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79"/>
  </p:notesMasterIdLst>
  <p:sldIdLst>
    <p:sldId id="4286" r:id="rId5"/>
    <p:sldId id="4306" r:id="rId6"/>
    <p:sldId id="4323" r:id="rId7"/>
    <p:sldId id="4322" r:id="rId8"/>
    <p:sldId id="4343" r:id="rId9"/>
    <p:sldId id="4350" r:id="rId10"/>
    <p:sldId id="4348" r:id="rId11"/>
    <p:sldId id="4349" r:id="rId12"/>
    <p:sldId id="4351" r:id="rId13"/>
    <p:sldId id="4524" r:id="rId14"/>
    <p:sldId id="4527" r:id="rId15"/>
    <p:sldId id="4529" r:id="rId16"/>
    <p:sldId id="4342" r:id="rId17"/>
    <p:sldId id="4530" r:id="rId18"/>
    <p:sldId id="4539" r:id="rId19"/>
    <p:sldId id="4538" r:id="rId20"/>
    <p:sldId id="4532" r:id="rId21"/>
    <p:sldId id="4533" r:id="rId22"/>
    <p:sldId id="4534" r:id="rId23"/>
    <p:sldId id="4535" r:id="rId24"/>
    <p:sldId id="4543" r:id="rId25"/>
    <p:sldId id="4536" r:id="rId26"/>
    <p:sldId id="4537" r:id="rId27"/>
    <p:sldId id="4541" r:id="rId28"/>
    <p:sldId id="4345" r:id="rId29"/>
    <p:sldId id="4544" r:id="rId30"/>
    <p:sldId id="4545" r:id="rId31"/>
    <p:sldId id="4551" r:id="rId32"/>
    <p:sldId id="4552" r:id="rId33"/>
    <p:sldId id="4580" r:id="rId34"/>
    <p:sldId id="4546" r:id="rId35"/>
    <p:sldId id="4548" r:id="rId36"/>
    <p:sldId id="4549" r:id="rId37"/>
    <p:sldId id="4550" r:id="rId38"/>
    <p:sldId id="4547" r:id="rId39"/>
    <p:sldId id="4553" r:id="rId40"/>
    <p:sldId id="4554" r:id="rId41"/>
    <p:sldId id="4578" r:id="rId42"/>
    <p:sldId id="4579" r:id="rId43"/>
    <p:sldId id="4526" r:id="rId44"/>
    <p:sldId id="4556" r:id="rId45"/>
    <p:sldId id="4557" r:id="rId46"/>
    <p:sldId id="4558" r:id="rId47"/>
    <p:sldId id="4560" r:id="rId48"/>
    <p:sldId id="4561" r:id="rId49"/>
    <p:sldId id="4562" r:id="rId50"/>
    <p:sldId id="4564" r:id="rId51"/>
    <p:sldId id="4563" r:id="rId52"/>
    <p:sldId id="4559" r:id="rId53"/>
    <p:sldId id="4346" r:id="rId54"/>
    <p:sldId id="4565" r:id="rId55"/>
    <p:sldId id="4555" r:id="rId56"/>
    <p:sldId id="4567" r:id="rId57"/>
    <p:sldId id="4568" r:id="rId58"/>
    <p:sldId id="4570" r:id="rId59"/>
    <p:sldId id="4571" r:id="rId60"/>
    <p:sldId id="4572" r:id="rId61"/>
    <p:sldId id="4573" r:id="rId62"/>
    <p:sldId id="4574" r:id="rId63"/>
    <p:sldId id="4575" r:id="rId64"/>
    <p:sldId id="4576" r:id="rId65"/>
    <p:sldId id="4577" r:id="rId66"/>
    <p:sldId id="4589" r:id="rId67"/>
    <p:sldId id="4347" r:id="rId68"/>
    <p:sldId id="4583" r:id="rId69"/>
    <p:sldId id="4581" r:id="rId70"/>
    <p:sldId id="4593" r:id="rId71"/>
    <p:sldId id="4584" r:id="rId72"/>
    <p:sldId id="4585" r:id="rId73"/>
    <p:sldId id="4586" r:id="rId74"/>
    <p:sldId id="4590" r:id="rId75"/>
    <p:sldId id="4588" r:id="rId76"/>
    <p:sldId id="4591" r:id="rId77"/>
    <p:sldId id="4263"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B030D-011A-8B4F-9112-49A488042403}" name="Paula Whyte ( Momentum Consulting )" initials="PW(MC)" userId="Paula Whyte ( Momentum Consulting )" providerId="None"/>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0C2"/>
    <a:srgbClr val="000000"/>
    <a:srgbClr val="F79037"/>
    <a:srgbClr val="B2DDDC"/>
    <a:srgbClr val="086D6E"/>
    <a:srgbClr val="1BA19A"/>
    <a:srgbClr val="85EBE6"/>
    <a:srgbClr val="B2DEDD"/>
    <a:srgbClr val="EF5655"/>
    <a:srgbClr val="3047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64389" autoAdjust="0"/>
  </p:normalViewPr>
  <p:slideViewPr>
    <p:cSldViewPr snapToGrid="0" snapToObjects="1">
      <p:cViewPr varScale="1">
        <p:scale>
          <a:sx n="65" d="100"/>
          <a:sy n="65" d="100"/>
        </p:scale>
        <p:origin x="2946"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654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589C59-1CC1-4433-B26F-43CB3050328F}" type="doc">
      <dgm:prSet loTypeId="urn:microsoft.com/office/officeart/2009/layout/CircleArrowProcess" loCatId="cycle" qsTypeId="urn:microsoft.com/office/officeart/2005/8/quickstyle/simple1" qsCatId="simple" csTypeId="urn:microsoft.com/office/officeart/2005/8/colors/accent1_4" csCatId="accent1" phldr="1"/>
      <dgm:spPr/>
      <dgm:t>
        <a:bodyPr/>
        <a:lstStyle/>
        <a:p>
          <a:endParaRPr lang="en-GB"/>
        </a:p>
      </dgm:t>
    </dgm:pt>
    <dgm:pt modelId="{023DE8A0-C4D3-4809-A441-73E90D4DB5B1}">
      <dgm:prSet phldrT="[Text]" custT="1"/>
      <dgm:spPr/>
      <dgm:t>
        <a:bodyPr/>
        <a:lstStyle/>
        <a:p>
          <a:r>
            <a:rPr lang="en-GB" sz="1800" b="1"/>
            <a:t>human life</a:t>
          </a:r>
          <a:endParaRPr lang="en-GB" sz="1800" b="1" dirty="0"/>
        </a:p>
      </dgm:t>
    </dgm:pt>
    <dgm:pt modelId="{A9EC5D95-653C-4744-A81A-0C913EC15014}" type="parTrans" cxnId="{E0E571F0-875D-466C-983D-BF4F38745119}">
      <dgm:prSet/>
      <dgm:spPr/>
      <dgm:t>
        <a:bodyPr/>
        <a:lstStyle/>
        <a:p>
          <a:endParaRPr lang="en-GB">
            <a:solidFill>
              <a:srgbClr val="6D6A3A"/>
            </a:solidFill>
          </a:endParaRPr>
        </a:p>
      </dgm:t>
    </dgm:pt>
    <dgm:pt modelId="{1F9A7B70-4AF6-46E3-96F9-66E5483DC1B2}" type="sibTrans" cxnId="{E0E571F0-875D-466C-983D-BF4F38745119}">
      <dgm:prSet/>
      <dgm:spPr/>
      <dgm:t>
        <a:bodyPr/>
        <a:lstStyle/>
        <a:p>
          <a:endParaRPr lang="en-GB">
            <a:solidFill>
              <a:srgbClr val="6D6A3A"/>
            </a:solidFill>
          </a:endParaRPr>
        </a:p>
      </dgm:t>
    </dgm:pt>
    <dgm:pt modelId="{69AFDA54-E72E-41A9-B2D6-B670EAD2FB27}">
      <dgm:prSet phldrT="[Text]" custT="1"/>
      <dgm:spPr/>
      <dgm:t>
        <a:bodyPr/>
        <a:lstStyle/>
        <a:p>
          <a:r>
            <a:rPr lang="en-GB" sz="1800" b="1" dirty="0"/>
            <a:t>connection</a:t>
          </a:r>
        </a:p>
      </dgm:t>
    </dgm:pt>
    <dgm:pt modelId="{8267971E-F140-4C83-8CC2-7F06ADDA6C42}" type="parTrans" cxnId="{334101A6-AC06-4F5E-A9E6-487B7D623575}">
      <dgm:prSet/>
      <dgm:spPr/>
      <dgm:t>
        <a:bodyPr/>
        <a:lstStyle/>
        <a:p>
          <a:endParaRPr lang="en-GB">
            <a:solidFill>
              <a:srgbClr val="6D6A3A"/>
            </a:solidFill>
          </a:endParaRPr>
        </a:p>
      </dgm:t>
    </dgm:pt>
    <dgm:pt modelId="{AA394835-73FD-4828-8214-AB4ED369CE63}" type="sibTrans" cxnId="{334101A6-AC06-4F5E-A9E6-487B7D623575}">
      <dgm:prSet/>
      <dgm:spPr/>
      <dgm:t>
        <a:bodyPr/>
        <a:lstStyle/>
        <a:p>
          <a:endParaRPr lang="en-GB">
            <a:solidFill>
              <a:srgbClr val="6D6A3A"/>
            </a:solidFill>
          </a:endParaRPr>
        </a:p>
      </dgm:t>
    </dgm:pt>
    <dgm:pt modelId="{C068F6ED-EC00-4115-8C1B-189B27B66206}">
      <dgm:prSet phldrT="[Text]" custT="1"/>
      <dgm:spPr/>
      <dgm:t>
        <a:bodyPr/>
        <a:lstStyle/>
        <a:p>
          <a:r>
            <a:rPr lang="en-GB" sz="1800" b="1"/>
            <a:t>engagement</a:t>
          </a:r>
          <a:endParaRPr lang="en-GB" sz="1800" b="1" dirty="0"/>
        </a:p>
      </dgm:t>
    </dgm:pt>
    <dgm:pt modelId="{47438981-1635-4951-B4A6-097780983E64}" type="parTrans" cxnId="{C7029F07-687D-4726-A34D-69DA2C108F69}">
      <dgm:prSet/>
      <dgm:spPr/>
      <dgm:t>
        <a:bodyPr/>
        <a:lstStyle/>
        <a:p>
          <a:endParaRPr lang="en-GB">
            <a:solidFill>
              <a:srgbClr val="6D6A3A"/>
            </a:solidFill>
          </a:endParaRPr>
        </a:p>
      </dgm:t>
    </dgm:pt>
    <dgm:pt modelId="{E6338063-D4AA-4700-9E75-087B82EE416F}" type="sibTrans" cxnId="{C7029F07-687D-4726-A34D-69DA2C108F69}">
      <dgm:prSet/>
      <dgm:spPr/>
      <dgm:t>
        <a:bodyPr/>
        <a:lstStyle/>
        <a:p>
          <a:endParaRPr lang="en-GB">
            <a:solidFill>
              <a:srgbClr val="6D6A3A"/>
            </a:solidFill>
          </a:endParaRPr>
        </a:p>
      </dgm:t>
    </dgm:pt>
    <dgm:pt modelId="{628C1BD2-C737-4598-8D90-4AFF4B2E6DF1}">
      <dgm:prSet/>
      <dgm:spPr/>
      <dgm:t>
        <a:bodyPr/>
        <a:lstStyle/>
        <a:p>
          <a:endParaRPr lang="en-GB">
            <a:solidFill>
              <a:srgbClr val="6D6A3A"/>
            </a:solidFill>
          </a:endParaRPr>
        </a:p>
      </dgm:t>
    </dgm:pt>
    <dgm:pt modelId="{4E50988A-A983-4733-A17E-0766BD930FD1}" type="parTrans" cxnId="{BFE25D40-712D-445A-B52A-812D60CD2F3D}">
      <dgm:prSet/>
      <dgm:spPr/>
      <dgm:t>
        <a:bodyPr/>
        <a:lstStyle/>
        <a:p>
          <a:endParaRPr lang="en-GB">
            <a:solidFill>
              <a:srgbClr val="6D6A3A"/>
            </a:solidFill>
          </a:endParaRPr>
        </a:p>
      </dgm:t>
    </dgm:pt>
    <dgm:pt modelId="{87B681E4-2165-4222-A39C-F1979C9F7E67}" type="sibTrans" cxnId="{BFE25D40-712D-445A-B52A-812D60CD2F3D}">
      <dgm:prSet/>
      <dgm:spPr/>
      <dgm:t>
        <a:bodyPr/>
        <a:lstStyle/>
        <a:p>
          <a:endParaRPr lang="en-GB">
            <a:solidFill>
              <a:srgbClr val="6D6A3A"/>
            </a:solidFill>
          </a:endParaRPr>
        </a:p>
      </dgm:t>
    </dgm:pt>
    <dgm:pt modelId="{F7D9F4AA-34DF-4176-8849-855886FD92AD}">
      <dgm:prSet/>
      <dgm:spPr/>
      <dgm:t>
        <a:bodyPr/>
        <a:lstStyle/>
        <a:p>
          <a:endParaRPr lang="en-GB" dirty="0">
            <a:solidFill>
              <a:srgbClr val="6D6A3A"/>
            </a:solidFill>
          </a:endParaRPr>
        </a:p>
      </dgm:t>
    </dgm:pt>
    <dgm:pt modelId="{26FF87D1-9406-41C4-9DC8-EAC4D5B1AB74}" type="sibTrans" cxnId="{F47A6E70-4CEF-4F88-B9AC-78CD63CB5B97}">
      <dgm:prSet/>
      <dgm:spPr/>
      <dgm:t>
        <a:bodyPr/>
        <a:lstStyle/>
        <a:p>
          <a:endParaRPr lang="en-GB">
            <a:solidFill>
              <a:srgbClr val="6D6A3A"/>
            </a:solidFill>
          </a:endParaRPr>
        </a:p>
      </dgm:t>
    </dgm:pt>
    <dgm:pt modelId="{64AE266C-B3FE-47A1-80DF-5A2259C9A1DA}" type="parTrans" cxnId="{F47A6E70-4CEF-4F88-B9AC-78CD63CB5B97}">
      <dgm:prSet/>
      <dgm:spPr/>
      <dgm:t>
        <a:bodyPr/>
        <a:lstStyle/>
        <a:p>
          <a:endParaRPr lang="en-GB">
            <a:solidFill>
              <a:srgbClr val="6D6A3A"/>
            </a:solidFill>
          </a:endParaRPr>
        </a:p>
      </dgm:t>
    </dgm:pt>
    <dgm:pt modelId="{C225C859-E114-4E07-9870-095F32CD7BE7}" type="pres">
      <dgm:prSet presAssocID="{7B589C59-1CC1-4433-B26F-43CB3050328F}" presName="Name0" presStyleCnt="0">
        <dgm:presLayoutVars>
          <dgm:chMax val="7"/>
          <dgm:chPref val="7"/>
          <dgm:dir/>
          <dgm:animLvl val="lvl"/>
        </dgm:presLayoutVars>
      </dgm:prSet>
      <dgm:spPr/>
    </dgm:pt>
    <dgm:pt modelId="{276B660F-4CB0-4908-8AB1-87FD4197EDB3}" type="pres">
      <dgm:prSet presAssocID="{023DE8A0-C4D3-4809-A441-73E90D4DB5B1}" presName="Accent1" presStyleCnt="0"/>
      <dgm:spPr/>
    </dgm:pt>
    <dgm:pt modelId="{71710239-B532-4E78-9065-A4D3973F839D}" type="pres">
      <dgm:prSet presAssocID="{023DE8A0-C4D3-4809-A441-73E90D4DB5B1}" presName="Accent" presStyleLbl="node1" presStyleIdx="0" presStyleCnt="5" custLinFactNeighborX="524" custLinFactNeighborY="-400"/>
      <dgm:spPr/>
    </dgm:pt>
    <dgm:pt modelId="{1505374F-495B-4D56-A20C-885FBBC08E57}" type="pres">
      <dgm:prSet presAssocID="{023DE8A0-C4D3-4809-A441-73E90D4DB5B1}" presName="Parent1" presStyleLbl="revTx" presStyleIdx="0" presStyleCnt="5">
        <dgm:presLayoutVars>
          <dgm:chMax val="1"/>
          <dgm:chPref val="1"/>
          <dgm:bulletEnabled val="1"/>
        </dgm:presLayoutVars>
      </dgm:prSet>
      <dgm:spPr/>
    </dgm:pt>
    <dgm:pt modelId="{4A8F3256-BCAD-4A68-8D0F-2251A4A1E0EC}" type="pres">
      <dgm:prSet presAssocID="{69AFDA54-E72E-41A9-B2D6-B670EAD2FB27}" presName="Accent2" presStyleCnt="0"/>
      <dgm:spPr/>
    </dgm:pt>
    <dgm:pt modelId="{AC9A05DD-2CB6-4414-835B-9330C3547636}" type="pres">
      <dgm:prSet presAssocID="{69AFDA54-E72E-41A9-B2D6-B670EAD2FB27}" presName="Accent" presStyleLbl="node1" presStyleIdx="1" presStyleCnt="5"/>
      <dgm:spPr/>
    </dgm:pt>
    <dgm:pt modelId="{1B1DC3BB-970D-496A-9C8D-2B06E75C2289}" type="pres">
      <dgm:prSet presAssocID="{69AFDA54-E72E-41A9-B2D6-B670EAD2FB27}" presName="Parent2" presStyleLbl="revTx" presStyleIdx="1" presStyleCnt="5" custScaleX="154088" custLinFactNeighborX="18489" custLinFactNeighborY="-15531">
        <dgm:presLayoutVars>
          <dgm:chMax val="1"/>
          <dgm:chPref val="1"/>
          <dgm:bulletEnabled val="1"/>
        </dgm:presLayoutVars>
      </dgm:prSet>
      <dgm:spPr/>
    </dgm:pt>
    <dgm:pt modelId="{5BB918E6-00AF-43D0-AE58-B0E1272B4035}" type="pres">
      <dgm:prSet presAssocID="{628C1BD2-C737-4598-8D90-4AFF4B2E6DF1}" presName="Accent3" presStyleCnt="0"/>
      <dgm:spPr/>
    </dgm:pt>
    <dgm:pt modelId="{B6F44495-37CA-4335-B6DB-935563211BF8}" type="pres">
      <dgm:prSet presAssocID="{628C1BD2-C737-4598-8D90-4AFF4B2E6DF1}" presName="Accent" presStyleLbl="node1" presStyleIdx="2" presStyleCnt="5"/>
      <dgm:spPr/>
    </dgm:pt>
    <dgm:pt modelId="{FF09A6C7-8E02-4A5B-BDAB-305A114F69D4}" type="pres">
      <dgm:prSet presAssocID="{628C1BD2-C737-4598-8D90-4AFF4B2E6DF1}" presName="Parent3" presStyleLbl="revTx" presStyleIdx="2" presStyleCnt="5">
        <dgm:presLayoutVars>
          <dgm:chMax val="1"/>
          <dgm:chPref val="1"/>
          <dgm:bulletEnabled val="1"/>
        </dgm:presLayoutVars>
      </dgm:prSet>
      <dgm:spPr/>
    </dgm:pt>
    <dgm:pt modelId="{1B560770-673C-4992-A98E-8A93C612DC5E}" type="pres">
      <dgm:prSet presAssocID="{F7D9F4AA-34DF-4176-8849-855886FD92AD}" presName="Accent4" presStyleCnt="0"/>
      <dgm:spPr/>
    </dgm:pt>
    <dgm:pt modelId="{52157ABB-FF05-4197-9C8A-6AF3624DFB6E}" type="pres">
      <dgm:prSet presAssocID="{F7D9F4AA-34DF-4176-8849-855886FD92AD}" presName="Accent" presStyleLbl="node1" presStyleIdx="3" presStyleCnt="5" custLinFactNeighborY="1721"/>
      <dgm:spPr/>
    </dgm:pt>
    <dgm:pt modelId="{0AD1255B-1FB6-4BAF-98C9-3D96D0A710CF}" type="pres">
      <dgm:prSet presAssocID="{F7D9F4AA-34DF-4176-8849-855886FD92AD}" presName="Parent4" presStyleLbl="revTx" presStyleIdx="3" presStyleCnt="5">
        <dgm:presLayoutVars>
          <dgm:chMax val="1"/>
          <dgm:chPref val="1"/>
          <dgm:bulletEnabled val="1"/>
        </dgm:presLayoutVars>
      </dgm:prSet>
      <dgm:spPr/>
    </dgm:pt>
    <dgm:pt modelId="{134535DB-0298-46C3-B563-D0DCD2CC2680}" type="pres">
      <dgm:prSet presAssocID="{C068F6ED-EC00-4115-8C1B-189B27B66206}" presName="Accent5" presStyleCnt="0"/>
      <dgm:spPr/>
    </dgm:pt>
    <dgm:pt modelId="{73728A22-AFC3-4C98-9F4D-8887CE3FCAF0}" type="pres">
      <dgm:prSet presAssocID="{C068F6ED-EC00-4115-8C1B-189B27B66206}" presName="Accent" presStyleLbl="node1" presStyleIdx="4" presStyleCnt="5"/>
      <dgm:spPr/>
    </dgm:pt>
    <dgm:pt modelId="{09910F41-BB71-4E21-B786-28D38773B4F7}" type="pres">
      <dgm:prSet presAssocID="{C068F6ED-EC00-4115-8C1B-189B27B66206}" presName="Parent5" presStyleLbl="revTx" presStyleIdx="4" presStyleCnt="5" custScaleX="144304" custLinFactNeighborX="-16309" custLinFactNeighborY="-20379">
        <dgm:presLayoutVars>
          <dgm:chMax val="1"/>
          <dgm:chPref val="1"/>
          <dgm:bulletEnabled val="1"/>
        </dgm:presLayoutVars>
      </dgm:prSet>
      <dgm:spPr/>
    </dgm:pt>
  </dgm:ptLst>
  <dgm:cxnLst>
    <dgm:cxn modelId="{C7029F07-687D-4726-A34D-69DA2C108F69}" srcId="{7B589C59-1CC1-4433-B26F-43CB3050328F}" destId="{C068F6ED-EC00-4115-8C1B-189B27B66206}" srcOrd="4" destOrd="0" parTransId="{47438981-1635-4951-B4A6-097780983E64}" sibTransId="{E6338063-D4AA-4700-9E75-087B82EE416F}"/>
    <dgm:cxn modelId="{BFE25D40-712D-445A-B52A-812D60CD2F3D}" srcId="{7B589C59-1CC1-4433-B26F-43CB3050328F}" destId="{628C1BD2-C737-4598-8D90-4AFF4B2E6DF1}" srcOrd="2" destOrd="0" parTransId="{4E50988A-A983-4733-A17E-0766BD930FD1}" sibTransId="{87B681E4-2165-4222-A39C-F1979C9F7E67}"/>
    <dgm:cxn modelId="{F47A6E70-4CEF-4F88-B9AC-78CD63CB5B97}" srcId="{7B589C59-1CC1-4433-B26F-43CB3050328F}" destId="{F7D9F4AA-34DF-4176-8849-855886FD92AD}" srcOrd="3" destOrd="0" parTransId="{64AE266C-B3FE-47A1-80DF-5A2259C9A1DA}" sibTransId="{26FF87D1-9406-41C4-9DC8-EAC4D5B1AB74}"/>
    <dgm:cxn modelId="{C6FD1C51-091A-4A80-9B04-957C5E91856E}" type="presOf" srcId="{69AFDA54-E72E-41A9-B2D6-B670EAD2FB27}" destId="{1B1DC3BB-970D-496A-9C8D-2B06E75C2289}" srcOrd="0" destOrd="0" presId="urn:microsoft.com/office/officeart/2009/layout/CircleArrowProcess"/>
    <dgm:cxn modelId="{5374827B-D7C6-4B5E-B36E-DDD1A364497C}" type="presOf" srcId="{7B589C59-1CC1-4433-B26F-43CB3050328F}" destId="{C225C859-E114-4E07-9870-095F32CD7BE7}" srcOrd="0" destOrd="0" presId="urn:microsoft.com/office/officeart/2009/layout/CircleArrowProcess"/>
    <dgm:cxn modelId="{E91CE584-DEA0-4B6D-943B-1DA6181E9400}" type="presOf" srcId="{023DE8A0-C4D3-4809-A441-73E90D4DB5B1}" destId="{1505374F-495B-4D56-A20C-885FBBC08E57}" srcOrd="0" destOrd="0" presId="urn:microsoft.com/office/officeart/2009/layout/CircleArrowProcess"/>
    <dgm:cxn modelId="{5F860393-8FFB-4F0B-80E5-7E5CE75CE90A}" type="presOf" srcId="{F7D9F4AA-34DF-4176-8849-855886FD92AD}" destId="{0AD1255B-1FB6-4BAF-98C9-3D96D0A710CF}" srcOrd="0" destOrd="0" presId="urn:microsoft.com/office/officeart/2009/layout/CircleArrowProcess"/>
    <dgm:cxn modelId="{334101A6-AC06-4F5E-A9E6-487B7D623575}" srcId="{7B589C59-1CC1-4433-B26F-43CB3050328F}" destId="{69AFDA54-E72E-41A9-B2D6-B670EAD2FB27}" srcOrd="1" destOrd="0" parTransId="{8267971E-F140-4C83-8CC2-7F06ADDA6C42}" sibTransId="{AA394835-73FD-4828-8214-AB4ED369CE63}"/>
    <dgm:cxn modelId="{F20C4BB2-9220-4BD5-B868-BF59B9F8A7E8}" type="presOf" srcId="{C068F6ED-EC00-4115-8C1B-189B27B66206}" destId="{09910F41-BB71-4E21-B786-28D38773B4F7}" srcOrd="0" destOrd="0" presId="urn:microsoft.com/office/officeart/2009/layout/CircleArrowProcess"/>
    <dgm:cxn modelId="{F5FD88C3-EA9D-4479-AF30-361C89BE486A}" type="presOf" srcId="{628C1BD2-C737-4598-8D90-4AFF4B2E6DF1}" destId="{FF09A6C7-8E02-4A5B-BDAB-305A114F69D4}" srcOrd="0" destOrd="0" presId="urn:microsoft.com/office/officeart/2009/layout/CircleArrowProcess"/>
    <dgm:cxn modelId="{E0E571F0-875D-466C-983D-BF4F38745119}" srcId="{7B589C59-1CC1-4433-B26F-43CB3050328F}" destId="{023DE8A0-C4D3-4809-A441-73E90D4DB5B1}" srcOrd="0" destOrd="0" parTransId="{A9EC5D95-653C-4744-A81A-0C913EC15014}" sibTransId="{1F9A7B70-4AF6-46E3-96F9-66E5483DC1B2}"/>
    <dgm:cxn modelId="{ECCBC11C-5C41-4BA1-8657-0B1BCC514891}" type="presParOf" srcId="{C225C859-E114-4E07-9870-095F32CD7BE7}" destId="{276B660F-4CB0-4908-8AB1-87FD4197EDB3}" srcOrd="0" destOrd="0" presId="urn:microsoft.com/office/officeart/2009/layout/CircleArrowProcess"/>
    <dgm:cxn modelId="{82A997DE-4C80-4BC4-8DAF-FBEB56DB2485}" type="presParOf" srcId="{276B660F-4CB0-4908-8AB1-87FD4197EDB3}" destId="{71710239-B532-4E78-9065-A4D3973F839D}" srcOrd="0" destOrd="0" presId="urn:microsoft.com/office/officeart/2009/layout/CircleArrowProcess"/>
    <dgm:cxn modelId="{DC58A1CD-A8F6-4E59-BB2E-08ECDDC9FC74}" type="presParOf" srcId="{C225C859-E114-4E07-9870-095F32CD7BE7}" destId="{1505374F-495B-4D56-A20C-885FBBC08E57}" srcOrd="1" destOrd="0" presId="urn:microsoft.com/office/officeart/2009/layout/CircleArrowProcess"/>
    <dgm:cxn modelId="{0C8A3287-9B81-4550-9DDF-096DBC38B72B}" type="presParOf" srcId="{C225C859-E114-4E07-9870-095F32CD7BE7}" destId="{4A8F3256-BCAD-4A68-8D0F-2251A4A1E0EC}" srcOrd="2" destOrd="0" presId="urn:microsoft.com/office/officeart/2009/layout/CircleArrowProcess"/>
    <dgm:cxn modelId="{CA3C5B36-DE83-4BAC-BC92-BEBA9196C8B6}" type="presParOf" srcId="{4A8F3256-BCAD-4A68-8D0F-2251A4A1E0EC}" destId="{AC9A05DD-2CB6-4414-835B-9330C3547636}" srcOrd="0" destOrd="0" presId="urn:microsoft.com/office/officeart/2009/layout/CircleArrowProcess"/>
    <dgm:cxn modelId="{DFEDC18D-88D0-47E6-A761-64EB06FAF968}" type="presParOf" srcId="{C225C859-E114-4E07-9870-095F32CD7BE7}" destId="{1B1DC3BB-970D-496A-9C8D-2B06E75C2289}" srcOrd="3" destOrd="0" presId="urn:microsoft.com/office/officeart/2009/layout/CircleArrowProcess"/>
    <dgm:cxn modelId="{D64939D0-DA87-422B-A3EC-3C5573ED2304}" type="presParOf" srcId="{C225C859-E114-4E07-9870-095F32CD7BE7}" destId="{5BB918E6-00AF-43D0-AE58-B0E1272B4035}" srcOrd="4" destOrd="0" presId="urn:microsoft.com/office/officeart/2009/layout/CircleArrowProcess"/>
    <dgm:cxn modelId="{36618A22-34E3-4085-9265-0294C6F5084C}" type="presParOf" srcId="{5BB918E6-00AF-43D0-AE58-B0E1272B4035}" destId="{B6F44495-37CA-4335-B6DB-935563211BF8}" srcOrd="0" destOrd="0" presId="urn:microsoft.com/office/officeart/2009/layout/CircleArrowProcess"/>
    <dgm:cxn modelId="{03DB8CBB-9C63-4FA9-A074-72D8384831E7}" type="presParOf" srcId="{C225C859-E114-4E07-9870-095F32CD7BE7}" destId="{FF09A6C7-8E02-4A5B-BDAB-305A114F69D4}" srcOrd="5" destOrd="0" presId="urn:microsoft.com/office/officeart/2009/layout/CircleArrowProcess"/>
    <dgm:cxn modelId="{00AD84BC-6B39-4D90-9DF5-21EB0B424428}" type="presParOf" srcId="{C225C859-E114-4E07-9870-095F32CD7BE7}" destId="{1B560770-673C-4992-A98E-8A93C612DC5E}" srcOrd="6" destOrd="0" presId="urn:microsoft.com/office/officeart/2009/layout/CircleArrowProcess"/>
    <dgm:cxn modelId="{A462EEB6-5922-46AE-AE65-3DE87ED5C817}" type="presParOf" srcId="{1B560770-673C-4992-A98E-8A93C612DC5E}" destId="{52157ABB-FF05-4197-9C8A-6AF3624DFB6E}" srcOrd="0" destOrd="0" presId="urn:microsoft.com/office/officeart/2009/layout/CircleArrowProcess"/>
    <dgm:cxn modelId="{FF1CE867-4AAB-46DD-A65E-5C2787C8238C}" type="presParOf" srcId="{C225C859-E114-4E07-9870-095F32CD7BE7}" destId="{0AD1255B-1FB6-4BAF-98C9-3D96D0A710CF}" srcOrd="7" destOrd="0" presId="urn:microsoft.com/office/officeart/2009/layout/CircleArrowProcess"/>
    <dgm:cxn modelId="{D82954AD-0103-4F80-B4D3-6CAC45F31FC4}" type="presParOf" srcId="{C225C859-E114-4E07-9870-095F32CD7BE7}" destId="{134535DB-0298-46C3-B563-D0DCD2CC2680}" srcOrd="8" destOrd="0" presId="urn:microsoft.com/office/officeart/2009/layout/CircleArrowProcess"/>
    <dgm:cxn modelId="{21138AD2-2C0A-4B72-A052-DC53B723B74E}" type="presParOf" srcId="{134535DB-0298-46C3-B563-D0DCD2CC2680}" destId="{73728A22-AFC3-4C98-9F4D-8887CE3FCAF0}" srcOrd="0" destOrd="0" presId="urn:microsoft.com/office/officeart/2009/layout/CircleArrowProcess"/>
    <dgm:cxn modelId="{61A2B13B-FB3D-48E6-8400-BEDB3F6B3BD5}" type="presParOf" srcId="{C225C859-E114-4E07-9870-095F32CD7BE7}" destId="{09910F41-BB71-4E21-B786-28D38773B4F7}" srcOrd="9"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10239-B532-4E78-9065-A4D3973F839D}">
      <dsp:nvSpPr>
        <dsp:cNvPr id="0" name=""/>
        <dsp:cNvSpPr/>
      </dsp:nvSpPr>
      <dsp:spPr>
        <a:xfrm>
          <a:off x="2101768" y="-6206"/>
          <a:ext cx="1551455" cy="1551533"/>
        </a:xfrm>
        <a:prstGeom prst="circularArrow">
          <a:avLst>
            <a:gd name="adj1" fmla="val 10980"/>
            <a:gd name="adj2" fmla="val 1142322"/>
            <a:gd name="adj3" fmla="val 4500000"/>
            <a:gd name="adj4" fmla="val 10800000"/>
            <a:gd name="adj5" fmla="val 125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05374F-495B-4D56-A20C-885FBBC08E57}">
      <dsp:nvSpPr>
        <dsp:cNvPr id="0" name=""/>
        <dsp:cNvSpPr/>
      </dsp:nvSpPr>
      <dsp:spPr>
        <a:xfrm>
          <a:off x="2436175" y="561917"/>
          <a:ext cx="865800"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a:t>human life</a:t>
          </a:r>
          <a:endParaRPr lang="en-GB" sz="1800" b="1" kern="1200" dirty="0"/>
        </a:p>
      </dsp:txBody>
      <dsp:txXfrm>
        <a:off x="2436175" y="561917"/>
        <a:ext cx="865800" cy="432706"/>
      </dsp:txXfrm>
    </dsp:sp>
    <dsp:sp modelId="{AC9A05DD-2CB6-4414-835B-9330C3547636}">
      <dsp:nvSpPr>
        <dsp:cNvPr id="0" name=""/>
        <dsp:cNvSpPr/>
      </dsp:nvSpPr>
      <dsp:spPr>
        <a:xfrm>
          <a:off x="1662630" y="891455"/>
          <a:ext cx="1551455" cy="1551533"/>
        </a:xfrm>
        <a:prstGeom prst="leftCircularArrow">
          <a:avLst>
            <a:gd name="adj1" fmla="val 10980"/>
            <a:gd name="adj2" fmla="val 1142322"/>
            <a:gd name="adj3" fmla="val 6300000"/>
            <a:gd name="adj4" fmla="val 18900000"/>
            <a:gd name="adj5" fmla="val 12500"/>
          </a:avLst>
        </a:prstGeom>
        <a:solidFill>
          <a:schemeClr val="accent1">
            <a:shade val="50000"/>
            <a:hueOff val="12510"/>
            <a:satOff val="-31961"/>
            <a:lumOff val="22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1DC3BB-970D-496A-9C8D-2B06E75C2289}">
      <dsp:nvSpPr>
        <dsp:cNvPr id="0" name=""/>
        <dsp:cNvSpPr/>
      </dsp:nvSpPr>
      <dsp:spPr>
        <a:xfrm>
          <a:off x="1929351" y="1388172"/>
          <a:ext cx="1334093"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t>connection</a:t>
          </a:r>
        </a:p>
      </dsp:txBody>
      <dsp:txXfrm>
        <a:off x="1929351" y="1388172"/>
        <a:ext cx="1334093" cy="432706"/>
      </dsp:txXfrm>
    </dsp:sp>
    <dsp:sp modelId="{B6F44495-37CA-4335-B6DB-935563211BF8}">
      <dsp:nvSpPr>
        <dsp:cNvPr id="0" name=""/>
        <dsp:cNvSpPr/>
      </dsp:nvSpPr>
      <dsp:spPr>
        <a:xfrm>
          <a:off x="2093638" y="1786917"/>
          <a:ext cx="1551455" cy="1551533"/>
        </a:xfrm>
        <a:prstGeom prst="circularArrow">
          <a:avLst>
            <a:gd name="adj1" fmla="val 10980"/>
            <a:gd name="adj2" fmla="val 1142322"/>
            <a:gd name="adj3" fmla="val 4500000"/>
            <a:gd name="adj4" fmla="val 13500000"/>
            <a:gd name="adj5" fmla="val 12500"/>
          </a:avLst>
        </a:prstGeom>
        <a:solidFill>
          <a:schemeClr val="accent1">
            <a:shade val="50000"/>
            <a:hueOff val="25020"/>
            <a:satOff val="-63922"/>
            <a:lumOff val="454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9A6C7-8E02-4A5B-BDAB-305A114F69D4}">
      <dsp:nvSpPr>
        <dsp:cNvPr id="0" name=""/>
        <dsp:cNvSpPr/>
      </dsp:nvSpPr>
      <dsp:spPr>
        <a:xfrm>
          <a:off x="2436175" y="2348334"/>
          <a:ext cx="865800"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GB" sz="2800" kern="1200">
            <a:solidFill>
              <a:srgbClr val="6D6A3A"/>
            </a:solidFill>
          </a:endParaRPr>
        </a:p>
      </dsp:txBody>
      <dsp:txXfrm>
        <a:off x="2436175" y="2348334"/>
        <a:ext cx="865800" cy="432706"/>
      </dsp:txXfrm>
    </dsp:sp>
    <dsp:sp modelId="{52157ABB-FF05-4197-9C8A-6AF3624DFB6E}">
      <dsp:nvSpPr>
        <dsp:cNvPr id="0" name=""/>
        <dsp:cNvSpPr/>
      </dsp:nvSpPr>
      <dsp:spPr>
        <a:xfrm>
          <a:off x="1662630" y="2706577"/>
          <a:ext cx="1551455" cy="1551533"/>
        </a:xfrm>
        <a:prstGeom prst="leftCircularArrow">
          <a:avLst>
            <a:gd name="adj1" fmla="val 10980"/>
            <a:gd name="adj2" fmla="val 1142322"/>
            <a:gd name="adj3" fmla="val 6300000"/>
            <a:gd name="adj4" fmla="val 18900000"/>
            <a:gd name="adj5" fmla="val 12500"/>
          </a:avLst>
        </a:prstGeom>
        <a:solidFill>
          <a:schemeClr val="accent1">
            <a:shade val="50000"/>
            <a:hueOff val="25020"/>
            <a:satOff val="-63922"/>
            <a:lumOff val="454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D1255B-1FB6-4BAF-98C9-3D96D0A710CF}">
      <dsp:nvSpPr>
        <dsp:cNvPr id="0" name=""/>
        <dsp:cNvSpPr/>
      </dsp:nvSpPr>
      <dsp:spPr>
        <a:xfrm>
          <a:off x="2003420" y="3241793"/>
          <a:ext cx="865800"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GB" sz="2800" kern="1200" dirty="0">
            <a:solidFill>
              <a:srgbClr val="6D6A3A"/>
            </a:solidFill>
          </a:endParaRPr>
        </a:p>
      </dsp:txBody>
      <dsp:txXfrm>
        <a:off x="2003420" y="3241793"/>
        <a:ext cx="865800" cy="432706"/>
      </dsp:txXfrm>
    </dsp:sp>
    <dsp:sp modelId="{73728A22-AFC3-4C98-9F4D-8887CE3FCAF0}">
      <dsp:nvSpPr>
        <dsp:cNvPr id="0" name=""/>
        <dsp:cNvSpPr/>
      </dsp:nvSpPr>
      <dsp:spPr>
        <a:xfrm>
          <a:off x="2203937" y="3674500"/>
          <a:ext cx="1332895" cy="1333677"/>
        </a:xfrm>
        <a:prstGeom prst="blockArc">
          <a:avLst>
            <a:gd name="adj1" fmla="val 13500000"/>
            <a:gd name="adj2" fmla="val 10800000"/>
            <a:gd name="adj3" fmla="val 12740"/>
          </a:avLst>
        </a:prstGeom>
        <a:solidFill>
          <a:schemeClr val="accent1">
            <a:shade val="50000"/>
            <a:hueOff val="12510"/>
            <a:satOff val="-31961"/>
            <a:lumOff val="22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910F41-BB71-4E21-B786-28D38773B4F7}">
      <dsp:nvSpPr>
        <dsp:cNvPr id="0" name=""/>
        <dsp:cNvSpPr/>
      </dsp:nvSpPr>
      <dsp:spPr>
        <a:xfrm>
          <a:off x="2103179" y="4047071"/>
          <a:ext cx="1249384"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a:t>engagement</a:t>
          </a:r>
          <a:endParaRPr lang="en-GB" sz="1800" b="1" kern="1200" dirty="0"/>
        </a:p>
      </dsp:txBody>
      <dsp:txXfrm>
        <a:off x="2103179" y="4047071"/>
        <a:ext cx="1249384" cy="43270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45</a:t>
            </a:fld>
            <a:endParaRPr lang="en-US"/>
          </a:p>
        </p:txBody>
      </p:sp>
    </p:spTree>
    <p:extLst>
      <p:ext uri="{BB962C8B-B14F-4D97-AF65-F5344CB8AC3E}">
        <p14:creationId xmlns:p14="http://schemas.microsoft.com/office/powerpoint/2010/main" val="1405728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46</a:t>
            </a:fld>
            <a:endParaRPr lang="en-US"/>
          </a:p>
        </p:txBody>
      </p:sp>
    </p:spTree>
    <p:extLst>
      <p:ext uri="{BB962C8B-B14F-4D97-AF65-F5344CB8AC3E}">
        <p14:creationId xmlns:p14="http://schemas.microsoft.com/office/powerpoint/2010/main" val="2286204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63</a:t>
            </a:fld>
            <a:endParaRPr lang="en-US"/>
          </a:p>
        </p:txBody>
      </p:sp>
    </p:spTree>
    <p:extLst>
      <p:ext uri="{BB962C8B-B14F-4D97-AF65-F5344CB8AC3E}">
        <p14:creationId xmlns:p14="http://schemas.microsoft.com/office/powerpoint/2010/main" val="3635324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67</a:t>
            </a:fld>
            <a:endParaRPr lang="en-US"/>
          </a:p>
        </p:txBody>
      </p:sp>
    </p:spTree>
    <p:extLst>
      <p:ext uri="{BB962C8B-B14F-4D97-AF65-F5344CB8AC3E}">
        <p14:creationId xmlns:p14="http://schemas.microsoft.com/office/powerpoint/2010/main" val="1494014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69</a:t>
            </a:fld>
            <a:endParaRPr lang="en-US"/>
          </a:p>
        </p:txBody>
      </p:sp>
    </p:spTree>
    <p:extLst>
      <p:ext uri="{BB962C8B-B14F-4D97-AF65-F5344CB8AC3E}">
        <p14:creationId xmlns:p14="http://schemas.microsoft.com/office/powerpoint/2010/main" val="3379800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74</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6973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37</a:t>
            </a:fld>
            <a:endParaRPr lang="en-US"/>
          </a:p>
        </p:txBody>
      </p:sp>
    </p:spTree>
    <p:extLst>
      <p:ext uri="{BB962C8B-B14F-4D97-AF65-F5344CB8AC3E}">
        <p14:creationId xmlns:p14="http://schemas.microsoft.com/office/powerpoint/2010/main" val="7728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39</a:t>
            </a:fld>
            <a:endParaRPr lang="en-US"/>
          </a:p>
        </p:txBody>
      </p:sp>
    </p:spTree>
    <p:extLst>
      <p:ext uri="{BB962C8B-B14F-4D97-AF65-F5344CB8AC3E}">
        <p14:creationId xmlns:p14="http://schemas.microsoft.com/office/powerpoint/2010/main" val="417763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41</a:t>
            </a:fld>
            <a:endParaRPr lang="en-US"/>
          </a:p>
        </p:txBody>
      </p:sp>
    </p:spTree>
    <p:extLst>
      <p:ext uri="{BB962C8B-B14F-4D97-AF65-F5344CB8AC3E}">
        <p14:creationId xmlns:p14="http://schemas.microsoft.com/office/powerpoint/2010/main" val="2842064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44</a:t>
            </a:fld>
            <a:endParaRPr lang="en-US"/>
          </a:p>
        </p:txBody>
      </p:sp>
    </p:spTree>
    <p:extLst>
      <p:ext uri="{BB962C8B-B14F-4D97-AF65-F5344CB8AC3E}">
        <p14:creationId xmlns:p14="http://schemas.microsoft.com/office/powerpoint/2010/main" val="880138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2" name="Picture 1">
            <a:extLst>
              <a:ext uri="{FF2B5EF4-FFF2-40B4-BE49-F238E27FC236}">
                <a16:creationId xmlns:a16="http://schemas.microsoft.com/office/drawing/2014/main" id="{D7D3D647-F87F-BFE8-2FE9-6ECF42B5FB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03696" y="774754"/>
            <a:ext cx="7622247" cy="5541928"/>
          </a:xfrm>
          <a:prstGeom prst="rect">
            <a:avLst/>
          </a:prstGeom>
          <a:noFill/>
        </p:spPr>
      </p:pic>
    </p:spTree>
    <p:extLst>
      <p:ext uri="{BB962C8B-B14F-4D97-AF65-F5344CB8AC3E}">
        <p14:creationId xmlns:p14="http://schemas.microsoft.com/office/powerpoint/2010/main" val="3571296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7D3D647-F87F-BFE8-2FE9-6ECF42B5FB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6251" y="774754"/>
            <a:ext cx="7622247" cy="5541928"/>
          </a:xfrm>
          <a:prstGeom prst="rect">
            <a:avLst/>
          </a:prstGeom>
          <a:noFill/>
        </p:spPr>
      </p:pic>
    </p:spTree>
    <p:extLst>
      <p:ext uri="{BB962C8B-B14F-4D97-AF65-F5344CB8AC3E}">
        <p14:creationId xmlns:p14="http://schemas.microsoft.com/office/powerpoint/2010/main" val="3377861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5874608"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2462981" y="425943"/>
            <a:ext cx="9729019" cy="6197328"/>
          </a:xfrm>
          <a:prstGeom prst="rect">
            <a:avLst/>
          </a:prstGeom>
        </p:spPr>
      </p:pic>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 name="Rectangle 1">
            <a:extLst>
              <a:ext uri="{FF2B5EF4-FFF2-40B4-BE49-F238E27FC236}">
                <a16:creationId xmlns:a16="http://schemas.microsoft.com/office/drawing/2014/main" id="{11332873-CA12-0224-4F35-926D8FC9D5D9}"/>
              </a:ext>
            </a:extLst>
          </p:cNvPr>
          <p:cNvSpPr/>
          <p:nvPr userDrawn="1"/>
        </p:nvSpPr>
        <p:spPr>
          <a:xfrm>
            <a:off x="6253316" y="663677"/>
            <a:ext cx="5938684" cy="45130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152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9148" y="4740246"/>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548818" y="6039954"/>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878804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 number graph with icons " preserve="1" userDrawn="1">
  <p:cSld name="1_4 point number graph with icons ">
    <p:spTree>
      <p:nvGrpSpPr>
        <p:cNvPr id="1" name="Shape 28"/>
        <p:cNvGrpSpPr/>
        <p:nvPr/>
      </p:nvGrpSpPr>
      <p:grpSpPr>
        <a:xfrm>
          <a:off x="0" y="0"/>
          <a:ext cx="0" cy="0"/>
          <a:chOff x="0" y="0"/>
          <a:chExt cx="0" cy="0"/>
        </a:xfrm>
      </p:grpSpPr>
      <p:sp>
        <p:nvSpPr>
          <p:cNvPr id="11" name="Google Shape;39;p39">
            <a:extLst>
              <a:ext uri="{FF2B5EF4-FFF2-40B4-BE49-F238E27FC236}">
                <a16:creationId xmlns:a16="http://schemas.microsoft.com/office/drawing/2014/main" id="{C5613DC0-58DD-103C-C822-65AF6D5DDF4F}"/>
              </a:ext>
            </a:extLst>
          </p:cNvPr>
          <p:cNvSpPr/>
          <p:nvPr userDrawn="1"/>
        </p:nvSpPr>
        <p:spPr>
          <a:xfrm>
            <a:off x="9525156" y="270890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9029710"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2" name="Google Shape;32;p39"/>
          <p:cNvSpPr/>
          <p:nvPr/>
        </p:nvSpPr>
        <p:spPr>
          <a:xfrm>
            <a:off x="3657736"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6364837"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015503" y="37723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6" name="Google Shape;36;p39"/>
          <p:cNvSpPr txBox="1">
            <a:spLocks noGrp="1"/>
          </p:cNvSpPr>
          <p:nvPr>
            <p:ph type="body" idx="3"/>
          </p:nvPr>
        </p:nvSpPr>
        <p:spPr>
          <a:xfrm>
            <a:off x="3896414" y="389854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7" name="Google Shape;37;p39"/>
          <p:cNvSpPr txBox="1">
            <a:spLocks noGrp="1"/>
          </p:cNvSpPr>
          <p:nvPr>
            <p:ph type="body" idx="4"/>
          </p:nvPr>
        </p:nvSpPr>
        <p:spPr>
          <a:xfrm>
            <a:off x="6570637" y="375467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9" name="Google Shape;39;p39"/>
          <p:cNvSpPr/>
          <p:nvPr/>
        </p:nvSpPr>
        <p:spPr>
          <a:xfrm>
            <a:off x="1232635" y="26390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
        <p:nvSpPr>
          <p:cNvPr id="2" name="Google Shape;39;p39">
            <a:extLst>
              <a:ext uri="{FF2B5EF4-FFF2-40B4-BE49-F238E27FC236}">
                <a16:creationId xmlns:a16="http://schemas.microsoft.com/office/drawing/2014/main" id="{2BD9AF64-FA48-71E6-FB22-C4523B3ABBAE}"/>
              </a:ext>
            </a:extLst>
          </p:cNvPr>
          <p:cNvSpPr/>
          <p:nvPr userDrawn="1"/>
        </p:nvSpPr>
        <p:spPr>
          <a:xfrm>
            <a:off x="4187838" y="2773881"/>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43;p39">
            <a:extLst>
              <a:ext uri="{FF2B5EF4-FFF2-40B4-BE49-F238E27FC236}">
                <a16:creationId xmlns:a16="http://schemas.microsoft.com/office/drawing/2014/main" id="{BD978EFE-954F-7964-5FD4-E5847E804D56}"/>
              </a:ext>
            </a:extLst>
          </p:cNvPr>
          <p:cNvSpPr txBox="1">
            <a:spLocks noGrp="1"/>
          </p:cNvSpPr>
          <p:nvPr>
            <p:ph type="body" idx="10"/>
          </p:nvPr>
        </p:nvSpPr>
        <p:spPr>
          <a:xfrm>
            <a:off x="4214286"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5" name="Google Shape;39;p39">
            <a:extLst>
              <a:ext uri="{FF2B5EF4-FFF2-40B4-BE49-F238E27FC236}">
                <a16:creationId xmlns:a16="http://schemas.microsoft.com/office/drawing/2014/main" id="{DA560E23-A31E-F867-7AAA-C0160A886B51}"/>
              </a:ext>
            </a:extLst>
          </p:cNvPr>
          <p:cNvSpPr/>
          <p:nvPr userDrawn="1"/>
        </p:nvSpPr>
        <p:spPr>
          <a:xfrm>
            <a:off x="6907110" y="2659817"/>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43;p39">
            <a:extLst>
              <a:ext uri="{FF2B5EF4-FFF2-40B4-BE49-F238E27FC236}">
                <a16:creationId xmlns:a16="http://schemas.microsoft.com/office/drawing/2014/main" id="{7BB664EE-B651-A2BD-F155-5708653443FB}"/>
              </a:ext>
            </a:extLst>
          </p:cNvPr>
          <p:cNvSpPr txBox="1">
            <a:spLocks noGrp="1"/>
          </p:cNvSpPr>
          <p:nvPr>
            <p:ph type="body" idx="11"/>
          </p:nvPr>
        </p:nvSpPr>
        <p:spPr>
          <a:xfrm>
            <a:off x="6970225" y="2659817"/>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7" name="Google Shape;31;p39">
            <a:extLst>
              <a:ext uri="{FF2B5EF4-FFF2-40B4-BE49-F238E27FC236}">
                <a16:creationId xmlns:a16="http://schemas.microsoft.com/office/drawing/2014/main" id="{6C87A1F8-EAB6-D748-AB32-B15F0FB7448C}"/>
              </a:ext>
            </a:extLst>
          </p:cNvPr>
          <p:cNvSpPr/>
          <p:nvPr userDrawn="1"/>
        </p:nvSpPr>
        <p:spPr>
          <a:xfrm>
            <a:off x="921338"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35;p39">
            <a:extLst>
              <a:ext uri="{FF2B5EF4-FFF2-40B4-BE49-F238E27FC236}">
                <a16:creationId xmlns:a16="http://schemas.microsoft.com/office/drawing/2014/main" id="{39CC7FF3-8E15-CEF2-5C71-842877359CC9}"/>
              </a:ext>
            </a:extLst>
          </p:cNvPr>
          <p:cNvSpPr txBox="1">
            <a:spLocks noGrp="1"/>
          </p:cNvSpPr>
          <p:nvPr>
            <p:ph type="body" idx="12"/>
          </p:nvPr>
        </p:nvSpPr>
        <p:spPr>
          <a:xfrm>
            <a:off x="1167903" y="39247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9" name="Google Shape;39;p39">
            <a:extLst>
              <a:ext uri="{FF2B5EF4-FFF2-40B4-BE49-F238E27FC236}">
                <a16:creationId xmlns:a16="http://schemas.microsoft.com/office/drawing/2014/main" id="{15ADA7C9-E9C7-7367-3891-05B4784B22B2}"/>
              </a:ext>
            </a:extLst>
          </p:cNvPr>
          <p:cNvSpPr/>
          <p:nvPr userDrawn="1"/>
        </p:nvSpPr>
        <p:spPr>
          <a:xfrm>
            <a:off x="1385035" y="27914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43;p39">
            <a:extLst>
              <a:ext uri="{FF2B5EF4-FFF2-40B4-BE49-F238E27FC236}">
                <a16:creationId xmlns:a16="http://schemas.microsoft.com/office/drawing/2014/main" id="{E22F65C6-18BB-5F92-EC3C-E7F912B65CEE}"/>
              </a:ext>
            </a:extLst>
          </p:cNvPr>
          <p:cNvSpPr txBox="1">
            <a:spLocks noGrp="1"/>
          </p:cNvSpPr>
          <p:nvPr>
            <p:ph type="body" idx="13"/>
          </p:nvPr>
        </p:nvSpPr>
        <p:spPr>
          <a:xfrm>
            <a:off x="1448150"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6" name="Google Shape;39;p39">
            <a:extLst>
              <a:ext uri="{FF2B5EF4-FFF2-40B4-BE49-F238E27FC236}">
                <a16:creationId xmlns:a16="http://schemas.microsoft.com/office/drawing/2014/main" id="{37FE0317-4A82-7A8F-D0B8-95069D0A50AE}"/>
              </a:ext>
            </a:extLst>
          </p:cNvPr>
          <p:cNvSpPr/>
          <p:nvPr userDrawn="1"/>
        </p:nvSpPr>
        <p:spPr>
          <a:xfrm>
            <a:off x="9525156" y="267996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9588271" y="2734403"/>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50105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8A7486-943B-EC94-BEF5-DA25793F651D}"/>
              </a:ext>
            </a:extLst>
          </p:cNvPr>
          <p:cNvSpPr>
            <a:spLocks noGrp="1"/>
          </p:cNvSpPr>
          <p:nvPr>
            <p:ph type="pic" sz="quarter" idx="10"/>
          </p:nvPr>
        </p:nvSpPr>
        <p:spPr>
          <a:xfrm>
            <a:off x="660945" y="1902054"/>
            <a:ext cx="1723877" cy="1723877"/>
          </a:xfrm>
          <a:prstGeom prst="ellipse">
            <a:avLst/>
          </a:prstGeom>
        </p:spPr>
      </p:sp>
      <p:sp>
        <p:nvSpPr>
          <p:cNvPr id="3" name="Picture Placeholder 2">
            <a:extLst>
              <a:ext uri="{FF2B5EF4-FFF2-40B4-BE49-F238E27FC236}">
                <a16:creationId xmlns:a16="http://schemas.microsoft.com/office/drawing/2014/main" id="{62162883-41D9-96ED-FA3A-8993E6C0AFF8}"/>
              </a:ext>
            </a:extLst>
          </p:cNvPr>
          <p:cNvSpPr>
            <a:spLocks noGrp="1"/>
          </p:cNvSpPr>
          <p:nvPr>
            <p:ph type="pic" sz="quarter" idx="11"/>
          </p:nvPr>
        </p:nvSpPr>
        <p:spPr>
          <a:xfrm>
            <a:off x="2944757" y="1918896"/>
            <a:ext cx="1723877" cy="1723877"/>
          </a:xfrm>
          <a:prstGeom prst="ellipse">
            <a:avLst/>
          </a:prstGeom>
        </p:spPr>
      </p:sp>
      <p:sp>
        <p:nvSpPr>
          <p:cNvPr id="4" name="Picture Placeholder 3">
            <a:extLst>
              <a:ext uri="{FF2B5EF4-FFF2-40B4-BE49-F238E27FC236}">
                <a16:creationId xmlns:a16="http://schemas.microsoft.com/office/drawing/2014/main" id="{FB690E3C-EC5F-38E0-DFF9-A0F0811F569B}"/>
              </a:ext>
            </a:extLst>
          </p:cNvPr>
          <p:cNvSpPr>
            <a:spLocks noGrp="1"/>
          </p:cNvSpPr>
          <p:nvPr>
            <p:ph type="pic" sz="quarter" idx="12"/>
          </p:nvPr>
        </p:nvSpPr>
        <p:spPr>
          <a:xfrm>
            <a:off x="5234061" y="1902054"/>
            <a:ext cx="1723877" cy="1723877"/>
          </a:xfrm>
          <a:prstGeom prst="ellipse">
            <a:avLst/>
          </a:prstGeom>
        </p:spPr>
      </p:sp>
      <p:sp>
        <p:nvSpPr>
          <p:cNvPr id="5" name="Picture Placeholder 4">
            <a:extLst>
              <a:ext uri="{FF2B5EF4-FFF2-40B4-BE49-F238E27FC236}">
                <a16:creationId xmlns:a16="http://schemas.microsoft.com/office/drawing/2014/main" id="{7D65BDEB-C3F2-1165-B1F3-4BE363171190}"/>
              </a:ext>
            </a:extLst>
          </p:cNvPr>
          <p:cNvSpPr>
            <a:spLocks noGrp="1"/>
          </p:cNvSpPr>
          <p:nvPr>
            <p:ph type="pic" sz="quarter" idx="13"/>
          </p:nvPr>
        </p:nvSpPr>
        <p:spPr>
          <a:xfrm>
            <a:off x="7517873" y="1918896"/>
            <a:ext cx="1723877" cy="1723877"/>
          </a:xfrm>
          <a:prstGeom prst="ellipse">
            <a:avLst/>
          </a:prstGeom>
        </p:spPr>
      </p:sp>
      <p:sp>
        <p:nvSpPr>
          <p:cNvPr id="6" name="Text Placeholder 5">
            <a:extLst>
              <a:ext uri="{FF2B5EF4-FFF2-40B4-BE49-F238E27FC236}">
                <a16:creationId xmlns:a16="http://schemas.microsoft.com/office/drawing/2014/main" id="{F63B972C-33BA-C71A-9E29-C866EBD98444}"/>
              </a:ext>
            </a:extLst>
          </p:cNvPr>
          <p:cNvSpPr>
            <a:spLocks noGrp="1"/>
          </p:cNvSpPr>
          <p:nvPr>
            <p:ph type="body" sz="quarter" idx="18"/>
          </p:nvPr>
        </p:nvSpPr>
        <p:spPr>
          <a:xfrm>
            <a:off x="345666" y="4321584"/>
            <a:ext cx="2112323" cy="1237497"/>
          </a:xfrm>
          <a:prstGeom prst="rect">
            <a:avLst/>
          </a:prstGeom>
        </p:spPr>
        <p:txBody>
          <a:bodyPr/>
          <a:lstStyle>
            <a:lvl1pPr marL="0" indent="0">
              <a:buNone/>
              <a:defRPr sz="2000"/>
            </a:lvl1pPr>
          </a:lstStyle>
          <a:p>
            <a:endParaRPr lang="en-IE"/>
          </a:p>
        </p:txBody>
      </p:sp>
      <p:sp>
        <p:nvSpPr>
          <p:cNvPr id="8" name="Text Placeholder 7">
            <a:extLst>
              <a:ext uri="{FF2B5EF4-FFF2-40B4-BE49-F238E27FC236}">
                <a16:creationId xmlns:a16="http://schemas.microsoft.com/office/drawing/2014/main" id="{226F5645-9D44-1E28-17D2-D8D7C19860C5}"/>
              </a:ext>
            </a:extLst>
          </p:cNvPr>
          <p:cNvSpPr>
            <a:spLocks noGrp="1"/>
          </p:cNvSpPr>
          <p:nvPr>
            <p:ph type="body" sz="quarter" idx="19"/>
          </p:nvPr>
        </p:nvSpPr>
        <p:spPr>
          <a:xfrm>
            <a:off x="2680899" y="4346728"/>
            <a:ext cx="2112323" cy="1237497"/>
          </a:xfrm>
          <a:prstGeom prst="rect">
            <a:avLst/>
          </a:prstGeom>
        </p:spPr>
        <p:txBody>
          <a:bodyPr/>
          <a:lstStyle>
            <a:lvl1pPr marL="0" indent="0">
              <a:buNone/>
              <a:defRPr sz="2000"/>
            </a:lvl1pPr>
          </a:lstStyle>
          <a:p>
            <a:endParaRPr lang="en-IE"/>
          </a:p>
        </p:txBody>
      </p:sp>
      <p:sp>
        <p:nvSpPr>
          <p:cNvPr id="10" name="Text Placeholder 9">
            <a:extLst>
              <a:ext uri="{FF2B5EF4-FFF2-40B4-BE49-F238E27FC236}">
                <a16:creationId xmlns:a16="http://schemas.microsoft.com/office/drawing/2014/main" id="{4EFBE423-B121-55C4-4A14-B4CD4B55E469}"/>
              </a:ext>
            </a:extLst>
          </p:cNvPr>
          <p:cNvSpPr>
            <a:spLocks noGrp="1"/>
          </p:cNvSpPr>
          <p:nvPr>
            <p:ph type="body" sz="quarter" idx="21"/>
          </p:nvPr>
        </p:nvSpPr>
        <p:spPr>
          <a:xfrm>
            <a:off x="4988964" y="4304740"/>
            <a:ext cx="2112323" cy="1237497"/>
          </a:xfrm>
          <a:prstGeom prst="rect">
            <a:avLst/>
          </a:prstGeom>
        </p:spPr>
        <p:txBody>
          <a:bodyPr/>
          <a:lstStyle>
            <a:lvl1pPr marL="0" indent="0">
              <a:buNone/>
              <a:defRPr sz="2000"/>
            </a:lvl1pPr>
          </a:lstStyle>
          <a:p>
            <a:endParaRPr lang="en-IE"/>
          </a:p>
        </p:txBody>
      </p:sp>
      <p:sp>
        <p:nvSpPr>
          <p:cNvPr id="12" name="Text Placeholder 11">
            <a:extLst>
              <a:ext uri="{FF2B5EF4-FFF2-40B4-BE49-F238E27FC236}">
                <a16:creationId xmlns:a16="http://schemas.microsoft.com/office/drawing/2014/main" id="{9B2DF601-EAAA-C09A-96EB-E66AFE7183B1}"/>
              </a:ext>
            </a:extLst>
          </p:cNvPr>
          <p:cNvSpPr>
            <a:spLocks noGrp="1"/>
          </p:cNvSpPr>
          <p:nvPr>
            <p:ph type="body" sz="quarter" idx="23"/>
          </p:nvPr>
        </p:nvSpPr>
        <p:spPr>
          <a:xfrm>
            <a:off x="7324197" y="4329886"/>
            <a:ext cx="2112323" cy="1237497"/>
          </a:xfrm>
          <a:prstGeom prst="rect">
            <a:avLst/>
          </a:prstGeom>
        </p:spPr>
        <p:txBody>
          <a:bodyPr/>
          <a:lstStyle>
            <a:lvl1pPr marL="0" indent="0">
              <a:buNone/>
              <a:defRPr sz="2000"/>
            </a:lvl1pPr>
          </a:lstStyle>
          <a:p>
            <a:endParaRPr lang="en-IE"/>
          </a:p>
        </p:txBody>
      </p:sp>
      <p:sp>
        <p:nvSpPr>
          <p:cNvPr id="14" name="Picture Placeholder 4">
            <a:extLst>
              <a:ext uri="{FF2B5EF4-FFF2-40B4-BE49-F238E27FC236}">
                <a16:creationId xmlns:a16="http://schemas.microsoft.com/office/drawing/2014/main" id="{58390C79-911B-4550-520F-275CBC725147}"/>
              </a:ext>
            </a:extLst>
          </p:cNvPr>
          <p:cNvSpPr>
            <a:spLocks noGrp="1"/>
          </p:cNvSpPr>
          <p:nvPr>
            <p:ph type="pic" sz="quarter" idx="24"/>
          </p:nvPr>
        </p:nvSpPr>
        <p:spPr>
          <a:xfrm>
            <a:off x="9825938" y="1918896"/>
            <a:ext cx="1723877" cy="1723877"/>
          </a:xfrm>
          <a:prstGeom prst="ellipse">
            <a:avLst/>
          </a:prstGeom>
        </p:spPr>
      </p:sp>
      <p:sp>
        <p:nvSpPr>
          <p:cNvPr id="15" name="Text Placeholder 11">
            <a:extLst>
              <a:ext uri="{FF2B5EF4-FFF2-40B4-BE49-F238E27FC236}">
                <a16:creationId xmlns:a16="http://schemas.microsoft.com/office/drawing/2014/main" id="{09F2F4AB-8A15-77E4-CBEE-EBEC82F1BDC3}"/>
              </a:ext>
            </a:extLst>
          </p:cNvPr>
          <p:cNvSpPr>
            <a:spLocks noGrp="1"/>
          </p:cNvSpPr>
          <p:nvPr>
            <p:ph type="body" sz="quarter" idx="25"/>
          </p:nvPr>
        </p:nvSpPr>
        <p:spPr>
          <a:xfrm>
            <a:off x="9632262" y="4329886"/>
            <a:ext cx="2112323" cy="1237497"/>
          </a:xfrm>
          <a:prstGeom prst="rect">
            <a:avLst/>
          </a:prstGeom>
        </p:spPr>
        <p:txBody>
          <a:bodyPr/>
          <a:lstStyle>
            <a:lvl1pPr marL="0" indent="0">
              <a:buNone/>
              <a:defRPr sz="2000"/>
            </a:lvl1pPr>
          </a:lstStyle>
          <a:p>
            <a:endParaRPr lang="en-IE"/>
          </a:p>
        </p:txBody>
      </p:sp>
    </p:spTree>
    <p:extLst>
      <p:ext uri="{BB962C8B-B14F-4D97-AF65-F5344CB8AC3E}">
        <p14:creationId xmlns:p14="http://schemas.microsoft.com/office/powerpoint/2010/main" val="45981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35702" y="5697684"/>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0ABA6D74-1974-2B83-1016-DD142EC07F7F}"/>
              </a:ext>
            </a:extLst>
          </p:cNvPr>
          <p:cNvSpPr/>
          <p:nvPr userDrawn="1"/>
        </p:nvSpPr>
        <p:spPr>
          <a:xfrm>
            <a:off x="2844647" y="5765356"/>
            <a:ext cx="4771875" cy="507831"/>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9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884585" y="4851970"/>
            <a:ext cx="555833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884585" y="3962672"/>
            <a:ext cx="555833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84585" y="3081881"/>
            <a:ext cx="555833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62882" y="2103078"/>
            <a:ext cx="55800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79" r:id="rId9"/>
    <p:sldLayoutId id="2147483878" r:id="rId10"/>
    <p:sldLayoutId id="2147483861" r:id="rId11"/>
    <p:sldLayoutId id="2147483884" r:id="rId12"/>
    <p:sldLayoutId id="2147483885" r:id="rId13"/>
    <p:sldLayoutId id="2147483833" r:id="rId14"/>
    <p:sldLayoutId id="2147483887" r:id="rId15"/>
    <p:sldLayoutId id="2147483847" r:id="rId16"/>
    <p:sldLayoutId id="2147483853" r:id="rId17"/>
    <p:sldLayoutId id="2147483881" r:id="rId18"/>
    <p:sldLayoutId id="2147483883" r:id="rId19"/>
    <p:sldLayoutId id="2147483886"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dictionary.cambridge.org/dictionary/english/empathy"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ed.ac.uk/reflection/reflectors-toolkit/reflecting-on-experience/gibbs-reflective-cycle"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hyperlink" Target="https://leadingincontext.com/2023/05/17/ethical-leaders-care-part-1/"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video" Target="https://www.youtube.com/embed/6MEocQzw-54?feature=oembed" TargetMode="External"/><Relationship Id="rId5" Type="http://schemas.openxmlformats.org/officeDocument/2006/relationships/hyperlink" Target="https://www.youtube.com/watch?v=6MEocQzw-54" TargetMode="External"/><Relationship Id="rId4" Type="http://schemas.openxmlformats.org/officeDocument/2006/relationships/hyperlink" Target="https://simonsinek.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hrzone.com/lead/culture/ethics-in-the-workplace-ethical-intelligence-and-how-to-achieve-it" TargetMode="External"/><Relationship Id="rId2" Type="http://schemas.openxmlformats.org/officeDocument/2006/relationships/hyperlink" Target="https://owlcation.com/humanities/The-Difference-Between-Modern-and-Traditional-Ethical-Thinking" TargetMode="External"/><Relationship Id="rId1" Type="http://schemas.openxmlformats.org/officeDocument/2006/relationships/slideLayout" Target="../slideLayouts/slideLayout10.xml"/><Relationship Id="rId6" Type="http://schemas.openxmlformats.org/officeDocument/2006/relationships/hyperlink" Target="https://www.youtube.com/watch?v=BjZXRs6fAkA" TargetMode="External"/><Relationship Id="rId5" Type="http://schemas.openxmlformats.org/officeDocument/2006/relationships/hyperlink" Target="https://www.forbes.com/sites/kevinkruse/2019/11/05/the-greatest-leadership-article-ive-ever-read/?sh=4db1407131ed" TargetMode="External"/><Relationship Id="rId4" Type="http://schemas.openxmlformats.org/officeDocument/2006/relationships/hyperlink" Target="https://www.accaglobal.com/gb/en/student/exam-support-resources/professional-exams-study-resources/strategic-business-leader/technical-articles/responsible-leadership.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hyperlink" Target="https://www.guides.ie/megabites/table-great-food-misunderstood-heron-food-truck-whilst-you-stare-down-fjord-good-it-gets" TargetMode="External"/><Relationship Id="rId13" Type="http://schemas.openxmlformats.org/officeDocument/2006/relationships/hyperlink" Target="https://www.facebook.com/MisunderstoodHeron/" TargetMode="External"/><Relationship Id="rId3" Type="http://schemas.openxmlformats.org/officeDocument/2006/relationships/hyperlink" Target="https://www.discoverireland.ie/galway/misunderstood-heron" TargetMode="External"/><Relationship Id="rId7" Type="http://schemas.openxmlformats.org/officeDocument/2006/relationships/hyperlink" Target="https://www.ireland-guide.com/establishment/misunderstood-heron.13436.html" TargetMode="External"/><Relationship Id="rId12" Type="http://schemas.openxmlformats.org/officeDocument/2006/relationships/hyperlink" Target="https://www.instagram.com/misunderstood_heron/" TargetMode="External"/><Relationship Id="rId2" Type="http://schemas.openxmlformats.org/officeDocument/2006/relationships/hyperlink" Target="https://www.irishtimes.com/sponsored/square/how-a-food-business-in-the-west-of-ireland-has-taken-flight-1.4650053" TargetMode="External"/><Relationship Id="rId1" Type="http://schemas.openxmlformats.org/officeDocument/2006/relationships/slideLayout" Target="../slideLayouts/slideLayout2.xml"/><Relationship Id="rId6" Type="http://schemas.openxmlformats.org/officeDocument/2006/relationships/hyperlink" Target="https://www.independent.ie/life/restaurant-review-the-misunderstood-heron-car-park-food-truck-ticks-all-the-boxes-38402878.html" TargetMode="External"/><Relationship Id="rId11" Type="http://schemas.openxmlformats.org/officeDocument/2006/relationships/hyperlink" Target="https://www.misunderstoodheron.com/" TargetMode="External"/><Relationship Id="rId5" Type="http://schemas.openxmlformats.org/officeDocument/2006/relationships/hyperlink" Target="https://foodandwine.ie/misunderstood-heron-lonely-planet" TargetMode="External"/><Relationship Id="rId10" Type="http://schemas.openxmlformats.org/officeDocument/2006/relationships/image" Target="../media/image37.png"/><Relationship Id="rId4" Type="http://schemas.openxmlformats.org/officeDocument/2006/relationships/hyperlink" Target="https://www.tripadvisor.ie/Restaurant_Review-g212985-d12418072-Reviews-Misunderstood_Heron-Leenane_County_Galway_Western_Ireland.html" TargetMode="External"/><Relationship Id="rId9" Type="http://schemas.openxmlformats.org/officeDocument/2006/relationships/image" Target="../media/image36.png"/><Relationship Id="rId14" Type="http://schemas.openxmlformats.org/officeDocument/2006/relationships/image" Target="../media/image38.jpeg"/></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r.search.yahoo.com/_ylt=Awr.hdyxGW5k_6wGS0oM34lQ;_ylu=Y29sbwNpcjIEcG9zAzEEdnRpZAMEc2VjA3Nj/RV=2/RE=1684965938/RO=10/RU=https%3a%2f%2fwww.fairtrade.org.uk%2f/RK=2/RS=YpT2ZwAaEdpNNJo1zld7cBTNrdU-"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hyperlink" Target="https://www.fairtrade.org.uk/farmers-and-workers/coffee/about-coffe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hyperlink" Target="https://sustainablebrands.com/read/marketing-and-comms/majority-of-us-consumers-say-they-will-pay-more-for-sustainable-products#:~:text=A%20recent%20survey%20of%20over,in%20consumer%20trust%20of%20corporations." TargetMode="External"/><Relationship Id="rId5" Type="http://schemas.openxmlformats.org/officeDocument/2006/relationships/hyperlink" Target="https://www.businesswire.com/news/home/20211014005090/en/Recent-Study-Reveals-More-Than-a-Third-of-Global-Consumers-Are-Willing-to-Pay-More-for-Sustainability-as-Demand-Grows-for-Environmentally-Friendly-Alternatives" TargetMode="External"/><Relationship Id="rId4" Type="http://schemas.openxmlformats.org/officeDocument/2006/relationships/hyperlink" Target="https://fr.futuroprossimo.it/2021/07/unanalisi-con-ai-su-800-aziende-rileva-che-il-greenwashing-sta-dilagando/"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carbonplan.org/research/forest-offsets-explainer" TargetMode="External"/><Relationship Id="rId2" Type="http://schemas.openxmlformats.org/officeDocument/2006/relationships/hyperlink" Target="https://www.nationalgeographic.com/environment/article/forests-as-carbon-offsets-climate-change-has-other-plans" TargetMode="External"/><Relationship Id="rId1" Type="http://schemas.openxmlformats.org/officeDocument/2006/relationships/slideLayout" Target="../slideLayouts/slideLayout18.xml"/><Relationship Id="rId5" Type="http://schemas.openxmlformats.org/officeDocument/2006/relationships/hyperlink" Target="https://www.nationalgeographic.com/environment/article/what-is-greenwashing-how-to-spot" TargetMode="External"/><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3" Type="http://schemas.openxmlformats.org/officeDocument/2006/relationships/hyperlink" Target="https://www.weforum.org/" TargetMode="External"/><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hyperlink" Target="https://www.flickr.com/photos/77568040@N08/8483070413/"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2.xml"/><Relationship Id="rId1" Type="http://schemas.openxmlformats.org/officeDocument/2006/relationships/video" Target="https://www.youtube.com/embed/JXDo-73uaAI?feature=oembed" TargetMode="External"/><Relationship Id="rId5" Type="http://schemas.openxmlformats.org/officeDocument/2006/relationships/hyperlink" Target="https://www.doctormikemedia.com/" TargetMode="External"/><Relationship Id="rId4" Type="http://schemas.openxmlformats.org/officeDocument/2006/relationships/hyperlink" Target="https://www.youtube.com/watch?v=JXDo-73uaAI"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18.xml"/><Relationship Id="rId4" Type="http://schemas.openxmlformats.org/officeDocument/2006/relationships/image" Target="../media/image51.svg"/></Relationships>
</file>

<file path=ppt/slides/_rels/slide49.xml.rels><?xml version="1.0" encoding="UTF-8" standalone="yes"?>
<Relationships xmlns="http://schemas.openxmlformats.org/package/2006/relationships"><Relationship Id="rId3" Type="http://schemas.openxmlformats.org/officeDocument/2006/relationships/hyperlink" Target="https://www.nutritioninsight.com/news/nestle-accused-of-irresponsible-marketing-with-fake-nutrition-claims-on-kitkat-cereals.html" TargetMode="External"/><Relationship Id="rId2" Type="http://schemas.openxmlformats.org/officeDocument/2006/relationships/hyperlink" Target="https://meta.eeb.org/2022/01/26/europe-targets-greenwashing-and-eco-labelling-for-food/" TargetMode="External"/><Relationship Id="rId1" Type="http://schemas.openxmlformats.org/officeDocument/2006/relationships/slideLayout" Target="../slideLayouts/slideLayout10.xml"/><Relationship Id="rId6" Type="http://schemas.openxmlformats.org/officeDocument/2006/relationships/hyperlink" Target="https://www.bbc.co.uk/food/articles/are_we_fooled_by_food_labels" TargetMode="External"/><Relationship Id="rId5" Type="http://schemas.openxmlformats.org/officeDocument/2006/relationships/hyperlink" Target="https://food.ec.europa.eu/safety/labelling-and-nutrition/nutrition-and-health-claims/eu-register-health-claims_en" TargetMode="External"/><Relationship Id="rId4" Type="http://schemas.openxmlformats.org/officeDocument/2006/relationships/hyperlink" Target="https://pursuit.unimelb.edu.au/articles/false-labelling-hides-the-truth-about-superfoods#:~:text=Indeed%2C%20the%20European%20Union%20food%20regulator%20has%20since,specific%20health%20effects%20in%20preventing%20diseases%20and%20agei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3.xml"/><Relationship Id="rId1" Type="http://schemas.openxmlformats.org/officeDocument/2006/relationships/video" Target="https://www.youtube.com/embed/zEs1af0VpP8?feature=oembed" TargetMode="External"/><Relationship Id="rId4" Type="http://schemas.openxmlformats.org/officeDocument/2006/relationships/hyperlink" Target="https://www.youtube.com/watch?v=zEs1af0VpP8"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13.xml"/><Relationship Id="rId1" Type="http://schemas.openxmlformats.org/officeDocument/2006/relationships/video" Target="https://www.youtube.com/embed/mivnqVqgieE?feature=oembed" TargetMode="External"/><Relationship Id="rId4" Type="http://schemas.openxmlformats.org/officeDocument/2006/relationships/hyperlink" Target="https://www.youtube.com/watch?v=mivnqVqgieE"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0.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hyperlink" Target="https://ethical-food.eu/the-good-practice-compendium/" TargetMode="External"/><Relationship Id="rId2" Type="http://schemas.openxmlformats.org/officeDocument/2006/relationships/hyperlink" Target="https://frulact.com/frulact/who-we-are/" TargetMode="Externa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3.xml"/><Relationship Id="rId1" Type="http://schemas.openxmlformats.org/officeDocument/2006/relationships/video" Target="https://www.youtube.com/embed/flIE71RuLUc?feature=oembed" TargetMode="External"/><Relationship Id="rId4" Type="http://schemas.openxmlformats.org/officeDocument/2006/relationships/hyperlink" Target="https://www.youtube.com/watch?v=flIE71RuLUc"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3.xml"/><Relationship Id="rId1" Type="http://schemas.openxmlformats.org/officeDocument/2006/relationships/video" Target="https://www.youtube.com/embed/CsJP1x_5kmc?feature=oembed" TargetMode="External"/><Relationship Id="rId6" Type="http://schemas.openxmlformats.org/officeDocument/2006/relationships/hyperlink" Target="https://www.youtube.com/watch?v=CsJP1x_5kmc" TargetMode="External"/><Relationship Id="rId5" Type="http://schemas.openxmlformats.org/officeDocument/2006/relationships/hyperlink" Target="https://ethical-food.eu/the-good-practice-compendium/" TargetMode="External"/><Relationship Id="rId4" Type="http://schemas.openxmlformats.org/officeDocument/2006/relationships/hyperlink" Target="https://www.biasol.ie/"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13.xml"/><Relationship Id="rId1" Type="http://schemas.openxmlformats.org/officeDocument/2006/relationships/video" Target="https://www.youtube.com/embed/9WeAU43FkqM?start=1&amp;feature=oembed" TargetMode="External"/><Relationship Id="rId5" Type="http://schemas.openxmlformats.org/officeDocument/2006/relationships/hyperlink" Target="https://www.discoverireland.ie/" TargetMode="External"/><Relationship Id="rId4" Type="http://schemas.openxmlformats.org/officeDocument/2006/relationships/hyperlink" Target="https://www.youtube.com/watch?v=9WeAU43FkqM&amp;t=1s"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hyperlink" Target="https://www.bni.com/" TargetMode="External"/><Relationship Id="rId7"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72.png"/><Relationship Id="rId5" Type="http://schemas.openxmlformats.org/officeDocument/2006/relationships/hyperlink" Target="https://www.tipperaryfoodproducers.ie/" TargetMode="External"/><Relationship Id="rId4" Type="http://schemas.openxmlformats.org/officeDocument/2006/relationships/hyperlink" Target="https://openfoodnetwork.i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hyperlink" Target="https://www.tipperaryfoodproducers.ie/" TargetMode="Externa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12.xml"/><Relationship Id="rId1" Type="http://schemas.openxmlformats.org/officeDocument/2006/relationships/video" Target="https://www.youtube.com/embed/E5xTbn6OnAA?feature=oembed" TargetMode="External"/><Relationship Id="rId4" Type="http://schemas.openxmlformats.org/officeDocument/2006/relationships/hyperlink" Target="https://www.youtube.com/watch?v=E5xTbn6OnAA"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ethical-food.eu/" TargetMode="External"/><Relationship Id="rId1" Type="http://schemas.openxmlformats.org/officeDocument/2006/relationships/slideLayout" Target="../slideLayouts/slideLayout14.xml"/><Relationship Id="rId4" Type="http://schemas.openxmlformats.org/officeDocument/2006/relationships/image" Target="../media/image78.png"/></Relationships>
</file>

<file path=ppt/slides/_rels/slide7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81.png"/><Relationship Id="rId4" Type="http://schemas.openxmlformats.org/officeDocument/2006/relationships/image" Target="../media/image80.svg"/></Relationships>
</file>

<file path=ppt/slides/_rels/slide8.xml.rels><?xml version="1.0" encoding="UTF-8" standalone="yes"?>
<Relationships xmlns="http://schemas.openxmlformats.org/package/2006/relationships"><Relationship Id="rId3" Type="http://schemas.openxmlformats.org/officeDocument/2006/relationships/hyperlink" Target="https://ethical-food.eu/the-good-practice-compendium/" TargetMode="External"/><Relationship Id="rId2" Type="http://schemas.openxmlformats.org/officeDocument/2006/relationships/hyperlink" Target="https://fazla.com/gida/" TargetMode="Externa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rot="10800000" flipV="1">
            <a:off x="4447088" y="1669281"/>
            <a:ext cx="6990220" cy="1816708"/>
          </a:xfrm>
        </p:spPr>
        <p:txBody>
          <a:bodyPr/>
          <a:lstStyle/>
          <a:p>
            <a:r>
              <a:rPr lang="en-IE" b="0" dirty="0"/>
              <a:t>Working with PEOPLE – Communication in Business</a:t>
            </a:r>
          </a:p>
        </p:txBody>
      </p:sp>
      <p:sp>
        <p:nvSpPr>
          <p:cNvPr id="2" name="Text Placeholder 8">
            <a:extLst>
              <a:ext uri="{FF2B5EF4-FFF2-40B4-BE49-F238E27FC236}">
                <a16:creationId xmlns:a16="http://schemas.microsoft.com/office/drawing/2014/main" id="{1F72A5A6-24D5-677E-5309-EB1FD9A8DC82}"/>
              </a:ext>
            </a:extLst>
          </p:cNvPr>
          <p:cNvSpPr txBox="1">
            <a:spLocks/>
          </p:cNvSpPr>
          <p:nvPr/>
        </p:nvSpPr>
        <p:spPr>
          <a:xfrm>
            <a:off x="4447088" y="779889"/>
            <a:ext cx="3235973"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b="1" dirty="0"/>
              <a:t>MODULE 5</a:t>
            </a:r>
          </a:p>
        </p:txBody>
      </p:sp>
      <p:sp>
        <p:nvSpPr>
          <p:cNvPr id="3" name="TextBox 2">
            <a:extLst>
              <a:ext uri="{FF2B5EF4-FFF2-40B4-BE49-F238E27FC236}">
                <a16:creationId xmlns:a16="http://schemas.microsoft.com/office/drawing/2014/main" id="{36550EAA-67FC-5CC6-FFD5-880F4CADF20E}"/>
              </a:ext>
            </a:extLst>
          </p:cNvPr>
          <p:cNvSpPr txBox="1"/>
          <p:nvPr/>
        </p:nvSpPr>
        <p:spPr>
          <a:xfrm>
            <a:off x="954748" y="4788609"/>
            <a:ext cx="10708527" cy="400110"/>
          </a:xfrm>
          <a:prstGeom prst="rect">
            <a:avLst/>
          </a:prstGeom>
          <a:noFill/>
        </p:spPr>
        <p:txBody>
          <a:bodyPr wrap="square">
            <a:spAutoFit/>
          </a:bodyPr>
          <a:lstStyle/>
          <a:p>
            <a:r>
              <a:rPr lang="en-GB" sz="2000" b="1" dirty="0">
                <a:solidFill>
                  <a:srgbClr val="000000"/>
                </a:solidFill>
              </a:rPr>
              <a:t> Ethical Food Entrepreneurship (EFE) Programme</a:t>
            </a:r>
            <a:endParaRPr lang="en-IE" sz="2000" dirty="0">
              <a:solidFill>
                <a:srgbClr val="000000"/>
              </a:solidFill>
            </a:endParaRPr>
          </a:p>
        </p:txBody>
      </p:sp>
      <p:pic>
        <p:nvPicPr>
          <p:cNvPr id="4" name="Picture 3">
            <a:extLst>
              <a:ext uri="{FF2B5EF4-FFF2-40B4-BE49-F238E27FC236}">
                <a16:creationId xmlns:a16="http://schemas.microsoft.com/office/drawing/2014/main" id="{1C81A57F-624F-B11B-6443-1FC65C9EF962}"/>
              </a:ext>
            </a:extLst>
          </p:cNvPr>
          <p:cNvPicPr>
            <a:picLocks noChangeAspect="1"/>
          </p:cNvPicPr>
          <p:nvPr/>
        </p:nvPicPr>
        <p:blipFill>
          <a:blip r:embed="rId3"/>
          <a:stretch>
            <a:fillRect/>
          </a:stretch>
        </p:blipFill>
        <p:spPr>
          <a:xfrm>
            <a:off x="480048" y="5773284"/>
            <a:ext cx="7321850" cy="609653"/>
          </a:xfrm>
          <a:prstGeom prst="rect">
            <a:avLst/>
          </a:prstGeom>
          <a:solidFill>
            <a:schemeClr val="bg1"/>
          </a:solidFill>
        </p:spPr>
      </p:pic>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84E49A-ABD6-AD3A-DFA5-C6A15EC922B9}"/>
              </a:ext>
            </a:extLst>
          </p:cNvPr>
          <p:cNvSpPr>
            <a:spLocks noGrp="1"/>
          </p:cNvSpPr>
          <p:nvPr>
            <p:ph type="body" sz="quarter" idx="16"/>
          </p:nvPr>
        </p:nvSpPr>
        <p:spPr>
          <a:xfrm>
            <a:off x="601474" y="594141"/>
            <a:ext cx="4990998" cy="992652"/>
          </a:xfrm>
        </p:spPr>
        <p:txBody>
          <a:bodyPr/>
          <a:lstStyle/>
          <a:p>
            <a:r>
              <a:rPr lang="en-IE" dirty="0"/>
              <a:t>Empathy in Business</a:t>
            </a:r>
          </a:p>
          <a:p>
            <a:endParaRPr lang="en-IE" dirty="0"/>
          </a:p>
        </p:txBody>
      </p:sp>
      <p:sp>
        <p:nvSpPr>
          <p:cNvPr id="5" name="Text Placeholder 3">
            <a:extLst>
              <a:ext uri="{FF2B5EF4-FFF2-40B4-BE49-F238E27FC236}">
                <a16:creationId xmlns:a16="http://schemas.microsoft.com/office/drawing/2014/main" id="{5607B193-6F57-66D7-EE4D-E881CD71FE10}"/>
              </a:ext>
            </a:extLst>
          </p:cNvPr>
          <p:cNvSpPr>
            <a:spLocks noGrp="1"/>
          </p:cNvSpPr>
          <p:nvPr>
            <p:ph type="body" sz="quarter" idx="18"/>
          </p:nvPr>
        </p:nvSpPr>
        <p:spPr>
          <a:xfrm>
            <a:off x="854814" y="1452563"/>
            <a:ext cx="6163178" cy="3500437"/>
          </a:xfrm>
        </p:spPr>
        <p:txBody>
          <a:bodyPr/>
          <a:lstStyle/>
          <a:p>
            <a:r>
              <a:rPr lang="en-IE" dirty="0">
                <a:solidFill>
                  <a:srgbClr val="F79037"/>
                </a:solidFill>
                <a:hlinkClick r:id="rId2">
                  <a:extLst>
                    <a:ext uri="{A12FA001-AC4F-418D-AE19-62706E023703}">
                      <ahyp:hlinkClr xmlns:ahyp="http://schemas.microsoft.com/office/drawing/2018/hyperlinkcolor" val="tx"/>
                    </a:ext>
                  </a:extLst>
                </a:hlinkClick>
              </a:rPr>
              <a:t>The Cambridge Dictionary </a:t>
            </a:r>
            <a:r>
              <a:rPr lang="en-IE" dirty="0"/>
              <a:t>defines Empathy as </a:t>
            </a:r>
            <a:r>
              <a:rPr lang="en-IE" i="1" dirty="0"/>
              <a:t>“the ability to share someone else’s feelings or experiences by imagining what it would be like to be in that person’s situation.” </a:t>
            </a:r>
          </a:p>
          <a:p>
            <a:r>
              <a:rPr lang="en-IE" dirty="0"/>
              <a:t>Consequently, empathy is critical when building strong relationships in an ethical business. When discussing strong relationships above you will have noticed several verbs kept popping up…</a:t>
            </a:r>
            <a:r>
              <a:rPr lang="en-IE" i="1" dirty="0"/>
              <a:t>understand, recognise, trust, extend, engage</a:t>
            </a:r>
            <a:r>
              <a:rPr lang="en-IE" dirty="0"/>
              <a:t>…these are all action words revolving around empathy.</a:t>
            </a:r>
          </a:p>
        </p:txBody>
      </p:sp>
      <p:sp>
        <p:nvSpPr>
          <p:cNvPr id="8" name="Speech Bubble: Oval 7">
            <a:extLst>
              <a:ext uri="{FF2B5EF4-FFF2-40B4-BE49-F238E27FC236}">
                <a16:creationId xmlns:a16="http://schemas.microsoft.com/office/drawing/2014/main" id="{026D6E0B-F889-B17F-EF52-BF47118C2ADF}"/>
              </a:ext>
            </a:extLst>
          </p:cNvPr>
          <p:cNvSpPr/>
          <p:nvPr/>
        </p:nvSpPr>
        <p:spPr>
          <a:xfrm>
            <a:off x="9613075" y="4023258"/>
            <a:ext cx="2470067" cy="153191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i="1" dirty="0"/>
              <a:t>ENGAGE</a:t>
            </a:r>
          </a:p>
        </p:txBody>
      </p:sp>
      <p:sp>
        <p:nvSpPr>
          <p:cNvPr id="9" name="Speech Bubble: Oval 8">
            <a:extLst>
              <a:ext uri="{FF2B5EF4-FFF2-40B4-BE49-F238E27FC236}">
                <a16:creationId xmlns:a16="http://schemas.microsoft.com/office/drawing/2014/main" id="{A20C8FBC-CA6C-1BC0-8628-A2CCC8432B3D}"/>
              </a:ext>
            </a:extLst>
          </p:cNvPr>
          <p:cNvSpPr/>
          <p:nvPr/>
        </p:nvSpPr>
        <p:spPr>
          <a:xfrm>
            <a:off x="6990608" y="1282533"/>
            <a:ext cx="2806535" cy="1531917"/>
          </a:xfrm>
          <a:prstGeom prst="wedgeEllipseCallout">
            <a:avLst/>
          </a:prstGeom>
          <a:solidFill>
            <a:srgbClr val="EF5655"/>
          </a:solidFill>
          <a:ln>
            <a:solidFill>
              <a:srgbClr val="EF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i="1" dirty="0">
                <a:solidFill>
                  <a:schemeClr val="bg1"/>
                </a:solidFill>
              </a:rPr>
              <a:t>UNDERSTAND</a:t>
            </a:r>
          </a:p>
        </p:txBody>
      </p:sp>
      <p:sp>
        <p:nvSpPr>
          <p:cNvPr id="10" name="Speech Bubble: Oval 9">
            <a:extLst>
              <a:ext uri="{FF2B5EF4-FFF2-40B4-BE49-F238E27FC236}">
                <a16:creationId xmlns:a16="http://schemas.microsoft.com/office/drawing/2014/main" id="{973F0B85-FDCA-FF56-F8B8-F21512F96FD8}"/>
              </a:ext>
            </a:extLst>
          </p:cNvPr>
          <p:cNvSpPr/>
          <p:nvPr/>
        </p:nvSpPr>
        <p:spPr>
          <a:xfrm>
            <a:off x="9655289" y="1585849"/>
            <a:ext cx="2470067" cy="1531917"/>
          </a:xfrm>
          <a:prstGeom prst="wedgeEllipseCallou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i="1" dirty="0">
                <a:solidFill>
                  <a:schemeClr val="bg1"/>
                </a:solidFill>
              </a:rPr>
              <a:t>TRUST</a:t>
            </a:r>
          </a:p>
        </p:txBody>
      </p:sp>
      <p:sp>
        <p:nvSpPr>
          <p:cNvPr id="11" name="Speech Bubble: Oval 10">
            <a:extLst>
              <a:ext uri="{FF2B5EF4-FFF2-40B4-BE49-F238E27FC236}">
                <a16:creationId xmlns:a16="http://schemas.microsoft.com/office/drawing/2014/main" id="{C87F0BC4-AFA5-359E-B6DA-8280798332B9}"/>
              </a:ext>
            </a:extLst>
          </p:cNvPr>
          <p:cNvSpPr/>
          <p:nvPr/>
        </p:nvSpPr>
        <p:spPr>
          <a:xfrm>
            <a:off x="7909291" y="2814450"/>
            <a:ext cx="2470067" cy="1531917"/>
          </a:xfrm>
          <a:prstGeom prst="wedgeEllipseCallou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i="1" dirty="0"/>
              <a:t>RECOGNISE</a:t>
            </a:r>
          </a:p>
        </p:txBody>
      </p:sp>
      <p:sp>
        <p:nvSpPr>
          <p:cNvPr id="12" name="Speech Bubble: Oval 11">
            <a:extLst>
              <a:ext uri="{FF2B5EF4-FFF2-40B4-BE49-F238E27FC236}">
                <a16:creationId xmlns:a16="http://schemas.microsoft.com/office/drawing/2014/main" id="{8B062ED2-F8E0-C400-5E5A-8B9FCFF180D8}"/>
              </a:ext>
            </a:extLst>
          </p:cNvPr>
          <p:cNvSpPr/>
          <p:nvPr/>
        </p:nvSpPr>
        <p:spPr>
          <a:xfrm>
            <a:off x="7080500" y="4587833"/>
            <a:ext cx="2470067" cy="1531917"/>
          </a:xfrm>
          <a:prstGeom prst="wedgeEllipseCallout">
            <a:avLst/>
          </a:prstGeom>
          <a:solidFill>
            <a:srgbClr val="B2DEDD"/>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i="1" dirty="0">
                <a:solidFill>
                  <a:schemeClr val="bg1"/>
                </a:solidFill>
              </a:rPr>
              <a:t>EXTEND</a:t>
            </a:r>
          </a:p>
        </p:txBody>
      </p:sp>
    </p:spTree>
    <p:extLst>
      <p:ext uri="{BB962C8B-B14F-4D97-AF65-F5344CB8AC3E}">
        <p14:creationId xmlns:p14="http://schemas.microsoft.com/office/powerpoint/2010/main" val="3506190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59E68A-29B5-0326-22C1-0E755F2249ED}"/>
              </a:ext>
            </a:extLst>
          </p:cNvPr>
          <p:cNvSpPr>
            <a:spLocks noGrp="1"/>
          </p:cNvSpPr>
          <p:nvPr>
            <p:ph type="body" sz="quarter" idx="16"/>
          </p:nvPr>
        </p:nvSpPr>
        <p:spPr>
          <a:xfrm>
            <a:off x="632389" y="682595"/>
            <a:ext cx="10595237" cy="803654"/>
          </a:xfrm>
        </p:spPr>
        <p:txBody>
          <a:bodyPr/>
          <a:lstStyle/>
          <a:p>
            <a:r>
              <a:rPr lang="en-IE" b="1" dirty="0"/>
              <a:t>The benefit or VALUE of Empathy in your Business</a:t>
            </a:r>
          </a:p>
        </p:txBody>
      </p:sp>
      <p:sp>
        <p:nvSpPr>
          <p:cNvPr id="4" name="Text Placeholder 3">
            <a:extLst>
              <a:ext uri="{FF2B5EF4-FFF2-40B4-BE49-F238E27FC236}">
                <a16:creationId xmlns:a16="http://schemas.microsoft.com/office/drawing/2014/main" id="{49B4D515-8262-4950-C80D-11D6EC4ED42F}"/>
              </a:ext>
            </a:extLst>
          </p:cNvPr>
          <p:cNvSpPr txBox="1">
            <a:spLocks noGrp="1"/>
          </p:cNvSpPr>
          <p:nvPr>
            <p:ph type="body" sz="quarter" idx="18"/>
          </p:nvPr>
        </p:nvSpPr>
        <p:spPr>
          <a:xfrm>
            <a:off x="632389" y="1396285"/>
            <a:ext cx="11100432" cy="4261679"/>
          </a:xfrm>
          <a:prstGeom prst="rect">
            <a:avLst/>
          </a:prstGeom>
          <a:noFill/>
        </p:spPr>
        <p:txBody>
          <a:bodyPr wrap="square" rtlCol="0">
            <a:spAutoFit/>
          </a:bodyPr>
          <a:lstStyle/>
          <a:p>
            <a:pPr marL="342900" indent="-342900">
              <a:buFont typeface="+mj-lt"/>
              <a:buAutoNum type="arabicPeriod"/>
            </a:pPr>
            <a:r>
              <a:rPr lang="en-IE" b="1" dirty="0">
                <a:solidFill>
                  <a:srgbClr val="F79037"/>
                </a:solidFill>
              </a:rPr>
              <a:t>Understand Stakeholder Perspectives: </a:t>
            </a:r>
            <a:r>
              <a:rPr lang="en-IE" dirty="0"/>
              <a:t>including employees, customers, suppliers &amp; the community, and then make informed decisions.</a:t>
            </a:r>
          </a:p>
          <a:p>
            <a:pPr marL="342900" indent="-342900">
              <a:buFont typeface="+mj-lt"/>
              <a:buAutoNum type="arabicPeriod"/>
            </a:pPr>
            <a:r>
              <a:rPr lang="en-IE" b="1" dirty="0">
                <a:solidFill>
                  <a:srgbClr val="F79037"/>
                </a:solidFill>
              </a:rPr>
              <a:t>Consider the Human Impact: </a:t>
            </a:r>
            <a:r>
              <a:rPr lang="en-IE" dirty="0"/>
              <a:t>when </a:t>
            </a:r>
            <a:r>
              <a:rPr lang="en-US" dirty="0"/>
              <a:t>the well-being, rights, and dignity of individuals is considered it leads to more ethical outcomes.</a:t>
            </a:r>
          </a:p>
          <a:p>
            <a:pPr marL="342900" indent="-342900">
              <a:buFont typeface="+mj-lt"/>
              <a:buAutoNum type="arabicPeriod"/>
            </a:pPr>
            <a:r>
              <a:rPr lang="en-US" b="1" dirty="0">
                <a:solidFill>
                  <a:srgbClr val="F79037"/>
                </a:solidFill>
              </a:rPr>
              <a:t>Promoting Ethical </a:t>
            </a:r>
            <a:r>
              <a:rPr lang="en-US" b="1" dirty="0" err="1">
                <a:solidFill>
                  <a:srgbClr val="F79037"/>
                </a:solidFill>
              </a:rPr>
              <a:t>Organisational</a:t>
            </a:r>
            <a:r>
              <a:rPr lang="en-US" b="1" dirty="0">
                <a:solidFill>
                  <a:srgbClr val="F79037"/>
                </a:solidFill>
              </a:rPr>
              <a:t> Culture: </a:t>
            </a:r>
            <a:r>
              <a:rPr lang="en-US" dirty="0"/>
              <a:t>When leaders and decision-makers exhibit empathy, it sets an example for others within the </a:t>
            </a:r>
            <a:r>
              <a:rPr lang="en-US" dirty="0" err="1"/>
              <a:t>organisation</a:t>
            </a:r>
            <a:r>
              <a:rPr lang="en-US" dirty="0"/>
              <a:t> to follow. </a:t>
            </a:r>
          </a:p>
          <a:p>
            <a:pPr marL="342900" indent="-342900">
              <a:buFont typeface="+mj-lt"/>
              <a:buAutoNum type="arabicPeriod"/>
            </a:pPr>
            <a:r>
              <a:rPr lang="en-US" b="1" dirty="0">
                <a:solidFill>
                  <a:srgbClr val="F79037"/>
                </a:solidFill>
              </a:rPr>
              <a:t>Stakeholder Trust and Reputation: </a:t>
            </a:r>
            <a:r>
              <a:rPr lang="en-US" dirty="0"/>
              <a:t>Empathy plays a crucial role in building and maintaining trust with stakeholders. When decision-makers demonstrate empathy, they are perceived as trustworthy, caring &amp; considerate.</a:t>
            </a:r>
          </a:p>
          <a:p>
            <a:pPr marL="342900" indent="-342900">
              <a:buFont typeface="+mj-lt"/>
              <a:buAutoNum type="arabicPeriod"/>
            </a:pPr>
            <a:r>
              <a:rPr lang="en-US" b="1" dirty="0">
                <a:solidFill>
                  <a:srgbClr val="F79037"/>
                </a:solidFill>
              </a:rPr>
              <a:t>Ethical Innovation &amp; Sustainability: </a:t>
            </a:r>
            <a:r>
              <a:rPr lang="en-US" dirty="0"/>
              <a:t>Empathy-driven innovation promotes sustainable practices, responsible product development, and long-term value creation.</a:t>
            </a:r>
            <a:endParaRPr lang="en-IE" dirty="0"/>
          </a:p>
        </p:txBody>
      </p:sp>
    </p:spTree>
    <p:extLst>
      <p:ext uri="{BB962C8B-B14F-4D97-AF65-F5344CB8AC3E}">
        <p14:creationId xmlns:p14="http://schemas.microsoft.com/office/powerpoint/2010/main" val="267582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F05D17-E9AB-4CC1-0CAB-24DC75FA6041}"/>
              </a:ext>
            </a:extLst>
          </p:cNvPr>
          <p:cNvSpPr>
            <a:spLocks noGrp="1"/>
          </p:cNvSpPr>
          <p:nvPr>
            <p:ph type="body" sz="quarter" idx="18"/>
          </p:nvPr>
        </p:nvSpPr>
        <p:spPr/>
        <p:txBody>
          <a:bodyPr/>
          <a:lstStyle/>
          <a:p>
            <a:r>
              <a:rPr lang="en-IE" dirty="0"/>
              <a:t>Using </a:t>
            </a:r>
            <a:r>
              <a:rPr lang="en-IE" b="1" dirty="0">
                <a:solidFill>
                  <a:srgbClr val="F79037"/>
                </a:solidFill>
                <a:hlinkClick r:id="rId3">
                  <a:extLst>
                    <a:ext uri="{A12FA001-AC4F-418D-AE19-62706E023703}">
                      <ahyp:hlinkClr xmlns:ahyp="http://schemas.microsoft.com/office/drawing/2018/hyperlinkcolor" val="tx"/>
                    </a:ext>
                  </a:extLst>
                </a:hlinkClick>
              </a:rPr>
              <a:t>Gibb’s Reflective Cycle </a:t>
            </a:r>
            <a:r>
              <a:rPr lang="en-IE" dirty="0"/>
              <a:t>analyse your actions to date, in terms of your level of empathy and the quality of your relationships in your business both internally and externally.</a:t>
            </a:r>
          </a:p>
          <a:p>
            <a:r>
              <a:rPr lang="en-IE" dirty="0"/>
              <a:t>This will help you make improvements continuously. </a:t>
            </a:r>
          </a:p>
        </p:txBody>
      </p:sp>
      <p:sp>
        <p:nvSpPr>
          <p:cNvPr id="3" name="Text Placeholder 2">
            <a:extLst>
              <a:ext uri="{FF2B5EF4-FFF2-40B4-BE49-F238E27FC236}">
                <a16:creationId xmlns:a16="http://schemas.microsoft.com/office/drawing/2014/main" id="{3944F61D-BEFB-43F9-B3DF-DA5702D65282}"/>
              </a:ext>
            </a:extLst>
          </p:cNvPr>
          <p:cNvSpPr>
            <a:spLocks noGrp="1"/>
          </p:cNvSpPr>
          <p:nvPr>
            <p:ph type="body" sz="quarter" idx="16"/>
          </p:nvPr>
        </p:nvSpPr>
        <p:spPr/>
        <p:txBody>
          <a:bodyPr/>
          <a:lstStyle/>
          <a:p>
            <a:r>
              <a:rPr lang="en-IE" b="1" dirty="0"/>
              <a:t>Learner Exercise - </a:t>
            </a:r>
            <a:r>
              <a:rPr lang="en-IE" dirty="0"/>
              <a:t>Reflection</a:t>
            </a:r>
          </a:p>
        </p:txBody>
      </p:sp>
      <p:pic>
        <p:nvPicPr>
          <p:cNvPr id="7" name="Picture 4" descr="Icon&#10;&#10;Description automatically generated">
            <a:extLst>
              <a:ext uri="{FF2B5EF4-FFF2-40B4-BE49-F238E27FC236}">
                <a16:creationId xmlns:a16="http://schemas.microsoft.com/office/drawing/2014/main" id="{9435908D-8DE6-BBBD-ECF2-FC64D2D961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74019" y="5064883"/>
            <a:ext cx="1729014" cy="1445103"/>
          </a:xfrm>
          <a:prstGeom prst="rect">
            <a:avLst/>
          </a:prstGeom>
        </p:spPr>
      </p:pic>
      <p:grpSp>
        <p:nvGrpSpPr>
          <p:cNvPr id="103" name="Group 102">
            <a:extLst>
              <a:ext uri="{FF2B5EF4-FFF2-40B4-BE49-F238E27FC236}">
                <a16:creationId xmlns:a16="http://schemas.microsoft.com/office/drawing/2014/main" id="{2427295A-DC88-246B-E117-DDA86C48A945}"/>
              </a:ext>
            </a:extLst>
          </p:cNvPr>
          <p:cNvGrpSpPr/>
          <p:nvPr/>
        </p:nvGrpSpPr>
        <p:grpSpPr>
          <a:xfrm>
            <a:off x="6397976" y="1588167"/>
            <a:ext cx="5794024" cy="2868446"/>
            <a:chOff x="6214557" y="1805144"/>
            <a:chExt cx="5794024" cy="2868446"/>
          </a:xfrm>
        </p:grpSpPr>
        <p:sp>
          <p:nvSpPr>
            <p:cNvPr id="11" name="TextBox 10">
              <a:extLst>
                <a:ext uri="{FF2B5EF4-FFF2-40B4-BE49-F238E27FC236}">
                  <a16:creationId xmlns:a16="http://schemas.microsoft.com/office/drawing/2014/main" id="{68416A63-DD7D-6B85-4E45-7382A7C5D9BE}"/>
                </a:ext>
              </a:extLst>
            </p:cNvPr>
            <p:cNvSpPr txBox="1"/>
            <p:nvPr/>
          </p:nvSpPr>
          <p:spPr>
            <a:xfrm>
              <a:off x="6651781" y="1952724"/>
              <a:ext cx="918265" cy="276999"/>
            </a:xfrm>
            <a:prstGeom prst="rect">
              <a:avLst/>
            </a:prstGeom>
            <a:noFill/>
          </p:spPr>
          <p:txBody>
            <a:bodyPr wrap="none" rtlCol="0">
              <a:spAutoFit/>
            </a:bodyPr>
            <a:lstStyle/>
            <a:p>
              <a:pPr algn="r"/>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Description</a:t>
              </a:r>
            </a:p>
          </p:txBody>
        </p:sp>
        <p:sp>
          <p:nvSpPr>
            <p:cNvPr id="12" name="Freeform 11">
              <a:extLst>
                <a:ext uri="{FF2B5EF4-FFF2-40B4-BE49-F238E27FC236}">
                  <a16:creationId xmlns:a16="http://schemas.microsoft.com/office/drawing/2014/main" id="{F077DC1E-6ED3-E1DF-EE37-5C0BDB588E06}"/>
                </a:ext>
              </a:extLst>
            </p:cNvPr>
            <p:cNvSpPr/>
            <p:nvPr/>
          </p:nvSpPr>
          <p:spPr>
            <a:xfrm>
              <a:off x="7604677" y="2091224"/>
              <a:ext cx="669032" cy="10180"/>
            </a:xfrm>
            <a:custGeom>
              <a:avLst/>
              <a:gdLst>
                <a:gd name="connsiteX0" fmla="*/ 669033 w 669032"/>
                <a:gd name="connsiteY0" fmla="*/ 0 h 10180"/>
                <a:gd name="connsiteX1" fmla="*/ 0 w 669032"/>
                <a:gd name="connsiteY1" fmla="*/ 0 h 10180"/>
              </a:gdLst>
              <a:ahLst/>
              <a:cxnLst>
                <a:cxn ang="0">
                  <a:pos x="connsiteX0" y="connsiteY0"/>
                </a:cxn>
                <a:cxn ang="0">
                  <a:pos x="connsiteX1" y="connsiteY1"/>
                </a:cxn>
              </a:cxnLst>
              <a:rect l="l" t="t" r="r" b="b"/>
              <a:pathLst>
                <a:path w="669032" h="10180">
                  <a:moveTo>
                    <a:pt x="669033" y="0"/>
                  </a:moveTo>
                  <a:lnTo>
                    <a:pt x="0" y="0"/>
                  </a:lnTo>
                </a:path>
              </a:pathLst>
            </a:custGeom>
            <a:ln w="1018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B4809BD8-F0DB-AA43-08D6-DEF9FEB7D2F9}"/>
                </a:ext>
              </a:extLst>
            </p:cNvPr>
            <p:cNvSpPr/>
            <p:nvPr/>
          </p:nvSpPr>
          <p:spPr>
            <a:xfrm>
              <a:off x="7564963" y="2051519"/>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B3DDDC"/>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6E712A9-F220-0EF4-FAED-81BD64E7006C}"/>
                </a:ext>
              </a:extLst>
            </p:cNvPr>
            <p:cNvSpPr txBox="1"/>
            <p:nvPr/>
          </p:nvSpPr>
          <p:spPr>
            <a:xfrm>
              <a:off x="6239276" y="2127437"/>
              <a:ext cx="1311933" cy="259045"/>
            </a:xfrm>
            <a:prstGeom prst="rect">
              <a:avLst/>
            </a:prstGeom>
            <a:noFill/>
          </p:spPr>
          <p:txBody>
            <a:bodyPr wrap="square" rtlCol="0">
              <a:spAutoFit/>
            </a:bodyPr>
            <a:lstStyle/>
            <a:p>
              <a:pPr algn="r">
                <a:lnSpc>
                  <a:spcPts val="1340"/>
                </a:lnSpc>
              </a:pPr>
              <a:r>
                <a:rPr lang="en-US" sz="1200" spc="0" baseline="0" dirty="0">
                  <a:ln/>
                  <a:solidFill>
                    <a:srgbClr val="000000"/>
                  </a:solidFill>
                  <a:latin typeface="Calibri" panose="020F0502020204030204" pitchFamily="34" charset="0"/>
                  <a:cs typeface="Calibri" panose="020F0502020204030204" pitchFamily="34" charset="0"/>
                  <a:sym typeface="MyriadPro-Regular"/>
                  <a:rtl val="0"/>
                </a:rPr>
                <a:t>What happened?</a:t>
              </a:r>
            </a:p>
          </p:txBody>
        </p:sp>
        <p:sp>
          <p:nvSpPr>
            <p:cNvPr id="15" name="TextBox 14">
              <a:extLst>
                <a:ext uri="{FF2B5EF4-FFF2-40B4-BE49-F238E27FC236}">
                  <a16:creationId xmlns:a16="http://schemas.microsoft.com/office/drawing/2014/main" id="{59DF576D-85D7-28A2-9D99-9AC53E3A76B1}"/>
                </a:ext>
              </a:extLst>
            </p:cNvPr>
            <p:cNvSpPr txBox="1"/>
            <p:nvPr/>
          </p:nvSpPr>
          <p:spPr>
            <a:xfrm>
              <a:off x="6739611" y="3844585"/>
              <a:ext cx="885179" cy="276999"/>
            </a:xfrm>
            <a:prstGeom prst="rect">
              <a:avLst/>
            </a:prstGeom>
            <a:noFill/>
          </p:spPr>
          <p:txBody>
            <a:bodyPr wrap="none" rtlCol="0">
              <a:spAutoFit/>
            </a:bodyPr>
            <a:lstStyle/>
            <a:p>
              <a:pPr algn="l"/>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Conclusion</a:t>
              </a:r>
            </a:p>
          </p:txBody>
        </p:sp>
        <p:sp>
          <p:nvSpPr>
            <p:cNvPr id="16" name="Freeform 15">
              <a:extLst>
                <a:ext uri="{FF2B5EF4-FFF2-40B4-BE49-F238E27FC236}">
                  <a16:creationId xmlns:a16="http://schemas.microsoft.com/office/drawing/2014/main" id="{B58B1A3A-40FB-776D-64F5-52BA1492CB56}"/>
                </a:ext>
              </a:extLst>
            </p:cNvPr>
            <p:cNvSpPr/>
            <p:nvPr/>
          </p:nvSpPr>
          <p:spPr>
            <a:xfrm>
              <a:off x="7605695" y="3995031"/>
              <a:ext cx="668014" cy="10180"/>
            </a:xfrm>
            <a:custGeom>
              <a:avLst/>
              <a:gdLst>
                <a:gd name="connsiteX0" fmla="*/ 668014 w 668014"/>
                <a:gd name="connsiteY0" fmla="*/ 0 h 10180"/>
                <a:gd name="connsiteX1" fmla="*/ 0 w 668014"/>
                <a:gd name="connsiteY1" fmla="*/ 0 h 10180"/>
              </a:gdLst>
              <a:ahLst/>
              <a:cxnLst>
                <a:cxn ang="0">
                  <a:pos x="connsiteX0" y="connsiteY0"/>
                </a:cxn>
                <a:cxn ang="0">
                  <a:pos x="connsiteX1" y="connsiteY1"/>
                </a:cxn>
              </a:cxnLst>
              <a:rect l="l" t="t" r="r" b="b"/>
              <a:pathLst>
                <a:path w="668014" h="10180">
                  <a:moveTo>
                    <a:pt x="668014" y="0"/>
                  </a:moveTo>
                  <a:lnTo>
                    <a:pt x="0" y="0"/>
                  </a:lnTo>
                </a:path>
              </a:pathLst>
            </a:custGeom>
            <a:ln w="1018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D9945D68-E4B2-9F32-794C-5E940C943672}"/>
                </a:ext>
              </a:extLst>
            </p:cNvPr>
            <p:cNvSpPr/>
            <p:nvPr/>
          </p:nvSpPr>
          <p:spPr>
            <a:xfrm>
              <a:off x="7565981" y="3955326"/>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EF9FC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4E7F1DA8-F961-DB98-465C-92D44124E7F5}"/>
                </a:ext>
              </a:extLst>
            </p:cNvPr>
            <p:cNvSpPr txBox="1"/>
            <p:nvPr/>
          </p:nvSpPr>
          <p:spPr>
            <a:xfrm>
              <a:off x="6476288" y="4059130"/>
              <a:ext cx="1145941" cy="553998"/>
            </a:xfrm>
            <a:prstGeom prst="rect">
              <a:avLst/>
            </a:prstGeom>
            <a:noFill/>
          </p:spPr>
          <p:txBody>
            <a:bodyPr wrap="square" rtlCol="0">
              <a:spAutoFit/>
            </a:bodyPr>
            <a:lstStyle/>
            <a:p>
              <a:pPr algn="r">
                <a:lnSpc>
                  <a:spcPts val="1220"/>
                </a:lnSpc>
              </a:pP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What else could you have done?</a:t>
              </a:r>
            </a:p>
            <a:p>
              <a:pPr algn="r">
                <a:lnSpc>
                  <a:spcPts val="1220"/>
                </a:lnSpc>
              </a:pP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p>
          </p:txBody>
        </p:sp>
        <p:sp>
          <p:nvSpPr>
            <p:cNvPr id="20" name="TextBox 19">
              <a:extLst>
                <a:ext uri="{FF2B5EF4-FFF2-40B4-BE49-F238E27FC236}">
                  <a16:creationId xmlns:a16="http://schemas.microsoft.com/office/drawing/2014/main" id="{0AB2AA3E-6A75-6CBB-775C-D5B98B4F2C91}"/>
                </a:ext>
              </a:extLst>
            </p:cNvPr>
            <p:cNvSpPr txBox="1"/>
            <p:nvPr/>
          </p:nvSpPr>
          <p:spPr>
            <a:xfrm>
              <a:off x="6667769" y="2976908"/>
              <a:ext cx="914033" cy="276999"/>
            </a:xfrm>
            <a:prstGeom prst="rect">
              <a:avLst/>
            </a:prstGeom>
            <a:noFill/>
          </p:spPr>
          <p:txBody>
            <a:bodyPr wrap="none" rtlCol="0">
              <a:spAutoFit/>
            </a:bodyPr>
            <a:lstStyle/>
            <a:p>
              <a:pPr algn="r"/>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Action Plan</a:t>
              </a:r>
            </a:p>
          </p:txBody>
        </p:sp>
        <p:sp>
          <p:nvSpPr>
            <p:cNvPr id="21" name="Freeform 20">
              <a:extLst>
                <a:ext uri="{FF2B5EF4-FFF2-40B4-BE49-F238E27FC236}">
                  <a16:creationId xmlns:a16="http://schemas.microsoft.com/office/drawing/2014/main" id="{10358BDA-E1E9-6C89-4CF6-36F7AF4A9601}"/>
                </a:ext>
              </a:extLst>
            </p:cNvPr>
            <p:cNvSpPr/>
            <p:nvPr/>
          </p:nvSpPr>
          <p:spPr>
            <a:xfrm>
              <a:off x="7603659" y="3114393"/>
              <a:ext cx="274944" cy="10180"/>
            </a:xfrm>
            <a:custGeom>
              <a:avLst/>
              <a:gdLst>
                <a:gd name="connsiteX0" fmla="*/ 274945 w 274944"/>
                <a:gd name="connsiteY0" fmla="*/ 0 h 10180"/>
                <a:gd name="connsiteX1" fmla="*/ 0 w 274944"/>
                <a:gd name="connsiteY1" fmla="*/ 0 h 10180"/>
              </a:gdLst>
              <a:ahLst/>
              <a:cxnLst>
                <a:cxn ang="0">
                  <a:pos x="connsiteX0" y="connsiteY0"/>
                </a:cxn>
                <a:cxn ang="0">
                  <a:pos x="connsiteX1" y="connsiteY1"/>
                </a:cxn>
              </a:cxnLst>
              <a:rect l="l" t="t" r="r" b="b"/>
              <a:pathLst>
                <a:path w="274944" h="10180">
                  <a:moveTo>
                    <a:pt x="274945" y="0"/>
                  </a:moveTo>
                  <a:lnTo>
                    <a:pt x="0" y="0"/>
                  </a:lnTo>
                </a:path>
              </a:pathLst>
            </a:custGeom>
            <a:ln w="1018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55BE8404-C900-A494-D1D2-3B797A7A081E}"/>
                </a:ext>
              </a:extLst>
            </p:cNvPr>
            <p:cNvSpPr/>
            <p:nvPr/>
          </p:nvSpPr>
          <p:spPr>
            <a:xfrm>
              <a:off x="7563944" y="3074688"/>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F79038"/>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5" name="Graphic 8">
              <a:extLst>
                <a:ext uri="{FF2B5EF4-FFF2-40B4-BE49-F238E27FC236}">
                  <a16:creationId xmlns:a16="http://schemas.microsoft.com/office/drawing/2014/main" id="{39DA3C03-7DD1-F75A-61C5-D13F8F4A7862}"/>
                </a:ext>
              </a:extLst>
            </p:cNvPr>
            <p:cNvGrpSpPr/>
            <p:nvPr/>
          </p:nvGrpSpPr>
          <p:grpSpPr>
            <a:xfrm>
              <a:off x="9930507" y="1974951"/>
              <a:ext cx="1388226" cy="276999"/>
              <a:chOff x="9930507" y="1974951"/>
              <a:chExt cx="1388226" cy="276999"/>
            </a:xfrm>
          </p:grpSpPr>
          <p:sp>
            <p:nvSpPr>
              <p:cNvPr id="26" name="TextBox 25">
                <a:extLst>
                  <a:ext uri="{FF2B5EF4-FFF2-40B4-BE49-F238E27FC236}">
                    <a16:creationId xmlns:a16="http://schemas.microsoft.com/office/drawing/2014/main" id="{1D86FF77-0803-5CDD-3866-DF08BFC92D72}"/>
                  </a:ext>
                </a:extLst>
              </p:cNvPr>
              <p:cNvSpPr txBox="1"/>
              <p:nvPr/>
            </p:nvSpPr>
            <p:spPr>
              <a:xfrm>
                <a:off x="10616938" y="1974951"/>
                <a:ext cx="701795" cy="276999"/>
              </a:xfrm>
              <a:prstGeom prst="rect">
                <a:avLst/>
              </a:prstGeom>
              <a:noFill/>
            </p:spPr>
            <p:txBody>
              <a:bodyPr wrap="none" rtlCol="0">
                <a:spAutoFit/>
              </a:bodyPr>
              <a:lstStyle/>
              <a:p>
                <a:pPr algn="l"/>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Feelings</a:t>
                </a:r>
              </a:p>
            </p:txBody>
          </p:sp>
          <p:sp>
            <p:nvSpPr>
              <p:cNvPr id="27" name="Freeform 26">
                <a:extLst>
                  <a:ext uri="{FF2B5EF4-FFF2-40B4-BE49-F238E27FC236}">
                    <a16:creationId xmlns:a16="http://schemas.microsoft.com/office/drawing/2014/main" id="{7A6939FF-4102-3F69-3621-2A36B4DEF909}"/>
                  </a:ext>
                </a:extLst>
              </p:cNvPr>
              <p:cNvSpPr/>
              <p:nvPr/>
            </p:nvSpPr>
            <p:spPr>
              <a:xfrm>
                <a:off x="9930507" y="2091224"/>
                <a:ext cx="669032" cy="10180"/>
              </a:xfrm>
              <a:custGeom>
                <a:avLst/>
                <a:gdLst>
                  <a:gd name="connsiteX0" fmla="*/ 0 w 669032"/>
                  <a:gd name="connsiteY0" fmla="*/ 0 h 10180"/>
                  <a:gd name="connsiteX1" fmla="*/ 669033 w 669032"/>
                  <a:gd name="connsiteY1" fmla="*/ 0 h 10180"/>
                </a:gdLst>
                <a:ahLst/>
                <a:cxnLst>
                  <a:cxn ang="0">
                    <a:pos x="connsiteX0" y="connsiteY0"/>
                  </a:cxn>
                  <a:cxn ang="0">
                    <a:pos x="connsiteX1" y="connsiteY1"/>
                  </a:cxn>
                </a:cxnLst>
                <a:rect l="l" t="t" r="r" b="b"/>
                <a:pathLst>
                  <a:path w="669032" h="10180">
                    <a:moveTo>
                      <a:pt x="0" y="0"/>
                    </a:moveTo>
                    <a:lnTo>
                      <a:pt x="669033" y="0"/>
                    </a:lnTo>
                  </a:path>
                </a:pathLst>
              </a:custGeom>
              <a:ln w="10181" cap="flat">
                <a:solidFill>
                  <a:srgbClr val="000000"/>
                </a:solidFill>
                <a:prstDash val="solid"/>
                <a:miter/>
              </a:ln>
            </p:spPr>
            <p:txBody>
              <a:bodyPr rtlCol="0" anchor="ctr"/>
              <a:lstStyle/>
              <a:p>
                <a:endParaRPr lang="en-US" b="1">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7C8DB9CA-7114-A153-B274-622FD502F3B8}"/>
                  </a:ext>
                </a:extLst>
              </p:cNvPr>
              <p:cNvSpPr/>
              <p:nvPr/>
            </p:nvSpPr>
            <p:spPr>
              <a:xfrm>
                <a:off x="10559826" y="2051519"/>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B3DDDC"/>
              </a:solidFill>
              <a:ln w="10181" cap="flat">
                <a:noFill/>
                <a:prstDash val="solid"/>
                <a:miter/>
              </a:ln>
            </p:spPr>
            <p:txBody>
              <a:bodyPr rtlCol="0" anchor="ctr"/>
              <a:lstStyle/>
              <a:p>
                <a:endParaRPr lang="en-US" b="1">
                  <a:latin typeface="Calibri" panose="020F0502020204030204" pitchFamily="34" charset="0"/>
                  <a:cs typeface="Calibri" panose="020F0502020204030204" pitchFamily="34" charset="0"/>
                </a:endParaRPr>
              </a:p>
            </p:txBody>
          </p:sp>
        </p:grpSp>
        <p:grpSp>
          <p:nvGrpSpPr>
            <p:cNvPr id="31" name="Graphic 8">
              <a:extLst>
                <a:ext uri="{FF2B5EF4-FFF2-40B4-BE49-F238E27FC236}">
                  <a16:creationId xmlns:a16="http://schemas.microsoft.com/office/drawing/2014/main" id="{883C92BB-D404-D5BC-756A-EFE244D2D1A1}"/>
                </a:ext>
              </a:extLst>
            </p:cNvPr>
            <p:cNvGrpSpPr/>
            <p:nvPr/>
          </p:nvGrpSpPr>
          <p:grpSpPr>
            <a:xfrm>
              <a:off x="9930507" y="3879542"/>
              <a:ext cx="1603647" cy="276999"/>
              <a:chOff x="9930507" y="3879542"/>
              <a:chExt cx="1603647" cy="276999"/>
            </a:xfrm>
          </p:grpSpPr>
          <p:sp>
            <p:nvSpPr>
              <p:cNvPr id="32" name="TextBox 31">
                <a:extLst>
                  <a:ext uri="{FF2B5EF4-FFF2-40B4-BE49-F238E27FC236}">
                    <a16:creationId xmlns:a16="http://schemas.microsoft.com/office/drawing/2014/main" id="{F13618A0-00B4-94EC-50A7-4F35CA9535EE}"/>
                  </a:ext>
                </a:extLst>
              </p:cNvPr>
              <p:cNvSpPr txBox="1"/>
              <p:nvPr/>
            </p:nvSpPr>
            <p:spPr>
              <a:xfrm>
                <a:off x="10615889" y="3879542"/>
                <a:ext cx="918265" cy="276999"/>
              </a:xfrm>
              <a:prstGeom prst="rect">
                <a:avLst/>
              </a:prstGeom>
              <a:noFill/>
            </p:spPr>
            <p:txBody>
              <a:bodyPr wrap="none" rtlCol="0">
                <a:spAutoFit/>
              </a:bodyPr>
              <a:lstStyle/>
              <a:p>
                <a:pPr algn="l"/>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Description</a:t>
                </a:r>
              </a:p>
            </p:txBody>
          </p:sp>
          <p:sp>
            <p:nvSpPr>
              <p:cNvPr id="33" name="Freeform 32">
                <a:extLst>
                  <a:ext uri="{FF2B5EF4-FFF2-40B4-BE49-F238E27FC236}">
                    <a16:creationId xmlns:a16="http://schemas.microsoft.com/office/drawing/2014/main" id="{C751B527-B8BB-3736-988B-8AD00A293ECD}"/>
                  </a:ext>
                </a:extLst>
              </p:cNvPr>
              <p:cNvSpPr/>
              <p:nvPr/>
            </p:nvSpPr>
            <p:spPr>
              <a:xfrm>
                <a:off x="9930507" y="3996049"/>
                <a:ext cx="666996" cy="10180"/>
              </a:xfrm>
              <a:custGeom>
                <a:avLst/>
                <a:gdLst>
                  <a:gd name="connsiteX0" fmla="*/ 0 w 666996"/>
                  <a:gd name="connsiteY0" fmla="*/ 0 h 10180"/>
                  <a:gd name="connsiteX1" fmla="*/ 666996 w 666996"/>
                  <a:gd name="connsiteY1" fmla="*/ 0 h 10180"/>
                </a:gdLst>
                <a:ahLst/>
                <a:cxnLst>
                  <a:cxn ang="0">
                    <a:pos x="connsiteX0" y="connsiteY0"/>
                  </a:cxn>
                  <a:cxn ang="0">
                    <a:pos x="connsiteX1" y="connsiteY1"/>
                  </a:cxn>
                </a:cxnLst>
                <a:rect l="l" t="t" r="r" b="b"/>
                <a:pathLst>
                  <a:path w="666996" h="10180">
                    <a:moveTo>
                      <a:pt x="0" y="0"/>
                    </a:moveTo>
                    <a:lnTo>
                      <a:pt x="666996" y="0"/>
                    </a:lnTo>
                  </a:path>
                </a:pathLst>
              </a:custGeom>
              <a:ln w="10181" cap="flat">
                <a:solidFill>
                  <a:srgbClr val="000000"/>
                </a:solidFill>
                <a:prstDash val="solid"/>
                <a:miter/>
              </a:ln>
            </p:spPr>
            <p:txBody>
              <a:bodyPr rtlCol="0" anchor="ctr"/>
              <a:lstStyle/>
              <a:p>
                <a:endParaRPr lang="en-US" b="1">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28ED9B04-5909-716B-7DC1-EDDD892F133B}"/>
                  </a:ext>
                </a:extLst>
              </p:cNvPr>
              <p:cNvSpPr/>
              <p:nvPr/>
            </p:nvSpPr>
            <p:spPr>
              <a:xfrm>
                <a:off x="10557789" y="3956344"/>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4"/>
                      <a:pt x="61648" y="79410"/>
                      <a:pt x="39714" y="79410"/>
                    </a:cubicBezTo>
                    <a:cubicBezTo>
                      <a:pt x="17781" y="79410"/>
                      <a:pt x="0" y="61634"/>
                      <a:pt x="0" y="39705"/>
                    </a:cubicBezTo>
                    <a:cubicBezTo>
                      <a:pt x="0" y="17777"/>
                      <a:pt x="17781" y="0"/>
                      <a:pt x="39714" y="0"/>
                    </a:cubicBezTo>
                    <a:cubicBezTo>
                      <a:pt x="61648" y="0"/>
                      <a:pt x="79429" y="17777"/>
                      <a:pt x="79429" y="39705"/>
                    </a:cubicBezTo>
                    <a:close/>
                  </a:path>
                </a:pathLst>
              </a:custGeom>
              <a:solidFill>
                <a:srgbClr val="EF9FC1"/>
              </a:solidFill>
              <a:ln w="10181" cap="flat">
                <a:noFill/>
                <a:prstDash val="solid"/>
                <a:miter/>
              </a:ln>
            </p:spPr>
            <p:txBody>
              <a:bodyPr rtlCol="0" anchor="ctr"/>
              <a:lstStyle/>
              <a:p>
                <a:endParaRPr lang="en-US" b="1">
                  <a:latin typeface="Calibri" panose="020F0502020204030204" pitchFamily="34" charset="0"/>
                  <a:cs typeface="Calibri" panose="020F0502020204030204" pitchFamily="34" charset="0"/>
                </a:endParaRPr>
              </a:p>
            </p:txBody>
          </p:sp>
        </p:grpSp>
        <p:grpSp>
          <p:nvGrpSpPr>
            <p:cNvPr id="37" name="Graphic 8">
              <a:extLst>
                <a:ext uri="{FF2B5EF4-FFF2-40B4-BE49-F238E27FC236}">
                  <a16:creationId xmlns:a16="http://schemas.microsoft.com/office/drawing/2014/main" id="{38B0FB2F-32A6-86A9-B9C0-C56C808B7927}"/>
                </a:ext>
              </a:extLst>
            </p:cNvPr>
            <p:cNvGrpSpPr/>
            <p:nvPr/>
          </p:nvGrpSpPr>
          <p:grpSpPr>
            <a:xfrm>
              <a:off x="10325614" y="2998538"/>
              <a:ext cx="1147692" cy="276999"/>
              <a:chOff x="10325614" y="2998538"/>
              <a:chExt cx="1147692" cy="276999"/>
            </a:xfrm>
          </p:grpSpPr>
          <p:sp>
            <p:nvSpPr>
              <p:cNvPr id="38" name="TextBox 37">
                <a:extLst>
                  <a:ext uri="{FF2B5EF4-FFF2-40B4-BE49-F238E27FC236}">
                    <a16:creationId xmlns:a16="http://schemas.microsoft.com/office/drawing/2014/main" id="{69CF04C4-B01E-22B1-4344-A1AC4CDE6817}"/>
                  </a:ext>
                </a:extLst>
              </p:cNvPr>
              <p:cNvSpPr txBox="1"/>
              <p:nvPr/>
            </p:nvSpPr>
            <p:spPr>
              <a:xfrm>
                <a:off x="10618200" y="2998538"/>
                <a:ext cx="855106" cy="276999"/>
              </a:xfrm>
              <a:prstGeom prst="rect">
                <a:avLst/>
              </a:prstGeom>
              <a:noFill/>
            </p:spPr>
            <p:txBody>
              <a:bodyPr wrap="none" rtlCol="0">
                <a:spAutoFit/>
              </a:bodyPr>
              <a:lstStyle/>
              <a:p>
                <a:pPr algn="l"/>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Evaluation</a:t>
                </a:r>
              </a:p>
            </p:txBody>
          </p:sp>
          <p:sp>
            <p:nvSpPr>
              <p:cNvPr id="39" name="Freeform 38">
                <a:extLst>
                  <a:ext uri="{FF2B5EF4-FFF2-40B4-BE49-F238E27FC236}">
                    <a16:creationId xmlns:a16="http://schemas.microsoft.com/office/drawing/2014/main" id="{9663FE8B-157F-6F9B-7B66-6C48A8524A2A}"/>
                  </a:ext>
                </a:extLst>
              </p:cNvPr>
              <p:cNvSpPr/>
              <p:nvPr/>
            </p:nvSpPr>
            <p:spPr>
              <a:xfrm>
                <a:off x="10325614" y="3114393"/>
                <a:ext cx="274944" cy="10180"/>
              </a:xfrm>
              <a:custGeom>
                <a:avLst/>
                <a:gdLst>
                  <a:gd name="connsiteX0" fmla="*/ 0 w 274944"/>
                  <a:gd name="connsiteY0" fmla="*/ 0 h 10180"/>
                  <a:gd name="connsiteX1" fmla="*/ 274945 w 274944"/>
                  <a:gd name="connsiteY1" fmla="*/ 0 h 10180"/>
                </a:gdLst>
                <a:ahLst/>
                <a:cxnLst>
                  <a:cxn ang="0">
                    <a:pos x="connsiteX0" y="connsiteY0"/>
                  </a:cxn>
                  <a:cxn ang="0">
                    <a:pos x="connsiteX1" y="connsiteY1"/>
                  </a:cxn>
                </a:cxnLst>
                <a:rect l="l" t="t" r="r" b="b"/>
                <a:pathLst>
                  <a:path w="274944" h="10180">
                    <a:moveTo>
                      <a:pt x="0" y="0"/>
                    </a:moveTo>
                    <a:lnTo>
                      <a:pt x="274945" y="0"/>
                    </a:lnTo>
                  </a:path>
                </a:pathLst>
              </a:custGeom>
              <a:ln w="10181" cap="flat">
                <a:solidFill>
                  <a:srgbClr val="000000"/>
                </a:solidFill>
                <a:prstDash val="solid"/>
                <a:miter/>
              </a:ln>
            </p:spPr>
            <p:txBody>
              <a:bodyPr rtlCol="0" anchor="ctr"/>
              <a:lstStyle/>
              <a:p>
                <a:endParaRPr lang="en-US" b="1">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AC2E06D1-A993-CD43-1F7A-41F67F69E00E}"/>
                  </a:ext>
                </a:extLst>
              </p:cNvPr>
              <p:cNvSpPr/>
              <p:nvPr/>
            </p:nvSpPr>
            <p:spPr>
              <a:xfrm>
                <a:off x="10560844" y="3074688"/>
                <a:ext cx="79428" cy="79410"/>
              </a:xfrm>
              <a:custGeom>
                <a:avLst/>
                <a:gdLst>
                  <a:gd name="connsiteX0" fmla="*/ 79428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8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8" y="39705"/>
                    </a:moveTo>
                    <a:cubicBezTo>
                      <a:pt x="79428" y="61633"/>
                      <a:pt x="61648" y="79410"/>
                      <a:pt x="39714" y="79410"/>
                    </a:cubicBezTo>
                    <a:cubicBezTo>
                      <a:pt x="17781" y="79410"/>
                      <a:pt x="0" y="61633"/>
                      <a:pt x="0" y="39705"/>
                    </a:cubicBezTo>
                    <a:cubicBezTo>
                      <a:pt x="0" y="17777"/>
                      <a:pt x="17781" y="0"/>
                      <a:pt x="39714" y="0"/>
                    </a:cubicBezTo>
                    <a:cubicBezTo>
                      <a:pt x="61648" y="0"/>
                      <a:pt x="79428" y="17777"/>
                      <a:pt x="79428" y="39705"/>
                    </a:cubicBezTo>
                    <a:close/>
                  </a:path>
                </a:pathLst>
              </a:custGeom>
              <a:solidFill>
                <a:srgbClr val="F79038"/>
              </a:solidFill>
              <a:ln w="10181" cap="flat">
                <a:noFill/>
                <a:prstDash val="solid"/>
                <a:miter/>
              </a:ln>
            </p:spPr>
            <p:txBody>
              <a:bodyPr rtlCol="0" anchor="ctr"/>
              <a:lstStyle/>
              <a:p>
                <a:endParaRPr lang="en-US" b="1">
                  <a:latin typeface="Calibri" panose="020F0502020204030204" pitchFamily="34" charset="0"/>
                  <a:cs typeface="Calibri" panose="020F0502020204030204" pitchFamily="34" charset="0"/>
                </a:endParaRPr>
              </a:p>
            </p:txBody>
          </p:sp>
        </p:grpSp>
        <p:sp>
          <p:nvSpPr>
            <p:cNvPr id="43" name="Freeform 42">
              <a:extLst>
                <a:ext uri="{FF2B5EF4-FFF2-40B4-BE49-F238E27FC236}">
                  <a16:creationId xmlns:a16="http://schemas.microsoft.com/office/drawing/2014/main" id="{F554CA45-8F1C-1190-B865-38B1FA519FB6}"/>
                </a:ext>
              </a:extLst>
            </p:cNvPr>
            <p:cNvSpPr/>
            <p:nvPr/>
          </p:nvSpPr>
          <p:spPr>
            <a:xfrm>
              <a:off x="7801212" y="2356943"/>
              <a:ext cx="894080" cy="1345899"/>
            </a:xfrm>
            <a:custGeom>
              <a:avLst/>
              <a:gdLst>
                <a:gd name="connsiteX0" fmla="*/ 834000 w 894080"/>
                <a:gd name="connsiteY0" fmla="*/ 736071 h 1345899"/>
                <a:gd name="connsiteX1" fmla="*/ 878806 w 894080"/>
                <a:gd name="connsiteY1" fmla="*/ 931542 h 1345899"/>
                <a:gd name="connsiteX2" fmla="*/ 330952 w 894080"/>
                <a:gd name="connsiteY2" fmla="*/ 853150 h 1345899"/>
                <a:gd name="connsiteX3" fmla="*/ 152747 w 894080"/>
                <a:gd name="connsiteY3" fmla="*/ 1345900 h 1345899"/>
                <a:gd name="connsiteX4" fmla="*/ 0 w 894080"/>
                <a:gd name="connsiteY4" fmla="*/ 736071 h 1345899"/>
                <a:gd name="connsiteX5" fmla="*/ 172095 w 894080"/>
                <a:gd name="connsiteY5" fmla="*/ 92645 h 1345899"/>
                <a:gd name="connsiteX6" fmla="*/ 689399 w 894080"/>
                <a:gd name="connsiteY6" fmla="*/ 0 h 1345899"/>
                <a:gd name="connsiteX7" fmla="*/ 894080 w 894080"/>
                <a:gd name="connsiteY7" fmla="*/ 511075 h 1345899"/>
                <a:gd name="connsiteX8" fmla="*/ 834000 w 894080"/>
                <a:gd name="connsiteY8" fmla="*/ 736071 h 13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080" h="1345899">
                  <a:moveTo>
                    <a:pt x="834000" y="736071"/>
                  </a:moveTo>
                  <a:cubicBezTo>
                    <a:pt x="834000" y="806318"/>
                    <a:pt x="850293" y="872493"/>
                    <a:pt x="878806" y="931542"/>
                  </a:cubicBezTo>
                  <a:lnTo>
                    <a:pt x="330952" y="853150"/>
                  </a:lnTo>
                  <a:lnTo>
                    <a:pt x="152747" y="1345900"/>
                  </a:lnTo>
                  <a:cubicBezTo>
                    <a:pt x="54989" y="1164682"/>
                    <a:pt x="0" y="956994"/>
                    <a:pt x="0" y="736071"/>
                  </a:cubicBezTo>
                  <a:cubicBezTo>
                    <a:pt x="0" y="501913"/>
                    <a:pt x="62117" y="282008"/>
                    <a:pt x="172095" y="92645"/>
                  </a:cubicBezTo>
                  <a:lnTo>
                    <a:pt x="689399" y="0"/>
                  </a:lnTo>
                  <a:lnTo>
                    <a:pt x="894080" y="511075"/>
                  </a:lnTo>
                  <a:cubicBezTo>
                    <a:pt x="855384" y="578269"/>
                    <a:pt x="834000" y="654625"/>
                    <a:pt x="834000" y="736071"/>
                  </a:cubicBezTo>
                  <a:close/>
                </a:path>
              </a:pathLst>
            </a:custGeom>
            <a:solidFill>
              <a:srgbClr val="F79038"/>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CB3D41EF-0BC8-EA56-76A3-70733615E575}"/>
                </a:ext>
              </a:extLst>
            </p:cNvPr>
            <p:cNvSpPr/>
            <p:nvPr/>
          </p:nvSpPr>
          <p:spPr>
            <a:xfrm>
              <a:off x="9483467" y="2483184"/>
              <a:ext cx="894080" cy="1345900"/>
            </a:xfrm>
            <a:custGeom>
              <a:avLst/>
              <a:gdLst>
                <a:gd name="connsiteX0" fmla="*/ 894080 w 894080"/>
                <a:gd name="connsiteY0" fmla="*/ 609829 h 1345900"/>
                <a:gd name="connsiteX1" fmla="*/ 721985 w 894080"/>
                <a:gd name="connsiteY1" fmla="*/ 1253255 h 1345900"/>
                <a:gd name="connsiteX2" fmla="*/ 204681 w 894080"/>
                <a:gd name="connsiteY2" fmla="*/ 1345900 h 1345900"/>
                <a:gd name="connsiteX3" fmla="*/ 0 w 894080"/>
                <a:gd name="connsiteY3" fmla="*/ 834825 h 1345900"/>
                <a:gd name="connsiteX4" fmla="*/ 59062 w 894080"/>
                <a:gd name="connsiteY4" fmla="*/ 609829 h 1345900"/>
                <a:gd name="connsiteX5" fmla="*/ 15275 w 894080"/>
                <a:gd name="connsiteY5" fmla="*/ 414358 h 1345900"/>
                <a:gd name="connsiteX6" fmla="*/ 563128 w 894080"/>
                <a:gd name="connsiteY6" fmla="*/ 492750 h 1345900"/>
                <a:gd name="connsiteX7" fmla="*/ 741333 w 894080"/>
                <a:gd name="connsiteY7" fmla="*/ 0 h 1345900"/>
                <a:gd name="connsiteX8" fmla="*/ 894080 w 894080"/>
                <a:gd name="connsiteY8" fmla="*/ 609829 h 134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080" h="1345900">
                  <a:moveTo>
                    <a:pt x="894080" y="609829"/>
                  </a:moveTo>
                  <a:cubicBezTo>
                    <a:pt x="894080" y="843987"/>
                    <a:pt x="831963" y="1063892"/>
                    <a:pt x="721985" y="1253255"/>
                  </a:cubicBezTo>
                  <a:lnTo>
                    <a:pt x="204681" y="1345900"/>
                  </a:lnTo>
                  <a:lnTo>
                    <a:pt x="0" y="834825"/>
                  </a:lnTo>
                  <a:cubicBezTo>
                    <a:pt x="37677" y="768649"/>
                    <a:pt x="59062" y="692294"/>
                    <a:pt x="59062" y="609829"/>
                  </a:cubicBezTo>
                  <a:cubicBezTo>
                    <a:pt x="59062" y="539582"/>
                    <a:pt x="42769" y="473407"/>
                    <a:pt x="15275" y="414358"/>
                  </a:cubicBezTo>
                  <a:lnTo>
                    <a:pt x="563128" y="492750"/>
                  </a:lnTo>
                  <a:lnTo>
                    <a:pt x="741333" y="0"/>
                  </a:lnTo>
                  <a:cubicBezTo>
                    <a:pt x="839091" y="182236"/>
                    <a:pt x="894080" y="389924"/>
                    <a:pt x="894080" y="609829"/>
                  </a:cubicBezTo>
                  <a:close/>
                </a:path>
              </a:pathLst>
            </a:custGeom>
            <a:solidFill>
              <a:srgbClr val="F79038"/>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CAD57E59-D041-B989-39EC-3156003A39D7}"/>
                </a:ext>
              </a:extLst>
            </p:cNvPr>
            <p:cNvSpPr/>
            <p:nvPr/>
          </p:nvSpPr>
          <p:spPr>
            <a:xfrm>
              <a:off x="7973307" y="3244707"/>
              <a:ext cx="1080431" cy="1136176"/>
            </a:xfrm>
            <a:custGeom>
              <a:avLst/>
              <a:gdLst>
                <a:gd name="connsiteX0" fmla="*/ 1080432 w 1080431"/>
                <a:gd name="connsiteY0" fmla="*/ 301351 h 1136176"/>
                <a:gd name="connsiteX1" fmla="*/ 724022 w 1080431"/>
                <a:gd name="connsiteY1" fmla="*/ 78392 h 1136176"/>
                <a:gd name="connsiteX2" fmla="*/ 178205 w 1080431"/>
                <a:gd name="connsiteY2" fmla="*/ 0 h 1136176"/>
                <a:gd name="connsiteX3" fmla="*/ 0 w 1080431"/>
                <a:gd name="connsiteY3" fmla="*/ 493768 h 1136176"/>
                <a:gd name="connsiteX4" fmla="*/ 1076359 w 1080431"/>
                <a:gd name="connsiteY4" fmla="*/ 1136176 h 1136176"/>
                <a:gd name="connsiteX5" fmla="*/ 739297 w 1080431"/>
                <a:gd name="connsiteY5" fmla="*/ 736071 h 1136176"/>
                <a:gd name="connsiteX6" fmla="*/ 1080432 w 1080431"/>
                <a:gd name="connsiteY6" fmla="*/ 301351 h 113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431" h="1136176">
                  <a:moveTo>
                    <a:pt x="1080432" y="301351"/>
                  </a:moveTo>
                  <a:cubicBezTo>
                    <a:pt x="928703" y="290152"/>
                    <a:pt x="797341" y="202598"/>
                    <a:pt x="724022" y="78392"/>
                  </a:cubicBezTo>
                  <a:lnTo>
                    <a:pt x="178205" y="0"/>
                  </a:lnTo>
                  <a:lnTo>
                    <a:pt x="0" y="493768"/>
                  </a:lnTo>
                  <a:cubicBezTo>
                    <a:pt x="216901" y="867403"/>
                    <a:pt x="616080" y="1122941"/>
                    <a:pt x="1076359" y="1136176"/>
                  </a:cubicBezTo>
                  <a:lnTo>
                    <a:pt x="739297" y="736071"/>
                  </a:lnTo>
                  <a:lnTo>
                    <a:pt x="1080432" y="301351"/>
                  </a:lnTo>
                  <a:close/>
                </a:path>
              </a:pathLst>
            </a:custGeom>
            <a:solidFill>
              <a:srgbClr val="B3DDDC"/>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32C81644-3998-99BF-67BE-8ABFAC636AE3}"/>
                </a:ext>
              </a:extLst>
            </p:cNvPr>
            <p:cNvSpPr/>
            <p:nvPr/>
          </p:nvSpPr>
          <p:spPr>
            <a:xfrm>
              <a:off x="8751299" y="3349569"/>
              <a:ext cx="1433787" cy="1031313"/>
            </a:xfrm>
            <a:custGeom>
              <a:avLst/>
              <a:gdLst>
                <a:gd name="connsiteX0" fmla="*/ 917501 w 1433787"/>
                <a:gd name="connsiteY0" fmla="*/ 514130 h 1031313"/>
                <a:gd name="connsiteX1" fmla="*/ 711802 w 1433787"/>
                <a:gd name="connsiteY1" fmla="*/ 0 h 1031313"/>
                <a:gd name="connsiteX2" fmla="*/ 340117 w 1433787"/>
                <a:gd name="connsiteY2" fmla="*/ 197507 h 1031313"/>
                <a:gd name="connsiteX3" fmla="*/ 0 w 1433787"/>
                <a:gd name="connsiteY3" fmla="*/ 630191 h 1031313"/>
                <a:gd name="connsiteX4" fmla="*/ 338080 w 1433787"/>
                <a:gd name="connsiteY4" fmla="*/ 1031314 h 1031313"/>
                <a:gd name="connsiteX5" fmla="*/ 466388 w 1433787"/>
                <a:gd name="connsiteY5" fmla="*/ 1025205 h 1031313"/>
                <a:gd name="connsiteX6" fmla="*/ 1231143 w 1433787"/>
                <a:gd name="connsiteY6" fmla="*/ 670914 h 1031313"/>
                <a:gd name="connsiteX7" fmla="*/ 1287150 w 1433787"/>
                <a:gd name="connsiteY7" fmla="*/ 613901 h 1031313"/>
                <a:gd name="connsiteX8" fmla="*/ 1340102 w 1433787"/>
                <a:gd name="connsiteY8" fmla="*/ 552817 h 1031313"/>
                <a:gd name="connsiteX9" fmla="*/ 1433787 w 1433787"/>
                <a:gd name="connsiteY9" fmla="*/ 421485 h 1031313"/>
                <a:gd name="connsiteX10" fmla="*/ 917501 w 1433787"/>
                <a:gd name="connsiteY10" fmla="*/ 514130 h 103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3787" h="1031313">
                  <a:moveTo>
                    <a:pt x="917501" y="514130"/>
                  </a:moveTo>
                  <a:lnTo>
                    <a:pt x="711802" y="0"/>
                  </a:lnTo>
                  <a:cubicBezTo>
                    <a:pt x="630337" y="118097"/>
                    <a:pt x="494901" y="196489"/>
                    <a:pt x="340117" y="197507"/>
                  </a:cubicBezTo>
                  <a:lnTo>
                    <a:pt x="0" y="630191"/>
                  </a:lnTo>
                  <a:lnTo>
                    <a:pt x="338080" y="1031314"/>
                  </a:lnTo>
                  <a:cubicBezTo>
                    <a:pt x="381868" y="1031314"/>
                    <a:pt x="424637" y="1029278"/>
                    <a:pt x="466388" y="1025205"/>
                  </a:cubicBezTo>
                  <a:cubicBezTo>
                    <a:pt x="761699" y="995681"/>
                    <a:pt x="1028498" y="866385"/>
                    <a:pt x="1231143" y="670914"/>
                  </a:cubicBezTo>
                  <a:cubicBezTo>
                    <a:pt x="1250490" y="652589"/>
                    <a:pt x="1268820" y="633245"/>
                    <a:pt x="1287150" y="613901"/>
                  </a:cubicBezTo>
                  <a:cubicBezTo>
                    <a:pt x="1305479" y="594558"/>
                    <a:pt x="1322791" y="574196"/>
                    <a:pt x="1340102" y="552817"/>
                  </a:cubicBezTo>
                  <a:cubicBezTo>
                    <a:pt x="1373707" y="511075"/>
                    <a:pt x="1405274" y="467298"/>
                    <a:pt x="1433787" y="421485"/>
                  </a:cubicBezTo>
                  <a:lnTo>
                    <a:pt x="917501" y="514130"/>
                  </a:lnTo>
                  <a:close/>
                </a:path>
              </a:pathLst>
            </a:custGeom>
            <a:solidFill>
              <a:srgbClr val="EF9FC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18F83DFB-2322-AF9D-0884-D20D1B2A465E}"/>
                </a:ext>
              </a:extLst>
            </p:cNvPr>
            <p:cNvSpPr/>
            <p:nvPr/>
          </p:nvSpPr>
          <p:spPr>
            <a:xfrm>
              <a:off x="9124002" y="1805144"/>
              <a:ext cx="1080431" cy="1137194"/>
            </a:xfrm>
            <a:custGeom>
              <a:avLst/>
              <a:gdLst>
                <a:gd name="connsiteX0" fmla="*/ 5092 w 1080431"/>
                <a:gd name="connsiteY0" fmla="*/ 0 h 1137194"/>
                <a:gd name="connsiteX1" fmla="*/ 342154 w 1080431"/>
                <a:gd name="connsiteY1" fmla="*/ 400105 h 1137194"/>
                <a:gd name="connsiteX2" fmla="*/ 0 w 1080431"/>
                <a:gd name="connsiteY2" fmla="*/ 835843 h 1137194"/>
                <a:gd name="connsiteX3" fmla="*/ 356410 w 1080431"/>
                <a:gd name="connsiteY3" fmla="*/ 1058802 h 1137194"/>
                <a:gd name="connsiteX4" fmla="*/ 902227 w 1080431"/>
                <a:gd name="connsiteY4" fmla="*/ 1137194 h 1137194"/>
                <a:gd name="connsiteX5" fmla="*/ 1080432 w 1080431"/>
                <a:gd name="connsiteY5" fmla="*/ 643426 h 1137194"/>
                <a:gd name="connsiteX6" fmla="*/ 5092 w 1080431"/>
                <a:gd name="connsiteY6" fmla="*/ 0 h 113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431" h="1137194">
                  <a:moveTo>
                    <a:pt x="5092" y="0"/>
                  </a:moveTo>
                  <a:lnTo>
                    <a:pt x="342154" y="400105"/>
                  </a:lnTo>
                  <a:lnTo>
                    <a:pt x="0" y="835843"/>
                  </a:lnTo>
                  <a:cubicBezTo>
                    <a:pt x="151729" y="847042"/>
                    <a:pt x="283092" y="934597"/>
                    <a:pt x="356410" y="1058802"/>
                  </a:cubicBezTo>
                  <a:lnTo>
                    <a:pt x="902227" y="1137194"/>
                  </a:lnTo>
                  <a:lnTo>
                    <a:pt x="1080432" y="643426"/>
                  </a:lnTo>
                  <a:cubicBezTo>
                    <a:pt x="863531" y="268773"/>
                    <a:pt x="464352" y="14253"/>
                    <a:pt x="5092" y="0"/>
                  </a:cubicBezTo>
                  <a:close/>
                </a:path>
              </a:pathLst>
            </a:custGeom>
            <a:solidFill>
              <a:srgbClr val="B3DDDC"/>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EBED2C62-5CCC-6B71-6B9A-15038C191521}"/>
                </a:ext>
              </a:extLst>
            </p:cNvPr>
            <p:cNvSpPr/>
            <p:nvPr/>
          </p:nvSpPr>
          <p:spPr>
            <a:xfrm>
              <a:off x="7993673" y="1805144"/>
              <a:ext cx="1432768" cy="1033349"/>
            </a:xfrm>
            <a:custGeom>
              <a:avLst/>
              <a:gdLst>
                <a:gd name="connsiteX0" fmla="*/ 1432769 w 1432768"/>
                <a:gd name="connsiteY0" fmla="*/ 401123 h 1033349"/>
                <a:gd name="connsiteX1" fmla="*/ 1094688 w 1432768"/>
                <a:gd name="connsiteY1" fmla="*/ 0 h 1033349"/>
                <a:gd name="connsiteX2" fmla="*/ 924630 w 1432768"/>
                <a:gd name="connsiteY2" fmla="*/ 11199 h 1033349"/>
                <a:gd name="connsiteX3" fmla="*/ 682271 w 1432768"/>
                <a:gd name="connsiteY3" fmla="*/ 68211 h 1033349"/>
                <a:gd name="connsiteX4" fmla="*/ 643575 w 1432768"/>
                <a:gd name="connsiteY4" fmla="*/ 82464 h 1033349"/>
                <a:gd name="connsiteX5" fmla="*/ 494901 w 1432768"/>
                <a:gd name="connsiteY5" fmla="*/ 149658 h 1033349"/>
                <a:gd name="connsiteX6" fmla="*/ 231158 w 1432768"/>
                <a:gd name="connsiteY6" fmla="*/ 333930 h 1033349"/>
                <a:gd name="connsiteX7" fmla="*/ 145619 w 1432768"/>
                <a:gd name="connsiteY7" fmla="*/ 418430 h 1033349"/>
                <a:gd name="connsiteX8" fmla="*/ 119143 w 1432768"/>
                <a:gd name="connsiteY8" fmla="*/ 448973 h 1033349"/>
                <a:gd name="connsiteX9" fmla="*/ 0 w 1432768"/>
                <a:gd name="connsiteY9" fmla="*/ 610847 h 1033349"/>
                <a:gd name="connsiteX10" fmla="*/ 0 w 1432768"/>
                <a:gd name="connsiteY10" fmla="*/ 610847 h 1033349"/>
                <a:gd name="connsiteX11" fmla="*/ 0 w 1432768"/>
                <a:gd name="connsiteY11" fmla="*/ 610847 h 1033349"/>
                <a:gd name="connsiteX12" fmla="*/ 257634 w 1432768"/>
                <a:gd name="connsiteY12" fmla="*/ 565034 h 1033349"/>
                <a:gd name="connsiteX13" fmla="*/ 515267 w 1432768"/>
                <a:gd name="connsiteY13" fmla="*/ 519220 h 1033349"/>
                <a:gd name="connsiteX14" fmla="*/ 720967 w 1432768"/>
                <a:gd name="connsiteY14" fmla="*/ 1033350 h 1033349"/>
                <a:gd name="connsiteX15" fmla="*/ 720967 w 1432768"/>
                <a:gd name="connsiteY15" fmla="*/ 1033350 h 1033349"/>
                <a:gd name="connsiteX16" fmla="*/ 720967 w 1432768"/>
                <a:gd name="connsiteY16" fmla="*/ 1033350 h 1033349"/>
                <a:gd name="connsiteX17" fmla="*/ 856403 w 1432768"/>
                <a:gd name="connsiteY17" fmla="*/ 904054 h 1033349"/>
                <a:gd name="connsiteX18" fmla="*/ 879824 w 1432768"/>
                <a:gd name="connsiteY18" fmla="*/ 890819 h 1033349"/>
                <a:gd name="connsiteX19" fmla="*/ 928703 w 1432768"/>
                <a:gd name="connsiteY19" fmla="*/ 867403 h 1033349"/>
                <a:gd name="connsiteX20" fmla="*/ 980637 w 1432768"/>
                <a:gd name="connsiteY20" fmla="*/ 850096 h 1033349"/>
                <a:gd name="connsiteX21" fmla="*/ 1035626 w 1432768"/>
                <a:gd name="connsiteY21" fmla="*/ 839915 h 1033349"/>
                <a:gd name="connsiteX22" fmla="*/ 1064139 w 1432768"/>
                <a:gd name="connsiteY22" fmla="*/ 836861 h 1033349"/>
                <a:gd name="connsiteX23" fmla="*/ 1092652 w 1432768"/>
                <a:gd name="connsiteY23" fmla="*/ 835843 h 1033349"/>
                <a:gd name="connsiteX24" fmla="*/ 1262710 w 1432768"/>
                <a:gd name="connsiteY24" fmla="*/ 618992 h 1033349"/>
                <a:gd name="connsiteX25" fmla="*/ 1432769 w 1432768"/>
                <a:gd name="connsiteY25" fmla="*/ 401123 h 10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32768" h="1033349">
                  <a:moveTo>
                    <a:pt x="1432769" y="401123"/>
                  </a:moveTo>
                  <a:lnTo>
                    <a:pt x="1094688" y="0"/>
                  </a:lnTo>
                  <a:cubicBezTo>
                    <a:pt x="1036645" y="0"/>
                    <a:pt x="979619" y="4072"/>
                    <a:pt x="924630" y="11199"/>
                  </a:cubicBezTo>
                  <a:cubicBezTo>
                    <a:pt x="841128" y="22398"/>
                    <a:pt x="759663" y="41741"/>
                    <a:pt x="682271" y="68211"/>
                  </a:cubicBezTo>
                  <a:cubicBezTo>
                    <a:pt x="669033" y="72284"/>
                    <a:pt x="656813" y="77374"/>
                    <a:pt x="643575" y="82464"/>
                  </a:cubicBezTo>
                  <a:cubicBezTo>
                    <a:pt x="592659" y="101808"/>
                    <a:pt x="542762" y="124206"/>
                    <a:pt x="494901" y="149658"/>
                  </a:cubicBezTo>
                  <a:cubicBezTo>
                    <a:pt x="399179" y="200562"/>
                    <a:pt x="310586" y="262665"/>
                    <a:pt x="231158" y="333930"/>
                  </a:cubicBezTo>
                  <a:cubicBezTo>
                    <a:pt x="201626" y="360400"/>
                    <a:pt x="173113" y="388906"/>
                    <a:pt x="145619" y="418430"/>
                  </a:cubicBezTo>
                  <a:cubicBezTo>
                    <a:pt x="136454" y="428611"/>
                    <a:pt x="127289" y="438792"/>
                    <a:pt x="119143" y="448973"/>
                  </a:cubicBezTo>
                  <a:cubicBezTo>
                    <a:pt x="75355" y="499877"/>
                    <a:pt x="35641" y="553835"/>
                    <a:pt x="0" y="610847"/>
                  </a:cubicBezTo>
                  <a:lnTo>
                    <a:pt x="0" y="610847"/>
                  </a:lnTo>
                  <a:lnTo>
                    <a:pt x="0" y="610847"/>
                  </a:lnTo>
                  <a:lnTo>
                    <a:pt x="257634" y="565034"/>
                  </a:lnTo>
                  <a:lnTo>
                    <a:pt x="515267" y="519220"/>
                  </a:lnTo>
                  <a:lnTo>
                    <a:pt x="720967" y="1033350"/>
                  </a:lnTo>
                  <a:lnTo>
                    <a:pt x="720967" y="1033350"/>
                  </a:lnTo>
                  <a:lnTo>
                    <a:pt x="720967" y="1033350"/>
                  </a:lnTo>
                  <a:cubicBezTo>
                    <a:pt x="756608" y="981428"/>
                    <a:pt x="802432" y="937651"/>
                    <a:pt x="856403" y="904054"/>
                  </a:cubicBezTo>
                  <a:cubicBezTo>
                    <a:pt x="864549" y="898964"/>
                    <a:pt x="871677" y="894891"/>
                    <a:pt x="879824" y="890819"/>
                  </a:cubicBezTo>
                  <a:cubicBezTo>
                    <a:pt x="896117" y="882674"/>
                    <a:pt x="912410" y="874530"/>
                    <a:pt x="928703" y="867403"/>
                  </a:cubicBezTo>
                  <a:cubicBezTo>
                    <a:pt x="946014" y="860277"/>
                    <a:pt x="963326" y="855186"/>
                    <a:pt x="980637" y="850096"/>
                  </a:cubicBezTo>
                  <a:cubicBezTo>
                    <a:pt x="998967" y="845005"/>
                    <a:pt x="1016278" y="841951"/>
                    <a:pt x="1035626" y="839915"/>
                  </a:cubicBezTo>
                  <a:cubicBezTo>
                    <a:pt x="1044791" y="838897"/>
                    <a:pt x="1053956" y="837879"/>
                    <a:pt x="1064139" y="836861"/>
                  </a:cubicBezTo>
                  <a:cubicBezTo>
                    <a:pt x="1073304" y="835843"/>
                    <a:pt x="1083487" y="835843"/>
                    <a:pt x="1092652" y="835843"/>
                  </a:cubicBezTo>
                  <a:lnTo>
                    <a:pt x="1262710" y="618992"/>
                  </a:lnTo>
                  <a:lnTo>
                    <a:pt x="1432769" y="401123"/>
                  </a:lnTo>
                  <a:close/>
                </a:path>
              </a:pathLst>
            </a:custGeom>
            <a:solidFill>
              <a:srgbClr val="EF9FC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DBA92113-7B1E-B7CD-3F80-FF019E95847C}"/>
                </a:ext>
              </a:extLst>
            </p:cNvPr>
            <p:cNvSpPr/>
            <p:nvPr/>
          </p:nvSpPr>
          <p:spPr>
            <a:xfrm>
              <a:off x="9518090" y="2279569"/>
              <a:ext cx="410380" cy="413340"/>
            </a:xfrm>
            <a:custGeom>
              <a:avLst/>
              <a:gdLst>
                <a:gd name="connsiteX0" fmla="*/ 289201 w 410380"/>
                <a:gd name="connsiteY0" fmla="*/ 410286 h 413340"/>
                <a:gd name="connsiteX1" fmla="*/ 280037 w 410380"/>
                <a:gd name="connsiteY1" fmla="*/ 399087 h 413340"/>
                <a:gd name="connsiteX2" fmla="*/ 252542 w 410380"/>
                <a:gd name="connsiteY2" fmla="*/ 351237 h 413340"/>
                <a:gd name="connsiteX3" fmla="*/ 250505 w 410380"/>
                <a:gd name="connsiteY3" fmla="*/ 339020 h 413340"/>
                <a:gd name="connsiteX4" fmla="*/ 249487 w 410380"/>
                <a:gd name="connsiteY4" fmla="*/ 336984 h 413340"/>
                <a:gd name="connsiteX5" fmla="*/ 227084 w 410380"/>
                <a:gd name="connsiteY5" fmla="*/ 328839 h 413340"/>
                <a:gd name="connsiteX6" fmla="*/ 217919 w 410380"/>
                <a:gd name="connsiteY6" fmla="*/ 328839 h 413340"/>
                <a:gd name="connsiteX7" fmla="*/ 194498 w 410380"/>
                <a:gd name="connsiteY7" fmla="*/ 322731 h 413340"/>
                <a:gd name="connsiteX8" fmla="*/ 164967 w 410380"/>
                <a:gd name="connsiteY8" fmla="*/ 320695 h 413340"/>
                <a:gd name="connsiteX9" fmla="*/ 156820 w 410380"/>
                <a:gd name="connsiteY9" fmla="*/ 323749 h 413340"/>
                <a:gd name="connsiteX10" fmla="*/ 146637 w 410380"/>
                <a:gd name="connsiteY10" fmla="*/ 319677 h 413340"/>
                <a:gd name="connsiteX11" fmla="*/ 142564 w 410380"/>
                <a:gd name="connsiteY11" fmla="*/ 305424 h 413340"/>
                <a:gd name="connsiteX12" fmla="*/ 140527 w 410380"/>
                <a:gd name="connsiteY12" fmla="*/ 302370 h 413340"/>
                <a:gd name="connsiteX13" fmla="*/ 62117 w 410380"/>
                <a:gd name="connsiteY13" fmla="*/ 229068 h 413340"/>
                <a:gd name="connsiteX14" fmla="*/ 15275 w 410380"/>
                <a:gd name="connsiteY14" fmla="*/ 158820 h 413340"/>
                <a:gd name="connsiteX15" fmla="*/ 2036 w 410380"/>
                <a:gd name="connsiteY15" fmla="*/ 117079 h 413340"/>
                <a:gd name="connsiteX16" fmla="*/ 2036 w 410380"/>
                <a:gd name="connsiteY16" fmla="*/ 108935 h 413340"/>
                <a:gd name="connsiteX17" fmla="*/ 1018 w 410380"/>
                <a:gd name="connsiteY17" fmla="*/ 104862 h 413340"/>
                <a:gd name="connsiteX18" fmla="*/ 0 w 410380"/>
                <a:gd name="connsiteY18" fmla="*/ 113007 h 413340"/>
                <a:gd name="connsiteX19" fmla="*/ 0 w 410380"/>
                <a:gd name="connsiteY19" fmla="*/ 81446 h 413340"/>
                <a:gd name="connsiteX20" fmla="*/ 1018 w 410380"/>
                <a:gd name="connsiteY20" fmla="*/ 85519 h 413340"/>
                <a:gd name="connsiteX21" fmla="*/ 30549 w 410380"/>
                <a:gd name="connsiteY21" fmla="*/ 27488 h 413340"/>
                <a:gd name="connsiteX22" fmla="*/ 90630 w 410380"/>
                <a:gd name="connsiteY22" fmla="*/ 1018 h 413340"/>
                <a:gd name="connsiteX23" fmla="*/ 87575 w 410380"/>
                <a:gd name="connsiteY23" fmla="*/ 0 h 413340"/>
                <a:gd name="connsiteX24" fmla="*/ 116088 w 410380"/>
                <a:gd name="connsiteY24" fmla="*/ 0 h 413340"/>
                <a:gd name="connsiteX25" fmla="*/ 110996 w 410380"/>
                <a:gd name="connsiteY25" fmla="*/ 1018 h 413340"/>
                <a:gd name="connsiteX26" fmla="*/ 182278 w 410380"/>
                <a:gd name="connsiteY26" fmla="*/ 39705 h 413340"/>
                <a:gd name="connsiteX27" fmla="*/ 211809 w 410380"/>
                <a:gd name="connsiteY27" fmla="*/ 13235 h 413340"/>
                <a:gd name="connsiteX28" fmla="*/ 248469 w 410380"/>
                <a:gd name="connsiteY28" fmla="*/ 1018 h 413340"/>
                <a:gd name="connsiteX29" fmla="*/ 246432 w 410380"/>
                <a:gd name="connsiteY29" fmla="*/ 0 h 413340"/>
                <a:gd name="connsiteX30" fmla="*/ 279018 w 410380"/>
                <a:gd name="connsiteY30" fmla="*/ 0 h 413340"/>
                <a:gd name="connsiteX31" fmla="*/ 281055 w 410380"/>
                <a:gd name="connsiteY31" fmla="*/ 1018 h 413340"/>
                <a:gd name="connsiteX32" fmla="*/ 297348 w 410380"/>
                <a:gd name="connsiteY32" fmla="*/ 5090 h 413340"/>
                <a:gd name="connsiteX33" fmla="*/ 362520 w 410380"/>
                <a:gd name="connsiteY33" fmla="*/ 122169 h 413340"/>
                <a:gd name="connsiteX34" fmla="*/ 341135 w 410380"/>
                <a:gd name="connsiteY34" fmla="*/ 177146 h 413340"/>
                <a:gd name="connsiteX35" fmla="*/ 341135 w 410380"/>
                <a:gd name="connsiteY35" fmla="*/ 180200 h 413340"/>
                <a:gd name="connsiteX36" fmla="*/ 349282 w 410380"/>
                <a:gd name="connsiteY36" fmla="*/ 195471 h 413340"/>
                <a:gd name="connsiteX37" fmla="*/ 355392 w 410380"/>
                <a:gd name="connsiteY37" fmla="*/ 232122 h 413340"/>
                <a:gd name="connsiteX38" fmla="*/ 366593 w 410380"/>
                <a:gd name="connsiteY38" fmla="*/ 269791 h 413340"/>
                <a:gd name="connsiteX39" fmla="*/ 369648 w 410380"/>
                <a:gd name="connsiteY39" fmla="*/ 271827 h 413340"/>
                <a:gd name="connsiteX40" fmla="*/ 376776 w 410380"/>
                <a:gd name="connsiteY40" fmla="*/ 276918 h 413340"/>
                <a:gd name="connsiteX41" fmla="*/ 403253 w 410380"/>
                <a:gd name="connsiteY41" fmla="*/ 323749 h 413340"/>
                <a:gd name="connsiteX42" fmla="*/ 410381 w 410380"/>
                <a:gd name="connsiteY42" fmla="*/ 336984 h 413340"/>
                <a:gd name="connsiteX43" fmla="*/ 410381 w 410380"/>
                <a:gd name="connsiteY43" fmla="*/ 344111 h 413340"/>
                <a:gd name="connsiteX44" fmla="*/ 403253 w 410380"/>
                <a:gd name="connsiteY44" fmla="*/ 349201 h 413340"/>
                <a:gd name="connsiteX45" fmla="*/ 323824 w 410380"/>
                <a:gd name="connsiteY45" fmla="*/ 395014 h 413340"/>
                <a:gd name="connsiteX46" fmla="*/ 292256 w 410380"/>
                <a:gd name="connsiteY46" fmla="*/ 413340 h 413340"/>
                <a:gd name="connsiteX47" fmla="*/ 289201 w 410380"/>
                <a:gd name="connsiteY47" fmla="*/ 410286 h 413340"/>
                <a:gd name="connsiteX48" fmla="*/ 331971 w 410380"/>
                <a:gd name="connsiteY48" fmla="*/ 159838 h 413340"/>
                <a:gd name="connsiteX49" fmla="*/ 332989 w 410380"/>
                <a:gd name="connsiteY49" fmla="*/ 158820 h 413340"/>
                <a:gd name="connsiteX50" fmla="*/ 350300 w 410380"/>
                <a:gd name="connsiteY50" fmla="*/ 99772 h 413340"/>
                <a:gd name="connsiteX51" fmla="*/ 330952 w 410380"/>
                <a:gd name="connsiteY51" fmla="*/ 42759 h 413340"/>
                <a:gd name="connsiteX52" fmla="*/ 217919 w 410380"/>
                <a:gd name="connsiteY52" fmla="*/ 29524 h 413340"/>
                <a:gd name="connsiteX53" fmla="*/ 192461 w 410380"/>
                <a:gd name="connsiteY53" fmla="*/ 57012 h 413340"/>
                <a:gd name="connsiteX54" fmla="*/ 181260 w 410380"/>
                <a:gd name="connsiteY54" fmla="*/ 61085 h 413340"/>
                <a:gd name="connsiteX55" fmla="*/ 175150 w 410380"/>
                <a:gd name="connsiteY55" fmla="*/ 55994 h 413340"/>
                <a:gd name="connsiteX56" fmla="*/ 162930 w 410380"/>
                <a:gd name="connsiteY56" fmla="*/ 40723 h 413340"/>
                <a:gd name="connsiteX57" fmla="*/ 66190 w 410380"/>
                <a:gd name="connsiteY57" fmla="*/ 21380 h 413340"/>
                <a:gd name="connsiteX58" fmla="*/ 23421 w 410380"/>
                <a:gd name="connsiteY58" fmla="*/ 61085 h 413340"/>
                <a:gd name="connsiteX59" fmla="*/ 18330 w 410380"/>
                <a:gd name="connsiteY59" fmla="*/ 113007 h 413340"/>
                <a:gd name="connsiteX60" fmla="*/ 43787 w 410380"/>
                <a:gd name="connsiteY60" fmla="*/ 177146 h 413340"/>
                <a:gd name="connsiteX61" fmla="*/ 102850 w 410380"/>
                <a:gd name="connsiteY61" fmla="*/ 247393 h 413340"/>
                <a:gd name="connsiteX62" fmla="*/ 143582 w 410380"/>
                <a:gd name="connsiteY62" fmla="*/ 284044 h 413340"/>
                <a:gd name="connsiteX63" fmla="*/ 144600 w 410380"/>
                <a:gd name="connsiteY63" fmla="*/ 285062 h 413340"/>
                <a:gd name="connsiteX64" fmla="*/ 159875 w 410380"/>
                <a:gd name="connsiteY64" fmla="*/ 269791 h 413340"/>
                <a:gd name="connsiteX65" fmla="*/ 194498 w 410380"/>
                <a:gd name="connsiteY65" fmla="*/ 259610 h 413340"/>
                <a:gd name="connsiteX66" fmla="*/ 204681 w 410380"/>
                <a:gd name="connsiteY66" fmla="*/ 258592 h 413340"/>
                <a:gd name="connsiteX67" fmla="*/ 203663 w 410380"/>
                <a:gd name="connsiteY67" fmla="*/ 256556 h 413340"/>
                <a:gd name="connsiteX68" fmla="*/ 157839 w 410380"/>
                <a:gd name="connsiteY68" fmla="*/ 177146 h 413340"/>
                <a:gd name="connsiteX69" fmla="*/ 136454 w 410380"/>
                <a:gd name="connsiteY69" fmla="*/ 140495 h 413340"/>
                <a:gd name="connsiteX70" fmla="*/ 150710 w 410380"/>
                <a:gd name="connsiteY70" fmla="*/ 103844 h 413340"/>
                <a:gd name="connsiteX71" fmla="*/ 184315 w 410380"/>
                <a:gd name="connsiteY71" fmla="*/ 117079 h 413340"/>
                <a:gd name="connsiteX72" fmla="*/ 207736 w 410380"/>
                <a:gd name="connsiteY72" fmla="*/ 157802 h 413340"/>
                <a:gd name="connsiteX73" fmla="*/ 210791 w 410380"/>
                <a:gd name="connsiteY73" fmla="*/ 158820 h 413340"/>
                <a:gd name="connsiteX74" fmla="*/ 240322 w 410380"/>
                <a:gd name="connsiteY74" fmla="*/ 153730 h 413340"/>
                <a:gd name="connsiteX75" fmla="*/ 243377 w 410380"/>
                <a:gd name="connsiteY75" fmla="*/ 152712 h 413340"/>
                <a:gd name="connsiteX76" fmla="*/ 257633 w 410380"/>
                <a:gd name="connsiteY76" fmla="*/ 142531 h 413340"/>
                <a:gd name="connsiteX77" fmla="*/ 273927 w 410380"/>
                <a:gd name="connsiteY77" fmla="*/ 143549 h 413340"/>
                <a:gd name="connsiteX78" fmla="*/ 279018 w 410380"/>
                <a:gd name="connsiteY78" fmla="*/ 142531 h 413340"/>
                <a:gd name="connsiteX79" fmla="*/ 320769 w 410380"/>
                <a:gd name="connsiteY79" fmla="*/ 143549 h 413340"/>
                <a:gd name="connsiteX80" fmla="*/ 331971 w 410380"/>
                <a:gd name="connsiteY80" fmla="*/ 159838 h 413340"/>
                <a:gd name="connsiteX81" fmla="*/ 157839 w 410380"/>
                <a:gd name="connsiteY81" fmla="*/ 304405 h 413340"/>
                <a:gd name="connsiteX82" fmla="*/ 159875 w 410380"/>
                <a:gd name="connsiteY82" fmla="*/ 303387 h 413340"/>
                <a:gd name="connsiteX83" fmla="*/ 200608 w 410380"/>
                <a:gd name="connsiteY83" fmla="*/ 306442 h 413340"/>
                <a:gd name="connsiteX84" fmla="*/ 215883 w 410380"/>
                <a:gd name="connsiteY84" fmla="*/ 310514 h 413340"/>
                <a:gd name="connsiteX85" fmla="*/ 225048 w 410380"/>
                <a:gd name="connsiteY85" fmla="*/ 310514 h 413340"/>
                <a:gd name="connsiteX86" fmla="*/ 265780 w 410380"/>
                <a:gd name="connsiteY86" fmla="*/ 329857 h 413340"/>
                <a:gd name="connsiteX87" fmla="*/ 268835 w 410380"/>
                <a:gd name="connsiteY87" fmla="*/ 330876 h 413340"/>
                <a:gd name="connsiteX88" fmla="*/ 353355 w 410380"/>
                <a:gd name="connsiteY88" fmla="*/ 283026 h 413340"/>
                <a:gd name="connsiteX89" fmla="*/ 354373 w 410380"/>
                <a:gd name="connsiteY89" fmla="*/ 278954 h 413340"/>
                <a:gd name="connsiteX90" fmla="*/ 342154 w 410380"/>
                <a:gd name="connsiteY90" fmla="*/ 228050 h 413340"/>
                <a:gd name="connsiteX91" fmla="*/ 337062 w 410380"/>
                <a:gd name="connsiteY91" fmla="*/ 202598 h 413340"/>
                <a:gd name="connsiteX92" fmla="*/ 309568 w 410380"/>
                <a:gd name="connsiteY92" fmla="*/ 152712 h 413340"/>
                <a:gd name="connsiteX93" fmla="*/ 305494 w 410380"/>
                <a:gd name="connsiteY93" fmla="*/ 149658 h 413340"/>
                <a:gd name="connsiteX94" fmla="*/ 295311 w 410380"/>
                <a:gd name="connsiteY94" fmla="*/ 151694 h 413340"/>
                <a:gd name="connsiteX95" fmla="*/ 293275 w 410380"/>
                <a:gd name="connsiteY95" fmla="*/ 160856 h 413340"/>
                <a:gd name="connsiteX96" fmla="*/ 294293 w 410380"/>
                <a:gd name="connsiteY96" fmla="*/ 167983 h 413340"/>
                <a:gd name="connsiteX97" fmla="*/ 288183 w 410380"/>
                <a:gd name="connsiteY97" fmla="*/ 175110 h 413340"/>
                <a:gd name="connsiteX98" fmla="*/ 279018 w 410380"/>
                <a:gd name="connsiteY98" fmla="*/ 171037 h 413340"/>
                <a:gd name="connsiteX99" fmla="*/ 272908 w 410380"/>
                <a:gd name="connsiteY99" fmla="*/ 161874 h 413340"/>
                <a:gd name="connsiteX100" fmla="*/ 260689 w 410380"/>
                <a:gd name="connsiteY100" fmla="*/ 160856 h 413340"/>
                <a:gd name="connsiteX101" fmla="*/ 257633 w 410380"/>
                <a:gd name="connsiteY101" fmla="*/ 171037 h 413340"/>
                <a:gd name="connsiteX102" fmla="*/ 258652 w 410380"/>
                <a:gd name="connsiteY102" fmla="*/ 175110 h 413340"/>
                <a:gd name="connsiteX103" fmla="*/ 251524 w 410380"/>
                <a:gd name="connsiteY103" fmla="*/ 185290 h 413340"/>
                <a:gd name="connsiteX104" fmla="*/ 242359 w 410380"/>
                <a:gd name="connsiteY104" fmla="*/ 180200 h 413340"/>
                <a:gd name="connsiteX105" fmla="*/ 238286 w 410380"/>
                <a:gd name="connsiteY105" fmla="*/ 172055 h 413340"/>
                <a:gd name="connsiteX106" fmla="*/ 224029 w 410380"/>
                <a:gd name="connsiteY106" fmla="*/ 170019 h 413340"/>
                <a:gd name="connsiteX107" fmla="*/ 221992 w 410380"/>
                <a:gd name="connsiteY107" fmla="*/ 181218 h 413340"/>
                <a:gd name="connsiteX108" fmla="*/ 223011 w 410380"/>
                <a:gd name="connsiteY108" fmla="*/ 184272 h 413340"/>
                <a:gd name="connsiteX109" fmla="*/ 227084 w 410380"/>
                <a:gd name="connsiteY109" fmla="*/ 191399 h 413340"/>
                <a:gd name="connsiteX110" fmla="*/ 226066 w 410380"/>
                <a:gd name="connsiteY110" fmla="*/ 200562 h 413340"/>
                <a:gd name="connsiteX111" fmla="*/ 217919 w 410380"/>
                <a:gd name="connsiteY111" fmla="*/ 203616 h 413340"/>
                <a:gd name="connsiteX112" fmla="*/ 211809 w 410380"/>
                <a:gd name="connsiteY112" fmla="*/ 198525 h 413340"/>
                <a:gd name="connsiteX113" fmla="*/ 203663 w 410380"/>
                <a:gd name="connsiteY113" fmla="*/ 185290 h 413340"/>
                <a:gd name="connsiteX114" fmla="*/ 169040 w 410380"/>
                <a:gd name="connsiteY114" fmla="*/ 124206 h 413340"/>
                <a:gd name="connsiteX115" fmla="*/ 167004 w 410380"/>
                <a:gd name="connsiteY115" fmla="*/ 121151 h 413340"/>
                <a:gd name="connsiteX116" fmla="*/ 154784 w 410380"/>
                <a:gd name="connsiteY116" fmla="*/ 121151 h 413340"/>
                <a:gd name="connsiteX117" fmla="*/ 152747 w 410380"/>
                <a:gd name="connsiteY117" fmla="*/ 131332 h 413340"/>
                <a:gd name="connsiteX118" fmla="*/ 156820 w 410380"/>
                <a:gd name="connsiteY118" fmla="*/ 139477 h 413340"/>
                <a:gd name="connsiteX119" fmla="*/ 221992 w 410380"/>
                <a:gd name="connsiteY119" fmla="*/ 252483 h 413340"/>
                <a:gd name="connsiteX120" fmla="*/ 229121 w 410380"/>
                <a:gd name="connsiteY120" fmla="*/ 265719 h 413340"/>
                <a:gd name="connsiteX121" fmla="*/ 225048 w 410380"/>
                <a:gd name="connsiteY121" fmla="*/ 276918 h 413340"/>
                <a:gd name="connsiteX122" fmla="*/ 217919 w 410380"/>
                <a:gd name="connsiteY122" fmla="*/ 277935 h 413340"/>
                <a:gd name="connsiteX123" fmla="*/ 193480 w 410380"/>
                <a:gd name="connsiteY123" fmla="*/ 277935 h 413340"/>
                <a:gd name="connsiteX124" fmla="*/ 165985 w 410380"/>
                <a:gd name="connsiteY124" fmla="*/ 286080 h 413340"/>
                <a:gd name="connsiteX125" fmla="*/ 157839 w 410380"/>
                <a:gd name="connsiteY125" fmla="*/ 304405 h 413340"/>
                <a:gd name="connsiteX126" fmla="*/ 392051 w 410380"/>
                <a:gd name="connsiteY126" fmla="*/ 332912 h 413340"/>
                <a:gd name="connsiteX127" fmla="*/ 366593 w 410380"/>
                <a:gd name="connsiteY127" fmla="*/ 290152 h 413340"/>
                <a:gd name="connsiteX128" fmla="*/ 268835 w 410380"/>
                <a:gd name="connsiteY128" fmla="*/ 347165 h 413340"/>
                <a:gd name="connsiteX129" fmla="*/ 270872 w 410380"/>
                <a:gd name="connsiteY129" fmla="*/ 351237 h 413340"/>
                <a:gd name="connsiteX130" fmla="*/ 292256 w 410380"/>
                <a:gd name="connsiteY130" fmla="*/ 387888 h 413340"/>
                <a:gd name="connsiteX131" fmla="*/ 296330 w 410380"/>
                <a:gd name="connsiteY131" fmla="*/ 388906 h 413340"/>
                <a:gd name="connsiteX132" fmla="*/ 366593 w 410380"/>
                <a:gd name="connsiteY132" fmla="*/ 348183 h 413340"/>
                <a:gd name="connsiteX133" fmla="*/ 392051 w 410380"/>
                <a:gd name="connsiteY133" fmla="*/ 332912 h 41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410380" h="413340">
                  <a:moveTo>
                    <a:pt x="289201" y="410286"/>
                  </a:moveTo>
                  <a:cubicBezTo>
                    <a:pt x="284110" y="408250"/>
                    <a:pt x="282073" y="403159"/>
                    <a:pt x="280037" y="399087"/>
                  </a:cubicBezTo>
                  <a:cubicBezTo>
                    <a:pt x="270872" y="382798"/>
                    <a:pt x="261707" y="367527"/>
                    <a:pt x="252542" y="351237"/>
                  </a:cubicBezTo>
                  <a:cubicBezTo>
                    <a:pt x="250505" y="347165"/>
                    <a:pt x="248469" y="344111"/>
                    <a:pt x="250505" y="339020"/>
                  </a:cubicBezTo>
                  <a:cubicBezTo>
                    <a:pt x="250505" y="338002"/>
                    <a:pt x="250505" y="336984"/>
                    <a:pt x="249487" y="336984"/>
                  </a:cubicBezTo>
                  <a:cubicBezTo>
                    <a:pt x="243377" y="331894"/>
                    <a:pt x="236249" y="328839"/>
                    <a:pt x="227084" y="328839"/>
                  </a:cubicBezTo>
                  <a:cubicBezTo>
                    <a:pt x="224029" y="328839"/>
                    <a:pt x="220974" y="328839"/>
                    <a:pt x="217919" y="328839"/>
                  </a:cubicBezTo>
                  <a:cubicBezTo>
                    <a:pt x="209773" y="328839"/>
                    <a:pt x="201626" y="327821"/>
                    <a:pt x="194498" y="322731"/>
                  </a:cubicBezTo>
                  <a:cubicBezTo>
                    <a:pt x="185333" y="316623"/>
                    <a:pt x="175150" y="316623"/>
                    <a:pt x="164967" y="320695"/>
                  </a:cubicBezTo>
                  <a:cubicBezTo>
                    <a:pt x="161912" y="321713"/>
                    <a:pt x="159875" y="322731"/>
                    <a:pt x="156820" y="323749"/>
                  </a:cubicBezTo>
                  <a:cubicBezTo>
                    <a:pt x="151729" y="324767"/>
                    <a:pt x="148674" y="323749"/>
                    <a:pt x="146637" y="319677"/>
                  </a:cubicBezTo>
                  <a:cubicBezTo>
                    <a:pt x="144600" y="314586"/>
                    <a:pt x="143582" y="310514"/>
                    <a:pt x="142564" y="305424"/>
                  </a:cubicBezTo>
                  <a:cubicBezTo>
                    <a:pt x="142564" y="304405"/>
                    <a:pt x="141546" y="303387"/>
                    <a:pt x="140527" y="302370"/>
                  </a:cubicBezTo>
                  <a:cubicBezTo>
                    <a:pt x="112015" y="280990"/>
                    <a:pt x="85538" y="255538"/>
                    <a:pt x="62117" y="229068"/>
                  </a:cubicBezTo>
                  <a:cubicBezTo>
                    <a:pt x="43787" y="207688"/>
                    <a:pt x="27494" y="184272"/>
                    <a:pt x="15275" y="158820"/>
                  </a:cubicBezTo>
                  <a:cubicBezTo>
                    <a:pt x="9165" y="145585"/>
                    <a:pt x="5092" y="131332"/>
                    <a:pt x="2036" y="117079"/>
                  </a:cubicBezTo>
                  <a:cubicBezTo>
                    <a:pt x="2036" y="114025"/>
                    <a:pt x="2036" y="111989"/>
                    <a:pt x="2036" y="108935"/>
                  </a:cubicBezTo>
                  <a:cubicBezTo>
                    <a:pt x="2036" y="107916"/>
                    <a:pt x="2036" y="105880"/>
                    <a:pt x="1018" y="104862"/>
                  </a:cubicBezTo>
                  <a:cubicBezTo>
                    <a:pt x="1018" y="107916"/>
                    <a:pt x="0" y="109952"/>
                    <a:pt x="0" y="113007"/>
                  </a:cubicBezTo>
                  <a:cubicBezTo>
                    <a:pt x="0" y="102826"/>
                    <a:pt x="0" y="91627"/>
                    <a:pt x="0" y="81446"/>
                  </a:cubicBezTo>
                  <a:cubicBezTo>
                    <a:pt x="0" y="82464"/>
                    <a:pt x="1018" y="84500"/>
                    <a:pt x="1018" y="85519"/>
                  </a:cubicBezTo>
                  <a:cubicBezTo>
                    <a:pt x="3055" y="62103"/>
                    <a:pt x="13238" y="42759"/>
                    <a:pt x="30549" y="27488"/>
                  </a:cubicBezTo>
                  <a:cubicBezTo>
                    <a:pt x="47861" y="12217"/>
                    <a:pt x="67209" y="3054"/>
                    <a:pt x="90630" y="1018"/>
                  </a:cubicBezTo>
                  <a:cubicBezTo>
                    <a:pt x="89612" y="1018"/>
                    <a:pt x="88593" y="0"/>
                    <a:pt x="87575" y="0"/>
                  </a:cubicBezTo>
                  <a:cubicBezTo>
                    <a:pt x="96740" y="0"/>
                    <a:pt x="106923" y="0"/>
                    <a:pt x="116088" y="0"/>
                  </a:cubicBezTo>
                  <a:cubicBezTo>
                    <a:pt x="115069" y="0"/>
                    <a:pt x="113033" y="0"/>
                    <a:pt x="110996" y="1018"/>
                  </a:cubicBezTo>
                  <a:cubicBezTo>
                    <a:pt x="140527" y="4072"/>
                    <a:pt x="163949" y="16289"/>
                    <a:pt x="182278" y="39705"/>
                  </a:cubicBezTo>
                  <a:cubicBezTo>
                    <a:pt x="191443" y="29524"/>
                    <a:pt x="200608" y="20362"/>
                    <a:pt x="211809" y="13235"/>
                  </a:cubicBezTo>
                  <a:cubicBezTo>
                    <a:pt x="223011" y="7127"/>
                    <a:pt x="235231" y="2036"/>
                    <a:pt x="248469" y="1018"/>
                  </a:cubicBezTo>
                  <a:cubicBezTo>
                    <a:pt x="247450" y="1018"/>
                    <a:pt x="247450" y="0"/>
                    <a:pt x="246432" y="0"/>
                  </a:cubicBezTo>
                  <a:cubicBezTo>
                    <a:pt x="257633" y="0"/>
                    <a:pt x="268835" y="0"/>
                    <a:pt x="279018" y="0"/>
                  </a:cubicBezTo>
                  <a:cubicBezTo>
                    <a:pt x="280037" y="0"/>
                    <a:pt x="280037" y="1018"/>
                    <a:pt x="281055" y="1018"/>
                  </a:cubicBezTo>
                  <a:cubicBezTo>
                    <a:pt x="286146" y="2036"/>
                    <a:pt x="292256" y="3054"/>
                    <a:pt x="297348" y="5090"/>
                  </a:cubicBezTo>
                  <a:cubicBezTo>
                    <a:pt x="348263" y="21380"/>
                    <a:pt x="374740" y="70247"/>
                    <a:pt x="362520" y="122169"/>
                  </a:cubicBezTo>
                  <a:cubicBezTo>
                    <a:pt x="357429" y="141513"/>
                    <a:pt x="351319" y="159838"/>
                    <a:pt x="341135" y="177146"/>
                  </a:cubicBezTo>
                  <a:cubicBezTo>
                    <a:pt x="340117" y="178164"/>
                    <a:pt x="341135" y="179182"/>
                    <a:pt x="341135" y="180200"/>
                  </a:cubicBezTo>
                  <a:cubicBezTo>
                    <a:pt x="344190" y="185290"/>
                    <a:pt x="347245" y="190381"/>
                    <a:pt x="349282" y="195471"/>
                  </a:cubicBezTo>
                  <a:cubicBezTo>
                    <a:pt x="354373" y="207688"/>
                    <a:pt x="355392" y="219905"/>
                    <a:pt x="355392" y="232122"/>
                  </a:cubicBezTo>
                  <a:cubicBezTo>
                    <a:pt x="355392" y="246375"/>
                    <a:pt x="358447" y="258592"/>
                    <a:pt x="366593" y="269791"/>
                  </a:cubicBezTo>
                  <a:cubicBezTo>
                    <a:pt x="367612" y="270809"/>
                    <a:pt x="368630" y="271827"/>
                    <a:pt x="369648" y="271827"/>
                  </a:cubicBezTo>
                  <a:cubicBezTo>
                    <a:pt x="372703" y="272845"/>
                    <a:pt x="374740" y="273863"/>
                    <a:pt x="376776" y="276918"/>
                  </a:cubicBezTo>
                  <a:cubicBezTo>
                    <a:pt x="385941" y="292189"/>
                    <a:pt x="395106" y="308478"/>
                    <a:pt x="403253" y="323749"/>
                  </a:cubicBezTo>
                  <a:cubicBezTo>
                    <a:pt x="405289" y="327821"/>
                    <a:pt x="408344" y="332912"/>
                    <a:pt x="410381" y="336984"/>
                  </a:cubicBezTo>
                  <a:cubicBezTo>
                    <a:pt x="410381" y="339020"/>
                    <a:pt x="410381" y="341056"/>
                    <a:pt x="410381" y="344111"/>
                  </a:cubicBezTo>
                  <a:cubicBezTo>
                    <a:pt x="408344" y="346147"/>
                    <a:pt x="405289" y="348183"/>
                    <a:pt x="403253" y="349201"/>
                  </a:cubicBezTo>
                  <a:cubicBezTo>
                    <a:pt x="376776" y="364472"/>
                    <a:pt x="350300" y="379743"/>
                    <a:pt x="323824" y="395014"/>
                  </a:cubicBezTo>
                  <a:cubicBezTo>
                    <a:pt x="313641" y="401123"/>
                    <a:pt x="302439" y="407232"/>
                    <a:pt x="292256" y="413340"/>
                  </a:cubicBezTo>
                  <a:cubicBezTo>
                    <a:pt x="292256" y="410286"/>
                    <a:pt x="290220" y="410286"/>
                    <a:pt x="289201" y="410286"/>
                  </a:cubicBezTo>
                  <a:close/>
                  <a:moveTo>
                    <a:pt x="331971" y="159838"/>
                  </a:moveTo>
                  <a:cubicBezTo>
                    <a:pt x="331971" y="158820"/>
                    <a:pt x="332989" y="158820"/>
                    <a:pt x="332989" y="158820"/>
                  </a:cubicBezTo>
                  <a:cubicBezTo>
                    <a:pt x="342154" y="140495"/>
                    <a:pt x="348263" y="121151"/>
                    <a:pt x="350300" y="99772"/>
                  </a:cubicBezTo>
                  <a:cubicBezTo>
                    <a:pt x="351319" y="78392"/>
                    <a:pt x="345209" y="59048"/>
                    <a:pt x="330952" y="42759"/>
                  </a:cubicBezTo>
                  <a:cubicBezTo>
                    <a:pt x="302439" y="12217"/>
                    <a:pt x="252542" y="6109"/>
                    <a:pt x="217919" y="29524"/>
                  </a:cubicBezTo>
                  <a:cubicBezTo>
                    <a:pt x="206718" y="36651"/>
                    <a:pt x="198571" y="45814"/>
                    <a:pt x="192461" y="57012"/>
                  </a:cubicBezTo>
                  <a:cubicBezTo>
                    <a:pt x="190425" y="61085"/>
                    <a:pt x="185333" y="63121"/>
                    <a:pt x="181260" y="61085"/>
                  </a:cubicBezTo>
                  <a:cubicBezTo>
                    <a:pt x="179223" y="60067"/>
                    <a:pt x="177187" y="58031"/>
                    <a:pt x="175150" y="55994"/>
                  </a:cubicBezTo>
                  <a:cubicBezTo>
                    <a:pt x="171077" y="50904"/>
                    <a:pt x="168022" y="44795"/>
                    <a:pt x="162930" y="40723"/>
                  </a:cubicBezTo>
                  <a:cubicBezTo>
                    <a:pt x="134417" y="14253"/>
                    <a:pt x="102850" y="8145"/>
                    <a:pt x="66190" y="21380"/>
                  </a:cubicBezTo>
                  <a:cubicBezTo>
                    <a:pt x="46843" y="28506"/>
                    <a:pt x="32586" y="41741"/>
                    <a:pt x="23421" y="61085"/>
                  </a:cubicBezTo>
                  <a:cubicBezTo>
                    <a:pt x="15275" y="77374"/>
                    <a:pt x="15275" y="94681"/>
                    <a:pt x="18330" y="113007"/>
                  </a:cubicBezTo>
                  <a:cubicBezTo>
                    <a:pt x="22403" y="136422"/>
                    <a:pt x="31568" y="157802"/>
                    <a:pt x="43787" y="177146"/>
                  </a:cubicBezTo>
                  <a:cubicBezTo>
                    <a:pt x="60081" y="203616"/>
                    <a:pt x="80447" y="226014"/>
                    <a:pt x="102850" y="247393"/>
                  </a:cubicBezTo>
                  <a:cubicBezTo>
                    <a:pt x="116088" y="259610"/>
                    <a:pt x="130344" y="271827"/>
                    <a:pt x="143582" y="284044"/>
                  </a:cubicBezTo>
                  <a:cubicBezTo>
                    <a:pt x="143582" y="284044"/>
                    <a:pt x="144600" y="284044"/>
                    <a:pt x="144600" y="285062"/>
                  </a:cubicBezTo>
                  <a:cubicBezTo>
                    <a:pt x="148674" y="277935"/>
                    <a:pt x="152747" y="272845"/>
                    <a:pt x="159875" y="269791"/>
                  </a:cubicBezTo>
                  <a:cubicBezTo>
                    <a:pt x="171077" y="264700"/>
                    <a:pt x="182278" y="261646"/>
                    <a:pt x="194498" y="259610"/>
                  </a:cubicBezTo>
                  <a:cubicBezTo>
                    <a:pt x="197553" y="259610"/>
                    <a:pt x="200608" y="259610"/>
                    <a:pt x="204681" y="258592"/>
                  </a:cubicBezTo>
                  <a:cubicBezTo>
                    <a:pt x="204681" y="257574"/>
                    <a:pt x="203663" y="257574"/>
                    <a:pt x="203663" y="256556"/>
                  </a:cubicBezTo>
                  <a:cubicBezTo>
                    <a:pt x="188388" y="230086"/>
                    <a:pt x="173113" y="203616"/>
                    <a:pt x="157839" y="177146"/>
                  </a:cubicBezTo>
                  <a:cubicBezTo>
                    <a:pt x="150710" y="164929"/>
                    <a:pt x="143582" y="152712"/>
                    <a:pt x="136454" y="140495"/>
                  </a:cubicBezTo>
                  <a:cubicBezTo>
                    <a:pt x="129326" y="126242"/>
                    <a:pt x="135436" y="108935"/>
                    <a:pt x="150710" y="103844"/>
                  </a:cubicBezTo>
                  <a:cubicBezTo>
                    <a:pt x="160894" y="99772"/>
                    <a:pt x="176168" y="102826"/>
                    <a:pt x="184315" y="117079"/>
                  </a:cubicBezTo>
                  <a:cubicBezTo>
                    <a:pt x="191443" y="130314"/>
                    <a:pt x="199590" y="144567"/>
                    <a:pt x="207736" y="157802"/>
                  </a:cubicBezTo>
                  <a:cubicBezTo>
                    <a:pt x="208755" y="159838"/>
                    <a:pt x="209773" y="159838"/>
                    <a:pt x="210791" y="158820"/>
                  </a:cubicBezTo>
                  <a:cubicBezTo>
                    <a:pt x="219956" y="150676"/>
                    <a:pt x="229121" y="148640"/>
                    <a:pt x="240322" y="153730"/>
                  </a:cubicBezTo>
                  <a:cubicBezTo>
                    <a:pt x="241340" y="154748"/>
                    <a:pt x="242359" y="153730"/>
                    <a:pt x="243377" y="152712"/>
                  </a:cubicBezTo>
                  <a:cubicBezTo>
                    <a:pt x="247450" y="147621"/>
                    <a:pt x="251524" y="143549"/>
                    <a:pt x="257633" y="142531"/>
                  </a:cubicBezTo>
                  <a:cubicBezTo>
                    <a:pt x="262725" y="141513"/>
                    <a:pt x="268835" y="141513"/>
                    <a:pt x="273927" y="143549"/>
                  </a:cubicBezTo>
                  <a:cubicBezTo>
                    <a:pt x="275963" y="144567"/>
                    <a:pt x="276981" y="144567"/>
                    <a:pt x="279018" y="142531"/>
                  </a:cubicBezTo>
                  <a:cubicBezTo>
                    <a:pt x="290220" y="127260"/>
                    <a:pt x="310586" y="128278"/>
                    <a:pt x="320769" y="143549"/>
                  </a:cubicBezTo>
                  <a:cubicBezTo>
                    <a:pt x="324842" y="147621"/>
                    <a:pt x="328916" y="153730"/>
                    <a:pt x="331971" y="159838"/>
                  </a:cubicBezTo>
                  <a:close/>
                  <a:moveTo>
                    <a:pt x="157839" y="304405"/>
                  </a:moveTo>
                  <a:cubicBezTo>
                    <a:pt x="158857" y="304405"/>
                    <a:pt x="158857" y="304405"/>
                    <a:pt x="159875" y="303387"/>
                  </a:cubicBezTo>
                  <a:cubicBezTo>
                    <a:pt x="174132" y="298297"/>
                    <a:pt x="187370" y="299315"/>
                    <a:pt x="200608" y="306442"/>
                  </a:cubicBezTo>
                  <a:cubicBezTo>
                    <a:pt x="205699" y="309496"/>
                    <a:pt x="210791" y="310514"/>
                    <a:pt x="215883" y="310514"/>
                  </a:cubicBezTo>
                  <a:cubicBezTo>
                    <a:pt x="218938" y="310514"/>
                    <a:pt x="221992" y="310514"/>
                    <a:pt x="225048" y="310514"/>
                  </a:cubicBezTo>
                  <a:cubicBezTo>
                    <a:pt x="241340" y="310514"/>
                    <a:pt x="255597" y="316623"/>
                    <a:pt x="265780" y="329857"/>
                  </a:cubicBezTo>
                  <a:cubicBezTo>
                    <a:pt x="266798" y="330876"/>
                    <a:pt x="267817" y="330876"/>
                    <a:pt x="268835" y="330876"/>
                  </a:cubicBezTo>
                  <a:cubicBezTo>
                    <a:pt x="297348" y="314586"/>
                    <a:pt x="324842" y="298297"/>
                    <a:pt x="353355" y="283026"/>
                  </a:cubicBezTo>
                  <a:cubicBezTo>
                    <a:pt x="355392" y="282008"/>
                    <a:pt x="356410" y="280990"/>
                    <a:pt x="354373" y="278954"/>
                  </a:cubicBezTo>
                  <a:cubicBezTo>
                    <a:pt x="345209" y="263682"/>
                    <a:pt x="341135" y="246375"/>
                    <a:pt x="342154" y="228050"/>
                  </a:cubicBezTo>
                  <a:cubicBezTo>
                    <a:pt x="342154" y="219905"/>
                    <a:pt x="341135" y="210742"/>
                    <a:pt x="337062" y="202598"/>
                  </a:cubicBezTo>
                  <a:cubicBezTo>
                    <a:pt x="327897" y="186308"/>
                    <a:pt x="318732" y="170019"/>
                    <a:pt x="309568" y="152712"/>
                  </a:cubicBezTo>
                  <a:cubicBezTo>
                    <a:pt x="308549" y="151694"/>
                    <a:pt x="306513" y="149658"/>
                    <a:pt x="305494" y="149658"/>
                  </a:cubicBezTo>
                  <a:cubicBezTo>
                    <a:pt x="301421" y="148640"/>
                    <a:pt x="298366" y="149658"/>
                    <a:pt x="295311" y="151694"/>
                  </a:cubicBezTo>
                  <a:cubicBezTo>
                    <a:pt x="293275" y="154748"/>
                    <a:pt x="292256" y="157802"/>
                    <a:pt x="293275" y="160856"/>
                  </a:cubicBezTo>
                  <a:cubicBezTo>
                    <a:pt x="294293" y="162893"/>
                    <a:pt x="294293" y="165947"/>
                    <a:pt x="294293" y="167983"/>
                  </a:cubicBezTo>
                  <a:cubicBezTo>
                    <a:pt x="294293" y="172055"/>
                    <a:pt x="291238" y="174092"/>
                    <a:pt x="288183" y="175110"/>
                  </a:cubicBezTo>
                  <a:cubicBezTo>
                    <a:pt x="284110" y="176128"/>
                    <a:pt x="281055" y="174092"/>
                    <a:pt x="279018" y="171037"/>
                  </a:cubicBezTo>
                  <a:cubicBezTo>
                    <a:pt x="276981" y="167983"/>
                    <a:pt x="274945" y="164929"/>
                    <a:pt x="272908" y="161874"/>
                  </a:cubicBezTo>
                  <a:cubicBezTo>
                    <a:pt x="269853" y="158820"/>
                    <a:pt x="264762" y="157802"/>
                    <a:pt x="260689" y="160856"/>
                  </a:cubicBezTo>
                  <a:cubicBezTo>
                    <a:pt x="257633" y="162893"/>
                    <a:pt x="255597" y="166965"/>
                    <a:pt x="257633" y="171037"/>
                  </a:cubicBezTo>
                  <a:cubicBezTo>
                    <a:pt x="257633" y="172055"/>
                    <a:pt x="258652" y="174092"/>
                    <a:pt x="258652" y="175110"/>
                  </a:cubicBezTo>
                  <a:cubicBezTo>
                    <a:pt x="259670" y="180200"/>
                    <a:pt x="256615" y="185290"/>
                    <a:pt x="251524" y="185290"/>
                  </a:cubicBezTo>
                  <a:cubicBezTo>
                    <a:pt x="247450" y="185290"/>
                    <a:pt x="244396" y="183254"/>
                    <a:pt x="242359" y="180200"/>
                  </a:cubicBezTo>
                  <a:cubicBezTo>
                    <a:pt x="241340" y="177146"/>
                    <a:pt x="239304" y="175110"/>
                    <a:pt x="238286" y="172055"/>
                  </a:cubicBezTo>
                  <a:cubicBezTo>
                    <a:pt x="235231" y="167983"/>
                    <a:pt x="229121" y="166965"/>
                    <a:pt x="224029" y="170019"/>
                  </a:cubicBezTo>
                  <a:cubicBezTo>
                    <a:pt x="220974" y="172055"/>
                    <a:pt x="219956" y="176128"/>
                    <a:pt x="221992" y="181218"/>
                  </a:cubicBezTo>
                  <a:cubicBezTo>
                    <a:pt x="221992" y="182236"/>
                    <a:pt x="223011" y="183254"/>
                    <a:pt x="223011" y="184272"/>
                  </a:cubicBezTo>
                  <a:cubicBezTo>
                    <a:pt x="224029" y="186308"/>
                    <a:pt x="226066" y="189363"/>
                    <a:pt x="227084" y="191399"/>
                  </a:cubicBezTo>
                  <a:cubicBezTo>
                    <a:pt x="228102" y="194453"/>
                    <a:pt x="228102" y="197507"/>
                    <a:pt x="226066" y="200562"/>
                  </a:cubicBezTo>
                  <a:cubicBezTo>
                    <a:pt x="224029" y="203616"/>
                    <a:pt x="220974" y="203616"/>
                    <a:pt x="217919" y="203616"/>
                  </a:cubicBezTo>
                  <a:cubicBezTo>
                    <a:pt x="214864" y="203616"/>
                    <a:pt x="212828" y="201579"/>
                    <a:pt x="211809" y="198525"/>
                  </a:cubicBezTo>
                  <a:cubicBezTo>
                    <a:pt x="208755" y="194453"/>
                    <a:pt x="206718" y="189363"/>
                    <a:pt x="203663" y="185290"/>
                  </a:cubicBezTo>
                  <a:cubicBezTo>
                    <a:pt x="192461" y="164929"/>
                    <a:pt x="180242" y="144567"/>
                    <a:pt x="169040" y="124206"/>
                  </a:cubicBezTo>
                  <a:cubicBezTo>
                    <a:pt x="168022" y="123188"/>
                    <a:pt x="168022" y="121151"/>
                    <a:pt x="167004" y="121151"/>
                  </a:cubicBezTo>
                  <a:cubicBezTo>
                    <a:pt x="163949" y="119115"/>
                    <a:pt x="158857" y="119115"/>
                    <a:pt x="154784" y="121151"/>
                  </a:cubicBezTo>
                  <a:cubicBezTo>
                    <a:pt x="151729" y="123188"/>
                    <a:pt x="150710" y="127260"/>
                    <a:pt x="152747" y="131332"/>
                  </a:cubicBezTo>
                  <a:cubicBezTo>
                    <a:pt x="153766" y="134387"/>
                    <a:pt x="155802" y="136422"/>
                    <a:pt x="156820" y="139477"/>
                  </a:cubicBezTo>
                  <a:cubicBezTo>
                    <a:pt x="178205" y="177146"/>
                    <a:pt x="200608" y="214815"/>
                    <a:pt x="221992" y="252483"/>
                  </a:cubicBezTo>
                  <a:cubicBezTo>
                    <a:pt x="224029" y="256556"/>
                    <a:pt x="227084" y="260628"/>
                    <a:pt x="229121" y="265719"/>
                  </a:cubicBezTo>
                  <a:cubicBezTo>
                    <a:pt x="231157" y="269791"/>
                    <a:pt x="230139" y="274881"/>
                    <a:pt x="225048" y="276918"/>
                  </a:cubicBezTo>
                  <a:cubicBezTo>
                    <a:pt x="223011" y="277935"/>
                    <a:pt x="219956" y="277935"/>
                    <a:pt x="217919" y="277935"/>
                  </a:cubicBezTo>
                  <a:cubicBezTo>
                    <a:pt x="209773" y="276918"/>
                    <a:pt x="201626" y="276918"/>
                    <a:pt x="193480" y="277935"/>
                  </a:cubicBezTo>
                  <a:cubicBezTo>
                    <a:pt x="184315" y="278954"/>
                    <a:pt x="175150" y="282008"/>
                    <a:pt x="165985" y="286080"/>
                  </a:cubicBezTo>
                  <a:cubicBezTo>
                    <a:pt x="160894" y="288116"/>
                    <a:pt x="155802" y="298297"/>
                    <a:pt x="157839" y="304405"/>
                  </a:cubicBezTo>
                  <a:close/>
                  <a:moveTo>
                    <a:pt x="392051" y="332912"/>
                  </a:moveTo>
                  <a:cubicBezTo>
                    <a:pt x="383904" y="318659"/>
                    <a:pt x="375758" y="304405"/>
                    <a:pt x="366593" y="290152"/>
                  </a:cubicBezTo>
                  <a:cubicBezTo>
                    <a:pt x="334007" y="309496"/>
                    <a:pt x="301421" y="327821"/>
                    <a:pt x="268835" y="347165"/>
                  </a:cubicBezTo>
                  <a:cubicBezTo>
                    <a:pt x="269853" y="348183"/>
                    <a:pt x="270872" y="350219"/>
                    <a:pt x="270872" y="351237"/>
                  </a:cubicBezTo>
                  <a:cubicBezTo>
                    <a:pt x="278000" y="363454"/>
                    <a:pt x="285128" y="375671"/>
                    <a:pt x="292256" y="387888"/>
                  </a:cubicBezTo>
                  <a:cubicBezTo>
                    <a:pt x="294293" y="390942"/>
                    <a:pt x="294293" y="390942"/>
                    <a:pt x="296330" y="388906"/>
                  </a:cubicBezTo>
                  <a:cubicBezTo>
                    <a:pt x="319751" y="375671"/>
                    <a:pt x="343172" y="361418"/>
                    <a:pt x="366593" y="348183"/>
                  </a:cubicBezTo>
                  <a:cubicBezTo>
                    <a:pt x="374740" y="342075"/>
                    <a:pt x="382886" y="338002"/>
                    <a:pt x="392051" y="332912"/>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0" name="Graphic 8">
              <a:extLst>
                <a:ext uri="{FF2B5EF4-FFF2-40B4-BE49-F238E27FC236}">
                  <a16:creationId xmlns:a16="http://schemas.microsoft.com/office/drawing/2014/main" id="{DFAEC261-75A7-1FEB-4BC5-7D6EF0FAD324}"/>
                </a:ext>
              </a:extLst>
            </p:cNvPr>
            <p:cNvGrpSpPr/>
            <p:nvPr/>
          </p:nvGrpSpPr>
          <p:grpSpPr>
            <a:xfrm>
              <a:off x="9723789" y="3178532"/>
              <a:ext cx="413566" cy="384129"/>
              <a:chOff x="9723789" y="3178532"/>
              <a:chExt cx="413566" cy="384129"/>
            </a:xfrm>
          </p:grpSpPr>
          <p:sp>
            <p:nvSpPr>
              <p:cNvPr id="51" name="Freeform 50">
                <a:extLst>
                  <a:ext uri="{FF2B5EF4-FFF2-40B4-BE49-F238E27FC236}">
                    <a16:creationId xmlns:a16="http://schemas.microsoft.com/office/drawing/2014/main" id="{31581322-9DE5-6144-3AC2-9463FA3A2CCF}"/>
                  </a:ext>
                </a:extLst>
              </p:cNvPr>
              <p:cNvSpPr/>
              <p:nvPr/>
            </p:nvSpPr>
            <p:spPr>
              <a:xfrm>
                <a:off x="9723789" y="3178532"/>
                <a:ext cx="413566" cy="384129"/>
              </a:xfrm>
              <a:custGeom>
                <a:avLst/>
                <a:gdLst>
                  <a:gd name="connsiteX0" fmla="*/ 0 w 413566"/>
                  <a:gd name="connsiteY0" fmla="*/ 21380 h 384129"/>
                  <a:gd name="connsiteX1" fmla="*/ 5092 w 413566"/>
                  <a:gd name="connsiteY1" fmla="*/ 11199 h 384129"/>
                  <a:gd name="connsiteX2" fmla="*/ 26476 w 413566"/>
                  <a:gd name="connsiteY2" fmla="*/ 0 h 384129"/>
                  <a:gd name="connsiteX3" fmla="*/ 218938 w 413566"/>
                  <a:gd name="connsiteY3" fmla="*/ 0 h 384129"/>
                  <a:gd name="connsiteX4" fmla="*/ 248469 w 413566"/>
                  <a:gd name="connsiteY4" fmla="*/ 0 h 384129"/>
                  <a:gd name="connsiteX5" fmla="*/ 274945 w 413566"/>
                  <a:gd name="connsiteY5" fmla="*/ 25452 h 384129"/>
                  <a:gd name="connsiteX6" fmla="*/ 274945 w 413566"/>
                  <a:gd name="connsiteY6" fmla="*/ 51922 h 384129"/>
                  <a:gd name="connsiteX7" fmla="*/ 266799 w 413566"/>
                  <a:gd name="connsiteY7" fmla="*/ 61085 h 384129"/>
                  <a:gd name="connsiteX8" fmla="*/ 258652 w 413566"/>
                  <a:gd name="connsiteY8" fmla="*/ 51922 h 384129"/>
                  <a:gd name="connsiteX9" fmla="*/ 258652 w 413566"/>
                  <a:gd name="connsiteY9" fmla="*/ 25452 h 384129"/>
                  <a:gd name="connsiteX10" fmla="*/ 248469 w 413566"/>
                  <a:gd name="connsiteY10" fmla="*/ 15271 h 384129"/>
                  <a:gd name="connsiteX11" fmla="*/ 26476 w 413566"/>
                  <a:gd name="connsiteY11" fmla="*/ 15271 h 384129"/>
                  <a:gd name="connsiteX12" fmla="*/ 16293 w 413566"/>
                  <a:gd name="connsiteY12" fmla="*/ 25452 h 384129"/>
                  <a:gd name="connsiteX13" fmla="*/ 16293 w 413566"/>
                  <a:gd name="connsiteY13" fmla="*/ 331894 h 384129"/>
                  <a:gd name="connsiteX14" fmla="*/ 26476 w 413566"/>
                  <a:gd name="connsiteY14" fmla="*/ 342075 h 384129"/>
                  <a:gd name="connsiteX15" fmla="*/ 249487 w 413566"/>
                  <a:gd name="connsiteY15" fmla="*/ 342075 h 384129"/>
                  <a:gd name="connsiteX16" fmla="*/ 259670 w 413566"/>
                  <a:gd name="connsiteY16" fmla="*/ 331894 h 384129"/>
                  <a:gd name="connsiteX17" fmla="*/ 259670 w 413566"/>
                  <a:gd name="connsiteY17" fmla="*/ 302370 h 384129"/>
                  <a:gd name="connsiteX18" fmla="*/ 259670 w 413566"/>
                  <a:gd name="connsiteY18" fmla="*/ 299315 h 384129"/>
                  <a:gd name="connsiteX19" fmla="*/ 175150 w 413566"/>
                  <a:gd name="connsiteY19" fmla="*/ 222960 h 384129"/>
                  <a:gd name="connsiteX20" fmla="*/ 260689 w 413566"/>
                  <a:gd name="connsiteY20" fmla="*/ 144567 h 384129"/>
                  <a:gd name="connsiteX21" fmla="*/ 260689 w 413566"/>
                  <a:gd name="connsiteY21" fmla="*/ 124206 h 384129"/>
                  <a:gd name="connsiteX22" fmla="*/ 265780 w 413566"/>
                  <a:gd name="connsiteY22" fmla="*/ 116061 h 384129"/>
                  <a:gd name="connsiteX23" fmla="*/ 275963 w 413566"/>
                  <a:gd name="connsiteY23" fmla="*/ 123188 h 384129"/>
                  <a:gd name="connsiteX24" fmla="*/ 275963 w 413566"/>
                  <a:gd name="connsiteY24" fmla="*/ 144567 h 384129"/>
                  <a:gd name="connsiteX25" fmla="*/ 279018 w 413566"/>
                  <a:gd name="connsiteY25" fmla="*/ 149658 h 384129"/>
                  <a:gd name="connsiteX26" fmla="*/ 322806 w 413566"/>
                  <a:gd name="connsiteY26" fmla="*/ 252484 h 384129"/>
                  <a:gd name="connsiteX27" fmla="*/ 323824 w 413566"/>
                  <a:gd name="connsiteY27" fmla="*/ 257574 h 384129"/>
                  <a:gd name="connsiteX28" fmla="*/ 338081 w 413566"/>
                  <a:gd name="connsiteY28" fmla="*/ 272845 h 384129"/>
                  <a:gd name="connsiteX29" fmla="*/ 354374 w 413566"/>
                  <a:gd name="connsiteY29" fmla="*/ 274881 h 384129"/>
                  <a:gd name="connsiteX30" fmla="*/ 402234 w 413566"/>
                  <a:gd name="connsiteY30" fmla="*/ 322731 h 384129"/>
                  <a:gd name="connsiteX31" fmla="*/ 401216 w 413566"/>
                  <a:gd name="connsiteY31" fmla="*/ 375671 h 384129"/>
                  <a:gd name="connsiteX32" fmla="*/ 351319 w 413566"/>
                  <a:gd name="connsiteY32" fmla="*/ 372617 h 384129"/>
                  <a:gd name="connsiteX33" fmla="*/ 306513 w 413566"/>
                  <a:gd name="connsiteY33" fmla="*/ 327821 h 384129"/>
                  <a:gd name="connsiteX34" fmla="*/ 303458 w 413566"/>
                  <a:gd name="connsiteY34" fmla="*/ 324767 h 384129"/>
                  <a:gd name="connsiteX35" fmla="*/ 302440 w 413566"/>
                  <a:gd name="connsiteY35" fmla="*/ 309496 h 384129"/>
                  <a:gd name="connsiteX36" fmla="*/ 286146 w 413566"/>
                  <a:gd name="connsiteY36" fmla="*/ 293207 h 384129"/>
                  <a:gd name="connsiteX37" fmla="*/ 283092 w 413566"/>
                  <a:gd name="connsiteY37" fmla="*/ 293207 h 384129"/>
                  <a:gd name="connsiteX38" fmla="*/ 275963 w 413566"/>
                  <a:gd name="connsiteY38" fmla="*/ 303388 h 384129"/>
                  <a:gd name="connsiteX39" fmla="*/ 275963 w 413566"/>
                  <a:gd name="connsiteY39" fmla="*/ 331894 h 384129"/>
                  <a:gd name="connsiteX40" fmla="*/ 250505 w 413566"/>
                  <a:gd name="connsiteY40" fmla="*/ 357346 h 384129"/>
                  <a:gd name="connsiteX41" fmla="*/ 26476 w 413566"/>
                  <a:gd name="connsiteY41" fmla="*/ 357346 h 384129"/>
                  <a:gd name="connsiteX42" fmla="*/ 2037 w 413566"/>
                  <a:gd name="connsiteY42" fmla="*/ 338002 h 384129"/>
                  <a:gd name="connsiteX43" fmla="*/ 1018 w 413566"/>
                  <a:gd name="connsiteY43" fmla="*/ 336984 h 384129"/>
                  <a:gd name="connsiteX44" fmla="*/ 0 w 413566"/>
                  <a:gd name="connsiteY44" fmla="*/ 21380 h 384129"/>
                  <a:gd name="connsiteX45" fmla="*/ 190425 w 413566"/>
                  <a:gd name="connsiteY45" fmla="*/ 222960 h 384129"/>
                  <a:gd name="connsiteX46" fmla="*/ 252542 w 413566"/>
                  <a:gd name="connsiteY46" fmla="*/ 284044 h 384129"/>
                  <a:gd name="connsiteX47" fmla="*/ 312623 w 413566"/>
                  <a:gd name="connsiteY47" fmla="*/ 222960 h 384129"/>
                  <a:gd name="connsiteX48" fmla="*/ 251524 w 413566"/>
                  <a:gd name="connsiteY48" fmla="*/ 161875 h 384129"/>
                  <a:gd name="connsiteX49" fmla="*/ 190425 w 413566"/>
                  <a:gd name="connsiteY49" fmla="*/ 222960 h 384129"/>
                  <a:gd name="connsiteX50" fmla="*/ 345209 w 413566"/>
                  <a:gd name="connsiteY50" fmla="*/ 291171 h 384129"/>
                  <a:gd name="connsiteX51" fmla="*/ 317714 w 413566"/>
                  <a:gd name="connsiteY51" fmla="*/ 318659 h 384129"/>
                  <a:gd name="connsiteX52" fmla="*/ 363538 w 413566"/>
                  <a:gd name="connsiteY52" fmla="*/ 364472 h 384129"/>
                  <a:gd name="connsiteX53" fmla="*/ 390015 w 413566"/>
                  <a:gd name="connsiteY53" fmla="*/ 363454 h 384129"/>
                  <a:gd name="connsiteX54" fmla="*/ 391033 w 413566"/>
                  <a:gd name="connsiteY54" fmla="*/ 336984 h 384129"/>
                  <a:gd name="connsiteX55" fmla="*/ 345209 w 413566"/>
                  <a:gd name="connsiteY55" fmla="*/ 291171 h 384129"/>
                  <a:gd name="connsiteX56" fmla="*/ 312623 w 413566"/>
                  <a:gd name="connsiteY56" fmla="*/ 298297 h 384129"/>
                  <a:gd name="connsiteX57" fmla="*/ 325861 w 413566"/>
                  <a:gd name="connsiteY57" fmla="*/ 285062 h 384129"/>
                  <a:gd name="connsiteX58" fmla="*/ 312623 w 413566"/>
                  <a:gd name="connsiteY58" fmla="*/ 271827 h 384129"/>
                  <a:gd name="connsiteX59" fmla="*/ 299385 w 413566"/>
                  <a:gd name="connsiteY59" fmla="*/ 285062 h 384129"/>
                  <a:gd name="connsiteX60" fmla="*/ 312623 w 413566"/>
                  <a:gd name="connsiteY60" fmla="*/ 298297 h 38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3566" h="384129">
                    <a:moveTo>
                      <a:pt x="0" y="21380"/>
                    </a:moveTo>
                    <a:cubicBezTo>
                      <a:pt x="1018" y="18326"/>
                      <a:pt x="3055" y="14253"/>
                      <a:pt x="5092" y="11199"/>
                    </a:cubicBezTo>
                    <a:cubicBezTo>
                      <a:pt x="10183" y="4073"/>
                      <a:pt x="17311" y="0"/>
                      <a:pt x="26476" y="0"/>
                    </a:cubicBezTo>
                    <a:cubicBezTo>
                      <a:pt x="90630" y="0"/>
                      <a:pt x="154784" y="0"/>
                      <a:pt x="218938" y="0"/>
                    </a:cubicBezTo>
                    <a:cubicBezTo>
                      <a:pt x="229121" y="0"/>
                      <a:pt x="238286" y="0"/>
                      <a:pt x="248469" y="0"/>
                    </a:cubicBezTo>
                    <a:cubicBezTo>
                      <a:pt x="263744" y="0"/>
                      <a:pt x="273927" y="10181"/>
                      <a:pt x="274945" y="25452"/>
                    </a:cubicBezTo>
                    <a:cubicBezTo>
                      <a:pt x="274945" y="34615"/>
                      <a:pt x="274945" y="42759"/>
                      <a:pt x="274945" y="51922"/>
                    </a:cubicBezTo>
                    <a:cubicBezTo>
                      <a:pt x="274945" y="58031"/>
                      <a:pt x="271890" y="61085"/>
                      <a:pt x="266799" y="61085"/>
                    </a:cubicBezTo>
                    <a:cubicBezTo>
                      <a:pt x="261707" y="61085"/>
                      <a:pt x="258652" y="58031"/>
                      <a:pt x="258652" y="51922"/>
                    </a:cubicBezTo>
                    <a:cubicBezTo>
                      <a:pt x="258652" y="42759"/>
                      <a:pt x="258652" y="34615"/>
                      <a:pt x="258652" y="25452"/>
                    </a:cubicBezTo>
                    <a:cubicBezTo>
                      <a:pt x="258652" y="18326"/>
                      <a:pt x="255597" y="15271"/>
                      <a:pt x="248469" y="15271"/>
                    </a:cubicBezTo>
                    <a:cubicBezTo>
                      <a:pt x="174132" y="15271"/>
                      <a:pt x="99795" y="15271"/>
                      <a:pt x="26476" y="15271"/>
                    </a:cubicBezTo>
                    <a:cubicBezTo>
                      <a:pt x="19348" y="15271"/>
                      <a:pt x="16293" y="18326"/>
                      <a:pt x="16293" y="25452"/>
                    </a:cubicBezTo>
                    <a:cubicBezTo>
                      <a:pt x="16293" y="127260"/>
                      <a:pt x="16293" y="229068"/>
                      <a:pt x="16293" y="331894"/>
                    </a:cubicBezTo>
                    <a:cubicBezTo>
                      <a:pt x="16293" y="339020"/>
                      <a:pt x="19348" y="342075"/>
                      <a:pt x="26476" y="342075"/>
                    </a:cubicBezTo>
                    <a:cubicBezTo>
                      <a:pt x="100813" y="342075"/>
                      <a:pt x="175150" y="342075"/>
                      <a:pt x="249487" y="342075"/>
                    </a:cubicBezTo>
                    <a:cubicBezTo>
                      <a:pt x="256615" y="342075"/>
                      <a:pt x="259670" y="339020"/>
                      <a:pt x="259670" y="331894"/>
                    </a:cubicBezTo>
                    <a:cubicBezTo>
                      <a:pt x="259670" y="321713"/>
                      <a:pt x="259670" y="312550"/>
                      <a:pt x="259670" y="302370"/>
                    </a:cubicBezTo>
                    <a:cubicBezTo>
                      <a:pt x="259670" y="301351"/>
                      <a:pt x="259670" y="300333"/>
                      <a:pt x="259670" y="299315"/>
                    </a:cubicBezTo>
                    <a:cubicBezTo>
                      <a:pt x="210791" y="303388"/>
                      <a:pt x="175150" y="263683"/>
                      <a:pt x="175150" y="222960"/>
                    </a:cubicBezTo>
                    <a:cubicBezTo>
                      <a:pt x="174132" y="182236"/>
                      <a:pt x="209773" y="140495"/>
                      <a:pt x="260689" y="144567"/>
                    </a:cubicBezTo>
                    <a:cubicBezTo>
                      <a:pt x="260689" y="137441"/>
                      <a:pt x="260689" y="131332"/>
                      <a:pt x="260689" y="124206"/>
                    </a:cubicBezTo>
                    <a:cubicBezTo>
                      <a:pt x="260689" y="120133"/>
                      <a:pt x="262725" y="117079"/>
                      <a:pt x="265780" y="116061"/>
                    </a:cubicBezTo>
                    <a:cubicBezTo>
                      <a:pt x="270872" y="114025"/>
                      <a:pt x="275963" y="118097"/>
                      <a:pt x="275963" y="123188"/>
                    </a:cubicBezTo>
                    <a:cubicBezTo>
                      <a:pt x="275963" y="130314"/>
                      <a:pt x="275963" y="137441"/>
                      <a:pt x="275963" y="144567"/>
                    </a:cubicBezTo>
                    <a:cubicBezTo>
                      <a:pt x="275963" y="146604"/>
                      <a:pt x="276982" y="148640"/>
                      <a:pt x="279018" y="149658"/>
                    </a:cubicBezTo>
                    <a:cubicBezTo>
                      <a:pt x="320769" y="165947"/>
                      <a:pt x="340117" y="210742"/>
                      <a:pt x="322806" y="252484"/>
                    </a:cubicBezTo>
                    <a:cubicBezTo>
                      <a:pt x="321787" y="254520"/>
                      <a:pt x="321787" y="255538"/>
                      <a:pt x="323824" y="257574"/>
                    </a:cubicBezTo>
                    <a:cubicBezTo>
                      <a:pt x="328916" y="262665"/>
                      <a:pt x="334007" y="267755"/>
                      <a:pt x="338081" y="272845"/>
                    </a:cubicBezTo>
                    <a:cubicBezTo>
                      <a:pt x="346227" y="267755"/>
                      <a:pt x="347245" y="268773"/>
                      <a:pt x="354374" y="274881"/>
                    </a:cubicBezTo>
                    <a:cubicBezTo>
                      <a:pt x="370667" y="291171"/>
                      <a:pt x="385942" y="306442"/>
                      <a:pt x="402234" y="322731"/>
                    </a:cubicBezTo>
                    <a:cubicBezTo>
                      <a:pt x="417509" y="338002"/>
                      <a:pt x="417509" y="361418"/>
                      <a:pt x="401216" y="375671"/>
                    </a:cubicBezTo>
                    <a:cubicBezTo>
                      <a:pt x="386960" y="387888"/>
                      <a:pt x="365575" y="386870"/>
                      <a:pt x="351319" y="372617"/>
                    </a:cubicBezTo>
                    <a:cubicBezTo>
                      <a:pt x="336044" y="357346"/>
                      <a:pt x="320769" y="342075"/>
                      <a:pt x="306513" y="327821"/>
                    </a:cubicBezTo>
                    <a:cubicBezTo>
                      <a:pt x="305494" y="326803"/>
                      <a:pt x="304476" y="325785"/>
                      <a:pt x="303458" y="324767"/>
                    </a:cubicBezTo>
                    <a:cubicBezTo>
                      <a:pt x="298366" y="319677"/>
                      <a:pt x="297348" y="315604"/>
                      <a:pt x="302440" y="309496"/>
                    </a:cubicBezTo>
                    <a:cubicBezTo>
                      <a:pt x="297348" y="304406"/>
                      <a:pt x="291238" y="298297"/>
                      <a:pt x="286146" y="293207"/>
                    </a:cubicBezTo>
                    <a:cubicBezTo>
                      <a:pt x="285128" y="292189"/>
                      <a:pt x="284110" y="292189"/>
                      <a:pt x="283092" y="293207"/>
                    </a:cubicBezTo>
                    <a:cubicBezTo>
                      <a:pt x="275963" y="295243"/>
                      <a:pt x="275963" y="295243"/>
                      <a:pt x="275963" y="303388"/>
                    </a:cubicBezTo>
                    <a:cubicBezTo>
                      <a:pt x="275963" y="312550"/>
                      <a:pt x="275963" y="322731"/>
                      <a:pt x="275963" y="331894"/>
                    </a:cubicBezTo>
                    <a:cubicBezTo>
                      <a:pt x="275963" y="347165"/>
                      <a:pt x="265780" y="357346"/>
                      <a:pt x="250505" y="357346"/>
                    </a:cubicBezTo>
                    <a:cubicBezTo>
                      <a:pt x="176169" y="357346"/>
                      <a:pt x="100813" y="357346"/>
                      <a:pt x="26476" y="357346"/>
                    </a:cubicBezTo>
                    <a:cubicBezTo>
                      <a:pt x="14257" y="357346"/>
                      <a:pt x="5092" y="350219"/>
                      <a:pt x="2037" y="338002"/>
                    </a:cubicBezTo>
                    <a:cubicBezTo>
                      <a:pt x="2037" y="338002"/>
                      <a:pt x="2037" y="336984"/>
                      <a:pt x="1018" y="336984"/>
                    </a:cubicBezTo>
                    <a:cubicBezTo>
                      <a:pt x="0" y="233140"/>
                      <a:pt x="0" y="127260"/>
                      <a:pt x="0" y="21380"/>
                    </a:cubicBezTo>
                    <a:close/>
                    <a:moveTo>
                      <a:pt x="190425" y="222960"/>
                    </a:moveTo>
                    <a:cubicBezTo>
                      <a:pt x="190425" y="257574"/>
                      <a:pt x="217920" y="284044"/>
                      <a:pt x="252542" y="284044"/>
                    </a:cubicBezTo>
                    <a:cubicBezTo>
                      <a:pt x="286146" y="284044"/>
                      <a:pt x="313641" y="256556"/>
                      <a:pt x="312623" y="222960"/>
                    </a:cubicBezTo>
                    <a:cubicBezTo>
                      <a:pt x="312623" y="189363"/>
                      <a:pt x="285128" y="161875"/>
                      <a:pt x="251524" y="161875"/>
                    </a:cubicBezTo>
                    <a:cubicBezTo>
                      <a:pt x="216901" y="161875"/>
                      <a:pt x="190425" y="189363"/>
                      <a:pt x="190425" y="222960"/>
                    </a:cubicBezTo>
                    <a:close/>
                    <a:moveTo>
                      <a:pt x="345209" y="291171"/>
                    </a:moveTo>
                    <a:cubicBezTo>
                      <a:pt x="336044" y="300333"/>
                      <a:pt x="326879" y="309496"/>
                      <a:pt x="317714" y="318659"/>
                    </a:cubicBezTo>
                    <a:cubicBezTo>
                      <a:pt x="332989" y="333930"/>
                      <a:pt x="348264" y="349201"/>
                      <a:pt x="363538" y="364472"/>
                    </a:cubicBezTo>
                    <a:cubicBezTo>
                      <a:pt x="370667" y="371599"/>
                      <a:pt x="382886" y="370581"/>
                      <a:pt x="390015" y="363454"/>
                    </a:cubicBezTo>
                    <a:cubicBezTo>
                      <a:pt x="397143" y="356328"/>
                      <a:pt x="398161" y="344111"/>
                      <a:pt x="391033" y="336984"/>
                    </a:cubicBezTo>
                    <a:cubicBezTo>
                      <a:pt x="376776" y="320695"/>
                      <a:pt x="360484" y="305424"/>
                      <a:pt x="345209" y="291171"/>
                    </a:cubicBezTo>
                    <a:close/>
                    <a:moveTo>
                      <a:pt x="312623" y="298297"/>
                    </a:moveTo>
                    <a:cubicBezTo>
                      <a:pt x="316696" y="294225"/>
                      <a:pt x="321787" y="289135"/>
                      <a:pt x="325861" y="285062"/>
                    </a:cubicBezTo>
                    <a:cubicBezTo>
                      <a:pt x="321787" y="280990"/>
                      <a:pt x="316696" y="275899"/>
                      <a:pt x="312623" y="271827"/>
                    </a:cubicBezTo>
                    <a:cubicBezTo>
                      <a:pt x="308550" y="275899"/>
                      <a:pt x="304476" y="280990"/>
                      <a:pt x="299385" y="285062"/>
                    </a:cubicBezTo>
                    <a:cubicBezTo>
                      <a:pt x="303458" y="289135"/>
                      <a:pt x="308550" y="294225"/>
                      <a:pt x="312623" y="298297"/>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BE45CBA0-2DC6-68DD-30A6-756FB6C8067A}"/>
                  </a:ext>
                </a:extLst>
              </p:cNvPr>
              <p:cNvSpPr/>
              <p:nvPr/>
            </p:nvSpPr>
            <p:spPr>
              <a:xfrm>
                <a:off x="9767577" y="3418799"/>
                <a:ext cx="62117" cy="61084"/>
              </a:xfrm>
              <a:custGeom>
                <a:avLst/>
                <a:gdLst>
                  <a:gd name="connsiteX0" fmla="*/ 0 w 62117"/>
                  <a:gd name="connsiteY0" fmla="*/ 30542 h 61084"/>
                  <a:gd name="connsiteX1" fmla="*/ 0 w 62117"/>
                  <a:gd name="connsiteY1" fmla="*/ 9163 h 61084"/>
                  <a:gd name="connsiteX2" fmla="*/ 9165 w 62117"/>
                  <a:gd name="connsiteY2" fmla="*/ 0 h 61084"/>
                  <a:gd name="connsiteX3" fmla="*/ 52952 w 62117"/>
                  <a:gd name="connsiteY3" fmla="*/ 0 h 61084"/>
                  <a:gd name="connsiteX4" fmla="*/ 62117 w 62117"/>
                  <a:gd name="connsiteY4" fmla="*/ 9163 h 61084"/>
                  <a:gd name="connsiteX5" fmla="*/ 62117 w 62117"/>
                  <a:gd name="connsiteY5" fmla="*/ 51922 h 61084"/>
                  <a:gd name="connsiteX6" fmla="*/ 52952 w 62117"/>
                  <a:gd name="connsiteY6" fmla="*/ 61085 h 61084"/>
                  <a:gd name="connsiteX7" fmla="*/ 9165 w 62117"/>
                  <a:gd name="connsiteY7" fmla="*/ 61085 h 61084"/>
                  <a:gd name="connsiteX8" fmla="*/ 0 w 62117"/>
                  <a:gd name="connsiteY8" fmla="*/ 51922 h 61084"/>
                  <a:gd name="connsiteX9" fmla="*/ 0 w 62117"/>
                  <a:gd name="connsiteY9" fmla="*/ 30542 h 61084"/>
                  <a:gd name="connsiteX10" fmla="*/ 44806 w 62117"/>
                  <a:gd name="connsiteY10" fmla="*/ 16289 h 61084"/>
                  <a:gd name="connsiteX11" fmla="*/ 16293 w 62117"/>
                  <a:gd name="connsiteY11" fmla="*/ 16289 h 61084"/>
                  <a:gd name="connsiteX12" fmla="*/ 16293 w 62117"/>
                  <a:gd name="connsiteY12" fmla="*/ 44795 h 61084"/>
                  <a:gd name="connsiteX13" fmla="*/ 44806 w 62117"/>
                  <a:gd name="connsiteY13" fmla="*/ 44795 h 61084"/>
                  <a:gd name="connsiteX14" fmla="*/ 44806 w 62117"/>
                  <a:gd name="connsiteY14" fmla="*/ 16289 h 6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17" h="61084">
                    <a:moveTo>
                      <a:pt x="0" y="30542"/>
                    </a:moveTo>
                    <a:cubicBezTo>
                      <a:pt x="0" y="23416"/>
                      <a:pt x="0" y="16289"/>
                      <a:pt x="0" y="9163"/>
                    </a:cubicBezTo>
                    <a:cubicBezTo>
                      <a:pt x="0" y="3054"/>
                      <a:pt x="3055" y="0"/>
                      <a:pt x="9165" y="0"/>
                    </a:cubicBezTo>
                    <a:cubicBezTo>
                      <a:pt x="23421" y="0"/>
                      <a:pt x="37677" y="0"/>
                      <a:pt x="52952" y="0"/>
                    </a:cubicBezTo>
                    <a:cubicBezTo>
                      <a:pt x="59062" y="0"/>
                      <a:pt x="62117" y="3054"/>
                      <a:pt x="62117" y="9163"/>
                    </a:cubicBezTo>
                    <a:cubicBezTo>
                      <a:pt x="62117" y="23416"/>
                      <a:pt x="62117" y="37669"/>
                      <a:pt x="62117" y="51922"/>
                    </a:cubicBezTo>
                    <a:cubicBezTo>
                      <a:pt x="62117" y="58031"/>
                      <a:pt x="59062" y="61085"/>
                      <a:pt x="52952" y="61085"/>
                    </a:cubicBezTo>
                    <a:cubicBezTo>
                      <a:pt x="38696" y="61085"/>
                      <a:pt x="24439" y="61085"/>
                      <a:pt x="9165" y="61085"/>
                    </a:cubicBezTo>
                    <a:cubicBezTo>
                      <a:pt x="3055" y="61085"/>
                      <a:pt x="0" y="58031"/>
                      <a:pt x="0" y="51922"/>
                    </a:cubicBezTo>
                    <a:cubicBezTo>
                      <a:pt x="0" y="44795"/>
                      <a:pt x="0" y="37669"/>
                      <a:pt x="0" y="30542"/>
                    </a:cubicBezTo>
                    <a:close/>
                    <a:moveTo>
                      <a:pt x="44806" y="16289"/>
                    </a:moveTo>
                    <a:cubicBezTo>
                      <a:pt x="35641" y="16289"/>
                      <a:pt x="25458" y="16289"/>
                      <a:pt x="16293" y="16289"/>
                    </a:cubicBezTo>
                    <a:cubicBezTo>
                      <a:pt x="16293" y="25452"/>
                      <a:pt x="16293" y="35633"/>
                      <a:pt x="16293" y="44795"/>
                    </a:cubicBezTo>
                    <a:cubicBezTo>
                      <a:pt x="26476" y="44795"/>
                      <a:pt x="35641" y="44795"/>
                      <a:pt x="44806" y="44795"/>
                    </a:cubicBezTo>
                    <a:cubicBezTo>
                      <a:pt x="44806" y="35633"/>
                      <a:pt x="44806" y="25452"/>
                      <a:pt x="44806" y="16289"/>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46604911-9F3A-7136-8EB5-C38BE124E116}"/>
                  </a:ext>
                </a:extLst>
              </p:cNvPr>
              <p:cNvSpPr/>
              <p:nvPr/>
            </p:nvSpPr>
            <p:spPr>
              <a:xfrm>
                <a:off x="9767577" y="3328190"/>
                <a:ext cx="61098" cy="61084"/>
              </a:xfrm>
              <a:custGeom>
                <a:avLst/>
                <a:gdLst>
                  <a:gd name="connsiteX0" fmla="*/ 30549 w 61098"/>
                  <a:gd name="connsiteY0" fmla="*/ 0 h 61084"/>
                  <a:gd name="connsiteX1" fmla="*/ 51934 w 61098"/>
                  <a:gd name="connsiteY1" fmla="*/ 0 h 61084"/>
                  <a:gd name="connsiteX2" fmla="*/ 61099 w 61098"/>
                  <a:gd name="connsiteY2" fmla="*/ 9163 h 61084"/>
                  <a:gd name="connsiteX3" fmla="*/ 61099 w 61098"/>
                  <a:gd name="connsiteY3" fmla="*/ 51922 h 61084"/>
                  <a:gd name="connsiteX4" fmla="*/ 51934 w 61098"/>
                  <a:gd name="connsiteY4" fmla="*/ 61085 h 61084"/>
                  <a:gd name="connsiteX5" fmla="*/ 9165 w 61098"/>
                  <a:gd name="connsiteY5" fmla="*/ 61085 h 61084"/>
                  <a:gd name="connsiteX6" fmla="*/ 0 w 61098"/>
                  <a:gd name="connsiteY6" fmla="*/ 51922 h 61084"/>
                  <a:gd name="connsiteX7" fmla="*/ 0 w 61098"/>
                  <a:gd name="connsiteY7" fmla="*/ 10181 h 61084"/>
                  <a:gd name="connsiteX8" fmla="*/ 9165 w 61098"/>
                  <a:gd name="connsiteY8" fmla="*/ 1018 h 61084"/>
                  <a:gd name="connsiteX9" fmla="*/ 30549 w 61098"/>
                  <a:gd name="connsiteY9" fmla="*/ 0 h 61084"/>
                  <a:gd name="connsiteX10" fmla="*/ 44806 w 61098"/>
                  <a:gd name="connsiteY10" fmla="*/ 44795 h 61084"/>
                  <a:gd name="connsiteX11" fmla="*/ 44806 w 61098"/>
                  <a:gd name="connsiteY11" fmla="*/ 16289 h 61084"/>
                  <a:gd name="connsiteX12" fmla="*/ 16293 w 61098"/>
                  <a:gd name="connsiteY12" fmla="*/ 16289 h 61084"/>
                  <a:gd name="connsiteX13" fmla="*/ 16293 w 61098"/>
                  <a:gd name="connsiteY13" fmla="*/ 44795 h 61084"/>
                  <a:gd name="connsiteX14" fmla="*/ 44806 w 61098"/>
                  <a:gd name="connsiteY14" fmla="*/ 44795 h 6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098" h="61084">
                    <a:moveTo>
                      <a:pt x="30549" y="0"/>
                    </a:moveTo>
                    <a:cubicBezTo>
                      <a:pt x="37677" y="0"/>
                      <a:pt x="44806" y="0"/>
                      <a:pt x="51934" y="0"/>
                    </a:cubicBezTo>
                    <a:cubicBezTo>
                      <a:pt x="58044" y="0"/>
                      <a:pt x="61099" y="3054"/>
                      <a:pt x="61099" y="9163"/>
                    </a:cubicBezTo>
                    <a:cubicBezTo>
                      <a:pt x="61099" y="23416"/>
                      <a:pt x="61099" y="37669"/>
                      <a:pt x="61099" y="51922"/>
                    </a:cubicBezTo>
                    <a:cubicBezTo>
                      <a:pt x="61099" y="58031"/>
                      <a:pt x="58044" y="61085"/>
                      <a:pt x="51934" y="61085"/>
                    </a:cubicBezTo>
                    <a:cubicBezTo>
                      <a:pt x="37677" y="61085"/>
                      <a:pt x="23421" y="61085"/>
                      <a:pt x="9165" y="61085"/>
                    </a:cubicBezTo>
                    <a:cubicBezTo>
                      <a:pt x="3055" y="61085"/>
                      <a:pt x="0" y="58031"/>
                      <a:pt x="0" y="51922"/>
                    </a:cubicBezTo>
                    <a:cubicBezTo>
                      <a:pt x="0" y="37669"/>
                      <a:pt x="0" y="23416"/>
                      <a:pt x="0" y="10181"/>
                    </a:cubicBezTo>
                    <a:cubicBezTo>
                      <a:pt x="0" y="3054"/>
                      <a:pt x="3055" y="1018"/>
                      <a:pt x="9165" y="1018"/>
                    </a:cubicBezTo>
                    <a:cubicBezTo>
                      <a:pt x="16293" y="0"/>
                      <a:pt x="23421" y="0"/>
                      <a:pt x="30549" y="0"/>
                    </a:cubicBezTo>
                    <a:close/>
                    <a:moveTo>
                      <a:pt x="44806" y="44795"/>
                    </a:moveTo>
                    <a:cubicBezTo>
                      <a:pt x="44806" y="34615"/>
                      <a:pt x="44806" y="25452"/>
                      <a:pt x="44806" y="16289"/>
                    </a:cubicBezTo>
                    <a:cubicBezTo>
                      <a:pt x="35641" y="16289"/>
                      <a:pt x="25458" y="16289"/>
                      <a:pt x="16293" y="16289"/>
                    </a:cubicBezTo>
                    <a:cubicBezTo>
                      <a:pt x="16293" y="25452"/>
                      <a:pt x="16293" y="35633"/>
                      <a:pt x="16293" y="44795"/>
                    </a:cubicBezTo>
                    <a:cubicBezTo>
                      <a:pt x="25458" y="44795"/>
                      <a:pt x="35641" y="44795"/>
                      <a:pt x="44806" y="44795"/>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DAD930B2-5FD6-EE54-73D0-EE8A1CE16AF3}"/>
                  </a:ext>
                </a:extLst>
              </p:cNvPr>
              <p:cNvSpPr/>
              <p:nvPr/>
            </p:nvSpPr>
            <p:spPr>
              <a:xfrm>
                <a:off x="9767577" y="3236563"/>
                <a:ext cx="62117" cy="61084"/>
              </a:xfrm>
              <a:custGeom>
                <a:avLst/>
                <a:gdLst>
                  <a:gd name="connsiteX0" fmla="*/ 0 w 62117"/>
                  <a:gd name="connsiteY0" fmla="*/ 30542 h 61084"/>
                  <a:gd name="connsiteX1" fmla="*/ 0 w 62117"/>
                  <a:gd name="connsiteY1" fmla="*/ 9163 h 61084"/>
                  <a:gd name="connsiteX2" fmla="*/ 9165 w 62117"/>
                  <a:gd name="connsiteY2" fmla="*/ 0 h 61084"/>
                  <a:gd name="connsiteX3" fmla="*/ 52952 w 62117"/>
                  <a:gd name="connsiteY3" fmla="*/ 0 h 61084"/>
                  <a:gd name="connsiteX4" fmla="*/ 62117 w 62117"/>
                  <a:gd name="connsiteY4" fmla="*/ 9163 h 61084"/>
                  <a:gd name="connsiteX5" fmla="*/ 62117 w 62117"/>
                  <a:gd name="connsiteY5" fmla="*/ 51922 h 61084"/>
                  <a:gd name="connsiteX6" fmla="*/ 52952 w 62117"/>
                  <a:gd name="connsiteY6" fmla="*/ 61085 h 61084"/>
                  <a:gd name="connsiteX7" fmla="*/ 9165 w 62117"/>
                  <a:gd name="connsiteY7" fmla="*/ 61085 h 61084"/>
                  <a:gd name="connsiteX8" fmla="*/ 0 w 62117"/>
                  <a:gd name="connsiteY8" fmla="*/ 51922 h 61084"/>
                  <a:gd name="connsiteX9" fmla="*/ 0 w 62117"/>
                  <a:gd name="connsiteY9" fmla="*/ 30542 h 61084"/>
                  <a:gd name="connsiteX10" fmla="*/ 16293 w 62117"/>
                  <a:gd name="connsiteY10" fmla="*/ 44795 h 61084"/>
                  <a:gd name="connsiteX11" fmla="*/ 44806 w 62117"/>
                  <a:gd name="connsiteY11" fmla="*/ 44795 h 61084"/>
                  <a:gd name="connsiteX12" fmla="*/ 44806 w 62117"/>
                  <a:gd name="connsiteY12" fmla="*/ 16289 h 61084"/>
                  <a:gd name="connsiteX13" fmla="*/ 16293 w 62117"/>
                  <a:gd name="connsiteY13" fmla="*/ 16289 h 61084"/>
                  <a:gd name="connsiteX14" fmla="*/ 16293 w 62117"/>
                  <a:gd name="connsiteY14" fmla="*/ 44795 h 6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17" h="61084">
                    <a:moveTo>
                      <a:pt x="0" y="30542"/>
                    </a:moveTo>
                    <a:cubicBezTo>
                      <a:pt x="0" y="23416"/>
                      <a:pt x="0" y="16289"/>
                      <a:pt x="0" y="9163"/>
                    </a:cubicBezTo>
                    <a:cubicBezTo>
                      <a:pt x="0" y="3054"/>
                      <a:pt x="3055" y="0"/>
                      <a:pt x="9165" y="0"/>
                    </a:cubicBezTo>
                    <a:cubicBezTo>
                      <a:pt x="23421" y="0"/>
                      <a:pt x="37677" y="0"/>
                      <a:pt x="52952" y="0"/>
                    </a:cubicBezTo>
                    <a:cubicBezTo>
                      <a:pt x="59062" y="0"/>
                      <a:pt x="62117" y="3054"/>
                      <a:pt x="62117" y="9163"/>
                    </a:cubicBezTo>
                    <a:cubicBezTo>
                      <a:pt x="62117" y="23416"/>
                      <a:pt x="62117" y="37669"/>
                      <a:pt x="62117" y="51922"/>
                    </a:cubicBezTo>
                    <a:cubicBezTo>
                      <a:pt x="62117" y="58031"/>
                      <a:pt x="59062" y="61085"/>
                      <a:pt x="52952" y="61085"/>
                    </a:cubicBezTo>
                    <a:cubicBezTo>
                      <a:pt x="38696" y="61085"/>
                      <a:pt x="24439" y="61085"/>
                      <a:pt x="9165" y="61085"/>
                    </a:cubicBezTo>
                    <a:cubicBezTo>
                      <a:pt x="3055" y="61085"/>
                      <a:pt x="0" y="58031"/>
                      <a:pt x="0" y="51922"/>
                    </a:cubicBezTo>
                    <a:cubicBezTo>
                      <a:pt x="0" y="44795"/>
                      <a:pt x="0" y="37669"/>
                      <a:pt x="0" y="30542"/>
                    </a:cubicBezTo>
                    <a:close/>
                    <a:moveTo>
                      <a:pt x="16293" y="44795"/>
                    </a:moveTo>
                    <a:cubicBezTo>
                      <a:pt x="26476" y="44795"/>
                      <a:pt x="35641" y="44795"/>
                      <a:pt x="44806" y="44795"/>
                    </a:cubicBezTo>
                    <a:cubicBezTo>
                      <a:pt x="44806" y="35633"/>
                      <a:pt x="44806" y="25452"/>
                      <a:pt x="44806" y="16289"/>
                    </a:cubicBezTo>
                    <a:cubicBezTo>
                      <a:pt x="35641" y="16289"/>
                      <a:pt x="25458" y="16289"/>
                      <a:pt x="16293" y="16289"/>
                    </a:cubicBezTo>
                    <a:cubicBezTo>
                      <a:pt x="16293" y="26470"/>
                      <a:pt x="16293" y="35633"/>
                      <a:pt x="16293" y="44795"/>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 name="Freeform 54">
                <a:extLst>
                  <a:ext uri="{FF2B5EF4-FFF2-40B4-BE49-F238E27FC236}">
                    <a16:creationId xmlns:a16="http://schemas.microsoft.com/office/drawing/2014/main" id="{D4A2FEB9-8D2A-1390-5B6D-10B3AC74DB37}"/>
                  </a:ext>
                </a:extLst>
              </p:cNvPr>
              <p:cNvSpPr/>
              <p:nvPr/>
            </p:nvSpPr>
            <p:spPr>
              <a:xfrm>
                <a:off x="9858207" y="3235544"/>
                <a:ext cx="95918" cy="16289"/>
              </a:xfrm>
              <a:custGeom>
                <a:avLst/>
                <a:gdLst>
                  <a:gd name="connsiteX0" fmla="*/ 47861 w 95918"/>
                  <a:gd name="connsiteY0" fmla="*/ 1018 h 16289"/>
                  <a:gd name="connsiteX1" fmla="*/ 86557 w 95918"/>
                  <a:gd name="connsiteY1" fmla="*/ 1018 h 16289"/>
                  <a:gd name="connsiteX2" fmla="*/ 95722 w 95918"/>
                  <a:gd name="connsiteY2" fmla="*/ 7127 h 16289"/>
                  <a:gd name="connsiteX3" fmla="*/ 89612 w 95918"/>
                  <a:gd name="connsiteY3" fmla="*/ 16289 h 16289"/>
                  <a:gd name="connsiteX4" fmla="*/ 85538 w 95918"/>
                  <a:gd name="connsiteY4" fmla="*/ 16289 h 16289"/>
                  <a:gd name="connsiteX5" fmla="*/ 11202 w 95918"/>
                  <a:gd name="connsiteY5" fmla="*/ 16289 h 16289"/>
                  <a:gd name="connsiteX6" fmla="*/ 0 w 95918"/>
                  <a:gd name="connsiteY6" fmla="*/ 8145 h 16289"/>
                  <a:gd name="connsiteX7" fmla="*/ 11202 w 95918"/>
                  <a:gd name="connsiteY7" fmla="*/ 0 h 16289"/>
                  <a:gd name="connsiteX8" fmla="*/ 47861 w 95918"/>
                  <a:gd name="connsiteY8" fmla="*/ 1018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18" h="16289">
                    <a:moveTo>
                      <a:pt x="47861" y="1018"/>
                    </a:moveTo>
                    <a:cubicBezTo>
                      <a:pt x="61099" y="1018"/>
                      <a:pt x="74337" y="1018"/>
                      <a:pt x="86557" y="1018"/>
                    </a:cubicBezTo>
                    <a:cubicBezTo>
                      <a:pt x="91648" y="1018"/>
                      <a:pt x="94703" y="3054"/>
                      <a:pt x="95722" y="7127"/>
                    </a:cubicBezTo>
                    <a:cubicBezTo>
                      <a:pt x="96740" y="12217"/>
                      <a:pt x="93685" y="15271"/>
                      <a:pt x="89612" y="16289"/>
                    </a:cubicBezTo>
                    <a:cubicBezTo>
                      <a:pt x="88594" y="16289"/>
                      <a:pt x="86557" y="16289"/>
                      <a:pt x="85538" y="16289"/>
                    </a:cubicBezTo>
                    <a:cubicBezTo>
                      <a:pt x="61099" y="16289"/>
                      <a:pt x="35641" y="16289"/>
                      <a:pt x="11202" y="16289"/>
                    </a:cubicBezTo>
                    <a:cubicBezTo>
                      <a:pt x="4073" y="16289"/>
                      <a:pt x="0" y="13235"/>
                      <a:pt x="0" y="8145"/>
                    </a:cubicBezTo>
                    <a:cubicBezTo>
                      <a:pt x="0" y="3054"/>
                      <a:pt x="4073" y="0"/>
                      <a:pt x="11202" y="0"/>
                    </a:cubicBezTo>
                    <a:cubicBezTo>
                      <a:pt x="23421" y="1018"/>
                      <a:pt x="35641" y="1018"/>
                      <a:pt x="47861" y="1018"/>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4A7E30E8-A810-FFD2-3A4D-9BB63BD65568}"/>
                  </a:ext>
                </a:extLst>
              </p:cNvPr>
              <p:cNvSpPr/>
              <p:nvPr/>
            </p:nvSpPr>
            <p:spPr>
              <a:xfrm>
                <a:off x="9858207" y="3271177"/>
                <a:ext cx="71282" cy="16289"/>
              </a:xfrm>
              <a:custGeom>
                <a:avLst/>
                <a:gdLst>
                  <a:gd name="connsiteX0" fmla="*/ 35641 w 71282"/>
                  <a:gd name="connsiteY0" fmla="*/ 16289 h 16289"/>
                  <a:gd name="connsiteX1" fmla="*/ 9165 w 71282"/>
                  <a:gd name="connsiteY1" fmla="*/ 16289 h 16289"/>
                  <a:gd name="connsiteX2" fmla="*/ 0 w 71282"/>
                  <a:gd name="connsiteY2" fmla="*/ 8145 h 16289"/>
                  <a:gd name="connsiteX3" fmla="*/ 9165 w 71282"/>
                  <a:gd name="connsiteY3" fmla="*/ 0 h 16289"/>
                  <a:gd name="connsiteX4" fmla="*/ 62117 w 71282"/>
                  <a:gd name="connsiteY4" fmla="*/ 0 h 16289"/>
                  <a:gd name="connsiteX5" fmla="*/ 71282 w 71282"/>
                  <a:gd name="connsiteY5" fmla="*/ 8145 h 16289"/>
                  <a:gd name="connsiteX6" fmla="*/ 62117 w 71282"/>
                  <a:gd name="connsiteY6" fmla="*/ 16289 h 16289"/>
                  <a:gd name="connsiteX7" fmla="*/ 35641 w 71282"/>
                  <a:gd name="connsiteY7" fmla="*/ 16289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82" h="16289">
                    <a:moveTo>
                      <a:pt x="35641" y="16289"/>
                    </a:moveTo>
                    <a:cubicBezTo>
                      <a:pt x="26476" y="16289"/>
                      <a:pt x="18330" y="16289"/>
                      <a:pt x="9165" y="16289"/>
                    </a:cubicBezTo>
                    <a:cubicBezTo>
                      <a:pt x="4073" y="16289"/>
                      <a:pt x="0" y="13235"/>
                      <a:pt x="0" y="8145"/>
                    </a:cubicBezTo>
                    <a:cubicBezTo>
                      <a:pt x="0" y="3054"/>
                      <a:pt x="4073" y="0"/>
                      <a:pt x="9165" y="0"/>
                    </a:cubicBezTo>
                    <a:cubicBezTo>
                      <a:pt x="26476" y="0"/>
                      <a:pt x="44806" y="0"/>
                      <a:pt x="62117" y="0"/>
                    </a:cubicBezTo>
                    <a:cubicBezTo>
                      <a:pt x="68227" y="0"/>
                      <a:pt x="71282" y="3054"/>
                      <a:pt x="71282" y="8145"/>
                    </a:cubicBezTo>
                    <a:cubicBezTo>
                      <a:pt x="71282" y="13235"/>
                      <a:pt x="67209" y="16289"/>
                      <a:pt x="62117" y="16289"/>
                    </a:cubicBezTo>
                    <a:cubicBezTo>
                      <a:pt x="52952" y="16289"/>
                      <a:pt x="44806" y="16289"/>
                      <a:pt x="35641" y="16289"/>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AD0924BA-1720-5F12-7163-BE65845F0385}"/>
                  </a:ext>
                </a:extLst>
              </p:cNvPr>
              <p:cNvSpPr/>
              <p:nvPr/>
            </p:nvSpPr>
            <p:spPr>
              <a:xfrm>
                <a:off x="9858207" y="3328190"/>
                <a:ext cx="49897" cy="16289"/>
              </a:xfrm>
              <a:custGeom>
                <a:avLst/>
                <a:gdLst>
                  <a:gd name="connsiteX0" fmla="*/ 25458 w 49897"/>
                  <a:gd name="connsiteY0" fmla="*/ 0 h 16289"/>
                  <a:gd name="connsiteX1" fmla="*/ 40733 w 49897"/>
                  <a:gd name="connsiteY1" fmla="*/ 0 h 16289"/>
                  <a:gd name="connsiteX2" fmla="*/ 49897 w 49897"/>
                  <a:gd name="connsiteY2" fmla="*/ 8145 h 16289"/>
                  <a:gd name="connsiteX3" fmla="*/ 41751 w 49897"/>
                  <a:gd name="connsiteY3" fmla="*/ 16289 h 16289"/>
                  <a:gd name="connsiteX4" fmla="*/ 9165 w 49897"/>
                  <a:gd name="connsiteY4" fmla="*/ 16289 h 16289"/>
                  <a:gd name="connsiteX5" fmla="*/ 0 w 49897"/>
                  <a:gd name="connsiteY5" fmla="*/ 8145 h 16289"/>
                  <a:gd name="connsiteX6" fmla="*/ 9165 w 49897"/>
                  <a:gd name="connsiteY6" fmla="*/ 0 h 16289"/>
                  <a:gd name="connsiteX7" fmla="*/ 25458 w 49897"/>
                  <a:gd name="connsiteY7" fmla="*/ 0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97" h="16289">
                    <a:moveTo>
                      <a:pt x="25458" y="0"/>
                    </a:moveTo>
                    <a:cubicBezTo>
                      <a:pt x="30549" y="0"/>
                      <a:pt x="35641" y="0"/>
                      <a:pt x="40733" y="0"/>
                    </a:cubicBezTo>
                    <a:cubicBezTo>
                      <a:pt x="45824" y="0"/>
                      <a:pt x="49897" y="3054"/>
                      <a:pt x="49897" y="8145"/>
                    </a:cubicBezTo>
                    <a:cubicBezTo>
                      <a:pt x="49897" y="13235"/>
                      <a:pt x="46843" y="16289"/>
                      <a:pt x="41751" y="16289"/>
                    </a:cubicBezTo>
                    <a:cubicBezTo>
                      <a:pt x="30549" y="16289"/>
                      <a:pt x="20366" y="16289"/>
                      <a:pt x="9165" y="16289"/>
                    </a:cubicBezTo>
                    <a:cubicBezTo>
                      <a:pt x="4073" y="16289"/>
                      <a:pt x="0" y="13235"/>
                      <a:pt x="0" y="8145"/>
                    </a:cubicBezTo>
                    <a:cubicBezTo>
                      <a:pt x="0" y="4072"/>
                      <a:pt x="3055" y="0"/>
                      <a:pt x="9165" y="0"/>
                    </a:cubicBezTo>
                    <a:cubicBezTo>
                      <a:pt x="14256" y="0"/>
                      <a:pt x="19348" y="0"/>
                      <a:pt x="25458" y="0"/>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349E1823-9A3B-1A40-684B-D967813E76F5}"/>
                  </a:ext>
                </a:extLst>
              </p:cNvPr>
              <p:cNvSpPr/>
              <p:nvPr/>
            </p:nvSpPr>
            <p:spPr>
              <a:xfrm>
                <a:off x="9858207" y="3452395"/>
                <a:ext cx="50915" cy="16741"/>
              </a:xfrm>
              <a:custGeom>
                <a:avLst/>
                <a:gdLst>
                  <a:gd name="connsiteX0" fmla="*/ 24439 w 50915"/>
                  <a:gd name="connsiteY0" fmla="*/ 16289 h 16741"/>
                  <a:gd name="connsiteX1" fmla="*/ 9165 w 50915"/>
                  <a:gd name="connsiteY1" fmla="*/ 16289 h 16741"/>
                  <a:gd name="connsiteX2" fmla="*/ 0 w 50915"/>
                  <a:gd name="connsiteY2" fmla="*/ 8145 h 16741"/>
                  <a:gd name="connsiteX3" fmla="*/ 9165 w 50915"/>
                  <a:gd name="connsiteY3" fmla="*/ 0 h 16741"/>
                  <a:gd name="connsiteX4" fmla="*/ 41751 w 50915"/>
                  <a:gd name="connsiteY4" fmla="*/ 0 h 16741"/>
                  <a:gd name="connsiteX5" fmla="*/ 50916 w 50915"/>
                  <a:gd name="connsiteY5" fmla="*/ 8145 h 16741"/>
                  <a:gd name="connsiteX6" fmla="*/ 41751 w 50915"/>
                  <a:gd name="connsiteY6" fmla="*/ 16289 h 16741"/>
                  <a:gd name="connsiteX7" fmla="*/ 24439 w 50915"/>
                  <a:gd name="connsiteY7" fmla="*/ 16289 h 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15" h="16741">
                    <a:moveTo>
                      <a:pt x="24439" y="16289"/>
                    </a:moveTo>
                    <a:cubicBezTo>
                      <a:pt x="19348" y="16289"/>
                      <a:pt x="14256" y="16289"/>
                      <a:pt x="9165" y="16289"/>
                    </a:cubicBezTo>
                    <a:cubicBezTo>
                      <a:pt x="4073" y="16289"/>
                      <a:pt x="0" y="13235"/>
                      <a:pt x="0" y="8145"/>
                    </a:cubicBezTo>
                    <a:cubicBezTo>
                      <a:pt x="0" y="3054"/>
                      <a:pt x="3055" y="0"/>
                      <a:pt x="9165" y="0"/>
                    </a:cubicBezTo>
                    <a:cubicBezTo>
                      <a:pt x="20366" y="0"/>
                      <a:pt x="30549" y="0"/>
                      <a:pt x="41751" y="0"/>
                    </a:cubicBezTo>
                    <a:cubicBezTo>
                      <a:pt x="46843" y="0"/>
                      <a:pt x="50916" y="3054"/>
                      <a:pt x="50916" y="8145"/>
                    </a:cubicBezTo>
                    <a:cubicBezTo>
                      <a:pt x="50916" y="13235"/>
                      <a:pt x="47861" y="16289"/>
                      <a:pt x="41751" y="16289"/>
                    </a:cubicBezTo>
                    <a:cubicBezTo>
                      <a:pt x="35641" y="17307"/>
                      <a:pt x="29531" y="16289"/>
                      <a:pt x="24439" y="16289"/>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E10074E9-C34B-9682-B262-B14AAE8C8BDB}"/>
                  </a:ext>
                </a:extLst>
              </p:cNvPr>
              <p:cNvSpPr/>
              <p:nvPr/>
            </p:nvSpPr>
            <p:spPr>
              <a:xfrm>
                <a:off x="9858207" y="3362804"/>
                <a:ext cx="23421" cy="16289"/>
              </a:xfrm>
              <a:custGeom>
                <a:avLst/>
                <a:gdLst>
                  <a:gd name="connsiteX0" fmla="*/ 12220 w 23421"/>
                  <a:gd name="connsiteY0" fmla="*/ 16289 h 16289"/>
                  <a:gd name="connsiteX1" fmla="*/ 6110 w 23421"/>
                  <a:gd name="connsiteY1" fmla="*/ 15271 h 16289"/>
                  <a:gd name="connsiteX2" fmla="*/ 0 w 23421"/>
                  <a:gd name="connsiteY2" fmla="*/ 7127 h 16289"/>
                  <a:gd name="connsiteX3" fmla="*/ 7128 w 23421"/>
                  <a:gd name="connsiteY3" fmla="*/ 0 h 16289"/>
                  <a:gd name="connsiteX4" fmla="*/ 15275 w 23421"/>
                  <a:gd name="connsiteY4" fmla="*/ 0 h 16289"/>
                  <a:gd name="connsiteX5" fmla="*/ 23421 w 23421"/>
                  <a:gd name="connsiteY5" fmla="*/ 7127 h 16289"/>
                  <a:gd name="connsiteX6" fmla="*/ 16293 w 23421"/>
                  <a:gd name="connsiteY6" fmla="*/ 15271 h 16289"/>
                  <a:gd name="connsiteX7" fmla="*/ 12220 w 23421"/>
                  <a:gd name="connsiteY7" fmla="*/ 16289 h 16289"/>
                  <a:gd name="connsiteX8" fmla="*/ 12220 w 23421"/>
                  <a:gd name="connsiteY8" fmla="*/ 16289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 h="16289">
                    <a:moveTo>
                      <a:pt x="12220" y="16289"/>
                    </a:moveTo>
                    <a:cubicBezTo>
                      <a:pt x="10183" y="16289"/>
                      <a:pt x="8146" y="16289"/>
                      <a:pt x="6110" y="15271"/>
                    </a:cubicBezTo>
                    <a:cubicBezTo>
                      <a:pt x="2037" y="14253"/>
                      <a:pt x="0" y="11199"/>
                      <a:pt x="0" y="7127"/>
                    </a:cubicBezTo>
                    <a:cubicBezTo>
                      <a:pt x="0" y="3054"/>
                      <a:pt x="3055" y="0"/>
                      <a:pt x="7128" y="0"/>
                    </a:cubicBezTo>
                    <a:cubicBezTo>
                      <a:pt x="10183" y="0"/>
                      <a:pt x="13238" y="0"/>
                      <a:pt x="15275" y="0"/>
                    </a:cubicBezTo>
                    <a:cubicBezTo>
                      <a:pt x="19348" y="0"/>
                      <a:pt x="23421" y="3054"/>
                      <a:pt x="23421" y="7127"/>
                    </a:cubicBezTo>
                    <a:cubicBezTo>
                      <a:pt x="23421" y="11199"/>
                      <a:pt x="20366" y="15271"/>
                      <a:pt x="16293" y="15271"/>
                    </a:cubicBezTo>
                    <a:cubicBezTo>
                      <a:pt x="15275" y="15271"/>
                      <a:pt x="13238" y="15271"/>
                      <a:pt x="12220" y="16289"/>
                    </a:cubicBezTo>
                    <a:cubicBezTo>
                      <a:pt x="12220" y="15271"/>
                      <a:pt x="12220" y="15271"/>
                      <a:pt x="12220" y="16289"/>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313AB96D-EA07-1820-CB3A-95E25211EA33}"/>
                  </a:ext>
                </a:extLst>
              </p:cNvPr>
              <p:cNvSpPr/>
              <p:nvPr/>
            </p:nvSpPr>
            <p:spPr>
              <a:xfrm>
                <a:off x="9859226" y="3419817"/>
                <a:ext cx="23421" cy="15271"/>
              </a:xfrm>
              <a:custGeom>
                <a:avLst/>
                <a:gdLst>
                  <a:gd name="connsiteX0" fmla="*/ 11202 w 23421"/>
                  <a:gd name="connsiteY0" fmla="*/ 15271 h 15271"/>
                  <a:gd name="connsiteX1" fmla="*/ 6110 w 23421"/>
                  <a:gd name="connsiteY1" fmla="*/ 15271 h 15271"/>
                  <a:gd name="connsiteX2" fmla="*/ 0 w 23421"/>
                  <a:gd name="connsiteY2" fmla="*/ 7127 h 15271"/>
                  <a:gd name="connsiteX3" fmla="*/ 7128 w 23421"/>
                  <a:gd name="connsiteY3" fmla="*/ 0 h 15271"/>
                  <a:gd name="connsiteX4" fmla="*/ 15275 w 23421"/>
                  <a:gd name="connsiteY4" fmla="*/ 0 h 15271"/>
                  <a:gd name="connsiteX5" fmla="*/ 23421 w 23421"/>
                  <a:gd name="connsiteY5" fmla="*/ 7127 h 15271"/>
                  <a:gd name="connsiteX6" fmla="*/ 15275 w 23421"/>
                  <a:gd name="connsiteY6" fmla="*/ 15271 h 15271"/>
                  <a:gd name="connsiteX7" fmla="*/ 11202 w 23421"/>
                  <a:gd name="connsiteY7" fmla="*/ 15271 h 15271"/>
                  <a:gd name="connsiteX8" fmla="*/ 11202 w 23421"/>
                  <a:gd name="connsiteY8" fmla="*/ 15271 h 1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 h="15271">
                    <a:moveTo>
                      <a:pt x="11202" y="15271"/>
                    </a:moveTo>
                    <a:cubicBezTo>
                      <a:pt x="9165" y="15271"/>
                      <a:pt x="7128" y="15271"/>
                      <a:pt x="6110" y="15271"/>
                    </a:cubicBezTo>
                    <a:cubicBezTo>
                      <a:pt x="2036" y="14253"/>
                      <a:pt x="0" y="11199"/>
                      <a:pt x="0" y="7127"/>
                    </a:cubicBezTo>
                    <a:cubicBezTo>
                      <a:pt x="0" y="3054"/>
                      <a:pt x="3055" y="0"/>
                      <a:pt x="7128" y="0"/>
                    </a:cubicBezTo>
                    <a:cubicBezTo>
                      <a:pt x="10183" y="0"/>
                      <a:pt x="12220" y="0"/>
                      <a:pt x="15275" y="0"/>
                    </a:cubicBezTo>
                    <a:cubicBezTo>
                      <a:pt x="20366" y="0"/>
                      <a:pt x="23421" y="3054"/>
                      <a:pt x="23421" y="7127"/>
                    </a:cubicBezTo>
                    <a:cubicBezTo>
                      <a:pt x="23421" y="11199"/>
                      <a:pt x="20366" y="15271"/>
                      <a:pt x="15275" y="15271"/>
                    </a:cubicBezTo>
                    <a:cubicBezTo>
                      <a:pt x="13238" y="15271"/>
                      <a:pt x="12220" y="15271"/>
                      <a:pt x="11202" y="15271"/>
                    </a:cubicBezTo>
                    <a:cubicBezTo>
                      <a:pt x="11202" y="15271"/>
                      <a:pt x="11202" y="15271"/>
                      <a:pt x="11202" y="15271"/>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746FCA5E-0686-7761-586F-D4505B4474A5}"/>
                  </a:ext>
                </a:extLst>
              </p:cNvPr>
              <p:cNvSpPr/>
              <p:nvPr/>
            </p:nvSpPr>
            <p:spPr>
              <a:xfrm>
                <a:off x="9982442" y="3259978"/>
                <a:ext cx="16292" cy="15271"/>
              </a:xfrm>
              <a:custGeom>
                <a:avLst/>
                <a:gdLst>
                  <a:gd name="connsiteX0" fmla="*/ 8146 w 16292"/>
                  <a:gd name="connsiteY0" fmla="*/ 0 h 15271"/>
                  <a:gd name="connsiteX1" fmla="*/ 16293 w 16292"/>
                  <a:gd name="connsiteY1" fmla="*/ 7127 h 15271"/>
                  <a:gd name="connsiteX2" fmla="*/ 8146 w 16292"/>
                  <a:gd name="connsiteY2" fmla="*/ 15271 h 15271"/>
                  <a:gd name="connsiteX3" fmla="*/ 0 w 16292"/>
                  <a:gd name="connsiteY3" fmla="*/ 7127 h 15271"/>
                  <a:gd name="connsiteX4" fmla="*/ 8146 w 16292"/>
                  <a:gd name="connsiteY4" fmla="*/ 0 h 1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2" h="15271">
                    <a:moveTo>
                      <a:pt x="8146" y="0"/>
                    </a:moveTo>
                    <a:cubicBezTo>
                      <a:pt x="12220" y="0"/>
                      <a:pt x="16293" y="3054"/>
                      <a:pt x="16293" y="7127"/>
                    </a:cubicBezTo>
                    <a:cubicBezTo>
                      <a:pt x="16293" y="11199"/>
                      <a:pt x="13238" y="15271"/>
                      <a:pt x="8146" y="15271"/>
                    </a:cubicBezTo>
                    <a:cubicBezTo>
                      <a:pt x="4073" y="15271"/>
                      <a:pt x="0" y="11199"/>
                      <a:pt x="0" y="7127"/>
                    </a:cubicBezTo>
                    <a:cubicBezTo>
                      <a:pt x="0" y="4073"/>
                      <a:pt x="4073" y="0"/>
                      <a:pt x="8146" y="0"/>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72249F97-39ED-D23E-55A2-348FDDA4AF50}"/>
                  </a:ext>
                </a:extLst>
              </p:cNvPr>
              <p:cNvSpPr/>
              <p:nvPr/>
            </p:nvSpPr>
            <p:spPr>
              <a:xfrm>
                <a:off x="9914214" y="3340407"/>
                <a:ext cx="122197" cy="122169"/>
              </a:xfrm>
              <a:custGeom>
                <a:avLst/>
                <a:gdLst>
                  <a:gd name="connsiteX0" fmla="*/ 0 w 122197"/>
                  <a:gd name="connsiteY0" fmla="*/ 61085 h 122169"/>
                  <a:gd name="connsiteX1" fmla="*/ 61099 w 122197"/>
                  <a:gd name="connsiteY1" fmla="*/ 0 h 122169"/>
                  <a:gd name="connsiteX2" fmla="*/ 122198 w 122197"/>
                  <a:gd name="connsiteY2" fmla="*/ 61085 h 122169"/>
                  <a:gd name="connsiteX3" fmla="*/ 62117 w 122197"/>
                  <a:gd name="connsiteY3" fmla="*/ 122169 h 122169"/>
                  <a:gd name="connsiteX4" fmla="*/ 0 w 122197"/>
                  <a:gd name="connsiteY4" fmla="*/ 61085 h 122169"/>
                  <a:gd name="connsiteX5" fmla="*/ 48879 w 122197"/>
                  <a:gd name="connsiteY5" fmla="*/ 72283 h 122169"/>
                  <a:gd name="connsiteX6" fmla="*/ 36659 w 122197"/>
                  <a:gd name="connsiteY6" fmla="*/ 59048 h 122169"/>
                  <a:gd name="connsiteX7" fmla="*/ 24439 w 122197"/>
                  <a:gd name="connsiteY7" fmla="*/ 58030 h 122169"/>
                  <a:gd name="connsiteX8" fmla="*/ 25458 w 122197"/>
                  <a:gd name="connsiteY8" fmla="*/ 70247 h 122169"/>
                  <a:gd name="connsiteX9" fmla="*/ 41751 w 122197"/>
                  <a:gd name="connsiteY9" fmla="*/ 86537 h 122169"/>
                  <a:gd name="connsiteX10" fmla="*/ 56007 w 122197"/>
                  <a:gd name="connsiteY10" fmla="*/ 86537 h 122169"/>
                  <a:gd name="connsiteX11" fmla="*/ 92667 w 122197"/>
                  <a:gd name="connsiteY11" fmla="*/ 49886 h 122169"/>
                  <a:gd name="connsiteX12" fmla="*/ 94703 w 122197"/>
                  <a:gd name="connsiteY12" fmla="*/ 46831 h 122169"/>
                  <a:gd name="connsiteX13" fmla="*/ 93685 w 122197"/>
                  <a:gd name="connsiteY13" fmla="*/ 36651 h 122169"/>
                  <a:gd name="connsiteX14" fmla="*/ 83502 w 122197"/>
                  <a:gd name="connsiteY14" fmla="*/ 36651 h 122169"/>
                  <a:gd name="connsiteX15" fmla="*/ 80447 w 122197"/>
                  <a:gd name="connsiteY15" fmla="*/ 39705 h 122169"/>
                  <a:gd name="connsiteX16" fmla="*/ 48879 w 122197"/>
                  <a:gd name="connsiteY16" fmla="*/ 72283 h 12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197" h="122169">
                    <a:moveTo>
                      <a:pt x="0" y="61085"/>
                    </a:moveTo>
                    <a:cubicBezTo>
                      <a:pt x="0" y="27488"/>
                      <a:pt x="27495" y="0"/>
                      <a:pt x="61099" y="0"/>
                    </a:cubicBezTo>
                    <a:cubicBezTo>
                      <a:pt x="94703" y="0"/>
                      <a:pt x="122198" y="27488"/>
                      <a:pt x="122198" y="61085"/>
                    </a:cubicBezTo>
                    <a:cubicBezTo>
                      <a:pt x="122198" y="94681"/>
                      <a:pt x="94703" y="122169"/>
                      <a:pt x="62117" y="122169"/>
                    </a:cubicBezTo>
                    <a:cubicBezTo>
                      <a:pt x="26476" y="122169"/>
                      <a:pt x="0" y="95699"/>
                      <a:pt x="0" y="61085"/>
                    </a:cubicBezTo>
                    <a:close/>
                    <a:moveTo>
                      <a:pt x="48879" y="72283"/>
                    </a:moveTo>
                    <a:cubicBezTo>
                      <a:pt x="44806" y="68211"/>
                      <a:pt x="40733" y="63121"/>
                      <a:pt x="36659" y="59048"/>
                    </a:cubicBezTo>
                    <a:cubicBezTo>
                      <a:pt x="32586" y="54976"/>
                      <a:pt x="27495" y="54976"/>
                      <a:pt x="24439" y="58030"/>
                    </a:cubicBezTo>
                    <a:cubicBezTo>
                      <a:pt x="21385" y="61085"/>
                      <a:pt x="21385" y="66175"/>
                      <a:pt x="25458" y="70247"/>
                    </a:cubicBezTo>
                    <a:cubicBezTo>
                      <a:pt x="30549" y="76356"/>
                      <a:pt x="36659" y="81446"/>
                      <a:pt x="41751" y="86537"/>
                    </a:cubicBezTo>
                    <a:cubicBezTo>
                      <a:pt x="46843" y="91627"/>
                      <a:pt x="50916" y="91627"/>
                      <a:pt x="56007" y="86537"/>
                    </a:cubicBezTo>
                    <a:cubicBezTo>
                      <a:pt x="68227" y="74320"/>
                      <a:pt x="80447" y="62103"/>
                      <a:pt x="92667" y="49886"/>
                    </a:cubicBezTo>
                    <a:cubicBezTo>
                      <a:pt x="93685" y="48868"/>
                      <a:pt x="94703" y="47850"/>
                      <a:pt x="94703" y="46831"/>
                    </a:cubicBezTo>
                    <a:cubicBezTo>
                      <a:pt x="96740" y="43777"/>
                      <a:pt x="95722" y="38687"/>
                      <a:pt x="93685" y="36651"/>
                    </a:cubicBezTo>
                    <a:cubicBezTo>
                      <a:pt x="90630" y="34615"/>
                      <a:pt x="86557" y="33596"/>
                      <a:pt x="83502" y="36651"/>
                    </a:cubicBezTo>
                    <a:cubicBezTo>
                      <a:pt x="82484" y="37669"/>
                      <a:pt x="81465" y="38687"/>
                      <a:pt x="80447" y="39705"/>
                    </a:cubicBezTo>
                    <a:cubicBezTo>
                      <a:pt x="70264" y="50904"/>
                      <a:pt x="60081" y="62103"/>
                      <a:pt x="48879" y="72283"/>
                    </a:cubicBezTo>
                    <a:close/>
                  </a:path>
                </a:pathLst>
              </a:custGeom>
              <a:solidFill>
                <a:srgbClr val="FFFFFF"/>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F213B317-C00B-EA30-C3B5-6C6E30606162}"/>
                  </a:ext>
                </a:extLst>
              </p:cNvPr>
              <p:cNvSpPr/>
              <p:nvPr/>
            </p:nvSpPr>
            <p:spPr>
              <a:xfrm>
                <a:off x="10041504" y="3469703"/>
                <a:ext cx="78182" cy="78164"/>
              </a:xfrm>
              <a:custGeom>
                <a:avLst/>
                <a:gdLst>
                  <a:gd name="connsiteX0" fmla="*/ 27495 w 78182"/>
                  <a:gd name="connsiteY0" fmla="*/ 0 h 78164"/>
                  <a:gd name="connsiteX1" fmla="*/ 73319 w 78182"/>
                  <a:gd name="connsiteY1" fmla="*/ 45814 h 78164"/>
                  <a:gd name="connsiteX2" fmla="*/ 72300 w 78182"/>
                  <a:gd name="connsiteY2" fmla="*/ 72284 h 78164"/>
                  <a:gd name="connsiteX3" fmla="*/ 45824 w 78182"/>
                  <a:gd name="connsiteY3" fmla="*/ 73302 h 78164"/>
                  <a:gd name="connsiteX4" fmla="*/ 0 w 78182"/>
                  <a:gd name="connsiteY4" fmla="*/ 27488 h 78164"/>
                  <a:gd name="connsiteX5" fmla="*/ 27495 w 78182"/>
                  <a:gd name="connsiteY5" fmla="*/ 0 h 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82" h="78164">
                    <a:moveTo>
                      <a:pt x="27495" y="0"/>
                    </a:moveTo>
                    <a:cubicBezTo>
                      <a:pt x="42769" y="15271"/>
                      <a:pt x="58044" y="30542"/>
                      <a:pt x="73319" y="45814"/>
                    </a:cubicBezTo>
                    <a:cubicBezTo>
                      <a:pt x="80447" y="52940"/>
                      <a:pt x="79428" y="65157"/>
                      <a:pt x="72300" y="72284"/>
                    </a:cubicBezTo>
                    <a:cubicBezTo>
                      <a:pt x="65172" y="79410"/>
                      <a:pt x="52952" y="80428"/>
                      <a:pt x="45824" y="73302"/>
                    </a:cubicBezTo>
                    <a:cubicBezTo>
                      <a:pt x="30549" y="58031"/>
                      <a:pt x="15275" y="42759"/>
                      <a:pt x="0" y="27488"/>
                    </a:cubicBezTo>
                    <a:cubicBezTo>
                      <a:pt x="9165" y="18326"/>
                      <a:pt x="18330" y="9163"/>
                      <a:pt x="27495" y="0"/>
                    </a:cubicBezTo>
                    <a:close/>
                  </a:path>
                </a:pathLst>
              </a:custGeom>
              <a:solidFill>
                <a:srgbClr val="FFFFFF"/>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2070BD9E-397B-DF8A-925C-919D1086F972}"/>
                  </a:ext>
                </a:extLst>
              </p:cNvPr>
              <p:cNvSpPr/>
              <p:nvPr/>
            </p:nvSpPr>
            <p:spPr>
              <a:xfrm>
                <a:off x="10023174" y="3450359"/>
                <a:ext cx="26475" cy="26470"/>
              </a:xfrm>
              <a:custGeom>
                <a:avLst/>
                <a:gdLst>
                  <a:gd name="connsiteX0" fmla="*/ 13238 w 26475"/>
                  <a:gd name="connsiteY0" fmla="*/ 26470 h 26470"/>
                  <a:gd name="connsiteX1" fmla="*/ 0 w 26475"/>
                  <a:gd name="connsiteY1" fmla="*/ 13235 h 26470"/>
                  <a:gd name="connsiteX2" fmla="*/ 13238 w 26475"/>
                  <a:gd name="connsiteY2" fmla="*/ 0 h 26470"/>
                  <a:gd name="connsiteX3" fmla="*/ 26476 w 26475"/>
                  <a:gd name="connsiteY3" fmla="*/ 13235 h 26470"/>
                  <a:gd name="connsiteX4" fmla="*/ 13238 w 26475"/>
                  <a:gd name="connsiteY4" fmla="*/ 26470 h 26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5" h="26470">
                    <a:moveTo>
                      <a:pt x="13238" y="26470"/>
                    </a:moveTo>
                    <a:cubicBezTo>
                      <a:pt x="9165" y="22398"/>
                      <a:pt x="4073" y="17307"/>
                      <a:pt x="0" y="13235"/>
                    </a:cubicBezTo>
                    <a:cubicBezTo>
                      <a:pt x="4073" y="9163"/>
                      <a:pt x="9165" y="4072"/>
                      <a:pt x="13238" y="0"/>
                    </a:cubicBezTo>
                    <a:cubicBezTo>
                      <a:pt x="17311" y="4072"/>
                      <a:pt x="22403" y="9163"/>
                      <a:pt x="26476" y="13235"/>
                    </a:cubicBezTo>
                    <a:cubicBezTo>
                      <a:pt x="22403" y="18325"/>
                      <a:pt x="18330" y="22398"/>
                      <a:pt x="13238" y="26470"/>
                    </a:cubicBezTo>
                    <a:close/>
                  </a:path>
                </a:pathLst>
              </a:custGeom>
              <a:solidFill>
                <a:srgbClr val="FFFFFF"/>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715A582D-D78F-93B2-5D8C-DA6D928B7526}"/>
                  </a:ext>
                </a:extLst>
              </p:cNvPr>
              <p:cNvSpPr/>
              <p:nvPr/>
            </p:nvSpPr>
            <p:spPr>
              <a:xfrm>
                <a:off x="9783870" y="3435088"/>
                <a:ext cx="28512" cy="28506"/>
              </a:xfrm>
              <a:custGeom>
                <a:avLst/>
                <a:gdLst>
                  <a:gd name="connsiteX0" fmla="*/ 28513 w 28512"/>
                  <a:gd name="connsiteY0" fmla="*/ 0 h 28506"/>
                  <a:gd name="connsiteX1" fmla="*/ 28513 w 28512"/>
                  <a:gd name="connsiteY1" fmla="*/ 28506 h 28506"/>
                  <a:gd name="connsiteX2" fmla="*/ 0 w 28512"/>
                  <a:gd name="connsiteY2" fmla="*/ 28506 h 28506"/>
                  <a:gd name="connsiteX3" fmla="*/ 0 w 28512"/>
                  <a:gd name="connsiteY3" fmla="*/ 0 h 28506"/>
                  <a:gd name="connsiteX4" fmla="*/ 28513 w 28512"/>
                  <a:gd name="connsiteY4" fmla="*/ 0 h 2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2" h="28506">
                    <a:moveTo>
                      <a:pt x="28513" y="0"/>
                    </a:moveTo>
                    <a:cubicBezTo>
                      <a:pt x="28513" y="9163"/>
                      <a:pt x="28513" y="19343"/>
                      <a:pt x="28513" y="28506"/>
                    </a:cubicBezTo>
                    <a:cubicBezTo>
                      <a:pt x="19348" y="28506"/>
                      <a:pt x="9165" y="28506"/>
                      <a:pt x="0" y="28506"/>
                    </a:cubicBezTo>
                    <a:cubicBezTo>
                      <a:pt x="0" y="19343"/>
                      <a:pt x="0" y="10181"/>
                      <a:pt x="0" y="0"/>
                    </a:cubicBezTo>
                    <a:cubicBezTo>
                      <a:pt x="9165" y="0"/>
                      <a:pt x="19348" y="0"/>
                      <a:pt x="28513" y="0"/>
                    </a:cubicBezTo>
                    <a:close/>
                  </a:path>
                </a:pathLst>
              </a:custGeom>
              <a:solidFill>
                <a:srgbClr val="FFFFFF"/>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81777CD8-C824-2EBA-E072-7C49D5D70B0E}"/>
                  </a:ext>
                </a:extLst>
              </p:cNvPr>
              <p:cNvSpPr/>
              <p:nvPr/>
            </p:nvSpPr>
            <p:spPr>
              <a:xfrm>
                <a:off x="9783870" y="3344479"/>
                <a:ext cx="28512" cy="28506"/>
              </a:xfrm>
              <a:custGeom>
                <a:avLst/>
                <a:gdLst>
                  <a:gd name="connsiteX0" fmla="*/ 28513 w 28512"/>
                  <a:gd name="connsiteY0" fmla="*/ 28506 h 28506"/>
                  <a:gd name="connsiteX1" fmla="*/ 0 w 28512"/>
                  <a:gd name="connsiteY1" fmla="*/ 28506 h 28506"/>
                  <a:gd name="connsiteX2" fmla="*/ 0 w 28512"/>
                  <a:gd name="connsiteY2" fmla="*/ 0 h 28506"/>
                  <a:gd name="connsiteX3" fmla="*/ 28513 w 28512"/>
                  <a:gd name="connsiteY3" fmla="*/ 0 h 28506"/>
                  <a:gd name="connsiteX4" fmla="*/ 28513 w 28512"/>
                  <a:gd name="connsiteY4" fmla="*/ 28506 h 2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2" h="28506">
                    <a:moveTo>
                      <a:pt x="28513" y="28506"/>
                    </a:moveTo>
                    <a:cubicBezTo>
                      <a:pt x="19348" y="28506"/>
                      <a:pt x="9165" y="28506"/>
                      <a:pt x="0" y="28506"/>
                    </a:cubicBezTo>
                    <a:cubicBezTo>
                      <a:pt x="0" y="19343"/>
                      <a:pt x="0" y="9163"/>
                      <a:pt x="0" y="0"/>
                    </a:cubicBezTo>
                    <a:cubicBezTo>
                      <a:pt x="9165" y="0"/>
                      <a:pt x="18330" y="0"/>
                      <a:pt x="28513" y="0"/>
                    </a:cubicBezTo>
                    <a:cubicBezTo>
                      <a:pt x="28513" y="9163"/>
                      <a:pt x="28513" y="18325"/>
                      <a:pt x="28513" y="28506"/>
                    </a:cubicBezTo>
                    <a:close/>
                  </a:path>
                </a:pathLst>
              </a:custGeom>
              <a:solidFill>
                <a:srgbClr val="FFFFFF"/>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2E482871-4967-E971-5D61-82F0FE935819}"/>
                  </a:ext>
                </a:extLst>
              </p:cNvPr>
              <p:cNvSpPr/>
              <p:nvPr/>
            </p:nvSpPr>
            <p:spPr>
              <a:xfrm>
                <a:off x="9783870" y="3252852"/>
                <a:ext cx="28512" cy="28506"/>
              </a:xfrm>
              <a:custGeom>
                <a:avLst/>
                <a:gdLst>
                  <a:gd name="connsiteX0" fmla="*/ 0 w 28512"/>
                  <a:gd name="connsiteY0" fmla="*/ 28506 h 28506"/>
                  <a:gd name="connsiteX1" fmla="*/ 0 w 28512"/>
                  <a:gd name="connsiteY1" fmla="*/ 0 h 28506"/>
                  <a:gd name="connsiteX2" fmla="*/ 28513 w 28512"/>
                  <a:gd name="connsiteY2" fmla="*/ 0 h 28506"/>
                  <a:gd name="connsiteX3" fmla="*/ 28513 w 28512"/>
                  <a:gd name="connsiteY3" fmla="*/ 28506 h 28506"/>
                  <a:gd name="connsiteX4" fmla="*/ 0 w 28512"/>
                  <a:gd name="connsiteY4" fmla="*/ 28506 h 2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2" h="28506">
                    <a:moveTo>
                      <a:pt x="0" y="28506"/>
                    </a:moveTo>
                    <a:cubicBezTo>
                      <a:pt x="0" y="19343"/>
                      <a:pt x="0" y="9163"/>
                      <a:pt x="0" y="0"/>
                    </a:cubicBezTo>
                    <a:cubicBezTo>
                      <a:pt x="9165" y="0"/>
                      <a:pt x="19348" y="0"/>
                      <a:pt x="28513" y="0"/>
                    </a:cubicBezTo>
                    <a:cubicBezTo>
                      <a:pt x="28513" y="9163"/>
                      <a:pt x="28513" y="19343"/>
                      <a:pt x="28513" y="28506"/>
                    </a:cubicBezTo>
                    <a:cubicBezTo>
                      <a:pt x="19348" y="28506"/>
                      <a:pt x="10183" y="28506"/>
                      <a:pt x="0" y="28506"/>
                    </a:cubicBezTo>
                    <a:close/>
                  </a:path>
                </a:pathLst>
              </a:custGeom>
              <a:solidFill>
                <a:srgbClr val="FFFFFF"/>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3232F87F-D6A3-A932-68B4-A23ADE2F67EF}"/>
                  </a:ext>
                </a:extLst>
              </p:cNvPr>
              <p:cNvSpPr/>
              <p:nvPr/>
            </p:nvSpPr>
            <p:spPr>
              <a:xfrm>
                <a:off x="9936476" y="3376548"/>
                <a:ext cx="73860" cy="55230"/>
              </a:xfrm>
              <a:custGeom>
                <a:avLst/>
                <a:gdLst>
                  <a:gd name="connsiteX0" fmla="*/ 26617 w 73860"/>
                  <a:gd name="connsiteY0" fmla="*/ 36142 h 55230"/>
                  <a:gd name="connsiteX1" fmla="*/ 58185 w 73860"/>
                  <a:gd name="connsiteY1" fmla="*/ 4581 h 55230"/>
                  <a:gd name="connsiteX2" fmla="*/ 61240 w 73860"/>
                  <a:gd name="connsiteY2" fmla="*/ 1527 h 55230"/>
                  <a:gd name="connsiteX3" fmla="*/ 71423 w 73860"/>
                  <a:gd name="connsiteY3" fmla="*/ 1527 h 55230"/>
                  <a:gd name="connsiteX4" fmla="*/ 72441 w 73860"/>
                  <a:gd name="connsiteY4" fmla="*/ 11708 h 55230"/>
                  <a:gd name="connsiteX5" fmla="*/ 70405 w 73860"/>
                  <a:gd name="connsiteY5" fmla="*/ 14762 h 55230"/>
                  <a:gd name="connsiteX6" fmla="*/ 33745 w 73860"/>
                  <a:gd name="connsiteY6" fmla="*/ 51413 h 55230"/>
                  <a:gd name="connsiteX7" fmla="*/ 19489 w 73860"/>
                  <a:gd name="connsiteY7" fmla="*/ 51413 h 55230"/>
                  <a:gd name="connsiteX8" fmla="*/ 3196 w 73860"/>
                  <a:gd name="connsiteY8" fmla="*/ 35124 h 55230"/>
                  <a:gd name="connsiteX9" fmla="*/ 2178 w 73860"/>
                  <a:gd name="connsiteY9" fmla="*/ 22907 h 55230"/>
                  <a:gd name="connsiteX10" fmla="*/ 14397 w 73860"/>
                  <a:gd name="connsiteY10" fmla="*/ 23925 h 55230"/>
                  <a:gd name="connsiteX11" fmla="*/ 26617 w 73860"/>
                  <a:gd name="connsiteY11" fmla="*/ 36142 h 5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860" h="55230">
                    <a:moveTo>
                      <a:pt x="26617" y="36142"/>
                    </a:moveTo>
                    <a:cubicBezTo>
                      <a:pt x="37819" y="24943"/>
                      <a:pt x="48002" y="14762"/>
                      <a:pt x="58185" y="4581"/>
                    </a:cubicBezTo>
                    <a:cubicBezTo>
                      <a:pt x="59203" y="3563"/>
                      <a:pt x="60222" y="2545"/>
                      <a:pt x="61240" y="1527"/>
                    </a:cubicBezTo>
                    <a:cubicBezTo>
                      <a:pt x="64295" y="-509"/>
                      <a:pt x="68368" y="-509"/>
                      <a:pt x="71423" y="1527"/>
                    </a:cubicBezTo>
                    <a:cubicBezTo>
                      <a:pt x="74478" y="4581"/>
                      <a:pt x="74478" y="8654"/>
                      <a:pt x="72441" y="11708"/>
                    </a:cubicBezTo>
                    <a:cubicBezTo>
                      <a:pt x="71423" y="12726"/>
                      <a:pt x="71423" y="13744"/>
                      <a:pt x="70405" y="14762"/>
                    </a:cubicBezTo>
                    <a:cubicBezTo>
                      <a:pt x="58185" y="26979"/>
                      <a:pt x="45965" y="39196"/>
                      <a:pt x="33745" y="51413"/>
                    </a:cubicBezTo>
                    <a:cubicBezTo>
                      <a:pt x="28654" y="56503"/>
                      <a:pt x="24581" y="56503"/>
                      <a:pt x="19489" y="51413"/>
                    </a:cubicBezTo>
                    <a:cubicBezTo>
                      <a:pt x="13379" y="46322"/>
                      <a:pt x="8287" y="40214"/>
                      <a:pt x="3196" y="35124"/>
                    </a:cubicBezTo>
                    <a:cubicBezTo>
                      <a:pt x="-877" y="31051"/>
                      <a:pt x="-877" y="26979"/>
                      <a:pt x="2178" y="22907"/>
                    </a:cubicBezTo>
                    <a:cubicBezTo>
                      <a:pt x="5233" y="19853"/>
                      <a:pt x="10324" y="19853"/>
                      <a:pt x="14397" y="23925"/>
                    </a:cubicBezTo>
                    <a:cubicBezTo>
                      <a:pt x="18471" y="27997"/>
                      <a:pt x="22544" y="32069"/>
                      <a:pt x="26617" y="36142"/>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69" name="Graphic 8">
              <a:extLst>
                <a:ext uri="{FF2B5EF4-FFF2-40B4-BE49-F238E27FC236}">
                  <a16:creationId xmlns:a16="http://schemas.microsoft.com/office/drawing/2014/main" id="{ECBE1E70-C040-8DC0-FED5-35F009154077}"/>
                </a:ext>
              </a:extLst>
            </p:cNvPr>
            <p:cNvGrpSpPr/>
            <p:nvPr/>
          </p:nvGrpSpPr>
          <p:grpSpPr>
            <a:xfrm>
              <a:off x="8608470" y="2046429"/>
              <a:ext cx="411923" cy="462855"/>
              <a:chOff x="8608470" y="2046429"/>
              <a:chExt cx="411923" cy="462855"/>
            </a:xfrm>
            <a:solidFill>
              <a:srgbClr val="000000"/>
            </a:solidFill>
          </p:grpSpPr>
          <p:sp>
            <p:nvSpPr>
              <p:cNvPr id="70" name="Freeform 69">
                <a:extLst>
                  <a:ext uri="{FF2B5EF4-FFF2-40B4-BE49-F238E27FC236}">
                    <a16:creationId xmlns:a16="http://schemas.microsoft.com/office/drawing/2014/main" id="{AAB9D1FB-F976-6BEE-3569-EFAE440D4D2D}"/>
                  </a:ext>
                </a:extLst>
              </p:cNvPr>
              <p:cNvSpPr/>
              <p:nvPr/>
            </p:nvSpPr>
            <p:spPr>
              <a:xfrm>
                <a:off x="8608470" y="2046429"/>
                <a:ext cx="411923" cy="462855"/>
              </a:xfrm>
              <a:custGeom>
                <a:avLst/>
                <a:gdLst>
                  <a:gd name="connsiteX0" fmla="*/ 204946 w 411923"/>
                  <a:gd name="connsiteY0" fmla="*/ 0 h 462855"/>
                  <a:gd name="connsiteX1" fmla="*/ 245679 w 411923"/>
                  <a:gd name="connsiteY1" fmla="*/ 4072 h 462855"/>
                  <a:gd name="connsiteX2" fmla="*/ 332235 w 411923"/>
                  <a:gd name="connsiteY2" fmla="*/ 43777 h 462855"/>
                  <a:gd name="connsiteX3" fmla="*/ 375005 w 411923"/>
                  <a:gd name="connsiteY3" fmla="*/ 89591 h 462855"/>
                  <a:gd name="connsiteX4" fmla="*/ 405554 w 411923"/>
                  <a:gd name="connsiteY4" fmla="*/ 156784 h 462855"/>
                  <a:gd name="connsiteX5" fmla="*/ 411664 w 411923"/>
                  <a:gd name="connsiteY5" fmla="*/ 198525 h 462855"/>
                  <a:gd name="connsiteX6" fmla="*/ 406573 w 411923"/>
                  <a:gd name="connsiteY6" fmla="*/ 253502 h 462855"/>
                  <a:gd name="connsiteX7" fmla="*/ 371950 w 411923"/>
                  <a:gd name="connsiteY7" fmla="*/ 327821 h 462855"/>
                  <a:gd name="connsiteX8" fmla="*/ 295576 w 411923"/>
                  <a:gd name="connsiteY8" fmla="*/ 391960 h 462855"/>
                  <a:gd name="connsiteX9" fmla="*/ 242624 w 411923"/>
                  <a:gd name="connsiteY9" fmla="*/ 409267 h 462855"/>
                  <a:gd name="connsiteX10" fmla="*/ 239569 w 411923"/>
                  <a:gd name="connsiteY10" fmla="*/ 413340 h 462855"/>
                  <a:gd name="connsiteX11" fmla="*/ 239569 w 411923"/>
                  <a:gd name="connsiteY11" fmla="*/ 453045 h 462855"/>
                  <a:gd name="connsiteX12" fmla="*/ 239569 w 411923"/>
                  <a:gd name="connsiteY12" fmla="*/ 457117 h 462855"/>
                  <a:gd name="connsiteX13" fmla="*/ 231422 w 411923"/>
                  <a:gd name="connsiteY13" fmla="*/ 462208 h 462855"/>
                  <a:gd name="connsiteX14" fmla="*/ 205964 w 411923"/>
                  <a:gd name="connsiteY14" fmla="*/ 453045 h 462855"/>
                  <a:gd name="connsiteX15" fmla="*/ 140792 w 411923"/>
                  <a:gd name="connsiteY15" fmla="*/ 421485 h 462855"/>
                  <a:gd name="connsiteX16" fmla="*/ 52199 w 411923"/>
                  <a:gd name="connsiteY16" fmla="*/ 349201 h 462855"/>
                  <a:gd name="connsiteX17" fmla="*/ 17576 w 411923"/>
                  <a:gd name="connsiteY17" fmla="*/ 294225 h 462855"/>
                  <a:gd name="connsiteX18" fmla="*/ 4338 w 411923"/>
                  <a:gd name="connsiteY18" fmla="*/ 253502 h 462855"/>
                  <a:gd name="connsiteX19" fmla="*/ 265 w 411923"/>
                  <a:gd name="connsiteY19" fmla="*/ 220923 h 462855"/>
                  <a:gd name="connsiteX20" fmla="*/ 4338 w 411923"/>
                  <a:gd name="connsiteY20" fmla="*/ 164929 h 462855"/>
                  <a:gd name="connsiteX21" fmla="*/ 19613 w 411923"/>
                  <a:gd name="connsiteY21" fmla="*/ 117079 h 462855"/>
                  <a:gd name="connsiteX22" fmla="*/ 67474 w 411923"/>
                  <a:gd name="connsiteY22" fmla="*/ 52940 h 462855"/>
                  <a:gd name="connsiteX23" fmla="*/ 117371 w 411923"/>
                  <a:gd name="connsiteY23" fmla="*/ 20362 h 462855"/>
                  <a:gd name="connsiteX24" fmla="*/ 162177 w 411923"/>
                  <a:gd name="connsiteY24" fmla="*/ 5090 h 462855"/>
                  <a:gd name="connsiteX25" fmla="*/ 204946 w 411923"/>
                  <a:gd name="connsiteY25" fmla="*/ 0 h 462855"/>
                  <a:gd name="connsiteX26" fmla="*/ 217166 w 411923"/>
                  <a:gd name="connsiteY26" fmla="*/ 435738 h 462855"/>
                  <a:gd name="connsiteX27" fmla="*/ 217166 w 411923"/>
                  <a:gd name="connsiteY27" fmla="*/ 434719 h 462855"/>
                  <a:gd name="connsiteX28" fmla="*/ 217166 w 411923"/>
                  <a:gd name="connsiteY28" fmla="*/ 393996 h 462855"/>
                  <a:gd name="connsiteX29" fmla="*/ 219202 w 411923"/>
                  <a:gd name="connsiteY29" fmla="*/ 391960 h 462855"/>
                  <a:gd name="connsiteX30" fmla="*/ 249752 w 411923"/>
                  <a:gd name="connsiteY30" fmla="*/ 386870 h 462855"/>
                  <a:gd name="connsiteX31" fmla="*/ 326125 w 411923"/>
                  <a:gd name="connsiteY31" fmla="*/ 348183 h 462855"/>
                  <a:gd name="connsiteX32" fmla="*/ 371950 w 411923"/>
                  <a:gd name="connsiteY32" fmla="*/ 289134 h 462855"/>
                  <a:gd name="connsiteX33" fmla="*/ 388243 w 411923"/>
                  <a:gd name="connsiteY33" fmla="*/ 239249 h 462855"/>
                  <a:gd name="connsiteX34" fmla="*/ 389261 w 411923"/>
                  <a:gd name="connsiteY34" fmla="*/ 182236 h 462855"/>
                  <a:gd name="connsiteX35" fmla="*/ 373986 w 411923"/>
                  <a:gd name="connsiteY35" fmla="*/ 130314 h 462855"/>
                  <a:gd name="connsiteX36" fmla="*/ 341400 w 411923"/>
                  <a:gd name="connsiteY36" fmla="*/ 81446 h 462855"/>
                  <a:gd name="connsiteX37" fmla="*/ 275210 w 411923"/>
                  <a:gd name="connsiteY37" fmla="*/ 35633 h 462855"/>
                  <a:gd name="connsiteX38" fmla="*/ 226331 w 411923"/>
                  <a:gd name="connsiteY38" fmla="*/ 23416 h 462855"/>
                  <a:gd name="connsiteX39" fmla="*/ 174397 w 411923"/>
                  <a:gd name="connsiteY39" fmla="*/ 24434 h 462855"/>
                  <a:gd name="connsiteX40" fmla="*/ 110243 w 411923"/>
                  <a:gd name="connsiteY40" fmla="*/ 46832 h 462855"/>
                  <a:gd name="connsiteX41" fmla="*/ 37943 w 411923"/>
                  <a:gd name="connsiteY41" fmla="*/ 126242 h 462855"/>
                  <a:gd name="connsiteX42" fmla="*/ 19613 w 411923"/>
                  <a:gd name="connsiteY42" fmla="*/ 201579 h 462855"/>
                  <a:gd name="connsiteX43" fmla="*/ 27759 w 411923"/>
                  <a:gd name="connsiteY43" fmla="*/ 267755 h 462855"/>
                  <a:gd name="connsiteX44" fmla="*/ 66455 w 411923"/>
                  <a:gd name="connsiteY44" fmla="*/ 336984 h 462855"/>
                  <a:gd name="connsiteX45" fmla="*/ 138756 w 411923"/>
                  <a:gd name="connsiteY45" fmla="*/ 399087 h 462855"/>
                  <a:gd name="connsiteX46" fmla="*/ 201891 w 411923"/>
                  <a:gd name="connsiteY46" fmla="*/ 431665 h 462855"/>
                  <a:gd name="connsiteX47" fmla="*/ 217166 w 411923"/>
                  <a:gd name="connsiteY47" fmla="*/ 435738 h 4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1923" h="462855">
                    <a:moveTo>
                      <a:pt x="204946" y="0"/>
                    </a:moveTo>
                    <a:cubicBezTo>
                      <a:pt x="218184" y="0"/>
                      <a:pt x="231422" y="1018"/>
                      <a:pt x="245679" y="4072"/>
                    </a:cubicBezTo>
                    <a:cubicBezTo>
                      <a:pt x="278265" y="10181"/>
                      <a:pt x="306778" y="23416"/>
                      <a:pt x="332235" y="43777"/>
                    </a:cubicBezTo>
                    <a:cubicBezTo>
                      <a:pt x="348529" y="57012"/>
                      <a:pt x="362785" y="72284"/>
                      <a:pt x="375005" y="89591"/>
                    </a:cubicBezTo>
                    <a:cubicBezTo>
                      <a:pt x="389261" y="109952"/>
                      <a:pt x="399444" y="132350"/>
                      <a:pt x="405554" y="156784"/>
                    </a:cubicBezTo>
                    <a:cubicBezTo>
                      <a:pt x="408609" y="171037"/>
                      <a:pt x="410646" y="184272"/>
                      <a:pt x="411664" y="198525"/>
                    </a:cubicBezTo>
                    <a:cubicBezTo>
                      <a:pt x="412682" y="216851"/>
                      <a:pt x="410646" y="235176"/>
                      <a:pt x="406573" y="253502"/>
                    </a:cubicBezTo>
                    <a:cubicBezTo>
                      <a:pt x="400463" y="280990"/>
                      <a:pt x="388243" y="305424"/>
                      <a:pt x="371950" y="327821"/>
                    </a:cubicBezTo>
                    <a:cubicBezTo>
                      <a:pt x="351583" y="355309"/>
                      <a:pt x="326125" y="376689"/>
                      <a:pt x="295576" y="391960"/>
                    </a:cubicBezTo>
                    <a:cubicBezTo>
                      <a:pt x="278265" y="400105"/>
                      <a:pt x="260953" y="406213"/>
                      <a:pt x="242624" y="409267"/>
                    </a:cubicBezTo>
                    <a:cubicBezTo>
                      <a:pt x="239569" y="410286"/>
                      <a:pt x="239569" y="410286"/>
                      <a:pt x="239569" y="413340"/>
                    </a:cubicBezTo>
                    <a:cubicBezTo>
                      <a:pt x="239569" y="426575"/>
                      <a:pt x="239569" y="439810"/>
                      <a:pt x="239569" y="453045"/>
                    </a:cubicBezTo>
                    <a:cubicBezTo>
                      <a:pt x="239569" y="454063"/>
                      <a:pt x="239569" y="455081"/>
                      <a:pt x="239569" y="457117"/>
                    </a:cubicBezTo>
                    <a:cubicBezTo>
                      <a:pt x="239569" y="461190"/>
                      <a:pt x="236514" y="464244"/>
                      <a:pt x="231422" y="462208"/>
                    </a:cubicBezTo>
                    <a:cubicBezTo>
                      <a:pt x="223276" y="459154"/>
                      <a:pt x="214111" y="456099"/>
                      <a:pt x="205964" y="453045"/>
                    </a:cubicBezTo>
                    <a:cubicBezTo>
                      <a:pt x="183561" y="444900"/>
                      <a:pt x="162177" y="433702"/>
                      <a:pt x="140792" y="421485"/>
                    </a:cubicBezTo>
                    <a:cubicBezTo>
                      <a:pt x="107188" y="402141"/>
                      <a:pt x="76639" y="378725"/>
                      <a:pt x="52199" y="349201"/>
                    </a:cubicBezTo>
                    <a:cubicBezTo>
                      <a:pt x="37943" y="331894"/>
                      <a:pt x="26741" y="313568"/>
                      <a:pt x="17576" y="294225"/>
                    </a:cubicBezTo>
                    <a:cubicBezTo>
                      <a:pt x="11466" y="280990"/>
                      <a:pt x="7393" y="266736"/>
                      <a:pt x="4338" y="253502"/>
                    </a:cubicBezTo>
                    <a:cubicBezTo>
                      <a:pt x="2302" y="242303"/>
                      <a:pt x="1283" y="232122"/>
                      <a:pt x="265" y="220923"/>
                    </a:cubicBezTo>
                    <a:cubicBezTo>
                      <a:pt x="-753" y="202598"/>
                      <a:pt x="1283" y="183254"/>
                      <a:pt x="4338" y="164929"/>
                    </a:cubicBezTo>
                    <a:cubicBezTo>
                      <a:pt x="7393" y="148640"/>
                      <a:pt x="12485" y="132350"/>
                      <a:pt x="19613" y="117079"/>
                    </a:cubicBezTo>
                    <a:cubicBezTo>
                      <a:pt x="30814" y="92645"/>
                      <a:pt x="47107" y="71266"/>
                      <a:pt x="67474" y="52940"/>
                    </a:cubicBezTo>
                    <a:cubicBezTo>
                      <a:pt x="82748" y="39705"/>
                      <a:pt x="99041" y="28506"/>
                      <a:pt x="117371" y="20362"/>
                    </a:cubicBezTo>
                    <a:cubicBezTo>
                      <a:pt x="131627" y="13235"/>
                      <a:pt x="146902" y="9163"/>
                      <a:pt x="162177" y="5090"/>
                    </a:cubicBezTo>
                    <a:cubicBezTo>
                      <a:pt x="175415" y="1018"/>
                      <a:pt x="189671" y="0"/>
                      <a:pt x="204946" y="0"/>
                    </a:cubicBezTo>
                    <a:close/>
                    <a:moveTo>
                      <a:pt x="217166" y="435738"/>
                    </a:moveTo>
                    <a:cubicBezTo>
                      <a:pt x="217166" y="434719"/>
                      <a:pt x="217166" y="434719"/>
                      <a:pt x="217166" y="434719"/>
                    </a:cubicBezTo>
                    <a:cubicBezTo>
                      <a:pt x="217166" y="421485"/>
                      <a:pt x="217166" y="407232"/>
                      <a:pt x="217166" y="393996"/>
                    </a:cubicBezTo>
                    <a:cubicBezTo>
                      <a:pt x="217166" y="392978"/>
                      <a:pt x="218184" y="391960"/>
                      <a:pt x="219202" y="391960"/>
                    </a:cubicBezTo>
                    <a:cubicBezTo>
                      <a:pt x="229386" y="389924"/>
                      <a:pt x="239569" y="388906"/>
                      <a:pt x="249752" y="386870"/>
                    </a:cubicBezTo>
                    <a:cubicBezTo>
                      <a:pt x="278265" y="379743"/>
                      <a:pt x="303723" y="366508"/>
                      <a:pt x="326125" y="348183"/>
                    </a:cubicBezTo>
                    <a:cubicBezTo>
                      <a:pt x="345474" y="331894"/>
                      <a:pt x="360748" y="312550"/>
                      <a:pt x="371950" y="289134"/>
                    </a:cubicBezTo>
                    <a:cubicBezTo>
                      <a:pt x="380096" y="272845"/>
                      <a:pt x="385188" y="256556"/>
                      <a:pt x="388243" y="239249"/>
                    </a:cubicBezTo>
                    <a:cubicBezTo>
                      <a:pt x="391298" y="219905"/>
                      <a:pt x="392316" y="201579"/>
                      <a:pt x="389261" y="182236"/>
                    </a:cubicBezTo>
                    <a:cubicBezTo>
                      <a:pt x="387224" y="163911"/>
                      <a:pt x="382133" y="146603"/>
                      <a:pt x="373986" y="130314"/>
                    </a:cubicBezTo>
                    <a:cubicBezTo>
                      <a:pt x="365840" y="111989"/>
                      <a:pt x="354638" y="95699"/>
                      <a:pt x="341400" y="81446"/>
                    </a:cubicBezTo>
                    <a:cubicBezTo>
                      <a:pt x="323071" y="61085"/>
                      <a:pt x="300668" y="45814"/>
                      <a:pt x="275210" y="35633"/>
                    </a:cubicBezTo>
                    <a:cubicBezTo>
                      <a:pt x="259935" y="29524"/>
                      <a:pt x="243642" y="25452"/>
                      <a:pt x="226331" y="23416"/>
                    </a:cubicBezTo>
                    <a:cubicBezTo>
                      <a:pt x="209019" y="21380"/>
                      <a:pt x="191708" y="21380"/>
                      <a:pt x="174397" y="24434"/>
                    </a:cubicBezTo>
                    <a:cubicBezTo>
                      <a:pt x="151994" y="28506"/>
                      <a:pt x="130609" y="35633"/>
                      <a:pt x="110243" y="46832"/>
                    </a:cubicBezTo>
                    <a:cubicBezTo>
                      <a:pt x="77657" y="66175"/>
                      <a:pt x="54236" y="92645"/>
                      <a:pt x="37943" y="126242"/>
                    </a:cubicBezTo>
                    <a:cubicBezTo>
                      <a:pt x="26741" y="149657"/>
                      <a:pt x="20631" y="175109"/>
                      <a:pt x="19613" y="201579"/>
                    </a:cubicBezTo>
                    <a:cubicBezTo>
                      <a:pt x="18595" y="223977"/>
                      <a:pt x="20631" y="246375"/>
                      <a:pt x="27759" y="267755"/>
                    </a:cubicBezTo>
                    <a:cubicBezTo>
                      <a:pt x="35906" y="293207"/>
                      <a:pt x="49144" y="316623"/>
                      <a:pt x="66455" y="336984"/>
                    </a:cubicBezTo>
                    <a:cubicBezTo>
                      <a:pt x="86822" y="361418"/>
                      <a:pt x="112280" y="381780"/>
                      <a:pt x="138756" y="399087"/>
                    </a:cubicBezTo>
                    <a:cubicBezTo>
                      <a:pt x="159122" y="411304"/>
                      <a:pt x="180507" y="422503"/>
                      <a:pt x="201891" y="431665"/>
                    </a:cubicBezTo>
                    <a:cubicBezTo>
                      <a:pt x="206983" y="431665"/>
                      <a:pt x="212074" y="433702"/>
                      <a:pt x="217166" y="435738"/>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AC787485-6459-43F2-9BA8-D7B7CA335BD8}"/>
                  </a:ext>
                </a:extLst>
              </p:cNvPr>
              <p:cNvSpPr/>
              <p:nvPr/>
            </p:nvSpPr>
            <p:spPr>
              <a:xfrm>
                <a:off x="8738916" y="2140092"/>
                <a:ext cx="148148" cy="170451"/>
              </a:xfrm>
              <a:custGeom>
                <a:avLst/>
                <a:gdLst>
                  <a:gd name="connsiteX0" fmla="*/ 72463 w 148148"/>
                  <a:gd name="connsiteY0" fmla="*/ 0 h 170451"/>
                  <a:gd name="connsiteX1" fmla="*/ 119306 w 148148"/>
                  <a:gd name="connsiteY1" fmla="*/ 11199 h 170451"/>
                  <a:gd name="connsiteX2" fmla="*/ 146800 w 148148"/>
                  <a:gd name="connsiteY2" fmla="*/ 51922 h 170451"/>
                  <a:gd name="connsiteX3" fmla="*/ 139672 w 148148"/>
                  <a:gd name="connsiteY3" fmla="*/ 92645 h 170451"/>
                  <a:gd name="connsiteX4" fmla="*/ 127452 w 148148"/>
                  <a:gd name="connsiteY4" fmla="*/ 107916 h 170451"/>
                  <a:gd name="connsiteX5" fmla="*/ 107086 w 148148"/>
                  <a:gd name="connsiteY5" fmla="*/ 125224 h 170451"/>
                  <a:gd name="connsiteX6" fmla="*/ 90793 w 148148"/>
                  <a:gd name="connsiteY6" fmla="*/ 152712 h 170451"/>
                  <a:gd name="connsiteX7" fmla="*/ 85701 w 148148"/>
                  <a:gd name="connsiteY7" fmla="*/ 164929 h 170451"/>
                  <a:gd name="connsiteX8" fmla="*/ 58207 w 148148"/>
                  <a:gd name="connsiteY8" fmla="*/ 162893 h 170451"/>
                  <a:gd name="connsiteX9" fmla="*/ 54134 w 148148"/>
                  <a:gd name="connsiteY9" fmla="*/ 149658 h 170451"/>
                  <a:gd name="connsiteX10" fmla="*/ 67372 w 148148"/>
                  <a:gd name="connsiteY10" fmla="*/ 114025 h 170451"/>
                  <a:gd name="connsiteX11" fmla="*/ 90793 w 148148"/>
                  <a:gd name="connsiteY11" fmla="*/ 92645 h 170451"/>
                  <a:gd name="connsiteX12" fmla="*/ 105049 w 148148"/>
                  <a:gd name="connsiteY12" fmla="*/ 75338 h 170451"/>
                  <a:gd name="connsiteX13" fmla="*/ 106068 w 148148"/>
                  <a:gd name="connsiteY13" fmla="*/ 57012 h 170451"/>
                  <a:gd name="connsiteX14" fmla="*/ 80610 w 148148"/>
                  <a:gd name="connsiteY14" fmla="*/ 38687 h 170451"/>
                  <a:gd name="connsiteX15" fmla="*/ 47005 w 148148"/>
                  <a:gd name="connsiteY15" fmla="*/ 54977 h 170451"/>
                  <a:gd name="connsiteX16" fmla="*/ 39877 w 148148"/>
                  <a:gd name="connsiteY16" fmla="*/ 72284 h 170451"/>
                  <a:gd name="connsiteX17" fmla="*/ 26639 w 148148"/>
                  <a:gd name="connsiteY17" fmla="*/ 86537 h 170451"/>
                  <a:gd name="connsiteX18" fmla="*/ 2200 w 148148"/>
                  <a:gd name="connsiteY18" fmla="*/ 76356 h 170451"/>
                  <a:gd name="connsiteX19" fmla="*/ 163 w 148148"/>
                  <a:gd name="connsiteY19" fmla="*/ 61085 h 170451"/>
                  <a:gd name="connsiteX20" fmla="*/ 12383 w 148148"/>
                  <a:gd name="connsiteY20" fmla="*/ 29525 h 170451"/>
                  <a:gd name="connsiteX21" fmla="*/ 38859 w 148148"/>
                  <a:gd name="connsiteY21" fmla="*/ 7127 h 170451"/>
                  <a:gd name="connsiteX22" fmla="*/ 72463 w 148148"/>
                  <a:gd name="connsiteY22" fmla="*/ 0 h 17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148" h="170451">
                    <a:moveTo>
                      <a:pt x="72463" y="0"/>
                    </a:moveTo>
                    <a:cubicBezTo>
                      <a:pt x="90793" y="0"/>
                      <a:pt x="106068" y="3054"/>
                      <a:pt x="119306" y="11199"/>
                    </a:cubicBezTo>
                    <a:cubicBezTo>
                      <a:pt x="134580" y="20362"/>
                      <a:pt x="143745" y="33597"/>
                      <a:pt x="146800" y="51922"/>
                    </a:cubicBezTo>
                    <a:cubicBezTo>
                      <a:pt x="149855" y="66175"/>
                      <a:pt x="147819" y="80428"/>
                      <a:pt x="139672" y="92645"/>
                    </a:cubicBezTo>
                    <a:cubicBezTo>
                      <a:pt x="136617" y="98754"/>
                      <a:pt x="132544" y="103844"/>
                      <a:pt x="127452" y="107916"/>
                    </a:cubicBezTo>
                    <a:cubicBezTo>
                      <a:pt x="120324" y="114025"/>
                      <a:pt x="114214" y="120133"/>
                      <a:pt x="107086" y="125224"/>
                    </a:cubicBezTo>
                    <a:cubicBezTo>
                      <a:pt x="97921" y="132350"/>
                      <a:pt x="91811" y="141513"/>
                      <a:pt x="90793" y="152712"/>
                    </a:cubicBezTo>
                    <a:cubicBezTo>
                      <a:pt x="89775" y="157802"/>
                      <a:pt x="88756" y="161875"/>
                      <a:pt x="85701" y="164929"/>
                    </a:cubicBezTo>
                    <a:cubicBezTo>
                      <a:pt x="77555" y="173073"/>
                      <a:pt x="64317" y="172056"/>
                      <a:pt x="58207" y="162893"/>
                    </a:cubicBezTo>
                    <a:cubicBezTo>
                      <a:pt x="55152" y="158820"/>
                      <a:pt x="55152" y="154748"/>
                      <a:pt x="54134" y="149658"/>
                    </a:cubicBezTo>
                    <a:cubicBezTo>
                      <a:pt x="53115" y="135405"/>
                      <a:pt x="57189" y="123188"/>
                      <a:pt x="67372" y="114025"/>
                    </a:cubicBezTo>
                    <a:cubicBezTo>
                      <a:pt x="75518" y="106898"/>
                      <a:pt x="82647" y="99772"/>
                      <a:pt x="90793" y="92645"/>
                    </a:cubicBezTo>
                    <a:cubicBezTo>
                      <a:pt x="95884" y="87555"/>
                      <a:pt x="101994" y="82464"/>
                      <a:pt x="105049" y="75338"/>
                    </a:cubicBezTo>
                    <a:cubicBezTo>
                      <a:pt x="108104" y="69230"/>
                      <a:pt x="108104" y="63121"/>
                      <a:pt x="106068" y="57012"/>
                    </a:cubicBezTo>
                    <a:cubicBezTo>
                      <a:pt x="101994" y="44796"/>
                      <a:pt x="92830" y="39705"/>
                      <a:pt x="80610" y="38687"/>
                    </a:cubicBezTo>
                    <a:cubicBezTo>
                      <a:pt x="66353" y="37669"/>
                      <a:pt x="55152" y="42759"/>
                      <a:pt x="47005" y="54977"/>
                    </a:cubicBezTo>
                    <a:cubicBezTo>
                      <a:pt x="43950" y="60067"/>
                      <a:pt x="40896" y="66175"/>
                      <a:pt x="39877" y="72284"/>
                    </a:cubicBezTo>
                    <a:cubicBezTo>
                      <a:pt x="37840" y="79410"/>
                      <a:pt x="33767" y="84501"/>
                      <a:pt x="26639" y="86537"/>
                    </a:cubicBezTo>
                    <a:cubicBezTo>
                      <a:pt x="17474" y="89591"/>
                      <a:pt x="7291" y="85519"/>
                      <a:pt x="2200" y="76356"/>
                    </a:cubicBezTo>
                    <a:cubicBezTo>
                      <a:pt x="-855" y="71266"/>
                      <a:pt x="163" y="66175"/>
                      <a:pt x="163" y="61085"/>
                    </a:cubicBezTo>
                    <a:cubicBezTo>
                      <a:pt x="2200" y="49886"/>
                      <a:pt x="5255" y="38687"/>
                      <a:pt x="12383" y="29525"/>
                    </a:cubicBezTo>
                    <a:cubicBezTo>
                      <a:pt x="19511" y="20362"/>
                      <a:pt x="27657" y="12217"/>
                      <a:pt x="38859" y="7127"/>
                    </a:cubicBezTo>
                    <a:cubicBezTo>
                      <a:pt x="51079" y="3054"/>
                      <a:pt x="63298" y="0"/>
                      <a:pt x="72463" y="0"/>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97364B11-4817-3825-B83F-3D9C32E92E60}"/>
                  </a:ext>
                </a:extLst>
              </p:cNvPr>
              <p:cNvSpPr/>
              <p:nvPr/>
            </p:nvSpPr>
            <p:spPr>
              <a:xfrm>
                <a:off x="8788900" y="2330402"/>
                <a:ext cx="46989" cy="46972"/>
              </a:xfrm>
              <a:custGeom>
                <a:avLst/>
                <a:gdLst>
                  <a:gd name="connsiteX0" fmla="*/ 77 w 46989"/>
                  <a:gd name="connsiteY0" fmla="*/ 22468 h 46972"/>
                  <a:gd name="connsiteX1" fmla="*/ 24517 w 46989"/>
                  <a:gd name="connsiteY1" fmla="*/ 70 h 46972"/>
                  <a:gd name="connsiteX2" fmla="*/ 46920 w 46989"/>
                  <a:gd name="connsiteY2" fmla="*/ 24504 h 46972"/>
                  <a:gd name="connsiteX3" fmla="*/ 22480 w 46989"/>
                  <a:gd name="connsiteY3" fmla="*/ 46902 h 46972"/>
                  <a:gd name="connsiteX4" fmla="*/ 77 w 46989"/>
                  <a:gd name="connsiteY4" fmla="*/ 22468 h 46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89" h="46972">
                    <a:moveTo>
                      <a:pt x="77" y="22468"/>
                    </a:moveTo>
                    <a:cubicBezTo>
                      <a:pt x="77" y="9233"/>
                      <a:pt x="11279" y="-948"/>
                      <a:pt x="24517" y="70"/>
                    </a:cubicBezTo>
                    <a:cubicBezTo>
                      <a:pt x="37755" y="1088"/>
                      <a:pt x="47938" y="11269"/>
                      <a:pt x="46920" y="24504"/>
                    </a:cubicBezTo>
                    <a:cubicBezTo>
                      <a:pt x="45901" y="37739"/>
                      <a:pt x="34700" y="47920"/>
                      <a:pt x="22480" y="46902"/>
                    </a:cubicBezTo>
                    <a:cubicBezTo>
                      <a:pt x="8223" y="45884"/>
                      <a:pt x="-941" y="34685"/>
                      <a:pt x="77" y="22468"/>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73" name="Freeform 72">
              <a:extLst>
                <a:ext uri="{FF2B5EF4-FFF2-40B4-BE49-F238E27FC236}">
                  <a16:creationId xmlns:a16="http://schemas.microsoft.com/office/drawing/2014/main" id="{02C1C969-2E49-E8FD-54F0-4203F42907F6}"/>
                </a:ext>
              </a:extLst>
            </p:cNvPr>
            <p:cNvSpPr/>
            <p:nvPr/>
          </p:nvSpPr>
          <p:spPr>
            <a:xfrm>
              <a:off x="9137241" y="3785307"/>
              <a:ext cx="416490" cy="411303"/>
            </a:xfrm>
            <a:custGeom>
              <a:avLst/>
              <a:gdLst>
                <a:gd name="connsiteX0" fmla="*/ 398161 w 416490"/>
                <a:gd name="connsiteY0" fmla="*/ 302370 h 411303"/>
                <a:gd name="connsiteX1" fmla="*/ 398161 w 416490"/>
                <a:gd name="connsiteY1" fmla="*/ 302370 h 411303"/>
                <a:gd name="connsiteX2" fmla="*/ 373721 w 416490"/>
                <a:gd name="connsiteY2" fmla="*/ 318659 h 411303"/>
                <a:gd name="connsiteX3" fmla="*/ 379831 w 416490"/>
                <a:gd name="connsiteY3" fmla="*/ 347165 h 411303"/>
                <a:gd name="connsiteX4" fmla="*/ 379831 w 416490"/>
                <a:gd name="connsiteY4" fmla="*/ 347165 h 411303"/>
                <a:gd name="connsiteX5" fmla="*/ 370666 w 416490"/>
                <a:gd name="connsiteY5" fmla="*/ 356328 h 411303"/>
                <a:gd name="connsiteX6" fmla="*/ 370666 w 416490"/>
                <a:gd name="connsiteY6" fmla="*/ 356328 h 411303"/>
                <a:gd name="connsiteX7" fmla="*/ 342153 w 416490"/>
                <a:gd name="connsiteY7" fmla="*/ 350219 h 411303"/>
                <a:gd name="connsiteX8" fmla="*/ 325861 w 416490"/>
                <a:gd name="connsiteY8" fmla="*/ 373635 h 411303"/>
                <a:gd name="connsiteX9" fmla="*/ 325861 w 416490"/>
                <a:gd name="connsiteY9" fmla="*/ 373635 h 411303"/>
                <a:gd name="connsiteX10" fmla="*/ 312622 w 416490"/>
                <a:gd name="connsiteY10" fmla="*/ 373635 h 411303"/>
                <a:gd name="connsiteX11" fmla="*/ 312622 w 416490"/>
                <a:gd name="connsiteY11" fmla="*/ 373635 h 411303"/>
                <a:gd name="connsiteX12" fmla="*/ 296329 w 416490"/>
                <a:gd name="connsiteY12" fmla="*/ 349201 h 411303"/>
                <a:gd name="connsiteX13" fmla="*/ 267817 w 416490"/>
                <a:gd name="connsiteY13" fmla="*/ 355309 h 411303"/>
                <a:gd name="connsiteX14" fmla="*/ 267817 w 416490"/>
                <a:gd name="connsiteY14" fmla="*/ 355309 h 411303"/>
                <a:gd name="connsiteX15" fmla="*/ 258652 w 416490"/>
                <a:gd name="connsiteY15" fmla="*/ 346147 h 411303"/>
                <a:gd name="connsiteX16" fmla="*/ 259670 w 416490"/>
                <a:gd name="connsiteY16" fmla="*/ 340038 h 411303"/>
                <a:gd name="connsiteX17" fmla="*/ 255597 w 416490"/>
                <a:gd name="connsiteY17" fmla="*/ 327821 h 411303"/>
                <a:gd name="connsiteX18" fmla="*/ 273927 w 416490"/>
                <a:gd name="connsiteY18" fmla="*/ 299315 h 411303"/>
                <a:gd name="connsiteX19" fmla="*/ 319751 w 416490"/>
                <a:gd name="connsiteY19" fmla="*/ 340038 h 411303"/>
                <a:gd name="connsiteX20" fmla="*/ 366593 w 416490"/>
                <a:gd name="connsiteY20" fmla="*/ 293207 h 411303"/>
                <a:gd name="connsiteX21" fmla="*/ 319751 w 416490"/>
                <a:gd name="connsiteY21" fmla="*/ 246375 h 411303"/>
                <a:gd name="connsiteX22" fmla="*/ 317714 w 416490"/>
                <a:gd name="connsiteY22" fmla="*/ 246375 h 411303"/>
                <a:gd name="connsiteX23" fmla="*/ 325861 w 416490"/>
                <a:gd name="connsiteY23" fmla="*/ 212778 h 411303"/>
                <a:gd name="connsiteX24" fmla="*/ 325861 w 416490"/>
                <a:gd name="connsiteY24" fmla="*/ 212778 h 411303"/>
                <a:gd name="connsiteX25" fmla="*/ 325861 w 416490"/>
                <a:gd name="connsiteY25" fmla="*/ 212778 h 411303"/>
                <a:gd name="connsiteX26" fmla="*/ 342153 w 416490"/>
                <a:gd name="connsiteY26" fmla="*/ 237213 h 411303"/>
                <a:gd name="connsiteX27" fmla="*/ 370666 w 416490"/>
                <a:gd name="connsiteY27" fmla="*/ 231104 h 411303"/>
                <a:gd name="connsiteX28" fmla="*/ 370666 w 416490"/>
                <a:gd name="connsiteY28" fmla="*/ 231104 h 411303"/>
                <a:gd name="connsiteX29" fmla="*/ 379831 w 416490"/>
                <a:gd name="connsiteY29" fmla="*/ 240267 h 411303"/>
                <a:gd name="connsiteX30" fmla="*/ 379831 w 416490"/>
                <a:gd name="connsiteY30" fmla="*/ 240267 h 411303"/>
                <a:gd name="connsiteX31" fmla="*/ 373721 w 416490"/>
                <a:gd name="connsiteY31" fmla="*/ 268773 h 411303"/>
                <a:gd name="connsiteX32" fmla="*/ 397143 w 416490"/>
                <a:gd name="connsiteY32" fmla="*/ 285062 h 411303"/>
                <a:gd name="connsiteX33" fmla="*/ 397143 w 416490"/>
                <a:gd name="connsiteY33" fmla="*/ 285062 h 411303"/>
                <a:gd name="connsiteX34" fmla="*/ 397143 w 416490"/>
                <a:gd name="connsiteY34" fmla="*/ 302370 h 411303"/>
                <a:gd name="connsiteX35" fmla="*/ 239304 w 416490"/>
                <a:gd name="connsiteY35" fmla="*/ 374653 h 411303"/>
                <a:gd name="connsiteX36" fmla="*/ 173113 w 416490"/>
                <a:gd name="connsiteY36" fmla="*/ 374653 h 411303"/>
                <a:gd name="connsiteX37" fmla="*/ 167004 w 416490"/>
                <a:gd name="connsiteY37" fmla="*/ 368544 h 411303"/>
                <a:gd name="connsiteX38" fmla="*/ 173113 w 416490"/>
                <a:gd name="connsiteY38" fmla="*/ 362436 h 411303"/>
                <a:gd name="connsiteX39" fmla="*/ 239304 w 416490"/>
                <a:gd name="connsiteY39" fmla="*/ 362436 h 411303"/>
                <a:gd name="connsiteX40" fmla="*/ 245414 w 416490"/>
                <a:gd name="connsiteY40" fmla="*/ 368544 h 411303"/>
                <a:gd name="connsiteX41" fmla="*/ 239304 w 416490"/>
                <a:gd name="connsiteY41" fmla="*/ 374653 h 411303"/>
                <a:gd name="connsiteX42" fmla="*/ 205699 w 416490"/>
                <a:gd name="connsiteY42" fmla="*/ 401123 h 411303"/>
                <a:gd name="connsiteX43" fmla="*/ 182278 w 416490"/>
                <a:gd name="connsiteY43" fmla="*/ 387888 h 411303"/>
                <a:gd name="connsiteX44" fmla="*/ 229121 w 416490"/>
                <a:gd name="connsiteY44" fmla="*/ 387888 h 411303"/>
                <a:gd name="connsiteX45" fmla="*/ 205699 w 416490"/>
                <a:gd name="connsiteY45" fmla="*/ 401123 h 411303"/>
                <a:gd name="connsiteX46" fmla="*/ 19348 w 416490"/>
                <a:gd name="connsiteY46" fmla="*/ 401123 h 411303"/>
                <a:gd name="connsiteX47" fmla="*/ 13238 w 416490"/>
                <a:gd name="connsiteY47" fmla="*/ 397051 h 411303"/>
                <a:gd name="connsiteX48" fmla="*/ 13238 w 416490"/>
                <a:gd name="connsiteY48" fmla="*/ 395015 h 411303"/>
                <a:gd name="connsiteX49" fmla="*/ 19348 w 416490"/>
                <a:gd name="connsiteY49" fmla="*/ 377707 h 411303"/>
                <a:gd name="connsiteX50" fmla="*/ 35641 w 416490"/>
                <a:gd name="connsiteY50" fmla="*/ 393996 h 411303"/>
                <a:gd name="connsiteX51" fmla="*/ 19348 w 416490"/>
                <a:gd name="connsiteY51" fmla="*/ 401123 h 411303"/>
                <a:gd name="connsiteX52" fmla="*/ 42769 w 416490"/>
                <a:gd name="connsiteY52" fmla="*/ 320695 h 411303"/>
                <a:gd name="connsiteX53" fmla="*/ 94703 w 416490"/>
                <a:gd name="connsiteY53" fmla="*/ 372617 h 411303"/>
                <a:gd name="connsiteX54" fmla="*/ 50916 w 416490"/>
                <a:gd name="connsiteY54" fmla="*/ 389924 h 411303"/>
                <a:gd name="connsiteX55" fmla="*/ 26476 w 416490"/>
                <a:gd name="connsiteY55" fmla="*/ 365490 h 411303"/>
                <a:gd name="connsiteX56" fmla="*/ 42769 w 416490"/>
                <a:gd name="connsiteY56" fmla="*/ 320695 h 411303"/>
                <a:gd name="connsiteX57" fmla="*/ 122198 w 416490"/>
                <a:gd name="connsiteY57" fmla="*/ 284044 h 411303"/>
                <a:gd name="connsiteX58" fmla="*/ 73318 w 416490"/>
                <a:gd name="connsiteY58" fmla="*/ 332912 h 411303"/>
                <a:gd name="connsiteX59" fmla="*/ 49897 w 416490"/>
                <a:gd name="connsiteY59" fmla="*/ 309496 h 411303"/>
                <a:gd name="connsiteX60" fmla="*/ 100813 w 416490"/>
                <a:gd name="connsiteY60" fmla="*/ 258592 h 411303"/>
                <a:gd name="connsiteX61" fmla="*/ 122198 w 416490"/>
                <a:gd name="connsiteY61" fmla="*/ 284044 h 411303"/>
                <a:gd name="connsiteX62" fmla="*/ 173113 w 416490"/>
                <a:gd name="connsiteY62" fmla="*/ 189363 h 411303"/>
                <a:gd name="connsiteX63" fmla="*/ 173113 w 416490"/>
                <a:gd name="connsiteY63" fmla="*/ 208706 h 411303"/>
                <a:gd name="connsiteX64" fmla="*/ 192461 w 416490"/>
                <a:gd name="connsiteY64" fmla="*/ 228050 h 411303"/>
                <a:gd name="connsiteX65" fmla="*/ 245414 w 416490"/>
                <a:gd name="connsiteY65" fmla="*/ 228050 h 411303"/>
                <a:gd name="connsiteX66" fmla="*/ 251524 w 416490"/>
                <a:gd name="connsiteY66" fmla="*/ 234158 h 411303"/>
                <a:gd name="connsiteX67" fmla="*/ 245414 w 416490"/>
                <a:gd name="connsiteY67" fmla="*/ 240267 h 411303"/>
                <a:gd name="connsiteX68" fmla="*/ 179223 w 416490"/>
                <a:gd name="connsiteY68" fmla="*/ 240267 h 411303"/>
                <a:gd name="connsiteX69" fmla="*/ 159875 w 416490"/>
                <a:gd name="connsiteY69" fmla="*/ 259610 h 411303"/>
                <a:gd name="connsiteX70" fmla="*/ 179223 w 416490"/>
                <a:gd name="connsiteY70" fmla="*/ 278954 h 411303"/>
                <a:gd name="connsiteX71" fmla="*/ 192461 w 416490"/>
                <a:gd name="connsiteY71" fmla="*/ 278954 h 411303"/>
                <a:gd name="connsiteX72" fmla="*/ 198571 w 416490"/>
                <a:gd name="connsiteY72" fmla="*/ 285062 h 411303"/>
                <a:gd name="connsiteX73" fmla="*/ 198571 w 416490"/>
                <a:gd name="connsiteY73" fmla="*/ 318659 h 411303"/>
                <a:gd name="connsiteX74" fmla="*/ 172095 w 416490"/>
                <a:gd name="connsiteY74" fmla="*/ 318659 h 411303"/>
                <a:gd name="connsiteX75" fmla="*/ 168022 w 416490"/>
                <a:gd name="connsiteY75" fmla="*/ 318659 h 411303"/>
                <a:gd name="connsiteX76" fmla="*/ 134417 w 416490"/>
                <a:gd name="connsiteY76" fmla="*/ 274881 h 411303"/>
                <a:gd name="connsiteX77" fmla="*/ 98776 w 416490"/>
                <a:gd name="connsiteY77" fmla="*/ 205652 h 411303"/>
                <a:gd name="connsiteX78" fmla="*/ 100813 w 416490"/>
                <a:gd name="connsiteY78" fmla="*/ 186309 h 411303"/>
                <a:gd name="connsiteX79" fmla="*/ 173113 w 416490"/>
                <a:gd name="connsiteY79" fmla="*/ 189363 h 411303"/>
                <a:gd name="connsiteX80" fmla="*/ 173113 w 416490"/>
                <a:gd name="connsiteY80" fmla="*/ 189363 h 411303"/>
                <a:gd name="connsiteX81" fmla="*/ 13238 w 416490"/>
                <a:gd name="connsiteY81" fmla="*/ 149658 h 411303"/>
                <a:gd name="connsiteX82" fmla="*/ 39714 w 416490"/>
                <a:gd name="connsiteY82" fmla="*/ 123188 h 411303"/>
                <a:gd name="connsiteX83" fmla="*/ 66190 w 416490"/>
                <a:gd name="connsiteY83" fmla="*/ 149658 h 411303"/>
                <a:gd name="connsiteX84" fmla="*/ 79428 w 416490"/>
                <a:gd name="connsiteY84" fmla="*/ 149658 h 411303"/>
                <a:gd name="connsiteX85" fmla="*/ 41751 w 416490"/>
                <a:gd name="connsiteY85" fmla="*/ 109953 h 411303"/>
                <a:gd name="connsiteX86" fmla="*/ 39714 w 416490"/>
                <a:gd name="connsiteY86" fmla="*/ 96717 h 411303"/>
                <a:gd name="connsiteX87" fmla="*/ 92666 w 416490"/>
                <a:gd name="connsiteY87" fmla="*/ 43778 h 411303"/>
                <a:gd name="connsiteX88" fmla="*/ 138491 w 416490"/>
                <a:gd name="connsiteY88" fmla="*/ 71266 h 411303"/>
                <a:gd name="connsiteX89" fmla="*/ 113033 w 416490"/>
                <a:gd name="connsiteY89" fmla="*/ 110971 h 411303"/>
                <a:gd name="connsiteX90" fmla="*/ 92666 w 416490"/>
                <a:gd name="connsiteY90" fmla="*/ 136422 h 411303"/>
                <a:gd name="connsiteX91" fmla="*/ 105905 w 416490"/>
                <a:gd name="connsiteY91" fmla="*/ 136422 h 411303"/>
                <a:gd name="connsiteX92" fmla="*/ 119143 w 416490"/>
                <a:gd name="connsiteY92" fmla="*/ 123188 h 411303"/>
                <a:gd name="connsiteX93" fmla="*/ 132381 w 416490"/>
                <a:gd name="connsiteY93" fmla="*/ 136422 h 411303"/>
                <a:gd name="connsiteX94" fmla="*/ 145619 w 416490"/>
                <a:gd name="connsiteY94" fmla="*/ 136422 h 411303"/>
                <a:gd name="connsiteX95" fmla="*/ 126271 w 416490"/>
                <a:gd name="connsiteY95" fmla="*/ 110971 h 411303"/>
                <a:gd name="connsiteX96" fmla="*/ 165985 w 416490"/>
                <a:gd name="connsiteY96" fmla="*/ 76356 h 411303"/>
                <a:gd name="connsiteX97" fmla="*/ 205699 w 416490"/>
                <a:gd name="connsiteY97" fmla="*/ 116061 h 411303"/>
                <a:gd name="connsiteX98" fmla="*/ 203663 w 416490"/>
                <a:gd name="connsiteY98" fmla="*/ 126242 h 411303"/>
                <a:gd name="connsiteX99" fmla="*/ 185333 w 416490"/>
                <a:gd name="connsiteY99" fmla="*/ 155766 h 411303"/>
                <a:gd name="connsiteX100" fmla="*/ 198571 w 416490"/>
                <a:gd name="connsiteY100" fmla="*/ 155766 h 411303"/>
                <a:gd name="connsiteX101" fmla="*/ 217919 w 416490"/>
                <a:gd name="connsiteY101" fmla="*/ 136422 h 411303"/>
                <a:gd name="connsiteX102" fmla="*/ 237267 w 416490"/>
                <a:gd name="connsiteY102" fmla="*/ 155766 h 411303"/>
                <a:gd name="connsiteX103" fmla="*/ 217919 w 416490"/>
                <a:gd name="connsiteY103" fmla="*/ 175110 h 411303"/>
                <a:gd name="connsiteX104" fmla="*/ 38696 w 416490"/>
                <a:gd name="connsiteY104" fmla="*/ 175110 h 411303"/>
                <a:gd name="connsiteX105" fmla="*/ 13238 w 416490"/>
                <a:gd name="connsiteY105" fmla="*/ 149658 h 411303"/>
                <a:gd name="connsiteX106" fmla="*/ 82483 w 416490"/>
                <a:gd name="connsiteY106" fmla="*/ 341056 h 411303"/>
                <a:gd name="connsiteX107" fmla="*/ 131363 w 416490"/>
                <a:gd name="connsiteY107" fmla="*/ 292189 h 411303"/>
                <a:gd name="connsiteX108" fmla="*/ 152747 w 416490"/>
                <a:gd name="connsiteY108" fmla="*/ 318659 h 411303"/>
                <a:gd name="connsiteX109" fmla="*/ 105905 w 416490"/>
                <a:gd name="connsiteY109" fmla="*/ 365490 h 411303"/>
                <a:gd name="connsiteX110" fmla="*/ 82483 w 416490"/>
                <a:gd name="connsiteY110" fmla="*/ 341056 h 411303"/>
                <a:gd name="connsiteX111" fmla="*/ 165985 w 416490"/>
                <a:gd name="connsiteY111" fmla="*/ 341056 h 411303"/>
                <a:gd name="connsiteX112" fmla="*/ 172095 w 416490"/>
                <a:gd name="connsiteY112" fmla="*/ 334948 h 411303"/>
                <a:gd name="connsiteX113" fmla="*/ 238286 w 416490"/>
                <a:gd name="connsiteY113" fmla="*/ 334948 h 411303"/>
                <a:gd name="connsiteX114" fmla="*/ 244396 w 416490"/>
                <a:gd name="connsiteY114" fmla="*/ 341056 h 411303"/>
                <a:gd name="connsiteX115" fmla="*/ 238286 w 416490"/>
                <a:gd name="connsiteY115" fmla="*/ 347165 h 411303"/>
                <a:gd name="connsiteX116" fmla="*/ 172095 w 416490"/>
                <a:gd name="connsiteY116" fmla="*/ 347165 h 411303"/>
                <a:gd name="connsiteX117" fmla="*/ 165985 w 416490"/>
                <a:gd name="connsiteY117" fmla="*/ 341056 h 411303"/>
                <a:gd name="connsiteX118" fmla="*/ 312622 w 416490"/>
                <a:gd name="connsiteY118" fmla="*/ 208706 h 411303"/>
                <a:gd name="connsiteX119" fmla="*/ 276981 w 416490"/>
                <a:gd name="connsiteY119" fmla="*/ 277936 h 411303"/>
                <a:gd name="connsiteX120" fmla="*/ 243377 w 416490"/>
                <a:gd name="connsiteY120" fmla="*/ 321713 h 411303"/>
                <a:gd name="connsiteX121" fmla="*/ 239304 w 416490"/>
                <a:gd name="connsiteY121" fmla="*/ 321713 h 411303"/>
                <a:gd name="connsiteX122" fmla="*/ 212828 w 416490"/>
                <a:gd name="connsiteY122" fmla="*/ 321713 h 411303"/>
                <a:gd name="connsiteX123" fmla="*/ 212828 w 416490"/>
                <a:gd name="connsiteY123" fmla="*/ 288116 h 411303"/>
                <a:gd name="connsiteX124" fmla="*/ 193480 w 416490"/>
                <a:gd name="connsiteY124" fmla="*/ 268773 h 411303"/>
                <a:gd name="connsiteX125" fmla="*/ 180242 w 416490"/>
                <a:gd name="connsiteY125" fmla="*/ 268773 h 411303"/>
                <a:gd name="connsiteX126" fmla="*/ 174132 w 416490"/>
                <a:gd name="connsiteY126" fmla="*/ 262665 h 411303"/>
                <a:gd name="connsiteX127" fmla="*/ 180242 w 416490"/>
                <a:gd name="connsiteY127" fmla="*/ 256556 h 411303"/>
                <a:gd name="connsiteX128" fmla="*/ 246432 w 416490"/>
                <a:gd name="connsiteY128" fmla="*/ 256556 h 411303"/>
                <a:gd name="connsiteX129" fmla="*/ 265780 w 416490"/>
                <a:gd name="connsiteY129" fmla="*/ 237213 h 411303"/>
                <a:gd name="connsiteX130" fmla="*/ 246432 w 416490"/>
                <a:gd name="connsiteY130" fmla="*/ 217869 h 411303"/>
                <a:gd name="connsiteX131" fmla="*/ 193480 w 416490"/>
                <a:gd name="connsiteY131" fmla="*/ 217869 h 411303"/>
                <a:gd name="connsiteX132" fmla="*/ 187370 w 416490"/>
                <a:gd name="connsiteY132" fmla="*/ 211761 h 411303"/>
                <a:gd name="connsiteX133" fmla="*/ 187370 w 416490"/>
                <a:gd name="connsiteY133" fmla="*/ 192417 h 411303"/>
                <a:gd name="connsiteX134" fmla="*/ 220974 w 416490"/>
                <a:gd name="connsiteY134" fmla="*/ 192417 h 411303"/>
                <a:gd name="connsiteX135" fmla="*/ 254579 w 416490"/>
                <a:gd name="connsiteY135" fmla="*/ 158820 h 411303"/>
                <a:gd name="connsiteX136" fmla="*/ 220974 w 416490"/>
                <a:gd name="connsiteY136" fmla="*/ 125224 h 411303"/>
                <a:gd name="connsiteX137" fmla="*/ 220974 w 416490"/>
                <a:gd name="connsiteY137" fmla="*/ 125224 h 411303"/>
                <a:gd name="connsiteX138" fmla="*/ 220974 w 416490"/>
                <a:gd name="connsiteY138" fmla="*/ 118097 h 411303"/>
                <a:gd name="connsiteX139" fmla="*/ 218938 w 416490"/>
                <a:gd name="connsiteY139" fmla="*/ 105880 h 411303"/>
                <a:gd name="connsiteX140" fmla="*/ 312622 w 416490"/>
                <a:gd name="connsiteY140" fmla="*/ 208706 h 411303"/>
                <a:gd name="connsiteX141" fmla="*/ 292256 w 416490"/>
                <a:gd name="connsiteY141" fmla="*/ 65157 h 411303"/>
                <a:gd name="connsiteX142" fmla="*/ 315678 w 416490"/>
                <a:gd name="connsiteY142" fmla="*/ 88573 h 411303"/>
                <a:gd name="connsiteX143" fmla="*/ 285128 w 416490"/>
                <a:gd name="connsiteY143" fmla="*/ 119115 h 411303"/>
                <a:gd name="connsiteX144" fmla="*/ 256615 w 416490"/>
                <a:gd name="connsiteY144" fmla="*/ 99772 h 411303"/>
                <a:gd name="connsiteX145" fmla="*/ 292256 w 416490"/>
                <a:gd name="connsiteY145" fmla="*/ 65157 h 411303"/>
                <a:gd name="connsiteX146" fmla="*/ 358447 w 416490"/>
                <a:gd name="connsiteY146" fmla="*/ 16289 h 411303"/>
                <a:gd name="connsiteX147" fmla="*/ 399179 w 416490"/>
                <a:gd name="connsiteY147" fmla="*/ 57012 h 411303"/>
                <a:gd name="connsiteX148" fmla="*/ 386960 w 416490"/>
                <a:gd name="connsiteY148" fmla="*/ 85519 h 411303"/>
                <a:gd name="connsiteX149" fmla="*/ 378813 w 416490"/>
                <a:gd name="connsiteY149" fmla="*/ 93663 h 411303"/>
                <a:gd name="connsiteX150" fmla="*/ 321787 w 416490"/>
                <a:gd name="connsiteY150" fmla="*/ 36651 h 411303"/>
                <a:gd name="connsiteX151" fmla="*/ 329934 w 416490"/>
                <a:gd name="connsiteY151" fmla="*/ 28506 h 411303"/>
                <a:gd name="connsiteX152" fmla="*/ 358447 w 416490"/>
                <a:gd name="connsiteY152" fmla="*/ 16289 h 411303"/>
                <a:gd name="connsiteX153" fmla="*/ 301421 w 416490"/>
                <a:gd name="connsiteY153" fmla="*/ 55994 h 411303"/>
                <a:gd name="connsiteX154" fmla="*/ 311604 w 416490"/>
                <a:gd name="connsiteY154" fmla="*/ 45814 h 411303"/>
                <a:gd name="connsiteX155" fmla="*/ 368630 w 416490"/>
                <a:gd name="connsiteY155" fmla="*/ 102826 h 411303"/>
                <a:gd name="connsiteX156" fmla="*/ 358447 w 416490"/>
                <a:gd name="connsiteY156" fmla="*/ 113007 h 411303"/>
                <a:gd name="connsiteX157" fmla="*/ 301421 w 416490"/>
                <a:gd name="connsiteY157" fmla="*/ 55994 h 411303"/>
                <a:gd name="connsiteX158" fmla="*/ 295311 w 416490"/>
                <a:gd name="connsiteY158" fmla="*/ 129296 h 411303"/>
                <a:gd name="connsiteX159" fmla="*/ 325861 w 416490"/>
                <a:gd name="connsiteY159" fmla="*/ 98754 h 411303"/>
                <a:gd name="connsiteX160" fmla="*/ 349282 w 416490"/>
                <a:gd name="connsiteY160" fmla="*/ 122169 h 411303"/>
                <a:gd name="connsiteX161" fmla="*/ 313641 w 416490"/>
                <a:gd name="connsiteY161" fmla="*/ 157802 h 411303"/>
                <a:gd name="connsiteX162" fmla="*/ 295311 w 416490"/>
                <a:gd name="connsiteY162" fmla="*/ 129296 h 411303"/>
                <a:gd name="connsiteX163" fmla="*/ 287165 w 416490"/>
                <a:gd name="connsiteY163" fmla="*/ 287098 h 411303"/>
                <a:gd name="connsiteX164" fmla="*/ 307531 w 416490"/>
                <a:gd name="connsiteY164" fmla="*/ 264700 h 411303"/>
                <a:gd name="connsiteX165" fmla="*/ 318732 w 416490"/>
                <a:gd name="connsiteY165" fmla="*/ 262665 h 411303"/>
                <a:gd name="connsiteX166" fmla="*/ 352337 w 416490"/>
                <a:gd name="connsiteY166" fmla="*/ 296261 h 411303"/>
                <a:gd name="connsiteX167" fmla="*/ 318732 w 416490"/>
                <a:gd name="connsiteY167" fmla="*/ 329857 h 411303"/>
                <a:gd name="connsiteX168" fmla="*/ 285128 w 416490"/>
                <a:gd name="connsiteY168" fmla="*/ 296261 h 411303"/>
                <a:gd name="connsiteX169" fmla="*/ 287165 w 416490"/>
                <a:gd name="connsiteY169" fmla="*/ 287098 h 411303"/>
                <a:gd name="connsiteX170" fmla="*/ 385941 w 416490"/>
                <a:gd name="connsiteY170" fmla="*/ 266737 h 411303"/>
                <a:gd name="connsiteX171" fmla="*/ 388996 w 416490"/>
                <a:gd name="connsiteY171" fmla="*/ 252484 h 411303"/>
                <a:gd name="connsiteX172" fmla="*/ 399179 w 416490"/>
                <a:gd name="connsiteY172" fmla="*/ 242303 h 411303"/>
                <a:gd name="connsiteX173" fmla="*/ 370666 w 416490"/>
                <a:gd name="connsiteY173" fmla="*/ 213797 h 411303"/>
                <a:gd name="connsiteX174" fmla="*/ 360483 w 416490"/>
                <a:gd name="connsiteY174" fmla="*/ 223977 h 411303"/>
                <a:gd name="connsiteX175" fmla="*/ 346227 w 416490"/>
                <a:gd name="connsiteY175" fmla="*/ 226014 h 411303"/>
                <a:gd name="connsiteX176" fmla="*/ 338080 w 416490"/>
                <a:gd name="connsiteY176" fmla="*/ 213797 h 411303"/>
                <a:gd name="connsiteX177" fmla="*/ 338080 w 416490"/>
                <a:gd name="connsiteY177" fmla="*/ 199544 h 411303"/>
                <a:gd name="connsiteX178" fmla="*/ 323824 w 416490"/>
                <a:gd name="connsiteY178" fmla="*/ 199544 h 411303"/>
                <a:gd name="connsiteX179" fmla="*/ 317714 w 416490"/>
                <a:gd name="connsiteY179" fmla="*/ 169001 h 411303"/>
                <a:gd name="connsiteX180" fmla="*/ 395106 w 416490"/>
                <a:gd name="connsiteY180" fmla="*/ 91627 h 411303"/>
                <a:gd name="connsiteX181" fmla="*/ 410381 w 416490"/>
                <a:gd name="connsiteY181" fmla="*/ 53958 h 411303"/>
                <a:gd name="connsiteX182" fmla="*/ 357428 w 416490"/>
                <a:gd name="connsiteY182" fmla="*/ 0 h 411303"/>
                <a:gd name="connsiteX183" fmla="*/ 319751 w 416490"/>
                <a:gd name="connsiteY183" fmla="*/ 16289 h 411303"/>
                <a:gd name="connsiteX184" fmla="*/ 242359 w 416490"/>
                <a:gd name="connsiteY184" fmla="*/ 93663 h 411303"/>
                <a:gd name="connsiteX185" fmla="*/ 210791 w 416490"/>
                <a:gd name="connsiteY185" fmla="*/ 87555 h 411303"/>
                <a:gd name="connsiteX186" fmla="*/ 164967 w 416490"/>
                <a:gd name="connsiteY186" fmla="*/ 61085 h 411303"/>
                <a:gd name="connsiteX187" fmla="*/ 150710 w 416490"/>
                <a:gd name="connsiteY187" fmla="*/ 63121 h 411303"/>
                <a:gd name="connsiteX188" fmla="*/ 92666 w 416490"/>
                <a:gd name="connsiteY188" fmla="*/ 27488 h 411303"/>
                <a:gd name="connsiteX189" fmla="*/ 26476 w 416490"/>
                <a:gd name="connsiteY189" fmla="*/ 93663 h 411303"/>
                <a:gd name="connsiteX190" fmla="*/ 28513 w 416490"/>
                <a:gd name="connsiteY190" fmla="*/ 108935 h 411303"/>
                <a:gd name="connsiteX191" fmla="*/ 0 w 416490"/>
                <a:gd name="connsiteY191" fmla="*/ 146603 h 411303"/>
                <a:gd name="connsiteX192" fmla="*/ 39714 w 416490"/>
                <a:gd name="connsiteY192" fmla="*/ 186309 h 411303"/>
                <a:gd name="connsiteX193" fmla="*/ 87575 w 416490"/>
                <a:gd name="connsiteY193" fmla="*/ 186309 h 411303"/>
                <a:gd name="connsiteX194" fmla="*/ 85538 w 416490"/>
                <a:gd name="connsiteY194" fmla="*/ 205652 h 411303"/>
                <a:gd name="connsiteX195" fmla="*/ 92666 w 416490"/>
                <a:gd name="connsiteY195" fmla="*/ 242303 h 411303"/>
                <a:gd name="connsiteX196" fmla="*/ 33604 w 416490"/>
                <a:gd name="connsiteY196" fmla="*/ 301351 h 411303"/>
                <a:gd name="connsiteX197" fmla="*/ 1018 w 416490"/>
                <a:gd name="connsiteY197" fmla="*/ 386870 h 411303"/>
                <a:gd name="connsiteX198" fmla="*/ 0 w 416490"/>
                <a:gd name="connsiteY198" fmla="*/ 392978 h 411303"/>
                <a:gd name="connsiteX199" fmla="*/ 17311 w 416490"/>
                <a:gd name="connsiteY199" fmla="*/ 411304 h 411303"/>
                <a:gd name="connsiteX200" fmla="*/ 23421 w 416490"/>
                <a:gd name="connsiteY200" fmla="*/ 410286 h 411303"/>
                <a:gd name="connsiteX201" fmla="*/ 108959 w 416490"/>
                <a:gd name="connsiteY201" fmla="*/ 377707 h 411303"/>
                <a:gd name="connsiteX202" fmla="*/ 152747 w 416490"/>
                <a:gd name="connsiteY202" fmla="*/ 333930 h 411303"/>
                <a:gd name="connsiteX203" fmla="*/ 152747 w 416490"/>
                <a:gd name="connsiteY203" fmla="*/ 338002 h 411303"/>
                <a:gd name="connsiteX204" fmla="*/ 157839 w 416490"/>
                <a:gd name="connsiteY204" fmla="*/ 351237 h 411303"/>
                <a:gd name="connsiteX205" fmla="*/ 152747 w 416490"/>
                <a:gd name="connsiteY205" fmla="*/ 364472 h 411303"/>
                <a:gd name="connsiteX206" fmla="*/ 168022 w 416490"/>
                <a:gd name="connsiteY206" fmla="*/ 383816 h 411303"/>
                <a:gd name="connsiteX207" fmla="*/ 206718 w 416490"/>
                <a:gd name="connsiteY207" fmla="*/ 411304 h 411303"/>
                <a:gd name="connsiteX208" fmla="*/ 245414 w 416490"/>
                <a:gd name="connsiteY208" fmla="*/ 383816 h 411303"/>
                <a:gd name="connsiteX209" fmla="*/ 260688 w 416490"/>
                <a:gd name="connsiteY209" fmla="*/ 364472 h 411303"/>
                <a:gd name="connsiteX210" fmla="*/ 260688 w 416490"/>
                <a:gd name="connsiteY210" fmla="*/ 362436 h 411303"/>
                <a:gd name="connsiteX211" fmla="*/ 268835 w 416490"/>
                <a:gd name="connsiteY211" fmla="*/ 370581 h 411303"/>
                <a:gd name="connsiteX212" fmla="*/ 279018 w 416490"/>
                <a:gd name="connsiteY212" fmla="*/ 360400 h 411303"/>
                <a:gd name="connsiteX213" fmla="*/ 293275 w 416490"/>
                <a:gd name="connsiteY213" fmla="*/ 358364 h 411303"/>
                <a:gd name="connsiteX214" fmla="*/ 301421 w 416490"/>
                <a:gd name="connsiteY214" fmla="*/ 370581 h 411303"/>
                <a:gd name="connsiteX215" fmla="*/ 301421 w 416490"/>
                <a:gd name="connsiteY215" fmla="*/ 384834 h 411303"/>
                <a:gd name="connsiteX216" fmla="*/ 341135 w 416490"/>
                <a:gd name="connsiteY216" fmla="*/ 384834 h 411303"/>
                <a:gd name="connsiteX217" fmla="*/ 341135 w 416490"/>
                <a:gd name="connsiteY217" fmla="*/ 371599 h 411303"/>
                <a:gd name="connsiteX218" fmla="*/ 349282 w 416490"/>
                <a:gd name="connsiteY218" fmla="*/ 359382 h 411303"/>
                <a:gd name="connsiteX219" fmla="*/ 363538 w 416490"/>
                <a:gd name="connsiteY219" fmla="*/ 362436 h 411303"/>
                <a:gd name="connsiteX220" fmla="*/ 373721 w 416490"/>
                <a:gd name="connsiteY220" fmla="*/ 372617 h 411303"/>
                <a:gd name="connsiteX221" fmla="*/ 402234 w 416490"/>
                <a:gd name="connsiteY221" fmla="*/ 344111 h 411303"/>
                <a:gd name="connsiteX222" fmla="*/ 392051 w 416490"/>
                <a:gd name="connsiteY222" fmla="*/ 333930 h 411303"/>
                <a:gd name="connsiteX223" fmla="*/ 390014 w 416490"/>
                <a:gd name="connsiteY223" fmla="*/ 319677 h 411303"/>
                <a:gd name="connsiteX224" fmla="*/ 402234 w 416490"/>
                <a:gd name="connsiteY224" fmla="*/ 311532 h 411303"/>
                <a:gd name="connsiteX225" fmla="*/ 416491 w 416490"/>
                <a:gd name="connsiteY225" fmla="*/ 311532 h 411303"/>
                <a:gd name="connsiteX226" fmla="*/ 416491 w 416490"/>
                <a:gd name="connsiteY226" fmla="*/ 275899 h 411303"/>
                <a:gd name="connsiteX227" fmla="*/ 402234 w 416490"/>
                <a:gd name="connsiteY227" fmla="*/ 275899 h 411303"/>
                <a:gd name="connsiteX228" fmla="*/ 385941 w 416490"/>
                <a:gd name="connsiteY228" fmla="*/ 266737 h 41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416490" h="411303">
                  <a:moveTo>
                    <a:pt x="398161" y="302370"/>
                  </a:moveTo>
                  <a:lnTo>
                    <a:pt x="398161" y="302370"/>
                  </a:lnTo>
                  <a:cubicBezTo>
                    <a:pt x="386960" y="302370"/>
                    <a:pt x="377794" y="308478"/>
                    <a:pt x="373721" y="318659"/>
                  </a:cubicBezTo>
                  <a:cubicBezTo>
                    <a:pt x="369648" y="328840"/>
                    <a:pt x="371685" y="340038"/>
                    <a:pt x="379831" y="347165"/>
                  </a:cubicBezTo>
                  <a:lnTo>
                    <a:pt x="379831" y="347165"/>
                  </a:lnTo>
                  <a:lnTo>
                    <a:pt x="370666" y="356328"/>
                  </a:lnTo>
                  <a:lnTo>
                    <a:pt x="370666" y="356328"/>
                  </a:lnTo>
                  <a:cubicBezTo>
                    <a:pt x="362520" y="348183"/>
                    <a:pt x="352337" y="346147"/>
                    <a:pt x="342153" y="350219"/>
                  </a:cubicBezTo>
                  <a:cubicBezTo>
                    <a:pt x="331970" y="354292"/>
                    <a:pt x="325861" y="363454"/>
                    <a:pt x="325861" y="373635"/>
                  </a:cubicBezTo>
                  <a:lnTo>
                    <a:pt x="325861" y="373635"/>
                  </a:lnTo>
                  <a:lnTo>
                    <a:pt x="312622" y="373635"/>
                  </a:lnTo>
                  <a:lnTo>
                    <a:pt x="312622" y="373635"/>
                  </a:lnTo>
                  <a:cubicBezTo>
                    <a:pt x="312622" y="363454"/>
                    <a:pt x="306512" y="354292"/>
                    <a:pt x="296329" y="349201"/>
                  </a:cubicBezTo>
                  <a:cubicBezTo>
                    <a:pt x="286146" y="345129"/>
                    <a:pt x="274945" y="347165"/>
                    <a:pt x="267817" y="355309"/>
                  </a:cubicBezTo>
                  <a:lnTo>
                    <a:pt x="267817" y="355309"/>
                  </a:lnTo>
                  <a:lnTo>
                    <a:pt x="258652" y="346147"/>
                  </a:lnTo>
                  <a:cubicBezTo>
                    <a:pt x="258652" y="344111"/>
                    <a:pt x="259670" y="342075"/>
                    <a:pt x="259670" y="340038"/>
                  </a:cubicBezTo>
                  <a:cubicBezTo>
                    <a:pt x="259670" y="334948"/>
                    <a:pt x="257633" y="330876"/>
                    <a:pt x="255597" y="327821"/>
                  </a:cubicBezTo>
                  <a:cubicBezTo>
                    <a:pt x="259670" y="316623"/>
                    <a:pt x="265780" y="307460"/>
                    <a:pt x="273927" y="299315"/>
                  </a:cubicBezTo>
                  <a:cubicBezTo>
                    <a:pt x="276981" y="322731"/>
                    <a:pt x="296329" y="340038"/>
                    <a:pt x="319751" y="340038"/>
                  </a:cubicBezTo>
                  <a:cubicBezTo>
                    <a:pt x="345209" y="340038"/>
                    <a:pt x="366593" y="318659"/>
                    <a:pt x="366593" y="293207"/>
                  </a:cubicBezTo>
                  <a:cubicBezTo>
                    <a:pt x="366593" y="267755"/>
                    <a:pt x="345209" y="246375"/>
                    <a:pt x="319751" y="246375"/>
                  </a:cubicBezTo>
                  <a:cubicBezTo>
                    <a:pt x="318732" y="246375"/>
                    <a:pt x="318732" y="246375"/>
                    <a:pt x="317714" y="246375"/>
                  </a:cubicBezTo>
                  <a:cubicBezTo>
                    <a:pt x="321787" y="237213"/>
                    <a:pt x="325861" y="226014"/>
                    <a:pt x="325861" y="212778"/>
                  </a:cubicBezTo>
                  <a:lnTo>
                    <a:pt x="325861" y="212778"/>
                  </a:lnTo>
                  <a:lnTo>
                    <a:pt x="325861" y="212778"/>
                  </a:lnTo>
                  <a:cubicBezTo>
                    <a:pt x="325861" y="222959"/>
                    <a:pt x="331970" y="232122"/>
                    <a:pt x="342153" y="237213"/>
                  </a:cubicBezTo>
                  <a:cubicBezTo>
                    <a:pt x="352337" y="241285"/>
                    <a:pt x="363538" y="239249"/>
                    <a:pt x="370666" y="231104"/>
                  </a:cubicBezTo>
                  <a:lnTo>
                    <a:pt x="370666" y="231104"/>
                  </a:lnTo>
                  <a:lnTo>
                    <a:pt x="379831" y="240267"/>
                  </a:lnTo>
                  <a:lnTo>
                    <a:pt x="379831" y="240267"/>
                  </a:lnTo>
                  <a:cubicBezTo>
                    <a:pt x="372703" y="247393"/>
                    <a:pt x="369648" y="258592"/>
                    <a:pt x="373721" y="268773"/>
                  </a:cubicBezTo>
                  <a:cubicBezTo>
                    <a:pt x="377794" y="278954"/>
                    <a:pt x="386960" y="285062"/>
                    <a:pt x="397143" y="285062"/>
                  </a:cubicBezTo>
                  <a:lnTo>
                    <a:pt x="397143" y="285062"/>
                  </a:lnTo>
                  <a:lnTo>
                    <a:pt x="397143" y="302370"/>
                  </a:lnTo>
                  <a:close/>
                  <a:moveTo>
                    <a:pt x="239304" y="374653"/>
                  </a:moveTo>
                  <a:lnTo>
                    <a:pt x="173113" y="374653"/>
                  </a:lnTo>
                  <a:cubicBezTo>
                    <a:pt x="169040" y="374653"/>
                    <a:pt x="167004" y="371599"/>
                    <a:pt x="167004" y="368544"/>
                  </a:cubicBezTo>
                  <a:cubicBezTo>
                    <a:pt x="167004" y="364472"/>
                    <a:pt x="170058" y="362436"/>
                    <a:pt x="173113" y="362436"/>
                  </a:cubicBezTo>
                  <a:lnTo>
                    <a:pt x="239304" y="362436"/>
                  </a:lnTo>
                  <a:cubicBezTo>
                    <a:pt x="243377" y="362436"/>
                    <a:pt x="245414" y="365490"/>
                    <a:pt x="245414" y="368544"/>
                  </a:cubicBezTo>
                  <a:cubicBezTo>
                    <a:pt x="245414" y="371599"/>
                    <a:pt x="243377" y="374653"/>
                    <a:pt x="239304" y="374653"/>
                  </a:cubicBezTo>
                  <a:close/>
                  <a:moveTo>
                    <a:pt x="205699" y="401123"/>
                  </a:moveTo>
                  <a:cubicBezTo>
                    <a:pt x="195516" y="401123"/>
                    <a:pt x="187370" y="396033"/>
                    <a:pt x="182278" y="387888"/>
                  </a:cubicBezTo>
                  <a:lnTo>
                    <a:pt x="229121" y="387888"/>
                  </a:lnTo>
                  <a:cubicBezTo>
                    <a:pt x="224029" y="396033"/>
                    <a:pt x="215883" y="401123"/>
                    <a:pt x="205699" y="401123"/>
                  </a:cubicBezTo>
                  <a:close/>
                  <a:moveTo>
                    <a:pt x="19348" y="401123"/>
                  </a:moveTo>
                  <a:cubicBezTo>
                    <a:pt x="16293" y="402141"/>
                    <a:pt x="13238" y="400105"/>
                    <a:pt x="13238" y="397051"/>
                  </a:cubicBezTo>
                  <a:cubicBezTo>
                    <a:pt x="13238" y="397051"/>
                    <a:pt x="13238" y="396033"/>
                    <a:pt x="13238" y="395015"/>
                  </a:cubicBezTo>
                  <a:lnTo>
                    <a:pt x="19348" y="377707"/>
                  </a:lnTo>
                  <a:lnTo>
                    <a:pt x="35641" y="393996"/>
                  </a:lnTo>
                  <a:lnTo>
                    <a:pt x="19348" y="401123"/>
                  </a:lnTo>
                  <a:close/>
                  <a:moveTo>
                    <a:pt x="42769" y="320695"/>
                  </a:moveTo>
                  <a:lnTo>
                    <a:pt x="94703" y="372617"/>
                  </a:lnTo>
                  <a:lnTo>
                    <a:pt x="50916" y="389924"/>
                  </a:lnTo>
                  <a:lnTo>
                    <a:pt x="26476" y="365490"/>
                  </a:lnTo>
                  <a:lnTo>
                    <a:pt x="42769" y="320695"/>
                  </a:lnTo>
                  <a:close/>
                  <a:moveTo>
                    <a:pt x="122198" y="284044"/>
                  </a:moveTo>
                  <a:lnTo>
                    <a:pt x="73318" y="332912"/>
                  </a:lnTo>
                  <a:lnTo>
                    <a:pt x="49897" y="309496"/>
                  </a:lnTo>
                  <a:lnTo>
                    <a:pt x="100813" y="258592"/>
                  </a:lnTo>
                  <a:cubicBezTo>
                    <a:pt x="105905" y="267755"/>
                    <a:pt x="114051" y="275899"/>
                    <a:pt x="122198" y="284044"/>
                  </a:cubicBezTo>
                  <a:close/>
                  <a:moveTo>
                    <a:pt x="173113" y="189363"/>
                  </a:moveTo>
                  <a:lnTo>
                    <a:pt x="173113" y="208706"/>
                  </a:lnTo>
                  <a:cubicBezTo>
                    <a:pt x="173113" y="219905"/>
                    <a:pt x="182278" y="228050"/>
                    <a:pt x="192461" y="228050"/>
                  </a:cubicBezTo>
                  <a:lnTo>
                    <a:pt x="245414" y="228050"/>
                  </a:lnTo>
                  <a:cubicBezTo>
                    <a:pt x="249487" y="228050"/>
                    <a:pt x="251524" y="231104"/>
                    <a:pt x="251524" y="234158"/>
                  </a:cubicBezTo>
                  <a:cubicBezTo>
                    <a:pt x="251524" y="238230"/>
                    <a:pt x="248469" y="240267"/>
                    <a:pt x="245414" y="240267"/>
                  </a:cubicBezTo>
                  <a:lnTo>
                    <a:pt x="179223" y="240267"/>
                  </a:lnTo>
                  <a:cubicBezTo>
                    <a:pt x="168022" y="240267"/>
                    <a:pt x="159875" y="249429"/>
                    <a:pt x="159875" y="259610"/>
                  </a:cubicBezTo>
                  <a:cubicBezTo>
                    <a:pt x="159875" y="269791"/>
                    <a:pt x="169040" y="278954"/>
                    <a:pt x="179223" y="278954"/>
                  </a:cubicBezTo>
                  <a:lnTo>
                    <a:pt x="192461" y="278954"/>
                  </a:lnTo>
                  <a:cubicBezTo>
                    <a:pt x="196535" y="278954"/>
                    <a:pt x="198571" y="282008"/>
                    <a:pt x="198571" y="285062"/>
                  </a:cubicBezTo>
                  <a:lnTo>
                    <a:pt x="198571" y="318659"/>
                  </a:lnTo>
                  <a:lnTo>
                    <a:pt x="172095" y="318659"/>
                  </a:lnTo>
                  <a:cubicBezTo>
                    <a:pt x="171077" y="318659"/>
                    <a:pt x="169040" y="318659"/>
                    <a:pt x="168022" y="318659"/>
                  </a:cubicBezTo>
                  <a:cubicBezTo>
                    <a:pt x="159875" y="300333"/>
                    <a:pt x="147656" y="287098"/>
                    <a:pt x="134417" y="274881"/>
                  </a:cubicBezTo>
                  <a:cubicBezTo>
                    <a:pt x="116088" y="256556"/>
                    <a:pt x="98776" y="240267"/>
                    <a:pt x="98776" y="205652"/>
                  </a:cubicBezTo>
                  <a:cubicBezTo>
                    <a:pt x="98776" y="198525"/>
                    <a:pt x="99795" y="192417"/>
                    <a:pt x="100813" y="186309"/>
                  </a:cubicBezTo>
                  <a:lnTo>
                    <a:pt x="173113" y="189363"/>
                  </a:lnTo>
                  <a:lnTo>
                    <a:pt x="173113" y="189363"/>
                  </a:lnTo>
                  <a:close/>
                  <a:moveTo>
                    <a:pt x="13238" y="149658"/>
                  </a:moveTo>
                  <a:cubicBezTo>
                    <a:pt x="13238" y="135405"/>
                    <a:pt x="25458" y="123188"/>
                    <a:pt x="39714" y="123188"/>
                  </a:cubicBezTo>
                  <a:cubicBezTo>
                    <a:pt x="53971" y="123188"/>
                    <a:pt x="66190" y="135405"/>
                    <a:pt x="66190" y="149658"/>
                  </a:cubicBezTo>
                  <a:lnTo>
                    <a:pt x="79428" y="149658"/>
                  </a:lnTo>
                  <a:cubicBezTo>
                    <a:pt x="79428" y="128278"/>
                    <a:pt x="62117" y="110971"/>
                    <a:pt x="41751" y="109953"/>
                  </a:cubicBezTo>
                  <a:cubicBezTo>
                    <a:pt x="40733" y="105880"/>
                    <a:pt x="39714" y="100790"/>
                    <a:pt x="39714" y="96717"/>
                  </a:cubicBezTo>
                  <a:cubicBezTo>
                    <a:pt x="39714" y="67193"/>
                    <a:pt x="63135" y="43778"/>
                    <a:pt x="92666" y="43778"/>
                  </a:cubicBezTo>
                  <a:cubicBezTo>
                    <a:pt x="112015" y="43778"/>
                    <a:pt x="129326" y="53958"/>
                    <a:pt x="138491" y="71266"/>
                  </a:cubicBezTo>
                  <a:cubicBezTo>
                    <a:pt x="124234" y="79410"/>
                    <a:pt x="114051" y="94682"/>
                    <a:pt x="113033" y="110971"/>
                  </a:cubicBezTo>
                  <a:cubicBezTo>
                    <a:pt x="100813" y="114025"/>
                    <a:pt x="92666" y="124206"/>
                    <a:pt x="92666" y="136422"/>
                  </a:cubicBezTo>
                  <a:lnTo>
                    <a:pt x="105905" y="136422"/>
                  </a:lnTo>
                  <a:cubicBezTo>
                    <a:pt x="105905" y="129296"/>
                    <a:pt x="112015" y="123188"/>
                    <a:pt x="119143" y="123188"/>
                  </a:cubicBezTo>
                  <a:cubicBezTo>
                    <a:pt x="126271" y="123188"/>
                    <a:pt x="132381" y="129296"/>
                    <a:pt x="132381" y="136422"/>
                  </a:cubicBezTo>
                  <a:lnTo>
                    <a:pt x="145619" y="136422"/>
                  </a:lnTo>
                  <a:cubicBezTo>
                    <a:pt x="145619" y="124206"/>
                    <a:pt x="137472" y="114025"/>
                    <a:pt x="126271" y="110971"/>
                  </a:cubicBezTo>
                  <a:cubicBezTo>
                    <a:pt x="129326" y="91627"/>
                    <a:pt x="145619" y="76356"/>
                    <a:pt x="165985" y="76356"/>
                  </a:cubicBezTo>
                  <a:cubicBezTo>
                    <a:pt x="187370" y="76356"/>
                    <a:pt x="205699" y="94682"/>
                    <a:pt x="205699" y="116061"/>
                  </a:cubicBezTo>
                  <a:cubicBezTo>
                    <a:pt x="205699" y="120133"/>
                    <a:pt x="205699" y="123188"/>
                    <a:pt x="203663" y="126242"/>
                  </a:cubicBezTo>
                  <a:cubicBezTo>
                    <a:pt x="192461" y="131332"/>
                    <a:pt x="185333" y="142531"/>
                    <a:pt x="185333" y="155766"/>
                  </a:cubicBezTo>
                  <a:lnTo>
                    <a:pt x="198571" y="155766"/>
                  </a:lnTo>
                  <a:cubicBezTo>
                    <a:pt x="198571" y="144567"/>
                    <a:pt x="207736" y="136422"/>
                    <a:pt x="217919" y="136422"/>
                  </a:cubicBezTo>
                  <a:cubicBezTo>
                    <a:pt x="229121" y="136422"/>
                    <a:pt x="237267" y="145585"/>
                    <a:pt x="237267" y="155766"/>
                  </a:cubicBezTo>
                  <a:cubicBezTo>
                    <a:pt x="237267" y="166965"/>
                    <a:pt x="228102" y="175110"/>
                    <a:pt x="217919" y="175110"/>
                  </a:cubicBezTo>
                  <a:lnTo>
                    <a:pt x="38696" y="175110"/>
                  </a:lnTo>
                  <a:cubicBezTo>
                    <a:pt x="25458" y="175110"/>
                    <a:pt x="13238" y="163911"/>
                    <a:pt x="13238" y="149658"/>
                  </a:cubicBezTo>
                  <a:close/>
                  <a:moveTo>
                    <a:pt x="82483" y="341056"/>
                  </a:moveTo>
                  <a:lnTo>
                    <a:pt x="131363" y="292189"/>
                  </a:lnTo>
                  <a:cubicBezTo>
                    <a:pt x="139509" y="300333"/>
                    <a:pt x="146637" y="308478"/>
                    <a:pt x="152747" y="318659"/>
                  </a:cubicBezTo>
                  <a:lnTo>
                    <a:pt x="105905" y="365490"/>
                  </a:lnTo>
                  <a:lnTo>
                    <a:pt x="82483" y="341056"/>
                  </a:lnTo>
                  <a:close/>
                  <a:moveTo>
                    <a:pt x="165985" y="341056"/>
                  </a:moveTo>
                  <a:cubicBezTo>
                    <a:pt x="165985" y="336984"/>
                    <a:pt x="169040" y="334948"/>
                    <a:pt x="172095" y="334948"/>
                  </a:cubicBezTo>
                  <a:lnTo>
                    <a:pt x="238286" y="334948"/>
                  </a:lnTo>
                  <a:cubicBezTo>
                    <a:pt x="242359" y="334948"/>
                    <a:pt x="244396" y="338002"/>
                    <a:pt x="244396" y="341056"/>
                  </a:cubicBezTo>
                  <a:cubicBezTo>
                    <a:pt x="244396" y="345129"/>
                    <a:pt x="241340" y="347165"/>
                    <a:pt x="238286" y="347165"/>
                  </a:cubicBezTo>
                  <a:lnTo>
                    <a:pt x="172095" y="347165"/>
                  </a:lnTo>
                  <a:cubicBezTo>
                    <a:pt x="169040" y="348183"/>
                    <a:pt x="165985" y="345129"/>
                    <a:pt x="165985" y="341056"/>
                  </a:cubicBezTo>
                  <a:close/>
                  <a:moveTo>
                    <a:pt x="312622" y="208706"/>
                  </a:moveTo>
                  <a:cubicBezTo>
                    <a:pt x="312622" y="243321"/>
                    <a:pt x="295311" y="260628"/>
                    <a:pt x="276981" y="277936"/>
                  </a:cubicBezTo>
                  <a:cubicBezTo>
                    <a:pt x="264762" y="290152"/>
                    <a:pt x="251524" y="303388"/>
                    <a:pt x="243377" y="321713"/>
                  </a:cubicBezTo>
                  <a:cubicBezTo>
                    <a:pt x="242359" y="321713"/>
                    <a:pt x="241340" y="321713"/>
                    <a:pt x="239304" y="321713"/>
                  </a:cubicBezTo>
                  <a:lnTo>
                    <a:pt x="212828" y="321713"/>
                  </a:lnTo>
                  <a:lnTo>
                    <a:pt x="212828" y="288116"/>
                  </a:lnTo>
                  <a:cubicBezTo>
                    <a:pt x="212828" y="276918"/>
                    <a:pt x="203663" y="268773"/>
                    <a:pt x="193480" y="268773"/>
                  </a:cubicBezTo>
                  <a:lnTo>
                    <a:pt x="180242" y="268773"/>
                  </a:lnTo>
                  <a:cubicBezTo>
                    <a:pt x="176168" y="268773"/>
                    <a:pt x="174132" y="265719"/>
                    <a:pt x="174132" y="262665"/>
                  </a:cubicBezTo>
                  <a:cubicBezTo>
                    <a:pt x="174132" y="258592"/>
                    <a:pt x="177187" y="256556"/>
                    <a:pt x="180242" y="256556"/>
                  </a:cubicBezTo>
                  <a:lnTo>
                    <a:pt x="246432" y="256556"/>
                  </a:lnTo>
                  <a:cubicBezTo>
                    <a:pt x="257633" y="256556"/>
                    <a:pt x="265780" y="247393"/>
                    <a:pt x="265780" y="237213"/>
                  </a:cubicBezTo>
                  <a:cubicBezTo>
                    <a:pt x="265780" y="226014"/>
                    <a:pt x="256615" y="217869"/>
                    <a:pt x="246432" y="217869"/>
                  </a:cubicBezTo>
                  <a:lnTo>
                    <a:pt x="193480" y="217869"/>
                  </a:lnTo>
                  <a:cubicBezTo>
                    <a:pt x="189406" y="217869"/>
                    <a:pt x="187370" y="214815"/>
                    <a:pt x="187370" y="211761"/>
                  </a:cubicBezTo>
                  <a:lnTo>
                    <a:pt x="187370" y="192417"/>
                  </a:lnTo>
                  <a:lnTo>
                    <a:pt x="220974" y="192417"/>
                  </a:lnTo>
                  <a:cubicBezTo>
                    <a:pt x="239304" y="192417"/>
                    <a:pt x="254579" y="177146"/>
                    <a:pt x="254579" y="158820"/>
                  </a:cubicBezTo>
                  <a:cubicBezTo>
                    <a:pt x="254579" y="140495"/>
                    <a:pt x="239304" y="125224"/>
                    <a:pt x="220974" y="125224"/>
                  </a:cubicBezTo>
                  <a:lnTo>
                    <a:pt x="220974" y="125224"/>
                  </a:lnTo>
                  <a:cubicBezTo>
                    <a:pt x="220974" y="123188"/>
                    <a:pt x="220974" y="121151"/>
                    <a:pt x="220974" y="118097"/>
                  </a:cubicBezTo>
                  <a:cubicBezTo>
                    <a:pt x="220974" y="114025"/>
                    <a:pt x="220974" y="109953"/>
                    <a:pt x="218938" y="105880"/>
                  </a:cubicBezTo>
                  <a:cubicBezTo>
                    <a:pt x="270871" y="108935"/>
                    <a:pt x="312622" y="154748"/>
                    <a:pt x="312622" y="208706"/>
                  </a:cubicBezTo>
                  <a:close/>
                  <a:moveTo>
                    <a:pt x="292256" y="65157"/>
                  </a:moveTo>
                  <a:lnTo>
                    <a:pt x="315678" y="88573"/>
                  </a:lnTo>
                  <a:lnTo>
                    <a:pt x="285128" y="119115"/>
                  </a:lnTo>
                  <a:cubicBezTo>
                    <a:pt x="276981" y="110971"/>
                    <a:pt x="266798" y="104862"/>
                    <a:pt x="256615" y="99772"/>
                  </a:cubicBezTo>
                  <a:lnTo>
                    <a:pt x="292256" y="65157"/>
                  </a:lnTo>
                  <a:close/>
                  <a:moveTo>
                    <a:pt x="358447" y="16289"/>
                  </a:moveTo>
                  <a:cubicBezTo>
                    <a:pt x="380850" y="16289"/>
                    <a:pt x="399179" y="34615"/>
                    <a:pt x="399179" y="57012"/>
                  </a:cubicBezTo>
                  <a:cubicBezTo>
                    <a:pt x="399179" y="68211"/>
                    <a:pt x="395106" y="78392"/>
                    <a:pt x="386960" y="85519"/>
                  </a:cubicBezTo>
                  <a:lnTo>
                    <a:pt x="378813" y="93663"/>
                  </a:lnTo>
                  <a:lnTo>
                    <a:pt x="321787" y="36651"/>
                  </a:lnTo>
                  <a:lnTo>
                    <a:pt x="329934" y="28506"/>
                  </a:lnTo>
                  <a:cubicBezTo>
                    <a:pt x="337062" y="20362"/>
                    <a:pt x="347245" y="16289"/>
                    <a:pt x="358447" y="16289"/>
                  </a:cubicBezTo>
                  <a:close/>
                  <a:moveTo>
                    <a:pt x="301421" y="55994"/>
                  </a:moveTo>
                  <a:lnTo>
                    <a:pt x="311604" y="45814"/>
                  </a:lnTo>
                  <a:lnTo>
                    <a:pt x="368630" y="102826"/>
                  </a:lnTo>
                  <a:lnTo>
                    <a:pt x="358447" y="113007"/>
                  </a:lnTo>
                  <a:lnTo>
                    <a:pt x="301421" y="55994"/>
                  </a:lnTo>
                  <a:close/>
                  <a:moveTo>
                    <a:pt x="295311" y="129296"/>
                  </a:moveTo>
                  <a:lnTo>
                    <a:pt x="325861" y="98754"/>
                  </a:lnTo>
                  <a:lnTo>
                    <a:pt x="349282" y="122169"/>
                  </a:lnTo>
                  <a:lnTo>
                    <a:pt x="313641" y="157802"/>
                  </a:lnTo>
                  <a:cubicBezTo>
                    <a:pt x="308549" y="147621"/>
                    <a:pt x="302439" y="137441"/>
                    <a:pt x="295311" y="129296"/>
                  </a:cubicBezTo>
                  <a:close/>
                  <a:moveTo>
                    <a:pt x="287165" y="287098"/>
                  </a:moveTo>
                  <a:cubicBezTo>
                    <a:pt x="294293" y="279972"/>
                    <a:pt x="301421" y="272845"/>
                    <a:pt x="307531" y="264700"/>
                  </a:cubicBezTo>
                  <a:cubicBezTo>
                    <a:pt x="311604" y="263682"/>
                    <a:pt x="314659" y="262665"/>
                    <a:pt x="318732" y="262665"/>
                  </a:cubicBezTo>
                  <a:cubicBezTo>
                    <a:pt x="337062" y="262665"/>
                    <a:pt x="352337" y="277936"/>
                    <a:pt x="352337" y="296261"/>
                  </a:cubicBezTo>
                  <a:cubicBezTo>
                    <a:pt x="352337" y="314586"/>
                    <a:pt x="337062" y="329857"/>
                    <a:pt x="318732" y="329857"/>
                  </a:cubicBezTo>
                  <a:cubicBezTo>
                    <a:pt x="300403" y="329857"/>
                    <a:pt x="285128" y="314586"/>
                    <a:pt x="285128" y="296261"/>
                  </a:cubicBezTo>
                  <a:cubicBezTo>
                    <a:pt x="285128" y="292189"/>
                    <a:pt x="286146" y="289134"/>
                    <a:pt x="287165" y="287098"/>
                  </a:cubicBezTo>
                  <a:close/>
                  <a:moveTo>
                    <a:pt x="385941" y="266737"/>
                  </a:moveTo>
                  <a:cubicBezTo>
                    <a:pt x="383904" y="261646"/>
                    <a:pt x="384923" y="256556"/>
                    <a:pt x="388996" y="252484"/>
                  </a:cubicBezTo>
                  <a:lnTo>
                    <a:pt x="399179" y="242303"/>
                  </a:lnTo>
                  <a:lnTo>
                    <a:pt x="370666" y="213797"/>
                  </a:lnTo>
                  <a:lnTo>
                    <a:pt x="360483" y="223977"/>
                  </a:lnTo>
                  <a:cubicBezTo>
                    <a:pt x="356410" y="228050"/>
                    <a:pt x="351319" y="229068"/>
                    <a:pt x="346227" y="226014"/>
                  </a:cubicBezTo>
                  <a:cubicBezTo>
                    <a:pt x="341135" y="223977"/>
                    <a:pt x="338080" y="219905"/>
                    <a:pt x="338080" y="213797"/>
                  </a:cubicBezTo>
                  <a:lnTo>
                    <a:pt x="338080" y="199544"/>
                  </a:lnTo>
                  <a:lnTo>
                    <a:pt x="323824" y="199544"/>
                  </a:lnTo>
                  <a:cubicBezTo>
                    <a:pt x="323824" y="189363"/>
                    <a:pt x="321787" y="178164"/>
                    <a:pt x="317714" y="169001"/>
                  </a:cubicBezTo>
                  <a:lnTo>
                    <a:pt x="395106" y="91627"/>
                  </a:lnTo>
                  <a:cubicBezTo>
                    <a:pt x="405289" y="81446"/>
                    <a:pt x="410381" y="68211"/>
                    <a:pt x="410381" y="53958"/>
                  </a:cubicBezTo>
                  <a:cubicBezTo>
                    <a:pt x="410381" y="24434"/>
                    <a:pt x="386960" y="0"/>
                    <a:pt x="357428" y="0"/>
                  </a:cubicBezTo>
                  <a:cubicBezTo>
                    <a:pt x="343172" y="0"/>
                    <a:pt x="329934" y="6109"/>
                    <a:pt x="319751" y="16289"/>
                  </a:cubicBezTo>
                  <a:lnTo>
                    <a:pt x="242359" y="93663"/>
                  </a:lnTo>
                  <a:cubicBezTo>
                    <a:pt x="232176" y="90609"/>
                    <a:pt x="221992" y="88573"/>
                    <a:pt x="210791" y="87555"/>
                  </a:cubicBezTo>
                  <a:cubicBezTo>
                    <a:pt x="201626" y="71266"/>
                    <a:pt x="184315" y="61085"/>
                    <a:pt x="164967" y="61085"/>
                  </a:cubicBezTo>
                  <a:cubicBezTo>
                    <a:pt x="159875" y="61085"/>
                    <a:pt x="154784" y="62103"/>
                    <a:pt x="150710" y="63121"/>
                  </a:cubicBezTo>
                  <a:cubicBezTo>
                    <a:pt x="139509" y="41741"/>
                    <a:pt x="117106" y="27488"/>
                    <a:pt x="92666" y="27488"/>
                  </a:cubicBezTo>
                  <a:cubicBezTo>
                    <a:pt x="56007" y="27488"/>
                    <a:pt x="26476" y="57012"/>
                    <a:pt x="26476" y="93663"/>
                  </a:cubicBezTo>
                  <a:cubicBezTo>
                    <a:pt x="26476" y="98754"/>
                    <a:pt x="27494" y="103844"/>
                    <a:pt x="28513" y="108935"/>
                  </a:cubicBezTo>
                  <a:cubicBezTo>
                    <a:pt x="12220" y="114025"/>
                    <a:pt x="0" y="129296"/>
                    <a:pt x="0" y="146603"/>
                  </a:cubicBezTo>
                  <a:cubicBezTo>
                    <a:pt x="0" y="167983"/>
                    <a:pt x="17311" y="186309"/>
                    <a:pt x="39714" y="186309"/>
                  </a:cubicBezTo>
                  <a:lnTo>
                    <a:pt x="87575" y="186309"/>
                  </a:lnTo>
                  <a:cubicBezTo>
                    <a:pt x="86557" y="192417"/>
                    <a:pt x="85538" y="199544"/>
                    <a:pt x="85538" y="205652"/>
                  </a:cubicBezTo>
                  <a:cubicBezTo>
                    <a:pt x="85538" y="219905"/>
                    <a:pt x="88593" y="232122"/>
                    <a:pt x="92666" y="242303"/>
                  </a:cubicBezTo>
                  <a:lnTo>
                    <a:pt x="33604" y="301351"/>
                  </a:lnTo>
                  <a:lnTo>
                    <a:pt x="1018" y="386870"/>
                  </a:lnTo>
                  <a:cubicBezTo>
                    <a:pt x="0" y="388906"/>
                    <a:pt x="0" y="390942"/>
                    <a:pt x="0" y="392978"/>
                  </a:cubicBezTo>
                  <a:cubicBezTo>
                    <a:pt x="0" y="403159"/>
                    <a:pt x="8146" y="411304"/>
                    <a:pt x="17311" y="411304"/>
                  </a:cubicBezTo>
                  <a:cubicBezTo>
                    <a:pt x="19348" y="411304"/>
                    <a:pt x="21384" y="411304"/>
                    <a:pt x="23421" y="410286"/>
                  </a:cubicBezTo>
                  <a:lnTo>
                    <a:pt x="108959" y="377707"/>
                  </a:lnTo>
                  <a:lnTo>
                    <a:pt x="152747" y="333930"/>
                  </a:lnTo>
                  <a:cubicBezTo>
                    <a:pt x="152747" y="335966"/>
                    <a:pt x="152747" y="336984"/>
                    <a:pt x="152747" y="338002"/>
                  </a:cubicBezTo>
                  <a:cubicBezTo>
                    <a:pt x="152747" y="343093"/>
                    <a:pt x="154784" y="348183"/>
                    <a:pt x="157839" y="351237"/>
                  </a:cubicBezTo>
                  <a:cubicBezTo>
                    <a:pt x="154784" y="355309"/>
                    <a:pt x="152747" y="359382"/>
                    <a:pt x="152747" y="364472"/>
                  </a:cubicBezTo>
                  <a:cubicBezTo>
                    <a:pt x="152747" y="373635"/>
                    <a:pt x="158857" y="381780"/>
                    <a:pt x="168022" y="383816"/>
                  </a:cubicBezTo>
                  <a:cubicBezTo>
                    <a:pt x="174132" y="400105"/>
                    <a:pt x="188388" y="411304"/>
                    <a:pt x="206718" y="411304"/>
                  </a:cubicBezTo>
                  <a:cubicBezTo>
                    <a:pt x="225047" y="411304"/>
                    <a:pt x="239304" y="400105"/>
                    <a:pt x="245414" y="383816"/>
                  </a:cubicBezTo>
                  <a:cubicBezTo>
                    <a:pt x="253560" y="381780"/>
                    <a:pt x="260688" y="373635"/>
                    <a:pt x="260688" y="364472"/>
                  </a:cubicBezTo>
                  <a:cubicBezTo>
                    <a:pt x="260688" y="364472"/>
                    <a:pt x="260688" y="363454"/>
                    <a:pt x="260688" y="362436"/>
                  </a:cubicBezTo>
                  <a:lnTo>
                    <a:pt x="268835" y="370581"/>
                  </a:lnTo>
                  <a:lnTo>
                    <a:pt x="279018" y="360400"/>
                  </a:lnTo>
                  <a:cubicBezTo>
                    <a:pt x="283091" y="356328"/>
                    <a:pt x="288183" y="355309"/>
                    <a:pt x="293275" y="358364"/>
                  </a:cubicBezTo>
                  <a:cubicBezTo>
                    <a:pt x="298366" y="360400"/>
                    <a:pt x="301421" y="364472"/>
                    <a:pt x="301421" y="370581"/>
                  </a:cubicBezTo>
                  <a:lnTo>
                    <a:pt x="301421" y="384834"/>
                  </a:lnTo>
                  <a:lnTo>
                    <a:pt x="341135" y="384834"/>
                  </a:lnTo>
                  <a:lnTo>
                    <a:pt x="341135" y="371599"/>
                  </a:lnTo>
                  <a:cubicBezTo>
                    <a:pt x="341135" y="366509"/>
                    <a:pt x="344190" y="361418"/>
                    <a:pt x="349282" y="359382"/>
                  </a:cubicBezTo>
                  <a:cubicBezTo>
                    <a:pt x="354373" y="357346"/>
                    <a:pt x="359465" y="358364"/>
                    <a:pt x="363538" y="362436"/>
                  </a:cubicBezTo>
                  <a:lnTo>
                    <a:pt x="373721" y="372617"/>
                  </a:lnTo>
                  <a:lnTo>
                    <a:pt x="402234" y="344111"/>
                  </a:lnTo>
                  <a:lnTo>
                    <a:pt x="392051" y="333930"/>
                  </a:lnTo>
                  <a:cubicBezTo>
                    <a:pt x="387978" y="329857"/>
                    <a:pt x="386960" y="324767"/>
                    <a:pt x="390014" y="319677"/>
                  </a:cubicBezTo>
                  <a:cubicBezTo>
                    <a:pt x="392051" y="314586"/>
                    <a:pt x="396124" y="311532"/>
                    <a:pt x="402234" y="311532"/>
                  </a:cubicBezTo>
                  <a:lnTo>
                    <a:pt x="416491" y="311532"/>
                  </a:lnTo>
                  <a:lnTo>
                    <a:pt x="416491" y="275899"/>
                  </a:lnTo>
                  <a:lnTo>
                    <a:pt x="402234" y="275899"/>
                  </a:lnTo>
                  <a:cubicBezTo>
                    <a:pt x="393069" y="274881"/>
                    <a:pt x="387978" y="271827"/>
                    <a:pt x="385941" y="266737"/>
                  </a:cubicBezTo>
                  <a:close/>
                </a:path>
              </a:pathLst>
            </a:custGeom>
            <a:solidFill>
              <a:srgbClr val="01010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4" name="Graphic 8">
              <a:extLst>
                <a:ext uri="{FF2B5EF4-FFF2-40B4-BE49-F238E27FC236}">
                  <a16:creationId xmlns:a16="http://schemas.microsoft.com/office/drawing/2014/main" id="{1EE9C917-03E6-CE93-51E7-BAB4C9A3E1DE}"/>
                </a:ext>
              </a:extLst>
            </p:cNvPr>
            <p:cNvGrpSpPr/>
            <p:nvPr/>
          </p:nvGrpSpPr>
          <p:grpSpPr>
            <a:xfrm>
              <a:off x="8239087" y="3521920"/>
              <a:ext cx="412417" cy="472093"/>
              <a:chOff x="8239087" y="3521920"/>
              <a:chExt cx="412417" cy="472093"/>
            </a:xfrm>
            <a:solidFill>
              <a:srgbClr val="010101"/>
            </a:solidFill>
          </p:grpSpPr>
          <p:sp>
            <p:nvSpPr>
              <p:cNvPr id="75" name="Freeform 74">
                <a:extLst>
                  <a:ext uri="{FF2B5EF4-FFF2-40B4-BE49-F238E27FC236}">
                    <a16:creationId xmlns:a16="http://schemas.microsoft.com/office/drawing/2014/main" id="{927F4FDB-BCE9-ACF2-02C2-88E9143079B7}"/>
                  </a:ext>
                </a:extLst>
              </p:cNvPr>
              <p:cNvSpPr/>
              <p:nvPr/>
            </p:nvSpPr>
            <p:spPr>
              <a:xfrm>
                <a:off x="8578186" y="3622414"/>
                <a:ext cx="41750" cy="18325"/>
              </a:xfrm>
              <a:custGeom>
                <a:avLst/>
                <a:gdLst>
                  <a:gd name="connsiteX0" fmla="*/ 33604 w 41750"/>
                  <a:gd name="connsiteY0" fmla="*/ 18326 h 18325"/>
                  <a:gd name="connsiteX1" fmla="*/ 8147 w 41750"/>
                  <a:gd name="connsiteY1" fmla="*/ 18326 h 18325"/>
                  <a:gd name="connsiteX2" fmla="*/ 0 w 41750"/>
                  <a:gd name="connsiteY2" fmla="*/ 9163 h 18325"/>
                  <a:gd name="connsiteX3" fmla="*/ 8147 w 41750"/>
                  <a:gd name="connsiteY3" fmla="*/ 0 h 18325"/>
                  <a:gd name="connsiteX4" fmla="*/ 33604 w 41750"/>
                  <a:gd name="connsiteY4" fmla="*/ 0 h 18325"/>
                  <a:gd name="connsiteX5" fmla="*/ 41751 w 41750"/>
                  <a:gd name="connsiteY5" fmla="*/ 9163 h 18325"/>
                  <a:gd name="connsiteX6" fmla="*/ 33604 w 41750"/>
                  <a:gd name="connsiteY6" fmla="*/ 18326 h 1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50" h="18325">
                    <a:moveTo>
                      <a:pt x="33604" y="18326"/>
                    </a:moveTo>
                    <a:lnTo>
                      <a:pt x="8147" y="18326"/>
                    </a:lnTo>
                    <a:cubicBezTo>
                      <a:pt x="3055" y="18326"/>
                      <a:pt x="0" y="14253"/>
                      <a:pt x="0" y="9163"/>
                    </a:cubicBezTo>
                    <a:cubicBezTo>
                      <a:pt x="0" y="4072"/>
                      <a:pt x="4073" y="0"/>
                      <a:pt x="8147" y="0"/>
                    </a:cubicBezTo>
                    <a:lnTo>
                      <a:pt x="33604" y="0"/>
                    </a:lnTo>
                    <a:cubicBezTo>
                      <a:pt x="38696" y="0"/>
                      <a:pt x="41751" y="4072"/>
                      <a:pt x="41751" y="9163"/>
                    </a:cubicBezTo>
                    <a:cubicBezTo>
                      <a:pt x="41751" y="15271"/>
                      <a:pt x="37678" y="18326"/>
                      <a:pt x="33604" y="18326"/>
                    </a:cubicBezTo>
                    <a:close/>
                  </a:path>
                </a:pathLst>
              </a:custGeom>
              <a:solidFill>
                <a:srgbClr val="01010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38B277B1-7E96-FCB7-DA42-9953C1951D7E}"/>
                  </a:ext>
                </a:extLst>
              </p:cNvPr>
              <p:cNvSpPr/>
              <p:nvPr/>
            </p:nvSpPr>
            <p:spPr>
              <a:xfrm>
                <a:off x="8560874" y="3550131"/>
                <a:ext cx="37677" cy="28506"/>
              </a:xfrm>
              <a:custGeom>
                <a:avLst/>
                <a:gdLst>
                  <a:gd name="connsiteX0" fmla="*/ 8146 w 37677"/>
                  <a:gd name="connsiteY0" fmla="*/ 28506 h 28506"/>
                  <a:gd name="connsiteX1" fmla="*/ 0 w 37677"/>
                  <a:gd name="connsiteY1" fmla="*/ 20361 h 28506"/>
                  <a:gd name="connsiteX2" fmla="*/ 4073 w 37677"/>
                  <a:gd name="connsiteY2" fmla="*/ 13235 h 28506"/>
                  <a:gd name="connsiteX3" fmla="*/ 25458 w 37677"/>
                  <a:gd name="connsiteY3" fmla="*/ 1018 h 28506"/>
                  <a:gd name="connsiteX4" fmla="*/ 36659 w 37677"/>
                  <a:gd name="connsiteY4" fmla="*/ 4072 h 28506"/>
                  <a:gd name="connsiteX5" fmla="*/ 33604 w 37677"/>
                  <a:gd name="connsiteY5" fmla="*/ 15271 h 28506"/>
                  <a:gd name="connsiteX6" fmla="*/ 12220 w 37677"/>
                  <a:gd name="connsiteY6" fmla="*/ 27488 h 28506"/>
                  <a:gd name="connsiteX7" fmla="*/ 8146 w 37677"/>
                  <a:gd name="connsiteY7" fmla="*/ 28506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77" h="28506">
                    <a:moveTo>
                      <a:pt x="8146" y="28506"/>
                    </a:moveTo>
                    <a:cubicBezTo>
                      <a:pt x="3055" y="28506"/>
                      <a:pt x="0" y="25452"/>
                      <a:pt x="0" y="20361"/>
                    </a:cubicBezTo>
                    <a:cubicBezTo>
                      <a:pt x="0" y="17307"/>
                      <a:pt x="2037" y="15271"/>
                      <a:pt x="4073" y="13235"/>
                    </a:cubicBezTo>
                    <a:lnTo>
                      <a:pt x="25458" y="1018"/>
                    </a:lnTo>
                    <a:cubicBezTo>
                      <a:pt x="29531" y="-1018"/>
                      <a:pt x="34623" y="0"/>
                      <a:pt x="36659" y="4072"/>
                    </a:cubicBezTo>
                    <a:cubicBezTo>
                      <a:pt x="38696" y="8145"/>
                      <a:pt x="37678" y="12217"/>
                      <a:pt x="33604" y="15271"/>
                    </a:cubicBezTo>
                    <a:lnTo>
                      <a:pt x="12220" y="27488"/>
                    </a:lnTo>
                    <a:cubicBezTo>
                      <a:pt x="11201" y="27488"/>
                      <a:pt x="10183" y="28506"/>
                      <a:pt x="8146" y="28506"/>
                    </a:cubicBezTo>
                    <a:close/>
                  </a:path>
                </a:pathLst>
              </a:custGeom>
              <a:solidFill>
                <a:srgbClr val="01010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43202EA4-54B2-4C62-953F-5FA6A3EF18F9}"/>
                  </a:ext>
                </a:extLst>
              </p:cNvPr>
              <p:cNvSpPr/>
              <p:nvPr/>
            </p:nvSpPr>
            <p:spPr>
              <a:xfrm>
                <a:off x="8274728" y="3622414"/>
                <a:ext cx="36659" cy="18325"/>
              </a:xfrm>
              <a:custGeom>
                <a:avLst/>
                <a:gdLst>
                  <a:gd name="connsiteX0" fmla="*/ 29531 w 36659"/>
                  <a:gd name="connsiteY0" fmla="*/ 18326 h 18325"/>
                  <a:gd name="connsiteX1" fmla="*/ 7128 w 36659"/>
                  <a:gd name="connsiteY1" fmla="*/ 18326 h 18325"/>
                  <a:gd name="connsiteX2" fmla="*/ 0 w 36659"/>
                  <a:gd name="connsiteY2" fmla="*/ 9163 h 18325"/>
                  <a:gd name="connsiteX3" fmla="*/ 7128 w 36659"/>
                  <a:gd name="connsiteY3" fmla="*/ 0 h 18325"/>
                  <a:gd name="connsiteX4" fmla="*/ 29531 w 36659"/>
                  <a:gd name="connsiteY4" fmla="*/ 0 h 18325"/>
                  <a:gd name="connsiteX5" fmla="*/ 36659 w 36659"/>
                  <a:gd name="connsiteY5" fmla="*/ 9163 h 18325"/>
                  <a:gd name="connsiteX6" fmla="*/ 29531 w 36659"/>
                  <a:gd name="connsiteY6" fmla="*/ 18326 h 1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59" h="18325">
                    <a:moveTo>
                      <a:pt x="29531" y="18326"/>
                    </a:moveTo>
                    <a:lnTo>
                      <a:pt x="7128" y="18326"/>
                    </a:lnTo>
                    <a:cubicBezTo>
                      <a:pt x="3055" y="18326"/>
                      <a:pt x="0" y="14253"/>
                      <a:pt x="0" y="9163"/>
                    </a:cubicBezTo>
                    <a:cubicBezTo>
                      <a:pt x="0" y="4072"/>
                      <a:pt x="3055" y="0"/>
                      <a:pt x="7128" y="0"/>
                    </a:cubicBezTo>
                    <a:lnTo>
                      <a:pt x="29531" y="0"/>
                    </a:lnTo>
                    <a:cubicBezTo>
                      <a:pt x="33604" y="0"/>
                      <a:pt x="36659" y="4072"/>
                      <a:pt x="36659" y="9163"/>
                    </a:cubicBezTo>
                    <a:cubicBezTo>
                      <a:pt x="36659" y="15271"/>
                      <a:pt x="33604" y="18326"/>
                      <a:pt x="29531" y="18326"/>
                    </a:cubicBezTo>
                    <a:close/>
                  </a:path>
                </a:pathLst>
              </a:custGeom>
              <a:solidFill>
                <a:srgbClr val="01010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8" name="Freeform 77">
                <a:extLst>
                  <a:ext uri="{FF2B5EF4-FFF2-40B4-BE49-F238E27FC236}">
                    <a16:creationId xmlns:a16="http://schemas.microsoft.com/office/drawing/2014/main" id="{0135FAB3-9403-2A59-7AC2-51BEBFB92D9B}"/>
                  </a:ext>
                </a:extLst>
              </p:cNvPr>
              <p:cNvSpPr/>
              <p:nvPr/>
            </p:nvSpPr>
            <p:spPr>
              <a:xfrm>
                <a:off x="8291021" y="3550131"/>
                <a:ext cx="37677" cy="28506"/>
              </a:xfrm>
              <a:custGeom>
                <a:avLst/>
                <a:gdLst>
                  <a:gd name="connsiteX0" fmla="*/ 29531 w 37677"/>
                  <a:gd name="connsiteY0" fmla="*/ 28506 h 28506"/>
                  <a:gd name="connsiteX1" fmla="*/ 25458 w 37677"/>
                  <a:gd name="connsiteY1" fmla="*/ 27488 h 28506"/>
                  <a:gd name="connsiteX2" fmla="*/ 4073 w 37677"/>
                  <a:gd name="connsiteY2" fmla="*/ 15271 h 28506"/>
                  <a:gd name="connsiteX3" fmla="*/ 1018 w 37677"/>
                  <a:gd name="connsiteY3" fmla="*/ 4072 h 28506"/>
                  <a:gd name="connsiteX4" fmla="*/ 12220 w 37677"/>
                  <a:gd name="connsiteY4" fmla="*/ 1018 h 28506"/>
                  <a:gd name="connsiteX5" fmla="*/ 33604 w 37677"/>
                  <a:gd name="connsiteY5" fmla="*/ 13235 h 28506"/>
                  <a:gd name="connsiteX6" fmla="*/ 36659 w 37677"/>
                  <a:gd name="connsiteY6" fmla="*/ 24434 h 28506"/>
                  <a:gd name="connsiteX7" fmla="*/ 29531 w 37677"/>
                  <a:gd name="connsiteY7" fmla="*/ 28506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77" h="28506">
                    <a:moveTo>
                      <a:pt x="29531" y="28506"/>
                    </a:moveTo>
                    <a:cubicBezTo>
                      <a:pt x="27495" y="28506"/>
                      <a:pt x="26476" y="28506"/>
                      <a:pt x="25458" y="27488"/>
                    </a:cubicBezTo>
                    <a:lnTo>
                      <a:pt x="4073" y="15271"/>
                    </a:lnTo>
                    <a:cubicBezTo>
                      <a:pt x="0" y="13235"/>
                      <a:pt x="-1018" y="8145"/>
                      <a:pt x="1018" y="4072"/>
                    </a:cubicBezTo>
                    <a:cubicBezTo>
                      <a:pt x="3055" y="0"/>
                      <a:pt x="8146" y="-1018"/>
                      <a:pt x="12220" y="1018"/>
                    </a:cubicBezTo>
                    <a:lnTo>
                      <a:pt x="33604" y="13235"/>
                    </a:lnTo>
                    <a:cubicBezTo>
                      <a:pt x="37678" y="15271"/>
                      <a:pt x="38696" y="20361"/>
                      <a:pt x="36659" y="24434"/>
                    </a:cubicBezTo>
                    <a:cubicBezTo>
                      <a:pt x="35641" y="27488"/>
                      <a:pt x="32586" y="28506"/>
                      <a:pt x="29531" y="28506"/>
                    </a:cubicBezTo>
                    <a:close/>
                  </a:path>
                </a:pathLst>
              </a:custGeom>
              <a:solidFill>
                <a:srgbClr val="01010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9" name="Freeform 78">
                <a:extLst>
                  <a:ext uri="{FF2B5EF4-FFF2-40B4-BE49-F238E27FC236}">
                    <a16:creationId xmlns:a16="http://schemas.microsoft.com/office/drawing/2014/main" id="{646A30FA-54A9-B14D-3D7F-9F502325F8EE}"/>
                  </a:ext>
                </a:extLst>
              </p:cNvPr>
              <p:cNvSpPr/>
              <p:nvPr/>
            </p:nvSpPr>
            <p:spPr>
              <a:xfrm>
                <a:off x="8291021" y="3688589"/>
                <a:ext cx="37677" cy="28506"/>
              </a:xfrm>
              <a:custGeom>
                <a:avLst/>
                <a:gdLst>
                  <a:gd name="connsiteX0" fmla="*/ 8146 w 37677"/>
                  <a:gd name="connsiteY0" fmla="*/ 28506 h 28506"/>
                  <a:gd name="connsiteX1" fmla="*/ 0 w 37677"/>
                  <a:gd name="connsiteY1" fmla="*/ 20362 h 28506"/>
                  <a:gd name="connsiteX2" fmla="*/ 4073 w 37677"/>
                  <a:gd name="connsiteY2" fmla="*/ 13235 h 28506"/>
                  <a:gd name="connsiteX3" fmla="*/ 25458 w 37677"/>
                  <a:gd name="connsiteY3" fmla="*/ 1018 h 28506"/>
                  <a:gd name="connsiteX4" fmla="*/ 36659 w 37677"/>
                  <a:gd name="connsiteY4" fmla="*/ 4072 h 28506"/>
                  <a:gd name="connsiteX5" fmla="*/ 33604 w 37677"/>
                  <a:gd name="connsiteY5" fmla="*/ 15271 h 28506"/>
                  <a:gd name="connsiteX6" fmla="*/ 12220 w 37677"/>
                  <a:gd name="connsiteY6" fmla="*/ 27488 h 28506"/>
                  <a:gd name="connsiteX7" fmla="*/ 8146 w 37677"/>
                  <a:gd name="connsiteY7" fmla="*/ 28506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77" h="28506">
                    <a:moveTo>
                      <a:pt x="8146" y="28506"/>
                    </a:moveTo>
                    <a:cubicBezTo>
                      <a:pt x="3055" y="28506"/>
                      <a:pt x="0" y="25452"/>
                      <a:pt x="0" y="20362"/>
                    </a:cubicBezTo>
                    <a:cubicBezTo>
                      <a:pt x="0" y="17307"/>
                      <a:pt x="2037" y="15271"/>
                      <a:pt x="4073" y="13235"/>
                    </a:cubicBezTo>
                    <a:lnTo>
                      <a:pt x="25458" y="1018"/>
                    </a:lnTo>
                    <a:cubicBezTo>
                      <a:pt x="29531" y="-1018"/>
                      <a:pt x="34623" y="0"/>
                      <a:pt x="36659" y="4072"/>
                    </a:cubicBezTo>
                    <a:cubicBezTo>
                      <a:pt x="38696" y="8145"/>
                      <a:pt x="37678" y="12217"/>
                      <a:pt x="33604" y="15271"/>
                    </a:cubicBezTo>
                    <a:lnTo>
                      <a:pt x="12220" y="27488"/>
                    </a:lnTo>
                    <a:cubicBezTo>
                      <a:pt x="11201" y="28506"/>
                      <a:pt x="9165" y="28506"/>
                      <a:pt x="8146" y="28506"/>
                    </a:cubicBezTo>
                    <a:close/>
                  </a:path>
                </a:pathLst>
              </a:custGeom>
              <a:solidFill>
                <a:srgbClr val="01010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0" name="Freeform 79">
                <a:extLst>
                  <a:ext uri="{FF2B5EF4-FFF2-40B4-BE49-F238E27FC236}">
                    <a16:creationId xmlns:a16="http://schemas.microsoft.com/office/drawing/2014/main" id="{E02A56C3-D90E-735A-CEAD-E6EFB60A3D74}"/>
                  </a:ext>
                </a:extLst>
              </p:cNvPr>
              <p:cNvSpPr/>
              <p:nvPr/>
            </p:nvSpPr>
            <p:spPr>
              <a:xfrm>
                <a:off x="8452933" y="3579655"/>
                <a:ext cx="70143" cy="109952"/>
              </a:xfrm>
              <a:custGeom>
                <a:avLst/>
                <a:gdLst>
                  <a:gd name="connsiteX0" fmla="*/ 23421 w 70143"/>
                  <a:gd name="connsiteY0" fmla="*/ 15271 h 109952"/>
                  <a:gd name="connsiteX1" fmla="*/ 15275 w 70143"/>
                  <a:gd name="connsiteY1" fmla="*/ 23416 h 109952"/>
                  <a:gd name="connsiteX2" fmla="*/ 15275 w 70143"/>
                  <a:gd name="connsiteY2" fmla="*/ 86537 h 109952"/>
                  <a:gd name="connsiteX3" fmla="*/ 23421 w 70143"/>
                  <a:gd name="connsiteY3" fmla="*/ 94681 h 109952"/>
                  <a:gd name="connsiteX4" fmla="*/ 31568 w 70143"/>
                  <a:gd name="connsiteY4" fmla="*/ 86537 h 109952"/>
                  <a:gd name="connsiteX5" fmla="*/ 30549 w 70143"/>
                  <a:gd name="connsiteY5" fmla="*/ 82464 h 109952"/>
                  <a:gd name="connsiteX6" fmla="*/ 32586 w 70143"/>
                  <a:gd name="connsiteY6" fmla="*/ 71266 h 109952"/>
                  <a:gd name="connsiteX7" fmla="*/ 38696 w 70143"/>
                  <a:gd name="connsiteY7" fmla="*/ 70247 h 109952"/>
                  <a:gd name="connsiteX8" fmla="*/ 54989 w 70143"/>
                  <a:gd name="connsiteY8" fmla="*/ 53958 h 109952"/>
                  <a:gd name="connsiteX9" fmla="*/ 39714 w 70143"/>
                  <a:gd name="connsiteY9" fmla="*/ 37669 h 109952"/>
                  <a:gd name="connsiteX10" fmla="*/ 31568 w 70143"/>
                  <a:gd name="connsiteY10" fmla="*/ 34615 h 109952"/>
                  <a:gd name="connsiteX11" fmla="*/ 31568 w 70143"/>
                  <a:gd name="connsiteY11" fmla="*/ 25452 h 109952"/>
                  <a:gd name="connsiteX12" fmla="*/ 32586 w 70143"/>
                  <a:gd name="connsiteY12" fmla="*/ 21379 h 109952"/>
                  <a:gd name="connsiteX13" fmla="*/ 23421 w 70143"/>
                  <a:gd name="connsiteY13" fmla="*/ 15271 h 109952"/>
                  <a:gd name="connsiteX14" fmla="*/ 23421 w 70143"/>
                  <a:gd name="connsiteY14" fmla="*/ 109952 h 109952"/>
                  <a:gd name="connsiteX15" fmla="*/ 0 w 70143"/>
                  <a:gd name="connsiteY15" fmla="*/ 86537 h 109952"/>
                  <a:gd name="connsiteX16" fmla="*/ 0 w 70143"/>
                  <a:gd name="connsiteY16" fmla="*/ 23416 h 109952"/>
                  <a:gd name="connsiteX17" fmla="*/ 23421 w 70143"/>
                  <a:gd name="connsiteY17" fmla="*/ 0 h 109952"/>
                  <a:gd name="connsiteX18" fmla="*/ 46843 w 70143"/>
                  <a:gd name="connsiteY18" fmla="*/ 23416 h 109952"/>
                  <a:gd name="connsiteX19" fmla="*/ 46843 w 70143"/>
                  <a:gd name="connsiteY19" fmla="*/ 24434 h 109952"/>
                  <a:gd name="connsiteX20" fmla="*/ 69245 w 70143"/>
                  <a:gd name="connsiteY20" fmla="*/ 63121 h 109952"/>
                  <a:gd name="connsiteX21" fmla="*/ 46843 w 70143"/>
                  <a:gd name="connsiteY21" fmla="*/ 85519 h 109952"/>
                  <a:gd name="connsiteX22" fmla="*/ 46843 w 70143"/>
                  <a:gd name="connsiteY22" fmla="*/ 86537 h 109952"/>
                  <a:gd name="connsiteX23" fmla="*/ 23421 w 70143"/>
                  <a:gd name="connsiteY23" fmla="*/ 109952 h 10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143" h="109952">
                    <a:moveTo>
                      <a:pt x="23421" y="15271"/>
                    </a:moveTo>
                    <a:cubicBezTo>
                      <a:pt x="19348" y="15271"/>
                      <a:pt x="15275" y="18325"/>
                      <a:pt x="15275" y="23416"/>
                    </a:cubicBezTo>
                    <a:lnTo>
                      <a:pt x="15275" y="86537"/>
                    </a:lnTo>
                    <a:cubicBezTo>
                      <a:pt x="15275" y="90609"/>
                      <a:pt x="18330" y="94681"/>
                      <a:pt x="23421" y="94681"/>
                    </a:cubicBezTo>
                    <a:cubicBezTo>
                      <a:pt x="27494" y="94681"/>
                      <a:pt x="31568" y="91627"/>
                      <a:pt x="31568" y="86537"/>
                    </a:cubicBezTo>
                    <a:cubicBezTo>
                      <a:pt x="31568" y="85519"/>
                      <a:pt x="31568" y="83482"/>
                      <a:pt x="30549" y="82464"/>
                    </a:cubicBezTo>
                    <a:cubicBezTo>
                      <a:pt x="28513" y="78392"/>
                      <a:pt x="29531" y="74320"/>
                      <a:pt x="32586" y="71266"/>
                    </a:cubicBezTo>
                    <a:cubicBezTo>
                      <a:pt x="34623" y="70247"/>
                      <a:pt x="36659" y="70247"/>
                      <a:pt x="38696" y="70247"/>
                    </a:cubicBezTo>
                    <a:cubicBezTo>
                      <a:pt x="47861" y="70247"/>
                      <a:pt x="54989" y="63121"/>
                      <a:pt x="54989" y="53958"/>
                    </a:cubicBezTo>
                    <a:cubicBezTo>
                      <a:pt x="54989" y="44795"/>
                      <a:pt x="47861" y="37669"/>
                      <a:pt x="39714" y="37669"/>
                    </a:cubicBezTo>
                    <a:cubicBezTo>
                      <a:pt x="36659" y="37669"/>
                      <a:pt x="33604" y="37669"/>
                      <a:pt x="31568" y="34615"/>
                    </a:cubicBezTo>
                    <a:cubicBezTo>
                      <a:pt x="29531" y="32578"/>
                      <a:pt x="29531" y="28506"/>
                      <a:pt x="31568" y="25452"/>
                    </a:cubicBezTo>
                    <a:cubicBezTo>
                      <a:pt x="31568" y="24434"/>
                      <a:pt x="32586" y="23416"/>
                      <a:pt x="32586" y="21379"/>
                    </a:cubicBezTo>
                    <a:cubicBezTo>
                      <a:pt x="31568" y="18325"/>
                      <a:pt x="28513" y="15271"/>
                      <a:pt x="23421" y="15271"/>
                    </a:cubicBezTo>
                    <a:close/>
                    <a:moveTo>
                      <a:pt x="23421" y="109952"/>
                    </a:moveTo>
                    <a:cubicBezTo>
                      <a:pt x="10183" y="109952"/>
                      <a:pt x="0" y="99772"/>
                      <a:pt x="0" y="86537"/>
                    </a:cubicBezTo>
                    <a:lnTo>
                      <a:pt x="0" y="23416"/>
                    </a:lnTo>
                    <a:cubicBezTo>
                      <a:pt x="0" y="10181"/>
                      <a:pt x="10183" y="0"/>
                      <a:pt x="23421" y="0"/>
                    </a:cubicBezTo>
                    <a:cubicBezTo>
                      <a:pt x="36659" y="0"/>
                      <a:pt x="46843" y="10181"/>
                      <a:pt x="46843" y="23416"/>
                    </a:cubicBezTo>
                    <a:cubicBezTo>
                      <a:pt x="46843" y="23416"/>
                      <a:pt x="46843" y="23416"/>
                      <a:pt x="46843" y="24434"/>
                    </a:cubicBezTo>
                    <a:cubicBezTo>
                      <a:pt x="63135" y="28506"/>
                      <a:pt x="73319" y="45814"/>
                      <a:pt x="69245" y="63121"/>
                    </a:cubicBezTo>
                    <a:cubicBezTo>
                      <a:pt x="66190" y="74320"/>
                      <a:pt x="58044" y="82464"/>
                      <a:pt x="46843" y="85519"/>
                    </a:cubicBezTo>
                    <a:cubicBezTo>
                      <a:pt x="46843" y="85519"/>
                      <a:pt x="46843" y="85519"/>
                      <a:pt x="46843" y="86537"/>
                    </a:cubicBezTo>
                    <a:cubicBezTo>
                      <a:pt x="46843" y="99772"/>
                      <a:pt x="36659" y="109952"/>
                      <a:pt x="23421" y="109952"/>
                    </a:cubicBezTo>
                    <a:close/>
                  </a:path>
                </a:pathLst>
              </a:custGeom>
              <a:solidFill>
                <a:srgbClr val="01010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D54D7B26-0B97-A48B-9BB2-BEE1A1507829}"/>
                  </a:ext>
                </a:extLst>
              </p:cNvPr>
              <p:cNvSpPr/>
              <p:nvPr/>
            </p:nvSpPr>
            <p:spPr>
              <a:xfrm>
                <a:off x="8366496" y="3579655"/>
                <a:ext cx="70143" cy="109952"/>
              </a:xfrm>
              <a:custGeom>
                <a:avLst/>
                <a:gdLst>
                  <a:gd name="connsiteX0" fmla="*/ 33484 w 70143"/>
                  <a:gd name="connsiteY0" fmla="*/ 70247 h 109952"/>
                  <a:gd name="connsiteX1" fmla="*/ 39594 w 70143"/>
                  <a:gd name="connsiteY1" fmla="*/ 73301 h 109952"/>
                  <a:gd name="connsiteX2" fmla="*/ 39594 w 70143"/>
                  <a:gd name="connsiteY2" fmla="*/ 82464 h 109952"/>
                  <a:gd name="connsiteX3" fmla="*/ 38576 w 70143"/>
                  <a:gd name="connsiteY3" fmla="*/ 86537 h 109952"/>
                  <a:gd name="connsiteX4" fmla="*/ 46722 w 70143"/>
                  <a:gd name="connsiteY4" fmla="*/ 94681 h 109952"/>
                  <a:gd name="connsiteX5" fmla="*/ 54869 w 70143"/>
                  <a:gd name="connsiteY5" fmla="*/ 86537 h 109952"/>
                  <a:gd name="connsiteX6" fmla="*/ 54869 w 70143"/>
                  <a:gd name="connsiteY6" fmla="*/ 23416 h 109952"/>
                  <a:gd name="connsiteX7" fmla="*/ 46722 w 70143"/>
                  <a:gd name="connsiteY7" fmla="*/ 15271 h 109952"/>
                  <a:gd name="connsiteX8" fmla="*/ 38576 w 70143"/>
                  <a:gd name="connsiteY8" fmla="*/ 23416 h 109952"/>
                  <a:gd name="connsiteX9" fmla="*/ 39594 w 70143"/>
                  <a:gd name="connsiteY9" fmla="*/ 27488 h 109952"/>
                  <a:gd name="connsiteX10" fmla="*/ 37557 w 70143"/>
                  <a:gd name="connsiteY10" fmla="*/ 38687 h 109952"/>
                  <a:gd name="connsiteX11" fmla="*/ 31448 w 70143"/>
                  <a:gd name="connsiteY11" fmla="*/ 39705 h 109952"/>
                  <a:gd name="connsiteX12" fmla="*/ 15155 w 70143"/>
                  <a:gd name="connsiteY12" fmla="*/ 55994 h 109952"/>
                  <a:gd name="connsiteX13" fmla="*/ 30429 w 70143"/>
                  <a:gd name="connsiteY13" fmla="*/ 72283 h 109952"/>
                  <a:gd name="connsiteX14" fmla="*/ 33484 w 70143"/>
                  <a:gd name="connsiteY14" fmla="*/ 70247 h 109952"/>
                  <a:gd name="connsiteX15" fmla="*/ 46722 w 70143"/>
                  <a:gd name="connsiteY15" fmla="*/ 109952 h 109952"/>
                  <a:gd name="connsiteX16" fmla="*/ 23301 w 70143"/>
                  <a:gd name="connsiteY16" fmla="*/ 86537 h 109952"/>
                  <a:gd name="connsiteX17" fmla="*/ 23301 w 70143"/>
                  <a:gd name="connsiteY17" fmla="*/ 85519 h 109952"/>
                  <a:gd name="connsiteX18" fmla="*/ 898 w 70143"/>
                  <a:gd name="connsiteY18" fmla="*/ 46831 h 109952"/>
                  <a:gd name="connsiteX19" fmla="*/ 23301 w 70143"/>
                  <a:gd name="connsiteY19" fmla="*/ 24434 h 109952"/>
                  <a:gd name="connsiteX20" fmla="*/ 23301 w 70143"/>
                  <a:gd name="connsiteY20" fmla="*/ 23416 h 109952"/>
                  <a:gd name="connsiteX21" fmla="*/ 46722 w 70143"/>
                  <a:gd name="connsiteY21" fmla="*/ 0 h 109952"/>
                  <a:gd name="connsiteX22" fmla="*/ 70143 w 70143"/>
                  <a:gd name="connsiteY22" fmla="*/ 23416 h 109952"/>
                  <a:gd name="connsiteX23" fmla="*/ 70143 w 70143"/>
                  <a:gd name="connsiteY23" fmla="*/ 86537 h 109952"/>
                  <a:gd name="connsiteX24" fmla="*/ 46722 w 70143"/>
                  <a:gd name="connsiteY24" fmla="*/ 109952 h 10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143" h="109952">
                    <a:moveTo>
                      <a:pt x="33484" y="70247"/>
                    </a:moveTo>
                    <a:cubicBezTo>
                      <a:pt x="35521" y="70247"/>
                      <a:pt x="38576" y="71266"/>
                      <a:pt x="39594" y="73301"/>
                    </a:cubicBezTo>
                    <a:cubicBezTo>
                      <a:pt x="41631" y="75338"/>
                      <a:pt x="41631" y="79410"/>
                      <a:pt x="39594" y="82464"/>
                    </a:cubicBezTo>
                    <a:cubicBezTo>
                      <a:pt x="39594" y="83482"/>
                      <a:pt x="38576" y="84500"/>
                      <a:pt x="38576" y="86537"/>
                    </a:cubicBezTo>
                    <a:cubicBezTo>
                      <a:pt x="38576" y="90609"/>
                      <a:pt x="41631" y="94681"/>
                      <a:pt x="46722" y="94681"/>
                    </a:cubicBezTo>
                    <a:cubicBezTo>
                      <a:pt x="51814" y="94681"/>
                      <a:pt x="54869" y="91627"/>
                      <a:pt x="54869" y="86537"/>
                    </a:cubicBezTo>
                    <a:lnTo>
                      <a:pt x="54869" y="23416"/>
                    </a:lnTo>
                    <a:cubicBezTo>
                      <a:pt x="54869" y="19343"/>
                      <a:pt x="51814" y="15271"/>
                      <a:pt x="46722" y="15271"/>
                    </a:cubicBezTo>
                    <a:cubicBezTo>
                      <a:pt x="41631" y="15271"/>
                      <a:pt x="38576" y="18325"/>
                      <a:pt x="38576" y="23416"/>
                    </a:cubicBezTo>
                    <a:cubicBezTo>
                      <a:pt x="38576" y="24434"/>
                      <a:pt x="38576" y="26470"/>
                      <a:pt x="39594" y="27488"/>
                    </a:cubicBezTo>
                    <a:cubicBezTo>
                      <a:pt x="41631" y="31560"/>
                      <a:pt x="40612" y="35633"/>
                      <a:pt x="37557" y="38687"/>
                    </a:cubicBezTo>
                    <a:cubicBezTo>
                      <a:pt x="35521" y="39705"/>
                      <a:pt x="33484" y="39705"/>
                      <a:pt x="31448" y="39705"/>
                    </a:cubicBezTo>
                    <a:cubicBezTo>
                      <a:pt x="22283" y="39705"/>
                      <a:pt x="15155" y="46831"/>
                      <a:pt x="15155" y="55994"/>
                    </a:cubicBezTo>
                    <a:cubicBezTo>
                      <a:pt x="15155" y="65157"/>
                      <a:pt x="22283" y="72283"/>
                      <a:pt x="30429" y="72283"/>
                    </a:cubicBezTo>
                    <a:cubicBezTo>
                      <a:pt x="31448" y="70247"/>
                      <a:pt x="32466" y="70247"/>
                      <a:pt x="33484" y="70247"/>
                    </a:cubicBezTo>
                    <a:close/>
                    <a:moveTo>
                      <a:pt x="46722" y="109952"/>
                    </a:moveTo>
                    <a:cubicBezTo>
                      <a:pt x="33484" y="109952"/>
                      <a:pt x="23301" y="99772"/>
                      <a:pt x="23301" y="86537"/>
                    </a:cubicBezTo>
                    <a:cubicBezTo>
                      <a:pt x="23301" y="86537"/>
                      <a:pt x="23301" y="86537"/>
                      <a:pt x="23301" y="85519"/>
                    </a:cubicBezTo>
                    <a:cubicBezTo>
                      <a:pt x="7008" y="81446"/>
                      <a:pt x="-3175" y="64139"/>
                      <a:pt x="898" y="46831"/>
                    </a:cubicBezTo>
                    <a:cubicBezTo>
                      <a:pt x="3953" y="35633"/>
                      <a:pt x="12100" y="27488"/>
                      <a:pt x="23301" y="24434"/>
                    </a:cubicBezTo>
                    <a:cubicBezTo>
                      <a:pt x="23301" y="24434"/>
                      <a:pt x="23301" y="24434"/>
                      <a:pt x="23301" y="23416"/>
                    </a:cubicBezTo>
                    <a:cubicBezTo>
                      <a:pt x="23301" y="10181"/>
                      <a:pt x="33484" y="0"/>
                      <a:pt x="46722" y="0"/>
                    </a:cubicBezTo>
                    <a:cubicBezTo>
                      <a:pt x="59960" y="0"/>
                      <a:pt x="70143" y="10181"/>
                      <a:pt x="70143" y="23416"/>
                    </a:cubicBezTo>
                    <a:lnTo>
                      <a:pt x="70143" y="86537"/>
                    </a:lnTo>
                    <a:cubicBezTo>
                      <a:pt x="70143" y="99772"/>
                      <a:pt x="59960" y="109952"/>
                      <a:pt x="46722" y="109952"/>
                    </a:cubicBezTo>
                    <a:close/>
                  </a:path>
                </a:pathLst>
              </a:custGeom>
              <a:solidFill>
                <a:srgbClr val="01010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57F3C3E0-BB66-CA1F-5B00-22E1E1E83165}"/>
                  </a:ext>
                </a:extLst>
              </p:cNvPr>
              <p:cNvSpPr/>
              <p:nvPr/>
            </p:nvSpPr>
            <p:spPr>
              <a:xfrm>
                <a:off x="8560874" y="3688589"/>
                <a:ext cx="37677" cy="28506"/>
              </a:xfrm>
              <a:custGeom>
                <a:avLst/>
                <a:gdLst>
                  <a:gd name="connsiteX0" fmla="*/ 4073 w 37677"/>
                  <a:gd name="connsiteY0" fmla="*/ 15271 h 28506"/>
                  <a:gd name="connsiteX1" fmla="*/ 25458 w 37677"/>
                  <a:gd name="connsiteY1" fmla="*/ 27488 h 28506"/>
                  <a:gd name="connsiteX2" fmla="*/ 36659 w 37677"/>
                  <a:gd name="connsiteY2" fmla="*/ 24434 h 28506"/>
                  <a:gd name="connsiteX3" fmla="*/ 33604 w 37677"/>
                  <a:gd name="connsiteY3" fmla="*/ 13235 h 28506"/>
                  <a:gd name="connsiteX4" fmla="*/ 12220 w 37677"/>
                  <a:gd name="connsiteY4" fmla="*/ 1018 h 28506"/>
                  <a:gd name="connsiteX5" fmla="*/ 1018 w 37677"/>
                  <a:gd name="connsiteY5" fmla="*/ 4072 h 28506"/>
                  <a:gd name="connsiteX6" fmla="*/ 4073 w 37677"/>
                  <a:gd name="connsiteY6" fmla="*/ 15271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77" h="28506">
                    <a:moveTo>
                      <a:pt x="4073" y="15271"/>
                    </a:moveTo>
                    <a:lnTo>
                      <a:pt x="25458" y="27488"/>
                    </a:lnTo>
                    <a:cubicBezTo>
                      <a:pt x="29531" y="29524"/>
                      <a:pt x="34623" y="28506"/>
                      <a:pt x="36659" y="24434"/>
                    </a:cubicBezTo>
                    <a:cubicBezTo>
                      <a:pt x="38696" y="20362"/>
                      <a:pt x="37678" y="16289"/>
                      <a:pt x="33604" y="13235"/>
                    </a:cubicBezTo>
                    <a:lnTo>
                      <a:pt x="12220" y="1018"/>
                    </a:lnTo>
                    <a:cubicBezTo>
                      <a:pt x="8146" y="-1018"/>
                      <a:pt x="3055" y="0"/>
                      <a:pt x="1018" y="4072"/>
                    </a:cubicBezTo>
                    <a:cubicBezTo>
                      <a:pt x="-1018" y="9163"/>
                      <a:pt x="0" y="13235"/>
                      <a:pt x="4073" y="15271"/>
                    </a:cubicBezTo>
                    <a:close/>
                  </a:path>
                </a:pathLst>
              </a:custGeom>
              <a:solidFill>
                <a:srgbClr val="01010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3" name="Freeform 82">
                <a:extLst>
                  <a:ext uri="{FF2B5EF4-FFF2-40B4-BE49-F238E27FC236}">
                    <a16:creationId xmlns:a16="http://schemas.microsoft.com/office/drawing/2014/main" id="{A83186AA-BC36-AD6D-8CFA-DE819A6F4C11}"/>
                  </a:ext>
                </a:extLst>
              </p:cNvPr>
              <p:cNvSpPr/>
              <p:nvPr/>
            </p:nvSpPr>
            <p:spPr>
              <a:xfrm>
                <a:off x="8239087" y="3521920"/>
                <a:ext cx="412417" cy="472093"/>
              </a:xfrm>
              <a:custGeom>
                <a:avLst/>
                <a:gdLst>
                  <a:gd name="connsiteX0" fmla="*/ 396124 w 412417"/>
                  <a:gd name="connsiteY0" fmla="*/ 456822 h 472093"/>
                  <a:gd name="connsiteX1" fmla="*/ 332989 w 412417"/>
                  <a:gd name="connsiteY1" fmla="*/ 456822 h 472093"/>
                  <a:gd name="connsiteX2" fmla="*/ 332989 w 412417"/>
                  <a:gd name="connsiteY2" fmla="*/ 386575 h 472093"/>
                  <a:gd name="connsiteX3" fmla="*/ 324842 w 412417"/>
                  <a:gd name="connsiteY3" fmla="*/ 378431 h 472093"/>
                  <a:gd name="connsiteX4" fmla="*/ 316696 w 412417"/>
                  <a:gd name="connsiteY4" fmla="*/ 386575 h 472093"/>
                  <a:gd name="connsiteX5" fmla="*/ 316696 w 412417"/>
                  <a:gd name="connsiteY5" fmla="*/ 456822 h 472093"/>
                  <a:gd name="connsiteX6" fmla="*/ 280037 w 412417"/>
                  <a:gd name="connsiteY6" fmla="*/ 456822 h 472093"/>
                  <a:gd name="connsiteX7" fmla="*/ 300403 w 412417"/>
                  <a:gd name="connsiteY7" fmla="*/ 388611 h 472093"/>
                  <a:gd name="connsiteX8" fmla="*/ 298366 w 412417"/>
                  <a:gd name="connsiteY8" fmla="*/ 380467 h 472093"/>
                  <a:gd name="connsiteX9" fmla="*/ 288183 w 412417"/>
                  <a:gd name="connsiteY9" fmla="*/ 370286 h 472093"/>
                  <a:gd name="connsiteX10" fmla="*/ 314659 w 412417"/>
                  <a:gd name="connsiteY10" fmla="*/ 343816 h 472093"/>
                  <a:gd name="connsiteX11" fmla="*/ 315678 w 412417"/>
                  <a:gd name="connsiteY11" fmla="*/ 333635 h 472093"/>
                  <a:gd name="connsiteX12" fmla="*/ 288183 w 412417"/>
                  <a:gd name="connsiteY12" fmla="*/ 295966 h 472093"/>
                  <a:gd name="connsiteX13" fmla="*/ 354374 w 412417"/>
                  <a:gd name="connsiteY13" fmla="*/ 312255 h 472093"/>
                  <a:gd name="connsiteX14" fmla="*/ 396124 w 412417"/>
                  <a:gd name="connsiteY14" fmla="*/ 366213 h 472093"/>
                  <a:gd name="connsiteX15" fmla="*/ 396124 w 412417"/>
                  <a:gd name="connsiteY15" fmla="*/ 456822 h 472093"/>
                  <a:gd name="connsiteX16" fmla="*/ 247450 w 412417"/>
                  <a:gd name="connsiteY16" fmla="*/ 456822 h 472093"/>
                  <a:gd name="connsiteX17" fmla="*/ 278000 w 412417"/>
                  <a:gd name="connsiteY17" fmla="*/ 310219 h 472093"/>
                  <a:gd name="connsiteX18" fmla="*/ 298366 w 412417"/>
                  <a:gd name="connsiteY18" fmla="*/ 337707 h 472093"/>
                  <a:gd name="connsiteX19" fmla="*/ 271890 w 412417"/>
                  <a:gd name="connsiteY19" fmla="*/ 364177 h 472093"/>
                  <a:gd name="connsiteX20" fmla="*/ 271890 w 412417"/>
                  <a:gd name="connsiteY20" fmla="*/ 375376 h 472093"/>
                  <a:gd name="connsiteX21" fmla="*/ 284110 w 412417"/>
                  <a:gd name="connsiteY21" fmla="*/ 387593 h 472093"/>
                  <a:gd name="connsiteX22" fmla="*/ 263743 w 412417"/>
                  <a:gd name="connsiteY22" fmla="*/ 455804 h 472093"/>
                  <a:gd name="connsiteX23" fmla="*/ 247450 w 412417"/>
                  <a:gd name="connsiteY23" fmla="*/ 455804 h 472093"/>
                  <a:gd name="connsiteX24" fmla="*/ 231157 w 412417"/>
                  <a:gd name="connsiteY24" fmla="*/ 324472 h 472093"/>
                  <a:gd name="connsiteX25" fmla="*/ 256615 w 412417"/>
                  <a:gd name="connsiteY25" fmla="*/ 332617 h 472093"/>
                  <a:gd name="connsiteX26" fmla="*/ 239304 w 412417"/>
                  <a:gd name="connsiteY26" fmla="*/ 413045 h 472093"/>
                  <a:gd name="connsiteX27" fmla="*/ 231157 w 412417"/>
                  <a:gd name="connsiteY27" fmla="*/ 324472 h 472093"/>
                  <a:gd name="connsiteX28" fmla="*/ 183297 w 412417"/>
                  <a:gd name="connsiteY28" fmla="*/ 456822 h 472093"/>
                  <a:gd name="connsiteX29" fmla="*/ 193480 w 412417"/>
                  <a:gd name="connsiteY29" fmla="*/ 350942 h 472093"/>
                  <a:gd name="connsiteX30" fmla="*/ 203663 w 412417"/>
                  <a:gd name="connsiteY30" fmla="*/ 353996 h 472093"/>
                  <a:gd name="connsiteX31" fmla="*/ 205700 w 412417"/>
                  <a:gd name="connsiteY31" fmla="*/ 353996 h 472093"/>
                  <a:gd name="connsiteX32" fmla="*/ 207736 w 412417"/>
                  <a:gd name="connsiteY32" fmla="*/ 353996 h 472093"/>
                  <a:gd name="connsiteX33" fmla="*/ 217919 w 412417"/>
                  <a:gd name="connsiteY33" fmla="*/ 350942 h 472093"/>
                  <a:gd name="connsiteX34" fmla="*/ 228102 w 412417"/>
                  <a:gd name="connsiteY34" fmla="*/ 456822 h 472093"/>
                  <a:gd name="connsiteX35" fmla="*/ 183297 w 412417"/>
                  <a:gd name="connsiteY35" fmla="*/ 456822 h 472093"/>
                  <a:gd name="connsiteX36" fmla="*/ 172095 w 412417"/>
                  <a:gd name="connsiteY36" fmla="*/ 413045 h 472093"/>
                  <a:gd name="connsiteX37" fmla="*/ 154784 w 412417"/>
                  <a:gd name="connsiteY37" fmla="*/ 332617 h 472093"/>
                  <a:gd name="connsiteX38" fmla="*/ 180242 w 412417"/>
                  <a:gd name="connsiteY38" fmla="*/ 324472 h 472093"/>
                  <a:gd name="connsiteX39" fmla="*/ 172095 w 412417"/>
                  <a:gd name="connsiteY39" fmla="*/ 413045 h 472093"/>
                  <a:gd name="connsiteX40" fmla="*/ 148674 w 412417"/>
                  <a:gd name="connsiteY40" fmla="*/ 456822 h 472093"/>
                  <a:gd name="connsiteX41" fmla="*/ 128308 w 412417"/>
                  <a:gd name="connsiteY41" fmla="*/ 388611 h 472093"/>
                  <a:gd name="connsiteX42" fmla="*/ 140527 w 412417"/>
                  <a:gd name="connsiteY42" fmla="*/ 376394 h 472093"/>
                  <a:gd name="connsiteX43" fmla="*/ 140527 w 412417"/>
                  <a:gd name="connsiteY43" fmla="*/ 365195 h 472093"/>
                  <a:gd name="connsiteX44" fmla="*/ 114051 w 412417"/>
                  <a:gd name="connsiteY44" fmla="*/ 338725 h 472093"/>
                  <a:gd name="connsiteX45" fmla="*/ 134418 w 412417"/>
                  <a:gd name="connsiteY45" fmla="*/ 311237 h 472093"/>
                  <a:gd name="connsiteX46" fmla="*/ 164967 w 412417"/>
                  <a:gd name="connsiteY46" fmla="*/ 457841 h 472093"/>
                  <a:gd name="connsiteX47" fmla="*/ 148674 w 412417"/>
                  <a:gd name="connsiteY47" fmla="*/ 457841 h 472093"/>
                  <a:gd name="connsiteX48" fmla="*/ 94703 w 412417"/>
                  <a:gd name="connsiteY48" fmla="*/ 456822 h 472093"/>
                  <a:gd name="connsiteX49" fmla="*/ 94703 w 412417"/>
                  <a:gd name="connsiteY49" fmla="*/ 386575 h 472093"/>
                  <a:gd name="connsiteX50" fmla="*/ 86557 w 412417"/>
                  <a:gd name="connsiteY50" fmla="*/ 378431 h 472093"/>
                  <a:gd name="connsiteX51" fmla="*/ 78410 w 412417"/>
                  <a:gd name="connsiteY51" fmla="*/ 386575 h 472093"/>
                  <a:gd name="connsiteX52" fmla="*/ 78410 w 412417"/>
                  <a:gd name="connsiteY52" fmla="*/ 456822 h 472093"/>
                  <a:gd name="connsiteX53" fmla="*/ 15275 w 412417"/>
                  <a:gd name="connsiteY53" fmla="*/ 456822 h 472093"/>
                  <a:gd name="connsiteX54" fmla="*/ 15275 w 412417"/>
                  <a:gd name="connsiteY54" fmla="*/ 366213 h 472093"/>
                  <a:gd name="connsiteX55" fmla="*/ 57026 w 412417"/>
                  <a:gd name="connsiteY55" fmla="*/ 312255 h 472093"/>
                  <a:gd name="connsiteX56" fmla="*/ 123216 w 412417"/>
                  <a:gd name="connsiteY56" fmla="*/ 295966 h 472093"/>
                  <a:gd name="connsiteX57" fmla="*/ 95722 w 412417"/>
                  <a:gd name="connsiteY57" fmla="*/ 333635 h 472093"/>
                  <a:gd name="connsiteX58" fmla="*/ 96740 w 412417"/>
                  <a:gd name="connsiteY58" fmla="*/ 343816 h 472093"/>
                  <a:gd name="connsiteX59" fmla="*/ 123216 w 412417"/>
                  <a:gd name="connsiteY59" fmla="*/ 370286 h 472093"/>
                  <a:gd name="connsiteX60" fmla="*/ 113033 w 412417"/>
                  <a:gd name="connsiteY60" fmla="*/ 380467 h 472093"/>
                  <a:gd name="connsiteX61" fmla="*/ 110996 w 412417"/>
                  <a:gd name="connsiteY61" fmla="*/ 388611 h 472093"/>
                  <a:gd name="connsiteX62" fmla="*/ 131363 w 412417"/>
                  <a:gd name="connsiteY62" fmla="*/ 456822 h 472093"/>
                  <a:gd name="connsiteX63" fmla="*/ 94703 w 412417"/>
                  <a:gd name="connsiteY63" fmla="*/ 456822 h 472093"/>
                  <a:gd name="connsiteX64" fmla="*/ 94703 w 412417"/>
                  <a:gd name="connsiteY64" fmla="*/ 456822 h 472093"/>
                  <a:gd name="connsiteX65" fmla="*/ 163949 w 412417"/>
                  <a:gd name="connsiteY65" fmla="*/ 277640 h 472093"/>
                  <a:gd name="connsiteX66" fmla="*/ 191443 w 412417"/>
                  <a:gd name="connsiteY66" fmla="*/ 304111 h 472093"/>
                  <a:gd name="connsiteX67" fmla="*/ 151729 w 412417"/>
                  <a:gd name="connsiteY67" fmla="*/ 317346 h 472093"/>
                  <a:gd name="connsiteX68" fmla="*/ 144601 w 412417"/>
                  <a:gd name="connsiteY68" fmla="*/ 281713 h 472093"/>
                  <a:gd name="connsiteX69" fmla="*/ 163949 w 412417"/>
                  <a:gd name="connsiteY69" fmla="*/ 277640 h 472093"/>
                  <a:gd name="connsiteX70" fmla="*/ 157839 w 412417"/>
                  <a:gd name="connsiteY70" fmla="*/ 228773 h 472093"/>
                  <a:gd name="connsiteX71" fmla="*/ 252542 w 412417"/>
                  <a:gd name="connsiteY71" fmla="*/ 228773 h 472093"/>
                  <a:gd name="connsiteX72" fmla="*/ 252542 w 412417"/>
                  <a:gd name="connsiteY72" fmla="*/ 244044 h 472093"/>
                  <a:gd name="connsiteX73" fmla="*/ 157839 w 412417"/>
                  <a:gd name="connsiteY73" fmla="*/ 244044 h 472093"/>
                  <a:gd name="connsiteX74" fmla="*/ 157839 w 412417"/>
                  <a:gd name="connsiteY74" fmla="*/ 228773 h 472093"/>
                  <a:gd name="connsiteX75" fmla="*/ 110996 w 412417"/>
                  <a:gd name="connsiteY75" fmla="*/ 111694 h 472093"/>
                  <a:gd name="connsiteX76" fmla="*/ 205700 w 412417"/>
                  <a:gd name="connsiteY76" fmla="*/ 18030 h 472093"/>
                  <a:gd name="connsiteX77" fmla="*/ 300403 w 412417"/>
                  <a:gd name="connsiteY77" fmla="*/ 111694 h 472093"/>
                  <a:gd name="connsiteX78" fmla="*/ 242359 w 412417"/>
                  <a:gd name="connsiteY78" fmla="*/ 198230 h 472093"/>
                  <a:gd name="connsiteX79" fmla="*/ 237267 w 412417"/>
                  <a:gd name="connsiteY79" fmla="*/ 205357 h 472093"/>
                  <a:gd name="connsiteX80" fmla="*/ 237267 w 412417"/>
                  <a:gd name="connsiteY80" fmla="*/ 213502 h 472093"/>
                  <a:gd name="connsiteX81" fmla="*/ 174132 w 412417"/>
                  <a:gd name="connsiteY81" fmla="*/ 213502 h 472093"/>
                  <a:gd name="connsiteX82" fmla="*/ 174132 w 412417"/>
                  <a:gd name="connsiteY82" fmla="*/ 205357 h 472093"/>
                  <a:gd name="connsiteX83" fmla="*/ 169040 w 412417"/>
                  <a:gd name="connsiteY83" fmla="*/ 198230 h 472093"/>
                  <a:gd name="connsiteX84" fmla="*/ 110996 w 412417"/>
                  <a:gd name="connsiteY84" fmla="*/ 111694 h 472093"/>
                  <a:gd name="connsiteX85" fmla="*/ 216901 w 412417"/>
                  <a:gd name="connsiteY85" fmla="*/ 334653 h 472093"/>
                  <a:gd name="connsiteX86" fmla="*/ 206718 w 412417"/>
                  <a:gd name="connsiteY86" fmla="*/ 337707 h 472093"/>
                  <a:gd name="connsiteX87" fmla="*/ 195516 w 412417"/>
                  <a:gd name="connsiteY87" fmla="*/ 334653 h 472093"/>
                  <a:gd name="connsiteX88" fmla="*/ 196535 w 412417"/>
                  <a:gd name="connsiteY88" fmla="*/ 318364 h 472093"/>
                  <a:gd name="connsiteX89" fmla="*/ 205700 w 412417"/>
                  <a:gd name="connsiteY89" fmla="*/ 315310 h 472093"/>
                  <a:gd name="connsiteX90" fmla="*/ 214864 w 412417"/>
                  <a:gd name="connsiteY90" fmla="*/ 318364 h 472093"/>
                  <a:gd name="connsiteX91" fmla="*/ 216901 w 412417"/>
                  <a:gd name="connsiteY91" fmla="*/ 334653 h 472093"/>
                  <a:gd name="connsiteX92" fmla="*/ 205700 w 412417"/>
                  <a:gd name="connsiteY92" fmla="*/ 296984 h 472093"/>
                  <a:gd name="connsiteX93" fmla="*/ 174132 w 412417"/>
                  <a:gd name="connsiteY93" fmla="*/ 265424 h 472093"/>
                  <a:gd name="connsiteX94" fmla="*/ 174132 w 412417"/>
                  <a:gd name="connsiteY94" fmla="*/ 261351 h 472093"/>
                  <a:gd name="connsiteX95" fmla="*/ 237267 w 412417"/>
                  <a:gd name="connsiteY95" fmla="*/ 261351 h 472093"/>
                  <a:gd name="connsiteX96" fmla="*/ 237267 w 412417"/>
                  <a:gd name="connsiteY96" fmla="*/ 265424 h 472093"/>
                  <a:gd name="connsiteX97" fmla="*/ 205700 w 412417"/>
                  <a:gd name="connsiteY97" fmla="*/ 296984 h 472093"/>
                  <a:gd name="connsiteX98" fmla="*/ 267817 w 412417"/>
                  <a:gd name="connsiteY98" fmla="*/ 281713 h 472093"/>
                  <a:gd name="connsiteX99" fmla="*/ 260689 w 412417"/>
                  <a:gd name="connsiteY99" fmla="*/ 317346 h 472093"/>
                  <a:gd name="connsiteX100" fmla="*/ 220974 w 412417"/>
                  <a:gd name="connsiteY100" fmla="*/ 304111 h 472093"/>
                  <a:gd name="connsiteX101" fmla="*/ 248469 w 412417"/>
                  <a:gd name="connsiteY101" fmla="*/ 277640 h 472093"/>
                  <a:gd name="connsiteX102" fmla="*/ 267817 w 412417"/>
                  <a:gd name="connsiteY102" fmla="*/ 281713 h 472093"/>
                  <a:gd name="connsiteX103" fmla="*/ 358447 w 412417"/>
                  <a:gd name="connsiteY103" fmla="*/ 298002 h 472093"/>
                  <a:gd name="connsiteX104" fmla="*/ 285128 w 412417"/>
                  <a:gd name="connsiteY104" fmla="*/ 279677 h 472093"/>
                  <a:gd name="connsiteX105" fmla="*/ 285128 w 412417"/>
                  <a:gd name="connsiteY105" fmla="*/ 277640 h 472093"/>
                  <a:gd name="connsiteX106" fmla="*/ 279018 w 412417"/>
                  <a:gd name="connsiteY106" fmla="*/ 268478 h 472093"/>
                  <a:gd name="connsiteX107" fmla="*/ 253560 w 412417"/>
                  <a:gd name="connsiteY107" fmla="*/ 262369 h 472093"/>
                  <a:gd name="connsiteX108" fmla="*/ 253560 w 412417"/>
                  <a:gd name="connsiteY108" fmla="*/ 260333 h 472093"/>
                  <a:gd name="connsiteX109" fmla="*/ 261707 w 412417"/>
                  <a:gd name="connsiteY109" fmla="*/ 260333 h 472093"/>
                  <a:gd name="connsiteX110" fmla="*/ 269853 w 412417"/>
                  <a:gd name="connsiteY110" fmla="*/ 252189 h 472093"/>
                  <a:gd name="connsiteX111" fmla="*/ 269853 w 412417"/>
                  <a:gd name="connsiteY111" fmla="*/ 220628 h 472093"/>
                  <a:gd name="connsiteX112" fmla="*/ 261707 w 412417"/>
                  <a:gd name="connsiteY112" fmla="*/ 212484 h 472093"/>
                  <a:gd name="connsiteX113" fmla="*/ 253560 w 412417"/>
                  <a:gd name="connsiteY113" fmla="*/ 212484 h 472093"/>
                  <a:gd name="connsiteX114" fmla="*/ 253560 w 412417"/>
                  <a:gd name="connsiteY114" fmla="*/ 209429 h 472093"/>
                  <a:gd name="connsiteX115" fmla="*/ 306513 w 412417"/>
                  <a:gd name="connsiteY115" fmla="*/ 62826 h 472093"/>
                  <a:gd name="connsiteX116" fmla="*/ 158857 w 412417"/>
                  <a:gd name="connsiteY116" fmla="*/ 10904 h 472093"/>
                  <a:gd name="connsiteX117" fmla="*/ 105905 w 412417"/>
                  <a:gd name="connsiteY117" fmla="*/ 157507 h 472093"/>
                  <a:gd name="connsiteX118" fmla="*/ 158857 w 412417"/>
                  <a:gd name="connsiteY118" fmla="*/ 209429 h 472093"/>
                  <a:gd name="connsiteX119" fmla="*/ 158857 w 412417"/>
                  <a:gd name="connsiteY119" fmla="*/ 212484 h 472093"/>
                  <a:gd name="connsiteX120" fmla="*/ 150711 w 412417"/>
                  <a:gd name="connsiteY120" fmla="*/ 212484 h 472093"/>
                  <a:gd name="connsiteX121" fmla="*/ 142564 w 412417"/>
                  <a:gd name="connsiteY121" fmla="*/ 220628 h 472093"/>
                  <a:gd name="connsiteX122" fmla="*/ 142564 w 412417"/>
                  <a:gd name="connsiteY122" fmla="*/ 252189 h 472093"/>
                  <a:gd name="connsiteX123" fmla="*/ 150711 w 412417"/>
                  <a:gd name="connsiteY123" fmla="*/ 260333 h 472093"/>
                  <a:gd name="connsiteX124" fmla="*/ 158857 w 412417"/>
                  <a:gd name="connsiteY124" fmla="*/ 260333 h 472093"/>
                  <a:gd name="connsiteX125" fmla="*/ 158857 w 412417"/>
                  <a:gd name="connsiteY125" fmla="*/ 262369 h 472093"/>
                  <a:gd name="connsiteX126" fmla="*/ 133399 w 412417"/>
                  <a:gd name="connsiteY126" fmla="*/ 268478 h 472093"/>
                  <a:gd name="connsiteX127" fmla="*/ 127289 w 412417"/>
                  <a:gd name="connsiteY127" fmla="*/ 277640 h 472093"/>
                  <a:gd name="connsiteX128" fmla="*/ 127289 w 412417"/>
                  <a:gd name="connsiteY128" fmla="*/ 279677 h 472093"/>
                  <a:gd name="connsiteX129" fmla="*/ 53971 w 412417"/>
                  <a:gd name="connsiteY129" fmla="*/ 298002 h 472093"/>
                  <a:gd name="connsiteX130" fmla="*/ 0 w 412417"/>
                  <a:gd name="connsiteY130" fmla="*/ 366213 h 472093"/>
                  <a:gd name="connsiteX131" fmla="*/ 0 w 412417"/>
                  <a:gd name="connsiteY131" fmla="*/ 463949 h 472093"/>
                  <a:gd name="connsiteX132" fmla="*/ 8147 w 412417"/>
                  <a:gd name="connsiteY132" fmla="*/ 472094 h 472093"/>
                  <a:gd name="connsiteX133" fmla="*/ 404271 w 412417"/>
                  <a:gd name="connsiteY133" fmla="*/ 472094 h 472093"/>
                  <a:gd name="connsiteX134" fmla="*/ 412417 w 412417"/>
                  <a:gd name="connsiteY134" fmla="*/ 463949 h 472093"/>
                  <a:gd name="connsiteX135" fmla="*/ 412417 w 412417"/>
                  <a:gd name="connsiteY135" fmla="*/ 366213 h 472093"/>
                  <a:gd name="connsiteX136" fmla="*/ 358447 w 412417"/>
                  <a:gd name="connsiteY136" fmla="*/ 298002 h 4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12417" h="472093">
                    <a:moveTo>
                      <a:pt x="396124" y="456822"/>
                    </a:moveTo>
                    <a:lnTo>
                      <a:pt x="332989" y="456822"/>
                    </a:lnTo>
                    <a:lnTo>
                      <a:pt x="332989" y="386575"/>
                    </a:lnTo>
                    <a:cubicBezTo>
                      <a:pt x="332989" y="382503"/>
                      <a:pt x="329934" y="378431"/>
                      <a:pt x="324842" y="378431"/>
                    </a:cubicBezTo>
                    <a:cubicBezTo>
                      <a:pt x="319751" y="378431"/>
                      <a:pt x="316696" y="381485"/>
                      <a:pt x="316696" y="386575"/>
                    </a:cubicBezTo>
                    <a:lnTo>
                      <a:pt x="316696" y="456822"/>
                    </a:lnTo>
                    <a:lnTo>
                      <a:pt x="280037" y="456822"/>
                    </a:lnTo>
                    <a:lnTo>
                      <a:pt x="300403" y="388611"/>
                    </a:lnTo>
                    <a:cubicBezTo>
                      <a:pt x="301421" y="385557"/>
                      <a:pt x="300403" y="382503"/>
                      <a:pt x="298366" y="380467"/>
                    </a:cubicBezTo>
                    <a:lnTo>
                      <a:pt x="288183" y="370286"/>
                    </a:lnTo>
                    <a:lnTo>
                      <a:pt x="314659" y="343816"/>
                    </a:lnTo>
                    <a:cubicBezTo>
                      <a:pt x="317714" y="340762"/>
                      <a:pt x="317714" y="336689"/>
                      <a:pt x="315678" y="333635"/>
                    </a:cubicBezTo>
                    <a:lnTo>
                      <a:pt x="288183" y="295966"/>
                    </a:lnTo>
                    <a:lnTo>
                      <a:pt x="354374" y="312255"/>
                    </a:lnTo>
                    <a:cubicBezTo>
                      <a:pt x="378813" y="318364"/>
                      <a:pt x="396124" y="339743"/>
                      <a:pt x="396124" y="366213"/>
                    </a:cubicBezTo>
                    <a:lnTo>
                      <a:pt x="396124" y="456822"/>
                    </a:lnTo>
                    <a:close/>
                    <a:moveTo>
                      <a:pt x="247450" y="456822"/>
                    </a:moveTo>
                    <a:lnTo>
                      <a:pt x="278000" y="310219"/>
                    </a:lnTo>
                    <a:lnTo>
                      <a:pt x="298366" y="337707"/>
                    </a:lnTo>
                    <a:lnTo>
                      <a:pt x="271890" y="364177"/>
                    </a:lnTo>
                    <a:cubicBezTo>
                      <a:pt x="268835" y="367232"/>
                      <a:pt x="268835" y="372322"/>
                      <a:pt x="271890" y="375376"/>
                    </a:cubicBezTo>
                    <a:lnTo>
                      <a:pt x="284110" y="387593"/>
                    </a:lnTo>
                    <a:lnTo>
                      <a:pt x="263743" y="455804"/>
                    </a:lnTo>
                    <a:lnTo>
                      <a:pt x="247450" y="455804"/>
                    </a:lnTo>
                    <a:close/>
                    <a:moveTo>
                      <a:pt x="231157" y="324472"/>
                    </a:moveTo>
                    <a:lnTo>
                      <a:pt x="256615" y="332617"/>
                    </a:lnTo>
                    <a:lnTo>
                      <a:pt x="239304" y="413045"/>
                    </a:lnTo>
                    <a:lnTo>
                      <a:pt x="231157" y="324472"/>
                    </a:lnTo>
                    <a:close/>
                    <a:moveTo>
                      <a:pt x="183297" y="456822"/>
                    </a:moveTo>
                    <a:lnTo>
                      <a:pt x="193480" y="350942"/>
                    </a:lnTo>
                    <a:lnTo>
                      <a:pt x="203663" y="353996"/>
                    </a:lnTo>
                    <a:cubicBezTo>
                      <a:pt x="204681" y="353996"/>
                      <a:pt x="204681" y="353996"/>
                      <a:pt x="205700" y="353996"/>
                    </a:cubicBezTo>
                    <a:cubicBezTo>
                      <a:pt x="206718" y="353996"/>
                      <a:pt x="206718" y="353996"/>
                      <a:pt x="207736" y="353996"/>
                    </a:cubicBezTo>
                    <a:lnTo>
                      <a:pt x="217919" y="350942"/>
                    </a:lnTo>
                    <a:lnTo>
                      <a:pt x="228102" y="456822"/>
                    </a:lnTo>
                    <a:lnTo>
                      <a:pt x="183297" y="456822"/>
                    </a:lnTo>
                    <a:close/>
                    <a:moveTo>
                      <a:pt x="172095" y="413045"/>
                    </a:moveTo>
                    <a:lnTo>
                      <a:pt x="154784" y="332617"/>
                    </a:lnTo>
                    <a:lnTo>
                      <a:pt x="180242" y="324472"/>
                    </a:lnTo>
                    <a:lnTo>
                      <a:pt x="172095" y="413045"/>
                    </a:lnTo>
                    <a:close/>
                    <a:moveTo>
                      <a:pt x="148674" y="456822"/>
                    </a:moveTo>
                    <a:lnTo>
                      <a:pt x="128308" y="388611"/>
                    </a:lnTo>
                    <a:lnTo>
                      <a:pt x="140527" y="376394"/>
                    </a:lnTo>
                    <a:cubicBezTo>
                      <a:pt x="143582" y="373340"/>
                      <a:pt x="143582" y="368250"/>
                      <a:pt x="140527" y="365195"/>
                    </a:cubicBezTo>
                    <a:lnTo>
                      <a:pt x="114051" y="338725"/>
                    </a:lnTo>
                    <a:lnTo>
                      <a:pt x="134418" y="311237"/>
                    </a:lnTo>
                    <a:lnTo>
                      <a:pt x="164967" y="457841"/>
                    </a:lnTo>
                    <a:lnTo>
                      <a:pt x="148674" y="457841"/>
                    </a:lnTo>
                    <a:close/>
                    <a:moveTo>
                      <a:pt x="94703" y="456822"/>
                    </a:moveTo>
                    <a:lnTo>
                      <a:pt x="94703" y="386575"/>
                    </a:lnTo>
                    <a:cubicBezTo>
                      <a:pt x="94703" y="382503"/>
                      <a:pt x="91648" y="378431"/>
                      <a:pt x="86557" y="378431"/>
                    </a:cubicBezTo>
                    <a:cubicBezTo>
                      <a:pt x="82484" y="378431"/>
                      <a:pt x="78410" y="381485"/>
                      <a:pt x="78410" y="386575"/>
                    </a:cubicBezTo>
                    <a:lnTo>
                      <a:pt x="78410" y="456822"/>
                    </a:lnTo>
                    <a:lnTo>
                      <a:pt x="15275" y="456822"/>
                    </a:lnTo>
                    <a:lnTo>
                      <a:pt x="15275" y="366213"/>
                    </a:lnTo>
                    <a:cubicBezTo>
                      <a:pt x="15275" y="340762"/>
                      <a:pt x="32586" y="319382"/>
                      <a:pt x="57026" y="312255"/>
                    </a:cubicBezTo>
                    <a:lnTo>
                      <a:pt x="123216" y="295966"/>
                    </a:lnTo>
                    <a:lnTo>
                      <a:pt x="95722" y="333635"/>
                    </a:lnTo>
                    <a:cubicBezTo>
                      <a:pt x="93685" y="336689"/>
                      <a:pt x="93685" y="340762"/>
                      <a:pt x="96740" y="343816"/>
                    </a:cubicBezTo>
                    <a:lnTo>
                      <a:pt x="123216" y="370286"/>
                    </a:lnTo>
                    <a:lnTo>
                      <a:pt x="113033" y="380467"/>
                    </a:lnTo>
                    <a:cubicBezTo>
                      <a:pt x="110996" y="382503"/>
                      <a:pt x="109978" y="385557"/>
                      <a:pt x="110996" y="388611"/>
                    </a:cubicBezTo>
                    <a:lnTo>
                      <a:pt x="131363" y="456822"/>
                    </a:lnTo>
                    <a:lnTo>
                      <a:pt x="94703" y="456822"/>
                    </a:lnTo>
                    <a:lnTo>
                      <a:pt x="94703" y="456822"/>
                    </a:lnTo>
                    <a:close/>
                    <a:moveTo>
                      <a:pt x="163949" y="277640"/>
                    </a:moveTo>
                    <a:lnTo>
                      <a:pt x="191443" y="304111"/>
                    </a:lnTo>
                    <a:lnTo>
                      <a:pt x="151729" y="317346"/>
                    </a:lnTo>
                    <a:lnTo>
                      <a:pt x="144601" y="281713"/>
                    </a:lnTo>
                    <a:lnTo>
                      <a:pt x="163949" y="277640"/>
                    </a:lnTo>
                    <a:close/>
                    <a:moveTo>
                      <a:pt x="157839" y="228773"/>
                    </a:moveTo>
                    <a:lnTo>
                      <a:pt x="252542" y="228773"/>
                    </a:lnTo>
                    <a:lnTo>
                      <a:pt x="252542" y="244044"/>
                    </a:lnTo>
                    <a:lnTo>
                      <a:pt x="157839" y="244044"/>
                    </a:lnTo>
                    <a:lnTo>
                      <a:pt x="157839" y="228773"/>
                    </a:lnTo>
                    <a:close/>
                    <a:moveTo>
                      <a:pt x="110996" y="111694"/>
                    </a:moveTo>
                    <a:cubicBezTo>
                      <a:pt x="110996" y="59772"/>
                      <a:pt x="153766" y="18030"/>
                      <a:pt x="205700" y="18030"/>
                    </a:cubicBezTo>
                    <a:cubicBezTo>
                      <a:pt x="257634" y="18030"/>
                      <a:pt x="300403" y="59772"/>
                      <a:pt x="300403" y="111694"/>
                    </a:cubicBezTo>
                    <a:cubicBezTo>
                      <a:pt x="300403" y="149363"/>
                      <a:pt x="276982" y="183977"/>
                      <a:pt x="242359" y="198230"/>
                    </a:cubicBezTo>
                    <a:cubicBezTo>
                      <a:pt x="239304" y="199249"/>
                      <a:pt x="237267" y="202303"/>
                      <a:pt x="237267" y="205357"/>
                    </a:cubicBezTo>
                    <a:lnTo>
                      <a:pt x="237267" y="213502"/>
                    </a:lnTo>
                    <a:lnTo>
                      <a:pt x="174132" y="213502"/>
                    </a:lnTo>
                    <a:lnTo>
                      <a:pt x="174132" y="205357"/>
                    </a:lnTo>
                    <a:cubicBezTo>
                      <a:pt x="174132" y="202303"/>
                      <a:pt x="172095" y="199249"/>
                      <a:pt x="169040" y="198230"/>
                    </a:cubicBezTo>
                    <a:cubicBezTo>
                      <a:pt x="134418" y="183977"/>
                      <a:pt x="110996" y="149363"/>
                      <a:pt x="110996" y="111694"/>
                    </a:cubicBezTo>
                    <a:close/>
                    <a:moveTo>
                      <a:pt x="216901" y="334653"/>
                    </a:moveTo>
                    <a:lnTo>
                      <a:pt x="206718" y="337707"/>
                    </a:lnTo>
                    <a:lnTo>
                      <a:pt x="195516" y="334653"/>
                    </a:lnTo>
                    <a:lnTo>
                      <a:pt x="196535" y="318364"/>
                    </a:lnTo>
                    <a:lnTo>
                      <a:pt x="205700" y="315310"/>
                    </a:lnTo>
                    <a:lnTo>
                      <a:pt x="214864" y="318364"/>
                    </a:lnTo>
                    <a:lnTo>
                      <a:pt x="216901" y="334653"/>
                    </a:lnTo>
                    <a:close/>
                    <a:moveTo>
                      <a:pt x="205700" y="296984"/>
                    </a:moveTo>
                    <a:lnTo>
                      <a:pt x="174132" y="265424"/>
                    </a:lnTo>
                    <a:lnTo>
                      <a:pt x="174132" y="261351"/>
                    </a:lnTo>
                    <a:lnTo>
                      <a:pt x="237267" y="261351"/>
                    </a:lnTo>
                    <a:lnTo>
                      <a:pt x="237267" y="265424"/>
                    </a:lnTo>
                    <a:lnTo>
                      <a:pt x="205700" y="296984"/>
                    </a:lnTo>
                    <a:close/>
                    <a:moveTo>
                      <a:pt x="267817" y="281713"/>
                    </a:moveTo>
                    <a:lnTo>
                      <a:pt x="260689" y="317346"/>
                    </a:lnTo>
                    <a:lnTo>
                      <a:pt x="220974" y="304111"/>
                    </a:lnTo>
                    <a:lnTo>
                      <a:pt x="248469" y="277640"/>
                    </a:lnTo>
                    <a:lnTo>
                      <a:pt x="267817" y="281713"/>
                    </a:lnTo>
                    <a:close/>
                    <a:moveTo>
                      <a:pt x="358447" y="298002"/>
                    </a:moveTo>
                    <a:lnTo>
                      <a:pt x="285128" y="279677"/>
                    </a:lnTo>
                    <a:lnTo>
                      <a:pt x="285128" y="277640"/>
                    </a:lnTo>
                    <a:cubicBezTo>
                      <a:pt x="286146" y="273568"/>
                      <a:pt x="284110" y="269496"/>
                      <a:pt x="279018" y="268478"/>
                    </a:cubicBezTo>
                    <a:lnTo>
                      <a:pt x="253560" y="262369"/>
                    </a:lnTo>
                    <a:lnTo>
                      <a:pt x="253560" y="260333"/>
                    </a:lnTo>
                    <a:lnTo>
                      <a:pt x="261707" y="260333"/>
                    </a:lnTo>
                    <a:cubicBezTo>
                      <a:pt x="265780" y="260333"/>
                      <a:pt x="269853" y="257279"/>
                      <a:pt x="269853" y="252189"/>
                    </a:cubicBezTo>
                    <a:lnTo>
                      <a:pt x="269853" y="220628"/>
                    </a:lnTo>
                    <a:cubicBezTo>
                      <a:pt x="269853" y="216556"/>
                      <a:pt x="266798" y="212484"/>
                      <a:pt x="261707" y="212484"/>
                    </a:cubicBezTo>
                    <a:lnTo>
                      <a:pt x="253560" y="212484"/>
                    </a:lnTo>
                    <a:lnTo>
                      <a:pt x="253560" y="209429"/>
                    </a:lnTo>
                    <a:cubicBezTo>
                      <a:pt x="309568" y="182959"/>
                      <a:pt x="331971" y="117802"/>
                      <a:pt x="306513" y="62826"/>
                    </a:cubicBezTo>
                    <a:cubicBezTo>
                      <a:pt x="280037" y="7850"/>
                      <a:pt x="213846" y="-15566"/>
                      <a:pt x="158857" y="10904"/>
                    </a:cubicBezTo>
                    <a:cubicBezTo>
                      <a:pt x="102850" y="37374"/>
                      <a:pt x="80447" y="102531"/>
                      <a:pt x="105905" y="157507"/>
                    </a:cubicBezTo>
                    <a:cubicBezTo>
                      <a:pt x="117106" y="180923"/>
                      <a:pt x="135436" y="198230"/>
                      <a:pt x="158857" y="209429"/>
                    </a:cubicBezTo>
                    <a:lnTo>
                      <a:pt x="158857" y="212484"/>
                    </a:lnTo>
                    <a:lnTo>
                      <a:pt x="150711" y="212484"/>
                    </a:lnTo>
                    <a:cubicBezTo>
                      <a:pt x="146637" y="212484"/>
                      <a:pt x="142564" y="215538"/>
                      <a:pt x="142564" y="220628"/>
                    </a:cubicBezTo>
                    <a:lnTo>
                      <a:pt x="142564" y="252189"/>
                    </a:lnTo>
                    <a:cubicBezTo>
                      <a:pt x="142564" y="256261"/>
                      <a:pt x="145619" y="260333"/>
                      <a:pt x="150711" y="260333"/>
                    </a:cubicBezTo>
                    <a:lnTo>
                      <a:pt x="158857" y="260333"/>
                    </a:lnTo>
                    <a:lnTo>
                      <a:pt x="158857" y="262369"/>
                    </a:lnTo>
                    <a:lnTo>
                      <a:pt x="133399" y="268478"/>
                    </a:lnTo>
                    <a:cubicBezTo>
                      <a:pt x="129326" y="269496"/>
                      <a:pt x="126271" y="273568"/>
                      <a:pt x="127289" y="277640"/>
                    </a:cubicBezTo>
                    <a:lnTo>
                      <a:pt x="127289" y="279677"/>
                    </a:lnTo>
                    <a:lnTo>
                      <a:pt x="53971" y="298002"/>
                    </a:lnTo>
                    <a:cubicBezTo>
                      <a:pt x="22403" y="306147"/>
                      <a:pt x="0" y="334653"/>
                      <a:pt x="0" y="366213"/>
                    </a:cubicBezTo>
                    <a:lnTo>
                      <a:pt x="0" y="463949"/>
                    </a:lnTo>
                    <a:cubicBezTo>
                      <a:pt x="0" y="468021"/>
                      <a:pt x="3055" y="472094"/>
                      <a:pt x="8147" y="472094"/>
                    </a:cubicBezTo>
                    <a:lnTo>
                      <a:pt x="404271" y="472094"/>
                    </a:lnTo>
                    <a:cubicBezTo>
                      <a:pt x="408344" y="472094"/>
                      <a:pt x="412417" y="469039"/>
                      <a:pt x="412417" y="463949"/>
                    </a:cubicBezTo>
                    <a:lnTo>
                      <a:pt x="412417" y="366213"/>
                    </a:lnTo>
                    <a:cubicBezTo>
                      <a:pt x="412417" y="334653"/>
                      <a:pt x="390015" y="306147"/>
                      <a:pt x="358447" y="298002"/>
                    </a:cubicBezTo>
                    <a:close/>
                  </a:path>
                </a:pathLst>
              </a:custGeom>
              <a:solidFill>
                <a:srgbClr val="01010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84" name="Graphic 8">
              <a:extLst>
                <a:ext uri="{FF2B5EF4-FFF2-40B4-BE49-F238E27FC236}">
                  <a16:creationId xmlns:a16="http://schemas.microsoft.com/office/drawing/2014/main" id="{82C5B36F-6F37-A4BF-3173-2E4D40153CD4}"/>
                </a:ext>
              </a:extLst>
            </p:cNvPr>
            <p:cNvGrpSpPr/>
            <p:nvPr/>
          </p:nvGrpSpPr>
          <p:grpSpPr>
            <a:xfrm>
              <a:off x="8005893" y="2665420"/>
              <a:ext cx="506102" cy="369562"/>
              <a:chOff x="8005893" y="2665420"/>
              <a:chExt cx="506102" cy="369562"/>
            </a:xfrm>
            <a:solidFill>
              <a:srgbClr val="000000"/>
            </a:solidFill>
          </p:grpSpPr>
          <p:sp>
            <p:nvSpPr>
              <p:cNvPr id="85" name="Freeform 84">
                <a:extLst>
                  <a:ext uri="{FF2B5EF4-FFF2-40B4-BE49-F238E27FC236}">
                    <a16:creationId xmlns:a16="http://schemas.microsoft.com/office/drawing/2014/main" id="{CEB2B73E-E719-97B2-BC64-7449A8105DEB}"/>
                  </a:ext>
                </a:extLst>
              </p:cNvPr>
              <p:cNvSpPr/>
              <p:nvPr/>
            </p:nvSpPr>
            <p:spPr>
              <a:xfrm>
                <a:off x="8156603" y="2958627"/>
                <a:ext cx="82483" cy="16289"/>
              </a:xfrm>
              <a:custGeom>
                <a:avLst/>
                <a:gdLst>
                  <a:gd name="connsiteX0" fmla="*/ 74337 w 82483"/>
                  <a:gd name="connsiteY0" fmla="*/ 0 h 16289"/>
                  <a:gd name="connsiteX1" fmla="*/ 8147 w 82483"/>
                  <a:gd name="connsiteY1" fmla="*/ 0 h 16289"/>
                  <a:gd name="connsiteX2" fmla="*/ 0 w 82483"/>
                  <a:gd name="connsiteY2" fmla="*/ 8145 h 16289"/>
                  <a:gd name="connsiteX3" fmla="*/ 8147 w 82483"/>
                  <a:gd name="connsiteY3" fmla="*/ 16289 h 16289"/>
                  <a:gd name="connsiteX4" fmla="*/ 74337 w 82483"/>
                  <a:gd name="connsiteY4" fmla="*/ 16289 h 16289"/>
                  <a:gd name="connsiteX5" fmla="*/ 82484 w 82483"/>
                  <a:gd name="connsiteY5" fmla="*/ 8145 h 16289"/>
                  <a:gd name="connsiteX6" fmla="*/ 74337 w 82483"/>
                  <a:gd name="connsiteY6" fmla="*/ 0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83" h="16289">
                    <a:moveTo>
                      <a:pt x="74337" y="0"/>
                    </a:moveTo>
                    <a:lnTo>
                      <a:pt x="8147" y="0"/>
                    </a:lnTo>
                    <a:cubicBezTo>
                      <a:pt x="4073" y="0"/>
                      <a:pt x="0" y="3054"/>
                      <a:pt x="0" y="8145"/>
                    </a:cubicBezTo>
                    <a:cubicBezTo>
                      <a:pt x="0" y="12217"/>
                      <a:pt x="3055" y="16289"/>
                      <a:pt x="8147" y="16289"/>
                    </a:cubicBezTo>
                    <a:lnTo>
                      <a:pt x="74337" y="16289"/>
                    </a:lnTo>
                    <a:cubicBezTo>
                      <a:pt x="78410" y="16289"/>
                      <a:pt x="82484" y="13235"/>
                      <a:pt x="82484" y="8145"/>
                    </a:cubicBezTo>
                    <a:cubicBezTo>
                      <a:pt x="81465" y="3054"/>
                      <a:pt x="77392" y="0"/>
                      <a:pt x="74337" y="0"/>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6" name="Freeform 85">
                <a:extLst>
                  <a:ext uri="{FF2B5EF4-FFF2-40B4-BE49-F238E27FC236}">
                    <a16:creationId xmlns:a16="http://schemas.microsoft.com/office/drawing/2014/main" id="{B0351479-4141-3F36-5F68-1AB57C039C12}"/>
                  </a:ext>
                </a:extLst>
              </p:cNvPr>
              <p:cNvSpPr/>
              <p:nvPr/>
            </p:nvSpPr>
            <p:spPr>
              <a:xfrm>
                <a:off x="8156603" y="2989170"/>
                <a:ext cx="82483" cy="16289"/>
              </a:xfrm>
              <a:custGeom>
                <a:avLst/>
                <a:gdLst>
                  <a:gd name="connsiteX0" fmla="*/ 74337 w 82483"/>
                  <a:gd name="connsiteY0" fmla="*/ 0 h 16289"/>
                  <a:gd name="connsiteX1" fmla="*/ 8147 w 82483"/>
                  <a:gd name="connsiteY1" fmla="*/ 0 h 16289"/>
                  <a:gd name="connsiteX2" fmla="*/ 0 w 82483"/>
                  <a:gd name="connsiteY2" fmla="*/ 8145 h 16289"/>
                  <a:gd name="connsiteX3" fmla="*/ 8147 w 82483"/>
                  <a:gd name="connsiteY3" fmla="*/ 16289 h 16289"/>
                  <a:gd name="connsiteX4" fmla="*/ 74337 w 82483"/>
                  <a:gd name="connsiteY4" fmla="*/ 16289 h 16289"/>
                  <a:gd name="connsiteX5" fmla="*/ 82484 w 82483"/>
                  <a:gd name="connsiteY5" fmla="*/ 8145 h 16289"/>
                  <a:gd name="connsiteX6" fmla="*/ 74337 w 82483"/>
                  <a:gd name="connsiteY6" fmla="*/ 0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83" h="16289">
                    <a:moveTo>
                      <a:pt x="74337" y="0"/>
                    </a:moveTo>
                    <a:lnTo>
                      <a:pt x="8147" y="0"/>
                    </a:lnTo>
                    <a:cubicBezTo>
                      <a:pt x="4073" y="0"/>
                      <a:pt x="0" y="3054"/>
                      <a:pt x="0" y="8145"/>
                    </a:cubicBezTo>
                    <a:cubicBezTo>
                      <a:pt x="0" y="12217"/>
                      <a:pt x="3055" y="16289"/>
                      <a:pt x="8147" y="16289"/>
                    </a:cubicBezTo>
                    <a:lnTo>
                      <a:pt x="74337" y="16289"/>
                    </a:lnTo>
                    <a:cubicBezTo>
                      <a:pt x="78410" y="16289"/>
                      <a:pt x="82484" y="13235"/>
                      <a:pt x="82484" y="8145"/>
                    </a:cubicBezTo>
                    <a:cubicBezTo>
                      <a:pt x="81465" y="3054"/>
                      <a:pt x="77392" y="0"/>
                      <a:pt x="74337" y="0"/>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7" name="Freeform 86">
                <a:extLst>
                  <a:ext uri="{FF2B5EF4-FFF2-40B4-BE49-F238E27FC236}">
                    <a16:creationId xmlns:a16="http://schemas.microsoft.com/office/drawing/2014/main" id="{F6EF30EE-E742-5746-D124-F158E9DB0948}"/>
                  </a:ext>
                </a:extLst>
              </p:cNvPr>
              <p:cNvSpPr/>
              <p:nvPr/>
            </p:nvSpPr>
            <p:spPr>
              <a:xfrm>
                <a:off x="8005893" y="2665420"/>
                <a:ext cx="506102" cy="369562"/>
              </a:xfrm>
              <a:custGeom>
                <a:avLst/>
                <a:gdLst>
                  <a:gd name="connsiteX0" fmla="*/ 487773 w 506102"/>
                  <a:gd name="connsiteY0" fmla="*/ 329857 h 369562"/>
                  <a:gd name="connsiteX1" fmla="*/ 482681 w 506102"/>
                  <a:gd name="connsiteY1" fmla="*/ 334948 h 369562"/>
                  <a:gd name="connsiteX2" fmla="*/ 472498 w 506102"/>
                  <a:gd name="connsiteY2" fmla="*/ 334948 h 369562"/>
                  <a:gd name="connsiteX3" fmla="*/ 467406 w 506102"/>
                  <a:gd name="connsiteY3" fmla="*/ 329857 h 369562"/>
                  <a:gd name="connsiteX4" fmla="*/ 467406 w 506102"/>
                  <a:gd name="connsiteY4" fmla="*/ 328840 h 369562"/>
                  <a:gd name="connsiteX5" fmla="*/ 467406 w 506102"/>
                  <a:gd name="connsiteY5" fmla="*/ 238230 h 369562"/>
                  <a:gd name="connsiteX6" fmla="*/ 472498 w 506102"/>
                  <a:gd name="connsiteY6" fmla="*/ 233140 h 369562"/>
                  <a:gd name="connsiteX7" fmla="*/ 482681 w 506102"/>
                  <a:gd name="connsiteY7" fmla="*/ 233140 h 369562"/>
                  <a:gd name="connsiteX8" fmla="*/ 487773 w 506102"/>
                  <a:gd name="connsiteY8" fmla="*/ 238230 h 369562"/>
                  <a:gd name="connsiteX9" fmla="*/ 487773 w 506102"/>
                  <a:gd name="connsiteY9" fmla="*/ 329857 h 369562"/>
                  <a:gd name="connsiteX10" fmla="*/ 421582 w 506102"/>
                  <a:gd name="connsiteY10" fmla="*/ 325785 h 369562"/>
                  <a:gd name="connsiteX11" fmla="*/ 391033 w 506102"/>
                  <a:gd name="connsiteY11" fmla="*/ 336984 h 369562"/>
                  <a:gd name="connsiteX12" fmla="*/ 391033 w 506102"/>
                  <a:gd name="connsiteY12" fmla="*/ 291171 h 369562"/>
                  <a:gd name="connsiteX13" fmla="*/ 413436 w 506102"/>
                  <a:gd name="connsiteY13" fmla="*/ 300333 h 369562"/>
                  <a:gd name="connsiteX14" fmla="*/ 421582 w 506102"/>
                  <a:gd name="connsiteY14" fmla="*/ 292189 h 369562"/>
                  <a:gd name="connsiteX15" fmla="*/ 413436 w 506102"/>
                  <a:gd name="connsiteY15" fmla="*/ 284044 h 369562"/>
                  <a:gd name="connsiteX16" fmla="*/ 397143 w 506102"/>
                  <a:gd name="connsiteY16" fmla="*/ 273863 h 369562"/>
                  <a:gd name="connsiteX17" fmla="*/ 371685 w 506102"/>
                  <a:gd name="connsiteY17" fmla="*/ 258592 h 369562"/>
                  <a:gd name="connsiteX18" fmla="*/ 336044 w 506102"/>
                  <a:gd name="connsiteY18" fmla="*/ 258592 h 369562"/>
                  <a:gd name="connsiteX19" fmla="*/ 325861 w 506102"/>
                  <a:gd name="connsiteY19" fmla="*/ 248411 h 369562"/>
                  <a:gd name="connsiteX20" fmla="*/ 336044 w 506102"/>
                  <a:gd name="connsiteY20" fmla="*/ 238230 h 369562"/>
                  <a:gd name="connsiteX21" fmla="*/ 360483 w 506102"/>
                  <a:gd name="connsiteY21" fmla="*/ 238230 h 369562"/>
                  <a:gd name="connsiteX22" fmla="*/ 392051 w 506102"/>
                  <a:gd name="connsiteY22" fmla="*/ 206670 h 369562"/>
                  <a:gd name="connsiteX23" fmla="*/ 445003 w 506102"/>
                  <a:gd name="connsiteY23" fmla="*/ 242303 h 369562"/>
                  <a:gd name="connsiteX24" fmla="*/ 449077 w 506102"/>
                  <a:gd name="connsiteY24" fmla="*/ 242303 h 369562"/>
                  <a:gd name="connsiteX25" fmla="*/ 449077 w 506102"/>
                  <a:gd name="connsiteY25" fmla="*/ 321713 h 369562"/>
                  <a:gd name="connsiteX26" fmla="*/ 421582 w 506102"/>
                  <a:gd name="connsiteY26" fmla="*/ 325785 h 369562"/>
                  <a:gd name="connsiteX27" fmla="*/ 66190 w 506102"/>
                  <a:gd name="connsiteY27" fmla="*/ 181218 h 369562"/>
                  <a:gd name="connsiteX28" fmla="*/ 50916 w 506102"/>
                  <a:gd name="connsiteY28" fmla="*/ 181218 h 369562"/>
                  <a:gd name="connsiteX29" fmla="*/ 50916 w 506102"/>
                  <a:gd name="connsiteY29" fmla="*/ 147621 h 369562"/>
                  <a:gd name="connsiteX30" fmla="*/ 42769 w 506102"/>
                  <a:gd name="connsiteY30" fmla="*/ 139477 h 369562"/>
                  <a:gd name="connsiteX31" fmla="*/ 34623 w 506102"/>
                  <a:gd name="connsiteY31" fmla="*/ 147621 h 369562"/>
                  <a:gd name="connsiteX32" fmla="*/ 34623 w 506102"/>
                  <a:gd name="connsiteY32" fmla="*/ 186309 h 369562"/>
                  <a:gd name="connsiteX33" fmla="*/ 34623 w 506102"/>
                  <a:gd name="connsiteY33" fmla="*/ 187326 h 369562"/>
                  <a:gd name="connsiteX34" fmla="*/ 29531 w 506102"/>
                  <a:gd name="connsiteY34" fmla="*/ 192417 h 369562"/>
                  <a:gd name="connsiteX35" fmla="*/ 19348 w 506102"/>
                  <a:gd name="connsiteY35" fmla="*/ 192417 h 369562"/>
                  <a:gd name="connsiteX36" fmla="*/ 14256 w 506102"/>
                  <a:gd name="connsiteY36" fmla="*/ 187326 h 369562"/>
                  <a:gd name="connsiteX37" fmla="*/ 14256 w 506102"/>
                  <a:gd name="connsiteY37" fmla="*/ 96717 h 369562"/>
                  <a:gd name="connsiteX38" fmla="*/ 19348 w 506102"/>
                  <a:gd name="connsiteY38" fmla="*/ 91627 h 369562"/>
                  <a:gd name="connsiteX39" fmla="*/ 29531 w 506102"/>
                  <a:gd name="connsiteY39" fmla="*/ 91627 h 369562"/>
                  <a:gd name="connsiteX40" fmla="*/ 34623 w 506102"/>
                  <a:gd name="connsiteY40" fmla="*/ 96717 h 369562"/>
                  <a:gd name="connsiteX41" fmla="*/ 34623 w 506102"/>
                  <a:gd name="connsiteY41" fmla="*/ 113007 h 369562"/>
                  <a:gd name="connsiteX42" fmla="*/ 42769 w 506102"/>
                  <a:gd name="connsiteY42" fmla="*/ 121151 h 369562"/>
                  <a:gd name="connsiteX43" fmla="*/ 50916 w 506102"/>
                  <a:gd name="connsiteY43" fmla="*/ 113007 h 369562"/>
                  <a:gd name="connsiteX44" fmla="*/ 50916 w 506102"/>
                  <a:gd name="connsiteY44" fmla="*/ 100790 h 369562"/>
                  <a:gd name="connsiteX45" fmla="*/ 54989 w 506102"/>
                  <a:gd name="connsiteY45" fmla="*/ 100790 h 369562"/>
                  <a:gd name="connsiteX46" fmla="*/ 109978 w 506102"/>
                  <a:gd name="connsiteY46" fmla="*/ 65157 h 369562"/>
                  <a:gd name="connsiteX47" fmla="*/ 109978 w 506102"/>
                  <a:gd name="connsiteY47" fmla="*/ 66175 h 369562"/>
                  <a:gd name="connsiteX48" fmla="*/ 131363 w 506102"/>
                  <a:gd name="connsiteY48" fmla="*/ 87555 h 369562"/>
                  <a:gd name="connsiteX49" fmla="*/ 190425 w 506102"/>
                  <a:gd name="connsiteY49" fmla="*/ 87555 h 369562"/>
                  <a:gd name="connsiteX50" fmla="*/ 198571 w 506102"/>
                  <a:gd name="connsiteY50" fmla="*/ 95699 h 369562"/>
                  <a:gd name="connsiteX51" fmla="*/ 190425 w 506102"/>
                  <a:gd name="connsiteY51" fmla="*/ 103844 h 369562"/>
                  <a:gd name="connsiteX52" fmla="*/ 132381 w 506102"/>
                  <a:gd name="connsiteY52" fmla="*/ 103844 h 369562"/>
                  <a:gd name="connsiteX53" fmla="*/ 124234 w 506102"/>
                  <a:gd name="connsiteY53" fmla="*/ 111989 h 369562"/>
                  <a:gd name="connsiteX54" fmla="*/ 132381 w 506102"/>
                  <a:gd name="connsiteY54" fmla="*/ 120133 h 369562"/>
                  <a:gd name="connsiteX55" fmla="*/ 190425 w 506102"/>
                  <a:gd name="connsiteY55" fmla="*/ 120133 h 369562"/>
                  <a:gd name="connsiteX56" fmla="*/ 198571 w 506102"/>
                  <a:gd name="connsiteY56" fmla="*/ 128278 h 369562"/>
                  <a:gd name="connsiteX57" fmla="*/ 190425 w 506102"/>
                  <a:gd name="connsiteY57" fmla="*/ 136422 h 369562"/>
                  <a:gd name="connsiteX58" fmla="*/ 133399 w 506102"/>
                  <a:gd name="connsiteY58" fmla="*/ 136422 h 369562"/>
                  <a:gd name="connsiteX59" fmla="*/ 125253 w 506102"/>
                  <a:gd name="connsiteY59" fmla="*/ 144567 h 369562"/>
                  <a:gd name="connsiteX60" fmla="*/ 133399 w 506102"/>
                  <a:gd name="connsiteY60" fmla="*/ 152712 h 369562"/>
                  <a:gd name="connsiteX61" fmla="*/ 183297 w 506102"/>
                  <a:gd name="connsiteY61" fmla="*/ 152712 h 369562"/>
                  <a:gd name="connsiteX62" fmla="*/ 191443 w 506102"/>
                  <a:gd name="connsiteY62" fmla="*/ 160857 h 369562"/>
                  <a:gd name="connsiteX63" fmla="*/ 183297 w 506102"/>
                  <a:gd name="connsiteY63" fmla="*/ 169001 h 369562"/>
                  <a:gd name="connsiteX64" fmla="*/ 133399 w 506102"/>
                  <a:gd name="connsiteY64" fmla="*/ 169001 h 369562"/>
                  <a:gd name="connsiteX65" fmla="*/ 125253 w 506102"/>
                  <a:gd name="connsiteY65" fmla="*/ 177146 h 369562"/>
                  <a:gd name="connsiteX66" fmla="*/ 133399 w 506102"/>
                  <a:gd name="connsiteY66" fmla="*/ 185290 h 369562"/>
                  <a:gd name="connsiteX67" fmla="*/ 177187 w 506102"/>
                  <a:gd name="connsiteY67" fmla="*/ 185290 h 369562"/>
                  <a:gd name="connsiteX68" fmla="*/ 185333 w 506102"/>
                  <a:gd name="connsiteY68" fmla="*/ 193435 h 369562"/>
                  <a:gd name="connsiteX69" fmla="*/ 177187 w 506102"/>
                  <a:gd name="connsiteY69" fmla="*/ 201580 h 369562"/>
                  <a:gd name="connsiteX70" fmla="*/ 102850 w 506102"/>
                  <a:gd name="connsiteY70" fmla="*/ 196489 h 369562"/>
                  <a:gd name="connsiteX71" fmla="*/ 66190 w 506102"/>
                  <a:gd name="connsiteY71" fmla="*/ 181218 h 369562"/>
                  <a:gd name="connsiteX72" fmla="*/ 321787 w 506102"/>
                  <a:gd name="connsiteY72" fmla="*/ 59049 h 369562"/>
                  <a:gd name="connsiteX73" fmla="*/ 321787 w 506102"/>
                  <a:gd name="connsiteY73" fmla="*/ 28506 h 369562"/>
                  <a:gd name="connsiteX74" fmla="*/ 366593 w 506102"/>
                  <a:gd name="connsiteY74" fmla="*/ 73302 h 369562"/>
                  <a:gd name="connsiteX75" fmla="*/ 336044 w 506102"/>
                  <a:gd name="connsiteY75" fmla="*/ 73302 h 369562"/>
                  <a:gd name="connsiteX76" fmla="*/ 321787 w 506102"/>
                  <a:gd name="connsiteY76" fmla="*/ 59049 h 369562"/>
                  <a:gd name="connsiteX77" fmla="*/ 480644 w 506102"/>
                  <a:gd name="connsiteY77" fmla="*/ 217869 h 369562"/>
                  <a:gd name="connsiteX78" fmla="*/ 470461 w 506102"/>
                  <a:gd name="connsiteY78" fmla="*/ 217869 h 369562"/>
                  <a:gd name="connsiteX79" fmla="*/ 453150 w 506102"/>
                  <a:gd name="connsiteY79" fmla="*/ 229068 h 369562"/>
                  <a:gd name="connsiteX80" fmla="*/ 446022 w 506102"/>
                  <a:gd name="connsiteY80" fmla="*/ 229068 h 369562"/>
                  <a:gd name="connsiteX81" fmla="*/ 393069 w 506102"/>
                  <a:gd name="connsiteY81" fmla="*/ 193435 h 369562"/>
                  <a:gd name="connsiteX82" fmla="*/ 393069 w 506102"/>
                  <a:gd name="connsiteY82" fmla="*/ 143549 h 369562"/>
                  <a:gd name="connsiteX83" fmla="*/ 384923 w 506102"/>
                  <a:gd name="connsiteY83" fmla="*/ 135405 h 369562"/>
                  <a:gd name="connsiteX84" fmla="*/ 376776 w 506102"/>
                  <a:gd name="connsiteY84" fmla="*/ 143549 h 369562"/>
                  <a:gd name="connsiteX85" fmla="*/ 376776 w 506102"/>
                  <a:gd name="connsiteY85" fmla="*/ 207688 h 369562"/>
                  <a:gd name="connsiteX86" fmla="*/ 360483 w 506102"/>
                  <a:gd name="connsiteY86" fmla="*/ 223977 h 369562"/>
                  <a:gd name="connsiteX87" fmla="*/ 336044 w 506102"/>
                  <a:gd name="connsiteY87" fmla="*/ 223977 h 369562"/>
                  <a:gd name="connsiteX88" fmla="*/ 311604 w 506102"/>
                  <a:gd name="connsiteY88" fmla="*/ 248411 h 369562"/>
                  <a:gd name="connsiteX89" fmla="*/ 336044 w 506102"/>
                  <a:gd name="connsiteY89" fmla="*/ 272845 h 369562"/>
                  <a:gd name="connsiteX90" fmla="*/ 371685 w 506102"/>
                  <a:gd name="connsiteY90" fmla="*/ 272845 h 369562"/>
                  <a:gd name="connsiteX91" fmla="*/ 376776 w 506102"/>
                  <a:gd name="connsiteY91" fmla="*/ 273863 h 369562"/>
                  <a:gd name="connsiteX92" fmla="*/ 376776 w 506102"/>
                  <a:gd name="connsiteY92" fmla="*/ 338002 h 369562"/>
                  <a:gd name="connsiteX93" fmla="*/ 362520 w 506102"/>
                  <a:gd name="connsiteY93" fmla="*/ 352255 h 369562"/>
                  <a:gd name="connsiteX94" fmla="*/ 139509 w 506102"/>
                  <a:gd name="connsiteY94" fmla="*/ 352255 h 369562"/>
                  <a:gd name="connsiteX95" fmla="*/ 125253 w 506102"/>
                  <a:gd name="connsiteY95" fmla="*/ 338002 h 369562"/>
                  <a:gd name="connsiteX96" fmla="*/ 125253 w 506102"/>
                  <a:gd name="connsiteY96" fmla="*/ 210742 h 369562"/>
                  <a:gd name="connsiteX97" fmla="*/ 176168 w 506102"/>
                  <a:gd name="connsiteY97" fmla="*/ 211761 h 369562"/>
                  <a:gd name="connsiteX98" fmla="*/ 199590 w 506102"/>
                  <a:gd name="connsiteY98" fmla="*/ 188345 h 369562"/>
                  <a:gd name="connsiteX99" fmla="*/ 196535 w 506102"/>
                  <a:gd name="connsiteY99" fmla="*/ 176128 h 369562"/>
                  <a:gd name="connsiteX100" fmla="*/ 206718 w 506102"/>
                  <a:gd name="connsiteY100" fmla="*/ 156784 h 369562"/>
                  <a:gd name="connsiteX101" fmla="*/ 203663 w 506102"/>
                  <a:gd name="connsiteY101" fmla="*/ 144567 h 369562"/>
                  <a:gd name="connsiteX102" fmla="*/ 213846 w 506102"/>
                  <a:gd name="connsiteY102" fmla="*/ 125224 h 369562"/>
                  <a:gd name="connsiteX103" fmla="*/ 208755 w 506102"/>
                  <a:gd name="connsiteY103" fmla="*/ 109953 h 369562"/>
                  <a:gd name="connsiteX104" fmla="*/ 215883 w 506102"/>
                  <a:gd name="connsiteY104" fmla="*/ 94682 h 369562"/>
                  <a:gd name="connsiteX105" fmla="*/ 192461 w 506102"/>
                  <a:gd name="connsiteY105" fmla="*/ 71266 h 369562"/>
                  <a:gd name="connsiteX106" fmla="*/ 133399 w 506102"/>
                  <a:gd name="connsiteY106" fmla="*/ 71266 h 369562"/>
                  <a:gd name="connsiteX107" fmla="*/ 126271 w 506102"/>
                  <a:gd name="connsiteY107" fmla="*/ 64139 h 369562"/>
                  <a:gd name="connsiteX108" fmla="*/ 126271 w 506102"/>
                  <a:gd name="connsiteY108" fmla="*/ 28506 h 369562"/>
                  <a:gd name="connsiteX109" fmla="*/ 140527 w 506102"/>
                  <a:gd name="connsiteY109" fmla="*/ 14253 h 369562"/>
                  <a:gd name="connsiteX110" fmla="*/ 307531 w 506102"/>
                  <a:gd name="connsiteY110" fmla="*/ 14253 h 369562"/>
                  <a:gd name="connsiteX111" fmla="*/ 307531 w 506102"/>
                  <a:gd name="connsiteY111" fmla="*/ 53958 h 369562"/>
                  <a:gd name="connsiteX112" fmla="*/ 338080 w 506102"/>
                  <a:gd name="connsiteY112" fmla="*/ 84501 h 369562"/>
                  <a:gd name="connsiteX113" fmla="*/ 377795 w 506102"/>
                  <a:gd name="connsiteY113" fmla="*/ 84501 h 369562"/>
                  <a:gd name="connsiteX114" fmla="*/ 377795 w 506102"/>
                  <a:gd name="connsiteY114" fmla="*/ 106898 h 369562"/>
                  <a:gd name="connsiteX115" fmla="*/ 385941 w 506102"/>
                  <a:gd name="connsiteY115" fmla="*/ 115043 h 369562"/>
                  <a:gd name="connsiteX116" fmla="*/ 394088 w 506102"/>
                  <a:gd name="connsiteY116" fmla="*/ 106898 h 369562"/>
                  <a:gd name="connsiteX117" fmla="*/ 394088 w 506102"/>
                  <a:gd name="connsiteY117" fmla="*/ 84501 h 369562"/>
                  <a:gd name="connsiteX118" fmla="*/ 386960 w 506102"/>
                  <a:gd name="connsiteY118" fmla="*/ 69230 h 369562"/>
                  <a:gd name="connsiteX119" fmla="*/ 324842 w 506102"/>
                  <a:gd name="connsiteY119" fmla="*/ 7127 h 369562"/>
                  <a:gd name="connsiteX120" fmla="*/ 309568 w 506102"/>
                  <a:gd name="connsiteY120" fmla="*/ 0 h 369562"/>
                  <a:gd name="connsiteX121" fmla="*/ 141546 w 506102"/>
                  <a:gd name="connsiteY121" fmla="*/ 0 h 369562"/>
                  <a:gd name="connsiteX122" fmla="*/ 110996 w 506102"/>
                  <a:gd name="connsiteY122" fmla="*/ 30542 h 369562"/>
                  <a:gd name="connsiteX123" fmla="*/ 110996 w 506102"/>
                  <a:gd name="connsiteY123" fmla="*/ 49886 h 369562"/>
                  <a:gd name="connsiteX124" fmla="*/ 56007 w 506102"/>
                  <a:gd name="connsiteY124" fmla="*/ 85519 h 369562"/>
                  <a:gd name="connsiteX125" fmla="*/ 48879 w 506102"/>
                  <a:gd name="connsiteY125" fmla="*/ 85519 h 369562"/>
                  <a:gd name="connsiteX126" fmla="*/ 31568 w 506102"/>
                  <a:gd name="connsiteY126" fmla="*/ 74320 h 369562"/>
                  <a:gd name="connsiteX127" fmla="*/ 21385 w 506102"/>
                  <a:gd name="connsiteY127" fmla="*/ 74320 h 369562"/>
                  <a:gd name="connsiteX128" fmla="*/ 0 w 506102"/>
                  <a:gd name="connsiteY128" fmla="*/ 95699 h 369562"/>
                  <a:gd name="connsiteX129" fmla="*/ 0 w 506102"/>
                  <a:gd name="connsiteY129" fmla="*/ 186309 h 369562"/>
                  <a:gd name="connsiteX130" fmla="*/ 21385 w 506102"/>
                  <a:gd name="connsiteY130" fmla="*/ 207688 h 369562"/>
                  <a:gd name="connsiteX131" fmla="*/ 31568 w 506102"/>
                  <a:gd name="connsiteY131" fmla="*/ 207688 h 369562"/>
                  <a:gd name="connsiteX132" fmla="*/ 50916 w 506102"/>
                  <a:gd name="connsiteY132" fmla="*/ 196489 h 369562"/>
                  <a:gd name="connsiteX133" fmla="*/ 68227 w 506102"/>
                  <a:gd name="connsiteY133" fmla="*/ 196489 h 369562"/>
                  <a:gd name="connsiteX134" fmla="*/ 98776 w 506102"/>
                  <a:gd name="connsiteY134" fmla="*/ 206670 h 369562"/>
                  <a:gd name="connsiteX135" fmla="*/ 112015 w 506102"/>
                  <a:gd name="connsiteY135" fmla="*/ 209724 h 369562"/>
                  <a:gd name="connsiteX136" fmla="*/ 112015 w 506102"/>
                  <a:gd name="connsiteY136" fmla="*/ 339020 h 369562"/>
                  <a:gd name="connsiteX137" fmla="*/ 142564 w 506102"/>
                  <a:gd name="connsiteY137" fmla="*/ 369563 h 369562"/>
                  <a:gd name="connsiteX138" fmla="*/ 365575 w 506102"/>
                  <a:gd name="connsiteY138" fmla="*/ 369563 h 369562"/>
                  <a:gd name="connsiteX139" fmla="*/ 391033 w 506102"/>
                  <a:gd name="connsiteY139" fmla="*/ 354292 h 369562"/>
                  <a:gd name="connsiteX140" fmla="*/ 429729 w 506102"/>
                  <a:gd name="connsiteY140" fmla="*/ 341056 h 369562"/>
                  <a:gd name="connsiteX141" fmla="*/ 455187 w 506102"/>
                  <a:gd name="connsiteY141" fmla="*/ 340038 h 369562"/>
                  <a:gd name="connsiteX142" fmla="*/ 474535 w 506102"/>
                  <a:gd name="connsiteY142" fmla="*/ 351237 h 369562"/>
                  <a:gd name="connsiteX143" fmla="*/ 484718 w 506102"/>
                  <a:gd name="connsiteY143" fmla="*/ 351237 h 369562"/>
                  <a:gd name="connsiteX144" fmla="*/ 506102 w 506102"/>
                  <a:gd name="connsiteY144" fmla="*/ 329857 h 369562"/>
                  <a:gd name="connsiteX145" fmla="*/ 506102 w 506102"/>
                  <a:gd name="connsiteY145" fmla="*/ 239249 h 369562"/>
                  <a:gd name="connsiteX146" fmla="*/ 480644 w 506102"/>
                  <a:gd name="connsiteY146" fmla="*/ 217869 h 36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06102" h="369562">
                    <a:moveTo>
                      <a:pt x="487773" y="329857"/>
                    </a:moveTo>
                    <a:cubicBezTo>
                      <a:pt x="487773" y="332912"/>
                      <a:pt x="485736" y="334948"/>
                      <a:pt x="482681" y="334948"/>
                    </a:cubicBezTo>
                    <a:lnTo>
                      <a:pt x="472498" y="334948"/>
                    </a:lnTo>
                    <a:cubicBezTo>
                      <a:pt x="469443" y="334948"/>
                      <a:pt x="467406" y="332912"/>
                      <a:pt x="467406" y="329857"/>
                    </a:cubicBezTo>
                    <a:cubicBezTo>
                      <a:pt x="467406" y="329857"/>
                      <a:pt x="467406" y="329857"/>
                      <a:pt x="467406" y="328840"/>
                    </a:cubicBezTo>
                    <a:lnTo>
                      <a:pt x="467406" y="238230"/>
                    </a:lnTo>
                    <a:cubicBezTo>
                      <a:pt x="467406" y="235176"/>
                      <a:pt x="469443" y="233140"/>
                      <a:pt x="472498" y="233140"/>
                    </a:cubicBezTo>
                    <a:lnTo>
                      <a:pt x="482681" y="233140"/>
                    </a:lnTo>
                    <a:cubicBezTo>
                      <a:pt x="485736" y="233140"/>
                      <a:pt x="487773" y="235176"/>
                      <a:pt x="487773" y="238230"/>
                    </a:cubicBezTo>
                    <a:lnTo>
                      <a:pt x="487773" y="329857"/>
                    </a:lnTo>
                    <a:close/>
                    <a:moveTo>
                      <a:pt x="421582" y="325785"/>
                    </a:moveTo>
                    <a:cubicBezTo>
                      <a:pt x="404271" y="332912"/>
                      <a:pt x="401216" y="334948"/>
                      <a:pt x="391033" y="336984"/>
                    </a:cubicBezTo>
                    <a:lnTo>
                      <a:pt x="391033" y="291171"/>
                    </a:lnTo>
                    <a:cubicBezTo>
                      <a:pt x="396124" y="296261"/>
                      <a:pt x="405289" y="300333"/>
                      <a:pt x="413436" y="300333"/>
                    </a:cubicBezTo>
                    <a:cubicBezTo>
                      <a:pt x="417509" y="300333"/>
                      <a:pt x="421582" y="297279"/>
                      <a:pt x="421582" y="292189"/>
                    </a:cubicBezTo>
                    <a:cubicBezTo>
                      <a:pt x="421582" y="287098"/>
                      <a:pt x="418527" y="284044"/>
                      <a:pt x="413436" y="284044"/>
                    </a:cubicBezTo>
                    <a:cubicBezTo>
                      <a:pt x="406307" y="284044"/>
                      <a:pt x="400198" y="279972"/>
                      <a:pt x="397143" y="273863"/>
                    </a:cubicBezTo>
                    <a:cubicBezTo>
                      <a:pt x="393069" y="263682"/>
                      <a:pt x="382886" y="258592"/>
                      <a:pt x="371685" y="258592"/>
                    </a:cubicBezTo>
                    <a:lnTo>
                      <a:pt x="336044" y="258592"/>
                    </a:lnTo>
                    <a:cubicBezTo>
                      <a:pt x="330952" y="258592"/>
                      <a:pt x="325861" y="254520"/>
                      <a:pt x="325861" y="248411"/>
                    </a:cubicBezTo>
                    <a:cubicBezTo>
                      <a:pt x="325861" y="243321"/>
                      <a:pt x="329934" y="238230"/>
                      <a:pt x="336044" y="238230"/>
                    </a:cubicBezTo>
                    <a:lnTo>
                      <a:pt x="360483" y="238230"/>
                    </a:lnTo>
                    <a:cubicBezTo>
                      <a:pt x="376776" y="238230"/>
                      <a:pt x="392051" y="223977"/>
                      <a:pt x="392051" y="206670"/>
                    </a:cubicBezTo>
                    <a:cubicBezTo>
                      <a:pt x="418527" y="213797"/>
                      <a:pt x="415472" y="242303"/>
                      <a:pt x="445003" y="242303"/>
                    </a:cubicBezTo>
                    <a:lnTo>
                      <a:pt x="449077" y="242303"/>
                    </a:lnTo>
                    <a:lnTo>
                      <a:pt x="449077" y="321713"/>
                    </a:lnTo>
                    <a:cubicBezTo>
                      <a:pt x="436857" y="323749"/>
                      <a:pt x="430747" y="322731"/>
                      <a:pt x="421582" y="325785"/>
                    </a:cubicBezTo>
                    <a:close/>
                    <a:moveTo>
                      <a:pt x="66190" y="181218"/>
                    </a:moveTo>
                    <a:lnTo>
                      <a:pt x="50916" y="181218"/>
                    </a:lnTo>
                    <a:lnTo>
                      <a:pt x="50916" y="147621"/>
                    </a:lnTo>
                    <a:cubicBezTo>
                      <a:pt x="50916" y="143549"/>
                      <a:pt x="47861" y="139477"/>
                      <a:pt x="42769" y="139477"/>
                    </a:cubicBezTo>
                    <a:cubicBezTo>
                      <a:pt x="38696" y="139477"/>
                      <a:pt x="34623" y="142531"/>
                      <a:pt x="34623" y="147621"/>
                    </a:cubicBezTo>
                    <a:lnTo>
                      <a:pt x="34623" y="186309"/>
                    </a:lnTo>
                    <a:cubicBezTo>
                      <a:pt x="34623" y="186309"/>
                      <a:pt x="34623" y="186309"/>
                      <a:pt x="34623" y="187326"/>
                    </a:cubicBezTo>
                    <a:cubicBezTo>
                      <a:pt x="34623" y="190381"/>
                      <a:pt x="31568" y="192417"/>
                      <a:pt x="29531" y="192417"/>
                    </a:cubicBezTo>
                    <a:lnTo>
                      <a:pt x="19348" y="192417"/>
                    </a:lnTo>
                    <a:cubicBezTo>
                      <a:pt x="16293" y="192417"/>
                      <a:pt x="14256" y="190381"/>
                      <a:pt x="14256" y="187326"/>
                    </a:cubicBezTo>
                    <a:lnTo>
                      <a:pt x="14256" y="96717"/>
                    </a:lnTo>
                    <a:cubicBezTo>
                      <a:pt x="14256" y="93663"/>
                      <a:pt x="16293" y="91627"/>
                      <a:pt x="19348" y="91627"/>
                    </a:cubicBezTo>
                    <a:lnTo>
                      <a:pt x="29531" y="91627"/>
                    </a:lnTo>
                    <a:cubicBezTo>
                      <a:pt x="32586" y="91627"/>
                      <a:pt x="34623" y="93663"/>
                      <a:pt x="34623" y="96717"/>
                    </a:cubicBezTo>
                    <a:lnTo>
                      <a:pt x="34623" y="113007"/>
                    </a:lnTo>
                    <a:cubicBezTo>
                      <a:pt x="34623" y="117079"/>
                      <a:pt x="37678" y="121151"/>
                      <a:pt x="42769" y="121151"/>
                    </a:cubicBezTo>
                    <a:cubicBezTo>
                      <a:pt x="46842" y="121151"/>
                      <a:pt x="50916" y="118097"/>
                      <a:pt x="50916" y="113007"/>
                    </a:cubicBezTo>
                    <a:lnTo>
                      <a:pt x="50916" y="100790"/>
                    </a:lnTo>
                    <a:lnTo>
                      <a:pt x="54989" y="100790"/>
                    </a:lnTo>
                    <a:cubicBezTo>
                      <a:pt x="86557" y="100790"/>
                      <a:pt x="81465" y="72284"/>
                      <a:pt x="109978" y="65157"/>
                    </a:cubicBezTo>
                    <a:lnTo>
                      <a:pt x="109978" y="66175"/>
                    </a:lnTo>
                    <a:cubicBezTo>
                      <a:pt x="109978" y="78392"/>
                      <a:pt x="120161" y="87555"/>
                      <a:pt x="131363" y="87555"/>
                    </a:cubicBezTo>
                    <a:lnTo>
                      <a:pt x="190425" y="87555"/>
                    </a:lnTo>
                    <a:cubicBezTo>
                      <a:pt x="194498" y="87555"/>
                      <a:pt x="198571" y="90609"/>
                      <a:pt x="198571" y="95699"/>
                    </a:cubicBezTo>
                    <a:cubicBezTo>
                      <a:pt x="198571" y="100790"/>
                      <a:pt x="195516" y="103844"/>
                      <a:pt x="190425" y="103844"/>
                    </a:cubicBezTo>
                    <a:cubicBezTo>
                      <a:pt x="189406" y="103844"/>
                      <a:pt x="193480" y="103844"/>
                      <a:pt x="132381" y="103844"/>
                    </a:cubicBezTo>
                    <a:cubicBezTo>
                      <a:pt x="128308" y="103844"/>
                      <a:pt x="124234" y="106898"/>
                      <a:pt x="124234" y="111989"/>
                    </a:cubicBezTo>
                    <a:cubicBezTo>
                      <a:pt x="124234" y="116061"/>
                      <a:pt x="127289" y="120133"/>
                      <a:pt x="132381" y="120133"/>
                    </a:cubicBezTo>
                    <a:cubicBezTo>
                      <a:pt x="146637" y="120133"/>
                      <a:pt x="189406" y="120133"/>
                      <a:pt x="190425" y="120133"/>
                    </a:cubicBezTo>
                    <a:cubicBezTo>
                      <a:pt x="194498" y="120133"/>
                      <a:pt x="198571" y="123188"/>
                      <a:pt x="198571" y="128278"/>
                    </a:cubicBezTo>
                    <a:cubicBezTo>
                      <a:pt x="198571" y="132350"/>
                      <a:pt x="195516" y="136422"/>
                      <a:pt x="190425" y="136422"/>
                    </a:cubicBezTo>
                    <a:cubicBezTo>
                      <a:pt x="178205" y="136422"/>
                      <a:pt x="145619" y="136422"/>
                      <a:pt x="133399" y="136422"/>
                    </a:cubicBezTo>
                    <a:cubicBezTo>
                      <a:pt x="129326" y="136422"/>
                      <a:pt x="125253" y="139477"/>
                      <a:pt x="125253" y="144567"/>
                    </a:cubicBezTo>
                    <a:cubicBezTo>
                      <a:pt x="125253" y="149658"/>
                      <a:pt x="128308" y="152712"/>
                      <a:pt x="133399" y="152712"/>
                    </a:cubicBezTo>
                    <a:lnTo>
                      <a:pt x="183297" y="152712"/>
                    </a:lnTo>
                    <a:cubicBezTo>
                      <a:pt x="187370" y="152712"/>
                      <a:pt x="191443" y="155766"/>
                      <a:pt x="191443" y="160857"/>
                    </a:cubicBezTo>
                    <a:cubicBezTo>
                      <a:pt x="191443" y="165947"/>
                      <a:pt x="188388" y="169001"/>
                      <a:pt x="183297" y="169001"/>
                    </a:cubicBezTo>
                    <a:cubicBezTo>
                      <a:pt x="172095" y="169001"/>
                      <a:pt x="150710" y="169001"/>
                      <a:pt x="133399" y="169001"/>
                    </a:cubicBezTo>
                    <a:cubicBezTo>
                      <a:pt x="129326" y="169001"/>
                      <a:pt x="125253" y="172055"/>
                      <a:pt x="125253" y="177146"/>
                    </a:cubicBezTo>
                    <a:cubicBezTo>
                      <a:pt x="125253" y="182236"/>
                      <a:pt x="128308" y="185290"/>
                      <a:pt x="133399" y="185290"/>
                    </a:cubicBezTo>
                    <a:lnTo>
                      <a:pt x="177187" y="185290"/>
                    </a:lnTo>
                    <a:cubicBezTo>
                      <a:pt x="181260" y="185290"/>
                      <a:pt x="185333" y="188345"/>
                      <a:pt x="185333" y="193435"/>
                    </a:cubicBezTo>
                    <a:cubicBezTo>
                      <a:pt x="185333" y="198525"/>
                      <a:pt x="182278" y="201580"/>
                      <a:pt x="177187" y="201580"/>
                    </a:cubicBezTo>
                    <a:cubicBezTo>
                      <a:pt x="136454" y="201580"/>
                      <a:pt x="122198" y="202598"/>
                      <a:pt x="102850" y="196489"/>
                    </a:cubicBezTo>
                    <a:cubicBezTo>
                      <a:pt x="82483" y="186309"/>
                      <a:pt x="77392" y="181218"/>
                      <a:pt x="66190" y="181218"/>
                    </a:cubicBezTo>
                    <a:close/>
                    <a:moveTo>
                      <a:pt x="321787" y="59049"/>
                    </a:moveTo>
                    <a:lnTo>
                      <a:pt x="321787" y="28506"/>
                    </a:lnTo>
                    <a:cubicBezTo>
                      <a:pt x="328916" y="35633"/>
                      <a:pt x="359465" y="66175"/>
                      <a:pt x="366593" y="73302"/>
                    </a:cubicBezTo>
                    <a:lnTo>
                      <a:pt x="336044" y="73302"/>
                    </a:lnTo>
                    <a:cubicBezTo>
                      <a:pt x="327897" y="73302"/>
                      <a:pt x="321787" y="66175"/>
                      <a:pt x="321787" y="59049"/>
                    </a:cubicBezTo>
                    <a:close/>
                    <a:moveTo>
                      <a:pt x="480644" y="217869"/>
                    </a:moveTo>
                    <a:lnTo>
                      <a:pt x="470461" y="217869"/>
                    </a:lnTo>
                    <a:cubicBezTo>
                      <a:pt x="462315" y="217869"/>
                      <a:pt x="456205" y="221941"/>
                      <a:pt x="453150" y="229068"/>
                    </a:cubicBezTo>
                    <a:lnTo>
                      <a:pt x="446022" y="229068"/>
                    </a:lnTo>
                    <a:cubicBezTo>
                      <a:pt x="424637" y="229068"/>
                      <a:pt x="428710" y="200562"/>
                      <a:pt x="393069" y="193435"/>
                    </a:cubicBezTo>
                    <a:lnTo>
                      <a:pt x="393069" y="143549"/>
                    </a:lnTo>
                    <a:cubicBezTo>
                      <a:pt x="393069" y="139477"/>
                      <a:pt x="390014" y="135405"/>
                      <a:pt x="384923" y="135405"/>
                    </a:cubicBezTo>
                    <a:cubicBezTo>
                      <a:pt x="379831" y="135405"/>
                      <a:pt x="376776" y="138459"/>
                      <a:pt x="376776" y="143549"/>
                    </a:cubicBezTo>
                    <a:lnTo>
                      <a:pt x="376776" y="207688"/>
                    </a:lnTo>
                    <a:cubicBezTo>
                      <a:pt x="376776" y="216851"/>
                      <a:pt x="368630" y="223977"/>
                      <a:pt x="360483" y="223977"/>
                    </a:cubicBezTo>
                    <a:lnTo>
                      <a:pt x="336044" y="223977"/>
                    </a:lnTo>
                    <a:cubicBezTo>
                      <a:pt x="322806" y="223977"/>
                      <a:pt x="311604" y="235176"/>
                      <a:pt x="311604" y="248411"/>
                    </a:cubicBezTo>
                    <a:cubicBezTo>
                      <a:pt x="311604" y="261646"/>
                      <a:pt x="322806" y="272845"/>
                      <a:pt x="336044" y="272845"/>
                    </a:cubicBezTo>
                    <a:lnTo>
                      <a:pt x="371685" y="272845"/>
                    </a:lnTo>
                    <a:cubicBezTo>
                      <a:pt x="373721" y="272845"/>
                      <a:pt x="374740" y="272845"/>
                      <a:pt x="376776" y="273863"/>
                    </a:cubicBezTo>
                    <a:lnTo>
                      <a:pt x="376776" y="338002"/>
                    </a:lnTo>
                    <a:cubicBezTo>
                      <a:pt x="376776" y="346147"/>
                      <a:pt x="369648" y="352255"/>
                      <a:pt x="362520" y="352255"/>
                    </a:cubicBezTo>
                    <a:lnTo>
                      <a:pt x="139509" y="352255"/>
                    </a:lnTo>
                    <a:cubicBezTo>
                      <a:pt x="131363" y="352255"/>
                      <a:pt x="125253" y="345129"/>
                      <a:pt x="125253" y="338002"/>
                    </a:cubicBezTo>
                    <a:lnTo>
                      <a:pt x="125253" y="210742"/>
                    </a:lnTo>
                    <a:cubicBezTo>
                      <a:pt x="135436" y="211761"/>
                      <a:pt x="157839" y="211761"/>
                      <a:pt x="176168" y="211761"/>
                    </a:cubicBezTo>
                    <a:cubicBezTo>
                      <a:pt x="188388" y="211761"/>
                      <a:pt x="199590" y="201580"/>
                      <a:pt x="199590" y="188345"/>
                    </a:cubicBezTo>
                    <a:cubicBezTo>
                      <a:pt x="199590" y="184272"/>
                      <a:pt x="198571" y="179182"/>
                      <a:pt x="196535" y="176128"/>
                    </a:cubicBezTo>
                    <a:cubicBezTo>
                      <a:pt x="201626" y="172055"/>
                      <a:pt x="206718" y="164929"/>
                      <a:pt x="206718" y="156784"/>
                    </a:cubicBezTo>
                    <a:cubicBezTo>
                      <a:pt x="206718" y="152712"/>
                      <a:pt x="205700" y="148640"/>
                      <a:pt x="203663" y="144567"/>
                    </a:cubicBezTo>
                    <a:cubicBezTo>
                      <a:pt x="210791" y="140495"/>
                      <a:pt x="213846" y="133368"/>
                      <a:pt x="213846" y="125224"/>
                    </a:cubicBezTo>
                    <a:cubicBezTo>
                      <a:pt x="213846" y="120133"/>
                      <a:pt x="211809" y="114025"/>
                      <a:pt x="208755" y="109953"/>
                    </a:cubicBezTo>
                    <a:cubicBezTo>
                      <a:pt x="212828" y="105880"/>
                      <a:pt x="215883" y="99772"/>
                      <a:pt x="215883" y="94682"/>
                    </a:cubicBezTo>
                    <a:cubicBezTo>
                      <a:pt x="215883" y="82464"/>
                      <a:pt x="205700" y="71266"/>
                      <a:pt x="192461" y="71266"/>
                    </a:cubicBezTo>
                    <a:lnTo>
                      <a:pt x="133399" y="71266"/>
                    </a:lnTo>
                    <a:cubicBezTo>
                      <a:pt x="130344" y="71266"/>
                      <a:pt x="126271" y="68211"/>
                      <a:pt x="126271" y="64139"/>
                    </a:cubicBezTo>
                    <a:cubicBezTo>
                      <a:pt x="126271" y="61085"/>
                      <a:pt x="126271" y="77374"/>
                      <a:pt x="126271" y="28506"/>
                    </a:cubicBezTo>
                    <a:cubicBezTo>
                      <a:pt x="126271" y="20362"/>
                      <a:pt x="133399" y="14253"/>
                      <a:pt x="140527" y="14253"/>
                    </a:cubicBezTo>
                    <a:lnTo>
                      <a:pt x="307531" y="14253"/>
                    </a:lnTo>
                    <a:lnTo>
                      <a:pt x="307531" y="53958"/>
                    </a:lnTo>
                    <a:cubicBezTo>
                      <a:pt x="307531" y="70247"/>
                      <a:pt x="320769" y="84501"/>
                      <a:pt x="338080" y="84501"/>
                    </a:cubicBezTo>
                    <a:lnTo>
                      <a:pt x="377795" y="84501"/>
                    </a:lnTo>
                    <a:lnTo>
                      <a:pt x="377795" y="106898"/>
                    </a:lnTo>
                    <a:cubicBezTo>
                      <a:pt x="377795" y="110971"/>
                      <a:pt x="380850" y="115043"/>
                      <a:pt x="385941" y="115043"/>
                    </a:cubicBezTo>
                    <a:cubicBezTo>
                      <a:pt x="391033" y="115043"/>
                      <a:pt x="394088" y="111989"/>
                      <a:pt x="394088" y="106898"/>
                    </a:cubicBezTo>
                    <a:lnTo>
                      <a:pt x="394088" y="84501"/>
                    </a:lnTo>
                    <a:cubicBezTo>
                      <a:pt x="394088" y="79410"/>
                      <a:pt x="392051" y="73302"/>
                      <a:pt x="386960" y="69230"/>
                    </a:cubicBezTo>
                    <a:lnTo>
                      <a:pt x="324842" y="7127"/>
                    </a:lnTo>
                    <a:cubicBezTo>
                      <a:pt x="321787" y="4072"/>
                      <a:pt x="315678" y="0"/>
                      <a:pt x="309568" y="0"/>
                    </a:cubicBezTo>
                    <a:lnTo>
                      <a:pt x="141546" y="0"/>
                    </a:lnTo>
                    <a:cubicBezTo>
                      <a:pt x="125253" y="0"/>
                      <a:pt x="110996" y="13235"/>
                      <a:pt x="110996" y="30542"/>
                    </a:cubicBezTo>
                    <a:lnTo>
                      <a:pt x="110996" y="49886"/>
                    </a:lnTo>
                    <a:cubicBezTo>
                      <a:pt x="75355" y="57012"/>
                      <a:pt x="77392" y="85519"/>
                      <a:pt x="56007" y="85519"/>
                    </a:cubicBezTo>
                    <a:lnTo>
                      <a:pt x="48879" y="85519"/>
                    </a:lnTo>
                    <a:cubicBezTo>
                      <a:pt x="45824" y="78392"/>
                      <a:pt x="38696" y="74320"/>
                      <a:pt x="31568" y="74320"/>
                    </a:cubicBezTo>
                    <a:lnTo>
                      <a:pt x="21385" y="74320"/>
                    </a:lnTo>
                    <a:cubicBezTo>
                      <a:pt x="10183" y="74320"/>
                      <a:pt x="0" y="83483"/>
                      <a:pt x="0" y="95699"/>
                    </a:cubicBezTo>
                    <a:lnTo>
                      <a:pt x="0" y="186309"/>
                    </a:lnTo>
                    <a:cubicBezTo>
                      <a:pt x="0" y="197507"/>
                      <a:pt x="9165" y="207688"/>
                      <a:pt x="21385" y="207688"/>
                    </a:cubicBezTo>
                    <a:lnTo>
                      <a:pt x="31568" y="207688"/>
                    </a:lnTo>
                    <a:cubicBezTo>
                      <a:pt x="39714" y="207688"/>
                      <a:pt x="46842" y="203616"/>
                      <a:pt x="50916" y="196489"/>
                    </a:cubicBezTo>
                    <a:lnTo>
                      <a:pt x="68227" y="196489"/>
                    </a:lnTo>
                    <a:cubicBezTo>
                      <a:pt x="75355" y="196489"/>
                      <a:pt x="77392" y="198525"/>
                      <a:pt x="98776" y="206670"/>
                    </a:cubicBezTo>
                    <a:cubicBezTo>
                      <a:pt x="102850" y="207688"/>
                      <a:pt x="107941" y="209724"/>
                      <a:pt x="112015" y="209724"/>
                    </a:cubicBezTo>
                    <a:lnTo>
                      <a:pt x="112015" y="339020"/>
                    </a:lnTo>
                    <a:cubicBezTo>
                      <a:pt x="112015" y="355309"/>
                      <a:pt x="125253" y="369563"/>
                      <a:pt x="142564" y="369563"/>
                    </a:cubicBezTo>
                    <a:lnTo>
                      <a:pt x="365575" y="369563"/>
                    </a:lnTo>
                    <a:cubicBezTo>
                      <a:pt x="376776" y="369563"/>
                      <a:pt x="386960" y="362436"/>
                      <a:pt x="391033" y="354292"/>
                    </a:cubicBezTo>
                    <a:cubicBezTo>
                      <a:pt x="407326" y="351237"/>
                      <a:pt x="414454" y="346147"/>
                      <a:pt x="429729" y="341056"/>
                    </a:cubicBezTo>
                    <a:cubicBezTo>
                      <a:pt x="434820" y="339020"/>
                      <a:pt x="438894" y="340038"/>
                      <a:pt x="455187" y="340038"/>
                    </a:cubicBezTo>
                    <a:cubicBezTo>
                      <a:pt x="458242" y="347165"/>
                      <a:pt x="465370" y="351237"/>
                      <a:pt x="474535" y="351237"/>
                    </a:cubicBezTo>
                    <a:lnTo>
                      <a:pt x="484718" y="351237"/>
                    </a:lnTo>
                    <a:cubicBezTo>
                      <a:pt x="495919" y="351237"/>
                      <a:pt x="506102" y="342075"/>
                      <a:pt x="506102" y="329857"/>
                    </a:cubicBezTo>
                    <a:lnTo>
                      <a:pt x="506102" y="239249"/>
                    </a:lnTo>
                    <a:cubicBezTo>
                      <a:pt x="502029" y="228050"/>
                      <a:pt x="491846" y="217869"/>
                      <a:pt x="480644" y="217869"/>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88" name="TextBox 87">
              <a:extLst>
                <a:ext uri="{FF2B5EF4-FFF2-40B4-BE49-F238E27FC236}">
                  <a16:creationId xmlns:a16="http://schemas.microsoft.com/office/drawing/2014/main" id="{436A9016-5F18-F616-5FE1-C8FB8D9C0F39}"/>
                </a:ext>
              </a:extLst>
            </p:cNvPr>
            <p:cNvSpPr txBox="1"/>
            <p:nvPr/>
          </p:nvSpPr>
          <p:spPr>
            <a:xfrm>
              <a:off x="8628575" y="2780600"/>
              <a:ext cx="935242" cy="669414"/>
            </a:xfrm>
            <a:prstGeom prst="rect">
              <a:avLst/>
            </a:prstGeom>
            <a:noFill/>
          </p:spPr>
          <p:txBody>
            <a:bodyPr wrap="square" rtlCol="0">
              <a:spAutoFit/>
            </a:bodyPr>
            <a:lstStyle/>
            <a:p>
              <a:pPr algn="ctr">
                <a:lnSpc>
                  <a:spcPts val="1480"/>
                </a:lnSpc>
              </a:pPr>
              <a:r>
                <a:rPr lang="en-US" sz="1400" b="1" spc="0" baseline="0" dirty="0">
                  <a:ln/>
                  <a:solidFill>
                    <a:srgbClr val="000000"/>
                  </a:solidFill>
                  <a:latin typeface="Calibri" panose="020F0502020204030204" pitchFamily="34" charset="0"/>
                  <a:cs typeface="Calibri" panose="020F0502020204030204" pitchFamily="34" charset="0"/>
                  <a:sym typeface="MyriadPro-Bold"/>
                  <a:rtl val="0"/>
                </a:rPr>
                <a:t>Gibbs Reflective</a:t>
              </a:r>
            </a:p>
            <a:p>
              <a:pPr algn="ctr">
                <a:lnSpc>
                  <a:spcPts val="1480"/>
                </a:lnSpc>
              </a:pPr>
              <a:r>
                <a:rPr lang="en-US" sz="1400" b="1" dirty="0">
                  <a:ln/>
                  <a:solidFill>
                    <a:srgbClr val="000000"/>
                  </a:solidFill>
                  <a:latin typeface="Calibri" panose="020F0502020204030204" pitchFamily="34" charset="0"/>
                  <a:cs typeface="Calibri" panose="020F0502020204030204" pitchFamily="34" charset="0"/>
                  <a:sym typeface="MyriadPro-Bold"/>
                  <a:rtl val="0"/>
                </a:rPr>
                <a:t>Cycle</a:t>
              </a:r>
              <a:endParaRPr lang="en-US" sz="14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91" name="TextBox 90">
              <a:extLst>
                <a:ext uri="{FF2B5EF4-FFF2-40B4-BE49-F238E27FC236}">
                  <a16:creationId xmlns:a16="http://schemas.microsoft.com/office/drawing/2014/main" id="{FAB438F9-6724-4ED6-7E85-AE93E171D896}"/>
                </a:ext>
              </a:extLst>
            </p:cNvPr>
            <p:cNvSpPr txBox="1"/>
            <p:nvPr/>
          </p:nvSpPr>
          <p:spPr>
            <a:xfrm>
              <a:off x="6214557" y="3156646"/>
              <a:ext cx="1369068" cy="600164"/>
            </a:xfrm>
            <a:prstGeom prst="rect">
              <a:avLst/>
            </a:prstGeom>
            <a:noFill/>
          </p:spPr>
          <p:txBody>
            <a:bodyPr wrap="square" rtlCol="0">
              <a:spAutoFit/>
            </a:bodyPr>
            <a:lstStyle/>
            <a:p>
              <a:pPr algn="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It if arose again, what would you do?</a:t>
              </a:r>
            </a:p>
            <a:p>
              <a:pPr algn="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p>
          </p:txBody>
        </p:sp>
        <p:sp>
          <p:nvSpPr>
            <p:cNvPr id="100" name="TextBox 99">
              <a:extLst>
                <a:ext uri="{FF2B5EF4-FFF2-40B4-BE49-F238E27FC236}">
                  <a16:creationId xmlns:a16="http://schemas.microsoft.com/office/drawing/2014/main" id="{78F632B4-E103-2651-EDCC-810EC9226223}"/>
                </a:ext>
              </a:extLst>
            </p:cNvPr>
            <p:cNvSpPr txBox="1"/>
            <p:nvPr/>
          </p:nvSpPr>
          <p:spPr>
            <a:xfrm>
              <a:off x="10634199" y="2169960"/>
              <a:ext cx="1369068" cy="600164"/>
            </a:xfrm>
            <a:prstGeom prst="rect">
              <a:avLst/>
            </a:prstGeom>
            <a:noFill/>
          </p:spPr>
          <p:txBody>
            <a:bodyPr wrap="square" rtlCol="0">
              <a:spAutoFit/>
            </a:bodyPr>
            <a:lstStyle/>
            <a:p>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What were your thinking and feelings?</a:t>
              </a:r>
            </a:p>
          </p:txBody>
        </p:sp>
        <p:sp>
          <p:nvSpPr>
            <p:cNvPr id="101" name="TextBox 100">
              <a:extLst>
                <a:ext uri="{FF2B5EF4-FFF2-40B4-BE49-F238E27FC236}">
                  <a16:creationId xmlns:a16="http://schemas.microsoft.com/office/drawing/2014/main" id="{68FC8D02-474F-6CDA-ED0C-A2407095EE19}"/>
                </a:ext>
              </a:extLst>
            </p:cNvPr>
            <p:cNvSpPr txBox="1"/>
            <p:nvPr/>
          </p:nvSpPr>
          <p:spPr>
            <a:xfrm>
              <a:off x="10626470" y="3176181"/>
              <a:ext cx="1369068" cy="600164"/>
            </a:xfrm>
            <a:prstGeom prst="rect">
              <a:avLst/>
            </a:prstGeom>
            <a:noFill/>
          </p:spPr>
          <p:txBody>
            <a:bodyPr wrap="square" rtlCol="0">
              <a:spAutoFit/>
            </a:bodyPr>
            <a:lstStyle/>
            <a:p>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What was the good and bad about the experience?</a:t>
              </a:r>
            </a:p>
          </p:txBody>
        </p:sp>
        <p:sp>
          <p:nvSpPr>
            <p:cNvPr id="102" name="TextBox 101">
              <a:extLst>
                <a:ext uri="{FF2B5EF4-FFF2-40B4-BE49-F238E27FC236}">
                  <a16:creationId xmlns:a16="http://schemas.microsoft.com/office/drawing/2014/main" id="{F83D4542-A505-F104-2335-49D0314F22BB}"/>
                </a:ext>
              </a:extLst>
            </p:cNvPr>
            <p:cNvSpPr txBox="1"/>
            <p:nvPr/>
          </p:nvSpPr>
          <p:spPr>
            <a:xfrm>
              <a:off x="10639513" y="4073426"/>
              <a:ext cx="1369068" cy="600164"/>
            </a:xfrm>
            <a:prstGeom prst="rect">
              <a:avLst/>
            </a:prstGeom>
            <a:noFill/>
          </p:spPr>
          <p:txBody>
            <a:bodyPr wrap="square" rtlCol="0">
              <a:spAutoFit/>
            </a:bodyPr>
            <a:lstStyle/>
            <a:p>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What sense can you make of the situation?</a:t>
              </a:r>
            </a:p>
          </p:txBody>
        </p:sp>
      </p:grpSp>
    </p:spTree>
    <p:extLst>
      <p:ext uri="{BB962C8B-B14F-4D97-AF65-F5344CB8AC3E}">
        <p14:creationId xmlns:p14="http://schemas.microsoft.com/office/powerpoint/2010/main" val="203376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Ethical Thinking and Fairtrade</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315668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68EA1A-25C0-6F26-50A6-BE1AEB875645}"/>
              </a:ext>
            </a:extLst>
          </p:cNvPr>
          <p:cNvSpPr>
            <a:spLocks noGrp="1"/>
          </p:cNvSpPr>
          <p:nvPr>
            <p:ph type="body" sz="quarter" idx="18"/>
          </p:nvPr>
        </p:nvSpPr>
        <p:spPr>
          <a:xfrm>
            <a:off x="898357" y="1658521"/>
            <a:ext cx="5985919" cy="3776408"/>
          </a:xfrm>
        </p:spPr>
        <p:txBody>
          <a:bodyPr/>
          <a:lstStyle/>
          <a:p>
            <a:r>
              <a:rPr lang="en-US" b="1" dirty="0"/>
              <a:t>Ethical thinking serves as a foundation for responsible leadership. </a:t>
            </a:r>
            <a:r>
              <a:rPr lang="en-US" dirty="0"/>
              <a:t>Ethical business leaders prioritise ethical decision-making, consider stakeholder interests, set ethical standards, and serve as role models for ethical </a:t>
            </a:r>
            <a:r>
              <a:rPr lang="en-US" dirty="0" err="1"/>
              <a:t>behaviour</a:t>
            </a:r>
            <a:r>
              <a:rPr lang="en-US" dirty="0"/>
              <a:t>. They foster an ethical culture and climate, promote ethical communication, and uphold their business’s reputation. Through ethical thinking, responsible business leaders contribute to the overall success, sustainability, and positive impact, not only on their business, but on wider society.</a:t>
            </a:r>
            <a:endParaRPr lang="en-IE" dirty="0"/>
          </a:p>
        </p:txBody>
      </p:sp>
      <p:sp>
        <p:nvSpPr>
          <p:cNvPr id="3" name="Text Placeholder 2">
            <a:extLst>
              <a:ext uri="{FF2B5EF4-FFF2-40B4-BE49-F238E27FC236}">
                <a16:creationId xmlns:a16="http://schemas.microsoft.com/office/drawing/2014/main" id="{97B94D28-F0FF-C06E-3895-25ABCF46E172}"/>
              </a:ext>
            </a:extLst>
          </p:cNvPr>
          <p:cNvSpPr>
            <a:spLocks noGrp="1"/>
          </p:cNvSpPr>
          <p:nvPr>
            <p:ph type="body" sz="quarter" idx="16"/>
          </p:nvPr>
        </p:nvSpPr>
        <p:spPr/>
        <p:txBody>
          <a:bodyPr/>
          <a:lstStyle/>
          <a:p>
            <a:r>
              <a:rPr lang="en-IE" dirty="0"/>
              <a:t>Ethical Thinking</a:t>
            </a:r>
          </a:p>
        </p:txBody>
      </p:sp>
      <p:pic>
        <p:nvPicPr>
          <p:cNvPr id="6" name="Picture Placeholder 5" descr="Hand holding fern">
            <a:extLst>
              <a:ext uri="{FF2B5EF4-FFF2-40B4-BE49-F238E27FC236}">
                <a16:creationId xmlns:a16="http://schemas.microsoft.com/office/drawing/2014/main" id="{FC56830F-6D6C-ACAB-824D-1F774727355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71916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5AD647-119B-7656-DA36-AA461F420DED}"/>
              </a:ext>
            </a:extLst>
          </p:cNvPr>
          <p:cNvSpPr>
            <a:spLocks noGrp="1"/>
          </p:cNvSpPr>
          <p:nvPr>
            <p:ph type="body" sz="quarter" idx="13"/>
          </p:nvPr>
        </p:nvSpPr>
        <p:spPr>
          <a:xfrm>
            <a:off x="856356" y="1404749"/>
            <a:ext cx="5055171" cy="3808175"/>
          </a:xfrm>
        </p:spPr>
        <p:txBody>
          <a:bodyPr>
            <a:normAutofit lnSpcReduction="10000"/>
          </a:bodyPr>
          <a:lstStyle/>
          <a:p>
            <a:r>
              <a:rPr lang="en-US" b="1" dirty="0"/>
              <a:t>Caring is Part of Ethical Leadership</a:t>
            </a:r>
          </a:p>
          <a:p>
            <a:r>
              <a:rPr lang="en-US" dirty="0"/>
              <a:t>Care ethics focuses on the fact that we are all connected and have a responsibility to care for one another. We need to care because leadership is at its core about relationships.</a:t>
            </a:r>
          </a:p>
          <a:p>
            <a:r>
              <a:rPr lang="en-US" sz="2400" dirty="0">
                <a:solidFill>
                  <a:srgbClr val="F79037"/>
                </a:solidFill>
                <a:hlinkClick r:id="rId2">
                  <a:extLst>
                    <a:ext uri="{A12FA001-AC4F-418D-AE19-62706E023703}">
                      <ahyp:hlinkClr xmlns:ahyp="http://schemas.microsoft.com/office/drawing/2018/hyperlinkcolor" val="tx"/>
                    </a:ext>
                  </a:extLst>
                </a:hlinkClick>
              </a:rPr>
              <a:t>Source</a:t>
            </a:r>
            <a:endParaRPr lang="en-IE" sz="2400" dirty="0">
              <a:solidFill>
                <a:srgbClr val="F79037"/>
              </a:solidFill>
            </a:endParaRPr>
          </a:p>
        </p:txBody>
      </p:sp>
      <p:sp>
        <p:nvSpPr>
          <p:cNvPr id="3" name="Picture Placeholder 2">
            <a:extLst>
              <a:ext uri="{FF2B5EF4-FFF2-40B4-BE49-F238E27FC236}">
                <a16:creationId xmlns:a16="http://schemas.microsoft.com/office/drawing/2014/main" id="{114752CA-DDDA-324C-120C-35F61A3C357D}"/>
              </a:ext>
            </a:extLst>
          </p:cNvPr>
          <p:cNvSpPr>
            <a:spLocks noGrp="1"/>
          </p:cNvSpPr>
          <p:nvPr>
            <p:ph type="pic" sz="quarter" idx="42"/>
          </p:nvPr>
        </p:nvSpPr>
        <p:spPr>
          <a:solidFill>
            <a:schemeClr val="bg1"/>
          </a:solidFill>
          <a:ln>
            <a:solidFill>
              <a:srgbClr val="000000"/>
            </a:solidFill>
          </a:ln>
        </p:spPr>
        <p:txBody>
          <a:bodyPr/>
          <a:lstStyle/>
          <a:p>
            <a:endParaRPr lang="en-IE"/>
          </a:p>
        </p:txBody>
      </p:sp>
      <p:grpSp>
        <p:nvGrpSpPr>
          <p:cNvPr id="5" name="Group 4">
            <a:extLst>
              <a:ext uri="{FF2B5EF4-FFF2-40B4-BE49-F238E27FC236}">
                <a16:creationId xmlns:a16="http://schemas.microsoft.com/office/drawing/2014/main" id="{B06A904D-DA2F-125F-EF10-8A588B76B632}"/>
              </a:ext>
            </a:extLst>
          </p:cNvPr>
          <p:cNvGrpSpPr/>
          <p:nvPr/>
        </p:nvGrpSpPr>
        <p:grpSpPr>
          <a:xfrm>
            <a:off x="7010400" y="2228193"/>
            <a:ext cx="3441200" cy="3111062"/>
            <a:chOff x="5297313" y="4260296"/>
            <a:chExt cx="2997029" cy="2761463"/>
          </a:xfrm>
        </p:grpSpPr>
        <p:sp>
          <p:nvSpPr>
            <p:cNvPr id="6" name="Freeform 587">
              <a:extLst>
                <a:ext uri="{FF2B5EF4-FFF2-40B4-BE49-F238E27FC236}">
                  <a16:creationId xmlns:a16="http://schemas.microsoft.com/office/drawing/2014/main" id="{183A65EC-3C52-8D10-0A44-CCAE40C35444}"/>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7" name="Graphic 500">
              <a:extLst>
                <a:ext uri="{FF2B5EF4-FFF2-40B4-BE49-F238E27FC236}">
                  <a16:creationId xmlns:a16="http://schemas.microsoft.com/office/drawing/2014/main" id="{F271E51C-7765-0A8B-AE4C-0D9584536EE8}"/>
                </a:ext>
              </a:extLst>
            </p:cNvPr>
            <p:cNvGrpSpPr/>
            <p:nvPr/>
          </p:nvGrpSpPr>
          <p:grpSpPr>
            <a:xfrm>
              <a:off x="5297313" y="4260296"/>
              <a:ext cx="2997029" cy="2761463"/>
              <a:chOff x="6245479" y="2229503"/>
              <a:chExt cx="2997029" cy="2761463"/>
            </a:xfrm>
            <a:solidFill>
              <a:srgbClr val="000000"/>
            </a:solidFill>
          </p:grpSpPr>
          <p:sp>
            <p:nvSpPr>
              <p:cNvPr id="8" name="Freeform 589">
                <a:extLst>
                  <a:ext uri="{FF2B5EF4-FFF2-40B4-BE49-F238E27FC236}">
                    <a16:creationId xmlns:a16="http://schemas.microsoft.com/office/drawing/2014/main" id="{BABF7B9F-48AA-8600-7319-8621E3A6BE46}"/>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9" name="Freeform 590">
                <a:extLst>
                  <a:ext uri="{FF2B5EF4-FFF2-40B4-BE49-F238E27FC236}">
                    <a16:creationId xmlns:a16="http://schemas.microsoft.com/office/drawing/2014/main" id="{AFC92BD7-3970-2613-03B0-DF86B39CF979}"/>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10" name="Freeform 591">
                <a:extLst>
                  <a:ext uri="{FF2B5EF4-FFF2-40B4-BE49-F238E27FC236}">
                    <a16:creationId xmlns:a16="http://schemas.microsoft.com/office/drawing/2014/main" id="{7493DBB0-4849-7673-9260-56123077689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2961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ECE709-A9F3-27F5-2747-4F47A639945E}"/>
              </a:ext>
            </a:extLst>
          </p:cNvPr>
          <p:cNvSpPr>
            <a:spLocks noGrp="1"/>
          </p:cNvSpPr>
          <p:nvPr>
            <p:ph type="body" sz="quarter" idx="36"/>
          </p:nvPr>
        </p:nvSpPr>
        <p:spPr>
          <a:xfrm>
            <a:off x="4638516" y="1097809"/>
            <a:ext cx="6553234" cy="999383"/>
          </a:xfrm>
        </p:spPr>
        <p:txBody>
          <a:bodyPr/>
          <a:lstStyle/>
          <a:p>
            <a:pPr algn="ctr"/>
            <a:r>
              <a:rPr lang="en-US" sz="2800" b="1" dirty="0">
                <a:solidFill>
                  <a:srgbClr val="F79037"/>
                </a:solidFill>
              </a:rPr>
              <a:t>They are guided by a desire to have a positive impact.</a:t>
            </a:r>
            <a:endParaRPr lang="en-IE" sz="2800" b="1" dirty="0">
              <a:solidFill>
                <a:srgbClr val="F79037"/>
              </a:solidFill>
            </a:endParaRPr>
          </a:p>
        </p:txBody>
      </p:sp>
      <p:sp>
        <p:nvSpPr>
          <p:cNvPr id="4" name="Text Placeholder 3">
            <a:extLst>
              <a:ext uri="{FF2B5EF4-FFF2-40B4-BE49-F238E27FC236}">
                <a16:creationId xmlns:a16="http://schemas.microsoft.com/office/drawing/2014/main" id="{36612C29-A721-437F-B157-86983895AA0B}"/>
              </a:ext>
            </a:extLst>
          </p:cNvPr>
          <p:cNvSpPr>
            <a:spLocks noGrp="1"/>
          </p:cNvSpPr>
          <p:nvPr>
            <p:ph type="body" sz="quarter" idx="37"/>
          </p:nvPr>
        </p:nvSpPr>
        <p:spPr/>
        <p:txBody>
          <a:bodyPr/>
          <a:lstStyle/>
          <a:p>
            <a:r>
              <a:rPr lang="en-IE" dirty="0"/>
              <a:t>1</a:t>
            </a:r>
          </a:p>
        </p:txBody>
      </p:sp>
      <p:pic>
        <p:nvPicPr>
          <p:cNvPr id="13" name="Picture Placeholder 12" descr="Cherry blossoms up close">
            <a:extLst>
              <a:ext uri="{FF2B5EF4-FFF2-40B4-BE49-F238E27FC236}">
                <a16:creationId xmlns:a16="http://schemas.microsoft.com/office/drawing/2014/main" id="{B83A8CA5-136D-6C55-7B33-B9F263FAA9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5A6C6A68-5238-5C43-80C5-9CB262D6E6DF}"/>
              </a:ext>
            </a:extLst>
          </p:cNvPr>
          <p:cNvSpPr>
            <a:spLocks noGrp="1"/>
          </p:cNvSpPr>
          <p:nvPr>
            <p:ph type="body" sz="quarter" idx="43"/>
          </p:nvPr>
        </p:nvSpPr>
        <p:spPr>
          <a:xfrm>
            <a:off x="4638516" y="2992765"/>
            <a:ext cx="6553234" cy="999383"/>
          </a:xfrm>
        </p:spPr>
        <p:txBody>
          <a:bodyPr/>
          <a:lstStyle/>
          <a:p>
            <a:pPr algn="ctr"/>
            <a:r>
              <a:rPr lang="en-US" sz="2800" b="1" dirty="0">
                <a:solidFill>
                  <a:srgbClr val="F79037"/>
                </a:solidFill>
              </a:rPr>
              <a:t>They think about what’s best for others and seek mutual benefit. </a:t>
            </a:r>
            <a:endParaRPr lang="en-IE" sz="2800" b="1" dirty="0">
              <a:solidFill>
                <a:srgbClr val="F79037"/>
              </a:solidFill>
            </a:endParaRPr>
          </a:p>
        </p:txBody>
      </p:sp>
      <p:sp>
        <p:nvSpPr>
          <p:cNvPr id="8" name="Text Placeholder 7">
            <a:extLst>
              <a:ext uri="{FF2B5EF4-FFF2-40B4-BE49-F238E27FC236}">
                <a16:creationId xmlns:a16="http://schemas.microsoft.com/office/drawing/2014/main" id="{140D4D9F-16C3-493B-C1F3-800895FB6CAC}"/>
              </a:ext>
            </a:extLst>
          </p:cNvPr>
          <p:cNvSpPr>
            <a:spLocks noGrp="1"/>
          </p:cNvSpPr>
          <p:nvPr>
            <p:ph type="body" sz="quarter" idx="44"/>
          </p:nvPr>
        </p:nvSpPr>
        <p:spPr/>
        <p:txBody>
          <a:bodyPr/>
          <a:lstStyle/>
          <a:p>
            <a:r>
              <a:rPr lang="en-IE" dirty="0"/>
              <a:t>2</a:t>
            </a:r>
          </a:p>
        </p:txBody>
      </p:sp>
      <p:sp>
        <p:nvSpPr>
          <p:cNvPr id="10" name="Text Placeholder 9">
            <a:extLst>
              <a:ext uri="{FF2B5EF4-FFF2-40B4-BE49-F238E27FC236}">
                <a16:creationId xmlns:a16="http://schemas.microsoft.com/office/drawing/2014/main" id="{648EED64-DB00-1B8B-641A-46A3112D4811}"/>
              </a:ext>
            </a:extLst>
          </p:cNvPr>
          <p:cNvSpPr>
            <a:spLocks noGrp="1"/>
          </p:cNvSpPr>
          <p:nvPr>
            <p:ph type="body" sz="quarter" idx="46"/>
          </p:nvPr>
        </p:nvSpPr>
        <p:spPr>
          <a:xfrm>
            <a:off x="4669510" y="4651626"/>
            <a:ext cx="6553234" cy="999383"/>
          </a:xfrm>
        </p:spPr>
        <p:txBody>
          <a:bodyPr/>
          <a:lstStyle/>
          <a:p>
            <a:pPr algn="ctr"/>
            <a:r>
              <a:rPr lang="en-US" sz="2800" b="1" dirty="0">
                <a:solidFill>
                  <a:srgbClr val="F79037"/>
                </a:solidFill>
              </a:rPr>
              <a:t>They think about ways to demonstrate their values in day-to-day leadership, even when faced with challenges</a:t>
            </a:r>
            <a:endParaRPr lang="en-IE" sz="2800" b="1" dirty="0">
              <a:solidFill>
                <a:srgbClr val="F79037"/>
              </a:solidFill>
            </a:endParaRPr>
          </a:p>
        </p:txBody>
      </p:sp>
      <p:sp>
        <p:nvSpPr>
          <p:cNvPr id="11" name="Text Placeholder 10">
            <a:extLst>
              <a:ext uri="{FF2B5EF4-FFF2-40B4-BE49-F238E27FC236}">
                <a16:creationId xmlns:a16="http://schemas.microsoft.com/office/drawing/2014/main" id="{AEB877A5-8309-7599-16C8-69E38AB84656}"/>
              </a:ext>
            </a:extLst>
          </p:cNvPr>
          <p:cNvSpPr>
            <a:spLocks noGrp="1"/>
          </p:cNvSpPr>
          <p:nvPr>
            <p:ph type="body" sz="quarter" idx="47"/>
          </p:nvPr>
        </p:nvSpPr>
        <p:spPr/>
        <p:txBody>
          <a:bodyPr/>
          <a:lstStyle/>
          <a:p>
            <a:r>
              <a:rPr lang="en-IE" dirty="0"/>
              <a:t>3</a:t>
            </a:r>
          </a:p>
        </p:txBody>
      </p:sp>
      <p:sp>
        <p:nvSpPr>
          <p:cNvPr id="15" name="TextBox 14">
            <a:extLst>
              <a:ext uri="{FF2B5EF4-FFF2-40B4-BE49-F238E27FC236}">
                <a16:creationId xmlns:a16="http://schemas.microsoft.com/office/drawing/2014/main" id="{BB1B5A63-7FE5-7CDD-9930-A681DCC7BBA2}"/>
              </a:ext>
            </a:extLst>
          </p:cNvPr>
          <p:cNvSpPr txBox="1"/>
          <p:nvPr/>
        </p:nvSpPr>
        <p:spPr>
          <a:xfrm>
            <a:off x="204953" y="537852"/>
            <a:ext cx="3042744" cy="1754326"/>
          </a:xfrm>
          <a:prstGeom prst="rect">
            <a:avLst/>
          </a:prstGeom>
          <a:noFill/>
        </p:spPr>
        <p:txBody>
          <a:bodyPr wrap="square">
            <a:spAutoFit/>
          </a:bodyPr>
          <a:lstStyle/>
          <a:p>
            <a:r>
              <a:rPr lang="en-US" sz="3600" b="1" i="0" dirty="0">
                <a:solidFill>
                  <a:srgbClr val="000000"/>
                </a:solidFill>
                <a:effectLst/>
                <a:highlight>
                  <a:srgbClr val="B2DDDC"/>
                </a:highlight>
              </a:rPr>
              <a:t>What do ethical leaders think about?</a:t>
            </a:r>
            <a:endParaRPr lang="en-IE" sz="3600" b="1" dirty="0">
              <a:highlight>
                <a:srgbClr val="B2DDDC"/>
              </a:highlight>
            </a:endParaRPr>
          </a:p>
        </p:txBody>
      </p:sp>
    </p:spTree>
    <p:extLst>
      <p:ext uri="{BB962C8B-B14F-4D97-AF65-F5344CB8AC3E}">
        <p14:creationId xmlns:p14="http://schemas.microsoft.com/office/powerpoint/2010/main" val="641638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820096-003E-19B6-306F-BD1A4E3DFD22}"/>
              </a:ext>
            </a:extLst>
          </p:cNvPr>
          <p:cNvSpPr>
            <a:spLocks noGrp="1"/>
          </p:cNvSpPr>
          <p:nvPr>
            <p:ph type="body" idx="1"/>
          </p:nvPr>
        </p:nvSpPr>
        <p:spPr>
          <a:xfrm>
            <a:off x="155705" y="212598"/>
            <a:ext cx="8557390" cy="1311013"/>
          </a:xfrm>
          <a:solidFill>
            <a:srgbClr val="F79037"/>
          </a:solidFill>
        </p:spPr>
        <p:txBody>
          <a:bodyPr anchor="ctr">
            <a:noAutofit/>
          </a:bodyPr>
          <a:lstStyle/>
          <a:p>
            <a:pPr indent="0"/>
            <a:r>
              <a:rPr lang="en-IE" dirty="0">
                <a:solidFill>
                  <a:srgbClr val="000000"/>
                </a:solidFill>
              </a:rPr>
              <a:t>Ethical Thinking &amp; Responsible Leadership</a:t>
            </a:r>
          </a:p>
        </p:txBody>
      </p:sp>
      <p:sp>
        <p:nvSpPr>
          <p:cNvPr id="3" name="Text Placeholder 2">
            <a:extLst>
              <a:ext uri="{FF2B5EF4-FFF2-40B4-BE49-F238E27FC236}">
                <a16:creationId xmlns:a16="http://schemas.microsoft.com/office/drawing/2014/main" id="{6090ECC2-452C-33DA-9155-130B893480BA}"/>
              </a:ext>
            </a:extLst>
          </p:cNvPr>
          <p:cNvSpPr>
            <a:spLocks noGrp="1"/>
          </p:cNvSpPr>
          <p:nvPr>
            <p:ph type="body" idx="2"/>
          </p:nvPr>
        </p:nvSpPr>
        <p:spPr>
          <a:xfrm>
            <a:off x="1180994" y="3429000"/>
            <a:ext cx="1766146" cy="977531"/>
          </a:xfrm>
        </p:spPr>
        <p:txBody>
          <a:bodyPr/>
          <a:lstStyle/>
          <a:p>
            <a:pPr marL="0" indent="0"/>
            <a:r>
              <a:rPr lang="en-IE" sz="3200" b="0" i="0" dirty="0">
                <a:solidFill>
                  <a:srgbClr val="000000"/>
                </a:solidFill>
                <a:effectLst/>
                <a:latin typeface="+mn-lt"/>
              </a:rPr>
              <a:t>Ethical Decision-Making</a:t>
            </a:r>
            <a:endParaRPr lang="en-IE" sz="2400" dirty="0">
              <a:solidFill>
                <a:srgbClr val="000000"/>
              </a:solidFill>
              <a:latin typeface="+mn-lt"/>
            </a:endParaRPr>
          </a:p>
        </p:txBody>
      </p:sp>
      <p:sp>
        <p:nvSpPr>
          <p:cNvPr id="4" name="Text Placeholder 3">
            <a:extLst>
              <a:ext uri="{FF2B5EF4-FFF2-40B4-BE49-F238E27FC236}">
                <a16:creationId xmlns:a16="http://schemas.microsoft.com/office/drawing/2014/main" id="{53AEE80A-B8F6-1C86-6FB2-2956191FC2C2}"/>
              </a:ext>
            </a:extLst>
          </p:cNvPr>
          <p:cNvSpPr>
            <a:spLocks noGrp="1"/>
          </p:cNvSpPr>
          <p:nvPr>
            <p:ph type="body" idx="3"/>
          </p:nvPr>
        </p:nvSpPr>
        <p:spPr>
          <a:xfrm>
            <a:off x="3659095" y="3598030"/>
            <a:ext cx="2199586" cy="977531"/>
          </a:xfrm>
        </p:spPr>
        <p:txBody>
          <a:bodyPr/>
          <a:lstStyle/>
          <a:p>
            <a:pPr marL="0" indent="0"/>
            <a:r>
              <a:rPr lang="en-IE" sz="3200" b="0" i="0" dirty="0">
                <a:solidFill>
                  <a:srgbClr val="000000"/>
                </a:solidFill>
                <a:effectLst/>
                <a:latin typeface="+mn-lt"/>
              </a:rPr>
              <a:t>Stakeholder Orientation</a:t>
            </a:r>
            <a:endParaRPr lang="en-IE" sz="2400" dirty="0">
              <a:solidFill>
                <a:srgbClr val="000000"/>
              </a:solidFill>
              <a:latin typeface="+mn-lt"/>
            </a:endParaRPr>
          </a:p>
        </p:txBody>
      </p:sp>
      <p:sp>
        <p:nvSpPr>
          <p:cNvPr id="5" name="Text Placeholder 4">
            <a:extLst>
              <a:ext uri="{FF2B5EF4-FFF2-40B4-BE49-F238E27FC236}">
                <a16:creationId xmlns:a16="http://schemas.microsoft.com/office/drawing/2014/main" id="{5D863BA7-3355-0C01-0003-9C5FF0E520FC}"/>
              </a:ext>
            </a:extLst>
          </p:cNvPr>
          <p:cNvSpPr>
            <a:spLocks noGrp="1"/>
          </p:cNvSpPr>
          <p:nvPr>
            <p:ph type="body" idx="4"/>
          </p:nvPr>
        </p:nvSpPr>
        <p:spPr>
          <a:xfrm>
            <a:off x="6490433" y="3429000"/>
            <a:ext cx="1921722" cy="977531"/>
          </a:xfrm>
        </p:spPr>
        <p:txBody>
          <a:bodyPr/>
          <a:lstStyle/>
          <a:p>
            <a:pPr marL="0" indent="0"/>
            <a:r>
              <a:rPr lang="en-IE" sz="3200" dirty="0">
                <a:solidFill>
                  <a:srgbClr val="000000"/>
                </a:solidFill>
                <a:latin typeface="+mn-lt"/>
              </a:rPr>
              <a:t>Setting Ethical Standards</a:t>
            </a:r>
          </a:p>
        </p:txBody>
      </p:sp>
      <p:sp>
        <p:nvSpPr>
          <p:cNvPr id="6" name="Text Placeholder 5">
            <a:extLst>
              <a:ext uri="{FF2B5EF4-FFF2-40B4-BE49-F238E27FC236}">
                <a16:creationId xmlns:a16="http://schemas.microsoft.com/office/drawing/2014/main" id="{3C6386D2-08E9-FA05-B771-F01CDC23EB96}"/>
              </a:ext>
            </a:extLst>
          </p:cNvPr>
          <p:cNvSpPr>
            <a:spLocks noGrp="1"/>
          </p:cNvSpPr>
          <p:nvPr>
            <p:ph type="body" idx="10"/>
          </p:nvPr>
        </p:nvSpPr>
        <p:spPr>
          <a:xfrm>
            <a:off x="4141094" y="2687008"/>
            <a:ext cx="586612" cy="597538"/>
          </a:xfrm>
        </p:spPr>
        <p:txBody>
          <a:bodyPr/>
          <a:lstStyle/>
          <a:p>
            <a:r>
              <a:rPr lang="en-IE" dirty="0">
                <a:solidFill>
                  <a:srgbClr val="000000"/>
                </a:solidFill>
              </a:rPr>
              <a:t>2</a:t>
            </a:r>
          </a:p>
        </p:txBody>
      </p:sp>
      <p:sp>
        <p:nvSpPr>
          <p:cNvPr id="7" name="Text Placeholder 6">
            <a:extLst>
              <a:ext uri="{FF2B5EF4-FFF2-40B4-BE49-F238E27FC236}">
                <a16:creationId xmlns:a16="http://schemas.microsoft.com/office/drawing/2014/main" id="{971C1E82-5F5B-4FE5-6D3D-D08A89D22147}"/>
              </a:ext>
            </a:extLst>
          </p:cNvPr>
          <p:cNvSpPr>
            <a:spLocks noGrp="1"/>
          </p:cNvSpPr>
          <p:nvPr>
            <p:ph type="body" idx="11"/>
          </p:nvPr>
        </p:nvSpPr>
        <p:spPr>
          <a:xfrm>
            <a:off x="6864682" y="2559038"/>
            <a:ext cx="586612" cy="597538"/>
          </a:xfrm>
        </p:spPr>
        <p:txBody>
          <a:bodyPr/>
          <a:lstStyle/>
          <a:p>
            <a:r>
              <a:rPr lang="en-IE" dirty="0">
                <a:solidFill>
                  <a:srgbClr val="000000"/>
                </a:solidFill>
              </a:rPr>
              <a:t>3</a:t>
            </a:r>
          </a:p>
        </p:txBody>
      </p:sp>
      <p:sp>
        <p:nvSpPr>
          <p:cNvPr id="8" name="Text Placeholder 7">
            <a:extLst>
              <a:ext uri="{FF2B5EF4-FFF2-40B4-BE49-F238E27FC236}">
                <a16:creationId xmlns:a16="http://schemas.microsoft.com/office/drawing/2014/main" id="{1E19DC92-310C-7ACA-46BD-DA862A468D9B}"/>
              </a:ext>
            </a:extLst>
          </p:cNvPr>
          <p:cNvSpPr>
            <a:spLocks noGrp="1"/>
          </p:cNvSpPr>
          <p:nvPr>
            <p:ph type="body" idx="12"/>
          </p:nvPr>
        </p:nvSpPr>
        <p:spPr>
          <a:xfrm>
            <a:off x="8813935" y="3429000"/>
            <a:ext cx="2710588" cy="977531"/>
          </a:xfrm>
        </p:spPr>
        <p:txBody>
          <a:bodyPr/>
          <a:lstStyle/>
          <a:p>
            <a:pPr marL="0" indent="0"/>
            <a:r>
              <a:rPr lang="en-IE" sz="3200" dirty="0">
                <a:solidFill>
                  <a:srgbClr val="000000"/>
                </a:solidFill>
                <a:latin typeface="+mn-lt"/>
              </a:rPr>
              <a:t>Ethical </a:t>
            </a:r>
            <a:r>
              <a:rPr lang="en-IE" sz="3200" dirty="0" err="1">
                <a:solidFill>
                  <a:srgbClr val="000000"/>
                </a:solidFill>
                <a:latin typeface="+mn-lt"/>
              </a:rPr>
              <a:t>Communi</a:t>
            </a:r>
            <a:r>
              <a:rPr lang="en-IE" sz="3200" dirty="0">
                <a:solidFill>
                  <a:srgbClr val="000000"/>
                </a:solidFill>
                <a:latin typeface="+mn-lt"/>
              </a:rPr>
              <a:t>-cation</a:t>
            </a:r>
          </a:p>
        </p:txBody>
      </p:sp>
      <p:sp>
        <p:nvSpPr>
          <p:cNvPr id="9" name="Text Placeholder 8">
            <a:extLst>
              <a:ext uri="{FF2B5EF4-FFF2-40B4-BE49-F238E27FC236}">
                <a16:creationId xmlns:a16="http://schemas.microsoft.com/office/drawing/2014/main" id="{407A935B-128F-5C44-B338-05040A6E012D}"/>
              </a:ext>
            </a:extLst>
          </p:cNvPr>
          <p:cNvSpPr>
            <a:spLocks noGrp="1"/>
          </p:cNvSpPr>
          <p:nvPr>
            <p:ph type="body" idx="13"/>
          </p:nvPr>
        </p:nvSpPr>
        <p:spPr>
          <a:xfrm>
            <a:off x="1311964" y="2734403"/>
            <a:ext cx="586612" cy="597538"/>
          </a:xfrm>
        </p:spPr>
        <p:txBody>
          <a:bodyPr/>
          <a:lstStyle/>
          <a:p>
            <a:r>
              <a:rPr lang="en-IE" dirty="0">
                <a:solidFill>
                  <a:srgbClr val="000000"/>
                </a:solidFill>
              </a:rPr>
              <a:t>1</a:t>
            </a:r>
          </a:p>
        </p:txBody>
      </p:sp>
      <p:sp>
        <p:nvSpPr>
          <p:cNvPr id="10" name="Text Placeholder 9">
            <a:extLst>
              <a:ext uri="{FF2B5EF4-FFF2-40B4-BE49-F238E27FC236}">
                <a16:creationId xmlns:a16="http://schemas.microsoft.com/office/drawing/2014/main" id="{80249F75-971E-9107-9B94-68251C64F044}"/>
              </a:ext>
            </a:extLst>
          </p:cNvPr>
          <p:cNvSpPr>
            <a:spLocks noGrp="1"/>
          </p:cNvSpPr>
          <p:nvPr>
            <p:ph type="body" idx="6"/>
          </p:nvPr>
        </p:nvSpPr>
        <p:spPr>
          <a:xfrm>
            <a:off x="9430616" y="2571262"/>
            <a:ext cx="586612" cy="597538"/>
          </a:xfrm>
        </p:spPr>
        <p:txBody>
          <a:bodyPr/>
          <a:lstStyle/>
          <a:p>
            <a:r>
              <a:rPr lang="en-IE" dirty="0">
                <a:solidFill>
                  <a:srgbClr val="000000"/>
                </a:solidFill>
              </a:rPr>
              <a:t>4</a:t>
            </a:r>
          </a:p>
        </p:txBody>
      </p:sp>
    </p:spTree>
    <p:extLst>
      <p:ext uri="{BB962C8B-B14F-4D97-AF65-F5344CB8AC3E}">
        <p14:creationId xmlns:p14="http://schemas.microsoft.com/office/powerpoint/2010/main" val="392000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385561-E708-748E-F5F4-105EF1AE7F15}"/>
              </a:ext>
            </a:extLst>
          </p:cNvPr>
          <p:cNvSpPr>
            <a:spLocks noGrp="1"/>
          </p:cNvSpPr>
          <p:nvPr>
            <p:ph type="body" sz="quarter" idx="18"/>
          </p:nvPr>
        </p:nvSpPr>
        <p:spPr>
          <a:xfrm>
            <a:off x="1241636" y="2102069"/>
            <a:ext cx="4990998" cy="3508317"/>
          </a:xfrm>
        </p:spPr>
        <p:txBody>
          <a:bodyPr/>
          <a:lstStyle/>
          <a:p>
            <a:r>
              <a:rPr lang="en-IE" dirty="0"/>
              <a:t>In the last section, we discussed EMPATHY and how empathy can make you &amp; your business more ethical. By developing empathy, you are simultaneously THINKING ETHICAL and similarly reaping value from your actions as a responsible leader not just for you &amp; your business but for all stakeholders including the community and the environment…the 3 Ps of People, Planet and Profit again </a:t>
            </a:r>
            <a:r>
              <a:rPr lang="en-IE" dirty="0">
                <a:sym typeface="Wingdings" panose="05000000000000000000" pitchFamily="2" charset="2"/>
              </a:rPr>
              <a:t></a:t>
            </a:r>
            <a:endParaRPr lang="en-IE" dirty="0"/>
          </a:p>
        </p:txBody>
      </p:sp>
      <p:sp>
        <p:nvSpPr>
          <p:cNvPr id="3" name="Text Placeholder 2">
            <a:extLst>
              <a:ext uri="{FF2B5EF4-FFF2-40B4-BE49-F238E27FC236}">
                <a16:creationId xmlns:a16="http://schemas.microsoft.com/office/drawing/2014/main" id="{D407C41B-3E68-F686-E684-A25DE1C24AF5}"/>
              </a:ext>
            </a:extLst>
          </p:cNvPr>
          <p:cNvSpPr>
            <a:spLocks noGrp="1"/>
          </p:cNvSpPr>
          <p:nvPr>
            <p:ph type="body" sz="quarter" idx="16"/>
          </p:nvPr>
        </p:nvSpPr>
        <p:spPr/>
        <p:txBody>
          <a:bodyPr/>
          <a:lstStyle/>
          <a:p>
            <a:r>
              <a:rPr lang="en-IE" dirty="0"/>
              <a:t>Ethical Thinking </a:t>
            </a:r>
            <a:r>
              <a:rPr lang="en-IE" dirty="0">
                <a:sym typeface="Wingdings" panose="05000000000000000000" pitchFamily="2" charset="2"/>
              </a:rPr>
              <a:t> Responsible Leadership</a:t>
            </a:r>
            <a:endParaRPr lang="en-IE" dirty="0"/>
          </a:p>
        </p:txBody>
      </p:sp>
      <p:pic>
        <p:nvPicPr>
          <p:cNvPr id="6" name="Picture Placeholder 5" descr="A cut out of a paper light bulb">
            <a:extLst>
              <a:ext uri="{FF2B5EF4-FFF2-40B4-BE49-F238E27FC236}">
                <a16:creationId xmlns:a16="http://schemas.microsoft.com/office/drawing/2014/main" id="{DA02291D-D556-2ADE-5C3E-8BD15F63738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54303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522F85-F8C0-8C76-0E4F-F850637EBC25}"/>
              </a:ext>
            </a:extLst>
          </p:cNvPr>
          <p:cNvSpPr>
            <a:spLocks noGrp="1"/>
          </p:cNvSpPr>
          <p:nvPr>
            <p:ph type="body" sz="quarter" idx="18"/>
          </p:nvPr>
        </p:nvSpPr>
        <p:spPr>
          <a:xfrm>
            <a:off x="898357" y="1702677"/>
            <a:ext cx="5355298" cy="3907710"/>
          </a:xfrm>
        </p:spPr>
        <p:txBody>
          <a:bodyPr/>
          <a:lstStyle/>
          <a:p>
            <a:r>
              <a:rPr lang="en-US" dirty="0"/>
              <a:t>Ethical thinking can provide you as a leader with the framework to make responsible and ethical decisions. It involves considering the </a:t>
            </a:r>
            <a:r>
              <a:rPr lang="en-US" b="1" dirty="0"/>
              <a:t>moral implications and potential consequences </a:t>
            </a:r>
            <a:r>
              <a:rPr lang="en-US" dirty="0"/>
              <a:t>of your actions on stakeholders, society, and the environment. You as an Ethical leader can </a:t>
            </a:r>
            <a:r>
              <a:rPr lang="en-US" dirty="0" err="1"/>
              <a:t>prioritise</a:t>
            </a:r>
            <a:r>
              <a:rPr lang="en-US" dirty="0"/>
              <a:t> values such as </a:t>
            </a:r>
            <a:r>
              <a:rPr lang="en-US" b="1" dirty="0"/>
              <a:t>integrity, accountability, and fairness </a:t>
            </a:r>
            <a:r>
              <a:rPr lang="en-US" dirty="0"/>
              <a:t> and integrate them into their decision-making processes</a:t>
            </a:r>
            <a:endParaRPr lang="en-IE" dirty="0"/>
          </a:p>
        </p:txBody>
      </p:sp>
      <p:sp>
        <p:nvSpPr>
          <p:cNvPr id="3" name="Text Placeholder 2">
            <a:extLst>
              <a:ext uri="{FF2B5EF4-FFF2-40B4-BE49-F238E27FC236}">
                <a16:creationId xmlns:a16="http://schemas.microsoft.com/office/drawing/2014/main" id="{E40B4176-65CB-D31A-B2A6-C705C39833F1}"/>
              </a:ext>
            </a:extLst>
          </p:cNvPr>
          <p:cNvSpPr>
            <a:spLocks noGrp="1"/>
          </p:cNvSpPr>
          <p:nvPr>
            <p:ph type="body" sz="quarter" idx="16"/>
          </p:nvPr>
        </p:nvSpPr>
        <p:spPr>
          <a:xfrm>
            <a:off x="898358" y="890242"/>
            <a:ext cx="5197642" cy="992652"/>
          </a:xfrm>
        </p:spPr>
        <p:txBody>
          <a:bodyPr/>
          <a:lstStyle/>
          <a:p>
            <a:r>
              <a:rPr lang="en-IE" dirty="0"/>
              <a:t>1. Ethical Decision-making</a:t>
            </a:r>
          </a:p>
        </p:txBody>
      </p:sp>
      <p:pic>
        <p:nvPicPr>
          <p:cNvPr id="6" name="Picture Placeholder 5" descr="Open notebook with drawn charts">
            <a:extLst>
              <a:ext uri="{FF2B5EF4-FFF2-40B4-BE49-F238E27FC236}">
                <a16:creationId xmlns:a16="http://schemas.microsoft.com/office/drawing/2014/main" id="{E61B8CAB-0EF4-261C-D191-FD7168A6550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952C9EC0-97FC-4565-D1BA-83CB34CA246C}"/>
              </a:ext>
            </a:extLst>
          </p:cNvPr>
          <p:cNvSpPr txBox="1"/>
          <p:nvPr/>
        </p:nvSpPr>
        <p:spPr>
          <a:xfrm>
            <a:off x="7630115" y="3249831"/>
            <a:ext cx="400110" cy="1238085"/>
          </a:xfrm>
          <a:prstGeom prst="rect">
            <a:avLst/>
          </a:prstGeom>
          <a:noFill/>
        </p:spPr>
        <p:txBody>
          <a:bodyPr vert="vert270" wrap="square" rtlCol="0">
            <a:spAutoFit/>
          </a:bodyPr>
          <a:lstStyle/>
          <a:p>
            <a:r>
              <a:rPr lang="en-IE" sz="1400" b="1" dirty="0">
                <a:solidFill>
                  <a:srgbClr val="000000"/>
                </a:solidFill>
              </a:rPr>
              <a:t>INTEGRITY</a:t>
            </a:r>
          </a:p>
        </p:txBody>
      </p:sp>
      <p:sp>
        <p:nvSpPr>
          <p:cNvPr id="8" name="TextBox 7">
            <a:extLst>
              <a:ext uri="{FF2B5EF4-FFF2-40B4-BE49-F238E27FC236}">
                <a16:creationId xmlns:a16="http://schemas.microsoft.com/office/drawing/2014/main" id="{652D757E-701D-EDEC-75B9-CD7C9B3C54E4}"/>
              </a:ext>
            </a:extLst>
          </p:cNvPr>
          <p:cNvSpPr txBox="1"/>
          <p:nvPr/>
        </p:nvSpPr>
        <p:spPr>
          <a:xfrm>
            <a:off x="8166693" y="2953407"/>
            <a:ext cx="400110" cy="1541899"/>
          </a:xfrm>
          <a:prstGeom prst="rect">
            <a:avLst/>
          </a:prstGeom>
          <a:noFill/>
        </p:spPr>
        <p:txBody>
          <a:bodyPr vert="vert270" wrap="square" rtlCol="0">
            <a:spAutoFit/>
          </a:bodyPr>
          <a:lstStyle/>
          <a:p>
            <a:r>
              <a:rPr lang="en-IE" sz="1400" b="1" dirty="0">
                <a:solidFill>
                  <a:srgbClr val="000000"/>
                </a:solidFill>
              </a:rPr>
              <a:t>ACCOUNTABILITY</a:t>
            </a:r>
          </a:p>
        </p:txBody>
      </p:sp>
      <p:sp>
        <p:nvSpPr>
          <p:cNvPr id="9" name="TextBox 8">
            <a:extLst>
              <a:ext uri="{FF2B5EF4-FFF2-40B4-BE49-F238E27FC236}">
                <a16:creationId xmlns:a16="http://schemas.microsoft.com/office/drawing/2014/main" id="{9C9CC190-EF06-E275-A2AE-10553796B033}"/>
              </a:ext>
            </a:extLst>
          </p:cNvPr>
          <p:cNvSpPr txBox="1"/>
          <p:nvPr/>
        </p:nvSpPr>
        <p:spPr>
          <a:xfrm>
            <a:off x="8714967" y="3170073"/>
            <a:ext cx="400110" cy="1238085"/>
          </a:xfrm>
          <a:prstGeom prst="rect">
            <a:avLst/>
          </a:prstGeom>
          <a:noFill/>
        </p:spPr>
        <p:txBody>
          <a:bodyPr vert="vert270" wrap="square" rtlCol="0">
            <a:spAutoFit/>
          </a:bodyPr>
          <a:lstStyle/>
          <a:p>
            <a:r>
              <a:rPr lang="en-IE" sz="1400" b="1" dirty="0">
                <a:solidFill>
                  <a:srgbClr val="000000"/>
                </a:solidFill>
              </a:rPr>
              <a:t>FAIRNESS </a:t>
            </a:r>
          </a:p>
        </p:txBody>
      </p:sp>
    </p:spTree>
    <p:extLst>
      <p:ext uri="{BB962C8B-B14F-4D97-AF65-F5344CB8AC3E}">
        <p14:creationId xmlns:p14="http://schemas.microsoft.com/office/powerpoint/2010/main" val="92995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698179" y="1337990"/>
            <a:ext cx="5150206" cy="689519"/>
          </a:xfrm>
        </p:spPr>
        <p:txBody>
          <a:bodyPr/>
          <a:lstStyle/>
          <a:p>
            <a:r>
              <a:rPr lang="en-US" b="1" dirty="0"/>
              <a:t>The Value of Relationships and Empathy</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712675" y="1519186"/>
            <a:ext cx="5150207" cy="4671588"/>
          </a:xfrm>
        </p:spPr>
        <p:txBody>
          <a:bodyPr/>
          <a:lstStyle/>
          <a:p>
            <a:r>
              <a:rPr lang="en-US" dirty="0"/>
              <a:t>In the food sector, people are what make it all happen. It is imperative therefore that you understand the value of </a:t>
            </a:r>
            <a:r>
              <a:rPr lang="en-US" b="1" dirty="0"/>
              <a:t>relationship-building and communication </a:t>
            </a:r>
            <a:r>
              <a:rPr lang="en-US" dirty="0"/>
              <a:t>as an entrepreneur. </a:t>
            </a:r>
          </a:p>
          <a:p>
            <a:r>
              <a:rPr lang="en-US" dirty="0"/>
              <a:t>In this module, we bring you on a logical journey of why? &amp; how? and aim to empower you with the knowledge and skills to become a strong empathetic communicator in an ethical manner. </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19882" y="2252978"/>
            <a:ext cx="4824012" cy="689519"/>
          </a:xfrm>
        </p:spPr>
        <p:txBody>
          <a:bodyPr/>
          <a:lstStyle/>
          <a:p>
            <a:r>
              <a:rPr lang="en-US" b="1" dirty="0"/>
              <a:t>Ethical Thinking</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26461" y="3167965"/>
            <a:ext cx="4824012" cy="689519"/>
          </a:xfrm>
        </p:spPr>
        <p:txBody>
          <a:bodyPr/>
          <a:lstStyle/>
          <a:p>
            <a:r>
              <a:rPr lang="en-US" b="1" dirty="0"/>
              <a:t>How we interact with Stakeholders and Fairtrade</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48164" y="4082953"/>
            <a:ext cx="4824012" cy="689519"/>
          </a:xfrm>
        </p:spPr>
        <p:txBody>
          <a:bodyPr/>
          <a:lstStyle/>
          <a:p>
            <a:r>
              <a:rPr lang="en-US" b="1" dirty="0"/>
              <a:t>Opportunities via Telling your story</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p:txBody>
          <a:bodyPr/>
          <a:lstStyle/>
          <a:p>
            <a:r>
              <a:rPr lang="en-US" dirty="0"/>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a:xfrm>
            <a:off x="6726461" y="4997940"/>
            <a:ext cx="5410957" cy="689519"/>
          </a:xfrm>
        </p:spPr>
        <p:txBody>
          <a:bodyPr/>
          <a:lstStyle/>
          <a:p>
            <a:r>
              <a:rPr lang="en-US" b="1" dirty="0"/>
              <a:t>The Power of Networks in Food Business</a:t>
            </a:r>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479127" y="383586"/>
            <a:ext cx="5041923" cy="720752"/>
          </a:xfrm>
        </p:spPr>
        <p:txBody>
          <a:bodyPr/>
          <a:lstStyle/>
          <a:p>
            <a:r>
              <a:rPr lang="en-US" sz="2800" b="1" dirty="0"/>
              <a:t>Communication in Business</a:t>
            </a:r>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6D245-8E51-9A47-D26A-A2A24778BF52}"/>
              </a:ext>
            </a:extLst>
          </p:cNvPr>
          <p:cNvSpPr>
            <a:spLocks noGrp="1"/>
          </p:cNvSpPr>
          <p:nvPr>
            <p:ph type="body" sz="quarter" idx="18"/>
          </p:nvPr>
        </p:nvSpPr>
        <p:spPr>
          <a:xfrm>
            <a:off x="811592" y="1534510"/>
            <a:ext cx="5646738" cy="4002305"/>
          </a:xfrm>
        </p:spPr>
        <p:txBody>
          <a:bodyPr/>
          <a:lstStyle/>
          <a:p>
            <a:r>
              <a:rPr lang="en-US" dirty="0"/>
              <a:t>Ethical thinking in leadership emphasises the consideration of diverse stakeholder perspectives and interests. As a responsible leader, you recognise that your decisions and actions impact various stakeholders, including employees, customers, communities, and the environment. It is good to actively seek input from stakeholders and take their concerns into account when making decisions, striving for outcomes that promote the greater good.</a:t>
            </a:r>
            <a:endParaRPr lang="en-IE" dirty="0"/>
          </a:p>
        </p:txBody>
      </p:sp>
      <p:sp>
        <p:nvSpPr>
          <p:cNvPr id="3" name="Text Placeholder 2">
            <a:extLst>
              <a:ext uri="{FF2B5EF4-FFF2-40B4-BE49-F238E27FC236}">
                <a16:creationId xmlns:a16="http://schemas.microsoft.com/office/drawing/2014/main" id="{E17DD371-3452-99C1-6DC7-FE3C4B8FF142}"/>
              </a:ext>
            </a:extLst>
          </p:cNvPr>
          <p:cNvSpPr>
            <a:spLocks noGrp="1"/>
          </p:cNvSpPr>
          <p:nvPr>
            <p:ph type="body" sz="quarter" idx="16"/>
          </p:nvPr>
        </p:nvSpPr>
        <p:spPr>
          <a:xfrm>
            <a:off x="811592" y="555561"/>
            <a:ext cx="5197642" cy="992652"/>
          </a:xfrm>
        </p:spPr>
        <p:txBody>
          <a:bodyPr/>
          <a:lstStyle/>
          <a:p>
            <a:r>
              <a:rPr lang="en-IE" dirty="0"/>
              <a:t>2. Stakeholder Orientation</a:t>
            </a:r>
          </a:p>
        </p:txBody>
      </p:sp>
      <p:pic>
        <p:nvPicPr>
          <p:cNvPr id="6" name="Picture Placeholder 5" descr="Hands holding plants">
            <a:extLst>
              <a:ext uri="{FF2B5EF4-FFF2-40B4-BE49-F238E27FC236}">
                <a16:creationId xmlns:a16="http://schemas.microsoft.com/office/drawing/2014/main" id="{95E0E6F7-A0FC-0AC4-C647-764E60BA4AD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46865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Building a Culture Together">
            <a:hlinkClick r:id="" action="ppaction://media"/>
            <a:extLst>
              <a:ext uri="{FF2B5EF4-FFF2-40B4-BE49-F238E27FC236}">
                <a16:creationId xmlns:a16="http://schemas.microsoft.com/office/drawing/2014/main" id="{07762450-C0C8-35FE-FE34-4EA4AB601F33}"/>
              </a:ext>
            </a:extLst>
          </p:cNvPr>
          <p:cNvPicPr>
            <a:picLocks noRot="1" noChangeAspect="1"/>
          </p:cNvPicPr>
          <p:nvPr>
            <a:videoFile r:link="rId1"/>
          </p:nvPr>
        </p:nvPicPr>
        <p:blipFill>
          <a:blip r:embed="rId3"/>
          <a:stretch>
            <a:fillRect/>
          </a:stretch>
        </p:blipFill>
        <p:spPr>
          <a:xfrm>
            <a:off x="5015186" y="1298132"/>
            <a:ext cx="5664240" cy="3568158"/>
          </a:xfrm>
          <a:prstGeom prst="rect">
            <a:avLst/>
          </a:prstGeom>
        </p:spPr>
      </p:pic>
      <p:sp>
        <p:nvSpPr>
          <p:cNvPr id="3" name="TextBox 2">
            <a:extLst>
              <a:ext uri="{FF2B5EF4-FFF2-40B4-BE49-F238E27FC236}">
                <a16:creationId xmlns:a16="http://schemas.microsoft.com/office/drawing/2014/main" id="{0B19469D-47BD-5835-C65B-3AF3CA54B1FF}"/>
              </a:ext>
            </a:extLst>
          </p:cNvPr>
          <p:cNvSpPr txBox="1"/>
          <p:nvPr/>
        </p:nvSpPr>
        <p:spPr>
          <a:xfrm>
            <a:off x="557048" y="672806"/>
            <a:ext cx="4174359" cy="3046988"/>
          </a:xfrm>
          <a:prstGeom prst="rect">
            <a:avLst/>
          </a:prstGeom>
          <a:noFill/>
        </p:spPr>
        <p:txBody>
          <a:bodyPr wrap="square" rtlCol="0">
            <a:spAutoFit/>
          </a:bodyPr>
          <a:lstStyle/>
          <a:p>
            <a:r>
              <a:rPr lang="en-IE" sz="2400" dirty="0">
                <a:solidFill>
                  <a:srgbClr val="000000"/>
                </a:solidFill>
              </a:rPr>
              <a:t>Author and motivational speaker </a:t>
            </a:r>
            <a:r>
              <a:rPr lang="en-IE" sz="2400" b="1" dirty="0">
                <a:solidFill>
                  <a:srgbClr val="F79037"/>
                </a:solidFill>
                <a:hlinkClick r:id="rId4">
                  <a:extLst>
                    <a:ext uri="{A12FA001-AC4F-418D-AE19-62706E023703}">
                      <ahyp:hlinkClr xmlns:ahyp="http://schemas.microsoft.com/office/drawing/2018/hyperlinkcolor" val="tx"/>
                    </a:ext>
                  </a:extLst>
                </a:hlinkClick>
              </a:rPr>
              <a:t>Simon Sinek </a:t>
            </a:r>
            <a:r>
              <a:rPr lang="en-IE" sz="2400" dirty="0">
                <a:solidFill>
                  <a:srgbClr val="000000"/>
                </a:solidFill>
              </a:rPr>
              <a:t>has gained the reputation as a  </a:t>
            </a:r>
            <a:r>
              <a:rPr lang="en-IE" sz="2300" dirty="0">
                <a:solidFill>
                  <a:srgbClr val="000000"/>
                </a:solidFill>
              </a:rPr>
              <a:t>Leadership</a:t>
            </a:r>
            <a:r>
              <a:rPr lang="en-IE" sz="2400" dirty="0">
                <a:solidFill>
                  <a:srgbClr val="000000"/>
                </a:solidFill>
              </a:rPr>
              <a:t> Expert. In this short video, he discusses the importance of actively seeking the input of employees to build on your business’s culture.</a:t>
            </a:r>
          </a:p>
        </p:txBody>
      </p:sp>
      <p:sp>
        <p:nvSpPr>
          <p:cNvPr id="5" name="TextBox 4">
            <a:extLst>
              <a:ext uri="{FF2B5EF4-FFF2-40B4-BE49-F238E27FC236}">
                <a16:creationId xmlns:a16="http://schemas.microsoft.com/office/drawing/2014/main" id="{15905F24-E512-99CA-12E4-75A7ECE0E813}"/>
              </a:ext>
            </a:extLst>
          </p:cNvPr>
          <p:cNvSpPr txBox="1"/>
          <p:nvPr/>
        </p:nvSpPr>
        <p:spPr>
          <a:xfrm>
            <a:off x="7472855" y="5927099"/>
            <a:ext cx="3941379" cy="369332"/>
          </a:xfrm>
          <a:prstGeom prst="rect">
            <a:avLst/>
          </a:prstGeom>
          <a:noFill/>
        </p:spPr>
        <p:txBody>
          <a:bodyPr wrap="square">
            <a:spAutoFit/>
          </a:bodyPr>
          <a:lstStyle/>
          <a:p>
            <a:r>
              <a:rPr lang="en-US" dirty="0">
                <a:solidFill>
                  <a:srgbClr val="F79037"/>
                </a:solidFill>
                <a:hlinkClick r:id="rId5">
                  <a:extLst>
                    <a:ext uri="{A12FA001-AC4F-418D-AE19-62706E023703}">
                      <ahyp:hlinkClr xmlns:ahyp="http://schemas.microsoft.com/office/drawing/2018/hyperlinkcolor" val="tx"/>
                    </a:ext>
                  </a:extLst>
                </a:hlinkClick>
              </a:rPr>
              <a:t>Building a Culture Together - YouTube</a:t>
            </a:r>
            <a:endParaRPr lang="en-IE" dirty="0">
              <a:solidFill>
                <a:srgbClr val="F79037"/>
              </a:solidFill>
            </a:endParaRPr>
          </a:p>
        </p:txBody>
      </p:sp>
    </p:spTree>
    <p:extLst>
      <p:ext uri="{BB962C8B-B14F-4D97-AF65-F5344CB8AC3E}">
        <p14:creationId xmlns:p14="http://schemas.microsoft.com/office/powerpoint/2010/main" val="225829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EBAAB4-4759-4BD9-1323-86E6FD9E1612}"/>
              </a:ext>
            </a:extLst>
          </p:cNvPr>
          <p:cNvSpPr>
            <a:spLocks noGrp="1"/>
          </p:cNvSpPr>
          <p:nvPr>
            <p:ph type="body" sz="quarter" idx="18"/>
          </p:nvPr>
        </p:nvSpPr>
        <p:spPr>
          <a:xfrm>
            <a:off x="898357" y="1702677"/>
            <a:ext cx="5397339" cy="3907710"/>
          </a:xfrm>
        </p:spPr>
        <p:txBody>
          <a:bodyPr/>
          <a:lstStyle/>
          <a:p>
            <a:r>
              <a:rPr lang="en-US" dirty="0"/>
              <a:t>Ethical leaders set clear ethical standards and expectations within their business or </a:t>
            </a:r>
            <a:r>
              <a:rPr lang="en-US" dirty="0" err="1"/>
              <a:t>organisation</a:t>
            </a:r>
            <a:r>
              <a:rPr lang="en-US" dirty="0"/>
              <a:t>. You can communicate and act as a role model to reinforce the importance of ethical </a:t>
            </a:r>
            <a:r>
              <a:rPr lang="en-US" dirty="0" err="1"/>
              <a:t>behaviour</a:t>
            </a:r>
            <a:r>
              <a:rPr lang="en-US" dirty="0"/>
              <a:t> and integrity at all levels. By establishing a culture of ethics, you can lead &amp; create an environment where responsible decision-making and </a:t>
            </a:r>
            <a:r>
              <a:rPr lang="en-US" dirty="0" err="1"/>
              <a:t>behaviour</a:t>
            </a:r>
            <a:r>
              <a:rPr lang="en-US" dirty="0"/>
              <a:t> are valued and supported</a:t>
            </a:r>
            <a:endParaRPr lang="en-IE" dirty="0"/>
          </a:p>
        </p:txBody>
      </p:sp>
      <p:sp>
        <p:nvSpPr>
          <p:cNvPr id="3" name="Text Placeholder 2">
            <a:extLst>
              <a:ext uri="{FF2B5EF4-FFF2-40B4-BE49-F238E27FC236}">
                <a16:creationId xmlns:a16="http://schemas.microsoft.com/office/drawing/2014/main" id="{0DFC98DA-5261-8C55-1887-696AB36C9488}"/>
              </a:ext>
            </a:extLst>
          </p:cNvPr>
          <p:cNvSpPr>
            <a:spLocks noGrp="1"/>
          </p:cNvSpPr>
          <p:nvPr>
            <p:ph type="body" sz="quarter" idx="16"/>
          </p:nvPr>
        </p:nvSpPr>
        <p:spPr>
          <a:xfrm>
            <a:off x="898357" y="890242"/>
            <a:ext cx="5397339" cy="992652"/>
          </a:xfrm>
        </p:spPr>
        <p:txBody>
          <a:bodyPr/>
          <a:lstStyle/>
          <a:p>
            <a:r>
              <a:rPr lang="en-IE" dirty="0"/>
              <a:t>3. Setting Ethical Standards</a:t>
            </a:r>
          </a:p>
        </p:txBody>
      </p:sp>
      <p:pic>
        <p:nvPicPr>
          <p:cNvPr id="12" name="Picture Placeholder 11" descr="Boy standing on a stool in the middle of road with megaphone">
            <a:extLst>
              <a:ext uri="{FF2B5EF4-FFF2-40B4-BE49-F238E27FC236}">
                <a16:creationId xmlns:a16="http://schemas.microsoft.com/office/drawing/2014/main" id="{6951CBEB-D2F0-B216-E840-9B9CF1AA3FC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31545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5378E4-8C6D-2C00-F45A-0D5CD007ADEF}"/>
              </a:ext>
            </a:extLst>
          </p:cNvPr>
          <p:cNvSpPr>
            <a:spLocks noGrp="1"/>
          </p:cNvSpPr>
          <p:nvPr>
            <p:ph type="body" sz="quarter" idx="18"/>
          </p:nvPr>
        </p:nvSpPr>
        <p:spPr>
          <a:xfrm>
            <a:off x="898357" y="1765739"/>
            <a:ext cx="5565505" cy="3844648"/>
          </a:xfrm>
        </p:spPr>
        <p:txBody>
          <a:bodyPr/>
          <a:lstStyle/>
          <a:p>
            <a:r>
              <a:rPr lang="en-US" dirty="0"/>
              <a:t>Ethical thinking will guide you as a leader in your communication practices. As a responsible leader, you must </a:t>
            </a:r>
            <a:r>
              <a:rPr lang="en-US" dirty="0" err="1"/>
              <a:t>prioritise</a:t>
            </a:r>
            <a:r>
              <a:rPr lang="en-US" dirty="0"/>
              <a:t> transparency, honesty, and respectful communication. You must ensure that information is shared openly and accurately, promoting trust and understanding among stakeholders. It is important to encourage open dialogue and create a safe space for discussions on ethical issues and concerns.</a:t>
            </a:r>
            <a:endParaRPr lang="en-IE" dirty="0"/>
          </a:p>
        </p:txBody>
      </p:sp>
      <p:sp>
        <p:nvSpPr>
          <p:cNvPr id="3" name="Text Placeholder 2">
            <a:extLst>
              <a:ext uri="{FF2B5EF4-FFF2-40B4-BE49-F238E27FC236}">
                <a16:creationId xmlns:a16="http://schemas.microsoft.com/office/drawing/2014/main" id="{055FAEFC-0CCF-29B4-5B75-B3E1211CAE40}"/>
              </a:ext>
            </a:extLst>
          </p:cNvPr>
          <p:cNvSpPr>
            <a:spLocks noGrp="1"/>
          </p:cNvSpPr>
          <p:nvPr>
            <p:ph type="body" sz="quarter" idx="16"/>
          </p:nvPr>
        </p:nvSpPr>
        <p:spPr>
          <a:xfrm>
            <a:off x="898358" y="890242"/>
            <a:ext cx="5197642" cy="992652"/>
          </a:xfrm>
        </p:spPr>
        <p:txBody>
          <a:bodyPr/>
          <a:lstStyle/>
          <a:p>
            <a:r>
              <a:rPr lang="en-IE" dirty="0"/>
              <a:t>4. Ethical Communication</a:t>
            </a:r>
          </a:p>
        </p:txBody>
      </p:sp>
      <p:pic>
        <p:nvPicPr>
          <p:cNvPr id="6" name="Picture Placeholder 5" descr="Green dialogue boxes">
            <a:extLst>
              <a:ext uri="{FF2B5EF4-FFF2-40B4-BE49-F238E27FC236}">
                <a16:creationId xmlns:a16="http://schemas.microsoft.com/office/drawing/2014/main" id="{A90848AA-E69E-FBA7-ABBA-9F393F74BFC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36253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FE731E-7BDF-FE79-795C-875DFE10A69D}"/>
              </a:ext>
            </a:extLst>
          </p:cNvPr>
          <p:cNvSpPr>
            <a:spLocks noGrp="1"/>
          </p:cNvSpPr>
          <p:nvPr>
            <p:ph type="body" sz="quarter" idx="18"/>
          </p:nvPr>
        </p:nvSpPr>
        <p:spPr/>
        <p:txBody>
          <a:bodyPr/>
          <a:lstStyle/>
          <a:p>
            <a:pPr marL="342900" indent="-342900">
              <a:buFont typeface="Arial" panose="020B0604020202020204" pitchFamily="34" charset="0"/>
              <a:buChar char="•"/>
            </a:pPr>
            <a:r>
              <a:rPr lang="en-US" dirty="0">
                <a:solidFill>
                  <a:srgbClr val="F79037"/>
                </a:solidFill>
                <a:hlinkClick r:id="rId2">
                  <a:extLst>
                    <a:ext uri="{A12FA001-AC4F-418D-AE19-62706E023703}">
                      <ahyp:hlinkClr xmlns:ahyp="http://schemas.microsoft.com/office/drawing/2018/hyperlinkcolor" val="tx"/>
                    </a:ext>
                  </a:extLst>
                </a:hlinkClick>
              </a:rPr>
              <a:t>Differences Between Modern and Traditional Ethical Thinking - </a:t>
            </a:r>
            <a:r>
              <a:rPr lang="en-US" dirty="0" err="1">
                <a:solidFill>
                  <a:srgbClr val="F79037"/>
                </a:solidFill>
                <a:hlinkClick r:id="rId2">
                  <a:extLst>
                    <a:ext uri="{A12FA001-AC4F-418D-AE19-62706E023703}">
                      <ahyp:hlinkClr xmlns:ahyp="http://schemas.microsoft.com/office/drawing/2018/hyperlinkcolor" val="tx"/>
                    </a:ext>
                  </a:extLst>
                </a:hlinkClick>
              </a:rPr>
              <a:t>Owlcation</a:t>
            </a:r>
            <a:endParaRPr lang="en-US" dirty="0">
              <a:solidFill>
                <a:srgbClr val="F79037"/>
              </a:solidFill>
              <a:hlinkClick r:id="rId3">
                <a:extLst>
                  <a:ext uri="{A12FA001-AC4F-418D-AE19-62706E023703}">
                    <ahyp:hlinkClr xmlns:ahyp="http://schemas.microsoft.com/office/drawing/2018/hyperlinkcolor" val="tx"/>
                  </a:ext>
                </a:extLst>
              </a:hlinkClick>
            </a:endParaRPr>
          </a:p>
          <a:p>
            <a:pPr marL="342900" indent="-342900">
              <a:buFont typeface="Arial" panose="020B0604020202020204" pitchFamily="34" charset="0"/>
              <a:buChar char="•"/>
            </a:pPr>
            <a:r>
              <a:rPr lang="en-US" dirty="0">
                <a:solidFill>
                  <a:srgbClr val="F79037"/>
                </a:solidFill>
                <a:hlinkClick r:id="rId3">
                  <a:extLst>
                    <a:ext uri="{A12FA001-AC4F-418D-AE19-62706E023703}">
                      <ahyp:hlinkClr xmlns:ahyp="http://schemas.microsoft.com/office/drawing/2018/hyperlinkcolor" val="tx"/>
                    </a:ext>
                  </a:extLst>
                </a:hlinkClick>
              </a:rPr>
              <a:t>Ethics in the workplace: ethical intelligence and how to achieve it | </a:t>
            </a:r>
            <a:r>
              <a:rPr lang="en-US" dirty="0" err="1">
                <a:solidFill>
                  <a:srgbClr val="F79037"/>
                </a:solidFill>
                <a:hlinkClick r:id="rId3">
                  <a:extLst>
                    <a:ext uri="{A12FA001-AC4F-418D-AE19-62706E023703}">
                      <ahyp:hlinkClr xmlns:ahyp="http://schemas.microsoft.com/office/drawing/2018/hyperlinkcolor" val="tx"/>
                    </a:ext>
                  </a:extLst>
                </a:hlinkClick>
              </a:rPr>
              <a:t>HRZone</a:t>
            </a:r>
            <a:endParaRPr lang="en-US" dirty="0">
              <a:solidFill>
                <a:srgbClr val="F79037"/>
              </a:solidFill>
            </a:endParaRPr>
          </a:p>
          <a:p>
            <a:pPr marL="342900" indent="-342900">
              <a:buFont typeface="Arial" panose="020B0604020202020204" pitchFamily="34" charset="0"/>
              <a:buChar char="•"/>
            </a:pPr>
            <a:r>
              <a:rPr lang="en-IE" dirty="0">
                <a:solidFill>
                  <a:srgbClr val="F79037"/>
                </a:solidFill>
                <a:hlinkClick r:id="rId4">
                  <a:extLst>
                    <a:ext uri="{A12FA001-AC4F-418D-AE19-62706E023703}">
                      <ahyp:hlinkClr xmlns:ahyp="http://schemas.microsoft.com/office/drawing/2018/hyperlinkcolor" val="tx"/>
                    </a:ext>
                  </a:extLst>
                </a:hlinkClick>
              </a:rPr>
              <a:t>Responsible leadership | ACCA Global</a:t>
            </a:r>
            <a:endParaRPr lang="en-IE" dirty="0">
              <a:solidFill>
                <a:srgbClr val="F79037"/>
              </a:solidFill>
            </a:endParaRPr>
          </a:p>
          <a:p>
            <a:pPr marL="342900" indent="-342900">
              <a:buFont typeface="Arial" panose="020B0604020202020204" pitchFamily="34" charset="0"/>
              <a:buChar char="•"/>
            </a:pPr>
            <a:r>
              <a:rPr lang="en-US" dirty="0">
                <a:solidFill>
                  <a:srgbClr val="F79037"/>
                </a:solidFill>
                <a:hlinkClick r:id="rId5">
                  <a:extLst>
                    <a:ext uri="{A12FA001-AC4F-418D-AE19-62706E023703}">
                      <ahyp:hlinkClr xmlns:ahyp="http://schemas.microsoft.com/office/drawing/2018/hyperlinkcolor" val="tx"/>
                    </a:ext>
                  </a:extLst>
                </a:hlinkClick>
              </a:rPr>
              <a:t>The Greatest Leadership Article I’ve Ever Read (forbes.com)</a:t>
            </a:r>
            <a:endParaRPr lang="en-US" dirty="0">
              <a:solidFill>
                <a:srgbClr val="F79037"/>
              </a:solidFill>
            </a:endParaRPr>
          </a:p>
          <a:p>
            <a:pPr marL="342900" indent="-342900">
              <a:buFont typeface="Arial" panose="020B0604020202020204" pitchFamily="34" charset="0"/>
              <a:buChar char="•"/>
            </a:pPr>
            <a:r>
              <a:rPr lang="en-US" dirty="0">
                <a:solidFill>
                  <a:srgbClr val="F79037"/>
                </a:solidFill>
                <a:hlinkClick r:id="rId6">
                  <a:extLst>
                    <a:ext uri="{A12FA001-AC4F-418D-AE19-62706E023703}">
                      <ahyp:hlinkClr xmlns:ahyp="http://schemas.microsoft.com/office/drawing/2018/hyperlinkcolor" val="tx"/>
                    </a:ext>
                  </a:extLst>
                </a:hlinkClick>
              </a:rPr>
              <a:t>5 Fundamentals of Leadership - Leadership Development | Simon Sinek - YouTube</a:t>
            </a:r>
            <a:endParaRPr lang="en-US" dirty="0">
              <a:solidFill>
                <a:srgbClr val="F79037"/>
              </a:solidFill>
            </a:endParaRPr>
          </a:p>
        </p:txBody>
      </p:sp>
      <p:sp>
        <p:nvSpPr>
          <p:cNvPr id="3" name="Text Placeholder 2">
            <a:extLst>
              <a:ext uri="{FF2B5EF4-FFF2-40B4-BE49-F238E27FC236}">
                <a16:creationId xmlns:a16="http://schemas.microsoft.com/office/drawing/2014/main" id="{1E4B1914-951C-7BC4-ACA2-AEB8E13A8699}"/>
              </a:ext>
            </a:extLst>
          </p:cNvPr>
          <p:cNvSpPr>
            <a:spLocks noGrp="1"/>
          </p:cNvSpPr>
          <p:nvPr>
            <p:ph type="body" sz="quarter" idx="16"/>
          </p:nvPr>
        </p:nvSpPr>
        <p:spPr/>
        <p:txBody>
          <a:bodyPr/>
          <a:lstStyle/>
          <a:p>
            <a:r>
              <a:rPr lang="en-IE" dirty="0"/>
              <a:t>Further interesting reading:</a:t>
            </a:r>
          </a:p>
        </p:txBody>
      </p:sp>
      <p:grpSp>
        <p:nvGrpSpPr>
          <p:cNvPr id="4" name="Graphic 3">
            <a:extLst>
              <a:ext uri="{FF2B5EF4-FFF2-40B4-BE49-F238E27FC236}">
                <a16:creationId xmlns:a16="http://schemas.microsoft.com/office/drawing/2014/main" id="{8A8C3D05-EEF6-E368-D598-2D277E1E0481}"/>
              </a:ext>
            </a:extLst>
          </p:cNvPr>
          <p:cNvGrpSpPr/>
          <p:nvPr/>
        </p:nvGrpSpPr>
        <p:grpSpPr>
          <a:xfrm>
            <a:off x="8657976" y="172126"/>
            <a:ext cx="1151229" cy="1025772"/>
            <a:chOff x="2042177" y="5932481"/>
            <a:chExt cx="855743" cy="762487"/>
          </a:xfrm>
        </p:grpSpPr>
        <p:sp>
          <p:nvSpPr>
            <p:cNvPr id="5" name="Freeform 409">
              <a:extLst>
                <a:ext uri="{FF2B5EF4-FFF2-40B4-BE49-F238E27FC236}">
                  <a16:creationId xmlns:a16="http://schemas.microsoft.com/office/drawing/2014/main" id="{101B9ACF-9E84-D7B3-1694-414D8A14099F}"/>
                </a:ext>
              </a:extLst>
            </p:cNvPr>
            <p:cNvSpPr/>
            <p:nvPr/>
          </p:nvSpPr>
          <p:spPr>
            <a:xfrm>
              <a:off x="2574275" y="5946195"/>
              <a:ext cx="41141" cy="737802"/>
            </a:xfrm>
            <a:custGeom>
              <a:avLst/>
              <a:gdLst>
                <a:gd name="connsiteX0" fmla="*/ 35656 w 41141"/>
                <a:gd name="connsiteY0" fmla="*/ 737803 h 737802"/>
                <a:gd name="connsiteX1" fmla="*/ 19199 w 41141"/>
                <a:gd name="connsiteY1" fmla="*/ 721346 h 737802"/>
                <a:gd name="connsiteX2" fmla="*/ 2742 w 41141"/>
                <a:gd name="connsiteY2" fmla="*/ 737803 h 737802"/>
                <a:gd name="connsiteX3" fmla="*/ 0 w 41141"/>
                <a:gd name="connsiteY3" fmla="*/ 735060 h 737802"/>
                <a:gd name="connsiteX4" fmla="*/ 0 w 41141"/>
                <a:gd name="connsiteY4" fmla="*/ 10971 h 737802"/>
                <a:gd name="connsiteX5" fmla="*/ 5485 w 41141"/>
                <a:gd name="connsiteY5" fmla="*/ 0 h 737802"/>
                <a:gd name="connsiteX6" fmla="*/ 35656 w 41141"/>
                <a:gd name="connsiteY6" fmla="*/ 0 h 737802"/>
                <a:gd name="connsiteX7" fmla="*/ 41142 w 41141"/>
                <a:gd name="connsiteY7" fmla="*/ 10971 h 737802"/>
                <a:gd name="connsiteX8" fmla="*/ 41142 w 41141"/>
                <a:gd name="connsiteY8" fmla="*/ 735060 h 737802"/>
                <a:gd name="connsiteX9" fmla="*/ 35656 w 41141"/>
                <a:gd name="connsiteY9" fmla="*/ 737803 h 737802"/>
                <a:gd name="connsiteX10" fmla="*/ 35656 w 41141"/>
                <a:gd name="connsiteY10" fmla="*/ 737803 h 73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1" h="737802">
                  <a:moveTo>
                    <a:pt x="35656" y="737803"/>
                  </a:moveTo>
                  <a:lnTo>
                    <a:pt x="19199" y="721346"/>
                  </a:lnTo>
                  <a:lnTo>
                    <a:pt x="2742" y="737803"/>
                  </a:lnTo>
                  <a:cubicBezTo>
                    <a:pt x="0" y="737803"/>
                    <a:pt x="0" y="737803"/>
                    <a:pt x="0" y="735060"/>
                  </a:cubicBezTo>
                  <a:lnTo>
                    <a:pt x="0" y="10971"/>
                  </a:lnTo>
                  <a:cubicBezTo>
                    <a:pt x="0" y="5485"/>
                    <a:pt x="2742" y="0"/>
                    <a:pt x="5485" y="0"/>
                  </a:cubicBezTo>
                  <a:lnTo>
                    <a:pt x="35656" y="0"/>
                  </a:lnTo>
                  <a:cubicBezTo>
                    <a:pt x="38399" y="0"/>
                    <a:pt x="41142" y="5485"/>
                    <a:pt x="41142" y="10971"/>
                  </a:cubicBezTo>
                  <a:lnTo>
                    <a:pt x="41142" y="735060"/>
                  </a:lnTo>
                  <a:cubicBezTo>
                    <a:pt x="38399" y="735060"/>
                    <a:pt x="38399" y="737803"/>
                    <a:pt x="35656" y="737803"/>
                  </a:cubicBezTo>
                  <a:lnTo>
                    <a:pt x="35656" y="737803"/>
                  </a:lnTo>
                  <a:close/>
                </a:path>
              </a:pathLst>
            </a:custGeom>
            <a:solidFill>
              <a:srgbClr val="F1A0C2"/>
            </a:solidFill>
            <a:ln w="27426" cap="flat">
              <a:noFill/>
              <a:prstDash val="solid"/>
              <a:miter/>
            </a:ln>
          </p:spPr>
          <p:txBody>
            <a:bodyPr rtlCol="0" anchor="ctr"/>
            <a:lstStyle/>
            <a:p>
              <a:endParaRPr lang="en-US"/>
            </a:p>
          </p:txBody>
        </p:sp>
        <p:sp>
          <p:nvSpPr>
            <p:cNvPr id="6" name="Freeform 410">
              <a:extLst>
                <a:ext uri="{FF2B5EF4-FFF2-40B4-BE49-F238E27FC236}">
                  <a16:creationId xmlns:a16="http://schemas.microsoft.com/office/drawing/2014/main" id="{8FEB8CC5-35C8-C30F-79A2-E8C8CEE29107}"/>
                </a:ext>
              </a:extLst>
            </p:cNvPr>
            <p:cNvSpPr/>
            <p:nvPr/>
          </p:nvSpPr>
          <p:spPr>
            <a:xfrm>
              <a:off x="2042177" y="5943452"/>
              <a:ext cx="496441" cy="702147"/>
            </a:xfrm>
            <a:custGeom>
              <a:avLst/>
              <a:gdLst>
                <a:gd name="connsiteX0" fmla="*/ 90512 w 496441"/>
                <a:gd name="connsiteY0" fmla="*/ 641806 h 702147"/>
                <a:gd name="connsiteX1" fmla="*/ 375759 w 496441"/>
                <a:gd name="connsiteY1" fmla="*/ 641806 h 702147"/>
                <a:gd name="connsiteX2" fmla="*/ 427872 w 496441"/>
                <a:gd name="connsiteY2" fmla="*/ 622607 h 702147"/>
                <a:gd name="connsiteX3" fmla="*/ 430615 w 496441"/>
                <a:gd name="connsiteY3" fmla="*/ 625349 h 702147"/>
                <a:gd name="connsiteX4" fmla="*/ 479984 w 496441"/>
                <a:gd name="connsiteY4" fmla="*/ 644549 h 702147"/>
                <a:gd name="connsiteX5" fmla="*/ 482727 w 496441"/>
                <a:gd name="connsiteY5" fmla="*/ 644549 h 702147"/>
                <a:gd name="connsiteX6" fmla="*/ 496441 w 496441"/>
                <a:gd name="connsiteY6" fmla="*/ 630835 h 702147"/>
                <a:gd name="connsiteX7" fmla="*/ 482727 w 496441"/>
                <a:gd name="connsiteY7" fmla="*/ 617122 h 702147"/>
                <a:gd name="connsiteX8" fmla="*/ 479984 w 496441"/>
                <a:gd name="connsiteY8" fmla="*/ 617122 h 702147"/>
                <a:gd name="connsiteX9" fmla="*/ 447072 w 496441"/>
                <a:gd name="connsiteY9" fmla="*/ 603408 h 702147"/>
                <a:gd name="connsiteX10" fmla="*/ 441586 w 496441"/>
                <a:gd name="connsiteY10" fmla="*/ 597922 h 702147"/>
                <a:gd name="connsiteX11" fmla="*/ 441586 w 496441"/>
                <a:gd name="connsiteY11" fmla="*/ 43884 h 702147"/>
                <a:gd name="connsiteX12" fmla="*/ 482727 w 496441"/>
                <a:gd name="connsiteY12" fmla="*/ 24685 h 702147"/>
                <a:gd name="connsiteX13" fmla="*/ 493698 w 496441"/>
                <a:gd name="connsiteY13" fmla="*/ 10971 h 702147"/>
                <a:gd name="connsiteX14" fmla="*/ 479984 w 496441"/>
                <a:gd name="connsiteY14" fmla="*/ 0 h 702147"/>
                <a:gd name="connsiteX15" fmla="*/ 427872 w 496441"/>
                <a:gd name="connsiteY15" fmla="*/ 21942 h 702147"/>
                <a:gd name="connsiteX16" fmla="*/ 367532 w 496441"/>
                <a:gd name="connsiteY16" fmla="*/ 0 h 702147"/>
                <a:gd name="connsiteX17" fmla="*/ 186509 w 496441"/>
                <a:gd name="connsiteY17" fmla="*/ 0 h 702147"/>
                <a:gd name="connsiteX18" fmla="*/ 172795 w 496441"/>
                <a:gd name="connsiteY18" fmla="*/ 13714 h 702147"/>
                <a:gd name="connsiteX19" fmla="*/ 186509 w 496441"/>
                <a:gd name="connsiteY19" fmla="*/ 27428 h 702147"/>
                <a:gd name="connsiteX20" fmla="*/ 367532 w 496441"/>
                <a:gd name="connsiteY20" fmla="*/ 27428 h 702147"/>
                <a:gd name="connsiteX21" fmla="*/ 414158 w 496441"/>
                <a:gd name="connsiteY21" fmla="*/ 46627 h 702147"/>
                <a:gd name="connsiteX22" fmla="*/ 414158 w 496441"/>
                <a:gd name="connsiteY22" fmla="*/ 600665 h 702147"/>
                <a:gd name="connsiteX23" fmla="*/ 411415 w 496441"/>
                <a:gd name="connsiteY23" fmla="*/ 603408 h 702147"/>
                <a:gd name="connsiteX24" fmla="*/ 375759 w 496441"/>
                <a:gd name="connsiteY24" fmla="*/ 617122 h 702147"/>
                <a:gd name="connsiteX25" fmla="*/ 93255 w 496441"/>
                <a:gd name="connsiteY25" fmla="*/ 617122 h 702147"/>
                <a:gd name="connsiteX26" fmla="*/ 93255 w 496441"/>
                <a:gd name="connsiteY26" fmla="*/ 27428 h 702147"/>
                <a:gd name="connsiteX27" fmla="*/ 131653 w 496441"/>
                <a:gd name="connsiteY27" fmla="*/ 27428 h 702147"/>
                <a:gd name="connsiteX28" fmla="*/ 145367 w 496441"/>
                <a:gd name="connsiteY28" fmla="*/ 13714 h 702147"/>
                <a:gd name="connsiteX29" fmla="*/ 131653 w 496441"/>
                <a:gd name="connsiteY29" fmla="*/ 0 h 702147"/>
                <a:gd name="connsiteX30" fmla="*/ 90512 w 496441"/>
                <a:gd name="connsiteY30" fmla="*/ 0 h 702147"/>
                <a:gd name="connsiteX31" fmla="*/ 65827 w 496441"/>
                <a:gd name="connsiteY31" fmla="*/ 24685 h 702147"/>
                <a:gd name="connsiteX32" fmla="*/ 65827 w 496441"/>
                <a:gd name="connsiteY32" fmla="*/ 43884 h 702147"/>
                <a:gd name="connsiteX33" fmla="*/ 16457 w 496441"/>
                <a:gd name="connsiteY33" fmla="*/ 43884 h 702147"/>
                <a:gd name="connsiteX34" fmla="*/ 0 w 496441"/>
                <a:gd name="connsiteY34" fmla="*/ 60341 h 702147"/>
                <a:gd name="connsiteX35" fmla="*/ 0 w 496441"/>
                <a:gd name="connsiteY35" fmla="*/ 685691 h 702147"/>
                <a:gd name="connsiteX36" fmla="*/ 16457 w 496441"/>
                <a:gd name="connsiteY36" fmla="*/ 702147 h 702147"/>
                <a:gd name="connsiteX37" fmla="*/ 479984 w 496441"/>
                <a:gd name="connsiteY37" fmla="*/ 702147 h 702147"/>
                <a:gd name="connsiteX38" fmla="*/ 493698 w 496441"/>
                <a:gd name="connsiteY38" fmla="*/ 688434 h 702147"/>
                <a:gd name="connsiteX39" fmla="*/ 479984 w 496441"/>
                <a:gd name="connsiteY39" fmla="*/ 674720 h 702147"/>
                <a:gd name="connsiteX40" fmla="*/ 24686 w 496441"/>
                <a:gd name="connsiteY40" fmla="*/ 674720 h 702147"/>
                <a:gd name="connsiteX41" fmla="*/ 24686 w 496441"/>
                <a:gd name="connsiteY41" fmla="*/ 68569 h 702147"/>
                <a:gd name="connsiteX42" fmla="*/ 65827 w 496441"/>
                <a:gd name="connsiteY42" fmla="*/ 68569 h 702147"/>
                <a:gd name="connsiteX43" fmla="*/ 65827 w 496441"/>
                <a:gd name="connsiteY43" fmla="*/ 617122 h 702147"/>
                <a:gd name="connsiteX44" fmla="*/ 90512 w 496441"/>
                <a:gd name="connsiteY44" fmla="*/ 641806 h 702147"/>
                <a:gd name="connsiteX45" fmla="*/ 90512 w 496441"/>
                <a:gd name="connsiteY45" fmla="*/ 641806 h 70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6441" h="702147">
                  <a:moveTo>
                    <a:pt x="90512" y="641806"/>
                  </a:moveTo>
                  <a:lnTo>
                    <a:pt x="375759" y="641806"/>
                  </a:lnTo>
                  <a:cubicBezTo>
                    <a:pt x="394959" y="641806"/>
                    <a:pt x="414158" y="633578"/>
                    <a:pt x="427872" y="622607"/>
                  </a:cubicBezTo>
                  <a:lnTo>
                    <a:pt x="430615" y="625349"/>
                  </a:lnTo>
                  <a:cubicBezTo>
                    <a:pt x="444329" y="636321"/>
                    <a:pt x="463528" y="644549"/>
                    <a:pt x="479984" y="644549"/>
                  </a:cubicBezTo>
                  <a:lnTo>
                    <a:pt x="482727" y="644549"/>
                  </a:lnTo>
                  <a:cubicBezTo>
                    <a:pt x="490956" y="644549"/>
                    <a:pt x="496441" y="639063"/>
                    <a:pt x="496441" y="630835"/>
                  </a:cubicBezTo>
                  <a:cubicBezTo>
                    <a:pt x="496441" y="622607"/>
                    <a:pt x="490956" y="617122"/>
                    <a:pt x="482727" y="617122"/>
                  </a:cubicBezTo>
                  <a:lnTo>
                    <a:pt x="479984" y="617122"/>
                  </a:lnTo>
                  <a:cubicBezTo>
                    <a:pt x="469013" y="617122"/>
                    <a:pt x="455300" y="611636"/>
                    <a:pt x="447072" y="603408"/>
                  </a:cubicBezTo>
                  <a:lnTo>
                    <a:pt x="441586" y="597922"/>
                  </a:lnTo>
                  <a:lnTo>
                    <a:pt x="441586" y="43884"/>
                  </a:lnTo>
                  <a:cubicBezTo>
                    <a:pt x="452557" y="32913"/>
                    <a:pt x="469013" y="24685"/>
                    <a:pt x="482727" y="24685"/>
                  </a:cubicBezTo>
                  <a:cubicBezTo>
                    <a:pt x="490956" y="24685"/>
                    <a:pt x="493698" y="19200"/>
                    <a:pt x="493698" y="10971"/>
                  </a:cubicBezTo>
                  <a:cubicBezTo>
                    <a:pt x="493698" y="2743"/>
                    <a:pt x="488213" y="0"/>
                    <a:pt x="479984" y="0"/>
                  </a:cubicBezTo>
                  <a:cubicBezTo>
                    <a:pt x="460785" y="2743"/>
                    <a:pt x="441586" y="8228"/>
                    <a:pt x="427872" y="21942"/>
                  </a:cubicBezTo>
                  <a:cubicBezTo>
                    <a:pt x="411415" y="8228"/>
                    <a:pt x="389473" y="0"/>
                    <a:pt x="367532" y="0"/>
                  </a:cubicBezTo>
                  <a:lnTo>
                    <a:pt x="186509" y="0"/>
                  </a:lnTo>
                  <a:cubicBezTo>
                    <a:pt x="178280" y="0"/>
                    <a:pt x="172795" y="5486"/>
                    <a:pt x="172795" y="13714"/>
                  </a:cubicBezTo>
                  <a:cubicBezTo>
                    <a:pt x="172795" y="21942"/>
                    <a:pt x="178280" y="27428"/>
                    <a:pt x="186509" y="27428"/>
                  </a:cubicBezTo>
                  <a:lnTo>
                    <a:pt x="367532" y="27428"/>
                  </a:lnTo>
                  <a:cubicBezTo>
                    <a:pt x="383987" y="27428"/>
                    <a:pt x="403187" y="35656"/>
                    <a:pt x="414158" y="46627"/>
                  </a:cubicBezTo>
                  <a:lnTo>
                    <a:pt x="414158" y="600665"/>
                  </a:lnTo>
                  <a:lnTo>
                    <a:pt x="411415" y="603408"/>
                  </a:lnTo>
                  <a:cubicBezTo>
                    <a:pt x="403187" y="611636"/>
                    <a:pt x="389473" y="617122"/>
                    <a:pt x="375759" y="617122"/>
                  </a:cubicBezTo>
                  <a:lnTo>
                    <a:pt x="93255" y="617122"/>
                  </a:lnTo>
                  <a:lnTo>
                    <a:pt x="93255" y="27428"/>
                  </a:lnTo>
                  <a:lnTo>
                    <a:pt x="131653" y="27428"/>
                  </a:lnTo>
                  <a:cubicBezTo>
                    <a:pt x="139881" y="27428"/>
                    <a:pt x="145367" y="21942"/>
                    <a:pt x="145367" y="13714"/>
                  </a:cubicBezTo>
                  <a:cubicBezTo>
                    <a:pt x="145367" y="5486"/>
                    <a:pt x="139881" y="0"/>
                    <a:pt x="131653" y="0"/>
                  </a:cubicBezTo>
                  <a:lnTo>
                    <a:pt x="90512" y="0"/>
                  </a:lnTo>
                  <a:cubicBezTo>
                    <a:pt x="76798" y="0"/>
                    <a:pt x="65827" y="10971"/>
                    <a:pt x="65827" y="24685"/>
                  </a:cubicBezTo>
                  <a:lnTo>
                    <a:pt x="65827" y="43884"/>
                  </a:lnTo>
                  <a:lnTo>
                    <a:pt x="16457" y="43884"/>
                  </a:lnTo>
                  <a:cubicBezTo>
                    <a:pt x="8229" y="43884"/>
                    <a:pt x="0" y="52112"/>
                    <a:pt x="0" y="60341"/>
                  </a:cubicBezTo>
                  <a:lnTo>
                    <a:pt x="0" y="685691"/>
                  </a:lnTo>
                  <a:cubicBezTo>
                    <a:pt x="0" y="693919"/>
                    <a:pt x="8229" y="702147"/>
                    <a:pt x="16457" y="702147"/>
                  </a:cubicBezTo>
                  <a:lnTo>
                    <a:pt x="479984" y="702147"/>
                  </a:lnTo>
                  <a:cubicBezTo>
                    <a:pt x="488213" y="702147"/>
                    <a:pt x="493698" y="696661"/>
                    <a:pt x="493698" y="688434"/>
                  </a:cubicBezTo>
                  <a:cubicBezTo>
                    <a:pt x="493698" y="680205"/>
                    <a:pt x="488213" y="674720"/>
                    <a:pt x="479984" y="674720"/>
                  </a:cubicBezTo>
                  <a:lnTo>
                    <a:pt x="24686" y="674720"/>
                  </a:lnTo>
                  <a:lnTo>
                    <a:pt x="24686" y="68569"/>
                  </a:lnTo>
                  <a:lnTo>
                    <a:pt x="65827" y="68569"/>
                  </a:lnTo>
                  <a:lnTo>
                    <a:pt x="65827" y="617122"/>
                  </a:lnTo>
                  <a:cubicBezTo>
                    <a:pt x="68569" y="630835"/>
                    <a:pt x="79541" y="641806"/>
                    <a:pt x="90512" y="641806"/>
                  </a:cubicBezTo>
                  <a:lnTo>
                    <a:pt x="90512" y="641806"/>
                  </a:lnTo>
                  <a:close/>
                </a:path>
              </a:pathLst>
            </a:custGeom>
            <a:solidFill>
              <a:srgbClr val="000000"/>
            </a:solidFill>
            <a:ln w="27426" cap="flat">
              <a:noFill/>
              <a:prstDash val="solid"/>
              <a:miter/>
            </a:ln>
          </p:spPr>
          <p:txBody>
            <a:bodyPr rtlCol="0" anchor="ctr"/>
            <a:lstStyle/>
            <a:p>
              <a:endParaRPr lang="en-US"/>
            </a:p>
          </p:txBody>
        </p:sp>
        <p:sp>
          <p:nvSpPr>
            <p:cNvPr id="7" name="Freeform 411">
              <a:extLst>
                <a:ext uri="{FF2B5EF4-FFF2-40B4-BE49-F238E27FC236}">
                  <a16:creationId xmlns:a16="http://schemas.microsoft.com/office/drawing/2014/main" id="{D879D9B4-D6F8-85BE-B4F9-45E5DED42830}"/>
                </a:ext>
              </a:extLst>
            </p:cNvPr>
            <p:cNvSpPr/>
            <p:nvPr/>
          </p:nvSpPr>
          <p:spPr>
            <a:xfrm>
              <a:off x="2686728" y="6519432"/>
              <a:ext cx="207915" cy="131652"/>
            </a:xfrm>
            <a:custGeom>
              <a:avLst/>
              <a:gdLst>
                <a:gd name="connsiteX0" fmla="*/ 197480 w 207915"/>
                <a:gd name="connsiteY0" fmla="*/ 0 h 131652"/>
                <a:gd name="connsiteX1" fmla="*/ 183766 w 207915"/>
                <a:gd name="connsiteY1" fmla="*/ 13714 h 131652"/>
                <a:gd name="connsiteX2" fmla="*/ 183766 w 207915"/>
                <a:gd name="connsiteY2" fmla="*/ 104225 h 131652"/>
                <a:gd name="connsiteX3" fmla="*/ 13714 w 207915"/>
                <a:gd name="connsiteY3" fmla="*/ 104225 h 131652"/>
                <a:gd name="connsiteX4" fmla="*/ 0 w 207915"/>
                <a:gd name="connsiteY4" fmla="*/ 117938 h 131652"/>
                <a:gd name="connsiteX5" fmla="*/ 13714 w 207915"/>
                <a:gd name="connsiteY5" fmla="*/ 131652 h 131652"/>
                <a:gd name="connsiteX6" fmla="*/ 189252 w 207915"/>
                <a:gd name="connsiteY6" fmla="*/ 131652 h 131652"/>
                <a:gd name="connsiteX7" fmla="*/ 205708 w 207915"/>
                <a:gd name="connsiteY7" fmla="*/ 115196 h 131652"/>
                <a:gd name="connsiteX8" fmla="*/ 205708 w 207915"/>
                <a:gd name="connsiteY8" fmla="*/ 16457 h 131652"/>
                <a:gd name="connsiteX9" fmla="*/ 197480 w 207915"/>
                <a:gd name="connsiteY9" fmla="*/ 0 h 131652"/>
                <a:gd name="connsiteX10" fmla="*/ 197480 w 207915"/>
                <a:gd name="connsiteY10" fmla="*/ 0 h 13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915" h="131652">
                  <a:moveTo>
                    <a:pt x="197480" y="0"/>
                  </a:moveTo>
                  <a:cubicBezTo>
                    <a:pt x="189252" y="0"/>
                    <a:pt x="183766" y="5486"/>
                    <a:pt x="183766" y="13714"/>
                  </a:cubicBezTo>
                  <a:lnTo>
                    <a:pt x="183766" y="104225"/>
                  </a:lnTo>
                  <a:lnTo>
                    <a:pt x="13714" y="104225"/>
                  </a:lnTo>
                  <a:cubicBezTo>
                    <a:pt x="5486" y="104225"/>
                    <a:pt x="0" y="109710"/>
                    <a:pt x="0" y="117938"/>
                  </a:cubicBezTo>
                  <a:cubicBezTo>
                    <a:pt x="0" y="126167"/>
                    <a:pt x="5486" y="131652"/>
                    <a:pt x="13714" y="131652"/>
                  </a:cubicBezTo>
                  <a:lnTo>
                    <a:pt x="189252" y="131652"/>
                  </a:lnTo>
                  <a:cubicBezTo>
                    <a:pt x="197480" y="131652"/>
                    <a:pt x="205708" y="123424"/>
                    <a:pt x="205708" y="115196"/>
                  </a:cubicBezTo>
                  <a:lnTo>
                    <a:pt x="205708" y="16457"/>
                  </a:lnTo>
                  <a:cubicBezTo>
                    <a:pt x="211193" y="5486"/>
                    <a:pt x="205708" y="0"/>
                    <a:pt x="197480" y="0"/>
                  </a:cubicBezTo>
                  <a:lnTo>
                    <a:pt x="197480" y="0"/>
                  </a:lnTo>
                  <a:close/>
                </a:path>
              </a:pathLst>
            </a:custGeom>
            <a:solidFill>
              <a:srgbClr val="000000"/>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100D2C13-5221-13EC-1169-4F7260C35171}"/>
                </a:ext>
              </a:extLst>
            </p:cNvPr>
            <p:cNvGrpSpPr/>
            <p:nvPr/>
          </p:nvGrpSpPr>
          <p:grpSpPr>
            <a:xfrm>
              <a:off x="2563303" y="5932481"/>
              <a:ext cx="334617" cy="762487"/>
              <a:chOff x="2563303" y="5932481"/>
              <a:chExt cx="334617" cy="762487"/>
            </a:xfrm>
            <a:solidFill>
              <a:srgbClr val="000000"/>
            </a:solidFill>
          </p:grpSpPr>
          <p:sp>
            <p:nvSpPr>
              <p:cNvPr id="23" name="Freeform 414">
                <a:extLst>
                  <a:ext uri="{FF2B5EF4-FFF2-40B4-BE49-F238E27FC236}">
                    <a16:creationId xmlns:a16="http://schemas.microsoft.com/office/drawing/2014/main" id="{CBF3D940-09A1-665F-4718-D941ACAFD935}"/>
                  </a:ext>
                </a:extLst>
              </p:cNvPr>
              <p:cNvSpPr/>
              <p:nvPr/>
            </p:nvSpPr>
            <p:spPr>
              <a:xfrm>
                <a:off x="2686728" y="5943452"/>
                <a:ext cx="211193" cy="644549"/>
              </a:xfrm>
              <a:custGeom>
                <a:avLst/>
                <a:gdLst>
                  <a:gd name="connsiteX0" fmla="*/ 191994 w 211193"/>
                  <a:gd name="connsiteY0" fmla="*/ 43884 h 644549"/>
                  <a:gd name="connsiteX1" fmla="*/ 142624 w 211193"/>
                  <a:gd name="connsiteY1" fmla="*/ 43884 h 644549"/>
                  <a:gd name="connsiteX2" fmla="*/ 142624 w 211193"/>
                  <a:gd name="connsiteY2" fmla="*/ 24685 h 644549"/>
                  <a:gd name="connsiteX3" fmla="*/ 117940 w 211193"/>
                  <a:gd name="connsiteY3" fmla="*/ 0 h 644549"/>
                  <a:gd name="connsiteX4" fmla="*/ 13714 w 211193"/>
                  <a:gd name="connsiteY4" fmla="*/ 0 h 644549"/>
                  <a:gd name="connsiteX5" fmla="*/ 0 w 211193"/>
                  <a:gd name="connsiteY5" fmla="*/ 13714 h 644549"/>
                  <a:gd name="connsiteX6" fmla="*/ 13714 w 211193"/>
                  <a:gd name="connsiteY6" fmla="*/ 27428 h 644549"/>
                  <a:gd name="connsiteX7" fmla="*/ 115197 w 211193"/>
                  <a:gd name="connsiteY7" fmla="*/ 27428 h 644549"/>
                  <a:gd name="connsiteX8" fmla="*/ 115197 w 211193"/>
                  <a:gd name="connsiteY8" fmla="*/ 617122 h 644549"/>
                  <a:gd name="connsiteX9" fmla="*/ 13714 w 211193"/>
                  <a:gd name="connsiteY9" fmla="*/ 617122 h 644549"/>
                  <a:gd name="connsiteX10" fmla="*/ 0 w 211193"/>
                  <a:gd name="connsiteY10" fmla="*/ 630835 h 644549"/>
                  <a:gd name="connsiteX11" fmla="*/ 13714 w 211193"/>
                  <a:gd name="connsiteY11" fmla="*/ 644549 h 644549"/>
                  <a:gd name="connsiteX12" fmla="*/ 117940 w 211193"/>
                  <a:gd name="connsiteY12" fmla="*/ 644549 h 644549"/>
                  <a:gd name="connsiteX13" fmla="*/ 142624 w 211193"/>
                  <a:gd name="connsiteY13" fmla="*/ 619864 h 644549"/>
                  <a:gd name="connsiteX14" fmla="*/ 142624 w 211193"/>
                  <a:gd name="connsiteY14" fmla="*/ 71312 h 644549"/>
                  <a:gd name="connsiteX15" fmla="*/ 183766 w 211193"/>
                  <a:gd name="connsiteY15" fmla="*/ 71312 h 644549"/>
                  <a:gd name="connsiteX16" fmla="*/ 183766 w 211193"/>
                  <a:gd name="connsiteY16" fmla="*/ 537582 h 644549"/>
                  <a:gd name="connsiteX17" fmla="*/ 197480 w 211193"/>
                  <a:gd name="connsiteY17" fmla="*/ 551295 h 644549"/>
                  <a:gd name="connsiteX18" fmla="*/ 211193 w 211193"/>
                  <a:gd name="connsiteY18" fmla="*/ 537582 h 644549"/>
                  <a:gd name="connsiteX19" fmla="*/ 211193 w 211193"/>
                  <a:gd name="connsiteY19" fmla="*/ 63083 h 644549"/>
                  <a:gd name="connsiteX20" fmla="*/ 191994 w 211193"/>
                  <a:gd name="connsiteY20" fmla="*/ 43884 h 644549"/>
                  <a:gd name="connsiteX21" fmla="*/ 191994 w 211193"/>
                  <a:gd name="connsiteY21" fmla="*/ 43884 h 64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93" h="644549">
                    <a:moveTo>
                      <a:pt x="191994" y="43884"/>
                    </a:moveTo>
                    <a:lnTo>
                      <a:pt x="142624" y="43884"/>
                    </a:lnTo>
                    <a:lnTo>
                      <a:pt x="142624" y="24685"/>
                    </a:lnTo>
                    <a:cubicBezTo>
                      <a:pt x="142624" y="10971"/>
                      <a:pt x="131653" y="0"/>
                      <a:pt x="117940" y="0"/>
                    </a:cubicBezTo>
                    <a:lnTo>
                      <a:pt x="13714" y="0"/>
                    </a:lnTo>
                    <a:cubicBezTo>
                      <a:pt x="5486" y="0"/>
                      <a:pt x="0" y="5486"/>
                      <a:pt x="0" y="13714"/>
                    </a:cubicBezTo>
                    <a:cubicBezTo>
                      <a:pt x="0" y="21942"/>
                      <a:pt x="5486" y="27428"/>
                      <a:pt x="13714" y="27428"/>
                    </a:cubicBezTo>
                    <a:lnTo>
                      <a:pt x="115197" y="27428"/>
                    </a:lnTo>
                    <a:lnTo>
                      <a:pt x="115197" y="617122"/>
                    </a:lnTo>
                    <a:lnTo>
                      <a:pt x="13714" y="617122"/>
                    </a:lnTo>
                    <a:cubicBezTo>
                      <a:pt x="5486" y="617122"/>
                      <a:pt x="0" y="622607"/>
                      <a:pt x="0" y="630835"/>
                    </a:cubicBezTo>
                    <a:cubicBezTo>
                      <a:pt x="0" y="639063"/>
                      <a:pt x="5486" y="644549"/>
                      <a:pt x="13714" y="644549"/>
                    </a:cubicBezTo>
                    <a:lnTo>
                      <a:pt x="117940" y="644549"/>
                    </a:lnTo>
                    <a:cubicBezTo>
                      <a:pt x="131653" y="644549"/>
                      <a:pt x="142624" y="633578"/>
                      <a:pt x="142624" y="619864"/>
                    </a:cubicBezTo>
                    <a:lnTo>
                      <a:pt x="142624" y="71312"/>
                    </a:lnTo>
                    <a:lnTo>
                      <a:pt x="183766" y="71312"/>
                    </a:lnTo>
                    <a:lnTo>
                      <a:pt x="183766" y="537582"/>
                    </a:lnTo>
                    <a:cubicBezTo>
                      <a:pt x="183766" y="545810"/>
                      <a:pt x="189252" y="551295"/>
                      <a:pt x="197480" y="551295"/>
                    </a:cubicBezTo>
                    <a:cubicBezTo>
                      <a:pt x="205708" y="551295"/>
                      <a:pt x="211193" y="545810"/>
                      <a:pt x="211193" y="537582"/>
                    </a:cubicBezTo>
                    <a:lnTo>
                      <a:pt x="211193" y="63083"/>
                    </a:lnTo>
                    <a:cubicBezTo>
                      <a:pt x="211193" y="52112"/>
                      <a:pt x="202965" y="43884"/>
                      <a:pt x="191994" y="43884"/>
                    </a:cubicBezTo>
                    <a:lnTo>
                      <a:pt x="191994" y="43884"/>
                    </a:lnTo>
                    <a:close/>
                  </a:path>
                </a:pathLst>
              </a:custGeom>
              <a:solidFill>
                <a:srgbClr val="000000"/>
              </a:solidFill>
              <a:ln w="27426" cap="flat">
                <a:noFill/>
                <a:prstDash val="solid"/>
                <a:miter/>
              </a:ln>
            </p:spPr>
            <p:txBody>
              <a:bodyPr rtlCol="0" anchor="ctr"/>
              <a:lstStyle/>
              <a:p>
                <a:endParaRPr lang="en-US"/>
              </a:p>
            </p:txBody>
          </p:sp>
          <p:sp>
            <p:nvSpPr>
              <p:cNvPr id="24" name="Freeform 415">
                <a:extLst>
                  <a:ext uri="{FF2B5EF4-FFF2-40B4-BE49-F238E27FC236}">
                    <a16:creationId xmlns:a16="http://schemas.microsoft.com/office/drawing/2014/main" id="{85A98194-B863-2877-4D03-4478DE868BE5}"/>
                  </a:ext>
                </a:extLst>
              </p:cNvPr>
              <p:cNvSpPr/>
              <p:nvPr/>
            </p:nvSpPr>
            <p:spPr>
              <a:xfrm>
                <a:off x="2563303" y="5932481"/>
                <a:ext cx="104225" cy="762487"/>
              </a:xfrm>
              <a:custGeom>
                <a:avLst/>
                <a:gdLst>
                  <a:gd name="connsiteX0" fmla="*/ 79541 w 104225"/>
                  <a:gd name="connsiteY0" fmla="*/ 0 h 762487"/>
                  <a:gd name="connsiteX1" fmla="*/ 21943 w 104225"/>
                  <a:gd name="connsiteY1" fmla="*/ 0 h 762487"/>
                  <a:gd name="connsiteX2" fmla="*/ 0 w 104225"/>
                  <a:gd name="connsiteY2" fmla="*/ 21942 h 762487"/>
                  <a:gd name="connsiteX3" fmla="*/ 0 w 104225"/>
                  <a:gd name="connsiteY3" fmla="*/ 746031 h 762487"/>
                  <a:gd name="connsiteX4" fmla="*/ 8229 w 104225"/>
                  <a:gd name="connsiteY4" fmla="*/ 759745 h 762487"/>
                  <a:gd name="connsiteX5" fmla="*/ 24686 w 104225"/>
                  <a:gd name="connsiteY5" fmla="*/ 759745 h 762487"/>
                  <a:gd name="connsiteX6" fmla="*/ 52113 w 104225"/>
                  <a:gd name="connsiteY6" fmla="*/ 746031 h 762487"/>
                  <a:gd name="connsiteX7" fmla="*/ 79541 w 104225"/>
                  <a:gd name="connsiteY7" fmla="*/ 759745 h 762487"/>
                  <a:gd name="connsiteX8" fmla="*/ 87769 w 104225"/>
                  <a:gd name="connsiteY8" fmla="*/ 762488 h 762487"/>
                  <a:gd name="connsiteX9" fmla="*/ 95997 w 104225"/>
                  <a:gd name="connsiteY9" fmla="*/ 759745 h 762487"/>
                  <a:gd name="connsiteX10" fmla="*/ 104226 w 104225"/>
                  <a:gd name="connsiteY10" fmla="*/ 746031 h 762487"/>
                  <a:gd name="connsiteX11" fmla="*/ 104226 w 104225"/>
                  <a:gd name="connsiteY11" fmla="*/ 142623 h 762487"/>
                  <a:gd name="connsiteX12" fmla="*/ 90512 w 104225"/>
                  <a:gd name="connsiteY12" fmla="*/ 128909 h 762487"/>
                  <a:gd name="connsiteX13" fmla="*/ 76798 w 104225"/>
                  <a:gd name="connsiteY13" fmla="*/ 142623 h 762487"/>
                  <a:gd name="connsiteX14" fmla="*/ 76798 w 104225"/>
                  <a:gd name="connsiteY14" fmla="*/ 735060 h 762487"/>
                  <a:gd name="connsiteX15" fmla="*/ 54855 w 104225"/>
                  <a:gd name="connsiteY15" fmla="*/ 724089 h 762487"/>
                  <a:gd name="connsiteX16" fmla="*/ 43884 w 104225"/>
                  <a:gd name="connsiteY16" fmla="*/ 724089 h 762487"/>
                  <a:gd name="connsiteX17" fmla="*/ 21943 w 104225"/>
                  <a:gd name="connsiteY17" fmla="*/ 735060 h 762487"/>
                  <a:gd name="connsiteX18" fmla="*/ 21943 w 104225"/>
                  <a:gd name="connsiteY18" fmla="*/ 24685 h 762487"/>
                  <a:gd name="connsiteX19" fmla="*/ 76798 w 104225"/>
                  <a:gd name="connsiteY19" fmla="*/ 24685 h 762487"/>
                  <a:gd name="connsiteX20" fmla="*/ 76798 w 104225"/>
                  <a:gd name="connsiteY20" fmla="*/ 87768 h 762487"/>
                  <a:gd name="connsiteX21" fmla="*/ 90512 w 104225"/>
                  <a:gd name="connsiteY21" fmla="*/ 101482 h 762487"/>
                  <a:gd name="connsiteX22" fmla="*/ 104226 w 104225"/>
                  <a:gd name="connsiteY22" fmla="*/ 87768 h 762487"/>
                  <a:gd name="connsiteX23" fmla="*/ 104226 w 104225"/>
                  <a:gd name="connsiteY23" fmla="*/ 21942 h 762487"/>
                  <a:gd name="connsiteX24" fmla="*/ 79541 w 104225"/>
                  <a:gd name="connsiteY24" fmla="*/ 0 h 762487"/>
                  <a:gd name="connsiteX25" fmla="*/ 79541 w 104225"/>
                  <a:gd name="connsiteY25" fmla="*/ 0 h 7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225" h="762487">
                    <a:moveTo>
                      <a:pt x="79541" y="0"/>
                    </a:moveTo>
                    <a:lnTo>
                      <a:pt x="21943" y="0"/>
                    </a:lnTo>
                    <a:cubicBezTo>
                      <a:pt x="8229" y="0"/>
                      <a:pt x="0" y="10971"/>
                      <a:pt x="0" y="21942"/>
                    </a:cubicBezTo>
                    <a:lnTo>
                      <a:pt x="0" y="746031"/>
                    </a:lnTo>
                    <a:cubicBezTo>
                      <a:pt x="0" y="751517"/>
                      <a:pt x="2743" y="757003"/>
                      <a:pt x="8229" y="759745"/>
                    </a:cubicBezTo>
                    <a:cubicBezTo>
                      <a:pt x="13714" y="762488"/>
                      <a:pt x="19200" y="762488"/>
                      <a:pt x="24686" y="759745"/>
                    </a:cubicBezTo>
                    <a:lnTo>
                      <a:pt x="52113" y="746031"/>
                    </a:lnTo>
                    <a:lnTo>
                      <a:pt x="79541" y="759745"/>
                    </a:lnTo>
                    <a:cubicBezTo>
                      <a:pt x="82283" y="759745"/>
                      <a:pt x="85026" y="762488"/>
                      <a:pt x="87769" y="762488"/>
                    </a:cubicBezTo>
                    <a:cubicBezTo>
                      <a:pt x="90512" y="762488"/>
                      <a:pt x="93255" y="762488"/>
                      <a:pt x="95997" y="759745"/>
                    </a:cubicBezTo>
                    <a:cubicBezTo>
                      <a:pt x="101483" y="757003"/>
                      <a:pt x="104226" y="751517"/>
                      <a:pt x="104226" y="746031"/>
                    </a:cubicBezTo>
                    <a:lnTo>
                      <a:pt x="104226" y="142623"/>
                    </a:lnTo>
                    <a:cubicBezTo>
                      <a:pt x="104226" y="134395"/>
                      <a:pt x="98740" y="128909"/>
                      <a:pt x="90512" y="128909"/>
                    </a:cubicBezTo>
                    <a:cubicBezTo>
                      <a:pt x="82283" y="128909"/>
                      <a:pt x="76798" y="134395"/>
                      <a:pt x="76798" y="142623"/>
                    </a:cubicBezTo>
                    <a:lnTo>
                      <a:pt x="76798" y="735060"/>
                    </a:lnTo>
                    <a:lnTo>
                      <a:pt x="54855" y="724089"/>
                    </a:lnTo>
                    <a:cubicBezTo>
                      <a:pt x="52113" y="721346"/>
                      <a:pt x="46627" y="721346"/>
                      <a:pt x="43884" y="724089"/>
                    </a:cubicBezTo>
                    <a:lnTo>
                      <a:pt x="21943" y="735060"/>
                    </a:lnTo>
                    <a:lnTo>
                      <a:pt x="21943" y="24685"/>
                    </a:lnTo>
                    <a:lnTo>
                      <a:pt x="76798" y="24685"/>
                    </a:lnTo>
                    <a:lnTo>
                      <a:pt x="76798" y="87768"/>
                    </a:lnTo>
                    <a:cubicBezTo>
                      <a:pt x="76798" y="95997"/>
                      <a:pt x="82283" y="101482"/>
                      <a:pt x="90512" y="101482"/>
                    </a:cubicBezTo>
                    <a:cubicBezTo>
                      <a:pt x="98740" y="101482"/>
                      <a:pt x="104226" y="95997"/>
                      <a:pt x="104226" y="87768"/>
                    </a:cubicBezTo>
                    <a:lnTo>
                      <a:pt x="104226" y="21942"/>
                    </a:lnTo>
                    <a:cubicBezTo>
                      <a:pt x="101483" y="10971"/>
                      <a:pt x="93255" y="0"/>
                      <a:pt x="79541" y="0"/>
                    </a:cubicBezTo>
                    <a:lnTo>
                      <a:pt x="79541" y="0"/>
                    </a:lnTo>
                    <a:close/>
                  </a:path>
                </a:pathLst>
              </a:custGeom>
              <a:solidFill>
                <a:srgbClr val="000000"/>
              </a:solidFill>
              <a:ln w="27426" cap="flat">
                <a:noFill/>
                <a:prstDash val="solid"/>
                <a:miter/>
              </a:ln>
            </p:spPr>
            <p:txBody>
              <a:bodyPr rtlCol="0" anchor="ctr"/>
              <a:lstStyle/>
              <a:p>
                <a:endParaRPr lang="en-US"/>
              </a:p>
            </p:txBody>
          </p:sp>
        </p:grpSp>
        <p:sp>
          <p:nvSpPr>
            <p:cNvPr id="9" name="Freeform 416">
              <a:extLst>
                <a:ext uri="{FF2B5EF4-FFF2-40B4-BE49-F238E27FC236}">
                  <a16:creationId xmlns:a16="http://schemas.microsoft.com/office/drawing/2014/main" id="{51795B1E-E76A-2664-820C-F6F96FD400CA}"/>
                </a:ext>
              </a:extLst>
            </p:cNvPr>
            <p:cNvSpPr/>
            <p:nvPr/>
          </p:nvSpPr>
          <p:spPr>
            <a:xfrm>
              <a:off x="2171088" y="6069619"/>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5"/>
                    <a:pt x="0" y="13714"/>
                  </a:cubicBezTo>
                  <a:cubicBezTo>
                    <a:pt x="0" y="21942"/>
                    <a:pt x="5486" y="27428"/>
                    <a:pt x="13714" y="27428"/>
                  </a:cubicBezTo>
                  <a:lnTo>
                    <a:pt x="241363" y="27428"/>
                  </a:lnTo>
                  <a:cubicBezTo>
                    <a:pt x="249592" y="27428"/>
                    <a:pt x="255077" y="21942"/>
                    <a:pt x="255077" y="13714"/>
                  </a:cubicBezTo>
                  <a:cubicBezTo>
                    <a:pt x="252335" y="5485"/>
                    <a:pt x="246849" y="0"/>
                    <a:pt x="241363" y="0"/>
                  </a:cubicBezTo>
                  <a:lnTo>
                    <a:pt x="241363" y="0"/>
                  </a:lnTo>
                  <a:close/>
                </a:path>
              </a:pathLst>
            </a:custGeom>
            <a:solidFill>
              <a:srgbClr val="000000"/>
            </a:solidFill>
            <a:ln w="27426" cap="flat">
              <a:noFill/>
              <a:prstDash val="solid"/>
              <a:miter/>
            </a:ln>
          </p:spPr>
          <p:txBody>
            <a:bodyPr rtlCol="0" anchor="ctr"/>
            <a:lstStyle/>
            <a:p>
              <a:endParaRPr lang="en-US"/>
            </a:p>
          </p:txBody>
        </p:sp>
        <p:sp>
          <p:nvSpPr>
            <p:cNvPr id="10" name="Freeform 417">
              <a:extLst>
                <a:ext uri="{FF2B5EF4-FFF2-40B4-BE49-F238E27FC236}">
                  <a16:creationId xmlns:a16="http://schemas.microsoft.com/office/drawing/2014/main" id="{F749F26E-F4C9-4048-EF7B-3E6A496873C3}"/>
                </a:ext>
              </a:extLst>
            </p:cNvPr>
            <p:cNvSpPr/>
            <p:nvPr/>
          </p:nvSpPr>
          <p:spPr>
            <a:xfrm>
              <a:off x="2258857" y="6143673"/>
              <a:ext cx="167308" cy="27427"/>
            </a:xfrm>
            <a:custGeom>
              <a:avLst/>
              <a:gdLst>
                <a:gd name="connsiteX0" fmla="*/ 153594 w 167308"/>
                <a:gd name="connsiteY0" fmla="*/ 0 h 27427"/>
                <a:gd name="connsiteX1" fmla="*/ 13714 w 167308"/>
                <a:gd name="connsiteY1" fmla="*/ 0 h 27427"/>
                <a:gd name="connsiteX2" fmla="*/ 0 w 167308"/>
                <a:gd name="connsiteY2" fmla="*/ 13714 h 27427"/>
                <a:gd name="connsiteX3" fmla="*/ 13714 w 167308"/>
                <a:gd name="connsiteY3" fmla="*/ 27428 h 27427"/>
                <a:gd name="connsiteX4" fmla="*/ 153594 w 167308"/>
                <a:gd name="connsiteY4" fmla="*/ 27428 h 27427"/>
                <a:gd name="connsiteX5" fmla="*/ 167308 w 167308"/>
                <a:gd name="connsiteY5" fmla="*/ 13714 h 27427"/>
                <a:gd name="connsiteX6" fmla="*/ 153594 w 167308"/>
                <a:gd name="connsiteY6" fmla="*/ 0 h 27427"/>
                <a:gd name="connsiteX7" fmla="*/ 153594 w 167308"/>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308" h="27427">
                  <a:moveTo>
                    <a:pt x="153594" y="0"/>
                  </a:moveTo>
                  <a:lnTo>
                    <a:pt x="13714" y="0"/>
                  </a:lnTo>
                  <a:cubicBezTo>
                    <a:pt x="5485" y="0"/>
                    <a:pt x="0" y="5486"/>
                    <a:pt x="0" y="13714"/>
                  </a:cubicBezTo>
                  <a:cubicBezTo>
                    <a:pt x="0" y="21943"/>
                    <a:pt x="5485" y="27428"/>
                    <a:pt x="13714" y="27428"/>
                  </a:cubicBezTo>
                  <a:lnTo>
                    <a:pt x="153594" y="27428"/>
                  </a:lnTo>
                  <a:cubicBezTo>
                    <a:pt x="161823" y="27428"/>
                    <a:pt x="167308" y="21943"/>
                    <a:pt x="167308" y="13714"/>
                  </a:cubicBezTo>
                  <a:cubicBezTo>
                    <a:pt x="164566" y="5486"/>
                    <a:pt x="159080" y="0"/>
                    <a:pt x="153594" y="0"/>
                  </a:cubicBezTo>
                  <a:lnTo>
                    <a:pt x="153594" y="0"/>
                  </a:lnTo>
                  <a:close/>
                </a:path>
              </a:pathLst>
            </a:custGeom>
            <a:solidFill>
              <a:srgbClr val="000000"/>
            </a:solidFill>
            <a:ln w="27426" cap="flat">
              <a:noFill/>
              <a:prstDash val="solid"/>
              <a:miter/>
            </a:ln>
          </p:spPr>
          <p:txBody>
            <a:bodyPr rtlCol="0" anchor="ctr"/>
            <a:lstStyle/>
            <a:p>
              <a:endParaRPr lang="en-US"/>
            </a:p>
          </p:txBody>
        </p:sp>
        <p:sp>
          <p:nvSpPr>
            <p:cNvPr id="11" name="Freeform 418">
              <a:extLst>
                <a:ext uri="{FF2B5EF4-FFF2-40B4-BE49-F238E27FC236}">
                  <a16:creationId xmlns:a16="http://schemas.microsoft.com/office/drawing/2014/main" id="{420EB8AE-B364-DC2B-1505-730BE1E56525}"/>
                </a:ext>
              </a:extLst>
            </p:cNvPr>
            <p:cNvSpPr/>
            <p:nvPr/>
          </p:nvSpPr>
          <p:spPr>
            <a:xfrm>
              <a:off x="2171088" y="6217728"/>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2"/>
                    <a:pt x="5486" y="27428"/>
                    <a:pt x="13714" y="27428"/>
                  </a:cubicBezTo>
                  <a:lnTo>
                    <a:pt x="241363" y="27428"/>
                  </a:lnTo>
                  <a:cubicBezTo>
                    <a:pt x="249592" y="27428"/>
                    <a:pt x="255077" y="21942"/>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endParaRPr lang="en-US"/>
            </a:p>
          </p:txBody>
        </p:sp>
        <p:sp>
          <p:nvSpPr>
            <p:cNvPr id="12" name="Freeform 419">
              <a:extLst>
                <a:ext uri="{FF2B5EF4-FFF2-40B4-BE49-F238E27FC236}">
                  <a16:creationId xmlns:a16="http://schemas.microsoft.com/office/drawing/2014/main" id="{212F73D1-553F-1955-5710-C7E4D3F4D0C2}"/>
                </a:ext>
              </a:extLst>
            </p:cNvPr>
            <p:cNvSpPr/>
            <p:nvPr/>
          </p:nvSpPr>
          <p:spPr>
            <a:xfrm>
              <a:off x="2171088" y="6294525"/>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3"/>
                    <a:pt x="5486" y="27428"/>
                    <a:pt x="13714" y="27428"/>
                  </a:cubicBezTo>
                  <a:lnTo>
                    <a:pt x="241363" y="27428"/>
                  </a:lnTo>
                  <a:cubicBezTo>
                    <a:pt x="249592" y="27428"/>
                    <a:pt x="255077" y="21943"/>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endParaRPr lang="en-US"/>
            </a:p>
          </p:txBody>
        </p:sp>
        <p:sp>
          <p:nvSpPr>
            <p:cNvPr id="13" name="Freeform 420">
              <a:extLst>
                <a:ext uri="{FF2B5EF4-FFF2-40B4-BE49-F238E27FC236}">
                  <a16:creationId xmlns:a16="http://schemas.microsoft.com/office/drawing/2014/main" id="{C82AF1AD-F320-69CF-BB16-B7D85098FC54}"/>
                </a:ext>
              </a:extLst>
            </p:cNvPr>
            <p:cNvSpPr/>
            <p:nvPr/>
          </p:nvSpPr>
          <p:spPr>
            <a:xfrm>
              <a:off x="2171088" y="6365837"/>
              <a:ext cx="178279" cy="27427"/>
            </a:xfrm>
            <a:custGeom>
              <a:avLst/>
              <a:gdLst>
                <a:gd name="connsiteX0" fmla="*/ 13714 w 178279"/>
                <a:gd name="connsiteY0" fmla="*/ 27428 h 27427"/>
                <a:gd name="connsiteX1" fmla="*/ 164566 w 178279"/>
                <a:gd name="connsiteY1" fmla="*/ 27428 h 27427"/>
                <a:gd name="connsiteX2" fmla="*/ 178280 w 178279"/>
                <a:gd name="connsiteY2" fmla="*/ 13714 h 27427"/>
                <a:gd name="connsiteX3" fmla="*/ 164566 w 178279"/>
                <a:gd name="connsiteY3" fmla="*/ 0 h 27427"/>
                <a:gd name="connsiteX4" fmla="*/ 13714 w 178279"/>
                <a:gd name="connsiteY4" fmla="*/ 0 h 27427"/>
                <a:gd name="connsiteX5" fmla="*/ 0 w 178279"/>
                <a:gd name="connsiteY5" fmla="*/ 13714 h 27427"/>
                <a:gd name="connsiteX6" fmla="*/ 13714 w 178279"/>
                <a:gd name="connsiteY6" fmla="*/ 27428 h 27427"/>
                <a:gd name="connsiteX7" fmla="*/ 13714 w 178279"/>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279" h="27427">
                  <a:moveTo>
                    <a:pt x="13714" y="27428"/>
                  </a:moveTo>
                  <a:lnTo>
                    <a:pt x="164566" y="27428"/>
                  </a:lnTo>
                  <a:cubicBezTo>
                    <a:pt x="172794" y="27428"/>
                    <a:pt x="178280" y="21943"/>
                    <a:pt x="178280" y="13714"/>
                  </a:cubicBezTo>
                  <a:cubicBezTo>
                    <a:pt x="178280" y="5486"/>
                    <a:pt x="172794" y="0"/>
                    <a:pt x="164566" y="0"/>
                  </a:cubicBezTo>
                  <a:lnTo>
                    <a:pt x="13714" y="0"/>
                  </a:lnTo>
                  <a:cubicBezTo>
                    <a:pt x="5486" y="0"/>
                    <a:pt x="0" y="5486"/>
                    <a:pt x="0" y="13714"/>
                  </a:cubicBezTo>
                  <a:cubicBezTo>
                    <a:pt x="0" y="21943"/>
                    <a:pt x="5486"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4" name="Freeform 421">
              <a:extLst>
                <a:ext uri="{FF2B5EF4-FFF2-40B4-BE49-F238E27FC236}">
                  <a16:creationId xmlns:a16="http://schemas.microsoft.com/office/drawing/2014/main" id="{648BEF3F-DD5A-1F6F-BE90-694D9030CAC4}"/>
                </a:ext>
              </a:extLst>
            </p:cNvPr>
            <p:cNvSpPr/>
            <p:nvPr/>
          </p:nvSpPr>
          <p:spPr>
            <a:xfrm>
              <a:off x="2171088" y="6442635"/>
              <a:ext cx="255077" cy="27427"/>
            </a:xfrm>
            <a:custGeom>
              <a:avLst/>
              <a:gdLst>
                <a:gd name="connsiteX0" fmla="*/ 13714 w 255077"/>
                <a:gd name="connsiteY0" fmla="*/ 27428 h 27427"/>
                <a:gd name="connsiteX1" fmla="*/ 241363 w 255077"/>
                <a:gd name="connsiteY1" fmla="*/ 27428 h 27427"/>
                <a:gd name="connsiteX2" fmla="*/ 255077 w 255077"/>
                <a:gd name="connsiteY2" fmla="*/ 13714 h 27427"/>
                <a:gd name="connsiteX3" fmla="*/ 241363 w 255077"/>
                <a:gd name="connsiteY3" fmla="*/ 0 h 27427"/>
                <a:gd name="connsiteX4" fmla="*/ 13714 w 255077"/>
                <a:gd name="connsiteY4" fmla="*/ 0 h 27427"/>
                <a:gd name="connsiteX5" fmla="*/ 0 w 255077"/>
                <a:gd name="connsiteY5" fmla="*/ 13714 h 27427"/>
                <a:gd name="connsiteX6" fmla="*/ 13714 w 255077"/>
                <a:gd name="connsiteY6" fmla="*/ 27428 h 27427"/>
                <a:gd name="connsiteX7" fmla="*/ 13714 w 25507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13714" y="27428"/>
                  </a:moveTo>
                  <a:lnTo>
                    <a:pt x="241363" y="27428"/>
                  </a:lnTo>
                  <a:cubicBezTo>
                    <a:pt x="249592" y="27428"/>
                    <a:pt x="255077" y="21942"/>
                    <a:pt x="255077" y="13714"/>
                  </a:cubicBezTo>
                  <a:cubicBezTo>
                    <a:pt x="255077" y="5485"/>
                    <a:pt x="249592" y="0"/>
                    <a:pt x="241363"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5" name="Freeform 422">
              <a:extLst>
                <a:ext uri="{FF2B5EF4-FFF2-40B4-BE49-F238E27FC236}">
                  <a16:creationId xmlns:a16="http://schemas.microsoft.com/office/drawing/2014/main" id="{A53C5450-E923-68DA-4241-635B341C4B99}"/>
                </a:ext>
              </a:extLst>
            </p:cNvPr>
            <p:cNvSpPr/>
            <p:nvPr/>
          </p:nvSpPr>
          <p:spPr>
            <a:xfrm>
              <a:off x="2171088" y="6140931"/>
              <a:ext cx="60341" cy="27427"/>
            </a:xfrm>
            <a:custGeom>
              <a:avLst/>
              <a:gdLst>
                <a:gd name="connsiteX0" fmla="*/ 13714 w 60341"/>
                <a:gd name="connsiteY0" fmla="*/ 27428 h 27427"/>
                <a:gd name="connsiteX1" fmla="*/ 46627 w 60341"/>
                <a:gd name="connsiteY1" fmla="*/ 27428 h 27427"/>
                <a:gd name="connsiteX2" fmla="*/ 60341 w 60341"/>
                <a:gd name="connsiteY2" fmla="*/ 13714 h 27427"/>
                <a:gd name="connsiteX3" fmla="*/ 46627 w 60341"/>
                <a:gd name="connsiteY3" fmla="*/ 0 h 27427"/>
                <a:gd name="connsiteX4" fmla="*/ 13714 w 60341"/>
                <a:gd name="connsiteY4" fmla="*/ 0 h 27427"/>
                <a:gd name="connsiteX5" fmla="*/ 0 w 60341"/>
                <a:gd name="connsiteY5" fmla="*/ 13714 h 27427"/>
                <a:gd name="connsiteX6" fmla="*/ 13714 w 60341"/>
                <a:gd name="connsiteY6" fmla="*/ 27428 h 27427"/>
                <a:gd name="connsiteX7" fmla="*/ 13714 w 60341"/>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41" h="27427">
                  <a:moveTo>
                    <a:pt x="13714" y="27428"/>
                  </a:moveTo>
                  <a:lnTo>
                    <a:pt x="46627" y="27428"/>
                  </a:lnTo>
                  <a:cubicBezTo>
                    <a:pt x="54855" y="27428"/>
                    <a:pt x="60341" y="21942"/>
                    <a:pt x="60341" y="13714"/>
                  </a:cubicBezTo>
                  <a:cubicBezTo>
                    <a:pt x="60341" y="5485"/>
                    <a:pt x="54855" y="0"/>
                    <a:pt x="46627"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6" name="Freeform 423">
              <a:extLst>
                <a:ext uri="{FF2B5EF4-FFF2-40B4-BE49-F238E27FC236}">
                  <a16:creationId xmlns:a16="http://schemas.microsoft.com/office/drawing/2014/main" id="{8C196CE6-A5F7-B9AE-AD6F-51194B21B17D}"/>
                </a:ext>
              </a:extLst>
            </p:cNvPr>
            <p:cNvSpPr/>
            <p:nvPr/>
          </p:nvSpPr>
          <p:spPr>
            <a:xfrm>
              <a:off x="2371309" y="6368580"/>
              <a:ext cx="54855" cy="27427"/>
            </a:xfrm>
            <a:custGeom>
              <a:avLst/>
              <a:gdLst>
                <a:gd name="connsiteX0" fmla="*/ 41142 w 54855"/>
                <a:gd name="connsiteY0" fmla="*/ 0 h 27427"/>
                <a:gd name="connsiteX1" fmla="*/ 13714 w 54855"/>
                <a:gd name="connsiteY1" fmla="*/ 0 h 27427"/>
                <a:gd name="connsiteX2" fmla="*/ 0 w 54855"/>
                <a:gd name="connsiteY2" fmla="*/ 13714 h 27427"/>
                <a:gd name="connsiteX3" fmla="*/ 13714 w 54855"/>
                <a:gd name="connsiteY3" fmla="*/ 27428 h 27427"/>
                <a:gd name="connsiteX4" fmla="*/ 41142 w 54855"/>
                <a:gd name="connsiteY4" fmla="*/ 27428 h 27427"/>
                <a:gd name="connsiteX5" fmla="*/ 54855 w 54855"/>
                <a:gd name="connsiteY5" fmla="*/ 13714 h 27427"/>
                <a:gd name="connsiteX6" fmla="*/ 41142 w 54855"/>
                <a:gd name="connsiteY6" fmla="*/ 0 h 27427"/>
                <a:gd name="connsiteX7" fmla="*/ 41142 w 54855"/>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5" h="27427">
                  <a:moveTo>
                    <a:pt x="41142" y="0"/>
                  </a:moveTo>
                  <a:lnTo>
                    <a:pt x="13714" y="0"/>
                  </a:lnTo>
                  <a:cubicBezTo>
                    <a:pt x="5486" y="0"/>
                    <a:pt x="0" y="5486"/>
                    <a:pt x="0" y="13714"/>
                  </a:cubicBezTo>
                  <a:cubicBezTo>
                    <a:pt x="0" y="21942"/>
                    <a:pt x="5486" y="27428"/>
                    <a:pt x="13714" y="27428"/>
                  </a:cubicBezTo>
                  <a:lnTo>
                    <a:pt x="41142" y="27428"/>
                  </a:lnTo>
                  <a:cubicBezTo>
                    <a:pt x="49370" y="27428"/>
                    <a:pt x="54855" y="21942"/>
                    <a:pt x="54855" y="13714"/>
                  </a:cubicBezTo>
                  <a:cubicBezTo>
                    <a:pt x="52113" y="5486"/>
                    <a:pt x="46627" y="0"/>
                    <a:pt x="41142" y="0"/>
                  </a:cubicBezTo>
                  <a:lnTo>
                    <a:pt x="41142" y="0"/>
                  </a:lnTo>
                  <a:close/>
                </a:path>
              </a:pathLst>
            </a:custGeom>
            <a:solidFill>
              <a:srgbClr val="000000"/>
            </a:solidFill>
            <a:ln w="27426" cap="flat">
              <a:noFill/>
              <a:prstDash val="solid"/>
              <a:miter/>
            </a:ln>
          </p:spPr>
          <p:txBody>
            <a:bodyPr rtlCol="0" anchor="ctr"/>
            <a:lstStyle/>
            <a:p>
              <a:endParaRPr lang="en-US"/>
            </a:p>
          </p:txBody>
        </p:sp>
        <p:sp>
          <p:nvSpPr>
            <p:cNvPr id="17" name="Freeform 424">
              <a:extLst>
                <a:ext uri="{FF2B5EF4-FFF2-40B4-BE49-F238E27FC236}">
                  <a16:creationId xmlns:a16="http://schemas.microsoft.com/office/drawing/2014/main" id="{4AF84237-D41B-9692-CD75-9A4333FA768A}"/>
                </a:ext>
              </a:extLst>
            </p:cNvPr>
            <p:cNvSpPr/>
            <p:nvPr/>
          </p:nvSpPr>
          <p:spPr>
            <a:xfrm>
              <a:off x="2692213" y="6066876"/>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8" name="Freeform 425">
              <a:extLst>
                <a:ext uri="{FF2B5EF4-FFF2-40B4-BE49-F238E27FC236}">
                  <a16:creationId xmlns:a16="http://schemas.microsoft.com/office/drawing/2014/main" id="{C8B146B2-42B8-E9F5-CD29-CC6B84AA324F}"/>
                </a:ext>
              </a:extLst>
            </p:cNvPr>
            <p:cNvSpPr/>
            <p:nvPr/>
          </p:nvSpPr>
          <p:spPr>
            <a:xfrm>
              <a:off x="2692213" y="6140931"/>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9" name="Freeform 426">
              <a:extLst>
                <a:ext uri="{FF2B5EF4-FFF2-40B4-BE49-F238E27FC236}">
                  <a16:creationId xmlns:a16="http://schemas.microsoft.com/office/drawing/2014/main" id="{08791ACF-3CBF-0808-3FAE-D23FA392C535}"/>
                </a:ext>
              </a:extLst>
            </p:cNvPr>
            <p:cNvSpPr/>
            <p:nvPr/>
          </p:nvSpPr>
          <p:spPr>
            <a:xfrm>
              <a:off x="2692213" y="6217728"/>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20" name="Freeform 427">
              <a:extLst>
                <a:ext uri="{FF2B5EF4-FFF2-40B4-BE49-F238E27FC236}">
                  <a16:creationId xmlns:a16="http://schemas.microsoft.com/office/drawing/2014/main" id="{44F26128-E7C1-9DDE-2C70-D847EBA7E3FE}"/>
                </a:ext>
              </a:extLst>
            </p:cNvPr>
            <p:cNvSpPr/>
            <p:nvPr/>
          </p:nvSpPr>
          <p:spPr>
            <a:xfrm>
              <a:off x="2692213" y="6291783"/>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21" name="Freeform 428">
              <a:extLst>
                <a:ext uri="{FF2B5EF4-FFF2-40B4-BE49-F238E27FC236}">
                  <a16:creationId xmlns:a16="http://schemas.microsoft.com/office/drawing/2014/main" id="{016A3919-8EB5-FC92-F570-8D8D0DAA52E0}"/>
                </a:ext>
              </a:extLst>
            </p:cNvPr>
            <p:cNvSpPr/>
            <p:nvPr/>
          </p:nvSpPr>
          <p:spPr>
            <a:xfrm>
              <a:off x="2692213" y="6442635"/>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22" name="Freeform 429">
              <a:extLst>
                <a:ext uri="{FF2B5EF4-FFF2-40B4-BE49-F238E27FC236}">
                  <a16:creationId xmlns:a16="http://schemas.microsoft.com/office/drawing/2014/main" id="{9B8F40F7-3D39-373C-A97C-34AF6CAA04B3}"/>
                </a:ext>
              </a:extLst>
            </p:cNvPr>
            <p:cNvSpPr/>
            <p:nvPr/>
          </p:nvSpPr>
          <p:spPr>
            <a:xfrm>
              <a:off x="2692213" y="6365837"/>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3"/>
                    <a:pt x="76797" y="13714"/>
                  </a:cubicBezTo>
                  <a:cubicBezTo>
                    <a:pt x="76797" y="5486"/>
                    <a:pt x="71312" y="0"/>
                    <a:pt x="63083" y="0"/>
                  </a:cubicBezTo>
                  <a:lnTo>
                    <a:pt x="13714" y="0"/>
                  </a:lnTo>
                  <a:cubicBezTo>
                    <a:pt x="5486" y="0"/>
                    <a:pt x="0" y="5486"/>
                    <a:pt x="0" y="13714"/>
                  </a:cubicBezTo>
                  <a:cubicBezTo>
                    <a:pt x="2743" y="21943"/>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3137922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615DB0-A77A-4A94-CFC1-0E530B8EE5F4}"/>
              </a:ext>
            </a:extLst>
          </p:cNvPr>
          <p:cNvSpPr>
            <a:spLocks noGrp="1"/>
          </p:cNvSpPr>
          <p:nvPr>
            <p:ph type="body" sz="quarter" idx="16"/>
          </p:nvPr>
        </p:nvSpPr>
        <p:spPr/>
        <p:txBody>
          <a:bodyPr/>
          <a:lstStyle/>
          <a:p>
            <a:r>
              <a:rPr lang="en-US" dirty="0"/>
              <a:t>How we Interact with Stakeholders &amp; Fairtrade</a:t>
            </a:r>
          </a:p>
          <a:p>
            <a:endParaRPr lang="en-IE" dirty="0"/>
          </a:p>
        </p:txBody>
      </p:sp>
      <p:sp>
        <p:nvSpPr>
          <p:cNvPr id="3" name="Text Placeholder 2">
            <a:extLst>
              <a:ext uri="{FF2B5EF4-FFF2-40B4-BE49-F238E27FC236}">
                <a16:creationId xmlns:a16="http://schemas.microsoft.com/office/drawing/2014/main" id="{83DB8E26-3E1D-5105-9B3A-FAF6A96AE972}"/>
              </a:ext>
            </a:extLst>
          </p:cNvPr>
          <p:cNvSpPr>
            <a:spLocks noGrp="1"/>
          </p:cNvSpPr>
          <p:nvPr>
            <p:ph type="body" sz="quarter" idx="17"/>
          </p:nvPr>
        </p:nvSpPr>
        <p:spPr/>
        <p:txBody>
          <a:bodyPr/>
          <a:lstStyle/>
          <a:p>
            <a:r>
              <a:rPr lang="en-IE" dirty="0"/>
              <a:t>03</a:t>
            </a:r>
          </a:p>
        </p:txBody>
      </p:sp>
    </p:spTree>
    <p:extLst>
      <p:ext uri="{BB962C8B-B14F-4D97-AF65-F5344CB8AC3E}">
        <p14:creationId xmlns:p14="http://schemas.microsoft.com/office/powerpoint/2010/main" val="1082747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E2EF97-EE3B-0EF2-F32B-910D6D75561D}"/>
              </a:ext>
            </a:extLst>
          </p:cNvPr>
          <p:cNvSpPr>
            <a:spLocks noGrp="1"/>
          </p:cNvSpPr>
          <p:nvPr>
            <p:ph type="body" sz="quarter" idx="15"/>
          </p:nvPr>
        </p:nvSpPr>
        <p:spPr/>
        <p:txBody>
          <a:bodyPr/>
          <a:lstStyle/>
          <a:p>
            <a:r>
              <a:rPr lang="en-IE" b="1" dirty="0"/>
              <a:t>1</a:t>
            </a:r>
          </a:p>
        </p:txBody>
      </p:sp>
      <p:sp>
        <p:nvSpPr>
          <p:cNvPr id="3" name="Text Placeholder 2">
            <a:extLst>
              <a:ext uri="{FF2B5EF4-FFF2-40B4-BE49-F238E27FC236}">
                <a16:creationId xmlns:a16="http://schemas.microsoft.com/office/drawing/2014/main" id="{728F7C9A-595D-A2BB-A455-7E953A57D734}"/>
              </a:ext>
            </a:extLst>
          </p:cNvPr>
          <p:cNvSpPr>
            <a:spLocks noGrp="1"/>
          </p:cNvSpPr>
          <p:nvPr>
            <p:ph type="body" sz="quarter" idx="14"/>
          </p:nvPr>
        </p:nvSpPr>
        <p:spPr/>
        <p:txBody>
          <a:bodyPr/>
          <a:lstStyle/>
          <a:p>
            <a:r>
              <a:rPr lang="en-IE" sz="2800" b="1" dirty="0"/>
              <a:t>The Public</a:t>
            </a:r>
          </a:p>
        </p:txBody>
      </p:sp>
      <p:sp>
        <p:nvSpPr>
          <p:cNvPr id="4" name="Text Placeholder 3">
            <a:extLst>
              <a:ext uri="{FF2B5EF4-FFF2-40B4-BE49-F238E27FC236}">
                <a16:creationId xmlns:a16="http://schemas.microsoft.com/office/drawing/2014/main" id="{E02E95BD-54EB-CA3E-1815-065790DB3965}"/>
              </a:ext>
            </a:extLst>
          </p:cNvPr>
          <p:cNvSpPr>
            <a:spLocks noGrp="1"/>
          </p:cNvSpPr>
          <p:nvPr>
            <p:ph type="body" sz="quarter" idx="28"/>
          </p:nvPr>
        </p:nvSpPr>
        <p:spPr>
          <a:xfrm>
            <a:off x="704193" y="1330656"/>
            <a:ext cx="5052061" cy="4671588"/>
          </a:xfrm>
        </p:spPr>
        <p:txBody>
          <a:bodyPr/>
          <a:lstStyle/>
          <a:p>
            <a:r>
              <a:rPr lang="en-US" dirty="0"/>
              <a:t>In order to provide a starting point to explore how you as a food business can interact with your stakeholders in an ethical and responsible manner...you must first identify who the stakeholders are. </a:t>
            </a:r>
          </a:p>
          <a:p>
            <a:r>
              <a:rPr lang="en-US" dirty="0"/>
              <a:t>Then you can start to interact, build relationships, promote transparency, &amp; address the concerns and interests of various stakeholders within your circle.</a:t>
            </a:r>
          </a:p>
          <a:p>
            <a:r>
              <a:rPr lang="en-US" dirty="0"/>
              <a:t>Generally, stakeholders will include:</a:t>
            </a:r>
            <a:endParaRPr lang="en-IE" dirty="0"/>
          </a:p>
        </p:txBody>
      </p:sp>
      <p:sp>
        <p:nvSpPr>
          <p:cNvPr id="5" name="Text Placeholder 4">
            <a:extLst>
              <a:ext uri="{FF2B5EF4-FFF2-40B4-BE49-F238E27FC236}">
                <a16:creationId xmlns:a16="http://schemas.microsoft.com/office/drawing/2014/main" id="{DFC3F32E-E5FC-434D-C601-D0B2E51DD0B0}"/>
              </a:ext>
            </a:extLst>
          </p:cNvPr>
          <p:cNvSpPr>
            <a:spLocks noGrp="1"/>
          </p:cNvSpPr>
          <p:nvPr>
            <p:ph type="body" sz="quarter" idx="29"/>
          </p:nvPr>
        </p:nvSpPr>
        <p:spPr/>
        <p:txBody>
          <a:bodyPr/>
          <a:lstStyle/>
          <a:p>
            <a:r>
              <a:rPr lang="en-IE" b="1" dirty="0"/>
              <a:t>2</a:t>
            </a:r>
          </a:p>
        </p:txBody>
      </p:sp>
      <p:sp>
        <p:nvSpPr>
          <p:cNvPr id="6" name="Text Placeholder 5">
            <a:extLst>
              <a:ext uri="{FF2B5EF4-FFF2-40B4-BE49-F238E27FC236}">
                <a16:creationId xmlns:a16="http://schemas.microsoft.com/office/drawing/2014/main" id="{E6DCE3E4-E6F1-151C-436A-A68E11A386F9}"/>
              </a:ext>
            </a:extLst>
          </p:cNvPr>
          <p:cNvSpPr>
            <a:spLocks noGrp="1"/>
          </p:cNvSpPr>
          <p:nvPr>
            <p:ph type="body" sz="quarter" idx="30"/>
          </p:nvPr>
        </p:nvSpPr>
        <p:spPr/>
        <p:txBody>
          <a:bodyPr/>
          <a:lstStyle/>
          <a:p>
            <a:r>
              <a:rPr lang="en-IE" sz="2800" b="1" dirty="0"/>
              <a:t>Employees</a:t>
            </a:r>
          </a:p>
        </p:txBody>
      </p:sp>
      <p:sp>
        <p:nvSpPr>
          <p:cNvPr id="7" name="Text Placeholder 6">
            <a:extLst>
              <a:ext uri="{FF2B5EF4-FFF2-40B4-BE49-F238E27FC236}">
                <a16:creationId xmlns:a16="http://schemas.microsoft.com/office/drawing/2014/main" id="{5CFE3B96-727C-F235-1CFA-4F94D0494350}"/>
              </a:ext>
            </a:extLst>
          </p:cNvPr>
          <p:cNvSpPr>
            <a:spLocks noGrp="1"/>
          </p:cNvSpPr>
          <p:nvPr>
            <p:ph type="body" sz="quarter" idx="31"/>
          </p:nvPr>
        </p:nvSpPr>
        <p:spPr/>
        <p:txBody>
          <a:bodyPr/>
          <a:lstStyle/>
          <a:p>
            <a:r>
              <a:rPr lang="en-IE" b="1" dirty="0"/>
              <a:t>3</a:t>
            </a:r>
          </a:p>
        </p:txBody>
      </p:sp>
      <p:sp>
        <p:nvSpPr>
          <p:cNvPr id="8" name="Text Placeholder 7">
            <a:extLst>
              <a:ext uri="{FF2B5EF4-FFF2-40B4-BE49-F238E27FC236}">
                <a16:creationId xmlns:a16="http://schemas.microsoft.com/office/drawing/2014/main" id="{8E68656C-9F18-4948-5389-F2C8988F5F4D}"/>
              </a:ext>
            </a:extLst>
          </p:cNvPr>
          <p:cNvSpPr>
            <a:spLocks noGrp="1"/>
          </p:cNvSpPr>
          <p:nvPr>
            <p:ph type="body" sz="quarter" idx="32"/>
          </p:nvPr>
        </p:nvSpPr>
        <p:spPr/>
        <p:txBody>
          <a:bodyPr/>
          <a:lstStyle/>
          <a:p>
            <a:r>
              <a:rPr lang="en-IE" sz="2800" b="1" dirty="0"/>
              <a:t>Suppliers/ Distributors</a:t>
            </a:r>
          </a:p>
        </p:txBody>
      </p:sp>
      <p:sp>
        <p:nvSpPr>
          <p:cNvPr id="9" name="Text Placeholder 8">
            <a:extLst>
              <a:ext uri="{FF2B5EF4-FFF2-40B4-BE49-F238E27FC236}">
                <a16:creationId xmlns:a16="http://schemas.microsoft.com/office/drawing/2014/main" id="{36226935-C201-625E-EEBF-D4252BBB3298}"/>
              </a:ext>
            </a:extLst>
          </p:cNvPr>
          <p:cNvSpPr>
            <a:spLocks noGrp="1"/>
          </p:cNvSpPr>
          <p:nvPr>
            <p:ph type="body" sz="quarter" idx="33"/>
          </p:nvPr>
        </p:nvSpPr>
        <p:spPr/>
        <p:txBody>
          <a:bodyPr/>
          <a:lstStyle/>
          <a:p>
            <a:r>
              <a:rPr lang="en-IE" b="1" dirty="0"/>
              <a:t>4</a:t>
            </a:r>
          </a:p>
        </p:txBody>
      </p:sp>
      <p:sp>
        <p:nvSpPr>
          <p:cNvPr id="10" name="Text Placeholder 9">
            <a:extLst>
              <a:ext uri="{FF2B5EF4-FFF2-40B4-BE49-F238E27FC236}">
                <a16:creationId xmlns:a16="http://schemas.microsoft.com/office/drawing/2014/main" id="{2D46F5F9-D98F-CA0F-86CD-7BE72B739D11}"/>
              </a:ext>
            </a:extLst>
          </p:cNvPr>
          <p:cNvSpPr>
            <a:spLocks noGrp="1"/>
          </p:cNvSpPr>
          <p:nvPr>
            <p:ph type="body" sz="quarter" idx="34"/>
          </p:nvPr>
        </p:nvSpPr>
        <p:spPr/>
        <p:txBody>
          <a:bodyPr/>
          <a:lstStyle/>
          <a:p>
            <a:r>
              <a:rPr lang="en-IE" sz="2800" b="1" dirty="0"/>
              <a:t>Regulatory Authorities </a:t>
            </a:r>
          </a:p>
        </p:txBody>
      </p:sp>
      <p:sp>
        <p:nvSpPr>
          <p:cNvPr id="13" name="Text Placeholder 12">
            <a:extLst>
              <a:ext uri="{FF2B5EF4-FFF2-40B4-BE49-F238E27FC236}">
                <a16:creationId xmlns:a16="http://schemas.microsoft.com/office/drawing/2014/main" id="{03698DF9-DFEC-CF3B-3081-0016F3E106FF}"/>
              </a:ext>
            </a:extLst>
          </p:cNvPr>
          <p:cNvSpPr>
            <a:spLocks noGrp="1"/>
          </p:cNvSpPr>
          <p:nvPr>
            <p:ph type="body" sz="quarter" idx="27"/>
          </p:nvPr>
        </p:nvSpPr>
        <p:spPr>
          <a:xfrm>
            <a:off x="476215" y="346758"/>
            <a:ext cx="5386667" cy="720752"/>
          </a:xfrm>
        </p:spPr>
        <p:txBody>
          <a:bodyPr/>
          <a:lstStyle/>
          <a:p>
            <a:r>
              <a:rPr lang="en-IE" sz="2800" b="1" dirty="0"/>
              <a:t>Who are your stakeholders?</a:t>
            </a:r>
          </a:p>
        </p:txBody>
      </p:sp>
      <p:pic>
        <p:nvPicPr>
          <p:cNvPr id="14" name="Picture 13">
            <a:extLst>
              <a:ext uri="{FF2B5EF4-FFF2-40B4-BE49-F238E27FC236}">
                <a16:creationId xmlns:a16="http://schemas.microsoft.com/office/drawing/2014/main" id="{0E0FFAF4-5556-F218-A9D0-E8E952EBEE95}"/>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1840502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2B2D24-66F3-2BD1-101A-A55FE24BC143}"/>
              </a:ext>
            </a:extLst>
          </p:cNvPr>
          <p:cNvSpPr>
            <a:spLocks noGrp="1"/>
          </p:cNvSpPr>
          <p:nvPr>
            <p:ph type="body" sz="quarter" idx="18"/>
          </p:nvPr>
        </p:nvSpPr>
        <p:spPr>
          <a:xfrm>
            <a:off x="914400" y="2071532"/>
            <a:ext cx="5433848" cy="3440624"/>
          </a:xfrm>
        </p:spPr>
        <p:txBody>
          <a:bodyPr/>
          <a:lstStyle/>
          <a:p>
            <a:r>
              <a:rPr lang="en-IE" dirty="0"/>
              <a:t>This group is a </a:t>
            </a:r>
            <a:r>
              <a:rPr lang="en-IE" b="1" dirty="0"/>
              <a:t>big one and often more challenging to interact with </a:t>
            </a:r>
            <a:r>
              <a:rPr lang="en-IE" dirty="0"/>
              <a:t>as it is a very diverse group. It includes:</a:t>
            </a:r>
          </a:p>
          <a:p>
            <a:pPr marL="342900" indent="-342900">
              <a:buFont typeface="Arial" panose="020B0604020202020204" pitchFamily="34" charset="0"/>
              <a:buChar char="•"/>
            </a:pPr>
            <a:r>
              <a:rPr lang="en-IE" b="1" dirty="0"/>
              <a:t>Local Communities</a:t>
            </a:r>
          </a:p>
          <a:p>
            <a:endParaRPr lang="en-IE" dirty="0"/>
          </a:p>
          <a:p>
            <a:pPr marL="342900" indent="-342900">
              <a:buFont typeface="Arial" panose="020B0604020202020204" pitchFamily="34" charset="0"/>
              <a:buChar char="•"/>
            </a:pPr>
            <a:r>
              <a:rPr lang="en-IE" b="1" dirty="0"/>
              <a:t>Consumers</a:t>
            </a:r>
          </a:p>
          <a:p>
            <a:endParaRPr lang="en-IE" dirty="0"/>
          </a:p>
          <a:p>
            <a:pPr marL="342900" indent="-342900">
              <a:buFont typeface="Arial" panose="020B0604020202020204" pitchFamily="34" charset="0"/>
              <a:buChar char="•"/>
            </a:pPr>
            <a:r>
              <a:rPr lang="en-IE" b="1" dirty="0"/>
              <a:t>Potential Consumers</a:t>
            </a:r>
          </a:p>
        </p:txBody>
      </p:sp>
      <p:sp>
        <p:nvSpPr>
          <p:cNvPr id="3" name="Text Placeholder 2">
            <a:extLst>
              <a:ext uri="{FF2B5EF4-FFF2-40B4-BE49-F238E27FC236}">
                <a16:creationId xmlns:a16="http://schemas.microsoft.com/office/drawing/2014/main" id="{67C53AD5-0635-C0C7-5F77-3D469CE0A345}"/>
              </a:ext>
            </a:extLst>
          </p:cNvPr>
          <p:cNvSpPr>
            <a:spLocks noGrp="1"/>
          </p:cNvSpPr>
          <p:nvPr>
            <p:ph type="body" sz="quarter" idx="16"/>
          </p:nvPr>
        </p:nvSpPr>
        <p:spPr/>
        <p:txBody>
          <a:bodyPr/>
          <a:lstStyle/>
          <a:p>
            <a:r>
              <a:rPr lang="en-IE" dirty="0"/>
              <a:t>Group 1: </a:t>
            </a:r>
            <a:r>
              <a:rPr lang="en-IE" b="1" dirty="0"/>
              <a:t>The Public</a:t>
            </a:r>
          </a:p>
        </p:txBody>
      </p:sp>
      <p:sp>
        <p:nvSpPr>
          <p:cNvPr id="4" name="Text Placeholder 1">
            <a:extLst>
              <a:ext uri="{FF2B5EF4-FFF2-40B4-BE49-F238E27FC236}">
                <a16:creationId xmlns:a16="http://schemas.microsoft.com/office/drawing/2014/main" id="{DCBB7139-32A2-E39A-E8AC-4797B296B177}"/>
              </a:ext>
            </a:extLst>
          </p:cNvPr>
          <p:cNvSpPr txBox="1">
            <a:spLocks/>
          </p:cNvSpPr>
          <p:nvPr/>
        </p:nvSpPr>
        <p:spPr>
          <a:xfrm>
            <a:off x="6465443" y="2077439"/>
            <a:ext cx="5585844" cy="344062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t>Topics or subjects they may be interested in include:</a:t>
            </a:r>
          </a:p>
          <a:p>
            <a:pPr marL="342900" indent="-342900">
              <a:buFont typeface="Arial" panose="020B0604020202020204" pitchFamily="34" charset="0"/>
              <a:buChar char="•"/>
            </a:pPr>
            <a:r>
              <a:rPr lang="en-IE" dirty="0"/>
              <a:t>Local Community initiatives/programs</a:t>
            </a:r>
          </a:p>
          <a:p>
            <a:pPr marL="342900" indent="-342900">
              <a:buFont typeface="Arial" panose="020B0604020202020204" pitchFamily="34" charset="0"/>
              <a:buChar char="•"/>
            </a:pPr>
            <a:r>
              <a:rPr lang="en-IE" dirty="0"/>
              <a:t>Food Origin, Ingredients, Processes</a:t>
            </a:r>
          </a:p>
          <a:p>
            <a:pPr marL="342900" indent="-342900">
              <a:buFont typeface="Arial" panose="020B0604020202020204" pitchFamily="34" charset="0"/>
              <a:buChar char="•"/>
            </a:pPr>
            <a:r>
              <a:rPr lang="en-IE" dirty="0"/>
              <a:t>Nutritional Information, Allergens</a:t>
            </a:r>
          </a:p>
          <a:p>
            <a:pPr marL="342900" indent="-342900">
              <a:buFont typeface="Arial" panose="020B0604020202020204" pitchFamily="34" charset="0"/>
              <a:buChar char="•"/>
            </a:pPr>
            <a:r>
              <a:rPr lang="en-IE" dirty="0"/>
              <a:t>Health &amp; Safety information</a:t>
            </a:r>
          </a:p>
          <a:p>
            <a:pPr marL="342900" indent="-342900">
              <a:buFont typeface="Arial" panose="020B0604020202020204" pitchFamily="34" charset="0"/>
              <a:buChar char="•"/>
            </a:pPr>
            <a:r>
              <a:rPr lang="en-IE" dirty="0"/>
              <a:t>Environmental &amp; Sustainability initiatives</a:t>
            </a:r>
          </a:p>
          <a:p>
            <a:pPr marL="342900" indent="-342900">
              <a:buFont typeface="Arial" panose="020B0604020202020204" pitchFamily="34" charset="0"/>
              <a:buChar char="•"/>
            </a:pPr>
            <a:r>
              <a:rPr lang="en-IE" dirty="0"/>
              <a:t>Social Responsibility or charitable partnerships</a:t>
            </a:r>
          </a:p>
        </p:txBody>
      </p:sp>
      <p:grpSp>
        <p:nvGrpSpPr>
          <p:cNvPr id="5" name="Graphic 3">
            <a:extLst>
              <a:ext uri="{FF2B5EF4-FFF2-40B4-BE49-F238E27FC236}">
                <a16:creationId xmlns:a16="http://schemas.microsoft.com/office/drawing/2014/main" id="{07CD7A38-185F-B529-A669-DE0CA1F41256}"/>
              </a:ext>
            </a:extLst>
          </p:cNvPr>
          <p:cNvGrpSpPr/>
          <p:nvPr/>
        </p:nvGrpSpPr>
        <p:grpSpPr>
          <a:xfrm>
            <a:off x="5087965" y="4725295"/>
            <a:ext cx="1097482" cy="800886"/>
            <a:chOff x="8408232" y="3880051"/>
            <a:chExt cx="1097482" cy="800886"/>
          </a:xfrm>
        </p:grpSpPr>
        <p:sp>
          <p:nvSpPr>
            <p:cNvPr id="6" name="Freeform 1501">
              <a:extLst>
                <a:ext uri="{FF2B5EF4-FFF2-40B4-BE49-F238E27FC236}">
                  <a16:creationId xmlns:a16="http://schemas.microsoft.com/office/drawing/2014/main" id="{AE7FCE2B-9DF3-2363-036E-A9F1D2F396A9}"/>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endParaRPr lang="en-US"/>
            </a:p>
          </p:txBody>
        </p:sp>
        <p:grpSp>
          <p:nvGrpSpPr>
            <p:cNvPr id="7" name="Graphic 3">
              <a:extLst>
                <a:ext uri="{FF2B5EF4-FFF2-40B4-BE49-F238E27FC236}">
                  <a16:creationId xmlns:a16="http://schemas.microsoft.com/office/drawing/2014/main" id="{485D1BA0-F963-B2C9-07A9-32590ABB0489}"/>
                </a:ext>
              </a:extLst>
            </p:cNvPr>
            <p:cNvGrpSpPr/>
            <p:nvPr/>
          </p:nvGrpSpPr>
          <p:grpSpPr>
            <a:xfrm>
              <a:off x="8408232" y="3880051"/>
              <a:ext cx="1097482" cy="800886"/>
              <a:chOff x="8408232" y="3880051"/>
              <a:chExt cx="1097482" cy="800886"/>
            </a:xfrm>
          </p:grpSpPr>
          <p:sp>
            <p:nvSpPr>
              <p:cNvPr id="8" name="Freeform 1503">
                <a:extLst>
                  <a:ext uri="{FF2B5EF4-FFF2-40B4-BE49-F238E27FC236}">
                    <a16:creationId xmlns:a16="http://schemas.microsoft.com/office/drawing/2014/main" id="{B0C100AF-9773-6C48-8DBA-AB89092C4E13}"/>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endParaRPr lang="en-US"/>
              </a:p>
            </p:txBody>
          </p:sp>
          <p:sp>
            <p:nvSpPr>
              <p:cNvPr id="9" name="Freeform 1504">
                <a:extLst>
                  <a:ext uri="{FF2B5EF4-FFF2-40B4-BE49-F238E27FC236}">
                    <a16:creationId xmlns:a16="http://schemas.microsoft.com/office/drawing/2014/main" id="{3924173B-C630-084C-060D-A853D06CDCD7}"/>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endParaRPr lang="en-US"/>
              </a:p>
            </p:txBody>
          </p:sp>
          <p:sp>
            <p:nvSpPr>
              <p:cNvPr id="10" name="Freeform 1505">
                <a:extLst>
                  <a:ext uri="{FF2B5EF4-FFF2-40B4-BE49-F238E27FC236}">
                    <a16:creationId xmlns:a16="http://schemas.microsoft.com/office/drawing/2014/main" id="{CB22D53F-B073-B8D1-4897-38981E43D6DB}"/>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endParaRPr lang="en-US"/>
              </a:p>
            </p:txBody>
          </p:sp>
          <p:sp>
            <p:nvSpPr>
              <p:cNvPr id="11" name="Freeform 1506">
                <a:extLst>
                  <a:ext uri="{FF2B5EF4-FFF2-40B4-BE49-F238E27FC236}">
                    <a16:creationId xmlns:a16="http://schemas.microsoft.com/office/drawing/2014/main" id="{A47D06C3-A584-5CAD-1B29-8127B1E85920}"/>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endParaRPr lang="en-US"/>
              </a:p>
            </p:txBody>
          </p:sp>
          <p:sp>
            <p:nvSpPr>
              <p:cNvPr id="12" name="Freeform 1507">
                <a:extLst>
                  <a:ext uri="{FF2B5EF4-FFF2-40B4-BE49-F238E27FC236}">
                    <a16:creationId xmlns:a16="http://schemas.microsoft.com/office/drawing/2014/main" id="{D1E2A81D-5010-2E96-E92F-72504D3365D3}"/>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endParaRPr lang="en-US"/>
              </a:p>
            </p:txBody>
          </p:sp>
          <p:sp>
            <p:nvSpPr>
              <p:cNvPr id="13" name="Freeform 1508">
                <a:extLst>
                  <a:ext uri="{FF2B5EF4-FFF2-40B4-BE49-F238E27FC236}">
                    <a16:creationId xmlns:a16="http://schemas.microsoft.com/office/drawing/2014/main" id="{2D5FF123-9EE6-371E-A06C-D9F0CA2ECCB8}"/>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F79037"/>
              </a:solidFill>
              <a:ln w="27426" cap="flat">
                <a:noFill/>
                <a:prstDash val="solid"/>
                <a:miter/>
              </a:ln>
            </p:spPr>
            <p:txBody>
              <a:bodyPr rtlCol="0" anchor="ctr"/>
              <a:lstStyle/>
              <a:p>
                <a:endParaRPr lang="en-US"/>
              </a:p>
            </p:txBody>
          </p:sp>
          <p:sp>
            <p:nvSpPr>
              <p:cNvPr id="14" name="Freeform 1509">
                <a:extLst>
                  <a:ext uri="{FF2B5EF4-FFF2-40B4-BE49-F238E27FC236}">
                    <a16:creationId xmlns:a16="http://schemas.microsoft.com/office/drawing/2014/main" id="{6ABBBAC5-20F4-B0D1-A730-BF142A92DE1E}"/>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F79037"/>
              </a:solidFill>
              <a:ln w="27426" cap="flat">
                <a:noFill/>
                <a:prstDash val="solid"/>
                <a:miter/>
              </a:ln>
            </p:spPr>
            <p:txBody>
              <a:bodyPr rtlCol="0" anchor="ctr"/>
              <a:lstStyle/>
              <a:p>
                <a:endParaRPr lang="en-US"/>
              </a:p>
            </p:txBody>
          </p:sp>
          <p:sp>
            <p:nvSpPr>
              <p:cNvPr id="15" name="Freeform 1510">
                <a:extLst>
                  <a:ext uri="{FF2B5EF4-FFF2-40B4-BE49-F238E27FC236}">
                    <a16:creationId xmlns:a16="http://schemas.microsoft.com/office/drawing/2014/main" id="{BA09CBB2-3A36-5D74-CAB2-27DCEA463E0A}"/>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endParaRPr lang="en-US"/>
              </a:p>
            </p:txBody>
          </p:sp>
        </p:grpSp>
      </p:grpSp>
      <p:grpSp>
        <p:nvGrpSpPr>
          <p:cNvPr id="16" name="Group 15">
            <a:extLst>
              <a:ext uri="{FF2B5EF4-FFF2-40B4-BE49-F238E27FC236}">
                <a16:creationId xmlns:a16="http://schemas.microsoft.com/office/drawing/2014/main" id="{38A161F8-A475-75B9-452D-C0C7B9944B9D}"/>
              </a:ext>
            </a:extLst>
          </p:cNvPr>
          <p:cNvGrpSpPr/>
          <p:nvPr/>
        </p:nvGrpSpPr>
        <p:grpSpPr>
          <a:xfrm>
            <a:off x="5172991" y="2967173"/>
            <a:ext cx="1018347" cy="1051755"/>
            <a:chOff x="8130434" y="5055580"/>
            <a:chExt cx="1018347" cy="1051755"/>
          </a:xfrm>
          <a:solidFill>
            <a:srgbClr val="000000"/>
          </a:solidFill>
        </p:grpSpPr>
        <p:grpSp>
          <p:nvGrpSpPr>
            <p:cNvPr id="17" name="Graphic 2">
              <a:extLst>
                <a:ext uri="{FF2B5EF4-FFF2-40B4-BE49-F238E27FC236}">
                  <a16:creationId xmlns:a16="http://schemas.microsoft.com/office/drawing/2014/main" id="{331065A6-3A14-BC8E-DEBC-DD6FF73881F2}"/>
                </a:ext>
              </a:extLst>
            </p:cNvPr>
            <p:cNvGrpSpPr/>
            <p:nvPr userDrawn="1"/>
          </p:nvGrpSpPr>
          <p:grpSpPr>
            <a:xfrm>
              <a:off x="8172121" y="5087188"/>
              <a:ext cx="955215" cy="342517"/>
              <a:chOff x="3752168" y="4966655"/>
              <a:chExt cx="955215" cy="342517"/>
            </a:xfrm>
            <a:grpFill/>
          </p:grpSpPr>
          <p:sp>
            <p:nvSpPr>
              <p:cNvPr id="29" name="Freeform 300">
                <a:extLst>
                  <a:ext uri="{FF2B5EF4-FFF2-40B4-BE49-F238E27FC236}">
                    <a16:creationId xmlns:a16="http://schemas.microsoft.com/office/drawing/2014/main" id="{730E40C8-69CA-148F-6E78-2FF05F2032A4}"/>
                  </a:ext>
                </a:extLst>
              </p:cNvPr>
              <p:cNvSpPr/>
              <p:nvPr/>
            </p:nvSpPr>
            <p:spPr>
              <a:xfrm>
                <a:off x="4032164" y="4966655"/>
                <a:ext cx="395447" cy="309494"/>
              </a:xfrm>
              <a:custGeom>
                <a:avLst/>
                <a:gdLst>
                  <a:gd name="connsiteX0" fmla="*/ 197803 w 395447"/>
                  <a:gd name="connsiteY0" fmla="*/ 309494 h 309494"/>
                  <a:gd name="connsiteX1" fmla="*/ 162880 w 395447"/>
                  <a:gd name="connsiteY1" fmla="*/ 256504 h 309494"/>
                  <a:gd name="connsiteX2" fmla="*/ 123735 w 395447"/>
                  <a:gd name="connsiteY2" fmla="*/ 235385 h 309494"/>
                  <a:gd name="connsiteX3" fmla="*/ 62331 w 395447"/>
                  <a:gd name="connsiteY3" fmla="*/ 235385 h 309494"/>
                  <a:gd name="connsiteX4" fmla="*/ 543 w 395447"/>
                  <a:gd name="connsiteY4" fmla="*/ 173947 h 309494"/>
                  <a:gd name="connsiteX5" fmla="*/ 159 w 395447"/>
                  <a:gd name="connsiteY5" fmla="*/ 63358 h 309494"/>
                  <a:gd name="connsiteX6" fmla="*/ 63866 w 395447"/>
                  <a:gd name="connsiteY6" fmla="*/ 0 h 309494"/>
                  <a:gd name="connsiteX7" fmla="*/ 331357 w 395447"/>
                  <a:gd name="connsiteY7" fmla="*/ 0 h 309494"/>
                  <a:gd name="connsiteX8" fmla="*/ 395447 w 395447"/>
                  <a:gd name="connsiteY8" fmla="*/ 64126 h 309494"/>
                  <a:gd name="connsiteX9" fmla="*/ 395064 w 395447"/>
                  <a:gd name="connsiteY9" fmla="*/ 175867 h 309494"/>
                  <a:gd name="connsiteX10" fmla="*/ 336346 w 395447"/>
                  <a:gd name="connsiteY10" fmla="*/ 235385 h 309494"/>
                  <a:gd name="connsiteX11" fmla="*/ 269569 w 395447"/>
                  <a:gd name="connsiteY11" fmla="*/ 235385 h 309494"/>
                  <a:gd name="connsiteX12" fmla="*/ 233878 w 395447"/>
                  <a:gd name="connsiteY12" fmla="*/ 254584 h 309494"/>
                  <a:gd name="connsiteX13" fmla="*/ 197803 w 395447"/>
                  <a:gd name="connsiteY13" fmla="*/ 309494 h 309494"/>
                  <a:gd name="connsiteX14" fmla="*/ 195117 w 395447"/>
                  <a:gd name="connsiteY14" fmla="*/ 74110 h 309494"/>
                  <a:gd name="connsiteX15" fmla="*/ 195117 w 395447"/>
                  <a:gd name="connsiteY15" fmla="*/ 73342 h 309494"/>
                  <a:gd name="connsiteX16" fmla="*/ 303725 w 395447"/>
                  <a:gd name="connsiteY16" fmla="*/ 73342 h 309494"/>
                  <a:gd name="connsiteX17" fmla="*/ 317541 w 395447"/>
                  <a:gd name="connsiteY17" fmla="*/ 63358 h 309494"/>
                  <a:gd name="connsiteX18" fmla="*/ 303341 w 395447"/>
                  <a:gd name="connsiteY18" fmla="*/ 52990 h 309494"/>
                  <a:gd name="connsiteX19" fmla="*/ 88427 w 395447"/>
                  <a:gd name="connsiteY19" fmla="*/ 53758 h 309494"/>
                  <a:gd name="connsiteX20" fmla="*/ 74611 w 395447"/>
                  <a:gd name="connsiteY20" fmla="*/ 63742 h 309494"/>
                  <a:gd name="connsiteX21" fmla="*/ 88811 w 395447"/>
                  <a:gd name="connsiteY21" fmla="*/ 74110 h 309494"/>
                  <a:gd name="connsiteX22" fmla="*/ 195117 w 395447"/>
                  <a:gd name="connsiteY22" fmla="*/ 74110 h 309494"/>
                  <a:gd name="connsiteX23" fmla="*/ 195884 w 395447"/>
                  <a:gd name="connsiteY23" fmla="*/ 182778 h 309494"/>
                  <a:gd name="connsiteX24" fmla="*/ 195884 w 395447"/>
                  <a:gd name="connsiteY24" fmla="*/ 181626 h 309494"/>
                  <a:gd name="connsiteX25" fmla="*/ 302190 w 395447"/>
                  <a:gd name="connsiteY25" fmla="*/ 181626 h 309494"/>
                  <a:gd name="connsiteX26" fmla="*/ 317925 w 395447"/>
                  <a:gd name="connsiteY26" fmla="*/ 171643 h 309494"/>
                  <a:gd name="connsiteX27" fmla="*/ 302190 w 395447"/>
                  <a:gd name="connsiteY27" fmla="*/ 161659 h 309494"/>
                  <a:gd name="connsiteX28" fmla="*/ 300271 w 395447"/>
                  <a:gd name="connsiteY28" fmla="*/ 161659 h 309494"/>
                  <a:gd name="connsiteX29" fmla="*/ 90346 w 395447"/>
                  <a:gd name="connsiteY29" fmla="*/ 162043 h 309494"/>
                  <a:gd name="connsiteX30" fmla="*/ 82287 w 395447"/>
                  <a:gd name="connsiteY30" fmla="*/ 162811 h 309494"/>
                  <a:gd name="connsiteX31" fmla="*/ 74995 w 395447"/>
                  <a:gd name="connsiteY31" fmla="*/ 172411 h 309494"/>
                  <a:gd name="connsiteX32" fmla="*/ 82287 w 395447"/>
                  <a:gd name="connsiteY32" fmla="*/ 182011 h 309494"/>
                  <a:gd name="connsiteX33" fmla="*/ 91114 w 395447"/>
                  <a:gd name="connsiteY33" fmla="*/ 182778 h 309494"/>
                  <a:gd name="connsiteX34" fmla="*/ 195884 w 395447"/>
                  <a:gd name="connsiteY34" fmla="*/ 182778 h 309494"/>
                  <a:gd name="connsiteX35" fmla="*/ 197036 w 395447"/>
                  <a:gd name="connsiteY35" fmla="*/ 107517 h 309494"/>
                  <a:gd name="connsiteX36" fmla="*/ 197036 w 395447"/>
                  <a:gd name="connsiteY36" fmla="*/ 108669 h 309494"/>
                  <a:gd name="connsiteX37" fmla="*/ 87276 w 395447"/>
                  <a:gd name="connsiteY37" fmla="*/ 108669 h 309494"/>
                  <a:gd name="connsiteX38" fmla="*/ 74611 w 395447"/>
                  <a:gd name="connsiteY38" fmla="*/ 118652 h 309494"/>
                  <a:gd name="connsiteX39" fmla="*/ 87276 w 395447"/>
                  <a:gd name="connsiteY39" fmla="*/ 128636 h 309494"/>
                  <a:gd name="connsiteX40" fmla="*/ 94568 w 395447"/>
                  <a:gd name="connsiteY40" fmla="*/ 128636 h 309494"/>
                  <a:gd name="connsiteX41" fmla="*/ 250381 w 395447"/>
                  <a:gd name="connsiteY41" fmla="*/ 127868 h 309494"/>
                  <a:gd name="connsiteX42" fmla="*/ 306795 w 395447"/>
                  <a:gd name="connsiteY42" fmla="*/ 127484 h 309494"/>
                  <a:gd name="connsiteX43" fmla="*/ 317541 w 395447"/>
                  <a:gd name="connsiteY43" fmla="*/ 120572 h 309494"/>
                  <a:gd name="connsiteX44" fmla="*/ 314854 w 395447"/>
                  <a:gd name="connsiteY44" fmla="*/ 110973 h 309494"/>
                  <a:gd name="connsiteX45" fmla="*/ 302574 w 395447"/>
                  <a:gd name="connsiteY45" fmla="*/ 107901 h 309494"/>
                  <a:gd name="connsiteX46" fmla="*/ 197036 w 395447"/>
                  <a:gd name="connsiteY46" fmla="*/ 107517 h 30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95447" h="309494">
                    <a:moveTo>
                      <a:pt x="197803" y="309494"/>
                    </a:moveTo>
                    <a:cubicBezTo>
                      <a:pt x="185522" y="290679"/>
                      <a:pt x="173626" y="274168"/>
                      <a:pt x="162880" y="256504"/>
                    </a:cubicBezTo>
                    <a:cubicBezTo>
                      <a:pt x="153669" y="241529"/>
                      <a:pt x="141388" y="235001"/>
                      <a:pt x="123735" y="235385"/>
                    </a:cubicBezTo>
                    <a:cubicBezTo>
                      <a:pt x="103394" y="236153"/>
                      <a:pt x="82671" y="235769"/>
                      <a:pt x="62331" y="235385"/>
                    </a:cubicBezTo>
                    <a:cubicBezTo>
                      <a:pt x="24721" y="235385"/>
                      <a:pt x="543" y="211577"/>
                      <a:pt x="543" y="173947"/>
                    </a:cubicBezTo>
                    <a:cubicBezTo>
                      <a:pt x="159" y="137084"/>
                      <a:pt x="-225" y="100221"/>
                      <a:pt x="159" y="63358"/>
                    </a:cubicBezTo>
                    <a:cubicBezTo>
                      <a:pt x="159" y="23039"/>
                      <a:pt x="23570" y="0"/>
                      <a:pt x="63866" y="0"/>
                    </a:cubicBezTo>
                    <a:cubicBezTo>
                      <a:pt x="152902" y="0"/>
                      <a:pt x="242321" y="0"/>
                      <a:pt x="331357" y="0"/>
                    </a:cubicBezTo>
                    <a:cubicBezTo>
                      <a:pt x="372037" y="0"/>
                      <a:pt x="395447" y="23423"/>
                      <a:pt x="395447" y="64126"/>
                    </a:cubicBezTo>
                    <a:cubicBezTo>
                      <a:pt x="395447" y="101373"/>
                      <a:pt x="395064" y="138620"/>
                      <a:pt x="395064" y="175867"/>
                    </a:cubicBezTo>
                    <a:cubicBezTo>
                      <a:pt x="395064" y="209658"/>
                      <a:pt x="370502" y="234617"/>
                      <a:pt x="336346" y="235385"/>
                    </a:cubicBezTo>
                    <a:cubicBezTo>
                      <a:pt x="314087" y="235769"/>
                      <a:pt x="291828" y="235769"/>
                      <a:pt x="269569" y="235385"/>
                    </a:cubicBezTo>
                    <a:cubicBezTo>
                      <a:pt x="253835" y="235001"/>
                      <a:pt x="242321" y="241145"/>
                      <a:pt x="233878" y="254584"/>
                    </a:cubicBezTo>
                    <a:cubicBezTo>
                      <a:pt x="222365" y="272632"/>
                      <a:pt x="210468" y="290295"/>
                      <a:pt x="197803" y="309494"/>
                    </a:cubicBezTo>
                    <a:close/>
                    <a:moveTo>
                      <a:pt x="195117" y="74110"/>
                    </a:moveTo>
                    <a:cubicBezTo>
                      <a:pt x="195117" y="73726"/>
                      <a:pt x="195117" y="73726"/>
                      <a:pt x="195117" y="73342"/>
                    </a:cubicBezTo>
                    <a:cubicBezTo>
                      <a:pt x="231192" y="73342"/>
                      <a:pt x="267650" y="73342"/>
                      <a:pt x="303725" y="73342"/>
                    </a:cubicBezTo>
                    <a:cubicBezTo>
                      <a:pt x="310633" y="73342"/>
                      <a:pt x="317541" y="72190"/>
                      <a:pt x="317541" y="63358"/>
                    </a:cubicBezTo>
                    <a:cubicBezTo>
                      <a:pt x="317541" y="54142"/>
                      <a:pt x="311017" y="52990"/>
                      <a:pt x="303341" y="52990"/>
                    </a:cubicBezTo>
                    <a:cubicBezTo>
                      <a:pt x="231575" y="53374"/>
                      <a:pt x="159810" y="53374"/>
                      <a:pt x="88427" y="53758"/>
                    </a:cubicBezTo>
                    <a:cubicBezTo>
                      <a:pt x="81520" y="53758"/>
                      <a:pt x="74995" y="54910"/>
                      <a:pt x="74611" y="63742"/>
                    </a:cubicBezTo>
                    <a:cubicBezTo>
                      <a:pt x="74228" y="73342"/>
                      <a:pt x="81136" y="74110"/>
                      <a:pt x="88811" y="74110"/>
                    </a:cubicBezTo>
                    <a:cubicBezTo>
                      <a:pt x="124118" y="74110"/>
                      <a:pt x="159426" y="74110"/>
                      <a:pt x="195117" y="74110"/>
                    </a:cubicBezTo>
                    <a:close/>
                    <a:moveTo>
                      <a:pt x="195884" y="182778"/>
                    </a:moveTo>
                    <a:cubicBezTo>
                      <a:pt x="195884" y="182394"/>
                      <a:pt x="195884" y="182011"/>
                      <a:pt x="195884" y="181626"/>
                    </a:cubicBezTo>
                    <a:cubicBezTo>
                      <a:pt x="231192" y="181626"/>
                      <a:pt x="266883" y="181626"/>
                      <a:pt x="302190" y="181626"/>
                    </a:cubicBezTo>
                    <a:cubicBezTo>
                      <a:pt x="309482" y="181626"/>
                      <a:pt x="317925" y="181626"/>
                      <a:pt x="317925" y="171643"/>
                    </a:cubicBezTo>
                    <a:cubicBezTo>
                      <a:pt x="317925" y="162043"/>
                      <a:pt x="309866" y="161275"/>
                      <a:pt x="302190" y="161659"/>
                    </a:cubicBezTo>
                    <a:cubicBezTo>
                      <a:pt x="301422" y="161659"/>
                      <a:pt x="300655" y="161659"/>
                      <a:pt x="300271" y="161659"/>
                    </a:cubicBezTo>
                    <a:cubicBezTo>
                      <a:pt x="230424" y="161659"/>
                      <a:pt x="160193" y="162043"/>
                      <a:pt x="90346" y="162043"/>
                    </a:cubicBezTo>
                    <a:cubicBezTo>
                      <a:pt x="87660" y="162043"/>
                      <a:pt x="84206" y="161275"/>
                      <a:pt x="82287" y="162811"/>
                    </a:cubicBezTo>
                    <a:cubicBezTo>
                      <a:pt x="79217" y="165115"/>
                      <a:pt x="74995" y="168955"/>
                      <a:pt x="74995" y="172411"/>
                    </a:cubicBezTo>
                    <a:cubicBezTo>
                      <a:pt x="74995" y="175867"/>
                      <a:pt x="78833" y="179706"/>
                      <a:pt x="82287" y="182011"/>
                    </a:cubicBezTo>
                    <a:cubicBezTo>
                      <a:pt x="84206" y="183546"/>
                      <a:pt x="88043" y="182778"/>
                      <a:pt x="91114" y="182778"/>
                    </a:cubicBezTo>
                    <a:cubicBezTo>
                      <a:pt x="126037" y="182778"/>
                      <a:pt x="160961" y="182778"/>
                      <a:pt x="195884" y="182778"/>
                    </a:cubicBezTo>
                    <a:close/>
                    <a:moveTo>
                      <a:pt x="197036" y="107517"/>
                    </a:moveTo>
                    <a:cubicBezTo>
                      <a:pt x="197036" y="107901"/>
                      <a:pt x="197036" y="108285"/>
                      <a:pt x="197036" y="108669"/>
                    </a:cubicBezTo>
                    <a:cubicBezTo>
                      <a:pt x="160577" y="108669"/>
                      <a:pt x="124118" y="108669"/>
                      <a:pt x="87276" y="108669"/>
                    </a:cubicBezTo>
                    <a:cubicBezTo>
                      <a:pt x="80368" y="108669"/>
                      <a:pt x="74611" y="110589"/>
                      <a:pt x="74611" y="118652"/>
                    </a:cubicBezTo>
                    <a:cubicBezTo>
                      <a:pt x="74611" y="126716"/>
                      <a:pt x="80368" y="128636"/>
                      <a:pt x="87276" y="128636"/>
                    </a:cubicBezTo>
                    <a:cubicBezTo>
                      <a:pt x="89579" y="128636"/>
                      <a:pt x="91881" y="128636"/>
                      <a:pt x="94568" y="128636"/>
                    </a:cubicBezTo>
                    <a:cubicBezTo>
                      <a:pt x="146378" y="128252"/>
                      <a:pt x="198187" y="128252"/>
                      <a:pt x="250381" y="127868"/>
                    </a:cubicBezTo>
                    <a:cubicBezTo>
                      <a:pt x="269186" y="127868"/>
                      <a:pt x="287990" y="128252"/>
                      <a:pt x="306795" y="127484"/>
                    </a:cubicBezTo>
                    <a:cubicBezTo>
                      <a:pt x="310633" y="127484"/>
                      <a:pt x="315239" y="123644"/>
                      <a:pt x="317541" y="120572"/>
                    </a:cubicBezTo>
                    <a:cubicBezTo>
                      <a:pt x="318692" y="118652"/>
                      <a:pt x="317157" y="112509"/>
                      <a:pt x="314854" y="110973"/>
                    </a:cubicBezTo>
                    <a:cubicBezTo>
                      <a:pt x="311785" y="108669"/>
                      <a:pt x="306795" y="107901"/>
                      <a:pt x="302574" y="107901"/>
                    </a:cubicBezTo>
                    <a:cubicBezTo>
                      <a:pt x="267267" y="107133"/>
                      <a:pt x="231959" y="107517"/>
                      <a:pt x="197036" y="107517"/>
                    </a:cubicBezTo>
                    <a:close/>
                  </a:path>
                </a:pathLst>
              </a:custGeom>
              <a:solidFill>
                <a:srgbClr val="F79037"/>
              </a:solidFill>
              <a:ln w="3834" cap="flat">
                <a:noFill/>
                <a:prstDash val="solid"/>
                <a:miter/>
              </a:ln>
            </p:spPr>
            <p:txBody>
              <a:bodyPr rtlCol="0" anchor="ctr"/>
              <a:lstStyle/>
              <a:p>
                <a:endParaRPr lang="en-US"/>
              </a:p>
            </p:txBody>
          </p:sp>
          <p:sp>
            <p:nvSpPr>
              <p:cNvPr id="30" name="Freeform 301">
                <a:extLst>
                  <a:ext uri="{FF2B5EF4-FFF2-40B4-BE49-F238E27FC236}">
                    <a16:creationId xmlns:a16="http://schemas.microsoft.com/office/drawing/2014/main" id="{2A70FCE9-DAC2-A298-7393-B13DFE4367FD}"/>
                  </a:ext>
                </a:extLst>
              </p:cNvPr>
              <p:cNvSpPr/>
              <p:nvPr/>
            </p:nvSpPr>
            <p:spPr>
              <a:xfrm>
                <a:off x="4424366" y="5090683"/>
                <a:ext cx="283018" cy="218489"/>
              </a:xfrm>
              <a:custGeom>
                <a:avLst/>
                <a:gdLst>
                  <a:gd name="connsiteX0" fmla="*/ 142173 w 283018"/>
                  <a:gd name="connsiteY0" fmla="*/ 218489 h 218489"/>
                  <a:gd name="connsiteX1" fmla="*/ 119146 w 283018"/>
                  <a:gd name="connsiteY1" fmla="*/ 183546 h 218489"/>
                  <a:gd name="connsiteX2" fmla="*/ 89595 w 283018"/>
                  <a:gd name="connsiteY2" fmla="*/ 167419 h 218489"/>
                  <a:gd name="connsiteX3" fmla="*/ 44310 w 283018"/>
                  <a:gd name="connsiteY3" fmla="*/ 167419 h 218489"/>
                  <a:gd name="connsiteX4" fmla="*/ 560 w 283018"/>
                  <a:gd name="connsiteY4" fmla="*/ 110973 h 218489"/>
                  <a:gd name="connsiteX5" fmla="*/ 4781 w 283018"/>
                  <a:gd name="connsiteY5" fmla="*/ 104445 h 218489"/>
                  <a:gd name="connsiteX6" fmla="*/ 22819 w 283018"/>
                  <a:gd name="connsiteY6" fmla="*/ 57598 h 218489"/>
                  <a:gd name="connsiteX7" fmla="*/ 22819 w 283018"/>
                  <a:gd name="connsiteY7" fmla="*/ 12672 h 218489"/>
                  <a:gd name="connsiteX8" fmla="*/ 32797 w 283018"/>
                  <a:gd name="connsiteY8" fmla="*/ 768 h 218489"/>
                  <a:gd name="connsiteX9" fmla="*/ 45078 w 283018"/>
                  <a:gd name="connsiteY9" fmla="*/ 0 h 218489"/>
                  <a:gd name="connsiteX10" fmla="*/ 237733 w 283018"/>
                  <a:gd name="connsiteY10" fmla="*/ 0 h 218489"/>
                  <a:gd name="connsiteX11" fmla="*/ 283018 w 283018"/>
                  <a:gd name="connsiteY11" fmla="*/ 44927 h 218489"/>
                  <a:gd name="connsiteX12" fmla="*/ 283018 w 283018"/>
                  <a:gd name="connsiteY12" fmla="*/ 124796 h 218489"/>
                  <a:gd name="connsiteX13" fmla="*/ 240803 w 283018"/>
                  <a:gd name="connsiteY13" fmla="*/ 167803 h 218489"/>
                  <a:gd name="connsiteX14" fmla="*/ 193599 w 283018"/>
                  <a:gd name="connsiteY14" fmla="*/ 167803 h 218489"/>
                  <a:gd name="connsiteX15" fmla="*/ 164432 w 283018"/>
                  <a:gd name="connsiteY15" fmla="*/ 183546 h 218489"/>
                  <a:gd name="connsiteX16" fmla="*/ 142173 w 283018"/>
                  <a:gd name="connsiteY16" fmla="*/ 218489 h 21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018" h="218489">
                    <a:moveTo>
                      <a:pt x="142173" y="218489"/>
                    </a:moveTo>
                    <a:cubicBezTo>
                      <a:pt x="133730" y="205818"/>
                      <a:pt x="126054" y="194682"/>
                      <a:pt x="119146" y="183546"/>
                    </a:cubicBezTo>
                    <a:cubicBezTo>
                      <a:pt x="112238" y="172411"/>
                      <a:pt x="103028" y="166651"/>
                      <a:pt x="89595" y="167419"/>
                    </a:cubicBezTo>
                    <a:cubicBezTo>
                      <a:pt x="74629" y="167803"/>
                      <a:pt x="59661" y="167803"/>
                      <a:pt x="44310" y="167419"/>
                    </a:cubicBezTo>
                    <a:cubicBezTo>
                      <a:pt x="9387" y="167035"/>
                      <a:pt x="-2894" y="142844"/>
                      <a:pt x="560" y="110973"/>
                    </a:cubicBezTo>
                    <a:cubicBezTo>
                      <a:pt x="944" y="108669"/>
                      <a:pt x="3246" y="106365"/>
                      <a:pt x="4781" y="104445"/>
                    </a:cubicBezTo>
                    <a:cubicBezTo>
                      <a:pt x="15911" y="90621"/>
                      <a:pt x="22819" y="75646"/>
                      <a:pt x="22819" y="57598"/>
                    </a:cubicBezTo>
                    <a:cubicBezTo>
                      <a:pt x="22819" y="42623"/>
                      <a:pt x="23586" y="27647"/>
                      <a:pt x="22819" y="12672"/>
                    </a:cubicBezTo>
                    <a:cubicBezTo>
                      <a:pt x="22435" y="4608"/>
                      <a:pt x="25505" y="1152"/>
                      <a:pt x="32797" y="768"/>
                    </a:cubicBezTo>
                    <a:cubicBezTo>
                      <a:pt x="37018" y="384"/>
                      <a:pt x="40856" y="0"/>
                      <a:pt x="45078" y="0"/>
                    </a:cubicBezTo>
                    <a:cubicBezTo>
                      <a:pt x="109168" y="0"/>
                      <a:pt x="173642" y="0"/>
                      <a:pt x="237733" y="0"/>
                    </a:cubicBezTo>
                    <a:cubicBezTo>
                      <a:pt x="266900" y="0"/>
                      <a:pt x="283018" y="15744"/>
                      <a:pt x="283018" y="44927"/>
                    </a:cubicBezTo>
                    <a:cubicBezTo>
                      <a:pt x="283018" y="71422"/>
                      <a:pt x="283018" y="98301"/>
                      <a:pt x="283018" y="124796"/>
                    </a:cubicBezTo>
                    <a:cubicBezTo>
                      <a:pt x="283018" y="150140"/>
                      <a:pt x="266516" y="167035"/>
                      <a:pt x="240803" y="167803"/>
                    </a:cubicBezTo>
                    <a:cubicBezTo>
                      <a:pt x="225068" y="168187"/>
                      <a:pt x="209334" y="168187"/>
                      <a:pt x="193599" y="167803"/>
                    </a:cubicBezTo>
                    <a:cubicBezTo>
                      <a:pt x="180550" y="167419"/>
                      <a:pt x="171340" y="172795"/>
                      <a:pt x="164432" y="183546"/>
                    </a:cubicBezTo>
                    <a:cubicBezTo>
                      <a:pt x="158291" y="194298"/>
                      <a:pt x="150616" y="205818"/>
                      <a:pt x="142173" y="218489"/>
                    </a:cubicBezTo>
                    <a:close/>
                  </a:path>
                </a:pathLst>
              </a:custGeom>
              <a:solidFill>
                <a:srgbClr val="85EBE6"/>
              </a:solidFill>
              <a:ln w="3834" cap="flat">
                <a:noFill/>
                <a:prstDash val="solid"/>
                <a:miter/>
              </a:ln>
            </p:spPr>
            <p:txBody>
              <a:bodyPr rtlCol="0" anchor="ctr"/>
              <a:lstStyle/>
              <a:p>
                <a:endParaRPr lang="en-US"/>
              </a:p>
            </p:txBody>
          </p:sp>
          <p:sp>
            <p:nvSpPr>
              <p:cNvPr id="31" name="Freeform 302">
                <a:extLst>
                  <a:ext uri="{FF2B5EF4-FFF2-40B4-BE49-F238E27FC236}">
                    <a16:creationId xmlns:a16="http://schemas.microsoft.com/office/drawing/2014/main" id="{EA191D89-0C25-F041-4114-D3B061494966}"/>
                  </a:ext>
                </a:extLst>
              </p:cNvPr>
              <p:cNvSpPr/>
              <p:nvPr/>
            </p:nvSpPr>
            <p:spPr>
              <a:xfrm>
                <a:off x="3752168" y="5090011"/>
                <a:ext cx="283618" cy="218777"/>
              </a:xfrm>
              <a:custGeom>
                <a:avLst/>
                <a:gdLst>
                  <a:gd name="connsiteX0" fmla="*/ 141229 w 283618"/>
                  <a:gd name="connsiteY0" fmla="*/ 218777 h 218777"/>
                  <a:gd name="connsiteX1" fmla="*/ 117051 w 283618"/>
                  <a:gd name="connsiteY1" fmla="*/ 181915 h 218777"/>
                  <a:gd name="connsiteX2" fmla="*/ 90571 w 283618"/>
                  <a:gd name="connsiteY2" fmla="*/ 167707 h 218777"/>
                  <a:gd name="connsiteX3" fmla="*/ 42599 w 283618"/>
                  <a:gd name="connsiteY3" fmla="*/ 167707 h 218777"/>
                  <a:gd name="connsiteX4" fmla="*/ 0 w 283618"/>
                  <a:gd name="connsiteY4" fmla="*/ 124700 h 218777"/>
                  <a:gd name="connsiteX5" fmla="*/ 0 w 283618"/>
                  <a:gd name="connsiteY5" fmla="*/ 42527 h 218777"/>
                  <a:gd name="connsiteX6" fmla="*/ 40680 w 283618"/>
                  <a:gd name="connsiteY6" fmla="*/ 288 h 218777"/>
                  <a:gd name="connsiteX7" fmla="*/ 242546 w 283618"/>
                  <a:gd name="connsiteY7" fmla="*/ 288 h 218777"/>
                  <a:gd name="connsiteX8" fmla="*/ 259432 w 283618"/>
                  <a:gd name="connsiteY8" fmla="*/ 17183 h 218777"/>
                  <a:gd name="connsiteX9" fmla="*/ 262886 w 283618"/>
                  <a:gd name="connsiteY9" fmla="*/ 74014 h 218777"/>
                  <a:gd name="connsiteX10" fmla="*/ 275934 w 283618"/>
                  <a:gd name="connsiteY10" fmla="*/ 101277 h 218777"/>
                  <a:gd name="connsiteX11" fmla="*/ 252140 w 283618"/>
                  <a:gd name="connsiteY11" fmla="*/ 165403 h 218777"/>
                  <a:gd name="connsiteX12" fmla="*/ 205319 w 283618"/>
                  <a:gd name="connsiteY12" fmla="*/ 166939 h 218777"/>
                  <a:gd name="connsiteX13" fmla="*/ 158883 w 283618"/>
                  <a:gd name="connsiteY13" fmla="*/ 192282 h 218777"/>
                  <a:gd name="connsiteX14" fmla="*/ 141229 w 283618"/>
                  <a:gd name="connsiteY14" fmla="*/ 218777 h 21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618" h="218777">
                    <a:moveTo>
                      <a:pt x="141229" y="218777"/>
                    </a:moveTo>
                    <a:cubicBezTo>
                      <a:pt x="132402" y="205338"/>
                      <a:pt x="124727" y="193818"/>
                      <a:pt x="117051" y="181915"/>
                    </a:cubicBezTo>
                    <a:cubicBezTo>
                      <a:pt x="110911" y="172315"/>
                      <a:pt x="102084" y="167323"/>
                      <a:pt x="90571" y="167707"/>
                    </a:cubicBezTo>
                    <a:cubicBezTo>
                      <a:pt x="74452" y="168091"/>
                      <a:pt x="58334" y="168091"/>
                      <a:pt x="42599" y="167707"/>
                    </a:cubicBezTo>
                    <a:cubicBezTo>
                      <a:pt x="16119" y="167323"/>
                      <a:pt x="0" y="150812"/>
                      <a:pt x="0" y="124700"/>
                    </a:cubicBezTo>
                    <a:cubicBezTo>
                      <a:pt x="0" y="97437"/>
                      <a:pt x="0" y="70174"/>
                      <a:pt x="0" y="42527"/>
                    </a:cubicBezTo>
                    <a:cubicBezTo>
                      <a:pt x="0" y="17951"/>
                      <a:pt x="16119" y="672"/>
                      <a:pt x="40680" y="288"/>
                    </a:cubicBezTo>
                    <a:cubicBezTo>
                      <a:pt x="107841" y="-96"/>
                      <a:pt x="175385" y="-96"/>
                      <a:pt x="242546" y="288"/>
                    </a:cubicBezTo>
                    <a:cubicBezTo>
                      <a:pt x="258281" y="288"/>
                      <a:pt x="259048" y="2208"/>
                      <a:pt x="259432" y="17183"/>
                    </a:cubicBezTo>
                    <a:cubicBezTo>
                      <a:pt x="260199" y="36383"/>
                      <a:pt x="260199" y="55582"/>
                      <a:pt x="262886" y="74014"/>
                    </a:cubicBezTo>
                    <a:cubicBezTo>
                      <a:pt x="264421" y="83614"/>
                      <a:pt x="270177" y="93213"/>
                      <a:pt x="275934" y="101277"/>
                    </a:cubicBezTo>
                    <a:cubicBezTo>
                      <a:pt x="292820" y="124700"/>
                      <a:pt x="280540" y="160027"/>
                      <a:pt x="252140" y="165403"/>
                    </a:cubicBezTo>
                    <a:cubicBezTo>
                      <a:pt x="236789" y="168091"/>
                      <a:pt x="220670" y="168475"/>
                      <a:pt x="205319" y="166939"/>
                    </a:cubicBezTo>
                    <a:cubicBezTo>
                      <a:pt x="183444" y="165019"/>
                      <a:pt x="168477" y="172699"/>
                      <a:pt x="158883" y="192282"/>
                    </a:cubicBezTo>
                    <a:cubicBezTo>
                      <a:pt x="153894" y="201498"/>
                      <a:pt x="147753" y="209178"/>
                      <a:pt x="141229" y="218777"/>
                    </a:cubicBezTo>
                    <a:close/>
                  </a:path>
                </a:pathLst>
              </a:custGeom>
              <a:solidFill>
                <a:srgbClr val="F1A0C2"/>
              </a:solidFill>
              <a:ln w="3834" cap="flat">
                <a:noFill/>
                <a:prstDash val="solid"/>
                <a:miter/>
              </a:ln>
            </p:spPr>
            <p:txBody>
              <a:bodyPr rtlCol="0" anchor="ctr"/>
              <a:lstStyle/>
              <a:p>
                <a:endParaRPr lang="en-US"/>
              </a:p>
            </p:txBody>
          </p:sp>
        </p:grpSp>
        <p:sp>
          <p:nvSpPr>
            <p:cNvPr id="18" name="Freeform 289">
              <a:extLst>
                <a:ext uri="{FF2B5EF4-FFF2-40B4-BE49-F238E27FC236}">
                  <a16:creationId xmlns:a16="http://schemas.microsoft.com/office/drawing/2014/main" id="{8E06041D-5DA4-8455-7816-46211DEB37C8}"/>
                </a:ext>
              </a:extLst>
            </p:cNvPr>
            <p:cNvSpPr/>
            <p:nvPr userDrawn="1"/>
          </p:nvSpPr>
          <p:spPr>
            <a:xfrm>
              <a:off x="8130434" y="5423165"/>
              <a:ext cx="1018347" cy="684170"/>
            </a:xfrm>
            <a:custGeom>
              <a:avLst/>
              <a:gdLst>
                <a:gd name="connsiteX0" fmla="*/ 315587 w 1018347"/>
                <a:gd name="connsiteY0" fmla="*/ 683403 h 684170"/>
                <a:gd name="connsiteX1" fmla="*/ 287572 w 1018347"/>
                <a:gd name="connsiteY1" fmla="*/ 635405 h 684170"/>
                <a:gd name="connsiteX2" fmla="*/ 290258 w 1018347"/>
                <a:gd name="connsiteY2" fmla="*/ 590862 h 684170"/>
                <a:gd name="connsiteX3" fmla="*/ 277977 w 1018347"/>
                <a:gd name="connsiteY3" fmla="*/ 590862 h 684170"/>
                <a:gd name="connsiteX4" fmla="*/ 38886 w 1018347"/>
                <a:gd name="connsiteY4" fmla="*/ 590862 h 684170"/>
                <a:gd name="connsiteX5" fmla="*/ 124 w 1018347"/>
                <a:gd name="connsiteY5" fmla="*/ 550543 h 684170"/>
                <a:gd name="connsiteX6" fmla="*/ 6649 w 1018347"/>
                <a:gd name="connsiteY6" fmla="*/ 426515 h 684170"/>
                <a:gd name="connsiteX7" fmla="*/ 74960 w 1018347"/>
                <a:gd name="connsiteY7" fmla="*/ 345493 h 684170"/>
                <a:gd name="connsiteX8" fmla="*/ 125235 w 1018347"/>
                <a:gd name="connsiteY8" fmla="*/ 322454 h 684170"/>
                <a:gd name="connsiteX9" fmla="*/ 112187 w 1018347"/>
                <a:gd name="connsiteY9" fmla="*/ 321686 h 684170"/>
                <a:gd name="connsiteX10" fmla="*/ 51550 w 1018347"/>
                <a:gd name="connsiteY10" fmla="*/ 269848 h 684170"/>
                <a:gd name="connsiteX11" fmla="*/ 49247 w 1018347"/>
                <a:gd name="connsiteY11" fmla="*/ 188826 h 684170"/>
                <a:gd name="connsiteX12" fmla="*/ 53085 w 1018347"/>
                <a:gd name="connsiteY12" fmla="*/ 143132 h 684170"/>
                <a:gd name="connsiteX13" fmla="*/ 177428 w 1018347"/>
                <a:gd name="connsiteY13" fmla="*/ 53278 h 684170"/>
                <a:gd name="connsiteX14" fmla="*/ 286421 w 1018347"/>
                <a:gd name="connsiteY14" fmla="*/ 155419 h 684170"/>
                <a:gd name="connsiteX15" fmla="*/ 284885 w 1018347"/>
                <a:gd name="connsiteY15" fmla="*/ 277911 h 684170"/>
                <a:gd name="connsiteX16" fmla="*/ 280280 w 1018347"/>
                <a:gd name="connsiteY16" fmla="*/ 292503 h 684170"/>
                <a:gd name="connsiteX17" fmla="*/ 238832 w 1018347"/>
                <a:gd name="connsiteY17" fmla="*/ 321302 h 684170"/>
                <a:gd name="connsiteX18" fmla="*/ 216957 w 1018347"/>
                <a:gd name="connsiteY18" fmla="*/ 321302 h 684170"/>
                <a:gd name="connsiteX19" fmla="*/ 216190 w 1018347"/>
                <a:gd name="connsiteY19" fmla="*/ 324758 h 684170"/>
                <a:gd name="connsiteX20" fmla="*/ 251113 w 1018347"/>
                <a:gd name="connsiteY20" fmla="*/ 340118 h 684170"/>
                <a:gd name="connsiteX21" fmla="*/ 324798 w 1018347"/>
                <a:gd name="connsiteY21" fmla="*/ 385812 h 684170"/>
                <a:gd name="connsiteX22" fmla="*/ 398099 w 1018347"/>
                <a:gd name="connsiteY22" fmla="*/ 366997 h 684170"/>
                <a:gd name="connsiteX23" fmla="*/ 447222 w 1018347"/>
                <a:gd name="connsiteY23" fmla="*/ 346645 h 684170"/>
                <a:gd name="connsiteX24" fmla="*/ 448374 w 1018347"/>
                <a:gd name="connsiteY24" fmla="*/ 316694 h 684170"/>
                <a:gd name="connsiteX25" fmla="*/ 399634 w 1018347"/>
                <a:gd name="connsiteY25" fmla="*/ 247192 h 684170"/>
                <a:gd name="connsiteX26" fmla="*/ 392726 w 1018347"/>
                <a:gd name="connsiteY26" fmla="*/ 241433 h 684170"/>
                <a:gd name="connsiteX27" fmla="*/ 362792 w 1018347"/>
                <a:gd name="connsiteY27" fmla="*/ 157339 h 684170"/>
                <a:gd name="connsiteX28" fmla="*/ 365478 w 1018347"/>
                <a:gd name="connsiteY28" fmla="*/ 145820 h 684170"/>
                <a:gd name="connsiteX29" fmla="*/ 369700 w 1018347"/>
                <a:gd name="connsiteY29" fmla="*/ 85533 h 684170"/>
                <a:gd name="connsiteX30" fmla="*/ 475621 w 1018347"/>
                <a:gd name="connsiteY30" fmla="*/ 288 h 684170"/>
                <a:gd name="connsiteX31" fmla="*/ 507475 w 1018347"/>
                <a:gd name="connsiteY31" fmla="*/ 288 h 684170"/>
                <a:gd name="connsiteX32" fmla="*/ 553528 w 1018347"/>
                <a:gd name="connsiteY32" fmla="*/ 19487 h 684170"/>
                <a:gd name="connsiteX33" fmla="*/ 565809 w 1018347"/>
                <a:gd name="connsiteY33" fmla="*/ 22943 h 684170"/>
                <a:gd name="connsiteX34" fmla="*/ 652158 w 1018347"/>
                <a:gd name="connsiteY34" fmla="*/ 87069 h 684170"/>
                <a:gd name="connsiteX35" fmla="*/ 652542 w 1018347"/>
                <a:gd name="connsiteY35" fmla="*/ 150811 h 684170"/>
                <a:gd name="connsiteX36" fmla="*/ 656380 w 1018347"/>
                <a:gd name="connsiteY36" fmla="*/ 163867 h 684170"/>
                <a:gd name="connsiteX37" fmla="*/ 622224 w 1018347"/>
                <a:gd name="connsiteY37" fmla="*/ 241817 h 684170"/>
                <a:gd name="connsiteX38" fmla="*/ 613013 w 1018347"/>
                <a:gd name="connsiteY38" fmla="*/ 250264 h 684170"/>
                <a:gd name="connsiteX39" fmla="*/ 570414 w 1018347"/>
                <a:gd name="connsiteY39" fmla="*/ 313622 h 684170"/>
                <a:gd name="connsiteX40" fmla="*/ 573484 w 1018347"/>
                <a:gd name="connsiteY40" fmla="*/ 348949 h 684170"/>
                <a:gd name="connsiteX41" fmla="*/ 670196 w 1018347"/>
                <a:gd name="connsiteY41" fmla="*/ 380820 h 684170"/>
                <a:gd name="connsiteX42" fmla="*/ 704735 w 1018347"/>
                <a:gd name="connsiteY42" fmla="*/ 371605 h 684170"/>
                <a:gd name="connsiteX43" fmla="*/ 750021 w 1018347"/>
                <a:gd name="connsiteY43" fmla="*/ 345109 h 684170"/>
                <a:gd name="connsiteX44" fmla="*/ 793771 w 1018347"/>
                <a:gd name="connsiteY44" fmla="*/ 328598 h 684170"/>
                <a:gd name="connsiteX45" fmla="*/ 794539 w 1018347"/>
                <a:gd name="connsiteY45" fmla="*/ 311318 h 684170"/>
                <a:gd name="connsiteX46" fmla="*/ 755777 w 1018347"/>
                <a:gd name="connsiteY46" fmla="*/ 260248 h 684170"/>
                <a:gd name="connsiteX47" fmla="*/ 748102 w 1018347"/>
                <a:gd name="connsiteY47" fmla="*/ 253336 h 684170"/>
                <a:gd name="connsiteX48" fmla="*/ 725459 w 1018347"/>
                <a:gd name="connsiteY48" fmla="*/ 181146 h 684170"/>
                <a:gd name="connsiteX49" fmla="*/ 728913 w 1018347"/>
                <a:gd name="connsiteY49" fmla="*/ 170011 h 684170"/>
                <a:gd name="connsiteX50" fmla="*/ 732367 w 1018347"/>
                <a:gd name="connsiteY50" fmla="*/ 125084 h 684170"/>
                <a:gd name="connsiteX51" fmla="*/ 858629 w 1018347"/>
                <a:gd name="connsiteY51" fmla="*/ 40223 h 684170"/>
                <a:gd name="connsiteX52" fmla="*/ 959178 w 1018347"/>
                <a:gd name="connsiteY52" fmla="*/ 125084 h 684170"/>
                <a:gd name="connsiteX53" fmla="*/ 962632 w 1018347"/>
                <a:gd name="connsiteY53" fmla="*/ 170011 h 684170"/>
                <a:gd name="connsiteX54" fmla="*/ 966853 w 1018347"/>
                <a:gd name="connsiteY54" fmla="*/ 181530 h 684170"/>
                <a:gd name="connsiteX55" fmla="*/ 945746 w 1018347"/>
                <a:gd name="connsiteY55" fmla="*/ 252568 h 684170"/>
                <a:gd name="connsiteX56" fmla="*/ 936919 w 1018347"/>
                <a:gd name="connsiteY56" fmla="*/ 260248 h 684170"/>
                <a:gd name="connsiteX57" fmla="*/ 897390 w 1018347"/>
                <a:gd name="connsiteY57" fmla="*/ 312086 h 684170"/>
                <a:gd name="connsiteX58" fmla="*/ 891250 w 1018347"/>
                <a:gd name="connsiteY58" fmla="*/ 320918 h 684170"/>
                <a:gd name="connsiteX59" fmla="*/ 898542 w 1018347"/>
                <a:gd name="connsiteY59" fmla="*/ 328982 h 684170"/>
                <a:gd name="connsiteX60" fmla="*/ 940373 w 1018347"/>
                <a:gd name="connsiteY60" fmla="*/ 345109 h 684170"/>
                <a:gd name="connsiteX61" fmla="*/ 1011372 w 1018347"/>
                <a:gd name="connsiteY61" fmla="*/ 429587 h 684170"/>
                <a:gd name="connsiteX62" fmla="*/ 1018279 w 1018347"/>
                <a:gd name="connsiteY62" fmla="*/ 553615 h 684170"/>
                <a:gd name="connsiteX63" fmla="*/ 981053 w 1018347"/>
                <a:gd name="connsiteY63" fmla="*/ 591630 h 684170"/>
                <a:gd name="connsiteX64" fmla="*/ 741194 w 1018347"/>
                <a:gd name="connsiteY64" fmla="*/ 591630 h 684170"/>
                <a:gd name="connsiteX65" fmla="*/ 728146 w 1018347"/>
                <a:gd name="connsiteY65" fmla="*/ 591630 h 684170"/>
                <a:gd name="connsiteX66" fmla="*/ 730064 w 1018347"/>
                <a:gd name="connsiteY66" fmla="*/ 633101 h 684170"/>
                <a:gd name="connsiteX67" fmla="*/ 702817 w 1018347"/>
                <a:gd name="connsiteY67" fmla="*/ 684171 h 684170"/>
                <a:gd name="connsiteX68" fmla="*/ 315587 w 1018347"/>
                <a:gd name="connsiteY68" fmla="*/ 683403 h 684170"/>
                <a:gd name="connsiteX69" fmla="*/ 634504 w 1018347"/>
                <a:gd name="connsiteY69" fmla="*/ 663052 h 684170"/>
                <a:gd name="connsiteX70" fmla="*/ 688617 w 1018347"/>
                <a:gd name="connsiteY70" fmla="*/ 663052 h 684170"/>
                <a:gd name="connsiteX71" fmla="*/ 709724 w 1018347"/>
                <a:gd name="connsiteY71" fmla="*/ 640780 h 684170"/>
                <a:gd name="connsiteX72" fmla="*/ 705119 w 1018347"/>
                <a:gd name="connsiteY72" fmla="*/ 579726 h 684170"/>
                <a:gd name="connsiteX73" fmla="*/ 697060 w 1018347"/>
                <a:gd name="connsiteY73" fmla="*/ 437267 h 684170"/>
                <a:gd name="connsiteX74" fmla="*/ 667125 w 1018347"/>
                <a:gd name="connsiteY74" fmla="*/ 400020 h 684170"/>
                <a:gd name="connsiteX75" fmla="*/ 563506 w 1018347"/>
                <a:gd name="connsiteY75" fmla="*/ 365845 h 684170"/>
                <a:gd name="connsiteX76" fmla="*/ 560436 w 1018347"/>
                <a:gd name="connsiteY76" fmla="*/ 365845 h 684170"/>
                <a:gd name="connsiteX77" fmla="*/ 549690 w 1018347"/>
                <a:gd name="connsiteY77" fmla="*/ 395796 h 684170"/>
                <a:gd name="connsiteX78" fmla="*/ 529734 w 1018347"/>
                <a:gd name="connsiteY78" fmla="*/ 410003 h 684170"/>
                <a:gd name="connsiteX79" fmla="*/ 487519 w 1018347"/>
                <a:gd name="connsiteY79" fmla="*/ 410003 h 684170"/>
                <a:gd name="connsiteX80" fmla="*/ 466795 w 1018347"/>
                <a:gd name="connsiteY80" fmla="*/ 395028 h 684170"/>
                <a:gd name="connsiteX81" fmla="*/ 456817 w 1018347"/>
                <a:gd name="connsiteY81" fmla="*/ 367381 h 684170"/>
                <a:gd name="connsiteX82" fmla="*/ 386586 w 1018347"/>
                <a:gd name="connsiteY82" fmla="*/ 390804 h 684170"/>
                <a:gd name="connsiteX83" fmla="*/ 345906 w 1018347"/>
                <a:gd name="connsiteY83" fmla="*/ 401172 h 684170"/>
                <a:gd name="connsiteX84" fmla="*/ 319809 w 1018347"/>
                <a:gd name="connsiteY84" fmla="*/ 431891 h 684170"/>
                <a:gd name="connsiteX85" fmla="*/ 317506 w 1018347"/>
                <a:gd name="connsiteY85" fmla="*/ 476817 h 684170"/>
                <a:gd name="connsiteX86" fmla="*/ 311750 w 1018347"/>
                <a:gd name="connsiteY86" fmla="*/ 572047 h 684170"/>
                <a:gd name="connsiteX87" fmla="*/ 307528 w 1018347"/>
                <a:gd name="connsiteY87" fmla="*/ 643852 h 684170"/>
                <a:gd name="connsiteX88" fmla="*/ 319042 w 1018347"/>
                <a:gd name="connsiteY88" fmla="*/ 661900 h 684170"/>
                <a:gd name="connsiteX89" fmla="*/ 379294 w 1018347"/>
                <a:gd name="connsiteY89" fmla="*/ 662284 h 684170"/>
                <a:gd name="connsiteX90" fmla="*/ 379294 w 1018347"/>
                <a:gd name="connsiteY90" fmla="*/ 599694 h 684170"/>
                <a:gd name="connsiteX91" fmla="*/ 379294 w 1018347"/>
                <a:gd name="connsiteY91" fmla="*/ 526736 h 684170"/>
                <a:gd name="connsiteX92" fmla="*/ 388888 w 1018347"/>
                <a:gd name="connsiteY92" fmla="*/ 513680 h 684170"/>
                <a:gd name="connsiteX93" fmla="*/ 399634 w 1018347"/>
                <a:gd name="connsiteY93" fmla="*/ 526736 h 684170"/>
                <a:gd name="connsiteX94" fmla="*/ 399634 w 1018347"/>
                <a:gd name="connsiteY94" fmla="*/ 532880 h 684170"/>
                <a:gd name="connsiteX95" fmla="*/ 399634 w 1018347"/>
                <a:gd name="connsiteY95" fmla="*/ 650764 h 684170"/>
                <a:gd name="connsiteX96" fmla="*/ 399634 w 1018347"/>
                <a:gd name="connsiteY96" fmla="*/ 661900 h 684170"/>
                <a:gd name="connsiteX97" fmla="*/ 614932 w 1018347"/>
                <a:gd name="connsiteY97" fmla="*/ 661900 h 684170"/>
                <a:gd name="connsiteX98" fmla="*/ 614932 w 1018347"/>
                <a:gd name="connsiteY98" fmla="*/ 650380 h 684170"/>
                <a:gd name="connsiteX99" fmla="*/ 614932 w 1018347"/>
                <a:gd name="connsiteY99" fmla="*/ 531344 h 684170"/>
                <a:gd name="connsiteX100" fmla="*/ 615316 w 1018347"/>
                <a:gd name="connsiteY100" fmla="*/ 522128 h 684170"/>
                <a:gd name="connsiteX101" fmla="*/ 623759 w 1018347"/>
                <a:gd name="connsiteY101" fmla="*/ 514064 h 684170"/>
                <a:gd name="connsiteX102" fmla="*/ 633737 w 1018347"/>
                <a:gd name="connsiteY102" fmla="*/ 521744 h 684170"/>
                <a:gd name="connsiteX103" fmla="*/ 634504 w 1018347"/>
                <a:gd name="connsiteY103" fmla="*/ 531728 h 684170"/>
                <a:gd name="connsiteX104" fmla="*/ 634504 w 1018347"/>
                <a:gd name="connsiteY104" fmla="*/ 649612 h 684170"/>
                <a:gd name="connsiteX105" fmla="*/ 634504 w 1018347"/>
                <a:gd name="connsiteY105" fmla="*/ 663052 h 684170"/>
                <a:gd name="connsiteX106" fmla="*/ 130224 w 1018347"/>
                <a:gd name="connsiteY106" fmla="*/ 348949 h 684170"/>
                <a:gd name="connsiteX107" fmla="*/ 71507 w 1018347"/>
                <a:gd name="connsiteY107" fmla="*/ 367765 h 684170"/>
                <a:gd name="connsiteX108" fmla="*/ 28907 w 1018347"/>
                <a:gd name="connsiteY108" fmla="*/ 416531 h 684170"/>
                <a:gd name="connsiteX109" fmla="*/ 26605 w 1018347"/>
                <a:gd name="connsiteY109" fmla="*/ 439954 h 684170"/>
                <a:gd name="connsiteX110" fmla="*/ 20081 w 1018347"/>
                <a:gd name="connsiteY110" fmla="*/ 553615 h 684170"/>
                <a:gd name="connsiteX111" fmla="*/ 31210 w 1018347"/>
                <a:gd name="connsiteY111" fmla="*/ 570127 h 684170"/>
                <a:gd name="connsiteX112" fmla="*/ 69588 w 1018347"/>
                <a:gd name="connsiteY112" fmla="*/ 570511 h 684170"/>
                <a:gd name="connsiteX113" fmla="*/ 69588 w 1018347"/>
                <a:gd name="connsiteY113" fmla="*/ 558223 h 684170"/>
                <a:gd name="connsiteX114" fmla="*/ 69588 w 1018347"/>
                <a:gd name="connsiteY114" fmla="*/ 471057 h 684170"/>
                <a:gd name="connsiteX115" fmla="*/ 79949 w 1018347"/>
                <a:gd name="connsiteY115" fmla="*/ 455698 h 684170"/>
                <a:gd name="connsiteX116" fmla="*/ 89928 w 1018347"/>
                <a:gd name="connsiteY116" fmla="*/ 471442 h 684170"/>
                <a:gd name="connsiteX117" fmla="*/ 89928 w 1018347"/>
                <a:gd name="connsiteY117" fmla="*/ 555535 h 684170"/>
                <a:gd name="connsiteX118" fmla="*/ 89928 w 1018347"/>
                <a:gd name="connsiteY118" fmla="*/ 570127 h 684170"/>
                <a:gd name="connsiteX119" fmla="*/ 250729 w 1018347"/>
                <a:gd name="connsiteY119" fmla="*/ 570127 h 684170"/>
                <a:gd name="connsiteX120" fmla="*/ 250729 w 1018347"/>
                <a:gd name="connsiteY120" fmla="*/ 540175 h 684170"/>
                <a:gd name="connsiteX121" fmla="*/ 250729 w 1018347"/>
                <a:gd name="connsiteY121" fmla="*/ 467218 h 684170"/>
                <a:gd name="connsiteX122" fmla="*/ 260707 w 1018347"/>
                <a:gd name="connsiteY122" fmla="*/ 455698 h 684170"/>
                <a:gd name="connsiteX123" fmla="*/ 271070 w 1018347"/>
                <a:gd name="connsiteY123" fmla="*/ 467218 h 684170"/>
                <a:gd name="connsiteX124" fmla="*/ 271070 w 1018347"/>
                <a:gd name="connsiteY124" fmla="*/ 474513 h 684170"/>
                <a:gd name="connsiteX125" fmla="*/ 271070 w 1018347"/>
                <a:gd name="connsiteY125" fmla="*/ 559759 h 684170"/>
                <a:gd name="connsiteX126" fmla="*/ 271837 w 1018347"/>
                <a:gd name="connsiteY126" fmla="*/ 570511 h 684170"/>
                <a:gd name="connsiteX127" fmla="*/ 289491 w 1018347"/>
                <a:gd name="connsiteY127" fmla="*/ 570511 h 684170"/>
                <a:gd name="connsiteX128" fmla="*/ 290258 w 1018347"/>
                <a:gd name="connsiteY128" fmla="*/ 563983 h 684170"/>
                <a:gd name="connsiteX129" fmla="*/ 296782 w 1018347"/>
                <a:gd name="connsiteY129" fmla="*/ 449170 h 684170"/>
                <a:gd name="connsiteX130" fmla="*/ 302539 w 1018347"/>
                <a:gd name="connsiteY130" fmla="*/ 411923 h 684170"/>
                <a:gd name="connsiteX131" fmla="*/ 296782 w 1018347"/>
                <a:gd name="connsiteY131" fmla="*/ 384276 h 684170"/>
                <a:gd name="connsiteX132" fmla="*/ 278745 w 1018347"/>
                <a:gd name="connsiteY132" fmla="*/ 371220 h 684170"/>
                <a:gd name="connsiteX133" fmla="*/ 212352 w 1018347"/>
                <a:gd name="connsiteY133" fmla="*/ 348565 h 684170"/>
                <a:gd name="connsiteX134" fmla="*/ 181650 w 1018347"/>
                <a:gd name="connsiteY134" fmla="*/ 380436 h 684170"/>
                <a:gd name="connsiteX135" fmla="*/ 181650 w 1018347"/>
                <a:gd name="connsiteY135" fmla="*/ 411155 h 684170"/>
                <a:gd name="connsiteX136" fmla="*/ 171288 w 1018347"/>
                <a:gd name="connsiteY136" fmla="*/ 425363 h 684170"/>
                <a:gd name="connsiteX137" fmla="*/ 160926 w 1018347"/>
                <a:gd name="connsiteY137" fmla="*/ 410771 h 684170"/>
                <a:gd name="connsiteX138" fmla="*/ 160926 w 1018347"/>
                <a:gd name="connsiteY138" fmla="*/ 379668 h 684170"/>
                <a:gd name="connsiteX139" fmla="*/ 130224 w 1018347"/>
                <a:gd name="connsiteY139" fmla="*/ 348949 h 684170"/>
                <a:gd name="connsiteX140" fmla="*/ 885493 w 1018347"/>
                <a:gd name="connsiteY140" fmla="*/ 349333 h 684170"/>
                <a:gd name="connsiteX141" fmla="*/ 879737 w 1018347"/>
                <a:gd name="connsiteY141" fmla="*/ 366613 h 684170"/>
                <a:gd name="connsiteX142" fmla="*/ 859781 w 1018347"/>
                <a:gd name="connsiteY142" fmla="*/ 380820 h 684170"/>
                <a:gd name="connsiteX143" fmla="*/ 827927 w 1018347"/>
                <a:gd name="connsiteY143" fmla="*/ 380820 h 684170"/>
                <a:gd name="connsiteX144" fmla="*/ 809506 w 1018347"/>
                <a:gd name="connsiteY144" fmla="*/ 367381 h 684170"/>
                <a:gd name="connsiteX145" fmla="*/ 802982 w 1018347"/>
                <a:gd name="connsiteY145" fmla="*/ 349333 h 684170"/>
                <a:gd name="connsiteX146" fmla="*/ 748870 w 1018347"/>
                <a:gd name="connsiteY146" fmla="*/ 366229 h 684170"/>
                <a:gd name="connsiteX147" fmla="*/ 711643 w 1018347"/>
                <a:gd name="connsiteY147" fmla="*/ 393492 h 684170"/>
                <a:gd name="connsiteX148" fmla="*/ 710876 w 1018347"/>
                <a:gd name="connsiteY148" fmla="*/ 404244 h 684170"/>
                <a:gd name="connsiteX149" fmla="*/ 717400 w 1018347"/>
                <a:gd name="connsiteY149" fmla="*/ 427667 h 684170"/>
                <a:gd name="connsiteX150" fmla="*/ 722005 w 1018347"/>
                <a:gd name="connsiteY150" fmla="*/ 505232 h 684170"/>
                <a:gd name="connsiteX151" fmla="*/ 725459 w 1018347"/>
                <a:gd name="connsiteY151" fmla="*/ 567823 h 684170"/>
                <a:gd name="connsiteX152" fmla="*/ 741961 w 1018347"/>
                <a:gd name="connsiteY152" fmla="*/ 567823 h 684170"/>
                <a:gd name="connsiteX153" fmla="*/ 741961 w 1018347"/>
                <a:gd name="connsiteY153" fmla="*/ 554767 h 684170"/>
                <a:gd name="connsiteX154" fmla="*/ 741961 w 1018347"/>
                <a:gd name="connsiteY154" fmla="*/ 465682 h 684170"/>
                <a:gd name="connsiteX155" fmla="*/ 751939 w 1018347"/>
                <a:gd name="connsiteY155" fmla="*/ 453778 h 684170"/>
                <a:gd name="connsiteX156" fmla="*/ 763453 w 1018347"/>
                <a:gd name="connsiteY156" fmla="*/ 465298 h 684170"/>
                <a:gd name="connsiteX157" fmla="*/ 763453 w 1018347"/>
                <a:gd name="connsiteY157" fmla="*/ 472593 h 684170"/>
                <a:gd name="connsiteX158" fmla="*/ 763453 w 1018347"/>
                <a:gd name="connsiteY158" fmla="*/ 557839 h 684170"/>
                <a:gd name="connsiteX159" fmla="*/ 763837 w 1018347"/>
                <a:gd name="connsiteY159" fmla="*/ 568591 h 684170"/>
                <a:gd name="connsiteX160" fmla="*/ 922336 w 1018347"/>
                <a:gd name="connsiteY160" fmla="*/ 568591 h 684170"/>
                <a:gd name="connsiteX161" fmla="*/ 922336 w 1018347"/>
                <a:gd name="connsiteY161" fmla="*/ 556687 h 684170"/>
                <a:gd name="connsiteX162" fmla="*/ 922336 w 1018347"/>
                <a:gd name="connsiteY162" fmla="*/ 469522 h 684170"/>
                <a:gd name="connsiteX163" fmla="*/ 933082 w 1018347"/>
                <a:gd name="connsiteY163" fmla="*/ 454162 h 684170"/>
                <a:gd name="connsiteX164" fmla="*/ 943827 w 1018347"/>
                <a:gd name="connsiteY164" fmla="*/ 469137 h 684170"/>
                <a:gd name="connsiteX165" fmla="*/ 943827 w 1018347"/>
                <a:gd name="connsiteY165" fmla="*/ 557455 h 684170"/>
                <a:gd name="connsiteX166" fmla="*/ 943827 w 1018347"/>
                <a:gd name="connsiteY166" fmla="*/ 568591 h 684170"/>
                <a:gd name="connsiteX167" fmla="*/ 952270 w 1018347"/>
                <a:gd name="connsiteY167" fmla="*/ 569359 h 684170"/>
                <a:gd name="connsiteX168" fmla="*/ 982972 w 1018347"/>
                <a:gd name="connsiteY168" fmla="*/ 569359 h 684170"/>
                <a:gd name="connsiteX169" fmla="*/ 995253 w 1018347"/>
                <a:gd name="connsiteY169" fmla="*/ 554383 h 684170"/>
                <a:gd name="connsiteX170" fmla="*/ 987961 w 1018347"/>
                <a:gd name="connsiteY170" fmla="*/ 428435 h 684170"/>
                <a:gd name="connsiteX171" fmla="*/ 941141 w 1018347"/>
                <a:gd name="connsiteY171" fmla="*/ 366997 h 684170"/>
                <a:gd name="connsiteX172" fmla="*/ 885493 w 1018347"/>
                <a:gd name="connsiteY172" fmla="*/ 349333 h 684170"/>
                <a:gd name="connsiteX173" fmla="*/ 418055 w 1018347"/>
                <a:gd name="connsiteY173" fmla="*/ 151963 h 684170"/>
                <a:gd name="connsiteX174" fmla="*/ 418055 w 1018347"/>
                <a:gd name="connsiteY174" fmla="*/ 224921 h 684170"/>
                <a:gd name="connsiteX175" fmla="*/ 473319 w 1018347"/>
                <a:gd name="connsiteY175" fmla="*/ 306711 h 684170"/>
                <a:gd name="connsiteX176" fmla="*/ 595360 w 1018347"/>
                <a:gd name="connsiteY176" fmla="*/ 225689 h 684170"/>
                <a:gd name="connsiteX177" fmla="*/ 594976 w 1018347"/>
                <a:gd name="connsiteY177" fmla="*/ 159259 h 684170"/>
                <a:gd name="connsiteX178" fmla="*/ 594976 w 1018347"/>
                <a:gd name="connsiteY178" fmla="*/ 141212 h 684170"/>
                <a:gd name="connsiteX179" fmla="*/ 558901 w 1018347"/>
                <a:gd name="connsiteY179" fmla="*/ 132764 h 684170"/>
                <a:gd name="connsiteX180" fmla="*/ 525896 w 1018347"/>
                <a:gd name="connsiteY180" fmla="*/ 117020 h 684170"/>
                <a:gd name="connsiteX181" fmla="*/ 418055 w 1018347"/>
                <a:gd name="connsiteY181" fmla="*/ 151963 h 684170"/>
                <a:gd name="connsiteX182" fmla="*/ 387353 w 1018347"/>
                <a:gd name="connsiteY182" fmla="*/ 139676 h 684170"/>
                <a:gd name="connsiteX183" fmla="*/ 398483 w 1018347"/>
                <a:gd name="connsiteY183" fmla="*/ 133916 h 684170"/>
                <a:gd name="connsiteX184" fmla="*/ 419207 w 1018347"/>
                <a:gd name="connsiteY184" fmla="*/ 128156 h 684170"/>
                <a:gd name="connsiteX185" fmla="*/ 510545 w 1018347"/>
                <a:gd name="connsiteY185" fmla="*/ 98205 h 684170"/>
                <a:gd name="connsiteX186" fmla="*/ 538944 w 1018347"/>
                <a:gd name="connsiteY186" fmla="*/ 96285 h 684170"/>
                <a:gd name="connsiteX187" fmla="*/ 594976 w 1018347"/>
                <a:gd name="connsiteY187" fmla="*/ 117404 h 684170"/>
                <a:gd name="connsiteX188" fmla="*/ 617618 w 1018347"/>
                <a:gd name="connsiteY188" fmla="*/ 137372 h 684170"/>
                <a:gd name="connsiteX189" fmla="*/ 629516 w 1018347"/>
                <a:gd name="connsiteY189" fmla="*/ 139676 h 684170"/>
                <a:gd name="connsiteX190" fmla="*/ 629516 w 1018347"/>
                <a:gd name="connsiteY190" fmla="*/ 88221 h 684170"/>
                <a:gd name="connsiteX191" fmla="*/ 563122 w 1018347"/>
                <a:gd name="connsiteY191" fmla="*/ 45215 h 684170"/>
                <a:gd name="connsiteX192" fmla="*/ 543550 w 1018347"/>
                <a:gd name="connsiteY192" fmla="*/ 39839 h 684170"/>
                <a:gd name="connsiteX193" fmla="*/ 514383 w 1018347"/>
                <a:gd name="connsiteY193" fmla="*/ 21407 h 684170"/>
                <a:gd name="connsiteX194" fmla="*/ 477540 w 1018347"/>
                <a:gd name="connsiteY194" fmla="*/ 19871 h 684170"/>
                <a:gd name="connsiteX195" fmla="*/ 414985 w 1018347"/>
                <a:gd name="connsiteY195" fmla="*/ 45598 h 684170"/>
                <a:gd name="connsiteX196" fmla="*/ 387353 w 1018347"/>
                <a:gd name="connsiteY196" fmla="*/ 139676 h 684170"/>
                <a:gd name="connsiteX197" fmla="*/ 917347 w 1018347"/>
                <a:gd name="connsiteY197" fmla="*/ 217625 h 684170"/>
                <a:gd name="connsiteX198" fmla="*/ 917347 w 1018347"/>
                <a:gd name="connsiteY198" fmla="*/ 217625 h 684170"/>
                <a:gd name="connsiteX199" fmla="*/ 917347 w 1018347"/>
                <a:gd name="connsiteY199" fmla="*/ 191898 h 684170"/>
                <a:gd name="connsiteX200" fmla="*/ 911206 w 1018347"/>
                <a:gd name="connsiteY200" fmla="*/ 177306 h 684170"/>
                <a:gd name="connsiteX201" fmla="*/ 895088 w 1018347"/>
                <a:gd name="connsiteY201" fmla="*/ 147355 h 684170"/>
                <a:gd name="connsiteX202" fmla="*/ 885493 w 1018347"/>
                <a:gd name="connsiteY202" fmla="*/ 139292 h 684170"/>
                <a:gd name="connsiteX203" fmla="*/ 805284 w 1018347"/>
                <a:gd name="connsiteY203" fmla="*/ 139292 h 684170"/>
                <a:gd name="connsiteX204" fmla="*/ 795690 w 1018347"/>
                <a:gd name="connsiteY204" fmla="*/ 146203 h 684170"/>
                <a:gd name="connsiteX205" fmla="*/ 777653 w 1018347"/>
                <a:gd name="connsiteY205" fmla="*/ 178459 h 684170"/>
                <a:gd name="connsiteX206" fmla="*/ 773431 w 1018347"/>
                <a:gd name="connsiteY206" fmla="*/ 184602 h 684170"/>
                <a:gd name="connsiteX207" fmla="*/ 774966 w 1018347"/>
                <a:gd name="connsiteY207" fmla="*/ 251032 h 684170"/>
                <a:gd name="connsiteX208" fmla="*/ 842511 w 1018347"/>
                <a:gd name="connsiteY208" fmla="*/ 304791 h 684170"/>
                <a:gd name="connsiteX209" fmla="*/ 917731 w 1018347"/>
                <a:gd name="connsiteY209" fmla="*/ 236057 h 684170"/>
                <a:gd name="connsiteX210" fmla="*/ 917347 w 1018347"/>
                <a:gd name="connsiteY210" fmla="*/ 217625 h 684170"/>
                <a:gd name="connsiteX211" fmla="*/ 230773 w 1018347"/>
                <a:gd name="connsiteY211" fmla="*/ 299031 h 684170"/>
                <a:gd name="connsiteX212" fmla="*/ 260707 w 1018347"/>
                <a:gd name="connsiteY212" fmla="*/ 283287 h 684170"/>
                <a:gd name="connsiteX213" fmla="*/ 266848 w 1018347"/>
                <a:gd name="connsiteY213" fmla="*/ 252184 h 684170"/>
                <a:gd name="connsiteX214" fmla="*/ 266848 w 1018347"/>
                <a:gd name="connsiteY214" fmla="*/ 172315 h 684170"/>
                <a:gd name="connsiteX215" fmla="*/ 167834 w 1018347"/>
                <a:gd name="connsiteY215" fmla="*/ 74014 h 684170"/>
                <a:gd name="connsiteX216" fmla="*/ 68820 w 1018347"/>
                <a:gd name="connsiteY216" fmla="*/ 172699 h 684170"/>
                <a:gd name="connsiteX217" fmla="*/ 69204 w 1018347"/>
                <a:gd name="connsiteY217" fmla="*/ 250648 h 684170"/>
                <a:gd name="connsiteX218" fmla="*/ 75344 w 1018347"/>
                <a:gd name="connsiteY218" fmla="*/ 283671 h 684170"/>
                <a:gd name="connsiteX219" fmla="*/ 108733 w 1018347"/>
                <a:gd name="connsiteY219" fmla="*/ 299415 h 684170"/>
                <a:gd name="connsiteX220" fmla="*/ 91463 w 1018347"/>
                <a:gd name="connsiteY220" fmla="*/ 272152 h 684170"/>
                <a:gd name="connsiteX221" fmla="*/ 83787 w 1018347"/>
                <a:gd name="connsiteY221" fmla="*/ 194586 h 684170"/>
                <a:gd name="connsiteX222" fmla="*/ 100673 w 1018347"/>
                <a:gd name="connsiteY222" fmla="*/ 179610 h 684170"/>
                <a:gd name="connsiteX223" fmla="*/ 157472 w 1018347"/>
                <a:gd name="connsiteY223" fmla="*/ 153883 h 684170"/>
                <a:gd name="connsiteX224" fmla="*/ 185872 w 1018347"/>
                <a:gd name="connsiteY224" fmla="*/ 153115 h 684170"/>
                <a:gd name="connsiteX225" fmla="*/ 241519 w 1018347"/>
                <a:gd name="connsiteY225" fmla="*/ 179610 h 684170"/>
                <a:gd name="connsiteX226" fmla="*/ 258021 w 1018347"/>
                <a:gd name="connsiteY226" fmla="*/ 196122 h 684170"/>
                <a:gd name="connsiteX227" fmla="*/ 257254 w 1018347"/>
                <a:gd name="connsiteY227" fmla="*/ 248344 h 684170"/>
                <a:gd name="connsiteX228" fmla="*/ 230773 w 1018347"/>
                <a:gd name="connsiteY228" fmla="*/ 299031 h 684170"/>
                <a:gd name="connsiteX229" fmla="*/ 174358 w 1018347"/>
                <a:gd name="connsiteY229" fmla="*/ 172315 h 684170"/>
                <a:gd name="connsiteX230" fmla="*/ 129073 w 1018347"/>
                <a:gd name="connsiteY230" fmla="*/ 196506 h 684170"/>
                <a:gd name="connsiteX231" fmla="*/ 105662 w 1018347"/>
                <a:gd name="connsiteY231" fmla="*/ 203802 h 684170"/>
                <a:gd name="connsiteX232" fmla="*/ 104511 w 1018347"/>
                <a:gd name="connsiteY232" fmla="*/ 230681 h 684170"/>
                <a:gd name="connsiteX233" fmla="*/ 104511 w 1018347"/>
                <a:gd name="connsiteY233" fmla="*/ 231833 h 684170"/>
                <a:gd name="connsiteX234" fmla="*/ 151715 w 1018347"/>
                <a:gd name="connsiteY234" fmla="*/ 297111 h 684170"/>
                <a:gd name="connsiteX235" fmla="*/ 223865 w 1018347"/>
                <a:gd name="connsiteY235" fmla="*/ 273303 h 684170"/>
                <a:gd name="connsiteX236" fmla="*/ 236914 w 1018347"/>
                <a:gd name="connsiteY236" fmla="*/ 203418 h 684170"/>
                <a:gd name="connsiteX237" fmla="*/ 231541 w 1018347"/>
                <a:gd name="connsiteY237" fmla="*/ 198810 h 684170"/>
                <a:gd name="connsiteX238" fmla="*/ 174358 w 1018347"/>
                <a:gd name="connsiteY238" fmla="*/ 172315 h 684170"/>
                <a:gd name="connsiteX239" fmla="*/ 940373 w 1018347"/>
                <a:gd name="connsiteY239" fmla="*/ 168091 h 684170"/>
                <a:gd name="connsiteX240" fmla="*/ 898925 w 1018347"/>
                <a:gd name="connsiteY240" fmla="*/ 74014 h 684170"/>
                <a:gd name="connsiteX241" fmla="*/ 786096 w 1018347"/>
                <a:gd name="connsiteY241" fmla="*/ 79006 h 684170"/>
                <a:gd name="connsiteX242" fmla="*/ 751172 w 1018347"/>
                <a:gd name="connsiteY242" fmla="*/ 168091 h 684170"/>
                <a:gd name="connsiteX243" fmla="*/ 774966 w 1018347"/>
                <a:gd name="connsiteY243" fmla="*/ 141980 h 684170"/>
                <a:gd name="connsiteX244" fmla="*/ 807203 w 1018347"/>
                <a:gd name="connsiteY244" fmla="*/ 118172 h 684170"/>
                <a:gd name="connsiteX245" fmla="*/ 877434 w 1018347"/>
                <a:gd name="connsiteY245" fmla="*/ 119324 h 684170"/>
                <a:gd name="connsiteX246" fmla="*/ 916195 w 1018347"/>
                <a:gd name="connsiteY246" fmla="*/ 146587 h 684170"/>
                <a:gd name="connsiteX247" fmla="*/ 940373 w 1018347"/>
                <a:gd name="connsiteY247" fmla="*/ 168091 h 684170"/>
                <a:gd name="connsiteX248" fmla="*/ 542398 w 1018347"/>
                <a:gd name="connsiteY248" fmla="*/ 328214 h 684170"/>
                <a:gd name="connsiteX249" fmla="*/ 472552 w 1018347"/>
                <a:gd name="connsiteY249" fmla="*/ 329366 h 684170"/>
                <a:gd name="connsiteX250" fmla="*/ 486367 w 1018347"/>
                <a:gd name="connsiteY250" fmla="*/ 385812 h 684170"/>
                <a:gd name="connsiteX251" fmla="*/ 493275 w 1018347"/>
                <a:gd name="connsiteY251" fmla="*/ 388500 h 684170"/>
                <a:gd name="connsiteX252" fmla="*/ 522826 w 1018347"/>
                <a:gd name="connsiteY252" fmla="*/ 388500 h 684170"/>
                <a:gd name="connsiteX253" fmla="*/ 530501 w 1018347"/>
                <a:gd name="connsiteY253" fmla="*/ 385044 h 684170"/>
                <a:gd name="connsiteX254" fmla="*/ 542398 w 1018347"/>
                <a:gd name="connsiteY254" fmla="*/ 328214 h 684170"/>
                <a:gd name="connsiteX255" fmla="*/ 145575 w 1018347"/>
                <a:gd name="connsiteY255" fmla="*/ 320150 h 684170"/>
                <a:gd name="connsiteX256" fmla="*/ 150948 w 1018347"/>
                <a:gd name="connsiteY256" fmla="*/ 340886 h 684170"/>
                <a:gd name="connsiteX257" fmla="*/ 176661 w 1018347"/>
                <a:gd name="connsiteY257" fmla="*/ 358933 h 684170"/>
                <a:gd name="connsiteX258" fmla="*/ 186255 w 1018347"/>
                <a:gd name="connsiteY258" fmla="*/ 356245 h 684170"/>
                <a:gd name="connsiteX259" fmla="*/ 196234 w 1018347"/>
                <a:gd name="connsiteY259" fmla="*/ 320150 h 684170"/>
                <a:gd name="connsiteX260" fmla="*/ 145575 w 1018347"/>
                <a:gd name="connsiteY260" fmla="*/ 320150 h 684170"/>
                <a:gd name="connsiteX261" fmla="*/ 819100 w 1018347"/>
                <a:gd name="connsiteY261" fmla="*/ 324758 h 684170"/>
                <a:gd name="connsiteX262" fmla="*/ 827543 w 1018347"/>
                <a:gd name="connsiteY262" fmla="*/ 350101 h 684170"/>
                <a:gd name="connsiteX263" fmla="*/ 833300 w 1018347"/>
                <a:gd name="connsiteY263" fmla="*/ 358549 h 684170"/>
                <a:gd name="connsiteX264" fmla="*/ 858629 w 1018347"/>
                <a:gd name="connsiteY264" fmla="*/ 356629 h 684170"/>
                <a:gd name="connsiteX265" fmla="*/ 871294 w 1018347"/>
                <a:gd name="connsiteY265" fmla="*/ 324758 h 684170"/>
                <a:gd name="connsiteX266" fmla="*/ 819100 w 1018347"/>
                <a:gd name="connsiteY266" fmla="*/ 324758 h 684170"/>
                <a:gd name="connsiteX267" fmla="*/ 396180 w 1018347"/>
                <a:gd name="connsiteY267" fmla="*/ 220697 h 684170"/>
                <a:gd name="connsiteX268" fmla="*/ 396180 w 1018347"/>
                <a:gd name="connsiteY268" fmla="*/ 160411 h 684170"/>
                <a:gd name="connsiteX269" fmla="*/ 370467 w 1018347"/>
                <a:gd name="connsiteY269" fmla="*/ 190746 h 684170"/>
                <a:gd name="connsiteX270" fmla="*/ 396180 w 1018347"/>
                <a:gd name="connsiteY270" fmla="*/ 220697 h 684170"/>
                <a:gd name="connsiteX271" fmla="*/ 616851 w 1018347"/>
                <a:gd name="connsiteY271" fmla="*/ 220313 h 684170"/>
                <a:gd name="connsiteX272" fmla="*/ 643331 w 1018347"/>
                <a:gd name="connsiteY272" fmla="*/ 190362 h 684170"/>
                <a:gd name="connsiteX273" fmla="*/ 616851 w 1018347"/>
                <a:gd name="connsiteY273" fmla="*/ 161179 h 684170"/>
                <a:gd name="connsiteX274" fmla="*/ 616851 w 1018347"/>
                <a:gd name="connsiteY274" fmla="*/ 220313 h 684170"/>
                <a:gd name="connsiteX275" fmla="*/ 750405 w 1018347"/>
                <a:gd name="connsiteY275" fmla="*/ 191130 h 684170"/>
                <a:gd name="connsiteX276" fmla="*/ 731983 w 1018347"/>
                <a:gd name="connsiteY276" fmla="*/ 212249 h 684170"/>
                <a:gd name="connsiteX277" fmla="*/ 750405 w 1018347"/>
                <a:gd name="connsiteY277" fmla="*/ 230681 h 684170"/>
                <a:gd name="connsiteX278" fmla="*/ 750405 w 1018347"/>
                <a:gd name="connsiteY278" fmla="*/ 191130 h 684170"/>
                <a:gd name="connsiteX279" fmla="*/ 939606 w 1018347"/>
                <a:gd name="connsiteY279" fmla="*/ 231449 h 684170"/>
                <a:gd name="connsiteX280" fmla="*/ 957643 w 1018347"/>
                <a:gd name="connsiteY280" fmla="*/ 210713 h 684170"/>
                <a:gd name="connsiteX281" fmla="*/ 939606 w 1018347"/>
                <a:gd name="connsiteY281" fmla="*/ 191514 h 684170"/>
                <a:gd name="connsiteX282" fmla="*/ 939606 w 1018347"/>
                <a:gd name="connsiteY282" fmla="*/ 231449 h 68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1018347" h="684170">
                  <a:moveTo>
                    <a:pt x="315587" y="683403"/>
                  </a:moveTo>
                  <a:cubicBezTo>
                    <a:pt x="291026" y="672267"/>
                    <a:pt x="285653" y="663052"/>
                    <a:pt x="287572" y="635405"/>
                  </a:cubicBezTo>
                  <a:cubicBezTo>
                    <a:pt x="288340" y="621197"/>
                    <a:pt x="289107" y="606605"/>
                    <a:pt x="290258" y="590862"/>
                  </a:cubicBezTo>
                  <a:cubicBezTo>
                    <a:pt x="285653" y="590862"/>
                    <a:pt x="281815" y="590862"/>
                    <a:pt x="277977" y="590862"/>
                  </a:cubicBezTo>
                  <a:cubicBezTo>
                    <a:pt x="198152" y="590862"/>
                    <a:pt x="118711" y="590862"/>
                    <a:pt x="38886" y="590862"/>
                  </a:cubicBezTo>
                  <a:cubicBezTo>
                    <a:pt x="11254" y="590862"/>
                    <a:pt x="-1411" y="578190"/>
                    <a:pt x="124" y="550543"/>
                  </a:cubicBezTo>
                  <a:cubicBezTo>
                    <a:pt x="2043" y="509072"/>
                    <a:pt x="3962" y="467986"/>
                    <a:pt x="6649" y="426515"/>
                  </a:cubicBezTo>
                  <a:cubicBezTo>
                    <a:pt x="9335" y="386196"/>
                    <a:pt x="35432" y="355093"/>
                    <a:pt x="74960" y="345493"/>
                  </a:cubicBezTo>
                  <a:cubicBezTo>
                    <a:pt x="92998" y="341269"/>
                    <a:pt x="109884" y="335126"/>
                    <a:pt x="125235" y="322454"/>
                  </a:cubicBezTo>
                  <a:cubicBezTo>
                    <a:pt x="121013" y="322070"/>
                    <a:pt x="116408" y="321302"/>
                    <a:pt x="112187" y="321686"/>
                  </a:cubicBezTo>
                  <a:cubicBezTo>
                    <a:pt x="79566" y="323606"/>
                    <a:pt x="58842" y="318998"/>
                    <a:pt x="51550" y="269848"/>
                  </a:cubicBezTo>
                  <a:cubicBezTo>
                    <a:pt x="47713" y="243352"/>
                    <a:pt x="49247" y="216089"/>
                    <a:pt x="49247" y="188826"/>
                  </a:cubicBezTo>
                  <a:cubicBezTo>
                    <a:pt x="49247" y="173467"/>
                    <a:pt x="49631" y="157723"/>
                    <a:pt x="53085" y="143132"/>
                  </a:cubicBezTo>
                  <a:cubicBezTo>
                    <a:pt x="66901" y="86301"/>
                    <a:pt x="117943" y="50206"/>
                    <a:pt x="177428" y="53278"/>
                  </a:cubicBezTo>
                  <a:cubicBezTo>
                    <a:pt x="231924" y="56350"/>
                    <a:pt x="280280" y="99357"/>
                    <a:pt x="286421" y="155419"/>
                  </a:cubicBezTo>
                  <a:cubicBezTo>
                    <a:pt x="291026" y="196122"/>
                    <a:pt x="291794" y="237209"/>
                    <a:pt x="284885" y="277911"/>
                  </a:cubicBezTo>
                  <a:cubicBezTo>
                    <a:pt x="284118" y="282903"/>
                    <a:pt x="282199" y="287895"/>
                    <a:pt x="280280" y="292503"/>
                  </a:cubicBezTo>
                  <a:cubicBezTo>
                    <a:pt x="272605" y="312470"/>
                    <a:pt x="260324" y="320918"/>
                    <a:pt x="238832" y="321302"/>
                  </a:cubicBezTo>
                  <a:cubicBezTo>
                    <a:pt x="231541" y="321302"/>
                    <a:pt x="224249" y="321302"/>
                    <a:pt x="216957" y="321302"/>
                  </a:cubicBezTo>
                  <a:cubicBezTo>
                    <a:pt x="216573" y="322454"/>
                    <a:pt x="216573" y="323606"/>
                    <a:pt x="216190" y="324758"/>
                  </a:cubicBezTo>
                  <a:cubicBezTo>
                    <a:pt x="227703" y="330134"/>
                    <a:pt x="238832" y="337430"/>
                    <a:pt x="251113" y="340118"/>
                  </a:cubicBezTo>
                  <a:cubicBezTo>
                    <a:pt x="281431" y="347029"/>
                    <a:pt x="308296" y="358165"/>
                    <a:pt x="324798" y="385812"/>
                  </a:cubicBezTo>
                  <a:cubicBezTo>
                    <a:pt x="350127" y="379284"/>
                    <a:pt x="374305" y="374293"/>
                    <a:pt x="398099" y="366997"/>
                  </a:cubicBezTo>
                  <a:cubicBezTo>
                    <a:pt x="414985" y="361621"/>
                    <a:pt x="431104" y="353941"/>
                    <a:pt x="447222" y="346645"/>
                  </a:cubicBezTo>
                  <a:cubicBezTo>
                    <a:pt x="454130" y="343574"/>
                    <a:pt x="454898" y="321302"/>
                    <a:pt x="448374" y="316694"/>
                  </a:cubicBezTo>
                  <a:cubicBezTo>
                    <a:pt x="423044" y="299799"/>
                    <a:pt x="406542" y="276759"/>
                    <a:pt x="399634" y="247192"/>
                  </a:cubicBezTo>
                  <a:cubicBezTo>
                    <a:pt x="399251" y="244888"/>
                    <a:pt x="395413" y="241817"/>
                    <a:pt x="392726" y="241433"/>
                  </a:cubicBezTo>
                  <a:cubicBezTo>
                    <a:pt x="354349" y="234521"/>
                    <a:pt x="337079" y="187674"/>
                    <a:pt x="362792" y="157339"/>
                  </a:cubicBezTo>
                  <a:cubicBezTo>
                    <a:pt x="365095" y="154651"/>
                    <a:pt x="365095" y="149659"/>
                    <a:pt x="365478" y="145820"/>
                  </a:cubicBezTo>
                  <a:cubicBezTo>
                    <a:pt x="367013" y="125852"/>
                    <a:pt x="365478" y="105117"/>
                    <a:pt x="369700" y="85533"/>
                  </a:cubicBezTo>
                  <a:cubicBezTo>
                    <a:pt x="380446" y="35999"/>
                    <a:pt x="424963" y="1440"/>
                    <a:pt x="475621" y="288"/>
                  </a:cubicBezTo>
                  <a:cubicBezTo>
                    <a:pt x="486367" y="-96"/>
                    <a:pt x="496729" y="-96"/>
                    <a:pt x="507475" y="288"/>
                  </a:cubicBezTo>
                  <a:cubicBezTo>
                    <a:pt x="525512" y="672"/>
                    <a:pt x="540863" y="6816"/>
                    <a:pt x="553528" y="19487"/>
                  </a:cubicBezTo>
                  <a:cubicBezTo>
                    <a:pt x="557366" y="23327"/>
                    <a:pt x="560052" y="24479"/>
                    <a:pt x="565809" y="22943"/>
                  </a:cubicBezTo>
                  <a:cubicBezTo>
                    <a:pt x="609559" y="10272"/>
                    <a:pt x="651391" y="41375"/>
                    <a:pt x="652158" y="87069"/>
                  </a:cubicBezTo>
                  <a:cubicBezTo>
                    <a:pt x="652542" y="108189"/>
                    <a:pt x="652158" y="129308"/>
                    <a:pt x="652542" y="150811"/>
                  </a:cubicBezTo>
                  <a:cubicBezTo>
                    <a:pt x="652542" y="155419"/>
                    <a:pt x="654077" y="160027"/>
                    <a:pt x="656380" y="163867"/>
                  </a:cubicBezTo>
                  <a:cubicBezTo>
                    <a:pt x="675569" y="195738"/>
                    <a:pt x="658682" y="234905"/>
                    <a:pt x="622224" y="241817"/>
                  </a:cubicBezTo>
                  <a:cubicBezTo>
                    <a:pt x="616851" y="242969"/>
                    <a:pt x="614165" y="244504"/>
                    <a:pt x="613013" y="250264"/>
                  </a:cubicBezTo>
                  <a:cubicBezTo>
                    <a:pt x="606873" y="276376"/>
                    <a:pt x="592289" y="297495"/>
                    <a:pt x="570414" y="313622"/>
                  </a:cubicBezTo>
                  <a:cubicBezTo>
                    <a:pt x="559668" y="321302"/>
                    <a:pt x="561971" y="342421"/>
                    <a:pt x="573484" y="348949"/>
                  </a:cubicBezTo>
                  <a:cubicBezTo>
                    <a:pt x="603802" y="366229"/>
                    <a:pt x="637575" y="371220"/>
                    <a:pt x="670196" y="380820"/>
                  </a:cubicBezTo>
                  <a:cubicBezTo>
                    <a:pt x="684395" y="385044"/>
                    <a:pt x="694757" y="386580"/>
                    <a:pt x="704735" y="371605"/>
                  </a:cubicBezTo>
                  <a:cubicBezTo>
                    <a:pt x="714713" y="356629"/>
                    <a:pt x="732367" y="350485"/>
                    <a:pt x="750021" y="345109"/>
                  </a:cubicBezTo>
                  <a:cubicBezTo>
                    <a:pt x="764988" y="340886"/>
                    <a:pt x="779572" y="334742"/>
                    <a:pt x="793771" y="328598"/>
                  </a:cubicBezTo>
                  <a:cubicBezTo>
                    <a:pt x="802982" y="324758"/>
                    <a:pt x="802982" y="316694"/>
                    <a:pt x="794539" y="311318"/>
                  </a:cubicBezTo>
                  <a:cubicBezTo>
                    <a:pt x="775734" y="298647"/>
                    <a:pt x="762685" y="281751"/>
                    <a:pt x="755777" y="260248"/>
                  </a:cubicBezTo>
                  <a:cubicBezTo>
                    <a:pt x="754626" y="257176"/>
                    <a:pt x="751172" y="253720"/>
                    <a:pt x="748102" y="253336"/>
                  </a:cubicBezTo>
                  <a:cubicBezTo>
                    <a:pt x="710876" y="244888"/>
                    <a:pt x="701665" y="203034"/>
                    <a:pt x="725459" y="181146"/>
                  </a:cubicBezTo>
                  <a:cubicBezTo>
                    <a:pt x="727762" y="178842"/>
                    <a:pt x="728529" y="173851"/>
                    <a:pt x="728913" y="170011"/>
                  </a:cubicBezTo>
                  <a:cubicBezTo>
                    <a:pt x="730064" y="155035"/>
                    <a:pt x="728913" y="139676"/>
                    <a:pt x="732367" y="125084"/>
                  </a:cubicBezTo>
                  <a:cubicBezTo>
                    <a:pt x="745415" y="70174"/>
                    <a:pt x="802214" y="32543"/>
                    <a:pt x="858629" y="40223"/>
                  </a:cubicBezTo>
                  <a:cubicBezTo>
                    <a:pt x="910055" y="47135"/>
                    <a:pt x="948433" y="79006"/>
                    <a:pt x="959178" y="125084"/>
                  </a:cubicBezTo>
                  <a:cubicBezTo>
                    <a:pt x="962632" y="139676"/>
                    <a:pt x="961481" y="155035"/>
                    <a:pt x="962632" y="170011"/>
                  </a:cubicBezTo>
                  <a:cubicBezTo>
                    <a:pt x="963016" y="174235"/>
                    <a:pt x="964167" y="178842"/>
                    <a:pt x="966853" y="181530"/>
                  </a:cubicBezTo>
                  <a:cubicBezTo>
                    <a:pt x="989880" y="207258"/>
                    <a:pt x="979135" y="243352"/>
                    <a:pt x="945746" y="252568"/>
                  </a:cubicBezTo>
                  <a:cubicBezTo>
                    <a:pt x="942292" y="253720"/>
                    <a:pt x="937687" y="256792"/>
                    <a:pt x="936919" y="260248"/>
                  </a:cubicBezTo>
                  <a:cubicBezTo>
                    <a:pt x="930395" y="282903"/>
                    <a:pt x="916579" y="299415"/>
                    <a:pt x="897390" y="312086"/>
                  </a:cubicBezTo>
                  <a:cubicBezTo>
                    <a:pt x="894320" y="314006"/>
                    <a:pt x="891250" y="318230"/>
                    <a:pt x="891250" y="320918"/>
                  </a:cubicBezTo>
                  <a:cubicBezTo>
                    <a:pt x="891250" y="323990"/>
                    <a:pt x="895088" y="327830"/>
                    <a:pt x="898542" y="328982"/>
                  </a:cubicBezTo>
                  <a:cubicBezTo>
                    <a:pt x="912358" y="334742"/>
                    <a:pt x="926173" y="340886"/>
                    <a:pt x="940373" y="345109"/>
                  </a:cubicBezTo>
                  <a:cubicBezTo>
                    <a:pt x="983740" y="357397"/>
                    <a:pt x="1008301" y="384660"/>
                    <a:pt x="1011372" y="429587"/>
                  </a:cubicBezTo>
                  <a:cubicBezTo>
                    <a:pt x="1014442" y="470674"/>
                    <a:pt x="1016361" y="512144"/>
                    <a:pt x="1018279" y="553615"/>
                  </a:cubicBezTo>
                  <a:cubicBezTo>
                    <a:pt x="1019431" y="578574"/>
                    <a:pt x="1005999" y="591630"/>
                    <a:pt x="981053" y="591630"/>
                  </a:cubicBezTo>
                  <a:cubicBezTo>
                    <a:pt x="901228" y="591630"/>
                    <a:pt x="821019" y="591630"/>
                    <a:pt x="741194" y="591630"/>
                  </a:cubicBezTo>
                  <a:cubicBezTo>
                    <a:pt x="736973" y="591630"/>
                    <a:pt x="733135" y="591630"/>
                    <a:pt x="728146" y="591630"/>
                  </a:cubicBezTo>
                  <a:cubicBezTo>
                    <a:pt x="728913" y="606221"/>
                    <a:pt x="728529" y="619661"/>
                    <a:pt x="730064" y="633101"/>
                  </a:cubicBezTo>
                  <a:cubicBezTo>
                    <a:pt x="732751" y="656908"/>
                    <a:pt x="725843" y="674571"/>
                    <a:pt x="702817" y="684171"/>
                  </a:cubicBezTo>
                  <a:cubicBezTo>
                    <a:pt x="572717" y="683403"/>
                    <a:pt x="444152" y="683403"/>
                    <a:pt x="315587" y="683403"/>
                  </a:cubicBezTo>
                  <a:close/>
                  <a:moveTo>
                    <a:pt x="634504" y="663052"/>
                  </a:moveTo>
                  <a:cubicBezTo>
                    <a:pt x="653309" y="663052"/>
                    <a:pt x="670963" y="663052"/>
                    <a:pt x="688617" y="663052"/>
                  </a:cubicBezTo>
                  <a:cubicBezTo>
                    <a:pt x="703968" y="663052"/>
                    <a:pt x="710492" y="656524"/>
                    <a:pt x="709724" y="640780"/>
                  </a:cubicBezTo>
                  <a:cubicBezTo>
                    <a:pt x="708573" y="620429"/>
                    <a:pt x="706271" y="600078"/>
                    <a:pt x="705119" y="579726"/>
                  </a:cubicBezTo>
                  <a:cubicBezTo>
                    <a:pt x="702049" y="532112"/>
                    <a:pt x="699362" y="484881"/>
                    <a:pt x="697060" y="437267"/>
                  </a:cubicBezTo>
                  <a:cubicBezTo>
                    <a:pt x="695908" y="414611"/>
                    <a:pt x="689001" y="405779"/>
                    <a:pt x="667125" y="400020"/>
                  </a:cubicBezTo>
                  <a:cubicBezTo>
                    <a:pt x="631818" y="391188"/>
                    <a:pt x="595743" y="385044"/>
                    <a:pt x="563506" y="365845"/>
                  </a:cubicBezTo>
                  <a:cubicBezTo>
                    <a:pt x="562739" y="365461"/>
                    <a:pt x="561587" y="365845"/>
                    <a:pt x="560436" y="365845"/>
                  </a:cubicBezTo>
                  <a:cubicBezTo>
                    <a:pt x="556982" y="375828"/>
                    <a:pt x="553144" y="385812"/>
                    <a:pt x="549690" y="395796"/>
                  </a:cubicBezTo>
                  <a:cubicBezTo>
                    <a:pt x="546620" y="405779"/>
                    <a:pt x="539712" y="410003"/>
                    <a:pt x="529734" y="410003"/>
                  </a:cubicBezTo>
                  <a:cubicBezTo>
                    <a:pt x="515534" y="410003"/>
                    <a:pt x="501718" y="410003"/>
                    <a:pt x="487519" y="410003"/>
                  </a:cubicBezTo>
                  <a:cubicBezTo>
                    <a:pt x="477157" y="410003"/>
                    <a:pt x="470249" y="405396"/>
                    <a:pt x="466795" y="395028"/>
                  </a:cubicBezTo>
                  <a:cubicBezTo>
                    <a:pt x="463725" y="385044"/>
                    <a:pt x="459887" y="375445"/>
                    <a:pt x="456817" y="367381"/>
                  </a:cubicBezTo>
                  <a:cubicBezTo>
                    <a:pt x="432639" y="375445"/>
                    <a:pt x="409612" y="383508"/>
                    <a:pt x="386586" y="390804"/>
                  </a:cubicBezTo>
                  <a:cubicBezTo>
                    <a:pt x="373154" y="395028"/>
                    <a:pt x="359338" y="397716"/>
                    <a:pt x="345906" y="401172"/>
                  </a:cubicBezTo>
                  <a:cubicBezTo>
                    <a:pt x="328636" y="405779"/>
                    <a:pt x="320960" y="414611"/>
                    <a:pt x="319809" y="431891"/>
                  </a:cubicBezTo>
                  <a:cubicBezTo>
                    <a:pt x="318658" y="446866"/>
                    <a:pt x="318274" y="461842"/>
                    <a:pt x="317506" y="476817"/>
                  </a:cubicBezTo>
                  <a:cubicBezTo>
                    <a:pt x="315587" y="508688"/>
                    <a:pt x="313669" y="540175"/>
                    <a:pt x="311750" y="572047"/>
                  </a:cubicBezTo>
                  <a:cubicBezTo>
                    <a:pt x="310215" y="595854"/>
                    <a:pt x="308679" y="619661"/>
                    <a:pt x="307528" y="643852"/>
                  </a:cubicBezTo>
                  <a:cubicBezTo>
                    <a:pt x="307145" y="652684"/>
                    <a:pt x="310215" y="661132"/>
                    <a:pt x="319042" y="661900"/>
                  </a:cubicBezTo>
                  <a:cubicBezTo>
                    <a:pt x="338998" y="663436"/>
                    <a:pt x="358954" y="662284"/>
                    <a:pt x="379294" y="662284"/>
                  </a:cubicBezTo>
                  <a:cubicBezTo>
                    <a:pt x="379294" y="640780"/>
                    <a:pt x="379294" y="620045"/>
                    <a:pt x="379294" y="599694"/>
                  </a:cubicBezTo>
                  <a:cubicBezTo>
                    <a:pt x="379294" y="575502"/>
                    <a:pt x="379294" y="550927"/>
                    <a:pt x="379294" y="526736"/>
                  </a:cubicBezTo>
                  <a:cubicBezTo>
                    <a:pt x="379294" y="519824"/>
                    <a:pt x="381597" y="514064"/>
                    <a:pt x="388888" y="513680"/>
                  </a:cubicBezTo>
                  <a:cubicBezTo>
                    <a:pt x="396948" y="513296"/>
                    <a:pt x="399634" y="519440"/>
                    <a:pt x="399634" y="526736"/>
                  </a:cubicBezTo>
                  <a:cubicBezTo>
                    <a:pt x="399634" y="528656"/>
                    <a:pt x="399634" y="530960"/>
                    <a:pt x="399634" y="532880"/>
                  </a:cubicBezTo>
                  <a:cubicBezTo>
                    <a:pt x="399634" y="572047"/>
                    <a:pt x="399634" y="611597"/>
                    <a:pt x="399634" y="650764"/>
                  </a:cubicBezTo>
                  <a:cubicBezTo>
                    <a:pt x="399634" y="654220"/>
                    <a:pt x="399634" y="658060"/>
                    <a:pt x="399634" y="661900"/>
                  </a:cubicBezTo>
                  <a:cubicBezTo>
                    <a:pt x="471784" y="661900"/>
                    <a:pt x="542782" y="661900"/>
                    <a:pt x="614932" y="661900"/>
                  </a:cubicBezTo>
                  <a:cubicBezTo>
                    <a:pt x="614932" y="657676"/>
                    <a:pt x="614932" y="653836"/>
                    <a:pt x="614932" y="650380"/>
                  </a:cubicBezTo>
                  <a:cubicBezTo>
                    <a:pt x="614932" y="610829"/>
                    <a:pt x="614932" y="570894"/>
                    <a:pt x="614932" y="531344"/>
                  </a:cubicBezTo>
                  <a:cubicBezTo>
                    <a:pt x="614932" y="528272"/>
                    <a:pt x="614165" y="524432"/>
                    <a:pt x="615316" y="522128"/>
                  </a:cubicBezTo>
                  <a:cubicBezTo>
                    <a:pt x="617235" y="518672"/>
                    <a:pt x="621072" y="513680"/>
                    <a:pt x="623759" y="514064"/>
                  </a:cubicBezTo>
                  <a:cubicBezTo>
                    <a:pt x="627213" y="514448"/>
                    <a:pt x="631434" y="518288"/>
                    <a:pt x="633737" y="521744"/>
                  </a:cubicBezTo>
                  <a:cubicBezTo>
                    <a:pt x="635272" y="524048"/>
                    <a:pt x="634504" y="528272"/>
                    <a:pt x="634504" y="531728"/>
                  </a:cubicBezTo>
                  <a:cubicBezTo>
                    <a:pt x="634504" y="570894"/>
                    <a:pt x="634504" y="610445"/>
                    <a:pt x="634504" y="649612"/>
                  </a:cubicBezTo>
                  <a:cubicBezTo>
                    <a:pt x="634504" y="653836"/>
                    <a:pt x="634504" y="657676"/>
                    <a:pt x="634504" y="663052"/>
                  </a:cubicBezTo>
                  <a:close/>
                  <a:moveTo>
                    <a:pt x="130224" y="348949"/>
                  </a:moveTo>
                  <a:cubicBezTo>
                    <a:pt x="110268" y="355093"/>
                    <a:pt x="90695" y="360853"/>
                    <a:pt x="71507" y="367765"/>
                  </a:cubicBezTo>
                  <a:cubicBezTo>
                    <a:pt x="48480" y="375828"/>
                    <a:pt x="34280" y="392724"/>
                    <a:pt x="28907" y="416531"/>
                  </a:cubicBezTo>
                  <a:cubicBezTo>
                    <a:pt x="26989" y="424211"/>
                    <a:pt x="26989" y="432275"/>
                    <a:pt x="26605" y="439954"/>
                  </a:cubicBezTo>
                  <a:cubicBezTo>
                    <a:pt x="24302" y="477969"/>
                    <a:pt x="22383" y="515600"/>
                    <a:pt x="20081" y="553615"/>
                  </a:cubicBezTo>
                  <a:cubicBezTo>
                    <a:pt x="19697" y="562447"/>
                    <a:pt x="22000" y="569359"/>
                    <a:pt x="31210" y="570127"/>
                  </a:cubicBezTo>
                  <a:cubicBezTo>
                    <a:pt x="43491" y="570894"/>
                    <a:pt x="56156" y="570511"/>
                    <a:pt x="69588" y="570511"/>
                  </a:cubicBezTo>
                  <a:cubicBezTo>
                    <a:pt x="69588" y="565519"/>
                    <a:pt x="69588" y="562063"/>
                    <a:pt x="69588" y="558223"/>
                  </a:cubicBezTo>
                  <a:cubicBezTo>
                    <a:pt x="69588" y="529040"/>
                    <a:pt x="69588" y="500241"/>
                    <a:pt x="69588" y="471057"/>
                  </a:cubicBezTo>
                  <a:cubicBezTo>
                    <a:pt x="69588" y="463378"/>
                    <a:pt x="69971" y="455698"/>
                    <a:pt x="79949" y="455698"/>
                  </a:cubicBezTo>
                  <a:cubicBezTo>
                    <a:pt x="90311" y="455698"/>
                    <a:pt x="89928" y="463762"/>
                    <a:pt x="89928" y="471442"/>
                  </a:cubicBezTo>
                  <a:cubicBezTo>
                    <a:pt x="89928" y="499473"/>
                    <a:pt x="89928" y="527504"/>
                    <a:pt x="89928" y="555535"/>
                  </a:cubicBezTo>
                  <a:cubicBezTo>
                    <a:pt x="89928" y="560143"/>
                    <a:pt x="89928" y="564751"/>
                    <a:pt x="89928" y="570127"/>
                  </a:cubicBezTo>
                  <a:cubicBezTo>
                    <a:pt x="144040" y="570127"/>
                    <a:pt x="196617" y="570127"/>
                    <a:pt x="250729" y="570127"/>
                  </a:cubicBezTo>
                  <a:cubicBezTo>
                    <a:pt x="250729" y="559759"/>
                    <a:pt x="250729" y="549775"/>
                    <a:pt x="250729" y="540175"/>
                  </a:cubicBezTo>
                  <a:cubicBezTo>
                    <a:pt x="250729" y="515984"/>
                    <a:pt x="250729" y="491793"/>
                    <a:pt x="250729" y="467218"/>
                  </a:cubicBezTo>
                  <a:cubicBezTo>
                    <a:pt x="250729" y="460690"/>
                    <a:pt x="253416" y="455698"/>
                    <a:pt x="260707" y="455698"/>
                  </a:cubicBezTo>
                  <a:cubicBezTo>
                    <a:pt x="267999" y="455698"/>
                    <a:pt x="270686" y="460306"/>
                    <a:pt x="271070" y="467218"/>
                  </a:cubicBezTo>
                  <a:cubicBezTo>
                    <a:pt x="271070" y="469522"/>
                    <a:pt x="271070" y="471825"/>
                    <a:pt x="271070" y="474513"/>
                  </a:cubicBezTo>
                  <a:cubicBezTo>
                    <a:pt x="271070" y="502929"/>
                    <a:pt x="271070" y="531344"/>
                    <a:pt x="271070" y="559759"/>
                  </a:cubicBezTo>
                  <a:cubicBezTo>
                    <a:pt x="271070" y="563215"/>
                    <a:pt x="271453" y="567055"/>
                    <a:pt x="271837" y="570511"/>
                  </a:cubicBezTo>
                  <a:cubicBezTo>
                    <a:pt x="278361" y="570511"/>
                    <a:pt x="283734" y="570511"/>
                    <a:pt x="289491" y="570511"/>
                  </a:cubicBezTo>
                  <a:cubicBezTo>
                    <a:pt x="289875" y="568207"/>
                    <a:pt x="290258" y="566287"/>
                    <a:pt x="290258" y="563983"/>
                  </a:cubicBezTo>
                  <a:cubicBezTo>
                    <a:pt x="292561" y="525584"/>
                    <a:pt x="294096" y="487569"/>
                    <a:pt x="296782" y="449170"/>
                  </a:cubicBezTo>
                  <a:cubicBezTo>
                    <a:pt x="297550" y="436498"/>
                    <a:pt x="298701" y="423827"/>
                    <a:pt x="302539" y="411923"/>
                  </a:cubicBezTo>
                  <a:cubicBezTo>
                    <a:pt x="307145" y="396948"/>
                    <a:pt x="308296" y="395412"/>
                    <a:pt x="296782" y="384276"/>
                  </a:cubicBezTo>
                  <a:cubicBezTo>
                    <a:pt x="291409" y="379284"/>
                    <a:pt x="285269" y="373908"/>
                    <a:pt x="278745" y="371220"/>
                  </a:cubicBezTo>
                  <a:cubicBezTo>
                    <a:pt x="256870" y="363157"/>
                    <a:pt x="234611" y="356245"/>
                    <a:pt x="212352" y="348565"/>
                  </a:cubicBezTo>
                  <a:cubicBezTo>
                    <a:pt x="205060" y="361237"/>
                    <a:pt x="208130" y="384276"/>
                    <a:pt x="181650" y="380436"/>
                  </a:cubicBezTo>
                  <a:cubicBezTo>
                    <a:pt x="181650" y="391572"/>
                    <a:pt x="181650" y="401556"/>
                    <a:pt x="181650" y="411155"/>
                  </a:cubicBezTo>
                  <a:cubicBezTo>
                    <a:pt x="181650" y="418835"/>
                    <a:pt x="180499" y="425363"/>
                    <a:pt x="171288" y="425363"/>
                  </a:cubicBezTo>
                  <a:cubicBezTo>
                    <a:pt x="161694" y="425363"/>
                    <a:pt x="160926" y="418451"/>
                    <a:pt x="160926" y="410771"/>
                  </a:cubicBezTo>
                  <a:cubicBezTo>
                    <a:pt x="160926" y="400788"/>
                    <a:pt x="160926" y="390420"/>
                    <a:pt x="160926" y="379668"/>
                  </a:cubicBezTo>
                  <a:cubicBezTo>
                    <a:pt x="134062" y="384276"/>
                    <a:pt x="137516" y="360469"/>
                    <a:pt x="130224" y="348949"/>
                  </a:cubicBezTo>
                  <a:close/>
                  <a:moveTo>
                    <a:pt x="885493" y="349333"/>
                  </a:moveTo>
                  <a:cubicBezTo>
                    <a:pt x="883958" y="354325"/>
                    <a:pt x="881656" y="360469"/>
                    <a:pt x="879737" y="366613"/>
                  </a:cubicBezTo>
                  <a:cubicBezTo>
                    <a:pt x="876666" y="376596"/>
                    <a:pt x="870142" y="380820"/>
                    <a:pt x="859781" y="380820"/>
                  </a:cubicBezTo>
                  <a:cubicBezTo>
                    <a:pt x="849035" y="380436"/>
                    <a:pt x="838673" y="380820"/>
                    <a:pt x="827927" y="380820"/>
                  </a:cubicBezTo>
                  <a:cubicBezTo>
                    <a:pt x="818333" y="380820"/>
                    <a:pt x="812576" y="376596"/>
                    <a:pt x="809506" y="367381"/>
                  </a:cubicBezTo>
                  <a:cubicBezTo>
                    <a:pt x="807203" y="360853"/>
                    <a:pt x="804901" y="354325"/>
                    <a:pt x="802982" y="349333"/>
                  </a:cubicBezTo>
                  <a:cubicBezTo>
                    <a:pt x="783793" y="355477"/>
                    <a:pt x="766523" y="360853"/>
                    <a:pt x="748870" y="366229"/>
                  </a:cubicBezTo>
                  <a:cubicBezTo>
                    <a:pt x="733135" y="370837"/>
                    <a:pt x="720854" y="380436"/>
                    <a:pt x="711643" y="393492"/>
                  </a:cubicBezTo>
                  <a:cubicBezTo>
                    <a:pt x="709724" y="396180"/>
                    <a:pt x="710108" y="400788"/>
                    <a:pt x="710876" y="404244"/>
                  </a:cubicBezTo>
                  <a:cubicBezTo>
                    <a:pt x="712795" y="412307"/>
                    <a:pt x="716632" y="419603"/>
                    <a:pt x="717400" y="427667"/>
                  </a:cubicBezTo>
                  <a:cubicBezTo>
                    <a:pt x="719319" y="453394"/>
                    <a:pt x="720470" y="479505"/>
                    <a:pt x="722005" y="505232"/>
                  </a:cubicBezTo>
                  <a:cubicBezTo>
                    <a:pt x="723156" y="526352"/>
                    <a:pt x="724308" y="547087"/>
                    <a:pt x="725459" y="567823"/>
                  </a:cubicBezTo>
                  <a:cubicBezTo>
                    <a:pt x="731600" y="567823"/>
                    <a:pt x="736588" y="567823"/>
                    <a:pt x="741961" y="567823"/>
                  </a:cubicBezTo>
                  <a:cubicBezTo>
                    <a:pt x="741961" y="562831"/>
                    <a:pt x="741961" y="558991"/>
                    <a:pt x="741961" y="554767"/>
                  </a:cubicBezTo>
                  <a:cubicBezTo>
                    <a:pt x="741961" y="525200"/>
                    <a:pt x="741961" y="495249"/>
                    <a:pt x="741961" y="465682"/>
                  </a:cubicBezTo>
                  <a:cubicBezTo>
                    <a:pt x="741961" y="459154"/>
                    <a:pt x="744648" y="454162"/>
                    <a:pt x="751939" y="453778"/>
                  </a:cubicBezTo>
                  <a:cubicBezTo>
                    <a:pt x="759231" y="453394"/>
                    <a:pt x="763069" y="458002"/>
                    <a:pt x="763453" y="465298"/>
                  </a:cubicBezTo>
                  <a:cubicBezTo>
                    <a:pt x="763453" y="467602"/>
                    <a:pt x="763453" y="469906"/>
                    <a:pt x="763453" y="472593"/>
                  </a:cubicBezTo>
                  <a:cubicBezTo>
                    <a:pt x="763453" y="501009"/>
                    <a:pt x="763453" y="529424"/>
                    <a:pt x="763453" y="557839"/>
                  </a:cubicBezTo>
                  <a:cubicBezTo>
                    <a:pt x="763453" y="561295"/>
                    <a:pt x="763837" y="565135"/>
                    <a:pt x="763837" y="568591"/>
                  </a:cubicBezTo>
                  <a:cubicBezTo>
                    <a:pt x="817181" y="568591"/>
                    <a:pt x="869375" y="568591"/>
                    <a:pt x="922336" y="568591"/>
                  </a:cubicBezTo>
                  <a:cubicBezTo>
                    <a:pt x="922336" y="563983"/>
                    <a:pt x="922336" y="560527"/>
                    <a:pt x="922336" y="556687"/>
                  </a:cubicBezTo>
                  <a:cubicBezTo>
                    <a:pt x="922336" y="527504"/>
                    <a:pt x="922336" y="498705"/>
                    <a:pt x="922336" y="469522"/>
                  </a:cubicBezTo>
                  <a:cubicBezTo>
                    <a:pt x="922336" y="461458"/>
                    <a:pt x="923487" y="454546"/>
                    <a:pt x="933082" y="454162"/>
                  </a:cubicBezTo>
                  <a:cubicBezTo>
                    <a:pt x="943060" y="453778"/>
                    <a:pt x="943827" y="461458"/>
                    <a:pt x="943827" y="469137"/>
                  </a:cubicBezTo>
                  <a:cubicBezTo>
                    <a:pt x="943827" y="498705"/>
                    <a:pt x="943827" y="527888"/>
                    <a:pt x="943827" y="557455"/>
                  </a:cubicBezTo>
                  <a:cubicBezTo>
                    <a:pt x="943827" y="560911"/>
                    <a:pt x="943827" y="564751"/>
                    <a:pt x="943827" y="568591"/>
                  </a:cubicBezTo>
                  <a:cubicBezTo>
                    <a:pt x="947665" y="568974"/>
                    <a:pt x="949968" y="569359"/>
                    <a:pt x="952270" y="569359"/>
                  </a:cubicBezTo>
                  <a:cubicBezTo>
                    <a:pt x="962632" y="569359"/>
                    <a:pt x="972610" y="569742"/>
                    <a:pt x="982972" y="569359"/>
                  </a:cubicBezTo>
                  <a:cubicBezTo>
                    <a:pt x="992183" y="568974"/>
                    <a:pt x="996021" y="563983"/>
                    <a:pt x="995253" y="554383"/>
                  </a:cubicBezTo>
                  <a:cubicBezTo>
                    <a:pt x="992950" y="512528"/>
                    <a:pt x="990264" y="470674"/>
                    <a:pt x="987961" y="428435"/>
                  </a:cubicBezTo>
                  <a:cubicBezTo>
                    <a:pt x="986426" y="400788"/>
                    <a:pt x="967238" y="375445"/>
                    <a:pt x="941141" y="366997"/>
                  </a:cubicBezTo>
                  <a:cubicBezTo>
                    <a:pt x="923487" y="361237"/>
                    <a:pt x="905066" y="355477"/>
                    <a:pt x="885493" y="349333"/>
                  </a:cubicBezTo>
                  <a:close/>
                  <a:moveTo>
                    <a:pt x="418055" y="151963"/>
                  </a:moveTo>
                  <a:cubicBezTo>
                    <a:pt x="418055" y="176539"/>
                    <a:pt x="418055" y="200730"/>
                    <a:pt x="418055" y="224921"/>
                  </a:cubicBezTo>
                  <a:cubicBezTo>
                    <a:pt x="418439" y="262552"/>
                    <a:pt x="439163" y="292887"/>
                    <a:pt x="473319" y="306711"/>
                  </a:cubicBezTo>
                  <a:cubicBezTo>
                    <a:pt x="531653" y="330518"/>
                    <a:pt x="594976" y="287895"/>
                    <a:pt x="595360" y="225689"/>
                  </a:cubicBezTo>
                  <a:cubicBezTo>
                    <a:pt x="595360" y="203418"/>
                    <a:pt x="595360" y="181146"/>
                    <a:pt x="594976" y="159259"/>
                  </a:cubicBezTo>
                  <a:cubicBezTo>
                    <a:pt x="594976" y="152731"/>
                    <a:pt x="594976" y="146587"/>
                    <a:pt x="594976" y="141212"/>
                  </a:cubicBezTo>
                  <a:cubicBezTo>
                    <a:pt x="581927" y="138140"/>
                    <a:pt x="570030" y="136604"/>
                    <a:pt x="558901" y="132764"/>
                  </a:cubicBezTo>
                  <a:cubicBezTo>
                    <a:pt x="547388" y="128540"/>
                    <a:pt x="537025" y="122396"/>
                    <a:pt x="525896" y="117020"/>
                  </a:cubicBezTo>
                  <a:cubicBezTo>
                    <a:pt x="487135" y="148891"/>
                    <a:pt x="484448" y="149659"/>
                    <a:pt x="418055" y="151963"/>
                  </a:cubicBezTo>
                  <a:close/>
                  <a:moveTo>
                    <a:pt x="387353" y="139676"/>
                  </a:moveTo>
                  <a:cubicBezTo>
                    <a:pt x="391959" y="137372"/>
                    <a:pt x="395797" y="136604"/>
                    <a:pt x="398483" y="133916"/>
                  </a:cubicBezTo>
                  <a:cubicBezTo>
                    <a:pt x="404239" y="127772"/>
                    <a:pt x="411531" y="126620"/>
                    <a:pt x="419207" y="128156"/>
                  </a:cubicBezTo>
                  <a:cubicBezTo>
                    <a:pt x="454898" y="134684"/>
                    <a:pt x="485600" y="125852"/>
                    <a:pt x="510545" y="98205"/>
                  </a:cubicBezTo>
                  <a:cubicBezTo>
                    <a:pt x="519756" y="87837"/>
                    <a:pt x="528583" y="87453"/>
                    <a:pt x="538944" y="96285"/>
                  </a:cubicBezTo>
                  <a:cubicBezTo>
                    <a:pt x="555447" y="109725"/>
                    <a:pt x="574252" y="115868"/>
                    <a:pt x="594976" y="117404"/>
                  </a:cubicBezTo>
                  <a:cubicBezTo>
                    <a:pt x="611478" y="118556"/>
                    <a:pt x="614548" y="120860"/>
                    <a:pt x="617618" y="137372"/>
                  </a:cubicBezTo>
                  <a:cubicBezTo>
                    <a:pt x="621072" y="138140"/>
                    <a:pt x="624526" y="138908"/>
                    <a:pt x="629516" y="139676"/>
                  </a:cubicBezTo>
                  <a:cubicBezTo>
                    <a:pt x="629516" y="122012"/>
                    <a:pt x="629516" y="105117"/>
                    <a:pt x="629516" y="88221"/>
                  </a:cubicBezTo>
                  <a:cubicBezTo>
                    <a:pt x="629131" y="51358"/>
                    <a:pt x="596511" y="30239"/>
                    <a:pt x="563122" y="45215"/>
                  </a:cubicBezTo>
                  <a:cubicBezTo>
                    <a:pt x="554295" y="49054"/>
                    <a:pt x="548923" y="47903"/>
                    <a:pt x="543550" y="39839"/>
                  </a:cubicBezTo>
                  <a:cubicBezTo>
                    <a:pt x="536642" y="29855"/>
                    <a:pt x="527047" y="22559"/>
                    <a:pt x="514383" y="21407"/>
                  </a:cubicBezTo>
                  <a:cubicBezTo>
                    <a:pt x="502102" y="20255"/>
                    <a:pt x="489821" y="19487"/>
                    <a:pt x="477540" y="19871"/>
                  </a:cubicBezTo>
                  <a:cubicBezTo>
                    <a:pt x="453746" y="21023"/>
                    <a:pt x="432639" y="29087"/>
                    <a:pt x="414985" y="45598"/>
                  </a:cubicBezTo>
                  <a:cubicBezTo>
                    <a:pt x="388505" y="70942"/>
                    <a:pt x="383132" y="102429"/>
                    <a:pt x="387353" y="139676"/>
                  </a:cubicBezTo>
                  <a:close/>
                  <a:moveTo>
                    <a:pt x="917347" y="217625"/>
                  </a:moveTo>
                  <a:cubicBezTo>
                    <a:pt x="917347" y="217625"/>
                    <a:pt x="917347" y="217625"/>
                    <a:pt x="917347" y="217625"/>
                  </a:cubicBezTo>
                  <a:cubicBezTo>
                    <a:pt x="917731" y="209178"/>
                    <a:pt x="918498" y="200346"/>
                    <a:pt x="917347" y="191898"/>
                  </a:cubicBezTo>
                  <a:cubicBezTo>
                    <a:pt x="916579" y="186906"/>
                    <a:pt x="914660" y="180762"/>
                    <a:pt x="911206" y="177306"/>
                  </a:cubicBezTo>
                  <a:cubicBezTo>
                    <a:pt x="903147" y="168475"/>
                    <a:pt x="896239" y="159259"/>
                    <a:pt x="895088" y="147355"/>
                  </a:cubicBezTo>
                  <a:cubicBezTo>
                    <a:pt x="894320" y="140828"/>
                    <a:pt x="892017" y="138140"/>
                    <a:pt x="885493" y="139292"/>
                  </a:cubicBezTo>
                  <a:cubicBezTo>
                    <a:pt x="858629" y="144667"/>
                    <a:pt x="831765" y="144667"/>
                    <a:pt x="805284" y="139292"/>
                  </a:cubicBezTo>
                  <a:cubicBezTo>
                    <a:pt x="799911" y="138140"/>
                    <a:pt x="796074" y="139292"/>
                    <a:pt x="795690" y="146203"/>
                  </a:cubicBezTo>
                  <a:cubicBezTo>
                    <a:pt x="794539" y="159643"/>
                    <a:pt x="787631" y="169627"/>
                    <a:pt x="777653" y="178459"/>
                  </a:cubicBezTo>
                  <a:cubicBezTo>
                    <a:pt x="775734" y="179994"/>
                    <a:pt x="773431" y="182682"/>
                    <a:pt x="773431" y="184602"/>
                  </a:cubicBezTo>
                  <a:cubicBezTo>
                    <a:pt x="773431" y="206874"/>
                    <a:pt x="771512" y="229529"/>
                    <a:pt x="774966" y="251032"/>
                  </a:cubicBezTo>
                  <a:cubicBezTo>
                    <a:pt x="780339" y="282519"/>
                    <a:pt x="807971" y="303255"/>
                    <a:pt x="842511" y="304791"/>
                  </a:cubicBezTo>
                  <a:cubicBezTo>
                    <a:pt x="885110" y="306711"/>
                    <a:pt x="920033" y="274456"/>
                    <a:pt x="917731" y="236057"/>
                  </a:cubicBezTo>
                  <a:cubicBezTo>
                    <a:pt x="916963" y="229913"/>
                    <a:pt x="917347" y="223769"/>
                    <a:pt x="917347" y="217625"/>
                  </a:cubicBezTo>
                  <a:close/>
                  <a:moveTo>
                    <a:pt x="230773" y="299031"/>
                  </a:moveTo>
                  <a:cubicBezTo>
                    <a:pt x="249578" y="301719"/>
                    <a:pt x="255719" y="298647"/>
                    <a:pt x="260707" y="283287"/>
                  </a:cubicBezTo>
                  <a:cubicBezTo>
                    <a:pt x="263778" y="273303"/>
                    <a:pt x="266464" y="262552"/>
                    <a:pt x="266848" y="252184"/>
                  </a:cubicBezTo>
                  <a:cubicBezTo>
                    <a:pt x="267616" y="225689"/>
                    <a:pt x="267232" y="198810"/>
                    <a:pt x="266848" y="172315"/>
                  </a:cubicBezTo>
                  <a:cubicBezTo>
                    <a:pt x="266080" y="118172"/>
                    <a:pt x="220795" y="73630"/>
                    <a:pt x="167834" y="74014"/>
                  </a:cubicBezTo>
                  <a:cubicBezTo>
                    <a:pt x="114489" y="74398"/>
                    <a:pt x="69588" y="118556"/>
                    <a:pt x="68820" y="172699"/>
                  </a:cubicBezTo>
                  <a:cubicBezTo>
                    <a:pt x="68436" y="198810"/>
                    <a:pt x="68053" y="224537"/>
                    <a:pt x="69204" y="250648"/>
                  </a:cubicBezTo>
                  <a:cubicBezTo>
                    <a:pt x="69588" y="261784"/>
                    <a:pt x="71890" y="272920"/>
                    <a:pt x="75344" y="283671"/>
                  </a:cubicBezTo>
                  <a:cubicBezTo>
                    <a:pt x="80717" y="300183"/>
                    <a:pt x="91079" y="304407"/>
                    <a:pt x="108733" y="299415"/>
                  </a:cubicBezTo>
                  <a:cubicBezTo>
                    <a:pt x="102976" y="290199"/>
                    <a:pt x="96452" y="281751"/>
                    <a:pt x="91463" y="272152"/>
                  </a:cubicBezTo>
                  <a:cubicBezTo>
                    <a:pt x="79182" y="247576"/>
                    <a:pt x="82636" y="220697"/>
                    <a:pt x="83787" y="194586"/>
                  </a:cubicBezTo>
                  <a:cubicBezTo>
                    <a:pt x="84171" y="185754"/>
                    <a:pt x="91079" y="179610"/>
                    <a:pt x="100673" y="179610"/>
                  </a:cubicBezTo>
                  <a:cubicBezTo>
                    <a:pt x="123316" y="179226"/>
                    <a:pt x="142121" y="171163"/>
                    <a:pt x="157472" y="153883"/>
                  </a:cubicBezTo>
                  <a:cubicBezTo>
                    <a:pt x="165148" y="145435"/>
                    <a:pt x="178196" y="144667"/>
                    <a:pt x="185872" y="153115"/>
                  </a:cubicBezTo>
                  <a:cubicBezTo>
                    <a:pt x="200839" y="170011"/>
                    <a:pt x="218876" y="178459"/>
                    <a:pt x="241519" y="179610"/>
                  </a:cubicBezTo>
                  <a:cubicBezTo>
                    <a:pt x="251113" y="179994"/>
                    <a:pt x="258021" y="186138"/>
                    <a:pt x="258021" y="196122"/>
                  </a:cubicBezTo>
                  <a:cubicBezTo>
                    <a:pt x="258405" y="213401"/>
                    <a:pt x="258405" y="231065"/>
                    <a:pt x="257254" y="248344"/>
                  </a:cubicBezTo>
                  <a:cubicBezTo>
                    <a:pt x="255335" y="267544"/>
                    <a:pt x="244973" y="283671"/>
                    <a:pt x="230773" y="299031"/>
                  </a:cubicBezTo>
                  <a:close/>
                  <a:moveTo>
                    <a:pt x="174358" y="172315"/>
                  </a:moveTo>
                  <a:cubicBezTo>
                    <a:pt x="158240" y="181146"/>
                    <a:pt x="144040" y="189594"/>
                    <a:pt x="129073" y="196506"/>
                  </a:cubicBezTo>
                  <a:cubicBezTo>
                    <a:pt x="121397" y="199962"/>
                    <a:pt x="109117" y="198810"/>
                    <a:pt x="105662" y="203802"/>
                  </a:cubicBezTo>
                  <a:cubicBezTo>
                    <a:pt x="101441" y="210713"/>
                    <a:pt x="104511" y="221465"/>
                    <a:pt x="104511" y="230681"/>
                  </a:cubicBezTo>
                  <a:cubicBezTo>
                    <a:pt x="104511" y="231065"/>
                    <a:pt x="104511" y="231449"/>
                    <a:pt x="104511" y="231833"/>
                  </a:cubicBezTo>
                  <a:cubicBezTo>
                    <a:pt x="106046" y="263320"/>
                    <a:pt x="124084" y="288279"/>
                    <a:pt x="151715" y="297111"/>
                  </a:cubicBezTo>
                  <a:cubicBezTo>
                    <a:pt x="177812" y="305559"/>
                    <a:pt x="206212" y="295959"/>
                    <a:pt x="223865" y="273303"/>
                  </a:cubicBezTo>
                  <a:cubicBezTo>
                    <a:pt x="239984" y="252184"/>
                    <a:pt x="237297" y="227609"/>
                    <a:pt x="236914" y="203418"/>
                  </a:cubicBezTo>
                  <a:cubicBezTo>
                    <a:pt x="236914" y="201882"/>
                    <a:pt x="233459" y="199194"/>
                    <a:pt x="231541" y="198810"/>
                  </a:cubicBezTo>
                  <a:cubicBezTo>
                    <a:pt x="207363" y="198042"/>
                    <a:pt x="188558" y="187290"/>
                    <a:pt x="174358" y="172315"/>
                  </a:cubicBezTo>
                  <a:close/>
                  <a:moveTo>
                    <a:pt x="940373" y="168091"/>
                  </a:moveTo>
                  <a:cubicBezTo>
                    <a:pt x="947281" y="128156"/>
                    <a:pt x="931930" y="93981"/>
                    <a:pt x="898925" y="74014"/>
                  </a:cubicBezTo>
                  <a:cubicBezTo>
                    <a:pt x="864386" y="52894"/>
                    <a:pt x="818716" y="54814"/>
                    <a:pt x="786096" y="79006"/>
                  </a:cubicBezTo>
                  <a:cubicBezTo>
                    <a:pt x="757696" y="99741"/>
                    <a:pt x="743113" y="137372"/>
                    <a:pt x="751172" y="168091"/>
                  </a:cubicBezTo>
                  <a:cubicBezTo>
                    <a:pt x="764221" y="166555"/>
                    <a:pt x="773431" y="156187"/>
                    <a:pt x="774966" y="141980"/>
                  </a:cubicBezTo>
                  <a:cubicBezTo>
                    <a:pt x="776885" y="125084"/>
                    <a:pt x="790701" y="114332"/>
                    <a:pt x="807203" y="118172"/>
                  </a:cubicBezTo>
                  <a:cubicBezTo>
                    <a:pt x="830613" y="123164"/>
                    <a:pt x="854024" y="123164"/>
                    <a:pt x="877434" y="119324"/>
                  </a:cubicBezTo>
                  <a:cubicBezTo>
                    <a:pt x="902763" y="115484"/>
                    <a:pt x="911974" y="121628"/>
                    <a:pt x="916195" y="146587"/>
                  </a:cubicBezTo>
                  <a:cubicBezTo>
                    <a:pt x="918114" y="157339"/>
                    <a:pt x="928476" y="166939"/>
                    <a:pt x="940373" y="168091"/>
                  </a:cubicBezTo>
                  <a:close/>
                  <a:moveTo>
                    <a:pt x="542398" y="328214"/>
                  </a:moveTo>
                  <a:cubicBezTo>
                    <a:pt x="518988" y="336278"/>
                    <a:pt x="495962" y="335510"/>
                    <a:pt x="472552" y="329366"/>
                  </a:cubicBezTo>
                  <a:cubicBezTo>
                    <a:pt x="470249" y="351253"/>
                    <a:pt x="480994" y="368149"/>
                    <a:pt x="486367" y="385812"/>
                  </a:cubicBezTo>
                  <a:cubicBezTo>
                    <a:pt x="486751" y="387348"/>
                    <a:pt x="490972" y="388500"/>
                    <a:pt x="493275" y="388500"/>
                  </a:cubicBezTo>
                  <a:cubicBezTo>
                    <a:pt x="503254" y="388884"/>
                    <a:pt x="513232" y="388884"/>
                    <a:pt x="522826" y="388500"/>
                  </a:cubicBezTo>
                  <a:cubicBezTo>
                    <a:pt x="525512" y="388500"/>
                    <a:pt x="529734" y="386964"/>
                    <a:pt x="530501" y="385044"/>
                  </a:cubicBezTo>
                  <a:cubicBezTo>
                    <a:pt x="535874" y="366613"/>
                    <a:pt x="547388" y="349717"/>
                    <a:pt x="542398" y="328214"/>
                  </a:cubicBezTo>
                  <a:close/>
                  <a:moveTo>
                    <a:pt x="145575" y="320150"/>
                  </a:moveTo>
                  <a:cubicBezTo>
                    <a:pt x="147494" y="327446"/>
                    <a:pt x="149029" y="334358"/>
                    <a:pt x="150948" y="340886"/>
                  </a:cubicBezTo>
                  <a:cubicBezTo>
                    <a:pt x="157088" y="359317"/>
                    <a:pt x="157088" y="359317"/>
                    <a:pt x="176661" y="358933"/>
                  </a:cubicBezTo>
                  <a:cubicBezTo>
                    <a:pt x="180115" y="358933"/>
                    <a:pt x="185872" y="358165"/>
                    <a:pt x="186255" y="356245"/>
                  </a:cubicBezTo>
                  <a:cubicBezTo>
                    <a:pt x="190477" y="343957"/>
                    <a:pt x="197768" y="332438"/>
                    <a:pt x="196234" y="320150"/>
                  </a:cubicBezTo>
                  <a:cubicBezTo>
                    <a:pt x="179731" y="320150"/>
                    <a:pt x="163996" y="320150"/>
                    <a:pt x="145575" y="320150"/>
                  </a:cubicBezTo>
                  <a:close/>
                  <a:moveTo>
                    <a:pt x="819100" y="324758"/>
                  </a:moveTo>
                  <a:cubicBezTo>
                    <a:pt x="821787" y="333206"/>
                    <a:pt x="824473" y="341654"/>
                    <a:pt x="827543" y="350101"/>
                  </a:cubicBezTo>
                  <a:cubicBezTo>
                    <a:pt x="828694" y="353173"/>
                    <a:pt x="830997" y="358165"/>
                    <a:pt x="833300" y="358549"/>
                  </a:cubicBezTo>
                  <a:cubicBezTo>
                    <a:pt x="842127" y="358933"/>
                    <a:pt x="854791" y="361237"/>
                    <a:pt x="858629" y="356629"/>
                  </a:cubicBezTo>
                  <a:cubicBezTo>
                    <a:pt x="865537" y="348565"/>
                    <a:pt x="867072" y="335510"/>
                    <a:pt x="871294" y="324758"/>
                  </a:cubicBezTo>
                  <a:cubicBezTo>
                    <a:pt x="852489" y="324758"/>
                    <a:pt x="836754" y="324758"/>
                    <a:pt x="819100" y="324758"/>
                  </a:cubicBezTo>
                  <a:close/>
                  <a:moveTo>
                    <a:pt x="396180" y="220697"/>
                  </a:moveTo>
                  <a:cubicBezTo>
                    <a:pt x="396180" y="200346"/>
                    <a:pt x="396180" y="180379"/>
                    <a:pt x="396180" y="160411"/>
                  </a:cubicBezTo>
                  <a:cubicBezTo>
                    <a:pt x="378910" y="165019"/>
                    <a:pt x="370083" y="175003"/>
                    <a:pt x="370467" y="190746"/>
                  </a:cubicBezTo>
                  <a:cubicBezTo>
                    <a:pt x="370467" y="206106"/>
                    <a:pt x="379678" y="217241"/>
                    <a:pt x="396180" y="220697"/>
                  </a:cubicBezTo>
                  <a:close/>
                  <a:moveTo>
                    <a:pt x="616851" y="220313"/>
                  </a:moveTo>
                  <a:cubicBezTo>
                    <a:pt x="632586" y="218009"/>
                    <a:pt x="643715" y="205722"/>
                    <a:pt x="643331" y="190362"/>
                  </a:cubicBezTo>
                  <a:cubicBezTo>
                    <a:pt x="643331" y="174619"/>
                    <a:pt x="632586" y="162715"/>
                    <a:pt x="616851" y="161179"/>
                  </a:cubicBezTo>
                  <a:cubicBezTo>
                    <a:pt x="616851" y="180762"/>
                    <a:pt x="616851" y="200730"/>
                    <a:pt x="616851" y="220313"/>
                  </a:cubicBezTo>
                  <a:close/>
                  <a:moveTo>
                    <a:pt x="750405" y="191130"/>
                  </a:moveTo>
                  <a:cubicBezTo>
                    <a:pt x="737740" y="192282"/>
                    <a:pt x="731216" y="199962"/>
                    <a:pt x="731983" y="212249"/>
                  </a:cubicBezTo>
                  <a:cubicBezTo>
                    <a:pt x="732367" y="223385"/>
                    <a:pt x="739659" y="230297"/>
                    <a:pt x="750405" y="230681"/>
                  </a:cubicBezTo>
                  <a:cubicBezTo>
                    <a:pt x="750405" y="217625"/>
                    <a:pt x="750405" y="204186"/>
                    <a:pt x="750405" y="191130"/>
                  </a:cubicBezTo>
                  <a:close/>
                  <a:moveTo>
                    <a:pt x="939606" y="231449"/>
                  </a:moveTo>
                  <a:cubicBezTo>
                    <a:pt x="951887" y="229145"/>
                    <a:pt x="958027" y="221849"/>
                    <a:pt x="957643" y="210713"/>
                  </a:cubicBezTo>
                  <a:cubicBezTo>
                    <a:pt x="957643" y="199578"/>
                    <a:pt x="951502" y="193050"/>
                    <a:pt x="939606" y="191514"/>
                  </a:cubicBezTo>
                  <a:cubicBezTo>
                    <a:pt x="939606" y="204570"/>
                    <a:pt x="939606" y="218009"/>
                    <a:pt x="939606" y="231449"/>
                  </a:cubicBezTo>
                  <a:close/>
                </a:path>
              </a:pathLst>
            </a:custGeom>
            <a:grpFill/>
            <a:ln w="3834" cap="flat">
              <a:noFill/>
              <a:prstDash val="solid"/>
              <a:miter/>
            </a:ln>
          </p:spPr>
          <p:txBody>
            <a:bodyPr rtlCol="0" anchor="ctr"/>
            <a:lstStyle/>
            <a:p>
              <a:endParaRPr lang="en-US"/>
            </a:p>
          </p:txBody>
        </p:sp>
        <p:sp>
          <p:nvSpPr>
            <p:cNvPr id="19" name="Freeform 290">
              <a:extLst>
                <a:ext uri="{FF2B5EF4-FFF2-40B4-BE49-F238E27FC236}">
                  <a16:creationId xmlns:a16="http://schemas.microsoft.com/office/drawing/2014/main" id="{7444E4B6-EC67-88A8-DC41-A886CA3AA6BE}"/>
                </a:ext>
              </a:extLst>
            </p:cNvPr>
            <p:cNvSpPr/>
            <p:nvPr userDrawn="1"/>
          </p:nvSpPr>
          <p:spPr>
            <a:xfrm>
              <a:off x="8141304" y="5055580"/>
              <a:ext cx="996567" cy="387648"/>
            </a:xfrm>
            <a:custGeom>
              <a:avLst/>
              <a:gdLst>
                <a:gd name="connsiteX0" fmla="*/ 714973 w 996567"/>
                <a:gd name="connsiteY0" fmla="*/ 124041 h 387648"/>
                <a:gd name="connsiteX1" fmla="*/ 929503 w 996567"/>
                <a:gd name="connsiteY1" fmla="*/ 124041 h 387648"/>
                <a:gd name="connsiteX2" fmla="*/ 972102 w 996567"/>
                <a:gd name="connsiteY2" fmla="*/ 136328 h 387648"/>
                <a:gd name="connsiteX3" fmla="*/ 996280 w 996567"/>
                <a:gd name="connsiteY3" fmla="*/ 182791 h 387648"/>
                <a:gd name="connsiteX4" fmla="*/ 996280 w 996567"/>
                <a:gd name="connsiteY4" fmla="*/ 273028 h 387648"/>
                <a:gd name="connsiteX5" fmla="*/ 939481 w 996567"/>
                <a:gd name="connsiteY5" fmla="*/ 330626 h 387648"/>
                <a:gd name="connsiteX6" fmla="*/ 889207 w 996567"/>
                <a:gd name="connsiteY6" fmla="*/ 331394 h 387648"/>
                <a:gd name="connsiteX7" fmla="*/ 875007 w 996567"/>
                <a:gd name="connsiteY7" fmla="*/ 339074 h 387648"/>
                <a:gd name="connsiteX8" fmla="*/ 849294 w 996567"/>
                <a:gd name="connsiteY8" fmla="*/ 377089 h 387648"/>
                <a:gd name="connsiteX9" fmla="*/ 820128 w 996567"/>
                <a:gd name="connsiteY9" fmla="*/ 377089 h 387648"/>
                <a:gd name="connsiteX10" fmla="*/ 794414 w 996567"/>
                <a:gd name="connsiteY10" fmla="*/ 339074 h 387648"/>
                <a:gd name="connsiteX11" fmla="*/ 780599 w 996567"/>
                <a:gd name="connsiteY11" fmla="*/ 331394 h 387648"/>
                <a:gd name="connsiteX12" fmla="*/ 743756 w 996567"/>
                <a:gd name="connsiteY12" fmla="*/ 331010 h 387648"/>
                <a:gd name="connsiteX13" fmla="*/ 671606 w 996567"/>
                <a:gd name="connsiteY13" fmla="*/ 269188 h 387648"/>
                <a:gd name="connsiteX14" fmla="*/ 572208 w 996567"/>
                <a:gd name="connsiteY14" fmla="*/ 275716 h 387648"/>
                <a:gd name="connsiteX15" fmla="*/ 549566 w 996567"/>
                <a:gd name="connsiteY15" fmla="*/ 288004 h 387648"/>
                <a:gd name="connsiteX16" fmla="*/ 515410 w 996567"/>
                <a:gd name="connsiteY16" fmla="*/ 340226 h 387648"/>
                <a:gd name="connsiteX17" fmla="*/ 481638 w 996567"/>
                <a:gd name="connsiteY17" fmla="*/ 340610 h 387648"/>
                <a:gd name="connsiteX18" fmla="*/ 447866 w 996567"/>
                <a:gd name="connsiteY18" fmla="*/ 289156 h 387648"/>
                <a:gd name="connsiteX19" fmla="*/ 422536 w 996567"/>
                <a:gd name="connsiteY19" fmla="*/ 275716 h 387648"/>
                <a:gd name="connsiteX20" fmla="*/ 380321 w 996567"/>
                <a:gd name="connsiteY20" fmla="*/ 275716 h 387648"/>
                <a:gd name="connsiteX21" fmla="*/ 324674 w 996567"/>
                <a:gd name="connsiteY21" fmla="*/ 271876 h 387648"/>
                <a:gd name="connsiteX22" fmla="*/ 322755 w 996567"/>
                <a:gd name="connsiteY22" fmla="*/ 284164 h 387648"/>
                <a:gd name="connsiteX23" fmla="*/ 263654 w 996567"/>
                <a:gd name="connsiteY23" fmla="*/ 331778 h 387648"/>
                <a:gd name="connsiteX24" fmla="*/ 217601 w 996567"/>
                <a:gd name="connsiteY24" fmla="*/ 331778 h 387648"/>
                <a:gd name="connsiteX25" fmla="*/ 201482 w 996567"/>
                <a:gd name="connsiteY25" fmla="*/ 340226 h 387648"/>
                <a:gd name="connsiteX26" fmla="*/ 176537 w 996567"/>
                <a:gd name="connsiteY26" fmla="*/ 377857 h 387648"/>
                <a:gd name="connsiteX27" fmla="*/ 147370 w 996567"/>
                <a:gd name="connsiteY27" fmla="*/ 377857 h 387648"/>
                <a:gd name="connsiteX28" fmla="*/ 123192 w 996567"/>
                <a:gd name="connsiteY28" fmla="*/ 340994 h 387648"/>
                <a:gd name="connsiteX29" fmla="*/ 106690 w 996567"/>
                <a:gd name="connsiteY29" fmla="*/ 331778 h 387648"/>
                <a:gd name="connsiteX30" fmla="*/ 62556 w 996567"/>
                <a:gd name="connsiteY30" fmla="*/ 331778 h 387648"/>
                <a:gd name="connsiteX31" fmla="*/ 0 w 996567"/>
                <a:gd name="connsiteY31" fmla="*/ 268804 h 387648"/>
                <a:gd name="connsiteX32" fmla="*/ 0 w 996567"/>
                <a:gd name="connsiteY32" fmla="*/ 186631 h 387648"/>
                <a:gd name="connsiteX33" fmla="*/ 61020 w 996567"/>
                <a:gd name="connsiteY33" fmla="*/ 124809 h 387648"/>
                <a:gd name="connsiteX34" fmla="*/ 276318 w 996567"/>
                <a:gd name="connsiteY34" fmla="*/ 125577 h 387648"/>
                <a:gd name="connsiteX35" fmla="*/ 280539 w 996567"/>
                <a:gd name="connsiteY35" fmla="*/ 124809 h 387648"/>
                <a:gd name="connsiteX36" fmla="*/ 280539 w 996567"/>
                <a:gd name="connsiteY36" fmla="*/ 85258 h 387648"/>
                <a:gd name="connsiteX37" fmla="*/ 365738 w 996567"/>
                <a:gd name="connsiteY37" fmla="*/ 12 h 387648"/>
                <a:gd name="connsiteX38" fmla="*/ 632461 w 996567"/>
                <a:gd name="connsiteY38" fmla="*/ 396 h 387648"/>
                <a:gd name="connsiteX39" fmla="*/ 716124 w 996567"/>
                <a:gd name="connsiteY39" fmla="*/ 84490 h 387648"/>
                <a:gd name="connsiteX40" fmla="*/ 714973 w 996567"/>
                <a:gd name="connsiteY40" fmla="*/ 124041 h 387648"/>
                <a:gd name="connsiteX41" fmla="*/ 497372 w 996567"/>
                <a:gd name="connsiteY41" fmla="*/ 329858 h 387648"/>
                <a:gd name="connsiteX42" fmla="*/ 533064 w 996567"/>
                <a:gd name="connsiteY42" fmla="*/ 275332 h 387648"/>
                <a:gd name="connsiteX43" fmla="*/ 568755 w 996567"/>
                <a:gd name="connsiteY43" fmla="*/ 256133 h 387648"/>
                <a:gd name="connsiteX44" fmla="*/ 635531 w 996567"/>
                <a:gd name="connsiteY44" fmla="*/ 256133 h 387648"/>
                <a:gd name="connsiteX45" fmla="*/ 694249 w 996567"/>
                <a:gd name="connsiteY45" fmla="*/ 196614 h 387648"/>
                <a:gd name="connsiteX46" fmla="*/ 694633 w 996567"/>
                <a:gd name="connsiteY46" fmla="*/ 84874 h 387648"/>
                <a:gd name="connsiteX47" fmla="*/ 630543 w 996567"/>
                <a:gd name="connsiteY47" fmla="*/ 20748 h 387648"/>
                <a:gd name="connsiteX48" fmla="*/ 363051 w 996567"/>
                <a:gd name="connsiteY48" fmla="*/ 20748 h 387648"/>
                <a:gd name="connsiteX49" fmla="*/ 299345 w 996567"/>
                <a:gd name="connsiteY49" fmla="*/ 84106 h 387648"/>
                <a:gd name="connsiteX50" fmla="*/ 299728 w 996567"/>
                <a:gd name="connsiteY50" fmla="*/ 194695 h 387648"/>
                <a:gd name="connsiteX51" fmla="*/ 361516 w 996567"/>
                <a:gd name="connsiteY51" fmla="*/ 256133 h 387648"/>
                <a:gd name="connsiteX52" fmla="*/ 422920 w 996567"/>
                <a:gd name="connsiteY52" fmla="*/ 256133 h 387648"/>
                <a:gd name="connsiteX53" fmla="*/ 462065 w 996567"/>
                <a:gd name="connsiteY53" fmla="*/ 277252 h 387648"/>
                <a:gd name="connsiteX54" fmla="*/ 497372 w 996567"/>
                <a:gd name="connsiteY54" fmla="*/ 329858 h 387648"/>
                <a:gd name="connsiteX55" fmla="*/ 833943 w 996567"/>
                <a:gd name="connsiteY55" fmla="*/ 362881 h 387648"/>
                <a:gd name="connsiteX56" fmla="*/ 857354 w 996567"/>
                <a:gd name="connsiteY56" fmla="*/ 327554 h 387648"/>
                <a:gd name="connsiteX57" fmla="*/ 886520 w 996567"/>
                <a:gd name="connsiteY57" fmla="*/ 311811 h 387648"/>
                <a:gd name="connsiteX58" fmla="*/ 933725 w 996567"/>
                <a:gd name="connsiteY58" fmla="*/ 311811 h 387648"/>
                <a:gd name="connsiteX59" fmla="*/ 975940 w 996567"/>
                <a:gd name="connsiteY59" fmla="*/ 268804 h 387648"/>
                <a:gd name="connsiteX60" fmla="*/ 975940 w 996567"/>
                <a:gd name="connsiteY60" fmla="*/ 188935 h 387648"/>
                <a:gd name="connsiteX61" fmla="*/ 930654 w 996567"/>
                <a:gd name="connsiteY61" fmla="*/ 144008 h 387648"/>
                <a:gd name="connsiteX62" fmla="*/ 738000 w 996567"/>
                <a:gd name="connsiteY62" fmla="*/ 144008 h 387648"/>
                <a:gd name="connsiteX63" fmla="*/ 725718 w 996567"/>
                <a:gd name="connsiteY63" fmla="*/ 144776 h 387648"/>
                <a:gd name="connsiteX64" fmla="*/ 715740 w 996567"/>
                <a:gd name="connsiteY64" fmla="*/ 156680 h 387648"/>
                <a:gd name="connsiteX65" fmla="*/ 715740 w 996567"/>
                <a:gd name="connsiteY65" fmla="*/ 201606 h 387648"/>
                <a:gd name="connsiteX66" fmla="*/ 697703 w 996567"/>
                <a:gd name="connsiteY66" fmla="*/ 248453 h 387648"/>
                <a:gd name="connsiteX67" fmla="*/ 693482 w 996567"/>
                <a:gd name="connsiteY67" fmla="*/ 254980 h 387648"/>
                <a:gd name="connsiteX68" fmla="*/ 737232 w 996567"/>
                <a:gd name="connsiteY68" fmla="*/ 311427 h 387648"/>
                <a:gd name="connsiteX69" fmla="*/ 782517 w 996567"/>
                <a:gd name="connsiteY69" fmla="*/ 311427 h 387648"/>
                <a:gd name="connsiteX70" fmla="*/ 812068 w 996567"/>
                <a:gd name="connsiteY70" fmla="*/ 327554 h 387648"/>
                <a:gd name="connsiteX71" fmla="*/ 833943 w 996567"/>
                <a:gd name="connsiteY71" fmla="*/ 362881 h 387648"/>
                <a:gd name="connsiteX72" fmla="*/ 160802 w 996567"/>
                <a:gd name="connsiteY72" fmla="*/ 362497 h 387648"/>
                <a:gd name="connsiteX73" fmla="*/ 177688 w 996567"/>
                <a:gd name="connsiteY73" fmla="*/ 336386 h 387648"/>
                <a:gd name="connsiteX74" fmla="*/ 224125 w 996567"/>
                <a:gd name="connsiteY74" fmla="*/ 311043 h 387648"/>
                <a:gd name="connsiteX75" fmla="*/ 270945 w 996567"/>
                <a:gd name="connsiteY75" fmla="*/ 309507 h 387648"/>
                <a:gd name="connsiteX76" fmla="*/ 294739 w 996567"/>
                <a:gd name="connsiteY76" fmla="*/ 245381 h 387648"/>
                <a:gd name="connsiteX77" fmla="*/ 281691 w 996567"/>
                <a:gd name="connsiteY77" fmla="*/ 218118 h 387648"/>
                <a:gd name="connsiteX78" fmla="*/ 278237 w 996567"/>
                <a:gd name="connsiteY78" fmla="*/ 161287 h 387648"/>
                <a:gd name="connsiteX79" fmla="*/ 261351 w 996567"/>
                <a:gd name="connsiteY79" fmla="*/ 144392 h 387648"/>
                <a:gd name="connsiteX80" fmla="*/ 59485 w 996567"/>
                <a:gd name="connsiteY80" fmla="*/ 144392 h 387648"/>
                <a:gd name="connsiteX81" fmla="*/ 18805 w 996567"/>
                <a:gd name="connsiteY81" fmla="*/ 186631 h 387648"/>
                <a:gd name="connsiteX82" fmla="*/ 18805 w 996567"/>
                <a:gd name="connsiteY82" fmla="*/ 268804 h 387648"/>
                <a:gd name="connsiteX83" fmla="*/ 61404 w 996567"/>
                <a:gd name="connsiteY83" fmla="*/ 311811 h 387648"/>
                <a:gd name="connsiteX84" fmla="*/ 109376 w 996567"/>
                <a:gd name="connsiteY84" fmla="*/ 311811 h 387648"/>
                <a:gd name="connsiteX85" fmla="*/ 135856 w 996567"/>
                <a:gd name="connsiteY85" fmla="*/ 326018 h 387648"/>
                <a:gd name="connsiteX86" fmla="*/ 160802 w 996567"/>
                <a:gd name="connsiteY86" fmla="*/ 362497 h 3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96567" h="387648">
                  <a:moveTo>
                    <a:pt x="714973" y="124041"/>
                  </a:moveTo>
                  <a:cubicBezTo>
                    <a:pt x="787122" y="124041"/>
                    <a:pt x="858121" y="124041"/>
                    <a:pt x="929503" y="124041"/>
                  </a:cubicBezTo>
                  <a:cubicBezTo>
                    <a:pt x="944854" y="124041"/>
                    <a:pt x="959438" y="126729"/>
                    <a:pt x="972102" y="136328"/>
                  </a:cubicBezTo>
                  <a:cubicBezTo>
                    <a:pt x="987453" y="148232"/>
                    <a:pt x="995896" y="163591"/>
                    <a:pt x="996280" y="182791"/>
                  </a:cubicBezTo>
                  <a:cubicBezTo>
                    <a:pt x="996664" y="212742"/>
                    <a:pt x="996664" y="243077"/>
                    <a:pt x="996280" y="273028"/>
                  </a:cubicBezTo>
                  <a:cubicBezTo>
                    <a:pt x="995896" y="304515"/>
                    <a:pt x="970951" y="329474"/>
                    <a:pt x="939481" y="330626"/>
                  </a:cubicBezTo>
                  <a:cubicBezTo>
                    <a:pt x="922595" y="331394"/>
                    <a:pt x="906093" y="330242"/>
                    <a:pt x="889207" y="331394"/>
                  </a:cubicBezTo>
                  <a:cubicBezTo>
                    <a:pt x="884218" y="331778"/>
                    <a:pt x="878077" y="334850"/>
                    <a:pt x="875007" y="339074"/>
                  </a:cubicBezTo>
                  <a:cubicBezTo>
                    <a:pt x="865796" y="351362"/>
                    <a:pt x="857737" y="364417"/>
                    <a:pt x="849294" y="377089"/>
                  </a:cubicBezTo>
                  <a:cubicBezTo>
                    <a:pt x="840467" y="390144"/>
                    <a:pt x="828954" y="390144"/>
                    <a:pt x="820128" y="377089"/>
                  </a:cubicBezTo>
                  <a:cubicBezTo>
                    <a:pt x="811301" y="364417"/>
                    <a:pt x="803625" y="350978"/>
                    <a:pt x="794414" y="339074"/>
                  </a:cubicBezTo>
                  <a:cubicBezTo>
                    <a:pt x="791344" y="335234"/>
                    <a:pt x="785588" y="331778"/>
                    <a:pt x="780599" y="331394"/>
                  </a:cubicBezTo>
                  <a:cubicBezTo>
                    <a:pt x="768318" y="330242"/>
                    <a:pt x="756037" y="330242"/>
                    <a:pt x="743756" y="331010"/>
                  </a:cubicBezTo>
                  <a:cubicBezTo>
                    <a:pt x="703844" y="334082"/>
                    <a:pt x="673909" y="310275"/>
                    <a:pt x="671606" y="269188"/>
                  </a:cubicBezTo>
                  <a:cubicBezTo>
                    <a:pt x="638985" y="280708"/>
                    <a:pt x="605214" y="274564"/>
                    <a:pt x="572208" y="275716"/>
                  </a:cubicBezTo>
                  <a:cubicBezTo>
                    <a:pt x="561847" y="276100"/>
                    <a:pt x="554939" y="279172"/>
                    <a:pt x="549566" y="288004"/>
                  </a:cubicBezTo>
                  <a:cubicBezTo>
                    <a:pt x="538820" y="305667"/>
                    <a:pt x="526923" y="322946"/>
                    <a:pt x="515410" y="340226"/>
                  </a:cubicBezTo>
                  <a:cubicBezTo>
                    <a:pt x="505048" y="355970"/>
                    <a:pt x="492000" y="355970"/>
                    <a:pt x="481638" y="340610"/>
                  </a:cubicBezTo>
                  <a:cubicBezTo>
                    <a:pt x="470124" y="323714"/>
                    <a:pt x="458611" y="306819"/>
                    <a:pt x="447866" y="289156"/>
                  </a:cubicBezTo>
                  <a:cubicBezTo>
                    <a:pt x="441725" y="279172"/>
                    <a:pt x="434049" y="275332"/>
                    <a:pt x="422536" y="275716"/>
                  </a:cubicBezTo>
                  <a:cubicBezTo>
                    <a:pt x="408720" y="276484"/>
                    <a:pt x="394521" y="276484"/>
                    <a:pt x="380321" y="275716"/>
                  </a:cubicBezTo>
                  <a:cubicBezTo>
                    <a:pt x="361900" y="274948"/>
                    <a:pt x="343862" y="273412"/>
                    <a:pt x="324674" y="271876"/>
                  </a:cubicBezTo>
                  <a:cubicBezTo>
                    <a:pt x="324290" y="274180"/>
                    <a:pt x="323906" y="279172"/>
                    <a:pt x="322755" y="284164"/>
                  </a:cubicBezTo>
                  <a:cubicBezTo>
                    <a:pt x="316231" y="312195"/>
                    <a:pt x="292821" y="331010"/>
                    <a:pt x="263654" y="331778"/>
                  </a:cubicBezTo>
                  <a:cubicBezTo>
                    <a:pt x="248303" y="332162"/>
                    <a:pt x="232952" y="332162"/>
                    <a:pt x="217601" y="331778"/>
                  </a:cubicBezTo>
                  <a:cubicBezTo>
                    <a:pt x="210309" y="331394"/>
                    <a:pt x="205320" y="333698"/>
                    <a:pt x="201482" y="340226"/>
                  </a:cubicBezTo>
                  <a:cubicBezTo>
                    <a:pt x="193423" y="352897"/>
                    <a:pt x="184980" y="365569"/>
                    <a:pt x="176537" y="377857"/>
                  </a:cubicBezTo>
                  <a:cubicBezTo>
                    <a:pt x="167710" y="390912"/>
                    <a:pt x="156196" y="390912"/>
                    <a:pt x="147370" y="377857"/>
                  </a:cubicBezTo>
                  <a:cubicBezTo>
                    <a:pt x="138927" y="365569"/>
                    <a:pt x="130867" y="353666"/>
                    <a:pt x="123192" y="340994"/>
                  </a:cubicBezTo>
                  <a:cubicBezTo>
                    <a:pt x="119354" y="334466"/>
                    <a:pt x="114365" y="331394"/>
                    <a:pt x="106690" y="331778"/>
                  </a:cubicBezTo>
                  <a:cubicBezTo>
                    <a:pt x="92106" y="332546"/>
                    <a:pt x="77139" y="332162"/>
                    <a:pt x="62556" y="331778"/>
                  </a:cubicBezTo>
                  <a:cubicBezTo>
                    <a:pt x="25713" y="331394"/>
                    <a:pt x="384" y="305283"/>
                    <a:pt x="0" y="268804"/>
                  </a:cubicBezTo>
                  <a:cubicBezTo>
                    <a:pt x="0" y="241541"/>
                    <a:pt x="0" y="213894"/>
                    <a:pt x="0" y="186631"/>
                  </a:cubicBezTo>
                  <a:cubicBezTo>
                    <a:pt x="0" y="150536"/>
                    <a:pt x="24945" y="124809"/>
                    <a:pt x="61020" y="124809"/>
                  </a:cubicBezTo>
                  <a:cubicBezTo>
                    <a:pt x="132786" y="124809"/>
                    <a:pt x="204552" y="125192"/>
                    <a:pt x="276318" y="125577"/>
                  </a:cubicBezTo>
                  <a:cubicBezTo>
                    <a:pt x="277470" y="125577"/>
                    <a:pt x="278237" y="125192"/>
                    <a:pt x="280539" y="124809"/>
                  </a:cubicBezTo>
                  <a:cubicBezTo>
                    <a:pt x="280539" y="111753"/>
                    <a:pt x="281307" y="98313"/>
                    <a:pt x="280539" y="85258"/>
                  </a:cubicBezTo>
                  <a:cubicBezTo>
                    <a:pt x="277853" y="34187"/>
                    <a:pt x="318533" y="-756"/>
                    <a:pt x="365738" y="12"/>
                  </a:cubicBezTo>
                  <a:cubicBezTo>
                    <a:pt x="454773" y="1548"/>
                    <a:pt x="543425" y="396"/>
                    <a:pt x="632461" y="396"/>
                  </a:cubicBezTo>
                  <a:cubicBezTo>
                    <a:pt x="683887" y="396"/>
                    <a:pt x="716124" y="32651"/>
                    <a:pt x="716124" y="84490"/>
                  </a:cubicBezTo>
                  <a:cubicBezTo>
                    <a:pt x="714973" y="97929"/>
                    <a:pt x="714973" y="111369"/>
                    <a:pt x="714973" y="124041"/>
                  </a:cubicBezTo>
                  <a:close/>
                  <a:moveTo>
                    <a:pt x="497372" y="329858"/>
                  </a:moveTo>
                  <a:cubicBezTo>
                    <a:pt x="510037" y="310659"/>
                    <a:pt x="521934" y="293379"/>
                    <a:pt x="533064" y="275332"/>
                  </a:cubicBezTo>
                  <a:cubicBezTo>
                    <a:pt x="541506" y="261892"/>
                    <a:pt x="553020" y="255749"/>
                    <a:pt x="568755" y="256133"/>
                  </a:cubicBezTo>
                  <a:cubicBezTo>
                    <a:pt x="591014" y="256517"/>
                    <a:pt x="613273" y="256517"/>
                    <a:pt x="635531" y="256133"/>
                  </a:cubicBezTo>
                  <a:cubicBezTo>
                    <a:pt x="669687" y="255749"/>
                    <a:pt x="693865" y="230405"/>
                    <a:pt x="694249" y="196614"/>
                  </a:cubicBezTo>
                  <a:cubicBezTo>
                    <a:pt x="694249" y="159368"/>
                    <a:pt x="694633" y="122121"/>
                    <a:pt x="694633" y="84874"/>
                  </a:cubicBezTo>
                  <a:cubicBezTo>
                    <a:pt x="694633" y="43787"/>
                    <a:pt x="671606" y="20748"/>
                    <a:pt x="630543" y="20748"/>
                  </a:cubicBezTo>
                  <a:cubicBezTo>
                    <a:pt x="541506" y="20748"/>
                    <a:pt x="452087" y="20748"/>
                    <a:pt x="363051" y="20748"/>
                  </a:cubicBezTo>
                  <a:cubicBezTo>
                    <a:pt x="322755" y="20748"/>
                    <a:pt x="299345" y="43787"/>
                    <a:pt x="299345" y="84106"/>
                  </a:cubicBezTo>
                  <a:cubicBezTo>
                    <a:pt x="299345" y="120969"/>
                    <a:pt x="299728" y="157831"/>
                    <a:pt x="299728" y="194695"/>
                  </a:cubicBezTo>
                  <a:cubicBezTo>
                    <a:pt x="300112" y="231941"/>
                    <a:pt x="323906" y="255749"/>
                    <a:pt x="361516" y="256133"/>
                  </a:cubicBezTo>
                  <a:cubicBezTo>
                    <a:pt x="381856" y="256133"/>
                    <a:pt x="402580" y="256517"/>
                    <a:pt x="422920" y="256133"/>
                  </a:cubicBezTo>
                  <a:cubicBezTo>
                    <a:pt x="440574" y="255365"/>
                    <a:pt x="452855" y="262276"/>
                    <a:pt x="462065" y="277252"/>
                  </a:cubicBezTo>
                  <a:cubicBezTo>
                    <a:pt x="473578" y="294147"/>
                    <a:pt x="485092" y="311043"/>
                    <a:pt x="497372" y="329858"/>
                  </a:cubicBezTo>
                  <a:close/>
                  <a:moveTo>
                    <a:pt x="833943" y="362881"/>
                  </a:moveTo>
                  <a:cubicBezTo>
                    <a:pt x="842386" y="350210"/>
                    <a:pt x="850062" y="338690"/>
                    <a:pt x="857354" y="327554"/>
                  </a:cubicBezTo>
                  <a:cubicBezTo>
                    <a:pt x="864262" y="316803"/>
                    <a:pt x="873472" y="311427"/>
                    <a:pt x="886520" y="311811"/>
                  </a:cubicBezTo>
                  <a:cubicBezTo>
                    <a:pt x="902255" y="312195"/>
                    <a:pt x="917990" y="312195"/>
                    <a:pt x="933725" y="311811"/>
                  </a:cubicBezTo>
                  <a:cubicBezTo>
                    <a:pt x="959054" y="311427"/>
                    <a:pt x="975556" y="294531"/>
                    <a:pt x="975940" y="268804"/>
                  </a:cubicBezTo>
                  <a:cubicBezTo>
                    <a:pt x="975940" y="242309"/>
                    <a:pt x="975940" y="215430"/>
                    <a:pt x="975940" y="188935"/>
                  </a:cubicBezTo>
                  <a:cubicBezTo>
                    <a:pt x="975940" y="160136"/>
                    <a:pt x="959821" y="144392"/>
                    <a:pt x="930654" y="144008"/>
                  </a:cubicBezTo>
                  <a:cubicBezTo>
                    <a:pt x="866564" y="144008"/>
                    <a:pt x="802090" y="144008"/>
                    <a:pt x="738000" y="144008"/>
                  </a:cubicBezTo>
                  <a:cubicBezTo>
                    <a:pt x="733778" y="144008"/>
                    <a:pt x="729940" y="144776"/>
                    <a:pt x="725718" y="144776"/>
                  </a:cubicBezTo>
                  <a:cubicBezTo>
                    <a:pt x="718427" y="145160"/>
                    <a:pt x="715357" y="149000"/>
                    <a:pt x="715740" y="156680"/>
                  </a:cubicBezTo>
                  <a:cubicBezTo>
                    <a:pt x="716124" y="171655"/>
                    <a:pt x="715740" y="186631"/>
                    <a:pt x="715740" y="201606"/>
                  </a:cubicBezTo>
                  <a:cubicBezTo>
                    <a:pt x="715357" y="219270"/>
                    <a:pt x="708449" y="234629"/>
                    <a:pt x="697703" y="248453"/>
                  </a:cubicBezTo>
                  <a:cubicBezTo>
                    <a:pt x="696168" y="250373"/>
                    <a:pt x="693482" y="252677"/>
                    <a:pt x="693482" y="254980"/>
                  </a:cubicBezTo>
                  <a:cubicBezTo>
                    <a:pt x="689644" y="286468"/>
                    <a:pt x="702308" y="311043"/>
                    <a:pt x="737232" y="311427"/>
                  </a:cubicBezTo>
                  <a:cubicBezTo>
                    <a:pt x="752199" y="311427"/>
                    <a:pt x="767166" y="311811"/>
                    <a:pt x="782517" y="311427"/>
                  </a:cubicBezTo>
                  <a:cubicBezTo>
                    <a:pt x="795950" y="311043"/>
                    <a:pt x="805160" y="316419"/>
                    <a:pt x="812068" y="327554"/>
                  </a:cubicBezTo>
                  <a:cubicBezTo>
                    <a:pt x="817824" y="339074"/>
                    <a:pt x="825500" y="350210"/>
                    <a:pt x="833943" y="362881"/>
                  </a:cubicBezTo>
                  <a:close/>
                  <a:moveTo>
                    <a:pt x="160802" y="362497"/>
                  </a:moveTo>
                  <a:cubicBezTo>
                    <a:pt x="167326" y="352897"/>
                    <a:pt x="173466" y="345218"/>
                    <a:pt x="177688" y="336386"/>
                  </a:cubicBezTo>
                  <a:cubicBezTo>
                    <a:pt x="187666" y="316803"/>
                    <a:pt x="202250" y="309123"/>
                    <a:pt x="224125" y="311043"/>
                  </a:cubicBezTo>
                  <a:cubicBezTo>
                    <a:pt x="239476" y="312195"/>
                    <a:pt x="255594" y="312195"/>
                    <a:pt x="270945" y="309507"/>
                  </a:cubicBezTo>
                  <a:cubicBezTo>
                    <a:pt x="299728" y="304131"/>
                    <a:pt x="311626" y="268804"/>
                    <a:pt x="294739" y="245381"/>
                  </a:cubicBezTo>
                  <a:cubicBezTo>
                    <a:pt x="288983" y="237317"/>
                    <a:pt x="283226" y="227717"/>
                    <a:pt x="281691" y="218118"/>
                  </a:cubicBezTo>
                  <a:cubicBezTo>
                    <a:pt x="279005" y="199302"/>
                    <a:pt x="279005" y="180103"/>
                    <a:pt x="278237" y="161287"/>
                  </a:cubicBezTo>
                  <a:cubicBezTo>
                    <a:pt x="277853" y="146312"/>
                    <a:pt x="276702" y="144392"/>
                    <a:pt x="261351" y="144392"/>
                  </a:cubicBezTo>
                  <a:cubicBezTo>
                    <a:pt x="194190" y="144008"/>
                    <a:pt x="126646" y="144008"/>
                    <a:pt x="59485" y="144392"/>
                  </a:cubicBezTo>
                  <a:cubicBezTo>
                    <a:pt x="34924" y="144392"/>
                    <a:pt x="18805" y="162056"/>
                    <a:pt x="18805" y="186631"/>
                  </a:cubicBezTo>
                  <a:cubicBezTo>
                    <a:pt x="18805" y="213894"/>
                    <a:pt x="18805" y="241157"/>
                    <a:pt x="18805" y="268804"/>
                  </a:cubicBezTo>
                  <a:cubicBezTo>
                    <a:pt x="18805" y="295299"/>
                    <a:pt x="34924" y="311811"/>
                    <a:pt x="61404" y="311811"/>
                  </a:cubicBezTo>
                  <a:cubicBezTo>
                    <a:pt x="77523" y="311811"/>
                    <a:pt x="93641" y="312195"/>
                    <a:pt x="109376" y="311811"/>
                  </a:cubicBezTo>
                  <a:cubicBezTo>
                    <a:pt x="121273" y="311427"/>
                    <a:pt x="129716" y="316419"/>
                    <a:pt x="135856" y="326018"/>
                  </a:cubicBezTo>
                  <a:cubicBezTo>
                    <a:pt x="144300" y="337538"/>
                    <a:pt x="151975" y="349058"/>
                    <a:pt x="160802" y="362497"/>
                  </a:cubicBezTo>
                  <a:close/>
                </a:path>
              </a:pathLst>
            </a:custGeom>
            <a:grpFill/>
            <a:ln w="3834" cap="flat">
              <a:noFill/>
              <a:prstDash val="solid"/>
              <a:miter/>
            </a:ln>
          </p:spPr>
          <p:txBody>
            <a:bodyPr rtlCol="0" anchor="ctr"/>
            <a:lstStyle/>
            <a:p>
              <a:endParaRPr lang="en-US"/>
            </a:p>
          </p:txBody>
        </p:sp>
        <p:sp>
          <p:nvSpPr>
            <p:cNvPr id="20" name="Freeform 291">
              <a:extLst>
                <a:ext uri="{FF2B5EF4-FFF2-40B4-BE49-F238E27FC236}">
                  <a16:creationId xmlns:a16="http://schemas.microsoft.com/office/drawing/2014/main" id="{B4F865D4-0E07-FDAE-E9DF-5F7686BA2594}"/>
                </a:ext>
              </a:extLst>
            </p:cNvPr>
            <p:cNvSpPr/>
            <p:nvPr userDrawn="1"/>
          </p:nvSpPr>
          <p:spPr>
            <a:xfrm>
              <a:off x="8628698" y="5920718"/>
              <a:ext cx="24178" cy="18453"/>
            </a:xfrm>
            <a:custGeom>
              <a:avLst/>
              <a:gdLst>
                <a:gd name="connsiteX0" fmla="*/ 24178 w 24178"/>
                <a:gd name="connsiteY0" fmla="*/ 9600 h 18453"/>
                <a:gd name="connsiteX1" fmla="*/ 9594 w 24178"/>
                <a:gd name="connsiteY1" fmla="*/ 18431 h 18453"/>
                <a:gd name="connsiteX2" fmla="*/ 0 w 24178"/>
                <a:gd name="connsiteY2" fmla="*/ 8832 h 18453"/>
                <a:gd name="connsiteX3" fmla="*/ 9978 w 24178"/>
                <a:gd name="connsiteY3" fmla="*/ 0 h 18453"/>
                <a:gd name="connsiteX4" fmla="*/ 24178 w 24178"/>
                <a:gd name="connsiteY4" fmla="*/ 9600 h 1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8" h="18453">
                  <a:moveTo>
                    <a:pt x="24178" y="9600"/>
                  </a:moveTo>
                  <a:cubicBezTo>
                    <a:pt x="17270" y="14208"/>
                    <a:pt x="13048" y="18816"/>
                    <a:pt x="9594" y="18431"/>
                  </a:cubicBezTo>
                  <a:cubicBezTo>
                    <a:pt x="6140" y="18047"/>
                    <a:pt x="3070" y="12288"/>
                    <a:pt x="0" y="8832"/>
                  </a:cubicBezTo>
                  <a:cubicBezTo>
                    <a:pt x="3454" y="5760"/>
                    <a:pt x="6524" y="384"/>
                    <a:pt x="9978" y="0"/>
                  </a:cubicBezTo>
                  <a:cubicBezTo>
                    <a:pt x="13816" y="0"/>
                    <a:pt x="17654" y="4992"/>
                    <a:pt x="24178" y="9600"/>
                  </a:cubicBezTo>
                  <a:close/>
                </a:path>
              </a:pathLst>
            </a:custGeom>
            <a:grpFill/>
            <a:ln w="3834" cap="flat">
              <a:noFill/>
              <a:prstDash val="solid"/>
              <a:miter/>
            </a:ln>
          </p:spPr>
          <p:txBody>
            <a:bodyPr rtlCol="0" anchor="ctr"/>
            <a:lstStyle/>
            <a:p>
              <a:endParaRPr lang="en-US"/>
            </a:p>
          </p:txBody>
        </p:sp>
        <p:sp>
          <p:nvSpPr>
            <p:cNvPr id="21" name="Freeform 292">
              <a:extLst>
                <a:ext uri="{FF2B5EF4-FFF2-40B4-BE49-F238E27FC236}">
                  <a16:creationId xmlns:a16="http://schemas.microsoft.com/office/drawing/2014/main" id="{7E8A83E3-8854-2BBA-E147-C6733D8FBB97}"/>
                </a:ext>
              </a:extLst>
            </p:cNvPr>
            <p:cNvSpPr/>
            <p:nvPr userDrawn="1"/>
          </p:nvSpPr>
          <p:spPr>
            <a:xfrm>
              <a:off x="8629445" y="5866191"/>
              <a:ext cx="18521" cy="19967"/>
            </a:xfrm>
            <a:custGeom>
              <a:avLst/>
              <a:gdLst>
                <a:gd name="connsiteX0" fmla="*/ 11534 w 18521"/>
                <a:gd name="connsiteY0" fmla="*/ 384 h 19967"/>
                <a:gd name="connsiteX1" fmla="*/ 18442 w 18521"/>
                <a:gd name="connsiteY1" fmla="*/ 11136 h 19967"/>
                <a:gd name="connsiteX2" fmla="*/ 8848 w 18521"/>
                <a:gd name="connsiteY2" fmla="*/ 19967 h 19967"/>
                <a:gd name="connsiteX3" fmla="*/ 21 w 18521"/>
                <a:gd name="connsiteY3" fmla="*/ 10752 h 19967"/>
                <a:gd name="connsiteX4" fmla="*/ 6929 w 18521"/>
                <a:gd name="connsiteY4" fmla="*/ 0 h 19967"/>
                <a:gd name="connsiteX5" fmla="*/ 11534 w 18521"/>
                <a:gd name="connsiteY5" fmla="*/ 384 h 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1" h="19967">
                  <a:moveTo>
                    <a:pt x="11534" y="384"/>
                  </a:moveTo>
                  <a:cubicBezTo>
                    <a:pt x="14220" y="4224"/>
                    <a:pt x="19210" y="8064"/>
                    <a:pt x="18442" y="11136"/>
                  </a:cubicBezTo>
                  <a:cubicBezTo>
                    <a:pt x="17675" y="14592"/>
                    <a:pt x="12302" y="19967"/>
                    <a:pt x="8848" y="19967"/>
                  </a:cubicBezTo>
                  <a:cubicBezTo>
                    <a:pt x="5778" y="19967"/>
                    <a:pt x="405" y="14208"/>
                    <a:pt x="21" y="10752"/>
                  </a:cubicBezTo>
                  <a:cubicBezTo>
                    <a:pt x="-363" y="7680"/>
                    <a:pt x="4626" y="3840"/>
                    <a:pt x="6929" y="0"/>
                  </a:cubicBezTo>
                  <a:cubicBezTo>
                    <a:pt x="8464" y="0"/>
                    <a:pt x="9999" y="384"/>
                    <a:pt x="11534" y="384"/>
                  </a:cubicBezTo>
                  <a:close/>
                </a:path>
              </a:pathLst>
            </a:custGeom>
            <a:grpFill/>
            <a:ln w="3834" cap="flat">
              <a:noFill/>
              <a:prstDash val="solid"/>
              <a:miter/>
            </a:ln>
          </p:spPr>
          <p:txBody>
            <a:bodyPr rtlCol="0" anchor="ctr"/>
            <a:lstStyle/>
            <a:p>
              <a:endParaRPr lang="en-US"/>
            </a:p>
          </p:txBody>
        </p:sp>
        <p:sp>
          <p:nvSpPr>
            <p:cNvPr id="22" name="Freeform 293">
              <a:extLst>
                <a:ext uri="{FF2B5EF4-FFF2-40B4-BE49-F238E27FC236}">
                  <a16:creationId xmlns:a16="http://schemas.microsoft.com/office/drawing/2014/main" id="{63BD4BB0-D50A-A4C6-E40D-D1A63582F592}"/>
                </a:ext>
              </a:extLst>
            </p:cNvPr>
            <p:cNvSpPr/>
            <p:nvPr userDrawn="1"/>
          </p:nvSpPr>
          <p:spPr>
            <a:xfrm>
              <a:off x="8629444" y="5974457"/>
              <a:ext cx="18463" cy="20370"/>
            </a:xfrm>
            <a:custGeom>
              <a:avLst/>
              <a:gdLst>
                <a:gd name="connsiteX0" fmla="*/ 6547 w 18463"/>
                <a:gd name="connsiteY0" fmla="*/ 19603 h 20370"/>
                <a:gd name="connsiteX1" fmla="*/ 23 w 18463"/>
                <a:gd name="connsiteY1" fmla="*/ 8467 h 20370"/>
                <a:gd name="connsiteX2" fmla="*/ 9617 w 18463"/>
                <a:gd name="connsiteY2" fmla="*/ 19 h 20370"/>
                <a:gd name="connsiteX3" fmla="*/ 18444 w 18463"/>
                <a:gd name="connsiteY3" fmla="*/ 9619 h 20370"/>
                <a:gd name="connsiteX4" fmla="*/ 10768 w 18463"/>
                <a:gd name="connsiteY4" fmla="*/ 20371 h 20370"/>
                <a:gd name="connsiteX5" fmla="*/ 6547 w 18463"/>
                <a:gd name="connsiteY5" fmla="*/ 19603 h 2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3" h="20370">
                  <a:moveTo>
                    <a:pt x="6547" y="19603"/>
                  </a:moveTo>
                  <a:cubicBezTo>
                    <a:pt x="4244" y="15763"/>
                    <a:pt x="-362" y="11539"/>
                    <a:pt x="23" y="8467"/>
                  </a:cubicBezTo>
                  <a:cubicBezTo>
                    <a:pt x="790" y="5011"/>
                    <a:pt x="6547" y="-364"/>
                    <a:pt x="9617" y="19"/>
                  </a:cubicBezTo>
                  <a:cubicBezTo>
                    <a:pt x="13071" y="403"/>
                    <a:pt x="18060" y="5779"/>
                    <a:pt x="18444" y="9619"/>
                  </a:cubicBezTo>
                  <a:cubicBezTo>
                    <a:pt x="18827" y="12691"/>
                    <a:pt x="13455" y="16531"/>
                    <a:pt x="10768" y="20371"/>
                  </a:cubicBezTo>
                  <a:cubicBezTo>
                    <a:pt x="9617" y="19603"/>
                    <a:pt x="8082" y="19603"/>
                    <a:pt x="6547" y="19603"/>
                  </a:cubicBezTo>
                  <a:close/>
                </a:path>
              </a:pathLst>
            </a:custGeom>
            <a:grpFill/>
            <a:ln w="3834" cap="flat">
              <a:noFill/>
              <a:prstDash val="solid"/>
              <a:miter/>
            </a:ln>
          </p:spPr>
          <p:txBody>
            <a:bodyPr rtlCol="0" anchor="ctr"/>
            <a:lstStyle/>
            <a:p>
              <a:endParaRPr lang="en-US"/>
            </a:p>
          </p:txBody>
        </p:sp>
        <p:sp>
          <p:nvSpPr>
            <p:cNvPr id="23" name="Freeform 294">
              <a:extLst>
                <a:ext uri="{FF2B5EF4-FFF2-40B4-BE49-F238E27FC236}">
                  <a16:creationId xmlns:a16="http://schemas.microsoft.com/office/drawing/2014/main" id="{830428FB-AA18-BF20-1CD5-4DA50A667315}"/>
                </a:ext>
              </a:extLst>
            </p:cNvPr>
            <p:cNvSpPr/>
            <p:nvPr userDrawn="1"/>
          </p:nvSpPr>
          <p:spPr>
            <a:xfrm>
              <a:off x="8629444" y="6027447"/>
              <a:ext cx="18462" cy="22290"/>
            </a:xfrm>
            <a:custGeom>
              <a:avLst/>
              <a:gdLst>
                <a:gd name="connsiteX0" fmla="*/ 8465 w 18462"/>
                <a:gd name="connsiteY0" fmla="*/ 22291 h 22290"/>
                <a:gd name="connsiteX1" fmla="*/ 22 w 18462"/>
                <a:gd name="connsiteY1" fmla="*/ 8467 h 22290"/>
                <a:gd name="connsiteX2" fmla="*/ 9233 w 18462"/>
                <a:gd name="connsiteY2" fmla="*/ 19 h 22290"/>
                <a:gd name="connsiteX3" fmla="*/ 18443 w 18462"/>
                <a:gd name="connsiteY3" fmla="*/ 8851 h 22290"/>
                <a:gd name="connsiteX4" fmla="*/ 8465 w 18462"/>
                <a:gd name="connsiteY4" fmla="*/ 22291 h 2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2" h="22290">
                  <a:moveTo>
                    <a:pt x="8465" y="22291"/>
                  </a:moveTo>
                  <a:cubicBezTo>
                    <a:pt x="4244" y="15763"/>
                    <a:pt x="-362" y="11539"/>
                    <a:pt x="22" y="8467"/>
                  </a:cubicBezTo>
                  <a:cubicBezTo>
                    <a:pt x="790" y="5011"/>
                    <a:pt x="6163" y="-364"/>
                    <a:pt x="9233" y="19"/>
                  </a:cubicBezTo>
                  <a:cubicBezTo>
                    <a:pt x="12687" y="404"/>
                    <a:pt x="18060" y="5395"/>
                    <a:pt x="18443" y="8851"/>
                  </a:cubicBezTo>
                  <a:cubicBezTo>
                    <a:pt x="18827" y="11923"/>
                    <a:pt x="13455" y="15763"/>
                    <a:pt x="8465" y="22291"/>
                  </a:cubicBezTo>
                  <a:close/>
                </a:path>
              </a:pathLst>
            </a:custGeom>
            <a:grpFill/>
            <a:ln w="3834" cap="flat">
              <a:noFill/>
              <a:prstDash val="solid"/>
              <a:miter/>
            </a:ln>
          </p:spPr>
          <p:txBody>
            <a:bodyPr rtlCol="0" anchor="ctr"/>
            <a:lstStyle/>
            <a:p>
              <a:endParaRPr lang="en-US"/>
            </a:p>
          </p:txBody>
        </p:sp>
        <p:sp>
          <p:nvSpPr>
            <p:cNvPr id="24" name="Freeform 295">
              <a:extLst>
                <a:ext uri="{FF2B5EF4-FFF2-40B4-BE49-F238E27FC236}">
                  <a16:creationId xmlns:a16="http://schemas.microsoft.com/office/drawing/2014/main" id="{81B1D13B-C656-52C1-7896-0472F31A618F}"/>
                </a:ext>
              </a:extLst>
            </p:cNvPr>
            <p:cNvSpPr/>
            <p:nvPr userDrawn="1"/>
          </p:nvSpPr>
          <p:spPr>
            <a:xfrm>
              <a:off x="8988680" y="5867343"/>
              <a:ext cx="49770" cy="22301"/>
            </a:xfrm>
            <a:custGeom>
              <a:avLst/>
              <a:gdLst>
                <a:gd name="connsiteX0" fmla="*/ 24178 w 49770"/>
                <a:gd name="connsiteY0" fmla="*/ 21887 h 22301"/>
                <a:gd name="connsiteX1" fmla="*/ 9978 w 49770"/>
                <a:gd name="connsiteY1" fmla="*/ 21503 h 22301"/>
                <a:gd name="connsiteX2" fmla="*/ 0 w 49770"/>
                <a:gd name="connsiteY2" fmla="*/ 11520 h 22301"/>
                <a:gd name="connsiteX3" fmla="*/ 9211 w 49770"/>
                <a:gd name="connsiteY3" fmla="*/ 1152 h 22301"/>
                <a:gd name="connsiteX4" fmla="*/ 39529 w 49770"/>
                <a:gd name="connsiteY4" fmla="*/ 1152 h 22301"/>
                <a:gd name="connsiteX5" fmla="*/ 49507 w 49770"/>
                <a:gd name="connsiteY5" fmla="*/ 11136 h 22301"/>
                <a:gd name="connsiteX6" fmla="*/ 38761 w 49770"/>
                <a:gd name="connsiteY6" fmla="*/ 21503 h 22301"/>
                <a:gd name="connsiteX7" fmla="*/ 24178 w 49770"/>
                <a:gd name="connsiteY7" fmla="*/ 21887 h 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70" h="22301">
                  <a:moveTo>
                    <a:pt x="24178" y="21887"/>
                  </a:moveTo>
                  <a:cubicBezTo>
                    <a:pt x="19572" y="21887"/>
                    <a:pt x="14199" y="23039"/>
                    <a:pt x="9978" y="21503"/>
                  </a:cubicBezTo>
                  <a:cubicBezTo>
                    <a:pt x="5757" y="19583"/>
                    <a:pt x="0" y="14976"/>
                    <a:pt x="0" y="11520"/>
                  </a:cubicBezTo>
                  <a:cubicBezTo>
                    <a:pt x="0" y="8064"/>
                    <a:pt x="5757" y="1920"/>
                    <a:pt x="9211" y="1152"/>
                  </a:cubicBezTo>
                  <a:cubicBezTo>
                    <a:pt x="19189" y="-384"/>
                    <a:pt x="29550" y="-384"/>
                    <a:pt x="39529" y="1152"/>
                  </a:cubicBezTo>
                  <a:cubicBezTo>
                    <a:pt x="43366" y="1536"/>
                    <a:pt x="48739" y="6912"/>
                    <a:pt x="49507" y="11136"/>
                  </a:cubicBezTo>
                  <a:cubicBezTo>
                    <a:pt x="51042" y="18047"/>
                    <a:pt x="45669" y="21503"/>
                    <a:pt x="38761" y="21503"/>
                  </a:cubicBezTo>
                  <a:cubicBezTo>
                    <a:pt x="34156" y="21887"/>
                    <a:pt x="29167" y="21887"/>
                    <a:pt x="24178" y="21887"/>
                  </a:cubicBezTo>
                  <a:close/>
                </a:path>
              </a:pathLst>
            </a:custGeom>
            <a:grpFill/>
            <a:ln w="3834" cap="flat">
              <a:noFill/>
              <a:prstDash val="solid"/>
              <a:miter/>
            </a:ln>
          </p:spPr>
          <p:txBody>
            <a:bodyPr rtlCol="0" anchor="ctr"/>
            <a:lstStyle/>
            <a:p>
              <a:endParaRPr lang="en-US"/>
            </a:p>
          </p:txBody>
        </p:sp>
        <p:sp>
          <p:nvSpPr>
            <p:cNvPr id="25" name="Freeform 296">
              <a:extLst>
                <a:ext uri="{FF2B5EF4-FFF2-40B4-BE49-F238E27FC236}">
                  <a16:creationId xmlns:a16="http://schemas.microsoft.com/office/drawing/2014/main" id="{453BC2EC-6EED-760C-2B04-51EBE2BA3991}"/>
                </a:ext>
              </a:extLst>
            </p:cNvPr>
            <p:cNvSpPr/>
            <p:nvPr userDrawn="1"/>
          </p:nvSpPr>
          <p:spPr>
            <a:xfrm>
              <a:off x="8928752" y="5655382"/>
              <a:ext cx="92128" cy="28207"/>
            </a:xfrm>
            <a:custGeom>
              <a:avLst/>
              <a:gdLst>
                <a:gd name="connsiteX0" fmla="*/ 30376 w 92128"/>
                <a:gd name="connsiteY0" fmla="*/ 0 h 28207"/>
                <a:gd name="connsiteX1" fmla="*/ 62614 w 92128"/>
                <a:gd name="connsiteY1" fmla="*/ 2304 h 28207"/>
                <a:gd name="connsiteX2" fmla="*/ 89094 w 92128"/>
                <a:gd name="connsiteY2" fmla="*/ 11520 h 28207"/>
                <a:gd name="connsiteX3" fmla="*/ 91780 w 92128"/>
                <a:gd name="connsiteY3" fmla="*/ 21119 h 28207"/>
                <a:gd name="connsiteX4" fmla="*/ 83337 w 92128"/>
                <a:gd name="connsiteY4" fmla="*/ 28031 h 28207"/>
                <a:gd name="connsiteX5" fmla="*/ 73743 w 92128"/>
                <a:gd name="connsiteY5" fmla="*/ 25727 h 28207"/>
                <a:gd name="connsiteX6" fmla="*/ 54554 w 92128"/>
                <a:gd name="connsiteY6" fmla="*/ 25343 h 28207"/>
                <a:gd name="connsiteX7" fmla="*/ 39971 w 92128"/>
                <a:gd name="connsiteY7" fmla="*/ 25727 h 28207"/>
                <a:gd name="connsiteX8" fmla="*/ 16944 w 92128"/>
                <a:gd name="connsiteY8" fmla="*/ 26495 h 28207"/>
                <a:gd name="connsiteX9" fmla="*/ 4664 w 92128"/>
                <a:gd name="connsiteY9" fmla="*/ 26495 h 28207"/>
                <a:gd name="connsiteX10" fmla="*/ 4280 w 92128"/>
                <a:gd name="connsiteY10" fmla="*/ 11904 h 28207"/>
                <a:gd name="connsiteX11" fmla="*/ 30376 w 92128"/>
                <a:gd name="connsiteY11" fmla="*/ 0 h 2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128" h="28207">
                  <a:moveTo>
                    <a:pt x="30376" y="0"/>
                  </a:moveTo>
                  <a:cubicBezTo>
                    <a:pt x="41122" y="8832"/>
                    <a:pt x="51868" y="2688"/>
                    <a:pt x="62614" y="2304"/>
                  </a:cubicBezTo>
                  <a:cubicBezTo>
                    <a:pt x="71441" y="1920"/>
                    <a:pt x="80651" y="7296"/>
                    <a:pt x="89094" y="11520"/>
                  </a:cubicBezTo>
                  <a:cubicBezTo>
                    <a:pt x="91013" y="12672"/>
                    <a:pt x="92932" y="18431"/>
                    <a:pt x="91780" y="21119"/>
                  </a:cubicBezTo>
                  <a:cubicBezTo>
                    <a:pt x="90629" y="24191"/>
                    <a:pt x="86408" y="27263"/>
                    <a:pt x="83337" y="28031"/>
                  </a:cubicBezTo>
                  <a:cubicBezTo>
                    <a:pt x="80651" y="28799"/>
                    <a:pt x="76813" y="26879"/>
                    <a:pt x="73743" y="25727"/>
                  </a:cubicBezTo>
                  <a:cubicBezTo>
                    <a:pt x="67219" y="22655"/>
                    <a:pt x="61846" y="21119"/>
                    <a:pt x="54554" y="25343"/>
                  </a:cubicBezTo>
                  <a:cubicBezTo>
                    <a:pt x="50717" y="27647"/>
                    <a:pt x="43425" y="28031"/>
                    <a:pt x="39971" y="25727"/>
                  </a:cubicBezTo>
                  <a:cubicBezTo>
                    <a:pt x="31528" y="20735"/>
                    <a:pt x="24620" y="23423"/>
                    <a:pt x="16944" y="26495"/>
                  </a:cubicBezTo>
                  <a:cubicBezTo>
                    <a:pt x="13106" y="28031"/>
                    <a:pt x="7734" y="28415"/>
                    <a:pt x="4664" y="26495"/>
                  </a:cubicBezTo>
                  <a:cubicBezTo>
                    <a:pt x="-1093" y="22655"/>
                    <a:pt x="-1860" y="15743"/>
                    <a:pt x="4280" y="11904"/>
                  </a:cubicBezTo>
                  <a:cubicBezTo>
                    <a:pt x="11955" y="6912"/>
                    <a:pt x="21166" y="4224"/>
                    <a:pt x="30376" y="0"/>
                  </a:cubicBezTo>
                  <a:close/>
                </a:path>
              </a:pathLst>
            </a:custGeom>
            <a:grpFill/>
            <a:ln w="3834" cap="flat">
              <a:noFill/>
              <a:prstDash val="solid"/>
              <a:miter/>
            </a:ln>
          </p:spPr>
          <p:txBody>
            <a:bodyPr rtlCol="0" anchor="ctr"/>
            <a:lstStyle/>
            <a:p>
              <a:endParaRPr lang="en-US"/>
            </a:p>
          </p:txBody>
        </p:sp>
        <p:sp>
          <p:nvSpPr>
            <p:cNvPr id="26" name="Freeform 297">
              <a:extLst>
                <a:ext uri="{FF2B5EF4-FFF2-40B4-BE49-F238E27FC236}">
                  <a16:creationId xmlns:a16="http://schemas.microsoft.com/office/drawing/2014/main" id="{A2520775-6961-02CC-A910-C2A51A5E088A}"/>
                </a:ext>
              </a:extLst>
            </p:cNvPr>
            <p:cNvSpPr/>
            <p:nvPr userDrawn="1"/>
          </p:nvSpPr>
          <p:spPr>
            <a:xfrm>
              <a:off x="8515101" y="5128934"/>
              <a:ext cx="242929" cy="21119"/>
            </a:xfrm>
            <a:custGeom>
              <a:avLst/>
              <a:gdLst>
                <a:gd name="connsiteX0" fmla="*/ 120889 w 242929"/>
                <a:gd name="connsiteY0" fmla="*/ 21119 h 21119"/>
                <a:gd name="connsiteX1" fmla="*/ 14199 w 242929"/>
                <a:gd name="connsiteY1" fmla="*/ 21119 h 21119"/>
                <a:gd name="connsiteX2" fmla="*/ 0 w 242929"/>
                <a:gd name="connsiteY2" fmla="*/ 10752 h 21119"/>
                <a:gd name="connsiteX3" fmla="*/ 13816 w 242929"/>
                <a:gd name="connsiteY3" fmla="*/ 768 h 21119"/>
                <a:gd name="connsiteX4" fmla="*/ 228730 w 242929"/>
                <a:gd name="connsiteY4" fmla="*/ 0 h 21119"/>
                <a:gd name="connsiteX5" fmla="*/ 242930 w 242929"/>
                <a:gd name="connsiteY5" fmla="*/ 10368 h 21119"/>
                <a:gd name="connsiteX6" fmla="*/ 229114 w 242929"/>
                <a:gd name="connsiteY6" fmla="*/ 20351 h 21119"/>
                <a:gd name="connsiteX7" fmla="*/ 120505 w 242929"/>
                <a:gd name="connsiteY7" fmla="*/ 20351 h 21119"/>
                <a:gd name="connsiteX8" fmla="*/ 120889 w 242929"/>
                <a:gd name="connsiteY8" fmla="*/ 21119 h 2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29" h="21119">
                  <a:moveTo>
                    <a:pt x="120889" y="21119"/>
                  </a:moveTo>
                  <a:cubicBezTo>
                    <a:pt x="85198" y="21119"/>
                    <a:pt x="49891" y="21119"/>
                    <a:pt x="14199" y="21119"/>
                  </a:cubicBezTo>
                  <a:cubicBezTo>
                    <a:pt x="6908" y="21119"/>
                    <a:pt x="0" y="20351"/>
                    <a:pt x="0" y="10752"/>
                  </a:cubicBezTo>
                  <a:cubicBezTo>
                    <a:pt x="384" y="1920"/>
                    <a:pt x="6908" y="768"/>
                    <a:pt x="13816" y="768"/>
                  </a:cubicBezTo>
                  <a:cubicBezTo>
                    <a:pt x="85582" y="384"/>
                    <a:pt x="157348" y="384"/>
                    <a:pt x="228730" y="0"/>
                  </a:cubicBezTo>
                  <a:cubicBezTo>
                    <a:pt x="236405" y="0"/>
                    <a:pt x="242930" y="1152"/>
                    <a:pt x="242930" y="10368"/>
                  </a:cubicBezTo>
                  <a:cubicBezTo>
                    <a:pt x="242930" y="19199"/>
                    <a:pt x="236022" y="20351"/>
                    <a:pt x="229114" y="20351"/>
                  </a:cubicBezTo>
                  <a:cubicBezTo>
                    <a:pt x="193039" y="20351"/>
                    <a:pt x="156580" y="20351"/>
                    <a:pt x="120505" y="20351"/>
                  </a:cubicBezTo>
                  <a:cubicBezTo>
                    <a:pt x="120889" y="20735"/>
                    <a:pt x="120889" y="21119"/>
                    <a:pt x="120889" y="21119"/>
                  </a:cubicBezTo>
                  <a:close/>
                </a:path>
              </a:pathLst>
            </a:custGeom>
            <a:grpFill/>
            <a:ln w="3834" cap="flat">
              <a:noFill/>
              <a:prstDash val="solid"/>
              <a:miter/>
            </a:ln>
          </p:spPr>
          <p:txBody>
            <a:bodyPr rtlCol="0" anchor="ctr"/>
            <a:lstStyle/>
            <a:p>
              <a:endParaRPr lang="en-US" dirty="0"/>
            </a:p>
          </p:txBody>
        </p:sp>
        <p:sp>
          <p:nvSpPr>
            <p:cNvPr id="27" name="Freeform 298">
              <a:extLst>
                <a:ext uri="{FF2B5EF4-FFF2-40B4-BE49-F238E27FC236}">
                  <a16:creationId xmlns:a16="http://schemas.microsoft.com/office/drawing/2014/main" id="{06FB2C7F-20E4-B89B-DAB4-840624BAB5DB}"/>
                </a:ext>
              </a:extLst>
            </p:cNvPr>
            <p:cNvSpPr/>
            <p:nvPr userDrawn="1"/>
          </p:nvSpPr>
          <p:spPr>
            <a:xfrm>
              <a:off x="8516253" y="5237527"/>
              <a:ext cx="242929" cy="21386"/>
            </a:xfrm>
            <a:custGeom>
              <a:avLst/>
              <a:gdLst>
                <a:gd name="connsiteX0" fmla="*/ 120505 w 242929"/>
                <a:gd name="connsiteY0" fmla="*/ 21195 h 21386"/>
                <a:gd name="connsiteX1" fmla="*/ 16118 w 242929"/>
                <a:gd name="connsiteY1" fmla="*/ 21195 h 21386"/>
                <a:gd name="connsiteX2" fmla="*/ 7291 w 242929"/>
                <a:gd name="connsiteY2" fmla="*/ 20427 h 21386"/>
                <a:gd name="connsiteX3" fmla="*/ 0 w 242929"/>
                <a:gd name="connsiteY3" fmla="*/ 10827 h 21386"/>
                <a:gd name="connsiteX4" fmla="*/ 7291 w 242929"/>
                <a:gd name="connsiteY4" fmla="*/ 1227 h 21386"/>
                <a:gd name="connsiteX5" fmla="*/ 15351 w 242929"/>
                <a:gd name="connsiteY5" fmla="*/ 459 h 21386"/>
                <a:gd name="connsiteX6" fmla="*/ 225276 w 242929"/>
                <a:gd name="connsiteY6" fmla="*/ 75 h 21386"/>
                <a:gd name="connsiteX7" fmla="*/ 227195 w 242929"/>
                <a:gd name="connsiteY7" fmla="*/ 75 h 21386"/>
                <a:gd name="connsiteX8" fmla="*/ 242929 w 242929"/>
                <a:gd name="connsiteY8" fmla="*/ 10059 h 21386"/>
                <a:gd name="connsiteX9" fmla="*/ 227195 w 242929"/>
                <a:gd name="connsiteY9" fmla="*/ 20043 h 21386"/>
                <a:gd name="connsiteX10" fmla="*/ 120889 w 242929"/>
                <a:gd name="connsiteY10" fmla="*/ 20043 h 21386"/>
                <a:gd name="connsiteX11" fmla="*/ 120505 w 242929"/>
                <a:gd name="connsiteY11" fmla="*/ 21195 h 2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29" h="21386">
                  <a:moveTo>
                    <a:pt x="120505" y="21195"/>
                  </a:moveTo>
                  <a:cubicBezTo>
                    <a:pt x="85582" y="21195"/>
                    <a:pt x="51042" y="21195"/>
                    <a:pt x="16118" y="21195"/>
                  </a:cubicBezTo>
                  <a:cubicBezTo>
                    <a:pt x="13048" y="21195"/>
                    <a:pt x="9210" y="21963"/>
                    <a:pt x="7291" y="20427"/>
                  </a:cubicBezTo>
                  <a:cubicBezTo>
                    <a:pt x="4221" y="18123"/>
                    <a:pt x="0" y="14283"/>
                    <a:pt x="0" y="10827"/>
                  </a:cubicBezTo>
                  <a:cubicBezTo>
                    <a:pt x="0" y="7371"/>
                    <a:pt x="3838" y="3531"/>
                    <a:pt x="7291" y="1227"/>
                  </a:cubicBezTo>
                  <a:cubicBezTo>
                    <a:pt x="9210" y="-309"/>
                    <a:pt x="12664" y="459"/>
                    <a:pt x="15351" y="459"/>
                  </a:cubicBezTo>
                  <a:cubicBezTo>
                    <a:pt x="85198" y="459"/>
                    <a:pt x="155429" y="75"/>
                    <a:pt x="225276" y="75"/>
                  </a:cubicBezTo>
                  <a:cubicBezTo>
                    <a:pt x="226043" y="75"/>
                    <a:pt x="226811" y="75"/>
                    <a:pt x="227195" y="75"/>
                  </a:cubicBezTo>
                  <a:cubicBezTo>
                    <a:pt x="234870" y="-309"/>
                    <a:pt x="242929" y="459"/>
                    <a:pt x="242929" y="10059"/>
                  </a:cubicBezTo>
                  <a:cubicBezTo>
                    <a:pt x="242929" y="20043"/>
                    <a:pt x="234870" y="20043"/>
                    <a:pt x="227195" y="20043"/>
                  </a:cubicBezTo>
                  <a:cubicBezTo>
                    <a:pt x="191888" y="20043"/>
                    <a:pt x="156196" y="20043"/>
                    <a:pt x="120889" y="20043"/>
                  </a:cubicBezTo>
                  <a:cubicBezTo>
                    <a:pt x="120505" y="20811"/>
                    <a:pt x="120505" y="21195"/>
                    <a:pt x="120505" y="21195"/>
                  </a:cubicBezTo>
                  <a:close/>
                </a:path>
              </a:pathLst>
            </a:custGeom>
            <a:grpFill/>
            <a:ln w="3834" cap="flat">
              <a:noFill/>
              <a:prstDash val="solid"/>
              <a:miter/>
            </a:ln>
          </p:spPr>
          <p:txBody>
            <a:bodyPr rtlCol="0" anchor="ctr"/>
            <a:lstStyle/>
            <a:p>
              <a:endParaRPr lang="en-US"/>
            </a:p>
          </p:txBody>
        </p:sp>
        <p:sp>
          <p:nvSpPr>
            <p:cNvPr id="28" name="Freeform 299">
              <a:extLst>
                <a:ext uri="{FF2B5EF4-FFF2-40B4-BE49-F238E27FC236}">
                  <a16:creationId xmlns:a16="http://schemas.microsoft.com/office/drawing/2014/main" id="{9CCA5C71-0C4C-046C-6E40-993473238F3A}"/>
                </a:ext>
              </a:extLst>
            </p:cNvPr>
            <p:cNvSpPr/>
            <p:nvPr userDrawn="1"/>
          </p:nvSpPr>
          <p:spPr>
            <a:xfrm>
              <a:off x="8515485" y="5183460"/>
              <a:ext cx="243321" cy="20735"/>
            </a:xfrm>
            <a:custGeom>
              <a:avLst/>
              <a:gdLst>
                <a:gd name="connsiteX0" fmla="*/ 122424 w 243321"/>
                <a:gd name="connsiteY0" fmla="*/ 0 h 20735"/>
                <a:gd name="connsiteX1" fmla="*/ 227962 w 243321"/>
                <a:gd name="connsiteY1" fmla="*/ 0 h 20735"/>
                <a:gd name="connsiteX2" fmla="*/ 240243 w 243321"/>
                <a:gd name="connsiteY2" fmla="*/ 3072 h 20735"/>
                <a:gd name="connsiteX3" fmla="*/ 242930 w 243321"/>
                <a:gd name="connsiteY3" fmla="*/ 12672 h 20735"/>
                <a:gd name="connsiteX4" fmla="*/ 232184 w 243321"/>
                <a:gd name="connsiteY4" fmla="*/ 19583 h 20735"/>
                <a:gd name="connsiteX5" fmla="*/ 175769 w 243321"/>
                <a:gd name="connsiteY5" fmla="*/ 19967 h 20735"/>
                <a:gd name="connsiteX6" fmla="*/ 19957 w 243321"/>
                <a:gd name="connsiteY6" fmla="*/ 20735 h 20735"/>
                <a:gd name="connsiteX7" fmla="*/ 12665 w 243321"/>
                <a:gd name="connsiteY7" fmla="*/ 20735 h 20735"/>
                <a:gd name="connsiteX8" fmla="*/ 0 w 243321"/>
                <a:gd name="connsiteY8" fmla="*/ 10752 h 20735"/>
                <a:gd name="connsiteX9" fmla="*/ 12665 w 243321"/>
                <a:gd name="connsiteY9" fmla="*/ 768 h 20735"/>
                <a:gd name="connsiteX10" fmla="*/ 122424 w 243321"/>
                <a:gd name="connsiteY10" fmla="*/ 768 h 20735"/>
                <a:gd name="connsiteX11" fmla="*/ 122424 w 243321"/>
                <a:gd name="connsiteY11" fmla="*/ 0 h 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321" h="20735">
                  <a:moveTo>
                    <a:pt x="122424" y="0"/>
                  </a:moveTo>
                  <a:cubicBezTo>
                    <a:pt x="157731" y="0"/>
                    <a:pt x="192655" y="0"/>
                    <a:pt x="227962" y="0"/>
                  </a:cubicBezTo>
                  <a:cubicBezTo>
                    <a:pt x="232184" y="0"/>
                    <a:pt x="237173" y="768"/>
                    <a:pt x="240243" y="3072"/>
                  </a:cubicBezTo>
                  <a:cubicBezTo>
                    <a:pt x="242546" y="4608"/>
                    <a:pt x="244081" y="10752"/>
                    <a:pt x="242930" y="12672"/>
                  </a:cubicBezTo>
                  <a:cubicBezTo>
                    <a:pt x="240627" y="16128"/>
                    <a:pt x="236022" y="19583"/>
                    <a:pt x="232184" y="19583"/>
                  </a:cubicBezTo>
                  <a:cubicBezTo>
                    <a:pt x="213379" y="20351"/>
                    <a:pt x="194574" y="19967"/>
                    <a:pt x="175769" y="19967"/>
                  </a:cubicBezTo>
                  <a:cubicBezTo>
                    <a:pt x="123960" y="20351"/>
                    <a:pt x="72150" y="20351"/>
                    <a:pt x="19957" y="20735"/>
                  </a:cubicBezTo>
                  <a:cubicBezTo>
                    <a:pt x="17654" y="20735"/>
                    <a:pt x="15351" y="20735"/>
                    <a:pt x="12665" y="20735"/>
                  </a:cubicBezTo>
                  <a:cubicBezTo>
                    <a:pt x="5757" y="20735"/>
                    <a:pt x="0" y="18816"/>
                    <a:pt x="0" y="10752"/>
                  </a:cubicBezTo>
                  <a:cubicBezTo>
                    <a:pt x="0" y="2688"/>
                    <a:pt x="5757" y="768"/>
                    <a:pt x="12665" y="768"/>
                  </a:cubicBezTo>
                  <a:cubicBezTo>
                    <a:pt x="49123" y="768"/>
                    <a:pt x="85582" y="768"/>
                    <a:pt x="122424" y="768"/>
                  </a:cubicBezTo>
                  <a:cubicBezTo>
                    <a:pt x="122424" y="768"/>
                    <a:pt x="122424" y="384"/>
                    <a:pt x="122424" y="0"/>
                  </a:cubicBezTo>
                  <a:close/>
                </a:path>
              </a:pathLst>
            </a:custGeom>
            <a:grpFill/>
            <a:ln w="3834" cap="flat">
              <a:noFill/>
              <a:prstDash val="solid"/>
              <a:miter/>
            </a:ln>
          </p:spPr>
          <p:txBody>
            <a:bodyPr rtlCol="0" anchor="ctr"/>
            <a:lstStyle/>
            <a:p>
              <a:endParaRPr lang="en-US"/>
            </a:p>
          </p:txBody>
        </p:sp>
      </p:grpSp>
      <p:grpSp>
        <p:nvGrpSpPr>
          <p:cNvPr id="32" name="Graphic 3">
            <a:extLst>
              <a:ext uri="{FF2B5EF4-FFF2-40B4-BE49-F238E27FC236}">
                <a16:creationId xmlns:a16="http://schemas.microsoft.com/office/drawing/2014/main" id="{687AF6D4-FCF7-D215-BD35-5EE3E2CF512B}"/>
              </a:ext>
            </a:extLst>
          </p:cNvPr>
          <p:cNvGrpSpPr/>
          <p:nvPr/>
        </p:nvGrpSpPr>
        <p:grpSpPr>
          <a:xfrm>
            <a:off x="3801918" y="3828818"/>
            <a:ext cx="1097482" cy="800886"/>
            <a:chOff x="8408232" y="3880051"/>
            <a:chExt cx="1097482" cy="800886"/>
          </a:xfrm>
        </p:grpSpPr>
        <p:sp>
          <p:nvSpPr>
            <p:cNvPr id="33" name="Freeform 1501">
              <a:extLst>
                <a:ext uri="{FF2B5EF4-FFF2-40B4-BE49-F238E27FC236}">
                  <a16:creationId xmlns:a16="http://schemas.microsoft.com/office/drawing/2014/main" id="{1F273DCF-CF79-6B2B-9769-8592E4EB3F7D}"/>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endParaRPr lang="en-US"/>
            </a:p>
          </p:txBody>
        </p:sp>
        <p:grpSp>
          <p:nvGrpSpPr>
            <p:cNvPr id="34" name="Graphic 3">
              <a:extLst>
                <a:ext uri="{FF2B5EF4-FFF2-40B4-BE49-F238E27FC236}">
                  <a16:creationId xmlns:a16="http://schemas.microsoft.com/office/drawing/2014/main" id="{2B2F5B4A-219D-3E18-4E16-59AF7BD83EC0}"/>
                </a:ext>
              </a:extLst>
            </p:cNvPr>
            <p:cNvGrpSpPr/>
            <p:nvPr/>
          </p:nvGrpSpPr>
          <p:grpSpPr>
            <a:xfrm>
              <a:off x="8408232" y="3880051"/>
              <a:ext cx="1097482" cy="800886"/>
              <a:chOff x="8408232" y="3880051"/>
              <a:chExt cx="1097482" cy="800886"/>
            </a:xfrm>
          </p:grpSpPr>
          <p:sp>
            <p:nvSpPr>
              <p:cNvPr id="35" name="Freeform 1503">
                <a:extLst>
                  <a:ext uri="{FF2B5EF4-FFF2-40B4-BE49-F238E27FC236}">
                    <a16:creationId xmlns:a16="http://schemas.microsoft.com/office/drawing/2014/main" id="{3B99AC6C-73F4-084A-A4A3-283C7CC448A9}"/>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endParaRPr lang="en-US"/>
              </a:p>
            </p:txBody>
          </p:sp>
          <p:sp>
            <p:nvSpPr>
              <p:cNvPr id="36" name="Freeform 1504">
                <a:extLst>
                  <a:ext uri="{FF2B5EF4-FFF2-40B4-BE49-F238E27FC236}">
                    <a16:creationId xmlns:a16="http://schemas.microsoft.com/office/drawing/2014/main" id="{E54C1ACC-0369-734D-B5BA-204F0B3B7409}"/>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endParaRPr lang="en-US"/>
              </a:p>
            </p:txBody>
          </p:sp>
          <p:sp>
            <p:nvSpPr>
              <p:cNvPr id="37" name="Freeform 1505">
                <a:extLst>
                  <a:ext uri="{FF2B5EF4-FFF2-40B4-BE49-F238E27FC236}">
                    <a16:creationId xmlns:a16="http://schemas.microsoft.com/office/drawing/2014/main" id="{43292C3B-F195-F515-C628-66DC33683E41}"/>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endParaRPr lang="en-US"/>
              </a:p>
            </p:txBody>
          </p:sp>
          <p:sp>
            <p:nvSpPr>
              <p:cNvPr id="38" name="Freeform 1506">
                <a:extLst>
                  <a:ext uri="{FF2B5EF4-FFF2-40B4-BE49-F238E27FC236}">
                    <a16:creationId xmlns:a16="http://schemas.microsoft.com/office/drawing/2014/main" id="{F32E9016-E9C2-954D-A036-D31ECAFED554}"/>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endParaRPr lang="en-US"/>
              </a:p>
            </p:txBody>
          </p:sp>
          <p:sp>
            <p:nvSpPr>
              <p:cNvPr id="39" name="Freeform 1507">
                <a:extLst>
                  <a:ext uri="{FF2B5EF4-FFF2-40B4-BE49-F238E27FC236}">
                    <a16:creationId xmlns:a16="http://schemas.microsoft.com/office/drawing/2014/main" id="{44B5E724-8158-BD96-8C37-1C93914A8684}"/>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endParaRPr lang="en-US"/>
              </a:p>
            </p:txBody>
          </p:sp>
          <p:sp>
            <p:nvSpPr>
              <p:cNvPr id="40" name="Freeform 1508">
                <a:extLst>
                  <a:ext uri="{FF2B5EF4-FFF2-40B4-BE49-F238E27FC236}">
                    <a16:creationId xmlns:a16="http://schemas.microsoft.com/office/drawing/2014/main" id="{25650C47-88B5-7AC4-F997-C4BCB2E901EC}"/>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F1A0C2"/>
              </a:solidFill>
              <a:ln w="27426" cap="flat">
                <a:noFill/>
                <a:prstDash val="solid"/>
                <a:miter/>
              </a:ln>
            </p:spPr>
            <p:txBody>
              <a:bodyPr rtlCol="0" anchor="ctr"/>
              <a:lstStyle/>
              <a:p>
                <a:endParaRPr lang="en-US"/>
              </a:p>
            </p:txBody>
          </p:sp>
          <p:sp>
            <p:nvSpPr>
              <p:cNvPr id="41" name="Freeform 1509">
                <a:extLst>
                  <a:ext uri="{FF2B5EF4-FFF2-40B4-BE49-F238E27FC236}">
                    <a16:creationId xmlns:a16="http://schemas.microsoft.com/office/drawing/2014/main" id="{3347AABF-BE0B-B25E-2FD8-0E191B390EE0}"/>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F1A0C2"/>
              </a:solidFill>
              <a:ln w="27426" cap="flat">
                <a:noFill/>
                <a:prstDash val="solid"/>
                <a:miter/>
              </a:ln>
            </p:spPr>
            <p:txBody>
              <a:bodyPr rtlCol="0" anchor="ctr"/>
              <a:lstStyle/>
              <a:p>
                <a:endParaRPr lang="en-US"/>
              </a:p>
            </p:txBody>
          </p:sp>
          <p:sp>
            <p:nvSpPr>
              <p:cNvPr id="42" name="Freeform 1510">
                <a:extLst>
                  <a:ext uri="{FF2B5EF4-FFF2-40B4-BE49-F238E27FC236}">
                    <a16:creationId xmlns:a16="http://schemas.microsoft.com/office/drawing/2014/main" id="{F8F3B773-DFC4-FEDA-FF44-16DC7E548B14}"/>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endParaRPr lang="en-US"/>
              </a:p>
            </p:txBody>
          </p:sp>
        </p:grpSp>
      </p:grpSp>
      <p:pic>
        <p:nvPicPr>
          <p:cNvPr id="43" name="Picture 42">
            <a:extLst>
              <a:ext uri="{FF2B5EF4-FFF2-40B4-BE49-F238E27FC236}">
                <a16:creationId xmlns:a16="http://schemas.microsoft.com/office/drawing/2014/main" id="{6869F2F4-9E63-5C56-9804-949FCF96A78E}"/>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764396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50920" y="1090789"/>
            <a:ext cx="10595237" cy="4676422"/>
          </a:xfrm>
        </p:spPr>
        <p:txBody>
          <a:bodyPr/>
          <a:lstStyle/>
          <a:p>
            <a:r>
              <a:rPr lang="en-US" b="1" dirty="0"/>
              <a:t>Website: </a:t>
            </a:r>
            <a:r>
              <a:rPr lang="en-US" dirty="0"/>
              <a:t>Maintain an informative and user-friendly website that provides detailed information about your food business, products, and values. It is also a great space to share engaging and educational content related to your sustainability efforts, community involvement, and any other topics that may be of interest to the public.</a:t>
            </a:r>
          </a:p>
          <a:p>
            <a:r>
              <a:rPr lang="en-US" b="1" dirty="0"/>
              <a:t>Social Media Presence: </a:t>
            </a:r>
            <a:r>
              <a:rPr lang="en-US" dirty="0"/>
              <a:t>Establish and maintain an active presence on social media platforms relevant to your target audience. Engage with followers by sharing relevant content, responding to comments/messages, and addressing any concerns or enquiries. Social media provides an opportunity to reach a wide audience, share updates, and showcase the values and offerings of your food business.</a:t>
            </a:r>
          </a:p>
          <a:p>
            <a:r>
              <a:rPr lang="en-US" b="1" dirty="0"/>
              <a:t>Public Events, </a:t>
            </a:r>
            <a:r>
              <a:rPr lang="en-US" dirty="0"/>
              <a:t>community gatherings, or local festivals allow you to connect with the public directly &amp; to engage in face-to-face interactions, share product samples, and build relationships with potential customers and local communities. It also demonstrates your commitment to supporting local initiatives and fosters goodwill.</a:t>
            </a:r>
          </a:p>
          <a:p>
            <a:endParaRPr lang="en-US" sz="800" dirty="0"/>
          </a:p>
          <a:p>
            <a:endParaRPr lang="en-US" dirty="0"/>
          </a:p>
          <a:p>
            <a:endParaRPr lang="en-IE" dirty="0"/>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0" y="193757"/>
            <a:ext cx="7882759" cy="803654"/>
          </a:xfrm>
          <a:solidFill>
            <a:srgbClr val="F79037"/>
          </a:solidFill>
        </p:spPr>
        <p:txBody>
          <a:bodyPr anchor="ctr"/>
          <a:lstStyle/>
          <a:p>
            <a:pPr marL="432000"/>
            <a:r>
              <a:rPr lang="en-IE" b="1" dirty="0"/>
              <a:t>Ways to Interact with the Public :</a:t>
            </a:r>
          </a:p>
        </p:txBody>
      </p:sp>
      <p:pic>
        <p:nvPicPr>
          <p:cNvPr id="4" name="Graphic 3" descr="Badge 1 outline">
            <a:extLst>
              <a:ext uri="{FF2B5EF4-FFF2-40B4-BE49-F238E27FC236}">
                <a16:creationId xmlns:a16="http://schemas.microsoft.com/office/drawing/2014/main" id="{24AB7BF0-E9C1-E7B7-28D8-8F18121ACB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6520" y="1030810"/>
            <a:ext cx="914400" cy="914400"/>
          </a:xfrm>
          <a:prstGeom prst="rect">
            <a:avLst/>
          </a:prstGeom>
        </p:spPr>
      </p:pic>
      <p:pic>
        <p:nvPicPr>
          <p:cNvPr id="5" name="Graphic 4" descr="Badge outline">
            <a:extLst>
              <a:ext uri="{FF2B5EF4-FFF2-40B4-BE49-F238E27FC236}">
                <a16:creationId xmlns:a16="http://schemas.microsoft.com/office/drawing/2014/main" id="{708B1058-0EC7-C4D8-1C73-66C9BA5CC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520" y="2662769"/>
            <a:ext cx="914400" cy="914400"/>
          </a:xfrm>
          <a:prstGeom prst="rect">
            <a:avLst/>
          </a:prstGeom>
        </p:spPr>
      </p:pic>
      <p:pic>
        <p:nvPicPr>
          <p:cNvPr id="6" name="Graphic 5" descr="Badge 3 outline">
            <a:extLst>
              <a:ext uri="{FF2B5EF4-FFF2-40B4-BE49-F238E27FC236}">
                <a16:creationId xmlns:a16="http://schemas.microsoft.com/office/drawing/2014/main" id="{68B79842-D84B-72EF-BA63-1C5EF3A123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6520" y="4294728"/>
            <a:ext cx="914400" cy="914400"/>
          </a:xfrm>
          <a:prstGeom prst="rect">
            <a:avLst/>
          </a:prstGeom>
        </p:spPr>
      </p:pic>
    </p:spTree>
    <p:extLst>
      <p:ext uri="{BB962C8B-B14F-4D97-AF65-F5344CB8AC3E}">
        <p14:creationId xmlns:p14="http://schemas.microsoft.com/office/powerpoint/2010/main" val="1488758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83970" y="997411"/>
            <a:ext cx="10595237" cy="4676422"/>
          </a:xfrm>
        </p:spPr>
        <p:txBody>
          <a:bodyPr/>
          <a:lstStyle/>
          <a:p>
            <a:r>
              <a:rPr lang="en-US" b="1" dirty="0"/>
              <a:t>Customer Feedback and Reviews: </a:t>
            </a:r>
            <a:r>
              <a:rPr lang="en-US" dirty="0"/>
              <a:t>Encourage customers to provide feedback and reviews about their experiences with your food business or products. Actively listen to their comments, respond to their questions/concerns, and use their feedback to improve your products and services. Positive customer reviews and testimonials can serve as powerful endorsements and help build trust with the wider public.</a:t>
            </a:r>
          </a:p>
          <a:p>
            <a:r>
              <a:rPr lang="en-US" b="1" dirty="0"/>
              <a:t>Surveys and Market Research </a:t>
            </a:r>
            <a:r>
              <a:rPr lang="en-US" dirty="0"/>
              <a:t>help to gather insights into public preferences, needs, and expectations. This information can help shape your communication strategies, product development, and overall business approach to better meet the needs of the public.</a:t>
            </a:r>
          </a:p>
          <a:p>
            <a:r>
              <a:rPr lang="en-US" b="1" dirty="0"/>
              <a:t>Responsible Advertising and Marketing </a:t>
            </a:r>
            <a:r>
              <a:rPr lang="en-US" dirty="0"/>
              <a:t>campaigns need to be accurate and ethical for your food business. Avoid misleading claims or deceptive practices and focus on promoting the unique qualities of your products, such as sustainability, nutritional benefits, or fairtrade practices. Transparent and responsible advertising builds trust with the public.</a:t>
            </a:r>
            <a:endParaRPr lang="en-US" sz="800" dirty="0"/>
          </a:p>
          <a:p>
            <a:endParaRPr lang="en-US" dirty="0"/>
          </a:p>
          <a:p>
            <a:endParaRPr lang="en-IE" dirty="0"/>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0" y="193757"/>
            <a:ext cx="7882759" cy="803654"/>
          </a:xfrm>
          <a:solidFill>
            <a:srgbClr val="F79037"/>
          </a:solidFill>
        </p:spPr>
        <p:txBody>
          <a:bodyPr anchor="ctr"/>
          <a:lstStyle/>
          <a:p>
            <a:pPr marL="432000"/>
            <a:r>
              <a:rPr lang="en-IE" b="1" dirty="0"/>
              <a:t>Ways to Interact with the Public :</a:t>
            </a:r>
          </a:p>
        </p:txBody>
      </p:sp>
      <p:pic>
        <p:nvPicPr>
          <p:cNvPr id="11" name="Graphic 10" descr="Badge 4 outline">
            <a:extLst>
              <a:ext uri="{FF2B5EF4-FFF2-40B4-BE49-F238E27FC236}">
                <a16:creationId xmlns:a16="http://schemas.microsoft.com/office/drawing/2014/main" id="{0B45C71C-4014-34F1-A6B4-4A53F0A730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9570" y="1026491"/>
            <a:ext cx="914400" cy="914400"/>
          </a:xfrm>
          <a:prstGeom prst="rect">
            <a:avLst/>
          </a:prstGeom>
        </p:spPr>
      </p:pic>
      <p:pic>
        <p:nvPicPr>
          <p:cNvPr id="13" name="Graphic 12" descr="Badge 5 outline">
            <a:extLst>
              <a:ext uri="{FF2B5EF4-FFF2-40B4-BE49-F238E27FC236}">
                <a16:creationId xmlns:a16="http://schemas.microsoft.com/office/drawing/2014/main" id="{89447C90-F78D-CA0E-392D-C6F52B88D6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9570" y="2762920"/>
            <a:ext cx="914400" cy="914400"/>
          </a:xfrm>
          <a:prstGeom prst="rect">
            <a:avLst/>
          </a:prstGeom>
        </p:spPr>
      </p:pic>
      <p:pic>
        <p:nvPicPr>
          <p:cNvPr id="15" name="Graphic 14" descr="Badge 6 outline">
            <a:extLst>
              <a:ext uri="{FF2B5EF4-FFF2-40B4-BE49-F238E27FC236}">
                <a16:creationId xmlns:a16="http://schemas.microsoft.com/office/drawing/2014/main" id="{D8755DBF-F491-76C7-AF7B-DEE42CEA71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9570" y="4199349"/>
            <a:ext cx="914400" cy="914400"/>
          </a:xfrm>
          <a:prstGeom prst="rect">
            <a:avLst/>
          </a:prstGeom>
        </p:spPr>
      </p:pic>
    </p:spTree>
    <p:extLst>
      <p:ext uri="{BB962C8B-B14F-4D97-AF65-F5344CB8AC3E}">
        <p14:creationId xmlns:p14="http://schemas.microsoft.com/office/powerpoint/2010/main" val="344651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The Value of Relationships and Empathy</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02FAB-069C-0E9E-EF25-4779807D1BC1}"/>
              </a:ext>
            </a:extLst>
          </p:cNvPr>
          <p:cNvSpPr txBox="1"/>
          <p:nvPr/>
        </p:nvSpPr>
        <p:spPr>
          <a:xfrm>
            <a:off x="589869" y="5291107"/>
            <a:ext cx="7705044"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F79037"/>
                </a:solidFill>
                <a:hlinkClick r:id="rId2">
                  <a:extLst>
                    <a:ext uri="{A12FA001-AC4F-418D-AE19-62706E023703}">
                      <ahyp:hlinkClr xmlns:ahyp="http://schemas.microsoft.com/office/drawing/2018/hyperlinkcolor" val="tx"/>
                    </a:ext>
                  </a:extLst>
                </a:hlinkClick>
              </a:rPr>
              <a:t>How a food business in the West of Ireland has taken flight (irishtimes.com)</a:t>
            </a:r>
            <a:endParaRPr lang="en-IE" dirty="0">
              <a:solidFill>
                <a:srgbClr val="F79037"/>
              </a:solidFill>
            </a:endParaRPr>
          </a:p>
        </p:txBody>
      </p:sp>
      <p:sp>
        <p:nvSpPr>
          <p:cNvPr id="3" name="TextBox 2">
            <a:extLst>
              <a:ext uri="{FF2B5EF4-FFF2-40B4-BE49-F238E27FC236}">
                <a16:creationId xmlns:a16="http://schemas.microsoft.com/office/drawing/2014/main" id="{F99E3E0C-A27B-939A-9812-AD9AD7611FBF}"/>
              </a:ext>
            </a:extLst>
          </p:cNvPr>
          <p:cNvSpPr txBox="1"/>
          <p:nvPr/>
        </p:nvSpPr>
        <p:spPr>
          <a:xfrm>
            <a:off x="589870" y="4960201"/>
            <a:ext cx="6094638"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F79037"/>
                </a:solidFill>
                <a:hlinkClick r:id="rId3">
                  <a:extLst>
                    <a:ext uri="{A12FA001-AC4F-418D-AE19-62706E023703}">
                      <ahyp:hlinkClr xmlns:ahyp="http://schemas.microsoft.com/office/drawing/2018/hyperlinkcolor" val="tx"/>
                    </a:ext>
                  </a:extLst>
                </a:hlinkClick>
              </a:rPr>
              <a:t>Visit Misunderstood Heron with Discover Ireland</a:t>
            </a:r>
            <a:endParaRPr lang="en-IE" dirty="0">
              <a:solidFill>
                <a:srgbClr val="F79037"/>
              </a:solidFill>
            </a:endParaRPr>
          </a:p>
        </p:txBody>
      </p:sp>
      <p:sp>
        <p:nvSpPr>
          <p:cNvPr id="4" name="TextBox 3">
            <a:extLst>
              <a:ext uri="{FF2B5EF4-FFF2-40B4-BE49-F238E27FC236}">
                <a16:creationId xmlns:a16="http://schemas.microsoft.com/office/drawing/2014/main" id="{898B8680-F53B-1C19-CA7E-8BB1FC14F1AF}"/>
              </a:ext>
            </a:extLst>
          </p:cNvPr>
          <p:cNvSpPr txBox="1"/>
          <p:nvPr/>
        </p:nvSpPr>
        <p:spPr>
          <a:xfrm>
            <a:off x="589870" y="4560773"/>
            <a:ext cx="8219394"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F79037"/>
                </a:solidFill>
                <a:hlinkClick r:id="rId4">
                  <a:extLst>
                    <a:ext uri="{A12FA001-AC4F-418D-AE19-62706E023703}">
                      <ahyp:hlinkClr xmlns:ahyp="http://schemas.microsoft.com/office/drawing/2018/hyperlinkcolor" val="tx"/>
                    </a:ext>
                  </a:extLst>
                </a:hlinkClick>
              </a:rPr>
              <a:t>MISUNDERSTOOD HERON, - </a:t>
            </a:r>
            <a:r>
              <a:rPr lang="en-US" dirty="0" err="1">
                <a:solidFill>
                  <a:srgbClr val="F79037"/>
                </a:solidFill>
                <a:hlinkClick r:id="rId4">
                  <a:extLst>
                    <a:ext uri="{A12FA001-AC4F-418D-AE19-62706E023703}">
                      <ahyp:hlinkClr xmlns:ahyp="http://schemas.microsoft.com/office/drawing/2018/hyperlinkcolor" val="tx"/>
                    </a:ext>
                  </a:extLst>
                </a:hlinkClick>
              </a:rPr>
              <a:t>Tripadvisor</a:t>
            </a:r>
            <a:endParaRPr lang="en-IE" dirty="0">
              <a:solidFill>
                <a:srgbClr val="F79037"/>
              </a:solidFill>
            </a:endParaRPr>
          </a:p>
        </p:txBody>
      </p:sp>
      <p:sp>
        <p:nvSpPr>
          <p:cNvPr id="5" name="TextBox 4">
            <a:extLst>
              <a:ext uri="{FF2B5EF4-FFF2-40B4-BE49-F238E27FC236}">
                <a16:creationId xmlns:a16="http://schemas.microsoft.com/office/drawing/2014/main" id="{AB6E6A82-2ED8-789E-E249-5ABB01D4126B}"/>
              </a:ext>
            </a:extLst>
          </p:cNvPr>
          <p:cNvSpPr txBox="1"/>
          <p:nvPr/>
        </p:nvSpPr>
        <p:spPr>
          <a:xfrm>
            <a:off x="589870" y="3867531"/>
            <a:ext cx="6094638" cy="369332"/>
          </a:xfrm>
          <a:prstGeom prst="rect">
            <a:avLst/>
          </a:prstGeom>
          <a:noFill/>
        </p:spPr>
        <p:txBody>
          <a:bodyPr wrap="square">
            <a:spAutoFit/>
          </a:bodyPr>
          <a:lstStyle/>
          <a:p>
            <a:pPr marL="285750" indent="-285750">
              <a:buFont typeface="Arial" panose="020B0604020202020204" pitchFamily="34" charset="0"/>
              <a:buChar char="•"/>
            </a:pPr>
            <a:r>
              <a:rPr lang="en-IE" dirty="0">
                <a:solidFill>
                  <a:srgbClr val="F79037"/>
                </a:solidFill>
                <a:hlinkClick r:id="rId5">
                  <a:extLst>
                    <a:ext uri="{A12FA001-AC4F-418D-AE19-62706E023703}">
                      <ahyp:hlinkClr xmlns:ahyp="http://schemas.microsoft.com/office/drawing/2018/hyperlinkcolor" val="tx"/>
                    </a:ext>
                  </a:extLst>
                </a:hlinkClick>
              </a:rPr>
              <a:t>Lonely Planet List | </a:t>
            </a:r>
            <a:r>
              <a:rPr lang="en-IE" dirty="0" err="1">
                <a:solidFill>
                  <a:srgbClr val="F79037"/>
                </a:solidFill>
                <a:hlinkClick r:id="rId5">
                  <a:extLst>
                    <a:ext uri="{A12FA001-AC4F-418D-AE19-62706E023703}">
                      <ahyp:hlinkClr xmlns:ahyp="http://schemas.microsoft.com/office/drawing/2018/hyperlinkcolor" val="tx"/>
                    </a:ext>
                  </a:extLst>
                </a:hlinkClick>
              </a:rPr>
              <a:t>Food&amp;Wine</a:t>
            </a:r>
            <a:r>
              <a:rPr lang="en-IE" dirty="0">
                <a:solidFill>
                  <a:srgbClr val="F79037"/>
                </a:solidFill>
                <a:hlinkClick r:id="rId5">
                  <a:extLst>
                    <a:ext uri="{A12FA001-AC4F-418D-AE19-62706E023703}">
                      <ahyp:hlinkClr xmlns:ahyp="http://schemas.microsoft.com/office/drawing/2018/hyperlinkcolor" val="tx"/>
                    </a:ext>
                  </a:extLst>
                </a:hlinkClick>
              </a:rPr>
              <a:t> (foodandwine.ie)</a:t>
            </a:r>
            <a:endParaRPr lang="en-IE" dirty="0">
              <a:solidFill>
                <a:srgbClr val="F79037"/>
              </a:solidFill>
            </a:endParaRPr>
          </a:p>
        </p:txBody>
      </p:sp>
      <p:sp>
        <p:nvSpPr>
          <p:cNvPr id="6" name="TextBox 5">
            <a:extLst>
              <a:ext uri="{FF2B5EF4-FFF2-40B4-BE49-F238E27FC236}">
                <a16:creationId xmlns:a16="http://schemas.microsoft.com/office/drawing/2014/main" id="{1CEB6762-D04B-3EE2-2A25-2502DA6C7782}"/>
              </a:ext>
            </a:extLst>
          </p:cNvPr>
          <p:cNvSpPr txBox="1"/>
          <p:nvPr/>
        </p:nvSpPr>
        <p:spPr>
          <a:xfrm>
            <a:off x="589869" y="5608022"/>
            <a:ext cx="6749823"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F79037"/>
                </a:solidFill>
                <a:hlinkClick r:id="rId6">
                  <a:extLst>
                    <a:ext uri="{A12FA001-AC4F-418D-AE19-62706E023703}">
                      <ahyp:hlinkClr xmlns:ahyp="http://schemas.microsoft.com/office/drawing/2018/hyperlinkcolor" val="tx"/>
                    </a:ext>
                  </a:extLst>
                </a:hlinkClick>
              </a:rPr>
              <a:t>Restaurant review: The Misunderstood Heron -  Independent.ie</a:t>
            </a:r>
            <a:endParaRPr lang="en-IE" dirty="0">
              <a:solidFill>
                <a:srgbClr val="F79037"/>
              </a:solidFill>
            </a:endParaRPr>
          </a:p>
        </p:txBody>
      </p:sp>
      <p:sp>
        <p:nvSpPr>
          <p:cNvPr id="7" name="TextBox 6">
            <a:extLst>
              <a:ext uri="{FF2B5EF4-FFF2-40B4-BE49-F238E27FC236}">
                <a16:creationId xmlns:a16="http://schemas.microsoft.com/office/drawing/2014/main" id="{417C8B42-F0B3-0859-75B0-3350D8264404}"/>
              </a:ext>
            </a:extLst>
          </p:cNvPr>
          <p:cNvSpPr txBox="1"/>
          <p:nvPr/>
        </p:nvSpPr>
        <p:spPr>
          <a:xfrm>
            <a:off x="589870" y="4199771"/>
            <a:ext cx="8162244" cy="369332"/>
          </a:xfrm>
          <a:prstGeom prst="rect">
            <a:avLst/>
          </a:prstGeom>
          <a:noFill/>
        </p:spPr>
        <p:txBody>
          <a:bodyPr wrap="square">
            <a:spAutoFit/>
          </a:bodyPr>
          <a:lstStyle/>
          <a:p>
            <a:pPr marL="285750" indent="-285750">
              <a:buFont typeface="Arial" panose="020B0604020202020204" pitchFamily="34" charset="0"/>
              <a:buChar char="•"/>
            </a:pPr>
            <a:r>
              <a:rPr lang="en-IE" dirty="0" err="1">
                <a:solidFill>
                  <a:srgbClr val="F79037"/>
                </a:solidFill>
                <a:hlinkClick r:id="rId7">
                  <a:extLst>
                    <a:ext uri="{A12FA001-AC4F-418D-AE19-62706E023703}">
                      <ahyp:hlinkClr xmlns:ahyp="http://schemas.microsoft.com/office/drawing/2018/hyperlinkcolor" val="tx"/>
                    </a:ext>
                  </a:extLst>
                </a:hlinkClick>
              </a:rPr>
              <a:t>Leenane</a:t>
            </a:r>
            <a:r>
              <a:rPr lang="en-IE" dirty="0">
                <a:solidFill>
                  <a:srgbClr val="F79037"/>
                </a:solidFill>
                <a:hlinkClick r:id="rId7">
                  <a:extLst>
                    <a:ext uri="{A12FA001-AC4F-418D-AE19-62706E023703}">
                      <ahyp:hlinkClr xmlns:ahyp="http://schemas.microsoft.com/office/drawing/2018/hyperlinkcolor" val="tx"/>
                    </a:ext>
                  </a:extLst>
                </a:hlinkClick>
              </a:rPr>
              <a:t> Georgina Campbell Guides (ireland-guide.com)</a:t>
            </a:r>
            <a:endParaRPr lang="en-IE" dirty="0">
              <a:solidFill>
                <a:srgbClr val="F79037"/>
              </a:solidFill>
            </a:endParaRPr>
          </a:p>
        </p:txBody>
      </p:sp>
      <p:sp>
        <p:nvSpPr>
          <p:cNvPr id="8" name="TextBox 7">
            <a:extLst>
              <a:ext uri="{FF2B5EF4-FFF2-40B4-BE49-F238E27FC236}">
                <a16:creationId xmlns:a16="http://schemas.microsoft.com/office/drawing/2014/main" id="{8B1FB3D6-4AA5-3471-D492-E81C5EA23298}"/>
              </a:ext>
            </a:extLst>
          </p:cNvPr>
          <p:cNvSpPr txBox="1"/>
          <p:nvPr/>
        </p:nvSpPr>
        <p:spPr>
          <a:xfrm>
            <a:off x="589870" y="3538604"/>
            <a:ext cx="5655809"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F79037"/>
                </a:solidFill>
                <a:hlinkClick r:id="rId8">
                  <a:extLst>
                    <a:ext uri="{A12FA001-AC4F-418D-AE19-62706E023703}">
                      <ahyp:hlinkClr xmlns:ahyp="http://schemas.microsoft.com/office/drawing/2018/hyperlinkcolor" val="tx"/>
                    </a:ext>
                  </a:extLst>
                </a:hlinkClick>
              </a:rPr>
              <a:t> John and Sally </a:t>
            </a:r>
            <a:r>
              <a:rPr lang="en-US" dirty="0" err="1">
                <a:solidFill>
                  <a:srgbClr val="F79037"/>
                </a:solidFill>
                <a:hlinkClick r:id="rId8">
                  <a:extLst>
                    <a:ext uri="{A12FA001-AC4F-418D-AE19-62706E023703}">
                      <ahyp:hlinkClr xmlns:ahyp="http://schemas.microsoft.com/office/drawing/2018/hyperlinkcolor" val="tx"/>
                    </a:ext>
                  </a:extLst>
                </a:hlinkClick>
              </a:rPr>
              <a:t>McKennas</a:t>
            </a:r>
            <a:r>
              <a:rPr lang="en-US" dirty="0">
                <a:solidFill>
                  <a:srgbClr val="F79037"/>
                </a:solidFill>
                <a:hlinkClick r:id="rId8">
                  <a:extLst>
                    <a:ext uri="{A12FA001-AC4F-418D-AE19-62706E023703}">
                      <ahyp:hlinkClr xmlns:ahyp="http://schemas.microsoft.com/office/drawing/2018/hyperlinkcolor" val="tx"/>
                    </a:ext>
                  </a:extLst>
                </a:hlinkClick>
              </a:rPr>
              <a:t>' Guides</a:t>
            </a:r>
            <a:endParaRPr lang="en-IE" dirty="0">
              <a:solidFill>
                <a:srgbClr val="F79037"/>
              </a:solidFill>
            </a:endParaRPr>
          </a:p>
        </p:txBody>
      </p:sp>
      <p:sp>
        <p:nvSpPr>
          <p:cNvPr id="9" name="TextBox 8">
            <a:extLst>
              <a:ext uri="{FF2B5EF4-FFF2-40B4-BE49-F238E27FC236}">
                <a16:creationId xmlns:a16="http://schemas.microsoft.com/office/drawing/2014/main" id="{4911B3C5-13CD-FB96-F38D-755CCFD71B8B}"/>
              </a:ext>
            </a:extLst>
          </p:cNvPr>
          <p:cNvSpPr txBox="1"/>
          <p:nvPr/>
        </p:nvSpPr>
        <p:spPr>
          <a:xfrm>
            <a:off x="318845" y="380302"/>
            <a:ext cx="9150390" cy="646331"/>
          </a:xfrm>
          <a:prstGeom prst="rect">
            <a:avLst/>
          </a:prstGeom>
          <a:noFill/>
        </p:spPr>
        <p:txBody>
          <a:bodyPr wrap="none" rtlCol="0">
            <a:spAutoFit/>
          </a:bodyPr>
          <a:lstStyle/>
          <a:p>
            <a:r>
              <a:rPr lang="en-US" sz="3600" b="1" dirty="0">
                <a:solidFill>
                  <a:srgbClr val="000000"/>
                </a:solidFill>
              </a:rPr>
              <a:t>Be Inspired by THE MISUNDERSTOOD HERON…</a:t>
            </a:r>
            <a:endParaRPr lang="en-IE" sz="3600" b="1" dirty="0">
              <a:solidFill>
                <a:srgbClr val="000000"/>
              </a:solidFill>
            </a:endParaRPr>
          </a:p>
        </p:txBody>
      </p:sp>
      <p:pic>
        <p:nvPicPr>
          <p:cNvPr id="10" name="Picture 9">
            <a:extLst>
              <a:ext uri="{FF2B5EF4-FFF2-40B4-BE49-F238E27FC236}">
                <a16:creationId xmlns:a16="http://schemas.microsoft.com/office/drawing/2014/main" id="{D23D783E-F9FF-0A85-A74D-3F22843E735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94913" y="3379220"/>
            <a:ext cx="3718789" cy="2598134"/>
          </a:xfrm>
          <a:prstGeom prst="rect">
            <a:avLst/>
          </a:prstGeom>
        </p:spPr>
      </p:pic>
      <p:pic>
        <p:nvPicPr>
          <p:cNvPr id="11" name="Picture 10">
            <a:extLst>
              <a:ext uri="{FF2B5EF4-FFF2-40B4-BE49-F238E27FC236}">
                <a16:creationId xmlns:a16="http://schemas.microsoft.com/office/drawing/2014/main" id="{1CA28129-ACD5-199C-2716-2340B61488A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42750" y="3135369"/>
            <a:ext cx="1732749" cy="1764640"/>
          </a:xfrm>
          <a:prstGeom prst="rect">
            <a:avLst/>
          </a:prstGeom>
        </p:spPr>
      </p:pic>
      <p:sp>
        <p:nvSpPr>
          <p:cNvPr id="12" name="Text Placeholder 1">
            <a:extLst>
              <a:ext uri="{FF2B5EF4-FFF2-40B4-BE49-F238E27FC236}">
                <a16:creationId xmlns:a16="http://schemas.microsoft.com/office/drawing/2014/main" id="{73383B87-FEA6-5778-BDE6-27A2E17B74B6}"/>
              </a:ext>
            </a:extLst>
          </p:cNvPr>
          <p:cNvSpPr txBox="1">
            <a:spLocks/>
          </p:cNvSpPr>
          <p:nvPr/>
        </p:nvSpPr>
        <p:spPr>
          <a:xfrm>
            <a:off x="65314" y="1338943"/>
            <a:ext cx="11723915" cy="50295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buNone/>
            </a:pPr>
            <a:r>
              <a:rPr lang="en-US" sz="2400" dirty="0">
                <a:solidFill>
                  <a:srgbClr val="000000"/>
                </a:solidFill>
              </a:rPr>
              <a:t>This is a prime example of how a small ethical food business can make such an impact via good and clear communication. They only sell innovative, fresh, local, and seasonal food, and constantly communicate this (their </a:t>
            </a:r>
            <a:r>
              <a:rPr lang="en-US" sz="2400" dirty="0">
                <a:solidFill>
                  <a:srgbClr val="F79037"/>
                </a:solidFill>
                <a:hlinkClick r:id="rId11">
                  <a:extLst>
                    <a:ext uri="{A12FA001-AC4F-418D-AE19-62706E023703}">
                      <ahyp:hlinkClr xmlns:ahyp="http://schemas.microsoft.com/office/drawing/2018/hyperlinkcolor" val="tx"/>
                    </a:ext>
                  </a:extLst>
                </a:hlinkClick>
              </a:rPr>
              <a:t>website</a:t>
            </a:r>
            <a:r>
              <a:rPr lang="en-US" sz="2400" dirty="0">
                <a:solidFill>
                  <a:srgbClr val="000000"/>
                </a:solidFill>
              </a:rPr>
              <a:t>, </a:t>
            </a:r>
            <a:r>
              <a:rPr lang="en-US" sz="2400" dirty="0">
                <a:solidFill>
                  <a:srgbClr val="F79037"/>
                </a:solidFill>
                <a:hlinkClick r:id="rId12">
                  <a:extLst>
                    <a:ext uri="{A12FA001-AC4F-418D-AE19-62706E023703}">
                      <ahyp:hlinkClr xmlns:ahyp="http://schemas.microsoft.com/office/drawing/2018/hyperlinkcolor" val="tx"/>
                    </a:ext>
                  </a:extLst>
                </a:hlinkClick>
              </a:rPr>
              <a:t>Instagram</a:t>
            </a:r>
            <a:r>
              <a:rPr lang="en-US" sz="2400" dirty="0">
                <a:solidFill>
                  <a:srgbClr val="000000"/>
                </a:solidFill>
              </a:rPr>
              <a:t> and </a:t>
            </a:r>
            <a:r>
              <a:rPr lang="en-US" sz="2400" dirty="0">
                <a:solidFill>
                  <a:srgbClr val="F79037"/>
                </a:solidFill>
                <a:hlinkClick r:id="rId13">
                  <a:extLst>
                    <a:ext uri="{A12FA001-AC4F-418D-AE19-62706E023703}">
                      <ahyp:hlinkClr xmlns:ahyp="http://schemas.microsoft.com/office/drawing/2018/hyperlinkcolor" val="tx"/>
                    </a:ext>
                  </a:extLst>
                </a:hlinkClick>
              </a:rPr>
              <a:t>Facebook</a:t>
            </a:r>
            <a:r>
              <a:rPr lang="en-US" sz="2400" dirty="0">
                <a:solidFill>
                  <a:srgbClr val="000000"/>
                </a:solidFill>
              </a:rPr>
              <a:t> pages. Now the word has spread organically…see some reviews:</a:t>
            </a:r>
            <a:endParaRPr lang="en-IE" sz="2400" dirty="0">
              <a:solidFill>
                <a:srgbClr val="000000"/>
              </a:solidFill>
              <a:highlight>
                <a:srgbClr val="FFFF00"/>
              </a:highlight>
            </a:endParaRPr>
          </a:p>
        </p:txBody>
      </p:sp>
      <p:pic>
        <p:nvPicPr>
          <p:cNvPr id="13" name="Picture 2" descr="drapeau-de-lirlande">
            <a:extLst>
              <a:ext uri="{FF2B5EF4-FFF2-40B4-BE49-F238E27FC236}">
                <a16:creationId xmlns:a16="http://schemas.microsoft.com/office/drawing/2014/main" id="{A74C65A2-B634-F537-2D3B-B8884F071BDB}"/>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0334605" y="291689"/>
            <a:ext cx="12382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056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CD2FFE-E422-A79D-5C3F-041BC5E07645}"/>
              </a:ext>
            </a:extLst>
          </p:cNvPr>
          <p:cNvSpPr>
            <a:spLocks noGrp="1"/>
          </p:cNvSpPr>
          <p:nvPr>
            <p:ph type="body" sz="quarter" idx="18"/>
          </p:nvPr>
        </p:nvSpPr>
        <p:spPr>
          <a:xfrm>
            <a:off x="914400" y="2169763"/>
            <a:ext cx="5181600" cy="3440624"/>
          </a:xfrm>
        </p:spPr>
        <p:txBody>
          <a:bodyPr/>
          <a:lstStyle/>
          <a:p>
            <a:r>
              <a:rPr lang="en-US" dirty="0"/>
              <a:t>This group can vary in size depending on the stage and size of your business. Regardless of size, </a:t>
            </a:r>
            <a:r>
              <a:rPr lang="en-US" b="1" dirty="0"/>
              <a:t>a good standard of internal communication and engagement with employees in your food business is critical at all levels</a:t>
            </a:r>
            <a:r>
              <a:rPr lang="en-US" dirty="0"/>
              <a:t>. </a:t>
            </a:r>
            <a:endParaRPr lang="en-IE" dirty="0"/>
          </a:p>
        </p:txBody>
      </p:sp>
      <p:sp>
        <p:nvSpPr>
          <p:cNvPr id="3" name="Text Placeholder 2">
            <a:extLst>
              <a:ext uri="{FF2B5EF4-FFF2-40B4-BE49-F238E27FC236}">
                <a16:creationId xmlns:a16="http://schemas.microsoft.com/office/drawing/2014/main" id="{ABFDFB24-E567-3DDD-F4DC-CE368C80BBD1}"/>
              </a:ext>
            </a:extLst>
          </p:cNvPr>
          <p:cNvSpPr>
            <a:spLocks noGrp="1"/>
          </p:cNvSpPr>
          <p:nvPr>
            <p:ph type="body" sz="quarter" idx="16"/>
          </p:nvPr>
        </p:nvSpPr>
        <p:spPr/>
        <p:txBody>
          <a:bodyPr/>
          <a:lstStyle/>
          <a:p>
            <a:r>
              <a:rPr lang="en-IE" dirty="0"/>
              <a:t>Group 2: </a:t>
            </a:r>
            <a:r>
              <a:rPr lang="en-IE" b="1" dirty="0"/>
              <a:t>Employees</a:t>
            </a:r>
            <a:r>
              <a:rPr lang="en-IE" dirty="0"/>
              <a:t> </a:t>
            </a:r>
          </a:p>
        </p:txBody>
      </p:sp>
      <p:pic>
        <p:nvPicPr>
          <p:cNvPr id="4" name="Picture 3">
            <a:extLst>
              <a:ext uri="{FF2B5EF4-FFF2-40B4-BE49-F238E27FC236}">
                <a16:creationId xmlns:a16="http://schemas.microsoft.com/office/drawing/2014/main" id="{F450D5C8-7B0A-11BE-121A-4ECE83E7A9A0}"/>
              </a:ext>
            </a:extLst>
          </p:cNvPr>
          <p:cNvPicPr>
            <a:picLocks noChangeAspect="1"/>
          </p:cNvPicPr>
          <p:nvPr/>
        </p:nvPicPr>
        <p:blipFill>
          <a:blip r:embed="rId2"/>
          <a:stretch>
            <a:fillRect/>
          </a:stretch>
        </p:blipFill>
        <p:spPr>
          <a:xfrm>
            <a:off x="10416125" y="143831"/>
            <a:ext cx="1033329" cy="1103783"/>
          </a:xfrm>
          <a:prstGeom prst="rect">
            <a:avLst/>
          </a:prstGeom>
        </p:spPr>
      </p:pic>
      <p:sp>
        <p:nvSpPr>
          <p:cNvPr id="5" name="TextBox 4">
            <a:extLst>
              <a:ext uri="{FF2B5EF4-FFF2-40B4-BE49-F238E27FC236}">
                <a16:creationId xmlns:a16="http://schemas.microsoft.com/office/drawing/2014/main" id="{275DC2A1-FBB5-9F54-DF9F-3E3CC50F9F1A}"/>
              </a:ext>
            </a:extLst>
          </p:cNvPr>
          <p:cNvSpPr txBox="1"/>
          <p:nvPr/>
        </p:nvSpPr>
        <p:spPr>
          <a:xfrm>
            <a:off x="6674069" y="2169763"/>
            <a:ext cx="5391807" cy="3416320"/>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Topics or subjects they may </a:t>
            </a:r>
            <a:r>
              <a:rPr lang="en-US" sz="2400" b="1" dirty="0">
                <a:solidFill>
                  <a:srgbClr val="000000"/>
                </a:solidFill>
                <a:latin typeface="Calibri" panose="020F0502020204030204"/>
              </a:rPr>
              <a:t>be interested in include:</a:t>
            </a:r>
          </a:p>
          <a:p>
            <a:pPr marL="342900" indent="-342900">
              <a:buFont typeface="Arial" panose="020B0604020202020204" pitchFamily="34" charset="0"/>
              <a:buChar char="•"/>
            </a:pPr>
            <a:r>
              <a:rPr lang="en-US" sz="2400" dirty="0">
                <a:solidFill>
                  <a:srgbClr val="000000"/>
                </a:solidFill>
                <a:latin typeface="Calibri" panose="020F0502020204030204"/>
              </a:rPr>
              <a:t>A</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positive work environment</a:t>
            </a:r>
          </a:p>
          <a:p>
            <a:pPr marL="342900" indent="-342900">
              <a:buFont typeface="Arial" panose="020B0604020202020204" pitchFamily="34" charset="0"/>
              <a:buChar char="•"/>
            </a:pPr>
            <a:r>
              <a:rPr lang="en-US" sz="2400" dirty="0">
                <a:solidFill>
                  <a:srgbClr val="000000"/>
                </a:solidFill>
                <a:latin typeface="Calibri" panose="020F0502020204030204"/>
              </a:rPr>
              <a:t>An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inclusive workplace culture,</a:t>
            </a:r>
          </a:p>
          <a:p>
            <a:pPr marL="342900" indent="-342900">
              <a:buFont typeface="Arial" panose="020B0604020202020204" pitchFamily="34" charset="0"/>
              <a:buChar char="•"/>
            </a:pPr>
            <a:r>
              <a:rPr lang="en-US" sz="2400" dirty="0">
                <a:solidFill>
                  <a:srgbClr val="000000"/>
                </a:solidFill>
                <a:latin typeface="Calibri" panose="020F0502020204030204"/>
              </a:rPr>
              <a:t>How to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share information or ideas </a:t>
            </a:r>
          </a:p>
          <a:p>
            <a:pPr marL="342900" indent="-342900">
              <a:buFont typeface="Arial" panose="020B0604020202020204" pitchFamily="34" charset="0"/>
              <a:buChar char="•"/>
            </a:pPr>
            <a:r>
              <a:rPr lang="en-US" sz="2400" dirty="0">
                <a:solidFill>
                  <a:srgbClr val="000000"/>
                </a:solidFill>
                <a:latin typeface="Calibri" panose="020F0502020204030204"/>
              </a:rPr>
              <a:t>How can they be involved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in decision-making processes.</a:t>
            </a:r>
          </a:p>
          <a:p>
            <a:pPr marL="342900" indent="-342900">
              <a:buFont typeface="Arial" panose="020B0604020202020204" pitchFamily="34" charset="0"/>
              <a:buChar char="•"/>
            </a:pPr>
            <a:r>
              <a:rPr lang="en-US" sz="2400" dirty="0">
                <a:solidFill>
                  <a:srgbClr val="000000"/>
                </a:solidFill>
                <a:latin typeface="Calibri" panose="020F0502020204030204"/>
              </a:rPr>
              <a:t>Company values</a:t>
            </a:r>
          </a:p>
          <a:p>
            <a:pPr marL="342900" indent="-342900">
              <a:buFont typeface="Arial" panose="020B0604020202020204" pitchFamily="34" charset="0"/>
              <a:buChar char="•"/>
            </a:pPr>
            <a:r>
              <a:rPr lang="en-US" sz="2400" dirty="0">
                <a:solidFill>
                  <a:srgbClr val="000000"/>
                </a:solidFill>
                <a:latin typeface="Calibri" panose="020F0502020204030204"/>
              </a:rPr>
              <a:t>How to give feedback</a:t>
            </a:r>
            <a:endParaRPr lang="en-IE" dirty="0"/>
          </a:p>
        </p:txBody>
      </p:sp>
      <p:grpSp>
        <p:nvGrpSpPr>
          <p:cNvPr id="6" name="Group 5">
            <a:extLst>
              <a:ext uri="{FF2B5EF4-FFF2-40B4-BE49-F238E27FC236}">
                <a16:creationId xmlns:a16="http://schemas.microsoft.com/office/drawing/2014/main" id="{44EC64BA-4643-0A94-414B-5BB59254B132}"/>
              </a:ext>
            </a:extLst>
          </p:cNvPr>
          <p:cNvGrpSpPr/>
          <p:nvPr/>
        </p:nvGrpSpPr>
        <p:grpSpPr>
          <a:xfrm>
            <a:off x="4141076" y="4193628"/>
            <a:ext cx="1284079" cy="1293423"/>
            <a:chOff x="6054339" y="3604505"/>
            <a:chExt cx="847183" cy="846104"/>
          </a:xfrm>
          <a:solidFill>
            <a:srgbClr val="000000"/>
          </a:solidFill>
        </p:grpSpPr>
        <p:grpSp>
          <p:nvGrpSpPr>
            <p:cNvPr id="7" name="Graphic 2">
              <a:extLst>
                <a:ext uri="{FF2B5EF4-FFF2-40B4-BE49-F238E27FC236}">
                  <a16:creationId xmlns:a16="http://schemas.microsoft.com/office/drawing/2014/main" id="{9E90038F-EEBB-1FE3-F63E-C0C18693D404}"/>
                </a:ext>
              </a:extLst>
            </p:cNvPr>
            <p:cNvGrpSpPr/>
            <p:nvPr userDrawn="1"/>
          </p:nvGrpSpPr>
          <p:grpSpPr>
            <a:xfrm>
              <a:off x="6123227" y="3643245"/>
              <a:ext cx="640536" cy="353721"/>
              <a:chOff x="1091072" y="3888347"/>
              <a:chExt cx="640536" cy="353721"/>
            </a:xfrm>
            <a:grpFill/>
          </p:grpSpPr>
          <p:sp>
            <p:nvSpPr>
              <p:cNvPr id="13" name="Freeform 173">
                <a:extLst>
                  <a:ext uri="{FF2B5EF4-FFF2-40B4-BE49-F238E27FC236}">
                    <a16:creationId xmlns:a16="http://schemas.microsoft.com/office/drawing/2014/main" id="{88D81EB4-9DAA-5533-3210-C2B443301A71}"/>
                  </a:ext>
                </a:extLst>
              </p:cNvPr>
              <p:cNvSpPr/>
              <p:nvPr/>
            </p:nvSpPr>
            <p:spPr>
              <a:xfrm>
                <a:off x="1309464" y="3888347"/>
                <a:ext cx="273036" cy="299579"/>
              </a:xfrm>
              <a:custGeom>
                <a:avLst/>
                <a:gdLst>
                  <a:gd name="connsiteX0" fmla="*/ 107817 w 273036"/>
                  <a:gd name="connsiteY0" fmla="*/ 299195 h 299579"/>
                  <a:gd name="connsiteX1" fmla="*/ 82104 w 273036"/>
                  <a:gd name="connsiteY1" fmla="*/ 299195 h 299579"/>
                  <a:gd name="connsiteX2" fmla="*/ 79417 w 273036"/>
                  <a:gd name="connsiteY2" fmla="*/ 286908 h 299579"/>
                  <a:gd name="connsiteX3" fmla="*/ 47564 w 273036"/>
                  <a:gd name="connsiteY3" fmla="*/ 238909 h 299579"/>
                  <a:gd name="connsiteX4" fmla="*/ 2662 w 273036"/>
                  <a:gd name="connsiteY4" fmla="*/ 161728 h 299579"/>
                  <a:gd name="connsiteX5" fmla="*/ 117411 w 273036"/>
                  <a:gd name="connsiteY5" fmla="*/ 1221 h 299579"/>
                  <a:gd name="connsiteX6" fmla="*/ 270537 w 273036"/>
                  <a:gd name="connsiteY6" fmla="*/ 111041 h 299579"/>
                  <a:gd name="connsiteX7" fmla="*/ 227171 w 273036"/>
                  <a:gd name="connsiteY7" fmla="*/ 237757 h 299579"/>
                  <a:gd name="connsiteX8" fmla="*/ 194166 w 273036"/>
                  <a:gd name="connsiteY8" fmla="*/ 286140 h 299579"/>
                  <a:gd name="connsiteX9" fmla="*/ 191096 w 273036"/>
                  <a:gd name="connsiteY9" fmla="*/ 299579 h 299579"/>
                  <a:gd name="connsiteX10" fmla="*/ 165383 w 273036"/>
                  <a:gd name="connsiteY10" fmla="*/ 299579 h 299579"/>
                  <a:gd name="connsiteX11" fmla="*/ 173442 w 273036"/>
                  <a:gd name="connsiteY11" fmla="*/ 177471 h 299579"/>
                  <a:gd name="connsiteX12" fmla="*/ 192247 w 273036"/>
                  <a:gd name="connsiteY12" fmla="*/ 177471 h 299579"/>
                  <a:gd name="connsiteX13" fmla="*/ 232544 w 273036"/>
                  <a:gd name="connsiteY13" fmla="*/ 137152 h 299579"/>
                  <a:gd name="connsiteX14" fmla="*/ 193782 w 273036"/>
                  <a:gd name="connsiteY14" fmla="*/ 95298 h 299579"/>
                  <a:gd name="connsiteX15" fmla="*/ 148881 w 273036"/>
                  <a:gd name="connsiteY15" fmla="*/ 132545 h 299579"/>
                  <a:gd name="connsiteX16" fmla="*/ 147346 w 273036"/>
                  <a:gd name="connsiteY16" fmla="*/ 149824 h 299579"/>
                  <a:gd name="connsiteX17" fmla="*/ 126622 w 273036"/>
                  <a:gd name="connsiteY17" fmla="*/ 149824 h 299579"/>
                  <a:gd name="connsiteX18" fmla="*/ 125087 w 273036"/>
                  <a:gd name="connsiteY18" fmla="*/ 134464 h 299579"/>
                  <a:gd name="connsiteX19" fmla="*/ 80185 w 273036"/>
                  <a:gd name="connsiteY19" fmla="*/ 95298 h 299579"/>
                  <a:gd name="connsiteX20" fmla="*/ 41040 w 273036"/>
                  <a:gd name="connsiteY20" fmla="*/ 136768 h 299579"/>
                  <a:gd name="connsiteX21" fmla="*/ 82871 w 273036"/>
                  <a:gd name="connsiteY21" fmla="*/ 177087 h 299579"/>
                  <a:gd name="connsiteX22" fmla="*/ 100141 w 273036"/>
                  <a:gd name="connsiteY22" fmla="*/ 177087 h 299579"/>
                  <a:gd name="connsiteX23" fmla="*/ 107817 w 273036"/>
                  <a:gd name="connsiteY23" fmla="*/ 299195 h 29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036" h="299579">
                    <a:moveTo>
                      <a:pt x="107817" y="299195"/>
                    </a:moveTo>
                    <a:cubicBezTo>
                      <a:pt x="98222" y="299195"/>
                      <a:pt x="90547" y="299195"/>
                      <a:pt x="82104" y="299195"/>
                    </a:cubicBezTo>
                    <a:cubicBezTo>
                      <a:pt x="81336" y="294972"/>
                      <a:pt x="80569" y="290748"/>
                      <a:pt x="79417" y="286908"/>
                    </a:cubicBezTo>
                    <a:cubicBezTo>
                      <a:pt x="74428" y="266940"/>
                      <a:pt x="62531" y="251965"/>
                      <a:pt x="47564" y="238909"/>
                    </a:cubicBezTo>
                    <a:cubicBezTo>
                      <a:pt x="23770" y="218558"/>
                      <a:pt x="9187" y="192447"/>
                      <a:pt x="2662" y="161728"/>
                    </a:cubicBezTo>
                    <a:cubicBezTo>
                      <a:pt x="-13072" y="88002"/>
                      <a:pt x="42959" y="10820"/>
                      <a:pt x="117411" y="1221"/>
                    </a:cubicBezTo>
                    <a:cubicBezTo>
                      <a:pt x="189177" y="-8379"/>
                      <a:pt x="257489" y="39619"/>
                      <a:pt x="270537" y="111041"/>
                    </a:cubicBezTo>
                    <a:cubicBezTo>
                      <a:pt x="279364" y="160960"/>
                      <a:pt x="264781" y="203582"/>
                      <a:pt x="227171" y="237757"/>
                    </a:cubicBezTo>
                    <a:cubicBezTo>
                      <a:pt x="212204" y="251581"/>
                      <a:pt x="199155" y="265788"/>
                      <a:pt x="194166" y="286140"/>
                    </a:cubicBezTo>
                    <a:cubicBezTo>
                      <a:pt x="193015" y="290364"/>
                      <a:pt x="192247" y="294972"/>
                      <a:pt x="191096" y="299579"/>
                    </a:cubicBezTo>
                    <a:cubicBezTo>
                      <a:pt x="183037" y="299579"/>
                      <a:pt x="174977" y="299579"/>
                      <a:pt x="165383" y="299579"/>
                    </a:cubicBezTo>
                    <a:cubicBezTo>
                      <a:pt x="168069" y="258877"/>
                      <a:pt x="170756" y="218942"/>
                      <a:pt x="173442" y="177471"/>
                    </a:cubicBezTo>
                    <a:cubicBezTo>
                      <a:pt x="179966" y="177471"/>
                      <a:pt x="186107" y="177471"/>
                      <a:pt x="192247" y="177471"/>
                    </a:cubicBezTo>
                    <a:cubicBezTo>
                      <a:pt x="214122" y="177087"/>
                      <a:pt x="232160" y="159040"/>
                      <a:pt x="232544" y="137152"/>
                    </a:cubicBezTo>
                    <a:cubicBezTo>
                      <a:pt x="232927" y="114881"/>
                      <a:pt x="215274" y="96066"/>
                      <a:pt x="193782" y="95298"/>
                    </a:cubicBezTo>
                    <a:cubicBezTo>
                      <a:pt x="169988" y="94530"/>
                      <a:pt x="150416" y="110273"/>
                      <a:pt x="148881" y="132545"/>
                    </a:cubicBezTo>
                    <a:cubicBezTo>
                      <a:pt x="148497" y="138304"/>
                      <a:pt x="148113" y="143680"/>
                      <a:pt x="147346" y="149824"/>
                    </a:cubicBezTo>
                    <a:cubicBezTo>
                      <a:pt x="140054" y="149824"/>
                      <a:pt x="133530" y="149824"/>
                      <a:pt x="126622" y="149824"/>
                    </a:cubicBezTo>
                    <a:cubicBezTo>
                      <a:pt x="126238" y="144448"/>
                      <a:pt x="125470" y="139456"/>
                      <a:pt x="125087" y="134464"/>
                    </a:cubicBezTo>
                    <a:cubicBezTo>
                      <a:pt x="123935" y="111041"/>
                      <a:pt x="104747" y="94530"/>
                      <a:pt x="80185" y="95298"/>
                    </a:cubicBezTo>
                    <a:cubicBezTo>
                      <a:pt x="58694" y="96066"/>
                      <a:pt x="41040" y="114881"/>
                      <a:pt x="41040" y="136768"/>
                    </a:cubicBezTo>
                    <a:cubicBezTo>
                      <a:pt x="41040" y="159424"/>
                      <a:pt x="59461" y="177087"/>
                      <a:pt x="82871" y="177087"/>
                    </a:cubicBezTo>
                    <a:cubicBezTo>
                      <a:pt x="88244" y="177087"/>
                      <a:pt x="93617" y="177087"/>
                      <a:pt x="100141" y="177087"/>
                    </a:cubicBezTo>
                    <a:cubicBezTo>
                      <a:pt x="102444" y="217790"/>
                      <a:pt x="105130" y="258109"/>
                      <a:pt x="107817" y="299195"/>
                    </a:cubicBezTo>
                    <a:close/>
                  </a:path>
                </a:pathLst>
              </a:custGeom>
              <a:solidFill>
                <a:srgbClr val="F79037"/>
              </a:solidFill>
              <a:ln w="3834" cap="flat">
                <a:noFill/>
                <a:prstDash val="solid"/>
                <a:miter/>
              </a:ln>
            </p:spPr>
            <p:txBody>
              <a:bodyPr rtlCol="0" anchor="ctr"/>
              <a:lstStyle/>
              <a:p>
                <a:endParaRPr lang="en-US"/>
              </a:p>
            </p:txBody>
          </p:sp>
          <p:sp>
            <p:nvSpPr>
              <p:cNvPr id="14" name="Freeform 174">
                <a:extLst>
                  <a:ext uri="{FF2B5EF4-FFF2-40B4-BE49-F238E27FC236}">
                    <a16:creationId xmlns:a16="http://schemas.microsoft.com/office/drawing/2014/main" id="{9E1F3BE0-F781-5498-7C28-159328B2656C}"/>
                  </a:ext>
                </a:extLst>
              </p:cNvPr>
              <p:cNvSpPr/>
              <p:nvPr/>
            </p:nvSpPr>
            <p:spPr>
              <a:xfrm>
                <a:off x="1091072" y="4024732"/>
                <a:ext cx="53344" cy="217337"/>
              </a:xfrm>
              <a:custGeom>
                <a:avLst/>
                <a:gdLst>
                  <a:gd name="connsiteX0" fmla="*/ 53345 w 53344"/>
                  <a:gd name="connsiteY0" fmla="*/ 217337 h 217337"/>
                  <a:gd name="connsiteX1" fmla="*/ 0 w 53344"/>
                  <a:gd name="connsiteY1" fmla="*/ 217337 h 217337"/>
                  <a:gd name="connsiteX2" fmla="*/ 0 w 53344"/>
                  <a:gd name="connsiteY2" fmla="*/ 0 h 217337"/>
                  <a:gd name="connsiteX3" fmla="*/ 53345 w 53344"/>
                  <a:gd name="connsiteY3" fmla="*/ 0 h 217337"/>
                  <a:gd name="connsiteX4" fmla="*/ 53345 w 53344"/>
                  <a:gd name="connsiteY4" fmla="*/ 217337 h 21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4" h="217337">
                    <a:moveTo>
                      <a:pt x="53345" y="217337"/>
                    </a:moveTo>
                    <a:cubicBezTo>
                      <a:pt x="35307" y="217337"/>
                      <a:pt x="18037" y="217337"/>
                      <a:pt x="0" y="217337"/>
                    </a:cubicBezTo>
                    <a:cubicBezTo>
                      <a:pt x="0" y="144764"/>
                      <a:pt x="0" y="72574"/>
                      <a:pt x="0" y="0"/>
                    </a:cubicBezTo>
                    <a:cubicBezTo>
                      <a:pt x="17654" y="0"/>
                      <a:pt x="34924" y="0"/>
                      <a:pt x="53345" y="0"/>
                    </a:cubicBezTo>
                    <a:cubicBezTo>
                      <a:pt x="53345" y="72190"/>
                      <a:pt x="53345" y="144379"/>
                      <a:pt x="53345" y="217337"/>
                    </a:cubicBezTo>
                    <a:close/>
                  </a:path>
                </a:pathLst>
              </a:custGeom>
              <a:solidFill>
                <a:srgbClr val="85EBE6"/>
              </a:solidFill>
              <a:ln w="3834" cap="flat">
                <a:noFill/>
                <a:prstDash val="solid"/>
                <a:miter/>
              </a:ln>
            </p:spPr>
            <p:txBody>
              <a:bodyPr rtlCol="0" anchor="ctr"/>
              <a:lstStyle/>
              <a:p>
                <a:endParaRPr lang="en-US"/>
              </a:p>
            </p:txBody>
          </p:sp>
          <p:sp>
            <p:nvSpPr>
              <p:cNvPr id="15" name="Freeform 175">
                <a:extLst>
                  <a:ext uri="{FF2B5EF4-FFF2-40B4-BE49-F238E27FC236}">
                    <a16:creationId xmlns:a16="http://schemas.microsoft.com/office/drawing/2014/main" id="{056D97FF-D739-0834-7A83-0051DCD3FA58}"/>
                  </a:ext>
                </a:extLst>
              </p:cNvPr>
              <p:cNvSpPr/>
              <p:nvPr/>
            </p:nvSpPr>
            <p:spPr>
              <a:xfrm>
                <a:off x="1172816" y="4023927"/>
                <a:ext cx="53728" cy="217872"/>
              </a:xfrm>
              <a:custGeom>
                <a:avLst/>
                <a:gdLst>
                  <a:gd name="connsiteX0" fmla="*/ 53729 w 53728"/>
                  <a:gd name="connsiteY0" fmla="*/ 110241 h 217872"/>
                  <a:gd name="connsiteX1" fmla="*/ 53729 w 53728"/>
                  <a:gd name="connsiteY1" fmla="*/ 208158 h 217872"/>
                  <a:gd name="connsiteX2" fmla="*/ 44518 w 53728"/>
                  <a:gd name="connsiteY2" fmla="*/ 217757 h 217872"/>
                  <a:gd name="connsiteX3" fmla="*/ 7676 w 53728"/>
                  <a:gd name="connsiteY3" fmla="*/ 217757 h 217872"/>
                  <a:gd name="connsiteX4" fmla="*/ 0 w 53728"/>
                  <a:gd name="connsiteY4" fmla="*/ 210462 h 217872"/>
                  <a:gd name="connsiteX5" fmla="*/ 0 w 53728"/>
                  <a:gd name="connsiteY5" fmla="*/ 7332 h 217872"/>
                  <a:gd name="connsiteX6" fmla="*/ 7676 w 53728"/>
                  <a:gd name="connsiteY6" fmla="*/ 36 h 217872"/>
                  <a:gd name="connsiteX7" fmla="*/ 46053 w 53728"/>
                  <a:gd name="connsiteY7" fmla="*/ 36 h 217872"/>
                  <a:gd name="connsiteX8" fmla="*/ 53729 w 53728"/>
                  <a:gd name="connsiteY8" fmla="*/ 8100 h 217872"/>
                  <a:gd name="connsiteX9" fmla="*/ 53729 w 53728"/>
                  <a:gd name="connsiteY9" fmla="*/ 110241 h 21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28" h="217872">
                    <a:moveTo>
                      <a:pt x="53729" y="110241"/>
                    </a:moveTo>
                    <a:cubicBezTo>
                      <a:pt x="53729" y="142880"/>
                      <a:pt x="53345" y="175519"/>
                      <a:pt x="53729" y="208158"/>
                    </a:cubicBezTo>
                    <a:cubicBezTo>
                      <a:pt x="53729" y="215453"/>
                      <a:pt x="52193" y="218525"/>
                      <a:pt x="44518" y="217757"/>
                    </a:cubicBezTo>
                    <a:cubicBezTo>
                      <a:pt x="32237" y="216989"/>
                      <a:pt x="19956" y="217373"/>
                      <a:pt x="7676" y="217757"/>
                    </a:cubicBezTo>
                    <a:cubicBezTo>
                      <a:pt x="2303" y="217757"/>
                      <a:pt x="0" y="216605"/>
                      <a:pt x="0" y="210462"/>
                    </a:cubicBezTo>
                    <a:cubicBezTo>
                      <a:pt x="0" y="142880"/>
                      <a:pt x="0" y="75298"/>
                      <a:pt x="0" y="7332"/>
                    </a:cubicBezTo>
                    <a:cubicBezTo>
                      <a:pt x="0" y="1572"/>
                      <a:pt x="2303" y="36"/>
                      <a:pt x="7676" y="36"/>
                    </a:cubicBezTo>
                    <a:cubicBezTo>
                      <a:pt x="20340" y="420"/>
                      <a:pt x="33388" y="420"/>
                      <a:pt x="46053" y="36"/>
                    </a:cubicBezTo>
                    <a:cubicBezTo>
                      <a:pt x="52193" y="-348"/>
                      <a:pt x="53729" y="2340"/>
                      <a:pt x="53729" y="8100"/>
                    </a:cubicBezTo>
                    <a:cubicBezTo>
                      <a:pt x="53729" y="42659"/>
                      <a:pt x="53729" y="76450"/>
                      <a:pt x="53729" y="110241"/>
                    </a:cubicBezTo>
                    <a:close/>
                  </a:path>
                </a:pathLst>
              </a:custGeom>
              <a:solidFill>
                <a:srgbClr val="85EBE6"/>
              </a:solidFill>
              <a:ln w="3834" cap="flat">
                <a:noFill/>
                <a:prstDash val="solid"/>
                <a:miter/>
              </a:ln>
            </p:spPr>
            <p:txBody>
              <a:bodyPr rtlCol="0" anchor="ctr"/>
              <a:lstStyle/>
              <a:p>
                <a:endParaRPr lang="en-US"/>
              </a:p>
            </p:txBody>
          </p:sp>
          <p:sp>
            <p:nvSpPr>
              <p:cNvPr id="16" name="Freeform 176">
                <a:extLst>
                  <a:ext uri="{FF2B5EF4-FFF2-40B4-BE49-F238E27FC236}">
                    <a16:creationId xmlns:a16="http://schemas.microsoft.com/office/drawing/2014/main" id="{2425E1D8-34E1-786B-FD33-4AFC250FAF8E}"/>
                  </a:ext>
                </a:extLst>
              </p:cNvPr>
              <p:cNvSpPr/>
              <p:nvPr/>
            </p:nvSpPr>
            <p:spPr>
              <a:xfrm>
                <a:off x="1100666" y="3889568"/>
                <a:ext cx="116667" cy="106364"/>
              </a:xfrm>
              <a:custGeom>
                <a:avLst/>
                <a:gdLst>
                  <a:gd name="connsiteX0" fmla="*/ 116668 w 116667"/>
                  <a:gd name="connsiteY0" fmla="*/ 106365 h 106364"/>
                  <a:gd name="connsiteX1" fmla="*/ 0 w 116667"/>
                  <a:gd name="connsiteY1" fmla="*/ 106365 h 106364"/>
                  <a:gd name="connsiteX2" fmla="*/ 2686 w 116667"/>
                  <a:gd name="connsiteY2" fmla="*/ 99837 h 106364"/>
                  <a:gd name="connsiteX3" fmla="*/ 48739 w 116667"/>
                  <a:gd name="connsiteY3" fmla="*/ 8064 h 106364"/>
                  <a:gd name="connsiteX4" fmla="*/ 57950 w 116667"/>
                  <a:gd name="connsiteY4" fmla="*/ 0 h 106364"/>
                  <a:gd name="connsiteX5" fmla="*/ 67161 w 116667"/>
                  <a:gd name="connsiteY5" fmla="*/ 7680 h 106364"/>
                  <a:gd name="connsiteX6" fmla="*/ 113214 w 116667"/>
                  <a:gd name="connsiteY6" fmla="*/ 99453 h 106364"/>
                  <a:gd name="connsiteX7" fmla="*/ 116668 w 116667"/>
                  <a:gd name="connsiteY7" fmla="*/ 106365 h 10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67" h="106364">
                    <a:moveTo>
                      <a:pt x="116668" y="106365"/>
                    </a:moveTo>
                    <a:cubicBezTo>
                      <a:pt x="77139" y="106365"/>
                      <a:pt x="39145" y="106365"/>
                      <a:pt x="0" y="106365"/>
                    </a:cubicBezTo>
                    <a:cubicBezTo>
                      <a:pt x="1151" y="103677"/>
                      <a:pt x="1919" y="101757"/>
                      <a:pt x="2686" y="99837"/>
                    </a:cubicBezTo>
                    <a:cubicBezTo>
                      <a:pt x="18037" y="69118"/>
                      <a:pt x="33388" y="38399"/>
                      <a:pt x="48739" y="8064"/>
                    </a:cubicBezTo>
                    <a:cubicBezTo>
                      <a:pt x="50658" y="4608"/>
                      <a:pt x="54880" y="0"/>
                      <a:pt x="57950" y="0"/>
                    </a:cubicBezTo>
                    <a:cubicBezTo>
                      <a:pt x="61020" y="0"/>
                      <a:pt x="65626" y="4224"/>
                      <a:pt x="67161" y="7680"/>
                    </a:cubicBezTo>
                    <a:cubicBezTo>
                      <a:pt x="82895" y="38015"/>
                      <a:pt x="97863" y="68734"/>
                      <a:pt x="113214" y="99453"/>
                    </a:cubicBezTo>
                    <a:cubicBezTo>
                      <a:pt x="114749" y="101757"/>
                      <a:pt x="115516" y="103677"/>
                      <a:pt x="116668" y="106365"/>
                    </a:cubicBezTo>
                    <a:close/>
                  </a:path>
                </a:pathLst>
              </a:custGeom>
              <a:solidFill>
                <a:srgbClr val="85EBE6"/>
              </a:solidFill>
              <a:ln w="3834" cap="flat">
                <a:noFill/>
                <a:prstDash val="solid"/>
                <a:miter/>
              </a:ln>
            </p:spPr>
            <p:txBody>
              <a:bodyPr rtlCol="0" anchor="ctr"/>
              <a:lstStyle/>
              <a:p>
                <a:endParaRPr lang="en-US"/>
              </a:p>
            </p:txBody>
          </p:sp>
          <p:sp>
            <p:nvSpPr>
              <p:cNvPr id="17" name="Freeform 177">
                <a:extLst>
                  <a:ext uri="{FF2B5EF4-FFF2-40B4-BE49-F238E27FC236}">
                    <a16:creationId xmlns:a16="http://schemas.microsoft.com/office/drawing/2014/main" id="{7F3C62AE-1F19-376F-FAE2-5EA05F703C23}"/>
                  </a:ext>
                </a:extLst>
              </p:cNvPr>
              <p:cNvSpPr/>
              <p:nvPr/>
            </p:nvSpPr>
            <p:spPr>
              <a:xfrm>
                <a:off x="1392335" y="4216342"/>
                <a:ext cx="107457" cy="25343"/>
              </a:xfrm>
              <a:custGeom>
                <a:avLst/>
                <a:gdLst>
                  <a:gd name="connsiteX0" fmla="*/ 107457 w 107457"/>
                  <a:gd name="connsiteY0" fmla="*/ 0 h 25343"/>
                  <a:gd name="connsiteX1" fmla="*/ 107457 w 107457"/>
                  <a:gd name="connsiteY1" fmla="*/ 25343 h 25343"/>
                  <a:gd name="connsiteX2" fmla="*/ 0 w 107457"/>
                  <a:gd name="connsiteY2" fmla="*/ 25343 h 25343"/>
                  <a:gd name="connsiteX3" fmla="*/ 0 w 107457"/>
                  <a:gd name="connsiteY3" fmla="*/ 0 h 25343"/>
                  <a:gd name="connsiteX4" fmla="*/ 107457 w 107457"/>
                  <a:gd name="connsiteY4" fmla="*/ 0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57" h="25343">
                    <a:moveTo>
                      <a:pt x="107457" y="0"/>
                    </a:moveTo>
                    <a:cubicBezTo>
                      <a:pt x="107457" y="8448"/>
                      <a:pt x="107457" y="16511"/>
                      <a:pt x="107457" y="25343"/>
                    </a:cubicBezTo>
                    <a:cubicBezTo>
                      <a:pt x="71766" y="25343"/>
                      <a:pt x="36075" y="25343"/>
                      <a:pt x="0" y="25343"/>
                    </a:cubicBezTo>
                    <a:cubicBezTo>
                      <a:pt x="0" y="17279"/>
                      <a:pt x="0" y="9216"/>
                      <a:pt x="0" y="0"/>
                    </a:cubicBezTo>
                    <a:cubicBezTo>
                      <a:pt x="35307" y="0"/>
                      <a:pt x="70615" y="0"/>
                      <a:pt x="107457" y="0"/>
                    </a:cubicBezTo>
                    <a:close/>
                  </a:path>
                </a:pathLst>
              </a:custGeom>
              <a:grpFill/>
              <a:ln w="3834" cap="flat">
                <a:noFill/>
                <a:prstDash val="solid"/>
                <a:miter/>
              </a:ln>
            </p:spPr>
            <p:txBody>
              <a:bodyPr rtlCol="0" anchor="ctr"/>
              <a:lstStyle/>
              <a:p>
                <a:endParaRPr lang="en-US"/>
              </a:p>
            </p:txBody>
          </p:sp>
          <p:sp>
            <p:nvSpPr>
              <p:cNvPr id="18" name="Freeform 178">
                <a:extLst>
                  <a:ext uri="{FF2B5EF4-FFF2-40B4-BE49-F238E27FC236}">
                    <a16:creationId xmlns:a16="http://schemas.microsoft.com/office/drawing/2014/main" id="{8A6373B6-0973-BCB4-647A-16C5EAA62BA6}"/>
                  </a:ext>
                </a:extLst>
              </p:cNvPr>
              <p:cNvSpPr/>
              <p:nvPr/>
            </p:nvSpPr>
            <p:spPr>
              <a:xfrm>
                <a:off x="1437237" y="4065818"/>
                <a:ext cx="17653" cy="117884"/>
              </a:xfrm>
              <a:custGeom>
                <a:avLst/>
                <a:gdLst>
                  <a:gd name="connsiteX0" fmla="*/ 7676 w 17653"/>
                  <a:gd name="connsiteY0" fmla="*/ 117884 h 117884"/>
                  <a:gd name="connsiteX1" fmla="*/ 0 w 17653"/>
                  <a:gd name="connsiteY1" fmla="*/ 0 h 117884"/>
                  <a:gd name="connsiteX2" fmla="*/ 17654 w 17653"/>
                  <a:gd name="connsiteY2" fmla="*/ 0 h 117884"/>
                  <a:gd name="connsiteX3" fmla="*/ 9978 w 17653"/>
                  <a:gd name="connsiteY3" fmla="*/ 117500 h 117884"/>
                  <a:gd name="connsiteX4" fmla="*/ 7676 w 17653"/>
                  <a:gd name="connsiteY4" fmla="*/ 117884 h 11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 h="117884">
                    <a:moveTo>
                      <a:pt x="7676" y="117884"/>
                    </a:moveTo>
                    <a:cubicBezTo>
                      <a:pt x="4989" y="78718"/>
                      <a:pt x="2303" y="39935"/>
                      <a:pt x="0" y="0"/>
                    </a:cubicBezTo>
                    <a:cubicBezTo>
                      <a:pt x="6140" y="0"/>
                      <a:pt x="11129" y="0"/>
                      <a:pt x="17654" y="0"/>
                    </a:cubicBezTo>
                    <a:cubicBezTo>
                      <a:pt x="14967" y="39551"/>
                      <a:pt x="12281" y="78718"/>
                      <a:pt x="9978" y="117500"/>
                    </a:cubicBezTo>
                    <a:cubicBezTo>
                      <a:pt x="8827" y="117884"/>
                      <a:pt x="8443" y="117884"/>
                      <a:pt x="7676" y="117884"/>
                    </a:cubicBezTo>
                    <a:close/>
                  </a:path>
                </a:pathLst>
              </a:custGeom>
              <a:grpFill/>
              <a:ln w="3834" cap="flat">
                <a:noFill/>
                <a:prstDash val="solid"/>
                <a:miter/>
              </a:ln>
            </p:spPr>
            <p:txBody>
              <a:bodyPr rtlCol="0" anchor="ctr"/>
              <a:lstStyle/>
              <a:p>
                <a:endParaRPr lang="en-US"/>
              </a:p>
            </p:txBody>
          </p:sp>
          <p:sp>
            <p:nvSpPr>
              <p:cNvPr id="19" name="Freeform 179">
                <a:extLst>
                  <a:ext uri="{FF2B5EF4-FFF2-40B4-BE49-F238E27FC236}">
                    <a16:creationId xmlns:a16="http://schemas.microsoft.com/office/drawing/2014/main" id="{70C015FC-EF5A-64C9-2198-907C790B912D}"/>
                  </a:ext>
                </a:extLst>
              </p:cNvPr>
              <p:cNvSpPr/>
              <p:nvPr/>
            </p:nvSpPr>
            <p:spPr>
              <a:xfrm>
                <a:off x="1377752" y="4010825"/>
                <a:ext cx="28495" cy="26749"/>
              </a:xfrm>
              <a:custGeom>
                <a:avLst/>
                <a:gdLst>
                  <a:gd name="connsiteX0" fmla="*/ 28399 w 28495"/>
                  <a:gd name="connsiteY0" fmla="*/ 26578 h 26749"/>
                  <a:gd name="connsiteX1" fmla="*/ 13816 w 28495"/>
                  <a:gd name="connsiteY1" fmla="*/ 26578 h 26749"/>
                  <a:gd name="connsiteX2" fmla="*/ 0 w 28495"/>
                  <a:gd name="connsiteY2" fmla="*/ 13139 h 26749"/>
                  <a:gd name="connsiteX3" fmla="*/ 12281 w 28495"/>
                  <a:gd name="connsiteY3" fmla="*/ 83 h 26749"/>
                  <a:gd name="connsiteX4" fmla="*/ 28016 w 28495"/>
                  <a:gd name="connsiteY4" fmla="*/ 11219 h 26749"/>
                  <a:gd name="connsiteX5" fmla="*/ 28399 w 28495"/>
                  <a:gd name="connsiteY5" fmla="*/ 26578 h 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5" h="26749">
                    <a:moveTo>
                      <a:pt x="28399" y="26578"/>
                    </a:moveTo>
                    <a:cubicBezTo>
                      <a:pt x="23027" y="26578"/>
                      <a:pt x="18421" y="26962"/>
                      <a:pt x="13816" y="26578"/>
                    </a:cubicBezTo>
                    <a:cubicBezTo>
                      <a:pt x="5757" y="26194"/>
                      <a:pt x="0" y="20051"/>
                      <a:pt x="0" y="13139"/>
                    </a:cubicBezTo>
                    <a:cubicBezTo>
                      <a:pt x="0" y="6611"/>
                      <a:pt x="5757" y="851"/>
                      <a:pt x="12281" y="83"/>
                    </a:cubicBezTo>
                    <a:cubicBezTo>
                      <a:pt x="19573" y="-685"/>
                      <a:pt x="26864" y="3923"/>
                      <a:pt x="28016" y="11219"/>
                    </a:cubicBezTo>
                    <a:cubicBezTo>
                      <a:pt x="28783" y="16211"/>
                      <a:pt x="28399" y="20819"/>
                      <a:pt x="28399" y="26578"/>
                    </a:cubicBezTo>
                    <a:close/>
                  </a:path>
                </a:pathLst>
              </a:custGeom>
              <a:grpFill/>
              <a:ln w="3834" cap="flat">
                <a:noFill/>
                <a:prstDash val="solid"/>
                <a:miter/>
              </a:ln>
            </p:spPr>
            <p:txBody>
              <a:bodyPr rtlCol="0" anchor="ctr"/>
              <a:lstStyle/>
              <a:p>
                <a:endParaRPr lang="en-US"/>
              </a:p>
            </p:txBody>
          </p:sp>
          <p:sp>
            <p:nvSpPr>
              <p:cNvPr id="20" name="Freeform 180">
                <a:extLst>
                  <a:ext uri="{FF2B5EF4-FFF2-40B4-BE49-F238E27FC236}">
                    <a16:creationId xmlns:a16="http://schemas.microsoft.com/office/drawing/2014/main" id="{1DCD8A3D-DBB9-7BFD-28C7-51FAB8E0534A}"/>
                  </a:ext>
                </a:extLst>
              </p:cNvPr>
              <p:cNvSpPr/>
              <p:nvPr/>
            </p:nvSpPr>
            <p:spPr>
              <a:xfrm>
                <a:off x="1485422" y="4010503"/>
                <a:ext cx="28186" cy="26995"/>
              </a:xfrm>
              <a:custGeom>
                <a:avLst/>
                <a:gdLst>
                  <a:gd name="connsiteX0" fmla="*/ 171 w 28186"/>
                  <a:gd name="connsiteY0" fmla="*/ 26900 h 26995"/>
                  <a:gd name="connsiteX1" fmla="*/ 171 w 28186"/>
                  <a:gd name="connsiteY1" fmla="*/ 12308 h 26995"/>
                  <a:gd name="connsiteX2" fmla="*/ 15138 w 28186"/>
                  <a:gd name="connsiteY2" fmla="*/ 21 h 26995"/>
                  <a:gd name="connsiteX3" fmla="*/ 28186 w 28186"/>
                  <a:gd name="connsiteY3" fmla="*/ 13076 h 26995"/>
                  <a:gd name="connsiteX4" fmla="*/ 14370 w 28186"/>
                  <a:gd name="connsiteY4" fmla="*/ 26516 h 26995"/>
                  <a:gd name="connsiteX5" fmla="*/ 171 w 28186"/>
                  <a:gd name="connsiteY5" fmla="*/ 26900 h 2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6" h="26995">
                    <a:moveTo>
                      <a:pt x="171" y="26900"/>
                    </a:moveTo>
                    <a:cubicBezTo>
                      <a:pt x="171" y="21524"/>
                      <a:pt x="-213" y="16916"/>
                      <a:pt x="171" y="12308"/>
                    </a:cubicBezTo>
                    <a:cubicBezTo>
                      <a:pt x="938" y="4629"/>
                      <a:pt x="7846" y="-363"/>
                      <a:pt x="15138" y="21"/>
                    </a:cubicBezTo>
                    <a:cubicBezTo>
                      <a:pt x="22429" y="405"/>
                      <a:pt x="28186" y="6549"/>
                      <a:pt x="28186" y="13076"/>
                    </a:cubicBezTo>
                    <a:cubicBezTo>
                      <a:pt x="28186" y="19988"/>
                      <a:pt x="22429" y="26132"/>
                      <a:pt x="14370" y="26516"/>
                    </a:cubicBezTo>
                    <a:cubicBezTo>
                      <a:pt x="10149" y="27284"/>
                      <a:pt x="5543" y="26900"/>
                      <a:pt x="171" y="26900"/>
                    </a:cubicBezTo>
                    <a:close/>
                  </a:path>
                </a:pathLst>
              </a:custGeom>
              <a:grpFill/>
              <a:ln w="3834" cap="flat">
                <a:noFill/>
                <a:prstDash val="solid"/>
                <a:miter/>
              </a:ln>
            </p:spPr>
            <p:txBody>
              <a:bodyPr rtlCol="0" anchor="ctr"/>
              <a:lstStyle/>
              <a:p>
                <a:endParaRPr lang="en-US"/>
              </a:p>
            </p:txBody>
          </p:sp>
          <p:sp>
            <p:nvSpPr>
              <p:cNvPr id="21" name="Freeform 181">
                <a:extLst>
                  <a:ext uri="{FF2B5EF4-FFF2-40B4-BE49-F238E27FC236}">
                    <a16:creationId xmlns:a16="http://schemas.microsoft.com/office/drawing/2014/main" id="{51E3B24F-5F63-E3A6-F8F4-3B7220EC5E01}"/>
                  </a:ext>
                </a:extLst>
              </p:cNvPr>
              <p:cNvSpPr/>
              <p:nvPr/>
            </p:nvSpPr>
            <p:spPr>
              <a:xfrm>
                <a:off x="1706263" y="4161431"/>
                <a:ext cx="25345" cy="25343"/>
              </a:xfrm>
              <a:custGeom>
                <a:avLst/>
                <a:gdLst>
                  <a:gd name="connsiteX0" fmla="*/ 13048 w 25345"/>
                  <a:gd name="connsiteY0" fmla="*/ 25343 h 25343"/>
                  <a:gd name="connsiteX1" fmla="*/ 0 w 25345"/>
                  <a:gd name="connsiteY1" fmla="*/ 13056 h 25343"/>
                  <a:gd name="connsiteX2" fmla="*/ 12281 w 25345"/>
                  <a:gd name="connsiteY2" fmla="*/ 0 h 25343"/>
                  <a:gd name="connsiteX3" fmla="*/ 25329 w 25345"/>
                  <a:gd name="connsiteY3" fmla="*/ 12288 h 25343"/>
                  <a:gd name="connsiteX4" fmla="*/ 13048 w 25345"/>
                  <a:gd name="connsiteY4" fmla="*/ 25343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5" h="25343">
                    <a:moveTo>
                      <a:pt x="13048" y="25343"/>
                    </a:moveTo>
                    <a:cubicBezTo>
                      <a:pt x="6908" y="25343"/>
                      <a:pt x="384" y="19199"/>
                      <a:pt x="0" y="13056"/>
                    </a:cubicBezTo>
                    <a:cubicBezTo>
                      <a:pt x="0" y="6912"/>
                      <a:pt x="6140" y="384"/>
                      <a:pt x="12281" y="0"/>
                    </a:cubicBezTo>
                    <a:cubicBezTo>
                      <a:pt x="18421" y="0"/>
                      <a:pt x="24945" y="6144"/>
                      <a:pt x="25329" y="12288"/>
                    </a:cubicBezTo>
                    <a:cubicBezTo>
                      <a:pt x="25713" y="18816"/>
                      <a:pt x="19189" y="25343"/>
                      <a:pt x="13048" y="25343"/>
                    </a:cubicBezTo>
                    <a:close/>
                  </a:path>
                </a:pathLst>
              </a:custGeom>
              <a:grpFill/>
              <a:ln w="3834"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03CA7408-C2B8-63BF-7454-91F4564BF7D3}"/>
                </a:ext>
              </a:extLst>
            </p:cNvPr>
            <p:cNvGrpSpPr/>
            <p:nvPr userDrawn="1"/>
          </p:nvGrpSpPr>
          <p:grpSpPr>
            <a:xfrm>
              <a:off x="6054339" y="3604505"/>
              <a:ext cx="847183" cy="846104"/>
              <a:chOff x="1022184" y="3859823"/>
              <a:chExt cx="847183" cy="846104"/>
            </a:xfrm>
            <a:grpFill/>
          </p:grpSpPr>
          <p:sp>
            <p:nvSpPr>
              <p:cNvPr id="9" name="Freeform 169">
                <a:extLst>
                  <a:ext uri="{FF2B5EF4-FFF2-40B4-BE49-F238E27FC236}">
                    <a16:creationId xmlns:a16="http://schemas.microsoft.com/office/drawing/2014/main" id="{8178F7FA-D246-8D17-8249-5F523A58096C}"/>
                  </a:ext>
                </a:extLst>
              </p:cNvPr>
              <p:cNvSpPr/>
              <p:nvPr/>
            </p:nvSpPr>
            <p:spPr>
              <a:xfrm>
                <a:off x="1022184" y="3859823"/>
                <a:ext cx="847183" cy="846104"/>
              </a:xfrm>
              <a:custGeom>
                <a:avLst/>
                <a:gdLst>
                  <a:gd name="connsiteX0" fmla="*/ 847183 w 847183"/>
                  <a:gd name="connsiteY0" fmla="*/ 846104 h 846104"/>
                  <a:gd name="connsiteX1" fmla="*/ 192 w 847183"/>
                  <a:gd name="connsiteY1" fmla="*/ 846104 h 846104"/>
                  <a:gd name="connsiteX2" fmla="*/ 192 w 847183"/>
                  <a:gd name="connsiteY2" fmla="*/ 832665 h 846104"/>
                  <a:gd name="connsiteX3" fmla="*/ 2111 w 847183"/>
                  <a:gd name="connsiteY3" fmla="*/ 759323 h 846104"/>
                  <a:gd name="connsiteX4" fmla="*/ 101508 w 847183"/>
                  <a:gd name="connsiteY4" fmla="*/ 634143 h 846104"/>
                  <a:gd name="connsiteX5" fmla="*/ 109184 w 847183"/>
                  <a:gd name="connsiteY5" fmla="*/ 630687 h 846104"/>
                  <a:gd name="connsiteX6" fmla="*/ 93833 w 847183"/>
                  <a:gd name="connsiteY6" fmla="*/ 599968 h 846104"/>
                  <a:gd name="connsiteX7" fmla="*/ 576 w 847183"/>
                  <a:gd name="connsiteY7" fmla="*/ 444068 h 846104"/>
                  <a:gd name="connsiteX8" fmla="*/ 576 w 847183"/>
                  <a:gd name="connsiteY8" fmla="*/ 382246 h 846104"/>
                  <a:gd name="connsiteX9" fmla="*/ 41640 w 847183"/>
                  <a:gd name="connsiteY9" fmla="*/ 382246 h 846104"/>
                  <a:gd name="connsiteX10" fmla="*/ 41640 w 847183"/>
                  <a:gd name="connsiteY10" fmla="*/ 371879 h 846104"/>
                  <a:gd name="connsiteX11" fmla="*/ 41640 w 847183"/>
                  <a:gd name="connsiteY11" fmla="*/ 155309 h 846104"/>
                  <a:gd name="connsiteX12" fmla="*/ 45477 w 847183"/>
                  <a:gd name="connsiteY12" fmla="*/ 139182 h 846104"/>
                  <a:gd name="connsiteX13" fmla="*/ 102660 w 847183"/>
                  <a:gd name="connsiteY13" fmla="*/ 23985 h 846104"/>
                  <a:gd name="connsiteX14" fmla="*/ 136816 w 847183"/>
                  <a:gd name="connsiteY14" fmla="*/ 178 h 846104"/>
                  <a:gd name="connsiteX15" fmla="*/ 171739 w 847183"/>
                  <a:gd name="connsiteY15" fmla="*/ 24369 h 846104"/>
                  <a:gd name="connsiteX16" fmla="*/ 229306 w 847183"/>
                  <a:gd name="connsiteY16" fmla="*/ 140334 h 846104"/>
                  <a:gd name="connsiteX17" fmla="*/ 232376 w 847183"/>
                  <a:gd name="connsiteY17" fmla="*/ 154157 h 846104"/>
                  <a:gd name="connsiteX18" fmla="*/ 232376 w 847183"/>
                  <a:gd name="connsiteY18" fmla="*/ 371495 h 846104"/>
                  <a:gd name="connsiteX19" fmla="*/ 232376 w 847183"/>
                  <a:gd name="connsiteY19" fmla="*/ 382246 h 846104"/>
                  <a:gd name="connsiteX20" fmla="*/ 257705 w 847183"/>
                  <a:gd name="connsiteY20" fmla="*/ 382246 h 846104"/>
                  <a:gd name="connsiteX21" fmla="*/ 273824 w 847183"/>
                  <a:gd name="connsiteY21" fmla="*/ 393382 h 846104"/>
                  <a:gd name="connsiteX22" fmla="*/ 300304 w 847183"/>
                  <a:gd name="connsiteY22" fmla="*/ 470564 h 846104"/>
                  <a:gd name="connsiteX23" fmla="*/ 300304 w 847183"/>
                  <a:gd name="connsiteY23" fmla="*/ 382630 h 846104"/>
                  <a:gd name="connsiteX24" fmla="*/ 342519 w 847183"/>
                  <a:gd name="connsiteY24" fmla="*/ 382630 h 846104"/>
                  <a:gd name="connsiteX25" fmla="*/ 339065 w 847183"/>
                  <a:gd name="connsiteY25" fmla="*/ 320040 h 846104"/>
                  <a:gd name="connsiteX26" fmla="*/ 319109 w 847183"/>
                  <a:gd name="connsiteY26" fmla="*/ 290089 h 846104"/>
                  <a:gd name="connsiteX27" fmla="*/ 261926 w 847183"/>
                  <a:gd name="connsiteY27" fmla="*/ 192940 h 846104"/>
                  <a:gd name="connsiteX28" fmla="*/ 388188 w 847183"/>
                  <a:gd name="connsiteY28" fmla="*/ 3634 h 846104"/>
                  <a:gd name="connsiteX29" fmla="*/ 585065 w 847183"/>
                  <a:gd name="connsiteY29" fmla="*/ 135726 h 846104"/>
                  <a:gd name="connsiteX30" fmla="*/ 531336 w 847183"/>
                  <a:gd name="connsiteY30" fmla="*/ 286633 h 846104"/>
                  <a:gd name="connsiteX31" fmla="*/ 505624 w 847183"/>
                  <a:gd name="connsiteY31" fmla="*/ 344615 h 846104"/>
                  <a:gd name="connsiteX32" fmla="*/ 505624 w 847183"/>
                  <a:gd name="connsiteY32" fmla="*/ 381862 h 846104"/>
                  <a:gd name="connsiteX33" fmla="*/ 546304 w 847183"/>
                  <a:gd name="connsiteY33" fmla="*/ 381862 h 846104"/>
                  <a:gd name="connsiteX34" fmla="*/ 546304 w 847183"/>
                  <a:gd name="connsiteY34" fmla="*/ 470180 h 846104"/>
                  <a:gd name="connsiteX35" fmla="*/ 547839 w 847183"/>
                  <a:gd name="connsiteY35" fmla="*/ 470564 h 846104"/>
                  <a:gd name="connsiteX36" fmla="*/ 577389 w 847183"/>
                  <a:gd name="connsiteY36" fmla="*/ 382246 h 846104"/>
                  <a:gd name="connsiteX37" fmla="*/ 846800 w 847183"/>
                  <a:gd name="connsiteY37" fmla="*/ 382246 h 846104"/>
                  <a:gd name="connsiteX38" fmla="*/ 846416 w 847183"/>
                  <a:gd name="connsiteY38" fmla="*/ 443684 h 846104"/>
                  <a:gd name="connsiteX39" fmla="*/ 840275 w 847183"/>
                  <a:gd name="connsiteY39" fmla="*/ 488995 h 846104"/>
                  <a:gd name="connsiteX40" fmla="*/ 744715 w 847183"/>
                  <a:gd name="connsiteY40" fmla="*/ 604959 h 846104"/>
                  <a:gd name="connsiteX41" fmla="*/ 737424 w 847183"/>
                  <a:gd name="connsiteY41" fmla="*/ 625695 h 846104"/>
                  <a:gd name="connsiteX42" fmla="*/ 745867 w 847183"/>
                  <a:gd name="connsiteY42" fmla="*/ 633759 h 846104"/>
                  <a:gd name="connsiteX43" fmla="*/ 846416 w 847183"/>
                  <a:gd name="connsiteY43" fmla="*/ 779674 h 846104"/>
                  <a:gd name="connsiteX44" fmla="*/ 847183 w 847183"/>
                  <a:gd name="connsiteY44" fmla="*/ 846104 h 846104"/>
                  <a:gd name="connsiteX45" fmla="*/ 395096 w 847183"/>
                  <a:gd name="connsiteY45" fmla="*/ 327720 h 846104"/>
                  <a:gd name="connsiteX46" fmla="*/ 387037 w 847183"/>
                  <a:gd name="connsiteY46" fmla="*/ 205612 h 846104"/>
                  <a:gd name="connsiteX47" fmla="*/ 369767 w 847183"/>
                  <a:gd name="connsiteY47" fmla="*/ 205612 h 846104"/>
                  <a:gd name="connsiteX48" fmla="*/ 327936 w 847183"/>
                  <a:gd name="connsiteY48" fmla="*/ 165293 h 846104"/>
                  <a:gd name="connsiteX49" fmla="*/ 367081 w 847183"/>
                  <a:gd name="connsiteY49" fmla="*/ 123822 h 846104"/>
                  <a:gd name="connsiteX50" fmla="*/ 411983 w 847183"/>
                  <a:gd name="connsiteY50" fmla="*/ 162989 h 846104"/>
                  <a:gd name="connsiteX51" fmla="*/ 413518 w 847183"/>
                  <a:gd name="connsiteY51" fmla="*/ 178349 h 846104"/>
                  <a:gd name="connsiteX52" fmla="*/ 434241 w 847183"/>
                  <a:gd name="connsiteY52" fmla="*/ 178349 h 846104"/>
                  <a:gd name="connsiteX53" fmla="*/ 435777 w 847183"/>
                  <a:gd name="connsiteY53" fmla="*/ 161069 h 846104"/>
                  <a:gd name="connsiteX54" fmla="*/ 480678 w 847183"/>
                  <a:gd name="connsiteY54" fmla="*/ 123822 h 846104"/>
                  <a:gd name="connsiteX55" fmla="*/ 519440 w 847183"/>
                  <a:gd name="connsiteY55" fmla="*/ 165677 h 846104"/>
                  <a:gd name="connsiteX56" fmla="*/ 479143 w 847183"/>
                  <a:gd name="connsiteY56" fmla="*/ 205996 h 846104"/>
                  <a:gd name="connsiteX57" fmla="*/ 460338 w 847183"/>
                  <a:gd name="connsiteY57" fmla="*/ 205996 h 846104"/>
                  <a:gd name="connsiteX58" fmla="*/ 452279 w 847183"/>
                  <a:gd name="connsiteY58" fmla="*/ 328104 h 846104"/>
                  <a:gd name="connsiteX59" fmla="*/ 477992 w 847183"/>
                  <a:gd name="connsiteY59" fmla="*/ 328104 h 846104"/>
                  <a:gd name="connsiteX60" fmla="*/ 481062 w 847183"/>
                  <a:gd name="connsiteY60" fmla="*/ 314664 h 846104"/>
                  <a:gd name="connsiteX61" fmla="*/ 514067 w 847183"/>
                  <a:gd name="connsiteY61" fmla="*/ 266282 h 846104"/>
                  <a:gd name="connsiteX62" fmla="*/ 557433 w 847183"/>
                  <a:gd name="connsiteY62" fmla="*/ 139566 h 846104"/>
                  <a:gd name="connsiteX63" fmla="*/ 404307 w 847183"/>
                  <a:gd name="connsiteY63" fmla="*/ 29745 h 846104"/>
                  <a:gd name="connsiteX64" fmla="*/ 289558 w 847183"/>
                  <a:gd name="connsiteY64" fmla="*/ 190252 h 846104"/>
                  <a:gd name="connsiteX65" fmla="*/ 334460 w 847183"/>
                  <a:gd name="connsiteY65" fmla="*/ 267434 h 846104"/>
                  <a:gd name="connsiteX66" fmla="*/ 366313 w 847183"/>
                  <a:gd name="connsiteY66" fmla="*/ 315432 h 846104"/>
                  <a:gd name="connsiteX67" fmla="*/ 369000 w 847183"/>
                  <a:gd name="connsiteY67" fmla="*/ 327720 h 846104"/>
                  <a:gd name="connsiteX68" fmla="*/ 395096 w 847183"/>
                  <a:gd name="connsiteY68" fmla="*/ 327720 h 846104"/>
                  <a:gd name="connsiteX69" fmla="*/ 519056 w 847183"/>
                  <a:gd name="connsiteY69" fmla="*/ 410661 h 846104"/>
                  <a:gd name="connsiteX70" fmla="*/ 328320 w 847183"/>
                  <a:gd name="connsiteY70" fmla="*/ 410661 h 846104"/>
                  <a:gd name="connsiteX71" fmla="*/ 328320 w 847183"/>
                  <a:gd name="connsiteY71" fmla="*/ 417957 h 846104"/>
                  <a:gd name="connsiteX72" fmla="*/ 328320 w 847183"/>
                  <a:gd name="connsiteY72" fmla="*/ 544289 h 846104"/>
                  <a:gd name="connsiteX73" fmla="*/ 384734 w 847183"/>
                  <a:gd name="connsiteY73" fmla="*/ 600736 h 846104"/>
                  <a:gd name="connsiteX74" fmla="*/ 462257 w 847183"/>
                  <a:gd name="connsiteY74" fmla="*/ 600736 h 846104"/>
                  <a:gd name="connsiteX75" fmla="*/ 519056 w 847183"/>
                  <a:gd name="connsiteY75" fmla="*/ 544289 h 846104"/>
                  <a:gd name="connsiteX76" fmla="*/ 519056 w 847183"/>
                  <a:gd name="connsiteY76" fmla="*/ 477859 h 846104"/>
                  <a:gd name="connsiteX77" fmla="*/ 519056 w 847183"/>
                  <a:gd name="connsiteY77" fmla="*/ 410661 h 846104"/>
                  <a:gd name="connsiteX78" fmla="*/ 818400 w 847183"/>
                  <a:gd name="connsiteY78" fmla="*/ 819225 h 846104"/>
                  <a:gd name="connsiteX79" fmla="*/ 818016 w 847183"/>
                  <a:gd name="connsiteY79" fmla="*/ 764315 h 846104"/>
                  <a:gd name="connsiteX80" fmla="*/ 730900 w 847183"/>
                  <a:gd name="connsiteY80" fmla="*/ 658718 h 846104"/>
                  <a:gd name="connsiteX81" fmla="*/ 720538 w 847183"/>
                  <a:gd name="connsiteY81" fmla="*/ 659102 h 846104"/>
                  <a:gd name="connsiteX82" fmla="*/ 671031 w 847183"/>
                  <a:gd name="connsiteY82" fmla="*/ 679837 h 846104"/>
                  <a:gd name="connsiteX83" fmla="*/ 574319 w 847183"/>
                  <a:gd name="connsiteY83" fmla="*/ 818841 h 846104"/>
                  <a:gd name="connsiteX84" fmla="*/ 738191 w 847183"/>
                  <a:gd name="connsiteY84" fmla="*/ 818841 h 846104"/>
                  <a:gd name="connsiteX85" fmla="*/ 738191 w 847183"/>
                  <a:gd name="connsiteY85" fmla="*/ 738203 h 846104"/>
                  <a:gd name="connsiteX86" fmla="*/ 765823 w 847183"/>
                  <a:gd name="connsiteY86" fmla="*/ 738203 h 846104"/>
                  <a:gd name="connsiteX87" fmla="*/ 765823 w 847183"/>
                  <a:gd name="connsiteY87" fmla="*/ 819225 h 846104"/>
                  <a:gd name="connsiteX88" fmla="*/ 818400 w 847183"/>
                  <a:gd name="connsiteY88" fmla="*/ 819225 h 846104"/>
                  <a:gd name="connsiteX89" fmla="*/ 710176 w 847183"/>
                  <a:gd name="connsiteY89" fmla="*/ 411429 h 846104"/>
                  <a:gd name="connsiteX90" fmla="*/ 707873 w 847183"/>
                  <a:gd name="connsiteY90" fmla="*/ 410661 h 846104"/>
                  <a:gd name="connsiteX91" fmla="*/ 601951 w 847183"/>
                  <a:gd name="connsiteY91" fmla="*/ 410661 h 846104"/>
                  <a:gd name="connsiteX92" fmla="*/ 596195 w 847183"/>
                  <a:gd name="connsiteY92" fmla="*/ 414885 h 846104"/>
                  <a:gd name="connsiteX93" fmla="*/ 575087 w 847183"/>
                  <a:gd name="connsiteY93" fmla="*/ 478627 h 846104"/>
                  <a:gd name="connsiteX94" fmla="*/ 584298 w 847183"/>
                  <a:gd name="connsiteY94" fmla="*/ 502051 h 846104"/>
                  <a:gd name="connsiteX95" fmla="*/ 595427 w 847183"/>
                  <a:gd name="connsiteY95" fmla="*/ 508194 h 846104"/>
                  <a:gd name="connsiteX96" fmla="*/ 600800 w 847183"/>
                  <a:gd name="connsiteY96" fmla="*/ 517026 h 846104"/>
                  <a:gd name="connsiteX97" fmla="*/ 601184 w 847183"/>
                  <a:gd name="connsiteY97" fmla="*/ 547745 h 846104"/>
                  <a:gd name="connsiteX98" fmla="*/ 641096 w 847183"/>
                  <a:gd name="connsiteY98" fmla="*/ 587680 h 846104"/>
                  <a:gd name="connsiteX99" fmla="*/ 682544 w 847183"/>
                  <a:gd name="connsiteY99" fmla="*/ 587680 h 846104"/>
                  <a:gd name="connsiteX100" fmla="*/ 682544 w 847183"/>
                  <a:gd name="connsiteY100" fmla="*/ 615327 h 846104"/>
                  <a:gd name="connsiteX101" fmla="*/ 656447 w 847183"/>
                  <a:gd name="connsiteY101" fmla="*/ 615327 h 846104"/>
                  <a:gd name="connsiteX102" fmla="*/ 656447 w 847183"/>
                  <a:gd name="connsiteY102" fmla="*/ 655646 h 846104"/>
                  <a:gd name="connsiteX103" fmla="*/ 702884 w 847183"/>
                  <a:gd name="connsiteY103" fmla="*/ 636446 h 846104"/>
                  <a:gd name="connsiteX104" fmla="*/ 710559 w 847183"/>
                  <a:gd name="connsiteY104" fmla="*/ 625311 h 846104"/>
                  <a:gd name="connsiteX105" fmla="*/ 710559 w 847183"/>
                  <a:gd name="connsiteY105" fmla="*/ 534306 h 846104"/>
                  <a:gd name="connsiteX106" fmla="*/ 715549 w 847183"/>
                  <a:gd name="connsiteY106" fmla="*/ 522786 h 846104"/>
                  <a:gd name="connsiteX107" fmla="*/ 733202 w 847183"/>
                  <a:gd name="connsiteY107" fmla="*/ 504355 h 846104"/>
                  <a:gd name="connsiteX108" fmla="*/ 736272 w 847183"/>
                  <a:gd name="connsiteY108" fmla="*/ 488227 h 846104"/>
                  <a:gd name="connsiteX109" fmla="*/ 722457 w 847183"/>
                  <a:gd name="connsiteY109" fmla="*/ 479395 h 846104"/>
                  <a:gd name="connsiteX110" fmla="*/ 710176 w 847183"/>
                  <a:gd name="connsiteY110" fmla="*/ 479395 h 846104"/>
                  <a:gd name="connsiteX111" fmla="*/ 710176 w 847183"/>
                  <a:gd name="connsiteY111" fmla="*/ 411429 h 846104"/>
                  <a:gd name="connsiteX112" fmla="*/ 164448 w 847183"/>
                  <a:gd name="connsiteY112" fmla="*/ 588064 h 846104"/>
                  <a:gd name="connsiteX113" fmla="*/ 166367 w 847183"/>
                  <a:gd name="connsiteY113" fmla="*/ 587296 h 846104"/>
                  <a:gd name="connsiteX114" fmla="*/ 211652 w 847183"/>
                  <a:gd name="connsiteY114" fmla="*/ 586912 h 846104"/>
                  <a:gd name="connsiteX115" fmla="*/ 245808 w 847183"/>
                  <a:gd name="connsiteY115" fmla="*/ 552353 h 846104"/>
                  <a:gd name="connsiteX116" fmla="*/ 245808 w 847183"/>
                  <a:gd name="connsiteY116" fmla="*/ 525090 h 846104"/>
                  <a:gd name="connsiteX117" fmla="*/ 258856 w 847183"/>
                  <a:gd name="connsiteY117" fmla="*/ 503203 h 846104"/>
                  <a:gd name="connsiteX118" fmla="*/ 271137 w 847183"/>
                  <a:gd name="connsiteY118" fmla="*/ 474019 h 846104"/>
                  <a:gd name="connsiteX119" fmla="*/ 251948 w 847183"/>
                  <a:gd name="connsiteY119" fmla="*/ 416805 h 846104"/>
                  <a:gd name="connsiteX120" fmla="*/ 241586 w 847183"/>
                  <a:gd name="connsiteY120" fmla="*/ 409509 h 846104"/>
                  <a:gd name="connsiteX121" fmla="*/ 144491 w 847183"/>
                  <a:gd name="connsiteY121" fmla="*/ 409509 h 846104"/>
                  <a:gd name="connsiteX122" fmla="*/ 136432 w 847183"/>
                  <a:gd name="connsiteY122" fmla="*/ 409893 h 846104"/>
                  <a:gd name="connsiteX123" fmla="*/ 136432 w 847183"/>
                  <a:gd name="connsiteY123" fmla="*/ 477475 h 846104"/>
                  <a:gd name="connsiteX124" fmla="*/ 126454 w 847183"/>
                  <a:gd name="connsiteY124" fmla="*/ 477475 h 846104"/>
                  <a:gd name="connsiteX125" fmla="*/ 110335 w 847183"/>
                  <a:gd name="connsiteY125" fmla="*/ 485923 h 846104"/>
                  <a:gd name="connsiteX126" fmla="*/ 114941 w 847183"/>
                  <a:gd name="connsiteY126" fmla="*/ 504355 h 846104"/>
                  <a:gd name="connsiteX127" fmla="*/ 131827 w 847183"/>
                  <a:gd name="connsiteY127" fmla="*/ 521250 h 846104"/>
                  <a:gd name="connsiteX128" fmla="*/ 136432 w 847183"/>
                  <a:gd name="connsiteY128" fmla="*/ 532386 h 846104"/>
                  <a:gd name="connsiteX129" fmla="*/ 136816 w 847183"/>
                  <a:gd name="connsiteY129" fmla="*/ 612639 h 846104"/>
                  <a:gd name="connsiteX130" fmla="*/ 154086 w 847183"/>
                  <a:gd name="connsiteY130" fmla="*/ 639134 h 846104"/>
                  <a:gd name="connsiteX131" fmla="*/ 190544 w 847183"/>
                  <a:gd name="connsiteY131" fmla="*/ 654494 h 846104"/>
                  <a:gd name="connsiteX132" fmla="*/ 190544 w 847183"/>
                  <a:gd name="connsiteY132" fmla="*/ 614175 h 846104"/>
                  <a:gd name="connsiteX133" fmla="*/ 164448 w 847183"/>
                  <a:gd name="connsiteY133" fmla="*/ 614175 h 846104"/>
                  <a:gd name="connsiteX134" fmla="*/ 164448 w 847183"/>
                  <a:gd name="connsiteY134" fmla="*/ 588064 h 846104"/>
                  <a:gd name="connsiteX135" fmla="*/ 546687 w 847183"/>
                  <a:gd name="connsiteY135" fmla="*/ 818841 h 846104"/>
                  <a:gd name="connsiteX136" fmla="*/ 574703 w 847183"/>
                  <a:gd name="connsiteY136" fmla="*/ 730908 h 846104"/>
                  <a:gd name="connsiteX137" fmla="*/ 574319 w 847183"/>
                  <a:gd name="connsiteY137" fmla="*/ 725532 h 846104"/>
                  <a:gd name="connsiteX138" fmla="*/ 512148 w 847183"/>
                  <a:gd name="connsiteY138" fmla="*/ 677917 h 846104"/>
                  <a:gd name="connsiteX139" fmla="*/ 486435 w 847183"/>
                  <a:gd name="connsiteY139" fmla="*/ 793498 h 846104"/>
                  <a:gd name="connsiteX140" fmla="*/ 422728 w 847183"/>
                  <a:gd name="connsiteY140" fmla="*/ 729372 h 846104"/>
                  <a:gd name="connsiteX141" fmla="*/ 360940 w 847183"/>
                  <a:gd name="connsiteY141" fmla="*/ 791194 h 846104"/>
                  <a:gd name="connsiteX142" fmla="*/ 335611 w 847183"/>
                  <a:gd name="connsiteY142" fmla="*/ 677917 h 846104"/>
                  <a:gd name="connsiteX143" fmla="*/ 273824 w 847183"/>
                  <a:gd name="connsiteY143" fmla="*/ 725148 h 846104"/>
                  <a:gd name="connsiteX144" fmla="*/ 274591 w 847183"/>
                  <a:gd name="connsiteY144" fmla="*/ 733212 h 846104"/>
                  <a:gd name="connsiteX145" fmla="*/ 290326 w 847183"/>
                  <a:gd name="connsiteY145" fmla="*/ 768154 h 846104"/>
                  <a:gd name="connsiteX146" fmla="*/ 302607 w 847183"/>
                  <a:gd name="connsiteY146" fmla="*/ 818841 h 846104"/>
                  <a:gd name="connsiteX147" fmla="*/ 546687 w 847183"/>
                  <a:gd name="connsiteY147" fmla="*/ 818841 h 846104"/>
                  <a:gd name="connsiteX148" fmla="*/ 82320 w 847183"/>
                  <a:gd name="connsiteY148" fmla="*/ 818457 h 846104"/>
                  <a:gd name="connsiteX149" fmla="*/ 82320 w 847183"/>
                  <a:gd name="connsiteY149" fmla="*/ 737435 h 846104"/>
                  <a:gd name="connsiteX150" fmla="*/ 109952 w 847183"/>
                  <a:gd name="connsiteY150" fmla="*/ 737435 h 846104"/>
                  <a:gd name="connsiteX151" fmla="*/ 109952 w 847183"/>
                  <a:gd name="connsiteY151" fmla="*/ 818457 h 846104"/>
                  <a:gd name="connsiteX152" fmla="*/ 271137 w 847183"/>
                  <a:gd name="connsiteY152" fmla="*/ 818457 h 846104"/>
                  <a:gd name="connsiteX153" fmla="*/ 229306 w 847183"/>
                  <a:gd name="connsiteY153" fmla="*/ 721308 h 846104"/>
                  <a:gd name="connsiteX154" fmla="*/ 210884 w 847183"/>
                  <a:gd name="connsiteY154" fmla="*/ 757403 h 846104"/>
                  <a:gd name="connsiteX155" fmla="*/ 136432 w 847183"/>
                  <a:gd name="connsiteY155" fmla="*/ 712860 h 846104"/>
                  <a:gd name="connsiteX156" fmla="*/ 121081 w 847183"/>
                  <a:gd name="connsiteY156" fmla="*/ 692125 h 846104"/>
                  <a:gd name="connsiteX157" fmla="*/ 113022 w 847183"/>
                  <a:gd name="connsiteY157" fmla="*/ 660254 h 846104"/>
                  <a:gd name="connsiteX158" fmla="*/ 107649 w 847183"/>
                  <a:gd name="connsiteY158" fmla="*/ 662174 h 846104"/>
                  <a:gd name="connsiteX159" fmla="*/ 100741 w 847183"/>
                  <a:gd name="connsiteY159" fmla="*/ 665246 h 846104"/>
                  <a:gd name="connsiteX160" fmla="*/ 28208 w 847183"/>
                  <a:gd name="connsiteY160" fmla="*/ 774682 h 846104"/>
                  <a:gd name="connsiteX161" fmla="*/ 28208 w 847183"/>
                  <a:gd name="connsiteY161" fmla="*/ 818841 h 846104"/>
                  <a:gd name="connsiteX162" fmla="*/ 76947 w 847183"/>
                  <a:gd name="connsiteY162" fmla="*/ 818841 h 846104"/>
                  <a:gd name="connsiteX163" fmla="*/ 82320 w 847183"/>
                  <a:gd name="connsiteY163" fmla="*/ 818457 h 846104"/>
                  <a:gd name="connsiteX164" fmla="*/ 300688 w 847183"/>
                  <a:gd name="connsiteY164" fmla="*/ 497059 h 846104"/>
                  <a:gd name="connsiteX165" fmla="*/ 285337 w 847183"/>
                  <a:gd name="connsiteY165" fmla="*/ 518562 h 846104"/>
                  <a:gd name="connsiteX166" fmla="*/ 273056 w 847183"/>
                  <a:gd name="connsiteY166" fmla="*/ 548129 h 846104"/>
                  <a:gd name="connsiteX167" fmla="*/ 273056 w 847183"/>
                  <a:gd name="connsiteY167" fmla="*/ 555809 h 846104"/>
                  <a:gd name="connsiteX168" fmla="*/ 231992 w 847183"/>
                  <a:gd name="connsiteY168" fmla="*/ 611487 h 846104"/>
                  <a:gd name="connsiteX169" fmla="*/ 218560 w 847183"/>
                  <a:gd name="connsiteY169" fmla="*/ 615327 h 846104"/>
                  <a:gd name="connsiteX170" fmla="*/ 218560 w 847183"/>
                  <a:gd name="connsiteY170" fmla="*/ 669085 h 846104"/>
                  <a:gd name="connsiteX171" fmla="*/ 221246 w 847183"/>
                  <a:gd name="connsiteY171" fmla="*/ 674845 h 846104"/>
                  <a:gd name="connsiteX172" fmla="*/ 253867 w 847183"/>
                  <a:gd name="connsiteY172" fmla="*/ 703644 h 846104"/>
                  <a:gd name="connsiteX173" fmla="*/ 253867 w 847183"/>
                  <a:gd name="connsiteY173" fmla="*/ 703644 h 846104"/>
                  <a:gd name="connsiteX174" fmla="*/ 259624 w 847183"/>
                  <a:gd name="connsiteY174" fmla="*/ 697501 h 846104"/>
                  <a:gd name="connsiteX175" fmla="*/ 346741 w 847183"/>
                  <a:gd name="connsiteY175" fmla="*/ 645662 h 846104"/>
                  <a:gd name="connsiteX176" fmla="*/ 362475 w 847183"/>
                  <a:gd name="connsiteY176" fmla="*/ 626463 h 846104"/>
                  <a:gd name="connsiteX177" fmla="*/ 359405 w 847183"/>
                  <a:gd name="connsiteY177" fmla="*/ 625311 h 846104"/>
                  <a:gd name="connsiteX178" fmla="*/ 300304 w 847183"/>
                  <a:gd name="connsiteY178" fmla="*/ 545057 h 846104"/>
                  <a:gd name="connsiteX179" fmla="*/ 300688 w 847183"/>
                  <a:gd name="connsiteY179" fmla="*/ 497059 h 846104"/>
                  <a:gd name="connsiteX180" fmla="*/ 546687 w 847183"/>
                  <a:gd name="connsiteY180" fmla="*/ 496291 h 846104"/>
                  <a:gd name="connsiteX181" fmla="*/ 546687 w 847183"/>
                  <a:gd name="connsiteY181" fmla="*/ 546593 h 846104"/>
                  <a:gd name="connsiteX182" fmla="*/ 492192 w 847183"/>
                  <a:gd name="connsiteY182" fmla="*/ 623391 h 846104"/>
                  <a:gd name="connsiteX183" fmla="*/ 484516 w 847183"/>
                  <a:gd name="connsiteY183" fmla="*/ 626463 h 846104"/>
                  <a:gd name="connsiteX184" fmla="*/ 503321 w 847183"/>
                  <a:gd name="connsiteY184" fmla="*/ 646046 h 846104"/>
                  <a:gd name="connsiteX185" fmla="*/ 585449 w 847183"/>
                  <a:gd name="connsiteY185" fmla="*/ 694813 h 846104"/>
                  <a:gd name="connsiteX186" fmla="*/ 593124 w 847183"/>
                  <a:gd name="connsiteY186" fmla="*/ 703644 h 846104"/>
                  <a:gd name="connsiteX187" fmla="*/ 625745 w 847183"/>
                  <a:gd name="connsiteY187" fmla="*/ 674845 h 846104"/>
                  <a:gd name="connsiteX188" fmla="*/ 628432 w 847183"/>
                  <a:gd name="connsiteY188" fmla="*/ 670237 h 846104"/>
                  <a:gd name="connsiteX189" fmla="*/ 628432 w 847183"/>
                  <a:gd name="connsiteY189" fmla="*/ 615327 h 846104"/>
                  <a:gd name="connsiteX190" fmla="*/ 620756 w 847183"/>
                  <a:gd name="connsiteY190" fmla="*/ 613407 h 846104"/>
                  <a:gd name="connsiteX191" fmla="*/ 574319 w 847183"/>
                  <a:gd name="connsiteY191" fmla="*/ 563873 h 846104"/>
                  <a:gd name="connsiteX192" fmla="*/ 573168 w 847183"/>
                  <a:gd name="connsiteY192" fmla="*/ 533922 h 846104"/>
                  <a:gd name="connsiteX193" fmla="*/ 569714 w 847183"/>
                  <a:gd name="connsiteY193" fmla="*/ 526242 h 846104"/>
                  <a:gd name="connsiteX194" fmla="*/ 546687 w 847183"/>
                  <a:gd name="connsiteY194" fmla="*/ 496291 h 846104"/>
                  <a:gd name="connsiteX195" fmla="*/ 122232 w 847183"/>
                  <a:gd name="connsiteY195" fmla="*/ 382246 h 846104"/>
                  <a:gd name="connsiteX196" fmla="*/ 122232 w 847183"/>
                  <a:gd name="connsiteY196" fmla="*/ 164909 h 846104"/>
                  <a:gd name="connsiteX197" fmla="*/ 68888 w 847183"/>
                  <a:gd name="connsiteY197" fmla="*/ 164909 h 846104"/>
                  <a:gd name="connsiteX198" fmla="*/ 68888 w 847183"/>
                  <a:gd name="connsiteY198" fmla="*/ 382246 h 846104"/>
                  <a:gd name="connsiteX199" fmla="*/ 122232 w 847183"/>
                  <a:gd name="connsiteY199" fmla="*/ 382246 h 846104"/>
                  <a:gd name="connsiteX200" fmla="*/ 204360 w 847183"/>
                  <a:gd name="connsiteY200" fmla="*/ 274346 h 846104"/>
                  <a:gd name="connsiteX201" fmla="*/ 204360 w 847183"/>
                  <a:gd name="connsiteY201" fmla="*/ 172973 h 846104"/>
                  <a:gd name="connsiteX202" fmla="*/ 196685 w 847183"/>
                  <a:gd name="connsiteY202" fmla="*/ 164909 h 846104"/>
                  <a:gd name="connsiteX203" fmla="*/ 158307 w 847183"/>
                  <a:gd name="connsiteY203" fmla="*/ 164909 h 846104"/>
                  <a:gd name="connsiteX204" fmla="*/ 150632 w 847183"/>
                  <a:gd name="connsiteY204" fmla="*/ 172205 h 846104"/>
                  <a:gd name="connsiteX205" fmla="*/ 150632 w 847183"/>
                  <a:gd name="connsiteY205" fmla="*/ 375334 h 846104"/>
                  <a:gd name="connsiteX206" fmla="*/ 158307 w 847183"/>
                  <a:gd name="connsiteY206" fmla="*/ 382630 h 846104"/>
                  <a:gd name="connsiteX207" fmla="*/ 195150 w 847183"/>
                  <a:gd name="connsiteY207" fmla="*/ 382630 h 846104"/>
                  <a:gd name="connsiteX208" fmla="*/ 204360 w 847183"/>
                  <a:gd name="connsiteY208" fmla="*/ 373031 h 846104"/>
                  <a:gd name="connsiteX209" fmla="*/ 204360 w 847183"/>
                  <a:gd name="connsiteY209" fmla="*/ 274346 h 846104"/>
                  <a:gd name="connsiteX210" fmla="*/ 738191 w 847183"/>
                  <a:gd name="connsiteY210" fmla="*/ 410661 h 846104"/>
                  <a:gd name="connsiteX211" fmla="*/ 738191 w 847183"/>
                  <a:gd name="connsiteY211" fmla="*/ 446372 h 846104"/>
                  <a:gd name="connsiteX212" fmla="*/ 743564 w 847183"/>
                  <a:gd name="connsiteY212" fmla="*/ 455588 h 846104"/>
                  <a:gd name="connsiteX213" fmla="*/ 753926 w 847183"/>
                  <a:gd name="connsiteY213" fmla="*/ 523170 h 846104"/>
                  <a:gd name="connsiteX214" fmla="*/ 742029 w 847183"/>
                  <a:gd name="connsiteY214" fmla="*/ 535458 h 846104"/>
                  <a:gd name="connsiteX215" fmla="*/ 738575 w 847183"/>
                  <a:gd name="connsiteY215" fmla="*/ 540065 h 846104"/>
                  <a:gd name="connsiteX216" fmla="*/ 738575 w 847183"/>
                  <a:gd name="connsiteY216" fmla="*/ 577696 h 846104"/>
                  <a:gd name="connsiteX217" fmla="*/ 818784 w 847183"/>
                  <a:gd name="connsiteY217" fmla="*/ 411045 h 846104"/>
                  <a:gd name="connsiteX218" fmla="*/ 738191 w 847183"/>
                  <a:gd name="connsiteY218" fmla="*/ 410661 h 846104"/>
                  <a:gd name="connsiteX219" fmla="*/ 195150 w 847183"/>
                  <a:gd name="connsiteY219" fmla="*/ 136110 h 846104"/>
                  <a:gd name="connsiteX220" fmla="*/ 192463 w 847183"/>
                  <a:gd name="connsiteY220" fmla="*/ 129198 h 846104"/>
                  <a:gd name="connsiteX221" fmla="*/ 146410 w 847183"/>
                  <a:gd name="connsiteY221" fmla="*/ 37425 h 846104"/>
                  <a:gd name="connsiteX222" fmla="*/ 137200 w 847183"/>
                  <a:gd name="connsiteY222" fmla="*/ 29745 h 846104"/>
                  <a:gd name="connsiteX223" fmla="*/ 127989 w 847183"/>
                  <a:gd name="connsiteY223" fmla="*/ 37809 h 846104"/>
                  <a:gd name="connsiteX224" fmla="*/ 81936 w 847183"/>
                  <a:gd name="connsiteY224" fmla="*/ 129582 h 846104"/>
                  <a:gd name="connsiteX225" fmla="*/ 79250 w 847183"/>
                  <a:gd name="connsiteY225" fmla="*/ 136110 h 846104"/>
                  <a:gd name="connsiteX226" fmla="*/ 195150 w 847183"/>
                  <a:gd name="connsiteY226" fmla="*/ 136110 h 846104"/>
                  <a:gd name="connsiteX227" fmla="*/ 423879 w 847183"/>
                  <a:gd name="connsiteY227" fmla="*/ 690205 h 846104"/>
                  <a:gd name="connsiteX228" fmla="*/ 449976 w 847183"/>
                  <a:gd name="connsiteY228" fmla="*/ 664094 h 846104"/>
                  <a:gd name="connsiteX229" fmla="*/ 456884 w 847183"/>
                  <a:gd name="connsiteY229" fmla="*/ 634143 h 846104"/>
                  <a:gd name="connsiteX230" fmla="*/ 447674 w 847183"/>
                  <a:gd name="connsiteY230" fmla="*/ 627999 h 846104"/>
                  <a:gd name="connsiteX231" fmla="*/ 410064 w 847183"/>
                  <a:gd name="connsiteY231" fmla="*/ 627999 h 846104"/>
                  <a:gd name="connsiteX232" fmla="*/ 386270 w 847183"/>
                  <a:gd name="connsiteY232" fmla="*/ 647966 h 846104"/>
                  <a:gd name="connsiteX233" fmla="*/ 387805 w 847183"/>
                  <a:gd name="connsiteY233" fmla="*/ 654110 h 846104"/>
                  <a:gd name="connsiteX234" fmla="*/ 423879 w 847183"/>
                  <a:gd name="connsiteY234" fmla="*/ 690205 h 846104"/>
                  <a:gd name="connsiteX235" fmla="*/ 477608 w 847183"/>
                  <a:gd name="connsiteY235" fmla="*/ 356519 h 846104"/>
                  <a:gd name="connsiteX236" fmla="*/ 370151 w 847183"/>
                  <a:gd name="connsiteY236" fmla="*/ 356519 h 846104"/>
                  <a:gd name="connsiteX237" fmla="*/ 370151 w 847183"/>
                  <a:gd name="connsiteY237" fmla="*/ 381862 h 846104"/>
                  <a:gd name="connsiteX238" fmla="*/ 477608 w 847183"/>
                  <a:gd name="connsiteY238" fmla="*/ 381862 h 846104"/>
                  <a:gd name="connsiteX239" fmla="*/ 477608 w 847183"/>
                  <a:gd name="connsiteY239" fmla="*/ 356519 h 846104"/>
                  <a:gd name="connsiteX240" fmla="*/ 208198 w 847183"/>
                  <a:gd name="connsiteY240" fmla="*/ 699805 h 846104"/>
                  <a:gd name="connsiteX241" fmla="*/ 144108 w 847183"/>
                  <a:gd name="connsiteY241" fmla="*/ 666398 h 846104"/>
                  <a:gd name="connsiteX242" fmla="*/ 147178 w 847183"/>
                  <a:gd name="connsiteY242" fmla="*/ 677533 h 846104"/>
                  <a:gd name="connsiteX243" fmla="*/ 152934 w 847183"/>
                  <a:gd name="connsiteY243" fmla="*/ 689053 h 846104"/>
                  <a:gd name="connsiteX244" fmla="*/ 199371 w 847183"/>
                  <a:gd name="connsiteY244" fmla="*/ 717084 h 846104"/>
                  <a:gd name="connsiteX245" fmla="*/ 208198 w 847183"/>
                  <a:gd name="connsiteY245" fmla="*/ 699805 h 846104"/>
                  <a:gd name="connsiteX246" fmla="*/ 422728 w 847183"/>
                  <a:gd name="connsiteY246" fmla="*/ 323880 h 846104"/>
                  <a:gd name="connsiteX247" fmla="*/ 424647 w 847183"/>
                  <a:gd name="connsiteY247" fmla="*/ 323880 h 846104"/>
                  <a:gd name="connsiteX248" fmla="*/ 432323 w 847183"/>
                  <a:gd name="connsiteY248" fmla="*/ 206380 h 846104"/>
                  <a:gd name="connsiteX249" fmla="*/ 414669 w 847183"/>
                  <a:gd name="connsiteY249" fmla="*/ 206380 h 846104"/>
                  <a:gd name="connsiteX250" fmla="*/ 422728 w 847183"/>
                  <a:gd name="connsiteY250" fmla="*/ 323880 h 846104"/>
                  <a:gd name="connsiteX251" fmla="*/ 401621 w 847183"/>
                  <a:gd name="connsiteY251" fmla="*/ 710556 h 846104"/>
                  <a:gd name="connsiteX252" fmla="*/ 362859 w 847183"/>
                  <a:gd name="connsiteY252" fmla="*/ 671773 h 846104"/>
                  <a:gd name="connsiteX253" fmla="*/ 377059 w 847183"/>
                  <a:gd name="connsiteY253" fmla="*/ 735515 h 846104"/>
                  <a:gd name="connsiteX254" fmla="*/ 401621 w 847183"/>
                  <a:gd name="connsiteY254" fmla="*/ 710556 h 846104"/>
                  <a:gd name="connsiteX255" fmla="*/ 445755 w 847183"/>
                  <a:gd name="connsiteY255" fmla="*/ 709404 h 846104"/>
                  <a:gd name="connsiteX256" fmla="*/ 470700 w 847183"/>
                  <a:gd name="connsiteY256" fmla="*/ 734748 h 846104"/>
                  <a:gd name="connsiteX257" fmla="*/ 484900 w 847183"/>
                  <a:gd name="connsiteY257" fmla="*/ 671005 h 846104"/>
                  <a:gd name="connsiteX258" fmla="*/ 445755 w 847183"/>
                  <a:gd name="connsiteY258" fmla="*/ 709404 h 846104"/>
                  <a:gd name="connsiteX259" fmla="*/ 383967 w 847183"/>
                  <a:gd name="connsiteY259" fmla="*/ 177581 h 846104"/>
                  <a:gd name="connsiteX260" fmla="*/ 383967 w 847183"/>
                  <a:gd name="connsiteY260" fmla="*/ 162221 h 846104"/>
                  <a:gd name="connsiteX261" fmla="*/ 368232 w 847183"/>
                  <a:gd name="connsiteY261" fmla="*/ 151085 h 846104"/>
                  <a:gd name="connsiteX262" fmla="*/ 355951 w 847183"/>
                  <a:gd name="connsiteY262" fmla="*/ 164141 h 846104"/>
                  <a:gd name="connsiteX263" fmla="*/ 369767 w 847183"/>
                  <a:gd name="connsiteY263" fmla="*/ 177581 h 846104"/>
                  <a:gd name="connsiteX264" fmla="*/ 383967 w 847183"/>
                  <a:gd name="connsiteY264" fmla="*/ 177581 h 846104"/>
                  <a:gd name="connsiteX265" fmla="*/ 463408 w 847183"/>
                  <a:gd name="connsiteY265" fmla="*/ 177581 h 846104"/>
                  <a:gd name="connsiteX266" fmla="*/ 477992 w 847183"/>
                  <a:gd name="connsiteY266" fmla="*/ 177581 h 846104"/>
                  <a:gd name="connsiteX267" fmla="*/ 491808 w 847183"/>
                  <a:gd name="connsiteY267" fmla="*/ 164141 h 846104"/>
                  <a:gd name="connsiteX268" fmla="*/ 478759 w 847183"/>
                  <a:gd name="connsiteY268" fmla="*/ 151085 h 846104"/>
                  <a:gd name="connsiteX269" fmla="*/ 463792 w 847183"/>
                  <a:gd name="connsiteY269" fmla="*/ 163373 h 846104"/>
                  <a:gd name="connsiteX270" fmla="*/ 463408 w 847183"/>
                  <a:gd name="connsiteY270" fmla="*/ 177581 h 8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847183" h="846104">
                    <a:moveTo>
                      <a:pt x="847183" y="846104"/>
                    </a:moveTo>
                    <a:cubicBezTo>
                      <a:pt x="564725" y="846104"/>
                      <a:pt x="283034" y="846104"/>
                      <a:pt x="192" y="846104"/>
                    </a:cubicBezTo>
                    <a:cubicBezTo>
                      <a:pt x="192" y="841496"/>
                      <a:pt x="192" y="837272"/>
                      <a:pt x="192" y="832665"/>
                    </a:cubicBezTo>
                    <a:cubicBezTo>
                      <a:pt x="576" y="808089"/>
                      <a:pt x="-1343" y="783514"/>
                      <a:pt x="2111" y="759323"/>
                    </a:cubicBezTo>
                    <a:cubicBezTo>
                      <a:pt x="10938" y="699037"/>
                      <a:pt x="44710" y="657566"/>
                      <a:pt x="101508" y="634143"/>
                    </a:cubicBezTo>
                    <a:cubicBezTo>
                      <a:pt x="104195" y="632991"/>
                      <a:pt x="106498" y="631839"/>
                      <a:pt x="109184" y="630687"/>
                    </a:cubicBezTo>
                    <a:cubicBezTo>
                      <a:pt x="112638" y="615711"/>
                      <a:pt x="107649" y="607647"/>
                      <a:pt x="93833" y="599968"/>
                    </a:cubicBezTo>
                    <a:cubicBezTo>
                      <a:pt x="33580" y="565793"/>
                      <a:pt x="2878" y="513186"/>
                      <a:pt x="576" y="444068"/>
                    </a:cubicBezTo>
                    <a:cubicBezTo>
                      <a:pt x="-192" y="423717"/>
                      <a:pt x="576" y="403366"/>
                      <a:pt x="576" y="382246"/>
                    </a:cubicBezTo>
                    <a:cubicBezTo>
                      <a:pt x="14392" y="382246"/>
                      <a:pt x="27440" y="382246"/>
                      <a:pt x="41640" y="382246"/>
                    </a:cubicBezTo>
                    <a:cubicBezTo>
                      <a:pt x="41640" y="378406"/>
                      <a:pt x="41640" y="374950"/>
                      <a:pt x="41640" y="371879"/>
                    </a:cubicBezTo>
                    <a:cubicBezTo>
                      <a:pt x="41640" y="299689"/>
                      <a:pt x="41640" y="227499"/>
                      <a:pt x="41640" y="155309"/>
                    </a:cubicBezTo>
                    <a:cubicBezTo>
                      <a:pt x="41640" y="149933"/>
                      <a:pt x="42791" y="144173"/>
                      <a:pt x="45477" y="139182"/>
                    </a:cubicBezTo>
                    <a:cubicBezTo>
                      <a:pt x="64282" y="100783"/>
                      <a:pt x="83855" y="62384"/>
                      <a:pt x="102660" y="23985"/>
                    </a:cubicBezTo>
                    <a:cubicBezTo>
                      <a:pt x="109952" y="9394"/>
                      <a:pt x="119930" y="178"/>
                      <a:pt x="136816" y="178"/>
                    </a:cubicBezTo>
                    <a:cubicBezTo>
                      <a:pt x="154086" y="178"/>
                      <a:pt x="164448" y="9778"/>
                      <a:pt x="171739" y="24369"/>
                    </a:cubicBezTo>
                    <a:cubicBezTo>
                      <a:pt x="190928" y="63152"/>
                      <a:pt x="210501" y="101551"/>
                      <a:pt x="229306" y="140334"/>
                    </a:cubicBezTo>
                    <a:cubicBezTo>
                      <a:pt x="231224" y="144557"/>
                      <a:pt x="232376" y="149549"/>
                      <a:pt x="232376" y="154157"/>
                    </a:cubicBezTo>
                    <a:cubicBezTo>
                      <a:pt x="232760" y="226731"/>
                      <a:pt x="232376" y="299305"/>
                      <a:pt x="232376" y="371495"/>
                    </a:cubicBezTo>
                    <a:cubicBezTo>
                      <a:pt x="232376" y="374950"/>
                      <a:pt x="232376" y="378022"/>
                      <a:pt x="232376" y="382246"/>
                    </a:cubicBezTo>
                    <a:cubicBezTo>
                      <a:pt x="241203" y="382246"/>
                      <a:pt x="249646" y="383014"/>
                      <a:pt x="257705" y="382246"/>
                    </a:cubicBezTo>
                    <a:cubicBezTo>
                      <a:pt x="266916" y="381478"/>
                      <a:pt x="270753" y="384166"/>
                      <a:pt x="273824" y="393382"/>
                    </a:cubicBezTo>
                    <a:cubicBezTo>
                      <a:pt x="281499" y="419493"/>
                      <a:pt x="290710" y="444836"/>
                      <a:pt x="300304" y="470564"/>
                    </a:cubicBezTo>
                    <a:cubicBezTo>
                      <a:pt x="300304" y="441764"/>
                      <a:pt x="300304" y="412581"/>
                      <a:pt x="300304" y="382630"/>
                    </a:cubicBezTo>
                    <a:cubicBezTo>
                      <a:pt x="314120" y="382630"/>
                      <a:pt x="327552" y="382630"/>
                      <a:pt x="342519" y="382630"/>
                    </a:cubicBezTo>
                    <a:cubicBezTo>
                      <a:pt x="341368" y="361127"/>
                      <a:pt x="341368" y="340392"/>
                      <a:pt x="339065" y="320040"/>
                    </a:cubicBezTo>
                    <a:cubicBezTo>
                      <a:pt x="337530" y="307753"/>
                      <a:pt x="328703" y="298153"/>
                      <a:pt x="319109" y="290089"/>
                    </a:cubicBezTo>
                    <a:cubicBezTo>
                      <a:pt x="288791" y="264362"/>
                      <a:pt x="269602" y="232107"/>
                      <a:pt x="261926" y="192940"/>
                    </a:cubicBezTo>
                    <a:cubicBezTo>
                      <a:pt x="245424" y="108847"/>
                      <a:pt x="303758" y="20913"/>
                      <a:pt x="388188" y="3634"/>
                    </a:cubicBezTo>
                    <a:cubicBezTo>
                      <a:pt x="480678" y="-15566"/>
                      <a:pt x="569330" y="43185"/>
                      <a:pt x="585065" y="135726"/>
                    </a:cubicBezTo>
                    <a:cubicBezTo>
                      <a:pt x="595043" y="195244"/>
                      <a:pt x="576622" y="246698"/>
                      <a:pt x="531336" y="286633"/>
                    </a:cubicBezTo>
                    <a:cubicBezTo>
                      <a:pt x="513299" y="302761"/>
                      <a:pt x="504089" y="320808"/>
                      <a:pt x="505624" y="344615"/>
                    </a:cubicBezTo>
                    <a:cubicBezTo>
                      <a:pt x="506391" y="356903"/>
                      <a:pt x="505624" y="368807"/>
                      <a:pt x="505624" y="381862"/>
                    </a:cubicBezTo>
                    <a:cubicBezTo>
                      <a:pt x="519440" y="381862"/>
                      <a:pt x="532488" y="381862"/>
                      <a:pt x="546304" y="381862"/>
                    </a:cubicBezTo>
                    <a:cubicBezTo>
                      <a:pt x="546304" y="411813"/>
                      <a:pt x="546304" y="440996"/>
                      <a:pt x="546304" y="470180"/>
                    </a:cubicBezTo>
                    <a:cubicBezTo>
                      <a:pt x="546687" y="470180"/>
                      <a:pt x="547455" y="470180"/>
                      <a:pt x="547839" y="470564"/>
                    </a:cubicBezTo>
                    <a:cubicBezTo>
                      <a:pt x="557817" y="440996"/>
                      <a:pt x="567411" y="411813"/>
                      <a:pt x="577389" y="382246"/>
                    </a:cubicBezTo>
                    <a:cubicBezTo>
                      <a:pt x="667193" y="382246"/>
                      <a:pt x="756612" y="382246"/>
                      <a:pt x="846800" y="382246"/>
                    </a:cubicBezTo>
                    <a:cubicBezTo>
                      <a:pt x="846800" y="402982"/>
                      <a:pt x="847567" y="423333"/>
                      <a:pt x="846416" y="443684"/>
                    </a:cubicBezTo>
                    <a:cubicBezTo>
                      <a:pt x="845648" y="459044"/>
                      <a:pt x="844113" y="474403"/>
                      <a:pt x="840275" y="488995"/>
                    </a:cubicBezTo>
                    <a:cubicBezTo>
                      <a:pt x="826076" y="541985"/>
                      <a:pt x="793839" y="580768"/>
                      <a:pt x="744715" y="604959"/>
                    </a:cubicBezTo>
                    <a:cubicBezTo>
                      <a:pt x="733586" y="610335"/>
                      <a:pt x="738575" y="618399"/>
                      <a:pt x="737424" y="625695"/>
                    </a:cubicBezTo>
                    <a:cubicBezTo>
                      <a:pt x="736272" y="632607"/>
                      <a:pt x="742029" y="632607"/>
                      <a:pt x="745867" y="633759"/>
                    </a:cubicBezTo>
                    <a:cubicBezTo>
                      <a:pt x="806119" y="657182"/>
                      <a:pt x="846416" y="715164"/>
                      <a:pt x="846416" y="779674"/>
                    </a:cubicBezTo>
                    <a:cubicBezTo>
                      <a:pt x="847183" y="801945"/>
                      <a:pt x="847183" y="823449"/>
                      <a:pt x="847183" y="846104"/>
                    </a:cubicBezTo>
                    <a:close/>
                    <a:moveTo>
                      <a:pt x="395096" y="327720"/>
                    </a:moveTo>
                    <a:cubicBezTo>
                      <a:pt x="392410" y="286633"/>
                      <a:pt x="389724" y="246314"/>
                      <a:pt x="387037" y="205612"/>
                    </a:cubicBezTo>
                    <a:cubicBezTo>
                      <a:pt x="380513" y="205612"/>
                      <a:pt x="375140" y="205612"/>
                      <a:pt x="369767" y="205612"/>
                    </a:cubicBezTo>
                    <a:cubicBezTo>
                      <a:pt x="346357" y="205612"/>
                      <a:pt x="328320" y="187564"/>
                      <a:pt x="327936" y="165293"/>
                    </a:cubicBezTo>
                    <a:cubicBezTo>
                      <a:pt x="327936" y="143022"/>
                      <a:pt x="345206" y="124590"/>
                      <a:pt x="367081" y="123822"/>
                    </a:cubicBezTo>
                    <a:cubicBezTo>
                      <a:pt x="391642" y="123054"/>
                      <a:pt x="410831" y="139566"/>
                      <a:pt x="411983" y="162989"/>
                    </a:cubicBezTo>
                    <a:cubicBezTo>
                      <a:pt x="412366" y="167981"/>
                      <a:pt x="412750" y="172973"/>
                      <a:pt x="413518" y="178349"/>
                    </a:cubicBezTo>
                    <a:cubicBezTo>
                      <a:pt x="420809" y="178349"/>
                      <a:pt x="427334" y="178349"/>
                      <a:pt x="434241" y="178349"/>
                    </a:cubicBezTo>
                    <a:cubicBezTo>
                      <a:pt x="434625" y="172589"/>
                      <a:pt x="435009" y="166829"/>
                      <a:pt x="435777" y="161069"/>
                    </a:cubicBezTo>
                    <a:cubicBezTo>
                      <a:pt x="437695" y="139182"/>
                      <a:pt x="456884" y="123054"/>
                      <a:pt x="480678" y="123822"/>
                    </a:cubicBezTo>
                    <a:cubicBezTo>
                      <a:pt x="502170" y="124590"/>
                      <a:pt x="519823" y="143406"/>
                      <a:pt x="519440" y="165677"/>
                    </a:cubicBezTo>
                    <a:cubicBezTo>
                      <a:pt x="519056" y="187564"/>
                      <a:pt x="501018" y="205612"/>
                      <a:pt x="479143" y="205996"/>
                    </a:cubicBezTo>
                    <a:cubicBezTo>
                      <a:pt x="473003" y="205996"/>
                      <a:pt x="466862" y="205996"/>
                      <a:pt x="460338" y="205996"/>
                    </a:cubicBezTo>
                    <a:cubicBezTo>
                      <a:pt x="457652" y="247466"/>
                      <a:pt x="454965" y="287785"/>
                      <a:pt x="452279" y="328104"/>
                    </a:cubicBezTo>
                    <a:cubicBezTo>
                      <a:pt x="461873" y="328104"/>
                      <a:pt x="469932" y="328104"/>
                      <a:pt x="477992" y="328104"/>
                    </a:cubicBezTo>
                    <a:cubicBezTo>
                      <a:pt x="479143" y="323496"/>
                      <a:pt x="479911" y="318888"/>
                      <a:pt x="481062" y="314664"/>
                    </a:cubicBezTo>
                    <a:cubicBezTo>
                      <a:pt x="486051" y="294313"/>
                      <a:pt x="499099" y="280105"/>
                      <a:pt x="514067" y="266282"/>
                    </a:cubicBezTo>
                    <a:cubicBezTo>
                      <a:pt x="551677" y="232107"/>
                      <a:pt x="566644" y="189484"/>
                      <a:pt x="557433" y="139566"/>
                    </a:cubicBezTo>
                    <a:cubicBezTo>
                      <a:pt x="544385" y="68144"/>
                      <a:pt x="476073" y="20529"/>
                      <a:pt x="404307" y="29745"/>
                    </a:cubicBezTo>
                    <a:cubicBezTo>
                      <a:pt x="329855" y="39729"/>
                      <a:pt x="273824" y="116526"/>
                      <a:pt x="289558" y="190252"/>
                    </a:cubicBezTo>
                    <a:cubicBezTo>
                      <a:pt x="296082" y="220971"/>
                      <a:pt x="310666" y="247082"/>
                      <a:pt x="334460" y="267434"/>
                    </a:cubicBezTo>
                    <a:cubicBezTo>
                      <a:pt x="349811" y="280489"/>
                      <a:pt x="361708" y="295465"/>
                      <a:pt x="366313" y="315432"/>
                    </a:cubicBezTo>
                    <a:cubicBezTo>
                      <a:pt x="367465" y="319656"/>
                      <a:pt x="368232" y="323496"/>
                      <a:pt x="369000" y="327720"/>
                    </a:cubicBezTo>
                    <a:cubicBezTo>
                      <a:pt x="377826" y="327720"/>
                      <a:pt x="385502" y="327720"/>
                      <a:pt x="395096" y="327720"/>
                    </a:cubicBezTo>
                    <a:close/>
                    <a:moveTo>
                      <a:pt x="519056" y="410661"/>
                    </a:moveTo>
                    <a:cubicBezTo>
                      <a:pt x="454965" y="410661"/>
                      <a:pt x="391642" y="410661"/>
                      <a:pt x="328320" y="410661"/>
                    </a:cubicBezTo>
                    <a:cubicBezTo>
                      <a:pt x="328320" y="413349"/>
                      <a:pt x="328320" y="415653"/>
                      <a:pt x="328320" y="417957"/>
                    </a:cubicBezTo>
                    <a:cubicBezTo>
                      <a:pt x="328320" y="460196"/>
                      <a:pt x="328320" y="502051"/>
                      <a:pt x="328320" y="544289"/>
                    </a:cubicBezTo>
                    <a:cubicBezTo>
                      <a:pt x="328320" y="576928"/>
                      <a:pt x="352114" y="600736"/>
                      <a:pt x="384734" y="600736"/>
                    </a:cubicBezTo>
                    <a:cubicBezTo>
                      <a:pt x="410447" y="600736"/>
                      <a:pt x="436544" y="600736"/>
                      <a:pt x="462257" y="600736"/>
                    </a:cubicBezTo>
                    <a:cubicBezTo>
                      <a:pt x="495262" y="600736"/>
                      <a:pt x="518672" y="576928"/>
                      <a:pt x="519056" y="544289"/>
                    </a:cubicBezTo>
                    <a:cubicBezTo>
                      <a:pt x="519056" y="522018"/>
                      <a:pt x="519056" y="500131"/>
                      <a:pt x="519056" y="477859"/>
                    </a:cubicBezTo>
                    <a:cubicBezTo>
                      <a:pt x="519056" y="455588"/>
                      <a:pt x="519056" y="433317"/>
                      <a:pt x="519056" y="410661"/>
                    </a:cubicBezTo>
                    <a:close/>
                    <a:moveTo>
                      <a:pt x="818400" y="819225"/>
                    </a:moveTo>
                    <a:cubicBezTo>
                      <a:pt x="818400" y="800410"/>
                      <a:pt x="820319" y="781978"/>
                      <a:pt x="818016" y="764315"/>
                    </a:cubicBezTo>
                    <a:cubicBezTo>
                      <a:pt x="810725" y="711708"/>
                      <a:pt x="780407" y="676765"/>
                      <a:pt x="730900" y="658718"/>
                    </a:cubicBezTo>
                    <a:cubicBezTo>
                      <a:pt x="727829" y="657566"/>
                      <a:pt x="723608" y="657950"/>
                      <a:pt x="720538" y="659102"/>
                    </a:cubicBezTo>
                    <a:cubicBezTo>
                      <a:pt x="704035" y="665630"/>
                      <a:pt x="687149" y="671773"/>
                      <a:pt x="671031" y="679837"/>
                    </a:cubicBezTo>
                    <a:cubicBezTo>
                      <a:pt x="613464" y="708252"/>
                      <a:pt x="582379" y="755483"/>
                      <a:pt x="574319" y="818841"/>
                    </a:cubicBezTo>
                    <a:cubicBezTo>
                      <a:pt x="629199" y="818841"/>
                      <a:pt x="683311" y="818841"/>
                      <a:pt x="738191" y="818841"/>
                    </a:cubicBezTo>
                    <a:cubicBezTo>
                      <a:pt x="738191" y="791578"/>
                      <a:pt x="738191" y="765083"/>
                      <a:pt x="738191" y="738203"/>
                    </a:cubicBezTo>
                    <a:cubicBezTo>
                      <a:pt x="747402" y="738203"/>
                      <a:pt x="756229" y="738203"/>
                      <a:pt x="765823" y="738203"/>
                    </a:cubicBezTo>
                    <a:cubicBezTo>
                      <a:pt x="765823" y="765467"/>
                      <a:pt x="765823" y="792346"/>
                      <a:pt x="765823" y="819225"/>
                    </a:cubicBezTo>
                    <a:cubicBezTo>
                      <a:pt x="783861" y="819225"/>
                      <a:pt x="801130" y="819225"/>
                      <a:pt x="818400" y="819225"/>
                    </a:cubicBezTo>
                    <a:close/>
                    <a:moveTo>
                      <a:pt x="710176" y="411429"/>
                    </a:moveTo>
                    <a:cubicBezTo>
                      <a:pt x="709024" y="411045"/>
                      <a:pt x="708641" y="410661"/>
                      <a:pt x="707873" y="410661"/>
                    </a:cubicBezTo>
                    <a:cubicBezTo>
                      <a:pt x="672566" y="410661"/>
                      <a:pt x="637258" y="410277"/>
                      <a:pt x="601951" y="410661"/>
                    </a:cubicBezTo>
                    <a:cubicBezTo>
                      <a:pt x="600032" y="410661"/>
                      <a:pt x="596578" y="412965"/>
                      <a:pt x="596195" y="414885"/>
                    </a:cubicBezTo>
                    <a:cubicBezTo>
                      <a:pt x="588903" y="436005"/>
                      <a:pt x="581611" y="457124"/>
                      <a:pt x="575087" y="478627"/>
                    </a:cubicBezTo>
                    <a:cubicBezTo>
                      <a:pt x="572017" y="487843"/>
                      <a:pt x="575854" y="497059"/>
                      <a:pt x="584298" y="502051"/>
                    </a:cubicBezTo>
                    <a:cubicBezTo>
                      <a:pt x="587751" y="504355"/>
                      <a:pt x="592357" y="505506"/>
                      <a:pt x="595427" y="508194"/>
                    </a:cubicBezTo>
                    <a:cubicBezTo>
                      <a:pt x="598113" y="510498"/>
                      <a:pt x="600800" y="513954"/>
                      <a:pt x="600800" y="517026"/>
                    </a:cubicBezTo>
                    <a:cubicBezTo>
                      <a:pt x="601567" y="527394"/>
                      <a:pt x="601184" y="537378"/>
                      <a:pt x="601184" y="547745"/>
                    </a:cubicBezTo>
                    <a:cubicBezTo>
                      <a:pt x="601184" y="575392"/>
                      <a:pt x="613464" y="587680"/>
                      <a:pt x="641096" y="587680"/>
                    </a:cubicBezTo>
                    <a:cubicBezTo>
                      <a:pt x="654912" y="587680"/>
                      <a:pt x="668728" y="587680"/>
                      <a:pt x="682544" y="587680"/>
                    </a:cubicBezTo>
                    <a:cubicBezTo>
                      <a:pt x="682544" y="597664"/>
                      <a:pt x="682544" y="606111"/>
                      <a:pt x="682544" y="615327"/>
                    </a:cubicBezTo>
                    <a:cubicBezTo>
                      <a:pt x="673333" y="615327"/>
                      <a:pt x="665274" y="615327"/>
                      <a:pt x="656447" y="615327"/>
                    </a:cubicBezTo>
                    <a:cubicBezTo>
                      <a:pt x="656447" y="628767"/>
                      <a:pt x="656447" y="641822"/>
                      <a:pt x="656447" y="655646"/>
                    </a:cubicBezTo>
                    <a:cubicBezTo>
                      <a:pt x="672182" y="649118"/>
                      <a:pt x="687533" y="642206"/>
                      <a:pt x="702884" y="636446"/>
                    </a:cubicBezTo>
                    <a:cubicBezTo>
                      <a:pt x="708257" y="634143"/>
                      <a:pt x="710559" y="631455"/>
                      <a:pt x="710559" y="625311"/>
                    </a:cubicBezTo>
                    <a:cubicBezTo>
                      <a:pt x="710176" y="594976"/>
                      <a:pt x="710176" y="564641"/>
                      <a:pt x="710559" y="534306"/>
                    </a:cubicBezTo>
                    <a:cubicBezTo>
                      <a:pt x="710559" y="530466"/>
                      <a:pt x="712862" y="525858"/>
                      <a:pt x="715549" y="522786"/>
                    </a:cubicBezTo>
                    <a:cubicBezTo>
                      <a:pt x="720921" y="516258"/>
                      <a:pt x="728213" y="511266"/>
                      <a:pt x="733202" y="504355"/>
                    </a:cubicBezTo>
                    <a:cubicBezTo>
                      <a:pt x="736272" y="500131"/>
                      <a:pt x="737040" y="493219"/>
                      <a:pt x="736272" y="488227"/>
                    </a:cubicBezTo>
                    <a:cubicBezTo>
                      <a:pt x="735121" y="481699"/>
                      <a:pt x="728981" y="479395"/>
                      <a:pt x="722457" y="479395"/>
                    </a:cubicBezTo>
                    <a:cubicBezTo>
                      <a:pt x="718619" y="479395"/>
                      <a:pt x="714781" y="479395"/>
                      <a:pt x="710176" y="479395"/>
                    </a:cubicBezTo>
                    <a:cubicBezTo>
                      <a:pt x="710176" y="455204"/>
                      <a:pt x="710176" y="432933"/>
                      <a:pt x="710176" y="411429"/>
                    </a:cubicBezTo>
                    <a:close/>
                    <a:moveTo>
                      <a:pt x="164448" y="588064"/>
                    </a:moveTo>
                    <a:cubicBezTo>
                      <a:pt x="165599" y="587680"/>
                      <a:pt x="165983" y="587296"/>
                      <a:pt x="166367" y="587296"/>
                    </a:cubicBezTo>
                    <a:cubicBezTo>
                      <a:pt x="181334" y="587296"/>
                      <a:pt x="196685" y="587296"/>
                      <a:pt x="211652" y="586912"/>
                    </a:cubicBezTo>
                    <a:cubicBezTo>
                      <a:pt x="231992" y="586528"/>
                      <a:pt x="245808" y="572704"/>
                      <a:pt x="245808" y="552353"/>
                    </a:cubicBezTo>
                    <a:cubicBezTo>
                      <a:pt x="245808" y="543137"/>
                      <a:pt x="246575" y="533922"/>
                      <a:pt x="245808" y="525090"/>
                    </a:cubicBezTo>
                    <a:cubicBezTo>
                      <a:pt x="244657" y="513954"/>
                      <a:pt x="248111" y="507810"/>
                      <a:pt x="258856" y="503203"/>
                    </a:cubicBezTo>
                    <a:cubicBezTo>
                      <a:pt x="272672" y="497443"/>
                      <a:pt x="275742" y="488227"/>
                      <a:pt x="271137" y="474019"/>
                    </a:cubicBezTo>
                    <a:cubicBezTo>
                      <a:pt x="264997" y="454820"/>
                      <a:pt x="258089" y="436005"/>
                      <a:pt x="251948" y="416805"/>
                    </a:cubicBezTo>
                    <a:cubicBezTo>
                      <a:pt x="250029" y="411429"/>
                      <a:pt x="247727" y="409509"/>
                      <a:pt x="241586" y="409509"/>
                    </a:cubicBezTo>
                    <a:cubicBezTo>
                      <a:pt x="209349" y="409893"/>
                      <a:pt x="176728" y="409509"/>
                      <a:pt x="144491" y="409509"/>
                    </a:cubicBezTo>
                    <a:cubicBezTo>
                      <a:pt x="142189" y="409509"/>
                      <a:pt x="139502" y="409893"/>
                      <a:pt x="136432" y="409893"/>
                    </a:cubicBezTo>
                    <a:cubicBezTo>
                      <a:pt x="136432" y="432549"/>
                      <a:pt x="136432" y="454436"/>
                      <a:pt x="136432" y="477475"/>
                    </a:cubicBezTo>
                    <a:cubicBezTo>
                      <a:pt x="132594" y="477475"/>
                      <a:pt x="129524" y="477475"/>
                      <a:pt x="126454" y="477475"/>
                    </a:cubicBezTo>
                    <a:cubicBezTo>
                      <a:pt x="119546" y="477091"/>
                      <a:pt x="113406" y="479011"/>
                      <a:pt x="110335" y="485923"/>
                    </a:cubicBezTo>
                    <a:cubicBezTo>
                      <a:pt x="107265" y="493219"/>
                      <a:pt x="109568" y="498979"/>
                      <a:pt x="114941" y="504355"/>
                    </a:cubicBezTo>
                    <a:cubicBezTo>
                      <a:pt x="120697" y="509730"/>
                      <a:pt x="126454" y="515106"/>
                      <a:pt x="131827" y="521250"/>
                    </a:cubicBezTo>
                    <a:cubicBezTo>
                      <a:pt x="134129" y="524322"/>
                      <a:pt x="136432" y="528546"/>
                      <a:pt x="136432" y="532386"/>
                    </a:cubicBezTo>
                    <a:cubicBezTo>
                      <a:pt x="136816" y="559265"/>
                      <a:pt x="136816" y="585760"/>
                      <a:pt x="136816" y="612639"/>
                    </a:cubicBezTo>
                    <a:cubicBezTo>
                      <a:pt x="136816" y="631839"/>
                      <a:pt x="136816" y="631839"/>
                      <a:pt x="154086" y="639134"/>
                    </a:cubicBezTo>
                    <a:cubicBezTo>
                      <a:pt x="166367" y="644126"/>
                      <a:pt x="178263" y="649118"/>
                      <a:pt x="190544" y="654494"/>
                    </a:cubicBezTo>
                    <a:cubicBezTo>
                      <a:pt x="190544" y="640670"/>
                      <a:pt x="190544" y="627615"/>
                      <a:pt x="190544" y="614175"/>
                    </a:cubicBezTo>
                    <a:cubicBezTo>
                      <a:pt x="181718" y="614175"/>
                      <a:pt x="173274" y="614175"/>
                      <a:pt x="164448" y="614175"/>
                    </a:cubicBezTo>
                    <a:cubicBezTo>
                      <a:pt x="164448" y="605343"/>
                      <a:pt x="164448" y="596896"/>
                      <a:pt x="164448" y="588064"/>
                    </a:cubicBezTo>
                    <a:close/>
                    <a:moveTo>
                      <a:pt x="546687" y="818841"/>
                    </a:moveTo>
                    <a:cubicBezTo>
                      <a:pt x="549374" y="786970"/>
                      <a:pt x="558585" y="757787"/>
                      <a:pt x="574703" y="730908"/>
                    </a:cubicBezTo>
                    <a:cubicBezTo>
                      <a:pt x="575471" y="729756"/>
                      <a:pt x="575087" y="726684"/>
                      <a:pt x="574319" y="725532"/>
                    </a:cubicBezTo>
                    <a:cubicBezTo>
                      <a:pt x="558201" y="703644"/>
                      <a:pt x="538245" y="687517"/>
                      <a:pt x="512148" y="677917"/>
                    </a:cubicBezTo>
                    <a:cubicBezTo>
                      <a:pt x="503705" y="716316"/>
                      <a:pt x="495262" y="753563"/>
                      <a:pt x="486435" y="793498"/>
                    </a:cubicBezTo>
                    <a:cubicBezTo>
                      <a:pt x="464560" y="771610"/>
                      <a:pt x="444220" y="750875"/>
                      <a:pt x="422728" y="729372"/>
                    </a:cubicBezTo>
                    <a:cubicBezTo>
                      <a:pt x="402004" y="750107"/>
                      <a:pt x="382048" y="770458"/>
                      <a:pt x="360940" y="791194"/>
                    </a:cubicBezTo>
                    <a:cubicBezTo>
                      <a:pt x="352497" y="753563"/>
                      <a:pt x="344054" y="715932"/>
                      <a:pt x="335611" y="677917"/>
                    </a:cubicBezTo>
                    <a:cubicBezTo>
                      <a:pt x="309515" y="687901"/>
                      <a:pt x="289175" y="703644"/>
                      <a:pt x="273824" y="725148"/>
                    </a:cubicBezTo>
                    <a:cubicBezTo>
                      <a:pt x="272672" y="726684"/>
                      <a:pt x="273440" y="730908"/>
                      <a:pt x="274591" y="733212"/>
                    </a:cubicBezTo>
                    <a:cubicBezTo>
                      <a:pt x="279580" y="744731"/>
                      <a:pt x="286488" y="755867"/>
                      <a:pt x="290326" y="768154"/>
                    </a:cubicBezTo>
                    <a:cubicBezTo>
                      <a:pt x="295315" y="784666"/>
                      <a:pt x="298385" y="801561"/>
                      <a:pt x="302607" y="818841"/>
                    </a:cubicBezTo>
                    <a:cubicBezTo>
                      <a:pt x="382816" y="818841"/>
                      <a:pt x="464176" y="818841"/>
                      <a:pt x="546687" y="818841"/>
                    </a:cubicBezTo>
                    <a:close/>
                    <a:moveTo>
                      <a:pt x="82320" y="818457"/>
                    </a:moveTo>
                    <a:cubicBezTo>
                      <a:pt x="82320" y="790810"/>
                      <a:pt x="82320" y="764315"/>
                      <a:pt x="82320" y="737435"/>
                    </a:cubicBezTo>
                    <a:cubicBezTo>
                      <a:pt x="91530" y="737435"/>
                      <a:pt x="100357" y="737435"/>
                      <a:pt x="109952" y="737435"/>
                    </a:cubicBezTo>
                    <a:cubicBezTo>
                      <a:pt x="109952" y="764699"/>
                      <a:pt x="109952" y="791578"/>
                      <a:pt x="109952" y="818457"/>
                    </a:cubicBezTo>
                    <a:cubicBezTo>
                      <a:pt x="164448" y="818457"/>
                      <a:pt x="217792" y="818457"/>
                      <a:pt x="271137" y="818457"/>
                    </a:cubicBezTo>
                    <a:cubicBezTo>
                      <a:pt x="273824" y="791194"/>
                      <a:pt x="249262" y="734748"/>
                      <a:pt x="229306" y="721308"/>
                    </a:cubicBezTo>
                    <a:cubicBezTo>
                      <a:pt x="223165" y="733212"/>
                      <a:pt x="217409" y="744731"/>
                      <a:pt x="210884" y="757403"/>
                    </a:cubicBezTo>
                    <a:cubicBezTo>
                      <a:pt x="185555" y="742043"/>
                      <a:pt x="161377" y="727068"/>
                      <a:pt x="136432" y="712860"/>
                    </a:cubicBezTo>
                    <a:cubicBezTo>
                      <a:pt x="127605" y="707868"/>
                      <a:pt x="123000" y="702109"/>
                      <a:pt x="121081" y="692125"/>
                    </a:cubicBezTo>
                    <a:cubicBezTo>
                      <a:pt x="119162" y="681373"/>
                      <a:pt x="115708" y="671005"/>
                      <a:pt x="113022" y="660254"/>
                    </a:cubicBezTo>
                    <a:cubicBezTo>
                      <a:pt x="110335" y="661022"/>
                      <a:pt x="109184" y="661406"/>
                      <a:pt x="107649" y="662174"/>
                    </a:cubicBezTo>
                    <a:cubicBezTo>
                      <a:pt x="105346" y="663326"/>
                      <a:pt x="103044" y="664094"/>
                      <a:pt x="100741" y="665246"/>
                    </a:cubicBezTo>
                    <a:cubicBezTo>
                      <a:pt x="56223" y="688285"/>
                      <a:pt x="32429" y="725148"/>
                      <a:pt x="28208" y="774682"/>
                    </a:cubicBezTo>
                    <a:cubicBezTo>
                      <a:pt x="27056" y="789274"/>
                      <a:pt x="28208" y="803865"/>
                      <a:pt x="28208" y="818841"/>
                    </a:cubicBezTo>
                    <a:cubicBezTo>
                      <a:pt x="45094" y="818841"/>
                      <a:pt x="61212" y="818841"/>
                      <a:pt x="76947" y="818841"/>
                    </a:cubicBezTo>
                    <a:cubicBezTo>
                      <a:pt x="78098" y="818841"/>
                      <a:pt x="79633" y="818841"/>
                      <a:pt x="82320" y="818457"/>
                    </a:cubicBezTo>
                    <a:close/>
                    <a:moveTo>
                      <a:pt x="300688" y="497059"/>
                    </a:moveTo>
                    <a:cubicBezTo>
                      <a:pt x="295699" y="504355"/>
                      <a:pt x="292245" y="513954"/>
                      <a:pt x="285337" y="518562"/>
                    </a:cubicBezTo>
                    <a:cubicBezTo>
                      <a:pt x="273440" y="526242"/>
                      <a:pt x="271905" y="535842"/>
                      <a:pt x="273056" y="548129"/>
                    </a:cubicBezTo>
                    <a:cubicBezTo>
                      <a:pt x="273440" y="550817"/>
                      <a:pt x="273056" y="553121"/>
                      <a:pt x="273056" y="555809"/>
                    </a:cubicBezTo>
                    <a:cubicBezTo>
                      <a:pt x="272672" y="581536"/>
                      <a:pt x="256554" y="603423"/>
                      <a:pt x="231992" y="611487"/>
                    </a:cubicBezTo>
                    <a:cubicBezTo>
                      <a:pt x="227771" y="613023"/>
                      <a:pt x="223165" y="613791"/>
                      <a:pt x="218560" y="615327"/>
                    </a:cubicBezTo>
                    <a:cubicBezTo>
                      <a:pt x="218560" y="633375"/>
                      <a:pt x="218560" y="651038"/>
                      <a:pt x="218560" y="669085"/>
                    </a:cubicBezTo>
                    <a:cubicBezTo>
                      <a:pt x="218560" y="671005"/>
                      <a:pt x="219711" y="673693"/>
                      <a:pt x="221246" y="674845"/>
                    </a:cubicBezTo>
                    <a:cubicBezTo>
                      <a:pt x="231992" y="684445"/>
                      <a:pt x="242738" y="694045"/>
                      <a:pt x="253867" y="703644"/>
                    </a:cubicBezTo>
                    <a:cubicBezTo>
                      <a:pt x="253483" y="703644"/>
                      <a:pt x="253867" y="703644"/>
                      <a:pt x="253867" y="703644"/>
                    </a:cubicBezTo>
                    <a:cubicBezTo>
                      <a:pt x="255786" y="701724"/>
                      <a:pt x="257705" y="699421"/>
                      <a:pt x="259624" y="697501"/>
                    </a:cubicBezTo>
                    <a:cubicBezTo>
                      <a:pt x="283418" y="671389"/>
                      <a:pt x="312201" y="653726"/>
                      <a:pt x="346741" y="645662"/>
                    </a:cubicBezTo>
                    <a:cubicBezTo>
                      <a:pt x="359789" y="642590"/>
                      <a:pt x="361324" y="641054"/>
                      <a:pt x="362475" y="626463"/>
                    </a:cubicBezTo>
                    <a:cubicBezTo>
                      <a:pt x="361324" y="626079"/>
                      <a:pt x="360557" y="625695"/>
                      <a:pt x="359405" y="625311"/>
                    </a:cubicBezTo>
                    <a:cubicBezTo>
                      <a:pt x="322947" y="614175"/>
                      <a:pt x="300304" y="583456"/>
                      <a:pt x="300304" y="545057"/>
                    </a:cubicBezTo>
                    <a:cubicBezTo>
                      <a:pt x="300688" y="528546"/>
                      <a:pt x="300688" y="512418"/>
                      <a:pt x="300688" y="497059"/>
                    </a:cubicBezTo>
                    <a:close/>
                    <a:moveTo>
                      <a:pt x="546687" y="496291"/>
                    </a:moveTo>
                    <a:cubicBezTo>
                      <a:pt x="546687" y="513186"/>
                      <a:pt x="546687" y="529698"/>
                      <a:pt x="546687" y="546593"/>
                    </a:cubicBezTo>
                    <a:cubicBezTo>
                      <a:pt x="546687" y="581152"/>
                      <a:pt x="524812" y="611487"/>
                      <a:pt x="492192" y="623391"/>
                    </a:cubicBezTo>
                    <a:cubicBezTo>
                      <a:pt x="489505" y="624543"/>
                      <a:pt x="486435" y="625695"/>
                      <a:pt x="484516" y="626463"/>
                    </a:cubicBezTo>
                    <a:cubicBezTo>
                      <a:pt x="484900" y="639518"/>
                      <a:pt x="491808" y="643742"/>
                      <a:pt x="503321" y="646046"/>
                    </a:cubicBezTo>
                    <a:cubicBezTo>
                      <a:pt x="535942" y="653342"/>
                      <a:pt x="563190" y="670237"/>
                      <a:pt x="585449" y="694813"/>
                    </a:cubicBezTo>
                    <a:cubicBezTo>
                      <a:pt x="588135" y="697885"/>
                      <a:pt x="590822" y="700956"/>
                      <a:pt x="593124" y="703644"/>
                    </a:cubicBezTo>
                    <a:cubicBezTo>
                      <a:pt x="604638" y="693661"/>
                      <a:pt x="615000" y="684445"/>
                      <a:pt x="625745" y="674845"/>
                    </a:cubicBezTo>
                    <a:cubicBezTo>
                      <a:pt x="626897" y="673693"/>
                      <a:pt x="628432" y="671773"/>
                      <a:pt x="628432" y="670237"/>
                    </a:cubicBezTo>
                    <a:cubicBezTo>
                      <a:pt x="628815" y="651806"/>
                      <a:pt x="628432" y="633375"/>
                      <a:pt x="628432" y="615327"/>
                    </a:cubicBezTo>
                    <a:cubicBezTo>
                      <a:pt x="625361" y="614559"/>
                      <a:pt x="623059" y="613791"/>
                      <a:pt x="620756" y="613407"/>
                    </a:cubicBezTo>
                    <a:cubicBezTo>
                      <a:pt x="596195" y="608031"/>
                      <a:pt x="577773" y="588832"/>
                      <a:pt x="574319" y="563873"/>
                    </a:cubicBezTo>
                    <a:cubicBezTo>
                      <a:pt x="573168" y="554273"/>
                      <a:pt x="573936" y="543905"/>
                      <a:pt x="573168" y="533922"/>
                    </a:cubicBezTo>
                    <a:cubicBezTo>
                      <a:pt x="573168" y="531234"/>
                      <a:pt x="572017" y="527394"/>
                      <a:pt x="569714" y="526242"/>
                    </a:cubicBezTo>
                    <a:cubicBezTo>
                      <a:pt x="558968" y="518562"/>
                      <a:pt x="551677" y="508578"/>
                      <a:pt x="546687" y="496291"/>
                    </a:cubicBezTo>
                    <a:close/>
                    <a:moveTo>
                      <a:pt x="122232" y="382246"/>
                    </a:moveTo>
                    <a:cubicBezTo>
                      <a:pt x="122232" y="309288"/>
                      <a:pt x="122232" y="237099"/>
                      <a:pt x="122232" y="164909"/>
                    </a:cubicBezTo>
                    <a:cubicBezTo>
                      <a:pt x="104195" y="164909"/>
                      <a:pt x="86541" y="164909"/>
                      <a:pt x="68888" y="164909"/>
                    </a:cubicBezTo>
                    <a:cubicBezTo>
                      <a:pt x="68888" y="237483"/>
                      <a:pt x="68888" y="310056"/>
                      <a:pt x="68888" y="382246"/>
                    </a:cubicBezTo>
                    <a:cubicBezTo>
                      <a:pt x="87309" y="382246"/>
                      <a:pt x="104579" y="382246"/>
                      <a:pt x="122232" y="382246"/>
                    </a:cubicBezTo>
                    <a:close/>
                    <a:moveTo>
                      <a:pt x="204360" y="274346"/>
                    </a:moveTo>
                    <a:cubicBezTo>
                      <a:pt x="204360" y="240555"/>
                      <a:pt x="204360" y="206764"/>
                      <a:pt x="204360" y="172973"/>
                    </a:cubicBezTo>
                    <a:cubicBezTo>
                      <a:pt x="204360" y="167213"/>
                      <a:pt x="203209" y="164909"/>
                      <a:pt x="196685" y="164909"/>
                    </a:cubicBezTo>
                    <a:cubicBezTo>
                      <a:pt x="184020" y="165293"/>
                      <a:pt x="170972" y="165293"/>
                      <a:pt x="158307" y="164909"/>
                    </a:cubicBezTo>
                    <a:cubicBezTo>
                      <a:pt x="152934" y="164909"/>
                      <a:pt x="150632" y="166061"/>
                      <a:pt x="150632" y="172205"/>
                    </a:cubicBezTo>
                    <a:cubicBezTo>
                      <a:pt x="150632" y="239787"/>
                      <a:pt x="150632" y="307369"/>
                      <a:pt x="150632" y="375334"/>
                    </a:cubicBezTo>
                    <a:cubicBezTo>
                      <a:pt x="150632" y="381094"/>
                      <a:pt x="152934" y="382630"/>
                      <a:pt x="158307" y="382630"/>
                    </a:cubicBezTo>
                    <a:cubicBezTo>
                      <a:pt x="170588" y="382246"/>
                      <a:pt x="182869" y="381862"/>
                      <a:pt x="195150" y="382630"/>
                    </a:cubicBezTo>
                    <a:cubicBezTo>
                      <a:pt x="203209" y="383014"/>
                      <a:pt x="204744" y="379942"/>
                      <a:pt x="204360" y="373031"/>
                    </a:cubicBezTo>
                    <a:cubicBezTo>
                      <a:pt x="204360" y="339624"/>
                      <a:pt x="204360" y="306985"/>
                      <a:pt x="204360" y="274346"/>
                    </a:cubicBezTo>
                    <a:close/>
                    <a:moveTo>
                      <a:pt x="738191" y="410661"/>
                    </a:moveTo>
                    <a:cubicBezTo>
                      <a:pt x="738191" y="423333"/>
                      <a:pt x="738575" y="434853"/>
                      <a:pt x="738191" y="446372"/>
                    </a:cubicBezTo>
                    <a:cubicBezTo>
                      <a:pt x="738191" y="450980"/>
                      <a:pt x="739343" y="453284"/>
                      <a:pt x="743564" y="455588"/>
                    </a:cubicBezTo>
                    <a:cubicBezTo>
                      <a:pt x="768510" y="469412"/>
                      <a:pt x="773499" y="502051"/>
                      <a:pt x="753926" y="523170"/>
                    </a:cubicBezTo>
                    <a:cubicBezTo>
                      <a:pt x="750088" y="527394"/>
                      <a:pt x="745867" y="531234"/>
                      <a:pt x="742029" y="535458"/>
                    </a:cubicBezTo>
                    <a:cubicBezTo>
                      <a:pt x="740878" y="536994"/>
                      <a:pt x="738575" y="538529"/>
                      <a:pt x="738575" y="540065"/>
                    </a:cubicBezTo>
                    <a:cubicBezTo>
                      <a:pt x="738191" y="552353"/>
                      <a:pt x="738575" y="564641"/>
                      <a:pt x="738575" y="577696"/>
                    </a:cubicBezTo>
                    <a:cubicBezTo>
                      <a:pt x="804968" y="541601"/>
                      <a:pt x="826076" y="475171"/>
                      <a:pt x="818784" y="411045"/>
                    </a:cubicBezTo>
                    <a:cubicBezTo>
                      <a:pt x="791920" y="410661"/>
                      <a:pt x="765823" y="410661"/>
                      <a:pt x="738191" y="410661"/>
                    </a:cubicBezTo>
                    <a:close/>
                    <a:moveTo>
                      <a:pt x="195150" y="136110"/>
                    </a:moveTo>
                    <a:cubicBezTo>
                      <a:pt x="193998" y="133422"/>
                      <a:pt x="193231" y="131502"/>
                      <a:pt x="192463" y="129198"/>
                    </a:cubicBezTo>
                    <a:cubicBezTo>
                      <a:pt x="177112" y="98479"/>
                      <a:pt x="161761" y="67760"/>
                      <a:pt x="146410" y="37425"/>
                    </a:cubicBezTo>
                    <a:cubicBezTo>
                      <a:pt x="144491" y="33969"/>
                      <a:pt x="140270" y="29745"/>
                      <a:pt x="137200" y="29745"/>
                    </a:cubicBezTo>
                    <a:cubicBezTo>
                      <a:pt x="134129" y="29745"/>
                      <a:pt x="129908" y="33969"/>
                      <a:pt x="127989" y="37809"/>
                    </a:cubicBezTo>
                    <a:cubicBezTo>
                      <a:pt x="112254" y="68144"/>
                      <a:pt x="97287" y="98863"/>
                      <a:pt x="81936" y="129582"/>
                    </a:cubicBezTo>
                    <a:cubicBezTo>
                      <a:pt x="80785" y="131502"/>
                      <a:pt x="80401" y="133806"/>
                      <a:pt x="79250" y="136110"/>
                    </a:cubicBezTo>
                    <a:cubicBezTo>
                      <a:pt x="117627" y="136110"/>
                      <a:pt x="155621" y="136110"/>
                      <a:pt x="195150" y="136110"/>
                    </a:cubicBezTo>
                    <a:close/>
                    <a:moveTo>
                      <a:pt x="423879" y="690205"/>
                    </a:moveTo>
                    <a:cubicBezTo>
                      <a:pt x="433090" y="680989"/>
                      <a:pt x="440766" y="671389"/>
                      <a:pt x="449976" y="664094"/>
                    </a:cubicBezTo>
                    <a:cubicBezTo>
                      <a:pt x="460722" y="655646"/>
                      <a:pt x="463025" y="646430"/>
                      <a:pt x="456884" y="634143"/>
                    </a:cubicBezTo>
                    <a:cubicBezTo>
                      <a:pt x="454581" y="629535"/>
                      <a:pt x="452663" y="627615"/>
                      <a:pt x="447674" y="627999"/>
                    </a:cubicBezTo>
                    <a:cubicBezTo>
                      <a:pt x="435009" y="628383"/>
                      <a:pt x="422728" y="627999"/>
                      <a:pt x="410064" y="627999"/>
                    </a:cubicBezTo>
                    <a:cubicBezTo>
                      <a:pt x="390875" y="627999"/>
                      <a:pt x="389724" y="629151"/>
                      <a:pt x="386270" y="647966"/>
                    </a:cubicBezTo>
                    <a:cubicBezTo>
                      <a:pt x="385886" y="649886"/>
                      <a:pt x="386653" y="652574"/>
                      <a:pt x="387805" y="654110"/>
                    </a:cubicBezTo>
                    <a:cubicBezTo>
                      <a:pt x="399318" y="666014"/>
                      <a:pt x="411215" y="677917"/>
                      <a:pt x="423879" y="690205"/>
                    </a:cubicBezTo>
                    <a:close/>
                    <a:moveTo>
                      <a:pt x="477608" y="356519"/>
                    </a:moveTo>
                    <a:cubicBezTo>
                      <a:pt x="440766" y="356519"/>
                      <a:pt x="405075" y="356519"/>
                      <a:pt x="370151" y="356519"/>
                    </a:cubicBezTo>
                    <a:cubicBezTo>
                      <a:pt x="370151" y="365735"/>
                      <a:pt x="370151" y="373799"/>
                      <a:pt x="370151" y="381862"/>
                    </a:cubicBezTo>
                    <a:cubicBezTo>
                      <a:pt x="406610" y="381862"/>
                      <a:pt x="442301" y="381862"/>
                      <a:pt x="477608" y="381862"/>
                    </a:cubicBezTo>
                    <a:cubicBezTo>
                      <a:pt x="477608" y="372647"/>
                      <a:pt x="477608" y="364583"/>
                      <a:pt x="477608" y="356519"/>
                    </a:cubicBezTo>
                    <a:close/>
                    <a:moveTo>
                      <a:pt x="208198" y="699805"/>
                    </a:moveTo>
                    <a:cubicBezTo>
                      <a:pt x="188625" y="684061"/>
                      <a:pt x="167134" y="675229"/>
                      <a:pt x="144108" y="666398"/>
                    </a:cubicBezTo>
                    <a:cubicBezTo>
                      <a:pt x="145259" y="671005"/>
                      <a:pt x="146026" y="674461"/>
                      <a:pt x="147178" y="677533"/>
                    </a:cubicBezTo>
                    <a:cubicBezTo>
                      <a:pt x="148713" y="681373"/>
                      <a:pt x="149864" y="687133"/>
                      <a:pt x="152934" y="689053"/>
                    </a:cubicBezTo>
                    <a:cubicBezTo>
                      <a:pt x="167902" y="698653"/>
                      <a:pt x="183253" y="707484"/>
                      <a:pt x="199371" y="717084"/>
                    </a:cubicBezTo>
                    <a:cubicBezTo>
                      <a:pt x="202058" y="711324"/>
                      <a:pt x="205128" y="705948"/>
                      <a:pt x="208198" y="699805"/>
                    </a:cubicBezTo>
                    <a:close/>
                    <a:moveTo>
                      <a:pt x="422728" y="323880"/>
                    </a:moveTo>
                    <a:cubicBezTo>
                      <a:pt x="423496" y="323880"/>
                      <a:pt x="423879" y="323880"/>
                      <a:pt x="424647" y="323880"/>
                    </a:cubicBezTo>
                    <a:cubicBezTo>
                      <a:pt x="427334" y="284713"/>
                      <a:pt x="429636" y="245546"/>
                      <a:pt x="432323" y="206380"/>
                    </a:cubicBezTo>
                    <a:cubicBezTo>
                      <a:pt x="425798" y="206380"/>
                      <a:pt x="420809" y="206380"/>
                      <a:pt x="414669" y="206380"/>
                    </a:cubicBezTo>
                    <a:cubicBezTo>
                      <a:pt x="417355" y="245546"/>
                      <a:pt x="420042" y="284713"/>
                      <a:pt x="422728" y="323880"/>
                    </a:cubicBezTo>
                    <a:close/>
                    <a:moveTo>
                      <a:pt x="401621" y="710556"/>
                    </a:moveTo>
                    <a:cubicBezTo>
                      <a:pt x="388956" y="697885"/>
                      <a:pt x="375908" y="684829"/>
                      <a:pt x="362859" y="671773"/>
                    </a:cubicBezTo>
                    <a:cubicBezTo>
                      <a:pt x="367465" y="692893"/>
                      <a:pt x="372070" y="714012"/>
                      <a:pt x="377059" y="735515"/>
                    </a:cubicBezTo>
                    <a:cubicBezTo>
                      <a:pt x="385886" y="726684"/>
                      <a:pt x="393945" y="718236"/>
                      <a:pt x="401621" y="710556"/>
                    </a:cubicBezTo>
                    <a:close/>
                    <a:moveTo>
                      <a:pt x="445755" y="709404"/>
                    </a:moveTo>
                    <a:cubicBezTo>
                      <a:pt x="454198" y="717852"/>
                      <a:pt x="462257" y="725916"/>
                      <a:pt x="470700" y="734748"/>
                    </a:cubicBezTo>
                    <a:cubicBezTo>
                      <a:pt x="475305" y="714012"/>
                      <a:pt x="479911" y="692893"/>
                      <a:pt x="484900" y="671005"/>
                    </a:cubicBezTo>
                    <a:cubicBezTo>
                      <a:pt x="470700" y="684445"/>
                      <a:pt x="457652" y="697117"/>
                      <a:pt x="445755" y="709404"/>
                    </a:cubicBezTo>
                    <a:close/>
                    <a:moveTo>
                      <a:pt x="383967" y="177581"/>
                    </a:moveTo>
                    <a:cubicBezTo>
                      <a:pt x="383967" y="171821"/>
                      <a:pt x="384351" y="166829"/>
                      <a:pt x="383967" y="162221"/>
                    </a:cubicBezTo>
                    <a:cubicBezTo>
                      <a:pt x="382816" y="154925"/>
                      <a:pt x="375908" y="149933"/>
                      <a:pt x="368232" y="151085"/>
                    </a:cubicBezTo>
                    <a:cubicBezTo>
                      <a:pt x="361324" y="151853"/>
                      <a:pt x="355951" y="157613"/>
                      <a:pt x="355951" y="164141"/>
                    </a:cubicBezTo>
                    <a:cubicBezTo>
                      <a:pt x="355951" y="171053"/>
                      <a:pt x="361708" y="177196"/>
                      <a:pt x="369767" y="177581"/>
                    </a:cubicBezTo>
                    <a:cubicBezTo>
                      <a:pt x="373989" y="177965"/>
                      <a:pt x="378594" y="177581"/>
                      <a:pt x="383967" y="177581"/>
                    </a:cubicBezTo>
                    <a:close/>
                    <a:moveTo>
                      <a:pt x="463408" y="177581"/>
                    </a:moveTo>
                    <a:cubicBezTo>
                      <a:pt x="468781" y="177581"/>
                      <a:pt x="473387" y="177965"/>
                      <a:pt x="477992" y="177581"/>
                    </a:cubicBezTo>
                    <a:cubicBezTo>
                      <a:pt x="486051" y="177196"/>
                      <a:pt x="491808" y="171053"/>
                      <a:pt x="491808" y="164141"/>
                    </a:cubicBezTo>
                    <a:cubicBezTo>
                      <a:pt x="491808" y="157613"/>
                      <a:pt x="485667" y="151469"/>
                      <a:pt x="478759" y="151085"/>
                    </a:cubicBezTo>
                    <a:cubicBezTo>
                      <a:pt x="471468" y="150701"/>
                      <a:pt x="464943" y="155693"/>
                      <a:pt x="463792" y="163373"/>
                    </a:cubicBezTo>
                    <a:cubicBezTo>
                      <a:pt x="463025" y="167597"/>
                      <a:pt x="463408" y="172205"/>
                      <a:pt x="463408" y="177581"/>
                    </a:cubicBezTo>
                    <a:close/>
                  </a:path>
                </a:pathLst>
              </a:custGeom>
              <a:grpFill/>
              <a:ln w="3834" cap="flat">
                <a:noFill/>
                <a:prstDash val="solid"/>
                <a:miter/>
              </a:ln>
            </p:spPr>
            <p:txBody>
              <a:bodyPr rtlCol="0" anchor="ctr"/>
              <a:lstStyle/>
              <a:p>
                <a:endParaRPr lang="en-US"/>
              </a:p>
            </p:txBody>
          </p:sp>
          <p:sp>
            <p:nvSpPr>
              <p:cNvPr id="10" name="Freeform 170">
                <a:extLst>
                  <a:ext uri="{FF2B5EF4-FFF2-40B4-BE49-F238E27FC236}">
                    <a16:creationId xmlns:a16="http://schemas.microsoft.com/office/drawing/2014/main" id="{4B795D8B-3CE3-75BF-BD13-711FAA4D95D0}"/>
                  </a:ext>
                </a:extLst>
              </p:cNvPr>
              <p:cNvSpPr/>
              <p:nvPr/>
            </p:nvSpPr>
            <p:spPr>
              <a:xfrm>
                <a:off x="1637833" y="3887469"/>
                <a:ext cx="163897" cy="218283"/>
              </a:xfrm>
              <a:custGeom>
                <a:avLst/>
                <a:gdLst>
                  <a:gd name="connsiteX0" fmla="*/ 94910 w 163897"/>
                  <a:gd name="connsiteY0" fmla="*/ 218284 h 218283"/>
                  <a:gd name="connsiteX1" fmla="*/ 67662 w 163897"/>
                  <a:gd name="connsiteY1" fmla="*/ 218284 h 218283"/>
                  <a:gd name="connsiteX2" fmla="*/ 68046 w 163897"/>
                  <a:gd name="connsiteY2" fmla="*/ 160302 h 218283"/>
                  <a:gd name="connsiteX3" fmla="*/ 73035 w 163897"/>
                  <a:gd name="connsiteY3" fmla="*/ 153390 h 218283"/>
                  <a:gd name="connsiteX4" fmla="*/ 113715 w 163897"/>
                  <a:gd name="connsiteY4" fmla="*/ 120751 h 218283"/>
                  <a:gd name="connsiteX5" fmla="*/ 131369 w 163897"/>
                  <a:gd name="connsiteY5" fmla="*/ 57393 h 218283"/>
                  <a:gd name="connsiteX6" fmla="*/ 70732 w 163897"/>
                  <a:gd name="connsiteY6" fmla="*/ 28594 h 218283"/>
                  <a:gd name="connsiteX7" fmla="*/ 26598 w 163897"/>
                  <a:gd name="connsiteY7" fmla="*/ 81968 h 218283"/>
                  <a:gd name="connsiteX8" fmla="*/ 118 w 163897"/>
                  <a:gd name="connsiteY8" fmla="*/ 81968 h 218283"/>
                  <a:gd name="connsiteX9" fmla="*/ 21993 w 163897"/>
                  <a:gd name="connsiteY9" fmla="*/ 24370 h 218283"/>
                  <a:gd name="connsiteX10" fmla="*/ 107959 w 163897"/>
                  <a:gd name="connsiteY10" fmla="*/ 4402 h 218283"/>
                  <a:gd name="connsiteX11" fmla="*/ 162838 w 163897"/>
                  <a:gd name="connsiteY11" fmla="*/ 67376 h 218283"/>
                  <a:gd name="connsiteX12" fmla="*/ 138277 w 163897"/>
                  <a:gd name="connsiteY12" fmla="*/ 136494 h 218283"/>
                  <a:gd name="connsiteX13" fmla="*/ 100667 w 163897"/>
                  <a:gd name="connsiteY13" fmla="*/ 167213 h 218283"/>
                  <a:gd name="connsiteX14" fmla="*/ 95678 w 163897"/>
                  <a:gd name="connsiteY14" fmla="*/ 177581 h 218283"/>
                  <a:gd name="connsiteX15" fmla="*/ 94910 w 163897"/>
                  <a:gd name="connsiteY15" fmla="*/ 218284 h 21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897" h="218283">
                    <a:moveTo>
                      <a:pt x="94910" y="218284"/>
                    </a:moveTo>
                    <a:cubicBezTo>
                      <a:pt x="85316" y="218284"/>
                      <a:pt x="77257" y="218284"/>
                      <a:pt x="67662" y="218284"/>
                    </a:cubicBezTo>
                    <a:cubicBezTo>
                      <a:pt x="67662" y="198701"/>
                      <a:pt x="67662" y="179501"/>
                      <a:pt x="68046" y="160302"/>
                    </a:cubicBezTo>
                    <a:cubicBezTo>
                      <a:pt x="68046" y="157998"/>
                      <a:pt x="70732" y="154926"/>
                      <a:pt x="73035" y="153390"/>
                    </a:cubicBezTo>
                    <a:cubicBezTo>
                      <a:pt x="86467" y="142254"/>
                      <a:pt x="100283" y="131886"/>
                      <a:pt x="113715" y="120751"/>
                    </a:cubicBezTo>
                    <a:cubicBezTo>
                      <a:pt x="135207" y="103087"/>
                      <a:pt x="141731" y="80048"/>
                      <a:pt x="131369" y="57393"/>
                    </a:cubicBezTo>
                    <a:cubicBezTo>
                      <a:pt x="121007" y="35121"/>
                      <a:pt x="97213" y="23602"/>
                      <a:pt x="70732" y="28594"/>
                    </a:cubicBezTo>
                    <a:cubicBezTo>
                      <a:pt x="43868" y="33585"/>
                      <a:pt x="29285" y="51249"/>
                      <a:pt x="26598" y="81968"/>
                    </a:cubicBezTo>
                    <a:cubicBezTo>
                      <a:pt x="18155" y="81968"/>
                      <a:pt x="9328" y="81968"/>
                      <a:pt x="118" y="81968"/>
                    </a:cubicBezTo>
                    <a:cubicBezTo>
                      <a:pt x="-1034" y="59313"/>
                      <a:pt x="6258" y="40113"/>
                      <a:pt x="21993" y="24370"/>
                    </a:cubicBezTo>
                    <a:cubicBezTo>
                      <a:pt x="46171" y="-205"/>
                      <a:pt x="76105" y="-4813"/>
                      <a:pt x="107959" y="4402"/>
                    </a:cubicBezTo>
                    <a:cubicBezTo>
                      <a:pt x="139044" y="13234"/>
                      <a:pt x="157849" y="35505"/>
                      <a:pt x="162838" y="67376"/>
                    </a:cubicBezTo>
                    <a:cubicBezTo>
                      <a:pt x="167060" y="94256"/>
                      <a:pt x="158617" y="118063"/>
                      <a:pt x="138277" y="136494"/>
                    </a:cubicBezTo>
                    <a:cubicBezTo>
                      <a:pt x="126380" y="147246"/>
                      <a:pt x="112948" y="156846"/>
                      <a:pt x="100667" y="167213"/>
                    </a:cubicBezTo>
                    <a:cubicBezTo>
                      <a:pt x="97980" y="169517"/>
                      <a:pt x="95678" y="174125"/>
                      <a:pt x="95678" y="177581"/>
                    </a:cubicBezTo>
                    <a:cubicBezTo>
                      <a:pt x="94526" y="190637"/>
                      <a:pt x="94910" y="204076"/>
                      <a:pt x="94910" y="218284"/>
                    </a:cubicBezTo>
                    <a:close/>
                  </a:path>
                </a:pathLst>
              </a:custGeom>
              <a:grpFill/>
              <a:ln w="3834" cap="flat">
                <a:noFill/>
                <a:prstDash val="solid"/>
                <a:miter/>
              </a:ln>
            </p:spPr>
            <p:txBody>
              <a:bodyPr rtlCol="0" anchor="ctr"/>
              <a:lstStyle/>
              <a:p>
                <a:endParaRPr lang="en-US"/>
              </a:p>
            </p:txBody>
          </p:sp>
          <p:sp>
            <p:nvSpPr>
              <p:cNvPr id="11" name="Freeform 171">
                <a:extLst>
                  <a:ext uri="{FF2B5EF4-FFF2-40B4-BE49-F238E27FC236}">
                    <a16:creationId xmlns:a16="http://schemas.microsoft.com/office/drawing/2014/main" id="{8AC451E4-7EFC-0964-F574-03EA3E2DAFFE}"/>
                  </a:ext>
                </a:extLst>
              </p:cNvPr>
              <p:cNvSpPr/>
              <p:nvPr/>
            </p:nvSpPr>
            <p:spPr>
              <a:xfrm>
                <a:off x="1677864" y="4133400"/>
                <a:ext cx="82127" cy="81789"/>
              </a:xfrm>
              <a:custGeom>
                <a:avLst/>
                <a:gdLst>
                  <a:gd name="connsiteX0" fmla="*/ 41064 w 82127"/>
                  <a:gd name="connsiteY0" fmla="*/ 0 h 81789"/>
                  <a:gd name="connsiteX1" fmla="*/ 82128 w 82127"/>
                  <a:gd name="connsiteY1" fmla="*/ 41087 h 81789"/>
                  <a:gd name="connsiteX2" fmla="*/ 40680 w 82127"/>
                  <a:gd name="connsiteY2" fmla="*/ 81789 h 81789"/>
                  <a:gd name="connsiteX3" fmla="*/ 0 w 82127"/>
                  <a:gd name="connsiteY3" fmla="*/ 41087 h 81789"/>
                  <a:gd name="connsiteX4" fmla="*/ 41064 w 82127"/>
                  <a:gd name="connsiteY4" fmla="*/ 0 h 81789"/>
                  <a:gd name="connsiteX5" fmla="*/ 41448 w 82127"/>
                  <a:gd name="connsiteY5" fmla="*/ 53374 h 81789"/>
                  <a:gd name="connsiteX6" fmla="*/ 53729 w 82127"/>
                  <a:gd name="connsiteY6" fmla="*/ 40319 h 81789"/>
                  <a:gd name="connsiteX7" fmla="*/ 40680 w 82127"/>
                  <a:gd name="connsiteY7" fmla="*/ 28031 h 81789"/>
                  <a:gd name="connsiteX8" fmla="*/ 28399 w 82127"/>
                  <a:gd name="connsiteY8" fmla="*/ 41087 h 81789"/>
                  <a:gd name="connsiteX9" fmla="*/ 41448 w 82127"/>
                  <a:gd name="connsiteY9" fmla="*/ 53374 h 8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27" h="81789">
                    <a:moveTo>
                      <a:pt x="41064" y="0"/>
                    </a:moveTo>
                    <a:cubicBezTo>
                      <a:pt x="64090" y="0"/>
                      <a:pt x="82128" y="18047"/>
                      <a:pt x="82128" y="41087"/>
                    </a:cubicBezTo>
                    <a:cubicBezTo>
                      <a:pt x="82128" y="64126"/>
                      <a:pt x="63707" y="81789"/>
                      <a:pt x="40680" y="81789"/>
                    </a:cubicBezTo>
                    <a:cubicBezTo>
                      <a:pt x="18037" y="81789"/>
                      <a:pt x="0" y="63742"/>
                      <a:pt x="0" y="41087"/>
                    </a:cubicBezTo>
                    <a:cubicBezTo>
                      <a:pt x="0" y="18047"/>
                      <a:pt x="18037" y="0"/>
                      <a:pt x="41064" y="0"/>
                    </a:cubicBezTo>
                    <a:close/>
                    <a:moveTo>
                      <a:pt x="41448" y="53374"/>
                    </a:moveTo>
                    <a:cubicBezTo>
                      <a:pt x="47588" y="53374"/>
                      <a:pt x="54112" y="46463"/>
                      <a:pt x="53729" y="40319"/>
                    </a:cubicBezTo>
                    <a:cubicBezTo>
                      <a:pt x="53729" y="34175"/>
                      <a:pt x="46820" y="27647"/>
                      <a:pt x="40680" y="28031"/>
                    </a:cubicBezTo>
                    <a:cubicBezTo>
                      <a:pt x="34540" y="28031"/>
                      <a:pt x="28016" y="34943"/>
                      <a:pt x="28399" y="41087"/>
                    </a:cubicBezTo>
                    <a:cubicBezTo>
                      <a:pt x="28783" y="47231"/>
                      <a:pt x="35307" y="53758"/>
                      <a:pt x="41448" y="53374"/>
                    </a:cubicBezTo>
                    <a:close/>
                  </a:path>
                </a:pathLst>
              </a:custGeom>
              <a:grpFill/>
              <a:ln w="3834" cap="flat">
                <a:noFill/>
                <a:prstDash val="solid"/>
                <a:miter/>
              </a:ln>
            </p:spPr>
            <p:txBody>
              <a:bodyPr rtlCol="0" anchor="ctr"/>
              <a:lstStyle/>
              <a:p>
                <a:endParaRPr lang="en-US"/>
              </a:p>
            </p:txBody>
          </p:sp>
          <p:sp>
            <p:nvSpPr>
              <p:cNvPr id="12" name="Freeform 172">
                <a:extLst>
                  <a:ext uri="{FF2B5EF4-FFF2-40B4-BE49-F238E27FC236}">
                    <a16:creationId xmlns:a16="http://schemas.microsoft.com/office/drawing/2014/main" id="{422813DD-5907-B764-2CAE-6C003596074F}"/>
                  </a:ext>
                </a:extLst>
              </p:cNvPr>
              <p:cNvSpPr/>
              <p:nvPr/>
            </p:nvSpPr>
            <p:spPr>
              <a:xfrm>
                <a:off x="1405000" y="4365329"/>
                <a:ext cx="94944" cy="41117"/>
              </a:xfrm>
              <a:custGeom>
                <a:avLst/>
                <a:gdLst>
                  <a:gd name="connsiteX0" fmla="*/ 0 w 94944"/>
                  <a:gd name="connsiteY0" fmla="*/ 40703 h 41117"/>
                  <a:gd name="connsiteX1" fmla="*/ 0 w 94944"/>
                  <a:gd name="connsiteY1" fmla="*/ 13440 h 41117"/>
                  <a:gd name="connsiteX2" fmla="*/ 48739 w 94944"/>
                  <a:gd name="connsiteY2" fmla="*/ 13440 h 41117"/>
                  <a:gd name="connsiteX3" fmla="*/ 68312 w 94944"/>
                  <a:gd name="connsiteY3" fmla="*/ 0 h 41117"/>
                  <a:gd name="connsiteX4" fmla="*/ 94792 w 94944"/>
                  <a:gd name="connsiteY4" fmla="*/ 0 h 41117"/>
                  <a:gd name="connsiteX5" fmla="*/ 59869 w 94944"/>
                  <a:gd name="connsiteY5" fmla="*/ 40319 h 41117"/>
                  <a:gd name="connsiteX6" fmla="*/ 0 w 94944"/>
                  <a:gd name="connsiteY6" fmla="*/ 40703 h 4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44" h="41117">
                    <a:moveTo>
                      <a:pt x="0" y="40703"/>
                    </a:moveTo>
                    <a:cubicBezTo>
                      <a:pt x="0" y="31103"/>
                      <a:pt x="0" y="22655"/>
                      <a:pt x="0" y="13440"/>
                    </a:cubicBezTo>
                    <a:cubicBezTo>
                      <a:pt x="16502" y="13440"/>
                      <a:pt x="32621" y="13056"/>
                      <a:pt x="48739" y="13440"/>
                    </a:cubicBezTo>
                    <a:cubicBezTo>
                      <a:pt x="58718" y="13824"/>
                      <a:pt x="66009" y="10752"/>
                      <a:pt x="68312" y="0"/>
                    </a:cubicBezTo>
                    <a:cubicBezTo>
                      <a:pt x="77139" y="0"/>
                      <a:pt x="85966" y="0"/>
                      <a:pt x="94792" y="0"/>
                    </a:cubicBezTo>
                    <a:cubicBezTo>
                      <a:pt x="96711" y="19199"/>
                      <a:pt x="80209" y="39167"/>
                      <a:pt x="59869" y="40319"/>
                    </a:cubicBezTo>
                    <a:cubicBezTo>
                      <a:pt x="40296" y="41855"/>
                      <a:pt x="20340" y="40703"/>
                      <a:pt x="0" y="40703"/>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412207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254928" y="1115569"/>
            <a:ext cx="10595237" cy="4676422"/>
          </a:xfrm>
        </p:spPr>
        <p:txBody>
          <a:bodyPr/>
          <a:lstStyle/>
          <a:p>
            <a:r>
              <a:rPr lang="en-US" b="1" dirty="0"/>
              <a:t>Open and Transparent Communication Channels </a:t>
            </a:r>
            <a:r>
              <a:rPr lang="en-US" dirty="0"/>
              <a:t>allow employees to express their thoughts, concerns, and ideas. This can be achieved through regular team meetings, suggestion boxes, anonymous feedback mechanisms, or dedicated communication platforms, such as internal social networks or chat applications or even a simple kitchen noticeboard. Ensure that important information is easily accessible and readily available to all employees.</a:t>
            </a:r>
            <a:endParaRPr lang="en-US" sz="800" dirty="0"/>
          </a:p>
          <a:p>
            <a:r>
              <a:rPr lang="en-US" b="1" dirty="0"/>
              <a:t>Two-Way Communication </a:t>
            </a:r>
            <a:r>
              <a:rPr lang="en-US" dirty="0"/>
              <a:t>where employees are encouraged to actively participate in discussions. Encourage managers and leaders to listen attentively to employee input, ideas, and suggestions, and provide timely and constructive feedback.</a:t>
            </a:r>
            <a:endParaRPr lang="en-US" sz="800" dirty="0"/>
          </a:p>
          <a:p>
            <a:r>
              <a:rPr lang="en-US" b="1" dirty="0"/>
              <a:t>Training and Development Opportunities </a:t>
            </a:r>
            <a:r>
              <a:rPr lang="en-US" dirty="0"/>
              <a:t>can empower employees to enhance their skills and knowledge. You should work to provide opportunities for professional growth, mentorship programs, or cross-functional projects to encourage continuous learning and career advancement.</a:t>
            </a:r>
          </a:p>
          <a:p>
            <a:endParaRPr lang="en-US" dirty="0"/>
          </a:p>
          <a:p>
            <a:endParaRPr lang="en-US" sz="800" dirty="0"/>
          </a:p>
          <a:p>
            <a:endParaRPr lang="en-US" dirty="0"/>
          </a:p>
          <a:p>
            <a:endParaRPr lang="en-IE" dirty="0"/>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0" y="193757"/>
            <a:ext cx="7882759" cy="803654"/>
          </a:xfrm>
          <a:solidFill>
            <a:srgbClr val="F79037"/>
          </a:solidFill>
        </p:spPr>
        <p:txBody>
          <a:bodyPr anchor="ctr"/>
          <a:lstStyle/>
          <a:p>
            <a:pPr marL="432000"/>
            <a:r>
              <a:rPr lang="en-IE" b="1" dirty="0"/>
              <a:t>Ways to Interact with Employees:</a:t>
            </a:r>
          </a:p>
        </p:txBody>
      </p:sp>
      <p:grpSp>
        <p:nvGrpSpPr>
          <p:cNvPr id="20" name="Group 19">
            <a:extLst>
              <a:ext uri="{FF2B5EF4-FFF2-40B4-BE49-F238E27FC236}">
                <a16:creationId xmlns:a16="http://schemas.microsoft.com/office/drawing/2014/main" id="{1E963F80-93BA-CAF7-664D-3C00260604BD}"/>
              </a:ext>
            </a:extLst>
          </p:cNvPr>
          <p:cNvGrpSpPr/>
          <p:nvPr/>
        </p:nvGrpSpPr>
        <p:grpSpPr>
          <a:xfrm>
            <a:off x="10702041" y="5093544"/>
            <a:ext cx="974329" cy="1069738"/>
            <a:chOff x="6054339" y="3604505"/>
            <a:chExt cx="847183" cy="846104"/>
          </a:xfrm>
          <a:solidFill>
            <a:srgbClr val="000000"/>
          </a:solidFill>
        </p:grpSpPr>
        <p:grpSp>
          <p:nvGrpSpPr>
            <p:cNvPr id="21" name="Graphic 2">
              <a:extLst>
                <a:ext uri="{FF2B5EF4-FFF2-40B4-BE49-F238E27FC236}">
                  <a16:creationId xmlns:a16="http://schemas.microsoft.com/office/drawing/2014/main" id="{AC39B339-F2E8-AD39-B7AA-DFBBC3213250}"/>
                </a:ext>
              </a:extLst>
            </p:cNvPr>
            <p:cNvGrpSpPr/>
            <p:nvPr userDrawn="1"/>
          </p:nvGrpSpPr>
          <p:grpSpPr>
            <a:xfrm>
              <a:off x="6123227" y="3643245"/>
              <a:ext cx="640536" cy="353721"/>
              <a:chOff x="1091072" y="3888347"/>
              <a:chExt cx="640536" cy="353721"/>
            </a:xfrm>
            <a:grpFill/>
          </p:grpSpPr>
          <p:sp>
            <p:nvSpPr>
              <p:cNvPr id="27" name="Freeform 173">
                <a:extLst>
                  <a:ext uri="{FF2B5EF4-FFF2-40B4-BE49-F238E27FC236}">
                    <a16:creationId xmlns:a16="http://schemas.microsoft.com/office/drawing/2014/main" id="{D71CB618-FC1F-1F7C-1625-8260289CF0EF}"/>
                  </a:ext>
                </a:extLst>
              </p:cNvPr>
              <p:cNvSpPr/>
              <p:nvPr/>
            </p:nvSpPr>
            <p:spPr>
              <a:xfrm>
                <a:off x="1309464" y="3888347"/>
                <a:ext cx="273036" cy="299579"/>
              </a:xfrm>
              <a:custGeom>
                <a:avLst/>
                <a:gdLst>
                  <a:gd name="connsiteX0" fmla="*/ 107817 w 273036"/>
                  <a:gd name="connsiteY0" fmla="*/ 299195 h 299579"/>
                  <a:gd name="connsiteX1" fmla="*/ 82104 w 273036"/>
                  <a:gd name="connsiteY1" fmla="*/ 299195 h 299579"/>
                  <a:gd name="connsiteX2" fmla="*/ 79417 w 273036"/>
                  <a:gd name="connsiteY2" fmla="*/ 286908 h 299579"/>
                  <a:gd name="connsiteX3" fmla="*/ 47564 w 273036"/>
                  <a:gd name="connsiteY3" fmla="*/ 238909 h 299579"/>
                  <a:gd name="connsiteX4" fmla="*/ 2662 w 273036"/>
                  <a:gd name="connsiteY4" fmla="*/ 161728 h 299579"/>
                  <a:gd name="connsiteX5" fmla="*/ 117411 w 273036"/>
                  <a:gd name="connsiteY5" fmla="*/ 1221 h 299579"/>
                  <a:gd name="connsiteX6" fmla="*/ 270537 w 273036"/>
                  <a:gd name="connsiteY6" fmla="*/ 111041 h 299579"/>
                  <a:gd name="connsiteX7" fmla="*/ 227171 w 273036"/>
                  <a:gd name="connsiteY7" fmla="*/ 237757 h 299579"/>
                  <a:gd name="connsiteX8" fmla="*/ 194166 w 273036"/>
                  <a:gd name="connsiteY8" fmla="*/ 286140 h 299579"/>
                  <a:gd name="connsiteX9" fmla="*/ 191096 w 273036"/>
                  <a:gd name="connsiteY9" fmla="*/ 299579 h 299579"/>
                  <a:gd name="connsiteX10" fmla="*/ 165383 w 273036"/>
                  <a:gd name="connsiteY10" fmla="*/ 299579 h 299579"/>
                  <a:gd name="connsiteX11" fmla="*/ 173442 w 273036"/>
                  <a:gd name="connsiteY11" fmla="*/ 177471 h 299579"/>
                  <a:gd name="connsiteX12" fmla="*/ 192247 w 273036"/>
                  <a:gd name="connsiteY12" fmla="*/ 177471 h 299579"/>
                  <a:gd name="connsiteX13" fmla="*/ 232544 w 273036"/>
                  <a:gd name="connsiteY13" fmla="*/ 137152 h 299579"/>
                  <a:gd name="connsiteX14" fmla="*/ 193782 w 273036"/>
                  <a:gd name="connsiteY14" fmla="*/ 95298 h 299579"/>
                  <a:gd name="connsiteX15" fmla="*/ 148881 w 273036"/>
                  <a:gd name="connsiteY15" fmla="*/ 132545 h 299579"/>
                  <a:gd name="connsiteX16" fmla="*/ 147346 w 273036"/>
                  <a:gd name="connsiteY16" fmla="*/ 149824 h 299579"/>
                  <a:gd name="connsiteX17" fmla="*/ 126622 w 273036"/>
                  <a:gd name="connsiteY17" fmla="*/ 149824 h 299579"/>
                  <a:gd name="connsiteX18" fmla="*/ 125087 w 273036"/>
                  <a:gd name="connsiteY18" fmla="*/ 134464 h 299579"/>
                  <a:gd name="connsiteX19" fmla="*/ 80185 w 273036"/>
                  <a:gd name="connsiteY19" fmla="*/ 95298 h 299579"/>
                  <a:gd name="connsiteX20" fmla="*/ 41040 w 273036"/>
                  <a:gd name="connsiteY20" fmla="*/ 136768 h 299579"/>
                  <a:gd name="connsiteX21" fmla="*/ 82871 w 273036"/>
                  <a:gd name="connsiteY21" fmla="*/ 177087 h 299579"/>
                  <a:gd name="connsiteX22" fmla="*/ 100141 w 273036"/>
                  <a:gd name="connsiteY22" fmla="*/ 177087 h 299579"/>
                  <a:gd name="connsiteX23" fmla="*/ 107817 w 273036"/>
                  <a:gd name="connsiteY23" fmla="*/ 299195 h 29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036" h="299579">
                    <a:moveTo>
                      <a:pt x="107817" y="299195"/>
                    </a:moveTo>
                    <a:cubicBezTo>
                      <a:pt x="98222" y="299195"/>
                      <a:pt x="90547" y="299195"/>
                      <a:pt x="82104" y="299195"/>
                    </a:cubicBezTo>
                    <a:cubicBezTo>
                      <a:pt x="81336" y="294972"/>
                      <a:pt x="80569" y="290748"/>
                      <a:pt x="79417" y="286908"/>
                    </a:cubicBezTo>
                    <a:cubicBezTo>
                      <a:pt x="74428" y="266940"/>
                      <a:pt x="62531" y="251965"/>
                      <a:pt x="47564" y="238909"/>
                    </a:cubicBezTo>
                    <a:cubicBezTo>
                      <a:pt x="23770" y="218558"/>
                      <a:pt x="9187" y="192447"/>
                      <a:pt x="2662" y="161728"/>
                    </a:cubicBezTo>
                    <a:cubicBezTo>
                      <a:pt x="-13072" y="88002"/>
                      <a:pt x="42959" y="10820"/>
                      <a:pt x="117411" y="1221"/>
                    </a:cubicBezTo>
                    <a:cubicBezTo>
                      <a:pt x="189177" y="-8379"/>
                      <a:pt x="257489" y="39619"/>
                      <a:pt x="270537" y="111041"/>
                    </a:cubicBezTo>
                    <a:cubicBezTo>
                      <a:pt x="279364" y="160960"/>
                      <a:pt x="264781" y="203582"/>
                      <a:pt x="227171" y="237757"/>
                    </a:cubicBezTo>
                    <a:cubicBezTo>
                      <a:pt x="212204" y="251581"/>
                      <a:pt x="199155" y="265788"/>
                      <a:pt x="194166" y="286140"/>
                    </a:cubicBezTo>
                    <a:cubicBezTo>
                      <a:pt x="193015" y="290364"/>
                      <a:pt x="192247" y="294972"/>
                      <a:pt x="191096" y="299579"/>
                    </a:cubicBezTo>
                    <a:cubicBezTo>
                      <a:pt x="183037" y="299579"/>
                      <a:pt x="174977" y="299579"/>
                      <a:pt x="165383" y="299579"/>
                    </a:cubicBezTo>
                    <a:cubicBezTo>
                      <a:pt x="168069" y="258877"/>
                      <a:pt x="170756" y="218942"/>
                      <a:pt x="173442" y="177471"/>
                    </a:cubicBezTo>
                    <a:cubicBezTo>
                      <a:pt x="179966" y="177471"/>
                      <a:pt x="186107" y="177471"/>
                      <a:pt x="192247" y="177471"/>
                    </a:cubicBezTo>
                    <a:cubicBezTo>
                      <a:pt x="214122" y="177087"/>
                      <a:pt x="232160" y="159040"/>
                      <a:pt x="232544" y="137152"/>
                    </a:cubicBezTo>
                    <a:cubicBezTo>
                      <a:pt x="232927" y="114881"/>
                      <a:pt x="215274" y="96066"/>
                      <a:pt x="193782" y="95298"/>
                    </a:cubicBezTo>
                    <a:cubicBezTo>
                      <a:pt x="169988" y="94530"/>
                      <a:pt x="150416" y="110273"/>
                      <a:pt x="148881" y="132545"/>
                    </a:cubicBezTo>
                    <a:cubicBezTo>
                      <a:pt x="148497" y="138304"/>
                      <a:pt x="148113" y="143680"/>
                      <a:pt x="147346" y="149824"/>
                    </a:cubicBezTo>
                    <a:cubicBezTo>
                      <a:pt x="140054" y="149824"/>
                      <a:pt x="133530" y="149824"/>
                      <a:pt x="126622" y="149824"/>
                    </a:cubicBezTo>
                    <a:cubicBezTo>
                      <a:pt x="126238" y="144448"/>
                      <a:pt x="125470" y="139456"/>
                      <a:pt x="125087" y="134464"/>
                    </a:cubicBezTo>
                    <a:cubicBezTo>
                      <a:pt x="123935" y="111041"/>
                      <a:pt x="104747" y="94530"/>
                      <a:pt x="80185" y="95298"/>
                    </a:cubicBezTo>
                    <a:cubicBezTo>
                      <a:pt x="58694" y="96066"/>
                      <a:pt x="41040" y="114881"/>
                      <a:pt x="41040" y="136768"/>
                    </a:cubicBezTo>
                    <a:cubicBezTo>
                      <a:pt x="41040" y="159424"/>
                      <a:pt x="59461" y="177087"/>
                      <a:pt x="82871" y="177087"/>
                    </a:cubicBezTo>
                    <a:cubicBezTo>
                      <a:pt x="88244" y="177087"/>
                      <a:pt x="93617" y="177087"/>
                      <a:pt x="100141" y="177087"/>
                    </a:cubicBezTo>
                    <a:cubicBezTo>
                      <a:pt x="102444" y="217790"/>
                      <a:pt x="105130" y="258109"/>
                      <a:pt x="107817" y="299195"/>
                    </a:cubicBezTo>
                    <a:close/>
                  </a:path>
                </a:pathLst>
              </a:custGeom>
              <a:solidFill>
                <a:srgbClr val="F79037"/>
              </a:solidFill>
              <a:ln w="3834" cap="flat">
                <a:noFill/>
                <a:prstDash val="solid"/>
                <a:miter/>
              </a:ln>
            </p:spPr>
            <p:txBody>
              <a:bodyPr rtlCol="0" anchor="ctr"/>
              <a:lstStyle/>
              <a:p>
                <a:endParaRPr lang="en-US"/>
              </a:p>
            </p:txBody>
          </p:sp>
          <p:sp>
            <p:nvSpPr>
              <p:cNvPr id="28" name="Freeform 174">
                <a:extLst>
                  <a:ext uri="{FF2B5EF4-FFF2-40B4-BE49-F238E27FC236}">
                    <a16:creationId xmlns:a16="http://schemas.microsoft.com/office/drawing/2014/main" id="{796BCB00-8FAF-A054-0597-B6717809A5ED}"/>
                  </a:ext>
                </a:extLst>
              </p:cNvPr>
              <p:cNvSpPr/>
              <p:nvPr/>
            </p:nvSpPr>
            <p:spPr>
              <a:xfrm>
                <a:off x="1091072" y="4024732"/>
                <a:ext cx="53344" cy="217337"/>
              </a:xfrm>
              <a:custGeom>
                <a:avLst/>
                <a:gdLst>
                  <a:gd name="connsiteX0" fmla="*/ 53345 w 53344"/>
                  <a:gd name="connsiteY0" fmla="*/ 217337 h 217337"/>
                  <a:gd name="connsiteX1" fmla="*/ 0 w 53344"/>
                  <a:gd name="connsiteY1" fmla="*/ 217337 h 217337"/>
                  <a:gd name="connsiteX2" fmla="*/ 0 w 53344"/>
                  <a:gd name="connsiteY2" fmla="*/ 0 h 217337"/>
                  <a:gd name="connsiteX3" fmla="*/ 53345 w 53344"/>
                  <a:gd name="connsiteY3" fmla="*/ 0 h 217337"/>
                  <a:gd name="connsiteX4" fmla="*/ 53345 w 53344"/>
                  <a:gd name="connsiteY4" fmla="*/ 217337 h 21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4" h="217337">
                    <a:moveTo>
                      <a:pt x="53345" y="217337"/>
                    </a:moveTo>
                    <a:cubicBezTo>
                      <a:pt x="35307" y="217337"/>
                      <a:pt x="18037" y="217337"/>
                      <a:pt x="0" y="217337"/>
                    </a:cubicBezTo>
                    <a:cubicBezTo>
                      <a:pt x="0" y="144764"/>
                      <a:pt x="0" y="72574"/>
                      <a:pt x="0" y="0"/>
                    </a:cubicBezTo>
                    <a:cubicBezTo>
                      <a:pt x="17654" y="0"/>
                      <a:pt x="34924" y="0"/>
                      <a:pt x="53345" y="0"/>
                    </a:cubicBezTo>
                    <a:cubicBezTo>
                      <a:pt x="53345" y="72190"/>
                      <a:pt x="53345" y="144379"/>
                      <a:pt x="53345" y="217337"/>
                    </a:cubicBezTo>
                    <a:close/>
                  </a:path>
                </a:pathLst>
              </a:custGeom>
              <a:solidFill>
                <a:srgbClr val="85EBE6"/>
              </a:solidFill>
              <a:ln w="3834" cap="flat">
                <a:noFill/>
                <a:prstDash val="solid"/>
                <a:miter/>
              </a:ln>
            </p:spPr>
            <p:txBody>
              <a:bodyPr rtlCol="0" anchor="ctr"/>
              <a:lstStyle/>
              <a:p>
                <a:endParaRPr lang="en-US"/>
              </a:p>
            </p:txBody>
          </p:sp>
          <p:sp>
            <p:nvSpPr>
              <p:cNvPr id="29" name="Freeform 175">
                <a:extLst>
                  <a:ext uri="{FF2B5EF4-FFF2-40B4-BE49-F238E27FC236}">
                    <a16:creationId xmlns:a16="http://schemas.microsoft.com/office/drawing/2014/main" id="{4FE8896F-D315-05C6-6ED8-3FEF6B1D0E47}"/>
                  </a:ext>
                </a:extLst>
              </p:cNvPr>
              <p:cNvSpPr/>
              <p:nvPr/>
            </p:nvSpPr>
            <p:spPr>
              <a:xfrm>
                <a:off x="1172816" y="4023927"/>
                <a:ext cx="53728" cy="217872"/>
              </a:xfrm>
              <a:custGeom>
                <a:avLst/>
                <a:gdLst>
                  <a:gd name="connsiteX0" fmla="*/ 53729 w 53728"/>
                  <a:gd name="connsiteY0" fmla="*/ 110241 h 217872"/>
                  <a:gd name="connsiteX1" fmla="*/ 53729 w 53728"/>
                  <a:gd name="connsiteY1" fmla="*/ 208158 h 217872"/>
                  <a:gd name="connsiteX2" fmla="*/ 44518 w 53728"/>
                  <a:gd name="connsiteY2" fmla="*/ 217757 h 217872"/>
                  <a:gd name="connsiteX3" fmla="*/ 7676 w 53728"/>
                  <a:gd name="connsiteY3" fmla="*/ 217757 h 217872"/>
                  <a:gd name="connsiteX4" fmla="*/ 0 w 53728"/>
                  <a:gd name="connsiteY4" fmla="*/ 210462 h 217872"/>
                  <a:gd name="connsiteX5" fmla="*/ 0 w 53728"/>
                  <a:gd name="connsiteY5" fmla="*/ 7332 h 217872"/>
                  <a:gd name="connsiteX6" fmla="*/ 7676 w 53728"/>
                  <a:gd name="connsiteY6" fmla="*/ 36 h 217872"/>
                  <a:gd name="connsiteX7" fmla="*/ 46053 w 53728"/>
                  <a:gd name="connsiteY7" fmla="*/ 36 h 217872"/>
                  <a:gd name="connsiteX8" fmla="*/ 53729 w 53728"/>
                  <a:gd name="connsiteY8" fmla="*/ 8100 h 217872"/>
                  <a:gd name="connsiteX9" fmla="*/ 53729 w 53728"/>
                  <a:gd name="connsiteY9" fmla="*/ 110241 h 21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28" h="217872">
                    <a:moveTo>
                      <a:pt x="53729" y="110241"/>
                    </a:moveTo>
                    <a:cubicBezTo>
                      <a:pt x="53729" y="142880"/>
                      <a:pt x="53345" y="175519"/>
                      <a:pt x="53729" y="208158"/>
                    </a:cubicBezTo>
                    <a:cubicBezTo>
                      <a:pt x="53729" y="215453"/>
                      <a:pt x="52193" y="218525"/>
                      <a:pt x="44518" y="217757"/>
                    </a:cubicBezTo>
                    <a:cubicBezTo>
                      <a:pt x="32237" y="216989"/>
                      <a:pt x="19956" y="217373"/>
                      <a:pt x="7676" y="217757"/>
                    </a:cubicBezTo>
                    <a:cubicBezTo>
                      <a:pt x="2303" y="217757"/>
                      <a:pt x="0" y="216605"/>
                      <a:pt x="0" y="210462"/>
                    </a:cubicBezTo>
                    <a:cubicBezTo>
                      <a:pt x="0" y="142880"/>
                      <a:pt x="0" y="75298"/>
                      <a:pt x="0" y="7332"/>
                    </a:cubicBezTo>
                    <a:cubicBezTo>
                      <a:pt x="0" y="1572"/>
                      <a:pt x="2303" y="36"/>
                      <a:pt x="7676" y="36"/>
                    </a:cubicBezTo>
                    <a:cubicBezTo>
                      <a:pt x="20340" y="420"/>
                      <a:pt x="33388" y="420"/>
                      <a:pt x="46053" y="36"/>
                    </a:cubicBezTo>
                    <a:cubicBezTo>
                      <a:pt x="52193" y="-348"/>
                      <a:pt x="53729" y="2340"/>
                      <a:pt x="53729" y="8100"/>
                    </a:cubicBezTo>
                    <a:cubicBezTo>
                      <a:pt x="53729" y="42659"/>
                      <a:pt x="53729" y="76450"/>
                      <a:pt x="53729" y="110241"/>
                    </a:cubicBezTo>
                    <a:close/>
                  </a:path>
                </a:pathLst>
              </a:custGeom>
              <a:solidFill>
                <a:srgbClr val="85EBE6"/>
              </a:solidFill>
              <a:ln w="3834" cap="flat">
                <a:noFill/>
                <a:prstDash val="solid"/>
                <a:miter/>
              </a:ln>
            </p:spPr>
            <p:txBody>
              <a:bodyPr rtlCol="0" anchor="ctr"/>
              <a:lstStyle/>
              <a:p>
                <a:endParaRPr lang="en-US"/>
              </a:p>
            </p:txBody>
          </p:sp>
          <p:sp>
            <p:nvSpPr>
              <p:cNvPr id="30" name="Freeform 176">
                <a:extLst>
                  <a:ext uri="{FF2B5EF4-FFF2-40B4-BE49-F238E27FC236}">
                    <a16:creationId xmlns:a16="http://schemas.microsoft.com/office/drawing/2014/main" id="{1B41239E-BDB7-925D-4E03-8089F4FB7576}"/>
                  </a:ext>
                </a:extLst>
              </p:cNvPr>
              <p:cNvSpPr/>
              <p:nvPr/>
            </p:nvSpPr>
            <p:spPr>
              <a:xfrm>
                <a:off x="1100666" y="3889568"/>
                <a:ext cx="116667" cy="106364"/>
              </a:xfrm>
              <a:custGeom>
                <a:avLst/>
                <a:gdLst>
                  <a:gd name="connsiteX0" fmla="*/ 116668 w 116667"/>
                  <a:gd name="connsiteY0" fmla="*/ 106365 h 106364"/>
                  <a:gd name="connsiteX1" fmla="*/ 0 w 116667"/>
                  <a:gd name="connsiteY1" fmla="*/ 106365 h 106364"/>
                  <a:gd name="connsiteX2" fmla="*/ 2686 w 116667"/>
                  <a:gd name="connsiteY2" fmla="*/ 99837 h 106364"/>
                  <a:gd name="connsiteX3" fmla="*/ 48739 w 116667"/>
                  <a:gd name="connsiteY3" fmla="*/ 8064 h 106364"/>
                  <a:gd name="connsiteX4" fmla="*/ 57950 w 116667"/>
                  <a:gd name="connsiteY4" fmla="*/ 0 h 106364"/>
                  <a:gd name="connsiteX5" fmla="*/ 67161 w 116667"/>
                  <a:gd name="connsiteY5" fmla="*/ 7680 h 106364"/>
                  <a:gd name="connsiteX6" fmla="*/ 113214 w 116667"/>
                  <a:gd name="connsiteY6" fmla="*/ 99453 h 106364"/>
                  <a:gd name="connsiteX7" fmla="*/ 116668 w 116667"/>
                  <a:gd name="connsiteY7" fmla="*/ 106365 h 10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67" h="106364">
                    <a:moveTo>
                      <a:pt x="116668" y="106365"/>
                    </a:moveTo>
                    <a:cubicBezTo>
                      <a:pt x="77139" y="106365"/>
                      <a:pt x="39145" y="106365"/>
                      <a:pt x="0" y="106365"/>
                    </a:cubicBezTo>
                    <a:cubicBezTo>
                      <a:pt x="1151" y="103677"/>
                      <a:pt x="1919" y="101757"/>
                      <a:pt x="2686" y="99837"/>
                    </a:cubicBezTo>
                    <a:cubicBezTo>
                      <a:pt x="18037" y="69118"/>
                      <a:pt x="33388" y="38399"/>
                      <a:pt x="48739" y="8064"/>
                    </a:cubicBezTo>
                    <a:cubicBezTo>
                      <a:pt x="50658" y="4608"/>
                      <a:pt x="54880" y="0"/>
                      <a:pt x="57950" y="0"/>
                    </a:cubicBezTo>
                    <a:cubicBezTo>
                      <a:pt x="61020" y="0"/>
                      <a:pt x="65626" y="4224"/>
                      <a:pt x="67161" y="7680"/>
                    </a:cubicBezTo>
                    <a:cubicBezTo>
                      <a:pt x="82895" y="38015"/>
                      <a:pt x="97863" y="68734"/>
                      <a:pt x="113214" y="99453"/>
                    </a:cubicBezTo>
                    <a:cubicBezTo>
                      <a:pt x="114749" y="101757"/>
                      <a:pt x="115516" y="103677"/>
                      <a:pt x="116668" y="106365"/>
                    </a:cubicBezTo>
                    <a:close/>
                  </a:path>
                </a:pathLst>
              </a:custGeom>
              <a:solidFill>
                <a:srgbClr val="85EBE6"/>
              </a:solidFill>
              <a:ln w="3834" cap="flat">
                <a:noFill/>
                <a:prstDash val="solid"/>
                <a:miter/>
              </a:ln>
            </p:spPr>
            <p:txBody>
              <a:bodyPr rtlCol="0" anchor="ctr"/>
              <a:lstStyle/>
              <a:p>
                <a:endParaRPr lang="en-US"/>
              </a:p>
            </p:txBody>
          </p:sp>
          <p:sp>
            <p:nvSpPr>
              <p:cNvPr id="31" name="Freeform 177">
                <a:extLst>
                  <a:ext uri="{FF2B5EF4-FFF2-40B4-BE49-F238E27FC236}">
                    <a16:creationId xmlns:a16="http://schemas.microsoft.com/office/drawing/2014/main" id="{0AFE1F59-D9D9-3199-9921-493526FAE9DA}"/>
                  </a:ext>
                </a:extLst>
              </p:cNvPr>
              <p:cNvSpPr/>
              <p:nvPr/>
            </p:nvSpPr>
            <p:spPr>
              <a:xfrm>
                <a:off x="1392335" y="4216342"/>
                <a:ext cx="107457" cy="25343"/>
              </a:xfrm>
              <a:custGeom>
                <a:avLst/>
                <a:gdLst>
                  <a:gd name="connsiteX0" fmla="*/ 107457 w 107457"/>
                  <a:gd name="connsiteY0" fmla="*/ 0 h 25343"/>
                  <a:gd name="connsiteX1" fmla="*/ 107457 w 107457"/>
                  <a:gd name="connsiteY1" fmla="*/ 25343 h 25343"/>
                  <a:gd name="connsiteX2" fmla="*/ 0 w 107457"/>
                  <a:gd name="connsiteY2" fmla="*/ 25343 h 25343"/>
                  <a:gd name="connsiteX3" fmla="*/ 0 w 107457"/>
                  <a:gd name="connsiteY3" fmla="*/ 0 h 25343"/>
                  <a:gd name="connsiteX4" fmla="*/ 107457 w 107457"/>
                  <a:gd name="connsiteY4" fmla="*/ 0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57" h="25343">
                    <a:moveTo>
                      <a:pt x="107457" y="0"/>
                    </a:moveTo>
                    <a:cubicBezTo>
                      <a:pt x="107457" y="8448"/>
                      <a:pt x="107457" y="16511"/>
                      <a:pt x="107457" y="25343"/>
                    </a:cubicBezTo>
                    <a:cubicBezTo>
                      <a:pt x="71766" y="25343"/>
                      <a:pt x="36075" y="25343"/>
                      <a:pt x="0" y="25343"/>
                    </a:cubicBezTo>
                    <a:cubicBezTo>
                      <a:pt x="0" y="17279"/>
                      <a:pt x="0" y="9216"/>
                      <a:pt x="0" y="0"/>
                    </a:cubicBezTo>
                    <a:cubicBezTo>
                      <a:pt x="35307" y="0"/>
                      <a:pt x="70615" y="0"/>
                      <a:pt x="107457" y="0"/>
                    </a:cubicBezTo>
                    <a:close/>
                  </a:path>
                </a:pathLst>
              </a:custGeom>
              <a:grpFill/>
              <a:ln w="3834" cap="flat">
                <a:noFill/>
                <a:prstDash val="solid"/>
                <a:miter/>
              </a:ln>
            </p:spPr>
            <p:txBody>
              <a:bodyPr rtlCol="0" anchor="ctr"/>
              <a:lstStyle/>
              <a:p>
                <a:endParaRPr lang="en-US"/>
              </a:p>
            </p:txBody>
          </p:sp>
          <p:sp>
            <p:nvSpPr>
              <p:cNvPr id="32" name="Freeform 178">
                <a:extLst>
                  <a:ext uri="{FF2B5EF4-FFF2-40B4-BE49-F238E27FC236}">
                    <a16:creationId xmlns:a16="http://schemas.microsoft.com/office/drawing/2014/main" id="{032C7F87-0306-3387-CB46-F8DB354B3C0A}"/>
                  </a:ext>
                </a:extLst>
              </p:cNvPr>
              <p:cNvSpPr/>
              <p:nvPr/>
            </p:nvSpPr>
            <p:spPr>
              <a:xfrm>
                <a:off x="1437237" y="4065818"/>
                <a:ext cx="17653" cy="117884"/>
              </a:xfrm>
              <a:custGeom>
                <a:avLst/>
                <a:gdLst>
                  <a:gd name="connsiteX0" fmla="*/ 7676 w 17653"/>
                  <a:gd name="connsiteY0" fmla="*/ 117884 h 117884"/>
                  <a:gd name="connsiteX1" fmla="*/ 0 w 17653"/>
                  <a:gd name="connsiteY1" fmla="*/ 0 h 117884"/>
                  <a:gd name="connsiteX2" fmla="*/ 17654 w 17653"/>
                  <a:gd name="connsiteY2" fmla="*/ 0 h 117884"/>
                  <a:gd name="connsiteX3" fmla="*/ 9978 w 17653"/>
                  <a:gd name="connsiteY3" fmla="*/ 117500 h 117884"/>
                  <a:gd name="connsiteX4" fmla="*/ 7676 w 17653"/>
                  <a:gd name="connsiteY4" fmla="*/ 117884 h 11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 h="117884">
                    <a:moveTo>
                      <a:pt x="7676" y="117884"/>
                    </a:moveTo>
                    <a:cubicBezTo>
                      <a:pt x="4989" y="78718"/>
                      <a:pt x="2303" y="39935"/>
                      <a:pt x="0" y="0"/>
                    </a:cubicBezTo>
                    <a:cubicBezTo>
                      <a:pt x="6140" y="0"/>
                      <a:pt x="11129" y="0"/>
                      <a:pt x="17654" y="0"/>
                    </a:cubicBezTo>
                    <a:cubicBezTo>
                      <a:pt x="14967" y="39551"/>
                      <a:pt x="12281" y="78718"/>
                      <a:pt x="9978" y="117500"/>
                    </a:cubicBezTo>
                    <a:cubicBezTo>
                      <a:pt x="8827" y="117884"/>
                      <a:pt x="8443" y="117884"/>
                      <a:pt x="7676" y="117884"/>
                    </a:cubicBezTo>
                    <a:close/>
                  </a:path>
                </a:pathLst>
              </a:custGeom>
              <a:grpFill/>
              <a:ln w="3834" cap="flat">
                <a:noFill/>
                <a:prstDash val="solid"/>
                <a:miter/>
              </a:ln>
            </p:spPr>
            <p:txBody>
              <a:bodyPr rtlCol="0" anchor="ctr"/>
              <a:lstStyle/>
              <a:p>
                <a:endParaRPr lang="en-US"/>
              </a:p>
            </p:txBody>
          </p:sp>
          <p:sp>
            <p:nvSpPr>
              <p:cNvPr id="33" name="Freeform 179">
                <a:extLst>
                  <a:ext uri="{FF2B5EF4-FFF2-40B4-BE49-F238E27FC236}">
                    <a16:creationId xmlns:a16="http://schemas.microsoft.com/office/drawing/2014/main" id="{5414BCC2-69A5-B6E1-3759-AEEE02450C8D}"/>
                  </a:ext>
                </a:extLst>
              </p:cNvPr>
              <p:cNvSpPr/>
              <p:nvPr/>
            </p:nvSpPr>
            <p:spPr>
              <a:xfrm>
                <a:off x="1377752" y="4010825"/>
                <a:ext cx="28495" cy="26749"/>
              </a:xfrm>
              <a:custGeom>
                <a:avLst/>
                <a:gdLst>
                  <a:gd name="connsiteX0" fmla="*/ 28399 w 28495"/>
                  <a:gd name="connsiteY0" fmla="*/ 26578 h 26749"/>
                  <a:gd name="connsiteX1" fmla="*/ 13816 w 28495"/>
                  <a:gd name="connsiteY1" fmla="*/ 26578 h 26749"/>
                  <a:gd name="connsiteX2" fmla="*/ 0 w 28495"/>
                  <a:gd name="connsiteY2" fmla="*/ 13139 h 26749"/>
                  <a:gd name="connsiteX3" fmla="*/ 12281 w 28495"/>
                  <a:gd name="connsiteY3" fmla="*/ 83 h 26749"/>
                  <a:gd name="connsiteX4" fmla="*/ 28016 w 28495"/>
                  <a:gd name="connsiteY4" fmla="*/ 11219 h 26749"/>
                  <a:gd name="connsiteX5" fmla="*/ 28399 w 28495"/>
                  <a:gd name="connsiteY5" fmla="*/ 26578 h 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5" h="26749">
                    <a:moveTo>
                      <a:pt x="28399" y="26578"/>
                    </a:moveTo>
                    <a:cubicBezTo>
                      <a:pt x="23027" y="26578"/>
                      <a:pt x="18421" y="26962"/>
                      <a:pt x="13816" y="26578"/>
                    </a:cubicBezTo>
                    <a:cubicBezTo>
                      <a:pt x="5757" y="26194"/>
                      <a:pt x="0" y="20051"/>
                      <a:pt x="0" y="13139"/>
                    </a:cubicBezTo>
                    <a:cubicBezTo>
                      <a:pt x="0" y="6611"/>
                      <a:pt x="5757" y="851"/>
                      <a:pt x="12281" y="83"/>
                    </a:cubicBezTo>
                    <a:cubicBezTo>
                      <a:pt x="19573" y="-685"/>
                      <a:pt x="26864" y="3923"/>
                      <a:pt x="28016" y="11219"/>
                    </a:cubicBezTo>
                    <a:cubicBezTo>
                      <a:pt x="28783" y="16211"/>
                      <a:pt x="28399" y="20819"/>
                      <a:pt x="28399" y="26578"/>
                    </a:cubicBezTo>
                    <a:close/>
                  </a:path>
                </a:pathLst>
              </a:custGeom>
              <a:grpFill/>
              <a:ln w="3834" cap="flat">
                <a:noFill/>
                <a:prstDash val="solid"/>
                <a:miter/>
              </a:ln>
            </p:spPr>
            <p:txBody>
              <a:bodyPr rtlCol="0" anchor="ctr"/>
              <a:lstStyle/>
              <a:p>
                <a:endParaRPr lang="en-US"/>
              </a:p>
            </p:txBody>
          </p:sp>
          <p:sp>
            <p:nvSpPr>
              <p:cNvPr id="34" name="Freeform 180">
                <a:extLst>
                  <a:ext uri="{FF2B5EF4-FFF2-40B4-BE49-F238E27FC236}">
                    <a16:creationId xmlns:a16="http://schemas.microsoft.com/office/drawing/2014/main" id="{E183B097-6E67-282B-E91E-E2CF1F2303F6}"/>
                  </a:ext>
                </a:extLst>
              </p:cNvPr>
              <p:cNvSpPr/>
              <p:nvPr/>
            </p:nvSpPr>
            <p:spPr>
              <a:xfrm>
                <a:off x="1485422" y="4010503"/>
                <a:ext cx="28186" cy="26995"/>
              </a:xfrm>
              <a:custGeom>
                <a:avLst/>
                <a:gdLst>
                  <a:gd name="connsiteX0" fmla="*/ 171 w 28186"/>
                  <a:gd name="connsiteY0" fmla="*/ 26900 h 26995"/>
                  <a:gd name="connsiteX1" fmla="*/ 171 w 28186"/>
                  <a:gd name="connsiteY1" fmla="*/ 12308 h 26995"/>
                  <a:gd name="connsiteX2" fmla="*/ 15138 w 28186"/>
                  <a:gd name="connsiteY2" fmla="*/ 21 h 26995"/>
                  <a:gd name="connsiteX3" fmla="*/ 28186 w 28186"/>
                  <a:gd name="connsiteY3" fmla="*/ 13076 h 26995"/>
                  <a:gd name="connsiteX4" fmla="*/ 14370 w 28186"/>
                  <a:gd name="connsiteY4" fmla="*/ 26516 h 26995"/>
                  <a:gd name="connsiteX5" fmla="*/ 171 w 28186"/>
                  <a:gd name="connsiteY5" fmla="*/ 26900 h 2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6" h="26995">
                    <a:moveTo>
                      <a:pt x="171" y="26900"/>
                    </a:moveTo>
                    <a:cubicBezTo>
                      <a:pt x="171" y="21524"/>
                      <a:pt x="-213" y="16916"/>
                      <a:pt x="171" y="12308"/>
                    </a:cubicBezTo>
                    <a:cubicBezTo>
                      <a:pt x="938" y="4629"/>
                      <a:pt x="7846" y="-363"/>
                      <a:pt x="15138" y="21"/>
                    </a:cubicBezTo>
                    <a:cubicBezTo>
                      <a:pt x="22429" y="405"/>
                      <a:pt x="28186" y="6549"/>
                      <a:pt x="28186" y="13076"/>
                    </a:cubicBezTo>
                    <a:cubicBezTo>
                      <a:pt x="28186" y="19988"/>
                      <a:pt x="22429" y="26132"/>
                      <a:pt x="14370" y="26516"/>
                    </a:cubicBezTo>
                    <a:cubicBezTo>
                      <a:pt x="10149" y="27284"/>
                      <a:pt x="5543" y="26900"/>
                      <a:pt x="171" y="26900"/>
                    </a:cubicBezTo>
                    <a:close/>
                  </a:path>
                </a:pathLst>
              </a:custGeom>
              <a:grpFill/>
              <a:ln w="3834" cap="flat">
                <a:noFill/>
                <a:prstDash val="solid"/>
                <a:miter/>
              </a:ln>
            </p:spPr>
            <p:txBody>
              <a:bodyPr rtlCol="0" anchor="ctr"/>
              <a:lstStyle/>
              <a:p>
                <a:endParaRPr lang="en-US"/>
              </a:p>
            </p:txBody>
          </p:sp>
          <p:sp>
            <p:nvSpPr>
              <p:cNvPr id="35" name="Freeform 181">
                <a:extLst>
                  <a:ext uri="{FF2B5EF4-FFF2-40B4-BE49-F238E27FC236}">
                    <a16:creationId xmlns:a16="http://schemas.microsoft.com/office/drawing/2014/main" id="{98EE072E-B939-0C50-C29E-C7203ADBF9AE}"/>
                  </a:ext>
                </a:extLst>
              </p:cNvPr>
              <p:cNvSpPr/>
              <p:nvPr/>
            </p:nvSpPr>
            <p:spPr>
              <a:xfrm>
                <a:off x="1706263" y="4161431"/>
                <a:ext cx="25345" cy="25343"/>
              </a:xfrm>
              <a:custGeom>
                <a:avLst/>
                <a:gdLst>
                  <a:gd name="connsiteX0" fmla="*/ 13048 w 25345"/>
                  <a:gd name="connsiteY0" fmla="*/ 25343 h 25343"/>
                  <a:gd name="connsiteX1" fmla="*/ 0 w 25345"/>
                  <a:gd name="connsiteY1" fmla="*/ 13056 h 25343"/>
                  <a:gd name="connsiteX2" fmla="*/ 12281 w 25345"/>
                  <a:gd name="connsiteY2" fmla="*/ 0 h 25343"/>
                  <a:gd name="connsiteX3" fmla="*/ 25329 w 25345"/>
                  <a:gd name="connsiteY3" fmla="*/ 12288 h 25343"/>
                  <a:gd name="connsiteX4" fmla="*/ 13048 w 25345"/>
                  <a:gd name="connsiteY4" fmla="*/ 25343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5" h="25343">
                    <a:moveTo>
                      <a:pt x="13048" y="25343"/>
                    </a:moveTo>
                    <a:cubicBezTo>
                      <a:pt x="6908" y="25343"/>
                      <a:pt x="384" y="19199"/>
                      <a:pt x="0" y="13056"/>
                    </a:cubicBezTo>
                    <a:cubicBezTo>
                      <a:pt x="0" y="6912"/>
                      <a:pt x="6140" y="384"/>
                      <a:pt x="12281" y="0"/>
                    </a:cubicBezTo>
                    <a:cubicBezTo>
                      <a:pt x="18421" y="0"/>
                      <a:pt x="24945" y="6144"/>
                      <a:pt x="25329" y="12288"/>
                    </a:cubicBezTo>
                    <a:cubicBezTo>
                      <a:pt x="25713" y="18816"/>
                      <a:pt x="19189" y="25343"/>
                      <a:pt x="13048" y="25343"/>
                    </a:cubicBezTo>
                    <a:close/>
                  </a:path>
                </a:pathLst>
              </a:custGeom>
              <a:grpFill/>
              <a:ln w="3834" cap="flat">
                <a:noFill/>
                <a:prstDash val="solid"/>
                <a:miter/>
              </a:ln>
            </p:spPr>
            <p:txBody>
              <a:bodyPr rtlCol="0" anchor="ctr"/>
              <a:lstStyle/>
              <a:p>
                <a:endParaRPr lang="en-US"/>
              </a:p>
            </p:txBody>
          </p:sp>
        </p:grpSp>
        <p:grpSp>
          <p:nvGrpSpPr>
            <p:cNvPr id="22" name="Graphic 2">
              <a:extLst>
                <a:ext uri="{FF2B5EF4-FFF2-40B4-BE49-F238E27FC236}">
                  <a16:creationId xmlns:a16="http://schemas.microsoft.com/office/drawing/2014/main" id="{CE681CBF-5D98-D4A9-D86E-DA581D50DB55}"/>
                </a:ext>
              </a:extLst>
            </p:cNvPr>
            <p:cNvGrpSpPr/>
            <p:nvPr userDrawn="1"/>
          </p:nvGrpSpPr>
          <p:grpSpPr>
            <a:xfrm>
              <a:off x="6054339" y="3604505"/>
              <a:ext cx="847183" cy="846104"/>
              <a:chOff x="1022184" y="3859823"/>
              <a:chExt cx="847183" cy="846104"/>
            </a:xfrm>
            <a:grpFill/>
          </p:grpSpPr>
          <p:sp>
            <p:nvSpPr>
              <p:cNvPr id="23" name="Freeform 169">
                <a:extLst>
                  <a:ext uri="{FF2B5EF4-FFF2-40B4-BE49-F238E27FC236}">
                    <a16:creationId xmlns:a16="http://schemas.microsoft.com/office/drawing/2014/main" id="{1F390548-349E-B851-57BB-7AB75D0AD60D}"/>
                  </a:ext>
                </a:extLst>
              </p:cNvPr>
              <p:cNvSpPr/>
              <p:nvPr/>
            </p:nvSpPr>
            <p:spPr>
              <a:xfrm>
                <a:off x="1022184" y="3859823"/>
                <a:ext cx="847183" cy="846104"/>
              </a:xfrm>
              <a:custGeom>
                <a:avLst/>
                <a:gdLst>
                  <a:gd name="connsiteX0" fmla="*/ 847183 w 847183"/>
                  <a:gd name="connsiteY0" fmla="*/ 846104 h 846104"/>
                  <a:gd name="connsiteX1" fmla="*/ 192 w 847183"/>
                  <a:gd name="connsiteY1" fmla="*/ 846104 h 846104"/>
                  <a:gd name="connsiteX2" fmla="*/ 192 w 847183"/>
                  <a:gd name="connsiteY2" fmla="*/ 832665 h 846104"/>
                  <a:gd name="connsiteX3" fmla="*/ 2111 w 847183"/>
                  <a:gd name="connsiteY3" fmla="*/ 759323 h 846104"/>
                  <a:gd name="connsiteX4" fmla="*/ 101508 w 847183"/>
                  <a:gd name="connsiteY4" fmla="*/ 634143 h 846104"/>
                  <a:gd name="connsiteX5" fmla="*/ 109184 w 847183"/>
                  <a:gd name="connsiteY5" fmla="*/ 630687 h 846104"/>
                  <a:gd name="connsiteX6" fmla="*/ 93833 w 847183"/>
                  <a:gd name="connsiteY6" fmla="*/ 599968 h 846104"/>
                  <a:gd name="connsiteX7" fmla="*/ 576 w 847183"/>
                  <a:gd name="connsiteY7" fmla="*/ 444068 h 846104"/>
                  <a:gd name="connsiteX8" fmla="*/ 576 w 847183"/>
                  <a:gd name="connsiteY8" fmla="*/ 382246 h 846104"/>
                  <a:gd name="connsiteX9" fmla="*/ 41640 w 847183"/>
                  <a:gd name="connsiteY9" fmla="*/ 382246 h 846104"/>
                  <a:gd name="connsiteX10" fmla="*/ 41640 w 847183"/>
                  <a:gd name="connsiteY10" fmla="*/ 371879 h 846104"/>
                  <a:gd name="connsiteX11" fmla="*/ 41640 w 847183"/>
                  <a:gd name="connsiteY11" fmla="*/ 155309 h 846104"/>
                  <a:gd name="connsiteX12" fmla="*/ 45477 w 847183"/>
                  <a:gd name="connsiteY12" fmla="*/ 139182 h 846104"/>
                  <a:gd name="connsiteX13" fmla="*/ 102660 w 847183"/>
                  <a:gd name="connsiteY13" fmla="*/ 23985 h 846104"/>
                  <a:gd name="connsiteX14" fmla="*/ 136816 w 847183"/>
                  <a:gd name="connsiteY14" fmla="*/ 178 h 846104"/>
                  <a:gd name="connsiteX15" fmla="*/ 171739 w 847183"/>
                  <a:gd name="connsiteY15" fmla="*/ 24369 h 846104"/>
                  <a:gd name="connsiteX16" fmla="*/ 229306 w 847183"/>
                  <a:gd name="connsiteY16" fmla="*/ 140334 h 846104"/>
                  <a:gd name="connsiteX17" fmla="*/ 232376 w 847183"/>
                  <a:gd name="connsiteY17" fmla="*/ 154157 h 846104"/>
                  <a:gd name="connsiteX18" fmla="*/ 232376 w 847183"/>
                  <a:gd name="connsiteY18" fmla="*/ 371495 h 846104"/>
                  <a:gd name="connsiteX19" fmla="*/ 232376 w 847183"/>
                  <a:gd name="connsiteY19" fmla="*/ 382246 h 846104"/>
                  <a:gd name="connsiteX20" fmla="*/ 257705 w 847183"/>
                  <a:gd name="connsiteY20" fmla="*/ 382246 h 846104"/>
                  <a:gd name="connsiteX21" fmla="*/ 273824 w 847183"/>
                  <a:gd name="connsiteY21" fmla="*/ 393382 h 846104"/>
                  <a:gd name="connsiteX22" fmla="*/ 300304 w 847183"/>
                  <a:gd name="connsiteY22" fmla="*/ 470564 h 846104"/>
                  <a:gd name="connsiteX23" fmla="*/ 300304 w 847183"/>
                  <a:gd name="connsiteY23" fmla="*/ 382630 h 846104"/>
                  <a:gd name="connsiteX24" fmla="*/ 342519 w 847183"/>
                  <a:gd name="connsiteY24" fmla="*/ 382630 h 846104"/>
                  <a:gd name="connsiteX25" fmla="*/ 339065 w 847183"/>
                  <a:gd name="connsiteY25" fmla="*/ 320040 h 846104"/>
                  <a:gd name="connsiteX26" fmla="*/ 319109 w 847183"/>
                  <a:gd name="connsiteY26" fmla="*/ 290089 h 846104"/>
                  <a:gd name="connsiteX27" fmla="*/ 261926 w 847183"/>
                  <a:gd name="connsiteY27" fmla="*/ 192940 h 846104"/>
                  <a:gd name="connsiteX28" fmla="*/ 388188 w 847183"/>
                  <a:gd name="connsiteY28" fmla="*/ 3634 h 846104"/>
                  <a:gd name="connsiteX29" fmla="*/ 585065 w 847183"/>
                  <a:gd name="connsiteY29" fmla="*/ 135726 h 846104"/>
                  <a:gd name="connsiteX30" fmla="*/ 531336 w 847183"/>
                  <a:gd name="connsiteY30" fmla="*/ 286633 h 846104"/>
                  <a:gd name="connsiteX31" fmla="*/ 505624 w 847183"/>
                  <a:gd name="connsiteY31" fmla="*/ 344615 h 846104"/>
                  <a:gd name="connsiteX32" fmla="*/ 505624 w 847183"/>
                  <a:gd name="connsiteY32" fmla="*/ 381862 h 846104"/>
                  <a:gd name="connsiteX33" fmla="*/ 546304 w 847183"/>
                  <a:gd name="connsiteY33" fmla="*/ 381862 h 846104"/>
                  <a:gd name="connsiteX34" fmla="*/ 546304 w 847183"/>
                  <a:gd name="connsiteY34" fmla="*/ 470180 h 846104"/>
                  <a:gd name="connsiteX35" fmla="*/ 547839 w 847183"/>
                  <a:gd name="connsiteY35" fmla="*/ 470564 h 846104"/>
                  <a:gd name="connsiteX36" fmla="*/ 577389 w 847183"/>
                  <a:gd name="connsiteY36" fmla="*/ 382246 h 846104"/>
                  <a:gd name="connsiteX37" fmla="*/ 846800 w 847183"/>
                  <a:gd name="connsiteY37" fmla="*/ 382246 h 846104"/>
                  <a:gd name="connsiteX38" fmla="*/ 846416 w 847183"/>
                  <a:gd name="connsiteY38" fmla="*/ 443684 h 846104"/>
                  <a:gd name="connsiteX39" fmla="*/ 840275 w 847183"/>
                  <a:gd name="connsiteY39" fmla="*/ 488995 h 846104"/>
                  <a:gd name="connsiteX40" fmla="*/ 744715 w 847183"/>
                  <a:gd name="connsiteY40" fmla="*/ 604959 h 846104"/>
                  <a:gd name="connsiteX41" fmla="*/ 737424 w 847183"/>
                  <a:gd name="connsiteY41" fmla="*/ 625695 h 846104"/>
                  <a:gd name="connsiteX42" fmla="*/ 745867 w 847183"/>
                  <a:gd name="connsiteY42" fmla="*/ 633759 h 846104"/>
                  <a:gd name="connsiteX43" fmla="*/ 846416 w 847183"/>
                  <a:gd name="connsiteY43" fmla="*/ 779674 h 846104"/>
                  <a:gd name="connsiteX44" fmla="*/ 847183 w 847183"/>
                  <a:gd name="connsiteY44" fmla="*/ 846104 h 846104"/>
                  <a:gd name="connsiteX45" fmla="*/ 395096 w 847183"/>
                  <a:gd name="connsiteY45" fmla="*/ 327720 h 846104"/>
                  <a:gd name="connsiteX46" fmla="*/ 387037 w 847183"/>
                  <a:gd name="connsiteY46" fmla="*/ 205612 h 846104"/>
                  <a:gd name="connsiteX47" fmla="*/ 369767 w 847183"/>
                  <a:gd name="connsiteY47" fmla="*/ 205612 h 846104"/>
                  <a:gd name="connsiteX48" fmla="*/ 327936 w 847183"/>
                  <a:gd name="connsiteY48" fmla="*/ 165293 h 846104"/>
                  <a:gd name="connsiteX49" fmla="*/ 367081 w 847183"/>
                  <a:gd name="connsiteY49" fmla="*/ 123822 h 846104"/>
                  <a:gd name="connsiteX50" fmla="*/ 411983 w 847183"/>
                  <a:gd name="connsiteY50" fmla="*/ 162989 h 846104"/>
                  <a:gd name="connsiteX51" fmla="*/ 413518 w 847183"/>
                  <a:gd name="connsiteY51" fmla="*/ 178349 h 846104"/>
                  <a:gd name="connsiteX52" fmla="*/ 434241 w 847183"/>
                  <a:gd name="connsiteY52" fmla="*/ 178349 h 846104"/>
                  <a:gd name="connsiteX53" fmla="*/ 435777 w 847183"/>
                  <a:gd name="connsiteY53" fmla="*/ 161069 h 846104"/>
                  <a:gd name="connsiteX54" fmla="*/ 480678 w 847183"/>
                  <a:gd name="connsiteY54" fmla="*/ 123822 h 846104"/>
                  <a:gd name="connsiteX55" fmla="*/ 519440 w 847183"/>
                  <a:gd name="connsiteY55" fmla="*/ 165677 h 846104"/>
                  <a:gd name="connsiteX56" fmla="*/ 479143 w 847183"/>
                  <a:gd name="connsiteY56" fmla="*/ 205996 h 846104"/>
                  <a:gd name="connsiteX57" fmla="*/ 460338 w 847183"/>
                  <a:gd name="connsiteY57" fmla="*/ 205996 h 846104"/>
                  <a:gd name="connsiteX58" fmla="*/ 452279 w 847183"/>
                  <a:gd name="connsiteY58" fmla="*/ 328104 h 846104"/>
                  <a:gd name="connsiteX59" fmla="*/ 477992 w 847183"/>
                  <a:gd name="connsiteY59" fmla="*/ 328104 h 846104"/>
                  <a:gd name="connsiteX60" fmla="*/ 481062 w 847183"/>
                  <a:gd name="connsiteY60" fmla="*/ 314664 h 846104"/>
                  <a:gd name="connsiteX61" fmla="*/ 514067 w 847183"/>
                  <a:gd name="connsiteY61" fmla="*/ 266282 h 846104"/>
                  <a:gd name="connsiteX62" fmla="*/ 557433 w 847183"/>
                  <a:gd name="connsiteY62" fmla="*/ 139566 h 846104"/>
                  <a:gd name="connsiteX63" fmla="*/ 404307 w 847183"/>
                  <a:gd name="connsiteY63" fmla="*/ 29745 h 846104"/>
                  <a:gd name="connsiteX64" fmla="*/ 289558 w 847183"/>
                  <a:gd name="connsiteY64" fmla="*/ 190252 h 846104"/>
                  <a:gd name="connsiteX65" fmla="*/ 334460 w 847183"/>
                  <a:gd name="connsiteY65" fmla="*/ 267434 h 846104"/>
                  <a:gd name="connsiteX66" fmla="*/ 366313 w 847183"/>
                  <a:gd name="connsiteY66" fmla="*/ 315432 h 846104"/>
                  <a:gd name="connsiteX67" fmla="*/ 369000 w 847183"/>
                  <a:gd name="connsiteY67" fmla="*/ 327720 h 846104"/>
                  <a:gd name="connsiteX68" fmla="*/ 395096 w 847183"/>
                  <a:gd name="connsiteY68" fmla="*/ 327720 h 846104"/>
                  <a:gd name="connsiteX69" fmla="*/ 519056 w 847183"/>
                  <a:gd name="connsiteY69" fmla="*/ 410661 h 846104"/>
                  <a:gd name="connsiteX70" fmla="*/ 328320 w 847183"/>
                  <a:gd name="connsiteY70" fmla="*/ 410661 h 846104"/>
                  <a:gd name="connsiteX71" fmla="*/ 328320 w 847183"/>
                  <a:gd name="connsiteY71" fmla="*/ 417957 h 846104"/>
                  <a:gd name="connsiteX72" fmla="*/ 328320 w 847183"/>
                  <a:gd name="connsiteY72" fmla="*/ 544289 h 846104"/>
                  <a:gd name="connsiteX73" fmla="*/ 384734 w 847183"/>
                  <a:gd name="connsiteY73" fmla="*/ 600736 h 846104"/>
                  <a:gd name="connsiteX74" fmla="*/ 462257 w 847183"/>
                  <a:gd name="connsiteY74" fmla="*/ 600736 h 846104"/>
                  <a:gd name="connsiteX75" fmla="*/ 519056 w 847183"/>
                  <a:gd name="connsiteY75" fmla="*/ 544289 h 846104"/>
                  <a:gd name="connsiteX76" fmla="*/ 519056 w 847183"/>
                  <a:gd name="connsiteY76" fmla="*/ 477859 h 846104"/>
                  <a:gd name="connsiteX77" fmla="*/ 519056 w 847183"/>
                  <a:gd name="connsiteY77" fmla="*/ 410661 h 846104"/>
                  <a:gd name="connsiteX78" fmla="*/ 818400 w 847183"/>
                  <a:gd name="connsiteY78" fmla="*/ 819225 h 846104"/>
                  <a:gd name="connsiteX79" fmla="*/ 818016 w 847183"/>
                  <a:gd name="connsiteY79" fmla="*/ 764315 h 846104"/>
                  <a:gd name="connsiteX80" fmla="*/ 730900 w 847183"/>
                  <a:gd name="connsiteY80" fmla="*/ 658718 h 846104"/>
                  <a:gd name="connsiteX81" fmla="*/ 720538 w 847183"/>
                  <a:gd name="connsiteY81" fmla="*/ 659102 h 846104"/>
                  <a:gd name="connsiteX82" fmla="*/ 671031 w 847183"/>
                  <a:gd name="connsiteY82" fmla="*/ 679837 h 846104"/>
                  <a:gd name="connsiteX83" fmla="*/ 574319 w 847183"/>
                  <a:gd name="connsiteY83" fmla="*/ 818841 h 846104"/>
                  <a:gd name="connsiteX84" fmla="*/ 738191 w 847183"/>
                  <a:gd name="connsiteY84" fmla="*/ 818841 h 846104"/>
                  <a:gd name="connsiteX85" fmla="*/ 738191 w 847183"/>
                  <a:gd name="connsiteY85" fmla="*/ 738203 h 846104"/>
                  <a:gd name="connsiteX86" fmla="*/ 765823 w 847183"/>
                  <a:gd name="connsiteY86" fmla="*/ 738203 h 846104"/>
                  <a:gd name="connsiteX87" fmla="*/ 765823 w 847183"/>
                  <a:gd name="connsiteY87" fmla="*/ 819225 h 846104"/>
                  <a:gd name="connsiteX88" fmla="*/ 818400 w 847183"/>
                  <a:gd name="connsiteY88" fmla="*/ 819225 h 846104"/>
                  <a:gd name="connsiteX89" fmla="*/ 710176 w 847183"/>
                  <a:gd name="connsiteY89" fmla="*/ 411429 h 846104"/>
                  <a:gd name="connsiteX90" fmla="*/ 707873 w 847183"/>
                  <a:gd name="connsiteY90" fmla="*/ 410661 h 846104"/>
                  <a:gd name="connsiteX91" fmla="*/ 601951 w 847183"/>
                  <a:gd name="connsiteY91" fmla="*/ 410661 h 846104"/>
                  <a:gd name="connsiteX92" fmla="*/ 596195 w 847183"/>
                  <a:gd name="connsiteY92" fmla="*/ 414885 h 846104"/>
                  <a:gd name="connsiteX93" fmla="*/ 575087 w 847183"/>
                  <a:gd name="connsiteY93" fmla="*/ 478627 h 846104"/>
                  <a:gd name="connsiteX94" fmla="*/ 584298 w 847183"/>
                  <a:gd name="connsiteY94" fmla="*/ 502051 h 846104"/>
                  <a:gd name="connsiteX95" fmla="*/ 595427 w 847183"/>
                  <a:gd name="connsiteY95" fmla="*/ 508194 h 846104"/>
                  <a:gd name="connsiteX96" fmla="*/ 600800 w 847183"/>
                  <a:gd name="connsiteY96" fmla="*/ 517026 h 846104"/>
                  <a:gd name="connsiteX97" fmla="*/ 601184 w 847183"/>
                  <a:gd name="connsiteY97" fmla="*/ 547745 h 846104"/>
                  <a:gd name="connsiteX98" fmla="*/ 641096 w 847183"/>
                  <a:gd name="connsiteY98" fmla="*/ 587680 h 846104"/>
                  <a:gd name="connsiteX99" fmla="*/ 682544 w 847183"/>
                  <a:gd name="connsiteY99" fmla="*/ 587680 h 846104"/>
                  <a:gd name="connsiteX100" fmla="*/ 682544 w 847183"/>
                  <a:gd name="connsiteY100" fmla="*/ 615327 h 846104"/>
                  <a:gd name="connsiteX101" fmla="*/ 656447 w 847183"/>
                  <a:gd name="connsiteY101" fmla="*/ 615327 h 846104"/>
                  <a:gd name="connsiteX102" fmla="*/ 656447 w 847183"/>
                  <a:gd name="connsiteY102" fmla="*/ 655646 h 846104"/>
                  <a:gd name="connsiteX103" fmla="*/ 702884 w 847183"/>
                  <a:gd name="connsiteY103" fmla="*/ 636446 h 846104"/>
                  <a:gd name="connsiteX104" fmla="*/ 710559 w 847183"/>
                  <a:gd name="connsiteY104" fmla="*/ 625311 h 846104"/>
                  <a:gd name="connsiteX105" fmla="*/ 710559 w 847183"/>
                  <a:gd name="connsiteY105" fmla="*/ 534306 h 846104"/>
                  <a:gd name="connsiteX106" fmla="*/ 715549 w 847183"/>
                  <a:gd name="connsiteY106" fmla="*/ 522786 h 846104"/>
                  <a:gd name="connsiteX107" fmla="*/ 733202 w 847183"/>
                  <a:gd name="connsiteY107" fmla="*/ 504355 h 846104"/>
                  <a:gd name="connsiteX108" fmla="*/ 736272 w 847183"/>
                  <a:gd name="connsiteY108" fmla="*/ 488227 h 846104"/>
                  <a:gd name="connsiteX109" fmla="*/ 722457 w 847183"/>
                  <a:gd name="connsiteY109" fmla="*/ 479395 h 846104"/>
                  <a:gd name="connsiteX110" fmla="*/ 710176 w 847183"/>
                  <a:gd name="connsiteY110" fmla="*/ 479395 h 846104"/>
                  <a:gd name="connsiteX111" fmla="*/ 710176 w 847183"/>
                  <a:gd name="connsiteY111" fmla="*/ 411429 h 846104"/>
                  <a:gd name="connsiteX112" fmla="*/ 164448 w 847183"/>
                  <a:gd name="connsiteY112" fmla="*/ 588064 h 846104"/>
                  <a:gd name="connsiteX113" fmla="*/ 166367 w 847183"/>
                  <a:gd name="connsiteY113" fmla="*/ 587296 h 846104"/>
                  <a:gd name="connsiteX114" fmla="*/ 211652 w 847183"/>
                  <a:gd name="connsiteY114" fmla="*/ 586912 h 846104"/>
                  <a:gd name="connsiteX115" fmla="*/ 245808 w 847183"/>
                  <a:gd name="connsiteY115" fmla="*/ 552353 h 846104"/>
                  <a:gd name="connsiteX116" fmla="*/ 245808 w 847183"/>
                  <a:gd name="connsiteY116" fmla="*/ 525090 h 846104"/>
                  <a:gd name="connsiteX117" fmla="*/ 258856 w 847183"/>
                  <a:gd name="connsiteY117" fmla="*/ 503203 h 846104"/>
                  <a:gd name="connsiteX118" fmla="*/ 271137 w 847183"/>
                  <a:gd name="connsiteY118" fmla="*/ 474019 h 846104"/>
                  <a:gd name="connsiteX119" fmla="*/ 251948 w 847183"/>
                  <a:gd name="connsiteY119" fmla="*/ 416805 h 846104"/>
                  <a:gd name="connsiteX120" fmla="*/ 241586 w 847183"/>
                  <a:gd name="connsiteY120" fmla="*/ 409509 h 846104"/>
                  <a:gd name="connsiteX121" fmla="*/ 144491 w 847183"/>
                  <a:gd name="connsiteY121" fmla="*/ 409509 h 846104"/>
                  <a:gd name="connsiteX122" fmla="*/ 136432 w 847183"/>
                  <a:gd name="connsiteY122" fmla="*/ 409893 h 846104"/>
                  <a:gd name="connsiteX123" fmla="*/ 136432 w 847183"/>
                  <a:gd name="connsiteY123" fmla="*/ 477475 h 846104"/>
                  <a:gd name="connsiteX124" fmla="*/ 126454 w 847183"/>
                  <a:gd name="connsiteY124" fmla="*/ 477475 h 846104"/>
                  <a:gd name="connsiteX125" fmla="*/ 110335 w 847183"/>
                  <a:gd name="connsiteY125" fmla="*/ 485923 h 846104"/>
                  <a:gd name="connsiteX126" fmla="*/ 114941 w 847183"/>
                  <a:gd name="connsiteY126" fmla="*/ 504355 h 846104"/>
                  <a:gd name="connsiteX127" fmla="*/ 131827 w 847183"/>
                  <a:gd name="connsiteY127" fmla="*/ 521250 h 846104"/>
                  <a:gd name="connsiteX128" fmla="*/ 136432 w 847183"/>
                  <a:gd name="connsiteY128" fmla="*/ 532386 h 846104"/>
                  <a:gd name="connsiteX129" fmla="*/ 136816 w 847183"/>
                  <a:gd name="connsiteY129" fmla="*/ 612639 h 846104"/>
                  <a:gd name="connsiteX130" fmla="*/ 154086 w 847183"/>
                  <a:gd name="connsiteY130" fmla="*/ 639134 h 846104"/>
                  <a:gd name="connsiteX131" fmla="*/ 190544 w 847183"/>
                  <a:gd name="connsiteY131" fmla="*/ 654494 h 846104"/>
                  <a:gd name="connsiteX132" fmla="*/ 190544 w 847183"/>
                  <a:gd name="connsiteY132" fmla="*/ 614175 h 846104"/>
                  <a:gd name="connsiteX133" fmla="*/ 164448 w 847183"/>
                  <a:gd name="connsiteY133" fmla="*/ 614175 h 846104"/>
                  <a:gd name="connsiteX134" fmla="*/ 164448 w 847183"/>
                  <a:gd name="connsiteY134" fmla="*/ 588064 h 846104"/>
                  <a:gd name="connsiteX135" fmla="*/ 546687 w 847183"/>
                  <a:gd name="connsiteY135" fmla="*/ 818841 h 846104"/>
                  <a:gd name="connsiteX136" fmla="*/ 574703 w 847183"/>
                  <a:gd name="connsiteY136" fmla="*/ 730908 h 846104"/>
                  <a:gd name="connsiteX137" fmla="*/ 574319 w 847183"/>
                  <a:gd name="connsiteY137" fmla="*/ 725532 h 846104"/>
                  <a:gd name="connsiteX138" fmla="*/ 512148 w 847183"/>
                  <a:gd name="connsiteY138" fmla="*/ 677917 h 846104"/>
                  <a:gd name="connsiteX139" fmla="*/ 486435 w 847183"/>
                  <a:gd name="connsiteY139" fmla="*/ 793498 h 846104"/>
                  <a:gd name="connsiteX140" fmla="*/ 422728 w 847183"/>
                  <a:gd name="connsiteY140" fmla="*/ 729372 h 846104"/>
                  <a:gd name="connsiteX141" fmla="*/ 360940 w 847183"/>
                  <a:gd name="connsiteY141" fmla="*/ 791194 h 846104"/>
                  <a:gd name="connsiteX142" fmla="*/ 335611 w 847183"/>
                  <a:gd name="connsiteY142" fmla="*/ 677917 h 846104"/>
                  <a:gd name="connsiteX143" fmla="*/ 273824 w 847183"/>
                  <a:gd name="connsiteY143" fmla="*/ 725148 h 846104"/>
                  <a:gd name="connsiteX144" fmla="*/ 274591 w 847183"/>
                  <a:gd name="connsiteY144" fmla="*/ 733212 h 846104"/>
                  <a:gd name="connsiteX145" fmla="*/ 290326 w 847183"/>
                  <a:gd name="connsiteY145" fmla="*/ 768154 h 846104"/>
                  <a:gd name="connsiteX146" fmla="*/ 302607 w 847183"/>
                  <a:gd name="connsiteY146" fmla="*/ 818841 h 846104"/>
                  <a:gd name="connsiteX147" fmla="*/ 546687 w 847183"/>
                  <a:gd name="connsiteY147" fmla="*/ 818841 h 846104"/>
                  <a:gd name="connsiteX148" fmla="*/ 82320 w 847183"/>
                  <a:gd name="connsiteY148" fmla="*/ 818457 h 846104"/>
                  <a:gd name="connsiteX149" fmla="*/ 82320 w 847183"/>
                  <a:gd name="connsiteY149" fmla="*/ 737435 h 846104"/>
                  <a:gd name="connsiteX150" fmla="*/ 109952 w 847183"/>
                  <a:gd name="connsiteY150" fmla="*/ 737435 h 846104"/>
                  <a:gd name="connsiteX151" fmla="*/ 109952 w 847183"/>
                  <a:gd name="connsiteY151" fmla="*/ 818457 h 846104"/>
                  <a:gd name="connsiteX152" fmla="*/ 271137 w 847183"/>
                  <a:gd name="connsiteY152" fmla="*/ 818457 h 846104"/>
                  <a:gd name="connsiteX153" fmla="*/ 229306 w 847183"/>
                  <a:gd name="connsiteY153" fmla="*/ 721308 h 846104"/>
                  <a:gd name="connsiteX154" fmla="*/ 210884 w 847183"/>
                  <a:gd name="connsiteY154" fmla="*/ 757403 h 846104"/>
                  <a:gd name="connsiteX155" fmla="*/ 136432 w 847183"/>
                  <a:gd name="connsiteY155" fmla="*/ 712860 h 846104"/>
                  <a:gd name="connsiteX156" fmla="*/ 121081 w 847183"/>
                  <a:gd name="connsiteY156" fmla="*/ 692125 h 846104"/>
                  <a:gd name="connsiteX157" fmla="*/ 113022 w 847183"/>
                  <a:gd name="connsiteY157" fmla="*/ 660254 h 846104"/>
                  <a:gd name="connsiteX158" fmla="*/ 107649 w 847183"/>
                  <a:gd name="connsiteY158" fmla="*/ 662174 h 846104"/>
                  <a:gd name="connsiteX159" fmla="*/ 100741 w 847183"/>
                  <a:gd name="connsiteY159" fmla="*/ 665246 h 846104"/>
                  <a:gd name="connsiteX160" fmla="*/ 28208 w 847183"/>
                  <a:gd name="connsiteY160" fmla="*/ 774682 h 846104"/>
                  <a:gd name="connsiteX161" fmla="*/ 28208 w 847183"/>
                  <a:gd name="connsiteY161" fmla="*/ 818841 h 846104"/>
                  <a:gd name="connsiteX162" fmla="*/ 76947 w 847183"/>
                  <a:gd name="connsiteY162" fmla="*/ 818841 h 846104"/>
                  <a:gd name="connsiteX163" fmla="*/ 82320 w 847183"/>
                  <a:gd name="connsiteY163" fmla="*/ 818457 h 846104"/>
                  <a:gd name="connsiteX164" fmla="*/ 300688 w 847183"/>
                  <a:gd name="connsiteY164" fmla="*/ 497059 h 846104"/>
                  <a:gd name="connsiteX165" fmla="*/ 285337 w 847183"/>
                  <a:gd name="connsiteY165" fmla="*/ 518562 h 846104"/>
                  <a:gd name="connsiteX166" fmla="*/ 273056 w 847183"/>
                  <a:gd name="connsiteY166" fmla="*/ 548129 h 846104"/>
                  <a:gd name="connsiteX167" fmla="*/ 273056 w 847183"/>
                  <a:gd name="connsiteY167" fmla="*/ 555809 h 846104"/>
                  <a:gd name="connsiteX168" fmla="*/ 231992 w 847183"/>
                  <a:gd name="connsiteY168" fmla="*/ 611487 h 846104"/>
                  <a:gd name="connsiteX169" fmla="*/ 218560 w 847183"/>
                  <a:gd name="connsiteY169" fmla="*/ 615327 h 846104"/>
                  <a:gd name="connsiteX170" fmla="*/ 218560 w 847183"/>
                  <a:gd name="connsiteY170" fmla="*/ 669085 h 846104"/>
                  <a:gd name="connsiteX171" fmla="*/ 221246 w 847183"/>
                  <a:gd name="connsiteY171" fmla="*/ 674845 h 846104"/>
                  <a:gd name="connsiteX172" fmla="*/ 253867 w 847183"/>
                  <a:gd name="connsiteY172" fmla="*/ 703644 h 846104"/>
                  <a:gd name="connsiteX173" fmla="*/ 253867 w 847183"/>
                  <a:gd name="connsiteY173" fmla="*/ 703644 h 846104"/>
                  <a:gd name="connsiteX174" fmla="*/ 259624 w 847183"/>
                  <a:gd name="connsiteY174" fmla="*/ 697501 h 846104"/>
                  <a:gd name="connsiteX175" fmla="*/ 346741 w 847183"/>
                  <a:gd name="connsiteY175" fmla="*/ 645662 h 846104"/>
                  <a:gd name="connsiteX176" fmla="*/ 362475 w 847183"/>
                  <a:gd name="connsiteY176" fmla="*/ 626463 h 846104"/>
                  <a:gd name="connsiteX177" fmla="*/ 359405 w 847183"/>
                  <a:gd name="connsiteY177" fmla="*/ 625311 h 846104"/>
                  <a:gd name="connsiteX178" fmla="*/ 300304 w 847183"/>
                  <a:gd name="connsiteY178" fmla="*/ 545057 h 846104"/>
                  <a:gd name="connsiteX179" fmla="*/ 300688 w 847183"/>
                  <a:gd name="connsiteY179" fmla="*/ 497059 h 846104"/>
                  <a:gd name="connsiteX180" fmla="*/ 546687 w 847183"/>
                  <a:gd name="connsiteY180" fmla="*/ 496291 h 846104"/>
                  <a:gd name="connsiteX181" fmla="*/ 546687 w 847183"/>
                  <a:gd name="connsiteY181" fmla="*/ 546593 h 846104"/>
                  <a:gd name="connsiteX182" fmla="*/ 492192 w 847183"/>
                  <a:gd name="connsiteY182" fmla="*/ 623391 h 846104"/>
                  <a:gd name="connsiteX183" fmla="*/ 484516 w 847183"/>
                  <a:gd name="connsiteY183" fmla="*/ 626463 h 846104"/>
                  <a:gd name="connsiteX184" fmla="*/ 503321 w 847183"/>
                  <a:gd name="connsiteY184" fmla="*/ 646046 h 846104"/>
                  <a:gd name="connsiteX185" fmla="*/ 585449 w 847183"/>
                  <a:gd name="connsiteY185" fmla="*/ 694813 h 846104"/>
                  <a:gd name="connsiteX186" fmla="*/ 593124 w 847183"/>
                  <a:gd name="connsiteY186" fmla="*/ 703644 h 846104"/>
                  <a:gd name="connsiteX187" fmla="*/ 625745 w 847183"/>
                  <a:gd name="connsiteY187" fmla="*/ 674845 h 846104"/>
                  <a:gd name="connsiteX188" fmla="*/ 628432 w 847183"/>
                  <a:gd name="connsiteY188" fmla="*/ 670237 h 846104"/>
                  <a:gd name="connsiteX189" fmla="*/ 628432 w 847183"/>
                  <a:gd name="connsiteY189" fmla="*/ 615327 h 846104"/>
                  <a:gd name="connsiteX190" fmla="*/ 620756 w 847183"/>
                  <a:gd name="connsiteY190" fmla="*/ 613407 h 846104"/>
                  <a:gd name="connsiteX191" fmla="*/ 574319 w 847183"/>
                  <a:gd name="connsiteY191" fmla="*/ 563873 h 846104"/>
                  <a:gd name="connsiteX192" fmla="*/ 573168 w 847183"/>
                  <a:gd name="connsiteY192" fmla="*/ 533922 h 846104"/>
                  <a:gd name="connsiteX193" fmla="*/ 569714 w 847183"/>
                  <a:gd name="connsiteY193" fmla="*/ 526242 h 846104"/>
                  <a:gd name="connsiteX194" fmla="*/ 546687 w 847183"/>
                  <a:gd name="connsiteY194" fmla="*/ 496291 h 846104"/>
                  <a:gd name="connsiteX195" fmla="*/ 122232 w 847183"/>
                  <a:gd name="connsiteY195" fmla="*/ 382246 h 846104"/>
                  <a:gd name="connsiteX196" fmla="*/ 122232 w 847183"/>
                  <a:gd name="connsiteY196" fmla="*/ 164909 h 846104"/>
                  <a:gd name="connsiteX197" fmla="*/ 68888 w 847183"/>
                  <a:gd name="connsiteY197" fmla="*/ 164909 h 846104"/>
                  <a:gd name="connsiteX198" fmla="*/ 68888 w 847183"/>
                  <a:gd name="connsiteY198" fmla="*/ 382246 h 846104"/>
                  <a:gd name="connsiteX199" fmla="*/ 122232 w 847183"/>
                  <a:gd name="connsiteY199" fmla="*/ 382246 h 846104"/>
                  <a:gd name="connsiteX200" fmla="*/ 204360 w 847183"/>
                  <a:gd name="connsiteY200" fmla="*/ 274346 h 846104"/>
                  <a:gd name="connsiteX201" fmla="*/ 204360 w 847183"/>
                  <a:gd name="connsiteY201" fmla="*/ 172973 h 846104"/>
                  <a:gd name="connsiteX202" fmla="*/ 196685 w 847183"/>
                  <a:gd name="connsiteY202" fmla="*/ 164909 h 846104"/>
                  <a:gd name="connsiteX203" fmla="*/ 158307 w 847183"/>
                  <a:gd name="connsiteY203" fmla="*/ 164909 h 846104"/>
                  <a:gd name="connsiteX204" fmla="*/ 150632 w 847183"/>
                  <a:gd name="connsiteY204" fmla="*/ 172205 h 846104"/>
                  <a:gd name="connsiteX205" fmla="*/ 150632 w 847183"/>
                  <a:gd name="connsiteY205" fmla="*/ 375334 h 846104"/>
                  <a:gd name="connsiteX206" fmla="*/ 158307 w 847183"/>
                  <a:gd name="connsiteY206" fmla="*/ 382630 h 846104"/>
                  <a:gd name="connsiteX207" fmla="*/ 195150 w 847183"/>
                  <a:gd name="connsiteY207" fmla="*/ 382630 h 846104"/>
                  <a:gd name="connsiteX208" fmla="*/ 204360 w 847183"/>
                  <a:gd name="connsiteY208" fmla="*/ 373031 h 846104"/>
                  <a:gd name="connsiteX209" fmla="*/ 204360 w 847183"/>
                  <a:gd name="connsiteY209" fmla="*/ 274346 h 846104"/>
                  <a:gd name="connsiteX210" fmla="*/ 738191 w 847183"/>
                  <a:gd name="connsiteY210" fmla="*/ 410661 h 846104"/>
                  <a:gd name="connsiteX211" fmla="*/ 738191 w 847183"/>
                  <a:gd name="connsiteY211" fmla="*/ 446372 h 846104"/>
                  <a:gd name="connsiteX212" fmla="*/ 743564 w 847183"/>
                  <a:gd name="connsiteY212" fmla="*/ 455588 h 846104"/>
                  <a:gd name="connsiteX213" fmla="*/ 753926 w 847183"/>
                  <a:gd name="connsiteY213" fmla="*/ 523170 h 846104"/>
                  <a:gd name="connsiteX214" fmla="*/ 742029 w 847183"/>
                  <a:gd name="connsiteY214" fmla="*/ 535458 h 846104"/>
                  <a:gd name="connsiteX215" fmla="*/ 738575 w 847183"/>
                  <a:gd name="connsiteY215" fmla="*/ 540065 h 846104"/>
                  <a:gd name="connsiteX216" fmla="*/ 738575 w 847183"/>
                  <a:gd name="connsiteY216" fmla="*/ 577696 h 846104"/>
                  <a:gd name="connsiteX217" fmla="*/ 818784 w 847183"/>
                  <a:gd name="connsiteY217" fmla="*/ 411045 h 846104"/>
                  <a:gd name="connsiteX218" fmla="*/ 738191 w 847183"/>
                  <a:gd name="connsiteY218" fmla="*/ 410661 h 846104"/>
                  <a:gd name="connsiteX219" fmla="*/ 195150 w 847183"/>
                  <a:gd name="connsiteY219" fmla="*/ 136110 h 846104"/>
                  <a:gd name="connsiteX220" fmla="*/ 192463 w 847183"/>
                  <a:gd name="connsiteY220" fmla="*/ 129198 h 846104"/>
                  <a:gd name="connsiteX221" fmla="*/ 146410 w 847183"/>
                  <a:gd name="connsiteY221" fmla="*/ 37425 h 846104"/>
                  <a:gd name="connsiteX222" fmla="*/ 137200 w 847183"/>
                  <a:gd name="connsiteY222" fmla="*/ 29745 h 846104"/>
                  <a:gd name="connsiteX223" fmla="*/ 127989 w 847183"/>
                  <a:gd name="connsiteY223" fmla="*/ 37809 h 846104"/>
                  <a:gd name="connsiteX224" fmla="*/ 81936 w 847183"/>
                  <a:gd name="connsiteY224" fmla="*/ 129582 h 846104"/>
                  <a:gd name="connsiteX225" fmla="*/ 79250 w 847183"/>
                  <a:gd name="connsiteY225" fmla="*/ 136110 h 846104"/>
                  <a:gd name="connsiteX226" fmla="*/ 195150 w 847183"/>
                  <a:gd name="connsiteY226" fmla="*/ 136110 h 846104"/>
                  <a:gd name="connsiteX227" fmla="*/ 423879 w 847183"/>
                  <a:gd name="connsiteY227" fmla="*/ 690205 h 846104"/>
                  <a:gd name="connsiteX228" fmla="*/ 449976 w 847183"/>
                  <a:gd name="connsiteY228" fmla="*/ 664094 h 846104"/>
                  <a:gd name="connsiteX229" fmla="*/ 456884 w 847183"/>
                  <a:gd name="connsiteY229" fmla="*/ 634143 h 846104"/>
                  <a:gd name="connsiteX230" fmla="*/ 447674 w 847183"/>
                  <a:gd name="connsiteY230" fmla="*/ 627999 h 846104"/>
                  <a:gd name="connsiteX231" fmla="*/ 410064 w 847183"/>
                  <a:gd name="connsiteY231" fmla="*/ 627999 h 846104"/>
                  <a:gd name="connsiteX232" fmla="*/ 386270 w 847183"/>
                  <a:gd name="connsiteY232" fmla="*/ 647966 h 846104"/>
                  <a:gd name="connsiteX233" fmla="*/ 387805 w 847183"/>
                  <a:gd name="connsiteY233" fmla="*/ 654110 h 846104"/>
                  <a:gd name="connsiteX234" fmla="*/ 423879 w 847183"/>
                  <a:gd name="connsiteY234" fmla="*/ 690205 h 846104"/>
                  <a:gd name="connsiteX235" fmla="*/ 477608 w 847183"/>
                  <a:gd name="connsiteY235" fmla="*/ 356519 h 846104"/>
                  <a:gd name="connsiteX236" fmla="*/ 370151 w 847183"/>
                  <a:gd name="connsiteY236" fmla="*/ 356519 h 846104"/>
                  <a:gd name="connsiteX237" fmla="*/ 370151 w 847183"/>
                  <a:gd name="connsiteY237" fmla="*/ 381862 h 846104"/>
                  <a:gd name="connsiteX238" fmla="*/ 477608 w 847183"/>
                  <a:gd name="connsiteY238" fmla="*/ 381862 h 846104"/>
                  <a:gd name="connsiteX239" fmla="*/ 477608 w 847183"/>
                  <a:gd name="connsiteY239" fmla="*/ 356519 h 846104"/>
                  <a:gd name="connsiteX240" fmla="*/ 208198 w 847183"/>
                  <a:gd name="connsiteY240" fmla="*/ 699805 h 846104"/>
                  <a:gd name="connsiteX241" fmla="*/ 144108 w 847183"/>
                  <a:gd name="connsiteY241" fmla="*/ 666398 h 846104"/>
                  <a:gd name="connsiteX242" fmla="*/ 147178 w 847183"/>
                  <a:gd name="connsiteY242" fmla="*/ 677533 h 846104"/>
                  <a:gd name="connsiteX243" fmla="*/ 152934 w 847183"/>
                  <a:gd name="connsiteY243" fmla="*/ 689053 h 846104"/>
                  <a:gd name="connsiteX244" fmla="*/ 199371 w 847183"/>
                  <a:gd name="connsiteY244" fmla="*/ 717084 h 846104"/>
                  <a:gd name="connsiteX245" fmla="*/ 208198 w 847183"/>
                  <a:gd name="connsiteY245" fmla="*/ 699805 h 846104"/>
                  <a:gd name="connsiteX246" fmla="*/ 422728 w 847183"/>
                  <a:gd name="connsiteY246" fmla="*/ 323880 h 846104"/>
                  <a:gd name="connsiteX247" fmla="*/ 424647 w 847183"/>
                  <a:gd name="connsiteY247" fmla="*/ 323880 h 846104"/>
                  <a:gd name="connsiteX248" fmla="*/ 432323 w 847183"/>
                  <a:gd name="connsiteY248" fmla="*/ 206380 h 846104"/>
                  <a:gd name="connsiteX249" fmla="*/ 414669 w 847183"/>
                  <a:gd name="connsiteY249" fmla="*/ 206380 h 846104"/>
                  <a:gd name="connsiteX250" fmla="*/ 422728 w 847183"/>
                  <a:gd name="connsiteY250" fmla="*/ 323880 h 846104"/>
                  <a:gd name="connsiteX251" fmla="*/ 401621 w 847183"/>
                  <a:gd name="connsiteY251" fmla="*/ 710556 h 846104"/>
                  <a:gd name="connsiteX252" fmla="*/ 362859 w 847183"/>
                  <a:gd name="connsiteY252" fmla="*/ 671773 h 846104"/>
                  <a:gd name="connsiteX253" fmla="*/ 377059 w 847183"/>
                  <a:gd name="connsiteY253" fmla="*/ 735515 h 846104"/>
                  <a:gd name="connsiteX254" fmla="*/ 401621 w 847183"/>
                  <a:gd name="connsiteY254" fmla="*/ 710556 h 846104"/>
                  <a:gd name="connsiteX255" fmla="*/ 445755 w 847183"/>
                  <a:gd name="connsiteY255" fmla="*/ 709404 h 846104"/>
                  <a:gd name="connsiteX256" fmla="*/ 470700 w 847183"/>
                  <a:gd name="connsiteY256" fmla="*/ 734748 h 846104"/>
                  <a:gd name="connsiteX257" fmla="*/ 484900 w 847183"/>
                  <a:gd name="connsiteY257" fmla="*/ 671005 h 846104"/>
                  <a:gd name="connsiteX258" fmla="*/ 445755 w 847183"/>
                  <a:gd name="connsiteY258" fmla="*/ 709404 h 846104"/>
                  <a:gd name="connsiteX259" fmla="*/ 383967 w 847183"/>
                  <a:gd name="connsiteY259" fmla="*/ 177581 h 846104"/>
                  <a:gd name="connsiteX260" fmla="*/ 383967 w 847183"/>
                  <a:gd name="connsiteY260" fmla="*/ 162221 h 846104"/>
                  <a:gd name="connsiteX261" fmla="*/ 368232 w 847183"/>
                  <a:gd name="connsiteY261" fmla="*/ 151085 h 846104"/>
                  <a:gd name="connsiteX262" fmla="*/ 355951 w 847183"/>
                  <a:gd name="connsiteY262" fmla="*/ 164141 h 846104"/>
                  <a:gd name="connsiteX263" fmla="*/ 369767 w 847183"/>
                  <a:gd name="connsiteY263" fmla="*/ 177581 h 846104"/>
                  <a:gd name="connsiteX264" fmla="*/ 383967 w 847183"/>
                  <a:gd name="connsiteY264" fmla="*/ 177581 h 846104"/>
                  <a:gd name="connsiteX265" fmla="*/ 463408 w 847183"/>
                  <a:gd name="connsiteY265" fmla="*/ 177581 h 846104"/>
                  <a:gd name="connsiteX266" fmla="*/ 477992 w 847183"/>
                  <a:gd name="connsiteY266" fmla="*/ 177581 h 846104"/>
                  <a:gd name="connsiteX267" fmla="*/ 491808 w 847183"/>
                  <a:gd name="connsiteY267" fmla="*/ 164141 h 846104"/>
                  <a:gd name="connsiteX268" fmla="*/ 478759 w 847183"/>
                  <a:gd name="connsiteY268" fmla="*/ 151085 h 846104"/>
                  <a:gd name="connsiteX269" fmla="*/ 463792 w 847183"/>
                  <a:gd name="connsiteY269" fmla="*/ 163373 h 846104"/>
                  <a:gd name="connsiteX270" fmla="*/ 463408 w 847183"/>
                  <a:gd name="connsiteY270" fmla="*/ 177581 h 8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847183" h="846104">
                    <a:moveTo>
                      <a:pt x="847183" y="846104"/>
                    </a:moveTo>
                    <a:cubicBezTo>
                      <a:pt x="564725" y="846104"/>
                      <a:pt x="283034" y="846104"/>
                      <a:pt x="192" y="846104"/>
                    </a:cubicBezTo>
                    <a:cubicBezTo>
                      <a:pt x="192" y="841496"/>
                      <a:pt x="192" y="837272"/>
                      <a:pt x="192" y="832665"/>
                    </a:cubicBezTo>
                    <a:cubicBezTo>
                      <a:pt x="576" y="808089"/>
                      <a:pt x="-1343" y="783514"/>
                      <a:pt x="2111" y="759323"/>
                    </a:cubicBezTo>
                    <a:cubicBezTo>
                      <a:pt x="10938" y="699037"/>
                      <a:pt x="44710" y="657566"/>
                      <a:pt x="101508" y="634143"/>
                    </a:cubicBezTo>
                    <a:cubicBezTo>
                      <a:pt x="104195" y="632991"/>
                      <a:pt x="106498" y="631839"/>
                      <a:pt x="109184" y="630687"/>
                    </a:cubicBezTo>
                    <a:cubicBezTo>
                      <a:pt x="112638" y="615711"/>
                      <a:pt x="107649" y="607647"/>
                      <a:pt x="93833" y="599968"/>
                    </a:cubicBezTo>
                    <a:cubicBezTo>
                      <a:pt x="33580" y="565793"/>
                      <a:pt x="2878" y="513186"/>
                      <a:pt x="576" y="444068"/>
                    </a:cubicBezTo>
                    <a:cubicBezTo>
                      <a:pt x="-192" y="423717"/>
                      <a:pt x="576" y="403366"/>
                      <a:pt x="576" y="382246"/>
                    </a:cubicBezTo>
                    <a:cubicBezTo>
                      <a:pt x="14392" y="382246"/>
                      <a:pt x="27440" y="382246"/>
                      <a:pt x="41640" y="382246"/>
                    </a:cubicBezTo>
                    <a:cubicBezTo>
                      <a:pt x="41640" y="378406"/>
                      <a:pt x="41640" y="374950"/>
                      <a:pt x="41640" y="371879"/>
                    </a:cubicBezTo>
                    <a:cubicBezTo>
                      <a:pt x="41640" y="299689"/>
                      <a:pt x="41640" y="227499"/>
                      <a:pt x="41640" y="155309"/>
                    </a:cubicBezTo>
                    <a:cubicBezTo>
                      <a:pt x="41640" y="149933"/>
                      <a:pt x="42791" y="144173"/>
                      <a:pt x="45477" y="139182"/>
                    </a:cubicBezTo>
                    <a:cubicBezTo>
                      <a:pt x="64282" y="100783"/>
                      <a:pt x="83855" y="62384"/>
                      <a:pt x="102660" y="23985"/>
                    </a:cubicBezTo>
                    <a:cubicBezTo>
                      <a:pt x="109952" y="9394"/>
                      <a:pt x="119930" y="178"/>
                      <a:pt x="136816" y="178"/>
                    </a:cubicBezTo>
                    <a:cubicBezTo>
                      <a:pt x="154086" y="178"/>
                      <a:pt x="164448" y="9778"/>
                      <a:pt x="171739" y="24369"/>
                    </a:cubicBezTo>
                    <a:cubicBezTo>
                      <a:pt x="190928" y="63152"/>
                      <a:pt x="210501" y="101551"/>
                      <a:pt x="229306" y="140334"/>
                    </a:cubicBezTo>
                    <a:cubicBezTo>
                      <a:pt x="231224" y="144557"/>
                      <a:pt x="232376" y="149549"/>
                      <a:pt x="232376" y="154157"/>
                    </a:cubicBezTo>
                    <a:cubicBezTo>
                      <a:pt x="232760" y="226731"/>
                      <a:pt x="232376" y="299305"/>
                      <a:pt x="232376" y="371495"/>
                    </a:cubicBezTo>
                    <a:cubicBezTo>
                      <a:pt x="232376" y="374950"/>
                      <a:pt x="232376" y="378022"/>
                      <a:pt x="232376" y="382246"/>
                    </a:cubicBezTo>
                    <a:cubicBezTo>
                      <a:pt x="241203" y="382246"/>
                      <a:pt x="249646" y="383014"/>
                      <a:pt x="257705" y="382246"/>
                    </a:cubicBezTo>
                    <a:cubicBezTo>
                      <a:pt x="266916" y="381478"/>
                      <a:pt x="270753" y="384166"/>
                      <a:pt x="273824" y="393382"/>
                    </a:cubicBezTo>
                    <a:cubicBezTo>
                      <a:pt x="281499" y="419493"/>
                      <a:pt x="290710" y="444836"/>
                      <a:pt x="300304" y="470564"/>
                    </a:cubicBezTo>
                    <a:cubicBezTo>
                      <a:pt x="300304" y="441764"/>
                      <a:pt x="300304" y="412581"/>
                      <a:pt x="300304" y="382630"/>
                    </a:cubicBezTo>
                    <a:cubicBezTo>
                      <a:pt x="314120" y="382630"/>
                      <a:pt x="327552" y="382630"/>
                      <a:pt x="342519" y="382630"/>
                    </a:cubicBezTo>
                    <a:cubicBezTo>
                      <a:pt x="341368" y="361127"/>
                      <a:pt x="341368" y="340392"/>
                      <a:pt x="339065" y="320040"/>
                    </a:cubicBezTo>
                    <a:cubicBezTo>
                      <a:pt x="337530" y="307753"/>
                      <a:pt x="328703" y="298153"/>
                      <a:pt x="319109" y="290089"/>
                    </a:cubicBezTo>
                    <a:cubicBezTo>
                      <a:pt x="288791" y="264362"/>
                      <a:pt x="269602" y="232107"/>
                      <a:pt x="261926" y="192940"/>
                    </a:cubicBezTo>
                    <a:cubicBezTo>
                      <a:pt x="245424" y="108847"/>
                      <a:pt x="303758" y="20913"/>
                      <a:pt x="388188" y="3634"/>
                    </a:cubicBezTo>
                    <a:cubicBezTo>
                      <a:pt x="480678" y="-15566"/>
                      <a:pt x="569330" y="43185"/>
                      <a:pt x="585065" y="135726"/>
                    </a:cubicBezTo>
                    <a:cubicBezTo>
                      <a:pt x="595043" y="195244"/>
                      <a:pt x="576622" y="246698"/>
                      <a:pt x="531336" y="286633"/>
                    </a:cubicBezTo>
                    <a:cubicBezTo>
                      <a:pt x="513299" y="302761"/>
                      <a:pt x="504089" y="320808"/>
                      <a:pt x="505624" y="344615"/>
                    </a:cubicBezTo>
                    <a:cubicBezTo>
                      <a:pt x="506391" y="356903"/>
                      <a:pt x="505624" y="368807"/>
                      <a:pt x="505624" y="381862"/>
                    </a:cubicBezTo>
                    <a:cubicBezTo>
                      <a:pt x="519440" y="381862"/>
                      <a:pt x="532488" y="381862"/>
                      <a:pt x="546304" y="381862"/>
                    </a:cubicBezTo>
                    <a:cubicBezTo>
                      <a:pt x="546304" y="411813"/>
                      <a:pt x="546304" y="440996"/>
                      <a:pt x="546304" y="470180"/>
                    </a:cubicBezTo>
                    <a:cubicBezTo>
                      <a:pt x="546687" y="470180"/>
                      <a:pt x="547455" y="470180"/>
                      <a:pt x="547839" y="470564"/>
                    </a:cubicBezTo>
                    <a:cubicBezTo>
                      <a:pt x="557817" y="440996"/>
                      <a:pt x="567411" y="411813"/>
                      <a:pt x="577389" y="382246"/>
                    </a:cubicBezTo>
                    <a:cubicBezTo>
                      <a:pt x="667193" y="382246"/>
                      <a:pt x="756612" y="382246"/>
                      <a:pt x="846800" y="382246"/>
                    </a:cubicBezTo>
                    <a:cubicBezTo>
                      <a:pt x="846800" y="402982"/>
                      <a:pt x="847567" y="423333"/>
                      <a:pt x="846416" y="443684"/>
                    </a:cubicBezTo>
                    <a:cubicBezTo>
                      <a:pt x="845648" y="459044"/>
                      <a:pt x="844113" y="474403"/>
                      <a:pt x="840275" y="488995"/>
                    </a:cubicBezTo>
                    <a:cubicBezTo>
                      <a:pt x="826076" y="541985"/>
                      <a:pt x="793839" y="580768"/>
                      <a:pt x="744715" y="604959"/>
                    </a:cubicBezTo>
                    <a:cubicBezTo>
                      <a:pt x="733586" y="610335"/>
                      <a:pt x="738575" y="618399"/>
                      <a:pt x="737424" y="625695"/>
                    </a:cubicBezTo>
                    <a:cubicBezTo>
                      <a:pt x="736272" y="632607"/>
                      <a:pt x="742029" y="632607"/>
                      <a:pt x="745867" y="633759"/>
                    </a:cubicBezTo>
                    <a:cubicBezTo>
                      <a:pt x="806119" y="657182"/>
                      <a:pt x="846416" y="715164"/>
                      <a:pt x="846416" y="779674"/>
                    </a:cubicBezTo>
                    <a:cubicBezTo>
                      <a:pt x="847183" y="801945"/>
                      <a:pt x="847183" y="823449"/>
                      <a:pt x="847183" y="846104"/>
                    </a:cubicBezTo>
                    <a:close/>
                    <a:moveTo>
                      <a:pt x="395096" y="327720"/>
                    </a:moveTo>
                    <a:cubicBezTo>
                      <a:pt x="392410" y="286633"/>
                      <a:pt x="389724" y="246314"/>
                      <a:pt x="387037" y="205612"/>
                    </a:cubicBezTo>
                    <a:cubicBezTo>
                      <a:pt x="380513" y="205612"/>
                      <a:pt x="375140" y="205612"/>
                      <a:pt x="369767" y="205612"/>
                    </a:cubicBezTo>
                    <a:cubicBezTo>
                      <a:pt x="346357" y="205612"/>
                      <a:pt x="328320" y="187564"/>
                      <a:pt x="327936" y="165293"/>
                    </a:cubicBezTo>
                    <a:cubicBezTo>
                      <a:pt x="327936" y="143022"/>
                      <a:pt x="345206" y="124590"/>
                      <a:pt x="367081" y="123822"/>
                    </a:cubicBezTo>
                    <a:cubicBezTo>
                      <a:pt x="391642" y="123054"/>
                      <a:pt x="410831" y="139566"/>
                      <a:pt x="411983" y="162989"/>
                    </a:cubicBezTo>
                    <a:cubicBezTo>
                      <a:pt x="412366" y="167981"/>
                      <a:pt x="412750" y="172973"/>
                      <a:pt x="413518" y="178349"/>
                    </a:cubicBezTo>
                    <a:cubicBezTo>
                      <a:pt x="420809" y="178349"/>
                      <a:pt x="427334" y="178349"/>
                      <a:pt x="434241" y="178349"/>
                    </a:cubicBezTo>
                    <a:cubicBezTo>
                      <a:pt x="434625" y="172589"/>
                      <a:pt x="435009" y="166829"/>
                      <a:pt x="435777" y="161069"/>
                    </a:cubicBezTo>
                    <a:cubicBezTo>
                      <a:pt x="437695" y="139182"/>
                      <a:pt x="456884" y="123054"/>
                      <a:pt x="480678" y="123822"/>
                    </a:cubicBezTo>
                    <a:cubicBezTo>
                      <a:pt x="502170" y="124590"/>
                      <a:pt x="519823" y="143406"/>
                      <a:pt x="519440" y="165677"/>
                    </a:cubicBezTo>
                    <a:cubicBezTo>
                      <a:pt x="519056" y="187564"/>
                      <a:pt x="501018" y="205612"/>
                      <a:pt x="479143" y="205996"/>
                    </a:cubicBezTo>
                    <a:cubicBezTo>
                      <a:pt x="473003" y="205996"/>
                      <a:pt x="466862" y="205996"/>
                      <a:pt x="460338" y="205996"/>
                    </a:cubicBezTo>
                    <a:cubicBezTo>
                      <a:pt x="457652" y="247466"/>
                      <a:pt x="454965" y="287785"/>
                      <a:pt x="452279" y="328104"/>
                    </a:cubicBezTo>
                    <a:cubicBezTo>
                      <a:pt x="461873" y="328104"/>
                      <a:pt x="469932" y="328104"/>
                      <a:pt x="477992" y="328104"/>
                    </a:cubicBezTo>
                    <a:cubicBezTo>
                      <a:pt x="479143" y="323496"/>
                      <a:pt x="479911" y="318888"/>
                      <a:pt x="481062" y="314664"/>
                    </a:cubicBezTo>
                    <a:cubicBezTo>
                      <a:pt x="486051" y="294313"/>
                      <a:pt x="499099" y="280105"/>
                      <a:pt x="514067" y="266282"/>
                    </a:cubicBezTo>
                    <a:cubicBezTo>
                      <a:pt x="551677" y="232107"/>
                      <a:pt x="566644" y="189484"/>
                      <a:pt x="557433" y="139566"/>
                    </a:cubicBezTo>
                    <a:cubicBezTo>
                      <a:pt x="544385" y="68144"/>
                      <a:pt x="476073" y="20529"/>
                      <a:pt x="404307" y="29745"/>
                    </a:cubicBezTo>
                    <a:cubicBezTo>
                      <a:pt x="329855" y="39729"/>
                      <a:pt x="273824" y="116526"/>
                      <a:pt x="289558" y="190252"/>
                    </a:cubicBezTo>
                    <a:cubicBezTo>
                      <a:pt x="296082" y="220971"/>
                      <a:pt x="310666" y="247082"/>
                      <a:pt x="334460" y="267434"/>
                    </a:cubicBezTo>
                    <a:cubicBezTo>
                      <a:pt x="349811" y="280489"/>
                      <a:pt x="361708" y="295465"/>
                      <a:pt x="366313" y="315432"/>
                    </a:cubicBezTo>
                    <a:cubicBezTo>
                      <a:pt x="367465" y="319656"/>
                      <a:pt x="368232" y="323496"/>
                      <a:pt x="369000" y="327720"/>
                    </a:cubicBezTo>
                    <a:cubicBezTo>
                      <a:pt x="377826" y="327720"/>
                      <a:pt x="385502" y="327720"/>
                      <a:pt x="395096" y="327720"/>
                    </a:cubicBezTo>
                    <a:close/>
                    <a:moveTo>
                      <a:pt x="519056" y="410661"/>
                    </a:moveTo>
                    <a:cubicBezTo>
                      <a:pt x="454965" y="410661"/>
                      <a:pt x="391642" y="410661"/>
                      <a:pt x="328320" y="410661"/>
                    </a:cubicBezTo>
                    <a:cubicBezTo>
                      <a:pt x="328320" y="413349"/>
                      <a:pt x="328320" y="415653"/>
                      <a:pt x="328320" y="417957"/>
                    </a:cubicBezTo>
                    <a:cubicBezTo>
                      <a:pt x="328320" y="460196"/>
                      <a:pt x="328320" y="502051"/>
                      <a:pt x="328320" y="544289"/>
                    </a:cubicBezTo>
                    <a:cubicBezTo>
                      <a:pt x="328320" y="576928"/>
                      <a:pt x="352114" y="600736"/>
                      <a:pt x="384734" y="600736"/>
                    </a:cubicBezTo>
                    <a:cubicBezTo>
                      <a:pt x="410447" y="600736"/>
                      <a:pt x="436544" y="600736"/>
                      <a:pt x="462257" y="600736"/>
                    </a:cubicBezTo>
                    <a:cubicBezTo>
                      <a:pt x="495262" y="600736"/>
                      <a:pt x="518672" y="576928"/>
                      <a:pt x="519056" y="544289"/>
                    </a:cubicBezTo>
                    <a:cubicBezTo>
                      <a:pt x="519056" y="522018"/>
                      <a:pt x="519056" y="500131"/>
                      <a:pt x="519056" y="477859"/>
                    </a:cubicBezTo>
                    <a:cubicBezTo>
                      <a:pt x="519056" y="455588"/>
                      <a:pt x="519056" y="433317"/>
                      <a:pt x="519056" y="410661"/>
                    </a:cubicBezTo>
                    <a:close/>
                    <a:moveTo>
                      <a:pt x="818400" y="819225"/>
                    </a:moveTo>
                    <a:cubicBezTo>
                      <a:pt x="818400" y="800410"/>
                      <a:pt x="820319" y="781978"/>
                      <a:pt x="818016" y="764315"/>
                    </a:cubicBezTo>
                    <a:cubicBezTo>
                      <a:pt x="810725" y="711708"/>
                      <a:pt x="780407" y="676765"/>
                      <a:pt x="730900" y="658718"/>
                    </a:cubicBezTo>
                    <a:cubicBezTo>
                      <a:pt x="727829" y="657566"/>
                      <a:pt x="723608" y="657950"/>
                      <a:pt x="720538" y="659102"/>
                    </a:cubicBezTo>
                    <a:cubicBezTo>
                      <a:pt x="704035" y="665630"/>
                      <a:pt x="687149" y="671773"/>
                      <a:pt x="671031" y="679837"/>
                    </a:cubicBezTo>
                    <a:cubicBezTo>
                      <a:pt x="613464" y="708252"/>
                      <a:pt x="582379" y="755483"/>
                      <a:pt x="574319" y="818841"/>
                    </a:cubicBezTo>
                    <a:cubicBezTo>
                      <a:pt x="629199" y="818841"/>
                      <a:pt x="683311" y="818841"/>
                      <a:pt x="738191" y="818841"/>
                    </a:cubicBezTo>
                    <a:cubicBezTo>
                      <a:pt x="738191" y="791578"/>
                      <a:pt x="738191" y="765083"/>
                      <a:pt x="738191" y="738203"/>
                    </a:cubicBezTo>
                    <a:cubicBezTo>
                      <a:pt x="747402" y="738203"/>
                      <a:pt x="756229" y="738203"/>
                      <a:pt x="765823" y="738203"/>
                    </a:cubicBezTo>
                    <a:cubicBezTo>
                      <a:pt x="765823" y="765467"/>
                      <a:pt x="765823" y="792346"/>
                      <a:pt x="765823" y="819225"/>
                    </a:cubicBezTo>
                    <a:cubicBezTo>
                      <a:pt x="783861" y="819225"/>
                      <a:pt x="801130" y="819225"/>
                      <a:pt x="818400" y="819225"/>
                    </a:cubicBezTo>
                    <a:close/>
                    <a:moveTo>
                      <a:pt x="710176" y="411429"/>
                    </a:moveTo>
                    <a:cubicBezTo>
                      <a:pt x="709024" y="411045"/>
                      <a:pt x="708641" y="410661"/>
                      <a:pt x="707873" y="410661"/>
                    </a:cubicBezTo>
                    <a:cubicBezTo>
                      <a:pt x="672566" y="410661"/>
                      <a:pt x="637258" y="410277"/>
                      <a:pt x="601951" y="410661"/>
                    </a:cubicBezTo>
                    <a:cubicBezTo>
                      <a:pt x="600032" y="410661"/>
                      <a:pt x="596578" y="412965"/>
                      <a:pt x="596195" y="414885"/>
                    </a:cubicBezTo>
                    <a:cubicBezTo>
                      <a:pt x="588903" y="436005"/>
                      <a:pt x="581611" y="457124"/>
                      <a:pt x="575087" y="478627"/>
                    </a:cubicBezTo>
                    <a:cubicBezTo>
                      <a:pt x="572017" y="487843"/>
                      <a:pt x="575854" y="497059"/>
                      <a:pt x="584298" y="502051"/>
                    </a:cubicBezTo>
                    <a:cubicBezTo>
                      <a:pt x="587751" y="504355"/>
                      <a:pt x="592357" y="505506"/>
                      <a:pt x="595427" y="508194"/>
                    </a:cubicBezTo>
                    <a:cubicBezTo>
                      <a:pt x="598113" y="510498"/>
                      <a:pt x="600800" y="513954"/>
                      <a:pt x="600800" y="517026"/>
                    </a:cubicBezTo>
                    <a:cubicBezTo>
                      <a:pt x="601567" y="527394"/>
                      <a:pt x="601184" y="537378"/>
                      <a:pt x="601184" y="547745"/>
                    </a:cubicBezTo>
                    <a:cubicBezTo>
                      <a:pt x="601184" y="575392"/>
                      <a:pt x="613464" y="587680"/>
                      <a:pt x="641096" y="587680"/>
                    </a:cubicBezTo>
                    <a:cubicBezTo>
                      <a:pt x="654912" y="587680"/>
                      <a:pt x="668728" y="587680"/>
                      <a:pt x="682544" y="587680"/>
                    </a:cubicBezTo>
                    <a:cubicBezTo>
                      <a:pt x="682544" y="597664"/>
                      <a:pt x="682544" y="606111"/>
                      <a:pt x="682544" y="615327"/>
                    </a:cubicBezTo>
                    <a:cubicBezTo>
                      <a:pt x="673333" y="615327"/>
                      <a:pt x="665274" y="615327"/>
                      <a:pt x="656447" y="615327"/>
                    </a:cubicBezTo>
                    <a:cubicBezTo>
                      <a:pt x="656447" y="628767"/>
                      <a:pt x="656447" y="641822"/>
                      <a:pt x="656447" y="655646"/>
                    </a:cubicBezTo>
                    <a:cubicBezTo>
                      <a:pt x="672182" y="649118"/>
                      <a:pt x="687533" y="642206"/>
                      <a:pt x="702884" y="636446"/>
                    </a:cubicBezTo>
                    <a:cubicBezTo>
                      <a:pt x="708257" y="634143"/>
                      <a:pt x="710559" y="631455"/>
                      <a:pt x="710559" y="625311"/>
                    </a:cubicBezTo>
                    <a:cubicBezTo>
                      <a:pt x="710176" y="594976"/>
                      <a:pt x="710176" y="564641"/>
                      <a:pt x="710559" y="534306"/>
                    </a:cubicBezTo>
                    <a:cubicBezTo>
                      <a:pt x="710559" y="530466"/>
                      <a:pt x="712862" y="525858"/>
                      <a:pt x="715549" y="522786"/>
                    </a:cubicBezTo>
                    <a:cubicBezTo>
                      <a:pt x="720921" y="516258"/>
                      <a:pt x="728213" y="511266"/>
                      <a:pt x="733202" y="504355"/>
                    </a:cubicBezTo>
                    <a:cubicBezTo>
                      <a:pt x="736272" y="500131"/>
                      <a:pt x="737040" y="493219"/>
                      <a:pt x="736272" y="488227"/>
                    </a:cubicBezTo>
                    <a:cubicBezTo>
                      <a:pt x="735121" y="481699"/>
                      <a:pt x="728981" y="479395"/>
                      <a:pt x="722457" y="479395"/>
                    </a:cubicBezTo>
                    <a:cubicBezTo>
                      <a:pt x="718619" y="479395"/>
                      <a:pt x="714781" y="479395"/>
                      <a:pt x="710176" y="479395"/>
                    </a:cubicBezTo>
                    <a:cubicBezTo>
                      <a:pt x="710176" y="455204"/>
                      <a:pt x="710176" y="432933"/>
                      <a:pt x="710176" y="411429"/>
                    </a:cubicBezTo>
                    <a:close/>
                    <a:moveTo>
                      <a:pt x="164448" y="588064"/>
                    </a:moveTo>
                    <a:cubicBezTo>
                      <a:pt x="165599" y="587680"/>
                      <a:pt x="165983" y="587296"/>
                      <a:pt x="166367" y="587296"/>
                    </a:cubicBezTo>
                    <a:cubicBezTo>
                      <a:pt x="181334" y="587296"/>
                      <a:pt x="196685" y="587296"/>
                      <a:pt x="211652" y="586912"/>
                    </a:cubicBezTo>
                    <a:cubicBezTo>
                      <a:pt x="231992" y="586528"/>
                      <a:pt x="245808" y="572704"/>
                      <a:pt x="245808" y="552353"/>
                    </a:cubicBezTo>
                    <a:cubicBezTo>
                      <a:pt x="245808" y="543137"/>
                      <a:pt x="246575" y="533922"/>
                      <a:pt x="245808" y="525090"/>
                    </a:cubicBezTo>
                    <a:cubicBezTo>
                      <a:pt x="244657" y="513954"/>
                      <a:pt x="248111" y="507810"/>
                      <a:pt x="258856" y="503203"/>
                    </a:cubicBezTo>
                    <a:cubicBezTo>
                      <a:pt x="272672" y="497443"/>
                      <a:pt x="275742" y="488227"/>
                      <a:pt x="271137" y="474019"/>
                    </a:cubicBezTo>
                    <a:cubicBezTo>
                      <a:pt x="264997" y="454820"/>
                      <a:pt x="258089" y="436005"/>
                      <a:pt x="251948" y="416805"/>
                    </a:cubicBezTo>
                    <a:cubicBezTo>
                      <a:pt x="250029" y="411429"/>
                      <a:pt x="247727" y="409509"/>
                      <a:pt x="241586" y="409509"/>
                    </a:cubicBezTo>
                    <a:cubicBezTo>
                      <a:pt x="209349" y="409893"/>
                      <a:pt x="176728" y="409509"/>
                      <a:pt x="144491" y="409509"/>
                    </a:cubicBezTo>
                    <a:cubicBezTo>
                      <a:pt x="142189" y="409509"/>
                      <a:pt x="139502" y="409893"/>
                      <a:pt x="136432" y="409893"/>
                    </a:cubicBezTo>
                    <a:cubicBezTo>
                      <a:pt x="136432" y="432549"/>
                      <a:pt x="136432" y="454436"/>
                      <a:pt x="136432" y="477475"/>
                    </a:cubicBezTo>
                    <a:cubicBezTo>
                      <a:pt x="132594" y="477475"/>
                      <a:pt x="129524" y="477475"/>
                      <a:pt x="126454" y="477475"/>
                    </a:cubicBezTo>
                    <a:cubicBezTo>
                      <a:pt x="119546" y="477091"/>
                      <a:pt x="113406" y="479011"/>
                      <a:pt x="110335" y="485923"/>
                    </a:cubicBezTo>
                    <a:cubicBezTo>
                      <a:pt x="107265" y="493219"/>
                      <a:pt x="109568" y="498979"/>
                      <a:pt x="114941" y="504355"/>
                    </a:cubicBezTo>
                    <a:cubicBezTo>
                      <a:pt x="120697" y="509730"/>
                      <a:pt x="126454" y="515106"/>
                      <a:pt x="131827" y="521250"/>
                    </a:cubicBezTo>
                    <a:cubicBezTo>
                      <a:pt x="134129" y="524322"/>
                      <a:pt x="136432" y="528546"/>
                      <a:pt x="136432" y="532386"/>
                    </a:cubicBezTo>
                    <a:cubicBezTo>
                      <a:pt x="136816" y="559265"/>
                      <a:pt x="136816" y="585760"/>
                      <a:pt x="136816" y="612639"/>
                    </a:cubicBezTo>
                    <a:cubicBezTo>
                      <a:pt x="136816" y="631839"/>
                      <a:pt x="136816" y="631839"/>
                      <a:pt x="154086" y="639134"/>
                    </a:cubicBezTo>
                    <a:cubicBezTo>
                      <a:pt x="166367" y="644126"/>
                      <a:pt x="178263" y="649118"/>
                      <a:pt x="190544" y="654494"/>
                    </a:cubicBezTo>
                    <a:cubicBezTo>
                      <a:pt x="190544" y="640670"/>
                      <a:pt x="190544" y="627615"/>
                      <a:pt x="190544" y="614175"/>
                    </a:cubicBezTo>
                    <a:cubicBezTo>
                      <a:pt x="181718" y="614175"/>
                      <a:pt x="173274" y="614175"/>
                      <a:pt x="164448" y="614175"/>
                    </a:cubicBezTo>
                    <a:cubicBezTo>
                      <a:pt x="164448" y="605343"/>
                      <a:pt x="164448" y="596896"/>
                      <a:pt x="164448" y="588064"/>
                    </a:cubicBezTo>
                    <a:close/>
                    <a:moveTo>
                      <a:pt x="546687" y="818841"/>
                    </a:moveTo>
                    <a:cubicBezTo>
                      <a:pt x="549374" y="786970"/>
                      <a:pt x="558585" y="757787"/>
                      <a:pt x="574703" y="730908"/>
                    </a:cubicBezTo>
                    <a:cubicBezTo>
                      <a:pt x="575471" y="729756"/>
                      <a:pt x="575087" y="726684"/>
                      <a:pt x="574319" y="725532"/>
                    </a:cubicBezTo>
                    <a:cubicBezTo>
                      <a:pt x="558201" y="703644"/>
                      <a:pt x="538245" y="687517"/>
                      <a:pt x="512148" y="677917"/>
                    </a:cubicBezTo>
                    <a:cubicBezTo>
                      <a:pt x="503705" y="716316"/>
                      <a:pt x="495262" y="753563"/>
                      <a:pt x="486435" y="793498"/>
                    </a:cubicBezTo>
                    <a:cubicBezTo>
                      <a:pt x="464560" y="771610"/>
                      <a:pt x="444220" y="750875"/>
                      <a:pt x="422728" y="729372"/>
                    </a:cubicBezTo>
                    <a:cubicBezTo>
                      <a:pt x="402004" y="750107"/>
                      <a:pt x="382048" y="770458"/>
                      <a:pt x="360940" y="791194"/>
                    </a:cubicBezTo>
                    <a:cubicBezTo>
                      <a:pt x="352497" y="753563"/>
                      <a:pt x="344054" y="715932"/>
                      <a:pt x="335611" y="677917"/>
                    </a:cubicBezTo>
                    <a:cubicBezTo>
                      <a:pt x="309515" y="687901"/>
                      <a:pt x="289175" y="703644"/>
                      <a:pt x="273824" y="725148"/>
                    </a:cubicBezTo>
                    <a:cubicBezTo>
                      <a:pt x="272672" y="726684"/>
                      <a:pt x="273440" y="730908"/>
                      <a:pt x="274591" y="733212"/>
                    </a:cubicBezTo>
                    <a:cubicBezTo>
                      <a:pt x="279580" y="744731"/>
                      <a:pt x="286488" y="755867"/>
                      <a:pt x="290326" y="768154"/>
                    </a:cubicBezTo>
                    <a:cubicBezTo>
                      <a:pt x="295315" y="784666"/>
                      <a:pt x="298385" y="801561"/>
                      <a:pt x="302607" y="818841"/>
                    </a:cubicBezTo>
                    <a:cubicBezTo>
                      <a:pt x="382816" y="818841"/>
                      <a:pt x="464176" y="818841"/>
                      <a:pt x="546687" y="818841"/>
                    </a:cubicBezTo>
                    <a:close/>
                    <a:moveTo>
                      <a:pt x="82320" y="818457"/>
                    </a:moveTo>
                    <a:cubicBezTo>
                      <a:pt x="82320" y="790810"/>
                      <a:pt x="82320" y="764315"/>
                      <a:pt x="82320" y="737435"/>
                    </a:cubicBezTo>
                    <a:cubicBezTo>
                      <a:pt x="91530" y="737435"/>
                      <a:pt x="100357" y="737435"/>
                      <a:pt x="109952" y="737435"/>
                    </a:cubicBezTo>
                    <a:cubicBezTo>
                      <a:pt x="109952" y="764699"/>
                      <a:pt x="109952" y="791578"/>
                      <a:pt x="109952" y="818457"/>
                    </a:cubicBezTo>
                    <a:cubicBezTo>
                      <a:pt x="164448" y="818457"/>
                      <a:pt x="217792" y="818457"/>
                      <a:pt x="271137" y="818457"/>
                    </a:cubicBezTo>
                    <a:cubicBezTo>
                      <a:pt x="273824" y="791194"/>
                      <a:pt x="249262" y="734748"/>
                      <a:pt x="229306" y="721308"/>
                    </a:cubicBezTo>
                    <a:cubicBezTo>
                      <a:pt x="223165" y="733212"/>
                      <a:pt x="217409" y="744731"/>
                      <a:pt x="210884" y="757403"/>
                    </a:cubicBezTo>
                    <a:cubicBezTo>
                      <a:pt x="185555" y="742043"/>
                      <a:pt x="161377" y="727068"/>
                      <a:pt x="136432" y="712860"/>
                    </a:cubicBezTo>
                    <a:cubicBezTo>
                      <a:pt x="127605" y="707868"/>
                      <a:pt x="123000" y="702109"/>
                      <a:pt x="121081" y="692125"/>
                    </a:cubicBezTo>
                    <a:cubicBezTo>
                      <a:pt x="119162" y="681373"/>
                      <a:pt x="115708" y="671005"/>
                      <a:pt x="113022" y="660254"/>
                    </a:cubicBezTo>
                    <a:cubicBezTo>
                      <a:pt x="110335" y="661022"/>
                      <a:pt x="109184" y="661406"/>
                      <a:pt x="107649" y="662174"/>
                    </a:cubicBezTo>
                    <a:cubicBezTo>
                      <a:pt x="105346" y="663326"/>
                      <a:pt x="103044" y="664094"/>
                      <a:pt x="100741" y="665246"/>
                    </a:cubicBezTo>
                    <a:cubicBezTo>
                      <a:pt x="56223" y="688285"/>
                      <a:pt x="32429" y="725148"/>
                      <a:pt x="28208" y="774682"/>
                    </a:cubicBezTo>
                    <a:cubicBezTo>
                      <a:pt x="27056" y="789274"/>
                      <a:pt x="28208" y="803865"/>
                      <a:pt x="28208" y="818841"/>
                    </a:cubicBezTo>
                    <a:cubicBezTo>
                      <a:pt x="45094" y="818841"/>
                      <a:pt x="61212" y="818841"/>
                      <a:pt x="76947" y="818841"/>
                    </a:cubicBezTo>
                    <a:cubicBezTo>
                      <a:pt x="78098" y="818841"/>
                      <a:pt x="79633" y="818841"/>
                      <a:pt x="82320" y="818457"/>
                    </a:cubicBezTo>
                    <a:close/>
                    <a:moveTo>
                      <a:pt x="300688" y="497059"/>
                    </a:moveTo>
                    <a:cubicBezTo>
                      <a:pt x="295699" y="504355"/>
                      <a:pt x="292245" y="513954"/>
                      <a:pt x="285337" y="518562"/>
                    </a:cubicBezTo>
                    <a:cubicBezTo>
                      <a:pt x="273440" y="526242"/>
                      <a:pt x="271905" y="535842"/>
                      <a:pt x="273056" y="548129"/>
                    </a:cubicBezTo>
                    <a:cubicBezTo>
                      <a:pt x="273440" y="550817"/>
                      <a:pt x="273056" y="553121"/>
                      <a:pt x="273056" y="555809"/>
                    </a:cubicBezTo>
                    <a:cubicBezTo>
                      <a:pt x="272672" y="581536"/>
                      <a:pt x="256554" y="603423"/>
                      <a:pt x="231992" y="611487"/>
                    </a:cubicBezTo>
                    <a:cubicBezTo>
                      <a:pt x="227771" y="613023"/>
                      <a:pt x="223165" y="613791"/>
                      <a:pt x="218560" y="615327"/>
                    </a:cubicBezTo>
                    <a:cubicBezTo>
                      <a:pt x="218560" y="633375"/>
                      <a:pt x="218560" y="651038"/>
                      <a:pt x="218560" y="669085"/>
                    </a:cubicBezTo>
                    <a:cubicBezTo>
                      <a:pt x="218560" y="671005"/>
                      <a:pt x="219711" y="673693"/>
                      <a:pt x="221246" y="674845"/>
                    </a:cubicBezTo>
                    <a:cubicBezTo>
                      <a:pt x="231992" y="684445"/>
                      <a:pt x="242738" y="694045"/>
                      <a:pt x="253867" y="703644"/>
                    </a:cubicBezTo>
                    <a:cubicBezTo>
                      <a:pt x="253483" y="703644"/>
                      <a:pt x="253867" y="703644"/>
                      <a:pt x="253867" y="703644"/>
                    </a:cubicBezTo>
                    <a:cubicBezTo>
                      <a:pt x="255786" y="701724"/>
                      <a:pt x="257705" y="699421"/>
                      <a:pt x="259624" y="697501"/>
                    </a:cubicBezTo>
                    <a:cubicBezTo>
                      <a:pt x="283418" y="671389"/>
                      <a:pt x="312201" y="653726"/>
                      <a:pt x="346741" y="645662"/>
                    </a:cubicBezTo>
                    <a:cubicBezTo>
                      <a:pt x="359789" y="642590"/>
                      <a:pt x="361324" y="641054"/>
                      <a:pt x="362475" y="626463"/>
                    </a:cubicBezTo>
                    <a:cubicBezTo>
                      <a:pt x="361324" y="626079"/>
                      <a:pt x="360557" y="625695"/>
                      <a:pt x="359405" y="625311"/>
                    </a:cubicBezTo>
                    <a:cubicBezTo>
                      <a:pt x="322947" y="614175"/>
                      <a:pt x="300304" y="583456"/>
                      <a:pt x="300304" y="545057"/>
                    </a:cubicBezTo>
                    <a:cubicBezTo>
                      <a:pt x="300688" y="528546"/>
                      <a:pt x="300688" y="512418"/>
                      <a:pt x="300688" y="497059"/>
                    </a:cubicBezTo>
                    <a:close/>
                    <a:moveTo>
                      <a:pt x="546687" y="496291"/>
                    </a:moveTo>
                    <a:cubicBezTo>
                      <a:pt x="546687" y="513186"/>
                      <a:pt x="546687" y="529698"/>
                      <a:pt x="546687" y="546593"/>
                    </a:cubicBezTo>
                    <a:cubicBezTo>
                      <a:pt x="546687" y="581152"/>
                      <a:pt x="524812" y="611487"/>
                      <a:pt x="492192" y="623391"/>
                    </a:cubicBezTo>
                    <a:cubicBezTo>
                      <a:pt x="489505" y="624543"/>
                      <a:pt x="486435" y="625695"/>
                      <a:pt x="484516" y="626463"/>
                    </a:cubicBezTo>
                    <a:cubicBezTo>
                      <a:pt x="484900" y="639518"/>
                      <a:pt x="491808" y="643742"/>
                      <a:pt x="503321" y="646046"/>
                    </a:cubicBezTo>
                    <a:cubicBezTo>
                      <a:pt x="535942" y="653342"/>
                      <a:pt x="563190" y="670237"/>
                      <a:pt x="585449" y="694813"/>
                    </a:cubicBezTo>
                    <a:cubicBezTo>
                      <a:pt x="588135" y="697885"/>
                      <a:pt x="590822" y="700956"/>
                      <a:pt x="593124" y="703644"/>
                    </a:cubicBezTo>
                    <a:cubicBezTo>
                      <a:pt x="604638" y="693661"/>
                      <a:pt x="615000" y="684445"/>
                      <a:pt x="625745" y="674845"/>
                    </a:cubicBezTo>
                    <a:cubicBezTo>
                      <a:pt x="626897" y="673693"/>
                      <a:pt x="628432" y="671773"/>
                      <a:pt x="628432" y="670237"/>
                    </a:cubicBezTo>
                    <a:cubicBezTo>
                      <a:pt x="628815" y="651806"/>
                      <a:pt x="628432" y="633375"/>
                      <a:pt x="628432" y="615327"/>
                    </a:cubicBezTo>
                    <a:cubicBezTo>
                      <a:pt x="625361" y="614559"/>
                      <a:pt x="623059" y="613791"/>
                      <a:pt x="620756" y="613407"/>
                    </a:cubicBezTo>
                    <a:cubicBezTo>
                      <a:pt x="596195" y="608031"/>
                      <a:pt x="577773" y="588832"/>
                      <a:pt x="574319" y="563873"/>
                    </a:cubicBezTo>
                    <a:cubicBezTo>
                      <a:pt x="573168" y="554273"/>
                      <a:pt x="573936" y="543905"/>
                      <a:pt x="573168" y="533922"/>
                    </a:cubicBezTo>
                    <a:cubicBezTo>
                      <a:pt x="573168" y="531234"/>
                      <a:pt x="572017" y="527394"/>
                      <a:pt x="569714" y="526242"/>
                    </a:cubicBezTo>
                    <a:cubicBezTo>
                      <a:pt x="558968" y="518562"/>
                      <a:pt x="551677" y="508578"/>
                      <a:pt x="546687" y="496291"/>
                    </a:cubicBezTo>
                    <a:close/>
                    <a:moveTo>
                      <a:pt x="122232" y="382246"/>
                    </a:moveTo>
                    <a:cubicBezTo>
                      <a:pt x="122232" y="309288"/>
                      <a:pt x="122232" y="237099"/>
                      <a:pt x="122232" y="164909"/>
                    </a:cubicBezTo>
                    <a:cubicBezTo>
                      <a:pt x="104195" y="164909"/>
                      <a:pt x="86541" y="164909"/>
                      <a:pt x="68888" y="164909"/>
                    </a:cubicBezTo>
                    <a:cubicBezTo>
                      <a:pt x="68888" y="237483"/>
                      <a:pt x="68888" y="310056"/>
                      <a:pt x="68888" y="382246"/>
                    </a:cubicBezTo>
                    <a:cubicBezTo>
                      <a:pt x="87309" y="382246"/>
                      <a:pt x="104579" y="382246"/>
                      <a:pt x="122232" y="382246"/>
                    </a:cubicBezTo>
                    <a:close/>
                    <a:moveTo>
                      <a:pt x="204360" y="274346"/>
                    </a:moveTo>
                    <a:cubicBezTo>
                      <a:pt x="204360" y="240555"/>
                      <a:pt x="204360" y="206764"/>
                      <a:pt x="204360" y="172973"/>
                    </a:cubicBezTo>
                    <a:cubicBezTo>
                      <a:pt x="204360" y="167213"/>
                      <a:pt x="203209" y="164909"/>
                      <a:pt x="196685" y="164909"/>
                    </a:cubicBezTo>
                    <a:cubicBezTo>
                      <a:pt x="184020" y="165293"/>
                      <a:pt x="170972" y="165293"/>
                      <a:pt x="158307" y="164909"/>
                    </a:cubicBezTo>
                    <a:cubicBezTo>
                      <a:pt x="152934" y="164909"/>
                      <a:pt x="150632" y="166061"/>
                      <a:pt x="150632" y="172205"/>
                    </a:cubicBezTo>
                    <a:cubicBezTo>
                      <a:pt x="150632" y="239787"/>
                      <a:pt x="150632" y="307369"/>
                      <a:pt x="150632" y="375334"/>
                    </a:cubicBezTo>
                    <a:cubicBezTo>
                      <a:pt x="150632" y="381094"/>
                      <a:pt x="152934" y="382630"/>
                      <a:pt x="158307" y="382630"/>
                    </a:cubicBezTo>
                    <a:cubicBezTo>
                      <a:pt x="170588" y="382246"/>
                      <a:pt x="182869" y="381862"/>
                      <a:pt x="195150" y="382630"/>
                    </a:cubicBezTo>
                    <a:cubicBezTo>
                      <a:pt x="203209" y="383014"/>
                      <a:pt x="204744" y="379942"/>
                      <a:pt x="204360" y="373031"/>
                    </a:cubicBezTo>
                    <a:cubicBezTo>
                      <a:pt x="204360" y="339624"/>
                      <a:pt x="204360" y="306985"/>
                      <a:pt x="204360" y="274346"/>
                    </a:cubicBezTo>
                    <a:close/>
                    <a:moveTo>
                      <a:pt x="738191" y="410661"/>
                    </a:moveTo>
                    <a:cubicBezTo>
                      <a:pt x="738191" y="423333"/>
                      <a:pt x="738575" y="434853"/>
                      <a:pt x="738191" y="446372"/>
                    </a:cubicBezTo>
                    <a:cubicBezTo>
                      <a:pt x="738191" y="450980"/>
                      <a:pt x="739343" y="453284"/>
                      <a:pt x="743564" y="455588"/>
                    </a:cubicBezTo>
                    <a:cubicBezTo>
                      <a:pt x="768510" y="469412"/>
                      <a:pt x="773499" y="502051"/>
                      <a:pt x="753926" y="523170"/>
                    </a:cubicBezTo>
                    <a:cubicBezTo>
                      <a:pt x="750088" y="527394"/>
                      <a:pt x="745867" y="531234"/>
                      <a:pt x="742029" y="535458"/>
                    </a:cubicBezTo>
                    <a:cubicBezTo>
                      <a:pt x="740878" y="536994"/>
                      <a:pt x="738575" y="538529"/>
                      <a:pt x="738575" y="540065"/>
                    </a:cubicBezTo>
                    <a:cubicBezTo>
                      <a:pt x="738191" y="552353"/>
                      <a:pt x="738575" y="564641"/>
                      <a:pt x="738575" y="577696"/>
                    </a:cubicBezTo>
                    <a:cubicBezTo>
                      <a:pt x="804968" y="541601"/>
                      <a:pt x="826076" y="475171"/>
                      <a:pt x="818784" y="411045"/>
                    </a:cubicBezTo>
                    <a:cubicBezTo>
                      <a:pt x="791920" y="410661"/>
                      <a:pt x="765823" y="410661"/>
                      <a:pt x="738191" y="410661"/>
                    </a:cubicBezTo>
                    <a:close/>
                    <a:moveTo>
                      <a:pt x="195150" y="136110"/>
                    </a:moveTo>
                    <a:cubicBezTo>
                      <a:pt x="193998" y="133422"/>
                      <a:pt x="193231" y="131502"/>
                      <a:pt x="192463" y="129198"/>
                    </a:cubicBezTo>
                    <a:cubicBezTo>
                      <a:pt x="177112" y="98479"/>
                      <a:pt x="161761" y="67760"/>
                      <a:pt x="146410" y="37425"/>
                    </a:cubicBezTo>
                    <a:cubicBezTo>
                      <a:pt x="144491" y="33969"/>
                      <a:pt x="140270" y="29745"/>
                      <a:pt x="137200" y="29745"/>
                    </a:cubicBezTo>
                    <a:cubicBezTo>
                      <a:pt x="134129" y="29745"/>
                      <a:pt x="129908" y="33969"/>
                      <a:pt x="127989" y="37809"/>
                    </a:cubicBezTo>
                    <a:cubicBezTo>
                      <a:pt x="112254" y="68144"/>
                      <a:pt x="97287" y="98863"/>
                      <a:pt x="81936" y="129582"/>
                    </a:cubicBezTo>
                    <a:cubicBezTo>
                      <a:pt x="80785" y="131502"/>
                      <a:pt x="80401" y="133806"/>
                      <a:pt x="79250" y="136110"/>
                    </a:cubicBezTo>
                    <a:cubicBezTo>
                      <a:pt x="117627" y="136110"/>
                      <a:pt x="155621" y="136110"/>
                      <a:pt x="195150" y="136110"/>
                    </a:cubicBezTo>
                    <a:close/>
                    <a:moveTo>
                      <a:pt x="423879" y="690205"/>
                    </a:moveTo>
                    <a:cubicBezTo>
                      <a:pt x="433090" y="680989"/>
                      <a:pt x="440766" y="671389"/>
                      <a:pt x="449976" y="664094"/>
                    </a:cubicBezTo>
                    <a:cubicBezTo>
                      <a:pt x="460722" y="655646"/>
                      <a:pt x="463025" y="646430"/>
                      <a:pt x="456884" y="634143"/>
                    </a:cubicBezTo>
                    <a:cubicBezTo>
                      <a:pt x="454581" y="629535"/>
                      <a:pt x="452663" y="627615"/>
                      <a:pt x="447674" y="627999"/>
                    </a:cubicBezTo>
                    <a:cubicBezTo>
                      <a:pt x="435009" y="628383"/>
                      <a:pt x="422728" y="627999"/>
                      <a:pt x="410064" y="627999"/>
                    </a:cubicBezTo>
                    <a:cubicBezTo>
                      <a:pt x="390875" y="627999"/>
                      <a:pt x="389724" y="629151"/>
                      <a:pt x="386270" y="647966"/>
                    </a:cubicBezTo>
                    <a:cubicBezTo>
                      <a:pt x="385886" y="649886"/>
                      <a:pt x="386653" y="652574"/>
                      <a:pt x="387805" y="654110"/>
                    </a:cubicBezTo>
                    <a:cubicBezTo>
                      <a:pt x="399318" y="666014"/>
                      <a:pt x="411215" y="677917"/>
                      <a:pt x="423879" y="690205"/>
                    </a:cubicBezTo>
                    <a:close/>
                    <a:moveTo>
                      <a:pt x="477608" y="356519"/>
                    </a:moveTo>
                    <a:cubicBezTo>
                      <a:pt x="440766" y="356519"/>
                      <a:pt x="405075" y="356519"/>
                      <a:pt x="370151" y="356519"/>
                    </a:cubicBezTo>
                    <a:cubicBezTo>
                      <a:pt x="370151" y="365735"/>
                      <a:pt x="370151" y="373799"/>
                      <a:pt x="370151" y="381862"/>
                    </a:cubicBezTo>
                    <a:cubicBezTo>
                      <a:pt x="406610" y="381862"/>
                      <a:pt x="442301" y="381862"/>
                      <a:pt x="477608" y="381862"/>
                    </a:cubicBezTo>
                    <a:cubicBezTo>
                      <a:pt x="477608" y="372647"/>
                      <a:pt x="477608" y="364583"/>
                      <a:pt x="477608" y="356519"/>
                    </a:cubicBezTo>
                    <a:close/>
                    <a:moveTo>
                      <a:pt x="208198" y="699805"/>
                    </a:moveTo>
                    <a:cubicBezTo>
                      <a:pt x="188625" y="684061"/>
                      <a:pt x="167134" y="675229"/>
                      <a:pt x="144108" y="666398"/>
                    </a:cubicBezTo>
                    <a:cubicBezTo>
                      <a:pt x="145259" y="671005"/>
                      <a:pt x="146026" y="674461"/>
                      <a:pt x="147178" y="677533"/>
                    </a:cubicBezTo>
                    <a:cubicBezTo>
                      <a:pt x="148713" y="681373"/>
                      <a:pt x="149864" y="687133"/>
                      <a:pt x="152934" y="689053"/>
                    </a:cubicBezTo>
                    <a:cubicBezTo>
                      <a:pt x="167902" y="698653"/>
                      <a:pt x="183253" y="707484"/>
                      <a:pt x="199371" y="717084"/>
                    </a:cubicBezTo>
                    <a:cubicBezTo>
                      <a:pt x="202058" y="711324"/>
                      <a:pt x="205128" y="705948"/>
                      <a:pt x="208198" y="699805"/>
                    </a:cubicBezTo>
                    <a:close/>
                    <a:moveTo>
                      <a:pt x="422728" y="323880"/>
                    </a:moveTo>
                    <a:cubicBezTo>
                      <a:pt x="423496" y="323880"/>
                      <a:pt x="423879" y="323880"/>
                      <a:pt x="424647" y="323880"/>
                    </a:cubicBezTo>
                    <a:cubicBezTo>
                      <a:pt x="427334" y="284713"/>
                      <a:pt x="429636" y="245546"/>
                      <a:pt x="432323" y="206380"/>
                    </a:cubicBezTo>
                    <a:cubicBezTo>
                      <a:pt x="425798" y="206380"/>
                      <a:pt x="420809" y="206380"/>
                      <a:pt x="414669" y="206380"/>
                    </a:cubicBezTo>
                    <a:cubicBezTo>
                      <a:pt x="417355" y="245546"/>
                      <a:pt x="420042" y="284713"/>
                      <a:pt x="422728" y="323880"/>
                    </a:cubicBezTo>
                    <a:close/>
                    <a:moveTo>
                      <a:pt x="401621" y="710556"/>
                    </a:moveTo>
                    <a:cubicBezTo>
                      <a:pt x="388956" y="697885"/>
                      <a:pt x="375908" y="684829"/>
                      <a:pt x="362859" y="671773"/>
                    </a:cubicBezTo>
                    <a:cubicBezTo>
                      <a:pt x="367465" y="692893"/>
                      <a:pt x="372070" y="714012"/>
                      <a:pt x="377059" y="735515"/>
                    </a:cubicBezTo>
                    <a:cubicBezTo>
                      <a:pt x="385886" y="726684"/>
                      <a:pt x="393945" y="718236"/>
                      <a:pt x="401621" y="710556"/>
                    </a:cubicBezTo>
                    <a:close/>
                    <a:moveTo>
                      <a:pt x="445755" y="709404"/>
                    </a:moveTo>
                    <a:cubicBezTo>
                      <a:pt x="454198" y="717852"/>
                      <a:pt x="462257" y="725916"/>
                      <a:pt x="470700" y="734748"/>
                    </a:cubicBezTo>
                    <a:cubicBezTo>
                      <a:pt x="475305" y="714012"/>
                      <a:pt x="479911" y="692893"/>
                      <a:pt x="484900" y="671005"/>
                    </a:cubicBezTo>
                    <a:cubicBezTo>
                      <a:pt x="470700" y="684445"/>
                      <a:pt x="457652" y="697117"/>
                      <a:pt x="445755" y="709404"/>
                    </a:cubicBezTo>
                    <a:close/>
                    <a:moveTo>
                      <a:pt x="383967" y="177581"/>
                    </a:moveTo>
                    <a:cubicBezTo>
                      <a:pt x="383967" y="171821"/>
                      <a:pt x="384351" y="166829"/>
                      <a:pt x="383967" y="162221"/>
                    </a:cubicBezTo>
                    <a:cubicBezTo>
                      <a:pt x="382816" y="154925"/>
                      <a:pt x="375908" y="149933"/>
                      <a:pt x="368232" y="151085"/>
                    </a:cubicBezTo>
                    <a:cubicBezTo>
                      <a:pt x="361324" y="151853"/>
                      <a:pt x="355951" y="157613"/>
                      <a:pt x="355951" y="164141"/>
                    </a:cubicBezTo>
                    <a:cubicBezTo>
                      <a:pt x="355951" y="171053"/>
                      <a:pt x="361708" y="177196"/>
                      <a:pt x="369767" y="177581"/>
                    </a:cubicBezTo>
                    <a:cubicBezTo>
                      <a:pt x="373989" y="177965"/>
                      <a:pt x="378594" y="177581"/>
                      <a:pt x="383967" y="177581"/>
                    </a:cubicBezTo>
                    <a:close/>
                    <a:moveTo>
                      <a:pt x="463408" y="177581"/>
                    </a:moveTo>
                    <a:cubicBezTo>
                      <a:pt x="468781" y="177581"/>
                      <a:pt x="473387" y="177965"/>
                      <a:pt x="477992" y="177581"/>
                    </a:cubicBezTo>
                    <a:cubicBezTo>
                      <a:pt x="486051" y="177196"/>
                      <a:pt x="491808" y="171053"/>
                      <a:pt x="491808" y="164141"/>
                    </a:cubicBezTo>
                    <a:cubicBezTo>
                      <a:pt x="491808" y="157613"/>
                      <a:pt x="485667" y="151469"/>
                      <a:pt x="478759" y="151085"/>
                    </a:cubicBezTo>
                    <a:cubicBezTo>
                      <a:pt x="471468" y="150701"/>
                      <a:pt x="464943" y="155693"/>
                      <a:pt x="463792" y="163373"/>
                    </a:cubicBezTo>
                    <a:cubicBezTo>
                      <a:pt x="463025" y="167597"/>
                      <a:pt x="463408" y="172205"/>
                      <a:pt x="463408" y="177581"/>
                    </a:cubicBezTo>
                    <a:close/>
                  </a:path>
                </a:pathLst>
              </a:custGeom>
              <a:grpFill/>
              <a:ln w="3834" cap="flat">
                <a:noFill/>
                <a:prstDash val="solid"/>
                <a:miter/>
              </a:ln>
            </p:spPr>
            <p:txBody>
              <a:bodyPr rtlCol="0" anchor="ctr"/>
              <a:lstStyle/>
              <a:p>
                <a:endParaRPr lang="en-US"/>
              </a:p>
            </p:txBody>
          </p:sp>
          <p:sp>
            <p:nvSpPr>
              <p:cNvPr id="24" name="Freeform 170">
                <a:extLst>
                  <a:ext uri="{FF2B5EF4-FFF2-40B4-BE49-F238E27FC236}">
                    <a16:creationId xmlns:a16="http://schemas.microsoft.com/office/drawing/2014/main" id="{AA3B6398-C1E5-52E3-C30E-0B9950C75975}"/>
                  </a:ext>
                </a:extLst>
              </p:cNvPr>
              <p:cNvSpPr/>
              <p:nvPr/>
            </p:nvSpPr>
            <p:spPr>
              <a:xfrm>
                <a:off x="1637833" y="3887469"/>
                <a:ext cx="163897" cy="218283"/>
              </a:xfrm>
              <a:custGeom>
                <a:avLst/>
                <a:gdLst>
                  <a:gd name="connsiteX0" fmla="*/ 94910 w 163897"/>
                  <a:gd name="connsiteY0" fmla="*/ 218284 h 218283"/>
                  <a:gd name="connsiteX1" fmla="*/ 67662 w 163897"/>
                  <a:gd name="connsiteY1" fmla="*/ 218284 h 218283"/>
                  <a:gd name="connsiteX2" fmla="*/ 68046 w 163897"/>
                  <a:gd name="connsiteY2" fmla="*/ 160302 h 218283"/>
                  <a:gd name="connsiteX3" fmla="*/ 73035 w 163897"/>
                  <a:gd name="connsiteY3" fmla="*/ 153390 h 218283"/>
                  <a:gd name="connsiteX4" fmla="*/ 113715 w 163897"/>
                  <a:gd name="connsiteY4" fmla="*/ 120751 h 218283"/>
                  <a:gd name="connsiteX5" fmla="*/ 131369 w 163897"/>
                  <a:gd name="connsiteY5" fmla="*/ 57393 h 218283"/>
                  <a:gd name="connsiteX6" fmla="*/ 70732 w 163897"/>
                  <a:gd name="connsiteY6" fmla="*/ 28594 h 218283"/>
                  <a:gd name="connsiteX7" fmla="*/ 26598 w 163897"/>
                  <a:gd name="connsiteY7" fmla="*/ 81968 h 218283"/>
                  <a:gd name="connsiteX8" fmla="*/ 118 w 163897"/>
                  <a:gd name="connsiteY8" fmla="*/ 81968 h 218283"/>
                  <a:gd name="connsiteX9" fmla="*/ 21993 w 163897"/>
                  <a:gd name="connsiteY9" fmla="*/ 24370 h 218283"/>
                  <a:gd name="connsiteX10" fmla="*/ 107959 w 163897"/>
                  <a:gd name="connsiteY10" fmla="*/ 4402 h 218283"/>
                  <a:gd name="connsiteX11" fmla="*/ 162838 w 163897"/>
                  <a:gd name="connsiteY11" fmla="*/ 67376 h 218283"/>
                  <a:gd name="connsiteX12" fmla="*/ 138277 w 163897"/>
                  <a:gd name="connsiteY12" fmla="*/ 136494 h 218283"/>
                  <a:gd name="connsiteX13" fmla="*/ 100667 w 163897"/>
                  <a:gd name="connsiteY13" fmla="*/ 167213 h 218283"/>
                  <a:gd name="connsiteX14" fmla="*/ 95678 w 163897"/>
                  <a:gd name="connsiteY14" fmla="*/ 177581 h 218283"/>
                  <a:gd name="connsiteX15" fmla="*/ 94910 w 163897"/>
                  <a:gd name="connsiteY15" fmla="*/ 218284 h 21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897" h="218283">
                    <a:moveTo>
                      <a:pt x="94910" y="218284"/>
                    </a:moveTo>
                    <a:cubicBezTo>
                      <a:pt x="85316" y="218284"/>
                      <a:pt x="77257" y="218284"/>
                      <a:pt x="67662" y="218284"/>
                    </a:cubicBezTo>
                    <a:cubicBezTo>
                      <a:pt x="67662" y="198701"/>
                      <a:pt x="67662" y="179501"/>
                      <a:pt x="68046" y="160302"/>
                    </a:cubicBezTo>
                    <a:cubicBezTo>
                      <a:pt x="68046" y="157998"/>
                      <a:pt x="70732" y="154926"/>
                      <a:pt x="73035" y="153390"/>
                    </a:cubicBezTo>
                    <a:cubicBezTo>
                      <a:pt x="86467" y="142254"/>
                      <a:pt x="100283" y="131886"/>
                      <a:pt x="113715" y="120751"/>
                    </a:cubicBezTo>
                    <a:cubicBezTo>
                      <a:pt x="135207" y="103087"/>
                      <a:pt x="141731" y="80048"/>
                      <a:pt x="131369" y="57393"/>
                    </a:cubicBezTo>
                    <a:cubicBezTo>
                      <a:pt x="121007" y="35121"/>
                      <a:pt x="97213" y="23602"/>
                      <a:pt x="70732" y="28594"/>
                    </a:cubicBezTo>
                    <a:cubicBezTo>
                      <a:pt x="43868" y="33585"/>
                      <a:pt x="29285" y="51249"/>
                      <a:pt x="26598" y="81968"/>
                    </a:cubicBezTo>
                    <a:cubicBezTo>
                      <a:pt x="18155" y="81968"/>
                      <a:pt x="9328" y="81968"/>
                      <a:pt x="118" y="81968"/>
                    </a:cubicBezTo>
                    <a:cubicBezTo>
                      <a:pt x="-1034" y="59313"/>
                      <a:pt x="6258" y="40113"/>
                      <a:pt x="21993" y="24370"/>
                    </a:cubicBezTo>
                    <a:cubicBezTo>
                      <a:pt x="46171" y="-205"/>
                      <a:pt x="76105" y="-4813"/>
                      <a:pt x="107959" y="4402"/>
                    </a:cubicBezTo>
                    <a:cubicBezTo>
                      <a:pt x="139044" y="13234"/>
                      <a:pt x="157849" y="35505"/>
                      <a:pt x="162838" y="67376"/>
                    </a:cubicBezTo>
                    <a:cubicBezTo>
                      <a:pt x="167060" y="94256"/>
                      <a:pt x="158617" y="118063"/>
                      <a:pt x="138277" y="136494"/>
                    </a:cubicBezTo>
                    <a:cubicBezTo>
                      <a:pt x="126380" y="147246"/>
                      <a:pt x="112948" y="156846"/>
                      <a:pt x="100667" y="167213"/>
                    </a:cubicBezTo>
                    <a:cubicBezTo>
                      <a:pt x="97980" y="169517"/>
                      <a:pt x="95678" y="174125"/>
                      <a:pt x="95678" y="177581"/>
                    </a:cubicBezTo>
                    <a:cubicBezTo>
                      <a:pt x="94526" y="190637"/>
                      <a:pt x="94910" y="204076"/>
                      <a:pt x="94910" y="218284"/>
                    </a:cubicBezTo>
                    <a:close/>
                  </a:path>
                </a:pathLst>
              </a:custGeom>
              <a:grpFill/>
              <a:ln w="3834" cap="flat">
                <a:noFill/>
                <a:prstDash val="solid"/>
                <a:miter/>
              </a:ln>
            </p:spPr>
            <p:txBody>
              <a:bodyPr rtlCol="0" anchor="ctr"/>
              <a:lstStyle/>
              <a:p>
                <a:endParaRPr lang="en-US"/>
              </a:p>
            </p:txBody>
          </p:sp>
          <p:sp>
            <p:nvSpPr>
              <p:cNvPr id="25" name="Freeform 171">
                <a:extLst>
                  <a:ext uri="{FF2B5EF4-FFF2-40B4-BE49-F238E27FC236}">
                    <a16:creationId xmlns:a16="http://schemas.microsoft.com/office/drawing/2014/main" id="{B080C29E-BBB6-863A-185B-565DA72A4BA2}"/>
                  </a:ext>
                </a:extLst>
              </p:cNvPr>
              <p:cNvSpPr/>
              <p:nvPr/>
            </p:nvSpPr>
            <p:spPr>
              <a:xfrm>
                <a:off x="1677864" y="4133400"/>
                <a:ext cx="82127" cy="81789"/>
              </a:xfrm>
              <a:custGeom>
                <a:avLst/>
                <a:gdLst>
                  <a:gd name="connsiteX0" fmla="*/ 41064 w 82127"/>
                  <a:gd name="connsiteY0" fmla="*/ 0 h 81789"/>
                  <a:gd name="connsiteX1" fmla="*/ 82128 w 82127"/>
                  <a:gd name="connsiteY1" fmla="*/ 41087 h 81789"/>
                  <a:gd name="connsiteX2" fmla="*/ 40680 w 82127"/>
                  <a:gd name="connsiteY2" fmla="*/ 81789 h 81789"/>
                  <a:gd name="connsiteX3" fmla="*/ 0 w 82127"/>
                  <a:gd name="connsiteY3" fmla="*/ 41087 h 81789"/>
                  <a:gd name="connsiteX4" fmla="*/ 41064 w 82127"/>
                  <a:gd name="connsiteY4" fmla="*/ 0 h 81789"/>
                  <a:gd name="connsiteX5" fmla="*/ 41448 w 82127"/>
                  <a:gd name="connsiteY5" fmla="*/ 53374 h 81789"/>
                  <a:gd name="connsiteX6" fmla="*/ 53729 w 82127"/>
                  <a:gd name="connsiteY6" fmla="*/ 40319 h 81789"/>
                  <a:gd name="connsiteX7" fmla="*/ 40680 w 82127"/>
                  <a:gd name="connsiteY7" fmla="*/ 28031 h 81789"/>
                  <a:gd name="connsiteX8" fmla="*/ 28399 w 82127"/>
                  <a:gd name="connsiteY8" fmla="*/ 41087 h 81789"/>
                  <a:gd name="connsiteX9" fmla="*/ 41448 w 82127"/>
                  <a:gd name="connsiteY9" fmla="*/ 53374 h 8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27" h="81789">
                    <a:moveTo>
                      <a:pt x="41064" y="0"/>
                    </a:moveTo>
                    <a:cubicBezTo>
                      <a:pt x="64090" y="0"/>
                      <a:pt x="82128" y="18047"/>
                      <a:pt x="82128" y="41087"/>
                    </a:cubicBezTo>
                    <a:cubicBezTo>
                      <a:pt x="82128" y="64126"/>
                      <a:pt x="63707" y="81789"/>
                      <a:pt x="40680" y="81789"/>
                    </a:cubicBezTo>
                    <a:cubicBezTo>
                      <a:pt x="18037" y="81789"/>
                      <a:pt x="0" y="63742"/>
                      <a:pt x="0" y="41087"/>
                    </a:cubicBezTo>
                    <a:cubicBezTo>
                      <a:pt x="0" y="18047"/>
                      <a:pt x="18037" y="0"/>
                      <a:pt x="41064" y="0"/>
                    </a:cubicBezTo>
                    <a:close/>
                    <a:moveTo>
                      <a:pt x="41448" y="53374"/>
                    </a:moveTo>
                    <a:cubicBezTo>
                      <a:pt x="47588" y="53374"/>
                      <a:pt x="54112" y="46463"/>
                      <a:pt x="53729" y="40319"/>
                    </a:cubicBezTo>
                    <a:cubicBezTo>
                      <a:pt x="53729" y="34175"/>
                      <a:pt x="46820" y="27647"/>
                      <a:pt x="40680" y="28031"/>
                    </a:cubicBezTo>
                    <a:cubicBezTo>
                      <a:pt x="34540" y="28031"/>
                      <a:pt x="28016" y="34943"/>
                      <a:pt x="28399" y="41087"/>
                    </a:cubicBezTo>
                    <a:cubicBezTo>
                      <a:pt x="28783" y="47231"/>
                      <a:pt x="35307" y="53758"/>
                      <a:pt x="41448" y="53374"/>
                    </a:cubicBezTo>
                    <a:close/>
                  </a:path>
                </a:pathLst>
              </a:custGeom>
              <a:grpFill/>
              <a:ln w="3834" cap="flat">
                <a:noFill/>
                <a:prstDash val="solid"/>
                <a:miter/>
              </a:ln>
            </p:spPr>
            <p:txBody>
              <a:bodyPr rtlCol="0" anchor="ctr"/>
              <a:lstStyle/>
              <a:p>
                <a:endParaRPr lang="en-US"/>
              </a:p>
            </p:txBody>
          </p:sp>
          <p:sp>
            <p:nvSpPr>
              <p:cNvPr id="26" name="Freeform 172">
                <a:extLst>
                  <a:ext uri="{FF2B5EF4-FFF2-40B4-BE49-F238E27FC236}">
                    <a16:creationId xmlns:a16="http://schemas.microsoft.com/office/drawing/2014/main" id="{7B94CB4E-8DC0-BE6D-FECE-08308D401C11}"/>
                  </a:ext>
                </a:extLst>
              </p:cNvPr>
              <p:cNvSpPr/>
              <p:nvPr/>
            </p:nvSpPr>
            <p:spPr>
              <a:xfrm>
                <a:off x="1405000" y="4365329"/>
                <a:ext cx="94944" cy="41117"/>
              </a:xfrm>
              <a:custGeom>
                <a:avLst/>
                <a:gdLst>
                  <a:gd name="connsiteX0" fmla="*/ 0 w 94944"/>
                  <a:gd name="connsiteY0" fmla="*/ 40703 h 41117"/>
                  <a:gd name="connsiteX1" fmla="*/ 0 w 94944"/>
                  <a:gd name="connsiteY1" fmla="*/ 13440 h 41117"/>
                  <a:gd name="connsiteX2" fmla="*/ 48739 w 94944"/>
                  <a:gd name="connsiteY2" fmla="*/ 13440 h 41117"/>
                  <a:gd name="connsiteX3" fmla="*/ 68312 w 94944"/>
                  <a:gd name="connsiteY3" fmla="*/ 0 h 41117"/>
                  <a:gd name="connsiteX4" fmla="*/ 94792 w 94944"/>
                  <a:gd name="connsiteY4" fmla="*/ 0 h 41117"/>
                  <a:gd name="connsiteX5" fmla="*/ 59869 w 94944"/>
                  <a:gd name="connsiteY5" fmla="*/ 40319 h 41117"/>
                  <a:gd name="connsiteX6" fmla="*/ 0 w 94944"/>
                  <a:gd name="connsiteY6" fmla="*/ 40703 h 4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44" h="41117">
                    <a:moveTo>
                      <a:pt x="0" y="40703"/>
                    </a:moveTo>
                    <a:cubicBezTo>
                      <a:pt x="0" y="31103"/>
                      <a:pt x="0" y="22655"/>
                      <a:pt x="0" y="13440"/>
                    </a:cubicBezTo>
                    <a:cubicBezTo>
                      <a:pt x="16502" y="13440"/>
                      <a:pt x="32621" y="13056"/>
                      <a:pt x="48739" y="13440"/>
                    </a:cubicBezTo>
                    <a:cubicBezTo>
                      <a:pt x="58718" y="13824"/>
                      <a:pt x="66009" y="10752"/>
                      <a:pt x="68312" y="0"/>
                    </a:cubicBezTo>
                    <a:cubicBezTo>
                      <a:pt x="77139" y="0"/>
                      <a:pt x="85966" y="0"/>
                      <a:pt x="94792" y="0"/>
                    </a:cubicBezTo>
                    <a:cubicBezTo>
                      <a:pt x="96711" y="19199"/>
                      <a:pt x="80209" y="39167"/>
                      <a:pt x="59869" y="40319"/>
                    </a:cubicBezTo>
                    <a:cubicBezTo>
                      <a:pt x="40296" y="41855"/>
                      <a:pt x="20340" y="40703"/>
                      <a:pt x="0" y="40703"/>
                    </a:cubicBezTo>
                    <a:close/>
                  </a:path>
                </a:pathLst>
              </a:custGeom>
              <a:grpFill/>
              <a:ln w="3834" cap="flat">
                <a:noFill/>
                <a:prstDash val="solid"/>
                <a:miter/>
              </a:ln>
            </p:spPr>
            <p:txBody>
              <a:bodyPr rtlCol="0" anchor="ctr"/>
              <a:lstStyle/>
              <a:p>
                <a:endParaRPr lang="en-US"/>
              </a:p>
            </p:txBody>
          </p:sp>
        </p:grpSp>
      </p:grpSp>
      <p:pic>
        <p:nvPicPr>
          <p:cNvPr id="36" name="Graphic 35" descr="Badge 1 outline">
            <a:extLst>
              <a:ext uri="{FF2B5EF4-FFF2-40B4-BE49-F238E27FC236}">
                <a16:creationId xmlns:a16="http://schemas.microsoft.com/office/drawing/2014/main" id="{C5B199A7-9CA8-A0E1-EDDC-511DB1C527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6520" y="1133655"/>
            <a:ext cx="914400" cy="914400"/>
          </a:xfrm>
          <a:prstGeom prst="rect">
            <a:avLst/>
          </a:prstGeom>
        </p:spPr>
      </p:pic>
      <p:pic>
        <p:nvPicPr>
          <p:cNvPr id="37" name="Graphic 36" descr="Badge outline">
            <a:extLst>
              <a:ext uri="{FF2B5EF4-FFF2-40B4-BE49-F238E27FC236}">
                <a16:creationId xmlns:a16="http://schemas.microsoft.com/office/drawing/2014/main" id="{4BCB378E-7D52-BE7E-778C-F02218A3E9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520" y="3189385"/>
            <a:ext cx="914400" cy="914400"/>
          </a:xfrm>
          <a:prstGeom prst="rect">
            <a:avLst/>
          </a:prstGeom>
        </p:spPr>
      </p:pic>
      <p:pic>
        <p:nvPicPr>
          <p:cNvPr id="38" name="Graphic 37" descr="Badge 3 outline">
            <a:extLst>
              <a:ext uri="{FF2B5EF4-FFF2-40B4-BE49-F238E27FC236}">
                <a16:creationId xmlns:a16="http://schemas.microsoft.com/office/drawing/2014/main" id="{8A1D78E1-3288-7722-E263-5DFBA9A0F9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6520" y="4364144"/>
            <a:ext cx="914400" cy="914400"/>
          </a:xfrm>
          <a:prstGeom prst="rect">
            <a:avLst/>
          </a:prstGeom>
        </p:spPr>
      </p:pic>
    </p:spTree>
    <p:extLst>
      <p:ext uri="{BB962C8B-B14F-4D97-AF65-F5344CB8AC3E}">
        <p14:creationId xmlns:p14="http://schemas.microsoft.com/office/powerpoint/2010/main" val="117402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72953" y="1108223"/>
            <a:ext cx="10595237" cy="4676422"/>
          </a:xfrm>
        </p:spPr>
        <p:txBody>
          <a:bodyPr/>
          <a:lstStyle/>
          <a:p>
            <a:r>
              <a:rPr lang="en-US" b="1" dirty="0"/>
              <a:t>Recognition and Rewards: </a:t>
            </a:r>
            <a:r>
              <a:rPr lang="en-US" dirty="0"/>
              <a:t>Implement recognition programs that celebrate and appreciate employee contributions and achievements. </a:t>
            </a:r>
            <a:r>
              <a:rPr lang="en-US" dirty="0" err="1"/>
              <a:t>Recognise</a:t>
            </a:r>
            <a:r>
              <a:rPr lang="en-US" dirty="0"/>
              <a:t> individuals or teams for their efforts, whether it's through verbal appreciation, public recognition, or tangible rewards. This fosters a sense of value, belonging, and motivation among employees.</a:t>
            </a:r>
          </a:p>
          <a:p>
            <a:r>
              <a:rPr lang="en-US" b="1" dirty="0"/>
              <a:t>Employee Engagement Activities </a:t>
            </a:r>
            <a:r>
              <a:rPr lang="en-US" dirty="0"/>
              <a:t>and events, such as team-building exercises, volunteer opportunities, or wellness programs help foster a sense of camaraderie, collaboration, and overall well-being among employees.</a:t>
            </a:r>
            <a:endParaRPr lang="en-US" b="1" dirty="0"/>
          </a:p>
          <a:p>
            <a:r>
              <a:rPr lang="en-US" b="1" dirty="0"/>
              <a:t>Leadership Visibility and Accessibility: </a:t>
            </a:r>
            <a:r>
              <a:rPr lang="en-US" dirty="0"/>
              <a:t>Encourage leaders and managers to be visible and accessible to employees. Foster an environment where employees feel comfortable approaching their supervisors or leaders to discuss concerns, seek guidance, or share ideas.</a:t>
            </a:r>
          </a:p>
          <a:p>
            <a:endParaRPr lang="en-US" dirty="0"/>
          </a:p>
          <a:p>
            <a:endParaRPr lang="en-US" sz="800" dirty="0"/>
          </a:p>
          <a:p>
            <a:endParaRPr lang="en-US" dirty="0"/>
          </a:p>
          <a:p>
            <a:endParaRPr lang="en-IE" dirty="0"/>
          </a:p>
        </p:txBody>
      </p:sp>
      <p:sp>
        <p:nvSpPr>
          <p:cNvPr id="6" name="Text Placeholder 2">
            <a:extLst>
              <a:ext uri="{FF2B5EF4-FFF2-40B4-BE49-F238E27FC236}">
                <a16:creationId xmlns:a16="http://schemas.microsoft.com/office/drawing/2014/main" id="{51D1D5C5-EB7E-4AB0-8106-E1E32FF1DCFD}"/>
              </a:ext>
            </a:extLst>
          </p:cNvPr>
          <p:cNvSpPr>
            <a:spLocks noGrp="1"/>
          </p:cNvSpPr>
          <p:nvPr>
            <p:ph type="body" sz="quarter" idx="16"/>
          </p:nvPr>
        </p:nvSpPr>
        <p:spPr>
          <a:xfrm>
            <a:off x="0" y="193757"/>
            <a:ext cx="7882759" cy="803654"/>
          </a:xfrm>
          <a:solidFill>
            <a:srgbClr val="F79037"/>
          </a:solidFill>
        </p:spPr>
        <p:txBody>
          <a:bodyPr anchor="ctr"/>
          <a:lstStyle/>
          <a:p>
            <a:pPr marL="432000"/>
            <a:r>
              <a:rPr lang="en-IE" b="1" dirty="0"/>
              <a:t>Ways to Interact with Employees:</a:t>
            </a:r>
          </a:p>
        </p:txBody>
      </p:sp>
      <p:grpSp>
        <p:nvGrpSpPr>
          <p:cNvPr id="7" name="Group 6">
            <a:extLst>
              <a:ext uri="{FF2B5EF4-FFF2-40B4-BE49-F238E27FC236}">
                <a16:creationId xmlns:a16="http://schemas.microsoft.com/office/drawing/2014/main" id="{85F4D536-9FFD-CD53-5ED8-254BA62FE74B}"/>
              </a:ext>
            </a:extLst>
          </p:cNvPr>
          <p:cNvGrpSpPr/>
          <p:nvPr/>
        </p:nvGrpSpPr>
        <p:grpSpPr>
          <a:xfrm>
            <a:off x="10702041" y="5093544"/>
            <a:ext cx="974329" cy="1069738"/>
            <a:chOff x="6054339" y="3604505"/>
            <a:chExt cx="847183" cy="846104"/>
          </a:xfrm>
          <a:solidFill>
            <a:srgbClr val="000000"/>
          </a:solidFill>
        </p:grpSpPr>
        <p:grpSp>
          <p:nvGrpSpPr>
            <p:cNvPr id="8" name="Graphic 2">
              <a:extLst>
                <a:ext uri="{FF2B5EF4-FFF2-40B4-BE49-F238E27FC236}">
                  <a16:creationId xmlns:a16="http://schemas.microsoft.com/office/drawing/2014/main" id="{A8C9292B-3FFA-5EAC-C698-76838D892D74}"/>
                </a:ext>
              </a:extLst>
            </p:cNvPr>
            <p:cNvGrpSpPr/>
            <p:nvPr userDrawn="1"/>
          </p:nvGrpSpPr>
          <p:grpSpPr>
            <a:xfrm>
              <a:off x="6123227" y="3643245"/>
              <a:ext cx="640536" cy="353721"/>
              <a:chOff x="1091072" y="3888347"/>
              <a:chExt cx="640536" cy="353721"/>
            </a:xfrm>
            <a:grpFill/>
          </p:grpSpPr>
          <p:sp>
            <p:nvSpPr>
              <p:cNvPr id="14" name="Freeform 173">
                <a:extLst>
                  <a:ext uri="{FF2B5EF4-FFF2-40B4-BE49-F238E27FC236}">
                    <a16:creationId xmlns:a16="http://schemas.microsoft.com/office/drawing/2014/main" id="{21331BAF-53A0-ED95-B28F-6424F089F8CB}"/>
                  </a:ext>
                </a:extLst>
              </p:cNvPr>
              <p:cNvSpPr/>
              <p:nvPr/>
            </p:nvSpPr>
            <p:spPr>
              <a:xfrm>
                <a:off x="1309464" y="3888347"/>
                <a:ext cx="273036" cy="299579"/>
              </a:xfrm>
              <a:custGeom>
                <a:avLst/>
                <a:gdLst>
                  <a:gd name="connsiteX0" fmla="*/ 107817 w 273036"/>
                  <a:gd name="connsiteY0" fmla="*/ 299195 h 299579"/>
                  <a:gd name="connsiteX1" fmla="*/ 82104 w 273036"/>
                  <a:gd name="connsiteY1" fmla="*/ 299195 h 299579"/>
                  <a:gd name="connsiteX2" fmla="*/ 79417 w 273036"/>
                  <a:gd name="connsiteY2" fmla="*/ 286908 h 299579"/>
                  <a:gd name="connsiteX3" fmla="*/ 47564 w 273036"/>
                  <a:gd name="connsiteY3" fmla="*/ 238909 h 299579"/>
                  <a:gd name="connsiteX4" fmla="*/ 2662 w 273036"/>
                  <a:gd name="connsiteY4" fmla="*/ 161728 h 299579"/>
                  <a:gd name="connsiteX5" fmla="*/ 117411 w 273036"/>
                  <a:gd name="connsiteY5" fmla="*/ 1221 h 299579"/>
                  <a:gd name="connsiteX6" fmla="*/ 270537 w 273036"/>
                  <a:gd name="connsiteY6" fmla="*/ 111041 h 299579"/>
                  <a:gd name="connsiteX7" fmla="*/ 227171 w 273036"/>
                  <a:gd name="connsiteY7" fmla="*/ 237757 h 299579"/>
                  <a:gd name="connsiteX8" fmla="*/ 194166 w 273036"/>
                  <a:gd name="connsiteY8" fmla="*/ 286140 h 299579"/>
                  <a:gd name="connsiteX9" fmla="*/ 191096 w 273036"/>
                  <a:gd name="connsiteY9" fmla="*/ 299579 h 299579"/>
                  <a:gd name="connsiteX10" fmla="*/ 165383 w 273036"/>
                  <a:gd name="connsiteY10" fmla="*/ 299579 h 299579"/>
                  <a:gd name="connsiteX11" fmla="*/ 173442 w 273036"/>
                  <a:gd name="connsiteY11" fmla="*/ 177471 h 299579"/>
                  <a:gd name="connsiteX12" fmla="*/ 192247 w 273036"/>
                  <a:gd name="connsiteY12" fmla="*/ 177471 h 299579"/>
                  <a:gd name="connsiteX13" fmla="*/ 232544 w 273036"/>
                  <a:gd name="connsiteY13" fmla="*/ 137152 h 299579"/>
                  <a:gd name="connsiteX14" fmla="*/ 193782 w 273036"/>
                  <a:gd name="connsiteY14" fmla="*/ 95298 h 299579"/>
                  <a:gd name="connsiteX15" fmla="*/ 148881 w 273036"/>
                  <a:gd name="connsiteY15" fmla="*/ 132545 h 299579"/>
                  <a:gd name="connsiteX16" fmla="*/ 147346 w 273036"/>
                  <a:gd name="connsiteY16" fmla="*/ 149824 h 299579"/>
                  <a:gd name="connsiteX17" fmla="*/ 126622 w 273036"/>
                  <a:gd name="connsiteY17" fmla="*/ 149824 h 299579"/>
                  <a:gd name="connsiteX18" fmla="*/ 125087 w 273036"/>
                  <a:gd name="connsiteY18" fmla="*/ 134464 h 299579"/>
                  <a:gd name="connsiteX19" fmla="*/ 80185 w 273036"/>
                  <a:gd name="connsiteY19" fmla="*/ 95298 h 299579"/>
                  <a:gd name="connsiteX20" fmla="*/ 41040 w 273036"/>
                  <a:gd name="connsiteY20" fmla="*/ 136768 h 299579"/>
                  <a:gd name="connsiteX21" fmla="*/ 82871 w 273036"/>
                  <a:gd name="connsiteY21" fmla="*/ 177087 h 299579"/>
                  <a:gd name="connsiteX22" fmla="*/ 100141 w 273036"/>
                  <a:gd name="connsiteY22" fmla="*/ 177087 h 299579"/>
                  <a:gd name="connsiteX23" fmla="*/ 107817 w 273036"/>
                  <a:gd name="connsiteY23" fmla="*/ 299195 h 29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036" h="299579">
                    <a:moveTo>
                      <a:pt x="107817" y="299195"/>
                    </a:moveTo>
                    <a:cubicBezTo>
                      <a:pt x="98222" y="299195"/>
                      <a:pt x="90547" y="299195"/>
                      <a:pt x="82104" y="299195"/>
                    </a:cubicBezTo>
                    <a:cubicBezTo>
                      <a:pt x="81336" y="294972"/>
                      <a:pt x="80569" y="290748"/>
                      <a:pt x="79417" y="286908"/>
                    </a:cubicBezTo>
                    <a:cubicBezTo>
                      <a:pt x="74428" y="266940"/>
                      <a:pt x="62531" y="251965"/>
                      <a:pt x="47564" y="238909"/>
                    </a:cubicBezTo>
                    <a:cubicBezTo>
                      <a:pt x="23770" y="218558"/>
                      <a:pt x="9187" y="192447"/>
                      <a:pt x="2662" y="161728"/>
                    </a:cubicBezTo>
                    <a:cubicBezTo>
                      <a:pt x="-13072" y="88002"/>
                      <a:pt x="42959" y="10820"/>
                      <a:pt x="117411" y="1221"/>
                    </a:cubicBezTo>
                    <a:cubicBezTo>
                      <a:pt x="189177" y="-8379"/>
                      <a:pt x="257489" y="39619"/>
                      <a:pt x="270537" y="111041"/>
                    </a:cubicBezTo>
                    <a:cubicBezTo>
                      <a:pt x="279364" y="160960"/>
                      <a:pt x="264781" y="203582"/>
                      <a:pt x="227171" y="237757"/>
                    </a:cubicBezTo>
                    <a:cubicBezTo>
                      <a:pt x="212204" y="251581"/>
                      <a:pt x="199155" y="265788"/>
                      <a:pt x="194166" y="286140"/>
                    </a:cubicBezTo>
                    <a:cubicBezTo>
                      <a:pt x="193015" y="290364"/>
                      <a:pt x="192247" y="294972"/>
                      <a:pt x="191096" y="299579"/>
                    </a:cubicBezTo>
                    <a:cubicBezTo>
                      <a:pt x="183037" y="299579"/>
                      <a:pt x="174977" y="299579"/>
                      <a:pt x="165383" y="299579"/>
                    </a:cubicBezTo>
                    <a:cubicBezTo>
                      <a:pt x="168069" y="258877"/>
                      <a:pt x="170756" y="218942"/>
                      <a:pt x="173442" y="177471"/>
                    </a:cubicBezTo>
                    <a:cubicBezTo>
                      <a:pt x="179966" y="177471"/>
                      <a:pt x="186107" y="177471"/>
                      <a:pt x="192247" y="177471"/>
                    </a:cubicBezTo>
                    <a:cubicBezTo>
                      <a:pt x="214122" y="177087"/>
                      <a:pt x="232160" y="159040"/>
                      <a:pt x="232544" y="137152"/>
                    </a:cubicBezTo>
                    <a:cubicBezTo>
                      <a:pt x="232927" y="114881"/>
                      <a:pt x="215274" y="96066"/>
                      <a:pt x="193782" y="95298"/>
                    </a:cubicBezTo>
                    <a:cubicBezTo>
                      <a:pt x="169988" y="94530"/>
                      <a:pt x="150416" y="110273"/>
                      <a:pt x="148881" y="132545"/>
                    </a:cubicBezTo>
                    <a:cubicBezTo>
                      <a:pt x="148497" y="138304"/>
                      <a:pt x="148113" y="143680"/>
                      <a:pt x="147346" y="149824"/>
                    </a:cubicBezTo>
                    <a:cubicBezTo>
                      <a:pt x="140054" y="149824"/>
                      <a:pt x="133530" y="149824"/>
                      <a:pt x="126622" y="149824"/>
                    </a:cubicBezTo>
                    <a:cubicBezTo>
                      <a:pt x="126238" y="144448"/>
                      <a:pt x="125470" y="139456"/>
                      <a:pt x="125087" y="134464"/>
                    </a:cubicBezTo>
                    <a:cubicBezTo>
                      <a:pt x="123935" y="111041"/>
                      <a:pt x="104747" y="94530"/>
                      <a:pt x="80185" y="95298"/>
                    </a:cubicBezTo>
                    <a:cubicBezTo>
                      <a:pt x="58694" y="96066"/>
                      <a:pt x="41040" y="114881"/>
                      <a:pt x="41040" y="136768"/>
                    </a:cubicBezTo>
                    <a:cubicBezTo>
                      <a:pt x="41040" y="159424"/>
                      <a:pt x="59461" y="177087"/>
                      <a:pt x="82871" y="177087"/>
                    </a:cubicBezTo>
                    <a:cubicBezTo>
                      <a:pt x="88244" y="177087"/>
                      <a:pt x="93617" y="177087"/>
                      <a:pt x="100141" y="177087"/>
                    </a:cubicBezTo>
                    <a:cubicBezTo>
                      <a:pt x="102444" y="217790"/>
                      <a:pt x="105130" y="258109"/>
                      <a:pt x="107817" y="299195"/>
                    </a:cubicBezTo>
                    <a:close/>
                  </a:path>
                </a:pathLst>
              </a:custGeom>
              <a:solidFill>
                <a:srgbClr val="F79037"/>
              </a:solidFill>
              <a:ln w="3834" cap="flat">
                <a:noFill/>
                <a:prstDash val="solid"/>
                <a:miter/>
              </a:ln>
            </p:spPr>
            <p:txBody>
              <a:bodyPr rtlCol="0" anchor="ctr"/>
              <a:lstStyle/>
              <a:p>
                <a:endParaRPr lang="en-US"/>
              </a:p>
            </p:txBody>
          </p:sp>
          <p:sp>
            <p:nvSpPr>
              <p:cNvPr id="15" name="Freeform 174">
                <a:extLst>
                  <a:ext uri="{FF2B5EF4-FFF2-40B4-BE49-F238E27FC236}">
                    <a16:creationId xmlns:a16="http://schemas.microsoft.com/office/drawing/2014/main" id="{9F30CC9E-2BAC-3851-08C4-00CFE589A691}"/>
                  </a:ext>
                </a:extLst>
              </p:cNvPr>
              <p:cNvSpPr/>
              <p:nvPr/>
            </p:nvSpPr>
            <p:spPr>
              <a:xfrm>
                <a:off x="1091072" y="4024732"/>
                <a:ext cx="53344" cy="217337"/>
              </a:xfrm>
              <a:custGeom>
                <a:avLst/>
                <a:gdLst>
                  <a:gd name="connsiteX0" fmla="*/ 53345 w 53344"/>
                  <a:gd name="connsiteY0" fmla="*/ 217337 h 217337"/>
                  <a:gd name="connsiteX1" fmla="*/ 0 w 53344"/>
                  <a:gd name="connsiteY1" fmla="*/ 217337 h 217337"/>
                  <a:gd name="connsiteX2" fmla="*/ 0 w 53344"/>
                  <a:gd name="connsiteY2" fmla="*/ 0 h 217337"/>
                  <a:gd name="connsiteX3" fmla="*/ 53345 w 53344"/>
                  <a:gd name="connsiteY3" fmla="*/ 0 h 217337"/>
                  <a:gd name="connsiteX4" fmla="*/ 53345 w 53344"/>
                  <a:gd name="connsiteY4" fmla="*/ 217337 h 21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4" h="217337">
                    <a:moveTo>
                      <a:pt x="53345" y="217337"/>
                    </a:moveTo>
                    <a:cubicBezTo>
                      <a:pt x="35307" y="217337"/>
                      <a:pt x="18037" y="217337"/>
                      <a:pt x="0" y="217337"/>
                    </a:cubicBezTo>
                    <a:cubicBezTo>
                      <a:pt x="0" y="144764"/>
                      <a:pt x="0" y="72574"/>
                      <a:pt x="0" y="0"/>
                    </a:cubicBezTo>
                    <a:cubicBezTo>
                      <a:pt x="17654" y="0"/>
                      <a:pt x="34924" y="0"/>
                      <a:pt x="53345" y="0"/>
                    </a:cubicBezTo>
                    <a:cubicBezTo>
                      <a:pt x="53345" y="72190"/>
                      <a:pt x="53345" y="144379"/>
                      <a:pt x="53345" y="217337"/>
                    </a:cubicBezTo>
                    <a:close/>
                  </a:path>
                </a:pathLst>
              </a:custGeom>
              <a:solidFill>
                <a:srgbClr val="85EBE6"/>
              </a:solidFill>
              <a:ln w="3834" cap="flat">
                <a:noFill/>
                <a:prstDash val="solid"/>
                <a:miter/>
              </a:ln>
            </p:spPr>
            <p:txBody>
              <a:bodyPr rtlCol="0" anchor="ctr"/>
              <a:lstStyle/>
              <a:p>
                <a:endParaRPr lang="en-US"/>
              </a:p>
            </p:txBody>
          </p:sp>
          <p:sp>
            <p:nvSpPr>
              <p:cNvPr id="16" name="Freeform 175">
                <a:extLst>
                  <a:ext uri="{FF2B5EF4-FFF2-40B4-BE49-F238E27FC236}">
                    <a16:creationId xmlns:a16="http://schemas.microsoft.com/office/drawing/2014/main" id="{4C61F81E-722E-1DF7-B6F8-87F75416C08C}"/>
                  </a:ext>
                </a:extLst>
              </p:cNvPr>
              <p:cNvSpPr/>
              <p:nvPr/>
            </p:nvSpPr>
            <p:spPr>
              <a:xfrm>
                <a:off x="1172816" y="4023927"/>
                <a:ext cx="53728" cy="217872"/>
              </a:xfrm>
              <a:custGeom>
                <a:avLst/>
                <a:gdLst>
                  <a:gd name="connsiteX0" fmla="*/ 53729 w 53728"/>
                  <a:gd name="connsiteY0" fmla="*/ 110241 h 217872"/>
                  <a:gd name="connsiteX1" fmla="*/ 53729 w 53728"/>
                  <a:gd name="connsiteY1" fmla="*/ 208158 h 217872"/>
                  <a:gd name="connsiteX2" fmla="*/ 44518 w 53728"/>
                  <a:gd name="connsiteY2" fmla="*/ 217757 h 217872"/>
                  <a:gd name="connsiteX3" fmla="*/ 7676 w 53728"/>
                  <a:gd name="connsiteY3" fmla="*/ 217757 h 217872"/>
                  <a:gd name="connsiteX4" fmla="*/ 0 w 53728"/>
                  <a:gd name="connsiteY4" fmla="*/ 210462 h 217872"/>
                  <a:gd name="connsiteX5" fmla="*/ 0 w 53728"/>
                  <a:gd name="connsiteY5" fmla="*/ 7332 h 217872"/>
                  <a:gd name="connsiteX6" fmla="*/ 7676 w 53728"/>
                  <a:gd name="connsiteY6" fmla="*/ 36 h 217872"/>
                  <a:gd name="connsiteX7" fmla="*/ 46053 w 53728"/>
                  <a:gd name="connsiteY7" fmla="*/ 36 h 217872"/>
                  <a:gd name="connsiteX8" fmla="*/ 53729 w 53728"/>
                  <a:gd name="connsiteY8" fmla="*/ 8100 h 217872"/>
                  <a:gd name="connsiteX9" fmla="*/ 53729 w 53728"/>
                  <a:gd name="connsiteY9" fmla="*/ 110241 h 21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28" h="217872">
                    <a:moveTo>
                      <a:pt x="53729" y="110241"/>
                    </a:moveTo>
                    <a:cubicBezTo>
                      <a:pt x="53729" y="142880"/>
                      <a:pt x="53345" y="175519"/>
                      <a:pt x="53729" y="208158"/>
                    </a:cubicBezTo>
                    <a:cubicBezTo>
                      <a:pt x="53729" y="215453"/>
                      <a:pt x="52193" y="218525"/>
                      <a:pt x="44518" y="217757"/>
                    </a:cubicBezTo>
                    <a:cubicBezTo>
                      <a:pt x="32237" y="216989"/>
                      <a:pt x="19956" y="217373"/>
                      <a:pt x="7676" y="217757"/>
                    </a:cubicBezTo>
                    <a:cubicBezTo>
                      <a:pt x="2303" y="217757"/>
                      <a:pt x="0" y="216605"/>
                      <a:pt x="0" y="210462"/>
                    </a:cubicBezTo>
                    <a:cubicBezTo>
                      <a:pt x="0" y="142880"/>
                      <a:pt x="0" y="75298"/>
                      <a:pt x="0" y="7332"/>
                    </a:cubicBezTo>
                    <a:cubicBezTo>
                      <a:pt x="0" y="1572"/>
                      <a:pt x="2303" y="36"/>
                      <a:pt x="7676" y="36"/>
                    </a:cubicBezTo>
                    <a:cubicBezTo>
                      <a:pt x="20340" y="420"/>
                      <a:pt x="33388" y="420"/>
                      <a:pt x="46053" y="36"/>
                    </a:cubicBezTo>
                    <a:cubicBezTo>
                      <a:pt x="52193" y="-348"/>
                      <a:pt x="53729" y="2340"/>
                      <a:pt x="53729" y="8100"/>
                    </a:cubicBezTo>
                    <a:cubicBezTo>
                      <a:pt x="53729" y="42659"/>
                      <a:pt x="53729" y="76450"/>
                      <a:pt x="53729" y="110241"/>
                    </a:cubicBezTo>
                    <a:close/>
                  </a:path>
                </a:pathLst>
              </a:custGeom>
              <a:solidFill>
                <a:srgbClr val="85EBE6"/>
              </a:solidFill>
              <a:ln w="3834" cap="flat">
                <a:noFill/>
                <a:prstDash val="solid"/>
                <a:miter/>
              </a:ln>
            </p:spPr>
            <p:txBody>
              <a:bodyPr rtlCol="0" anchor="ctr"/>
              <a:lstStyle/>
              <a:p>
                <a:endParaRPr lang="en-US"/>
              </a:p>
            </p:txBody>
          </p:sp>
          <p:sp>
            <p:nvSpPr>
              <p:cNvPr id="17" name="Freeform 176">
                <a:extLst>
                  <a:ext uri="{FF2B5EF4-FFF2-40B4-BE49-F238E27FC236}">
                    <a16:creationId xmlns:a16="http://schemas.microsoft.com/office/drawing/2014/main" id="{72CED985-AECB-36FC-FEA6-34A48C7F63BC}"/>
                  </a:ext>
                </a:extLst>
              </p:cNvPr>
              <p:cNvSpPr/>
              <p:nvPr/>
            </p:nvSpPr>
            <p:spPr>
              <a:xfrm>
                <a:off x="1100666" y="3889568"/>
                <a:ext cx="116667" cy="106364"/>
              </a:xfrm>
              <a:custGeom>
                <a:avLst/>
                <a:gdLst>
                  <a:gd name="connsiteX0" fmla="*/ 116668 w 116667"/>
                  <a:gd name="connsiteY0" fmla="*/ 106365 h 106364"/>
                  <a:gd name="connsiteX1" fmla="*/ 0 w 116667"/>
                  <a:gd name="connsiteY1" fmla="*/ 106365 h 106364"/>
                  <a:gd name="connsiteX2" fmla="*/ 2686 w 116667"/>
                  <a:gd name="connsiteY2" fmla="*/ 99837 h 106364"/>
                  <a:gd name="connsiteX3" fmla="*/ 48739 w 116667"/>
                  <a:gd name="connsiteY3" fmla="*/ 8064 h 106364"/>
                  <a:gd name="connsiteX4" fmla="*/ 57950 w 116667"/>
                  <a:gd name="connsiteY4" fmla="*/ 0 h 106364"/>
                  <a:gd name="connsiteX5" fmla="*/ 67161 w 116667"/>
                  <a:gd name="connsiteY5" fmla="*/ 7680 h 106364"/>
                  <a:gd name="connsiteX6" fmla="*/ 113214 w 116667"/>
                  <a:gd name="connsiteY6" fmla="*/ 99453 h 106364"/>
                  <a:gd name="connsiteX7" fmla="*/ 116668 w 116667"/>
                  <a:gd name="connsiteY7" fmla="*/ 106365 h 10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67" h="106364">
                    <a:moveTo>
                      <a:pt x="116668" y="106365"/>
                    </a:moveTo>
                    <a:cubicBezTo>
                      <a:pt x="77139" y="106365"/>
                      <a:pt x="39145" y="106365"/>
                      <a:pt x="0" y="106365"/>
                    </a:cubicBezTo>
                    <a:cubicBezTo>
                      <a:pt x="1151" y="103677"/>
                      <a:pt x="1919" y="101757"/>
                      <a:pt x="2686" y="99837"/>
                    </a:cubicBezTo>
                    <a:cubicBezTo>
                      <a:pt x="18037" y="69118"/>
                      <a:pt x="33388" y="38399"/>
                      <a:pt x="48739" y="8064"/>
                    </a:cubicBezTo>
                    <a:cubicBezTo>
                      <a:pt x="50658" y="4608"/>
                      <a:pt x="54880" y="0"/>
                      <a:pt x="57950" y="0"/>
                    </a:cubicBezTo>
                    <a:cubicBezTo>
                      <a:pt x="61020" y="0"/>
                      <a:pt x="65626" y="4224"/>
                      <a:pt x="67161" y="7680"/>
                    </a:cubicBezTo>
                    <a:cubicBezTo>
                      <a:pt x="82895" y="38015"/>
                      <a:pt x="97863" y="68734"/>
                      <a:pt x="113214" y="99453"/>
                    </a:cubicBezTo>
                    <a:cubicBezTo>
                      <a:pt x="114749" y="101757"/>
                      <a:pt x="115516" y="103677"/>
                      <a:pt x="116668" y="106365"/>
                    </a:cubicBezTo>
                    <a:close/>
                  </a:path>
                </a:pathLst>
              </a:custGeom>
              <a:solidFill>
                <a:srgbClr val="85EBE6"/>
              </a:solidFill>
              <a:ln w="3834" cap="flat">
                <a:noFill/>
                <a:prstDash val="solid"/>
                <a:miter/>
              </a:ln>
            </p:spPr>
            <p:txBody>
              <a:bodyPr rtlCol="0" anchor="ctr"/>
              <a:lstStyle/>
              <a:p>
                <a:endParaRPr lang="en-US"/>
              </a:p>
            </p:txBody>
          </p:sp>
          <p:sp>
            <p:nvSpPr>
              <p:cNvPr id="18" name="Freeform 177">
                <a:extLst>
                  <a:ext uri="{FF2B5EF4-FFF2-40B4-BE49-F238E27FC236}">
                    <a16:creationId xmlns:a16="http://schemas.microsoft.com/office/drawing/2014/main" id="{CBB5EA24-4A24-A72D-064D-59DD8945E8AE}"/>
                  </a:ext>
                </a:extLst>
              </p:cNvPr>
              <p:cNvSpPr/>
              <p:nvPr/>
            </p:nvSpPr>
            <p:spPr>
              <a:xfrm>
                <a:off x="1392335" y="4216342"/>
                <a:ext cx="107457" cy="25343"/>
              </a:xfrm>
              <a:custGeom>
                <a:avLst/>
                <a:gdLst>
                  <a:gd name="connsiteX0" fmla="*/ 107457 w 107457"/>
                  <a:gd name="connsiteY0" fmla="*/ 0 h 25343"/>
                  <a:gd name="connsiteX1" fmla="*/ 107457 w 107457"/>
                  <a:gd name="connsiteY1" fmla="*/ 25343 h 25343"/>
                  <a:gd name="connsiteX2" fmla="*/ 0 w 107457"/>
                  <a:gd name="connsiteY2" fmla="*/ 25343 h 25343"/>
                  <a:gd name="connsiteX3" fmla="*/ 0 w 107457"/>
                  <a:gd name="connsiteY3" fmla="*/ 0 h 25343"/>
                  <a:gd name="connsiteX4" fmla="*/ 107457 w 107457"/>
                  <a:gd name="connsiteY4" fmla="*/ 0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57" h="25343">
                    <a:moveTo>
                      <a:pt x="107457" y="0"/>
                    </a:moveTo>
                    <a:cubicBezTo>
                      <a:pt x="107457" y="8448"/>
                      <a:pt x="107457" y="16511"/>
                      <a:pt x="107457" y="25343"/>
                    </a:cubicBezTo>
                    <a:cubicBezTo>
                      <a:pt x="71766" y="25343"/>
                      <a:pt x="36075" y="25343"/>
                      <a:pt x="0" y="25343"/>
                    </a:cubicBezTo>
                    <a:cubicBezTo>
                      <a:pt x="0" y="17279"/>
                      <a:pt x="0" y="9216"/>
                      <a:pt x="0" y="0"/>
                    </a:cubicBezTo>
                    <a:cubicBezTo>
                      <a:pt x="35307" y="0"/>
                      <a:pt x="70615" y="0"/>
                      <a:pt x="107457" y="0"/>
                    </a:cubicBezTo>
                    <a:close/>
                  </a:path>
                </a:pathLst>
              </a:custGeom>
              <a:grpFill/>
              <a:ln w="3834" cap="flat">
                <a:noFill/>
                <a:prstDash val="solid"/>
                <a:miter/>
              </a:ln>
            </p:spPr>
            <p:txBody>
              <a:bodyPr rtlCol="0" anchor="ctr"/>
              <a:lstStyle/>
              <a:p>
                <a:endParaRPr lang="en-US"/>
              </a:p>
            </p:txBody>
          </p:sp>
          <p:sp>
            <p:nvSpPr>
              <p:cNvPr id="19" name="Freeform 178">
                <a:extLst>
                  <a:ext uri="{FF2B5EF4-FFF2-40B4-BE49-F238E27FC236}">
                    <a16:creationId xmlns:a16="http://schemas.microsoft.com/office/drawing/2014/main" id="{1313045C-89A0-1D0F-A657-2B3B3BD1D854}"/>
                  </a:ext>
                </a:extLst>
              </p:cNvPr>
              <p:cNvSpPr/>
              <p:nvPr/>
            </p:nvSpPr>
            <p:spPr>
              <a:xfrm>
                <a:off x="1437237" y="4065818"/>
                <a:ext cx="17653" cy="117884"/>
              </a:xfrm>
              <a:custGeom>
                <a:avLst/>
                <a:gdLst>
                  <a:gd name="connsiteX0" fmla="*/ 7676 w 17653"/>
                  <a:gd name="connsiteY0" fmla="*/ 117884 h 117884"/>
                  <a:gd name="connsiteX1" fmla="*/ 0 w 17653"/>
                  <a:gd name="connsiteY1" fmla="*/ 0 h 117884"/>
                  <a:gd name="connsiteX2" fmla="*/ 17654 w 17653"/>
                  <a:gd name="connsiteY2" fmla="*/ 0 h 117884"/>
                  <a:gd name="connsiteX3" fmla="*/ 9978 w 17653"/>
                  <a:gd name="connsiteY3" fmla="*/ 117500 h 117884"/>
                  <a:gd name="connsiteX4" fmla="*/ 7676 w 17653"/>
                  <a:gd name="connsiteY4" fmla="*/ 117884 h 11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 h="117884">
                    <a:moveTo>
                      <a:pt x="7676" y="117884"/>
                    </a:moveTo>
                    <a:cubicBezTo>
                      <a:pt x="4989" y="78718"/>
                      <a:pt x="2303" y="39935"/>
                      <a:pt x="0" y="0"/>
                    </a:cubicBezTo>
                    <a:cubicBezTo>
                      <a:pt x="6140" y="0"/>
                      <a:pt x="11129" y="0"/>
                      <a:pt x="17654" y="0"/>
                    </a:cubicBezTo>
                    <a:cubicBezTo>
                      <a:pt x="14967" y="39551"/>
                      <a:pt x="12281" y="78718"/>
                      <a:pt x="9978" y="117500"/>
                    </a:cubicBezTo>
                    <a:cubicBezTo>
                      <a:pt x="8827" y="117884"/>
                      <a:pt x="8443" y="117884"/>
                      <a:pt x="7676" y="117884"/>
                    </a:cubicBezTo>
                    <a:close/>
                  </a:path>
                </a:pathLst>
              </a:custGeom>
              <a:grpFill/>
              <a:ln w="3834" cap="flat">
                <a:noFill/>
                <a:prstDash val="solid"/>
                <a:miter/>
              </a:ln>
            </p:spPr>
            <p:txBody>
              <a:bodyPr rtlCol="0" anchor="ctr"/>
              <a:lstStyle/>
              <a:p>
                <a:endParaRPr lang="en-US"/>
              </a:p>
            </p:txBody>
          </p:sp>
          <p:sp>
            <p:nvSpPr>
              <p:cNvPr id="20" name="Freeform 179">
                <a:extLst>
                  <a:ext uri="{FF2B5EF4-FFF2-40B4-BE49-F238E27FC236}">
                    <a16:creationId xmlns:a16="http://schemas.microsoft.com/office/drawing/2014/main" id="{F045EB2A-9B75-85D2-12CC-AF0708AD0AF7}"/>
                  </a:ext>
                </a:extLst>
              </p:cNvPr>
              <p:cNvSpPr/>
              <p:nvPr/>
            </p:nvSpPr>
            <p:spPr>
              <a:xfrm>
                <a:off x="1377752" y="4010825"/>
                <a:ext cx="28495" cy="26749"/>
              </a:xfrm>
              <a:custGeom>
                <a:avLst/>
                <a:gdLst>
                  <a:gd name="connsiteX0" fmla="*/ 28399 w 28495"/>
                  <a:gd name="connsiteY0" fmla="*/ 26578 h 26749"/>
                  <a:gd name="connsiteX1" fmla="*/ 13816 w 28495"/>
                  <a:gd name="connsiteY1" fmla="*/ 26578 h 26749"/>
                  <a:gd name="connsiteX2" fmla="*/ 0 w 28495"/>
                  <a:gd name="connsiteY2" fmla="*/ 13139 h 26749"/>
                  <a:gd name="connsiteX3" fmla="*/ 12281 w 28495"/>
                  <a:gd name="connsiteY3" fmla="*/ 83 h 26749"/>
                  <a:gd name="connsiteX4" fmla="*/ 28016 w 28495"/>
                  <a:gd name="connsiteY4" fmla="*/ 11219 h 26749"/>
                  <a:gd name="connsiteX5" fmla="*/ 28399 w 28495"/>
                  <a:gd name="connsiteY5" fmla="*/ 26578 h 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5" h="26749">
                    <a:moveTo>
                      <a:pt x="28399" y="26578"/>
                    </a:moveTo>
                    <a:cubicBezTo>
                      <a:pt x="23027" y="26578"/>
                      <a:pt x="18421" y="26962"/>
                      <a:pt x="13816" y="26578"/>
                    </a:cubicBezTo>
                    <a:cubicBezTo>
                      <a:pt x="5757" y="26194"/>
                      <a:pt x="0" y="20051"/>
                      <a:pt x="0" y="13139"/>
                    </a:cubicBezTo>
                    <a:cubicBezTo>
                      <a:pt x="0" y="6611"/>
                      <a:pt x="5757" y="851"/>
                      <a:pt x="12281" y="83"/>
                    </a:cubicBezTo>
                    <a:cubicBezTo>
                      <a:pt x="19573" y="-685"/>
                      <a:pt x="26864" y="3923"/>
                      <a:pt x="28016" y="11219"/>
                    </a:cubicBezTo>
                    <a:cubicBezTo>
                      <a:pt x="28783" y="16211"/>
                      <a:pt x="28399" y="20819"/>
                      <a:pt x="28399" y="26578"/>
                    </a:cubicBezTo>
                    <a:close/>
                  </a:path>
                </a:pathLst>
              </a:custGeom>
              <a:grpFill/>
              <a:ln w="3834" cap="flat">
                <a:noFill/>
                <a:prstDash val="solid"/>
                <a:miter/>
              </a:ln>
            </p:spPr>
            <p:txBody>
              <a:bodyPr rtlCol="0" anchor="ctr"/>
              <a:lstStyle/>
              <a:p>
                <a:endParaRPr lang="en-US"/>
              </a:p>
            </p:txBody>
          </p:sp>
          <p:sp>
            <p:nvSpPr>
              <p:cNvPr id="21" name="Freeform 180">
                <a:extLst>
                  <a:ext uri="{FF2B5EF4-FFF2-40B4-BE49-F238E27FC236}">
                    <a16:creationId xmlns:a16="http://schemas.microsoft.com/office/drawing/2014/main" id="{68579371-B31A-1C8E-9CD3-E4A3FE85ACD3}"/>
                  </a:ext>
                </a:extLst>
              </p:cNvPr>
              <p:cNvSpPr/>
              <p:nvPr/>
            </p:nvSpPr>
            <p:spPr>
              <a:xfrm>
                <a:off x="1485422" y="4010503"/>
                <a:ext cx="28186" cy="26995"/>
              </a:xfrm>
              <a:custGeom>
                <a:avLst/>
                <a:gdLst>
                  <a:gd name="connsiteX0" fmla="*/ 171 w 28186"/>
                  <a:gd name="connsiteY0" fmla="*/ 26900 h 26995"/>
                  <a:gd name="connsiteX1" fmla="*/ 171 w 28186"/>
                  <a:gd name="connsiteY1" fmla="*/ 12308 h 26995"/>
                  <a:gd name="connsiteX2" fmla="*/ 15138 w 28186"/>
                  <a:gd name="connsiteY2" fmla="*/ 21 h 26995"/>
                  <a:gd name="connsiteX3" fmla="*/ 28186 w 28186"/>
                  <a:gd name="connsiteY3" fmla="*/ 13076 h 26995"/>
                  <a:gd name="connsiteX4" fmla="*/ 14370 w 28186"/>
                  <a:gd name="connsiteY4" fmla="*/ 26516 h 26995"/>
                  <a:gd name="connsiteX5" fmla="*/ 171 w 28186"/>
                  <a:gd name="connsiteY5" fmla="*/ 26900 h 2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6" h="26995">
                    <a:moveTo>
                      <a:pt x="171" y="26900"/>
                    </a:moveTo>
                    <a:cubicBezTo>
                      <a:pt x="171" y="21524"/>
                      <a:pt x="-213" y="16916"/>
                      <a:pt x="171" y="12308"/>
                    </a:cubicBezTo>
                    <a:cubicBezTo>
                      <a:pt x="938" y="4629"/>
                      <a:pt x="7846" y="-363"/>
                      <a:pt x="15138" y="21"/>
                    </a:cubicBezTo>
                    <a:cubicBezTo>
                      <a:pt x="22429" y="405"/>
                      <a:pt x="28186" y="6549"/>
                      <a:pt x="28186" y="13076"/>
                    </a:cubicBezTo>
                    <a:cubicBezTo>
                      <a:pt x="28186" y="19988"/>
                      <a:pt x="22429" y="26132"/>
                      <a:pt x="14370" y="26516"/>
                    </a:cubicBezTo>
                    <a:cubicBezTo>
                      <a:pt x="10149" y="27284"/>
                      <a:pt x="5543" y="26900"/>
                      <a:pt x="171" y="26900"/>
                    </a:cubicBezTo>
                    <a:close/>
                  </a:path>
                </a:pathLst>
              </a:custGeom>
              <a:grpFill/>
              <a:ln w="3834" cap="flat">
                <a:noFill/>
                <a:prstDash val="solid"/>
                <a:miter/>
              </a:ln>
            </p:spPr>
            <p:txBody>
              <a:bodyPr rtlCol="0" anchor="ctr"/>
              <a:lstStyle/>
              <a:p>
                <a:endParaRPr lang="en-US"/>
              </a:p>
            </p:txBody>
          </p:sp>
          <p:sp>
            <p:nvSpPr>
              <p:cNvPr id="22" name="Freeform 181">
                <a:extLst>
                  <a:ext uri="{FF2B5EF4-FFF2-40B4-BE49-F238E27FC236}">
                    <a16:creationId xmlns:a16="http://schemas.microsoft.com/office/drawing/2014/main" id="{A1C765B5-D8C6-D951-8AF3-4E99B2AEDA26}"/>
                  </a:ext>
                </a:extLst>
              </p:cNvPr>
              <p:cNvSpPr/>
              <p:nvPr/>
            </p:nvSpPr>
            <p:spPr>
              <a:xfrm>
                <a:off x="1706263" y="4161431"/>
                <a:ext cx="25345" cy="25343"/>
              </a:xfrm>
              <a:custGeom>
                <a:avLst/>
                <a:gdLst>
                  <a:gd name="connsiteX0" fmla="*/ 13048 w 25345"/>
                  <a:gd name="connsiteY0" fmla="*/ 25343 h 25343"/>
                  <a:gd name="connsiteX1" fmla="*/ 0 w 25345"/>
                  <a:gd name="connsiteY1" fmla="*/ 13056 h 25343"/>
                  <a:gd name="connsiteX2" fmla="*/ 12281 w 25345"/>
                  <a:gd name="connsiteY2" fmla="*/ 0 h 25343"/>
                  <a:gd name="connsiteX3" fmla="*/ 25329 w 25345"/>
                  <a:gd name="connsiteY3" fmla="*/ 12288 h 25343"/>
                  <a:gd name="connsiteX4" fmla="*/ 13048 w 25345"/>
                  <a:gd name="connsiteY4" fmla="*/ 25343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5" h="25343">
                    <a:moveTo>
                      <a:pt x="13048" y="25343"/>
                    </a:moveTo>
                    <a:cubicBezTo>
                      <a:pt x="6908" y="25343"/>
                      <a:pt x="384" y="19199"/>
                      <a:pt x="0" y="13056"/>
                    </a:cubicBezTo>
                    <a:cubicBezTo>
                      <a:pt x="0" y="6912"/>
                      <a:pt x="6140" y="384"/>
                      <a:pt x="12281" y="0"/>
                    </a:cubicBezTo>
                    <a:cubicBezTo>
                      <a:pt x="18421" y="0"/>
                      <a:pt x="24945" y="6144"/>
                      <a:pt x="25329" y="12288"/>
                    </a:cubicBezTo>
                    <a:cubicBezTo>
                      <a:pt x="25713" y="18816"/>
                      <a:pt x="19189" y="25343"/>
                      <a:pt x="13048" y="25343"/>
                    </a:cubicBezTo>
                    <a:close/>
                  </a:path>
                </a:pathLst>
              </a:custGeom>
              <a:grpFill/>
              <a:ln w="3834"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3B2B5DBD-14D1-1358-AFA0-D6DFB4464657}"/>
                </a:ext>
              </a:extLst>
            </p:cNvPr>
            <p:cNvGrpSpPr/>
            <p:nvPr userDrawn="1"/>
          </p:nvGrpSpPr>
          <p:grpSpPr>
            <a:xfrm>
              <a:off x="6054339" y="3604505"/>
              <a:ext cx="847183" cy="846104"/>
              <a:chOff x="1022184" y="3859823"/>
              <a:chExt cx="847183" cy="846104"/>
            </a:xfrm>
            <a:grpFill/>
          </p:grpSpPr>
          <p:sp>
            <p:nvSpPr>
              <p:cNvPr id="10" name="Freeform 169">
                <a:extLst>
                  <a:ext uri="{FF2B5EF4-FFF2-40B4-BE49-F238E27FC236}">
                    <a16:creationId xmlns:a16="http://schemas.microsoft.com/office/drawing/2014/main" id="{DA700447-FD6F-CF99-68F0-90E4AD745FE4}"/>
                  </a:ext>
                </a:extLst>
              </p:cNvPr>
              <p:cNvSpPr/>
              <p:nvPr/>
            </p:nvSpPr>
            <p:spPr>
              <a:xfrm>
                <a:off x="1022184" y="3859823"/>
                <a:ext cx="847183" cy="846104"/>
              </a:xfrm>
              <a:custGeom>
                <a:avLst/>
                <a:gdLst>
                  <a:gd name="connsiteX0" fmla="*/ 847183 w 847183"/>
                  <a:gd name="connsiteY0" fmla="*/ 846104 h 846104"/>
                  <a:gd name="connsiteX1" fmla="*/ 192 w 847183"/>
                  <a:gd name="connsiteY1" fmla="*/ 846104 h 846104"/>
                  <a:gd name="connsiteX2" fmla="*/ 192 w 847183"/>
                  <a:gd name="connsiteY2" fmla="*/ 832665 h 846104"/>
                  <a:gd name="connsiteX3" fmla="*/ 2111 w 847183"/>
                  <a:gd name="connsiteY3" fmla="*/ 759323 h 846104"/>
                  <a:gd name="connsiteX4" fmla="*/ 101508 w 847183"/>
                  <a:gd name="connsiteY4" fmla="*/ 634143 h 846104"/>
                  <a:gd name="connsiteX5" fmla="*/ 109184 w 847183"/>
                  <a:gd name="connsiteY5" fmla="*/ 630687 h 846104"/>
                  <a:gd name="connsiteX6" fmla="*/ 93833 w 847183"/>
                  <a:gd name="connsiteY6" fmla="*/ 599968 h 846104"/>
                  <a:gd name="connsiteX7" fmla="*/ 576 w 847183"/>
                  <a:gd name="connsiteY7" fmla="*/ 444068 h 846104"/>
                  <a:gd name="connsiteX8" fmla="*/ 576 w 847183"/>
                  <a:gd name="connsiteY8" fmla="*/ 382246 h 846104"/>
                  <a:gd name="connsiteX9" fmla="*/ 41640 w 847183"/>
                  <a:gd name="connsiteY9" fmla="*/ 382246 h 846104"/>
                  <a:gd name="connsiteX10" fmla="*/ 41640 w 847183"/>
                  <a:gd name="connsiteY10" fmla="*/ 371879 h 846104"/>
                  <a:gd name="connsiteX11" fmla="*/ 41640 w 847183"/>
                  <a:gd name="connsiteY11" fmla="*/ 155309 h 846104"/>
                  <a:gd name="connsiteX12" fmla="*/ 45477 w 847183"/>
                  <a:gd name="connsiteY12" fmla="*/ 139182 h 846104"/>
                  <a:gd name="connsiteX13" fmla="*/ 102660 w 847183"/>
                  <a:gd name="connsiteY13" fmla="*/ 23985 h 846104"/>
                  <a:gd name="connsiteX14" fmla="*/ 136816 w 847183"/>
                  <a:gd name="connsiteY14" fmla="*/ 178 h 846104"/>
                  <a:gd name="connsiteX15" fmla="*/ 171739 w 847183"/>
                  <a:gd name="connsiteY15" fmla="*/ 24369 h 846104"/>
                  <a:gd name="connsiteX16" fmla="*/ 229306 w 847183"/>
                  <a:gd name="connsiteY16" fmla="*/ 140334 h 846104"/>
                  <a:gd name="connsiteX17" fmla="*/ 232376 w 847183"/>
                  <a:gd name="connsiteY17" fmla="*/ 154157 h 846104"/>
                  <a:gd name="connsiteX18" fmla="*/ 232376 w 847183"/>
                  <a:gd name="connsiteY18" fmla="*/ 371495 h 846104"/>
                  <a:gd name="connsiteX19" fmla="*/ 232376 w 847183"/>
                  <a:gd name="connsiteY19" fmla="*/ 382246 h 846104"/>
                  <a:gd name="connsiteX20" fmla="*/ 257705 w 847183"/>
                  <a:gd name="connsiteY20" fmla="*/ 382246 h 846104"/>
                  <a:gd name="connsiteX21" fmla="*/ 273824 w 847183"/>
                  <a:gd name="connsiteY21" fmla="*/ 393382 h 846104"/>
                  <a:gd name="connsiteX22" fmla="*/ 300304 w 847183"/>
                  <a:gd name="connsiteY22" fmla="*/ 470564 h 846104"/>
                  <a:gd name="connsiteX23" fmla="*/ 300304 w 847183"/>
                  <a:gd name="connsiteY23" fmla="*/ 382630 h 846104"/>
                  <a:gd name="connsiteX24" fmla="*/ 342519 w 847183"/>
                  <a:gd name="connsiteY24" fmla="*/ 382630 h 846104"/>
                  <a:gd name="connsiteX25" fmla="*/ 339065 w 847183"/>
                  <a:gd name="connsiteY25" fmla="*/ 320040 h 846104"/>
                  <a:gd name="connsiteX26" fmla="*/ 319109 w 847183"/>
                  <a:gd name="connsiteY26" fmla="*/ 290089 h 846104"/>
                  <a:gd name="connsiteX27" fmla="*/ 261926 w 847183"/>
                  <a:gd name="connsiteY27" fmla="*/ 192940 h 846104"/>
                  <a:gd name="connsiteX28" fmla="*/ 388188 w 847183"/>
                  <a:gd name="connsiteY28" fmla="*/ 3634 h 846104"/>
                  <a:gd name="connsiteX29" fmla="*/ 585065 w 847183"/>
                  <a:gd name="connsiteY29" fmla="*/ 135726 h 846104"/>
                  <a:gd name="connsiteX30" fmla="*/ 531336 w 847183"/>
                  <a:gd name="connsiteY30" fmla="*/ 286633 h 846104"/>
                  <a:gd name="connsiteX31" fmla="*/ 505624 w 847183"/>
                  <a:gd name="connsiteY31" fmla="*/ 344615 h 846104"/>
                  <a:gd name="connsiteX32" fmla="*/ 505624 w 847183"/>
                  <a:gd name="connsiteY32" fmla="*/ 381862 h 846104"/>
                  <a:gd name="connsiteX33" fmla="*/ 546304 w 847183"/>
                  <a:gd name="connsiteY33" fmla="*/ 381862 h 846104"/>
                  <a:gd name="connsiteX34" fmla="*/ 546304 w 847183"/>
                  <a:gd name="connsiteY34" fmla="*/ 470180 h 846104"/>
                  <a:gd name="connsiteX35" fmla="*/ 547839 w 847183"/>
                  <a:gd name="connsiteY35" fmla="*/ 470564 h 846104"/>
                  <a:gd name="connsiteX36" fmla="*/ 577389 w 847183"/>
                  <a:gd name="connsiteY36" fmla="*/ 382246 h 846104"/>
                  <a:gd name="connsiteX37" fmla="*/ 846800 w 847183"/>
                  <a:gd name="connsiteY37" fmla="*/ 382246 h 846104"/>
                  <a:gd name="connsiteX38" fmla="*/ 846416 w 847183"/>
                  <a:gd name="connsiteY38" fmla="*/ 443684 h 846104"/>
                  <a:gd name="connsiteX39" fmla="*/ 840275 w 847183"/>
                  <a:gd name="connsiteY39" fmla="*/ 488995 h 846104"/>
                  <a:gd name="connsiteX40" fmla="*/ 744715 w 847183"/>
                  <a:gd name="connsiteY40" fmla="*/ 604959 h 846104"/>
                  <a:gd name="connsiteX41" fmla="*/ 737424 w 847183"/>
                  <a:gd name="connsiteY41" fmla="*/ 625695 h 846104"/>
                  <a:gd name="connsiteX42" fmla="*/ 745867 w 847183"/>
                  <a:gd name="connsiteY42" fmla="*/ 633759 h 846104"/>
                  <a:gd name="connsiteX43" fmla="*/ 846416 w 847183"/>
                  <a:gd name="connsiteY43" fmla="*/ 779674 h 846104"/>
                  <a:gd name="connsiteX44" fmla="*/ 847183 w 847183"/>
                  <a:gd name="connsiteY44" fmla="*/ 846104 h 846104"/>
                  <a:gd name="connsiteX45" fmla="*/ 395096 w 847183"/>
                  <a:gd name="connsiteY45" fmla="*/ 327720 h 846104"/>
                  <a:gd name="connsiteX46" fmla="*/ 387037 w 847183"/>
                  <a:gd name="connsiteY46" fmla="*/ 205612 h 846104"/>
                  <a:gd name="connsiteX47" fmla="*/ 369767 w 847183"/>
                  <a:gd name="connsiteY47" fmla="*/ 205612 h 846104"/>
                  <a:gd name="connsiteX48" fmla="*/ 327936 w 847183"/>
                  <a:gd name="connsiteY48" fmla="*/ 165293 h 846104"/>
                  <a:gd name="connsiteX49" fmla="*/ 367081 w 847183"/>
                  <a:gd name="connsiteY49" fmla="*/ 123822 h 846104"/>
                  <a:gd name="connsiteX50" fmla="*/ 411983 w 847183"/>
                  <a:gd name="connsiteY50" fmla="*/ 162989 h 846104"/>
                  <a:gd name="connsiteX51" fmla="*/ 413518 w 847183"/>
                  <a:gd name="connsiteY51" fmla="*/ 178349 h 846104"/>
                  <a:gd name="connsiteX52" fmla="*/ 434241 w 847183"/>
                  <a:gd name="connsiteY52" fmla="*/ 178349 h 846104"/>
                  <a:gd name="connsiteX53" fmla="*/ 435777 w 847183"/>
                  <a:gd name="connsiteY53" fmla="*/ 161069 h 846104"/>
                  <a:gd name="connsiteX54" fmla="*/ 480678 w 847183"/>
                  <a:gd name="connsiteY54" fmla="*/ 123822 h 846104"/>
                  <a:gd name="connsiteX55" fmla="*/ 519440 w 847183"/>
                  <a:gd name="connsiteY55" fmla="*/ 165677 h 846104"/>
                  <a:gd name="connsiteX56" fmla="*/ 479143 w 847183"/>
                  <a:gd name="connsiteY56" fmla="*/ 205996 h 846104"/>
                  <a:gd name="connsiteX57" fmla="*/ 460338 w 847183"/>
                  <a:gd name="connsiteY57" fmla="*/ 205996 h 846104"/>
                  <a:gd name="connsiteX58" fmla="*/ 452279 w 847183"/>
                  <a:gd name="connsiteY58" fmla="*/ 328104 h 846104"/>
                  <a:gd name="connsiteX59" fmla="*/ 477992 w 847183"/>
                  <a:gd name="connsiteY59" fmla="*/ 328104 h 846104"/>
                  <a:gd name="connsiteX60" fmla="*/ 481062 w 847183"/>
                  <a:gd name="connsiteY60" fmla="*/ 314664 h 846104"/>
                  <a:gd name="connsiteX61" fmla="*/ 514067 w 847183"/>
                  <a:gd name="connsiteY61" fmla="*/ 266282 h 846104"/>
                  <a:gd name="connsiteX62" fmla="*/ 557433 w 847183"/>
                  <a:gd name="connsiteY62" fmla="*/ 139566 h 846104"/>
                  <a:gd name="connsiteX63" fmla="*/ 404307 w 847183"/>
                  <a:gd name="connsiteY63" fmla="*/ 29745 h 846104"/>
                  <a:gd name="connsiteX64" fmla="*/ 289558 w 847183"/>
                  <a:gd name="connsiteY64" fmla="*/ 190252 h 846104"/>
                  <a:gd name="connsiteX65" fmla="*/ 334460 w 847183"/>
                  <a:gd name="connsiteY65" fmla="*/ 267434 h 846104"/>
                  <a:gd name="connsiteX66" fmla="*/ 366313 w 847183"/>
                  <a:gd name="connsiteY66" fmla="*/ 315432 h 846104"/>
                  <a:gd name="connsiteX67" fmla="*/ 369000 w 847183"/>
                  <a:gd name="connsiteY67" fmla="*/ 327720 h 846104"/>
                  <a:gd name="connsiteX68" fmla="*/ 395096 w 847183"/>
                  <a:gd name="connsiteY68" fmla="*/ 327720 h 846104"/>
                  <a:gd name="connsiteX69" fmla="*/ 519056 w 847183"/>
                  <a:gd name="connsiteY69" fmla="*/ 410661 h 846104"/>
                  <a:gd name="connsiteX70" fmla="*/ 328320 w 847183"/>
                  <a:gd name="connsiteY70" fmla="*/ 410661 h 846104"/>
                  <a:gd name="connsiteX71" fmla="*/ 328320 w 847183"/>
                  <a:gd name="connsiteY71" fmla="*/ 417957 h 846104"/>
                  <a:gd name="connsiteX72" fmla="*/ 328320 w 847183"/>
                  <a:gd name="connsiteY72" fmla="*/ 544289 h 846104"/>
                  <a:gd name="connsiteX73" fmla="*/ 384734 w 847183"/>
                  <a:gd name="connsiteY73" fmla="*/ 600736 h 846104"/>
                  <a:gd name="connsiteX74" fmla="*/ 462257 w 847183"/>
                  <a:gd name="connsiteY74" fmla="*/ 600736 h 846104"/>
                  <a:gd name="connsiteX75" fmla="*/ 519056 w 847183"/>
                  <a:gd name="connsiteY75" fmla="*/ 544289 h 846104"/>
                  <a:gd name="connsiteX76" fmla="*/ 519056 w 847183"/>
                  <a:gd name="connsiteY76" fmla="*/ 477859 h 846104"/>
                  <a:gd name="connsiteX77" fmla="*/ 519056 w 847183"/>
                  <a:gd name="connsiteY77" fmla="*/ 410661 h 846104"/>
                  <a:gd name="connsiteX78" fmla="*/ 818400 w 847183"/>
                  <a:gd name="connsiteY78" fmla="*/ 819225 h 846104"/>
                  <a:gd name="connsiteX79" fmla="*/ 818016 w 847183"/>
                  <a:gd name="connsiteY79" fmla="*/ 764315 h 846104"/>
                  <a:gd name="connsiteX80" fmla="*/ 730900 w 847183"/>
                  <a:gd name="connsiteY80" fmla="*/ 658718 h 846104"/>
                  <a:gd name="connsiteX81" fmla="*/ 720538 w 847183"/>
                  <a:gd name="connsiteY81" fmla="*/ 659102 h 846104"/>
                  <a:gd name="connsiteX82" fmla="*/ 671031 w 847183"/>
                  <a:gd name="connsiteY82" fmla="*/ 679837 h 846104"/>
                  <a:gd name="connsiteX83" fmla="*/ 574319 w 847183"/>
                  <a:gd name="connsiteY83" fmla="*/ 818841 h 846104"/>
                  <a:gd name="connsiteX84" fmla="*/ 738191 w 847183"/>
                  <a:gd name="connsiteY84" fmla="*/ 818841 h 846104"/>
                  <a:gd name="connsiteX85" fmla="*/ 738191 w 847183"/>
                  <a:gd name="connsiteY85" fmla="*/ 738203 h 846104"/>
                  <a:gd name="connsiteX86" fmla="*/ 765823 w 847183"/>
                  <a:gd name="connsiteY86" fmla="*/ 738203 h 846104"/>
                  <a:gd name="connsiteX87" fmla="*/ 765823 w 847183"/>
                  <a:gd name="connsiteY87" fmla="*/ 819225 h 846104"/>
                  <a:gd name="connsiteX88" fmla="*/ 818400 w 847183"/>
                  <a:gd name="connsiteY88" fmla="*/ 819225 h 846104"/>
                  <a:gd name="connsiteX89" fmla="*/ 710176 w 847183"/>
                  <a:gd name="connsiteY89" fmla="*/ 411429 h 846104"/>
                  <a:gd name="connsiteX90" fmla="*/ 707873 w 847183"/>
                  <a:gd name="connsiteY90" fmla="*/ 410661 h 846104"/>
                  <a:gd name="connsiteX91" fmla="*/ 601951 w 847183"/>
                  <a:gd name="connsiteY91" fmla="*/ 410661 h 846104"/>
                  <a:gd name="connsiteX92" fmla="*/ 596195 w 847183"/>
                  <a:gd name="connsiteY92" fmla="*/ 414885 h 846104"/>
                  <a:gd name="connsiteX93" fmla="*/ 575087 w 847183"/>
                  <a:gd name="connsiteY93" fmla="*/ 478627 h 846104"/>
                  <a:gd name="connsiteX94" fmla="*/ 584298 w 847183"/>
                  <a:gd name="connsiteY94" fmla="*/ 502051 h 846104"/>
                  <a:gd name="connsiteX95" fmla="*/ 595427 w 847183"/>
                  <a:gd name="connsiteY95" fmla="*/ 508194 h 846104"/>
                  <a:gd name="connsiteX96" fmla="*/ 600800 w 847183"/>
                  <a:gd name="connsiteY96" fmla="*/ 517026 h 846104"/>
                  <a:gd name="connsiteX97" fmla="*/ 601184 w 847183"/>
                  <a:gd name="connsiteY97" fmla="*/ 547745 h 846104"/>
                  <a:gd name="connsiteX98" fmla="*/ 641096 w 847183"/>
                  <a:gd name="connsiteY98" fmla="*/ 587680 h 846104"/>
                  <a:gd name="connsiteX99" fmla="*/ 682544 w 847183"/>
                  <a:gd name="connsiteY99" fmla="*/ 587680 h 846104"/>
                  <a:gd name="connsiteX100" fmla="*/ 682544 w 847183"/>
                  <a:gd name="connsiteY100" fmla="*/ 615327 h 846104"/>
                  <a:gd name="connsiteX101" fmla="*/ 656447 w 847183"/>
                  <a:gd name="connsiteY101" fmla="*/ 615327 h 846104"/>
                  <a:gd name="connsiteX102" fmla="*/ 656447 w 847183"/>
                  <a:gd name="connsiteY102" fmla="*/ 655646 h 846104"/>
                  <a:gd name="connsiteX103" fmla="*/ 702884 w 847183"/>
                  <a:gd name="connsiteY103" fmla="*/ 636446 h 846104"/>
                  <a:gd name="connsiteX104" fmla="*/ 710559 w 847183"/>
                  <a:gd name="connsiteY104" fmla="*/ 625311 h 846104"/>
                  <a:gd name="connsiteX105" fmla="*/ 710559 w 847183"/>
                  <a:gd name="connsiteY105" fmla="*/ 534306 h 846104"/>
                  <a:gd name="connsiteX106" fmla="*/ 715549 w 847183"/>
                  <a:gd name="connsiteY106" fmla="*/ 522786 h 846104"/>
                  <a:gd name="connsiteX107" fmla="*/ 733202 w 847183"/>
                  <a:gd name="connsiteY107" fmla="*/ 504355 h 846104"/>
                  <a:gd name="connsiteX108" fmla="*/ 736272 w 847183"/>
                  <a:gd name="connsiteY108" fmla="*/ 488227 h 846104"/>
                  <a:gd name="connsiteX109" fmla="*/ 722457 w 847183"/>
                  <a:gd name="connsiteY109" fmla="*/ 479395 h 846104"/>
                  <a:gd name="connsiteX110" fmla="*/ 710176 w 847183"/>
                  <a:gd name="connsiteY110" fmla="*/ 479395 h 846104"/>
                  <a:gd name="connsiteX111" fmla="*/ 710176 w 847183"/>
                  <a:gd name="connsiteY111" fmla="*/ 411429 h 846104"/>
                  <a:gd name="connsiteX112" fmla="*/ 164448 w 847183"/>
                  <a:gd name="connsiteY112" fmla="*/ 588064 h 846104"/>
                  <a:gd name="connsiteX113" fmla="*/ 166367 w 847183"/>
                  <a:gd name="connsiteY113" fmla="*/ 587296 h 846104"/>
                  <a:gd name="connsiteX114" fmla="*/ 211652 w 847183"/>
                  <a:gd name="connsiteY114" fmla="*/ 586912 h 846104"/>
                  <a:gd name="connsiteX115" fmla="*/ 245808 w 847183"/>
                  <a:gd name="connsiteY115" fmla="*/ 552353 h 846104"/>
                  <a:gd name="connsiteX116" fmla="*/ 245808 w 847183"/>
                  <a:gd name="connsiteY116" fmla="*/ 525090 h 846104"/>
                  <a:gd name="connsiteX117" fmla="*/ 258856 w 847183"/>
                  <a:gd name="connsiteY117" fmla="*/ 503203 h 846104"/>
                  <a:gd name="connsiteX118" fmla="*/ 271137 w 847183"/>
                  <a:gd name="connsiteY118" fmla="*/ 474019 h 846104"/>
                  <a:gd name="connsiteX119" fmla="*/ 251948 w 847183"/>
                  <a:gd name="connsiteY119" fmla="*/ 416805 h 846104"/>
                  <a:gd name="connsiteX120" fmla="*/ 241586 w 847183"/>
                  <a:gd name="connsiteY120" fmla="*/ 409509 h 846104"/>
                  <a:gd name="connsiteX121" fmla="*/ 144491 w 847183"/>
                  <a:gd name="connsiteY121" fmla="*/ 409509 h 846104"/>
                  <a:gd name="connsiteX122" fmla="*/ 136432 w 847183"/>
                  <a:gd name="connsiteY122" fmla="*/ 409893 h 846104"/>
                  <a:gd name="connsiteX123" fmla="*/ 136432 w 847183"/>
                  <a:gd name="connsiteY123" fmla="*/ 477475 h 846104"/>
                  <a:gd name="connsiteX124" fmla="*/ 126454 w 847183"/>
                  <a:gd name="connsiteY124" fmla="*/ 477475 h 846104"/>
                  <a:gd name="connsiteX125" fmla="*/ 110335 w 847183"/>
                  <a:gd name="connsiteY125" fmla="*/ 485923 h 846104"/>
                  <a:gd name="connsiteX126" fmla="*/ 114941 w 847183"/>
                  <a:gd name="connsiteY126" fmla="*/ 504355 h 846104"/>
                  <a:gd name="connsiteX127" fmla="*/ 131827 w 847183"/>
                  <a:gd name="connsiteY127" fmla="*/ 521250 h 846104"/>
                  <a:gd name="connsiteX128" fmla="*/ 136432 w 847183"/>
                  <a:gd name="connsiteY128" fmla="*/ 532386 h 846104"/>
                  <a:gd name="connsiteX129" fmla="*/ 136816 w 847183"/>
                  <a:gd name="connsiteY129" fmla="*/ 612639 h 846104"/>
                  <a:gd name="connsiteX130" fmla="*/ 154086 w 847183"/>
                  <a:gd name="connsiteY130" fmla="*/ 639134 h 846104"/>
                  <a:gd name="connsiteX131" fmla="*/ 190544 w 847183"/>
                  <a:gd name="connsiteY131" fmla="*/ 654494 h 846104"/>
                  <a:gd name="connsiteX132" fmla="*/ 190544 w 847183"/>
                  <a:gd name="connsiteY132" fmla="*/ 614175 h 846104"/>
                  <a:gd name="connsiteX133" fmla="*/ 164448 w 847183"/>
                  <a:gd name="connsiteY133" fmla="*/ 614175 h 846104"/>
                  <a:gd name="connsiteX134" fmla="*/ 164448 w 847183"/>
                  <a:gd name="connsiteY134" fmla="*/ 588064 h 846104"/>
                  <a:gd name="connsiteX135" fmla="*/ 546687 w 847183"/>
                  <a:gd name="connsiteY135" fmla="*/ 818841 h 846104"/>
                  <a:gd name="connsiteX136" fmla="*/ 574703 w 847183"/>
                  <a:gd name="connsiteY136" fmla="*/ 730908 h 846104"/>
                  <a:gd name="connsiteX137" fmla="*/ 574319 w 847183"/>
                  <a:gd name="connsiteY137" fmla="*/ 725532 h 846104"/>
                  <a:gd name="connsiteX138" fmla="*/ 512148 w 847183"/>
                  <a:gd name="connsiteY138" fmla="*/ 677917 h 846104"/>
                  <a:gd name="connsiteX139" fmla="*/ 486435 w 847183"/>
                  <a:gd name="connsiteY139" fmla="*/ 793498 h 846104"/>
                  <a:gd name="connsiteX140" fmla="*/ 422728 w 847183"/>
                  <a:gd name="connsiteY140" fmla="*/ 729372 h 846104"/>
                  <a:gd name="connsiteX141" fmla="*/ 360940 w 847183"/>
                  <a:gd name="connsiteY141" fmla="*/ 791194 h 846104"/>
                  <a:gd name="connsiteX142" fmla="*/ 335611 w 847183"/>
                  <a:gd name="connsiteY142" fmla="*/ 677917 h 846104"/>
                  <a:gd name="connsiteX143" fmla="*/ 273824 w 847183"/>
                  <a:gd name="connsiteY143" fmla="*/ 725148 h 846104"/>
                  <a:gd name="connsiteX144" fmla="*/ 274591 w 847183"/>
                  <a:gd name="connsiteY144" fmla="*/ 733212 h 846104"/>
                  <a:gd name="connsiteX145" fmla="*/ 290326 w 847183"/>
                  <a:gd name="connsiteY145" fmla="*/ 768154 h 846104"/>
                  <a:gd name="connsiteX146" fmla="*/ 302607 w 847183"/>
                  <a:gd name="connsiteY146" fmla="*/ 818841 h 846104"/>
                  <a:gd name="connsiteX147" fmla="*/ 546687 w 847183"/>
                  <a:gd name="connsiteY147" fmla="*/ 818841 h 846104"/>
                  <a:gd name="connsiteX148" fmla="*/ 82320 w 847183"/>
                  <a:gd name="connsiteY148" fmla="*/ 818457 h 846104"/>
                  <a:gd name="connsiteX149" fmla="*/ 82320 w 847183"/>
                  <a:gd name="connsiteY149" fmla="*/ 737435 h 846104"/>
                  <a:gd name="connsiteX150" fmla="*/ 109952 w 847183"/>
                  <a:gd name="connsiteY150" fmla="*/ 737435 h 846104"/>
                  <a:gd name="connsiteX151" fmla="*/ 109952 w 847183"/>
                  <a:gd name="connsiteY151" fmla="*/ 818457 h 846104"/>
                  <a:gd name="connsiteX152" fmla="*/ 271137 w 847183"/>
                  <a:gd name="connsiteY152" fmla="*/ 818457 h 846104"/>
                  <a:gd name="connsiteX153" fmla="*/ 229306 w 847183"/>
                  <a:gd name="connsiteY153" fmla="*/ 721308 h 846104"/>
                  <a:gd name="connsiteX154" fmla="*/ 210884 w 847183"/>
                  <a:gd name="connsiteY154" fmla="*/ 757403 h 846104"/>
                  <a:gd name="connsiteX155" fmla="*/ 136432 w 847183"/>
                  <a:gd name="connsiteY155" fmla="*/ 712860 h 846104"/>
                  <a:gd name="connsiteX156" fmla="*/ 121081 w 847183"/>
                  <a:gd name="connsiteY156" fmla="*/ 692125 h 846104"/>
                  <a:gd name="connsiteX157" fmla="*/ 113022 w 847183"/>
                  <a:gd name="connsiteY157" fmla="*/ 660254 h 846104"/>
                  <a:gd name="connsiteX158" fmla="*/ 107649 w 847183"/>
                  <a:gd name="connsiteY158" fmla="*/ 662174 h 846104"/>
                  <a:gd name="connsiteX159" fmla="*/ 100741 w 847183"/>
                  <a:gd name="connsiteY159" fmla="*/ 665246 h 846104"/>
                  <a:gd name="connsiteX160" fmla="*/ 28208 w 847183"/>
                  <a:gd name="connsiteY160" fmla="*/ 774682 h 846104"/>
                  <a:gd name="connsiteX161" fmla="*/ 28208 w 847183"/>
                  <a:gd name="connsiteY161" fmla="*/ 818841 h 846104"/>
                  <a:gd name="connsiteX162" fmla="*/ 76947 w 847183"/>
                  <a:gd name="connsiteY162" fmla="*/ 818841 h 846104"/>
                  <a:gd name="connsiteX163" fmla="*/ 82320 w 847183"/>
                  <a:gd name="connsiteY163" fmla="*/ 818457 h 846104"/>
                  <a:gd name="connsiteX164" fmla="*/ 300688 w 847183"/>
                  <a:gd name="connsiteY164" fmla="*/ 497059 h 846104"/>
                  <a:gd name="connsiteX165" fmla="*/ 285337 w 847183"/>
                  <a:gd name="connsiteY165" fmla="*/ 518562 h 846104"/>
                  <a:gd name="connsiteX166" fmla="*/ 273056 w 847183"/>
                  <a:gd name="connsiteY166" fmla="*/ 548129 h 846104"/>
                  <a:gd name="connsiteX167" fmla="*/ 273056 w 847183"/>
                  <a:gd name="connsiteY167" fmla="*/ 555809 h 846104"/>
                  <a:gd name="connsiteX168" fmla="*/ 231992 w 847183"/>
                  <a:gd name="connsiteY168" fmla="*/ 611487 h 846104"/>
                  <a:gd name="connsiteX169" fmla="*/ 218560 w 847183"/>
                  <a:gd name="connsiteY169" fmla="*/ 615327 h 846104"/>
                  <a:gd name="connsiteX170" fmla="*/ 218560 w 847183"/>
                  <a:gd name="connsiteY170" fmla="*/ 669085 h 846104"/>
                  <a:gd name="connsiteX171" fmla="*/ 221246 w 847183"/>
                  <a:gd name="connsiteY171" fmla="*/ 674845 h 846104"/>
                  <a:gd name="connsiteX172" fmla="*/ 253867 w 847183"/>
                  <a:gd name="connsiteY172" fmla="*/ 703644 h 846104"/>
                  <a:gd name="connsiteX173" fmla="*/ 253867 w 847183"/>
                  <a:gd name="connsiteY173" fmla="*/ 703644 h 846104"/>
                  <a:gd name="connsiteX174" fmla="*/ 259624 w 847183"/>
                  <a:gd name="connsiteY174" fmla="*/ 697501 h 846104"/>
                  <a:gd name="connsiteX175" fmla="*/ 346741 w 847183"/>
                  <a:gd name="connsiteY175" fmla="*/ 645662 h 846104"/>
                  <a:gd name="connsiteX176" fmla="*/ 362475 w 847183"/>
                  <a:gd name="connsiteY176" fmla="*/ 626463 h 846104"/>
                  <a:gd name="connsiteX177" fmla="*/ 359405 w 847183"/>
                  <a:gd name="connsiteY177" fmla="*/ 625311 h 846104"/>
                  <a:gd name="connsiteX178" fmla="*/ 300304 w 847183"/>
                  <a:gd name="connsiteY178" fmla="*/ 545057 h 846104"/>
                  <a:gd name="connsiteX179" fmla="*/ 300688 w 847183"/>
                  <a:gd name="connsiteY179" fmla="*/ 497059 h 846104"/>
                  <a:gd name="connsiteX180" fmla="*/ 546687 w 847183"/>
                  <a:gd name="connsiteY180" fmla="*/ 496291 h 846104"/>
                  <a:gd name="connsiteX181" fmla="*/ 546687 w 847183"/>
                  <a:gd name="connsiteY181" fmla="*/ 546593 h 846104"/>
                  <a:gd name="connsiteX182" fmla="*/ 492192 w 847183"/>
                  <a:gd name="connsiteY182" fmla="*/ 623391 h 846104"/>
                  <a:gd name="connsiteX183" fmla="*/ 484516 w 847183"/>
                  <a:gd name="connsiteY183" fmla="*/ 626463 h 846104"/>
                  <a:gd name="connsiteX184" fmla="*/ 503321 w 847183"/>
                  <a:gd name="connsiteY184" fmla="*/ 646046 h 846104"/>
                  <a:gd name="connsiteX185" fmla="*/ 585449 w 847183"/>
                  <a:gd name="connsiteY185" fmla="*/ 694813 h 846104"/>
                  <a:gd name="connsiteX186" fmla="*/ 593124 w 847183"/>
                  <a:gd name="connsiteY186" fmla="*/ 703644 h 846104"/>
                  <a:gd name="connsiteX187" fmla="*/ 625745 w 847183"/>
                  <a:gd name="connsiteY187" fmla="*/ 674845 h 846104"/>
                  <a:gd name="connsiteX188" fmla="*/ 628432 w 847183"/>
                  <a:gd name="connsiteY188" fmla="*/ 670237 h 846104"/>
                  <a:gd name="connsiteX189" fmla="*/ 628432 w 847183"/>
                  <a:gd name="connsiteY189" fmla="*/ 615327 h 846104"/>
                  <a:gd name="connsiteX190" fmla="*/ 620756 w 847183"/>
                  <a:gd name="connsiteY190" fmla="*/ 613407 h 846104"/>
                  <a:gd name="connsiteX191" fmla="*/ 574319 w 847183"/>
                  <a:gd name="connsiteY191" fmla="*/ 563873 h 846104"/>
                  <a:gd name="connsiteX192" fmla="*/ 573168 w 847183"/>
                  <a:gd name="connsiteY192" fmla="*/ 533922 h 846104"/>
                  <a:gd name="connsiteX193" fmla="*/ 569714 w 847183"/>
                  <a:gd name="connsiteY193" fmla="*/ 526242 h 846104"/>
                  <a:gd name="connsiteX194" fmla="*/ 546687 w 847183"/>
                  <a:gd name="connsiteY194" fmla="*/ 496291 h 846104"/>
                  <a:gd name="connsiteX195" fmla="*/ 122232 w 847183"/>
                  <a:gd name="connsiteY195" fmla="*/ 382246 h 846104"/>
                  <a:gd name="connsiteX196" fmla="*/ 122232 w 847183"/>
                  <a:gd name="connsiteY196" fmla="*/ 164909 h 846104"/>
                  <a:gd name="connsiteX197" fmla="*/ 68888 w 847183"/>
                  <a:gd name="connsiteY197" fmla="*/ 164909 h 846104"/>
                  <a:gd name="connsiteX198" fmla="*/ 68888 w 847183"/>
                  <a:gd name="connsiteY198" fmla="*/ 382246 h 846104"/>
                  <a:gd name="connsiteX199" fmla="*/ 122232 w 847183"/>
                  <a:gd name="connsiteY199" fmla="*/ 382246 h 846104"/>
                  <a:gd name="connsiteX200" fmla="*/ 204360 w 847183"/>
                  <a:gd name="connsiteY200" fmla="*/ 274346 h 846104"/>
                  <a:gd name="connsiteX201" fmla="*/ 204360 w 847183"/>
                  <a:gd name="connsiteY201" fmla="*/ 172973 h 846104"/>
                  <a:gd name="connsiteX202" fmla="*/ 196685 w 847183"/>
                  <a:gd name="connsiteY202" fmla="*/ 164909 h 846104"/>
                  <a:gd name="connsiteX203" fmla="*/ 158307 w 847183"/>
                  <a:gd name="connsiteY203" fmla="*/ 164909 h 846104"/>
                  <a:gd name="connsiteX204" fmla="*/ 150632 w 847183"/>
                  <a:gd name="connsiteY204" fmla="*/ 172205 h 846104"/>
                  <a:gd name="connsiteX205" fmla="*/ 150632 w 847183"/>
                  <a:gd name="connsiteY205" fmla="*/ 375334 h 846104"/>
                  <a:gd name="connsiteX206" fmla="*/ 158307 w 847183"/>
                  <a:gd name="connsiteY206" fmla="*/ 382630 h 846104"/>
                  <a:gd name="connsiteX207" fmla="*/ 195150 w 847183"/>
                  <a:gd name="connsiteY207" fmla="*/ 382630 h 846104"/>
                  <a:gd name="connsiteX208" fmla="*/ 204360 w 847183"/>
                  <a:gd name="connsiteY208" fmla="*/ 373031 h 846104"/>
                  <a:gd name="connsiteX209" fmla="*/ 204360 w 847183"/>
                  <a:gd name="connsiteY209" fmla="*/ 274346 h 846104"/>
                  <a:gd name="connsiteX210" fmla="*/ 738191 w 847183"/>
                  <a:gd name="connsiteY210" fmla="*/ 410661 h 846104"/>
                  <a:gd name="connsiteX211" fmla="*/ 738191 w 847183"/>
                  <a:gd name="connsiteY211" fmla="*/ 446372 h 846104"/>
                  <a:gd name="connsiteX212" fmla="*/ 743564 w 847183"/>
                  <a:gd name="connsiteY212" fmla="*/ 455588 h 846104"/>
                  <a:gd name="connsiteX213" fmla="*/ 753926 w 847183"/>
                  <a:gd name="connsiteY213" fmla="*/ 523170 h 846104"/>
                  <a:gd name="connsiteX214" fmla="*/ 742029 w 847183"/>
                  <a:gd name="connsiteY214" fmla="*/ 535458 h 846104"/>
                  <a:gd name="connsiteX215" fmla="*/ 738575 w 847183"/>
                  <a:gd name="connsiteY215" fmla="*/ 540065 h 846104"/>
                  <a:gd name="connsiteX216" fmla="*/ 738575 w 847183"/>
                  <a:gd name="connsiteY216" fmla="*/ 577696 h 846104"/>
                  <a:gd name="connsiteX217" fmla="*/ 818784 w 847183"/>
                  <a:gd name="connsiteY217" fmla="*/ 411045 h 846104"/>
                  <a:gd name="connsiteX218" fmla="*/ 738191 w 847183"/>
                  <a:gd name="connsiteY218" fmla="*/ 410661 h 846104"/>
                  <a:gd name="connsiteX219" fmla="*/ 195150 w 847183"/>
                  <a:gd name="connsiteY219" fmla="*/ 136110 h 846104"/>
                  <a:gd name="connsiteX220" fmla="*/ 192463 w 847183"/>
                  <a:gd name="connsiteY220" fmla="*/ 129198 h 846104"/>
                  <a:gd name="connsiteX221" fmla="*/ 146410 w 847183"/>
                  <a:gd name="connsiteY221" fmla="*/ 37425 h 846104"/>
                  <a:gd name="connsiteX222" fmla="*/ 137200 w 847183"/>
                  <a:gd name="connsiteY222" fmla="*/ 29745 h 846104"/>
                  <a:gd name="connsiteX223" fmla="*/ 127989 w 847183"/>
                  <a:gd name="connsiteY223" fmla="*/ 37809 h 846104"/>
                  <a:gd name="connsiteX224" fmla="*/ 81936 w 847183"/>
                  <a:gd name="connsiteY224" fmla="*/ 129582 h 846104"/>
                  <a:gd name="connsiteX225" fmla="*/ 79250 w 847183"/>
                  <a:gd name="connsiteY225" fmla="*/ 136110 h 846104"/>
                  <a:gd name="connsiteX226" fmla="*/ 195150 w 847183"/>
                  <a:gd name="connsiteY226" fmla="*/ 136110 h 846104"/>
                  <a:gd name="connsiteX227" fmla="*/ 423879 w 847183"/>
                  <a:gd name="connsiteY227" fmla="*/ 690205 h 846104"/>
                  <a:gd name="connsiteX228" fmla="*/ 449976 w 847183"/>
                  <a:gd name="connsiteY228" fmla="*/ 664094 h 846104"/>
                  <a:gd name="connsiteX229" fmla="*/ 456884 w 847183"/>
                  <a:gd name="connsiteY229" fmla="*/ 634143 h 846104"/>
                  <a:gd name="connsiteX230" fmla="*/ 447674 w 847183"/>
                  <a:gd name="connsiteY230" fmla="*/ 627999 h 846104"/>
                  <a:gd name="connsiteX231" fmla="*/ 410064 w 847183"/>
                  <a:gd name="connsiteY231" fmla="*/ 627999 h 846104"/>
                  <a:gd name="connsiteX232" fmla="*/ 386270 w 847183"/>
                  <a:gd name="connsiteY232" fmla="*/ 647966 h 846104"/>
                  <a:gd name="connsiteX233" fmla="*/ 387805 w 847183"/>
                  <a:gd name="connsiteY233" fmla="*/ 654110 h 846104"/>
                  <a:gd name="connsiteX234" fmla="*/ 423879 w 847183"/>
                  <a:gd name="connsiteY234" fmla="*/ 690205 h 846104"/>
                  <a:gd name="connsiteX235" fmla="*/ 477608 w 847183"/>
                  <a:gd name="connsiteY235" fmla="*/ 356519 h 846104"/>
                  <a:gd name="connsiteX236" fmla="*/ 370151 w 847183"/>
                  <a:gd name="connsiteY236" fmla="*/ 356519 h 846104"/>
                  <a:gd name="connsiteX237" fmla="*/ 370151 w 847183"/>
                  <a:gd name="connsiteY237" fmla="*/ 381862 h 846104"/>
                  <a:gd name="connsiteX238" fmla="*/ 477608 w 847183"/>
                  <a:gd name="connsiteY238" fmla="*/ 381862 h 846104"/>
                  <a:gd name="connsiteX239" fmla="*/ 477608 w 847183"/>
                  <a:gd name="connsiteY239" fmla="*/ 356519 h 846104"/>
                  <a:gd name="connsiteX240" fmla="*/ 208198 w 847183"/>
                  <a:gd name="connsiteY240" fmla="*/ 699805 h 846104"/>
                  <a:gd name="connsiteX241" fmla="*/ 144108 w 847183"/>
                  <a:gd name="connsiteY241" fmla="*/ 666398 h 846104"/>
                  <a:gd name="connsiteX242" fmla="*/ 147178 w 847183"/>
                  <a:gd name="connsiteY242" fmla="*/ 677533 h 846104"/>
                  <a:gd name="connsiteX243" fmla="*/ 152934 w 847183"/>
                  <a:gd name="connsiteY243" fmla="*/ 689053 h 846104"/>
                  <a:gd name="connsiteX244" fmla="*/ 199371 w 847183"/>
                  <a:gd name="connsiteY244" fmla="*/ 717084 h 846104"/>
                  <a:gd name="connsiteX245" fmla="*/ 208198 w 847183"/>
                  <a:gd name="connsiteY245" fmla="*/ 699805 h 846104"/>
                  <a:gd name="connsiteX246" fmla="*/ 422728 w 847183"/>
                  <a:gd name="connsiteY246" fmla="*/ 323880 h 846104"/>
                  <a:gd name="connsiteX247" fmla="*/ 424647 w 847183"/>
                  <a:gd name="connsiteY247" fmla="*/ 323880 h 846104"/>
                  <a:gd name="connsiteX248" fmla="*/ 432323 w 847183"/>
                  <a:gd name="connsiteY248" fmla="*/ 206380 h 846104"/>
                  <a:gd name="connsiteX249" fmla="*/ 414669 w 847183"/>
                  <a:gd name="connsiteY249" fmla="*/ 206380 h 846104"/>
                  <a:gd name="connsiteX250" fmla="*/ 422728 w 847183"/>
                  <a:gd name="connsiteY250" fmla="*/ 323880 h 846104"/>
                  <a:gd name="connsiteX251" fmla="*/ 401621 w 847183"/>
                  <a:gd name="connsiteY251" fmla="*/ 710556 h 846104"/>
                  <a:gd name="connsiteX252" fmla="*/ 362859 w 847183"/>
                  <a:gd name="connsiteY252" fmla="*/ 671773 h 846104"/>
                  <a:gd name="connsiteX253" fmla="*/ 377059 w 847183"/>
                  <a:gd name="connsiteY253" fmla="*/ 735515 h 846104"/>
                  <a:gd name="connsiteX254" fmla="*/ 401621 w 847183"/>
                  <a:gd name="connsiteY254" fmla="*/ 710556 h 846104"/>
                  <a:gd name="connsiteX255" fmla="*/ 445755 w 847183"/>
                  <a:gd name="connsiteY255" fmla="*/ 709404 h 846104"/>
                  <a:gd name="connsiteX256" fmla="*/ 470700 w 847183"/>
                  <a:gd name="connsiteY256" fmla="*/ 734748 h 846104"/>
                  <a:gd name="connsiteX257" fmla="*/ 484900 w 847183"/>
                  <a:gd name="connsiteY257" fmla="*/ 671005 h 846104"/>
                  <a:gd name="connsiteX258" fmla="*/ 445755 w 847183"/>
                  <a:gd name="connsiteY258" fmla="*/ 709404 h 846104"/>
                  <a:gd name="connsiteX259" fmla="*/ 383967 w 847183"/>
                  <a:gd name="connsiteY259" fmla="*/ 177581 h 846104"/>
                  <a:gd name="connsiteX260" fmla="*/ 383967 w 847183"/>
                  <a:gd name="connsiteY260" fmla="*/ 162221 h 846104"/>
                  <a:gd name="connsiteX261" fmla="*/ 368232 w 847183"/>
                  <a:gd name="connsiteY261" fmla="*/ 151085 h 846104"/>
                  <a:gd name="connsiteX262" fmla="*/ 355951 w 847183"/>
                  <a:gd name="connsiteY262" fmla="*/ 164141 h 846104"/>
                  <a:gd name="connsiteX263" fmla="*/ 369767 w 847183"/>
                  <a:gd name="connsiteY263" fmla="*/ 177581 h 846104"/>
                  <a:gd name="connsiteX264" fmla="*/ 383967 w 847183"/>
                  <a:gd name="connsiteY264" fmla="*/ 177581 h 846104"/>
                  <a:gd name="connsiteX265" fmla="*/ 463408 w 847183"/>
                  <a:gd name="connsiteY265" fmla="*/ 177581 h 846104"/>
                  <a:gd name="connsiteX266" fmla="*/ 477992 w 847183"/>
                  <a:gd name="connsiteY266" fmla="*/ 177581 h 846104"/>
                  <a:gd name="connsiteX267" fmla="*/ 491808 w 847183"/>
                  <a:gd name="connsiteY267" fmla="*/ 164141 h 846104"/>
                  <a:gd name="connsiteX268" fmla="*/ 478759 w 847183"/>
                  <a:gd name="connsiteY268" fmla="*/ 151085 h 846104"/>
                  <a:gd name="connsiteX269" fmla="*/ 463792 w 847183"/>
                  <a:gd name="connsiteY269" fmla="*/ 163373 h 846104"/>
                  <a:gd name="connsiteX270" fmla="*/ 463408 w 847183"/>
                  <a:gd name="connsiteY270" fmla="*/ 177581 h 8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847183" h="846104">
                    <a:moveTo>
                      <a:pt x="847183" y="846104"/>
                    </a:moveTo>
                    <a:cubicBezTo>
                      <a:pt x="564725" y="846104"/>
                      <a:pt x="283034" y="846104"/>
                      <a:pt x="192" y="846104"/>
                    </a:cubicBezTo>
                    <a:cubicBezTo>
                      <a:pt x="192" y="841496"/>
                      <a:pt x="192" y="837272"/>
                      <a:pt x="192" y="832665"/>
                    </a:cubicBezTo>
                    <a:cubicBezTo>
                      <a:pt x="576" y="808089"/>
                      <a:pt x="-1343" y="783514"/>
                      <a:pt x="2111" y="759323"/>
                    </a:cubicBezTo>
                    <a:cubicBezTo>
                      <a:pt x="10938" y="699037"/>
                      <a:pt x="44710" y="657566"/>
                      <a:pt x="101508" y="634143"/>
                    </a:cubicBezTo>
                    <a:cubicBezTo>
                      <a:pt x="104195" y="632991"/>
                      <a:pt x="106498" y="631839"/>
                      <a:pt x="109184" y="630687"/>
                    </a:cubicBezTo>
                    <a:cubicBezTo>
                      <a:pt x="112638" y="615711"/>
                      <a:pt x="107649" y="607647"/>
                      <a:pt x="93833" y="599968"/>
                    </a:cubicBezTo>
                    <a:cubicBezTo>
                      <a:pt x="33580" y="565793"/>
                      <a:pt x="2878" y="513186"/>
                      <a:pt x="576" y="444068"/>
                    </a:cubicBezTo>
                    <a:cubicBezTo>
                      <a:pt x="-192" y="423717"/>
                      <a:pt x="576" y="403366"/>
                      <a:pt x="576" y="382246"/>
                    </a:cubicBezTo>
                    <a:cubicBezTo>
                      <a:pt x="14392" y="382246"/>
                      <a:pt x="27440" y="382246"/>
                      <a:pt x="41640" y="382246"/>
                    </a:cubicBezTo>
                    <a:cubicBezTo>
                      <a:pt x="41640" y="378406"/>
                      <a:pt x="41640" y="374950"/>
                      <a:pt x="41640" y="371879"/>
                    </a:cubicBezTo>
                    <a:cubicBezTo>
                      <a:pt x="41640" y="299689"/>
                      <a:pt x="41640" y="227499"/>
                      <a:pt x="41640" y="155309"/>
                    </a:cubicBezTo>
                    <a:cubicBezTo>
                      <a:pt x="41640" y="149933"/>
                      <a:pt x="42791" y="144173"/>
                      <a:pt x="45477" y="139182"/>
                    </a:cubicBezTo>
                    <a:cubicBezTo>
                      <a:pt x="64282" y="100783"/>
                      <a:pt x="83855" y="62384"/>
                      <a:pt x="102660" y="23985"/>
                    </a:cubicBezTo>
                    <a:cubicBezTo>
                      <a:pt x="109952" y="9394"/>
                      <a:pt x="119930" y="178"/>
                      <a:pt x="136816" y="178"/>
                    </a:cubicBezTo>
                    <a:cubicBezTo>
                      <a:pt x="154086" y="178"/>
                      <a:pt x="164448" y="9778"/>
                      <a:pt x="171739" y="24369"/>
                    </a:cubicBezTo>
                    <a:cubicBezTo>
                      <a:pt x="190928" y="63152"/>
                      <a:pt x="210501" y="101551"/>
                      <a:pt x="229306" y="140334"/>
                    </a:cubicBezTo>
                    <a:cubicBezTo>
                      <a:pt x="231224" y="144557"/>
                      <a:pt x="232376" y="149549"/>
                      <a:pt x="232376" y="154157"/>
                    </a:cubicBezTo>
                    <a:cubicBezTo>
                      <a:pt x="232760" y="226731"/>
                      <a:pt x="232376" y="299305"/>
                      <a:pt x="232376" y="371495"/>
                    </a:cubicBezTo>
                    <a:cubicBezTo>
                      <a:pt x="232376" y="374950"/>
                      <a:pt x="232376" y="378022"/>
                      <a:pt x="232376" y="382246"/>
                    </a:cubicBezTo>
                    <a:cubicBezTo>
                      <a:pt x="241203" y="382246"/>
                      <a:pt x="249646" y="383014"/>
                      <a:pt x="257705" y="382246"/>
                    </a:cubicBezTo>
                    <a:cubicBezTo>
                      <a:pt x="266916" y="381478"/>
                      <a:pt x="270753" y="384166"/>
                      <a:pt x="273824" y="393382"/>
                    </a:cubicBezTo>
                    <a:cubicBezTo>
                      <a:pt x="281499" y="419493"/>
                      <a:pt x="290710" y="444836"/>
                      <a:pt x="300304" y="470564"/>
                    </a:cubicBezTo>
                    <a:cubicBezTo>
                      <a:pt x="300304" y="441764"/>
                      <a:pt x="300304" y="412581"/>
                      <a:pt x="300304" y="382630"/>
                    </a:cubicBezTo>
                    <a:cubicBezTo>
                      <a:pt x="314120" y="382630"/>
                      <a:pt x="327552" y="382630"/>
                      <a:pt x="342519" y="382630"/>
                    </a:cubicBezTo>
                    <a:cubicBezTo>
                      <a:pt x="341368" y="361127"/>
                      <a:pt x="341368" y="340392"/>
                      <a:pt x="339065" y="320040"/>
                    </a:cubicBezTo>
                    <a:cubicBezTo>
                      <a:pt x="337530" y="307753"/>
                      <a:pt x="328703" y="298153"/>
                      <a:pt x="319109" y="290089"/>
                    </a:cubicBezTo>
                    <a:cubicBezTo>
                      <a:pt x="288791" y="264362"/>
                      <a:pt x="269602" y="232107"/>
                      <a:pt x="261926" y="192940"/>
                    </a:cubicBezTo>
                    <a:cubicBezTo>
                      <a:pt x="245424" y="108847"/>
                      <a:pt x="303758" y="20913"/>
                      <a:pt x="388188" y="3634"/>
                    </a:cubicBezTo>
                    <a:cubicBezTo>
                      <a:pt x="480678" y="-15566"/>
                      <a:pt x="569330" y="43185"/>
                      <a:pt x="585065" y="135726"/>
                    </a:cubicBezTo>
                    <a:cubicBezTo>
                      <a:pt x="595043" y="195244"/>
                      <a:pt x="576622" y="246698"/>
                      <a:pt x="531336" y="286633"/>
                    </a:cubicBezTo>
                    <a:cubicBezTo>
                      <a:pt x="513299" y="302761"/>
                      <a:pt x="504089" y="320808"/>
                      <a:pt x="505624" y="344615"/>
                    </a:cubicBezTo>
                    <a:cubicBezTo>
                      <a:pt x="506391" y="356903"/>
                      <a:pt x="505624" y="368807"/>
                      <a:pt x="505624" y="381862"/>
                    </a:cubicBezTo>
                    <a:cubicBezTo>
                      <a:pt x="519440" y="381862"/>
                      <a:pt x="532488" y="381862"/>
                      <a:pt x="546304" y="381862"/>
                    </a:cubicBezTo>
                    <a:cubicBezTo>
                      <a:pt x="546304" y="411813"/>
                      <a:pt x="546304" y="440996"/>
                      <a:pt x="546304" y="470180"/>
                    </a:cubicBezTo>
                    <a:cubicBezTo>
                      <a:pt x="546687" y="470180"/>
                      <a:pt x="547455" y="470180"/>
                      <a:pt x="547839" y="470564"/>
                    </a:cubicBezTo>
                    <a:cubicBezTo>
                      <a:pt x="557817" y="440996"/>
                      <a:pt x="567411" y="411813"/>
                      <a:pt x="577389" y="382246"/>
                    </a:cubicBezTo>
                    <a:cubicBezTo>
                      <a:pt x="667193" y="382246"/>
                      <a:pt x="756612" y="382246"/>
                      <a:pt x="846800" y="382246"/>
                    </a:cubicBezTo>
                    <a:cubicBezTo>
                      <a:pt x="846800" y="402982"/>
                      <a:pt x="847567" y="423333"/>
                      <a:pt x="846416" y="443684"/>
                    </a:cubicBezTo>
                    <a:cubicBezTo>
                      <a:pt x="845648" y="459044"/>
                      <a:pt x="844113" y="474403"/>
                      <a:pt x="840275" y="488995"/>
                    </a:cubicBezTo>
                    <a:cubicBezTo>
                      <a:pt x="826076" y="541985"/>
                      <a:pt x="793839" y="580768"/>
                      <a:pt x="744715" y="604959"/>
                    </a:cubicBezTo>
                    <a:cubicBezTo>
                      <a:pt x="733586" y="610335"/>
                      <a:pt x="738575" y="618399"/>
                      <a:pt x="737424" y="625695"/>
                    </a:cubicBezTo>
                    <a:cubicBezTo>
                      <a:pt x="736272" y="632607"/>
                      <a:pt x="742029" y="632607"/>
                      <a:pt x="745867" y="633759"/>
                    </a:cubicBezTo>
                    <a:cubicBezTo>
                      <a:pt x="806119" y="657182"/>
                      <a:pt x="846416" y="715164"/>
                      <a:pt x="846416" y="779674"/>
                    </a:cubicBezTo>
                    <a:cubicBezTo>
                      <a:pt x="847183" y="801945"/>
                      <a:pt x="847183" y="823449"/>
                      <a:pt x="847183" y="846104"/>
                    </a:cubicBezTo>
                    <a:close/>
                    <a:moveTo>
                      <a:pt x="395096" y="327720"/>
                    </a:moveTo>
                    <a:cubicBezTo>
                      <a:pt x="392410" y="286633"/>
                      <a:pt x="389724" y="246314"/>
                      <a:pt x="387037" y="205612"/>
                    </a:cubicBezTo>
                    <a:cubicBezTo>
                      <a:pt x="380513" y="205612"/>
                      <a:pt x="375140" y="205612"/>
                      <a:pt x="369767" y="205612"/>
                    </a:cubicBezTo>
                    <a:cubicBezTo>
                      <a:pt x="346357" y="205612"/>
                      <a:pt x="328320" y="187564"/>
                      <a:pt x="327936" y="165293"/>
                    </a:cubicBezTo>
                    <a:cubicBezTo>
                      <a:pt x="327936" y="143022"/>
                      <a:pt x="345206" y="124590"/>
                      <a:pt x="367081" y="123822"/>
                    </a:cubicBezTo>
                    <a:cubicBezTo>
                      <a:pt x="391642" y="123054"/>
                      <a:pt x="410831" y="139566"/>
                      <a:pt x="411983" y="162989"/>
                    </a:cubicBezTo>
                    <a:cubicBezTo>
                      <a:pt x="412366" y="167981"/>
                      <a:pt x="412750" y="172973"/>
                      <a:pt x="413518" y="178349"/>
                    </a:cubicBezTo>
                    <a:cubicBezTo>
                      <a:pt x="420809" y="178349"/>
                      <a:pt x="427334" y="178349"/>
                      <a:pt x="434241" y="178349"/>
                    </a:cubicBezTo>
                    <a:cubicBezTo>
                      <a:pt x="434625" y="172589"/>
                      <a:pt x="435009" y="166829"/>
                      <a:pt x="435777" y="161069"/>
                    </a:cubicBezTo>
                    <a:cubicBezTo>
                      <a:pt x="437695" y="139182"/>
                      <a:pt x="456884" y="123054"/>
                      <a:pt x="480678" y="123822"/>
                    </a:cubicBezTo>
                    <a:cubicBezTo>
                      <a:pt x="502170" y="124590"/>
                      <a:pt x="519823" y="143406"/>
                      <a:pt x="519440" y="165677"/>
                    </a:cubicBezTo>
                    <a:cubicBezTo>
                      <a:pt x="519056" y="187564"/>
                      <a:pt x="501018" y="205612"/>
                      <a:pt x="479143" y="205996"/>
                    </a:cubicBezTo>
                    <a:cubicBezTo>
                      <a:pt x="473003" y="205996"/>
                      <a:pt x="466862" y="205996"/>
                      <a:pt x="460338" y="205996"/>
                    </a:cubicBezTo>
                    <a:cubicBezTo>
                      <a:pt x="457652" y="247466"/>
                      <a:pt x="454965" y="287785"/>
                      <a:pt x="452279" y="328104"/>
                    </a:cubicBezTo>
                    <a:cubicBezTo>
                      <a:pt x="461873" y="328104"/>
                      <a:pt x="469932" y="328104"/>
                      <a:pt x="477992" y="328104"/>
                    </a:cubicBezTo>
                    <a:cubicBezTo>
                      <a:pt x="479143" y="323496"/>
                      <a:pt x="479911" y="318888"/>
                      <a:pt x="481062" y="314664"/>
                    </a:cubicBezTo>
                    <a:cubicBezTo>
                      <a:pt x="486051" y="294313"/>
                      <a:pt x="499099" y="280105"/>
                      <a:pt x="514067" y="266282"/>
                    </a:cubicBezTo>
                    <a:cubicBezTo>
                      <a:pt x="551677" y="232107"/>
                      <a:pt x="566644" y="189484"/>
                      <a:pt x="557433" y="139566"/>
                    </a:cubicBezTo>
                    <a:cubicBezTo>
                      <a:pt x="544385" y="68144"/>
                      <a:pt x="476073" y="20529"/>
                      <a:pt x="404307" y="29745"/>
                    </a:cubicBezTo>
                    <a:cubicBezTo>
                      <a:pt x="329855" y="39729"/>
                      <a:pt x="273824" y="116526"/>
                      <a:pt x="289558" y="190252"/>
                    </a:cubicBezTo>
                    <a:cubicBezTo>
                      <a:pt x="296082" y="220971"/>
                      <a:pt x="310666" y="247082"/>
                      <a:pt x="334460" y="267434"/>
                    </a:cubicBezTo>
                    <a:cubicBezTo>
                      <a:pt x="349811" y="280489"/>
                      <a:pt x="361708" y="295465"/>
                      <a:pt x="366313" y="315432"/>
                    </a:cubicBezTo>
                    <a:cubicBezTo>
                      <a:pt x="367465" y="319656"/>
                      <a:pt x="368232" y="323496"/>
                      <a:pt x="369000" y="327720"/>
                    </a:cubicBezTo>
                    <a:cubicBezTo>
                      <a:pt x="377826" y="327720"/>
                      <a:pt x="385502" y="327720"/>
                      <a:pt x="395096" y="327720"/>
                    </a:cubicBezTo>
                    <a:close/>
                    <a:moveTo>
                      <a:pt x="519056" y="410661"/>
                    </a:moveTo>
                    <a:cubicBezTo>
                      <a:pt x="454965" y="410661"/>
                      <a:pt x="391642" y="410661"/>
                      <a:pt x="328320" y="410661"/>
                    </a:cubicBezTo>
                    <a:cubicBezTo>
                      <a:pt x="328320" y="413349"/>
                      <a:pt x="328320" y="415653"/>
                      <a:pt x="328320" y="417957"/>
                    </a:cubicBezTo>
                    <a:cubicBezTo>
                      <a:pt x="328320" y="460196"/>
                      <a:pt x="328320" y="502051"/>
                      <a:pt x="328320" y="544289"/>
                    </a:cubicBezTo>
                    <a:cubicBezTo>
                      <a:pt x="328320" y="576928"/>
                      <a:pt x="352114" y="600736"/>
                      <a:pt x="384734" y="600736"/>
                    </a:cubicBezTo>
                    <a:cubicBezTo>
                      <a:pt x="410447" y="600736"/>
                      <a:pt x="436544" y="600736"/>
                      <a:pt x="462257" y="600736"/>
                    </a:cubicBezTo>
                    <a:cubicBezTo>
                      <a:pt x="495262" y="600736"/>
                      <a:pt x="518672" y="576928"/>
                      <a:pt x="519056" y="544289"/>
                    </a:cubicBezTo>
                    <a:cubicBezTo>
                      <a:pt x="519056" y="522018"/>
                      <a:pt x="519056" y="500131"/>
                      <a:pt x="519056" y="477859"/>
                    </a:cubicBezTo>
                    <a:cubicBezTo>
                      <a:pt x="519056" y="455588"/>
                      <a:pt x="519056" y="433317"/>
                      <a:pt x="519056" y="410661"/>
                    </a:cubicBezTo>
                    <a:close/>
                    <a:moveTo>
                      <a:pt x="818400" y="819225"/>
                    </a:moveTo>
                    <a:cubicBezTo>
                      <a:pt x="818400" y="800410"/>
                      <a:pt x="820319" y="781978"/>
                      <a:pt x="818016" y="764315"/>
                    </a:cubicBezTo>
                    <a:cubicBezTo>
                      <a:pt x="810725" y="711708"/>
                      <a:pt x="780407" y="676765"/>
                      <a:pt x="730900" y="658718"/>
                    </a:cubicBezTo>
                    <a:cubicBezTo>
                      <a:pt x="727829" y="657566"/>
                      <a:pt x="723608" y="657950"/>
                      <a:pt x="720538" y="659102"/>
                    </a:cubicBezTo>
                    <a:cubicBezTo>
                      <a:pt x="704035" y="665630"/>
                      <a:pt x="687149" y="671773"/>
                      <a:pt x="671031" y="679837"/>
                    </a:cubicBezTo>
                    <a:cubicBezTo>
                      <a:pt x="613464" y="708252"/>
                      <a:pt x="582379" y="755483"/>
                      <a:pt x="574319" y="818841"/>
                    </a:cubicBezTo>
                    <a:cubicBezTo>
                      <a:pt x="629199" y="818841"/>
                      <a:pt x="683311" y="818841"/>
                      <a:pt x="738191" y="818841"/>
                    </a:cubicBezTo>
                    <a:cubicBezTo>
                      <a:pt x="738191" y="791578"/>
                      <a:pt x="738191" y="765083"/>
                      <a:pt x="738191" y="738203"/>
                    </a:cubicBezTo>
                    <a:cubicBezTo>
                      <a:pt x="747402" y="738203"/>
                      <a:pt x="756229" y="738203"/>
                      <a:pt x="765823" y="738203"/>
                    </a:cubicBezTo>
                    <a:cubicBezTo>
                      <a:pt x="765823" y="765467"/>
                      <a:pt x="765823" y="792346"/>
                      <a:pt x="765823" y="819225"/>
                    </a:cubicBezTo>
                    <a:cubicBezTo>
                      <a:pt x="783861" y="819225"/>
                      <a:pt x="801130" y="819225"/>
                      <a:pt x="818400" y="819225"/>
                    </a:cubicBezTo>
                    <a:close/>
                    <a:moveTo>
                      <a:pt x="710176" y="411429"/>
                    </a:moveTo>
                    <a:cubicBezTo>
                      <a:pt x="709024" y="411045"/>
                      <a:pt x="708641" y="410661"/>
                      <a:pt x="707873" y="410661"/>
                    </a:cubicBezTo>
                    <a:cubicBezTo>
                      <a:pt x="672566" y="410661"/>
                      <a:pt x="637258" y="410277"/>
                      <a:pt x="601951" y="410661"/>
                    </a:cubicBezTo>
                    <a:cubicBezTo>
                      <a:pt x="600032" y="410661"/>
                      <a:pt x="596578" y="412965"/>
                      <a:pt x="596195" y="414885"/>
                    </a:cubicBezTo>
                    <a:cubicBezTo>
                      <a:pt x="588903" y="436005"/>
                      <a:pt x="581611" y="457124"/>
                      <a:pt x="575087" y="478627"/>
                    </a:cubicBezTo>
                    <a:cubicBezTo>
                      <a:pt x="572017" y="487843"/>
                      <a:pt x="575854" y="497059"/>
                      <a:pt x="584298" y="502051"/>
                    </a:cubicBezTo>
                    <a:cubicBezTo>
                      <a:pt x="587751" y="504355"/>
                      <a:pt x="592357" y="505506"/>
                      <a:pt x="595427" y="508194"/>
                    </a:cubicBezTo>
                    <a:cubicBezTo>
                      <a:pt x="598113" y="510498"/>
                      <a:pt x="600800" y="513954"/>
                      <a:pt x="600800" y="517026"/>
                    </a:cubicBezTo>
                    <a:cubicBezTo>
                      <a:pt x="601567" y="527394"/>
                      <a:pt x="601184" y="537378"/>
                      <a:pt x="601184" y="547745"/>
                    </a:cubicBezTo>
                    <a:cubicBezTo>
                      <a:pt x="601184" y="575392"/>
                      <a:pt x="613464" y="587680"/>
                      <a:pt x="641096" y="587680"/>
                    </a:cubicBezTo>
                    <a:cubicBezTo>
                      <a:pt x="654912" y="587680"/>
                      <a:pt x="668728" y="587680"/>
                      <a:pt x="682544" y="587680"/>
                    </a:cubicBezTo>
                    <a:cubicBezTo>
                      <a:pt x="682544" y="597664"/>
                      <a:pt x="682544" y="606111"/>
                      <a:pt x="682544" y="615327"/>
                    </a:cubicBezTo>
                    <a:cubicBezTo>
                      <a:pt x="673333" y="615327"/>
                      <a:pt x="665274" y="615327"/>
                      <a:pt x="656447" y="615327"/>
                    </a:cubicBezTo>
                    <a:cubicBezTo>
                      <a:pt x="656447" y="628767"/>
                      <a:pt x="656447" y="641822"/>
                      <a:pt x="656447" y="655646"/>
                    </a:cubicBezTo>
                    <a:cubicBezTo>
                      <a:pt x="672182" y="649118"/>
                      <a:pt x="687533" y="642206"/>
                      <a:pt x="702884" y="636446"/>
                    </a:cubicBezTo>
                    <a:cubicBezTo>
                      <a:pt x="708257" y="634143"/>
                      <a:pt x="710559" y="631455"/>
                      <a:pt x="710559" y="625311"/>
                    </a:cubicBezTo>
                    <a:cubicBezTo>
                      <a:pt x="710176" y="594976"/>
                      <a:pt x="710176" y="564641"/>
                      <a:pt x="710559" y="534306"/>
                    </a:cubicBezTo>
                    <a:cubicBezTo>
                      <a:pt x="710559" y="530466"/>
                      <a:pt x="712862" y="525858"/>
                      <a:pt x="715549" y="522786"/>
                    </a:cubicBezTo>
                    <a:cubicBezTo>
                      <a:pt x="720921" y="516258"/>
                      <a:pt x="728213" y="511266"/>
                      <a:pt x="733202" y="504355"/>
                    </a:cubicBezTo>
                    <a:cubicBezTo>
                      <a:pt x="736272" y="500131"/>
                      <a:pt x="737040" y="493219"/>
                      <a:pt x="736272" y="488227"/>
                    </a:cubicBezTo>
                    <a:cubicBezTo>
                      <a:pt x="735121" y="481699"/>
                      <a:pt x="728981" y="479395"/>
                      <a:pt x="722457" y="479395"/>
                    </a:cubicBezTo>
                    <a:cubicBezTo>
                      <a:pt x="718619" y="479395"/>
                      <a:pt x="714781" y="479395"/>
                      <a:pt x="710176" y="479395"/>
                    </a:cubicBezTo>
                    <a:cubicBezTo>
                      <a:pt x="710176" y="455204"/>
                      <a:pt x="710176" y="432933"/>
                      <a:pt x="710176" y="411429"/>
                    </a:cubicBezTo>
                    <a:close/>
                    <a:moveTo>
                      <a:pt x="164448" y="588064"/>
                    </a:moveTo>
                    <a:cubicBezTo>
                      <a:pt x="165599" y="587680"/>
                      <a:pt x="165983" y="587296"/>
                      <a:pt x="166367" y="587296"/>
                    </a:cubicBezTo>
                    <a:cubicBezTo>
                      <a:pt x="181334" y="587296"/>
                      <a:pt x="196685" y="587296"/>
                      <a:pt x="211652" y="586912"/>
                    </a:cubicBezTo>
                    <a:cubicBezTo>
                      <a:pt x="231992" y="586528"/>
                      <a:pt x="245808" y="572704"/>
                      <a:pt x="245808" y="552353"/>
                    </a:cubicBezTo>
                    <a:cubicBezTo>
                      <a:pt x="245808" y="543137"/>
                      <a:pt x="246575" y="533922"/>
                      <a:pt x="245808" y="525090"/>
                    </a:cubicBezTo>
                    <a:cubicBezTo>
                      <a:pt x="244657" y="513954"/>
                      <a:pt x="248111" y="507810"/>
                      <a:pt x="258856" y="503203"/>
                    </a:cubicBezTo>
                    <a:cubicBezTo>
                      <a:pt x="272672" y="497443"/>
                      <a:pt x="275742" y="488227"/>
                      <a:pt x="271137" y="474019"/>
                    </a:cubicBezTo>
                    <a:cubicBezTo>
                      <a:pt x="264997" y="454820"/>
                      <a:pt x="258089" y="436005"/>
                      <a:pt x="251948" y="416805"/>
                    </a:cubicBezTo>
                    <a:cubicBezTo>
                      <a:pt x="250029" y="411429"/>
                      <a:pt x="247727" y="409509"/>
                      <a:pt x="241586" y="409509"/>
                    </a:cubicBezTo>
                    <a:cubicBezTo>
                      <a:pt x="209349" y="409893"/>
                      <a:pt x="176728" y="409509"/>
                      <a:pt x="144491" y="409509"/>
                    </a:cubicBezTo>
                    <a:cubicBezTo>
                      <a:pt x="142189" y="409509"/>
                      <a:pt x="139502" y="409893"/>
                      <a:pt x="136432" y="409893"/>
                    </a:cubicBezTo>
                    <a:cubicBezTo>
                      <a:pt x="136432" y="432549"/>
                      <a:pt x="136432" y="454436"/>
                      <a:pt x="136432" y="477475"/>
                    </a:cubicBezTo>
                    <a:cubicBezTo>
                      <a:pt x="132594" y="477475"/>
                      <a:pt x="129524" y="477475"/>
                      <a:pt x="126454" y="477475"/>
                    </a:cubicBezTo>
                    <a:cubicBezTo>
                      <a:pt x="119546" y="477091"/>
                      <a:pt x="113406" y="479011"/>
                      <a:pt x="110335" y="485923"/>
                    </a:cubicBezTo>
                    <a:cubicBezTo>
                      <a:pt x="107265" y="493219"/>
                      <a:pt x="109568" y="498979"/>
                      <a:pt x="114941" y="504355"/>
                    </a:cubicBezTo>
                    <a:cubicBezTo>
                      <a:pt x="120697" y="509730"/>
                      <a:pt x="126454" y="515106"/>
                      <a:pt x="131827" y="521250"/>
                    </a:cubicBezTo>
                    <a:cubicBezTo>
                      <a:pt x="134129" y="524322"/>
                      <a:pt x="136432" y="528546"/>
                      <a:pt x="136432" y="532386"/>
                    </a:cubicBezTo>
                    <a:cubicBezTo>
                      <a:pt x="136816" y="559265"/>
                      <a:pt x="136816" y="585760"/>
                      <a:pt x="136816" y="612639"/>
                    </a:cubicBezTo>
                    <a:cubicBezTo>
                      <a:pt x="136816" y="631839"/>
                      <a:pt x="136816" y="631839"/>
                      <a:pt x="154086" y="639134"/>
                    </a:cubicBezTo>
                    <a:cubicBezTo>
                      <a:pt x="166367" y="644126"/>
                      <a:pt x="178263" y="649118"/>
                      <a:pt x="190544" y="654494"/>
                    </a:cubicBezTo>
                    <a:cubicBezTo>
                      <a:pt x="190544" y="640670"/>
                      <a:pt x="190544" y="627615"/>
                      <a:pt x="190544" y="614175"/>
                    </a:cubicBezTo>
                    <a:cubicBezTo>
                      <a:pt x="181718" y="614175"/>
                      <a:pt x="173274" y="614175"/>
                      <a:pt x="164448" y="614175"/>
                    </a:cubicBezTo>
                    <a:cubicBezTo>
                      <a:pt x="164448" y="605343"/>
                      <a:pt x="164448" y="596896"/>
                      <a:pt x="164448" y="588064"/>
                    </a:cubicBezTo>
                    <a:close/>
                    <a:moveTo>
                      <a:pt x="546687" y="818841"/>
                    </a:moveTo>
                    <a:cubicBezTo>
                      <a:pt x="549374" y="786970"/>
                      <a:pt x="558585" y="757787"/>
                      <a:pt x="574703" y="730908"/>
                    </a:cubicBezTo>
                    <a:cubicBezTo>
                      <a:pt x="575471" y="729756"/>
                      <a:pt x="575087" y="726684"/>
                      <a:pt x="574319" y="725532"/>
                    </a:cubicBezTo>
                    <a:cubicBezTo>
                      <a:pt x="558201" y="703644"/>
                      <a:pt x="538245" y="687517"/>
                      <a:pt x="512148" y="677917"/>
                    </a:cubicBezTo>
                    <a:cubicBezTo>
                      <a:pt x="503705" y="716316"/>
                      <a:pt x="495262" y="753563"/>
                      <a:pt x="486435" y="793498"/>
                    </a:cubicBezTo>
                    <a:cubicBezTo>
                      <a:pt x="464560" y="771610"/>
                      <a:pt x="444220" y="750875"/>
                      <a:pt x="422728" y="729372"/>
                    </a:cubicBezTo>
                    <a:cubicBezTo>
                      <a:pt x="402004" y="750107"/>
                      <a:pt x="382048" y="770458"/>
                      <a:pt x="360940" y="791194"/>
                    </a:cubicBezTo>
                    <a:cubicBezTo>
                      <a:pt x="352497" y="753563"/>
                      <a:pt x="344054" y="715932"/>
                      <a:pt x="335611" y="677917"/>
                    </a:cubicBezTo>
                    <a:cubicBezTo>
                      <a:pt x="309515" y="687901"/>
                      <a:pt x="289175" y="703644"/>
                      <a:pt x="273824" y="725148"/>
                    </a:cubicBezTo>
                    <a:cubicBezTo>
                      <a:pt x="272672" y="726684"/>
                      <a:pt x="273440" y="730908"/>
                      <a:pt x="274591" y="733212"/>
                    </a:cubicBezTo>
                    <a:cubicBezTo>
                      <a:pt x="279580" y="744731"/>
                      <a:pt x="286488" y="755867"/>
                      <a:pt x="290326" y="768154"/>
                    </a:cubicBezTo>
                    <a:cubicBezTo>
                      <a:pt x="295315" y="784666"/>
                      <a:pt x="298385" y="801561"/>
                      <a:pt x="302607" y="818841"/>
                    </a:cubicBezTo>
                    <a:cubicBezTo>
                      <a:pt x="382816" y="818841"/>
                      <a:pt x="464176" y="818841"/>
                      <a:pt x="546687" y="818841"/>
                    </a:cubicBezTo>
                    <a:close/>
                    <a:moveTo>
                      <a:pt x="82320" y="818457"/>
                    </a:moveTo>
                    <a:cubicBezTo>
                      <a:pt x="82320" y="790810"/>
                      <a:pt x="82320" y="764315"/>
                      <a:pt x="82320" y="737435"/>
                    </a:cubicBezTo>
                    <a:cubicBezTo>
                      <a:pt x="91530" y="737435"/>
                      <a:pt x="100357" y="737435"/>
                      <a:pt x="109952" y="737435"/>
                    </a:cubicBezTo>
                    <a:cubicBezTo>
                      <a:pt x="109952" y="764699"/>
                      <a:pt x="109952" y="791578"/>
                      <a:pt x="109952" y="818457"/>
                    </a:cubicBezTo>
                    <a:cubicBezTo>
                      <a:pt x="164448" y="818457"/>
                      <a:pt x="217792" y="818457"/>
                      <a:pt x="271137" y="818457"/>
                    </a:cubicBezTo>
                    <a:cubicBezTo>
                      <a:pt x="273824" y="791194"/>
                      <a:pt x="249262" y="734748"/>
                      <a:pt x="229306" y="721308"/>
                    </a:cubicBezTo>
                    <a:cubicBezTo>
                      <a:pt x="223165" y="733212"/>
                      <a:pt x="217409" y="744731"/>
                      <a:pt x="210884" y="757403"/>
                    </a:cubicBezTo>
                    <a:cubicBezTo>
                      <a:pt x="185555" y="742043"/>
                      <a:pt x="161377" y="727068"/>
                      <a:pt x="136432" y="712860"/>
                    </a:cubicBezTo>
                    <a:cubicBezTo>
                      <a:pt x="127605" y="707868"/>
                      <a:pt x="123000" y="702109"/>
                      <a:pt x="121081" y="692125"/>
                    </a:cubicBezTo>
                    <a:cubicBezTo>
                      <a:pt x="119162" y="681373"/>
                      <a:pt x="115708" y="671005"/>
                      <a:pt x="113022" y="660254"/>
                    </a:cubicBezTo>
                    <a:cubicBezTo>
                      <a:pt x="110335" y="661022"/>
                      <a:pt x="109184" y="661406"/>
                      <a:pt x="107649" y="662174"/>
                    </a:cubicBezTo>
                    <a:cubicBezTo>
                      <a:pt x="105346" y="663326"/>
                      <a:pt x="103044" y="664094"/>
                      <a:pt x="100741" y="665246"/>
                    </a:cubicBezTo>
                    <a:cubicBezTo>
                      <a:pt x="56223" y="688285"/>
                      <a:pt x="32429" y="725148"/>
                      <a:pt x="28208" y="774682"/>
                    </a:cubicBezTo>
                    <a:cubicBezTo>
                      <a:pt x="27056" y="789274"/>
                      <a:pt x="28208" y="803865"/>
                      <a:pt x="28208" y="818841"/>
                    </a:cubicBezTo>
                    <a:cubicBezTo>
                      <a:pt x="45094" y="818841"/>
                      <a:pt x="61212" y="818841"/>
                      <a:pt x="76947" y="818841"/>
                    </a:cubicBezTo>
                    <a:cubicBezTo>
                      <a:pt x="78098" y="818841"/>
                      <a:pt x="79633" y="818841"/>
                      <a:pt x="82320" y="818457"/>
                    </a:cubicBezTo>
                    <a:close/>
                    <a:moveTo>
                      <a:pt x="300688" y="497059"/>
                    </a:moveTo>
                    <a:cubicBezTo>
                      <a:pt x="295699" y="504355"/>
                      <a:pt x="292245" y="513954"/>
                      <a:pt x="285337" y="518562"/>
                    </a:cubicBezTo>
                    <a:cubicBezTo>
                      <a:pt x="273440" y="526242"/>
                      <a:pt x="271905" y="535842"/>
                      <a:pt x="273056" y="548129"/>
                    </a:cubicBezTo>
                    <a:cubicBezTo>
                      <a:pt x="273440" y="550817"/>
                      <a:pt x="273056" y="553121"/>
                      <a:pt x="273056" y="555809"/>
                    </a:cubicBezTo>
                    <a:cubicBezTo>
                      <a:pt x="272672" y="581536"/>
                      <a:pt x="256554" y="603423"/>
                      <a:pt x="231992" y="611487"/>
                    </a:cubicBezTo>
                    <a:cubicBezTo>
                      <a:pt x="227771" y="613023"/>
                      <a:pt x="223165" y="613791"/>
                      <a:pt x="218560" y="615327"/>
                    </a:cubicBezTo>
                    <a:cubicBezTo>
                      <a:pt x="218560" y="633375"/>
                      <a:pt x="218560" y="651038"/>
                      <a:pt x="218560" y="669085"/>
                    </a:cubicBezTo>
                    <a:cubicBezTo>
                      <a:pt x="218560" y="671005"/>
                      <a:pt x="219711" y="673693"/>
                      <a:pt x="221246" y="674845"/>
                    </a:cubicBezTo>
                    <a:cubicBezTo>
                      <a:pt x="231992" y="684445"/>
                      <a:pt x="242738" y="694045"/>
                      <a:pt x="253867" y="703644"/>
                    </a:cubicBezTo>
                    <a:cubicBezTo>
                      <a:pt x="253483" y="703644"/>
                      <a:pt x="253867" y="703644"/>
                      <a:pt x="253867" y="703644"/>
                    </a:cubicBezTo>
                    <a:cubicBezTo>
                      <a:pt x="255786" y="701724"/>
                      <a:pt x="257705" y="699421"/>
                      <a:pt x="259624" y="697501"/>
                    </a:cubicBezTo>
                    <a:cubicBezTo>
                      <a:pt x="283418" y="671389"/>
                      <a:pt x="312201" y="653726"/>
                      <a:pt x="346741" y="645662"/>
                    </a:cubicBezTo>
                    <a:cubicBezTo>
                      <a:pt x="359789" y="642590"/>
                      <a:pt x="361324" y="641054"/>
                      <a:pt x="362475" y="626463"/>
                    </a:cubicBezTo>
                    <a:cubicBezTo>
                      <a:pt x="361324" y="626079"/>
                      <a:pt x="360557" y="625695"/>
                      <a:pt x="359405" y="625311"/>
                    </a:cubicBezTo>
                    <a:cubicBezTo>
                      <a:pt x="322947" y="614175"/>
                      <a:pt x="300304" y="583456"/>
                      <a:pt x="300304" y="545057"/>
                    </a:cubicBezTo>
                    <a:cubicBezTo>
                      <a:pt x="300688" y="528546"/>
                      <a:pt x="300688" y="512418"/>
                      <a:pt x="300688" y="497059"/>
                    </a:cubicBezTo>
                    <a:close/>
                    <a:moveTo>
                      <a:pt x="546687" y="496291"/>
                    </a:moveTo>
                    <a:cubicBezTo>
                      <a:pt x="546687" y="513186"/>
                      <a:pt x="546687" y="529698"/>
                      <a:pt x="546687" y="546593"/>
                    </a:cubicBezTo>
                    <a:cubicBezTo>
                      <a:pt x="546687" y="581152"/>
                      <a:pt x="524812" y="611487"/>
                      <a:pt x="492192" y="623391"/>
                    </a:cubicBezTo>
                    <a:cubicBezTo>
                      <a:pt x="489505" y="624543"/>
                      <a:pt x="486435" y="625695"/>
                      <a:pt x="484516" y="626463"/>
                    </a:cubicBezTo>
                    <a:cubicBezTo>
                      <a:pt x="484900" y="639518"/>
                      <a:pt x="491808" y="643742"/>
                      <a:pt x="503321" y="646046"/>
                    </a:cubicBezTo>
                    <a:cubicBezTo>
                      <a:pt x="535942" y="653342"/>
                      <a:pt x="563190" y="670237"/>
                      <a:pt x="585449" y="694813"/>
                    </a:cubicBezTo>
                    <a:cubicBezTo>
                      <a:pt x="588135" y="697885"/>
                      <a:pt x="590822" y="700956"/>
                      <a:pt x="593124" y="703644"/>
                    </a:cubicBezTo>
                    <a:cubicBezTo>
                      <a:pt x="604638" y="693661"/>
                      <a:pt x="615000" y="684445"/>
                      <a:pt x="625745" y="674845"/>
                    </a:cubicBezTo>
                    <a:cubicBezTo>
                      <a:pt x="626897" y="673693"/>
                      <a:pt x="628432" y="671773"/>
                      <a:pt x="628432" y="670237"/>
                    </a:cubicBezTo>
                    <a:cubicBezTo>
                      <a:pt x="628815" y="651806"/>
                      <a:pt x="628432" y="633375"/>
                      <a:pt x="628432" y="615327"/>
                    </a:cubicBezTo>
                    <a:cubicBezTo>
                      <a:pt x="625361" y="614559"/>
                      <a:pt x="623059" y="613791"/>
                      <a:pt x="620756" y="613407"/>
                    </a:cubicBezTo>
                    <a:cubicBezTo>
                      <a:pt x="596195" y="608031"/>
                      <a:pt x="577773" y="588832"/>
                      <a:pt x="574319" y="563873"/>
                    </a:cubicBezTo>
                    <a:cubicBezTo>
                      <a:pt x="573168" y="554273"/>
                      <a:pt x="573936" y="543905"/>
                      <a:pt x="573168" y="533922"/>
                    </a:cubicBezTo>
                    <a:cubicBezTo>
                      <a:pt x="573168" y="531234"/>
                      <a:pt x="572017" y="527394"/>
                      <a:pt x="569714" y="526242"/>
                    </a:cubicBezTo>
                    <a:cubicBezTo>
                      <a:pt x="558968" y="518562"/>
                      <a:pt x="551677" y="508578"/>
                      <a:pt x="546687" y="496291"/>
                    </a:cubicBezTo>
                    <a:close/>
                    <a:moveTo>
                      <a:pt x="122232" y="382246"/>
                    </a:moveTo>
                    <a:cubicBezTo>
                      <a:pt x="122232" y="309288"/>
                      <a:pt x="122232" y="237099"/>
                      <a:pt x="122232" y="164909"/>
                    </a:cubicBezTo>
                    <a:cubicBezTo>
                      <a:pt x="104195" y="164909"/>
                      <a:pt x="86541" y="164909"/>
                      <a:pt x="68888" y="164909"/>
                    </a:cubicBezTo>
                    <a:cubicBezTo>
                      <a:pt x="68888" y="237483"/>
                      <a:pt x="68888" y="310056"/>
                      <a:pt x="68888" y="382246"/>
                    </a:cubicBezTo>
                    <a:cubicBezTo>
                      <a:pt x="87309" y="382246"/>
                      <a:pt x="104579" y="382246"/>
                      <a:pt x="122232" y="382246"/>
                    </a:cubicBezTo>
                    <a:close/>
                    <a:moveTo>
                      <a:pt x="204360" y="274346"/>
                    </a:moveTo>
                    <a:cubicBezTo>
                      <a:pt x="204360" y="240555"/>
                      <a:pt x="204360" y="206764"/>
                      <a:pt x="204360" y="172973"/>
                    </a:cubicBezTo>
                    <a:cubicBezTo>
                      <a:pt x="204360" y="167213"/>
                      <a:pt x="203209" y="164909"/>
                      <a:pt x="196685" y="164909"/>
                    </a:cubicBezTo>
                    <a:cubicBezTo>
                      <a:pt x="184020" y="165293"/>
                      <a:pt x="170972" y="165293"/>
                      <a:pt x="158307" y="164909"/>
                    </a:cubicBezTo>
                    <a:cubicBezTo>
                      <a:pt x="152934" y="164909"/>
                      <a:pt x="150632" y="166061"/>
                      <a:pt x="150632" y="172205"/>
                    </a:cubicBezTo>
                    <a:cubicBezTo>
                      <a:pt x="150632" y="239787"/>
                      <a:pt x="150632" y="307369"/>
                      <a:pt x="150632" y="375334"/>
                    </a:cubicBezTo>
                    <a:cubicBezTo>
                      <a:pt x="150632" y="381094"/>
                      <a:pt x="152934" y="382630"/>
                      <a:pt x="158307" y="382630"/>
                    </a:cubicBezTo>
                    <a:cubicBezTo>
                      <a:pt x="170588" y="382246"/>
                      <a:pt x="182869" y="381862"/>
                      <a:pt x="195150" y="382630"/>
                    </a:cubicBezTo>
                    <a:cubicBezTo>
                      <a:pt x="203209" y="383014"/>
                      <a:pt x="204744" y="379942"/>
                      <a:pt x="204360" y="373031"/>
                    </a:cubicBezTo>
                    <a:cubicBezTo>
                      <a:pt x="204360" y="339624"/>
                      <a:pt x="204360" y="306985"/>
                      <a:pt x="204360" y="274346"/>
                    </a:cubicBezTo>
                    <a:close/>
                    <a:moveTo>
                      <a:pt x="738191" y="410661"/>
                    </a:moveTo>
                    <a:cubicBezTo>
                      <a:pt x="738191" y="423333"/>
                      <a:pt x="738575" y="434853"/>
                      <a:pt x="738191" y="446372"/>
                    </a:cubicBezTo>
                    <a:cubicBezTo>
                      <a:pt x="738191" y="450980"/>
                      <a:pt x="739343" y="453284"/>
                      <a:pt x="743564" y="455588"/>
                    </a:cubicBezTo>
                    <a:cubicBezTo>
                      <a:pt x="768510" y="469412"/>
                      <a:pt x="773499" y="502051"/>
                      <a:pt x="753926" y="523170"/>
                    </a:cubicBezTo>
                    <a:cubicBezTo>
                      <a:pt x="750088" y="527394"/>
                      <a:pt x="745867" y="531234"/>
                      <a:pt x="742029" y="535458"/>
                    </a:cubicBezTo>
                    <a:cubicBezTo>
                      <a:pt x="740878" y="536994"/>
                      <a:pt x="738575" y="538529"/>
                      <a:pt x="738575" y="540065"/>
                    </a:cubicBezTo>
                    <a:cubicBezTo>
                      <a:pt x="738191" y="552353"/>
                      <a:pt x="738575" y="564641"/>
                      <a:pt x="738575" y="577696"/>
                    </a:cubicBezTo>
                    <a:cubicBezTo>
                      <a:pt x="804968" y="541601"/>
                      <a:pt x="826076" y="475171"/>
                      <a:pt x="818784" y="411045"/>
                    </a:cubicBezTo>
                    <a:cubicBezTo>
                      <a:pt x="791920" y="410661"/>
                      <a:pt x="765823" y="410661"/>
                      <a:pt x="738191" y="410661"/>
                    </a:cubicBezTo>
                    <a:close/>
                    <a:moveTo>
                      <a:pt x="195150" y="136110"/>
                    </a:moveTo>
                    <a:cubicBezTo>
                      <a:pt x="193998" y="133422"/>
                      <a:pt x="193231" y="131502"/>
                      <a:pt x="192463" y="129198"/>
                    </a:cubicBezTo>
                    <a:cubicBezTo>
                      <a:pt x="177112" y="98479"/>
                      <a:pt x="161761" y="67760"/>
                      <a:pt x="146410" y="37425"/>
                    </a:cubicBezTo>
                    <a:cubicBezTo>
                      <a:pt x="144491" y="33969"/>
                      <a:pt x="140270" y="29745"/>
                      <a:pt x="137200" y="29745"/>
                    </a:cubicBezTo>
                    <a:cubicBezTo>
                      <a:pt x="134129" y="29745"/>
                      <a:pt x="129908" y="33969"/>
                      <a:pt x="127989" y="37809"/>
                    </a:cubicBezTo>
                    <a:cubicBezTo>
                      <a:pt x="112254" y="68144"/>
                      <a:pt x="97287" y="98863"/>
                      <a:pt x="81936" y="129582"/>
                    </a:cubicBezTo>
                    <a:cubicBezTo>
                      <a:pt x="80785" y="131502"/>
                      <a:pt x="80401" y="133806"/>
                      <a:pt x="79250" y="136110"/>
                    </a:cubicBezTo>
                    <a:cubicBezTo>
                      <a:pt x="117627" y="136110"/>
                      <a:pt x="155621" y="136110"/>
                      <a:pt x="195150" y="136110"/>
                    </a:cubicBezTo>
                    <a:close/>
                    <a:moveTo>
                      <a:pt x="423879" y="690205"/>
                    </a:moveTo>
                    <a:cubicBezTo>
                      <a:pt x="433090" y="680989"/>
                      <a:pt x="440766" y="671389"/>
                      <a:pt x="449976" y="664094"/>
                    </a:cubicBezTo>
                    <a:cubicBezTo>
                      <a:pt x="460722" y="655646"/>
                      <a:pt x="463025" y="646430"/>
                      <a:pt x="456884" y="634143"/>
                    </a:cubicBezTo>
                    <a:cubicBezTo>
                      <a:pt x="454581" y="629535"/>
                      <a:pt x="452663" y="627615"/>
                      <a:pt x="447674" y="627999"/>
                    </a:cubicBezTo>
                    <a:cubicBezTo>
                      <a:pt x="435009" y="628383"/>
                      <a:pt x="422728" y="627999"/>
                      <a:pt x="410064" y="627999"/>
                    </a:cubicBezTo>
                    <a:cubicBezTo>
                      <a:pt x="390875" y="627999"/>
                      <a:pt x="389724" y="629151"/>
                      <a:pt x="386270" y="647966"/>
                    </a:cubicBezTo>
                    <a:cubicBezTo>
                      <a:pt x="385886" y="649886"/>
                      <a:pt x="386653" y="652574"/>
                      <a:pt x="387805" y="654110"/>
                    </a:cubicBezTo>
                    <a:cubicBezTo>
                      <a:pt x="399318" y="666014"/>
                      <a:pt x="411215" y="677917"/>
                      <a:pt x="423879" y="690205"/>
                    </a:cubicBezTo>
                    <a:close/>
                    <a:moveTo>
                      <a:pt x="477608" y="356519"/>
                    </a:moveTo>
                    <a:cubicBezTo>
                      <a:pt x="440766" y="356519"/>
                      <a:pt x="405075" y="356519"/>
                      <a:pt x="370151" y="356519"/>
                    </a:cubicBezTo>
                    <a:cubicBezTo>
                      <a:pt x="370151" y="365735"/>
                      <a:pt x="370151" y="373799"/>
                      <a:pt x="370151" y="381862"/>
                    </a:cubicBezTo>
                    <a:cubicBezTo>
                      <a:pt x="406610" y="381862"/>
                      <a:pt x="442301" y="381862"/>
                      <a:pt x="477608" y="381862"/>
                    </a:cubicBezTo>
                    <a:cubicBezTo>
                      <a:pt x="477608" y="372647"/>
                      <a:pt x="477608" y="364583"/>
                      <a:pt x="477608" y="356519"/>
                    </a:cubicBezTo>
                    <a:close/>
                    <a:moveTo>
                      <a:pt x="208198" y="699805"/>
                    </a:moveTo>
                    <a:cubicBezTo>
                      <a:pt x="188625" y="684061"/>
                      <a:pt x="167134" y="675229"/>
                      <a:pt x="144108" y="666398"/>
                    </a:cubicBezTo>
                    <a:cubicBezTo>
                      <a:pt x="145259" y="671005"/>
                      <a:pt x="146026" y="674461"/>
                      <a:pt x="147178" y="677533"/>
                    </a:cubicBezTo>
                    <a:cubicBezTo>
                      <a:pt x="148713" y="681373"/>
                      <a:pt x="149864" y="687133"/>
                      <a:pt x="152934" y="689053"/>
                    </a:cubicBezTo>
                    <a:cubicBezTo>
                      <a:pt x="167902" y="698653"/>
                      <a:pt x="183253" y="707484"/>
                      <a:pt x="199371" y="717084"/>
                    </a:cubicBezTo>
                    <a:cubicBezTo>
                      <a:pt x="202058" y="711324"/>
                      <a:pt x="205128" y="705948"/>
                      <a:pt x="208198" y="699805"/>
                    </a:cubicBezTo>
                    <a:close/>
                    <a:moveTo>
                      <a:pt x="422728" y="323880"/>
                    </a:moveTo>
                    <a:cubicBezTo>
                      <a:pt x="423496" y="323880"/>
                      <a:pt x="423879" y="323880"/>
                      <a:pt x="424647" y="323880"/>
                    </a:cubicBezTo>
                    <a:cubicBezTo>
                      <a:pt x="427334" y="284713"/>
                      <a:pt x="429636" y="245546"/>
                      <a:pt x="432323" y="206380"/>
                    </a:cubicBezTo>
                    <a:cubicBezTo>
                      <a:pt x="425798" y="206380"/>
                      <a:pt x="420809" y="206380"/>
                      <a:pt x="414669" y="206380"/>
                    </a:cubicBezTo>
                    <a:cubicBezTo>
                      <a:pt x="417355" y="245546"/>
                      <a:pt x="420042" y="284713"/>
                      <a:pt x="422728" y="323880"/>
                    </a:cubicBezTo>
                    <a:close/>
                    <a:moveTo>
                      <a:pt x="401621" y="710556"/>
                    </a:moveTo>
                    <a:cubicBezTo>
                      <a:pt x="388956" y="697885"/>
                      <a:pt x="375908" y="684829"/>
                      <a:pt x="362859" y="671773"/>
                    </a:cubicBezTo>
                    <a:cubicBezTo>
                      <a:pt x="367465" y="692893"/>
                      <a:pt x="372070" y="714012"/>
                      <a:pt x="377059" y="735515"/>
                    </a:cubicBezTo>
                    <a:cubicBezTo>
                      <a:pt x="385886" y="726684"/>
                      <a:pt x="393945" y="718236"/>
                      <a:pt x="401621" y="710556"/>
                    </a:cubicBezTo>
                    <a:close/>
                    <a:moveTo>
                      <a:pt x="445755" y="709404"/>
                    </a:moveTo>
                    <a:cubicBezTo>
                      <a:pt x="454198" y="717852"/>
                      <a:pt x="462257" y="725916"/>
                      <a:pt x="470700" y="734748"/>
                    </a:cubicBezTo>
                    <a:cubicBezTo>
                      <a:pt x="475305" y="714012"/>
                      <a:pt x="479911" y="692893"/>
                      <a:pt x="484900" y="671005"/>
                    </a:cubicBezTo>
                    <a:cubicBezTo>
                      <a:pt x="470700" y="684445"/>
                      <a:pt x="457652" y="697117"/>
                      <a:pt x="445755" y="709404"/>
                    </a:cubicBezTo>
                    <a:close/>
                    <a:moveTo>
                      <a:pt x="383967" y="177581"/>
                    </a:moveTo>
                    <a:cubicBezTo>
                      <a:pt x="383967" y="171821"/>
                      <a:pt x="384351" y="166829"/>
                      <a:pt x="383967" y="162221"/>
                    </a:cubicBezTo>
                    <a:cubicBezTo>
                      <a:pt x="382816" y="154925"/>
                      <a:pt x="375908" y="149933"/>
                      <a:pt x="368232" y="151085"/>
                    </a:cubicBezTo>
                    <a:cubicBezTo>
                      <a:pt x="361324" y="151853"/>
                      <a:pt x="355951" y="157613"/>
                      <a:pt x="355951" y="164141"/>
                    </a:cubicBezTo>
                    <a:cubicBezTo>
                      <a:pt x="355951" y="171053"/>
                      <a:pt x="361708" y="177196"/>
                      <a:pt x="369767" y="177581"/>
                    </a:cubicBezTo>
                    <a:cubicBezTo>
                      <a:pt x="373989" y="177965"/>
                      <a:pt x="378594" y="177581"/>
                      <a:pt x="383967" y="177581"/>
                    </a:cubicBezTo>
                    <a:close/>
                    <a:moveTo>
                      <a:pt x="463408" y="177581"/>
                    </a:moveTo>
                    <a:cubicBezTo>
                      <a:pt x="468781" y="177581"/>
                      <a:pt x="473387" y="177965"/>
                      <a:pt x="477992" y="177581"/>
                    </a:cubicBezTo>
                    <a:cubicBezTo>
                      <a:pt x="486051" y="177196"/>
                      <a:pt x="491808" y="171053"/>
                      <a:pt x="491808" y="164141"/>
                    </a:cubicBezTo>
                    <a:cubicBezTo>
                      <a:pt x="491808" y="157613"/>
                      <a:pt x="485667" y="151469"/>
                      <a:pt x="478759" y="151085"/>
                    </a:cubicBezTo>
                    <a:cubicBezTo>
                      <a:pt x="471468" y="150701"/>
                      <a:pt x="464943" y="155693"/>
                      <a:pt x="463792" y="163373"/>
                    </a:cubicBezTo>
                    <a:cubicBezTo>
                      <a:pt x="463025" y="167597"/>
                      <a:pt x="463408" y="172205"/>
                      <a:pt x="463408" y="177581"/>
                    </a:cubicBezTo>
                    <a:close/>
                  </a:path>
                </a:pathLst>
              </a:custGeom>
              <a:grpFill/>
              <a:ln w="3834" cap="flat">
                <a:noFill/>
                <a:prstDash val="solid"/>
                <a:miter/>
              </a:ln>
            </p:spPr>
            <p:txBody>
              <a:bodyPr rtlCol="0" anchor="ctr"/>
              <a:lstStyle/>
              <a:p>
                <a:endParaRPr lang="en-US"/>
              </a:p>
            </p:txBody>
          </p:sp>
          <p:sp>
            <p:nvSpPr>
              <p:cNvPr id="11" name="Freeform 170">
                <a:extLst>
                  <a:ext uri="{FF2B5EF4-FFF2-40B4-BE49-F238E27FC236}">
                    <a16:creationId xmlns:a16="http://schemas.microsoft.com/office/drawing/2014/main" id="{44FEA1A9-6E3E-B908-C4ED-9F4BEB1C00AA}"/>
                  </a:ext>
                </a:extLst>
              </p:cNvPr>
              <p:cNvSpPr/>
              <p:nvPr/>
            </p:nvSpPr>
            <p:spPr>
              <a:xfrm>
                <a:off x="1637833" y="3887469"/>
                <a:ext cx="163897" cy="218283"/>
              </a:xfrm>
              <a:custGeom>
                <a:avLst/>
                <a:gdLst>
                  <a:gd name="connsiteX0" fmla="*/ 94910 w 163897"/>
                  <a:gd name="connsiteY0" fmla="*/ 218284 h 218283"/>
                  <a:gd name="connsiteX1" fmla="*/ 67662 w 163897"/>
                  <a:gd name="connsiteY1" fmla="*/ 218284 h 218283"/>
                  <a:gd name="connsiteX2" fmla="*/ 68046 w 163897"/>
                  <a:gd name="connsiteY2" fmla="*/ 160302 h 218283"/>
                  <a:gd name="connsiteX3" fmla="*/ 73035 w 163897"/>
                  <a:gd name="connsiteY3" fmla="*/ 153390 h 218283"/>
                  <a:gd name="connsiteX4" fmla="*/ 113715 w 163897"/>
                  <a:gd name="connsiteY4" fmla="*/ 120751 h 218283"/>
                  <a:gd name="connsiteX5" fmla="*/ 131369 w 163897"/>
                  <a:gd name="connsiteY5" fmla="*/ 57393 h 218283"/>
                  <a:gd name="connsiteX6" fmla="*/ 70732 w 163897"/>
                  <a:gd name="connsiteY6" fmla="*/ 28594 h 218283"/>
                  <a:gd name="connsiteX7" fmla="*/ 26598 w 163897"/>
                  <a:gd name="connsiteY7" fmla="*/ 81968 h 218283"/>
                  <a:gd name="connsiteX8" fmla="*/ 118 w 163897"/>
                  <a:gd name="connsiteY8" fmla="*/ 81968 h 218283"/>
                  <a:gd name="connsiteX9" fmla="*/ 21993 w 163897"/>
                  <a:gd name="connsiteY9" fmla="*/ 24370 h 218283"/>
                  <a:gd name="connsiteX10" fmla="*/ 107959 w 163897"/>
                  <a:gd name="connsiteY10" fmla="*/ 4402 h 218283"/>
                  <a:gd name="connsiteX11" fmla="*/ 162838 w 163897"/>
                  <a:gd name="connsiteY11" fmla="*/ 67376 h 218283"/>
                  <a:gd name="connsiteX12" fmla="*/ 138277 w 163897"/>
                  <a:gd name="connsiteY12" fmla="*/ 136494 h 218283"/>
                  <a:gd name="connsiteX13" fmla="*/ 100667 w 163897"/>
                  <a:gd name="connsiteY13" fmla="*/ 167213 h 218283"/>
                  <a:gd name="connsiteX14" fmla="*/ 95678 w 163897"/>
                  <a:gd name="connsiteY14" fmla="*/ 177581 h 218283"/>
                  <a:gd name="connsiteX15" fmla="*/ 94910 w 163897"/>
                  <a:gd name="connsiteY15" fmla="*/ 218284 h 21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897" h="218283">
                    <a:moveTo>
                      <a:pt x="94910" y="218284"/>
                    </a:moveTo>
                    <a:cubicBezTo>
                      <a:pt x="85316" y="218284"/>
                      <a:pt x="77257" y="218284"/>
                      <a:pt x="67662" y="218284"/>
                    </a:cubicBezTo>
                    <a:cubicBezTo>
                      <a:pt x="67662" y="198701"/>
                      <a:pt x="67662" y="179501"/>
                      <a:pt x="68046" y="160302"/>
                    </a:cubicBezTo>
                    <a:cubicBezTo>
                      <a:pt x="68046" y="157998"/>
                      <a:pt x="70732" y="154926"/>
                      <a:pt x="73035" y="153390"/>
                    </a:cubicBezTo>
                    <a:cubicBezTo>
                      <a:pt x="86467" y="142254"/>
                      <a:pt x="100283" y="131886"/>
                      <a:pt x="113715" y="120751"/>
                    </a:cubicBezTo>
                    <a:cubicBezTo>
                      <a:pt x="135207" y="103087"/>
                      <a:pt x="141731" y="80048"/>
                      <a:pt x="131369" y="57393"/>
                    </a:cubicBezTo>
                    <a:cubicBezTo>
                      <a:pt x="121007" y="35121"/>
                      <a:pt x="97213" y="23602"/>
                      <a:pt x="70732" y="28594"/>
                    </a:cubicBezTo>
                    <a:cubicBezTo>
                      <a:pt x="43868" y="33585"/>
                      <a:pt x="29285" y="51249"/>
                      <a:pt x="26598" y="81968"/>
                    </a:cubicBezTo>
                    <a:cubicBezTo>
                      <a:pt x="18155" y="81968"/>
                      <a:pt x="9328" y="81968"/>
                      <a:pt x="118" y="81968"/>
                    </a:cubicBezTo>
                    <a:cubicBezTo>
                      <a:pt x="-1034" y="59313"/>
                      <a:pt x="6258" y="40113"/>
                      <a:pt x="21993" y="24370"/>
                    </a:cubicBezTo>
                    <a:cubicBezTo>
                      <a:pt x="46171" y="-205"/>
                      <a:pt x="76105" y="-4813"/>
                      <a:pt x="107959" y="4402"/>
                    </a:cubicBezTo>
                    <a:cubicBezTo>
                      <a:pt x="139044" y="13234"/>
                      <a:pt x="157849" y="35505"/>
                      <a:pt x="162838" y="67376"/>
                    </a:cubicBezTo>
                    <a:cubicBezTo>
                      <a:pt x="167060" y="94256"/>
                      <a:pt x="158617" y="118063"/>
                      <a:pt x="138277" y="136494"/>
                    </a:cubicBezTo>
                    <a:cubicBezTo>
                      <a:pt x="126380" y="147246"/>
                      <a:pt x="112948" y="156846"/>
                      <a:pt x="100667" y="167213"/>
                    </a:cubicBezTo>
                    <a:cubicBezTo>
                      <a:pt x="97980" y="169517"/>
                      <a:pt x="95678" y="174125"/>
                      <a:pt x="95678" y="177581"/>
                    </a:cubicBezTo>
                    <a:cubicBezTo>
                      <a:pt x="94526" y="190637"/>
                      <a:pt x="94910" y="204076"/>
                      <a:pt x="94910" y="218284"/>
                    </a:cubicBezTo>
                    <a:close/>
                  </a:path>
                </a:pathLst>
              </a:custGeom>
              <a:grpFill/>
              <a:ln w="3834" cap="flat">
                <a:noFill/>
                <a:prstDash val="solid"/>
                <a:miter/>
              </a:ln>
            </p:spPr>
            <p:txBody>
              <a:bodyPr rtlCol="0" anchor="ctr"/>
              <a:lstStyle/>
              <a:p>
                <a:endParaRPr lang="en-US"/>
              </a:p>
            </p:txBody>
          </p:sp>
          <p:sp>
            <p:nvSpPr>
              <p:cNvPr id="12" name="Freeform 171">
                <a:extLst>
                  <a:ext uri="{FF2B5EF4-FFF2-40B4-BE49-F238E27FC236}">
                    <a16:creationId xmlns:a16="http://schemas.microsoft.com/office/drawing/2014/main" id="{A4242342-79B5-8F13-7595-B73FF2DC0315}"/>
                  </a:ext>
                </a:extLst>
              </p:cNvPr>
              <p:cNvSpPr/>
              <p:nvPr/>
            </p:nvSpPr>
            <p:spPr>
              <a:xfrm>
                <a:off x="1677864" y="4133400"/>
                <a:ext cx="82127" cy="81789"/>
              </a:xfrm>
              <a:custGeom>
                <a:avLst/>
                <a:gdLst>
                  <a:gd name="connsiteX0" fmla="*/ 41064 w 82127"/>
                  <a:gd name="connsiteY0" fmla="*/ 0 h 81789"/>
                  <a:gd name="connsiteX1" fmla="*/ 82128 w 82127"/>
                  <a:gd name="connsiteY1" fmla="*/ 41087 h 81789"/>
                  <a:gd name="connsiteX2" fmla="*/ 40680 w 82127"/>
                  <a:gd name="connsiteY2" fmla="*/ 81789 h 81789"/>
                  <a:gd name="connsiteX3" fmla="*/ 0 w 82127"/>
                  <a:gd name="connsiteY3" fmla="*/ 41087 h 81789"/>
                  <a:gd name="connsiteX4" fmla="*/ 41064 w 82127"/>
                  <a:gd name="connsiteY4" fmla="*/ 0 h 81789"/>
                  <a:gd name="connsiteX5" fmla="*/ 41448 w 82127"/>
                  <a:gd name="connsiteY5" fmla="*/ 53374 h 81789"/>
                  <a:gd name="connsiteX6" fmla="*/ 53729 w 82127"/>
                  <a:gd name="connsiteY6" fmla="*/ 40319 h 81789"/>
                  <a:gd name="connsiteX7" fmla="*/ 40680 w 82127"/>
                  <a:gd name="connsiteY7" fmla="*/ 28031 h 81789"/>
                  <a:gd name="connsiteX8" fmla="*/ 28399 w 82127"/>
                  <a:gd name="connsiteY8" fmla="*/ 41087 h 81789"/>
                  <a:gd name="connsiteX9" fmla="*/ 41448 w 82127"/>
                  <a:gd name="connsiteY9" fmla="*/ 53374 h 8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27" h="81789">
                    <a:moveTo>
                      <a:pt x="41064" y="0"/>
                    </a:moveTo>
                    <a:cubicBezTo>
                      <a:pt x="64090" y="0"/>
                      <a:pt x="82128" y="18047"/>
                      <a:pt x="82128" y="41087"/>
                    </a:cubicBezTo>
                    <a:cubicBezTo>
                      <a:pt x="82128" y="64126"/>
                      <a:pt x="63707" y="81789"/>
                      <a:pt x="40680" y="81789"/>
                    </a:cubicBezTo>
                    <a:cubicBezTo>
                      <a:pt x="18037" y="81789"/>
                      <a:pt x="0" y="63742"/>
                      <a:pt x="0" y="41087"/>
                    </a:cubicBezTo>
                    <a:cubicBezTo>
                      <a:pt x="0" y="18047"/>
                      <a:pt x="18037" y="0"/>
                      <a:pt x="41064" y="0"/>
                    </a:cubicBezTo>
                    <a:close/>
                    <a:moveTo>
                      <a:pt x="41448" y="53374"/>
                    </a:moveTo>
                    <a:cubicBezTo>
                      <a:pt x="47588" y="53374"/>
                      <a:pt x="54112" y="46463"/>
                      <a:pt x="53729" y="40319"/>
                    </a:cubicBezTo>
                    <a:cubicBezTo>
                      <a:pt x="53729" y="34175"/>
                      <a:pt x="46820" y="27647"/>
                      <a:pt x="40680" y="28031"/>
                    </a:cubicBezTo>
                    <a:cubicBezTo>
                      <a:pt x="34540" y="28031"/>
                      <a:pt x="28016" y="34943"/>
                      <a:pt x="28399" y="41087"/>
                    </a:cubicBezTo>
                    <a:cubicBezTo>
                      <a:pt x="28783" y="47231"/>
                      <a:pt x="35307" y="53758"/>
                      <a:pt x="41448" y="53374"/>
                    </a:cubicBezTo>
                    <a:close/>
                  </a:path>
                </a:pathLst>
              </a:custGeom>
              <a:grpFill/>
              <a:ln w="3834" cap="flat">
                <a:noFill/>
                <a:prstDash val="solid"/>
                <a:miter/>
              </a:ln>
            </p:spPr>
            <p:txBody>
              <a:bodyPr rtlCol="0" anchor="ctr"/>
              <a:lstStyle/>
              <a:p>
                <a:endParaRPr lang="en-US"/>
              </a:p>
            </p:txBody>
          </p:sp>
          <p:sp>
            <p:nvSpPr>
              <p:cNvPr id="13" name="Freeform 172">
                <a:extLst>
                  <a:ext uri="{FF2B5EF4-FFF2-40B4-BE49-F238E27FC236}">
                    <a16:creationId xmlns:a16="http://schemas.microsoft.com/office/drawing/2014/main" id="{9D5FEEF3-2108-2A00-B44B-1A308823B63F}"/>
                  </a:ext>
                </a:extLst>
              </p:cNvPr>
              <p:cNvSpPr/>
              <p:nvPr/>
            </p:nvSpPr>
            <p:spPr>
              <a:xfrm>
                <a:off x="1405000" y="4365329"/>
                <a:ext cx="94944" cy="41117"/>
              </a:xfrm>
              <a:custGeom>
                <a:avLst/>
                <a:gdLst>
                  <a:gd name="connsiteX0" fmla="*/ 0 w 94944"/>
                  <a:gd name="connsiteY0" fmla="*/ 40703 h 41117"/>
                  <a:gd name="connsiteX1" fmla="*/ 0 w 94944"/>
                  <a:gd name="connsiteY1" fmla="*/ 13440 h 41117"/>
                  <a:gd name="connsiteX2" fmla="*/ 48739 w 94944"/>
                  <a:gd name="connsiteY2" fmla="*/ 13440 h 41117"/>
                  <a:gd name="connsiteX3" fmla="*/ 68312 w 94944"/>
                  <a:gd name="connsiteY3" fmla="*/ 0 h 41117"/>
                  <a:gd name="connsiteX4" fmla="*/ 94792 w 94944"/>
                  <a:gd name="connsiteY4" fmla="*/ 0 h 41117"/>
                  <a:gd name="connsiteX5" fmla="*/ 59869 w 94944"/>
                  <a:gd name="connsiteY5" fmla="*/ 40319 h 41117"/>
                  <a:gd name="connsiteX6" fmla="*/ 0 w 94944"/>
                  <a:gd name="connsiteY6" fmla="*/ 40703 h 4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44" h="41117">
                    <a:moveTo>
                      <a:pt x="0" y="40703"/>
                    </a:moveTo>
                    <a:cubicBezTo>
                      <a:pt x="0" y="31103"/>
                      <a:pt x="0" y="22655"/>
                      <a:pt x="0" y="13440"/>
                    </a:cubicBezTo>
                    <a:cubicBezTo>
                      <a:pt x="16502" y="13440"/>
                      <a:pt x="32621" y="13056"/>
                      <a:pt x="48739" y="13440"/>
                    </a:cubicBezTo>
                    <a:cubicBezTo>
                      <a:pt x="58718" y="13824"/>
                      <a:pt x="66009" y="10752"/>
                      <a:pt x="68312" y="0"/>
                    </a:cubicBezTo>
                    <a:cubicBezTo>
                      <a:pt x="77139" y="0"/>
                      <a:pt x="85966" y="0"/>
                      <a:pt x="94792" y="0"/>
                    </a:cubicBezTo>
                    <a:cubicBezTo>
                      <a:pt x="96711" y="19199"/>
                      <a:pt x="80209" y="39167"/>
                      <a:pt x="59869" y="40319"/>
                    </a:cubicBezTo>
                    <a:cubicBezTo>
                      <a:pt x="40296" y="41855"/>
                      <a:pt x="20340" y="40703"/>
                      <a:pt x="0" y="40703"/>
                    </a:cubicBezTo>
                    <a:close/>
                  </a:path>
                </a:pathLst>
              </a:custGeom>
              <a:grpFill/>
              <a:ln w="3834" cap="flat">
                <a:noFill/>
                <a:prstDash val="solid"/>
                <a:miter/>
              </a:ln>
            </p:spPr>
            <p:txBody>
              <a:bodyPr rtlCol="0" anchor="ctr"/>
              <a:lstStyle/>
              <a:p>
                <a:endParaRPr lang="en-US"/>
              </a:p>
            </p:txBody>
          </p:sp>
        </p:grpSp>
      </p:grpSp>
      <p:pic>
        <p:nvPicPr>
          <p:cNvPr id="23" name="Graphic 22" descr="Badge 4 outline">
            <a:extLst>
              <a:ext uri="{FF2B5EF4-FFF2-40B4-BE49-F238E27FC236}">
                <a16:creationId xmlns:a16="http://schemas.microsoft.com/office/drawing/2014/main" id="{35A73E95-010B-5A88-9A24-7AEDF8F6EB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8553" y="1108223"/>
            <a:ext cx="914400" cy="914400"/>
          </a:xfrm>
          <a:prstGeom prst="rect">
            <a:avLst/>
          </a:prstGeom>
        </p:spPr>
      </p:pic>
      <p:pic>
        <p:nvPicPr>
          <p:cNvPr id="24" name="Graphic 23" descr="Badge 5 outline">
            <a:extLst>
              <a:ext uri="{FF2B5EF4-FFF2-40B4-BE49-F238E27FC236}">
                <a16:creationId xmlns:a16="http://schemas.microsoft.com/office/drawing/2014/main" id="{E2F26983-221A-5D52-8B42-EBDCCD060D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553" y="2919016"/>
            <a:ext cx="914400" cy="914400"/>
          </a:xfrm>
          <a:prstGeom prst="rect">
            <a:avLst/>
          </a:prstGeom>
        </p:spPr>
      </p:pic>
      <p:pic>
        <p:nvPicPr>
          <p:cNvPr id="25" name="Graphic 24" descr="Badge 6 outline">
            <a:extLst>
              <a:ext uri="{FF2B5EF4-FFF2-40B4-BE49-F238E27FC236}">
                <a16:creationId xmlns:a16="http://schemas.microsoft.com/office/drawing/2014/main" id="{28560523-F47B-D9BD-626E-9B7F4EB03A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8553" y="4142398"/>
            <a:ext cx="914400" cy="914400"/>
          </a:xfrm>
          <a:prstGeom prst="rect">
            <a:avLst/>
          </a:prstGeom>
        </p:spPr>
      </p:pic>
    </p:spTree>
    <p:extLst>
      <p:ext uri="{BB962C8B-B14F-4D97-AF65-F5344CB8AC3E}">
        <p14:creationId xmlns:p14="http://schemas.microsoft.com/office/powerpoint/2010/main" val="1692737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2ADC23-8412-58FF-5BCB-252A81B1898D}"/>
              </a:ext>
            </a:extLst>
          </p:cNvPr>
          <p:cNvSpPr>
            <a:spLocks noGrp="1"/>
          </p:cNvSpPr>
          <p:nvPr>
            <p:ph type="body" sz="quarter" idx="18"/>
          </p:nvPr>
        </p:nvSpPr>
        <p:spPr>
          <a:xfrm>
            <a:off x="898357" y="1154039"/>
            <a:ext cx="5746887" cy="3501141"/>
          </a:xfrm>
        </p:spPr>
        <p:txBody>
          <a:bodyPr/>
          <a:lstStyle/>
          <a:p>
            <a:pPr algn="ctr"/>
            <a:r>
              <a:rPr lang="en-US" sz="2800" dirty="0"/>
              <a:t>Remember, effective internal communication and engagement require a consistent and ongoing effort. </a:t>
            </a:r>
            <a:r>
              <a:rPr lang="en-US" sz="2800" b="1" dirty="0"/>
              <a:t>It's essential to create a culture where employees feel valued, heard, and empowered to contribute to the success of your ethical food business</a:t>
            </a:r>
            <a:r>
              <a:rPr lang="en-US" sz="2800" dirty="0"/>
              <a:t>. Regularly assess the effectiveness of communication strategies and adapt them based on employee feedback and evolving business needs.</a:t>
            </a:r>
          </a:p>
          <a:p>
            <a:pPr algn="ctr"/>
            <a:endParaRPr lang="en-IE" sz="2800" dirty="0"/>
          </a:p>
        </p:txBody>
      </p:sp>
      <p:pic>
        <p:nvPicPr>
          <p:cNvPr id="6" name="Picture Placeholder 5" descr="Five square speech bubbles in color">
            <a:extLst>
              <a:ext uri="{FF2B5EF4-FFF2-40B4-BE49-F238E27FC236}">
                <a16:creationId xmlns:a16="http://schemas.microsoft.com/office/drawing/2014/main" id="{E811D03C-AA56-A4B5-702B-CC977F0EFB5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92031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B64D0F-CC6F-811F-1F3F-5CD1B4937886}"/>
              </a:ext>
            </a:extLst>
          </p:cNvPr>
          <p:cNvSpPr>
            <a:spLocks noGrp="1"/>
          </p:cNvSpPr>
          <p:nvPr>
            <p:ph type="body" sz="quarter" idx="18"/>
          </p:nvPr>
        </p:nvSpPr>
        <p:spPr>
          <a:xfrm>
            <a:off x="991518" y="2136026"/>
            <a:ext cx="5277080" cy="3440624"/>
          </a:xfrm>
        </p:spPr>
        <p:txBody>
          <a:bodyPr/>
          <a:lstStyle/>
          <a:p>
            <a:r>
              <a:rPr lang="en-US" dirty="0"/>
              <a:t>For this group, you and your food business have the opportunity to </a:t>
            </a:r>
            <a:r>
              <a:rPr lang="en-US" b="1" dirty="0"/>
              <a:t>develop ethical and sustainable supplier relationships. </a:t>
            </a:r>
            <a:r>
              <a:rPr lang="en-US" dirty="0"/>
              <a:t>It is also deemed ethical and sustainable to support small-scale or local producers and to use seasonal produce.</a:t>
            </a:r>
          </a:p>
          <a:p>
            <a:endParaRPr lang="en-US" dirty="0"/>
          </a:p>
          <a:p>
            <a:endParaRPr lang="en-US" dirty="0"/>
          </a:p>
          <a:p>
            <a:endParaRPr lang="en-US" dirty="0"/>
          </a:p>
          <a:p>
            <a:endParaRPr lang="en-US" dirty="0"/>
          </a:p>
          <a:p>
            <a:endParaRPr lang="en-US" dirty="0"/>
          </a:p>
          <a:p>
            <a:endParaRPr lang="en-US" dirty="0"/>
          </a:p>
          <a:p>
            <a:endParaRPr lang="en-IE" dirty="0"/>
          </a:p>
        </p:txBody>
      </p:sp>
      <p:sp>
        <p:nvSpPr>
          <p:cNvPr id="3" name="Text Placeholder 2">
            <a:extLst>
              <a:ext uri="{FF2B5EF4-FFF2-40B4-BE49-F238E27FC236}">
                <a16:creationId xmlns:a16="http://schemas.microsoft.com/office/drawing/2014/main" id="{7E08B3A3-DB44-AFA1-1604-60F13221662A}"/>
              </a:ext>
            </a:extLst>
          </p:cNvPr>
          <p:cNvSpPr>
            <a:spLocks noGrp="1"/>
          </p:cNvSpPr>
          <p:nvPr>
            <p:ph type="body" sz="quarter" idx="16"/>
          </p:nvPr>
        </p:nvSpPr>
        <p:spPr/>
        <p:txBody>
          <a:bodyPr/>
          <a:lstStyle/>
          <a:p>
            <a:r>
              <a:rPr lang="en-IE" dirty="0"/>
              <a:t>Group 3: </a:t>
            </a:r>
            <a:r>
              <a:rPr lang="en-IE" b="1" dirty="0"/>
              <a:t>Suppliers &amp; Distributors</a:t>
            </a:r>
            <a:endParaRPr lang="en-IE" dirty="0"/>
          </a:p>
        </p:txBody>
      </p:sp>
      <p:sp>
        <p:nvSpPr>
          <p:cNvPr id="4" name="Text Placeholder 1">
            <a:extLst>
              <a:ext uri="{FF2B5EF4-FFF2-40B4-BE49-F238E27FC236}">
                <a16:creationId xmlns:a16="http://schemas.microsoft.com/office/drawing/2014/main" id="{E4699C5D-FF3C-6413-3B7D-9F7B80BF876E}"/>
              </a:ext>
            </a:extLst>
          </p:cNvPr>
          <p:cNvSpPr txBox="1">
            <a:spLocks/>
          </p:cNvSpPr>
          <p:nvPr/>
        </p:nvSpPr>
        <p:spPr>
          <a:xfrm>
            <a:off x="6737131" y="2136026"/>
            <a:ext cx="4929352" cy="344062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Interaction and communication can revolve around topics such as:</a:t>
            </a:r>
          </a:p>
          <a:p>
            <a:pPr marL="342900" indent="-342900">
              <a:buFont typeface="Arial" panose="020B0604020202020204" pitchFamily="34" charset="0"/>
              <a:buChar char="•"/>
            </a:pPr>
            <a:r>
              <a:rPr lang="en-US" dirty="0"/>
              <a:t>fair trade practices, </a:t>
            </a:r>
          </a:p>
          <a:p>
            <a:pPr marL="342900" indent="-342900">
              <a:buFont typeface="Arial" panose="020B0604020202020204" pitchFamily="34" charset="0"/>
              <a:buChar char="•"/>
            </a:pPr>
            <a:r>
              <a:rPr lang="en-US" dirty="0"/>
              <a:t>responsible sourcing,</a:t>
            </a:r>
          </a:p>
          <a:p>
            <a:pPr marL="342900" indent="-342900">
              <a:buFont typeface="Arial" panose="020B0604020202020204" pitchFamily="34" charset="0"/>
              <a:buChar char="•"/>
            </a:pPr>
            <a:r>
              <a:rPr lang="en-US" dirty="0"/>
              <a:t>traceability and </a:t>
            </a:r>
          </a:p>
          <a:p>
            <a:pPr marL="342900" indent="-342900">
              <a:buFont typeface="Arial" panose="020B0604020202020204" pitchFamily="34" charset="0"/>
              <a:buChar char="•"/>
            </a:pPr>
            <a:r>
              <a:rPr lang="en-US" dirty="0"/>
              <a:t>accountability in the supply chain </a:t>
            </a:r>
          </a:p>
          <a:p>
            <a:endParaRPr lang="en-US" dirty="0"/>
          </a:p>
          <a:p>
            <a:endParaRPr lang="en-US" dirty="0"/>
          </a:p>
          <a:p>
            <a:endParaRPr lang="en-US" dirty="0"/>
          </a:p>
          <a:p>
            <a:endParaRPr lang="en-US" dirty="0"/>
          </a:p>
          <a:p>
            <a:endParaRPr lang="en-US" dirty="0"/>
          </a:p>
          <a:p>
            <a:endParaRPr lang="en-US" dirty="0"/>
          </a:p>
        </p:txBody>
      </p:sp>
      <p:grpSp>
        <p:nvGrpSpPr>
          <p:cNvPr id="7" name="Graphic 3">
            <a:extLst>
              <a:ext uri="{FF2B5EF4-FFF2-40B4-BE49-F238E27FC236}">
                <a16:creationId xmlns:a16="http://schemas.microsoft.com/office/drawing/2014/main" id="{720FBA91-8573-6C73-39D8-CA9726600073}"/>
              </a:ext>
            </a:extLst>
          </p:cNvPr>
          <p:cNvGrpSpPr/>
          <p:nvPr/>
        </p:nvGrpSpPr>
        <p:grpSpPr>
          <a:xfrm>
            <a:off x="5076771" y="4281112"/>
            <a:ext cx="1339246" cy="1411503"/>
            <a:chOff x="8424689" y="1951807"/>
            <a:chExt cx="1086136" cy="1105415"/>
          </a:xfrm>
        </p:grpSpPr>
        <p:grpSp>
          <p:nvGrpSpPr>
            <p:cNvPr id="8" name="Graphic 3">
              <a:extLst>
                <a:ext uri="{FF2B5EF4-FFF2-40B4-BE49-F238E27FC236}">
                  <a16:creationId xmlns:a16="http://schemas.microsoft.com/office/drawing/2014/main" id="{372EC304-4F4B-697B-F7D9-193760C32071}"/>
                </a:ext>
              </a:extLst>
            </p:cNvPr>
            <p:cNvGrpSpPr/>
            <p:nvPr/>
          </p:nvGrpSpPr>
          <p:grpSpPr>
            <a:xfrm>
              <a:off x="8424689" y="1951807"/>
              <a:ext cx="1086136" cy="1105415"/>
              <a:chOff x="8424689" y="1951807"/>
              <a:chExt cx="1086136" cy="1105415"/>
            </a:xfrm>
            <a:solidFill>
              <a:srgbClr val="000000"/>
            </a:solidFill>
          </p:grpSpPr>
          <p:sp>
            <p:nvSpPr>
              <p:cNvPr id="15" name="Freeform 1420">
                <a:extLst>
                  <a:ext uri="{FF2B5EF4-FFF2-40B4-BE49-F238E27FC236}">
                    <a16:creationId xmlns:a16="http://schemas.microsoft.com/office/drawing/2014/main" id="{211593C0-7499-48E3-0CE2-8719F10B3B35}"/>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solidFill>
                <a:srgbClr val="000000"/>
              </a:solidFill>
              <a:ln w="27426" cap="flat">
                <a:noFill/>
                <a:prstDash val="solid"/>
                <a:miter/>
              </a:ln>
            </p:spPr>
            <p:txBody>
              <a:bodyPr rtlCol="0" anchor="ctr"/>
              <a:lstStyle/>
              <a:p>
                <a:endParaRPr lang="en-US"/>
              </a:p>
            </p:txBody>
          </p:sp>
          <p:sp>
            <p:nvSpPr>
              <p:cNvPr id="16" name="Freeform 1421">
                <a:extLst>
                  <a:ext uri="{FF2B5EF4-FFF2-40B4-BE49-F238E27FC236}">
                    <a16:creationId xmlns:a16="http://schemas.microsoft.com/office/drawing/2014/main" id="{F89DACC6-22BC-FEB4-F5C9-9AAC5321FB28}"/>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solidFill>
                <a:srgbClr val="000000"/>
              </a:solidFill>
              <a:ln w="27426" cap="flat">
                <a:noFill/>
                <a:prstDash val="solid"/>
                <a:miter/>
              </a:ln>
            </p:spPr>
            <p:txBody>
              <a:bodyPr rtlCol="0" anchor="ctr"/>
              <a:lstStyle/>
              <a:p>
                <a:endParaRPr lang="en-US"/>
              </a:p>
            </p:txBody>
          </p:sp>
          <p:sp>
            <p:nvSpPr>
              <p:cNvPr id="17" name="Freeform 1422">
                <a:extLst>
                  <a:ext uri="{FF2B5EF4-FFF2-40B4-BE49-F238E27FC236}">
                    <a16:creationId xmlns:a16="http://schemas.microsoft.com/office/drawing/2014/main" id="{F397B7D0-4E8B-D2D9-72EF-B170ED393E03}"/>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solidFill>
                <a:srgbClr val="000000"/>
              </a:solidFill>
              <a:ln w="27426" cap="flat">
                <a:noFill/>
                <a:prstDash val="solid"/>
                <a:miter/>
              </a:ln>
            </p:spPr>
            <p:txBody>
              <a:bodyPr rtlCol="0" anchor="ctr"/>
              <a:lstStyle/>
              <a:p>
                <a:endParaRPr lang="en-US"/>
              </a:p>
            </p:txBody>
          </p:sp>
          <p:sp>
            <p:nvSpPr>
              <p:cNvPr id="18" name="Freeform 1423">
                <a:extLst>
                  <a:ext uri="{FF2B5EF4-FFF2-40B4-BE49-F238E27FC236}">
                    <a16:creationId xmlns:a16="http://schemas.microsoft.com/office/drawing/2014/main" id="{4392E49D-3B03-82AE-40BD-9CEF6BDE6442}"/>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solidFill>
                <a:srgbClr val="000000"/>
              </a:solidFill>
              <a:ln w="27426" cap="flat">
                <a:noFill/>
                <a:prstDash val="solid"/>
                <a:miter/>
              </a:ln>
            </p:spPr>
            <p:txBody>
              <a:bodyPr rtlCol="0" anchor="ctr"/>
              <a:lstStyle/>
              <a:p>
                <a:endParaRPr lang="en-US"/>
              </a:p>
            </p:txBody>
          </p:sp>
          <p:sp>
            <p:nvSpPr>
              <p:cNvPr id="19" name="Freeform 1424">
                <a:extLst>
                  <a:ext uri="{FF2B5EF4-FFF2-40B4-BE49-F238E27FC236}">
                    <a16:creationId xmlns:a16="http://schemas.microsoft.com/office/drawing/2014/main" id="{987BDB76-746B-4B4D-21B0-0B57AAE218B9}"/>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20" name="Freeform 1425">
                <a:extLst>
                  <a:ext uri="{FF2B5EF4-FFF2-40B4-BE49-F238E27FC236}">
                    <a16:creationId xmlns:a16="http://schemas.microsoft.com/office/drawing/2014/main" id="{76F862ED-5B6B-72D6-DEA7-F926D14298DE}"/>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solidFill>
                <a:srgbClr val="000000"/>
              </a:solidFill>
              <a:ln w="27426" cap="flat">
                <a:noFill/>
                <a:prstDash val="solid"/>
                <a:miter/>
              </a:ln>
            </p:spPr>
            <p:txBody>
              <a:bodyPr rtlCol="0" anchor="ctr"/>
              <a:lstStyle/>
              <a:p>
                <a:endParaRPr lang="en-US"/>
              </a:p>
            </p:txBody>
          </p:sp>
          <p:sp>
            <p:nvSpPr>
              <p:cNvPr id="21" name="Freeform 1426">
                <a:extLst>
                  <a:ext uri="{FF2B5EF4-FFF2-40B4-BE49-F238E27FC236}">
                    <a16:creationId xmlns:a16="http://schemas.microsoft.com/office/drawing/2014/main" id="{0641E187-CCF6-8E3B-B947-8DEFDC3F2892}"/>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solidFill>
                <a:srgbClr val="000000"/>
              </a:solidFill>
              <a:ln w="27426" cap="flat">
                <a:noFill/>
                <a:prstDash val="solid"/>
                <a:miter/>
              </a:ln>
            </p:spPr>
            <p:txBody>
              <a:bodyPr rtlCol="0" anchor="ctr"/>
              <a:lstStyle/>
              <a:p>
                <a:endParaRPr lang="en-US"/>
              </a:p>
            </p:txBody>
          </p:sp>
          <p:sp>
            <p:nvSpPr>
              <p:cNvPr id="22" name="Freeform 1427">
                <a:extLst>
                  <a:ext uri="{FF2B5EF4-FFF2-40B4-BE49-F238E27FC236}">
                    <a16:creationId xmlns:a16="http://schemas.microsoft.com/office/drawing/2014/main" id="{C4319534-E85D-5EE0-4B84-3F2AF3C80369}"/>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23" name="Freeform 1428">
                <a:extLst>
                  <a:ext uri="{FF2B5EF4-FFF2-40B4-BE49-F238E27FC236}">
                    <a16:creationId xmlns:a16="http://schemas.microsoft.com/office/drawing/2014/main" id="{92D6C57A-0A18-E690-1368-00488F5948EE}"/>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24" name="Freeform 1429">
                <a:extLst>
                  <a:ext uri="{FF2B5EF4-FFF2-40B4-BE49-F238E27FC236}">
                    <a16:creationId xmlns:a16="http://schemas.microsoft.com/office/drawing/2014/main" id="{E1FF3355-1233-9C2D-C1E0-4C7A210F38B7}"/>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solidFill>
                <a:srgbClr val="000000"/>
              </a:solidFill>
              <a:ln w="27426" cap="flat">
                <a:noFill/>
                <a:prstDash val="solid"/>
                <a:miter/>
              </a:ln>
            </p:spPr>
            <p:txBody>
              <a:bodyPr rtlCol="0" anchor="ctr"/>
              <a:lstStyle/>
              <a:p>
                <a:endParaRPr lang="en-US"/>
              </a:p>
            </p:txBody>
          </p:sp>
          <p:sp>
            <p:nvSpPr>
              <p:cNvPr id="25" name="Freeform 1430">
                <a:extLst>
                  <a:ext uri="{FF2B5EF4-FFF2-40B4-BE49-F238E27FC236}">
                    <a16:creationId xmlns:a16="http://schemas.microsoft.com/office/drawing/2014/main" id="{94DBD4B8-07ED-C924-AFB8-35805D8EB12D}"/>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26" name="Freeform 1431">
                <a:extLst>
                  <a:ext uri="{FF2B5EF4-FFF2-40B4-BE49-F238E27FC236}">
                    <a16:creationId xmlns:a16="http://schemas.microsoft.com/office/drawing/2014/main" id="{C286E4B2-D416-4C24-B22D-45AE214D5598}"/>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solidFill>
                <a:srgbClr val="000000"/>
              </a:solidFill>
              <a:ln w="27426" cap="flat">
                <a:noFill/>
                <a:prstDash val="solid"/>
                <a:miter/>
              </a:ln>
            </p:spPr>
            <p:txBody>
              <a:bodyPr rtlCol="0" anchor="ctr"/>
              <a:lstStyle/>
              <a:p>
                <a:endParaRPr lang="en-US"/>
              </a:p>
            </p:txBody>
          </p:sp>
          <p:sp>
            <p:nvSpPr>
              <p:cNvPr id="27" name="Freeform 1432">
                <a:extLst>
                  <a:ext uri="{FF2B5EF4-FFF2-40B4-BE49-F238E27FC236}">
                    <a16:creationId xmlns:a16="http://schemas.microsoft.com/office/drawing/2014/main" id="{EA289CAC-8FD1-6F34-5D20-ECB4A4D249E0}"/>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solidFill>
                <a:srgbClr val="000000"/>
              </a:solidFill>
              <a:ln w="27426" cap="flat">
                <a:noFill/>
                <a:prstDash val="solid"/>
                <a:miter/>
              </a:ln>
            </p:spPr>
            <p:txBody>
              <a:bodyPr rtlCol="0" anchor="ctr"/>
              <a:lstStyle/>
              <a:p>
                <a:endParaRPr lang="en-US"/>
              </a:p>
            </p:txBody>
          </p:sp>
          <p:sp>
            <p:nvSpPr>
              <p:cNvPr id="28" name="Freeform 1433">
                <a:extLst>
                  <a:ext uri="{FF2B5EF4-FFF2-40B4-BE49-F238E27FC236}">
                    <a16:creationId xmlns:a16="http://schemas.microsoft.com/office/drawing/2014/main" id="{D31F4D8C-696E-A4AF-7CB7-3137C2D3ADD0}"/>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solidFill>
                <a:srgbClr val="000000"/>
              </a:solidFill>
              <a:ln w="27426" cap="flat">
                <a:noFill/>
                <a:prstDash val="solid"/>
                <a:miter/>
              </a:ln>
            </p:spPr>
            <p:txBody>
              <a:bodyPr rtlCol="0" anchor="ctr"/>
              <a:lstStyle/>
              <a:p>
                <a:endParaRPr lang="en-US"/>
              </a:p>
            </p:txBody>
          </p:sp>
          <p:sp>
            <p:nvSpPr>
              <p:cNvPr id="29" name="Freeform 1434">
                <a:extLst>
                  <a:ext uri="{FF2B5EF4-FFF2-40B4-BE49-F238E27FC236}">
                    <a16:creationId xmlns:a16="http://schemas.microsoft.com/office/drawing/2014/main" id="{22518F72-935D-ACE2-EF17-99EBEE144E71}"/>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solidFill>
                <a:srgbClr val="000000"/>
              </a:solidFill>
              <a:ln w="27426" cap="flat">
                <a:noFill/>
                <a:prstDash val="solid"/>
                <a:miter/>
              </a:ln>
            </p:spPr>
            <p:txBody>
              <a:bodyPr rtlCol="0" anchor="ctr"/>
              <a:lstStyle/>
              <a:p>
                <a:endParaRPr lang="en-US"/>
              </a:p>
            </p:txBody>
          </p:sp>
          <p:sp>
            <p:nvSpPr>
              <p:cNvPr id="30" name="Freeform 1435">
                <a:extLst>
                  <a:ext uri="{FF2B5EF4-FFF2-40B4-BE49-F238E27FC236}">
                    <a16:creationId xmlns:a16="http://schemas.microsoft.com/office/drawing/2014/main" id="{C85009E9-49E9-49B0-EE2A-7104927B319C}"/>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endParaRPr lang="en-US"/>
              </a:p>
            </p:txBody>
          </p:sp>
          <p:sp>
            <p:nvSpPr>
              <p:cNvPr id="31" name="Freeform 1436">
                <a:extLst>
                  <a:ext uri="{FF2B5EF4-FFF2-40B4-BE49-F238E27FC236}">
                    <a16:creationId xmlns:a16="http://schemas.microsoft.com/office/drawing/2014/main" id="{835A8408-BA82-36BD-D190-BA5F7CEC6CC9}"/>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solidFill>
                <a:srgbClr val="000000"/>
              </a:solidFill>
              <a:ln w="27426" cap="flat">
                <a:noFill/>
                <a:prstDash val="solid"/>
                <a:miter/>
              </a:ln>
            </p:spPr>
            <p:txBody>
              <a:bodyPr rtlCol="0" anchor="ctr"/>
              <a:lstStyle/>
              <a:p>
                <a:endParaRPr lang="en-US"/>
              </a:p>
            </p:txBody>
          </p:sp>
          <p:sp>
            <p:nvSpPr>
              <p:cNvPr id="32" name="Freeform 1437">
                <a:extLst>
                  <a:ext uri="{FF2B5EF4-FFF2-40B4-BE49-F238E27FC236}">
                    <a16:creationId xmlns:a16="http://schemas.microsoft.com/office/drawing/2014/main" id="{4F36E701-A355-17E1-8FBC-6A7BB83F1DC4}"/>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solidFill>
                <a:srgbClr val="000000"/>
              </a:solidFill>
              <a:ln w="27426" cap="flat">
                <a:noFill/>
                <a:prstDash val="solid"/>
                <a:miter/>
              </a:ln>
            </p:spPr>
            <p:txBody>
              <a:bodyPr rtlCol="0" anchor="ctr"/>
              <a:lstStyle/>
              <a:p>
                <a:endParaRPr lang="en-US"/>
              </a:p>
            </p:txBody>
          </p:sp>
          <p:sp>
            <p:nvSpPr>
              <p:cNvPr id="33" name="Freeform 1438">
                <a:extLst>
                  <a:ext uri="{FF2B5EF4-FFF2-40B4-BE49-F238E27FC236}">
                    <a16:creationId xmlns:a16="http://schemas.microsoft.com/office/drawing/2014/main" id="{2523FFD9-C4F0-7DDE-9B9C-324794E57873}"/>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solidFill>
                <a:srgbClr val="000000"/>
              </a:solidFill>
              <a:ln w="27426" cap="flat">
                <a:noFill/>
                <a:prstDash val="solid"/>
                <a:miter/>
              </a:ln>
            </p:spPr>
            <p:txBody>
              <a:bodyPr rtlCol="0" anchor="ctr"/>
              <a:lstStyle/>
              <a:p>
                <a:endParaRPr lang="en-US"/>
              </a:p>
            </p:txBody>
          </p:sp>
          <p:sp>
            <p:nvSpPr>
              <p:cNvPr id="34" name="Freeform 1439">
                <a:extLst>
                  <a:ext uri="{FF2B5EF4-FFF2-40B4-BE49-F238E27FC236}">
                    <a16:creationId xmlns:a16="http://schemas.microsoft.com/office/drawing/2014/main" id="{351C9518-11E5-3363-6382-E05F2728BE2D}"/>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35" name="Freeform 1440">
                <a:extLst>
                  <a:ext uri="{FF2B5EF4-FFF2-40B4-BE49-F238E27FC236}">
                    <a16:creationId xmlns:a16="http://schemas.microsoft.com/office/drawing/2014/main" id="{F7F11D26-6013-38FC-4BAD-1FCB34BB4A59}"/>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36" name="Freeform 1441">
                <a:extLst>
                  <a:ext uri="{FF2B5EF4-FFF2-40B4-BE49-F238E27FC236}">
                    <a16:creationId xmlns:a16="http://schemas.microsoft.com/office/drawing/2014/main" id="{809E4B52-DDF8-A37E-AF1B-CA73DA3303DA}"/>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37" name="Freeform 1442">
                <a:extLst>
                  <a:ext uri="{FF2B5EF4-FFF2-40B4-BE49-F238E27FC236}">
                    <a16:creationId xmlns:a16="http://schemas.microsoft.com/office/drawing/2014/main" id="{244886F4-946B-6565-F9B9-028FC34BD7FA}"/>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solidFill>
                <a:srgbClr val="000000"/>
              </a:solidFill>
              <a:ln w="27426" cap="flat">
                <a:noFill/>
                <a:prstDash val="solid"/>
                <a:miter/>
              </a:ln>
            </p:spPr>
            <p:txBody>
              <a:bodyPr rtlCol="0" anchor="ctr"/>
              <a:lstStyle/>
              <a:p>
                <a:endParaRPr lang="en-US"/>
              </a:p>
            </p:txBody>
          </p:sp>
          <p:sp>
            <p:nvSpPr>
              <p:cNvPr id="38" name="Freeform 1443">
                <a:extLst>
                  <a:ext uri="{FF2B5EF4-FFF2-40B4-BE49-F238E27FC236}">
                    <a16:creationId xmlns:a16="http://schemas.microsoft.com/office/drawing/2014/main" id="{7869B3A4-3814-4F29-56A8-31059C3AFB8F}"/>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solidFill>
                <a:srgbClr val="000000"/>
              </a:solidFill>
              <a:ln w="27426" cap="flat">
                <a:noFill/>
                <a:prstDash val="solid"/>
                <a:miter/>
              </a:ln>
            </p:spPr>
            <p:txBody>
              <a:bodyPr rtlCol="0" anchor="ctr"/>
              <a:lstStyle/>
              <a:p>
                <a:endParaRPr lang="en-US"/>
              </a:p>
            </p:txBody>
          </p:sp>
          <p:sp>
            <p:nvSpPr>
              <p:cNvPr id="39" name="Freeform 1444">
                <a:extLst>
                  <a:ext uri="{FF2B5EF4-FFF2-40B4-BE49-F238E27FC236}">
                    <a16:creationId xmlns:a16="http://schemas.microsoft.com/office/drawing/2014/main" id="{1437A9EE-2646-D7A9-41AE-EE5986167A61}"/>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40" name="Freeform 1445">
                <a:extLst>
                  <a:ext uri="{FF2B5EF4-FFF2-40B4-BE49-F238E27FC236}">
                    <a16:creationId xmlns:a16="http://schemas.microsoft.com/office/drawing/2014/main" id="{EFD2CFA7-7A98-FE93-C18D-058949EDBD50}"/>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41" name="Freeform 1446">
                <a:extLst>
                  <a:ext uri="{FF2B5EF4-FFF2-40B4-BE49-F238E27FC236}">
                    <a16:creationId xmlns:a16="http://schemas.microsoft.com/office/drawing/2014/main" id="{53564EE4-C2D0-6675-D75E-3A88D0874768}"/>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solidFill>
                <a:srgbClr val="000000"/>
              </a:solidFill>
              <a:ln w="27426" cap="flat">
                <a:noFill/>
                <a:prstDash val="solid"/>
                <a:miter/>
              </a:ln>
            </p:spPr>
            <p:txBody>
              <a:bodyPr rtlCol="0" anchor="ctr"/>
              <a:lstStyle/>
              <a:p>
                <a:endParaRPr lang="en-US"/>
              </a:p>
            </p:txBody>
          </p:sp>
          <p:sp>
            <p:nvSpPr>
              <p:cNvPr id="42" name="Freeform 1447">
                <a:extLst>
                  <a:ext uri="{FF2B5EF4-FFF2-40B4-BE49-F238E27FC236}">
                    <a16:creationId xmlns:a16="http://schemas.microsoft.com/office/drawing/2014/main" id="{22678D7C-A63C-C5EA-F6E0-7637CD14540E}"/>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endParaRPr lang="en-US"/>
              </a:p>
            </p:txBody>
          </p:sp>
          <p:sp>
            <p:nvSpPr>
              <p:cNvPr id="43" name="Freeform 1448">
                <a:extLst>
                  <a:ext uri="{FF2B5EF4-FFF2-40B4-BE49-F238E27FC236}">
                    <a16:creationId xmlns:a16="http://schemas.microsoft.com/office/drawing/2014/main" id="{46B03C62-CF3A-CFD8-ACD5-D0AB368BEC3F}"/>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44" name="Freeform 1449">
                <a:extLst>
                  <a:ext uri="{FF2B5EF4-FFF2-40B4-BE49-F238E27FC236}">
                    <a16:creationId xmlns:a16="http://schemas.microsoft.com/office/drawing/2014/main" id="{F8F6A776-C5C5-DCAE-A8AD-60D548054C91}"/>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45" name="Freeform 1450">
                <a:extLst>
                  <a:ext uri="{FF2B5EF4-FFF2-40B4-BE49-F238E27FC236}">
                    <a16:creationId xmlns:a16="http://schemas.microsoft.com/office/drawing/2014/main" id="{C80E2F03-38BA-97D2-62DE-B9BAC3804F12}"/>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solidFill>
                <a:srgbClr val="000000"/>
              </a:solidFill>
              <a:ln w="27426" cap="flat">
                <a:noFill/>
                <a:prstDash val="solid"/>
                <a:miter/>
              </a:ln>
            </p:spPr>
            <p:txBody>
              <a:bodyPr rtlCol="0" anchor="ctr"/>
              <a:lstStyle/>
              <a:p>
                <a:endParaRPr lang="en-US"/>
              </a:p>
            </p:txBody>
          </p:sp>
        </p:grpSp>
        <p:grpSp>
          <p:nvGrpSpPr>
            <p:cNvPr id="9" name="Graphic 3">
              <a:extLst>
                <a:ext uri="{FF2B5EF4-FFF2-40B4-BE49-F238E27FC236}">
                  <a16:creationId xmlns:a16="http://schemas.microsoft.com/office/drawing/2014/main" id="{EE46CF62-728B-693E-3973-C580436DAD91}"/>
                </a:ext>
              </a:extLst>
            </p:cNvPr>
            <p:cNvGrpSpPr/>
            <p:nvPr/>
          </p:nvGrpSpPr>
          <p:grpSpPr>
            <a:xfrm>
              <a:off x="8623774" y="2128475"/>
              <a:ext cx="506941" cy="300655"/>
              <a:chOff x="8623774" y="2128475"/>
              <a:chExt cx="506941" cy="300655"/>
            </a:xfrm>
            <a:solidFill>
              <a:srgbClr val="00BADE"/>
            </a:solidFill>
          </p:grpSpPr>
          <p:grpSp>
            <p:nvGrpSpPr>
              <p:cNvPr id="10" name="Graphic 3">
                <a:extLst>
                  <a:ext uri="{FF2B5EF4-FFF2-40B4-BE49-F238E27FC236}">
                    <a16:creationId xmlns:a16="http://schemas.microsoft.com/office/drawing/2014/main" id="{D35F9094-78EB-9A52-7ACD-05E50F815823}"/>
                  </a:ext>
                </a:extLst>
              </p:cNvPr>
              <p:cNvGrpSpPr/>
              <p:nvPr/>
            </p:nvGrpSpPr>
            <p:grpSpPr>
              <a:xfrm>
                <a:off x="8623774" y="2128475"/>
                <a:ext cx="506941" cy="221114"/>
                <a:chOff x="8623774" y="2128475"/>
                <a:chExt cx="506941" cy="221114"/>
              </a:xfrm>
              <a:solidFill>
                <a:srgbClr val="00BADE"/>
              </a:solidFill>
            </p:grpSpPr>
            <p:sp>
              <p:nvSpPr>
                <p:cNvPr id="13" name="Freeform 1418">
                  <a:extLst>
                    <a:ext uri="{FF2B5EF4-FFF2-40B4-BE49-F238E27FC236}">
                      <a16:creationId xmlns:a16="http://schemas.microsoft.com/office/drawing/2014/main" id="{AFBB5269-CEA1-6A99-319F-7840B12F478E}"/>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1BA19A"/>
                </a:solidFill>
                <a:ln w="27426" cap="flat">
                  <a:noFill/>
                  <a:prstDash val="solid"/>
                  <a:miter/>
                </a:ln>
              </p:spPr>
              <p:txBody>
                <a:bodyPr rtlCol="0" anchor="ctr"/>
                <a:lstStyle/>
                <a:p>
                  <a:endParaRPr lang="en-US"/>
                </a:p>
              </p:txBody>
            </p:sp>
            <p:sp>
              <p:nvSpPr>
                <p:cNvPr id="14" name="Freeform 1419">
                  <a:extLst>
                    <a:ext uri="{FF2B5EF4-FFF2-40B4-BE49-F238E27FC236}">
                      <a16:creationId xmlns:a16="http://schemas.microsoft.com/office/drawing/2014/main" id="{C6686A9F-D588-CEFB-3DDB-F8D6AC72F907}"/>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1BA19A"/>
                </a:solidFill>
                <a:ln w="27426" cap="flat">
                  <a:noFill/>
                  <a:prstDash val="solid"/>
                  <a:miter/>
                </a:ln>
              </p:spPr>
              <p:txBody>
                <a:bodyPr rtlCol="0" anchor="ctr"/>
                <a:lstStyle/>
                <a:p>
                  <a:endParaRPr lang="en-US"/>
                </a:p>
              </p:txBody>
            </p:sp>
          </p:grpSp>
          <p:sp>
            <p:nvSpPr>
              <p:cNvPr id="11" name="Freeform 1416">
                <a:extLst>
                  <a:ext uri="{FF2B5EF4-FFF2-40B4-BE49-F238E27FC236}">
                    <a16:creationId xmlns:a16="http://schemas.microsoft.com/office/drawing/2014/main" id="{FC564462-581E-F69C-26F2-A7BB41B8C40C}"/>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1BA19A"/>
              </a:solidFill>
              <a:ln w="27426" cap="flat">
                <a:noFill/>
                <a:prstDash val="solid"/>
                <a:miter/>
              </a:ln>
            </p:spPr>
            <p:txBody>
              <a:bodyPr rtlCol="0" anchor="ctr"/>
              <a:lstStyle/>
              <a:p>
                <a:endParaRPr lang="en-US"/>
              </a:p>
            </p:txBody>
          </p:sp>
          <p:sp>
            <p:nvSpPr>
              <p:cNvPr id="12" name="Freeform 1417">
                <a:extLst>
                  <a:ext uri="{FF2B5EF4-FFF2-40B4-BE49-F238E27FC236}">
                    <a16:creationId xmlns:a16="http://schemas.microsoft.com/office/drawing/2014/main" id="{789ADACB-66DD-C564-CEBE-9AD5B2F57E7D}"/>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1BA19A"/>
              </a:solidFill>
              <a:ln w="27426" cap="flat">
                <a:noFill/>
                <a:prstDash val="solid"/>
                <a:miter/>
              </a:ln>
            </p:spPr>
            <p:txBody>
              <a:bodyPr rtlCol="0" anchor="ctr"/>
              <a:lstStyle/>
              <a:p>
                <a:endParaRPr lang="en-US"/>
              </a:p>
            </p:txBody>
          </p:sp>
        </p:grpSp>
      </p:grpSp>
      <p:pic>
        <p:nvPicPr>
          <p:cNvPr id="46" name="Picture 45">
            <a:extLst>
              <a:ext uri="{FF2B5EF4-FFF2-40B4-BE49-F238E27FC236}">
                <a16:creationId xmlns:a16="http://schemas.microsoft.com/office/drawing/2014/main" id="{705A5550-3BE4-965B-9C58-62A7DF329E36}"/>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3980131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254928" y="1115569"/>
            <a:ext cx="10595237" cy="4676422"/>
          </a:xfrm>
        </p:spPr>
        <p:txBody>
          <a:bodyPr/>
          <a:lstStyle/>
          <a:p>
            <a:r>
              <a:rPr lang="en-US" b="1" dirty="0"/>
              <a:t>Supplier Selection Process</a:t>
            </a:r>
            <a:r>
              <a:rPr lang="en-US" dirty="0"/>
              <a:t>: Implement a thorough supplier selection process that includes evaluating their ethical practices, sustainability initiatives, and adherence to industry standards. Consider factors such as fairtrade certifications, environmental stewardship, </a:t>
            </a:r>
            <a:r>
              <a:rPr lang="en-US" dirty="0" err="1"/>
              <a:t>labour</a:t>
            </a:r>
            <a:r>
              <a:rPr lang="en-US" dirty="0"/>
              <a:t> practices, and product quality.</a:t>
            </a:r>
            <a:endParaRPr lang="en-US" sz="800" dirty="0"/>
          </a:p>
          <a:p>
            <a:r>
              <a:rPr lang="en-US" b="1" dirty="0"/>
              <a:t>Transparent Communication: </a:t>
            </a:r>
            <a:r>
              <a:rPr lang="en-US" dirty="0"/>
              <a:t>Foster open and transparent communication with suppliers and distributors. Regularly communicate your expectations, provide guidelines or updates on your requirements or changes, and address any concerns or issues promptly. Establish channels for ongoing dialogue and collaboration to ensure mutual understanding and alignment.</a:t>
            </a:r>
          </a:p>
          <a:p>
            <a:r>
              <a:rPr lang="en-US" b="1" dirty="0"/>
              <a:t>Collaboration &amp; Training: </a:t>
            </a:r>
            <a:r>
              <a:rPr lang="en-US" dirty="0"/>
              <a:t>Collaborate with suppliers and distributors to enhance their understanding of your ethical standards &amp; practices. Offer training workshops, or resources to help them meet your expectations. Foster an environment where knowledge sharing and continuous improvement are encouraged.</a:t>
            </a:r>
          </a:p>
          <a:p>
            <a:endParaRPr lang="en-US" sz="800" dirty="0"/>
          </a:p>
          <a:p>
            <a:endParaRPr lang="en-US" dirty="0"/>
          </a:p>
          <a:p>
            <a:endParaRPr lang="en-IE" dirty="0"/>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0" y="193757"/>
            <a:ext cx="10702041" cy="803654"/>
          </a:xfrm>
          <a:solidFill>
            <a:srgbClr val="F79037"/>
          </a:solidFill>
        </p:spPr>
        <p:txBody>
          <a:bodyPr anchor="ctr"/>
          <a:lstStyle/>
          <a:p>
            <a:pPr marL="432000"/>
            <a:r>
              <a:rPr lang="en-IE" b="1" dirty="0"/>
              <a:t>Building Relationships with Suppliers &amp; Distributors:</a:t>
            </a:r>
          </a:p>
        </p:txBody>
      </p:sp>
      <p:pic>
        <p:nvPicPr>
          <p:cNvPr id="36" name="Graphic 35" descr="Badge 1 outline">
            <a:extLst>
              <a:ext uri="{FF2B5EF4-FFF2-40B4-BE49-F238E27FC236}">
                <a16:creationId xmlns:a16="http://schemas.microsoft.com/office/drawing/2014/main" id="{C5B199A7-9CA8-A0E1-EDDC-511DB1C527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6520" y="1115569"/>
            <a:ext cx="914400" cy="914400"/>
          </a:xfrm>
          <a:prstGeom prst="rect">
            <a:avLst/>
          </a:prstGeom>
        </p:spPr>
      </p:pic>
      <p:pic>
        <p:nvPicPr>
          <p:cNvPr id="37" name="Graphic 36" descr="Badge outline">
            <a:extLst>
              <a:ext uri="{FF2B5EF4-FFF2-40B4-BE49-F238E27FC236}">
                <a16:creationId xmlns:a16="http://schemas.microsoft.com/office/drawing/2014/main" id="{4BCB378E-7D52-BE7E-778C-F02218A3E9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520" y="2622558"/>
            <a:ext cx="914400" cy="914400"/>
          </a:xfrm>
          <a:prstGeom prst="rect">
            <a:avLst/>
          </a:prstGeom>
        </p:spPr>
      </p:pic>
      <p:pic>
        <p:nvPicPr>
          <p:cNvPr id="38" name="Graphic 37" descr="Badge 3 outline">
            <a:extLst>
              <a:ext uri="{FF2B5EF4-FFF2-40B4-BE49-F238E27FC236}">
                <a16:creationId xmlns:a16="http://schemas.microsoft.com/office/drawing/2014/main" id="{8A1D78E1-3288-7722-E263-5DFBA9A0F9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6520" y="4396407"/>
            <a:ext cx="914400" cy="914400"/>
          </a:xfrm>
          <a:prstGeom prst="rect">
            <a:avLst/>
          </a:prstGeom>
        </p:spPr>
      </p:pic>
    </p:spTree>
    <p:extLst>
      <p:ext uri="{BB962C8B-B14F-4D97-AF65-F5344CB8AC3E}">
        <p14:creationId xmlns:p14="http://schemas.microsoft.com/office/powerpoint/2010/main" val="1133467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72953" y="1164442"/>
            <a:ext cx="10595237" cy="4676422"/>
          </a:xfrm>
        </p:spPr>
        <p:txBody>
          <a:bodyPr/>
          <a:lstStyle/>
          <a:p>
            <a:r>
              <a:rPr lang="en-US" b="1" dirty="0"/>
              <a:t>Supplier Audits and Assessments: </a:t>
            </a:r>
            <a:r>
              <a:rPr lang="en-US" dirty="0"/>
              <a:t>Conduct regular audits and assessments to evaluate suppliers' compliance with quality, ethical and sustainability standards. This may involve site visits, inspections, or third-party certifications. Provide constructive feedback and work together with suppliers to address any identified areas for improvement while also building trust and respect.</a:t>
            </a:r>
          </a:p>
          <a:p>
            <a:r>
              <a:rPr lang="en-US" b="1" dirty="0"/>
              <a:t>Fair Pricing and Payment Terms: </a:t>
            </a:r>
            <a:r>
              <a:rPr lang="en-US" dirty="0"/>
              <a:t>Ensure fair pricing and payment terms for suppliers and distributors. Avoid practices that may exploit suppliers or compromise their ability to maintain ethical practices. Establish transparent negotiations and contracts that support fair compensation and mutually beneficial relationships.</a:t>
            </a:r>
          </a:p>
          <a:p>
            <a:endParaRPr lang="en-US" dirty="0"/>
          </a:p>
          <a:p>
            <a:endParaRPr lang="en-US" sz="800" dirty="0"/>
          </a:p>
          <a:p>
            <a:endParaRPr lang="en-US" dirty="0"/>
          </a:p>
          <a:p>
            <a:endParaRPr lang="en-IE" dirty="0"/>
          </a:p>
        </p:txBody>
      </p:sp>
      <p:sp>
        <p:nvSpPr>
          <p:cNvPr id="6" name="Text Placeholder 2">
            <a:extLst>
              <a:ext uri="{FF2B5EF4-FFF2-40B4-BE49-F238E27FC236}">
                <a16:creationId xmlns:a16="http://schemas.microsoft.com/office/drawing/2014/main" id="{51D1D5C5-EB7E-4AB0-8106-E1E32FF1DCFD}"/>
              </a:ext>
            </a:extLst>
          </p:cNvPr>
          <p:cNvSpPr>
            <a:spLocks noGrp="1"/>
          </p:cNvSpPr>
          <p:nvPr>
            <p:ph type="body" sz="quarter" idx="16"/>
          </p:nvPr>
        </p:nvSpPr>
        <p:spPr>
          <a:xfrm>
            <a:off x="0" y="193757"/>
            <a:ext cx="7882759" cy="803654"/>
          </a:xfrm>
          <a:solidFill>
            <a:srgbClr val="F79037"/>
          </a:solidFill>
        </p:spPr>
        <p:txBody>
          <a:bodyPr anchor="ctr"/>
          <a:lstStyle/>
          <a:p>
            <a:pPr marL="432000"/>
            <a:r>
              <a:rPr lang="en-IE" b="1" dirty="0"/>
              <a:t>Ways to Interact with Employees:</a:t>
            </a:r>
          </a:p>
        </p:txBody>
      </p:sp>
      <p:pic>
        <p:nvPicPr>
          <p:cNvPr id="23" name="Graphic 22" descr="Badge 4 outline">
            <a:extLst>
              <a:ext uri="{FF2B5EF4-FFF2-40B4-BE49-F238E27FC236}">
                <a16:creationId xmlns:a16="http://schemas.microsoft.com/office/drawing/2014/main" id="{35A73E95-010B-5A88-9A24-7AEDF8F6EB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553" y="1108223"/>
            <a:ext cx="914400" cy="914400"/>
          </a:xfrm>
          <a:prstGeom prst="rect">
            <a:avLst/>
          </a:prstGeom>
        </p:spPr>
      </p:pic>
      <p:pic>
        <p:nvPicPr>
          <p:cNvPr id="24" name="Graphic 23" descr="Badge 5 outline">
            <a:extLst>
              <a:ext uri="{FF2B5EF4-FFF2-40B4-BE49-F238E27FC236}">
                <a16:creationId xmlns:a16="http://schemas.microsoft.com/office/drawing/2014/main" id="{E2F26983-221A-5D52-8B42-EBDCCD060D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8553" y="2934380"/>
            <a:ext cx="914400" cy="914400"/>
          </a:xfrm>
          <a:prstGeom prst="rect">
            <a:avLst/>
          </a:prstGeom>
        </p:spPr>
      </p:pic>
      <p:sp>
        <p:nvSpPr>
          <p:cNvPr id="3" name="Text Placeholder 2">
            <a:extLst>
              <a:ext uri="{FF2B5EF4-FFF2-40B4-BE49-F238E27FC236}">
                <a16:creationId xmlns:a16="http://schemas.microsoft.com/office/drawing/2014/main" id="{728C932E-BFE1-CC8B-BCE1-71F8FBDDED32}"/>
              </a:ext>
            </a:extLst>
          </p:cNvPr>
          <p:cNvSpPr txBox="1">
            <a:spLocks/>
          </p:cNvSpPr>
          <p:nvPr/>
        </p:nvSpPr>
        <p:spPr>
          <a:xfrm>
            <a:off x="0" y="193757"/>
            <a:ext cx="10702041" cy="803654"/>
          </a:xfrm>
          <a:prstGeom prst="rect">
            <a:avLst/>
          </a:prstGeom>
          <a:solidFill>
            <a:srgbClr val="F79037"/>
          </a:solid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2000"/>
            <a:r>
              <a:rPr lang="en-IE" b="1"/>
              <a:t>Building Relationships with Suppliers &amp; Distributors:</a:t>
            </a:r>
            <a:endParaRPr lang="en-IE" b="1" dirty="0"/>
          </a:p>
        </p:txBody>
      </p:sp>
      <p:grpSp>
        <p:nvGrpSpPr>
          <p:cNvPr id="4" name="Graphic 3">
            <a:extLst>
              <a:ext uri="{FF2B5EF4-FFF2-40B4-BE49-F238E27FC236}">
                <a16:creationId xmlns:a16="http://schemas.microsoft.com/office/drawing/2014/main" id="{8C6BE26E-F430-0437-4C72-E977B481EBCF}"/>
              </a:ext>
            </a:extLst>
          </p:cNvPr>
          <p:cNvGrpSpPr/>
          <p:nvPr/>
        </p:nvGrpSpPr>
        <p:grpSpPr>
          <a:xfrm>
            <a:off x="9911529" y="4373142"/>
            <a:ext cx="1339246" cy="1411503"/>
            <a:chOff x="8424689" y="1951807"/>
            <a:chExt cx="1086136" cy="1105415"/>
          </a:xfrm>
        </p:grpSpPr>
        <p:grpSp>
          <p:nvGrpSpPr>
            <p:cNvPr id="5" name="Graphic 3">
              <a:extLst>
                <a:ext uri="{FF2B5EF4-FFF2-40B4-BE49-F238E27FC236}">
                  <a16:creationId xmlns:a16="http://schemas.microsoft.com/office/drawing/2014/main" id="{3FD2F163-7125-47B5-CD4D-2135E808805A}"/>
                </a:ext>
              </a:extLst>
            </p:cNvPr>
            <p:cNvGrpSpPr/>
            <p:nvPr/>
          </p:nvGrpSpPr>
          <p:grpSpPr>
            <a:xfrm>
              <a:off x="8424689" y="1951807"/>
              <a:ext cx="1086136" cy="1105415"/>
              <a:chOff x="8424689" y="1951807"/>
              <a:chExt cx="1086136" cy="1105415"/>
            </a:xfrm>
            <a:solidFill>
              <a:srgbClr val="000000"/>
            </a:solidFill>
          </p:grpSpPr>
          <p:sp>
            <p:nvSpPr>
              <p:cNvPr id="32" name="Freeform 1420">
                <a:extLst>
                  <a:ext uri="{FF2B5EF4-FFF2-40B4-BE49-F238E27FC236}">
                    <a16:creationId xmlns:a16="http://schemas.microsoft.com/office/drawing/2014/main" id="{62A8E64C-5172-715D-FCFD-05E424A17C4D}"/>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solidFill>
                <a:srgbClr val="000000"/>
              </a:solidFill>
              <a:ln w="27426" cap="flat">
                <a:noFill/>
                <a:prstDash val="solid"/>
                <a:miter/>
              </a:ln>
            </p:spPr>
            <p:txBody>
              <a:bodyPr rtlCol="0" anchor="ctr"/>
              <a:lstStyle/>
              <a:p>
                <a:endParaRPr lang="en-US"/>
              </a:p>
            </p:txBody>
          </p:sp>
          <p:sp>
            <p:nvSpPr>
              <p:cNvPr id="33" name="Freeform 1421">
                <a:extLst>
                  <a:ext uri="{FF2B5EF4-FFF2-40B4-BE49-F238E27FC236}">
                    <a16:creationId xmlns:a16="http://schemas.microsoft.com/office/drawing/2014/main" id="{D48FF15C-4826-5324-8C38-0749231FFDA0}"/>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solidFill>
                <a:srgbClr val="000000"/>
              </a:solidFill>
              <a:ln w="27426" cap="flat">
                <a:noFill/>
                <a:prstDash val="solid"/>
                <a:miter/>
              </a:ln>
            </p:spPr>
            <p:txBody>
              <a:bodyPr rtlCol="0" anchor="ctr"/>
              <a:lstStyle/>
              <a:p>
                <a:endParaRPr lang="en-US"/>
              </a:p>
            </p:txBody>
          </p:sp>
          <p:sp>
            <p:nvSpPr>
              <p:cNvPr id="34" name="Freeform 1422">
                <a:extLst>
                  <a:ext uri="{FF2B5EF4-FFF2-40B4-BE49-F238E27FC236}">
                    <a16:creationId xmlns:a16="http://schemas.microsoft.com/office/drawing/2014/main" id="{E11ED81C-C48C-D4D2-6671-1157121E68CF}"/>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solidFill>
                <a:srgbClr val="000000"/>
              </a:solidFill>
              <a:ln w="27426" cap="flat">
                <a:noFill/>
                <a:prstDash val="solid"/>
                <a:miter/>
              </a:ln>
            </p:spPr>
            <p:txBody>
              <a:bodyPr rtlCol="0" anchor="ctr"/>
              <a:lstStyle/>
              <a:p>
                <a:endParaRPr lang="en-US"/>
              </a:p>
            </p:txBody>
          </p:sp>
          <p:sp>
            <p:nvSpPr>
              <p:cNvPr id="35" name="Freeform 1423">
                <a:extLst>
                  <a:ext uri="{FF2B5EF4-FFF2-40B4-BE49-F238E27FC236}">
                    <a16:creationId xmlns:a16="http://schemas.microsoft.com/office/drawing/2014/main" id="{62321EF1-B541-CBC1-BDC5-345419328C48}"/>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solidFill>
                <a:srgbClr val="000000"/>
              </a:solidFill>
              <a:ln w="27426" cap="flat">
                <a:noFill/>
                <a:prstDash val="solid"/>
                <a:miter/>
              </a:ln>
            </p:spPr>
            <p:txBody>
              <a:bodyPr rtlCol="0" anchor="ctr"/>
              <a:lstStyle/>
              <a:p>
                <a:endParaRPr lang="en-US"/>
              </a:p>
            </p:txBody>
          </p:sp>
          <p:sp>
            <p:nvSpPr>
              <p:cNvPr id="36" name="Freeform 1424">
                <a:extLst>
                  <a:ext uri="{FF2B5EF4-FFF2-40B4-BE49-F238E27FC236}">
                    <a16:creationId xmlns:a16="http://schemas.microsoft.com/office/drawing/2014/main" id="{2C72B605-1E4E-F8FB-DD3C-EEAD0D708DDB}"/>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37" name="Freeform 1425">
                <a:extLst>
                  <a:ext uri="{FF2B5EF4-FFF2-40B4-BE49-F238E27FC236}">
                    <a16:creationId xmlns:a16="http://schemas.microsoft.com/office/drawing/2014/main" id="{549B60D8-B799-00BC-605A-90DE0D4929F1}"/>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solidFill>
                <a:srgbClr val="000000"/>
              </a:solidFill>
              <a:ln w="27426" cap="flat">
                <a:noFill/>
                <a:prstDash val="solid"/>
                <a:miter/>
              </a:ln>
            </p:spPr>
            <p:txBody>
              <a:bodyPr rtlCol="0" anchor="ctr"/>
              <a:lstStyle/>
              <a:p>
                <a:endParaRPr lang="en-US"/>
              </a:p>
            </p:txBody>
          </p:sp>
          <p:sp>
            <p:nvSpPr>
              <p:cNvPr id="38" name="Freeform 1426">
                <a:extLst>
                  <a:ext uri="{FF2B5EF4-FFF2-40B4-BE49-F238E27FC236}">
                    <a16:creationId xmlns:a16="http://schemas.microsoft.com/office/drawing/2014/main" id="{8809E4E2-4038-A583-5E97-9FAB654B1DBF}"/>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solidFill>
                <a:srgbClr val="000000"/>
              </a:solidFill>
              <a:ln w="27426" cap="flat">
                <a:noFill/>
                <a:prstDash val="solid"/>
                <a:miter/>
              </a:ln>
            </p:spPr>
            <p:txBody>
              <a:bodyPr rtlCol="0" anchor="ctr"/>
              <a:lstStyle/>
              <a:p>
                <a:endParaRPr lang="en-US"/>
              </a:p>
            </p:txBody>
          </p:sp>
          <p:sp>
            <p:nvSpPr>
              <p:cNvPr id="39" name="Freeform 1427">
                <a:extLst>
                  <a:ext uri="{FF2B5EF4-FFF2-40B4-BE49-F238E27FC236}">
                    <a16:creationId xmlns:a16="http://schemas.microsoft.com/office/drawing/2014/main" id="{D4564074-2A48-12EB-978E-97532620987C}"/>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40" name="Freeform 1428">
                <a:extLst>
                  <a:ext uri="{FF2B5EF4-FFF2-40B4-BE49-F238E27FC236}">
                    <a16:creationId xmlns:a16="http://schemas.microsoft.com/office/drawing/2014/main" id="{53BC0094-B49C-8365-1637-1168B6E56242}"/>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41" name="Freeform 1429">
                <a:extLst>
                  <a:ext uri="{FF2B5EF4-FFF2-40B4-BE49-F238E27FC236}">
                    <a16:creationId xmlns:a16="http://schemas.microsoft.com/office/drawing/2014/main" id="{F03AF3A7-9CA8-0950-2ADE-D7255435DA70}"/>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solidFill>
                <a:srgbClr val="000000"/>
              </a:solidFill>
              <a:ln w="27426" cap="flat">
                <a:noFill/>
                <a:prstDash val="solid"/>
                <a:miter/>
              </a:ln>
            </p:spPr>
            <p:txBody>
              <a:bodyPr rtlCol="0" anchor="ctr"/>
              <a:lstStyle/>
              <a:p>
                <a:endParaRPr lang="en-US"/>
              </a:p>
            </p:txBody>
          </p:sp>
          <p:sp>
            <p:nvSpPr>
              <p:cNvPr id="42" name="Freeform 1430">
                <a:extLst>
                  <a:ext uri="{FF2B5EF4-FFF2-40B4-BE49-F238E27FC236}">
                    <a16:creationId xmlns:a16="http://schemas.microsoft.com/office/drawing/2014/main" id="{B64C61B6-AD72-3BBB-B2C0-6940E0F5B245}"/>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43" name="Freeform 1431">
                <a:extLst>
                  <a:ext uri="{FF2B5EF4-FFF2-40B4-BE49-F238E27FC236}">
                    <a16:creationId xmlns:a16="http://schemas.microsoft.com/office/drawing/2014/main" id="{3C241547-C9C3-E2B0-0374-209A000C6D36}"/>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solidFill>
                <a:srgbClr val="000000"/>
              </a:solidFill>
              <a:ln w="27426" cap="flat">
                <a:noFill/>
                <a:prstDash val="solid"/>
                <a:miter/>
              </a:ln>
            </p:spPr>
            <p:txBody>
              <a:bodyPr rtlCol="0" anchor="ctr"/>
              <a:lstStyle/>
              <a:p>
                <a:endParaRPr lang="en-US"/>
              </a:p>
            </p:txBody>
          </p:sp>
          <p:sp>
            <p:nvSpPr>
              <p:cNvPr id="44" name="Freeform 1432">
                <a:extLst>
                  <a:ext uri="{FF2B5EF4-FFF2-40B4-BE49-F238E27FC236}">
                    <a16:creationId xmlns:a16="http://schemas.microsoft.com/office/drawing/2014/main" id="{FA6ABEF2-41AA-8CEE-FB9B-E41533820F97}"/>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solidFill>
                <a:srgbClr val="000000"/>
              </a:solidFill>
              <a:ln w="27426" cap="flat">
                <a:noFill/>
                <a:prstDash val="solid"/>
                <a:miter/>
              </a:ln>
            </p:spPr>
            <p:txBody>
              <a:bodyPr rtlCol="0" anchor="ctr"/>
              <a:lstStyle/>
              <a:p>
                <a:endParaRPr lang="en-US"/>
              </a:p>
            </p:txBody>
          </p:sp>
          <p:sp>
            <p:nvSpPr>
              <p:cNvPr id="45" name="Freeform 1433">
                <a:extLst>
                  <a:ext uri="{FF2B5EF4-FFF2-40B4-BE49-F238E27FC236}">
                    <a16:creationId xmlns:a16="http://schemas.microsoft.com/office/drawing/2014/main" id="{285F45DD-ACD4-45B3-37D5-D296B592392D}"/>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solidFill>
                <a:srgbClr val="000000"/>
              </a:solidFill>
              <a:ln w="27426" cap="flat">
                <a:noFill/>
                <a:prstDash val="solid"/>
                <a:miter/>
              </a:ln>
            </p:spPr>
            <p:txBody>
              <a:bodyPr rtlCol="0" anchor="ctr"/>
              <a:lstStyle/>
              <a:p>
                <a:endParaRPr lang="en-US"/>
              </a:p>
            </p:txBody>
          </p:sp>
          <p:sp>
            <p:nvSpPr>
              <p:cNvPr id="46" name="Freeform 1434">
                <a:extLst>
                  <a:ext uri="{FF2B5EF4-FFF2-40B4-BE49-F238E27FC236}">
                    <a16:creationId xmlns:a16="http://schemas.microsoft.com/office/drawing/2014/main" id="{20F039B5-FDAC-AC6C-8EF8-727F4CCC7099}"/>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solidFill>
                <a:srgbClr val="000000"/>
              </a:solidFill>
              <a:ln w="27426" cap="flat">
                <a:noFill/>
                <a:prstDash val="solid"/>
                <a:miter/>
              </a:ln>
            </p:spPr>
            <p:txBody>
              <a:bodyPr rtlCol="0" anchor="ctr"/>
              <a:lstStyle/>
              <a:p>
                <a:endParaRPr lang="en-US"/>
              </a:p>
            </p:txBody>
          </p:sp>
          <p:sp>
            <p:nvSpPr>
              <p:cNvPr id="47" name="Freeform 1435">
                <a:extLst>
                  <a:ext uri="{FF2B5EF4-FFF2-40B4-BE49-F238E27FC236}">
                    <a16:creationId xmlns:a16="http://schemas.microsoft.com/office/drawing/2014/main" id="{8600CA83-A9D4-AFF5-73D8-C14C7DAA113A}"/>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endParaRPr lang="en-US"/>
              </a:p>
            </p:txBody>
          </p:sp>
          <p:sp>
            <p:nvSpPr>
              <p:cNvPr id="48" name="Freeform 1436">
                <a:extLst>
                  <a:ext uri="{FF2B5EF4-FFF2-40B4-BE49-F238E27FC236}">
                    <a16:creationId xmlns:a16="http://schemas.microsoft.com/office/drawing/2014/main" id="{E38C13AC-972D-D2AC-4A4D-62F5CEA2D987}"/>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solidFill>
                <a:srgbClr val="000000"/>
              </a:solidFill>
              <a:ln w="27426" cap="flat">
                <a:noFill/>
                <a:prstDash val="solid"/>
                <a:miter/>
              </a:ln>
            </p:spPr>
            <p:txBody>
              <a:bodyPr rtlCol="0" anchor="ctr"/>
              <a:lstStyle/>
              <a:p>
                <a:endParaRPr lang="en-US"/>
              </a:p>
            </p:txBody>
          </p:sp>
          <p:sp>
            <p:nvSpPr>
              <p:cNvPr id="49" name="Freeform 1437">
                <a:extLst>
                  <a:ext uri="{FF2B5EF4-FFF2-40B4-BE49-F238E27FC236}">
                    <a16:creationId xmlns:a16="http://schemas.microsoft.com/office/drawing/2014/main" id="{60E5B839-3156-9337-C4C7-CF915994A704}"/>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solidFill>
                <a:srgbClr val="000000"/>
              </a:solidFill>
              <a:ln w="27426" cap="flat">
                <a:noFill/>
                <a:prstDash val="solid"/>
                <a:miter/>
              </a:ln>
            </p:spPr>
            <p:txBody>
              <a:bodyPr rtlCol="0" anchor="ctr"/>
              <a:lstStyle/>
              <a:p>
                <a:endParaRPr lang="en-US"/>
              </a:p>
            </p:txBody>
          </p:sp>
          <p:sp>
            <p:nvSpPr>
              <p:cNvPr id="50" name="Freeform 1438">
                <a:extLst>
                  <a:ext uri="{FF2B5EF4-FFF2-40B4-BE49-F238E27FC236}">
                    <a16:creationId xmlns:a16="http://schemas.microsoft.com/office/drawing/2014/main" id="{0BA60193-E380-6836-15A2-40EC89E037C2}"/>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solidFill>
                <a:srgbClr val="000000"/>
              </a:solidFill>
              <a:ln w="27426" cap="flat">
                <a:noFill/>
                <a:prstDash val="solid"/>
                <a:miter/>
              </a:ln>
            </p:spPr>
            <p:txBody>
              <a:bodyPr rtlCol="0" anchor="ctr"/>
              <a:lstStyle/>
              <a:p>
                <a:endParaRPr lang="en-US"/>
              </a:p>
            </p:txBody>
          </p:sp>
          <p:sp>
            <p:nvSpPr>
              <p:cNvPr id="51" name="Freeform 1439">
                <a:extLst>
                  <a:ext uri="{FF2B5EF4-FFF2-40B4-BE49-F238E27FC236}">
                    <a16:creationId xmlns:a16="http://schemas.microsoft.com/office/drawing/2014/main" id="{16222775-B561-1C93-FACB-048F97D8EAD7}"/>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52" name="Freeform 1440">
                <a:extLst>
                  <a:ext uri="{FF2B5EF4-FFF2-40B4-BE49-F238E27FC236}">
                    <a16:creationId xmlns:a16="http://schemas.microsoft.com/office/drawing/2014/main" id="{38E26E96-7CBD-629D-70AF-BFF3176D3C87}"/>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53" name="Freeform 1441">
                <a:extLst>
                  <a:ext uri="{FF2B5EF4-FFF2-40B4-BE49-F238E27FC236}">
                    <a16:creationId xmlns:a16="http://schemas.microsoft.com/office/drawing/2014/main" id="{595BC1CB-87AF-35A3-CF59-4BD5CC14F8DB}"/>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54" name="Freeform 1442">
                <a:extLst>
                  <a:ext uri="{FF2B5EF4-FFF2-40B4-BE49-F238E27FC236}">
                    <a16:creationId xmlns:a16="http://schemas.microsoft.com/office/drawing/2014/main" id="{49C75BAA-9FBC-8AA4-7262-79013F8B8D61}"/>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solidFill>
                <a:srgbClr val="000000"/>
              </a:solidFill>
              <a:ln w="27426" cap="flat">
                <a:noFill/>
                <a:prstDash val="solid"/>
                <a:miter/>
              </a:ln>
            </p:spPr>
            <p:txBody>
              <a:bodyPr rtlCol="0" anchor="ctr"/>
              <a:lstStyle/>
              <a:p>
                <a:endParaRPr lang="en-US"/>
              </a:p>
            </p:txBody>
          </p:sp>
          <p:sp>
            <p:nvSpPr>
              <p:cNvPr id="55" name="Freeform 1443">
                <a:extLst>
                  <a:ext uri="{FF2B5EF4-FFF2-40B4-BE49-F238E27FC236}">
                    <a16:creationId xmlns:a16="http://schemas.microsoft.com/office/drawing/2014/main" id="{7229F253-3C7B-CA69-BC1D-E6C7357C8210}"/>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solidFill>
                <a:srgbClr val="000000"/>
              </a:solidFill>
              <a:ln w="27426" cap="flat">
                <a:noFill/>
                <a:prstDash val="solid"/>
                <a:miter/>
              </a:ln>
            </p:spPr>
            <p:txBody>
              <a:bodyPr rtlCol="0" anchor="ctr"/>
              <a:lstStyle/>
              <a:p>
                <a:endParaRPr lang="en-US"/>
              </a:p>
            </p:txBody>
          </p:sp>
          <p:sp>
            <p:nvSpPr>
              <p:cNvPr id="56" name="Freeform 1444">
                <a:extLst>
                  <a:ext uri="{FF2B5EF4-FFF2-40B4-BE49-F238E27FC236}">
                    <a16:creationId xmlns:a16="http://schemas.microsoft.com/office/drawing/2014/main" id="{2C33EF95-130F-9CC3-3B21-6E19A4D0828B}"/>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57" name="Freeform 1445">
                <a:extLst>
                  <a:ext uri="{FF2B5EF4-FFF2-40B4-BE49-F238E27FC236}">
                    <a16:creationId xmlns:a16="http://schemas.microsoft.com/office/drawing/2014/main" id="{31EF0BD1-CE6E-0837-889E-69E493D33437}"/>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58" name="Freeform 1446">
                <a:extLst>
                  <a:ext uri="{FF2B5EF4-FFF2-40B4-BE49-F238E27FC236}">
                    <a16:creationId xmlns:a16="http://schemas.microsoft.com/office/drawing/2014/main" id="{3D29C243-400E-E864-D635-8D6C0FF4446D}"/>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solidFill>
                <a:srgbClr val="000000"/>
              </a:solidFill>
              <a:ln w="27426" cap="flat">
                <a:noFill/>
                <a:prstDash val="solid"/>
                <a:miter/>
              </a:ln>
            </p:spPr>
            <p:txBody>
              <a:bodyPr rtlCol="0" anchor="ctr"/>
              <a:lstStyle/>
              <a:p>
                <a:endParaRPr lang="en-US"/>
              </a:p>
            </p:txBody>
          </p:sp>
          <p:sp>
            <p:nvSpPr>
              <p:cNvPr id="59" name="Freeform 1447">
                <a:extLst>
                  <a:ext uri="{FF2B5EF4-FFF2-40B4-BE49-F238E27FC236}">
                    <a16:creationId xmlns:a16="http://schemas.microsoft.com/office/drawing/2014/main" id="{63D60E8C-065F-9044-7180-9DE30B956D54}"/>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endParaRPr lang="en-US"/>
              </a:p>
            </p:txBody>
          </p:sp>
          <p:sp>
            <p:nvSpPr>
              <p:cNvPr id="60" name="Freeform 1448">
                <a:extLst>
                  <a:ext uri="{FF2B5EF4-FFF2-40B4-BE49-F238E27FC236}">
                    <a16:creationId xmlns:a16="http://schemas.microsoft.com/office/drawing/2014/main" id="{7BEE1587-B4E3-2472-BE56-EA6703A5A7B1}"/>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61" name="Freeform 1449">
                <a:extLst>
                  <a:ext uri="{FF2B5EF4-FFF2-40B4-BE49-F238E27FC236}">
                    <a16:creationId xmlns:a16="http://schemas.microsoft.com/office/drawing/2014/main" id="{0F8D01A9-09FF-9946-F3A3-FB7585679841}"/>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62" name="Freeform 1450">
                <a:extLst>
                  <a:ext uri="{FF2B5EF4-FFF2-40B4-BE49-F238E27FC236}">
                    <a16:creationId xmlns:a16="http://schemas.microsoft.com/office/drawing/2014/main" id="{03D71CC0-9133-88AD-4F0C-35E749D24AA9}"/>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solidFill>
                <a:srgbClr val="000000"/>
              </a:solidFill>
              <a:ln w="27426" cap="flat">
                <a:noFill/>
                <a:prstDash val="solid"/>
                <a:miter/>
              </a:ln>
            </p:spPr>
            <p:txBody>
              <a:bodyPr rtlCol="0" anchor="ctr"/>
              <a:lstStyle/>
              <a:p>
                <a:endParaRPr lang="en-US"/>
              </a:p>
            </p:txBody>
          </p:sp>
        </p:grpSp>
        <p:grpSp>
          <p:nvGrpSpPr>
            <p:cNvPr id="26" name="Graphic 3">
              <a:extLst>
                <a:ext uri="{FF2B5EF4-FFF2-40B4-BE49-F238E27FC236}">
                  <a16:creationId xmlns:a16="http://schemas.microsoft.com/office/drawing/2014/main" id="{14E673C8-867D-5A01-3407-D51257350325}"/>
                </a:ext>
              </a:extLst>
            </p:cNvPr>
            <p:cNvGrpSpPr/>
            <p:nvPr/>
          </p:nvGrpSpPr>
          <p:grpSpPr>
            <a:xfrm>
              <a:off x="8623774" y="2128475"/>
              <a:ext cx="506941" cy="300655"/>
              <a:chOff x="8623774" y="2128475"/>
              <a:chExt cx="506941" cy="300655"/>
            </a:xfrm>
            <a:solidFill>
              <a:srgbClr val="00BADE"/>
            </a:solidFill>
          </p:grpSpPr>
          <p:grpSp>
            <p:nvGrpSpPr>
              <p:cNvPr id="27" name="Graphic 3">
                <a:extLst>
                  <a:ext uri="{FF2B5EF4-FFF2-40B4-BE49-F238E27FC236}">
                    <a16:creationId xmlns:a16="http://schemas.microsoft.com/office/drawing/2014/main" id="{C3BB4FED-63FF-CD87-A627-5E4B051E4367}"/>
                  </a:ext>
                </a:extLst>
              </p:cNvPr>
              <p:cNvGrpSpPr/>
              <p:nvPr/>
            </p:nvGrpSpPr>
            <p:grpSpPr>
              <a:xfrm>
                <a:off x="8623774" y="2128475"/>
                <a:ext cx="506941" cy="221114"/>
                <a:chOff x="8623774" y="2128475"/>
                <a:chExt cx="506941" cy="221114"/>
              </a:xfrm>
              <a:solidFill>
                <a:srgbClr val="00BADE"/>
              </a:solidFill>
            </p:grpSpPr>
            <p:sp>
              <p:nvSpPr>
                <p:cNvPr id="30" name="Freeform 1418">
                  <a:extLst>
                    <a:ext uri="{FF2B5EF4-FFF2-40B4-BE49-F238E27FC236}">
                      <a16:creationId xmlns:a16="http://schemas.microsoft.com/office/drawing/2014/main" id="{C1A9DA13-6517-8B43-C642-4A5757853ADA}"/>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1BA19A"/>
                </a:solidFill>
                <a:ln w="27426" cap="flat">
                  <a:noFill/>
                  <a:prstDash val="solid"/>
                  <a:miter/>
                </a:ln>
              </p:spPr>
              <p:txBody>
                <a:bodyPr rtlCol="0" anchor="ctr"/>
                <a:lstStyle/>
                <a:p>
                  <a:endParaRPr lang="en-US"/>
                </a:p>
              </p:txBody>
            </p:sp>
            <p:sp>
              <p:nvSpPr>
                <p:cNvPr id="31" name="Freeform 1419">
                  <a:extLst>
                    <a:ext uri="{FF2B5EF4-FFF2-40B4-BE49-F238E27FC236}">
                      <a16:creationId xmlns:a16="http://schemas.microsoft.com/office/drawing/2014/main" id="{4B1D5DDC-AE8E-049F-00E7-2E2B68EA3414}"/>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1BA19A"/>
                </a:solidFill>
                <a:ln w="27426" cap="flat">
                  <a:noFill/>
                  <a:prstDash val="solid"/>
                  <a:miter/>
                </a:ln>
              </p:spPr>
              <p:txBody>
                <a:bodyPr rtlCol="0" anchor="ctr"/>
                <a:lstStyle/>
                <a:p>
                  <a:endParaRPr lang="en-US"/>
                </a:p>
              </p:txBody>
            </p:sp>
          </p:grpSp>
          <p:sp>
            <p:nvSpPr>
              <p:cNvPr id="28" name="Freeform 1416">
                <a:extLst>
                  <a:ext uri="{FF2B5EF4-FFF2-40B4-BE49-F238E27FC236}">
                    <a16:creationId xmlns:a16="http://schemas.microsoft.com/office/drawing/2014/main" id="{23D145FB-EE04-1FD2-FC5B-B81AA8062E3D}"/>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1BA19A"/>
              </a:solidFill>
              <a:ln w="27426" cap="flat">
                <a:noFill/>
                <a:prstDash val="solid"/>
                <a:miter/>
              </a:ln>
            </p:spPr>
            <p:txBody>
              <a:bodyPr rtlCol="0" anchor="ctr"/>
              <a:lstStyle/>
              <a:p>
                <a:endParaRPr lang="en-US"/>
              </a:p>
            </p:txBody>
          </p:sp>
          <p:sp>
            <p:nvSpPr>
              <p:cNvPr id="29" name="Freeform 1417">
                <a:extLst>
                  <a:ext uri="{FF2B5EF4-FFF2-40B4-BE49-F238E27FC236}">
                    <a16:creationId xmlns:a16="http://schemas.microsoft.com/office/drawing/2014/main" id="{A79D3F7E-2A02-214B-927E-FA9C4DA2E6DA}"/>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1BA19A"/>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70932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19D8A9-5BDE-AF26-D907-001B4375DCCA}"/>
              </a:ext>
            </a:extLst>
          </p:cNvPr>
          <p:cNvSpPr>
            <a:spLocks noGrp="1"/>
          </p:cNvSpPr>
          <p:nvPr>
            <p:ph type="body" sz="quarter" idx="18"/>
          </p:nvPr>
        </p:nvSpPr>
        <p:spPr/>
        <p:txBody>
          <a:bodyPr/>
          <a:lstStyle/>
          <a:p>
            <a:pPr algn="just">
              <a:defRPr/>
            </a:pPr>
            <a:r>
              <a:rPr lang="en-US" b="0" i="0" dirty="0">
                <a:effectLst/>
              </a:rPr>
              <a:t>The concept of </a:t>
            </a:r>
            <a:r>
              <a:rPr lang="en-US" b="1" dirty="0"/>
              <a:t>F</a:t>
            </a:r>
            <a:r>
              <a:rPr lang="en-US" b="1" i="0" dirty="0">
                <a:effectLst/>
              </a:rPr>
              <a:t>airtrade </a:t>
            </a:r>
            <a:r>
              <a:rPr lang="en-US" b="0" i="0" dirty="0">
                <a:effectLst/>
              </a:rPr>
              <a:t>is a broad one, incorporating ethical and more equitable trading relationships between producers, traders, and consumers, and promoting sustainable development. Fair prices are just one aspect of this, helping some of the most disadvantaged growers to benefit from trade. Workers’ rights, attention to health and safety, and capacity building are other issues that are encouraged by the movement. </a:t>
            </a:r>
          </a:p>
          <a:p>
            <a:pPr algn="just">
              <a:defRPr/>
            </a:pPr>
            <a:r>
              <a:rPr lang="en-US" b="0" i="0" dirty="0">
                <a:effectLst/>
              </a:rPr>
              <a:t>Within the EU, consumers will be familiar with the ‘Fairtrade’ consumer label on goods and foodstuffs. Such products have been certified by Fairtrade International as meeting internationally-agreed social, environmental (but not necessarily organic), and economic standards.</a:t>
            </a:r>
            <a:endParaRPr lang="en-IE" dirty="0"/>
          </a:p>
          <a:p>
            <a:endParaRPr lang="en-IE" dirty="0"/>
          </a:p>
        </p:txBody>
      </p:sp>
      <p:sp>
        <p:nvSpPr>
          <p:cNvPr id="3" name="Text Placeholder 2">
            <a:extLst>
              <a:ext uri="{FF2B5EF4-FFF2-40B4-BE49-F238E27FC236}">
                <a16:creationId xmlns:a16="http://schemas.microsoft.com/office/drawing/2014/main" id="{F848D384-265E-0852-8C1D-E6E7DF4AD38D}"/>
              </a:ext>
            </a:extLst>
          </p:cNvPr>
          <p:cNvSpPr>
            <a:spLocks noGrp="1"/>
          </p:cNvSpPr>
          <p:nvPr>
            <p:ph type="body" sz="quarter" idx="16"/>
          </p:nvPr>
        </p:nvSpPr>
        <p:spPr/>
        <p:txBody>
          <a:bodyPr/>
          <a:lstStyle/>
          <a:p>
            <a:r>
              <a:rPr lang="en-IE" b="1" dirty="0"/>
              <a:t>Fairtrade</a:t>
            </a:r>
          </a:p>
        </p:txBody>
      </p:sp>
      <p:pic>
        <p:nvPicPr>
          <p:cNvPr id="1026" name="Picture 2" descr="The Fairtrade Foundation">
            <a:hlinkClick r:id="rId2"/>
            <a:extLst>
              <a:ext uri="{FF2B5EF4-FFF2-40B4-BE49-F238E27FC236}">
                <a16:creationId xmlns:a16="http://schemas.microsoft.com/office/drawing/2014/main" id="{34DE89B8-1359-5356-E1E3-4C2854EE97A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44969" y="360039"/>
            <a:ext cx="1348649" cy="134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386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124A18-9516-4562-7752-96CB469B9930}"/>
              </a:ext>
            </a:extLst>
          </p:cNvPr>
          <p:cNvSpPr>
            <a:spLocks noGrp="1"/>
          </p:cNvSpPr>
          <p:nvPr>
            <p:ph type="body" sz="quarter" idx="18"/>
          </p:nvPr>
        </p:nvSpPr>
        <p:spPr>
          <a:xfrm>
            <a:off x="898357" y="1449229"/>
            <a:ext cx="6080512" cy="3501141"/>
          </a:xfrm>
        </p:spPr>
        <p:txBody>
          <a:bodyPr/>
          <a:lstStyle/>
          <a:p>
            <a:r>
              <a:rPr lang="en-US" dirty="0"/>
              <a:t>Attention for ethical sourcing began with cash crops such as coffee, sugar and cocoa.  These high value crops are typically produced by smallholding farmers in the Global South with little access to resources and power within the market.  The large-scale production of these products results in price volatility. Fairtrade was started in response to the dire struggles of Mexican coffee farmers following the collapse of world coffee prices in the late 80s and now works with 758,474 coffee farmers globally ensuring minimum prices. </a:t>
            </a:r>
            <a:endParaRPr lang="en-IE" dirty="0"/>
          </a:p>
        </p:txBody>
      </p:sp>
      <p:sp>
        <p:nvSpPr>
          <p:cNvPr id="3" name="Text Placeholder 2">
            <a:extLst>
              <a:ext uri="{FF2B5EF4-FFF2-40B4-BE49-F238E27FC236}">
                <a16:creationId xmlns:a16="http://schemas.microsoft.com/office/drawing/2014/main" id="{E0D5538D-42D0-148D-DFBA-8C51DD9B7B9C}"/>
              </a:ext>
            </a:extLst>
          </p:cNvPr>
          <p:cNvSpPr>
            <a:spLocks noGrp="1"/>
          </p:cNvSpPr>
          <p:nvPr>
            <p:ph type="body" sz="quarter" idx="16"/>
          </p:nvPr>
        </p:nvSpPr>
        <p:spPr/>
        <p:txBody>
          <a:bodyPr/>
          <a:lstStyle/>
          <a:p>
            <a:r>
              <a:rPr lang="en-IE" dirty="0"/>
              <a:t>Case Study – Coffee </a:t>
            </a:r>
          </a:p>
        </p:txBody>
      </p:sp>
      <p:pic>
        <p:nvPicPr>
          <p:cNvPr id="6" name="Picture Placeholder 5" descr="Coffee beans">
            <a:extLst>
              <a:ext uri="{FF2B5EF4-FFF2-40B4-BE49-F238E27FC236}">
                <a16:creationId xmlns:a16="http://schemas.microsoft.com/office/drawing/2014/main" id="{CBF73562-17F9-79F2-06D8-EAB6BE1C4078}"/>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662F3B20-9E54-D620-26B4-8AD6F6274AE8}"/>
              </a:ext>
            </a:extLst>
          </p:cNvPr>
          <p:cNvSpPr txBox="1"/>
          <p:nvPr/>
        </p:nvSpPr>
        <p:spPr>
          <a:xfrm>
            <a:off x="960449" y="5710456"/>
            <a:ext cx="5640048" cy="461665"/>
          </a:xfrm>
          <a:prstGeom prst="rect">
            <a:avLst/>
          </a:prstGeom>
          <a:solidFill>
            <a:srgbClr val="F79037"/>
          </a:solidFill>
        </p:spPr>
        <p:txBody>
          <a:bodyPr wrap="square">
            <a:spAutoFit/>
          </a:bodyPr>
          <a:lstStyle/>
          <a:p>
            <a:r>
              <a:rPr lang="en-US" sz="2400" b="1" dirty="0">
                <a:solidFill>
                  <a:srgbClr val="000000"/>
                </a:solidFill>
              </a:rPr>
              <a:t>READ: </a:t>
            </a:r>
            <a:r>
              <a:rPr lang="en-IE" sz="2400" dirty="0">
                <a:solidFill>
                  <a:srgbClr val="000000"/>
                </a:solidFill>
                <a:hlinkClick r:id="rId4">
                  <a:extLst>
                    <a:ext uri="{A12FA001-AC4F-418D-AE19-62706E023703}">
                      <ahyp:hlinkClr xmlns:ahyp="http://schemas.microsoft.com/office/drawing/2018/hyperlinkcolor" val="tx"/>
                    </a:ext>
                  </a:extLst>
                </a:hlinkClick>
              </a:rPr>
              <a:t>About coffee - Fairtrade Foundation</a:t>
            </a:r>
            <a:endParaRPr lang="en-US" sz="2400" dirty="0">
              <a:solidFill>
                <a:srgbClr val="000000"/>
              </a:solidFill>
            </a:endParaRPr>
          </a:p>
        </p:txBody>
      </p:sp>
    </p:spTree>
    <p:extLst>
      <p:ext uri="{BB962C8B-B14F-4D97-AF65-F5344CB8AC3E}">
        <p14:creationId xmlns:p14="http://schemas.microsoft.com/office/powerpoint/2010/main" val="1460749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677843"/>
            <a:ext cx="5686503" cy="3849918"/>
          </a:xfrm>
        </p:spPr>
        <p:txBody>
          <a:bodyPr/>
          <a:lstStyle/>
          <a:p>
            <a:r>
              <a:rPr lang="en-US" dirty="0"/>
              <a:t>Building strong relationships within your business can be seen as the key </a:t>
            </a:r>
            <a:r>
              <a:rPr lang="en-US" b="1" dirty="0"/>
              <a:t>to ethical business success. </a:t>
            </a:r>
            <a:r>
              <a:rPr lang="en-US" dirty="0"/>
              <a:t>Strong relationships are a cornerstone of all businesses but by fostering </a:t>
            </a:r>
            <a:r>
              <a:rPr lang="en-US" b="1" dirty="0"/>
              <a:t>trust, collaboration, and empathy</a:t>
            </a:r>
            <a:r>
              <a:rPr lang="en-US" dirty="0"/>
              <a:t> with </a:t>
            </a:r>
            <a:r>
              <a:rPr lang="en-US" b="1" dirty="0"/>
              <a:t>employees, customers, suppliers, and the community</a:t>
            </a:r>
            <a:r>
              <a:rPr lang="en-US" dirty="0"/>
              <a:t>, your business can create a positive impact, drive sustainable growth, and maintain a strong reputation in the marketplace thus ensuring your business will be acting in an ethical manner.</a:t>
            </a:r>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t>Building Strong Relationships…</a:t>
            </a:r>
          </a:p>
          <a:p>
            <a:endParaRPr lang="en-US" dirty="0"/>
          </a:p>
        </p:txBody>
      </p:sp>
      <p:pic>
        <p:nvPicPr>
          <p:cNvPr id="3" name="Picture 2" descr="Salad with black beans and dressing">
            <a:extLst>
              <a:ext uri="{FF2B5EF4-FFF2-40B4-BE49-F238E27FC236}">
                <a16:creationId xmlns:a16="http://schemas.microsoft.com/office/drawing/2014/main" id="{1030D22D-13A8-6D23-656F-DD8CDF5A1E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21618" y="546538"/>
            <a:ext cx="4572000" cy="5423338"/>
          </a:xfrm>
          <a:prstGeom prst="rect">
            <a:avLst/>
          </a:prstGeom>
        </p:spPr>
      </p:pic>
    </p:spTree>
    <p:extLst>
      <p:ext uri="{BB962C8B-B14F-4D97-AF65-F5344CB8AC3E}">
        <p14:creationId xmlns:p14="http://schemas.microsoft.com/office/powerpoint/2010/main" val="3933563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5DA0A-AED5-113B-2706-43F96583B85F}"/>
              </a:ext>
            </a:extLst>
          </p:cNvPr>
          <p:cNvSpPr>
            <a:spLocks noGrp="1"/>
          </p:cNvSpPr>
          <p:nvPr>
            <p:ph type="body" sz="quarter" idx="15"/>
          </p:nvPr>
        </p:nvSpPr>
        <p:spPr/>
        <p:txBody>
          <a:bodyPr/>
          <a:lstStyle/>
          <a:p>
            <a:r>
              <a:rPr lang="en-IE" dirty="0"/>
              <a:t>1</a:t>
            </a:r>
          </a:p>
        </p:txBody>
      </p:sp>
      <p:sp>
        <p:nvSpPr>
          <p:cNvPr id="3" name="Text Placeholder 2">
            <a:extLst>
              <a:ext uri="{FF2B5EF4-FFF2-40B4-BE49-F238E27FC236}">
                <a16:creationId xmlns:a16="http://schemas.microsoft.com/office/drawing/2014/main" id="{567CE883-5843-5E0D-9F90-483B9122748E}"/>
              </a:ext>
            </a:extLst>
          </p:cNvPr>
          <p:cNvSpPr>
            <a:spLocks noGrp="1"/>
          </p:cNvSpPr>
          <p:nvPr>
            <p:ph type="body" sz="quarter" idx="14"/>
          </p:nvPr>
        </p:nvSpPr>
        <p:spPr/>
        <p:txBody>
          <a:bodyPr/>
          <a:lstStyle/>
          <a:p>
            <a:r>
              <a:rPr lang="en-IE" sz="2800" b="1" dirty="0"/>
              <a:t>Greenwashing</a:t>
            </a:r>
          </a:p>
        </p:txBody>
      </p:sp>
      <p:sp>
        <p:nvSpPr>
          <p:cNvPr id="5" name="Text Placeholder 4">
            <a:extLst>
              <a:ext uri="{FF2B5EF4-FFF2-40B4-BE49-F238E27FC236}">
                <a16:creationId xmlns:a16="http://schemas.microsoft.com/office/drawing/2014/main" id="{F798D5A2-E7F5-7B40-EC0F-551F97425D66}"/>
              </a:ext>
            </a:extLst>
          </p:cNvPr>
          <p:cNvSpPr>
            <a:spLocks noGrp="1"/>
          </p:cNvSpPr>
          <p:nvPr>
            <p:ph type="body" sz="quarter" idx="29"/>
          </p:nvPr>
        </p:nvSpPr>
        <p:spPr/>
        <p:txBody>
          <a:bodyPr/>
          <a:lstStyle/>
          <a:p>
            <a:r>
              <a:rPr lang="en-IE" dirty="0"/>
              <a:t>2</a:t>
            </a:r>
          </a:p>
        </p:txBody>
      </p:sp>
      <p:sp>
        <p:nvSpPr>
          <p:cNvPr id="6" name="Text Placeholder 5">
            <a:extLst>
              <a:ext uri="{FF2B5EF4-FFF2-40B4-BE49-F238E27FC236}">
                <a16:creationId xmlns:a16="http://schemas.microsoft.com/office/drawing/2014/main" id="{1B49730A-DDA2-4933-2AAF-3B3E782CAF55}"/>
              </a:ext>
            </a:extLst>
          </p:cNvPr>
          <p:cNvSpPr>
            <a:spLocks noGrp="1"/>
          </p:cNvSpPr>
          <p:nvPr>
            <p:ph type="body" sz="quarter" idx="30"/>
          </p:nvPr>
        </p:nvSpPr>
        <p:spPr/>
        <p:txBody>
          <a:bodyPr/>
          <a:lstStyle/>
          <a:p>
            <a:r>
              <a:rPr lang="en-IE" sz="2800" b="1" dirty="0"/>
              <a:t>Mislabelling</a:t>
            </a:r>
          </a:p>
        </p:txBody>
      </p:sp>
      <p:sp>
        <p:nvSpPr>
          <p:cNvPr id="7" name="Text Placeholder 6">
            <a:extLst>
              <a:ext uri="{FF2B5EF4-FFF2-40B4-BE49-F238E27FC236}">
                <a16:creationId xmlns:a16="http://schemas.microsoft.com/office/drawing/2014/main" id="{2EDFC2F0-8DF1-F24F-F681-551AA08745CD}"/>
              </a:ext>
            </a:extLst>
          </p:cNvPr>
          <p:cNvSpPr>
            <a:spLocks noGrp="1"/>
          </p:cNvSpPr>
          <p:nvPr>
            <p:ph type="body" sz="quarter" idx="31"/>
          </p:nvPr>
        </p:nvSpPr>
        <p:spPr/>
        <p:txBody>
          <a:bodyPr/>
          <a:lstStyle/>
          <a:p>
            <a:r>
              <a:rPr lang="en-IE" dirty="0"/>
              <a:t>3</a:t>
            </a:r>
          </a:p>
        </p:txBody>
      </p:sp>
      <p:sp>
        <p:nvSpPr>
          <p:cNvPr id="8" name="Text Placeholder 7">
            <a:extLst>
              <a:ext uri="{FF2B5EF4-FFF2-40B4-BE49-F238E27FC236}">
                <a16:creationId xmlns:a16="http://schemas.microsoft.com/office/drawing/2014/main" id="{235172FD-FCB2-3DF2-14B1-02EC576EC006}"/>
              </a:ext>
            </a:extLst>
          </p:cNvPr>
          <p:cNvSpPr>
            <a:spLocks noGrp="1"/>
          </p:cNvSpPr>
          <p:nvPr>
            <p:ph type="body" sz="quarter" idx="32"/>
          </p:nvPr>
        </p:nvSpPr>
        <p:spPr/>
        <p:txBody>
          <a:bodyPr/>
          <a:lstStyle/>
          <a:p>
            <a:r>
              <a:rPr lang="en-IE" sz="2800" b="1" dirty="0"/>
              <a:t>Food Fraud</a:t>
            </a:r>
          </a:p>
        </p:txBody>
      </p:sp>
      <p:sp>
        <p:nvSpPr>
          <p:cNvPr id="9" name="Text Placeholder 8">
            <a:extLst>
              <a:ext uri="{FF2B5EF4-FFF2-40B4-BE49-F238E27FC236}">
                <a16:creationId xmlns:a16="http://schemas.microsoft.com/office/drawing/2014/main" id="{EEA0AA01-5908-1CB3-647C-4FA52CC744C4}"/>
              </a:ext>
            </a:extLst>
          </p:cNvPr>
          <p:cNvSpPr>
            <a:spLocks noGrp="1"/>
          </p:cNvSpPr>
          <p:nvPr>
            <p:ph type="body" sz="quarter" idx="33"/>
          </p:nvPr>
        </p:nvSpPr>
        <p:spPr/>
        <p:txBody>
          <a:bodyPr/>
          <a:lstStyle/>
          <a:p>
            <a:r>
              <a:rPr lang="en-IE" dirty="0"/>
              <a:t>4</a:t>
            </a:r>
          </a:p>
        </p:txBody>
      </p:sp>
      <p:sp>
        <p:nvSpPr>
          <p:cNvPr id="10" name="Text Placeholder 9">
            <a:extLst>
              <a:ext uri="{FF2B5EF4-FFF2-40B4-BE49-F238E27FC236}">
                <a16:creationId xmlns:a16="http://schemas.microsoft.com/office/drawing/2014/main" id="{82D469B2-D5AC-035B-19EE-23B6AEA7D360}"/>
              </a:ext>
            </a:extLst>
          </p:cNvPr>
          <p:cNvSpPr>
            <a:spLocks noGrp="1"/>
          </p:cNvSpPr>
          <p:nvPr>
            <p:ph type="body" sz="quarter" idx="34"/>
          </p:nvPr>
        </p:nvSpPr>
        <p:spPr/>
        <p:txBody>
          <a:bodyPr/>
          <a:lstStyle/>
          <a:p>
            <a:r>
              <a:rPr lang="en-IE" sz="2800" b="1" dirty="0"/>
              <a:t>False Food Claims</a:t>
            </a:r>
          </a:p>
        </p:txBody>
      </p:sp>
      <p:sp>
        <p:nvSpPr>
          <p:cNvPr id="11" name="Text Placeholder 10">
            <a:extLst>
              <a:ext uri="{FF2B5EF4-FFF2-40B4-BE49-F238E27FC236}">
                <a16:creationId xmlns:a16="http://schemas.microsoft.com/office/drawing/2014/main" id="{D889AAAC-C45D-4727-7DC3-09A19D468C95}"/>
              </a:ext>
            </a:extLst>
          </p:cNvPr>
          <p:cNvSpPr>
            <a:spLocks noGrp="1"/>
          </p:cNvSpPr>
          <p:nvPr>
            <p:ph type="body" sz="quarter" idx="35"/>
          </p:nvPr>
        </p:nvSpPr>
        <p:spPr/>
        <p:txBody>
          <a:bodyPr/>
          <a:lstStyle/>
          <a:p>
            <a:r>
              <a:rPr lang="en-IE" dirty="0"/>
              <a:t>5</a:t>
            </a:r>
          </a:p>
        </p:txBody>
      </p:sp>
      <p:sp>
        <p:nvSpPr>
          <p:cNvPr id="12" name="Text Placeholder 11">
            <a:extLst>
              <a:ext uri="{FF2B5EF4-FFF2-40B4-BE49-F238E27FC236}">
                <a16:creationId xmlns:a16="http://schemas.microsoft.com/office/drawing/2014/main" id="{82AA0A69-2B29-E968-E125-158C0E701504}"/>
              </a:ext>
            </a:extLst>
          </p:cNvPr>
          <p:cNvSpPr>
            <a:spLocks noGrp="1"/>
          </p:cNvSpPr>
          <p:nvPr>
            <p:ph type="body" sz="quarter" idx="36"/>
          </p:nvPr>
        </p:nvSpPr>
        <p:spPr/>
        <p:txBody>
          <a:bodyPr/>
          <a:lstStyle/>
          <a:p>
            <a:r>
              <a:rPr lang="en-IE" sz="2800" b="1" dirty="0"/>
              <a:t>Lack of engagement</a:t>
            </a:r>
          </a:p>
        </p:txBody>
      </p:sp>
      <p:sp>
        <p:nvSpPr>
          <p:cNvPr id="13" name="Text Placeholder 12">
            <a:extLst>
              <a:ext uri="{FF2B5EF4-FFF2-40B4-BE49-F238E27FC236}">
                <a16:creationId xmlns:a16="http://schemas.microsoft.com/office/drawing/2014/main" id="{AE832328-778A-44D5-4587-8989AE915A67}"/>
              </a:ext>
            </a:extLst>
          </p:cNvPr>
          <p:cNvSpPr>
            <a:spLocks noGrp="1"/>
          </p:cNvSpPr>
          <p:nvPr>
            <p:ph type="body" sz="quarter" idx="27"/>
          </p:nvPr>
        </p:nvSpPr>
        <p:spPr>
          <a:xfrm>
            <a:off x="437728" y="397058"/>
            <a:ext cx="5041923" cy="720752"/>
          </a:xfrm>
        </p:spPr>
        <p:txBody>
          <a:bodyPr/>
          <a:lstStyle/>
          <a:p>
            <a:r>
              <a:rPr lang="en-IE" b="1" dirty="0"/>
              <a:t>Communication Errors</a:t>
            </a:r>
          </a:p>
        </p:txBody>
      </p:sp>
      <p:sp>
        <p:nvSpPr>
          <p:cNvPr id="15" name="Text Placeholder 14">
            <a:extLst>
              <a:ext uri="{FF2B5EF4-FFF2-40B4-BE49-F238E27FC236}">
                <a16:creationId xmlns:a16="http://schemas.microsoft.com/office/drawing/2014/main" id="{6598DE95-3E2E-A574-98C2-A8367946F245}"/>
              </a:ext>
            </a:extLst>
          </p:cNvPr>
          <p:cNvSpPr>
            <a:spLocks noGrp="1"/>
          </p:cNvSpPr>
          <p:nvPr>
            <p:ph type="body" sz="quarter" idx="28"/>
          </p:nvPr>
        </p:nvSpPr>
        <p:spPr>
          <a:xfrm>
            <a:off x="798786" y="1519186"/>
            <a:ext cx="4929186" cy="4671588"/>
          </a:xfrm>
        </p:spPr>
        <p:txBody>
          <a:bodyPr/>
          <a:lstStyle/>
          <a:p>
            <a:r>
              <a:rPr lang="en-IE" dirty="0"/>
              <a:t>So, by now, we hope you realise how important </a:t>
            </a:r>
            <a:r>
              <a:rPr lang="en-IE" b="1" dirty="0"/>
              <a:t>Good Communication </a:t>
            </a:r>
            <a:r>
              <a:rPr lang="en-IE" dirty="0"/>
              <a:t>with all stakeholders is to your food business. The key word here is GOOD!</a:t>
            </a:r>
          </a:p>
          <a:p>
            <a:r>
              <a:rPr lang="en-IE" dirty="0"/>
              <a:t>Sometimes businesses make unethical decisions and communication errors, that can impact their brand, consumer or supplier trust, and even be in breach of regulations. </a:t>
            </a:r>
          </a:p>
          <a:p>
            <a:r>
              <a:rPr lang="en-IE" dirty="0"/>
              <a:t>You may have heard of some of these terms…</a:t>
            </a:r>
          </a:p>
        </p:txBody>
      </p:sp>
      <p:pic>
        <p:nvPicPr>
          <p:cNvPr id="16" name="Picture 15">
            <a:extLst>
              <a:ext uri="{FF2B5EF4-FFF2-40B4-BE49-F238E27FC236}">
                <a16:creationId xmlns:a16="http://schemas.microsoft.com/office/drawing/2014/main" id="{DF2F52FF-A7DE-9323-F641-D578D9FCF654}"/>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2717270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hand holding a leaf&#10;&#10;Description automatically generated with low confidence">
            <a:extLst>
              <a:ext uri="{FF2B5EF4-FFF2-40B4-BE49-F238E27FC236}">
                <a16:creationId xmlns:a16="http://schemas.microsoft.com/office/drawing/2014/main" id="{A72E324C-6C6E-FABA-7451-EE22CE6046E6}"/>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061703" y="1452563"/>
            <a:ext cx="5130297" cy="4656137"/>
          </a:xfrm>
        </p:spPr>
      </p:pic>
      <p:sp>
        <p:nvSpPr>
          <p:cNvPr id="5" name="Text Placeholder 1">
            <a:extLst>
              <a:ext uri="{FF2B5EF4-FFF2-40B4-BE49-F238E27FC236}">
                <a16:creationId xmlns:a16="http://schemas.microsoft.com/office/drawing/2014/main" id="{1C2EFE62-CFFE-4E4B-5F43-6392FBA74BAD}"/>
              </a:ext>
            </a:extLst>
          </p:cNvPr>
          <p:cNvSpPr txBox="1">
            <a:spLocks/>
          </p:cNvSpPr>
          <p:nvPr/>
        </p:nvSpPr>
        <p:spPr>
          <a:xfrm>
            <a:off x="898357" y="1452563"/>
            <a:ext cx="5985919" cy="41578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Going green is good for business. Consumers are </a:t>
            </a:r>
            <a:r>
              <a:rPr lang="en-US" dirty="0">
                <a:solidFill>
                  <a:srgbClr val="F79037"/>
                </a:solidFill>
                <a:hlinkClick r:id="rId5">
                  <a:extLst>
                    <a:ext uri="{A12FA001-AC4F-418D-AE19-62706E023703}">
                      <ahyp:hlinkClr xmlns:ahyp="http://schemas.microsoft.com/office/drawing/2018/hyperlinkcolor" val="tx"/>
                    </a:ext>
                  </a:extLst>
                </a:hlinkClick>
              </a:rPr>
              <a:t>often willing to pay more</a:t>
            </a:r>
            <a:r>
              <a:rPr lang="en-US" dirty="0">
                <a:solidFill>
                  <a:srgbClr val="F79037"/>
                </a:solidFill>
              </a:rPr>
              <a:t> </a:t>
            </a:r>
            <a:r>
              <a:rPr lang="en-US" dirty="0"/>
              <a:t>for eco-friendly products than other comparable products on the market, </a:t>
            </a:r>
            <a:r>
              <a:rPr lang="en-US" dirty="0">
                <a:solidFill>
                  <a:srgbClr val="F79037"/>
                </a:solidFill>
                <a:hlinkClick r:id="rId5">
                  <a:extLst>
                    <a:ext uri="{A12FA001-AC4F-418D-AE19-62706E023703}">
                      <ahyp:hlinkClr xmlns:ahyp="http://schemas.microsoft.com/office/drawing/2018/hyperlinkcolor" val="tx"/>
                    </a:ext>
                  </a:extLst>
                </a:hlinkClick>
              </a:rPr>
              <a:t>according to</a:t>
            </a:r>
            <a:r>
              <a:rPr lang="en-US" dirty="0">
                <a:solidFill>
                  <a:srgbClr val="F79037"/>
                </a:solidFill>
              </a:rPr>
              <a:t> </a:t>
            </a:r>
            <a:r>
              <a:rPr lang="en-US" dirty="0">
                <a:solidFill>
                  <a:srgbClr val="F79037"/>
                </a:solidFill>
                <a:hlinkClick r:id="rId6">
                  <a:extLst>
                    <a:ext uri="{A12FA001-AC4F-418D-AE19-62706E023703}">
                      <ahyp:hlinkClr xmlns:ahyp="http://schemas.microsoft.com/office/drawing/2018/hyperlinkcolor" val="tx"/>
                    </a:ext>
                  </a:extLst>
                </a:hlinkClick>
              </a:rPr>
              <a:t>market research</a:t>
            </a:r>
            <a:r>
              <a:rPr lang="en-US" dirty="0"/>
              <a:t>. </a:t>
            </a:r>
          </a:p>
          <a:p>
            <a:r>
              <a:rPr lang="en-US" dirty="0"/>
              <a:t>However, not all environmental claims are created equally. </a:t>
            </a:r>
            <a:r>
              <a:rPr lang="en-US" b="1" dirty="0"/>
              <a:t>“Greenwashing” </a:t>
            </a:r>
            <a:r>
              <a:rPr lang="en-US" dirty="0"/>
              <a:t>is a form of misinformation often used to entice an aspiring green consumer. Companies promising to be sustainable, biodegradable, or environmentally conscious sometimes fail to meet the promises they make to consumers. </a:t>
            </a:r>
          </a:p>
          <a:p>
            <a:endParaRPr lang="en-IE" dirty="0"/>
          </a:p>
        </p:txBody>
      </p:sp>
      <p:sp>
        <p:nvSpPr>
          <p:cNvPr id="6" name="Text Placeholder 2">
            <a:extLst>
              <a:ext uri="{FF2B5EF4-FFF2-40B4-BE49-F238E27FC236}">
                <a16:creationId xmlns:a16="http://schemas.microsoft.com/office/drawing/2014/main" id="{81F829D0-337D-586A-1F92-DF7E87F17A7C}"/>
              </a:ext>
            </a:extLst>
          </p:cNvPr>
          <p:cNvSpPr txBox="1">
            <a:spLocks/>
          </p:cNvSpPr>
          <p:nvPr/>
        </p:nvSpPr>
        <p:spPr>
          <a:xfrm>
            <a:off x="814276" y="751288"/>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1. Greenwashing</a:t>
            </a:r>
          </a:p>
        </p:txBody>
      </p:sp>
    </p:spTree>
    <p:extLst>
      <p:ext uri="{BB962C8B-B14F-4D97-AF65-F5344CB8AC3E}">
        <p14:creationId xmlns:p14="http://schemas.microsoft.com/office/powerpoint/2010/main" val="2015832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E0E789-5F96-BA44-2AC6-A354B62AD31C}"/>
              </a:ext>
            </a:extLst>
          </p:cNvPr>
          <p:cNvSpPr>
            <a:spLocks noGrp="1"/>
          </p:cNvSpPr>
          <p:nvPr>
            <p:ph type="body" sz="quarter" idx="18"/>
          </p:nvPr>
        </p:nvSpPr>
        <p:spPr>
          <a:xfrm>
            <a:off x="898357" y="1480760"/>
            <a:ext cx="5996429" cy="3501141"/>
          </a:xfrm>
        </p:spPr>
        <p:txBody>
          <a:bodyPr/>
          <a:lstStyle/>
          <a:p>
            <a:r>
              <a:rPr lang="en-IE" dirty="0"/>
              <a:t>Greenwashing can sometimes be as obvious as an outright lie or as murky as a stretched truth and difficult to discern. </a:t>
            </a:r>
            <a:r>
              <a:rPr lang="en-US" b="0" i="0" dirty="0">
                <a:effectLst/>
              </a:rPr>
              <a:t>Take carbon offsets, for example. To negate their own emissions, some companies send money to programs like tree planting projects that theoretically offset carbon pumped into the atmosphere by planting more trees to suck it up. But </a:t>
            </a:r>
            <a:r>
              <a:rPr lang="en-US" b="0" i="0" u="none" strike="noStrike" dirty="0">
                <a:solidFill>
                  <a:srgbClr val="F79037"/>
                </a:solidFill>
                <a:effectLst/>
                <a:hlinkClick r:id="rId2">
                  <a:extLst>
                    <a:ext uri="{A12FA001-AC4F-418D-AE19-62706E023703}">
                      <ahyp:hlinkClr xmlns:ahyp="http://schemas.microsoft.com/office/drawing/2018/hyperlinkcolor" val="tx"/>
                    </a:ext>
                  </a:extLst>
                </a:hlinkClick>
              </a:rPr>
              <a:t>drought and wildfires have destroyed some of these forests</a:t>
            </a:r>
            <a:r>
              <a:rPr lang="en-US" b="0" i="0" dirty="0">
                <a:effectLst/>
              </a:rPr>
              <a:t>, and </a:t>
            </a:r>
            <a:r>
              <a:rPr lang="en-US" b="0" i="0" u="none" strike="noStrike" dirty="0">
                <a:solidFill>
                  <a:srgbClr val="F79037"/>
                </a:solidFill>
                <a:effectLst/>
                <a:hlinkClick r:id="rId3">
                  <a:extLst>
                    <a:ext uri="{A12FA001-AC4F-418D-AE19-62706E023703}">
                      <ahyp:hlinkClr xmlns:ahyp="http://schemas.microsoft.com/office/drawing/2018/hyperlinkcolor" val="tx"/>
                    </a:ext>
                  </a:extLst>
                </a:hlinkClick>
              </a:rPr>
              <a:t>critics say</a:t>
            </a:r>
            <a:r>
              <a:rPr lang="en-US" b="0" i="0" dirty="0">
                <a:solidFill>
                  <a:srgbClr val="F79037"/>
                </a:solidFill>
                <a:effectLst/>
              </a:rPr>
              <a:t> </a:t>
            </a:r>
            <a:r>
              <a:rPr lang="en-US" b="0" i="0" dirty="0">
                <a:effectLst/>
              </a:rPr>
              <a:t>offsets give companies permission to continue polluting. </a:t>
            </a:r>
            <a:endParaRPr lang="en-IE" dirty="0"/>
          </a:p>
        </p:txBody>
      </p:sp>
      <p:sp>
        <p:nvSpPr>
          <p:cNvPr id="3" name="Text Placeholder 2">
            <a:extLst>
              <a:ext uri="{FF2B5EF4-FFF2-40B4-BE49-F238E27FC236}">
                <a16:creationId xmlns:a16="http://schemas.microsoft.com/office/drawing/2014/main" id="{E2300528-15E8-516D-CDD2-6BDA2618D809}"/>
              </a:ext>
            </a:extLst>
          </p:cNvPr>
          <p:cNvSpPr>
            <a:spLocks noGrp="1"/>
          </p:cNvSpPr>
          <p:nvPr>
            <p:ph type="body" sz="quarter" idx="16"/>
          </p:nvPr>
        </p:nvSpPr>
        <p:spPr/>
        <p:txBody>
          <a:bodyPr/>
          <a:lstStyle/>
          <a:p>
            <a:r>
              <a:rPr lang="en-IE" dirty="0"/>
              <a:t>Greenwashing…</a:t>
            </a:r>
          </a:p>
        </p:txBody>
      </p:sp>
      <p:pic>
        <p:nvPicPr>
          <p:cNvPr id="8" name="Picture Placeholder 7" descr="Burning forest and trees">
            <a:extLst>
              <a:ext uri="{FF2B5EF4-FFF2-40B4-BE49-F238E27FC236}">
                <a16:creationId xmlns:a16="http://schemas.microsoft.com/office/drawing/2014/main" id="{AC209B8A-58C2-0B15-BECF-82223D54DC25}"/>
              </a:ext>
            </a:extLst>
          </p:cNvPr>
          <p:cNvPicPr>
            <a:picLocks noGrp="1" noChangeAspect="1"/>
          </p:cNvPicPr>
          <p:nvPr>
            <p:ph type="pic" sz="quarter" idx="42"/>
          </p:nvPr>
        </p:nvPicPr>
        <p:blipFill>
          <a:blip r:embed="rId4" cstate="screen">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F1E4801C-B6D8-E6F3-71C1-B07F865F288D}"/>
              </a:ext>
            </a:extLst>
          </p:cNvPr>
          <p:cNvSpPr txBox="1"/>
          <p:nvPr/>
        </p:nvSpPr>
        <p:spPr>
          <a:xfrm>
            <a:off x="5657883" y="5561906"/>
            <a:ext cx="880241" cy="369332"/>
          </a:xfrm>
          <a:prstGeom prst="rect">
            <a:avLst/>
          </a:prstGeom>
          <a:noFill/>
        </p:spPr>
        <p:txBody>
          <a:bodyPr wrap="square">
            <a:spAutoFit/>
          </a:bodyPr>
          <a:lstStyle/>
          <a:p>
            <a:r>
              <a:rPr lang="en-IE" dirty="0">
                <a:solidFill>
                  <a:srgbClr val="F79037"/>
                </a:solidFill>
                <a:hlinkClick r:id="rId5">
                  <a:extLst>
                    <a:ext uri="{A12FA001-AC4F-418D-AE19-62706E023703}">
                      <ahyp:hlinkClr xmlns:ahyp="http://schemas.microsoft.com/office/drawing/2018/hyperlinkcolor" val="tx"/>
                    </a:ext>
                  </a:extLst>
                </a:hlinkClick>
              </a:rPr>
              <a:t>Source</a:t>
            </a:r>
            <a:endParaRPr lang="en-IE" dirty="0">
              <a:solidFill>
                <a:srgbClr val="F79037"/>
              </a:solidFill>
            </a:endParaRPr>
          </a:p>
        </p:txBody>
      </p:sp>
    </p:spTree>
    <p:extLst>
      <p:ext uri="{BB962C8B-B14F-4D97-AF65-F5344CB8AC3E}">
        <p14:creationId xmlns:p14="http://schemas.microsoft.com/office/powerpoint/2010/main" val="1357438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Hourglass with green sand">
            <a:extLst>
              <a:ext uri="{FF2B5EF4-FFF2-40B4-BE49-F238E27FC236}">
                <a16:creationId xmlns:a16="http://schemas.microsoft.com/office/drawing/2014/main" id="{2227F16F-42BA-2CEC-6777-E7BFFDFEFE0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320540" y="335338"/>
            <a:ext cx="11578483" cy="6146707"/>
          </a:xfrm>
        </p:spPr>
      </p:pic>
      <p:sp>
        <p:nvSpPr>
          <p:cNvPr id="3" name="Text Placeholder 2">
            <a:extLst>
              <a:ext uri="{FF2B5EF4-FFF2-40B4-BE49-F238E27FC236}">
                <a16:creationId xmlns:a16="http://schemas.microsoft.com/office/drawing/2014/main" id="{56396D4C-AD3D-8386-8335-62557478533E}"/>
              </a:ext>
            </a:extLst>
          </p:cNvPr>
          <p:cNvSpPr>
            <a:spLocks noGrp="1"/>
          </p:cNvSpPr>
          <p:nvPr>
            <p:ph type="body" sz="quarter" idx="13"/>
          </p:nvPr>
        </p:nvSpPr>
        <p:spPr/>
        <p:txBody>
          <a:bodyPr/>
          <a:lstStyle/>
          <a:p>
            <a:r>
              <a:rPr lang="en-US" dirty="0"/>
              <a:t>Greenwashing could slow our progress towards meeting climate and social goals.</a:t>
            </a:r>
            <a:endParaRPr lang="en-IE" dirty="0"/>
          </a:p>
        </p:txBody>
      </p:sp>
      <p:sp>
        <p:nvSpPr>
          <p:cNvPr id="4" name="TextBox 3">
            <a:extLst>
              <a:ext uri="{FF2B5EF4-FFF2-40B4-BE49-F238E27FC236}">
                <a16:creationId xmlns:a16="http://schemas.microsoft.com/office/drawing/2014/main" id="{7E47A194-C0FF-5F99-9156-1643B874D841}"/>
              </a:ext>
            </a:extLst>
          </p:cNvPr>
          <p:cNvSpPr txBox="1"/>
          <p:nvPr/>
        </p:nvSpPr>
        <p:spPr>
          <a:xfrm>
            <a:off x="3195145" y="4524501"/>
            <a:ext cx="2554014" cy="369332"/>
          </a:xfrm>
          <a:prstGeom prst="rect">
            <a:avLst/>
          </a:prstGeom>
          <a:noFill/>
        </p:spPr>
        <p:txBody>
          <a:bodyPr wrap="square" rtlCol="0">
            <a:spAutoFit/>
          </a:bodyPr>
          <a:lstStyle/>
          <a:p>
            <a:r>
              <a:rPr lang="en-IE" dirty="0">
                <a:solidFill>
                  <a:srgbClr val="F79037"/>
                </a:solidFill>
                <a:hlinkClick r:id="rId3">
                  <a:extLst>
                    <a:ext uri="{A12FA001-AC4F-418D-AE19-62706E023703}">
                      <ahyp:hlinkClr xmlns:ahyp="http://schemas.microsoft.com/office/drawing/2018/hyperlinkcolor" val="tx"/>
                    </a:ext>
                  </a:extLst>
                </a:hlinkClick>
              </a:rPr>
              <a:t>World Economic Forum</a:t>
            </a:r>
            <a:endParaRPr lang="en-IE" dirty="0">
              <a:solidFill>
                <a:srgbClr val="F79037"/>
              </a:solidFill>
            </a:endParaRPr>
          </a:p>
        </p:txBody>
      </p:sp>
      <p:grpSp>
        <p:nvGrpSpPr>
          <p:cNvPr id="7" name="Group 6">
            <a:extLst>
              <a:ext uri="{FF2B5EF4-FFF2-40B4-BE49-F238E27FC236}">
                <a16:creationId xmlns:a16="http://schemas.microsoft.com/office/drawing/2014/main" id="{165490D1-C0A3-9072-853B-0CB5DA8B4E7C}"/>
              </a:ext>
            </a:extLst>
          </p:cNvPr>
          <p:cNvGrpSpPr/>
          <p:nvPr/>
        </p:nvGrpSpPr>
        <p:grpSpPr>
          <a:xfrm rot="10800000">
            <a:off x="2309906" y="1378008"/>
            <a:ext cx="1290698" cy="1091029"/>
            <a:chOff x="3400450" y="986392"/>
            <a:chExt cx="1487826" cy="1083162"/>
          </a:xfrm>
        </p:grpSpPr>
        <p:sp>
          <p:nvSpPr>
            <p:cNvPr id="8" name="Freeform 25">
              <a:extLst>
                <a:ext uri="{FF2B5EF4-FFF2-40B4-BE49-F238E27FC236}">
                  <a16:creationId xmlns:a16="http://schemas.microsoft.com/office/drawing/2014/main" id="{86C66B6D-6BDC-8A04-1219-1D1FEA29E543}"/>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endParaRPr lang="en-US"/>
            </a:p>
          </p:txBody>
        </p:sp>
        <p:sp>
          <p:nvSpPr>
            <p:cNvPr id="9" name="Freeform 26">
              <a:extLst>
                <a:ext uri="{FF2B5EF4-FFF2-40B4-BE49-F238E27FC236}">
                  <a16:creationId xmlns:a16="http://schemas.microsoft.com/office/drawing/2014/main" id="{F90104E4-DE1F-E933-9449-7CED4DD34AB4}"/>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3239725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D582DC-F2A4-FA93-A39C-F1134E5DC682}"/>
              </a:ext>
            </a:extLst>
          </p:cNvPr>
          <p:cNvSpPr>
            <a:spLocks noGrp="1"/>
          </p:cNvSpPr>
          <p:nvPr>
            <p:ph type="body" sz="quarter" idx="18"/>
          </p:nvPr>
        </p:nvSpPr>
        <p:spPr>
          <a:xfrm>
            <a:off x="898357" y="1793935"/>
            <a:ext cx="5746887" cy="3501141"/>
          </a:xfrm>
        </p:spPr>
        <p:txBody>
          <a:bodyPr/>
          <a:lstStyle/>
          <a:p>
            <a:r>
              <a:rPr lang="en-US" dirty="0" err="1"/>
              <a:t>Mislabelling</a:t>
            </a:r>
            <a:r>
              <a:rPr lang="en-US" dirty="0"/>
              <a:t> occurs when a food product’s label does not accurately reflect its ingredients. </a:t>
            </a:r>
            <a:r>
              <a:rPr lang="en-US" b="1" dirty="0"/>
              <a:t>It can happen by accident </a:t>
            </a:r>
            <a:r>
              <a:rPr lang="en-US" dirty="0"/>
              <a:t>when a facility’s HACCP and other safety processes are not fully understood; however, there is a persistent problem with </a:t>
            </a:r>
            <a:r>
              <a:rPr lang="en-US" b="1" dirty="0" err="1"/>
              <a:t>mislabelling</a:t>
            </a:r>
            <a:r>
              <a:rPr lang="en-US" b="1" dirty="0"/>
              <a:t> on purpose which is food fraud</a:t>
            </a:r>
            <a:r>
              <a:rPr lang="en-US" dirty="0"/>
              <a:t>. Either way, having incomplete or incorrect information on the labels is dangerous to consumers. The greatest danger related to </a:t>
            </a:r>
            <a:r>
              <a:rPr lang="en-US" dirty="0" err="1"/>
              <a:t>mislabelling</a:t>
            </a:r>
            <a:r>
              <a:rPr lang="en-US" dirty="0"/>
              <a:t> is exposing consumers to common allergens</a:t>
            </a:r>
            <a:endParaRPr lang="en-IE" dirty="0"/>
          </a:p>
        </p:txBody>
      </p:sp>
      <p:sp>
        <p:nvSpPr>
          <p:cNvPr id="3" name="Text Placeholder 2">
            <a:extLst>
              <a:ext uri="{FF2B5EF4-FFF2-40B4-BE49-F238E27FC236}">
                <a16:creationId xmlns:a16="http://schemas.microsoft.com/office/drawing/2014/main" id="{275F1C21-3CC4-5F38-AB14-8AF462E108DB}"/>
              </a:ext>
            </a:extLst>
          </p:cNvPr>
          <p:cNvSpPr>
            <a:spLocks noGrp="1"/>
          </p:cNvSpPr>
          <p:nvPr>
            <p:ph type="body" sz="quarter" idx="16"/>
          </p:nvPr>
        </p:nvSpPr>
        <p:spPr/>
        <p:txBody>
          <a:bodyPr/>
          <a:lstStyle/>
          <a:p>
            <a:r>
              <a:rPr lang="en-IE" dirty="0"/>
              <a:t>2. Mislabelling</a:t>
            </a:r>
          </a:p>
        </p:txBody>
      </p:sp>
      <p:pic>
        <p:nvPicPr>
          <p:cNvPr id="18" name="Picture Placeholder 17" descr="Woman reaching for bread on shelf">
            <a:extLst>
              <a:ext uri="{FF2B5EF4-FFF2-40B4-BE49-F238E27FC236}">
                <a16:creationId xmlns:a16="http://schemas.microsoft.com/office/drawing/2014/main" id="{24451A7A-1207-4D77-0606-791C1EAEE6F3}"/>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39128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2F7932-624D-69BA-A599-294463297935}"/>
              </a:ext>
            </a:extLst>
          </p:cNvPr>
          <p:cNvSpPr>
            <a:spLocks noGrp="1"/>
          </p:cNvSpPr>
          <p:nvPr>
            <p:ph type="body" sz="quarter" idx="16"/>
          </p:nvPr>
        </p:nvSpPr>
        <p:spPr/>
        <p:txBody>
          <a:bodyPr/>
          <a:lstStyle/>
          <a:p>
            <a:r>
              <a:rPr lang="en-IE" dirty="0"/>
              <a:t>3. Food Fraud</a:t>
            </a:r>
          </a:p>
        </p:txBody>
      </p:sp>
      <p:pic>
        <p:nvPicPr>
          <p:cNvPr id="6" name="Picture Placeholder 5">
            <a:extLst>
              <a:ext uri="{FF2B5EF4-FFF2-40B4-BE49-F238E27FC236}">
                <a16:creationId xmlns:a16="http://schemas.microsoft.com/office/drawing/2014/main" id="{1BFE0726-244A-47D2-821A-3BB41AC40D43}"/>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t="3633"/>
          <a:stretch/>
        </p:blipFill>
        <p:spPr>
          <a:xfrm>
            <a:off x="7061703" y="1452563"/>
            <a:ext cx="5130297" cy="4656137"/>
          </a:xfrm>
        </p:spPr>
      </p:pic>
      <p:sp>
        <p:nvSpPr>
          <p:cNvPr id="2" name="Text Placeholder 1">
            <a:extLst>
              <a:ext uri="{FF2B5EF4-FFF2-40B4-BE49-F238E27FC236}">
                <a16:creationId xmlns:a16="http://schemas.microsoft.com/office/drawing/2014/main" id="{A70D5CB3-66AD-A1DF-2034-5EC706B95BA2}"/>
              </a:ext>
            </a:extLst>
          </p:cNvPr>
          <p:cNvSpPr>
            <a:spLocks noGrp="1"/>
          </p:cNvSpPr>
          <p:nvPr>
            <p:ph type="body" sz="quarter" idx="18"/>
          </p:nvPr>
        </p:nvSpPr>
        <p:spPr>
          <a:xfrm>
            <a:off x="781493" y="1277009"/>
            <a:ext cx="6280210" cy="4044345"/>
          </a:xfrm>
        </p:spPr>
        <p:txBody>
          <a:bodyPr/>
          <a:lstStyle/>
          <a:p>
            <a:pPr>
              <a:spcBef>
                <a:spcPts val="600"/>
              </a:spcBef>
            </a:pPr>
            <a:r>
              <a:rPr lang="en-US" dirty="0"/>
              <a:t>Food fraud refers to the </a:t>
            </a:r>
            <a:r>
              <a:rPr lang="en-US" b="1" dirty="0"/>
              <a:t>deliberate</a:t>
            </a:r>
            <a:r>
              <a:rPr lang="en-US" dirty="0"/>
              <a:t> deception or misrepresentation of food products for economic gain. It involves adulterating, substituting, or </a:t>
            </a:r>
            <a:r>
              <a:rPr lang="en-US" dirty="0" err="1"/>
              <a:t>mislabelling</a:t>
            </a:r>
            <a:r>
              <a:rPr lang="en-US" dirty="0"/>
              <a:t> food products with the intention to deceive consumers, businesses, or regulatory authorities. </a:t>
            </a:r>
          </a:p>
          <a:p>
            <a:pPr>
              <a:spcBef>
                <a:spcPts val="600"/>
              </a:spcBef>
            </a:pPr>
            <a:r>
              <a:rPr lang="en-US" dirty="0"/>
              <a:t>Food fraud can occur at various stages of the supply chain, from sourcing ingredients to processing, packaging or distribution. Examples of food fraud include diluting or substituting ingredients, misrepresenting the place of origin, counterfeiting high-value products, or selling expired or adulterated food. </a:t>
            </a:r>
            <a:endParaRPr lang="en-IE" dirty="0"/>
          </a:p>
        </p:txBody>
      </p:sp>
    </p:spTree>
    <p:extLst>
      <p:ext uri="{BB962C8B-B14F-4D97-AF65-F5344CB8AC3E}">
        <p14:creationId xmlns:p14="http://schemas.microsoft.com/office/powerpoint/2010/main" val="4028165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822081-3E2A-4D94-7DA9-C48EE67C8CCF}"/>
              </a:ext>
            </a:extLst>
          </p:cNvPr>
          <p:cNvSpPr>
            <a:spLocks noGrp="1"/>
          </p:cNvSpPr>
          <p:nvPr>
            <p:ph type="body" sz="quarter" idx="16"/>
          </p:nvPr>
        </p:nvSpPr>
        <p:spPr/>
        <p:txBody>
          <a:bodyPr/>
          <a:lstStyle/>
          <a:p>
            <a:r>
              <a:rPr lang="en-IE" dirty="0"/>
              <a:t>4. False Food Claims</a:t>
            </a:r>
          </a:p>
        </p:txBody>
      </p:sp>
      <p:sp>
        <p:nvSpPr>
          <p:cNvPr id="2" name="Text Placeholder 1">
            <a:extLst>
              <a:ext uri="{FF2B5EF4-FFF2-40B4-BE49-F238E27FC236}">
                <a16:creationId xmlns:a16="http://schemas.microsoft.com/office/drawing/2014/main" id="{4968B7DA-2810-839C-9A98-DBCF87000F54}"/>
              </a:ext>
            </a:extLst>
          </p:cNvPr>
          <p:cNvSpPr>
            <a:spLocks noGrp="1"/>
          </p:cNvSpPr>
          <p:nvPr>
            <p:ph type="body" sz="quarter" idx="18"/>
          </p:nvPr>
        </p:nvSpPr>
        <p:spPr>
          <a:xfrm>
            <a:off x="898358" y="1345325"/>
            <a:ext cx="6163346" cy="4265062"/>
          </a:xfrm>
        </p:spPr>
        <p:txBody>
          <a:bodyPr/>
          <a:lstStyle/>
          <a:p>
            <a:r>
              <a:rPr lang="en-US" dirty="0"/>
              <a:t>On the other hand, false food claims involve making misleading or false statements about a food product's </a:t>
            </a:r>
            <a:r>
              <a:rPr lang="en-US" b="1" dirty="0"/>
              <a:t>attributes, characteristics, or benefits</a:t>
            </a:r>
            <a:r>
              <a:rPr lang="en-US" dirty="0"/>
              <a:t>. This practice is deceptive marketing where businesses make </a:t>
            </a:r>
            <a:r>
              <a:rPr lang="en-US" b="1" dirty="0"/>
              <a:t>unsupported claims or exaggerate the qualities of their products </a:t>
            </a:r>
            <a:r>
              <a:rPr lang="en-US" dirty="0"/>
              <a:t>to mislead consumers. This can include overstating health benefits, misrepresenting nutritional content, using vague or ambiguous language, or employing misleading visuals or packaging. These claims may be designed to influence consumer perception, create a competitive advantage, or increase sales. </a:t>
            </a:r>
            <a:endParaRPr lang="en-IE" dirty="0"/>
          </a:p>
        </p:txBody>
      </p:sp>
      <p:pic>
        <p:nvPicPr>
          <p:cNvPr id="11" name="Picture Placeholder 10" descr="A picture containing text, font, graphics, clipart&#10;&#10;Description automatically generated">
            <a:extLst>
              <a:ext uri="{FF2B5EF4-FFF2-40B4-BE49-F238E27FC236}">
                <a16:creationId xmlns:a16="http://schemas.microsoft.com/office/drawing/2014/main" id="{CB075B0B-E5BC-2DD3-017F-CB757B4055F3}"/>
              </a:ext>
            </a:extLst>
          </p:cNvPr>
          <p:cNvPicPr>
            <a:picLocks noGrp="1" noChangeAspect="1"/>
          </p:cNvPicPr>
          <p:nvPr>
            <p:ph type="pic" sz="quarter" idx="42"/>
          </p:nvPr>
        </p:nvPicPr>
        <p:blipFill>
          <a:blip r:embed="rId3"/>
          <a:srcRect l="8677" r="8677"/>
          <a:stretch>
            <a:fillRect/>
          </a:stretch>
        </p:blipFill>
        <p:spPr/>
      </p:pic>
    </p:spTree>
    <p:extLst>
      <p:ext uri="{BB962C8B-B14F-4D97-AF65-F5344CB8AC3E}">
        <p14:creationId xmlns:p14="http://schemas.microsoft.com/office/powerpoint/2010/main" val="744857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op 10 Misleading Food Label Claims | Nutrition Labels BUSTED!!!">
            <a:hlinkClick r:id="" action="ppaction://media"/>
            <a:extLst>
              <a:ext uri="{FF2B5EF4-FFF2-40B4-BE49-F238E27FC236}">
                <a16:creationId xmlns:a16="http://schemas.microsoft.com/office/drawing/2014/main" id="{22EE3901-9C31-7368-6D95-CCED8B20191E}"/>
              </a:ext>
            </a:extLst>
          </p:cNvPr>
          <p:cNvPicPr>
            <a:picLocks noRot="1" noChangeAspect="1"/>
          </p:cNvPicPr>
          <p:nvPr>
            <a:videoFile r:link="rId1"/>
          </p:nvPr>
        </p:nvPicPr>
        <p:blipFill>
          <a:blip r:embed="rId3"/>
          <a:stretch>
            <a:fillRect/>
          </a:stretch>
        </p:blipFill>
        <p:spPr>
          <a:xfrm>
            <a:off x="5046717" y="1283050"/>
            <a:ext cx="5597922" cy="3614771"/>
          </a:xfrm>
          <a:prstGeom prst="rect">
            <a:avLst/>
          </a:prstGeom>
        </p:spPr>
      </p:pic>
      <p:sp>
        <p:nvSpPr>
          <p:cNvPr id="4" name="TextBox 3">
            <a:extLst>
              <a:ext uri="{FF2B5EF4-FFF2-40B4-BE49-F238E27FC236}">
                <a16:creationId xmlns:a16="http://schemas.microsoft.com/office/drawing/2014/main" id="{15DDA387-84A7-E407-3650-A426E7288767}"/>
              </a:ext>
            </a:extLst>
          </p:cNvPr>
          <p:cNvSpPr txBox="1"/>
          <p:nvPr/>
        </p:nvSpPr>
        <p:spPr>
          <a:xfrm>
            <a:off x="5192110" y="5862172"/>
            <a:ext cx="6674070" cy="338554"/>
          </a:xfrm>
          <a:prstGeom prst="rect">
            <a:avLst/>
          </a:prstGeom>
          <a:noFill/>
        </p:spPr>
        <p:txBody>
          <a:bodyPr wrap="square">
            <a:spAutoFit/>
          </a:bodyPr>
          <a:lstStyle/>
          <a:p>
            <a:r>
              <a:rPr lang="en-US" sz="1600" dirty="0">
                <a:solidFill>
                  <a:srgbClr val="F79037"/>
                </a:solidFill>
                <a:hlinkClick r:id="rId4">
                  <a:extLst>
                    <a:ext uri="{A12FA001-AC4F-418D-AE19-62706E023703}">
                      <ahyp:hlinkClr xmlns:ahyp="http://schemas.microsoft.com/office/drawing/2018/hyperlinkcolor" val="tx"/>
                    </a:ext>
                  </a:extLst>
                </a:hlinkClick>
              </a:rPr>
              <a:t>Top 10 Misleading Food Label Claims | Nutrition Labels BUSTED!!! - YouTube</a:t>
            </a:r>
            <a:endParaRPr lang="en-IE" sz="1600" dirty="0">
              <a:solidFill>
                <a:srgbClr val="F79037"/>
              </a:solidFill>
            </a:endParaRPr>
          </a:p>
        </p:txBody>
      </p:sp>
      <p:sp>
        <p:nvSpPr>
          <p:cNvPr id="5" name="TextBox 4">
            <a:extLst>
              <a:ext uri="{FF2B5EF4-FFF2-40B4-BE49-F238E27FC236}">
                <a16:creationId xmlns:a16="http://schemas.microsoft.com/office/drawing/2014/main" id="{7BFBCA75-4A09-3808-6BDE-878D8EB52BA2}"/>
              </a:ext>
            </a:extLst>
          </p:cNvPr>
          <p:cNvSpPr txBox="1"/>
          <p:nvPr/>
        </p:nvSpPr>
        <p:spPr>
          <a:xfrm>
            <a:off x="746235" y="1093075"/>
            <a:ext cx="3804744" cy="2954655"/>
          </a:xfrm>
          <a:prstGeom prst="rect">
            <a:avLst/>
          </a:prstGeom>
          <a:noFill/>
        </p:spPr>
        <p:txBody>
          <a:bodyPr wrap="square" rtlCol="0">
            <a:spAutoFit/>
          </a:bodyPr>
          <a:lstStyle/>
          <a:p>
            <a:r>
              <a:rPr lang="en-IE" sz="2400" dirty="0">
                <a:solidFill>
                  <a:srgbClr val="000000"/>
                </a:solidFill>
              </a:rPr>
              <a:t>In this short witty video, </a:t>
            </a:r>
            <a:r>
              <a:rPr lang="en-IE" sz="2400" i="0" dirty="0">
                <a:solidFill>
                  <a:srgbClr val="F79037"/>
                </a:solidFill>
                <a:effectLst/>
                <a:latin typeface="Gilroy"/>
                <a:hlinkClick r:id="rId5">
                  <a:extLst>
                    <a:ext uri="{A12FA001-AC4F-418D-AE19-62706E023703}">
                      <ahyp:hlinkClr xmlns:ahyp="http://schemas.microsoft.com/office/drawing/2018/hyperlinkcolor" val="tx"/>
                    </a:ext>
                  </a:extLst>
                </a:hlinkClick>
              </a:rPr>
              <a:t>Doctor Mike </a:t>
            </a:r>
            <a:r>
              <a:rPr lang="en-IE" sz="2400" i="0" dirty="0" err="1">
                <a:solidFill>
                  <a:srgbClr val="F79037"/>
                </a:solidFill>
                <a:effectLst/>
                <a:latin typeface="Gilroy"/>
                <a:hlinkClick r:id="rId5">
                  <a:extLst>
                    <a:ext uri="{A12FA001-AC4F-418D-AE19-62706E023703}">
                      <ahyp:hlinkClr xmlns:ahyp="http://schemas.microsoft.com/office/drawing/2018/hyperlinkcolor" val="tx"/>
                    </a:ext>
                  </a:extLst>
                </a:hlinkClick>
              </a:rPr>
              <a:t>Varshavski</a:t>
            </a:r>
            <a:r>
              <a:rPr lang="en-IE" sz="2400" dirty="0">
                <a:solidFill>
                  <a:srgbClr val="000000"/>
                </a:solidFill>
                <a:latin typeface="Gilroy"/>
              </a:rPr>
              <a:t> points out some of the ways food labels can be misleading or how some food products make claims in a deceptive manner.</a:t>
            </a:r>
            <a:endParaRPr lang="en-IE" sz="2400" i="0" dirty="0">
              <a:solidFill>
                <a:srgbClr val="000000"/>
              </a:solidFill>
              <a:effectLst/>
              <a:latin typeface="Gilroy"/>
            </a:endParaRPr>
          </a:p>
          <a:p>
            <a:endParaRPr lang="en-IE" dirty="0"/>
          </a:p>
        </p:txBody>
      </p:sp>
    </p:spTree>
    <p:extLst>
      <p:ext uri="{BB962C8B-B14F-4D97-AF65-F5344CB8AC3E}">
        <p14:creationId xmlns:p14="http://schemas.microsoft.com/office/powerpoint/2010/main" val="54287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59DE5D-5050-E2D9-EBFF-9DCDD4E5ABE0}"/>
              </a:ext>
            </a:extLst>
          </p:cNvPr>
          <p:cNvSpPr>
            <a:spLocks noGrp="1"/>
          </p:cNvSpPr>
          <p:nvPr>
            <p:ph type="body" sz="quarter" idx="18"/>
          </p:nvPr>
        </p:nvSpPr>
        <p:spPr>
          <a:xfrm>
            <a:off x="898357" y="1452563"/>
            <a:ext cx="5891326" cy="3501141"/>
          </a:xfrm>
        </p:spPr>
        <p:txBody>
          <a:bodyPr/>
          <a:lstStyle/>
          <a:p>
            <a:r>
              <a:rPr lang="en-US" dirty="0"/>
              <a:t>We have discussed above how to interact or engage with the various stakeholders of your food business. However, if one fails to actively engage with its stakeholders, including consumers, employees, local communities, and regulatory authorities, it can be seen as poor communication. Engaging stakeholders allows for understanding their concerns, needs, and expectations, and fosters better decision-making and relationship-building.</a:t>
            </a:r>
          </a:p>
          <a:p>
            <a:pPr algn="ctr"/>
            <a:r>
              <a:rPr lang="en-US" b="1" dirty="0"/>
              <a:t>Keep all lines of communication OPEN &amp; ACTIVE!!</a:t>
            </a:r>
            <a:endParaRPr lang="en-IE" b="1" dirty="0"/>
          </a:p>
        </p:txBody>
      </p:sp>
      <p:sp>
        <p:nvSpPr>
          <p:cNvPr id="3" name="Text Placeholder 2">
            <a:extLst>
              <a:ext uri="{FF2B5EF4-FFF2-40B4-BE49-F238E27FC236}">
                <a16:creationId xmlns:a16="http://schemas.microsoft.com/office/drawing/2014/main" id="{8D3E33CA-2E64-8B38-3D18-17AE5D165EB5}"/>
              </a:ext>
            </a:extLst>
          </p:cNvPr>
          <p:cNvSpPr>
            <a:spLocks noGrp="1"/>
          </p:cNvSpPr>
          <p:nvPr>
            <p:ph type="body" sz="quarter" idx="16"/>
          </p:nvPr>
        </p:nvSpPr>
        <p:spPr/>
        <p:txBody>
          <a:bodyPr/>
          <a:lstStyle/>
          <a:p>
            <a:r>
              <a:rPr lang="en-IE" dirty="0"/>
              <a:t>5. Lack of engagement</a:t>
            </a:r>
          </a:p>
        </p:txBody>
      </p:sp>
      <p:pic>
        <p:nvPicPr>
          <p:cNvPr id="6" name="Picture Placeholder 5" descr="Serene home office desk">
            <a:extLst>
              <a:ext uri="{FF2B5EF4-FFF2-40B4-BE49-F238E27FC236}">
                <a16:creationId xmlns:a16="http://schemas.microsoft.com/office/drawing/2014/main" id="{D765542E-BE00-ECD3-5FDB-E34332BCC614}"/>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061703" y="1452563"/>
            <a:ext cx="5130297" cy="4656137"/>
          </a:xfrm>
        </p:spPr>
      </p:pic>
      <p:pic>
        <p:nvPicPr>
          <p:cNvPr id="5" name="Graphic 4" descr="Marketing outline">
            <a:extLst>
              <a:ext uri="{FF2B5EF4-FFF2-40B4-BE49-F238E27FC236}">
                <a16:creationId xmlns:a16="http://schemas.microsoft.com/office/drawing/2014/main" id="{712CE12F-3BE6-0AC6-826E-2D9290E570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8200" y="3203133"/>
            <a:ext cx="914400" cy="914400"/>
          </a:xfrm>
          <a:prstGeom prst="rect">
            <a:avLst/>
          </a:prstGeom>
        </p:spPr>
      </p:pic>
      <p:pic>
        <p:nvPicPr>
          <p:cNvPr id="7" name="Graphic 6" descr="Marketing outline">
            <a:extLst>
              <a:ext uri="{FF2B5EF4-FFF2-40B4-BE49-F238E27FC236}">
                <a16:creationId xmlns:a16="http://schemas.microsoft.com/office/drawing/2014/main" id="{ACA3AA52-68A4-9650-8914-20C2139EF0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0800" y="3428999"/>
            <a:ext cx="808831" cy="808831"/>
          </a:xfrm>
          <a:prstGeom prst="rect">
            <a:avLst/>
          </a:prstGeom>
        </p:spPr>
      </p:pic>
    </p:spTree>
    <p:extLst>
      <p:ext uri="{BB962C8B-B14F-4D97-AF65-F5344CB8AC3E}">
        <p14:creationId xmlns:p14="http://schemas.microsoft.com/office/powerpoint/2010/main" val="2603123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FE731E-7BDF-FE79-795C-875DFE10A69D}"/>
              </a:ext>
            </a:extLst>
          </p:cNvPr>
          <p:cNvSpPr>
            <a:spLocks noGrp="1"/>
          </p:cNvSpPr>
          <p:nvPr>
            <p:ph type="body" sz="quarter" idx="18"/>
          </p:nvPr>
        </p:nvSpPr>
        <p:spPr/>
        <p:txBody>
          <a:bodyPr/>
          <a:lstStyle/>
          <a:p>
            <a:pPr marL="342900" indent="-342900">
              <a:buFont typeface="Arial" panose="020B0604020202020204" pitchFamily="34" charset="0"/>
              <a:buChar char="•"/>
            </a:pPr>
            <a:r>
              <a:rPr lang="en-US" dirty="0">
                <a:solidFill>
                  <a:srgbClr val="F79037"/>
                </a:solidFill>
                <a:hlinkClick r:id="rId2">
                  <a:extLst>
                    <a:ext uri="{A12FA001-AC4F-418D-AE19-62706E023703}">
                      <ahyp:hlinkClr xmlns:ahyp="http://schemas.microsoft.com/office/drawing/2018/hyperlinkcolor" val="tx"/>
                    </a:ext>
                  </a:extLst>
                </a:hlinkClick>
              </a:rPr>
              <a:t>Europe targets greenwashing and eco-labelling for food - META (eeb.org)</a:t>
            </a:r>
            <a:endParaRPr lang="en-US" dirty="0">
              <a:solidFill>
                <a:srgbClr val="F79037"/>
              </a:solidFill>
            </a:endParaRPr>
          </a:p>
          <a:p>
            <a:pPr marL="342900" indent="-342900">
              <a:buFont typeface="Arial" panose="020B0604020202020204" pitchFamily="34" charset="0"/>
              <a:buChar char="•"/>
            </a:pPr>
            <a:r>
              <a:rPr lang="en-US" dirty="0">
                <a:solidFill>
                  <a:srgbClr val="F79037"/>
                </a:solidFill>
                <a:hlinkClick r:id="rId3">
                  <a:extLst>
                    <a:ext uri="{A12FA001-AC4F-418D-AE19-62706E023703}">
                      <ahyp:hlinkClr xmlns:ahyp="http://schemas.microsoft.com/office/drawing/2018/hyperlinkcolor" val="tx"/>
                    </a:ext>
                  </a:extLst>
                </a:hlinkClick>
              </a:rPr>
              <a:t>Nestlé accused of irresponsible marketing with “fake” nutrition claims on KitKat cereals (nutritioninsight.com)</a:t>
            </a:r>
            <a:endParaRPr lang="en-US" dirty="0">
              <a:solidFill>
                <a:srgbClr val="F79037"/>
              </a:solidFill>
            </a:endParaRPr>
          </a:p>
          <a:p>
            <a:pPr marL="342900" indent="-342900">
              <a:buFont typeface="Arial" panose="020B0604020202020204" pitchFamily="34" charset="0"/>
              <a:buChar char="•"/>
            </a:pPr>
            <a:r>
              <a:rPr lang="en-US" dirty="0">
                <a:solidFill>
                  <a:srgbClr val="F79037"/>
                </a:solidFill>
                <a:hlinkClick r:id="rId4">
                  <a:extLst>
                    <a:ext uri="{A12FA001-AC4F-418D-AE19-62706E023703}">
                      <ahyp:hlinkClr xmlns:ahyp="http://schemas.microsoft.com/office/drawing/2018/hyperlinkcolor" val="tx"/>
                    </a:ext>
                  </a:extLst>
                </a:hlinkClick>
              </a:rPr>
              <a:t>False labelling hides the truth about superfoods | Pursuit by The University of Melbourne (unimelb.edu.au)</a:t>
            </a:r>
            <a:endParaRPr lang="en-US" dirty="0">
              <a:solidFill>
                <a:srgbClr val="F79037"/>
              </a:solidFill>
            </a:endParaRPr>
          </a:p>
          <a:p>
            <a:pPr marL="342900" indent="-342900">
              <a:buFont typeface="Arial" panose="020B0604020202020204" pitchFamily="34" charset="0"/>
              <a:buChar char="•"/>
            </a:pPr>
            <a:r>
              <a:rPr lang="en-US" dirty="0">
                <a:solidFill>
                  <a:srgbClr val="F79037"/>
                </a:solidFill>
                <a:hlinkClick r:id="rId5">
                  <a:extLst>
                    <a:ext uri="{A12FA001-AC4F-418D-AE19-62706E023703}">
                      <ahyp:hlinkClr xmlns:ahyp="http://schemas.microsoft.com/office/drawing/2018/hyperlinkcolor" val="tx"/>
                    </a:ext>
                  </a:extLst>
                </a:hlinkClick>
              </a:rPr>
              <a:t>EU register of health claims (europa.eu)</a:t>
            </a:r>
            <a:endParaRPr lang="en-US" dirty="0">
              <a:solidFill>
                <a:srgbClr val="F79037"/>
              </a:solidFill>
            </a:endParaRPr>
          </a:p>
          <a:p>
            <a:pPr marL="342900" indent="-342900">
              <a:buFont typeface="Arial" panose="020B0604020202020204" pitchFamily="34" charset="0"/>
              <a:buChar char="•"/>
            </a:pPr>
            <a:r>
              <a:rPr lang="en-US" dirty="0">
                <a:solidFill>
                  <a:srgbClr val="F79037"/>
                </a:solidFill>
                <a:hlinkClick r:id="rId6">
                  <a:extLst>
                    <a:ext uri="{A12FA001-AC4F-418D-AE19-62706E023703}">
                      <ahyp:hlinkClr xmlns:ahyp="http://schemas.microsoft.com/office/drawing/2018/hyperlinkcolor" val="tx"/>
                    </a:ext>
                  </a:extLst>
                </a:hlinkClick>
              </a:rPr>
              <a:t>Are you being fooled by food labels? - BBC Food</a:t>
            </a:r>
            <a:endParaRPr lang="en-US" dirty="0">
              <a:solidFill>
                <a:srgbClr val="F79037"/>
              </a:solidFill>
            </a:endParaRPr>
          </a:p>
        </p:txBody>
      </p:sp>
      <p:sp>
        <p:nvSpPr>
          <p:cNvPr id="3" name="Text Placeholder 2">
            <a:extLst>
              <a:ext uri="{FF2B5EF4-FFF2-40B4-BE49-F238E27FC236}">
                <a16:creationId xmlns:a16="http://schemas.microsoft.com/office/drawing/2014/main" id="{1E4B1914-951C-7BC4-ACA2-AEB8E13A8699}"/>
              </a:ext>
            </a:extLst>
          </p:cNvPr>
          <p:cNvSpPr>
            <a:spLocks noGrp="1"/>
          </p:cNvSpPr>
          <p:nvPr>
            <p:ph type="body" sz="quarter" idx="16"/>
          </p:nvPr>
        </p:nvSpPr>
        <p:spPr/>
        <p:txBody>
          <a:bodyPr/>
          <a:lstStyle/>
          <a:p>
            <a:r>
              <a:rPr lang="en-IE" dirty="0"/>
              <a:t>Further interesting reading:</a:t>
            </a:r>
          </a:p>
        </p:txBody>
      </p:sp>
      <p:grpSp>
        <p:nvGrpSpPr>
          <p:cNvPr id="4" name="Graphic 3">
            <a:extLst>
              <a:ext uri="{FF2B5EF4-FFF2-40B4-BE49-F238E27FC236}">
                <a16:creationId xmlns:a16="http://schemas.microsoft.com/office/drawing/2014/main" id="{8A8C3D05-EEF6-E368-D598-2D277E1E0481}"/>
              </a:ext>
            </a:extLst>
          </p:cNvPr>
          <p:cNvGrpSpPr/>
          <p:nvPr/>
        </p:nvGrpSpPr>
        <p:grpSpPr>
          <a:xfrm>
            <a:off x="8657976" y="172126"/>
            <a:ext cx="1151229" cy="1025772"/>
            <a:chOff x="2042177" y="5932481"/>
            <a:chExt cx="855743" cy="762487"/>
          </a:xfrm>
        </p:grpSpPr>
        <p:sp>
          <p:nvSpPr>
            <p:cNvPr id="5" name="Freeform 409">
              <a:extLst>
                <a:ext uri="{FF2B5EF4-FFF2-40B4-BE49-F238E27FC236}">
                  <a16:creationId xmlns:a16="http://schemas.microsoft.com/office/drawing/2014/main" id="{101B9ACF-9E84-D7B3-1694-414D8A14099F}"/>
                </a:ext>
              </a:extLst>
            </p:cNvPr>
            <p:cNvSpPr/>
            <p:nvPr/>
          </p:nvSpPr>
          <p:spPr>
            <a:xfrm>
              <a:off x="2574275" y="5946195"/>
              <a:ext cx="41141" cy="737802"/>
            </a:xfrm>
            <a:custGeom>
              <a:avLst/>
              <a:gdLst>
                <a:gd name="connsiteX0" fmla="*/ 35656 w 41141"/>
                <a:gd name="connsiteY0" fmla="*/ 737803 h 737802"/>
                <a:gd name="connsiteX1" fmla="*/ 19199 w 41141"/>
                <a:gd name="connsiteY1" fmla="*/ 721346 h 737802"/>
                <a:gd name="connsiteX2" fmla="*/ 2742 w 41141"/>
                <a:gd name="connsiteY2" fmla="*/ 737803 h 737802"/>
                <a:gd name="connsiteX3" fmla="*/ 0 w 41141"/>
                <a:gd name="connsiteY3" fmla="*/ 735060 h 737802"/>
                <a:gd name="connsiteX4" fmla="*/ 0 w 41141"/>
                <a:gd name="connsiteY4" fmla="*/ 10971 h 737802"/>
                <a:gd name="connsiteX5" fmla="*/ 5485 w 41141"/>
                <a:gd name="connsiteY5" fmla="*/ 0 h 737802"/>
                <a:gd name="connsiteX6" fmla="*/ 35656 w 41141"/>
                <a:gd name="connsiteY6" fmla="*/ 0 h 737802"/>
                <a:gd name="connsiteX7" fmla="*/ 41142 w 41141"/>
                <a:gd name="connsiteY7" fmla="*/ 10971 h 737802"/>
                <a:gd name="connsiteX8" fmla="*/ 41142 w 41141"/>
                <a:gd name="connsiteY8" fmla="*/ 735060 h 737802"/>
                <a:gd name="connsiteX9" fmla="*/ 35656 w 41141"/>
                <a:gd name="connsiteY9" fmla="*/ 737803 h 737802"/>
                <a:gd name="connsiteX10" fmla="*/ 35656 w 41141"/>
                <a:gd name="connsiteY10" fmla="*/ 737803 h 73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1" h="737802">
                  <a:moveTo>
                    <a:pt x="35656" y="737803"/>
                  </a:moveTo>
                  <a:lnTo>
                    <a:pt x="19199" y="721346"/>
                  </a:lnTo>
                  <a:lnTo>
                    <a:pt x="2742" y="737803"/>
                  </a:lnTo>
                  <a:cubicBezTo>
                    <a:pt x="0" y="737803"/>
                    <a:pt x="0" y="737803"/>
                    <a:pt x="0" y="735060"/>
                  </a:cubicBezTo>
                  <a:lnTo>
                    <a:pt x="0" y="10971"/>
                  </a:lnTo>
                  <a:cubicBezTo>
                    <a:pt x="0" y="5485"/>
                    <a:pt x="2742" y="0"/>
                    <a:pt x="5485" y="0"/>
                  </a:cubicBezTo>
                  <a:lnTo>
                    <a:pt x="35656" y="0"/>
                  </a:lnTo>
                  <a:cubicBezTo>
                    <a:pt x="38399" y="0"/>
                    <a:pt x="41142" y="5485"/>
                    <a:pt x="41142" y="10971"/>
                  </a:cubicBezTo>
                  <a:lnTo>
                    <a:pt x="41142" y="735060"/>
                  </a:lnTo>
                  <a:cubicBezTo>
                    <a:pt x="38399" y="735060"/>
                    <a:pt x="38399" y="737803"/>
                    <a:pt x="35656" y="737803"/>
                  </a:cubicBezTo>
                  <a:lnTo>
                    <a:pt x="35656" y="737803"/>
                  </a:lnTo>
                  <a:close/>
                </a:path>
              </a:pathLst>
            </a:custGeom>
            <a:solidFill>
              <a:srgbClr val="F1A0C2"/>
            </a:solidFill>
            <a:ln w="27426" cap="flat">
              <a:noFill/>
              <a:prstDash val="solid"/>
              <a:miter/>
            </a:ln>
          </p:spPr>
          <p:txBody>
            <a:bodyPr rtlCol="0" anchor="ctr"/>
            <a:lstStyle/>
            <a:p>
              <a:endParaRPr lang="en-US"/>
            </a:p>
          </p:txBody>
        </p:sp>
        <p:sp>
          <p:nvSpPr>
            <p:cNvPr id="6" name="Freeform 410">
              <a:extLst>
                <a:ext uri="{FF2B5EF4-FFF2-40B4-BE49-F238E27FC236}">
                  <a16:creationId xmlns:a16="http://schemas.microsoft.com/office/drawing/2014/main" id="{8FEB8CC5-35C8-C30F-79A2-E8C8CEE29107}"/>
                </a:ext>
              </a:extLst>
            </p:cNvPr>
            <p:cNvSpPr/>
            <p:nvPr/>
          </p:nvSpPr>
          <p:spPr>
            <a:xfrm>
              <a:off x="2042177" y="5943452"/>
              <a:ext cx="496441" cy="702147"/>
            </a:xfrm>
            <a:custGeom>
              <a:avLst/>
              <a:gdLst>
                <a:gd name="connsiteX0" fmla="*/ 90512 w 496441"/>
                <a:gd name="connsiteY0" fmla="*/ 641806 h 702147"/>
                <a:gd name="connsiteX1" fmla="*/ 375759 w 496441"/>
                <a:gd name="connsiteY1" fmla="*/ 641806 h 702147"/>
                <a:gd name="connsiteX2" fmla="*/ 427872 w 496441"/>
                <a:gd name="connsiteY2" fmla="*/ 622607 h 702147"/>
                <a:gd name="connsiteX3" fmla="*/ 430615 w 496441"/>
                <a:gd name="connsiteY3" fmla="*/ 625349 h 702147"/>
                <a:gd name="connsiteX4" fmla="*/ 479984 w 496441"/>
                <a:gd name="connsiteY4" fmla="*/ 644549 h 702147"/>
                <a:gd name="connsiteX5" fmla="*/ 482727 w 496441"/>
                <a:gd name="connsiteY5" fmla="*/ 644549 h 702147"/>
                <a:gd name="connsiteX6" fmla="*/ 496441 w 496441"/>
                <a:gd name="connsiteY6" fmla="*/ 630835 h 702147"/>
                <a:gd name="connsiteX7" fmla="*/ 482727 w 496441"/>
                <a:gd name="connsiteY7" fmla="*/ 617122 h 702147"/>
                <a:gd name="connsiteX8" fmla="*/ 479984 w 496441"/>
                <a:gd name="connsiteY8" fmla="*/ 617122 h 702147"/>
                <a:gd name="connsiteX9" fmla="*/ 447072 w 496441"/>
                <a:gd name="connsiteY9" fmla="*/ 603408 h 702147"/>
                <a:gd name="connsiteX10" fmla="*/ 441586 w 496441"/>
                <a:gd name="connsiteY10" fmla="*/ 597922 h 702147"/>
                <a:gd name="connsiteX11" fmla="*/ 441586 w 496441"/>
                <a:gd name="connsiteY11" fmla="*/ 43884 h 702147"/>
                <a:gd name="connsiteX12" fmla="*/ 482727 w 496441"/>
                <a:gd name="connsiteY12" fmla="*/ 24685 h 702147"/>
                <a:gd name="connsiteX13" fmla="*/ 493698 w 496441"/>
                <a:gd name="connsiteY13" fmla="*/ 10971 h 702147"/>
                <a:gd name="connsiteX14" fmla="*/ 479984 w 496441"/>
                <a:gd name="connsiteY14" fmla="*/ 0 h 702147"/>
                <a:gd name="connsiteX15" fmla="*/ 427872 w 496441"/>
                <a:gd name="connsiteY15" fmla="*/ 21942 h 702147"/>
                <a:gd name="connsiteX16" fmla="*/ 367532 w 496441"/>
                <a:gd name="connsiteY16" fmla="*/ 0 h 702147"/>
                <a:gd name="connsiteX17" fmla="*/ 186509 w 496441"/>
                <a:gd name="connsiteY17" fmla="*/ 0 h 702147"/>
                <a:gd name="connsiteX18" fmla="*/ 172795 w 496441"/>
                <a:gd name="connsiteY18" fmla="*/ 13714 h 702147"/>
                <a:gd name="connsiteX19" fmla="*/ 186509 w 496441"/>
                <a:gd name="connsiteY19" fmla="*/ 27428 h 702147"/>
                <a:gd name="connsiteX20" fmla="*/ 367532 w 496441"/>
                <a:gd name="connsiteY20" fmla="*/ 27428 h 702147"/>
                <a:gd name="connsiteX21" fmla="*/ 414158 w 496441"/>
                <a:gd name="connsiteY21" fmla="*/ 46627 h 702147"/>
                <a:gd name="connsiteX22" fmla="*/ 414158 w 496441"/>
                <a:gd name="connsiteY22" fmla="*/ 600665 h 702147"/>
                <a:gd name="connsiteX23" fmla="*/ 411415 w 496441"/>
                <a:gd name="connsiteY23" fmla="*/ 603408 h 702147"/>
                <a:gd name="connsiteX24" fmla="*/ 375759 w 496441"/>
                <a:gd name="connsiteY24" fmla="*/ 617122 h 702147"/>
                <a:gd name="connsiteX25" fmla="*/ 93255 w 496441"/>
                <a:gd name="connsiteY25" fmla="*/ 617122 h 702147"/>
                <a:gd name="connsiteX26" fmla="*/ 93255 w 496441"/>
                <a:gd name="connsiteY26" fmla="*/ 27428 h 702147"/>
                <a:gd name="connsiteX27" fmla="*/ 131653 w 496441"/>
                <a:gd name="connsiteY27" fmla="*/ 27428 h 702147"/>
                <a:gd name="connsiteX28" fmla="*/ 145367 w 496441"/>
                <a:gd name="connsiteY28" fmla="*/ 13714 h 702147"/>
                <a:gd name="connsiteX29" fmla="*/ 131653 w 496441"/>
                <a:gd name="connsiteY29" fmla="*/ 0 h 702147"/>
                <a:gd name="connsiteX30" fmla="*/ 90512 w 496441"/>
                <a:gd name="connsiteY30" fmla="*/ 0 h 702147"/>
                <a:gd name="connsiteX31" fmla="*/ 65827 w 496441"/>
                <a:gd name="connsiteY31" fmla="*/ 24685 h 702147"/>
                <a:gd name="connsiteX32" fmla="*/ 65827 w 496441"/>
                <a:gd name="connsiteY32" fmla="*/ 43884 h 702147"/>
                <a:gd name="connsiteX33" fmla="*/ 16457 w 496441"/>
                <a:gd name="connsiteY33" fmla="*/ 43884 h 702147"/>
                <a:gd name="connsiteX34" fmla="*/ 0 w 496441"/>
                <a:gd name="connsiteY34" fmla="*/ 60341 h 702147"/>
                <a:gd name="connsiteX35" fmla="*/ 0 w 496441"/>
                <a:gd name="connsiteY35" fmla="*/ 685691 h 702147"/>
                <a:gd name="connsiteX36" fmla="*/ 16457 w 496441"/>
                <a:gd name="connsiteY36" fmla="*/ 702147 h 702147"/>
                <a:gd name="connsiteX37" fmla="*/ 479984 w 496441"/>
                <a:gd name="connsiteY37" fmla="*/ 702147 h 702147"/>
                <a:gd name="connsiteX38" fmla="*/ 493698 w 496441"/>
                <a:gd name="connsiteY38" fmla="*/ 688434 h 702147"/>
                <a:gd name="connsiteX39" fmla="*/ 479984 w 496441"/>
                <a:gd name="connsiteY39" fmla="*/ 674720 h 702147"/>
                <a:gd name="connsiteX40" fmla="*/ 24686 w 496441"/>
                <a:gd name="connsiteY40" fmla="*/ 674720 h 702147"/>
                <a:gd name="connsiteX41" fmla="*/ 24686 w 496441"/>
                <a:gd name="connsiteY41" fmla="*/ 68569 h 702147"/>
                <a:gd name="connsiteX42" fmla="*/ 65827 w 496441"/>
                <a:gd name="connsiteY42" fmla="*/ 68569 h 702147"/>
                <a:gd name="connsiteX43" fmla="*/ 65827 w 496441"/>
                <a:gd name="connsiteY43" fmla="*/ 617122 h 702147"/>
                <a:gd name="connsiteX44" fmla="*/ 90512 w 496441"/>
                <a:gd name="connsiteY44" fmla="*/ 641806 h 702147"/>
                <a:gd name="connsiteX45" fmla="*/ 90512 w 496441"/>
                <a:gd name="connsiteY45" fmla="*/ 641806 h 70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6441" h="702147">
                  <a:moveTo>
                    <a:pt x="90512" y="641806"/>
                  </a:moveTo>
                  <a:lnTo>
                    <a:pt x="375759" y="641806"/>
                  </a:lnTo>
                  <a:cubicBezTo>
                    <a:pt x="394959" y="641806"/>
                    <a:pt x="414158" y="633578"/>
                    <a:pt x="427872" y="622607"/>
                  </a:cubicBezTo>
                  <a:lnTo>
                    <a:pt x="430615" y="625349"/>
                  </a:lnTo>
                  <a:cubicBezTo>
                    <a:pt x="444329" y="636321"/>
                    <a:pt x="463528" y="644549"/>
                    <a:pt x="479984" y="644549"/>
                  </a:cubicBezTo>
                  <a:lnTo>
                    <a:pt x="482727" y="644549"/>
                  </a:lnTo>
                  <a:cubicBezTo>
                    <a:pt x="490956" y="644549"/>
                    <a:pt x="496441" y="639063"/>
                    <a:pt x="496441" y="630835"/>
                  </a:cubicBezTo>
                  <a:cubicBezTo>
                    <a:pt x="496441" y="622607"/>
                    <a:pt x="490956" y="617122"/>
                    <a:pt x="482727" y="617122"/>
                  </a:cubicBezTo>
                  <a:lnTo>
                    <a:pt x="479984" y="617122"/>
                  </a:lnTo>
                  <a:cubicBezTo>
                    <a:pt x="469013" y="617122"/>
                    <a:pt x="455300" y="611636"/>
                    <a:pt x="447072" y="603408"/>
                  </a:cubicBezTo>
                  <a:lnTo>
                    <a:pt x="441586" y="597922"/>
                  </a:lnTo>
                  <a:lnTo>
                    <a:pt x="441586" y="43884"/>
                  </a:lnTo>
                  <a:cubicBezTo>
                    <a:pt x="452557" y="32913"/>
                    <a:pt x="469013" y="24685"/>
                    <a:pt x="482727" y="24685"/>
                  </a:cubicBezTo>
                  <a:cubicBezTo>
                    <a:pt x="490956" y="24685"/>
                    <a:pt x="493698" y="19200"/>
                    <a:pt x="493698" y="10971"/>
                  </a:cubicBezTo>
                  <a:cubicBezTo>
                    <a:pt x="493698" y="2743"/>
                    <a:pt x="488213" y="0"/>
                    <a:pt x="479984" y="0"/>
                  </a:cubicBezTo>
                  <a:cubicBezTo>
                    <a:pt x="460785" y="2743"/>
                    <a:pt x="441586" y="8228"/>
                    <a:pt x="427872" y="21942"/>
                  </a:cubicBezTo>
                  <a:cubicBezTo>
                    <a:pt x="411415" y="8228"/>
                    <a:pt x="389473" y="0"/>
                    <a:pt x="367532" y="0"/>
                  </a:cubicBezTo>
                  <a:lnTo>
                    <a:pt x="186509" y="0"/>
                  </a:lnTo>
                  <a:cubicBezTo>
                    <a:pt x="178280" y="0"/>
                    <a:pt x="172795" y="5486"/>
                    <a:pt x="172795" y="13714"/>
                  </a:cubicBezTo>
                  <a:cubicBezTo>
                    <a:pt x="172795" y="21942"/>
                    <a:pt x="178280" y="27428"/>
                    <a:pt x="186509" y="27428"/>
                  </a:cubicBezTo>
                  <a:lnTo>
                    <a:pt x="367532" y="27428"/>
                  </a:lnTo>
                  <a:cubicBezTo>
                    <a:pt x="383987" y="27428"/>
                    <a:pt x="403187" y="35656"/>
                    <a:pt x="414158" y="46627"/>
                  </a:cubicBezTo>
                  <a:lnTo>
                    <a:pt x="414158" y="600665"/>
                  </a:lnTo>
                  <a:lnTo>
                    <a:pt x="411415" y="603408"/>
                  </a:lnTo>
                  <a:cubicBezTo>
                    <a:pt x="403187" y="611636"/>
                    <a:pt x="389473" y="617122"/>
                    <a:pt x="375759" y="617122"/>
                  </a:cubicBezTo>
                  <a:lnTo>
                    <a:pt x="93255" y="617122"/>
                  </a:lnTo>
                  <a:lnTo>
                    <a:pt x="93255" y="27428"/>
                  </a:lnTo>
                  <a:lnTo>
                    <a:pt x="131653" y="27428"/>
                  </a:lnTo>
                  <a:cubicBezTo>
                    <a:pt x="139881" y="27428"/>
                    <a:pt x="145367" y="21942"/>
                    <a:pt x="145367" y="13714"/>
                  </a:cubicBezTo>
                  <a:cubicBezTo>
                    <a:pt x="145367" y="5486"/>
                    <a:pt x="139881" y="0"/>
                    <a:pt x="131653" y="0"/>
                  </a:cubicBezTo>
                  <a:lnTo>
                    <a:pt x="90512" y="0"/>
                  </a:lnTo>
                  <a:cubicBezTo>
                    <a:pt x="76798" y="0"/>
                    <a:pt x="65827" y="10971"/>
                    <a:pt x="65827" y="24685"/>
                  </a:cubicBezTo>
                  <a:lnTo>
                    <a:pt x="65827" y="43884"/>
                  </a:lnTo>
                  <a:lnTo>
                    <a:pt x="16457" y="43884"/>
                  </a:lnTo>
                  <a:cubicBezTo>
                    <a:pt x="8229" y="43884"/>
                    <a:pt x="0" y="52112"/>
                    <a:pt x="0" y="60341"/>
                  </a:cubicBezTo>
                  <a:lnTo>
                    <a:pt x="0" y="685691"/>
                  </a:lnTo>
                  <a:cubicBezTo>
                    <a:pt x="0" y="693919"/>
                    <a:pt x="8229" y="702147"/>
                    <a:pt x="16457" y="702147"/>
                  </a:cubicBezTo>
                  <a:lnTo>
                    <a:pt x="479984" y="702147"/>
                  </a:lnTo>
                  <a:cubicBezTo>
                    <a:pt x="488213" y="702147"/>
                    <a:pt x="493698" y="696661"/>
                    <a:pt x="493698" y="688434"/>
                  </a:cubicBezTo>
                  <a:cubicBezTo>
                    <a:pt x="493698" y="680205"/>
                    <a:pt x="488213" y="674720"/>
                    <a:pt x="479984" y="674720"/>
                  </a:cubicBezTo>
                  <a:lnTo>
                    <a:pt x="24686" y="674720"/>
                  </a:lnTo>
                  <a:lnTo>
                    <a:pt x="24686" y="68569"/>
                  </a:lnTo>
                  <a:lnTo>
                    <a:pt x="65827" y="68569"/>
                  </a:lnTo>
                  <a:lnTo>
                    <a:pt x="65827" y="617122"/>
                  </a:lnTo>
                  <a:cubicBezTo>
                    <a:pt x="68569" y="630835"/>
                    <a:pt x="79541" y="641806"/>
                    <a:pt x="90512" y="641806"/>
                  </a:cubicBezTo>
                  <a:lnTo>
                    <a:pt x="90512" y="641806"/>
                  </a:lnTo>
                  <a:close/>
                </a:path>
              </a:pathLst>
            </a:custGeom>
            <a:solidFill>
              <a:srgbClr val="000000"/>
            </a:solidFill>
            <a:ln w="27426" cap="flat">
              <a:noFill/>
              <a:prstDash val="solid"/>
              <a:miter/>
            </a:ln>
          </p:spPr>
          <p:txBody>
            <a:bodyPr rtlCol="0" anchor="ctr"/>
            <a:lstStyle/>
            <a:p>
              <a:endParaRPr lang="en-US"/>
            </a:p>
          </p:txBody>
        </p:sp>
        <p:sp>
          <p:nvSpPr>
            <p:cNvPr id="7" name="Freeform 411">
              <a:extLst>
                <a:ext uri="{FF2B5EF4-FFF2-40B4-BE49-F238E27FC236}">
                  <a16:creationId xmlns:a16="http://schemas.microsoft.com/office/drawing/2014/main" id="{D879D9B4-D6F8-85BE-B4F9-45E5DED42830}"/>
                </a:ext>
              </a:extLst>
            </p:cNvPr>
            <p:cNvSpPr/>
            <p:nvPr/>
          </p:nvSpPr>
          <p:spPr>
            <a:xfrm>
              <a:off x="2686728" y="6519432"/>
              <a:ext cx="207915" cy="131652"/>
            </a:xfrm>
            <a:custGeom>
              <a:avLst/>
              <a:gdLst>
                <a:gd name="connsiteX0" fmla="*/ 197480 w 207915"/>
                <a:gd name="connsiteY0" fmla="*/ 0 h 131652"/>
                <a:gd name="connsiteX1" fmla="*/ 183766 w 207915"/>
                <a:gd name="connsiteY1" fmla="*/ 13714 h 131652"/>
                <a:gd name="connsiteX2" fmla="*/ 183766 w 207915"/>
                <a:gd name="connsiteY2" fmla="*/ 104225 h 131652"/>
                <a:gd name="connsiteX3" fmla="*/ 13714 w 207915"/>
                <a:gd name="connsiteY3" fmla="*/ 104225 h 131652"/>
                <a:gd name="connsiteX4" fmla="*/ 0 w 207915"/>
                <a:gd name="connsiteY4" fmla="*/ 117938 h 131652"/>
                <a:gd name="connsiteX5" fmla="*/ 13714 w 207915"/>
                <a:gd name="connsiteY5" fmla="*/ 131652 h 131652"/>
                <a:gd name="connsiteX6" fmla="*/ 189252 w 207915"/>
                <a:gd name="connsiteY6" fmla="*/ 131652 h 131652"/>
                <a:gd name="connsiteX7" fmla="*/ 205708 w 207915"/>
                <a:gd name="connsiteY7" fmla="*/ 115196 h 131652"/>
                <a:gd name="connsiteX8" fmla="*/ 205708 w 207915"/>
                <a:gd name="connsiteY8" fmla="*/ 16457 h 131652"/>
                <a:gd name="connsiteX9" fmla="*/ 197480 w 207915"/>
                <a:gd name="connsiteY9" fmla="*/ 0 h 131652"/>
                <a:gd name="connsiteX10" fmla="*/ 197480 w 207915"/>
                <a:gd name="connsiteY10" fmla="*/ 0 h 13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915" h="131652">
                  <a:moveTo>
                    <a:pt x="197480" y="0"/>
                  </a:moveTo>
                  <a:cubicBezTo>
                    <a:pt x="189252" y="0"/>
                    <a:pt x="183766" y="5486"/>
                    <a:pt x="183766" y="13714"/>
                  </a:cubicBezTo>
                  <a:lnTo>
                    <a:pt x="183766" y="104225"/>
                  </a:lnTo>
                  <a:lnTo>
                    <a:pt x="13714" y="104225"/>
                  </a:lnTo>
                  <a:cubicBezTo>
                    <a:pt x="5486" y="104225"/>
                    <a:pt x="0" y="109710"/>
                    <a:pt x="0" y="117938"/>
                  </a:cubicBezTo>
                  <a:cubicBezTo>
                    <a:pt x="0" y="126167"/>
                    <a:pt x="5486" y="131652"/>
                    <a:pt x="13714" y="131652"/>
                  </a:cubicBezTo>
                  <a:lnTo>
                    <a:pt x="189252" y="131652"/>
                  </a:lnTo>
                  <a:cubicBezTo>
                    <a:pt x="197480" y="131652"/>
                    <a:pt x="205708" y="123424"/>
                    <a:pt x="205708" y="115196"/>
                  </a:cubicBezTo>
                  <a:lnTo>
                    <a:pt x="205708" y="16457"/>
                  </a:lnTo>
                  <a:cubicBezTo>
                    <a:pt x="211193" y="5486"/>
                    <a:pt x="205708" y="0"/>
                    <a:pt x="197480" y="0"/>
                  </a:cubicBezTo>
                  <a:lnTo>
                    <a:pt x="197480" y="0"/>
                  </a:lnTo>
                  <a:close/>
                </a:path>
              </a:pathLst>
            </a:custGeom>
            <a:solidFill>
              <a:srgbClr val="000000"/>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100D2C13-5221-13EC-1169-4F7260C35171}"/>
                </a:ext>
              </a:extLst>
            </p:cNvPr>
            <p:cNvGrpSpPr/>
            <p:nvPr/>
          </p:nvGrpSpPr>
          <p:grpSpPr>
            <a:xfrm>
              <a:off x="2563303" y="5932481"/>
              <a:ext cx="334617" cy="762487"/>
              <a:chOff x="2563303" y="5932481"/>
              <a:chExt cx="334617" cy="762487"/>
            </a:xfrm>
            <a:solidFill>
              <a:srgbClr val="000000"/>
            </a:solidFill>
          </p:grpSpPr>
          <p:sp>
            <p:nvSpPr>
              <p:cNvPr id="23" name="Freeform 414">
                <a:extLst>
                  <a:ext uri="{FF2B5EF4-FFF2-40B4-BE49-F238E27FC236}">
                    <a16:creationId xmlns:a16="http://schemas.microsoft.com/office/drawing/2014/main" id="{CBF3D940-09A1-665F-4718-D941ACAFD935}"/>
                  </a:ext>
                </a:extLst>
              </p:cNvPr>
              <p:cNvSpPr/>
              <p:nvPr/>
            </p:nvSpPr>
            <p:spPr>
              <a:xfrm>
                <a:off x="2686728" y="5943452"/>
                <a:ext cx="211193" cy="644549"/>
              </a:xfrm>
              <a:custGeom>
                <a:avLst/>
                <a:gdLst>
                  <a:gd name="connsiteX0" fmla="*/ 191994 w 211193"/>
                  <a:gd name="connsiteY0" fmla="*/ 43884 h 644549"/>
                  <a:gd name="connsiteX1" fmla="*/ 142624 w 211193"/>
                  <a:gd name="connsiteY1" fmla="*/ 43884 h 644549"/>
                  <a:gd name="connsiteX2" fmla="*/ 142624 w 211193"/>
                  <a:gd name="connsiteY2" fmla="*/ 24685 h 644549"/>
                  <a:gd name="connsiteX3" fmla="*/ 117940 w 211193"/>
                  <a:gd name="connsiteY3" fmla="*/ 0 h 644549"/>
                  <a:gd name="connsiteX4" fmla="*/ 13714 w 211193"/>
                  <a:gd name="connsiteY4" fmla="*/ 0 h 644549"/>
                  <a:gd name="connsiteX5" fmla="*/ 0 w 211193"/>
                  <a:gd name="connsiteY5" fmla="*/ 13714 h 644549"/>
                  <a:gd name="connsiteX6" fmla="*/ 13714 w 211193"/>
                  <a:gd name="connsiteY6" fmla="*/ 27428 h 644549"/>
                  <a:gd name="connsiteX7" fmla="*/ 115197 w 211193"/>
                  <a:gd name="connsiteY7" fmla="*/ 27428 h 644549"/>
                  <a:gd name="connsiteX8" fmla="*/ 115197 w 211193"/>
                  <a:gd name="connsiteY8" fmla="*/ 617122 h 644549"/>
                  <a:gd name="connsiteX9" fmla="*/ 13714 w 211193"/>
                  <a:gd name="connsiteY9" fmla="*/ 617122 h 644549"/>
                  <a:gd name="connsiteX10" fmla="*/ 0 w 211193"/>
                  <a:gd name="connsiteY10" fmla="*/ 630835 h 644549"/>
                  <a:gd name="connsiteX11" fmla="*/ 13714 w 211193"/>
                  <a:gd name="connsiteY11" fmla="*/ 644549 h 644549"/>
                  <a:gd name="connsiteX12" fmla="*/ 117940 w 211193"/>
                  <a:gd name="connsiteY12" fmla="*/ 644549 h 644549"/>
                  <a:gd name="connsiteX13" fmla="*/ 142624 w 211193"/>
                  <a:gd name="connsiteY13" fmla="*/ 619864 h 644549"/>
                  <a:gd name="connsiteX14" fmla="*/ 142624 w 211193"/>
                  <a:gd name="connsiteY14" fmla="*/ 71312 h 644549"/>
                  <a:gd name="connsiteX15" fmla="*/ 183766 w 211193"/>
                  <a:gd name="connsiteY15" fmla="*/ 71312 h 644549"/>
                  <a:gd name="connsiteX16" fmla="*/ 183766 w 211193"/>
                  <a:gd name="connsiteY16" fmla="*/ 537582 h 644549"/>
                  <a:gd name="connsiteX17" fmla="*/ 197480 w 211193"/>
                  <a:gd name="connsiteY17" fmla="*/ 551295 h 644549"/>
                  <a:gd name="connsiteX18" fmla="*/ 211193 w 211193"/>
                  <a:gd name="connsiteY18" fmla="*/ 537582 h 644549"/>
                  <a:gd name="connsiteX19" fmla="*/ 211193 w 211193"/>
                  <a:gd name="connsiteY19" fmla="*/ 63083 h 644549"/>
                  <a:gd name="connsiteX20" fmla="*/ 191994 w 211193"/>
                  <a:gd name="connsiteY20" fmla="*/ 43884 h 644549"/>
                  <a:gd name="connsiteX21" fmla="*/ 191994 w 211193"/>
                  <a:gd name="connsiteY21" fmla="*/ 43884 h 64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93" h="644549">
                    <a:moveTo>
                      <a:pt x="191994" y="43884"/>
                    </a:moveTo>
                    <a:lnTo>
                      <a:pt x="142624" y="43884"/>
                    </a:lnTo>
                    <a:lnTo>
                      <a:pt x="142624" y="24685"/>
                    </a:lnTo>
                    <a:cubicBezTo>
                      <a:pt x="142624" y="10971"/>
                      <a:pt x="131653" y="0"/>
                      <a:pt x="117940" y="0"/>
                    </a:cubicBezTo>
                    <a:lnTo>
                      <a:pt x="13714" y="0"/>
                    </a:lnTo>
                    <a:cubicBezTo>
                      <a:pt x="5486" y="0"/>
                      <a:pt x="0" y="5486"/>
                      <a:pt x="0" y="13714"/>
                    </a:cubicBezTo>
                    <a:cubicBezTo>
                      <a:pt x="0" y="21942"/>
                      <a:pt x="5486" y="27428"/>
                      <a:pt x="13714" y="27428"/>
                    </a:cubicBezTo>
                    <a:lnTo>
                      <a:pt x="115197" y="27428"/>
                    </a:lnTo>
                    <a:lnTo>
                      <a:pt x="115197" y="617122"/>
                    </a:lnTo>
                    <a:lnTo>
                      <a:pt x="13714" y="617122"/>
                    </a:lnTo>
                    <a:cubicBezTo>
                      <a:pt x="5486" y="617122"/>
                      <a:pt x="0" y="622607"/>
                      <a:pt x="0" y="630835"/>
                    </a:cubicBezTo>
                    <a:cubicBezTo>
                      <a:pt x="0" y="639063"/>
                      <a:pt x="5486" y="644549"/>
                      <a:pt x="13714" y="644549"/>
                    </a:cubicBezTo>
                    <a:lnTo>
                      <a:pt x="117940" y="644549"/>
                    </a:lnTo>
                    <a:cubicBezTo>
                      <a:pt x="131653" y="644549"/>
                      <a:pt x="142624" y="633578"/>
                      <a:pt x="142624" y="619864"/>
                    </a:cubicBezTo>
                    <a:lnTo>
                      <a:pt x="142624" y="71312"/>
                    </a:lnTo>
                    <a:lnTo>
                      <a:pt x="183766" y="71312"/>
                    </a:lnTo>
                    <a:lnTo>
                      <a:pt x="183766" y="537582"/>
                    </a:lnTo>
                    <a:cubicBezTo>
                      <a:pt x="183766" y="545810"/>
                      <a:pt x="189252" y="551295"/>
                      <a:pt x="197480" y="551295"/>
                    </a:cubicBezTo>
                    <a:cubicBezTo>
                      <a:pt x="205708" y="551295"/>
                      <a:pt x="211193" y="545810"/>
                      <a:pt x="211193" y="537582"/>
                    </a:cubicBezTo>
                    <a:lnTo>
                      <a:pt x="211193" y="63083"/>
                    </a:lnTo>
                    <a:cubicBezTo>
                      <a:pt x="211193" y="52112"/>
                      <a:pt x="202965" y="43884"/>
                      <a:pt x="191994" y="43884"/>
                    </a:cubicBezTo>
                    <a:lnTo>
                      <a:pt x="191994" y="43884"/>
                    </a:lnTo>
                    <a:close/>
                  </a:path>
                </a:pathLst>
              </a:custGeom>
              <a:solidFill>
                <a:srgbClr val="000000"/>
              </a:solidFill>
              <a:ln w="27426" cap="flat">
                <a:noFill/>
                <a:prstDash val="solid"/>
                <a:miter/>
              </a:ln>
            </p:spPr>
            <p:txBody>
              <a:bodyPr rtlCol="0" anchor="ctr"/>
              <a:lstStyle/>
              <a:p>
                <a:endParaRPr lang="en-US"/>
              </a:p>
            </p:txBody>
          </p:sp>
          <p:sp>
            <p:nvSpPr>
              <p:cNvPr id="24" name="Freeform 415">
                <a:extLst>
                  <a:ext uri="{FF2B5EF4-FFF2-40B4-BE49-F238E27FC236}">
                    <a16:creationId xmlns:a16="http://schemas.microsoft.com/office/drawing/2014/main" id="{85A98194-B863-2877-4D03-4478DE868BE5}"/>
                  </a:ext>
                </a:extLst>
              </p:cNvPr>
              <p:cNvSpPr/>
              <p:nvPr/>
            </p:nvSpPr>
            <p:spPr>
              <a:xfrm>
                <a:off x="2563303" y="5932481"/>
                <a:ext cx="104225" cy="762487"/>
              </a:xfrm>
              <a:custGeom>
                <a:avLst/>
                <a:gdLst>
                  <a:gd name="connsiteX0" fmla="*/ 79541 w 104225"/>
                  <a:gd name="connsiteY0" fmla="*/ 0 h 762487"/>
                  <a:gd name="connsiteX1" fmla="*/ 21943 w 104225"/>
                  <a:gd name="connsiteY1" fmla="*/ 0 h 762487"/>
                  <a:gd name="connsiteX2" fmla="*/ 0 w 104225"/>
                  <a:gd name="connsiteY2" fmla="*/ 21942 h 762487"/>
                  <a:gd name="connsiteX3" fmla="*/ 0 w 104225"/>
                  <a:gd name="connsiteY3" fmla="*/ 746031 h 762487"/>
                  <a:gd name="connsiteX4" fmla="*/ 8229 w 104225"/>
                  <a:gd name="connsiteY4" fmla="*/ 759745 h 762487"/>
                  <a:gd name="connsiteX5" fmla="*/ 24686 w 104225"/>
                  <a:gd name="connsiteY5" fmla="*/ 759745 h 762487"/>
                  <a:gd name="connsiteX6" fmla="*/ 52113 w 104225"/>
                  <a:gd name="connsiteY6" fmla="*/ 746031 h 762487"/>
                  <a:gd name="connsiteX7" fmla="*/ 79541 w 104225"/>
                  <a:gd name="connsiteY7" fmla="*/ 759745 h 762487"/>
                  <a:gd name="connsiteX8" fmla="*/ 87769 w 104225"/>
                  <a:gd name="connsiteY8" fmla="*/ 762488 h 762487"/>
                  <a:gd name="connsiteX9" fmla="*/ 95997 w 104225"/>
                  <a:gd name="connsiteY9" fmla="*/ 759745 h 762487"/>
                  <a:gd name="connsiteX10" fmla="*/ 104226 w 104225"/>
                  <a:gd name="connsiteY10" fmla="*/ 746031 h 762487"/>
                  <a:gd name="connsiteX11" fmla="*/ 104226 w 104225"/>
                  <a:gd name="connsiteY11" fmla="*/ 142623 h 762487"/>
                  <a:gd name="connsiteX12" fmla="*/ 90512 w 104225"/>
                  <a:gd name="connsiteY12" fmla="*/ 128909 h 762487"/>
                  <a:gd name="connsiteX13" fmla="*/ 76798 w 104225"/>
                  <a:gd name="connsiteY13" fmla="*/ 142623 h 762487"/>
                  <a:gd name="connsiteX14" fmla="*/ 76798 w 104225"/>
                  <a:gd name="connsiteY14" fmla="*/ 735060 h 762487"/>
                  <a:gd name="connsiteX15" fmla="*/ 54855 w 104225"/>
                  <a:gd name="connsiteY15" fmla="*/ 724089 h 762487"/>
                  <a:gd name="connsiteX16" fmla="*/ 43884 w 104225"/>
                  <a:gd name="connsiteY16" fmla="*/ 724089 h 762487"/>
                  <a:gd name="connsiteX17" fmla="*/ 21943 w 104225"/>
                  <a:gd name="connsiteY17" fmla="*/ 735060 h 762487"/>
                  <a:gd name="connsiteX18" fmla="*/ 21943 w 104225"/>
                  <a:gd name="connsiteY18" fmla="*/ 24685 h 762487"/>
                  <a:gd name="connsiteX19" fmla="*/ 76798 w 104225"/>
                  <a:gd name="connsiteY19" fmla="*/ 24685 h 762487"/>
                  <a:gd name="connsiteX20" fmla="*/ 76798 w 104225"/>
                  <a:gd name="connsiteY20" fmla="*/ 87768 h 762487"/>
                  <a:gd name="connsiteX21" fmla="*/ 90512 w 104225"/>
                  <a:gd name="connsiteY21" fmla="*/ 101482 h 762487"/>
                  <a:gd name="connsiteX22" fmla="*/ 104226 w 104225"/>
                  <a:gd name="connsiteY22" fmla="*/ 87768 h 762487"/>
                  <a:gd name="connsiteX23" fmla="*/ 104226 w 104225"/>
                  <a:gd name="connsiteY23" fmla="*/ 21942 h 762487"/>
                  <a:gd name="connsiteX24" fmla="*/ 79541 w 104225"/>
                  <a:gd name="connsiteY24" fmla="*/ 0 h 762487"/>
                  <a:gd name="connsiteX25" fmla="*/ 79541 w 104225"/>
                  <a:gd name="connsiteY25" fmla="*/ 0 h 7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225" h="762487">
                    <a:moveTo>
                      <a:pt x="79541" y="0"/>
                    </a:moveTo>
                    <a:lnTo>
                      <a:pt x="21943" y="0"/>
                    </a:lnTo>
                    <a:cubicBezTo>
                      <a:pt x="8229" y="0"/>
                      <a:pt x="0" y="10971"/>
                      <a:pt x="0" y="21942"/>
                    </a:cubicBezTo>
                    <a:lnTo>
                      <a:pt x="0" y="746031"/>
                    </a:lnTo>
                    <a:cubicBezTo>
                      <a:pt x="0" y="751517"/>
                      <a:pt x="2743" y="757003"/>
                      <a:pt x="8229" y="759745"/>
                    </a:cubicBezTo>
                    <a:cubicBezTo>
                      <a:pt x="13714" y="762488"/>
                      <a:pt x="19200" y="762488"/>
                      <a:pt x="24686" y="759745"/>
                    </a:cubicBezTo>
                    <a:lnTo>
                      <a:pt x="52113" y="746031"/>
                    </a:lnTo>
                    <a:lnTo>
                      <a:pt x="79541" y="759745"/>
                    </a:lnTo>
                    <a:cubicBezTo>
                      <a:pt x="82283" y="759745"/>
                      <a:pt x="85026" y="762488"/>
                      <a:pt x="87769" y="762488"/>
                    </a:cubicBezTo>
                    <a:cubicBezTo>
                      <a:pt x="90512" y="762488"/>
                      <a:pt x="93255" y="762488"/>
                      <a:pt x="95997" y="759745"/>
                    </a:cubicBezTo>
                    <a:cubicBezTo>
                      <a:pt x="101483" y="757003"/>
                      <a:pt x="104226" y="751517"/>
                      <a:pt x="104226" y="746031"/>
                    </a:cubicBezTo>
                    <a:lnTo>
                      <a:pt x="104226" y="142623"/>
                    </a:lnTo>
                    <a:cubicBezTo>
                      <a:pt x="104226" y="134395"/>
                      <a:pt x="98740" y="128909"/>
                      <a:pt x="90512" y="128909"/>
                    </a:cubicBezTo>
                    <a:cubicBezTo>
                      <a:pt x="82283" y="128909"/>
                      <a:pt x="76798" y="134395"/>
                      <a:pt x="76798" y="142623"/>
                    </a:cubicBezTo>
                    <a:lnTo>
                      <a:pt x="76798" y="735060"/>
                    </a:lnTo>
                    <a:lnTo>
                      <a:pt x="54855" y="724089"/>
                    </a:lnTo>
                    <a:cubicBezTo>
                      <a:pt x="52113" y="721346"/>
                      <a:pt x="46627" y="721346"/>
                      <a:pt x="43884" y="724089"/>
                    </a:cubicBezTo>
                    <a:lnTo>
                      <a:pt x="21943" y="735060"/>
                    </a:lnTo>
                    <a:lnTo>
                      <a:pt x="21943" y="24685"/>
                    </a:lnTo>
                    <a:lnTo>
                      <a:pt x="76798" y="24685"/>
                    </a:lnTo>
                    <a:lnTo>
                      <a:pt x="76798" y="87768"/>
                    </a:lnTo>
                    <a:cubicBezTo>
                      <a:pt x="76798" y="95997"/>
                      <a:pt x="82283" y="101482"/>
                      <a:pt x="90512" y="101482"/>
                    </a:cubicBezTo>
                    <a:cubicBezTo>
                      <a:pt x="98740" y="101482"/>
                      <a:pt x="104226" y="95997"/>
                      <a:pt x="104226" y="87768"/>
                    </a:cubicBezTo>
                    <a:lnTo>
                      <a:pt x="104226" y="21942"/>
                    </a:lnTo>
                    <a:cubicBezTo>
                      <a:pt x="101483" y="10971"/>
                      <a:pt x="93255" y="0"/>
                      <a:pt x="79541" y="0"/>
                    </a:cubicBezTo>
                    <a:lnTo>
                      <a:pt x="79541" y="0"/>
                    </a:lnTo>
                    <a:close/>
                  </a:path>
                </a:pathLst>
              </a:custGeom>
              <a:solidFill>
                <a:srgbClr val="000000"/>
              </a:solidFill>
              <a:ln w="27426" cap="flat">
                <a:noFill/>
                <a:prstDash val="solid"/>
                <a:miter/>
              </a:ln>
            </p:spPr>
            <p:txBody>
              <a:bodyPr rtlCol="0" anchor="ctr"/>
              <a:lstStyle/>
              <a:p>
                <a:endParaRPr lang="en-US"/>
              </a:p>
            </p:txBody>
          </p:sp>
        </p:grpSp>
        <p:sp>
          <p:nvSpPr>
            <p:cNvPr id="9" name="Freeform 416">
              <a:extLst>
                <a:ext uri="{FF2B5EF4-FFF2-40B4-BE49-F238E27FC236}">
                  <a16:creationId xmlns:a16="http://schemas.microsoft.com/office/drawing/2014/main" id="{51795B1E-E76A-2664-820C-F6F96FD400CA}"/>
                </a:ext>
              </a:extLst>
            </p:cNvPr>
            <p:cNvSpPr/>
            <p:nvPr/>
          </p:nvSpPr>
          <p:spPr>
            <a:xfrm>
              <a:off x="2171088" y="6069619"/>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5"/>
                    <a:pt x="0" y="13714"/>
                  </a:cubicBezTo>
                  <a:cubicBezTo>
                    <a:pt x="0" y="21942"/>
                    <a:pt x="5486" y="27428"/>
                    <a:pt x="13714" y="27428"/>
                  </a:cubicBezTo>
                  <a:lnTo>
                    <a:pt x="241363" y="27428"/>
                  </a:lnTo>
                  <a:cubicBezTo>
                    <a:pt x="249592" y="27428"/>
                    <a:pt x="255077" y="21942"/>
                    <a:pt x="255077" y="13714"/>
                  </a:cubicBezTo>
                  <a:cubicBezTo>
                    <a:pt x="252335" y="5485"/>
                    <a:pt x="246849" y="0"/>
                    <a:pt x="241363" y="0"/>
                  </a:cubicBezTo>
                  <a:lnTo>
                    <a:pt x="241363" y="0"/>
                  </a:lnTo>
                  <a:close/>
                </a:path>
              </a:pathLst>
            </a:custGeom>
            <a:solidFill>
              <a:srgbClr val="000000"/>
            </a:solidFill>
            <a:ln w="27426" cap="flat">
              <a:noFill/>
              <a:prstDash val="solid"/>
              <a:miter/>
            </a:ln>
          </p:spPr>
          <p:txBody>
            <a:bodyPr rtlCol="0" anchor="ctr"/>
            <a:lstStyle/>
            <a:p>
              <a:endParaRPr lang="en-US"/>
            </a:p>
          </p:txBody>
        </p:sp>
        <p:sp>
          <p:nvSpPr>
            <p:cNvPr id="10" name="Freeform 417">
              <a:extLst>
                <a:ext uri="{FF2B5EF4-FFF2-40B4-BE49-F238E27FC236}">
                  <a16:creationId xmlns:a16="http://schemas.microsoft.com/office/drawing/2014/main" id="{F749F26E-F4C9-4048-EF7B-3E6A496873C3}"/>
                </a:ext>
              </a:extLst>
            </p:cNvPr>
            <p:cNvSpPr/>
            <p:nvPr/>
          </p:nvSpPr>
          <p:spPr>
            <a:xfrm>
              <a:off x="2258857" y="6143673"/>
              <a:ext cx="167308" cy="27427"/>
            </a:xfrm>
            <a:custGeom>
              <a:avLst/>
              <a:gdLst>
                <a:gd name="connsiteX0" fmla="*/ 153594 w 167308"/>
                <a:gd name="connsiteY0" fmla="*/ 0 h 27427"/>
                <a:gd name="connsiteX1" fmla="*/ 13714 w 167308"/>
                <a:gd name="connsiteY1" fmla="*/ 0 h 27427"/>
                <a:gd name="connsiteX2" fmla="*/ 0 w 167308"/>
                <a:gd name="connsiteY2" fmla="*/ 13714 h 27427"/>
                <a:gd name="connsiteX3" fmla="*/ 13714 w 167308"/>
                <a:gd name="connsiteY3" fmla="*/ 27428 h 27427"/>
                <a:gd name="connsiteX4" fmla="*/ 153594 w 167308"/>
                <a:gd name="connsiteY4" fmla="*/ 27428 h 27427"/>
                <a:gd name="connsiteX5" fmla="*/ 167308 w 167308"/>
                <a:gd name="connsiteY5" fmla="*/ 13714 h 27427"/>
                <a:gd name="connsiteX6" fmla="*/ 153594 w 167308"/>
                <a:gd name="connsiteY6" fmla="*/ 0 h 27427"/>
                <a:gd name="connsiteX7" fmla="*/ 153594 w 167308"/>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308" h="27427">
                  <a:moveTo>
                    <a:pt x="153594" y="0"/>
                  </a:moveTo>
                  <a:lnTo>
                    <a:pt x="13714" y="0"/>
                  </a:lnTo>
                  <a:cubicBezTo>
                    <a:pt x="5485" y="0"/>
                    <a:pt x="0" y="5486"/>
                    <a:pt x="0" y="13714"/>
                  </a:cubicBezTo>
                  <a:cubicBezTo>
                    <a:pt x="0" y="21943"/>
                    <a:pt x="5485" y="27428"/>
                    <a:pt x="13714" y="27428"/>
                  </a:cubicBezTo>
                  <a:lnTo>
                    <a:pt x="153594" y="27428"/>
                  </a:lnTo>
                  <a:cubicBezTo>
                    <a:pt x="161823" y="27428"/>
                    <a:pt x="167308" y="21943"/>
                    <a:pt x="167308" y="13714"/>
                  </a:cubicBezTo>
                  <a:cubicBezTo>
                    <a:pt x="164566" y="5486"/>
                    <a:pt x="159080" y="0"/>
                    <a:pt x="153594" y="0"/>
                  </a:cubicBezTo>
                  <a:lnTo>
                    <a:pt x="153594" y="0"/>
                  </a:lnTo>
                  <a:close/>
                </a:path>
              </a:pathLst>
            </a:custGeom>
            <a:solidFill>
              <a:srgbClr val="000000"/>
            </a:solidFill>
            <a:ln w="27426" cap="flat">
              <a:noFill/>
              <a:prstDash val="solid"/>
              <a:miter/>
            </a:ln>
          </p:spPr>
          <p:txBody>
            <a:bodyPr rtlCol="0" anchor="ctr"/>
            <a:lstStyle/>
            <a:p>
              <a:endParaRPr lang="en-US"/>
            </a:p>
          </p:txBody>
        </p:sp>
        <p:sp>
          <p:nvSpPr>
            <p:cNvPr id="11" name="Freeform 418">
              <a:extLst>
                <a:ext uri="{FF2B5EF4-FFF2-40B4-BE49-F238E27FC236}">
                  <a16:creationId xmlns:a16="http://schemas.microsoft.com/office/drawing/2014/main" id="{420EB8AE-B364-DC2B-1505-730BE1E56525}"/>
                </a:ext>
              </a:extLst>
            </p:cNvPr>
            <p:cNvSpPr/>
            <p:nvPr/>
          </p:nvSpPr>
          <p:spPr>
            <a:xfrm>
              <a:off x="2171088" y="6217728"/>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2"/>
                    <a:pt x="5486" y="27428"/>
                    <a:pt x="13714" y="27428"/>
                  </a:cubicBezTo>
                  <a:lnTo>
                    <a:pt x="241363" y="27428"/>
                  </a:lnTo>
                  <a:cubicBezTo>
                    <a:pt x="249592" y="27428"/>
                    <a:pt x="255077" y="21942"/>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endParaRPr lang="en-US"/>
            </a:p>
          </p:txBody>
        </p:sp>
        <p:sp>
          <p:nvSpPr>
            <p:cNvPr id="12" name="Freeform 419">
              <a:extLst>
                <a:ext uri="{FF2B5EF4-FFF2-40B4-BE49-F238E27FC236}">
                  <a16:creationId xmlns:a16="http://schemas.microsoft.com/office/drawing/2014/main" id="{212F73D1-553F-1955-5710-C7E4D3F4D0C2}"/>
                </a:ext>
              </a:extLst>
            </p:cNvPr>
            <p:cNvSpPr/>
            <p:nvPr/>
          </p:nvSpPr>
          <p:spPr>
            <a:xfrm>
              <a:off x="2171088" y="6294525"/>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3"/>
                    <a:pt x="5486" y="27428"/>
                    <a:pt x="13714" y="27428"/>
                  </a:cubicBezTo>
                  <a:lnTo>
                    <a:pt x="241363" y="27428"/>
                  </a:lnTo>
                  <a:cubicBezTo>
                    <a:pt x="249592" y="27428"/>
                    <a:pt x="255077" y="21943"/>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endParaRPr lang="en-US"/>
            </a:p>
          </p:txBody>
        </p:sp>
        <p:sp>
          <p:nvSpPr>
            <p:cNvPr id="13" name="Freeform 420">
              <a:extLst>
                <a:ext uri="{FF2B5EF4-FFF2-40B4-BE49-F238E27FC236}">
                  <a16:creationId xmlns:a16="http://schemas.microsoft.com/office/drawing/2014/main" id="{C82AF1AD-F320-69CF-BB16-B7D85098FC54}"/>
                </a:ext>
              </a:extLst>
            </p:cNvPr>
            <p:cNvSpPr/>
            <p:nvPr/>
          </p:nvSpPr>
          <p:spPr>
            <a:xfrm>
              <a:off x="2171088" y="6365837"/>
              <a:ext cx="178279" cy="27427"/>
            </a:xfrm>
            <a:custGeom>
              <a:avLst/>
              <a:gdLst>
                <a:gd name="connsiteX0" fmla="*/ 13714 w 178279"/>
                <a:gd name="connsiteY0" fmla="*/ 27428 h 27427"/>
                <a:gd name="connsiteX1" fmla="*/ 164566 w 178279"/>
                <a:gd name="connsiteY1" fmla="*/ 27428 h 27427"/>
                <a:gd name="connsiteX2" fmla="*/ 178280 w 178279"/>
                <a:gd name="connsiteY2" fmla="*/ 13714 h 27427"/>
                <a:gd name="connsiteX3" fmla="*/ 164566 w 178279"/>
                <a:gd name="connsiteY3" fmla="*/ 0 h 27427"/>
                <a:gd name="connsiteX4" fmla="*/ 13714 w 178279"/>
                <a:gd name="connsiteY4" fmla="*/ 0 h 27427"/>
                <a:gd name="connsiteX5" fmla="*/ 0 w 178279"/>
                <a:gd name="connsiteY5" fmla="*/ 13714 h 27427"/>
                <a:gd name="connsiteX6" fmla="*/ 13714 w 178279"/>
                <a:gd name="connsiteY6" fmla="*/ 27428 h 27427"/>
                <a:gd name="connsiteX7" fmla="*/ 13714 w 178279"/>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279" h="27427">
                  <a:moveTo>
                    <a:pt x="13714" y="27428"/>
                  </a:moveTo>
                  <a:lnTo>
                    <a:pt x="164566" y="27428"/>
                  </a:lnTo>
                  <a:cubicBezTo>
                    <a:pt x="172794" y="27428"/>
                    <a:pt x="178280" y="21943"/>
                    <a:pt x="178280" y="13714"/>
                  </a:cubicBezTo>
                  <a:cubicBezTo>
                    <a:pt x="178280" y="5486"/>
                    <a:pt x="172794" y="0"/>
                    <a:pt x="164566" y="0"/>
                  </a:cubicBezTo>
                  <a:lnTo>
                    <a:pt x="13714" y="0"/>
                  </a:lnTo>
                  <a:cubicBezTo>
                    <a:pt x="5486" y="0"/>
                    <a:pt x="0" y="5486"/>
                    <a:pt x="0" y="13714"/>
                  </a:cubicBezTo>
                  <a:cubicBezTo>
                    <a:pt x="0" y="21943"/>
                    <a:pt x="5486"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4" name="Freeform 421">
              <a:extLst>
                <a:ext uri="{FF2B5EF4-FFF2-40B4-BE49-F238E27FC236}">
                  <a16:creationId xmlns:a16="http://schemas.microsoft.com/office/drawing/2014/main" id="{648BEF3F-DD5A-1F6F-BE90-694D9030CAC4}"/>
                </a:ext>
              </a:extLst>
            </p:cNvPr>
            <p:cNvSpPr/>
            <p:nvPr/>
          </p:nvSpPr>
          <p:spPr>
            <a:xfrm>
              <a:off x="2171088" y="6442635"/>
              <a:ext cx="255077" cy="27427"/>
            </a:xfrm>
            <a:custGeom>
              <a:avLst/>
              <a:gdLst>
                <a:gd name="connsiteX0" fmla="*/ 13714 w 255077"/>
                <a:gd name="connsiteY0" fmla="*/ 27428 h 27427"/>
                <a:gd name="connsiteX1" fmla="*/ 241363 w 255077"/>
                <a:gd name="connsiteY1" fmla="*/ 27428 h 27427"/>
                <a:gd name="connsiteX2" fmla="*/ 255077 w 255077"/>
                <a:gd name="connsiteY2" fmla="*/ 13714 h 27427"/>
                <a:gd name="connsiteX3" fmla="*/ 241363 w 255077"/>
                <a:gd name="connsiteY3" fmla="*/ 0 h 27427"/>
                <a:gd name="connsiteX4" fmla="*/ 13714 w 255077"/>
                <a:gd name="connsiteY4" fmla="*/ 0 h 27427"/>
                <a:gd name="connsiteX5" fmla="*/ 0 w 255077"/>
                <a:gd name="connsiteY5" fmla="*/ 13714 h 27427"/>
                <a:gd name="connsiteX6" fmla="*/ 13714 w 255077"/>
                <a:gd name="connsiteY6" fmla="*/ 27428 h 27427"/>
                <a:gd name="connsiteX7" fmla="*/ 13714 w 25507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13714" y="27428"/>
                  </a:moveTo>
                  <a:lnTo>
                    <a:pt x="241363" y="27428"/>
                  </a:lnTo>
                  <a:cubicBezTo>
                    <a:pt x="249592" y="27428"/>
                    <a:pt x="255077" y="21942"/>
                    <a:pt x="255077" y="13714"/>
                  </a:cubicBezTo>
                  <a:cubicBezTo>
                    <a:pt x="255077" y="5485"/>
                    <a:pt x="249592" y="0"/>
                    <a:pt x="241363"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5" name="Freeform 422">
              <a:extLst>
                <a:ext uri="{FF2B5EF4-FFF2-40B4-BE49-F238E27FC236}">
                  <a16:creationId xmlns:a16="http://schemas.microsoft.com/office/drawing/2014/main" id="{A53C5450-E923-68DA-4241-635B341C4B99}"/>
                </a:ext>
              </a:extLst>
            </p:cNvPr>
            <p:cNvSpPr/>
            <p:nvPr/>
          </p:nvSpPr>
          <p:spPr>
            <a:xfrm>
              <a:off x="2171088" y="6140931"/>
              <a:ext cx="60341" cy="27427"/>
            </a:xfrm>
            <a:custGeom>
              <a:avLst/>
              <a:gdLst>
                <a:gd name="connsiteX0" fmla="*/ 13714 w 60341"/>
                <a:gd name="connsiteY0" fmla="*/ 27428 h 27427"/>
                <a:gd name="connsiteX1" fmla="*/ 46627 w 60341"/>
                <a:gd name="connsiteY1" fmla="*/ 27428 h 27427"/>
                <a:gd name="connsiteX2" fmla="*/ 60341 w 60341"/>
                <a:gd name="connsiteY2" fmla="*/ 13714 h 27427"/>
                <a:gd name="connsiteX3" fmla="*/ 46627 w 60341"/>
                <a:gd name="connsiteY3" fmla="*/ 0 h 27427"/>
                <a:gd name="connsiteX4" fmla="*/ 13714 w 60341"/>
                <a:gd name="connsiteY4" fmla="*/ 0 h 27427"/>
                <a:gd name="connsiteX5" fmla="*/ 0 w 60341"/>
                <a:gd name="connsiteY5" fmla="*/ 13714 h 27427"/>
                <a:gd name="connsiteX6" fmla="*/ 13714 w 60341"/>
                <a:gd name="connsiteY6" fmla="*/ 27428 h 27427"/>
                <a:gd name="connsiteX7" fmla="*/ 13714 w 60341"/>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41" h="27427">
                  <a:moveTo>
                    <a:pt x="13714" y="27428"/>
                  </a:moveTo>
                  <a:lnTo>
                    <a:pt x="46627" y="27428"/>
                  </a:lnTo>
                  <a:cubicBezTo>
                    <a:pt x="54855" y="27428"/>
                    <a:pt x="60341" y="21942"/>
                    <a:pt x="60341" y="13714"/>
                  </a:cubicBezTo>
                  <a:cubicBezTo>
                    <a:pt x="60341" y="5485"/>
                    <a:pt x="54855" y="0"/>
                    <a:pt x="46627"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6" name="Freeform 423">
              <a:extLst>
                <a:ext uri="{FF2B5EF4-FFF2-40B4-BE49-F238E27FC236}">
                  <a16:creationId xmlns:a16="http://schemas.microsoft.com/office/drawing/2014/main" id="{8C196CE6-A5F7-B9AE-AD6F-51194B21B17D}"/>
                </a:ext>
              </a:extLst>
            </p:cNvPr>
            <p:cNvSpPr/>
            <p:nvPr/>
          </p:nvSpPr>
          <p:spPr>
            <a:xfrm>
              <a:off x="2371309" y="6368580"/>
              <a:ext cx="54855" cy="27427"/>
            </a:xfrm>
            <a:custGeom>
              <a:avLst/>
              <a:gdLst>
                <a:gd name="connsiteX0" fmla="*/ 41142 w 54855"/>
                <a:gd name="connsiteY0" fmla="*/ 0 h 27427"/>
                <a:gd name="connsiteX1" fmla="*/ 13714 w 54855"/>
                <a:gd name="connsiteY1" fmla="*/ 0 h 27427"/>
                <a:gd name="connsiteX2" fmla="*/ 0 w 54855"/>
                <a:gd name="connsiteY2" fmla="*/ 13714 h 27427"/>
                <a:gd name="connsiteX3" fmla="*/ 13714 w 54855"/>
                <a:gd name="connsiteY3" fmla="*/ 27428 h 27427"/>
                <a:gd name="connsiteX4" fmla="*/ 41142 w 54855"/>
                <a:gd name="connsiteY4" fmla="*/ 27428 h 27427"/>
                <a:gd name="connsiteX5" fmla="*/ 54855 w 54855"/>
                <a:gd name="connsiteY5" fmla="*/ 13714 h 27427"/>
                <a:gd name="connsiteX6" fmla="*/ 41142 w 54855"/>
                <a:gd name="connsiteY6" fmla="*/ 0 h 27427"/>
                <a:gd name="connsiteX7" fmla="*/ 41142 w 54855"/>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5" h="27427">
                  <a:moveTo>
                    <a:pt x="41142" y="0"/>
                  </a:moveTo>
                  <a:lnTo>
                    <a:pt x="13714" y="0"/>
                  </a:lnTo>
                  <a:cubicBezTo>
                    <a:pt x="5486" y="0"/>
                    <a:pt x="0" y="5486"/>
                    <a:pt x="0" y="13714"/>
                  </a:cubicBezTo>
                  <a:cubicBezTo>
                    <a:pt x="0" y="21942"/>
                    <a:pt x="5486" y="27428"/>
                    <a:pt x="13714" y="27428"/>
                  </a:cubicBezTo>
                  <a:lnTo>
                    <a:pt x="41142" y="27428"/>
                  </a:lnTo>
                  <a:cubicBezTo>
                    <a:pt x="49370" y="27428"/>
                    <a:pt x="54855" y="21942"/>
                    <a:pt x="54855" y="13714"/>
                  </a:cubicBezTo>
                  <a:cubicBezTo>
                    <a:pt x="52113" y="5486"/>
                    <a:pt x="46627" y="0"/>
                    <a:pt x="41142" y="0"/>
                  </a:cubicBezTo>
                  <a:lnTo>
                    <a:pt x="41142" y="0"/>
                  </a:lnTo>
                  <a:close/>
                </a:path>
              </a:pathLst>
            </a:custGeom>
            <a:solidFill>
              <a:srgbClr val="000000"/>
            </a:solidFill>
            <a:ln w="27426" cap="flat">
              <a:noFill/>
              <a:prstDash val="solid"/>
              <a:miter/>
            </a:ln>
          </p:spPr>
          <p:txBody>
            <a:bodyPr rtlCol="0" anchor="ctr"/>
            <a:lstStyle/>
            <a:p>
              <a:endParaRPr lang="en-US"/>
            </a:p>
          </p:txBody>
        </p:sp>
        <p:sp>
          <p:nvSpPr>
            <p:cNvPr id="17" name="Freeform 424">
              <a:extLst>
                <a:ext uri="{FF2B5EF4-FFF2-40B4-BE49-F238E27FC236}">
                  <a16:creationId xmlns:a16="http://schemas.microsoft.com/office/drawing/2014/main" id="{4AF84237-D41B-9692-CD75-9A4333FA768A}"/>
                </a:ext>
              </a:extLst>
            </p:cNvPr>
            <p:cNvSpPr/>
            <p:nvPr/>
          </p:nvSpPr>
          <p:spPr>
            <a:xfrm>
              <a:off x="2692213" y="6066876"/>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8" name="Freeform 425">
              <a:extLst>
                <a:ext uri="{FF2B5EF4-FFF2-40B4-BE49-F238E27FC236}">
                  <a16:creationId xmlns:a16="http://schemas.microsoft.com/office/drawing/2014/main" id="{C8B146B2-42B8-E9F5-CD29-CC6B84AA324F}"/>
                </a:ext>
              </a:extLst>
            </p:cNvPr>
            <p:cNvSpPr/>
            <p:nvPr/>
          </p:nvSpPr>
          <p:spPr>
            <a:xfrm>
              <a:off x="2692213" y="6140931"/>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9" name="Freeform 426">
              <a:extLst>
                <a:ext uri="{FF2B5EF4-FFF2-40B4-BE49-F238E27FC236}">
                  <a16:creationId xmlns:a16="http://schemas.microsoft.com/office/drawing/2014/main" id="{08791ACF-3CBF-0808-3FAE-D23FA392C535}"/>
                </a:ext>
              </a:extLst>
            </p:cNvPr>
            <p:cNvSpPr/>
            <p:nvPr/>
          </p:nvSpPr>
          <p:spPr>
            <a:xfrm>
              <a:off x="2692213" y="6217728"/>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20" name="Freeform 427">
              <a:extLst>
                <a:ext uri="{FF2B5EF4-FFF2-40B4-BE49-F238E27FC236}">
                  <a16:creationId xmlns:a16="http://schemas.microsoft.com/office/drawing/2014/main" id="{44F26128-E7C1-9DDE-2C70-D847EBA7E3FE}"/>
                </a:ext>
              </a:extLst>
            </p:cNvPr>
            <p:cNvSpPr/>
            <p:nvPr/>
          </p:nvSpPr>
          <p:spPr>
            <a:xfrm>
              <a:off x="2692213" y="6291783"/>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21" name="Freeform 428">
              <a:extLst>
                <a:ext uri="{FF2B5EF4-FFF2-40B4-BE49-F238E27FC236}">
                  <a16:creationId xmlns:a16="http://schemas.microsoft.com/office/drawing/2014/main" id="{016A3919-8EB5-FC92-F570-8D8D0DAA52E0}"/>
                </a:ext>
              </a:extLst>
            </p:cNvPr>
            <p:cNvSpPr/>
            <p:nvPr/>
          </p:nvSpPr>
          <p:spPr>
            <a:xfrm>
              <a:off x="2692213" y="6442635"/>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22" name="Freeform 429">
              <a:extLst>
                <a:ext uri="{FF2B5EF4-FFF2-40B4-BE49-F238E27FC236}">
                  <a16:creationId xmlns:a16="http://schemas.microsoft.com/office/drawing/2014/main" id="{9B8F40F7-3D39-373C-A97C-34AF6CAA04B3}"/>
                </a:ext>
              </a:extLst>
            </p:cNvPr>
            <p:cNvSpPr/>
            <p:nvPr/>
          </p:nvSpPr>
          <p:spPr>
            <a:xfrm>
              <a:off x="2692213" y="6365837"/>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3"/>
                    <a:pt x="76797" y="13714"/>
                  </a:cubicBezTo>
                  <a:cubicBezTo>
                    <a:pt x="76797" y="5486"/>
                    <a:pt x="71312" y="0"/>
                    <a:pt x="63083" y="0"/>
                  </a:cubicBezTo>
                  <a:lnTo>
                    <a:pt x="13714" y="0"/>
                  </a:lnTo>
                  <a:cubicBezTo>
                    <a:pt x="5486" y="0"/>
                    <a:pt x="0" y="5486"/>
                    <a:pt x="0" y="13714"/>
                  </a:cubicBezTo>
                  <a:cubicBezTo>
                    <a:pt x="2743" y="21943"/>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396757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C08D818-88AD-7343-A803-2FC550F0CC72}"/>
              </a:ext>
            </a:extLst>
          </p:cNvPr>
          <p:cNvSpPr>
            <a:spLocks noGrp="1"/>
          </p:cNvSpPr>
          <p:nvPr>
            <p:ph type="body" sz="quarter" idx="35"/>
          </p:nvPr>
        </p:nvSpPr>
        <p:spPr>
          <a:xfrm>
            <a:off x="4480861" y="750851"/>
            <a:ext cx="6562677" cy="339415"/>
          </a:xfrm>
        </p:spPr>
        <p:txBody>
          <a:bodyPr/>
          <a:lstStyle/>
          <a:p>
            <a:pPr algn="l"/>
            <a:r>
              <a:rPr lang="en-US" dirty="0"/>
              <a:t>TRUST &amp; TRANSPARENCY</a:t>
            </a:r>
          </a:p>
        </p:txBody>
      </p:sp>
      <p:sp>
        <p:nvSpPr>
          <p:cNvPr id="5" name="Text Placeholder 4">
            <a:extLst>
              <a:ext uri="{FF2B5EF4-FFF2-40B4-BE49-F238E27FC236}">
                <a16:creationId xmlns:a16="http://schemas.microsoft.com/office/drawing/2014/main" id="{459AD9BB-4E46-B84B-9D80-8E6CCE2ECCC2}"/>
              </a:ext>
            </a:extLst>
          </p:cNvPr>
          <p:cNvSpPr>
            <a:spLocks noGrp="1"/>
          </p:cNvSpPr>
          <p:nvPr>
            <p:ph type="body" sz="quarter" idx="36"/>
          </p:nvPr>
        </p:nvSpPr>
        <p:spPr>
          <a:xfrm>
            <a:off x="4361081" y="1114553"/>
            <a:ext cx="7129386" cy="999383"/>
          </a:xfrm>
        </p:spPr>
        <p:txBody>
          <a:bodyPr/>
          <a:lstStyle/>
          <a:p>
            <a:r>
              <a:rPr lang="en-US" sz="2000" dirty="0"/>
              <a:t>Good relationships are built on trust &amp; transparency, both within your business &amp; externally. Ethical businesses should </a:t>
            </a:r>
            <a:r>
              <a:rPr lang="en-US" sz="2000" dirty="0" err="1"/>
              <a:t>prioritise</a:t>
            </a:r>
            <a:r>
              <a:rPr lang="en-US" sz="2000" dirty="0"/>
              <a:t> open communication, honesty &amp; integrity, which fosters trust and strengthens relationships</a:t>
            </a:r>
          </a:p>
        </p:txBody>
      </p:sp>
      <p:sp>
        <p:nvSpPr>
          <p:cNvPr id="6" name="Text Placeholder 5">
            <a:extLst>
              <a:ext uri="{FF2B5EF4-FFF2-40B4-BE49-F238E27FC236}">
                <a16:creationId xmlns:a16="http://schemas.microsoft.com/office/drawing/2014/main" id="{AABCC17E-FEFA-3D46-B2F1-B026276D7600}"/>
              </a:ext>
            </a:extLst>
          </p:cNvPr>
          <p:cNvSpPr>
            <a:spLocks noGrp="1"/>
          </p:cNvSpPr>
          <p:nvPr>
            <p:ph type="body" sz="quarter" idx="37"/>
          </p:nvPr>
        </p:nvSpPr>
        <p:spPr/>
        <p:txBody>
          <a:bodyPr/>
          <a:lstStyle/>
          <a:p>
            <a:r>
              <a:rPr lang="en-US" dirty="0"/>
              <a:t>1</a:t>
            </a:r>
          </a:p>
        </p:txBody>
      </p:sp>
      <p:sp>
        <p:nvSpPr>
          <p:cNvPr id="16" name="Text Placeholder 15">
            <a:extLst>
              <a:ext uri="{FF2B5EF4-FFF2-40B4-BE49-F238E27FC236}">
                <a16:creationId xmlns:a16="http://schemas.microsoft.com/office/drawing/2014/main" id="{38404C53-6F2D-634F-AC7C-DAEDCC70B667}"/>
              </a:ext>
            </a:extLst>
          </p:cNvPr>
          <p:cNvSpPr>
            <a:spLocks noGrp="1"/>
          </p:cNvSpPr>
          <p:nvPr>
            <p:ph type="body" sz="quarter" idx="42"/>
          </p:nvPr>
        </p:nvSpPr>
        <p:spPr>
          <a:xfrm>
            <a:off x="4480860" y="2669050"/>
            <a:ext cx="6562677" cy="339415"/>
          </a:xfrm>
        </p:spPr>
        <p:txBody>
          <a:bodyPr/>
          <a:lstStyle/>
          <a:p>
            <a:pPr algn="l"/>
            <a:r>
              <a:rPr lang="en-US" dirty="0"/>
              <a:t>EMPLOYEE ENGAGEMENT &amp; RETENTION</a:t>
            </a:r>
          </a:p>
          <a:p>
            <a:pPr algn="l"/>
            <a:endParaRPr lang="en-US" dirty="0"/>
          </a:p>
        </p:txBody>
      </p:sp>
      <p:sp>
        <p:nvSpPr>
          <p:cNvPr id="9" name="Text Placeholder 8">
            <a:extLst>
              <a:ext uri="{FF2B5EF4-FFF2-40B4-BE49-F238E27FC236}">
                <a16:creationId xmlns:a16="http://schemas.microsoft.com/office/drawing/2014/main" id="{C611E378-7FF0-F548-BFF2-58F292A29080}"/>
              </a:ext>
            </a:extLst>
          </p:cNvPr>
          <p:cNvSpPr>
            <a:spLocks noGrp="1"/>
          </p:cNvSpPr>
          <p:nvPr>
            <p:ph type="body" sz="quarter" idx="43"/>
          </p:nvPr>
        </p:nvSpPr>
        <p:spPr>
          <a:xfrm>
            <a:off x="4336141" y="2996216"/>
            <a:ext cx="7144884" cy="999383"/>
          </a:xfrm>
        </p:spPr>
        <p:txBody>
          <a:bodyPr/>
          <a:lstStyle/>
          <a:p>
            <a:r>
              <a:rPr lang="en-US" sz="2000" dirty="0" err="1"/>
              <a:t>Prioritising</a:t>
            </a:r>
            <a:r>
              <a:rPr lang="en-US" sz="2000" dirty="0"/>
              <a:t> empathy &amp; fostering positive relationships with your employees, leads to higher levels of engagement &amp; job satisfaction. Staff then feel valued, supported, and understood, which enhances their commitment to your business and reduces turnover rates.</a:t>
            </a:r>
          </a:p>
        </p:txBody>
      </p:sp>
      <p:sp>
        <p:nvSpPr>
          <p:cNvPr id="10" name="Text Placeholder 9">
            <a:extLst>
              <a:ext uri="{FF2B5EF4-FFF2-40B4-BE49-F238E27FC236}">
                <a16:creationId xmlns:a16="http://schemas.microsoft.com/office/drawing/2014/main" id="{0B4DA29B-2063-2947-BF10-324FE66A42B0}"/>
              </a:ext>
            </a:extLst>
          </p:cNvPr>
          <p:cNvSpPr>
            <a:spLocks noGrp="1"/>
          </p:cNvSpPr>
          <p:nvPr>
            <p:ph type="body" sz="quarter" idx="44"/>
          </p:nvPr>
        </p:nvSpPr>
        <p:spPr/>
        <p:txBody>
          <a:bodyPr/>
          <a:lstStyle/>
          <a:p>
            <a:r>
              <a:rPr lang="en-US" dirty="0"/>
              <a:t>2</a:t>
            </a:r>
          </a:p>
        </p:txBody>
      </p:sp>
      <p:sp>
        <p:nvSpPr>
          <p:cNvPr id="17" name="Text Placeholder 16">
            <a:extLst>
              <a:ext uri="{FF2B5EF4-FFF2-40B4-BE49-F238E27FC236}">
                <a16:creationId xmlns:a16="http://schemas.microsoft.com/office/drawing/2014/main" id="{78AACFF1-83E8-FE4D-AEF9-F288D29CFEB2}"/>
              </a:ext>
            </a:extLst>
          </p:cNvPr>
          <p:cNvSpPr>
            <a:spLocks noGrp="1"/>
          </p:cNvSpPr>
          <p:nvPr>
            <p:ph type="body" sz="quarter" idx="45"/>
          </p:nvPr>
        </p:nvSpPr>
        <p:spPr>
          <a:xfrm>
            <a:off x="4480859" y="4499039"/>
            <a:ext cx="6562677" cy="339415"/>
          </a:xfrm>
        </p:spPr>
        <p:txBody>
          <a:bodyPr/>
          <a:lstStyle/>
          <a:p>
            <a:pPr algn="l"/>
            <a:r>
              <a:rPr lang="en-US" dirty="0"/>
              <a:t>COLLABORATION &amp; TEAMWORK</a:t>
            </a:r>
          </a:p>
          <a:p>
            <a:pPr algn="l"/>
            <a:endParaRPr lang="en-US" dirty="0"/>
          </a:p>
        </p:txBody>
      </p:sp>
      <p:sp>
        <p:nvSpPr>
          <p:cNvPr id="12" name="Text Placeholder 11">
            <a:extLst>
              <a:ext uri="{FF2B5EF4-FFF2-40B4-BE49-F238E27FC236}">
                <a16:creationId xmlns:a16="http://schemas.microsoft.com/office/drawing/2014/main" id="{9BC75645-F9FD-244F-9028-F3DE8F14BD2C}"/>
              </a:ext>
            </a:extLst>
          </p:cNvPr>
          <p:cNvSpPr>
            <a:spLocks noGrp="1"/>
          </p:cNvSpPr>
          <p:nvPr>
            <p:ph type="body" sz="quarter" idx="46"/>
          </p:nvPr>
        </p:nvSpPr>
        <p:spPr>
          <a:xfrm>
            <a:off x="4480860" y="4842202"/>
            <a:ext cx="7000165" cy="999383"/>
          </a:xfrm>
        </p:spPr>
        <p:txBody>
          <a:bodyPr/>
          <a:lstStyle/>
          <a:p>
            <a:r>
              <a:rPr lang="en-US" sz="2000" dirty="0"/>
              <a:t>Understanding the power of collaboration &amp; teamwork and having shared goals, will create an environment where individuals feel comfortable sharing their ideas &amp; working together. This cultivates a sense of unity leading to improved productivity.</a:t>
            </a:r>
          </a:p>
        </p:txBody>
      </p:sp>
      <p:sp>
        <p:nvSpPr>
          <p:cNvPr id="13" name="Text Placeholder 12">
            <a:extLst>
              <a:ext uri="{FF2B5EF4-FFF2-40B4-BE49-F238E27FC236}">
                <a16:creationId xmlns:a16="http://schemas.microsoft.com/office/drawing/2014/main" id="{EDE17FFD-854F-B743-AE68-82CB098A6F42}"/>
              </a:ext>
            </a:extLst>
          </p:cNvPr>
          <p:cNvSpPr>
            <a:spLocks noGrp="1"/>
          </p:cNvSpPr>
          <p:nvPr>
            <p:ph type="body" sz="quarter" idx="47"/>
          </p:nvPr>
        </p:nvSpPr>
        <p:spPr/>
        <p:txBody>
          <a:bodyPr/>
          <a:lstStyle/>
          <a:p>
            <a:r>
              <a:rPr lang="en-US" dirty="0"/>
              <a:t>3</a:t>
            </a:r>
          </a:p>
        </p:txBody>
      </p:sp>
      <p:pic>
        <p:nvPicPr>
          <p:cNvPr id="23" name="Picture Placeholder 22">
            <a:extLst>
              <a:ext uri="{FF2B5EF4-FFF2-40B4-BE49-F238E27FC236}">
                <a16:creationId xmlns:a16="http://schemas.microsoft.com/office/drawing/2014/main" id="{5D380A0A-E32D-6C4C-843B-DD2F5EF9BE23}"/>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Box 1">
            <a:extLst>
              <a:ext uri="{FF2B5EF4-FFF2-40B4-BE49-F238E27FC236}">
                <a16:creationId xmlns:a16="http://schemas.microsoft.com/office/drawing/2014/main" id="{A58D644E-6233-474E-FEC7-4A16A7E67D5B}"/>
              </a:ext>
            </a:extLst>
          </p:cNvPr>
          <p:cNvSpPr txBox="1"/>
          <p:nvPr/>
        </p:nvSpPr>
        <p:spPr>
          <a:xfrm>
            <a:off x="7559" y="3615559"/>
            <a:ext cx="3671965" cy="2492990"/>
          </a:xfrm>
          <a:prstGeom prst="rect">
            <a:avLst/>
          </a:prstGeom>
          <a:solidFill>
            <a:srgbClr val="B2DEDD"/>
          </a:solidFill>
        </p:spPr>
        <p:txBody>
          <a:bodyPr wrap="square" rtlCol="0">
            <a:spAutoFit/>
          </a:bodyPr>
          <a:lstStyle/>
          <a:p>
            <a:endParaRPr lang="en-IE" dirty="0"/>
          </a:p>
          <a:p>
            <a:pPr algn="ctr"/>
            <a:r>
              <a:rPr lang="en-IE" sz="2400" dirty="0">
                <a:solidFill>
                  <a:srgbClr val="000000"/>
                </a:solidFill>
              </a:rPr>
              <a:t>Here are some common ways to </a:t>
            </a:r>
            <a:r>
              <a:rPr lang="en-IE" sz="2400" b="1" dirty="0">
                <a:solidFill>
                  <a:srgbClr val="F79037"/>
                </a:solidFill>
              </a:rPr>
              <a:t>BUILD STRONG RELATIONSHIPS </a:t>
            </a:r>
            <a:r>
              <a:rPr lang="en-IE" sz="2400" dirty="0">
                <a:solidFill>
                  <a:srgbClr val="000000"/>
                </a:solidFill>
              </a:rPr>
              <a:t>inside and outside your business</a:t>
            </a:r>
          </a:p>
          <a:p>
            <a:pPr algn="ctr"/>
            <a:endParaRPr lang="en-IE" sz="2400" dirty="0">
              <a:solidFill>
                <a:srgbClr val="000000"/>
              </a:solidFill>
            </a:endParaRPr>
          </a:p>
          <a:p>
            <a:endParaRPr lang="en-IE" dirty="0"/>
          </a:p>
        </p:txBody>
      </p:sp>
    </p:spTree>
    <p:extLst>
      <p:ext uri="{BB962C8B-B14F-4D97-AF65-F5344CB8AC3E}">
        <p14:creationId xmlns:p14="http://schemas.microsoft.com/office/powerpoint/2010/main" val="161488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5F2920-FF77-5571-5C8D-6DF35FF211BE}"/>
              </a:ext>
            </a:extLst>
          </p:cNvPr>
          <p:cNvSpPr>
            <a:spLocks noGrp="1"/>
          </p:cNvSpPr>
          <p:nvPr>
            <p:ph type="body" sz="quarter" idx="16"/>
          </p:nvPr>
        </p:nvSpPr>
        <p:spPr/>
        <p:txBody>
          <a:bodyPr/>
          <a:lstStyle/>
          <a:p>
            <a:r>
              <a:rPr lang="en-US" dirty="0"/>
              <a:t>Opportunities via Telling your Story</a:t>
            </a:r>
          </a:p>
          <a:p>
            <a:endParaRPr lang="en-IE" dirty="0"/>
          </a:p>
        </p:txBody>
      </p:sp>
      <p:sp>
        <p:nvSpPr>
          <p:cNvPr id="3" name="Text Placeholder 2">
            <a:extLst>
              <a:ext uri="{FF2B5EF4-FFF2-40B4-BE49-F238E27FC236}">
                <a16:creationId xmlns:a16="http://schemas.microsoft.com/office/drawing/2014/main" id="{C1518F8A-F7A3-6F48-F8DD-35AC095F0079}"/>
              </a:ext>
            </a:extLst>
          </p:cNvPr>
          <p:cNvSpPr>
            <a:spLocks noGrp="1"/>
          </p:cNvSpPr>
          <p:nvPr>
            <p:ph type="body" sz="quarter" idx="17"/>
          </p:nvPr>
        </p:nvSpPr>
        <p:spPr/>
        <p:txBody>
          <a:bodyPr/>
          <a:lstStyle/>
          <a:p>
            <a:r>
              <a:rPr lang="en-IE" dirty="0"/>
              <a:t>04</a:t>
            </a:r>
          </a:p>
        </p:txBody>
      </p:sp>
    </p:spTree>
    <p:extLst>
      <p:ext uri="{BB962C8B-B14F-4D97-AF65-F5344CB8AC3E}">
        <p14:creationId xmlns:p14="http://schemas.microsoft.com/office/powerpoint/2010/main" val="3981416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6ECA8-2555-DA0C-A0A7-DD60CE7E1B16}"/>
              </a:ext>
            </a:extLst>
          </p:cNvPr>
          <p:cNvSpPr>
            <a:spLocks noGrp="1"/>
          </p:cNvSpPr>
          <p:nvPr>
            <p:ph type="body" sz="quarter" idx="13"/>
          </p:nvPr>
        </p:nvSpPr>
        <p:spPr/>
        <p:txBody>
          <a:bodyPr/>
          <a:lstStyle/>
          <a:p>
            <a:r>
              <a:rPr lang="en-US" dirty="0"/>
              <a:t>Communication is the imparting or exchanging of information by speaking, writing or using some other medium</a:t>
            </a:r>
          </a:p>
          <a:p>
            <a:endParaRPr lang="en-IE" dirty="0"/>
          </a:p>
        </p:txBody>
      </p:sp>
      <p:pic>
        <p:nvPicPr>
          <p:cNvPr id="6" name="Picture Placeholder 5" descr="Person with long hair, wearing jacket, skirt, and trainers, holding cluster of oranges with leaves in both hands">
            <a:extLst>
              <a:ext uri="{FF2B5EF4-FFF2-40B4-BE49-F238E27FC236}">
                <a16:creationId xmlns:a16="http://schemas.microsoft.com/office/drawing/2014/main" id="{B1033BFA-EF6D-6547-AADF-A6157987064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Box 8">
            <a:extLst>
              <a:ext uri="{FF2B5EF4-FFF2-40B4-BE49-F238E27FC236}">
                <a16:creationId xmlns:a16="http://schemas.microsoft.com/office/drawing/2014/main" id="{ACDDC189-DC23-5EFF-10BA-3D6E4495E3AD}"/>
              </a:ext>
            </a:extLst>
          </p:cNvPr>
          <p:cNvSpPr txBox="1"/>
          <p:nvPr/>
        </p:nvSpPr>
        <p:spPr>
          <a:xfrm>
            <a:off x="3984568" y="4389961"/>
            <a:ext cx="211143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Oxford Dictionary</a:t>
            </a:r>
            <a:endParaRPr lang="en-IE" dirty="0">
              <a:solidFill>
                <a:srgbClr val="000000"/>
              </a:solidFill>
            </a:endParaRPr>
          </a:p>
        </p:txBody>
      </p:sp>
      <p:sp>
        <p:nvSpPr>
          <p:cNvPr id="7" name="Text Placeholder 4">
            <a:extLst>
              <a:ext uri="{FF2B5EF4-FFF2-40B4-BE49-F238E27FC236}">
                <a16:creationId xmlns:a16="http://schemas.microsoft.com/office/drawing/2014/main" id="{C6FEC1F3-5A62-C8B0-713A-4CE2494877F5}"/>
              </a:ext>
            </a:extLst>
          </p:cNvPr>
          <p:cNvSpPr>
            <a:spLocks noGrp="1"/>
          </p:cNvSpPr>
          <p:nvPr/>
        </p:nvSpPr>
        <p:spPr>
          <a:xfrm>
            <a:off x="5911527" y="53756"/>
            <a:ext cx="6029041" cy="1331796"/>
          </a:xfrm>
          <a:prstGeom prst="rect">
            <a:avLst/>
          </a:prstGeom>
          <a:no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a:buNone/>
              <a:defRPr sz="3600" b="1" kern="1200">
                <a:solidFill>
                  <a:srgbClr val="404F2F"/>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solidFill>
                  <a:srgbClr val="000000"/>
                </a:solidFill>
              </a:rPr>
              <a:t>Communicating via Storytelling</a:t>
            </a:r>
          </a:p>
        </p:txBody>
      </p:sp>
      <p:grpSp>
        <p:nvGrpSpPr>
          <p:cNvPr id="8" name="Group 7">
            <a:extLst>
              <a:ext uri="{FF2B5EF4-FFF2-40B4-BE49-F238E27FC236}">
                <a16:creationId xmlns:a16="http://schemas.microsoft.com/office/drawing/2014/main" id="{DEF59964-AB4A-14E4-3A4D-15C5C07F6C7F}"/>
              </a:ext>
            </a:extLst>
          </p:cNvPr>
          <p:cNvGrpSpPr/>
          <p:nvPr/>
        </p:nvGrpSpPr>
        <p:grpSpPr>
          <a:xfrm rot="10800000">
            <a:off x="2393325" y="1154564"/>
            <a:ext cx="804852" cy="566665"/>
            <a:chOff x="3400450" y="986392"/>
            <a:chExt cx="1487826" cy="1083162"/>
          </a:xfrm>
        </p:grpSpPr>
        <p:sp>
          <p:nvSpPr>
            <p:cNvPr id="9" name="Freeform 25">
              <a:extLst>
                <a:ext uri="{FF2B5EF4-FFF2-40B4-BE49-F238E27FC236}">
                  <a16:creationId xmlns:a16="http://schemas.microsoft.com/office/drawing/2014/main" id="{EBB8742C-7286-63ED-B80B-4BDC117CFEB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endParaRPr lang="en-US"/>
            </a:p>
          </p:txBody>
        </p:sp>
        <p:sp>
          <p:nvSpPr>
            <p:cNvPr id="10" name="Freeform 26">
              <a:extLst>
                <a:ext uri="{FF2B5EF4-FFF2-40B4-BE49-F238E27FC236}">
                  <a16:creationId xmlns:a16="http://schemas.microsoft.com/office/drawing/2014/main" id="{0645777F-5FD5-D6E1-0CE5-E35E5C1AFEC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751675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C6CD83E-1328-1FDA-3E34-61AB061C4A15}"/>
              </a:ext>
            </a:extLst>
          </p:cNvPr>
          <p:cNvSpPr>
            <a:spLocks noGrp="1"/>
          </p:cNvSpPr>
          <p:nvPr>
            <p:ph type="body" sz="quarter" idx="18"/>
          </p:nvPr>
        </p:nvSpPr>
        <p:spPr>
          <a:xfrm>
            <a:off x="824784" y="1587063"/>
            <a:ext cx="5449890" cy="4023324"/>
          </a:xfrm>
        </p:spPr>
        <p:txBody>
          <a:bodyPr/>
          <a:lstStyle/>
          <a:p>
            <a:pPr algn="ctr">
              <a:lnSpc>
                <a:spcPct val="120000"/>
              </a:lnSpc>
            </a:pPr>
            <a:r>
              <a:rPr lang="en-GB" b="1" dirty="0"/>
              <a:t>Storytelling has psychological superpowers which make it a powerful marketing tool: </a:t>
            </a:r>
          </a:p>
          <a:p>
            <a:pPr algn="ctr">
              <a:lnSpc>
                <a:spcPct val="120000"/>
              </a:lnSpc>
            </a:pPr>
            <a:r>
              <a:rPr lang="en-GB" dirty="0"/>
              <a:t>Emotion: When you hear a story and feel a personal connection, which isn’t just theoretical; it’s based on some fascinating neuroscience facts. While hearing a story, many more areas of your brain activate and become engaged.</a:t>
            </a:r>
            <a:endParaRPr lang="en-US" dirty="0"/>
          </a:p>
          <a:p>
            <a:endParaRPr lang="en-IE" dirty="0"/>
          </a:p>
        </p:txBody>
      </p:sp>
      <p:sp>
        <p:nvSpPr>
          <p:cNvPr id="8" name="Text Placeholder 7">
            <a:extLst>
              <a:ext uri="{FF2B5EF4-FFF2-40B4-BE49-F238E27FC236}">
                <a16:creationId xmlns:a16="http://schemas.microsoft.com/office/drawing/2014/main" id="{759DD346-BE48-4773-FBAF-67D9FB39BE91}"/>
              </a:ext>
            </a:extLst>
          </p:cNvPr>
          <p:cNvSpPr>
            <a:spLocks noGrp="1"/>
          </p:cNvSpPr>
          <p:nvPr>
            <p:ph type="body" sz="quarter" idx="16"/>
          </p:nvPr>
        </p:nvSpPr>
        <p:spPr>
          <a:xfrm>
            <a:off x="824784" y="594411"/>
            <a:ext cx="5449890" cy="992652"/>
          </a:xfrm>
        </p:spPr>
        <p:txBody>
          <a:bodyPr/>
          <a:lstStyle/>
          <a:p>
            <a:r>
              <a:rPr lang="en-IE" dirty="0"/>
              <a:t>The Power of Storytelling…</a:t>
            </a:r>
          </a:p>
          <a:p>
            <a:endParaRPr lang="en-IE" dirty="0"/>
          </a:p>
        </p:txBody>
      </p:sp>
      <p:grpSp>
        <p:nvGrpSpPr>
          <p:cNvPr id="9" name="Group 8">
            <a:extLst>
              <a:ext uri="{FF2B5EF4-FFF2-40B4-BE49-F238E27FC236}">
                <a16:creationId xmlns:a16="http://schemas.microsoft.com/office/drawing/2014/main" id="{077FACE9-42B0-245A-A26A-006EBD71D955}"/>
              </a:ext>
            </a:extLst>
          </p:cNvPr>
          <p:cNvGrpSpPr/>
          <p:nvPr/>
        </p:nvGrpSpPr>
        <p:grpSpPr>
          <a:xfrm>
            <a:off x="7861731" y="1962793"/>
            <a:ext cx="3132081" cy="2932415"/>
            <a:chOff x="5700273" y="5386353"/>
            <a:chExt cx="766016" cy="767823"/>
          </a:xfrm>
          <a:solidFill>
            <a:srgbClr val="000000"/>
          </a:solidFill>
        </p:grpSpPr>
        <p:grpSp>
          <p:nvGrpSpPr>
            <p:cNvPr id="10" name="Graphic 2">
              <a:extLst>
                <a:ext uri="{FF2B5EF4-FFF2-40B4-BE49-F238E27FC236}">
                  <a16:creationId xmlns:a16="http://schemas.microsoft.com/office/drawing/2014/main" id="{10AC7E41-BE4C-77DE-813F-FF669BEC28E2}"/>
                </a:ext>
              </a:extLst>
            </p:cNvPr>
            <p:cNvGrpSpPr/>
            <p:nvPr/>
          </p:nvGrpSpPr>
          <p:grpSpPr>
            <a:xfrm>
              <a:off x="5844804" y="5531788"/>
              <a:ext cx="476954" cy="420947"/>
              <a:chOff x="5844804" y="5531788"/>
              <a:chExt cx="476954" cy="420947"/>
            </a:xfrm>
            <a:grpFill/>
          </p:grpSpPr>
          <p:sp>
            <p:nvSpPr>
              <p:cNvPr id="26" name="Freeform 352">
                <a:extLst>
                  <a:ext uri="{FF2B5EF4-FFF2-40B4-BE49-F238E27FC236}">
                    <a16:creationId xmlns:a16="http://schemas.microsoft.com/office/drawing/2014/main" id="{530B3BF6-3C0B-539B-A5C6-8B2E1A64744D}"/>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1A0C2"/>
              </a:solid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353">
                <a:extLst>
                  <a:ext uri="{FF2B5EF4-FFF2-40B4-BE49-F238E27FC236}">
                    <a16:creationId xmlns:a16="http://schemas.microsoft.com/office/drawing/2014/main" id="{7111FE77-7253-7044-EB3F-8F0D2B3A0C0B}"/>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1A0C2"/>
              </a:solid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11" name="Graphic 2">
              <a:extLst>
                <a:ext uri="{FF2B5EF4-FFF2-40B4-BE49-F238E27FC236}">
                  <a16:creationId xmlns:a16="http://schemas.microsoft.com/office/drawing/2014/main" id="{5FE6D2A3-3070-75A9-DADB-F76CA23DE2CD}"/>
                </a:ext>
              </a:extLst>
            </p:cNvPr>
            <p:cNvGrpSpPr/>
            <p:nvPr/>
          </p:nvGrpSpPr>
          <p:grpSpPr>
            <a:xfrm>
              <a:off x="5700273" y="5386353"/>
              <a:ext cx="766016" cy="767823"/>
              <a:chOff x="5700273" y="5386353"/>
              <a:chExt cx="766016" cy="767823"/>
            </a:xfrm>
            <a:grpFill/>
          </p:grpSpPr>
          <p:sp>
            <p:nvSpPr>
              <p:cNvPr id="12" name="Freeform 338">
                <a:extLst>
                  <a:ext uri="{FF2B5EF4-FFF2-40B4-BE49-F238E27FC236}">
                    <a16:creationId xmlns:a16="http://schemas.microsoft.com/office/drawing/2014/main" id="{556E751E-6E44-D3F3-5801-2B0122B265CC}"/>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339">
                <a:extLst>
                  <a:ext uri="{FF2B5EF4-FFF2-40B4-BE49-F238E27FC236}">
                    <a16:creationId xmlns:a16="http://schemas.microsoft.com/office/drawing/2014/main" id="{88DDDE66-5F97-5C8F-BBF6-B852B856B85F}"/>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340">
                <a:extLst>
                  <a:ext uri="{FF2B5EF4-FFF2-40B4-BE49-F238E27FC236}">
                    <a16:creationId xmlns:a16="http://schemas.microsoft.com/office/drawing/2014/main" id="{76CBAA98-0826-3E4B-23BB-C0237D183010}"/>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341">
                <a:extLst>
                  <a:ext uri="{FF2B5EF4-FFF2-40B4-BE49-F238E27FC236}">
                    <a16:creationId xmlns:a16="http://schemas.microsoft.com/office/drawing/2014/main" id="{AF8BABAB-B1F3-3EF0-1A33-886B0C4E511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342">
                <a:extLst>
                  <a:ext uri="{FF2B5EF4-FFF2-40B4-BE49-F238E27FC236}">
                    <a16:creationId xmlns:a16="http://schemas.microsoft.com/office/drawing/2014/main" id="{F402FEE8-1C1D-2C46-EFDF-78392C0D968B}"/>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343">
                <a:extLst>
                  <a:ext uri="{FF2B5EF4-FFF2-40B4-BE49-F238E27FC236}">
                    <a16:creationId xmlns:a16="http://schemas.microsoft.com/office/drawing/2014/main" id="{2FCF8028-649C-C292-C883-305683F6C63C}"/>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344">
                <a:extLst>
                  <a:ext uri="{FF2B5EF4-FFF2-40B4-BE49-F238E27FC236}">
                    <a16:creationId xmlns:a16="http://schemas.microsoft.com/office/drawing/2014/main" id="{4746BEC4-13B3-039D-9099-7400FF6542B5}"/>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345">
                <a:extLst>
                  <a:ext uri="{FF2B5EF4-FFF2-40B4-BE49-F238E27FC236}">
                    <a16:creationId xmlns:a16="http://schemas.microsoft.com/office/drawing/2014/main" id="{6390DDC8-0446-98F5-36AA-658AFB284956}"/>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346">
                <a:extLst>
                  <a:ext uri="{FF2B5EF4-FFF2-40B4-BE49-F238E27FC236}">
                    <a16:creationId xmlns:a16="http://schemas.microsoft.com/office/drawing/2014/main" id="{6B33E14A-D2A5-0C68-0C8A-D3577AC403A3}"/>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347">
                <a:extLst>
                  <a:ext uri="{FF2B5EF4-FFF2-40B4-BE49-F238E27FC236}">
                    <a16:creationId xmlns:a16="http://schemas.microsoft.com/office/drawing/2014/main" id="{329170BA-73BF-2A17-32FD-2BEB227A92BE}"/>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348">
                <a:extLst>
                  <a:ext uri="{FF2B5EF4-FFF2-40B4-BE49-F238E27FC236}">
                    <a16:creationId xmlns:a16="http://schemas.microsoft.com/office/drawing/2014/main" id="{6747E080-3033-BDFC-2FBB-0C32E27ECDC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349">
                <a:extLst>
                  <a:ext uri="{FF2B5EF4-FFF2-40B4-BE49-F238E27FC236}">
                    <a16:creationId xmlns:a16="http://schemas.microsoft.com/office/drawing/2014/main" id="{149FC7BA-44B7-9F3D-BF4B-FD60D7826458}"/>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350">
                <a:extLst>
                  <a:ext uri="{FF2B5EF4-FFF2-40B4-BE49-F238E27FC236}">
                    <a16:creationId xmlns:a16="http://schemas.microsoft.com/office/drawing/2014/main" id="{B81A869F-B6F8-9F1A-545B-E0720C4713E7}"/>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351">
                <a:extLst>
                  <a:ext uri="{FF2B5EF4-FFF2-40B4-BE49-F238E27FC236}">
                    <a16:creationId xmlns:a16="http://schemas.microsoft.com/office/drawing/2014/main" id="{584901D9-1B51-7E55-6AF9-0B83030B2AA8}"/>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Tree>
    <p:extLst>
      <p:ext uri="{BB962C8B-B14F-4D97-AF65-F5344CB8AC3E}">
        <p14:creationId xmlns:p14="http://schemas.microsoft.com/office/powerpoint/2010/main" val="32472733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0EFECF-CD0C-22F5-2F82-1E53DFCD2FB5}"/>
              </a:ext>
            </a:extLst>
          </p:cNvPr>
          <p:cNvSpPr>
            <a:spLocks noGrp="1"/>
          </p:cNvSpPr>
          <p:nvPr>
            <p:ph type="body" sz="quarter" idx="18"/>
          </p:nvPr>
        </p:nvSpPr>
        <p:spPr>
          <a:xfrm>
            <a:off x="714703" y="1334815"/>
            <a:ext cx="6106511" cy="4275572"/>
          </a:xfrm>
        </p:spPr>
        <p:txBody>
          <a:bodyPr/>
          <a:lstStyle/>
          <a:p>
            <a:pPr algn="ctr">
              <a:lnSpc>
                <a:spcPct val="100000"/>
              </a:lnSpc>
            </a:pPr>
            <a:r>
              <a:rPr lang="en-US" dirty="0"/>
              <a:t>A listener makes an emotional connection with a story, and the message is considered genuine and so it also establishes the teller as a trusted entity. It encourages the listener’s active imagination and involves a two-way interaction between a storyteller and listeners.</a:t>
            </a:r>
          </a:p>
          <a:p>
            <a:pPr algn="ctr">
              <a:lnSpc>
                <a:spcPct val="100000"/>
              </a:lnSpc>
            </a:pPr>
            <a:r>
              <a:rPr lang="en-US" dirty="0"/>
              <a:t>A story empowers listeners to </a:t>
            </a:r>
            <a:r>
              <a:rPr lang="en-US" dirty="0" err="1"/>
              <a:t>visualise</a:t>
            </a:r>
            <a:r>
              <a:rPr lang="en-US" dirty="0"/>
              <a:t> vivid, sensory elements of the story based on the storyteller’s performance and their own experiences and understandings.</a:t>
            </a:r>
          </a:p>
          <a:p>
            <a:pPr algn="ctr">
              <a:lnSpc>
                <a:spcPct val="100000"/>
              </a:lnSpc>
            </a:pPr>
            <a:r>
              <a:rPr lang="en-US" b="1" dirty="0"/>
              <a:t>We want you to learn how to tell your ethical food story!</a:t>
            </a:r>
          </a:p>
          <a:p>
            <a:pPr algn="ctr"/>
            <a:endParaRPr lang="en-IE" dirty="0"/>
          </a:p>
        </p:txBody>
      </p:sp>
      <p:sp>
        <p:nvSpPr>
          <p:cNvPr id="5" name="Text Placeholder 7">
            <a:extLst>
              <a:ext uri="{FF2B5EF4-FFF2-40B4-BE49-F238E27FC236}">
                <a16:creationId xmlns:a16="http://schemas.microsoft.com/office/drawing/2014/main" id="{AF2F4D2A-3A1D-E7A1-9509-F8AEB11A80BB}"/>
              </a:ext>
            </a:extLst>
          </p:cNvPr>
          <p:cNvSpPr>
            <a:spLocks noGrp="1"/>
          </p:cNvSpPr>
          <p:nvPr>
            <p:ph type="body" sz="quarter" idx="16"/>
          </p:nvPr>
        </p:nvSpPr>
        <p:spPr>
          <a:xfrm>
            <a:off x="824784" y="594411"/>
            <a:ext cx="5449890" cy="992652"/>
          </a:xfrm>
        </p:spPr>
        <p:txBody>
          <a:bodyPr/>
          <a:lstStyle/>
          <a:p>
            <a:r>
              <a:rPr lang="en-IE" dirty="0"/>
              <a:t>The Power of Storytelling…</a:t>
            </a:r>
          </a:p>
          <a:p>
            <a:endParaRPr lang="en-IE" dirty="0"/>
          </a:p>
        </p:txBody>
      </p:sp>
      <p:grpSp>
        <p:nvGrpSpPr>
          <p:cNvPr id="6" name="Group 5">
            <a:extLst>
              <a:ext uri="{FF2B5EF4-FFF2-40B4-BE49-F238E27FC236}">
                <a16:creationId xmlns:a16="http://schemas.microsoft.com/office/drawing/2014/main" id="{4B8BA456-A70F-C406-5DD4-7793D62752DB}"/>
              </a:ext>
            </a:extLst>
          </p:cNvPr>
          <p:cNvGrpSpPr/>
          <p:nvPr/>
        </p:nvGrpSpPr>
        <p:grpSpPr>
          <a:xfrm>
            <a:off x="8103475" y="2305753"/>
            <a:ext cx="2921875" cy="2772003"/>
            <a:chOff x="439184" y="3669140"/>
            <a:chExt cx="1204012" cy="1204011"/>
          </a:xfrm>
          <a:solidFill>
            <a:srgbClr val="000000"/>
          </a:solidFill>
        </p:grpSpPr>
        <p:sp>
          <p:nvSpPr>
            <p:cNvPr id="7" name="Graphic 178">
              <a:extLst>
                <a:ext uri="{FF2B5EF4-FFF2-40B4-BE49-F238E27FC236}">
                  <a16:creationId xmlns:a16="http://schemas.microsoft.com/office/drawing/2014/main" id="{10C052FE-E237-CFEB-EA21-CC51DE31ED21}"/>
                </a:ext>
              </a:extLst>
            </p:cNvPr>
            <p:cNvSpPr/>
            <p:nvPr/>
          </p:nvSpPr>
          <p:spPr>
            <a:xfrm>
              <a:off x="1010873" y="3669140"/>
              <a:ext cx="347280" cy="346433"/>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F79037"/>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8" name="Graphic 7">
              <a:extLst>
                <a:ext uri="{FF2B5EF4-FFF2-40B4-BE49-F238E27FC236}">
                  <a16:creationId xmlns:a16="http://schemas.microsoft.com/office/drawing/2014/main" id="{26D2C526-6A86-6D40-1C8C-EDA4BD9D6E3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9184" y="3669140"/>
              <a:ext cx="1204012" cy="1204011"/>
            </a:xfrm>
            <a:prstGeom prst="rect">
              <a:avLst/>
            </a:prstGeom>
          </p:spPr>
        </p:pic>
      </p:grpSp>
    </p:spTree>
    <p:extLst>
      <p:ext uri="{BB962C8B-B14F-4D97-AF65-F5344CB8AC3E}">
        <p14:creationId xmlns:p14="http://schemas.microsoft.com/office/powerpoint/2010/main" val="29829884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E6E532-F406-9DE9-6B42-46E421260990}"/>
              </a:ext>
            </a:extLst>
          </p:cNvPr>
          <p:cNvSpPr>
            <a:spLocks noGrp="1"/>
          </p:cNvSpPr>
          <p:nvPr/>
        </p:nvSpPr>
        <p:spPr>
          <a:xfrm>
            <a:off x="0" y="374520"/>
            <a:ext cx="12191999" cy="580518"/>
          </a:xfrm>
          <a:prstGeom prst="rect">
            <a:avLst/>
          </a:prstGeom>
          <a:solidFill>
            <a:srgbClr val="F79037"/>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4800" b="0" i="0" kern="1200">
                <a:solidFill>
                  <a:srgbClr val="6D6A3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92000" algn="l"/>
            <a:r>
              <a:rPr lang="en-IE" sz="3600" b="1" dirty="0">
                <a:solidFill>
                  <a:srgbClr val="000000"/>
                </a:solidFill>
              </a:rPr>
              <a:t>What Stories do…</a:t>
            </a:r>
          </a:p>
        </p:txBody>
      </p:sp>
      <p:sp>
        <p:nvSpPr>
          <p:cNvPr id="4" name="Text Placeholder 2">
            <a:extLst>
              <a:ext uri="{FF2B5EF4-FFF2-40B4-BE49-F238E27FC236}">
                <a16:creationId xmlns:a16="http://schemas.microsoft.com/office/drawing/2014/main" id="{BDD97B1C-D9F4-8AC8-5072-47FF34EB307B}"/>
              </a:ext>
            </a:extLst>
          </p:cNvPr>
          <p:cNvSpPr>
            <a:spLocks noGrp="1"/>
          </p:cNvSpPr>
          <p:nvPr/>
        </p:nvSpPr>
        <p:spPr>
          <a:xfrm>
            <a:off x="1613338" y="1407647"/>
            <a:ext cx="6165886" cy="4252913"/>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a:buNone/>
              <a:defRPr sz="2400" b="0" i="0" kern="1200" spc="0">
                <a:solidFill>
                  <a:srgbClr val="60220F"/>
                </a:solidFill>
                <a:latin typeface="+mn-lt"/>
                <a:ea typeface="+mn-ea"/>
                <a:cs typeface="+mn-cs"/>
              </a:defRPr>
            </a:lvl1pPr>
            <a:lvl2pPr marL="6858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solidFill>
                  <a:srgbClr val="000000"/>
                </a:solidFill>
              </a:rPr>
              <a:t>Stories define the very essence of </a:t>
            </a:r>
            <a:r>
              <a:rPr lang="en-GB" b="1" dirty="0">
                <a:solidFill>
                  <a:srgbClr val="000000"/>
                </a:solidFill>
              </a:rPr>
              <a:t>human life</a:t>
            </a:r>
          </a:p>
          <a:p>
            <a:pPr marL="342900" indent="-342900" algn="l">
              <a:buFont typeface="Arial" panose="020B0604020202020204" pitchFamily="34" charset="0"/>
              <a:buChar char="•"/>
            </a:pPr>
            <a:r>
              <a:rPr lang="en-GB" dirty="0">
                <a:solidFill>
                  <a:srgbClr val="000000"/>
                </a:solidFill>
              </a:rPr>
              <a:t>People begin to feel a </a:t>
            </a:r>
            <a:r>
              <a:rPr lang="en-GB" b="1" dirty="0">
                <a:solidFill>
                  <a:srgbClr val="000000"/>
                </a:solidFill>
              </a:rPr>
              <a:t>connection</a:t>
            </a:r>
          </a:p>
          <a:p>
            <a:pPr marL="342900" indent="-342900" algn="l">
              <a:buFont typeface="Arial" panose="020B0604020202020204" pitchFamily="34" charset="0"/>
              <a:buChar char="•"/>
            </a:pPr>
            <a:r>
              <a:rPr lang="en-GB" b="1" dirty="0">
                <a:solidFill>
                  <a:srgbClr val="000000"/>
                </a:solidFill>
              </a:rPr>
              <a:t>Common values </a:t>
            </a:r>
            <a:r>
              <a:rPr lang="en-GB" dirty="0">
                <a:solidFill>
                  <a:srgbClr val="000000"/>
                </a:solidFill>
              </a:rPr>
              <a:t>are identified, and messages are communicated</a:t>
            </a:r>
          </a:p>
          <a:p>
            <a:pPr marL="342900" indent="-342900" algn="l">
              <a:buFont typeface="Arial" panose="020B0604020202020204" pitchFamily="34" charset="0"/>
              <a:buChar char="•"/>
            </a:pPr>
            <a:r>
              <a:rPr lang="en-GB" dirty="0">
                <a:solidFill>
                  <a:srgbClr val="000000"/>
                </a:solidFill>
              </a:rPr>
              <a:t>Themes like family, provenance, friendship, our history and others are common to every nation – </a:t>
            </a:r>
            <a:r>
              <a:rPr lang="en-GB" b="1" dirty="0">
                <a:solidFill>
                  <a:srgbClr val="000000"/>
                </a:solidFill>
              </a:rPr>
              <a:t>messages</a:t>
            </a:r>
            <a:r>
              <a:rPr lang="en-GB" dirty="0">
                <a:solidFill>
                  <a:srgbClr val="000000"/>
                </a:solidFill>
              </a:rPr>
              <a:t> with global reach </a:t>
            </a:r>
          </a:p>
          <a:p>
            <a:pPr marL="342900" indent="-342900" algn="l">
              <a:buFont typeface="Arial" panose="020B0604020202020204" pitchFamily="34" charset="0"/>
              <a:buChar char="•"/>
            </a:pPr>
            <a:r>
              <a:rPr lang="en-GB" dirty="0">
                <a:solidFill>
                  <a:srgbClr val="000000"/>
                </a:solidFill>
              </a:rPr>
              <a:t>A compelling story can give the customer or supplier or even employees the incentive they need to become more </a:t>
            </a:r>
            <a:r>
              <a:rPr lang="en-GB" b="1" dirty="0">
                <a:solidFill>
                  <a:srgbClr val="000000"/>
                </a:solidFill>
              </a:rPr>
              <a:t>engaged</a:t>
            </a:r>
            <a:r>
              <a:rPr lang="en-GB" dirty="0">
                <a:solidFill>
                  <a:srgbClr val="000000"/>
                </a:solidFill>
              </a:rPr>
              <a:t> with your business.</a:t>
            </a:r>
          </a:p>
        </p:txBody>
      </p:sp>
      <p:graphicFrame>
        <p:nvGraphicFramePr>
          <p:cNvPr id="5" name="Diagram 4">
            <a:extLst>
              <a:ext uri="{FF2B5EF4-FFF2-40B4-BE49-F238E27FC236}">
                <a16:creationId xmlns:a16="http://schemas.microsoft.com/office/drawing/2014/main" id="{160A1C04-54E9-A736-5844-5853DB28A67C}"/>
              </a:ext>
            </a:extLst>
          </p:cNvPr>
          <p:cNvGraphicFramePr/>
          <p:nvPr>
            <p:extLst>
              <p:ext uri="{D42A27DB-BD31-4B8C-83A1-F6EECF244321}">
                <p14:modId xmlns:p14="http://schemas.microsoft.com/office/powerpoint/2010/main" val="4188150057"/>
              </p:ext>
            </p:extLst>
          </p:nvPr>
        </p:nvGraphicFramePr>
        <p:xfrm>
          <a:off x="7362497" y="955038"/>
          <a:ext cx="5307724" cy="5008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FBBDC5A-1462-363A-854D-CCD01F2CDD0C}"/>
              </a:ext>
            </a:extLst>
          </p:cNvPr>
          <p:cNvSpPr txBox="1"/>
          <p:nvPr/>
        </p:nvSpPr>
        <p:spPr>
          <a:xfrm>
            <a:off x="8894931" y="3349437"/>
            <a:ext cx="173662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rgbClr val="086D6E"/>
                </a:solidFill>
              </a:rPr>
              <a:t>common values </a:t>
            </a:r>
          </a:p>
        </p:txBody>
      </p:sp>
      <p:sp>
        <p:nvSpPr>
          <p:cNvPr id="7" name="TextBox 6">
            <a:extLst>
              <a:ext uri="{FF2B5EF4-FFF2-40B4-BE49-F238E27FC236}">
                <a16:creationId xmlns:a16="http://schemas.microsoft.com/office/drawing/2014/main" id="{CDBCDCDB-DB25-6F10-BB53-D5A94BA23EAD}"/>
              </a:ext>
            </a:extLst>
          </p:cNvPr>
          <p:cNvSpPr txBox="1"/>
          <p:nvPr/>
        </p:nvSpPr>
        <p:spPr>
          <a:xfrm>
            <a:off x="9330984" y="4190265"/>
            <a:ext cx="109748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rgbClr val="086D6E"/>
                </a:solidFill>
              </a:rPr>
              <a:t>messages</a:t>
            </a:r>
          </a:p>
        </p:txBody>
      </p:sp>
      <p:pic>
        <p:nvPicPr>
          <p:cNvPr id="8" name="Picture 7">
            <a:extLst>
              <a:ext uri="{FF2B5EF4-FFF2-40B4-BE49-F238E27FC236}">
                <a16:creationId xmlns:a16="http://schemas.microsoft.com/office/drawing/2014/main" id="{7642E097-EDEC-3539-2082-E8842536EB31}"/>
              </a:ext>
            </a:extLst>
          </p:cNvPr>
          <p:cNvPicPr>
            <a:picLocks noChangeAspect="1"/>
          </p:cNvPicPr>
          <p:nvPr/>
        </p:nvPicPr>
        <p:blipFill>
          <a:blip r:embed="rId7"/>
          <a:stretch>
            <a:fillRect/>
          </a:stretch>
        </p:blipFill>
        <p:spPr>
          <a:xfrm>
            <a:off x="580009" y="5108668"/>
            <a:ext cx="1033329" cy="1103783"/>
          </a:xfrm>
          <a:prstGeom prst="rect">
            <a:avLst/>
          </a:prstGeom>
        </p:spPr>
      </p:pic>
    </p:spTree>
    <p:extLst>
      <p:ext uri="{BB962C8B-B14F-4D97-AF65-F5344CB8AC3E}">
        <p14:creationId xmlns:p14="http://schemas.microsoft.com/office/powerpoint/2010/main" val="1672826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3" title="The Power of Storytelling | eLearning Course">
            <a:hlinkClick r:id="" action="ppaction://media"/>
            <a:extLst>
              <a:ext uri="{FF2B5EF4-FFF2-40B4-BE49-F238E27FC236}">
                <a16:creationId xmlns:a16="http://schemas.microsoft.com/office/drawing/2014/main" id="{0A64EE7F-350B-E545-782C-C5521AA829C4}"/>
              </a:ext>
            </a:extLst>
          </p:cNvPr>
          <p:cNvPicPr>
            <a:picLocks noRot="1" noChangeAspect="1"/>
          </p:cNvPicPr>
          <p:nvPr>
            <a:videoFile r:link="rId1"/>
          </p:nvPr>
        </p:nvPicPr>
        <p:blipFill>
          <a:blip r:embed="rId3"/>
          <a:srcRect l="3983" r="3983"/>
          <a:stretch>
            <a:fillRect/>
          </a:stretch>
        </p:blipFill>
        <p:spPr>
          <a:xfrm>
            <a:off x="5387975" y="1370013"/>
            <a:ext cx="5665788" cy="3478212"/>
          </a:xfrm>
          <a:prstGeom prst="rect">
            <a:avLst/>
          </a:prstGeom>
        </p:spPr>
      </p:pic>
      <p:sp>
        <p:nvSpPr>
          <p:cNvPr id="3" name="TextBox 2">
            <a:extLst>
              <a:ext uri="{FF2B5EF4-FFF2-40B4-BE49-F238E27FC236}">
                <a16:creationId xmlns:a16="http://schemas.microsoft.com/office/drawing/2014/main" id="{11F04167-8AC3-8C06-D99C-EB71E082A0CE}"/>
              </a:ext>
            </a:extLst>
          </p:cNvPr>
          <p:cNvSpPr txBox="1"/>
          <p:nvPr/>
        </p:nvSpPr>
        <p:spPr>
          <a:xfrm>
            <a:off x="6516414" y="6029078"/>
            <a:ext cx="4256690" cy="307777"/>
          </a:xfrm>
          <a:prstGeom prst="rect">
            <a:avLst/>
          </a:prstGeom>
          <a:noFill/>
        </p:spPr>
        <p:txBody>
          <a:bodyPr wrap="square" rtlCol="0">
            <a:spAutoFit/>
          </a:bodyPr>
          <a:lstStyle/>
          <a:p>
            <a:r>
              <a:rPr lang="en-US" sz="1400" dirty="0">
                <a:solidFill>
                  <a:srgbClr val="F79037"/>
                </a:solidFill>
                <a:hlinkClick r:id="rId4">
                  <a:extLst>
                    <a:ext uri="{A12FA001-AC4F-418D-AE19-62706E023703}">
                      <ahyp:hlinkClr xmlns:ahyp="http://schemas.microsoft.com/office/drawing/2018/hyperlinkcolor" val="tx"/>
                    </a:ext>
                  </a:extLst>
                </a:hlinkClick>
              </a:rPr>
              <a:t>The Power of Storytelling | eLearning Course - YouTube</a:t>
            </a:r>
            <a:endParaRPr lang="en-IE" sz="1400" dirty="0">
              <a:solidFill>
                <a:srgbClr val="F79037"/>
              </a:solidFill>
            </a:endParaRPr>
          </a:p>
        </p:txBody>
      </p:sp>
      <p:sp>
        <p:nvSpPr>
          <p:cNvPr id="4" name="Text Placeholder 3">
            <a:extLst>
              <a:ext uri="{FF2B5EF4-FFF2-40B4-BE49-F238E27FC236}">
                <a16:creationId xmlns:a16="http://schemas.microsoft.com/office/drawing/2014/main" id="{BA923350-5575-C21C-1C68-5D5FB2839804}"/>
              </a:ext>
            </a:extLst>
          </p:cNvPr>
          <p:cNvSpPr txBox="1">
            <a:spLocks/>
          </p:cNvSpPr>
          <p:nvPr/>
        </p:nvSpPr>
        <p:spPr>
          <a:xfrm>
            <a:off x="447675" y="309563"/>
            <a:ext cx="11329988" cy="9144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b="1">
                <a:solidFill>
                  <a:srgbClr val="F79037"/>
                </a:solidFill>
              </a:rPr>
              <a:t>WATCH - The Power of Storytelling…</a:t>
            </a:r>
            <a:endParaRPr lang="en-IE" b="1" dirty="0">
              <a:solidFill>
                <a:srgbClr val="F79037"/>
              </a:solidFill>
            </a:endParaRPr>
          </a:p>
        </p:txBody>
      </p:sp>
      <p:sp>
        <p:nvSpPr>
          <p:cNvPr id="5" name="Text Placeholder 1">
            <a:extLst>
              <a:ext uri="{FF2B5EF4-FFF2-40B4-BE49-F238E27FC236}">
                <a16:creationId xmlns:a16="http://schemas.microsoft.com/office/drawing/2014/main" id="{807E5D1B-6057-383B-6B47-6D2F695ECB41}"/>
              </a:ext>
            </a:extLst>
          </p:cNvPr>
          <p:cNvSpPr txBox="1">
            <a:spLocks/>
          </p:cNvSpPr>
          <p:nvPr/>
        </p:nvSpPr>
        <p:spPr>
          <a:xfrm>
            <a:off x="357351" y="1370013"/>
            <a:ext cx="4824249" cy="457057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lnSpc>
                <a:spcPct val="100000"/>
              </a:lnSpc>
              <a:buNone/>
            </a:pPr>
            <a:r>
              <a:rPr lang="en-US" sz="2300" dirty="0">
                <a:solidFill>
                  <a:srgbClr val="000000"/>
                </a:solidFill>
              </a:rPr>
              <a:t>Storytelling is an essential communication tool. It can make complex data accessible and sell successfully.</a:t>
            </a:r>
          </a:p>
          <a:p>
            <a:pPr marL="216000" indent="0">
              <a:lnSpc>
                <a:spcPct val="100000"/>
              </a:lnSpc>
              <a:spcBef>
                <a:spcPts val="600"/>
              </a:spcBef>
              <a:buNone/>
            </a:pPr>
            <a:r>
              <a:rPr lang="en-US" sz="2300" dirty="0">
                <a:solidFill>
                  <a:srgbClr val="000000"/>
                </a:solidFill>
              </a:rPr>
              <a:t>In this short video,  we learn:</a:t>
            </a:r>
          </a:p>
          <a:p>
            <a:pPr marL="673200" indent="-457200">
              <a:lnSpc>
                <a:spcPct val="100000"/>
              </a:lnSpc>
              <a:spcBef>
                <a:spcPts val="600"/>
              </a:spcBef>
            </a:pPr>
            <a:r>
              <a:rPr lang="en-US" sz="2300" dirty="0">
                <a:solidFill>
                  <a:srgbClr val="000000"/>
                </a:solidFill>
              </a:rPr>
              <a:t>The benefits of powerful storytelling</a:t>
            </a:r>
          </a:p>
          <a:p>
            <a:pPr marL="685800" indent="-457200">
              <a:lnSpc>
                <a:spcPct val="100000"/>
              </a:lnSpc>
            </a:pPr>
            <a:r>
              <a:rPr lang="en-US" sz="2300" dirty="0">
                <a:solidFill>
                  <a:srgbClr val="000000"/>
                </a:solidFill>
              </a:rPr>
              <a:t>How to improve your basic storytelling skills</a:t>
            </a:r>
          </a:p>
          <a:p>
            <a:pPr marL="685800" indent="-457200">
              <a:lnSpc>
                <a:spcPct val="100000"/>
              </a:lnSpc>
            </a:pPr>
            <a:r>
              <a:rPr lang="en-US" sz="2300" dirty="0">
                <a:solidFill>
                  <a:srgbClr val="000000"/>
                </a:solidFill>
              </a:rPr>
              <a:t>How to use storytelling to build relationships</a:t>
            </a:r>
            <a:endParaRPr lang="en-IE" sz="2300" dirty="0">
              <a:solidFill>
                <a:srgbClr val="000000"/>
              </a:solidFill>
            </a:endParaRPr>
          </a:p>
        </p:txBody>
      </p:sp>
    </p:spTree>
    <p:extLst>
      <p:ext uri="{BB962C8B-B14F-4D97-AF65-F5344CB8AC3E}">
        <p14:creationId xmlns:p14="http://schemas.microsoft.com/office/powerpoint/2010/main" val="320717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Agroecology - the next evolution in food systems">
            <a:hlinkClick r:id="" action="ppaction://media"/>
            <a:extLst>
              <a:ext uri="{FF2B5EF4-FFF2-40B4-BE49-F238E27FC236}">
                <a16:creationId xmlns:a16="http://schemas.microsoft.com/office/drawing/2014/main" id="{4E291DC5-4751-1E6A-C448-ADED2C0A82D0}"/>
              </a:ext>
            </a:extLst>
          </p:cNvPr>
          <p:cNvPicPr>
            <a:picLocks noRot="1" noChangeAspect="1"/>
          </p:cNvPicPr>
          <p:nvPr>
            <a:videoFile r:link="rId1"/>
          </p:nvPr>
        </p:nvPicPr>
        <p:blipFill>
          <a:blip r:embed="rId3"/>
          <a:stretch>
            <a:fillRect/>
          </a:stretch>
        </p:blipFill>
        <p:spPr>
          <a:xfrm>
            <a:off x="5446110" y="1248682"/>
            <a:ext cx="5484649" cy="3638628"/>
          </a:xfrm>
          <a:prstGeom prst="rect">
            <a:avLst/>
          </a:prstGeom>
        </p:spPr>
      </p:pic>
      <p:sp>
        <p:nvSpPr>
          <p:cNvPr id="4" name="TextBox 3">
            <a:extLst>
              <a:ext uri="{FF2B5EF4-FFF2-40B4-BE49-F238E27FC236}">
                <a16:creationId xmlns:a16="http://schemas.microsoft.com/office/drawing/2014/main" id="{FD8B8B22-287F-73A0-46F4-7E4D9B0614EB}"/>
              </a:ext>
            </a:extLst>
          </p:cNvPr>
          <p:cNvSpPr txBox="1"/>
          <p:nvPr/>
        </p:nvSpPr>
        <p:spPr>
          <a:xfrm>
            <a:off x="5906814" y="5948120"/>
            <a:ext cx="6096000" cy="369332"/>
          </a:xfrm>
          <a:prstGeom prst="rect">
            <a:avLst/>
          </a:prstGeom>
          <a:noFill/>
        </p:spPr>
        <p:txBody>
          <a:bodyPr wrap="square">
            <a:spAutoFit/>
          </a:bodyPr>
          <a:lstStyle/>
          <a:p>
            <a:r>
              <a:rPr lang="en-US" dirty="0">
                <a:solidFill>
                  <a:srgbClr val="F79037"/>
                </a:solidFill>
                <a:hlinkClick r:id="rId4">
                  <a:extLst>
                    <a:ext uri="{A12FA001-AC4F-418D-AE19-62706E023703}">
                      <ahyp:hlinkClr xmlns:ahyp="http://schemas.microsoft.com/office/drawing/2018/hyperlinkcolor" val="tx"/>
                    </a:ext>
                  </a:extLst>
                </a:hlinkClick>
              </a:rPr>
              <a:t>Agroecology - the next evolution in food systems - YouTube</a:t>
            </a:r>
            <a:endParaRPr lang="en-IE" dirty="0">
              <a:solidFill>
                <a:srgbClr val="F79037"/>
              </a:solidFill>
            </a:endParaRPr>
          </a:p>
        </p:txBody>
      </p:sp>
      <p:sp>
        <p:nvSpPr>
          <p:cNvPr id="6" name="TextBox 5">
            <a:extLst>
              <a:ext uri="{FF2B5EF4-FFF2-40B4-BE49-F238E27FC236}">
                <a16:creationId xmlns:a16="http://schemas.microsoft.com/office/drawing/2014/main" id="{57EEA667-A222-A57A-DBF5-329C31D6F21D}"/>
              </a:ext>
            </a:extLst>
          </p:cNvPr>
          <p:cNvSpPr txBox="1"/>
          <p:nvPr/>
        </p:nvSpPr>
        <p:spPr>
          <a:xfrm>
            <a:off x="620110" y="1174559"/>
            <a:ext cx="4330262" cy="3785652"/>
          </a:xfrm>
          <a:prstGeom prst="rect">
            <a:avLst/>
          </a:prstGeom>
          <a:noFill/>
        </p:spPr>
        <p:txBody>
          <a:bodyPr wrap="square">
            <a:spAutoFit/>
          </a:bodyPr>
          <a:lstStyle/>
          <a:p>
            <a:pPr marL="0" marR="0" lvl="0" indent="0" algn="l" rtl="0">
              <a:spcBef>
                <a:spcPts val="0"/>
              </a:spcBef>
              <a:spcAft>
                <a:spcPts val="0"/>
              </a:spcAft>
              <a:buNone/>
            </a:pPr>
            <a:r>
              <a:rPr lang="en-US" sz="2400" b="0" i="0" dirty="0">
                <a:solidFill>
                  <a:srgbClr val="000000"/>
                </a:solidFill>
                <a:ea typeface="Raleway"/>
                <a:cs typeface="Raleway"/>
                <a:sym typeface="Raleway"/>
              </a:rPr>
              <a:t>This </a:t>
            </a:r>
            <a:r>
              <a:rPr lang="en-US" sz="2400" dirty="0">
                <a:solidFill>
                  <a:srgbClr val="000000"/>
                </a:solidFill>
                <a:ea typeface="Raleway"/>
                <a:cs typeface="Raleway"/>
                <a:sym typeface="Raleway"/>
              </a:rPr>
              <a:t>short video demonstrates how easy it is to tell a story. It doesn’t have to be long but with simple animation and a well-paced dialogue</a:t>
            </a:r>
            <a:r>
              <a:rPr lang="en-US" sz="2400" b="0" i="0" dirty="0">
                <a:solidFill>
                  <a:srgbClr val="000000"/>
                </a:solidFill>
                <a:ea typeface="Raleway"/>
                <a:cs typeface="Raleway"/>
                <a:sym typeface="Raleway"/>
              </a:rPr>
              <a:t>. It describes where we came from, where we are now and what the future could look like. It is the full </a:t>
            </a:r>
            <a:r>
              <a:rPr lang="en-US" sz="2400" b="0" i="1" dirty="0">
                <a:solidFill>
                  <a:srgbClr val="000000"/>
                </a:solidFill>
                <a:ea typeface="Raleway"/>
                <a:cs typeface="Raleway"/>
                <a:sym typeface="Raleway"/>
              </a:rPr>
              <a:t>HOOK-LINE &amp; SINKER </a:t>
            </a:r>
            <a:r>
              <a:rPr lang="en-US" sz="2400" b="0" dirty="0">
                <a:solidFill>
                  <a:srgbClr val="000000"/>
                </a:solidFill>
                <a:ea typeface="Raleway"/>
                <a:cs typeface="Raleway"/>
                <a:sym typeface="Raleway"/>
              </a:rPr>
              <a:t>to get the audience engaged.</a:t>
            </a:r>
            <a:endParaRPr lang="en-US" sz="2400" i="1" dirty="0">
              <a:solidFill>
                <a:srgbClr val="000000"/>
              </a:solidFill>
            </a:endParaRPr>
          </a:p>
        </p:txBody>
      </p:sp>
      <p:sp>
        <p:nvSpPr>
          <p:cNvPr id="7" name="Google Shape;463;p12">
            <a:extLst>
              <a:ext uri="{FF2B5EF4-FFF2-40B4-BE49-F238E27FC236}">
                <a16:creationId xmlns:a16="http://schemas.microsoft.com/office/drawing/2014/main" id="{265C1534-0E47-98BD-6FC6-AD958530FBFA}"/>
              </a:ext>
            </a:extLst>
          </p:cNvPr>
          <p:cNvSpPr txBox="1">
            <a:spLocks/>
          </p:cNvSpPr>
          <p:nvPr/>
        </p:nvSpPr>
        <p:spPr>
          <a:xfrm>
            <a:off x="325902" y="206844"/>
            <a:ext cx="11329988" cy="914400"/>
          </a:xfrm>
          <a:prstGeom prst="rect">
            <a:avLst/>
          </a:prstGeom>
          <a:noFill/>
          <a:ln>
            <a:noFill/>
          </a:ln>
        </p:spPr>
        <p:txBody>
          <a:bodyPr spcFirstLastPara="1" wrap="square" lIns="91425" tIns="45700" rIns="91425" bIns="4570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568754"/>
              </a:buClr>
              <a:buSzPct val="100000"/>
              <a:buFont typeface="Arial" panose="020B0604020202020204" pitchFamily="34" charset="0"/>
              <a:buNone/>
            </a:pPr>
            <a:r>
              <a:rPr lang="en-US" b="1" dirty="0">
                <a:solidFill>
                  <a:srgbClr val="F79037"/>
                </a:solidFill>
              </a:rPr>
              <a:t>WATCH - </a:t>
            </a:r>
            <a:r>
              <a:rPr lang="en-US" dirty="0">
                <a:solidFill>
                  <a:srgbClr val="F79037"/>
                </a:solidFill>
              </a:rPr>
              <a:t>The Next Evolution in Food Systems</a:t>
            </a:r>
          </a:p>
        </p:txBody>
      </p:sp>
    </p:spTree>
    <p:extLst>
      <p:ext uri="{BB962C8B-B14F-4D97-AF65-F5344CB8AC3E}">
        <p14:creationId xmlns:p14="http://schemas.microsoft.com/office/powerpoint/2010/main" val="70010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730553-2874-08B6-D1C7-FB2A70108103}"/>
              </a:ext>
            </a:extLst>
          </p:cNvPr>
          <p:cNvSpPr>
            <a:spLocks noGrp="1"/>
          </p:cNvSpPr>
          <p:nvPr>
            <p:ph type="body" sz="quarter" idx="16"/>
          </p:nvPr>
        </p:nvSpPr>
        <p:spPr/>
        <p:txBody>
          <a:bodyPr/>
          <a:lstStyle/>
          <a:p>
            <a:r>
              <a:rPr lang="en-IE" dirty="0"/>
              <a:t>Creating a Brand Story…</a:t>
            </a:r>
          </a:p>
        </p:txBody>
      </p:sp>
      <p:pic>
        <p:nvPicPr>
          <p:cNvPr id="8" name="Picture Placeholder 7" descr="Top view of peas and peapods">
            <a:extLst>
              <a:ext uri="{FF2B5EF4-FFF2-40B4-BE49-F238E27FC236}">
                <a16:creationId xmlns:a16="http://schemas.microsoft.com/office/drawing/2014/main" id="{C55BF10C-D916-4B48-C65A-4A06CEA84BA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8E05BCCB-9AEF-AD51-A7D5-37C165321B5B}"/>
              </a:ext>
            </a:extLst>
          </p:cNvPr>
          <p:cNvSpPr txBox="1">
            <a:spLocks noGrp="1"/>
          </p:cNvSpPr>
          <p:nvPr>
            <p:ph type="body" sz="quarter" idx="18"/>
          </p:nvPr>
        </p:nvSpPr>
        <p:spPr>
          <a:xfrm>
            <a:off x="898525" y="1452563"/>
            <a:ext cx="5901668" cy="2419124"/>
          </a:xfrm>
          <a:prstGeom prst="rect">
            <a:avLst/>
          </a:prstGeom>
          <a:noFill/>
        </p:spPr>
        <p:txBody>
          <a:bodyPr wrap="square">
            <a:spAutoFit/>
          </a:bodyPr>
          <a:lstStyle/>
          <a:p>
            <a:pPr algn="ctr"/>
            <a:r>
              <a:rPr lang="en-US" sz="2400" dirty="0"/>
              <a:t>An image or perception is made up of facts, feelings, and interpretations, from everything you do…each element of your food business or food products, from the food origin, the food processing methods, </a:t>
            </a:r>
            <a:r>
              <a:rPr lang="en-US" dirty="0"/>
              <a:t>the food products journey to </a:t>
            </a:r>
            <a:r>
              <a:rPr lang="en-US" sz="2400" dirty="0"/>
              <a:t>your own personal story, to even your distribution methods.</a:t>
            </a:r>
          </a:p>
        </p:txBody>
      </p:sp>
      <p:sp>
        <p:nvSpPr>
          <p:cNvPr id="6" name="Text Placeholder 2">
            <a:extLst>
              <a:ext uri="{FF2B5EF4-FFF2-40B4-BE49-F238E27FC236}">
                <a16:creationId xmlns:a16="http://schemas.microsoft.com/office/drawing/2014/main" id="{6472DA13-5813-28C3-B2B5-E687A2FFE459}"/>
              </a:ext>
            </a:extLst>
          </p:cNvPr>
          <p:cNvSpPr txBox="1">
            <a:spLocks/>
          </p:cNvSpPr>
          <p:nvPr/>
        </p:nvSpPr>
        <p:spPr>
          <a:xfrm>
            <a:off x="898525" y="3871688"/>
            <a:ext cx="5901668" cy="1835429"/>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buNone/>
            </a:pPr>
            <a:r>
              <a:rPr lang="en-US" sz="2400" b="1" dirty="0">
                <a:solidFill>
                  <a:srgbClr val="086D6E"/>
                </a:solidFill>
              </a:rPr>
              <a:t>Your story isn’t just what you tell people, it’s also what they believe about you based on the signals or messages that your produce or service/experience sends. </a:t>
            </a:r>
          </a:p>
          <a:p>
            <a:pPr marL="0" indent="0" algn="ctr">
              <a:lnSpc>
                <a:spcPct val="100000"/>
              </a:lnSpc>
              <a:buNone/>
            </a:pPr>
            <a:endParaRPr lang="en-GB" sz="2400" b="1" dirty="0">
              <a:solidFill>
                <a:srgbClr val="086D6E"/>
              </a:solidFill>
            </a:endParaRPr>
          </a:p>
        </p:txBody>
      </p:sp>
    </p:spTree>
    <p:extLst>
      <p:ext uri="{BB962C8B-B14F-4D97-AF65-F5344CB8AC3E}">
        <p14:creationId xmlns:p14="http://schemas.microsoft.com/office/powerpoint/2010/main" val="28996659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74C191-1F1F-BE0C-8A7B-0F9349C24607}"/>
              </a:ext>
            </a:extLst>
          </p:cNvPr>
          <p:cNvSpPr>
            <a:spLocks noGrp="1"/>
          </p:cNvSpPr>
          <p:nvPr>
            <p:ph type="body" sz="quarter" idx="13"/>
          </p:nvPr>
        </p:nvSpPr>
        <p:spPr/>
        <p:txBody>
          <a:bodyPr>
            <a:normAutofit lnSpcReduction="10000"/>
          </a:bodyPr>
          <a:lstStyle/>
          <a:p>
            <a:r>
              <a:rPr lang="en-US" sz="3200" b="0" i="0" dirty="0"/>
              <a:t>You understand and appreciate the need for ethical food…</a:t>
            </a:r>
            <a:r>
              <a:rPr lang="en-US" sz="3200" b="1" i="0" dirty="0"/>
              <a:t>now you want to sell it</a:t>
            </a:r>
            <a:r>
              <a:rPr lang="en-US" sz="3200" b="0" i="0" dirty="0"/>
              <a:t>…so, it is important to tell your stakeholders the story of how you got here and what you have achieved and involve them in the journey!</a:t>
            </a:r>
          </a:p>
          <a:p>
            <a:endParaRPr lang="en-IE" i="0" dirty="0"/>
          </a:p>
        </p:txBody>
      </p:sp>
      <p:pic>
        <p:nvPicPr>
          <p:cNvPr id="5" name="Picture Placeholder 4" descr="Retro microphone">
            <a:extLst>
              <a:ext uri="{FF2B5EF4-FFF2-40B4-BE49-F238E27FC236}">
                <a16:creationId xmlns:a16="http://schemas.microsoft.com/office/drawing/2014/main" id="{0CE286D3-7855-443F-05A6-0FBBD002BC6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096000" y="1404749"/>
            <a:ext cx="5239644" cy="4704418"/>
          </a:xfrm>
          <a:solidFill>
            <a:srgbClr val="000000"/>
          </a:solidFill>
          <a:ln>
            <a:solidFill>
              <a:srgbClr val="000000"/>
            </a:solidFill>
          </a:ln>
        </p:spPr>
      </p:pic>
    </p:spTree>
    <p:extLst>
      <p:ext uri="{BB962C8B-B14F-4D97-AF65-F5344CB8AC3E}">
        <p14:creationId xmlns:p14="http://schemas.microsoft.com/office/powerpoint/2010/main" val="1509898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a:extLst>
              <a:ext uri="{FF2B5EF4-FFF2-40B4-BE49-F238E27FC236}">
                <a16:creationId xmlns:a16="http://schemas.microsoft.com/office/drawing/2014/main" id="{7F328CDB-2718-6B35-0496-76CC81C79A4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71" r="171"/>
          <a:stretch/>
        </p:blipFill>
        <p:spPr>
          <a:ln w="28575">
            <a:solidFill>
              <a:srgbClr val="F1A0C2"/>
            </a:solidFill>
          </a:ln>
        </p:spPr>
      </p:pic>
      <p:pic>
        <p:nvPicPr>
          <p:cNvPr id="38" name="Picture Placeholder 37">
            <a:extLst>
              <a:ext uri="{FF2B5EF4-FFF2-40B4-BE49-F238E27FC236}">
                <a16:creationId xmlns:a16="http://schemas.microsoft.com/office/drawing/2014/main" id="{36A9B9FF-9A79-0059-FD68-A185E24673A1}"/>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l="467" r="467"/>
          <a:stretch/>
        </p:blipFill>
        <p:spPr>
          <a:ln w="28575">
            <a:solidFill>
              <a:srgbClr val="F1A0C2"/>
            </a:solidFill>
          </a:ln>
        </p:spPr>
      </p:pic>
      <p:pic>
        <p:nvPicPr>
          <p:cNvPr id="40" name="Picture Placeholder 39">
            <a:extLst>
              <a:ext uri="{FF2B5EF4-FFF2-40B4-BE49-F238E27FC236}">
                <a16:creationId xmlns:a16="http://schemas.microsoft.com/office/drawing/2014/main" id="{71C19405-84BB-21A1-F26D-9739C3F988BD}"/>
              </a:ext>
            </a:extLst>
          </p:cNvPr>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t="4491" b="4491"/>
          <a:stretch/>
        </p:blipFill>
        <p:spPr>
          <a:ln w="28575">
            <a:solidFill>
              <a:srgbClr val="F1A0C2"/>
            </a:solidFill>
          </a:ln>
        </p:spPr>
      </p:pic>
      <p:pic>
        <p:nvPicPr>
          <p:cNvPr id="43" name="Picture Placeholder 42">
            <a:extLst>
              <a:ext uri="{FF2B5EF4-FFF2-40B4-BE49-F238E27FC236}">
                <a16:creationId xmlns:a16="http://schemas.microsoft.com/office/drawing/2014/main" id="{034A1320-13CD-0328-9A26-E122E98908F7}"/>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a:ext>
            </a:extLst>
          </a:blip>
          <a:srcRect/>
          <a:stretch/>
        </p:blipFill>
        <p:spPr>
          <a:ln w="28575">
            <a:solidFill>
              <a:srgbClr val="F1A0C2"/>
            </a:solidFill>
          </a:ln>
        </p:spPr>
      </p:pic>
      <p:sp>
        <p:nvSpPr>
          <p:cNvPr id="6" name="Text Placeholder 5">
            <a:extLst>
              <a:ext uri="{FF2B5EF4-FFF2-40B4-BE49-F238E27FC236}">
                <a16:creationId xmlns:a16="http://schemas.microsoft.com/office/drawing/2014/main" id="{D178191D-F858-2989-5FE8-1B5D0796B409}"/>
              </a:ext>
            </a:extLst>
          </p:cNvPr>
          <p:cNvSpPr>
            <a:spLocks noGrp="1"/>
          </p:cNvSpPr>
          <p:nvPr>
            <p:ph type="body" sz="quarter" idx="18"/>
          </p:nvPr>
        </p:nvSpPr>
        <p:spPr>
          <a:xfrm>
            <a:off x="522910" y="3835204"/>
            <a:ext cx="1935079" cy="1723877"/>
          </a:xfrm>
        </p:spPr>
        <p:txBody>
          <a:bodyPr/>
          <a:lstStyle/>
          <a:p>
            <a:pPr algn="ctr"/>
            <a:r>
              <a:rPr lang="en-US" b="1" dirty="0"/>
              <a:t>Start with the Personal Story</a:t>
            </a:r>
            <a:r>
              <a:rPr lang="en-US" dirty="0"/>
              <a:t>: Your and your business’s history.</a:t>
            </a:r>
          </a:p>
          <a:p>
            <a:pPr algn="ctr"/>
            <a:endParaRPr lang="en-IE" dirty="0"/>
          </a:p>
        </p:txBody>
      </p:sp>
      <p:sp>
        <p:nvSpPr>
          <p:cNvPr id="8" name="Text Placeholder 7">
            <a:extLst>
              <a:ext uri="{FF2B5EF4-FFF2-40B4-BE49-F238E27FC236}">
                <a16:creationId xmlns:a16="http://schemas.microsoft.com/office/drawing/2014/main" id="{D7FDACA7-5351-F336-F3ED-3D38C3D9C09C}"/>
              </a:ext>
            </a:extLst>
          </p:cNvPr>
          <p:cNvSpPr>
            <a:spLocks noGrp="1"/>
          </p:cNvSpPr>
          <p:nvPr>
            <p:ph type="body" sz="quarter" idx="19"/>
          </p:nvPr>
        </p:nvSpPr>
        <p:spPr>
          <a:xfrm>
            <a:off x="2755480" y="3835203"/>
            <a:ext cx="1935079" cy="1723877"/>
          </a:xfrm>
        </p:spPr>
        <p:txBody>
          <a:bodyPr/>
          <a:lstStyle/>
          <a:p>
            <a:pPr algn="ctr"/>
            <a:r>
              <a:rPr lang="en-US" b="1" dirty="0"/>
              <a:t>Your Passion Story: </a:t>
            </a:r>
            <a:r>
              <a:rPr lang="en-US" dirty="0"/>
              <a:t>What you love about the journey, what drives you &amp; the business.</a:t>
            </a:r>
          </a:p>
          <a:p>
            <a:pPr algn="ctr"/>
            <a:endParaRPr lang="en-IE" dirty="0"/>
          </a:p>
        </p:txBody>
      </p:sp>
      <p:sp>
        <p:nvSpPr>
          <p:cNvPr id="10" name="Text Placeholder 9">
            <a:extLst>
              <a:ext uri="{FF2B5EF4-FFF2-40B4-BE49-F238E27FC236}">
                <a16:creationId xmlns:a16="http://schemas.microsoft.com/office/drawing/2014/main" id="{4A515F52-6933-AE05-B2A0-9342A29C1E9B}"/>
              </a:ext>
            </a:extLst>
          </p:cNvPr>
          <p:cNvSpPr>
            <a:spLocks noGrp="1"/>
          </p:cNvSpPr>
          <p:nvPr>
            <p:ph type="body" sz="quarter" idx="21"/>
          </p:nvPr>
        </p:nvSpPr>
        <p:spPr>
          <a:xfrm>
            <a:off x="5128459" y="3835204"/>
            <a:ext cx="1935079" cy="1237497"/>
          </a:xfrm>
        </p:spPr>
        <p:txBody>
          <a:bodyPr/>
          <a:lstStyle/>
          <a:p>
            <a:pPr algn="ctr"/>
            <a:r>
              <a:rPr lang="en-US" b="1" dirty="0"/>
              <a:t>The Personality Story: </a:t>
            </a:r>
            <a:r>
              <a:rPr lang="en-US" dirty="0"/>
              <a:t>What is the customer or stakeholder experience ahead of them?</a:t>
            </a:r>
          </a:p>
          <a:p>
            <a:pPr algn="ctr"/>
            <a:endParaRPr lang="en-IE" dirty="0"/>
          </a:p>
        </p:txBody>
      </p:sp>
      <p:sp>
        <p:nvSpPr>
          <p:cNvPr id="12" name="Text Placeholder 11">
            <a:extLst>
              <a:ext uri="{FF2B5EF4-FFF2-40B4-BE49-F238E27FC236}">
                <a16:creationId xmlns:a16="http://schemas.microsoft.com/office/drawing/2014/main" id="{3B283463-C45B-7745-1E64-9FDF6F54D8D6}"/>
              </a:ext>
            </a:extLst>
          </p:cNvPr>
          <p:cNvSpPr>
            <a:spLocks noGrp="1"/>
          </p:cNvSpPr>
          <p:nvPr>
            <p:ph type="body" sz="quarter" idx="23"/>
          </p:nvPr>
        </p:nvSpPr>
        <p:spPr>
          <a:xfrm>
            <a:off x="7501438" y="3887380"/>
            <a:ext cx="1935079" cy="1237497"/>
          </a:xfrm>
        </p:spPr>
        <p:txBody>
          <a:bodyPr/>
          <a:lstStyle/>
          <a:p>
            <a:pPr algn="ctr"/>
            <a:r>
              <a:rPr lang="en-US" b="1" dirty="0"/>
              <a:t>The Customer Story: </a:t>
            </a:r>
            <a:r>
              <a:rPr lang="en-US" dirty="0"/>
              <a:t>What do other customers say about your offerings?</a:t>
            </a:r>
          </a:p>
          <a:p>
            <a:pPr algn="ctr"/>
            <a:endParaRPr lang="en-IE" dirty="0"/>
          </a:p>
        </p:txBody>
      </p:sp>
      <p:pic>
        <p:nvPicPr>
          <p:cNvPr id="41" name="Picture Placeholder 39">
            <a:extLst>
              <a:ext uri="{FF2B5EF4-FFF2-40B4-BE49-F238E27FC236}">
                <a16:creationId xmlns:a16="http://schemas.microsoft.com/office/drawing/2014/main" id="{62B29860-8B90-0AB6-DEF7-F72665C8E31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01685" y="1918896"/>
            <a:ext cx="1723877" cy="1723877"/>
          </a:xfrm>
          <a:prstGeom prst="ellipse">
            <a:avLst/>
          </a:prstGeom>
          <a:ln w="28575">
            <a:solidFill>
              <a:srgbClr val="F1A0C2"/>
            </a:solidFill>
          </a:ln>
        </p:spPr>
      </p:pic>
      <p:sp>
        <p:nvSpPr>
          <p:cNvPr id="44" name="Text Placeholder 11">
            <a:extLst>
              <a:ext uri="{FF2B5EF4-FFF2-40B4-BE49-F238E27FC236}">
                <a16:creationId xmlns:a16="http://schemas.microsoft.com/office/drawing/2014/main" id="{BD1ADEBC-B180-21C9-B35A-AC302EAC8DD2}"/>
              </a:ext>
            </a:extLst>
          </p:cNvPr>
          <p:cNvSpPr txBox="1">
            <a:spLocks/>
          </p:cNvSpPr>
          <p:nvPr/>
        </p:nvSpPr>
        <p:spPr>
          <a:xfrm>
            <a:off x="9696083" y="3835203"/>
            <a:ext cx="1935079" cy="123749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Bring all the story elements together</a:t>
            </a:r>
            <a:endParaRPr lang="en-IE" dirty="0"/>
          </a:p>
          <a:p>
            <a:pPr algn="ctr"/>
            <a:endParaRPr lang="en-IE" dirty="0"/>
          </a:p>
        </p:txBody>
      </p:sp>
      <p:sp>
        <p:nvSpPr>
          <p:cNvPr id="45" name="Text Placeholder 4">
            <a:extLst>
              <a:ext uri="{FF2B5EF4-FFF2-40B4-BE49-F238E27FC236}">
                <a16:creationId xmlns:a16="http://schemas.microsoft.com/office/drawing/2014/main" id="{997B1155-082F-EE3E-13A1-BF7FB364D2E0}"/>
              </a:ext>
            </a:extLst>
          </p:cNvPr>
          <p:cNvSpPr txBox="1">
            <a:spLocks/>
          </p:cNvSpPr>
          <p:nvPr/>
        </p:nvSpPr>
        <p:spPr>
          <a:xfrm>
            <a:off x="447675" y="309563"/>
            <a:ext cx="11096625" cy="121126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E" sz="3600" b="1" dirty="0"/>
              <a:t>Elements in Creating a brand story…</a:t>
            </a:r>
          </a:p>
        </p:txBody>
      </p:sp>
    </p:spTree>
    <p:extLst>
      <p:ext uri="{BB962C8B-B14F-4D97-AF65-F5344CB8AC3E}">
        <p14:creationId xmlns:p14="http://schemas.microsoft.com/office/powerpoint/2010/main" val="3950712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98409-261C-11C5-43BF-4331598C42C7}"/>
              </a:ext>
            </a:extLst>
          </p:cNvPr>
          <p:cNvSpPr>
            <a:spLocks noGrp="1"/>
          </p:cNvSpPr>
          <p:nvPr>
            <p:ph type="body" sz="quarter" idx="18"/>
          </p:nvPr>
        </p:nvSpPr>
        <p:spPr>
          <a:xfrm>
            <a:off x="903222" y="2096327"/>
            <a:ext cx="4986134" cy="3291086"/>
          </a:xfrm>
        </p:spPr>
        <p:txBody>
          <a:bodyPr/>
          <a:lstStyle/>
          <a:p>
            <a:r>
              <a:rPr lang="en-IE" dirty="0"/>
              <a:t>In our compendium of good practices, a Portuguese case study </a:t>
            </a:r>
            <a:r>
              <a:rPr lang="en-IE" b="1" dirty="0">
                <a:solidFill>
                  <a:srgbClr val="F79037"/>
                </a:solidFill>
                <a:hlinkClick r:id="rId2">
                  <a:extLst>
                    <a:ext uri="{A12FA001-AC4F-418D-AE19-62706E023703}">
                      <ahyp:hlinkClr xmlns:ahyp="http://schemas.microsoft.com/office/drawing/2018/hyperlinkcolor" val="tx"/>
                    </a:ext>
                  </a:extLst>
                </a:hlinkClick>
              </a:rPr>
              <a:t>FRULACT</a:t>
            </a:r>
            <a:r>
              <a:rPr lang="en-IE" b="1" dirty="0">
                <a:solidFill>
                  <a:srgbClr val="F79037"/>
                </a:solidFill>
              </a:rPr>
              <a:t> </a:t>
            </a:r>
            <a:r>
              <a:rPr lang="en-IE" dirty="0"/>
              <a:t>demonstrates how transparency &amp; trust with their partners and employee relationships are crucial to their business model.</a:t>
            </a:r>
          </a:p>
          <a:p>
            <a:r>
              <a:rPr lang="en-IE" dirty="0"/>
              <a:t>Read all about them here: </a:t>
            </a:r>
            <a:r>
              <a:rPr lang="en-US" b="1" dirty="0">
                <a:solidFill>
                  <a:srgbClr val="F79037"/>
                </a:solidFill>
                <a:hlinkClick r:id="rId3">
                  <a:extLst>
                    <a:ext uri="{A12FA001-AC4F-418D-AE19-62706E023703}">
                      <ahyp:hlinkClr xmlns:ahyp="http://schemas.microsoft.com/office/drawing/2018/hyperlinkcolor" val="tx"/>
                    </a:ext>
                  </a:extLst>
                </a:hlinkClick>
              </a:rPr>
              <a:t>The Good Practice Compendium - Ethical Food Entrepreneurship (ethical-food.eu)</a:t>
            </a:r>
            <a:endParaRPr lang="en-IE" b="1" dirty="0">
              <a:solidFill>
                <a:srgbClr val="F79037"/>
              </a:solidFill>
            </a:endParaRPr>
          </a:p>
        </p:txBody>
      </p:sp>
      <p:sp>
        <p:nvSpPr>
          <p:cNvPr id="3" name="Text Placeholder 2">
            <a:extLst>
              <a:ext uri="{FF2B5EF4-FFF2-40B4-BE49-F238E27FC236}">
                <a16:creationId xmlns:a16="http://schemas.microsoft.com/office/drawing/2014/main" id="{F2F35984-604A-44B1-51EE-D8829E928849}"/>
              </a:ext>
            </a:extLst>
          </p:cNvPr>
          <p:cNvSpPr>
            <a:spLocks noGrp="1"/>
          </p:cNvSpPr>
          <p:nvPr>
            <p:ph type="body" sz="quarter" idx="16"/>
          </p:nvPr>
        </p:nvSpPr>
        <p:spPr/>
        <p:txBody>
          <a:bodyPr/>
          <a:lstStyle/>
          <a:p>
            <a:r>
              <a:rPr lang="en-IE" dirty="0"/>
              <a:t>Be Inspired…</a:t>
            </a:r>
          </a:p>
        </p:txBody>
      </p:sp>
      <p:sp>
        <p:nvSpPr>
          <p:cNvPr id="4" name="Picture Placeholder 3">
            <a:extLst>
              <a:ext uri="{FF2B5EF4-FFF2-40B4-BE49-F238E27FC236}">
                <a16:creationId xmlns:a16="http://schemas.microsoft.com/office/drawing/2014/main" id="{F1479216-61C8-DA89-4C0F-7204E3998C4F}"/>
              </a:ext>
            </a:extLst>
          </p:cNvPr>
          <p:cNvSpPr>
            <a:spLocks noGrp="1"/>
          </p:cNvSpPr>
          <p:nvPr>
            <p:ph type="pic" sz="quarter" idx="10"/>
          </p:nvPr>
        </p:nvSpPr>
        <p:spPr>
          <a:solidFill>
            <a:schemeClr val="tx1"/>
          </a:solidFill>
        </p:spPr>
        <p:txBody>
          <a:bodyPr/>
          <a:lstStyle/>
          <a:p>
            <a:endParaRPr lang="en-IE"/>
          </a:p>
        </p:txBody>
      </p:sp>
      <p:pic>
        <p:nvPicPr>
          <p:cNvPr id="8" name="Picture 7">
            <a:hlinkClick r:id="rId3"/>
            <a:extLst>
              <a:ext uri="{FF2B5EF4-FFF2-40B4-BE49-F238E27FC236}">
                <a16:creationId xmlns:a16="http://schemas.microsoft.com/office/drawing/2014/main" id="{05FB7841-92C6-8D3E-71F0-F94E258820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5980" y="1793612"/>
            <a:ext cx="2310620" cy="3270776"/>
          </a:xfrm>
          <a:prstGeom prst="rect">
            <a:avLst/>
          </a:prstGeom>
          <a:ln>
            <a:solidFill>
              <a:srgbClr val="000000"/>
            </a:solidFill>
          </a:ln>
        </p:spPr>
      </p:pic>
      <p:pic>
        <p:nvPicPr>
          <p:cNvPr id="5" name="Picture 4">
            <a:hlinkClick r:id="rId2"/>
            <a:extLst>
              <a:ext uri="{FF2B5EF4-FFF2-40B4-BE49-F238E27FC236}">
                <a16:creationId xmlns:a16="http://schemas.microsoft.com/office/drawing/2014/main" id="{F991370A-18C0-8E4F-FE46-074063064C5B}"/>
              </a:ext>
            </a:extLst>
          </p:cNvPr>
          <p:cNvPicPr>
            <a:picLocks noChangeAspect="1"/>
          </p:cNvPicPr>
          <p:nvPr/>
        </p:nvPicPr>
        <p:blipFill>
          <a:blip r:embed="rId5"/>
          <a:stretch>
            <a:fillRect/>
          </a:stretch>
        </p:blipFill>
        <p:spPr>
          <a:xfrm>
            <a:off x="4468575" y="890242"/>
            <a:ext cx="2006703" cy="977950"/>
          </a:xfrm>
          <a:prstGeom prst="rect">
            <a:avLst/>
          </a:prstGeom>
        </p:spPr>
      </p:pic>
      <p:pic>
        <p:nvPicPr>
          <p:cNvPr id="7" name="Picture 6">
            <a:extLst>
              <a:ext uri="{FF2B5EF4-FFF2-40B4-BE49-F238E27FC236}">
                <a16:creationId xmlns:a16="http://schemas.microsoft.com/office/drawing/2014/main" id="{66B9B604-2C18-D842-8E7A-2B6F018F71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43134" y="1788403"/>
            <a:ext cx="2310620" cy="3275985"/>
          </a:xfrm>
          <a:prstGeom prst="rect">
            <a:avLst/>
          </a:prstGeom>
          <a:ln>
            <a:solidFill>
              <a:srgbClr val="000000"/>
            </a:solidFill>
          </a:ln>
        </p:spPr>
      </p:pic>
    </p:spTree>
    <p:extLst>
      <p:ext uri="{BB962C8B-B14F-4D97-AF65-F5344CB8AC3E}">
        <p14:creationId xmlns:p14="http://schemas.microsoft.com/office/powerpoint/2010/main" val="40032258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1E44C2-383B-FD6E-F3E1-E057AC95FDA5}"/>
              </a:ext>
            </a:extLst>
          </p:cNvPr>
          <p:cNvSpPr txBox="1"/>
          <p:nvPr/>
        </p:nvSpPr>
        <p:spPr>
          <a:xfrm>
            <a:off x="662151" y="488788"/>
            <a:ext cx="10815145" cy="584775"/>
          </a:xfrm>
          <a:prstGeom prst="rect">
            <a:avLst/>
          </a:prstGeom>
          <a:noFill/>
        </p:spPr>
        <p:txBody>
          <a:bodyPr wrap="square">
            <a:spAutoFit/>
          </a:bodyPr>
          <a:lstStyle/>
          <a:p>
            <a:pPr algn="l"/>
            <a:r>
              <a:rPr lang="en-US" sz="3200" b="1" dirty="0">
                <a:solidFill>
                  <a:srgbClr val="F79037"/>
                </a:solidFill>
              </a:rPr>
              <a:t>Using Storytelling in your marketing - Storyteller to </a:t>
            </a:r>
            <a:r>
              <a:rPr lang="en-US" sz="3200" b="1" dirty="0" err="1">
                <a:solidFill>
                  <a:srgbClr val="F79037"/>
                </a:solidFill>
                <a:effectLst>
                  <a:outerShdw blurRad="38100" dist="38100" dir="2700000" algn="tl">
                    <a:srgbClr val="000000">
                      <a:alpha val="43137"/>
                    </a:srgbClr>
                  </a:outerShdw>
                </a:effectLst>
              </a:rPr>
              <a:t>StorySeller</a:t>
            </a:r>
            <a:endParaRPr lang="en-IE" sz="3200" b="1" dirty="0">
              <a:solidFill>
                <a:srgbClr val="F79037"/>
              </a:solidFill>
              <a:effectLst>
                <a:outerShdw blurRad="38100" dist="38100" dir="2700000" algn="tl">
                  <a:srgbClr val="000000">
                    <a:alpha val="43137"/>
                  </a:srgbClr>
                </a:outerShdw>
              </a:effectLst>
            </a:endParaRPr>
          </a:p>
        </p:txBody>
      </p:sp>
      <p:sp>
        <p:nvSpPr>
          <p:cNvPr id="4" name="Text Placeholder 1">
            <a:extLst>
              <a:ext uri="{FF2B5EF4-FFF2-40B4-BE49-F238E27FC236}">
                <a16:creationId xmlns:a16="http://schemas.microsoft.com/office/drawing/2014/main" id="{6DBC31E7-FEBC-DFAC-DD2E-7C6CCE65BA7A}"/>
              </a:ext>
            </a:extLst>
          </p:cNvPr>
          <p:cNvSpPr txBox="1">
            <a:spLocks/>
          </p:cNvSpPr>
          <p:nvPr/>
        </p:nvSpPr>
        <p:spPr>
          <a:xfrm>
            <a:off x="1030013" y="1415829"/>
            <a:ext cx="3657601" cy="4182496"/>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2400" dirty="0">
                <a:solidFill>
                  <a:srgbClr val="000000"/>
                </a:solidFill>
              </a:rPr>
              <a:t>This video by </a:t>
            </a:r>
            <a:r>
              <a:rPr lang="en-US" sz="2400" dirty="0" err="1">
                <a:solidFill>
                  <a:srgbClr val="000000"/>
                </a:solidFill>
              </a:rPr>
              <a:t>Timir</a:t>
            </a:r>
            <a:r>
              <a:rPr lang="en-US" sz="2400" dirty="0">
                <a:solidFill>
                  <a:srgbClr val="000000"/>
                </a:solidFill>
              </a:rPr>
              <a:t> Naha talks about </a:t>
            </a:r>
            <a:r>
              <a:rPr lang="en-US" sz="2400" b="1" dirty="0">
                <a:solidFill>
                  <a:srgbClr val="000000"/>
                </a:solidFill>
              </a:rPr>
              <a:t>storytelling as a marketing tool </a:t>
            </a:r>
            <a:r>
              <a:rPr lang="en-US" sz="2400" dirty="0">
                <a:solidFill>
                  <a:srgbClr val="000000"/>
                </a:solidFill>
              </a:rPr>
              <a:t>or business storytelling and ways to give storytelling presentations. Basically,  how to tell marketing stories that are effective for your ethical food business.</a:t>
            </a:r>
            <a:endParaRPr lang="en-IE" sz="2400" dirty="0">
              <a:solidFill>
                <a:srgbClr val="000000"/>
              </a:solidFill>
            </a:endParaRPr>
          </a:p>
        </p:txBody>
      </p:sp>
      <p:pic>
        <p:nvPicPr>
          <p:cNvPr id="5" name="Online Media 9" title="Storytelling marketing | Business storytelling | Storytelling presentation">
            <a:hlinkClick r:id="" action="ppaction://media"/>
            <a:extLst>
              <a:ext uri="{FF2B5EF4-FFF2-40B4-BE49-F238E27FC236}">
                <a16:creationId xmlns:a16="http://schemas.microsoft.com/office/drawing/2014/main" id="{45F72E79-8853-0459-F411-5C51B939CFF1}"/>
              </a:ext>
            </a:extLst>
          </p:cNvPr>
          <p:cNvPicPr>
            <a:picLocks noRot="1" noChangeAspect="1"/>
          </p:cNvPicPr>
          <p:nvPr>
            <a:videoFile r:link="rId1"/>
          </p:nvPr>
        </p:nvPicPr>
        <p:blipFill>
          <a:blip r:embed="rId3"/>
          <a:stretch>
            <a:fillRect/>
          </a:stretch>
        </p:blipFill>
        <p:spPr>
          <a:xfrm>
            <a:off x="5416081" y="1258350"/>
            <a:ext cx="5665788" cy="3726599"/>
          </a:xfrm>
          <a:prstGeom prst="rect">
            <a:avLst/>
          </a:prstGeom>
        </p:spPr>
      </p:pic>
      <p:sp>
        <p:nvSpPr>
          <p:cNvPr id="6" name="TextBox 5">
            <a:extLst>
              <a:ext uri="{FF2B5EF4-FFF2-40B4-BE49-F238E27FC236}">
                <a16:creationId xmlns:a16="http://schemas.microsoft.com/office/drawing/2014/main" id="{34A012FF-19F5-F321-2EAB-45134E3E7784}"/>
              </a:ext>
            </a:extLst>
          </p:cNvPr>
          <p:cNvSpPr txBox="1"/>
          <p:nvPr/>
        </p:nvSpPr>
        <p:spPr>
          <a:xfrm>
            <a:off x="5277079" y="5913694"/>
            <a:ext cx="6611848" cy="307777"/>
          </a:xfrm>
          <a:prstGeom prst="rect">
            <a:avLst/>
          </a:prstGeom>
          <a:noFill/>
        </p:spPr>
        <p:txBody>
          <a:bodyPr wrap="square">
            <a:spAutoFit/>
          </a:bodyPr>
          <a:lstStyle/>
          <a:p>
            <a:r>
              <a:rPr lang="en-IE" sz="1400" dirty="0">
                <a:solidFill>
                  <a:srgbClr val="F79037"/>
                </a:solidFill>
                <a:hlinkClick r:id="rId4">
                  <a:extLst>
                    <a:ext uri="{A12FA001-AC4F-418D-AE19-62706E023703}">
                      <ahyp:hlinkClr xmlns:ahyp="http://schemas.microsoft.com/office/drawing/2018/hyperlinkcolor" val="tx"/>
                    </a:ext>
                  </a:extLst>
                </a:hlinkClick>
              </a:rPr>
              <a:t>Storytelling marketing | Business storytelling | Storytelling presentation - YouTube</a:t>
            </a:r>
            <a:endParaRPr lang="en-IE" sz="1400" dirty="0">
              <a:solidFill>
                <a:srgbClr val="F79037"/>
              </a:solidFill>
            </a:endParaRPr>
          </a:p>
        </p:txBody>
      </p:sp>
    </p:spTree>
    <p:extLst>
      <p:ext uri="{BB962C8B-B14F-4D97-AF65-F5344CB8AC3E}">
        <p14:creationId xmlns:p14="http://schemas.microsoft.com/office/powerpoint/2010/main" val="183271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iblings turn brewers’ spent grain into food supplement">
            <a:hlinkClick r:id="" action="ppaction://media"/>
            <a:extLst>
              <a:ext uri="{FF2B5EF4-FFF2-40B4-BE49-F238E27FC236}">
                <a16:creationId xmlns:a16="http://schemas.microsoft.com/office/drawing/2014/main" id="{609CF7FD-C9B9-C601-028C-30026F54AC9C}"/>
              </a:ext>
            </a:extLst>
          </p:cNvPr>
          <p:cNvPicPr>
            <a:picLocks noRot="1" noChangeAspect="1"/>
          </p:cNvPicPr>
          <p:nvPr>
            <a:videoFile r:link="rId1"/>
          </p:nvPr>
        </p:nvPicPr>
        <p:blipFill>
          <a:blip r:embed="rId3"/>
          <a:stretch>
            <a:fillRect/>
          </a:stretch>
        </p:blipFill>
        <p:spPr>
          <a:xfrm>
            <a:off x="5477641" y="1327772"/>
            <a:ext cx="5481563" cy="3528007"/>
          </a:xfrm>
          <a:prstGeom prst="rect">
            <a:avLst/>
          </a:prstGeom>
        </p:spPr>
      </p:pic>
      <p:sp>
        <p:nvSpPr>
          <p:cNvPr id="3" name="Text Placeholder 2">
            <a:extLst>
              <a:ext uri="{FF2B5EF4-FFF2-40B4-BE49-F238E27FC236}">
                <a16:creationId xmlns:a16="http://schemas.microsoft.com/office/drawing/2014/main" id="{B4C16F5B-3742-700B-2C73-975B23A73A27}"/>
              </a:ext>
            </a:extLst>
          </p:cNvPr>
          <p:cNvSpPr txBox="1">
            <a:spLocks/>
          </p:cNvSpPr>
          <p:nvPr/>
        </p:nvSpPr>
        <p:spPr>
          <a:xfrm>
            <a:off x="798786" y="309492"/>
            <a:ext cx="10978244" cy="91420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F79037"/>
                </a:solidFill>
              </a:rPr>
              <a:t>BE INSPIRED – </a:t>
            </a:r>
            <a:r>
              <a:rPr lang="en-IE" dirty="0">
                <a:solidFill>
                  <a:srgbClr val="F79037"/>
                </a:solidFill>
              </a:rPr>
              <a:t>One of our Good Practice Case studies tells their story…</a:t>
            </a:r>
          </a:p>
        </p:txBody>
      </p:sp>
      <p:sp>
        <p:nvSpPr>
          <p:cNvPr id="4" name="TextBox 3">
            <a:extLst>
              <a:ext uri="{FF2B5EF4-FFF2-40B4-BE49-F238E27FC236}">
                <a16:creationId xmlns:a16="http://schemas.microsoft.com/office/drawing/2014/main" id="{EA42C748-EFAB-9C94-50B2-45AD54A2478F}"/>
              </a:ext>
            </a:extLst>
          </p:cNvPr>
          <p:cNvSpPr txBox="1"/>
          <p:nvPr/>
        </p:nvSpPr>
        <p:spPr>
          <a:xfrm>
            <a:off x="1145628" y="1716655"/>
            <a:ext cx="3762704" cy="3046988"/>
          </a:xfrm>
          <a:prstGeom prst="rect">
            <a:avLst/>
          </a:prstGeom>
          <a:noFill/>
        </p:spPr>
        <p:txBody>
          <a:bodyPr wrap="square" rtlCol="0">
            <a:spAutoFit/>
          </a:bodyPr>
          <a:lstStyle/>
          <a:p>
            <a:r>
              <a:rPr lang="en-IE" sz="2400" dirty="0">
                <a:solidFill>
                  <a:srgbClr val="000000"/>
                </a:solidFill>
              </a:rPr>
              <a:t>Irish Siblings Niamh &amp; Ruairi tell their business story.  They start with their past, then their passion and their journey to where they are today but also where they want their business, </a:t>
            </a:r>
            <a:r>
              <a:rPr lang="en-IE" sz="2400" dirty="0">
                <a:solidFill>
                  <a:srgbClr val="F79037"/>
                </a:solidFill>
                <a:hlinkClick r:id="rId4">
                  <a:extLst>
                    <a:ext uri="{A12FA001-AC4F-418D-AE19-62706E023703}">
                      <ahyp:hlinkClr xmlns:ahyp="http://schemas.microsoft.com/office/drawing/2018/hyperlinkcolor" val="tx"/>
                    </a:ext>
                  </a:extLst>
                </a:hlinkClick>
              </a:rPr>
              <a:t>Biasol</a:t>
            </a:r>
            <a:r>
              <a:rPr lang="en-IE" sz="2400" dirty="0">
                <a:solidFill>
                  <a:srgbClr val="000000"/>
                </a:solidFill>
              </a:rPr>
              <a:t> to go in the future.</a:t>
            </a:r>
          </a:p>
        </p:txBody>
      </p:sp>
      <p:sp>
        <p:nvSpPr>
          <p:cNvPr id="6" name="TextBox 5">
            <a:extLst>
              <a:ext uri="{FF2B5EF4-FFF2-40B4-BE49-F238E27FC236}">
                <a16:creationId xmlns:a16="http://schemas.microsoft.com/office/drawing/2014/main" id="{4F0483FB-F26A-8882-4D67-2E740809D265}"/>
              </a:ext>
            </a:extLst>
          </p:cNvPr>
          <p:cNvSpPr txBox="1"/>
          <p:nvPr/>
        </p:nvSpPr>
        <p:spPr>
          <a:xfrm>
            <a:off x="1145628" y="4913586"/>
            <a:ext cx="4237420" cy="923330"/>
          </a:xfrm>
          <a:prstGeom prst="rect">
            <a:avLst/>
          </a:prstGeom>
          <a:noFill/>
        </p:spPr>
        <p:txBody>
          <a:bodyPr wrap="square">
            <a:spAutoFit/>
          </a:bodyPr>
          <a:lstStyle/>
          <a:p>
            <a:r>
              <a:rPr lang="en-IE" dirty="0">
                <a:solidFill>
                  <a:srgbClr val="000000"/>
                </a:solidFill>
              </a:rPr>
              <a:t>Read all about them here: </a:t>
            </a:r>
            <a:r>
              <a:rPr lang="en-US" b="1" dirty="0">
                <a:solidFill>
                  <a:srgbClr val="F79037"/>
                </a:solidFill>
                <a:hlinkClick r:id="rId5">
                  <a:extLst>
                    <a:ext uri="{A12FA001-AC4F-418D-AE19-62706E023703}">
                      <ahyp:hlinkClr xmlns:ahyp="http://schemas.microsoft.com/office/drawing/2018/hyperlinkcolor" val="tx"/>
                    </a:ext>
                  </a:extLst>
                </a:hlinkClick>
              </a:rPr>
              <a:t>The Good Practice Compendium - Ethical Food Entrepreneurship (ethical-food.eu)</a:t>
            </a:r>
            <a:endParaRPr lang="en-IE" b="1" dirty="0">
              <a:solidFill>
                <a:srgbClr val="F79037"/>
              </a:solidFill>
            </a:endParaRPr>
          </a:p>
        </p:txBody>
      </p:sp>
      <p:sp>
        <p:nvSpPr>
          <p:cNvPr id="8" name="TextBox 7">
            <a:extLst>
              <a:ext uri="{FF2B5EF4-FFF2-40B4-BE49-F238E27FC236}">
                <a16:creationId xmlns:a16="http://schemas.microsoft.com/office/drawing/2014/main" id="{F6775780-B29E-EBED-9183-128D49818AA7}"/>
              </a:ext>
            </a:extLst>
          </p:cNvPr>
          <p:cNvSpPr txBox="1"/>
          <p:nvPr/>
        </p:nvSpPr>
        <p:spPr>
          <a:xfrm>
            <a:off x="5443024" y="6073733"/>
            <a:ext cx="6510970" cy="369332"/>
          </a:xfrm>
          <a:prstGeom prst="rect">
            <a:avLst/>
          </a:prstGeom>
          <a:noFill/>
        </p:spPr>
        <p:txBody>
          <a:bodyPr wrap="square">
            <a:spAutoFit/>
          </a:bodyPr>
          <a:lstStyle/>
          <a:p>
            <a:r>
              <a:rPr lang="en-US" dirty="0">
                <a:solidFill>
                  <a:srgbClr val="F79037"/>
                </a:solidFill>
                <a:hlinkClick r:id="rId6">
                  <a:extLst>
                    <a:ext uri="{A12FA001-AC4F-418D-AE19-62706E023703}">
                      <ahyp:hlinkClr xmlns:ahyp="http://schemas.microsoft.com/office/drawing/2018/hyperlinkcolor" val="tx"/>
                    </a:ext>
                  </a:extLst>
                </a:hlinkClick>
              </a:rPr>
              <a:t>Siblings turn brewers’ spent grain into food supplement - YouTube</a:t>
            </a:r>
            <a:endParaRPr lang="en-IE" dirty="0">
              <a:solidFill>
                <a:srgbClr val="F79037"/>
              </a:solidFill>
            </a:endParaRPr>
          </a:p>
        </p:txBody>
      </p:sp>
    </p:spTree>
    <p:extLst>
      <p:ext uri="{BB962C8B-B14F-4D97-AF65-F5344CB8AC3E}">
        <p14:creationId xmlns:p14="http://schemas.microsoft.com/office/powerpoint/2010/main" val="27684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4" title="A Taste of Ireland: From Farm to Fork">
            <a:hlinkClick r:id="" action="ppaction://media"/>
            <a:extLst>
              <a:ext uri="{FF2B5EF4-FFF2-40B4-BE49-F238E27FC236}">
                <a16:creationId xmlns:a16="http://schemas.microsoft.com/office/drawing/2014/main" id="{0BE742D8-DF38-D7CD-4FE7-1B58DC00C60E}"/>
              </a:ext>
            </a:extLst>
          </p:cNvPr>
          <p:cNvPicPr>
            <a:picLocks noRot="1" noChangeAspect="1"/>
          </p:cNvPicPr>
          <p:nvPr>
            <a:videoFile r:link="rId1"/>
          </p:nvPr>
        </p:nvPicPr>
        <p:blipFill>
          <a:blip r:embed="rId3"/>
          <a:stretch>
            <a:fillRect/>
          </a:stretch>
        </p:blipFill>
        <p:spPr>
          <a:xfrm>
            <a:off x="5349343" y="1284780"/>
            <a:ext cx="5744029" cy="3671238"/>
          </a:xfrm>
          <a:prstGeom prst="rect">
            <a:avLst/>
          </a:prstGeom>
        </p:spPr>
      </p:pic>
      <p:sp>
        <p:nvSpPr>
          <p:cNvPr id="3" name="TextBox 2">
            <a:extLst>
              <a:ext uri="{FF2B5EF4-FFF2-40B4-BE49-F238E27FC236}">
                <a16:creationId xmlns:a16="http://schemas.microsoft.com/office/drawing/2014/main" id="{4160DFDC-4B00-4BD4-2A8C-24CB75C8C123}"/>
              </a:ext>
            </a:extLst>
          </p:cNvPr>
          <p:cNvSpPr txBox="1"/>
          <p:nvPr/>
        </p:nvSpPr>
        <p:spPr>
          <a:xfrm>
            <a:off x="7217229" y="6011999"/>
            <a:ext cx="3876143" cy="307777"/>
          </a:xfrm>
          <a:prstGeom prst="rect">
            <a:avLst/>
          </a:prstGeom>
          <a:noFill/>
        </p:spPr>
        <p:txBody>
          <a:bodyPr wrap="square">
            <a:spAutoFit/>
          </a:bodyPr>
          <a:lstStyle/>
          <a:p>
            <a:r>
              <a:rPr lang="en-US" sz="1400" dirty="0">
                <a:solidFill>
                  <a:srgbClr val="F79037"/>
                </a:solidFill>
                <a:hlinkClick r:id="rId4">
                  <a:extLst>
                    <a:ext uri="{A12FA001-AC4F-418D-AE19-62706E023703}">
                      <ahyp:hlinkClr xmlns:ahyp="http://schemas.microsoft.com/office/drawing/2018/hyperlinkcolor" val="tx"/>
                    </a:ext>
                  </a:extLst>
                </a:hlinkClick>
              </a:rPr>
              <a:t>A Taste of Ireland: From Farm to Fork - YouTube</a:t>
            </a:r>
            <a:endParaRPr lang="en-IE" sz="1400" dirty="0">
              <a:solidFill>
                <a:srgbClr val="F79037"/>
              </a:solidFill>
            </a:endParaRPr>
          </a:p>
        </p:txBody>
      </p:sp>
      <p:sp>
        <p:nvSpPr>
          <p:cNvPr id="4" name="TextBox 3">
            <a:extLst>
              <a:ext uri="{FF2B5EF4-FFF2-40B4-BE49-F238E27FC236}">
                <a16:creationId xmlns:a16="http://schemas.microsoft.com/office/drawing/2014/main" id="{21B8185A-755E-6A6E-AE12-840CE3163122}"/>
              </a:ext>
            </a:extLst>
          </p:cNvPr>
          <p:cNvSpPr txBox="1"/>
          <p:nvPr/>
        </p:nvSpPr>
        <p:spPr>
          <a:xfrm>
            <a:off x="483053" y="1107256"/>
            <a:ext cx="4675801" cy="5262979"/>
          </a:xfrm>
          <a:prstGeom prst="rect">
            <a:avLst/>
          </a:prstGeom>
          <a:noFill/>
        </p:spPr>
        <p:txBody>
          <a:bodyPr wrap="square">
            <a:spAutoFit/>
          </a:bodyPr>
          <a:lstStyle/>
          <a:p>
            <a:r>
              <a:rPr lang="en-US" sz="2400" b="0" i="0" dirty="0">
                <a:solidFill>
                  <a:srgbClr val="000000"/>
                </a:solidFill>
                <a:effectLst/>
              </a:rPr>
              <a:t>This short </a:t>
            </a:r>
            <a:r>
              <a:rPr lang="en-US" sz="2400" b="0" i="0" dirty="0">
                <a:solidFill>
                  <a:srgbClr val="F79037"/>
                </a:solidFill>
                <a:effectLst/>
                <a:hlinkClick r:id="rId5">
                  <a:extLst>
                    <a:ext uri="{A12FA001-AC4F-418D-AE19-62706E023703}">
                      <ahyp:hlinkClr xmlns:ahyp="http://schemas.microsoft.com/office/drawing/2018/hyperlinkcolor" val="tx"/>
                    </a:ext>
                  </a:extLst>
                </a:hlinkClick>
              </a:rPr>
              <a:t>Discover Ireland </a:t>
            </a:r>
            <a:r>
              <a:rPr lang="en-US" sz="2400" b="0" i="0" dirty="0">
                <a:solidFill>
                  <a:srgbClr val="000000"/>
                </a:solidFill>
                <a:effectLst/>
              </a:rPr>
              <a:t>video uses </a:t>
            </a:r>
            <a:r>
              <a:rPr lang="en-US" sz="2400" dirty="0">
                <a:solidFill>
                  <a:srgbClr val="000000"/>
                </a:solidFill>
              </a:rPr>
              <a:t>Irish Celebrity Chef Rachel Allen to </a:t>
            </a:r>
            <a:r>
              <a:rPr lang="en-US" sz="2400" b="0" i="0" dirty="0">
                <a:solidFill>
                  <a:srgbClr val="000000"/>
                </a:solidFill>
                <a:effectLst/>
              </a:rPr>
              <a:t>tell Ireland’s food story…From farm to fork and sea to shore, Ireland is renowned for its fresh, local and organic produce and Rachel creates a great picture. The story has a beginning (her personal story), a middle (our heritage story) and an end (what the audience should expect now and, in the future)</a:t>
            </a:r>
            <a:r>
              <a:rPr lang="en-US" sz="2400" dirty="0">
                <a:solidFill>
                  <a:srgbClr val="000000"/>
                </a:solidFill>
              </a:rPr>
              <a:t> and she creates that 	emotional connection with 		the audience.</a:t>
            </a:r>
            <a:endParaRPr lang="en-IE" sz="2400" dirty="0">
              <a:solidFill>
                <a:srgbClr val="000000"/>
              </a:solidFill>
            </a:endParaRPr>
          </a:p>
        </p:txBody>
      </p:sp>
      <p:sp>
        <p:nvSpPr>
          <p:cNvPr id="5" name="Text Placeholder 2">
            <a:extLst>
              <a:ext uri="{FF2B5EF4-FFF2-40B4-BE49-F238E27FC236}">
                <a16:creationId xmlns:a16="http://schemas.microsoft.com/office/drawing/2014/main" id="{71B4B69A-2C2C-8CC3-9975-BFC17A1FD17F}"/>
              </a:ext>
            </a:extLst>
          </p:cNvPr>
          <p:cNvSpPr txBox="1">
            <a:spLocks/>
          </p:cNvSpPr>
          <p:nvPr/>
        </p:nvSpPr>
        <p:spPr>
          <a:xfrm>
            <a:off x="483052" y="459790"/>
            <a:ext cx="10610319" cy="9142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b="1" dirty="0">
                <a:solidFill>
                  <a:srgbClr val="F79037"/>
                </a:solidFill>
              </a:rPr>
              <a:t>A great example of Sharing a Story and creating a picture…Ireland</a:t>
            </a:r>
          </a:p>
        </p:txBody>
      </p:sp>
    </p:spTree>
    <p:extLst>
      <p:ext uri="{BB962C8B-B14F-4D97-AF65-F5344CB8AC3E}">
        <p14:creationId xmlns:p14="http://schemas.microsoft.com/office/powerpoint/2010/main" val="56658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755CE6-C6A3-6A3D-8B85-113385E43AC4}"/>
              </a:ext>
            </a:extLst>
          </p:cNvPr>
          <p:cNvSpPr>
            <a:spLocks noGrp="1"/>
          </p:cNvSpPr>
          <p:nvPr>
            <p:ph type="body" sz="quarter" idx="18"/>
          </p:nvPr>
        </p:nvSpPr>
        <p:spPr>
          <a:xfrm>
            <a:off x="898357" y="1731604"/>
            <a:ext cx="5302746" cy="3291086"/>
          </a:xfrm>
        </p:spPr>
        <p:txBody>
          <a:bodyPr/>
          <a:lstStyle/>
          <a:p>
            <a:r>
              <a:rPr lang="en-IE" b="1" dirty="0"/>
              <a:t>Draft your story.</a:t>
            </a:r>
          </a:p>
          <a:p>
            <a:pPr marL="342900" indent="-342900">
              <a:buFont typeface="Arial" panose="020B0604020202020204" pitchFamily="34" charset="0"/>
              <a:buChar char="•"/>
            </a:pPr>
            <a:r>
              <a:rPr lang="en-IE" dirty="0"/>
              <a:t>Using the elements mentioned above think about your journey and how you could make that an interesting story to your audience / stakeholders.</a:t>
            </a:r>
          </a:p>
          <a:p>
            <a:pPr marL="342900" indent="-342900">
              <a:buFont typeface="Arial" panose="020B0604020202020204" pitchFamily="34" charset="0"/>
              <a:buChar char="•"/>
            </a:pPr>
            <a:r>
              <a:rPr lang="en-IE" dirty="0"/>
              <a:t>Think about the media you would like to use to share it </a:t>
            </a:r>
          </a:p>
          <a:p>
            <a:pPr marL="342900" indent="-342900">
              <a:buFont typeface="Arial" panose="020B0604020202020204" pitchFamily="34" charset="0"/>
              <a:buChar char="•"/>
            </a:pPr>
            <a:r>
              <a:rPr lang="en-IE" dirty="0"/>
              <a:t>Who could you share it with</a:t>
            </a:r>
          </a:p>
          <a:p>
            <a:endParaRPr lang="en-IE" dirty="0"/>
          </a:p>
        </p:txBody>
      </p:sp>
      <p:sp>
        <p:nvSpPr>
          <p:cNvPr id="3" name="Text Placeholder 2">
            <a:extLst>
              <a:ext uri="{FF2B5EF4-FFF2-40B4-BE49-F238E27FC236}">
                <a16:creationId xmlns:a16="http://schemas.microsoft.com/office/drawing/2014/main" id="{4359FB1B-DDDA-5290-EBE6-862BEC56B574}"/>
              </a:ext>
            </a:extLst>
          </p:cNvPr>
          <p:cNvSpPr>
            <a:spLocks noGrp="1"/>
          </p:cNvSpPr>
          <p:nvPr>
            <p:ph type="body" sz="quarter" idx="16"/>
          </p:nvPr>
        </p:nvSpPr>
        <p:spPr>
          <a:xfrm>
            <a:off x="667130" y="659015"/>
            <a:ext cx="4990998" cy="992652"/>
          </a:xfrm>
        </p:spPr>
        <p:txBody>
          <a:bodyPr/>
          <a:lstStyle/>
          <a:p>
            <a:r>
              <a:rPr lang="en-IE" dirty="0">
                <a:highlight>
                  <a:srgbClr val="F79037"/>
                </a:highlight>
              </a:rPr>
              <a:t>Learner Exercise</a:t>
            </a:r>
          </a:p>
        </p:txBody>
      </p:sp>
      <p:pic>
        <p:nvPicPr>
          <p:cNvPr id="6" name="Picture Placeholder 5" descr="Black and white film board">
            <a:extLst>
              <a:ext uri="{FF2B5EF4-FFF2-40B4-BE49-F238E27FC236}">
                <a16:creationId xmlns:a16="http://schemas.microsoft.com/office/drawing/2014/main" id="{46AC0E5A-E96D-B179-1AFB-B090D97C0B23}"/>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7061200" y="1420553"/>
            <a:ext cx="5130800" cy="3913188"/>
          </a:xfrm>
        </p:spPr>
      </p:pic>
    </p:spTree>
    <p:extLst>
      <p:ext uri="{BB962C8B-B14F-4D97-AF65-F5344CB8AC3E}">
        <p14:creationId xmlns:p14="http://schemas.microsoft.com/office/powerpoint/2010/main" val="1327723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58FCCF-55FF-8A27-0F48-B5AD2E73CA95}"/>
              </a:ext>
            </a:extLst>
          </p:cNvPr>
          <p:cNvSpPr>
            <a:spLocks noGrp="1"/>
          </p:cNvSpPr>
          <p:nvPr>
            <p:ph type="body" sz="quarter" idx="16"/>
          </p:nvPr>
        </p:nvSpPr>
        <p:spPr/>
        <p:txBody>
          <a:bodyPr/>
          <a:lstStyle/>
          <a:p>
            <a:r>
              <a:rPr lang="en-US" dirty="0"/>
              <a:t>The Power of Networks in Food Business</a:t>
            </a:r>
          </a:p>
          <a:p>
            <a:endParaRPr lang="en-IE" dirty="0"/>
          </a:p>
        </p:txBody>
      </p:sp>
      <p:sp>
        <p:nvSpPr>
          <p:cNvPr id="3" name="Text Placeholder 2">
            <a:extLst>
              <a:ext uri="{FF2B5EF4-FFF2-40B4-BE49-F238E27FC236}">
                <a16:creationId xmlns:a16="http://schemas.microsoft.com/office/drawing/2014/main" id="{9D9DC3BE-F12F-2003-2D63-142DAF07B70B}"/>
              </a:ext>
            </a:extLst>
          </p:cNvPr>
          <p:cNvSpPr>
            <a:spLocks noGrp="1"/>
          </p:cNvSpPr>
          <p:nvPr>
            <p:ph type="body" sz="quarter" idx="17"/>
          </p:nvPr>
        </p:nvSpPr>
        <p:spPr/>
        <p:txBody>
          <a:bodyPr/>
          <a:lstStyle/>
          <a:p>
            <a:r>
              <a:rPr lang="en-IE" dirty="0"/>
              <a:t>05</a:t>
            </a:r>
          </a:p>
        </p:txBody>
      </p:sp>
    </p:spTree>
    <p:extLst>
      <p:ext uri="{BB962C8B-B14F-4D97-AF65-F5344CB8AC3E}">
        <p14:creationId xmlns:p14="http://schemas.microsoft.com/office/powerpoint/2010/main" val="12575660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3ACBC0-D422-7446-588E-AEBADD0CC403}"/>
              </a:ext>
            </a:extLst>
          </p:cNvPr>
          <p:cNvSpPr>
            <a:spLocks noGrp="1"/>
          </p:cNvSpPr>
          <p:nvPr>
            <p:ph type="body" sz="quarter" idx="13"/>
          </p:nvPr>
        </p:nvSpPr>
        <p:spPr/>
        <p:txBody>
          <a:bodyPr/>
          <a:lstStyle/>
          <a:p>
            <a:r>
              <a:rPr lang="en-US" dirty="0"/>
              <a:t>Alone we can do so little. Together we can do so much.</a:t>
            </a:r>
            <a:endParaRPr lang="en-IE" dirty="0"/>
          </a:p>
        </p:txBody>
      </p:sp>
      <p:grpSp>
        <p:nvGrpSpPr>
          <p:cNvPr id="4" name="Group 3">
            <a:extLst>
              <a:ext uri="{FF2B5EF4-FFF2-40B4-BE49-F238E27FC236}">
                <a16:creationId xmlns:a16="http://schemas.microsoft.com/office/drawing/2014/main" id="{512BDB31-ACBA-BF1A-83B1-C5C94DB63223}"/>
              </a:ext>
            </a:extLst>
          </p:cNvPr>
          <p:cNvGrpSpPr/>
          <p:nvPr/>
        </p:nvGrpSpPr>
        <p:grpSpPr>
          <a:xfrm rot="10800000">
            <a:off x="2438399" y="1235316"/>
            <a:ext cx="1261241" cy="1021077"/>
            <a:chOff x="3400450" y="986392"/>
            <a:chExt cx="1487826" cy="1083162"/>
          </a:xfrm>
        </p:grpSpPr>
        <p:sp>
          <p:nvSpPr>
            <p:cNvPr id="5" name="Freeform 25">
              <a:extLst>
                <a:ext uri="{FF2B5EF4-FFF2-40B4-BE49-F238E27FC236}">
                  <a16:creationId xmlns:a16="http://schemas.microsoft.com/office/drawing/2014/main" id="{C3E64953-CC11-CA3B-3BAC-CD587B033CF1}"/>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endParaRPr lang="en-US"/>
            </a:p>
          </p:txBody>
        </p:sp>
        <p:sp>
          <p:nvSpPr>
            <p:cNvPr id="6" name="Freeform 26">
              <a:extLst>
                <a:ext uri="{FF2B5EF4-FFF2-40B4-BE49-F238E27FC236}">
                  <a16:creationId xmlns:a16="http://schemas.microsoft.com/office/drawing/2014/main" id="{68891F09-EE6F-B92A-719D-4D50EB0E4AF2}"/>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
        <p:nvSpPr>
          <p:cNvPr id="8" name="TextBox 7">
            <a:extLst>
              <a:ext uri="{FF2B5EF4-FFF2-40B4-BE49-F238E27FC236}">
                <a16:creationId xmlns:a16="http://schemas.microsoft.com/office/drawing/2014/main" id="{53781388-7527-38AA-32AB-B3383EBFE794}"/>
              </a:ext>
            </a:extLst>
          </p:cNvPr>
          <p:cNvSpPr txBox="1"/>
          <p:nvPr/>
        </p:nvSpPr>
        <p:spPr>
          <a:xfrm>
            <a:off x="3232475" y="4252561"/>
            <a:ext cx="1844022" cy="369332"/>
          </a:xfrm>
          <a:prstGeom prst="rect">
            <a:avLst/>
          </a:prstGeom>
          <a:noFill/>
        </p:spPr>
        <p:txBody>
          <a:bodyPr wrap="square">
            <a:spAutoFit/>
          </a:bodyPr>
          <a:lstStyle/>
          <a:p>
            <a:pPr marL="0" indent="0">
              <a:buNone/>
            </a:pPr>
            <a:r>
              <a:rPr lang="en-GB" sz="1800" b="1" i="0" dirty="0">
                <a:solidFill>
                  <a:srgbClr val="1EB3DD"/>
                </a:solidFill>
                <a:effectLst/>
                <a:latin typeface="Montserrat"/>
              </a:rPr>
              <a:t>Helen Keller</a:t>
            </a:r>
            <a:endParaRPr lang="en-US" sz="4400" dirty="0">
              <a:solidFill>
                <a:srgbClr val="1EB3DD"/>
              </a:solidFill>
            </a:endParaRPr>
          </a:p>
        </p:txBody>
      </p:sp>
      <p:pic>
        <p:nvPicPr>
          <p:cNvPr id="9" name="Picture Placeholder 8" descr="A picture containing text, vector graphics&#10;&#10;Description automatically generated">
            <a:extLst>
              <a:ext uri="{FF2B5EF4-FFF2-40B4-BE49-F238E27FC236}">
                <a16:creationId xmlns:a16="http://schemas.microsoft.com/office/drawing/2014/main" id="{8F873D4D-B765-4239-CB7D-14A53390433A}"/>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096000" y="1404938"/>
            <a:ext cx="5240338" cy="4703762"/>
          </a:xfrm>
          <a:prstGeom prst="rect">
            <a:avLst/>
          </a:prstGeom>
          <a:solidFill>
            <a:srgbClr val="F1A0C2"/>
          </a:solidFill>
        </p:spPr>
      </p:pic>
    </p:spTree>
    <p:extLst>
      <p:ext uri="{BB962C8B-B14F-4D97-AF65-F5344CB8AC3E}">
        <p14:creationId xmlns:p14="http://schemas.microsoft.com/office/powerpoint/2010/main" val="33921331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B760A4-06AA-CC7A-89DC-205846F5FB7F}"/>
              </a:ext>
            </a:extLst>
          </p:cNvPr>
          <p:cNvSpPr>
            <a:spLocks noGrp="1"/>
          </p:cNvSpPr>
          <p:nvPr>
            <p:ph type="body" sz="quarter" idx="18"/>
          </p:nvPr>
        </p:nvSpPr>
        <p:spPr>
          <a:xfrm>
            <a:off x="898357" y="2267643"/>
            <a:ext cx="5365809" cy="3025975"/>
          </a:xfrm>
        </p:spPr>
        <p:txBody>
          <a:bodyPr/>
          <a:lstStyle/>
          <a:p>
            <a:r>
              <a:rPr lang="en-US" dirty="0"/>
              <a:t>Professional networking is about making and </a:t>
            </a:r>
            <a:r>
              <a:rPr lang="en-US" dirty="0" err="1"/>
              <a:t>utilising</a:t>
            </a:r>
            <a:r>
              <a:rPr lang="en-US" dirty="0"/>
              <a:t> contacts to add value to your business, customers and clients. The goal of professional networking is to create a pool of people and information that can directly increase the quality of your product or service, decrease customer attrition, and add value to customers and clients.</a:t>
            </a:r>
            <a:endParaRPr lang="en-IE" dirty="0"/>
          </a:p>
        </p:txBody>
      </p:sp>
      <p:sp>
        <p:nvSpPr>
          <p:cNvPr id="3" name="Text Placeholder 2">
            <a:extLst>
              <a:ext uri="{FF2B5EF4-FFF2-40B4-BE49-F238E27FC236}">
                <a16:creationId xmlns:a16="http://schemas.microsoft.com/office/drawing/2014/main" id="{11C8CD38-693A-C1D6-B3E0-824972ECBBBF}"/>
              </a:ext>
            </a:extLst>
          </p:cNvPr>
          <p:cNvSpPr>
            <a:spLocks noGrp="1"/>
          </p:cNvSpPr>
          <p:nvPr>
            <p:ph type="body" sz="quarter" idx="16"/>
          </p:nvPr>
        </p:nvSpPr>
        <p:spPr/>
        <p:txBody>
          <a:bodyPr/>
          <a:lstStyle/>
          <a:p>
            <a:r>
              <a:rPr lang="en-IE" dirty="0"/>
              <a:t>What is Professional Networking?</a:t>
            </a:r>
          </a:p>
        </p:txBody>
      </p:sp>
      <p:pic>
        <p:nvPicPr>
          <p:cNvPr id="6" name="Picture Placeholder 5" descr="Man smiling during a work meeting">
            <a:extLst>
              <a:ext uri="{FF2B5EF4-FFF2-40B4-BE49-F238E27FC236}">
                <a16:creationId xmlns:a16="http://schemas.microsoft.com/office/drawing/2014/main" id="{5E94FAF6-782E-59F5-6CE1-CD6E3D6F2BF7}"/>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945744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AA90900F-A0BC-B1BB-407D-34C4F86C07ED}"/>
              </a:ext>
            </a:extLst>
          </p:cNvPr>
          <p:cNvGrpSpPr/>
          <p:nvPr/>
        </p:nvGrpSpPr>
        <p:grpSpPr>
          <a:xfrm>
            <a:off x="5208755" y="815063"/>
            <a:ext cx="6492169" cy="4945610"/>
            <a:chOff x="4887629" y="1867991"/>
            <a:chExt cx="5214060" cy="3831269"/>
          </a:xfrm>
        </p:grpSpPr>
        <p:grpSp>
          <p:nvGrpSpPr>
            <p:cNvPr id="9" name="Graphic 4">
              <a:extLst>
                <a:ext uri="{FF2B5EF4-FFF2-40B4-BE49-F238E27FC236}">
                  <a16:creationId xmlns:a16="http://schemas.microsoft.com/office/drawing/2014/main" id="{EEA39E66-DBE5-3CF6-282B-F8F54017525F}"/>
                </a:ext>
              </a:extLst>
            </p:cNvPr>
            <p:cNvGrpSpPr/>
            <p:nvPr/>
          </p:nvGrpSpPr>
          <p:grpSpPr>
            <a:xfrm>
              <a:off x="4887629" y="1867991"/>
              <a:ext cx="5214060" cy="3831269"/>
              <a:chOff x="4887629" y="1867991"/>
              <a:chExt cx="5214060" cy="3831269"/>
            </a:xfrm>
          </p:grpSpPr>
          <p:sp>
            <p:nvSpPr>
              <p:cNvPr id="11" name="Freeform 10">
                <a:extLst>
                  <a:ext uri="{FF2B5EF4-FFF2-40B4-BE49-F238E27FC236}">
                    <a16:creationId xmlns:a16="http://schemas.microsoft.com/office/drawing/2014/main" id="{F2884B68-AF39-4682-6361-9DEFDDE06B39}"/>
                  </a:ext>
                </a:extLst>
              </p:cNvPr>
              <p:cNvSpPr/>
              <p:nvPr/>
            </p:nvSpPr>
            <p:spPr>
              <a:xfrm>
                <a:off x="8966870" y="1952338"/>
                <a:ext cx="904282" cy="13761"/>
              </a:xfrm>
              <a:custGeom>
                <a:avLst/>
                <a:gdLst>
                  <a:gd name="connsiteX0" fmla="*/ 0 w 904282"/>
                  <a:gd name="connsiteY0" fmla="*/ 0 h 13761"/>
                  <a:gd name="connsiteX1" fmla="*/ 904282 w 904282"/>
                  <a:gd name="connsiteY1" fmla="*/ 0 h 13761"/>
                </a:gdLst>
                <a:ahLst/>
                <a:cxnLst>
                  <a:cxn ang="0">
                    <a:pos x="connsiteX0" y="connsiteY0"/>
                  </a:cxn>
                  <a:cxn ang="0">
                    <a:pos x="connsiteX1" y="connsiteY1"/>
                  </a:cxn>
                </a:cxnLst>
                <a:rect l="l" t="t" r="r" b="b"/>
                <a:pathLst>
                  <a:path w="904282" h="13761">
                    <a:moveTo>
                      <a:pt x="0" y="0"/>
                    </a:moveTo>
                    <a:lnTo>
                      <a:pt x="904282" y="0"/>
                    </a:lnTo>
                  </a:path>
                </a:pathLst>
              </a:custGeom>
              <a:ln w="13780"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6A217E7C-B799-23F3-4118-CEE0B355DDDB}"/>
                  </a:ext>
                </a:extLst>
              </p:cNvPr>
              <p:cNvSpPr/>
              <p:nvPr/>
            </p:nvSpPr>
            <p:spPr>
              <a:xfrm>
                <a:off x="8903458" y="1883967"/>
                <a:ext cx="107521" cy="107341"/>
              </a:xfrm>
              <a:custGeom>
                <a:avLst/>
                <a:gdLst>
                  <a:gd name="connsiteX0" fmla="*/ 107522 w 107521"/>
                  <a:gd name="connsiteY0" fmla="*/ 53671 h 107341"/>
                  <a:gd name="connsiteX1" fmla="*/ 53761 w 107521"/>
                  <a:gd name="connsiteY1" fmla="*/ 107341 h 107341"/>
                  <a:gd name="connsiteX2" fmla="*/ 0 w 107521"/>
                  <a:gd name="connsiteY2" fmla="*/ 53671 h 107341"/>
                  <a:gd name="connsiteX3" fmla="*/ 53761 w 107521"/>
                  <a:gd name="connsiteY3" fmla="*/ 0 h 107341"/>
                  <a:gd name="connsiteX4" fmla="*/ 107522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2" y="53671"/>
                    </a:moveTo>
                    <a:cubicBezTo>
                      <a:pt x="107522" y="83312"/>
                      <a:pt x="83452" y="107341"/>
                      <a:pt x="53761" y="107341"/>
                    </a:cubicBezTo>
                    <a:cubicBezTo>
                      <a:pt x="24069" y="107341"/>
                      <a:pt x="0" y="83312"/>
                      <a:pt x="0" y="53671"/>
                    </a:cubicBezTo>
                    <a:cubicBezTo>
                      <a:pt x="0" y="24029"/>
                      <a:pt x="24069" y="0"/>
                      <a:pt x="53761" y="0"/>
                    </a:cubicBezTo>
                    <a:cubicBezTo>
                      <a:pt x="83452" y="0"/>
                      <a:pt x="107522" y="24029"/>
                      <a:pt x="107522" y="53671"/>
                    </a:cubicBezTo>
                    <a:close/>
                  </a:path>
                </a:pathLst>
              </a:custGeom>
              <a:solidFill>
                <a:srgbClr val="F79038"/>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E8F6DD6-FD4B-9AB7-B918-F9277B51DC4D}"/>
                  </a:ext>
                </a:extLst>
              </p:cNvPr>
              <p:cNvSpPr txBox="1"/>
              <p:nvPr/>
            </p:nvSpPr>
            <p:spPr>
              <a:xfrm>
                <a:off x="8244065" y="1959219"/>
                <a:ext cx="870683" cy="500700"/>
              </a:xfrm>
              <a:prstGeom prst="rect">
                <a:avLst/>
              </a:prstGeom>
              <a:noFill/>
            </p:spPr>
            <p:txBody>
              <a:bodyPr wrap="square" rtlCol="0">
                <a:spAutoFit/>
              </a:bodyPr>
              <a:lstStyle/>
              <a:p>
                <a:pPr algn="l"/>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Reviewing &amp; updating network goals</a:t>
                </a:r>
              </a:p>
            </p:txBody>
          </p:sp>
          <p:sp>
            <p:nvSpPr>
              <p:cNvPr id="15" name="Freeform 14">
                <a:extLst>
                  <a:ext uri="{FF2B5EF4-FFF2-40B4-BE49-F238E27FC236}">
                    <a16:creationId xmlns:a16="http://schemas.microsoft.com/office/drawing/2014/main" id="{A1B09438-E525-D2AE-C7FC-E3CA41E3338F}"/>
                  </a:ext>
                </a:extLst>
              </p:cNvPr>
              <p:cNvSpPr/>
              <p:nvPr/>
            </p:nvSpPr>
            <p:spPr>
              <a:xfrm>
                <a:off x="8151142" y="2659291"/>
                <a:ext cx="904282" cy="13761"/>
              </a:xfrm>
              <a:custGeom>
                <a:avLst/>
                <a:gdLst>
                  <a:gd name="connsiteX0" fmla="*/ 904282 w 904282"/>
                  <a:gd name="connsiteY0" fmla="*/ 0 h 13761"/>
                  <a:gd name="connsiteX1" fmla="*/ 0 w 904282"/>
                  <a:gd name="connsiteY1" fmla="*/ 0 h 13761"/>
                </a:gdLst>
                <a:ahLst/>
                <a:cxnLst>
                  <a:cxn ang="0">
                    <a:pos x="connsiteX0" y="connsiteY0"/>
                  </a:cxn>
                  <a:cxn ang="0">
                    <a:pos x="connsiteX1" y="connsiteY1"/>
                  </a:cxn>
                </a:cxnLst>
                <a:rect l="l" t="t" r="r" b="b"/>
                <a:pathLst>
                  <a:path w="904282" h="13761">
                    <a:moveTo>
                      <a:pt x="904282" y="0"/>
                    </a:moveTo>
                    <a:lnTo>
                      <a:pt x="0" y="0"/>
                    </a:lnTo>
                  </a:path>
                </a:pathLst>
              </a:custGeom>
              <a:ln w="13780"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C40F2BE4-8A4E-A6E2-DAD3-9CE93D2B3897}"/>
                  </a:ext>
                </a:extLst>
              </p:cNvPr>
              <p:cNvSpPr/>
              <p:nvPr/>
            </p:nvSpPr>
            <p:spPr>
              <a:xfrm>
                <a:off x="8097381" y="2605620"/>
                <a:ext cx="107521" cy="107341"/>
              </a:xfrm>
              <a:custGeom>
                <a:avLst/>
                <a:gdLst>
                  <a:gd name="connsiteX0" fmla="*/ 107521 w 107521"/>
                  <a:gd name="connsiteY0" fmla="*/ 53671 h 107341"/>
                  <a:gd name="connsiteX1" fmla="*/ 53761 w 107521"/>
                  <a:gd name="connsiteY1" fmla="*/ 107342 h 107341"/>
                  <a:gd name="connsiteX2" fmla="*/ 0 w 107521"/>
                  <a:gd name="connsiteY2" fmla="*/ 53671 h 107341"/>
                  <a:gd name="connsiteX3" fmla="*/ 53761 w 107521"/>
                  <a:gd name="connsiteY3" fmla="*/ 0 h 107341"/>
                  <a:gd name="connsiteX4" fmla="*/ 107521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1" y="53671"/>
                    </a:moveTo>
                    <a:cubicBezTo>
                      <a:pt x="107521" y="83313"/>
                      <a:pt x="83452" y="107342"/>
                      <a:pt x="53761" y="107342"/>
                    </a:cubicBezTo>
                    <a:cubicBezTo>
                      <a:pt x="24070" y="107342"/>
                      <a:pt x="0" y="83312"/>
                      <a:pt x="0" y="53671"/>
                    </a:cubicBezTo>
                    <a:cubicBezTo>
                      <a:pt x="0" y="24029"/>
                      <a:pt x="24070" y="0"/>
                      <a:pt x="53761" y="0"/>
                    </a:cubicBezTo>
                    <a:cubicBezTo>
                      <a:pt x="83452" y="0"/>
                      <a:pt x="107521" y="24029"/>
                      <a:pt x="107521" y="53671"/>
                    </a:cubicBezTo>
                    <a:close/>
                  </a:path>
                </a:pathLst>
              </a:custGeom>
              <a:solidFill>
                <a:srgbClr val="B3DDDC"/>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513BDD95-17E8-4056-0E39-617D42E5D23A}"/>
                  </a:ext>
                </a:extLst>
              </p:cNvPr>
              <p:cNvSpPr txBox="1"/>
              <p:nvPr/>
            </p:nvSpPr>
            <p:spPr>
              <a:xfrm>
                <a:off x="7124130" y="2730916"/>
                <a:ext cx="953669" cy="500700"/>
              </a:xfrm>
              <a:prstGeom prst="rect">
                <a:avLst/>
              </a:prstGeom>
              <a:noFill/>
            </p:spPr>
            <p:txBody>
              <a:bodyPr wrap="square" rtlCol="0">
                <a:spAutoFit/>
              </a:bodyPr>
              <a:lstStyle/>
              <a:p>
                <a:pPr algn="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Undertaking networking activities</a:t>
                </a:r>
              </a:p>
            </p:txBody>
          </p:sp>
          <p:sp>
            <p:nvSpPr>
              <p:cNvPr id="19" name="Freeform 18">
                <a:extLst>
                  <a:ext uri="{FF2B5EF4-FFF2-40B4-BE49-F238E27FC236}">
                    <a16:creationId xmlns:a16="http://schemas.microsoft.com/office/drawing/2014/main" id="{41758C24-DCD6-EE3C-CB97-3302381C2C05}"/>
                  </a:ext>
                </a:extLst>
              </p:cNvPr>
              <p:cNvSpPr/>
              <p:nvPr/>
            </p:nvSpPr>
            <p:spPr>
              <a:xfrm>
                <a:off x="7238571" y="3410683"/>
                <a:ext cx="902903" cy="13761"/>
              </a:xfrm>
              <a:custGeom>
                <a:avLst/>
                <a:gdLst>
                  <a:gd name="connsiteX0" fmla="*/ 0 w 902903"/>
                  <a:gd name="connsiteY0" fmla="*/ 0 h 13761"/>
                  <a:gd name="connsiteX1" fmla="*/ 902903 w 902903"/>
                  <a:gd name="connsiteY1" fmla="*/ 0 h 13761"/>
                </a:gdLst>
                <a:ahLst/>
                <a:cxnLst>
                  <a:cxn ang="0">
                    <a:pos x="connsiteX0" y="connsiteY0"/>
                  </a:cxn>
                  <a:cxn ang="0">
                    <a:pos x="connsiteX1" y="connsiteY1"/>
                  </a:cxn>
                </a:cxnLst>
                <a:rect l="l" t="t" r="r" b="b"/>
                <a:pathLst>
                  <a:path w="902903" h="13761">
                    <a:moveTo>
                      <a:pt x="0" y="0"/>
                    </a:moveTo>
                    <a:lnTo>
                      <a:pt x="902903" y="0"/>
                    </a:lnTo>
                  </a:path>
                </a:pathLst>
              </a:custGeom>
              <a:ln w="13780"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5BC90F7E-6814-E66B-DC82-A4D65DFDF413}"/>
                  </a:ext>
                </a:extLst>
              </p:cNvPr>
              <p:cNvSpPr/>
              <p:nvPr/>
            </p:nvSpPr>
            <p:spPr>
              <a:xfrm>
                <a:off x="7162530" y="3339074"/>
                <a:ext cx="107521" cy="107341"/>
              </a:xfrm>
              <a:custGeom>
                <a:avLst/>
                <a:gdLst>
                  <a:gd name="connsiteX0" fmla="*/ 107522 w 107521"/>
                  <a:gd name="connsiteY0" fmla="*/ 53671 h 107341"/>
                  <a:gd name="connsiteX1" fmla="*/ 53761 w 107521"/>
                  <a:gd name="connsiteY1" fmla="*/ 107342 h 107341"/>
                  <a:gd name="connsiteX2" fmla="*/ 0 w 107521"/>
                  <a:gd name="connsiteY2" fmla="*/ 53671 h 107341"/>
                  <a:gd name="connsiteX3" fmla="*/ 53761 w 107521"/>
                  <a:gd name="connsiteY3" fmla="*/ 0 h 107341"/>
                  <a:gd name="connsiteX4" fmla="*/ 107522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2" y="53671"/>
                    </a:moveTo>
                    <a:cubicBezTo>
                      <a:pt x="107522" y="83312"/>
                      <a:pt x="83452" y="107342"/>
                      <a:pt x="53761" y="107342"/>
                    </a:cubicBezTo>
                    <a:cubicBezTo>
                      <a:pt x="24070" y="107342"/>
                      <a:pt x="0" y="83312"/>
                      <a:pt x="0" y="53671"/>
                    </a:cubicBezTo>
                    <a:cubicBezTo>
                      <a:pt x="0" y="24029"/>
                      <a:pt x="24070" y="0"/>
                      <a:pt x="53761" y="0"/>
                    </a:cubicBezTo>
                    <a:cubicBezTo>
                      <a:pt x="83452" y="0"/>
                      <a:pt x="107522" y="24029"/>
                      <a:pt x="107522" y="53671"/>
                    </a:cubicBezTo>
                    <a:close/>
                  </a:path>
                </a:pathLst>
              </a:custGeom>
              <a:solidFill>
                <a:srgbClr val="EF9FC1"/>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670441AC-5187-9C7B-E173-3C8A28AE42F6}"/>
                  </a:ext>
                </a:extLst>
              </p:cNvPr>
              <p:cNvSpPr txBox="1"/>
              <p:nvPr/>
            </p:nvSpPr>
            <p:spPr>
              <a:xfrm>
                <a:off x="6414732" y="3421751"/>
                <a:ext cx="1370723" cy="357643"/>
              </a:xfrm>
              <a:prstGeom prst="rect">
                <a:avLst/>
              </a:prstGeom>
              <a:noFill/>
            </p:spPr>
            <p:txBody>
              <a:bodyPr wrap="square" rtlCol="0">
                <a:spAutoFit/>
              </a:bodyPr>
              <a:lstStyle/>
              <a:p>
                <a:pPr algn="l"/>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Preparing your networking plan</a:t>
                </a:r>
              </a:p>
            </p:txBody>
          </p:sp>
          <p:sp>
            <p:nvSpPr>
              <p:cNvPr id="23" name="Freeform 22">
                <a:extLst>
                  <a:ext uri="{FF2B5EF4-FFF2-40B4-BE49-F238E27FC236}">
                    <a16:creationId xmlns:a16="http://schemas.microsoft.com/office/drawing/2014/main" id="{EF00A6EB-5E06-09CE-8B22-722D5B9F5A5D}"/>
                  </a:ext>
                </a:extLst>
              </p:cNvPr>
              <p:cNvSpPr/>
              <p:nvPr/>
            </p:nvSpPr>
            <p:spPr>
              <a:xfrm>
                <a:off x="6367674" y="4097517"/>
                <a:ext cx="904282" cy="13761"/>
              </a:xfrm>
              <a:custGeom>
                <a:avLst/>
                <a:gdLst>
                  <a:gd name="connsiteX0" fmla="*/ 904282 w 904282"/>
                  <a:gd name="connsiteY0" fmla="*/ 0 h 13761"/>
                  <a:gd name="connsiteX1" fmla="*/ 0 w 904282"/>
                  <a:gd name="connsiteY1" fmla="*/ 0 h 13761"/>
                </a:gdLst>
                <a:ahLst/>
                <a:cxnLst>
                  <a:cxn ang="0">
                    <a:pos x="connsiteX0" y="connsiteY0"/>
                  </a:cxn>
                  <a:cxn ang="0">
                    <a:pos x="connsiteX1" y="connsiteY1"/>
                  </a:cxn>
                </a:cxnLst>
                <a:rect l="l" t="t" r="r" b="b"/>
                <a:pathLst>
                  <a:path w="904282" h="13761">
                    <a:moveTo>
                      <a:pt x="904282" y="0"/>
                    </a:moveTo>
                    <a:lnTo>
                      <a:pt x="0" y="0"/>
                    </a:lnTo>
                  </a:path>
                </a:pathLst>
              </a:custGeom>
              <a:ln w="13780"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B90EA127-BEED-7E51-3E5F-27B6D07F8E9B}"/>
                  </a:ext>
                </a:extLst>
              </p:cNvPr>
              <p:cNvSpPr/>
              <p:nvPr/>
            </p:nvSpPr>
            <p:spPr>
              <a:xfrm>
                <a:off x="6313914" y="4043846"/>
                <a:ext cx="107521" cy="107341"/>
              </a:xfrm>
              <a:custGeom>
                <a:avLst/>
                <a:gdLst>
                  <a:gd name="connsiteX0" fmla="*/ 107521 w 107521"/>
                  <a:gd name="connsiteY0" fmla="*/ 53671 h 107341"/>
                  <a:gd name="connsiteX1" fmla="*/ 53761 w 107521"/>
                  <a:gd name="connsiteY1" fmla="*/ 107341 h 107341"/>
                  <a:gd name="connsiteX2" fmla="*/ 0 w 107521"/>
                  <a:gd name="connsiteY2" fmla="*/ 53671 h 107341"/>
                  <a:gd name="connsiteX3" fmla="*/ 53761 w 107521"/>
                  <a:gd name="connsiteY3" fmla="*/ 0 h 107341"/>
                  <a:gd name="connsiteX4" fmla="*/ 107521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1" y="53671"/>
                    </a:moveTo>
                    <a:cubicBezTo>
                      <a:pt x="107521" y="83312"/>
                      <a:pt x="83452" y="107341"/>
                      <a:pt x="53761" y="107341"/>
                    </a:cubicBezTo>
                    <a:cubicBezTo>
                      <a:pt x="24070" y="107341"/>
                      <a:pt x="0" y="83312"/>
                      <a:pt x="0" y="53671"/>
                    </a:cubicBezTo>
                    <a:cubicBezTo>
                      <a:pt x="0" y="24029"/>
                      <a:pt x="24070" y="0"/>
                      <a:pt x="53761" y="0"/>
                    </a:cubicBezTo>
                    <a:cubicBezTo>
                      <a:pt x="83452" y="0"/>
                      <a:pt x="107521" y="24029"/>
                      <a:pt x="107521" y="53671"/>
                    </a:cubicBezTo>
                    <a:close/>
                  </a:path>
                </a:pathLst>
              </a:custGeom>
              <a:solidFill>
                <a:srgbClr val="F79038"/>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7C201854-3E17-E8D6-CBDA-A2579D9D89FC}"/>
                  </a:ext>
                </a:extLst>
              </p:cNvPr>
              <p:cNvSpPr txBox="1"/>
              <p:nvPr/>
            </p:nvSpPr>
            <p:spPr>
              <a:xfrm>
                <a:off x="5467642" y="4129080"/>
                <a:ext cx="1003531" cy="500700"/>
              </a:xfrm>
              <a:prstGeom prst="rect">
                <a:avLst/>
              </a:prstGeom>
              <a:noFill/>
            </p:spPr>
            <p:txBody>
              <a:bodyPr wrap="square" rtlCol="0">
                <a:spAutoFit/>
              </a:bodyPr>
              <a:lstStyle/>
              <a:p>
                <a:pPr algn="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Identifying what and who you need to know</a:t>
                </a:r>
              </a:p>
            </p:txBody>
          </p:sp>
          <p:sp>
            <p:nvSpPr>
              <p:cNvPr id="27" name="Freeform 26">
                <a:extLst>
                  <a:ext uri="{FF2B5EF4-FFF2-40B4-BE49-F238E27FC236}">
                    <a16:creationId xmlns:a16="http://schemas.microsoft.com/office/drawing/2014/main" id="{E1257896-B900-BF28-56B1-3C642231FBF6}"/>
                  </a:ext>
                </a:extLst>
              </p:cNvPr>
              <p:cNvSpPr/>
              <p:nvPr/>
            </p:nvSpPr>
            <p:spPr>
              <a:xfrm>
                <a:off x="5384756" y="4920889"/>
                <a:ext cx="904282" cy="13761"/>
              </a:xfrm>
              <a:custGeom>
                <a:avLst/>
                <a:gdLst>
                  <a:gd name="connsiteX0" fmla="*/ 0 w 904282"/>
                  <a:gd name="connsiteY0" fmla="*/ 0 h 13761"/>
                  <a:gd name="connsiteX1" fmla="*/ 904282 w 904282"/>
                  <a:gd name="connsiteY1" fmla="*/ 0 h 13761"/>
                </a:gdLst>
                <a:ahLst/>
                <a:cxnLst>
                  <a:cxn ang="0">
                    <a:pos x="connsiteX0" y="connsiteY0"/>
                  </a:cxn>
                  <a:cxn ang="0">
                    <a:pos x="connsiteX1" y="connsiteY1"/>
                  </a:cxn>
                </a:cxnLst>
                <a:rect l="l" t="t" r="r" b="b"/>
                <a:pathLst>
                  <a:path w="904282" h="13761">
                    <a:moveTo>
                      <a:pt x="0" y="0"/>
                    </a:moveTo>
                    <a:lnTo>
                      <a:pt x="904282" y="0"/>
                    </a:lnTo>
                  </a:path>
                </a:pathLst>
              </a:custGeom>
              <a:ln w="13780"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43E8C102-EFD7-E956-0504-17F0D61636B6}"/>
                  </a:ext>
                </a:extLst>
              </p:cNvPr>
              <p:cNvSpPr/>
              <p:nvPr/>
            </p:nvSpPr>
            <p:spPr>
              <a:xfrm>
                <a:off x="5372013" y="4874098"/>
                <a:ext cx="107521" cy="107341"/>
              </a:xfrm>
              <a:custGeom>
                <a:avLst/>
                <a:gdLst>
                  <a:gd name="connsiteX0" fmla="*/ 107521 w 107521"/>
                  <a:gd name="connsiteY0" fmla="*/ 53671 h 107341"/>
                  <a:gd name="connsiteX1" fmla="*/ 53761 w 107521"/>
                  <a:gd name="connsiteY1" fmla="*/ 107342 h 107341"/>
                  <a:gd name="connsiteX2" fmla="*/ 0 w 107521"/>
                  <a:gd name="connsiteY2" fmla="*/ 53671 h 107341"/>
                  <a:gd name="connsiteX3" fmla="*/ 53761 w 107521"/>
                  <a:gd name="connsiteY3" fmla="*/ 0 h 107341"/>
                  <a:gd name="connsiteX4" fmla="*/ 107521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1" y="53671"/>
                    </a:moveTo>
                    <a:cubicBezTo>
                      <a:pt x="107521" y="83312"/>
                      <a:pt x="83452" y="107342"/>
                      <a:pt x="53761" y="107342"/>
                    </a:cubicBezTo>
                    <a:cubicBezTo>
                      <a:pt x="24070" y="107342"/>
                      <a:pt x="0" y="83312"/>
                      <a:pt x="0" y="53671"/>
                    </a:cubicBezTo>
                    <a:cubicBezTo>
                      <a:pt x="0" y="24030"/>
                      <a:pt x="24070" y="0"/>
                      <a:pt x="53761" y="0"/>
                    </a:cubicBezTo>
                    <a:cubicBezTo>
                      <a:pt x="83452" y="0"/>
                      <a:pt x="107521" y="24030"/>
                      <a:pt x="107521" y="53671"/>
                    </a:cubicBezTo>
                    <a:close/>
                  </a:path>
                </a:pathLst>
              </a:custGeom>
              <a:solidFill>
                <a:srgbClr val="B3DDDC"/>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C65430A2-E82B-5BCE-EB60-7B97F5F6233E}"/>
                  </a:ext>
                </a:extLst>
              </p:cNvPr>
              <p:cNvSpPr txBox="1"/>
              <p:nvPr/>
            </p:nvSpPr>
            <p:spPr>
              <a:xfrm>
                <a:off x="4887629" y="4920889"/>
                <a:ext cx="885545" cy="500700"/>
              </a:xfrm>
              <a:prstGeom prst="rect">
                <a:avLst/>
              </a:prstGeom>
              <a:noFill/>
            </p:spPr>
            <p:txBody>
              <a:bodyPr wrap="square" rtlCol="0">
                <a:spAutoFit/>
              </a:bodyPr>
              <a:lstStyle/>
              <a:p>
                <a:pPr algn="l"/>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Identifying networking goals</a:t>
                </a:r>
              </a:p>
            </p:txBody>
          </p:sp>
          <p:grpSp>
            <p:nvGrpSpPr>
              <p:cNvPr id="30" name="Graphic 4">
                <a:extLst>
                  <a:ext uri="{FF2B5EF4-FFF2-40B4-BE49-F238E27FC236}">
                    <a16:creationId xmlns:a16="http://schemas.microsoft.com/office/drawing/2014/main" id="{0CD863E0-B6F7-FC9F-AF8A-D953727A5B6B}"/>
                  </a:ext>
                </a:extLst>
              </p:cNvPr>
              <p:cNvGrpSpPr/>
              <p:nvPr/>
            </p:nvGrpSpPr>
            <p:grpSpPr>
              <a:xfrm>
                <a:off x="8731481" y="1867991"/>
                <a:ext cx="1370208" cy="1010112"/>
                <a:chOff x="8731481" y="1867991"/>
                <a:chExt cx="1370208" cy="1010112"/>
              </a:xfrm>
              <a:solidFill>
                <a:srgbClr val="F79038"/>
              </a:solidFill>
            </p:grpSpPr>
            <p:sp>
              <p:nvSpPr>
                <p:cNvPr id="31" name="Freeform 30">
                  <a:extLst>
                    <a:ext uri="{FF2B5EF4-FFF2-40B4-BE49-F238E27FC236}">
                      <a16:creationId xmlns:a16="http://schemas.microsoft.com/office/drawing/2014/main" id="{2A0585A2-4FC3-A109-87AC-C0A7FFF49EC7}"/>
                    </a:ext>
                  </a:extLst>
                </p:cNvPr>
                <p:cNvSpPr/>
                <p:nvPr/>
              </p:nvSpPr>
              <p:spPr>
                <a:xfrm>
                  <a:off x="8731481" y="2586354"/>
                  <a:ext cx="825709" cy="291748"/>
                </a:xfrm>
                <a:custGeom>
                  <a:avLst/>
                  <a:gdLst>
                    <a:gd name="connsiteX0" fmla="*/ 406651 w 825709"/>
                    <a:gd name="connsiteY0" fmla="*/ 0 h 291748"/>
                    <a:gd name="connsiteX1" fmla="*/ 0 w 825709"/>
                    <a:gd name="connsiteY1" fmla="*/ 0 h 291748"/>
                    <a:gd name="connsiteX2" fmla="*/ 0 w 825709"/>
                    <a:gd name="connsiteY2" fmla="*/ 291749 h 291748"/>
                    <a:gd name="connsiteX3" fmla="*/ 825709 w 825709"/>
                    <a:gd name="connsiteY3" fmla="*/ 291749 h 291748"/>
                    <a:gd name="connsiteX4" fmla="*/ 825709 w 825709"/>
                    <a:gd name="connsiteY4" fmla="*/ 290373 h 291748"/>
                    <a:gd name="connsiteX5" fmla="*/ 406651 w 825709"/>
                    <a:gd name="connsiteY5" fmla="*/ 0 h 29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709" h="291748">
                      <a:moveTo>
                        <a:pt x="406651" y="0"/>
                      </a:moveTo>
                      <a:lnTo>
                        <a:pt x="0" y="0"/>
                      </a:lnTo>
                      <a:lnTo>
                        <a:pt x="0" y="291749"/>
                      </a:lnTo>
                      <a:lnTo>
                        <a:pt x="825709" y="291749"/>
                      </a:lnTo>
                      <a:lnTo>
                        <a:pt x="825709" y="290373"/>
                      </a:lnTo>
                      <a:cubicBezTo>
                        <a:pt x="639615" y="275235"/>
                        <a:pt x="482468" y="161012"/>
                        <a:pt x="406651" y="0"/>
                      </a:cubicBezTo>
                      <a:close/>
                    </a:path>
                  </a:pathLst>
                </a:custGeom>
                <a:solidFill>
                  <a:srgbClr val="F79038"/>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B8D836D1-2273-2211-E1D9-A1C0307EB50D}"/>
                    </a:ext>
                  </a:extLst>
                </p:cNvPr>
                <p:cNvSpPr/>
                <p:nvPr/>
              </p:nvSpPr>
              <p:spPr>
                <a:xfrm>
                  <a:off x="9098156" y="1867991"/>
                  <a:ext cx="1003532" cy="1001854"/>
                </a:xfrm>
                <a:custGeom>
                  <a:avLst/>
                  <a:gdLst>
                    <a:gd name="connsiteX0" fmla="*/ 501766 w 1003532"/>
                    <a:gd name="connsiteY0" fmla="*/ 0 h 1001854"/>
                    <a:gd name="connsiteX1" fmla="*/ 0 w 1003532"/>
                    <a:gd name="connsiteY1" fmla="*/ 500928 h 1001854"/>
                    <a:gd name="connsiteX2" fmla="*/ 501766 w 1003532"/>
                    <a:gd name="connsiteY2" fmla="*/ 1001855 h 1001854"/>
                    <a:gd name="connsiteX3" fmla="*/ 1003533 w 1003532"/>
                    <a:gd name="connsiteY3" fmla="*/ 500928 h 1001854"/>
                    <a:gd name="connsiteX4" fmla="*/ 501766 w 1003532"/>
                    <a:gd name="connsiteY4" fmla="*/ 0 h 100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4">
                      <a:moveTo>
                        <a:pt x="501766" y="0"/>
                      </a:moveTo>
                      <a:cubicBezTo>
                        <a:pt x="224692" y="0"/>
                        <a:pt x="0" y="224316"/>
                        <a:pt x="0" y="500928"/>
                      </a:cubicBezTo>
                      <a:cubicBezTo>
                        <a:pt x="0" y="777538"/>
                        <a:pt x="224692" y="1001855"/>
                        <a:pt x="501766" y="1001855"/>
                      </a:cubicBezTo>
                      <a:cubicBezTo>
                        <a:pt x="778841" y="1001855"/>
                        <a:pt x="1003533" y="777538"/>
                        <a:pt x="1003533" y="500928"/>
                      </a:cubicBezTo>
                      <a:cubicBezTo>
                        <a:pt x="1003533" y="224316"/>
                        <a:pt x="778841" y="0"/>
                        <a:pt x="501766" y="0"/>
                      </a:cubicBezTo>
                      <a:close/>
                    </a:path>
                  </a:pathLst>
                </a:custGeom>
                <a:solidFill>
                  <a:srgbClr val="F79038"/>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3" name="Graphic 4">
                <a:extLst>
                  <a:ext uri="{FF2B5EF4-FFF2-40B4-BE49-F238E27FC236}">
                    <a16:creationId xmlns:a16="http://schemas.microsoft.com/office/drawing/2014/main" id="{8D1D203E-A353-0536-6ADB-40C458D90CC4}"/>
                  </a:ext>
                </a:extLst>
              </p:cNvPr>
              <p:cNvGrpSpPr/>
              <p:nvPr/>
            </p:nvGrpSpPr>
            <p:grpSpPr>
              <a:xfrm>
                <a:off x="7912665" y="2586354"/>
                <a:ext cx="1320582" cy="1001854"/>
                <a:chOff x="7912665" y="2586354"/>
                <a:chExt cx="1320582" cy="1001854"/>
              </a:xfrm>
              <a:solidFill>
                <a:srgbClr val="B3DDDC"/>
              </a:solidFill>
            </p:grpSpPr>
            <p:sp>
              <p:nvSpPr>
                <p:cNvPr id="34" name="Freeform 33">
                  <a:extLst>
                    <a:ext uri="{FF2B5EF4-FFF2-40B4-BE49-F238E27FC236}">
                      <a16:creationId xmlns:a16="http://schemas.microsoft.com/office/drawing/2014/main" id="{6D235819-4AF2-6E7C-B22C-9F0E253E55E2}"/>
                    </a:ext>
                  </a:extLst>
                </p:cNvPr>
                <p:cNvSpPr/>
                <p:nvPr/>
              </p:nvSpPr>
              <p:spPr>
                <a:xfrm>
                  <a:off x="8229715" y="2586354"/>
                  <a:ext cx="1003532" cy="1001854"/>
                </a:xfrm>
                <a:custGeom>
                  <a:avLst/>
                  <a:gdLst>
                    <a:gd name="connsiteX0" fmla="*/ 501766 w 1003532"/>
                    <a:gd name="connsiteY0" fmla="*/ 0 h 1001854"/>
                    <a:gd name="connsiteX1" fmla="*/ 0 w 1003532"/>
                    <a:gd name="connsiteY1" fmla="*/ 500927 h 1001854"/>
                    <a:gd name="connsiteX2" fmla="*/ 501766 w 1003532"/>
                    <a:gd name="connsiteY2" fmla="*/ 1001855 h 1001854"/>
                    <a:gd name="connsiteX3" fmla="*/ 1003533 w 1003532"/>
                    <a:gd name="connsiteY3" fmla="*/ 500927 h 1001854"/>
                    <a:gd name="connsiteX4" fmla="*/ 501766 w 1003532"/>
                    <a:gd name="connsiteY4" fmla="*/ 0 h 100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4">
                      <a:moveTo>
                        <a:pt x="501766" y="0"/>
                      </a:moveTo>
                      <a:cubicBezTo>
                        <a:pt x="224692" y="0"/>
                        <a:pt x="0" y="224316"/>
                        <a:pt x="0" y="500927"/>
                      </a:cubicBezTo>
                      <a:cubicBezTo>
                        <a:pt x="0" y="777539"/>
                        <a:pt x="224692" y="1001855"/>
                        <a:pt x="501766" y="1001855"/>
                      </a:cubicBezTo>
                      <a:cubicBezTo>
                        <a:pt x="778841" y="1001855"/>
                        <a:pt x="1003533" y="777539"/>
                        <a:pt x="1003533" y="500927"/>
                      </a:cubicBezTo>
                      <a:cubicBezTo>
                        <a:pt x="1002154" y="224316"/>
                        <a:pt x="777462" y="0"/>
                        <a:pt x="501766" y="0"/>
                      </a:cubicBezTo>
                      <a:close/>
                    </a:path>
                  </a:pathLst>
                </a:custGeom>
                <a:solidFill>
                  <a:srgbClr val="B3DDDC"/>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3EFE698B-8E8E-943D-FC3A-6F2A0E5E8B60}"/>
                    </a:ext>
                  </a:extLst>
                </p:cNvPr>
                <p:cNvSpPr/>
                <p:nvPr/>
              </p:nvSpPr>
              <p:spPr>
                <a:xfrm>
                  <a:off x="7912665" y="3293708"/>
                  <a:ext cx="707159" cy="288996"/>
                </a:xfrm>
                <a:custGeom>
                  <a:avLst/>
                  <a:gdLst>
                    <a:gd name="connsiteX0" fmla="*/ 355648 w 707159"/>
                    <a:gd name="connsiteY0" fmla="*/ 0 h 288996"/>
                    <a:gd name="connsiteX1" fmla="*/ 0 w 707159"/>
                    <a:gd name="connsiteY1" fmla="*/ 0 h 288996"/>
                    <a:gd name="connsiteX2" fmla="*/ 0 w 707159"/>
                    <a:gd name="connsiteY2" fmla="*/ 288997 h 288996"/>
                    <a:gd name="connsiteX3" fmla="*/ 707160 w 707159"/>
                    <a:gd name="connsiteY3" fmla="*/ 288997 h 288996"/>
                    <a:gd name="connsiteX4" fmla="*/ 355648 w 707159"/>
                    <a:gd name="connsiteY4" fmla="*/ 0 h 28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159" h="288996">
                      <a:moveTo>
                        <a:pt x="355648" y="0"/>
                      </a:moveTo>
                      <a:lnTo>
                        <a:pt x="0" y="0"/>
                      </a:lnTo>
                      <a:lnTo>
                        <a:pt x="0" y="288997"/>
                      </a:lnTo>
                      <a:lnTo>
                        <a:pt x="707160" y="288997"/>
                      </a:lnTo>
                      <a:cubicBezTo>
                        <a:pt x="533471" y="249088"/>
                        <a:pt x="414922" y="138994"/>
                        <a:pt x="355648" y="0"/>
                      </a:cubicBezTo>
                      <a:close/>
                    </a:path>
                  </a:pathLst>
                </a:custGeom>
                <a:solidFill>
                  <a:srgbClr val="B3DDDC"/>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6" name="Graphic 4">
                <a:extLst>
                  <a:ext uri="{FF2B5EF4-FFF2-40B4-BE49-F238E27FC236}">
                    <a16:creationId xmlns:a16="http://schemas.microsoft.com/office/drawing/2014/main" id="{BACB82B4-F57D-77B8-4C21-13AADF787AE8}"/>
                  </a:ext>
                </a:extLst>
              </p:cNvPr>
              <p:cNvGrpSpPr/>
              <p:nvPr/>
            </p:nvGrpSpPr>
            <p:grpSpPr>
              <a:xfrm>
                <a:off x="7084199" y="3293682"/>
                <a:ext cx="1321986" cy="1000529"/>
                <a:chOff x="7084199" y="3293682"/>
                <a:chExt cx="1321986" cy="1000529"/>
              </a:xfrm>
              <a:solidFill>
                <a:srgbClr val="EF9FC1"/>
              </a:solidFill>
            </p:grpSpPr>
            <p:sp>
              <p:nvSpPr>
                <p:cNvPr id="37" name="Freeform 36">
                  <a:extLst>
                    <a:ext uri="{FF2B5EF4-FFF2-40B4-BE49-F238E27FC236}">
                      <a16:creationId xmlns:a16="http://schemas.microsoft.com/office/drawing/2014/main" id="{5883C3D1-6836-F700-2CBE-6A2DF2CD82DD}"/>
                    </a:ext>
                  </a:extLst>
                </p:cNvPr>
                <p:cNvSpPr/>
                <p:nvPr/>
              </p:nvSpPr>
              <p:spPr>
                <a:xfrm>
                  <a:off x="7403981" y="3293682"/>
                  <a:ext cx="1002205" cy="1000529"/>
                </a:xfrm>
                <a:custGeom>
                  <a:avLst/>
                  <a:gdLst>
                    <a:gd name="connsiteX0" fmla="*/ 496278 w 1002205"/>
                    <a:gd name="connsiteY0" fmla="*/ 25 h 1000529"/>
                    <a:gd name="connsiteX1" fmla="*/ 25 w 1002205"/>
                    <a:gd name="connsiteY1" fmla="*/ 505082 h 1000529"/>
                    <a:gd name="connsiteX2" fmla="*/ 505927 w 1002205"/>
                    <a:gd name="connsiteY2" fmla="*/ 1000504 h 1000529"/>
                    <a:gd name="connsiteX3" fmla="*/ 1002180 w 1002205"/>
                    <a:gd name="connsiteY3" fmla="*/ 495448 h 1000529"/>
                    <a:gd name="connsiteX4" fmla="*/ 496278 w 1002205"/>
                    <a:gd name="connsiteY4" fmla="*/ 25 h 100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05" h="1000529">
                      <a:moveTo>
                        <a:pt x="496278" y="25"/>
                      </a:moveTo>
                      <a:cubicBezTo>
                        <a:pt x="219203" y="2778"/>
                        <a:pt x="-2732" y="229846"/>
                        <a:pt x="25" y="505082"/>
                      </a:cubicBezTo>
                      <a:cubicBezTo>
                        <a:pt x="2783" y="781692"/>
                        <a:pt x="230232" y="1003256"/>
                        <a:pt x="505927" y="1000504"/>
                      </a:cubicBezTo>
                      <a:cubicBezTo>
                        <a:pt x="783001" y="997752"/>
                        <a:pt x="1004936" y="770683"/>
                        <a:pt x="1002180" y="495448"/>
                      </a:cubicBezTo>
                      <a:cubicBezTo>
                        <a:pt x="1000801" y="218837"/>
                        <a:pt x="773352" y="-2727"/>
                        <a:pt x="496278" y="25"/>
                      </a:cubicBezTo>
                      <a:close/>
                    </a:path>
                  </a:pathLst>
                </a:custGeom>
                <a:solidFill>
                  <a:srgbClr val="EF9FC1"/>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426B1452-DECE-926A-9949-61C522607F1F}"/>
                    </a:ext>
                  </a:extLst>
                </p:cNvPr>
                <p:cNvSpPr/>
                <p:nvPr/>
              </p:nvSpPr>
              <p:spPr>
                <a:xfrm>
                  <a:off x="7084199" y="3999685"/>
                  <a:ext cx="707159" cy="290372"/>
                </a:xfrm>
                <a:custGeom>
                  <a:avLst/>
                  <a:gdLst>
                    <a:gd name="connsiteX0" fmla="*/ 0 w 707159"/>
                    <a:gd name="connsiteY0" fmla="*/ 0 h 290372"/>
                    <a:gd name="connsiteX1" fmla="*/ 0 w 707159"/>
                    <a:gd name="connsiteY1" fmla="*/ 290373 h 290372"/>
                    <a:gd name="connsiteX2" fmla="*/ 707160 w 707159"/>
                    <a:gd name="connsiteY2" fmla="*/ 290373 h 290372"/>
                    <a:gd name="connsiteX3" fmla="*/ 355648 w 707159"/>
                    <a:gd name="connsiteY3" fmla="*/ 0 h 290372"/>
                  </a:gdLst>
                  <a:ahLst/>
                  <a:cxnLst>
                    <a:cxn ang="0">
                      <a:pos x="connsiteX0" y="connsiteY0"/>
                    </a:cxn>
                    <a:cxn ang="0">
                      <a:pos x="connsiteX1" y="connsiteY1"/>
                    </a:cxn>
                    <a:cxn ang="0">
                      <a:pos x="connsiteX2" y="connsiteY2"/>
                    </a:cxn>
                    <a:cxn ang="0">
                      <a:pos x="connsiteX3" y="connsiteY3"/>
                    </a:cxn>
                  </a:cxnLst>
                  <a:rect l="l" t="t" r="r" b="b"/>
                  <a:pathLst>
                    <a:path w="707159" h="290372">
                      <a:moveTo>
                        <a:pt x="0" y="0"/>
                      </a:moveTo>
                      <a:lnTo>
                        <a:pt x="0" y="290373"/>
                      </a:lnTo>
                      <a:lnTo>
                        <a:pt x="707160" y="290373"/>
                      </a:lnTo>
                      <a:cubicBezTo>
                        <a:pt x="533471" y="251840"/>
                        <a:pt x="414922" y="138994"/>
                        <a:pt x="355648" y="0"/>
                      </a:cubicBezTo>
                    </a:path>
                  </a:pathLst>
                </a:custGeom>
                <a:solidFill>
                  <a:srgbClr val="EF9FC1"/>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9" name="Graphic 4">
                <a:extLst>
                  <a:ext uri="{FF2B5EF4-FFF2-40B4-BE49-F238E27FC236}">
                    <a16:creationId xmlns:a16="http://schemas.microsoft.com/office/drawing/2014/main" id="{0E01011E-EA04-BAA7-A6FC-150C0879A0AD}"/>
                  </a:ext>
                </a:extLst>
              </p:cNvPr>
              <p:cNvGrpSpPr/>
              <p:nvPr/>
            </p:nvGrpSpPr>
            <p:grpSpPr>
              <a:xfrm>
                <a:off x="6219893" y="3999685"/>
                <a:ext cx="1361936" cy="1001855"/>
                <a:chOff x="6219893" y="3999685"/>
                <a:chExt cx="1361936" cy="1001855"/>
              </a:xfrm>
              <a:solidFill>
                <a:srgbClr val="F79038"/>
              </a:solidFill>
            </p:grpSpPr>
            <p:sp>
              <p:nvSpPr>
                <p:cNvPr id="40" name="Freeform 39">
                  <a:extLst>
                    <a:ext uri="{FF2B5EF4-FFF2-40B4-BE49-F238E27FC236}">
                      <a16:creationId xmlns:a16="http://schemas.microsoft.com/office/drawing/2014/main" id="{509FCF59-D748-15CF-4F38-3958B2C2F4C8}"/>
                    </a:ext>
                  </a:extLst>
                </p:cNvPr>
                <p:cNvSpPr/>
                <p:nvPr/>
              </p:nvSpPr>
              <p:spPr>
                <a:xfrm>
                  <a:off x="6219893" y="4697406"/>
                  <a:ext cx="718187" cy="291749"/>
                </a:xfrm>
                <a:custGeom>
                  <a:avLst/>
                  <a:gdLst>
                    <a:gd name="connsiteX0" fmla="*/ 391488 w 718187"/>
                    <a:gd name="connsiteY0" fmla="*/ 0 h 291749"/>
                    <a:gd name="connsiteX1" fmla="*/ 0 w 718187"/>
                    <a:gd name="connsiteY1" fmla="*/ 0 h 291749"/>
                    <a:gd name="connsiteX2" fmla="*/ 0 w 718187"/>
                    <a:gd name="connsiteY2" fmla="*/ 291749 h 291749"/>
                    <a:gd name="connsiteX3" fmla="*/ 718188 w 718187"/>
                    <a:gd name="connsiteY3" fmla="*/ 291749 h 291749"/>
                    <a:gd name="connsiteX4" fmla="*/ 391488 w 718187"/>
                    <a:gd name="connsiteY4" fmla="*/ 0 h 29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7" h="291749">
                      <a:moveTo>
                        <a:pt x="391488" y="0"/>
                      </a:moveTo>
                      <a:lnTo>
                        <a:pt x="0" y="0"/>
                      </a:lnTo>
                      <a:lnTo>
                        <a:pt x="0" y="291749"/>
                      </a:lnTo>
                      <a:lnTo>
                        <a:pt x="718188" y="291749"/>
                      </a:lnTo>
                      <a:cubicBezTo>
                        <a:pt x="570690" y="249088"/>
                        <a:pt x="450762" y="138994"/>
                        <a:pt x="391488" y="0"/>
                      </a:cubicBezTo>
                      <a:close/>
                    </a:path>
                  </a:pathLst>
                </a:custGeom>
                <a:solidFill>
                  <a:srgbClr val="F79038"/>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6F6C1E9E-5B16-FD0B-493F-45894FBF1F1A}"/>
                    </a:ext>
                  </a:extLst>
                </p:cNvPr>
                <p:cNvSpPr/>
                <p:nvPr/>
              </p:nvSpPr>
              <p:spPr>
                <a:xfrm>
                  <a:off x="6578297" y="3999685"/>
                  <a:ext cx="1003532" cy="1001855"/>
                </a:xfrm>
                <a:custGeom>
                  <a:avLst/>
                  <a:gdLst>
                    <a:gd name="connsiteX0" fmla="*/ 501766 w 1003532"/>
                    <a:gd name="connsiteY0" fmla="*/ 0 h 1001855"/>
                    <a:gd name="connsiteX1" fmla="*/ 0 w 1003532"/>
                    <a:gd name="connsiteY1" fmla="*/ 500928 h 1001855"/>
                    <a:gd name="connsiteX2" fmla="*/ 501766 w 1003532"/>
                    <a:gd name="connsiteY2" fmla="*/ 1001855 h 1001855"/>
                    <a:gd name="connsiteX3" fmla="*/ 1003532 w 1003532"/>
                    <a:gd name="connsiteY3" fmla="*/ 500928 h 1001855"/>
                    <a:gd name="connsiteX4" fmla="*/ 501766 w 1003532"/>
                    <a:gd name="connsiteY4" fmla="*/ 0 h 100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5">
                      <a:moveTo>
                        <a:pt x="501766" y="0"/>
                      </a:moveTo>
                      <a:cubicBezTo>
                        <a:pt x="224692" y="0"/>
                        <a:pt x="0" y="224317"/>
                        <a:pt x="0" y="500928"/>
                      </a:cubicBezTo>
                      <a:cubicBezTo>
                        <a:pt x="0" y="777539"/>
                        <a:pt x="224692" y="1001855"/>
                        <a:pt x="501766" y="1001855"/>
                      </a:cubicBezTo>
                      <a:cubicBezTo>
                        <a:pt x="778841" y="1001855"/>
                        <a:pt x="1003532" y="777539"/>
                        <a:pt x="1003532" y="500928"/>
                      </a:cubicBezTo>
                      <a:cubicBezTo>
                        <a:pt x="1003532" y="224317"/>
                        <a:pt x="778841" y="0"/>
                        <a:pt x="501766" y="0"/>
                      </a:cubicBezTo>
                      <a:close/>
                    </a:path>
                  </a:pathLst>
                </a:custGeom>
                <a:solidFill>
                  <a:srgbClr val="F79038"/>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2" name="Freeform 41">
                <a:extLst>
                  <a:ext uri="{FF2B5EF4-FFF2-40B4-BE49-F238E27FC236}">
                    <a16:creationId xmlns:a16="http://schemas.microsoft.com/office/drawing/2014/main" id="{2C106419-1200-2DA5-CAD2-526DDC434C93}"/>
                  </a:ext>
                </a:extLst>
              </p:cNvPr>
              <p:cNvSpPr/>
              <p:nvPr/>
            </p:nvSpPr>
            <p:spPr>
              <a:xfrm>
                <a:off x="5718127" y="4697406"/>
                <a:ext cx="1003532" cy="1001854"/>
              </a:xfrm>
              <a:custGeom>
                <a:avLst/>
                <a:gdLst>
                  <a:gd name="connsiteX0" fmla="*/ 501766 w 1003532"/>
                  <a:gd name="connsiteY0" fmla="*/ 0 h 1001854"/>
                  <a:gd name="connsiteX1" fmla="*/ 0 w 1003532"/>
                  <a:gd name="connsiteY1" fmla="*/ 500927 h 1001854"/>
                  <a:gd name="connsiteX2" fmla="*/ 501766 w 1003532"/>
                  <a:gd name="connsiteY2" fmla="*/ 1001855 h 1001854"/>
                  <a:gd name="connsiteX3" fmla="*/ 1003532 w 1003532"/>
                  <a:gd name="connsiteY3" fmla="*/ 500927 h 1001854"/>
                  <a:gd name="connsiteX4" fmla="*/ 501766 w 1003532"/>
                  <a:gd name="connsiteY4" fmla="*/ 0 h 100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4">
                    <a:moveTo>
                      <a:pt x="501766" y="0"/>
                    </a:moveTo>
                    <a:cubicBezTo>
                      <a:pt x="224692" y="0"/>
                      <a:pt x="0" y="224316"/>
                      <a:pt x="0" y="500927"/>
                    </a:cubicBezTo>
                    <a:cubicBezTo>
                      <a:pt x="0" y="777539"/>
                      <a:pt x="224692" y="1001855"/>
                      <a:pt x="501766" y="1001855"/>
                    </a:cubicBezTo>
                    <a:cubicBezTo>
                      <a:pt x="778841" y="1001855"/>
                      <a:pt x="1003532" y="777539"/>
                      <a:pt x="1003532" y="500927"/>
                    </a:cubicBezTo>
                    <a:cubicBezTo>
                      <a:pt x="1002154" y="224316"/>
                      <a:pt x="778841" y="0"/>
                      <a:pt x="501766" y="0"/>
                    </a:cubicBezTo>
                    <a:close/>
                  </a:path>
                </a:pathLst>
              </a:custGeom>
              <a:solidFill>
                <a:srgbClr val="B3DDDC"/>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435C90FB-684A-6073-9C09-34C809064197}"/>
                  </a:ext>
                </a:extLst>
              </p:cNvPr>
              <p:cNvSpPr/>
              <p:nvPr/>
            </p:nvSpPr>
            <p:spPr>
              <a:xfrm>
                <a:off x="5969010" y="4947870"/>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7" y="500927"/>
                      <a:pt x="0" y="388081"/>
                      <a:pt x="0" y="250464"/>
                    </a:cubicBezTo>
                    <a:cubicBezTo>
                      <a:pt x="0" y="111470"/>
                      <a:pt x="113035" y="0"/>
                      <a:pt x="250883" y="0"/>
                    </a:cubicBezTo>
                    <a:cubicBezTo>
                      <a:pt x="388731" y="0"/>
                      <a:pt x="501766" y="111470"/>
                      <a:pt x="501766" y="250464"/>
                    </a:cubicBezTo>
                    <a:close/>
                  </a:path>
                </a:pathLst>
              </a:custGeom>
              <a:solidFill>
                <a:srgbClr val="FFFFFF"/>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AA33534B-1EB4-A864-CF4E-7F567D4622A6}"/>
                  </a:ext>
                </a:extLst>
              </p:cNvPr>
              <p:cNvSpPr/>
              <p:nvPr/>
            </p:nvSpPr>
            <p:spPr>
              <a:xfrm>
                <a:off x="6833316" y="4250149"/>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7" y="500927"/>
                      <a:pt x="0" y="388081"/>
                      <a:pt x="0" y="250464"/>
                    </a:cubicBezTo>
                    <a:cubicBezTo>
                      <a:pt x="0" y="111470"/>
                      <a:pt x="113035" y="0"/>
                      <a:pt x="250883" y="0"/>
                    </a:cubicBezTo>
                    <a:cubicBezTo>
                      <a:pt x="390109" y="0"/>
                      <a:pt x="501766" y="111470"/>
                      <a:pt x="501766" y="250464"/>
                    </a:cubicBezTo>
                    <a:close/>
                  </a:path>
                </a:pathLst>
              </a:custGeom>
              <a:solidFill>
                <a:srgbClr val="FFFFFF"/>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7D935A81-0215-0383-17A0-935A2F51604C}"/>
                  </a:ext>
                </a:extLst>
              </p:cNvPr>
              <p:cNvSpPr/>
              <p:nvPr/>
            </p:nvSpPr>
            <p:spPr>
              <a:xfrm>
                <a:off x="7654889" y="3542795"/>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6" y="500927"/>
                      <a:pt x="0" y="388081"/>
                      <a:pt x="0" y="250464"/>
                    </a:cubicBezTo>
                    <a:cubicBezTo>
                      <a:pt x="0" y="111470"/>
                      <a:pt x="113035" y="0"/>
                      <a:pt x="250883" y="0"/>
                    </a:cubicBezTo>
                    <a:cubicBezTo>
                      <a:pt x="390109" y="0"/>
                      <a:pt x="501766" y="112846"/>
                      <a:pt x="501766" y="250464"/>
                    </a:cubicBezTo>
                    <a:close/>
                  </a:path>
                </a:pathLst>
              </a:custGeom>
              <a:solidFill>
                <a:srgbClr val="FFFFFF"/>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FBBC6E0C-62BA-2AA1-9D72-90EE773AAFE0}"/>
                  </a:ext>
                </a:extLst>
              </p:cNvPr>
              <p:cNvSpPr/>
              <p:nvPr/>
            </p:nvSpPr>
            <p:spPr>
              <a:xfrm>
                <a:off x="8480598" y="2836818"/>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7" y="500927"/>
                      <a:pt x="0" y="388081"/>
                      <a:pt x="0" y="250464"/>
                    </a:cubicBezTo>
                    <a:cubicBezTo>
                      <a:pt x="0" y="111470"/>
                      <a:pt x="113035" y="0"/>
                      <a:pt x="250883" y="0"/>
                    </a:cubicBezTo>
                    <a:cubicBezTo>
                      <a:pt x="388731" y="0"/>
                      <a:pt x="501766" y="111470"/>
                      <a:pt x="501766" y="250464"/>
                    </a:cubicBezTo>
                    <a:close/>
                  </a:path>
                </a:pathLst>
              </a:custGeom>
              <a:solidFill>
                <a:srgbClr val="FFFFFF"/>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1B248A3B-0561-A173-3E9B-89A376D1B1DE}"/>
                  </a:ext>
                </a:extLst>
              </p:cNvPr>
              <p:cNvSpPr/>
              <p:nvPr/>
            </p:nvSpPr>
            <p:spPr>
              <a:xfrm>
                <a:off x="9349040" y="2118455"/>
                <a:ext cx="501766" cy="500927"/>
              </a:xfrm>
              <a:custGeom>
                <a:avLst/>
                <a:gdLst>
                  <a:gd name="connsiteX0" fmla="*/ 501766 w 501766"/>
                  <a:gd name="connsiteY0" fmla="*/ 250464 h 500927"/>
                  <a:gd name="connsiteX1" fmla="*/ 250883 w 501766"/>
                  <a:gd name="connsiteY1" fmla="*/ 500928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8791"/>
                      <a:pt x="389442" y="500928"/>
                      <a:pt x="250883" y="500928"/>
                    </a:cubicBezTo>
                    <a:cubicBezTo>
                      <a:pt x="112324" y="500928"/>
                      <a:pt x="0" y="388791"/>
                      <a:pt x="0" y="250464"/>
                    </a:cubicBezTo>
                    <a:cubicBezTo>
                      <a:pt x="0" y="112136"/>
                      <a:pt x="112324" y="0"/>
                      <a:pt x="250883" y="0"/>
                    </a:cubicBezTo>
                    <a:cubicBezTo>
                      <a:pt x="389442" y="0"/>
                      <a:pt x="501766" y="112137"/>
                      <a:pt x="501766" y="250464"/>
                    </a:cubicBezTo>
                    <a:close/>
                  </a:path>
                </a:pathLst>
              </a:custGeom>
              <a:solidFill>
                <a:srgbClr val="FFFFFF"/>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A8B7FEDD-3FF1-4C60-31FB-54B8218C4FA9}"/>
                  </a:ext>
                </a:extLst>
              </p:cNvPr>
              <p:cNvSpPr txBox="1"/>
              <p:nvPr/>
            </p:nvSpPr>
            <p:spPr>
              <a:xfrm>
                <a:off x="5969899" y="4981439"/>
                <a:ext cx="487091" cy="453014"/>
              </a:xfrm>
              <a:prstGeom prst="rect">
                <a:avLst/>
              </a:prstGeom>
              <a:noFill/>
            </p:spPr>
            <p:txBody>
              <a:bodyPr wrap="square" rtlCol="0">
                <a:spAutoFit/>
              </a:bodyPr>
              <a:lstStyle/>
              <a:p>
                <a:pPr algn="ctr"/>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STEP </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01</a:t>
                </a:r>
              </a:p>
            </p:txBody>
          </p:sp>
        </p:grpSp>
        <p:sp>
          <p:nvSpPr>
            <p:cNvPr id="53" name="TextBox 52">
              <a:extLst>
                <a:ext uri="{FF2B5EF4-FFF2-40B4-BE49-F238E27FC236}">
                  <a16:creationId xmlns:a16="http://schemas.microsoft.com/office/drawing/2014/main" id="{7F5116AC-6E10-63D9-25CA-4252B0BA535F}"/>
                </a:ext>
              </a:extLst>
            </p:cNvPr>
            <p:cNvSpPr txBox="1"/>
            <p:nvPr/>
          </p:nvSpPr>
          <p:spPr>
            <a:xfrm>
              <a:off x="6844448" y="4302415"/>
              <a:ext cx="487091" cy="453014"/>
            </a:xfrm>
            <a:prstGeom prst="rect">
              <a:avLst/>
            </a:prstGeom>
            <a:noFill/>
          </p:spPr>
          <p:txBody>
            <a:bodyPr wrap="square" rtlCol="0">
              <a:spAutoFit/>
            </a:bodyPr>
            <a:lstStyle/>
            <a:p>
              <a:pPr algn="ctr"/>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STEP </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02</a:t>
              </a:r>
            </a:p>
          </p:txBody>
        </p:sp>
        <p:sp>
          <p:nvSpPr>
            <p:cNvPr id="54" name="TextBox 53">
              <a:extLst>
                <a:ext uri="{FF2B5EF4-FFF2-40B4-BE49-F238E27FC236}">
                  <a16:creationId xmlns:a16="http://schemas.microsoft.com/office/drawing/2014/main" id="{22BEE703-08E7-9F44-2CAF-0EF9C5CB281A}"/>
                </a:ext>
              </a:extLst>
            </p:cNvPr>
            <p:cNvSpPr txBox="1"/>
            <p:nvPr/>
          </p:nvSpPr>
          <p:spPr>
            <a:xfrm>
              <a:off x="7651107" y="3577940"/>
              <a:ext cx="487091" cy="453014"/>
            </a:xfrm>
            <a:prstGeom prst="rect">
              <a:avLst/>
            </a:prstGeom>
            <a:noFill/>
          </p:spPr>
          <p:txBody>
            <a:bodyPr wrap="square" rtlCol="0">
              <a:spAutoFit/>
            </a:bodyPr>
            <a:lstStyle/>
            <a:p>
              <a:pPr algn="ctr"/>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STEP </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03</a:t>
              </a:r>
            </a:p>
          </p:txBody>
        </p:sp>
        <p:sp>
          <p:nvSpPr>
            <p:cNvPr id="55" name="TextBox 54">
              <a:extLst>
                <a:ext uri="{FF2B5EF4-FFF2-40B4-BE49-F238E27FC236}">
                  <a16:creationId xmlns:a16="http://schemas.microsoft.com/office/drawing/2014/main" id="{AC9EF2BE-F0E6-D2F5-328F-612292A54A76}"/>
                </a:ext>
              </a:extLst>
            </p:cNvPr>
            <p:cNvSpPr txBox="1"/>
            <p:nvPr/>
          </p:nvSpPr>
          <p:spPr>
            <a:xfrm>
              <a:off x="8479691" y="2860774"/>
              <a:ext cx="487091" cy="453014"/>
            </a:xfrm>
            <a:prstGeom prst="rect">
              <a:avLst/>
            </a:prstGeom>
            <a:noFill/>
          </p:spPr>
          <p:txBody>
            <a:bodyPr wrap="square" rtlCol="0">
              <a:spAutoFit/>
            </a:bodyPr>
            <a:lstStyle/>
            <a:p>
              <a:pPr algn="ctr"/>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STEP </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04</a:t>
              </a:r>
            </a:p>
          </p:txBody>
        </p:sp>
        <p:sp>
          <p:nvSpPr>
            <p:cNvPr id="56" name="TextBox 55">
              <a:extLst>
                <a:ext uri="{FF2B5EF4-FFF2-40B4-BE49-F238E27FC236}">
                  <a16:creationId xmlns:a16="http://schemas.microsoft.com/office/drawing/2014/main" id="{F2F9E60A-3BF2-040E-3BFB-121732F34AA1}"/>
                </a:ext>
              </a:extLst>
            </p:cNvPr>
            <p:cNvSpPr txBox="1"/>
            <p:nvPr/>
          </p:nvSpPr>
          <p:spPr>
            <a:xfrm>
              <a:off x="9362414" y="2191183"/>
              <a:ext cx="487091" cy="453014"/>
            </a:xfrm>
            <a:prstGeom prst="rect">
              <a:avLst/>
            </a:prstGeom>
            <a:noFill/>
          </p:spPr>
          <p:txBody>
            <a:bodyPr wrap="square" rtlCol="0">
              <a:spAutoFit/>
            </a:bodyPr>
            <a:lstStyle/>
            <a:p>
              <a:pPr algn="ctr"/>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STEP </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05</a:t>
              </a:r>
            </a:p>
          </p:txBody>
        </p:sp>
      </p:grpSp>
      <p:sp>
        <p:nvSpPr>
          <p:cNvPr id="8" name="Text Placeholder 2">
            <a:extLst>
              <a:ext uri="{FF2B5EF4-FFF2-40B4-BE49-F238E27FC236}">
                <a16:creationId xmlns:a16="http://schemas.microsoft.com/office/drawing/2014/main" id="{6A2F681E-1EF8-1399-5126-47F841D10FEE}"/>
              </a:ext>
            </a:extLst>
          </p:cNvPr>
          <p:cNvSpPr txBox="1">
            <a:spLocks/>
          </p:cNvSpPr>
          <p:nvPr/>
        </p:nvSpPr>
        <p:spPr>
          <a:xfrm>
            <a:off x="633326" y="494348"/>
            <a:ext cx="10595237"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t>Building a Professional Network</a:t>
            </a:r>
          </a:p>
        </p:txBody>
      </p:sp>
      <p:sp>
        <p:nvSpPr>
          <p:cNvPr id="49" name="Text Placeholder 1">
            <a:extLst>
              <a:ext uri="{FF2B5EF4-FFF2-40B4-BE49-F238E27FC236}">
                <a16:creationId xmlns:a16="http://schemas.microsoft.com/office/drawing/2014/main" id="{E999399E-6FAA-93FF-5360-9CC1065A87F9}"/>
              </a:ext>
            </a:extLst>
          </p:cNvPr>
          <p:cNvSpPr>
            <a:spLocks noGrp="1"/>
          </p:cNvSpPr>
          <p:nvPr>
            <p:ph type="body" sz="quarter" idx="18"/>
          </p:nvPr>
        </p:nvSpPr>
        <p:spPr>
          <a:xfrm>
            <a:off x="665873" y="1094668"/>
            <a:ext cx="5260660" cy="3159305"/>
          </a:xfrm>
        </p:spPr>
        <p:txBody>
          <a:bodyPr/>
          <a:lstStyle/>
          <a:p>
            <a:pPr>
              <a:lnSpc>
                <a:spcPts val="2580"/>
              </a:lnSpc>
            </a:pPr>
            <a:r>
              <a:rPr lang="en-US" dirty="0"/>
              <a:t>Networking is perhaps more crucial than ever, as an established relationship can </a:t>
            </a:r>
            <a:r>
              <a:rPr lang="en-US" b="1" dirty="0"/>
              <a:t>differentiate one entrepreneur from another thereby providing a competitive advantage. </a:t>
            </a:r>
            <a:r>
              <a:rPr lang="en-US" dirty="0"/>
              <a:t>Professional networking involves building a network of contacts, colleagues, associates, suppliers &amp; others ensuring that a  pool of contacts is available to tap into when required. </a:t>
            </a:r>
            <a:r>
              <a:rPr lang="en-US" sz="2400" dirty="0">
                <a:solidFill>
                  <a:srgbClr val="000000"/>
                </a:solidFill>
              </a:rPr>
              <a:t>Professional networking requires a disciplined and planned approach &amp; is a two-way process. </a:t>
            </a:r>
            <a:endParaRPr lang="en-US" dirty="0"/>
          </a:p>
        </p:txBody>
      </p:sp>
      <p:sp>
        <p:nvSpPr>
          <p:cNvPr id="6" name="Arrow: Down 5">
            <a:extLst>
              <a:ext uri="{FF2B5EF4-FFF2-40B4-BE49-F238E27FC236}">
                <a16:creationId xmlns:a16="http://schemas.microsoft.com/office/drawing/2014/main" id="{DA71C1AD-BF98-BBD7-F626-2CF37EA7E58A}"/>
              </a:ext>
            </a:extLst>
          </p:cNvPr>
          <p:cNvSpPr/>
          <p:nvPr/>
        </p:nvSpPr>
        <p:spPr>
          <a:xfrm rot="13923040">
            <a:off x="8927691" y="2208208"/>
            <a:ext cx="1772317" cy="4615237"/>
          </a:xfrm>
          <a:prstGeom prst="down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pPr algn="ctr"/>
            <a:r>
              <a:rPr lang="en-US" sz="2000" b="1" dirty="0">
                <a:solidFill>
                  <a:srgbClr val="000000"/>
                </a:solidFill>
              </a:rPr>
              <a:t>Building a professional network involves 5 steps.</a:t>
            </a:r>
            <a:endParaRPr lang="en-IE" sz="2000" b="1" dirty="0">
              <a:solidFill>
                <a:srgbClr val="000000"/>
              </a:solidFill>
            </a:endParaRPr>
          </a:p>
          <a:p>
            <a:pPr algn="ctr"/>
            <a:endParaRPr lang="en-IE" sz="2000" b="1" dirty="0"/>
          </a:p>
        </p:txBody>
      </p:sp>
    </p:spTree>
    <p:extLst>
      <p:ext uri="{BB962C8B-B14F-4D97-AF65-F5344CB8AC3E}">
        <p14:creationId xmlns:p14="http://schemas.microsoft.com/office/powerpoint/2010/main" val="41260786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A9625D-59A8-B09B-0515-0DB6A947278F}"/>
              </a:ext>
            </a:extLst>
          </p:cNvPr>
          <p:cNvSpPr>
            <a:spLocks noGrp="1"/>
          </p:cNvSpPr>
          <p:nvPr>
            <p:ph type="body" sz="quarter" idx="18"/>
          </p:nvPr>
        </p:nvSpPr>
        <p:spPr>
          <a:xfrm>
            <a:off x="835671" y="1783457"/>
            <a:ext cx="7404815" cy="3291086"/>
          </a:xfrm>
        </p:spPr>
        <p:txBody>
          <a:bodyPr/>
          <a:lstStyle/>
          <a:p>
            <a:pPr marL="342900" indent="-342900">
              <a:buFont typeface="Arial" panose="020B0604020202020204" pitchFamily="34" charset="0"/>
              <a:buChar char="•"/>
            </a:pPr>
            <a:r>
              <a:rPr lang="en-US" dirty="0"/>
              <a:t>Networking will be very useful at the start of your business when you are less well-connected.</a:t>
            </a:r>
          </a:p>
          <a:p>
            <a:pPr marL="342900" indent="-342900">
              <a:buFont typeface="Arial" panose="020B0604020202020204" pitchFamily="34" charset="0"/>
              <a:buChar char="•"/>
            </a:pPr>
            <a:r>
              <a:rPr lang="en-US" dirty="0"/>
              <a:t>Networking keeps you in touch with opportunities. You can turn to more people for help and advice.</a:t>
            </a:r>
          </a:p>
          <a:p>
            <a:pPr marL="342900" indent="-342900">
              <a:buFont typeface="Arial" panose="020B0604020202020204" pitchFamily="34" charset="0"/>
              <a:buChar char="•"/>
            </a:pPr>
            <a:r>
              <a:rPr lang="en-US" dirty="0"/>
              <a:t>Effective networkers are more likely to be offered opportunities.</a:t>
            </a:r>
          </a:p>
          <a:p>
            <a:pPr marL="342900" indent="-342900">
              <a:buFont typeface="Arial" panose="020B0604020202020204" pitchFamily="34" charset="0"/>
              <a:buChar char="•"/>
            </a:pPr>
            <a:r>
              <a:rPr lang="en-US" dirty="0"/>
              <a:t>Networking allows you to contribute something to others and build your reputation – people buy people.</a:t>
            </a:r>
          </a:p>
          <a:p>
            <a:pPr marL="342900" indent="-342900">
              <a:buFont typeface="Arial" panose="020B0604020202020204" pitchFamily="34" charset="0"/>
              <a:buChar char="•"/>
            </a:pPr>
            <a:endParaRPr lang="en-IE" dirty="0"/>
          </a:p>
        </p:txBody>
      </p:sp>
      <p:sp>
        <p:nvSpPr>
          <p:cNvPr id="4" name="Text Placeholder 3">
            <a:extLst>
              <a:ext uri="{FF2B5EF4-FFF2-40B4-BE49-F238E27FC236}">
                <a16:creationId xmlns:a16="http://schemas.microsoft.com/office/drawing/2014/main" id="{DC234297-28A0-FAFC-A9C5-CD67C9B655D0}"/>
              </a:ext>
            </a:extLst>
          </p:cNvPr>
          <p:cNvSpPr>
            <a:spLocks noGrp="1"/>
          </p:cNvSpPr>
          <p:nvPr>
            <p:ph type="body" sz="quarter" idx="16"/>
          </p:nvPr>
        </p:nvSpPr>
        <p:spPr>
          <a:xfrm>
            <a:off x="835671" y="926768"/>
            <a:ext cx="6143198" cy="992652"/>
          </a:xfrm>
        </p:spPr>
        <p:txBody>
          <a:bodyPr/>
          <a:lstStyle/>
          <a:p>
            <a:r>
              <a:rPr lang="en-IE" b="1" dirty="0"/>
              <a:t>How Networking is beneficial…</a:t>
            </a:r>
          </a:p>
        </p:txBody>
      </p:sp>
      <p:sp>
        <p:nvSpPr>
          <p:cNvPr id="5" name="TextBox 4">
            <a:extLst>
              <a:ext uri="{FF2B5EF4-FFF2-40B4-BE49-F238E27FC236}">
                <a16:creationId xmlns:a16="http://schemas.microsoft.com/office/drawing/2014/main" id="{A24CBBF4-12AB-1BF1-6C6F-344E0D5C04CD}"/>
              </a:ext>
            </a:extLst>
          </p:cNvPr>
          <p:cNvSpPr txBox="1"/>
          <p:nvPr/>
        </p:nvSpPr>
        <p:spPr>
          <a:xfrm>
            <a:off x="8891752" y="1219200"/>
            <a:ext cx="2464577" cy="4372303"/>
          </a:xfrm>
          <a:prstGeom prst="rect">
            <a:avLst/>
          </a:prstGeom>
          <a:solidFill>
            <a:srgbClr val="F1A0C2"/>
          </a:solidFill>
        </p:spPr>
        <p:txBody>
          <a:bodyPr wrap="square" rtlCol="0">
            <a:spAutoFit/>
          </a:bodyPr>
          <a:lstStyle/>
          <a:p>
            <a:endParaRPr lang="en-IE" dirty="0"/>
          </a:p>
        </p:txBody>
      </p:sp>
      <p:grpSp>
        <p:nvGrpSpPr>
          <p:cNvPr id="6" name="Group 5">
            <a:extLst>
              <a:ext uri="{FF2B5EF4-FFF2-40B4-BE49-F238E27FC236}">
                <a16:creationId xmlns:a16="http://schemas.microsoft.com/office/drawing/2014/main" id="{4A5078DE-18DB-6653-ACD3-021A6B4BC799}"/>
              </a:ext>
            </a:extLst>
          </p:cNvPr>
          <p:cNvGrpSpPr/>
          <p:nvPr/>
        </p:nvGrpSpPr>
        <p:grpSpPr>
          <a:xfrm rot="21086210">
            <a:off x="8419972" y="2134948"/>
            <a:ext cx="3067835" cy="2309415"/>
            <a:chOff x="448873" y="4678394"/>
            <a:chExt cx="2490973" cy="1678570"/>
          </a:xfrm>
        </p:grpSpPr>
        <p:pic>
          <p:nvPicPr>
            <p:cNvPr id="7" name="Picture 6" descr="A picture containing text, vector graphics&#10;&#10;Description automatically generated">
              <a:extLst>
                <a:ext uri="{FF2B5EF4-FFF2-40B4-BE49-F238E27FC236}">
                  <a16:creationId xmlns:a16="http://schemas.microsoft.com/office/drawing/2014/main" id="{399837E6-941E-CA50-A458-B2E6A61A76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8873" y="4678394"/>
              <a:ext cx="2490973" cy="1678570"/>
            </a:xfrm>
            <a:prstGeom prst="rect">
              <a:avLst/>
            </a:prstGeom>
          </p:spPr>
        </p:pic>
        <p:pic>
          <p:nvPicPr>
            <p:cNvPr id="8" name="Picture 7" descr="Icon&#10;&#10;Description automatically generated">
              <a:extLst>
                <a:ext uri="{FF2B5EF4-FFF2-40B4-BE49-F238E27FC236}">
                  <a16:creationId xmlns:a16="http://schemas.microsoft.com/office/drawing/2014/main" id="{D90D7A48-155C-2BD3-BE1B-2E8A6B87B8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7241" y="5282793"/>
              <a:ext cx="132038" cy="144000"/>
            </a:xfrm>
            <a:prstGeom prst="rect">
              <a:avLst/>
            </a:prstGeom>
          </p:spPr>
        </p:pic>
        <p:pic>
          <p:nvPicPr>
            <p:cNvPr id="9" name="Picture 8" descr="Icon&#10;&#10;Description automatically generated">
              <a:extLst>
                <a:ext uri="{FF2B5EF4-FFF2-40B4-BE49-F238E27FC236}">
                  <a16:creationId xmlns:a16="http://schemas.microsoft.com/office/drawing/2014/main" id="{DD2846C2-CCC4-9FC3-BEA4-9098172469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2563" y="4788704"/>
              <a:ext cx="132038" cy="144000"/>
            </a:xfrm>
            <a:prstGeom prst="rect">
              <a:avLst/>
            </a:prstGeom>
          </p:spPr>
        </p:pic>
        <p:pic>
          <p:nvPicPr>
            <p:cNvPr id="10" name="Picture 9" descr="Icon&#10;&#10;Description automatically generated">
              <a:extLst>
                <a:ext uri="{FF2B5EF4-FFF2-40B4-BE49-F238E27FC236}">
                  <a16:creationId xmlns:a16="http://schemas.microsoft.com/office/drawing/2014/main" id="{C9A10350-10E2-2349-E780-9CE3E66E37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326072">
              <a:off x="1487752" y="5190070"/>
              <a:ext cx="132038" cy="144000"/>
            </a:xfrm>
            <a:prstGeom prst="rect">
              <a:avLst/>
            </a:prstGeom>
          </p:spPr>
        </p:pic>
      </p:grpSp>
    </p:spTree>
    <p:extLst>
      <p:ext uri="{BB962C8B-B14F-4D97-AF65-F5344CB8AC3E}">
        <p14:creationId xmlns:p14="http://schemas.microsoft.com/office/powerpoint/2010/main" val="14346402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15E015-71B7-40A9-4201-2936F168B772}"/>
              </a:ext>
            </a:extLst>
          </p:cNvPr>
          <p:cNvSpPr>
            <a:spLocks noGrp="1"/>
          </p:cNvSpPr>
          <p:nvPr>
            <p:ph type="body" sz="quarter" idx="18"/>
          </p:nvPr>
        </p:nvSpPr>
        <p:spPr>
          <a:xfrm>
            <a:off x="767253" y="1885984"/>
            <a:ext cx="11424747" cy="3440624"/>
          </a:xfrm>
        </p:spPr>
        <p:txBody>
          <a:bodyPr/>
          <a:lstStyle/>
          <a:p>
            <a:r>
              <a:rPr lang="en-US" dirty="0"/>
              <a:t>Networking is an effective low-cost method of connecting with those who can support you to grow your business through referrals and introductions, to develop sales, collaboration opportunities, and contacts.</a:t>
            </a:r>
          </a:p>
          <a:p>
            <a:pPr marL="0" marR="0" lvl="0" indent="0" algn="l" defTabSz="914400" rtl="0" eaLnBrk="1" fontAlgn="base" latinLnBrk="0" hangingPunct="1">
              <a:lnSpc>
                <a:spcPct val="90000"/>
              </a:lnSpc>
              <a:spcBef>
                <a:spcPts val="1000"/>
              </a:spcBef>
              <a:spcAft>
                <a:spcPts val="0"/>
              </a:spcAft>
              <a:buClrTx/>
              <a:buSzTx/>
              <a:buFont typeface="Arial"/>
              <a:buNone/>
              <a:tabLst/>
              <a:defRPr/>
            </a:pPr>
            <a:r>
              <a:rPr kumimoji="0" lang="en-GB" sz="2400" b="1" i="0" u="sng" strike="noStrike" kern="1200" cap="none" spc="0" normalizeH="0" baseline="0" noProof="0" dirty="0">
                <a:ln>
                  <a:noFill/>
                </a:ln>
                <a:solidFill>
                  <a:srgbClr val="F1A0C2"/>
                </a:solidFill>
                <a:effectLst/>
                <a:uLnTx/>
                <a:uFillTx/>
                <a:latin typeface="Calibri" panose="020F0502020204030204"/>
                <a:ea typeface="+mn-ea"/>
                <a:cs typeface="+mn-cs"/>
              </a:rPr>
              <a:t>Types of business networking </a:t>
            </a:r>
          </a:p>
          <a:p>
            <a:pPr marL="457200" marR="0" lvl="0" indent="-457200" algn="l" defTabSz="914400" rtl="0" eaLnBrk="1" fontAlgn="base" latinLnBrk="0" hangingPunct="1">
              <a:lnSpc>
                <a:spcPct val="90000"/>
              </a:lnSpc>
              <a:spcBef>
                <a:spcPts val="1000"/>
              </a:spcBef>
              <a:spcAft>
                <a:spcPts val="0"/>
              </a:spcAft>
              <a:buClrTx/>
              <a:buSzTx/>
              <a:buFont typeface="Arial"/>
              <a:buAutoNum type="arabicPeriod"/>
              <a:tabLst/>
              <a:defRPr/>
            </a:pPr>
            <a:r>
              <a:rPr kumimoji="0" lang="en-GB" sz="2200" b="0" i="0" u="none" strike="noStrike" kern="1200" cap="none" spc="0" normalizeH="0" baseline="0" noProof="0" dirty="0">
                <a:ln>
                  <a:noFill/>
                </a:ln>
                <a:effectLst/>
                <a:uLnTx/>
                <a:uFillTx/>
                <a:latin typeface="Calibri" panose="020F0502020204030204"/>
                <a:ea typeface="+mn-ea"/>
                <a:cs typeface="+mn-cs"/>
              </a:rPr>
              <a:t>Strong Contact Networks (typically paid-for networks that focus on referral business in the network, e.g. </a:t>
            </a:r>
            <a:r>
              <a:rPr kumimoji="0" lang="en-GB" sz="2200" b="0" i="0" u="none" strike="noStrike" kern="1200" cap="none" spc="0" normalizeH="0" baseline="0" noProof="0" dirty="0">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BNI: Business Network International | Business Networking</a:t>
            </a:r>
            <a:endParaRPr kumimoji="0" lang="en-GB" sz="2200" b="0" i="0" u="none" strike="noStrike" kern="1200" cap="none" spc="0" normalizeH="0" baseline="0" noProof="0" dirty="0">
              <a:ln>
                <a:noFill/>
              </a:ln>
              <a:solidFill>
                <a:srgbClr val="F79037"/>
              </a:solidFill>
              <a:effectLst/>
              <a:uLnTx/>
              <a:uFillTx/>
              <a:latin typeface="Calibri" panose="020F0502020204030204"/>
              <a:ea typeface="+mn-ea"/>
              <a:cs typeface="+mn-cs"/>
            </a:endParaRPr>
          </a:p>
          <a:p>
            <a:pPr marL="457200" marR="0" lvl="0" indent="-457200" algn="l" defTabSz="914400" rtl="0" eaLnBrk="1" fontAlgn="base" latinLnBrk="0" hangingPunct="1">
              <a:lnSpc>
                <a:spcPct val="90000"/>
              </a:lnSpc>
              <a:spcBef>
                <a:spcPts val="1000"/>
              </a:spcBef>
              <a:spcAft>
                <a:spcPts val="0"/>
              </a:spcAft>
              <a:buClrTx/>
              <a:buSzTx/>
              <a:buFont typeface="Arial"/>
              <a:buAutoNum type="arabicPeriod"/>
              <a:tabLst/>
              <a:defRPr/>
            </a:pPr>
            <a:r>
              <a:rPr kumimoji="0" lang="en-GB" sz="2200" b="0" i="0" u="none" strike="noStrike" kern="1200" cap="none" spc="0" normalizeH="0" baseline="0" noProof="0" dirty="0">
                <a:ln>
                  <a:noFill/>
                </a:ln>
                <a:effectLst/>
                <a:uLnTx/>
                <a:uFillTx/>
                <a:latin typeface="Calibri" panose="020F0502020204030204"/>
                <a:ea typeface="+mn-ea"/>
                <a:cs typeface="+mn-cs"/>
              </a:rPr>
              <a:t>Casual contact networks - your attendance is optional – e.g. Chamber of Commerce networking events in your area </a:t>
            </a:r>
          </a:p>
          <a:p>
            <a:pPr marL="457200" marR="0" lvl="0" indent="-457200" algn="l" defTabSz="914400" rtl="0" eaLnBrk="1" fontAlgn="base" latinLnBrk="0" hangingPunct="1">
              <a:lnSpc>
                <a:spcPct val="90000"/>
              </a:lnSpc>
              <a:spcBef>
                <a:spcPts val="1000"/>
              </a:spcBef>
              <a:spcAft>
                <a:spcPts val="0"/>
              </a:spcAft>
              <a:buClrTx/>
              <a:buSzTx/>
              <a:buFont typeface="Arial"/>
              <a:buAutoNum type="arabicPeriod"/>
              <a:tabLst/>
              <a:defRPr/>
            </a:pPr>
            <a:r>
              <a:rPr kumimoji="0" lang="en-GB" sz="2200" b="0" i="0" u="none" strike="noStrike" kern="1200" cap="none" spc="0" normalizeH="0" baseline="0" noProof="0" dirty="0">
                <a:ln>
                  <a:noFill/>
                </a:ln>
                <a:effectLst/>
                <a:uLnTx/>
                <a:uFillTx/>
                <a:latin typeface="Calibri" panose="020F0502020204030204"/>
                <a:ea typeface="+mn-ea"/>
                <a:cs typeface="+mn-cs"/>
              </a:rPr>
              <a:t>Online networks  - </a:t>
            </a:r>
            <a:r>
              <a:rPr lang="en-US" sz="2200" dirty="0">
                <a:solidFill>
                  <a:srgbClr val="F79037"/>
                </a:solidFill>
                <a:hlinkClick r:id="rId4">
                  <a:extLst>
                    <a:ext uri="{A12FA001-AC4F-418D-AE19-62706E023703}">
                      <ahyp:hlinkClr xmlns:ahyp="http://schemas.microsoft.com/office/drawing/2018/hyperlinkcolor" val="tx"/>
                    </a:ext>
                  </a:extLst>
                </a:hlinkClick>
              </a:rPr>
              <a:t>Welcome to Open Food Network</a:t>
            </a:r>
            <a:r>
              <a:rPr lang="en-US" sz="2200" dirty="0">
                <a:solidFill>
                  <a:srgbClr val="F79037"/>
                </a:solidFill>
              </a:rPr>
              <a:t> </a:t>
            </a:r>
            <a:r>
              <a:rPr kumimoji="0" lang="en-GB" sz="2200" b="0" i="0" u="none" strike="noStrike" kern="1200" cap="none" spc="0" normalizeH="0" baseline="0" noProof="0" dirty="0">
                <a:ln>
                  <a:noFill/>
                </a:ln>
                <a:effectLst/>
                <a:uLnTx/>
                <a:uFillTx/>
                <a:latin typeface="Calibri" panose="020F0502020204030204"/>
                <a:ea typeface="+mn-ea"/>
                <a:cs typeface="+mn-cs"/>
              </a:rPr>
              <a:t>LinkedIn or Facebook groups</a:t>
            </a:r>
          </a:p>
          <a:p>
            <a:pPr marL="457200" marR="0" lvl="0" indent="-457200" algn="l" defTabSz="914400" rtl="0" eaLnBrk="1" fontAlgn="base" latinLnBrk="0" hangingPunct="1">
              <a:lnSpc>
                <a:spcPct val="90000"/>
              </a:lnSpc>
              <a:spcBef>
                <a:spcPts val="1000"/>
              </a:spcBef>
              <a:spcAft>
                <a:spcPts val="0"/>
              </a:spcAft>
              <a:buClrTx/>
              <a:buSzTx/>
              <a:buFont typeface="Arial"/>
              <a:buAutoNum type="arabicPeriod"/>
              <a:tabLst/>
              <a:defRPr/>
            </a:pPr>
            <a:r>
              <a:rPr kumimoji="0" lang="en-GB" sz="2200" b="0" i="0" u="none" strike="noStrike" kern="1200" cap="none" spc="0" normalizeH="0" baseline="0" noProof="0" dirty="0">
                <a:ln>
                  <a:noFill/>
                </a:ln>
                <a:effectLst/>
                <a:uLnTx/>
                <a:uFillTx/>
                <a:latin typeface="Calibri" panose="020F0502020204030204"/>
                <a:ea typeface="+mn-ea"/>
                <a:cs typeface="+mn-cs"/>
              </a:rPr>
              <a:t>Professional Associations - </a:t>
            </a:r>
            <a:r>
              <a:rPr lang="en-US" sz="2200" dirty="0">
                <a:solidFill>
                  <a:srgbClr val="F79037"/>
                </a:solidFill>
                <a:hlinkClick r:id="rId5">
                  <a:extLst>
                    <a:ext uri="{A12FA001-AC4F-418D-AE19-62706E023703}">
                      <ahyp:hlinkClr xmlns:ahyp="http://schemas.microsoft.com/office/drawing/2018/hyperlinkcolor" val="tx"/>
                    </a:ext>
                  </a:extLst>
                </a:hlinkClick>
              </a:rPr>
              <a:t>Tipperary Food Producers Network - 37 Food Businesses in Tipp</a:t>
            </a:r>
            <a:endParaRPr kumimoji="0" lang="en-GB" sz="2200" b="0" i="0" u="none" strike="noStrike" kern="1200" cap="none" spc="0" normalizeH="0" baseline="0" noProof="0" dirty="0">
              <a:ln>
                <a:noFill/>
              </a:ln>
              <a:solidFill>
                <a:srgbClr val="F79037"/>
              </a:solidFill>
              <a:effectLst/>
              <a:uLnTx/>
              <a:uFillTx/>
              <a:latin typeface="Calibri" panose="020F0502020204030204"/>
              <a:ea typeface="+mn-ea"/>
              <a:cs typeface="+mn-cs"/>
            </a:endParaRPr>
          </a:p>
          <a:p>
            <a:endParaRPr lang="en-US" dirty="0"/>
          </a:p>
          <a:p>
            <a:endParaRPr lang="en-IE" dirty="0"/>
          </a:p>
        </p:txBody>
      </p:sp>
      <p:sp>
        <p:nvSpPr>
          <p:cNvPr id="3" name="Text Placeholder 2">
            <a:extLst>
              <a:ext uri="{FF2B5EF4-FFF2-40B4-BE49-F238E27FC236}">
                <a16:creationId xmlns:a16="http://schemas.microsoft.com/office/drawing/2014/main" id="{0ECFB6FF-4654-2DAE-A52C-39A7E53200A4}"/>
              </a:ext>
            </a:extLst>
          </p:cNvPr>
          <p:cNvSpPr>
            <a:spLocks noGrp="1"/>
          </p:cNvSpPr>
          <p:nvPr>
            <p:ph type="body" sz="quarter" idx="16"/>
          </p:nvPr>
        </p:nvSpPr>
        <p:spPr>
          <a:xfrm>
            <a:off x="808893" y="443960"/>
            <a:ext cx="10595237" cy="803654"/>
          </a:xfrm>
        </p:spPr>
        <p:txBody>
          <a:bodyPr/>
          <a:lstStyle/>
          <a:p>
            <a:r>
              <a:rPr lang="en-IE" b="1" dirty="0"/>
              <a:t>Types of Networking</a:t>
            </a:r>
          </a:p>
        </p:txBody>
      </p:sp>
      <p:grpSp>
        <p:nvGrpSpPr>
          <p:cNvPr id="4" name="Group 3">
            <a:extLst>
              <a:ext uri="{FF2B5EF4-FFF2-40B4-BE49-F238E27FC236}">
                <a16:creationId xmlns:a16="http://schemas.microsoft.com/office/drawing/2014/main" id="{82393896-0CF3-9E80-0BA8-B97AFFF5D536}"/>
              </a:ext>
            </a:extLst>
          </p:cNvPr>
          <p:cNvGrpSpPr/>
          <p:nvPr/>
        </p:nvGrpSpPr>
        <p:grpSpPr>
          <a:xfrm>
            <a:off x="8643789" y="312491"/>
            <a:ext cx="2502738" cy="1573493"/>
            <a:chOff x="7270481" y="2813767"/>
            <a:chExt cx="2143845" cy="1254125"/>
          </a:xfrm>
        </p:grpSpPr>
        <p:pic>
          <p:nvPicPr>
            <p:cNvPr id="5" name="Picture 4" descr="Icon&#10;&#10;Description automatically generated">
              <a:extLst>
                <a:ext uri="{FF2B5EF4-FFF2-40B4-BE49-F238E27FC236}">
                  <a16:creationId xmlns:a16="http://schemas.microsoft.com/office/drawing/2014/main" id="{2EE36AF0-FC4E-F9A4-9341-50C7743B5C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70481" y="2813767"/>
              <a:ext cx="2143845" cy="1254125"/>
            </a:xfrm>
            <a:prstGeom prst="rect">
              <a:avLst/>
            </a:prstGeom>
          </p:spPr>
        </p:pic>
        <p:pic>
          <p:nvPicPr>
            <p:cNvPr id="6" name="Picture 5" descr="Icon&#10;&#10;Description automatically generated">
              <a:extLst>
                <a:ext uri="{FF2B5EF4-FFF2-40B4-BE49-F238E27FC236}">
                  <a16:creationId xmlns:a16="http://schemas.microsoft.com/office/drawing/2014/main" id="{40B89C57-7FA9-E06D-6859-33335E9641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03498" y="3106283"/>
              <a:ext cx="194895" cy="212551"/>
            </a:xfrm>
            <a:prstGeom prst="rect">
              <a:avLst/>
            </a:prstGeom>
          </p:spPr>
        </p:pic>
        <p:pic>
          <p:nvPicPr>
            <p:cNvPr id="7" name="Picture 6" descr="Icon&#10;&#10;Description automatically generated">
              <a:extLst>
                <a:ext uri="{FF2B5EF4-FFF2-40B4-BE49-F238E27FC236}">
                  <a16:creationId xmlns:a16="http://schemas.microsoft.com/office/drawing/2014/main" id="{678F2376-48EF-0181-4013-FAAC5DA790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9106308" y="3016934"/>
              <a:ext cx="194895" cy="212551"/>
            </a:xfrm>
            <a:prstGeom prst="rect">
              <a:avLst/>
            </a:prstGeom>
          </p:spPr>
        </p:pic>
      </p:grpSp>
    </p:spTree>
    <p:extLst>
      <p:ext uri="{BB962C8B-B14F-4D97-AF65-F5344CB8AC3E}">
        <p14:creationId xmlns:p14="http://schemas.microsoft.com/office/powerpoint/2010/main" val="2406403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C08D818-88AD-7343-A803-2FC550F0CC72}"/>
              </a:ext>
            </a:extLst>
          </p:cNvPr>
          <p:cNvSpPr>
            <a:spLocks noGrp="1"/>
          </p:cNvSpPr>
          <p:nvPr>
            <p:ph type="body" sz="quarter" idx="35"/>
          </p:nvPr>
        </p:nvSpPr>
        <p:spPr>
          <a:xfrm>
            <a:off x="4480861" y="750851"/>
            <a:ext cx="6562677" cy="339415"/>
          </a:xfrm>
        </p:spPr>
        <p:txBody>
          <a:bodyPr/>
          <a:lstStyle/>
          <a:p>
            <a:pPr algn="l"/>
            <a:r>
              <a:rPr lang="en-US" dirty="0"/>
              <a:t>CUSTOMER LOYALTY &amp; SATISFACTION</a:t>
            </a:r>
          </a:p>
        </p:txBody>
      </p:sp>
      <p:sp>
        <p:nvSpPr>
          <p:cNvPr id="5" name="Text Placeholder 4">
            <a:extLst>
              <a:ext uri="{FF2B5EF4-FFF2-40B4-BE49-F238E27FC236}">
                <a16:creationId xmlns:a16="http://schemas.microsoft.com/office/drawing/2014/main" id="{459AD9BB-4E46-B84B-9D80-8E6CCE2ECCC2}"/>
              </a:ext>
            </a:extLst>
          </p:cNvPr>
          <p:cNvSpPr>
            <a:spLocks noGrp="1"/>
          </p:cNvSpPr>
          <p:nvPr>
            <p:ph type="body" sz="quarter" idx="36"/>
          </p:nvPr>
        </p:nvSpPr>
        <p:spPr>
          <a:xfrm>
            <a:off x="4361081" y="1114553"/>
            <a:ext cx="7129386" cy="999383"/>
          </a:xfrm>
        </p:spPr>
        <p:txBody>
          <a:bodyPr/>
          <a:lstStyle/>
          <a:p>
            <a:r>
              <a:rPr lang="en-US" sz="2000" dirty="0"/>
              <a:t>By understanding and </a:t>
            </a:r>
            <a:r>
              <a:rPr lang="en-US" sz="2000" dirty="0" err="1"/>
              <a:t>empathising</a:t>
            </a:r>
            <a:r>
              <a:rPr lang="en-US" sz="2000" dirty="0"/>
              <a:t> with customers' needs and concerns, you can provide tailored solutions, exceptional customer service, and a positive overall experience. This leads to customer loyalty, repeat business, and positive recommendations.</a:t>
            </a:r>
          </a:p>
        </p:txBody>
      </p:sp>
      <p:sp>
        <p:nvSpPr>
          <p:cNvPr id="6" name="Text Placeholder 5">
            <a:extLst>
              <a:ext uri="{FF2B5EF4-FFF2-40B4-BE49-F238E27FC236}">
                <a16:creationId xmlns:a16="http://schemas.microsoft.com/office/drawing/2014/main" id="{AABCC17E-FEFA-3D46-B2F1-B026276D7600}"/>
              </a:ext>
            </a:extLst>
          </p:cNvPr>
          <p:cNvSpPr>
            <a:spLocks noGrp="1"/>
          </p:cNvSpPr>
          <p:nvPr>
            <p:ph type="body" sz="quarter" idx="37"/>
          </p:nvPr>
        </p:nvSpPr>
        <p:spPr/>
        <p:txBody>
          <a:bodyPr/>
          <a:lstStyle/>
          <a:p>
            <a:r>
              <a:rPr lang="en-US" dirty="0"/>
              <a:t>4</a:t>
            </a:r>
          </a:p>
        </p:txBody>
      </p:sp>
      <p:sp>
        <p:nvSpPr>
          <p:cNvPr id="16" name="Text Placeholder 15">
            <a:extLst>
              <a:ext uri="{FF2B5EF4-FFF2-40B4-BE49-F238E27FC236}">
                <a16:creationId xmlns:a16="http://schemas.microsoft.com/office/drawing/2014/main" id="{38404C53-6F2D-634F-AC7C-DAEDCC70B667}"/>
              </a:ext>
            </a:extLst>
          </p:cNvPr>
          <p:cNvSpPr>
            <a:spLocks noGrp="1"/>
          </p:cNvSpPr>
          <p:nvPr>
            <p:ph type="body" sz="quarter" idx="42"/>
          </p:nvPr>
        </p:nvSpPr>
        <p:spPr>
          <a:xfrm>
            <a:off x="4480860" y="2669050"/>
            <a:ext cx="6562677" cy="339415"/>
          </a:xfrm>
        </p:spPr>
        <p:txBody>
          <a:bodyPr/>
          <a:lstStyle/>
          <a:p>
            <a:pPr algn="l"/>
            <a:r>
              <a:rPr lang="en-US" dirty="0"/>
              <a:t>SUPPLIER AND PARTNER RELATIONSHIPS</a:t>
            </a:r>
          </a:p>
        </p:txBody>
      </p:sp>
      <p:sp>
        <p:nvSpPr>
          <p:cNvPr id="9" name="Text Placeholder 8">
            <a:extLst>
              <a:ext uri="{FF2B5EF4-FFF2-40B4-BE49-F238E27FC236}">
                <a16:creationId xmlns:a16="http://schemas.microsoft.com/office/drawing/2014/main" id="{C611E378-7FF0-F548-BFF2-58F292A29080}"/>
              </a:ext>
            </a:extLst>
          </p:cNvPr>
          <p:cNvSpPr>
            <a:spLocks noGrp="1"/>
          </p:cNvSpPr>
          <p:nvPr>
            <p:ph type="body" sz="quarter" idx="43"/>
          </p:nvPr>
        </p:nvSpPr>
        <p:spPr>
          <a:xfrm>
            <a:off x="4336141" y="2996216"/>
            <a:ext cx="7144884" cy="999383"/>
          </a:xfrm>
        </p:spPr>
        <p:txBody>
          <a:bodyPr/>
          <a:lstStyle/>
          <a:p>
            <a:r>
              <a:rPr lang="en-US" sz="2000" dirty="0"/>
              <a:t>The basis of an ethical business is to extend your values to your suppliers &amp; partners &amp; to build fair &amp; ethical sourcing practices and mutually beneficial partnerships with those that share your values. This will enhance your credibility &amp; reputation in a sustainable way. </a:t>
            </a:r>
          </a:p>
        </p:txBody>
      </p:sp>
      <p:sp>
        <p:nvSpPr>
          <p:cNvPr id="10" name="Text Placeholder 9">
            <a:extLst>
              <a:ext uri="{FF2B5EF4-FFF2-40B4-BE49-F238E27FC236}">
                <a16:creationId xmlns:a16="http://schemas.microsoft.com/office/drawing/2014/main" id="{0B4DA29B-2063-2947-BF10-324FE66A42B0}"/>
              </a:ext>
            </a:extLst>
          </p:cNvPr>
          <p:cNvSpPr>
            <a:spLocks noGrp="1"/>
          </p:cNvSpPr>
          <p:nvPr>
            <p:ph type="body" sz="quarter" idx="44"/>
          </p:nvPr>
        </p:nvSpPr>
        <p:spPr/>
        <p:txBody>
          <a:bodyPr/>
          <a:lstStyle/>
          <a:p>
            <a:r>
              <a:rPr lang="en-US" dirty="0"/>
              <a:t>5</a:t>
            </a:r>
          </a:p>
        </p:txBody>
      </p:sp>
      <p:sp>
        <p:nvSpPr>
          <p:cNvPr id="17" name="Text Placeholder 16">
            <a:extLst>
              <a:ext uri="{FF2B5EF4-FFF2-40B4-BE49-F238E27FC236}">
                <a16:creationId xmlns:a16="http://schemas.microsoft.com/office/drawing/2014/main" id="{78AACFF1-83E8-FE4D-AEF9-F288D29CFEB2}"/>
              </a:ext>
            </a:extLst>
          </p:cNvPr>
          <p:cNvSpPr>
            <a:spLocks noGrp="1"/>
          </p:cNvSpPr>
          <p:nvPr>
            <p:ph type="body" sz="quarter" idx="45"/>
          </p:nvPr>
        </p:nvSpPr>
        <p:spPr>
          <a:xfrm>
            <a:off x="4480861" y="4538464"/>
            <a:ext cx="6562677" cy="339415"/>
          </a:xfrm>
        </p:spPr>
        <p:txBody>
          <a:bodyPr/>
          <a:lstStyle/>
          <a:p>
            <a:pPr algn="l"/>
            <a:r>
              <a:rPr lang="en-US" dirty="0"/>
              <a:t>COMMUNITY ENGAGEMENT AND SOCIAL IMPACT:</a:t>
            </a:r>
          </a:p>
        </p:txBody>
      </p:sp>
      <p:sp>
        <p:nvSpPr>
          <p:cNvPr id="12" name="Text Placeholder 11">
            <a:extLst>
              <a:ext uri="{FF2B5EF4-FFF2-40B4-BE49-F238E27FC236}">
                <a16:creationId xmlns:a16="http://schemas.microsoft.com/office/drawing/2014/main" id="{9BC75645-F9FD-244F-9028-F3DE8F14BD2C}"/>
              </a:ext>
            </a:extLst>
          </p:cNvPr>
          <p:cNvSpPr>
            <a:spLocks noGrp="1"/>
          </p:cNvSpPr>
          <p:nvPr>
            <p:ph type="body" sz="quarter" idx="46"/>
          </p:nvPr>
        </p:nvSpPr>
        <p:spPr>
          <a:xfrm>
            <a:off x="4361082" y="4909834"/>
            <a:ext cx="7119944" cy="999383"/>
          </a:xfrm>
        </p:spPr>
        <p:txBody>
          <a:bodyPr/>
          <a:lstStyle/>
          <a:p>
            <a:r>
              <a:rPr lang="en-US" sz="2000" dirty="0"/>
              <a:t>As an ethical business it is a good idea to </a:t>
            </a:r>
            <a:r>
              <a:rPr lang="en-US" sz="2000" dirty="0" err="1"/>
              <a:t>recognise</a:t>
            </a:r>
            <a:r>
              <a:rPr lang="en-US" sz="2000" dirty="0"/>
              <a:t> your role in the broader community &amp; actively engage in initiatives that contribute to social and environmental well-being. As a result, you will build a good relationship &amp; reputation within the community. </a:t>
            </a:r>
          </a:p>
        </p:txBody>
      </p:sp>
      <p:sp>
        <p:nvSpPr>
          <p:cNvPr id="13" name="Text Placeholder 12">
            <a:extLst>
              <a:ext uri="{FF2B5EF4-FFF2-40B4-BE49-F238E27FC236}">
                <a16:creationId xmlns:a16="http://schemas.microsoft.com/office/drawing/2014/main" id="{EDE17FFD-854F-B743-AE68-82CB098A6F42}"/>
              </a:ext>
            </a:extLst>
          </p:cNvPr>
          <p:cNvSpPr>
            <a:spLocks noGrp="1"/>
          </p:cNvSpPr>
          <p:nvPr>
            <p:ph type="body" sz="quarter" idx="47"/>
          </p:nvPr>
        </p:nvSpPr>
        <p:spPr/>
        <p:txBody>
          <a:bodyPr/>
          <a:lstStyle/>
          <a:p>
            <a:r>
              <a:rPr lang="en-US" dirty="0"/>
              <a:t>6</a:t>
            </a:r>
          </a:p>
        </p:txBody>
      </p:sp>
      <p:pic>
        <p:nvPicPr>
          <p:cNvPr id="23" name="Picture Placeholder 22">
            <a:extLst>
              <a:ext uri="{FF2B5EF4-FFF2-40B4-BE49-F238E27FC236}">
                <a16:creationId xmlns:a16="http://schemas.microsoft.com/office/drawing/2014/main" id="{5D380A0A-E32D-6C4C-843B-DD2F5EF9BE23}"/>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Box 1">
            <a:extLst>
              <a:ext uri="{FF2B5EF4-FFF2-40B4-BE49-F238E27FC236}">
                <a16:creationId xmlns:a16="http://schemas.microsoft.com/office/drawing/2014/main" id="{A58D644E-6233-474E-FEC7-4A16A7E67D5B}"/>
              </a:ext>
            </a:extLst>
          </p:cNvPr>
          <p:cNvSpPr txBox="1"/>
          <p:nvPr/>
        </p:nvSpPr>
        <p:spPr>
          <a:xfrm>
            <a:off x="7559" y="3615559"/>
            <a:ext cx="3671965" cy="2492990"/>
          </a:xfrm>
          <a:prstGeom prst="rect">
            <a:avLst/>
          </a:prstGeom>
          <a:solidFill>
            <a:srgbClr val="B2DEDD"/>
          </a:solidFill>
        </p:spPr>
        <p:txBody>
          <a:bodyPr wrap="square" rtlCol="0">
            <a:spAutoFit/>
          </a:bodyPr>
          <a:lstStyle/>
          <a:p>
            <a:endParaRPr lang="en-IE" dirty="0"/>
          </a:p>
          <a:p>
            <a:pPr algn="ctr"/>
            <a:r>
              <a:rPr lang="en-IE" sz="2400" dirty="0">
                <a:solidFill>
                  <a:srgbClr val="000000"/>
                </a:solidFill>
              </a:rPr>
              <a:t>Here are some common ways to </a:t>
            </a:r>
            <a:r>
              <a:rPr lang="en-IE" sz="2400" b="1" dirty="0">
                <a:solidFill>
                  <a:srgbClr val="F79037"/>
                </a:solidFill>
              </a:rPr>
              <a:t>BUILD STRONG RELATIONSHIPS </a:t>
            </a:r>
            <a:r>
              <a:rPr lang="en-IE" sz="2400" dirty="0">
                <a:solidFill>
                  <a:srgbClr val="000000"/>
                </a:solidFill>
              </a:rPr>
              <a:t>inside and outside your business</a:t>
            </a:r>
          </a:p>
          <a:p>
            <a:pPr algn="ctr"/>
            <a:endParaRPr lang="en-IE" sz="2400" dirty="0">
              <a:solidFill>
                <a:srgbClr val="000000"/>
              </a:solidFill>
            </a:endParaRPr>
          </a:p>
          <a:p>
            <a:endParaRPr lang="en-IE" dirty="0"/>
          </a:p>
        </p:txBody>
      </p:sp>
    </p:spTree>
    <p:extLst>
      <p:ext uri="{BB962C8B-B14F-4D97-AF65-F5344CB8AC3E}">
        <p14:creationId xmlns:p14="http://schemas.microsoft.com/office/powerpoint/2010/main" val="26214151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B6BED0-76BA-363D-51D4-D31790E3B383}"/>
              </a:ext>
            </a:extLst>
          </p:cNvPr>
          <p:cNvSpPr>
            <a:spLocks noGrp="1"/>
          </p:cNvSpPr>
          <p:nvPr>
            <p:ph type="body" sz="quarter" idx="18"/>
          </p:nvPr>
        </p:nvSpPr>
        <p:spPr>
          <a:xfrm>
            <a:off x="898357" y="1762511"/>
            <a:ext cx="6163346" cy="3501141"/>
          </a:xfrm>
        </p:spPr>
        <p:txBody>
          <a:bodyPr/>
          <a:lstStyle/>
          <a:p>
            <a:r>
              <a:rPr lang="en-US" dirty="0"/>
              <a:t>This is a community of food and beverage producers </a:t>
            </a:r>
            <a:r>
              <a:rPr lang="en-US" b="1" dirty="0"/>
              <a:t>working together</a:t>
            </a:r>
            <a:r>
              <a:rPr lang="en-US" dirty="0"/>
              <a:t> in a network to promote the very best food Tipperary has to offer. Creating nutritious and healthy products in a sustainable food system is what binds them.</a:t>
            </a:r>
          </a:p>
          <a:p>
            <a:r>
              <a:rPr lang="en-US" dirty="0"/>
              <a:t>Their vibrant network of dedicated producers includes cheesemakers and bee-keepers, fruit farmers and cider makers, butchers and bakers, and sauce and jam makers. The integrity that they offer with their products makes them stand out both nationally and internationally.</a:t>
            </a:r>
            <a:endParaRPr lang="en-IE" dirty="0"/>
          </a:p>
        </p:txBody>
      </p:sp>
      <p:sp>
        <p:nvSpPr>
          <p:cNvPr id="3" name="Text Placeholder 2">
            <a:extLst>
              <a:ext uri="{FF2B5EF4-FFF2-40B4-BE49-F238E27FC236}">
                <a16:creationId xmlns:a16="http://schemas.microsoft.com/office/drawing/2014/main" id="{A1EAF62E-28D8-E701-D24E-EBE008C82E80}"/>
              </a:ext>
            </a:extLst>
          </p:cNvPr>
          <p:cNvSpPr>
            <a:spLocks noGrp="1"/>
          </p:cNvSpPr>
          <p:nvPr>
            <p:ph type="body" sz="quarter" idx="16"/>
          </p:nvPr>
        </p:nvSpPr>
        <p:spPr>
          <a:xfrm>
            <a:off x="593557" y="497413"/>
            <a:ext cx="4990998" cy="992652"/>
          </a:xfrm>
        </p:spPr>
        <p:txBody>
          <a:bodyPr/>
          <a:lstStyle/>
          <a:p>
            <a:pPr>
              <a:lnSpc>
                <a:spcPct val="100000"/>
              </a:lnSpc>
            </a:pPr>
            <a:r>
              <a:rPr lang="en-IE" dirty="0">
                <a:highlight>
                  <a:srgbClr val="F79037"/>
                </a:highlight>
              </a:rPr>
              <a:t>SPOTLIGHT</a:t>
            </a:r>
            <a:r>
              <a:rPr lang="en-IE" dirty="0"/>
              <a:t> on </a:t>
            </a:r>
            <a:r>
              <a:rPr lang="en-IE" b="1" dirty="0">
                <a:hlinkClick r:id="rId2">
                  <a:extLst>
                    <a:ext uri="{A12FA001-AC4F-418D-AE19-62706E023703}">
                      <ahyp:hlinkClr xmlns:ahyp="http://schemas.microsoft.com/office/drawing/2018/hyperlinkcolor" val="tx"/>
                    </a:ext>
                  </a:extLst>
                </a:hlinkClick>
              </a:rPr>
              <a:t>Tipperary Food Producers</a:t>
            </a:r>
            <a:r>
              <a:rPr lang="en-IE" b="1" dirty="0"/>
              <a:t> - </a:t>
            </a:r>
            <a:r>
              <a:rPr lang="en-IE" dirty="0"/>
              <a:t> Ireland</a:t>
            </a:r>
            <a:endParaRPr lang="en-IE" b="1" dirty="0"/>
          </a:p>
          <a:p>
            <a:pPr>
              <a:lnSpc>
                <a:spcPct val="100000"/>
              </a:lnSpc>
            </a:pPr>
            <a:endParaRPr lang="en-IE" dirty="0"/>
          </a:p>
        </p:txBody>
      </p:sp>
      <p:pic>
        <p:nvPicPr>
          <p:cNvPr id="3074" name="Picture 2" descr="Tipperary Food Producers Network Logo">
            <a:hlinkClick r:id="rId2"/>
            <a:extLst>
              <a:ext uri="{FF2B5EF4-FFF2-40B4-BE49-F238E27FC236}">
                <a16:creationId xmlns:a16="http://schemas.microsoft.com/office/drawing/2014/main" id="{68D821F0-A01A-735F-090A-57CF4D1D1D8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85545" y="1989488"/>
            <a:ext cx="2444883" cy="287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8249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10 Simple Ways To Improve Your Networking Skills - How To Network With People Even If You're Shy!">
            <a:hlinkClick r:id="" action="ppaction://media"/>
            <a:extLst>
              <a:ext uri="{FF2B5EF4-FFF2-40B4-BE49-F238E27FC236}">
                <a16:creationId xmlns:a16="http://schemas.microsoft.com/office/drawing/2014/main" id="{EA16F418-28EF-329A-D367-F1446C2FD1B5}"/>
              </a:ext>
            </a:extLst>
          </p:cNvPr>
          <p:cNvPicPr>
            <a:picLocks noRot="1" noChangeAspect="1"/>
          </p:cNvPicPr>
          <p:nvPr>
            <a:videoFile r:link="rId1"/>
          </p:nvPr>
        </p:nvPicPr>
        <p:blipFill>
          <a:blip r:embed="rId3"/>
          <a:stretch>
            <a:fillRect/>
          </a:stretch>
        </p:blipFill>
        <p:spPr>
          <a:xfrm>
            <a:off x="4973145" y="1268021"/>
            <a:ext cx="5652814" cy="3755924"/>
          </a:xfrm>
          <a:prstGeom prst="rect">
            <a:avLst/>
          </a:prstGeom>
        </p:spPr>
      </p:pic>
      <p:sp>
        <p:nvSpPr>
          <p:cNvPr id="16" name="TextBox 15">
            <a:extLst>
              <a:ext uri="{FF2B5EF4-FFF2-40B4-BE49-F238E27FC236}">
                <a16:creationId xmlns:a16="http://schemas.microsoft.com/office/drawing/2014/main" id="{437D7989-AB0A-F1CD-D4E7-CA6AF3252C63}"/>
              </a:ext>
            </a:extLst>
          </p:cNvPr>
          <p:cNvSpPr txBox="1"/>
          <p:nvPr/>
        </p:nvSpPr>
        <p:spPr>
          <a:xfrm>
            <a:off x="4973145" y="5830642"/>
            <a:ext cx="6096000" cy="646331"/>
          </a:xfrm>
          <a:prstGeom prst="rect">
            <a:avLst/>
          </a:prstGeom>
          <a:noFill/>
        </p:spPr>
        <p:txBody>
          <a:bodyPr wrap="square">
            <a:spAutoFit/>
          </a:bodyPr>
          <a:lstStyle/>
          <a:p>
            <a:r>
              <a:rPr lang="en-US" dirty="0">
                <a:solidFill>
                  <a:srgbClr val="F79037"/>
                </a:solidFill>
                <a:hlinkClick r:id="rId4">
                  <a:extLst>
                    <a:ext uri="{A12FA001-AC4F-418D-AE19-62706E023703}">
                      <ahyp:hlinkClr xmlns:ahyp="http://schemas.microsoft.com/office/drawing/2018/hyperlinkcolor" val="tx"/>
                    </a:ext>
                  </a:extLst>
                </a:hlinkClick>
              </a:rPr>
              <a:t>10 Simple Ways To Improve Your Networking Skills - How To Network With People Even If You're Shy! - YouTube</a:t>
            </a:r>
            <a:endParaRPr lang="en-IE" dirty="0">
              <a:solidFill>
                <a:srgbClr val="F79037"/>
              </a:solidFill>
            </a:endParaRPr>
          </a:p>
        </p:txBody>
      </p:sp>
      <p:sp>
        <p:nvSpPr>
          <p:cNvPr id="18" name="TextBox 17">
            <a:extLst>
              <a:ext uri="{FF2B5EF4-FFF2-40B4-BE49-F238E27FC236}">
                <a16:creationId xmlns:a16="http://schemas.microsoft.com/office/drawing/2014/main" id="{77F30A7C-CE49-EA1E-C628-EEAB5103FF4A}"/>
              </a:ext>
            </a:extLst>
          </p:cNvPr>
          <p:cNvSpPr txBox="1"/>
          <p:nvPr/>
        </p:nvSpPr>
        <p:spPr>
          <a:xfrm>
            <a:off x="861848" y="1162183"/>
            <a:ext cx="3247697" cy="2308324"/>
          </a:xfrm>
          <a:prstGeom prst="rect">
            <a:avLst/>
          </a:prstGeom>
          <a:noFill/>
        </p:spPr>
        <p:txBody>
          <a:bodyPr wrap="square">
            <a:spAutoFit/>
          </a:bodyPr>
          <a:lstStyle/>
          <a:p>
            <a:pPr algn="ctr"/>
            <a:r>
              <a:rPr lang="en-US" sz="2400" dirty="0">
                <a:solidFill>
                  <a:srgbClr val="0F0F0F"/>
                </a:solidFill>
              </a:rPr>
              <a:t>I</a:t>
            </a:r>
            <a:r>
              <a:rPr lang="en-US" sz="2400" b="0" i="0" dirty="0">
                <a:solidFill>
                  <a:srgbClr val="0F0F0F"/>
                </a:solidFill>
                <a:effectLst/>
              </a:rPr>
              <a:t>n this video, you will discover 10 networking strategies that aim to help you to start enjoying networking even if you are shy.</a:t>
            </a:r>
            <a:endParaRPr lang="en-IE" sz="2400" dirty="0"/>
          </a:p>
        </p:txBody>
      </p:sp>
    </p:spTree>
    <p:extLst>
      <p:ext uri="{BB962C8B-B14F-4D97-AF65-F5344CB8AC3E}">
        <p14:creationId xmlns:p14="http://schemas.microsoft.com/office/powerpoint/2010/main" val="173461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ABE7E9-DDD2-63C1-6254-F3541D5235C8}"/>
              </a:ext>
            </a:extLst>
          </p:cNvPr>
          <p:cNvSpPr>
            <a:spLocks noGrp="1"/>
          </p:cNvSpPr>
          <p:nvPr>
            <p:ph type="body" sz="quarter" idx="18"/>
          </p:nvPr>
        </p:nvSpPr>
        <p:spPr>
          <a:xfrm>
            <a:off x="1022345" y="1604598"/>
            <a:ext cx="5462538" cy="3291086"/>
          </a:xfrm>
        </p:spPr>
        <p:txBody>
          <a:bodyPr/>
          <a:lstStyle/>
          <a:p>
            <a:r>
              <a:rPr lang="en-IE" dirty="0"/>
              <a:t>Get the wheels in motion…</a:t>
            </a:r>
            <a:r>
              <a:rPr lang="en-US" b="1" dirty="0"/>
              <a:t>Research the networking platforms that you can access in your</a:t>
            </a:r>
            <a:endParaRPr lang="en-US" sz="800" dirty="0"/>
          </a:p>
          <a:p>
            <a:pPr marL="342900" indent="-342900">
              <a:buFont typeface="Arial" panose="020B0604020202020204" pitchFamily="34" charset="0"/>
              <a:buChar char="•"/>
            </a:pPr>
            <a:r>
              <a:rPr lang="en-US" dirty="0"/>
              <a:t>Area/region/country</a:t>
            </a:r>
          </a:p>
          <a:p>
            <a:pPr marL="342900" indent="-342900">
              <a:buFont typeface="Arial" panose="020B0604020202020204" pitchFamily="34" charset="0"/>
              <a:buChar char="•"/>
            </a:pPr>
            <a:r>
              <a:rPr lang="en-US" dirty="0"/>
              <a:t>Sector (food/ agrifood)</a:t>
            </a:r>
          </a:p>
          <a:p>
            <a:pPr marL="342900" indent="-342900">
              <a:buFont typeface="Arial" panose="020B0604020202020204" pitchFamily="34" charset="0"/>
              <a:buChar char="•"/>
            </a:pPr>
            <a:r>
              <a:rPr lang="en-US" dirty="0"/>
              <a:t>Online specific, that are relevant to your business</a:t>
            </a:r>
          </a:p>
          <a:p>
            <a:endParaRPr lang="en-US" sz="1000" dirty="0"/>
          </a:p>
          <a:p>
            <a:r>
              <a:rPr lang="en-US" dirty="0"/>
              <a:t>Then calculate, </a:t>
            </a:r>
            <a:r>
              <a:rPr lang="en-US" b="1" dirty="0"/>
              <a:t>how much time can you set aside to network each month?</a:t>
            </a:r>
          </a:p>
          <a:p>
            <a:endParaRPr lang="en-IE" dirty="0"/>
          </a:p>
        </p:txBody>
      </p:sp>
      <p:sp>
        <p:nvSpPr>
          <p:cNvPr id="3" name="Text Placeholder 2">
            <a:extLst>
              <a:ext uri="{FF2B5EF4-FFF2-40B4-BE49-F238E27FC236}">
                <a16:creationId xmlns:a16="http://schemas.microsoft.com/office/drawing/2014/main" id="{37E6F50E-A36E-25D3-605F-09C84AB31C4F}"/>
              </a:ext>
            </a:extLst>
          </p:cNvPr>
          <p:cNvSpPr>
            <a:spLocks noGrp="1"/>
          </p:cNvSpPr>
          <p:nvPr>
            <p:ph type="body" sz="quarter" idx="16"/>
          </p:nvPr>
        </p:nvSpPr>
        <p:spPr>
          <a:xfrm>
            <a:off x="625089" y="711566"/>
            <a:ext cx="4990998" cy="992652"/>
          </a:xfrm>
        </p:spPr>
        <p:txBody>
          <a:bodyPr/>
          <a:lstStyle/>
          <a:p>
            <a:r>
              <a:rPr lang="en-IE" dirty="0">
                <a:highlight>
                  <a:srgbClr val="F79037"/>
                </a:highlight>
              </a:rPr>
              <a:t>Learner Exercise</a:t>
            </a:r>
          </a:p>
        </p:txBody>
      </p:sp>
      <p:sp>
        <p:nvSpPr>
          <p:cNvPr id="6" name="TextBox 5">
            <a:extLst>
              <a:ext uri="{FF2B5EF4-FFF2-40B4-BE49-F238E27FC236}">
                <a16:creationId xmlns:a16="http://schemas.microsoft.com/office/drawing/2014/main" id="{C5B2BE50-2FE3-8C35-2F9B-1982978B68F4}"/>
              </a:ext>
            </a:extLst>
          </p:cNvPr>
          <p:cNvSpPr txBox="1"/>
          <p:nvPr/>
        </p:nvSpPr>
        <p:spPr>
          <a:xfrm>
            <a:off x="7052441" y="1460938"/>
            <a:ext cx="5139559" cy="3983421"/>
          </a:xfrm>
          <a:prstGeom prst="rect">
            <a:avLst/>
          </a:prstGeom>
          <a:solidFill>
            <a:schemeClr val="tx2">
              <a:lumMod val="85000"/>
            </a:schemeClr>
          </a:solidFill>
        </p:spPr>
        <p:txBody>
          <a:bodyPr wrap="square" rtlCol="0">
            <a:spAutoFit/>
          </a:bodyPr>
          <a:lstStyle/>
          <a:p>
            <a:endParaRPr lang="en-IE" dirty="0"/>
          </a:p>
        </p:txBody>
      </p:sp>
      <p:pic>
        <p:nvPicPr>
          <p:cNvPr id="5" name="Picture 4" descr="Icon&#10;&#10;Description automatically generated with low confidence">
            <a:extLst>
              <a:ext uri="{FF2B5EF4-FFF2-40B4-BE49-F238E27FC236}">
                <a16:creationId xmlns:a16="http://schemas.microsoft.com/office/drawing/2014/main" id="{FA7679E4-5217-EF63-962D-81128B2321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40746" y="1965435"/>
            <a:ext cx="3897938" cy="2307694"/>
          </a:xfrm>
          <a:prstGeom prst="rect">
            <a:avLst/>
          </a:prstGeom>
        </p:spPr>
      </p:pic>
    </p:spTree>
    <p:extLst>
      <p:ext uri="{BB962C8B-B14F-4D97-AF65-F5344CB8AC3E}">
        <p14:creationId xmlns:p14="http://schemas.microsoft.com/office/powerpoint/2010/main" val="12227346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D20B42-E5E3-EC86-AD02-6E3AE6D818DF}"/>
              </a:ext>
            </a:extLst>
          </p:cNvPr>
          <p:cNvSpPr>
            <a:spLocks noGrp="1"/>
          </p:cNvSpPr>
          <p:nvPr>
            <p:ph type="body" sz="quarter" idx="18"/>
          </p:nvPr>
        </p:nvSpPr>
        <p:spPr>
          <a:xfrm>
            <a:off x="788415" y="2191195"/>
            <a:ext cx="5923925" cy="3291086"/>
          </a:xfrm>
        </p:spPr>
        <p:txBody>
          <a:bodyPr/>
          <a:lstStyle/>
          <a:p>
            <a:r>
              <a:rPr lang="en-IE" dirty="0">
                <a:effectLst/>
                <a:latin typeface="Calibri" panose="020F0502020204030204" pitchFamily="34" charset="0"/>
                <a:ea typeface="Times New Roman" panose="02020603050405020304" pitchFamily="18" charset="0"/>
                <a:cs typeface="Calibri" panose="020F0502020204030204" pitchFamily="34" charset="0"/>
              </a:rPr>
              <a:t>The primary goal of the platform is to form an intergenerational link between aspiring ethical food entrepreneurs. </a:t>
            </a:r>
          </a:p>
          <a:p>
            <a:r>
              <a:rPr lang="en-IE" dirty="0">
                <a:latin typeface="Calibri" panose="020F0502020204030204" pitchFamily="34" charset="0"/>
                <a:ea typeface="Times New Roman" panose="02020603050405020304" pitchFamily="18" charset="0"/>
                <a:cs typeface="Calibri" panose="020F0502020204030204" pitchFamily="34" charset="0"/>
              </a:rPr>
              <a:t>The sharing part of this platform will involve the f</a:t>
            </a:r>
            <a:r>
              <a:rPr lang="en-IE" dirty="0">
                <a:effectLst/>
                <a:latin typeface="Calibri" panose="020F0502020204030204" pitchFamily="34" charset="0"/>
                <a:ea typeface="Times New Roman" panose="02020603050405020304" pitchFamily="18" charset="0"/>
                <a:cs typeface="Calibri" panose="020F0502020204030204" pitchFamily="34" charset="0"/>
              </a:rPr>
              <a:t>acilitation and creation of appropriate channels for the exchange of information and the coordination between educators and learners and peers-to-peer networking, to lead to synergies promoting the transition to the circular model.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3" name="Text Placeholder 2">
            <a:extLst>
              <a:ext uri="{FF2B5EF4-FFF2-40B4-BE49-F238E27FC236}">
                <a16:creationId xmlns:a16="http://schemas.microsoft.com/office/drawing/2014/main" id="{786A6003-79D7-3986-7250-FA15B902CBF9}"/>
              </a:ext>
            </a:extLst>
          </p:cNvPr>
          <p:cNvSpPr>
            <a:spLocks noGrp="1"/>
          </p:cNvSpPr>
          <p:nvPr>
            <p:ph type="body" sz="quarter" idx="16"/>
          </p:nvPr>
        </p:nvSpPr>
        <p:spPr>
          <a:xfrm>
            <a:off x="692872" y="524582"/>
            <a:ext cx="5670608" cy="992652"/>
          </a:xfrm>
        </p:spPr>
        <p:txBody>
          <a:bodyPr/>
          <a:lstStyle/>
          <a:p>
            <a:pPr>
              <a:lnSpc>
                <a:spcPct val="100000"/>
              </a:lnSpc>
            </a:pPr>
            <a:r>
              <a:rPr lang="en-IE" dirty="0">
                <a:highlight>
                  <a:srgbClr val="F79037"/>
                </a:highlight>
              </a:rPr>
              <a:t>Remember</a:t>
            </a:r>
            <a:r>
              <a:rPr lang="en-IE" dirty="0"/>
              <a:t> to check out the </a:t>
            </a:r>
            <a:r>
              <a:rPr lang="en-IE" i="1" dirty="0"/>
              <a:t>EFE</a:t>
            </a:r>
            <a:r>
              <a:rPr lang="en-IE" dirty="0"/>
              <a:t> Sharing &amp; Mentoring Platform – Result 4</a:t>
            </a:r>
          </a:p>
        </p:txBody>
      </p:sp>
      <p:pic>
        <p:nvPicPr>
          <p:cNvPr id="6" name="Picture Placeholder 5">
            <a:hlinkClick r:id="rId2"/>
            <a:extLst>
              <a:ext uri="{FF2B5EF4-FFF2-40B4-BE49-F238E27FC236}">
                <a16:creationId xmlns:a16="http://schemas.microsoft.com/office/drawing/2014/main" id="{CE4C8DDC-ECD0-9D4C-46B4-EEA5B03C264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7061200" y="1420553"/>
            <a:ext cx="5130800" cy="3913188"/>
          </a:xfrm>
        </p:spPr>
      </p:pic>
      <p:sp>
        <p:nvSpPr>
          <p:cNvPr id="8" name="TextBox 7">
            <a:extLst>
              <a:ext uri="{FF2B5EF4-FFF2-40B4-BE49-F238E27FC236}">
                <a16:creationId xmlns:a16="http://schemas.microsoft.com/office/drawing/2014/main" id="{B60EC316-2BCA-AB7B-63A9-891C2052C0B9}"/>
              </a:ext>
            </a:extLst>
          </p:cNvPr>
          <p:cNvSpPr txBox="1"/>
          <p:nvPr/>
        </p:nvSpPr>
        <p:spPr>
          <a:xfrm>
            <a:off x="6897116" y="682483"/>
            <a:ext cx="5294884" cy="353943"/>
          </a:xfrm>
          <a:prstGeom prst="rect">
            <a:avLst/>
          </a:prstGeom>
          <a:noFill/>
        </p:spPr>
        <p:txBody>
          <a:bodyPr wrap="square">
            <a:spAutoFit/>
          </a:bodyPr>
          <a:lstStyle/>
          <a:p>
            <a:r>
              <a:rPr lang="en-US" sz="1700" b="1" dirty="0">
                <a:solidFill>
                  <a:srgbClr val="F79037"/>
                </a:solidFill>
                <a:hlinkClick r:id="rId2">
                  <a:extLst>
                    <a:ext uri="{A12FA001-AC4F-418D-AE19-62706E023703}">
                      <ahyp:hlinkClr xmlns:ahyp="http://schemas.microsoft.com/office/drawing/2018/hyperlinkcolor" val="tx"/>
                    </a:ext>
                  </a:extLst>
                </a:hlinkClick>
              </a:rPr>
              <a:t>Home - Ethical Food Entrepreneurship (ethical-food.eu)</a:t>
            </a:r>
            <a:endParaRPr lang="en-IE" sz="1700" b="1" dirty="0">
              <a:solidFill>
                <a:srgbClr val="F79037"/>
              </a:solidFill>
            </a:endParaRPr>
          </a:p>
        </p:txBody>
      </p:sp>
      <p:pic>
        <p:nvPicPr>
          <p:cNvPr id="10" name="Picture 9">
            <a:extLst>
              <a:ext uri="{FF2B5EF4-FFF2-40B4-BE49-F238E27FC236}">
                <a16:creationId xmlns:a16="http://schemas.microsoft.com/office/drawing/2014/main" id="{8CD15716-82FD-FF83-CD75-55110E75F3BE}"/>
              </a:ext>
            </a:extLst>
          </p:cNvPr>
          <p:cNvPicPr>
            <a:picLocks noChangeAspect="1"/>
          </p:cNvPicPr>
          <p:nvPr/>
        </p:nvPicPr>
        <p:blipFill>
          <a:blip r:embed="rId4"/>
          <a:stretch>
            <a:fillRect/>
          </a:stretch>
        </p:blipFill>
        <p:spPr>
          <a:xfrm>
            <a:off x="9375762" y="161540"/>
            <a:ext cx="501676" cy="539778"/>
          </a:xfrm>
          <a:prstGeom prst="rect">
            <a:avLst/>
          </a:prstGeom>
        </p:spPr>
      </p:pic>
    </p:spTree>
    <p:extLst>
      <p:ext uri="{BB962C8B-B14F-4D97-AF65-F5344CB8AC3E}">
        <p14:creationId xmlns:p14="http://schemas.microsoft.com/office/powerpoint/2010/main" val="9727660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707572" y="2002971"/>
            <a:ext cx="10853058" cy="2699658"/>
          </a:xfrm>
        </p:spPr>
        <p:txBody>
          <a:bodyPr>
            <a:normAutofit/>
          </a:bodyPr>
          <a:lstStyle/>
          <a:p>
            <a:pPr>
              <a:lnSpc>
                <a:spcPct val="120000"/>
              </a:lnSpc>
            </a:pPr>
            <a:r>
              <a:rPr lang="en-US" sz="3200" dirty="0"/>
              <a:t>You have just completed the penultimate module…in the final module, we look to the FUTURE &amp; recap the main elements that are critical to the </a:t>
            </a:r>
            <a:r>
              <a:rPr lang="en-US" sz="3200" b="1" dirty="0"/>
              <a:t>sustainability of your enterprise &amp; to the future of the planet</a:t>
            </a:r>
            <a:r>
              <a:rPr lang="en-US" sz="3200" dirty="0"/>
              <a:t>.</a:t>
            </a:r>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27247" y="6083373"/>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99873" y="6055458"/>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pic>
        <p:nvPicPr>
          <p:cNvPr id="3" name="Picture 2">
            <a:extLst>
              <a:ext uri="{FF2B5EF4-FFF2-40B4-BE49-F238E27FC236}">
                <a16:creationId xmlns:a16="http://schemas.microsoft.com/office/drawing/2014/main" id="{688645EA-270C-8483-8580-48178A5F9740}"/>
              </a:ext>
            </a:extLst>
          </p:cNvPr>
          <p:cNvPicPr>
            <a:picLocks noChangeAspect="1"/>
          </p:cNvPicPr>
          <p:nvPr/>
        </p:nvPicPr>
        <p:blipFill>
          <a:blip r:embed="rId5"/>
          <a:stretch>
            <a:fillRect/>
          </a:stretch>
        </p:blipFill>
        <p:spPr>
          <a:xfrm>
            <a:off x="876604" y="6160048"/>
            <a:ext cx="2006131" cy="422252"/>
          </a:xfrm>
          <a:prstGeom prst="rect">
            <a:avLst/>
          </a:prstGeom>
        </p:spPr>
      </p:pic>
    </p:spTree>
    <p:extLst>
      <p:ext uri="{BB962C8B-B14F-4D97-AF65-F5344CB8AC3E}">
        <p14:creationId xmlns:p14="http://schemas.microsoft.com/office/powerpoint/2010/main" val="416982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98409-261C-11C5-43BF-4331598C42C7}"/>
              </a:ext>
            </a:extLst>
          </p:cNvPr>
          <p:cNvSpPr>
            <a:spLocks noGrp="1"/>
          </p:cNvSpPr>
          <p:nvPr>
            <p:ph type="body" sz="quarter" idx="18"/>
          </p:nvPr>
        </p:nvSpPr>
        <p:spPr>
          <a:xfrm>
            <a:off x="903222" y="2096327"/>
            <a:ext cx="4867011" cy="3291086"/>
          </a:xfrm>
        </p:spPr>
        <p:txBody>
          <a:bodyPr/>
          <a:lstStyle/>
          <a:p>
            <a:r>
              <a:rPr lang="en-IE" dirty="0"/>
              <a:t>One of our case studies </a:t>
            </a:r>
            <a:r>
              <a:rPr lang="en-IE" b="1" dirty="0">
                <a:solidFill>
                  <a:srgbClr val="F79037"/>
                </a:solidFill>
                <a:hlinkClick r:id="rId2">
                  <a:extLst>
                    <a:ext uri="{A12FA001-AC4F-418D-AE19-62706E023703}">
                      <ahyp:hlinkClr xmlns:ahyp="http://schemas.microsoft.com/office/drawing/2018/hyperlinkcolor" val="tx"/>
                    </a:ext>
                  </a:extLst>
                </a:hlinkClick>
              </a:rPr>
              <a:t>FAZLA GIDA</a:t>
            </a:r>
            <a:r>
              <a:rPr lang="en-IE" b="1" dirty="0">
                <a:solidFill>
                  <a:srgbClr val="F79037"/>
                </a:solidFill>
              </a:rPr>
              <a:t> </a:t>
            </a:r>
            <a:r>
              <a:rPr lang="en-IE" dirty="0"/>
              <a:t>is a Turkish start-up that is helping a network of businesses reach a common goal. This is achieved through </a:t>
            </a:r>
            <a:r>
              <a:rPr lang="en-IE" b="1" dirty="0"/>
              <a:t>extensive collaboration &amp; support </a:t>
            </a:r>
            <a:r>
              <a:rPr lang="en-IE" dirty="0"/>
              <a:t>&amp; the use of innovative technology. </a:t>
            </a:r>
          </a:p>
          <a:p>
            <a:r>
              <a:rPr lang="en-IE" dirty="0"/>
              <a:t>Read all about them here: </a:t>
            </a:r>
            <a:r>
              <a:rPr lang="en-US" b="1" dirty="0">
                <a:solidFill>
                  <a:srgbClr val="F79037"/>
                </a:solidFill>
                <a:hlinkClick r:id="rId3">
                  <a:extLst>
                    <a:ext uri="{A12FA001-AC4F-418D-AE19-62706E023703}">
                      <ahyp:hlinkClr xmlns:ahyp="http://schemas.microsoft.com/office/drawing/2018/hyperlinkcolor" val="tx"/>
                    </a:ext>
                  </a:extLst>
                </a:hlinkClick>
              </a:rPr>
              <a:t>The Good Practice Compendium - Ethical Food Entrepreneurship (ethical-food.eu)</a:t>
            </a:r>
            <a:endParaRPr lang="en-IE" b="1" dirty="0">
              <a:solidFill>
                <a:srgbClr val="F79037"/>
              </a:solidFill>
            </a:endParaRPr>
          </a:p>
        </p:txBody>
      </p:sp>
      <p:sp>
        <p:nvSpPr>
          <p:cNvPr id="3" name="Text Placeholder 2">
            <a:extLst>
              <a:ext uri="{FF2B5EF4-FFF2-40B4-BE49-F238E27FC236}">
                <a16:creationId xmlns:a16="http://schemas.microsoft.com/office/drawing/2014/main" id="{F2F35984-604A-44B1-51EE-D8829E928849}"/>
              </a:ext>
            </a:extLst>
          </p:cNvPr>
          <p:cNvSpPr>
            <a:spLocks noGrp="1"/>
          </p:cNvSpPr>
          <p:nvPr>
            <p:ph type="body" sz="quarter" idx="16"/>
          </p:nvPr>
        </p:nvSpPr>
        <p:spPr/>
        <p:txBody>
          <a:bodyPr/>
          <a:lstStyle/>
          <a:p>
            <a:r>
              <a:rPr lang="en-IE" dirty="0"/>
              <a:t>Be Inspired…</a:t>
            </a:r>
          </a:p>
        </p:txBody>
      </p:sp>
      <p:sp>
        <p:nvSpPr>
          <p:cNvPr id="4" name="Picture Placeholder 3">
            <a:extLst>
              <a:ext uri="{FF2B5EF4-FFF2-40B4-BE49-F238E27FC236}">
                <a16:creationId xmlns:a16="http://schemas.microsoft.com/office/drawing/2014/main" id="{F1479216-61C8-DA89-4C0F-7204E3998C4F}"/>
              </a:ext>
            </a:extLst>
          </p:cNvPr>
          <p:cNvSpPr>
            <a:spLocks noGrp="1"/>
          </p:cNvSpPr>
          <p:nvPr>
            <p:ph type="pic" sz="quarter" idx="10"/>
          </p:nvPr>
        </p:nvSpPr>
        <p:spPr>
          <a:solidFill>
            <a:schemeClr val="tx1"/>
          </a:solidFill>
        </p:spPr>
        <p:txBody>
          <a:bodyPr/>
          <a:lstStyle/>
          <a:p>
            <a:endParaRPr lang="en-IE"/>
          </a:p>
        </p:txBody>
      </p:sp>
      <p:pic>
        <p:nvPicPr>
          <p:cNvPr id="8" name="Picture 7">
            <a:hlinkClick r:id="rId3"/>
            <a:extLst>
              <a:ext uri="{FF2B5EF4-FFF2-40B4-BE49-F238E27FC236}">
                <a16:creationId xmlns:a16="http://schemas.microsoft.com/office/drawing/2014/main" id="{05FB7841-92C6-8D3E-71F0-F94E258820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5980" y="1793612"/>
            <a:ext cx="2310620" cy="3270776"/>
          </a:xfrm>
          <a:prstGeom prst="rect">
            <a:avLst/>
          </a:prstGeom>
          <a:ln>
            <a:solidFill>
              <a:srgbClr val="000000"/>
            </a:solidFill>
          </a:ln>
        </p:spPr>
      </p:pic>
      <p:pic>
        <p:nvPicPr>
          <p:cNvPr id="10" name="Picture 9">
            <a:hlinkClick r:id="rId3"/>
            <a:extLst>
              <a:ext uri="{FF2B5EF4-FFF2-40B4-BE49-F238E27FC236}">
                <a16:creationId xmlns:a16="http://schemas.microsoft.com/office/drawing/2014/main" id="{45FAE610-F644-774C-2BBD-79A7FD9A1C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43134" y="1793612"/>
            <a:ext cx="2310620" cy="3283513"/>
          </a:xfrm>
          <a:prstGeom prst="rect">
            <a:avLst/>
          </a:prstGeom>
          <a:ln>
            <a:solidFill>
              <a:srgbClr val="000000"/>
            </a:solidFill>
          </a:ln>
        </p:spPr>
      </p:pic>
      <p:pic>
        <p:nvPicPr>
          <p:cNvPr id="11" name="Picture 2">
            <a:hlinkClick r:id="rId2"/>
            <a:extLst>
              <a:ext uri="{FF2B5EF4-FFF2-40B4-BE49-F238E27FC236}">
                <a16:creationId xmlns:a16="http://schemas.microsoft.com/office/drawing/2014/main" id="{0A65995A-05B2-5E18-824B-449201F8234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505715" y="686480"/>
            <a:ext cx="1400175"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2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0B621C-F6FF-4CCA-9E0E-1D26AD49B8FB}"/>
              </a:ext>
            </a:extLst>
          </p:cNvPr>
          <p:cNvSpPr>
            <a:spLocks noGrp="1"/>
          </p:cNvSpPr>
          <p:nvPr>
            <p:ph type="body" sz="quarter" idx="18"/>
          </p:nvPr>
        </p:nvSpPr>
        <p:spPr>
          <a:xfrm>
            <a:off x="960351" y="1785625"/>
            <a:ext cx="4867011" cy="3025975"/>
          </a:xfrm>
        </p:spPr>
        <p:txBody>
          <a:bodyPr/>
          <a:lstStyle/>
          <a:p>
            <a:r>
              <a:rPr lang="en-IE" dirty="0"/>
              <a:t>In Module 3 we discussed empathy from a consumer’s perspective and how by understanding the consumer or end user’s needs and wants you can better innovate and solve problems that exist for them. </a:t>
            </a:r>
          </a:p>
          <a:p>
            <a:r>
              <a:rPr lang="en-IE" dirty="0"/>
              <a:t>However, </a:t>
            </a:r>
            <a:r>
              <a:rPr lang="en-IE" b="1" dirty="0"/>
              <a:t>empathy plays a vital role in the people side of the business, </a:t>
            </a:r>
            <a:r>
              <a:rPr lang="en-IE" dirty="0"/>
              <a:t>and it is often critical in guiding ethical decision-making processes.</a:t>
            </a:r>
          </a:p>
        </p:txBody>
      </p:sp>
      <p:sp>
        <p:nvSpPr>
          <p:cNvPr id="3" name="Text Placeholder 2">
            <a:extLst>
              <a:ext uri="{FF2B5EF4-FFF2-40B4-BE49-F238E27FC236}">
                <a16:creationId xmlns:a16="http://schemas.microsoft.com/office/drawing/2014/main" id="{489A99AE-6401-8D98-CE0E-7B0D76C63C15}"/>
              </a:ext>
            </a:extLst>
          </p:cNvPr>
          <p:cNvSpPr>
            <a:spLocks noGrp="1"/>
          </p:cNvSpPr>
          <p:nvPr>
            <p:ph type="body" sz="quarter" idx="16"/>
          </p:nvPr>
        </p:nvSpPr>
        <p:spPr/>
        <p:txBody>
          <a:bodyPr/>
          <a:lstStyle/>
          <a:p>
            <a:r>
              <a:rPr lang="en-IE" dirty="0"/>
              <a:t>Empathy…</a:t>
            </a:r>
          </a:p>
        </p:txBody>
      </p:sp>
      <p:pic>
        <p:nvPicPr>
          <p:cNvPr id="6" name="Picture Placeholder 5" descr="Black compass on a yellow background">
            <a:extLst>
              <a:ext uri="{FF2B5EF4-FFF2-40B4-BE49-F238E27FC236}">
                <a16:creationId xmlns:a16="http://schemas.microsoft.com/office/drawing/2014/main" id="{636CCF00-3394-BE79-6023-3ED0ED96304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58827539"/>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7ADADC-A138-4096-9C7C-6ED05C046525}">
  <ds:schemaRefs>
    <ds:schemaRef ds:uri="http://schemas.microsoft.com/office/2006/metadata/properties"/>
    <ds:schemaRef ds:uri="http://schemas.microsoft.com/office/infopath/2007/PartnerControls"/>
    <ds:schemaRef ds:uri="b368c81d-2a3c-4b2e-8f20-ebff1d13c98d"/>
    <ds:schemaRef ds:uri="d8d94d33-0f46-420b-ad84-827e2691e374"/>
  </ds:schemaRefs>
</ds:datastoreItem>
</file>

<file path=customXml/itemProps2.xml><?xml version="1.0" encoding="utf-8"?>
<ds:datastoreItem xmlns:ds="http://schemas.openxmlformats.org/officeDocument/2006/customXml" ds:itemID="{3FE21D93-492C-401B-977F-9983031DD641}">
  <ds:schemaRefs>
    <ds:schemaRef ds:uri="http://schemas.microsoft.com/sharepoint/v3/contenttype/forms"/>
  </ds:schemaRefs>
</ds:datastoreItem>
</file>

<file path=customXml/itemProps3.xml><?xml version="1.0" encoding="utf-8"?>
<ds:datastoreItem xmlns:ds="http://schemas.openxmlformats.org/officeDocument/2006/customXml" ds:itemID="{0159AE04-C3D3-4B04-AEA3-CD35A288A6AA}"/>
</file>

<file path=docProps/app.xml><?xml version="1.0" encoding="utf-8"?>
<Properties xmlns="http://schemas.openxmlformats.org/officeDocument/2006/extended-properties" xmlns:vt="http://schemas.openxmlformats.org/officeDocument/2006/docPropsVTypes">
  <TotalTime>9306</TotalTime>
  <Words>5621</Words>
  <Application>Microsoft Office PowerPoint</Application>
  <PresentationFormat>Widescreen</PresentationFormat>
  <Paragraphs>390</Paragraphs>
  <Slides>74</Slides>
  <Notes>15</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Arial</vt:lpstr>
      <vt:lpstr>Calibri</vt:lpstr>
      <vt:lpstr>Gilroy</vt:lpstr>
      <vt:lpstr>Montserrat</vt:lpstr>
      <vt:lpstr>Montserrat Light</vt:lpstr>
      <vt:lpstr>Raleway</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182</cp:revision>
  <dcterms:created xsi:type="dcterms:W3CDTF">2020-10-14T13:32:04Z</dcterms:created>
  <dcterms:modified xsi:type="dcterms:W3CDTF">2024-02-01T11:09:23Z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