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4" r:id="rId4"/>
    <p:sldMasterId id="2147483932" r:id="rId5"/>
  </p:sldMasterIdLst>
  <p:notesMasterIdLst>
    <p:notesMasterId r:id="rId76"/>
  </p:notesMasterIdLst>
  <p:handoutMasterIdLst>
    <p:handoutMasterId r:id="rId77"/>
  </p:handoutMasterIdLst>
  <p:sldIdLst>
    <p:sldId id="317" r:id="rId6"/>
    <p:sldId id="442" r:id="rId7"/>
    <p:sldId id="445" r:id="rId8"/>
    <p:sldId id="448" r:id="rId9"/>
    <p:sldId id="356" r:id="rId10"/>
    <p:sldId id="358" r:id="rId11"/>
    <p:sldId id="436" r:id="rId12"/>
    <p:sldId id="320" r:id="rId13"/>
    <p:sldId id="357" r:id="rId14"/>
    <p:sldId id="359" r:id="rId15"/>
    <p:sldId id="360" r:id="rId16"/>
    <p:sldId id="361" r:id="rId17"/>
    <p:sldId id="362" r:id="rId18"/>
    <p:sldId id="366" r:id="rId19"/>
    <p:sldId id="446" r:id="rId20"/>
    <p:sldId id="367" r:id="rId21"/>
    <p:sldId id="368" r:id="rId22"/>
    <p:sldId id="369" r:id="rId23"/>
    <p:sldId id="429" r:id="rId24"/>
    <p:sldId id="372" r:id="rId25"/>
    <p:sldId id="430" r:id="rId26"/>
    <p:sldId id="374" r:id="rId27"/>
    <p:sldId id="375" r:id="rId28"/>
    <p:sldId id="376" r:id="rId29"/>
    <p:sldId id="378" r:id="rId30"/>
    <p:sldId id="377" r:id="rId31"/>
    <p:sldId id="380" r:id="rId32"/>
    <p:sldId id="379" r:id="rId33"/>
    <p:sldId id="400" r:id="rId34"/>
    <p:sldId id="383" r:id="rId35"/>
    <p:sldId id="381" r:id="rId36"/>
    <p:sldId id="384" r:id="rId37"/>
    <p:sldId id="385" r:id="rId38"/>
    <p:sldId id="386" r:id="rId39"/>
    <p:sldId id="387" r:id="rId40"/>
    <p:sldId id="388" r:id="rId41"/>
    <p:sldId id="389" r:id="rId42"/>
    <p:sldId id="390" r:id="rId43"/>
    <p:sldId id="391" r:id="rId44"/>
    <p:sldId id="394" r:id="rId45"/>
    <p:sldId id="393" r:id="rId46"/>
    <p:sldId id="395" r:id="rId47"/>
    <p:sldId id="397" r:id="rId48"/>
    <p:sldId id="431" r:id="rId49"/>
    <p:sldId id="399" r:id="rId50"/>
    <p:sldId id="401" r:id="rId51"/>
    <p:sldId id="402" r:id="rId52"/>
    <p:sldId id="403" r:id="rId53"/>
    <p:sldId id="404" r:id="rId54"/>
    <p:sldId id="405" r:id="rId55"/>
    <p:sldId id="407" r:id="rId56"/>
    <p:sldId id="408" r:id="rId57"/>
    <p:sldId id="410" r:id="rId58"/>
    <p:sldId id="409" r:id="rId59"/>
    <p:sldId id="411" r:id="rId60"/>
    <p:sldId id="413" r:id="rId61"/>
    <p:sldId id="414" r:id="rId62"/>
    <p:sldId id="415" r:id="rId63"/>
    <p:sldId id="416" r:id="rId64"/>
    <p:sldId id="417" r:id="rId65"/>
    <p:sldId id="418" r:id="rId66"/>
    <p:sldId id="450" r:id="rId67"/>
    <p:sldId id="451" r:id="rId68"/>
    <p:sldId id="452" r:id="rId69"/>
    <p:sldId id="453" r:id="rId70"/>
    <p:sldId id="454" r:id="rId71"/>
    <p:sldId id="455" r:id="rId72"/>
    <p:sldId id="456" r:id="rId73"/>
    <p:sldId id="305" r:id="rId74"/>
    <p:sldId id="449" r:id="rId7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332003-ACAF-1F93-D3ED-BB867C34AD4A}" name="Orla Casey" initials="OC" userId="S::orla_momentumconsulting.ie#ext#@amksavonia.onmicrosoft.com::4e5243cc-1cc6-4fb4-b929-256ba2dd7c41" providerId="AD"/>
  <p188:author id="{892B030D-011A-8B4F-9112-49A488042403}" name="Paula Whyte ( Momentum Consulting )" initials="PW(MC)" userId="Paula Whyte ( Momentum Consulting )" providerId="None"/>
  <p188:author id="{094A336D-91E2-6AF8-6E7F-64F12580031F}" name="Solja Ryhänen" initials="SR" userId="S::Solja.Ryhanen@savonia.fi::b6ef0220-d1be-4476-bf4c-707bba5627ed" providerId="AD"/>
  <p188:author id="{F03CDB86-06AE-56A3-1B57-BA7357BCFE44}" name="Paula Whyte ( Momentum Consulting )" initials="P)" userId="S::paula_momentumconsulting.ie#ext#@amksavonia.onmicrosoft.com::765db67a-a27b-46bd-a1ca-c3fc1b9795e0" providerId="AD"/>
  <p188:author id="{F0460CB2-DCB2-818A-2E5E-1B9965E7DE81}" name="evla.mutlu" initials="ev" userId="S::evla.mutlu_antalya.edu.tr#ext#@amksavonia.onmicrosoft.com::c77a06ac-88e7-4cac-ad40-ea2e3ca0cfdc" providerId="AD"/>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FDFFFF"/>
    <a:srgbClr val="F1A0C2"/>
    <a:srgbClr val="94B3B2"/>
    <a:srgbClr val="1A6A1A"/>
    <a:srgbClr val="B2DEDD"/>
    <a:srgbClr val="FCFBF6"/>
    <a:srgbClr val="678D7C"/>
    <a:srgbClr val="A0C1C0"/>
    <a:srgbClr val="12B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13365-60CD-655C-7795-E973DD756619}" v="9" dt="2024-02-01T10:28:30.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amksavonia.onmicrosoft.com::765db67a-a27b-46bd-a1ca-c3fc1b9795e0" providerId="AD" clId="Web-{DE813365-60CD-655C-7795-E973DD756619}"/>
    <pc:docChg chg="modSld">
      <pc:chgData name="Paula Whyte ( Momentum Consulting )" userId="S::paula_momentumconsulting.ie#ext#@amksavonia.onmicrosoft.com::765db67a-a27b-46bd-a1ca-c3fc1b9795e0" providerId="AD" clId="Web-{DE813365-60CD-655C-7795-E973DD756619}" dt="2024-02-01T10:28:30.775" v="6" actId="14100"/>
      <pc:docMkLst>
        <pc:docMk/>
      </pc:docMkLst>
      <pc:sldChg chg="addSp modSp">
        <pc:chgData name="Paula Whyte ( Momentum Consulting )" userId="S::paula_momentumconsulting.ie#ext#@amksavonia.onmicrosoft.com::765db67a-a27b-46bd-a1ca-c3fc1b9795e0" providerId="AD" clId="Web-{DE813365-60CD-655C-7795-E973DD756619}" dt="2024-02-01T10:27:47.585" v="2" actId="1076"/>
        <pc:sldMkLst>
          <pc:docMk/>
          <pc:sldMk cId="3221710730" sldId="317"/>
        </pc:sldMkLst>
        <pc:picChg chg="add mod">
          <ac:chgData name="Paula Whyte ( Momentum Consulting )" userId="S::paula_momentumconsulting.ie#ext#@amksavonia.onmicrosoft.com::765db67a-a27b-46bd-a1ca-c3fc1b9795e0" providerId="AD" clId="Web-{DE813365-60CD-655C-7795-E973DD756619}" dt="2024-02-01T10:27:47.585" v="2" actId="1076"/>
          <ac:picMkLst>
            <pc:docMk/>
            <pc:sldMk cId="3221710730" sldId="317"/>
            <ac:picMk id="5" creationId="{0A147D31-92F0-F928-708C-C2C0617C1A9B}"/>
          </ac:picMkLst>
        </pc:picChg>
      </pc:sldChg>
      <pc:sldChg chg="addSp modSp">
        <pc:chgData name="Paula Whyte ( Momentum Consulting )" userId="S::paula_momentumconsulting.ie#ext#@amksavonia.onmicrosoft.com::765db67a-a27b-46bd-a1ca-c3fc1b9795e0" providerId="AD" clId="Web-{DE813365-60CD-655C-7795-E973DD756619}" dt="2024-02-01T10:28:30.775" v="6" actId="14100"/>
        <pc:sldMkLst>
          <pc:docMk/>
          <pc:sldMk cId="3454140231" sldId="449"/>
        </pc:sldMkLst>
        <pc:picChg chg="add mod">
          <ac:chgData name="Paula Whyte ( Momentum Consulting )" userId="S::paula_momentumconsulting.ie#ext#@amksavonia.onmicrosoft.com::765db67a-a27b-46bd-a1ca-c3fc1b9795e0" providerId="AD" clId="Web-{DE813365-60CD-655C-7795-E973DD756619}" dt="2024-02-01T10:28:30.775" v="6" actId="14100"/>
          <ac:picMkLst>
            <pc:docMk/>
            <pc:sldMk cId="3454140231" sldId="449"/>
            <ac:picMk id="2" creationId="{A71E83D9-8897-0915-1832-267A31AEE99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2/1/2024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2/1/2024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F133B2F-6662-2B4E-A57B-B009C830B425}" type="slidenum">
              <a:rPr lang="en-US" smtClean="0"/>
              <a:t>36</a:t>
            </a:fld>
            <a:endParaRPr lang="en-US"/>
          </a:p>
        </p:txBody>
      </p:sp>
    </p:spTree>
    <p:extLst>
      <p:ext uri="{BB962C8B-B14F-4D97-AF65-F5344CB8AC3E}">
        <p14:creationId xmlns:p14="http://schemas.microsoft.com/office/powerpoint/2010/main" val="128722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F133B2F-6662-2B4E-A57B-B009C830B425}" type="slidenum">
              <a:rPr lang="en-US" smtClean="0"/>
              <a:t>52</a:t>
            </a:fld>
            <a:endParaRPr lang="en-US"/>
          </a:p>
        </p:txBody>
      </p:sp>
    </p:spTree>
    <p:extLst>
      <p:ext uri="{BB962C8B-B14F-4D97-AF65-F5344CB8AC3E}">
        <p14:creationId xmlns:p14="http://schemas.microsoft.com/office/powerpoint/2010/main" val="1791863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a:t>guide to            ethical food entrepreneurship </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285861" y="8553023"/>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91C914F4-6FE8-114C-10EC-7B3B099D5CF0}"/>
              </a:ext>
            </a:extLst>
          </p:cNvPr>
          <p:cNvSpPr/>
          <p:nvPr userDrawn="1"/>
        </p:nvSpPr>
        <p:spPr>
          <a:xfrm>
            <a:off x="2677982" y="9729860"/>
            <a:ext cx="4542287" cy="52322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a:solidFill>
                  <a:schemeClr val="tx1"/>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75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8106770"/>
            <a:ext cx="7597291" cy="1868740"/>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333535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2" name="TextBox 1">
            <a:extLst>
              <a:ext uri="{FF2B5EF4-FFF2-40B4-BE49-F238E27FC236}">
                <a16:creationId xmlns:a16="http://schemas.microsoft.com/office/drawing/2014/main" id="{655776C8-E965-2567-D993-2119BCFD5774}"/>
              </a:ext>
            </a:extLst>
          </p:cNvPr>
          <p:cNvSpPr txBox="1"/>
          <p:nvPr userDrawn="1"/>
        </p:nvSpPr>
        <p:spPr>
          <a:xfrm>
            <a:off x="4995081" y="10099343"/>
            <a:ext cx="1869743" cy="491320"/>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272045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521610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3489"/>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94881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95534"/>
            <a:ext cx="7332439" cy="1428010"/>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011425"/>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1651379"/>
            <a:ext cx="6143488" cy="7653445"/>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08937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2652959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538502"/>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1028460"/>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376125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5504656"/>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948210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30805" y="2886754"/>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3" name="Slide Number Placeholder 5">
            <a:extLst>
              <a:ext uri="{FF2B5EF4-FFF2-40B4-BE49-F238E27FC236}">
                <a16:creationId xmlns:a16="http://schemas.microsoft.com/office/drawing/2014/main" id="{D89B14CA-F36E-6F4D-8EB3-DB933CDF37C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55027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9393B7AF-9242-B441-AAE8-A79BA7845D74}"/>
              </a:ext>
            </a:extLst>
          </p:cNvPr>
          <p:cNvSpPr/>
          <p:nvPr userDrawn="1"/>
        </p:nvSpPr>
        <p:spPr>
          <a:xfrm rot="10800000" flipV="1">
            <a:off x="0" y="772454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3477099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19047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743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divider title</a:t>
            </a:r>
            <a:endParaRPr lang="en-US"/>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0635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932479A4-B1E9-72E7-E63C-5CF05859F749}"/>
              </a:ext>
            </a:extLst>
          </p:cNvPr>
          <p:cNvSpPr>
            <a:spLocks noGrp="1"/>
          </p:cNvSpPr>
          <p:nvPr>
            <p:ph type="pic" sz="quarter" idx="45"/>
          </p:nvPr>
        </p:nvSpPr>
        <p:spPr>
          <a:xfrm rot="5400000">
            <a:off x="2251283" y="2200363"/>
            <a:ext cx="6261518" cy="3115967"/>
          </a:xfrm>
          <a:custGeom>
            <a:avLst/>
            <a:gdLst>
              <a:gd name="connsiteX0" fmla="*/ 0 w 5529871"/>
              <a:gd name="connsiteY0" fmla="*/ 0 h 2751872"/>
              <a:gd name="connsiteX1" fmla="*/ 2464916 w 5529871"/>
              <a:gd name="connsiteY1" fmla="*/ 0 h 2751872"/>
              <a:gd name="connsiteX2" fmla="*/ 2532001 w 5529871"/>
              <a:gd name="connsiteY2" fmla="*/ 0 h 2751872"/>
              <a:gd name="connsiteX3" fmla="*/ 4996917 w 5529871"/>
              <a:gd name="connsiteY3" fmla="*/ 0 h 2751872"/>
              <a:gd name="connsiteX4" fmla="*/ 5529871 w 5529871"/>
              <a:gd name="connsiteY4" fmla="*/ 532801 h 2751872"/>
              <a:gd name="connsiteX5" fmla="*/ 5529871 w 5529871"/>
              <a:gd name="connsiteY5" fmla="*/ 2751872 h 2751872"/>
              <a:gd name="connsiteX6" fmla="*/ 3247519 w 5529871"/>
              <a:gd name="connsiteY6" fmla="*/ 2751872 h 2751872"/>
              <a:gd name="connsiteX7" fmla="*/ 3089867 w 5529871"/>
              <a:gd name="connsiteY7" fmla="*/ 2735967 h 2751872"/>
              <a:gd name="connsiteX8" fmla="*/ 3064955 w 5529871"/>
              <a:gd name="connsiteY8" fmla="*/ 2728230 h 2751872"/>
              <a:gd name="connsiteX9" fmla="*/ 3064955 w 5529871"/>
              <a:gd name="connsiteY9" fmla="*/ 2751872 h 2751872"/>
              <a:gd name="connsiteX10" fmla="*/ 782602 w 5529871"/>
              <a:gd name="connsiteY10" fmla="*/ 2751872 h 2751872"/>
              <a:gd name="connsiteX11" fmla="*/ 0 w 5529871"/>
              <a:gd name="connsiteY11" fmla="*/ 1969495 h 275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9871" h="2751872">
                <a:moveTo>
                  <a:pt x="0" y="0"/>
                </a:moveTo>
                <a:lnTo>
                  <a:pt x="2464916" y="0"/>
                </a:lnTo>
                <a:lnTo>
                  <a:pt x="2532001" y="0"/>
                </a:lnTo>
                <a:lnTo>
                  <a:pt x="4996917" y="0"/>
                </a:lnTo>
                <a:cubicBezTo>
                  <a:pt x="5291445" y="0"/>
                  <a:pt x="5529871" y="238358"/>
                  <a:pt x="5529871" y="532801"/>
                </a:cubicBezTo>
                <a:lnTo>
                  <a:pt x="5529871" y="2751872"/>
                </a:lnTo>
                <a:lnTo>
                  <a:pt x="3247519" y="2751872"/>
                </a:lnTo>
                <a:cubicBezTo>
                  <a:pt x="3193522" y="2751872"/>
                  <a:pt x="3140796" y="2746395"/>
                  <a:pt x="3089867" y="2735967"/>
                </a:cubicBezTo>
                <a:lnTo>
                  <a:pt x="3064955" y="2728230"/>
                </a:lnTo>
                <a:lnTo>
                  <a:pt x="3064955" y="2751872"/>
                </a:lnTo>
                <a:lnTo>
                  <a:pt x="782602" y="2751872"/>
                </a:lnTo>
                <a:cubicBezTo>
                  <a:pt x="350629" y="2751872"/>
                  <a:pt x="0" y="2401345"/>
                  <a:pt x="0" y="196949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2621086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grpSp>
        <p:nvGrpSpPr>
          <p:cNvPr id="13" name="Graphic 76">
            <a:extLst>
              <a:ext uri="{FF2B5EF4-FFF2-40B4-BE49-F238E27FC236}">
                <a16:creationId xmlns:a16="http://schemas.microsoft.com/office/drawing/2014/main" id="{35C9C850-DF4D-AB47-B97B-4C0C151A8766}"/>
              </a:ext>
            </a:extLst>
          </p:cNvPr>
          <p:cNvGrpSpPr/>
          <p:nvPr userDrawn="1"/>
        </p:nvGrpSpPr>
        <p:grpSpPr>
          <a:xfrm>
            <a:off x="656660" y="9969416"/>
            <a:ext cx="2526982" cy="234917"/>
            <a:chOff x="6923246" y="4898421"/>
            <a:chExt cx="1763327" cy="163925"/>
          </a:xfrm>
        </p:grpSpPr>
        <p:grpSp>
          <p:nvGrpSpPr>
            <p:cNvPr id="14" name="Graphic 76">
              <a:extLst>
                <a:ext uri="{FF2B5EF4-FFF2-40B4-BE49-F238E27FC236}">
                  <a16:creationId xmlns:a16="http://schemas.microsoft.com/office/drawing/2014/main" id="{DAEFC05D-5EDD-914D-A0E5-446F028F1433}"/>
                </a:ext>
              </a:extLst>
            </p:cNvPr>
            <p:cNvGrpSpPr/>
            <p:nvPr/>
          </p:nvGrpSpPr>
          <p:grpSpPr>
            <a:xfrm>
              <a:off x="7942326" y="4900231"/>
              <a:ext cx="744247" cy="162115"/>
              <a:chOff x="7942326" y="4900231"/>
              <a:chExt cx="744247" cy="162115"/>
            </a:xfrm>
          </p:grpSpPr>
          <p:sp>
            <p:nvSpPr>
              <p:cNvPr id="219" name="Freeform 218">
                <a:extLst>
                  <a:ext uri="{FF2B5EF4-FFF2-40B4-BE49-F238E27FC236}">
                    <a16:creationId xmlns:a16="http://schemas.microsoft.com/office/drawing/2014/main" id="{67ED3DD5-10B3-1F47-969B-D58EA263F3CE}"/>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20" name="Freeform 219">
                <a:extLst>
                  <a:ext uri="{FF2B5EF4-FFF2-40B4-BE49-F238E27FC236}">
                    <a16:creationId xmlns:a16="http://schemas.microsoft.com/office/drawing/2014/main" id="{2BD2C5C5-A769-F24E-AD6C-110DABE361C0}"/>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1" name="Freeform 220">
                <a:extLst>
                  <a:ext uri="{FF2B5EF4-FFF2-40B4-BE49-F238E27FC236}">
                    <a16:creationId xmlns:a16="http://schemas.microsoft.com/office/drawing/2014/main" id="{BC3F19D0-71D9-884F-9B42-17BB3B124AA0}"/>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2" name="Freeform 221">
                <a:extLst>
                  <a:ext uri="{FF2B5EF4-FFF2-40B4-BE49-F238E27FC236}">
                    <a16:creationId xmlns:a16="http://schemas.microsoft.com/office/drawing/2014/main" id="{FA5716B5-093D-4741-8D3C-628C31A9D4C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3" name="Freeform 222">
                <a:extLst>
                  <a:ext uri="{FF2B5EF4-FFF2-40B4-BE49-F238E27FC236}">
                    <a16:creationId xmlns:a16="http://schemas.microsoft.com/office/drawing/2014/main" id="{CA43EDC3-E2AC-544E-B219-9E085F39269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4" name="Freeform 223">
                <a:extLst>
                  <a:ext uri="{FF2B5EF4-FFF2-40B4-BE49-F238E27FC236}">
                    <a16:creationId xmlns:a16="http://schemas.microsoft.com/office/drawing/2014/main" id="{DE2AC1A7-E7B4-404F-9E94-FEC309238A87}"/>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5" name="Freeform 224">
                <a:extLst>
                  <a:ext uri="{FF2B5EF4-FFF2-40B4-BE49-F238E27FC236}">
                    <a16:creationId xmlns:a16="http://schemas.microsoft.com/office/drawing/2014/main" id="{CE1AD4E2-49E7-0445-B44C-F03FDC9B45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6" name="Freeform 225">
                <a:extLst>
                  <a:ext uri="{FF2B5EF4-FFF2-40B4-BE49-F238E27FC236}">
                    <a16:creationId xmlns:a16="http://schemas.microsoft.com/office/drawing/2014/main" id="{6618555D-5D35-C442-87F2-BB9CBAC0F96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7" name="Freeform 226">
                <a:extLst>
                  <a:ext uri="{FF2B5EF4-FFF2-40B4-BE49-F238E27FC236}">
                    <a16:creationId xmlns:a16="http://schemas.microsoft.com/office/drawing/2014/main" id="{285C2CAA-430A-9C41-9668-40E103715FC6}"/>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8" name="Freeform 227">
                <a:extLst>
                  <a:ext uri="{FF2B5EF4-FFF2-40B4-BE49-F238E27FC236}">
                    <a16:creationId xmlns:a16="http://schemas.microsoft.com/office/drawing/2014/main" id="{C97C791E-E21E-3547-A62A-D6AA421CA9D1}"/>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9" name="Freeform 228">
                <a:extLst>
                  <a:ext uri="{FF2B5EF4-FFF2-40B4-BE49-F238E27FC236}">
                    <a16:creationId xmlns:a16="http://schemas.microsoft.com/office/drawing/2014/main" id="{9198CE99-4246-3549-B5C8-A9A7D19DE06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0" name="Freeform 229">
                <a:extLst>
                  <a:ext uri="{FF2B5EF4-FFF2-40B4-BE49-F238E27FC236}">
                    <a16:creationId xmlns:a16="http://schemas.microsoft.com/office/drawing/2014/main" id="{ABF6278D-BD96-3C43-83C4-7B4B4EE4768E}"/>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1" name="Freeform 230">
                <a:extLst>
                  <a:ext uri="{FF2B5EF4-FFF2-40B4-BE49-F238E27FC236}">
                    <a16:creationId xmlns:a16="http://schemas.microsoft.com/office/drawing/2014/main" id="{19B34DDA-0221-594A-B009-0AD1962C022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2" name="Freeform 231">
                <a:extLst>
                  <a:ext uri="{FF2B5EF4-FFF2-40B4-BE49-F238E27FC236}">
                    <a16:creationId xmlns:a16="http://schemas.microsoft.com/office/drawing/2014/main" id="{3B61B2BF-61E7-C642-A988-C79C50DE5D6B}"/>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3" name="Freeform 232">
                <a:extLst>
                  <a:ext uri="{FF2B5EF4-FFF2-40B4-BE49-F238E27FC236}">
                    <a16:creationId xmlns:a16="http://schemas.microsoft.com/office/drawing/2014/main" id="{772AB71F-DD8F-9142-82FC-F651A429393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4" name="Freeform 233">
                <a:extLst>
                  <a:ext uri="{FF2B5EF4-FFF2-40B4-BE49-F238E27FC236}">
                    <a16:creationId xmlns:a16="http://schemas.microsoft.com/office/drawing/2014/main" id="{560F2954-771D-BA4F-99A3-1CCD9C9B16B6}"/>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5" name="Freeform 234">
                <a:extLst>
                  <a:ext uri="{FF2B5EF4-FFF2-40B4-BE49-F238E27FC236}">
                    <a16:creationId xmlns:a16="http://schemas.microsoft.com/office/drawing/2014/main" id="{9EBA9DC9-A3A1-4943-9DA2-A6A5DABDFB6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6" name="Freeform 235">
                <a:extLst>
                  <a:ext uri="{FF2B5EF4-FFF2-40B4-BE49-F238E27FC236}">
                    <a16:creationId xmlns:a16="http://schemas.microsoft.com/office/drawing/2014/main" id="{385A225C-D608-A947-A160-4CB020516B6E}"/>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7" name="Freeform 236">
                <a:extLst>
                  <a:ext uri="{FF2B5EF4-FFF2-40B4-BE49-F238E27FC236}">
                    <a16:creationId xmlns:a16="http://schemas.microsoft.com/office/drawing/2014/main" id="{C23B5017-FA35-FF48-850F-EADD05114760}"/>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8" name="Freeform 237">
                <a:extLst>
                  <a:ext uri="{FF2B5EF4-FFF2-40B4-BE49-F238E27FC236}">
                    <a16:creationId xmlns:a16="http://schemas.microsoft.com/office/drawing/2014/main" id="{DC4EC3C5-5D2D-FC4E-A7AD-3E35732D77DF}"/>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9" name="Freeform 238">
                <a:extLst>
                  <a:ext uri="{FF2B5EF4-FFF2-40B4-BE49-F238E27FC236}">
                    <a16:creationId xmlns:a16="http://schemas.microsoft.com/office/drawing/2014/main" id="{0EF450CE-8388-3F4B-92F4-F9EAEBE4519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0" name="Freeform 239">
                <a:extLst>
                  <a:ext uri="{FF2B5EF4-FFF2-40B4-BE49-F238E27FC236}">
                    <a16:creationId xmlns:a16="http://schemas.microsoft.com/office/drawing/2014/main" id="{AE2D9F40-7CC4-6A44-B24D-7C0B0ACF34B8}"/>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1" name="Freeform 240">
                <a:extLst>
                  <a:ext uri="{FF2B5EF4-FFF2-40B4-BE49-F238E27FC236}">
                    <a16:creationId xmlns:a16="http://schemas.microsoft.com/office/drawing/2014/main" id="{DA14F908-415F-554C-B147-2F7EBE503BA1}"/>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2" name="Freeform 241">
                <a:extLst>
                  <a:ext uri="{FF2B5EF4-FFF2-40B4-BE49-F238E27FC236}">
                    <a16:creationId xmlns:a16="http://schemas.microsoft.com/office/drawing/2014/main" id="{35CB431F-F685-A74E-9F34-0510429333AA}"/>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3" name="Freeform 242">
                <a:extLst>
                  <a:ext uri="{FF2B5EF4-FFF2-40B4-BE49-F238E27FC236}">
                    <a16:creationId xmlns:a16="http://schemas.microsoft.com/office/drawing/2014/main" id="{14E7F840-53EB-EA4D-9E30-2936A7811B24}"/>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grpSp>
            <p:nvGrpSpPr>
              <p:cNvPr id="244" name="Graphic 76">
                <a:extLst>
                  <a:ext uri="{FF2B5EF4-FFF2-40B4-BE49-F238E27FC236}">
                    <a16:creationId xmlns:a16="http://schemas.microsoft.com/office/drawing/2014/main" id="{2A135762-D577-0E40-9FC8-B9EA09C80AEF}"/>
                  </a:ext>
                </a:extLst>
              </p:cNvPr>
              <p:cNvGrpSpPr/>
              <p:nvPr/>
            </p:nvGrpSpPr>
            <p:grpSpPr>
              <a:xfrm>
                <a:off x="8206877" y="4909375"/>
                <a:ext cx="365840" cy="45338"/>
                <a:chOff x="8206877" y="4909375"/>
                <a:chExt cx="365840" cy="45338"/>
              </a:xfrm>
              <a:solidFill>
                <a:srgbClr val="23509E"/>
              </a:solidFill>
            </p:grpSpPr>
            <p:sp>
              <p:nvSpPr>
                <p:cNvPr id="282" name="Freeform 281">
                  <a:extLst>
                    <a:ext uri="{FF2B5EF4-FFF2-40B4-BE49-F238E27FC236}">
                      <a16:creationId xmlns:a16="http://schemas.microsoft.com/office/drawing/2014/main" id="{194C4E14-14F3-6E44-88AE-CBF85A8D0D4A}"/>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3" name="Freeform 282">
                  <a:extLst>
                    <a:ext uri="{FF2B5EF4-FFF2-40B4-BE49-F238E27FC236}">
                      <a16:creationId xmlns:a16="http://schemas.microsoft.com/office/drawing/2014/main" id="{9F888627-8D5F-D245-8317-98DAD75B5517}"/>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4" name="Freeform 283">
                  <a:extLst>
                    <a:ext uri="{FF2B5EF4-FFF2-40B4-BE49-F238E27FC236}">
                      <a16:creationId xmlns:a16="http://schemas.microsoft.com/office/drawing/2014/main" id="{07E056F4-DDB2-9E42-A5EF-DC6CB678B702}"/>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5" name="Freeform 284">
                  <a:extLst>
                    <a:ext uri="{FF2B5EF4-FFF2-40B4-BE49-F238E27FC236}">
                      <a16:creationId xmlns:a16="http://schemas.microsoft.com/office/drawing/2014/main" id="{7455F6E8-E150-BA47-93BA-F75161D3EF9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6" name="Freeform 285">
                  <a:extLst>
                    <a:ext uri="{FF2B5EF4-FFF2-40B4-BE49-F238E27FC236}">
                      <a16:creationId xmlns:a16="http://schemas.microsoft.com/office/drawing/2014/main" id="{C2A5389C-BF14-5944-B194-0BDD63CE56BF}"/>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7" name="Freeform 286">
                  <a:extLst>
                    <a:ext uri="{FF2B5EF4-FFF2-40B4-BE49-F238E27FC236}">
                      <a16:creationId xmlns:a16="http://schemas.microsoft.com/office/drawing/2014/main" id="{3D1E8332-8C9A-3741-B0FD-95C6F1068C1C}"/>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8" name="Freeform 287">
                  <a:extLst>
                    <a:ext uri="{FF2B5EF4-FFF2-40B4-BE49-F238E27FC236}">
                      <a16:creationId xmlns:a16="http://schemas.microsoft.com/office/drawing/2014/main" id="{238D5B00-2518-264E-BEE6-84974A0E5DB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9" name="Freeform 288">
                  <a:extLst>
                    <a:ext uri="{FF2B5EF4-FFF2-40B4-BE49-F238E27FC236}">
                      <a16:creationId xmlns:a16="http://schemas.microsoft.com/office/drawing/2014/main" id="{EF028828-8A18-C647-A96B-5AF6206F882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0" name="Freeform 289">
                  <a:extLst>
                    <a:ext uri="{FF2B5EF4-FFF2-40B4-BE49-F238E27FC236}">
                      <a16:creationId xmlns:a16="http://schemas.microsoft.com/office/drawing/2014/main" id="{1839F9A0-32F6-7D49-8367-64C26F9035FC}"/>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1" name="Freeform 290">
                  <a:extLst>
                    <a:ext uri="{FF2B5EF4-FFF2-40B4-BE49-F238E27FC236}">
                      <a16:creationId xmlns:a16="http://schemas.microsoft.com/office/drawing/2014/main" id="{4B4378AC-D972-5A4D-92CD-BC0223AF320F}"/>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2" name="Freeform 291">
                  <a:extLst>
                    <a:ext uri="{FF2B5EF4-FFF2-40B4-BE49-F238E27FC236}">
                      <a16:creationId xmlns:a16="http://schemas.microsoft.com/office/drawing/2014/main" id="{2403A105-DC54-F84E-91BC-95AA4F33B216}"/>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3" name="Freeform 292">
                  <a:extLst>
                    <a:ext uri="{FF2B5EF4-FFF2-40B4-BE49-F238E27FC236}">
                      <a16:creationId xmlns:a16="http://schemas.microsoft.com/office/drawing/2014/main" id="{E6850B26-FF70-FC4A-A380-58417061D141}"/>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4" name="Freeform 293">
                  <a:extLst>
                    <a:ext uri="{FF2B5EF4-FFF2-40B4-BE49-F238E27FC236}">
                      <a16:creationId xmlns:a16="http://schemas.microsoft.com/office/drawing/2014/main" id="{152FAE47-647B-7D42-8F66-21B1B67F0965}"/>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5" name="Freeform 294">
                  <a:extLst>
                    <a:ext uri="{FF2B5EF4-FFF2-40B4-BE49-F238E27FC236}">
                      <a16:creationId xmlns:a16="http://schemas.microsoft.com/office/drawing/2014/main" id="{A439A0A5-3C82-C742-8B37-1341B714BAE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nvGrpSpPr>
              <p:cNvPr id="245" name="Graphic 76">
                <a:extLst>
                  <a:ext uri="{FF2B5EF4-FFF2-40B4-BE49-F238E27FC236}">
                    <a16:creationId xmlns:a16="http://schemas.microsoft.com/office/drawing/2014/main" id="{A2B54044-720D-F542-9358-AFFBCC88C017}"/>
                  </a:ext>
                </a:extLst>
              </p:cNvPr>
              <p:cNvGrpSpPr/>
              <p:nvPr/>
            </p:nvGrpSpPr>
            <p:grpSpPr>
              <a:xfrm>
                <a:off x="8208210" y="4964049"/>
                <a:ext cx="478363" cy="44672"/>
                <a:chOff x="8208210" y="4964049"/>
                <a:chExt cx="478363" cy="44672"/>
              </a:xfrm>
              <a:solidFill>
                <a:srgbClr val="23509E"/>
              </a:solidFill>
            </p:grpSpPr>
            <p:sp>
              <p:nvSpPr>
                <p:cNvPr id="265" name="Freeform 264">
                  <a:extLst>
                    <a:ext uri="{FF2B5EF4-FFF2-40B4-BE49-F238E27FC236}">
                      <a16:creationId xmlns:a16="http://schemas.microsoft.com/office/drawing/2014/main" id="{B8682E29-72F6-534B-9D9D-5EF9CE39A71F}"/>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6" name="Freeform 265">
                  <a:extLst>
                    <a:ext uri="{FF2B5EF4-FFF2-40B4-BE49-F238E27FC236}">
                      <a16:creationId xmlns:a16="http://schemas.microsoft.com/office/drawing/2014/main" id="{A41F76AA-F571-3946-BAB3-C320F3BBD92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7" name="Freeform 266">
                  <a:extLst>
                    <a:ext uri="{FF2B5EF4-FFF2-40B4-BE49-F238E27FC236}">
                      <a16:creationId xmlns:a16="http://schemas.microsoft.com/office/drawing/2014/main" id="{9BCC3E8E-FD04-854D-864D-E1AA4EA1701D}"/>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8" name="Freeform 267">
                  <a:extLst>
                    <a:ext uri="{FF2B5EF4-FFF2-40B4-BE49-F238E27FC236}">
                      <a16:creationId xmlns:a16="http://schemas.microsoft.com/office/drawing/2014/main" id="{2C7048F9-6DCD-7944-9D57-E9C45F3DF3D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9" name="Freeform 268">
                  <a:extLst>
                    <a:ext uri="{FF2B5EF4-FFF2-40B4-BE49-F238E27FC236}">
                      <a16:creationId xmlns:a16="http://schemas.microsoft.com/office/drawing/2014/main" id="{5043E2A9-E4FB-984B-86DA-98498078B286}"/>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0" name="Freeform 269">
                  <a:extLst>
                    <a:ext uri="{FF2B5EF4-FFF2-40B4-BE49-F238E27FC236}">
                      <a16:creationId xmlns:a16="http://schemas.microsoft.com/office/drawing/2014/main" id="{5447C532-7727-9741-BB45-5331BC05FD23}"/>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1" name="Freeform 270">
                  <a:extLst>
                    <a:ext uri="{FF2B5EF4-FFF2-40B4-BE49-F238E27FC236}">
                      <a16:creationId xmlns:a16="http://schemas.microsoft.com/office/drawing/2014/main" id="{A3D58A83-9C54-BC46-B189-32DDF030F268}"/>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2" name="Freeform 271">
                  <a:extLst>
                    <a:ext uri="{FF2B5EF4-FFF2-40B4-BE49-F238E27FC236}">
                      <a16:creationId xmlns:a16="http://schemas.microsoft.com/office/drawing/2014/main" id="{AEAF27F2-8A1F-974F-8AA9-87E6F1CD1C78}"/>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3" name="Freeform 272">
                  <a:extLst>
                    <a:ext uri="{FF2B5EF4-FFF2-40B4-BE49-F238E27FC236}">
                      <a16:creationId xmlns:a16="http://schemas.microsoft.com/office/drawing/2014/main" id="{D8A1BE80-2E47-6742-B0F6-2D5B9441815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4" name="Freeform 273">
                  <a:extLst>
                    <a:ext uri="{FF2B5EF4-FFF2-40B4-BE49-F238E27FC236}">
                      <a16:creationId xmlns:a16="http://schemas.microsoft.com/office/drawing/2014/main" id="{FCD68FC5-3310-A04D-A3DA-1D5369225623}"/>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5" name="Freeform 274">
                  <a:extLst>
                    <a:ext uri="{FF2B5EF4-FFF2-40B4-BE49-F238E27FC236}">
                      <a16:creationId xmlns:a16="http://schemas.microsoft.com/office/drawing/2014/main" id="{AD1F5330-DC86-9C49-983D-D832654E5AB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6" name="Freeform 275">
                  <a:extLst>
                    <a:ext uri="{FF2B5EF4-FFF2-40B4-BE49-F238E27FC236}">
                      <a16:creationId xmlns:a16="http://schemas.microsoft.com/office/drawing/2014/main" id="{68965254-FCE5-6F43-B827-698D48B5C77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7" name="Freeform 276">
                  <a:extLst>
                    <a:ext uri="{FF2B5EF4-FFF2-40B4-BE49-F238E27FC236}">
                      <a16:creationId xmlns:a16="http://schemas.microsoft.com/office/drawing/2014/main" id="{5775B500-AA28-A340-87F9-B6A2E2196869}"/>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8" name="Freeform 277">
                  <a:extLst>
                    <a:ext uri="{FF2B5EF4-FFF2-40B4-BE49-F238E27FC236}">
                      <a16:creationId xmlns:a16="http://schemas.microsoft.com/office/drawing/2014/main" id="{FE2C0E85-A071-AF4F-B214-4227496B43A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9" name="Freeform 278">
                  <a:extLst>
                    <a:ext uri="{FF2B5EF4-FFF2-40B4-BE49-F238E27FC236}">
                      <a16:creationId xmlns:a16="http://schemas.microsoft.com/office/drawing/2014/main" id="{059AE733-580E-D44B-A326-26898D386C0C}"/>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0" name="Freeform 279">
                  <a:extLst>
                    <a:ext uri="{FF2B5EF4-FFF2-40B4-BE49-F238E27FC236}">
                      <a16:creationId xmlns:a16="http://schemas.microsoft.com/office/drawing/2014/main" id="{56262986-36EC-E74B-8CD6-8876C507AA0F}"/>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1" name="Freeform 280">
                  <a:extLst>
                    <a:ext uri="{FF2B5EF4-FFF2-40B4-BE49-F238E27FC236}">
                      <a16:creationId xmlns:a16="http://schemas.microsoft.com/office/drawing/2014/main" id="{C32BCC4F-B293-484D-9D1C-291E924AAA15}"/>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nvGrpSpPr>
              <p:cNvPr id="246" name="Graphic 76">
                <a:extLst>
                  <a:ext uri="{FF2B5EF4-FFF2-40B4-BE49-F238E27FC236}">
                    <a16:creationId xmlns:a16="http://schemas.microsoft.com/office/drawing/2014/main" id="{19811985-20A9-6F42-8F29-7F1B50A120C5}"/>
                  </a:ext>
                </a:extLst>
              </p:cNvPr>
              <p:cNvGrpSpPr/>
              <p:nvPr/>
            </p:nvGrpSpPr>
            <p:grpSpPr>
              <a:xfrm>
                <a:off x="8206020" y="5017579"/>
                <a:ext cx="478077" cy="44767"/>
                <a:chOff x="8206020" y="5017579"/>
                <a:chExt cx="478077" cy="44767"/>
              </a:xfrm>
              <a:solidFill>
                <a:srgbClr val="23509E"/>
              </a:solidFill>
            </p:grpSpPr>
            <p:sp>
              <p:nvSpPr>
                <p:cNvPr id="247" name="Freeform 246">
                  <a:extLst>
                    <a:ext uri="{FF2B5EF4-FFF2-40B4-BE49-F238E27FC236}">
                      <a16:creationId xmlns:a16="http://schemas.microsoft.com/office/drawing/2014/main" id="{8BDCFC34-B331-1C4F-9E66-20FCDDC82655}"/>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48" name="Freeform 247">
                  <a:extLst>
                    <a:ext uri="{FF2B5EF4-FFF2-40B4-BE49-F238E27FC236}">
                      <a16:creationId xmlns:a16="http://schemas.microsoft.com/office/drawing/2014/main" id="{2A888024-6F64-B94B-9390-579234777A55}"/>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49" name="Freeform 248">
                  <a:extLst>
                    <a:ext uri="{FF2B5EF4-FFF2-40B4-BE49-F238E27FC236}">
                      <a16:creationId xmlns:a16="http://schemas.microsoft.com/office/drawing/2014/main" id="{26521F3E-7187-BA44-8048-D9330A8D993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0" name="Freeform 249">
                  <a:extLst>
                    <a:ext uri="{FF2B5EF4-FFF2-40B4-BE49-F238E27FC236}">
                      <a16:creationId xmlns:a16="http://schemas.microsoft.com/office/drawing/2014/main" id="{26C36BDC-701A-AB4E-B586-7F2D3EAA3664}"/>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1" name="Freeform 250">
                  <a:extLst>
                    <a:ext uri="{FF2B5EF4-FFF2-40B4-BE49-F238E27FC236}">
                      <a16:creationId xmlns:a16="http://schemas.microsoft.com/office/drawing/2014/main" id="{3439AE86-515C-3B4A-B93C-7BAC4EA53CBE}"/>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2" name="Freeform 251">
                  <a:extLst>
                    <a:ext uri="{FF2B5EF4-FFF2-40B4-BE49-F238E27FC236}">
                      <a16:creationId xmlns:a16="http://schemas.microsoft.com/office/drawing/2014/main" id="{904BFDCF-C01E-E04E-AE0D-3F5D825AF80E}"/>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3" name="Freeform 252">
                  <a:extLst>
                    <a:ext uri="{FF2B5EF4-FFF2-40B4-BE49-F238E27FC236}">
                      <a16:creationId xmlns:a16="http://schemas.microsoft.com/office/drawing/2014/main" id="{07070A9A-1E6C-3D43-AED5-3DFDF7BD1D5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4" name="Freeform 253">
                  <a:extLst>
                    <a:ext uri="{FF2B5EF4-FFF2-40B4-BE49-F238E27FC236}">
                      <a16:creationId xmlns:a16="http://schemas.microsoft.com/office/drawing/2014/main" id="{10D5BD27-7592-7D43-81F8-8D2F1CD4FF5E}"/>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5" name="Freeform 254">
                  <a:extLst>
                    <a:ext uri="{FF2B5EF4-FFF2-40B4-BE49-F238E27FC236}">
                      <a16:creationId xmlns:a16="http://schemas.microsoft.com/office/drawing/2014/main" id="{094555F6-0CC2-7546-8BE0-0F4FAD6D8AAC}"/>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6" name="Freeform 255">
                  <a:extLst>
                    <a:ext uri="{FF2B5EF4-FFF2-40B4-BE49-F238E27FC236}">
                      <a16:creationId xmlns:a16="http://schemas.microsoft.com/office/drawing/2014/main" id="{4B48B67D-042C-4A4A-8386-29DF655E75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7" name="Freeform 256">
                  <a:extLst>
                    <a:ext uri="{FF2B5EF4-FFF2-40B4-BE49-F238E27FC236}">
                      <a16:creationId xmlns:a16="http://schemas.microsoft.com/office/drawing/2014/main" id="{DFB67E42-608C-7F48-8DC6-5F420784E20D}"/>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8" name="Freeform 257">
                  <a:extLst>
                    <a:ext uri="{FF2B5EF4-FFF2-40B4-BE49-F238E27FC236}">
                      <a16:creationId xmlns:a16="http://schemas.microsoft.com/office/drawing/2014/main" id="{85CEED57-6641-8A4A-962C-F9FD3ED487F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9" name="Freeform 258">
                  <a:extLst>
                    <a:ext uri="{FF2B5EF4-FFF2-40B4-BE49-F238E27FC236}">
                      <a16:creationId xmlns:a16="http://schemas.microsoft.com/office/drawing/2014/main" id="{72D82D67-47E4-5549-8742-A3C61E7B6C76}"/>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0" name="Freeform 259">
                  <a:extLst>
                    <a:ext uri="{FF2B5EF4-FFF2-40B4-BE49-F238E27FC236}">
                      <a16:creationId xmlns:a16="http://schemas.microsoft.com/office/drawing/2014/main" id="{A5E670AA-AFAD-3A47-96A7-02B84AEBC9E9}"/>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1" name="Freeform 260">
                  <a:extLst>
                    <a:ext uri="{FF2B5EF4-FFF2-40B4-BE49-F238E27FC236}">
                      <a16:creationId xmlns:a16="http://schemas.microsoft.com/office/drawing/2014/main" id="{5A211AD8-E3E4-C444-873D-6B15548DF41D}"/>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2" name="Freeform 261">
                  <a:extLst>
                    <a:ext uri="{FF2B5EF4-FFF2-40B4-BE49-F238E27FC236}">
                      <a16:creationId xmlns:a16="http://schemas.microsoft.com/office/drawing/2014/main" id="{99B77A87-1688-6C49-B0C7-1AA3B017BDC9}"/>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3" name="Freeform 262">
                  <a:extLst>
                    <a:ext uri="{FF2B5EF4-FFF2-40B4-BE49-F238E27FC236}">
                      <a16:creationId xmlns:a16="http://schemas.microsoft.com/office/drawing/2014/main" id="{3CCA82E5-DF61-D240-BD64-9465D0DA0B5F}"/>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4" name="Freeform 263">
                  <a:extLst>
                    <a:ext uri="{FF2B5EF4-FFF2-40B4-BE49-F238E27FC236}">
                      <a16:creationId xmlns:a16="http://schemas.microsoft.com/office/drawing/2014/main" id="{3647931F-0B98-C64C-BA76-B863B29A7F5C}"/>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grpSp>
          <p:nvGrpSpPr>
            <p:cNvPr id="15" name="Graphic 76">
              <a:extLst>
                <a:ext uri="{FF2B5EF4-FFF2-40B4-BE49-F238E27FC236}">
                  <a16:creationId xmlns:a16="http://schemas.microsoft.com/office/drawing/2014/main" id="{253E29B5-EECA-1E42-BDDB-1858EDEAD7A2}"/>
                </a:ext>
              </a:extLst>
            </p:cNvPr>
            <p:cNvGrpSpPr/>
            <p:nvPr/>
          </p:nvGrpSpPr>
          <p:grpSpPr>
            <a:xfrm>
              <a:off x="6923246" y="4898421"/>
              <a:ext cx="951775" cy="153542"/>
              <a:chOff x="6923246" y="4898421"/>
              <a:chExt cx="951775" cy="153542"/>
            </a:xfrm>
            <a:solidFill>
              <a:srgbClr val="231F20"/>
            </a:solidFill>
          </p:grpSpPr>
          <p:sp>
            <p:nvSpPr>
              <p:cNvPr id="16" name="Freeform 15">
                <a:extLst>
                  <a:ext uri="{FF2B5EF4-FFF2-40B4-BE49-F238E27FC236}">
                    <a16:creationId xmlns:a16="http://schemas.microsoft.com/office/drawing/2014/main" id="{6309F47C-DB89-7B46-A8C3-BF7FA8F2F362}"/>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 name="Freeform 16">
                <a:extLst>
                  <a:ext uri="{FF2B5EF4-FFF2-40B4-BE49-F238E27FC236}">
                    <a16:creationId xmlns:a16="http://schemas.microsoft.com/office/drawing/2014/main" id="{0292A9DE-85C9-BC46-81AE-6081B55C796F}"/>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 name="Freeform 17">
                <a:extLst>
                  <a:ext uri="{FF2B5EF4-FFF2-40B4-BE49-F238E27FC236}">
                    <a16:creationId xmlns:a16="http://schemas.microsoft.com/office/drawing/2014/main" id="{01F6EA53-7F24-7B4D-81E6-54F25C6CBCE5}"/>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 name="Freeform 18">
                <a:extLst>
                  <a:ext uri="{FF2B5EF4-FFF2-40B4-BE49-F238E27FC236}">
                    <a16:creationId xmlns:a16="http://schemas.microsoft.com/office/drawing/2014/main" id="{74B72AA7-1C80-1344-BB42-0A392E2DB27A}"/>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 name="Freeform 19">
                <a:extLst>
                  <a:ext uri="{FF2B5EF4-FFF2-40B4-BE49-F238E27FC236}">
                    <a16:creationId xmlns:a16="http://schemas.microsoft.com/office/drawing/2014/main" id="{D20A2E87-F327-664E-9294-6F7503B14BC1}"/>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 name="Freeform 20">
                <a:extLst>
                  <a:ext uri="{FF2B5EF4-FFF2-40B4-BE49-F238E27FC236}">
                    <a16:creationId xmlns:a16="http://schemas.microsoft.com/office/drawing/2014/main" id="{301A851E-A26F-0949-97EA-257E6ED7ED6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2" name="Freeform 21">
                <a:extLst>
                  <a:ext uri="{FF2B5EF4-FFF2-40B4-BE49-F238E27FC236}">
                    <a16:creationId xmlns:a16="http://schemas.microsoft.com/office/drawing/2014/main" id="{09DC0BF0-182E-7A45-83BB-6190597B35DB}"/>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3" name="Freeform 22">
                <a:extLst>
                  <a:ext uri="{FF2B5EF4-FFF2-40B4-BE49-F238E27FC236}">
                    <a16:creationId xmlns:a16="http://schemas.microsoft.com/office/drawing/2014/main" id="{4C148140-609D-844D-ABA8-A99B7EA24ED6}"/>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4" name="Freeform 23">
                <a:extLst>
                  <a:ext uri="{FF2B5EF4-FFF2-40B4-BE49-F238E27FC236}">
                    <a16:creationId xmlns:a16="http://schemas.microsoft.com/office/drawing/2014/main" id="{F4FE5D85-9B46-4B40-9636-C6E7C5DD26C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5" name="Freeform 24">
                <a:extLst>
                  <a:ext uri="{FF2B5EF4-FFF2-40B4-BE49-F238E27FC236}">
                    <a16:creationId xmlns:a16="http://schemas.microsoft.com/office/drawing/2014/main" id="{7834929F-51C1-3443-A41F-F05DA5355D42}"/>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6" name="Freeform 25">
                <a:extLst>
                  <a:ext uri="{FF2B5EF4-FFF2-40B4-BE49-F238E27FC236}">
                    <a16:creationId xmlns:a16="http://schemas.microsoft.com/office/drawing/2014/main" id="{F50A5626-39A0-F04A-B0FE-20FB41684657}"/>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7" name="Freeform 26">
                <a:extLst>
                  <a:ext uri="{FF2B5EF4-FFF2-40B4-BE49-F238E27FC236}">
                    <a16:creationId xmlns:a16="http://schemas.microsoft.com/office/drawing/2014/main" id="{9D265896-652F-3748-AE38-9E610D2C7295}"/>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8" name="Freeform 27">
                <a:extLst>
                  <a:ext uri="{FF2B5EF4-FFF2-40B4-BE49-F238E27FC236}">
                    <a16:creationId xmlns:a16="http://schemas.microsoft.com/office/drawing/2014/main" id="{683A6641-CFE1-8E4F-9A5E-ACC35FEB4EE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5A841BF2-93A4-2E44-A193-D55233F0ED96}"/>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0" name="Freeform 29">
                <a:extLst>
                  <a:ext uri="{FF2B5EF4-FFF2-40B4-BE49-F238E27FC236}">
                    <a16:creationId xmlns:a16="http://schemas.microsoft.com/office/drawing/2014/main" id="{8FC291E8-A8FE-F64D-818D-7148CC53AC1F}"/>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7BF3156A-191B-8B4B-AC32-13270EEAD189}"/>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2" name="Freeform 31">
                <a:extLst>
                  <a:ext uri="{FF2B5EF4-FFF2-40B4-BE49-F238E27FC236}">
                    <a16:creationId xmlns:a16="http://schemas.microsoft.com/office/drawing/2014/main" id="{B9509884-DA81-C943-8B25-CB651A7AA03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628FE19-0FEF-9F42-BF78-6347C1F7749B}"/>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A2596687-3A23-DE42-A188-A23A5EFEEC3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5" name="Freeform 34">
                <a:extLst>
                  <a:ext uri="{FF2B5EF4-FFF2-40B4-BE49-F238E27FC236}">
                    <a16:creationId xmlns:a16="http://schemas.microsoft.com/office/drawing/2014/main" id="{6B005A80-5E3B-C449-8C26-EB3A6413CC0D}"/>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6" name="Freeform 35">
                <a:extLst>
                  <a:ext uri="{FF2B5EF4-FFF2-40B4-BE49-F238E27FC236}">
                    <a16:creationId xmlns:a16="http://schemas.microsoft.com/office/drawing/2014/main" id="{0C9F840D-54CE-C44F-9D4C-C24CEB0D4751}"/>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7" name="Freeform 36">
                <a:extLst>
                  <a:ext uri="{FF2B5EF4-FFF2-40B4-BE49-F238E27FC236}">
                    <a16:creationId xmlns:a16="http://schemas.microsoft.com/office/drawing/2014/main" id="{3B597A79-92D6-1D4A-9F7B-8EC3AE707FDC}"/>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8" name="Freeform 37">
                <a:extLst>
                  <a:ext uri="{FF2B5EF4-FFF2-40B4-BE49-F238E27FC236}">
                    <a16:creationId xmlns:a16="http://schemas.microsoft.com/office/drawing/2014/main" id="{5772C71A-5E1A-4F40-8720-F07A9A1328F5}"/>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9" name="Freeform 38">
                <a:extLst>
                  <a:ext uri="{FF2B5EF4-FFF2-40B4-BE49-F238E27FC236}">
                    <a16:creationId xmlns:a16="http://schemas.microsoft.com/office/drawing/2014/main" id="{75BA3639-4118-2B40-8DD3-49DBBE2CCF5E}"/>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0" name="Freeform 39">
                <a:extLst>
                  <a:ext uri="{FF2B5EF4-FFF2-40B4-BE49-F238E27FC236}">
                    <a16:creationId xmlns:a16="http://schemas.microsoft.com/office/drawing/2014/main" id="{AC386126-E304-6D4D-AD9B-0CCD2CD51F5D}"/>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1" name="Freeform 40">
                <a:extLst>
                  <a:ext uri="{FF2B5EF4-FFF2-40B4-BE49-F238E27FC236}">
                    <a16:creationId xmlns:a16="http://schemas.microsoft.com/office/drawing/2014/main" id="{CB25CC19-3C5A-A540-9F82-1942ABF80F1E}"/>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2" name="Freeform 41">
                <a:extLst>
                  <a:ext uri="{FF2B5EF4-FFF2-40B4-BE49-F238E27FC236}">
                    <a16:creationId xmlns:a16="http://schemas.microsoft.com/office/drawing/2014/main" id="{A9E856B0-1981-0243-81CD-A6863E64304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3" name="Freeform 42">
                <a:extLst>
                  <a:ext uri="{FF2B5EF4-FFF2-40B4-BE49-F238E27FC236}">
                    <a16:creationId xmlns:a16="http://schemas.microsoft.com/office/drawing/2014/main" id="{02E01CEE-8D66-F448-A59B-BF598B7A67AB}"/>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4" name="Freeform 43">
                <a:extLst>
                  <a:ext uri="{FF2B5EF4-FFF2-40B4-BE49-F238E27FC236}">
                    <a16:creationId xmlns:a16="http://schemas.microsoft.com/office/drawing/2014/main" id="{048E5953-F578-E749-85C7-99F8B287DEE3}"/>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5" name="Freeform 44">
                <a:extLst>
                  <a:ext uri="{FF2B5EF4-FFF2-40B4-BE49-F238E27FC236}">
                    <a16:creationId xmlns:a16="http://schemas.microsoft.com/office/drawing/2014/main" id="{C5A39095-022D-3B4D-A4AB-A27D28C5D27F}"/>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6" name="Freeform 45">
                <a:extLst>
                  <a:ext uri="{FF2B5EF4-FFF2-40B4-BE49-F238E27FC236}">
                    <a16:creationId xmlns:a16="http://schemas.microsoft.com/office/drawing/2014/main" id="{F5476EED-BDDF-6F43-B2A9-9EF21B404A46}"/>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7" name="Freeform 46">
                <a:extLst>
                  <a:ext uri="{FF2B5EF4-FFF2-40B4-BE49-F238E27FC236}">
                    <a16:creationId xmlns:a16="http://schemas.microsoft.com/office/drawing/2014/main" id="{90AA7186-5436-A14B-BBEE-059CB4C3DA59}"/>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8" name="Freeform 47">
                <a:extLst>
                  <a:ext uri="{FF2B5EF4-FFF2-40B4-BE49-F238E27FC236}">
                    <a16:creationId xmlns:a16="http://schemas.microsoft.com/office/drawing/2014/main" id="{D45B130A-5D4C-8146-A3D5-089E6AF80B4B}"/>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9" name="Freeform 48">
                <a:extLst>
                  <a:ext uri="{FF2B5EF4-FFF2-40B4-BE49-F238E27FC236}">
                    <a16:creationId xmlns:a16="http://schemas.microsoft.com/office/drawing/2014/main" id="{84089E2F-8C2C-0340-926F-251949E51241}"/>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0" name="Freeform 49">
                <a:extLst>
                  <a:ext uri="{FF2B5EF4-FFF2-40B4-BE49-F238E27FC236}">
                    <a16:creationId xmlns:a16="http://schemas.microsoft.com/office/drawing/2014/main" id="{16A7018D-B834-504C-A594-6D154717DCA5}"/>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1" name="Freeform 50">
                <a:extLst>
                  <a:ext uri="{FF2B5EF4-FFF2-40B4-BE49-F238E27FC236}">
                    <a16:creationId xmlns:a16="http://schemas.microsoft.com/office/drawing/2014/main" id="{BB0AD688-E586-E349-9A13-59F6051F8B9C}"/>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2" name="Freeform 51">
                <a:extLst>
                  <a:ext uri="{FF2B5EF4-FFF2-40B4-BE49-F238E27FC236}">
                    <a16:creationId xmlns:a16="http://schemas.microsoft.com/office/drawing/2014/main" id="{8C313DF6-29B2-F84C-B504-76B27D8FDEA1}"/>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3" name="Freeform 52">
                <a:extLst>
                  <a:ext uri="{FF2B5EF4-FFF2-40B4-BE49-F238E27FC236}">
                    <a16:creationId xmlns:a16="http://schemas.microsoft.com/office/drawing/2014/main" id="{8FF7193B-6A01-DA4A-8A39-15378367DEA4}"/>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4" name="Freeform 53">
                <a:extLst>
                  <a:ext uri="{FF2B5EF4-FFF2-40B4-BE49-F238E27FC236}">
                    <a16:creationId xmlns:a16="http://schemas.microsoft.com/office/drawing/2014/main" id="{9CBE0D1B-6CDE-5842-BE92-4DD30440C742}"/>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5" name="Freeform 54">
                <a:extLst>
                  <a:ext uri="{FF2B5EF4-FFF2-40B4-BE49-F238E27FC236}">
                    <a16:creationId xmlns:a16="http://schemas.microsoft.com/office/drawing/2014/main" id="{595AB887-EDA3-264F-ACE1-443E958EBD5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1C23FEC8-5DD2-D24B-9F80-4F8BC6600BD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7" name="Freeform 56">
                <a:extLst>
                  <a:ext uri="{FF2B5EF4-FFF2-40B4-BE49-F238E27FC236}">
                    <a16:creationId xmlns:a16="http://schemas.microsoft.com/office/drawing/2014/main" id="{2B326F4C-7208-F741-8A18-B7F14739F513}"/>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8" name="Freeform 57">
                <a:extLst>
                  <a:ext uri="{FF2B5EF4-FFF2-40B4-BE49-F238E27FC236}">
                    <a16:creationId xmlns:a16="http://schemas.microsoft.com/office/drawing/2014/main" id="{3BF3D144-62B9-D047-97F6-FC2C5C9A6459}"/>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9" name="Freeform 58">
                <a:extLst>
                  <a:ext uri="{FF2B5EF4-FFF2-40B4-BE49-F238E27FC236}">
                    <a16:creationId xmlns:a16="http://schemas.microsoft.com/office/drawing/2014/main" id="{BB9BD3B5-DE6C-2747-93BF-9ACD73188DC4}"/>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0" name="Freeform 59">
                <a:extLst>
                  <a:ext uri="{FF2B5EF4-FFF2-40B4-BE49-F238E27FC236}">
                    <a16:creationId xmlns:a16="http://schemas.microsoft.com/office/drawing/2014/main" id="{BBDA50E7-C772-B842-8D94-9A1C3F6E3733}"/>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1" name="Freeform 60">
                <a:extLst>
                  <a:ext uri="{FF2B5EF4-FFF2-40B4-BE49-F238E27FC236}">
                    <a16:creationId xmlns:a16="http://schemas.microsoft.com/office/drawing/2014/main" id="{C62E5887-A681-3040-AC7B-D22F71ACE2A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2" name="Freeform 61">
                <a:extLst>
                  <a:ext uri="{FF2B5EF4-FFF2-40B4-BE49-F238E27FC236}">
                    <a16:creationId xmlns:a16="http://schemas.microsoft.com/office/drawing/2014/main" id="{938C6DA6-06C0-5349-A7B9-68EA3EA16B7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3" name="Freeform 62">
                <a:extLst>
                  <a:ext uri="{FF2B5EF4-FFF2-40B4-BE49-F238E27FC236}">
                    <a16:creationId xmlns:a16="http://schemas.microsoft.com/office/drawing/2014/main" id="{8CF38F0D-1B3C-284B-949E-AC5B2EE660AD}"/>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4" name="Freeform 63">
                <a:extLst>
                  <a:ext uri="{FF2B5EF4-FFF2-40B4-BE49-F238E27FC236}">
                    <a16:creationId xmlns:a16="http://schemas.microsoft.com/office/drawing/2014/main" id="{B14E4C40-07C1-EA4F-AEE5-431A472AC3B8}"/>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5" name="Freeform 64">
                <a:extLst>
                  <a:ext uri="{FF2B5EF4-FFF2-40B4-BE49-F238E27FC236}">
                    <a16:creationId xmlns:a16="http://schemas.microsoft.com/office/drawing/2014/main" id="{A4609827-7ECC-9443-977A-71C52918808E}"/>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6" name="Freeform 65">
                <a:extLst>
                  <a:ext uri="{FF2B5EF4-FFF2-40B4-BE49-F238E27FC236}">
                    <a16:creationId xmlns:a16="http://schemas.microsoft.com/office/drawing/2014/main" id="{9CB85E70-48A4-7440-88A1-7AD2D0114FA0}"/>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7" name="Freeform 66">
                <a:extLst>
                  <a:ext uri="{FF2B5EF4-FFF2-40B4-BE49-F238E27FC236}">
                    <a16:creationId xmlns:a16="http://schemas.microsoft.com/office/drawing/2014/main" id="{A7FB5403-1B00-7042-B7AE-C272094E9F95}"/>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8" name="Freeform 67">
                <a:extLst>
                  <a:ext uri="{FF2B5EF4-FFF2-40B4-BE49-F238E27FC236}">
                    <a16:creationId xmlns:a16="http://schemas.microsoft.com/office/drawing/2014/main" id="{6AFC8870-F71B-4E40-A96D-6B8EB1B7C621}"/>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9" name="Freeform 68">
                <a:extLst>
                  <a:ext uri="{FF2B5EF4-FFF2-40B4-BE49-F238E27FC236}">
                    <a16:creationId xmlns:a16="http://schemas.microsoft.com/office/drawing/2014/main" id="{BECE65B8-1421-C742-8FB1-9ABA64494C3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0" name="Freeform 69">
                <a:extLst>
                  <a:ext uri="{FF2B5EF4-FFF2-40B4-BE49-F238E27FC236}">
                    <a16:creationId xmlns:a16="http://schemas.microsoft.com/office/drawing/2014/main" id="{DD6B75C0-9E2A-F949-93FE-DBAED135C31B}"/>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1" name="Freeform 70">
                <a:extLst>
                  <a:ext uri="{FF2B5EF4-FFF2-40B4-BE49-F238E27FC236}">
                    <a16:creationId xmlns:a16="http://schemas.microsoft.com/office/drawing/2014/main" id="{75FDA7D9-286E-204C-9A13-8B67FDA9E283}"/>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2" name="Freeform 71">
                <a:extLst>
                  <a:ext uri="{FF2B5EF4-FFF2-40B4-BE49-F238E27FC236}">
                    <a16:creationId xmlns:a16="http://schemas.microsoft.com/office/drawing/2014/main" id="{CDD8D1B6-09F7-3C49-AE1E-9ACC7A57EF64}"/>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3" name="Freeform 72">
                <a:extLst>
                  <a:ext uri="{FF2B5EF4-FFF2-40B4-BE49-F238E27FC236}">
                    <a16:creationId xmlns:a16="http://schemas.microsoft.com/office/drawing/2014/main" id="{445CF8AE-FC57-474A-9917-ADD83F36377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4" name="Freeform 73">
                <a:extLst>
                  <a:ext uri="{FF2B5EF4-FFF2-40B4-BE49-F238E27FC236}">
                    <a16:creationId xmlns:a16="http://schemas.microsoft.com/office/drawing/2014/main" id="{33C47B3F-6E45-134D-93F3-CF13FC39C727}"/>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5" name="Freeform 74">
                <a:extLst>
                  <a:ext uri="{FF2B5EF4-FFF2-40B4-BE49-F238E27FC236}">
                    <a16:creationId xmlns:a16="http://schemas.microsoft.com/office/drawing/2014/main" id="{68E9A045-B2F0-B944-8639-23BDB29A9DFE}"/>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6" name="Freeform 75">
                <a:extLst>
                  <a:ext uri="{FF2B5EF4-FFF2-40B4-BE49-F238E27FC236}">
                    <a16:creationId xmlns:a16="http://schemas.microsoft.com/office/drawing/2014/main" id="{D57E9516-C501-494D-86B1-481DB34E2A3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7" name="Freeform 76">
                <a:extLst>
                  <a:ext uri="{FF2B5EF4-FFF2-40B4-BE49-F238E27FC236}">
                    <a16:creationId xmlns:a16="http://schemas.microsoft.com/office/drawing/2014/main" id="{950EF333-3994-D64A-9D1E-FE71390A260B}"/>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8" name="Freeform 77">
                <a:extLst>
                  <a:ext uri="{FF2B5EF4-FFF2-40B4-BE49-F238E27FC236}">
                    <a16:creationId xmlns:a16="http://schemas.microsoft.com/office/drawing/2014/main" id="{63C43F00-0843-EB46-B4B4-B67459BBE18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9" name="Freeform 78">
                <a:extLst>
                  <a:ext uri="{FF2B5EF4-FFF2-40B4-BE49-F238E27FC236}">
                    <a16:creationId xmlns:a16="http://schemas.microsoft.com/office/drawing/2014/main" id="{1CEEB613-5B22-C746-B2C9-D5630F042704}"/>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0" name="Freeform 79">
                <a:extLst>
                  <a:ext uri="{FF2B5EF4-FFF2-40B4-BE49-F238E27FC236}">
                    <a16:creationId xmlns:a16="http://schemas.microsoft.com/office/drawing/2014/main" id="{C50C597E-405E-BF49-A0B1-4391ACA15777}"/>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1" name="Freeform 80">
                <a:extLst>
                  <a:ext uri="{FF2B5EF4-FFF2-40B4-BE49-F238E27FC236}">
                    <a16:creationId xmlns:a16="http://schemas.microsoft.com/office/drawing/2014/main" id="{F9102521-0947-B64D-8F6D-E73956AEDC87}"/>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2" name="Freeform 81">
                <a:extLst>
                  <a:ext uri="{FF2B5EF4-FFF2-40B4-BE49-F238E27FC236}">
                    <a16:creationId xmlns:a16="http://schemas.microsoft.com/office/drawing/2014/main" id="{AD21D7CF-591D-454F-8A67-36FA31E215E5}"/>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3" name="Freeform 82">
                <a:extLst>
                  <a:ext uri="{FF2B5EF4-FFF2-40B4-BE49-F238E27FC236}">
                    <a16:creationId xmlns:a16="http://schemas.microsoft.com/office/drawing/2014/main" id="{EE5C6B6A-799D-C34B-87E9-A6F7FD19DE2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4" name="Freeform 83">
                <a:extLst>
                  <a:ext uri="{FF2B5EF4-FFF2-40B4-BE49-F238E27FC236}">
                    <a16:creationId xmlns:a16="http://schemas.microsoft.com/office/drawing/2014/main" id="{D0A1F397-7768-554F-8E05-F4C9C1A1A282}"/>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5" name="Freeform 84">
                <a:extLst>
                  <a:ext uri="{FF2B5EF4-FFF2-40B4-BE49-F238E27FC236}">
                    <a16:creationId xmlns:a16="http://schemas.microsoft.com/office/drawing/2014/main" id="{A0D31353-BA58-BF42-AFF1-8480D51D752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6" name="Freeform 85">
                <a:extLst>
                  <a:ext uri="{FF2B5EF4-FFF2-40B4-BE49-F238E27FC236}">
                    <a16:creationId xmlns:a16="http://schemas.microsoft.com/office/drawing/2014/main" id="{10A2B4AF-D7B4-0446-83E4-BDF54D501470}"/>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7" name="Freeform 86">
                <a:extLst>
                  <a:ext uri="{FF2B5EF4-FFF2-40B4-BE49-F238E27FC236}">
                    <a16:creationId xmlns:a16="http://schemas.microsoft.com/office/drawing/2014/main" id="{513466BF-59C0-C642-A227-4B1905B2CEE2}"/>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8" name="Freeform 87">
                <a:extLst>
                  <a:ext uri="{FF2B5EF4-FFF2-40B4-BE49-F238E27FC236}">
                    <a16:creationId xmlns:a16="http://schemas.microsoft.com/office/drawing/2014/main" id="{2C866FE2-F97B-6D48-BC33-85B37234D95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9" name="Freeform 88">
                <a:extLst>
                  <a:ext uri="{FF2B5EF4-FFF2-40B4-BE49-F238E27FC236}">
                    <a16:creationId xmlns:a16="http://schemas.microsoft.com/office/drawing/2014/main" id="{5CC93F1D-54C1-C743-B214-AC5B2AF8B4DB}"/>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0" name="Freeform 89">
                <a:extLst>
                  <a:ext uri="{FF2B5EF4-FFF2-40B4-BE49-F238E27FC236}">
                    <a16:creationId xmlns:a16="http://schemas.microsoft.com/office/drawing/2014/main" id="{846CFFCF-9989-AF46-9460-0B5D0102186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1" name="Freeform 90">
                <a:extLst>
                  <a:ext uri="{FF2B5EF4-FFF2-40B4-BE49-F238E27FC236}">
                    <a16:creationId xmlns:a16="http://schemas.microsoft.com/office/drawing/2014/main" id="{9424037A-59A5-FE42-B83E-00ED258C81B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2" name="Freeform 91">
                <a:extLst>
                  <a:ext uri="{FF2B5EF4-FFF2-40B4-BE49-F238E27FC236}">
                    <a16:creationId xmlns:a16="http://schemas.microsoft.com/office/drawing/2014/main" id="{ED300364-6C75-8D41-921C-57DACBE24E9B}"/>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3" name="Freeform 92">
                <a:extLst>
                  <a:ext uri="{FF2B5EF4-FFF2-40B4-BE49-F238E27FC236}">
                    <a16:creationId xmlns:a16="http://schemas.microsoft.com/office/drawing/2014/main" id="{C8A7CEC2-ED0C-CF4F-AAAB-B5F1A4D370F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4" name="Freeform 93">
                <a:extLst>
                  <a:ext uri="{FF2B5EF4-FFF2-40B4-BE49-F238E27FC236}">
                    <a16:creationId xmlns:a16="http://schemas.microsoft.com/office/drawing/2014/main" id="{8E36BBA6-BC70-214D-A2CA-0AF4E958D6CA}"/>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5" name="Freeform 94">
                <a:extLst>
                  <a:ext uri="{FF2B5EF4-FFF2-40B4-BE49-F238E27FC236}">
                    <a16:creationId xmlns:a16="http://schemas.microsoft.com/office/drawing/2014/main" id="{2483C2DD-CEE3-6944-8798-110AC3833229}"/>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6" name="Freeform 95">
                <a:extLst>
                  <a:ext uri="{FF2B5EF4-FFF2-40B4-BE49-F238E27FC236}">
                    <a16:creationId xmlns:a16="http://schemas.microsoft.com/office/drawing/2014/main" id="{53EBAA5D-15B2-4B43-A218-3CBFDD41DB62}"/>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7" name="Freeform 96">
                <a:extLst>
                  <a:ext uri="{FF2B5EF4-FFF2-40B4-BE49-F238E27FC236}">
                    <a16:creationId xmlns:a16="http://schemas.microsoft.com/office/drawing/2014/main" id="{7D76B5E9-86A5-4F4F-9113-D6C1D3D646FF}"/>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8" name="Freeform 97">
                <a:extLst>
                  <a:ext uri="{FF2B5EF4-FFF2-40B4-BE49-F238E27FC236}">
                    <a16:creationId xmlns:a16="http://schemas.microsoft.com/office/drawing/2014/main" id="{9C8CBBC1-28FD-4842-AA3F-A23B5363AA34}"/>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9" name="Freeform 98">
                <a:extLst>
                  <a:ext uri="{FF2B5EF4-FFF2-40B4-BE49-F238E27FC236}">
                    <a16:creationId xmlns:a16="http://schemas.microsoft.com/office/drawing/2014/main" id="{71253F3D-72FE-E94D-AC86-2C7BD9A8BD96}"/>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0" name="Freeform 99">
                <a:extLst>
                  <a:ext uri="{FF2B5EF4-FFF2-40B4-BE49-F238E27FC236}">
                    <a16:creationId xmlns:a16="http://schemas.microsoft.com/office/drawing/2014/main" id="{777BA46C-1181-524B-ADA6-02C2EC920AE3}"/>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1" name="Freeform 100">
                <a:extLst>
                  <a:ext uri="{FF2B5EF4-FFF2-40B4-BE49-F238E27FC236}">
                    <a16:creationId xmlns:a16="http://schemas.microsoft.com/office/drawing/2014/main" id="{2A5B2654-76F2-684D-8D27-BA22504F0CE6}"/>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2" name="Freeform 101">
                <a:extLst>
                  <a:ext uri="{FF2B5EF4-FFF2-40B4-BE49-F238E27FC236}">
                    <a16:creationId xmlns:a16="http://schemas.microsoft.com/office/drawing/2014/main" id="{BFBE7AB9-9DF2-3247-A311-7A69F70BCFCB}"/>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3" name="Freeform 102">
                <a:extLst>
                  <a:ext uri="{FF2B5EF4-FFF2-40B4-BE49-F238E27FC236}">
                    <a16:creationId xmlns:a16="http://schemas.microsoft.com/office/drawing/2014/main" id="{FCC62C68-4D2F-BB47-8420-6F1058A258C8}"/>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4" name="Freeform 103">
                <a:extLst>
                  <a:ext uri="{FF2B5EF4-FFF2-40B4-BE49-F238E27FC236}">
                    <a16:creationId xmlns:a16="http://schemas.microsoft.com/office/drawing/2014/main" id="{D085A17D-D834-1A4F-B00F-EB4B58248BBD}"/>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5" name="Freeform 104">
                <a:extLst>
                  <a:ext uri="{FF2B5EF4-FFF2-40B4-BE49-F238E27FC236}">
                    <a16:creationId xmlns:a16="http://schemas.microsoft.com/office/drawing/2014/main" id="{ADF766A7-3DC9-A24D-A55B-337BC2416616}"/>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6" name="Freeform 105">
                <a:extLst>
                  <a:ext uri="{FF2B5EF4-FFF2-40B4-BE49-F238E27FC236}">
                    <a16:creationId xmlns:a16="http://schemas.microsoft.com/office/drawing/2014/main" id="{C1A8B8DF-09BD-4849-BF3F-3360DA68553C}"/>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7" name="Freeform 106">
                <a:extLst>
                  <a:ext uri="{FF2B5EF4-FFF2-40B4-BE49-F238E27FC236}">
                    <a16:creationId xmlns:a16="http://schemas.microsoft.com/office/drawing/2014/main" id="{9DCB2DDB-BE1B-CE48-9864-5831927DD5F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8" name="Freeform 107">
                <a:extLst>
                  <a:ext uri="{FF2B5EF4-FFF2-40B4-BE49-F238E27FC236}">
                    <a16:creationId xmlns:a16="http://schemas.microsoft.com/office/drawing/2014/main" id="{47468A9E-2AB1-464A-82D0-0445C59C2234}"/>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9" name="Freeform 108">
                <a:extLst>
                  <a:ext uri="{FF2B5EF4-FFF2-40B4-BE49-F238E27FC236}">
                    <a16:creationId xmlns:a16="http://schemas.microsoft.com/office/drawing/2014/main" id="{8C9D0C0D-2EDC-E340-B879-FF9AEF98B593}"/>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0" name="Freeform 109">
                <a:extLst>
                  <a:ext uri="{FF2B5EF4-FFF2-40B4-BE49-F238E27FC236}">
                    <a16:creationId xmlns:a16="http://schemas.microsoft.com/office/drawing/2014/main" id="{6BC6C113-2B2C-9043-814D-D2731B3C8DFA}"/>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1" name="Freeform 110">
                <a:extLst>
                  <a:ext uri="{FF2B5EF4-FFF2-40B4-BE49-F238E27FC236}">
                    <a16:creationId xmlns:a16="http://schemas.microsoft.com/office/drawing/2014/main" id="{3659309F-7735-6248-9CA2-2743F6ED8796}"/>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2" name="Freeform 111">
                <a:extLst>
                  <a:ext uri="{FF2B5EF4-FFF2-40B4-BE49-F238E27FC236}">
                    <a16:creationId xmlns:a16="http://schemas.microsoft.com/office/drawing/2014/main" id="{726F23FD-B1E3-5E4D-A446-91B78ECAF623}"/>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3" name="Freeform 112">
                <a:extLst>
                  <a:ext uri="{FF2B5EF4-FFF2-40B4-BE49-F238E27FC236}">
                    <a16:creationId xmlns:a16="http://schemas.microsoft.com/office/drawing/2014/main" id="{04377986-1B98-5446-BC7D-9329E8FAA85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4" name="Freeform 113">
                <a:extLst>
                  <a:ext uri="{FF2B5EF4-FFF2-40B4-BE49-F238E27FC236}">
                    <a16:creationId xmlns:a16="http://schemas.microsoft.com/office/drawing/2014/main" id="{D2BD7C1F-D983-5845-86D7-7C566728F20F}"/>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5" name="Freeform 114">
                <a:extLst>
                  <a:ext uri="{FF2B5EF4-FFF2-40B4-BE49-F238E27FC236}">
                    <a16:creationId xmlns:a16="http://schemas.microsoft.com/office/drawing/2014/main" id="{31F22BC2-CD8C-FB40-8EC1-D774E3B9056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6" name="Freeform 115">
                <a:extLst>
                  <a:ext uri="{FF2B5EF4-FFF2-40B4-BE49-F238E27FC236}">
                    <a16:creationId xmlns:a16="http://schemas.microsoft.com/office/drawing/2014/main" id="{FB036A14-539D-B848-8FA4-1F042E8839A8}"/>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7" name="Freeform 116">
                <a:extLst>
                  <a:ext uri="{FF2B5EF4-FFF2-40B4-BE49-F238E27FC236}">
                    <a16:creationId xmlns:a16="http://schemas.microsoft.com/office/drawing/2014/main" id="{BD7FF91D-EA04-4D48-8997-BCEF33AE6D6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8" name="Freeform 117">
                <a:extLst>
                  <a:ext uri="{FF2B5EF4-FFF2-40B4-BE49-F238E27FC236}">
                    <a16:creationId xmlns:a16="http://schemas.microsoft.com/office/drawing/2014/main" id="{3AAE32CE-4650-C54A-A7D5-9DA2410265B0}"/>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9" name="Freeform 118">
                <a:extLst>
                  <a:ext uri="{FF2B5EF4-FFF2-40B4-BE49-F238E27FC236}">
                    <a16:creationId xmlns:a16="http://schemas.microsoft.com/office/drawing/2014/main" id="{EA5FF548-EE1B-1F49-85BB-77C7A965BB7B}"/>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0" name="Freeform 119">
                <a:extLst>
                  <a:ext uri="{FF2B5EF4-FFF2-40B4-BE49-F238E27FC236}">
                    <a16:creationId xmlns:a16="http://schemas.microsoft.com/office/drawing/2014/main" id="{5893FE6B-AA1D-5549-8E7E-2EA498B03BC2}"/>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1" name="Freeform 120">
                <a:extLst>
                  <a:ext uri="{FF2B5EF4-FFF2-40B4-BE49-F238E27FC236}">
                    <a16:creationId xmlns:a16="http://schemas.microsoft.com/office/drawing/2014/main" id="{6A10BF5D-B8B6-494B-B0F8-A274C12CB7E5}"/>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2" name="Freeform 121">
                <a:extLst>
                  <a:ext uri="{FF2B5EF4-FFF2-40B4-BE49-F238E27FC236}">
                    <a16:creationId xmlns:a16="http://schemas.microsoft.com/office/drawing/2014/main" id="{422428FA-4363-EA40-B8DE-0D2B46A02F00}"/>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3" name="Freeform 122">
                <a:extLst>
                  <a:ext uri="{FF2B5EF4-FFF2-40B4-BE49-F238E27FC236}">
                    <a16:creationId xmlns:a16="http://schemas.microsoft.com/office/drawing/2014/main" id="{21B79C90-E469-4E47-9235-E58630433F3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4" name="Freeform 123">
                <a:extLst>
                  <a:ext uri="{FF2B5EF4-FFF2-40B4-BE49-F238E27FC236}">
                    <a16:creationId xmlns:a16="http://schemas.microsoft.com/office/drawing/2014/main" id="{662CF222-AC92-DD4B-AD5C-A73278CB580D}"/>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5" name="Freeform 124">
                <a:extLst>
                  <a:ext uri="{FF2B5EF4-FFF2-40B4-BE49-F238E27FC236}">
                    <a16:creationId xmlns:a16="http://schemas.microsoft.com/office/drawing/2014/main" id="{F477E4B6-8A1A-274C-980D-60556814DE72}"/>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6" name="Freeform 125">
                <a:extLst>
                  <a:ext uri="{FF2B5EF4-FFF2-40B4-BE49-F238E27FC236}">
                    <a16:creationId xmlns:a16="http://schemas.microsoft.com/office/drawing/2014/main" id="{C6A2D0B5-B94F-4B49-9DF6-1CFBA74246CC}"/>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7" name="Freeform 126">
                <a:extLst>
                  <a:ext uri="{FF2B5EF4-FFF2-40B4-BE49-F238E27FC236}">
                    <a16:creationId xmlns:a16="http://schemas.microsoft.com/office/drawing/2014/main" id="{DA0D0829-82D7-9749-AC97-3D430D78C4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8" name="Freeform 127">
                <a:extLst>
                  <a:ext uri="{FF2B5EF4-FFF2-40B4-BE49-F238E27FC236}">
                    <a16:creationId xmlns:a16="http://schemas.microsoft.com/office/drawing/2014/main" id="{C46B0DBD-BDB3-6F45-B924-EA762C9E073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9" name="Freeform 128">
                <a:extLst>
                  <a:ext uri="{FF2B5EF4-FFF2-40B4-BE49-F238E27FC236}">
                    <a16:creationId xmlns:a16="http://schemas.microsoft.com/office/drawing/2014/main" id="{46CC0DFC-3A1E-C748-BE74-9195CF9D2DA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0" name="Freeform 129">
                <a:extLst>
                  <a:ext uri="{FF2B5EF4-FFF2-40B4-BE49-F238E27FC236}">
                    <a16:creationId xmlns:a16="http://schemas.microsoft.com/office/drawing/2014/main" id="{6A382F17-C1BF-4B4F-9970-65A4280DA101}"/>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1" name="Freeform 130">
                <a:extLst>
                  <a:ext uri="{FF2B5EF4-FFF2-40B4-BE49-F238E27FC236}">
                    <a16:creationId xmlns:a16="http://schemas.microsoft.com/office/drawing/2014/main" id="{0DDF4B04-AF0F-7747-9A75-B0F4E40CDD6F}"/>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2" name="Freeform 131">
                <a:extLst>
                  <a:ext uri="{FF2B5EF4-FFF2-40B4-BE49-F238E27FC236}">
                    <a16:creationId xmlns:a16="http://schemas.microsoft.com/office/drawing/2014/main" id="{BC796381-F93E-504F-B1C8-F2648379946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3" name="Freeform 132">
                <a:extLst>
                  <a:ext uri="{FF2B5EF4-FFF2-40B4-BE49-F238E27FC236}">
                    <a16:creationId xmlns:a16="http://schemas.microsoft.com/office/drawing/2014/main" id="{92962D5B-F61C-4A42-8BC0-C60647657B0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4" name="Freeform 133">
                <a:extLst>
                  <a:ext uri="{FF2B5EF4-FFF2-40B4-BE49-F238E27FC236}">
                    <a16:creationId xmlns:a16="http://schemas.microsoft.com/office/drawing/2014/main" id="{705EDDB8-FBF5-3047-805C-4F9B3796EC6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5" name="Freeform 134">
                <a:extLst>
                  <a:ext uri="{FF2B5EF4-FFF2-40B4-BE49-F238E27FC236}">
                    <a16:creationId xmlns:a16="http://schemas.microsoft.com/office/drawing/2014/main" id="{788A3154-767F-CD40-8B41-4CE992F01D3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6" name="Freeform 135">
                <a:extLst>
                  <a:ext uri="{FF2B5EF4-FFF2-40B4-BE49-F238E27FC236}">
                    <a16:creationId xmlns:a16="http://schemas.microsoft.com/office/drawing/2014/main" id="{DA5D88B3-106C-AD4F-984B-AF6EFD21EC28}"/>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7" name="Freeform 136">
                <a:extLst>
                  <a:ext uri="{FF2B5EF4-FFF2-40B4-BE49-F238E27FC236}">
                    <a16:creationId xmlns:a16="http://schemas.microsoft.com/office/drawing/2014/main" id="{79142F98-0D77-4A41-B284-BCA47BA39D58}"/>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8" name="Freeform 137">
                <a:extLst>
                  <a:ext uri="{FF2B5EF4-FFF2-40B4-BE49-F238E27FC236}">
                    <a16:creationId xmlns:a16="http://schemas.microsoft.com/office/drawing/2014/main" id="{51869227-DD8E-8343-82F4-09F658633A9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9" name="Freeform 138">
                <a:extLst>
                  <a:ext uri="{FF2B5EF4-FFF2-40B4-BE49-F238E27FC236}">
                    <a16:creationId xmlns:a16="http://schemas.microsoft.com/office/drawing/2014/main" id="{11A5D79D-46F9-8944-BEC9-A31B1A02F099}"/>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0" name="Freeform 139">
                <a:extLst>
                  <a:ext uri="{FF2B5EF4-FFF2-40B4-BE49-F238E27FC236}">
                    <a16:creationId xmlns:a16="http://schemas.microsoft.com/office/drawing/2014/main" id="{631E7CDC-56FB-2E47-9DE6-62B0BA49AED3}"/>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1" name="Freeform 140">
                <a:extLst>
                  <a:ext uri="{FF2B5EF4-FFF2-40B4-BE49-F238E27FC236}">
                    <a16:creationId xmlns:a16="http://schemas.microsoft.com/office/drawing/2014/main" id="{E2714B27-2BF9-4A4F-93EB-131FDB464329}"/>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2" name="Freeform 141">
                <a:extLst>
                  <a:ext uri="{FF2B5EF4-FFF2-40B4-BE49-F238E27FC236}">
                    <a16:creationId xmlns:a16="http://schemas.microsoft.com/office/drawing/2014/main" id="{B97C9503-34E8-0E4F-A162-B65091C0BEB3}"/>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3" name="Freeform 142">
                <a:extLst>
                  <a:ext uri="{FF2B5EF4-FFF2-40B4-BE49-F238E27FC236}">
                    <a16:creationId xmlns:a16="http://schemas.microsoft.com/office/drawing/2014/main" id="{53A57956-4F2F-0E44-A799-9D40C8FD0E70}"/>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4" name="Freeform 143">
                <a:extLst>
                  <a:ext uri="{FF2B5EF4-FFF2-40B4-BE49-F238E27FC236}">
                    <a16:creationId xmlns:a16="http://schemas.microsoft.com/office/drawing/2014/main" id="{A86F6AB4-6726-A347-9323-737D1BC8B8E6}"/>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5" name="Freeform 144">
                <a:extLst>
                  <a:ext uri="{FF2B5EF4-FFF2-40B4-BE49-F238E27FC236}">
                    <a16:creationId xmlns:a16="http://schemas.microsoft.com/office/drawing/2014/main" id="{C2FFC2E8-0ED2-1D45-B1EF-A4ADD2183F83}"/>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6" name="Freeform 145">
                <a:extLst>
                  <a:ext uri="{FF2B5EF4-FFF2-40B4-BE49-F238E27FC236}">
                    <a16:creationId xmlns:a16="http://schemas.microsoft.com/office/drawing/2014/main" id="{7ABABA26-5C0A-4542-BEA6-126346C89453}"/>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7" name="Freeform 146">
                <a:extLst>
                  <a:ext uri="{FF2B5EF4-FFF2-40B4-BE49-F238E27FC236}">
                    <a16:creationId xmlns:a16="http://schemas.microsoft.com/office/drawing/2014/main" id="{4E3A10E6-8A46-F147-A720-FAC57E317F3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8" name="Freeform 147">
                <a:extLst>
                  <a:ext uri="{FF2B5EF4-FFF2-40B4-BE49-F238E27FC236}">
                    <a16:creationId xmlns:a16="http://schemas.microsoft.com/office/drawing/2014/main" id="{B26F7DB9-0501-9644-904E-E9C4C39245F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9" name="Freeform 148">
                <a:extLst>
                  <a:ext uri="{FF2B5EF4-FFF2-40B4-BE49-F238E27FC236}">
                    <a16:creationId xmlns:a16="http://schemas.microsoft.com/office/drawing/2014/main" id="{35FB452D-7618-354C-A9FE-1367C363845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0" name="Freeform 149">
                <a:extLst>
                  <a:ext uri="{FF2B5EF4-FFF2-40B4-BE49-F238E27FC236}">
                    <a16:creationId xmlns:a16="http://schemas.microsoft.com/office/drawing/2014/main" id="{EB14538D-00A5-814B-8F67-7183E79BF79E}"/>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1" name="Freeform 150">
                <a:extLst>
                  <a:ext uri="{FF2B5EF4-FFF2-40B4-BE49-F238E27FC236}">
                    <a16:creationId xmlns:a16="http://schemas.microsoft.com/office/drawing/2014/main" id="{86B2DB34-F296-0841-B1B3-16F25D39B749}"/>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2" name="Freeform 151">
                <a:extLst>
                  <a:ext uri="{FF2B5EF4-FFF2-40B4-BE49-F238E27FC236}">
                    <a16:creationId xmlns:a16="http://schemas.microsoft.com/office/drawing/2014/main" id="{BC3F8844-B69B-084B-9EB7-86F34E0D0392}"/>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3" name="Freeform 152">
                <a:extLst>
                  <a:ext uri="{FF2B5EF4-FFF2-40B4-BE49-F238E27FC236}">
                    <a16:creationId xmlns:a16="http://schemas.microsoft.com/office/drawing/2014/main" id="{6DA6A8C0-540C-AD4C-A969-526939C5F378}"/>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4" name="Freeform 153">
                <a:extLst>
                  <a:ext uri="{FF2B5EF4-FFF2-40B4-BE49-F238E27FC236}">
                    <a16:creationId xmlns:a16="http://schemas.microsoft.com/office/drawing/2014/main" id="{2C69FBC0-8243-D24D-A067-19C7C341BF3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5" name="Freeform 154">
                <a:extLst>
                  <a:ext uri="{FF2B5EF4-FFF2-40B4-BE49-F238E27FC236}">
                    <a16:creationId xmlns:a16="http://schemas.microsoft.com/office/drawing/2014/main" id="{F02ED35A-F2E0-1C4A-8355-CF75F58A44DA}"/>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6" name="Freeform 155">
                <a:extLst>
                  <a:ext uri="{FF2B5EF4-FFF2-40B4-BE49-F238E27FC236}">
                    <a16:creationId xmlns:a16="http://schemas.microsoft.com/office/drawing/2014/main" id="{847FE40D-E63F-6748-B55F-C49EC451A0CF}"/>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7" name="Freeform 156">
                <a:extLst>
                  <a:ext uri="{FF2B5EF4-FFF2-40B4-BE49-F238E27FC236}">
                    <a16:creationId xmlns:a16="http://schemas.microsoft.com/office/drawing/2014/main" id="{20B79C36-290E-CD4A-94B3-C435709569D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8" name="Freeform 157">
                <a:extLst>
                  <a:ext uri="{FF2B5EF4-FFF2-40B4-BE49-F238E27FC236}">
                    <a16:creationId xmlns:a16="http://schemas.microsoft.com/office/drawing/2014/main" id="{DED72256-ECF4-8248-B800-86A0AEED6FCC}"/>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9" name="Freeform 158">
                <a:extLst>
                  <a:ext uri="{FF2B5EF4-FFF2-40B4-BE49-F238E27FC236}">
                    <a16:creationId xmlns:a16="http://schemas.microsoft.com/office/drawing/2014/main" id="{E40A859B-1BFC-7744-AB98-9C05D401FEE8}"/>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0" name="Freeform 159">
                <a:extLst>
                  <a:ext uri="{FF2B5EF4-FFF2-40B4-BE49-F238E27FC236}">
                    <a16:creationId xmlns:a16="http://schemas.microsoft.com/office/drawing/2014/main" id="{58732CEE-BBB4-164D-A2F4-BAB48BB75B75}"/>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1" name="Freeform 160">
                <a:extLst>
                  <a:ext uri="{FF2B5EF4-FFF2-40B4-BE49-F238E27FC236}">
                    <a16:creationId xmlns:a16="http://schemas.microsoft.com/office/drawing/2014/main" id="{DD8EFE56-729F-2043-8656-8FA3F0881D53}"/>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2" name="Freeform 161">
                <a:extLst>
                  <a:ext uri="{FF2B5EF4-FFF2-40B4-BE49-F238E27FC236}">
                    <a16:creationId xmlns:a16="http://schemas.microsoft.com/office/drawing/2014/main" id="{486EB506-C951-0349-8B81-A53FB796BB3F}"/>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3" name="Freeform 162">
                <a:extLst>
                  <a:ext uri="{FF2B5EF4-FFF2-40B4-BE49-F238E27FC236}">
                    <a16:creationId xmlns:a16="http://schemas.microsoft.com/office/drawing/2014/main" id="{D878F0C8-5A47-BD44-A51B-16C7F92D22A0}"/>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4" name="Freeform 163">
                <a:extLst>
                  <a:ext uri="{FF2B5EF4-FFF2-40B4-BE49-F238E27FC236}">
                    <a16:creationId xmlns:a16="http://schemas.microsoft.com/office/drawing/2014/main" id="{0C0FA020-68C2-0648-B83E-2D1E179E980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5" name="Freeform 164">
                <a:extLst>
                  <a:ext uri="{FF2B5EF4-FFF2-40B4-BE49-F238E27FC236}">
                    <a16:creationId xmlns:a16="http://schemas.microsoft.com/office/drawing/2014/main" id="{84D5CD4F-2564-DC49-AAE9-178F8BBED13F}"/>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6" name="Freeform 165">
                <a:extLst>
                  <a:ext uri="{FF2B5EF4-FFF2-40B4-BE49-F238E27FC236}">
                    <a16:creationId xmlns:a16="http://schemas.microsoft.com/office/drawing/2014/main" id="{3CFA77F3-41AA-814F-94CE-EE562F696542}"/>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7" name="Freeform 166">
                <a:extLst>
                  <a:ext uri="{FF2B5EF4-FFF2-40B4-BE49-F238E27FC236}">
                    <a16:creationId xmlns:a16="http://schemas.microsoft.com/office/drawing/2014/main" id="{ABDA854D-4B60-4F49-9C30-98B981EE75E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8" name="Freeform 167">
                <a:extLst>
                  <a:ext uri="{FF2B5EF4-FFF2-40B4-BE49-F238E27FC236}">
                    <a16:creationId xmlns:a16="http://schemas.microsoft.com/office/drawing/2014/main" id="{18D9594B-8464-7A4D-ADEE-98E890DF8B86}"/>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9" name="Freeform 168">
                <a:extLst>
                  <a:ext uri="{FF2B5EF4-FFF2-40B4-BE49-F238E27FC236}">
                    <a16:creationId xmlns:a16="http://schemas.microsoft.com/office/drawing/2014/main" id="{98CF0612-E274-3F45-B883-CC170CDE2EF1}"/>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0" name="Freeform 169">
                <a:extLst>
                  <a:ext uri="{FF2B5EF4-FFF2-40B4-BE49-F238E27FC236}">
                    <a16:creationId xmlns:a16="http://schemas.microsoft.com/office/drawing/2014/main" id="{0C5BB3A0-C2EC-2441-8379-B89459F68773}"/>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1" name="Freeform 170">
                <a:extLst>
                  <a:ext uri="{FF2B5EF4-FFF2-40B4-BE49-F238E27FC236}">
                    <a16:creationId xmlns:a16="http://schemas.microsoft.com/office/drawing/2014/main" id="{66B945F2-4B8A-F141-A90C-D5823DB10636}"/>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2" name="Freeform 171">
                <a:extLst>
                  <a:ext uri="{FF2B5EF4-FFF2-40B4-BE49-F238E27FC236}">
                    <a16:creationId xmlns:a16="http://schemas.microsoft.com/office/drawing/2014/main" id="{B8539042-596C-594C-8FC6-8344E2C6246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3" name="Freeform 172">
                <a:extLst>
                  <a:ext uri="{FF2B5EF4-FFF2-40B4-BE49-F238E27FC236}">
                    <a16:creationId xmlns:a16="http://schemas.microsoft.com/office/drawing/2014/main" id="{68A836BE-40CE-0740-BAA2-82F4A98224FA}"/>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4" name="Freeform 173">
                <a:extLst>
                  <a:ext uri="{FF2B5EF4-FFF2-40B4-BE49-F238E27FC236}">
                    <a16:creationId xmlns:a16="http://schemas.microsoft.com/office/drawing/2014/main" id="{8117C7EA-ED9A-5646-AC09-A6A80BD0054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5" name="Freeform 174">
                <a:extLst>
                  <a:ext uri="{FF2B5EF4-FFF2-40B4-BE49-F238E27FC236}">
                    <a16:creationId xmlns:a16="http://schemas.microsoft.com/office/drawing/2014/main" id="{1F5492A7-4DB6-204B-A387-28E307242156}"/>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6" name="Freeform 175">
                <a:extLst>
                  <a:ext uri="{FF2B5EF4-FFF2-40B4-BE49-F238E27FC236}">
                    <a16:creationId xmlns:a16="http://schemas.microsoft.com/office/drawing/2014/main" id="{FB184AF4-4FFE-CB4F-A682-19DC9846E828}"/>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7" name="Freeform 176">
                <a:extLst>
                  <a:ext uri="{FF2B5EF4-FFF2-40B4-BE49-F238E27FC236}">
                    <a16:creationId xmlns:a16="http://schemas.microsoft.com/office/drawing/2014/main" id="{430B635C-110E-F849-9AD7-E6CD3C5D613F}"/>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8" name="Freeform 177">
                <a:extLst>
                  <a:ext uri="{FF2B5EF4-FFF2-40B4-BE49-F238E27FC236}">
                    <a16:creationId xmlns:a16="http://schemas.microsoft.com/office/drawing/2014/main" id="{BA4897DC-5ED9-F544-8BAA-1FDCD2917014}"/>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9" name="Freeform 178">
                <a:extLst>
                  <a:ext uri="{FF2B5EF4-FFF2-40B4-BE49-F238E27FC236}">
                    <a16:creationId xmlns:a16="http://schemas.microsoft.com/office/drawing/2014/main" id="{0ADE6C33-20FC-5745-94BA-6892797ED87C}"/>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0" name="Freeform 179">
                <a:extLst>
                  <a:ext uri="{FF2B5EF4-FFF2-40B4-BE49-F238E27FC236}">
                    <a16:creationId xmlns:a16="http://schemas.microsoft.com/office/drawing/2014/main" id="{C46AB1DA-6F42-0743-91DC-E4551072D665}"/>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1" name="Freeform 180">
                <a:extLst>
                  <a:ext uri="{FF2B5EF4-FFF2-40B4-BE49-F238E27FC236}">
                    <a16:creationId xmlns:a16="http://schemas.microsoft.com/office/drawing/2014/main" id="{564AA361-AC09-1149-BC82-A4DCBC9844A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2" name="Freeform 181">
                <a:extLst>
                  <a:ext uri="{FF2B5EF4-FFF2-40B4-BE49-F238E27FC236}">
                    <a16:creationId xmlns:a16="http://schemas.microsoft.com/office/drawing/2014/main" id="{DCB32C15-4A8B-0B49-AA04-D02FFC82FAC3}"/>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3" name="Freeform 182">
                <a:extLst>
                  <a:ext uri="{FF2B5EF4-FFF2-40B4-BE49-F238E27FC236}">
                    <a16:creationId xmlns:a16="http://schemas.microsoft.com/office/drawing/2014/main" id="{161B83C8-DF87-4944-BCD6-1A19E826FA8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4" name="Freeform 183">
                <a:extLst>
                  <a:ext uri="{FF2B5EF4-FFF2-40B4-BE49-F238E27FC236}">
                    <a16:creationId xmlns:a16="http://schemas.microsoft.com/office/drawing/2014/main" id="{DB59C8AB-C9B4-B443-995E-4E531FCF03DC}"/>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5" name="Freeform 184">
                <a:extLst>
                  <a:ext uri="{FF2B5EF4-FFF2-40B4-BE49-F238E27FC236}">
                    <a16:creationId xmlns:a16="http://schemas.microsoft.com/office/drawing/2014/main" id="{75E3A628-2356-AD40-BD04-188D86E1C828}"/>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6" name="Freeform 185">
                <a:extLst>
                  <a:ext uri="{FF2B5EF4-FFF2-40B4-BE49-F238E27FC236}">
                    <a16:creationId xmlns:a16="http://schemas.microsoft.com/office/drawing/2014/main" id="{CBC591FA-077F-8846-8297-3E6AC0B72CD2}"/>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7" name="Freeform 186">
                <a:extLst>
                  <a:ext uri="{FF2B5EF4-FFF2-40B4-BE49-F238E27FC236}">
                    <a16:creationId xmlns:a16="http://schemas.microsoft.com/office/drawing/2014/main" id="{F01D9BCA-D0C9-A743-A604-10DFB19851FD}"/>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8" name="Freeform 187">
                <a:extLst>
                  <a:ext uri="{FF2B5EF4-FFF2-40B4-BE49-F238E27FC236}">
                    <a16:creationId xmlns:a16="http://schemas.microsoft.com/office/drawing/2014/main" id="{141826E5-82E1-CF4E-826F-AEDD06941E2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9" name="Freeform 188">
                <a:extLst>
                  <a:ext uri="{FF2B5EF4-FFF2-40B4-BE49-F238E27FC236}">
                    <a16:creationId xmlns:a16="http://schemas.microsoft.com/office/drawing/2014/main" id="{6C2352DF-8361-874D-BB93-3DB672B33AC6}"/>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0" name="Freeform 189">
                <a:extLst>
                  <a:ext uri="{FF2B5EF4-FFF2-40B4-BE49-F238E27FC236}">
                    <a16:creationId xmlns:a16="http://schemas.microsoft.com/office/drawing/2014/main" id="{344A77AA-A6A1-4D47-9721-D8C4F9952BD4}"/>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1" name="Freeform 190">
                <a:extLst>
                  <a:ext uri="{FF2B5EF4-FFF2-40B4-BE49-F238E27FC236}">
                    <a16:creationId xmlns:a16="http://schemas.microsoft.com/office/drawing/2014/main" id="{9C6DEC6F-D1EB-1A4D-8BA1-3015664C99A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2" name="Freeform 191">
                <a:extLst>
                  <a:ext uri="{FF2B5EF4-FFF2-40B4-BE49-F238E27FC236}">
                    <a16:creationId xmlns:a16="http://schemas.microsoft.com/office/drawing/2014/main" id="{BC667864-4E6B-A649-AFB3-A5C0B492BC1E}"/>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3" name="Freeform 192">
                <a:extLst>
                  <a:ext uri="{FF2B5EF4-FFF2-40B4-BE49-F238E27FC236}">
                    <a16:creationId xmlns:a16="http://schemas.microsoft.com/office/drawing/2014/main" id="{2F972D0D-EAD2-4847-9ED1-3CF0889AFA6D}"/>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4" name="Freeform 193">
                <a:extLst>
                  <a:ext uri="{FF2B5EF4-FFF2-40B4-BE49-F238E27FC236}">
                    <a16:creationId xmlns:a16="http://schemas.microsoft.com/office/drawing/2014/main" id="{3A5AB067-96E6-A446-BF8C-294CB84DC3F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5" name="Freeform 194">
                <a:extLst>
                  <a:ext uri="{FF2B5EF4-FFF2-40B4-BE49-F238E27FC236}">
                    <a16:creationId xmlns:a16="http://schemas.microsoft.com/office/drawing/2014/main" id="{1A11C6BF-3A8D-1946-A62D-9E9F3B6D25A1}"/>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6" name="Freeform 195">
                <a:extLst>
                  <a:ext uri="{FF2B5EF4-FFF2-40B4-BE49-F238E27FC236}">
                    <a16:creationId xmlns:a16="http://schemas.microsoft.com/office/drawing/2014/main" id="{1B755A1C-610B-D948-953B-F0CAB6DDA04C}"/>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7" name="Freeform 196">
                <a:extLst>
                  <a:ext uri="{FF2B5EF4-FFF2-40B4-BE49-F238E27FC236}">
                    <a16:creationId xmlns:a16="http://schemas.microsoft.com/office/drawing/2014/main" id="{C68D73CF-3F8C-9B4C-8AD5-AC88B967A5FB}"/>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8" name="Freeform 197">
                <a:extLst>
                  <a:ext uri="{FF2B5EF4-FFF2-40B4-BE49-F238E27FC236}">
                    <a16:creationId xmlns:a16="http://schemas.microsoft.com/office/drawing/2014/main" id="{1935939B-8C50-394B-BD7F-4ECF49B016EC}"/>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9" name="Freeform 198">
                <a:extLst>
                  <a:ext uri="{FF2B5EF4-FFF2-40B4-BE49-F238E27FC236}">
                    <a16:creationId xmlns:a16="http://schemas.microsoft.com/office/drawing/2014/main" id="{F8BA9067-9AAD-6C40-9438-2A08BF1BD7C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0" name="Freeform 199">
                <a:extLst>
                  <a:ext uri="{FF2B5EF4-FFF2-40B4-BE49-F238E27FC236}">
                    <a16:creationId xmlns:a16="http://schemas.microsoft.com/office/drawing/2014/main" id="{ED93F863-0487-3741-A11E-7F2CD39B1FD2}"/>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1" name="Freeform 200">
                <a:extLst>
                  <a:ext uri="{FF2B5EF4-FFF2-40B4-BE49-F238E27FC236}">
                    <a16:creationId xmlns:a16="http://schemas.microsoft.com/office/drawing/2014/main" id="{77107B9C-BEE7-7B4E-AE3F-93406EAC54B5}"/>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2" name="Freeform 201">
                <a:extLst>
                  <a:ext uri="{FF2B5EF4-FFF2-40B4-BE49-F238E27FC236}">
                    <a16:creationId xmlns:a16="http://schemas.microsoft.com/office/drawing/2014/main" id="{BAFC7BB9-75EE-4A47-B808-2AF56075F21E}"/>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3" name="Freeform 202">
                <a:extLst>
                  <a:ext uri="{FF2B5EF4-FFF2-40B4-BE49-F238E27FC236}">
                    <a16:creationId xmlns:a16="http://schemas.microsoft.com/office/drawing/2014/main" id="{57CEA8F8-8647-B74B-BBD8-C4CAD764188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4" name="Freeform 203">
                <a:extLst>
                  <a:ext uri="{FF2B5EF4-FFF2-40B4-BE49-F238E27FC236}">
                    <a16:creationId xmlns:a16="http://schemas.microsoft.com/office/drawing/2014/main" id="{9EFFE8B6-2CB3-E84B-B63D-E7C31EB38512}"/>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5" name="Freeform 204">
                <a:extLst>
                  <a:ext uri="{FF2B5EF4-FFF2-40B4-BE49-F238E27FC236}">
                    <a16:creationId xmlns:a16="http://schemas.microsoft.com/office/drawing/2014/main" id="{B53127C3-E16E-6848-8737-B9CB0FC711E2}"/>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6" name="Freeform 205">
                <a:extLst>
                  <a:ext uri="{FF2B5EF4-FFF2-40B4-BE49-F238E27FC236}">
                    <a16:creationId xmlns:a16="http://schemas.microsoft.com/office/drawing/2014/main" id="{858A0D2A-F0F4-2046-83E5-4799E71207EA}"/>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7" name="Freeform 206">
                <a:extLst>
                  <a:ext uri="{FF2B5EF4-FFF2-40B4-BE49-F238E27FC236}">
                    <a16:creationId xmlns:a16="http://schemas.microsoft.com/office/drawing/2014/main" id="{1E5A89A8-5369-BC4E-AB3F-06CC0B0D9F3D}"/>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8" name="Freeform 207">
                <a:extLst>
                  <a:ext uri="{FF2B5EF4-FFF2-40B4-BE49-F238E27FC236}">
                    <a16:creationId xmlns:a16="http://schemas.microsoft.com/office/drawing/2014/main" id="{E13FAE5E-1D82-2C47-A190-3CAB0CAF6AB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9" name="Freeform 208">
                <a:extLst>
                  <a:ext uri="{FF2B5EF4-FFF2-40B4-BE49-F238E27FC236}">
                    <a16:creationId xmlns:a16="http://schemas.microsoft.com/office/drawing/2014/main" id="{241E2933-D148-964D-8E0F-EC0C2F4CEC9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0" name="Freeform 209">
                <a:extLst>
                  <a:ext uri="{FF2B5EF4-FFF2-40B4-BE49-F238E27FC236}">
                    <a16:creationId xmlns:a16="http://schemas.microsoft.com/office/drawing/2014/main" id="{8F05ABAE-384C-6D4B-963A-0FBC29CA7886}"/>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1" name="Freeform 210">
                <a:extLst>
                  <a:ext uri="{FF2B5EF4-FFF2-40B4-BE49-F238E27FC236}">
                    <a16:creationId xmlns:a16="http://schemas.microsoft.com/office/drawing/2014/main" id="{50F3BDE6-CF86-C94C-935B-11981F737287}"/>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2" name="Freeform 211">
                <a:extLst>
                  <a:ext uri="{FF2B5EF4-FFF2-40B4-BE49-F238E27FC236}">
                    <a16:creationId xmlns:a16="http://schemas.microsoft.com/office/drawing/2014/main" id="{27A7F30B-8D74-4546-AF9A-3726F3D3C2D4}"/>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3" name="Freeform 212">
                <a:extLst>
                  <a:ext uri="{FF2B5EF4-FFF2-40B4-BE49-F238E27FC236}">
                    <a16:creationId xmlns:a16="http://schemas.microsoft.com/office/drawing/2014/main" id="{1D771AC7-E0FF-7741-B3A8-82DF9852D9F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4" name="Freeform 213">
                <a:extLst>
                  <a:ext uri="{FF2B5EF4-FFF2-40B4-BE49-F238E27FC236}">
                    <a16:creationId xmlns:a16="http://schemas.microsoft.com/office/drawing/2014/main" id="{7938EF78-8FE6-E84D-A20B-60658596797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5" name="Freeform 214">
                <a:extLst>
                  <a:ext uri="{FF2B5EF4-FFF2-40B4-BE49-F238E27FC236}">
                    <a16:creationId xmlns:a16="http://schemas.microsoft.com/office/drawing/2014/main" id="{1E4A5D72-2D32-664B-83E8-B8B957723907}"/>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6" name="Freeform 215">
                <a:extLst>
                  <a:ext uri="{FF2B5EF4-FFF2-40B4-BE49-F238E27FC236}">
                    <a16:creationId xmlns:a16="http://schemas.microsoft.com/office/drawing/2014/main" id="{3C62E993-BB24-1546-87BE-7295AABCED52}"/>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7" name="Freeform 216">
                <a:extLst>
                  <a:ext uri="{FF2B5EF4-FFF2-40B4-BE49-F238E27FC236}">
                    <a16:creationId xmlns:a16="http://schemas.microsoft.com/office/drawing/2014/main" id="{8C2B834B-3751-A44A-A570-7304294722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8" name="Freeform 217">
                <a:extLst>
                  <a:ext uri="{FF2B5EF4-FFF2-40B4-BE49-F238E27FC236}">
                    <a16:creationId xmlns:a16="http://schemas.microsoft.com/office/drawing/2014/main" id="{AD87A188-71EA-3947-B4B6-55A350E33A4B}"/>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grpSp>
      </p:gr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err="1"/>
              <a:t>www.website.eu</a:t>
            </a:r>
            <a:endParaRPr lang="en-US"/>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grpSp>
        <p:nvGrpSpPr>
          <p:cNvPr id="312" name="Group 311">
            <a:extLst>
              <a:ext uri="{FF2B5EF4-FFF2-40B4-BE49-F238E27FC236}">
                <a16:creationId xmlns:a16="http://schemas.microsoft.com/office/drawing/2014/main" id="{701613EE-1DEE-CD4E-84B3-E28A234B4C0D}"/>
              </a:ext>
            </a:extLst>
          </p:cNvPr>
          <p:cNvGrpSpPr/>
          <p:nvPr userDrawn="1"/>
        </p:nvGrpSpPr>
        <p:grpSpPr>
          <a:xfrm>
            <a:off x="635168" y="994546"/>
            <a:ext cx="3806691" cy="1036917"/>
            <a:chOff x="606516" y="4401391"/>
            <a:chExt cx="6216321" cy="1693284"/>
          </a:xfrm>
        </p:grpSpPr>
        <p:grpSp>
          <p:nvGrpSpPr>
            <p:cNvPr id="313" name="Graphic 2">
              <a:extLst>
                <a:ext uri="{FF2B5EF4-FFF2-40B4-BE49-F238E27FC236}">
                  <a16:creationId xmlns:a16="http://schemas.microsoft.com/office/drawing/2014/main" id="{1697C3D2-57A5-5643-95C3-926426732583}"/>
                </a:ext>
              </a:extLst>
            </p:cNvPr>
            <p:cNvGrpSpPr/>
            <p:nvPr/>
          </p:nvGrpSpPr>
          <p:grpSpPr>
            <a:xfrm>
              <a:off x="2615525" y="4709261"/>
              <a:ext cx="4207312" cy="1153561"/>
              <a:chOff x="2615525" y="4709261"/>
              <a:chExt cx="4207312" cy="1153561"/>
            </a:xfrm>
          </p:grpSpPr>
          <p:sp>
            <p:nvSpPr>
              <p:cNvPr id="354" name="Freeform 353">
                <a:extLst>
                  <a:ext uri="{FF2B5EF4-FFF2-40B4-BE49-F238E27FC236}">
                    <a16:creationId xmlns:a16="http://schemas.microsoft.com/office/drawing/2014/main" id="{FEB1B29F-3CA1-D74C-B060-226B1F4B091E}"/>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6" name="Freeform 355">
                <a:extLst>
                  <a:ext uri="{FF2B5EF4-FFF2-40B4-BE49-F238E27FC236}">
                    <a16:creationId xmlns:a16="http://schemas.microsoft.com/office/drawing/2014/main" id="{2A2B04B3-85AA-C445-BB5E-A438ACF0DF5E}"/>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8" name="Freeform 357">
                <a:extLst>
                  <a:ext uri="{FF2B5EF4-FFF2-40B4-BE49-F238E27FC236}">
                    <a16:creationId xmlns:a16="http://schemas.microsoft.com/office/drawing/2014/main" id="{6C964045-A245-4043-9026-35BD8D52A092}"/>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nvGrpSpPr>
              <p:cNvPr id="360" name="Graphic 2">
                <a:extLst>
                  <a:ext uri="{FF2B5EF4-FFF2-40B4-BE49-F238E27FC236}">
                    <a16:creationId xmlns:a16="http://schemas.microsoft.com/office/drawing/2014/main" id="{3E24D8CE-86FD-BB4C-ACA8-167B93A2B96B}"/>
                  </a:ext>
                </a:extLst>
              </p:cNvPr>
              <p:cNvGrpSpPr/>
              <p:nvPr/>
            </p:nvGrpSpPr>
            <p:grpSpPr>
              <a:xfrm>
                <a:off x="2615525" y="4709261"/>
                <a:ext cx="4196848" cy="677503"/>
                <a:chOff x="2615525" y="4709261"/>
                <a:chExt cx="4196848" cy="677503"/>
              </a:xfrm>
              <a:solidFill>
                <a:srgbClr val="000000"/>
              </a:solidFill>
            </p:grpSpPr>
            <p:sp>
              <p:nvSpPr>
                <p:cNvPr id="388" name="Freeform 387">
                  <a:extLst>
                    <a:ext uri="{FF2B5EF4-FFF2-40B4-BE49-F238E27FC236}">
                      <a16:creationId xmlns:a16="http://schemas.microsoft.com/office/drawing/2014/main" id="{F0AD9635-F39D-6142-B6CE-274F24B3B940}"/>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9" name="Freeform 388">
                  <a:extLst>
                    <a:ext uri="{FF2B5EF4-FFF2-40B4-BE49-F238E27FC236}">
                      <a16:creationId xmlns:a16="http://schemas.microsoft.com/office/drawing/2014/main" id="{5DE33F2E-853A-8244-819E-F014642F195D}"/>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0" name="Freeform 389">
                  <a:extLst>
                    <a:ext uri="{FF2B5EF4-FFF2-40B4-BE49-F238E27FC236}">
                      <a16:creationId xmlns:a16="http://schemas.microsoft.com/office/drawing/2014/main" id="{3AA361B6-0089-4345-BE9B-CBA4786D8FE7}"/>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1" name="Freeform 390">
                  <a:extLst>
                    <a:ext uri="{FF2B5EF4-FFF2-40B4-BE49-F238E27FC236}">
                      <a16:creationId xmlns:a16="http://schemas.microsoft.com/office/drawing/2014/main" id="{EB11A7B7-AAD5-0C44-BA40-4A105CA1F91C}"/>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2" name="Freeform 391">
                  <a:extLst>
                    <a:ext uri="{FF2B5EF4-FFF2-40B4-BE49-F238E27FC236}">
                      <a16:creationId xmlns:a16="http://schemas.microsoft.com/office/drawing/2014/main" id="{E7500295-67E6-4845-B42A-280E3AB8A053}"/>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3" name="Freeform 392">
                  <a:extLst>
                    <a:ext uri="{FF2B5EF4-FFF2-40B4-BE49-F238E27FC236}">
                      <a16:creationId xmlns:a16="http://schemas.microsoft.com/office/drawing/2014/main" id="{293A5AD8-837E-484C-AB71-CB6547965F1E}"/>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4" name="Freeform 393">
                  <a:extLst>
                    <a:ext uri="{FF2B5EF4-FFF2-40B4-BE49-F238E27FC236}">
                      <a16:creationId xmlns:a16="http://schemas.microsoft.com/office/drawing/2014/main" id="{48D4BB95-AB0B-234F-80A3-BCFD25E6D34C}"/>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5" name="Freeform 394">
                  <a:extLst>
                    <a:ext uri="{FF2B5EF4-FFF2-40B4-BE49-F238E27FC236}">
                      <a16:creationId xmlns:a16="http://schemas.microsoft.com/office/drawing/2014/main" id="{7C0A23C5-3CBE-614E-B15C-C0B57782CCBF}"/>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6" name="Freeform 395">
                  <a:extLst>
                    <a:ext uri="{FF2B5EF4-FFF2-40B4-BE49-F238E27FC236}">
                      <a16:creationId xmlns:a16="http://schemas.microsoft.com/office/drawing/2014/main" id="{5FABBB75-324A-7742-9421-A5749F17EEFE}"/>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7" name="Freeform 396">
                  <a:extLst>
                    <a:ext uri="{FF2B5EF4-FFF2-40B4-BE49-F238E27FC236}">
                      <a16:creationId xmlns:a16="http://schemas.microsoft.com/office/drawing/2014/main" id="{CD6AB719-3C5E-074B-85E7-FCA89DFFD7B6}"/>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8" name="Freeform 397">
                  <a:extLst>
                    <a:ext uri="{FF2B5EF4-FFF2-40B4-BE49-F238E27FC236}">
                      <a16:creationId xmlns:a16="http://schemas.microsoft.com/office/drawing/2014/main" id="{DF5FF256-0184-EA47-B4CA-61E8E3B97F8C}"/>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62" name="Graphic 2">
                <a:extLst>
                  <a:ext uri="{FF2B5EF4-FFF2-40B4-BE49-F238E27FC236}">
                    <a16:creationId xmlns:a16="http://schemas.microsoft.com/office/drawing/2014/main" id="{AA87000E-C317-4C49-9F2D-B82905923A36}"/>
                  </a:ext>
                </a:extLst>
              </p:cNvPr>
              <p:cNvGrpSpPr/>
              <p:nvPr/>
            </p:nvGrpSpPr>
            <p:grpSpPr>
              <a:xfrm>
                <a:off x="2629793" y="5482737"/>
                <a:ext cx="4193044" cy="380086"/>
                <a:chOff x="2629793" y="5482737"/>
                <a:chExt cx="4193044" cy="380086"/>
              </a:xfrm>
              <a:solidFill>
                <a:srgbClr val="000000"/>
              </a:solidFill>
            </p:grpSpPr>
            <p:sp>
              <p:nvSpPr>
                <p:cNvPr id="363" name="Freeform 362">
                  <a:extLst>
                    <a:ext uri="{FF2B5EF4-FFF2-40B4-BE49-F238E27FC236}">
                      <a16:creationId xmlns:a16="http://schemas.microsoft.com/office/drawing/2014/main" id="{9CBA0E57-5C05-3342-AF48-8A5C145630E1}"/>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3" name="Freeform 372">
                  <a:extLst>
                    <a:ext uri="{FF2B5EF4-FFF2-40B4-BE49-F238E27FC236}">
                      <a16:creationId xmlns:a16="http://schemas.microsoft.com/office/drawing/2014/main" id="{8500FB48-FEC9-4C4A-B2D8-01B908A1FEA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4" name="Freeform 373">
                  <a:extLst>
                    <a:ext uri="{FF2B5EF4-FFF2-40B4-BE49-F238E27FC236}">
                      <a16:creationId xmlns:a16="http://schemas.microsoft.com/office/drawing/2014/main" id="{9321CFC9-1012-8142-873D-77D5DC9F6CC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5" name="Freeform 374">
                  <a:extLst>
                    <a:ext uri="{FF2B5EF4-FFF2-40B4-BE49-F238E27FC236}">
                      <a16:creationId xmlns:a16="http://schemas.microsoft.com/office/drawing/2014/main" id="{B0E06D92-3C3E-4448-B910-7244CD36EAE3}"/>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6" name="Freeform 375">
                  <a:extLst>
                    <a:ext uri="{FF2B5EF4-FFF2-40B4-BE49-F238E27FC236}">
                      <a16:creationId xmlns:a16="http://schemas.microsoft.com/office/drawing/2014/main" id="{C28177D4-480C-9745-A1B4-76809A0BC63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7" name="Freeform 376">
                  <a:extLst>
                    <a:ext uri="{FF2B5EF4-FFF2-40B4-BE49-F238E27FC236}">
                      <a16:creationId xmlns:a16="http://schemas.microsoft.com/office/drawing/2014/main" id="{15C3EF6A-3D36-764C-ABA5-3985324AC87F}"/>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8" name="Freeform 377">
                  <a:extLst>
                    <a:ext uri="{FF2B5EF4-FFF2-40B4-BE49-F238E27FC236}">
                      <a16:creationId xmlns:a16="http://schemas.microsoft.com/office/drawing/2014/main" id="{F5F6C4D4-9726-D045-966D-46CD02C52384}"/>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9" name="Freeform 378">
                  <a:extLst>
                    <a:ext uri="{FF2B5EF4-FFF2-40B4-BE49-F238E27FC236}">
                      <a16:creationId xmlns:a16="http://schemas.microsoft.com/office/drawing/2014/main" id="{D2792C3B-BA1E-C341-A63E-7ECAF31488A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0" name="Freeform 379">
                  <a:extLst>
                    <a:ext uri="{FF2B5EF4-FFF2-40B4-BE49-F238E27FC236}">
                      <a16:creationId xmlns:a16="http://schemas.microsoft.com/office/drawing/2014/main" id="{FDA940EA-99E8-8B42-BFAA-868D7C6019E5}"/>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1" name="Freeform 380">
                  <a:extLst>
                    <a:ext uri="{FF2B5EF4-FFF2-40B4-BE49-F238E27FC236}">
                      <a16:creationId xmlns:a16="http://schemas.microsoft.com/office/drawing/2014/main" id="{AA20533C-6971-C044-9A3E-EDFF6D7C084C}"/>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2" name="Freeform 381">
                  <a:extLst>
                    <a:ext uri="{FF2B5EF4-FFF2-40B4-BE49-F238E27FC236}">
                      <a16:creationId xmlns:a16="http://schemas.microsoft.com/office/drawing/2014/main" id="{A647AEE0-ED2B-0B42-95AE-30ABDD581C26}"/>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3" name="Freeform 382">
                  <a:extLst>
                    <a:ext uri="{FF2B5EF4-FFF2-40B4-BE49-F238E27FC236}">
                      <a16:creationId xmlns:a16="http://schemas.microsoft.com/office/drawing/2014/main" id="{C0250EDD-1949-544D-8EAF-32898851853A}"/>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4" name="Freeform 383">
                  <a:extLst>
                    <a:ext uri="{FF2B5EF4-FFF2-40B4-BE49-F238E27FC236}">
                      <a16:creationId xmlns:a16="http://schemas.microsoft.com/office/drawing/2014/main" id="{31874C50-87DB-4642-BE61-B70127DAFFC3}"/>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5" name="Freeform 384">
                  <a:extLst>
                    <a:ext uri="{FF2B5EF4-FFF2-40B4-BE49-F238E27FC236}">
                      <a16:creationId xmlns:a16="http://schemas.microsoft.com/office/drawing/2014/main" id="{92A09614-16C6-4E45-8D6E-AE740D249455}"/>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6" name="Freeform 385">
                  <a:extLst>
                    <a:ext uri="{FF2B5EF4-FFF2-40B4-BE49-F238E27FC236}">
                      <a16:creationId xmlns:a16="http://schemas.microsoft.com/office/drawing/2014/main" id="{CC70361F-3045-4B49-8865-7F4E8E6BC016}"/>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7" name="Freeform 386">
                  <a:extLst>
                    <a:ext uri="{FF2B5EF4-FFF2-40B4-BE49-F238E27FC236}">
                      <a16:creationId xmlns:a16="http://schemas.microsoft.com/office/drawing/2014/main" id="{CECB36BD-28BC-CB43-AE10-80065DE8D7C8}"/>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nvGrpSpPr>
            <p:cNvPr id="314" name="Graphic 2">
              <a:extLst>
                <a:ext uri="{FF2B5EF4-FFF2-40B4-BE49-F238E27FC236}">
                  <a16:creationId xmlns:a16="http://schemas.microsoft.com/office/drawing/2014/main" id="{FA6A5304-431C-A54A-84E2-B400ECAA7AB8}"/>
                </a:ext>
              </a:extLst>
            </p:cNvPr>
            <p:cNvGrpSpPr/>
            <p:nvPr/>
          </p:nvGrpSpPr>
          <p:grpSpPr>
            <a:xfrm>
              <a:off x="606516" y="4401391"/>
              <a:ext cx="1666563" cy="1693284"/>
              <a:chOff x="606516" y="4401391"/>
              <a:chExt cx="1666563" cy="1693284"/>
            </a:xfrm>
          </p:grpSpPr>
          <p:grpSp>
            <p:nvGrpSpPr>
              <p:cNvPr id="315" name="Graphic 2">
                <a:extLst>
                  <a:ext uri="{FF2B5EF4-FFF2-40B4-BE49-F238E27FC236}">
                    <a16:creationId xmlns:a16="http://schemas.microsoft.com/office/drawing/2014/main" id="{C4C6041D-5060-C84B-85AE-79DAD2D47B8A}"/>
                  </a:ext>
                </a:extLst>
              </p:cNvPr>
              <p:cNvGrpSpPr/>
              <p:nvPr/>
            </p:nvGrpSpPr>
            <p:grpSpPr>
              <a:xfrm>
                <a:off x="606516" y="4401391"/>
                <a:ext cx="1666563" cy="1693284"/>
                <a:chOff x="606516" y="4401391"/>
                <a:chExt cx="1666563" cy="1693284"/>
              </a:xfrm>
            </p:grpSpPr>
            <p:sp>
              <p:nvSpPr>
                <p:cNvPr id="351" name="Freeform 350">
                  <a:extLst>
                    <a:ext uri="{FF2B5EF4-FFF2-40B4-BE49-F238E27FC236}">
                      <a16:creationId xmlns:a16="http://schemas.microsoft.com/office/drawing/2014/main" id="{495B1A09-BA03-EF49-A394-E1C93394233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2" name="Freeform 351">
                  <a:extLst>
                    <a:ext uri="{FF2B5EF4-FFF2-40B4-BE49-F238E27FC236}">
                      <a16:creationId xmlns:a16="http://schemas.microsoft.com/office/drawing/2014/main" id="{B863CDD4-ECFA-574F-A4A3-498C24EDF6F6}"/>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6" name="Graphic 2">
                <a:extLst>
                  <a:ext uri="{FF2B5EF4-FFF2-40B4-BE49-F238E27FC236}">
                    <a16:creationId xmlns:a16="http://schemas.microsoft.com/office/drawing/2014/main" id="{534671DC-2CE5-A740-8173-7F66E4678E5E}"/>
                  </a:ext>
                </a:extLst>
              </p:cNvPr>
              <p:cNvGrpSpPr/>
              <p:nvPr/>
            </p:nvGrpSpPr>
            <p:grpSpPr>
              <a:xfrm>
                <a:off x="879521" y="4954417"/>
                <a:ext cx="306297" cy="518817"/>
                <a:chOff x="879521" y="4954417"/>
                <a:chExt cx="306297" cy="518817"/>
              </a:xfrm>
              <a:solidFill>
                <a:srgbClr val="F1A0C2"/>
              </a:solidFill>
            </p:grpSpPr>
            <p:sp>
              <p:nvSpPr>
                <p:cNvPr id="346" name="Freeform 345">
                  <a:extLst>
                    <a:ext uri="{FF2B5EF4-FFF2-40B4-BE49-F238E27FC236}">
                      <a16:creationId xmlns:a16="http://schemas.microsoft.com/office/drawing/2014/main" id="{46A77C81-BFCD-854A-8498-07CB87CEBCC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7" name="Freeform 346">
                  <a:extLst>
                    <a:ext uri="{FF2B5EF4-FFF2-40B4-BE49-F238E27FC236}">
                      <a16:creationId xmlns:a16="http://schemas.microsoft.com/office/drawing/2014/main" id="{985440D6-D2CA-A342-BCAA-9689F3CE2D6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8" name="Freeform 347">
                  <a:extLst>
                    <a:ext uri="{FF2B5EF4-FFF2-40B4-BE49-F238E27FC236}">
                      <a16:creationId xmlns:a16="http://schemas.microsoft.com/office/drawing/2014/main" id="{8CF28130-FF56-D444-8312-83B6053C20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9" name="Freeform 348">
                  <a:extLst>
                    <a:ext uri="{FF2B5EF4-FFF2-40B4-BE49-F238E27FC236}">
                      <a16:creationId xmlns:a16="http://schemas.microsoft.com/office/drawing/2014/main" id="{1A09E735-3D9F-A941-BF78-83B38F658E9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0" name="Freeform 349">
                  <a:extLst>
                    <a:ext uri="{FF2B5EF4-FFF2-40B4-BE49-F238E27FC236}">
                      <a16:creationId xmlns:a16="http://schemas.microsoft.com/office/drawing/2014/main" id="{8509FA92-490E-A845-8CAD-8B1721E4E1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7" name="Graphic 2">
                <a:extLst>
                  <a:ext uri="{FF2B5EF4-FFF2-40B4-BE49-F238E27FC236}">
                    <a16:creationId xmlns:a16="http://schemas.microsoft.com/office/drawing/2014/main" id="{3C1645E2-4929-E249-8C40-8BFE5979008C}"/>
                  </a:ext>
                </a:extLst>
              </p:cNvPr>
              <p:cNvGrpSpPr/>
              <p:nvPr/>
            </p:nvGrpSpPr>
            <p:grpSpPr>
              <a:xfrm>
                <a:off x="1305674" y="4681705"/>
                <a:ext cx="305346" cy="518817"/>
                <a:chOff x="1305674" y="4681705"/>
                <a:chExt cx="305346" cy="518817"/>
              </a:xfrm>
              <a:solidFill>
                <a:srgbClr val="F1A0C2"/>
              </a:solidFill>
            </p:grpSpPr>
            <p:sp>
              <p:nvSpPr>
                <p:cNvPr id="341" name="Freeform 340">
                  <a:extLst>
                    <a:ext uri="{FF2B5EF4-FFF2-40B4-BE49-F238E27FC236}">
                      <a16:creationId xmlns:a16="http://schemas.microsoft.com/office/drawing/2014/main" id="{EB8267FB-C795-3841-B4FA-7E429ED742C0}"/>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2" name="Freeform 341">
                  <a:extLst>
                    <a:ext uri="{FF2B5EF4-FFF2-40B4-BE49-F238E27FC236}">
                      <a16:creationId xmlns:a16="http://schemas.microsoft.com/office/drawing/2014/main" id="{0A5FB9EB-43D8-0F4A-BDBE-FC8C2024AE7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3" name="Freeform 342">
                  <a:extLst>
                    <a:ext uri="{FF2B5EF4-FFF2-40B4-BE49-F238E27FC236}">
                      <a16:creationId xmlns:a16="http://schemas.microsoft.com/office/drawing/2014/main" id="{36A80C3D-65C2-6B49-BA4D-D7C89673037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4" name="Freeform 343">
                  <a:extLst>
                    <a:ext uri="{FF2B5EF4-FFF2-40B4-BE49-F238E27FC236}">
                      <a16:creationId xmlns:a16="http://schemas.microsoft.com/office/drawing/2014/main" id="{810E568B-7F4E-B548-ADA1-7DDE900047B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5" name="Freeform 344">
                  <a:extLst>
                    <a:ext uri="{FF2B5EF4-FFF2-40B4-BE49-F238E27FC236}">
                      <a16:creationId xmlns:a16="http://schemas.microsoft.com/office/drawing/2014/main" id="{BF2055E8-B660-7C45-83E3-D94C30FE755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1" name="Graphic 2">
                <a:extLst>
                  <a:ext uri="{FF2B5EF4-FFF2-40B4-BE49-F238E27FC236}">
                    <a16:creationId xmlns:a16="http://schemas.microsoft.com/office/drawing/2014/main" id="{B8544831-9844-8B44-8376-87AC1949055F}"/>
                  </a:ext>
                </a:extLst>
              </p:cNvPr>
              <p:cNvGrpSpPr/>
              <p:nvPr/>
            </p:nvGrpSpPr>
            <p:grpSpPr>
              <a:xfrm>
                <a:off x="1725169" y="4951566"/>
                <a:ext cx="306297" cy="518817"/>
                <a:chOff x="1725169" y="4951566"/>
                <a:chExt cx="306297" cy="518817"/>
              </a:xfrm>
              <a:solidFill>
                <a:srgbClr val="F1A0C2"/>
              </a:solidFill>
            </p:grpSpPr>
            <p:sp>
              <p:nvSpPr>
                <p:cNvPr id="336" name="Freeform 335">
                  <a:extLst>
                    <a:ext uri="{FF2B5EF4-FFF2-40B4-BE49-F238E27FC236}">
                      <a16:creationId xmlns:a16="http://schemas.microsoft.com/office/drawing/2014/main" id="{15306235-986A-BF49-99FE-21CB4FDF34C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7" name="Freeform 336">
                  <a:extLst>
                    <a:ext uri="{FF2B5EF4-FFF2-40B4-BE49-F238E27FC236}">
                      <a16:creationId xmlns:a16="http://schemas.microsoft.com/office/drawing/2014/main" id="{83F7C202-F75A-2E4C-95A2-031F79C133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8" name="Freeform 337">
                  <a:extLst>
                    <a:ext uri="{FF2B5EF4-FFF2-40B4-BE49-F238E27FC236}">
                      <a16:creationId xmlns:a16="http://schemas.microsoft.com/office/drawing/2014/main" id="{F9B5B209-ED82-9E48-87D1-70C62412716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9" name="Freeform 338">
                  <a:extLst>
                    <a:ext uri="{FF2B5EF4-FFF2-40B4-BE49-F238E27FC236}">
                      <a16:creationId xmlns:a16="http://schemas.microsoft.com/office/drawing/2014/main" id="{E222F5A3-3F69-BF47-8A58-4C3AF5A94CA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0" name="Freeform 339">
                  <a:extLst>
                    <a:ext uri="{FF2B5EF4-FFF2-40B4-BE49-F238E27FC236}">
                      <a16:creationId xmlns:a16="http://schemas.microsoft.com/office/drawing/2014/main" id="{436244E5-5B7F-674C-92D5-C8C5FF0BED3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7" name="Graphic 2">
                <a:extLst>
                  <a:ext uri="{FF2B5EF4-FFF2-40B4-BE49-F238E27FC236}">
                    <a16:creationId xmlns:a16="http://schemas.microsoft.com/office/drawing/2014/main" id="{D043C5A4-E361-8F4A-B463-71DD6407CBC9}"/>
                  </a:ext>
                </a:extLst>
              </p:cNvPr>
              <p:cNvGrpSpPr/>
              <p:nvPr/>
            </p:nvGrpSpPr>
            <p:grpSpPr>
              <a:xfrm>
                <a:off x="690225" y="4499263"/>
                <a:ext cx="1499146" cy="1498490"/>
                <a:chOff x="690225" y="4499263"/>
                <a:chExt cx="1499146" cy="1498490"/>
              </a:xfrm>
              <a:solidFill>
                <a:srgbClr val="000000"/>
              </a:solidFill>
            </p:grpSpPr>
            <p:grpSp>
              <p:nvGrpSpPr>
                <p:cNvPr id="330" name="Graphic 2">
                  <a:extLst>
                    <a:ext uri="{FF2B5EF4-FFF2-40B4-BE49-F238E27FC236}">
                      <a16:creationId xmlns:a16="http://schemas.microsoft.com/office/drawing/2014/main" id="{A67392D4-E1C6-274F-92E4-FAB51AB6EA22}"/>
                    </a:ext>
                  </a:extLst>
                </p:cNvPr>
                <p:cNvGrpSpPr/>
                <p:nvPr/>
              </p:nvGrpSpPr>
              <p:grpSpPr>
                <a:xfrm>
                  <a:off x="690225" y="4499263"/>
                  <a:ext cx="1499146" cy="1498490"/>
                  <a:chOff x="690225" y="4499263"/>
                  <a:chExt cx="1499146" cy="1498490"/>
                </a:xfrm>
                <a:solidFill>
                  <a:srgbClr val="000000"/>
                </a:solidFill>
              </p:grpSpPr>
              <p:sp>
                <p:nvSpPr>
                  <p:cNvPr id="334" name="Freeform 333">
                    <a:extLst>
                      <a:ext uri="{FF2B5EF4-FFF2-40B4-BE49-F238E27FC236}">
                        <a16:creationId xmlns:a16="http://schemas.microsoft.com/office/drawing/2014/main" id="{72863BA3-64F4-FD4B-A1F5-A670940B26A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5" name="Freeform 334">
                    <a:extLst>
                      <a:ext uri="{FF2B5EF4-FFF2-40B4-BE49-F238E27FC236}">
                        <a16:creationId xmlns:a16="http://schemas.microsoft.com/office/drawing/2014/main" id="{29B3C6E6-1583-1043-A0BE-1A2038990F0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sp>
              <p:nvSpPr>
                <p:cNvPr id="331" name="Freeform 330">
                  <a:extLst>
                    <a:ext uri="{FF2B5EF4-FFF2-40B4-BE49-F238E27FC236}">
                      <a16:creationId xmlns:a16="http://schemas.microsoft.com/office/drawing/2014/main" id="{5FA6C8FE-6AC5-F544-8AA1-F461C3C6004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2" name="Freeform 331">
                  <a:extLst>
                    <a:ext uri="{FF2B5EF4-FFF2-40B4-BE49-F238E27FC236}">
                      <a16:creationId xmlns:a16="http://schemas.microsoft.com/office/drawing/2014/main" id="{A0F99B60-70DB-6A43-AA3E-F7109566F16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3" name="Freeform 332">
                  <a:extLst>
                    <a:ext uri="{FF2B5EF4-FFF2-40B4-BE49-F238E27FC236}">
                      <a16:creationId xmlns:a16="http://schemas.microsoft.com/office/drawing/2014/main" id="{CC2A083B-72EB-7449-9A7A-17C5EF53B9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spTree>
    <p:extLst>
      <p:ext uri="{BB962C8B-B14F-4D97-AF65-F5344CB8AC3E}">
        <p14:creationId xmlns:p14="http://schemas.microsoft.com/office/powerpoint/2010/main" val="62730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spTree>
    <p:extLst>
      <p:ext uri="{BB962C8B-B14F-4D97-AF65-F5344CB8AC3E}">
        <p14:creationId xmlns:p14="http://schemas.microsoft.com/office/powerpoint/2010/main" val="202721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Index</a:t>
            </a:r>
            <a:endParaRPr lang="en-US"/>
          </a:p>
        </p:txBody>
      </p:sp>
    </p:spTree>
    <p:extLst>
      <p:ext uri="{BB962C8B-B14F-4D97-AF65-F5344CB8AC3E}">
        <p14:creationId xmlns:p14="http://schemas.microsoft.com/office/powerpoint/2010/main" val="39495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10245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7" name="Slide Number Placeholder 5">
            <a:extLst>
              <a:ext uri="{FF2B5EF4-FFF2-40B4-BE49-F238E27FC236}">
                <a16:creationId xmlns:a16="http://schemas.microsoft.com/office/drawing/2014/main" id="{883966C9-E131-AA40-B612-AC4A6C3D25D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08030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74" name="Slide Number Placeholder 5">
            <a:extLst>
              <a:ext uri="{FF2B5EF4-FFF2-40B4-BE49-F238E27FC236}">
                <a16:creationId xmlns:a16="http://schemas.microsoft.com/office/drawing/2014/main" id="{EBD33226-0FBB-994F-B04E-DABD0AAC39B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87337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0" name="Slide Number Placeholder 5">
            <a:extLst>
              <a:ext uri="{FF2B5EF4-FFF2-40B4-BE49-F238E27FC236}">
                <a16:creationId xmlns:a16="http://schemas.microsoft.com/office/drawing/2014/main" id="{C8C57F0D-E616-E745-97BA-83348B7B3BE0}"/>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173640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498135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1" r:id="rId1"/>
    <p:sldLayoutId id="2147483945" r:id="rId2"/>
    <p:sldLayoutId id="2147483946" r:id="rId3"/>
    <p:sldLayoutId id="2147483954" r:id="rId4"/>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C872740-AF4D-0242-B897-B6428B3B26B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5" name="Text Box 5">
            <a:extLst>
              <a:ext uri="{FF2B5EF4-FFF2-40B4-BE49-F238E27FC236}">
                <a16:creationId xmlns:a16="http://schemas.microsoft.com/office/drawing/2014/main" id="{3133791B-FD9C-F6C4-268A-F210E0F3F478}"/>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DA34BFF-7D22-D520-6070-A74D8C98C903}"/>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52" r:id="rId6"/>
    <p:sldLayoutId id="2147483950" r:id="rId7"/>
    <p:sldLayoutId id="2147483939" r:id="rId8"/>
    <p:sldLayoutId id="2147483940" r:id="rId9"/>
    <p:sldLayoutId id="2147483953" r:id="rId10"/>
    <p:sldLayoutId id="2147483941" r:id="rId11"/>
    <p:sldLayoutId id="2147483951" r:id="rId12"/>
    <p:sldLayoutId id="2147483949" r:id="rId13"/>
    <p:sldLayoutId id="2147483942" r:id="rId14"/>
    <p:sldLayoutId id="2147483943" r:id="rId15"/>
    <p:sldLayoutId id="2147483948" r:id="rId16"/>
    <p:sldLayoutId id="2147483944" r:id="rId17"/>
  </p:sldLayoutIdLst>
  <p:hf hdr="0" ftr="0" dt="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ethicsunwrapped.utexas.edu/" TargetMode="External"/><Relationship Id="rId7" Type="http://schemas.openxmlformats.org/officeDocument/2006/relationships/image" Target="../media/image25.png"/><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hyperlink" Target="https://www.bbc.co.uk/programmes/p01f0vzr" TargetMode="External"/><Relationship Id="rId4" Type="http://schemas.openxmlformats.org/officeDocument/2006/relationships/hyperlink" Target="https://www.youtube.com/playlist?list=PLtKNX4SfKpzWO2Yjvkp-hMS0gTI948p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bing.com/ck/a?!&amp;&amp;p=64a57cf1774a12adJmltdHM9MTY3MTQ5NDQwMCZpZ3VpZD0yMTYwNDNlZC1lZjE1LTZmZDUtMTQ5OC01M2NjZWViZTZlZDEmaW5zaWQ9NTE5Mw&amp;ptn=3&amp;hsh=3&amp;fclid=216043ed-ef15-6fd5-1498-53cceebe6ed1&amp;psq=netflix&amp;u=a1aHR0cHM6Ly93d3cubmV0ZmxpeC5jb20v&amp;ntb=1" TargetMode="Externa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5.png"/><Relationship Id="rId2" Type="http://schemas.openxmlformats.org/officeDocument/2006/relationships/hyperlink" Target="https://www.fao.org/3/x5584e/x5584e0i.htm" TargetMode="External"/><Relationship Id="rId1" Type="http://schemas.openxmlformats.org/officeDocument/2006/relationships/slideLayout" Target="../slideLayouts/slideLayout9.xml"/><Relationship Id="rId6" Type="http://schemas.openxmlformats.org/officeDocument/2006/relationships/image" Target="../media/image48.jpeg"/><Relationship Id="rId5" Type="http://schemas.openxmlformats.org/officeDocument/2006/relationships/hyperlink" Target="https://audiovisual.ec.europa.eu/en/video/I-196217?lg=INT" TargetMode="External"/><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food.ec.europa.eu/horizontal-topics/farm-fork-strategy_en" TargetMode="Externa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hyperlink" Target="https://www.fairtradecertified.org/" TargetMode="External"/><Relationship Id="rId13" Type="http://schemas.openxmlformats.org/officeDocument/2006/relationships/image" Target="../media/image47.svg"/><Relationship Id="rId3" Type="http://schemas.openxmlformats.org/officeDocument/2006/relationships/hyperlink" Target="https://www.ecocert.com/en/certification-detail/organic-farming-europe-eu-n-848-2018" TargetMode="External"/><Relationship Id="rId7" Type="http://schemas.openxmlformats.org/officeDocument/2006/relationships/image" Target="../media/image51.png"/><Relationship Id="rId12" Type="http://schemas.openxmlformats.org/officeDocument/2006/relationships/image" Target="../media/image46.png"/><Relationship Id="rId2" Type="http://schemas.openxmlformats.org/officeDocument/2006/relationships/hyperlink" Target="https://www.iscc-system.org/certificates/all-certificates/" TargetMode="External"/><Relationship Id="rId16"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hyperlink" Target="https://www.rainforest-alliance.org/about/" TargetMode="External"/><Relationship Id="rId11" Type="http://schemas.openxmlformats.org/officeDocument/2006/relationships/image" Target="../media/image53.png"/><Relationship Id="rId5" Type="http://schemas.openxmlformats.org/officeDocument/2006/relationships/hyperlink" Target="https://docs.google.com/document/d/1qO2rq3juzAk_d17wZ8OT0pULwj-MvyAm/edit?usp=share_link&amp;ouid=107836455325722665013&amp;rtpof=true&amp;sd=true" TargetMode="External"/><Relationship Id="rId15" Type="http://schemas.openxmlformats.org/officeDocument/2006/relationships/hyperlink" Target="https://www.youtube.com/watch?v=IjCs8aMfZZw&amp;t=239s" TargetMode="External"/><Relationship Id="rId10" Type="http://schemas.openxmlformats.org/officeDocument/2006/relationships/hyperlink" Target="https://www.globalgap.org/uk_en/ggn-label/ggn-label-faq/" TargetMode="External"/><Relationship Id="rId4" Type="http://schemas.openxmlformats.org/officeDocument/2006/relationships/image" Target="../media/image50.png"/><Relationship Id="rId9" Type="http://schemas.openxmlformats.org/officeDocument/2006/relationships/image" Target="../media/image52.png"/><Relationship Id="rId14" Type="http://schemas.openxmlformats.org/officeDocument/2006/relationships/hyperlink" Target="https://www.youtube.com/watch?v=T29rRlu5xz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eb.archive.org/web/20210504164007/https:/ec.europa.eu/food/sites/food/files/safety/docs/f2f_action-plan_2020_strategy-info_en.pdf" TargetMode="External"/><Relationship Id="rId7" Type="http://schemas.openxmlformats.org/officeDocument/2006/relationships/image" Target="../media/image25.png"/><Relationship Id="rId2" Type="http://schemas.openxmlformats.org/officeDocument/2006/relationships/hyperlink" Target="https://audiovisual.ec.europa.eu/en/video/I-226229?lg=EN" TargetMode="Externa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41.png"/><Relationship Id="rId4" Type="http://schemas.openxmlformats.org/officeDocument/2006/relationships/hyperlink" Target="https://www.fao.org/3/y4671e/y4671e00.htm#Contents"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58.jpeg"/><Relationship Id="rId7" Type="http://schemas.openxmlformats.org/officeDocument/2006/relationships/image" Target="../media/image46.png"/><Relationship Id="rId2" Type="http://schemas.openxmlformats.org/officeDocument/2006/relationships/hyperlink" Target="https://docs.google.com/document/d/1-E8kzYPqJ8Rw-KkJFR1ptx0QXH5DeZte/edit?usp=share_link&amp;ouid=107836455325722665013&amp;rtpof=true&amp;sd=true" TargetMode="External"/><Relationship Id="rId1" Type="http://schemas.openxmlformats.org/officeDocument/2006/relationships/slideLayout" Target="../slideLayouts/slideLayout9.xml"/><Relationship Id="rId6" Type="http://schemas.openxmlformats.org/officeDocument/2006/relationships/hyperlink" Target="https://www.youtube.com/watch?v=hRkfFYvOLr8" TargetMode="External"/><Relationship Id="rId5" Type="http://schemas.openxmlformats.org/officeDocument/2006/relationships/image" Target="../media/image60.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ts6fyUfOXLV0Zfdm8RE5pZDQ8GBkfwwR/edit?usp=share_link&amp;ouid=107836455325722665013&amp;rtpof=true&amp;sd=true" TargetMode="External"/><Relationship Id="rId2" Type="http://schemas.openxmlformats.org/officeDocument/2006/relationships/image" Target="../media/image61.jpe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cs.google.com/document/d/13rr2xDPfb51hv6MVZ6wwb1_AhisthYSA/edit?usp=share_link&amp;ouid=107836455325722665013&amp;rtpof=true&amp;sd=true"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journalistsresource.org/studies/society/public-health/food-safety-united-states-research-roundup/" TargetMode="External"/><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halalauthority.org/certification/" TargetMode="Externa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s://glossarissimo.wordpress.com/2013/02/19/en-definitions-of-words-used-in-food-processing-arrow-scientific/" TargetMode="External"/><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hyperlink" Target="https://www.middleeastmonitor.com/20170123-child-labour-in-yemen/" TargetMode="External"/><Relationship Id="rId2" Type="http://schemas.openxmlformats.org/officeDocument/2006/relationships/image" Target="../media/image64.jpeg"/><Relationship Id="rId1" Type="http://schemas.openxmlformats.org/officeDocument/2006/relationships/slideLayout" Target="../slideLayouts/slideLayout16.xml"/><Relationship Id="rId5" Type="http://schemas.openxmlformats.org/officeDocument/2006/relationships/hyperlink" Target="http://www.thelondonfoodie.co.uk/2017/03/gourmet-tinned-fish-seafood-spanish.html" TargetMode="Externa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s://www.irishtimes.com/life-and-style/food-and-drink/why-are-there-so-few-women-chefs-1.4731442" TargetMode="External"/><Relationship Id="rId7" Type="http://schemas.openxmlformats.org/officeDocument/2006/relationships/hyperlink" Target="https://www.ilo.org/wcmsp5/groups/public/---dgreports/---dcomm/documents/genericdocument/wcms_865810.pdf" TargetMode="External"/><Relationship Id="rId2" Type="http://schemas.openxmlformats.org/officeDocument/2006/relationships/hyperlink" Target="https://core.ac.uk/download/pdf/19159084.pdf" TargetMode="External"/><Relationship Id="rId1" Type="http://schemas.openxmlformats.org/officeDocument/2006/relationships/slideLayout" Target="../slideLayouts/slideLayout12.xml"/><Relationship Id="rId6" Type="http://schemas.openxmlformats.org/officeDocument/2006/relationships/hyperlink" Target="https://osha.europa.eu/en" TargetMode="External"/><Relationship Id="rId5" Type="http://schemas.openxmlformats.org/officeDocument/2006/relationships/image" Target="../media/image41.png"/><Relationship Id="rId4" Type="http://schemas.openxmlformats.org/officeDocument/2006/relationships/hyperlink" Target="https://upserve.com/restaurant-insider/female-chefs-offer-ways-combat-gender-inequality-kitchen/" TargetMode="External"/><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fda.gov/safety/recalls-market-withdrawals-safety-alerts" TargetMode="Externa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cs.google.com/document/d/13GFNIeXZfDzBnrBg6lbfHbBHqUvrvSe1/edit?usp=share_link&amp;ouid=107836455325722665013&amp;rtpof=true&amp;sd=true"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JqcOemwQr30SOKu5wbJ7ftZcHLIthj4u/edit?usp=share_link&amp;ouid=107836455325722665013&amp;rtpof=true&amp;sd=true" TargetMode="External"/><Relationship Id="rId2" Type="http://schemas.openxmlformats.org/officeDocument/2006/relationships/hyperlink" Target="https://docs.google.com/document/d/1bC1NUlSc_0Ukv_OHlnD2MlxHo9UKP6F8/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docs.google.com/document/d/1qyJ9RfNvXELFa6S8UW1g-dZmMIrOMCx0/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9.jpeg"/><Relationship Id="rId7"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bmj.com/content/370/bmj.m3173" TargetMode="External"/><Relationship Id="rId5" Type="http://schemas.openxmlformats.org/officeDocument/2006/relationships/image" Target="../media/image70.jpeg"/><Relationship Id="rId4" Type="http://schemas.openxmlformats.org/officeDocument/2006/relationships/hyperlink" Target="http://theconversation.com/food-traffic-lights-are-green-for-go-but-eu-holds-back-more-radical-measures-1540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ebgate.ec.europa.eu/rasff-window/screen/search" TargetMode="External"/><Relationship Id="rId2" Type="http://schemas.openxmlformats.org/officeDocument/2006/relationships/hyperlink" Target="https://audiovisual.ec.europa.eu/en/video/I-226232?lg=EN" TargetMode="Externa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73.jpe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www.foodinnovation.how/" TargetMode="External"/><Relationship Id="rId2" Type="http://schemas.openxmlformats.org/officeDocument/2006/relationships/image" Target="../media/image7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silolondon.com/" TargetMode="External"/><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75.jpeg"/><Relationship Id="rId4" Type="http://schemas.openxmlformats.org/officeDocument/2006/relationships/hyperlink" Target="https://nammushroom.com/pages/sobre-nos"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10.xml"/><Relationship Id="rId7" Type="http://schemas.openxmlformats.org/officeDocument/2006/relationships/slide" Target="slide46.xml"/><Relationship Id="rId2" Type="http://schemas.openxmlformats.org/officeDocument/2006/relationships/slide" Target="slide8.xml"/><Relationship Id="rId1" Type="http://schemas.openxmlformats.org/officeDocument/2006/relationships/slideLayout" Target="../slideLayouts/slideLayout3.xml"/><Relationship Id="rId6" Type="http://schemas.openxmlformats.org/officeDocument/2006/relationships/slide" Target="slide25.xml"/><Relationship Id="rId11" Type="http://schemas.openxmlformats.org/officeDocument/2006/relationships/image" Target="../media/image25.png"/><Relationship Id="rId5" Type="http://schemas.openxmlformats.org/officeDocument/2006/relationships/slide" Target="slide16.xml"/><Relationship Id="rId10" Type="http://schemas.openxmlformats.org/officeDocument/2006/relationships/slide" Target="slide62.xml"/><Relationship Id="rId4" Type="http://schemas.openxmlformats.org/officeDocument/2006/relationships/slide" Target="slide13.xml"/><Relationship Id="rId9" Type="http://schemas.openxmlformats.org/officeDocument/2006/relationships/slide" Target="slide61.xml"/></Relationships>
</file>

<file path=ppt/slides/_rels/slide40.xml.rels><?xml version="1.0" encoding="UTF-8" standalone="yes"?>
<Relationships xmlns="http://schemas.openxmlformats.org/package/2006/relationships"><Relationship Id="rId3" Type="http://schemas.openxmlformats.org/officeDocument/2006/relationships/hyperlink" Target="https://environment.ec.europa.eu/strategy/plastics-strategy_en" TargetMode="External"/><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docs.google.com/document/d/1wOFPBkUmMG2Hh41hLc79x2RHdxlF_aA-/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_6xlNyWPpB8&amp;list=RDCMUCsooa4yRKGN_zEE8iknghZA&amp;index=2" TargetMode="External"/><Relationship Id="rId3" Type="http://schemas.openxmlformats.org/officeDocument/2006/relationships/hyperlink" Target="https://webgate.ec.europa.eu/rasff-window/screen/search" TargetMode="External"/><Relationship Id="rId7" Type="http://schemas.openxmlformats.org/officeDocument/2006/relationships/image" Target="../media/image80.jpeg"/><Relationship Id="rId2" Type="http://schemas.openxmlformats.org/officeDocument/2006/relationships/slideLayout" Target="../slideLayouts/slideLayout12.xml"/><Relationship Id="rId1" Type="http://schemas.openxmlformats.org/officeDocument/2006/relationships/video" Target="https://www.youtube.com/embed/_6xlNyWPpB8?feature=oembed" TargetMode="Externa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41.png"/><Relationship Id="rId9" Type="http://schemas.openxmlformats.org/officeDocument/2006/relationships/image" Target="../media/image8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docs.google.com/document/d/1TxHq3IHF_DPRtoa6nWLUuitiGeKp-7QF/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hyperlink" Target="https://www.bing.com/videos/search?q=short+food+supply+chain&amp;ru=%2fvideos%2fsearch%3fq%3dshort%2bfood%2bsupply%2bchain%26FORM%3dHDRSC4&amp;view=detail&amp;mid=4422EBE8A958271E36B84422EBE8A958271E36B8&amp;rvsmid=C4BC7DE694E881D2D529C4BC7DE694E881D2D529&amp;FORM=VDRVRV" TargetMode="External"/><Relationship Id="rId7" Type="http://schemas.openxmlformats.org/officeDocument/2006/relationships/image" Target="../media/image83.jpeg"/><Relationship Id="rId2" Type="http://schemas.openxmlformats.org/officeDocument/2006/relationships/slideLayout" Target="../slideLayouts/slideLayout12.xml"/><Relationship Id="rId1" Type="http://schemas.openxmlformats.org/officeDocument/2006/relationships/video" Target="https://www.youtube.com/embed/o9VJBnisQEo?feature=oembed" TargetMode="External"/><Relationship Id="rId6" Type="http://schemas.openxmlformats.org/officeDocument/2006/relationships/image" Target="../media/image41.png"/><Relationship Id="rId5" Type="http://schemas.openxmlformats.org/officeDocument/2006/relationships/hyperlink" Target="https://docslib.org/doc/12142127/slow-foods-contribution-to-the-debate-on-the-sustainability-of-the" TargetMode="External"/><Relationship Id="rId10" Type="http://schemas.openxmlformats.org/officeDocument/2006/relationships/image" Target="../media/image25.png"/><Relationship Id="rId4" Type="http://schemas.openxmlformats.org/officeDocument/2006/relationships/hyperlink" Target="https://www.eufic.org/en/food-production/article/short-food-supply-chains-reconnecting-producers-and-consumers" TargetMode="External"/><Relationship Id="rId9" Type="http://schemas.openxmlformats.org/officeDocument/2006/relationships/image" Target="../media/image85.jpeg"/></Relationships>
</file>

<file path=ppt/slides/_rels/slide4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hyperlink" Target="https://youtu.be/9rkE-gAUhB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uters.com/article/us-eu-copyright-netherlands-food-idUSKCN1NI1IN" TargetMode="External"/><Relationship Id="rId2" Type="http://schemas.openxmlformats.org/officeDocument/2006/relationships/image" Target="../media/image8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wllXY322K7Q" TargetMode="External"/><Relationship Id="rId2" Type="http://schemas.openxmlformats.org/officeDocument/2006/relationships/image" Target="../media/image89.png"/><Relationship Id="rId1" Type="http://schemas.openxmlformats.org/officeDocument/2006/relationships/slideLayout" Target="../slideLayouts/slideLayout10.xml"/><Relationship Id="rId4" Type="http://schemas.openxmlformats.org/officeDocument/2006/relationships/hyperlink" Target="https://www.youtube.com/watch?v=KaYbwbkeC4w"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hyperlink" Target="http://www.foodinnovation.how"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goodsense.co.nz/junk-food-marketers-culpable-for-childhood-obesity/" TargetMode="External"/><Relationship Id="rId2" Type="http://schemas.openxmlformats.org/officeDocument/2006/relationships/image" Target="../media/image41.png"/><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hyperlink" Target="https://www.youtube.com/watch?v=UbgrvX-0nEQ"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ethicalconsumer.org/" TargetMode="Externa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hyperlink" Target="https://www.youtube.com/watch?v=TLga8qAOLvI" TargetMode="External"/><Relationship Id="rId4" Type="http://schemas.openxmlformats.org/officeDocument/2006/relationships/image" Target="../media/image47.svg"/></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8" Type="http://schemas.openxmlformats.org/officeDocument/2006/relationships/hyperlink" Target="http://www.evocco.con/" TargetMode="External"/><Relationship Id="rId3" Type="http://schemas.openxmlformats.org/officeDocument/2006/relationships/image" Target="../media/image41.png"/><Relationship Id="rId7" Type="http://schemas.openxmlformats.org/officeDocument/2006/relationships/image" Target="../media/image97.jpeg"/><Relationship Id="rId2" Type="http://schemas.openxmlformats.org/officeDocument/2006/relationships/hyperlink" Target="https://doi.org/10.1177/1368430219861848" TargetMode="External"/><Relationship Id="rId1" Type="http://schemas.openxmlformats.org/officeDocument/2006/relationships/slideLayout" Target="../slideLayouts/slideLayout12.xml"/><Relationship Id="rId6" Type="http://schemas.openxmlformats.org/officeDocument/2006/relationships/image" Target="../media/image96.png"/><Relationship Id="rId5" Type="http://schemas.openxmlformats.org/officeDocument/2006/relationships/hyperlink" Target="https://www.evocco.com/" TargetMode="External"/><Relationship Id="rId4" Type="http://schemas.openxmlformats.org/officeDocument/2006/relationships/image" Target="../media/image84.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earlymoderntexts.com/assets/pdfs/bentham1780.pdf" TargetMode="External"/><Relationship Id="rId2" Type="http://schemas.openxmlformats.org/officeDocument/2006/relationships/hyperlink" Target="https://www.ama.org/the-definition-of-marketing-what-is-marketing/" TargetMode="External"/><Relationship Id="rId1" Type="http://schemas.openxmlformats.org/officeDocument/2006/relationships/slideLayout" Target="../slideLayouts/slideLayout13.xml"/><Relationship Id="rId5" Type="http://schemas.openxmlformats.org/officeDocument/2006/relationships/hyperlink" Target="https://patentexperts.org/patent/how-to-get-a-patent/food-patent/" TargetMode="External"/><Relationship Id="rId4" Type="http://schemas.openxmlformats.org/officeDocument/2006/relationships/hyperlink" Target="https://www.beyondmeat.com/en-US/mission/"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easac.eu/publications/details/planting-the-future-opportunities-and-challenges-for-using-crop-genetic-improvement-technologies-for-sustainable-agriculture" TargetMode="External"/><Relationship Id="rId3" Type="http://schemas.openxmlformats.org/officeDocument/2006/relationships/hyperlink" Target="https://www.coca-cola.co.uk/our-business/faqs/is-the-coca-cola-formula-kept-secret-because-the-company-has-something-to-hide" TargetMode="External"/><Relationship Id="rId7" Type="http://schemas.openxmlformats.org/officeDocument/2006/relationships/hyperlink" Target="https://ifst.onlinelibrary.wiley.com/doi/full/10.1002/fsat.3401_11.x" TargetMode="External"/><Relationship Id="rId2" Type="http://schemas.openxmlformats.org/officeDocument/2006/relationships/hyperlink" Target="https://www.cancer.org.au/cancer-information/causes-and-prevention/diet-and-exercise/meat-and-cancer-risk" TargetMode="External"/><Relationship Id="rId1" Type="http://schemas.openxmlformats.org/officeDocument/2006/relationships/slideLayout" Target="../slideLayouts/slideLayout14.xml"/><Relationship Id="rId6" Type="http://schemas.openxmlformats.org/officeDocument/2006/relationships/hyperlink" Target="https://curia.europa.eu/jcms/upload/docs/application/pdf/2018-11/cp180171en.pdf" TargetMode="External"/><Relationship Id="rId5" Type="http://schemas.openxmlformats.org/officeDocument/2006/relationships/hyperlink" Target="https://www.law.cornell.edu/wex/trade_dress#:~:text=Definition,identifying%20function%20as%20a%20trademark" TargetMode="External"/><Relationship Id="rId4" Type="http://schemas.openxmlformats.org/officeDocument/2006/relationships/hyperlink" Target="https://www.law.cornell.edu/wex/original_work_of_authorship"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fao.org/3/y4671e/y4671e00.htm#Contents" TargetMode="External"/><Relationship Id="rId3" Type="http://schemas.openxmlformats.org/officeDocument/2006/relationships/hyperlink" Target="https://www.eea.europa.eu/ims/greenhouse-gas-emissions-from-transport" TargetMode="External"/><Relationship Id="rId7" Type="http://schemas.openxmlformats.org/officeDocument/2006/relationships/hyperlink" Target="https://www.eufic.org/en/food-production/article/short-food-supply-chains-reconnecting-producers-and-consumers" TargetMode="External"/><Relationship Id="rId12" Type="http://schemas.openxmlformats.org/officeDocument/2006/relationships/hyperlink" Target="https://www.fda.gov/food/consumers/food-loss-and-waste" TargetMode="External"/><Relationship Id="rId2" Type="http://schemas.openxmlformats.org/officeDocument/2006/relationships/hyperlink" Target="https://web.archive.org/web/20210504164007/https:/ec.europa.eu/food/sites/food/files/safety/docs/f2f_action-plan_2020_strategy-info_en.pdf" TargetMode="External"/><Relationship Id="rId1" Type="http://schemas.openxmlformats.org/officeDocument/2006/relationships/slideLayout" Target="../slideLayouts/slideLayout14.xml"/><Relationship Id="rId6" Type="http://schemas.openxmlformats.org/officeDocument/2006/relationships/hyperlink" Target="https://ec.europa.eu/docsroom/documents/36045/attachments/1/translations/en/renditions/native" TargetMode="External"/><Relationship Id="rId11" Type="http://schemas.openxmlformats.org/officeDocument/2006/relationships/hyperlink" Target="https://www.fao.org/sustainable-development-goals/goals/goal-12/en/" TargetMode="External"/><Relationship Id="rId5" Type="http://schemas.openxmlformats.org/officeDocument/2006/relationships/hyperlink" Target="https://single-market-economy.ec.europa.eu/sectors/food-and-drink-industry/competitiveness-european-food-industry/forum-better-functioning-food-supply-chain_en" TargetMode="External"/><Relationship Id="rId10" Type="http://schemas.openxmlformats.org/officeDocument/2006/relationships/hyperlink" Target="https://www.fao.org/3/i2697e/i2697e.pdf" TargetMode="External"/><Relationship Id="rId4" Type="http://schemas.openxmlformats.org/officeDocument/2006/relationships/hyperlink" Target="https://single-market-economy.ec.europa.eu/sectors/food-and-drink-industry_en" TargetMode="External"/><Relationship Id="rId9" Type="http://schemas.openxmlformats.org/officeDocument/2006/relationships/hyperlink" Target="https://www.fao.org/fileadmin/templates/wsfs/docs/Issues_papers/HLEF2050_Global_Agriculture.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dx.doi.org/10.3390/su11092638" TargetMode="External"/><Relationship Id="rId7" Type="http://schemas.openxmlformats.org/officeDocument/2006/relationships/hyperlink" Target="https://youtu.be/-FrZl22_79Q" TargetMode="External"/><Relationship Id="rId2" Type="http://schemas.openxmlformats.org/officeDocument/2006/relationships/hyperlink" Target="https://halalauthority.org/certification/" TargetMode="External"/><Relationship Id="rId1" Type="http://schemas.openxmlformats.org/officeDocument/2006/relationships/slideLayout" Target="../slideLayouts/slideLayout14.xml"/><Relationship Id="rId6" Type="http://schemas.openxmlformats.org/officeDocument/2006/relationships/hyperlink" Target="https://www.aiga.org/sites/default/files/2021-02/Trademark_Trade_Dress_2019.pdf" TargetMode="External"/><Relationship Id="rId5" Type="http://schemas.openxmlformats.org/officeDocument/2006/relationships/hyperlink" Target="https://www.inta.org/topics/trade-dress/" TargetMode="External"/><Relationship Id="rId4" Type="http://schemas.openxmlformats.org/officeDocument/2006/relationships/hyperlink" Target="https://www.ilo.org/ipec/Informationresources/WCMS_797515/lang--en/index.htm"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eu.boell.org/en/PesticideAtlas" TargetMode="External"/><Relationship Id="rId3" Type="http://schemas.openxmlformats.org/officeDocument/2006/relationships/hyperlink" Target="https://youtu.be/EY6Cgp5nd_c" TargetMode="External"/><Relationship Id="rId7" Type="http://schemas.openxmlformats.org/officeDocument/2006/relationships/hyperlink" Target="https://doi.org/10.1111/nure.12001" TargetMode="External"/><Relationship Id="rId2" Type="http://schemas.openxmlformats.org/officeDocument/2006/relationships/hyperlink" Target="https://youtu.be/wWZi-8Wji7M" TargetMode="External"/><Relationship Id="rId1" Type="http://schemas.openxmlformats.org/officeDocument/2006/relationships/slideLayout" Target="../slideLayouts/slideLayout14.xml"/><Relationship Id="rId6" Type="http://schemas.openxmlformats.org/officeDocument/2006/relationships/hyperlink" Target="https://enb.iisd.org/consume/oslo004.html" TargetMode="External"/><Relationship Id="rId5" Type="http://schemas.openxmlformats.org/officeDocument/2006/relationships/hyperlink" Target="https://education.nationalgeographic.org/resource/sustainable-fishing" TargetMode="External"/><Relationship Id="rId4" Type="http://schemas.openxmlformats.org/officeDocument/2006/relationships/hyperlink" Target="https://youtu.be/NMblKpkKYao" TargetMode="External"/><Relationship Id="rId9" Type="http://schemas.openxmlformats.org/officeDocument/2006/relationships/hyperlink" Target="https://www.peta.org/features/what-is-speciesism/"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epa.gov/greenvehicles/fast-facts-transportation-greenhouse-gas-emissions" TargetMode="External"/><Relationship Id="rId3" Type="http://schemas.openxmlformats.org/officeDocument/2006/relationships/hyperlink" Target="https://docslib.org/doc/12142127/slow-foods-contribution-to-the-debate-on-the-sustainability-of-the" TargetMode="External"/><Relationship Id="rId7" Type="http://schemas.openxmlformats.org/officeDocument/2006/relationships/hyperlink" Target="https://www.copyright.gov/what-is-copyright/" TargetMode="External"/><Relationship Id="rId2" Type="http://schemas.openxmlformats.org/officeDocument/2006/relationships/hyperlink" Target="https://doi.org/10.1007/978-3-642-28036-8_119" TargetMode="External"/><Relationship Id="rId1" Type="http://schemas.openxmlformats.org/officeDocument/2006/relationships/slideLayout" Target="../slideLayouts/slideLayout14.xml"/><Relationship Id="rId6" Type="http://schemas.openxmlformats.org/officeDocument/2006/relationships/hyperlink" Target="https://economictimes.indiatimes.com/definition/fair-trade-price" TargetMode="External"/><Relationship Id="rId5" Type="http://schemas.openxmlformats.org/officeDocument/2006/relationships/hyperlink" Target="https://www.ft.com/content/d8677261-e136-4969-bd5f-a19a539cbdbc" TargetMode="External"/><Relationship Id="rId10" Type="http://schemas.openxmlformats.org/officeDocument/2006/relationships/hyperlink" Target="https://www.un.org/sustainabledevelopment/sustainable-consumption-production/" TargetMode="External"/><Relationship Id="rId4" Type="http://schemas.openxmlformats.org/officeDocument/2006/relationships/hyperlink" Target="https://www.aicr.org/resources/blog/processed-meat-and-cancer/" TargetMode="External"/><Relationship Id="rId9" Type="http://schemas.openxmlformats.org/officeDocument/2006/relationships/hyperlink" Target="https://www.uspto.gov/web/offices/ac/ido/oeip/taf/data/patdesc.htm"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live.worldbank.org/events/healthy-diets-affordable" TargetMode="External"/><Relationship Id="rId3" Type="http://schemas.openxmlformats.org/officeDocument/2006/relationships/hyperlink" Target="https://youtu.be/hACdhD_kes8" TargetMode="External"/><Relationship Id="rId7" Type="http://schemas.openxmlformats.org/officeDocument/2006/relationships/hyperlink" Target="https://www.wipo.int/about-ip/en/" TargetMode="External"/><Relationship Id="rId2" Type="http://schemas.openxmlformats.org/officeDocument/2006/relationships/hyperlink" Target="https://doi.org/10.3389/fpsyg.2020.01603" TargetMode="External"/><Relationship Id="rId1" Type="http://schemas.openxmlformats.org/officeDocument/2006/relationships/slideLayout" Target="../slideLayouts/slideLayout14.xml"/><Relationship Id="rId6" Type="http://schemas.openxmlformats.org/officeDocument/2006/relationships/hyperlink" Target="https://www.who.int/publications/i/item/9789241500210" TargetMode="External"/><Relationship Id="rId5" Type="http://schemas.openxmlformats.org/officeDocument/2006/relationships/hyperlink" Target="https://www.wcrf.org/diet-activity-and-cancer/risk-factors/wholegrains-vegetables-fruit-and-cancer-risk/" TargetMode="External"/><Relationship Id="rId10" Type="http://schemas.openxmlformats.org/officeDocument/2006/relationships/hyperlink" Target="https://doi.org/10.3390/su12052074" TargetMode="External"/><Relationship Id="rId4" Type="http://schemas.openxmlformats.org/officeDocument/2006/relationships/hyperlink" Target="https://youtu.be/3HAMk_ZYO7g" TargetMode="External"/><Relationship Id="rId9" Type="http://schemas.openxmlformats.org/officeDocument/2006/relationships/hyperlink" Target="https://www.worldbank.org/en/topic/agriculture/brief/food-security-update"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momentumconsulting.ie/" TargetMode="External"/><Relationship Id="rId13" Type="http://schemas.openxmlformats.org/officeDocument/2006/relationships/image" Target="../media/image35.png"/><Relationship Id="rId18" Type="http://schemas.openxmlformats.org/officeDocument/2006/relationships/image" Target="../media/image2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hyperlink" Target="http://www.euei.dk/" TargetMode="External"/><Relationship Id="rId17" Type="http://schemas.openxmlformats.org/officeDocument/2006/relationships/image" Target="../media/image39.png"/><Relationship Id="rId2" Type="http://schemas.openxmlformats.org/officeDocument/2006/relationships/hyperlink" Target="https://www.savonia.fi/" TargetMode="External"/><Relationship Id="rId16" Type="http://schemas.openxmlformats.org/officeDocument/2006/relationships/image" Target="../media/image38.emf"/><Relationship Id="rId1" Type="http://schemas.openxmlformats.org/officeDocument/2006/relationships/slideLayout" Target="../slideLayouts/slideLayout14.xml"/><Relationship Id="rId6" Type="http://schemas.openxmlformats.org/officeDocument/2006/relationships/hyperlink" Target="https://portal3.ipb.pt/index.php/pt/ipb" TargetMode="External"/><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7.png"/><Relationship Id="rId10" Type="http://schemas.openxmlformats.org/officeDocument/2006/relationships/hyperlink" Target="https://biainnovatorcampus.ie/" TargetMode="External"/><Relationship Id="rId4" Type="http://schemas.openxmlformats.org/officeDocument/2006/relationships/hyperlink" Target="https://www.antalya.edu.tr/en" TargetMode="External"/><Relationship Id="rId9" Type="http://schemas.openxmlformats.org/officeDocument/2006/relationships/image" Target="../media/image33.png"/><Relationship Id="rId14" Type="http://schemas.openxmlformats.org/officeDocument/2006/relationships/image" Target="../media/image36.png"/></Relationships>
</file>

<file path=ppt/slides/_rels/slide7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twitter.com/EthicalFoodEnt1" TargetMode="External"/><Relationship Id="rId7" Type="http://schemas.openxmlformats.org/officeDocument/2006/relationships/hyperlink" Target="https://www.linkedin.com/company/80257426/admin/" TargetMode="External"/><Relationship Id="rId2" Type="http://schemas.openxmlformats.org/officeDocument/2006/relationships/hyperlink" Target="http://www.ethical-food.eu/" TargetMode="External"/><Relationship Id="rId1" Type="http://schemas.openxmlformats.org/officeDocument/2006/relationships/slideLayout" Target="../slideLayouts/slideLayout2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hyperlink" Target="https://www.facebook.com/efe.erasmus.projec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6"/>
          </p:nvPr>
        </p:nvSpPr>
        <p:spPr>
          <a:xfrm>
            <a:off x="3562066" y="2559301"/>
            <a:ext cx="3684895" cy="1224685"/>
          </a:xfrm>
        </p:spPr>
        <p:txBody>
          <a:bodyPr/>
          <a:lstStyle/>
          <a:p>
            <a:r>
              <a:rPr lang="en-US"/>
              <a:t>EDUCATORS GUIDE</a:t>
            </a:r>
            <a:endParaRPr lang="en-US" sz="3000" b="0"/>
          </a:p>
        </p:txBody>
      </p:sp>
      <p:sp>
        <p:nvSpPr>
          <p:cNvPr id="8" name="TextBox 7">
            <a:extLst>
              <a:ext uri="{FF2B5EF4-FFF2-40B4-BE49-F238E27FC236}">
                <a16:creationId xmlns:a16="http://schemas.microsoft.com/office/drawing/2014/main" id="{B4F097F3-BBEB-62E7-0DD4-2677E05E0F5B}"/>
              </a:ext>
            </a:extLst>
          </p:cNvPr>
          <p:cNvSpPr txBox="1"/>
          <p:nvPr/>
        </p:nvSpPr>
        <p:spPr>
          <a:xfrm>
            <a:off x="3562066" y="4373602"/>
            <a:ext cx="3190426" cy="1200329"/>
          </a:xfrm>
          <a:prstGeom prst="rect">
            <a:avLst/>
          </a:prstGeom>
          <a:noFill/>
        </p:spPr>
        <p:txBody>
          <a:bodyPr wrap="square">
            <a:spAutoFit/>
          </a:bodyPr>
          <a:lstStyle/>
          <a:p>
            <a:r>
              <a:rPr lang="en-US" sz="2400" b="0"/>
              <a:t>to Drivers &amp; Enablers for the Innovation of Ethical Foods</a:t>
            </a:r>
            <a:endParaRPr lang="en-IE" sz="2400"/>
          </a:p>
        </p:txBody>
      </p:sp>
      <p:sp>
        <p:nvSpPr>
          <p:cNvPr id="9" name="TextBox 8">
            <a:extLst>
              <a:ext uri="{FF2B5EF4-FFF2-40B4-BE49-F238E27FC236}">
                <a16:creationId xmlns:a16="http://schemas.microsoft.com/office/drawing/2014/main" id="{946C4B91-2F1E-2B6C-9D51-90C6ACA4A35C}"/>
              </a:ext>
            </a:extLst>
          </p:cNvPr>
          <p:cNvSpPr txBox="1"/>
          <p:nvPr/>
        </p:nvSpPr>
        <p:spPr>
          <a:xfrm>
            <a:off x="914400" y="7151426"/>
            <a:ext cx="1023582" cy="246221"/>
          </a:xfrm>
          <a:prstGeom prst="rect">
            <a:avLst/>
          </a:prstGeom>
          <a:noFill/>
        </p:spPr>
        <p:txBody>
          <a:bodyPr wrap="square" rtlCol="0">
            <a:spAutoFit/>
          </a:bodyPr>
          <a:lstStyle/>
          <a:p>
            <a:pPr algn="ctr"/>
            <a:r>
              <a:rPr lang="en-IE" sz="1000"/>
              <a:t>2022 - 2023</a:t>
            </a:r>
          </a:p>
        </p:txBody>
      </p:sp>
      <p:pic>
        <p:nvPicPr>
          <p:cNvPr id="2" name="Picture 1">
            <a:extLst>
              <a:ext uri="{FF2B5EF4-FFF2-40B4-BE49-F238E27FC236}">
                <a16:creationId xmlns:a16="http://schemas.microsoft.com/office/drawing/2014/main" id="{BC78375B-9C5F-6C59-DF72-57307858DE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5827363"/>
            <a:ext cx="5558970" cy="2632797"/>
          </a:xfrm>
          <a:prstGeom prst="rect">
            <a:avLst/>
          </a:prstGeom>
        </p:spPr>
      </p:pic>
      <p:sp>
        <p:nvSpPr>
          <p:cNvPr id="3" name="TextBox 2">
            <a:extLst>
              <a:ext uri="{FF2B5EF4-FFF2-40B4-BE49-F238E27FC236}">
                <a16:creationId xmlns:a16="http://schemas.microsoft.com/office/drawing/2014/main" id="{0ABA7267-A5F7-5F28-884F-9965920AD053}"/>
              </a:ext>
            </a:extLst>
          </p:cNvPr>
          <p:cNvSpPr txBox="1"/>
          <p:nvPr/>
        </p:nvSpPr>
        <p:spPr>
          <a:xfrm>
            <a:off x="624114" y="9085943"/>
            <a:ext cx="1611086" cy="246221"/>
          </a:xfrm>
          <a:prstGeom prst="rect">
            <a:avLst/>
          </a:prstGeom>
          <a:solidFill>
            <a:srgbClr val="F79037"/>
          </a:solidFill>
        </p:spPr>
        <p:txBody>
          <a:bodyPr wrap="square" rtlCol="0">
            <a:spAutoFit/>
          </a:bodyPr>
          <a:lstStyle/>
          <a:p>
            <a:r>
              <a:rPr lang="en-IE" sz="1000"/>
              <a:t>Published: 2023</a:t>
            </a:r>
          </a:p>
        </p:txBody>
      </p:sp>
      <p:pic>
        <p:nvPicPr>
          <p:cNvPr id="5" name="Picture 4" descr="Blue text on a white background&#10;&#10;Description automatically generated">
            <a:extLst>
              <a:ext uri="{FF2B5EF4-FFF2-40B4-BE49-F238E27FC236}">
                <a16:creationId xmlns:a16="http://schemas.microsoft.com/office/drawing/2014/main" id="{0A147D31-92F0-F928-708C-C2C0617C1A9B}"/>
              </a:ext>
            </a:extLst>
          </p:cNvPr>
          <p:cNvPicPr>
            <a:picLocks noChangeAspect="1"/>
          </p:cNvPicPr>
          <p:nvPr/>
        </p:nvPicPr>
        <p:blipFill>
          <a:blip r:embed="rId3"/>
          <a:stretch>
            <a:fillRect/>
          </a:stretch>
        </p:blipFill>
        <p:spPr>
          <a:xfrm>
            <a:off x="460363" y="9769088"/>
            <a:ext cx="1928778" cy="391380"/>
          </a:xfrm>
          <a:prstGeom prst="rect">
            <a:avLst/>
          </a:prstGeom>
        </p:spPr>
      </p:pic>
    </p:spTree>
    <p:extLst>
      <p:ext uri="{BB962C8B-B14F-4D97-AF65-F5344CB8AC3E}">
        <p14:creationId xmlns:p14="http://schemas.microsoft.com/office/powerpoint/2010/main" val="32217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A0E2-4EDD-9F78-B88A-88E7B50D911D}"/>
              </a:ext>
            </a:extLst>
          </p:cNvPr>
          <p:cNvSpPr>
            <a:spLocks noGrp="1"/>
          </p:cNvSpPr>
          <p:nvPr>
            <p:ph type="body" sz="quarter" idx="30"/>
          </p:nvPr>
        </p:nvSpPr>
        <p:spPr/>
        <p:txBody>
          <a:bodyPr/>
          <a:lstStyle/>
          <a:p>
            <a:r>
              <a:rPr lang="en-IE" sz="3600"/>
              <a:t>A.1. Ethical Matrix </a:t>
            </a:r>
          </a:p>
        </p:txBody>
      </p:sp>
      <p:sp>
        <p:nvSpPr>
          <p:cNvPr id="3" name="Text Placeholder 2">
            <a:extLst>
              <a:ext uri="{FF2B5EF4-FFF2-40B4-BE49-F238E27FC236}">
                <a16:creationId xmlns:a16="http://schemas.microsoft.com/office/drawing/2014/main" id="{AAC5B8CC-6507-E3B7-E220-F37AC59E6A05}"/>
              </a:ext>
            </a:extLst>
          </p:cNvPr>
          <p:cNvSpPr>
            <a:spLocks noGrp="1"/>
          </p:cNvSpPr>
          <p:nvPr>
            <p:ph type="body" sz="quarter" idx="32"/>
          </p:nvPr>
        </p:nvSpPr>
        <p:spPr>
          <a:xfrm>
            <a:off x="903720" y="2484184"/>
            <a:ext cx="6143488" cy="6482396"/>
          </a:xfrm>
        </p:spPr>
        <p:txBody>
          <a:bodyPr lIns="91440" tIns="45720" rIns="91440" bIns="45720" numCol="1" spcCol="288000" anchor="t">
            <a:noAutofit/>
          </a:bodyPr>
          <a:lstStyle/>
          <a:p>
            <a:r>
              <a:rPr lang="en-US" sz="1200">
                <a:latin typeface="Calibri"/>
                <a:cs typeface="Calibri"/>
              </a:rPr>
              <a:t>As proposed by Mepham (2000), the ethical matrix is a practical approach looking for respect for well-being, autonomy, and fairness in an issue. The items of the matrix have originated from utilitarianism, deontological ethics, and the social contract theory. The matrix aims to list all possible agents (humans, </a:t>
            </a:r>
            <a:r>
              <a:rPr lang="en-US" sz="1200" err="1">
                <a:latin typeface="Calibri"/>
                <a:cs typeface="Calibri"/>
              </a:rPr>
              <a:t>organisations</a:t>
            </a:r>
            <a:r>
              <a:rPr lang="en-US" sz="1200">
                <a:latin typeface="Calibri"/>
                <a:cs typeface="Calibri"/>
              </a:rPr>
              <a:t>, animals, biota) directly or indirectly involved in the situation, and consider the well-being, autonomy and fairness of each agent in a matrix. </a:t>
            </a:r>
            <a:endParaRPr lang="en-US" sz="1200"/>
          </a:p>
          <a:p>
            <a:endParaRPr lang="en-US" sz="1200"/>
          </a:p>
          <a:p>
            <a:r>
              <a:rPr lang="en-US" sz="1200" b="1">
                <a:latin typeface="Calibri"/>
                <a:cs typeface="Calibri"/>
              </a:rPr>
              <a:t>The Ethical Matrix </a:t>
            </a:r>
            <a:r>
              <a:rPr lang="en-US" sz="1200">
                <a:latin typeface="Calibri"/>
                <a:cs typeface="Calibri"/>
              </a:rPr>
              <a:t>manual defines the representation of three components; </a:t>
            </a:r>
          </a:p>
          <a:p>
            <a:pPr marL="171450" indent="-171450">
              <a:buFont typeface="Arial" panose="020B0604020202020204" pitchFamily="34" charset="0"/>
              <a:buChar char="•"/>
            </a:pPr>
            <a:r>
              <a:rPr lang="en-US" sz="1200">
                <a:latin typeface="Calibri"/>
                <a:cs typeface="Calibri"/>
              </a:rPr>
              <a:t>respect for well-being represents getting the greatest good such as utilitarianism, </a:t>
            </a:r>
            <a:endParaRPr lang="en-US" sz="1200"/>
          </a:p>
          <a:p>
            <a:pPr marL="171450" indent="-171450">
              <a:buFont typeface="Arial" panose="020B0604020202020204" pitchFamily="34" charset="0"/>
              <a:buChar char="•"/>
            </a:pPr>
            <a:r>
              <a:rPr lang="en-US" sz="1200">
                <a:latin typeface="Calibri"/>
                <a:cs typeface="Calibri"/>
              </a:rPr>
              <a:t>autonomy represents a deontological perspective as one must consider the agent affected by the situation, and </a:t>
            </a:r>
            <a:endParaRPr lang="en-US" sz="1200"/>
          </a:p>
          <a:p>
            <a:pPr marL="171450" indent="-171450">
              <a:buFont typeface="Arial" panose="020B0604020202020204" pitchFamily="34" charset="0"/>
              <a:buChar char="•"/>
            </a:pPr>
            <a:r>
              <a:rPr lang="en-US" sz="1200">
                <a:latin typeface="Calibri"/>
                <a:cs typeface="Calibri"/>
              </a:rPr>
              <a:t>fairness represents the quest for justice, referring to Rawls’s (1972) study “A Theory of Justice”. </a:t>
            </a:r>
            <a:endParaRPr lang="en-US" sz="1200"/>
          </a:p>
          <a:p>
            <a:endParaRPr lang="en-US" sz="1200"/>
          </a:p>
          <a:p>
            <a:r>
              <a:rPr lang="en-US" sz="1200">
                <a:latin typeface="Calibri"/>
                <a:cs typeface="Calibri"/>
              </a:rPr>
              <a:t>An example of an ethical matrix, adapted from </a:t>
            </a:r>
            <a:r>
              <a:rPr lang="en-US" sz="1200">
                <a:solidFill>
                  <a:schemeClr val="tx1"/>
                </a:solidFill>
                <a:latin typeface="Calibri"/>
                <a:cs typeface="Calibri"/>
              </a:rPr>
              <a:t>Bentham</a:t>
            </a:r>
            <a:r>
              <a:rPr lang="en-US" sz="1200">
                <a:latin typeface="Calibri"/>
                <a:cs typeface="Calibri"/>
              </a:rPr>
              <a:t> (2013), is using pesticides in agriculture. After listing the agents affected (such as farmers, government, consumers, soil, residents of the area, and the environment of the area), the matrix is applied to these agents individually. Considering the farmer’s side, the ethical matrix can be implemented as below. </a:t>
            </a:r>
            <a:endParaRPr lang="en-US" sz="1200"/>
          </a:p>
          <a:p>
            <a:endParaRPr lang="en-US" sz="1200"/>
          </a:p>
          <a:p>
            <a:endParaRPr lang="en-IE" sz="1200"/>
          </a:p>
          <a:p>
            <a:endParaRPr lang="en-IE" sz="1200"/>
          </a:p>
          <a:p>
            <a:endParaRPr lang="en-IE" sz="1200"/>
          </a:p>
          <a:p>
            <a:endParaRPr lang="en-IE" sz="1200"/>
          </a:p>
          <a:p>
            <a:endParaRPr lang="en-IE" sz="1200"/>
          </a:p>
          <a:p>
            <a:endParaRPr lang="en-IE" sz="1200"/>
          </a:p>
          <a:p>
            <a:endParaRPr lang="en-IE" sz="1200"/>
          </a:p>
          <a:p>
            <a:endParaRPr lang="en-IE" sz="1200"/>
          </a:p>
          <a:p>
            <a:endParaRPr lang="en-IE" sz="1200"/>
          </a:p>
          <a:p>
            <a:endParaRPr lang="en-IE" sz="1200"/>
          </a:p>
          <a:p>
            <a:endParaRPr lang="en-IE" sz="1200"/>
          </a:p>
          <a:p>
            <a:endParaRPr lang="en-IE" sz="1200"/>
          </a:p>
          <a:p>
            <a:endParaRPr lang="en-IE" sz="1200"/>
          </a:p>
          <a:p>
            <a:r>
              <a:rPr lang="en-US" sz="1200">
                <a:latin typeface="Calibri"/>
                <a:cs typeface="Calibri"/>
              </a:rPr>
              <a:t>This method covers different agents and </a:t>
            </a:r>
            <a:r>
              <a:rPr lang="en-US" sz="1200" err="1">
                <a:latin typeface="Calibri"/>
                <a:cs typeface="Calibri"/>
              </a:rPr>
              <a:t>emphasises</a:t>
            </a:r>
            <a:r>
              <a:rPr lang="en-US" sz="1200">
                <a:latin typeface="Calibri"/>
                <a:cs typeface="Calibri"/>
              </a:rPr>
              <a:t> the necessity of a comprehensive understanding of an ethical issue from different perspectives. </a:t>
            </a:r>
            <a:endParaRPr lang="en-IE" sz="1200"/>
          </a:p>
        </p:txBody>
      </p:sp>
      <p:graphicFrame>
        <p:nvGraphicFramePr>
          <p:cNvPr id="4" name="Table 3">
            <a:extLst>
              <a:ext uri="{FF2B5EF4-FFF2-40B4-BE49-F238E27FC236}">
                <a16:creationId xmlns:a16="http://schemas.microsoft.com/office/drawing/2014/main" id="{340A8425-4AC4-96B8-EB92-A21999054F0F}"/>
              </a:ext>
            </a:extLst>
          </p:cNvPr>
          <p:cNvGraphicFramePr>
            <a:graphicFrameLocks noGrp="1"/>
          </p:cNvGraphicFramePr>
          <p:nvPr>
            <p:extLst>
              <p:ext uri="{D42A27DB-BD31-4B8C-83A1-F6EECF244321}">
                <p14:modId xmlns:p14="http://schemas.microsoft.com/office/powerpoint/2010/main" val="200187650"/>
              </p:ext>
            </p:extLst>
          </p:nvPr>
        </p:nvGraphicFramePr>
        <p:xfrm>
          <a:off x="903720" y="5909480"/>
          <a:ext cx="6143488" cy="2116881"/>
        </p:xfrm>
        <a:graphic>
          <a:graphicData uri="http://schemas.openxmlformats.org/drawingml/2006/table">
            <a:tbl>
              <a:tblPr/>
              <a:tblGrid>
                <a:gridCol w="924950">
                  <a:extLst>
                    <a:ext uri="{9D8B030D-6E8A-4147-A177-3AD203B41FA5}">
                      <a16:colId xmlns:a16="http://schemas.microsoft.com/office/drawing/2014/main" val="2947315375"/>
                    </a:ext>
                  </a:extLst>
                </a:gridCol>
                <a:gridCol w="5218538">
                  <a:extLst>
                    <a:ext uri="{9D8B030D-6E8A-4147-A177-3AD203B41FA5}">
                      <a16:colId xmlns:a16="http://schemas.microsoft.com/office/drawing/2014/main" val="762268656"/>
                    </a:ext>
                  </a:extLst>
                </a:gridCol>
              </a:tblGrid>
              <a:tr h="790632">
                <a:tc>
                  <a:txBody>
                    <a:bodyPr/>
                    <a:lstStyle/>
                    <a:p>
                      <a:pPr algn="l" rtl="0" fontAlgn="base"/>
                      <a:r>
                        <a:rPr lang="en-IE" sz="1200" b="1" i="0">
                          <a:effectLst/>
                          <a:latin typeface="Calibri" panose="020F0502020204030204" pitchFamily="34" charset="0"/>
                          <a:ea typeface="Calibri" panose="020F0502020204030204" pitchFamily="34" charset="0"/>
                          <a:cs typeface="Calibri" panose="020F0502020204030204" pitchFamily="34" charset="0"/>
                        </a:rPr>
                        <a:t>Wellbeing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Economic wellbeing of the farmer depends on the high productivity and the high number of sales with a good price. In order to increase the economic well-being, farmers may prefer to use a method to eliminate undesired insects in agriculture.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648491"/>
                  </a:ext>
                </a:extLst>
              </a:tr>
              <a:tr h="599070">
                <a:tc>
                  <a:txBody>
                    <a:bodyPr/>
                    <a:lstStyle/>
                    <a:p>
                      <a:pPr algn="l" rtl="0" fontAlgn="base"/>
                      <a:r>
                        <a:rPr lang="en-IE" sz="1200" b="1" i="0">
                          <a:effectLst/>
                          <a:latin typeface="Calibri" panose="020F0502020204030204" pitchFamily="34" charset="0"/>
                          <a:ea typeface="Calibri" panose="020F0502020204030204" pitchFamily="34" charset="0"/>
                          <a:cs typeface="Calibri" panose="020F0502020204030204" pitchFamily="34" charset="0"/>
                        </a:rPr>
                        <a:t>Autonomy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Farmer should have the right to make the decision about farming method he/she practices, as well as using pesticides or not.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815161"/>
                  </a:ext>
                </a:extLst>
              </a:tr>
              <a:tr h="694851">
                <a:tc>
                  <a:txBody>
                    <a:bodyPr/>
                    <a:lstStyle/>
                    <a:p>
                      <a:pPr algn="l" rtl="0" fontAlgn="base"/>
                      <a:r>
                        <a:rPr lang="en-IE" sz="1200" b="1" i="0">
                          <a:effectLst/>
                          <a:latin typeface="Calibri" panose="020F0502020204030204" pitchFamily="34" charset="0"/>
                          <a:ea typeface="Calibri" panose="020F0502020204030204" pitchFamily="34" charset="0"/>
                          <a:cs typeface="Calibri" panose="020F0502020204030204" pitchFamily="34" charset="0"/>
                        </a:rPr>
                        <a:t>Fairness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200" b="0" i="0">
                          <a:effectLst/>
                          <a:latin typeface="Calibri" panose="020F0502020204030204" pitchFamily="34" charset="0"/>
                          <a:ea typeface="Calibri" panose="020F0502020204030204" pitchFamily="34" charset="0"/>
                          <a:cs typeface="Calibri" panose="020F0502020204030204" pitchFamily="34" charset="0"/>
                        </a:rPr>
                        <a:t>Farmers need to receive a fair income in line with their efforts. Using excessive pesticides may potentially pollute the soil and groundwater of the area, which may eventually result in decreased yield.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969089"/>
                  </a:ext>
                </a:extLst>
              </a:tr>
            </a:tbl>
          </a:graphicData>
        </a:graphic>
      </p:graphicFrame>
      <p:grpSp>
        <p:nvGrpSpPr>
          <p:cNvPr id="5" name="Graphic 2">
            <a:extLst>
              <a:ext uri="{FF2B5EF4-FFF2-40B4-BE49-F238E27FC236}">
                <a16:creationId xmlns:a16="http://schemas.microsoft.com/office/drawing/2014/main" id="{2C8288AA-7BFD-E137-9DDC-68F11FF00A13}"/>
              </a:ext>
            </a:extLst>
          </p:cNvPr>
          <p:cNvGrpSpPr/>
          <p:nvPr/>
        </p:nvGrpSpPr>
        <p:grpSpPr>
          <a:xfrm>
            <a:off x="512467" y="419718"/>
            <a:ext cx="1082141" cy="1124763"/>
            <a:chOff x="690225" y="4499263"/>
            <a:chExt cx="1499146" cy="1521296"/>
          </a:xfrm>
        </p:grpSpPr>
        <p:sp>
          <p:nvSpPr>
            <p:cNvPr id="6" name="Freeform 109">
              <a:extLst>
                <a:ext uri="{FF2B5EF4-FFF2-40B4-BE49-F238E27FC236}">
                  <a16:creationId xmlns:a16="http://schemas.microsoft.com/office/drawing/2014/main" id="{9E2C447F-4210-3D49-7C26-470D1B80154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0ED6556B-22BA-300D-212F-13D6A21ED629}"/>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12CCE005-A0E6-A041-86BE-1A78C0FA862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8FFBA151-6EEB-54F6-5737-211D47F9673C}"/>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12D477FF-9723-4E7D-47F0-259D3A32052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EC553502-DC38-5012-0EE3-4F3428250D0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C808F3BE-AEEB-6876-AA1C-E871BAEE964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190B8F65-9E0A-71D0-7E77-B6E85EE0D2CB}"/>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3D33E8CB-65B3-C930-0E24-351EF59E9502}"/>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EA4B5803-0F29-6AC8-7D2F-BF2BCD49772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006A45DD-7B56-C3A9-5326-1DC01A16F0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F7EEA22F-3BDE-0AE4-A222-BACD9825269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53C3C902-B008-415B-EC91-013C1B5BF3B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EDE103-72ED-FD55-87D5-27DC289D8574}"/>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0A7C5AB9-155E-5AF1-C9E1-F86433BCF9FE}"/>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F43ABCB2-D2F1-3F7D-2DDB-FA38D018EA4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4944088B-038E-A67A-40AE-1E36E168213F}"/>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878B0967-EE13-FFDA-56BC-0DB9228AC1DC}"/>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F3254909-B37E-C256-F5FC-107DF0267D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37D0EA65-ACDF-F8EA-FFCB-50DF2688CD90}"/>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0C604F7F-45E5-C6B2-E0B0-EF4A2FA050B9}"/>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C8DB7722-A97E-FCF3-C1A6-DF386A080C9C}"/>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73D5B3C0-94D9-E5DA-2BE3-1843B82B7E82}"/>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187FC1A0-BFC5-16AB-0903-0455CCA9056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216A5FF3-B33D-6931-5806-F94B1C001921}"/>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C3D6E33E-3778-8B9D-9FF7-060AE8F9A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Slide Number Placeholder 2">
            <a:extLst>
              <a:ext uri="{FF2B5EF4-FFF2-40B4-BE49-F238E27FC236}">
                <a16:creationId xmlns:a16="http://schemas.microsoft.com/office/drawing/2014/main" id="{9790ED8E-C06F-DE7C-015B-CD44FDC4F66F}"/>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547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ws of cabbages growing in field">
            <a:extLst>
              <a:ext uri="{FF2B5EF4-FFF2-40B4-BE49-F238E27FC236}">
                <a16:creationId xmlns:a16="http://schemas.microsoft.com/office/drawing/2014/main" id="{55E2EA2F-8636-6D54-30C9-69157E70B38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182133"/>
            <a:ext cx="6363361" cy="4860730"/>
          </a:xfrm>
        </p:spPr>
        <p:txBody>
          <a:bodyPr lIns="91440" tIns="45720" rIns="91440" bIns="45720" numCol="1" spcCol="288000" anchor="t">
            <a:noAutofit/>
          </a:bodyPr>
          <a:lstStyle/>
          <a:p>
            <a:r>
              <a:rPr lang="en-US" b="1">
                <a:latin typeface="Calibri"/>
                <a:ea typeface="Calibri"/>
                <a:cs typeface="Calibri"/>
              </a:rPr>
              <a:t>Students may be asked to assess an ethical issue with the Ethical Matrix approach. Some of the subjects would be; </a:t>
            </a:r>
            <a:endParaRPr lang="en-US" b="1">
              <a:ea typeface="Calibri"/>
            </a:endParaRPr>
          </a:p>
          <a:p>
            <a:endParaRPr lang="en-US">
              <a:ea typeface="Calibri" panose="020F0502020204030204" pitchFamily="34" charset="0"/>
            </a:endParaRPr>
          </a:p>
          <a:p>
            <a:pPr marL="171450" indent="-171450">
              <a:lnSpc>
                <a:spcPct val="50000"/>
              </a:lnSpc>
              <a:buFont typeface="Arial" panose="020B0604020202020204" pitchFamily="34" charset="0"/>
              <a:buChar char="•"/>
            </a:pPr>
            <a:r>
              <a:rPr lang="en-US">
                <a:latin typeface="Calibri"/>
                <a:ea typeface="Calibri"/>
                <a:cs typeface="Calibri"/>
              </a:rPr>
              <a:t>Long working hours in fine-dining restaurants </a:t>
            </a:r>
            <a:endParaRPr lang="en-US">
              <a:ea typeface="Calibri"/>
            </a:endParaRPr>
          </a:p>
          <a:p>
            <a:pPr marL="171450" indent="-171450">
              <a:lnSpc>
                <a:spcPct val="50000"/>
              </a:lnSpc>
              <a:buFont typeface="Arial" panose="020B0604020202020204" pitchFamily="34" charset="0"/>
              <a:buChar char="•"/>
            </a:pPr>
            <a:endParaRPr lang="en-US">
              <a:ea typeface="Calibri" panose="020F0502020204030204" pitchFamily="34" charset="0"/>
            </a:endParaRPr>
          </a:p>
          <a:p>
            <a:pPr marL="171450" indent="-171450">
              <a:lnSpc>
                <a:spcPct val="50000"/>
              </a:lnSpc>
              <a:buFont typeface="Arial" panose="020B0604020202020204" pitchFamily="34" charset="0"/>
              <a:buChar char="•"/>
            </a:pPr>
            <a:r>
              <a:rPr lang="en-US">
                <a:latin typeface="Calibri"/>
                <a:ea typeface="Calibri"/>
                <a:cs typeface="Calibri"/>
              </a:rPr>
              <a:t>Immigrants working in the restaurant business without social security </a:t>
            </a:r>
            <a:endParaRPr lang="en-US">
              <a:ea typeface="Calibri"/>
            </a:endParaRPr>
          </a:p>
          <a:p>
            <a:pPr marL="171450" indent="-171450">
              <a:lnSpc>
                <a:spcPct val="50000"/>
              </a:lnSpc>
              <a:buFont typeface="Arial" panose="020B0604020202020204" pitchFamily="34" charset="0"/>
              <a:buChar char="•"/>
            </a:pPr>
            <a:endParaRPr lang="en-US">
              <a:ea typeface="Calibri" panose="020F0502020204030204" pitchFamily="34" charset="0"/>
            </a:endParaRPr>
          </a:p>
          <a:p>
            <a:pPr marL="171450" indent="-171450">
              <a:lnSpc>
                <a:spcPct val="50000"/>
              </a:lnSpc>
              <a:buFont typeface="Arial" panose="020B0604020202020204" pitchFamily="34" charset="0"/>
              <a:buChar char="•"/>
            </a:pPr>
            <a:r>
              <a:rPr lang="en-US">
                <a:latin typeface="Calibri"/>
                <a:ea typeface="Calibri"/>
                <a:cs typeface="Calibri"/>
              </a:rPr>
              <a:t>Unhealthy food being marketed to children </a:t>
            </a:r>
            <a:endParaRPr lang="en-US">
              <a:ea typeface="Calibri"/>
            </a:endParaRPr>
          </a:p>
          <a:p>
            <a:pPr marL="171450" indent="-171450">
              <a:lnSpc>
                <a:spcPct val="50000"/>
              </a:lnSpc>
              <a:buFont typeface="Arial" panose="020B0604020202020204" pitchFamily="34" charset="0"/>
              <a:buChar char="•"/>
            </a:pPr>
            <a:endParaRPr lang="en-US">
              <a:ea typeface="Calibri" panose="020F0502020204030204" pitchFamily="34" charset="0"/>
            </a:endParaRPr>
          </a:p>
          <a:p>
            <a:pPr marL="171450" indent="-171450">
              <a:lnSpc>
                <a:spcPct val="50000"/>
              </a:lnSpc>
              <a:buFont typeface="Arial" panose="020B0604020202020204" pitchFamily="34" charset="0"/>
              <a:buChar char="•"/>
            </a:pPr>
            <a:r>
              <a:rPr lang="en-US">
                <a:latin typeface="Calibri"/>
                <a:ea typeface="Calibri"/>
                <a:cs typeface="Calibri"/>
              </a:rPr>
              <a:t>Open buffet service and food waste management </a:t>
            </a:r>
            <a:endParaRPr lang="en-US">
              <a:ea typeface="Calibri"/>
            </a:endParaRPr>
          </a:p>
          <a:p>
            <a:pPr marL="171450" indent="-171450">
              <a:lnSpc>
                <a:spcPct val="50000"/>
              </a:lnSpc>
              <a:buFont typeface="Arial" panose="020B0604020202020204" pitchFamily="34" charset="0"/>
              <a:buChar char="•"/>
            </a:pPr>
            <a:endParaRPr lang="en-US">
              <a:ea typeface="Calibri" panose="020F0502020204030204" pitchFamily="34" charset="0"/>
            </a:endParaRPr>
          </a:p>
          <a:p>
            <a:pPr marL="171450" indent="-171450">
              <a:lnSpc>
                <a:spcPct val="50000"/>
              </a:lnSpc>
              <a:buFont typeface="Arial" panose="020B0604020202020204" pitchFamily="34" charset="0"/>
              <a:buChar char="•"/>
            </a:pPr>
            <a:r>
              <a:rPr lang="en-US">
                <a:latin typeface="Calibri"/>
                <a:ea typeface="Calibri"/>
                <a:cs typeface="Calibri"/>
              </a:rPr>
              <a:t>One of the food safety scandals and recall process</a:t>
            </a:r>
            <a:endParaRPr lang="en-US">
              <a:ea typeface="Calibri"/>
            </a:endParaRPr>
          </a:p>
          <a:p>
            <a:pPr marL="171450" indent="-171450">
              <a:lnSpc>
                <a:spcPct val="50000"/>
              </a:lnSpc>
              <a:buFont typeface="Arial" panose="020B0604020202020204" pitchFamily="34" charset="0"/>
              <a:buChar char="•"/>
            </a:pPr>
            <a:endParaRPr lang="en-US">
              <a:ea typeface="Calibri" panose="020F0502020204030204" pitchFamily="34" charset="0"/>
            </a:endParaRPr>
          </a:p>
          <a:p>
            <a:pPr marL="171450" indent="-171450">
              <a:lnSpc>
                <a:spcPct val="50000"/>
              </a:lnSpc>
              <a:buFont typeface="Arial" panose="020B0604020202020204" pitchFamily="34" charset="0"/>
              <a:buChar char="•"/>
            </a:pPr>
            <a:endParaRPr lang="en-US">
              <a:ea typeface="Calibri" panose="020F0502020204030204" pitchFamily="34" charset="0"/>
            </a:endParaRPr>
          </a:p>
          <a:p>
            <a:pPr>
              <a:lnSpc>
                <a:spcPct val="50000"/>
              </a:lnSpc>
            </a:pPr>
            <a:endParaRPr lang="en-US">
              <a:ea typeface="Calibri" panose="020F0502020204030204" pitchFamily="34" charset="0"/>
            </a:endParaRPr>
          </a:p>
          <a:p>
            <a:pPr>
              <a:lnSpc>
                <a:spcPct val="50000"/>
              </a:lnSpc>
            </a:pPr>
            <a:r>
              <a:rPr lang="en-US" b="1">
                <a:latin typeface="Calibri"/>
                <a:ea typeface="Calibri"/>
                <a:cs typeface="Calibri"/>
              </a:rPr>
              <a:t>Video Suggestions:</a:t>
            </a:r>
          </a:p>
          <a:p>
            <a:pPr marL="171450" indent="-171450">
              <a:buFont typeface="Arial" panose="020B0604020202020204" pitchFamily="34" charset="0"/>
              <a:buChar char="•"/>
            </a:pPr>
            <a:r>
              <a:rPr lang="en-US">
                <a:solidFill>
                  <a:srgbClr val="F79037"/>
                </a:solidFill>
                <a:latin typeface="Calibri"/>
                <a:ea typeface="Calibri"/>
                <a:cs typeface="Calibri"/>
                <a:hlinkClick r:id="rId3">
                  <a:extLst>
                    <a:ext uri="{A12FA001-AC4F-418D-AE19-62706E023703}">
                      <ahyp:hlinkClr xmlns:ahyp="http://schemas.microsoft.com/office/drawing/2018/hyperlinkcolor" val="tx"/>
                    </a:ext>
                  </a:extLst>
                </a:hlinkClick>
              </a:rPr>
              <a:t>Ethics Unwrapped - Beyond Business Ethics - UT Austin (utexas.edu)</a:t>
            </a:r>
            <a:endParaRPr lang="en-US">
              <a:solidFill>
                <a:srgbClr val="F79037"/>
              </a:solidFill>
              <a:latin typeface="Calibri"/>
              <a:ea typeface="Calibri"/>
              <a:cs typeface="Calibri"/>
            </a:endParaRPr>
          </a:p>
          <a:p>
            <a:r>
              <a:rPr lang="en-GB" b="0" i="0">
                <a:solidFill>
                  <a:srgbClr val="000000"/>
                </a:solidFill>
                <a:effectLst/>
                <a:latin typeface="Calibri"/>
                <a:ea typeface="Calibri"/>
                <a:cs typeface="Calibri"/>
              </a:rPr>
              <a:t>McCombs School of Business’s Ethics Unwrapped playlist on “Utilitarianism” (2018), Deontology (2018), Hedonism (2018), Virtue Ethics (2018) and other concepts such as Moral Myopia, Bounded Ethicality etc. </a:t>
            </a:r>
          </a:p>
          <a:p>
            <a:pPr marL="171450" indent="-171450">
              <a:buFont typeface="Arial" panose="020B0604020202020204" pitchFamily="34" charset="0"/>
              <a:buChar char="•"/>
            </a:pPr>
            <a:r>
              <a:rPr lang="en-IE">
                <a:solidFill>
                  <a:srgbClr val="F79037"/>
                </a:solidFill>
                <a:latin typeface="Calibri"/>
                <a:ea typeface="Calibri"/>
                <a:cs typeface="Calibri"/>
                <a:hlinkClick r:id="rId4">
                  <a:extLst>
                    <a:ext uri="{A12FA001-AC4F-418D-AE19-62706E023703}">
                      <ahyp:hlinkClr xmlns:ahyp="http://schemas.microsoft.com/office/drawing/2018/hyperlinkcolor" val="tx"/>
                    </a:ext>
                  </a:extLst>
                </a:hlinkClick>
              </a:rPr>
              <a:t>Introduction to Ethics - YouTube</a:t>
            </a:r>
            <a:endParaRPr lang="en-IE">
              <a:solidFill>
                <a:srgbClr val="F79037"/>
              </a:solidFill>
              <a:latin typeface="Calibri"/>
              <a:ea typeface="Calibri"/>
              <a:cs typeface="Calibri"/>
            </a:endParaRPr>
          </a:p>
          <a:p>
            <a:r>
              <a:rPr lang="en-US">
                <a:solidFill>
                  <a:schemeClr val="tx1"/>
                </a:solidFill>
                <a:latin typeface="Calibri"/>
                <a:ea typeface="Calibri"/>
                <a:cs typeface="Calibri"/>
              </a:rPr>
              <a:t>Wireless Philosophy’s Introduction to Ethics playlist on several theories such as Consequentialism (2018) or other practical issues such as Killing Animals for Food (2014). </a:t>
            </a:r>
            <a:endParaRPr lang="en-US">
              <a:solidFill>
                <a:schemeClr val="tx1"/>
              </a:solidFill>
              <a:ea typeface="Calibri"/>
            </a:endParaRPr>
          </a:p>
          <a:p>
            <a:endParaRPr lang="en-US">
              <a:solidFill>
                <a:schemeClr val="tx1"/>
              </a:solidFill>
              <a:ea typeface="Calibri" panose="020F0502020204030204" pitchFamily="34" charset="0"/>
            </a:endParaRPr>
          </a:p>
          <a:p>
            <a:r>
              <a:rPr lang="en-US" b="1">
                <a:solidFill>
                  <a:schemeClr val="tx1"/>
                </a:solidFill>
                <a:latin typeface="Calibri"/>
                <a:ea typeface="Calibri"/>
                <a:cs typeface="Calibri"/>
              </a:rPr>
              <a:t>Podcast Suggestions:</a:t>
            </a:r>
          </a:p>
          <a:p>
            <a:pPr marL="171450" indent="-171450">
              <a:buFont typeface="Arial" panose="020B0604020202020204" pitchFamily="34" charset="0"/>
              <a:buChar char="•"/>
            </a:pPr>
            <a:r>
              <a:rPr lang="en-US">
                <a:solidFill>
                  <a:srgbClr val="F79037"/>
                </a:solidFill>
                <a:latin typeface="Calibri"/>
                <a:ea typeface="Calibri"/>
                <a:cs typeface="Calibri"/>
                <a:hlinkClick r:id="rId5">
                  <a:extLst>
                    <a:ext uri="{A12FA001-AC4F-418D-AE19-62706E023703}">
                      <ahyp:hlinkClr xmlns:ahyp="http://schemas.microsoft.com/office/drawing/2018/hyperlinkcolor" val="tx"/>
                    </a:ext>
                  </a:extLst>
                </a:hlinkClick>
              </a:rPr>
              <a:t>BBC Radio 4 - In Our Time, Philosophy</a:t>
            </a:r>
            <a:endParaRPr lang="en-US">
              <a:solidFill>
                <a:srgbClr val="F79037"/>
              </a:solidFill>
              <a:latin typeface="Calibri"/>
              <a:ea typeface="Calibri"/>
              <a:cs typeface="Calibri"/>
            </a:endParaRPr>
          </a:p>
          <a:p>
            <a:r>
              <a:rPr lang="en-US">
                <a:solidFill>
                  <a:schemeClr val="tx1"/>
                </a:solidFill>
                <a:latin typeface="Calibri"/>
                <a:ea typeface="Calibri"/>
                <a:cs typeface="Calibri"/>
              </a:rPr>
              <a:t>Philosophy Podcast Series on “Utilitarianism” (2015), “Kant’s Categorical Imperative” (2021), “Virtue” (2002). </a:t>
            </a:r>
            <a:endParaRPr lang="en-US">
              <a:solidFill>
                <a:schemeClr val="tx1"/>
              </a:solidFill>
              <a:ea typeface="Calibri"/>
            </a:endParaRPr>
          </a:p>
          <a:p>
            <a:endParaRPr lang="en-US">
              <a:solidFill>
                <a:schemeClr val="tx1"/>
              </a:solidFill>
              <a:ea typeface="Calibri" panose="020F0502020204030204" pitchFamily="34" charset="0"/>
            </a:endParaRPr>
          </a:p>
          <a:p>
            <a:r>
              <a:rPr lang="en-IE" b="1">
                <a:solidFill>
                  <a:schemeClr val="tx1"/>
                </a:solidFill>
                <a:latin typeface="Calibri"/>
                <a:ea typeface="Calibri"/>
                <a:cs typeface="Calibri"/>
              </a:rPr>
              <a:t>Publication Suggestions: </a:t>
            </a:r>
            <a:endParaRPr lang="en-IE" b="1">
              <a:solidFill>
                <a:schemeClr val="tx1"/>
              </a:solidFill>
              <a:ea typeface="Calibri"/>
            </a:endParaRPr>
          </a:p>
          <a:p>
            <a:pPr marL="171450" indent="-171450" fontAlgn="base">
              <a:buFont typeface="Arial" panose="020B0604020202020204" pitchFamily="34" charset="0"/>
              <a:buChar char="•"/>
            </a:pPr>
            <a:r>
              <a:rPr lang="en-US">
                <a:solidFill>
                  <a:schemeClr val="tx1"/>
                </a:solidFill>
                <a:latin typeface="Calibri"/>
                <a:ea typeface="Calibri"/>
                <a:cs typeface="Calibri"/>
              </a:rPr>
              <a:t>Ferraro,</a:t>
            </a:r>
            <a:r>
              <a:rPr lang="en-US">
                <a:latin typeface="Calibri"/>
                <a:ea typeface="Calibri"/>
                <a:cs typeface="Calibri"/>
              </a:rPr>
              <a:t> F. (2017) Ritual Slaughtering vs. Animal Welfare: A Utilitarian Example of Moral Conflict Management. In The Routledge Handbook of Food Ethics. Rawlinson, M. C., Ward, C. (Eds.). Routledge. </a:t>
            </a:r>
            <a:endParaRPr lang="en-US"/>
          </a:p>
          <a:p>
            <a:pPr marL="171450" indent="-171450" fontAlgn="base">
              <a:buFont typeface="Arial" panose="020B0604020202020204" pitchFamily="34" charset="0"/>
              <a:buChar char="•"/>
            </a:pPr>
            <a:r>
              <a:rPr lang="en-US">
                <a:latin typeface="Calibri"/>
                <a:ea typeface="Calibri"/>
                <a:cs typeface="Calibri"/>
              </a:rPr>
              <a:t>Rush, E. (2012) Ethics of food security. In Food security in Australia (pp. 35-48). Springer, Boston, MA. </a:t>
            </a:r>
            <a:endParaRPr lang="en-US" i="0">
              <a:solidFill>
                <a:srgbClr val="000000"/>
              </a:solidFill>
              <a:effectLst/>
              <a:latin typeface="Calibri"/>
              <a:ea typeface="Calibri"/>
              <a:cs typeface="Calibri"/>
            </a:endParaRPr>
          </a:p>
          <a:p>
            <a:pPr marL="171450" indent="-171450" fontAlgn="base">
              <a:buFont typeface="Arial" panose="020B0604020202020204" pitchFamily="34" charset="0"/>
              <a:buChar char="•"/>
            </a:pPr>
            <a:r>
              <a:rPr lang="en-US">
                <a:latin typeface="Calibri"/>
                <a:ea typeface="Calibri"/>
                <a:cs typeface="Calibri"/>
              </a:rPr>
              <a:t>Chignell, A., Cuneo, T., </a:t>
            </a:r>
            <a:r>
              <a:rPr lang="en-US" err="1">
                <a:latin typeface="Calibri"/>
                <a:ea typeface="Calibri"/>
                <a:cs typeface="Calibri"/>
              </a:rPr>
              <a:t>Halteman</a:t>
            </a:r>
            <a:r>
              <a:rPr lang="en-US">
                <a:latin typeface="Calibri"/>
                <a:ea typeface="Calibri"/>
                <a:cs typeface="Calibri"/>
              </a:rPr>
              <a:t>, M. C. (2016). </a:t>
            </a:r>
            <a:r>
              <a:rPr lang="en-US" i="0">
                <a:solidFill>
                  <a:srgbClr val="000000"/>
                </a:solidFill>
                <a:effectLst/>
                <a:latin typeface="Calibri"/>
                <a:ea typeface="Calibri"/>
                <a:cs typeface="Calibri"/>
              </a:rPr>
              <a:t>Philosophy Comes to Dinner: Arguments about</a:t>
            </a:r>
            <a:r>
              <a:rPr lang="en-US">
                <a:latin typeface="Calibri"/>
                <a:ea typeface="Calibri"/>
                <a:cs typeface="Calibri"/>
              </a:rPr>
              <a:t> </a:t>
            </a:r>
            <a:r>
              <a:rPr lang="en-US" i="0">
                <a:solidFill>
                  <a:srgbClr val="000000"/>
                </a:solidFill>
                <a:effectLst/>
                <a:latin typeface="Calibri"/>
                <a:ea typeface="Calibri"/>
                <a:cs typeface="Calibri"/>
              </a:rPr>
              <a:t>the Ethics of Eating</a:t>
            </a:r>
            <a:r>
              <a:rPr lang="en-US">
                <a:latin typeface="Calibri"/>
                <a:ea typeface="Calibri"/>
                <a:cs typeface="Calibri"/>
              </a:rPr>
              <a:t>. Routledge: New York. </a:t>
            </a:r>
            <a:endParaRPr lang="en-US" i="0">
              <a:solidFill>
                <a:srgbClr val="000000"/>
              </a:solidFill>
              <a:effectLst/>
              <a:latin typeface="Calibri"/>
              <a:ea typeface="Calibri" panose="020F0502020204030204" pitchFamily="34" charset="0"/>
              <a:cs typeface="Calibri"/>
            </a:endParaRPr>
          </a:p>
          <a:p>
            <a:endParaRPr lang="en-IE" b="1">
              <a:solidFill>
                <a:schemeClr val="tx1"/>
              </a:solidFill>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a:xfrm>
            <a:off x="6200636" y="10132112"/>
            <a:ext cx="1047264" cy="465822"/>
          </a:xfrm>
        </p:spPr>
        <p:txBody>
          <a:bodyPr/>
          <a:lstStyle/>
          <a:p>
            <a:fld id="{CB2079F2-58AF-ED44-82D7-E04B2F6FD686}" type="slidenum">
              <a:rPr lang="en-US" smtClean="0"/>
              <a:pPr/>
              <a:t>11</a:t>
            </a:fld>
            <a:endParaRPr lang="en-US"/>
          </a:p>
        </p:txBody>
      </p:sp>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380931" y="3361212"/>
            <a:ext cx="2866969" cy="1595763"/>
          </a:xfrm>
          <a:prstGeom prst="wedgeRoundRectCallout">
            <a:avLst>
              <a:gd name="adj1" fmla="val -37494"/>
              <a:gd name="adj2" fmla="val 6250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Calibri" panose="020F0502020204030204" pitchFamily="34" charset="0"/>
                <a:ea typeface="Calibri" panose="020F0502020204030204" pitchFamily="34" charset="0"/>
                <a:cs typeface="Calibri" panose="020F0502020204030204" pitchFamily="34" charset="0"/>
              </a:rPr>
              <a:t>After defining these theories, food-related ethical issues can be discussed from different perspectives. </a:t>
            </a:r>
            <a:endParaRPr lang="en-IE" sz="1400" b="1">
              <a:latin typeface="Calibri" panose="020F0502020204030204" pitchFamily="34" charset="0"/>
              <a:ea typeface="Calibri" panose="020F0502020204030204" pitchFamily="34" charset="0"/>
              <a:cs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2" name="Picture 1">
            <a:extLst>
              <a:ext uri="{FF2B5EF4-FFF2-40B4-BE49-F238E27FC236}">
                <a16:creationId xmlns:a16="http://schemas.microsoft.com/office/drawing/2014/main" id="{393752E1-38DE-AB41-D881-67C6286B5DF5}"/>
              </a:ext>
            </a:extLst>
          </p:cNvPr>
          <p:cNvPicPr>
            <a:picLocks noChangeAspect="1"/>
          </p:cNvPicPr>
          <p:nvPr/>
        </p:nvPicPr>
        <p:blipFill>
          <a:blip r:embed="rId7"/>
          <a:stretch>
            <a:fillRect/>
          </a:stretch>
        </p:blipFill>
        <p:spPr>
          <a:xfrm>
            <a:off x="133270" y="9811395"/>
            <a:ext cx="493080" cy="474817"/>
          </a:xfrm>
          <a:prstGeom prst="rect">
            <a:avLst/>
          </a:prstGeom>
        </p:spPr>
      </p:pic>
    </p:spTree>
    <p:extLst>
      <p:ext uri="{BB962C8B-B14F-4D97-AF65-F5344CB8AC3E}">
        <p14:creationId xmlns:p14="http://schemas.microsoft.com/office/powerpoint/2010/main" val="60018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C7CD2-D696-302A-81BB-14E6ACD2560D}"/>
              </a:ext>
            </a:extLst>
          </p:cNvPr>
          <p:cNvSpPr>
            <a:spLocks noGrp="1"/>
          </p:cNvSpPr>
          <p:nvPr>
            <p:ph type="body" sz="quarter" idx="32"/>
          </p:nvPr>
        </p:nvSpPr>
        <p:spPr>
          <a:xfrm>
            <a:off x="538293" y="1738265"/>
            <a:ext cx="6526988" cy="4155082"/>
          </a:xfrm>
        </p:spPr>
        <p:txBody>
          <a:bodyPr numCol="1"/>
          <a:lstStyle/>
          <a:p>
            <a:r>
              <a:rPr lang="en-US" sz="1200" b="1"/>
              <a:t>The Platform </a:t>
            </a:r>
            <a:r>
              <a:rPr lang="en-US" sz="1200"/>
              <a:t>(Original name: El </a:t>
            </a:r>
            <a:r>
              <a:rPr lang="en-US" sz="1200" err="1"/>
              <a:t>hoyo</a:t>
            </a:r>
            <a:r>
              <a:rPr lang="en-US" sz="1200"/>
              <a:t>) is a Spanish movie directed by </a:t>
            </a:r>
            <a:r>
              <a:rPr lang="en-US" sz="1200" err="1"/>
              <a:t>Galder</a:t>
            </a:r>
            <a:r>
              <a:rPr lang="en-US" sz="1200"/>
              <a:t> </a:t>
            </a:r>
            <a:r>
              <a:rPr lang="en-US" sz="1200" err="1"/>
              <a:t>Gaztelu</a:t>
            </a:r>
            <a:r>
              <a:rPr lang="en-US" sz="1200"/>
              <a:t>-Urrutia, released in 2019. The movie is set in a vertical building, with residents on each floor. Residents are fed by a platform full of food at the top. The platform stops at each floor for a limited time and moves down to the next platform. Top-floor residents eat as much as they can, resulting in conflict with lower levels. The morality of actions and motivations of characters can be discussed from different ethical perspectives. A debate on the morality of residents’ reaction to hunger can lead to the distinction between Utilitarianism and Kantian Ethics (or Teleology vs Deontology). </a:t>
            </a:r>
          </a:p>
          <a:p>
            <a:endParaRPr lang="en-US" sz="1200"/>
          </a:p>
          <a:p>
            <a:r>
              <a:rPr lang="en-US" sz="1200"/>
              <a:t>Ford and Richardson’s (1994) and later O’Fallon and Butterfield’s (2013) meta-analysis on ethical decision-making literature reveals two pillars affecting the decision. First is the individual factors such as personality, demographics, beliefs, employment, and second is the situational factors such as group influence, the effect of authority, position in the </a:t>
            </a:r>
            <a:r>
              <a:rPr lang="en-US" sz="1200" err="1"/>
              <a:t>organisation</a:t>
            </a:r>
            <a:r>
              <a:rPr lang="en-US" sz="1200"/>
              <a:t>, the existence of a corporate policy on ethics, </a:t>
            </a:r>
            <a:r>
              <a:rPr lang="en-US" sz="1200" err="1"/>
              <a:t>organisational</a:t>
            </a:r>
            <a:r>
              <a:rPr lang="en-US" sz="1200"/>
              <a:t> structure, </a:t>
            </a:r>
            <a:r>
              <a:rPr lang="en-US" sz="1200" err="1"/>
              <a:t>organisational</a:t>
            </a:r>
            <a:r>
              <a:rPr lang="en-US" sz="1200"/>
              <a:t> culture, rewards and sanctions etc. Further details are discussed in the articles. These basic categories can be useful discussion points for the movie as well. Learners can discuss the individual and situational factors affecting the action of residents. </a:t>
            </a:r>
          </a:p>
          <a:p>
            <a:endParaRPr lang="en-US" sz="1200"/>
          </a:p>
          <a:p>
            <a:r>
              <a:rPr lang="en-US" sz="1200"/>
              <a:t>This movie can also be assessed for food insecurity and food distribution problems (distributional justice), a preliminary approach to the next section. </a:t>
            </a:r>
            <a:endParaRPr lang="en-IE" sz="1200"/>
          </a:p>
        </p:txBody>
      </p:sp>
      <p:sp>
        <p:nvSpPr>
          <p:cNvPr id="3" name="Slide Number Placeholder 2">
            <a:extLst>
              <a:ext uri="{FF2B5EF4-FFF2-40B4-BE49-F238E27FC236}">
                <a16:creationId xmlns:a16="http://schemas.microsoft.com/office/drawing/2014/main" id="{23C7FE89-8E45-B841-D1F7-017A7C273159}"/>
              </a:ext>
            </a:extLst>
          </p:cNvPr>
          <p:cNvSpPr>
            <a:spLocks noGrp="1"/>
          </p:cNvSpPr>
          <p:nvPr>
            <p:ph type="sldNum" sz="quarter" idx="4"/>
          </p:nvPr>
        </p:nvSpPr>
        <p:spPr>
          <a:xfrm>
            <a:off x="6193125" y="10120282"/>
            <a:ext cx="1047264" cy="465822"/>
          </a:xfrm>
        </p:spPr>
        <p:txBody>
          <a:bodyPr/>
          <a:lstStyle/>
          <a:p>
            <a:fld id="{CB2079F2-58AF-ED44-82D7-E04B2F6FD686}" type="slidenum">
              <a:rPr lang="en-US" smtClean="0"/>
              <a:pPr/>
              <a:t>12</a:t>
            </a:fld>
            <a:endParaRPr lang="en-US"/>
          </a:p>
        </p:txBody>
      </p:sp>
      <p:sp>
        <p:nvSpPr>
          <p:cNvPr id="4" name="Text Placeholder 3">
            <a:extLst>
              <a:ext uri="{FF2B5EF4-FFF2-40B4-BE49-F238E27FC236}">
                <a16:creationId xmlns:a16="http://schemas.microsoft.com/office/drawing/2014/main" id="{92F9D182-C7BA-DD54-2129-6FF3CF1643C5}"/>
              </a:ext>
            </a:extLst>
          </p:cNvPr>
          <p:cNvSpPr>
            <a:spLocks noGrp="1"/>
          </p:cNvSpPr>
          <p:nvPr>
            <p:ph type="body" sz="quarter" idx="33"/>
          </p:nvPr>
        </p:nvSpPr>
        <p:spPr>
          <a:xfrm>
            <a:off x="818919" y="7342429"/>
            <a:ext cx="2210884" cy="1924369"/>
          </a:xfrm>
        </p:spPr>
        <p:txBody>
          <a:bodyPr/>
          <a:lstStyle/>
          <a:p>
            <a:r>
              <a:rPr lang="en-IE" sz="1400"/>
              <a:t>This Movie is currently available to watch on </a:t>
            </a:r>
            <a:r>
              <a:rPr lang="en-IE" sz="1400">
                <a:solidFill>
                  <a:srgbClr val="F79037"/>
                </a:solidFill>
                <a:hlinkClick r:id="rId2">
                  <a:extLst>
                    <a:ext uri="{A12FA001-AC4F-418D-AE19-62706E023703}">
                      <ahyp:hlinkClr xmlns:ahyp="http://schemas.microsoft.com/office/drawing/2018/hyperlinkcolor" val="tx"/>
                    </a:ext>
                  </a:extLst>
                </a:hlinkClick>
              </a:rPr>
              <a:t>Netflix</a:t>
            </a:r>
            <a:endParaRPr lang="en-IE" sz="1400">
              <a:solidFill>
                <a:srgbClr val="F79037"/>
              </a:solidFill>
            </a:endParaRPr>
          </a:p>
        </p:txBody>
      </p:sp>
      <p:sp>
        <p:nvSpPr>
          <p:cNvPr id="6" name="Text Placeholder 5">
            <a:extLst>
              <a:ext uri="{FF2B5EF4-FFF2-40B4-BE49-F238E27FC236}">
                <a16:creationId xmlns:a16="http://schemas.microsoft.com/office/drawing/2014/main" id="{1189CDDF-3FBE-9ECD-17AD-3A679107BB50}"/>
              </a:ext>
            </a:extLst>
          </p:cNvPr>
          <p:cNvSpPr>
            <a:spLocks noGrp="1"/>
          </p:cNvSpPr>
          <p:nvPr>
            <p:ph type="body" sz="quarter" idx="30"/>
          </p:nvPr>
        </p:nvSpPr>
        <p:spPr/>
        <p:txBody>
          <a:bodyPr/>
          <a:lstStyle/>
          <a:p>
            <a:r>
              <a:rPr lang="en-IE" b="1"/>
              <a:t>A Movie Suggestion:</a:t>
            </a:r>
          </a:p>
        </p:txBody>
      </p:sp>
      <p:pic>
        <p:nvPicPr>
          <p:cNvPr id="7" name="Picture 6">
            <a:extLst>
              <a:ext uri="{FF2B5EF4-FFF2-40B4-BE49-F238E27FC236}">
                <a16:creationId xmlns:a16="http://schemas.microsoft.com/office/drawing/2014/main" id="{0E862678-7CAD-8B7F-D9B9-70A339D594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48568" y="6379248"/>
            <a:ext cx="5111107" cy="3850732"/>
          </a:xfrm>
          <a:prstGeom prst="rect">
            <a:avLst/>
          </a:prstGeom>
        </p:spPr>
      </p:pic>
      <p:pic>
        <p:nvPicPr>
          <p:cNvPr id="9" name="Picture 8">
            <a:extLst>
              <a:ext uri="{FF2B5EF4-FFF2-40B4-BE49-F238E27FC236}">
                <a16:creationId xmlns:a16="http://schemas.microsoft.com/office/drawing/2014/main" id="{39804A93-2736-2490-86C4-CE525ACE288B}"/>
              </a:ext>
            </a:extLst>
          </p:cNvPr>
          <p:cNvPicPr>
            <a:picLocks noChangeAspect="1"/>
          </p:cNvPicPr>
          <p:nvPr/>
        </p:nvPicPr>
        <p:blipFill>
          <a:blip r:embed="rId4"/>
          <a:stretch>
            <a:fillRect/>
          </a:stretch>
        </p:blipFill>
        <p:spPr>
          <a:xfrm>
            <a:off x="3402280" y="6509982"/>
            <a:ext cx="4157395" cy="2936198"/>
          </a:xfrm>
          <a:prstGeom prst="rect">
            <a:avLst/>
          </a:prstGeom>
        </p:spPr>
      </p:pic>
      <p:grpSp>
        <p:nvGrpSpPr>
          <p:cNvPr id="10" name="Graphic 2">
            <a:extLst>
              <a:ext uri="{FF2B5EF4-FFF2-40B4-BE49-F238E27FC236}">
                <a16:creationId xmlns:a16="http://schemas.microsoft.com/office/drawing/2014/main" id="{6A5CD0B2-84F5-D40A-886D-57AAEEC70CA3}"/>
              </a:ext>
            </a:extLst>
          </p:cNvPr>
          <p:cNvGrpSpPr/>
          <p:nvPr/>
        </p:nvGrpSpPr>
        <p:grpSpPr>
          <a:xfrm>
            <a:off x="6044731" y="261999"/>
            <a:ext cx="1082141" cy="1124763"/>
            <a:chOff x="690225" y="4499263"/>
            <a:chExt cx="1499146" cy="1521296"/>
          </a:xfrm>
        </p:grpSpPr>
        <p:sp>
          <p:nvSpPr>
            <p:cNvPr id="11" name="Freeform 109">
              <a:extLst>
                <a:ext uri="{FF2B5EF4-FFF2-40B4-BE49-F238E27FC236}">
                  <a16:creationId xmlns:a16="http://schemas.microsoft.com/office/drawing/2014/main" id="{351E1D69-0125-B9A5-AADD-8FB092E9A83F}"/>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F8BB5252-E145-730F-E726-136CCFD0BD53}"/>
                </a:ext>
              </a:extLst>
            </p:cNvPr>
            <p:cNvGrpSpPr/>
            <p:nvPr/>
          </p:nvGrpSpPr>
          <p:grpSpPr>
            <a:xfrm>
              <a:off x="879521" y="4954417"/>
              <a:ext cx="306297" cy="518817"/>
              <a:chOff x="879521" y="4954417"/>
              <a:chExt cx="306297" cy="518817"/>
            </a:xfrm>
            <a:solidFill>
              <a:srgbClr val="F1A0C2"/>
            </a:solidFill>
          </p:grpSpPr>
          <p:sp>
            <p:nvSpPr>
              <p:cNvPr id="32" name="Freeform 166">
                <a:extLst>
                  <a:ext uri="{FF2B5EF4-FFF2-40B4-BE49-F238E27FC236}">
                    <a16:creationId xmlns:a16="http://schemas.microsoft.com/office/drawing/2014/main" id="{79E7EA1D-9A14-7AA0-E2CF-816BC43022C3}"/>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3" name="Freeform 167">
                <a:extLst>
                  <a:ext uri="{FF2B5EF4-FFF2-40B4-BE49-F238E27FC236}">
                    <a16:creationId xmlns:a16="http://schemas.microsoft.com/office/drawing/2014/main" id="{24D67CD9-45F2-20A1-18BF-89908300DDD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4" name="Freeform 168">
                <a:extLst>
                  <a:ext uri="{FF2B5EF4-FFF2-40B4-BE49-F238E27FC236}">
                    <a16:creationId xmlns:a16="http://schemas.microsoft.com/office/drawing/2014/main" id="{963D7A14-B28F-0130-0676-DAB656BBC258}"/>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5" name="Freeform 170">
                <a:extLst>
                  <a:ext uri="{FF2B5EF4-FFF2-40B4-BE49-F238E27FC236}">
                    <a16:creationId xmlns:a16="http://schemas.microsoft.com/office/drawing/2014/main" id="{50905D71-B3DE-C8FE-C97A-35478E31DAEA}"/>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6" name="Freeform 171">
                <a:extLst>
                  <a:ext uri="{FF2B5EF4-FFF2-40B4-BE49-F238E27FC236}">
                    <a16:creationId xmlns:a16="http://schemas.microsoft.com/office/drawing/2014/main" id="{20DE5C91-AB04-5863-BAC2-32869006E6D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A0234ED5-2CA3-1878-A696-EE944E7B797F}"/>
                </a:ext>
              </a:extLst>
            </p:cNvPr>
            <p:cNvGrpSpPr/>
            <p:nvPr/>
          </p:nvGrpSpPr>
          <p:grpSpPr>
            <a:xfrm>
              <a:off x="1305674" y="4681705"/>
              <a:ext cx="305346" cy="518817"/>
              <a:chOff x="1305674" y="4681705"/>
              <a:chExt cx="305346" cy="518817"/>
            </a:xfrm>
            <a:solidFill>
              <a:srgbClr val="F1A0C2"/>
            </a:solidFill>
          </p:grpSpPr>
          <p:sp>
            <p:nvSpPr>
              <p:cNvPr id="27" name="Freeform 125">
                <a:extLst>
                  <a:ext uri="{FF2B5EF4-FFF2-40B4-BE49-F238E27FC236}">
                    <a16:creationId xmlns:a16="http://schemas.microsoft.com/office/drawing/2014/main" id="{88038448-C440-EA7E-258F-0994647CB86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26">
                <a:extLst>
                  <a:ext uri="{FF2B5EF4-FFF2-40B4-BE49-F238E27FC236}">
                    <a16:creationId xmlns:a16="http://schemas.microsoft.com/office/drawing/2014/main" id="{2DD63A5D-CA67-055D-5B49-F98A6B94BA6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31">
                <a:extLst>
                  <a:ext uri="{FF2B5EF4-FFF2-40B4-BE49-F238E27FC236}">
                    <a16:creationId xmlns:a16="http://schemas.microsoft.com/office/drawing/2014/main" id="{9EE69A88-B89A-A0AE-6A83-DD1E44173C1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0" name="Freeform 139">
                <a:extLst>
                  <a:ext uri="{FF2B5EF4-FFF2-40B4-BE49-F238E27FC236}">
                    <a16:creationId xmlns:a16="http://schemas.microsoft.com/office/drawing/2014/main" id="{CD634323-88D5-BADF-254A-20510FB7FB4A}"/>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65">
                <a:extLst>
                  <a:ext uri="{FF2B5EF4-FFF2-40B4-BE49-F238E27FC236}">
                    <a16:creationId xmlns:a16="http://schemas.microsoft.com/office/drawing/2014/main" id="{A7996318-822F-1E26-5C4C-997F050F42F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AA80C011-7C03-AC8F-0745-7DBDE61E0092}"/>
                </a:ext>
              </a:extLst>
            </p:cNvPr>
            <p:cNvGrpSpPr/>
            <p:nvPr/>
          </p:nvGrpSpPr>
          <p:grpSpPr>
            <a:xfrm>
              <a:off x="1725169" y="4951566"/>
              <a:ext cx="306297" cy="518817"/>
              <a:chOff x="1725169" y="4951566"/>
              <a:chExt cx="306297" cy="518817"/>
            </a:xfrm>
            <a:solidFill>
              <a:srgbClr val="F1A0C2"/>
            </a:solidFill>
          </p:grpSpPr>
          <p:sp>
            <p:nvSpPr>
              <p:cNvPr id="22" name="Freeform 120">
                <a:extLst>
                  <a:ext uri="{FF2B5EF4-FFF2-40B4-BE49-F238E27FC236}">
                    <a16:creationId xmlns:a16="http://schemas.microsoft.com/office/drawing/2014/main" id="{880B4736-AD89-8FFA-4854-032505C39CD5}"/>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1">
                <a:extLst>
                  <a:ext uri="{FF2B5EF4-FFF2-40B4-BE49-F238E27FC236}">
                    <a16:creationId xmlns:a16="http://schemas.microsoft.com/office/drawing/2014/main" id="{9C69247B-D89F-043D-E2F4-B02EA75A9C1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22">
                <a:extLst>
                  <a:ext uri="{FF2B5EF4-FFF2-40B4-BE49-F238E27FC236}">
                    <a16:creationId xmlns:a16="http://schemas.microsoft.com/office/drawing/2014/main" id="{FE10ACE6-9F82-2DB0-18F2-B23E526E1745}"/>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5" name="Freeform 123">
                <a:extLst>
                  <a:ext uri="{FF2B5EF4-FFF2-40B4-BE49-F238E27FC236}">
                    <a16:creationId xmlns:a16="http://schemas.microsoft.com/office/drawing/2014/main" id="{6AE190B7-F451-42D4-731B-12A2EDE961DC}"/>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24">
                <a:extLst>
                  <a:ext uri="{FF2B5EF4-FFF2-40B4-BE49-F238E27FC236}">
                    <a16:creationId xmlns:a16="http://schemas.microsoft.com/office/drawing/2014/main" id="{325C999E-5A7E-75F4-D7C2-7A3C0CDCD57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CC2F11E9-34AA-4919-2D6E-5C0713201449}"/>
                </a:ext>
              </a:extLst>
            </p:cNvPr>
            <p:cNvGrpSpPr/>
            <p:nvPr/>
          </p:nvGrpSpPr>
          <p:grpSpPr>
            <a:xfrm>
              <a:off x="690225" y="4499263"/>
              <a:ext cx="1499146" cy="1498491"/>
              <a:chOff x="690225" y="4499263"/>
              <a:chExt cx="1499146" cy="1498491"/>
            </a:xfrm>
            <a:solidFill>
              <a:srgbClr val="000000"/>
            </a:solidFill>
          </p:grpSpPr>
          <p:grpSp>
            <p:nvGrpSpPr>
              <p:cNvPr id="16" name="Graphic 2">
                <a:extLst>
                  <a:ext uri="{FF2B5EF4-FFF2-40B4-BE49-F238E27FC236}">
                    <a16:creationId xmlns:a16="http://schemas.microsoft.com/office/drawing/2014/main" id="{CCA9D7F4-DA54-C49D-80F3-DC003306370C}"/>
                  </a:ext>
                </a:extLst>
              </p:cNvPr>
              <p:cNvGrpSpPr/>
              <p:nvPr userDrawn="1"/>
            </p:nvGrpSpPr>
            <p:grpSpPr>
              <a:xfrm>
                <a:off x="690225" y="4499263"/>
                <a:ext cx="1499146" cy="1498491"/>
                <a:chOff x="690225" y="4499263"/>
                <a:chExt cx="1499146" cy="1498491"/>
              </a:xfrm>
              <a:solidFill>
                <a:srgbClr val="000000"/>
              </a:solidFill>
            </p:grpSpPr>
            <p:sp>
              <p:nvSpPr>
                <p:cNvPr id="20" name="Freeform 118">
                  <a:extLst>
                    <a:ext uri="{FF2B5EF4-FFF2-40B4-BE49-F238E27FC236}">
                      <a16:creationId xmlns:a16="http://schemas.microsoft.com/office/drawing/2014/main" id="{850551D5-0DE0-8A30-422A-79558198B396}"/>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1" name="Freeform 119">
                  <a:extLst>
                    <a:ext uri="{FF2B5EF4-FFF2-40B4-BE49-F238E27FC236}">
                      <a16:creationId xmlns:a16="http://schemas.microsoft.com/office/drawing/2014/main" id="{E7C72CEA-29DB-D4EE-D49F-730C1B00FAE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7" name="Freeform 115">
                <a:extLst>
                  <a:ext uri="{FF2B5EF4-FFF2-40B4-BE49-F238E27FC236}">
                    <a16:creationId xmlns:a16="http://schemas.microsoft.com/office/drawing/2014/main" id="{4E21C06D-CD95-6208-3E1E-9696082BD73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8" name="Freeform 116">
                <a:extLst>
                  <a:ext uri="{FF2B5EF4-FFF2-40B4-BE49-F238E27FC236}">
                    <a16:creationId xmlns:a16="http://schemas.microsoft.com/office/drawing/2014/main" id="{7CE8CF5C-7631-1A33-3F26-B917A2ABFCF1}"/>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9" name="Freeform 117">
                <a:extLst>
                  <a:ext uri="{FF2B5EF4-FFF2-40B4-BE49-F238E27FC236}">
                    <a16:creationId xmlns:a16="http://schemas.microsoft.com/office/drawing/2014/main" id="{0249DC8D-56EF-72F8-1CF1-8BED33919F0B}"/>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5" name="Picture 4">
            <a:extLst>
              <a:ext uri="{FF2B5EF4-FFF2-40B4-BE49-F238E27FC236}">
                <a16:creationId xmlns:a16="http://schemas.microsoft.com/office/drawing/2014/main" id="{8B99D53A-1CB8-18B5-0308-ACD9D7A5811E}"/>
              </a:ext>
            </a:extLst>
          </p:cNvPr>
          <p:cNvPicPr>
            <a:picLocks noChangeAspect="1"/>
          </p:cNvPicPr>
          <p:nvPr/>
        </p:nvPicPr>
        <p:blipFill>
          <a:blip r:embed="rId5"/>
          <a:stretch>
            <a:fillRect/>
          </a:stretch>
        </p:blipFill>
        <p:spPr>
          <a:xfrm>
            <a:off x="326428" y="7695175"/>
            <a:ext cx="493080" cy="474817"/>
          </a:xfrm>
          <a:prstGeom prst="rect">
            <a:avLst/>
          </a:prstGeom>
        </p:spPr>
      </p:pic>
    </p:spTree>
    <p:extLst>
      <p:ext uri="{BB962C8B-B14F-4D97-AF65-F5344CB8AC3E}">
        <p14:creationId xmlns:p14="http://schemas.microsoft.com/office/powerpoint/2010/main" val="112458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b="1">
                <a:solidFill>
                  <a:srgbClr val="F79037"/>
                </a:solidFill>
              </a:rPr>
              <a:t>B</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5" y="3124029"/>
            <a:ext cx="3257618" cy="2002900"/>
          </a:xfrm>
        </p:spPr>
        <p:txBody>
          <a:bodyPr/>
          <a:lstStyle/>
          <a:p>
            <a:r>
              <a:rPr lang="en-US"/>
              <a:t>Ethical Issues in Food Ecosystem</a:t>
            </a:r>
          </a:p>
        </p:txBody>
      </p:sp>
    </p:spTree>
    <p:extLst>
      <p:ext uri="{BB962C8B-B14F-4D97-AF65-F5344CB8AC3E}">
        <p14:creationId xmlns:p14="http://schemas.microsoft.com/office/powerpoint/2010/main" val="315880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D4DF9-E12B-B23A-7F26-969A37955393}"/>
              </a:ext>
            </a:extLst>
          </p:cNvPr>
          <p:cNvSpPr>
            <a:spLocks noGrp="1"/>
          </p:cNvSpPr>
          <p:nvPr>
            <p:ph type="body" sz="quarter" idx="30"/>
          </p:nvPr>
        </p:nvSpPr>
        <p:spPr>
          <a:xfrm>
            <a:off x="1201003" y="516431"/>
            <a:ext cx="6047847" cy="946746"/>
          </a:xfrm>
        </p:spPr>
        <p:txBody>
          <a:bodyPr/>
          <a:lstStyle/>
          <a:p>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Ethical Issues in Food Ecosystem</a:t>
            </a:r>
            <a:endParaRPr kumimoji="0" lang="en-IE" sz="3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600"/>
          </a:p>
        </p:txBody>
      </p:sp>
      <p:sp>
        <p:nvSpPr>
          <p:cNvPr id="3" name="Text Placeholder 2">
            <a:extLst>
              <a:ext uri="{FF2B5EF4-FFF2-40B4-BE49-F238E27FC236}">
                <a16:creationId xmlns:a16="http://schemas.microsoft.com/office/drawing/2014/main" id="{1DB0EB4B-38EB-9261-B126-EA5549EF51E6}"/>
              </a:ext>
            </a:extLst>
          </p:cNvPr>
          <p:cNvSpPr>
            <a:spLocks noGrp="1"/>
          </p:cNvSpPr>
          <p:nvPr>
            <p:ph type="body" sz="quarter" idx="32"/>
          </p:nvPr>
        </p:nvSpPr>
        <p:spPr>
          <a:xfrm>
            <a:off x="903720" y="2729843"/>
            <a:ext cx="6143488" cy="6820641"/>
          </a:xfrm>
        </p:spPr>
        <p:txBody>
          <a:bodyPr lIns="91440" tIns="45720" rIns="91440" bIns="45720" numCol="1" spcCol="288000" anchor="t">
            <a:noAutofit/>
          </a:bodyPr>
          <a:lstStyle/>
          <a:p>
            <a:pPr>
              <a:defRPr/>
            </a:pPr>
            <a:r>
              <a:rPr lang="en-US" sz="1200" b="1">
                <a:highlight>
                  <a:srgbClr val="F79037"/>
                </a:highlight>
                <a:latin typeface="Calibri"/>
                <a:cs typeface="Calibri"/>
              </a:rPr>
              <a:t>A</a:t>
            </a:r>
            <a:r>
              <a:rPr kumimoji="0" lang="en-US" sz="1200" b="1" i="0" u="none" strike="noStrike" kern="1200" cap="none" spc="0" normalizeH="0" baseline="0" noProof="0" err="1">
                <a:ln>
                  <a:noFill/>
                </a:ln>
                <a:solidFill>
                  <a:srgbClr val="000000"/>
                </a:solidFill>
                <a:effectLst/>
                <a:highlight>
                  <a:srgbClr val="F79037"/>
                </a:highlight>
                <a:uLnTx/>
                <a:uFillTx/>
                <a:latin typeface="Calibri"/>
                <a:cs typeface="Calibri"/>
              </a:rPr>
              <a:t>im</a:t>
            </a:r>
            <a:r>
              <a:rPr kumimoji="0" lang="en-US" sz="1200" b="1" i="0" u="none" strike="noStrike" kern="1200" cap="none" spc="0" normalizeH="0" baseline="0" noProof="0">
                <a:ln>
                  <a:noFill/>
                </a:ln>
                <a:solidFill>
                  <a:srgbClr val="000000"/>
                </a:solidFill>
                <a:effectLst/>
                <a:highlight>
                  <a:srgbClr val="F79037"/>
                </a:highlight>
                <a:uLnTx/>
                <a:uFillTx/>
                <a:latin typeface="Calibri"/>
                <a:cs typeface="Calibri"/>
              </a:rPr>
              <a:t>: to provide students with the ability to address existing and upcoming ethical concerns at every step of the food industry such as marketing, producing, pricing, logistics, packaging, serving </a:t>
            </a:r>
            <a:r>
              <a:rPr kumimoji="0" lang="en-US" sz="1200" b="1" i="0" u="none" strike="noStrike" kern="1200" cap="none" spc="0" normalizeH="0" baseline="0" noProof="0" err="1">
                <a:ln>
                  <a:noFill/>
                </a:ln>
                <a:solidFill>
                  <a:srgbClr val="000000"/>
                </a:solidFill>
                <a:effectLst/>
                <a:highlight>
                  <a:srgbClr val="F79037"/>
                </a:highlight>
                <a:uLnTx/>
                <a:uFillTx/>
                <a:latin typeface="Calibri"/>
                <a:cs typeface="Calibri"/>
              </a:rPr>
              <a:t>etc</a:t>
            </a:r>
            <a:r>
              <a:rPr lang="en-US" sz="1200" b="1">
                <a:highlight>
                  <a:srgbClr val="F79037"/>
                </a:highlight>
                <a:latin typeface="Calibri"/>
                <a:cs typeface="Calibri"/>
              </a:rPr>
              <a:t>.</a:t>
            </a:r>
            <a:endParaRPr lang="en-US" sz="1200" b="1" i="0" u="none" strike="noStrike" kern="1200" cap="none" spc="0" normalizeH="0" baseline="0" noProof="0">
              <a:ln>
                <a:noFill/>
              </a:ln>
              <a:solidFill>
                <a:srgbClr val="000000"/>
              </a:solidFill>
              <a:effectLst/>
              <a:highlight>
                <a:srgbClr val="F79037"/>
              </a:highlight>
              <a:uLnTx/>
              <a:uFillTx/>
              <a:latin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a:defRPr/>
            </a:pPr>
            <a:r>
              <a:rPr lang="en-US" sz="1200" b="1" i="1">
                <a:latin typeface="Calibri"/>
                <a:cs typeface="Calibri"/>
              </a:rPr>
              <a:t>Accordingly, one should </a:t>
            </a:r>
            <a:r>
              <a:rPr kumimoji="0" lang="en-US" sz="1200" b="1" i="1" u="none" strike="noStrike" kern="1200" cap="none" spc="0" normalizeH="0" baseline="0" noProof="0">
                <a:ln>
                  <a:noFill/>
                </a:ln>
                <a:solidFill>
                  <a:srgbClr val="000000"/>
                </a:solidFill>
                <a:effectLst/>
                <a:uLnTx/>
                <a:uFillTx/>
                <a:latin typeface="Calibri"/>
                <a:cs typeface="Calibri"/>
              </a:rPr>
              <a:t>understand the food ecosystem as a complex and dynamic organism and to increase student awareness of the roles of the parties or stakeholders directly or indirectly included in policy-making, such as government, consumer, farmer, manufacturer, and restaurateur.</a:t>
            </a:r>
            <a:endParaRPr lang="en-US" sz="1200" b="1" i="1" u="none" strike="noStrike" kern="1200" cap="none" spc="0" normalizeH="0" baseline="0" noProof="0">
              <a:ln>
                <a:noFill/>
              </a:ln>
              <a:solidFill>
                <a:srgbClr val="000000"/>
              </a:solidFill>
              <a:effectLst/>
              <a:uLnTx/>
              <a:uFillTx/>
              <a:latin typeface="Calibri"/>
              <a:cs typeface="Calibri"/>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a:defRPr/>
            </a:pPr>
            <a:r>
              <a:rPr kumimoji="0" lang="en-US" sz="1200" b="0" i="0" u="none" strike="noStrike" kern="1200" cap="none" spc="0" normalizeH="0" baseline="0" noProof="0">
                <a:ln>
                  <a:noFill/>
                </a:ln>
                <a:solidFill>
                  <a:srgbClr val="000000"/>
                </a:solidFill>
                <a:effectLst/>
                <a:uLnTx/>
                <a:uFillTx/>
                <a:latin typeface="Calibri"/>
                <a:cs typeface="Calibri"/>
              </a:rPr>
              <a:t>In order to comprehend the complexity of the system</a:t>
            </a:r>
            <a:r>
              <a:rPr lang="en-US" sz="1200">
                <a:latin typeface="Calibri"/>
                <a:cs typeface="Calibri"/>
              </a:rPr>
              <a:t> (Figure 1),</a:t>
            </a:r>
            <a:r>
              <a:rPr kumimoji="0" lang="en-US" sz="1200" b="0" i="0" u="none" strike="noStrike" kern="1200" cap="none" spc="0" normalizeH="0" baseline="0" noProof="0">
                <a:ln>
                  <a:noFill/>
                </a:ln>
                <a:solidFill>
                  <a:srgbClr val="000000"/>
                </a:solidFill>
                <a:effectLst/>
                <a:uLnTx/>
                <a:uFillTx/>
                <a:latin typeface="Calibri"/>
                <a:cs typeface="Calibri"/>
              </a:rPr>
              <a:t> it is recommended that students are taken on field trips or guest speakers can be invited during the course. The list of some potential partners includes:</a:t>
            </a:r>
            <a:r>
              <a:rPr lang="en-US" sz="1200">
                <a:latin typeface="Calibri"/>
                <a:cs typeface="Calibri"/>
              </a:rPr>
              <a:t> </a:t>
            </a:r>
            <a:endParaRPr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defRPr/>
            </a:pPr>
            <a:r>
              <a:rPr lang="en-US" sz="1200" b="1">
                <a:latin typeface="Calibri"/>
                <a:cs typeface="Calibri"/>
              </a:rPr>
              <a:t>Farms: </a:t>
            </a:r>
            <a:r>
              <a:rPr lang="en-US" sz="1200">
                <a:latin typeface="Calibri"/>
                <a:cs typeface="Calibri"/>
              </a:rPr>
              <a:t>active</a:t>
            </a:r>
            <a:r>
              <a:rPr kumimoji="0" lang="en-US" sz="1200" b="0" i="0" u="none" strike="noStrike" kern="1200" cap="none" spc="0" normalizeH="0" baseline="0" noProof="0">
                <a:ln>
                  <a:noFill/>
                </a:ln>
                <a:solidFill>
                  <a:srgbClr val="000000"/>
                </a:solidFill>
                <a:effectLst/>
                <a:uLnTx/>
                <a:uFillTx/>
                <a:latin typeface="Calibri"/>
                <a:cs typeface="Calibri"/>
              </a:rPr>
              <a:t> participation of students in harvesting, planting, milking, collecting the eggs or other activities to understand the scope of business, the difficulties and problems during the process.</a:t>
            </a:r>
            <a:r>
              <a:rPr lang="en-US" sz="1200">
                <a:latin typeface="Calibri"/>
                <a:cs typeface="Calibri"/>
              </a:rPr>
              <a:t> </a:t>
            </a:r>
            <a:endParaRPr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Calibri"/>
                <a:cs typeface="Calibri"/>
              </a:rPr>
              <a:t>Cooperatives</a:t>
            </a:r>
            <a:r>
              <a:rPr lang="en-US" sz="1200" b="1">
                <a:latin typeface="Calibri"/>
                <a:cs typeface="Calibri"/>
              </a:rPr>
              <a:t>:</a:t>
            </a:r>
            <a:r>
              <a:rPr kumimoji="0" lang="en-US" sz="1200" b="0" i="0" u="none" strike="noStrike" kern="1200" cap="none" spc="0" normalizeH="0" baseline="0" noProof="0">
                <a:ln>
                  <a:noFill/>
                </a:ln>
                <a:solidFill>
                  <a:srgbClr val="000000"/>
                </a:solidFill>
                <a:effectLst/>
                <a:uLnTx/>
                <a:uFillTx/>
                <a:latin typeface="Calibri"/>
                <a:cs typeface="Calibri"/>
              </a:rPr>
              <a:t> an important agent to set the prices, balance the supply, set quality, to market the region or members.</a:t>
            </a:r>
            <a:r>
              <a:rPr lang="en-US" sz="1200">
                <a:latin typeface="Calibri"/>
                <a:cs typeface="Calibri"/>
              </a:rPr>
              <a:t> </a:t>
            </a:r>
            <a:endParaRPr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Calibri"/>
                <a:cs typeface="Calibri"/>
              </a:rPr>
              <a:t>Waste Management Facilities</a:t>
            </a:r>
            <a:r>
              <a:rPr lang="en-US" sz="1200" b="1">
                <a:latin typeface="Calibri"/>
                <a:cs typeface="Calibri"/>
              </a:rPr>
              <a:t>:</a:t>
            </a:r>
            <a:r>
              <a:rPr kumimoji="0" lang="en-US" sz="1200" b="0" i="0" u="none" strike="noStrike" kern="1200" cap="none" spc="0" normalizeH="0" baseline="0" noProof="0">
                <a:ln>
                  <a:noFill/>
                </a:ln>
                <a:solidFill>
                  <a:srgbClr val="000000"/>
                </a:solidFill>
                <a:effectLst/>
                <a:uLnTx/>
                <a:uFillTx/>
                <a:latin typeface="Calibri"/>
                <a:cs typeface="Calibri"/>
              </a:rPr>
              <a:t> depending on the country, students can be taken to </a:t>
            </a:r>
            <a:r>
              <a:rPr kumimoji="0" lang="en-US" sz="1200" b="0" i="0" u="none" strike="noStrike" kern="1200" cap="none" spc="0" normalizeH="0" baseline="0" noProof="0" err="1">
                <a:ln>
                  <a:noFill/>
                </a:ln>
                <a:solidFill>
                  <a:srgbClr val="000000"/>
                </a:solidFill>
                <a:effectLst/>
                <a:uLnTx/>
                <a:uFillTx/>
                <a:latin typeface="Calibri"/>
                <a:cs typeface="Calibri"/>
              </a:rPr>
              <a:t>centres</a:t>
            </a:r>
            <a:r>
              <a:rPr kumimoji="0" lang="en-US" sz="1200" b="0" i="0" u="none" strike="noStrike" kern="1200" cap="none" spc="0" normalizeH="0" baseline="0" noProof="0">
                <a:ln>
                  <a:noFill/>
                </a:ln>
                <a:solidFill>
                  <a:srgbClr val="000000"/>
                </a:solidFill>
                <a:effectLst/>
                <a:uLnTx/>
                <a:uFillTx/>
                <a:latin typeface="Calibri"/>
                <a:cs typeface="Calibri"/>
              </a:rPr>
              <a:t> collecting, separating, reusing, and recycling facilities</a:t>
            </a:r>
            <a:r>
              <a:rPr lang="en-US" sz="1200">
                <a:latin typeface="Calibri"/>
                <a:cs typeface="Calibri"/>
              </a:rPr>
              <a:t>.</a:t>
            </a:r>
            <a:endParaRPr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Calibri"/>
                <a:cs typeface="Calibri"/>
              </a:rPr>
              <a:t>Food Wholesalers</a:t>
            </a:r>
            <a:r>
              <a:rPr lang="en-US" sz="1200" b="1">
                <a:latin typeface="Calibri"/>
                <a:cs typeface="Calibri"/>
              </a:rPr>
              <a:t>: </a:t>
            </a:r>
            <a:r>
              <a:rPr kumimoji="0" lang="en-US" sz="1200" b="0" i="0" u="none" strike="noStrike" kern="1200" cap="none" spc="0" normalizeH="0" baseline="0" noProof="0">
                <a:ln>
                  <a:noFill/>
                </a:ln>
                <a:solidFill>
                  <a:srgbClr val="000000"/>
                </a:solidFill>
                <a:effectLst/>
                <a:uLnTx/>
                <a:uFillTx/>
                <a:latin typeface="Calibri"/>
                <a:cs typeface="Calibri"/>
              </a:rPr>
              <a:t>to understand the expectations of wholesalers and suppliers</a:t>
            </a:r>
            <a:r>
              <a:rPr lang="en-US" sz="1200">
                <a:latin typeface="Calibri"/>
                <a:cs typeface="Calibri"/>
              </a:rPr>
              <a:t>. </a:t>
            </a:r>
            <a:endParaRPr lang="en-US" sz="1200"/>
          </a:p>
          <a:p>
            <a:pPr marL="171450" indent="-171450">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Calibri"/>
                <a:cs typeface="Calibri"/>
              </a:rPr>
              <a:t>Environmental Activists</a:t>
            </a:r>
            <a:r>
              <a:rPr kumimoji="0" lang="en-US" sz="1200" b="0" i="0" u="none" strike="noStrike" kern="1200" cap="none" spc="0" normalizeH="0" baseline="0" noProof="0">
                <a:ln>
                  <a:noFill/>
                </a:ln>
                <a:solidFill>
                  <a:srgbClr val="000000"/>
                </a:solidFill>
                <a:effectLst/>
                <a:uLnTx/>
                <a:uFillTx/>
                <a:latin typeface="Calibri"/>
                <a:cs typeface="Calibri"/>
              </a:rPr>
              <a:t>: students should understand the environmental concerns from the perspective of authorities but also the activists as well. Activists may be an individual or non-governmental </a:t>
            </a:r>
            <a:r>
              <a:rPr kumimoji="0" lang="en-US" sz="1200" b="0" i="0" u="none" strike="noStrike" kern="1200" cap="none" spc="0" normalizeH="0" baseline="0" noProof="0" err="1">
                <a:ln>
                  <a:noFill/>
                </a:ln>
                <a:solidFill>
                  <a:srgbClr val="000000"/>
                </a:solidFill>
                <a:effectLst/>
                <a:uLnTx/>
                <a:uFillTx/>
                <a:latin typeface="Calibri"/>
                <a:cs typeface="Calibri"/>
              </a:rPr>
              <a:t>organisation</a:t>
            </a:r>
            <a:r>
              <a:rPr kumimoji="0" lang="en-US" sz="1200" b="0" i="0" u="none" strike="noStrike" kern="1200" cap="none" spc="0" normalizeH="0" baseline="0" noProof="0">
                <a:ln>
                  <a:noFill/>
                </a:ln>
                <a:solidFill>
                  <a:srgbClr val="000000"/>
                </a:solidFill>
                <a:effectLst/>
                <a:uLnTx/>
                <a:uFillTx/>
                <a:latin typeface="Calibri"/>
                <a:cs typeface="Calibri"/>
              </a:rPr>
              <a:t>, who are willing to be guest speakers for instance.</a:t>
            </a:r>
            <a:r>
              <a:rPr lang="en-US" sz="1200">
                <a:latin typeface="Calibri"/>
                <a:cs typeface="Calibri"/>
              </a:rPr>
              <a:t> </a:t>
            </a:r>
            <a:endParaRPr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Calibri"/>
                <a:cs typeface="Calibri"/>
              </a:rPr>
              <a:t>Other companies in </a:t>
            </a:r>
            <a:r>
              <a:rPr kumimoji="0" lang="en-US" sz="1200" b="1" i="0" u="none" strike="noStrike" kern="1200" cap="none" spc="0" normalizeH="0" baseline="0" noProof="0">
                <a:ln>
                  <a:noFill/>
                </a:ln>
                <a:solidFill>
                  <a:srgbClr val="000000"/>
                </a:solidFill>
                <a:effectLst/>
                <a:uLnTx/>
                <a:uFillTx/>
                <a:latin typeface="Calibri"/>
                <a:cs typeface="Calibri"/>
              </a:rPr>
              <a:t>food-related industries</a:t>
            </a:r>
            <a:r>
              <a:rPr kumimoji="0" lang="en-US" sz="1200" b="0" i="0" u="none" strike="noStrike" kern="1200" cap="none" spc="0" normalizeH="0" baseline="0" noProof="0">
                <a:ln>
                  <a:noFill/>
                </a:ln>
                <a:solidFill>
                  <a:srgbClr val="000000"/>
                </a:solidFill>
                <a:effectLst/>
                <a:uLnTx/>
                <a:uFillTx/>
                <a:latin typeface="Calibri"/>
                <a:cs typeface="Calibri"/>
              </a:rPr>
              <a:t> such as biofuel, agrochemicals, seeds, nutritionists, restaurants, catering</a:t>
            </a:r>
            <a:r>
              <a:rPr lang="en-US" sz="1200">
                <a:latin typeface="Calibri"/>
                <a:cs typeface="Calibri"/>
              </a:rPr>
              <a:t>,</a:t>
            </a:r>
            <a:r>
              <a:rPr kumimoji="0" lang="en-US" sz="1200" b="0" i="0" u="none" strike="noStrike" kern="1200" cap="none" spc="0" normalizeH="0" baseline="0" noProof="0">
                <a:ln>
                  <a:noFill/>
                </a:ln>
                <a:solidFill>
                  <a:srgbClr val="000000"/>
                </a:solidFill>
                <a:effectLst/>
                <a:uLnTx/>
                <a:uFillTx/>
                <a:latin typeface="Calibri"/>
                <a:cs typeface="Calibri"/>
              </a:rPr>
              <a:t> etc.</a:t>
            </a:r>
            <a:r>
              <a:rPr lang="en-US" sz="1200">
                <a:latin typeface="Calibri"/>
                <a:cs typeface="Calibri"/>
              </a:rPr>
              <a:t> </a:t>
            </a:r>
            <a:endParaRPr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Calibri"/>
                <a:cs typeface="Calibri"/>
              </a:rPr>
              <a:t>Governmental bodies </a:t>
            </a:r>
            <a:r>
              <a:rPr kumimoji="0" lang="en-US" sz="1200" b="0" i="0" u="none" strike="noStrike" kern="1200" cap="none" spc="0" normalizeH="0" baseline="0" noProof="0">
                <a:ln>
                  <a:noFill/>
                </a:ln>
                <a:solidFill>
                  <a:srgbClr val="000000"/>
                </a:solidFill>
                <a:effectLst/>
                <a:uLnTx/>
                <a:uFillTx/>
                <a:latin typeface="Calibri"/>
                <a:cs typeface="Calibri"/>
              </a:rPr>
              <a:t>related to the food industry.</a:t>
            </a:r>
            <a:r>
              <a:rPr lang="en-US" sz="1200">
                <a:latin typeface="Calibri"/>
                <a:cs typeface="Calibri"/>
              </a:rPr>
              <a:t> </a:t>
            </a:r>
            <a:endParaRPr lang="en-US" sz="1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Calibri"/>
                <a:cs typeface="Calibri"/>
              </a:rPr>
              <a:t>Non-governmental </a:t>
            </a:r>
            <a:r>
              <a:rPr kumimoji="0" lang="en-US" sz="1200" b="1" i="0" u="none" strike="noStrike" kern="1200" cap="none" spc="0" normalizeH="0" baseline="0" noProof="0" err="1">
                <a:ln>
                  <a:noFill/>
                </a:ln>
                <a:solidFill>
                  <a:srgbClr val="000000"/>
                </a:solidFill>
                <a:effectLst/>
                <a:uLnTx/>
                <a:uFillTx/>
                <a:latin typeface="Calibri"/>
                <a:cs typeface="Calibri"/>
              </a:rPr>
              <a:t>organisations</a:t>
            </a:r>
            <a:r>
              <a:rPr kumimoji="0" lang="en-US" sz="1200" b="1" i="0" u="none" strike="noStrike" kern="1200" cap="none" spc="0" normalizeH="0" baseline="0" noProof="0">
                <a:ln>
                  <a:noFill/>
                </a:ln>
                <a:solidFill>
                  <a:srgbClr val="000000"/>
                </a:solidFill>
                <a:effectLst/>
                <a:uLnTx/>
                <a:uFillTx/>
                <a:latin typeface="Calibri"/>
                <a:cs typeface="Calibri"/>
              </a:rPr>
              <a:t> </a:t>
            </a:r>
            <a:r>
              <a:rPr kumimoji="0" lang="en-US" sz="1200" b="0" i="0" u="none" strike="noStrike" kern="1200" cap="none" spc="0" normalizeH="0" baseline="0" noProof="0">
                <a:ln>
                  <a:noFill/>
                </a:ln>
                <a:solidFill>
                  <a:srgbClr val="000000"/>
                </a:solidFill>
                <a:effectLst/>
                <a:uLnTx/>
                <a:uFillTx/>
                <a:latin typeface="Calibri"/>
                <a:cs typeface="Calibri"/>
              </a:rPr>
              <a:t>other than cooperatives, which are active in the area.</a:t>
            </a:r>
            <a:r>
              <a:rPr lang="en-US" sz="1200">
                <a:latin typeface="Calibri"/>
                <a:cs typeface="Calibri"/>
              </a:rPr>
              <a:t> </a:t>
            </a:r>
            <a:endParaRPr kumimoji="0" lang="en-IE"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1200"/>
          </a:p>
        </p:txBody>
      </p:sp>
      <p:pic>
        <p:nvPicPr>
          <p:cNvPr id="4" name="Picture 3" descr="A picture containing vector graphics&#10;&#10;Description automatically generated">
            <a:extLst>
              <a:ext uri="{FF2B5EF4-FFF2-40B4-BE49-F238E27FC236}">
                <a16:creationId xmlns:a16="http://schemas.microsoft.com/office/drawing/2014/main" id="{BA426FA9-853B-6A0A-18F1-A9DC176C4D61}"/>
              </a:ext>
            </a:extLst>
          </p:cNvPr>
          <p:cNvPicPr>
            <a:picLocks noChangeAspect="1"/>
          </p:cNvPicPr>
          <p:nvPr/>
        </p:nvPicPr>
        <p:blipFill>
          <a:blip r:embed="rId2"/>
          <a:stretch>
            <a:fillRect/>
          </a:stretch>
        </p:blipFill>
        <p:spPr>
          <a:xfrm>
            <a:off x="4694830" y="8003603"/>
            <a:ext cx="2554020" cy="1871226"/>
          </a:xfrm>
          <a:prstGeom prst="rect">
            <a:avLst/>
          </a:prstGeom>
        </p:spPr>
      </p:pic>
      <p:sp>
        <p:nvSpPr>
          <p:cNvPr id="5" name="TextBox 4">
            <a:extLst>
              <a:ext uri="{FF2B5EF4-FFF2-40B4-BE49-F238E27FC236}">
                <a16:creationId xmlns:a16="http://schemas.microsoft.com/office/drawing/2014/main" id="{8B08F8AC-24D1-2405-C9FC-F6326449A641}"/>
              </a:ext>
            </a:extLst>
          </p:cNvPr>
          <p:cNvSpPr txBox="1"/>
          <p:nvPr/>
        </p:nvSpPr>
        <p:spPr>
          <a:xfrm>
            <a:off x="903720" y="204717"/>
            <a:ext cx="1034262" cy="1569660"/>
          </a:xfrm>
          <a:prstGeom prst="rect">
            <a:avLst/>
          </a:prstGeom>
          <a:noFill/>
        </p:spPr>
        <p:txBody>
          <a:bodyPr wrap="square" rtlCol="0">
            <a:spAutoFit/>
          </a:bodyPr>
          <a:lstStyle/>
          <a:p>
            <a:r>
              <a:rPr lang="en-IE" sz="9600" b="1">
                <a:solidFill>
                  <a:srgbClr val="F79037"/>
                </a:solidFill>
                <a:latin typeface="Calibri" panose="020F0502020204030204" pitchFamily="34" charset="0"/>
                <a:ea typeface="Calibri" panose="020F0502020204030204" pitchFamily="34" charset="0"/>
                <a:cs typeface="Calibri" panose="020F0502020204030204" pitchFamily="34" charset="0"/>
              </a:rPr>
              <a:t>B</a:t>
            </a:r>
          </a:p>
        </p:txBody>
      </p:sp>
      <p:sp>
        <p:nvSpPr>
          <p:cNvPr id="6" name="Slide Number Placeholder 2">
            <a:extLst>
              <a:ext uri="{FF2B5EF4-FFF2-40B4-BE49-F238E27FC236}">
                <a16:creationId xmlns:a16="http://schemas.microsoft.com/office/drawing/2014/main" id="{130DD139-12F1-0949-C083-4BA12E82B72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14</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65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544DB-2779-474C-1E46-7EA683F45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309457"/>
            <a:ext cx="7559675" cy="5802566"/>
          </a:xfrm>
          <a:prstGeom prst="rect">
            <a:avLst/>
          </a:prstGeom>
        </p:spPr>
      </p:pic>
      <p:sp>
        <p:nvSpPr>
          <p:cNvPr id="3" name="Text Placeholder 2">
            <a:extLst>
              <a:ext uri="{FF2B5EF4-FFF2-40B4-BE49-F238E27FC236}">
                <a16:creationId xmlns:a16="http://schemas.microsoft.com/office/drawing/2014/main" id="{52827000-D9B9-C3C1-F762-A07F20986F23}"/>
              </a:ext>
            </a:extLst>
          </p:cNvPr>
          <p:cNvSpPr>
            <a:spLocks noGrp="1"/>
          </p:cNvSpPr>
          <p:nvPr>
            <p:ph type="body" sz="quarter" idx="13"/>
          </p:nvPr>
        </p:nvSpPr>
        <p:spPr/>
        <p:txBody>
          <a:bodyPr>
            <a:normAutofit/>
          </a:bodyPr>
          <a:lstStyle/>
          <a:p>
            <a:pPr algn="r"/>
            <a:r>
              <a:rPr lang="en-IE" sz="3600" i="0"/>
              <a:t>Understanding the Food Ecosystem</a:t>
            </a:r>
          </a:p>
        </p:txBody>
      </p:sp>
      <p:sp>
        <p:nvSpPr>
          <p:cNvPr id="6" name="Slide Number Placeholder 5">
            <a:extLst>
              <a:ext uri="{FF2B5EF4-FFF2-40B4-BE49-F238E27FC236}">
                <a16:creationId xmlns:a16="http://schemas.microsoft.com/office/drawing/2014/main" id="{60CA6017-8D3C-EDC8-1147-008FBEC16663}"/>
              </a:ext>
            </a:extLst>
          </p:cNvPr>
          <p:cNvSpPr>
            <a:spLocks noGrp="1"/>
          </p:cNvSpPr>
          <p:nvPr>
            <p:ph type="sldNum" sz="quarter" idx="4"/>
          </p:nvPr>
        </p:nvSpPr>
        <p:spPr>
          <a:xfrm>
            <a:off x="6210595" y="10092846"/>
            <a:ext cx="1047264" cy="465822"/>
          </a:xfrm>
        </p:spPr>
        <p:txBody>
          <a:bodyPr/>
          <a:lstStyle/>
          <a:p>
            <a:fld id="{CB2079F2-58AF-ED44-82D7-E04B2F6FD686}" type="slidenum">
              <a:rPr lang="en-US" smtClean="0"/>
              <a:pPr/>
              <a:t>15</a:t>
            </a:fld>
            <a:endParaRPr lang="en-US"/>
          </a:p>
        </p:txBody>
      </p:sp>
      <p:sp>
        <p:nvSpPr>
          <p:cNvPr id="9" name="TextBox 8">
            <a:extLst>
              <a:ext uri="{FF2B5EF4-FFF2-40B4-BE49-F238E27FC236}">
                <a16:creationId xmlns:a16="http://schemas.microsoft.com/office/drawing/2014/main" id="{9D621A58-B46D-3EAF-F87B-5674A0B37B82}"/>
              </a:ext>
            </a:extLst>
          </p:cNvPr>
          <p:cNvSpPr txBox="1"/>
          <p:nvPr/>
        </p:nvSpPr>
        <p:spPr>
          <a:xfrm>
            <a:off x="1697981" y="8983618"/>
            <a:ext cx="4438935" cy="276999"/>
          </a:xfrm>
          <a:prstGeom prst="rect">
            <a:avLst/>
          </a:prstGeom>
          <a:noFill/>
        </p:spPr>
        <p:txBody>
          <a:bodyPr wrap="square" lIns="91440" tIns="45720" rIns="91440" bIns="45720" anchor="t">
            <a:spAutoFit/>
          </a:bodyPr>
          <a:lstStyle/>
          <a:p>
            <a:r>
              <a:rPr lang="en-US" sz="1200" b="1" i="0">
                <a:solidFill>
                  <a:srgbClr val="000000"/>
                </a:solidFill>
                <a:effectLst/>
                <a:latin typeface="Calibri"/>
                <a:ea typeface="Calibri" panose="020F0502020204030204" pitchFamily="34" charset="0"/>
                <a:cs typeface="Calibri"/>
              </a:rPr>
              <a:t>Figure 1</a:t>
            </a:r>
            <a:r>
              <a:rPr lang="en-US" sz="1200" b="0" i="0">
                <a:solidFill>
                  <a:srgbClr val="000000"/>
                </a:solidFill>
                <a:effectLst/>
                <a:latin typeface="Calibri"/>
                <a:ea typeface="Calibri" panose="020F0502020204030204" pitchFamily="34" charset="0"/>
                <a:cs typeface="Calibri"/>
              </a:rPr>
              <a:t>: </a:t>
            </a:r>
            <a:r>
              <a:rPr lang="en-US" sz="1200">
                <a:solidFill>
                  <a:srgbClr val="000000"/>
                </a:solidFill>
                <a:latin typeface="Calibri"/>
                <a:ea typeface="Calibri" panose="020F0502020204030204" pitchFamily="34" charset="0"/>
                <a:cs typeface="Calibri"/>
              </a:rPr>
              <a:t>Food</a:t>
            </a:r>
            <a:r>
              <a:rPr lang="en-US" sz="1200" b="0" i="0">
                <a:solidFill>
                  <a:srgbClr val="000000"/>
                </a:solidFill>
                <a:effectLst/>
                <a:latin typeface="Calibri"/>
                <a:ea typeface="Calibri" panose="020F0502020204030204" pitchFamily="34" charset="0"/>
                <a:cs typeface="Calibri"/>
              </a:rPr>
              <a:t> Agri-Ecosystem</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a:t>
            </a:r>
            <a:r>
              <a:rPr lang="en-US" sz="1200">
                <a:solidFill>
                  <a:srgbClr val="000000"/>
                </a:solidFill>
                <a:latin typeface="Calibri"/>
                <a:ea typeface="Calibri" panose="020F0502020204030204" pitchFamily="34" charset="0"/>
                <a:cs typeface="Calibri"/>
              </a:rPr>
              <a:t>Adapted from </a:t>
            </a:r>
            <a:r>
              <a:rPr lang="en-US" sz="1200" err="1">
                <a:solidFill>
                  <a:srgbClr val="000000"/>
                </a:solidFill>
                <a:latin typeface="Calibri"/>
                <a:ea typeface="Calibri" panose="020F0502020204030204" pitchFamily="34" charset="0"/>
                <a:cs typeface="Calibri"/>
              </a:rPr>
              <a:t>Röös</a:t>
            </a:r>
            <a:r>
              <a:rPr lang="en-US" sz="1200" b="0" i="0">
                <a:solidFill>
                  <a:srgbClr val="000000"/>
                </a:solidFill>
                <a:effectLst/>
                <a:latin typeface="Calibri"/>
                <a:ea typeface="Calibri" panose="020F0502020204030204" pitchFamily="34" charset="0"/>
                <a:cs typeface="Calibri"/>
              </a:rPr>
              <a:t> et al</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2018) </a:t>
            </a:r>
            <a:endParaRPr lang="en-IE" sz="1200">
              <a:latin typeface="Calibri"/>
              <a:ea typeface="Calibri" panose="020F0502020204030204" pitchFamily="34" charset="0"/>
              <a:cs typeface="Calibri"/>
            </a:endParaRPr>
          </a:p>
        </p:txBody>
      </p:sp>
      <p:grpSp>
        <p:nvGrpSpPr>
          <p:cNvPr id="10" name="Graphic 2">
            <a:extLst>
              <a:ext uri="{FF2B5EF4-FFF2-40B4-BE49-F238E27FC236}">
                <a16:creationId xmlns:a16="http://schemas.microsoft.com/office/drawing/2014/main" id="{D3B2CFA6-725B-7B8B-D54D-23505A93053B}"/>
              </a:ext>
            </a:extLst>
          </p:cNvPr>
          <p:cNvGrpSpPr/>
          <p:nvPr/>
        </p:nvGrpSpPr>
        <p:grpSpPr>
          <a:xfrm>
            <a:off x="662170" y="1229668"/>
            <a:ext cx="1082141" cy="1124763"/>
            <a:chOff x="690225" y="4499263"/>
            <a:chExt cx="1499146" cy="1521296"/>
          </a:xfrm>
        </p:grpSpPr>
        <p:sp>
          <p:nvSpPr>
            <p:cNvPr id="11" name="Freeform 109">
              <a:extLst>
                <a:ext uri="{FF2B5EF4-FFF2-40B4-BE49-F238E27FC236}">
                  <a16:creationId xmlns:a16="http://schemas.microsoft.com/office/drawing/2014/main" id="{3C8423CB-357C-E9E4-3300-5673E457972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DF7470DC-79F6-8BE8-67EE-43B4B669986F}"/>
                </a:ext>
              </a:extLst>
            </p:cNvPr>
            <p:cNvGrpSpPr/>
            <p:nvPr/>
          </p:nvGrpSpPr>
          <p:grpSpPr>
            <a:xfrm>
              <a:off x="879521" y="4954417"/>
              <a:ext cx="306297" cy="518817"/>
              <a:chOff x="879521" y="4954417"/>
              <a:chExt cx="306297" cy="518817"/>
            </a:xfrm>
            <a:solidFill>
              <a:srgbClr val="F1A0C2"/>
            </a:solidFill>
          </p:grpSpPr>
          <p:sp>
            <p:nvSpPr>
              <p:cNvPr id="32" name="Freeform 166">
                <a:extLst>
                  <a:ext uri="{FF2B5EF4-FFF2-40B4-BE49-F238E27FC236}">
                    <a16:creationId xmlns:a16="http://schemas.microsoft.com/office/drawing/2014/main" id="{83B5254D-8959-0120-DDBD-15A24379E863}"/>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3" name="Freeform 167">
                <a:extLst>
                  <a:ext uri="{FF2B5EF4-FFF2-40B4-BE49-F238E27FC236}">
                    <a16:creationId xmlns:a16="http://schemas.microsoft.com/office/drawing/2014/main" id="{246E418B-BACB-4993-2067-CBBB91EE4C9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4" name="Freeform 168">
                <a:extLst>
                  <a:ext uri="{FF2B5EF4-FFF2-40B4-BE49-F238E27FC236}">
                    <a16:creationId xmlns:a16="http://schemas.microsoft.com/office/drawing/2014/main" id="{B1BA6FDA-1D96-8D72-DED0-A1CDEF414FA1}"/>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5" name="Freeform 170">
                <a:extLst>
                  <a:ext uri="{FF2B5EF4-FFF2-40B4-BE49-F238E27FC236}">
                    <a16:creationId xmlns:a16="http://schemas.microsoft.com/office/drawing/2014/main" id="{82851284-2FD4-24F1-8DD4-05D9B2442B2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6" name="Freeform 171">
                <a:extLst>
                  <a:ext uri="{FF2B5EF4-FFF2-40B4-BE49-F238E27FC236}">
                    <a16:creationId xmlns:a16="http://schemas.microsoft.com/office/drawing/2014/main" id="{9F61572C-6CBE-6DDD-74A9-A7397D7EC4D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529C567D-1FE6-7B91-E677-4C70B72DE80A}"/>
                </a:ext>
              </a:extLst>
            </p:cNvPr>
            <p:cNvGrpSpPr/>
            <p:nvPr/>
          </p:nvGrpSpPr>
          <p:grpSpPr>
            <a:xfrm>
              <a:off x="1305674" y="4681705"/>
              <a:ext cx="305346" cy="518817"/>
              <a:chOff x="1305674" y="4681705"/>
              <a:chExt cx="305346" cy="518817"/>
            </a:xfrm>
            <a:solidFill>
              <a:srgbClr val="F1A0C2"/>
            </a:solidFill>
          </p:grpSpPr>
          <p:sp>
            <p:nvSpPr>
              <p:cNvPr id="27" name="Freeform 125">
                <a:extLst>
                  <a:ext uri="{FF2B5EF4-FFF2-40B4-BE49-F238E27FC236}">
                    <a16:creationId xmlns:a16="http://schemas.microsoft.com/office/drawing/2014/main" id="{5A94A198-DAE3-4474-EB61-F25BC80C5136}"/>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26">
                <a:extLst>
                  <a:ext uri="{FF2B5EF4-FFF2-40B4-BE49-F238E27FC236}">
                    <a16:creationId xmlns:a16="http://schemas.microsoft.com/office/drawing/2014/main" id="{703A00CC-DE98-053C-30C4-5906A107882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31">
                <a:extLst>
                  <a:ext uri="{FF2B5EF4-FFF2-40B4-BE49-F238E27FC236}">
                    <a16:creationId xmlns:a16="http://schemas.microsoft.com/office/drawing/2014/main" id="{357DD965-00C7-4EB4-053D-3EEB4E29583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0" name="Freeform 139">
                <a:extLst>
                  <a:ext uri="{FF2B5EF4-FFF2-40B4-BE49-F238E27FC236}">
                    <a16:creationId xmlns:a16="http://schemas.microsoft.com/office/drawing/2014/main" id="{4483E9CF-E28C-2186-FDC3-CFDFC4975298}"/>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65">
                <a:extLst>
                  <a:ext uri="{FF2B5EF4-FFF2-40B4-BE49-F238E27FC236}">
                    <a16:creationId xmlns:a16="http://schemas.microsoft.com/office/drawing/2014/main" id="{63EED540-CB45-3518-B82F-475DC156E92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D9D227E8-9E25-6855-0C72-4BEB5F494392}"/>
                </a:ext>
              </a:extLst>
            </p:cNvPr>
            <p:cNvGrpSpPr/>
            <p:nvPr/>
          </p:nvGrpSpPr>
          <p:grpSpPr>
            <a:xfrm>
              <a:off x="1725169" y="4951566"/>
              <a:ext cx="306297" cy="518817"/>
              <a:chOff x="1725169" y="4951566"/>
              <a:chExt cx="306297" cy="518817"/>
            </a:xfrm>
            <a:solidFill>
              <a:srgbClr val="F1A0C2"/>
            </a:solidFill>
          </p:grpSpPr>
          <p:sp>
            <p:nvSpPr>
              <p:cNvPr id="22" name="Freeform 120">
                <a:extLst>
                  <a:ext uri="{FF2B5EF4-FFF2-40B4-BE49-F238E27FC236}">
                    <a16:creationId xmlns:a16="http://schemas.microsoft.com/office/drawing/2014/main" id="{E2A4E43F-E8D0-4451-E12A-093E24A2B096}"/>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1">
                <a:extLst>
                  <a:ext uri="{FF2B5EF4-FFF2-40B4-BE49-F238E27FC236}">
                    <a16:creationId xmlns:a16="http://schemas.microsoft.com/office/drawing/2014/main" id="{C8F7B62F-27F3-1701-3AE1-C5A4EB9A17B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22">
                <a:extLst>
                  <a:ext uri="{FF2B5EF4-FFF2-40B4-BE49-F238E27FC236}">
                    <a16:creationId xmlns:a16="http://schemas.microsoft.com/office/drawing/2014/main" id="{E82FEC3A-E792-427B-73EF-124E433D984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5" name="Freeform 123">
                <a:extLst>
                  <a:ext uri="{FF2B5EF4-FFF2-40B4-BE49-F238E27FC236}">
                    <a16:creationId xmlns:a16="http://schemas.microsoft.com/office/drawing/2014/main" id="{C566C3F6-1B72-4757-A044-02D8FF3B1E6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24">
                <a:extLst>
                  <a:ext uri="{FF2B5EF4-FFF2-40B4-BE49-F238E27FC236}">
                    <a16:creationId xmlns:a16="http://schemas.microsoft.com/office/drawing/2014/main" id="{7887B1DB-0965-C68B-2163-D1BAECFBA9E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F87C6A73-9447-61E4-35B9-A0C10DB95C95}"/>
                </a:ext>
              </a:extLst>
            </p:cNvPr>
            <p:cNvGrpSpPr/>
            <p:nvPr/>
          </p:nvGrpSpPr>
          <p:grpSpPr>
            <a:xfrm>
              <a:off x="690225" y="4499263"/>
              <a:ext cx="1499146" cy="1498491"/>
              <a:chOff x="690225" y="4499263"/>
              <a:chExt cx="1499146" cy="1498491"/>
            </a:xfrm>
            <a:solidFill>
              <a:srgbClr val="000000"/>
            </a:solidFill>
          </p:grpSpPr>
          <p:grpSp>
            <p:nvGrpSpPr>
              <p:cNvPr id="16" name="Graphic 2">
                <a:extLst>
                  <a:ext uri="{FF2B5EF4-FFF2-40B4-BE49-F238E27FC236}">
                    <a16:creationId xmlns:a16="http://schemas.microsoft.com/office/drawing/2014/main" id="{F2829750-2D62-E328-59B2-2AD92AA7832D}"/>
                  </a:ext>
                </a:extLst>
              </p:cNvPr>
              <p:cNvGrpSpPr/>
              <p:nvPr userDrawn="1"/>
            </p:nvGrpSpPr>
            <p:grpSpPr>
              <a:xfrm>
                <a:off x="690225" y="4499263"/>
                <a:ext cx="1499146" cy="1498491"/>
                <a:chOff x="690225" y="4499263"/>
                <a:chExt cx="1499146" cy="1498491"/>
              </a:xfrm>
              <a:solidFill>
                <a:srgbClr val="000000"/>
              </a:solidFill>
            </p:grpSpPr>
            <p:sp>
              <p:nvSpPr>
                <p:cNvPr id="20" name="Freeform 118">
                  <a:extLst>
                    <a:ext uri="{FF2B5EF4-FFF2-40B4-BE49-F238E27FC236}">
                      <a16:creationId xmlns:a16="http://schemas.microsoft.com/office/drawing/2014/main" id="{FC59BF2D-C070-2B90-5431-4DC0CB2BD83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1" name="Freeform 119">
                  <a:extLst>
                    <a:ext uri="{FF2B5EF4-FFF2-40B4-BE49-F238E27FC236}">
                      <a16:creationId xmlns:a16="http://schemas.microsoft.com/office/drawing/2014/main" id="{1255D132-1DE4-9BA8-1395-C8620A8E34C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7" name="Freeform 115">
                <a:extLst>
                  <a:ext uri="{FF2B5EF4-FFF2-40B4-BE49-F238E27FC236}">
                    <a16:creationId xmlns:a16="http://schemas.microsoft.com/office/drawing/2014/main" id="{5C191EF3-F902-DB67-9900-A8F09664574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8" name="Freeform 116">
                <a:extLst>
                  <a:ext uri="{FF2B5EF4-FFF2-40B4-BE49-F238E27FC236}">
                    <a16:creationId xmlns:a16="http://schemas.microsoft.com/office/drawing/2014/main" id="{28A7573A-1C26-5D6B-63D1-504D6AB8CFC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9" name="Freeform 117">
                <a:extLst>
                  <a:ext uri="{FF2B5EF4-FFF2-40B4-BE49-F238E27FC236}">
                    <a16:creationId xmlns:a16="http://schemas.microsoft.com/office/drawing/2014/main" id="{16C35350-6658-7735-57E1-72BB1CCB5165}"/>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B72E5B6C-B4A3-E340-4B67-2AC42F89B5DD}"/>
              </a:ext>
            </a:extLst>
          </p:cNvPr>
          <p:cNvSpPr txBox="1"/>
          <p:nvPr/>
        </p:nvSpPr>
        <p:spPr>
          <a:xfrm>
            <a:off x="1786768" y="7992055"/>
            <a:ext cx="3999522" cy="515526"/>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External Factors</a:t>
            </a:r>
          </a:p>
          <a:p>
            <a:pPr algn="ctr">
              <a:lnSpc>
                <a:spcPts val="1140"/>
              </a:lnSpc>
            </a:pPr>
            <a:r>
              <a:rPr lang="en-GB" sz="1000">
                <a:latin typeface="Calibri"/>
                <a:cs typeface="Calibri"/>
              </a:rPr>
              <a:t>Governments/Policy-makers, international bodies, markets, lobbyists, NGOs, universities, media, culture, consumer awareness</a:t>
            </a:r>
            <a:endParaRPr lang="en-GB" sz="100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780DF199-29A3-519D-D178-7940737BB4D2}"/>
              </a:ext>
            </a:extLst>
          </p:cNvPr>
          <p:cNvSpPr txBox="1"/>
          <p:nvPr/>
        </p:nvSpPr>
        <p:spPr>
          <a:xfrm>
            <a:off x="248609" y="6532340"/>
            <a:ext cx="924232" cy="1079783"/>
          </a:xfrm>
          <a:prstGeom prst="rect">
            <a:avLst/>
          </a:prstGeom>
          <a:noFill/>
        </p:spPr>
        <p:txBody>
          <a:bodyPr wrap="square" lIns="91440" tIns="45720" rIns="91440" bIns="45720" rtlCol="0" anchor="t">
            <a:spAutoFit/>
          </a:bodyPr>
          <a:lstStyle/>
          <a:p>
            <a:pPr algn="ctr">
              <a:lnSpc>
                <a:spcPts val="1140"/>
              </a:lnSpc>
            </a:pPr>
            <a:r>
              <a:rPr lang="en-GB" sz="1200" b="1">
                <a:latin typeface="Calibri" panose="020F0502020204030204" pitchFamily="34" charset="0"/>
                <a:cs typeface="Calibri" panose="020F0502020204030204" pitchFamily="34" charset="0"/>
              </a:rPr>
              <a:t>Inputs</a:t>
            </a:r>
          </a:p>
          <a:p>
            <a:pPr algn="ctr">
              <a:lnSpc>
                <a:spcPts val="1140"/>
              </a:lnSpc>
            </a:pPr>
            <a:r>
              <a:rPr lang="en-GB" sz="900">
                <a:latin typeface="Calibri" panose="020F0502020204030204" pitchFamily="34" charset="0"/>
                <a:cs typeface="Calibri" panose="020F0502020204030204" pitchFamily="34" charset="0"/>
              </a:rPr>
              <a:t>fertilisers agrochemicals</a:t>
            </a:r>
          </a:p>
          <a:p>
            <a:pPr algn="ctr">
              <a:lnSpc>
                <a:spcPts val="1140"/>
              </a:lnSpc>
            </a:pPr>
            <a:r>
              <a:rPr lang="en-GB" sz="900">
                <a:latin typeface="Calibri"/>
                <a:cs typeface="Calibri"/>
              </a:rPr>
              <a:t>fossil fuels</a:t>
            </a:r>
          </a:p>
          <a:p>
            <a:pPr algn="ctr">
              <a:lnSpc>
                <a:spcPts val="1140"/>
              </a:lnSpc>
            </a:pPr>
            <a:r>
              <a:rPr lang="en-GB" sz="900">
                <a:latin typeface="Calibri"/>
                <a:cs typeface="Calibri"/>
              </a:rPr>
              <a:t>irrigation</a:t>
            </a:r>
            <a:endParaRPr lang="en-GB" sz="900">
              <a:latin typeface="Calibri" panose="020F0502020204030204" pitchFamily="34" charset="0"/>
              <a:cs typeface="Calibri" panose="020F0502020204030204" pitchFamily="34" charset="0"/>
            </a:endParaRPr>
          </a:p>
          <a:p>
            <a:pPr algn="ctr">
              <a:lnSpc>
                <a:spcPts val="1140"/>
              </a:lnSpc>
            </a:pPr>
            <a:r>
              <a:rPr lang="en-GB" sz="900">
                <a:latin typeface="Calibri" panose="020F0502020204030204" pitchFamily="34" charset="0"/>
                <a:cs typeface="Calibri" panose="020F0502020204030204" pitchFamily="34" charset="0"/>
              </a:rPr>
              <a:t>machinery</a:t>
            </a:r>
          </a:p>
          <a:p>
            <a:pPr algn="ctr">
              <a:lnSpc>
                <a:spcPts val="1140"/>
              </a:lnSpc>
            </a:pPr>
            <a:r>
              <a:rPr lang="en-GB" sz="900">
                <a:latin typeface="Calibri" panose="020F0502020204030204" pitchFamily="34" charset="0"/>
                <a:cs typeface="Calibri" panose="020F0502020204030204" pitchFamily="34" charset="0"/>
              </a:rPr>
              <a:t>seeds</a:t>
            </a:r>
          </a:p>
        </p:txBody>
      </p:sp>
      <p:sp>
        <p:nvSpPr>
          <p:cNvPr id="41" name="TextBox 40">
            <a:extLst>
              <a:ext uri="{FF2B5EF4-FFF2-40B4-BE49-F238E27FC236}">
                <a16:creationId xmlns:a16="http://schemas.microsoft.com/office/drawing/2014/main" id="{DBC1E838-A3F8-68CF-D11D-ADA0AE1C348F}"/>
              </a:ext>
            </a:extLst>
          </p:cNvPr>
          <p:cNvSpPr txBox="1"/>
          <p:nvPr/>
        </p:nvSpPr>
        <p:spPr>
          <a:xfrm>
            <a:off x="3575659" y="6860187"/>
            <a:ext cx="1146701" cy="515526"/>
          </a:xfrm>
          <a:prstGeom prst="rect">
            <a:avLst/>
          </a:prstGeom>
          <a:noFill/>
        </p:spPr>
        <p:txBody>
          <a:bodyPr wrap="square" rtlCol="0">
            <a:spAutoFit/>
          </a:bodyPr>
          <a:lstStyle/>
          <a:p>
            <a:pPr algn="ctr">
              <a:lnSpc>
                <a:spcPts val="1140"/>
              </a:lnSpc>
            </a:pPr>
            <a:r>
              <a:rPr lang="en-GB" sz="1000">
                <a:latin typeface="Calibri" panose="020F0502020204030204" pitchFamily="34" charset="0"/>
                <a:cs typeface="Calibri" panose="020F0502020204030204" pitchFamily="34" charset="0"/>
              </a:rPr>
              <a:t>Processors</a:t>
            </a:r>
          </a:p>
          <a:p>
            <a:pPr algn="ctr">
              <a:lnSpc>
                <a:spcPts val="1140"/>
              </a:lnSpc>
            </a:pPr>
            <a:r>
              <a:rPr lang="en-GB" sz="1000">
                <a:latin typeface="Calibri" panose="020F0502020204030204" pitchFamily="34" charset="0"/>
                <a:cs typeface="Calibri" panose="020F0502020204030204" pitchFamily="34" charset="0"/>
              </a:rPr>
              <a:t>Distributers</a:t>
            </a:r>
          </a:p>
          <a:p>
            <a:pPr algn="ctr">
              <a:lnSpc>
                <a:spcPts val="1140"/>
              </a:lnSpc>
            </a:pPr>
            <a:r>
              <a:rPr lang="en-GB" sz="1000">
                <a:latin typeface="Calibri" panose="020F0502020204030204" pitchFamily="34" charset="0"/>
                <a:cs typeface="Calibri" panose="020F0502020204030204" pitchFamily="34" charset="0"/>
              </a:rPr>
              <a:t>Traders</a:t>
            </a:r>
          </a:p>
        </p:txBody>
      </p:sp>
      <p:sp>
        <p:nvSpPr>
          <p:cNvPr id="42" name="TextBox 41">
            <a:extLst>
              <a:ext uri="{FF2B5EF4-FFF2-40B4-BE49-F238E27FC236}">
                <a16:creationId xmlns:a16="http://schemas.microsoft.com/office/drawing/2014/main" id="{F716E08F-3C78-D78B-7482-1DE90537A6DB}"/>
              </a:ext>
            </a:extLst>
          </p:cNvPr>
          <p:cNvSpPr txBox="1"/>
          <p:nvPr/>
        </p:nvSpPr>
        <p:spPr>
          <a:xfrm>
            <a:off x="5371772" y="6849193"/>
            <a:ext cx="1146701" cy="515526"/>
          </a:xfrm>
          <a:prstGeom prst="rect">
            <a:avLst/>
          </a:prstGeom>
          <a:noFill/>
        </p:spPr>
        <p:txBody>
          <a:bodyPr wrap="square" lIns="91440" tIns="45720" rIns="91440" bIns="45720" rtlCol="0" anchor="t">
            <a:spAutoFit/>
          </a:bodyPr>
          <a:lstStyle/>
          <a:p>
            <a:pPr algn="ctr">
              <a:lnSpc>
                <a:spcPts val="1140"/>
              </a:lnSpc>
            </a:pPr>
            <a:r>
              <a:rPr lang="en-GB" sz="1000">
                <a:latin typeface="Calibri"/>
                <a:cs typeface="Calibri"/>
              </a:rPr>
              <a:t>Retailers</a:t>
            </a:r>
          </a:p>
          <a:p>
            <a:pPr algn="ctr">
              <a:lnSpc>
                <a:spcPts val="1140"/>
              </a:lnSpc>
            </a:pPr>
            <a:r>
              <a:rPr lang="en-GB" sz="1000">
                <a:latin typeface="Calibri"/>
                <a:cs typeface="Calibri"/>
              </a:rPr>
              <a:t>Food outlets</a:t>
            </a:r>
          </a:p>
          <a:p>
            <a:pPr algn="ctr">
              <a:lnSpc>
                <a:spcPts val="1140"/>
              </a:lnSpc>
            </a:pPr>
            <a:r>
              <a:rPr lang="en-GB" sz="1000">
                <a:latin typeface="Calibri"/>
                <a:cs typeface="Calibri"/>
              </a:rPr>
              <a:t>Consumers</a:t>
            </a:r>
            <a:endParaRPr lang="en-GB" sz="100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86B08F4A-06CF-FDF0-E28F-80AAFA3315A8}"/>
              </a:ext>
            </a:extLst>
          </p:cNvPr>
          <p:cNvSpPr txBox="1"/>
          <p:nvPr/>
        </p:nvSpPr>
        <p:spPr>
          <a:xfrm>
            <a:off x="351781" y="6005126"/>
            <a:ext cx="711058" cy="238720"/>
          </a:xfrm>
          <a:prstGeom prst="rect">
            <a:avLst/>
          </a:prstGeom>
          <a:noFill/>
        </p:spPr>
        <p:txBody>
          <a:bodyPr wrap="square" rtlCol="0">
            <a:spAutoFit/>
          </a:bodyPr>
          <a:lstStyle/>
          <a:p>
            <a:pPr algn="ctr">
              <a:lnSpc>
                <a:spcPts val="1140"/>
              </a:lnSpc>
            </a:pPr>
            <a:r>
              <a:rPr lang="en-GB" sz="1200" b="1">
                <a:latin typeface="Calibri" panose="020F0502020204030204" pitchFamily="34" charset="0"/>
                <a:cs typeface="Calibri" panose="020F0502020204030204" pitchFamily="34" charset="0"/>
              </a:rPr>
              <a:t>Land</a:t>
            </a:r>
            <a:endParaRPr lang="en-GB" sz="100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3B634F86-720E-9780-211E-30B1330CC4F6}"/>
              </a:ext>
            </a:extLst>
          </p:cNvPr>
          <p:cNvSpPr txBox="1"/>
          <p:nvPr/>
        </p:nvSpPr>
        <p:spPr>
          <a:xfrm>
            <a:off x="1850104" y="5934562"/>
            <a:ext cx="750030" cy="379848"/>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Animal &amp; Crop</a:t>
            </a:r>
            <a:endParaRPr lang="en-GB" sz="1200" b="1">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D3E86799-55E8-D847-94FB-E26BF4ED3D71}"/>
              </a:ext>
            </a:extLst>
          </p:cNvPr>
          <p:cNvSpPr txBox="1"/>
          <p:nvPr/>
        </p:nvSpPr>
        <p:spPr>
          <a:xfrm>
            <a:off x="3361769" y="6005126"/>
            <a:ext cx="711058" cy="238720"/>
          </a:xfrm>
          <a:prstGeom prst="rect">
            <a:avLst/>
          </a:prstGeom>
          <a:noFill/>
        </p:spPr>
        <p:txBody>
          <a:bodyPr wrap="square" rtlCol="0">
            <a:spAutoFit/>
          </a:bodyPr>
          <a:lstStyle/>
          <a:p>
            <a:pPr algn="ctr">
              <a:lnSpc>
                <a:spcPts val="1140"/>
              </a:lnSpc>
            </a:pPr>
            <a:r>
              <a:rPr lang="en-GB" sz="1200" b="1">
                <a:latin typeface="Calibri" panose="020F0502020204030204" pitchFamily="34" charset="0"/>
                <a:cs typeface="Calibri" panose="020F0502020204030204" pitchFamily="34" charset="0"/>
              </a:rPr>
              <a:t>Product</a:t>
            </a:r>
            <a:endParaRPr lang="en-GB" sz="100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D2AE43C-B30C-0502-1049-AA328CCBDEC8}"/>
              </a:ext>
            </a:extLst>
          </p:cNvPr>
          <p:cNvSpPr txBox="1"/>
          <p:nvPr/>
        </p:nvSpPr>
        <p:spPr>
          <a:xfrm>
            <a:off x="4959541" y="6005126"/>
            <a:ext cx="801313" cy="238720"/>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Process</a:t>
            </a:r>
            <a:endParaRPr lang="en-GB" sz="1200" b="1">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185B48A2-7BE2-7422-4FC3-6BF8D3D9043F}"/>
              </a:ext>
            </a:extLst>
          </p:cNvPr>
          <p:cNvSpPr txBox="1"/>
          <p:nvPr/>
        </p:nvSpPr>
        <p:spPr>
          <a:xfrm>
            <a:off x="6678257" y="6005126"/>
            <a:ext cx="801312" cy="238720"/>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People</a:t>
            </a:r>
            <a:endParaRPr lang="en-GB" sz="1200" b="1">
              <a:latin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38EF80DB-6354-91BA-370B-22267AF8F920}"/>
              </a:ext>
            </a:extLst>
          </p:cNvPr>
          <p:cNvGrpSpPr/>
          <p:nvPr/>
        </p:nvGrpSpPr>
        <p:grpSpPr>
          <a:xfrm>
            <a:off x="1505635" y="5721566"/>
            <a:ext cx="252313" cy="280713"/>
            <a:chOff x="-914308" y="6462753"/>
            <a:chExt cx="252313" cy="280713"/>
          </a:xfrm>
        </p:grpSpPr>
        <p:sp>
          <p:nvSpPr>
            <p:cNvPr id="49" name="Oval 48">
              <a:extLst>
                <a:ext uri="{FF2B5EF4-FFF2-40B4-BE49-F238E27FC236}">
                  <a16:creationId xmlns:a16="http://schemas.microsoft.com/office/drawing/2014/main" id="{F2768DA6-37BC-1035-EB45-90A9729229DE}"/>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482DFFC3-DBEC-E61D-7A8F-DA0795388381}"/>
                </a:ext>
              </a:extLst>
            </p:cNvPr>
            <p:cNvSpPr txBox="1"/>
            <p:nvPr/>
          </p:nvSpPr>
          <p:spPr>
            <a:xfrm>
              <a:off x="-905265" y="6491153"/>
              <a:ext cx="234226" cy="252313"/>
            </a:xfrm>
            <a:prstGeom prst="rect">
              <a:avLst/>
            </a:prstGeom>
            <a:noFill/>
          </p:spPr>
          <p:txBody>
            <a:bodyPr wrap="square" rtlCol="0" anchor="ctr">
              <a:spAutoFit/>
            </a:bodyPr>
            <a:lstStyle/>
            <a:p>
              <a:pPr algn="ctr">
                <a:lnSpc>
                  <a:spcPts val="1140"/>
                </a:lnSpc>
              </a:pPr>
              <a:r>
                <a:rPr lang="en-GB" sz="1600" b="1">
                  <a:latin typeface="Calibri" panose="020F0502020204030204" pitchFamily="34" charset="0"/>
                  <a:cs typeface="Calibri" panose="020F0502020204030204" pitchFamily="34" charset="0"/>
                </a:rPr>
                <a:t>1</a:t>
              </a:r>
              <a:endParaRPr lang="en-GB" sz="1600">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C5AB2CA5-0D86-9D2A-DC39-D60D4E782177}"/>
              </a:ext>
            </a:extLst>
          </p:cNvPr>
          <p:cNvGrpSpPr/>
          <p:nvPr/>
        </p:nvGrpSpPr>
        <p:grpSpPr>
          <a:xfrm>
            <a:off x="2995476" y="5721566"/>
            <a:ext cx="252313" cy="280713"/>
            <a:chOff x="-914308" y="6462753"/>
            <a:chExt cx="252313" cy="280713"/>
          </a:xfrm>
        </p:grpSpPr>
        <p:sp>
          <p:nvSpPr>
            <p:cNvPr id="52" name="Oval 51">
              <a:extLst>
                <a:ext uri="{FF2B5EF4-FFF2-40B4-BE49-F238E27FC236}">
                  <a16:creationId xmlns:a16="http://schemas.microsoft.com/office/drawing/2014/main" id="{F3672206-3485-088C-2484-00A4AB74AE50}"/>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92EBD7C3-28F8-22DF-F56F-5582FCC2B7B5}"/>
                </a:ext>
              </a:extLst>
            </p:cNvPr>
            <p:cNvSpPr txBox="1"/>
            <p:nvPr/>
          </p:nvSpPr>
          <p:spPr>
            <a:xfrm>
              <a:off x="-905265" y="6491153"/>
              <a:ext cx="234226" cy="252313"/>
            </a:xfrm>
            <a:prstGeom prst="rect">
              <a:avLst/>
            </a:prstGeom>
            <a:noFill/>
          </p:spPr>
          <p:txBody>
            <a:bodyPr wrap="square" rtlCol="0" anchor="ctr">
              <a:spAutoFit/>
            </a:bodyPr>
            <a:lstStyle/>
            <a:p>
              <a:pPr algn="ctr">
                <a:lnSpc>
                  <a:spcPts val="1140"/>
                </a:lnSpc>
              </a:pPr>
              <a:r>
                <a:rPr lang="en-GB" sz="1600" b="1">
                  <a:latin typeface="Calibri" panose="020F0502020204030204" pitchFamily="34" charset="0"/>
                  <a:cs typeface="Calibri" panose="020F0502020204030204" pitchFamily="34" charset="0"/>
                </a:rPr>
                <a:t>2</a:t>
              </a:r>
              <a:endParaRPr lang="en-GB" sz="1600">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id="{F64C940F-24B4-C417-9D32-905E67E1FD50}"/>
              </a:ext>
            </a:extLst>
          </p:cNvPr>
          <p:cNvGrpSpPr/>
          <p:nvPr/>
        </p:nvGrpSpPr>
        <p:grpSpPr>
          <a:xfrm>
            <a:off x="4524731" y="5721566"/>
            <a:ext cx="252313" cy="280713"/>
            <a:chOff x="-914308" y="6462753"/>
            <a:chExt cx="252313" cy="280713"/>
          </a:xfrm>
        </p:grpSpPr>
        <p:sp>
          <p:nvSpPr>
            <p:cNvPr id="55" name="Oval 54">
              <a:extLst>
                <a:ext uri="{FF2B5EF4-FFF2-40B4-BE49-F238E27FC236}">
                  <a16:creationId xmlns:a16="http://schemas.microsoft.com/office/drawing/2014/main" id="{39FA2933-34EA-450B-BFB3-DCE2BB9AE317}"/>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5D84DE9C-746A-B6F7-90D6-656D8496B363}"/>
                </a:ext>
              </a:extLst>
            </p:cNvPr>
            <p:cNvSpPr txBox="1"/>
            <p:nvPr/>
          </p:nvSpPr>
          <p:spPr>
            <a:xfrm>
              <a:off x="-905265" y="6491153"/>
              <a:ext cx="234226" cy="252313"/>
            </a:xfrm>
            <a:prstGeom prst="rect">
              <a:avLst/>
            </a:prstGeom>
            <a:noFill/>
          </p:spPr>
          <p:txBody>
            <a:bodyPr wrap="square" rtlCol="0" anchor="ctr">
              <a:spAutoFit/>
            </a:bodyPr>
            <a:lstStyle/>
            <a:p>
              <a:pPr algn="ctr">
                <a:lnSpc>
                  <a:spcPts val="1140"/>
                </a:lnSpc>
              </a:pPr>
              <a:r>
                <a:rPr lang="en-GB" sz="1600" b="1">
                  <a:latin typeface="Calibri" panose="020F0502020204030204" pitchFamily="34" charset="0"/>
                  <a:cs typeface="Calibri" panose="020F0502020204030204" pitchFamily="34" charset="0"/>
                </a:rPr>
                <a:t>3</a:t>
              </a:r>
              <a:endParaRPr lang="en-GB" sz="1600">
                <a:latin typeface="Calibri" panose="020F0502020204030204" pitchFamily="34" charset="0"/>
                <a:cs typeface="Calibri" panose="020F0502020204030204" pitchFamily="34" charset="0"/>
              </a:endParaRPr>
            </a:p>
          </p:txBody>
        </p:sp>
      </p:grpSp>
      <p:grpSp>
        <p:nvGrpSpPr>
          <p:cNvPr id="57" name="Group 56">
            <a:extLst>
              <a:ext uri="{FF2B5EF4-FFF2-40B4-BE49-F238E27FC236}">
                <a16:creationId xmlns:a16="http://schemas.microsoft.com/office/drawing/2014/main" id="{0BD713EC-A5E5-C878-A8B2-75CD0CC3B11E}"/>
              </a:ext>
            </a:extLst>
          </p:cNvPr>
          <p:cNvGrpSpPr/>
          <p:nvPr/>
        </p:nvGrpSpPr>
        <p:grpSpPr>
          <a:xfrm>
            <a:off x="6093400" y="5721566"/>
            <a:ext cx="252313" cy="280713"/>
            <a:chOff x="-914308" y="6462753"/>
            <a:chExt cx="252313" cy="280713"/>
          </a:xfrm>
        </p:grpSpPr>
        <p:sp>
          <p:nvSpPr>
            <p:cNvPr id="58" name="Oval 57">
              <a:extLst>
                <a:ext uri="{FF2B5EF4-FFF2-40B4-BE49-F238E27FC236}">
                  <a16:creationId xmlns:a16="http://schemas.microsoft.com/office/drawing/2014/main" id="{7E8A67ED-D819-E501-0DE5-CEFDA5BE38E6}"/>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4C16F07E-ABD1-517A-119A-7C81633DD1DB}"/>
                </a:ext>
              </a:extLst>
            </p:cNvPr>
            <p:cNvSpPr txBox="1"/>
            <p:nvPr/>
          </p:nvSpPr>
          <p:spPr>
            <a:xfrm>
              <a:off x="-905265" y="6491153"/>
              <a:ext cx="234226" cy="252313"/>
            </a:xfrm>
            <a:prstGeom prst="rect">
              <a:avLst/>
            </a:prstGeom>
            <a:noFill/>
          </p:spPr>
          <p:txBody>
            <a:bodyPr wrap="square" rtlCol="0" anchor="ctr">
              <a:spAutoFit/>
            </a:bodyPr>
            <a:lstStyle/>
            <a:p>
              <a:pPr algn="ctr">
                <a:lnSpc>
                  <a:spcPts val="1140"/>
                </a:lnSpc>
              </a:pPr>
              <a:r>
                <a:rPr lang="en-GB" sz="1600" b="1">
                  <a:latin typeface="Calibri" panose="020F0502020204030204" pitchFamily="34" charset="0"/>
                  <a:cs typeface="Calibri" panose="020F0502020204030204" pitchFamily="34" charset="0"/>
                </a:rPr>
                <a:t>4</a:t>
              </a:r>
              <a:endParaRPr lang="en-GB" sz="1600">
                <a:latin typeface="Calibri" panose="020F0502020204030204" pitchFamily="34" charset="0"/>
                <a:cs typeface="Calibri" panose="020F0502020204030204" pitchFamily="34" charset="0"/>
              </a:endParaRPr>
            </a:p>
          </p:txBody>
        </p:sp>
      </p:grpSp>
      <p:sp>
        <p:nvSpPr>
          <p:cNvPr id="60" name="TextBox 59">
            <a:extLst>
              <a:ext uri="{FF2B5EF4-FFF2-40B4-BE49-F238E27FC236}">
                <a16:creationId xmlns:a16="http://schemas.microsoft.com/office/drawing/2014/main" id="{6CAA8E9C-078A-0769-F772-E8AA701EF200}"/>
              </a:ext>
            </a:extLst>
          </p:cNvPr>
          <p:cNvSpPr txBox="1"/>
          <p:nvPr/>
        </p:nvSpPr>
        <p:spPr>
          <a:xfrm>
            <a:off x="245073" y="3546772"/>
            <a:ext cx="1382933" cy="2173104"/>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Ecosystem Functions</a:t>
            </a:r>
          </a:p>
          <a:p>
            <a:pPr algn="ctr">
              <a:lnSpc>
                <a:spcPts val="1140"/>
              </a:lnSpc>
            </a:pPr>
            <a:r>
              <a:rPr lang="en-GB" sz="900">
                <a:latin typeface="Calibri"/>
                <a:cs typeface="Calibri"/>
              </a:rPr>
              <a:t>soil fertility</a:t>
            </a:r>
          </a:p>
          <a:p>
            <a:pPr algn="ctr">
              <a:lnSpc>
                <a:spcPts val="1140"/>
              </a:lnSpc>
            </a:pPr>
            <a:r>
              <a:rPr lang="en-GB" sz="900">
                <a:latin typeface="Calibri"/>
                <a:cs typeface="Calibri"/>
              </a:rPr>
              <a:t>nutrient cycling</a:t>
            </a:r>
          </a:p>
          <a:p>
            <a:pPr algn="ctr">
              <a:lnSpc>
                <a:spcPts val="1140"/>
              </a:lnSpc>
            </a:pPr>
            <a:r>
              <a:rPr lang="en-GB" sz="900">
                <a:latin typeface="Calibri"/>
                <a:cs typeface="Calibri"/>
              </a:rPr>
              <a:t>water provision</a:t>
            </a:r>
          </a:p>
          <a:p>
            <a:pPr algn="ctr">
              <a:lnSpc>
                <a:spcPts val="1140"/>
              </a:lnSpc>
            </a:pPr>
            <a:r>
              <a:rPr lang="en-GB" sz="900">
                <a:latin typeface="Calibri"/>
                <a:cs typeface="Calibri"/>
              </a:rPr>
              <a:t>Air quality</a:t>
            </a:r>
            <a:endParaRPr lang="en-GB">
              <a:latin typeface="Century Schoolbook" panose="02040604050505020304"/>
              <a:cs typeface="Calibri"/>
            </a:endParaRPr>
          </a:p>
          <a:p>
            <a:pPr algn="ctr">
              <a:lnSpc>
                <a:spcPts val="1140"/>
              </a:lnSpc>
            </a:pPr>
            <a:r>
              <a:rPr lang="en-GB" sz="900">
                <a:latin typeface="Calibri"/>
                <a:cs typeface="Calibri"/>
              </a:rPr>
              <a:t> biodiversity </a:t>
            </a:r>
            <a:endParaRPr lang="en-GB"/>
          </a:p>
          <a:p>
            <a:pPr algn="ctr">
              <a:lnSpc>
                <a:spcPts val="1140"/>
              </a:lnSpc>
            </a:pPr>
            <a:r>
              <a:rPr lang="en-GB" sz="900">
                <a:latin typeface="Calibri"/>
                <a:cs typeface="Calibri"/>
              </a:rPr>
              <a:t>insects/pest control</a:t>
            </a:r>
            <a:endParaRPr lang="en-GB">
              <a:latin typeface="Century Schoolbook" panose="02040604050505020304"/>
              <a:cs typeface="Calibri"/>
            </a:endParaRPr>
          </a:p>
          <a:p>
            <a:pPr algn="ctr">
              <a:lnSpc>
                <a:spcPct val="150000"/>
              </a:lnSpc>
            </a:pPr>
            <a:r>
              <a:rPr lang="en-GB" sz="1200" b="1">
                <a:latin typeface="Calibri"/>
                <a:cs typeface="Calibri"/>
              </a:rPr>
              <a:t>Climate</a:t>
            </a:r>
          </a:p>
          <a:p>
            <a:pPr algn="ctr">
              <a:lnSpc>
                <a:spcPct val="150000"/>
              </a:lnSpc>
            </a:pPr>
            <a:r>
              <a:rPr lang="en-GB" sz="1200" b="1">
                <a:latin typeface="Calibri"/>
                <a:cs typeface="Calibri"/>
              </a:rPr>
              <a:t>Non-Renewables</a:t>
            </a:r>
          </a:p>
          <a:p>
            <a:pPr algn="ctr">
              <a:lnSpc>
                <a:spcPts val="740"/>
              </a:lnSpc>
            </a:pPr>
            <a:r>
              <a:rPr lang="en-GB" sz="900">
                <a:latin typeface="Calibri"/>
                <a:cs typeface="Calibri"/>
              </a:rPr>
              <a:t>minerals</a:t>
            </a:r>
          </a:p>
          <a:p>
            <a:pPr algn="ctr">
              <a:lnSpc>
                <a:spcPts val="1140"/>
              </a:lnSpc>
            </a:pPr>
            <a:r>
              <a:rPr lang="en-GB" sz="900">
                <a:latin typeface="Calibri"/>
                <a:cs typeface="Calibri"/>
              </a:rPr>
              <a:t>ancient ground water</a:t>
            </a:r>
          </a:p>
          <a:p>
            <a:pPr algn="ctr">
              <a:lnSpc>
                <a:spcPts val="1140"/>
              </a:lnSpc>
            </a:pPr>
            <a:endParaRPr lang="en-GB" sz="900">
              <a:latin typeface="Calibri" panose="020F0502020204030204" pitchFamily="34" charset="0"/>
              <a:cs typeface="Calibri" panose="020F0502020204030204" pitchFamily="34" charset="0"/>
            </a:endParaRPr>
          </a:p>
        </p:txBody>
      </p:sp>
      <p:cxnSp>
        <p:nvCxnSpPr>
          <p:cNvPr id="62" name="Straight Connector 61">
            <a:extLst>
              <a:ext uri="{FF2B5EF4-FFF2-40B4-BE49-F238E27FC236}">
                <a16:creationId xmlns:a16="http://schemas.microsoft.com/office/drawing/2014/main" id="{06E281BE-C769-3FA3-A68B-20A955B105B2}"/>
              </a:ext>
            </a:extLst>
          </p:cNvPr>
          <p:cNvCxnSpPr>
            <a:cxnSpLocks/>
          </p:cNvCxnSpPr>
          <p:nvPr/>
        </p:nvCxnSpPr>
        <p:spPr>
          <a:xfrm>
            <a:off x="556054" y="4732769"/>
            <a:ext cx="766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873835-2223-1213-4BCB-DB7A351EAE36}"/>
              </a:ext>
            </a:extLst>
          </p:cNvPr>
          <p:cNvCxnSpPr>
            <a:cxnSpLocks/>
          </p:cNvCxnSpPr>
          <p:nvPr/>
        </p:nvCxnSpPr>
        <p:spPr>
          <a:xfrm>
            <a:off x="556054" y="4988142"/>
            <a:ext cx="766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5243309-9735-08F7-EA9D-A3D8A9BCA195}"/>
              </a:ext>
            </a:extLst>
          </p:cNvPr>
          <p:cNvSpPr txBox="1"/>
          <p:nvPr/>
        </p:nvSpPr>
        <p:spPr>
          <a:xfrm>
            <a:off x="6247420" y="4566518"/>
            <a:ext cx="1232149" cy="792846"/>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Health Penalty</a:t>
            </a:r>
          </a:p>
          <a:p>
            <a:pPr algn="ctr">
              <a:lnSpc>
                <a:spcPts val="1140"/>
              </a:lnSpc>
            </a:pPr>
            <a:r>
              <a:rPr lang="en-GB" sz="900">
                <a:latin typeface="Calibri"/>
                <a:cs typeface="Calibri"/>
              </a:rPr>
              <a:t>illness</a:t>
            </a:r>
          </a:p>
          <a:p>
            <a:pPr algn="ctr">
              <a:lnSpc>
                <a:spcPts val="1140"/>
              </a:lnSpc>
            </a:pPr>
            <a:r>
              <a:rPr lang="en-GB" sz="900">
                <a:latin typeface="Calibri"/>
                <a:cs typeface="Calibri"/>
              </a:rPr>
              <a:t>obesity</a:t>
            </a:r>
          </a:p>
          <a:p>
            <a:pPr algn="ctr">
              <a:lnSpc>
                <a:spcPts val="1140"/>
              </a:lnSpc>
            </a:pPr>
            <a:r>
              <a:rPr lang="en-GB" sz="900">
                <a:latin typeface="Calibri"/>
                <a:cs typeface="Calibri"/>
              </a:rPr>
              <a:t>malnutrition</a:t>
            </a:r>
            <a:endParaRPr lang="en-GB" sz="900">
              <a:latin typeface="Calibri" panose="020F0502020204030204" pitchFamily="34" charset="0"/>
              <a:cs typeface="Calibri" panose="020F0502020204030204" pitchFamily="34" charset="0"/>
            </a:endParaRPr>
          </a:p>
          <a:p>
            <a:pPr algn="ctr">
              <a:lnSpc>
                <a:spcPts val="1140"/>
              </a:lnSpc>
            </a:pPr>
            <a:r>
              <a:rPr lang="en-GB" sz="900">
                <a:latin typeface="Calibri"/>
                <a:cs typeface="Calibri"/>
              </a:rPr>
              <a:t>starvation</a:t>
            </a:r>
          </a:p>
        </p:txBody>
      </p:sp>
      <p:sp>
        <p:nvSpPr>
          <p:cNvPr id="65" name="TextBox 64">
            <a:extLst>
              <a:ext uri="{FF2B5EF4-FFF2-40B4-BE49-F238E27FC236}">
                <a16:creationId xmlns:a16="http://schemas.microsoft.com/office/drawing/2014/main" id="{D4EC6BE9-4054-3756-C61A-CD54A0C856E9}"/>
              </a:ext>
            </a:extLst>
          </p:cNvPr>
          <p:cNvSpPr txBox="1"/>
          <p:nvPr/>
        </p:nvSpPr>
        <p:spPr>
          <a:xfrm>
            <a:off x="4775162" y="4973389"/>
            <a:ext cx="1232149" cy="651781"/>
          </a:xfrm>
          <a:prstGeom prst="rect">
            <a:avLst/>
          </a:prstGeom>
          <a:noFill/>
        </p:spPr>
        <p:txBody>
          <a:bodyPr wrap="square" lIns="91440" tIns="45720" rIns="91440" bIns="45720" rtlCol="0" anchor="t">
            <a:spAutoFit/>
          </a:bodyPr>
          <a:lstStyle/>
          <a:p>
            <a:pPr algn="ctr">
              <a:lnSpc>
                <a:spcPts val="1140"/>
              </a:lnSpc>
            </a:pPr>
            <a:r>
              <a:rPr lang="en-GB" sz="1200" b="1">
                <a:latin typeface="Calibri"/>
                <a:cs typeface="Calibri"/>
              </a:rPr>
              <a:t>Food Waste</a:t>
            </a:r>
          </a:p>
          <a:p>
            <a:pPr algn="ctr">
              <a:lnSpc>
                <a:spcPts val="1140"/>
              </a:lnSpc>
            </a:pPr>
            <a:r>
              <a:rPr lang="en-GB" sz="900">
                <a:latin typeface="Calibri"/>
                <a:cs typeface="Calibri"/>
              </a:rPr>
              <a:t>excess consuming</a:t>
            </a:r>
            <a:endParaRPr lang="en-GB" sz="900">
              <a:latin typeface="Calibri" panose="020F0502020204030204" pitchFamily="34" charset="0"/>
              <a:cs typeface="Calibri" panose="020F0502020204030204" pitchFamily="34" charset="0"/>
            </a:endParaRPr>
          </a:p>
          <a:p>
            <a:pPr algn="ctr">
              <a:lnSpc>
                <a:spcPts val="1140"/>
              </a:lnSpc>
            </a:pPr>
            <a:r>
              <a:rPr lang="en-GB" sz="900">
                <a:latin typeface="Calibri"/>
                <a:cs typeface="Calibri"/>
              </a:rPr>
              <a:t>eating habits</a:t>
            </a:r>
          </a:p>
          <a:p>
            <a:pPr algn="ctr">
              <a:lnSpc>
                <a:spcPts val="1140"/>
              </a:lnSpc>
            </a:pPr>
            <a:r>
              <a:rPr lang="en-GB" sz="900">
                <a:latin typeface="Calibri"/>
                <a:cs typeface="Calibri"/>
              </a:rPr>
              <a:t>poor food literacy</a:t>
            </a:r>
          </a:p>
        </p:txBody>
      </p:sp>
      <p:sp>
        <p:nvSpPr>
          <p:cNvPr id="66" name="TextBox 65">
            <a:extLst>
              <a:ext uri="{FF2B5EF4-FFF2-40B4-BE49-F238E27FC236}">
                <a16:creationId xmlns:a16="http://schemas.microsoft.com/office/drawing/2014/main" id="{EE79EC89-E379-C6F7-69B2-B673D2791248}"/>
              </a:ext>
            </a:extLst>
          </p:cNvPr>
          <p:cNvSpPr txBox="1"/>
          <p:nvPr/>
        </p:nvSpPr>
        <p:spPr>
          <a:xfrm>
            <a:off x="1600729" y="4910037"/>
            <a:ext cx="1232149" cy="792846"/>
          </a:xfrm>
          <a:prstGeom prst="rect">
            <a:avLst/>
          </a:prstGeom>
          <a:noFill/>
        </p:spPr>
        <p:txBody>
          <a:bodyPr wrap="square" rtlCol="0">
            <a:spAutoFit/>
          </a:bodyPr>
          <a:lstStyle/>
          <a:p>
            <a:pPr algn="ctr">
              <a:lnSpc>
                <a:spcPts val="1140"/>
              </a:lnSpc>
            </a:pPr>
            <a:r>
              <a:rPr lang="en-US" sz="1200" b="1">
                <a:latin typeface="Calibri" panose="020F0502020204030204" pitchFamily="34" charset="0"/>
                <a:cs typeface="Calibri" panose="020F0502020204030204" pitchFamily="34" charset="0"/>
              </a:rPr>
              <a:t>Yield Loss</a:t>
            </a:r>
            <a:endParaRPr lang="en-GB" sz="1200" b="1">
              <a:latin typeface="Calibri" panose="020F0502020204030204" pitchFamily="34" charset="0"/>
              <a:cs typeface="Calibri" panose="020F0502020204030204" pitchFamily="34" charset="0"/>
            </a:endParaRPr>
          </a:p>
          <a:p>
            <a:pPr algn="ctr">
              <a:lnSpc>
                <a:spcPts val="1140"/>
              </a:lnSpc>
            </a:pPr>
            <a:r>
              <a:rPr lang="en-GB" sz="900">
                <a:latin typeface="Calibri" panose="020F0502020204030204" pitchFamily="34" charset="0"/>
                <a:cs typeface="Calibri" panose="020F0502020204030204" pitchFamily="34" charset="0"/>
              </a:rPr>
              <a:t>intrinsic inefficiency</a:t>
            </a:r>
          </a:p>
          <a:p>
            <a:pPr algn="ctr">
              <a:lnSpc>
                <a:spcPts val="1140"/>
              </a:lnSpc>
            </a:pPr>
            <a:r>
              <a:rPr lang="en-GB" sz="900">
                <a:latin typeface="Calibri" panose="020F0502020204030204" pitchFamily="34" charset="0"/>
                <a:cs typeface="Calibri" panose="020F0502020204030204" pitchFamily="34" charset="0"/>
              </a:rPr>
              <a:t>pests &amp; pathogens</a:t>
            </a:r>
          </a:p>
          <a:p>
            <a:pPr algn="ctr">
              <a:lnSpc>
                <a:spcPts val="1140"/>
              </a:lnSpc>
            </a:pPr>
            <a:r>
              <a:rPr lang="en-GB" sz="900">
                <a:latin typeface="Calibri" panose="020F0502020204030204" pitchFamily="34" charset="0"/>
                <a:cs typeface="Calibri" panose="020F0502020204030204" pitchFamily="34" charset="0"/>
              </a:rPr>
              <a:t>resource deficiency</a:t>
            </a:r>
          </a:p>
          <a:p>
            <a:pPr algn="ctr">
              <a:lnSpc>
                <a:spcPts val="1140"/>
              </a:lnSpc>
            </a:pPr>
            <a:r>
              <a:rPr lang="en-GB" sz="900">
                <a:latin typeface="Calibri" panose="020F0502020204030204" pitchFamily="34" charset="0"/>
                <a:cs typeface="Calibri" panose="020F0502020204030204" pitchFamily="34" charset="0"/>
              </a:rPr>
              <a:t>weather </a:t>
            </a:r>
          </a:p>
        </p:txBody>
      </p:sp>
      <p:sp>
        <p:nvSpPr>
          <p:cNvPr id="67" name="TextBox 66">
            <a:extLst>
              <a:ext uri="{FF2B5EF4-FFF2-40B4-BE49-F238E27FC236}">
                <a16:creationId xmlns:a16="http://schemas.microsoft.com/office/drawing/2014/main" id="{AA244FA2-625B-A59F-EF4E-29B0AB6DD072}"/>
              </a:ext>
            </a:extLst>
          </p:cNvPr>
          <p:cNvSpPr txBox="1"/>
          <p:nvPr/>
        </p:nvSpPr>
        <p:spPr>
          <a:xfrm>
            <a:off x="3084083" y="4930695"/>
            <a:ext cx="1439395" cy="786434"/>
          </a:xfrm>
          <a:prstGeom prst="rect">
            <a:avLst/>
          </a:prstGeom>
          <a:noFill/>
        </p:spPr>
        <p:txBody>
          <a:bodyPr wrap="square" rtlCol="0">
            <a:spAutoFit/>
          </a:bodyPr>
          <a:lstStyle/>
          <a:p>
            <a:pPr algn="ctr">
              <a:lnSpc>
                <a:spcPts val="940"/>
              </a:lnSpc>
            </a:pPr>
            <a:r>
              <a:rPr lang="en-GB" sz="1200" b="1">
                <a:latin typeface="Calibri" panose="020F0502020204030204" pitchFamily="34" charset="0"/>
                <a:cs typeface="Calibri" panose="020F0502020204030204" pitchFamily="34" charset="0"/>
              </a:rPr>
              <a:t>Post-Harvest Loss</a:t>
            </a:r>
          </a:p>
          <a:p>
            <a:pPr algn="ctr">
              <a:lnSpc>
                <a:spcPts val="940"/>
              </a:lnSpc>
            </a:pPr>
            <a:r>
              <a:rPr lang="en-GB" sz="900">
                <a:latin typeface="Calibri" panose="020F0502020204030204" pitchFamily="34" charset="0"/>
                <a:cs typeface="Calibri" panose="020F0502020204030204" pitchFamily="34" charset="0"/>
              </a:rPr>
              <a:t>poor storage</a:t>
            </a:r>
          </a:p>
          <a:p>
            <a:pPr algn="ctr">
              <a:lnSpc>
                <a:spcPts val="940"/>
              </a:lnSpc>
            </a:pPr>
            <a:r>
              <a:rPr lang="en-GB" sz="900">
                <a:latin typeface="Calibri" panose="020F0502020204030204" pitchFamily="34" charset="0"/>
                <a:cs typeface="Calibri" panose="020F0502020204030204" pitchFamily="34" charset="0"/>
              </a:rPr>
              <a:t>infestation</a:t>
            </a:r>
          </a:p>
          <a:p>
            <a:pPr algn="ctr">
              <a:lnSpc>
                <a:spcPts val="940"/>
              </a:lnSpc>
            </a:pPr>
            <a:r>
              <a:rPr lang="en-GB" sz="900">
                <a:latin typeface="Calibri" panose="020F0502020204030204" pitchFamily="34" charset="0"/>
                <a:cs typeface="Calibri" panose="020F0502020204030204" pitchFamily="34" charset="0"/>
              </a:rPr>
              <a:t>over-production</a:t>
            </a:r>
          </a:p>
          <a:p>
            <a:pPr algn="ctr">
              <a:lnSpc>
                <a:spcPts val="940"/>
              </a:lnSpc>
            </a:pPr>
            <a:r>
              <a:rPr lang="en-GB" sz="900">
                <a:latin typeface="Calibri" panose="020F0502020204030204" pitchFamily="34" charset="0"/>
                <a:cs typeface="Calibri" panose="020F0502020204030204" pitchFamily="34" charset="0"/>
              </a:rPr>
              <a:t>over-buying</a:t>
            </a:r>
          </a:p>
          <a:p>
            <a:pPr algn="ctr">
              <a:lnSpc>
                <a:spcPts val="940"/>
              </a:lnSpc>
            </a:pPr>
            <a:r>
              <a:rPr lang="en-GB" sz="900">
                <a:latin typeface="Calibri" panose="020F0502020204030204" pitchFamily="34" charset="0"/>
                <a:cs typeface="Calibri" panose="020F0502020204030204" pitchFamily="34" charset="0"/>
              </a:rPr>
              <a:t>quality controls</a:t>
            </a:r>
          </a:p>
        </p:txBody>
      </p:sp>
      <p:sp>
        <p:nvSpPr>
          <p:cNvPr id="68" name="TextBox 67">
            <a:extLst>
              <a:ext uri="{FF2B5EF4-FFF2-40B4-BE49-F238E27FC236}">
                <a16:creationId xmlns:a16="http://schemas.microsoft.com/office/drawing/2014/main" id="{E77F343C-DC54-9A97-B3AD-3DE04C855B80}"/>
              </a:ext>
            </a:extLst>
          </p:cNvPr>
          <p:cNvSpPr txBox="1"/>
          <p:nvPr/>
        </p:nvSpPr>
        <p:spPr>
          <a:xfrm>
            <a:off x="1675472" y="4342256"/>
            <a:ext cx="4310169" cy="555601"/>
          </a:xfrm>
          <a:prstGeom prst="rect">
            <a:avLst/>
          </a:prstGeom>
          <a:noFill/>
        </p:spPr>
        <p:txBody>
          <a:bodyPr wrap="square" rtlCol="0">
            <a:spAutoFit/>
          </a:bodyPr>
          <a:lstStyle/>
          <a:p>
            <a:pPr algn="ctr">
              <a:lnSpc>
                <a:spcPts val="940"/>
              </a:lnSpc>
            </a:pPr>
            <a:r>
              <a:rPr lang="en-GB" sz="1200" b="1">
                <a:latin typeface="Calibri" panose="020F0502020204030204" pitchFamily="34" charset="0"/>
                <a:cs typeface="Calibri" panose="020F0502020204030204" pitchFamily="34" charset="0"/>
              </a:rPr>
              <a:t>Environmental Penalties</a:t>
            </a:r>
          </a:p>
          <a:p>
            <a:pPr algn="ctr">
              <a:lnSpc>
                <a:spcPts val="940"/>
              </a:lnSpc>
            </a:pPr>
            <a:r>
              <a:rPr lang="en-GB" sz="900">
                <a:latin typeface="Calibri" panose="020F0502020204030204" pitchFamily="34" charset="0"/>
                <a:cs typeface="Calibri" panose="020F0502020204030204" pitchFamily="34" charset="0"/>
              </a:rPr>
              <a:t>water use, soil degradation, eutrophication, GHG emissions, biodiversity loss, deforestation, pollution, resource use, excess packaging, excess infrastructure, landfill</a:t>
            </a:r>
          </a:p>
          <a:p>
            <a:pPr algn="ctr">
              <a:lnSpc>
                <a:spcPts val="940"/>
              </a:lnSpc>
            </a:pPr>
            <a:endParaRPr lang="en-GB" sz="900">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2710B4DB-673D-0B5E-CFBC-979C1C907600}"/>
              </a:ext>
            </a:extLst>
          </p:cNvPr>
          <p:cNvSpPr txBox="1"/>
          <p:nvPr/>
        </p:nvSpPr>
        <p:spPr>
          <a:xfrm>
            <a:off x="1715362" y="6721291"/>
            <a:ext cx="976396" cy="656590"/>
          </a:xfrm>
          <a:prstGeom prst="rect">
            <a:avLst/>
          </a:prstGeom>
          <a:noFill/>
        </p:spPr>
        <p:txBody>
          <a:bodyPr wrap="square" rtlCol="0">
            <a:spAutoFit/>
          </a:bodyPr>
          <a:lstStyle/>
          <a:p>
            <a:pPr algn="ctr">
              <a:lnSpc>
                <a:spcPts val="1140"/>
              </a:lnSpc>
            </a:pPr>
            <a:r>
              <a:rPr lang="en-GB" sz="1000">
                <a:latin typeface="Calibri" panose="020F0502020204030204" pitchFamily="34" charset="0"/>
                <a:cs typeface="Calibri" panose="020F0502020204030204" pitchFamily="34" charset="0"/>
              </a:rPr>
              <a:t>Farmers</a:t>
            </a:r>
          </a:p>
          <a:p>
            <a:pPr algn="ctr">
              <a:lnSpc>
                <a:spcPts val="1140"/>
              </a:lnSpc>
            </a:pPr>
            <a:r>
              <a:rPr lang="en-GB" sz="1000">
                <a:latin typeface="Calibri" panose="020F0502020204030204" pitchFamily="34" charset="0"/>
                <a:cs typeface="Calibri" panose="020F0502020204030204" pitchFamily="34" charset="0"/>
              </a:rPr>
              <a:t>Landowners</a:t>
            </a:r>
          </a:p>
          <a:p>
            <a:pPr algn="ctr">
              <a:lnSpc>
                <a:spcPts val="1140"/>
              </a:lnSpc>
            </a:pPr>
            <a:r>
              <a:rPr lang="en-GB" sz="1000">
                <a:latin typeface="Calibri" panose="020F0502020204030204" pitchFamily="34" charset="0"/>
                <a:cs typeface="Calibri" panose="020F0502020204030204" pitchFamily="34" charset="0"/>
              </a:rPr>
              <a:t>Agri-centres</a:t>
            </a:r>
          </a:p>
          <a:p>
            <a:pPr algn="ctr">
              <a:lnSpc>
                <a:spcPts val="1140"/>
              </a:lnSpc>
            </a:pPr>
            <a:r>
              <a:rPr lang="en-GB" sz="1000">
                <a:latin typeface="Calibri" panose="020F0502020204030204" pitchFamily="34" charset="0"/>
                <a:cs typeface="Calibri" panose="020F0502020204030204" pitchFamily="34" charset="0"/>
              </a:rPr>
              <a:t>Agri-Industry</a:t>
            </a:r>
          </a:p>
        </p:txBody>
      </p:sp>
      <p:sp>
        <p:nvSpPr>
          <p:cNvPr id="70" name="Right Arrow 69">
            <a:extLst>
              <a:ext uri="{FF2B5EF4-FFF2-40B4-BE49-F238E27FC236}">
                <a16:creationId xmlns:a16="http://schemas.microsoft.com/office/drawing/2014/main" id="{FA32A13B-E444-3FA1-1C8D-00FF59AC043D}"/>
              </a:ext>
            </a:extLst>
          </p:cNvPr>
          <p:cNvSpPr/>
          <p:nvPr/>
        </p:nvSpPr>
        <p:spPr>
          <a:xfrm>
            <a:off x="1215903" y="6029644"/>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ight Arrow 70">
            <a:extLst>
              <a:ext uri="{FF2B5EF4-FFF2-40B4-BE49-F238E27FC236}">
                <a16:creationId xmlns:a16="http://schemas.microsoft.com/office/drawing/2014/main" id="{D5427775-F493-98CB-2A11-A1A042E703EA}"/>
              </a:ext>
            </a:extLst>
          </p:cNvPr>
          <p:cNvSpPr/>
          <p:nvPr/>
        </p:nvSpPr>
        <p:spPr>
          <a:xfrm>
            <a:off x="2718880" y="5998113"/>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ight Arrow 71">
            <a:extLst>
              <a:ext uri="{FF2B5EF4-FFF2-40B4-BE49-F238E27FC236}">
                <a16:creationId xmlns:a16="http://schemas.microsoft.com/office/drawing/2014/main" id="{73814E82-7C35-139B-A2CA-E2C474885562}"/>
              </a:ext>
            </a:extLst>
          </p:cNvPr>
          <p:cNvSpPr/>
          <p:nvPr/>
        </p:nvSpPr>
        <p:spPr>
          <a:xfrm>
            <a:off x="4300687" y="5998113"/>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ight Arrow 72">
            <a:extLst>
              <a:ext uri="{FF2B5EF4-FFF2-40B4-BE49-F238E27FC236}">
                <a16:creationId xmlns:a16="http://schemas.microsoft.com/office/drawing/2014/main" id="{1EFA58C4-292B-8B1D-8734-45BFC45FF832}"/>
              </a:ext>
            </a:extLst>
          </p:cNvPr>
          <p:cNvSpPr/>
          <p:nvPr/>
        </p:nvSpPr>
        <p:spPr>
          <a:xfrm>
            <a:off x="5961325" y="5966582"/>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7" name="Group 76">
            <a:extLst>
              <a:ext uri="{FF2B5EF4-FFF2-40B4-BE49-F238E27FC236}">
                <a16:creationId xmlns:a16="http://schemas.microsoft.com/office/drawing/2014/main" id="{37273067-C41E-57D6-7FB5-1628944D86C0}"/>
              </a:ext>
            </a:extLst>
          </p:cNvPr>
          <p:cNvGrpSpPr/>
          <p:nvPr/>
        </p:nvGrpSpPr>
        <p:grpSpPr>
          <a:xfrm>
            <a:off x="4824540" y="6981169"/>
            <a:ext cx="445052" cy="238720"/>
            <a:chOff x="6345713" y="7790819"/>
            <a:chExt cx="445052" cy="238720"/>
          </a:xfrm>
        </p:grpSpPr>
        <p:sp>
          <p:nvSpPr>
            <p:cNvPr id="74" name="Right Arrow 73">
              <a:extLst>
                <a:ext uri="{FF2B5EF4-FFF2-40B4-BE49-F238E27FC236}">
                  <a16:creationId xmlns:a16="http://schemas.microsoft.com/office/drawing/2014/main" id="{6E7D4906-24F7-FBD3-C898-37026C4AC179}"/>
                </a:ext>
              </a:extLst>
            </p:cNvPr>
            <p:cNvSpPr/>
            <p:nvPr/>
          </p:nvSpPr>
          <p:spPr>
            <a:xfrm>
              <a:off x="6515420"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ight Arrow 75">
              <a:extLst>
                <a:ext uri="{FF2B5EF4-FFF2-40B4-BE49-F238E27FC236}">
                  <a16:creationId xmlns:a16="http://schemas.microsoft.com/office/drawing/2014/main" id="{DD2CCBE6-6564-572C-5355-B596F3D79072}"/>
                </a:ext>
              </a:extLst>
            </p:cNvPr>
            <p:cNvSpPr/>
            <p:nvPr/>
          </p:nvSpPr>
          <p:spPr>
            <a:xfrm rot="10800000">
              <a:off x="6345713"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813FB7B5-2BDE-D0D4-5811-1C00254B27AB}"/>
              </a:ext>
            </a:extLst>
          </p:cNvPr>
          <p:cNvGrpSpPr/>
          <p:nvPr/>
        </p:nvGrpSpPr>
        <p:grpSpPr>
          <a:xfrm>
            <a:off x="2895987" y="6981169"/>
            <a:ext cx="445052" cy="238720"/>
            <a:chOff x="6345713" y="7790819"/>
            <a:chExt cx="445052" cy="238720"/>
          </a:xfrm>
        </p:grpSpPr>
        <p:sp>
          <p:nvSpPr>
            <p:cNvPr id="79" name="Right Arrow 78">
              <a:extLst>
                <a:ext uri="{FF2B5EF4-FFF2-40B4-BE49-F238E27FC236}">
                  <a16:creationId xmlns:a16="http://schemas.microsoft.com/office/drawing/2014/main" id="{93AA0508-AEB9-C17B-B198-6816FA0AE1AD}"/>
                </a:ext>
              </a:extLst>
            </p:cNvPr>
            <p:cNvSpPr/>
            <p:nvPr/>
          </p:nvSpPr>
          <p:spPr>
            <a:xfrm>
              <a:off x="6515420"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ight Arrow 79">
              <a:extLst>
                <a:ext uri="{FF2B5EF4-FFF2-40B4-BE49-F238E27FC236}">
                  <a16:creationId xmlns:a16="http://schemas.microsoft.com/office/drawing/2014/main" id="{72A097E6-FBB3-5C77-117A-BC152F974738}"/>
                </a:ext>
              </a:extLst>
            </p:cNvPr>
            <p:cNvSpPr/>
            <p:nvPr/>
          </p:nvSpPr>
          <p:spPr>
            <a:xfrm rot="10800000">
              <a:off x="6345713"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CA657EEC-9EA7-1BE5-E9C8-EEA23E7819D6}"/>
              </a:ext>
            </a:extLst>
          </p:cNvPr>
          <p:cNvGrpSpPr/>
          <p:nvPr/>
        </p:nvGrpSpPr>
        <p:grpSpPr>
          <a:xfrm>
            <a:off x="6058553" y="6408009"/>
            <a:ext cx="1047770" cy="1841809"/>
            <a:chOff x="6058553" y="6408009"/>
            <a:chExt cx="1047770" cy="1841809"/>
          </a:xfrm>
        </p:grpSpPr>
        <p:cxnSp>
          <p:nvCxnSpPr>
            <p:cNvPr id="82" name="Straight Arrow Connector 81">
              <a:extLst>
                <a:ext uri="{FF2B5EF4-FFF2-40B4-BE49-F238E27FC236}">
                  <a16:creationId xmlns:a16="http://schemas.microsoft.com/office/drawing/2014/main" id="{60DC088F-E556-AB47-B5C7-9757049171BA}"/>
                </a:ext>
              </a:extLst>
            </p:cNvPr>
            <p:cNvCxnSpPr>
              <a:cxnSpLocks/>
            </p:cNvCxnSpPr>
            <p:nvPr/>
          </p:nvCxnSpPr>
          <p:spPr>
            <a:xfrm flipH="1">
              <a:off x="6058553" y="8249818"/>
              <a:ext cx="1047770"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AE892A-8ACB-28E3-7D18-F19AEAF66ED6}"/>
                </a:ext>
              </a:extLst>
            </p:cNvPr>
            <p:cNvCxnSpPr>
              <a:cxnSpLocks/>
            </p:cNvCxnSpPr>
            <p:nvPr/>
          </p:nvCxnSpPr>
          <p:spPr>
            <a:xfrm>
              <a:off x="7078913" y="6408009"/>
              <a:ext cx="0" cy="1841809"/>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A113524-0830-D679-43F1-07CE9EE69A7C}"/>
                </a:ext>
              </a:extLst>
            </p:cNvPr>
            <p:cNvCxnSpPr>
              <a:cxnSpLocks/>
            </p:cNvCxnSpPr>
            <p:nvPr/>
          </p:nvCxnSpPr>
          <p:spPr>
            <a:xfrm flipH="1">
              <a:off x="6620653" y="7072231"/>
              <a:ext cx="485670"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4DA8242-9750-A983-9FC1-1B0B90993482}"/>
              </a:ext>
            </a:extLst>
          </p:cNvPr>
          <p:cNvGrpSpPr/>
          <p:nvPr/>
        </p:nvGrpSpPr>
        <p:grpSpPr>
          <a:xfrm>
            <a:off x="1642253" y="3951659"/>
            <a:ext cx="2137584" cy="357644"/>
            <a:chOff x="1642253" y="3951659"/>
            <a:chExt cx="2137584" cy="357644"/>
          </a:xfrm>
        </p:grpSpPr>
        <p:cxnSp>
          <p:nvCxnSpPr>
            <p:cNvPr id="90" name="Straight Arrow Connector 89">
              <a:extLst>
                <a:ext uri="{FF2B5EF4-FFF2-40B4-BE49-F238E27FC236}">
                  <a16:creationId xmlns:a16="http://schemas.microsoft.com/office/drawing/2014/main" id="{DAD28076-605B-64E7-6F0A-917DB4CE6B76}"/>
                </a:ext>
              </a:extLst>
            </p:cNvPr>
            <p:cNvCxnSpPr>
              <a:cxnSpLocks/>
            </p:cNvCxnSpPr>
            <p:nvPr/>
          </p:nvCxnSpPr>
          <p:spPr>
            <a:xfrm flipH="1">
              <a:off x="1642253" y="3951659"/>
              <a:ext cx="2137584"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31A360-E013-FDDA-2D33-C7A49DAD30D2}"/>
                </a:ext>
              </a:extLst>
            </p:cNvPr>
            <p:cNvCxnSpPr>
              <a:cxnSpLocks/>
            </p:cNvCxnSpPr>
            <p:nvPr/>
          </p:nvCxnSpPr>
          <p:spPr>
            <a:xfrm flipV="1">
              <a:off x="3755491" y="3951659"/>
              <a:ext cx="0" cy="357644"/>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0DF11F8B-4972-8412-F4C7-8D4AB620EE1B}"/>
              </a:ext>
            </a:extLst>
          </p:cNvPr>
          <p:cNvGrpSpPr/>
          <p:nvPr/>
        </p:nvGrpSpPr>
        <p:grpSpPr>
          <a:xfrm>
            <a:off x="4427858" y="3951659"/>
            <a:ext cx="2456473" cy="446487"/>
            <a:chOff x="4427858" y="3951659"/>
            <a:chExt cx="2456473" cy="446487"/>
          </a:xfrm>
        </p:grpSpPr>
        <p:cxnSp>
          <p:nvCxnSpPr>
            <p:cNvPr id="92" name="Straight Arrow Connector 91">
              <a:extLst>
                <a:ext uri="{FF2B5EF4-FFF2-40B4-BE49-F238E27FC236}">
                  <a16:creationId xmlns:a16="http://schemas.microsoft.com/office/drawing/2014/main" id="{A22808CF-FF1A-1C4C-384D-9ADCE0267B52}"/>
                </a:ext>
              </a:extLst>
            </p:cNvPr>
            <p:cNvCxnSpPr>
              <a:cxnSpLocks/>
            </p:cNvCxnSpPr>
            <p:nvPr/>
          </p:nvCxnSpPr>
          <p:spPr>
            <a:xfrm>
              <a:off x="6863488" y="3951659"/>
              <a:ext cx="0" cy="446487"/>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BCED719-3603-41A9-75DA-6E873CFC5D8D}"/>
                </a:ext>
              </a:extLst>
            </p:cNvPr>
            <p:cNvCxnSpPr>
              <a:cxnSpLocks/>
            </p:cNvCxnSpPr>
            <p:nvPr/>
          </p:nvCxnSpPr>
          <p:spPr>
            <a:xfrm>
              <a:off x="4427858" y="3951659"/>
              <a:ext cx="2456473" cy="0"/>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5E937F6-04FE-A2AE-405F-938390C772CC}"/>
                </a:ext>
              </a:extLst>
            </p:cNvPr>
            <p:cNvCxnSpPr>
              <a:cxnSpLocks/>
            </p:cNvCxnSpPr>
            <p:nvPr/>
          </p:nvCxnSpPr>
          <p:spPr>
            <a:xfrm flipV="1">
              <a:off x="4459499" y="3951659"/>
              <a:ext cx="0" cy="365736"/>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grpSp>
      <p:cxnSp>
        <p:nvCxnSpPr>
          <p:cNvPr id="109" name="Straight Arrow Connector 108">
            <a:extLst>
              <a:ext uri="{FF2B5EF4-FFF2-40B4-BE49-F238E27FC236}">
                <a16:creationId xmlns:a16="http://schemas.microsoft.com/office/drawing/2014/main" id="{DC680299-6B1C-1362-1AC4-0D0550CC22DB}"/>
              </a:ext>
            </a:extLst>
          </p:cNvPr>
          <p:cNvCxnSpPr>
            <a:cxnSpLocks/>
          </p:cNvCxnSpPr>
          <p:nvPr/>
        </p:nvCxnSpPr>
        <p:spPr>
          <a:xfrm flipH="1" flipV="1">
            <a:off x="2762970" y="7470718"/>
            <a:ext cx="381094" cy="455444"/>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6CEC56B-F020-97AB-85CB-A032DA7FBA08}"/>
              </a:ext>
            </a:extLst>
          </p:cNvPr>
          <p:cNvCxnSpPr/>
          <p:nvPr/>
        </p:nvCxnSpPr>
        <p:spPr>
          <a:xfrm flipV="1">
            <a:off x="4072827" y="7465338"/>
            <a:ext cx="0" cy="426132"/>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F516D4D-C2F4-48E9-4215-035D02B9CDF1}"/>
              </a:ext>
            </a:extLst>
          </p:cNvPr>
          <p:cNvCxnSpPr>
            <a:cxnSpLocks/>
          </p:cNvCxnSpPr>
          <p:nvPr/>
        </p:nvCxnSpPr>
        <p:spPr>
          <a:xfrm flipV="1">
            <a:off x="5269592" y="7465338"/>
            <a:ext cx="230255" cy="460824"/>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F85F91E-7DD0-6FE6-D283-59E44FF5092C}"/>
              </a:ext>
            </a:extLst>
          </p:cNvPr>
          <p:cNvCxnSpPr>
            <a:cxnSpLocks/>
          </p:cNvCxnSpPr>
          <p:nvPr/>
        </p:nvCxnSpPr>
        <p:spPr>
          <a:xfrm flipH="1" flipV="1">
            <a:off x="1530991" y="6314410"/>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95E2EA2-5549-7A4D-E478-BB159CDF8515}"/>
              </a:ext>
            </a:extLst>
          </p:cNvPr>
          <p:cNvCxnSpPr>
            <a:cxnSpLocks/>
          </p:cNvCxnSpPr>
          <p:nvPr/>
        </p:nvCxnSpPr>
        <p:spPr>
          <a:xfrm flipV="1">
            <a:off x="2672904" y="6296805"/>
            <a:ext cx="223083" cy="326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B515C1F9-138C-742B-99B9-49A688825D8C}"/>
              </a:ext>
            </a:extLst>
          </p:cNvPr>
          <p:cNvCxnSpPr/>
          <p:nvPr/>
        </p:nvCxnSpPr>
        <p:spPr>
          <a:xfrm flipV="1">
            <a:off x="4427858" y="6272571"/>
            <a:ext cx="95620" cy="5766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9FE672A-BDDD-FA6D-B55E-DCBDA86911B7}"/>
              </a:ext>
            </a:extLst>
          </p:cNvPr>
          <p:cNvCxnSpPr/>
          <p:nvPr/>
        </p:nvCxnSpPr>
        <p:spPr>
          <a:xfrm flipV="1">
            <a:off x="6029464" y="6216726"/>
            <a:ext cx="129605" cy="6081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FC403F0B-F0DD-A8C7-0410-FB8F3744B640}"/>
              </a:ext>
            </a:extLst>
          </p:cNvPr>
          <p:cNvCxnSpPr/>
          <p:nvPr/>
        </p:nvCxnSpPr>
        <p:spPr>
          <a:xfrm flipV="1">
            <a:off x="2944893" y="4930695"/>
            <a:ext cx="0" cy="1131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7B4B477-DD75-205A-092D-5E56460F7CCD}"/>
              </a:ext>
            </a:extLst>
          </p:cNvPr>
          <p:cNvCxnSpPr>
            <a:cxnSpLocks/>
          </p:cNvCxnSpPr>
          <p:nvPr/>
        </p:nvCxnSpPr>
        <p:spPr>
          <a:xfrm flipH="1" flipV="1">
            <a:off x="2715847" y="5760618"/>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81DE18A-03EE-1CBB-21EB-7A5EA8D9BCBA}"/>
              </a:ext>
            </a:extLst>
          </p:cNvPr>
          <p:cNvCxnSpPr>
            <a:cxnSpLocks/>
          </p:cNvCxnSpPr>
          <p:nvPr/>
        </p:nvCxnSpPr>
        <p:spPr>
          <a:xfrm flipV="1">
            <a:off x="4440737" y="4887415"/>
            <a:ext cx="297226" cy="1172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B1B8A82-9B0D-6851-A144-611F40219AE3}"/>
              </a:ext>
            </a:extLst>
          </p:cNvPr>
          <p:cNvCxnSpPr>
            <a:cxnSpLocks/>
          </p:cNvCxnSpPr>
          <p:nvPr/>
        </p:nvCxnSpPr>
        <p:spPr>
          <a:xfrm flipH="1" flipV="1">
            <a:off x="4211479" y="5760618"/>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8CD0E2E-F598-418A-45EC-A12ED8911B13}"/>
              </a:ext>
            </a:extLst>
          </p:cNvPr>
          <p:cNvCxnSpPr>
            <a:cxnSpLocks/>
          </p:cNvCxnSpPr>
          <p:nvPr/>
        </p:nvCxnSpPr>
        <p:spPr>
          <a:xfrm flipH="1" flipV="1">
            <a:off x="5813287" y="5737265"/>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2A9D09B-F986-EC63-3EB9-C8AD9D5E81D2}"/>
              </a:ext>
            </a:extLst>
          </p:cNvPr>
          <p:cNvCxnSpPr/>
          <p:nvPr/>
        </p:nvCxnSpPr>
        <p:spPr>
          <a:xfrm flipV="1">
            <a:off x="6035823" y="4904938"/>
            <a:ext cx="0" cy="1131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6C2F94E-E9D0-7A4F-188E-D14F813F8DAB}"/>
              </a:ext>
            </a:extLst>
          </p:cNvPr>
          <p:cNvCxnSpPr>
            <a:cxnSpLocks/>
          </p:cNvCxnSpPr>
          <p:nvPr/>
        </p:nvCxnSpPr>
        <p:spPr>
          <a:xfrm flipV="1">
            <a:off x="6313604" y="5441489"/>
            <a:ext cx="188825" cy="596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66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p:txBody>
          <a:bodyPr lIns="91440" tIns="45720" rIns="91440" bIns="45720" numCol="1" spcCol="288000" anchor="t">
            <a:noAutofit/>
          </a:bodyPr>
          <a:lstStyle/>
          <a:p>
            <a:r>
              <a:rPr lang="en-US" sz="1200" b="1">
                <a:solidFill>
                  <a:schemeClr val="tx1"/>
                </a:solidFill>
                <a:highlight>
                  <a:srgbClr val="F79037"/>
                </a:highlight>
                <a:latin typeface="Calibri"/>
                <a:ea typeface="Calibri" panose="020F0502020204030204" pitchFamily="34" charset="0"/>
                <a:cs typeface="Calibri"/>
              </a:rPr>
              <a:t>Aim: Learner to gain the ability to address existing and upcoming ethical concerns in food production.</a:t>
            </a:r>
          </a:p>
          <a:p>
            <a:endParaRPr lang="en-US" sz="1200" b="1">
              <a:solidFill>
                <a:schemeClr val="tx1"/>
              </a:solidFill>
              <a:highlight>
                <a:srgbClr val="F79037"/>
              </a:highlight>
              <a:ea typeface="Calibri" panose="020F0502020204030204" pitchFamily="34" charset="0"/>
            </a:endParaRPr>
          </a:p>
          <a:p>
            <a:pPr algn="just" rtl="0" fontAlgn="base"/>
            <a:r>
              <a:rPr lang="en-US" sz="1200" b="0" i="0">
                <a:solidFill>
                  <a:srgbClr val="000000"/>
                </a:solidFill>
                <a:effectLst/>
                <a:latin typeface="Calibri"/>
                <a:ea typeface="Calibri" panose="020F0502020204030204" pitchFamily="34" charset="0"/>
                <a:cs typeface="Calibri"/>
              </a:rPr>
              <a:t>Agriculture and the food system include farming, resource management, food processing, </a:t>
            </a:r>
            <a:r>
              <a:rPr lang="en-US" sz="1200">
                <a:latin typeface="Calibri"/>
                <a:ea typeface="Calibri" panose="020F0502020204030204" pitchFamily="34" charset="0"/>
                <a:cs typeface="Calibri"/>
              </a:rPr>
              <a:t>logistics</a:t>
            </a:r>
            <a:r>
              <a:rPr lang="en-US" sz="1200" b="0" i="0">
                <a:solidFill>
                  <a:srgbClr val="000000"/>
                </a:solidFill>
                <a:effectLst/>
                <a:latin typeface="Calibri"/>
                <a:ea typeface="Calibri" panose="020F0502020204030204" pitchFamily="34" charset="0"/>
                <a:cs typeface="Calibri"/>
              </a:rPr>
              <a:t>, and consumption. All of these components must follow ethical values and norms.  </a:t>
            </a:r>
          </a:p>
          <a:p>
            <a:endParaRPr lang="en-US" sz="1200">
              <a:latin typeface="Calibri"/>
              <a:ea typeface="Calibri" panose="020F0502020204030204" pitchFamily="34" charset="0"/>
              <a:cs typeface="Calibri"/>
            </a:endParaRPr>
          </a:p>
          <a:p>
            <a:pPr fontAlgn="base"/>
            <a:r>
              <a:rPr lang="en-US" sz="1200" b="1" i="0">
                <a:solidFill>
                  <a:srgbClr val="000000"/>
                </a:solidFill>
                <a:effectLst/>
                <a:latin typeface="Calibri"/>
                <a:ea typeface="Calibri" panose="020F0502020204030204" pitchFamily="34" charset="0"/>
                <a:cs typeface="Calibri"/>
              </a:rPr>
              <a:t>Sustainable agriculture </a:t>
            </a:r>
            <a:r>
              <a:rPr lang="en-US" sz="1200" b="0" i="0">
                <a:solidFill>
                  <a:srgbClr val="000000"/>
                </a:solidFill>
                <a:effectLst/>
                <a:latin typeface="Calibri"/>
                <a:ea typeface="Calibri" panose="020F0502020204030204" pitchFamily="34" charset="0"/>
                <a:cs typeface="Calibri"/>
              </a:rPr>
              <a:t>must be performed to guarantee</a:t>
            </a:r>
            <a:r>
              <a:rPr lang="en-US" sz="1200" b="1" i="0">
                <a:solidFill>
                  <a:srgbClr val="000000"/>
                </a:solidFill>
                <a:effectLst/>
                <a:latin typeface="Calibri"/>
                <a:ea typeface="Calibri" panose="020F0502020204030204" pitchFamily="34" charset="0"/>
                <a:cs typeface="Calibri"/>
              </a:rPr>
              <a:t> food security</a:t>
            </a:r>
            <a:r>
              <a:rPr lang="en-US" sz="1200" b="0" i="0">
                <a:solidFill>
                  <a:srgbClr val="000000"/>
                </a:solidFill>
                <a:effectLst/>
                <a:latin typeface="Calibri"/>
                <a:ea typeface="Calibri" panose="020F0502020204030204" pitchFamily="34" charset="0"/>
                <a:cs typeface="Calibri"/>
              </a:rPr>
              <a:t>. As </a:t>
            </a:r>
            <a:r>
              <a:rPr lang="en-US" sz="1200">
                <a:latin typeface="Calibri"/>
                <a:ea typeface="Calibri" panose="020F0502020204030204" pitchFamily="34" charset="0"/>
                <a:cs typeface="Calibri"/>
              </a:rPr>
              <a:t>Food and Agriculture </a:t>
            </a:r>
            <a:r>
              <a:rPr lang="en-US" sz="1200" err="1">
                <a:latin typeface="Calibri"/>
                <a:ea typeface="Calibri" panose="020F0502020204030204" pitchFamily="34" charset="0"/>
                <a:cs typeface="Calibri"/>
              </a:rPr>
              <a:t>Organisation</a:t>
            </a:r>
            <a:r>
              <a:rPr lang="en-US" sz="1200">
                <a:latin typeface="Calibri"/>
                <a:ea typeface="Calibri" panose="020F0502020204030204" pitchFamily="34" charset="0"/>
                <a:cs typeface="Calibri"/>
              </a:rPr>
              <a:t> of the United Nations [FAO]</a:t>
            </a:r>
            <a:r>
              <a:rPr lang="en-US" sz="1200" b="0" i="0">
                <a:solidFill>
                  <a:srgbClr val="000000"/>
                </a:solidFill>
                <a:effectLst/>
                <a:latin typeface="Calibri"/>
                <a:ea typeface="Calibri" panose="020F0502020204030204" pitchFamily="34" charset="0"/>
                <a:cs typeface="Calibri"/>
              </a:rPr>
              <a:t> (2003) mentions, "</a:t>
            </a:r>
            <a:r>
              <a:rPr lang="en-US" sz="1200" b="0" i="1">
                <a:solidFill>
                  <a:srgbClr val="000000"/>
                </a:solidFill>
                <a:effectLst/>
                <a:latin typeface="Calibri"/>
                <a:ea typeface="Calibri" panose="020F0502020204030204" pitchFamily="34" charset="0"/>
                <a:cs typeface="Calibri"/>
              </a:rPr>
              <a:t>Food security exists when all people, at all times, have physical, social and economic access to sufficient, safe and nutritious food which meets their dietary needs and food preferences for an active and healthy life. Household food security is the application of this concept to the family level, with individuals within households as the focus of concern.". </a:t>
            </a:r>
            <a:r>
              <a:rPr lang="en-US" sz="1200" b="0" i="0">
                <a:solidFill>
                  <a:srgbClr val="000000"/>
                </a:solidFill>
                <a:effectLst/>
                <a:latin typeface="Calibri"/>
                <a:ea typeface="Calibri" panose="020F0502020204030204" pitchFamily="34" charset="0"/>
                <a:cs typeface="Calibri"/>
              </a:rPr>
              <a:t>On the other hand, "</a:t>
            </a:r>
            <a:r>
              <a:rPr lang="en-US" sz="1200" b="0" i="1">
                <a:solidFill>
                  <a:srgbClr val="000000"/>
                </a:solidFill>
                <a:effectLst/>
                <a:latin typeface="Calibri"/>
                <a:ea typeface="Calibri" panose="020F0502020204030204" pitchFamily="34" charset="0"/>
                <a:cs typeface="Calibri"/>
              </a:rPr>
              <a:t>Food insecurity exists when people do not have adequate physical, social or economic access to food as defined above</a:t>
            </a:r>
            <a:r>
              <a:rPr lang="en-US" sz="1200" b="0" i="0">
                <a:solidFill>
                  <a:srgbClr val="000000"/>
                </a:solidFill>
                <a:effectLst/>
                <a:latin typeface="Calibri"/>
                <a:ea typeface="Calibri" panose="020F0502020204030204" pitchFamily="34" charset="0"/>
                <a:cs typeface="Calibri"/>
              </a:rPr>
              <a:t>" (FAO, 2003). Thus, it is essential to combat hunger and provide sufficient food for all.  </a:t>
            </a:r>
            <a:endParaRPr lang="en-US" sz="1200"/>
          </a:p>
          <a:p>
            <a:pPr algn="just" rtl="0" fontAlgn="base"/>
            <a:endParaRPr lang="en-US" sz="1200">
              <a:ea typeface="Calibri" panose="020F0502020204030204" pitchFamily="34" charset="0"/>
            </a:endParaRPr>
          </a:p>
          <a:p>
            <a:pPr algn="just" rtl="0" fontAlgn="base"/>
            <a:endParaRPr lang="en-US" sz="1200" b="0" i="0">
              <a:solidFill>
                <a:srgbClr val="000000"/>
              </a:solidFill>
              <a:effectLst/>
              <a:ea typeface="Calibri" panose="020F0502020204030204" pitchFamily="34" charset="0"/>
            </a:endParaRPr>
          </a:p>
          <a:p>
            <a:pPr algn="l" rtl="0" fontAlgn="base"/>
            <a:r>
              <a:rPr lang="en-US" sz="1200" b="0" i="0">
                <a:solidFill>
                  <a:srgbClr val="000000"/>
                </a:solidFill>
                <a:effectLst/>
                <a:latin typeface="Calibri"/>
                <a:ea typeface="Calibri" panose="020F0502020204030204" pitchFamily="34" charset="0"/>
                <a:cs typeface="Calibri"/>
              </a:rPr>
              <a:t>In the FAO's Constitution, ethical values are already embedded.  </a:t>
            </a:r>
          </a:p>
          <a:p>
            <a:pPr fontAlgn="base"/>
            <a:r>
              <a:rPr lang="en-US" sz="1200" b="1" i="0">
                <a:solidFill>
                  <a:srgbClr val="000000"/>
                </a:solidFill>
                <a:effectLst/>
                <a:latin typeface="Calibri"/>
                <a:ea typeface="Calibri" panose="020F0502020204030204" pitchFamily="34" charset="0"/>
                <a:cs typeface="Calibri"/>
              </a:rPr>
              <a:t>Excerpt from the </a:t>
            </a:r>
            <a:r>
              <a:rPr lang="en-US"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Preamble to FAO's Constitution</a:t>
            </a:r>
            <a:endParaRPr lang="en-US" sz="1200" b="0" i="0">
              <a:solidFill>
                <a:srgbClr val="000000"/>
              </a:solidFill>
              <a:effectLst/>
              <a:latin typeface="Calibri"/>
              <a:ea typeface="Calibri" panose="020F0502020204030204" pitchFamily="34" charset="0"/>
              <a:cs typeface="Calibri"/>
            </a:endParaRPr>
          </a:p>
          <a:p>
            <a:pPr algn="just" rtl="0" fontAlgn="base"/>
            <a:endParaRPr lang="en-US" sz="1200" b="0" i="0">
              <a:solidFill>
                <a:srgbClr val="000000"/>
              </a:solidFill>
              <a:effectLst/>
              <a:ea typeface="Calibri" panose="020F0502020204030204" pitchFamily="34" charset="0"/>
            </a:endParaRPr>
          </a:p>
          <a:p>
            <a:pPr marL="171450" indent="-171450" algn="just" rtl="0" fontAlgn="base">
              <a:buFont typeface="Arial" panose="020B0604020202020204" pitchFamily="34" charset="0"/>
              <a:buChar char="•"/>
            </a:pPr>
            <a:r>
              <a:rPr lang="en-US" sz="1200" i="1">
                <a:latin typeface="Calibri"/>
                <a:ea typeface="Calibri" panose="020F0502020204030204" pitchFamily="34" charset="0"/>
                <a:cs typeface="Calibri"/>
              </a:rPr>
              <a:t>"</a:t>
            </a:r>
            <a:r>
              <a:rPr lang="en-US" sz="1200" b="0" i="1">
                <a:solidFill>
                  <a:srgbClr val="000000"/>
                </a:solidFill>
                <a:effectLst/>
                <a:latin typeface="Calibri"/>
                <a:ea typeface="Calibri" panose="020F0502020204030204" pitchFamily="34" charset="0"/>
                <a:cs typeface="Calibri"/>
              </a:rPr>
              <a:t>raising levels of nutrition and standards of living of the people under their respective jurisdictions; </a:t>
            </a:r>
          </a:p>
          <a:p>
            <a:pPr marL="171450" indent="-171450" algn="just" rtl="0" fontAlgn="base">
              <a:buFont typeface="Arial" panose="020B0604020202020204" pitchFamily="34" charset="0"/>
              <a:buChar char="•"/>
            </a:pPr>
            <a:r>
              <a:rPr lang="en-US" sz="1200" b="0" i="1">
                <a:solidFill>
                  <a:srgbClr val="000000"/>
                </a:solidFill>
                <a:effectLst/>
                <a:latin typeface="Calibri"/>
                <a:ea typeface="Calibri" panose="020F0502020204030204" pitchFamily="34" charset="0"/>
                <a:cs typeface="Calibri"/>
              </a:rPr>
              <a:t>securing improvements in the efficiency of the production and distribution of all food and agricultural products; </a:t>
            </a:r>
          </a:p>
          <a:p>
            <a:pPr marL="171450" indent="-171450" algn="just" rtl="0" fontAlgn="base">
              <a:buFont typeface="Arial" panose="020B0604020202020204" pitchFamily="34" charset="0"/>
              <a:buChar char="•"/>
            </a:pPr>
            <a:r>
              <a:rPr lang="en-US" sz="1200" b="0" i="1">
                <a:solidFill>
                  <a:srgbClr val="000000"/>
                </a:solidFill>
                <a:effectLst/>
                <a:latin typeface="Calibri"/>
                <a:ea typeface="Calibri" panose="020F0502020204030204" pitchFamily="34" charset="0"/>
                <a:cs typeface="Calibri"/>
              </a:rPr>
              <a:t>bettering the condition of rural populations; </a:t>
            </a:r>
          </a:p>
          <a:p>
            <a:pPr marL="171450" indent="-171450" algn="just" rtl="0" fontAlgn="base">
              <a:buFont typeface="Arial" panose="020B0604020202020204" pitchFamily="34" charset="0"/>
              <a:buChar char="•"/>
            </a:pPr>
            <a:r>
              <a:rPr lang="en-US" sz="1200" b="0" i="1">
                <a:solidFill>
                  <a:srgbClr val="000000"/>
                </a:solidFill>
                <a:effectLst/>
                <a:latin typeface="Calibri"/>
                <a:ea typeface="Calibri" panose="020F0502020204030204" pitchFamily="34" charset="0"/>
                <a:cs typeface="Calibri"/>
              </a:rPr>
              <a:t>and thus, contributing towards an expanding world economy and ensuring humanity's freedom from hunger</a:t>
            </a:r>
            <a:r>
              <a:rPr lang="en-US" sz="1200" i="1">
                <a:latin typeface="Calibri"/>
                <a:ea typeface="Calibri" panose="020F0502020204030204" pitchFamily="34" charset="0"/>
                <a:cs typeface="Calibri"/>
              </a:rPr>
              <a:t>."</a:t>
            </a:r>
            <a:endParaRPr lang="en-US" sz="1200" b="0" i="1">
              <a:solidFill>
                <a:srgbClr val="000000"/>
              </a:solidFill>
              <a:effectLst/>
              <a:latin typeface="Calibri"/>
              <a:ea typeface="Calibri" panose="020F0502020204030204" pitchFamily="34" charset="0"/>
              <a:cs typeface="Calibri"/>
            </a:endParaRPr>
          </a:p>
          <a:p>
            <a:pPr algn="just" rtl="0" fontAlgn="base"/>
            <a:r>
              <a:rPr lang="en-US" sz="1200" b="0" i="0">
                <a:solidFill>
                  <a:srgbClr val="000000"/>
                </a:solidFill>
                <a:effectLst/>
                <a:latin typeface="Calibri"/>
                <a:ea typeface="Calibri" panose="020F0502020204030204" pitchFamily="34" charset="0"/>
                <a:cs typeface="Calibri"/>
              </a:rPr>
              <a:t>  </a:t>
            </a:r>
          </a:p>
          <a:p>
            <a:endParaRPr lang="en-US" sz="1200">
              <a:latin typeface="Calibri"/>
              <a:ea typeface="Calibri" panose="020F0502020204030204" pitchFamily="34" charset="0"/>
              <a:cs typeface="Calibri"/>
            </a:endParaRPr>
          </a:p>
          <a:p>
            <a:pPr algn="ctr" rtl="0" fontAlgn="base"/>
            <a:r>
              <a:rPr lang="en-US" sz="1200" b="1" i="0">
                <a:solidFill>
                  <a:srgbClr val="000000"/>
                </a:solidFill>
                <a:effectLst/>
                <a:latin typeface="Calibri"/>
                <a:ea typeface="Calibri" panose="020F0502020204030204" pitchFamily="34" charset="0"/>
                <a:cs typeface="Calibri"/>
              </a:rPr>
              <a:t>So, it is essential to obtain raw materials of high quality for everybody. </a:t>
            </a:r>
            <a:r>
              <a:rPr lang="en-US" sz="1200" b="0" i="0">
                <a:solidFill>
                  <a:srgbClr val="000000"/>
                </a:solidFill>
                <a:effectLst/>
                <a:latin typeface="Calibri"/>
                <a:ea typeface="Calibri" panose="020F0502020204030204" pitchFamily="34" charset="0"/>
                <a:cs typeface="Calibri"/>
              </a:rPr>
              <a:t> </a:t>
            </a:r>
          </a:p>
          <a:p>
            <a:pPr algn="just" rtl="0" fontAlgn="base"/>
            <a:endParaRPr lang="en-US" sz="1200" b="0" i="0">
              <a:solidFill>
                <a:srgbClr val="000000"/>
              </a:solidFill>
              <a:effectLst/>
              <a:ea typeface="Calibri" panose="020F0502020204030204" pitchFamily="34" charset="0"/>
            </a:endParaRPr>
          </a:p>
          <a:p>
            <a:endParaRPr lang="en-IE" sz="1200" b="1">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4" name="Graphic 33" descr="Film strip outline">
            <a:extLst>
              <a:ext uri="{FF2B5EF4-FFF2-40B4-BE49-F238E27FC236}">
                <a16:creationId xmlns:a16="http://schemas.microsoft.com/office/drawing/2014/main" id="{76626D58-9CCB-2D7D-A45E-A342F9628F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8" y="9237293"/>
            <a:ext cx="742942" cy="742942"/>
          </a:xfrm>
          <a:prstGeom prst="rect">
            <a:avLst/>
          </a:prstGeom>
        </p:spPr>
      </p:pic>
      <p:sp>
        <p:nvSpPr>
          <p:cNvPr id="36" name="TextBox 35">
            <a:extLst>
              <a:ext uri="{FF2B5EF4-FFF2-40B4-BE49-F238E27FC236}">
                <a16:creationId xmlns:a16="http://schemas.microsoft.com/office/drawing/2014/main" id="{01B8F811-2108-E68B-FE6F-5F9F39769D9B}"/>
              </a:ext>
            </a:extLst>
          </p:cNvPr>
          <p:cNvSpPr txBox="1"/>
          <p:nvPr/>
        </p:nvSpPr>
        <p:spPr>
          <a:xfrm>
            <a:off x="977645" y="9374717"/>
            <a:ext cx="5493836" cy="461665"/>
          </a:xfrm>
          <a:prstGeom prst="rect">
            <a:avLst/>
          </a:prstGeom>
          <a:noFill/>
          <a:ln>
            <a:solidFill>
              <a:srgbClr val="F79037"/>
            </a:solidFill>
          </a:ln>
        </p:spPr>
        <p:txBody>
          <a:bodyPr wrap="square">
            <a:spAutoFit/>
          </a:bodyPr>
          <a:lstStyle/>
          <a:p>
            <a:r>
              <a:rPr lang="en-IE" sz="1200" b="1">
                <a:latin typeface="Calibri" panose="020F0502020204030204" pitchFamily="34" charset="0"/>
                <a:ea typeface="Calibri" panose="020F0502020204030204" pitchFamily="34" charset="0"/>
                <a:cs typeface="Calibri" panose="020F0502020204030204" pitchFamily="34" charset="0"/>
              </a:rPr>
              <a:t>The learners are asked to watch the following series of videos and to discuss the theme of Sustainability afterward. </a:t>
            </a:r>
            <a:r>
              <a:rPr lang="en-IE" sz="1200" b="1">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EC AV PORTAL (europa.eu)</a:t>
            </a:r>
            <a:r>
              <a:rPr lang="en-IE" sz="1200" b="1">
                <a:latin typeface="Calibri" panose="020F0502020204030204" pitchFamily="34" charset="0"/>
                <a:ea typeface="Calibri" panose="020F0502020204030204" pitchFamily="34" charset="0"/>
                <a:cs typeface="Calibri" panose="020F0502020204030204" pitchFamily="34" charset="0"/>
              </a:rPr>
              <a:t> </a:t>
            </a:r>
          </a:p>
        </p:txBody>
      </p:sp>
      <p:pic>
        <p:nvPicPr>
          <p:cNvPr id="24578" name="Picture 2">
            <a:extLst>
              <a:ext uri="{FF2B5EF4-FFF2-40B4-BE49-F238E27FC236}">
                <a16:creationId xmlns:a16="http://schemas.microsoft.com/office/drawing/2014/main" id="{D8CD31C9-0A4D-E60A-BF0F-C1D83D20C0F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07292" y="8174890"/>
            <a:ext cx="2745090" cy="10941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D25891B-CC35-7537-1087-95E59DB2B6F3}"/>
              </a:ext>
            </a:extLst>
          </p:cNvPr>
          <p:cNvPicPr>
            <a:picLocks noChangeAspect="1"/>
          </p:cNvPicPr>
          <p:nvPr/>
        </p:nvPicPr>
        <p:blipFill>
          <a:blip r:embed="rId7"/>
          <a:stretch>
            <a:fillRect/>
          </a:stretch>
        </p:blipFill>
        <p:spPr>
          <a:xfrm>
            <a:off x="116802" y="8658450"/>
            <a:ext cx="493080" cy="474817"/>
          </a:xfrm>
          <a:prstGeom prst="rect">
            <a:avLst/>
          </a:prstGeom>
          <a:noFill/>
        </p:spPr>
      </p:pic>
      <p:sp>
        <p:nvSpPr>
          <p:cNvPr id="33" name="Slide Number Placeholder 2">
            <a:extLst>
              <a:ext uri="{FF2B5EF4-FFF2-40B4-BE49-F238E27FC236}">
                <a16:creationId xmlns:a16="http://schemas.microsoft.com/office/drawing/2014/main" id="{4BECF090-FC86-666B-D891-817076E23B9F}"/>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559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20" y="2595220"/>
            <a:ext cx="6143488" cy="6820641"/>
          </a:xfrm>
        </p:spPr>
        <p:txBody>
          <a:bodyPr lIns="91440" tIns="45720" rIns="91440" bIns="45720" numCol="1" spcCol="288000" anchor="t">
            <a:noAutofit/>
          </a:bodyPr>
          <a:lstStyle/>
          <a:p>
            <a:pPr algn="just" rtl="0" fontAlgn="base"/>
            <a:r>
              <a:rPr lang="en-GB" sz="1400" b="1" i="0">
                <a:solidFill>
                  <a:srgbClr val="000000"/>
                </a:solidFill>
                <a:effectLst/>
                <a:latin typeface="Calibri"/>
                <a:ea typeface="Calibri" panose="020F0502020204030204" pitchFamily="34" charset="0"/>
                <a:cs typeface="Calibri"/>
              </a:rPr>
              <a:t>Agriculture can damage ecosystems if it is not practiced sustainably.</a:t>
            </a:r>
          </a:p>
          <a:p>
            <a:pPr algn="just" rtl="0" fontAlgn="base"/>
            <a:r>
              <a:rPr lang="en-GB" sz="1400" b="1" i="0">
                <a:solidFill>
                  <a:srgbClr val="000000"/>
                </a:solidFill>
                <a:effectLst/>
                <a:latin typeface="Calibri"/>
                <a:ea typeface="Calibri" panose="020F0502020204030204" pitchFamily="34" charset="0"/>
                <a:cs typeface="Calibri"/>
              </a:rPr>
              <a:t>  </a:t>
            </a:r>
          </a:p>
          <a:p>
            <a:pPr algn="just" rtl="0" fontAlgn="base"/>
            <a:r>
              <a:rPr lang="en-GB" sz="1200" b="0" i="0">
                <a:solidFill>
                  <a:srgbClr val="000000"/>
                </a:solidFill>
                <a:effectLst/>
                <a:latin typeface="Calibri"/>
                <a:ea typeface="Calibri" panose="020F0502020204030204" pitchFamily="34" charset="0"/>
                <a:cs typeface="Calibri"/>
              </a:rPr>
              <a:t>To obtain more information on the 'Farm to Fork' strategy, please click </a:t>
            </a:r>
            <a:r>
              <a:rPr lang="en-GB"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endParaRPr lang="en-GB" sz="1200" b="1" i="0">
              <a:solidFill>
                <a:srgbClr val="F79037"/>
              </a:solidFill>
              <a:effectLst/>
              <a:latin typeface="Calibri"/>
              <a:ea typeface="Calibri" panose="020F0502020204030204" pitchFamily="34" charset="0"/>
              <a:cs typeface="Calibri"/>
            </a:endParaRPr>
          </a:p>
          <a:p>
            <a:pPr algn="just" rtl="0" fontAlgn="base"/>
            <a:endParaRPr lang="en-GB" sz="1200" b="0" i="0">
              <a:solidFill>
                <a:srgbClr val="000000"/>
              </a:solidFill>
              <a:effectLst/>
              <a:ea typeface="Calibri" panose="020F0502020204030204" pitchFamily="34" charset="0"/>
            </a:endParaRPr>
          </a:p>
          <a:p>
            <a:pPr fontAlgn="base"/>
            <a:r>
              <a:rPr lang="en-GB" sz="1200" b="0" i="0">
                <a:solidFill>
                  <a:srgbClr val="000000"/>
                </a:solidFill>
                <a:effectLst/>
                <a:latin typeface="Calibri"/>
                <a:ea typeface="Calibri" panose="020F0502020204030204" pitchFamily="34" charset="0"/>
                <a:cs typeface="Calibri"/>
              </a:rPr>
              <a:t>In line with the 'Farm to Fork' strategy</a:t>
            </a:r>
            <a:r>
              <a:rPr lang="en-GB" sz="1200">
                <a:latin typeface="Calibri"/>
                <a:ea typeface="Calibri" panose="020F0502020204030204" pitchFamily="34" charset="0"/>
                <a:cs typeface="Calibri"/>
              </a:rPr>
              <a:t> (European Union [EU], 2020),</a:t>
            </a:r>
            <a:r>
              <a:rPr lang="en-GB" sz="1200" b="0" i="0">
                <a:solidFill>
                  <a:srgbClr val="000000"/>
                </a:solidFill>
                <a:effectLst/>
                <a:latin typeface="Calibri"/>
                <a:ea typeface="Calibri" panose="020F0502020204030204" pitchFamily="34" charset="0"/>
                <a:cs typeface="Calibri"/>
              </a:rPr>
              <a:t> the EU proposed actions for the food production sectors that include the following quantifiable targets for 2030:  </a:t>
            </a:r>
          </a:p>
          <a:p>
            <a:pPr algn="just" rtl="0" fontAlgn="base"/>
            <a:endParaRPr lang="en-GB" sz="1200" b="0" i="0">
              <a:solidFill>
                <a:srgbClr val="000000"/>
              </a:solidFill>
              <a:effectLst/>
              <a:ea typeface="Calibri" panose="020F0502020204030204" pitchFamily="34" charset="0"/>
            </a:endParaRPr>
          </a:p>
          <a:p>
            <a:pPr marL="228600" indent="-228600" algn="just" rtl="0" fontAlgn="base">
              <a:buFont typeface="+mj-lt"/>
              <a:buAutoNum type="arabicPeriod"/>
            </a:pPr>
            <a:r>
              <a:rPr lang="en-GB" sz="1200" b="0" i="1">
                <a:solidFill>
                  <a:srgbClr val="000000"/>
                </a:solidFill>
                <a:effectLst/>
                <a:latin typeface="Calibri"/>
                <a:ea typeface="Calibri" panose="020F0502020204030204" pitchFamily="34" charset="0"/>
                <a:cs typeface="Calibri"/>
              </a:rPr>
              <a:t>50% cut in the use and risk of chemical pesticides and in the use of more hazardous pesticides;  </a:t>
            </a:r>
          </a:p>
          <a:p>
            <a:pPr marL="228600" indent="-228600" algn="just" rtl="0" fontAlgn="base">
              <a:buFont typeface="+mj-lt"/>
              <a:buAutoNum type="arabicPeriod"/>
            </a:pPr>
            <a:r>
              <a:rPr lang="en-GB" sz="1200" b="0" i="1">
                <a:solidFill>
                  <a:srgbClr val="000000"/>
                </a:solidFill>
                <a:effectLst/>
                <a:latin typeface="Calibri"/>
                <a:ea typeface="Calibri" panose="020F0502020204030204" pitchFamily="34" charset="0"/>
                <a:cs typeface="Calibri"/>
              </a:rPr>
              <a:t>at least 20% reduced use of fertilizers;  </a:t>
            </a:r>
          </a:p>
          <a:p>
            <a:pPr marL="228600" indent="-228600" algn="just" rtl="0" fontAlgn="base">
              <a:buFont typeface="+mj-lt"/>
              <a:buAutoNum type="arabicPeriod"/>
            </a:pPr>
            <a:r>
              <a:rPr lang="en-GB" sz="1200" b="0" i="1">
                <a:solidFill>
                  <a:srgbClr val="000000"/>
                </a:solidFill>
                <a:effectLst/>
                <a:latin typeface="Calibri"/>
                <a:ea typeface="Calibri" panose="020F0502020204030204" pitchFamily="34" charset="0"/>
                <a:cs typeface="Calibri"/>
              </a:rPr>
              <a:t>50% cut in EU sales of antimicrobials for farmed animals and in aquaculture;  </a:t>
            </a:r>
          </a:p>
          <a:p>
            <a:pPr marL="228600" indent="-228600" algn="just" rtl="0" fontAlgn="base">
              <a:buFont typeface="+mj-lt"/>
              <a:buAutoNum type="arabicPeriod"/>
            </a:pPr>
            <a:r>
              <a:rPr lang="en-GB" sz="1200" b="0" i="1">
                <a:solidFill>
                  <a:srgbClr val="000000"/>
                </a:solidFill>
                <a:effectLst/>
                <a:latin typeface="Calibri"/>
                <a:ea typeface="Calibri" panose="020F0502020204030204" pitchFamily="34" charset="0"/>
                <a:cs typeface="Calibri"/>
              </a:rPr>
              <a:t>at least 25% area is to be organically farmed and a significant increase in organic aquaculture. </a:t>
            </a:r>
            <a:r>
              <a:rPr lang="en-GB" sz="1200" b="0" i="0">
                <a:solidFill>
                  <a:srgbClr val="000000"/>
                </a:solidFill>
                <a:effectLst/>
                <a:latin typeface="Calibri"/>
                <a:ea typeface="Calibri" panose="020F0502020204030204" pitchFamily="34" charset="0"/>
                <a:cs typeface="Calibri"/>
              </a:rPr>
              <a:t> </a:t>
            </a:r>
          </a:p>
          <a:p>
            <a:pPr algn="just" rtl="0" fontAlgn="base"/>
            <a:endParaRPr lang="en-GB" sz="1200" b="0" i="0">
              <a:solidFill>
                <a:srgbClr val="000000"/>
              </a:solidFill>
              <a:effectLst/>
              <a:ea typeface="Calibri" panose="020F0502020204030204" pitchFamily="34" charset="0"/>
            </a:endParaRPr>
          </a:p>
          <a:p>
            <a:r>
              <a:rPr lang="en-GB" sz="1200" i="1">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Other roadmaps and policy initiatives will include measures for </a:t>
            </a:r>
            <a:r>
              <a:rPr lang="en-GB" sz="1200" b="0" i="1">
                <a:solidFill>
                  <a:srgbClr val="000000"/>
                </a:solidFill>
                <a:effectLst/>
                <a:latin typeface="Calibri"/>
                <a:ea typeface="Calibri" panose="020F0502020204030204" pitchFamily="34" charset="0"/>
                <a:cs typeface="Calibri"/>
              </a:rPr>
              <a:t>sustainable production in the farm animal and fish and seafood sectors, animal welfare and plant health</a:t>
            </a:r>
            <a:r>
              <a:rPr lang="en-GB" sz="1200" i="1">
                <a:latin typeface="Calibri"/>
                <a:ea typeface="Calibri" panose="020F0502020204030204" pitchFamily="34" charset="0"/>
                <a:cs typeface="Calibri"/>
              </a:rPr>
              <a:t>" </a:t>
            </a:r>
            <a:r>
              <a:rPr lang="en-GB" sz="1200">
                <a:latin typeface="Calibri"/>
                <a:ea typeface="Calibri" panose="020F0502020204030204" pitchFamily="34" charset="0"/>
                <a:cs typeface="Calibri"/>
              </a:rPr>
              <a:t>(EU, 2020).</a:t>
            </a:r>
            <a:r>
              <a:rPr lang="en-GB" sz="1200" b="0" i="0">
                <a:solidFill>
                  <a:srgbClr val="000000"/>
                </a:solidFill>
                <a:effectLst/>
                <a:latin typeface="Calibri"/>
                <a:ea typeface="Calibri" panose="020F0502020204030204" pitchFamily="34" charset="0"/>
                <a:cs typeface="Calibri"/>
              </a:rPr>
              <a:t> </a:t>
            </a:r>
            <a:endParaRPr lang="en-GB"/>
          </a:p>
          <a:p>
            <a:pPr algn="just" rtl="0" fontAlgn="base"/>
            <a:endParaRPr lang="en-GB" sz="1200" b="0" i="0">
              <a:solidFill>
                <a:srgbClr val="000000"/>
              </a:solidFill>
              <a:effectLst/>
              <a:ea typeface="Calibri" panose="020F0502020204030204" pitchFamily="34" charset="0"/>
            </a:endParaRPr>
          </a:p>
          <a:p>
            <a:pPr algn="just" rtl="0" fontAlgn="base"/>
            <a:r>
              <a:rPr lang="en-GB" sz="1200" b="0" i="0">
                <a:solidFill>
                  <a:srgbClr val="000000"/>
                </a:solidFill>
                <a:effectLst/>
                <a:latin typeface="Calibri"/>
                <a:ea typeface="Calibri" panose="020F0502020204030204" pitchFamily="34" charset="0"/>
                <a:cs typeface="Calibri"/>
              </a:rPr>
              <a:t>In this way, </a:t>
            </a:r>
            <a:r>
              <a:rPr lang="en-GB" sz="1200" b="1" i="0">
                <a:solidFill>
                  <a:srgbClr val="000000"/>
                </a:solidFill>
                <a:effectLst/>
                <a:latin typeface="Calibri"/>
                <a:ea typeface="Calibri" panose="020F0502020204030204" pitchFamily="34" charset="0"/>
                <a:cs typeface="Calibri"/>
              </a:rPr>
              <a:t>sustainable agriculture</a:t>
            </a:r>
            <a:r>
              <a:rPr lang="en-GB" sz="1200" b="0" i="0">
                <a:solidFill>
                  <a:srgbClr val="000000"/>
                </a:solidFill>
                <a:effectLst/>
                <a:latin typeface="Calibri"/>
                <a:ea typeface="Calibri" panose="020F0502020204030204" pitchFamily="34" charset="0"/>
                <a:cs typeface="Calibri"/>
              </a:rPr>
              <a:t> is farming in a sustainable way to meet society's needs. It is essential to guarantee the future and the development of future generations. Thus, it is important to: </a:t>
            </a:r>
            <a:endParaRPr lang="en-GB" sz="2000" b="0" i="0">
              <a:solidFill>
                <a:srgbClr val="000000"/>
              </a:solidFill>
              <a:effectLst/>
              <a:latin typeface="Calibri"/>
              <a:ea typeface="Calibri" panose="020F0502020204030204" pitchFamily="34" charset="0"/>
              <a:cs typeface="Calibri"/>
            </a:endParaRPr>
          </a:p>
          <a:p>
            <a:pPr marL="171450" indent="-17145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practice business processes and farming activities that seek to </a:t>
            </a:r>
            <a:r>
              <a:rPr lang="en-GB" sz="1200" b="1" i="0">
                <a:solidFill>
                  <a:srgbClr val="000000"/>
                </a:solidFill>
                <a:effectLst/>
                <a:latin typeface="Calibri"/>
                <a:ea typeface="Calibri" panose="020F0502020204030204" pitchFamily="34" charset="0"/>
                <a:cs typeface="Calibri"/>
              </a:rPr>
              <a:t>reduce the carbon footprint</a:t>
            </a:r>
            <a:r>
              <a:rPr lang="en-GB" sz="1200" b="0" i="0">
                <a:solidFill>
                  <a:srgbClr val="000000"/>
                </a:solidFill>
                <a:effectLst/>
                <a:latin typeface="Calibri"/>
                <a:ea typeface="Calibri" panose="020F0502020204030204" pitchFamily="34" charset="0"/>
                <a:cs typeface="Calibri"/>
              </a:rPr>
              <a:t>. Farming activities must minimise climate change, land degradation &amp; deforestation and manage water to prevent its scarcity and pollution. </a:t>
            </a:r>
            <a:r>
              <a:rPr lang="en-GB" sz="1200" b="0" i="0">
                <a:effectLst/>
                <a:latin typeface="Calibri"/>
                <a:ea typeface="Calibri" panose="020F0502020204030204" pitchFamily="34" charset="0"/>
                <a:cs typeface="Calibri"/>
              </a:rPr>
              <a:t>Several activities can be implemented, </a:t>
            </a:r>
            <a:r>
              <a:rPr lang="en-GB" sz="1200" b="0" i="0">
                <a:solidFill>
                  <a:srgbClr val="000000"/>
                </a:solidFill>
                <a:effectLst/>
                <a:latin typeface="Calibri"/>
                <a:ea typeface="Calibri" panose="020F0502020204030204" pitchFamily="34" charset="0"/>
                <a:cs typeface="Calibri"/>
              </a:rPr>
              <a:t>such as permaculture, </a:t>
            </a:r>
            <a:r>
              <a:rPr lang="en-GB" sz="1200">
                <a:latin typeface="Calibri"/>
                <a:ea typeface="Calibri" panose="020F0502020204030204" pitchFamily="34" charset="0"/>
                <a:cs typeface="Calibri"/>
              </a:rPr>
              <a:t>intercropping</a:t>
            </a:r>
            <a:r>
              <a:rPr lang="en-GB" sz="1200" b="0" i="0">
                <a:solidFill>
                  <a:srgbClr val="000000"/>
                </a:solidFill>
                <a:effectLst/>
                <a:latin typeface="Calibri"/>
                <a:ea typeface="Calibri" panose="020F0502020204030204" pitchFamily="34" charset="0"/>
                <a:cs typeface="Calibri"/>
              </a:rPr>
              <a:t>, crop rotation</a:t>
            </a:r>
            <a:r>
              <a:rPr lang="en-GB" sz="1200">
                <a:latin typeface="Calibri"/>
                <a:ea typeface="Calibri" panose="020F0502020204030204" pitchFamily="34" charset="0"/>
                <a:cs typeface="Calibri"/>
              </a:rPr>
              <a:t>, etc.</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Implementing </a:t>
            </a:r>
            <a:r>
              <a:rPr lang="en-GB" sz="1200" b="0" i="0">
                <a:effectLst/>
                <a:latin typeface="Calibri"/>
                <a:ea typeface="Calibri" panose="020F0502020204030204" pitchFamily="34" charset="0"/>
                <a:cs typeface="Calibri"/>
              </a:rPr>
              <a:t>new green business </a:t>
            </a:r>
            <a:r>
              <a:rPr lang="en-GB" sz="1200">
                <a:latin typeface="Calibri"/>
                <a:ea typeface="Calibri" panose="020F0502020204030204" pitchFamily="34" charset="0"/>
                <a:cs typeface="Calibri"/>
              </a:rPr>
              <a:t>models linked </a:t>
            </a:r>
            <a:r>
              <a:rPr lang="en-GB" sz="1200" b="0" i="0">
                <a:effectLst/>
                <a:latin typeface="Calibri"/>
                <a:ea typeface="Calibri" panose="020F0502020204030204" pitchFamily="34" charset="0"/>
                <a:cs typeface="Calibri"/>
              </a:rPr>
              <a:t>to carbon sequestration</a:t>
            </a:r>
            <a:r>
              <a:rPr lang="en-GB" sz="1200">
                <a:latin typeface="Calibri"/>
                <a:ea typeface="Calibri" panose="020F0502020204030204" pitchFamily="34" charset="0"/>
                <a:cs typeface="Calibri"/>
              </a:rPr>
              <a:t> is essential, as they will help guarantee </a:t>
            </a:r>
            <a:r>
              <a:rPr lang="en-GB" sz="1200" b="0" i="0">
                <a:effectLst/>
                <a:latin typeface="Calibri"/>
                <a:ea typeface="Calibri" panose="020F0502020204030204" pitchFamily="34" charset="0"/>
                <a:cs typeface="Calibri"/>
              </a:rPr>
              <a:t>the </a:t>
            </a:r>
            <a:r>
              <a:rPr lang="en-GB" sz="1200" b="0" i="0">
                <a:solidFill>
                  <a:srgbClr val="000000"/>
                </a:solidFill>
                <a:effectLst/>
                <a:latin typeface="Calibri"/>
                <a:ea typeface="Calibri" panose="020F0502020204030204" pitchFamily="34" charset="0"/>
                <a:cs typeface="Calibri"/>
              </a:rPr>
              <a:t>climate neutrality objective</a:t>
            </a:r>
            <a:r>
              <a:rPr lang="en-GB" sz="1200">
                <a:latin typeface="Calibri"/>
                <a:ea typeface="Calibri" panose="020F0502020204030204" pitchFamily="34" charset="0"/>
                <a:cs typeface="Calibri"/>
              </a:rPr>
              <a:t>;</a:t>
            </a:r>
            <a:endParaRPr lang="en-GB" sz="1200" b="0" i="0">
              <a:solidFill>
                <a:srgbClr val="000000"/>
              </a:solidFill>
              <a:effectLst/>
              <a:latin typeface="Calibri"/>
              <a:ea typeface="Calibri" panose="020F0502020204030204" pitchFamily="34" charset="0"/>
              <a:cs typeface="Calibri"/>
            </a:endParaRPr>
          </a:p>
          <a:p>
            <a:pPr marL="171450" indent="-171450" algn="just"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follow </a:t>
            </a:r>
            <a:r>
              <a:rPr lang="en-GB" sz="1200" b="1" i="0">
                <a:solidFill>
                  <a:srgbClr val="000000"/>
                </a:solidFill>
                <a:effectLst/>
                <a:latin typeface="Calibri"/>
                <a:ea typeface="Calibri" panose="020F0502020204030204" pitchFamily="34" charset="0"/>
                <a:cs typeface="Calibri"/>
              </a:rPr>
              <a:t>environmentally friendly methods</a:t>
            </a:r>
            <a:r>
              <a:rPr lang="en-GB" sz="1200" b="0" i="0">
                <a:solidFill>
                  <a:srgbClr val="000000"/>
                </a:solidFill>
                <a:effectLst/>
                <a:latin typeface="Calibri"/>
                <a:ea typeface="Calibri" panose="020F0502020204030204" pitchFamily="34" charset="0"/>
                <a:cs typeface="Calibri"/>
              </a:rPr>
              <a:t>, allowing the production of crops and livestock without damaging humans or natural ecosystems. It is essential to preserve the soil, water, biodiversity and natural resources; </a:t>
            </a:r>
          </a:p>
          <a:p>
            <a:pPr marL="171450" indent="-171450" algn="just"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guarantee good </a:t>
            </a:r>
            <a:r>
              <a:rPr lang="en-GB" sz="1200" b="1" i="0">
                <a:solidFill>
                  <a:srgbClr val="000000"/>
                </a:solidFill>
                <a:effectLst/>
                <a:latin typeface="Calibri"/>
                <a:ea typeface="Calibri" panose="020F0502020204030204" pitchFamily="34" charset="0"/>
                <a:cs typeface="Calibri"/>
              </a:rPr>
              <a:t>working &amp; living conditions </a:t>
            </a:r>
            <a:r>
              <a:rPr lang="en-GB" sz="1200" b="0" i="0">
                <a:solidFill>
                  <a:srgbClr val="000000"/>
                </a:solidFill>
                <a:effectLst/>
                <a:latin typeface="Calibri"/>
                <a:ea typeface="Calibri" panose="020F0502020204030204" pitchFamily="34" charset="0"/>
                <a:cs typeface="Calibri"/>
              </a:rPr>
              <a:t>for those that work &amp; live on the farm or in neighbouring areas. </a:t>
            </a:r>
          </a:p>
          <a:p>
            <a:endParaRPr lang="en-GB" sz="1200" b="1">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5" name="Picture 6" descr="Icon&#10;&#10;Description automatically generated">
            <a:extLst>
              <a:ext uri="{FF2B5EF4-FFF2-40B4-BE49-F238E27FC236}">
                <a16:creationId xmlns:a16="http://schemas.microsoft.com/office/drawing/2014/main" id="{EA975699-48CC-6B3A-1118-EC2738A14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56" y="7564839"/>
            <a:ext cx="881821" cy="1740028"/>
          </a:xfrm>
          <a:prstGeom prst="rect">
            <a:avLst/>
          </a:prstGeom>
        </p:spPr>
      </p:pic>
      <p:sp>
        <p:nvSpPr>
          <p:cNvPr id="33" name="TextBox 32">
            <a:extLst>
              <a:ext uri="{FF2B5EF4-FFF2-40B4-BE49-F238E27FC236}">
                <a16:creationId xmlns:a16="http://schemas.microsoft.com/office/drawing/2014/main" id="{B9F1DFBB-EE2B-B099-FB93-68CF4C362FAB}"/>
              </a:ext>
            </a:extLst>
          </p:cNvPr>
          <p:cNvSpPr txBox="1"/>
          <p:nvPr/>
        </p:nvSpPr>
        <p:spPr>
          <a:xfrm>
            <a:off x="71556" y="2212258"/>
            <a:ext cx="440911" cy="3288890"/>
          </a:xfrm>
          <a:prstGeom prst="rect">
            <a:avLst/>
          </a:prstGeom>
          <a:solidFill>
            <a:schemeClr val="bg1"/>
          </a:solidFill>
        </p:spPr>
        <p:txBody>
          <a:bodyPr wrap="square" rtlCol="0">
            <a:spAutoFit/>
          </a:bodyPr>
          <a:lstStyle/>
          <a:p>
            <a:endParaRPr lang="en-IE"/>
          </a:p>
        </p:txBody>
      </p:sp>
      <p:pic>
        <p:nvPicPr>
          <p:cNvPr id="4" name="Picture 3">
            <a:extLst>
              <a:ext uri="{FF2B5EF4-FFF2-40B4-BE49-F238E27FC236}">
                <a16:creationId xmlns:a16="http://schemas.microsoft.com/office/drawing/2014/main" id="{5A019843-0D8E-81ED-7857-86D2F27F635E}"/>
              </a:ext>
            </a:extLst>
          </p:cNvPr>
          <p:cNvPicPr>
            <a:picLocks noChangeAspect="1"/>
          </p:cNvPicPr>
          <p:nvPr/>
        </p:nvPicPr>
        <p:blipFill>
          <a:blip r:embed="rId4"/>
          <a:stretch>
            <a:fillRect/>
          </a:stretch>
        </p:blipFill>
        <p:spPr>
          <a:xfrm>
            <a:off x="133231" y="2968940"/>
            <a:ext cx="493080" cy="474817"/>
          </a:xfrm>
          <a:prstGeom prst="rect">
            <a:avLst/>
          </a:prstGeom>
          <a:solidFill>
            <a:srgbClr val="94B3B2"/>
          </a:solidFill>
        </p:spPr>
      </p:pic>
      <p:sp>
        <p:nvSpPr>
          <p:cNvPr id="34" name="Slide Number Placeholder 2">
            <a:extLst>
              <a:ext uri="{FF2B5EF4-FFF2-40B4-BE49-F238E27FC236}">
                <a16:creationId xmlns:a16="http://schemas.microsoft.com/office/drawing/2014/main" id="{C6839760-1A9F-F7BB-70F6-95E7D777BF3E}"/>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4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71043"/>
            <a:ext cx="6143488" cy="6820641"/>
          </a:xfrm>
        </p:spPr>
        <p:txBody>
          <a:bodyPr lIns="91440" tIns="45720" rIns="91440" bIns="45720" numCol="1" spcCol="288000" anchor="t">
            <a:noAutofit/>
          </a:bodyPr>
          <a:lstStyle/>
          <a:p>
            <a:r>
              <a:rPr lang="en-US" sz="1200" b="1">
                <a:solidFill>
                  <a:schemeClr val="tx1"/>
                </a:solidFill>
                <a:latin typeface="Calibri"/>
                <a:ea typeface="Calibri" panose="020F0502020204030204" pitchFamily="34" charset="0"/>
                <a:cs typeface="Calibri"/>
              </a:rPr>
              <a:t>Numerous sustainability standards and certification systems exist. To obtain more information on certification systems, please click </a:t>
            </a:r>
            <a:r>
              <a:rPr lang="en-US"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US" sz="1200" b="1">
                <a:solidFill>
                  <a:srgbClr val="F79037"/>
                </a:solidFill>
                <a:latin typeface="Calibri"/>
                <a:ea typeface="Calibri" panose="020F0502020204030204" pitchFamily="34" charset="0"/>
                <a:cs typeface="Calibri"/>
              </a:rPr>
              <a:t>. </a:t>
            </a:r>
            <a:endParaRPr lang="en-US" sz="1200" b="1">
              <a:solidFill>
                <a:srgbClr val="F79037"/>
              </a:solidFill>
              <a:ea typeface="Calibri" panose="020F0502020204030204" pitchFamily="34" charset="0"/>
            </a:endParaRPr>
          </a:p>
          <a:p>
            <a:endParaRPr lang="en-US" sz="800" b="1">
              <a:solidFill>
                <a:srgbClr val="F79037"/>
              </a:solidFill>
              <a:ea typeface="Calibri" panose="020F0502020204030204" pitchFamily="34" charset="0"/>
            </a:endParaRPr>
          </a:p>
          <a:p>
            <a:r>
              <a:rPr lang="en-US" sz="1400" b="1">
                <a:solidFill>
                  <a:schemeClr val="tx1"/>
                </a:solidFill>
                <a:latin typeface="Calibri"/>
                <a:ea typeface="Calibri" panose="020F0502020204030204" pitchFamily="34" charset="0"/>
                <a:cs typeface="Calibri"/>
              </a:rPr>
              <a:t>Some Examples of Certifications are:</a:t>
            </a: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1200" b="1">
              <a:solidFill>
                <a:srgbClr val="F79037"/>
              </a:solidFill>
              <a:ea typeface="Calibri" panose="020F0502020204030204" pitchFamily="34" charset="0"/>
            </a:endParaRPr>
          </a:p>
          <a:p>
            <a:endParaRPr lang="en-US" sz="600" b="1">
              <a:solidFill>
                <a:srgbClr val="F79037"/>
              </a:solidFill>
              <a:ea typeface="Calibri" panose="020F0502020204030204" pitchFamily="34" charset="0"/>
            </a:endParaRPr>
          </a:p>
          <a:p>
            <a:pPr algn="ctr"/>
            <a:r>
              <a:rPr lang="en-US" sz="1200" b="1">
                <a:solidFill>
                  <a:schemeClr val="tx1"/>
                </a:solidFill>
                <a:latin typeface="Calibri"/>
                <a:ea typeface="Calibri" panose="020F0502020204030204" pitchFamily="34" charset="0"/>
                <a:cs typeface="Calibri"/>
              </a:rPr>
              <a:t>If sustainability standards and certification systems are mentioned by food producers, the rules must be strictly followed. </a:t>
            </a:r>
            <a:endParaRPr lang="en-US" sz="1200" b="1">
              <a:solidFill>
                <a:schemeClr val="tx1"/>
              </a:solidFill>
              <a:ea typeface="Calibri" panose="020F0502020204030204" pitchFamily="34" charset="0"/>
            </a:endParaRPr>
          </a:p>
          <a:p>
            <a:endParaRPr lang="en-US" sz="1200" b="1">
              <a:solidFill>
                <a:srgbClr val="F79037"/>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2530" name="Picture 2">
            <a:hlinkClick r:id="rId3"/>
            <a:extLst>
              <a:ext uri="{FF2B5EF4-FFF2-40B4-BE49-F238E27FC236}">
                <a16:creationId xmlns:a16="http://schemas.microsoft.com/office/drawing/2014/main" id="{D6A7BAE8-9BEE-0DFC-AFF2-376715081C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09350" y="3071862"/>
            <a:ext cx="1514888" cy="101566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A3A562B-156B-34E9-FE75-3B3DCA4C80C3}"/>
              </a:ext>
            </a:extLst>
          </p:cNvPr>
          <p:cNvSpPr txBox="1"/>
          <p:nvPr/>
        </p:nvSpPr>
        <p:spPr>
          <a:xfrm>
            <a:off x="917376" y="3078128"/>
            <a:ext cx="3955349" cy="1015663"/>
          </a:xfrm>
          <a:prstGeom prst="rect">
            <a:avLst/>
          </a:prstGeom>
          <a:noFill/>
        </p:spPr>
        <p:txBody>
          <a:bodyPr wrap="square" lIns="91440" tIns="45720" rIns="91440" bIns="45720" anchor="t">
            <a:spAutoFit/>
          </a:bodyPr>
          <a:lstStyle/>
          <a:p>
            <a:pPr algn="just"/>
            <a:r>
              <a:rPr lang="en-GB" sz="1200" b="1">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Organic certification:  </a:t>
            </a:r>
            <a:r>
              <a:rPr lang="en-GB" sz="1200">
                <a:latin typeface="Calibri"/>
                <a:ea typeface="Calibri" panose="020F0502020204030204" pitchFamily="34" charset="0"/>
                <a:cs typeface="Calibri"/>
              </a:rPr>
              <a:t>This verifies that the farm or handling facility complies with the organic regulations. After being certified, the enterprises can sell, label, and represent the products as organic. For more information click </a:t>
            </a:r>
            <a:r>
              <a:rPr lang="en-GB" sz="120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here</a:t>
            </a:r>
            <a:r>
              <a:rPr lang="en-GB" sz="1200">
                <a:solidFill>
                  <a:srgbClr val="F79037"/>
                </a:solidFill>
                <a:latin typeface="Calibri"/>
                <a:ea typeface="Calibri" panose="020F0502020204030204" pitchFamily="34" charset="0"/>
                <a:cs typeface="Calibri"/>
              </a:rPr>
              <a:t> </a:t>
            </a:r>
            <a:endParaRPr lang="en-GB" sz="1200">
              <a:solidFill>
                <a:srgbClr val="F79037"/>
              </a:solidFill>
              <a:latin typeface="Calibri"/>
              <a:ea typeface="Calibri" panose="020F0502020204030204" pitchFamily="34" charset="0"/>
              <a:cs typeface="Calibri" panose="020F0502020204030204" pitchFamily="34" charset="0"/>
            </a:endParaRPr>
          </a:p>
          <a:p>
            <a:pPr algn="just"/>
            <a:r>
              <a:rPr lang="en-GB" sz="1200">
                <a:latin typeface="Calibri"/>
                <a:ea typeface="Calibri" panose="020F0502020204030204" pitchFamily="34" charset="0"/>
                <a:cs typeface="Calibri"/>
              </a:rPr>
              <a:t>This is the Organic production logo of the European Union.</a:t>
            </a:r>
            <a:endParaRPr lang="en-GB" sz="1200">
              <a:latin typeface="Calibri"/>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DAEEAE7-A9F5-CCBE-3F08-D5022AF1C16C}"/>
              </a:ext>
            </a:extLst>
          </p:cNvPr>
          <p:cNvSpPr txBox="1"/>
          <p:nvPr/>
        </p:nvSpPr>
        <p:spPr>
          <a:xfrm>
            <a:off x="917376" y="4228590"/>
            <a:ext cx="3955349" cy="1015663"/>
          </a:xfrm>
          <a:prstGeom prst="rect">
            <a:avLst/>
          </a:prstGeom>
          <a:noFill/>
        </p:spPr>
        <p:txBody>
          <a:bodyPr wrap="square" lIns="91440" tIns="45720" rIns="91440" bIns="45720" anchor="t">
            <a:spAutoFit/>
          </a:bodyPr>
          <a:lstStyle/>
          <a:p>
            <a:pPr algn="just"/>
            <a:r>
              <a:rPr lang="en-GB" sz="1200" b="1">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Rainforest Alliance</a:t>
            </a:r>
            <a:r>
              <a:rPr lang="en-GB" sz="1200">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 </a:t>
            </a:r>
            <a:r>
              <a:rPr lang="en-GB" sz="1200">
                <a:latin typeface="Calibri"/>
                <a:ea typeface="Calibri" panose="020F0502020204030204" pitchFamily="34" charset="0"/>
                <a:cs typeface="Calibri"/>
              </a:rPr>
              <a:t>this is an essential tool to support sustainable agricultural production and supply chain. The certificate holders maximise their practices' positive social, environmental, and economic impact</a:t>
            </a:r>
            <a:r>
              <a:rPr lang="en-GB" sz="1200" b="1">
                <a:latin typeface="Calibri"/>
                <a:ea typeface="Calibri" panose="020F0502020204030204" pitchFamily="34" charset="0"/>
                <a:cs typeface="Calibri"/>
              </a:rPr>
              <a:t>. </a:t>
            </a:r>
            <a:endParaRPr lang="en-GB" sz="1200" b="1">
              <a:latin typeface="Calibri"/>
              <a:ea typeface="Calibri" panose="020F0502020204030204" pitchFamily="34" charset="0"/>
              <a:cs typeface="Calibri" panose="020F0502020204030204" pitchFamily="34" charset="0"/>
            </a:endParaRPr>
          </a:p>
          <a:p>
            <a:pPr algn="just"/>
            <a:r>
              <a:rPr lang="en-GB" sz="1200">
                <a:latin typeface="Calibri"/>
                <a:ea typeface="Calibri" panose="020F0502020204030204" pitchFamily="34" charset="0"/>
                <a:cs typeface="Calibri"/>
              </a:rPr>
              <a:t>This is the Rainforest Alliance logo.</a:t>
            </a:r>
            <a:endParaRPr lang="en-GB" sz="1200">
              <a:latin typeface="Calibri"/>
              <a:ea typeface="Calibri" panose="020F0502020204030204" pitchFamily="34" charset="0"/>
              <a:cs typeface="Calibri" panose="020F0502020204030204" pitchFamily="34" charset="0"/>
            </a:endParaRPr>
          </a:p>
        </p:txBody>
      </p:sp>
      <p:pic>
        <p:nvPicPr>
          <p:cNvPr id="37" name="Picture 2">
            <a:hlinkClick r:id="rId6"/>
            <a:extLst>
              <a:ext uri="{FF2B5EF4-FFF2-40B4-BE49-F238E27FC236}">
                <a16:creationId xmlns:a16="http://schemas.microsoft.com/office/drawing/2014/main" id="{C8DE24A3-AF2C-25B0-0F92-E4809194D74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11577" y="4296798"/>
            <a:ext cx="1015663" cy="101566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FDB2CF3-522D-EF5B-5901-9B53BE8FA27A}"/>
              </a:ext>
            </a:extLst>
          </p:cNvPr>
          <p:cNvSpPr txBox="1"/>
          <p:nvPr/>
        </p:nvSpPr>
        <p:spPr>
          <a:xfrm>
            <a:off x="917376" y="5379052"/>
            <a:ext cx="3955349" cy="1384995"/>
          </a:xfrm>
          <a:prstGeom prst="rect">
            <a:avLst/>
          </a:prstGeom>
          <a:noFill/>
        </p:spPr>
        <p:txBody>
          <a:bodyPr wrap="square" lIns="91440" tIns="45720" rIns="91440" bIns="45720" anchor="t">
            <a:spAutoFit/>
          </a:bodyPr>
          <a:lstStyle/>
          <a:p>
            <a:pPr algn="just"/>
            <a:r>
              <a:rPr lang="en-GB" sz="1200" b="1" i="0">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Fair Trade</a:t>
            </a:r>
            <a:r>
              <a:rPr lang="en-GB" sz="1200" b="0" i="0">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 </a:t>
            </a:r>
            <a:r>
              <a:rPr lang="en-GB" sz="1200" b="0" i="0">
                <a:effectLst/>
                <a:latin typeface="Calibri"/>
                <a:ea typeface="Calibri" panose="020F0502020204030204" pitchFamily="34" charset="0"/>
                <a:cs typeface="Calibri"/>
              </a:rPr>
              <a:t>Fair </a:t>
            </a:r>
            <a:r>
              <a:rPr lang="en-GB" sz="1200" b="0" i="0">
                <a:solidFill>
                  <a:srgbClr val="000000"/>
                </a:solidFill>
                <a:effectLst/>
                <a:latin typeface="Calibri"/>
                <a:ea typeface="Calibri" panose="020F0502020204030204" pitchFamily="34" charset="0"/>
                <a:cs typeface="Calibri"/>
              </a:rPr>
              <a:t>trade is a global movement involving a network of producers, enterprises, consumers, and organisations that put people and the planet first. Choosing Fair Trade Certified™ goods support responsible companies, empower farmers, workers, and fishers, and protect the environment. It is a world-changing way of performing business. </a:t>
            </a:r>
            <a:endParaRPr lang="en-GB" sz="1200">
              <a:latin typeface="Calibri"/>
              <a:ea typeface="Calibri" panose="020F0502020204030204" pitchFamily="34" charset="0"/>
              <a:cs typeface="Calibri"/>
            </a:endParaRPr>
          </a:p>
        </p:txBody>
      </p:sp>
      <p:pic>
        <p:nvPicPr>
          <p:cNvPr id="39" name="Picture 38">
            <a:hlinkClick r:id="rId8"/>
            <a:extLst>
              <a:ext uri="{FF2B5EF4-FFF2-40B4-BE49-F238E27FC236}">
                <a16:creationId xmlns:a16="http://schemas.microsoft.com/office/drawing/2014/main" id="{DAE21CC3-7D46-AAC0-0C5B-0FD2EABE71D9}"/>
              </a:ext>
            </a:extLst>
          </p:cNvPr>
          <p:cNvPicPr>
            <a:picLocks noChangeAspect="1"/>
          </p:cNvPicPr>
          <p:nvPr/>
        </p:nvPicPr>
        <p:blipFill>
          <a:blip r:embed="rId9"/>
          <a:stretch>
            <a:fillRect/>
          </a:stretch>
        </p:blipFill>
        <p:spPr>
          <a:xfrm>
            <a:off x="5509812" y="5481113"/>
            <a:ext cx="819192" cy="1162110"/>
          </a:xfrm>
          <a:prstGeom prst="rect">
            <a:avLst/>
          </a:prstGeom>
        </p:spPr>
      </p:pic>
      <p:sp>
        <p:nvSpPr>
          <p:cNvPr id="40" name="TextBox 39">
            <a:extLst>
              <a:ext uri="{FF2B5EF4-FFF2-40B4-BE49-F238E27FC236}">
                <a16:creationId xmlns:a16="http://schemas.microsoft.com/office/drawing/2014/main" id="{5AADFA3D-04A2-9202-AEA1-28CF4146A5F2}"/>
              </a:ext>
            </a:extLst>
          </p:cNvPr>
          <p:cNvSpPr txBox="1"/>
          <p:nvPr/>
        </p:nvSpPr>
        <p:spPr>
          <a:xfrm>
            <a:off x="898997" y="6898846"/>
            <a:ext cx="3960682" cy="1938992"/>
          </a:xfrm>
          <a:prstGeom prst="rect">
            <a:avLst/>
          </a:prstGeom>
          <a:noFill/>
        </p:spPr>
        <p:txBody>
          <a:bodyPr wrap="square" lIns="91440" tIns="45720" rIns="91440" bIns="45720" anchor="t">
            <a:spAutoFit/>
          </a:bodyPr>
          <a:lstStyle/>
          <a:p>
            <a:pPr algn="just"/>
            <a:r>
              <a:rPr lang="en-GB" sz="1200" b="1" i="0">
                <a:effectLst/>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GLOBALG.A.P.</a:t>
            </a:r>
            <a:r>
              <a:rPr lang="en-GB" sz="1200" b="0" i="0">
                <a:effectLst/>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 </a:t>
            </a:r>
            <a:r>
              <a:rPr lang="en-GB" sz="1200" b="0" i="0">
                <a:solidFill>
                  <a:srgbClr val="000000"/>
                </a:solidFill>
                <a:effectLst/>
                <a:latin typeface="Calibri"/>
                <a:ea typeface="Calibri" panose="020F0502020204030204" pitchFamily="34" charset="0"/>
                <a:cs typeface="Calibri"/>
              </a:rPr>
              <a:t>It is the internationally recognised standard for farm production. It is available for three scopes of production: Crops, Livestock, and Aquaculture. It covers the following topics: Food safety and traceability; Environment (including biodiversity); Workers' health, safety and welfare; Animal welfare; Includes Integrated Crop Management (ICM), Integrated Pest Control (IPC), Quality Management System (QMS), and Hazard Analysis and Critical Control Points (HACCP). The consumer label of GLOBALG.A.P. is the GGN label.  </a:t>
            </a:r>
            <a:endParaRPr lang="en-GB" sz="1200">
              <a:latin typeface="Calibri"/>
              <a:ea typeface="Calibri" panose="020F0502020204030204" pitchFamily="34" charset="0"/>
              <a:cs typeface="Calibri"/>
            </a:endParaRPr>
          </a:p>
        </p:txBody>
      </p:sp>
      <p:pic>
        <p:nvPicPr>
          <p:cNvPr id="41" name="Picture 40">
            <a:hlinkClick r:id="rId10"/>
            <a:extLst>
              <a:ext uri="{FF2B5EF4-FFF2-40B4-BE49-F238E27FC236}">
                <a16:creationId xmlns:a16="http://schemas.microsoft.com/office/drawing/2014/main" id="{C54C1639-E59B-B32E-9D7D-6AEEC233F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96157" y="7166186"/>
            <a:ext cx="2275242" cy="1162110"/>
          </a:xfrm>
          <a:prstGeom prst="rect">
            <a:avLst/>
          </a:prstGeom>
        </p:spPr>
      </p:pic>
      <p:pic>
        <p:nvPicPr>
          <p:cNvPr id="42" name="Graphic 41" descr="Film strip outline">
            <a:extLst>
              <a:ext uri="{FF2B5EF4-FFF2-40B4-BE49-F238E27FC236}">
                <a16:creationId xmlns:a16="http://schemas.microsoft.com/office/drawing/2014/main" id="{76DAC081-407C-848E-9E7B-07FC0567AA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3773" y="9347516"/>
            <a:ext cx="607898" cy="607898"/>
          </a:xfrm>
          <a:prstGeom prst="rect">
            <a:avLst/>
          </a:prstGeom>
        </p:spPr>
      </p:pic>
      <p:sp>
        <p:nvSpPr>
          <p:cNvPr id="43" name="TextBox 42">
            <a:extLst>
              <a:ext uri="{FF2B5EF4-FFF2-40B4-BE49-F238E27FC236}">
                <a16:creationId xmlns:a16="http://schemas.microsoft.com/office/drawing/2014/main" id="{B2BC0FA7-988C-FA37-534C-4F76866EA4C6}"/>
              </a:ext>
            </a:extLst>
          </p:cNvPr>
          <p:cNvSpPr txBox="1"/>
          <p:nvPr/>
        </p:nvSpPr>
        <p:spPr>
          <a:xfrm>
            <a:off x="854317" y="9323554"/>
            <a:ext cx="5493836" cy="646331"/>
          </a:xfrm>
          <a:prstGeom prst="rect">
            <a:avLst/>
          </a:prstGeom>
          <a:noFill/>
          <a:ln>
            <a:solidFill>
              <a:srgbClr val="F79037"/>
            </a:solidFill>
          </a:ln>
        </p:spPr>
        <p:txBody>
          <a:bodyPr wrap="square" lIns="91440" tIns="45720" rIns="91440" bIns="45720" anchor="t">
            <a:spAutoFit/>
          </a:bodyPr>
          <a:lstStyle/>
          <a:p>
            <a:r>
              <a:rPr lang="en-IE" sz="1200" b="1">
                <a:latin typeface="Calibri"/>
                <a:ea typeface="Calibri" panose="020F0502020204030204" pitchFamily="34" charset="0"/>
                <a:cs typeface="Calibri"/>
              </a:rPr>
              <a:t>The learners are asked to watch the following videos and to discuss them after:</a:t>
            </a:r>
          </a:p>
          <a:p>
            <a:r>
              <a:rPr lang="en-US" sz="1200">
                <a:latin typeface="Calibri"/>
                <a:ea typeface="Calibri" panose="020F0502020204030204" pitchFamily="34" charset="0"/>
                <a:cs typeface="Calibri"/>
                <a:hlinkClick r:id="rId14">
                  <a:extLst>
                    <a:ext uri="{A12FA001-AC4F-418D-AE19-62706E023703}">
                      <ahyp:hlinkClr xmlns:ahyp="http://schemas.microsoft.com/office/drawing/2018/hyperlinkcolor" val="tx"/>
                    </a:ext>
                  </a:extLst>
                </a:hlinkClick>
              </a:rPr>
              <a:t>Our New Certification Program Is Here! – YouTube</a:t>
            </a:r>
            <a:endParaRPr lang="en-US" sz="1200">
              <a:latin typeface="Calibri"/>
              <a:ea typeface="Calibri" panose="020F0502020204030204" pitchFamily="34" charset="0"/>
              <a:cs typeface="Calibri"/>
            </a:endParaRPr>
          </a:p>
          <a:p>
            <a:r>
              <a:rPr lang="en-US" sz="1200">
                <a:latin typeface="Calibri"/>
                <a:ea typeface="Calibri" panose="020F0502020204030204" pitchFamily="34" charset="0"/>
                <a:cs typeface="Calibri"/>
                <a:hlinkClick r:id="rId15">
                  <a:extLst>
                    <a:ext uri="{A12FA001-AC4F-418D-AE19-62706E023703}">
                      <ahyp:hlinkClr xmlns:ahyp="http://schemas.microsoft.com/office/drawing/2018/hyperlinkcolor" val="tx"/>
                    </a:ext>
                  </a:extLst>
                </a:hlinkClick>
              </a:rPr>
              <a:t>The Fair Trade Difference - YouTube</a:t>
            </a:r>
            <a:endParaRPr lang="en-IE" sz="1200" b="1">
              <a:latin typeface="Calibri"/>
              <a:ea typeface="Calibri" panose="020F0502020204030204" pitchFamily="34" charset="0"/>
              <a:cs typeface="Calibri"/>
            </a:endParaRPr>
          </a:p>
        </p:txBody>
      </p:sp>
      <p:sp>
        <p:nvSpPr>
          <p:cNvPr id="4" name="TextBox 3">
            <a:extLst>
              <a:ext uri="{FF2B5EF4-FFF2-40B4-BE49-F238E27FC236}">
                <a16:creationId xmlns:a16="http://schemas.microsoft.com/office/drawing/2014/main" id="{40246F4E-9C26-2E6E-A001-94D9668A5076}"/>
              </a:ext>
            </a:extLst>
          </p:cNvPr>
          <p:cNvSpPr txBox="1"/>
          <p:nvPr/>
        </p:nvSpPr>
        <p:spPr>
          <a:xfrm>
            <a:off x="71556" y="2212258"/>
            <a:ext cx="440911" cy="3288890"/>
          </a:xfrm>
          <a:prstGeom prst="rect">
            <a:avLst/>
          </a:prstGeom>
          <a:solidFill>
            <a:schemeClr val="bg1"/>
          </a:solidFill>
        </p:spPr>
        <p:txBody>
          <a:bodyPr wrap="square" rtlCol="0">
            <a:spAutoFit/>
          </a:bodyPr>
          <a:lstStyle/>
          <a:p>
            <a:endParaRPr lang="en-IE"/>
          </a:p>
        </p:txBody>
      </p:sp>
      <p:pic>
        <p:nvPicPr>
          <p:cNvPr id="34" name="Picture 33">
            <a:extLst>
              <a:ext uri="{FF2B5EF4-FFF2-40B4-BE49-F238E27FC236}">
                <a16:creationId xmlns:a16="http://schemas.microsoft.com/office/drawing/2014/main" id="{6AB29C16-C0B2-0AE5-C125-BFBBC7C46F71}"/>
              </a:ext>
            </a:extLst>
          </p:cNvPr>
          <p:cNvPicPr>
            <a:picLocks noChangeAspect="1"/>
          </p:cNvPicPr>
          <p:nvPr/>
        </p:nvPicPr>
        <p:blipFill>
          <a:blip r:embed="rId16"/>
          <a:stretch>
            <a:fillRect/>
          </a:stretch>
        </p:blipFill>
        <p:spPr>
          <a:xfrm>
            <a:off x="114486" y="3491725"/>
            <a:ext cx="493080" cy="474817"/>
          </a:xfrm>
          <a:prstGeom prst="rect">
            <a:avLst/>
          </a:prstGeom>
          <a:solidFill>
            <a:srgbClr val="94B3B2"/>
          </a:solidFill>
        </p:spPr>
      </p:pic>
      <p:pic>
        <p:nvPicPr>
          <p:cNvPr id="36" name="Picture 35">
            <a:extLst>
              <a:ext uri="{FF2B5EF4-FFF2-40B4-BE49-F238E27FC236}">
                <a16:creationId xmlns:a16="http://schemas.microsoft.com/office/drawing/2014/main" id="{FD1F7607-F3D6-BFF6-0D72-8B8EAA4DDD3D}"/>
              </a:ext>
            </a:extLst>
          </p:cNvPr>
          <p:cNvPicPr>
            <a:picLocks noChangeAspect="1"/>
          </p:cNvPicPr>
          <p:nvPr/>
        </p:nvPicPr>
        <p:blipFill>
          <a:blip r:embed="rId16"/>
          <a:stretch>
            <a:fillRect/>
          </a:stretch>
        </p:blipFill>
        <p:spPr>
          <a:xfrm>
            <a:off x="114697" y="2370730"/>
            <a:ext cx="493080" cy="474817"/>
          </a:xfrm>
          <a:prstGeom prst="rect">
            <a:avLst/>
          </a:prstGeom>
          <a:solidFill>
            <a:srgbClr val="94B3B2"/>
          </a:solidFill>
        </p:spPr>
      </p:pic>
      <p:sp>
        <p:nvSpPr>
          <p:cNvPr id="44" name="Slide Number Placeholder 2">
            <a:extLst>
              <a:ext uri="{FF2B5EF4-FFF2-40B4-BE49-F238E27FC236}">
                <a16:creationId xmlns:a16="http://schemas.microsoft.com/office/drawing/2014/main" id="{B65BFA33-7E7A-7DCC-3A6C-D955DCC94DEB}"/>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18</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168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A1E240D1-F8E4-6F89-DEDB-932C96A686AC}"/>
              </a:ext>
            </a:extLst>
          </p:cNvPr>
          <p:cNvSpPr/>
          <p:nvPr/>
        </p:nvSpPr>
        <p:spPr>
          <a:xfrm>
            <a:off x="1027313" y="4260939"/>
            <a:ext cx="5875361" cy="3566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nvGrpSpPr>
          <p:cNvPr id="62" name="Group 61">
            <a:extLst>
              <a:ext uri="{FF2B5EF4-FFF2-40B4-BE49-F238E27FC236}">
                <a16:creationId xmlns:a16="http://schemas.microsoft.com/office/drawing/2014/main" id="{2AEEAE67-DD66-CABE-BDDC-82F21A24DE5B}"/>
              </a:ext>
            </a:extLst>
          </p:cNvPr>
          <p:cNvGrpSpPr/>
          <p:nvPr/>
        </p:nvGrpSpPr>
        <p:grpSpPr>
          <a:xfrm>
            <a:off x="2974574" y="4791428"/>
            <a:ext cx="280088" cy="2627198"/>
            <a:chOff x="-2390292" y="4447045"/>
            <a:chExt cx="292870" cy="3037178"/>
          </a:xfrm>
        </p:grpSpPr>
        <p:cxnSp>
          <p:nvCxnSpPr>
            <p:cNvPr id="51" name="Straight Connector 50">
              <a:extLst>
                <a:ext uri="{FF2B5EF4-FFF2-40B4-BE49-F238E27FC236}">
                  <a16:creationId xmlns:a16="http://schemas.microsoft.com/office/drawing/2014/main" id="{81871C9B-498A-06D9-5C18-02B6C7F7819E}"/>
                </a:ext>
              </a:extLst>
            </p:cNvPr>
            <p:cNvCxnSpPr>
              <a:cxnSpLocks/>
            </p:cNvCxnSpPr>
            <p:nvPr/>
          </p:nvCxnSpPr>
          <p:spPr>
            <a:xfrm>
              <a:off x="-2290439" y="4447045"/>
              <a:ext cx="1541" cy="3037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855AF72-9671-DD91-328E-50E4BF548116}"/>
                </a:ext>
              </a:extLst>
            </p:cNvPr>
            <p:cNvCxnSpPr/>
            <p:nvPr/>
          </p:nvCxnSpPr>
          <p:spPr>
            <a:xfrm>
              <a:off x="-2284034" y="4454057"/>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7202BA7-F384-704B-E2E1-43A246B3179B}"/>
                </a:ext>
              </a:extLst>
            </p:cNvPr>
            <p:cNvCxnSpPr/>
            <p:nvPr/>
          </p:nvCxnSpPr>
          <p:spPr>
            <a:xfrm>
              <a:off x="-2298625" y="4974487"/>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CB1688-8F57-F628-CDE2-7951C88B5CD3}"/>
                </a:ext>
              </a:extLst>
            </p:cNvPr>
            <p:cNvCxnSpPr/>
            <p:nvPr/>
          </p:nvCxnSpPr>
          <p:spPr>
            <a:xfrm>
              <a:off x="-2284034" y="5485188"/>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EAAFCF7-4507-DC1D-12C8-FD198666B6E7}"/>
                </a:ext>
              </a:extLst>
            </p:cNvPr>
            <p:cNvCxnSpPr>
              <a:cxnSpLocks/>
            </p:cNvCxnSpPr>
            <p:nvPr/>
          </p:nvCxnSpPr>
          <p:spPr>
            <a:xfrm flipV="1">
              <a:off x="-2390292" y="5990427"/>
              <a:ext cx="288006" cy="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45D5A96-07C4-0CDF-4573-4C153A723FFA}"/>
                </a:ext>
              </a:extLst>
            </p:cNvPr>
            <p:cNvCxnSpPr/>
            <p:nvPr/>
          </p:nvCxnSpPr>
          <p:spPr>
            <a:xfrm>
              <a:off x="-2288898" y="650659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497517-1603-4244-FA98-4A827E0143AD}"/>
                </a:ext>
              </a:extLst>
            </p:cNvPr>
            <p:cNvCxnSpPr/>
            <p:nvPr/>
          </p:nvCxnSpPr>
          <p:spPr>
            <a:xfrm>
              <a:off x="-2298625" y="698811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DA0180-9CE0-EC25-8157-DDEA9517526F}"/>
                </a:ext>
              </a:extLst>
            </p:cNvPr>
            <p:cNvCxnSpPr/>
            <p:nvPr/>
          </p:nvCxnSpPr>
          <p:spPr>
            <a:xfrm>
              <a:off x="-2298625" y="748422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75647" y="2531602"/>
            <a:ext cx="6143488" cy="7277135"/>
          </a:xfrm>
        </p:spPr>
        <p:txBody>
          <a:bodyPr lIns="91440" tIns="45720" rIns="91440" bIns="45720" numCol="1" spcCol="288000" anchor="t">
            <a:noAutofit/>
          </a:bodyPr>
          <a:lstStyle/>
          <a:p>
            <a:pPr algn="just" rtl="0" fontAlgn="base"/>
            <a:r>
              <a:rPr lang="en-GB" sz="1400" b="1" i="0">
                <a:solidFill>
                  <a:srgbClr val="000000"/>
                </a:solidFill>
                <a:effectLst/>
                <a:latin typeface="Calibri"/>
                <a:ea typeface="Calibri" panose="020F0502020204030204" pitchFamily="34" charset="0"/>
                <a:cs typeface="Calibri"/>
              </a:rPr>
              <a:t>A Code of Ethics:</a:t>
            </a:r>
          </a:p>
          <a:p>
            <a:r>
              <a:rPr lang="en-GB" sz="1200">
                <a:latin typeface="Calibri"/>
                <a:ea typeface="Calibri" panose="020F0502020204030204" pitchFamily="34" charset="0"/>
                <a:cs typeface="Calibri"/>
              </a:rPr>
              <a:t>Establishing </a:t>
            </a:r>
            <a:r>
              <a:rPr lang="en-GB" sz="1200" i="0">
                <a:effectLst/>
                <a:latin typeface="Calibri"/>
                <a:ea typeface="Calibri" panose="020F0502020204030204" pitchFamily="34" charset="0"/>
                <a:cs typeface="Calibri"/>
              </a:rPr>
              <a:t>a "Code of Ethics" </a:t>
            </a:r>
            <a:r>
              <a:rPr lang="en-GB" sz="1200">
                <a:latin typeface="Calibri"/>
                <a:ea typeface="Calibri" panose="020F0502020204030204" pitchFamily="34" charset="0"/>
                <a:cs typeface="Calibri"/>
              </a:rPr>
              <a:t>is quite challenging </a:t>
            </a:r>
            <a:r>
              <a:rPr lang="en-GB" sz="1200" i="0">
                <a:effectLst/>
                <a:latin typeface="Calibri"/>
                <a:ea typeface="Calibri" panose="020F0502020204030204" pitchFamily="34" charset="0"/>
                <a:cs typeface="Calibri"/>
              </a:rPr>
              <a:t>because science </a:t>
            </a:r>
            <a:r>
              <a:rPr lang="en-GB" sz="1200">
                <a:latin typeface="Calibri"/>
                <a:ea typeface="Calibri" panose="020F0502020204030204" pitchFamily="34" charset="0"/>
                <a:cs typeface="Calibri"/>
              </a:rPr>
              <a:t>performs research</a:t>
            </a:r>
            <a:r>
              <a:rPr lang="en-GB" sz="1200" i="0">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stakeholders </a:t>
            </a:r>
            <a:r>
              <a:rPr lang="en-GB" sz="1200" i="0">
                <a:effectLst/>
                <a:latin typeface="Calibri"/>
                <a:ea typeface="Calibri" panose="020F0502020204030204" pitchFamily="34" charset="0"/>
                <a:cs typeface="Calibri"/>
              </a:rPr>
              <a:t>make market-based policies, and ethics are often left to </a:t>
            </a:r>
            <a:r>
              <a:rPr lang="en-GB" sz="1200" i="0" strike="sngStrike">
                <a:effectLst/>
                <a:latin typeface="Calibri"/>
                <a:ea typeface="Calibri" panose="020F0502020204030204" pitchFamily="34" charset="0"/>
                <a:cs typeface="Calibri"/>
              </a:rPr>
              <a:t>everyone's</a:t>
            </a:r>
            <a:r>
              <a:rPr lang="en-GB" sz="1200" i="0">
                <a:effectLst/>
                <a:latin typeface="Calibri"/>
                <a:ea typeface="Calibri" panose="020F0502020204030204" pitchFamily="34" charset="0"/>
                <a:cs typeface="Calibri"/>
              </a:rPr>
              <a:t> personal responsibility. </a:t>
            </a:r>
            <a:r>
              <a:rPr lang="en-GB" sz="1200">
                <a:latin typeface="Calibri"/>
                <a:ea typeface="Calibri" panose="020F0502020204030204" pitchFamily="34" charset="0"/>
                <a:cs typeface="Calibri"/>
              </a:rPr>
              <a:t> </a:t>
            </a:r>
            <a:r>
              <a:rPr lang="en-GB" sz="1200" i="0">
                <a:effectLst/>
                <a:latin typeface="Calibri"/>
                <a:ea typeface="Calibri" panose="020F0502020204030204" pitchFamily="34" charset="0"/>
                <a:cs typeface="Calibri"/>
              </a:rPr>
              <a:t>However, we need to </a:t>
            </a:r>
            <a:r>
              <a:rPr lang="en-GB" sz="1200" i="0">
                <a:solidFill>
                  <a:srgbClr val="000000"/>
                </a:solidFill>
                <a:effectLst/>
                <a:latin typeface="Calibri"/>
                <a:ea typeface="Calibri" panose="020F0502020204030204" pitchFamily="34" charset="0"/>
                <a:cs typeface="Calibri"/>
              </a:rPr>
              <a:t>institutionalise ethics in the food system, </a:t>
            </a:r>
            <a:r>
              <a:rPr lang="en-GB" sz="1200">
                <a:latin typeface="Calibri"/>
                <a:ea typeface="Calibri" panose="020F0502020204030204" pitchFamily="34" charset="0"/>
                <a:cs typeface="Calibri"/>
              </a:rPr>
              <a:t>and the development of ethics committees by for instance colleges, universities, and research agencies is a step in the right direction. </a:t>
            </a:r>
            <a:r>
              <a:rPr lang="en-GB" sz="1200" i="0">
                <a:solidFill>
                  <a:srgbClr val="000000"/>
                </a:solidFill>
                <a:effectLst/>
                <a:latin typeface="Calibri"/>
                <a:ea typeface="Calibri" panose="020F0502020204030204" pitchFamily="34" charset="0"/>
                <a:cs typeface="Calibri"/>
              </a:rPr>
              <a:t>Nevertheless, the most critical ethical issues agriculture faces are represented below in Figure 2.</a:t>
            </a:r>
            <a:r>
              <a:rPr lang="en-GB" sz="1200">
                <a:latin typeface="Calibri"/>
                <a:ea typeface="Calibri" panose="020F0502020204030204" pitchFamily="34" charset="0"/>
                <a:cs typeface="Calibri"/>
              </a:rPr>
              <a:t> </a:t>
            </a: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GB" sz="900" b="1" i="0" u="none" strike="noStrike" kern="1200" cap="none" spc="0" normalizeH="0" baseline="0" noProof="0">
              <a:ln>
                <a:noFill/>
              </a:ln>
              <a:solidFill>
                <a:srgbClr val="000000"/>
              </a:solidFill>
              <a:effectLst/>
              <a:uLnTx/>
              <a:uFillTx/>
              <a:latin typeface="Calibri"/>
              <a:ea typeface="Calibri" panose="020F0502020204030204" pitchFamily="34" charset="0"/>
              <a:cs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Food Safety versus Food Security: </a:t>
            </a:r>
            <a:r>
              <a:rPr kumimoji="0" lang="en-GB" sz="12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As mentioned before, the Food and Agriculture Organisatio</a:t>
            </a:r>
            <a:r>
              <a:rPr kumimoji="0" lang="en-GB" sz="12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n (FAO, 2006) </a:t>
            </a:r>
            <a:r>
              <a:rPr kumimoji="0" lang="en-GB" sz="12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defines food security as "</a:t>
            </a:r>
            <a:r>
              <a:rPr kumimoji="0" lang="en-GB" sz="1200" b="0" i="1" u="none" strike="noStrike" kern="1200" cap="none" spc="0" normalizeH="0" baseline="0" noProof="0">
                <a:ln>
                  <a:noFill/>
                </a:ln>
                <a:solidFill>
                  <a:srgbClr val="000000"/>
                </a:solidFill>
                <a:effectLst/>
                <a:uLnTx/>
                <a:uFillTx/>
                <a:latin typeface="Calibri"/>
                <a:ea typeface="Calibri" panose="020F0502020204030204" pitchFamily="34" charset="0"/>
                <a:cs typeface="Calibri"/>
              </a:rPr>
              <a:t>the situation in which people have physical and economic access to sufficient safe and nutritious food, in line with dietary needs and food preferences and to allow an active and healthy life. Food self-sufficiency is defined as the extent to which a country can satisfy its food needs from its domestic production". </a:t>
            </a:r>
            <a:endParaRPr kumimoji="0" lang="en-GB" sz="1200" b="0" i="1"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sz="1400">
              <a:latin typeface="Calibri"/>
              <a:ea typeface="Calibri" panose="020F0502020204030204" pitchFamily="34" charset="0"/>
              <a:cs typeface="Calibri"/>
            </a:endParaRPr>
          </a:p>
          <a:p>
            <a:endParaRPr lang="en-GB"/>
          </a:p>
          <a:p>
            <a:pPr algn="just" rtl="0" fontAlgn="base"/>
            <a:endParaRPr lang="en-GB" sz="1400">
              <a:highlight>
                <a:srgbClr val="F79037"/>
              </a:highlight>
              <a:ea typeface="Calibri" panose="020F0502020204030204" pitchFamily="34" charset="0"/>
            </a:endParaRPr>
          </a:p>
          <a:p>
            <a:pPr algn="just" rtl="0" fontAlgn="base"/>
            <a:endParaRPr lang="en-GB" sz="120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4" name="TextBox 33">
            <a:extLst>
              <a:ext uri="{FF2B5EF4-FFF2-40B4-BE49-F238E27FC236}">
                <a16:creationId xmlns:a16="http://schemas.microsoft.com/office/drawing/2014/main" id="{E6F4C47B-A586-E701-537C-1B0643EE4E65}"/>
              </a:ext>
            </a:extLst>
          </p:cNvPr>
          <p:cNvSpPr txBox="1"/>
          <p:nvPr/>
        </p:nvSpPr>
        <p:spPr>
          <a:xfrm>
            <a:off x="1109711" y="7883212"/>
            <a:ext cx="5875360" cy="276999"/>
          </a:xfrm>
          <a:prstGeom prst="rect">
            <a:avLst/>
          </a:prstGeom>
          <a:noFill/>
        </p:spPr>
        <p:txBody>
          <a:bodyPr wrap="square" lIns="91440" tIns="45720" rIns="91440" bIns="45720" anchor="t">
            <a:spAutoFit/>
          </a:bodyPr>
          <a:lstStyle/>
          <a:p>
            <a:pPr algn="ctr"/>
            <a:r>
              <a:rPr lang="en-US" sz="1200" b="1" i="0">
                <a:solidFill>
                  <a:srgbClr val="000000"/>
                </a:solidFill>
                <a:effectLst/>
                <a:latin typeface="Calibri"/>
                <a:ea typeface="Calibri" panose="020F0502020204030204" pitchFamily="34" charset="0"/>
                <a:cs typeface="Calibri"/>
              </a:rPr>
              <a:t>Figure 2</a:t>
            </a:r>
            <a:r>
              <a:rPr lang="en-US" sz="1200" b="0" i="0">
                <a:solidFill>
                  <a:srgbClr val="000000"/>
                </a:solidFill>
                <a:effectLst/>
                <a:latin typeface="Calibri"/>
                <a:ea typeface="Calibri" panose="020F0502020204030204" pitchFamily="34" charset="0"/>
                <a:cs typeface="Calibri"/>
              </a:rPr>
              <a:t> – Ethical issues that Agriculture is facing</a:t>
            </a:r>
            <a:r>
              <a:rPr lang="en-US" sz="1200">
                <a:solidFill>
                  <a:srgbClr val="000000"/>
                </a:solidFill>
                <a:latin typeface="Calibri"/>
                <a:ea typeface="Calibri" panose="020F0502020204030204" pitchFamily="34" charset="0"/>
                <a:cs typeface="Calibri"/>
              </a:rPr>
              <a:t> (Adapted from </a:t>
            </a:r>
            <a:r>
              <a:rPr lang="en-US" sz="1200">
                <a:latin typeface="Calibri"/>
                <a:ea typeface="Calibri" panose="020F0502020204030204" pitchFamily="34" charset="0"/>
                <a:cs typeface="Calibri"/>
              </a:rPr>
              <a:t>Burkhardt et al., 2005)</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a:t>
            </a:r>
            <a:endParaRPr lang="en-IE" sz="1200">
              <a:latin typeface="Calibri"/>
              <a:ea typeface="Calibri" panose="020F0502020204030204" pitchFamily="34" charset="0"/>
              <a:cs typeface="Calibri"/>
            </a:endParaRPr>
          </a:p>
        </p:txBody>
      </p:sp>
      <p:grpSp>
        <p:nvGrpSpPr>
          <p:cNvPr id="41" name="Group 40">
            <a:extLst>
              <a:ext uri="{FF2B5EF4-FFF2-40B4-BE49-F238E27FC236}">
                <a16:creationId xmlns:a16="http://schemas.microsoft.com/office/drawing/2014/main" id="{B5CEF621-FAE0-B53C-5264-F66A9DA3B0FF}"/>
              </a:ext>
            </a:extLst>
          </p:cNvPr>
          <p:cNvGrpSpPr/>
          <p:nvPr/>
        </p:nvGrpSpPr>
        <p:grpSpPr>
          <a:xfrm>
            <a:off x="3246309" y="4605322"/>
            <a:ext cx="1682447" cy="2977277"/>
            <a:chOff x="3401942" y="4260939"/>
            <a:chExt cx="1759227" cy="3441888"/>
          </a:xfrm>
        </p:grpSpPr>
        <p:sp>
          <p:nvSpPr>
            <p:cNvPr id="4" name="Rectangle 3">
              <a:extLst>
                <a:ext uri="{FF2B5EF4-FFF2-40B4-BE49-F238E27FC236}">
                  <a16:creationId xmlns:a16="http://schemas.microsoft.com/office/drawing/2014/main" id="{CBB3C382-0A1F-6E06-B8A0-4DA1610B598A}"/>
                </a:ext>
              </a:extLst>
            </p:cNvPr>
            <p:cNvSpPr/>
            <p:nvPr/>
          </p:nvSpPr>
          <p:spPr>
            <a:xfrm>
              <a:off x="3401942" y="4260939"/>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3" name="Rectangle 32">
              <a:extLst>
                <a:ext uri="{FF2B5EF4-FFF2-40B4-BE49-F238E27FC236}">
                  <a16:creationId xmlns:a16="http://schemas.microsoft.com/office/drawing/2014/main" id="{4CC818AE-F5DC-6C5F-7BB3-622CDA6B323A}"/>
                </a:ext>
              </a:extLst>
            </p:cNvPr>
            <p:cNvSpPr/>
            <p:nvPr/>
          </p:nvSpPr>
          <p:spPr>
            <a:xfrm>
              <a:off x="3401942" y="4766178"/>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5" name="Rectangle 34">
              <a:extLst>
                <a:ext uri="{FF2B5EF4-FFF2-40B4-BE49-F238E27FC236}">
                  <a16:creationId xmlns:a16="http://schemas.microsoft.com/office/drawing/2014/main" id="{309EE524-CB51-C42D-C2EC-181C74ABFE04}"/>
                </a:ext>
              </a:extLst>
            </p:cNvPr>
            <p:cNvSpPr/>
            <p:nvPr/>
          </p:nvSpPr>
          <p:spPr>
            <a:xfrm>
              <a:off x="3401942" y="5271417"/>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6" name="Rectangle 35">
              <a:extLst>
                <a:ext uri="{FF2B5EF4-FFF2-40B4-BE49-F238E27FC236}">
                  <a16:creationId xmlns:a16="http://schemas.microsoft.com/office/drawing/2014/main" id="{C876084B-8B5D-1262-8EAF-225080844BCF}"/>
                </a:ext>
              </a:extLst>
            </p:cNvPr>
            <p:cNvSpPr/>
            <p:nvPr/>
          </p:nvSpPr>
          <p:spPr>
            <a:xfrm>
              <a:off x="3401942" y="5776656"/>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7" name="Rectangle 36">
              <a:extLst>
                <a:ext uri="{FF2B5EF4-FFF2-40B4-BE49-F238E27FC236}">
                  <a16:creationId xmlns:a16="http://schemas.microsoft.com/office/drawing/2014/main" id="{DB9B65D8-FA27-A108-256C-6732FB24E48D}"/>
                </a:ext>
              </a:extLst>
            </p:cNvPr>
            <p:cNvSpPr/>
            <p:nvPr/>
          </p:nvSpPr>
          <p:spPr>
            <a:xfrm>
              <a:off x="3401942" y="6281895"/>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8" name="Rectangle 37">
              <a:extLst>
                <a:ext uri="{FF2B5EF4-FFF2-40B4-BE49-F238E27FC236}">
                  <a16:creationId xmlns:a16="http://schemas.microsoft.com/office/drawing/2014/main" id="{AD080F80-7E72-B9A9-0F5C-2D0744AAAE0C}"/>
                </a:ext>
              </a:extLst>
            </p:cNvPr>
            <p:cNvSpPr/>
            <p:nvPr/>
          </p:nvSpPr>
          <p:spPr>
            <a:xfrm>
              <a:off x="3401942" y="6787134"/>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9" name="Rectangle 38">
              <a:extLst>
                <a:ext uri="{FF2B5EF4-FFF2-40B4-BE49-F238E27FC236}">
                  <a16:creationId xmlns:a16="http://schemas.microsoft.com/office/drawing/2014/main" id="{FD95631C-92A3-2FFF-F8D7-067B5BEA1103}"/>
                </a:ext>
              </a:extLst>
            </p:cNvPr>
            <p:cNvSpPr/>
            <p:nvPr/>
          </p:nvSpPr>
          <p:spPr>
            <a:xfrm>
              <a:off x="3401942" y="7292375"/>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grpSp>
      <p:sp>
        <p:nvSpPr>
          <p:cNvPr id="40" name="Rectangle 39">
            <a:extLst>
              <a:ext uri="{FF2B5EF4-FFF2-40B4-BE49-F238E27FC236}">
                <a16:creationId xmlns:a16="http://schemas.microsoft.com/office/drawing/2014/main" id="{DC1824ED-ECB9-2D3D-030A-78EBDA7B95F4}"/>
              </a:ext>
            </a:extLst>
          </p:cNvPr>
          <p:cNvSpPr/>
          <p:nvPr/>
        </p:nvSpPr>
        <p:spPr>
          <a:xfrm rot="16200000">
            <a:off x="1850499" y="5988767"/>
            <a:ext cx="1810055" cy="392538"/>
          </a:xfrm>
          <a:prstGeom prst="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42" name="TextBox 41">
            <a:extLst>
              <a:ext uri="{FF2B5EF4-FFF2-40B4-BE49-F238E27FC236}">
                <a16:creationId xmlns:a16="http://schemas.microsoft.com/office/drawing/2014/main" id="{37FA8ADF-FB75-350F-22F7-5DB129981352}"/>
              </a:ext>
            </a:extLst>
          </p:cNvPr>
          <p:cNvSpPr txBox="1"/>
          <p:nvPr/>
        </p:nvSpPr>
        <p:spPr>
          <a:xfrm>
            <a:off x="3233854" y="4656659"/>
            <a:ext cx="1682447" cy="292388"/>
          </a:xfrm>
          <a:prstGeom prst="rect">
            <a:avLst/>
          </a:prstGeom>
          <a:noFill/>
        </p:spPr>
        <p:txBody>
          <a:bodyPr wrap="square" rtlCol="0">
            <a:spAutoFit/>
          </a:bodyPr>
          <a:lstStyle/>
          <a:p>
            <a:pPr algn="ctr"/>
            <a:r>
              <a:rPr lang="en-GB" sz="1300" b="1">
                <a:latin typeface="Calibri" panose="020F0502020204030204" pitchFamily="34" charset="0"/>
                <a:cs typeface="Calibri" panose="020F0502020204030204" pitchFamily="34" charset="0"/>
              </a:rPr>
              <a:t>Safety of Food</a:t>
            </a:r>
          </a:p>
        </p:txBody>
      </p:sp>
      <p:sp>
        <p:nvSpPr>
          <p:cNvPr id="43" name="TextBox 42">
            <a:extLst>
              <a:ext uri="{FF2B5EF4-FFF2-40B4-BE49-F238E27FC236}">
                <a16:creationId xmlns:a16="http://schemas.microsoft.com/office/drawing/2014/main" id="{F47ABC6B-8FB7-2E83-05AE-3C3BD55DCAD6}"/>
              </a:ext>
            </a:extLst>
          </p:cNvPr>
          <p:cNvSpPr txBox="1"/>
          <p:nvPr/>
        </p:nvSpPr>
        <p:spPr>
          <a:xfrm>
            <a:off x="3241258" y="5100777"/>
            <a:ext cx="1682447" cy="292388"/>
          </a:xfrm>
          <a:prstGeom prst="rect">
            <a:avLst/>
          </a:prstGeom>
          <a:noFill/>
        </p:spPr>
        <p:txBody>
          <a:bodyPr wrap="square" rtlCol="0">
            <a:spAutoFit/>
          </a:bodyPr>
          <a:lstStyle/>
          <a:p>
            <a:pPr algn="ctr"/>
            <a:r>
              <a:rPr lang="en-GB" sz="1300" b="1">
                <a:latin typeface="Calibri" panose="020F0502020204030204" pitchFamily="34" charset="0"/>
                <a:cs typeface="Calibri" panose="020F0502020204030204" pitchFamily="34" charset="0"/>
              </a:rPr>
              <a:t>Animals’ Treatment</a:t>
            </a:r>
          </a:p>
        </p:txBody>
      </p:sp>
      <p:sp>
        <p:nvSpPr>
          <p:cNvPr id="44" name="TextBox 43">
            <a:extLst>
              <a:ext uri="{FF2B5EF4-FFF2-40B4-BE49-F238E27FC236}">
                <a16:creationId xmlns:a16="http://schemas.microsoft.com/office/drawing/2014/main" id="{44A5A2A3-0186-F19A-DF97-5B3306F2427F}"/>
              </a:ext>
            </a:extLst>
          </p:cNvPr>
          <p:cNvSpPr txBox="1"/>
          <p:nvPr/>
        </p:nvSpPr>
        <p:spPr>
          <a:xfrm>
            <a:off x="3228567" y="5538516"/>
            <a:ext cx="1682447" cy="292388"/>
          </a:xfrm>
          <a:prstGeom prst="rect">
            <a:avLst/>
          </a:prstGeom>
          <a:noFill/>
        </p:spPr>
        <p:txBody>
          <a:bodyPr wrap="square" rtlCol="0">
            <a:spAutoFit/>
          </a:bodyPr>
          <a:lstStyle/>
          <a:p>
            <a:pPr algn="ctr"/>
            <a:r>
              <a:rPr lang="en-GB" sz="1300" b="1">
                <a:latin typeface="Calibri" panose="020F0502020204030204" pitchFamily="34" charset="0"/>
                <a:cs typeface="Calibri" panose="020F0502020204030204" pitchFamily="34" charset="0"/>
              </a:rPr>
              <a:t>Chemicals</a:t>
            </a:r>
          </a:p>
        </p:txBody>
      </p:sp>
      <p:sp>
        <p:nvSpPr>
          <p:cNvPr id="45" name="TextBox 44">
            <a:extLst>
              <a:ext uri="{FF2B5EF4-FFF2-40B4-BE49-F238E27FC236}">
                <a16:creationId xmlns:a16="http://schemas.microsoft.com/office/drawing/2014/main" id="{4B1998EB-DBC4-1259-2063-05E81F7071DE}"/>
              </a:ext>
            </a:extLst>
          </p:cNvPr>
          <p:cNvSpPr txBox="1"/>
          <p:nvPr/>
        </p:nvSpPr>
        <p:spPr>
          <a:xfrm>
            <a:off x="3241492" y="5911389"/>
            <a:ext cx="1682447" cy="292388"/>
          </a:xfrm>
          <a:prstGeom prst="rect">
            <a:avLst/>
          </a:prstGeom>
          <a:noFill/>
        </p:spPr>
        <p:txBody>
          <a:bodyPr wrap="square" rtlCol="0">
            <a:spAutoFit/>
          </a:bodyPr>
          <a:lstStyle/>
          <a:p>
            <a:pPr algn="ctr"/>
            <a:r>
              <a:rPr lang="en-GB" sz="1300" b="1">
                <a:latin typeface="Calibri" panose="020F0502020204030204" pitchFamily="34" charset="0"/>
                <a:cs typeface="Calibri" panose="020F0502020204030204" pitchFamily="34" charset="0"/>
              </a:rPr>
              <a:t>Farm Management</a:t>
            </a:r>
          </a:p>
        </p:txBody>
      </p:sp>
      <p:sp>
        <p:nvSpPr>
          <p:cNvPr id="46" name="TextBox 45">
            <a:extLst>
              <a:ext uri="{FF2B5EF4-FFF2-40B4-BE49-F238E27FC236}">
                <a16:creationId xmlns:a16="http://schemas.microsoft.com/office/drawing/2014/main" id="{2C2E0AD7-B8B1-80BC-4923-89FB726033A9}"/>
              </a:ext>
            </a:extLst>
          </p:cNvPr>
          <p:cNvSpPr txBox="1"/>
          <p:nvPr/>
        </p:nvSpPr>
        <p:spPr>
          <a:xfrm>
            <a:off x="3241258" y="6385742"/>
            <a:ext cx="1682447" cy="292388"/>
          </a:xfrm>
          <a:prstGeom prst="rect">
            <a:avLst/>
          </a:prstGeom>
          <a:noFill/>
        </p:spPr>
        <p:txBody>
          <a:bodyPr wrap="square" rtlCol="0">
            <a:spAutoFit/>
          </a:bodyPr>
          <a:lstStyle/>
          <a:p>
            <a:pPr algn="ctr"/>
            <a:r>
              <a:rPr lang="en-GB" sz="1300" b="1">
                <a:latin typeface="Calibri" panose="020F0502020204030204" pitchFamily="34" charset="0"/>
                <a:cs typeface="Calibri" panose="020F0502020204030204" pitchFamily="34" charset="0"/>
              </a:rPr>
              <a:t>Sustainability</a:t>
            </a:r>
          </a:p>
        </p:txBody>
      </p:sp>
      <p:sp>
        <p:nvSpPr>
          <p:cNvPr id="47" name="TextBox 46">
            <a:extLst>
              <a:ext uri="{FF2B5EF4-FFF2-40B4-BE49-F238E27FC236}">
                <a16:creationId xmlns:a16="http://schemas.microsoft.com/office/drawing/2014/main" id="{3A9A2E0D-9C5A-4FD0-F497-7DD7D2BE19E6}"/>
              </a:ext>
            </a:extLst>
          </p:cNvPr>
          <p:cNvSpPr txBox="1"/>
          <p:nvPr/>
        </p:nvSpPr>
        <p:spPr>
          <a:xfrm>
            <a:off x="3241891" y="6808688"/>
            <a:ext cx="1682447" cy="292388"/>
          </a:xfrm>
          <a:prstGeom prst="rect">
            <a:avLst/>
          </a:prstGeom>
          <a:noFill/>
        </p:spPr>
        <p:txBody>
          <a:bodyPr wrap="square" rtlCol="0">
            <a:spAutoFit/>
          </a:bodyPr>
          <a:lstStyle/>
          <a:p>
            <a:pPr algn="ctr"/>
            <a:r>
              <a:rPr lang="en-GB" sz="1300" b="1">
                <a:latin typeface="Calibri" panose="020F0502020204030204" pitchFamily="34" charset="0"/>
                <a:cs typeface="Calibri" panose="020F0502020204030204" pitchFamily="34" charset="0"/>
              </a:rPr>
              <a:t>Trade Agreements</a:t>
            </a:r>
          </a:p>
        </p:txBody>
      </p:sp>
      <p:sp>
        <p:nvSpPr>
          <p:cNvPr id="48" name="TextBox 47">
            <a:extLst>
              <a:ext uri="{FF2B5EF4-FFF2-40B4-BE49-F238E27FC236}">
                <a16:creationId xmlns:a16="http://schemas.microsoft.com/office/drawing/2014/main" id="{663A9E5F-B40E-2F55-6EAF-8D3A492D1686}"/>
              </a:ext>
            </a:extLst>
          </p:cNvPr>
          <p:cNvSpPr txBox="1"/>
          <p:nvPr/>
        </p:nvSpPr>
        <p:spPr>
          <a:xfrm>
            <a:off x="3207012" y="7243255"/>
            <a:ext cx="1807933" cy="292388"/>
          </a:xfrm>
          <a:prstGeom prst="rect">
            <a:avLst/>
          </a:prstGeom>
          <a:noFill/>
        </p:spPr>
        <p:txBody>
          <a:bodyPr wrap="square" rtlCol="0">
            <a:spAutoFit/>
          </a:bodyPr>
          <a:lstStyle/>
          <a:p>
            <a:pPr algn="ctr"/>
            <a:r>
              <a:rPr lang="en-GB" sz="1300" b="1">
                <a:latin typeface="Calibri" panose="020F0502020204030204" pitchFamily="34" charset="0"/>
                <a:cs typeface="Calibri" panose="020F0502020204030204" pitchFamily="34" charset="0"/>
              </a:rPr>
              <a:t>Sharing of Information</a:t>
            </a:r>
          </a:p>
        </p:txBody>
      </p:sp>
      <p:sp>
        <p:nvSpPr>
          <p:cNvPr id="49" name="TextBox 48">
            <a:extLst>
              <a:ext uri="{FF2B5EF4-FFF2-40B4-BE49-F238E27FC236}">
                <a16:creationId xmlns:a16="http://schemas.microsoft.com/office/drawing/2014/main" id="{08234495-D367-BC17-300A-5E797573A668}"/>
              </a:ext>
            </a:extLst>
          </p:cNvPr>
          <p:cNvSpPr txBox="1"/>
          <p:nvPr/>
        </p:nvSpPr>
        <p:spPr>
          <a:xfrm rot="16200000">
            <a:off x="1842909" y="5935831"/>
            <a:ext cx="1812635" cy="523220"/>
          </a:xfrm>
          <a:prstGeom prst="rect">
            <a:avLst/>
          </a:prstGeom>
          <a:noFill/>
        </p:spPr>
        <p:txBody>
          <a:bodyPr wrap="square" lIns="91440" tIns="45720" rIns="91440" bIns="45720" rtlCol="0" anchor="t">
            <a:spAutoFit/>
          </a:bodyPr>
          <a:lstStyle/>
          <a:p>
            <a:pPr algn="ctr"/>
            <a:r>
              <a:rPr lang="en-GB" sz="1400" b="1">
                <a:latin typeface="Calibri"/>
                <a:cs typeface="Calibri"/>
              </a:rPr>
              <a:t>Ethical issues: Agriculture</a:t>
            </a:r>
          </a:p>
        </p:txBody>
      </p:sp>
      <p:sp>
        <p:nvSpPr>
          <p:cNvPr id="50" name="Slide Number Placeholder 2">
            <a:extLst>
              <a:ext uri="{FF2B5EF4-FFF2-40B4-BE49-F238E27FC236}">
                <a16:creationId xmlns:a16="http://schemas.microsoft.com/office/drawing/2014/main" id="{D4EB0037-77B1-AD68-AFFB-FC82F4DF2BCD}"/>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19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7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60359-9493-D48E-08D8-F04FFB70A7F6}"/>
              </a:ext>
            </a:extLst>
          </p:cNvPr>
          <p:cNvSpPr>
            <a:spLocks noGrp="1"/>
          </p:cNvSpPr>
          <p:nvPr>
            <p:ph type="body" sz="quarter" idx="47"/>
          </p:nvPr>
        </p:nvSpPr>
        <p:spPr>
          <a:xfrm>
            <a:off x="633931" y="1229127"/>
            <a:ext cx="6815990" cy="1070954"/>
          </a:xfrm>
        </p:spPr>
        <p:txBody>
          <a:bodyPr vert="horz" lIns="91440" tIns="45720" rIns="91440" bIns="45720" rtlCol="0" anchor="t">
            <a:noAutofit/>
          </a:bodyPr>
          <a:lstStyle/>
          <a:p>
            <a:r>
              <a:rPr lang="en-US" sz="3600">
                <a:latin typeface="Calibri"/>
                <a:ea typeface="Open Sans"/>
                <a:cs typeface="Calibri"/>
              </a:rPr>
              <a:t>authors</a:t>
            </a:r>
            <a:endParaRPr lang="en-US" sz="3600"/>
          </a:p>
        </p:txBody>
      </p:sp>
      <p:sp>
        <p:nvSpPr>
          <p:cNvPr id="3" name="TextBox 2">
            <a:extLst>
              <a:ext uri="{FF2B5EF4-FFF2-40B4-BE49-F238E27FC236}">
                <a16:creationId xmlns:a16="http://schemas.microsoft.com/office/drawing/2014/main" id="{BAA31C9A-ABB8-D7D8-EC4C-465D55311F55}"/>
              </a:ext>
            </a:extLst>
          </p:cNvPr>
          <p:cNvSpPr txBox="1"/>
          <p:nvPr/>
        </p:nvSpPr>
        <p:spPr>
          <a:xfrm>
            <a:off x="360972" y="2300081"/>
            <a:ext cx="2405168"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Elsa Ramalhosa       </a:t>
            </a:r>
            <a:endParaRPr lang="en-US"/>
          </a:p>
          <a:p>
            <a:endParaRPr lang="en-US" sz="1400">
              <a:cs typeface="Calibri"/>
            </a:endParaRPr>
          </a:p>
          <a:p>
            <a:r>
              <a:rPr lang="en-US" sz="1400" err="1">
                <a:cs typeface="Calibri"/>
              </a:rPr>
              <a:t>Gozdegul</a:t>
            </a:r>
            <a:r>
              <a:rPr lang="en-US" sz="1400">
                <a:cs typeface="Calibri"/>
              </a:rPr>
              <a:t> Baser</a:t>
            </a:r>
          </a:p>
          <a:p>
            <a:endParaRPr lang="en-US" sz="1400">
              <a:cs typeface="Calibri"/>
            </a:endParaRPr>
          </a:p>
          <a:p>
            <a:r>
              <a:rPr lang="en-US" sz="1400">
                <a:ea typeface="+mn-lt"/>
                <a:cs typeface="+mn-lt"/>
              </a:rPr>
              <a:t>Ermelinda Pereira</a:t>
            </a:r>
            <a:endParaRPr lang="en-US">
              <a:cs typeface="Calibri"/>
            </a:endParaRPr>
          </a:p>
          <a:p>
            <a:endParaRPr lang="en-US" sz="1400">
              <a:cs typeface="Calibri"/>
            </a:endParaRPr>
          </a:p>
          <a:p>
            <a:r>
              <a:rPr lang="en-US" sz="1400">
                <a:ea typeface="+mn-lt"/>
                <a:cs typeface="+mn-lt"/>
              </a:rPr>
              <a:t>Evla </a:t>
            </a:r>
            <a:r>
              <a:rPr lang="en-US" sz="1400" err="1">
                <a:ea typeface="+mn-lt"/>
                <a:cs typeface="+mn-lt"/>
              </a:rPr>
              <a:t>Mutlu</a:t>
            </a:r>
            <a:r>
              <a:rPr lang="en-US" sz="1400">
                <a:ea typeface="+mn-lt"/>
                <a:cs typeface="+mn-lt"/>
              </a:rPr>
              <a:t>   </a:t>
            </a:r>
            <a:r>
              <a:rPr lang="en-US" sz="1400">
                <a:cs typeface="Calibri"/>
              </a:rPr>
              <a:t>     </a:t>
            </a:r>
            <a:endParaRPr lang="en-US">
              <a:cs typeface="Calibri"/>
            </a:endParaRPr>
          </a:p>
          <a:p>
            <a:endParaRPr lang="en-US" sz="1400">
              <a:cs typeface="Calibri"/>
            </a:endParaRPr>
          </a:p>
          <a:p>
            <a:r>
              <a:rPr lang="en-US" sz="1400">
                <a:cs typeface="Calibri"/>
              </a:rPr>
              <a:t>Anna-Maria </a:t>
            </a:r>
            <a:r>
              <a:rPr lang="en-US" sz="1400" err="1">
                <a:cs typeface="Calibri"/>
              </a:rPr>
              <a:t>Saarela</a:t>
            </a:r>
            <a:r>
              <a:rPr lang="en-US" sz="1400">
                <a:cs typeface="Calibri"/>
              </a:rPr>
              <a:t>    </a:t>
            </a:r>
          </a:p>
          <a:p>
            <a:r>
              <a:rPr lang="en-US" sz="1400">
                <a:cs typeface="Calibri"/>
              </a:rPr>
              <a:t>	   </a:t>
            </a:r>
          </a:p>
          <a:p>
            <a:r>
              <a:rPr lang="en-US" sz="1400">
                <a:cs typeface="Calibri"/>
              </a:rPr>
              <a:t>         </a:t>
            </a:r>
          </a:p>
          <a:p>
            <a:endParaRPr lang="en-US" sz="1400">
              <a:cs typeface="Calibri"/>
            </a:endParaRPr>
          </a:p>
          <a:p>
            <a:r>
              <a:rPr lang="en-US" sz="1400" b="1">
                <a:cs typeface="Calibri"/>
              </a:rPr>
              <a:t>edited by:  </a:t>
            </a:r>
            <a:r>
              <a:rPr lang="en-US" sz="1400">
                <a:cs typeface="Calibri"/>
              </a:rPr>
              <a:t>                          </a:t>
            </a:r>
          </a:p>
          <a:p>
            <a:endParaRPr lang="en-US" sz="1400">
              <a:cs typeface="Calibri"/>
            </a:endParaRPr>
          </a:p>
          <a:p>
            <a:r>
              <a:rPr lang="en-US" sz="1400">
                <a:cs typeface="Calibri"/>
              </a:rPr>
              <a:t>Paula Whyte</a:t>
            </a:r>
          </a:p>
        </p:txBody>
      </p:sp>
      <p:sp>
        <p:nvSpPr>
          <p:cNvPr id="4" name="TextBox 3">
            <a:extLst>
              <a:ext uri="{FF2B5EF4-FFF2-40B4-BE49-F238E27FC236}">
                <a16:creationId xmlns:a16="http://schemas.microsoft.com/office/drawing/2014/main" id="{94DB7F76-E66C-6829-5D47-BB498C04FACF}"/>
              </a:ext>
            </a:extLst>
          </p:cNvPr>
          <p:cNvSpPr txBox="1"/>
          <p:nvPr/>
        </p:nvSpPr>
        <p:spPr>
          <a:xfrm>
            <a:off x="2766140" y="2300081"/>
            <a:ext cx="5749871" cy="3539430"/>
          </a:xfrm>
          <a:prstGeom prst="rect">
            <a:avLst/>
          </a:prstGeom>
          <a:noFill/>
        </p:spPr>
        <p:txBody>
          <a:bodyPr wrap="square" lIns="91440" tIns="45720" rIns="91440" bIns="45720" rtlCol="0" anchor="t">
            <a:spAutoFit/>
          </a:bodyPr>
          <a:lstStyle/>
          <a:p>
            <a:r>
              <a:rPr lang="en-US" sz="1400">
                <a:cs typeface="Calibri"/>
              </a:rPr>
              <a:t>– Instituto </a:t>
            </a:r>
            <a:r>
              <a:rPr lang="en-US" sz="1400" err="1">
                <a:cs typeface="Calibri"/>
              </a:rPr>
              <a:t>Politécnico</a:t>
            </a:r>
            <a:r>
              <a:rPr lang="en-US" sz="1400">
                <a:cs typeface="Calibri"/>
              </a:rPr>
              <a:t> de Bragança (IPB), Portugal.</a:t>
            </a:r>
            <a:endParaRPr lang="en-US"/>
          </a:p>
          <a:p>
            <a:endParaRPr lang="en-US" sz="1400">
              <a:cs typeface="Calibri"/>
            </a:endParaRPr>
          </a:p>
          <a:p>
            <a:r>
              <a:rPr lang="en-US" sz="1400">
                <a:cs typeface="Calibri"/>
              </a:rPr>
              <a:t>– Antalya </a:t>
            </a:r>
            <a:r>
              <a:rPr lang="en-US" sz="1400" err="1">
                <a:cs typeface="Calibri"/>
              </a:rPr>
              <a:t>Bilim</a:t>
            </a:r>
            <a:r>
              <a:rPr lang="en-US" sz="1400">
                <a:cs typeface="Calibri"/>
              </a:rPr>
              <a:t> University (ABU), Turkey.</a:t>
            </a:r>
          </a:p>
          <a:p>
            <a:endParaRPr lang="en-US" sz="1400">
              <a:cs typeface="Calibri"/>
            </a:endParaRPr>
          </a:p>
          <a:p>
            <a:r>
              <a:rPr lang="en-US" sz="1400">
                <a:ea typeface="+mn-lt"/>
                <a:cs typeface="+mn-lt"/>
              </a:rPr>
              <a:t>– Instituto </a:t>
            </a:r>
            <a:r>
              <a:rPr lang="en-US" sz="1400" err="1">
                <a:ea typeface="+mn-lt"/>
                <a:cs typeface="+mn-lt"/>
              </a:rPr>
              <a:t>Politécnico</a:t>
            </a:r>
            <a:r>
              <a:rPr lang="en-US" sz="1400">
                <a:ea typeface="+mn-lt"/>
                <a:cs typeface="+mn-lt"/>
              </a:rPr>
              <a:t> de Bragança (IPB), Portugal.</a:t>
            </a:r>
            <a:endParaRPr lang="en-US">
              <a:ea typeface="+mn-lt"/>
              <a:cs typeface="+mn-lt"/>
            </a:endParaRPr>
          </a:p>
          <a:p>
            <a:endParaRPr lang="en-US" sz="1400">
              <a:cs typeface="Calibri"/>
            </a:endParaRPr>
          </a:p>
          <a:p>
            <a:r>
              <a:rPr lang="en-US" sz="1400">
                <a:ea typeface="+mn-lt"/>
                <a:cs typeface="+mn-lt"/>
              </a:rPr>
              <a:t>– Antalya </a:t>
            </a:r>
            <a:r>
              <a:rPr lang="en-US" sz="1400" err="1">
                <a:ea typeface="+mn-lt"/>
                <a:cs typeface="+mn-lt"/>
              </a:rPr>
              <a:t>Bilim</a:t>
            </a:r>
            <a:r>
              <a:rPr lang="en-US" sz="1400">
                <a:ea typeface="+mn-lt"/>
                <a:cs typeface="+mn-lt"/>
              </a:rPr>
              <a:t> University (ABU), Turkey.</a:t>
            </a:r>
            <a:endParaRPr lang="en-US">
              <a:ea typeface="+mn-lt"/>
              <a:cs typeface="+mn-lt"/>
            </a:endParaRPr>
          </a:p>
          <a:p>
            <a:endParaRPr lang="en-US" sz="1400">
              <a:cs typeface="Calibri"/>
            </a:endParaRPr>
          </a:p>
          <a:p>
            <a:r>
              <a:rPr lang="en-US" sz="1400">
                <a:cs typeface="Calibri"/>
              </a:rPr>
              <a:t>– Savonia University of Applied Science (SUAS), Finland.</a:t>
            </a:r>
          </a:p>
          <a:p>
            <a:endParaRPr lang="en-US" sz="1400">
              <a:cs typeface="Calibri"/>
            </a:endParaRPr>
          </a:p>
          <a:p>
            <a:endParaRPr lang="en-US" sz="1400">
              <a:cs typeface="Calibri"/>
            </a:endParaRPr>
          </a:p>
          <a:p>
            <a:endParaRPr lang="en-US" sz="1400">
              <a:cs typeface="Calibri"/>
            </a:endParaRPr>
          </a:p>
          <a:p>
            <a:endParaRPr lang="en-US" sz="1400">
              <a:cs typeface="Calibri"/>
            </a:endParaRPr>
          </a:p>
          <a:p>
            <a:endParaRPr lang="en-US" sz="1400">
              <a:cs typeface="Calibri"/>
            </a:endParaRPr>
          </a:p>
          <a:p>
            <a:r>
              <a:rPr lang="en-US" sz="1400">
                <a:cs typeface="Calibri"/>
              </a:rPr>
              <a:t>– Momentum, Ireland.</a:t>
            </a:r>
          </a:p>
          <a:p>
            <a:endParaRPr lang="en-US" sz="1400">
              <a:cs typeface="Calibri"/>
            </a:endParaRPr>
          </a:p>
        </p:txBody>
      </p:sp>
      <p:pic>
        <p:nvPicPr>
          <p:cNvPr id="6" name="Picture 5" descr="A group of people posing for a photo&#10;&#10;Description automatically generated">
            <a:extLst>
              <a:ext uri="{FF2B5EF4-FFF2-40B4-BE49-F238E27FC236}">
                <a16:creationId xmlns:a16="http://schemas.microsoft.com/office/drawing/2014/main" id="{889AA3FD-E199-0166-60AF-BE5AE1F378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6140" y="6054955"/>
            <a:ext cx="4162665" cy="2793599"/>
          </a:xfrm>
          <a:prstGeom prst="rect">
            <a:avLst/>
          </a:prstGeom>
        </p:spPr>
      </p:pic>
      <p:sp>
        <p:nvSpPr>
          <p:cNvPr id="5" name="Slide Number Placeholder 2">
            <a:extLst>
              <a:ext uri="{FF2B5EF4-FFF2-40B4-BE49-F238E27FC236}">
                <a16:creationId xmlns:a16="http://schemas.microsoft.com/office/drawing/2014/main" id="{BB7AB67C-70F9-225D-D136-FCA933F408F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pPr algn="r"/>
              <a:t>2</a:t>
            </a:fld>
            <a:endParaRPr lang="en-US" sz="800"/>
          </a:p>
        </p:txBody>
      </p:sp>
      <p:sp>
        <p:nvSpPr>
          <p:cNvPr id="8" name="TextBox 7">
            <a:extLst>
              <a:ext uri="{FF2B5EF4-FFF2-40B4-BE49-F238E27FC236}">
                <a16:creationId xmlns:a16="http://schemas.microsoft.com/office/drawing/2014/main" id="{07366806-3FFD-09CD-5A32-7D7182524E8D}"/>
              </a:ext>
            </a:extLst>
          </p:cNvPr>
          <p:cNvSpPr txBox="1"/>
          <p:nvPr/>
        </p:nvSpPr>
        <p:spPr>
          <a:xfrm>
            <a:off x="2766140" y="9063998"/>
            <a:ext cx="4459514" cy="646331"/>
          </a:xfrm>
          <a:prstGeom prst="rect">
            <a:avLst/>
          </a:prstGeom>
          <a:noFill/>
        </p:spPr>
        <p:txBody>
          <a:bodyPr wrap="square">
            <a:spAutoFit/>
          </a:bodyPr>
          <a:lstStyle/>
          <a:p>
            <a:r>
              <a:rPr lang="en-US" sz="1200"/>
              <a:t>This document can be cited as Ramalhosa, E., </a:t>
            </a:r>
            <a:r>
              <a:rPr lang="en-US" sz="1200" err="1"/>
              <a:t>Başer</a:t>
            </a:r>
            <a:r>
              <a:rPr lang="en-US" sz="1200"/>
              <a:t>, G., Pereira, E., </a:t>
            </a:r>
            <a:r>
              <a:rPr lang="en-US" sz="1200" err="1"/>
              <a:t>Mutlu</a:t>
            </a:r>
            <a:r>
              <a:rPr lang="en-US" sz="1200"/>
              <a:t>, E., </a:t>
            </a:r>
            <a:r>
              <a:rPr lang="en-US" sz="1200" err="1"/>
              <a:t>Saarela</a:t>
            </a:r>
            <a:r>
              <a:rPr lang="en-US" sz="1200"/>
              <a:t>, A. M. (2023). Educator's Guide to Drivers &amp; Enablers for the Innovation of Ethical Foods</a:t>
            </a:r>
            <a:endParaRPr lang="en-IE" sz="1200"/>
          </a:p>
        </p:txBody>
      </p:sp>
    </p:spTree>
    <p:extLst>
      <p:ext uri="{BB962C8B-B14F-4D97-AF65-F5344CB8AC3E}">
        <p14:creationId xmlns:p14="http://schemas.microsoft.com/office/powerpoint/2010/main" val="106236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4196" y="2307273"/>
            <a:ext cx="6233203" cy="6463531"/>
          </a:xfrm>
        </p:spPr>
        <p:txBody>
          <a:bodyPr lIns="91440" tIns="45720" rIns="91440" bIns="45720" numCol="1" spcCol="288000" anchor="t">
            <a:noAutofit/>
          </a:bodyPr>
          <a:lstStyle/>
          <a:p>
            <a:pPr algn="just" rtl="0" fontAlgn="base"/>
            <a:endParaRPr lang="en-GB" sz="300" i="1">
              <a:ea typeface="Calibri" panose="020F0502020204030204" pitchFamily="34" charset="0"/>
            </a:endParaRPr>
          </a:p>
          <a:p>
            <a:r>
              <a:rPr lang="en-GB" sz="1200" i="0">
                <a:effectLst/>
                <a:latin typeface="Calibri"/>
                <a:ea typeface="Calibri" panose="020F0502020204030204" pitchFamily="34" charset="0"/>
                <a:cs typeface="Calibri"/>
              </a:rPr>
              <a:t>The EU food system has developed its capacity to ensure high food security and self-sufficiency. </a:t>
            </a:r>
            <a:r>
              <a:rPr lang="en-GB" sz="1200" i="0">
                <a:solidFill>
                  <a:srgbClr val="000000"/>
                </a:solidFill>
                <a:effectLst/>
                <a:latin typeface="Calibri"/>
                <a:ea typeface="Calibri" panose="020F0502020204030204" pitchFamily="34" charset="0"/>
                <a:cs typeface="Calibri"/>
              </a:rPr>
              <a:t>So, the European Union has evolved into the concept of insecurity. This is mainly linked to food that leads to health issues rather than a lack of access to food, and to production and transport costs and governance more than a lack of resources. </a:t>
            </a:r>
            <a:r>
              <a:rPr lang="en-GB" sz="1200" i="0">
                <a:effectLst/>
                <a:latin typeface="Calibri"/>
                <a:ea typeface="Calibri" panose="020F0502020204030204" pitchFamily="34" charset="0"/>
                <a:cs typeface="Calibri"/>
              </a:rPr>
              <a:t>Thus, food safety is related to modern food </a:t>
            </a:r>
            <a:r>
              <a:rPr lang="en-GB" sz="1200" i="0">
                <a:solidFill>
                  <a:srgbClr val="000000"/>
                </a:solidFill>
                <a:effectLst/>
                <a:latin typeface="Calibri"/>
                <a:ea typeface="Calibri" panose="020F0502020204030204" pitchFamily="34" charset="0"/>
                <a:cs typeface="Calibri"/>
              </a:rPr>
              <a:t>production,</a:t>
            </a:r>
            <a:r>
              <a:rPr lang="en-GB" sz="1200">
                <a:latin typeface="Calibri"/>
                <a:ea typeface="Calibri" panose="020F0502020204030204" pitchFamily="34" charset="0"/>
                <a:cs typeface="Calibri"/>
              </a:rPr>
              <a:t> </a:t>
            </a:r>
            <a:r>
              <a:rPr lang="en-GB" sz="1200" i="0">
                <a:solidFill>
                  <a:srgbClr val="000000"/>
                </a:solidFill>
                <a:effectLst/>
                <a:latin typeface="Calibri"/>
                <a:ea typeface="Calibri" panose="020F0502020204030204" pitchFamily="34" charset="0"/>
                <a:cs typeface="Calibri"/>
              </a:rPr>
              <a:t>and </a:t>
            </a:r>
            <a:r>
              <a:rPr lang="en-GB" sz="1200">
                <a:latin typeface="Calibri"/>
                <a:ea typeface="Calibri" panose="020F0502020204030204" pitchFamily="34" charset="0"/>
                <a:cs typeface="Calibri"/>
              </a:rPr>
              <a:t>in which way the clients </a:t>
            </a:r>
            <a:r>
              <a:rPr lang="en-GB" sz="1200" i="0">
                <a:solidFill>
                  <a:srgbClr val="000000"/>
                </a:solidFill>
                <a:effectLst/>
                <a:latin typeface="Calibri"/>
                <a:ea typeface="Calibri" panose="020F0502020204030204" pitchFamily="34" charset="0"/>
                <a:cs typeface="Calibri"/>
              </a:rPr>
              <a:t>are exposed to additives, pathogens and other </a:t>
            </a:r>
            <a:r>
              <a:rPr lang="en-GB" sz="1200">
                <a:latin typeface="Calibri"/>
                <a:ea typeface="Calibri" panose="020F0502020204030204" pitchFamily="34" charset="0"/>
                <a:cs typeface="Calibri"/>
              </a:rPr>
              <a:t>hazards. </a:t>
            </a:r>
            <a:r>
              <a:rPr lang="en-GB" sz="1200" b="1">
                <a:latin typeface="Calibri"/>
                <a:ea typeface="Calibri" panose="020F0502020204030204" pitchFamily="34" charset="0"/>
                <a:cs typeface="Calibri"/>
              </a:rPr>
              <a:t>Inspection and transparency of how food is produced must be included here.</a:t>
            </a:r>
            <a:r>
              <a:rPr lang="en-GB" sz="1200">
                <a:latin typeface="Calibri"/>
                <a:ea typeface="Calibri" panose="020F0502020204030204" pitchFamily="34" charset="0"/>
                <a:cs typeface="Calibri"/>
              </a:rPr>
              <a:t> </a:t>
            </a:r>
            <a:r>
              <a:rPr lang="en-GB" sz="1200" b="1">
                <a:latin typeface="Calibri"/>
                <a:ea typeface="Calibri" panose="020F0502020204030204" pitchFamily="34" charset="0"/>
                <a:cs typeface="Calibri"/>
              </a:rPr>
              <a:t> </a:t>
            </a:r>
            <a:endParaRPr lang="en-GB"/>
          </a:p>
          <a:p>
            <a:pPr fontAlgn="base"/>
            <a:endParaRPr lang="en-GB" sz="300">
              <a:ea typeface="Calibri" panose="020F0502020204030204" pitchFamily="34" charset="0"/>
            </a:endParaRPr>
          </a:p>
          <a:p>
            <a:pPr algn="just" rtl="0" fontAlgn="base"/>
            <a:r>
              <a:rPr lang="en-GB" sz="1200" i="0">
                <a:solidFill>
                  <a:srgbClr val="000000"/>
                </a:solidFill>
                <a:effectLst/>
                <a:latin typeface="Calibri"/>
                <a:ea typeface="Calibri" panose="020F0502020204030204" pitchFamily="34" charset="0"/>
                <a:cs typeface="Calibri"/>
              </a:rPr>
              <a:t>Accordingly, the use of areas where the environment poses a threat to the safety of food should be avoided. Contaminated sites, those near dirty water sources such as discharge of wastewater from industrial production or runoff from agricultural land with high faecal material or chemical residues must be prohibited. Furthermore, assessing the suitability of water used in agriculture is essential. It cannot pose a hazard, for example, in crop irrigation, rinsing activities, etc.</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algn="just" rtl="0" fontAlgn="base"/>
            <a:endParaRPr lang="en-GB" sz="300" i="0">
              <a:solidFill>
                <a:srgbClr val="000000"/>
              </a:solidFill>
              <a:effectLst/>
              <a:ea typeface="Calibri" panose="020F0502020204030204" pitchFamily="34" charset="0"/>
            </a:endParaRPr>
          </a:p>
          <a:p>
            <a:r>
              <a:rPr lang="en-GB" sz="1200" i="0">
                <a:effectLst/>
                <a:latin typeface="Calibri"/>
                <a:ea typeface="Calibri" panose="020F0502020204030204" pitchFamily="34" charset="0"/>
                <a:cs typeface="Calibri"/>
              </a:rPr>
              <a:t>The </a:t>
            </a:r>
            <a:r>
              <a:rPr lang="en-GB" sz="1200">
                <a:latin typeface="Calibri"/>
                <a:ea typeface="Calibri" panose="020F0502020204030204" pitchFamily="34" charset="0"/>
                <a:cs typeface="Calibri"/>
              </a:rPr>
              <a:t>application </a:t>
            </a:r>
            <a:r>
              <a:rPr lang="en-GB" sz="1200" i="0">
                <a:effectLst/>
                <a:latin typeface="Calibri"/>
                <a:ea typeface="Calibri" panose="020F0502020204030204" pitchFamily="34" charset="0"/>
                <a:cs typeface="Calibri"/>
              </a:rPr>
              <a:t>of pesticides and other chemicals has </a:t>
            </a:r>
            <a:r>
              <a:rPr lang="en-GB" sz="1200">
                <a:latin typeface="Calibri"/>
                <a:ea typeface="Calibri" panose="020F0502020204030204" pitchFamily="34" charset="0"/>
                <a:cs typeface="Calibri"/>
              </a:rPr>
              <a:t>always </a:t>
            </a:r>
            <a:r>
              <a:rPr lang="en-GB" sz="1200" i="0">
                <a:effectLst/>
                <a:latin typeface="Calibri"/>
                <a:ea typeface="Calibri" panose="020F0502020204030204" pitchFamily="34" charset="0"/>
                <a:cs typeface="Calibri"/>
              </a:rPr>
              <a:t>been </a:t>
            </a:r>
            <a:r>
              <a:rPr lang="en-GB" sz="1200">
                <a:latin typeface="Calibri"/>
                <a:ea typeface="Calibri" panose="020F0502020204030204" pitchFamily="34" charset="0"/>
                <a:cs typeface="Calibri"/>
              </a:rPr>
              <a:t>controversial</a:t>
            </a:r>
            <a:r>
              <a:rPr lang="en-GB" sz="1200" i="0">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In some situations, farmers </a:t>
            </a:r>
            <a:r>
              <a:rPr lang="en-GB" sz="1200" i="0">
                <a:effectLst/>
                <a:latin typeface="Calibri"/>
                <a:ea typeface="Calibri" panose="020F0502020204030204" pitchFamily="34" charset="0"/>
                <a:cs typeface="Calibri"/>
              </a:rPr>
              <a:t>want to use </a:t>
            </a:r>
            <a:r>
              <a:rPr lang="en-GB" sz="1200">
                <a:latin typeface="Calibri"/>
                <a:ea typeface="Calibri" panose="020F0502020204030204" pitchFamily="34" charset="0"/>
                <a:cs typeface="Calibri"/>
              </a:rPr>
              <a:t>products </a:t>
            </a:r>
            <a:r>
              <a:rPr lang="en-GB" sz="1200" i="0">
                <a:effectLst/>
                <a:latin typeface="Calibri"/>
                <a:ea typeface="Calibri" panose="020F0502020204030204" pitchFamily="34" charset="0"/>
                <a:cs typeface="Calibri"/>
              </a:rPr>
              <a:t>to </a:t>
            </a:r>
            <a:r>
              <a:rPr lang="en-GB" sz="1200">
                <a:latin typeface="Calibri"/>
                <a:ea typeface="Calibri" panose="020F0502020204030204" pitchFamily="34" charset="0"/>
                <a:cs typeface="Calibri"/>
              </a:rPr>
              <a:t>combat </a:t>
            </a:r>
            <a:r>
              <a:rPr lang="en-GB" sz="1200" i="0">
                <a:effectLst/>
                <a:latin typeface="Calibri"/>
                <a:ea typeface="Calibri" panose="020F0502020204030204" pitchFamily="34" charset="0"/>
                <a:cs typeface="Calibri"/>
              </a:rPr>
              <a:t>pests </a:t>
            </a:r>
            <a:r>
              <a:rPr lang="en-GB" sz="1200">
                <a:latin typeface="Calibri"/>
                <a:ea typeface="Calibri" panose="020F0502020204030204" pitchFamily="34" charset="0"/>
                <a:cs typeface="Calibri"/>
              </a:rPr>
              <a:t>or to </a:t>
            </a:r>
            <a:r>
              <a:rPr lang="en-GB" sz="1200" i="0">
                <a:effectLst/>
                <a:latin typeface="Calibri"/>
                <a:ea typeface="Calibri" panose="020F0502020204030204" pitchFamily="34" charset="0"/>
                <a:cs typeface="Calibri"/>
              </a:rPr>
              <a:t>increase </a:t>
            </a:r>
            <a:r>
              <a:rPr lang="en-GB" sz="1200">
                <a:latin typeface="Calibri"/>
                <a:ea typeface="Calibri" panose="020F0502020204030204" pitchFamily="34" charset="0"/>
                <a:cs typeface="Calibri"/>
              </a:rPr>
              <a:t>productivity. However</a:t>
            </a:r>
            <a:r>
              <a:rPr lang="en-GB" sz="1200" i="0">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some of these </a:t>
            </a:r>
            <a:r>
              <a:rPr lang="en-GB" sz="1200" i="0">
                <a:effectLst/>
                <a:latin typeface="Calibri"/>
                <a:ea typeface="Calibri" panose="020F0502020204030204" pitchFamily="34" charset="0"/>
                <a:cs typeface="Calibri"/>
              </a:rPr>
              <a:t>chemicals </a:t>
            </a:r>
            <a:r>
              <a:rPr lang="en-GB" sz="1200">
                <a:latin typeface="Calibri"/>
                <a:ea typeface="Calibri" panose="020F0502020204030204" pitchFamily="34" charset="0"/>
                <a:cs typeface="Calibri"/>
              </a:rPr>
              <a:t>pose </a:t>
            </a:r>
            <a:r>
              <a:rPr lang="en-GB" sz="1200" i="0">
                <a:effectLst/>
                <a:latin typeface="Calibri"/>
                <a:ea typeface="Calibri" panose="020F0502020204030204" pitchFamily="34" charset="0"/>
                <a:cs typeface="Calibri"/>
              </a:rPr>
              <a:t>health </a:t>
            </a:r>
            <a:r>
              <a:rPr lang="en-GB" sz="1200">
                <a:latin typeface="Calibri"/>
                <a:ea typeface="Calibri" panose="020F0502020204030204" pitchFamily="34" charset="0"/>
                <a:cs typeface="Calibri"/>
              </a:rPr>
              <a:t>problems</a:t>
            </a:r>
            <a:r>
              <a:rPr lang="en-GB" sz="1200" i="0">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Moreover</a:t>
            </a:r>
            <a:r>
              <a:rPr lang="en-GB" sz="1200" i="0">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the application of </a:t>
            </a:r>
            <a:r>
              <a:rPr lang="en-GB" sz="1200" i="0">
                <a:effectLst/>
                <a:latin typeface="Calibri"/>
                <a:ea typeface="Calibri" panose="020F0502020204030204" pitchFamily="34" charset="0"/>
                <a:cs typeface="Calibri"/>
              </a:rPr>
              <a:t>pesticides </a:t>
            </a:r>
            <a:r>
              <a:rPr lang="en-GB" sz="1200">
                <a:latin typeface="Calibri"/>
                <a:ea typeface="Calibri" panose="020F0502020204030204" pitchFamily="34" charset="0"/>
                <a:cs typeface="Calibri"/>
              </a:rPr>
              <a:t>may promote the death of </a:t>
            </a:r>
            <a:r>
              <a:rPr lang="en-GB" sz="1200" i="0">
                <a:effectLst/>
                <a:latin typeface="Calibri"/>
                <a:ea typeface="Calibri" panose="020F0502020204030204" pitchFamily="34" charset="0"/>
                <a:cs typeface="Calibri"/>
              </a:rPr>
              <a:t>native species, </a:t>
            </a:r>
            <a:r>
              <a:rPr lang="en-GB" sz="1200">
                <a:latin typeface="Calibri"/>
                <a:ea typeface="Calibri" panose="020F0502020204030204" pitchFamily="34" charset="0"/>
                <a:cs typeface="Calibri"/>
              </a:rPr>
              <a:t>for example</a:t>
            </a:r>
            <a:r>
              <a:rPr lang="en-GB" sz="1200" i="0">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honeybees that are essential to </a:t>
            </a:r>
            <a:r>
              <a:rPr lang="en-GB" sz="1200" i="0">
                <a:effectLst/>
                <a:latin typeface="Calibri"/>
                <a:ea typeface="Calibri" panose="020F0502020204030204" pitchFamily="34" charset="0"/>
                <a:cs typeface="Calibri"/>
              </a:rPr>
              <a:t>pollination</a:t>
            </a:r>
            <a:r>
              <a:rPr lang="en-GB" sz="1200">
                <a:latin typeface="Calibri"/>
                <a:ea typeface="Calibri" panose="020F0502020204030204" pitchFamily="34" charset="0"/>
                <a:cs typeface="Calibri"/>
              </a:rPr>
              <a:t>. However,</a:t>
            </a:r>
            <a:r>
              <a:rPr lang="en-GB" sz="1200" i="0">
                <a:solidFill>
                  <a:srgbClr val="000000"/>
                </a:solidFill>
                <a:effectLst/>
                <a:latin typeface="Calibri"/>
                <a:ea typeface="Calibri" panose="020F0502020204030204" pitchFamily="34" charset="0"/>
                <a:cs typeface="Calibri"/>
              </a:rPr>
              <a:t> </a:t>
            </a:r>
            <a:r>
              <a:rPr lang="en-GB" sz="1200" i="0">
                <a:effectLst/>
                <a:latin typeface="Calibri"/>
                <a:ea typeface="Calibri" panose="020F0502020204030204" pitchFamily="34" charset="0"/>
                <a:cs typeface="Calibri"/>
              </a:rPr>
              <a:t>it is crucial to control pests and diseases of animals and plants to </a:t>
            </a:r>
            <a:r>
              <a:rPr lang="en-GB" sz="1200">
                <a:latin typeface="Calibri"/>
                <a:ea typeface="Calibri" panose="020F0502020204030204" pitchFamily="34" charset="0"/>
                <a:cs typeface="Calibri"/>
              </a:rPr>
              <a:t>guarantee </a:t>
            </a:r>
            <a:r>
              <a:rPr lang="en-GB" sz="1200" i="0">
                <a:effectLst/>
                <a:latin typeface="Calibri"/>
                <a:ea typeface="Calibri" panose="020F0502020204030204" pitchFamily="34" charset="0"/>
                <a:cs typeface="Calibri"/>
              </a:rPr>
              <a:t>food safety.</a:t>
            </a:r>
            <a:endParaRPr lang="en-GB" sz="1200">
              <a:ea typeface="Calibri" panose="020F0502020204030204" pitchFamily="34" charset="0"/>
            </a:endParaRPr>
          </a:p>
          <a:p>
            <a:r>
              <a:rPr lang="en-GB" sz="300">
                <a:latin typeface="Calibri"/>
                <a:ea typeface="Calibri" panose="020F0502020204030204" pitchFamily="34" charset="0"/>
                <a:cs typeface="Calibri"/>
              </a:rPr>
              <a:t> </a:t>
            </a:r>
          </a:p>
          <a:p>
            <a:r>
              <a:rPr lang="en-GB" sz="1200">
                <a:latin typeface="Calibri"/>
                <a:ea typeface="Calibri" panose="020F0502020204030204" pitchFamily="34" charset="0"/>
                <a:cs typeface="Calibri"/>
              </a:rPr>
              <a:t>Furthermore, farmers need to use seeds more adapted to climate change. </a:t>
            </a:r>
            <a:r>
              <a:rPr lang="en-GB" sz="1200" i="0">
                <a:effectLst/>
                <a:latin typeface="Calibri"/>
                <a:ea typeface="Calibri" panose="020F0502020204030204" pitchFamily="34" charset="0"/>
                <a:cs typeface="Calibri"/>
              </a:rPr>
              <a:t>Thus, it would be </a:t>
            </a:r>
            <a:r>
              <a:rPr lang="en-GB" sz="1200">
                <a:latin typeface="Calibri"/>
                <a:ea typeface="Calibri" panose="020F0502020204030204" pitchFamily="34" charset="0"/>
                <a:cs typeface="Calibri"/>
              </a:rPr>
              <a:t>advantageous </a:t>
            </a:r>
            <a:r>
              <a:rPr lang="en-GB" sz="1200" i="0">
                <a:effectLst/>
                <a:latin typeface="Calibri"/>
                <a:ea typeface="Calibri" panose="020F0502020204030204" pitchFamily="34" charset="0"/>
                <a:cs typeface="Calibri"/>
              </a:rPr>
              <a:t>to </a:t>
            </a:r>
            <a:r>
              <a:rPr lang="en-GB" sz="1200">
                <a:latin typeface="Calibri"/>
                <a:ea typeface="Calibri" panose="020F0502020204030204" pitchFamily="34" charset="0"/>
                <a:cs typeface="Calibri"/>
              </a:rPr>
              <a:t>assist in registering </a:t>
            </a:r>
            <a:r>
              <a:rPr lang="en-GB" sz="1200" i="0">
                <a:solidFill>
                  <a:srgbClr val="000000"/>
                </a:solidFill>
                <a:effectLst/>
                <a:latin typeface="Calibri"/>
                <a:ea typeface="Calibri" panose="020F0502020204030204" pitchFamily="34" charset="0"/>
                <a:cs typeface="Calibri"/>
              </a:rPr>
              <a:t>seed varieties, including </a:t>
            </a:r>
            <a:r>
              <a:rPr lang="en-GB" sz="1200">
                <a:latin typeface="Calibri"/>
                <a:ea typeface="Calibri" panose="020F0502020204030204" pitchFamily="34" charset="0"/>
                <a:cs typeface="Calibri"/>
              </a:rPr>
              <a:t>those </a:t>
            </a:r>
            <a:r>
              <a:rPr lang="en-GB" sz="1200" i="0">
                <a:solidFill>
                  <a:srgbClr val="000000"/>
                </a:solidFill>
                <a:effectLst/>
                <a:latin typeface="Calibri"/>
                <a:ea typeface="Calibri" panose="020F0502020204030204" pitchFamily="34" charset="0"/>
                <a:cs typeface="Calibri"/>
              </a:rPr>
              <a:t>for organic farming, and to </a:t>
            </a:r>
            <a:r>
              <a:rPr lang="en-GB" sz="1200">
                <a:latin typeface="Calibri"/>
                <a:ea typeface="Calibri" panose="020F0502020204030204" pitchFamily="34" charset="0"/>
                <a:cs typeface="Calibri"/>
              </a:rPr>
              <a:t>facilitate the </a:t>
            </a:r>
            <a:r>
              <a:rPr lang="en-GB" sz="1200" i="0">
                <a:solidFill>
                  <a:srgbClr val="000000"/>
                </a:solidFill>
                <a:effectLst/>
                <a:latin typeface="Calibri"/>
                <a:ea typeface="Calibri" panose="020F0502020204030204" pitchFamily="34" charset="0"/>
                <a:cs typeface="Calibri"/>
              </a:rPr>
              <a:t>access </a:t>
            </a:r>
            <a:r>
              <a:rPr lang="en-GB" sz="1200">
                <a:latin typeface="Calibri"/>
                <a:ea typeface="Calibri" panose="020F0502020204030204" pitchFamily="34" charset="0"/>
                <a:cs typeface="Calibri"/>
              </a:rPr>
              <a:t>to </a:t>
            </a:r>
            <a:r>
              <a:rPr lang="en-GB" sz="1200" i="0">
                <a:solidFill>
                  <a:srgbClr val="000000"/>
                </a:solidFill>
                <a:effectLst/>
                <a:latin typeface="Calibri"/>
                <a:ea typeface="Calibri" panose="020F0502020204030204" pitchFamily="34" charset="0"/>
                <a:cs typeface="Calibri"/>
              </a:rPr>
              <a:t>traditional and locally-adapted </a:t>
            </a:r>
            <a:r>
              <a:rPr lang="en-GB" sz="1200">
                <a:latin typeface="Calibri"/>
                <a:ea typeface="Calibri" panose="020F0502020204030204" pitchFamily="34" charset="0"/>
                <a:cs typeface="Calibri"/>
              </a:rPr>
              <a:t>species</a:t>
            </a:r>
            <a:r>
              <a:rPr lang="en-GB" sz="1200" i="0">
                <a:solidFill>
                  <a:srgbClr val="000000"/>
                </a:solidFill>
                <a:effectLst/>
                <a:latin typeface="Calibri"/>
                <a:ea typeface="Calibri" panose="020F0502020204030204" pitchFamily="34" charset="0"/>
                <a:cs typeface="Calibri"/>
              </a:rPr>
              <a:t>.</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algn="just" rtl="0" fontAlgn="base"/>
            <a:endParaRPr lang="en-GB" sz="500" i="0">
              <a:solidFill>
                <a:srgbClr val="000000"/>
              </a:solidFill>
              <a:effectLst/>
              <a:ea typeface="Calibri" panose="020F0502020204030204" pitchFamily="34" charset="0"/>
            </a:endParaRPr>
          </a:p>
          <a:p>
            <a:r>
              <a:rPr lang="en-GB" sz="1200">
                <a:latin typeface="Calibri"/>
                <a:ea typeface="Calibri" panose="020F0502020204030204" pitchFamily="34" charset="0"/>
                <a:cs typeface="Calibri"/>
              </a:rPr>
              <a:t>Furthermore, </a:t>
            </a:r>
            <a:r>
              <a:rPr lang="en-GB" sz="1200" i="0">
                <a:effectLst/>
                <a:latin typeface="Calibri"/>
                <a:ea typeface="Calibri" panose="020F0502020204030204" pitchFamily="34" charset="0"/>
                <a:cs typeface="Calibri"/>
              </a:rPr>
              <a:t>food </a:t>
            </a:r>
            <a:r>
              <a:rPr lang="en-GB" sz="1200">
                <a:latin typeface="Calibri"/>
                <a:ea typeface="Calibri" panose="020F0502020204030204" pitchFamily="34" charset="0"/>
                <a:cs typeface="Calibri"/>
              </a:rPr>
              <a:t>must always be </a:t>
            </a:r>
            <a:r>
              <a:rPr lang="en-GB" sz="1200" i="0">
                <a:effectLst/>
                <a:latin typeface="Calibri"/>
                <a:ea typeface="Calibri" panose="020F0502020204030204" pitchFamily="34" charset="0"/>
                <a:cs typeface="Calibri"/>
              </a:rPr>
              <a:t>produced under hygienic conditions.</a:t>
            </a:r>
            <a:r>
              <a:rPr lang="en-GB" sz="1200">
                <a:latin typeface="Calibri"/>
                <a:ea typeface="Calibri" panose="020F0502020204030204" pitchFamily="34" charset="0"/>
                <a:cs typeface="Calibri"/>
              </a:rPr>
              <a:t> </a:t>
            </a:r>
            <a:r>
              <a:rPr lang="en-US" sz="1200">
                <a:latin typeface="Calibri"/>
                <a:ea typeface="Calibri" panose="020F0502020204030204" pitchFamily="34" charset="0"/>
                <a:cs typeface="Calibri"/>
              </a:rPr>
              <a:t>It is essential to follow Good Agricultural Practices (GAPs) and/or Good Hygiene Practices (GHPs) to </a:t>
            </a:r>
            <a:r>
              <a:rPr lang="en-US" sz="1200" err="1">
                <a:latin typeface="Calibri"/>
                <a:ea typeface="Calibri" panose="020F0502020204030204" pitchFamily="34" charset="0"/>
                <a:cs typeface="Calibri"/>
              </a:rPr>
              <a:t>minimise</a:t>
            </a:r>
            <a:r>
              <a:rPr lang="en-US" sz="1200">
                <a:latin typeface="Calibri"/>
                <a:ea typeface="Calibri" panose="020F0502020204030204" pitchFamily="34" charset="0"/>
                <a:cs typeface="Calibri"/>
              </a:rPr>
              <a:t> the occurrence and levels of hazards in the food chain. </a:t>
            </a:r>
          </a:p>
          <a:p>
            <a:endParaRPr lang="en-GB" sz="800" i="0">
              <a:solidFill>
                <a:srgbClr val="000000"/>
              </a:solidFill>
              <a:effectLst/>
              <a:ea typeface="Calibri" panose="020F0502020204030204" pitchFamily="34" charset="0"/>
            </a:endParaRPr>
          </a:p>
          <a:p>
            <a:pPr algn="just" rtl="0" fontAlgn="base"/>
            <a:r>
              <a:rPr lang="en-US" sz="1400" b="1" i="0" u="none" strike="noStrike">
                <a:solidFill>
                  <a:srgbClr val="000000"/>
                </a:solidFill>
                <a:effectLst/>
                <a:latin typeface="Calibri" panose="020F0502020204030204" pitchFamily="34" charset="0"/>
              </a:rPr>
              <a:t>Genetically modified organisms (GMO) – in Food Production </a:t>
            </a:r>
            <a:r>
              <a:rPr lang="en-US" sz="1600" b="0" i="0">
                <a:solidFill>
                  <a:srgbClr val="000000"/>
                </a:solidFill>
                <a:effectLst/>
                <a:latin typeface="Calibri" panose="020F0502020204030204" pitchFamily="34" charset="0"/>
              </a:rPr>
              <a:t>​</a:t>
            </a:r>
            <a:endParaRPr lang="en-US" sz="2400" b="0" i="0">
              <a:solidFill>
                <a:srgbClr val="000000"/>
              </a:solidFill>
              <a:effectLst/>
              <a:latin typeface="Segoe UI" panose="020B0502040204020203" pitchFamily="34" charset="0"/>
            </a:endParaRPr>
          </a:p>
          <a:p>
            <a:pPr algn="just" rtl="0" fontAlgn="base"/>
            <a:r>
              <a:rPr lang="en-US" sz="1200" b="0" i="0" u="none" strike="noStrike">
                <a:solidFill>
                  <a:srgbClr val="000000"/>
                </a:solidFill>
                <a:effectLst/>
                <a:latin typeface="Calibri" panose="020F0502020204030204" pitchFamily="34" charset="0"/>
              </a:rPr>
              <a:t>GMO is another hot subject, since there are contradicting views on specifically recombinant DNA (rDNA) technology, which "has allowed scientists to move genes across species’ boundaries, to create traits in plants, animals, and microorganisms that could never be accomplished using traditional crossbreeding techniques." (Burkhardt, 2001). European Academies Science Advisory Council (2013) claims "</a:t>
            </a:r>
            <a:r>
              <a:rPr lang="en-US" sz="1200" b="0" i="1" u="none" strike="noStrike">
                <a:solidFill>
                  <a:srgbClr val="000000"/>
                </a:solidFill>
                <a:effectLst/>
                <a:latin typeface="Calibri" panose="020F0502020204030204" pitchFamily="34" charset="0"/>
              </a:rPr>
              <a:t>there is a wide range of opportunities in prospect for improving agricultural productivity and efficiency, environmental quality and human health, by using all available technologies where appropriate</a:t>
            </a:r>
            <a:r>
              <a:rPr lang="en-US" sz="1200" b="0" i="0" u="none" strike="noStrike">
                <a:solidFill>
                  <a:srgbClr val="000000"/>
                </a:solidFill>
                <a:effectLst/>
                <a:latin typeface="Calibri" panose="020F0502020204030204" pitchFamily="34" charset="0"/>
              </a:rPr>
              <a:t>".  On the other hand, some researchers emphasize the potential side effects on biodiversity, contamination of non-GMO with GMOs, financial pressure on farmers by monopolized seed producers (</a:t>
            </a:r>
            <a:r>
              <a:rPr lang="en-US" sz="1200" b="0" i="0" u="none" strike="noStrike" err="1">
                <a:solidFill>
                  <a:srgbClr val="000000"/>
                </a:solidFill>
                <a:effectLst/>
                <a:latin typeface="Calibri" panose="020F0502020204030204" pitchFamily="34" charset="0"/>
              </a:rPr>
              <a:t>Glaab</a:t>
            </a:r>
            <a:r>
              <a:rPr lang="en-US" sz="1200" b="0" i="0" u="none" strike="noStrike">
                <a:solidFill>
                  <a:srgbClr val="000000"/>
                </a:solidFill>
                <a:effectLst/>
                <a:latin typeface="Calibri" panose="020F0502020204030204" pitchFamily="34" charset="0"/>
              </a:rPr>
              <a:t> &amp; </a:t>
            </a:r>
            <a:r>
              <a:rPr lang="en-US" sz="1200" b="0" i="0" u="none" strike="noStrike" err="1">
                <a:solidFill>
                  <a:srgbClr val="000000"/>
                </a:solidFill>
                <a:effectLst/>
                <a:latin typeface="Calibri" panose="020F0502020204030204" pitchFamily="34" charset="0"/>
              </a:rPr>
              <a:t>Partzsch</a:t>
            </a:r>
            <a:r>
              <a:rPr lang="en-US" sz="1200" b="0" i="0" u="none" strike="noStrike">
                <a:solidFill>
                  <a:srgbClr val="000000"/>
                </a:solidFill>
                <a:effectLst/>
                <a:latin typeface="Calibri" panose="020F0502020204030204" pitchFamily="34" charset="0"/>
              </a:rPr>
              <a:t>, 2018). However, the discussions should be case specific, and every product should be evaluated based on its conditions (Burkhardt, 2001), considering agricultural, biodiversity, cultural, and legislative differences.</a:t>
            </a:r>
            <a:r>
              <a:rPr lang="en-IE" sz="1200" b="0" i="0">
                <a:solidFill>
                  <a:srgbClr val="000000"/>
                </a:solidFill>
                <a:effectLst/>
                <a:latin typeface="Calibri" panose="020F0502020204030204" pitchFamily="34" charset="0"/>
              </a:rPr>
              <a:t>​</a:t>
            </a:r>
            <a:endParaRPr lang="en-IE" sz="1200" b="0" i="0">
              <a:solidFill>
                <a:srgbClr val="000000"/>
              </a:solidFill>
              <a:effectLst/>
              <a:latin typeface="Segoe UI" panose="020B0502040204020203" pitchFamily="34" charset="0"/>
            </a:endParaRPr>
          </a:p>
          <a:p>
            <a:pPr fontAlgn="base"/>
            <a:endParaRPr lang="en-GB" sz="1200">
              <a:ea typeface="Calibri" panose="020F0502020204030204" pitchFamily="34" charset="0"/>
            </a:endParaRPr>
          </a:p>
          <a:p>
            <a:pPr algn="just" rtl="0" fontAlgn="base"/>
            <a:endParaRPr lang="en-GB" sz="120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73781334-09E5-D0E1-EB9F-8CA14A464FC6}"/>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386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28514" y="2465316"/>
            <a:ext cx="6143488" cy="6820641"/>
          </a:xfrm>
        </p:spPr>
        <p:txBody>
          <a:bodyPr lIns="91440" tIns="45720" rIns="91440" bIns="45720" numCol="1" spcCol="288000" anchor="t">
            <a:noAutofit/>
          </a:bodyPr>
          <a:lstStyle/>
          <a:p>
            <a:pPr algn="just" rtl="0" fontAlgn="base"/>
            <a:r>
              <a:rPr lang="en-GB" sz="1400" b="1" i="0">
                <a:solidFill>
                  <a:srgbClr val="000000"/>
                </a:solidFill>
                <a:effectLst/>
                <a:latin typeface="Calibri"/>
                <a:ea typeface="Calibri" panose="020F0502020204030204" pitchFamily="34" charset="0"/>
                <a:cs typeface="Calibri"/>
              </a:rPr>
              <a:t>Other Important considerations:</a:t>
            </a:r>
          </a:p>
          <a:p>
            <a:pPr algn="just" rtl="0" fontAlgn="base"/>
            <a:endParaRPr lang="en-GB" sz="1200" b="1">
              <a:ea typeface="Calibri" panose="020F0502020204030204" pitchFamily="34" charset="0"/>
            </a:endParaRPr>
          </a:p>
          <a:p>
            <a:pPr fontAlgn="base"/>
            <a:r>
              <a:rPr lang="en-GB" sz="1200" b="1" i="0">
                <a:solidFill>
                  <a:srgbClr val="000000"/>
                </a:solidFill>
                <a:effectLst/>
                <a:latin typeface="Calibri"/>
                <a:ea typeface="Calibri" panose="020F0502020204030204" pitchFamily="34" charset="0"/>
                <a:cs typeface="Calibri"/>
              </a:rPr>
              <a:t>Animal Treatment: </a:t>
            </a:r>
            <a:r>
              <a:rPr lang="en-GB" sz="1200" i="0">
                <a:solidFill>
                  <a:srgbClr val="000000"/>
                </a:solidFill>
                <a:effectLst/>
                <a:latin typeface="Calibri"/>
                <a:ea typeface="Calibri" panose="020F0502020204030204" pitchFamily="34" charset="0"/>
                <a:cs typeface="Calibri"/>
              </a:rPr>
              <a:t>This </a:t>
            </a:r>
            <a:r>
              <a:rPr lang="en-GB" sz="1200">
                <a:latin typeface="Calibri"/>
                <a:ea typeface="Calibri" panose="020F0502020204030204" pitchFamily="34" charset="0"/>
                <a:cs typeface="Calibri"/>
              </a:rPr>
              <a:t>subject includes </a:t>
            </a:r>
            <a:r>
              <a:rPr lang="en-GB" sz="1200" i="0">
                <a:solidFill>
                  <a:srgbClr val="000000"/>
                </a:solidFill>
                <a:effectLst/>
                <a:latin typeface="Calibri"/>
                <a:ea typeface="Calibri" panose="020F0502020204030204" pitchFamily="34" charset="0"/>
                <a:cs typeface="Calibri"/>
              </a:rPr>
              <a:t>the use of animals</a:t>
            </a:r>
            <a:r>
              <a:rPr lang="en-GB" sz="1200">
                <a:latin typeface="Calibri"/>
                <a:ea typeface="Calibri" panose="020F0502020204030204" pitchFamily="34" charset="0"/>
                <a:cs typeface="Calibri"/>
              </a:rPr>
              <a:t> for meat and poultry or lab experiments</a:t>
            </a:r>
            <a:r>
              <a:rPr lang="en-GB" sz="1200" i="0">
                <a:solidFill>
                  <a:srgbClr val="000000"/>
                </a:solidFill>
                <a:effectLst/>
                <a:latin typeface="Calibri"/>
                <a:ea typeface="Calibri" panose="020F0502020204030204" pitchFamily="34" charset="0"/>
                <a:cs typeface="Calibri"/>
              </a:rPr>
              <a:t>, the extensive production of </a:t>
            </a:r>
            <a:r>
              <a:rPr lang="en-GB" sz="1200">
                <a:latin typeface="Calibri"/>
                <a:ea typeface="Calibri" panose="020F0502020204030204" pitchFamily="34" charset="0"/>
                <a:cs typeface="Calibri"/>
              </a:rPr>
              <a:t>animal feed</a:t>
            </a:r>
            <a:r>
              <a:rPr lang="en-GB" sz="1200" i="0">
                <a:solidFill>
                  <a:srgbClr val="000000"/>
                </a:solidFill>
                <a:effectLst/>
                <a:latin typeface="Calibri"/>
                <a:ea typeface="Calibri" panose="020F0502020204030204" pitchFamily="34" charset="0"/>
                <a:cs typeface="Calibri"/>
              </a:rPr>
              <a:t>, and the </a:t>
            </a:r>
            <a:r>
              <a:rPr lang="en-GB" sz="1200">
                <a:latin typeface="Calibri"/>
                <a:ea typeface="Calibri" panose="020F0502020204030204" pitchFamily="34" charset="0"/>
                <a:cs typeface="Calibri"/>
              </a:rPr>
              <a:t>impact of the production </a:t>
            </a:r>
            <a:r>
              <a:rPr lang="en-GB" sz="1200" i="0">
                <a:solidFill>
                  <a:srgbClr val="000000"/>
                </a:solidFill>
                <a:effectLst/>
                <a:latin typeface="Calibri"/>
                <a:ea typeface="Calibri" panose="020F0502020204030204" pitchFamily="34" charset="0"/>
                <a:cs typeface="Calibri"/>
              </a:rPr>
              <a:t>on the </a:t>
            </a:r>
            <a:r>
              <a:rPr lang="en-GB" sz="1200">
                <a:latin typeface="Calibri"/>
                <a:ea typeface="Calibri" panose="020F0502020204030204" pitchFamily="34" charset="0"/>
                <a:cs typeface="Calibri"/>
              </a:rPr>
              <a:t>environment</a:t>
            </a:r>
            <a:r>
              <a:rPr lang="en-GB" sz="1200" i="0">
                <a:solidFill>
                  <a:srgbClr val="000000"/>
                </a:solidFill>
                <a:effectLst/>
                <a:latin typeface="Calibri"/>
                <a:ea typeface="Calibri" panose="020F0502020204030204" pitchFamily="34" charset="0"/>
                <a:cs typeface="Calibri"/>
              </a:rPr>
              <a:t>. Animal rights and welfare must also be included here. For more information on this topic, please read </a:t>
            </a:r>
            <a:r>
              <a:rPr lang="en-GB" sz="1200">
                <a:latin typeface="Calibri"/>
                <a:ea typeface="Calibri" panose="020F0502020204030204" pitchFamily="34" charset="0"/>
                <a:cs typeface="Calibri"/>
              </a:rPr>
              <a:t>sections B.1.2 &amp; B.4.2.</a:t>
            </a:r>
            <a:endParaRPr lang="en-GB" sz="1200" i="0">
              <a:solidFill>
                <a:srgbClr val="000000"/>
              </a:solidFill>
              <a:effectLst/>
              <a:latin typeface="Calibri"/>
              <a:ea typeface="Calibri" panose="020F0502020204030204" pitchFamily="34" charset="0"/>
              <a:cs typeface="Calibri"/>
            </a:endParaRPr>
          </a:p>
          <a:p>
            <a:endParaRPr lang="en-GB" sz="1200">
              <a:latin typeface="Calibri"/>
              <a:ea typeface="Calibri" panose="020F0502020204030204" pitchFamily="34" charset="0"/>
              <a:cs typeface="Calibri"/>
            </a:endParaRPr>
          </a:p>
          <a:p>
            <a:pPr fontAlgn="base"/>
            <a:r>
              <a:rPr lang="en-GB" sz="1200" b="1" i="0">
                <a:solidFill>
                  <a:srgbClr val="000000"/>
                </a:solidFill>
                <a:effectLst/>
                <a:latin typeface="Calibri"/>
                <a:ea typeface="Calibri" panose="020F0502020204030204" pitchFamily="34" charset="0"/>
                <a:cs typeface="Calibri"/>
              </a:rPr>
              <a:t>Chemicals</a:t>
            </a:r>
            <a:r>
              <a:rPr lang="en-GB" sz="1200" i="0">
                <a:solidFill>
                  <a:srgbClr val="000000"/>
                </a:solidFill>
                <a:effectLst/>
                <a:latin typeface="Calibri"/>
                <a:ea typeface="Calibri" panose="020F0502020204030204" pitchFamily="34" charset="0"/>
                <a:cs typeface="Calibri"/>
              </a:rPr>
              <a:t>: Pesticide residues in food can be harmful to people's health. Furthermore, pesticide exposure on workers must be considered. Pesticides contaminate water via infiltration, surface runoff and drift. They can also accumulate in the soil and adversely affect soil life. Furthermore, the use of pesticides also reduces biodiversity.</a:t>
            </a:r>
            <a:r>
              <a:rPr lang="en-GB" sz="1200">
                <a:latin typeface="Calibri"/>
                <a:ea typeface="Calibri" panose="020F0502020204030204" pitchFamily="34" charset="0"/>
                <a:cs typeface="Calibri"/>
              </a:rPr>
              <a:t>  </a:t>
            </a:r>
          </a:p>
          <a:p>
            <a:pPr fontAlgn="base"/>
            <a:endParaRPr lang="en-GB" sz="1200">
              <a:ea typeface="Calibri" panose="020F0502020204030204" pitchFamily="34" charset="0"/>
            </a:endParaRPr>
          </a:p>
          <a:p>
            <a:pPr algn="just" rtl="0" fontAlgn="base"/>
            <a:r>
              <a:rPr lang="en-GB" sz="1200" i="0">
                <a:solidFill>
                  <a:srgbClr val="000000"/>
                </a:solidFill>
                <a:effectLst/>
                <a:latin typeface="Calibri"/>
                <a:ea typeface="Calibri" panose="020F0502020204030204" pitchFamily="34" charset="0"/>
                <a:cs typeface="Calibri"/>
              </a:rPr>
              <a:t>The EU has strict criteria for the authorisation of pesticides. Despite attempts to reach global harmonised standards, maximum residue levels vary widely from country to country.</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algn="just" rtl="0" fontAlgn="base"/>
            <a:endParaRPr lang="en-GB" sz="1200" i="0">
              <a:solidFill>
                <a:srgbClr val="F79037"/>
              </a:solidFill>
              <a:effectLst/>
              <a:ea typeface="Calibri" panose="020F0502020204030204" pitchFamily="34" charset="0"/>
            </a:endParaRPr>
          </a:p>
          <a:p>
            <a:pPr fontAlgn="base"/>
            <a:r>
              <a:rPr lang="en-GB" sz="1200" i="0">
                <a:solidFill>
                  <a:srgbClr val="000000"/>
                </a:solidFill>
                <a:effectLst/>
                <a:latin typeface="Calibri"/>
                <a:ea typeface="Calibri" panose="020F0502020204030204" pitchFamily="34" charset="0"/>
                <a:cs typeface="Calibri"/>
              </a:rPr>
              <a:t>To avoid pesticides, an Integrated Pest Management System can be used, which consists of the following elements:</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fontAlgn="base"/>
            <a:endParaRPr lang="en-GB" sz="1200">
              <a:highlight>
                <a:srgbClr val="F79037"/>
              </a:highlight>
              <a:ea typeface="Calibri" panose="020F0502020204030204" pitchFamily="34" charset="0"/>
            </a:endParaRPr>
          </a:p>
          <a:p>
            <a:pPr algn="just" rtl="0" fontAlgn="base"/>
            <a:endParaRPr lang="en-GB" sz="120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4" name="TextBox 33">
            <a:extLst>
              <a:ext uri="{FF2B5EF4-FFF2-40B4-BE49-F238E27FC236}">
                <a16:creationId xmlns:a16="http://schemas.microsoft.com/office/drawing/2014/main" id="{5AAE8265-A84B-C3F6-B80A-FED9E34A4C88}"/>
              </a:ext>
            </a:extLst>
          </p:cNvPr>
          <p:cNvSpPr txBox="1"/>
          <p:nvPr/>
        </p:nvSpPr>
        <p:spPr>
          <a:xfrm>
            <a:off x="931249" y="8949208"/>
            <a:ext cx="5697176" cy="276999"/>
          </a:xfrm>
          <a:prstGeom prst="rect">
            <a:avLst/>
          </a:prstGeom>
          <a:noFill/>
        </p:spPr>
        <p:txBody>
          <a:bodyPr wrap="square" lIns="91440" tIns="45720" rIns="91440" bIns="45720" anchor="t">
            <a:spAutoFit/>
          </a:bodyPr>
          <a:lstStyle/>
          <a:p>
            <a:pPr algn="ctr"/>
            <a:r>
              <a:rPr lang="en-US" sz="1200" b="1" i="0">
                <a:solidFill>
                  <a:srgbClr val="000000"/>
                </a:solidFill>
                <a:effectLst/>
                <a:latin typeface="Calibri"/>
                <a:ea typeface="Calibri" panose="020F0502020204030204" pitchFamily="34" charset="0"/>
                <a:cs typeface="Calibri"/>
              </a:rPr>
              <a:t>Figure 3 - </a:t>
            </a:r>
            <a:r>
              <a:rPr lang="en-US" sz="1200" i="0">
                <a:solidFill>
                  <a:srgbClr val="000000"/>
                </a:solidFill>
                <a:effectLst/>
                <a:latin typeface="Calibri"/>
                <a:ea typeface="Calibri" panose="020F0502020204030204" pitchFamily="34" charset="0"/>
                <a:cs typeface="Calibri"/>
              </a:rPr>
              <a:t>Elements of Integrated Pest Management (Source: </a:t>
            </a:r>
            <a:r>
              <a:rPr lang="en-US" sz="1200" i="0">
                <a:effectLst/>
                <a:latin typeface="Calibri"/>
                <a:ea typeface="Calibri" panose="020F0502020204030204" pitchFamily="34" charset="0"/>
                <a:cs typeface="Calibri"/>
              </a:rPr>
              <a:t>Pesticide Atlas, </a:t>
            </a:r>
            <a:r>
              <a:rPr lang="en-US" sz="1200">
                <a:latin typeface="Calibri"/>
                <a:ea typeface="Calibri" panose="020F0502020204030204" pitchFamily="34" charset="0"/>
                <a:cs typeface="Calibri"/>
              </a:rPr>
              <a:t>n</a:t>
            </a:r>
            <a:r>
              <a:rPr lang="en-US" sz="1200">
                <a:solidFill>
                  <a:srgbClr val="000000"/>
                </a:solidFill>
                <a:latin typeface="Calibri"/>
                <a:ea typeface="Calibri" panose="020F0502020204030204" pitchFamily="34" charset="0"/>
                <a:cs typeface="Calibri"/>
              </a:rPr>
              <a:t>.d.)</a:t>
            </a:r>
            <a:r>
              <a:rPr lang="en-US" sz="1200" i="0">
                <a:solidFill>
                  <a:srgbClr val="000000"/>
                </a:solidFill>
                <a:effectLst/>
                <a:latin typeface="Calibri"/>
                <a:ea typeface="Calibri" panose="020F0502020204030204" pitchFamily="34" charset="0"/>
                <a:cs typeface="Calibri"/>
              </a:rPr>
              <a:t> </a:t>
            </a:r>
            <a:endParaRPr lang="en-IE" sz="1200">
              <a:latin typeface="Calibri"/>
              <a:ea typeface="Calibri" panose="020F0502020204030204" pitchFamily="34" charset="0"/>
              <a:cs typeface="Calibri"/>
            </a:endParaRPr>
          </a:p>
        </p:txBody>
      </p:sp>
      <p:sp>
        <p:nvSpPr>
          <p:cNvPr id="4" name="Rectangle 3">
            <a:extLst>
              <a:ext uri="{FF2B5EF4-FFF2-40B4-BE49-F238E27FC236}">
                <a16:creationId xmlns:a16="http://schemas.microsoft.com/office/drawing/2014/main" id="{AC710741-364D-3993-0B9B-3C511A4C1C5E}"/>
              </a:ext>
            </a:extLst>
          </p:cNvPr>
          <p:cNvSpPr/>
          <p:nvPr/>
        </p:nvSpPr>
        <p:spPr>
          <a:xfrm>
            <a:off x="1027313" y="5857875"/>
            <a:ext cx="6143487" cy="2968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E6B2B777-40E1-4858-EECC-191A184AB1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9217" y="5982781"/>
            <a:ext cx="3856436" cy="2729734"/>
          </a:xfrm>
          <a:prstGeom prst="rect">
            <a:avLst/>
          </a:prstGeom>
        </p:spPr>
      </p:pic>
      <p:sp>
        <p:nvSpPr>
          <p:cNvPr id="42" name="TextBox 41">
            <a:extLst>
              <a:ext uri="{FF2B5EF4-FFF2-40B4-BE49-F238E27FC236}">
                <a16:creationId xmlns:a16="http://schemas.microsoft.com/office/drawing/2014/main" id="{118560C1-78C8-3FC8-F9FD-0DDAD0D32F33}"/>
              </a:ext>
            </a:extLst>
          </p:cNvPr>
          <p:cNvSpPr txBox="1"/>
          <p:nvPr/>
        </p:nvSpPr>
        <p:spPr>
          <a:xfrm>
            <a:off x="3888963" y="6308276"/>
            <a:ext cx="2145593" cy="276999"/>
          </a:xfrm>
          <a:prstGeom prst="rect">
            <a:avLst/>
          </a:prstGeom>
          <a:noFill/>
        </p:spPr>
        <p:txBody>
          <a:bodyPr wrap="square" rtlCol="0">
            <a:spAutoFit/>
          </a:bodyPr>
          <a:lstStyle/>
          <a:p>
            <a:pPr algn="ctr"/>
            <a:r>
              <a:rPr lang="en-GB" sz="1200" b="1">
                <a:latin typeface="Calibri" panose="020F0502020204030204" pitchFamily="34" charset="0"/>
                <a:cs typeface="Calibri" panose="020F0502020204030204" pitchFamily="34" charset="0"/>
              </a:rPr>
              <a:t>Synthetic pesticides</a:t>
            </a:r>
          </a:p>
        </p:txBody>
      </p:sp>
      <p:sp>
        <p:nvSpPr>
          <p:cNvPr id="43" name="TextBox 42">
            <a:extLst>
              <a:ext uri="{FF2B5EF4-FFF2-40B4-BE49-F238E27FC236}">
                <a16:creationId xmlns:a16="http://schemas.microsoft.com/office/drawing/2014/main" id="{FF7DCD3A-CAE2-836C-ED84-B9542E428E99}"/>
              </a:ext>
            </a:extLst>
          </p:cNvPr>
          <p:cNvSpPr txBox="1"/>
          <p:nvPr/>
        </p:nvSpPr>
        <p:spPr>
          <a:xfrm>
            <a:off x="3773565" y="6759517"/>
            <a:ext cx="2349962" cy="328167"/>
          </a:xfrm>
          <a:prstGeom prst="rect">
            <a:avLst/>
          </a:prstGeom>
          <a:noFill/>
        </p:spPr>
        <p:txBody>
          <a:bodyPr wrap="square" lIns="91440" tIns="45720" rIns="91440" bIns="45720" rtlCol="0" anchor="t">
            <a:spAutoFit/>
          </a:bodyPr>
          <a:lstStyle/>
          <a:p>
            <a:pPr algn="ctr">
              <a:lnSpc>
                <a:spcPts val="940"/>
              </a:lnSpc>
            </a:pPr>
            <a:r>
              <a:rPr lang="en-GB" sz="1200" b="1">
                <a:latin typeface="Calibri"/>
                <a:cs typeface="Calibri"/>
              </a:rPr>
              <a:t>Biopesticides</a:t>
            </a:r>
          </a:p>
          <a:p>
            <a:pPr algn="ctr">
              <a:lnSpc>
                <a:spcPts val="940"/>
              </a:lnSpc>
            </a:pPr>
            <a:r>
              <a:rPr lang="en-GB" sz="1000">
                <a:latin typeface="Calibri"/>
                <a:cs typeface="Calibri"/>
              </a:rPr>
              <a:t>Ex. Pesticides based on natural products</a:t>
            </a:r>
          </a:p>
        </p:txBody>
      </p:sp>
      <p:sp>
        <p:nvSpPr>
          <p:cNvPr id="44" name="TextBox 43">
            <a:extLst>
              <a:ext uri="{FF2B5EF4-FFF2-40B4-BE49-F238E27FC236}">
                <a16:creationId xmlns:a16="http://schemas.microsoft.com/office/drawing/2014/main" id="{3B28381A-1C1A-F2D5-4D30-F55E254A6022}"/>
              </a:ext>
            </a:extLst>
          </p:cNvPr>
          <p:cNvSpPr txBox="1"/>
          <p:nvPr/>
        </p:nvSpPr>
        <p:spPr>
          <a:xfrm>
            <a:off x="3822964" y="7243415"/>
            <a:ext cx="2250229" cy="328167"/>
          </a:xfrm>
          <a:prstGeom prst="rect">
            <a:avLst/>
          </a:prstGeom>
          <a:noFill/>
        </p:spPr>
        <p:txBody>
          <a:bodyPr wrap="square" rtlCol="0">
            <a:spAutoFit/>
          </a:bodyPr>
          <a:lstStyle/>
          <a:p>
            <a:pPr algn="ctr">
              <a:lnSpc>
                <a:spcPts val="940"/>
              </a:lnSpc>
            </a:pPr>
            <a:r>
              <a:rPr lang="en-GB" sz="1200" b="1">
                <a:latin typeface="Calibri" panose="020F0502020204030204" pitchFamily="34" charset="0"/>
                <a:cs typeface="Calibri" panose="020F0502020204030204" pitchFamily="34" charset="0"/>
              </a:rPr>
              <a:t>Biological solutions</a:t>
            </a:r>
          </a:p>
          <a:p>
            <a:pPr algn="ctr">
              <a:lnSpc>
                <a:spcPts val="940"/>
              </a:lnSpc>
            </a:pPr>
            <a:r>
              <a:rPr lang="en-GB" sz="1000">
                <a:latin typeface="Calibri" panose="020F0502020204030204" pitchFamily="34" charset="0"/>
                <a:cs typeface="Calibri" panose="020F0502020204030204" pitchFamily="34" charset="0"/>
              </a:rPr>
              <a:t>Ex. Natural enemies, pheromone traps</a:t>
            </a:r>
          </a:p>
        </p:txBody>
      </p:sp>
      <p:sp>
        <p:nvSpPr>
          <p:cNvPr id="45" name="TextBox 44">
            <a:extLst>
              <a:ext uri="{FF2B5EF4-FFF2-40B4-BE49-F238E27FC236}">
                <a16:creationId xmlns:a16="http://schemas.microsoft.com/office/drawing/2014/main" id="{EAA96A63-1B6D-C5FA-EDF9-87E1441AFA9E}"/>
              </a:ext>
            </a:extLst>
          </p:cNvPr>
          <p:cNvSpPr txBox="1"/>
          <p:nvPr/>
        </p:nvSpPr>
        <p:spPr>
          <a:xfrm>
            <a:off x="3773097" y="7765377"/>
            <a:ext cx="2349962" cy="328167"/>
          </a:xfrm>
          <a:prstGeom prst="rect">
            <a:avLst/>
          </a:prstGeom>
          <a:noFill/>
        </p:spPr>
        <p:txBody>
          <a:bodyPr wrap="square" rtlCol="0">
            <a:spAutoFit/>
          </a:bodyPr>
          <a:lstStyle/>
          <a:p>
            <a:pPr algn="ctr">
              <a:lnSpc>
                <a:spcPts val="940"/>
              </a:lnSpc>
            </a:pPr>
            <a:r>
              <a:rPr lang="en-GB" sz="1200" b="1">
                <a:latin typeface="Calibri" panose="020F0502020204030204" pitchFamily="34" charset="0"/>
                <a:cs typeface="Calibri" panose="020F0502020204030204" pitchFamily="34" charset="0"/>
              </a:rPr>
              <a:t>Mechanical solutions</a:t>
            </a:r>
          </a:p>
          <a:p>
            <a:pPr algn="ctr">
              <a:lnSpc>
                <a:spcPts val="940"/>
              </a:lnSpc>
            </a:pPr>
            <a:r>
              <a:rPr lang="en-GB" sz="1000">
                <a:latin typeface="Calibri" panose="020F0502020204030204" pitchFamily="34" charset="0"/>
                <a:cs typeface="Calibri" panose="020F0502020204030204" pitchFamily="34" charset="0"/>
              </a:rPr>
              <a:t>Ex. Trapping or weeding</a:t>
            </a:r>
          </a:p>
        </p:txBody>
      </p:sp>
      <p:sp>
        <p:nvSpPr>
          <p:cNvPr id="46" name="TextBox 45">
            <a:extLst>
              <a:ext uri="{FF2B5EF4-FFF2-40B4-BE49-F238E27FC236}">
                <a16:creationId xmlns:a16="http://schemas.microsoft.com/office/drawing/2014/main" id="{CCBD8EF6-56F6-0EB8-35DE-25907E65F4E4}"/>
              </a:ext>
            </a:extLst>
          </p:cNvPr>
          <p:cNvSpPr txBox="1"/>
          <p:nvPr/>
        </p:nvSpPr>
        <p:spPr>
          <a:xfrm>
            <a:off x="3571367" y="8217054"/>
            <a:ext cx="2679572" cy="395301"/>
          </a:xfrm>
          <a:prstGeom prst="rect">
            <a:avLst/>
          </a:prstGeom>
          <a:noFill/>
        </p:spPr>
        <p:txBody>
          <a:bodyPr wrap="square" rtlCol="0">
            <a:spAutoFit/>
          </a:bodyPr>
          <a:lstStyle/>
          <a:p>
            <a:pPr algn="ctr">
              <a:lnSpc>
                <a:spcPts val="940"/>
              </a:lnSpc>
            </a:pPr>
            <a:r>
              <a:rPr lang="en-GB" sz="1200" b="1">
                <a:latin typeface="Calibri" panose="020F0502020204030204" pitchFamily="34" charset="0"/>
                <a:cs typeface="Calibri" panose="020F0502020204030204" pitchFamily="34" charset="0"/>
              </a:rPr>
              <a:t>Prevention</a:t>
            </a:r>
          </a:p>
          <a:p>
            <a:pPr algn="ctr">
              <a:lnSpc>
                <a:spcPts val="740"/>
              </a:lnSpc>
            </a:pPr>
            <a:r>
              <a:rPr lang="en-GB" sz="900">
                <a:latin typeface="Calibri" panose="020F0502020204030204" pitchFamily="34" charset="0"/>
                <a:cs typeface="Calibri" panose="020F0502020204030204" pitchFamily="34" charset="0"/>
              </a:rPr>
              <a:t>Ex. Crop rotation, </a:t>
            </a:r>
          </a:p>
          <a:p>
            <a:pPr algn="ctr">
              <a:lnSpc>
                <a:spcPts val="740"/>
              </a:lnSpc>
            </a:pPr>
            <a:r>
              <a:rPr lang="en-GB" sz="900">
                <a:latin typeface="Calibri" panose="020F0502020204030204" pitchFamily="34" charset="0"/>
                <a:cs typeface="Calibri" panose="020F0502020204030204" pitchFamily="34" charset="0"/>
              </a:rPr>
              <a:t>intelligent crop combinations</a:t>
            </a:r>
          </a:p>
        </p:txBody>
      </p:sp>
      <p:sp>
        <p:nvSpPr>
          <p:cNvPr id="33" name="Slide Number Placeholder 2">
            <a:extLst>
              <a:ext uri="{FF2B5EF4-FFF2-40B4-BE49-F238E27FC236}">
                <a16:creationId xmlns:a16="http://schemas.microsoft.com/office/drawing/2014/main" id="{A4F54F56-74E4-8F81-1B67-D6E76E5D7A5D}"/>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21</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88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Important considerations - continued:</a:t>
            </a:r>
            <a:endParaRPr lang="en-GB" sz="1400" b="1" i="0" u="none" strike="noStrike" kern="1200" cap="none" spc="0" normalizeH="0" baseline="0" noProof="0">
              <a:ln>
                <a:noFill/>
              </a:ln>
              <a:solidFill>
                <a:srgbClr val="000000"/>
              </a:solidFill>
              <a:effectLst/>
              <a:uLnTx/>
              <a:uFillTx/>
              <a:latin typeface="Calibri"/>
              <a:ea typeface="Calibri" panose="020F0502020204030204" pitchFamily="34" charset="0"/>
              <a:cs typeface="Calibri"/>
            </a:endParaRPr>
          </a:p>
          <a:p>
            <a:pPr algn="just" rtl="0" fontAlgn="base"/>
            <a:endParaRPr lang="en-GB" sz="1200" b="1" i="0">
              <a:solidFill>
                <a:srgbClr val="000000"/>
              </a:solidFill>
              <a:effectLst/>
              <a:ea typeface="Calibri" panose="020F0502020204030204" pitchFamily="34" charset="0"/>
            </a:endParaRPr>
          </a:p>
          <a:p>
            <a:pPr fontAlgn="base"/>
            <a:r>
              <a:rPr lang="en-GB" sz="1200" b="1" i="0">
                <a:solidFill>
                  <a:srgbClr val="000000"/>
                </a:solidFill>
                <a:effectLst/>
                <a:latin typeface="Calibri"/>
                <a:ea typeface="Calibri" panose="020F0502020204030204" pitchFamily="34" charset="0"/>
                <a:cs typeface="Calibri"/>
              </a:rPr>
              <a:t>Integrated Pest Management System</a:t>
            </a:r>
            <a:r>
              <a:rPr lang="en-GB" sz="1200" b="1">
                <a:latin typeface="Calibri"/>
                <a:ea typeface="Calibri" panose="020F0502020204030204" pitchFamily="34" charset="0"/>
                <a:cs typeface="Calibri"/>
              </a:rPr>
              <a:t>: </a:t>
            </a:r>
            <a:r>
              <a:rPr lang="en-GB" sz="1200" b="0" i="0">
                <a:solidFill>
                  <a:srgbClr val="000000"/>
                </a:solidFill>
                <a:effectLst/>
                <a:latin typeface="Calibri"/>
                <a:ea typeface="Calibri" panose="020F0502020204030204" pitchFamily="34" charset="0"/>
                <a:cs typeface="Calibri"/>
              </a:rPr>
              <a:t>The EU wants to promote greater use of safe alternative ways of protecting harvests from pests and diseases</a:t>
            </a:r>
            <a:r>
              <a:rPr lang="en-GB" sz="1200">
                <a:latin typeface="Calibri"/>
                <a:ea typeface="Calibri" panose="020F0502020204030204" pitchFamily="34" charset="0"/>
                <a:cs typeface="Calibri"/>
              </a:rPr>
              <a:t> (EU, 2020).</a:t>
            </a:r>
            <a:r>
              <a:rPr lang="en-GB" sz="1200" b="0" i="0">
                <a:solidFill>
                  <a:srgbClr val="000000"/>
                </a:solidFill>
                <a:effectLst/>
                <a:latin typeface="Calibri"/>
                <a:ea typeface="Calibri" panose="020F0502020204030204" pitchFamily="34" charset="0"/>
                <a:cs typeface="Calibri"/>
              </a:rPr>
              <a:t> Thus, Integrated Pest Management will encourage </a:t>
            </a:r>
            <a:r>
              <a:rPr lang="en-GB" sz="1200" b="0" i="1">
                <a:solidFill>
                  <a:srgbClr val="000000"/>
                </a:solidFill>
                <a:effectLst/>
                <a:latin typeface="Calibri"/>
                <a:ea typeface="Calibri" panose="020F0502020204030204" pitchFamily="34" charset="0"/>
                <a:cs typeface="Calibri"/>
              </a:rPr>
              <a:t>the use of alternative control techniques, such as crop rotation and mechanical weeding, and will be one of the main tools in reducing the use of, and dependency on, chemical pesticides in general, and the use of more hazardous pesticides in particular</a:t>
            </a:r>
            <a:r>
              <a:rPr lang="en-GB" sz="1200" i="1">
                <a:latin typeface="Calibri"/>
                <a:ea typeface="Calibri" panose="020F0502020204030204" pitchFamily="34" charset="0"/>
                <a:cs typeface="Calibri"/>
              </a:rPr>
              <a:t> </a:t>
            </a:r>
            <a:r>
              <a:rPr lang="en-GB" sz="1200">
                <a:latin typeface="Calibri"/>
                <a:ea typeface="Calibri" panose="020F0502020204030204" pitchFamily="34" charset="0"/>
                <a:cs typeface="Calibri"/>
              </a:rPr>
              <a:t>(EU, 2020).</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fontAlgn="base"/>
            <a:r>
              <a:rPr lang="en-GB" sz="1200" b="0" i="0">
                <a:solidFill>
                  <a:srgbClr val="000000"/>
                </a:solidFill>
                <a:effectLst/>
                <a:latin typeface="Calibri"/>
                <a:ea typeface="Calibri" panose="020F0502020204030204" pitchFamily="34" charset="0"/>
                <a:cs typeface="Calibri"/>
              </a:rPr>
              <a:t>It is also necessary to reduce the use of some nutrients (especially nitrogen and phosphorus) in the environment.</a:t>
            </a:r>
            <a:r>
              <a:rPr lang="en-GB" sz="1200">
                <a:latin typeface="Calibri"/>
                <a:ea typeface="Calibri" panose="020F0502020204030204" pitchFamily="34" charset="0"/>
                <a:cs typeface="Calibri"/>
              </a:rPr>
              <a:t> </a:t>
            </a:r>
            <a:r>
              <a:rPr lang="en-GB" sz="1200" b="0" i="0">
                <a:effectLst/>
                <a:latin typeface="Calibri"/>
                <a:ea typeface="Calibri" panose="020F0502020204030204" pitchFamily="34" charset="0"/>
                <a:cs typeface="Calibri"/>
              </a:rPr>
              <a:t>In fact, not all nutrients </a:t>
            </a:r>
            <a:r>
              <a:rPr lang="en-GB" sz="1200">
                <a:latin typeface="Calibri"/>
                <a:ea typeface="Calibri" panose="020F0502020204030204" pitchFamily="34" charset="0"/>
                <a:cs typeface="Calibri"/>
              </a:rPr>
              <a:t>applied </a:t>
            </a:r>
            <a:r>
              <a:rPr lang="en-GB" sz="1200" b="0" i="0">
                <a:effectLst/>
                <a:latin typeface="Calibri"/>
                <a:ea typeface="Calibri" panose="020F0502020204030204" pitchFamily="34" charset="0"/>
                <a:cs typeface="Calibri"/>
              </a:rPr>
              <a:t>in agriculture are </a:t>
            </a:r>
            <a:r>
              <a:rPr lang="en-GB" sz="1200">
                <a:latin typeface="Calibri"/>
                <a:ea typeface="Calibri" panose="020F0502020204030204" pitchFamily="34" charset="0"/>
                <a:cs typeface="Calibri"/>
              </a:rPr>
              <a:t>efficiently </a:t>
            </a:r>
            <a:r>
              <a:rPr lang="en-GB" sz="1200" b="0" i="0">
                <a:effectLst/>
                <a:latin typeface="Calibri"/>
                <a:ea typeface="Calibri" panose="020F0502020204030204" pitchFamily="34" charset="0"/>
                <a:cs typeface="Calibri"/>
              </a:rPr>
              <a:t>absorbed by plants, </a:t>
            </a:r>
            <a:r>
              <a:rPr lang="en-GB" sz="1200" b="0" i="0">
                <a:solidFill>
                  <a:srgbClr val="000000"/>
                </a:solidFill>
                <a:effectLst/>
                <a:latin typeface="Calibri"/>
                <a:ea typeface="Calibri" panose="020F0502020204030204" pitchFamily="34" charset="0"/>
                <a:cs typeface="Calibri"/>
              </a:rPr>
              <a:t>being a </a:t>
            </a:r>
            <a:r>
              <a:rPr lang="en-GB" sz="1200">
                <a:latin typeface="Calibri"/>
                <a:ea typeface="Calibri" panose="020F0502020204030204" pitchFamily="34" charset="0"/>
                <a:cs typeface="Calibri"/>
              </a:rPr>
              <a:t>significant</a:t>
            </a:r>
            <a:r>
              <a:rPr lang="en-GB" sz="1200" b="0" i="0">
                <a:solidFill>
                  <a:srgbClr val="000000"/>
                </a:solidFill>
                <a:effectLst/>
                <a:latin typeface="Calibri"/>
                <a:ea typeface="Calibri" panose="020F0502020204030204" pitchFamily="34" charset="0"/>
                <a:cs typeface="Calibri"/>
              </a:rPr>
              <a:t> source of air, soil and water pollution</a:t>
            </a:r>
            <a:r>
              <a:rPr lang="en-GB" sz="1200">
                <a:latin typeface="Calibri"/>
                <a:ea typeface="Calibri" panose="020F0502020204030204" pitchFamily="34" charset="0"/>
                <a:cs typeface="Calibri"/>
              </a:rPr>
              <a:t> (EU, 2020).</a:t>
            </a:r>
            <a:r>
              <a:rPr lang="en-GB" sz="1200" b="0" i="0">
                <a:solidFill>
                  <a:srgbClr val="000000"/>
                </a:solidFill>
                <a:effectLst/>
                <a:latin typeface="Calibri"/>
                <a:ea typeface="Calibri" panose="020F0502020204030204" pitchFamily="34" charset="0"/>
                <a:cs typeface="Calibri"/>
              </a:rPr>
              <a:t> </a:t>
            </a:r>
          </a:p>
          <a:p>
            <a:pPr algn="just" rtl="0" fontAlgn="base"/>
            <a:endParaRPr lang="en-GB" sz="800" b="0" i="0">
              <a:solidFill>
                <a:srgbClr val="000000"/>
              </a:solidFill>
              <a:effectLst/>
              <a:ea typeface="Calibri" panose="020F0502020204030204" pitchFamily="34" charset="0"/>
            </a:endParaRPr>
          </a:p>
          <a:p>
            <a:pPr fontAlgn="base"/>
            <a:r>
              <a:rPr lang="en-GB" sz="1200" b="1" i="0">
                <a:solidFill>
                  <a:srgbClr val="000000"/>
                </a:solidFill>
                <a:effectLst/>
                <a:latin typeface="Calibri"/>
                <a:ea typeface="Calibri" panose="020F0502020204030204" pitchFamily="34" charset="0"/>
                <a:cs typeface="Calibri"/>
              </a:rPr>
              <a:t>Farm Management</a:t>
            </a:r>
            <a:r>
              <a:rPr lang="en-GB" sz="1200" b="0" i="0">
                <a:solidFill>
                  <a:srgbClr val="000000"/>
                </a:solidFill>
                <a:effectLst/>
                <a:latin typeface="Calibri"/>
                <a:ea typeface="Calibri" panose="020F0502020204030204" pitchFamily="34" charset="0"/>
                <a:cs typeface="Calibri"/>
              </a:rPr>
              <a:t>: It is related to agriculture's general social and economic role in society. The average size of farms, relative market shares of different-sized farms, number of people employed in farming, and whether or not farms are owner-operated are subjects that must be addressed in this topic</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(Burkhardt et al., 2005)</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r>
              <a:rPr lang="en-GB" sz="1200" b="0" i="0">
                <a:effectLst/>
                <a:latin typeface="Calibri"/>
                <a:ea typeface="Calibri" panose="020F0502020204030204" pitchFamily="34" charset="0"/>
                <a:cs typeface="Calibri"/>
              </a:rPr>
              <a:t>The </a:t>
            </a:r>
            <a:r>
              <a:rPr lang="en-GB" sz="1200">
                <a:latin typeface="Calibri"/>
                <a:ea typeface="Calibri" panose="020F0502020204030204" pitchFamily="34" charset="0"/>
                <a:cs typeface="Calibri"/>
              </a:rPr>
              <a:t>human </a:t>
            </a:r>
            <a:r>
              <a:rPr lang="en-GB" sz="1200" b="0" i="0">
                <a:effectLst/>
                <a:latin typeface="Calibri"/>
                <a:ea typeface="Calibri" panose="020F0502020204030204" pitchFamily="34" charset="0"/>
                <a:cs typeface="Calibri"/>
              </a:rPr>
              <a:t>rights of farmworkers should also be included here</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r>
              <a:rPr lang="en-GB" sz="1200" b="0" i="0">
                <a:effectLst/>
                <a:latin typeface="Calibri"/>
                <a:ea typeface="Calibri" panose="020F0502020204030204" pitchFamily="34" charset="0"/>
                <a:cs typeface="Calibri"/>
              </a:rPr>
              <a:t>Farm workers often </a:t>
            </a:r>
            <a:r>
              <a:rPr lang="en-GB" sz="1200">
                <a:latin typeface="Calibri"/>
                <a:ea typeface="Calibri" panose="020F0502020204030204" pitchFamily="34" charset="0"/>
                <a:cs typeface="Calibri"/>
              </a:rPr>
              <a:t>face horrible </a:t>
            </a:r>
            <a:r>
              <a:rPr lang="en-GB" sz="1200" b="0" i="0">
                <a:effectLst/>
                <a:latin typeface="Calibri"/>
                <a:ea typeface="Calibri" panose="020F0502020204030204" pitchFamily="34" charset="0"/>
                <a:cs typeface="Calibri"/>
              </a:rPr>
              <a:t>and </a:t>
            </a:r>
            <a:r>
              <a:rPr lang="en-GB" sz="1200">
                <a:latin typeface="Calibri"/>
                <a:ea typeface="Calibri" panose="020F0502020204030204" pitchFamily="34" charset="0"/>
                <a:cs typeface="Calibri"/>
              </a:rPr>
              <a:t>unsafe </a:t>
            </a:r>
            <a:r>
              <a:rPr lang="en-GB" sz="1200" b="0" i="0">
                <a:effectLst/>
                <a:latin typeface="Calibri"/>
                <a:ea typeface="Calibri" panose="020F0502020204030204" pitchFamily="34" charset="0"/>
                <a:cs typeface="Calibri"/>
              </a:rPr>
              <a:t>conditions, are </a:t>
            </a:r>
            <a:r>
              <a:rPr lang="en-GB" sz="1200">
                <a:latin typeface="Calibri"/>
                <a:ea typeface="Calibri" panose="020F0502020204030204" pitchFamily="34" charset="0"/>
                <a:cs typeface="Calibri"/>
              </a:rPr>
              <a:t>poorly paid, </a:t>
            </a:r>
            <a:r>
              <a:rPr lang="en-GB" sz="1200" b="0" i="0">
                <a:solidFill>
                  <a:srgbClr val="000000"/>
                </a:solidFill>
                <a:effectLst/>
                <a:latin typeface="Calibri"/>
                <a:ea typeface="Calibri" panose="020F0502020204030204" pitchFamily="34" charset="0"/>
                <a:cs typeface="Calibri"/>
              </a:rPr>
              <a:t>and </a:t>
            </a:r>
            <a:r>
              <a:rPr lang="en-GB" sz="1200">
                <a:latin typeface="Calibri"/>
                <a:ea typeface="Calibri" panose="020F0502020204030204" pitchFamily="34" charset="0"/>
                <a:cs typeface="Calibri"/>
              </a:rPr>
              <a:t>often do </a:t>
            </a:r>
            <a:r>
              <a:rPr lang="en-GB" sz="1200" b="0" i="0">
                <a:solidFill>
                  <a:srgbClr val="000000"/>
                </a:solidFill>
                <a:effectLst/>
                <a:latin typeface="Calibri"/>
                <a:ea typeface="Calibri" panose="020F0502020204030204" pitchFamily="34" charset="0"/>
                <a:cs typeface="Calibri"/>
              </a:rPr>
              <a:t>not have health insurance. </a:t>
            </a:r>
          </a:p>
          <a:p>
            <a:pPr algn="just" rtl="0" fontAlgn="base"/>
            <a:endParaRPr lang="en-GB" sz="800" b="0" i="0">
              <a:solidFill>
                <a:srgbClr val="000000"/>
              </a:solidFill>
              <a:effectLst/>
              <a:ea typeface="Calibri" panose="020F0502020204030204" pitchFamily="34" charset="0"/>
            </a:endParaRPr>
          </a:p>
          <a:p>
            <a:pPr fontAlgn="base"/>
            <a:r>
              <a:rPr lang="en-GB" sz="1200" b="1" i="0">
                <a:solidFill>
                  <a:srgbClr val="000000"/>
                </a:solidFill>
                <a:effectLst/>
                <a:latin typeface="Calibri"/>
                <a:ea typeface="Calibri" panose="020F0502020204030204" pitchFamily="34" charset="0"/>
                <a:cs typeface="Calibri"/>
              </a:rPr>
              <a:t>Sustainability</a:t>
            </a:r>
            <a:r>
              <a:rPr lang="en-GB" sz="1200" b="0" i="0">
                <a:solidFill>
                  <a:srgbClr val="000000"/>
                </a:solidFill>
                <a:effectLst/>
                <a:latin typeface="Calibri"/>
                <a:ea typeface="Calibri" panose="020F0502020204030204" pitchFamily="34" charset="0"/>
                <a:cs typeface="Calibri"/>
              </a:rPr>
              <a:t>: There is a significant concern about how crop and livestock productions are managed: locally, nationally and globally.</a:t>
            </a:r>
            <a:r>
              <a:rPr lang="en-GB" sz="1200">
                <a:latin typeface="Calibri"/>
                <a:ea typeface="Calibri" panose="020F0502020204030204" pitchFamily="34" charset="0"/>
                <a:cs typeface="Calibri"/>
              </a:rPr>
              <a:t> </a:t>
            </a:r>
            <a:r>
              <a:rPr lang="en-GB" sz="1200" b="0" i="0">
                <a:effectLst/>
                <a:latin typeface="Calibri"/>
                <a:ea typeface="Calibri" panose="020F0502020204030204" pitchFamily="34" charset="0"/>
                <a:cs typeface="Calibri"/>
              </a:rPr>
              <a:t>Agricultural </a:t>
            </a:r>
            <a:r>
              <a:rPr lang="en-GB" sz="1200">
                <a:latin typeface="Calibri"/>
                <a:ea typeface="Calibri" panose="020F0502020204030204" pitchFamily="34" charset="0"/>
                <a:cs typeface="Calibri"/>
              </a:rPr>
              <a:t>practices </a:t>
            </a:r>
            <a:r>
              <a:rPr lang="en-GB" sz="1200" b="0" i="0">
                <a:effectLst/>
                <a:latin typeface="Calibri"/>
                <a:ea typeface="Calibri" panose="020F0502020204030204" pitchFamily="34" charset="0"/>
                <a:cs typeface="Calibri"/>
              </a:rPr>
              <a:t>that </a:t>
            </a:r>
            <a:r>
              <a:rPr lang="en-GB" sz="1200">
                <a:latin typeface="Calibri"/>
                <a:ea typeface="Calibri" panose="020F0502020204030204" pitchFamily="34" charset="0"/>
                <a:cs typeface="Calibri"/>
              </a:rPr>
              <a:t>destroy </a:t>
            </a:r>
            <a:r>
              <a:rPr lang="en-GB" sz="1200" b="0" i="0">
                <a:effectLst/>
                <a:latin typeface="Calibri"/>
                <a:ea typeface="Calibri" panose="020F0502020204030204" pitchFamily="34" charset="0"/>
                <a:cs typeface="Calibri"/>
              </a:rPr>
              <a:t>the </a:t>
            </a:r>
            <a:r>
              <a:rPr lang="en-GB" sz="1200">
                <a:latin typeface="Calibri"/>
                <a:ea typeface="Calibri" panose="020F0502020204030204" pitchFamily="34" charset="0"/>
                <a:cs typeface="Calibri"/>
              </a:rPr>
              <a:t>soil</a:t>
            </a:r>
            <a:r>
              <a:rPr lang="en-GB" sz="1200" b="0" i="0">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result in chemical </a:t>
            </a:r>
            <a:r>
              <a:rPr lang="en-GB" sz="1200" b="0" i="0">
                <a:effectLst/>
                <a:latin typeface="Calibri"/>
                <a:ea typeface="Calibri" panose="020F0502020204030204" pitchFamily="34" charset="0"/>
                <a:cs typeface="Calibri"/>
              </a:rPr>
              <a:t>runoff </a:t>
            </a:r>
            <a:r>
              <a:rPr lang="en-GB" sz="1200">
                <a:latin typeface="Calibri"/>
                <a:ea typeface="Calibri" panose="020F0502020204030204" pitchFamily="34" charset="0"/>
                <a:cs typeface="Calibri"/>
              </a:rPr>
              <a:t>to aquifers, </a:t>
            </a:r>
            <a:r>
              <a:rPr lang="en-GB" sz="1200" b="0" i="0">
                <a:effectLst/>
                <a:latin typeface="Calibri"/>
                <a:ea typeface="Calibri" panose="020F0502020204030204" pitchFamily="34" charset="0"/>
                <a:cs typeface="Calibri"/>
              </a:rPr>
              <a:t>and </a:t>
            </a:r>
            <a:r>
              <a:rPr lang="en-GB" sz="1200">
                <a:latin typeface="Calibri"/>
                <a:ea typeface="Calibri" panose="020F0502020204030204" pitchFamily="34" charset="0"/>
                <a:cs typeface="Calibri"/>
              </a:rPr>
              <a:t>unconsciously </a:t>
            </a:r>
            <a:r>
              <a:rPr lang="en-GB" sz="1200" b="0" i="0">
                <a:effectLst/>
                <a:latin typeface="Calibri"/>
                <a:ea typeface="Calibri" panose="020F0502020204030204" pitchFamily="34" charset="0"/>
                <a:cs typeface="Calibri"/>
              </a:rPr>
              <a:t>harm wildlife </a:t>
            </a:r>
            <a:r>
              <a:rPr lang="en-GB" sz="1200">
                <a:latin typeface="Calibri"/>
                <a:ea typeface="Calibri" panose="020F0502020204030204" pitchFamily="34" charset="0"/>
                <a:cs typeface="Calibri"/>
              </a:rPr>
              <a:t>are not sustainable. If we do not have </a:t>
            </a:r>
            <a:r>
              <a:rPr lang="en-GB" sz="1200" b="0" i="0">
                <a:solidFill>
                  <a:srgbClr val="000000"/>
                </a:solidFill>
                <a:effectLst/>
                <a:latin typeface="Calibri"/>
                <a:ea typeface="Calibri" panose="020F0502020204030204" pitchFamily="34" charset="0"/>
                <a:cs typeface="Calibri"/>
              </a:rPr>
              <a:t>a healthy environment, the future of food production </a:t>
            </a:r>
            <a:r>
              <a:rPr lang="en-GB" sz="1200">
                <a:latin typeface="Calibri"/>
                <a:ea typeface="Calibri" panose="020F0502020204030204" pitchFamily="34" charset="0"/>
                <a:cs typeface="Calibri"/>
              </a:rPr>
              <a:t>may be </a:t>
            </a:r>
            <a:r>
              <a:rPr lang="en-GB" sz="1200" b="0" i="0">
                <a:solidFill>
                  <a:srgbClr val="000000"/>
                </a:solidFill>
                <a:effectLst/>
                <a:latin typeface="Calibri"/>
                <a:ea typeface="Calibri" panose="020F0502020204030204" pitchFamily="34" charset="0"/>
                <a:cs typeface="Calibri"/>
              </a:rPr>
              <a:t>at risk, especially as </a:t>
            </a:r>
            <a:r>
              <a:rPr lang="en-GB" sz="1200">
                <a:latin typeface="Calibri"/>
                <a:ea typeface="Calibri" panose="020F0502020204030204" pitchFamily="34" charset="0"/>
                <a:cs typeface="Calibri"/>
              </a:rPr>
              <a:t>the world population continues</a:t>
            </a:r>
            <a:r>
              <a:rPr lang="en-GB" sz="1200" b="0" i="0">
                <a:solidFill>
                  <a:srgbClr val="000000"/>
                </a:solidFill>
                <a:effectLst/>
                <a:latin typeface="Calibri"/>
                <a:ea typeface="Calibri" panose="020F0502020204030204" pitchFamily="34" charset="0"/>
                <a:cs typeface="Calibri"/>
              </a:rPr>
              <a:t> to rise.  </a:t>
            </a:r>
            <a:endParaRPr lang="en-GB" sz="2000" b="0" i="0">
              <a:solidFill>
                <a:srgbClr val="000000"/>
              </a:solidFill>
              <a:effectLst/>
              <a:latin typeface="Calibri"/>
              <a:ea typeface="Calibri" panose="020F0502020204030204" pitchFamily="34" charset="0"/>
              <a:cs typeface="Calibri"/>
            </a:endParaRPr>
          </a:p>
          <a:p>
            <a:r>
              <a:rPr lang="en-GB" sz="1200" b="0" i="0">
                <a:effectLst/>
                <a:latin typeface="Calibri"/>
                <a:ea typeface="Calibri" panose="020F0502020204030204" pitchFamily="34" charset="0"/>
                <a:cs typeface="Calibri"/>
              </a:rPr>
              <a:t>The EU</a:t>
            </a:r>
            <a:r>
              <a:rPr lang="en-GB" sz="1200">
                <a:latin typeface="Calibri"/>
                <a:ea typeface="Calibri" panose="020F0502020204030204" pitchFamily="34" charset="0"/>
                <a:cs typeface="Calibri"/>
              </a:rPr>
              <a:t> </a:t>
            </a:r>
            <a:r>
              <a:rPr lang="en-GB" sz="1200" b="0" i="0">
                <a:effectLst/>
                <a:latin typeface="Calibri"/>
                <a:ea typeface="Calibri" panose="020F0502020204030204" pitchFamily="34" charset="0"/>
                <a:cs typeface="Calibri"/>
              </a:rPr>
              <a:t>farmers should </a:t>
            </a:r>
            <a:r>
              <a:rPr lang="en-GB" sz="1200">
                <a:latin typeface="Calibri"/>
                <a:ea typeface="Calibri" panose="020F0502020204030204" pitchFamily="34" charset="0"/>
                <a:cs typeface="Calibri"/>
              </a:rPr>
              <a:t>try </a:t>
            </a:r>
            <a:r>
              <a:rPr lang="en-GB" sz="1200" b="0" i="0">
                <a:effectLst/>
                <a:latin typeface="Calibri"/>
                <a:ea typeface="Calibri" panose="020F0502020204030204" pitchFamily="34" charset="0"/>
                <a:cs typeface="Calibri"/>
              </a:rPr>
              <a:t>to </a:t>
            </a:r>
            <a:r>
              <a:rPr lang="en-GB" sz="1200">
                <a:latin typeface="Calibri"/>
                <a:ea typeface="Calibri" panose="020F0502020204030204" pitchFamily="34" charset="0"/>
                <a:cs typeface="Calibri"/>
              </a:rPr>
              <a:t>reduce </a:t>
            </a:r>
            <a:r>
              <a:rPr lang="en-GB" sz="1200" b="0" i="0">
                <a:effectLst/>
                <a:latin typeface="Calibri"/>
                <a:ea typeface="Calibri" panose="020F0502020204030204" pitchFamily="34" charset="0"/>
                <a:cs typeface="Calibri"/>
              </a:rPr>
              <a:t>methane emissions from livestock</a:t>
            </a:r>
            <a:r>
              <a:rPr lang="en-GB" sz="1200">
                <a:latin typeface="Calibri"/>
                <a:ea typeface="Calibri" panose="020F0502020204030204" pitchFamily="34" charset="0"/>
                <a:cs typeface="Calibri"/>
              </a:rPr>
              <a:t> (European Commission, n.d.-b). Growers can use</a:t>
            </a:r>
            <a:r>
              <a:rPr lang="en-GB" sz="1200" b="0" i="0">
                <a:effectLst/>
                <a:latin typeface="Calibri"/>
                <a:ea typeface="Calibri" panose="020F0502020204030204" pitchFamily="34" charset="0"/>
                <a:cs typeface="Calibri"/>
              </a:rPr>
              <a:t> renewable energy and anaerobic digesters </a:t>
            </a:r>
            <a:r>
              <a:rPr lang="en-GB" sz="1200">
                <a:latin typeface="Calibri"/>
                <a:ea typeface="Calibri" panose="020F0502020204030204" pitchFamily="34" charset="0"/>
                <a:cs typeface="Calibri"/>
              </a:rPr>
              <a:t>to produce </a:t>
            </a:r>
            <a:r>
              <a:rPr lang="en-GB" sz="1200" b="0" i="0">
                <a:effectLst/>
                <a:latin typeface="Calibri"/>
                <a:ea typeface="Calibri" panose="020F0502020204030204" pitchFamily="34" charset="0"/>
                <a:cs typeface="Calibri"/>
              </a:rPr>
              <a:t>biogas</a:t>
            </a:r>
            <a:r>
              <a:rPr lang="en-GB" sz="1200">
                <a:latin typeface="Calibri"/>
                <a:ea typeface="Calibri" panose="020F0502020204030204" pitchFamily="34" charset="0"/>
                <a:cs typeface="Calibri"/>
              </a:rPr>
              <a:t>. Wastes</a:t>
            </a:r>
            <a:r>
              <a:rPr lang="en-GB" sz="1200" b="0" i="0">
                <a:effectLst/>
                <a:latin typeface="Calibri"/>
                <a:ea typeface="Calibri" panose="020F0502020204030204" pitchFamily="34" charset="0"/>
                <a:cs typeface="Calibri"/>
              </a:rPr>
              <a:t> and residues, such as manure, and sewage, wastewater and municipal waste</a:t>
            </a:r>
            <a:r>
              <a:rPr lang="en-GB" sz="1200">
                <a:latin typeface="Calibri"/>
                <a:ea typeface="Calibri" panose="020F0502020204030204" pitchFamily="34" charset="0"/>
                <a:cs typeface="Calibri"/>
              </a:rPr>
              <a:t> can be used to produce biogas</a:t>
            </a:r>
            <a:r>
              <a:rPr lang="en-GB" sz="1200" b="0" i="0">
                <a:effectLst/>
                <a:latin typeface="Calibri"/>
                <a:ea typeface="Calibri" panose="020F0502020204030204" pitchFamily="34" charset="0"/>
                <a:cs typeface="Calibri"/>
              </a:rPr>
              <a:t>.</a:t>
            </a:r>
            <a:r>
              <a:rPr lang="en-GB" sz="1200">
                <a:latin typeface="Calibri"/>
                <a:ea typeface="Calibri" panose="020F0502020204030204" pitchFamily="34" charset="0"/>
                <a:cs typeface="Calibri"/>
              </a:rPr>
              <a:t> Solar panels can also be installed in farmhouses </a:t>
            </a:r>
            <a:r>
              <a:rPr lang="en-GB" sz="1200" b="0" i="0">
                <a:solidFill>
                  <a:srgbClr val="000000"/>
                </a:solidFill>
                <a:effectLst/>
                <a:latin typeface="Calibri"/>
                <a:ea typeface="Calibri" panose="020F0502020204030204" pitchFamily="34" charset="0"/>
                <a:cs typeface="Calibri"/>
              </a:rPr>
              <a:t>and barns</a:t>
            </a:r>
            <a:r>
              <a:rPr lang="en-GB" sz="1200">
                <a:latin typeface="Calibri"/>
                <a:ea typeface="Calibri" panose="020F0502020204030204" pitchFamily="34" charset="0"/>
                <a:cs typeface="Calibri"/>
              </a:rPr>
              <a:t>. Those types of</a:t>
            </a:r>
            <a:r>
              <a:rPr lang="en-GB" sz="1200" b="0" i="0">
                <a:solidFill>
                  <a:srgbClr val="000000"/>
                </a:solidFill>
                <a:effectLst/>
                <a:latin typeface="Calibri"/>
                <a:ea typeface="Calibri" panose="020F0502020204030204" pitchFamily="34" charset="0"/>
                <a:cs typeface="Calibri"/>
              </a:rPr>
              <a:t> investments should be </a:t>
            </a:r>
            <a:r>
              <a:rPr lang="en-GB" sz="1200">
                <a:latin typeface="Calibri"/>
                <a:ea typeface="Calibri" panose="020F0502020204030204" pitchFamily="34" charset="0"/>
                <a:cs typeface="Calibri"/>
              </a:rPr>
              <a:t>spotlighted</a:t>
            </a:r>
            <a:r>
              <a:rPr lang="en-GB" sz="1200" b="0" i="0">
                <a:effectLst/>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r>
              <a:rPr lang="en-GB" sz="1200" b="0" i="0">
                <a:effectLst/>
                <a:latin typeface="Calibri"/>
                <a:ea typeface="Calibri" panose="020F0502020204030204" pitchFamily="34" charset="0"/>
                <a:cs typeface="Calibri"/>
              </a:rPr>
              <a:t>It is also necessary to find out more sustainable and innovative feed additives. It is </a:t>
            </a:r>
            <a:r>
              <a:rPr lang="en-GB" sz="1200">
                <a:latin typeface="Calibri"/>
                <a:ea typeface="Calibri" panose="020F0502020204030204" pitchFamily="34" charset="0"/>
                <a:cs typeface="Calibri"/>
              </a:rPr>
              <a:t>essential </a:t>
            </a:r>
            <a:r>
              <a:rPr lang="en-GB" sz="1200" b="0" i="0">
                <a:effectLst/>
                <a:latin typeface="Calibri"/>
                <a:ea typeface="Calibri" panose="020F0502020204030204" pitchFamily="34" charset="0"/>
                <a:cs typeface="Calibri"/>
              </a:rPr>
              <a:t>to </a:t>
            </a:r>
            <a:r>
              <a:rPr lang="en-GB" sz="1200">
                <a:latin typeface="Calibri"/>
                <a:ea typeface="Calibri" panose="020F0502020204030204" pitchFamily="34" charset="0"/>
                <a:cs typeface="Calibri"/>
              </a:rPr>
              <a:t>decrease </a:t>
            </a:r>
            <a:r>
              <a:rPr lang="en-GB" sz="1200" b="0" i="0">
                <a:solidFill>
                  <a:srgbClr val="000000"/>
                </a:solidFill>
                <a:effectLst/>
                <a:latin typeface="Calibri"/>
                <a:ea typeface="Calibri" panose="020F0502020204030204" pitchFamily="34" charset="0"/>
                <a:cs typeface="Calibri"/>
              </a:rPr>
              <a:t>the dependency on feed materials </a:t>
            </a:r>
            <a:r>
              <a:rPr lang="en-GB" sz="1200">
                <a:latin typeface="Calibri"/>
                <a:ea typeface="Calibri" panose="020F0502020204030204" pitchFamily="34" charset="0"/>
                <a:cs typeface="Calibri"/>
              </a:rPr>
              <a:t>that are critical </a:t>
            </a:r>
            <a:r>
              <a:rPr lang="en-GB" sz="1200" b="0" i="0">
                <a:solidFill>
                  <a:srgbClr val="000000"/>
                </a:solidFill>
                <a:effectLst/>
                <a:latin typeface="Calibri"/>
                <a:ea typeface="Calibri" panose="020F0502020204030204" pitchFamily="34" charset="0"/>
                <a:cs typeface="Calibri"/>
              </a:rPr>
              <a:t>(</a:t>
            </a:r>
            <a:r>
              <a:rPr lang="en-GB" sz="1200" b="0" i="0">
                <a:effectLst/>
                <a:latin typeface="Calibri"/>
                <a:ea typeface="Calibri" panose="020F0502020204030204" pitchFamily="34" charset="0"/>
                <a:cs typeface="Calibri"/>
              </a:rPr>
              <a:t>e.g. soya grown on deforested land) by </a:t>
            </a:r>
            <a:r>
              <a:rPr lang="en-GB" sz="1200">
                <a:latin typeface="Calibri"/>
                <a:ea typeface="Calibri" panose="020F0502020204030204" pitchFamily="34" charset="0"/>
                <a:cs typeface="Calibri"/>
              </a:rPr>
              <a:t>promoting </a:t>
            </a:r>
            <a:r>
              <a:rPr lang="en-GB" sz="1200" b="0" i="0">
                <a:solidFill>
                  <a:srgbClr val="000000"/>
                </a:solidFill>
                <a:effectLst/>
                <a:latin typeface="Calibri"/>
                <a:ea typeface="Calibri" panose="020F0502020204030204" pitchFamily="34" charset="0"/>
                <a:cs typeface="Calibri"/>
              </a:rPr>
              <a:t>other </a:t>
            </a:r>
            <a:r>
              <a:rPr lang="en-GB" sz="1200">
                <a:latin typeface="Calibri"/>
                <a:ea typeface="Calibri" panose="020F0502020204030204" pitchFamily="34" charset="0"/>
                <a:cs typeface="Calibri"/>
              </a:rPr>
              <a:t>vegetable </a:t>
            </a:r>
            <a:r>
              <a:rPr lang="en-GB" sz="1200" b="0" i="0">
                <a:solidFill>
                  <a:srgbClr val="000000"/>
                </a:solidFill>
                <a:effectLst/>
                <a:latin typeface="Calibri"/>
                <a:ea typeface="Calibri" panose="020F0502020204030204" pitchFamily="34" charset="0"/>
                <a:cs typeface="Calibri"/>
              </a:rPr>
              <a:t>proteins as well as alternative feed materials</a:t>
            </a:r>
            <a:r>
              <a:rPr lang="en-GB" sz="1200">
                <a:latin typeface="Calibri"/>
                <a:ea typeface="Calibri" panose="020F0502020204030204" pitchFamily="34" charset="0"/>
                <a:cs typeface="Calibri"/>
              </a:rPr>
              <a:t>, namely</a:t>
            </a:r>
            <a:r>
              <a:rPr lang="en-GB" sz="1200" b="0" i="0">
                <a:solidFill>
                  <a:srgbClr val="000000"/>
                </a:solidFill>
                <a:effectLst/>
                <a:latin typeface="Calibri"/>
                <a:ea typeface="Calibri" panose="020F0502020204030204" pitchFamily="34" charset="0"/>
                <a:cs typeface="Calibri"/>
              </a:rPr>
              <a:t> insects, marine feedstocks (</a:t>
            </a:r>
            <a:r>
              <a:rPr lang="en-GB" sz="1200" b="0" i="0">
                <a:effectLst/>
                <a:latin typeface="Calibri"/>
                <a:ea typeface="Calibri" panose="020F0502020204030204" pitchFamily="34" charset="0"/>
                <a:cs typeface="Calibri"/>
              </a:rPr>
              <a:t>e.g. algae) and by-products (e.g. fish waste).</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algn="just" rtl="0" fontAlgn="base"/>
            <a:endParaRPr lang="en-GB" sz="800" b="1" i="0">
              <a:solidFill>
                <a:srgbClr val="000000"/>
              </a:solidFill>
              <a:effectLst/>
              <a:ea typeface="Calibri" panose="020F0502020204030204" pitchFamily="34" charset="0"/>
            </a:endParaRPr>
          </a:p>
          <a:p>
            <a:pPr fontAlgn="base"/>
            <a:r>
              <a:rPr lang="en-GB" sz="1200" b="1" i="0">
                <a:solidFill>
                  <a:srgbClr val="000000"/>
                </a:solidFill>
                <a:effectLst/>
                <a:latin typeface="Calibri"/>
                <a:ea typeface="Calibri" panose="020F0502020204030204" pitchFamily="34" charset="0"/>
                <a:cs typeface="Calibri"/>
              </a:rPr>
              <a:t>Trade Agreements</a:t>
            </a:r>
            <a:r>
              <a:rPr lang="en-GB" sz="1200" b="0" i="0">
                <a:solidFill>
                  <a:srgbClr val="000000"/>
                </a:solidFill>
                <a:effectLst/>
                <a:latin typeface="Calibri"/>
                <a:ea typeface="Calibri" panose="020F0502020204030204" pitchFamily="34" charset="0"/>
                <a:cs typeface="Calibri"/>
              </a:rPr>
              <a:t>: It is a question of fairness in how rules are set, who sets the rules and who benefits versus those pushed out of the market. The ethical </a:t>
            </a:r>
            <a:r>
              <a:rPr lang="en-GB" sz="1200">
                <a:latin typeface="Calibri"/>
                <a:ea typeface="Calibri" panose="020F0502020204030204" pitchFamily="34" charset="0"/>
                <a:cs typeface="Calibri"/>
              </a:rPr>
              <a:t>issues</a:t>
            </a:r>
            <a:r>
              <a:rPr lang="en-GB" sz="1200" b="0" i="0">
                <a:solidFill>
                  <a:srgbClr val="000000"/>
                </a:solidFill>
                <a:effectLst/>
                <a:latin typeface="Calibri"/>
                <a:ea typeface="Calibri" panose="020F0502020204030204" pitchFamily="34" charset="0"/>
                <a:cs typeface="Calibri"/>
              </a:rPr>
              <a:t> are related to human rights and the </a:t>
            </a:r>
            <a:r>
              <a:rPr lang="en-GB" sz="1200">
                <a:latin typeface="Calibri"/>
                <a:ea typeface="Calibri" panose="020F0502020204030204" pitchFamily="34" charset="0"/>
                <a:cs typeface="Calibri"/>
              </a:rPr>
              <a:t>fair </a:t>
            </a:r>
            <a:r>
              <a:rPr lang="en-GB" sz="1200" b="0" i="0">
                <a:solidFill>
                  <a:srgbClr val="000000"/>
                </a:solidFill>
                <a:effectLst/>
                <a:latin typeface="Calibri"/>
                <a:ea typeface="Calibri" panose="020F0502020204030204" pitchFamily="34" charset="0"/>
                <a:cs typeface="Calibri"/>
              </a:rPr>
              <a:t>distribution of </a:t>
            </a:r>
            <a:r>
              <a:rPr lang="en-GB" sz="1200">
                <a:latin typeface="Calibri"/>
                <a:ea typeface="Calibri" panose="020F0502020204030204" pitchFamily="34" charset="0"/>
                <a:cs typeface="Calibri"/>
              </a:rPr>
              <a:t>resources.</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algn="just" rtl="0" fontAlgn="base"/>
            <a:endParaRPr lang="en-GB" sz="1200">
              <a:highlight>
                <a:srgbClr val="F79037"/>
              </a:highlight>
              <a:ea typeface="Calibri" panose="020F0502020204030204" pitchFamily="34" charset="0"/>
            </a:endParaRPr>
          </a:p>
          <a:p>
            <a:pPr algn="just" rtl="0" fontAlgn="base"/>
            <a:endParaRPr lang="en-GB" sz="120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a:r>
              <a:rPr lang="en-IE"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Agriculture</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3" name="TextBox 32">
            <a:extLst>
              <a:ext uri="{FF2B5EF4-FFF2-40B4-BE49-F238E27FC236}">
                <a16:creationId xmlns:a16="http://schemas.microsoft.com/office/drawing/2014/main" id="{75A80E30-AFF9-EE0C-47CA-C276AE2FCF57}"/>
              </a:ext>
            </a:extLst>
          </p:cNvPr>
          <p:cNvSpPr txBox="1"/>
          <p:nvPr/>
        </p:nvSpPr>
        <p:spPr>
          <a:xfrm>
            <a:off x="737099" y="9368086"/>
            <a:ext cx="6537158" cy="461665"/>
          </a:xfrm>
          <a:prstGeom prst="rect">
            <a:avLst/>
          </a:prstGeom>
          <a:noFill/>
        </p:spPr>
        <p:txBody>
          <a:bodyPr wrap="square">
            <a:spAutoFit/>
          </a:bodyPr>
          <a:lstStyle/>
          <a:p>
            <a:pPr algn="just" rtl="0" fontAlgn="base"/>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Sharing information to help each other helps the entire industry and the world. For example, warning a fellow farmer of a parasite or pest issue versus letting it ruin their farm too, is unethical. </a:t>
            </a:r>
          </a:p>
        </p:txBody>
      </p:sp>
      <p:pic>
        <p:nvPicPr>
          <p:cNvPr id="36" name="Graphic 35" descr="Share outline">
            <a:extLst>
              <a:ext uri="{FF2B5EF4-FFF2-40B4-BE49-F238E27FC236}">
                <a16:creationId xmlns:a16="http://schemas.microsoft.com/office/drawing/2014/main" id="{F53EF142-F0DE-7970-7B67-5A9B791DE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9222059"/>
            <a:ext cx="796584" cy="796584"/>
          </a:xfrm>
          <a:prstGeom prst="rect">
            <a:avLst/>
          </a:prstGeom>
        </p:spPr>
      </p:pic>
      <p:sp>
        <p:nvSpPr>
          <p:cNvPr id="4" name="Slide Number Placeholder 2">
            <a:extLst>
              <a:ext uri="{FF2B5EF4-FFF2-40B4-BE49-F238E27FC236}">
                <a16:creationId xmlns:a16="http://schemas.microsoft.com/office/drawing/2014/main" id="{D2287A13-3B4C-4CE3-949A-A1D82B96882A}"/>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22</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03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182133"/>
            <a:ext cx="6363361" cy="4874236"/>
          </a:xfrm>
        </p:spPr>
        <p:txBody>
          <a:bodyPr lIns="91440" tIns="45720" rIns="91440" bIns="45720" numCol="1" spcCol="288000" anchor="t">
            <a:noAutofit/>
          </a:bodyPr>
          <a:lstStyle/>
          <a:p>
            <a:r>
              <a:rPr lang="en-US" sz="1200" b="1">
                <a:latin typeface="Calibri"/>
                <a:cs typeface="Calibri"/>
              </a:rPr>
              <a:t>Practical Activity 1:</a:t>
            </a:r>
          </a:p>
          <a:p>
            <a:r>
              <a:rPr lang="en-US" sz="1200">
                <a:latin typeface="Calibri"/>
                <a:cs typeface="Calibri"/>
              </a:rPr>
              <a:t>Students can be asked to watch the following </a:t>
            </a:r>
            <a:r>
              <a:rPr lang="en-US" sz="1200" b="1">
                <a:solidFill>
                  <a:srgbClr val="F79037"/>
                </a:solidFill>
                <a:latin typeface="Calibri"/>
                <a:cs typeface="Calibri"/>
                <a:hlinkClick r:id="rId2">
                  <a:extLst>
                    <a:ext uri="{A12FA001-AC4F-418D-AE19-62706E023703}">
                      <ahyp:hlinkClr xmlns:ahyp="http://schemas.microsoft.com/office/drawing/2018/hyperlinkcolor" val="tx"/>
                    </a:ext>
                  </a:extLst>
                </a:hlinkClick>
              </a:rPr>
              <a:t>video</a:t>
            </a:r>
            <a:r>
              <a:rPr lang="en-US" sz="1200">
                <a:latin typeface="Calibri"/>
                <a:cs typeface="Calibri"/>
              </a:rPr>
              <a:t> and to discuss the adopted methodologies</a:t>
            </a:r>
          </a:p>
          <a:p>
            <a:endParaRPr lang="en-US" sz="1200">
              <a:solidFill>
                <a:schemeClr val="tx1"/>
              </a:solidFill>
              <a:ea typeface="Calibri" panose="020F0502020204030204" pitchFamily="34" charset="0"/>
            </a:endParaRPr>
          </a:p>
          <a:p>
            <a:r>
              <a:rPr lang="en-US" sz="1200" b="1">
                <a:latin typeface="Calibri"/>
                <a:cs typeface="Calibri"/>
              </a:rPr>
              <a:t>Practical Activity 2:</a:t>
            </a:r>
          </a:p>
          <a:p>
            <a:r>
              <a:rPr lang="en-US" sz="1200">
                <a:latin typeface="Calibri"/>
                <a:cs typeface="Calibri"/>
              </a:rPr>
              <a:t>The students are asked to choose one of the topics above  (B.1.1. Agriculture) and find one scientific article about that subject. They should present it orally to their colleagues. </a:t>
            </a:r>
            <a:endParaRPr lang="en-US" sz="1200"/>
          </a:p>
          <a:p>
            <a:r>
              <a:rPr lang="en-US" sz="1200"/>
              <a:t>.</a:t>
            </a:r>
          </a:p>
          <a:p>
            <a:r>
              <a:rPr lang="en-US" sz="1200" b="1">
                <a:latin typeface="Calibri"/>
                <a:cs typeface="Calibri"/>
              </a:rPr>
              <a:t>Practical Activity 3:</a:t>
            </a:r>
          </a:p>
          <a:p>
            <a:r>
              <a:rPr lang="en-US" sz="1200">
                <a:latin typeface="Calibri"/>
                <a:cs typeface="Calibri"/>
              </a:rPr>
              <a:t>Read the article: </a:t>
            </a:r>
            <a:r>
              <a:rPr lang="en-US" sz="1200" err="1">
                <a:latin typeface="Calibri"/>
                <a:cs typeface="Calibri"/>
              </a:rPr>
              <a:t>Tisenkopfs</a:t>
            </a:r>
            <a:r>
              <a:rPr lang="en-US" sz="1200">
                <a:latin typeface="Calibri"/>
                <a:cs typeface="Calibri"/>
              </a:rPr>
              <a:t> T., Kilis E., </a:t>
            </a:r>
            <a:r>
              <a:rPr lang="en-US" sz="1200" err="1">
                <a:latin typeface="Calibri"/>
                <a:cs typeface="Calibri"/>
              </a:rPr>
              <a:t>Grivins</a:t>
            </a:r>
            <a:r>
              <a:rPr lang="en-US" sz="1200">
                <a:latin typeface="Calibri"/>
                <a:cs typeface="Calibri"/>
              </a:rPr>
              <a:t> M., </a:t>
            </a:r>
            <a:r>
              <a:rPr lang="en-US" sz="1200" err="1">
                <a:latin typeface="Calibri"/>
                <a:cs typeface="Calibri"/>
              </a:rPr>
              <a:t>Adamsone‑Fiskovica</a:t>
            </a:r>
            <a:r>
              <a:rPr lang="en-US" sz="1200">
                <a:latin typeface="Calibri"/>
                <a:cs typeface="Calibri"/>
              </a:rPr>
              <a:t> A. (2019). Whose ethics and for whom? Dealing with ethical disputes in agri-food governance. Agriculture and Human Values, 36, 353–364. The case studies presented may be discussed.</a:t>
            </a:r>
          </a:p>
          <a:p>
            <a:endParaRPr lang="en-US" sz="1200">
              <a:solidFill>
                <a:schemeClr val="tx1"/>
              </a:solidFill>
              <a:ea typeface="Calibri" panose="020F0502020204030204" pitchFamily="34" charset="0"/>
            </a:endParaRPr>
          </a:p>
          <a:p>
            <a:r>
              <a:rPr lang="en-IE" sz="1200" b="1">
                <a:solidFill>
                  <a:schemeClr val="tx1"/>
                </a:solidFill>
                <a:latin typeface="Calibri"/>
                <a:ea typeface="Calibri" panose="020F0502020204030204" pitchFamily="34" charset="0"/>
                <a:cs typeface="Calibri"/>
              </a:rPr>
              <a:t>Publication Suggestions: </a:t>
            </a:r>
            <a:endParaRPr lang="en-IE" sz="1200" b="1">
              <a:solidFill>
                <a:schemeClr val="tx1"/>
              </a:solidFill>
              <a:ea typeface="Calibri" panose="020F0502020204030204" pitchFamily="34" charset="0"/>
            </a:endParaRPr>
          </a:p>
          <a:p>
            <a:pPr marL="171450" indent="-171450">
              <a:buFont typeface="Arial" panose="020B0604020202020204" pitchFamily="34" charset="0"/>
              <a:buChar char="•"/>
            </a:pPr>
            <a:r>
              <a:rPr lang="en-US">
                <a:solidFill>
                  <a:schemeClr val="tx1"/>
                </a:solidFill>
                <a:latin typeface="Calibri"/>
                <a:ea typeface="Calibri" panose="020F0502020204030204" pitchFamily="34" charset="0"/>
                <a:cs typeface="Calibri"/>
              </a:rPr>
              <a:t>Burkhardt J., Comstock G., </a:t>
            </a:r>
            <a:r>
              <a:rPr lang="en-US" err="1">
                <a:solidFill>
                  <a:schemeClr val="tx1"/>
                </a:solidFill>
                <a:latin typeface="Calibri"/>
                <a:ea typeface="Calibri" panose="020F0502020204030204" pitchFamily="34" charset="0"/>
                <a:cs typeface="Calibri"/>
              </a:rPr>
              <a:t>Hartel</a:t>
            </a:r>
            <a:r>
              <a:rPr lang="en-US">
                <a:solidFill>
                  <a:schemeClr val="tx1"/>
                </a:solidFill>
                <a:latin typeface="Calibri"/>
                <a:ea typeface="Calibri" panose="020F0502020204030204" pitchFamily="34" charset="0"/>
                <a:cs typeface="Calibri"/>
              </a:rPr>
              <a:t> P.G., Thompson P.B., </a:t>
            </a:r>
            <a:r>
              <a:rPr lang="en-US" err="1">
                <a:solidFill>
                  <a:schemeClr val="tx1"/>
                </a:solidFill>
                <a:latin typeface="Calibri"/>
                <a:ea typeface="Calibri" panose="020F0502020204030204" pitchFamily="34" charset="0"/>
                <a:cs typeface="Calibri"/>
              </a:rPr>
              <a:t>Chrispeels</a:t>
            </a:r>
            <a:r>
              <a:rPr lang="en-US">
                <a:solidFill>
                  <a:schemeClr val="tx1"/>
                </a:solidFill>
                <a:latin typeface="Calibri"/>
                <a:ea typeface="Calibri" panose="020F0502020204030204" pitchFamily="34" charset="0"/>
                <a:cs typeface="Calibri"/>
              </a:rPr>
              <a:t> M.J., </a:t>
            </a:r>
            <a:r>
              <a:rPr lang="en-US" err="1">
                <a:solidFill>
                  <a:schemeClr val="tx1"/>
                </a:solidFill>
                <a:latin typeface="Calibri"/>
                <a:ea typeface="Calibri" panose="020F0502020204030204" pitchFamily="34" charset="0"/>
                <a:cs typeface="Calibri"/>
              </a:rPr>
              <a:t>Muscoplat</a:t>
            </a:r>
            <a:r>
              <a:rPr lang="en-US">
                <a:solidFill>
                  <a:schemeClr val="tx1"/>
                </a:solidFill>
                <a:latin typeface="Calibri"/>
                <a:ea typeface="Calibri" panose="020F0502020204030204" pitchFamily="34" charset="0"/>
                <a:cs typeface="Calibri"/>
              </a:rPr>
              <a:t> C.C., </a:t>
            </a:r>
            <a:r>
              <a:rPr lang="en-US" err="1">
                <a:solidFill>
                  <a:schemeClr val="tx1"/>
                </a:solidFill>
                <a:latin typeface="Calibri"/>
                <a:ea typeface="Calibri" panose="020F0502020204030204" pitchFamily="34" charset="0"/>
                <a:cs typeface="Calibri"/>
              </a:rPr>
              <a:t>Streiffer</a:t>
            </a:r>
            <a:r>
              <a:rPr lang="en-US">
                <a:solidFill>
                  <a:schemeClr val="tx1"/>
                </a:solidFill>
                <a:latin typeface="Calibri"/>
                <a:ea typeface="Calibri" panose="020F0502020204030204" pitchFamily="34" charset="0"/>
                <a:cs typeface="Calibri"/>
              </a:rPr>
              <a:t> R. (2005). Agricultural Ethics. CAST – Council for Agricultural Science and Technology, 29, p. 12 (ISSN 1070-0021). </a:t>
            </a:r>
          </a:p>
          <a:p>
            <a:pPr marL="171450" indent="-171450">
              <a:buFont typeface="Arial" panose="020B0604020202020204" pitchFamily="34" charset="0"/>
              <a:buChar char="•"/>
            </a:pPr>
            <a:r>
              <a:rPr lang="en-US" err="1">
                <a:solidFill>
                  <a:schemeClr val="tx1"/>
                </a:solidFill>
                <a:latin typeface="Calibri"/>
                <a:ea typeface="Calibri" panose="020F0502020204030204" pitchFamily="34" charset="0"/>
                <a:cs typeface="Calibri"/>
              </a:rPr>
              <a:t>Chrispeels</a:t>
            </a:r>
            <a:r>
              <a:rPr lang="en-US">
                <a:solidFill>
                  <a:schemeClr val="tx1"/>
                </a:solidFill>
                <a:latin typeface="Calibri"/>
                <a:ea typeface="Calibri" panose="020F0502020204030204" pitchFamily="34" charset="0"/>
                <a:cs typeface="Calibri"/>
              </a:rPr>
              <a:t> M.J., </a:t>
            </a:r>
            <a:r>
              <a:rPr lang="en-US" err="1">
                <a:solidFill>
                  <a:schemeClr val="tx1"/>
                </a:solidFill>
                <a:latin typeface="Calibri"/>
                <a:ea typeface="Calibri" panose="020F0502020204030204" pitchFamily="34" charset="0"/>
                <a:cs typeface="Calibri"/>
              </a:rPr>
              <a:t>Mandoli</a:t>
            </a:r>
            <a:r>
              <a:rPr lang="en-US">
                <a:solidFill>
                  <a:schemeClr val="tx1"/>
                </a:solidFill>
                <a:latin typeface="Calibri"/>
                <a:ea typeface="Calibri" panose="020F0502020204030204" pitchFamily="34" charset="0"/>
                <a:cs typeface="Calibri"/>
              </a:rPr>
              <a:t> D.F. (2003). Agricultural Ethics. Plant Physiology, 132, 4–9. </a:t>
            </a:r>
            <a:endParaRPr lang="en-US">
              <a:solidFill>
                <a:schemeClr val="tx1"/>
              </a:solidFill>
              <a:ea typeface="Calibri" panose="020F0502020204030204" pitchFamily="34" charset="0"/>
            </a:endParaRPr>
          </a:p>
          <a:p>
            <a:pPr marL="171450" indent="-171450">
              <a:buFont typeface="Arial" panose="020B0604020202020204" pitchFamily="34" charset="0"/>
              <a:buChar char="•"/>
            </a:pPr>
            <a:r>
              <a:rPr lang="en-US">
                <a:solidFill>
                  <a:schemeClr val="tx1"/>
                </a:solidFill>
                <a:latin typeface="Calibri"/>
                <a:ea typeface="Calibri" panose="020F0502020204030204" pitchFamily="34" charset="0"/>
                <a:cs typeface="Calibri"/>
              </a:rPr>
              <a:t>Codex Alimentarius (2011). General Principles of Food Hygiene - CXC 1-1969. Adopted in 1969. Amended in 1999. Revised in 1997, 2003, 2020. Editorial corrections in 2011. </a:t>
            </a:r>
            <a:endParaRPr lang="en-US">
              <a:solidFill>
                <a:schemeClr val="tx1"/>
              </a:solidFill>
              <a:ea typeface="Calibri" panose="020F0502020204030204" pitchFamily="34" charset="0"/>
            </a:endParaRPr>
          </a:p>
          <a:p>
            <a:pPr marL="171450" indent="-171450">
              <a:buFont typeface="Arial" panose="020B0604020202020204" pitchFamily="34" charset="0"/>
              <a:buChar char="•"/>
            </a:pPr>
            <a:r>
              <a:rPr lang="en-US">
                <a:solidFill>
                  <a:schemeClr val="tx1"/>
                </a:solidFill>
                <a:latin typeface="Calibri"/>
                <a:ea typeface="Calibri" panose="020F0502020204030204" pitchFamily="34" charset="0"/>
                <a:cs typeface="Calibri"/>
              </a:rPr>
              <a:t>Commission Delegated Regulation (EU) 2020/691 of 30 January 2020, supplementing Regulation (EU) 2016/429 of the European Parliament and of Council as regards rules for aquaculture establishments and transporters of aquatic animals. </a:t>
            </a:r>
            <a:endParaRPr lang="en-US">
              <a:solidFill>
                <a:schemeClr val="tx1"/>
              </a:solidFill>
              <a:ea typeface="Calibri" panose="020F0502020204030204" pitchFamily="34" charset="0"/>
            </a:endParaRPr>
          </a:p>
          <a:p>
            <a:pPr marL="171450" indent="-171450">
              <a:buFont typeface="Arial" panose="020B0604020202020204" pitchFamily="34" charset="0"/>
              <a:buChar char="•"/>
            </a:pPr>
            <a:r>
              <a:rPr lang="en-US">
                <a:solidFill>
                  <a:schemeClr val="tx1"/>
                </a:solidFill>
                <a:latin typeface="Calibri"/>
                <a:ea typeface="Calibri" panose="020F0502020204030204" pitchFamily="34" charset="0"/>
                <a:cs typeface="Calibri"/>
              </a:rPr>
              <a:t>EU (2020). </a:t>
            </a:r>
            <a:r>
              <a:rPr lang="en-US">
                <a:latin typeface="Calibri"/>
                <a:ea typeface="Calibri" panose="020F0502020204030204" pitchFamily="34" charset="0"/>
                <a:cs typeface="Calibri"/>
              </a:rPr>
              <a:t>Farm to Fork Strategy  - For a fair, healthy and environmentally-friendly food system. </a:t>
            </a:r>
            <a:r>
              <a:rPr lang="en-US">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https://web.archive.org/web/20210504164007/https://ec.europa.eu/food/sites/food/files/safety/docs/f2f_action-plan_2020_strategy-info_en.pdf</a:t>
            </a:r>
            <a:endParaRPr lang="en-US">
              <a:solidFill>
                <a:srgbClr val="F79037"/>
              </a:solidFill>
              <a:latin typeface="Calibri"/>
              <a:ea typeface="Calibri" panose="020F0502020204030204" pitchFamily="34" charset="0"/>
              <a:cs typeface="Calibri"/>
            </a:endParaRPr>
          </a:p>
          <a:p>
            <a:pPr marL="171450" indent="-171450">
              <a:buFont typeface="Arial" panose="020B0604020202020204" pitchFamily="34" charset="0"/>
              <a:buChar char="•"/>
            </a:pPr>
            <a:r>
              <a:rPr lang="en-US">
                <a:solidFill>
                  <a:schemeClr val="tx1"/>
                </a:solidFill>
                <a:latin typeface="Calibri"/>
                <a:ea typeface="Calibri" panose="020F0502020204030204" pitchFamily="34" charset="0"/>
                <a:cs typeface="Calibri"/>
              </a:rPr>
              <a:t>FAO (2003). Trade reforms and food security. Commodity Policy and Projections Service - Commodities and Trade Division. </a:t>
            </a:r>
            <a:r>
              <a:rPr lang="en-US">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https://www.fao.org/3/y4671e/y4671e00.htm#Contents </a:t>
            </a:r>
            <a:endParaRPr lang="en-US">
              <a:solidFill>
                <a:srgbClr val="F79037"/>
              </a:solidFill>
              <a:ea typeface="Calibri" panose="020F0502020204030204" pitchFamily="34" charset="0"/>
            </a:endParaRPr>
          </a:p>
          <a:p>
            <a:pPr marL="171450" indent="-171450">
              <a:buChar char="•"/>
            </a:pPr>
            <a:r>
              <a:rPr lang="en-US">
                <a:solidFill>
                  <a:schemeClr val="tx1"/>
                </a:solidFill>
                <a:latin typeface="Calibri"/>
                <a:ea typeface="Calibri" panose="020F0502020204030204" pitchFamily="34" charset="0"/>
                <a:cs typeface="Calibri"/>
              </a:rPr>
              <a:t>FAO (2006). </a:t>
            </a:r>
            <a:r>
              <a:rPr lang="en-US">
                <a:latin typeface="Calibri"/>
                <a:ea typeface="Calibri" panose="020F0502020204030204" pitchFamily="34" charset="0"/>
                <a:cs typeface="Calibri"/>
              </a:rPr>
              <a:t>Food Security. Policy Brief. June, Issue 2.</a:t>
            </a:r>
            <a:endParaRPr lang="en-US">
              <a:solidFill>
                <a:schemeClr val="tx1"/>
              </a:solidFill>
              <a:ea typeface="Calibri" panose="020F0502020204030204" pitchFamily="34" charset="0"/>
            </a:endParaRPr>
          </a:p>
          <a:p>
            <a:endParaRPr lang="en-US">
              <a:solidFill>
                <a:schemeClr val="tx1"/>
              </a:solidFill>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11" name="Picture Placeholder 10" descr="A garden with plants and flowers&#10;&#10;Description automatically generated with low confidence">
            <a:extLst>
              <a:ext uri="{FF2B5EF4-FFF2-40B4-BE49-F238E27FC236}">
                <a16:creationId xmlns:a16="http://schemas.microsoft.com/office/drawing/2014/main" id="{56C3009D-8078-04F6-761A-4BFF0DC3FE66}"/>
              </a:ext>
            </a:extLst>
          </p:cNvPr>
          <p:cNvPicPr>
            <a:picLocks noGrp="1" noChangeAspect="1"/>
          </p:cNvPicPr>
          <p:nvPr>
            <p:ph type="pic" sz="quarter" idx="41"/>
          </p:nvPr>
        </p:nvPicPr>
        <p:blipFill>
          <a:blip r:embed="rId6" cstate="screen">
            <a:extLst>
              <a:ext uri="{28A0092B-C50C-407E-A947-70E740481C1C}">
                <a14:useLocalDpi xmlns:a14="http://schemas.microsoft.com/office/drawing/2010/main"/>
              </a:ext>
            </a:extLst>
          </a:blip>
          <a:srcRect/>
          <a:stretch>
            <a:fillRect/>
          </a:stretch>
        </p:blipFill>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150299" y="2129642"/>
            <a:ext cx="3097601" cy="2264228"/>
          </a:xfrm>
          <a:prstGeom prst="wedgeRoundRectCallout">
            <a:avLst>
              <a:gd name="adj1" fmla="val -30445"/>
              <a:gd name="adj2" fmla="val 69733"/>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Relevant Case Studies to examine:</a:t>
            </a:r>
          </a:p>
          <a:p>
            <a:endParaRPr lang="en-US" sz="800" b="1">
              <a:solidFill>
                <a:srgbClr val="B2DEDD"/>
              </a:solidFill>
              <a:latin typeface="Calibri" panose="020F0502020204030204" pitchFamily="34" charset="0"/>
              <a:ea typeface="Calibri" panose="020F0502020204030204" pitchFamily="34" charset="0"/>
              <a:cs typeface="Calibri" panose="020F0502020204030204" pitchFamily="34" charset="0"/>
            </a:endParaRPr>
          </a:p>
          <a:p>
            <a:pPr marL="216000" indent="-216000" rtl="0" fontAlgn="base">
              <a:buFont typeface="Arial" panose="020B0604020202020204" pitchFamily="34" charset="0"/>
              <a:buChar char="•"/>
            </a:pPr>
            <a:r>
              <a:rPr lang="en-US" sz="1400" b="1" i="0">
                <a:solidFill>
                  <a:schemeClr val="bg1"/>
                </a:solidFill>
                <a:effectLst/>
                <a:latin typeface="Calibri" panose="020F0502020204030204" pitchFamily="34" charset="0"/>
                <a:ea typeface="Calibri" panose="020F0502020204030204" pitchFamily="34" charset="0"/>
                <a:cs typeface="Calibri" panose="020F0502020204030204" pitchFamily="34" charset="0"/>
              </a:rPr>
              <a:t>Carne </a:t>
            </a:r>
            <a:r>
              <a:rPr lang="en-US" sz="1400" b="1" i="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d’Erva</a:t>
            </a:r>
            <a:r>
              <a:rPr lang="en-US" sz="12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 discuss the topic of regenerative agriculture</a:t>
            </a:r>
            <a:r>
              <a:rPr lang="en-US" sz="14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216000" indent="-216000" rtl="0" fontAlgn="base">
              <a:buFont typeface="Arial" panose="020B0604020202020204" pitchFamily="34" charset="0"/>
              <a:buChar char="•"/>
            </a:pPr>
            <a:r>
              <a:rPr lang="en-US" sz="1400" b="1" i="0" err="1">
                <a:solidFill>
                  <a:schemeClr val="bg1"/>
                </a:solidFill>
                <a:effectLst/>
                <a:latin typeface="Calibri" panose="020F0502020204030204" pitchFamily="34" charset="0"/>
                <a:ea typeface="Calibri" panose="020F0502020204030204" pitchFamily="34" charset="0"/>
                <a:cs typeface="Calibri" panose="020F0502020204030204" pitchFamily="34" charset="0"/>
              </a:rPr>
              <a:t>Frulact</a:t>
            </a:r>
            <a:r>
              <a:rPr lang="en-US" sz="14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discuss the topic of promoting agricultural best practices. </a:t>
            </a:r>
          </a:p>
          <a:p>
            <a:pPr algn="ctr"/>
            <a:endParaRPr lang="en-IE" sz="1400" b="1">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1DB3DDC-D662-26AC-9E6D-EE896D6D1793}"/>
              </a:ext>
            </a:extLst>
          </p:cNvPr>
          <p:cNvPicPr>
            <a:picLocks noChangeAspect="1"/>
          </p:cNvPicPr>
          <p:nvPr/>
        </p:nvPicPr>
        <p:blipFill>
          <a:blip r:embed="rId7"/>
          <a:stretch>
            <a:fillRect/>
          </a:stretch>
        </p:blipFill>
        <p:spPr>
          <a:xfrm>
            <a:off x="213098" y="5220414"/>
            <a:ext cx="493080" cy="474817"/>
          </a:xfrm>
          <a:prstGeom prst="rect">
            <a:avLst/>
          </a:prstGeom>
        </p:spPr>
      </p:pic>
      <p:sp>
        <p:nvSpPr>
          <p:cNvPr id="2" name="Slide Number Placeholder 2">
            <a:extLst>
              <a:ext uri="{FF2B5EF4-FFF2-40B4-BE49-F238E27FC236}">
                <a16:creationId xmlns:a16="http://schemas.microsoft.com/office/drawing/2014/main" id="{5BBF8C1F-859A-D06C-84F4-1C296EADACA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23</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6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a:t>
            </a:r>
            <a:r>
              <a:rPr lang="en-IE" sz="3600"/>
              <a:t>Natural Food Resources</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fontAlgn="base">
              <a:defRPr/>
            </a:pPr>
            <a:r>
              <a:rPr lang="en-GB" sz="1400" b="1">
                <a:solidFill>
                  <a:schemeClr val="tx1"/>
                </a:solidFill>
                <a:highlight>
                  <a:srgbClr val="F79037"/>
                </a:highlight>
                <a:latin typeface="Calibri"/>
                <a:ea typeface="Calibri" panose="020F0502020204030204" pitchFamily="34" charset="0"/>
                <a:cs typeface="Calibri"/>
              </a:rPr>
              <a:t>Aim: </a:t>
            </a:r>
            <a:r>
              <a:rPr lang="en-GB" sz="1400" b="1">
                <a:solidFill>
                  <a:srgbClr val="FF0000"/>
                </a:solidFill>
                <a:highlight>
                  <a:srgbClr val="F79037"/>
                </a:highlight>
                <a:latin typeface="Calibri"/>
                <a:ea typeface="Calibri" panose="020F0502020204030204" pitchFamily="34" charset="0"/>
                <a:cs typeface="Calibri"/>
              </a:rPr>
              <a:t>Learner to understand </a:t>
            </a:r>
            <a:r>
              <a:rPr lang="en-GB" sz="1400" b="1">
                <a:solidFill>
                  <a:schemeClr val="tx1"/>
                </a:solidFill>
                <a:highlight>
                  <a:srgbClr val="F79037"/>
                </a:highlight>
                <a:latin typeface="Calibri"/>
                <a:ea typeface="Calibri" panose="020F0502020204030204" pitchFamily="34" charset="0"/>
                <a:cs typeface="Calibri"/>
              </a:rPr>
              <a:t>the importance of Animal &amp; Marine Welfare in ethical food production</a:t>
            </a: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4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Animals are a food source, but they must be treated well. Unethical treatment leads to lower-quality products, meaning it's worth investing in treating animals better. Concern about the use of steroids and hormones to boost growth and production must also be taken into account.</a:t>
            </a:r>
            <a:r>
              <a:rPr lang="en-GB" sz="1200">
                <a:latin typeface="Calibri"/>
                <a:ea typeface="Calibri" panose="020F0502020204030204" pitchFamily="34" charset="0"/>
                <a:cs typeface="Calibri"/>
              </a:rPr>
              <a:t> </a:t>
            </a:r>
          </a:p>
          <a:p>
            <a:pPr fontAlgn="base">
              <a:defRPr/>
            </a:pPr>
            <a:endParaRPr lang="en-GB" sz="1200">
              <a:ea typeface="Calibri" panose="020F0502020204030204" pitchFamily="34" charset="0"/>
            </a:endParaRPr>
          </a:p>
          <a:p>
            <a:pPr fontAlgn="base">
              <a:defRPr/>
            </a:pPr>
            <a:r>
              <a:rPr lang="en-GB" sz="1200">
                <a:latin typeface="Calibri"/>
                <a:ea typeface="Calibri" panose="020F0502020204030204" pitchFamily="34" charset="0"/>
                <a:cs typeface="Calibri"/>
              </a:rPr>
              <a:t>Increased</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animal welfare</a:t>
            </a:r>
            <a:r>
              <a:rPr lang="en-GB" sz="1200">
                <a:latin typeface="Calibri"/>
                <a:ea typeface="Calibri" panose="020F0502020204030204" pitchFamily="34" charset="0"/>
                <a:cs typeface="Calibri"/>
              </a:rPr>
              <a:t> helps preserve biodiversity,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improves animal health and </a:t>
            </a:r>
            <a:r>
              <a:rPr lang="en-GB" sz="1200">
                <a:latin typeface="Calibri"/>
                <a:ea typeface="Calibri" panose="020F0502020204030204" pitchFamily="34" charset="0"/>
                <a:cs typeface="Calibri"/>
              </a:rPr>
              <a:t>the quality of meat, so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reduces the need for medication. </a:t>
            </a:r>
            <a:r>
              <a:rPr lang="en-GB" sz="1200">
                <a:latin typeface="Calibri"/>
                <a:ea typeface="Calibri" panose="020F0502020204030204" pitchFamily="34" charset="0"/>
                <a:cs typeface="Calibri"/>
              </a:rPr>
              <a:t>Furthermore, the citizens</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GB" sz="1200">
                <a:latin typeface="Calibri"/>
                <a:ea typeface="Calibri" panose="020F0502020204030204" pitchFamily="34" charset="0"/>
                <a:cs typeface="Calibri"/>
              </a:rPr>
              <a:t>request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this</a:t>
            </a:r>
            <a:r>
              <a:rPr lang="en-GB" sz="1200">
                <a:latin typeface="Calibri"/>
                <a:ea typeface="Calibri" panose="020F0502020204030204" pitchFamily="34" charset="0"/>
                <a:cs typeface="Calibri"/>
              </a:rPr>
              <a:t> for moral reasons as well.. </a:t>
            </a:r>
            <a:endParaRPr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algn="just" defTabSz="2072941">
              <a:lnSpc>
                <a:spcPct val="100000"/>
              </a:lnSpc>
              <a:spcBef>
                <a:spcPts val="0"/>
              </a:spcBef>
              <a:spcAft>
                <a:spcPts val="0"/>
              </a:spcAft>
              <a:buNone/>
              <a:tabLst/>
              <a:defRPr/>
            </a:pPr>
            <a:endParaRPr lang="en-GB" sz="12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lang="en-GB" sz="1200">
                <a:latin typeface="Calibri"/>
                <a:ea typeface="Calibri" panose="020F0502020204030204" pitchFamily="34" charset="0"/>
                <a:cs typeface="Calibri"/>
              </a:rPr>
              <a:t>To obtain more information on how to handle animals, please click </a:t>
            </a:r>
            <a:r>
              <a:rPr lang="en-GB"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endParaRPr lang="en-GB" sz="1200">
              <a:solidFill>
                <a:srgbClr val="F79037"/>
              </a:solidFill>
              <a:latin typeface="Calibri"/>
              <a:ea typeface="Calibri" panose="020F0502020204030204" pitchFamily="34" charset="0"/>
              <a:cs typeface="Calibri"/>
            </a:endParaRPr>
          </a:p>
          <a:p>
            <a:pPr>
              <a:defRPr/>
            </a:pPr>
            <a:endParaRPr lang="en-GB" sz="1200">
              <a:latin typeface="Calibri"/>
              <a:ea typeface="Calibri" panose="020F0502020204030204" pitchFamily="34" charset="0"/>
              <a:cs typeface="Calibri"/>
            </a:endParaRPr>
          </a:p>
          <a:p>
            <a:pPr>
              <a:defRPr/>
            </a:pPr>
            <a:r>
              <a:rPr lang="en-GB" sz="1200" b="1">
                <a:latin typeface="Calibri"/>
                <a:cs typeface="Calibri"/>
              </a:rPr>
              <a:t>Sustainable fishing </a:t>
            </a:r>
            <a:r>
              <a:rPr lang="en-GB" sz="1200">
                <a:latin typeface="Calibri"/>
                <a:cs typeface="Calibri"/>
              </a:rPr>
              <a:t>also protects biodiversity in the ocean and freshwater wildlife. Several fish and invertebrate species are consumed as food, while others are harvested for economic reasons (ex. oysters that produce pearls used in jewellery manufacturing) (National Geographic, n.d.). The demand for seafood and the use of modern technologies have led to fishing practices that are depleting some fish and shellfish populations. Overfishing consists of taking wildlife from the sea faster than populations can reproduce (National Geographic, n.d.). Thus, this kind of practice must be prohibited. Another problem is bycatch. It involves the accidental capture of species such as birds, sea turtles, etc. (National Geographic, n.d.). Purse seining and longlining may favour bycatch. Thus, it is urgent to employ sustainable fishing practices. </a:t>
            </a:r>
            <a:endParaRPr lang="en-GB"/>
          </a:p>
          <a:p>
            <a:pPr>
              <a:defRPr/>
            </a:pPr>
            <a:endParaRPr lang="en-GB"/>
          </a:p>
          <a:p>
            <a:pPr fontAlgn="base">
              <a:defRPr/>
            </a:pPr>
            <a:endParaRPr lang="en-GB" sz="1200">
              <a:highlight>
                <a:srgbClr val="F79037"/>
              </a:highlight>
              <a:ea typeface="Calibri" panose="020F0502020204030204" pitchFamily="34" charset="0"/>
            </a:endParaRPr>
          </a:p>
          <a:p>
            <a:pPr fontAlgn="base">
              <a:defRPr/>
            </a:pPr>
            <a:endParaRPr lang="en-GB" sz="1200">
              <a:highlight>
                <a:srgbClr val="F79037"/>
              </a:highlight>
              <a:latin typeface="Calibri"/>
              <a:ea typeface="Calibri" panose="020F0502020204030204" pitchFamily="34" charset="0"/>
              <a:cs typeface="Calibri"/>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B.1.2. Animal &amp; Marine Welfare</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3" name="Picture 32" descr="Person examining plants in farm">
            <a:extLst>
              <a:ext uri="{FF2B5EF4-FFF2-40B4-BE49-F238E27FC236}">
                <a16:creationId xmlns:a16="http://schemas.microsoft.com/office/drawing/2014/main" id="{E74EEE91-8328-0DD9-15C7-981B255C55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4078" y="6681943"/>
            <a:ext cx="2906843" cy="2308239"/>
          </a:xfrm>
          <a:prstGeom prst="rect">
            <a:avLst/>
          </a:prstGeom>
        </p:spPr>
      </p:pic>
      <p:pic>
        <p:nvPicPr>
          <p:cNvPr id="35" name="Picture 34" descr="Men holding fishing nets">
            <a:extLst>
              <a:ext uri="{FF2B5EF4-FFF2-40B4-BE49-F238E27FC236}">
                <a16:creationId xmlns:a16="http://schemas.microsoft.com/office/drawing/2014/main" id="{B8763583-58E1-F3C9-49FA-8416722825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54022" y="6681943"/>
            <a:ext cx="2906842" cy="2308239"/>
          </a:xfrm>
          <a:prstGeom prst="rect">
            <a:avLst/>
          </a:prstGeom>
        </p:spPr>
      </p:pic>
      <p:sp>
        <p:nvSpPr>
          <p:cNvPr id="4" name="TextBox 3">
            <a:extLst>
              <a:ext uri="{FF2B5EF4-FFF2-40B4-BE49-F238E27FC236}">
                <a16:creationId xmlns:a16="http://schemas.microsoft.com/office/drawing/2014/main" id="{8DF36AA7-4723-73EA-C7F3-5B9235ADA906}"/>
              </a:ext>
            </a:extLst>
          </p:cNvPr>
          <p:cNvSpPr txBox="1"/>
          <p:nvPr/>
        </p:nvSpPr>
        <p:spPr>
          <a:xfrm>
            <a:off x="0" y="2182761"/>
            <a:ext cx="559027" cy="3163145"/>
          </a:xfrm>
          <a:prstGeom prst="rect">
            <a:avLst/>
          </a:prstGeom>
          <a:solidFill>
            <a:schemeClr val="bg1"/>
          </a:solidFill>
        </p:spPr>
        <p:txBody>
          <a:bodyPr wrap="square" rtlCol="0">
            <a:spAutoFit/>
          </a:bodyPr>
          <a:lstStyle/>
          <a:p>
            <a:endParaRPr lang="en-IE"/>
          </a:p>
        </p:txBody>
      </p:sp>
      <p:pic>
        <p:nvPicPr>
          <p:cNvPr id="34" name="Picture 35" descr="Icon&#10;&#10;Description automatically generated">
            <a:extLst>
              <a:ext uri="{FF2B5EF4-FFF2-40B4-BE49-F238E27FC236}">
                <a16:creationId xmlns:a16="http://schemas.microsoft.com/office/drawing/2014/main" id="{1A9931D2-FF4E-FDBF-13CD-7D45BEF915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719" y="4351173"/>
            <a:ext cx="495375" cy="485775"/>
          </a:xfrm>
          <a:prstGeom prst="rect">
            <a:avLst/>
          </a:prstGeom>
        </p:spPr>
      </p:pic>
      <p:sp>
        <p:nvSpPr>
          <p:cNvPr id="36" name="Slide Number Placeholder 2">
            <a:extLst>
              <a:ext uri="{FF2B5EF4-FFF2-40B4-BE49-F238E27FC236}">
                <a16:creationId xmlns:a16="http://schemas.microsoft.com/office/drawing/2014/main" id="{4E4356E3-B278-0532-F7AD-D00E57683B5B}"/>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24</a:t>
            </a:fld>
            <a:endParaRPr lang="en-US" sz="800">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B423766-4B3C-4257-9EEE-4F5FC6F699FA}"/>
              </a:ext>
            </a:extLst>
          </p:cNvPr>
          <p:cNvSpPr txBox="1"/>
          <p:nvPr/>
        </p:nvSpPr>
        <p:spPr>
          <a:xfrm>
            <a:off x="806904" y="9341231"/>
            <a:ext cx="6016977" cy="523220"/>
          </a:xfrm>
          <a:prstGeom prst="rect">
            <a:avLst/>
          </a:prstGeom>
          <a:noFill/>
        </p:spPr>
        <p:txBody>
          <a:bodyPr wrap="square" rtlCol="0">
            <a:spAutoFit/>
          </a:bodyPr>
          <a:lstStyle/>
          <a:p>
            <a:r>
              <a:rPr lang="en-IE" sz="1400" b="1">
                <a:latin typeface="Calibri"/>
                <a:ea typeface="Calibri" panose="020F0502020204030204" pitchFamily="34" charset="0"/>
                <a:cs typeface="Calibri"/>
              </a:rPr>
              <a:t>The learners are asked to watch the following video and to discuss it after:</a:t>
            </a:r>
          </a:p>
          <a:p>
            <a:r>
              <a:rPr lang="en-US" sz="140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Profit vs. ethics: Saving livestock from the slaughterhouse | - YouTube</a:t>
            </a:r>
            <a:endParaRPr lang="en-IE" sz="1400">
              <a:latin typeface="Calibri" panose="020F0502020204030204" pitchFamily="34" charset="0"/>
              <a:ea typeface="Calibri" panose="020F0502020204030204" pitchFamily="34" charset="0"/>
              <a:cs typeface="Calibri" panose="020F0502020204030204" pitchFamily="34" charset="0"/>
            </a:endParaRPr>
          </a:p>
        </p:txBody>
      </p:sp>
      <p:sp>
        <p:nvSpPr>
          <p:cNvPr id="38" name="AutoShape 2" descr="Film strip outline">
            <a:extLst>
              <a:ext uri="{FF2B5EF4-FFF2-40B4-BE49-F238E27FC236}">
                <a16:creationId xmlns:a16="http://schemas.microsoft.com/office/drawing/2014/main" id="{DCB9EA0F-F95E-3E8A-E3C8-5AC8B9BE08D2}"/>
              </a:ext>
            </a:extLst>
          </p:cNvPr>
          <p:cNvSpPr>
            <a:spLocks noChangeAspect="1" noChangeArrowheads="1"/>
          </p:cNvSpPr>
          <p:nvPr/>
        </p:nvSpPr>
        <p:spPr bwMode="auto">
          <a:xfrm>
            <a:off x="3627438" y="5192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9" name="Graphic 38" descr="Film strip outline">
            <a:extLst>
              <a:ext uri="{FF2B5EF4-FFF2-40B4-BE49-F238E27FC236}">
                <a16:creationId xmlns:a16="http://schemas.microsoft.com/office/drawing/2014/main" id="{28277880-95BC-1878-85D9-45C9C77835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3773" y="9347516"/>
            <a:ext cx="607898" cy="607898"/>
          </a:xfrm>
          <a:prstGeom prst="rect">
            <a:avLst/>
          </a:prstGeom>
        </p:spPr>
      </p:pic>
    </p:spTree>
    <p:extLst>
      <p:ext uri="{BB962C8B-B14F-4D97-AF65-F5344CB8AC3E}">
        <p14:creationId xmlns:p14="http://schemas.microsoft.com/office/powerpoint/2010/main" val="323675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04466" y="488359"/>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600"/>
              <a:t>Food Production &amp; Logistics</a:t>
            </a:r>
            <a:endPar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43715"/>
            <a:ext cx="6143488" cy="6820641"/>
          </a:xfrm>
        </p:spPr>
        <p:txBody>
          <a:bodyPr lIns="91440" tIns="45720" rIns="91440" bIns="45720" numCol="1" spcCol="288000" anchor="t">
            <a:noAutofit/>
          </a:bodyPr>
          <a:lstStyle/>
          <a:p>
            <a:pPr fontAlgn="base"/>
            <a:r>
              <a:rPr lang="en-US" sz="1400" b="1">
                <a:solidFill>
                  <a:schemeClr val="tx1"/>
                </a:solidFill>
                <a:highlight>
                  <a:srgbClr val="F79037"/>
                </a:highlight>
                <a:latin typeface="Calibri"/>
                <a:ea typeface="Calibri" panose="020F0502020204030204" pitchFamily="34" charset="0"/>
                <a:cs typeface="Calibri"/>
              </a:rPr>
              <a:t>Aim: Learner to know the importance of maintaining good food manufacturing facilities, in terms of infrastructures and practices. </a:t>
            </a:r>
            <a:endParaRPr lang="en-US" sz="1400" b="1">
              <a:solidFill>
                <a:schemeClr val="tx1"/>
              </a:solidFill>
              <a:highlight>
                <a:srgbClr val="F79037"/>
              </a:highlight>
              <a:ea typeface="Calibri" panose="020F0502020204030204" pitchFamily="34" charset="0"/>
            </a:endParaRPr>
          </a:p>
          <a:p>
            <a:pPr algn="just" rtl="0" fontAlgn="base"/>
            <a:endParaRPr lang="en-US" sz="1000" b="0" i="0">
              <a:solidFill>
                <a:srgbClr val="000000"/>
              </a:solidFill>
              <a:effectLst/>
              <a:ea typeface="Calibri" panose="020F0502020204030204" pitchFamily="34" charset="0"/>
            </a:endParaRPr>
          </a:p>
          <a:p>
            <a:pPr fontAlgn="base"/>
            <a:r>
              <a:rPr lang="en-US" sz="1200" b="0" i="0">
                <a:solidFill>
                  <a:srgbClr val="000000"/>
                </a:solidFill>
                <a:effectLst/>
                <a:latin typeface="Calibri"/>
                <a:ea typeface="Calibri" panose="020F0502020204030204" pitchFamily="34" charset="0"/>
                <a:cs typeface="Calibri"/>
              </a:rPr>
              <a:t>It is essential to follow effective food hygiene practices to prevent foodborne illnesses, foodborne injuries, and food spoilage. </a:t>
            </a:r>
            <a:r>
              <a:rPr lang="en-US" sz="1200">
                <a:solidFill>
                  <a:schemeClr val="tx1"/>
                </a:solidFill>
                <a:latin typeface="Calibri"/>
                <a:ea typeface="Calibri" panose="020F0502020204030204" pitchFamily="34" charset="0"/>
                <a:cs typeface="Calibri"/>
              </a:rPr>
              <a:t>Actors </a:t>
            </a:r>
            <a:r>
              <a:rPr lang="en-US" sz="1200">
                <a:solidFill>
                  <a:srgbClr val="FF0000"/>
                </a:solidFill>
                <a:latin typeface="Calibri"/>
                <a:ea typeface="Calibri" panose="020F0502020204030204" pitchFamily="34" charset="0"/>
                <a:cs typeface="Calibri"/>
              </a:rPr>
              <a:t>involved are; </a:t>
            </a:r>
            <a:r>
              <a:rPr lang="en-US" sz="1200">
                <a:solidFill>
                  <a:schemeClr val="tx1"/>
                </a:solidFill>
                <a:latin typeface="Calibri"/>
                <a:ea typeface="Calibri" panose="020F0502020204030204" pitchFamily="34" charset="0"/>
                <a:cs typeface="Calibri"/>
              </a:rPr>
              <a:t>farmers, importers, manufacturers and processors, warehouse/logistics operators, food handlers, and consumers, </a:t>
            </a:r>
            <a:r>
              <a:rPr lang="en-US" sz="1200">
                <a:solidFill>
                  <a:srgbClr val="FF0000"/>
                </a:solidFill>
                <a:latin typeface="Calibri"/>
                <a:ea typeface="Calibri" panose="020F0502020204030204" pitchFamily="34" charset="0"/>
                <a:cs typeface="Calibri"/>
              </a:rPr>
              <a:t>and they are </a:t>
            </a:r>
            <a:r>
              <a:rPr lang="en-US" sz="1200">
                <a:solidFill>
                  <a:schemeClr val="tx1"/>
                </a:solidFill>
                <a:latin typeface="Calibri"/>
                <a:ea typeface="Calibri" panose="020F0502020204030204" pitchFamily="34" charset="0"/>
                <a:cs typeface="Calibri"/>
              </a:rPr>
              <a:t>responsible for ensuring that food is safe and suitable for consumption. </a:t>
            </a:r>
            <a:endParaRPr lang="en-US" sz="1200">
              <a:solidFill>
                <a:schemeClr val="tx1"/>
              </a:solidFill>
              <a:ea typeface="Calibri" panose="020F0502020204030204" pitchFamily="34" charset="0"/>
            </a:endParaRPr>
          </a:p>
          <a:p>
            <a:endParaRPr lang="en-US" sz="800">
              <a:solidFill>
                <a:schemeClr val="tx1"/>
              </a:solidFill>
              <a:ea typeface="Calibri" panose="020F0502020204030204" pitchFamily="34" charset="0"/>
            </a:endParaRPr>
          </a:p>
          <a:p>
            <a:r>
              <a:rPr lang="en-US" sz="1200">
                <a:latin typeface="Calibri"/>
                <a:ea typeface="Calibri" panose="020F0502020204030204" pitchFamily="34" charset="0"/>
                <a:cs typeface="Calibri"/>
              </a:rPr>
              <a:t>The main objective of a Food Business Operator [FBO] is to provide safe food. For </a:t>
            </a:r>
            <a:r>
              <a:rPr lang="en-US" sz="1200">
                <a:solidFill>
                  <a:schemeClr val="tx1"/>
                </a:solidFill>
                <a:latin typeface="Calibri"/>
                <a:ea typeface="Calibri" panose="020F0502020204030204" pitchFamily="34" charset="0"/>
                <a:cs typeface="Calibri"/>
              </a:rPr>
              <a:t>some FBOs, it is enough to fulfill the WHO 5 keys to Safer Food. </a:t>
            </a:r>
          </a:p>
          <a:p>
            <a:endParaRPr lang="en-US" sz="800" b="1">
              <a:solidFill>
                <a:schemeClr val="tx1"/>
              </a:solidFill>
              <a:ea typeface="Calibri" panose="020F0502020204030204" pitchFamily="34" charset="0"/>
            </a:endParaRPr>
          </a:p>
          <a:p>
            <a:pPr algn="ctr"/>
            <a:r>
              <a:rPr lang="en-US" sz="1300" b="1">
                <a:solidFill>
                  <a:schemeClr val="tx1"/>
                </a:solidFill>
                <a:latin typeface="Calibri"/>
                <a:ea typeface="Calibri" panose="020F0502020204030204" pitchFamily="34" charset="0"/>
                <a:cs typeface="Calibri"/>
              </a:rPr>
              <a:t>The WHO 5 keys to Safer Food are: </a:t>
            </a:r>
            <a:endParaRPr lang="en-US" sz="1300" b="1">
              <a:solidFill>
                <a:schemeClr val="tx1"/>
              </a:solidFill>
              <a:ea typeface="Calibri" panose="020F0502020204030204" pitchFamily="34" charset="0"/>
            </a:endParaRPr>
          </a:p>
          <a:p>
            <a:pPr marL="2015490" indent="-171450" algn="l">
              <a:buFont typeface="Arial" panose="020B0604020202020204" pitchFamily="34" charset="0"/>
              <a:buChar char="•"/>
            </a:pPr>
            <a:r>
              <a:rPr lang="en-US" sz="1200" b="1">
                <a:solidFill>
                  <a:schemeClr val="tx1"/>
                </a:solidFill>
                <a:latin typeface="Calibri"/>
                <a:ea typeface="Calibri" panose="020F0502020204030204" pitchFamily="34" charset="0"/>
                <a:cs typeface="Calibri"/>
              </a:rPr>
              <a:t>keep clean, </a:t>
            </a:r>
            <a:endParaRPr lang="en-US" sz="1200" b="1">
              <a:solidFill>
                <a:schemeClr val="tx1"/>
              </a:solidFill>
              <a:ea typeface="Calibri" panose="020F0502020204030204" pitchFamily="34" charset="0"/>
            </a:endParaRPr>
          </a:p>
          <a:p>
            <a:pPr marL="2015490" indent="-171450" algn="l">
              <a:buFont typeface="Arial" panose="020B0604020202020204" pitchFamily="34" charset="0"/>
              <a:buChar char="•"/>
            </a:pPr>
            <a:r>
              <a:rPr lang="en-US" sz="1200" b="1">
                <a:solidFill>
                  <a:schemeClr val="tx1"/>
                </a:solidFill>
                <a:latin typeface="Calibri"/>
                <a:ea typeface="Calibri" panose="020F0502020204030204" pitchFamily="34" charset="0"/>
                <a:cs typeface="Calibri"/>
              </a:rPr>
              <a:t>separate raw and cooked, </a:t>
            </a:r>
            <a:endParaRPr lang="en-US" sz="1200" b="1">
              <a:solidFill>
                <a:schemeClr val="tx1"/>
              </a:solidFill>
              <a:ea typeface="Calibri" panose="020F0502020204030204" pitchFamily="34" charset="0"/>
            </a:endParaRPr>
          </a:p>
          <a:p>
            <a:pPr marL="2015490" indent="-171450" algn="l">
              <a:buFont typeface="Arial" panose="020B0604020202020204" pitchFamily="34" charset="0"/>
              <a:buChar char="•"/>
            </a:pPr>
            <a:r>
              <a:rPr lang="en-US" sz="1200" b="1">
                <a:solidFill>
                  <a:schemeClr val="tx1"/>
                </a:solidFill>
                <a:latin typeface="Calibri"/>
                <a:ea typeface="Calibri" panose="020F0502020204030204" pitchFamily="34" charset="0"/>
                <a:cs typeface="Calibri"/>
              </a:rPr>
              <a:t>cook thoroughly, </a:t>
            </a:r>
            <a:endParaRPr lang="en-US" sz="1200" b="1">
              <a:solidFill>
                <a:schemeClr val="tx1"/>
              </a:solidFill>
              <a:ea typeface="Calibri" panose="020F0502020204030204" pitchFamily="34" charset="0"/>
            </a:endParaRPr>
          </a:p>
          <a:p>
            <a:pPr marL="2015490" indent="-171450" algn="l">
              <a:buFont typeface="Arial" panose="020B0604020202020204" pitchFamily="34" charset="0"/>
              <a:buChar char="•"/>
            </a:pPr>
            <a:r>
              <a:rPr lang="en-US" sz="1200" b="1">
                <a:solidFill>
                  <a:schemeClr val="tx1"/>
                </a:solidFill>
                <a:latin typeface="Calibri"/>
                <a:ea typeface="Calibri" panose="020F0502020204030204" pitchFamily="34" charset="0"/>
                <a:cs typeface="Calibri"/>
              </a:rPr>
              <a:t>keep food at safe temperatures and </a:t>
            </a:r>
            <a:endParaRPr lang="en-US" sz="1200" b="1">
              <a:solidFill>
                <a:schemeClr val="tx1"/>
              </a:solidFill>
              <a:ea typeface="Calibri" panose="020F0502020204030204" pitchFamily="34" charset="0"/>
            </a:endParaRPr>
          </a:p>
          <a:p>
            <a:pPr marL="2015490" indent="-171450" algn="l">
              <a:buFont typeface="Arial" panose="020B0604020202020204" pitchFamily="34" charset="0"/>
              <a:buChar char="•"/>
            </a:pPr>
            <a:r>
              <a:rPr lang="en-US" sz="1200" b="1">
                <a:solidFill>
                  <a:schemeClr val="tx1"/>
                </a:solidFill>
                <a:latin typeface="Calibri"/>
                <a:ea typeface="Calibri" panose="020F0502020204030204" pitchFamily="34" charset="0"/>
                <a:cs typeface="Calibri"/>
              </a:rPr>
              <a:t>use safe water and raw materials. </a:t>
            </a:r>
            <a:endParaRPr lang="en-US" sz="1200" b="1">
              <a:solidFill>
                <a:schemeClr val="tx1"/>
              </a:solidFill>
              <a:ea typeface="Calibri" panose="020F0502020204030204" pitchFamily="34" charset="0"/>
            </a:endParaRPr>
          </a:p>
          <a:p>
            <a:pPr marL="2015490" algn="l"/>
            <a:endParaRPr lang="en-US" sz="800" b="1">
              <a:solidFill>
                <a:schemeClr val="tx1"/>
              </a:solidFill>
              <a:ea typeface="Calibri" panose="020F0502020204030204" pitchFamily="34" charset="0"/>
            </a:endParaRPr>
          </a:p>
          <a:p>
            <a:r>
              <a:rPr lang="en-US" sz="1200">
                <a:solidFill>
                  <a:schemeClr val="tx1"/>
                </a:solidFill>
                <a:latin typeface="Calibri"/>
                <a:ea typeface="Calibri" panose="020F0502020204030204" pitchFamily="34" charset="0"/>
                <a:cs typeface="Calibri"/>
              </a:rPr>
              <a:t>FBOs need to be aware of hazards that may affect their food, Good Hygiene Practices [GHPs] being the foundation of any effective control of hazards associated with their businesses.  </a:t>
            </a:r>
            <a:endParaRPr lang="en-US" sz="1200">
              <a:solidFill>
                <a:schemeClr val="tx1"/>
              </a:solidFill>
              <a:ea typeface="Calibri" panose="020F0502020204030204" pitchFamily="34" charset="0"/>
            </a:endParaRPr>
          </a:p>
          <a:p>
            <a:r>
              <a:rPr lang="en-US" sz="1200">
                <a:latin typeface="Calibri"/>
                <a:ea typeface="Calibri" panose="020F0502020204030204" pitchFamily="34" charset="0"/>
                <a:cs typeface="Calibri"/>
              </a:rPr>
              <a:t>Nevertheless, in some situations, the implementation of GHPs may be insufficient to ensure </a:t>
            </a:r>
            <a:r>
              <a:rPr lang="en-US" sz="1200">
                <a:solidFill>
                  <a:schemeClr val="tx1"/>
                </a:solidFill>
                <a:latin typeface="Calibri"/>
                <a:ea typeface="Calibri" panose="020F0502020204030204" pitchFamily="34" charset="0"/>
                <a:cs typeface="Calibri"/>
              </a:rPr>
              <a:t>food safety due to the complexity of the food operation and/or specific hazards associated with the product or process, technological advances, or end-use of the product. In these cases, when there are significant hazards that GHPs are not controlling, they should be considered in the Hazard Analysis and Critical Control Points [HACCP] plan. Thus, GHPs are the basis of all food hygiene systems to support the production of safe and suitable food. </a:t>
            </a:r>
            <a:endParaRPr lang="en-US">
              <a:solidFill>
                <a:schemeClr val="tx1"/>
              </a:solidFill>
            </a:endParaRPr>
          </a:p>
          <a:p>
            <a:endParaRPr lang="en-US" sz="1200">
              <a:solidFill>
                <a:srgbClr val="F79037"/>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1026" name="Picture 2">
            <a:extLst>
              <a:ext uri="{FF2B5EF4-FFF2-40B4-BE49-F238E27FC236}">
                <a16:creationId xmlns:a16="http://schemas.microsoft.com/office/drawing/2014/main" id="{77BE5C60-ABAD-A399-2234-DBB1AE429B1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81026" y="7222867"/>
            <a:ext cx="3797418" cy="13638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2047CFC-F15F-6A02-5AA9-E60008FDC541}"/>
              </a:ext>
            </a:extLst>
          </p:cNvPr>
          <p:cNvSpPr txBox="1"/>
          <p:nvPr/>
        </p:nvSpPr>
        <p:spPr>
          <a:xfrm>
            <a:off x="903173" y="7050164"/>
            <a:ext cx="2180072" cy="954107"/>
          </a:xfrm>
          <a:prstGeom prst="rect">
            <a:avLst/>
          </a:prstGeom>
          <a:noFill/>
        </p:spPr>
        <p:txBody>
          <a:bodyPr wrap="square">
            <a:spAutoFit/>
          </a:body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obtain more information on what must be considered in food manufacturing facilities, please click </a:t>
            </a:r>
            <a:r>
              <a:rPr kumimoji="0" lang="en-US" sz="1200" b="1" i="0" u="none" strike="noStrike" kern="1200" cap="none" spc="0" normalizeH="0" baseline="0" noProof="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here </a:t>
            </a:r>
            <a:endParaRPr kumimoji="0" lang="en-US" sz="1200" b="1" i="0" u="none" strike="noStrike" kern="1200" cap="none" spc="0" normalizeH="0" baseline="0" noProof="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4602E01-248B-FD3D-DC83-A81832E253A5}"/>
              </a:ext>
            </a:extLst>
          </p:cNvPr>
          <p:cNvPicPr>
            <a:picLocks noChangeAspect="1"/>
          </p:cNvPicPr>
          <p:nvPr/>
        </p:nvPicPr>
        <p:blipFill>
          <a:blip r:embed="rId4"/>
          <a:stretch>
            <a:fillRect/>
          </a:stretch>
        </p:blipFill>
        <p:spPr>
          <a:xfrm>
            <a:off x="119419" y="7671234"/>
            <a:ext cx="493080" cy="474817"/>
          </a:xfrm>
          <a:prstGeom prst="rect">
            <a:avLst/>
          </a:prstGeom>
        </p:spPr>
      </p:pic>
      <p:sp>
        <p:nvSpPr>
          <p:cNvPr id="34" name="TextBox 33">
            <a:extLst>
              <a:ext uri="{FF2B5EF4-FFF2-40B4-BE49-F238E27FC236}">
                <a16:creationId xmlns:a16="http://schemas.microsoft.com/office/drawing/2014/main" id="{E37D1FB2-C3CA-DB2A-0BF5-C12CEAF1B724}"/>
              </a:ext>
            </a:extLst>
          </p:cNvPr>
          <p:cNvSpPr txBox="1"/>
          <p:nvPr/>
        </p:nvSpPr>
        <p:spPr>
          <a:xfrm>
            <a:off x="0" y="9542473"/>
            <a:ext cx="7683910" cy="530493"/>
          </a:xfrm>
          <a:prstGeom prst="rect">
            <a:avLst/>
          </a:prstGeom>
          <a:solidFill>
            <a:schemeClr val="bg1"/>
          </a:solidFill>
        </p:spPr>
        <p:txBody>
          <a:bodyPr wrap="square" rtlCol="0">
            <a:spAutoFit/>
          </a:bodyPr>
          <a:lstStyle/>
          <a:p>
            <a:endParaRPr lang="en-IE"/>
          </a:p>
        </p:txBody>
      </p:sp>
      <p:sp>
        <p:nvSpPr>
          <p:cNvPr id="4" name="Rectangle: Rounded Corners 3">
            <a:extLst>
              <a:ext uri="{FF2B5EF4-FFF2-40B4-BE49-F238E27FC236}">
                <a16:creationId xmlns:a16="http://schemas.microsoft.com/office/drawing/2014/main" id="{634C530D-B071-7435-082D-B7368F032A9D}"/>
              </a:ext>
            </a:extLst>
          </p:cNvPr>
          <p:cNvSpPr/>
          <p:nvPr/>
        </p:nvSpPr>
        <p:spPr>
          <a:xfrm>
            <a:off x="-1" y="8681362"/>
            <a:ext cx="7559675" cy="1522092"/>
          </a:xfrm>
          <a:prstGeom prst="round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Definitions:</a:t>
            </a:r>
            <a:endParaRPr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endParaRPr>
          </a:p>
          <a:p>
            <a:pPr marL="171450" indent="-171450" algn="ctr">
              <a:buFont typeface="Arial" panose="020B0604020202020204" pitchFamily="34" charset="0"/>
              <a:buChar char="•"/>
            </a:pPr>
            <a:r>
              <a:rPr lang="en-US" sz="1200" b="1">
                <a:solidFill>
                  <a:schemeClr val="tx1"/>
                </a:solidFill>
                <a:latin typeface="Calibri"/>
                <a:ea typeface="Calibri" panose="020F0502020204030204" pitchFamily="34" charset="0"/>
                <a:cs typeface="Calibri"/>
              </a:rPr>
              <a:t> </a:t>
            </a:r>
            <a:r>
              <a:rPr kumimoji="0" lang="en-US" sz="12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Food hygiene: </a:t>
            </a:r>
            <a:r>
              <a:rPr kumimoji="0" lang="en-US" sz="1200" i="1" u="none" strike="noStrike" kern="1200" cap="none" spc="0" normalizeH="0" baseline="0" noProof="0">
                <a:ln>
                  <a:noFill/>
                </a:ln>
                <a:solidFill>
                  <a:schemeClr val="tx1"/>
                </a:solidFill>
                <a:effectLst/>
                <a:uLnTx/>
                <a:uFillTx/>
                <a:latin typeface="Calibri"/>
                <a:ea typeface="Calibri" panose="020F0502020204030204" pitchFamily="34" charset="0"/>
                <a:cs typeface="Calibri"/>
              </a:rPr>
              <a:t>All conditions and measures necessary to ensure the safety and suitability of food at all stages of the food chain </a:t>
            </a:r>
            <a:r>
              <a:rPr kumimoji="0" lang="en-US"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(Codex Alimentarius, 2011).</a:t>
            </a:r>
            <a:r>
              <a:rPr lang="en-US" sz="1200">
                <a:solidFill>
                  <a:schemeClr val="tx1"/>
                </a:solidFill>
                <a:latin typeface="Calibri"/>
                <a:ea typeface="Calibri" panose="020F0502020204030204" pitchFamily="34" charset="0"/>
                <a:cs typeface="Calibri"/>
              </a:rPr>
              <a:t> </a:t>
            </a:r>
            <a:endParaRPr lang="en-US"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panose="020F0502020204030204" pitchFamily="34" charset="0"/>
            </a:endParaRPr>
          </a:p>
          <a:p>
            <a:pPr marL="171450" indent="-171450" algn="ctr">
              <a:buFont typeface="Arial" panose="020B0604020202020204" pitchFamily="34" charset="0"/>
              <a:buChar char="•"/>
            </a:pPr>
            <a:r>
              <a:rPr lang="en-US" sz="1200" b="1">
                <a:solidFill>
                  <a:schemeClr val="tx1"/>
                </a:solidFill>
                <a:latin typeface="Calibri"/>
                <a:ea typeface="Calibri" panose="020F0502020204030204" pitchFamily="34" charset="0"/>
                <a:cs typeface="Calibri"/>
              </a:rPr>
              <a:t>Hazard</a:t>
            </a:r>
            <a:r>
              <a:rPr kumimoji="0" lang="en-US" sz="12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a:ln>
                  <a:noFill/>
                </a:ln>
                <a:solidFill>
                  <a:schemeClr val="tx1"/>
                </a:solidFill>
                <a:effectLst/>
                <a:uLnTx/>
                <a:uFillTx/>
                <a:latin typeface="Calibri"/>
                <a:ea typeface="Calibri" panose="020F0502020204030204" pitchFamily="34" charset="0"/>
                <a:cs typeface="Calibri"/>
              </a:rPr>
              <a:t>A biological, chemical or physical agent in food with the potential to cause an adverse health effect </a:t>
            </a:r>
            <a:r>
              <a:rPr kumimoji="0" lang="en-US"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(Codex Alimentarius, 2011).</a:t>
            </a:r>
            <a:r>
              <a:rPr lang="en-US" sz="1200">
                <a:solidFill>
                  <a:schemeClr val="tx1"/>
                </a:solidFill>
                <a:latin typeface="Calibri"/>
                <a:ea typeface="Calibri" panose="020F0502020204030204" pitchFamily="34" charset="0"/>
                <a:cs typeface="Calibri"/>
              </a:rPr>
              <a:t> </a:t>
            </a:r>
            <a:endParaRPr lang="en-US" sz="1200" i="0" u="none" strike="noStrike" kern="1200" cap="none" spc="0" normalizeH="0" baseline="0" noProof="0">
              <a:ln>
                <a:noFill/>
              </a:ln>
              <a:solidFill>
                <a:schemeClr val="tx1"/>
              </a:solidFill>
              <a:effectLst/>
              <a:uLnTx/>
              <a:uFillTx/>
              <a:latin typeface="Calibri"/>
              <a:ea typeface="Calibri" panose="020F0502020204030204" pitchFamily="34" charset="0"/>
              <a:cs typeface="Calibri" panose="020F0502020204030204" pitchFamily="34" charset="0"/>
            </a:endParaRPr>
          </a:p>
          <a:p>
            <a:pPr marL="171450" indent="-171450" algn="ctr">
              <a:buFont typeface="Arial" panose="020B0604020202020204" pitchFamily="34" charset="0"/>
              <a:buChar char="•"/>
            </a:pPr>
            <a:r>
              <a:rPr kumimoji="0" lang="en-US" sz="12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Good Hygiene Practices </a:t>
            </a:r>
            <a:r>
              <a:rPr lang="en-US" sz="1200">
                <a:solidFill>
                  <a:schemeClr val="tx1"/>
                </a:solidFill>
                <a:latin typeface="Calibri"/>
                <a:ea typeface="Calibri" panose="020F0502020204030204" pitchFamily="34" charset="0"/>
                <a:cs typeface="Calibri"/>
              </a:rPr>
              <a:t>[</a:t>
            </a:r>
            <a:r>
              <a:rPr kumimoji="0" lang="en-US"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GHPs</a:t>
            </a:r>
            <a:r>
              <a:rPr lang="en-US" sz="1200">
                <a:solidFill>
                  <a:schemeClr val="tx1"/>
                </a:solidFill>
                <a:latin typeface="Calibri"/>
                <a:ea typeface="Calibri" panose="020F0502020204030204" pitchFamily="34" charset="0"/>
                <a:cs typeface="Calibri"/>
              </a:rPr>
              <a:t>]</a:t>
            </a:r>
            <a:r>
              <a:rPr kumimoji="0" lang="en-US"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r>
              <a:rPr lang="en-US" sz="1200">
                <a:solidFill>
                  <a:schemeClr val="tx1"/>
                </a:solidFill>
                <a:latin typeface="Calibri"/>
                <a:ea typeface="Calibri" panose="020F0502020204030204" pitchFamily="34" charset="0"/>
                <a:cs typeface="Calibri"/>
              </a:rPr>
              <a:t>are</a:t>
            </a:r>
            <a:r>
              <a:rPr kumimoji="0" lang="en-US"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a:ln>
                  <a:noFill/>
                </a:ln>
                <a:solidFill>
                  <a:schemeClr val="tx1"/>
                </a:solidFill>
                <a:effectLst/>
                <a:uLnTx/>
                <a:uFillTx/>
                <a:latin typeface="Calibri"/>
                <a:ea typeface="Calibri" panose="020F0502020204030204" pitchFamily="34" charset="0"/>
                <a:cs typeface="Calibri"/>
              </a:rPr>
              <a:t>the fundamental measures and conditions applied at any step within the food chain to provide safe and suitable food </a:t>
            </a:r>
            <a:r>
              <a:rPr kumimoji="0" lang="en-US" sz="12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(Codex Alimentarius, 2011).</a:t>
            </a:r>
            <a:endParaRPr lang="en-IE">
              <a:solidFill>
                <a:schemeClr val="tx1"/>
              </a:solidFill>
              <a:latin typeface="Calibri"/>
              <a:cs typeface="Calibri"/>
            </a:endParaRPr>
          </a:p>
        </p:txBody>
      </p:sp>
      <p:sp>
        <p:nvSpPr>
          <p:cNvPr id="35" name="Slide Number Placeholder 2">
            <a:extLst>
              <a:ext uri="{FF2B5EF4-FFF2-40B4-BE49-F238E27FC236}">
                <a16:creationId xmlns:a16="http://schemas.microsoft.com/office/drawing/2014/main" id="{64C8BE42-AD45-41B8-0C5B-88950E12A05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814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04466" y="488359"/>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600"/>
              <a:t>Food Production &amp; Logistics</a:t>
            </a:r>
            <a:endPar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234377"/>
            <a:ext cx="6343241" cy="6820641"/>
          </a:xfrm>
        </p:spPr>
        <p:txBody>
          <a:bodyPr lIns="91440" tIns="45720" rIns="91440" bIns="45720" numCol="1" spcCol="288000" anchor="t">
            <a:noAutofit/>
          </a:bodyPr>
          <a:lstStyle/>
          <a:p>
            <a:r>
              <a:rPr lang="en-US" sz="1400" b="1">
                <a:solidFill>
                  <a:schemeClr val="tx1"/>
                </a:solidFill>
                <a:latin typeface="Calibri"/>
                <a:ea typeface="Calibri" panose="020F0502020204030204" pitchFamily="34" charset="0"/>
                <a:cs typeface="Calibri"/>
              </a:rPr>
              <a:t>Further Considerations:</a:t>
            </a:r>
          </a:p>
          <a:p>
            <a:endParaRPr lang="en-US" sz="1200">
              <a:solidFill>
                <a:srgbClr val="F79037"/>
              </a:solidFill>
              <a:ea typeface="Calibri" panose="020F0502020204030204" pitchFamily="34" charset="0"/>
            </a:endParaRPr>
          </a:p>
          <a:p>
            <a:r>
              <a:rPr lang="en-US" sz="1200">
                <a:solidFill>
                  <a:schemeClr val="tx1"/>
                </a:solidFill>
                <a:latin typeface="Calibri"/>
                <a:ea typeface="Calibri" panose="020F0502020204030204" pitchFamily="34" charset="0"/>
                <a:cs typeface="Calibri"/>
              </a:rPr>
              <a:t>It is essential that the facilities where food products are prepared must allow the effective separation of product circuits that may contain</a:t>
            </a:r>
            <a:r>
              <a:rPr lang="en-US" sz="1200" b="1">
                <a:solidFill>
                  <a:schemeClr val="tx1"/>
                </a:solidFill>
                <a:latin typeface="Calibri"/>
                <a:ea typeface="Calibri" panose="020F0502020204030204" pitchFamily="34" charset="0"/>
                <a:cs typeface="Calibri"/>
              </a:rPr>
              <a:t> allergens </a:t>
            </a:r>
            <a:r>
              <a:rPr lang="en-US" sz="1200">
                <a:solidFill>
                  <a:schemeClr val="tx1"/>
                </a:solidFill>
                <a:latin typeface="Calibri"/>
                <a:ea typeface="Calibri" panose="020F0502020204030204" pitchFamily="34" charset="0"/>
                <a:cs typeface="Calibri"/>
              </a:rPr>
              <a:t>from those that cannot. </a:t>
            </a:r>
          </a:p>
          <a:p>
            <a:endParaRPr lang="en-US" sz="800">
              <a:solidFill>
                <a:schemeClr val="tx1"/>
              </a:solidFill>
              <a:ea typeface="Calibri" panose="020F0502020204030204" pitchFamily="34" charset="0"/>
            </a:endParaRPr>
          </a:p>
          <a:p>
            <a:r>
              <a:rPr lang="en-US" sz="1200">
                <a:solidFill>
                  <a:schemeClr val="tx1"/>
                </a:solidFill>
                <a:latin typeface="Calibri"/>
                <a:ea typeface="Calibri" panose="020F0502020204030204" pitchFamily="34" charset="0"/>
                <a:cs typeface="Calibri"/>
              </a:rPr>
              <a:t>In addition, enterprises that produce </a:t>
            </a:r>
            <a:r>
              <a:rPr lang="en-US" sz="1200" b="1">
                <a:solidFill>
                  <a:schemeClr val="tx1"/>
                </a:solidFill>
                <a:latin typeface="Calibri"/>
                <a:ea typeface="Calibri" panose="020F0502020204030204" pitchFamily="34" charset="0"/>
                <a:cs typeface="Calibri"/>
              </a:rPr>
              <a:t>Halal</a:t>
            </a:r>
            <a:r>
              <a:rPr lang="en-US" sz="1200">
                <a:solidFill>
                  <a:schemeClr val="tx1"/>
                </a:solidFill>
                <a:latin typeface="Calibri"/>
                <a:ea typeface="Calibri" panose="020F0502020204030204" pitchFamily="34" charset="0"/>
                <a:cs typeface="Calibri"/>
              </a:rPr>
              <a:t> products must be Halal certified according to Codex Alimentarius Commission (Halal Certification Authority [HCA], 2022). Thus, it is essential to comply with the production rules of this certification scheme strictly. Furthermore, a </a:t>
            </a:r>
            <a:r>
              <a:rPr lang="en-US" sz="1200" b="1">
                <a:solidFill>
                  <a:schemeClr val="tx1"/>
                </a:solidFill>
                <a:latin typeface="Calibri"/>
                <a:ea typeface="Calibri" panose="020F0502020204030204" pitchFamily="34" charset="0"/>
                <a:cs typeface="Calibri"/>
              </a:rPr>
              <a:t>kosher</a:t>
            </a:r>
            <a:r>
              <a:rPr lang="en-US" sz="1200">
                <a:solidFill>
                  <a:schemeClr val="tx1"/>
                </a:solidFill>
                <a:latin typeface="Calibri"/>
                <a:ea typeface="Calibri" panose="020F0502020204030204" pitchFamily="34" charset="0"/>
                <a:cs typeface="Calibri"/>
              </a:rPr>
              <a:t> premise is a place where food is sold, cooked, or eaten that satisfies the requirements of Jewish law. </a:t>
            </a:r>
            <a:endParaRPr lang="en-US" sz="1200">
              <a:solidFill>
                <a:schemeClr val="tx1"/>
              </a:solidFill>
              <a:ea typeface="Calibri" panose="020F0502020204030204" pitchFamily="34" charset="0"/>
            </a:endParaRPr>
          </a:p>
          <a:p>
            <a:endParaRPr lang="en-US" sz="800">
              <a:solidFill>
                <a:schemeClr val="tx1"/>
              </a:solidFill>
              <a:ea typeface="Calibri" panose="020F0502020204030204" pitchFamily="34" charset="0"/>
            </a:endParaRPr>
          </a:p>
          <a:p>
            <a:r>
              <a:rPr lang="en-US" sz="1200">
                <a:solidFill>
                  <a:schemeClr val="tx1"/>
                </a:solidFill>
                <a:latin typeface="Calibri"/>
                <a:ea typeface="Calibri" panose="020F0502020204030204" pitchFamily="34" charset="0"/>
                <a:cs typeface="Calibri"/>
              </a:rPr>
              <a:t>For example, concerning the Halal certification, the auditors will (HCA, 2022): </a:t>
            </a:r>
            <a:endParaRPr lang="en-US" sz="1200">
              <a:solidFill>
                <a:schemeClr val="tx1"/>
              </a:solidFill>
              <a:ea typeface="Calibri" panose="020F0502020204030204" pitchFamily="34" charset="0"/>
            </a:endParaRPr>
          </a:p>
          <a:p>
            <a:pPr marL="285750" indent="-285750">
              <a:buAutoNum type="romanLcParenBoth"/>
            </a:pPr>
            <a:r>
              <a:rPr lang="en-US" sz="1200">
                <a:solidFill>
                  <a:schemeClr val="tx1"/>
                </a:solidFill>
                <a:latin typeface="Calibri"/>
                <a:ea typeface="Calibri" panose="020F0502020204030204" pitchFamily="34" charset="0"/>
                <a:cs typeface="Calibri"/>
              </a:rPr>
              <a:t>Inspect the inward storage, preparation, packing and finished goods storage areas; </a:t>
            </a:r>
            <a:endParaRPr lang="en-US" sz="1200">
              <a:solidFill>
                <a:schemeClr val="tx1"/>
              </a:solidFill>
              <a:ea typeface="Calibri" panose="020F0502020204030204" pitchFamily="34" charset="0"/>
            </a:endParaRPr>
          </a:p>
          <a:p>
            <a:pPr marL="285750" indent="-285750">
              <a:buAutoNum type="romanLcParenBoth"/>
            </a:pPr>
            <a:r>
              <a:rPr lang="en-US" sz="1200">
                <a:solidFill>
                  <a:schemeClr val="tx1"/>
                </a:solidFill>
                <a:latin typeface="Calibri"/>
                <a:ea typeface="Calibri" panose="020F0502020204030204" pitchFamily="34" charset="0"/>
                <a:cs typeface="Calibri"/>
              </a:rPr>
              <a:t>See the production lines; </a:t>
            </a:r>
            <a:endParaRPr lang="en-US" sz="1200">
              <a:solidFill>
                <a:schemeClr val="tx1"/>
              </a:solidFill>
              <a:ea typeface="Calibri" panose="020F0502020204030204" pitchFamily="34" charset="0"/>
            </a:endParaRPr>
          </a:p>
          <a:p>
            <a:pPr marL="285750" indent="-285750">
              <a:buAutoNum type="romanLcParenBoth"/>
            </a:pPr>
            <a:r>
              <a:rPr lang="en-US" sz="1200">
                <a:solidFill>
                  <a:schemeClr val="tx1"/>
                </a:solidFill>
                <a:latin typeface="Calibri"/>
                <a:ea typeface="Calibri" panose="020F0502020204030204" pitchFamily="34" charset="0"/>
                <a:cs typeface="Calibri"/>
              </a:rPr>
              <a:t>Perform laboratory testing if required; </a:t>
            </a:r>
            <a:endParaRPr lang="en-US" sz="1200">
              <a:solidFill>
                <a:schemeClr val="tx1"/>
              </a:solidFill>
              <a:ea typeface="Calibri" panose="020F0502020204030204" pitchFamily="34" charset="0"/>
            </a:endParaRPr>
          </a:p>
          <a:p>
            <a:pPr marL="285750" indent="-285750">
              <a:buAutoNum type="romanLcParenBoth"/>
            </a:pPr>
            <a:r>
              <a:rPr lang="en-US" sz="1200">
                <a:solidFill>
                  <a:schemeClr val="tx1"/>
                </a:solidFill>
                <a:latin typeface="Calibri"/>
                <a:ea typeface="Calibri" panose="020F0502020204030204" pitchFamily="34" charset="0"/>
                <a:cs typeface="Calibri"/>
              </a:rPr>
              <a:t>Examine all the material in storage; </a:t>
            </a:r>
            <a:endParaRPr lang="en-US" sz="1200">
              <a:solidFill>
                <a:schemeClr val="tx1"/>
              </a:solidFill>
              <a:ea typeface="Calibri" panose="020F0502020204030204" pitchFamily="34" charset="0"/>
            </a:endParaRPr>
          </a:p>
          <a:p>
            <a:pPr marL="285750" indent="-285750">
              <a:buAutoNum type="romanLcParenBoth"/>
            </a:pPr>
            <a:r>
              <a:rPr lang="en-US" sz="1200">
                <a:solidFill>
                  <a:schemeClr val="tx1"/>
                </a:solidFill>
                <a:latin typeface="Calibri"/>
                <a:ea typeface="Calibri" panose="020F0502020204030204" pitchFamily="34" charset="0"/>
                <a:cs typeface="Calibri"/>
              </a:rPr>
              <a:t>Ensure that the machinery is solely for Halal use; </a:t>
            </a:r>
            <a:endParaRPr lang="en-US" sz="1200">
              <a:solidFill>
                <a:schemeClr val="tx1"/>
              </a:solidFill>
              <a:ea typeface="Calibri" panose="020F0502020204030204" pitchFamily="34" charset="0"/>
            </a:endParaRPr>
          </a:p>
          <a:p>
            <a:pPr marL="285750" indent="-285750">
              <a:buAutoNum type="romanLcParenBoth"/>
            </a:pPr>
            <a:r>
              <a:rPr lang="en-US" sz="1200">
                <a:solidFill>
                  <a:schemeClr val="tx1"/>
                </a:solidFill>
                <a:latin typeface="Calibri"/>
                <a:ea typeface="Calibri" panose="020F0502020204030204" pitchFamily="34" charset="0"/>
                <a:cs typeface="Calibri"/>
              </a:rPr>
              <a:t>Ensure no contamination with porcine or non-Halal goods; </a:t>
            </a:r>
            <a:endParaRPr lang="en-US" sz="1200">
              <a:solidFill>
                <a:schemeClr val="tx1"/>
              </a:solidFill>
              <a:ea typeface="Calibri" panose="020F0502020204030204" pitchFamily="34" charset="0"/>
            </a:endParaRPr>
          </a:p>
          <a:p>
            <a:pPr marL="285750" indent="-285750">
              <a:buAutoNum type="romanLcParenBoth"/>
            </a:pPr>
            <a:r>
              <a:rPr lang="en-US" sz="1200">
                <a:solidFill>
                  <a:schemeClr val="tx1"/>
                </a:solidFill>
                <a:latin typeface="Calibri"/>
                <a:ea typeface="Calibri" panose="020F0502020204030204" pitchFamily="34" charset="0"/>
                <a:cs typeface="Calibri"/>
              </a:rPr>
              <a:t>Review documentation requested in the Halal Assurance Procedures Manual; and </a:t>
            </a:r>
            <a:endParaRPr lang="en-US" sz="1200">
              <a:solidFill>
                <a:schemeClr val="tx1"/>
              </a:solidFill>
              <a:ea typeface="Calibri" panose="020F0502020204030204" pitchFamily="34" charset="0"/>
            </a:endParaRPr>
          </a:p>
          <a:p>
            <a:pPr marL="285750" indent="-285750">
              <a:buAutoNum type="romanLcParenBoth"/>
            </a:pPr>
            <a:r>
              <a:rPr lang="en-US" sz="1200">
                <a:solidFill>
                  <a:schemeClr val="tx1"/>
                </a:solidFill>
                <a:latin typeface="Calibri"/>
                <a:ea typeface="Calibri" panose="020F0502020204030204" pitchFamily="34" charset="0"/>
                <a:cs typeface="Calibri"/>
              </a:rPr>
              <a:t>Discuss the plan with Management.</a:t>
            </a:r>
          </a:p>
          <a:p>
            <a:pPr marL="285750" indent="-285750">
              <a:buAutoNum type="romanLcParenBoth"/>
            </a:pPr>
            <a:endParaRPr lang="en-US" sz="1200">
              <a:solidFill>
                <a:schemeClr val="tx1"/>
              </a:solidFill>
              <a:ea typeface="Calibri" panose="020F0502020204030204" pitchFamily="34" charset="0"/>
            </a:endParaRPr>
          </a:p>
          <a:p>
            <a:r>
              <a:rPr lang="en-US" sz="1400" b="1">
                <a:solidFill>
                  <a:schemeClr val="tx1"/>
                </a:solidFill>
                <a:latin typeface="Calibri"/>
                <a:ea typeface="Calibri" panose="020F0502020204030204" pitchFamily="34" charset="0"/>
                <a:cs typeface="Calibri"/>
              </a:rPr>
              <a:t>Managing Hazards:</a:t>
            </a:r>
          </a:p>
          <a:p>
            <a:endParaRPr lang="en-US" sz="800" b="1">
              <a:solidFill>
                <a:schemeClr val="tx1"/>
              </a:solidFill>
              <a:ea typeface="Calibri" panose="020F0502020204030204" pitchFamily="34" charset="0"/>
            </a:endParaRPr>
          </a:p>
          <a:p>
            <a:r>
              <a:rPr lang="en-US" sz="1200" b="1">
                <a:latin typeface="Calibri"/>
                <a:ea typeface="Calibri" panose="020F0502020204030204" pitchFamily="34" charset="0"/>
                <a:cs typeface="Calibri"/>
              </a:rPr>
              <a:t>"</a:t>
            </a:r>
            <a:r>
              <a:rPr lang="en-US" sz="1200" b="1" i="1">
                <a:latin typeface="Calibri"/>
                <a:ea typeface="Calibri" panose="020F0502020204030204" pitchFamily="34" charset="0"/>
                <a:cs typeface="Calibri"/>
              </a:rPr>
              <a:t>A HACCP system </a:t>
            </a:r>
            <a:r>
              <a:rPr lang="en-US" sz="1200" i="1">
                <a:solidFill>
                  <a:schemeClr val="tx1"/>
                </a:solidFill>
                <a:latin typeface="Calibri"/>
                <a:ea typeface="Calibri" panose="020F0502020204030204" pitchFamily="34" charset="0"/>
                <a:cs typeface="Calibri"/>
              </a:rPr>
              <a:t>identifies and enhances control of significant hazards, where necessary, over that achieved by the GHPs that have been applied by the establishment</a:t>
            </a:r>
            <a:r>
              <a:rPr lang="en-US" sz="1200">
                <a:solidFill>
                  <a:schemeClr val="tx1"/>
                </a:solidFill>
                <a:latin typeface="Calibri"/>
                <a:ea typeface="Calibri" panose="020F0502020204030204" pitchFamily="34" charset="0"/>
                <a:cs typeface="Calibri"/>
              </a:rPr>
              <a:t>" (Codex Alimentarius, 2011). The objective of the HACCP system is to control the Critical Control Points [CCPs]. For each CCP, critical limits and corrective actions will be implemented when the limits established are not met. Thus, HACCP gives a consistent and verifiable control beyond that achieved by implementing GHPs.</a:t>
            </a:r>
            <a:endParaRPr lang="en-US">
              <a:solidFill>
                <a:schemeClr val="tx1"/>
              </a:solidFill>
            </a:endParaRPr>
          </a:p>
          <a:p>
            <a:endParaRPr lang="en-US" sz="1200">
              <a:solidFill>
                <a:schemeClr val="tx1"/>
              </a:solidFill>
              <a:ea typeface="Calibri" panose="020F0502020204030204" pitchFamily="34" charset="0"/>
            </a:endParaRPr>
          </a:p>
          <a:p>
            <a:r>
              <a:rPr lang="en-US" sz="1200">
                <a:solidFill>
                  <a:schemeClr val="tx1"/>
                </a:solidFill>
                <a:latin typeface="Calibri"/>
                <a:ea typeface="Calibri" panose="020F0502020204030204" pitchFamily="34" charset="0"/>
                <a:cs typeface="Calibri"/>
              </a:rPr>
              <a:t>To obtain more information on HACCP system, please click </a:t>
            </a:r>
            <a:r>
              <a:rPr lang="en-US"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US" sz="1200">
                <a:solidFill>
                  <a:schemeClr val="tx1"/>
                </a:solidFill>
                <a:latin typeface="Calibri"/>
                <a:ea typeface="Calibri" panose="020F0502020204030204" pitchFamily="34" charset="0"/>
                <a:cs typeface="Calibri"/>
              </a:rPr>
              <a:t> </a:t>
            </a:r>
            <a:endParaRPr lang="en-US"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Rectangle: Rounded Corners 3">
            <a:extLst>
              <a:ext uri="{FF2B5EF4-FFF2-40B4-BE49-F238E27FC236}">
                <a16:creationId xmlns:a16="http://schemas.microsoft.com/office/drawing/2014/main" id="{634C530D-B071-7435-082D-B7368F032A9D}"/>
              </a:ext>
            </a:extLst>
          </p:cNvPr>
          <p:cNvSpPr/>
          <p:nvPr/>
        </p:nvSpPr>
        <p:spPr>
          <a:xfrm>
            <a:off x="1004466" y="7810224"/>
            <a:ext cx="6366195" cy="1294423"/>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Definitions:</a:t>
            </a:r>
          </a:p>
          <a:p>
            <a:pPr marL="171450" indent="-171450" algn="l" rtl="0" fontAlgn="base">
              <a:buFont typeface="Arial" panose="020B0604020202020204" pitchFamily="34" charset="0"/>
              <a:buChar char="•"/>
            </a:pPr>
            <a:r>
              <a:rPr lang="en-US" sz="1200" b="1" i="0">
                <a:solidFill>
                  <a:srgbClr val="000000"/>
                </a:solidFill>
                <a:effectLst/>
                <a:latin typeface="Calibri"/>
                <a:ea typeface="Calibri" panose="020F0502020204030204" pitchFamily="34" charset="0"/>
                <a:cs typeface="Calibri"/>
              </a:rPr>
              <a:t>HACCP System: </a:t>
            </a:r>
            <a:r>
              <a:rPr lang="en-US" sz="1200" b="0" i="1">
                <a:solidFill>
                  <a:srgbClr val="000000"/>
                </a:solidFill>
                <a:effectLst/>
                <a:latin typeface="Calibri"/>
                <a:ea typeface="Calibri" panose="020F0502020204030204" pitchFamily="34" charset="0"/>
                <a:cs typeface="Calibri"/>
              </a:rPr>
              <a:t>The development of a HACCP plan and the implementation of the procedures in accordance with that plan</a:t>
            </a:r>
            <a:r>
              <a:rPr lang="en-US" sz="1200" b="0" i="0">
                <a:solidFill>
                  <a:srgbClr val="000000"/>
                </a:solidFill>
                <a:effectLst/>
                <a:latin typeface="Calibri"/>
                <a:ea typeface="Calibri" panose="020F0502020204030204" pitchFamily="34" charset="0"/>
                <a:cs typeface="Calibri"/>
              </a:rPr>
              <a:t> (Codex Alimentarius, 2011).</a:t>
            </a:r>
            <a:r>
              <a:rPr lang="en-US" sz="1200" b="1" i="0">
                <a:solidFill>
                  <a:srgbClr val="000000"/>
                </a:solidFill>
                <a:effectLst/>
                <a:latin typeface="Calibri"/>
                <a:ea typeface="Calibri" panose="020F0502020204030204" pitchFamily="34" charset="0"/>
                <a:cs typeface="Calibri"/>
              </a:rPr>
              <a:t> </a:t>
            </a:r>
            <a:r>
              <a:rPr lang="en-US" sz="1200" b="0" i="0">
                <a:solidFill>
                  <a:srgbClr val="000000"/>
                </a:solidFill>
                <a:effectLst/>
                <a:latin typeface="Calibri"/>
                <a:ea typeface="Calibri" panose="020F0502020204030204" pitchFamily="34" charset="0"/>
                <a:cs typeface="Calibri"/>
              </a:rPr>
              <a:t> </a:t>
            </a:r>
          </a:p>
          <a:p>
            <a:pPr marL="171450" indent="-171450" algn="just" rtl="0" fontAlgn="base">
              <a:buFont typeface="Arial" panose="020B0604020202020204" pitchFamily="34" charset="0"/>
              <a:buChar char="•"/>
            </a:pPr>
            <a:r>
              <a:rPr lang="en-US" sz="1200" b="1" i="0">
                <a:solidFill>
                  <a:srgbClr val="000000"/>
                </a:solidFill>
                <a:effectLst/>
                <a:latin typeface="Calibri"/>
                <a:ea typeface="Calibri" panose="020F0502020204030204" pitchFamily="34" charset="0"/>
                <a:cs typeface="Calibri"/>
              </a:rPr>
              <a:t>HACCP Plan: </a:t>
            </a:r>
            <a:r>
              <a:rPr lang="en-US" sz="1200" b="0" i="1">
                <a:solidFill>
                  <a:srgbClr val="000000"/>
                </a:solidFill>
                <a:effectLst/>
                <a:latin typeface="Calibri"/>
                <a:ea typeface="Calibri" panose="020F0502020204030204" pitchFamily="34" charset="0"/>
                <a:cs typeface="Calibri"/>
              </a:rPr>
              <a:t>Documentation or set of documents, prepared in accordance with the principles of HACCP to ensure control of significant hazards in the food business</a:t>
            </a:r>
            <a:r>
              <a:rPr lang="en-US" sz="1200" b="0" i="0">
                <a:solidFill>
                  <a:srgbClr val="000000"/>
                </a:solidFill>
                <a:effectLst/>
                <a:latin typeface="Calibri"/>
                <a:ea typeface="Calibri" panose="020F0502020204030204" pitchFamily="34" charset="0"/>
                <a:cs typeface="Calibri"/>
              </a:rPr>
              <a:t> (Codex Alimentarius, 2011). </a:t>
            </a:r>
          </a:p>
        </p:txBody>
      </p:sp>
      <p:pic>
        <p:nvPicPr>
          <p:cNvPr id="5" name="Picture 4">
            <a:extLst>
              <a:ext uri="{FF2B5EF4-FFF2-40B4-BE49-F238E27FC236}">
                <a16:creationId xmlns:a16="http://schemas.microsoft.com/office/drawing/2014/main" id="{347F6523-7447-7605-2689-FC0AEBEE314B}"/>
              </a:ext>
            </a:extLst>
          </p:cNvPr>
          <p:cNvPicPr>
            <a:picLocks noChangeAspect="1"/>
          </p:cNvPicPr>
          <p:nvPr/>
        </p:nvPicPr>
        <p:blipFill>
          <a:blip r:embed="rId3"/>
          <a:stretch>
            <a:fillRect/>
          </a:stretch>
        </p:blipFill>
        <p:spPr>
          <a:xfrm>
            <a:off x="85954" y="7221277"/>
            <a:ext cx="493080" cy="474817"/>
          </a:xfrm>
          <a:prstGeom prst="rect">
            <a:avLst/>
          </a:prstGeom>
        </p:spPr>
      </p:pic>
      <p:sp>
        <p:nvSpPr>
          <p:cNvPr id="33" name="Slide Number Placeholder 2">
            <a:extLst>
              <a:ext uri="{FF2B5EF4-FFF2-40B4-BE49-F238E27FC236}">
                <a16:creationId xmlns:a16="http://schemas.microsoft.com/office/drawing/2014/main" id="{EF938E7D-006F-A71B-D514-993F7BA378F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75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04466" y="488359"/>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600"/>
              <a:t>Food Production &amp; Logistics</a:t>
            </a:r>
            <a:endPar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US" sz="1400" b="1">
                <a:solidFill>
                  <a:schemeClr val="tx1"/>
                </a:solidFill>
                <a:latin typeface="Calibri"/>
                <a:ea typeface="Calibri" panose="020F0502020204030204" pitchFamily="34" charset="0"/>
                <a:cs typeface="Calibri"/>
              </a:rPr>
              <a:t>Further Considerations:</a:t>
            </a:r>
          </a:p>
          <a:p>
            <a:endParaRPr lang="en-US" sz="1200">
              <a:solidFill>
                <a:srgbClr val="F79037"/>
              </a:solidFill>
              <a:ea typeface="Calibri" panose="020F0502020204030204" pitchFamily="34" charset="0"/>
            </a:endParaRPr>
          </a:p>
          <a:p>
            <a:r>
              <a:rPr lang="en-US" sz="1200">
                <a:solidFill>
                  <a:schemeClr val="tx1"/>
                </a:solidFill>
                <a:latin typeface="Calibri"/>
                <a:ea typeface="Calibri" panose="020F0502020204030204" pitchFamily="34" charset="0"/>
                <a:cs typeface="Calibri"/>
              </a:rPr>
              <a:t>To make the processes during food production and manufacturing more sustainable, it is important to reduce water consumption, adopt energy sources with low carbon or zero carbon, promote waste recovery and reduce the emission of greenhouse gases. Thus, it is important to perform the following tasks: </a:t>
            </a:r>
          </a:p>
          <a:p>
            <a:endParaRPr lang="en-US" sz="1200">
              <a:solidFill>
                <a:schemeClr val="tx1"/>
              </a:solidFill>
              <a:ea typeface="Calibri" panose="020F0502020204030204" pitchFamily="34" charset="0"/>
            </a:endParaRPr>
          </a:p>
          <a:p>
            <a:pPr marL="171450" indent="-171450">
              <a:buFont typeface="Arial" panose="020B0604020202020204" pitchFamily="34" charset="0"/>
              <a:buChar char="•"/>
            </a:pPr>
            <a:r>
              <a:rPr lang="en-US" sz="1200">
                <a:solidFill>
                  <a:schemeClr val="tx1"/>
                </a:solidFill>
                <a:latin typeface="Calibri"/>
                <a:ea typeface="Calibri" panose="020F0502020204030204" pitchFamily="34" charset="0"/>
                <a:cs typeface="Calibri"/>
              </a:rPr>
              <a:t>the production processes must be reviewed frequently; </a:t>
            </a:r>
            <a:endParaRPr lang="en-US" sz="1200">
              <a:solidFill>
                <a:schemeClr val="tx1"/>
              </a:solidFill>
              <a:ea typeface="Calibri" panose="020F0502020204030204" pitchFamily="34" charset="0"/>
            </a:endParaRPr>
          </a:p>
          <a:p>
            <a:pPr marL="171450" indent="-171450">
              <a:buFont typeface="Arial" panose="020B0604020202020204" pitchFamily="34" charset="0"/>
              <a:buChar char="•"/>
            </a:pPr>
            <a:endParaRPr lang="en-US">
              <a:solidFill>
                <a:schemeClr val="tx1"/>
              </a:solidFill>
              <a:ea typeface="Calibri" panose="020F0502020204030204" pitchFamily="34" charset="0"/>
            </a:endParaRPr>
          </a:p>
          <a:p>
            <a:pPr marL="171450" indent="-171450">
              <a:buFont typeface="Arial" panose="020B0604020202020204" pitchFamily="34" charset="0"/>
              <a:buChar char="•"/>
            </a:pPr>
            <a:r>
              <a:rPr lang="en-US" sz="1200">
                <a:solidFill>
                  <a:schemeClr val="tx1"/>
                </a:solidFill>
                <a:latin typeface="Calibri"/>
                <a:ea typeface="Calibri" panose="020F0502020204030204" pitchFamily="34" charset="0"/>
                <a:cs typeface="Calibri"/>
              </a:rPr>
              <a:t>good practices for equipment operation must be implemented; </a:t>
            </a:r>
            <a:endParaRPr lang="en-US" sz="1200">
              <a:solidFill>
                <a:schemeClr val="tx1"/>
              </a:solidFill>
              <a:ea typeface="Calibri" panose="020F0502020204030204" pitchFamily="34" charset="0"/>
            </a:endParaRPr>
          </a:p>
          <a:p>
            <a:pPr marL="171450" indent="-171450">
              <a:buFont typeface="Arial" panose="020B0604020202020204" pitchFamily="34" charset="0"/>
              <a:buChar char="•"/>
            </a:pPr>
            <a:endParaRPr lang="en-US">
              <a:solidFill>
                <a:schemeClr val="tx1"/>
              </a:solidFill>
              <a:ea typeface="Calibri" panose="020F0502020204030204" pitchFamily="34" charset="0"/>
            </a:endParaRPr>
          </a:p>
          <a:p>
            <a:pPr marL="171450" indent="-171450">
              <a:buFont typeface="Arial" panose="020B0604020202020204" pitchFamily="34" charset="0"/>
              <a:buChar char="•"/>
            </a:pPr>
            <a:r>
              <a:rPr lang="en-US" sz="1200">
                <a:solidFill>
                  <a:schemeClr val="tx1"/>
                </a:solidFill>
                <a:latin typeface="Calibri"/>
                <a:ea typeface="Calibri" panose="020F0502020204030204" pitchFamily="34" charset="0"/>
                <a:cs typeface="Calibri"/>
              </a:rPr>
              <a:t>energy losses must be diminished, and flows with thermal potential must be reused; </a:t>
            </a:r>
            <a:endParaRPr lang="en-US" sz="1200">
              <a:solidFill>
                <a:schemeClr val="tx1"/>
              </a:solidFill>
              <a:ea typeface="Calibri" panose="020F0502020204030204" pitchFamily="34" charset="0"/>
            </a:endParaRPr>
          </a:p>
          <a:p>
            <a:pPr marL="171450" indent="-171450">
              <a:buFont typeface="Arial" panose="020B0604020202020204" pitchFamily="34" charset="0"/>
              <a:buChar char="•"/>
            </a:pPr>
            <a:endParaRPr lang="en-US">
              <a:solidFill>
                <a:schemeClr val="tx1"/>
              </a:solidFill>
              <a:ea typeface="Calibri" panose="020F0502020204030204" pitchFamily="34" charset="0"/>
            </a:endParaRPr>
          </a:p>
          <a:p>
            <a:pPr marL="171450" indent="-171450">
              <a:buFont typeface="Arial" panose="020B0604020202020204" pitchFamily="34" charset="0"/>
              <a:buChar char="•"/>
            </a:pPr>
            <a:r>
              <a:rPr lang="en-US" sz="1200">
                <a:solidFill>
                  <a:schemeClr val="tx1"/>
                </a:solidFill>
                <a:latin typeface="Calibri"/>
                <a:ea typeface="Calibri" panose="020F0502020204030204" pitchFamily="34" charset="0"/>
                <a:cs typeface="Calibri"/>
              </a:rPr>
              <a:t>the use of fossil energy resources must be reduced, and the percentage of incorporation of energy from renewable sources must increase. </a:t>
            </a:r>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r>
              <a:rPr lang="en-US" sz="1200">
                <a:solidFill>
                  <a:schemeClr val="tx1"/>
                </a:solidFill>
                <a:latin typeface="Calibri"/>
                <a:ea typeface="Calibri" panose="020F0502020204030204" pitchFamily="34" charset="0"/>
                <a:cs typeface="Calibri"/>
              </a:rPr>
              <a:t>Another point to consider is the training of the personnel. It is essential to promote the training of operators so that they can carry out food operations correctly and safely. </a:t>
            </a:r>
          </a:p>
          <a:p>
            <a:endParaRPr lang="en-US" sz="1200">
              <a:solidFill>
                <a:schemeClr val="tx1"/>
              </a:solidFill>
              <a:highlight>
                <a:srgbClr val="FF0000"/>
              </a:highlight>
              <a:latin typeface="Calibri"/>
              <a:ea typeface="Calibri" panose="020F0502020204030204" pitchFamily="34" charset="0"/>
              <a:cs typeface="Calibri"/>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3" name="Picture 32" descr="A picture containing indoor, person, preparing&#10;&#10;Description automatically generated">
            <a:extLst>
              <a:ext uri="{FF2B5EF4-FFF2-40B4-BE49-F238E27FC236}">
                <a16:creationId xmlns:a16="http://schemas.microsoft.com/office/drawing/2014/main" id="{8BAA2034-534A-DF44-940A-4CB1A7A22C8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876118" y="6369803"/>
            <a:ext cx="3941520" cy="2608178"/>
          </a:xfrm>
          <a:prstGeom prst="rect">
            <a:avLst/>
          </a:prstGeom>
        </p:spPr>
      </p:pic>
      <p:sp>
        <p:nvSpPr>
          <p:cNvPr id="4" name="Slide Number Placeholder 2">
            <a:extLst>
              <a:ext uri="{FF2B5EF4-FFF2-40B4-BE49-F238E27FC236}">
                <a16:creationId xmlns:a16="http://schemas.microsoft.com/office/drawing/2014/main" id="{1245228C-5DAE-DA57-8012-63FC1B9BA257}"/>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27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59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342361"/>
            <a:ext cx="6363361" cy="4277530"/>
          </a:xfrm>
        </p:spPr>
        <p:txBody>
          <a:bodyPr lIns="91440" tIns="45720" rIns="91440" bIns="45720" numCol="1" spcCol="288000" anchor="t">
            <a:noAutofit/>
          </a:bodyPr>
          <a:lstStyle/>
          <a:p>
            <a:r>
              <a:rPr lang="en-GB" sz="1200" b="1">
                <a:latin typeface="Calibri"/>
                <a:cs typeface="Calibri"/>
              </a:rPr>
              <a:t>Practical Activity 1:</a:t>
            </a:r>
          </a:p>
          <a:p>
            <a:r>
              <a:rPr lang="en-GB" sz="1200">
                <a:latin typeface="Calibri"/>
                <a:cs typeface="Calibri"/>
              </a:rPr>
              <a:t>Students must choose a food product and/or service and describe how the facilities should be designed, as well as Good Hygiene / Manufacturing Practices. </a:t>
            </a:r>
          </a:p>
          <a:p>
            <a:endParaRPr lang="en-GB" sz="1200">
              <a:solidFill>
                <a:schemeClr val="tx1"/>
              </a:solidFill>
              <a:ea typeface="Calibri" panose="020F0502020204030204" pitchFamily="34" charset="0"/>
            </a:endParaRPr>
          </a:p>
          <a:p>
            <a:r>
              <a:rPr lang="en-GB" sz="1200" b="1">
                <a:latin typeface="Calibri"/>
                <a:cs typeface="Calibri"/>
              </a:rPr>
              <a:t>Practical Activity 2:</a:t>
            </a:r>
          </a:p>
          <a:p>
            <a:r>
              <a:rPr lang="en-GB" sz="1200">
                <a:latin typeface="Calibri"/>
                <a:cs typeface="Calibri"/>
              </a:rPr>
              <a:t>The students are asked to create a HACCP plan for a food product and/or service they have chosen. </a:t>
            </a:r>
          </a:p>
          <a:p>
            <a:endParaRPr lang="en-GB" sz="1200" b="1"/>
          </a:p>
          <a:p>
            <a:r>
              <a:rPr lang="en-GB" sz="1200" b="1">
                <a:latin typeface="Calibri"/>
                <a:cs typeface="Calibri"/>
              </a:rPr>
              <a:t>Practical Activity 3:</a:t>
            </a:r>
          </a:p>
          <a:p>
            <a:r>
              <a:rPr lang="en-GB" sz="1200">
                <a:latin typeface="Calibri"/>
                <a:cs typeface="Calibri"/>
              </a:rPr>
              <a:t>Read through some of the case studies presented here and select any that exhibit: </a:t>
            </a:r>
            <a:endParaRPr lang="en-GB" sz="1200"/>
          </a:p>
          <a:p>
            <a:pPr marL="171450" indent="-171450">
              <a:buFont typeface="Arial" panose="020B0604020202020204" pitchFamily="34" charset="0"/>
              <a:buChar char="•"/>
            </a:pPr>
            <a:r>
              <a:rPr lang="en-GB" sz="1200" b="1">
                <a:latin typeface="Calibri"/>
                <a:cs typeface="Calibri"/>
              </a:rPr>
              <a:t>an</a:t>
            </a:r>
            <a:r>
              <a:rPr lang="en-GB" sz="1200">
                <a:latin typeface="Calibri"/>
                <a:cs typeface="Calibri"/>
              </a:rPr>
              <a:t> </a:t>
            </a:r>
            <a:r>
              <a:rPr lang="en-GB" sz="1200" b="1">
                <a:latin typeface="Calibri"/>
                <a:cs typeface="Calibri"/>
              </a:rPr>
              <a:t>efficient use of resources, </a:t>
            </a:r>
            <a:endParaRPr lang="en-GB" sz="1200" b="1"/>
          </a:p>
          <a:p>
            <a:pPr marL="171450" indent="-171450">
              <a:buFont typeface="Arial" panose="020B0604020202020204" pitchFamily="34" charset="0"/>
              <a:buChar char="•"/>
            </a:pPr>
            <a:r>
              <a:rPr lang="en-GB" sz="1200" b="1">
                <a:latin typeface="Calibri"/>
                <a:cs typeface="Calibri"/>
              </a:rPr>
              <a:t>those with specific claims or labels and </a:t>
            </a:r>
            <a:endParaRPr lang="en-GB" sz="1200" b="1"/>
          </a:p>
          <a:p>
            <a:pPr marL="171450" indent="-171450">
              <a:buFont typeface="Arial" panose="020B0604020202020204" pitchFamily="34" charset="0"/>
              <a:buChar char="•"/>
            </a:pPr>
            <a:r>
              <a:rPr lang="en-GB" sz="1200" b="1">
                <a:latin typeface="Calibri"/>
                <a:cs typeface="Calibri"/>
              </a:rPr>
              <a:t>those that foster personnel development</a:t>
            </a:r>
            <a:endParaRPr lang="en-GB" sz="1200">
              <a:latin typeface="Calibri"/>
              <a:cs typeface="Calibri"/>
            </a:endParaRPr>
          </a:p>
          <a:p>
            <a:endParaRPr lang="en-GB" sz="1200">
              <a:solidFill>
                <a:schemeClr val="tx1"/>
              </a:solidFill>
              <a:ea typeface="Calibri" panose="020F0502020204030204" pitchFamily="34" charset="0"/>
            </a:endParaRPr>
          </a:p>
          <a:p>
            <a:r>
              <a:rPr lang="en-GB" sz="1200" b="1">
                <a:solidFill>
                  <a:schemeClr val="tx1"/>
                </a:solidFill>
                <a:latin typeface="Calibri"/>
                <a:ea typeface="Calibri" panose="020F0502020204030204" pitchFamily="34" charset="0"/>
                <a:cs typeface="Calibri"/>
              </a:rPr>
              <a:t>Publication Suggestions: </a:t>
            </a:r>
            <a:endParaRPr lang="en-GB" sz="1200" b="1">
              <a:solidFill>
                <a:schemeClr val="tx1"/>
              </a:solidFill>
              <a:ea typeface="Calibri" panose="020F0502020204030204" pitchFamily="34" charset="0"/>
            </a:endParaRPr>
          </a:p>
          <a:p>
            <a:pPr marL="171450" indent="-171450">
              <a:buFont typeface="Arial" panose="020B0604020202020204" pitchFamily="34" charset="0"/>
              <a:buChar char="•"/>
            </a:pPr>
            <a:r>
              <a:rPr lang="en-GB" sz="1200">
                <a:solidFill>
                  <a:schemeClr val="tx1"/>
                </a:solidFill>
                <a:latin typeface="Calibri"/>
                <a:ea typeface="Calibri" panose="020F0502020204030204" pitchFamily="34" charset="0"/>
                <a:cs typeface="Calibri"/>
              </a:rPr>
              <a:t>Codex Alimentarius (2011). General Principles of Food Hygiene - CXC 1-1969. Adopted in 1969. Amended in 1999. Revised in 1997, 2003, 2020. Editorial corrections in 2011. </a:t>
            </a:r>
            <a:endParaRPr lang="en-GB" sz="1200">
              <a:solidFill>
                <a:schemeClr val="tx1"/>
              </a:solidFill>
              <a:ea typeface="Calibri" panose="020F0502020204030204" pitchFamily="34" charset="0"/>
            </a:endParaRPr>
          </a:p>
          <a:p>
            <a:pPr marL="171450" indent="-171450">
              <a:buFont typeface="Arial" panose="020B0604020202020204" pitchFamily="34" charset="0"/>
              <a:buChar char="•"/>
            </a:pPr>
            <a:r>
              <a:rPr lang="en-GB" sz="1200">
                <a:solidFill>
                  <a:schemeClr val="tx1"/>
                </a:solidFill>
                <a:latin typeface="Calibri"/>
                <a:ea typeface="Calibri" panose="020F0502020204030204" pitchFamily="34" charset="0"/>
                <a:cs typeface="Calibri"/>
              </a:rPr>
              <a:t>Halal Certification Authority [HCA] (2022). </a:t>
            </a:r>
            <a:r>
              <a:rPr lang="en-GB" sz="120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https://halalauthority.org/certification/</a:t>
            </a:r>
            <a:endParaRPr lang="en-GB" sz="1200">
              <a:solidFill>
                <a:srgbClr val="F79037"/>
              </a:solidFill>
              <a:latin typeface="Calibri"/>
              <a:ea typeface="Calibri" panose="020F0502020204030204" pitchFamily="34" charset="0"/>
              <a:cs typeface="Calibri"/>
            </a:endParaRPr>
          </a:p>
          <a:p>
            <a:endParaRPr lang="en-GB" sz="1200">
              <a:solidFill>
                <a:schemeClr val="tx1"/>
              </a:solidFill>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a:xfrm>
            <a:off x="6200636" y="10093261"/>
            <a:ext cx="1047264" cy="465822"/>
          </a:xfrm>
        </p:spPr>
        <p:txBody>
          <a:bodyPr/>
          <a:lstStyle/>
          <a:p>
            <a:fld id="{CB2079F2-58AF-ED44-82D7-E04B2F6FD686}" type="slidenum">
              <a:rPr lang="en-US" smtClean="0"/>
              <a:pPr/>
              <a:t>28</a:t>
            </a:fld>
            <a:endParaRPr lang="en-US"/>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3980387" y="3535586"/>
            <a:ext cx="3051963" cy="1053820"/>
          </a:xfrm>
          <a:prstGeom prst="wedgeRoundRectCallout">
            <a:avLst>
              <a:gd name="adj1" fmla="val -34491"/>
              <a:gd name="adj2" fmla="val 9569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400" b="1">
                <a:latin typeface="Calibri"/>
                <a:ea typeface="Calibri" panose="020F0502020204030204" pitchFamily="34" charset="0"/>
                <a:cs typeface="Calibri"/>
              </a:rPr>
              <a:t>Some Relevant case studies include:</a:t>
            </a:r>
            <a:endParaRPr lang="en-US"/>
          </a:p>
          <a:p>
            <a:pPr algn="ctr"/>
            <a:r>
              <a:rPr lang="en-IE" sz="1400" b="1" err="1">
                <a:latin typeface="Calibri"/>
                <a:ea typeface="Calibri" panose="020F0502020204030204" pitchFamily="34" charset="0"/>
                <a:cs typeface="Calibri"/>
              </a:rPr>
              <a:t>BiaSol</a:t>
            </a:r>
            <a:r>
              <a:rPr lang="en-IE" sz="1400" b="1">
                <a:latin typeface="Calibri"/>
                <a:ea typeface="Calibri" panose="020F0502020204030204" pitchFamily="34" charset="0"/>
                <a:cs typeface="Calibri"/>
              </a:rPr>
              <a:t>, Helsinki Mills,</a:t>
            </a:r>
          </a:p>
          <a:p>
            <a:pPr algn="ctr"/>
            <a:r>
              <a:rPr lang="en-IE" sz="1400" b="1" err="1">
                <a:latin typeface="Calibri"/>
                <a:ea typeface="Calibri" panose="020F0502020204030204" pitchFamily="34" charset="0"/>
                <a:cs typeface="Calibri"/>
              </a:rPr>
              <a:t>FoodSpace</a:t>
            </a:r>
          </a:p>
        </p:txBody>
      </p:sp>
      <p:pic>
        <p:nvPicPr>
          <p:cNvPr id="12" name="Picture Placeholder 11" descr="A picture containing indoor, working, worktable, equipment&#10;&#10;Description automatically generated">
            <a:extLst>
              <a:ext uri="{FF2B5EF4-FFF2-40B4-BE49-F238E27FC236}">
                <a16:creationId xmlns:a16="http://schemas.microsoft.com/office/drawing/2014/main" id="{854E2CBB-B0B1-14D1-9E26-25ABAE29E302}"/>
              </a:ext>
            </a:extLst>
          </p:cNvPr>
          <p:cNvPicPr>
            <a:picLocks noGrp="1" noChangeAspect="1"/>
          </p:cNvPicPr>
          <p:nvPr>
            <p:ph type="pic" sz="quarter" idx="41"/>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1" y="-11581"/>
            <a:ext cx="7559675" cy="2723566"/>
          </a:xfrm>
        </p:spPr>
      </p:pic>
      <p:sp>
        <p:nvSpPr>
          <p:cNvPr id="5" name="TextBox 4">
            <a:extLst>
              <a:ext uri="{FF2B5EF4-FFF2-40B4-BE49-F238E27FC236}">
                <a16:creationId xmlns:a16="http://schemas.microsoft.com/office/drawing/2014/main" id="{6CB57866-CFD7-6B37-2ED2-EA0D4A823B1F}"/>
              </a:ext>
            </a:extLst>
          </p:cNvPr>
          <p:cNvSpPr txBox="1"/>
          <p:nvPr/>
        </p:nvSpPr>
        <p:spPr>
          <a:xfrm>
            <a:off x="136817" y="6887497"/>
            <a:ext cx="569361" cy="3159431"/>
          </a:xfrm>
          <a:prstGeom prst="rect">
            <a:avLst/>
          </a:prstGeom>
          <a:solidFill>
            <a:schemeClr val="bg1"/>
          </a:solidFill>
        </p:spPr>
        <p:txBody>
          <a:bodyPr wrap="square" rtlCol="0">
            <a:spAutoFit/>
          </a:bodyPr>
          <a:lstStyle/>
          <a:p>
            <a:endParaRPr lang="en-IE"/>
          </a:p>
        </p:txBody>
      </p:sp>
      <p:pic>
        <p:nvPicPr>
          <p:cNvPr id="2" name="Picture 1">
            <a:extLst>
              <a:ext uri="{FF2B5EF4-FFF2-40B4-BE49-F238E27FC236}">
                <a16:creationId xmlns:a16="http://schemas.microsoft.com/office/drawing/2014/main" id="{D8A68BAB-D1D8-2A7D-C763-6E91F9528143}"/>
              </a:ext>
            </a:extLst>
          </p:cNvPr>
          <p:cNvPicPr>
            <a:picLocks noChangeAspect="1"/>
          </p:cNvPicPr>
          <p:nvPr/>
        </p:nvPicPr>
        <p:blipFill>
          <a:blip r:embed="rId6"/>
          <a:stretch>
            <a:fillRect/>
          </a:stretch>
        </p:blipFill>
        <p:spPr>
          <a:xfrm>
            <a:off x="214969" y="8132089"/>
            <a:ext cx="493080" cy="474817"/>
          </a:xfrm>
          <a:prstGeom prst="rect">
            <a:avLst/>
          </a:prstGeom>
        </p:spPr>
      </p:pic>
    </p:spTree>
    <p:extLst>
      <p:ext uri="{BB962C8B-B14F-4D97-AF65-F5344CB8AC3E}">
        <p14:creationId xmlns:p14="http://schemas.microsoft.com/office/powerpoint/2010/main" val="423119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691ED0-F322-CF2F-9F19-09E356D8BC33}"/>
              </a:ext>
            </a:extLst>
          </p:cNvPr>
          <p:cNvSpPr>
            <a:spLocks noGrp="1"/>
          </p:cNvSpPr>
          <p:nvPr>
            <p:ph type="sldNum" sz="quarter" idx="4"/>
          </p:nvPr>
        </p:nvSpPr>
        <p:spPr>
          <a:xfrm>
            <a:off x="6220218" y="10124804"/>
            <a:ext cx="1047264" cy="465822"/>
          </a:xfrm>
        </p:spPr>
        <p:txBody>
          <a:bodyPr/>
          <a:lstStyle/>
          <a:p>
            <a:fld id="{CB2079F2-58AF-ED44-82D7-E04B2F6FD686}" type="slidenum">
              <a:rPr lang="en-US" sz="800" smtClean="0"/>
              <a:pPr/>
              <a:t>29</a:t>
            </a:fld>
            <a:endParaRPr lang="en-US" sz="800"/>
          </a:p>
        </p:txBody>
      </p:sp>
      <p:sp>
        <p:nvSpPr>
          <p:cNvPr id="4" name="Text Placeholder 3">
            <a:extLst>
              <a:ext uri="{FF2B5EF4-FFF2-40B4-BE49-F238E27FC236}">
                <a16:creationId xmlns:a16="http://schemas.microsoft.com/office/drawing/2014/main" id="{3A4616AA-5142-A5E3-9B7E-52B019F6ABFA}"/>
              </a:ext>
            </a:extLst>
          </p:cNvPr>
          <p:cNvSpPr>
            <a:spLocks noGrp="1"/>
          </p:cNvSpPr>
          <p:nvPr>
            <p:ph type="body" sz="quarter" idx="33"/>
          </p:nvPr>
        </p:nvSpPr>
        <p:spPr/>
        <p:txBody>
          <a:bodyPr/>
          <a:lstStyle/>
          <a:p>
            <a:endParaRPr lang="en-IE"/>
          </a:p>
        </p:txBody>
      </p:sp>
      <p:sp>
        <p:nvSpPr>
          <p:cNvPr id="7" name="Text Placeholder 1">
            <a:extLst>
              <a:ext uri="{FF2B5EF4-FFF2-40B4-BE49-F238E27FC236}">
                <a16:creationId xmlns:a16="http://schemas.microsoft.com/office/drawing/2014/main" id="{A8E75D9B-0D01-71EB-D5EC-103D70C7DDC3}"/>
              </a:ext>
            </a:extLst>
          </p:cNvPr>
          <p:cNvSpPr txBox="1">
            <a:spLocks/>
          </p:cNvSpPr>
          <p:nvPr/>
        </p:nvSpPr>
        <p:spPr>
          <a:xfrm>
            <a:off x="332269" y="211981"/>
            <a:ext cx="6042743" cy="94674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300"/>
              <a:t>B.2. Food Production &amp; Logistics</a:t>
            </a:r>
          </a:p>
          <a:p>
            <a:endParaRPr lang="en-IE" sz="3300"/>
          </a:p>
        </p:txBody>
      </p:sp>
      <p:sp>
        <p:nvSpPr>
          <p:cNvPr id="8" name="Text Placeholder 7">
            <a:extLst>
              <a:ext uri="{FF2B5EF4-FFF2-40B4-BE49-F238E27FC236}">
                <a16:creationId xmlns:a16="http://schemas.microsoft.com/office/drawing/2014/main" id="{65B155E1-CA68-3B81-B8E7-AFFB45040FC9}"/>
              </a:ext>
            </a:extLst>
          </p:cNvPr>
          <p:cNvSpPr txBox="1">
            <a:spLocks noGrp="1"/>
          </p:cNvSpPr>
          <p:nvPr>
            <p:ph type="body" sz="quarter" idx="30"/>
          </p:nvPr>
        </p:nvSpPr>
        <p:spPr>
          <a:xfrm>
            <a:off x="332269" y="1126472"/>
            <a:ext cx="6572250" cy="785813"/>
          </a:xfrm>
          <a:prstGeom prst="rect">
            <a:avLst/>
          </a:prstGeom>
          <a:noFill/>
        </p:spPr>
        <p:txBody>
          <a:bodyPr wrap="square">
            <a:spAutoFit/>
          </a:bodyPr>
          <a:lstStyle/>
          <a:p>
            <a:r>
              <a:rPr lang="en-IE" sz="2400" i="0">
                <a:effectLst/>
                <a:latin typeface="Calibri" panose="020F0502020204030204" pitchFamily="34" charset="0"/>
                <a:ea typeface="Calibri" panose="020F0502020204030204" pitchFamily="34" charset="0"/>
                <a:cs typeface="Calibri" panose="020F0502020204030204" pitchFamily="34" charset="0"/>
              </a:rPr>
              <a:t>B.2.1. Working Conditions</a:t>
            </a:r>
            <a:endParaRPr lang="en-IE" sz="2400">
              <a:latin typeface="Calibri" panose="020F0502020204030204" pitchFamily="34" charset="0"/>
              <a:ea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236FA7D9-4788-A308-5533-DA59F0E9F74F}"/>
              </a:ext>
            </a:extLst>
          </p:cNvPr>
          <p:cNvGrpSpPr/>
          <p:nvPr/>
        </p:nvGrpSpPr>
        <p:grpSpPr>
          <a:xfrm>
            <a:off x="6220218" y="330585"/>
            <a:ext cx="1082141" cy="1124763"/>
            <a:chOff x="690225" y="4499263"/>
            <a:chExt cx="1499146" cy="1521296"/>
          </a:xfrm>
        </p:grpSpPr>
        <p:sp>
          <p:nvSpPr>
            <p:cNvPr id="10" name="Freeform 109">
              <a:extLst>
                <a:ext uri="{FF2B5EF4-FFF2-40B4-BE49-F238E27FC236}">
                  <a16:creationId xmlns:a16="http://schemas.microsoft.com/office/drawing/2014/main" id="{64588B4D-876E-9FA8-87DF-989D9792D97F}"/>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224EFFB5-6CAE-5C9C-AC65-7CCEFE54B268}"/>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A7AFC37A-C93A-7CD2-02E9-A225947E237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2" name="Freeform 167">
                <a:extLst>
                  <a:ext uri="{FF2B5EF4-FFF2-40B4-BE49-F238E27FC236}">
                    <a16:creationId xmlns:a16="http://schemas.microsoft.com/office/drawing/2014/main" id="{6814D300-78D6-E3BB-A918-7AD1A36F64A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3" name="Freeform 168">
                <a:extLst>
                  <a:ext uri="{FF2B5EF4-FFF2-40B4-BE49-F238E27FC236}">
                    <a16:creationId xmlns:a16="http://schemas.microsoft.com/office/drawing/2014/main" id="{F03FE68E-1EA7-5327-A9B0-78CB81E162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4" name="Freeform 170">
                <a:extLst>
                  <a:ext uri="{FF2B5EF4-FFF2-40B4-BE49-F238E27FC236}">
                    <a16:creationId xmlns:a16="http://schemas.microsoft.com/office/drawing/2014/main" id="{3871F201-7A85-3C5D-AE77-F0650B797363}"/>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5" name="Freeform 171">
                <a:extLst>
                  <a:ext uri="{FF2B5EF4-FFF2-40B4-BE49-F238E27FC236}">
                    <a16:creationId xmlns:a16="http://schemas.microsoft.com/office/drawing/2014/main" id="{421C268C-D69F-9E88-0C0C-EA071F25015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EF0C60FD-322E-71A1-E4DC-51BBCC4B5194}"/>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2E6C1807-065E-79E1-D264-AA23C980EBD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126">
                <a:extLst>
                  <a:ext uri="{FF2B5EF4-FFF2-40B4-BE49-F238E27FC236}">
                    <a16:creationId xmlns:a16="http://schemas.microsoft.com/office/drawing/2014/main" id="{6F4C788A-82C4-493D-CB6C-398A2BA7192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8" name="Freeform 131">
                <a:extLst>
                  <a:ext uri="{FF2B5EF4-FFF2-40B4-BE49-F238E27FC236}">
                    <a16:creationId xmlns:a16="http://schemas.microsoft.com/office/drawing/2014/main" id="{5C054C46-F7D3-CCF1-788B-9ACC29CEDD1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9" name="Freeform 139">
                <a:extLst>
                  <a:ext uri="{FF2B5EF4-FFF2-40B4-BE49-F238E27FC236}">
                    <a16:creationId xmlns:a16="http://schemas.microsoft.com/office/drawing/2014/main" id="{9E18C5AE-01DB-2028-0898-497B7DBD5C3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165">
                <a:extLst>
                  <a:ext uri="{FF2B5EF4-FFF2-40B4-BE49-F238E27FC236}">
                    <a16:creationId xmlns:a16="http://schemas.microsoft.com/office/drawing/2014/main" id="{40391EE1-868A-FD1D-1E35-E442E8684A22}"/>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E3649E62-D2B0-0F70-AAD2-CE35EBC39D5F}"/>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9DFF3BEF-3957-A036-BCB2-36D1E5723CE4}"/>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121">
                <a:extLst>
                  <a:ext uri="{FF2B5EF4-FFF2-40B4-BE49-F238E27FC236}">
                    <a16:creationId xmlns:a16="http://schemas.microsoft.com/office/drawing/2014/main" id="{E5041B37-2ED5-2286-F934-93DC1E83971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122">
                <a:extLst>
                  <a:ext uri="{FF2B5EF4-FFF2-40B4-BE49-F238E27FC236}">
                    <a16:creationId xmlns:a16="http://schemas.microsoft.com/office/drawing/2014/main" id="{9B054467-3E45-33C6-814C-845EBBE6DBD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4" name="Freeform 123">
                <a:extLst>
                  <a:ext uri="{FF2B5EF4-FFF2-40B4-BE49-F238E27FC236}">
                    <a16:creationId xmlns:a16="http://schemas.microsoft.com/office/drawing/2014/main" id="{35DECFE2-0C8A-E816-B3C7-2B0483AE78C3}"/>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124">
                <a:extLst>
                  <a:ext uri="{FF2B5EF4-FFF2-40B4-BE49-F238E27FC236}">
                    <a16:creationId xmlns:a16="http://schemas.microsoft.com/office/drawing/2014/main" id="{10C8E5A0-AD2E-09B6-1EA5-DCA487654271}"/>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59363435-0C1A-3AC3-CEEF-B9396812F605}"/>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B8C9ABE9-FB32-7C53-D529-06BEE7C412CE}"/>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37DFAE54-9CD8-59FB-170D-5D2E94FC68FF}"/>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0" name="Freeform 119">
                  <a:extLst>
                    <a:ext uri="{FF2B5EF4-FFF2-40B4-BE49-F238E27FC236}">
                      <a16:creationId xmlns:a16="http://schemas.microsoft.com/office/drawing/2014/main" id="{02114677-27BE-E6C3-67E1-BD884FF41E37}"/>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6" name="Freeform 115">
                <a:extLst>
                  <a:ext uri="{FF2B5EF4-FFF2-40B4-BE49-F238E27FC236}">
                    <a16:creationId xmlns:a16="http://schemas.microsoft.com/office/drawing/2014/main" id="{8C8C6DE6-BD68-4007-E834-15554E6E7C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7" name="Freeform 116">
                <a:extLst>
                  <a:ext uri="{FF2B5EF4-FFF2-40B4-BE49-F238E27FC236}">
                    <a16:creationId xmlns:a16="http://schemas.microsoft.com/office/drawing/2014/main" id="{5DEF99E6-40ED-8368-0AD6-54623EE47AF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8" name="Freeform 117">
                <a:extLst>
                  <a:ext uri="{FF2B5EF4-FFF2-40B4-BE49-F238E27FC236}">
                    <a16:creationId xmlns:a16="http://schemas.microsoft.com/office/drawing/2014/main" id="{B8A58A17-BCD2-B405-8865-2F1D7905B21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6" name="Text Placeholder 1">
            <a:extLst>
              <a:ext uri="{FF2B5EF4-FFF2-40B4-BE49-F238E27FC236}">
                <a16:creationId xmlns:a16="http://schemas.microsoft.com/office/drawing/2014/main" id="{41D5244C-9A1D-3452-BE0A-7043CA21EA6F}"/>
              </a:ext>
            </a:extLst>
          </p:cNvPr>
          <p:cNvSpPr>
            <a:spLocks noGrp="1"/>
          </p:cNvSpPr>
          <p:nvPr>
            <p:ph type="body" sz="quarter" idx="32"/>
          </p:nvPr>
        </p:nvSpPr>
        <p:spPr>
          <a:xfrm>
            <a:off x="343110" y="2170042"/>
            <a:ext cx="6743490" cy="3729037"/>
          </a:xfrm>
        </p:spPr>
        <p:txBody>
          <a:bodyPr lIns="91440" tIns="45720" rIns="91440" bIns="45720" numCol="1" spcCol="288000" anchor="t">
            <a:noAutofit/>
          </a:body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effectLst/>
                <a:highlight>
                  <a:srgbClr val="F79037"/>
                </a:highlight>
                <a:uLnTx/>
                <a:uFillTx/>
                <a:latin typeface="Calibri"/>
                <a:ea typeface="Calibri" panose="020F0502020204030204" pitchFamily="34" charset="0"/>
                <a:cs typeface="Calibri"/>
              </a:rPr>
              <a:t>Aim</a:t>
            </a:r>
            <a:r>
              <a:rPr kumimoji="0" lang="en-GB" sz="1400" b="1" i="0" u="none" strike="noStrike" kern="1200" cap="none" spc="0" normalizeH="0" baseline="0" noProof="0">
                <a:ln>
                  <a:noFill/>
                </a:ln>
                <a:solidFill>
                  <a:schemeClr val="tx1"/>
                </a:solidFill>
                <a:effectLst/>
                <a:highlight>
                  <a:srgbClr val="F79037"/>
                </a:highlight>
                <a:uLnTx/>
                <a:uFillTx/>
                <a:latin typeface="Calibri"/>
                <a:ea typeface="Calibri" panose="020F0502020204030204" pitchFamily="34" charset="0"/>
                <a:cs typeface="Calibri"/>
              </a:rPr>
              <a:t>: Learner to recognise </a:t>
            </a:r>
            <a:r>
              <a:rPr kumimoji="0" lang="en-GB" sz="1400" b="1" i="0" u="none" strike="noStrike" kern="1200" cap="none" spc="0" normalizeH="0" baseline="0" noProof="0">
                <a:ln>
                  <a:noFill/>
                </a:ln>
                <a:effectLst/>
                <a:highlight>
                  <a:srgbClr val="F79037"/>
                </a:highlight>
                <a:uLnTx/>
                <a:uFillTx/>
                <a:latin typeface="Calibri"/>
                <a:ea typeface="Calibri" panose="020F0502020204030204" pitchFamily="34" charset="0"/>
                <a:cs typeface="Calibri"/>
              </a:rPr>
              <a:t>the Importance of Suitable Working conditions in Food Production Facilities</a:t>
            </a:r>
            <a:endParaRPr lang="en-GB" sz="1400" b="1" i="0" u="none" strike="noStrike" kern="1200" cap="none" spc="0" normalizeH="0" baseline="0" noProof="0">
              <a:ln>
                <a:noFill/>
              </a:ln>
              <a:effectLst/>
              <a:highlight>
                <a:srgbClr val="F79037"/>
              </a:highlight>
              <a:uLnTx/>
              <a:uFillTx/>
              <a:latin typeface="Calibri"/>
              <a:ea typeface="Calibri" panose="020F0502020204030204" pitchFamily="34" charset="0"/>
              <a:cs typeface="Calibri"/>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cap="none" spc="0" normalizeH="0" baseline="0" noProof="0">
              <a:ln>
                <a:noFill/>
              </a:ln>
              <a:solidFill>
                <a:srgbClr val="F79037"/>
              </a:solidFill>
              <a:effectLst/>
              <a:highlight>
                <a:srgbClr val="FF0000"/>
              </a:highligh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GB" sz="1200" b="0" i="0" u="none" strike="noStrike" kern="1200" cap="none" spc="0" normalizeH="0" baseline="0" noProof="0">
                <a:ln>
                  <a:noFill/>
                </a:ln>
                <a:effectLst/>
                <a:uLnTx/>
                <a:uFillTx/>
                <a:latin typeface="Calibri"/>
                <a:ea typeface="Calibri" panose="020F0502020204030204" pitchFamily="34" charset="0"/>
                <a:cs typeface="Calibri"/>
              </a:rPr>
              <a:t>Child </a:t>
            </a:r>
            <a:r>
              <a:rPr lang="en-GB" sz="1200">
                <a:latin typeface="Calibri"/>
                <a:ea typeface="Calibri" panose="020F0502020204030204" pitchFamily="34" charset="0"/>
                <a:cs typeface="Calibri"/>
              </a:rPr>
              <a:t>labour</a:t>
            </a:r>
            <a:r>
              <a:rPr kumimoji="0" lang="en-GB" sz="1200" b="0" i="0" u="none" strike="noStrike" kern="1200" cap="none" spc="0" normalizeH="0" baseline="0" noProof="0">
                <a:ln>
                  <a:noFill/>
                </a:ln>
                <a:effectLst/>
                <a:uLnTx/>
                <a:uFillTx/>
                <a:latin typeface="Calibri"/>
                <a:ea typeface="Calibri" panose="020F0502020204030204" pitchFamily="34" charset="0"/>
                <a:cs typeface="Calibri"/>
              </a:rPr>
              <a:t>, proper salaries, the abuse of working hours, occupational safety, social rights for the workers, and gender equality are some of the ethical concerns in food manufacturing, delivering or selling businesses. According to the International Labour </a:t>
            </a:r>
            <a:r>
              <a:rPr lang="en-GB" sz="1200">
                <a:latin typeface="Calibri"/>
                <a:ea typeface="Calibri" panose="020F0502020204030204" pitchFamily="34" charset="0"/>
                <a:cs typeface="Calibri"/>
              </a:rPr>
              <a:t>Organisation’s [ILO] (2021) report</a:t>
            </a:r>
            <a:r>
              <a:rPr kumimoji="0" lang="en-GB" sz="1200" b="0" i="0" u="none" strike="noStrike" kern="1200" cap="none" spc="0" normalizeH="0" baseline="0" noProof="0">
                <a:ln>
                  <a:noFill/>
                </a:ln>
                <a:effectLst/>
                <a:uLnTx/>
                <a:uFillTx/>
                <a:latin typeface="Calibri"/>
                <a:ea typeface="Calibri" panose="020F0502020204030204" pitchFamily="34" charset="0"/>
                <a:cs typeface="Calibri"/>
              </a:rPr>
              <a:t> on Child Labour</a:t>
            </a:r>
            <a:r>
              <a:rPr lang="en-GB" sz="1200">
                <a:latin typeface="Calibri"/>
                <a:ea typeface="Calibri" panose="020F0502020204030204" pitchFamily="34" charset="0"/>
                <a:cs typeface="Calibri"/>
              </a:rPr>
              <a:t>,</a:t>
            </a:r>
            <a:r>
              <a:rPr kumimoji="0" lang="en-GB" sz="1200" b="0" i="0" u="none" strike="noStrike" kern="1200" cap="none" spc="0" normalizeH="0" baseline="0" noProof="0">
                <a:ln>
                  <a:noFill/>
                </a:ln>
                <a:effectLst/>
                <a:uLnTx/>
                <a:uFillTx/>
                <a:latin typeface="Calibri"/>
                <a:ea typeface="Calibri" panose="020F0502020204030204" pitchFamily="34" charset="0"/>
                <a:cs typeface="Calibri"/>
              </a:rPr>
              <a:t> there are 160 million children working worldwide, while 4.7% work in hazardous roles. According to the report, 72.1 % of child </a:t>
            </a:r>
            <a:r>
              <a:rPr lang="en-GB" sz="1200">
                <a:latin typeface="Calibri"/>
                <a:ea typeface="Calibri" panose="020F0502020204030204" pitchFamily="34" charset="0"/>
                <a:cs typeface="Calibri"/>
              </a:rPr>
              <a:t>labour</a:t>
            </a:r>
            <a:r>
              <a:rPr kumimoji="0" lang="en-GB" sz="1200" b="0" i="0" u="none" strike="noStrike" kern="1200" cap="none" spc="0" normalizeH="0" baseline="0" noProof="0">
                <a:ln>
                  <a:noFill/>
                </a:ln>
                <a:effectLst/>
                <a:uLnTx/>
                <a:uFillTx/>
                <a:latin typeface="Calibri"/>
                <a:ea typeface="Calibri" panose="020F0502020204030204" pitchFamily="34" charset="0"/>
                <a:cs typeface="Calibri"/>
              </a:rPr>
              <a:t> is caused by children helping families with work.</a:t>
            </a:r>
            <a:r>
              <a:rPr lang="en-GB" sz="1200">
                <a:latin typeface="Calibri"/>
                <a:ea typeface="Calibri" panose="020F0502020204030204" pitchFamily="34" charset="0"/>
                <a:cs typeface="Calibri"/>
              </a:rPr>
              <a:t> </a:t>
            </a:r>
            <a:endParaRPr lang="en-GB" sz="1200" b="0" i="0" u="none" strike="noStrike" kern="1200" cap="none" spc="0" normalizeH="0" baseline="0" noProof="0">
              <a:ln>
                <a:noFill/>
              </a:ln>
              <a:effectLst/>
              <a:uLnTx/>
              <a:uFillTx/>
              <a:latin typeface="Calibri"/>
              <a:ea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GB" sz="1200" b="0" i="0" u="none" strike="noStrike" kern="1200" cap="none" spc="0" normalizeH="0" baseline="0" noProof="0">
                <a:ln>
                  <a:noFill/>
                </a:ln>
                <a:effectLst/>
                <a:uLnTx/>
                <a:uFillTx/>
                <a:latin typeface="Calibri"/>
                <a:ea typeface="Calibri" panose="020F0502020204030204" pitchFamily="34" charset="0"/>
                <a:cs typeface="Calibri"/>
              </a:rPr>
              <a:t>Difficulties for women working in the food sector should be addressed under the title of gender equality. Although women are expected to work in the kitchen in a household, commercial kitchens are dominated by men. </a:t>
            </a:r>
            <a:r>
              <a:rPr kumimoji="0" lang="en-GB" sz="1200" b="0" i="0" u="none" strike="noStrike" kern="1200" cap="none" spc="0" normalizeH="0" baseline="0" noProof="0" err="1">
                <a:ln>
                  <a:noFill/>
                </a:ln>
                <a:effectLst/>
                <a:uLnTx/>
                <a:uFillTx/>
                <a:latin typeface="Calibri"/>
                <a:ea typeface="Calibri" panose="020F0502020204030204" pitchFamily="34" charset="0"/>
                <a:cs typeface="Calibri"/>
              </a:rPr>
              <a:t>Steavenson</a:t>
            </a:r>
            <a:r>
              <a:rPr kumimoji="0" lang="en-GB" sz="1200" b="0" i="0" u="none" strike="noStrike" kern="1200" cap="none" spc="0" normalizeH="0" baseline="0" noProof="0">
                <a:ln>
                  <a:noFill/>
                </a:ln>
                <a:effectLst/>
                <a:uLnTx/>
                <a:uFillTx/>
                <a:latin typeface="Calibri"/>
                <a:ea typeface="Calibri" panose="020F0502020204030204" pitchFamily="34" charset="0"/>
                <a:cs typeface="Calibri"/>
              </a:rPr>
              <a:t> (2021) addresses this issue in the Financial Times.</a:t>
            </a:r>
            <a:r>
              <a:rPr lang="en-GB" sz="1200">
                <a:latin typeface="Calibri"/>
                <a:ea typeface="Calibri" panose="020F0502020204030204" pitchFamily="34" charset="0"/>
                <a:cs typeface="Calibri"/>
              </a:rPr>
              <a:t> </a:t>
            </a:r>
            <a:r>
              <a:rPr kumimoji="0" lang="en-GB" sz="1200" b="0" i="0" u="none" strike="noStrike" kern="1200" cap="none" spc="0" normalizeH="0" baseline="0" noProof="0">
                <a:ln>
                  <a:noFill/>
                </a:ln>
                <a:effectLst/>
                <a:uLnTx/>
                <a:uFillTx/>
                <a:latin typeface="Calibri"/>
                <a:ea typeface="Calibri" panose="020F0502020204030204" pitchFamily="34" charset="0"/>
                <a:cs typeface="Calibri"/>
              </a:rPr>
              <a:t> During the interview with the best female chef of 2017, Ana Ros, the necessity of </a:t>
            </a:r>
            <a:r>
              <a:rPr lang="en-GB" sz="1200">
                <a:latin typeface="Calibri"/>
                <a:ea typeface="Calibri" panose="020F0502020204030204" pitchFamily="34" charset="0"/>
                <a:cs typeface="Calibri"/>
              </a:rPr>
              <a:t>categorising </a:t>
            </a:r>
            <a:r>
              <a:rPr kumimoji="0" lang="en-GB" sz="1200" b="0" i="0" u="none" strike="noStrike" kern="1200" cap="none" spc="0" normalizeH="0" baseline="0" noProof="0">
                <a:ln>
                  <a:noFill/>
                </a:ln>
                <a:effectLst/>
                <a:uLnTx/>
                <a:uFillTx/>
                <a:latin typeface="Calibri"/>
                <a:ea typeface="Calibri" panose="020F0502020204030204" pitchFamily="34" charset="0"/>
                <a:cs typeface="Calibri"/>
              </a:rPr>
              <a:t>best chef rewards into genders is questioned.</a:t>
            </a:r>
            <a:r>
              <a:rPr lang="en-GB" sz="1200">
                <a:latin typeface="Calibri"/>
                <a:ea typeface="Calibri" panose="020F0502020204030204" pitchFamily="34" charset="0"/>
                <a:cs typeface="Calibri"/>
              </a:rPr>
              <a:t> </a:t>
            </a:r>
            <a:endParaRPr lang="en-GB" sz="1200" b="0" i="0" u="none" strike="noStrike" kern="1200" cap="none" spc="0" normalizeH="0" baseline="0" noProof="0">
              <a:ln>
                <a:noFill/>
              </a:ln>
              <a:effectLst/>
              <a:uLnTx/>
              <a:uFillTx/>
              <a:latin typeface="Calibri"/>
              <a:ea typeface="Calibri" panose="020F0502020204030204" pitchFamily="34" charset="0"/>
              <a:cs typeface="Calibri" panose="020F0502020204030204" pitchFamily="34" charset="0"/>
            </a:endParaRPr>
          </a:p>
          <a:p>
            <a:endParaRPr lang="en-GB"/>
          </a:p>
        </p:txBody>
      </p:sp>
      <p:pic>
        <p:nvPicPr>
          <p:cNvPr id="37" name="Picture 36" descr="A picture containing food, doughnut, donut, indoor&#10;&#10;Description automatically generated">
            <a:extLst>
              <a:ext uri="{FF2B5EF4-FFF2-40B4-BE49-F238E27FC236}">
                <a16:creationId xmlns:a16="http://schemas.microsoft.com/office/drawing/2014/main" id="{2CB80994-97AF-A343-2651-BB212FABB354}"/>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343110" y="6693997"/>
            <a:ext cx="3436727" cy="2518317"/>
          </a:xfrm>
          <a:prstGeom prst="rect">
            <a:avLst/>
          </a:prstGeom>
        </p:spPr>
      </p:pic>
      <p:pic>
        <p:nvPicPr>
          <p:cNvPr id="38" name="Picture 37" descr="A picture containing text, indoor, preparing, shop&#10;&#10;Description automatically generated">
            <a:extLst>
              <a:ext uri="{FF2B5EF4-FFF2-40B4-BE49-F238E27FC236}">
                <a16:creationId xmlns:a16="http://schemas.microsoft.com/office/drawing/2014/main" id="{DB77409E-439B-461D-047A-5F67943430A4}"/>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3977501" y="6693997"/>
            <a:ext cx="3324858" cy="2518317"/>
          </a:xfrm>
          <a:prstGeom prst="rect">
            <a:avLst/>
          </a:prstGeom>
          <a:ln>
            <a:noFill/>
          </a:ln>
        </p:spPr>
      </p:pic>
    </p:spTree>
    <p:extLst>
      <p:ext uri="{BB962C8B-B14F-4D97-AF65-F5344CB8AC3E}">
        <p14:creationId xmlns:p14="http://schemas.microsoft.com/office/powerpoint/2010/main" val="104915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CFB634-C88B-9805-77DE-CA3641284A5B}"/>
              </a:ext>
            </a:extLst>
          </p:cNvPr>
          <p:cNvSpPr>
            <a:spLocks noGrp="1"/>
          </p:cNvSpPr>
          <p:nvPr>
            <p:ph type="sldNum" sz="quarter" idx="4"/>
          </p:nvPr>
        </p:nvSpPr>
        <p:spPr/>
        <p:txBody>
          <a:bodyPr/>
          <a:lstStyle/>
          <a:p>
            <a:fld id="{CB2079F2-58AF-ED44-82D7-E04B2F6FD686}" type="slidenum">
              <a:rPr lang="en-US" smtClean="0"/>
              <a:pPr/>
              <a:t>3</a:t>
            </a:fld>
            <a:endParaRPr lang="en-US"/>
          </a:p>
        </p:txBody>
      </p:sp>
      <p:sp>
        <p:nvSpPr>
          <p:cNvPr id="4" name="object 5">
            <a:extLst>
              <a:ext uri="{FF2B5EF4-FFF2-40B4-BE49-F238E27FC236}">
                <a16:creationId xmlns:a16="http://schemas.microsoft.com/office/drawing/2014/main" id="{8E90AE14-CFF6-9DFA-05FF-D88E84E32EC1}"/>
              </a:ext>
            </a:extLst>
          </p:cNvPr>
          <p:cNvSpPr txBox="1"/>
          <p:nvPr/>
        </p:nvSpPr>
        <p:spPr>
          <a:xfrm>
            <a:off x="2811558" y="1443731"/>
            <a:ext cx="4343250" cy="1300064"/>
          </a:xfrm>
          <a:prstGeom prst="rect">
            <a:avLst/>
          </a:prstGeom>
        </p:spPr>
        <p:txBody>
          <a:bodyPr vert="horz" wrap="square" lIns="0" tIns="12347" rIns="0" bIns="0" rtlCol="0" anchor="t">
            <a:spAutoFit/>
          </a:bodyPr>
          <a:lstStyle/>
          <a:p>
            <a:pPr algn="just"/>
            <a:r>
              <a:rPr lang="en-US" sz="1200">
                <a:latin typeface="Calibri"/>
                <a:cs typeface="Calibri"/>
              </a:rPr>
              <a:t>The EFE Educator's guide is an online interactive set of resources and additional learning links.  This content provides a deeper, self-guided learning opportunity featuring explainers &amp; insight of what Ethical &amp; Sustainable Food Businesses and Innovation is or should be through-out Europe. We invite you to use these links and to explore and engage with the content and delve deeper into the subject matter.</a:t>
            </a:r>
            <a:r>
              <a:rPr lang="en-IE" sz="1200">
                <a:latin typeface="Calibri"/>
                <a:cs typeface="Calibri"/>
              </a:rPr>
              <a:t> </a:t>
            </a:r>
            <a:endParaRPr lang="en-IE" sz="1200">
              <a:latin typeface="Calibri" panose="020F0502020204030204" pitchFamily="34" charset="0"/>
              <a:cs typeface="Calibri" panose="020F0502020204030204" pitchFamily="34" charset="0"/>
            </a:endParaRPr>
          </a:p>
          <a:p>
            <a:pPr algn="just"/>
            <a:endParaRPr lang="en-IE" sz="1167">
              <a:latin typeface="Calibri" panose="020F0502020204030204" pitchFamily="34" charset="0"/>
              <a:cs typeface="Calibri" panose="020F0502020204030204" pitchFamily="34" charset="0"/>
            </a:endParaRPr>
          </a:p>
        </p:txBody>
      </p:sp>
      <p:sp>
        <p:nvSpPr>
          <p:cNvPr id="5" name="object 9">
            <a:extLst>
              <a:ext uri="{FF2B5EF4-FFF2-40B4-BE49-F238E27FC236}">
                <a16:creationId xmlns:a16="http://schemas.microsoft.com/office/drawing/2014/main" id="{2200BC3C-DCAD-6F26-9070-4C18D214BC36}"/>
              </a:ext>
            </a:extLst>
          </p:cNvPr>
          <p:cNvSpPr txBox="1"/>
          <p:nvPr/>
        </p:nvSpPr>
        <p:spPr>
          <a:xfrm rot="720000">
            <a:off x="3689760" y="3070213"/>
            <a:ext cx="460866" cy="171137"/>
          </a:xfrm>
          <a:prstGeom prst="rect">
            <a:avLst/>
          </a:prstGeom>
        </p:spPr>
        <p:txBody>
          <a:bodyPr vert="horz" wrap="square" lIns="0" tIns="0" rIns="0" bIns="0" rtlCol="0">
            <a:spAutoFit/>
          </a:bodyPr>
          <a:lstStyle/>
          <a:p>
            <a:pPr>
              <a:lnSpc>
                <a:spcPts val="1317"/>
              </a:lnSpc>
            </a:pPr>
            <a:r>
              <a:rPr sz="1361" spc="-131">
                <a:solidFill>
                  <a:srgbClr val="FFFFFF"/>
                </a:solidFill>
                <a:latin typeface="Calibri" panose="020F0502020204030204" pitchFamily="34" charset="0"/>
                <a:cs typeface="Calibri" panose="020F0502020204030204" pitchFamily="34" charset="0"/>
              </a:rPr>
              <a:t>CLICK</a:t>
            </a:r>
            <a:endParaRPr sz="1361">
              <a:latin typeface="Calibri" panose="020F0502020204030204" pitchFamily="34" charset="0"/>
              <a:cs typeface="Calibri" panose="020F0502020204030204" pitchFamily="34" charset="0"/>
            </a:endParaRPr>
          </a:p>
        </p:txBody>
      </p:sp>
      <p:sp>
        <p:nvSpPr>
          <p:cNvPr id="6" name="object 10">
            <a:extLst>
              <a:ext uri="{FF2B5EF4-FFF2-40B4-BE49-F238E27FC236}">
                <a16:creationId xmlns:a16="http://schemas.microsoft.com/office/drawing/2014/main" id="{E38BD456-CE5D-BE66-5528-F8152DBE8E2E}"/>
              </a:ext>
            </a:extLst>
          </p:cNvPr>
          <p:cNvSpPr txBox="1"/>
          <p:nvPr/>
        </p:nvSpPr>
        <p:spPr>
          <a:xfrm rot="720000">
            <a:off x="3572589" y="3239318"/>
            <a:ext cx="623297" cy="171137"/>
          </a:xfrm>
          <a:prstGeom prst="rect">
            <a:avLst/>
          </a:prstGeom>
        </p:spPr>
        <p:txBody>
          <a:bodyPr vert="horz" wrap="square" lIns="0" tIns="0" rIns="0" bIns="0" rtlCol="0">
            <a:spAutoFit/>
          </a:bodyPr>
          <a:lstStyle/>
          <a:p>
            <a:pPr>
              <a:lnSpc>
                <a:spcPts val="1317"/>
              </a:lnSpc>
            </a:pPr>
            <a:r>
              <a:rPr sz="1361" spc="-136">
                <a:solidFill>
                  <a:srgbClr val="FFFFFF"/>
                </a:solidFill>
                <a:latin typeface="Calibri" panose="020F0502020204030204" pitchFamily="34" charset="0"/>
                <a:cs typeface="Calibri" panose="020F0502020204030204" pitchFamily="34" charset="0"/>
              </a:rPr>
              <a:t>T</a:t>
            </a:r>
            <a:r>
              <a:rPr sz="1361" spc="-156">
                <a:solidFill>
                  <a:srgbClr val="FFFFFF"/>
                </a:solidFill>
                <a:latin typeface="Calibri" panose="020F0502020204030204" pitchFamily="34" charset="0"/>
                <a:cs typeface="Calibri" panose="020F0502020204030204" pitchFamily="34" charset="0"/>
              </a:rPr>
              <a:t>O</a:t>
            </a:r>
            <a:r>
              <a:rPr sz="1361" spc="-107">
                <a:solidFill>
                  <a:srgbClr val="FFFFFF"/>
                </a:solidFill>
                <a:latin typeface="Calibri" panose="020F0502020204030204" pitchFamily="34" charset="0"/>
                <a:cs typeface="Calibri" panose="020F0502020204030204" pitchFamily="34" charset="0"/>
              </a:rPr>
              <a:t> </a:t>
            </a:r>
            <a:r>
              <a:rPr sz="1361" spc="-219">
                <a:solidFill>
                  <a:srgbClr val="FFFFFF"/>
                </a:solidFill>
                <a:latin typeface="Calibri" panose="020F0502020204030204" pitchFamily="34" charset="0"/>
                <a:cs typeface="Calibri" panose="020F0502020204030204" pitchFamily="34" charset="0"/>
              </a:rPr>
              <a:t>V</a:t>
            </a:r>
            <a:r>
              <a:rPr sz="1361" spc="-146">
                <a:solidFill>
                  <a:srgbClr val="FFFFFF"/>
                </a:solidFill>
                <a:latin typeface="Calibri" panose="020F0502020204030204" pitchFamily="34" charset="0"/>
                <a:cs typeface="Calibri" panose="020F0502020204030204" pitchFamily="34" charset="0"/>
              </a:rPr>
              <a:t>IEW</a:t>
            </a:r>
            <a:endParaRPr sz="1361">
              <a:latin typeface="Calibri" panose="020F0502020204030204" pitchFamily="34" charset="0"/>
              <a:cs typeface="Calibri" panose="020F0502020204030204" pitchFamily="34" charset="0"/>
            </a:endParaRPr>
          </a:p>
        </p:txBody>
      </p:sp>
      <p:sp>
        <p:nvSpPr>
          <p:cNvPr id="7" name="object 11">
            <a:extLst>
              <a:ext uri="{FF2B5EF4-FFF2-40B4-BE49-F238E27FC236}">
                <a16:creationId xmlns:a16="http://schemas.microsoft.com/office/drawing/2014/main" id="{45938500-15D8-D721-D8D2-027048281069}"/>
              </a:ext>
            </a:extLst>
          </p:cNvPr>
          <p:cNvSpPr txBox="1"/>
          <p:nvPr/>
        </p:nvSpPr>
        <p:spPr>
          <a:xfrm>
            <a:off x="-1" y="4081569"/>
            <a:ext cx="7559675" cy="221930"/>
          </a:xfrm>
          <a:prstGeom prst="rect">
            <a:avLst/>
          </a:prstGeom>
        </p:spPr>
        <p:txBody>
          <a:bodyPr vert="horz" wrap="square" lIns="0" tIns="12347" rIns="0" bIns="0" rtlCol="0">
            <a:spAutoFit/>
          </a:bodyPr>
          <a:lstStyle/>
          <a:p>
            <a:pPr marL="12347" algn="ctr">
              <a:spcBef>
                <a:spcPts val="97"/>
              </a:spcBef>
            </a:pPr>
            <a:r>
              <a:rPr sz="1361" b="1">
                <a:solidFill>
                  <a:srgbClr val="F79037"/>
                </a:solidFill>
                <a:latin typeface="Calibri" panose="020F0502020204030204" pitchFamily="34" charset="0"/>
                <a:cs typeface="Calibri" panose="020F0502020204030204" pitchFamily="34" charset="0"/>
              </a:rPr>
              <a:t>DEEPER LEARNING </a:t>
            </a:r>
            <a:r>
              <a:rPr sz="1021">
                <a:latin typeface="Calibri" panose="020F0502020204030204" pitchFamily="34" charset="0"/>
                <a:cs typeface="Calibri" panose="020F0502020204030204" pitchFamily="34" charset="0"/>
              </a:rPr>
              <a:t>- </a:t>
            </a:r>
            <a:r>
              <a:rPr sz="1200">
                <a:latin typeface="Calibri" panose="020F0502020204030204" pitchFamily="34" charset="0"/>
                <a:cs typeface="Calibri" panose="020F0502020204030204" pitchFamily="34" charset="0"/>
              </a:rPr>
              <a:t>Click to find out more about our case studies</a:t>
            </a:r>
          </a:p>
        </p:txBody>
      </p:sp>
      <p:grpSp>
        <p:nvGrpSpPr>
          <p:cNvPr id="8" name="object 15">
            <a:extLst>
              <a:ext uri="{FF2B5EF4-FFF2-40B4-BE49-F238E27FC236}">
                <a16:creationId xmlns:a16="http://schemas.microsoft.com/office/drawing/2014/main" id="{02F3A4C2-129E-FD76-7D32-17CC15E097C1}"/>
              </a:ext>
            </a:extLst>
          </p:cNvPr>
          <p:cNvGrpSpPr/>
          <p:nvPr/>
        </p:nvGrpSpPr>
        <p:grpSpPr>
          <a:xfrm>
            <a:off x="471669" y="4502983"/>
            <a:ext cx="3047022" cy="1729173"/>
            <a:chOff x="485139" y="4586859"/>
            <a:chExt cx="3134043" cy="1778557"/>
          </a:xfrm>
        </p:grpSpPr>
        <p:pic>
          <p:nvPicPr>
            <p:cNvPr id="9" name="object 16">
              <a:extLst>
                <a:ext uri="{FF2B5EF4-FFF2-40B4-BE49-F238E27FC236}">
                  <a16:creationId xmlns:a16="http://schemas.microsoft.com/office/drawing/2014/main" id="{B98A2DAC-3CE5-69A5-D7BF-1B6909079B80}"/>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9C4B74CB-C251-450E-6A5D-5F1634A1E8BE}"/>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999E1059-F5FC-338C-A4F1-274140FE9C5E}"/>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16C88D34-E07D-34D9-A15B-2BFEFB84486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0D8C7DC7-6BCD-3B36-29D2-32D8134CBDB1}"/>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grpSp>
        <p:nvGrpSpPr>
          <p:cNvPr id="14" name="object 25">
            <a:extLst>
              <a:ext uri="{FF2B5EF4-FFF2-40B4-BE49-F238E27FC236}">
                <a16:creationId xmlns:a16="http://schemas.microsoft.com/office/drawing/2014/main" id="{4CF1A356-B064-EE23-F68B-C83F86968A1A}"/>
              </a:ext>
            </a:extLst>
          </p:cNvPr>
          <p:cNvGrpSpPr/>
          <p:nvPr/>
        </p:nvGrpSpPr>
        <p:grpSpPr>
          <a:xfrm>
            <a:off x="3845710" y="4509119"/>
            <a:ext cx="3047047" cy="1729174"/>
            <a:chOff x="3955541" y="4593171"/>
            <a:chExt cx="3134069" cy="1778558"/>
          </a:xfrm>
        </p:grpSpPr>
        <p:pic>
          <p:nvPicPr>
            <p:cNvPr id="15" name="object 26">
              <a:extLst>
                <a:ext uri="{FF2B5EF4-FFF2-40B4-BE49-F238E27FC236}">
                  <a16:creationId xmlns:a16="http://schemas.microsoft.com/office/drawing/2014/main" id="{D4B9847E-975B-091B-2AAB-F9D145385AC3}"/>
                </a:ext>
              </a:extLst>
            </p:cNvPr>
            <p:cNvPicPr/>
            <p:nvPr/>
          </p:nvPicPr>
          <p:blipFill>
            <a:blip r:embed="rId6" cstate="screen">
              <a:extLst>
                <a:ext uri="{28A0092B-C50C-407E-A947-70E740481C1C}">
                  <a14:useLocalDpi xmlns:a14="http://schemas.microsoft.com/office/drawing/2010/main"/>
                </a:ext>
              </a:extLst>
            </a:blip>
            <a:stretch>
              <a:fillRect/>
            </a:stretch>
          </p:blipFill>
          <p:spPr>
            <a:xfrm>
              <a:off x="4265168" y="4593171"/>
              <a:ext cx="2540254" cy="1682863"/>
            </a:xfrm>
            <a:prstGeom prst="rect">
              <a:avLst/>
            </a:prstGeom>
          </p:spPr>
        </p:pic>
        <p:sp>
          <p:nvSpPr>
            <p:cNvPr id="16" name="object 27">
              <a:extLst>
                <a:ext uri="{FF2B5EF4-FFF2-40B4-BE49-F238E27FC236}">
                  <a16:creationId xmlns:a16="http://schemas.microsoft.com/office/drawing/2014/main" id="{FEE52FED-D453-FA88-0D80-3CE700C13CA0}"/>
                </a:ext>
              </a:extLst>
            </p:cNvPr>
            <p:cNvSpPr/>
            <p:nvPr/>
          </p:nvSpPr>
          <p:spPr>
            <a:xfrm>
              <a:off x="4265308" y="4604245"/>
              <a:ext cx="2540635" cy="1676400"/>
            </a:xfrm>
            <a:custGeom>
              <a:avLst/>
              <a:gdLst/>
              <a:ahLst/>
              <a:cxnLst/>
              <a:rect l="l" t="t" r="r" b="b"/>
              <a:pathLst>
                <a:path w="2540634" h="1676400">
                  <a:moveTo>
                    <a:pt x="2528849" y="1627124"/>
                  </a:moveTo>
                  <a:lnTo>
                    <a:pt x="2528836" y="65633"/>
                  </a:lnTo>
                  <a:lnTo>
                    <a:pt x="2523629" y="40106"/>
                  </a:lnTo>
                  <a:lnTo>
                    <a:pt x="2509443" y="19240"/>
                  </a:lnTo>
                  <a:lnTo>
                    <a:pt x="2488412" y="5168"/>
                  </a:lnTo>
                  <a:lnTo>
                    <a:pt x="2462682" y="0"/>
                  </a:lnTo>
                  <a:lnTo>
                    <a:pt x="77254" y="0"/>
                  </a:lnTo>
                  <a:lnTo>
                    <a:pt x="51523" y="5168"/>
                  </a:lnTo>
                  <a:lnTo>
                    <a:pt x="30480" y="19240"/>
                  </a:lnTo>
                  <a:lnTo>
                    <a:pt x="16281" y="40106"/>
                  </a:lnTo>
                  <a:lnTo>
                    <a:pt x="11074" y="65633"/>
                  </a:lnTo>
                  <a:lnTo>
                    <a:pt x="11074" y="1627124"/>
                  </a:lnTo>
                  <a:lnTo>
                    <a:pt x="11074" y="1671789"/>
                  </a:lnTo>
                  <a:lnTo>
                    <a:pt x="2528849" y="1671789"/>
                  </a:lnTo>
                  <a:lnTo>
                    <a:pt x="2528849" y="1627124"/>
                  </a:lnTo>
                  <a:close/>
                </a:path>
                <a:path w="2540634" h="1676400">
                  <a:moveTo>
                    <a:pt x="2540101" y="1671802"/>
                  </a:moveTo>
                  <a:lnTo>
                    <a:pt x="0" y="1671802"/>
                  </a:lnTo>
                  <a:lnTo>
                    <a:pt x="0" y="1675892"/>
                  </a:lnTo>
                  <a:lnTo>
                    <a:pt x="2540101" y="1675892"/>
                  </a:lnTo>
                  <a:lnTo>
                    <a:pt x="2540101"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7" name="object 28">
              <a:extLst>
                <a:ext uri="{FF2B5EF4-FFF2-40B4-BE49-F238E27FC236}">
                  <a16:creationId xmlns:a16="http://schemas.microsoft.com/office/drawing/2014/main" id="{275E5B89-392A-FF9F-FC2E-C14E12705EED}"/>
                </a:ext>
              </a:extLst>
            </p:cNvPr>
            <p:cNvPicPr/>
            <p:nvPr/>
          </p:nvPicPr>
          <p:blipFill>
            <a:blip r:embed="rId7" cstate="screen">
              <a:extLst>
                <a:ext uri="{28A0092B-C50C-407E-A947-70E740481C1C}">
                  <a14:useLocalDpi xmlns:a14="http://schemas.microsoft.com/office/drawing/2010/main"/>
                </a:ext>
              </a:extLst>
            </a:blip>
            <a:stretch>
              <a:fillRect/>
            </a:stretch>
          </p:blipFill>
          <p:spPr>
            <a:xfrm>
              <a:off x="3955541" y="6280124"/>
              <a:ext cx="3134067" cy="49796"/>
            </a:xfrm>
            <a:prstGeom prst="rect">
              <a:avLst/>
            </a:prstGeom>
          </p:spPr>
        </p:pic>
        <p:pic>
          <p:nvPicPr>
            <p:cNvPr id="18" name="object 29">
              <a:extLst>
                <a:ext uri="{FF2B5EF4-FFF2-40B4-BE49-F238E27FC236}">
                  <a16:creationId xmlns:a16="http://schemas.microsoft.com/office/drawing/2014/main" id="{04E88925-8AA8-8BC4-5091-C494241588A1}"/>
                </a:ext>
              </a:extLst>
            </p:cNvPr>
            <p:cNvPicPr/>
            <p:nvPr/>
          </p:nvPicPr>
          <p:blipFill>
            <a:blip r:embed="rId8" cstate="screen">
              <a:extLst>
                <a:ext uri="{28A0092B-C50C-407E-A947-70E740481C1C}">
                  <a14:useLocalDpi xmlns:a14="http://schemas.microsoft.com/office/drawing/2010/main"/>
                </a:ext>
              </a:extLst>
            </a:blip>
            <a:stretch>
              <a:fillRect/>
            </a:stretch>
          </p:blipFill>
          <p:spPr>
            <a:xfrm>
              <a:off x="5297779" y="6280137"/>
              <a:ext cx="449592" cy="39001"/>
            </a:xfrm>
            <a:prstGeom prst="rect">
              <a:avLst/>
            </a:prstGeom>
          </p:spPr>
        </p:pic>
        <p:pic>
          <p:nvPicPr>
            <p:cNvPr id="19" name="object 30">
              <a:extLst>
                <a:ext uri="{FF2B5EF4-FFF2-40B4-BE49-F238E27FC236}">
                  <a16:creationId xmlns:a16="http://schemas.microsoft.com/office/drawing/2014/main" id="{150A3C56-47EA-3E42-EFC8-77DA79C6BEE2}"/>
                </a:ext>
              </a:extLst>
            </p:cNvPr>
            <p:cNvPicPr/>
            <p:nvPr/>
          </p:nvPicPr>
          <p:blipFill>
            <a:blip r:embed="rId9" cstate="screen">
              <a:extLst>
                <a:ext uri="{28A0092B-C50C-407E-A947-70E740481C1C}">
                  <a14:useLocalDpi xmlns:a14="http://schemas.microsoft.com/office/drawing/2010/main"/>
                </a:ext>
              </a:extLst>
            </a:blip>
            <a:stretch>
              <a:fillRect/>
            </a:stretch>
          </p:blipFill>
          <p:spPr>
            <a:xfrm>
              <a:off x="3955542" y="6329921"/>
              <a:ext cx="3134068" cy="41808"/>
            </a:xfrm>
            <a:prstGeom prst="rect">
              <a:avLst/>
            </a:prstGeom>
          </p:spPr>
        </p:pic>
      </p:grpSp>
      <p:sp>
        <p:nvSpPr>
          <p:cNvPr id="20" name="object 55">
            <a:extLst>
              <a:ext uri="{FF2B5EF4-FFF2-40B4-BE49-F238E27FC236}">
                <a16:creationId xmlns:a16="http://schemas.microsoft.com/office/drawing/2014/main" id="{9B3BA0F0-2BC6-5292-275B-0C631641AFB0}"/>
              </a:ext>
            </a:extLst>
          </p:cNvPr>
          <p:cNvSpPr txBox="1"/>
          <p:nvPr/>
        </p:nvSpPr>
        <p:spPr>
          <a:xfrm>
            <a:off x="884651" y="8035543"/>
            <a:ext cx="279050" cy="52344"/>
          </a:xfrm>
          <a:prstGeom prst="rect">
            <a:avLst/>
          </a:prstGeom>
        </p:spPr>
        <p:txBody>
          <a:bodyPr vert="horz" wrap="square" lIns="0" tIns="14817" rIns="0" bIns="0" rtlCol="0">
            <a:spAutoFit/>
          </a:bodyPr>
          <a:lstStyle/>
          <a:p>
            <a:pPr marL="12347">
              <a:spcBef>
                <a:spcPts val="117"/>
              </a:spcBef>
            </a:pPr>
            <a:r>
              <a:rPr sz="243" spc="5">
                <a:solidFill>
                  <a:srgbClr val="231F20"/>
                </a:solidFill>
                <a:latin typeface="Calibri" panose="020F0502020204030204" pitchFamily="34" charset="0"/>
                <a:cs typeface="Calibri" panose="020F0502020204030204" pitchFamily="34" charset="0"/>
              </a:rPr>
              <a:t> </a:t>
            </a:r>
            <a:r>
              <a:rPr sz="243">
                <a:solidFill>
                  <a:srgbClr val="231F20"/>
                </a:solidFill>
                <a:latin typeface="Calibri" panose="020F0502020204030204" pitchFamily="34" charset="0"/>
                <a:cs typeface="Calibri" panose="020F0502020204030204" pitchFamily="34" charset="0"/>
              </a:rPr>
              <a:t>Click</a:t>
            </a:r>
            <a:r>
              <a:rPr sz="243" spc="-15">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to</a:t>
            </a:r>
            <a:r>
              <a:rPr sz="243" spc="-10">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go</a:t>
            </a:r>
            <a:r>
              <a:rPr sz="243" spc="-15">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back </a:t>
            </a:r>
            <a:endParaRPr sz="243">
              <a:latin typeface="Calibri" panose="020F0502020204030204" pitchFamily="34" charset="0"/>
              <a:cs typeface="Calibri" panose="020F0502020204030204" pitchFamily="34" charset="0"/>
            </a:endParaRPr>
          </a:p>
        </p:txBody>
      </p:sp>
      <p:sp>
        <p:nvSpPr>
          <p:cNvPr id="21" name="object 57">
            <a:extLst>
              <a:ext uri="{FF2B5EF4-FFF2-40B4-BE49-F238E27FC236}">
                <a16:creationId xmlns:a16="http://schemas.microsoft.com/office/drawing/2014/main" id="{E1094F9B-D77A-0F6B-AB3C-B61DD3AD5BB2}"/>
              </a:ext>
            </a:extLst>
          </p:cNvPr>
          <p:cNvSpPr txBox="1"/>
          <p:nvPr/>
        </p:nvSpPr>
        <p:spPr>
          <a:xfrm>
            <a:off x="725713" y="6833870"/>
            <a:ext cx="2410206" cy="756261"/>
          </a:xfrm>
          <a:prstGeom prst="rect">
            <a:avLst/>
          </a:prstGeom>
        </p:spPr>
        <p:txBody>
          <a:bodyPr vert="horz" wrap="square" lIns="0" tIns="12347" rIns="0" bIns="0" rtlCol="0" anchor="t">
            <a:spAutoFit/>
          </a:bodyPr>
          <a:lstStyle/>
          <a:p>
            <a:pPr algn="ctr">
              <a:lnSpc>
                <a:spcPts val="1614"/>
              </a:lnSpc>
              <a:spcBef>
                <a:spcPts val="97"/>
              </a:spcBef>
            </a:pPr>
            <a:r>
              <a:rPr sz="1350" b="1">
                <a:solidFill>
                  <a:srgbClr val="F79037"/>
                </a:solidFill>
                <a:latin typeface="Calibri"/>
                <a:cs typeface="Calibri"/>
              </a:rPr>
              <a:t>TOP TIP</a:t>
            </a:r>
          </a:p>
          <a:p>
            <a:pPr marL="12065" marR="4445" algn="ctr">
              <a:lnSpc>
                <a:spcPts val="1400"/>
              </a:lnSpc>
              <a:spcBef>
                <a:spcPts val="24"/>
              </a:spcBef>
            </a:pPr>
            <a:r>
              <a:rPr sz="1200">
                <a:latin typeface="Calibri"/>
                <a:cs typeface="Calibri"/>
              </a:rPr>
              <a:t>To return to the </a:t>
            </a:r>
            <a:r>
              <a:rPr lang="en-US" sz="1200">
                <a:latin typeface="Calibri"/>
                <a:cs typeface="Calibri"/>
              </a:rPr>
              <a:t>Educator-guide</a:t>
            </a:r>
            <a:r>
              <a:rPr lang="en-IE" sz="1200">
                <a:latin typeface="Calibri"/>
                <a:cs typeface="Calibri"/>
              </a:rPr>
              <a:t> -</a:t>
            </a:r>
            <a:r>
              <a:rPr sz="1200">
                <a:latin typeface="Calibri"/>
                <a:cs typeface="Calibri"/>
              </a:rPr>
              <a:t> use the</a:t>
            </a:r>
            <a:r>
              <a:rPr lang="en-US" sz="1200">
                <a:latin typeface="Calibri"/>
                <a:cs typeface="Calibri"/>
              </a:rPr>
              <a:t> </a:t>
            </a:r>
            <a:r>
              <a:rPr sz="1200">
                <a:latin typeface="Calibri"/>
                <a:cs typeface="Calibri"/>
              </a:rPr>
              <a:t>click to go back option</a:t>
            </a:r>
            <a:r>
              <a:rPr lang="en-IE" sz="1200">
                <a:latin typeface="Calibri"/>
                <a:cs typeface="Calibri"/>
              </a:rPr>
              <a:t> </a:t>
            </a:r>
            <a:r>
              <a:rPr sz="1200">
                <a:latin typeface="Calibri"/>
                <a:cs typeface="Calibri"/>
              </a:rPr>
              <a:t>in your browser</a:t>
            </a:r>
          </a:p>
        </p:txBody>
      </p:sp>
      <p:sp>
        <p:nvSpPr>
          <p:cNvPr id="22" name="object 58">
            <a:extLst>
              <a:ext uri="{FF2B5EF4-FFF2-40B4-BE49-F238E27FC236}">
                <a16:creationId xmlns:a16="http://schemas.microsoft.com/office/drawing/2014/main" id="{3A20F7C6-EB13-BC0B-2ABA-3C3BF51B2488}"/>
              </a:ext>
            </a:extLst>
          </p:cNvPr>
          <p:cNvSpPr txBox="1"/>
          <p:nvPr/>
        </p:nvSpPr>
        <p:spPr>
          <a:xfrm>
            <a:off x="3920555" y="6833870"/>
            <a:ext cx="2970159" cy="576725"/>
          </a:xfrm>
          <a:prstGeom prst="rect">
            <a:avLst/>
          </a:prstGeom>
        </p:spPr>
        <p:txBody>
          <a:bodyPr vert="horz" wrap="square" lIns="0" tIns="12347" rIns="0" bIns="0" rtlCol="0">
            <a:spAutoFit/>
          </a:bodyPr>
          <a:lstStyle/>
          <a:p>
            <a:pPr algn="ctr">
              <a:lnSpc>
                <a:spcPts val="1614"/>
              </a:lnSpc>
              <a:spcBef>
                <a:spcPts val="97"/>
              </a:spcBef>
            </a:pPr>
            <a:r>
              <a:rPr sz="1361" b="1">
                <a:solidFill>
                  <a:srgbClr val="F79037"/>
                </a:solidFill>
                <a:latin typeface="Calibri" panose="020F0502020204030204" pitchFamily="34" charset="0"/>
                <a:cs typeface="Calibri" panose="020F0502020204030204" pitchFamily="34" charset="0"/>
              </a:rPr>
              <a:t>FAST AND EASY NAVIGATION</a:t>
            </a:r>
          </a:p>
          <a:p>
            <a:pPr marL="3704" algn="ctr">
              <a:lnSpc>
                <a:spcPts val="1381"/>
              </a:lnSpc>
            </a:pPr>
            <a:r>
              <a:rPr lang="en-US" sz="1200">
                <a:latin typeface="Calibri" panose="020F0502020204030204" pitchFamily="34" charset="0"/>
                <a:cs typeface="Calibri" panose="020F0502020204030204" pitchFamily="34" charset="0"/>
              </a:rPr>
              <a:t>Jump to a case study of choice by clicking on the interactive table of contents</a:t>
            </a:r>
            <a:endParaRPr sz="1200">
              <a:latin typeface="Calibri" panose="020F0502020204030204" pitchFamily="34" charset="0"/>
              <a:cs typeface="Calibri" panose="020F0502020204030204" pitchFamily="34" charset="0"/>
            </a:endParaRPr>
          </a:p>
        </p:txBody>
      </p:sp>
      <p:grpSp>
        <p:nvGrpSpPr>
          <p:cNvPr id="28" name="object 45">
            <a:extLst>
              <a:ext uri="{FF2B5EF4-FFF2-40B4-BE49-F238E27FC236}">
                <a16:creationId xmlns:a16="http://schemas.microsoft.com/office/drawing/2014/main" id="{356FE0B8-7A54-5117-4B7B-19DA2652F72C}"/>
              </a:ext>
            </a:extLst>
          </p:cNvPr>
          <p:cNvGrpSpPr/>
          <p:nvPr/>
        </p:nvGrpSpPr>
        <p:grpSpPr>
          <a:xfrm>
            <a:off x="3821682" y="7851150"/>
            <a:ext cx="3084571" cy="1729174"/>
            <a:chOff x="3930827" y="8109026"/>
            <a:chExt cx="3134018" cy="1778558"/>
          </a:xfrm>
        </p:grpSpPr>
        <p:pic>
          <p:nvPicPr>
            <p:cNvPr id="31" name="object 46">
              <a:extLst>
                <a:ext uri="{FF2B5EF4-FFF2-40B4-BE49-F238E27FC236}">
                  <a16:creationId xmlns:a16="http://schemas.microsoft.com/office/drawing/2014/main" id="{E1F04D5B-6252-82C9-E1AD-28DED3573BFC}"/>
                </a:ext>
              </a:extLst>
            </p:cNvPr>
            <p:cNvPicPr/>
            <p:nvPr/>
          </p:nvPicPr>
          <p:blipFill>
            <a:blip r:embed="rId10" cstate="screen">
              <a:extLst>
                <a:ext uri="{28A0092B-C50C-407E-A947-70E740481C1C}">
                  <a14:useLocalDpi xmlns:a14="http://schemas.microsoft.com/office/drawing/2010/main"/>
                </a:ext>
              </a:extLst>
            </a:blip>
            <a:stretch>
              <a:fillRect/>
            </a:stretch>
          </p:blipFill>
          <p:spPr>
            <a:xfrm>
              <a:off x="4240441" y="8109026"/>
              <a:ext cx="2540228" cy="1682889"/>
            </a:xfrm>
            <a:prstGeom prst="rect">
              <a:avLst/>
            </a:prstGeom>
          </p:spPr>
        </p:pic>
        <p:sp>
          <p:nvSpPr>
            <p:cNvPr id="32" name="object 47">
              <a:extLst>
                <a:ext uri="{FF2B5EF4-FFF2-40B4-BE49-F238E27FC236}">
                  <a16:creationId xmlns:a16="http://schemas.microsoft.com/office/drawing/2014/main" id="{40FAFA1F-7C39-31FD-30F7-7C2DD4C4A44A}"/>
                </a:ext>
              </a:extLst>
            </p:cNvPr>
            <p:cNvSpPr/>
            <p:nvPr/>
          </p:nvSpPr>
          <p:spPr>
            <a:xfrm>
              <a:off x="4240593" y="8120101"/>
              <a:ext cx="2540635" cy="1676400"/>
            </a:xfrm>
            <a:custGeom>
              <a:avLst/>
              <a:gdLst/>
              <a:ahLst/>
              <a:cxnLst/>
              <a:rect l="l" t="t" r="r" b="b"/>
              <a:pathLst>
                <a:path w="2540634" h="1676400">
                  <a:moveTo>
                    <a:pt x="2528874" y="1627124"/>
                  </a:moveTo>
                  <a:lnTo>
                    <a:pt x="2528862" y="65646"/>
                  </a:lnTo>
                  <a:lnTo>
                    <a:pt x="2523655" y="40119"/>
                  </a:lnTo>
                  <a:lnTo>
                    <a:pt x="2509456" y="19253"/>
                  </a:lnTo>
                  <a:lnTo>
                    <a:pt x="2488412" y="5168"/>
                  </a:lnTo>
                  <a:lnTo>
                    <a:pt x="2462669" y="0"/>
                  </a:lnTo>
                  <a:lnTo>
                    <a:pt x="77241" y="0"/>
                  </a:lnTo>
                  <a:lnTo>
                    <a:pt x="51511" y="5168"/>
                  </a:lnTo>
                  <a:lnTo>
                    <a:pt x="30467" y="19253"/>
                  </a:lnTo>
                  <a:lnTo>
                    <a:pt x="16268" y="40119"/>
                  </a:lnTo>
                  <a:lnTo>
                    <a:pt x="11061" y="65646"/>
                  </a:lnTo>
                  <a:lnTo>
                    <a:pt x="11061" y="1627136"/>
                  </a:lnTo>
                  <a:lnTo>
                    <a:pt x="11074" y="1671802"/>
                  </a:lnTo>
                  <a:lnTo>
                    <a:pt x="2528874" y="1671802"/>
                  </a:lnTo>
                  <a:lnTo>
                    <a:pt x="2528874" y="1627124"/>
                  </a:lnTo>
                  <a:close/>
                </a:path>
                <a:path w="2540634" h="1676400">
                  <a:moveTo>
                    <a:pt x="2540063" y="1671815"/>
                  </a:moveTo>
                  <a:lnTo>
                    <a:pt x="0" y="1671815"/>
                  </a:lnTo>
                  <a:lnTo>
                    <a:pt x="0" y="1675892"/>
                  </a:lnTo>
                  <a:lnTo>
                    <a:pt x="2540063" y="1675892"/>
                  </a:lnTo>
                  <a:lnTo>
                    <a:pt x="2540063" y="1671815"/>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3" name="object 48">
              <a:extLst>
                <a:ext uri="{FF2B5EF4-FFF2-40B4-BE49-F238E27FC236}">
                  <a16:creationId xmlns:a16="http://schemas.microsoft.com/office/drawing/2014/main" id="{32C43989-4563-80FD-E606-E52D632B4F8E}"/>
                </a:ext>
              </a:extLst>
            </p:cNvPr>
            <p:cNvPicPr/>
            <p:nvPr/>
          </p:nvPicPr>
          <p:blipFill>
            <a:blip r:embed="rId11" cstate="screen">
              <a:extLst>
                <a:ext uri="{28A0092B-C50C-407E-A947-70E740481C1C}">
                  <a14:useLocalDpi xmlns:a14="http://schemas.microsoft.com/office/drawing/2010/main"/>
                </a:ext>
              </a:extLst>
            </a:blip>
            <a:stretch>
              <a:fillRect/>
            </a:stretch>
          </p:blipFill>
          <p:spPr>
            <a:xfrm>
              <a:off x="3930827" y="9795980"/>
              <a:ext cx="3134017" cy="49796"/>
            </a:xfrm>
            <a:prstGeom prst="rect">
              <a:avLst/>
            </a:prstGeom>
          </p:spPr>
        </p:pic>
        <p:pic>
          <p:nvPicPr>
            <p:cNvPr id="34" name="object 49">
              <a:extLst>
                <a:ext uri="{FF2B5EF4-FFF2-40B4-BE49-F238E27FC236}">
                  <a16:creationId xmlns:a16="http://schemas.microsoft.com/office/drawing/2014/main" id="{041A9279-C52D-51DF-DB09-5E13565F9B6C}"/>
                </a:ext>
              </a:extLst>
            </p:cNvPr>
            <p:cNvPicPr/>
            <p:nvPr/>
          </p:nvPicPr>
          <p:blipFill>
            <a:blip r:embed="rId12" cstate="screen">
              <a:extLst>
                <a:ext uri="{28A0092B-C50C-407E-A947-70E740481C1C}">
                  <a14:useLocalDpi xmlns:a14="http://schemas.microsoft.com/office/drawing/2010/main"/>
                </a:ext>
              </a:extLst>
            </a:blip>
            <a:stretch>
              <a:fillRect/>
            </a:stretch>
          </p:blipFill>
          <p:spPr>
            <a:xfrm>
              <a:off x="5273052" y="9795993"/>
              <a:ext cx="449605" cy="39001"/>
            </a:xfrm>
            <a:prstGeom prst="rect">
              <a:avLst/>
            </a:prstGeom>
          </p:spPr>
        </p:pic>
        <p:pic>
          <p:nvPicPr>
            <p:cNvPr id="35" name="object 50">
              <a:extLst>
                <a:ext uri="{FF2B5EF4-FFF2-40B4-BE49-F238E27FC236}">
                  <a16:creationId xmlns:a16="http://schemas.microsoft.com/office/drawing/2014/main" id="{44E1BECE-4BE3-CC2B-748D-851C4AC4349C}"/>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930828" y="9845789"/>
              <a:ext cx="3134017" cy="41795"/>
            </a:xfrm>
            <a:prstGeom prst="rect">
              <a:avLst/>
            </a:prstGeom>
          </p:spPr>
        </p:pic>
      </p:grpSp>
      <p:grpSp>
        <p:nvGrpSpPr>
          <p:cNvPr id="36" name="Group 35">
            <a:extLst>
              <a:ext uri="{FF2B5EF4-FFF2-40B4-BE49-F238E27FC236}">
                <a16:creationId xmlns:a16="http://schemas.microsoft.com/office/drawing/2014/main" id="{32C6562D-9E82-9498-C40A-2F1C2C2794CC}"/>
              </a:ext>
            </a:extLst>
          </p:cNvPr>
          <p:cNvGrpSpPr/>
          <p:nvPr/>
        </p:nvGrpSpPr>
        <p:grpSpPr>
          <a:xfrm>
            <a:off x="447629" y="7832324"/>
            <a:ext cx="3047021" cy="1729161"/>
            <a:chOff x="460413" y="8102727"/>
            <a:chExt cx="3134042" cy="1778545"/>
          </a:xfrm>
        </p:grpSpPr>
        <p:grpSp>
          <p:nvGrpSpPr>
            <p:cNvPr id="37" name="object 35">
              <a:extLst>
                <a:ext uri="{FF2B5EF4-FFF2-40B4-BE49-F238E27FC236}">
                  <a16:creationId xmlns:a16="http://schemas.microsoft.com/office/drawing/2014/main" id="{921ABA02-4337-0FA3-C4E1-B9A699EA540A}"/>
                </a:ext>
              </a:extLst>
            </p:cNvPr>
            <p:cNvGrpSpPr/>
            <p:nvPr/>
          </p:nvGrpSpPr>
          <p:grpSpPr>
            <a:xfrm>
              <a:off x="460413" y="8102727"/>
              <a:ext cx="3134042" cy="1778545"/>
              <a:chOff x="460413" y="8102727"/>
              <a:chExt cx="3134042" cy="1778545"/>
            </a:xfrm>
          </p:grpSpPr>
          <p:pic>
            <p:nvPicPr>
              <p:cNvPr id="39" name="object 36">
                <a:extLst>
                  <a:ext uri="{FF2B5EF4-FFF2-40B4-BE49-F238E27FC236}">
                    <a16:creationId xmlns:a16="http://schemas.microsoft.com/office/drawing/2014/main" id="{4ED279B0-22FA-4641-0A49-D1D75C31B94C}"/>
                  </a:ext>
                </a:extLst>
              </p:cNvPr>
              <p:cNvPicPr/>
              <p:nvPr/>
            </p:nvPicPr>
            <p:blipFill>
              <a:blip r:embed="rId14" cstate="screen">
                <a:extLst>
                  <a:ext uri="{28A0092B-C50C-407E-A947-70E740481C1C}">
                    <a14:useLocalDpi xmlns:a14="http://schemas.microsoft.com/office/drawing/2010/main"/>
                  </a:ext>
                </a:extLst>
              </a:blip>
              <a:stretch>
                <a:fillRect/>
              </a:stretch>
            </p:blipFill>
            <p:spPr>
              <a:xfrm>
                <a:off x="770013" y="8102727"/>
                <a:ext cx="2540228" cy="1682864"/>
              </a:xfrm>
              <a:prstGeom prst="rect">
                <a:avLst/>
              </a:prstGeom>
            </p:spPr>
          </p:pic>
          <p:sp>
            <p:nvSpPr>
              <p:cNvPr id="40" name="object 37">
                <a:extLst>
                  <a:ext uri="{FF2B5EF4-FFF2-40B4-BE49-F238E27FC236}">
                    <a16:creationId xmlns:a16="http://schemas.microsoft.com/office/drawing/2014/main" id="{C13BBAF6-FA2C-928A-62DB-A350C40F9AC9}"/>
                  </a:ext>
                </a:extLst>
              </p:cNvPr>
              <p:cNvSpPr/>
              <p:nvPr/>
            </p:nvSpPr>
            <p:spPr>
              <a:xfrm>
                <a:off x="770166" y="8113801"/>
                <a:ext cx="2540635" cy="1676400"/>
              </a:xfrm>
              <a:custGeom>
                <a:avLst/>
                <a:gdLst/>
                <a:ahLst/>
                <a:cxnLst/>
                <a:rect l="l" t="t" r="r" b="b"/>
                <a:pathLst>
                  <a:path w="2540635" h="1676400">
                    <a:moveTo>
                      <a:pt x="2528874" y="1627111"/>
                    </a:moveTo>
                    <a:lnTo>
                      <a:pt x="2528862" y="65633"/>
                    </a:lnTo>
                    <a:lnTo>
                      <a:pt x="2523655" y="40106"/>
                    </a:lnTo>
                    <a:lnTo>
                      <a:pt x="2509456" y="19240"/>
                    </a:lnTo>
                    <a:lnTo>
                      <a:pt x="2488425" y="5168"/>
                    </a:lnTo>
                    <a:lnTo>
                      <a:pt x="2462682" y="0"/>
                    </a:lnTo>
                    <a:lnTo>
                      <a:pt x="77254" y="0"/>
                    </a:lnTo>
                    <a:lnTo>
                      <a:pt x="51511" y="5168"/>
                    </a:lnTo>
                    <a:lnTo>
                      <a:pt x="30480" y="19240"/>
                    </a:lnTo>
                    <a:lnTo>
                      <a:pt x="16281" y="40106"/>
                    </a:lnTo>
                    <a:lnTo>
                      <a:pt x="11061" y="65633"/>
                    </a:lnTo>
                    <a:lnTo>
                      <a:pt x="11061" y="1627136"/>
                    </a:lnTo>
                    <a:lnTo>
                      <a:pt x="11074" y="1671789"/>
                    </a:lnTo>
                    <a:lnTo>
                      <a:pt x="2528874" y="1671789"/>
                    </a:lnTo>
                    <a:lnTo>
                      <a:pt x="2528874" y="1627111"/>
                    </a:lnTo>
                    <a:close/>
                  </a:path>
                  <a:path w="2540635" h="1676400">
                    <a:moveTo>
                      <a:pt x="2540076" y="1671802"/>
                    </a:moveTo>
                    <a:lnTo>
                      <a:pt x="0" y="1671802"/>
                    </a:lnTo>
                    <a:lnTo>
                      <a:pt x="0" y="1675879"/>
                    </a:lnTo>
                    <a:lnTo>
                      <a:pt x="2540076" y="1675879"/>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41" name="object 38">
                <a:extLst>
                  <a:ext uri="{FF2B5EF4-FFF2-40B4-BE49-F238E27FC236}">
                    <a16:creationId xmlns:a16="http://schemas.microsoft.com/office/drawing/2014/main" id="{734BCD5F-61BF-5853-BEE0-21985D2223B3}"/>
                  </a:ext>
                </a:extLst>
              </p:cNvPr>
              <p:cNvPicPr/>
              <p:nvPr/>
            </p:nvPicPr>
            <p:blipFill>
              <a:blip r:embed="rId15" cstate="screen">
                <a:extLst>
                  <a:ext uri="{28A0092B-C50C-407E-A947-70E740481C1C}">
                    <a14:useLocalDpi xmlns:a14="http://schemas.microsoft.com/office/drawing/2010/main"/>
                  </a:ext>
                </a:extLst>
              </a:blip>
              <a:stretch>
                <a:fillRect/>
              </a:stretch>
            </p:blipFill>
            <p:spPr>
              <a:xfrm>
                <a:off x="460413" y="9789680"/>
                <a:ext cx="3134042" cy="49809"/>
              </a:xfrm>
              <a:prstGeom prst="rect">
                <a:avLst/>
              </a:prstGeom>
            </p:spPr>
          </p:pic>
          <p:pic>
            <p:nvPicPr>
              <p:cNvPr id="42" name="object 39">
                <a:extLst>
                  <a:ext uri="{FF2B5EF4-FFF2-40B4-BE49-F238E27FC236}">
                    <a16:creationId xmlns:a16="http://schemas.microsoft.com/office/drawing/2014/main" id="{34EDA4A5-B69B-8F7C-58F6-2F9C6E6ED843}"/>
                  </a:ext>
                </a:extLst>
              </p:cNvPr>
              <p:cNvPicPr/>
              <p:nvPr/>
            </p:nvPicPr>
            <p:blipFill>
              <a:blip r:embed="rId16" cstate="screen">
                <a:extLst>
                  <a:ext uri="{28A0092B-C50C-407E-A947-70E740481C1C}">
                    <a14:useLocalDpi xmlns:a14="http://schemas.microsoft.com/office/drawing/2010/main"/>
                  </a:ext>
                </a:extLst>
              </a:blip>
              <a:stretch>
                <a:fillRect/>
              </a:stretch>
            </p:blipFill>
            <p:spPr>
              <a:xfrm>
                <a:off x="1802638" y="9789693"/>
                <a:ext cx="449580" cy="38989"/>
              </a:xfrm>
              <a:prstGeom prst="rect">
                <a:avLst/>
              </a:prstGeom>
            </p:spPr>
          </p:pic>
          <p:pic>
            <p:nvPicPr>
              <p:cNvPr id="43" name="object 40">
                <a:extLst>
                  <a:ext uri="{FF2B5EF4-FFF2-40B4-BE49-F238E27FC236}">
                    <a16:creationId xmlns:a16="http://schemas.microsoft.com/office/drawing/2014/main" id="{04FC6A5F-F6F7-73DD-3FE7-C234F6E11C8F}"/>
                  </a:ext>
                </a:extLst>
              </p:cNvPr>
              <p:cNvPicPr/>
              <p:nvPr/>
            </p:nvPicPr>
            <p:blipFill>
              <a:blip r:embed="rId5" cstate="screen">
                <a:extLst>
                  <a:ext uri="{28A0092B-C50C-407E-A947-70E740481C1C}">
                    <a14:useLocalDpi xmlns:a14="http://schemas.microsoft.com/office/drawing/2010/main"/>
                  </a:ext>
                </a:extLst>
              </a:blip>
              <a:stretch>
                <a:fillRect/>
              </a:stretch>
            </p:blipFill>
            <p:spPr>
              <a:xfrm>
                <a:off x="460413" y="9839477"/>
                <a:ext cx="3134042" cy="41795"/>
              </a:xfrm>
              <a:prstGeom prst="rect">
                <a:avLst/>
              </a:prstGeom>
            </p:spPr>
          </p:pic>
          <p:sp>
            <p:nvSpPr>
              <p:cNvPr id="44" name="object 44">
                <a:extLst>
                  <a:ext uri="{FF2B5EF4-FFF2-40B4-BE49-F238E27FC236}">
                    <a16:creationId xmlns:a16="http://schemas.microsoft.com/office/drawing/2014/main" id="{B8920825-E762-38BA-676F-3A9113B5BC5F}"/>
                  </a:ext>
                </a:extLst>
              </p:cNvPr>
              <p:cNvSpPr/>
              <p:nvPr/>
            </p:nvSpPr>
            <p:spPr>
              <a:xfrm>
                <a:off x="921727" y="8230692"/>
                <a:ext cx="263525" cy="57150"/>
              </a:xfrm>
              <a:custGeom>
                <a:avLst/>
                <a:gdLst/>
                <a:ahLst/>
                <a:cxnLst/>
                <a:rect l="l" t="t" r="r" b="b"/>
                <a:pathLst>
                  <a:path w="263525" h="57150">
                    <a:moveTo>
                      <a:pt x="262928" y="0"/>
                    </a:moveTo>
                    <a:lnTo>
                      <a:pt x="261124" y="0"/>
                    </a:lnTo>
                    <a:lnTo>
                      <a:pt x="261124" y="2540"/>
                    </a:lnTo>
                    <a:lnTo>
                      <a:pt x="261124" y="54610"/>
                    </a:lnTo>
                    <a:lnTo>
                      <a:pt x="1790" y="54610"/>
                    </a:lnTo>
                    <a:lnTo>
                      <a:pt x="1790" y="2540"/>
                    </a:lnTo>
                    <a:lnTo>
                      <a:pt x="261124" y="2540"/>
                    </a:lnTo>
                    <a:lnTo>
                      <a:pt x="261124" y="0"/>
                    </a:lnTo>
                    <a:lnTo>
                      <a:pt x="0" y="0"/>
                    </a:lnTo>
                    <a:lnTo>
                      <a:pt x="0" y="2540"/>
                    </a:lnTo>
                    <a:lnTo>
                      <a:pt x="0" y="54610"/>
                    </a:lnTo>
                    <a:lnTo>
                      <a:pt x="0" y="55880"/>
                    </a:lnTo>
                    <a:lnTo>
                      <a:pt x="0" y="57150"/>
                    </a:lnTo>
                    <a:lnTo>
                      <a:pt x="262928" y="57150"/>
                    </a:lnTo>
                    <a:lnTo>
                      <a:pt x="262928" y="55880"/>
                    </a:lnTo>
                    <a:lnTo>
                      <a:pt x="262928" y="54978"/>
                    </a:lnTo>
                    <a:lnTo>
                      <a:pt x="262026" y="54978"/>
                    </a:lnTo>
                    <a:lnTo>
                      <a:pt x="262026" y="54610"/>
                    </a:lnTo>
                    <a:lnTo>
                      <a:pt x="262928" y="54610"/>
                    </a:lnTo>
                    <a:lnTo>
                      <a:pt x="262928" y="2540"/>
                    </a:lnTo>
                    <a:lnTo>
                      <a:pt x="262928" y="0"/>
                    </a:lnTo>
                    <a:close/>
                  </a:path>
                </a:pathLst>
              </a:custGeom>
              <a:solidFill>
                <a:srgbClr val="363636"/>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grpSp>
        <p:pic>
          <p:nvPicPr>
            <p:cNvPr id="38" name="Picture 37">
              <a:extLst>
                <a:ext uri="{FF2B5EF4-FFF2-40B4-BE49-F238E27FC236}">
                  <a16:creationId xmlns:a16="http://schemas.microsoft.com/office/drawing/2014/main" id="{50FE9211-BCB3-698C-1B6E-66B843AFE57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61558" y="8216218"/>
              <a:ext cx="2340000" cy="59400"/>
            </a:xfrm>
            <a:prstGeom prst="rect">
              <a:avLst/>
            </a:prstGeom>
          </p:spPr>
        </p:pic>
      </p:grpSp>
      <p:cxnSp>
        <p:nvCxnSpPr>
          <p:cNvPr id="45" name="Straight Connector 44">
            <a:extLst>
              <a:ext uri="{FF2B5EF4-FFF2-40B4-BE49-F238E27FC236}">
                <a16:creationId xmlns:a16="http://schemas.microsoft.com/office/drawing/2014/main" id="{CD411F25-67A9-7EC0-CD5E-99899D9FAC18}"/>
              </a:ext>
            </a:extLst>
          </p:cNvPr>
          <p:cNvCxnSpPr>
            <a:cxnSpLocks/>
          </p:cNvCxnSpPr>
          <p:nvPr/>
        </p:nvCxnSpPr>
        <p:spPr>
          <a:xfrm>
            <a:off x="186457" y="6569194"/>
            <a:ext cx="7186759" cy="0"/>
          </a:xfrm>
          <a:prstGeom prst="line">
            <a:avLst/>
          </a:prstGeom>
          <a:ln w="12700">
            <a:solidFill>
              <a:srgbClr val="297239"/>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E378429-E8B6-9386-25F5-4B7198A284B9}"/>
              </a:ext>
            </a:extLst>
          </p:cNvPr>
          <p:cNvGrpSpPr/>
          <p:nvPr/>
        </p:nvGrpSpPr>
        <p:grpSpPr>
          <a:xfrm>
            <a:off x="-2" y="-20811"/>
            <a:ext cx="2909456" cy="1913687"/>
            <a:chOff x="-2" y="325071"/>
            <a:chExt cx="2992548" cy="1968341"/>
          </a:xfrm>
          <a:solidFill>
            <a:srgbClr val="F79037"/>
          </a:solidFill>
        </p:grpSpPr>
        <p:sp>
          <p:nvSpPr>
            <p:cNvPr id="47" name="Freeform 127">
              <a:extLst>
                <a:ext uri="{FF2B5EF4-FFF2-40B4-BE49-F238E27FC236}">
                  <a16:creationId xmlns:a16="http://schemas.microsoft.com/office/drawing/2014/main" id="{58D3E609-89EC-BB10-4BF6-7D1F915557F9}"/>
                </a:ext>
              </a:extLst>
            </p:cNvPr>
            <p:cNvSpPr/>
            <p:nvPr/>
          </p:nvSpPr>
          <p:spPr>
            <a:xfrm rot="16200000">
              <a:off x="512101" y="-187032"/>
              <a:ext cx="1968341" cy="299254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grpFill/>
            <a:ln w="15768" cap="flat">
              <a:noFill/>
              <a:prstDash val="solid"/>
              <a:miter/>
            </a:ln>
          </p:spPr>
          <p:txBody>
            <a:bodyPr wrap="square" rtlCol="0" anchor="ctr">
              <a:noAutofit/>
            </a:bodyPr>
            <a:lstStyle/>
            <a:p>
              <a:endParaRPr lang="en-US" sz="1247">
                <a:latin typeface="Calibri" panose="020F0502020204030204" pitchFamily="34" charset="0"/>
                <a:cs typeface="Calibri" panose="020F0502020204030204" pitchFamily="34" charset="0"/>
              </a:endParaRPr>
            </a:p>
          </p:txBody>
        </p:sp>
        <p:sp>
          <p:nvSpPr>
            <p:cNvPr id="48" name="object 3">
              <a:extLst>
                <a:ext uri="{FF2B5EF4-FFF2-40B4-BE49-F238E27FC236}">
                  <a16:creationId xmlns:a16="http://schemas.microsoft.com/office/drawing/2014/main" id="{9EEFD73C-7464-1C55-0182-AF7CB9331DB0}"/>
                </a:ext>
              </a:extLst>
            </p:cNvPr>
            <p:cNvSpPr txBox="1"/>
            <p:nvPr/>
          </p:nvSpPr>
          <p:spPr>
            <a:xfrm>
              <a:off x="100691" y="861876"/>
              <a:ext cx="2791163" cy="894732"/>
            </a:xfrm>
            <a:prstGeom prst="rect">
              <a:avLst/>
            </a:prstGeom>
            <a:grpFill/>
          </p:spPr>
          <p:txBody>
            <a:bodyPr vert="horz" wrap="square" lIns="0" tIns="54327" rIns="0" bIns="0" rtlCol="0">
              <a:spAutoFit/>
            </a:bodyPr>
            <a:lstStyle/>
            <a:p>
              <a:pPr marL="12347" marR="448811">
                <a:lnSpc>
                  <a:spcPts val="2139"/>
                </a:lnSpc>
                <a:spcBef>
                  <a:spcPts val="427"/>
                </a:spcBef>
              </a:pPr>
              <a:r>
                <a:rPr sz="2200" b="1">
                  <a:solidFill>
                    <a:schemeClr val="bg1"/>
                  </a:solidFill>
                  <a:latin typeface="Calibri" panose="020F0502020204030204" pitchFamily="34" charset="0"/>
                  <a:cs typeface="Calibri" panose="020F0502020204030204" pitchFamily="34" charset="0"/>
                </a:rPr>
                <a:t>HOW TO  USE THIS</a:t>
              </a:r>
              <a:r>
                <a:rPr lang="en-IE" sz="2200" b="1">
                  <a:solidFill>
                    <a:schemeClr val="bg1"/>
                  </a:solidFill>
                  <a:latin typeface="Calibri" panose="020F0502020204030204" pitchFamily="34" charset="0"/>
                  <a:cs typeface="Calibri" panose="020F0502020204030204" pitchFamily="34" charset="0"/>
                </a:rPr>
                <a:t> </a:t>
              </a:r>
              <a:r>
                <a:rPr sz="2200" b="1">
                  <a:solidFill>
                    <a:schemeClr val="bg1"/>
                  </a:solidFill>
                  <a:latin typeface="Calibri" panose="020F0502020204030204" pitchFamily="34" charset="0"/>
                  <a:cs typeface="Calibri" panose="020F0502020204030204" pitchFamily="34" charset="0"/>
                </a:rPr>
                <a:t>INTERACTIVE  GUIDE</a:t>
              </a:r>
            </a:p>
          </p:txBody>
        </p:sp>
      </p:grpSp>
      <p:grpSp>
        <p:nvGrpSpPr>
          <p:cNvPr id="49" name="Group 48">
            <a:extLst>
              <a:ext uri="{FF2B5EF4-FFF2-40B4-BE49-F238E27FC236}">
                <a16:creationId xmlns:a16="http://schemas.microsoft.com/office/drawing/2014/main" id="{7AEDF5F5-BB6E-C634-E2A4-C3EE5C49335C}"/>
              </a:ext>
            </a:extLst>
          </p:cNvPr>
          <p:cNvGrpSpPr/>
          <p:nvPr/>
        </p:nvGrpSpPr>
        <p:grpSpPr>
          <a:xfrm>
            <a:off x="335152" y="2688779"/>
            <a:ext cx="6856136" cy="1092888"/>
            <a:chOff x="344723" y="2715995"/>
            <a:chExt cx="7051943" cy="1124100"/>
          </a:xfrm>
          <a:solidFill>
            <a:srgbClr val="F79037"/>
          </a:solidFill>
        </p:grpSpPr>
        <p:grpSp>
          <p:nvGrpSpPr>
            <p:cNvPr id="50" name="Group 49">
              <a:extLst>
                <a:ext uri="{FF2B5EF4-FFF2-40B4-BE49-F238E27FC236}">
                  <a16:creationId xmlns:a16="http://schemas.microsoft.com/office/drawing/2014/main" id="{0F20776C-C562-CB20-DFBD-43827A68202F}"/>
                </a:ext>
              </a:extLst>
            </p:cNvPr>
            <p:cNvGrpSpPr/>
            <p:nvPr/>
          </p:nvGrpSpPr>
          <p:grpSpPr>
            <a:xfrm>
              <a:off x="344723" y="2715995"/>
              <a:ext cx="7051943" cy="1124100"/>
              <a:chOff x="333197" y="1662553"/>
              <a:chExt cx="7051943" cy="1124100"/>
            </a:xfrm>
            <a:grpFill/>
          </p:grpSpPr>
          <p:sp>
            <p:nvSpPr>
              <p:cNvPr id="52" name="Text Placeholder 12">
                <a:extLst>
                  <a:ext uri="{FF2B5EF4-FFF2-40B4-BE49-F238E27FC236}">
                    <a16:creationId xmlns:a16="http://schemas.microsoft.com/office/drawing/2014/main" id="{9EB67C05-0DCB-6A8B-1295-9002A6CC4A41}"/>
                  </a:ext>
                </a:extLst>
              </p:cNvPr>
              <p:cNvSpPr txBox="1">
                <a:spLocks/>
              </p:cNvSpPr>
              <p:nvPr/>
            </p:nvSpPr>
            <p:spPr>
              <a:xfrm>
                <a:off x="426169" y="1926773"/>
                <a:ext cx="4380664" cy="859880"/>
              </a:xfrm>
              <a:prstGeom prst="rect">
                <a:avLst/>
              </a:prstGeom>
              <a:grpFill/>
              <a:ln>
                <a:noFill/>
              </a:ln>
            </p:spPr>
            <p:txBody>
              <a:bodyPr vert="horz" lIns="88901" tIns="44451" rIns="88901" bIns="44451" numCol="1" spcCol="216000"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None/>
                </a:pPr>
                <a:r>
                  <a:rPr lang="en-IE" sz="1750" b="1">
                    <a:solidFill>
                      <a:schemeClr val="bg1"/>
                    </a:solidFill>
                    <a:latin typeface="Calibri" panose="020F0502020204030204" pitchFamily="34" charset="0"/>
                    <a:cs typeface="Calibri" panose="020F0502020204030204" pitchFamily="34" charset="0"/>
                  </a:rPr>
                  <a:t>INTERACTIVE</a:t>
                </a:r>
                <a:r>
                  <a:rPr lang="en-IE" sz="1750">
                    <a:solidFill>
                      <a:schemeClr val="bg1"/>
                    </a:solidFill>
                    <a:latin typeface="Calibri" panose="020F0502020204030204" pitchFamily="34" charset="0"/>
                    <a:cs typeface="Calibri" panose="020F0502020204030204" pitchFamily="34" charset="0"/>
                  </a:rPr>
                  <a:t> CONTENT IS IDENTIFIED IN THIS GUIDE BY THESE </a:t>
                </a:r>
                <a:r>
                  <a:rPr lang="en-IE" sz="1750" b="1">
                    <a:solidFill>
                      <a:schemeClr val="bg1"/>
                    </a:solidFill>
                    <a:latin typeface="Calibri" panose="020F0502020204030204" pitchFamily="34" charset="0"/>
                    <a:cs typeface="Calibri" panose="020F0502020204030204" pitchFamily="34" charset="0"/>
                  </a:rPr>
                  <a:t>ICONS </a:t>
                </a:r>
                <a:r>
                  <a:rPr lang="en-IE" sz="1750">
                    <a:solidFill>
                      <a:schemeClr val="bg1"/>
                    </a:solidFill>
                    <a:latin typeface="Calibri" panose="020F0502020204030204" pitchFamily="34" charset="0"/>
                    <a:cs typeface="Calibri" panose="020F0502020204030204" pitchFamily="34" charset="0"/>
                  </a:rPr>
                  <a:t>&amp; ALL LINKS ARE IN THE COLOUR ORANGE</a:t>
                </a:r>
                <a:endParaRPr lang="en-IE" sz="1750" b="1">
                  <a:solidFill>
                    <a:schemeClr val="bg1"/>
                  </a:solidFill>
                  <a:latin typeface="Calibri" panose="020F0502020204030204" pitchFamily="34" charset="0"/>
                  <a:cs typeface="Calibri" panose="020F0502020204030204" pitchFamily="34" charset="0"/>
                </a:endParaRPr>
              </a:p>
              <a:p>
                <a:pPr marL="0" indent="0">
                  <a:buNone/>
                </a:pPr>
                <a:endParaRPr lang="en-IE" sz="1167">
                  <a:solidFill>
                    <a:srgbClr val="297239"/>
                  </a:solidFill>
                  <a:latin typeface="Calibri" panose="020F0502020204030204" pitchFamily="34" charset="0"/>
                  <a:cs typeface="Calibri" panose="020F0502020204030204" pitchFamily="34" charset="0"/>
                </a:endParaRPr>
              </a:p>
            </p:txBody>
          </p:sp>
          <p:grpSp>
            <p:nvGrpSpPr>
              <p:cNvPr id="53" name="Group 52">
                <a:extLst>
                  <a:ext uri="{FF2B5EF4-FFF2-40B4-BE49-F238E27FC236}">
                    <a16:creationId xmlns:a16="http://schemas.microsoft.com/office/drawing/2014/main" id="{D1285C6E-EAC7-FB74-C96A-B30DD0DF4A65}"/>
                  </a:ext>
                </a:extLst>
              </p:cNvPr>
              <p:cNvGrpSpPr/>
              <p:nvPr/>
            </p:nvGrpSpPr>
            <p:grpSpPr>
              <a:xfrm rot="766773">
                <a:off x="6291609" y="1811190"/>
                <a:ext cx="848409" cy="755158"/>
                <a:chOff x="383555" y="3352260"/>
                <a:chExt cx="835620" cy="743775"/>
              </a:xfrm>
              <a:grpFill/>
            </p:grpSpPr>
            <p:sp>
              <p:nvSpPr>
                <p:cNvPr id="61" name="Oval 60">
                  <a:extLst>
                    <a:ext uri="{FF2B5EF4-FFF2-40B4-BE49-F238E27FC236}">
                      <a16:creationId xmlns:a16="http://schemas.microsoft.com/office/drawing/2014/main" id="{7BEDA52D-A608-6A21-ACFE-DFC53AF82B54}"/>
                    </a:ext>
                  </a:extLst>
                </p:cNvPr>
                <p:cNvSpPr/>
                <p:nvPr/>
              </p:nvSpPr>
              <p:spPr>
                <a:xfrm>
                  <a:off x="422929" y="3352260"/>
                  <a:ext cx="743775" cy="743775"/>
                </a:xfrm>
                <a:prstGeom prst="ellipse">
                  <a:avLst/>
                </a:prstGeom>
                <a:grp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latin typeface="Calibri" panose="020F0502020204030204" pitchFamily="34" charset="0"/>
                    <a:cs typeface="Calibri" panose="020F0502020204030204" pitchFamily="34" charset="0"/>
                  </a:endParaRPr>
                </a:p>
              </p:txBody>
            </p:sp>
            <p:sp>
              <p:nvSpPr>
                <p:cNvPr id="62" name="Text Placeholder 1">
                  <a:extLst>
                    <a:ext uri="{FF2B5EF4-FFF2-40B4-BE49-F238E27FC236}">
                      <a16:creationId xmlns:a16="http://schemas.microsoft.com/office/drawing/2014/main" id="{903A8BAE-BF99-7EC4-2F94-17BE18D87AB4}"/>
                    </a:ext>
                  </a:extLst>
                </p:cNvPr>
                <p:cNvSpPr txBox="1">
                  <a:spLocks/>
                </p:cNvSpPr>
                <p:nvPr/>
              </p:nvSpPr>
              <p:spPr>
                <a:xfrm>
                  <a:off x="383555" y="3533821"/>
                  <a:ext cx="835620" cy="454987"/>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a:solidFill>
                        <a:schemeClr val="bg1"/>
                      </a:solidFill>
                      <a:latin typeface="Calibri" panose="020F0502020204030204" pitchFamily="34" charset="0"/>
                      <a:cs typeface="Calibri" panose="020F0502020204030204" pitchFamily="34" charset="0"/>
                    </a:rPr>
                    <a:t>CLICK  TO VIEW</a:t>
                  </a:r>
                </a:p>
              </p:txBody>
            </p:sp>
          </p:grpSp>
          <p:grpSp>
            <p:nvGrpSpPr>
              <p:cNvPr id="54" name="Graphic 72">
                <a:extLst>
                  <a:ext uri="{FF2B5EF4-FFF2-40B4-BE49-F238E27FC236}">
                    <a16:creationId xmlns:a16="http://schemas.microsoft.com/office/drawing/2014/main" id="{9ADC4D63-9687-5EAC-5FBF-FB85BF29CD15}"/>
                  </a:ext>
                </a:extLst>
              </p:cNvPr>
              <p:cNvGrpSpPr/>
              <p:nvPr/>
            </p:nvGrpSpPr>
            <p:grpSpPr>
              <a:xfrm>
                <a:off x="5478512" y="1938727"/>
                <a:ext cx="353212" cy="527594"/>
                <a:chOff x="2649436" y="2791642"/>
                <a:chExt cx="415449" cy="620559"/>
              </a:xfrm>
              <a:grpFill/>
            </p:grpSpPr>
            <p:sp>
              <p:nvSpPr>
                <p:cNvPr id="58" name="Freeform 122">
                  <a:extLst>
                    <a:ext uri="{FF2B5EF4-FFF2-40B4-BE49-F238E27FC236}">
                      <a16:creationId xmlns:a16="http://schemas.microsoft.com/office/drawing/2014/main" id="{A1D60AE2-2F7B-748F-1245-103CC57567FC}"/>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endParaRPr lang="en-US" sz="1247">
                    <a:latin typeface="Calibri" panose="020F0502020204030204" pitchFamily="34" charset="0"/>
                    <a:cs typeface="Calibri" panose="020F0502020204030204" pitchFamily="34" charset="0"/>
                  </a:endParaRPr>
                </a:p>
              </p:txBody>
            </p:sp>
            <p:sp>
              <p:nvSpPr>
                <p:cNvPr id="59" name="Freeform 123">
                  <a:extLst>
                    <a:ext uri="{FF2B5EF4-FFF2-40B4-BE49-F238E27FC236}">
                      <a16:creationId xmlns:a16="http://schemas.microsoft.com/office/drawing/2014/main" id="{4430F3F8-42D3-9916-D997-696A59B0CD3B}"/>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solidFill>
                    <a:srgbClr val="F1A0C2"/>
                  </a:solidFill>
                  <a:prstDash val="solid"/>
                  <a:miter/>
                </a:ln>
              </p:spPr>
              <p:txBody>
                <a:bodyPr rtlCol="0" anchor="ctr"/>
                <a:lstStyle/>
                <a:p>
                  <a:endParaRPr lang="en-US" sz="1247">
                    <a:latin typeface="Calibri" panose="020F0502020204030204" pitchFamily="34" charset="0"/>
                    <a:cs typeface="Calibri" panose="020F0502020204030204" pitchFamily="34" charset="0"/>
                  </a:endParaRPr>
                </a:p>
              </p:txBody>
            </p:sp>
            <p:sp>
              <p:nvSpPr>
                <p:cNvPr id="60" name="Freeform 124">
                  <a:extLst>
                    <a:ext uri="{FF2B5EF4-FFF2-40B4-BE49-F238E27FC236}">
                      <a16:creationId xmlns:a16="http://schemas.microsoft.com/office/drawing/2014/main" id="{394CBAC9-F556-7E10-D033-02EFD56C83F0}"/>
                    </a:ext>
                  </a:extLst>
                </p:cNvPr>
                <p:cNvSpPr/>
                <p:nvPr/>
              </p:nvSpPr>
              <p:spPr>
                <a:xfrm>
                  <a:off x="2649436" y="2900346"/>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endParaRPr lang="en-US" sz="1247">
                    <a:latin typeface="Calibri" panose="020F0502020204030204" pitchFamily="34" charset="0"/>
                    <a:cs typeface="Calibri" panose="020F0502020204030204" pitchFamily="34" charset="0"/>
                  </a:endParaRPr>
                </a:p>
              </p:txBody>
            </p:sp>
          </p:grpSp>
          <p:cxnSp>
            <p:nvCxnSpPr>
              <p:cNvPr id="55" name="Straight Connector 54">
                <a:extLst>
                  <a:ext uri="{FF2B5EF4-FFF2-40B4-BE49-F238E27FC236}">
                    <a16:creationId xmlns:a16="http://schemas.microsoft.com/office/drawing/2014/main" id="{A052A6AD-5B53-EF3B-C1D2-71A63CBD53A9}"/>
                  </a:ext>
                </a:extLst>
              </p:cNvPr>
              <p:cNvCxnSpPr>
                <a:cxnSpLocks/>
              </p:cNvCxnSpPr>
              <p:nvPr/>
            </p:nvCxnSpPr>
            <p:spPr>
              <a:xfrm>
                <a:off x="333197" y="2710786"/>
                <a:ext cx="7051943" cy="0"/>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44B9DF0-9798-7296-745C-FDD2D33A5867}"/>
                  </a:ext>
                </a:extLst>
              </p:cNvPr>
              <p:cNvCxnSpPr>
                <a:cxnSpLocks/>
              </p:cNvCxnSpPr>
              <p:nvPr/>
            </p:nvCxnSpPr>
            <p:spPr>
              <a:xfrm flipV="1">
                <a:off x="6135290" y="1662553"/>
                <a:ext cx="0" cy="1048233"/>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62AF25-2896-6CB5-7DCC-4E21A9F3D000}"/>
                  </a:ext>
                </a:extLst>
              </p:cNvPr>
              <p:cNvCxnSpPr>
                <a:cxnSpLocks/>
              </p:cNvCxnSpPr>
              <p:nvPr/>
            </p:nvCxnSpPr>
            <p:spPr>
              <a:xfrm flipV="1">
                <a:off x="5110399" y="1676665"/>
                <a:ext cx="0" cy="1034121"/>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86907779-B661-A129-83F8-7B80A6D406DA}"/>
                </a:ext>
              </a:extLst>
            </p:cNvPr>
            <p:cNvCxnSpPr>
              <a:cxnSpLocks/>
            </p:cNvCxnSpPr>
            <p:nvPr/>
          </p:nvCxnSpPr>
          <p:spPr>
            <a:xfrm flipV="1">
              <a:off x="344723" y="2715995"/>
              <a:ext cx="7014422" cy="14112"/>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grpSp>
      <p:pic>
        <p:nvPicPr>
          <p:cNvPr id="66" name="Picture 65">
            <a:extLst>
              <a:ext uri="{FF2B5EF4-FFF2-40B4-BE49-F238E27FC236}">
                <a16:creationId xmlns:a16="http://schemas.microsoft.com/office/drawing/2014/main" id="{53197C3E-21C7-DD0A-05EA-6BD82A30AE2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35019" y="4552629"/>
            <a:ext cx="2300900" cy="1580674"/>
          </a:xfrm>
          <a:prstGeom prst="rect">
            <a:avLst/>
          </a:prstGeom>
        </p:spPr>
      </p:pic>
      <p:sp>
        <p:nvSpPr>
          <p:cNvPr id="24" name="object 24">
            <a:extLst>
              <a:ext uri="{FF2B5EF4-FFF2-40B4-BE49-F238E27FC236}">
                <a16:creationId xmlns:a16="http://schemas.microsoft.com/office/drawing/2014/main" id="{2D51E457-58F3-602F-4F12-BAD936DCE34C}"/>
              </a:ext>
            </a:extLst>
          </p:cNvPr>
          <p:cNvSpPr/>
          <p:nvPr/>
        </p:nvSpPr>
        <p:spPr>
          <a:xfrm>
            <a:off x="832874" y="5015467"/>
            <a:ext cx="766355" cy="444487"/>
          </a:xfrm>
          <a:custGeom>
            <a:avLst/>
            <a:gdLst/>
            <a:ahLst/>
            <a:cxnLst/>
            <a:rect l="l" t="t" r="r" b="b"/>
            <a:pathLst>
              <a:path w="1409700" h="872489">
                <a:moveTo>
                  <a:pt x="329068" y="182657"/>
                </a:moveTo>
                <a:lnTo>
                  <a:pt x="281084" y="207064"/>
                </a:lnTo>
                <a:lnTo>
                  <a:pt x="239208" y="231729"/>
                </a:lnTo>
                <a:lnTo>
                  <a:pt x="199053" y="258749"/>
                </a:lnTo>
                <a:lnTo>
                  <a:pt x="161033" y="288071"/>
                </a:lnTo>
                <a:lnTo>
                  <a:pt x="125561" y="319637"/>
                </a:lnTo>
                <a:lnTo>
                  <a:pt x="93050" y="353392"/>
                </a:lnTo>
                <a:lnTo>
                  <a:pt x="63911" y="389280"/>
                </a:lnTo>
                <a:lnTo>
                  <a:pt x="38428" y="428827"/>
                </a:lnTo>
                <a:lnTo>
                  <a:pt x="19181" y="469872"/>
                </a:lnTo>
                <a:lnTo>
                  <a:pt x="6321" y="511815"/>
                </a:lnTo>
                <a:lnTo>
                  <a:pt x="0" y="554057"/>
                </a:lnTo>
                <a:lnTo>
                  <a:pt x="365" y="595999"/>
                </a:lnTo>
                <a:lnTo>
                  <a:pt x="7569" y="637043"/>
                </a:lnTo>
                <a:lnTo>
                  <a:pt x="21760" y="676589"/>
                </a:lnTo>
                <a:lnTo>
                  <a:pt x="43090" y="714038"/>
                </a:lnTo>
                <a:lnTo>
                  <a:pt x="71708" y="748791"/>
                </a:lnTo>
                <a:lnTo>
                  <a:pt x="107764" y="780249"/>
                </a:lnTo>
                <a:lnTo>
                  <a:pt x="147929" y="806113"/>
                </a:lnTo>
                <a:lnTo>
                  <a:pt x="191121" y="826879"/>
                </a:lnTo>
                <a:lnTo>
                  <a:pt x="236810" y="843059"/>
                </a:lnTo>
                <a:lnTo>
                  <a:pt x="284275" y="855114"/>
                </a:lnTo>
                <a:lnTo>
                  <a:pt x="333080" y="863580"/>
                </a:lnTo>
                <a:lnTo>
                  <a:pt x="382599" y="868943"/>
                </a:lnTo>
                <a:lnTo>
                  <a:pt x="432255" y="871702"/>
                </a:lnTo>
                <a:lnTo>
                  <a:pt x="481468" y="872355"/>
                </a:lnTo>
                <a:lnTo>
                  <a:pt x="529661" y="871402"/>
                </a:lnTo>
                <a:lnTo>
                  <a:pt x="576255" y="869340"/>
                </a:lnTo>
                <a:lnTo>
                  <a:pt x="624266" y="866173"/>
                </a:lnTo>
                <a:lnTo>
                  <a:pt x="672323" y="861788"/>
                </a:lnTo>
                <a:lnTo>
                  <a:pt x="720336" y="856122"/>
                </a:lnTo>
                <a:lnTo>
                  <a:pt x="768218" y="849109"/>
                </a:lnTo>
                <a:lnTo>
                  <a:pt x="770177" y="848763"/>
                </a:lnTo>
                <a:lnTo>
                  <a:pt x="477605" y="848763"/>
                </a:lnTo>
                <a:lnTo>
                  <a:pt x="429302" y="846967"/>
                </a:lnTo>
                <a:lnTo>
                  <a:pt x="381172" y="843047"/>
                </a:lnTo>
                <a:lnTo>
                  <a:pt x="333608" y="836880"/>
                </a:lnTo>
                <a:lnTo>
                  <a:pt x="286441" y="828268"/>
                </a:lnTo>
                <a:lnTo>
                  <a:pt x="240336" y="816586"/>
                </a:lnTo>
                <a:lnTo>
                  <a:pt x="195477" y="800698"/>
                </a:lnTo>
                <a:lnTo>
                  <a:pt x="152848" y="780013"/>
                </a:lnTo>
                <a:lnTo>
                  <a:pt x="113435" y="753942"/>
                </a:lnTo>
                <a:lnTo>
                  <a:pt x="78224" y="721893"/>
                </a:lnTo>
                <a:lnTo>
                  <a:pt x="50268" y="684332"/>
                </a:lnTo>
                <a:lnTo>
                  <a:pt x="31836" y="643062"/>
                </a:lnTo>
                <a:lnTo>
                  <a:pt x="22519" y="599325"/>
                </a:lnTo>
                <a:lnTo>
                  <a:pt x="21939" y="556688"/>
                </a:lnTo>
                <a:lnTo>
                  <a:pt x="21959" y="554057"/>
                </a:lnTo>
                <a:lnTo>
                  <a:pt x="29593" y="509408"/>
                </a:lnTo>
                <a:lnTo>
                  <a:pt x="45166" y="465708"/>
                </a:lnTo>
                <a:lnTo>
                  <a:pt x="66807" y="425268"/>
                </a:lnTo>
                <a:lnTo>
                  <a:pt x="93451" y="387250"/>
                </a:lnTo>
                <a:lnTo>
                  <a:pt x="124486" y="351683"/>
                </a:lnTo>
                <a:lnTo>
                  <a:pt x="159299" y="318592"/>
                </a:lnTo>
                <a:lnTo>
                  <a:pt x="197278" y="288004"/>
                </a:lnTo>
                <a:lnTo>
                  <a:pt x="237811" y="259946"/>
                </a:lnTo>
                <a:lnTo>
                  <a:pt x="280286" y="234444"/>
                </a:lnTo>
                <a:lnTo>
                  <a:pt x="281435" y="233843"/>
                </a:lnTo>
                <a:lnTo>
                  <a:pt x="311242" y="200099"/>
                </a:lnTo>
                <a:lnTo>
                  <a:pt x="329068" y="182657"/>
                </a:lnTo>
                <a:close/>
              </a:path>
              <a:path w="1409700" h="872489">
                <a:moveTo>
                  <a:pt x="996832" y="25436"/>
                </a:moveTo>
                <a:lnTo>
                  <a:pt x="803387" y="25436"/>
                </a:lnTo>
                <a:lnTo>
                  <a:pt x="851058" y="27424"/>
                </a:lnTo>
                <a:lnTo>
                  <a:pt x="898772" y="32462"/>
                </a:lnTo>
                <a:lnTo>
                  <a:pt x="946350" y="40526"/>
                </a:lnTo>
                <a:lnTo>
                  <a:pt x="993611" y="51591"/>
                </a:lnTo>
                <a:lnTo>
                  <a:pt x="1040376" y="65633"/>
                </a:lnTo>
                <a:lnTo>
                  <a:pt x="1086464" y="82626"/>
                </a:lnTo>
                <a:lnTo>
                  <a:pt x="1133777" y="103724"/>
                </a:lnTo>
                <a:lnTo>
                  <a:pt x="1180087" y="128696"/>
                </a:lnTo>
                <a:lnTo>
                  <a:pt x="1224403" y="157585"/>
                </a:lnTo>
                <a:lnTo>
                  <a:pt x="1265733" y="190433"/>
                </a:lnTo>
                <a:lnTo>
                  <a:pt x="1303085" y="227283"/>
                </a:lnTo>
                <a:lnTo>
                  <a:pt x="1335468" y="268176"/>
                </a:lnTo>
                <a:lnTo>
                  <a:pt x="1361889" y="313156"/>
                </a:lnTo>
                <a:lnTo>
                  <a:pt x="1379215" y="360793"/>
                </a:lnTo>
                <a:lnTo>
                  <a:pt x="1385048" y="407868"/>
                </a:lnTo>
                <a:lnTo>
                  <a:pt x="1380532" y="453796"/>
                </a:lnTo>
                <a:lnTo>
                  <a:pt x="1366812" y="497990"/>
                </a:lnTo>
                <a:lnTo>
                  <a:pt x="1345032" y="539867"/>
                </a:lnTo>
                <a:lnTo>
                  <a:pt x="1316335" y="578840"/>
                </a:lnTo>
                <a:lnTo>
                  <a:pt x="1281867" y="614324"/>
                </a:lnTo>
                <a:lnTo>
                  <a:pt x="1242534" y="646919"/>
                </a:lnTo>
                <a:lnTo>
                  <a:pt x="1200490" y="676195"/>
                </a:lnTo>
                <a:lnTo>
                  <a:pt x="1156126" y="702359"/>
                </a:lnTo>
                <a:lnTo>
                  <a:pt x="1109837" y="725616"/>
                </a:lnTo>
                <a:lnTo>
                  <a:pt x="1062015" y="746175"/>
                </a:lnTo>
                <a:lnTo>
                  <a:pt x="1013055" y="764242"/>
                </a:lnTo>
                <a:lnTo>
                  <a:pt x="963349" y="780025"/>
                </a:lnTo>
                <a:lnTo>
                  <a:pt x="913291" y="793729"/>
                </a:lnTo>
                <a:lnTo>
                  <a:pt x="863275" y="805563"/>
                </a:lnTo>
                <a:lnTo>
                  <a:pt x="813694" y="815733"/>
                </a:lnTo>
                <a:lnTo>
                  <a:pt x="766687" y="824213"/>
                </a:lnTo>
                <a:lnTo>
                  <a:pt x="719158" y="831706"/>
                </a:lnTo>
                <a:lnTo>
                  <a:pt x="671217" y="838054"/>
                </a:lnTo>
                <a:lnTo>
                  <a:pt x="622979" y="843094"/>
                </a:lnTo>
                <a:lnTo>
                  <a:pt x="574556" y="846666"/>
                </a:lnTo>
                <a:lnTo>
                  <a:pt x="526060" y="848609"/>
                </a:lnTo>
                <a:lnTo>
                  <a:pt x="477605" y="848763"/>
                </a:lnTo>
                <a:lnTo>
                  <a:pt x="770177" y="848763"/>
                </a:lnTo>
                <a:lnTo>
                  <a:pt x="815880" y="840687"/>
                </a:lnTo>
                <a:lnTo>
                  <a:pt x="863234" y="830790"/>
                </a:lnTo>
                <a:lnTo>
                  <a:pt x="910194" y="819356"/>
                </a:lnTo>
                <a:lnTo>
                  <a:pt x="956669" y="806319"/>
                </a:lnTo>
                <a:lnTo>
                  <a:pt x="1002574" y="791616"/>
                </a:lnTo>
                <a:lnTo>
                  <a:pt x="1047818" y="775182"/>
                </a:lnTo>
                <a:lnTo>
                  <a:pt x="1091784" y="757402"/>
                </a:lnTo>
                <a:lnTo>
                  <a:pt x="1136284" y="737393"/>
                </a:lnTo>
                <a:lnTo>
                  <a:pt x="1180432" y="714906"/>
                </a:lnTo>
                <a:lnTo>
                  <a:pt x="1223342" y="689697"/>
                </a:lnTo>
                <a:lnTo>
                  <a:pt x="1264131" y="661517"/>
                </a:lnTo>
                <a:lnTo>
                  <a:pt x="1301911" y="630120"/>
                </a:lnTo>
                <a:lnTo>
                  <a:pt x="1335799" y="595259"/>
                </a:lnTo>
                <a:lnTo>
                  <a:pt x="1364909" y="556688"/>
                </a:lnTo>
                <a:lnTo>
                  <a:pt x="1388356" y="514159"/>
                </a:lnTo>
                <a:lnTo>
                  <a:pt x="1404008" y="467336"/>
                </a:lnTo>
                <a:lnTo>
                  <a:pt x="1409363" y="420031"/>
                </a:lnTo>
                <a:lnTo>
                  <a:pt x="1405357" y="373062"/>
                </a:lnTo>
                <a:lnTo>
                  <a:pt x="1392927" y="327244"/>
                </a:lnTo>
                <a:lnTo>
                  <a:pt x="1373012" y="283394"/>
                </a:lnTo>
                <a:lnTo>
                  <a:pt x="1346548" y="242328"/>
                </a:lnTo>
                <a:lnTo>
                  <a:pt x="1316238" y="205653"/>
                </a:lnTo>
                <a:lnTo>
                  <a:pt x="1282625" y="172069"/>
                </a:lnTo>
                <a:lnTo>
                  <a:pt x="1246034" y="141552"/>
                </a:lnTo>
                <a:lnTo>
                  <a:pt x="1206793" y="114080"/>
                </a:lnTo>
                <a:lnTo>
                  <a:pt x="1165226" y="89630"/>
                </a:lnTo>
                <a:lnTo>
                  <a:pt x="1121662" y="68177"/>
                </a:lnTo>
                <a:lnTo>
                  <a:pt x="1076426" y="49700"/>
                </a:lnTo>
                <a:lnTo>
                  <a:pt x="1029845" y="34173"/>
                </a:lnTo>
                <a:lnTo>
                  <a:pt x="996832" y="25436"/>
                </a:lnTo>
                <a:close/>
              </a:path>
              <a:path w="1409700" h="872489">
                <a:moveTo>
                  <a:pt x="343022" y="202890"/>
                </a:moveTo>
                <a:lnTo>
                  <a:pt x="281435" y="233843"/>
                </a:lnTo>
                <a:lnTo>
                  <a:pt x="248696" y="276262"/>
                </a:lnTo>
                <a:lnTo>
                  <a:pt x="246898" y="285309"/>
                </a:lnTo>
                <a:lnTo>
                  <a:pt x="252400" y="291849"/>
                </a:lnTo>
                <a:lnTo>
                  <a:pt x="261257" y="293640"/>
                </a:lnTo>
                <a:lnTo>
                  <a:pt x="269524" y="288442"/>
                </a:lnTo>
                <a:lnTo>
                  <a:pt x="300249" y="248523"/>
                </a:lnTo>
                <a:lnTo>
                  <a:pt x="333358" y="211976"/>
                </a:lnTo>
                <a:lnTo>
                  <a:pt x="343022" y="202890"/>
                </a:lnTo>
                <a:close/>
              </a:path>
              <a:path w="1409700" h="872489">
                <a:moveTo>
                  <a:pt x="402275" y="151885"/>
                </a:moveTo>
                <a:lnTo>
                  <a:pt x="368351" y="165025"/>
                </a:lnTo>
                <a:lnTo>
                  <a:pt x="329068" y="182657"/>
                </a:lnTo>
                <a:lnTo>
                  <a:pt x="311242" y="200099"/>
                </a:lnTo>
                <a:lnTo>
                  <a:pt x="281435" y="233843"/>
                </a:lnTo>
                <a:lnTo>
                  <a:pt x="324090" y="211526"/>
                </a:lnTo>
                <a:lnTo>
                  <a:pt x="343022" y="202890"/>
                </a:lnTo>
                <a:lnTo>
                  <a:pt x="368670" y="178776"/>
                </a:lnTo>
                <a:lnTo>
                  <a:pt x="402275" y="151885"/>
                </a:lnTo>
                <a:close/>
              </a:path>
              <a:path w="1409700" h="872489">
                <a:moveTo>
                  <a:pt x="501845" y="121030"/>
                </a:moveTo>
                <a:lnTo>
                  <a:pt x="457552" y="133079"/>
                </a:lnTo>
                <a:lnTo>
                  <a:pt x="412916" y="147763"/>
                </a:lnTo>
                <a:lnTo>
                  <a:pt x="368670" y="178776"/>
                </a:lnTo>
                <a:lnTo>
                  <a:pt x="343022" y="202890"/>
                </a:lnTo>
                <a:lnTo>
                  <a:pt x="368612" y="191217"/>
                </a:lnTo>
                <a:lnTo>
                  <a:pt x="413239" y="173544"/>
                </a:lnTo>
                <a:lnTo>
                  <a:pt x="457359" y="158535"/>
                </a:lnTo>
                <a:lnTo>
                  <a:pt x="500359" y="146214"/>
                </a:lnTo>
                <a:lnTo>
                  <a:pt x="505643" y="144944"/>
                </a:lnTo>
                <a:lnTo>
                  <a:pt x="508271" y="144284"/>
                </a:lnTo>
                <a:lnTo>
                  <a:pt x="515765" y="138588"/>
                </a:lnTo>
                <a:lnTo>
                  <a:pt x="516393" y="129900"/>
                </a:lnTo>
                <a:lnTo>
                  <a:pt x="511354" y="122590"/>
                </a:lnTo>
                <a:lnTo>
                  <a:pt x="501845" y="121030"/>
                </a:lnTo>
                <a:close/>
              </a:path>
              <a:path w="1409700" h="872489">
                <a:moveTo>
                  <a:pt x="788183" y="0"/>
                </a:moveTo>
                <a:lnTo>
                  <a:pt x="740385" y="1693"/>
                </a:lnTo>
                <a:lnTo>
                  <a:pt x="693526" y="6176"/>
                </a:lnTo>
                <a:lnTo>
                  <a:pt x="647933" y="13423"/>
                </a:lnTo>
                <a:lnTo>
                  <a:pt x="599615" y="24775"/>
                </a:lnTo>
                <a:lnTo>
                  <a:pt x="552823" y="39867"/>
                </a:lnTo>
                <a:lnTo>
                  <a:pt x="507683" y="58541"/>
                </a:lnTo>
                <a:lnTo>
                  <a:pt x="464325" y="80638"/>
                </a:lnTo>
                <a:lnTo>
                  <a:pt x="422874" y="106000"/>
                </a:lnTo>
                <a:lnTo>
                  <a:pt x="383458" y="134470"/>
                </a:lnTo>
                <a:lnTo>
                  <a:pt x="346205" y="165889"/>
                </a:lnTo>
                <a:lnTo>
                  <a:pt x="329068" y="182657"/>
                </a:lnTo>
                <a:lnTo>
                  <a:pt x="368351" y="165025"/>
                </a:lnTo>
                <a:lnTo>
                  <a:pt x="402275" y="151885"/>
                </a:lnTo>
                <a:lnTo>
                  <a:pt x="445185" y="122319"/>
                </a:lnTo>
                <a:lnTo>
                  <a:pt x="486028" y="99013"/>
                </a:lnTo>
                <a:lnTo>
                  <a:pt x="528355" y="78955"/>
                </a:lnTo>
                <a:lnTo>
                  <a:pt x="571985" y="62120"/>
                </a:lnTo>
                <a:lnTo>
                  <a:pt x="616738" y="48485"/>
                </a:lnTo>
                <a:lnTo>
                  <a:pt x="662435" y="38023"/>
                </a:lnTo>
                <a:lnTo>
                  <a:pt x="708896" y="30711"/>
                </a:lnTo>
                <a:lnTo>
                  <a:pt x="755940" y="26524"/>
                </a:lnTo>
                <a:lnTo>
                  <a:pt x="803387" y="25436"/>
                </a:lnTo>
                <a:lnTo>
                  <a:pt x="996832" y="25436"/>
                </a:lnTo>
                <a:lnTo>
                  <a:pt x="982244" y="21575"/>
                </a:lnTo>
                <a:lnTo>
                  <a:pt x="933952" y="11882"/>
                </a:lnTo>
                <a:lnTo>
                  <a:pt x="885293" y="5071"/>
                </a:lnTo>
                <a:lnTo>
                  <a:pt x="836595" y="1118"/>
                </a:lnTo>
                <a:lnTo>
                  <a:pt x="788183" y="0"/>
                </a:lnTo>
                <a:close/>
              </a:path>
            </a:pathLst>
          </a:custGeom>
          <a:solidFill>
            <a:srgbClr val="F79037"/>
          </a:solidFill>
          <a:ln>
            <a:solidFill>
              <a:srgbClr val="F79037"/>
            </a:solidFill>
          </a:ln>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68" name="Picture 67">
            <a:extLst>
              <a:ext uri="{FF2B5EF4-FFF2-40B4-BE49-F238E27FC236}">
                <a16:creationId xmlns:a16="http://schemas.microsoft.com/office/drawing/2014/main" id="{7C1AEBE2-AF26-DBF7-DE8C-BF51FFFCBB1C}"/>
              </a:ext>
            </a:extLst>
          </p:cNvPr>
          <p:cNvPicPr>
            <a:picLocks noChangeAspect="1"/>
          </p:cNvPicPr>
          <p:nvPr/>
        </p:nvPicPr>
        <p:blipFill>
          <a:blip r:embed="rId19"/>
          <a:stretch>
            <a:fillRect/>
          </a:stretch>
        </p:blipFill>
        <p:spPr>
          <a:xfrm>
            <a:off x="4193216" y="4572069"/>
            <a:ext cx="2351655" cy="1543099"/>
          </a:xfrm>
          <a:prstGeom prst="rect">
            <a:avLst/>
          </a:prstGeom>
        </p:spPr>
      </p:pic>
      <p:sp>
        <p:nvSpPr>
          <p:cNvPr id="26" name="object 34">
            <a:extLst>
              <a:ext uri="{FF2B5EF4-FFF2-40B4-BE49-F238E27FC236}">
                <a16:creationId xmlns:a16="http://schemas.microsoft.com/office/drawing/2014/main" id="{01254AF0-6417-238F-CC45-2283DC6BB49F}"/>
              </a:ext>
            </a:extLst>
          </p:cNvPr>
          <p:cNvSpPr/>
          <p:nvPr/>
        </p:nvSpPr>
        <p:spPr>
          <a:xfrm>
            <a:off x="4374627" y="5260054"/>
            <a:ext cx="1189132" cy="729028"/>
          </a:xfrm>
          <a:custGeom>
            <a:avLst/>
            <a:gdLst/>
            <a:ahLst/>
            <a:cxnLst/>
            <a:rect l="l" t="t" r="r" b="b"/>
            <a:pathLst>
              <a:path w="1409700" h="872489">
                <a:moveTo>
                  <a:pt x="329058" y="182657"/>
                </a:moveTo>
                <a:lnTo>
                  <a:pt x="281084" y="207059"/>
                </a:lnTo>
                <a:lnTo>
                  <a:pt x="239208" y="231724"/>
                </a:lnTo>
                <a:lnTo>
                  <a:pt x="199053" y="258745"/>
                </a:lnTo>
                <a:lnTo>
                  <a:pt x="161033" y="288066"/>
                </a:lnTo>
                <a:lnTo>
                  <a:pt x="125561" y="319632"/>
                </a:lnTo>
                <a:lnTo>
                  <a:pt x="93050" y="353387"/>
                </a:lnTo>
                <a:lnTo>
                  <a:pt x="63911" y="389275"/>
                </a:lnTo>
                <a:lnTo>
                  <a:pt x="38428" y="428822"/>
                </a:lnTo>
                <a:lnTo>
                  <a:pt x="19181" y="469867"/>
                </a:lnTo>
                <a:lnTo>
                  <a:pt x="6321" y="511810"/>
                </a:lnTo>
                <a:lnTo>
                  <a:pt x="0" y="554051"/>
                </a:lnTo>
                <a:lnTo>
                  <a:pt x="365" y="595993"/>
                </a:lnTo>
                <a:lnTo>
                  <a:pt x="7569" y="637035"/>
                </a:lnTo>
                <a:lnTo>
                  <a:pt x="21760" y="676580"/>
                </a:lnTo>
                <a:lnTo>
                  <a:pt x="43090" y="714026"/>
                </a:lnTo>
                <a:lnTo>
                  <a:pt x="71708" y="748777"/>
                </a:lnTo>
                <a:lnTo>
                  <a:pt x="107764" y="780232"/>
                </a:lnTo>
                <a:lnTo>
                  <a:pt x="147926" y="806099"/>
                </a:lnTo>
                <a:lnTo>
                  <a:pt x="191116" y="826867"/>
                </a:lnTo>
                <a:lnTo>
                  <a:pt x="236831" y="843054"/>
                </a:lnTo>
                <a:lnTo>
                  <a:pt x="284269" y="855103"/>
                </a:lnTo>
                <a:lnTo>
                  <a:pt x="333075" y="863569"/>
                </a:lnTo>
                <a:lnTo>
                  <a:pt x="382595" y="868932"/>
                </a:lnTo>
                <a:lnTo>
                  <a:pt x="432252" y="871691"/>
                </a:lnTo>
                <a:lnTo>
                  <a:pt x="481467" y="872346"/>
                </a:lnTo>
                <a:lnTo>
                  <a:pt x="529660" y="871394"/>
                </a:lnTo>
                <a:lnTo>
                  <a:pt x="576255" y="869335"/>
                </a:lnTo>
                <a:lnTo>
                  <a:pt x="624266" y="866168"/>
                </a:lnTo>
                <a:lnTo>
                  <a:pt x="672322" y="861782"/>
                </a:lnTo>
                <a:lnTo>
                  <a:pt x="720334" y="856115"/>
                </a:lnTo>
                <a:lnTo>
                  <a:pt x="768214" y="849101"/>
                </a:lnTo>
                <a:lnTo>
                  <a:pt x="770152" y="848758"/>
                </a:lnTo>
                <a:lnTo>
                  <a:pt x="477605" y="848758"/>
                </a:lnTo>
                <a:lnTo>
                  <a:pt x="429302" y="846962"/>
                </a:lnTo>
                <a:lnTo>
                  <a:pt x="381266" y="843054"/>
                </a:lnTo>
                <a:lnTo>
                  <a:pt x="333608" y="836875"/>
                </a:lnTo>
                <a:lnTo>
                  <a:pt x="286441" y="828263"/>
                </a:lnTo>
                <a:lnTo>
                  <a:pt x="240335" y="816582"/>
                </a:lnTo>
                <a:lnTo>
                  <a:pt x="195473" y="800697"/>
                </a:lnTo>
                <a:lnTo>
                  <a:pt x="152842" y="780014"/>
                </a:lnTo>
                <a:lnTo>
                  <a:pt x="113430" y="753942"/>
                </a:lnTo>
                <a:lnTo>
                  <a:pt x="78224" y="721888"/>
                </a:lnTo>
                <a:lnTo>
                  <a:pt x="50267" y="684326"/>
                </a:lnTo>
                <a:lnTo>
                  <a:pt x="31832" y="643055"/>
                </a:lnTo>
                <a:lnTo>
                  <a:pt x="22512" y="599316"/>
                </a:lnTo>
                <a:lnTo>
                  <a:pt x="21930" y="556683"/>
                </a:lnTo>
                <a:lnTo>
                  <a:pt x="21949" y="554051"/>
                </a:lnTo>
                <a:lnTo>
                  <a:pt x="29581" y="509399"/>
                </a:lnTo>
                <a:lnTo>
                  <a:pt x="45153" y="465704"/>
                </a:lnTo>
                <a:lnTo>
                  <a:pt x="66797" y="425263"/>
                </a:lnTo>
                <a:lnTo>
                  <a:pt x="93444" y="387246"/>
                </a:lnTo>
                <a:lnTo>
                  <a:pt x="124480" y="351678"/>
                </a:lnTo>
                <a:lnTo>
                  <a:pt x="159295" y="318587"/>
                </a:lnTo>
                <a:lnTo>
                  <a:pt x="197275" y="287999"/>
                </a:lnTo>
                <a:lnTo>
                  <a:pt x="237809" y="259941"/>
                </a:lnTo>
                <a:lnTo>
                  <a:pt x="280285" y="234440"/>
                </a:lnTo>
                <a:lnTo>
                  <a:pt x="281421" y="233845"/>
                </a:lnTo>
                <a:lnTo>
                  <a:pt x="311242" y="200088"/>
                </a:lnTo>
                <a:lnTo>
                  <a:pt x="329058" y="182657"/>
                </a:lnTo>
                <a:close/>
              </a:path>
              <a:path w="1409700" h="872489">
                <a:moveTo>
                  <a:pt x="996811" y="25431"/>
                </a:moveTo>
                <a:lnTo>
                  <a:pt x="803387" y="25431"/>
                </a:lnTo>
                <a:lnTo>
                  <a:pt x="851058" y="27419"/>
                </a:lnTo>
                <a:lnTo>
                  <a:pt x="898772" y="32457"/>
                </a:lnTo>
                <a:lnTo>
                  <a:pt x="946350" y="40521"/>
                </a:lnTo>
                <a:lnTo>
                  <a:pt x="993611" y="51587"/>
                </a:lnTo>
                <a:lnTo>
                  <a:pt x="1040376" y="65628"/>
                </a:lnTo>
                <a:lnTo>
                  <a:pt x="1086464" y="82621"/>
                </a:lnTo>
                <a:lnTo>
                  <a:pt x="1133776" y="103719"/>
                </a:lnTo>
                <a:lnTo>
                  <a:pt x="1180085" y="128691"/>
                </a:lnTo>
                <a:lnTo>
                  <a:pt x="1224399" y="157580"/>
                </a:lnTo>
                <a:lnTo>
                  <a:pt x="1265728" y="190428"/>
                </a:lnTo>
                <a:lnTo>
                  <a:pt x="1303080" y="227278"/>
                </a:lnTo>
                <a:lnTo>
                  <a:pt x="1335464" y="268171"/>
                </a:lnTo>
                <a:lnTo>
                  <a:pt x="1361889" y="313151"/>
                </a:lnTo>
                <a:lnTo>
                  <a:pt x="1379211" y="360789"/>
                </a:lnTo>
                <a:lnTo>
                  <a:pt x="1385042" y="407866"/>
                </a:lnTo>
                <a:lnTo>
                  <a:pt x="1380526" y="453795"/>
                </a:lnTo>
                <a:lnTo>
                  <a:pt x="1366806" y="497991"/>
                </a:lnTo>
                <a:lnTo>
                  <a:pt x="1345025" y="539868"/>
                </a:lnTo>
                <a:lnTo>
                  <a:pt x="1316327" y="578839"/>
                </a:lnTo>
                <a:lnTo>
                  <a:pt x="1281854" y="614319"/>
                </a:lnTo>
                <a:lnTo>
                  <a:pt x="1242525" y="646915"/>
                </a:lnTo>
                <a:lnTo>
                  <a:pt x="1200483" y="676190"/>
                </a:lnTo>
                <a:lnTo>
                  <a:pt x="1156122" y="702354"/>
                </a:lnTo>
                <a:lnTo>
                  <a:pt x="1109834" y="725611"/>
                </a:lnTo>
                <a:lnTo>
                  <a:pt x="1062014" y="746170"/>
                </a:lnTo>
                <a:lnTo>
                  <a:pt x="1013054" y="764238"/>
                </a:lnTo>
                <a:lnTo>
                  <a:pt x="963349" y="780020"/>
                </a:lnTo>
                <a:lnTo>
                  <a:pt x="913291" y="793725"/>
                </a:lnTo>
                <a:lnTo>
                  <a:pt x="863275" y="805558"/>
                </a:lnTo>
                <a:lnTo>
                  <a:pt x="813694" y="815728"/>
                </a:lnTo>
                <a:lnTo>
                  <a:pt x="766687" y="824208"/>
                </a:lnTo>
                <a:lnTo>
                  <a:pt x="719158" y="831702"/>
                </a:lnTo>
                <a:lnTo>
                  <a:pt x="671217" y="838049"/>
                </a:lnTo>
                <a:lnTo>
                  <a:pt x="622979" y="843089"/>
                </a:lnTo>
                <a:lnTo>
                  <a:pt x="574556" y="846661"/>
                </a:lnTo>
                <a:lnTo>
                  <a:pt x="526060" y="848605"/>
                </a:lnTo>
                <a:lnTo>
                  <a:pt x="477605" y="848758"/>
                </a:lnTo>
                <a:lnTo>
                  <a:pt x="770152" y="848758"/>
                </a:lnTo>
                <a:lnTo>
                  <a:pt x="815875" y="840677"/>
                </a:lnTo>
                <a:lnTo>
                  <a:pt x="863229" y="830780"/>
                </a:lnTo>
                <a:lnTo>
                  <a:pt x="910188" y="819345"/>
                </a:lnTo>
                <a:lnTo>
                  <a:pt x="956664" y="806309"/>
                </a:lnTo>
                <a:lnTo>
                  <a:pt x="1002570" y="791608"/>
                </a:lnTo>
                <a:lnTo>
                  <a:pt x="1047818" y="775177"/>
                </a:lnTo>
                <a:lnTo>
                  <a:pt x="1091784" y="757397"/>
                </a:lnTo>
                <a:lnTo>
                  <a:pt x="1136284" y="737388"/>
                </a:lnTo>
                <a:lnTo>
                  <a:pt x="1180432" y="714902"/>
                </a:lnTo>
                <a:lnTo>
                  <a:pt x="1223342" y="689692"/>
                </a:lnTo>
                <a:lnTo>
                  <a:pt x="1264131" y="661512"/>
                </a:lnTo>
                <a:lnTo>
                  <a:pt x="1301911" y="630115"/>
                </a:lnTo>
                <a:lnTo>
                  <a:pt x="1335799" y="595254"/>
                </a:lnTo>
                <a:lnTo>
                  <a:pt x="1364909" y="556683"/>
                </a:lnTo>
                <a:lnTo>
                  <a:pt x="1388356" y="514154"/>
                </a:lnTo>
                <a:lnTo>
                  <a:pt x="1404008" y="467330"/>
                </a:lnTo>
                <a:lnTo>
                  <a:pt x="1409363" y="420024"/>
                </a:lnTo>
                <a:lnTo>
                  <a:pt x="1405357" y="373052"/>
                </a:lnTo>
                <a:lnTo>
                  <a:pt x="1392927" y="327234"/>
                </a:lnTo>
                <a:lnTo>
                  <a:pt x="1373012" y="283385"/>
                </a:lnTo>
                <a:lnTo>
                  <a:pt x="1346548" y="242323"/>
                </a:lnTo>
                <a:lnTo>
                  <a:pt x="1316238" y="205648"/>
                </a:lnTo>
                <a:lnTo>
                  <a:pt x="1282625" y="172064"/>
                </a:lnTo>
                <a:lnTo>
                  <a:pt x="1246034" y="141549"/>
                </a:lnTo>
                <a:lnTo>
                  <a:pt x="1206793" y="114078"/>
                </a:lnTo>
                <a:lnTo>
                  <a:pt x="1165226" y="89628"/>
                </a:lnTo>
                <a:lnTo>
                  <a:pt x="1121662" y="68176"/>
                </a:lnTo>
                <a:lnTo>
                  <a:pt x="1076426" y="49699"/>
                </a:lnTo>
                <a:lnTo>
                  <a:pt x="1029845" y="34174"/>
                </a:lnTo>
                <a:lnTo>
                  <a:pt x="996811" y="25431"/>
                </a:lnTo>
                <a:close/>
              </a:path>
              <a:path w="1409700" h="872489">
                <a:moveTo>
                  <a:pt x="343004" y="202893"/>
                </a:moveTo>
                <a:lnTo>
                  <a:pt x="281421" y="233845"/>
                </a:lnTo>
                <a:lnTo>
                  <a:pt x="248696" y="276245"/>
                </a:lnTo>
                <a:lnTo>
                  <a:pt x="246893" y="285299"/>
                </a:lnTo>
                <a:lnTo>
                  <a:pt x="252395" y="291841"/>
                </a:lnTo>
                <a:lnTo>
                  <a:pt x="261255" y="293629"/>
                </a:lnTo>
                <a:lnTo>
                  <a:pt x="269524" y="288424"/>
                </a:lnTo>
                <a:lnTo>
                  <a:pt x="300249" y="248507"/>
                </a:lnTo>
                <a:lnTo>
                  <a:pt x="333358" y="211962"/>
                </a:lnTo>
                <a:lnTo>
                  <a:pt x="343004" y="202893"/>
                </a:lnTo>
                <a:close/>
              </a:path>
              <a:path w="1409700" h="872489">
                <a:moveTo>
                  <a:pt x="402259" y="151886"/>
                </a:moveTo>
                <a:lnTo>
                  <a:pt x="368351" y="165020"/>
                </a:lnTo>
                <a:lnTo>
                  <a:pt x="329058" y="182657"/>
                </a:lnTo>
                <a:lnTo>
                  <a:pt x="311242" y="200088"/>
                </a:lnTo>
                <a:lnTo>
                  <a:pt x="281421" y="233845"/>
                </a:lnTo>
                <a:lnTo>
                  <a:pt x="324089" y="211521"/>
                </a:lnTo>
                <a:lnTo>
                  <a:pt x="343004" y="202893"/>
                </a:lnTo>
                <a:lnTo>
                  <a:pt x="368670" y="178764"/>
                </a:lnTo>
                <a:lnTo>
                  <a:pt x="402259" y="151886"/>
                </a:lnTo>
                <a:close/>
              </a:path>
              <a:path w="1409700" h="872489">
                <a:moveTo>
                  <a:pt x="501845" y="121026"/>
                </a:moveTo>
                <a:lnTo>
                  <a:pt x="457552" y="133075"/>
                </a:lnTo>
                <a:lnTo>
                  <a:pt x="412916" y="147758"/>
                </a:lnTo>
                <a:lnTo>
                  <a:pt x="368670" y="178764"/>
                </a:lnTo>
                <a:lnTo>
                  <a:pt x="343004" y="202893"/>
                </a:lnTo>
                <a:lnTo>
                  <a:pt x="368612" y="191212"/>
                </a:lnTo>
                <a:lnTo>
                  <a:pt x="413239" y="173540"/>
                </a:lnTo>
                <a:lnTo>
                  <a:pt x="457359" y="158530"/>
                </a:lnTo>
                <a:lnTo>
                  <a:pt x="500359" y="146210"/>
                </a:lnTo>
                <a:lnTo>
                  <a:pt x="508271" y="144279"/>
                </a:lnTo>
                <a:lnTo>
                  <a:pt x="515763" y="138578"/>
                </a:lnTo>
                <a:lnTo>
                  <a:pt x="516388" y="129890"/>
                </a:lnTo>
                <a:lnTo>
                  <a:pt x="511349" y="122584"/>
                </a:lnTo>
                <a:lnTo>
                  <a:pt x="501845" y="121026"/>
                </a:lnTo>
                <a:close/>
              </a:path>
              <a:path w="1409700" h="872489">
                <a:moveTo>
                  <a:pt x="788183" y="0"/>
                </a:moveTo>
                <a:lnTo>
                  <a:pt x="740385" y="1692"/>
                </a:lnTo>
                <a:lnTo>
                  <a:pt x="693526" y="6173"/>
                </a:lnTo>
                <a:lnTo>
                  <a:pt x="647933" y="13419"/>
                </a:lnTo>
                <a:lnTo>
                  <a:pt x="599615" y="24771"/>
                </a:lnTo>
                <a:lnTo>
                  <a:pt x="552823" y="39862"/>
                </a:lnTo>
                <a:lnTo>
                  <a:pt x="507683" y="58536"/>
                </a:lnTo>
                <a:lnTo>
                  <a:pt x="464325" y="80632"/>
                </a:lnTo>
                <a:lnTo>
                  <a:pt x="422874" y="105994"/>
                </a:lnTo>
                <a:lnTo>
                  <a:pt x="383458" y="134462"/>
                </a:lnTo>
                <a:lnTo>
                  <a:pt x="346205" y="165880"/>
                </a:lnTo>
                <a:lnTo>
                  <a:pt x="329058" y="182657"/>
                </a:lnTo>
                <a:lnTo>
                  <a:pt x="368351" y="165020"/>
                </a:lnTo>
                <a:lnTo>
                  <a:pt x="402259" y="151886"/>
                </a:lnTo>
                <a:lnTo>
                  <a:pt x="445185" y="122309"/>
                </a:lnTo>
                <a:lnTo>
                  <a:pt x="486028" y="99004"/>
                </a:lnTo>
                <a:lnTo>
                  <a:pt x="528355" y="78947"/>
                </a:lnTo>
                <a:lnTo>
                  <a:pt x="571985" y="62113"/>
                </a:lnTo>
                <a:lnTo>
                  <a:pt x="616738" y="48478"/>
                </a:lnTo>
                <a:lnTo>
                  <a:pt x="662435" y="38017"/>
                </a:lnTo>
                <a:lnTo>
                  <a:pt x="708896" y="30705"/>
                </a:lnTo>
                <a:lnTo>
                  <a:pt x="755940" y="26518"/>
                </a:lnTo>
                <a:lnTo>
                  <a:pt x="803387" y="25431"/>
                </a:lnTo>
                <a:lnTo>
                  <a:pt x="996811" y="25431"/>
                </a:lnTo>
                <a:lnTo>
                  <a:pt x="982244" y="21576"/>
                </a:lnTo>
                <a:lnTo>
                  <a:pt x="933952" y="11883"/>
                </a:lnTo>
                <a:lnTo>
                  <a:pt x="885293" y="5072"/>
                </a:lnTo>
                <a:lnTo>
                  <a:pt x="836595" y="1118"/>
                </a:lnTo>
                <a:lnTo>
                  <a:pt x="788183" y="0"/>
                </a:lnTo>
                <a:close/>
              </a:path>
            </a:pathLst>
          </a:custGeom>
          <a:solidFill>
            <a:srgbClr val="F79037"/>
          </a:solidFill>
          <a:ln>
            <a:solidFill>
              <a:srgbClr val="F79037"/>
            </a:solidFill>
          </a:ln>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69" name="Picture 68">
            <a:extLst>
              <a:ext uri="{FF2B5EF4-FFF2-40B4-BE49-F238E27FC236}">
                <a16:creationId xmlns:a16="http://schemas.microsoft.com/office/drawing/2014/main" id="{8346F97A-54E0-D244-4769-E6ABFDDD861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32119" y="8039409"/>
            <a:ext cx="2329760" cy="1385119"/>
          </a:xfrm>
          <a:prstGeom prst="rect">
            <a:avLst/>
          </a:prstGeom>
        </p:spPr>
      </p:pic>
      <p:sp>
        <p:nvSpPr>
          <p:cNvPr id="64" name="object 56">
            <a:extLst>
              <a:ext uri="{FF2B5EF4-FFF2-40B4-BE49-F238E27FC236}">
                <a16:creationId xmlns:a16="http://schemas.microsoft.com/office/drawing/2014/main" id="{5525686C-BE55-5C62-6845-AA1EED64187F}"/>
              </a:ext>
            </a:extLst>
          </p:cNvPr>
          <p:cNvSpPr/>
          <p:nvPr/>
        </p:nvSpPr>
        <p:spPr>
          <a:xfrm>
            <a:off x="210855" y="7649587"/>
            <a:ext cx="1370558" cy="848264"/>
          </a:xfrm>
          <a:custGeom>
            <a:avLst/>
            <a:gdLst/>
            <a:ahLst/>
            <a:cxnLst/>
            <a:rect l="l" t="t" r="r" b="b"/>
            <a:pathLst>
              <a:path w="1409700" h="872490">
                <a:moveTo>
                  <a:pt x="329086" y="182648"/>
                </a:moveTo>
                <a:lnTo>
                  <a:pt x="281086" y="207063"/>
                </a:lnTo>
                <a:lnTo>
                  <a:pt x="239209" y="231729"/>
                </a:lnTo>
                <a:lnTo>
                  <a:pt x="199055" y="258750"/>
                </a:lnTo>
                <a:lnTo>
                  <a:pt x="161035" y="288072"/>
                </a:lnTo>
                <a:lnTo>
                  <a:pt x="125562" y="319637"/>
                </a:lnTo>
                <a:lnTo>
                  <a:pt x="93048" y="353390"/>
                </a:lnTo>
                <a:lnTo>
                  <a:pt x="63907" y="389275"/>
                </a:lnTo>
                <a:lnTo>
                  <a:pt x="38423" y="428823"/>
                </a:lnTo>
                <a:lnTo>
                  <a:pt x="19178" y="469868"/>
                </a:lnTo>
                <a:lnTo>
                  <a:pt x="6320" y="511812"/>
                </a:lnTo>
                <a:lnTo>
                  <a:pt x="0" y="554056"/>
                </a:lnTo>
                <a:lnTo>
                  <a:pt x="367" y="595999"/>
                </a:lnTo>
                <a:lnTo>
                  <a:pt x="7572" y="637044"/>
                </a:lnTo>
                <a:lnTo>
                  <a:pt x="21766" y="676590"/>
                </a:lnTo>
                <a:lnTo>
                  <a:pt x="43097" y="714038"/>
                </a:lnTo>
                <a:lnTo>
                  <a:pt x="71716" y="748789"/>
                </a:lnTo>
                <a:lnTo>
                  <a:pt x="107773" y="780245"/>
                </a:lnTo>
                <a:lnTo>
                  <a:pt x="147934" y="806108"/>
                </a:lnTo>
                <a:lnTo>
                  <a:pt x="191124" y="826875"/>
                </a:lnTo>
                <a:lnTo>
                  <a:pt x="236811" y="843054"/>
                </a:lnTo>
                <a:lnTo>
                  <a:pt x="284278" y="855111"/>
                </a:lnTo>
                <a:lnTo>
                  <a:pt x="333083" y="863577"/>
                </a:lnTo>
                <a:lnTo>
                  <a:pt x="382604" y="868941"/>
                </a:lnTo>
                <a:lnTo>
                  <a:pt x="432260" y="871702"/>
                </a:lnTo>
                <a:lnTo>
                  <a:pt x="481475" y="872357"/>
                </a:lnTo>
                <a:lnTo>
                  <a:pt x="529668" y="871406"/>
                </a:lnTo>
                <a:lnTo>
                  <a:pt x="576263" y="869348"/>
                </a:lnTo>
                <a:lnTo>
                  <a:pt x="624274" y="866177"/>
                </a:lnTo>
                <a:lnTo>
                  <a:pt x="672330" y="861790"/>
                </a:lnTo>
                <a:lnTo>
                  <a:pt x="720342" y="856121"/>
                </a:lnTo>
                <a:lnTo>
                  <a:pt x="768222" y="849107"/>
                </a:lnTo>
                <a:lnTo>
                  <a:pt x="770196" y="848758"/>
                </a:lnTo>
                <a:lnTo>
                  <a:pt x="477613" y="848758"/>
                </a:lnTo>
                <a:lnTo>
                  <a:pt x="429311" y="846962"/>
                </a:lnTo>
                <a:lnTo>
                  <a:pt x="381183" y="843043"/>
                </a:lnTo>
                <a:lnTo>
                  <a:pt x="333616" y="836875"/>
                </a:lnTo>
                <a:lnTo>
                  <a:pt x="286449" y="828263"/>
                </a:lnTo>
                <a:lnTo>
                  <a:pt x="240344" y="816582"/>
                </a:lnTo>
                <a:lnTo>
                  <a:pt x="195484" y="800697"/>
                </a:lnTo>
                <a:lnTo>
                  <a:pt x="152853" y="780014"/>
                </a:lnTo>
                <a:lnTo>
                  <a:pt x="113437" y="753942"/>
                </a:lnTo>
                <a:lnTo>
                  <a:pt x="78220" y="721888"/>
                </a:lnTo>
                <a:lnTo>
                  <a:pt x="50268" y="684331"/>
                </a:lnTo>
                <a:lnTo>
                  <a:pt x="31837" y="643063"/>
                </a:lnTo>
                <a:lnTo>
                  <a:pt x="22519" y="599325"/>
                </a:lnTo>
                <a:lnTo>
                  <a:pt x="21938" y="556683"/>
                </a:lnTo>
                <a:lnTo>
                  <a:pt x="21958" y="554056"/>
                </a:lnTo>
                <a:lnTo>
                  <a:pt x="29589" y="509404"/>
                </a:lnTo>
                <a:lnTo>
                  <a:pt x="45162" y="465704"/>
                </a:lnTo>
                <a:lnTo>
                  <a:pt x="66806" y="425263"/>
                </a:lnTo>
                <a:lnTo>
                  <a:pt x="93452" y="387246"/>
                </a:lnTo>
                <a:lnTo>
                  <a:pt x="124488" y="351678"/>
                </a:lnTo>
                <a:lnTo>
                  <a:pt x="159303" y="318587"/>
                </a:lnTo>
                <a:lnTo>
                  <a:pt x="197283" y="287999"/>
                </a:lnTo>
                <a:lnTo>
                  <a:pt x="237817" y="259941"/>
                </a:lnTo>
                <a:lnTo>
                  <a:pt x="280293" y="234440"/>
                </a:lnTo>
                <a:lnTo>
                  <a:pt x="281450" y="233835"/>
                </a:lnTo>
                <a:lnTo>
                  <a:pt x="311250" y="200100"/>
                </a:lnTo>
                <a:lnTo>
                  <a:pt x="329086" y="182648"/>
                </a:lnTo>
                <a:close/>
              </a:path>
              <a:path w="1409700" h="872490">
                <a:moveTo>
                  <a:pt x="996819" y="25431"/>
                </a:moveTo>
                <a:lnTo>
                  <a:pt x="803385" y="25431"/>
                </a:lnTo>
                <a:lnTo>
                  <a:pt x="851056" y="27419"/>
                </a:lnTo>
                <a:lnTo>
                  <a:pt x="898769" y="32457"/>
                </a:lnTo>
                <a:lnTo>
                  <a:pt x="946346" y="40521"/>
                </a:lnTo>
                <a:lnTo>
                  <a:pt x="993607" y="51587"/>
                </a:lnTo>
                <a:lnTo>
                  <a:pt x="1040372" y="65628"/>
                </a:lnTo>
                <a:lnTo>
                  <a:pt x="1086460" y="82621"/>
                </a:lnTo>
                <a:lnTo>
                  <a:pt x="1133773" y="103720"/>
                </a:lnTo>
                <a:lnTo>
                  <a:pt x="1180083" y="128694"/>
                </a:lnTo>
                <a:lnTo>
                  <a:pt x="1224400" y="157585"/>
                </a:lnTo>
                <a:lnTo>
                  <a:pt x="1265731" y="190436"/>
                </a:lnTo>
                <a:lnTo>
                  <a:pt x="1303085" y="227288"/>
                </a:lnTo>
                <a:lnTo>
                  <a:pt x="1335471" y="268183"/>
                </a:lnTo>
                <a:lnTo>
                  <a:pt x="1361898" y="313164"/>
                </a:lnTo>
                <a:lnTo>
                  <a:pt x="1379218" y="360797"/>
                </a:lnTo>
                <a:lnTo>
                  <a:pt x="1385048" y="407870"/>
                </a:lnTo>
                <a:lnTo>
                  <a:pt x="1380530" y="453797"/>
                </a:lnTo>
                <a:lnTo>
                  <a:pt x="1366809" y="497992"/>
                </a:lnTo>
                <a:lnTo>
                  <a:pt x="1345028" y="539868"/>
                </a:lnTo>
                <a:lnTo>
                  <a:pt x="1316331" y="578839"/>
                </a:lnTo>
                <a:lnTo>
                  <a:pt x="1281862" y="614319"/>
                </a:lnTo>
                <a:lnTo>
                  <a:pt x="1242533" y="646918"/>
                </a:lnTo>
                <a:lnTo>
                  <a:pt x="1200490" y="676195"/>
                </a:lnTo>
                <a:lnTo>
                  <a:pt x="1156128" y="702359"/>
                </a:lnTo>
                <a:lnTo>
                  <a:pt x="1109839" y="725617"/>
                </a:lnTo>
                <a:lnTo>
                  <a:pt x="1062017" y="746175"/>
                </a:lnTo>
                <a:lnTo>
                  <a:pt x="1013057" y="764241"/>
                </a:lnTo>
                <a:lnTo>
                  <a:pt x="963351" y="780022"/>
                </a:lnTo>
                <a:lnTo>
                  <a:pt x="913295" y="793726"/>
                </a:lnTo>
                <a:lnTo>
                  <a:pt x="863280" y="805559"/>
                </a:lnTo>
                <a:lnTo>
                  <a:pt x="813702" y="815728"/>
                </a:lnTo>
                <a:lnTo>
                  <a:pt x="766696" y="824208"/>
                </a:lnTo>
                <a:lnTo>
                  <a:pt x="719166" y="831702"/>
                </a:lnTo>
                <a:lnTo>
                  <a:pt x="671226" y="838049"/>
                </a:lnTo>
                <a:lnTo>
                  <a:pt x="622987" y="843089"/>
                </a:lnTo>
                <a:lnTo>
                  <a:pt x="574564" y="846661"/>
                </a:lnTo>
                <a:lnTo>
                  <a:pt x="526068" y="848605"/>
                </a:lnTo>
                <a:lnTo>
                  <a:pt x="477613" y="848758"/>
                </a:lnTo>
                <a:lnTo>
                  <a:pt x="770196" y="848758"/>
                </a:lnTo>
                <a:lnTo>
                  <a:pt x="815883" y="840684"/>
                </a:lnTo>
                <a:lnTo>
                  <a:pt x="863237" y="830787"/>
                </a:lnTo>
                <a:lnTo>
                  <a:pt x="910196" y="819351"/>
                </a:lnTo>
                <a:lnTo>
                  <a:pt x="956673" y="806314"/>
                </a:lnTo>
                <a:lnTo>
                  <a:pt x="1002579" y="791611"/>
                </a:lnTo>
                <a:lnTo>
                  <a:pt x="1047827" y="775177"/>
                </a:lnTo>
                <a:lnTo>
                  <a:pt x="1091793" y="757397"/>
                </a:lnTo>
                <a:lnTo>
                  <a:pt x="1136292" y="737388"/>
                </a:lnTo>
                <a:lnTo>
                  <a:pt x="1180440" y="714902"/>
                </a:lnTo>
                <a:lnTo>
                  <a:pt x="1223351" y="689692"/>
                </a:lnTo>
                <a:lnTo>
                  <a:pt x="1264139" y="661512"/>
                </a:lnTo>
                <a:lnTo>
                  <a:pt x="1301920" y="630115"/>
                </a:lnTo>
                <a:lnTo>
                  <a:pt x="1335808" y="595254"/>
                </a:lnTo>
                <a:lnTo>
                  <a:pt x="1364918" y="556683"/>
                </a:lnTo>
                <a:lnTo>
                  <a:pt x="1388364" y="514154"/>
                </a:lnTo>
                <a:lnTo>
                  <a:pt x="1404017" y="467335"/>
                </a:lnTo>
                <a:lnTo>
                  <a:pt x="1409371" y="420032"/>
                </a:lnTo>
                <a:lnTo>
                  <a:pt x="1405365" y="373062"/>
                </a:lnTo>
                <a:lnTo>
                  <a:pt x="1392935" y="327242"/>
                </a:lnTo>
                <a:lnTo>
                  <a:pt x="1373020" y="283390"/>
                </a:lnTo>
                <a:lnTo>
                  <a:pt x="1346556" y="242323"/>
                </a:lnTo>
                <a:lnTo>
                  <a:pt x="1316246" y="205648"/>
                </a:lnTo>
                <a:lnTo>
                  <a:pt x="1282633" y="172064"/>
                </a:lnTo>
                <a:lnTo>
                  <a:pt x="1246042" y="141549"/>
                </a:lnTo>
                <a:lnTo>
                  <a:pt x="1206801" y="114078"/>
                </a:lnTo>
                <a:lnTo>
                  <a:pt x="1165235" y="89628"/>
                </a:lnTo>
                <a:lnTo>
                  <a:pt x="1121670" y="68176"/>
                </a:lnTo>
                <a:lnTo>
                  <a:pt x="1076434" y="49699"/>
                </a:lnTo>
                <a:lnTo>
                  <a:pt x="1029853" y="34174"/>
                </a:lnTo>
                <a:lnTo>
                  <a:pt x="996819" y="25431"/>
                </a:lnTo>
                <a:close/>
              </a:path>
              <a:path w="1409700" h="872490">
                <a:moveTo>
                  <a:pt x="343012" y="202893"/>
                </a:moveTo>
                <a:lnTo>
                  <a:pt x="281450" y="233835"/>
                </a:lnTo>
                <a:lnTo>
                  <a:pt x="248704" y="276258"/>
                </a:lnTo>
                <a:lnTo>
                  <a:pt x="246906" y="285304"/>
                </a:lnTo>
                <a:lnTo>
                  <a:pt x="252408" y="291842"/>
                </a:lnTo>
                <a:lnTo>
                  <a:pt x="261265" y="293630"/>
                </a:lnTo>
                <a:lnTo>
                  <a:pt x="269532" y="288424"/>
                </a:lnTo>
                <a:lnTo>
                  <a:pt x="300257" y="248507"/>
                </a:lnTo>
                <a:lnTo>
                  <a:pt x="333366" y="211962"/>
                </a:lnTo>
                <a:lnTo>
                  <a:pt x="343012" y="202893"/>
                </a:lnTo>
                <a:close/>
              </a:path>
              <a:path w="1409700" h="872490">
                <a:moveTo>
                  <a:pt x="402266" y="151886"/>
                </a:moveTo>
                <a:lnTo>
                  <a:pt x="368354" y="165022"/>
                </a:lnTo>
                <a:lnTo>
                  <a:pt x="329086" y="182648"/>
                </a:lnTo>
                <a:lnTo>
                  <a:pt x="311250" y="200100"/>
                </a:lnTo>
                <a:lnTo>
                  <a:pt x="281450" y="233835"/>
                </a:lnTo>
                <a:lnTo>
                  <a:pt x="324098" y="211521"/>
                </a:lnTo>
                <a:lnTo>
                  <a:pt x="343012" y="202893"/>
                </a:lnTo>
                <a:lnTo>
                  <a:pt x="368678" y="178764"/>
                </a:lnTo>
                <a:lnTo>
                  <a:pt x="402266" y="151886"/>
                </a:lnTo>
                <a:close/>
              </a:path>
              <a:path w="1409700" h="872490">
                <a:moveTo>
                  <a:pt x="501854" y="121026"/>
                </a:moveTo>
                <a:lnTo>
                  <a:pt x="457557" y="133075"/>
                </a:lnTo>
                <a:lnTo>
                  <a:pt x="412920" y="147759"/>
                </a:lnTo>
                <a:lnTo>
                  <a:pt x="368678" y="178764"/>
                </a:lnTo>
                <a:lnTo>
                  <a:pt x="343012" y="202893"/>
                </a:lnTo>
                <a:lnTo>
                  <a:pt x="368620" y="191212"/>
                </a:lnTo>
                <a:lnTo>
                  <a:pt x="413247" y="173540"/>
                </a:lnTo>
                <a:lnTo>
                  <a:pt x="457367" y="158530"/>
                </a:lnTo>
                <a:lnTo>
                  <a:pt x="500368" y="146210"/>
                </a:lnTo>
                <a:lnTo>
                  <a:pt x="505638" y="144952"/>
                </a:lnTo>
                <a:lnTo>
                  <a:pt x="508280" y="144292"/>
                </a:lnTo>
                <a:lnTo>
                  <a:pt x="515766" y="138589"/>
                </a:lnTo>
                <a:lnTo>
                  <a:pt x="516392" y="129897"/>
                </a:lnTo>
                <a:lnTo>
                  <a:pt x="511355" y="122586"/>
                </a:lnTo>
                <a:lnTo>
                  <a:pt x="501854" y="121026"/>
                </a:lnTo>
                <a:close/>
              </a:path>
              <a:path w="1409700" h="872490">
                <a:moveTo>
                  <a:pt x="788191" y="0"/>
                </a:moveTo>
                <a:lnTo>
                  <a:pt x="740393" y="1692"/>
                </a:lnTo>
                <a:lnTo>
                  <a:pt x="693534" y="6173"/>
                </a:lnTo>
                <a:lnTo>
                  <a:pt x="647942" y="13419"/>
                </a:lnTo>
                <a:lnTo>
                  <a:pt x="599623" y="24771"/>
                </a:lnTo>
                <a:lnTo>
                  <a:pt x="552831" y="39864"/>
                </a:lnTo>
                <a:lnTo>
                  <a:pt x="507692" y="58538"/>
                </a:lnTo>
                <a:lnTo>
                  <a:pt x="464333" y="80636"/>
                </a:lnTo>
                <a:lnTo>
                  <a:pt x="422882" y="106000"/>
                </a:lnTo>
                <a:lnTo>
                  <a:pt x="383466" y="134470"/>
                </a:lnTo>
                <a:lnTo>
                  <a:pt x="346213" y="165890"/>
                </a:lnTo>
                <a:lnTo>
                  <a:pt x="329086" y="182648"/>
                </a:lnTo>
                <a:lnTo>
                  <a:pt x="368354" y="165022"/>
                </a:lnTo>
                <a:lnTo>
                  <a:pt x="402266" y="151886"/>
                </a:lnTo>
                <a:lnTo>
                  <a:pt x="445192" y="122309"/>
                </a:lnTo>
                <a:lnTo>
                  <a:pt x="486034" y="99004"/>
                </a:lnTo>
                <a:lnTo>
                  <a:pt x="528359" y="78947"/>
                </a:lnTo>
                <a:lnTo>
                  <a:pt x="571988" y="62113"/>
                </a:lnTo>
                <a:lnTo>
                  <a:pt x="616741" y="48478"/>
                </a:lnTo>
                <a:lnTo>
                  <a:pt x="662436" y="38017"/>
                </a:lnTo>
                <a:lnTo>
                  <a:pt x="708896" y="30705"/>
                </a:lnTo>
                <a:lnTo>
                  <a:pt x="755939" y="26518"/>
                </a:lnTo>
                <a:lnTo>
                  <a:pt x="803385" y="25431"/>
                </a:lnTo>
                <a:lnTo>
                  <a:pt x="996819" y="25431"/>
                </a:lnTo>
                <a:lnTo>
                  <a:pt x="982253" y="21576"/>
                </a:lnTo>
                <a:lnTo>
                  <a:pt x="933960" y="11883"/>
                </a:lnTo>
                <a:lnTo>
                  <a:pt x="885301" y="5072"/>
                </a:lnTo>
                <a:lnTo>
                  <a:pt x="836603" y="1118"/>
                </a:lnTo>
                <a:lnTo>
                  <a:pt x="788191" y="0"/>
                </a:lnTo>
                <a:close/>
              </a:path>
            </a:pathLst>
          </a:custGeom>
          <a:solidFill>
            <a:srgbClr val="F79037"/>
          </a:solidFill>
          <a:ln>
            <a:solidFill>
              <a:srgbClr val="F79037"/>
            </a:solidFill>
          </a:ln>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71" name="Picture 70">
            <a:extLst>
              <a:ext uri="{FF2B5EF4-FFF2-40B4-BE49-F238E27FC236}">
                <a16:creationId xmlns:a16="http://schemas.microsoft.com/office/drawing/2014/main" id="{32AB4F16-825E-0AB7-ECC6-705D2AE2A85D}"/>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4146740" y="7902913"/>
            <a:ext cx="2410206" cy="1540149"/>
          </a:xfrm>
          <a:prstGeom prst="rect">
            <a:avLst/>
          </a:prstGeom>
        </p:spPr>
      </p:pic>
      <p:sp>
        <p:nvSpPr>
          <p:cNvPr id="72" name="object 54">
            <a:extLst>
              <a:ext uri="{FF2B5EF4-FFF2-40B4-BE49-F238E27FC236}">
                <a16:creationId xmlns:a16="http://schemas.microsoft.com/office/drawing/2014/main" id="{D54A44BF-23F6-EFF7-510F-AC96EDCEDFFF}"/>
              </a:ext>
            </a:extLst>
          </p:cNvPr>
          <p:cNvSpPr/>
          <p:nvPr/>
        </p:nvSpPr>
        <p:spPr>
          <a:xfrm rot="11349584">
            <a:off x="4468769" y="9058857"/>
            <a:ext cx="1401960" cy="701769"/>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79037"/>
          </a:solidFill>
          <a:ln>
            <a:solidFill>
              <a:srgbClr val="F79037"/>
            </a:solidFill>
          </a:ln>
        </p:spPr>
        <p:txBody>
          <a:bodyPr wrap="square" lIns="0" tIns="0" rIns="0" bIns="0" rtlCol="0"/>
          <a:lstStyle/>
          <a:p>
            <a:endParaRPr sz="1247">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3602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lIns="91440" tIns="45720" rIns="91440" bIns="45720" numCol="1" spcCol="288000" anchor="t">
            <a:noAutofit/>
          </a:bodyPr>
          <a:lstStyle/>
          <a:p>
            <a:r>
              <a:rPr lang="en-GB" sz="1200" b="1">
                <a:latin typeface="Calibri"/>
                <a:ea typeface="Calibri" panose="020F0502020204030204" pitchFamily="34" charset="0"/>
                <a:cs typeface="Calibri"/>
              </a:rPr>
              <a:t>Practical Activity 1:</a:t>
            </a:r>
          </a:p>
          <a:p>
            <a:pPr algn="just" rtl="0" fontAlgn="base"/>
            <a:r>
              <a:rPr lang="en-GB" sz="1200" b="0" i="0">
                <a:solidFill>
                  <a:srgbClr val="000000"/>
                </a:solidFill>
                <a:effectLst/>
                <a:latin typeface="Calibri"/>
                <a:ea typeface="Calibri" panose="020F0502020204030204" pitchFamily="34" charset="0"/>
                <a:cs typeface="Calibri"/>
              </a:rPr>
              <a:t>Discuss the gender equality issues in kitchens and give applicable suggestions for the solution. Some beneficial resources indicating the problem are shared below.</a:t>
            </a:r>
            <a:endParaRPr lang="en-GB" sz="2000" b="0" i="0">
              <a:solidFill>
                <a:srgbClr val="000000"/>
              </a:solidFill>
              <a:effectLst/>
              <a:latin typeface="Calibri"/>
              <a:ea typeface="Calibri" panose="020F0502020204030204" pitchFamily="34" charset="0"/>
              <a:cs typeface="Calibri"/>
            </a:endParaRPr>
          </a:p>
          <a:p>
            <a:endParaRPr lang="en-GB" sz="1200">
              <a:solidFill>
                <a:schemeClr val="tx1"/>
              </a:solidFill>
              <a:ea typeface="Calibri" panose="020F0502020204030204" pitchFamily="34" charset="0"/>
            </a:endParaRPr>
          </a:p>
          <a:p>
            <a:r>
              <a:rPr lang="en-GB" sz="1200" b="1">
                <a:latin typeface="Calibri"/>
                <a:ea typeface="Calibri" panose="020F0502020204030204" pitchFamily="34" charset="0"/>
                <a:cs typeface="Calibri"/>
              </a:rPr>
              <a:t>Practical Activity 2:</a:t>
            </a:r>
          </a:p>
          <a:p>
            <a:r>
              <a:rPr lang="en-GB" sz="1200">
                <a:latin typeface="Calibri"/>
                <a:ea typeface="Calibri" panose="020F0502020204030204" pitchFamily="34" charset="0"/>
                <a:cs typeface="Calibri"/>
              </a:rPr>
              <a:t>In order to empathise with the people getting minimum wage, students can be asked to find the cheapest way to eat three meals in one day, and vlog their experience. </a:t>
            </a:r>
            <a:endParaRPr lang="en-GB" sz="1200" b="1">
              <a:latin typeface="Calibri"/>
              <a:ea typeface="Calibri" panose="020F0502020204030204" pitchFamily="34" charset="0"/>
              <a:cs typeface="Calibri"/>
            </a:endParaRPr>
          </a:p>
          <a:p>
            <a:endParaRPr lang="en-GB" sz="1200">
              <a:solidFill>
                <a:schemeClr val="tx1"/>
              </a:solidFill>
              <a:ea typeface="Calibri" panose="020F0502020204030204" pitchFamily="34" charset="0"/>
            </a:endParaRPr>
          </a:p>
          <a:p>
            <a:r>
              <a:rPr lang="en-GB" sz="1200" b="1">
                <a:solidFill>
                  <a:schemeClr val="tx1"/>
                </a:solidFill>
                <a:latin typeface="Calibri"/>
                <a:ea typeface="Calibri" panose="020F0502020204030204" pitchFamily="34" charset="0"/>
                <a:cs typeface="Calibri"/>
              </a:rPr>
              <a:t>Publication Suggestions: </a:t>
            </a:r>
            <a:endParaRPr lang="en-GB" sz="1200" b="1">
              <a:solidFill>
                <a:schemeClr val="tx1"/>
              </a:solidFill>
              <a:ea typeface="Calibri" panose="020F0502020204030204" pitchFamily="34" charset="0"/>
            </a:endParaRP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Rosalie Platzer (2011) </a:t>
            </a:r>
            <a:r>
              <a:rPr lang="en-GB" sz="1200" b="0" i="0" u="sng" strike="noStrike">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Women Not in the Kitchen: A Look at Gender Equality in the Restaurant Industry (core.ac.uk)</a:t>
            </a:r>
            <a:r>
              <a:rPr lang="en-GB" sz="1200" b="0" i="0">
                <a:solidFill>
                  <a:srgbClr val="F79037"/>
                </a:solidFill>
                <a:effectLst/>
                <a:latin typeface="Calibri"/>
                <a:ea typeface="Calibri" panose="020F0502020204030204" pitchFamily="34" charset="0"/>
                <a:cs typeface="Calibri"/>
              </a:rPr>
              <a:t> </a:t>
            </a: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Deirdre Falvey (2021)  </a:t>
            </a:r>
            <a:r>
              <a:rPr lang="en-GB" sz="1200" b="0" i="0" u="sng" strike="noStrike">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Why are there so few women chefs? – The Irish Times</a:t>
            </a:r>
            <a:r>
              <a:rPr lang="en-GB" sz="1200" b="0" i="0">
                <a:solidFill>
                  <a:srgbClr val="F79037"/>
                </a:solidFill>
                <a:effectLst/>
                <a:latin typeface="Calibri"/>
                <a:ea typeface="Calibri" panose="020F0502020204030204" pitchFamily="34" charset="0"/>
                <a:cs typeface="Calibri"/>
              </a:rPr>
              <a:t> </a:t>
            </a: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Carley Thornell (2018</a:t>
            </a:r>
            <a:r>
              <a:rPr lang="en-GB" sz="1200" b="0" i="0">
                <a:solidFill>
                  <a:srgbClr val="F79037"/>
                </a:solidFill>
                <a:effectLst/>
                <a:latin typeface="Calibri"/>
                <a:ea typeface="Calibri" panose="020F0502020204030204" pitchFamily="34" charset="0"/>
                <a:cs typeface="Calibri"/>
              </a:rPr>
              <a:t>) </a:t>
            </a:r>
            <a:r>
              <a:rPr lang="en-GB" sz="1200" b="0" i="0" u="sng" strike="noStrike">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Kitchens Have a Gender Inequality Problem, Can It Be Fixed? (upserve.com)</a:t>
            </a:r>
            <a:r>
              <a:rPr lang="en-GB" sz="1200" b="0" i="0">
                <a:solidFill>
                  <a:srgbClr val="F79037"/>
                </a:solidFill>
                <a:effectLst/>
                <a:latin typeface="Calibri"/>
                <a:ea typeface="Calibri" panose="020F0502020204030204" pitchFamily="34" charset="0"/>
                <a:cs typeface="Calibri"/>
              </a:rPr>
              <a:t> </a:t>
            </a:r>
          </a:p>
          <a:p>
            <a:pPr marL="171450" indent="-171450" algn="l" fontAlgn="base">
              <a:buFont typeface="Arial" panose="020B0604020202020204" pitchFamily="34" charset="0"/>
              <a:buChar char="•"/>
            </a:pPr>
            <a:r>
              <a:rPr lang="en-GB" sz="1200">
                <a:latin typeface="Calibri"/>
                <a:ea typeface="Calibri" panose="020F0502020204030204" pitchFamily="34" charset="0"/>
                <a:cs typeface="Calibri"/>
              </a:rPr>
              <a:t>Rawlinson, M.C.</a:t>
            </a:r>
            <a:r>
              <a:rPr lang="en-GB" sz="1200" b="0" i="0">
                <a:solidFill>
                  <a:srgbClr val="000000"/>
                </a:solidFill>
                <a:effectLst/>
                <a:latin typeface="Calibri"/>
                <a:ea typeface="Calibri" panose="020F0502020204030204" pitchFamily="34" charset="0"/>
                <a:cs typeface="Calibri"/>
              </a:rPr>
              <a:t> (2017) Women’s Work: ethics, home cooking, and sexual politics of food. In The Routledge Handbook of Food Ethics. Editors: </a:t>
            </a:r>
            <a:r>
              <a:rPr lang="en-GB" sz="1200">
                <a:latin typeface="Calibri"/>
                <a:ea typeface="Calibri" panose="020F0502020204030204" pitchFamily="34" charset="0"/>
                <a:cs typeface="Calibri"/>
              </a:rPr>
              <a:t>Rawlinson, M. C. </a:t>
            </a:r>
            <a:r>
              <a:rPr lang="en-GB" sz="1200" b="0" i="0">
                <a:solidFill>
                  <a:srgbClr val="000000"/>
                </a:solidFill>
                <a:effectLst/>
                <a:latin typeface="Calibri"/>
                <a:ea typeface="Calibri" panose="020F0502020204030204" pitchFamily="34" charset="0"/>
                <a:cs typeface="Calibri"/>
              </a:rPr>
              <a:t>and </a:t>
            </a:r>
            <a:r>
              <a:rPr lang="en-GB" sz="1200">
                <a:latin typeface="Calibri"/>
                <a:ea typeface="Calibri" panose="020F0502020204030204" pitchFamily="34" charset="0"/>
                <a:cs typeface="Calibri"/>
              </a:rPr>
              <a:t>Ward, C.</a:t>
            </a:r>
            <a:r>
              <a:rPr lang="en-GB" sz="1200" b="0" i="0">
                <a:solidFill>
                  <a:srgbClr val="000000"/>
                </a:solidFill>
                <a:effectLst/>
                <a:latin typeface="Calibri"/>
                <a:ea typeface="Calibri" panose="020F0502020204030204" pitchFamily="34" charset="0"/>
                <a:cs typeface="Calibri"/>
              </a:rPr>
              <a:t> </a:t>
            </a:r>
            <a:endParaRPr lang="en-GB"/>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2101756" y="8679051"/>
            <a:ext cx="4967784" cy="1549830"/>
          </a:xfrm>
          <a:prstGeom prst="wedgeRoundRectCallout">
            <a:avLst>
              <a:gd name="adj1" fmla="val -38840"/>
              <a:gd name="adj2" fmla="val -68053"/>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400" b="1">
                <a:latin typeface="Calibri" panose="020F0502020204030204" pitchFamily="34" charset="0"/>
                <a:ea typeface="Calibri" panose="020F0502020204030204" pitchFamily="34" charset="0"/>
                <a:cs typeface="Calibri" panose="020F0502020204030204" pitchFamily="34" charset="0"/>
              </a:rPr>
              <a:t> Useful Resources:</a:t>
            </a:r>
          </a:p>
        </p:txBody>
      </p:sp>
      <p:sp>
        <p:nvSpPr>
          <p:cNvPr id="14" name="TextBox 13">
            <a:extLst>
              <a:ext uri="{FF2B5EF4-FFF2-40B4-BE49-F238E27FC236}">
                <a16:creationId xmlns:a16="http://schemas.microsoft.com/office/drawing/2014/main" id="{D97DEFC5-A55D-FB6B-6F07-2B87E090B919}"/>
              </a:ext>
            </a:extLst>
          </p:cNvPr>
          <p:cNvSpPr txBox="1"/>
          <p:nvPr/>
        </p:nvSpPr>
        <p:spPr>
          <a:xfrm>
            <a:off x="2251881" y="9172799"/>
            <a:ext cx="4817658" cy="954107"/>
          </a:xfrm>
          <a:prstGeom prst="rect">
            <a:avLst/>
          </a:prstGeom>
          <a:noFill/>
        </p:spPr>
        <p:txBody>
          <a:bodyPr wrap="square">
            <a:spAutoFit/>
          </a:bodyPr>
          <a:lstStyle/>
          <a:p>
            <a:pPr marL="285750" indent="-285750">
              <a:buFont typeface="Arial" panose="020B0604020202020204" pitchFamily="34" charset="0"/>
              <a:buChar char="•"/>
            </a:pP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European Agency for Safety &amp; Health at Work - Information, statistics, legislation and risk assessment tools. (europa.eu)</a:t>
            </a:r>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a:solidFill>
                  <a:srgbClr val="FDFFFF"/>
                </a:solidFill>
                <a:highlight>
                  <a:srgbClr val="FF0000"/>
                </a:highligh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5th Global Conference on the Elimination of Child </a:t>
            </a:r>
            <a:r>
              <a:rPr lang="en-US" sz="1400" err="1">
                <a:solidFill>
                  <a:srgbClr val="FDFFFF"/>
                </a:solidFill>
                <a:highlight>
                  <a:srgbClr val="FF0000"/>
                </a:highligh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Labour</a:t>
            </a:r>
            <a:r>
              <a:rPr lang="en-US" sz="1400">
                <a:solidFill>
                  <a:srgbClr val="FDFFFF"/>
                </a:solidFill>
                <a:highlight>
                  <a:srgbClr val="FF0000"/>
                </a:highligh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 Conference Report</a:t>
            </a:r>
            <a:endParaRPr lang="en-IE" sz="1400" b="1">
              <a:solidFill>
                <a:srgbClr val="FDFFFF"/>
              </a:solidFill>
              <a:highlight>
                <a:srgbClr val="FF0000"/>
              </a:highlight>
              <a:latin typeface="Calibri" panose="020F0502020204030204" pitchFamily="34" charset="0"/>
              <a:ea typeface="Calibri" panose="020F0502020204030204" pitchFamily="34" charset="0"/>
              <a:cs typeface="Calibri" panose="020F0502020204030204" pitchFamily="34" charset="0"/>
            </a:endParaRPr>
          </a:p>
        </p:txBody>
      </p:sp>
      <p:pic>
        <p:nvPicPr>
          <p:cNvPr id="18" name="Picture Placeholder 17" descr="Chefs standing in kitchen of restaurant">
            <a:extLst>
              <a:ext uri="{FF2B5EF4-FFF2-40B4-BE49-F238E27FC236}">
                <a16:creationId xmlns:a16="http://schemas.microsoft.com/office/drawing/2014/main" id="{DFBB22F1-1961-364B-EECF-5B061C47FDFD}"/>
              </a:ext>
            </a:extLst>
          </p:cNvPr>
          <p:cNvPicPr>
            <a:picLocks noGrp="1" noChangeAspect="1"/>
          </p:cNvPicPr>
          <p:nvPr>
            <p:ph type="pic" sz="quarter" idx="41"/>
          </p:nvPr>
        </p:nvPicPr>
        <p:blipFill rotWithShape="1">
          <a:blip r:embed="rId8" cstate="screen">
            <a:extLst>
              <a:ext uri="{28A0092B-C50C-407E-A947-70E740481C1C}">
                <a14:useLocalDpi xmlns:a14="http://schemas.microsoft.com/office/drawing/2010/main"/>
              </a:ext>
            </a:extLst>
          </a:blip>
          <a:srcRect/>
          <a:stretch/>
        </p:blipFill>
        <p:spPr>
          <a:xfrm>
            <a:off x="-1" y="-11581"/>
            <a:ext cx="7559675" cy="2723566"/>
          </a:xfrm>
        </p:spPr>
      </p:pic>
      <p:pic>
        <p:nvPicPr>
          <p:cNvPr id="2" name="Picture 1">
            <a:extLst>
              <a:ext uri="{FF2B5EF4-FFF2-40B4-BE49-F238E27FC236}">
                <a16:creationId xmlns:a16="http://schemas.microsoft.com/office/drawing/2014/main" id="{D471C41D-CBE6-1AF7-D800-CACA1AAF77CF}"/>
              </a:ext>
            </a:extLst>
          </p:cNvPr>
          <p:cNvPicPr>
            <a:picLocks noChangeAspect="1"/>
          </p:cNvPicPr>
          <p:nvPr/>
        </p:nvPicPr>
        <p:blipFill>
          <a:blip r:embed="rId9"/>
          <a:stretch>
            <a:fillRect/>
          </a:stretch>
        </p:blipFill>
        <p:spPr>
          <a:xfrm>
            <a:off x="1037569" y="8942522"/>
            <a:ext cx="660779" cy="636305"/>
          </a:xfrm>
          <a:prstGeom prst="rect">
            <a:avLst/>
          </a:prstGeom>
        </p:spPr>
      </p:pic>
      <p:sp>
        <p:nvSpPr>
          <p:cNvPr id="5" name="Slide Number Placeholder 2">
            <a:extLst>
              <a:ext uri="{FF2B5EF4-FFF2-40B4-BE49-F238E27FC236}">
                <a16:creationId xmlns:a16="http://schemas.microsoft.com/office/drawing/2014/main" id="{4301F863-7A72-14AD-C72D-317ECBD8BC58}"/>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6415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US" sz="1200" b="1">
                <a:solidFill>
                  <a:schemeClr val="tx1"/>
                </a:solidFill>
                <a:highlight>
                  <a:srgbClr val="F79037"/>
                </a:highlight>
                <a:latin typeface="Calibri"/>
                <a:ea typeface="Calibri" panose="020F0502020204030204" pitchFamily="34" charset="0"/>
                <a:cs typeface="Calibri"/>
              </a:rPr>
              <a:t>Aim: To know the importance of traceability in guaranteeing safe food production. </a:t>
            </a:r>
            <a:endParaRPr lang="en-US" sz="1200" b="1">
              <a:solidFill>
                <a:schemeClr val="tx1"/>
              </a:solidFill>
              <a:highlight>
                <a:srgbClr val="F79037"/>
              </a:highlight>
              <a:ea typeface="Calibri" panose="020F0502020204030204" pitchFamily="34" charset="0"/>
            </a:endParaRPr>
          </a:p>
          <a:p>
            <a:endParaRPr lang="en-US" sz="1200" b="1">
              <a:solidFill>
                <a:schemeClr val="tx1"/>
              </a:solidFill>
              <a:highlight>
                <a:srgbClr val="F79037"/>
              </a:highlight>
              <a:ea typeface="Calibri" panose="020F0502020204030204" pitchFamily="34" charset="0"/>
            </a:endParaRPr>
          </a:p>
          <a:p>
            <a:r>
              <a:rPr lang="en-US" sz="1200">
                <a:latin typeface="Calibri"/>
                <a:cs typeface="Calibri"/>
              </a:rPr>
              <a:t>Unsafe products can be obtained when insufficient product information is given to the consumers and/or incorrect practices are applied. Such situations can cause disease or produce products unsuitable to be consumed. Insufficient product information about the allergens present in food can also result in illness or potential death for allergic consumers (Codex Alimentarius, 2011). </a:t>
            </a:r>
            <a:endParaRPr lang="en-US"/>
          </a:p>
          <a:p>
            <a:r>
              <a:rPr lang="en-US" sz="1200">
                <a:latin typeface="Calibri"/>
                <a:ea typeface="Calibri" panose="020F0502020204030204" pitchFamily="34" charset="0"/>
                <a:cs typeface="Calibri"/>
              </a:rPr>
              <a:t>Thus, appropriate information must ensure (Codex Alimentarius, 2011):</a:t>
            </a:r>
            <a:r>
              <a:rPr lang="en-US" sz="1200" b="0" i="0">
                <a:solidFill>
                  <a:srgbClr val="000000"/>
                </a:solidFill>
                <a:effectLst/>
                <a:latin typeface="Calibri"/>
                <a:ea typeface="Calibri" panose="020F0502020204030204" pitchFamily="34" charset="0"/>
                <a:cs typeface="Calibri"/>
              </a:rPr>
              <a:t>  </a:t>
            </a:r>
            <a:endParaRPr lang="en-US"/>
          </a:p>
          <a:p>
            <a:pPr marL="171450" indent="-171450" algn="l" rtl="0" fontAlgn="base">
              <a:buFont typeface="Arial" panose="020B0604020202020204" pitchFamily="34" charset="0"/>
              <a:buChar char="•"/>
            </a:pPr>
            <a:r>
              <a:rPr lang="en-US" sz="1200" b="0" i="1">
                <a:solidFill>
                  <a:srgbClr val="000000"/>
                </a:solidFill>
                <a:effectLst/>
                <a:latin typeface="Calibri"/>
                <a:ea typeface="Calibri" panose="020F0502020204030204" pitchFamily="34" charset="0"/>
                <a:cs typeface="Calibri"/>
              </a:rPr>
              <a:t>adequate and accessible information is available to the next FBO in the food chain or the consumer; </a:t>
            </a:r>
          </a:p>
          <a:p>
            <a:pPr marL="171450" indent="-171450" algn="l" rtl="0" fontAlgn="base">
              <a:buFont typeface="Arial" panose="020B0604020202020204" pitchFamily="34" charset="0"/>
              <a:buChar char="•"/>
            </a:pPr>
            <a:r>
              <a:rPr lang="en-US" sz="1200" i="1">
                <a:latin typeface="Calibri"/>
                <a:ea typeface="Calibri" panose="020F0502020204030204" pitchFamily="34" charset="0"/>
                <a:cs typeface="Calibri"/>
              </a:rPr>
              <a:t>consumers are </a:t>
            </a:r>
            <a:r>
              <a:rPr lang="en-US" sz="1200" b="0" i="1">
                <a:solidFill>
                  <a:srgbClr val="000000"/>
                </a:solidFill>
                <a:effectLst/>
                <a:latin typeface="Calibri"/>
                <a:ea typeface="Calibri" panose="020F0502020204030204" pitchFamily="34" charset="0"/>
                <a:cs typeface="Calibri"/>
              </a:rPr>
              <a:t>able to handle, store, process, prepare and display the product safely and correctly;  </a:t>
            </a:r>
          </a:p>
          <a:p>
            <a:pPr marL="171450" indent="-171450" algn="l" rtl="0" fontAlgn="base">
              <a:buFont typeface="Arial" panose="020B0604020202020204" pitchFamily="34" charset="0"/>
              <a:buChar char="•"/>
            </a:pPr>
            <a:r>
              <a:rPr lang="en-US" sz="1200" b="0" i="1">
                <a:solidFill>
                  <a:srgbClr val="000000"/>
                </a:solidFill>
                <a:effectLst/>
                <a:latin typeface="Calibri"/>
                <a:ea typeface="Calibri" panose="020F0502020204030204" pitchFamily="34" charset="0"/>
                <a:cs typeface="Calibri"/>
              </a:rPr>
              <a:t>consumers can identify allergens present in foods; and </a:t>
            </a:r>
          </a:p>
          <a:p>
            <a:pPr marL="171450" indent="-171450" algn="l" rtl="0" fontAlgn="base">
              <a:buFont typeface="Arial" panose="020B0604020202020204" pitchFamily="34" charset="0"/>
              <a:buChar char="•"/>
            </a:pPr>
            <a:r>
              <a:rPr lang="en-US" sz="1200" b="0" i="1">
                <a:solidFill>
                  <a:srgbClr val="000000"/>
                </a:solidFill>
                <a:effectLst/>
                <a:latin typeface="Calibri"/>
                <a:ea typeface="Calibri" panose="020F0502020204030204" pitchFamily="34" charset="0"/>
                <a:cs typeface="Calibri"/>
              </a:rPr>
              <a:t>the lot or batch can be easily identified and removed/returned if necessary</a:t>
            </a:r>
            <a:r>
              <a:rPr lang="en-US" sz="1200" b="0" i="0">
                <a:solidFill>
                  <a:srgbClr val="000000"/>
                </a:solidFill>
                <a:effectLst/>
                <a:latin typeface="Calibri"/>
                <a:ea typeface="Calibri" panose="020F0502020204030204" pitchFamily="34" charset="0"/>
                <a:cs typeface="Calibri"/>
              </a:rPr>
              <a:t>.  </a:t>
            </a:r>
          </a:p>
          <a:p>
            <a:pPr marL="171450" indent="-171450" algn="l" rtl="0" fontAlgn="base">
              <a:buFont typeface="Arial" panose="020B0604020202020204" pitchFamily="34" charset="0"/>
              <a:buChar char="•"/>
            </a:pPr>
            <a:endParaRPr lang="en-US" sz="1200" b="0" i="0">
              <a:solidFill>
                <a:srgbClr val="000000"/>
              </a:solidFill>
              <a:effectLst/>
              <a:ea typeface="Calibri" panose="020F0502020204030204" pitchFamily="34" charset="0"/>
            </a:endParaRPr>
          </a:p>
          <a:p>
            <a:r>
              <a:rPr lang="en-US" sz="1200" b="0" i="0">
                <a:effectLst/>
                <a:latin typeface="Calibri"/>
                <a:ea typeface="Calibri" panose="020F0502020204030204" pitchFamily="34" charset="0"/>
                <a:cs typeface="Calibri"/>
              </a:rPr>
              <a:t>Consumers </a:t>
            </a:r>
            <a:r>
              <a:rPr lang="en-US" sz="1200">
                <a:latin typeface="Calibri"/>
                <a:ea typeface="Calibri" panose="020F0502020204030204" pitchFamily="34" charset="0"/>
                <a:cs typeface="Calibri"/>
              </a:rPr>
              <a:t>must </a:t>
            </a:r>
            <a:r>
              <a:rPr lang="en-US" sz="1200" b="0" i="0">
                <a:effectLst/>
                <a:latin typeface="Calibri"/>
                <a:ea typeface="Calibri" panose="020F0502020204030204" pitchFamily="34" charset="0"/>
                <a:cs typeface="Calibri"/>
              </a:rPr>
              <a:t>be </a:t>
            </a:r>
            <a:r>
              <a:rPr lang="en-US" sz="1200">
                <a:latin typeface="Calibri"/>
                <a:ea typeface="Calibri" panose="020F0502020204030204" pitchFamily="34" charset="0"/>
                <a:cs typeface="Calibri"/>
              </a:rPr>
              <a:t>well informed </a:t>
            </a:r>
            <a:r>
              <a:rPr lang="en-US" sz="1200" b="0" i="0">
                <a:effectLst/>
                <a:latin typeface="Calibri"/>
                <a:ea typeface="Calibri" panose="020F0502020204030204" pitchFamily="34" charset="0"/>
                <a:cs typeface="Calibri"/>
              </a:rPr>
              <a:t>on food hygiene so tha</a:t>
            </a:r>
            <a:r>
              <a:rPr lang="en-US" sz="1200">
                <a:latin typeface="Calibri"/>
                <a:ea typeface="Calibri" panose="020F0502020204030204" pitchFamily="34" charset="0"/>
                <a:cs typeface="Calibri"/>
              </a:rPr>
              <a:t>t they can: (Codex Alimentarius, 2011):</a:t>
            </a:r>
            <a:r>
              <a:rPr lang="en-US" sz="1200" b="0" i="0">
                <a:solidFill>
                  <a:srgbClr val="000000"/>
                </a:solidFill>
                <a:effectLst/>
                <a:latin typeface="Calibri"/>
                <a:ea typeface="Calibri" panose="020F0502020204030204" pitchFamily="34" charset="0"/>
                <a:cs typeface="Calibri"/>
              </a:rPr>
              <a:t>  </a:t>
            </a:r>
            <a:endParaRPr lang="en-US">
              <a:latin typeface="Calibri"/>
              <a:cs typeface="Calibri"/>
            </a:endParaRPr>
          </a:p>
          <a:p>
            <a:pPr marL="171450" indent="-171450" algn="l" rtl="0" fontAlgn="base">
              <a:buFont typeface="Arial" panose="020B0604020202020204" pitchFamily="34" charset="0"/>
              <a:buChar char="•"/>
            </a:pPr>
            <a:r>
              <a:rPr lang="en-US" sz="1200" b="0" i="1">
                <a:solidFill>
                  <a:srgbClr val="000000"/>
                </a:solidFill>
                <a:effectLst/>
                <a:latin typeface="Calibri"/>
                <a:ea typeface="Calibri" panose="020F0502020204030204" pitchFamily="34" charset="0"/>
                <a:cs typeface="Calibri"/>
              </a:rPr>
              <a:t>be aware of the importance of reading and understanding the label;  </a:t>
            </a:r>
          </a:p>
          <a:p>
            <a:pPr marL="171450" indent="-171450" algn="l" rtl="0" fontAlgn="base">
              <a:buFont typeface="Arial" panose="020B0604020202020204" pitchFamily="34" charset="0"/>
              <a:buChar char="•"/>
            </a:pPr>
            <a:r>
              <a:rPr lang="en-US" sz="1200" b="0" i="1">
                <a:solidFill>
                  <a:srgbClr val="000000"/>
                </a:solidFill>
                <a:effectLst/>
                <a:latin typeface="Calibri"/>
                <a:ea typeface="Calibri" panose="020F0502020204030204" pitchFamily="34" charset="0"/>
                <a:cs typeface="Calibri"/>
              </a:rPr>
              <a:t>make informed choices appropriate to the individual, including about allergens; and  </a:t>
            </a:r>
          </a:p>
          <a:p>
            <a:pPr marL="171450" indent="-171450" algn="l" rtl="0" fontAlgn="base">
              <a:buFont typeface="Arial" panose="020B0604020202020204" pitchFamily="34" charset="0"/>
              <a:buChar char="•"/>
            </a:pPr>
            <a:r>
              <a:rPr lang="en-US" sz="1200" b="0" i="1">
                <a:solidFill>
                  <a:srgbClr val="000000"/>
                </a:solidFill>
                <a:effectLst/>
                <a:latin typeface="Calibri"/>
                <a:ea typeface="Calibri" panose="020F0502020204030204" pitchFamily="34" charset="0"/>
                <a:cs typeface="Calibri"/>
              </a:rPr>
              <a:t>prevent contamination and growth or survival of foodborne pathogens by storing, preparing and using the food correctly. </a:t>
            </a:r>
          </a:p>
          <a:p>
            <a:pPr algn="l" rtl="0" fontAlgn="base"/>
            <a:endParaRPr lang="en-US" sz="1200" b="0" i="0">
              <a:solidFill>
                <a:srgbClr val="000000"/>
              </a:solidFill>
              <a:effectLst/>
              <a:ea typeface="Calibri" panose="020F0502020204030204" pitchFamily="34" charset="0"/>
            </a:endParaRPr>
          </a:p>
          <a:p>
            <a:pPr algn="just" rtl="0" fontAlgn="base"/>
            <a:r>
              <a:rPr lang="en-US" sz="1200" b="0" i="0">
                <a:solidFill>
                  <a:srgbClr val="000000"/>
                </a:solidFill>
                <a:effectLst/>
                <a:latin typeface="Calibri"/>
                <a:ea typeface="Calibri" panose="020F0502020204030204" pitchFamily="34" charset="0"/>
                <a:cs typeface="Calibri"/>
              </a:rPr>
              <a:t>In this way, it is important to provide the following information (Codex Alimentarius, 2011): </a:t>
            </a:r>
          </a:p>
          <a:p>
            <a:pPr marL="171450" indent="-171450" fontAlgn="base">
              <a:buFont typeface="Arial" panose="020B0604020202020204" pitchFamily="34" charset="0"/>
              <a:buChar char="•"/>
            </a:pPr>
            <a:r>
              <a:rPr lang="en-US" sz="1200" b="1" i="0">
                <a:solidFill>
                  <a:srgbClr val="000000"/>
                </a:solidFill>
                <a:effectLst/>
                <a:latin typeface="Calibri"/>
                <a:ea typeface="Calibri" panose="020F0502020204030204" pitchFamily="34" charset="0"/>
                <a:cs typeface="Calibri"/>
              </a:rPr>
              <a:t>Lot Identification and Traceability</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If it is necessary to do a </a:t>
            </a:r>
            <a:r>
              <a:rPr lang="en-US" sz="1200" b="0" i="0">
                <a:effectLst/>
                <a:latin typeface="Calibri"/>
                <a:ea typeface="Calibri" panose="020F0502020204030204" pitchFamily="34" charset="0"/>
                <a:cs typeface="Calibri"/>
              </a:rPr>
              <a:t>product recall </a:t>
            </a:r>
            <a:r>
              <a:rPr lang="en-US" sz="1200">
                <a:latin typeface="Calibri"/>
                <a:ea typeface="Calibri" panose="020F0502020204030204" pitchFamily="34" charset="0"/>
                <a:cs typeface="Calibri"/>
              </a:rPr>
              <a:t>or to perform a correct </a:t>
            </a:r>
            <a:r>
              <a:rPr lang="en-US" sz="1200" b="0" i="0">
                <a:effectLst/>
                <a:latin typeface="Calibri"/>
                <a:ea typeface="Calibri" panose="020F0502020204030204" pitchFamily="34" charset="0"/>
                <a:cs typeface="Calibri"/>
              </a:rPr>
              <a:t>stock rotation</a:t>
            </a:r>
            <a:r>
              <a:rPr lang="en-US" sz="1200">
                <a:latin typeface="Calibri"/>
                <a:ea typeface="Calibri" panose="020F0502020204030204" pitchFamily="34" charset="0"/>
                <a:cs typeface="Calibri"/>
              </a:rPr>
              <a:t>, the lots must be identified</a:t>
            </a:r>
            <a:r>
              <a:rPr lang="en-US" sz="1200" b="0" i="0">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Thus, each </a:t>
            </a:r>
            <a:r>
              <a:rPr lang="en-US" sz="1200" b="0" i="0">
                <a:effectLst/>
                <a:latin typeface="Calibri"/>
                <a:ea typeface="Calibri" panose="020F0502020204030204" pitchFamily="34" charset="0"/>
                <a:cs typeface="Calibri"/>
              </a:rPr>
              <a:t>container </a:t>
            </a:r>
            <a:r>
              <a:rPr lang="en-US" sz="1200">
                <a:latin typeface="Calibri"/>
                <a:ea typeface="Calibri" panose="020F0502020204030204" pitchFamily="34" charset="0"/>
                <a:cs typeface="Calibri"/>
              </a:rPr>
              <a:t>must have </a:t>
            </a:r>
            <a:r>
              <a:rPr lang="en-US" sz="1200" b="0" i="0">
                <a:effectLst/>
                <a:latin typeface="Calibri"/>
                <a:ea typeface="Calibri" panose="020F0502020204030204" pitchFamily="34" charset="0"/>
                <a:cs typeface="Calibri"/>
              </a:rPr>
              <a:t>the producer and the lot</a:t>
            </a:r>
            <a:r>
              <a:rPr lang="en-US" sz="1200">
                <a:latin typeface="Calibri"/>
                <a:ea typeface="Calibri" panose="020F0502020204030204" pitchFamily="34" charset="0"/>
                <a:cs typeface="Calibri"/>
              </a:rPr>
              <a:t> identified</a:t>
            </a:r>
            <a:r>
              <a:rPr lang="en-US" sz="1200" b="0" i="0">
                <a:effectLst/>
                <a:latin typeface="Calibri"/>
                <a:ea typeface="Calibri" panose="020F0502020204030204" pitchFamily="34" charset="0"/>
                <a:cs typeface="Calibri"/>
              </a:rPr>
              <a:t>. Furthermore, a traceability system should be </a:t>
            </a:r>
            <a:r>
              <a:rPr lang="en-US" sz="1200">
                <a:latin typeface="Calibri"/>
                <a:ea typeface="Calibri" panose="020F0502020204030204" pitchFamily="34" charset="0"/>
                <a:cs typeface="Calibri"/>
              </a:rPr>
              <a:t>conceived </a:t>
            </a:r>
            <a:r>
              <a:rPr lang="en-US" sz="1200" b="0" i="0">
                <a:effectLst/>
                <a:latin typeface="Calibri"/>
                <a:ea typeface="Calibri" panose="020F0502020204030204" pitchFamily="34" charset="0"/>
                <a:cs typeface="Calibri"/>
              </a:rPr>
              <a:t>and implemented.  </a:t>
            </a:r>
            <a:endParaRPr lang="en-US" sz="1200">
              <a:latin typeface="Calibri"/>
              <a:ea typeface="Calibri" panose="020F0502020204030204" pitchFamily="34" charset="0"/>
              <a:cs typeface="Calibri"/>
            </a:endParaRPr>
          </a:p>
          <a:p>
            <a:endParaRPr lang="en-US" sz="1200">
              <a:ea typeface="Calibri" panose="020F0502020204030204" pitchFamily="34" charset="0"/>
              <a:cs typeface="Calibri"/>
            </a:endParaRPr>
          </a:p>
          <a:p>
            <a:pPr marL="171450" indent="-171450" fontAlgn="base">
              <a:buFont typeface="Arial" panose="020B0604020202020204" pitchFamily="34" charset="0"/>
              <a:buChar char="•"/>
            </a:pPr>
            <a:r>
              <a:rPr lang="en-US" sz="1200" b="1" i="0">
                <a:solidFill>
                  <a:srgbClr val="000000"/>
                </a:solidFill>
                <a:effectLst/>
                <a:latin typeface="Calibri"/>
                <a:ea typeface="Calibri" panose="020F0502020204030204" pitchFamily="34" charset="0"/>
                <a:cs typeface="Calibri"/>
              </a:rPr>
              <a:t>Product information</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To </a:t>
            </a:r>
            <a:r>
              <a:rPr lang="en-US" sz="1200" b="0" i="0">
                <a:effectLst/>
                <a:latin typeface="Calibri"/>
                <a:ea typeface="Calibri" panose="020F0502020204030204" pitchFamily="34" charset="0"/>
                <a:cs typeface="Calibri"/>
              </a:rPr>
              <a:t>use the </a:t>
            </a:r>
            <a:r>
              <a:rPr lang="en-US" sz="1200">
                <a:latin typeface="Calibri"/>
                <a:ea typeface="Calibri" panose="020F0502020204030204" pitchFamily="34" charset="0"/>
                <a:cs typeface="Calibri"/>
              </a:rPr>
              <a:t>products </a:t>
            </a:r>
            <a:r>
              <a:rPr lang="en-US" sz="1200" b="0" i="0">
                <a:effectLst/>
                <a:latin typeface="Calibri"/>
                <a:ea typeface="Calibri" panose="020F0502020204030204" pitchFamily="34" charset="0"/>
                <a:cs typeface="Calibri"/>
              </a:rPr>
              <a:t>safely and correctly</a:t>
            </a:r>
            <a:r>
              <a:rPr lang="en-US" sz="1200">
                <a:latin typeface="Calibri"/>
                <a:ea typeface="Calibri" panose="020F0502020204030204" pitchFamily="34" charset="0"/>
                <a:cs typeface="Calibri"/>
              </a:rPr>
              <a:t>, all products must have information explaining how they must be stored and handled</a:t>
            </a:r>
            <a:r>
              <a:rPr lang="en-US" sz="1200" b="0" i="0">
                <a:effectLst/>
                <a:latin typeface="Calibri"/>
                <a:ea typeface="Calibri" panose="020F0502020204030204" pitchFamily="34" charset="0"/>
                <a:cs typeface="Calibri"/>
              </a:rPr>
              <a:t>.</a:t>
            </a:r>
            <a:endParaRPr lang="en-US" sz="1200">
              <a:latin typeface="Calibri"/>
              <a:ea typeface="Calibri" panose="020F0502020204030204" pitchFamily="34" charset="0"/>
              <a:cs typeface="Calibri"/>
            </a:endParaRPr>
          </a:p>
          <a:p>
            <a:pPr algn="just"/>
            <a:endParaRPr lang="en-US" sz="1200" b="0" i="0">
              <a:solidFill>
                <a:srgbClr val="000000"/>
              </a:solidFill>
              <a:effectLst/>
              <a:ea typeface="Calibri" panose="020F0502020204030204" pitchFamily="34" charset="0"/>
              <a:cs typeface="Calibri"/>
            </a:endParaRPr>
          </a:p>
          <a:p>
            <a:pPr marL="171450" indent="-171450" fontAlgn="base">
              <a:buFont typeface="Arial" panose="020B0604020202020204" pitchFamily="34" charset="0"/>
              <a:buChar char="•"/>
            </a:pPr>
            <a:r>
              <a:rPr lang="en-US" sz="1200" b="1" i="0">
                <a:solidFill>
                  <a:srgbClr val="000000"/>
                </a:solidFill>
                <a:effectLst/>
                <a:latin typeface="Calibri"/>
                <a:ea typeface="Calibri" panose="020F0502020204030204" pitchFamily="34" charset="0"/>
                <a:cs typeface="Calibri"/>
              </a:rPr>
              <a:t>Product Labelling</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Processed</a:t>
            </a:r>
            <a:r>
              <a:rPr lang="en-US" sz="1200" b="0" i="0">
                <a:solidFill>
                  <a:srgbClr val="000000"/>
                </a:solidFill>
                <a:effectLst/>
                <a:latin typeface="Calibri"/>
                <a:ea typeface="Calibri" panose="020F0502020204030204" pitchFamily="34" charset="0"/>
                <a:cs typeface="Calibri"/>
              </a:rPr>
              <a:t> foods should be labelled with</a:t>
            </a:r>
            <a:r>
              <a:rPr lang="en-US" sz="1200">
                <a:latin typeface="Calibri"/>
                <a:ea typeface="Calibri" panose="020F0502020204030204" pitchFamily="34" charset="0"/>
                <a:cs typeface="Calibri"/>
              </a:rPr>
              <a:t> storage instructions</a:t>
            </a:r>
            <a:r>
              <a:rPr lang="en-US" sz="1200" b="0" i="0">
                <a:solidFill>
                  <a:srgbClr val="000000"/>
                </a:solidFill>
                <a:effectLst/>
                <a:latin typeface="Calibri"/>
                <a:ea typeface="Calibri" panose="020F0502020204030204" pitchFamily="34" charset="0"/>
                <a:cs typeface="Calibri"/>
              </a:rPr>
              <a:t> to enable </a:t>
            </a:r>
            <a:r>
              <a:rPr lang="en-US" sz="1200">
                <a:latin typeface="Calibri"/>
                <a:ea typeface="Calibri" panose="020F0502020204030204" pitchFamily="34" charset="0"/>
                <a:cs typeface="Calibri"/>
              </a:rPr>
              <a:t>food to be handled</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displayed</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stored</a:t>
            </a:r>
            <a:r>
              <a:rPr lang="en-US" sz="1200" b="0" i="0">
                <a:solidFill>
                  <a:srgbClr val="000000"/>
                </a:solidFill>
                <a:effectLst/>
                <a:latin typeface="Calibri"/>
                <a:ea typeface="Calibri" panose="020F0502020204030204" pitchFamily="34" charset="0"/>
                <a:cs typeface="Calibri"/>
              </a:rPr>
              <a:t> and </a:t>
            </a:r>
            <a:r>
              <a:rPr lang="en-US" sz="1200">
                <a:latin typeface="Calibri"/>
                <a:ea typeface="Calibri" panose="020F0502020204030204" pitchFamily="34" charset="0"/>
                <a:cs typeface="Calibri"/>
              </a:rPr>
              <a:t>used</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for the</a:t>
            </a:r>
            <a:r>
              <a:rPr lang="en-US" sz="1200" b="0" i="0">
                <a:solidFill>
                  <a:srgbClr val="000000"/>
                </a:solidFill>
                <a:effectLst/>
                <a:latin typeface="Calibri"/>
                <a:ea typeface="Calibri" panose="020F0502020204030204" pitchFamily="34" charset="0"/>
                <a:cs typeface="Calibri"/>
              </a:rPr>
              <a:t> product safely. For more information, consult the section related to labelling. </a:t>
            </a:r>
          </a:p>
          <a:p>
            <a:endParaRPr lang="en-IE" sz="1200">
              <a:solidFill>
                <a:schemeClr val="tx1"/>
              </a:solidFill>
              <a:highlight>
                <a:srgbClr val="F79037"/>
              </a:highligh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B.2.2. Accountability/traceability of raw materials </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2">
            <a:extLst>
              <a:ext uri="{FF2B5EF4-FFF2-40B4-BE49-F238E27FC236}">
                <a16:creationId xmlns:a16="http://schemas.microsoft.com/office/drawing/2014/main" id="{6162D3C8-EF4E-0E5E-AE99-F715508A4ABF}"/>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31</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2784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lIns="91440" tIns="45720" rIns="91440" bIns="45720" numCol="1" spcCol="288000" anchor="t">
            <a:noAutofit/>
          </a:bodyPr>
          <a:lstStyle/>
          <a:p>
            <a:r>
              <a:rPr lang="en-GB" sz="1200" b="1">
                <a:latin typeface="Calibri"/>
                <a:ea typeface="Calibri" panose="020F0502020204030204" pitchFamily="34" charset="0"/>
                <a:cs typeface="Calibri"/>
              </a:rPr>
              <a:t>Practical Activity 1:</a:t>
            </a:r>
          </a:p>
          <a:p>
            <a:pPr algn="just" rtl="0" fontAlgn="base"/>
            <a:r>
              <a:rPr lang="en-GB" sz="1200" b="0" i="0">
                <a:solidFill>
                  <a:srgbClr val="000000"/>
                </a:solidFill>
                <a:effectLst/>
                <a:latin typeface="Calibri"/>
                <a:ea typeface="Calibri" panose="020F0502020204030204" pitchFamily="34" charset="0"/>
                <a:cs typeface="Calibri"/>
              </a:rPr>
              <a:t>Ask students to analyse the labels of various food packaging and check if traceability is guaranteed. Discuss the method used by the food producer.</a:t>
            </a:r>
          </a:p>
          <a:p>
            <a:pPr algn="just" rtl="0" fontAlgn="base"/>
            <a:endParaRPr lang="en-GB" sz="1200">
              <a:solidFill>
                <a:schemeClr val="tx1"/>
              </a:solidFill>
              <a:ea typeface="Calibri" panose="020F0502020204030204" pitchFamily="34" charset="0"/>
            </a:endParaRPr>
          </a:p>
          <a:p>
            <a:r>
              <a:rPr lang="en-GB" sz="1200" b="1">
                <a:latin typeface="Calibri"/>
                <a:ea typeface="Calibri" panose="020F0502020204030204" pitchFamily="34" charset="0"/>
                <a:cs typeface="Calibri"/>
              </a:rPr>
              <a:t>Practical Activity 2:</a:t>
            </a:r>
          </a:p>
          <a:p>
            <a:r>
              <a:rPr lang="en-GB" sz="1200">
                <a:latin typeface="Calibri"/>
                <a:ea typeface="Calibri" panose="020F0502020204030204" pitchFamily="34" charset="0"/>
                <a:cs typeface="Calibri"/>
              </a:rPr>
              <a:t>Ask the students to investigate new digital technologies that can be used in food traceability</a:t>
            </a:r>
            <a:endParaRPr lang="en-GB" sz="1200" b="1">
              <a:latin typeface="Calibri"/>
              <a:ea typeface="Calibri" panose="020F0502020204030204" pitchFamily="34" charset="0"/>
              <a:cs typeface="Calibri"/>
            </a:endParaRPr>
          </a:p>
          <a:p>
            <a:endParaRPr lang="en-GB" sz="1200">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r>
              <a:rPr lang="en-GB" sz="1200" b="1">
                <a:solidFill>
                  <a:schemeClr val="tx1"/>
                </a:solidFill>
                <a:latin typeface="Calibri"/>
                <a:ea typeface="Calibri" panose="020F0502020204030204" pitchFamily="34" charset="0"/>
                <a:cs typeface="Calibri"/>
              </a:rPr>
              <a:t>Publication Suggestions: </a:t>
            </a:r>
            <a:endParaRPr lang="en-GB" sz="1200" b="1">
              <a:solidFill>
                <a:schemeClr val="tx1"/>
              </a:solidFill>
              <a:ea typeface="Calibri" panose="020F0502020204030204" pitchFamily="34" charset="0"/>
            </a:endParaRPr>
          </a:p>
          <a:p>
            <a:endParaRPr lang="en-GB" sz="1200" b="1">
              <a:solidFill>
                <a:schemeClr val="tx1"/>
              </a:solidFill>
              <a:ea typeface="Calibri" panose="020F0502020204030204" pitchFamily="34" charset="0"/>
            </a:endParaRP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Codex Alimentarius (2011). General Principles of Food Hygiene - CXC 1-1969. Adopted in 1969. Amended in 1999. Revised in 1997, 2003, 2020. Editorial corrections in 2011. </a:t>
            </a:r>
          </a:p>
          <a:p>
            <a:pPr marL="171450" indent="-171450" algn="l" rtl="0" fontAlgn="base">
              <a:buFont typeface="Arial" panose="020B0604020202020204" pitchFamily="34" charset="0"/>
              <a:buChar char="•"/>
            </a:pPr>
            <a:r>
              <a:rPr lang="en-GB" sz="1200" b="0" i="0">
                <a:solidFill>
                  <a:srgbClr val="000000"/>
                </a:solidFill>
                <a:effectLst/>
                <a:latin typeface="Calibri"/>
                <a:ea typeface="Calibri" panose="020F0502020204030204" pitchFamily="34" charset="0"/>
                <a:cs typeface="Calibri"/>
              </a:rPr>
              <a:t>FDA announces some of the food &amp; beverage recalls from the market, for several purposes, such as potential microbial contamination, undeclared materials (allergens, gluten</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etc.).Please check the list of recalls; </a:t>
            </a:r>
            <a:r>
              <a:rPr lang="en-GB" sz="1200" b="0" i="0" u="sng" strike="noStrike">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Recalls, Market Withdrawals, &amp; Safety Alerts | FDA</a:t>
            </a:r>
            <a:r>
              <a:rPr lang="en-GB" sz="1200" b="0" i="0">
                <a:solidFill>
                  <a:srgbClr val="F79037"/>
                </a:solidFill>
                <a:effectLst/>
                <a:latin typeface="Calibri"/>
                <a:ea typeface="Calibri" panose="020F0502020204030204" pitchFamily="34" charset="0"/>
                <a:cs typeface="Calibri"/>
              </a:rPr>
              <a:t> </a:t>
            </a: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t>32</a:t>
            </a:fld>
            <a:endParaRPr lang="en-US"/>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1885713" y="6824036"/>
            <a:ext cx="4967784" cy="1053820"/>
          </a:xfrm>
          <a:prstGeom prst="wedgeRoundRectCallout">
            <a:avLst>
              <a:gd name="adj1" fmla="val -34994"/>
              <a:gd name="adj2" fmla="val -87479"/>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IE" sz="1400" b="1">
                <a:latin typeface="Calibri"/>
                <a:ea typeface="Calibri" panose="020F0502020204030204" pitchFamily="34" charset="0"/>
                <a:cs typeface="Calibri"/>
              </a:rPr>
              <a:t> A Hint for Activity 2:</a:t>
            </a:r>
          </a:p>
          <a:p>
            <a:pPr algn="ctr"/>
            <a:r>
              <a:rPr lang="en-IE" sz="1400" b="1">
                <a:latin typeface="Calibri"/>
                <a:ea typeface="Calibri" panose="020F0502020204030204" pitchFamily="34" charset="0"/>
                <a:cs typeface="Calibri"/>
              </a:rPr>
              <a:t>Blockchain</a:t>
            </a:r>
          </a:p>
          <a:p>
            <a:pPr algn="ctr"/>
            <a:r>
              <a:rPr lang="en-IE" sz="1400" b="1">
                <a:latin typeface="Calibri"/>
                <a:ea typeface="Calibri" panose="020F0502020204030204" pitchFamily="34" charset="0"/>
                <a:cs typeface="Calibri"/>
              </a:rPr>
              <a:t>Internet of Things [IoT]</a:t>
            </a:r>
          </a:p>
          <a:p>
            <a:pPr algn="ctr"/>
            <a:r>
              <a:rPr lang="en-IE" sz="1400" b="1">
                <a:latin typeface="Calibri"/>
                <a:ea typeface="Calibri" panose="020F0502020204030204" pitchFamily="34" charset="0"/>
                <a:cs typeface="Calibri"/>
              </a:rPr>
              <a:t>QR Codes</a:t>
            </a:r>
          </a:p>
        </p:txBody>
      </p:sp>
      <p:pic>
        <p:nvPicPr>
          <p:cNvPr id="22" name="Picture Placeholder 21" descr="A picture containing ground, plant&#10;&#10;Description automatically generated">
            <a:extLst>
              <a:ext uri="{FF2B5EF4-FFF2-40B4-BE49-F238E27FC236}">
                <a16:creationId xmlns:a16="http://schemas.microsoft.com/office/drawing/2014/main" id="{7ED90F76-704B-652D-F84E-5A4650F387FB}"/>
              </a:ext>
            </a:extLst>
          </p:cNvPr>
          <p:cNvPicPr>
            <a:picLocks noGrp="1" noChangeAspect="1"/>
          </p:cNvPicPr>
          <p:nvPr>
            <p:ph type="pic" sz="quarter" idx="41"/>
          </p:nvPr>
        </p:nvPicPr>
        <p:blipFill>
          <a:blip r:embed="rId4"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963E1E89-AADD-DBD8-E168-CDCBE4A12217}"/>
              </a:ext>
            </a:extLst>
          </p:cNvPr>
          <p:cNvSpPr txBox="1"/>
          <p:nvPr/>
        </p:nvSpPr>
        <p:spPr>
          <a:xfrm>
            <a:off x="0" y="6824036"/>
            <a:ext cx="706178" cy="3222892"/>
          </a:xfrm>
          <a:prstGeom prst="rect">
            <a:avLst/>
          </a:prstGeom>
          <a:solidFill>
            <a:schemeClr val="bg1"/>
          </a:solidFill>
        </p:spPr>
        <p:txBody>
          <a:bodyPr wrap="square" rtlCol="0">
            <a:spAutoFit/>
          </a:bodyPr>
          <a:lstStyle/>
          <a:p>
            <a:endParaRPr lang="en-IE"/>
          </a:p>
        </p:txBody>
      </p:sp>
      <p:pic>
        <p:nvPicPr>
          <p:cNvPr id="2" name="Picture 1">
            <a:extLst>
              <a:ext uri="{FF2B5EF4-FFF2-40B4-BE49-F238E27FC236}">
                <a16:creationId xmlns:a16="http://schemas.microsoft.com/office/drawing/2014/main" id="{2D249D33-C013-AD7E-4BC7-90138BCA52C3}"/>
              </a:ext>
            </a:extLst>
          </p:cNvPr>
          <p:cNvPicPr>
            <a:picLocks noChangeAspect="1"/>
          </p:cNvPicPr>
          <p:nvPr/>
        </p:nvPicPr>
        <p:blipFill>
          <a:blip r:embed="rId5"/>
          <a:stretch>
            <a:fillRect/>
          </a:stretch>
        </p:blipFill>
        <p:spPr>
          <a:xfrm>
            <a:off x="205200" y="9196055"/>
            <a:ext cx="493080" cy="474817"/>
          </a:xfrm>
          <a:prstGeom prst="rect">
            <a:avLst/>
          </a:prstGeom>
        </p:spPr>
      </p:pic>
    </p:spTree>
    <p:extLst>
      <p:ext uri="{BB962C8B-B14F-4D97-AF65-F5344CB8AC3E}">
        <p14:creationId xmlns:p14="http://schemas.microsoft.com/office/powerpoint/2010/main" val="161818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GB" sz="1400" b="1">
                <a:solidFill>
                  <a:schemeClr val="tx1"/>
                </a:solidFill>
                <a:highlight>
                  <a:srgbClr val="F79037"/>
                </a:highlight>
                <a:latin typeface="Calibri"/>
                <a:ea typeface="Calibri" panose="020F0502020204030204" pitchFamily="34" charset="0"/>
                <a:cs typeface="Calibri"/>
              </a:rPr>
              <a:t>Aim: To understand the importance of food labelling. </a:t>
            </a:r>
            <a:endParaRPr lang="en-GB" sz="1400" b="1">
              <a:solidFill>
                <a:schemeClr val="tx1"/>
              </a:solidFill>
              <a:highlight>
                <a:srgbClr val="F79037"/>
              </a:highlight>
              <a:ea typeface="Calibri" panose="020F0502020204030204" pitchFamily="34" charset="0"/>
            </a:endParaRPr>
          </a:p>
          <a:p>
            <a:endParaRPr lang="en-GB" sz="1200" b="1">
              <a:solidFill>
                <a:schemeClr val="tx1"/>
              </a:solidFill>
              <a:highlight>
                <a:srgbClr val="F79037"/>
              </a:highlight>
              <a:ea typeface="Calibri" panose="020F0502020204030204" pitchFamily="34" charset="0"/>
            </a:endParaRPr>
          </a:p>
          <a:p>
            <a:pPr fontAlgn="base"/>
            <a:r>
              <a:rPr lang="en-GB" sz="1200" b="1" i="0">
                <a:solidFill>
                  <a:srgbClr val="000000"/>
                </a:solidFill>
                <a:effectLst/>
                <a:latin typeface="Calibri"/>
                <a:ea typeface="Calibri" panose="020F0502020204030204" pitchFamily="34" charset="0"/>
                <a:cs typeface="Calibri"/>
              </a:rPr>
              <a:t>Labelling </a:t>
            </a:r>
            <a:r>
              <a:rPr lang="en-GB" sz="1200" b="0" i="0">
                <a:solidFill>
                  <a:srgbClr val="000000"/>
                </a:solidFill>
                <a:effectLst/>
                <a:latin typeface="Calibri"/>
                <a:ea typeface="Calibri" panose="020F0502020204030204" pitchFamily="34" charset="0"/>
                <a:cs typeface="Calibri"/>
              </a:rPr>
              <a:t>means any </a:t>
            </a:r>
            <a:r>
              <a:rPr lang="en-GB" sz="1200" b="0" i="1">
                <a:solidFill>
                  <a:srgbClr val="000000"/>
                </a:solidFill>
                <a:effectLst/>
                <a:latin typeface="Calibri"/>
                <a:ea typeface="Calibri" panose="020F0502020204030204" pitchFamily="34" charset="0"/>
                <a:cs typeface="Calibri"/>
              </a:rPr>
              <a:t>words, particulars, trademarks, brand name, pictorial matter or symbol relating to food and placed on any packaging, document, notice, label, ring or collar accompanying or referring to such food</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a:latin typeface="Calibri"/>
                <a:ea typeface="Calibri" panose="020F0502020204030204" pitchFamily="34" charset="0"/>
                <a:cs typeface="Calibri"/>
              </a:rPr>
              <a:t> </a:t>
            </a:r>
            <a:endParaRPr lang="en-GB" sz="1200" b="0" i="0">
              <a:solidFill>
                <a:srgbClr val="000000"/>
              </a:solidFill>
              <a:effectLst/>
              <a:ea typeface="Calibri" panose="020F0502020204030204" pitchFamily="34" charset="0"/>
            </a:endParaRPr>
          </a:p>
          <a:p>
            <a:pPr algn="just" rtl="0" fontAlgn="base"/>
            <a:endParaRPr lang="en-GB" sz="1000">
              <a:highlight>
                <a:srgbClr val="F79037"/>
              </a:highlight>
              <a:ea typeface="Calibri" panose="020F0502020204030204" pitchFamily="34" charset="0"/>
            </a:endParaRPr>
          </a:p>
          <a:p>
            <a:pPr fontAlgn="base"/>
            <a:r>
              <a:rPr lang="en-GB" sz="1200">
                <a:solidFill>
                  <a:schemeClr val="tx1"/>
                </a:solidFill>
                <a:latin typeface="Calibri"/>
                <a:ea typeface="Calibri" panose="020F0502020204030204" pitchFamily="34" charset="0"/>
                <a:cs typeface="Calibri"/>
              </a:rPr>
              <a:t>Consumer health and interests always should be fulfilled. The final consumer must be able to make informed choices and safely use food, with particular regard to health, economic, environmental, social and ethical considerations. It is why labelling is essential. </a:t>
            </a:r>
          </a:p>
          <a:p>
            <a:pPr fontAlgn="base"/>
            <a:r>
              <a:rPr lang="en-GB" sz="1200">
                <a:solidFill>
                  <a:schemeClr val="tx1"/>
                </a:solidFill>
                <a:latin typeface="Calibri"/>
                <a:ea typeface="Calibri" panose="020F0502020204030204" pitchFamily="34" charset="0"/>
                <a:cs typeface="Calibri"/>
              </a:rPr>
              <a:t>National legislation on labelling must be scrupulously followed. In the European Union, any food intended for supply to the final consumer or mass caterers shall be accompanied by food information following Regulation (EU) No 1169/2011 of the European Parliament and of the Council of 25 October 2011. </a:t>
            </a:r>
            <a:endParaRPr lang="en-GB" sz="1200">
              <a:solidFill>
                <a:schemeClr val="tx1"/>
              </a:solidFill>
              <a:ea typeface="Calibri" panose="020F0502020204030204" pitchFamily="34" charset="0"/>
            </a:endParaRPr>
          </a:p>
          <a:p>
            <a:pPr algn="just" rtl="0" fontAlgn="base"/>
            <a:endParaRPr lang="en-GB" sz="1200">
              <a:solidFill>
                <a:schemeClr val="tx1"/>
              </a:solidFill>
              <a:ea typeface="Calibri" panose="020F0502020204030204" pitchFamily="34" charset="0"/>
            </a:endParaRPr>
          </a:p>
          <a:p>
            <a:pPr fontAlgn="base"/>
            <a:r>
              <a:rPr lang="en-GB" sz="1200" b="1" i="0">
                <a:solidFill>
                  <a:srgbClr val="000000"/>
                </a:solidFill>
                <a:effectLst/>
                <a:latin typeface="Calibri"/>
                <a:ea typeface="Calibri" panose="020F0502020204030204" pitchFamily="34" charset="0"/>
                <a:cs typeface="Calibri"/>
              </a:rPr>
              <a:t>Food information shall not be misleading, </a:t>
            </a:r>
            <a:r>
              <a:rPr lang="en-GB" sz="1200" i="0">
                <a:solidFill>
                  <a:srgbClr val="000000"/>
                </a:solidFill>
                <a:effectLst/>
                <a:latin typeface="Calibri"/>
                <a:ea typeface="Calibri" panose="020F0502020204030204" pitchFamily="34" charset="0"/>
                <a:cs typeface="Calibri"/>
              </a:rPr>
              <a:t>and it must not raise doubts about what concerns</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a:latin typeface="Calibri"/>
                <a:ea typeface="Calibri" panose="020F0502020204030204" pitchFamily="34" charset="0"/>
                <a:cs typeface="Calibri"/>
              </a:rPr>
              <a:t>:</a:t>
            </a:r>
            <a:endParaRPr lang="en-GB" sz="1200" i="0">
              <a:solidFill>
                <a:srgbClr val="000000"/>
              </a:solidFill>
              <a:effectLst/>
              <a:latin typeface="Calibri"/>
              <a:ea typeface="Calibri" panose="020F0502020204030204" pitchFamily="34" charset="0"/>
              <a:cs typeface="Calibri"/>
            </a:endParaRPr>
          </a:p>
          <a:p>
            <a:pPr fontAlgn="base"/>
            <a:endParaRPr lang="en-GB" sz="1200" i="0">
              <a:solidFill>
                <a:srgbClr val="000000"/>
              </a:solidFill>
              <a:effectLst/>
              <a:ea typeface="Calibri" panose="020F0502020204030204" pitchFamily="34" charset="0"/>
            </a:endParaRPr>
          </a:p>
          <a:p>
            <a:pPr marL="228600" indent="-228600" fontAlgn="base">
              <a:buFont typeface="+mj-lt"/>
              <a:buAutoNum type="alphaLcParenR"/>
            </a:pPr>
            <a:r>
              <a:rPr lang="en-GB" sz="1200" i="1">
                <a:latin typeface="Calibri"/>
                <a:ea typeface="Calibri" panose="020F0502020204030204" pitchFamily="34" charset="0"/>
                <a:cs typeface="Calibri"/>
              </a:rPr>
              <a:t>to the characteristics of the food and, in particular, to its nature, identity, properties, composition, quantity, durability, country of origin or place of provenance, method of manufacture or production; </a:t>
            </a:r>
            <a:endParaRPr lang="en-GB" sz="1200" i="1">
              <a:ea typeface="Calibri" panose="020F0502020204030204" pitchFamily="34" charset="0"/>
            </a:endParaRPr>
          </a:p>
          <a:p>
            <a:pPr marL="228600" indent="-228600" fontAlgn="base">
              <a:buFont typeface="+mj-lt"/>
              <a:buAutoNum type="alphaLcParenR"/>
            </a:pPr>
            <a:endParaRPr lang="en-GB" sz="300" i="1">
              <a:ea typeface="Calibri" panose="020F0502020204030204" pitchFamily="34" charset="0"/>
            </a:endParaRPr>
          </a:p>
          <a:p>
            <a:pPr marL="228600" indent="-228600" fontAlgn="base">
              <a:buFont typeface="+mj-lt"/>
              <a:buAutoNum type="alphaLcParenR"/>
            </a:pPr>
            <a:r>
              <a:rPr lang="en-GB" sz="1200" i="1">
                <a:latin typeface="Calibri"/>
                <a:ea typeface="Calibri" panose="020F0502020204030204" pitchFamily="34" charset="0"/>
                <a:cs typeface="Calibri"/>
              </a:rPr>
              <a:t>attributing to the food effects or properties that it does not have; </a:t>
            </a:r>
            <a:endParaRPr lang="en-GB" sz="1200" i="1">
              <a:ea typeface="Calibri" panose="020F0502020204030204" pitchFamily="34" charset="0"/>
            </a:endParaRPr>
          </a:p>
          <a:p>
            <a:pPr marL="228600" indent="-228600" fontAlgn="base">
              <a:buFont typeface="+mj-lt"/>
              <a:buAutoNum type="alphaLcParenR"/>
            </a:pPr>
            <a:endParaRPr lang="en-GB" sz="300" i="1">
              <a:ea typeface="Calibri" panose="020F0502020204030204" pitchFamily="34" charset="0"/>
            </a:endParaRPr>
          </a:p>
          <a:p>
            <a:pPr marL="228600" indent="-228600" fontAlgn="base">
              <a:buFont typeface="+mj-lt"/>
              <a:buAutoNum type="alphaLcParenR"/>
            </a:pPr>
            <a:r>
              <a:rPr lang="en-GB" sz="1200" i="1">
                <a:latin typeface="Calibri"/>
                <a:ea typeface="Calibri" panose="020F0502020204030204" pitchFamily="34" charset="0"/>
                <a:cs typeface="Calibri"/>
              </a:rPr>
              <a:t>alluding that the food possesses special characteristics when in fact, all similar foods contain such properties, in particular by emphasising the presence or absence of certain ingredients and/or nutrients; </a:t>
            </a:r>
            <a:endParaRPr lang="en-GB" sz="1200" i="1">
              <a:ea typeface="Calibri" panose="020F0502020204030204" pitchFamily="34" charset="0"/>
            </a:endParaRPr>
          </a:p>
          <a:p>
            <a:pPr marL="228600" indent="-228600" fontAlgn="base">
              <a:buFont typeface="+mj-lt"/>
              <a:buAutoNum type="alphaLcParenR"/>
            </a:pPr>
            <a:endParaRPr lang="en-GB" sz="300" i="1">
              <a:ea typeface="Calibri" panose="020F0502020204030204" pitchFamily="34" charset="0"/>
            </a:endParaRPr>
          </a:p>
          <a:p>
            <a:pPr marL="228600" indent="-228600" fontAlgn="base">
              <a:buFont typeface="+mj-lt"/>
              <a:buAutoNum type="alphaLcParenR"/>
            </a:pPr>
            <a:r>
              <a:rPr lang="en-GB" sz="1200" i="1">
                <a:latin typeface="Calibri"/>
                <a:ea typeface="Calibri" panose="020F0502020204030204" pitchFamily="34" charset="0"/>
                <a:cs typeface="Calibri"/>
              </a:rPr>
              <a:t>suggesting, through the appearance, description or pictorial representations, the presence of a particular food or an ingredient, while in reality, a component naturally present or an ingredient generally used in that food has been substituted with a different component or a different ingredient.</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algn="just" rtl="0" fontAlgn="base"/>
            <a:endParaRPr lang="en-GB" sz="1200" i="0">
              <a:solidFill>
                <a:srgbClr val="000000"/>
              </a:solidFill>
              <a:effectLst/>
              <a:ea typeface="Calibri" panose="020F0502020204030204" pitchFamily="34" charset="0"/>
            </a:endParaRPr>
          </a:p>
          <a:p>
            <a:pPr algn="ctr" fontAlgn="base"/>
            <a:r>
              <a:rPr lang="en-GB" sz="1200" b="1" i="0">
                <a:solidFill>
                  <a:srgbClr val="000000"/>
                </a:solidFill>
                <a:effectLst/>
                <a:latin typeface="Calibri"/>
                <a:ea typeface="Calibri" panose="020F0502020204030204" pitchFamily="34" charset="0"/>
                <a:cs typeface="Calibri"/>
              </a:rPr>
              <a:t>Food information shall be accurate, clear and easy to understand for the consumer.</a:t>
            </a:r>
            <a:r>
              <a:rPr lang="en-GB" sz="1200" b="1">
                <a:latin typeface="Calibri"/>
                <a:ea typeface="Calibri" panose="020F0502020204030204" pitchFamily="34" charset="0"/>
                <a:cs typeface="Calibri"/>
              </a:rPr>
              <a:t> </a:t>
            </a:r>
            <a:endParaRPr lang="en-GB" sz="1200" b="1" i="0">
              <a:solidFill>
                <a:srgbClr val="000000"/>
              </a:solidFill>
              <a:effectLst/>
              <a:ea typeface="Calibri" panose="020F0502020204030204" pitchFamily="34" charset="0"/>
            </a:endParaRPr>
          </a:p>
          <a:p>
            <a:pPr algn="ctr" fontAlgn="base"/>
            <a:r>
              <a:rPr lang="en-GB" sz="1200" b="1" i="0">
                <a:solidFill>
                  <a:srgbClr val="000000"/>
                </a:solidFill>
                <a:effectLst/>
                <a:latin typeface="Calibri"/>
                <a:ea typeface="Calibri" panose="020F0502020204030204" pitchFamily="34" charset="0"/>
                <a:cs typeface="Calibri"/>
              </a:rPr>
              <a:t>The </a:t>
            </a:r>
            <a:r>
              <a:rPr lang="en-GB" sz="1200" b="1">
                <a:latin typeface="Calibri"/>
                <a:ea typeface="Calibri" panose="020F0502020204030204" pitchFamily="34" charset="0"/>
                <a:cs typeface="Calibri"/>
              </a:rPr>
              <a:t>FBO responsible</a:t>
            </a:r>
            <a:r>
              <a:rPr lang="en-GB" sz="1200" b="1" i="0">
                <a:solidFill>
                  <a:srgbClr val="000000"/>
                </a:solidFill>
                <a:effectLst/>
                <a:latin typeface="Calibri"/>
                <a:ea typeface="Calibri" panose="020F0502020204030204" pitchFamily="34" charset="0"/>
                <a:cs typeface="Calibri"/>
              </a:rPr>
              <a:t> for the food information shall be the operator under whose name or business name the food is marketed or if that operator is not established in the Union, the importer into the Union market.</a:t>
            </a:r>
            <a:r>
              <a:rPr lang="en-GB" sz="1200" b="1">
                <a:latin typeface="Calibri"/>
                <a:ea typeface="Calibri" panose="020F0502020204030204" pitchFamily="34" charset="0"/>
                <a:cs typeface="Calibri"/>
              </a:rPr>
              <a:t> </a:t>
            </a:r>
            <a:endParaRPr lang="en-GB" sz="1200" b="1" i="0">
              <a:solidFill>
                <a:srgbClr val="000000"/>
              </a:solidFill>
              <a:effectLst/>
              <a:ea typeface="Calibri" panose="020F0502020204030204" pitchFamily="34" charset="0"/>
            </a:endParaRPr>
          </a:p>
          <a:p>
            <a:pPr algn="just" rtl="0" fontAlgn="base"/>
            <a:endParaRPr lang="en-GB" sz="1200" i="0">
              <a:solidFill>
                <a:srgbClr val="000000"/>
              </a:solidFill>
              <a:effectLst/>
              <a:ea typeface="Calibri" panose="020F0502020204030204" pitchFamily="34" charset="0"/>
            </a:endParaRPr>
          </a:p>
          <a:p>
            <a:pPr fontAlgn="base"/>
            <a:r>
              <a:rPr lang="en-GB" sz="1200" i="0">
                <a:solidFill>
                  <a:srgbClr val="000000"/>
                </a:solidFill>
                <a:effectLst/>
                <a:latin typeface="Calibri"/>
                <a:ea typeface="Calibri" panose="020F0502020204030204" pitchFamily="34" charset="0"/>
                <a:cs typeface="Calibri"/>
              </a:rPr>
              <a:t>To obtain more information on labelling, namely the mandatory particulars, please click </a:t>
            </a:r>
            <a:r>
              <a:rPr lang="en-GB"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algn="just" rtl="0" fontAlgn="base"/>
            <a:endParaRPr lang="en-GB"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B.2.3. Food Labelling</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50D2095-93D1-A3CA-62D3-D3FADB7A28C6}"/>
              </a:ext>
            </a:extLst>
          </p:cNvPr>
          <p:cNvPicPr>
            <a:picLocks noChangeAspect="1"/>
          </p:cNvPicPr>
          <p:nvPr/>
        </p:nvPicPr>
        <p:blipFill>
          <a:blip r:embed="rId3"/>
          <a:stretch>
            <a:fillRect/>
          </a:stretch>
        </p:blipFill>
        <p:spPr>
          <a:xfrm>
            <a:off x="94113" y="8621381"/>
            <a:ext cx="493080" cy="474817"/>
          </a:xfrm>
          <a:prstGeom prst="rect">
            <a:avLst/>
          </a:prstGeom>
        </p:spPr>
      </p:pic>
      <p:sp>
        <p:nvSpPr>
          <p:cNvPr id="33" name="Slide Number Placeholder 2">
            <a:extLst>
              <a:ext uri="{FF2B5EF4-FFF2-40B4-BE49-F238E27FC236}">
                <a16:creationId xmlns:a16="http://schemas.microsoft.com/office/drawing/2014/main" id="{ED923E3E-715F-48BD-471D-DD001533AA7B}"/>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33</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4254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GB" sz="1200" b="1" i="1">
                <a:solidFill>
                  <a:srgbClr val="000000"/>
                </a:solidFill>
                <a:effectLst/>
                <a:latin typeface="Calibri"/>
                <a:ea typeface="Calibri" panose="020F0502020204030204" pitchFamily="34" charset="0"/>
                <a:cs typeface="Calibri"/>
              </a:rPr>
              <a:t>The</a:t>
            </a:r>
            <a:r>
              <a:rPr lang="en-GB" sz="1200" b="1" i="1">
                <a:latin typeface="Calibri"/>
                <a:ea typeface="Calibri" panose="020F0502020204030204" pitchFamily="34" charset="0"/>
                <a:cs typeface="Calibri"/>
              </a:rPr>
              <a:t> </a:t>
            </a:r>
            <a:r>
              <a:rPr lang="en-GB" sz="1200" b="1" i="1">
                <a:solidFill>
                  <a:srgbClr val="000000"/>
                </a:solidFill>
                <a:effectLst/>
                <a:latin typeface="Calibri"/>
                <a:ea typeface="Calibri" panose="020F0502020204030204" pitchFamily="34" charset="0"/>
                <a:cs typeface="Calibri"/>
              </a:rPr>
              <a:t>food information </a:t>
            </a:r>
            <a:r>
              <a:rPr lang="en-GB" sz="1200" b="1" i="1">
                <a:latin typeface="Calibri"/>
                <a:ea typeface="Calibri" panose="020F0502020204030204" pitchFamily="34" charset="0"/>
                <a:cs typeface="Calibri"/>
              </a:rPr>
              <a:t>on the package must </a:t>
            </a:r>
            <a:r>
              <a:rPr lang="en-GB" sz="1200" b="1" i="1">
                <a:solidFill>
                  <a:srgbClr val="000000"/>
                </a:solidFill>
                <a:effectLst/>
                <a:latin typeface="Calibri"/>
                <a:ea typeface="Calibri" panose="020F0502020204030204" pitchFamily="34" charset="0"/>
                <a:cs typeface="Calibri"/>
              </a:rPr>
              <a:t>appear in a language easily understood by the consumers</a:t>
            </a:r>
            <a:r>
              <a:rPr lang="en-GB" sz="1200" b="1" i="1">
                <a:latin typeface="Calibri"/>
                <a:ea typeface="Calibri" panose="020F0502020204030204" pitchFamily="34" charset="0"/>
                <a:cs typeface="Calibri"/>
              </a:rPr>
              <a:t>.</a:t>
            </a:r>
            <a:endParaRPr lang="en-GB" sz="1200" i="1">
              <a:solidFill>
                <a:schemeClr val="tx1"/>
              </a:solidFill>
              <a:latin typeface="Calibri"/>
              <a:ea typeface="Calibri" panose="020F0502020204030204" pitchFamily="34" charset="0"/>
              <a:cs typeface="Calibri"/>
            </a:endParaRPr>
          </a:p>
          <a:p>
            <a:pPr rtl="0" fontAlgn="base"/>
            <a:endParaRPr lang="en-GB" sz="1200" i="0">
              <a:solidFill>
                <a:srgbClr val="000000"/>
              </a:solidFill>
              <a:effectLst/>
              <a:ea typeface="Calibri" panose="020F0502020204030204" pitchFamily="34" charset="0"/>
            </a:endParaRPr>
          </a:p>
          <a:p>
            <a:pPr fontAlgn="base"/>
            <a:r>
              <a:rPr lang="en-GB" sz="1200" i="0">
                <a:solidFill>
                  <a:srgbClr val="000000"/>
                </a:solidFill>
                <a:effectLst/>
                <a:latin typeface="Calibri"/>
                <a:ea typeface="Calibri" panose="020F0502020204030204" pitchFamily="34" charset="0"/>
                <a:cs typeface="Calibri"/>
              </a:rPr>
              <a:t>It is </a:t>
            </a:r>
            <a:r>
              <a:rPr lang="en-GB" sz="1200">
                <a:latin typeface="Calibri"/>
                <a:ea typeface="Calibri" panose="020F0502020204030204" pitchFamily="34" charset="0"/>
                <a:cs typeface="Calibri"/>
              </a:rPr>
              <a:t>important to avoid possible misunderstanding between </a:t>
            </a:r>
            <a:r>
              <a:rPr lang="en-GB" sz="1200" i="0">
                <a:solidFill>
                  <a:srgbClr val="000000"/>
                </a:solidFill>
                <a:effectLst/>
                <a:latin typeface="Calibri"/>
                <a:ea typeface="Calibri" panose="020F0502020204030204" pitchFamily="34" charset="0"/>
                <a:cs typeface="Calibri"/>
              </a:rPr>
              <a:t>'use by' and 'best before' dates</a:t>
            </a:r>
            <a:r>
              <a:rPr lang="en-GB" sz="1200">
                <a:latin typeface="Calibri"/>
                <a:ea typeface="Calibri" panose="020F0502020204030204" pitchFamily="34" charset="0"/>
                <a:cs typeface="Calibri"/>
              </a:rPr>
              <a:t>, which may </a:t>
            </a:r>
            <a:r>
              <a:rPr lang="en-GB" sz="1200" i="0">
                <a:solidFill>
                  <a:srgbClr val="000000"/>
                </a:solidFill>
                <a:effectLst/>
                <a:latin typeface="Calibri"/>
                <a:ea typeface="Calibri" panose="020F0502020204030204" pitchFamily="34" charset="0"/>
                <a:cs typeface="Calibri"/>
              </a:rPr>
              <a:t>lead to food waste. So, the consumers should have more information on this subject.</a:t>
            </a:r>
            <a:r>
              <a:rPr lang="en-GB" sz="1200">
                <a:latin typeface="Calibri"/>
                <a:ea typeface="Calibri" panose="020F0502020204030204" pitchFamily="34" charset="0"/>
                <a:cs typeface="Calibri"/>
              </a:rPr>
              <a:t> </a:t>
            </a:r>
          </a:p>
          <a:p>
            <a:pPr fontAlgn="base"/>
            <a:endParaRPr lang="en-GB" sz="1200">
              <a:ea typeface="Calibri" panose="020F0502020204030204" pitchFamily="34" charset="0"/>
            </a:endParaRPr>
          </a:p>
          <a:p>
            <a:pPr fontAlgn="base"/>
            <a:r>
              <a:rPr lang="en-GB" sz="1200">
                <a:latin typeface="Calibri"/>
                <a:ea typeface="Calibri" panose="020F0502020204030204" pitchFamily="34" charset="0"/>
                <a:cs typeface="Calibri"/>
              </a:rPr>
              <a:t>"</a:t>
            </a:r>
            <a:r>
              <a:rPr lang="en-GB" sz="1200" b="0" i="1">
                <a:solidFill>
                  <a:srgbClr val="000000"/>
                </a:solidFill>
                <a:effectLst/>
                <a:latin typeface="Calibri"/>
                <a:ea typeface="Calibri" panose="020F0502020204030204" pitchFamily="34" charset="0"/>
                <a:cs typeface="Calibri"/>
              </a:rPr>
              <a:t>Regarding </a:t>
            </a:r>
            <a:r>
              <a:rPr lang="en-GB" sz="1200" b="1" i="1">
                <a:solidFill>
                  <a:srgbClr val="000000"/>
                </a:solidFill>
                <a:effectLst/>
                <a:latin typeface="Calibri"/>
                <a:ea typeface="Calibri" panose="020F0502020204030204" pitchFamily="34" charset="0"/>
                <a:cs typeface="Calibri"/>
              </a:rPr>
              <a:t>distance selling</a:t>
            </a:r>
            <a:r>
              <a:rPr lang="en-GB" sz="1200" b="0" i="1">
                <a:solidFill>
                  <a:srgbClr val="000000"/>
                </a:solidFill>
                <a:effectLst/>
                <a:latin typeface="Calibri"/>
                <a:ea typeface="Calibri" panose="020F0502020204030204" pitchFamily="34" charset="0"/>
                <a:cs typeface="Calibri"/>
              </a:rPr>
              <a:t>, the mandatory food information, except the date of minimum durability or the 'use by' date, shall be available before the purchase is concluded and shall appear on the material supporting the distance selling or be provided through other appropriate means clearly identified by the </a:t>
            </a:r>
            <a:r>
              <a:rPr lang="en-GB" sz="1200" i="1">
                <a:latin typeface="Calibri"/>
                <a:ea typeface="Calibri" panose="020F0502020204030204" pitchFamily="34" charset="0"/>
                <a:cs typeface="Calibri"/>
              </a:rPr>
              <a:t>FBO</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Furthermore, all mandatory particulars shall be available at the time of delivery</a:t>
            </a:r>
            <a:r>
              <a:rPr lang="en-GB" sz="1200">
                <a:solidFill>
                  <a:schemeClr val="tx1"/>
                </a:solidFill>
                <a:latin typeface="Calibri"/>
                <a:ea typeface="Calibri" panose="020F0502020204030204" pitchFamily="34" charset="0"/>
                <a:cs typeface="Calibri"/>
              </a:rPr>
              <a:t> (Regulation (EU) No 1169/2011)</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rtl="0" fontAlgn="base"/>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rtl="0" fontAlgn="base"/>
            <a:r>
              <a:rPr lang="en-GB" sz="1200" b="1" i="0">
                <a:solidFill>
                  <a:srgbClr val="000000"/>
                </a:solidFill>
                <a:effectLst/>
                <a:latin typeface="Calibri"/>
                <a:ea typeface="Calibri" panose="020F0502020204030204" pitchFamily="34" charset="0"/>
                <a:cs typeface="Calibri"/>
              </a:rPr>
              <a:t>Allergens</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rtl="0" fontAlgn="base"/>
            <a:r>
              <a:rPr lang="en-GB" sz="1200" b="0" i="0">
                <a:solidFill>
                  <a:srgbClr val="000000"/>
                </a:solidFill>
                <a:effectLst/>
                <a:latin typeface="Calibri"/>
                <a:ea typeface="Calibri" panose="020F0502020204030204" pitchFamily="34" charset="0"/>
                <a:cs typeface="Calibri"/>
              </a:rPr>
              <a:t>It is fundamental to inform the consumers of the presence of allergens. Labels serve this purpose. </a:t>
            </a:r>
            <a:endParaRPr lang="en-GB" sz="1200" i="0">
              <a:solidFill>
                <a:srgbClr val="000000"/>
              </a:solidFill>
              <a:effectLst/>
              <a:ea typeface="Calibri" panose="020F0502020204030204" pitchFamily="34" charset="0"/>
            </a:endParaRPr>
          </a:p>
          <a:p>
            <a:pPr fontAlgn="base"/>
            <a:r>
              <a:rPr lang="en-GB" sz="1200" i="0">
                <a:solidFill>
                  <a:srgbClr val="000000"/>
                </a:solidFill>
                <a:effectLst/>
                <a:latin typeface="Calibri"/>
                <a:ea typeface="Calibri" panose="020F0502020204030204" pitchFamily="34" charset="0"/>
                <a:cs typeface="Calibri"/>
              </a:rPr>
              <a:t>To obtain more information on </a:t>
            </a:r>
            <a:r>
              <a:rPr lang="en-GB" sz="1200">
                <a:latin typeface="Calibri"/>
                <a:ea typeface="Calibri" panose="020F0502020204030204" pitchFamily="34" charset="0"/>
                <a:cs typeface="Calibri"/>
              </a:rPr>
              <a:t>allergen</a:t>
            </a:r>
            <a:r>
              <a:rPr lang="en-GB" sz="1200" i="0">
                <a:solidFill>
                  <a:srgbClr val="000000"/>
                </a:solidFill>
                <a:effectLst/>
                <a:latin typeface="Calibri"/>
                <a:ea typeface="Calibri" panose="020F0502020204030204" pitchFamily="34" charset="0"/>
                <a:cs typeface="Calibri"/>
              </a:rPr>
              <a:t>s, please click </a:t>
            </a:r>
            <a:r>
              <a:rPr lang="en-GB"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rtl="0" fontAlgn="base"/>
            <a:endParaRPr lang="en-GB" sz="1200" i="1">
              <a:ea typeface="Calibri" panose="020F0502020204030204" pitchFamily="34" charset="0"/>
            </a:endParaRPr>
          </a:p>
          <a:p>
            <a:pPr fontAlgn="base"/>
            <a:r>
              <a:rPr lang="en-GB" sz="1200" b="1" i="1">
                <a:solidFill>
                  <a:srgbClr val="000000"/>
                </a:solidFill>
                <a:effectLst/>
                <a:latin typeface="Calibri"/>
                <a:ea typeface="Calibri" panose="020F0502020204030204" pitchFamily="34" charset="0"/>
                <a:cs typeface="Calibri"/>
              </a:rPr>
              <a:t>The name of the substance or product considered an allergen shall be emphasised through a typeset that clearly distinguishes it from the rest of the list of ingredients</a:t>
            </a:r>
            <a:r>
              <a:rPr lang="en-GB" sz="1200" b="1" i="1">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b="1" i="1">
                <a:latin typeface="Calibri"/>
                <a:ea typeface="Calibri" panose="020F0502020204030204" pitchFamily="34" charset="0"/>
                <a:cs typeface="Calibri"/>
              </a:rPr>
              <a:t>.</a:t>
            </a:r>
            <a:r>
              <a:rPr lang="en-GB" sz="1200" b="0" i="1">
                <a:solidFill>
                  <a:srgbClr val="000000"/>
                </a:solidFill>
                <a:effectLst/>
                <a:latin typeface="Calibri"/>
                <a:ea typeface="Calibri" panose="020F0502020204030204" pitchFamily="34" charset="0"/>
                <a:cs typeface="Calibri"/>
              </a:rPr>
              <a:t> </a:t>
            </a:r>
          </a:p>
          <a:p>
            <a:pPr rtl="0" fontAlgn="base"/>
            <a:endParaRPr lang="en-GB" sz="1200" b="0" i="1">
              <a:solidFill>
                <a:srgbClr val="000000"/>
              </a:solidFill>
              <a:effectLst/>
              <a:ea typeface="Calibri" panose="020F0502020204030204" pitchFamily="34" charset="0"/>
            </a:endParaRPr>
          </a:p>
          <a:p>
            <a:pPr fontAlgn="base"/>
            <a:r>
              <a:rPr lang="en-GB" sz="1200" b="0" i="0">
                <a:solidFill>
                  <a:srgbClr val="000000"/>
                </a:solidFill>
                <a:effectLst/>
                <a:latin typeface="Calibri"/>
                <a:ea typeface="Calibri" panose="020F0502020204030204" pitchFamily="34" charset="0"/>
                <a:cs typeface="Calibri"/>
              </a:rPr>
              <a:t>A different font, style or background colour can be used to make the distinction. In the absence of a list of ingredients, the indication of the substance or product considered an allergen shall comprise the word </a:t>
            </a:r>
            <a:r>
              <a:rPr lang="en-GB" sz="1200" b="1" i="0">
                <a:solidFill>
                  <a:srgbClr val="000000"/>
                </a:solidFill>
                <a:effectLst/>
                <a:latin typeface="Calibri"/>
                <a:ea typeface="Calibri" panose="020F0502020204030204" pitchFamily="34" charset="0"/>
                <a:cs typeface="Calibri"/>
              </a:rPr>
              <a:t>'contains'</a:t>
            </a:r>
            <a:r>
              <a:rPr lang="en-GB" sz="1200" b="0" i="0">
                <a:solidFill>
                  <a:srgbClr val="000000"/>
                </a:solidFill>
                <a:effectLst/>
                <a:latin typeface="Calibri"/>
                <a:ea typeface="Calibri" panose="020F0502020204030204" pitchFamily="34" charset="0"/>
                <a:cs typeface="Calibri"/>
              </a:rPr>
              <a:t> followed by the name of the substance or product</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rtl="0" fontAlgn="base"/>
            <a:r>
              <a:rPr lang="en-GB" sz="1200" b="0" i="0">
                <a:solidFill>
                  <a:srgbClr val="000000"/>
                </a:solidFill>
                <a:effectLst/>
                <a:latin typeface="Calibri"/>
                <a:ea typeface="Calibri" panose="020F0502020204030204" pitchFamily="34" charset="0"/>
                <a:cs typeface="Calibri"/>
              </a:rPr>
              <a:t> </a:t>
            </a:r>
            <a:r>
              <a:rPr lang="en-GB" sz="1200" b="1" i="0">
                <a:solidFill>
                  <a:srgbClr val="000000"/>
                </a:solidFill>
                <a:effectLst/>
                <a:latin typeface="Calibri"/>
                <a:ea typeface="Calibri" panose="020F0502020204030204" pitchFamily="34" charset="0"/>
                <a:cs typeface="Calibri"/>
              </a:rPr>
              <a:t> </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fontAlgn="base"/>
            <a:r>
              <a:rPr lang="en-GB" sz="1200" b="1" i="0">
                <a:solidFill>
                  <a:srgbClr val="000000"/>
                </a:solidFill>
                <a:effectLst/>
                <a:latin typeface="Calibri"/>
                <a:ea typeface="Calibri" panose="020F0502020204030204" pitchFamily="34" charset="0"/>
                <a:cs typeface="Calibri"/>
              </a:rPr>
              <a:t>Nutritional declaration of the product: </a:t>
            </a:r>
            <a:r>
              <a:rPr lang="en-GB" sz="1200" b="0" i="0">
                <a:solidFill>
                  <a:srgbClr val="000000"/>
                </a:solidFill>
                <a:effectLst/>
                <a:latin typeface="Calibri"/>
                <a:ea typeface="Calibri" panose="020F0502020204030204" pitchFamily="34" charset="0"/>
                <a:cs typeface="Calibri"/>
              </a:rPr>
              <a:t>The mandatory nutrition declaration shall include the following</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rtl="0" fontAlgn="base">
              <a:buFont typeface="+mj-lt"/>
              <a:buAutoNum type="arabicPeriod"/>
            </a:pPr>
            <a:r>
              <a:rPr lang="en-GB" sz="1200" b="0" i="0">
                <a:solidFill>
                  <a:srgbClr val="000000"/>
                </a:solidFill>
                <a:effectLst/>
                <a:latin typeface="Calibri"/>
                <a:ea typeface="Calibri" panose="020F0502020204030204" pitchFamily="34" charset="0"/>
                <a:cs typeface="Calibri"/>
              </a:rPr>
              <a:t>energy value;  and </a:t>
            </a:r>
            <a:endParaRPr lang="en-GB" sz="2000">
              <a:latin typeface="Calibri"/>
              <a:ea typeface="Calibri" panose="020F0502020204030204" pitchFamily="34" charset="0"/>
              <a:cs typeface="Calibri"/>
            </a:endParaRPr>
          </a:p>
          <a:p>
            <a:pPr rtl="0" fontAlgn="base">
              <a:buFont typeface="+mj-lt"/>
              <a:buAutoNum type="arabicPeriod"/>
            </a:pPr>
            <a:r>
              <a:rPr lang="en-GB" sz="1200" b="0" i="0">
                <a:solidFill>
                  <a:srgbClr val="000000"/>
                </a:solidFill>
                <a:effectLst/>
                <a:latin typeface="Calibri"/>
                <a:ea typeface="Calibri" panose="020F0502020204030204" pitchFamily="34" charset="0"/>
                <a:cs typeface="Calibri"/>
              </a:rPr>
              <a:t>the amounts of fat, saturates, carbohydrates, sugars, protein and salt. </a:t>
            </a:r>
            <a:endParaRPr lang="en-GB" sz="2000" b="0" i="0">
              <a:solidFill>
                <a:srgbClr val="000000"/>
              </a:solidFill>
              <a:effectLst/>
              <a:latin typeface="Calibri"/>
              <a:ea typeface="Calibri" panose="020F0502020204030204" pitchFamily="34" charset="0"/>
              <a:cs typeface="Calibri"/>
            </a:endParaRPr>
          </a:p>
          <a:p>
            <a:pPr rtl="0" fontAlgn="base"/>
            <a:endParaRPr lang="en-GB" sz="1200" b="0" i="0">
              <a:solidFill>
                <a:srgbClr val="000000"/>
              </a:solidFill>
              <a:effectLst/>
              <a:ea typeface="Calibri" panose="020F0502020204030204" pitchFamily="34" charset="0"/>
            </a:endParaRPr>
          </a:p>
          <a:p>
            <a:pPr fontAlgn="base"/>
            <a:r>
              <a:rPr lang="en-GB" sz="1200">
                <a:latin typeface="Calibri"/>
                <a:ea typeface="Calibri" panose="020F0502020204030204" pitchFamily="34" charset="0"/>
                <a:cs typeface="Calibri"/>
              </a:rPr>
              <a:t>"</a:t>
            </a:r>
            <a:r>
              <a:rPr lang="en-GB" sz="1200" b="0" i="1">
                <a:solidFill>
                  <a:srgbClr val="000000"/>
                </a:solidFill>
                <a:effectLst/>
                <a:latin typeface="Calibri"/>
                <a:ea typeface="Calibri" panose="020F0502020204030204" pitchFamily="34" charset="0"/>
                <a:cs typeface="Calibri"/>
              </a:rPr>
              <a:t>Where appropriate, a statement indicating that the salt content is exclusively due to naturally occurring sodium may appear close to the nutrition declaration</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rtl="0" fontAlgn="base"/>
            <a:endParaRPr lang="en-GB" sz="1200" b="0" i="0">
              <a:solidFill>
                <a:srgbClr val="000000"/>
              </a:solidFill>
              <a:effectLst/>
              <a:ea typeface="Calibri" panose="020F0502020204030204" pitchFamily="34" charset="0"/>
            </a:endParaRPr>
          </a:p>
          <a:p>
            <a:pPr fontAlgn="base"/>
            <a:r>
              <a:rPr lang="en-GB" sz="1200" b="0" i="0">
                <a:solidFill>
                  <a:srgbClr val="000000"/>
                </a:solidFill>
                <a:effectLst/>
                <a:latin typeface="Calibri"/>
                <a:ea typeface="Calibri" panose="020F0502020204030204" pitchFamily="34" charset="0"/>
                <a:cs typeface="Calibri"/>
              </a:rPr>
              <a:t>Nevertheless, some foods are exempted from the requirement of the mandatory nutrition declaration. To obtain more information on this topic, please click </a:t>
            </a:r>
            <a:r>
              <a:rPr lang="en-GB" sz="1200" b="1" i="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here</a:t>
            </a:r>
            <a:r>
              <a:rPr lang="en-GB" sz="1200">
                <a:latin typeface="Calibri"/>
                <a:ea typeface="Calibri" panose="020F0502020204030204" pitchFamily="34" charset="0"/>
                <a:cs typeface="Calibri"/>
              </a:rPr>
              <a:t> </a:t>
            </a:r>
            <a:endParaRPr lang="en-GB" sz="2000" b="0" i="0">
              <a:solidFill>
                <a:srgbClr val="000000"/>
              </a:solidFill>
              <a:effectLst/>
              <a:ea typeface="Calibri" panose="020F0502020204030204" pitchFamily="34" charset="0"/>
            </a:endParaRPr>
          </a:p>
          <a:p>
            <a:pPr rtl="0" fontAlgn="base"/>
            <a:endParaRPr lang="en-GB" sz="1200" i="0">
              <a:solidFill>
                <a:srgbClr val="000000"/>
              </a:solidFill>
              <a:effectLst/>
              <a:ea typeface="Calibri" panose="020F0502020204030204" pitchFamily="34" charset="0"/>
            </a:endParaRPr>
          </a:p>
          <a:p>
            <a:pPr rtl="0" fontAlgn="base"/>
            <a:endParaRPr lang="en-GB"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B.2.3. Food Labelling</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B26A8E-A444-0CE3-41E9-4C268223404A}"/>
              </a:ext>
            </a:extLst>
          </p:cNvPr>
          <p:cNvPicPr>
            <a:picLocks noChangeAspect="1"/>
          </p:cNvPicPr>
          <p:nvPr/>
        </p:nvPicPr>
        <p:blipFill>
          <a:blip r:embed="rId4"/>
          <a:stretch>
            <a:fillRect/>
          </a:stretch>
        </p:blipFill>
        <p:spPr>
          <a:xfrm>
            <a:off x="118587" y="8629236"/>
            <a:ext cx="493080" cy="474817"/>
          </a:xfrm>
          <a:prstGeom prst="rect">
            <a:avLst/>
          </a:prstGeom>
        </p:spPr>
      </p:pic>
      <p:pic>
        <p:nvPicPr>
          <p:cNvPr id="33" name="Picture 32">
            <a:extLst>
              <a:ext uri="{FF2B5EF4-FFF2-40B4-BE49-F238E27FC236}">
                <a16:creationId xmlns:a16="http://schemas.microsoft.com/office/drawing/2014/main" id="{FF306BD9-B9EE-8642-B44F-6EF726D7FAB8}"/>
              </a:ext>
            </a:extLst>
          </p:cNvPr>
          <p:cNvPicPr>
            <a:picLocks noChangeAspect="1"/>
          </p:cNvPicPr>
          <p:nvPr/>
        </p:nvPicPr>
        <p:blipFill>
          <a:blip r:embed="rId4"/>
          <a:stretch>
            <a:fillRect/>
          </a:stretch>
        </p:blipFill>
        <p:spPr>
          <a:xfrm>
            <a:off x="103534" y="5108497"/>
            <a:ext cx="493080" cy="474817"/>
          </a:xfrm>
          <a:prstGeom prst="rect">
            <a:avLst/>
          </a:prstGeom>
        </p:spPr>
      </p:pic>
      <p:sp>
        <p:nvSpPr>
          <p:cNvPr id="34" name="Slide Number Placeholder 2">
            <a:extLst>
              <a:ext uri="{FF2B5EF4-FFF2-40B4-BE49-F238E27FC236}">
                <a16:creationId xmlns:a16="http://schemas.microsoft.com/office/drawing/2014/main" id="{30CCF924-A96B-4B9C-C23E-79BCBF97B838}"/>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34</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8515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35951"/>
            <a:ext cx="6343241" cy="6820641"/>
          </a:xfrm>
        </p:spPr>
        <p:txBody>
          <a:bodyPr lIns="91440" tIns="45720" rIns="91440" bIns="45720" numCol="1" spcCol="288000" anchor="t">
            <a:noAutofit/>
          </a:bodyPr>
          <a:lstStyle/>
          <a:p>
            <a:pPr fontAlgn="base"/>
            <a:r>
              <a:rPr lang="en-GB" sz="1200" b="0" i="0">
                <a:solidFill>
                  <a:srgbClr val="000000"/>
                </a:solidFill>
                <a:effectLst/>
                <a:latin typeface="Calibri"/>
                <a:ea typeface="Calibri" panose="020F0502020204030204" pitchFamily="34" charset="0"/>
                <a:cs typeface="Calibri"/>
              </a:rPr>
              <a:t>The content of the nutrition declaration</a:t>
            </a:r>
            <a:r>
              <a:rPr lang="en-GB" sz="1200">
                <a:latin typeface="Calibri"/>
                <a:ea typeface="Calibri" panose="020F0502020204030204" pitchFamily="34" charset="0"/>
                <a:cs typeface="Calibri"/>
              </a:rPr>
              <a:t> is</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mandatory and should include </a:t>
            </a:r>
            <a:r>
              <a:rPr lang="en-GB" sz="1200" b="0" i="0">
                <a:solidFill>
                  <a:srgbClr val="000000"/>
                </a:solidFill>
                <a:effectLst/>
                <a:latin typeface="Calibri"/>
                <a:ea typeface="Calibri" panose="020F0502020204030204" pitchFamily="34" charset="0"/>
                <a:cs typeface="Calibri"/>
              </a:rPr>
              <a:t>the amounts of one or more of the following</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algn="l" rtl="0" fontAlgn="base"/>
            <a:r>
              <a:rPr lang="en-GB" sz="1200" b="0" i="0">
                <a:solidFill>
                  <a:srgbClr val="000000"/>
                </a:solidFill>
                <a:effectLst/>
                <a:latin typeface="Calibri"/>
                <a:ea typeface="Calibri" panose="020F0502020204030204" pitchFamily="34" charset="0"/>
                <a:cs typeface="Calibri"/>
              </a:rPr>
              <a:t>(a) mono-</a:t>
            </a:r>
            <a:r>
              <a:rPr lang="en-GB" sz="1200" b="0" i="0" err="1">
                <a:solidFill>
                  <a:srgbClr val="000000"/>
                </a:solidFill>
                <a:effectLst/>
                <a:latin typeface="Calibri"/>
                <a:ea typeface="Calibri" panose="020F0502020204030204" pitchFamily="34" charset="0"/>
                <a:cs typeface="Calibri"/>
              </a:rPr>
              <a:t>unsaturates</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algn="l" rtl="0" fontAlgn="base"/>
            <a:r>
              <a:rPr lang="en-GB" sz="1200" b="0" i="0">
                <a:solidFill>
                  <a:srgbClr val="000000"/>
                </a:solidFill>
                <a:effectLst/>
                <a:latin typeface="Calibri"/>
                <a:ea typeface="Calibri" panose="020F0502020204030204" pitchFamily="34" charset="0"/>
                <a:cs typeface="Calibri"/>
              </a:rPr>
              <a:t>(b) </a:t>
            </a:r>
            <a:r>
              <a:rPr lang="en-GB" sz="1200">
                <a:latin typeface="Calibri"/>
                <a:ea typeface="Calibri" panose="020F0502020204030204" pitchFamily="34" charset="0"/>
                <a:cs typeface="Calibri"/>
              </a:rPr>
              <a:t>poly-</a:t>
            </a:r>
            <a:r>
              <a:rPr lang="en-GB" sz="1200" err="1">
                <a:latin typeface="Calibri"/>
                <a:ea typeface="Calibri" panose="020F0502020204030204" pitchFamily="34" charset="0"/>
                <a:cs typeface="Calibri"/>
              </a:rPr>
              <a:t>unsaturates</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ea typeface="Calibri" panose="020F0502020204030204" pitchFamily="34" charset="0"/>
              <a:cs typeface="Calibri"/>
            </a:endParaRPr>
          </a:p>
          <a:p>
            <a:pPr algn="l" rtl="0" fontAlgn="base"/>
            <a:r>
              <a:rPr lang="en-GB" sz="1200" b="0" i="0">
                <a:solidFill>
                  <a:srgbClr val="000000"/>
                </a:solidFill>
                <a:effectLst/>
                <a:latin typeface="Calibri"/>
                <a:ea typeface="Calibri" panose="020F0502020204030204" pitchFamily="34" charset="0"/>
                <a:cs typeface="Calibri"/>
              </a:rPr>
              <a:t>(c) polyols; </a:t>
            </a:r>
            <a:endParaRPr lang="en-GB" sz="2000" b="0" i="0">
              <a:solidFill>
                <a:srgbClr val="000000"/>
              </a:solidFill>
              <a:effectLst/>
              <a:latin typeface="Calibri"/>
              <a:ea typeface="Calibri" panose="020F0502020204030204" pitchFamily="34" charset="0"/>
              <a:cs typeface="Calibri"/>
            </a:endParaRPr>
          </a:p>
          <a:p>
            <a:pPr algn="l" rtl="0" fontAlgn="base"/>
            <a:r>
              <a:rPr lang="en-GB" sz="1200" b="0" i="0">
                <a:solidFill>
                  <a:srgbClr val="000000"/>
                </a:solidFill>
                <a:effectLst/>
                <a:latin typeface="Calibri"/>
                <a:ea typeface="Calibri" panose="020F0502020204030204" pitchFamily="34" charset="0"/>
                <a:cs typeface="Calibri"/>
              </a:rPr>
              <a:t>(d) starch; </a:t>
            </a:r>
            <a:endParaRPr lang="en-GB" sz="2000" b="0" i="0">
              <a:solidFill>
                <a:srgbClr val="000000"/>
              </a:solidFill>
              <a:effectLst/>
              <a:latin typeface="Calibri"/>
              <a:ea typeface="Calibri" panose="020F0502020204030204" pitchFamily="34" charset="0"/>
              <a:cs typeface="Calibri"/>
            </a:endParaRPr>
          </a:p>
          <a:p>
            <a:pPr algn="l" rtl="0" fontAlgn="base"/>
            <a:r>
              <a:rPr lang="en-GB" sz="1200" b="0" i="0">
                <a:solidFill>
                  <a:srgbClr val="000000"/>
                </a:solidFill>
                <a:effectLst/>
                <a:latin typeface="Calibri"/>
                <a:ea typeface="Calibri" panose="020F0502020204030204" pitchFamily="34" charset="0"/>
                <a:cs typeface="Calibri"/>
              </a:rPr>
              <a:t>(e) fibre; </a:t>
            </a:r>
            <a:endParaRPr lang="en-GB" sz="2000" b="0" i="0">
              <a:solidFill>
                <a:srgbClr val="000000"/>
              </a:solidFill>
              <a:effectLst/>
              <a:latin typeface="Calibri"/>
              <a:ea typeface="Calibri" panose="020F0502020204030204" pitchFamily="34" charset="0"/>
              <a:cs typeface="Calibri"/>
            </a:endParaRPr>
          </a:p>
          <a:p>
            <a:pPr algn="just" rtl="0" fontAlgn="base"/>
            <a:r>
              <a:rPr lang="en-GB" sz="1200" b="0" i="0">
                <a:solidFill>
                  <a:srgbClr val="000000"/>
                </a:solidFill>
                <a:effectLst/>
                <a:latin typeface="Calibri"/>
                <a:ea typeface="Calibri" panose="020F0502020204030204" pitchFamily="34" charset="0"/>
                <a:cs typeface="Calibri"/>
              </a:rPr>
              <a:t>(f) vitamins (such as Vitamins A, D, E, K and C, </a:t>
            </a:r>
            <a:r>
              <a:rPr lang="en-GB" sz="1200" b="0" i="0" err="1">
                <a:solidFill>
                  <a:srgbClr val="000000"/>
                </a:solidFill>
                <a:effectLst/>
                <a:latin typeface="Calibri"/>
                <a:ea typeface="Calibri" panose="020F0502020204030204" pitchFamily="34" charset="0"/>
                <a:cs typeface="Calibri"/>
              </a:rPr>
              <a:t>Thiamin</a:t>
            </a:r>
            <a:r>
              <a:rPr lang="en-GB" sz="1200" b="0" i="0">
                <a:solidFill>
                  <a:srgbClr val="000000"/>
                </a:solidFill>
                <a:effectLst/>
                <a:latin typeface="Calibri"/>
                <a:ea typeface="Calibri" panose="020F0502020204030204" pitchFamily="34" charset="0"/>
                <a:cs typeface="Calibri"/>
              </a:rPr>
              <a:t>, Riboflavin, Niacin, Vitamin B6, Folic acid, Vitamin B12 and Biotin) or minerals present in significant amounts, as indicated in Part A, Annex XIII of Regulation (EU) No 1169/2011. </a:t>
            </a:r>
            <a:endParaRPr lang="en-GB" sz="2000" b="0" i="0">
              <a:solidFill>
                <a:srgbClr val="000000"/>
              </a:solidFill>
              <a:effectLst/>
              <a:latin typeface="Calibri"/>
              <a:ea typeface="Calibri" panose="020F0502020204030204" pitchFamily="34" charset="0"/>
              <a:cs typeface="Calibri"/>
            </a:endParaRPr>
          </a:p>
          <a:p>
            <a:pPr algn="ctr" fontAlgn="base"/>
            <a:endParaRPr lang="en-GB" sz="1200" b="1" i="1">
              <a:latin typeface="Calibri"/>
              <a:ea typeface="Calibri" panose="020F0502020204030204" pitchFamily="34" charset="0"/>
              <a:cs typeface="Calibri"/>
            </a:endParaRPr>
          </a:p>
          <a:p>
            <a:pPr algn="ctr"/>
            <a:r>
              <a:rPr lang="en-GB" sz="1200" b="1" i="1">
                <a:solidFill>
                  <a:srgbClr val="000000"/>
                </a:solidFill>
                <a:effectLst/>
                <a:latin typeface="Calibri"/>
                <a:ea typeface="Calibri" panose="020F0502020204030204" pitchFamily="34" charset="0"/>
                <a:cs typeface="Calibri"/>
              </a:rPr>
              <a:t>The energy value and the amount of nutrients shall be expressed per 100 g or per 100 ml.</a:t>
            </a:r>
            <a:r>
              <a:rPr lang="en-GB" sz="1200" b="0" i="1">
                <a:solidFill>
                  <a:srgbClr val="000000"/>
                </a:solidFill>
                <a:effectLst/>
                <a:latin typeface="Calibri"/>
                <a:ea typeface="Calibri" panose="020F0502020204030204" pitchFamily="34" charset="0"/>
                <a:cs typeface="Calibri"/>
              </a:rPr>
              <a:t> </a:t>
            </a:r>
            <a:endParaRPr lang="en-GB" sz="2000" b="0" i="1">
              <a:solidFill>
                <a:srgbClr val="000000"/>
              </a:solidFill>
              <a:effectLst/>
              <a:ea typeface="Calibri" panose="020F0502020204030204" pitchFamily="34" charset="0"/>
              <a:cs typeface="Calibri"/>
            </a:endParaRPr>
          </a:p>
          <a:p>
            <a:pPr algn="l" rtl="0" fontAlgn="base"/>
            <a:endParaRPr lang="en-GB" sz="1200" b="0" i="0">
              <a:solidFill>
                <a:srgbClr val="000000"/>
              </a:solidFill>
              <a:effectLst/>
              <a:ea typeface="Calibri" panose="020F0502020204030204" pitchFamily="34" charset="0"/>
            </a:endParaRPr>
          </a:p>
          <a:p>
            <a:pPr fontAlgn="base"/>
            <a:r>
              <a:rPr lang="en-GB" sz="1200" b="0" i="0">
                <a:solidFill>
                  <a:srgbClr val="000000"/>
                </a:solidFill>
                <a:effectLst/>
                <a:latin typeface="Calibri"/>
                <a:ea typeface="Calibri" panose="020F0502020204030204" pitchFamily="34" charset="0"/>
                <a:cs typeface="Calibri"/>
              </a:rPr>
              <a:t>In addition, the values may be described per portion and/or per consumption unit; however, the portion or consumption unit must be easily recognisable by the consumer</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It is necessary to provide that information on the label and the number of portions or units contained in the package</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ea typeface="Calibri" panose="020F0502020204030204" pitchFamily="34" charset="0"/>
              <a:cs typeface="Calibri"/>
            </a:endParaRPr>
          </a:p>
          <a:p>
            <a:pPr algn="ctr" fontAlgn="base"/>
            <a:endParaRPr lang="en-GB" sz="1200" b="1" i="1">
              <a:latin typeface="Calibri"/>
              <a:ea typeface="Calibri" panose="020F0502020204030204" pitchFamily="34" charset="0"/>
              <a:cs typeface="Calibri"/>
            </a:endParaRPr>
          </a:p>
          <a:p>
            <a:pPr algn="ctr"/>
            <a:r>
              <a:rPr lang="en-GB" sz="1200" b="1" i="1">
                <a:latin typeface="Calibri"/>
                <a:ea typeface="Calibri" panose="020F0502020204030204" pitchFamily="34" charset="0"/>
                <a:cs typeface="Calibri"/>
              </a:rPr>
              <a:t>"</a:t>
            </a:r>
            <a:r>
              <a:rPr lang="en-GB" sz="1200" b="1" i="1">
                <a:solidFill>
                  <a:srgbClr val="000000"/>
                </a:solidFill>
                <a:effectLst/>
                <a:latin typeface="Calibri"/>
                <a:ea typeface="Calibri" panose="020F0502020204030204" pitchFamily="34" charset="0"/>
                <a:cs typeface="Calibri"/>
              </a:rPr>
              <a:t>Where a nutrition and/or health claim is made for a nutrient, the amount of that nutrient shall be declared</a:t>
            </a:r>
            <a:r>
              <a:rPr lang="en-GB" sz="1200" b="1" i="1">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(Regulation (EU) No 1169/2011)</a:t>
            </a:r>
            <a:r>
              <a:rPr lang="en-GB" sz="1200" b="0" i="1">
                <a:solidFill>
                  <a:srgbClr val="000000"/>
                </a:solidFill>
                <a:effectLst/>
                <a:latin typeface="Calibri"/>
                <a:ea typeface="Calibri" panose="020F0502020204030204" pitchFamily="34" charset="0"/>
                <a:cs typeface="Calibri"/>
              </a:rPr>
              <a:t> </a:t>
            </a:r>
            <a:endParaRPr lang="en-GB" sz="2000" b="0" i="1">
              <a:solidFill>
                <a:srgbClr val="000000"/>
              </a:solidFill>
              <a:effectLst/>
              <a:latin typeface="Calibri"/>
              <a:ea typeface="Calibri" panose="020F0502020204030204" pitchFamily="34" charset="0"/>
              <a:cs typeface="Calibri"/>
            </a:endParaRPr>
          </a:p>
          <a:p>
            <a:pPr algn="ctr" rtl="0" fontAlgn="base"/>
            <a:r>
              <a:rPr lang="en-GB" sz="800" b="0" i="0">
                <a:solidFill>
                  <a:srgbClr val="000000"/>
                </a:solidFill>
                <a:effectLst/>
                <a:latin typeface="Calibri"/>
                <a:ea typeface="Calibri" panose="020F0502020204030204" pitchFamily="34" charset="0"/>
                <a:cs typeface="Calibri"/>
              </a:rPr>
              <a:t>   </a:t>
            </a:r>
          </a:p>
          <a:p>
            <a:pPr algn="l" rtl="0" fontAlgn="base"/>
            <a:r>
              <a:rPr lang="en-GB" sz="1200" b="1" i="0">
                <a:solidFill>
                  <a:srgbClr val="000000"/>
                </a:solidFill>
                <a:effectLst/>
                <a:latin typeface="Calibri"/>
                <a:ea typeface="Calibri" panose="020F0502020204030204" pitchFamily="34" charset="0"/>
                <a:cs typeface="Calibri"/>
              </a:rPr>
              <a:t>Additives</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algn="just" rtl="0" fontAlgn="base"/>
            <a:r>
              <a:rPr lang="en-GB" sz="1200" b="0" i="0">
                <a:solidFill>
                  <a:srgbClr val="000000"/>
                </a:solidFill>
                <a:effectLst/>
                <a:latin typeface="Calibri"/>
                <a:ea typeface="Calibri" panose="020F0502020204030204" pitchFamily="34" charset="0"/>
                <a:cs typeface="Calibri"/>
              </a:rPr>
              <a:t>Food additives that are added to the food must be designated in the ingredients list by the name of the category they belong. </a:t>
            </a:r>
          </a:p>
          <a:p>
            <a:pPr algn="just" rtl="0" fontAlgn="base"/>
            <a:endParaRPr lang="en-GB" sz="800" b="0" i="0">
              <a:solidFill>
                <a:srgbClr val="000000"/>
              </a:solidFill>
              <a:effectLst/>
              <a:ea typeface="Calibri" panose="020F0502020204030204" pitchFamily="34" charset="0"/>
            </a:endParaRPr>
          </a:p>
          <a:p>
            <a:pPr algn="ctr" rtl="0" fontAlgn="base"/>
            <a:r>
              <a:rPr lang="en-GB" sz="1200" b="1" i="1">
                <a:solidFill>
                  <a:srgbClr val="000000"/>
                </a:solidFill>
                <a:effectLst/>
                <a:latin typeface="Calibri"/>
                <a:ea typeface="Calibri" panose="020F0502020204030204" pitchFamily="34" charset="0"/>
                <a:cs typeface="Calibri"/>
              </a:rPr>
              <a:t>Additives must be identified by their specific name or, if appropriate, E number.</a:t>
            </a:r>
            <a:r>
              <a:rPr lang="en-GB" sz="1200" b="0" i="1">
                <a:solidFill>
                  <a:srgbClr val="000000"/>
                </a:solidFill>
                <a:effectLst/>
                <a:latin typeface="Calibri"/>
                <a:ea typeface="Calibri" panose="020F0502020204030204" pitchFamily="34" charset="0"/>
                <a:cs typeface="Calibri"/>
              </a:rPr>
              <a:t> </a:t>
            </a:r>
            <a:endParaRPr lang="en-GB" sz="2000" b="0" i="1">
              <a:solidFill>
                <a:srgbClr val="000000"/>
              </a:solidFill>
              <a:effectLst/>
              <a:latin typeface="Calibri"/>
              <a:ea typeface="Calibri" panose="020F0502020204030204" pitchFamily="34" charset="0"/>
              <a:cs typeface="Calibri"/>
            </a:endParaRPr>
          </a:p>
          <a:p>
            <a:pPr algn="just" rtl="0" fontAlgn="base"/>
            <a:r>
              <a:rPr lang="en-GB" sz="1200" b="0" i="0">
                <a:solidFill>
                  <a:srgbClr val="000000"/>
                </a:solidFill>
                <a:effectLst/>
                <a:latin typeface="Calibri"/>
                <a:ea typeface="Calibri" panose="020F0502020204030204" pitchFamily="34" charset="0"/>
                <a:cs typeface="Calibri"/>
              </a:rPr>
              <a:t>To obtain more information on additives, please click </a:t>
            </a:r>
            <a:r>
              <a:rPr lang="en-GB"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algn="just" rtl="0" fontAlgn="base"/>
            <a:endParaRPr lang="en-GB" sz="1200" i="0">
              <a:solidFill>
                <a:srgbClr val="000000"/>
              </a:solidFill>
              <a:effectLst/>
              <a:ea typeface="Calibri" panose="020F0502020204030204" pitchFamily="34" charset="0"/>
            </a:endParaRPr>
          </a:p>
          <a:p>
            <a:pPr algn="ctr" fontAlgn="base"/>
            <a:r>
              <a:rPr lang="en-GB" sz="1200" b="1" i="0">
                <a:solidFill>
                  <a:srgbClr val="000000"/>
                </a:solidFill>
                <a:effectLst/>
                <a:latin typeface="Calibri"/>
                <a:ea typeface="Calibri" panose="020F0502020204030204" pitchFamily="34" charset="0"/>
                <a:cs typeface="Calibri"/>
              </a:rPr>
              <a:t> Nowadays, consumers look for authentic, fresh, lower-salt and clean-label ingredients</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fontAlgn="base"/>
            <a:r>
              <a:rPr lang="en-GB" sz="1200">
                <a:solidFill>
                  <a:schemeClr val="tx1"/>
                </a:solidFill>
                <a:latin typeface="Calibri"/>
                <a:ea typeface="Calibri" panose="020F0502020204030204" pitchFamily="34" charset="0"/>
                <a:cs typeface="Calibri"/>
              </a:rPr>
              <a:t>Consumers look forward to an additive-free lifestyle. Nevertheless, this is a challenging topic for the food industry that must guarantee food safety through other means than preservatives. The demand for new preservatives based on natural products has recently grown. </a:t>
            </a:r>
            <a:endParaRPr lang="en-GB"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B.2.3. Food Labelling</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B070B937-5870-79DE-3C2D-A0A39F99AB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293410"/>
            <a:ext cx="4352451" cy="19614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566BA60-2950-7A28-3475-F153C791FB41}"/>
              </a:ext>
            </a:extLst>
          </p:cNvPr>
          <p:cNvPicPr>
            <a:picLocks noChangeAspect="1"/>
          </p:cNvPicPr>
          <p:nvPr/>
        </p:nvPicPr>
        <p:blipFill>
          <a:blip r:embed="rId4"/>
          <a:stretch>
            <a:fillRect/>
          </a:stretch>
        </p:blipFill>
        <p:spPr>
          <a:xfrm>
            <a:off x="130337" y="6835287"/>
            <a:ext cx="493080" cy="474817"/>
          </a:xfrm>
          <a:prstGeom prst="rect">
            <a:avLst/>
          </a:prstGeom>
        </p:spPr>
      </p:pic>
      <p:sp>
        <p:nvSpPr>
          <p:cNvPr id="33" name="Slide Number Placeholder 2">
            <a:extLst>
              <a:ext uri="{FF2B5EF4-FFF2-40B4-BE49-F238E27FC236}">
                <a16:creationId xmlns:a16="http://schemas.microsoft.com/office/drawing/2014/main" id="{59E6D8FE-07ED-0DE0-4DB6-6B2D702A8433}"/>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19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algn="just" rtl="0" fontAlgn="base"/>
            <a:r>
              <a:rPr lang="en-GB" sz="1200" b="1" i="0">
                <a:solidFill>
                  <a:srgbClr val="000000"/>
                </a:solidFill>
                <a:effectLst/>
                <a:latin typeface="Calibri"/>
                <a:ea typeface="Calibri" panose="020F0502020204030204" pitchFamily="34" charset="0"/>
                <a:cs typeface="Calibri"/>
              </a:rPr>
              <a:t>Functional foods</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algn="just" rtl="0" fontAlgn="base"/>
            <a:r>
              <a:rPr lang="en-GB" sz="1200" b="0" i="0">
                <a:solidFill>
                  <a:srgbClr val="000000"/>
                </a:solidFill>
                <a:effectLst/>
                <a:latin typeface="Calibri"/>
                <a:ea typeface="Calibri" panose="020F0502020204030204" pitchFamily="34" charset="0"/>
                <a:cs typeface="Calibri"/>
              </a:rPr>
              <a:t>Healthy diets consist of eating nutritious foods and identifying the mechanisms by which foods modulate metabolism and health. </a:t>
            </a:r>
            <a:r>
              <a:rPr lang="en-GB" sz="1200" b="1" i="0">
                <a:solidFill>
                  <a:srgbClr val="000000"/>
                </a:solidFill>
                <a:effectLst/>
                <a:latin typeface="Calibri"/>
                <a:ea typeface="Calibri" panose="020F0502020204030204" pitchFamily="34" charset="0"/>
                <a:cs typeface="Calibri"/>
              </a:rPr>
              <a:t>Functional foods </a:t>
            </a:r>
            <a:r>
              <a:rPr lang="en-GB" sz="1200" b="0" i="0">
                <a:solidFill>
                  <a:srgbClr val="000000"/>
                </a:solidFill>
                <a:effectLst/>
                <a:latin typeface="Calibri"/>
                <a:ea typeface="Calibri" panose="020F0502020204030204" pitchFamily="34" charset="0"/>
                <a:cs typeface="Calibri"/>
              </a:rPr>
              <a:t>may be defined as any food that positively impacts an individual's health, physical performance, or state of mind, in addition to its nutritious value. To be considered functional foods, these products must be consumed regularly and have a beneficial, well-identified and scientifically proven effect on the individual's health, in addition to their well-known nutritional qualities (Pinto, 2010). </a:t>
            </a:r>
            <a:endParaRPr lang="en-GB" sz="2000" b="0" i="0">
              <a:solidFill>
                <a:srgbClr val="000000"/>
              </a:solidFill>
              <a:effectLst/>
              <a:latin typeface="Calibri"/>
              <a:ea typeface="Calibri" panose="020F0502020204030204" pitchFamily="34" charset="0"/>
              <a:cs typeface="Calibri"/>
            </a:endParaRPr>
          </a:p>
          <a:p>
            <a:pPr algn="just" rtl="0" fontAlgn="base"/>
            <a:endParaRPr lang="en-GB" sz="800" b="0" i="0">
              <a:solidFill>
                <a:srgbClr val="000000"/>
              </a:solidFill>
              <a:effectLst/>
              <a:ea typeface="Calibri" panose="020F0502020204030204" pitchFamily="34" charset="0"/>
            </a:endParaRPr>
          </a:p>
          <a:p>
            <a:pPr algn="just" rtl="0" fontAlgn="base"/>
            <a:r>
              <a:rPr lang="en-GB" sz="1200" b="1" i="0">
                <a:solidFill>
                  <a:srgbClr val="000000"/>
                </a:solidFill>
                <a:effectLst/>
                <a:latin typeface="Calibri"/>
                <a:ea typeface="Calibri" panose="020F0502020204030204" pitchFamily="34" charset="0"/>
                <a:cs typeface="Calibri"/>
              </a:rPr>
              <a:t>Nutraceuticals </a:t>
            </a:r>
            <a:r>
              <a:rPr lang="en-GB" sz="1200" b="0" i="0">
                <a:solidFill>
                  <a:srgbClr val="000000"/>
                </a:solidFill>
                <a:effectLst/>
                <a:latin typeface="Calibri"/>
                <a:ea typeface="Calibri" panose="020F0502020204030204" pitchFamily="34" charset="0"/>
                <a:cs typeface="Calibri"/>
              </a:rPr>
              <a:t>often incorporate extracts produced from food, synthesised substances or plants. Thus, a product isolated or purified from food is obtained but is presented to the consumer with the same appearance as medicines. As a result, the consumer is exposed to a much higher dose of bioactive compounds than he/she would normally ingest through his/her diet (Pinto, 2010). </a:t>
            </a:r>
            <a:endParaRPr lang="en-GB" sz="2000" b="0" i="0">
              <a:solidFill>
                <a:srgbClr val="000000"/>
              </a:solidFill>
              <a:effectLst/>
              <a:latin typeface="Calibri"/>
              <a:ea typeface="Calibri" panose="020F0502020204030204" pitchFamily="34" charset="0"/>
              <a:cs typeface="Calibri"/>
            </a:endParaRPr>
          </a:p>
          <a:p>
            <a:pPr fontAlgn="base"/>
            <a:r>
              <a:rPr lang="en-GB" sz="1200" b="0" i="0">
                <a:solidFill>
                  <a:srgbClr val="000000"/>
                </a:solidFill>
                <a:effectLst/>
                <a:latin typeface="Calibri"/>
                <a:ea typeface="Calibri" panose="020F0502020204030204" pitchFamily="34" charset="0"/>
                <a:cs typeface="Calibri"/>
              </a:rPr>
              <a:t>These nutraceuticals</a:t>
            </a:r>
            <a:r>
              <a:rPr lang="en-GB" sz="1200">
                <a:latin typeface="Calibri"/>
                <a:ea typeface="Calibri" panose="020F0502020204030204" pitchFamily="34" charset="0"/>
                <a:cs typeface="Calibri"/>
              </a:rPr>
              <a:t> can </a:t>
            </a:r>
            <a:r>
              <a:rPr lang="en-GB" sz="1200" b="0" i="0">
                <a:solidFill>
                  <a:srgbClr val="000000"/>
                </a:solidFill>
                <a:effectLst/>
                <a:latin typeface="Calibri"/>
                <a:ea typeface="Calibri" panose="020F0502020204030204" pitchFamily="34" charset="0"/>
                <a:cs typeface="Calibri"/>
              </a:rPr>
              <a:t>help in </a:t>
            </a:r>
            <a:r>
              <a:rPr lang="en-GB" sz="1200">
                <a:latin typeface="Calibri"/>
                <a:ea typeface="Calibri" panose="020F0502020204030204" pitchFamily="34" charset="0"/>
                <a:cs typeface="Calibri"/>
              </a:rPr>
              <a:t>fighting diseases such </a:t>
            </a:r>
            <a:r>
              <a:rPr lang="en-GB" sz="1200" b="0" i="0">
                <a:solidFill>
                  <a:srgbClr val="000000"/>
                </a:solidFill>
                <a:effectLst/>
                <a:latin typeface="Calibri"/>
                <a:ea typeface="Calibri" panose="020F0502020204030204" pitchFamily="34" charset="0"/>
                <a:cs typeface="Calibri"/>
              </a:rPr>
              <a:t>as obesity, cardiovascular diseases, cancer, osteoporosis, arthritis, diabetes, cholesterol etc</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since they include</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healthy components such as dietary</a:t>
            </a:r>
            <a:r>
              <a:rPr lang="en-GB" sz="1200" b="0" i="0">
                <a:solidFill>
                  <a:srgbClr val="000000"/>
                </a:solidFill>
                <a:effectLst/>
                <a:latin typeface="Calibri"/>
                <a:ea typeface="Calibri" panose="020F0502020204030204" pitchFamily="34" charset="0"/>
                <a:cs typeface="Calibri"/>
              </a:rPr>
              <a:t> fibre, prebiotics, probiotics, polyunsaturated fatty </a:t>
            </a:r>
            <a:r>
              <a:rPr lang="en-GB" sz="1200">
                <a:latin typeface="Calibri"/>
                <a:ea typeface="Calibri" panose="020F0502020204030204" pitchFamily="34" charset="0"/>
                <a:cs typeface="Calibri"/>
              </a:rPr>
              <a:t>acids and antioxidants</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algn="just" rtl="0" fontAlgn="base"/>
            <a:r>
              <a:rPr lang="en-GB" sz="1200" b="0" i="0">
                <a:solidFill>
                  <a:srgbClr val="000000"/>
                </a:solidFill>
                <a:effectLst/>
                <a:latin typeface="Calibri"/>
                <a:ea typeface="Calibri" panose="020F0502020204030204" pitchFamily="34" charset="0"/>
                <a:cs typeface="Calibri"/>
              </a:rPr>
              <a:t>It is important to mention that nutraceuticals can be classified into two groups: potential nutraceuticals and established nutraceuticals. A potential nutraceutical can become an established one, only after efficient clinical data on its health and medical benefits are obtained (Das et al., 2012). </a:t>
            </a:r>
            <a:endParaRPr lang="en-GB" sz="2000" b="0" i="0">
              <a:solidFill>
                <a:srgbClr val="000000"/>
              </a:solidFill>
              <a:effectLst/>
              <a:latin typeface="Calibri"/>
              <a:ea typeface="Calibri" panose="020F0502020204030204" pitchFamily="34" charset="0"/>
              <a:cs typeface="Calibri"/>
            </a:endParaRPr>
          </a:p>
          <a:p>
            <a:pPr algn="just" rtl="0" fontAlgn="base"/>
            <a:endParaRPr lang="en-GB" sz="800" b="0" i="0">
              <a:solidFill>
                <a:srgbClr val="000000"/>
              </a:solidFill>
              <a:effectLst/>
              <a:ea typeface="Calibri" panose="020F0502020204030204" pitchFamily="34" charset="0"/>
            </a:endParaRPr>
          </a:p>
          <a:p>
            <a:pPr fontAlgn="base"/>
            <a:r>
              <a:rPr lang="en-GB" sz="1200">
                <a:latin typeface="Calibri"/>
                <a:ea typeface="Calibri" panose="020F0502020204030204" pitchFamily="34" charset="0"/>
                <a:cs typeface="Calibri"/>
              </a:rPr>
              <a:t>In</a:t>
            </a:r>
            <a:r>
              <a:rPr lang="en-GB" sz="1200" b="0" i="0">
                <a:solidFill>
                  <a:srgbClr val="000000"/>
                </a:solidFill>
                <a:effectLst/>
                <a:latin typeface="Calibri"/>
                <a:ea typeface="Calibri" panose="020F0502020204030204" pitchFamily="34" charset="0"/>
                <a:cs typeface="Calibri"/>
              </a:rPr>
              <a:t> line with the 'Farm to Fork' strategy, the EU proposed</a:t>
            </a:r>
            <a:r>
              <a:rPr lang="en-GB" sz="1200" b="1" i="0">
                <a:solidFill>
                  <a:srgbClr val="000000"/>
                </a:solidFill>
                <a:effectLst/>
                <a:latin typeface="Calibri"/>
                <a:ea typeface="Calibri" panose="020F0502020204030204" pitchFamily="34" charset="0"/>
                <a:cs typeface="Calibri"/>
              </a:rPr>
              <a:t> actions for food consumption</a:t>
            </a:r>
            <a:r>
              <a:rPr lang="en-GB" sz="1200" b="1">
                <a:latin typeface="Calibri"/>
                <a:ea typeface="Calibri" panose="020F0502020204030204" pitchFamily="34" charset="0"/>
                <a:cs typeface="Calibri"/>
              </a:rPr>
              <a:t> </a:t>
            </a:r>
            <a:r>
              <a:rPr lang="en-GB" sz="1200">
                <a:latin typeface="Calibri"/>
                <a:ea typeface="Calibri" panose="020F0502020204030204" pitchFamily="34" charset="0"/>
                <a:cs typeface="Calibri"/>
              </a:rPr>
              <a:t>which</a:t>
            </a:r>
            <a:r>
              <a:rPr lang="en-GB" sz="1200" b="0" i="0">
                <a:solidFill>
                  <a:srgbClr val="000000"/>
                </a:solidFill>
                <a:effectLst/>
                <a:latin typeface="Calibri"/>
                <a:ea typeface="Calibri" panose="020F0502020204030204" pitchFamily="34" charset="0"/>
                <a:cs typeface="Calibri"/>
              </a:rPr>
              <a:t> include</a:t>
            </a:r>
            <a:r>
              <a:rPr lang="en-GB" sz="1200">
                <a:latin typeface="Calibri"/>
                <a:ea typeface="Calibri" panose="020F0502020204030204" pitchFamily="34" charset="0"/>
                <a:cs typeface="Calibri"/>
              </a:rPr>
              <a:t> increased customer awareness about </a:t>
            </a:r>
            <a:r>
              <a:rPr lang="en-GB" sz="1200" b="0" i="0">
                <a:solidFill>
                  <a:srgbClr val="000000"/>
                </a:solidFill>
                <a:effectLst/>
                <a:latin typeface="Calibri"/>
                <a:ea typeface="Calibri" panose="020F0502020204030204" pitchFamily="34" charset="0"/>
                <a:cs typeface="Calibri"/>
              </a:rPr>
              <a:t>food choices for healthy and sustainable diets, </a:t>
            </a:r>
            <a:r>
              <a:rPr lang="en-GB" sz="1200">
                <a:latin typeface="Calibri"/>
                <a:ea typeface="Calibri" panose="020F0502020204030204" pitchFamily="34" charset="0"/>
                <a:cs typeface="Calibri"/>
              </a:rPr>
              <a:t>having </a:t>
            </a:r>
            <a:r>
              <a:rPr lang="en-GB" sz="1200" b="0" i="0">
                <a:solidFill>
                  <a:srgbClr val="000000"/>
                </a:solidFill>
                <a:effectLst/>
                <a:latin typeface="Calibri"/>
                <a:ea typeface="Calibri" panose="020F0502020204030204" pitchFamily="34" charset="0"/>
                <a:cs typeface="Calibri"/>
              </a:rPr>
              <a:t>front-of-pack labelling</a:t>
            </a:r>
            <a:r>
              <a:rPr lang="en-GB" sz="1200">
                <a:latin typeface="Calibri"/>
                <a:ea typeface="Calibri" panose="020F0502020204030204" pitchFamily="34" charset="0"/>
                <a:cs typeface="Calibri"/>
              </a:rPr>
              <a:t> of food</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facilitating </a:t>
            </a:r>
            <a:r>
              <a:rPr lang="en-GB" sz="1200" b="0" i="0">
                <a:solidFill>
                  <a:srgbClr val="000000"/>
                </a:solidFill>
                <a:effectLst/>
                <a:latin typeface="Calibri"/>
                <a:ea typeface="Calibri" panose="020F0502020204030204" pitchFamily="34" charset="0"/>
                <a:cs typeface="Calibri"/>
              </a:rPr>
              <a:t>taxation to </a:t>
            </a:r>
            <a:r>
              <a:rPr lang="en-GB" sz="1200">
                <a:latin typeface="Calibri"/>
                <a:ea typeface="Calibri" panose="020F0502020204030204" pitchFamily="34" charset="0"/>
                <a:cs typeface="Calibri"/>
              </a:rPr>
              <a:t>change to</a:t>
            </a:r>
            <a:r>
              <a:rPr lang="en-GB" sz="1200" b="0" i="0">
                <a:solidFill>
                  <a:srgbClr val="000000"/>
                </a:solidFill>
                <a:effectLst/>
                <a:latin typeface="Calibri"/>
                <a:ea typeface="Calibri" panose="020F0502020204030204" pitchFamily="34" charset="0"/>
                <a:cs typeface="Calibri"/>
              </a:rPr>
              <a:t> healthy and sustainable</a:t>
            </a:r>
            <a:r>
              <a:rPr lang="en-GB" sz="1200">
                <a:latin typeface="Calibri"/>
                <a:ea typeface="Calibri" panose="020F0502020204030204" pitchFamily="34" charset="0"/>
                <a:cs typeface="Calibri"/>
              </a:rPr>
              <a:t> eating habits</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setting goals to</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reduce</a:t>
            </a:r>
            <a:r>
              <a:rPr lang="en-GB" sz="1200" b="0" i="0">
                <a:solidFill>
                  <a:srgbClr val="000000"/>
                </a:solidFill>
                <a:effectLst/>
                <a:latin typeface="Calibri"/>
                <a:ea typeface="Calibri" panose="020F0502020204030204" pitchFamily="34" charset="0"/>
                <a:cs typeface="Calibri"/>
              </a:rPr>
              <a:t> food waste, including 'use by' and 'best before' dates</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endParaRPr lang="en-GB" sz="2000" b="0" i="0">
              <a:solidFill>
                <a:srgbClr val="000000"/>
              </a:solidFill>
              <a:effectLst/>
              <a:latin typeface="Calibri"/>
              <a:ea typeface="Calibri" panose="020F0502020204030204" pitchFamily="34" charset="0"/>
              <a:cs typeface="Calibri"/>
            </a:endParaRPr>
          </a:p>
          <a:p>
            <a:pPr algn="just" rtl="0" fontAlgn="base"/>
            <a:endParaRPr lang="en-GB" sz="800" b="0" i="0">
              <a:solidFill>
                <a:srgbClr val="000000"/>
              </a:solidFill>
              <a:effectLst/>
              <a:ea typeface="Calibri" panose="020F0502020204030204" pitchFamily="34" charset="0"/>
            </a:endParaRPr>
          </a:p>
          <a:p>
            <a:pPr fontAlgn="base"/>
            <a:r>
              <a:rPr lang="en-GB" sz="1200" b="0" i="0">
                <a:solidFill>
                  <a:srgbClr val="000000"/>
                </a:solidFill>
                <a:effectLst/>
                <a:latin typeface="Calibri"/>
                <a:ea typeface="Calibri" panose="020F0502020204030204" pitchFamily="34" charset="0"/>
                <a:cs typeface="Calibri"/>
              </a:rPr>
              <a:t>One current approach to labelling is the </a:t>
            </a:r>
            <a:r>
              <a:rPr lang="en-GB" sz="1200" b="1" i="0">
                <a:solidFill>
                  <a:srgbClr val="000000"/>
                </a:solidFill>
                <a:effectLst/>
                <a:latin typeface="Calibri"/>
                <a:ea typeface="Calibri" panose="020F0502020204030204" pitchFamily="34" charset="0"/>
                <a:cs typeface="Calibri"/>
              </a:rPr>
              <a:t>Nutri-score</a:t>
            </a:r>
            <a:r>
              <a:rPr lang="en-GB" sz="1200" b="1">
                <a:latin typeface="Calibri"/>
                <a:ea typeface="Calibri" panose="020F0502020204030204" pitchFamily="34" charset="0"/>
                <a:cs typeface="Calibri"/>
              </a:rPr>
              <a:t> </a:t>
            </a:r>
            <a:r>
              <a:rPr lang="en-GB" sz="1200">
                <a:latin typeface="Calibri"/>
                <a:ea typeface="Calibri" panose="020F0502020204030204" pitchFamily="34" charset="0"/>
                <a:cs typeface="Calibri"/>
              </a:rPr>
              <a:t>(Figure 4),</a:t>
            </a:r>
            <a:r>
              <a:rPr lang="en-GB" sz="1200" b="0" i="0">
                <a:solidFill>
                  <a:srgbClr val="000000"/>
                </a:solidFill>
                <a:effectLst/>
                <a:latin typeface="Calibri"/>
                <a:ea typeface="Calibri" panose="020F0502020204030204" pitchFamily="34" charset="0"/>
                <a:cs typeface="Calibri"/>
              </a:rPr>
              <a:t> in which a 5-step colour and letter scale provides an overview of the nutritional quality of the </a:t>
            </a:r>
            <a:r>
              <a:rPr lang="en-GB" sz="1200">
                <a:latin typeface="Calibri"/>
                <a:ea typeface="Calibri" panose="020F0502020204030204" pitchFamily="34" charset="0"/>
                <a:cs typeface="Calibri"/>
              </a:rPr>
              <a:t>food, however, it has some flaws and can be misleading. A global standardised food labelling system is required.</a:t>
            </a:r>
            <a:endParaRPr lang="en-GB" sz="1200" b="0" i="0">
              <a:solidFill>
                <a:srgbClr val="000000"/>
              </a:solidFill>
              <a:effectLst/>
              <a:ea typeface="Calibri" panose="020F0502020204030204" pitchFamily="34" charset="0"/>
            </a:endParaRPr>
          </a:p>
          <a:p>
            <a:pPr algn="just" rtl="0" fontAlgn="base"/>
            <a:endParaRPr lang="en-GB" sz="2000" b="0" i="0">
              <a:solidFill>
                <a:srgbClr val="000000"/>
              </a:solidFill>
              <a:effectLst/>
              <a:ea typeface="Calibri" panose="020F0502020204030204" pitchFamily="34" charset="0"/>
            </a:endParaRPr>
          </a:p>
          <a:p>
            <a:pPr algn="just" rtl="0" fontAlgn="base"/>
            <a:endParaRPr lang="en-GB" sz="1200" i="0">
              <a:solidFill>
                <a:srgbClr val="000000"/>
              </a:solidFill>
              <a:effectLst/>
              <a:ea typeface="Calibri" panose="020F0502020204030204" pitchFamily="34" charset="0"/>
            </a:endParaRPr>
          </a:p>
          <a:p>
            <a:pPr algn="just" rtl="0" fontAlgn="base"/>
            <a:endParaRPr lang="en-GB"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B.2.3. Food Labelling</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2077" name="Picture 2076" descr="Graphical user interface, text, application, chat or text message&#10;&#10;Description automatically generated">
            <a:extLst>
              <a:ext uri="{FF2B5EF4-FFF2-40B4-BE49-F238E27FC236}">
                <a16:creationId xmlns:a16="http://schemas.microsoft.com/office/drawing/2014/main" id="{B40B1488-8B52-D34F-E572-BED492BE9A8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326131" y="7752752"/>
            <a:ext cx="3281736" cy="1118319"/>
          </a:xfrm>
          <a:prstGeom prst="rect">
            <a:avLst/>
          </a:prstGeom>
        </p:spPr>
      </p:pic>
      <p:sp>
        <p:nvSpPr>
          <p:cNvPr id="2078" name="TextBox 2077">
            <a:extLst>
              <a:ext uri="{FF2B5EF4-FFF2-40B4-BE49-F238E27FC236}">
                <a16:creationId xmlns:a16="http://schemas.microsoft.com/office/drawing/2014/main" id="{17F226F0-0283-9BDD-FD32-99047F2EA844}"/>
              </a:ext>
            </a:extLst>
          </p:cNvPr>
          <p:cNvSpPr txBox="1"/>
          <p:nvPr/>
        </p:nvSpPr>
        <p:spPr>
          <a:xfrm>
            <a:off x="1397018" y="8925714"/>
            <a:ext cx="5718062" cy="276999"/>
          </a:xfrm>
          <a:prstGeom prst="rect">
            <a:avLst/>
          </a:prstGeom>
          <a:noFill/>
        </p:spPr>
        <p:txBody>
          <a:bodyPr wrap="square" lIns="91440" tIns="45720" rIns="91440" bIns="45720" rtlCol="0" anchor="t">
            <a:spAutoFit/>
          </a:bodyPr>
          <a:lstStyle/>
          <a:p>
            <a:r>
              <a:rPr lang="en-IE" sz="1200" b="1">
                <a:latin typeface="Calibri"/>
                <a:ea typeface="Calibri" panose="020F0502020204030204" pitchFamily="34" charset="0"/>
                <a:cs typeface="Calibri"/>
              </a:rPr>
              <a:t>Figure 4 –</a:t>
            </a:r>
            <a:r>
              <a:rPr lang="en-IE" sz="1200">
                <a:latin typeface="Calibri"/>
                <a:ea typeface="Calibri" panose="020F0502020204030204" pitchFamily="34" charset="0"/>
                <a:cs typeface="Calibri"/>
              </a:rPr>
              <a:t>Example of a Traffic Light Label or Nutri-score system. (Wikimedia)</a:t>
            </a:r>
          </a:p>
        </p:txBody>
      </p:sp>
      <p:sp>
        <p:nvSpPr>
          <p:cNvPr id="2080" name="TextBox 2079">
            <a:extLst>
              <a:ext uri="{FF2B5EF4-FFF2-40B4-BE49-F238E27FC236}">
                <a16:creationId xmlns:a16="http://schemas.microsoft.com/office/drawing/2014/main" id="{E5F276A4-C255-CA67-C6AB-5379E522498E}"/>
              </a:ext>
            </a:extLst>
          </p:cNvPr>
          <p:cNvSpPr txBox="1"/>
          <p:nvPr/>
        </p:nvSpPr>
        <p:spPr>
          <a:xfrm>
            <a:off x="912644" y="9365443"/>
            <a:ext cx="6197267" cy="461665"/>
          </a:xfrm>
          <a:prstGeom prst="rect">
            <a:avLst/>
          </a:prstGeom>
          <a:noFill/>
        </p:spPr>
        <p:txBody>
          <a:bodyPr wrap="square">
            <a:spAutoFit/>
          </a:bodyPr>
          <a:lstStyle/>
          <a:p>
            <a:pPr algn="just" rtl="0" fontAlgn="base"/>
            <a:r>
              <a:rPr lang="en-US"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needed, in the future, to propose a sustainable food labelling framework to empower consumers to make sustainable food choices. </a:t>
            </a:r>
          </a:p>
        </p:txBody>
      </p:sp>
      <p:pic>
        <p:nvPicPr>
          <p:cNvPr id="2081" name="Picture 2080" descr="Graphical user interface, application&#10;&#10;Description automatically generated">
            <a:extLst>
              <a:ext uri="{FF2B5EF4-FFF2-40B4-BE49-F238E27FC236}">
                <a16:creationId xmlns:a16="http://schemas.microsoft.com/office/drawing/2014/main" id="{7AB2EC90-2F10-9AC6-1A9D-2C065AB25F0C}"/>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319260" y="7752454"/>
            <a:ext cx="1729422" cy="1115896"/>
          </a:xfrm>
          <a:prstGeom prst="rect">
            <a:avLst/>
          </a:prstGeom>
        </p:spPr>
      </p:pic>
      <p:pic>
        <p:nvPicPr>
          <p:cNvPr id="2083" name="Graphic 2082" descr="Lights On with solid fill">
            <a:extLst>
              <a:ext uri="{FF2B5EF4-FFF2-40B4-BE49-F238E27FC236}">
                <a16:creationId xmlns:a16="http://schemas.microsoft.com/office/drawing/2014/main" id="{7ABC9E20-8D3E-5D26-AE37-5958C6BE902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3524" y="9297121"/>
            <a:ext cx="581666" cy="581666"/>
          </a:xfrm>
          <a:prstGeom prst="rect">
            <a:avLst/>
          </a:prstGeom>
        </p:spPr>
      </p:pic>
      <p:sp>
        <p:nvSpPr>
          <p:cNvPr id="4" name="Slide Number Placeholder 2">
            <a:extLst>
              <a:ext uri="{FF2B5EF4-FFF2-40B4-BE49-F238E27FC236}">
                <a16:creationId xmlns:a16="http://schemas.microsoft.com/office/drawing/2014/main" id="{2B0A0D30-F607-FB60-E457-6D1DEF720468}"/>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7897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a:lstStyle/>
          <a:p>
            <a:r>
              <a:rPr lang="en-US" sz="1200" b="1">
                <a:ea typeface="Calibri" panose="020F0502020204030204" pitchFamily="34" charset="0"/>
              </a:rPr>
              <a:t>Practical Activity 1:</a:t>
            </a:r>
          </a:p>
          <a:p>
            <a:pPr rtl="0" fontAlgn="base"/>
            <a:r>
              <a:rPr lang="en-US" sz="1200" b="0" i="0">
                <a:solidFill>
                  <a:srgbClr val="000000"/>
                </a:solidFill>
                <a:effectLst/>
                <a:ea typeface="Calibri" panose="020F0502020204030204" pitchFamily="34" charset="0"/>
              </a:rPr>
              <a:t>Ask students to watch this </a:t>
            </a:r>
            <a:r>
              <a:rPr lang="en-US" sz="1200" b="1" i="0">
                <a:solidFill>
                  <a:srgbClr val="F79037"/>
                </a:solidFill>
                <a:effectLst/>
                <a:ea typeface="Calibri" panose="020F0502020204030204" pitchFamily="34" charset="0"/>
                <a:hlinkClick r:id="rId2">
                  <a:extLst>
                    <a:ext uri="{A12FA001-AC4F-418D-AE19-62706E023703}">
                      <ahyp:hlinkClr xmlns:ahyp="http://schemas.microsoft.com/office/drawing/2018/hyperlinkcolor" val="tx"/>
                    </a:ext>
                  </a:extLst>
                </a:hlinkClick>
              </a:rPr>
              <a:t>video</a:t>
            </a:r>
            <a:r>
              <a:rPr lang="en-US" sz="1200" b="0" i="0">
                <a:solidFill>
                  <a:srgbClr val="000000"/>
                </a:solidFill>
                <a:effectLst/>
                <a:ea typeface="Calibri" panose="020F0502020204030204" pitchFamily="34" charset="0"/>
              </a:rPr>
              <a:t> and discuss the link between food labelling and food waste.</a:t>
            </a:r>
          </a:p>
          <a:p>
            <a:pPr rtl="0" fontAlgn="base"/>
            <a:endParaRPr lang="en-US" sz="800">
              <a:solidFill>
                <a:schemeClr val="tx1"/>
              </a:solidFill>
              <a:ea typeface="Calibri" panose="020F0502020204030204" pitchFamily="34" charset="0"/>
            </a:endParaRPr>
          </a:p>
          <a:p>
            <a:r>
              <a:rPr lang="en-US" sz="1200" b="1">
                <a:ea typeface="Calibri" panose="020F0502020204030204" pitchFamily="34" charset="0"/>
              </a:rPr>
              <a:t>Practical Activity 2:</a:t>
            </a:r>
          </a:p>
          <a:p>
            <a:r>
              <a:rPr lang="en-US" sz="1200">
                <a:ea typeface="Calibri" panose="020F0502020204030204" pitchFamily="34" charset="0"/>
              </a:rPr>
              <a:t>Ask students to </a:t>
            </a:r>
            <a:r>
              <a:rPr lang="en-US" sz="1200" err="1">
                <a:ea typeface="Calibri" panose="020F0502020204030204" pitchFamily="34" charset="0"/>
              </a:rPr>
              <a:t>analyse</a:t>
            </a:r>
            <a:r>
              <a:rPr lang="en-US" sz="1200">
                <a:ea typeface="Calibri" panose="020F0502020204030204" pitchFamily="34" charset="0"/>
              </a:rPr>
              <a:t> the labels of various food packaging and check if all mandatory particulars are mentioned. </a:t>
            </a:r>
          </a:p>
          <a:p>
            <a:endParaRPr lang="en-US" sz="800">
              <a:solidFill>
                <a:schemeClr val="tx1"/>
              </a:solidFill>
              <a:ea typeface="Calibri" panose="020F0502020204030204" pitchFamily="34" charset="0"/>
            </a:endParaRPr>
          </a:p>
          <a:p>
            <a:r>
              <a:rPr lang="en-US" sz="1200" b="1">
                <a:solidFill>
                  <a:schemeClr val="tx1"/>
                </a:solidFill>
                <a:ea typeface="Calibri" panose="020F0502020204030204" pitchFamily="34" charset="0"/>
              </a:rPr>
              <a:t>Practical Activity 3:</a:t>
            </a:r>
          </a:p>
          <a:p>
            <a:r>
              <a:rPr lang="en-US" sz="1200">
                <a:solidFill>
                  <a:schemeClr val="tx1"/>
                </a:solidFill>
                <a:ea typeface="Calibri" panose="020F0502020204030204" pitchFamily="34" charset="0"/>
              </a:rPr>
              <a:t>The students are asked to study the ingredients lists of various food packaging to check the existence of allergens and additives and to discuss their findings.</a:t>
            </a:r>
          </a:p>
          <a:p>
            <a:r>
              <a:rPr lang="en-US" sz="800">
                <a:solidFill>
                  <a:schemeClr val="tx1"/>
                </a:solidFill>
                <a:ea typeface="Calibri" panose="020F0502020204030204" pitchFamily="34" charset="0"/>
              </a:rPr>
              <a:t> </a:t>
            </a:r>
          </a:p>
          <a:p>
            <a:r>
              <a:rPr lang="en-US" sz="1200" b="1">
                <a:solidFill>
                  <a:schemeClr val="tx1"/>
                </a:solidFill>
                <a:ea typeface="Calibri" panose="020F0502020204030204" pitchFamily="34" charset="0"/>
              </a:rPr>
              <a:t>Practical Activity 4:</a:t>
            </a:r>
          </a:p>
          <a:p>
            <a:r>
              <a:rPr lang="en-US" sz="1200" b="0" i="0">
                <a:solidFill>
                  <a:srgbClr val="000000"/>
                </a:solidFill>
                <a:effectLst/>
                <a:ea typeface="Calibri" panose="020F0502020204030204" pitchFamily="34" charset="0"/>
              </a:rPr>
              <a:t>The students are asked to consult the </a:t>
            </a:r>
            <a:r>
              <a:rPr lang="en-US" sz="1200" b="1" i="0" u="sng" strike="noStrike">
                <a:solidFill>
                  <a:srgbClr val="F79037"/>
                </a:solidFill>
                <a:effectLst/>
                <a:ea typeface="Calibri" panose="020F0502020204030204" pitchFamily="34" charset="0"/>
                <a:hlinkClick r:id="rId3">
                  <a:extLst>
                    <a:ext uri="{A12FA001-AC4F-418D-AE19-62706E023703}">
                      <ahyp:hlinkClr xmlns:ahyp="http://schemas.microsoft.com/office/drawing/2018/hyperlinkcolor" val="tx"/>
                    </a:ext>
                  </a:extLst>
                </a:hlinkClick>
              </a:rPr>
              <a:t>RASFF Window - Search (europa.eu)</a:t>
            </a:r>
            <a:r>
              <a:rPr lang="en-US" sz="1200" b="1" i="0">
                <a:solidFill>
                  <a:srgbClr val="F79037"/>
                </a:solidFill>
                <a:effectLst/>
                <a:ea typeface="Calibri" panose="020F0502020204030204" pitchFamily="34" charset="0"/>
              </a:rPr>
              <a:t> </a:t>
            </a:r>
            <a:r>
              <a:rPr lang="en-US" sz="1200" b="0" i="0">
                <a:solidFill>
                  <a:srgbClr val="000000"/>
                </a:solidFill>
                <a:effectLst/>
                <a:ea typeface="Calibri" panose="020F0502020204030204" pitchFamily="34" charset="0"/>
              </a:rPr>
              <a:t>to check the existence of food fraud in their country</a:t>
            </a:r>
          </a:p>
          <a:p>
            <a:endParaRPr lang="en-US" sz="1200">
              <a:solidFill>
                <a:schemeClr val="tx1"/>
              </a:solidFill>
              <a:ea typeface="Calibri" panose="020F0502020204030204" pitchFamily="34" charset="0"/>
            </a:endParaRPr>
          </a:p>
          <a:p>
            <a:r>
              <a:rPr lang="en-IE" sz="1200" b="1">
                <a:solidFill>
                  <a:schemeClr val="tx1"/>
                </a:solidFill>
                <a:ea typeface="Calibri" panose="020F0502020204030204" pitchFamily="34" charset="0"/>
              </a:rPr>
              <a:t>Publication Suggestions: </a:t>
            </a:r>
          </a:p>
          <a:p>
            <a:pPr marL="171450" indent="-171450" rtl="0" fontAlgn="base">
              <a:buFont typeface="Arial" panose="020B0604020202020204" pitchFamily="34" charset="0"/>
              <a:buChar char="•"/>
            </a:pPr>
            <a:r>
              <a:rPr lang="en-US" sz="1200" b="0" i="0">
                <a:solidFill>
                  <a:srgbClr val="000000"/>
                </a:solidFill>
                <a:effectLst/>
                <a:ea typeface="Calibri" panose="020F0502020204030204" pitchFamily="34" charset="0"/>
              </a:rPr>
              <a:t>Das L., Bhaumik E., Raychaudhuri U., Chakraborty R. (2012). Role of nutraceuticals in human health. Journal of Food Science and Technology, 49(2), 173-183. </a:t>
            </a:r>
          </a:p>
          <a:p>
            <a:pPr marL="171450" indent="-171450" rtl="0" fontAlgn="base">
              <a:buFont typeface="Arial" panose="020B0604020202020204" pitchFamily="34" charset="0"/>
              <a:buChar char="•"/>
            </a:pPr>
            <a:endParaRPr lang="en-US" sz="200" b="0" i="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r>
              <a:rPr lang="en-US" sz="1200" b="0" i="0">
                <a:solidFill>
                  <a:srgbClr val="000000"/>
                </a:solidFill>
                <a:effectLst/>
                <a:ea typeface="Calibri" panose="020F0502020204030204" pitchFamily="34" charset="0"/>
              </a:rPr>
              <a:t>Pinto J.F. (2010). </a:t>
            </a:r>
            <a:r>
              <a:rPr lang="en-US" sz="1200" b="0" i="0" err="1">
                <a:solidFill>
                  <a:srgbClr val="000000"/>
                </a:solidFill>
                <a:effectLst/>
                <a:ea typeface="Calibri" panose="020F0502020204030204" pitchFamily="34" charset="0"/>
              </a:rPr>
              <a:t>Nutracêuticos</a:t>
            </a:r>
            <a:r>
              <a:rPr lang="en-US" sz="1200" b="0" i="0">
                <a:solidFill>
                  <a:srgbClr val="000000"/>
                </a:solidFill>
                <a:effectLst/>
                <a:ea typeface="Calibri" panose="020F0502020204030204" pitchFamily="34" charset="0"/>
              </a:rPr>
              <a:t> e Alimentos </a:t>
            </a:r>
            <a:r>
              <a:rPr lang="en-US" sz="1200" b="0" i="0" err="1">
                <a:solidFill>
                  <a:srgbClr val="000000"/>
                </a:solidFill>
                <a:effectLst/>
                <a:ea typeface="Calibri" panose="020F0502020204030204" pitchFamily="34" charset="0"/>
              </a:rPr>
              <a:t>Funcionais</a:t>
            </a:r>
            <a:r>
              <a:rPr lang="en-US" sz="1200" b="0" i="0">
                <a:solidFill>
                  <a:srgbClr val="000000"/>
                </a:solidFill>
                <a:effectLst/>
                <a:ea typeface="Calibri" panose="020F0502020204030204" pitchFamily="34" charset="0"/>
              </a:rPr>
              <a:t>. </a:t>
            </a:r>
            <a:r>
              <a:rPr lang="en-US" sz="1200" b="0" i="0" err="1">
                <a:solidFill>
                  <a:srgbClr val="000000"/>
                </a:solidFill>
                <a:effectLst/>
                <a:ea typeface="Calibri" panose="020F0502020204030204" pitchFamily="34" charset="0"/>
              </a:rPr>
              <a:t>Lidel</a:t>
            </a:r>
            <a:r>
              <a:rPr lang="en-US" sz="1200" b="0" i="0">
                <a:solidFill>
                  <a:srgbClr val="000000"/>
                </a:solidFill>
                <a:effectLst/>
                <a:ea typeface="Calibri" panose="020F0502020204030204" pitchFamily="34" charset="0"/>
              </a:rPr>
              <a:t>. p. 3-10. </a:t>
            </a:r>
          </a:p>
          <a:p>
            <a:pPr marL="171450" indent="-171450" rtl="0" fontAlgn="base">
              <a:buFont typeface="Arial" panose="020B0604020202020204" pitchFamily="34" charset="0"/>
              <a:buChar char="•"/>
            </a:pPr>
            <a:endParaRPr lang="en-US" sz="200" b="0" i="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r>
              <a:rPr lang="en-US" sz="1200" b="0" i="0">
                <a:solidFill>
                  <a:srgbClr val="000000"/>
                </a:solidFill>
                <a:effectLst/>
                <a:ea typeface="Calibri" panose="020F0502020204030204" pitchFamily="34" charset="0"/>
              </a:rPr>
              <a:t>Regulation (EU) No 1169/2011 of the European Parliament and of the Council of 25 October 2011 on the provision of food information to consumers, amending Regulations (EC) No 1924/2006 and (EC) No 1925/2006 of the European Parliament and of the Council, and repealing Commission Directive 87/250/EEC, Council Directive 90/496/EEC, Commission Directive 1999/10/EC, Directive 2000/13/EC of the European Parliament and of the Council, Commission Directives 2002/67/EC and 2008/5/EC and Commission Regulation (EC) No 608/2004 (consolidated version of 01 January 2018). </a:t>
            </a:r>
            <a:endParaRPr lang="en-US" sz="1200" b="0" i="0">
              <a:solidFill>
                <a:srgbClr val="F79037"/>
              </a:solidFill>
              <a:effectLst/>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612358" y="3264067"/>
            <a:ext cx="2810500" cy="1053820"/>
          </a:xfrm>
          <a:prstGeom prst="wedgeRoundRectCallout">
            <a:avLst>
              <a:gd name="adj1" fmla="val -30148"/>
              <a:gd name="adj2" fmla="val 102897"/>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400" b="1">
                <a:latin typeface="Calibri" panose="020F0502020204030204" pitchFamily="34" charset="0"/>
                <a:ea typeface="Calibri" panose="020F0502020204030204" pitchFamily="34" charset="0"/>
                <a:cs typeface="Calibri" panose="020F0502020204030204" pitchFamily="34" charset="0"/>
              </a:rPr>
              <a:t>Case studies worth checking out: </a:t>
            </a:r>
          </a:p>
          <a:p>
            <a:pPr algn="ctr"/>
            <a:r>
              <a:rPr lang="en-IE" sz="1400" b="1">
                <a:latin typeface="Calibri" panose="020F0502020204030204" pitchFamily="34" charset="0"/>
                <a:ea typeface="Calibri" panose="020F0502020204030204" pitchFamily="34" charset="0"/>
                <a:cs typeface="Calibri" panose="020F0502020204030204" pitchFamily="34" charset="0"/>
              </a:rPr>
              <a:t>Cream of the Crop</a:t>
            </a:r>
          </a:p>
          <a:p>
            <a:pPr algn="ctr"/>
            <a:r>
              <a:rPr lang="en-IE" sz="1400" b="1" err="1">
                <a:latin typeface="Calibri" panose="020F0502020204030204" pitchFamily="34" charset="0"/>
                <a:ea typeface="Calibri" panose="020F0502020204030204" pitchFamily="34" charset="0"/>
                <a:cs typeface="Calibri" panose="020F0502020204030204" pitchFamily="34" charset="0"/>
              </a:rPr>
              <a:t>FruLact</a:t>
            </a:r>
            <a:endParaRPr lang="en-IE" sz="1400" b="1">
              <a:latin typeface="Calibri" panose="020F0502020204030204" pitchFamily="34" charset="0"/>
              <a:ea typeface="Calibri" panose="020F0502020204030204" pitchFamily="34" charset="0"/>
              <a:cs typeface="Calibri" panose="020F0502020204030204" pitchFamily="34" charset="0"/>
            </a:endParaRPr>
          </a:p>
          <a:p>
            <a:pPr algn="ctr"/>
            <a:r>
              <a:rPr lang="en-IE" sz="1400" b="1">
                <a:latin typeface="Calibri" panose="020F0502020204030204" pitchFamily="34" charset="0"/>
                <a:ea typeface="Calibri" panose="020F0502020204030204" pitchFamily="34" charset="0"/>
                <a:cs typeface="Calibri" panose="020F0502020204030204" pitchFamily="34" charset="0"/>
              </a:rPr>
              <a:t>Camile Thai</a:t>
            </a:r>
          </a:p>
        </p:txBody>
      </p:sp>
      <p:pic>
        <p:nvPicPr>
          <p:cNvPr id="15" name="Picture Placeholder 14" descr="Dry food items in cardboard box">
            <a:extLst>
              <a:ext uri="{FF2B5EF4-FFF2-40B4-BE49-F238E27FC236}">
                <a16:creationId xmlns:a16="http://schemas.microsoft.com/office/drawing/2014/main" id="{D0D87955-9881-D041-1E68-28BC38E86A48}"/>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a:xfrm>
            <a:off x="0" y="-39688"/>
            <a:ext cx="7559675" cy="2722563"/>
          </a:xfrm>
        </p:spPr>
      </p:pic>
      <p:pic>
        <p:nvPicPr>
          <p:cNvPr id="2" name="Picture 1">
            <a:extLst>
              <a:ext uri="{FF2B5EF4-FFF2-40B4-BE49-F238E27FC236}">
                <a16:creationId xmlns:a16="http://schemas.microsoft.com/office/drawing/2014/main" id="{3F911F17-7286-AFD4-E768-994D45F5ABBB}"/>
              </a:ext>
            </a:extLst>
          </p:cNvPr>
          <p:cNvPicPr>
            <a:picLocks noChangeAspect="1"/>
          </p:cNvPicPr>
          <p:nvPr/>
        </p:nvPicPr>
        <p:blipFill>
          <a:blip r:embed="rId6"/>
          <a:stretch>
            <a:fillRect/>
          </a:stretch>
        </p:blipFill>
        <p:spPr>
          <a:xfrm>
            <a:off x="213098" y="5260021"/>
            <a:ext cx="493080" cy="474817"/>
          </a:xfrm>
          <a:prstGeom prst="rect">
            <a:avLst/>
          </a:prstGeom>
        </p:spPr>
      </p:pic>
      <p:sp>
        <p:nvSpPr>
          <p:cNvPr id="5" name="Slide Number Placeholder 2">
            <a:extLst>
              <a:ext uri="{FF2B5EF4-FFF2-40B4-BE49-F238E27FC236}">
                <a16:creationId xmlns:a16="http://schemas.microsoft.com/office/drawing/2014/main" id="{71977F4A-94F9-5602-80A0-F20ADE299E5D}"/>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GB" sz="1400" b="1">
                <a:solidFill>
                  <a:schemeClr val="tx1"/>
                </a:solidFill>
                <a:highlight>
                  <a:srgbClr val="F79037"/>
                </a:highlight>
                <a:latin typeface="Calibri"/>
                <a:ea typeface="Calibri" panose="020F0502020204030204" pitchFamily="34" charset="0"/>
                <a:cs typeface="Calibri"/>
              </a:rPr>
              <a:t>Aim: To understand the importance of food waste management. </a:t>
            </a:r>
            <a:endParaRPr lang="en-GB" sz="1400" b="1">
              <a:solidFill>
                <a:schemeClr val="tx1"/>
              </a:solidFill>
              <a:highlight>
                <a:srgbClr val="F79037"/>
              </a:highlight>
              <a:ea typeface="Calibri" panose="020F0502020204030204" pitchFamily="34" charset="0"/>
            </a:endParaRPr>
          </a:p>
          <a:p>
            <a:endParaRPr lang="en-GB" sz="1200" b="1">
              <a:solidFill>
                <a:schemeClr val="tx1"/>
              </a:solidFill>
              <a:highlight>
                <a:srgbClr val="F79037"/>
              </a:highlight>
              <a:ea typeface="Calibri" panose="020F0502020204030204" pitchFamily="34" charset="0"/>
            </a:endParaRPr>
          </a:p>
          <a:p>
            <a:pPr fontAlgn="base"/>
            <a:r>
              <a:rPr lang="en-GB" sz="1200" i="0">
                <a:solidFill>
                  <a:srgbClr val="000000"/>
                </a:solidFill>
                <a:effectLst/>
                <a:latin typeface="Calibri"/>
                <a:ea typeface="Calibri" panose="020F0502020204030204" pitchFamily="34" charset="0"/>
                <a:cs typeface="Calibri"/>
              </a:rPr>
              <a:t>According to FAO’s report in 2013, global food waste is 1.3 billion tonnes per year. The wasted food is higher in developed countries (</a:t>
            </a:r>
            <a:r>
              <a:rPr lang="en-GB" sz="1200" i="0" err="1">
                <a:solidFill>
                  <a:srgbClr val="000000"/>
                </a:solidFill>
                <a:effectLst/>
                <a:latin typeface="Calibri"/>
                <a:ea typeface="Calibri" panose="020F0502020204030204" pitchFamily="34" charset="0"/>
                <a:cs typeface="Calibri"/>
              </a:rPr>
              <a:t>Buzby</a:t>
            </a:r>
            <a:r>
              <a:rPr lang="en-GB" sz="1200" i="0">
                <a:solidFill>
                  <a:srgbClr val="000000"/>
                </a:solidFill>
                <a:effectLst/>
                <a:latin typeface="Calibri"/>
                <a:ea typeface="Calibri" panose="020F0502020204030204" pitchFamily="34" charset="0"/>
                <a:cs typeface="Calibri"/>
              </a:rPr>
              <a:t> and Hyman, 2012), such as the food waste in the US is estimated to be 30 to 40 % (</a:t>
            </a:r>
            <a:r>
              <a:rPr lang="en-GB" sz="1200">
                <a:latin typeface="Calibri"/>
                <a:ea typeface="Calibri" panose="020F0502020204030204" pitchFamily="34" charset="0"/>
                <a:cs typeface="Calibri"/>
              </a:rPr>
              <a:t>Food and Drug Administration [FDA],</a:t>
            </a:r>
            <a:r>
              <a:rPr lang="en-GB" sz="1200" i="0">
                <a:solidFill>
                  <a:srgbClr val="000000"/>
                </a:solidFill>
                <a:effectLst/>
                <a:latin typeface="Calibri"/>
                <a:ea typeface="Calibri" panose="020F0502020204030204" pitchFamily="34" charset="0"/>
                <a:cs typeface="Calibri"/>
              </a:rPr>
              <a:t> 2021).</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algn="just" rtl="0" fontAlgn="base"/>
            <a:endParaRPr lang="en-GB" sz="1200" i="0">
              <a:solidFill>
                <a:srgbClr val="000000"/>
              </a:solidFill>
              <a:effectLst/>
              <a:ea typeface="Calibri" panose="020F0502020204030204" pitchFamily="34" charset="0"/>
            </a:endParaRPr>
          </a:p>
          <a:p>
            <a:pPr fontAlgn="base"/>
            <a:r>
              <a:rPr lang="en-GB" sz="1200" i="0">
                <a:solidFill>
                  <a:srgbClr val="000000"/>
                </a:solidFill>
                <a:effectLst/>
                <a:latin typeface="Calibri"/>
                <a:ea typeface="Calibri" panose="020F0502020204030204" pitchFamily="34" charset="0"/>
                <a:cs typeface="Calibri"/>
              </a:rPr>
              <a:t>Food waste is an issue that affects all aspects of society, producers, growers, retail, hospitality, consumers and those who experience food poverty, with roughly one-third of all food produced going to waste. Considering the hunger that the world is facing, food waste management becomes essential. There are several theories and methods, suggesting a more sustainable food production and consumption, such as the 3Rs (Reduce-Reuse-Recycle), producing biofuels (such as biodiesel, biogas), composting food leftovers, compound extraction of food waste for industrial use, etc.</a:t>
            </a:r>
            <a:r>
              <a:rPr lang="en-GB" sz="1200">
                <a:latin typeface="Calibri"/>
                <a:ea typeface="Calibri" panose="020F0502020204030204" pitchFamily="34" charset="0"/>
                <a:cs typeface="Calibri"/>
              </a:rPr>
              <a:t> </a:t>
            </a:r>
            <a:endParaRPr lang="en-GB" sz="1200">
              <a:ea typeface="Calibri" panose="020F0502020204030204" pitchFamily="34" charset="0"/>
            </a:endParaRPr>
          </a:p>
          <a:p>
            <a:endParaRPr lang="en-GB" sz="1200">
              <a:latin typeface="Calibri"/>
              <a:ea typeface="Calibri" panose="020F0502020204030204" pitchFamily="34" charset="0"/>
              <a:cs typeface="Calibri"/>
            </a:endParaRPr>
          </a:p>
          <a:p>
            <a:r>
              <a:rPr lang="en-GB" sz="1200">
                <a:latin typeface="Calibri"/>
                <a:ea typeface="Calibri" panose="020F0502020204030204" pitchFamily="34" charset="0"/>
                <a:cs typeface="Calibri"/>
              </a:rPr>
              <a:t>In Figure 5, the three main categories of food waste are represented.</a:t>
            </a:r>
            <a:endParaRPr lang="en-GB"/>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B.2.4. Food Waste Management</a:t>
            </a:r>
            <a:endParaRPr lang="en-IE" sz="24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ie 1">
            <a:extLst>
              <a:ext uri="{FF2B5EF4-FFF2-40B4-BE49-F238E27FC236}">
                <a16:creationId xmlns:a16="http://schemas.microsoft.com/office/drawing/2014/main" id="{4CC03363-E8E4-212D-1942-758A6C5747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5573" y="5344960"/>
            <a:ext cx="3856987" cy="314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265263D4-085D-39FD-7496-4A991E57F9B3}"/>
              </a:ext>
            </a:extLst>
          </p:cNvPr>
          <p:cNvSpPr txBox="1"/>
          <p:nvPr/>
        </p:nvSpPr>
        <p:spPr>
          <a:xfrm>
            <a:off x="742027" y="5464532"/>
            <a:ext cx="1491986" cy="830997"/>
          </a:xfrm>
          <a:prstGeom prst="rect">
            <a:avLst/>
          </a:prstGeom>
          <a:noFill/>
        </p:spPr>
        <p:txBody>
          <a:bodyPr wrap="square" rtlCol="0">
            <a:spAutoFit/>
          </a:bodyPr>
          <a:lstStyle/>
          <a:p>
            <a:pPr algn="ctr" defTabSz="914400"/>
            <a:r>
              <a:rPr lang="en-US" sz="1600" b="1">
                <a:solidFill>
                  <a:srgbClr val="FFC000">
                    <a:lumMod val="75000"/>
                  </a:srgbClr>
                </a:solidFill>
                <a:latin typeface="Calibri" panose="020F0502020204030204"/>
              </a:rPr>
              <a:t>20% unavoidable food waste</a:t>
            </a:r>
            <a:endParaRPr lang="en-IE" sz="1600" b="1">
              <a:solidFill>
                <a:srgbClr val="FFC000">
                  <a:lumMod val="75000"/>
                </a:srgbClr>
              </a:solidFill>
              <a:latin typeface="Calibri" panose="020F0502020204030204"/>
            </a:endParaRPr>
          </a:p>
        </p:txBody>
      </p:sp>
      <p:sp>
        <p:nvSpPr>
          <p:cNvPr id="34" name="TextBox 33">
            <a:extLst>
              <a:ext uri="{FF2B5EF4-FFF2-40B4-BE49-F238E27FC236}">
                <a16:creationId xmlns:a16="http://schemas.microsoft.com/office/drawing/2014/main" id="{72B22217-FDA3-D6CC-A71E-817B18617FC3}"/>
              </a:ext>
            </a:extLst>
          </p:cNvPr>
          <p:cNvSpPr txBox="1"/>
          <p:nvPr/>
        </p:nvSpPr>
        <p:spPr>
          <a:xfrm>
            <a:off x="595761" y="7125305"/>
            <a:ext cx="1799039" cy="1077218"/>
          </a:xfrm>
          <a:prstGeom prst="rect">
            <a:avLst/>
          </a:prstGeom>
          <a:noFill/>
        </p:spPr>
        <p:txBody>
          <a:bodyPr wrap="square" rtlCol="0">
            <a:spAutoFit/>
          </a:bodyPr>
          <a:lstStyle/>
          <a:p>
            <a:pPr algn="ctr" defTabSz="914400"/>
            <a:r>
              <a:rPr lang="en-US" sz="1600" b="1">
                <a:solidFill>
                  <a:srgbClr val="5E5E5E"/>
                </a:solidFill>
                <a:latin typeface="Calibri" panose="020F0502020204030204"/>
              </a:rPr>
              <a:t>20% </a:t>
            </a:r>
          </a:p>
          <a:p>
            <a:pPr algn="ctr" defTabSz="914400"/>
            <a:r>
              <a:rPr lang="en-US" sz="1600" b="1">
                <a:solidFill>
                  <a:srgbClr val="5E5E5E"/>
                </a:solidFill>
                <a:latin typeface="Calibri" panose="020F0502020204030204"/>
              </a:rPr>
              <a:t>potentially avoidable food waste</a:t>
            </a:r>
            <a:endParaRPr lang="en-IE" sz="1600" b="1">
              <a:solidFill>
                <a:srgbClr val="5E5E5E"/>
              </a:solidFill>
              <a:latin typeface="Calibri" panose="020F0502020204030204"/>
            </a:endParaRPr>
          </a:p>
        </p:txBody>
      </p:sp>
      <p:sp>
        <p:nvSpPr>
          <p:cNvPr id="35" name="TextBox 34">
            <a:extLst>
              <a:ext uri="{FF2B5EF4-FFF2-40B4-BE49-F238E27FC236}">
                <a16:creationId xmlns:a16="http://schemas.microsoft.com/office/drawing/2014/main" id="{2E1D0E36-8F15-3EDB-04AD-0216A5CF06D1}"/>
              </a:ext>
            </a:extLst>
          </p:cNvPr>
          <p:cNvSpPr txBox="1"/>
          <p:nvPr/>
        </p:nvSpPr>
        <p:spPr>
          <a:xfrm>
            <a:off x="6274252" y="6342962"/>
            <a:ext cx="1134400" cy="830997"/>
          </a:xfrm>
          <a:prstGeom prst="rect">
            <a:avLst/>
          </a:prstGeom>
          <a:noFill/>
        </p:spPr>
        <p:txBody>
          <a:bodyPr wrap="square" rtlCol="0">
            <a:spAutoFit/>
          </a:bodyPr>
          <a:lstStyle/>
          <a:p>
            <a:pPr algn="ctr" defTabSz="914400"/>
            <a:r>
              <a:rPr lang="en-US" sz="1600" b="1">
                <a:solidFill>
                  <a:srgbClr val="406F70"/>
                </a:solidFill>
                <a:latin typeface="Calibri" panose="020F0502020204030204"/>
              </a:rPr>
              <a:t>60% </a:t>
            </a:r>
          </a:p>
          <a:p>
            <a:pPr algn="ctr" defTabSz="914400"/>
            <a:r>
              <a:rPr lang="en-US" sz="1600" b="1">
                <a:solidFill>
                  <a:srgbClr val="406F70"/>
                </a:solidFill>
                <a:latin typeface="Calibri" panose="020F0502020204030204"/>
              </a:rPr>
              <a:t>avoidable food waste</a:t>
            </a:r>
            <a:endParaRPr lang="en-IE" sz="1600" b="1">
              <a:solidFill>
                <a:srgbClr val="406F70"/>
              </a:solidFill>
              <a:latin typeface="Calibri" panose="020F0502020204030204"/>
            </a:endParaRPr>
          </a:p>
        </p:txBody>
      </p:sp>
      <p:sp>
        <p:nvSpPr>
          <p:cNvPr id="36" name="Text Placeholder 1">
            <a:extLst>
              <a:ext uri="{FF2B5EF4-FFF2-40B4-BE49-F238E27FC236}">
                <a16:creationId xmlns:a16="http://schemas.microsoft.com/office/drawing/2014/main" id="{1A0BBD05-C008-027D-1179-5D4518B85F58}"/>
              </a:ext>
            </a:extLst>
          </p:cNvPr>
          <p:cNvSpPr txBox="1">
            <a:spLocks/>
          </p:cNvSpPr>
          <p:nvPr/>
        </p:nvSpPr>
        <p:spPr>
          <a:xfrm>
            <a:off x="1782060" y="8543694"/>
            <a:ext cx="4804012" cy="53642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kern="1200">
                <a:solidFill>
                  <a:srgbClr val="406F7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defRPr/>
            </a:pPr>
            <a:r>
              <a:rPr lang="en-US" sz="1200" b="1">
                <a:solidFill>
                  <a:schemeClr val="tx1"/>
                </a:solidFill>
                <a:latin typeface="Calibri" panose="020F0502020204030204"/>
              </a:rPr>
              <a:t> </a:t>
            </a:r>
            <a:r>
              <a:rPr kumimoji="0" lang="en-US" sz="1200" b="1" i="0" u="none" strike="noStrike" kern="1200" cap="none" spc="0" normalizeH="0" baseline="0" noProof="0">
                <a:ln>
                  <a:noFill/>
                </a:ln>
                <a:solidFill>
                  <a:schemeClr val="tx1"/>
                </a:solidFill>
                <a:effectLst/>
                <a:uLnTx/>
                <a:uFillTx/>
                <a:latin typeface="Calibri" panose="020F0502020204030204"/>
                <a:ea typeface="+mn-ea"/>
                <a:cs typeface="+mn-cs"/>
              </a:rPr>
              <a:t>Figure 5</a:t>
            </a:r>
            <a:r>
              <a:rPr lang="en-US" sz="1200" b="1">
                <a:solidFill>
                  <a:schemeClr val="tx1"/>
                </a:solidFill>
                <a:latin typeface="Calibri" panose="020F0502020204030204"/>
              </a:rPr>
              <a:t> </a:t>
            </a:r>
            <a:r>
              <a:rPr lang="en-US" sz="1200">
                <a:solidFill>
                  <a:schemeClr val="tx1"/>
                </a:solidFill>
                <a:latin typeface="Calibri" panose="020F0502020204030204"/>
              </a:rPr>
              <a:t>-</a:t>
            </a:r>
            <a:r>
              <a:rPr kumimoji="0" lang="en-US" sz="1200" b="1" i="0" u="none" strike="noStrike" kern="1200" cap="none" spc="0" normalizeH="0" baseline="0" noProof="0">
                <a:ln>
                  <a:noFill/>
                </a:ln>
                <a:solidFill>
                  <a:schemeClr val="tx1"/>
                </a:solidFill>
                <a:effectLst/>
                <a:uLnTx/>
                <a:uFillTx/>
                <a:latin typeface="Calibri" panose="020F0502020204030204"/>
                <a:ea typeface="+mn-ea"/>
                <a:cs typeface="+mn-cs"/>
              </a:rPr>
              <a:t> </a:t>
            </a:r>
            <a:r>
              <a:rPr kumimoji="0" lang="en-US" sz="1200" i="0" u="none" strike="noStrike" kern="1200" cap="none" spc="0" normalizeH="0" baseline="0" noProof="0">
                <a:ln>
                  <a:noFill/>
                </a:ln>
                <a:solidFill>
                  <a:schemeClr val="tx1"/>
                </a:solidFill>
                <a:effectLst/>
                <a:uLnTx/>
                <a:uFillTx/>
                <a:latin typeface="Calibri" panose="020F0502020204030204"/>
                <a:ea typeface="+mn-ea"/>
                <a:cs typeface="+mn-cs"/>
              </a:rPr>
              <a:t>The 3 Main Categories of Food Waste (Source- </a:t>
            </a:r>
            <a:r>
              <a:rPr kumimoji="0" lang="en-US" sz="1200" i="0" u="none" strike="noStrike" kern="1200" cap="none" spc="0" normalizeH="0" baseline="0" noProof="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SUSTAIN</a:t>
            </a:r>
            <a:r>
              <a:rPr kumimoji="0" lang="en-US" sz="1200" i="0" u="none" strike="noStrike" kern="1200" cap="none" spc="0" normalizeH="0" baseline="0" noProof="0">
                <a:ln>
                  <a:noFill/>
                </a:ln>
                <a:solidFill>
                  <a:schemeClr val="tx1"/>
                </a:solidFill>
                <a:effectLst/>
                <a:uLnTx/>
                <a:uFillTx/>
                <a:latin typeface="Calibri" panose="020F0502020204030204"/>
                <a:ea typeface="+mn-ea"/>
                <a:cs typeface="+mn-cs"/>
              </a:rPr>
              <a:t>)</a:t>
            </a:r>
            <a:endParaRPr kumimoji="0" lang="en-IE" sz="120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7" name="Slide Number Placeholder 2">
            <a:extLst>
              <a:ext uri="{FF2B5EF4-FFF2-40B4-BE49-F238E27FC236}">
                <a16:creationId xmlns:a16="http://schemas.microsoft.com/office/drawing/2014/main" id="{62637489-8754-229D-7620-A00C516A73E0}"/>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38</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33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913438"/>
            <a:ext cx="6363361" cy="4414479"/>
          </a:xfrm>
        </p:spPr>
        <p:txBody>
          <a:bodyPr lIns="91440" tIns="45720" rIns="91440" bIns="45720" numCol="1" spcCol="288000" anchor="t">
            <a:noAutofit/>
          </a:bodyPr>
          <a:lstStyle/>
          <a:p>
            <a:r>
              <a:rPr lang="en-US" sz="1200" b="1">
                <a:latin typeface="Calibri"/>
                <a:ea typeface="Calibri" panose="020F0502020204030204" pitchFamily="34" charset="0"/>
                <a:cs typeface="Calibri"/>
              </a:rPr>
              <a:t>Practical Activity 1:</a:t>
            </a:r>
          </a:p>
          <a:p>
            <a:pPr algn="just" rtl="0" fontAlgn="base"/>
            <a:r>
              <a:rPr lang="en-US" sz="1200" b="0" i="0">
                <a:solidFill>
                  <a:srgbClr val="000000"/>
                </a:solidFill>
                <a:effectLst/>
                <a:latin typeface="Calibri"/>
                <a:ea typeface="Calibri" panose="020F0502020204030204" pitchFamily="34" charset="0"/>
                <a:cs typeface="Calibri"/>
              </a:rPr>
              <a:t>Ask students to </a:t>
            </a:r>
            <a:r>
              <a:rPr lang="en-US" sz="1200">
                <a:latin typeface="Calibri"/>
                <a:ea typeface="Calibri" panose="020F0502020204030204" pitchFamily="34" charset="0"/>
                <a:cs typeface="Calibri"/>
              </a:rPr>
              <a:t>s</a:t>
            </a:r>
            <a:r>
              <a:rPr lang="en-US" sz="1200" b="0" i="0">
                <a:solidFill>
                  <a:srgbClr val="000000"/>
                </a:solidFill>
                <a:effectLst/>
                <a:latin typeface="Calibri"/>
                <a:ea typeface="Calibri" panose="020F0502020204030204" pitchFamily="34" charset="0"/>
                <a:cs typeface="Calibri"/>
              </a:rPr>
              <a:t>ort their home waste into 5 categories (paper, plastic, glass, metal, other) for a week, make a short video or a presentation about your experience.</a:t>
            </a:r>
          </a:p>
          <a:p>
            <a:pPr algn="just" rtl="0" fontAlgn="base"/>
            <a:endParaRPr lang="en-US" sz="800" b="0" i="0">
              <a:solidFill>
                <a:srgbClr val="000000"/>
              </a:solidFill>
              <a:effectLst/>
              <a:ea typeface="Calibri" panose="020F0502020204030204" pitchFamily="34" charset="0"/>
            </a:endParaRPr>
          </a:p>
          <a:p>
            <a:pPr algn="just" rtl="0" fontAlgn="base"/>
            <a:r>
              <a:rPr lang="en-US" sz="1200" b="1">
                <a:latin typeface="Calibri"/>
                <a:ea typeface="Calibri" panose="020F0502020204030204" pitchFamily="34" charset="0"/>
                <a:cs typeface="Calibri"/>
              </a:rPr>
              <a:t>Practical Activity 2:</a:t>
            </a:r>
          </a:p>
          <a:p>
            <a:r>
              <a:rPr lang="en-US" sz="1200">
                <a:latin typeface="Calibri"/>
                <a:ea typeface="Calibri" panose="020F0502020204030204" pitchFamily="34" charset="0"/>
                <a:cs typeface="Calibri"/>
              </a:rPr>
              <a:t>Ask students to go Dumpster Diving for one day (group work can be better) and make a short video or a presentation about their experience. (Disclaimer: this can be seen as a high-risk activity, discuss with your </a:t>
            </a:r>
            <a:r>
              <a:rPr lang="en-US" sz="1200" err="1">
                <a:latin typeface="Calibri"/>
                <a:ea typeface="Calibri" panose="020F0502020204030204" pitchFamily="34" charset="0"/>
                <a:cs typeface="Calibri"/>
              </a:rPr>
              <a:t>organisation’s</a:t>
            </a:r>
            <a:r>
              <a:rPr lang="en-US" sz="1200">
                <a:latin typeface="Calibri"/>
                <a:ea typeface="Calibri" panose="020F0502020204030204" pitchFamily="34" charset="0"/>
                <a:cs typeface="Calibri"/>
              </a:rPr>
              <a:t> governance committee prior to initiating this activity) </a:t>
            </a:r>
          </a:p>
          <a:p>
            <a:endParaRPr lang="en-US" sz="800">
              <a:solidFill>
                <a:schemeClr val="tx1"/>
              </a:solidFill>
              <a:ea typeface="Calibri" panose="020F0502020204030204" pitchFamily="34" charset="0"/>
            </a:endParaRPr>
          </a:p>
          <a:p>
            <a:r>
              <a:rPr lang="en-US" sz="1200" b="1">
                <a:solidFill>
                  <a:schemeClr val="tx1"/>
                </a:solidFill>
                <a:latin typeface="Calibri"/>
                <a:ea typeface="Calibri" panose="020F0502020204030204" pitchFamily="34" charset="0"/>
                <a:cs typeface="Calibri"/>
              </a:rPr>
              <a:t>Practical Activity 3:</a:t>
            </a:r>
          </a:p>
          <a:p>
            <a:r>
              <a:rPr lang="en-US" sz="1200">
                <a:solidFill>
                  <a:schemeClr val="tx1"/>
                </a:solidFill>
                <a:latin typeface="Calibri"/>
                <a:ea typeface="Calibri" panose="020F0502020204030204" pitchFamily="34" charset="0"/>
                <a:cs typeface="Calibri"/>
              </a:rPr>
              <a:t>The students are asked to try making compost at home and make a short video or a presentation about their experience. (Optional) </a:t>
            </a:r>
            <a:endParaRPr lang="en-US" sz="1200">
              <a:solidFill>
                <a:schemeClr val="tx1"/>
              </a:solidFill>
              <a:ea typeface="Calibri" panose="020F0502020204030204" pitchFamily="34" charset="0"/>
            </a:endParaRPr>
          </a:p>
          <a:p>
            <a:endParaRPr lang="en-US" sz="1200" b="1">
              <a:solidFill>
                <a:schemeClr val="tx1"/>
              </a:solidFill>
              <a:ea typeface="Calibri" panose="020F0502020204030204" pitchFamily="34" charset="0"/>
            </a:endParaRPr>
          </a:p>
          <a:p>
            <a:r>
              <a:rPr lang="en-IE" sz="1200" b="1">
                <a:solidFill>
                  <a:schemeClr val="tx1"/>
                </a:solidFill>
                <a:latin typeface="Calibri"/>
                <a:ea typeface="Calibri" panose="020F0502020204030204" pitchFamily="34" charset="0"/>
                <a:cs typeface="Calibri"/>
              </a:rPr>
              <a:t>Site Visit Suggestions: </a:t>
            </a:r>
            <a:endParaRPr lang="en-IE" sz="1200" b="1">
              <a:solidFill>
                <a:schemeClr val="tx1"/>
              </a:solidFill>
              <a:ea typeface="Calibri" panose="020F0502020204030204" pitchFamily="34" charset="0"/>
            </a:endParaRPr>
          </a:p>
          <a:p>
            <a:pPr marL="171450" indent="-171450" algn="l"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Waste Recycling Facilities can be visited to understand the regional capabilities regarding waste reduction, recycling and reuse.</a:t>
            </a:r>
            <a:r>
              <a:rPr lang="en-US" sz="1200">
                <a:latin typeface="Calibri"/>
                <a:ea typeface="Calibri" panose="020F0502020204030204" pitchFamily="34" charset="0"/>
                <a:cs typeface="Calibri"/>
              </a:rPr>
              <a:t> </a:t>
            </a:r>
            <a:endParaRPr lang="en-US" sz="1200" b="0" i="0">
              <a:solidFill>
                <a:srgbClr val="000000"/>
              </a:solidFill>
              <a:effectLst/>
              <a:ea typeface="Calibri" panose="020F0502020204030204" pitchFamily="34" charset="0"/>
            </a:endParaRPr>
          </a:p>
          <a:p>
            <a:pPr marL="171450" indent="-171450" algn="l" rtl="0" fontAlgn="base">
              <a:buFont typeface="Arial" panose="020B0604020202020204" pitchFamily="34" charset="0"/>
              <a:buChar char="•"/>
            </a:pPr>
            <a:endParaRPr lang="en-US" sz="1200" b="0" i="0">
              <a:solidFill>
                <a:srgbClr val="000000"/>
              </a:solidFill>
              <a:effectLst/>
              <a:ea typeface="Calibri" panose="020F0502020204030204" pitchFamily="34" charset="0"/>
            </a:endParaRPr>
          </a:p>
          <a:p>
            <a:pPr marL="171450" indent="-171450" algn="l"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A kitchen with a proper waste sorting system can be visited.</a:t>
            </a:r>
            <a:r>
              <a:rPr lang="en-US" sz="1200">
                <a:latin typeface="Calibri"/>
                <a:ea typeface="Calibri" panose="020F0502020204030204" pitchFamily="34" charset="0"/>
                <a:cs typeface="Calibri"/>
              </a:rPr>
              <a:t> </a:t>
            </a:r>
            <a:endParaRPr lang="en-US" sz="1200" b="0" i="0">
              <a:solidFill>
                <a:srgbClr val="000000"/>
              </a:solidFill>
              <a:effectLst/>
              <a:ea typeface="Calibri" panose="020F0502020204030204" pitchFamily="34" charset="0"/>
            </a:endParaRPr>
          </a:p>
          <a:p>
            <a:pPr marL="171450" indent="-171450" algn="l" rtl="0" fontAlgn="base">
              <a:buFont typeface="Arial" panose="020B0604020202020204" pitchFamily="34" charset="0"/>
              <a:buChar char="•"/>
            </a:pPr>
            <a:endParaRPr lang="en-US" sz="1200" b="0" i="0">
              <a:solidFill>
                <a:srgbClr val="000000"/>
              </a:solidFill>
              <a:effectLst/>
              <a:ea typeface="Calibri" panose="020F0502020204030204" pitchFamily="34" charset="0"/>
            </a:endParaRPr>
          </a:p>
          <a:p>
            <a:pPr marL="171450" indent="-171450" algn="l"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The garbage dump (landfill) can be visited.</a:t>
            </a:r>
            <a:r>
              <a:rPr lang="en-US" sz="1200">
                <a:latin typeface="Calibri"/>
                <a:ea typeface="Calibri" panose="020F0502020204030204" pitchFamily="34" charset="0"/>
                <a:cs typeface="Calibri"/>
              </a:rPr>
              <a:t> </a:t>
            </a:r>
            <a:endParaRPr lang="en-US" sz="1200" b="0" i="0">
              <a:solidFill>
                <a:srgbClr val="F79037"/>
              </a:solidFill>
              <a:effectLst/>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299045" y="2960422"/>
            <a:ext cx="3123813"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rPr>
              <a:t>Good Practices of Zero Waste:</a:t>
            </a:r>
          </a:p>
          <a:p>
            <a:pPr algn="ct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Silo</a:t>
            </a: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London, is established with the idea of having a bin-free restaurant and ended up being the first zero-waste restaurant in the world. </a:t>
            </a:r>
          </a:p>
          <a:p>
            <a:pPr algn="ct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Nãm</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 Turning spent coffee grinds into growing material for mushrooms</a:t>
            </a:r>
            <a:endParaRPr lang="en-IE"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Placeholder 10">
            <a:extLst>
              <a:ext uri="{FF2B5EF4-FFF2-40B4-BE49-F238E27FC236}">
                <a16:creationId xmlns:a16="http://schemas.microsoft.com/office/drawing/2014/main" id="{57C1D2CD-7450-7816-8B88-74CB35EFBC4A}"/>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p:pic>
      <p:pic>
        <p:nvPicPr>
          <p:cNvPr id="2" name="Picture 1">
            <a:extLst>
              <a:ext uri="{FF2B5EF4-FFF2-40B4-BE49-F238E27FC236}">
                <a16:creationId xmlns:a16="http://schemas.microsoft.com/office/drawing/2014/main" id="{243CD7E6-316A-957E-5E28-C884E18B8317}"/>
              </a:ext>
            </a:extLst>
          </p:cNvPr>
          <p:cNvPicPr>
            <a:picLocks noChangeAspect="1"/>
          </p:cNvPicPr>
          <p:nvPr/>
        </p:nvPicPr>
        <p:blipFill>
          <a:blip r:embed="rId6"/>
          <a:stretch>
            <a:fillRect/>
          </a:stretch>
        </p:blipFill>
        <p:spPr>
          <a:xfrm>
            <a:off x="6241684" y="5003078"/>
            <a:ext cx="493080" cy="474817"/>
          </a:xfrm>
          <a:prstGeom prst="rect">
            <a:avLst/>
          </a:prstGeom>
        </p:spPr>
      </p:pic>
      <p:sp>
        <p:nvSpPr>
          <p:cNvPr id="5" name="Slide Number Placeholder 2">
            <a:extLst>
              <a:ext uri="{FF2B5EF4-FFF2-40B4-BE49-F238E27FC236}">
                <a16:creationId xmlns:a16="http://schemas.microsoft.com/office/drawing/2014/main" id="{AA213465-C4BF-07ED-130C-67BA986C0010}"/>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39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528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r>
              <a:rPr lang="en-US"/>
              <a:t>contents</a:t>
            </a:r>
          </a:p>
        </p:txBody>
      </p:sp>
      <p:sp>
        <p:nvSpPr>
          <p:cNvPr id="18" name="Slide Number Placeholder 9">
            <a:extLst>
              <a:ext uri="{FF2B5EF4-FFF2-40B4-BE49-F238E27FC236}">
                <a16:creationId xmlns:a16="http://schemas.microsoft.com/office/drawing/2014/main" id="{886A8195-3B90-9494-72F2-5C6B2206C45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t>4</a:t>
            </a:fld>
            <a:endParaRPr lang="en-US"/>
          </a:p>
        </p:txBody>
      </p:sp>
      <p:sp>
        <p:nvSpPr>
          <p:cNvPr id="28" name="TextBox 27">
            <a:extLst>
              <a:ext uri="{FF2B5EF4-FFF2-40B4-BE49-F238E27FC236}">
                <a16:creationId xmlns:a16="http://schemas.microsoft.com/office/drawing/2014/main" id="{26005448-F4B6-FAC6-0418-A495EE6E6214}"/>
              </a:ext>
            </a:extLst>
          </p:cNvPr>
          <p:cNvSpPr txBox="1"/>
          <p:nvPr/>
        </p:nvSpPr>
        <p:spPr>
          <a:xfrm>
            <a:off x="2759441" y="1985244"/>
            <a:ext cx="4708160" cy="7109639"/>
          </a:xfrm>
          <a:prstGeom prst="rect">
            <a:avLst/>
          </a:prstGeom>
          <a:noFill/>
        </p:spPr>
        <p:txBody>
          <a:bodyPr wrap="square">
            <a:spAutoFit/>
          </a:bodyPr>
          <a:lstStyle/>
          <a:p>
            <a:r>
              <a:rPr lang="en-US" sz="1300" b="1"/>
              <a:t>Preface</a:t>
            </a:r>
          </a:p>
          <a:p>
            <a:endParaRPr lang="en-US" sz="500"/>
          </a:p>
          <a:p>
            <a:r>
              <a:rPr lang="en-US" sz="1600" b="1">
                <a:solidFill>
                  <a:srgbClr val="F79037"/>
                </a:solidFill>
              </a:rPr>
              <a:t>A</a:t>
            </a:r>
            <a:r>
              <a:rPr lang="en-US" sz="1300" b="1"/>
              <a:t> – </a:t>
            </a:r>
            <a:r>
              <a:rPr lang="en-US" sz="1300" b="1">
                <a:hlinkClick r:id="rId2" action="ppaction://hlinksldjump">
                  <a:extLst>
                    <a:ext uri="{A12FA001-AC4F-418D-AE19-62706E023703}">
                      <ahyp:hlinkClr xmlns:ahyp="http://schemas.microsoft.com/office/drawing/2018/hyperlinkcolor" val="tx"/>
                    </a:ext>
                  </a:extLst>
                </a:hlinkClick>
              </a:rPr>
              <a:t>ETHICS AND ETHICAL MATRIX</a:t>
            </a:r>
            <a:r>
              <a:rPr lang="en-US" sz="1300" b="1"/>
              <a:t>				8</a:t>
            </a:r>
          </a:p>
          <a:p>
            <a:endParaRPr lang="en-US" sz="1100" b="1"/>
          </a:p>
          <a:p>
            <a:r>
              <a:rPr lang="en-US" sz="1300"/>
              <a:t>A.1 – </a:t>
            </a:r>
            <a:r>
              <a:rPr lang="en-US" sz="1300" b="1">
                <a:hlinkClick r:id="rId3" action="ppaction://hlinksldjump">
                  <a:extLst>
                    <a:ext uri="{A12FA001-AC4F-418D-AE19-62706E023703}">
                      <ahyp:hlinkClr xmlns:ahyp="http://schemas.microsoft.com/office/drawing/2018/hyperlinkcolor" val="tx"/>
                    </a:ext>
                  </a:extLst>
                </a:hlinkClick>
              </a:rPr>
              <a:t>Ethical Matrix</a:t>
            </a:r>
            <a:r>
              <a:rPr lang="en-US" sz="1300" b="1"/>
              <a:t>							10</a:t>
            </a:r>
          </a:p>
          <a:p>
            <a:endParaRPr lang="en-US" sz="1300"/>
          </a:p>
          <a:p>
            <a:r>
              <a:rPr lang="en-US" sz="1600" b="1">
                <a:solidFill>
                  <a:srgbClr val="F79037"/>
                </a:solidFill>
              </a:rPr>
              <a:t>B</a:t>
            </a:r>
            <a:r>
              <a:rPr lang="en-US" sz="1300" b="1"/>
              <a:t> – </a:t>
            </a:r>
            <a:r>
              <a:rPr lang="en-US" sz="1300" b="1">
                <a:hlinkClick r:id="rId4" action="ppaction://hlinksldjump">
                  <a:extLst>
                    <a:ext uri="{A12FA001-AC4F-418D-AE19-62706E023703}">
                      <ahyp:hlinkClr xmlns:ahyp="http://schemas.microsoft.com/office/drawing/2018/hyperlinkcolor" val="tx"/>
                    </a:ext>
                  </a:extLst>
                </a:hlinkClick>
              </a:rPr>
              <a:t>ETHICAL ISSUES IN FOOD SYSTEMS</a:t>
            </a:r>
            <a:r>
              <a:rPr lang="en-US" sz="1300" b="1"/>
              <a:t>				13</a:t>
            </a:r>
          </a:p>
          <a:p>
            <a:endParaRPr lang="en-US" sz="1100" b="1"/>
          </a:p>
          <a:p>
            <a:r>
              <a:rPr lang="en-US" sz="1300"/>
              <a:t>B.1 – </a:t>
            </a:r>
            <a:r>
              <a:rPr lang="en-US" sz="1300" b="1">
                <a:hlinkClick r:id="rId5" action="ppaction://hlinksldjump">
                  <a:extLst>
                    <a:ext uri="{A12FA001-AC4F-418D-AE19-62706E023703}">
                      <ahyp:hlinkClr xmlns:ahyp="http://schemas.microsoft.com/office/drawing/2018/hyperlinkcolor" val="tx"/>
                    </a:ext>
                  </a:extLst>
                </a:hlinkClick>
              </a:rPr>
              <a:t>Natural Food Resources</a:t>
            </a:r>
            <a:r>
              <a:rPr lang="en-US" sz="1300" b="1"/>
              <a:t>					16</a:t>
            </a:r>
          </a:p>
          <a:p>
            <a:r>
              <a:rPr lang="en-US" sz="1300"/>
              <a:t>B.1.1 – Agriculture							</a:t>
            </a:r>
            <a:r>
              <a:rPr lang="en-US" sz="1300" b="1"/>
              <a:t>17</a:t>
            </a:r>
          </a:p>
          <a:p>
            <a:r>
              <a:rPr lang="en-US" sz="1300"/>
              <a:t>B.1.2 – Animal &amp; Marine Welfare					</a:t>
            </a:r>
            <a:r>
              <a:rPr lang="en-US" sz="1300" b="1"/>
              <a:t>24</a:t>
            </a:r>
            <a:endParaRPr lang="en-US" sz="1300"/>
          </a:p>
          <a:p>
            <a:endParaRPr lang="en-US" sz="1000"/>
          </a:p>
          <a:p>
            <a:r>
              <a:rPr lang="en-US" sz="1300"/>
              <a:t>B.2 – </a:t>
            </a:r>
            <a:r>
              <a:rPr lang="en-US" sz="1300" b="1">
                <a:hlinkClick r:id="rId6" action="ppaction://hlinksldjump">
                  <a:extLst>
                    <a:ext uri="{A12FA001-AC4F-418D-AE19-62706E023703}">
                      <ahyp:hlinkClr xmlns:ahyp="http://schemas.microsoft.com/office/drawing/2018/hyperlinkcolor" val="tx"/>
                    </a:ext>
                  </a:extLst>
                </a:hlinkClick>
              </a:rPr>
              <a:t>Food Production &amp; Logistics</a:t>
            </a:r>
            <a:r>
              <a:rPr lang="en-US" sz="1300" b="1"/>
              <a:t>					25</a:t>
            </a:r>
          </a:p>
          <a:p>
            <a:r>
              <a:rPr lang="en-US" sz="1300"/>
              <a:t>B.2.1 – Working Conditions						</a:t>
            </a:r>
            <a:r>
              <a:rPr lang="en-US" sz="1300" b="1"/>
              <a:t>29</a:t>
            </a:r>
            <a:endParaRPr lang="en-US" sz="1300"/>
          </a:p>
          <a:p>
            <a:r>
              <a:rPr lang="en-US" sz="1300"/>
              <a:t>B.2.2 – Accountability / Traceability raw materials		</a:t>
            </a:r>
            <a:r>
              <a:rPr lang="en-US" sz="1300" b="1"/>
              <a:t>31</a:t>
            </a:r>
            <a:endParaRPr lang="en-US" sz="1300"/>
          </a:p>
          <a:p>
            <a:r>
              <a:rPr lang="en-US" sz="1300"/>
              <a:t>B.2.3 – Food Labelling						</a:t>
            </a:r>
            <a:r>
              <a:rPr lang="en-US" sz="1300" b="1"/>
              <a:t>33</a:t>
            </a:r>
            <a:endParaRPr lang="en-US" sz="1300"/>
          </a:p>
          <a:p>
            <a:r>
              <a:rPr lang="en-US" sz="1300"/>
              <a:t>B.2.4 – Food Waste management					</a:t>
            </a:r>
            <a:r>
              <a:rPr lang="en-US" sz="1300" b="1"/>
              <a:t>38</a:t>
            </a:r>
            <a:endParaRPr lang="en-US" sz="1300"/>
          </a:p>
          <a:p>
            <a:r>
              <a:rPr lang="en-US" sz="1300"/>
              <a:t>B.2.5 – Packaging							</a:t>
            </a:r>
            <a:r>
              <a:rPr lang="en-US" sz="1300" b="1"/>
              <a:t>40</a:t>
            </a:r>
            <a:endParaRPr lang="en-US" sz="1300"/>
          </a:p>
          <a:p>
            <a:r>
              <a:rPr lang="en-US" sz="1300"/>
              <a:t>B.2.6 – Logistics and Transportation 				</a:t>
            </a:r>
            <a:r>
              <a:rPr lang="en-US" sz="1300" b="1"/>
              <a:t>43</a:t>
            </a:r>
            <a:endParaRPr lang="en-US" sz="1300"/>
          </a:p>
          <a:p>
            <a:endParaRPr lang="en-US" sz="1000"/>
          </a:p>
          <a:p>
            <a:r>
              <a:rPr lang="en-US" sz="1300"/>
              <a:t>B.3 – </a:t>
            </a:r>
            <a:r>
              <a:rPr lang="en-US" sz="1300" b="1">
                <a:hlinkClick r:id="rId7" action="ppaction://hlinksldjump">
                  <a:extLst>
                    <a:ext uri="{A12FA001-AC4F-418D-AE19-62706E023703}">
                      <ahyp:hlinkClr xmlns:ahyp="http://schemas.microsoft.com/office/drawing/2018/hyperlinkcolor" val="tx"/>
                    </a:ext>
                  </a:extLst>
                </a:hlinkClick>
              </a:rPr>
              <a:t>Food Marketing</a:t>
            </a:r>
            <a:r>
              <a:rPr lang="en-US" sz="1300" b="1"/>
              <a:t>						46</a:t>
            </a:r>
          </a:p>
          <a:p>
            <a:r>
              <a:rPr lang="en-US" sz="1300"/>
              <a:t>B.3.1 – Pricing and Affordability					</a:t>
            </a:r>
            <a:r>
              <a:rPr lang="en-US" sz="1300" b="1"/>
              <a:t>46</a:t>
            </a:r>
            <a:endParaRPr lang="en-US" sz="1300"/>
          </a:p>
          <a:p>
            <a:r>
              <a:rPr lang="en-US" sz="1300"/>
              <a:t>B.3.2 – Intellectual Property Rights				</a:t>
            </a:r>
            <a:r>
              <a:rPr lang="en-US" sz="1300" b="1"/>
              <a:t>48</a:t>
            </a:r>
            <a:endParaRPr lang="en-US" sz="1300"/>
          </a:p>
          <a:p>
            <a:endParaRPr lang="en-US" sz="1000"/>
          </a:p>
          <a:p>
            <a:r>
              <a:rPr lang="en-US" sz="1300"/>
              <a:t>B.4 -  </a:t>
            </a:r>
            <a:r>
              <a:rPr lang="en-US" sz="1300" b="1">
                <a:hlinkClick r:id="rId8" action="ppaction://hlinksldjump">
                  <a:extLst>
                    <a:ext uri="{A12FA001-AC4F-418D-AE19-62706E023703}">
                      <ahyp:hlinkClr xmlns:ahyp="http://schemas.microsoft.com/office/drawing/2018/hyperlinkcolor" val="tx"/>
                    </a:ext>
                  </a:extLst>
                </a:hlinkClick>
              </a:rPr>
              <a:t>Responsible Consuming and Civil Consuming</a:t>
            </a:r>
            <a:r>
              <a:rPr lang="en-US" sz="1300" b="1"/>
              <a:t>		50</a:t>
            </a:r>
          </a:p>
          <a:p>
            <a:r>
              <a:rPr lang="en-US" sz="1300"/>
              <a:t>B.4.1 – Effect of Marketing and Media on Food Consumption	</a:t>
            </a:r>
            <a:r>
              <a:rPr lang="en-US" sz="1300" b="1"/>
              <a:t>52</a:t>
            </a:r>
            <a:endParaRPr lang="en-US" sz="1300"/>
          </a:p>
          <a:p>
            <a:r>
              <a:rPr lang="en-US" sz="1300"/>
              <a:t>B.4.2 – Animal Rights						</a:t>
            </a:r>
            <a:r>
              <a:rPr lang="en-US" sz="1300" b="1"/>
              <a:t>55</a:t>
            </a:r>
            <a:endParaRPr lang="en-US" sz="1300"/>
          </a:p>
          <a:p>
            <a:r>
              <a:rPr lang="en-US" sz="1300"/>
              <a:t>B.4.3 – Cruelty-free and Plant-based living			</a:t>
            </a:r>
            <a:r>
              <a:rPr lang="en-US" sz="1300" b="1"/>
              <a:t>57</a:t>
            </a:r>
            <a:endParaRPr lang="en-US" sz="1300"/>
          </a:p>
          <a:p>
            <a:r>
              <a:rPr lang="en-US" sz="1300"/>
              <a:t>B.4.4 – Food Charities &amp; Civil Society				</a:t>
            </a:r>
            <a:r>
              <a:rPr lang="en-US" sz="1300" b="1"/>
              <a:t>60</a:t>
            </a:r>
            <a:endParaRPr lang="en-US" sz="1300"/>
          </a:p>
          <a:p>
            <a:endParaRPr lang="en-US" sz="1200"/>
          </a:p>
          <a:p>
            <a:r>
              <a:rPr lang="en-US" sz="1300" b="1">
                <a:hlinkClick r:id="rId9" action="ppaction://hlinksldjump">
                  <a:extLst>
                    <a:ext uri="{A12FA001-AC4F-418D-AE19-62706E023703}">
                      <ahyp:hlinkClr xmlns:ahyp="http://schemas.microsoft.com/office/drawing/2018/hyperlinkcolor" val="tx"/>
                    </a:ext>
                  </a:extLst>
                </a:hlinkClick>
              </a:rPr>
              <a:t>Conclusion</a:t>
            </a:r>
            <a:r>
              <a:rPr lang="en-US" sz="1300" b="1"/>
              <a:t>								61</a:t>
            </a:r>
          </a:p>
          <a:p>
            <a:endParaRPr lang="en-US" sz="1300" b="1"/>
          </a:p>
          <a:p>
            <a:r>
              <a:rPr lang="en-US" sz="1300" b="1">
                <a:hlinkClick r:id="rId10" action="ppaction://hlinksldjump">
                  <a:extLst>
                    <a:ext uri="{A12FA001-AC4F-418D-AE19-62706E023703}">
                      <ahyp:hlinkClr xmlns:ahyp="http://schemas.microsoft.com/office/drawing/2018/hyperlinkcolor" val="tx"/>
                    </a:ext>
                  </a:extLst>
                </a:hlinkClick>
              </a:rPr>
              <a:t>References</a:t>
            </a:r>
            <a:r>
              <a:rPr lang="en-US" sz="1300" b="1"/>
              <a:t>								62</a:t>
            </a:r>
          </a:p>
          <a:p>
            <a:endParaRPr lang="en-US" sz="500"/>
          </a:p>
          <a:p>
            <a:endParaRPr lang="en-US" sz="1200" b="1"/>
          </a:p>
          <a:p>
            <a:endParaRPr lang="en-IE" sz="1300" b="1"/>
          </a:p>
        </p:txBody>
      </p:sp>
      <p:sp>
        <p:nvSpPr>
          <p:cNvPr id="31" name="TextBox 30">
            <a:extLst>
              <a:ext uri="{FF2B5EF4-FFF2-40B4-BE49-F238E27FC236}">
                <a16:creationId xmlns:a16="http://schemas.microsoft.com/office/drawing/2014/main" id="{CD3C74E5-F84A-1AB0-4F94-A2C652940A82}"/>
              </a:ext>
            </a:extLst>
          </p:cNvPr>
          <p:cNvSpPr txBox="1"/>
          <p:nvPr/>
        </p:nvSpPr>
        <p:spPr>
          <a:xfrm>
            <a:off x="1174954" y="2210834"/>
            <a:ext cx="1670498" cy="584775"/>
          </a:xfrm>
          <a:prstGeom prst="rect">
            <a:avLst/>
          </a:prstGeom>
          <a:noFill/>
        </p:spPr>
        <p:txBody>
          <a:bodyPr wrap="square" rtlCol="0">
            <a:spAutoFit/>
          </a:bodyPr>
          <a:lstStyle/>
          <a:p>
            <a:r>
              <a:rPr lang="en-IE" sz="3200">
                <a:solidFill>
                  <a:srgbClr val="F79037"/>
                </a:solidFill>
              </a:rPr>
              <a:t>section</a:t>
            </a:r>
          </a:p>
        </p:txBody>
      </p:sp>
      <p:sp>
        <p:nvSpPr>
          <p:cNvPr id="4" name="TextBox 3">
            <a:extLst>
              <a:ext uri="{FF2B5EF4-FFF2-40B4-BE49-F238E27FC236}">
                <a16:creationId xmlns:a16="http://schemas.microsoft.com/office/drawing/2014/main" id="{C78FA116-9CDC-A080-6AA4-6C7BF05BA855}"/>
              </a:ext>
            </a:extLst>
          </p:cNvPr>
          <p:cNvSpPr txBox="1"/>
          <p:nvPr/>
        </p:nvSpPr>
        <p:spPr>
          <a:xfrm>
            <a:off x="1174954" y="2916386"/>
            <a:ext cx="1670498" cy="584775"/>
          </a:xfrm>
          <a:prstGeom prst="rect">
            <a:avLst/>
          </a:prstGeom>
          <a:noFill/>
        </p:spPr>
        <p:txBody>
          <a:bodyPr wrap="square" rtlCol="0">
            <a:spAutoFit/>
          </a:bodyPr>
          <a:lstStyle/>
          <a:p>
            <a:r>
              <a:rPr lang="en-IE" sz="3200">
                <a:solidFill>
                  <a:srgbClr val="F79037"/>
                </a:solidFill>
              </a:rPr>
              <a:t>section</a:t>
            </a:r>
          </a:p>
        </p:txBody>
      </p:sp>
      <p:pic>
        <p:nvPicPr>
          <p:cNvPr id="3" name="Picture 2">
            <a:extLst>
              <a:ext uri="{FF2B5EF4-FFF2-40B4-BE49-F238E27FC236}">
                <a16:creationId xmlns:a16="http://schemas.microsoft.com/office/drawing/2014/main" id="{E1861E84-AD35-9F09-5C6A-0203BB946D5C}"/>
              </a:ext>
            </a:extLst>
          </p:cNvPr>
          <p:cNvPicPr>
            <a:picLocks noChangeAspect="1"/>
          </p:cNvPicPr>
          <p:nvPr/>
        </p:nvPicPr>
        <p:blipFill>
          <a:blip r:embed="rId11"/>
          <a:stretch>
            <a:fillRect/>
          </a:stretch>
        </p:blipFill>
        <p:spPr>
          <a:xfrm>
            <a:off x="2942824" y="9326346"/>
            <a:ext cx="837013" cy="933532"/>
          </a:xfrm>
          <a:prstGeom prst="rect">
            <a:avLst/>
          </a:prstGeom>
        </p:spPr>
      </p:pic>
    </p:spTree>
    <p:extLst>
      <p:ext uri="{BB962C8B-B14F-4D97-AF65-F5344CB8AC3E}">
        <p14:creationId xmlns:p14="http://schemas.microsoft.com/office/powerpoint/2010/main" val="2613986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C6EC917D-C252-5DA8-3F34-18FB0444D612}"/>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522035" y="7653070"/>
            <a:ext cx="4162567" cy="2770494"/>
          </a:xfrm>
          <a:prstGeom prst="rect">
            <a:avLst/>
          </a:prstGeom>
        </p:spPr>
      </p:pic>
      <p:sp>
        <p:nvSpPr>
          <p:cNvPr id="4" name="Text Placeholder 1">
            <a:extLst>
              <a:ext uri="{FF2B5EF4-FFF2-40B4-BE49-F238E27FC236}">
                <a16:creationId xmlns:a16="http://schemas.microsoft.com/office/drawing/2014/main" id="{ECF75659-E085-EF6A-F20B-1E9FFDF3C4AA}"/>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grpSp>
        <p:nvGrpSpPr>
          <p:cNvPr id="5" name="Graphic 2">
            <a:extLst>
              <a:ext uri="{FF2B5EF4-FFF2-40B4-BE49-F238E27FC236}">
                <a16:creationId xmlns:a16="http://schemas.microsoft.com/office/drawing/2014/main" id="{EE419AB4-64EE-422B-EFF5-BB766805B677}"/>
              </a:ext>
            </a:extLst>
          </p:cNvPr>
          <p:cNvGrpSpPr/>
          <p:nvPr/>
        </p:nvGrpSpPr>
        <p:grpSpPr>
          <a:xfrm>
            <a:off x="247979" y="158211"/>
            <a:ext cx="1082141" cy="1124763"/>
            <a:chOff x="690225" y="4499263"/>
            <a:chExt cx="1499146" cy="1521296"/>
          </a:xfrm>
        </p:grpSpPr>
        <p:sp>
          <p:nvSpPr>
            <p:cNvPr id="6" name="Freeform 109">
              <a:extLst>
                <a:ext uri="{FF2B5EF4-FFF2-40B4-BE49-F238E27FC236}">
                  <a16:creationId xmlns:a16="http://schemas.microsoft.com/office/drawing/2014/main" id="{DF937F55-091C-75F9-3210-67C460C68AD2}"/>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8DA17BA1-86DE-5BD8-E74D-B7296F374614}"/>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086DE3EC-69E3-DFF2-110C-3CC17D933F5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5A970769-5E0A-EC3F-F00F-CCF3DD4745B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4269E4D1-C52C-5DC5-2AF0-E2D227B482A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ED489813-B6E1-2CB7-AD03-5AFFEADC9EB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51E6A51F-12C6-FE7D-F975-4A55C0054F5A}"/>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D55A5681-A2C9-919E-591D-EB94B6331E0B}"/>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AF11B0B4-1C91-F32E-0F5A-CF2FD5CD9A41}"/>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35D1A3A7-9DAE-0EA3-DEDA-B9AB4C19CE4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3EDA373D-FE8B-3D3B-EB5B-10EF576EB1FD}"/>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1552251E-33C5-D1A4-5AC6-E7038DE7EAA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52010D06-FA77-CF20-AF95-ED81007FAC8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42FA05F9-0C29-10FC-84F2-0765E83CF8F3}"/>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F25FCAD0-1770-73A2-63CB-D4E6A2BF168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4E723C38-EB27-4631-88CC-C5BC0E1F298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F91050BC-9984-08A1-5529-95DFF5AC3128}"/>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AF0AEADE-625F-87D2-A354-B0BD70E144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2A6176F0-6861-09CA-BB28-434C496E5FD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A34B0C80-1201-40A1-1192-9D56AE910EFC}"/>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208EC379-5D5D-58C9-9EA7-B37CA597C9E9}"/>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30D03D95-8635-B1E4-832D-C98B38A45D85}"/>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84C3DD86-0F22-FB47-12C1-DD4BBDCDF99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56D693CE-F12A-6B36-C31D-929AE14707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A79400C7-C3C2-AFC1-5AF2-3C61F3E89BD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4B216962-EC2B-9987-8B6A-7DA3C5F2387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TextBox 31">
            <a:extLst>
              <a:ext uri="{FF2B5EF4-FFF2-40B4-BE49-F238E27FC236}">
                <a16:creationId xmlns:a16="http://schemas.microsoft.com/office/drawing/2014/main" id="{CA57BB90-54F5-979E-0F09-08EF387D06AE}"/>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B.2.5. </a:t>
            </a:r>
            <a:r>
              <a:rPr lang="en-US" sz="2400">
                <a:latin typeface="Calibri" panose="020F0502020204030204" pitchFamily="34" charset="0"/>
                <a:ea typeface="Calibri" panose="020F0502020204030204" pitchFamily="34" charset="0"/>
                <a:cs typeface="Calibri" panose="020F0502020204030204" pitchFamily="34" charset="0"/>
              </a:rPr>
              <a:t>Packaging</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2">
            <a:extLst>
              <a:ext uri="{FF2B5EF4-FFF2-40B4-BE49-F238E27FC236}">
                <a16:creationId xmlns:a16="http://schemas.microsoft.com/office/drawing/2014/main" id="{9AFBE594-221C-C402-944C-7589BDC041BF}"/>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GB" sz="1400" b="1">
                <a:solidFill>
                  <a:schemeClr val="tx1"/>
                </a:solidFill>
                <a:highlight>
                  <a:srgbClr val="F79037"/>
                </a:highlight>
                <a:latin typeface="Calibri"/>
                <a:ea typeface="Calibri" panose="020F0502020204030204" pitchFamily="34" charset="0"/>
                <a:cs typeface="Calibri"/>
              </a:rPr>
              <a:t>Aim: To understand the importance of packaging, as well as the advantages of using biodegradable materials and to understand the difference between active packaging and intelligent packaging. </a:t>
            </a:r>
            <a:endParaRPr lang="en-GB" sz="1400" b="1">
              <a:solidFill>
                <a:schemeClr val="tx1"/>
              </a:solidFill>
              <a:highlight>
                <a:srgbClr val="F79037"/>
              </a:highlight>
              <a:ea typeface="Calibri" panose="020F0502020204030204" pitchFamily="34" charset="0"/>
            </a:endParaRPr>
          </a:p>
          <a:p>
            <a:endParaRPr lang="en-GB" sz="800" b="1">
              <a:solidFill>
                <a:schemeClr val="tx1"/>
              </a:solidFill>
              <a:highlight>
                <a:srgbClr val="F79037"/>
              </a:highlight>
              <a:ea typeface="Calibri" panose="020F0502020204030204" pitchFamily="34" charset="0"/>
            </a:endParaRPr>
          </a:p>
          <a:p>
            <a:r>
              <a:rPr lang="en-GB" sz="1200" i="0">
                <a:solidFill>
                  <a:srgbClr val="000000"/>
                </a:solidFill>
                <a:effectLst/>
                <a:latin typeface="Calibri"/>
                <a:ea typeface="Calibri" panose="020F0502020204030204" pitchFamily="34" charset="0"/>
                <a:cs typeface="Calibri"/>
              </a:rPr>
              <a:t>The lifestyle of the consumer is changing. They look forward to clean, high quality, fresh, minimally-processed and ready-to-eat products, which also must have an extended shelf-life. Thus, packaging technology needs to modernise. Packaging is required to </a:t>
            </a:r>
            <a:r>
              <a:rPr lang="en-GB" sz="1200">
                <a:latin typeface="Calibri"/>
                <a:ea typeface="Calibri" panose="020F0502020204030204" pitchFamily="34" charset="0"/>
                <a:cs typeface="Calibri"/>
              </a:rPr>
              <a:t>protect the food, </a:t>
            </a:r>
            <a:r>
              <a:rPr lang="en-GB" sz="1200" i="0">
                <a:solidFill>
                  <a:srgbClr val="000000"/>
                </a:solidFill>
                <a:effectLst/>
                <a:latin typeface="Calibri"/>
                <a:ea typeface="Calibri" panose="020F0502020204030204" pitchFamily="34" charset="0"/>
                <a:cs typeface="Calibri"/>
              </a:rPr>
              <a:t>to minimise contamination, </a:t>
            </a:r>
            <a:r>
              <a:rPr lang="en-GB" sz="1200">
                <a:latin typeface="Calibri"/>
                <a:ea typeface="Calibri" panose="020F0502020204030204" pitchFamily="34" charset="0"/>
                <a:cs typeface="Calibri"/>
              </a:rPr>
              <a:t>give information by labelling</a:t>
            </a:r>
            <a:r>
              <a:rPr lang="en-GB" sz="1200" i="0">
                <a:solidFill>
                  <a:srgbClr val="000000"/>
                </a:solidFill>
                <a:effectLst/>
                <a:latin typeface="Calibri"/>
                <a:ea typeface="Calibri" panose="020F0502020204030204" pitchFamily="34" charset="0"/>
                <a:cs typeface="Calibri"/>
              </a:rPr>
              <a:t>.</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endParaRPr lang="en-GB" sz="800">
              <a:ea typeface="Calibri" panose="020F0502020204030204" pitchFamily="34" charset="0"/>
            </a:endParaRPr>
          </a:p>
          <a:p>
            <a:r>
              <a:rPr lang="en-GB" sz="1200" b="1">
                <a:solidFill>
                  <a:schemeClr val="tx1"/>
                </a:solidFill>
                <a:latin typeface="Calibri"/>
                <a:ea typeface="Calibri" panose="020F0502020204030204" pitchFamily="34" charset="0"/>
                <a:cs typeface="Calibri"/>
              </a:rPr>
              <a:t>Food packaging performs three essential functions:  containment, quality preservation and protection from environmental, physical and microbiological factors. </a:t>
            </a:r>
            <a:endParaRPr lang="en-GB" sz="1200" b="1">
              <a:solidFill>
                <a:schemeClr val="tx1"/>
              </a:solidFill>
              <a:ea typeface="Calibri" panose="020F0502020204030204" pitchFamily="34" charset="0"/>
            </a:endParaRPr>
          </a:p>
          <a:p>
            <a:endParaRPr lang="en-GB" sz="800" b="1">
              <a:solidFill>
                <a:schemeClr val="tx1"/>
              </a:solidFill>
              <a:ea typeface="Calibri" panose="020F0502020204030204" pitchFamily="34" charset="0"/>
            </a:endParaRPr>
          </a:p>
          <a:p>
            <a:r>
              <a:rPr lang="en-GB" sz="1200">
                <a:solidFill>
                  <a:schemeClr val="tx1"/>
                </a:solidFill>
                <a:latin typeface="Calibri"/>
                <a:ea typeface="Calibri" panose="020F0502020204030204" pitchFamily="34" charset="0"/>
                <a:cs typeface="Calibri"/>
              </a:rPr>
              <a:t>Where used, packaging materials or gases may also be the source of toxic contaminants that threaten the safety of consumers, therefore packaging materials should meet proper storage and usage conditions. Any reusable packaging should be suitably durable, easy to clean, and where necessary </a:t>
            </a:r>
            <a:r>
              <a:rPr lang="en-GB" sz="1200" err="1">
                <a:solidFill>
                  <a:schemeClr val="tx1"/>
                </a:solidFill>
                <a:latin typeface="Calibri"/>
                <a:ea typeface="Calibri" panose="020F0502020204030204" pitchFamily="34" charset="0"/>
                <a:cs typeface="Calibri"/>
              </a:rPr>
              <a:t>disinfectable</a:t>
            </a:r>
            <a:r>
              <a:rPr lang="en-GB" sz="1200">
                <a:solidFill>
                  <a:schemeClr val="tx1"/>
                </a:solidFill>
                <a:latin typeface="Calibri"/>
                <a:ea typeface="Calibri" panose="020F0502020204030204" pitchFamily="34" charset="0"/>
                <a:cs typeface="Calibri"/>
              </a:rPr>
              <a:t> (Codex Alimentarius, 2011). </a:t>
            </a:r>
            <a:endParaRPr lang="en-GB" sz="1200">
              <a:solidFill>
                <a:schemeClr val="tx1"/>
              </a:solidFill>
              <a:ea typeface="Calibri" panose="020F0502020204030204" pitchFamily="34" charset="0"/>
            </a:endParaRPr>
          </a:p>
          <a:p>
            <a:endParaRPr lang="en-GB" sz="800">
              <a:solidFill>
                <a:schemeClr val="tx1"/>
              </a:solidFill>
              <a:ea typeface="Calibri" panose="020F0502020204030204" pitchFamily="34" charset="0"/>
            </a:endParaRPr>
          </a:p>
          <a:p>
            <a:r>
              <a:rPr lang="en-GB" sz="1200">
                <a:solidFill>
                  <a:schemeClr val="tx1"/>
                </a:solidFill>
                <a:latin typeface="Calibri"/>
                <a:ea typeface="Calibri" panose="020F0502020204030204" pitchFamily="34" charset="0"/>
                <a:cs typeface="Calibri"/>
              </a:rPr>
              <a:t>Packaging companies are trying to find increasingly </a:t>
            </a:r>
            <a:r>
              <a:rPr lang="en-GB" sz="1200" b="1">
                <a:solidFill>
                  <a:schemeClr val="tx1"/>
                </a:solidFill>
                <a:latin typeface="Calibri"/>
                <a:ea typeface="Calibri" panose="020F0502020204030204" pitchFamily="34" charset="0"/>
                <a:cs typeface="Calibri"/>
              </a:rPr>
              <a:t>sustainable solutions </a:t>
            </a:r>
            <a:r>
              <a:rPr lang="en-GB" sz="1200">
                <a:solidFill>
                  <a:schemeClr val="tx1"/>
                </a:solidFill>
                <a:latin typeface="Calibri"/>
                <a:ea typeface="Calibri" panose="020F0502020204030204" pitchFamily="34" charset="0"/>
                <a:cs typeface="Calibri"/>
              </a:rPr>
              <a:t>with less environmental impact throughout the life cycle of products, reducing the amount of the material used and promoting the usage of recycled materials that meet the principles of the circular economy.  There is an increasing demand for alternative materials, such as cellulose, bioplastics, etc., or bulk sales, to reduce the packaging used to contain products. However, bulk sales cannot offer safety and food waste reduction, traceability and quality control to the final consumer, identification of the food with its producer or the possibility of having a communication surface for promotions or marketing. </a:t>
            </a:r>
            <a:endParaRPr lang="en-GB" sz="1200">
              <a:solidFill>
                <a:schemeClr val="tx1"/>
              </a:solidFill>
              <a:ea typeface="Calibri" panose="020F0502020204030204" pitchFamily="34" charset="0"/>
            </a:endParaRPr>
          </a:p>
          <a:p>
            <a:endParaRPr lang="en-GB" sz="800">
              <a:solidFill>
                <a:schemeClr val="tx1"/>
              </a:solidFill>
              <a:ea typeface="Calibri" panose="020F0502020204030204" pitchFamily="34" charset="0"/>
            </a:endParaRPr>
          </a:p>
          <a:p>
            <a:r>
              <a:rPr lang="en-GB" sz="1200">
                <a:solidFill>
                  <a:schemeClr val="tx1"/>
                </a:solidFill>
                <a:latin typeface="Calibri"/>
                <a:ea typeface="Calibri" panose="020F0502020204030204" pitchFamily="34" charset="0"/>
                <a:cs typeface="Calibri"/>
              </a:rPr>
              <a:t>The EU intends to reduce plastic contamination, highlighting the "</a:t>
            </a:r>
            <a:r>
              <a:rPr lang="en-GB" sz="1200">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European Strategy for Plastics in the Circular Economy</a:t>
            </a:r>
            <a:r>
              <a:rPr lang="en-GB" sz="1200">
                <a:solidFill>
                  <a:schemeClr val="tx1"/>
                </a:solidFill>
                <a:latin typeface="Calibri"/>
                <a:ea typeface="Calibri" panose="020F0502020204030204" pitchFamily="34" charset="0"/>
                <a:cs typeface="Calibri"/>
              </a:rPr>
              <a:t>" (Figure 6), in which an ambitious goal is established for the year 2030, in which all packaging must be reusable, recyclable or compostable. Heavier packages have a more significant carbon footprint because packages that weigh more require a greater amount of raw materials in their production and a higher cost of transport and energy consumption.  </a:t>
            </a:r>
            <a:endParaRPr lang="en-GB" sz="1200">
              <a:solidFill>
                <a:schemeClr val="tx1"/>
              </a:solidFill>
              <a:ea typeface="Calibri" panose="020F0502020204030204" pitchFamily="34" charset="0"/>
            </a:endParaRPr>
          </a:p>
          <a:p>
            <a:endParaRPr lang="en-GB" sz="800">
              <a:solidFill>
                <a:schemeClr val="tx1"/>
              </a:solidFill>
              <a:ea typeface="Calibri" panose="020F0502020204030204" pitchFamily="34" charset="0"/>
            </a:endParaRPr>
          </a:p>
          <a:p>
            <a:endParaRPr lang="en-GB" sz="1200">
              <a:solidFill>
                <a:schemeClr val="tx1"/>
              </a:solidFill>
              <a:ea typeface="Calibri" panose="020F0502020204030204" pitchFamily="34" charset="0"/>
            </a:endParaRPr>
          </a:p>
        </p:txBody>
      </p:sp>
      <p:sp>
        <p:nvSpPr>
          <p:cNvPr id="35" name="Text Box 20">
            <a:extLst>
              <a:ext uri="{FF2B5EF4-FFF2-40B4-BE49-F238E27FC236}">
                <a16:creationId xmlns:a16="http://schemas.microsoft.com/office/drawing/2014/main" id="{AA63E0A6-4613-DA61-C89D-A8961547AB31}"/>
              </a:ext>
            </a:extLst>
          </p:cNvPr>
          <p:cNvSpPr txBox="1"/>
          <p:nvPr/>
        </p:nvSpPr>
        <p:spPr>
          <a:xfrm>
            <a:off x="1313032" y="9236325"/>
            <a:ext cx="1495108" cy="591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a:solidFill>
                  <a:srgbClr val="FFFFFF"/>
                </a:solidFill>
                <a:effectLst/>
                <a:latin typeface="DIN Condensed"/>
                <a:ea typeface="Meiryo" panose="020B0604030504040204" pitchFamily="34" charset="-128"/>
                <a:cs typeface="Times New Roman" panose="02020603050405020304" pitchFamily="18" charset="0"/>
              </a:rPr>
              <a:t>CYCLIC</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48">
            <a:extLst>
              <a:ext uri="{FF2B5EF4-FFF2-40B4-BE49-F238E27FC236}">
                <a16:creationId xmlns:a16="http://schemas.microsoft.com/office/drawing/2014/main" id="{AD11D122-F407-CF1C-CEA8-550CB0F3F762}"/>
              </a:ext>
            </a:extLst>
          </p:cNvPr>
          <p:cNvSpPr txBox="1"/>
          <p:nvPr/>
        </p:nvSpPr>
        <p:spPr>
          <a:xfrm>
            <a:off x="1313032" y="9491620"/>
            <a:ext cx="1420500" cy="6991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a:solidFill>
                  <a:srgbClr val="FFFFFF"/>
                </a:solidFill>
                <a:effectLst/>
                <a:latin typeface="Source Sans 3"/>
                <a:ea typeface="Meiryo" panose="020B0604030504040204" pitchFamily="34" charset="-128"/>
                <a:cs typeface="Times New Roman" panose="02020603050405020304" pitchFamily="18" charset="0"/>
              </a:rPr>
              <a:t>Renewable and/or recyclable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7">
            <a:extLst>
              <a:ext uri="{FF2B5EF4-FFF2-40B4-BE49-F238E27FC236}">
                <a16:creationId xmlns:a16="http://schemas.microsoft.com/office/drawing/2014/main" id="{B34D203E-8452-11C4-540E-95A5C0726709}"/>
              </a:ext>
            </a:extLst>
          </p:cNvPr>
          <p:cNvSpPr txBox="1"/>
          <p:nvPr/>
        </p:nvSpPr>
        <p:spPr>
          <a:xfrm>
            <a:off x="1298360" y="8125108"/>
            <a:ext cx="1810385" cy="627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a:solidFill>
                  <a:srgbClr val="FFFFFF"/>
                </a:solidFill>
                <a:effectLst/>
                <a:latin typeface="DIN Condensed"/>
                <a:ea typeface="Meiryo" panose="020B0604030504040204" pitchFamily="34" charset="-128"/>
                <a:cs typeface="Times New Roman" panose="02020603050405020304" pitchFamily="18" charset="0"/>
              </a:rPr>
              <a:t>EFFECTIVE</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8">
            <a:extLst>
              <a:ext uri="{FF2B5EF4-FFF2-40B4-BE49-F238E27FC236}">
                <a16:creationId xmlns:a16="http://schemas.microsoft.com/office/drawing/2014/main" id="{5211376B-12F2-9A2A-FEBC-DB0EDBE44FEF}"/>
              </a:ext>
            </a:extLst>
          </p:cNvPr>
          <p:cNvSpPr txBox="1"/>
          <p:nvPr/>
        </p:nvSpPr>
        <p:spPr>
          <a:xfrm>
            <a:off x="1321447" y="8417341"/>
            <a:ext cx="1055763" cy="3130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a:solidFill>
                  <a:srgbClr val="FFFFFF"/>
                </a:solidFill>
                <a:effectLst/>
                <a:latin typeface="Source Sans 3"/>
                <a:ea typeface="Meiryo" panose="020B0604030504040204" pitchFamily="34" charset="-128"/>
                <a:cs typeface="Times New Roman" panose="02020603050405020304" pitchFamily="18" charset="0"/>
              </a:rPr>
              <a:t>Fit for purpose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9">
            <a:extLst>
              <a:ext uri="{FF2B5EF4-FFF2-40B4-BE49-F238E27FC236}">
                <a16:creationId xmlns:a16="http://schemas.microsoft.com/office/drawing/2014/main" id="{C64CB7A1-6ECA-DAF1-CB87-8E826B9059AF}"/>
              </a:ext>
            </a:extLst>
          </p:cNvPr>
          <p:cNvSpPr txBox="1"/>
          <p:nvPr/>
        </p:nvSpPr>
        <p:spPr>
          <a:xfrm>
            <a:off x="2063697" y="8139788"/>
            <a:ext cx="1872615" cy="5645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US">
                <a:solidFill>
                  <a:srgbClr val="FFFFFF"/>
                </a:solidFill>
                <a:effectLst/>
                <a:latin typeface="DIN Condensed"/>
                <a:ea typeface="Meiryo" panose="020B0604030504040204" pitchFamily="34" charset="-128"/>
                <a:cs typeface="Times New Roman" panose="02020603050405020304" pitchFamily="18" charset="0"/>
              </a:rPr>
              <a:t>EFFICIENT</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66">
            <a:extLst>
              <a:ext uri="{FF2B5EF4-FFF2-40B4-BE49-F238E27FC236}">
                <a16:creationId xmlns:a16="http://schemas.microsoft.com/office/drawing/2014/main" id="{C6B38457-E6A9-4108-35EA-6841D725DEDF}"/>
              </a:ext>
            </a:extLst>
          </p:cNvPr>
          <p:cNvSpPr txBox="1"/>
          <p:nvPr/>
        </p:nvSpPr>
        <p:spPr>
          <a:xfrm>
            <a:off x="2713939" y="8407360"/>
            <a:ext cx="1081810" cy="5734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US" sz="1350">
                <a:solidFill>
                  <a:srgbClr val="FFFFFF"/>
                </a:solidFill>
                <a:effectLst/>
                <a:latin typeface="Source Sans 3"/>
                <a:ea typeface="Meiryo" panose="020B0604030504040204" pitchFamily="34" charset="-128"/>
                <a:cs typeface="Times New Roman" panose="02020603050405020304" pitchFamily="18" charset="0"/>
              </a:rPr>
              <a:t>Materials, energy, water</a:t>
            </a:r>
            <a:endParaRPr lang="en-IE" sz="13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7">
            <a:extLst>
              <a:ext uri="{FF2B5EF4-FFF2-40B4-BE49-F238E27FC236}">
                <a16:creationId xmlns:a16="http://schemas.microsoft.com/office/drawing/2014/main" id="{C000D563-9D7C-56E1-5377-82805DD96F97}"/>
              </a:ext>
            </a:extLst>
          </p:cNvPr>
          <p:cNvSpPr txBox="1"/>
          <p:nvPr/>
        </p:nvSpPr>
        <p:spPr>
          <a:xfrm>
            <a:off x="1744570" y="8550225"/>
            <a:ext cx="1675612" cy="101282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a:solidFill>
                  <a:srgbClr val="FFFFFF"/>
                </a:solidFill>
                <a:effectLst/>
                <a:latin typeface="DIN Condensed"/>
                <a:ea typeface="Meiryo" panose="020B0604030504040204" pitchFamily="34" charset="-128"/>
                <a:cs typeface="Times New Roman" panose="02020603050405020304" pitchFamily="18" charset="0"/>
              </a:rPr>
              <a:t>SUSTAINABLE PACKAGING</a:t>
            </a:r>
            <a:endParaRPr lang="en-IE" sz="12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6">
            <a:extLst>
              <a:ext uri="{FF2B5EF4-FFF2-40B4-BE49-F238E27FC236}">
                <a16:creationId xmlns:a16="http://schemas.microsoft.com/office/drawing/2014/main" id="{526DBCED-6168-BF08-B33E-8327657B2842}"/>
              </a:ext>
            </a:extLst>
          </p:cNvPr>
          <p:cNvSpPr txBox="1"/>
          <p:nvPr/>
        </p:nvSpPr>
        <p:spPr>
          <a:xfrm>
            <a:off x="2029017" y="9236324"/>
            <a:ext cx="1774190" cy="591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US">
                <a:solidFill>
                  <a:srgbClr val="FFFFFF"/>
                </a:solidFill>
                <a:effectLst/>
                <a:latin typeface="DIN Condensed"/>
                <a:ea typeface="Meiryo" panose="020B0604030504040204" pitchFamily="34" charset="-128"/>
                <a:cs typeface="Times New Roman" panose="02020603050405020304" pitchFamily="18" charset="0"/>
              </a:rPr>
              <a:t>SAFE</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67">
            <a:extLst>
              <a:ext uri="{FF2B5EF4-FFF2-40B4-BE49-F238E27FC236}">
                <a16:creationId xmlns:a16="http://schemas.microsoft.com/office/drawing/2014/main" id="{291F3041-AB61-92FE-15BC-26DB9702ADEF}"/>
              </a:ext>
            </a:extLst>
          </p:cNvPr>
          <p:cNvSpPr txBox="1"/>
          <p:nvPr/>
        </p:nvSpPr>
        <p:spPr>
          <a:xfrm>
            <a:off x="2583264" y="9475604"/>
            <a:ext cx="1223785" cy="7513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US" sz="1400">
                <a:solidFill>
                  <a:srgbClr val="FFFFFF"/>
                </a:solidFill>
                <a:effectLst/>
                <a:latin typeface="Source Sans 3"/>
                <a:ea typeface="Meiryo" panose="020B0604030504040204" pitchFamily="34" charset="-128"/>
                <a:cs typeface="Times New Roman" panose="02020603050405020304" pitchFamily="18" charset="0"/>
              </a:rPr>
              <a:t>Non-polluting &amp;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1400">
                <a:solidFill>
                  <a:srgbClr val="FFFFFF"/>
                </a:solidFill>
                <a:effectLst/>
                <a:latin typeface="Source Sans 3"/>
                <a:ea typeface="Meiryo" panose="020B0604030504040204" pitchFamily="34" charset="-128"/>
                <a:cs typeface="Times New Roman" panose="02020603050405020304" pitchFamily="18" charset="0"/>
              </a:rPr>
              <a:t>non-toxic</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0C00C3B6-595E-06A4-787E-E7B4FB48EF06}"/>
              </a:ext>
            </a:extLst>
          </p:cNvPr>
          <p:cNvSpPr txBox="1"/>
          <p:nvPr/>
        </p:nvSpPr>
        <p:spPr>
          <a:xfrm>
            <a:off x="4562776" y="8343941"/>
            <a:ext cx="2588470" cy="646331"/>
          </a:xfrm>
          <a:prstGeom prst="rect">
            <a:avLst/>
          </a:prstGeom>
          <a:noFill/>
        </p:spPr>
        <p:txBody>
          <a:bodyPr wrap="square" rtlCol="0">
            <a:spAutoFit/>
          </a:bodyPr>
          <a:lstStyle/>
          <a:p>
            <a:r>
              <a:rPr lang="en-IE" sz="1200" b="1">
                <a:latin typeface="Calibri" panose="020F0502020204030204" pitchFamily="34" charset="0"/>
                <a:ea typeface="Calibri" panose="020F0502020204030204" pitchFamily="34" charset="0"/>
                <a:cs typeface="Calibri" panose="020F0502020204030204" pitchFamily="34" charset="0"/>
              </a:rPr>
              <a:t>Figure 6. </a:t>
            </a:r>
            <a:r>
              <a:rPr lang="en-IE" sz="1200">
                <a:latin typeface="Calibri" panose="020F0502020204030204" pitchFamily="34" charset="0"/>
                <a:ea typeface="Calibri" panose="020F0502020204030204" pitchFamily="34" charset="0"/>
                <a:cs typeface="Calibri" panose="020F0502020204030204" pitchFamily="34" charset="0"/>
              </a:rPr>
              <a:t>The main principles of the EU Strategy for Plastics in the Circular Economy (www.foodinnovation.how)</a:t>
            </a:r>
            <a:endParaRPr lang="en-IE" sz="1200" b="1">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2">
            <a:extLst>
              <a:ext uri="{FF2B5EF4-FFF2-40B4-BE49-F238E27FC236}">
                <a16:creationId xmlns:a16="http://schemas.microsoft.com/office/drawing/2014/main" id="{F7C90C76-0248-F13E-1C18-79201A037B07}"/>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5440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r>
              <a:rPr lang="en-US" sz="1200" b="1">
                <a:solidFill>
                  <a:schemeClr val="tx1"/>
                </a:solidFill>
                <a:latin typeface="Calibri"/>
                <a:ea typeface="Calibri" panose="020F0502020204030204" pitchFamily="34" charset="0"/>
                <a:cs typeface="Calibri"/>
              </a:rPr>
              <a:t>Intelligent packaging technology and active packaging </a:t>
            </a:r>
            <a:r>
              <a:rPr lang="en-US" sz="1200">
                <a:solidFill>
                  <a:schemeClr val="tx1"/>
                </a:solidFill>
                <a:latin typeface="Calibri"/>
                <a:ea typeface="Calibri" panose="020F0502020204030204" pitchFamily="34" charset="0"/>
                <a:cs typeface="Calibri"/>
              </a:rPr>
              <a:t>are emerging technologies within the food packaging field that intend to increase the shelf-life of the products, guarantee food safety and reduce waste. </a:t>
            </a:r>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pPr algn="l"/>
            <a:r>
              <a:rPr lang="en-US" sz="1200" b="1">
                <a:solidFill>
                  <a:schemeClr val="tx1"/>
                </a:solidFill>
                <a:latin typeface="Calibri"/>
                <a:ea typeface="Calibri" panose="020F0502020204030204" pitchFamily="34" charset="0"/>
                <a:cs typeface="Calibri"/>
              </a:rPr>
              <a:t>What are the main differences between intelligent packaging technology and active packaging? </a:t>
            </a:r>
            <a:endParaRPr lang="en-US" sz="1200" b="1">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r>
              <a:rPr lang="en-US" sz="1200" b="1">
                <a:solidFill>
                  <a:schemeClr val="tx1"/>
                </a:solidFill>
                <a:latin typeface="Calibri"/>
                <a:ea typeface="Calibri" panose="020F0502020204030204" pitchFamily="34" charset="0"/>
                <a:cs typeface="Calibri"/>
              </a:rPr>
              <a:t>Intelligent packaging technology </a:t>
            </a:r>
            <a:r>
              <a:rPr lang="en-US" sz="1200">
                <a:solidFill>
                  <a:schemeClr val="tx1"/>
                </a:solidFill>
                <a:latin typeface="Calibri"/>
                <a:ea typeface="Calibri" panose="020F0502020204030204" pitchFamily="34" charset="0"/>
                <a:cs typeface="Calibri"/>
              </a:rPr>
              <a:t>is described as "</a:t>
            </a:r>
            <a:r>
              <a:rPr lang="en-US" sz="1200" i="1">
                <a:solidFill>
                  <a:schemeClr val="tx1"/>
                </a:solidFill>
                <a:latin typeface="Calibri"/>
                <a:ea typeface="Calibri" panose="020F0502020204030204" pitchFamily="34" charset="0"/>
                <a:cs typeface="Calibri"/>
              </a:rPr>
              <a:t>the science and technology that introduce the communication tools for a food packaging system to monitor changes in the internal and external environmental conditions of the system as well as the packaged food to communicate the status of the system to the stakeholders of the supply chain including producers, retailers and consumers"</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Firouz</a:t>
            </a:r>
            <a:r>
              <a:rPr lang="en-US" sz="1200">
                <a:solidFill>
                  <a:schemeClr val="tx1"/>
                </a:solidFill>
                <a:latin typeface="Calibri"/>
                <a:ea typeface="Calibri" panose="020F0502020204030204" pitchFamily="34" charset="0"/>
                <a:cs typeface="Calibri"/>
              </a:rPr>
              <a:t> et al., 2021). </a:t>
            </a:r>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r>
              <a:rPr lang="en-US" sz="1200" b="1">
                <a:solidFill>
                  <a:schemeClr val="tx1"/>
                </a:solidFill>
                <a:latin typeface="Calibri"/>
                <a:ea typeface="Calibri" panose="020F0502020204030204" pitchFamily="34" charset="0"/>
                <a:cs typeface="Calibri"/>
              </a:rPr>
              <a:t>Active packaging</a:t>
            </a:r>
            <a:r>
              <a:rPr lang="en-US" sz="1200">
                <a:solidFill>
                  <a:schemeClr val="tx1"/>
                </a:solidFill>
                <a:latin typeface="Calibri"/>
                <a:ea typeface="Calibri" panose="020F0502020204030204" pitchFamily="34" charset="0"/>
                <a:cs typeface="Calibri"/>
              </a:rPr>
              <a:t> is defined as "</a:t>
            </a:r>
            <a:r>
              <a:rPr lang="en-US" sz="1200" i="1">
                <a:solidFill>
                  <a:schemeClr val="tx1"/>
                </a:solidFill>
                <a:latin typeface="Calibri"/>
                <a:ea typeface="Calibri" panose="020F0502020204030204" pitchFamily="34" charset="0"/>
                <a:cs typeface="Calibri"/>
              </a:rPr>
              <a:t>packaging in which subsidiary constituents have been deliberately included in or on either the packaging material or the package headspace to enhance the performance of the package system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Firouz</a:t>
            </a:r>
            <a:r>
              <a:rPr lang="en-US" sz="1200">
                <a:solidFill>
                  <a:schemeClr val="tx1"/>
                </a:solidFill>
                <a:latin typeface="Calibri"/>
                <a:ea typeface="Calibri" panose="020F0502020204030204" pitchFamily="34" charset="0"/>
                <a:cs typeface="Calibri"/>
              </a:rPr>
              <a:t> et al., 2021). </a:t>
            </a:r>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r>
              <a:rPr lang="en-US" sz="1200">
                <a:solidFill>
                  <a:schemeClr val="tx1"/>
                </a:solidFill>
                <a:latin typeface="Calibri"/>
                <a:ea typeface="Calibri" panose="020F0502020204030204" pitchFamily="34" charset="0"/>
                <a:cs typeface="Calibri"/>
              </a:rPr>
              <a:t>In developing and manufacturing active systems, the requirements and standards of different regulatory agencies (such as the European Food Safety Authority (EFSA, European Union) or Food and Drug Administration (FDA, USA)) must be followed.  </a:t>
            </a:r>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r>
              <a:rPr lang="en-US" sz="1200">
                <a:solidFill>
                  <a:schemeClr val="tx1"/>
                </a:solidFill>
                <a:latin typeface="Calibri"/>
                <a:ea typeface="Calibri" panose="020F0502020204030204" pitchFamily="34" charset="0"/>
                <a:cs typeface="Calibri"/>
              </a:rPr>
              <a:t>Nevertheless, using this kind of packaging raises challenges linked to consumer acceptance, environmental safety concerns and marketability. Furthermore, the active packaging systems' major hurdle is the active materials' capability to preserve their original characteristics. Nanotechnology is an emerging approach that can be applied to overcome this challenge. Moreover, consumers demand safe antimicrobial materials thus, the present trend is to find out natural antimicrobials and biopolymers. </a:t>
            </a:r>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r>
              <a:rPr lang="en-US" sz="1200">
                <a:solidFill>
                  <a:schemeClr val="tx1"/>
                </a:solidFill>
                <a:latin typeface="Calibri"/>
                <a:ea typeface="Calibri" panose="020F0502020204030204" pitchFamily="34" charset="0"/>
                <a:cs typeface="Calibri"/>
              </a:rPr>
              <a:t>To obtain more information on alternatives to plastics and intelligent/active packaging, click </a:t>
            </a:r>
            <a:r>
              <a:rPr lang="en-US"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endParaRPr lang="en-US" sz="1200" b="1">
              <a:solidFill>
                <a:srgbClr val="F79037"/>
              </a:solidFill>
              <a:latin typeface="Calibri"/>
              <a:ea typeface="Calibri" panose="020F0502020204030204" pitchFamily="34" charset="0"/>
              <a:cs typeface="Calibri"/>
            </a:endParaRPr>
          </a:p>
          <a:p>
            <a:endParaRPr lang="en-US" sz="1200">
              <a:solidFill>
                <a:schemeClr val="tx1"/>
              </a:solidFill>
              <a:ea typeface="Calibri" panose="020F0502020204030204" pitchFamily="34" charset="0"/>
            </a:endParaRPr>
          </a:p>
          <a:p>
            <a:endParaRPr lang="en-US" sz="800">
              <a:solidFill>
                <a:schemeClr val="tx1"/>
              </a:solidFill>
              <a:ea typeface="Calibri" panose="020F0502020204030204" pitchFamily="34" charset="0"/>
            </a:endParaRPr>
          </a:p>
          <a:p>
            <a:endParaRPr lang="en-US" sz="800">
              <a:solidFill>
                <a:schemeClr val="tx1"/>
              </a:solidFill>
              <a:ea typeface="Calibri" panose="020F0502020204030204" pitchFamily="34" charset="0"/>
            </a:endParaRPr>
          </a:p>
          <a:p>
            <a:endParaRPr lang="en-US" sz="8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B.2.5. </a:t>
            </a:r>
            <a:r>
              <a:rPr lang="en-US" sz="2400">
                <a:latin typeface="Calibri" panose="020F0502020204030204" pitchFamily="34" charset="0"/>
                <a:ea typeface="Calibri" panose="020F0502020204030204" pitchFamily="34" charset="0"/>
                <a:cs typeface="Calibri" panose="020F0502020204030204" pitchFamily="34" charset="0"/>
              </a:rPr>
              <a:t>Packaging</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2799AC65-BBAA-7BDA-E159-16EDA59BA4E5}"/>
              </a:ext>
            </a:extLst>
          </p:cNvPr>
          <p:cNvSpPr/>
          <p:nvPr/>
        </p:nvSpPr>
        <p:spPr>
          <a:xfrm>
            <a:off x="903718" y="4551866"/>
            <a:ext cx="6343241" cy="602972"/>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Calibri" panose="020F0502020204030204" pitchFamily="34" charset="0"/>
                <a:ea typeface="Calibri" panose="020F0502020204030204" pitchFamily="34" charset="0"/>
                <a:cs typeface="Calibri" panose="020F0502020204030204" pitchFamily="34" charset="0"/>
              </a:rPr>
              <a:t>Definition </a:t>
            </a:r>
          </a:p>
          <a:p>
            <a:pPr algn="ct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Intelligent packaging is an innovation in food packaging that can monitor the quality of food products for consumers. </a:t>
            </a:r>
            <a:endParaRPr lang="en-IE" sz="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descr="A picture containing water, outdoor, board, beach&#10;&#10;Description automatically generated">
            <a:extLst>
              <a:ext uri="{FF2B5EF4-FFF2-40B4-BE49-F238E27FC236}">
                <a16:creationId xmlns:a16="http://schemas.microsoft.com/office/drawing/2014/main" id="{AF65C3E0-D25F-24CC-8D26-0FB00BA69FCE}"/>
              </a:ext>
            </a:extLst>
          </p:cNvPr>
          <p:cNvPicPr>
            <a:picLocks noChangeAspect="1"/>
          </p:cNvPicPr>
          <p:nvPr/>
        </p:nvPicPr>
        <p:blipFill>
          <a:blip r:embed="rId3"/>
          <a:stretch>
            <a:fillRect/>
          </a:stretch>
        </p:blipFill>
        <p:spPr>
          <a:xfrm>
            <a:off x="605717" y="8522052"/>
            <a:ext cx="3235206" cy="1531868"/>
          </a:xfrm>
          <a:prstGeom prst="rect">
            <a:avLst/>
          </a:prstGeom>
          <a:ln>
            <a:noFill/>
          </a:ln>
          <a:effectLst>
            <a:softEdge rad="112500"/>
          </a:effectLst>
        </p:spPr>
      </p:pic>
      <p:sp>
        <p:nvSpPr>
          <p:cNvPr id="34" name="Rectangle 33">
            <a:extLst>
              <a:ext uri="{FF2B5EF4-FFF2-40B4-BE49-F238E27FC236}">
                <a16:creationId xmlns:a16="http://schemas.microsoft.com/office/drawing/2014/main" id="{128F4C56-266A-0DFB-A829-0101E67B834C}"/>
              </a:ext>
            </a:extLst>
          </p:cNvPr>
          <p:cNvSpPr/>
          <p:nvPr/>
        </p:nvSpPr>
        <p:spPr>
          <a:xfrm>
            <a:off x="3840841" y="9372202"/>
            <a:ext cx="3226780" cy="461665"/>
          </a:xfrm>
          <a:prstGeom prst="rect">
            <a:avLst/>
          </a:prstGeom>
        </p:spPr>
        <p:txBody>
          <a:bodyPr wrap="square" lIns="91440" tIns="45720" rIns="91440" bIns="45720" anchor="t">
            <a:spAutoFit/>
          </a:bodyPr>
          <a:lstStyle/>
          <a:p>
            <a:pPr algn="just"/>
            <a:r>
              <a:rPr lang="en-IE" sz="1200" b="1">
                <a:latin typeface="Calibri"/>
                <a:ea typeface="Calibri"/>
                <a:cs typeface="Calibri"/>
              </a:rPr>
              <a:t>Water 'packaged' in edible Seaweed based ‘plastic’ film. </a:t>
            </a:r>
            <a:endParaRPr lang="en-IE" sz="1200">
              <a:latin typeface="Calibri" panose="020F0502020204030204" pitchFamily="34" charset="0"/>
              <a:ea typeface="Calibri" panose="020F0502020204030204" pitchFamily="34" charset="0"/>
              <a:cs typeface="Calibri" panose="020F0502020204030204" pitchFamily="34" charset="0"/>
            </a:endParaRPr>
          </a:p>
        </p:txBody>
      </p:sp>
      <p:pic>
        <p:nvPicPr>
          <p:cNvPr id="35" name="Picture 34">
            <a:extLst>
              <a:ext uri="{FF2B5EF4-FFF2-40B4-BE49-F238E27FC236}">
                <a16:creationId xmlns:a16="http://schemas.microsoft.com/office/drawing/2014/main" id="{646360EC-062F-A80D-028C-FCC1AA560D9F}"/>
              </a:ext>
            </a:extLst>
          </p:cNvPr>
          <p:cNvPicPr>
            <a:picLocks noChangeAspect="1"/>
          </p:cNvPicPr>
          <p:nvPr/>
        </p:nvPicPr>
        <p:blipFill>
          <a:blip r:embed="rId4"/>
          <a:stretch>
            <a:fillRect/>
          </a:stretch>
        </p:blipFill>
        <p:spPr>
          <a:xfrm>
            <a:off x="138766" y="8047235"/>
            <a:ext cx="493080" cy="474817"/>
          </a:xfrm>
          <a:prstGeom prst="rect">
            <a:avLst/>
          </a:prstGeom>
        </p:spPr>
      </p:pic>
      <p:sp>
        <p:nvSpPr>
          <p:cNvPr id="36" name="Slide Number Placeholder 2">
            <a:extLst>
              <a:ext uri="{FF2B5EF4-FFF2-40B4-BE49-F238E27FC236}">
                <a16:creationId xmlns:a16="http://schemas.microsoft.com/office/drawing/2014/main" id="{C5107963-B9C2-4F91-77EF-6E1E68BE244F}"/>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41</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134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111743"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409945"/>
            <a:ext cx="6363361" cy="4414479"/>
          </a:xfrm>
        </p:spPr>
        <p:txBody>
          <a:bodyPr lIns="91440" tIns="45720" rIns="91440" bIns="45720" numCol="1" spcCol="288000" anchor="t">
            <a:noAutofit/>
          </a:bodyPr>
          <a:lstStyle/>
          <a:p>
            <a:r>
              <a:rPr lang="en-US" sz="1200" b="1">
                <a:latin typeface="Calibri"/>
                <a:ea typeface="Calibri" panose="020F0502020204030204" pitchFamily="34" charset="0"/>
                <a:cs typeface="Calibri"/>
              </a:rPr>
              <a:t>Practical Activity 1:</a:t>
            </a:r>
          </a:p>
          <a:p>
            <a:pPr fontAlgn="base"/>
            <a:r>
              <a:rPr lang="en-US" sz="1200" b="0" i="0">
                <a:solidFill>
                  <a:srgbClr val="000000"/>
                </a:solidFill>
                <a:effectLst/>
                <a:latin typeface="Calibri"/>
                <a:ea typeface="Calibri" panose="020F0502020204030204" pitchFamily="34" charset="0"/>
                <a:cs typeface="Calibri"/>
              </a:rPr>
              <a:t>Ask students to </a:t>
            </a:r>
            <a:r>
              <a:rPr lang="en-US" sz="1200" err="1">
                <a:latin typeface="Calibri"/>
                <a:ea typeface="Calibri" panose="020F0502020204030204" pitchFamily="34" charset="0"/>
                <a:cs typeface="Calibri"/>
              </a:rPr>
              <a:t>analyse</a:t>
            </a:r>
            <a:r>
              <a:rPr lang="en-US" sz="1200">
                <a:latin typeface="Calibri"/>
                <a:ea typeface="Calibri" panose="020F0502020204030204" pitchFamily="34" charset="0"/>
                <a:cs typeface="Calibri"/>
              </a:rPr>
              <a:t> various food packaging and see what they are made out of. They should discuss the degree of degradability of the materials used. </a:t>
            </a:r>
            <a:endParaRPr lang="en-US" sz="1200">
              <a:ea typeface="Calibri" panose="020F0502020204030204" pitchFamily="34" charset="0"/>
            </a:endParaRPr>
          </a:p>
          <a:p>
            <a:pPr algn="just" rtl="0" fontAlgn="base"/>
            <a:endParaRPr lang="en-US" sz="800" b="0" i="0">
              <a:solidFill>
                <a:srgbClr val="000000"/>
              </a:solidFill>
              <a:effectLst/>
              <a:ea typeface="Calibri" panose="020F0502020204030204" pitchFamily="34" charset="0"/>
            </a:endParaRPr>
          </a:p>
          <a:p>
            <a:pPr algn="just" rtl="0" fontAlgn="base"/>
            <a:r>
              <a:rPr lang="en-US" sz="1200" b="1">
                <a:latin typeface="Calibri"/>
                <a:ea typeface="Calibri" panose="020F0502020204030204" pitchFamily="34" charset="0"/>
                <a:cs typeface="Calibri"/>
              </a:rPr>
              <a:t>Practical Activity 2:</a:t>
            </a:r>
          </a:p>
          <a:p>
            <a:r>
              <a:rPr lang="en-US" sz="1200">
                <a:latin typeface="Calibri"/>
                <a:ea typeface="Calibri" panose="020F0502020204030204" pitchFamily="34" charset="0"/>
                <a:cs typeface="Calibri"/>
              </a:rPr>
              <a:t>Ask students to consult the </a:t>
            </a:r>
            <a:r>
              <a:rPr lang="en-US" sz="1200" b="1">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RASFF portal  </a:t>
            </a:r>
            <a:r>
              <a:rPr lang="en-US" sz="1200">
                <a:latin typeface="Calibri"/>
                <a:ea typeface="Calibri" panose="020F0502020204030204" pitchFamily="34" charset="0"/>
                <a:cs typeface="Calibri"/>
              </a:rPr>
              <a:t>to check the existence of problems in packaging. </a:t>
            </a:r>
            <a:endParaRPr lang="en-US" sz="1200">
              <a:ea typeface="Calibri" panose="020F0502020204030204" pitchFamily="34" charset="0"/>
            </a:endParaRPr>
          </a:p>
          <a:p>
            <a:endParaRPr lang="en-US" sz="800">
              <a:solidFill>
                <a:schemeClr val="tx1"/>
              </a:solidFill>
              <a:ea typeface="Calibri" panose="020F0502020204030204" pitchFamily="34" charset="0"/>
            </a:endParaRPr>
          </a:p>
          <a:p>
            <a:r>
              <a:rPr lang="en-US" sz="1200" b="1">
                <a:solidFill>
                  <a:schemeClr val="tx1"/>
                </a:solidFill>
                <a:latin typeface="Calibri"/>
                <a:ea typeface="Calibri" panose="020F0502020204030204" pitchFamily="34" charset="0"/>
                <a:cs typeface="Calibri"/>
              </a:rPr>
              <a:t>Practical Activity 3:</a:t>
            </a:r>
          </a:p>
          <a:p>
            <a:r>
              <a:rPr lang="en-US" sz="1200">
                <a:solidFill>
                  <a:schemeClr val="tx1"/>
                </a:solidFill>
                <a:latin typeface="Calibri"/>
                <a:ea typeface="Calibri" panose="020F0502020204030204" pitchFamily="34" charset="0"/>
                <a:cs typeface="Calibri"/>
              </a:rPr>
              <a:t>The students are asked to choose one of the topics above and find one scientific article about that subject. They should present it orally to their colleagues.</a:t>
            </a:r>
          </a:p>
          <a:p>
            <a:endParaRPr lang="en-US" sz="1200">
              <a:solidFill>
                <a:schemeClr val="tx1"/>
              </a:solidFill>
              <a:ea typeface="Calibri" panose="020F0502020204030204" pitchFamily="34" charset="0"/>
            </a:endParaRPr>
          </a:p>
          <a:p>
            <a:r>
              <a:rPr lang="en-IE" sz="1200" b="1">
                <a:solidFill>
                  <a:schemeClr val="tx1"/>
                </a:solidFill>
                <a:latin typeface="Calibri"/>
                <a:ea typeface="Calibri" panose="020F0502020204030204" pitchFamily="34" charset="0"/>
                <a:cs typeface="Calibri"/>
              </a:rPr>
              <a:t>Publication Suggestions: </a:t>
            </a:r>
            <a:endParaRPr lang="en-IE" sz="1200" b="1">
              <a:solidFill>
                <a:schemeClr val="tx1"/>
              </a:solidFill>
              <a:ea typeface="Calibri" panose="020F0502020204030204" pitchFamily="34" charset="0"/>
            </a:endParaRPr>
          </a:p>
          <a:p>
            <a:pPr marL="171450" indent="-171450" fontAlgn="base">
              <a:buFont typeface="Arial" panose="020B0604020202020204" pitchFamily="34" charset="0"/>
              <a:buChar char="•"/>
            </a:pPr>
            <a:r>
              <a:rPr lang="en-US" sz="1200" b="0" i="0" err="1">
                <a:solidFill>
                  <a:srgbClr val="000000"/>
                </a:solidFill>
                <a:effectLst/>
                <a:latin typeface="Calibri"/>
                <a:ea typeface="Calibri" panose="020F0502020204030204" pitchFamily="34" charset="0"/>
                <a:cs typeface="Calibri"/>
              </a:rPr>
              <a:t>Asgher</a:t>
            </a:r>
            <a:r>
              <a:rPr lang="en-US" sz="1200" b="0" i="0">
                <a:solidFill>
                  <a:srgbClr val="000000"/>
                </a:solidFill>
                <a:effectLst/>
                <a:latin typeface="Calibri"/>
                <a:ea typeface="Calibri" panose="020F0502020204030204" pitchFamily="34" charset="0"/>
                <a:cs typeface="Calibri"/>
              </a:rPr>
              <a:t> M., Qamar S.A., Bilal M. &amp; Iqbal H.M.N. (2020). Bio-based active food packaging materials: sustainable alternative to conventional petrochemical-based packaging materials. Food Research International, 137, 109625 (p. 12).</a:t>
            </a:r>
            <a:r>
              <a:rPr lang="en-US" sz="1200">
                <a:latin typeface="Calibri"/>
                <a:ea typeface="Calibri" panose="020F0502020204030204" pitchFamily="34" charset="0"/>
                <a:cs typeface="Calibri"/>
              </a:rPr>
              <a:t> </a:t>
            </a:r>
            <a:endParaRPr lang="en-US" sz="1200" b="0" i="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400" b="0" i="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Bhargava N., </a:t>
            </a:r>
            <a:r>
              <a:rPr lang="en-US" sz="1200" b="0" i="0" err="1">
                <a:solidFill>
                  <a:srgbClr val="000000"/>
                </a:solidFill>
                <a:effectLst/>
                <a:latin typeface="Calibri"/>
                <a:ea typeface="Calibri" panose="020F0502020204030204" pitchFamily="34" charset="0"/>
                <a:cs typeface="Calibri"/>
              </a:rPr>
              <a:t>Sharanagat</a:t>
            </a:r>
            <a:r>
              <a:rPr lang="en-US" sz="1200" b="0" i="0">
                <a:solidFill>
                  <a:srgbClr val="000000"/>
                </a:solidFill>
                <a:effectLst/>
                <a:latin typeface="Calibri"/>
                <a:ea typeface="Calibri" panose="020F0502020204030204" pitchFamily="34" charset="0"/>
                <a:cs typeface="Calibri"/>
              </a:rPr>
              <a:t> V.S., </a:t>
            </a:r>
            <a:r>
              <a:rPr lang="en-US" sz="1200" b="0" i="0" err="1">
                <a:solidFill>
                  <a:srgbClr val="000000"/>
                </a:solidFill>
                <a:effectLst/>
                <a:latin typeface="Calibri"/>
                <a:ea typeface="Calibri" panose="020F0502020204030204" pitchFamily="34" charset="0"/>
                <a:cs typeface="Calibri"/>
              </a:rPr>
              <a:t>Mor</a:t>
            </a:r>
            <a:r>
              <a:rPr lang="en-US" sz="1200" b="0" i="0">
                <a:solidFill>
                  <a:srgbClr val="000000"/>
                </a:solidFill>
                <a:effectLst/>
                <a:latin typeface="Calibri"/>
                <a:ea typeface="Calibri" panose="020F0502020204030204" pitchFamily="34" charset="0"/>
                <a:cs typeface="Calibri"/>
              </a:rPr>
              <a:t> R.S. &amp; Kumar K. (2020). Active and intelligent biodegradable packaging films using food and food waste-derived bioactive compounds: A review. Trends in Food Science &amp; Technology, 105, 385-401</a:t>
            </a:r>
            <a:r>
              <a:rPr lang="en-US" sz="1200">
                <a:latin typeface="Calibri"/>
                <a:ea typeface="Calibri" panose="020F0502020204030204" pitchFamily="34" charset="0"/>
                <a:cs typeface="Calibri"/>
              </a:rPr>
              <a:t> </a:t>
            </a:r>
            <a:endParaRPr lang="en-US" sz="1200" b="0" i="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400" b="0" i="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Codex Alimentarius (2011). General Principles of Food Hygiene - CXC 1-1969. Adopted in 1969. Amended in 1999. Revised in 1997, 2003, 2020. Editorial corrections in 2011.</a:t>
            </a:r>
            <a:r>
              <a:rPr lang="en-US" sz="1200">
                <a:latin typeface="Calibri"/>
                <a:ea typeface="Calibri" panose="020F0502020204030204" pitchFamily="34" charset="0"/>
                <a:cs typeface="Calibri"/>
              </a:rPr>
              <a:t> </a:t>
            </a:r>
            <a:endParaRPr lang="en-US" sz="1200" b="0" i="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400" b="0" i="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Firouz M.S., Mohi-Alden K. &amp; Omid M. (2021). A critical review on intelligent and active packaging in the food industry: Research and development. Food Research International, 141, 110113 (p. 24).</a:t>
            </a:r>
            <a:r>
              <a:rPr lang="en-US" sz="1200">
                <a:latin typeface="Calibri"/>
                <a:ea typeface="Calibri" panose="020F0502020204030204" pitchFamily="34" charset="0"/>
                <a:cs typeface="Calibri"/>
              </a:rPr>
              <a:t> </a:t>
            </a:r>
            <a:endParaRPr lang="en-US" sz="1200" b="0" i="0">
              <a:solidFill>
                <a:srgbClr val="F79037"/>
              </a:solidFill>
              <a:effectLst/>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8" name="Picture Placeholder 7" descr="A picture containing graphical user interface&#10;&#10;Description automatically generated">
            <a:extLst>
              <a:ext uri="{FF2B5EF4-FFF2-40B4-BE49-F238E27FC236}">
                <a16:creationId xmlns:a16="http://schemas.microsoft.com/office/drawing/2014/main" id="{33B8F7B6-F262-FE92-57AE-A517324930B4}"/>
              </a:ext>
            </a:extLst>
          </p:cNvPr>
          <p:cNvPicPr>
            <a:picLocks noGrp="1" noChangeAspect="1"/>
          </p:cNvPicPr>
          <p:nvPr>
            <p:ph type="pic" sz="quarter" idx="41"/>
          </p:nvPr>
        </p:nvPicPr>
        <p:blipFill rotWithShape="1">
          <a:blip r:embed="rId5" cstate="screen">
            <a:extLst>
              <a:ext uri="{28A0092B-C50C-407E-A947-70E740481C1C}">
                <a14:useLocalDpi xmlns:a14="http://schemas.microsoft.com/office/drawing/2010/main"/>
              </a:ext>
            </a:extLst>
          </a:blip>
          <a:srcRect/>
          <a:stretch/>
        </p:blipFill>
        <p:spPr>
          <a:xfrm>
            <a:off x="-1" y="-11581"/>
            <a:ext cx="7559675" cy="2723566"/>
          </a:xfrm>
        </p:spPr>
      </p:pic>
      <p:grpSp>
        <p:nvGrpSpPr>
          <p:cNvPr id="12" name="Group 11">
            <a:extLst>
              <a:ext uri="{FF2B5EF4-FFF2-40B4-BE49-F238E27FC236}">
                <a16:creationId xmlns:a16="http://schemas.microsoft.com/office/drawing/2014/main" id="{6AD44BCA-FC1A-CAD3-2975-1C0379C9E329}"/>
              </a:ext>
            </a:extLst>
          </p:cNvPr>
          <p:cNvGrpSpPr/>
          <p:nvPr/>
        </p:nvGrpSpPr>
        <p:grpSpPr>
          <a:xfrm>
            <a:off x="3660512" y="1828382"/>
            <a:ext cx="4484150" cy="2618311"/>
            <a:chOff x="1950804" y="3053151"/>
            <a:chExt cx="5608871" cy="3418425"/>
          </a:xfrm>
        </p:grpSpPr>
        <p:pic>
          <p:nvPicPr>
            <p:cNvPr id="13" name="Picture 12">
              <a:extLst>
                <a:ext uri="{FF2B5EF4-FFF2-40B4-BE49-F238E27FC236}">
                  <a16:creationId xmlns:a16="http://schemas.microsoft.com/office/drawing/2014/main" id="{5DF48F3E-C40D-AFE0-73B1-07FA1103D0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493F4DBD-1A9F-1BB7-11EF-9C35EB959A17}"/>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87BC405C-F9BF-A25F-71BF-B4FB3F13EB1C}"/>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1800" b="0">
                  <a:solidFill>
                    <a:srgbClr val="000000"/>
                  </a:solidFill>
                  <a:latin typeface="Calibri" panose="020F0502020204030204" pitchFamily="34" charset="0"/>
                </a:rPr>
                <a:t>Website Here</a:t>
              </a:r>
              <a:endParaRPr lang="en-US" sz="1800" b="0">
                <a:solidFill>
                  <a:srgbClr val="000000"/>
                </a:solidFill>
                <a:latin typeface="Calibri" panose="020F0502020204030204" pitchFamily="34" charset="0"/>
              </a:endParaRPr>
            </a:p>
          </p:txBody>
        </p:sp>
      </p:grpSp>
      <p:pic>
        <p:nvPicPr>
          <p:cNvPr id="16" name="Online Media 15" title="What really happens to the plastic you throw away - Emma Bryce">
            <a:hlinkClick r:id="" action="ppaction://media"/>
            <a:extLst>
              <a:ext uri="{FF2B5EF4-FFF2-40B4-BE49-F238E27FC236}">
                <a16:creationId xmlns:a16="http://schemas.microsoft.com/office/drawing/2014/main" id="{D1DC6254-F76E-8438-05B2-31AC0FCAA7A9}"/>
              </a:ext>
            </a:extLst>
          </p:cNvPr>
          <p:cNvPicPr>
            <a:picLocks noRot="1" noChangeAspect="1"/>
          </p:cNvPicPr>
          <p:nvPr>
            <a:videoFile r:link="rId1"/>
          </p:nvPr>
        </p:nvPicPr>
        <p:blipFill>
          <a:blip r:embed="rId7"/>
          <a:stretch>
            <a:fillRect/>
          </a:stretch>
        </p:blipFill>
        <p:spPr>
          <a:xfrm>
            <a:off x="4304148" y="2056176"/>
            <a:ext cx="3255527" cy="2040063"/>
          </a:xfrm>
          <a:prstGeom prst="rect">
            <a:avLst/>
          </a:prstGeom>
        </p:spPr>
      </p:pic>
      <p:sp>
        <p:nvSpPr>
          <p:cNvPr id="18" name="TextBox 17">
            <a:extLst>
              <a:ext uri="{FF2B5EF4-FFF2-40B4-BE49-F238E27FC236}">
                <a16:creationId xmlns:a16="http://schemas.microsoft.com/office/drawing/2014/main" id="{A10FEB13-2D67-2C97-93EA-2D3927164950}"/>
              </a:ext>
            </a:extLst>
          </p:cNvPr>
          <p:cNvSpPr txBox="1"/>
          <p:nvPr/>
        </p:nvSpPr>
        <p:spPr>
          <a:xfrm>
            <a:off x="4676983" y="4277826"/>
            <a:ext cx="2873854" cy="738664"/>
          </a:xfrm>
          <a:prstGeom prst="rect">
            <a:avLst/>
          </a:prstGeom>
          <a:noFill/>
        </p:spPr>
        <p:txBody>
          <a:bodyPr wrap="square">
            <a:spAutoFit/>
          </a:bodyPr>
          <a:lstStyle/>
          <a:p>
            <a:r>
              <a:rPr lang="en-US" sz="1400">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What really happens to the plastic you throw away - Emma Bryce - YouTube</a:t>
            </a:r>
            <a:endParaRPr lang="en-IE" sz="1400">
              <a:solidFill>
                <a:srgbClr val="F79037"/>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FC494F5-E3DE-7C32-B92E-B097242B6DC6}"/>
              </a:ext>
            </a:extLst>
          </p:cNvPr>
          <p:cNvSpPr txBox="1"/>
          <p:nvPr/>
        </p:nvSpPr>
        <p:spPr>
          <a:xfrm>
            <a:off x="3889903" y="4397447"/>
            <a:ext cx="900753" cy="461665"/>
          </a:xfrm>
          <a:prstGeom prst="rect">
            <a:avLst/>
          </a:prstGeom>
          <a:noFill/>
        </p:spPr>
        <p:txBody>
          <a:bodyPr wrap="square" rtlCol="0">
            <a:spAutoFit/>
          </a:bodyPr>
          <a:lstStyle/>
          <a:p>
            <a:r>
              <a:rPr lang="en-IE" sz="1200" b="1">
                <a:latin typeface="Calibri" panose="020F0502020204030204" pitchFamily="34" charset="0"/>
                <a:ea typeface="Calibri" panose="020F0502020204030204" pitchFamily="34" charset="0"/>
                <a:cs typeface="Calibri" panose="020F0502020204030204" pitchFamily="34" charset="0"/>
              </a:rPr>
              <a:t>A thought provoker!</a:t>
            </a:r>
          </a:p>
        </p:txBody>
      </p:sp>
      <p:sp>
        <p:nvSpPr>
          <p:cNvPr id="2" name="Oval 1">
            <a:extLst>
              <a:ext uri="{FF2B5EF4-FFF2-40B4-BE49-F238E27FC236}">
                <a16:creationId xmlns:a16="http://schemas.microsoft.com/office/drawing/2014/main" id="{BFFC26CE-F5ED-9AFF-AC9F-15BA9B3014A8}"/>
              </a:ext>
            </a:extLst>
          </p:cNvPr>
          <p:cNvSpPr/>
          <p:nvPr/>
        </p:nvSpPr>
        <p:spPr>
          <a:xfrm rot="766773">
            <a:off x="6548985" y="4761588"/>
            <a:ext cx="892769" cy="797489"/>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latin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90F84CCB-E08B-2BB4-C451-0B1E225AEED1}"/>
              </a:ext>
            </a:extLst>
          </p:cNvPr>
          <p:cNvSpPr txBox="1">
            <a:spLocks/>
          </p:cNvSpPr>
          <p:nvPr/>
        </p:nvSpPr>
        <p:spPr>
          <a:xfrm rot="1500048">
            <a:off x="6657812" y="4887870"/>
            <a:ext cx="753696" cy="346949"/>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400" b="1">
                <a:solidFill>
                  <a:schemeClr val="bg1"/>
                </a:solidFill>
                <a:latin typeface="Calibri" panose="020F0502020204030204" pitchFamily="34" charset="0"/>
                <a:cs typeface="Calibri" panose="020F0502020204030204" pitchFamily="34" charset="0"/>
              </a:rPr>
              <a:t>CLICK  TO VIEW</a:t>
            </a:r>
          </a:p>
        </p:txBody>
      </p:sp>
      <p:pic>
        <p:nvPicPr>
          <p:cNvPr id="7" name="Picture 8">
            <a:extLst>
              <a:ext uri="{FF2B5EF4-FFF2-40B4-BE49-F238E27FC236}">
                <a16:creationId xmlns:a16="http://schemas.microsoft.com/office/drawing/2014/main" id="{9B5BF599-115D-DC7D-7501-5013F70801EF}"/>
              </a:ext>
            </a:extLst>
          </p:cNvPr>
          <p:cNvPicPr>
            <a:picLocks noChangeAspect="1"/>
          </p:cNvPicPr>
          <p:nvPr/>
        </p:nvPicPr>
        <p:blipFill>
          <a:blip r:embed="rId9"/>
          <a:stretch>
            <a:fillRect/>
          </a:stretch>
        </p:blipFill>
        <p:spPr>
          <a:xfrm>
            <a:off x="206460" y="6044921"/>
            <a:ext cx="504565" cy="476250"/>
          </a:xfrm>
          <a:prstGeom prst="rect">
            <a:avLst/>
          </a:prstGeom>
        </p:spPr>
      </p:pic>
      <p:sp>
        <p:nvSpPr>
          <p:cNvPr id="9" name="Slide Number Placeholder 2">
            <a:extLst>
              <a:ext uri="{FF2B5EF4-FFF2-40B4-BE49-F238E27FC236}">
                <a16:creationId xmlns:a16="http://schemas.microsoft.com/office/drawing/2014/main" id="{42CE8A76-DC43-11A9-5207-E2EAADF9C7BE}"/>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42</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33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fontAlgn="base"/>
            <a:r>
              <a:rPr lang="en-GB" sz="1200" i="0">
                <a:solidFill>
                  <a:srgbClr val="000000"/>
                </a:solidFill>
                <a:effectLst/>
                <a:latin typeface="Calibri"/>
                <a:ea typeface="Calibri" panose="020F0502020204030204" pitchFamily="34" charset="0"/>
                <a:cs typeface="Calibri"/>
              </a:rPr>
              <a:t>According to the United States Environmental Protection Agency (EPA), 27% of greenhouse gas emissions are due to transportation and burning fossil oil specifically in 2020. Accordingly, this part focuses on the transportation of raw materials, animals and products.</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algn="just" rtl="0" fontAlgn="base"/>
            <a:endParaRPr lang="en-GB" sz="1000" i="0">
              <a:solidFill>
                <a:srgbClr val="000000"/>
              </a:solidFill>
              <a:effectLst/>
              <a:ea typeface="Calibri" panose="020F0502020204030204" pitchFamily="34" charset="0"/>
            </a:endParaRPr>
          </a:p>
          <a:p>
            <a:pPr fontAlgn="base"/>
            <a:r>
              <a:rPr lang="en-GB" sz="1200" b="1" i="0">
                <a:solidFill>
                  <a:srgbClr val="000000"/>
                </a:solidFill>
                <a:effectLst/>
                <a:latin typeface="Calibri"/>
                <a:ea typeface="Calibri" panose="020F0502020204030204" pitchFamily="34" charset="0"/>
                <a:cs typeface="Calibri"/>
              </a:rPr>
              <a:t>Transporting animals (Animal welfare and rights)</a:t>
            </a:r>
            <a:r>
              <a:rPr lang="en-GB" sz="1200" b="1">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a:p>
            <a:pPr algn="just" rtl="0" fontAlgn="base"/>
            <a:r>
              <a:rPr lang="en-GB" sz="1200" i="0">
                <a:solidFill>
                  <a:srgbClr val="000000"/>
                </a:solidFill>
                <a:effectLst/>
                <a:latin typeface="Calibri"/>
                <a:ea typeface="Calibri" panose="020F0502020204030204" pitchFamily="34" charset="0"/>
                <a:cs typeface="Calibri"/>
              </a:rPr>
              <a:t>The welfare requirements of animals must always be strictly followed, and the legislation must be complied with. No person shall transport animals or cause animals to be transported in a way likely to cause injury or undue suffering to them. In the EU, the technical rules mentioned in Annex I of Council Regulation (EC) No 1/2005 must be strictly followed.</a:t>
            </a:r>
          </a:p>
          <a:p>
            <a:pPr algn="just" rtl="0" fontAlgn="base"/>
            <a:endParaRPr lang="en-GB" sz="800" i="0">
              <a:solidFill>
                <a:srgbClr val="000000"/>
              </a:solidFill>
              <a:effectLst/>
              <a:ea typeface="Calibri" panose="020F0502020204030204" pitchFamily="34" charset="0"/>
            </a:endParaRPr>
          </a:p>
          <a:p>
            <a:pPr fontAlgn="base"/>
            <a:r>
              <a:rPr lang="en-GB" sz="1200" i="0">
                <a:solidFill>
                  <a:srgbClr val="000000"/>
                </a:solidFill>
                <a:effectLst/>
                <a:latin typeface="Calibri"/>
                <a:ea typeface="Calibri" panose="020F0502020204030204" pitchFamily="34" charset="0"/>
                <a:cs typeface="Calibri"/>
              </a:rPr>
              <a:t>Considering the Council Regulation (EC) No 1/2005 of 22 December 2004 on the protection of animals during transport and related operations and amending Directives 64/432/EEC and 93/</a:t>
            </a:r>
            <a:r>
              <a:rPr lang="en-GB" sz="1200" i="1">
                <a:solidFill>
                  <a:srgbClr val="000000"/>
                </a:solidFill>
                <a:effectLst/>
                <a:latin typeface="Calibri"/>
                <a:ea typeface="Calibri" panose="020F0502020204030204" pitchFamily="34" charset="0"/>
                <a:cs typeface="Calibri"/>
              </a:rPr>
              <a:t>119/EC and Regulation (EC) No 1255/97, </a:t>
            </a:r>
            <a:r>
              <a:rPr lang="en-GB" sz="1200">
                <a:solidFill>
                  <a:srgbClr val="000000"/>
                </a:solidFill>
                <a:effectLst/>
                <a:latin typeface="Calibri"/>
                <a:ea typeface="Calibri" panose="020F0502020204030204" pitchFamily="34" charset="0"/>
                <a:cs typeface="Calibri"/>
              </a:rPr>
              <a:t>the following conditions in the transport of animals shall be complied with:</a:t>
            </a:r>
            <a:r>
              <a:rPr lang="en-GB" sz="1200">
                <a:latin typeface="Calibri"/>
                <a:ea typeface="Calibri" panose="020F0502020204030204" pitchFamily="34" charset="0"/>
                <a:cs typeface="Calibri"/>
              </a:rPr>
              <a:t> </a:t>
            </a:r>
          </a:p>
          <a:p>
            <a:pPr marL="171450" indent="-171450" fontAlgn="base"/>
            <a:r>
              <a:rPr lang="en-GB" sz="1200" i="1">
                <a:latin typeface="Calibri"/>
                <a:ea typeface="Calibri" panose="020F0502020204030204" pitchFamily="34" charset="0"/>
                <a:cs typeface="Calibri"/>
              </a:rPr>
              <a:t>a) all</a:t>
            </a:r>
            <a:r>
              <a:rPr lang="en-GB" sz="1200" i="1">
                <a:solidFill>
                  <a:srgbClr val="000000"/>
                </a:solidFill>
                <a:effectLst/>
                <a:latin typeface="Calibri"/>
                <a:ea typeface="Calibri" panose="020F0502020204030204" pitchFamily="34" charset="0"/>
                <a:cs typeface="Calibri"/>
              </a:rPr>
              <a:t> necessary arrangements must be made in advance to minimise the length of the journey and meet animals' needs during the journey;</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fontAlgn="base"/>
            <a:r>
              <a:rPr lang="en-GB" sz="1200" i="1">
                <a:latin typeface="Calibri"/>
                <a:ea typeface="Calibri" panose="020F0502020204030204" pitchFamily="34" charset="0"/>
                <a:cs typeface="Calibri"/>
              </a:rPr>
              <a:t>b) </a:t>
            </a:r>
            <a:r>
              <a:rPr lang="en-GB" sz="1200" i="1">
                <a:solidFill>
                  <a:srgbClr val="000000"/>
                </a:solidFill>
                <a:effectLst/>
                <a:latin typeface="Calibri"/>
                <a:ea typeface="Calibri" panose="020F0502020204030204" pitchFamily="34" charset="0"/>
                <a:cs typeface="Calibri"/>
              </a:rPr>
              <a:t>the animals are fit for the journey;</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marL="114300" indent="-114300" fontAlgn="base"/>
            <a:r>
              <a:rPr lang="en-GB" sz="1200" i="1">
                <a:latin typeface="Calibri"/>
                <a:ea typeface="Calibri" panose="020F0502020204030204" pitchFamily="34" charset="0"/>
                <a:cs typeface="Calibri"/>
              </a:rPr>
              <a:t>c) the</a:t>
            </a:r>
            <a:r>
              <a:rPr lang="en-GB" sz="1200" i="1">
                <a:solidFill>
                  <a:srgbClr val="000000"/>
                </a:solidFill>
                <a:effectLst/>
                <a:latin typeface="Calibri"/>
                <a:ea typeface="Calibri" panose="020F0502020204030204" pitchFamily="34" charset="0"/>
                <a:cs typeface="Calibri"/>
              </a:rPr>
              <a:t> means of transport are designed, constructed, maintained and operated to avoid injury and suffering and ensure the safety of the animals;</a:t>
            </a:r>
            <a:endParaRPr lang="en-GB" sz="1200" i="1">
              <a:ea typeface="Calibri" panose="020F0502020204030204" pitchFamily="34" charset="0"/>
            </a:endParaRPr>
          </a:p>
          <a:p>
            <a:pPr marL="228600" indent="-228600">
              <a:buAutoNum type="alphaLcParenR"/>
            </a:pPr>
            <a:endParaRPr lang="en-GB" sz="400" i="1">
              <a:latin typeface="Calibri"/>
              <a:ea typeface="Calibri" panose="020F0502020204030204" pitchFamily="34" charset="0"/>
              <a:cs typeface="Calibri"/>
            </a:endParaRPr>
          </a:p>
          <a:p>
            <a:pPr marL="114300" indent="-114300"/>
            <a:r>
              <a:rPr lang="en-GB" sz="1200" i="1">
                <a:latin typeface="Calibri"/>
                <a:ea typeface="Calibri" panose="020F0502020204030204" pitchFamily="34" charset="0"/>
                <a:cs typeface="Calibri"/>
              </a:rPr>
              <a:t>d) the</a:t>
            </a:r>
            <a:r>
              <a:rPr lang="en-GB" sz="1200" i="1">
                <a:solidFill>
                  <a:srgbClr val="000000"/>
                </a:solidFill>
                <a:effectLst/>
                <a:latin typeface="Calibri"/>
                <a:ea typeface="Calibri" panose="020F0502020204030204" pitchFamily="34" charset="0"/>
                <a:cs typeface="Calibri"/>
              </a:rPr>
              <a:t> loading and unloading facilities are adequately designed, constructed, maintained and operated to avoid injury and suffering and ensure the safety of the animals;</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marL="114300" indent="-114300" fontAlgn="base"/>
            <a:r>
              <a:rPr lang="en-GB" sz="1200" i="1">
                <a:latin typeface="Calibri"/>
                <a:ea typeface="Calibri" panose="020F0502020204030204" pitchFamily="34" charset="0"/>
                <a:cs typeface="Calibri"/>
              </a:rPr>
              <a:t>e) </a:t>
            </a:r>
            <a:r>
              <a:rPr lang="en-GB" sz="1200" i="1">
                <a:solidFill>
                  <a:srgbClr val="000000"/>
                </a:solidFill>
                <a:effectLst/>
                <a:latin typeface="Calibri"/>
                <a:ea typeface="Calibri" panose="020F0502020204030204" pitchFamily="34" charset="0"/>
                <a:cs typeface="Calibri"/>
              </a:rPr>
              <a:t>the personnel handling animals are trained or competent as appropriate for this purpose and carry out their tasks without using violence or any method likely to cause unnecessary fear, injury or suffering;</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marL="114300" indent="-114300" fontAlgn="base"/>
            <a:r>
              <a:rPr lang="en-GB" sz="1200" i="1">
                <a:latin typeface="Calibri"/>
                <a:ea typeface="Calibri" panose="020F0502020204030204" pitchFamily="34" charset="0"/>
                <a:cs typeface="Calibri"/>
              </a:rPr>
              <a:t>f) the</a:t>
            </a:r>
            <a:r>
              <a:rPr lang="en-GB" sz="1200" i="1">
                <a:solidFill>
                  <a:srgbClr val="000000"/>
                </a:solidFill>
                <a:effectLst/>
                <a:latin typeface="Calibri"/>
                <a:ea typeface="Calibri" panose="020F0502020204030204" pitchFamily="34" charset="0"/>
                <a:cs typeface="Calibri"/>
              </a:rPr>
              <a:t> transport is carried out without delay to the place of destination, and the welfare conditions of the animals are regularly checked and appropriately maintained;</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marL="114300" indent="-114300" fontAlgn="base"/>
            <a:r>
              <a:rPr lang="en-GB" sz="1200" i="1">
                <a:latin typeface="Calibri"/>
                <a:ea typeface="Calibri" panose="020F0502020204030204" pitchFamily="34" charset="0"/>
                <a:cs typeface="Calibri"/>
              </a:rPr>
              <a:t>g) sufficient</a:t>
            </a:r>
            <a:r>
              <a:rPr lang="en-GB" sz="1200" i="1">
                <a:solidFill>
                  <a:srgbClr val="000000"/>
                </a:solidFill>
                <a:effectLst/>
                <a:latin typeface="Calibri"/>
                <a:ea typeface="Calibri" panose="020F0502020204030204" pitchFamily="34" charset="0"/>
                <a:cs typeface="Calibri"/>
              </a:rPr>
              <a:t> floor area and height is provided for the animals, appropriate to their size and the intended journey;</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400" i="1">
              <a:solidFill>
                <a:srgbClr val="000000"/>
              </a:solidFill>
              <a:effectLst/>
              <a:ea typeface="Calibri" panose="020F0502020204030204" pitchFamily="34" charset="0"/>
            </a:endParaRPr>
          </a:p>
          <a:p>
            <a:pPr marL="114300" indent="-114300" fontAlgn="base"/>
            <a:r>
              <a:rPr lang="en-GB" sz="1200" i="1">
                <a:latin typeface="Calibri"/>
                <a:ea typeface="Calibri" panose="020F0502020204030204" pitchFamily="34" charset="0"/>
                <a:cs typeface="Calibri"/>
              </a:rPr>
              <a:t>h) </a:t>
            </a:r>
            <a:r>
              <a:rPr lang="en-GB" sz="1200" i="1">
                <a:solidFill>
                  <a:srgbClr val="000000"/>
                </a:solidFill>
                <a:effectLst/>
                <a:latin typeface="Calibri"/>
                <a:ea typeface="Calibri" panose="020F0502020204030204" pitchFamily="34" charset="0"/>
                <a:cs typeface="Calibri"/>
              </a:rPr>
              <a:t>water, feed and rest are offered to the animals at suitable intervals and are appropriate in quality and quantity to their species and size.</a:t>
            </a:r>
            <a:r>
              <a:rPr lang="en-GB" sz="1200" i="1">
                <a:latin typeface="Calibri"/>
                <a:ea typeface="Calibri" panose="020F0502020204030204" pitchFamily="34" charset="0"/>
                <a:cs typeface="Calibri"/>
              </a:rPr>
              <a:t> </a:t>
            </a:r>
            <a:endParaRPr lang="en-GB" sz="1200" i="1">
              <a:solidFill>
                <a:srgbClr val="000000"/>
              </a:solidFill>
              <a:effectLst/>
              <a:ea typeface="Calibri" panose="020F0502020204030204" pitchFamily="34" charset="0"/>
            </a:endParaRPr>
          </a:p>
          <a:p>
            <a:pPr marL="228600" indent="-228600" algn="just" rtl="0" fontAlgn="base">
              <a:buFont typeface="+mj-lt"/>
              <a:buAutoNum type="alphaLcParenR"/>
            </a:pPr>
            <a:endParaRPr lang="en-GB" sz="800" i="0">
              <a:solidFill>
                <a:srgbClr val="000000"/>
              </a:solidFill>
              <a:effectLst/>
              <a:ea typeface="Calibri" panose="020F0502020204030204" pitchFamily="34" charset="0"/>
            </a:endParaRPr>
          </a:p>
          <a:p>
            <a:pPr fontAlgn="base"/>
            <a:r>
              <a:rPr lang="en-GB" sz="1200" i="0">
                <a:solidFill>
                  <a:srgbClr val="000000"/>
                </a:solidFill>
                <a:effectLst/>
                <a:latin typeface="Calibri"/>
                <a:ea typeface="Calibri" panose="020F0502020204030204" pitchFamily="34" charset="0"/>
                <a:cs typeface="Calibri"/>
              </a:rPr>
              <a:t>The transporters, keepers and assembly centres must comply with the legislation.</a:t>
            </a:r>
            <a:r>
              <a:rPr lang="en-GB" sz="1200">
                <a:latin typeface="Calibri"/>
                <a:ea typeface="Calibri" panose="020F0502020204030204" pitchFamily="34" charset="0"/>
                <a:cs typeface="Calibri"/>
              </a:rPr>
              <a:t> </a:t>
            </a:r>
            <a:endParaRPr lang="en-GB" sz="1200" i="0">
              <a:solidFill>
                <a:srgbClr val="000000"/>
              </a:solidFill>
              <a:effectLs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B.2.6. Logistics / Transportation</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2">
            <a:extLst>
              <a:ext uri="{FF2B5EF4-FFF2-40B4-BE49-F238E27FC236}">
                <a16:creationId xmlns:a16="http://schemas.microsoft.com/office/drawing/2014/main" id="{B9005065-4D0D-9A56-E12F-6B10255BA110}"/>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43</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6676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926122"/>
          </a:xfrm>
        </p:spPr>
        <p:txBody>
          <a:bodyPr lIns="91440" tIns="45720" rIns="91440" bIns="45720" numCol="1" spcCol="288000" anchor="t">
            <a:noAutofit/>
          </a:bodyPr>
          <a:lstStyle/>
          <a:p>
            <a:pPr algn="l" fontAlgn="base"/>
            <a:r>
              <a:rPr lang="en-GB" sz="1400" b="1" i="0">
                <a:solidFill>
                  <a:srgbClr val="000000"/>
                </a:solidFill>
                <a:effectLst/>
                <a:latin typeface="Calibri"/>
                <a:ea typeface="Calibri" panose="020F0502020204030204" pitchFamily="34" charset="0"/>
                <a:cs typeface="Calibri"/>
              </a:rPr>
              <a:t>Short food supply chains</a:t>
            </a:r>
            <a:r>
              <a:rPr lang="en-GB" sz="1400" b="1">
                <a:latin typeface="Calibri"/>
                <a:ea typeface="Calibri" panose="020F0502020204030204" pitchFamily="34" charset="0"/>
                <a:cs typeface="Calibri"/>
              </a:rPr>
              <a:t> </a:t>
            </a:r>
            <a:endParaRPr lang="en-GB" sz="1400" b="1" i="0">
              <a:solidFill>
                <a:srgbClr val="000000"/>
              </a:solidFill>
              <a:effectLst/>
              <a:ea typeface="Calibri" panose="020F0502020204030204" pitchFamily="34" charset="0"/>
            </a:endParaRPr>
          </a:p>
          <a:p>
            <a:pPr rtl="0" fontAlgn="base"/>
            <a:r>
              <a:rPr lang="en-GB" sz="1200" b="0" i="0">
                <a:solidFill>
                  <a:srgbClr val="000000"/>
                </a:solidFill>
                <a:effectLst/>
                <a:latin typeface="Calibri"/>
                <a:ea typeface="Calibri" panose="020F0502020204030204" pitchFamily="34" charset="0"/>
                <a:cs typeface="Calibri"/>
              </a:rPr>
              <a:t>Consumers, policymakers, researchers, food producers and suppliers are very interested in guaranteeing the sustainability of food chains. Short food supply chains </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SFSC</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have appeared as an excellent alternative to globalised food chains.  </a:t>
            </a:r>
          </a:p>
          <a:p>
            <a:pPr rtl="0" fontAlgn="base"/>
            <a:endParaRPr lang="en-GB" sz="800" b="0" i="0">
              <a:solidFill>
                <a:srgbClr val="000000"/>
              </a:solidFill>
              <a:effectLst/>
              <a:ea typeface="Calibri" panose="020F0502020204030204" pitchFamily="34" charset="0"/>
            </a:endParaRPr>
          </a:p>
          <a:p>
            <a:pPr algn="ctr" rtl="0" fontAlgn="base"/>
            <a:r>
              <a:rPr lang="en-GB" sz="1200" b="1" i="0">
                <a:solidFill>
                  <a:srgbClr val="000000"/>
                </a:solidFill>
                <a:effectLst/>
                <a:latin typeface="Calibri"/>
                <a:ea typeface="Calibri" panose="020F0502020204030204" pitchFamily="34" charset="0"/>
                <a:cs typeface="Calibri"/>
              </a:rPr>
              <a:t>SFSC represents an alternative food system that aims to achieve sustainability goals.</a:t>
            </a:r>
            <a:r>
              <a:rPr lang="en-GB" sz="1200" b="0" i="0">
                <a:solidFill>
                  <a:srgbClr val="000000"/>
                </a:solidFill>
                <a:effectLst/>
                <a:latin typeface="Calibri"/>
                <a:ea typeface="Calibri" panose="020F0502020204030204" pitchFamily="34" charset="0"/>
                <a:cs typeface="Calibri"/>
              </a:rPr>
              <a:t> </a:t>
            </a:r>
          </a:p>
          <a:p>
            <a:pPr algn="ctr" rtl="0" fontAlgn="base"/>
            <a:endParaRPr lang="en-GB" sz="500" b="0" i="0">
              <a:solidFill>
                <a:srgbClr val="000000"/>
              </a:solidFill>
              <a:effectLst/>
              <a:ea typeface="Calibri" panose="020F0502020204030204" pitchFamily="34" charset="0"/>
            </a:endParaRPr>
          </a:p>
          <a:p>
            <a:pPr algn="just" rtl="0" fontAlgn="base"/>
            <a:r>
              <a:rPr lang="en-GB" sz="1200" b="0" i="0">
                <a:solidFill>
                  <a:srgbClr val="000000"/>
                </a:solidFill>
                <a:effectLst/>
                <a:latin typeface="Calibri"/>
                <a:ea typeface="Calibri" panose="020F0502020204030204" pitchFamily="34" charset="0"/>
                <a:cs typeface="Calibri"/>
              </a:rPr>
              <a:t>The SFSC sustainability goals are represented in the following figure: </a:t>
            </a: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1200" b="0" i="0">
              <a:solidFill>
                <a:srgbClr val="000000"/>
              </a:solidFill>
              <a:effectLst/>
              <a:ea typeface="Calibri" panose="020F0502020204030204" pitchFamily="34" charset="0"/>
            </a:endParaRPr>
          </a:p>
          <a:p>
            <a:pPr algn="just" rtl="0" fontAlgn="base"/>
            <a:endParaRPr lang="en-GB" sz="1200">
              <a:ea typeface="Calibri" panose="020F0502020204030204" pitchFamily="34" charset="0"/>
            </a:endParaRPr>
          </a:p>
          <a:p>
            <a:pPr algn="just" rtl="0" fontAlgn="base"/>
            <a:endParaRPr lang="en-GB" sz="400">
              <a:ea typeface="Calibri" panose="020F0502020204030204" pitchFamily="34" charset="0"/>
            </a:endParaRPr>
          </a:p>
          <a:p>
            <a:pPr fontAlgn="base"/>
            <a:r>
              <a:rPr lang="en-GB" sz="1200" b="0" i="0">
                <a:solidFill>
                  <a:srgbClr val="000000"/>
                </a:solidFill>
                <a:effectLst/>
                <a:latin typeface="Calibri"/>
                <a:ea typeface="Calibri" panose="020F0502020204030204" pitchFamily="34" charset="0"/>
                <a:cs typeface="Calibri"/>
              </a:rPr>
              <a:t>Thus, SFSC is a </a:t>
            </a:r>
            <a:r>
              <a:rPr lang="en-GB" sz="1200">
                <a:latin typeface="Calibri"/>
                <a:ea typeface="Calibri" panose="020F0502020204030204" pitchFamily="34" charset="0"/>
                <a:cs typeface="Calibri"/>
              </a:rPr>
              <a:t>value-based </a:t>
            </a:r>
            <a:r>
              <a:rPr lang="en-GB" sz="1200" b="0" i="0">
                <a:solidFill>
                  <a:srgbClr val="000000"/>
                </a:solidFill>
                <a:effectLst/>
                <a:latin typeface="Calibri"/>
                <a:ea typeface="Calibri" panose="020F0502020204030204" pitchFamily="34" charset="0"/>
                <a:cs typeface="Calibri"/>
              </a:rPr>
              <a:t>supply chain that includes social, health and environmental values and implications.</a:t>
            </a:r>
            <a:r>
              <a:rPr lang="en-GB" sz="1200">
                <a:latin typeface="Calibri"/>
                <a:ea typeface="Calibri" panose="020F0502020204030204" pitchFamily="34" charset="0"/>
                <a:cs typeface="Calibri"/>
              </a:rPr>
              <a:t> </a:t>
            </a:r>
            <a:r>
              <a:rPr lang="en-GB" sz="1200" b="0" i="0">
                <a:solidFill>
                  <a:srgbClr val="000000"/>
                </a:solidFill>
                <a:effectLst/>
                <a:latin typeface="Calibri"/>
                <a:ea typeface="Calibri" panose="020F0502020204030204" pitchFamily="34" charset="0"/>
                <a:cs typeface="Calibri"/>
              </a:rPr>
              <a:t> The most intuitive and frequently cited feature of SFSC is geographical proximity, that is, the closeness between producers and consumers, which may be measured by political boundaries, that is, in terms of regions or countries, distance, or time (Zepeda and </a:t>
            </a:r>
            <a:r>
              <a:rPr lang="en-GB" sz="1200" b="0" i="0" err="1">
                <a:solidFill>
                  <a:srgbClr val="000000"/>
                </a:solidFill>
                <a:effectLst/>
                <a:latin typeface="Calibri"/>
                <a:ea typeface="Calibri" panose="020F0502020204030204" pitchFamily="34" charset="0"/>
                <a:cs typeface="Calibri"/>
              </a:rPr>
              <a:t>Leviten</a:t>
            </a:r>
            <a:r>
              <a:rPr lang="en-GB" sz="1200" b="0" i="0">
                <a:solidFill>
                  <a:srgbClr val="000000"/>
                </a:solidFill>
                <a:effectLst/>
                <a:latin typeface="Calibri"/>
                <a:ea typeface="Calibri" panose="020F0502020204030204" pitchFamily="34" charset="0"/>
                <a:cs typeface="Calibri"/>
              </a:rPr>
              <a:t>-Reid, 2004).</a:t>
            </a:r>
            <a:r>
              <a:rPr lang="en-GB" sz="1200">
                <a:latin typeface="Calibri"/>
                <a:ea typeface="Calibri" panose="020F0502020204030204" pitchFamily="34" charset="0"/>
                <a:cs typeface="Calibri"/>
              </a:rPr>
              <a:t>  </a:t>
            </a:r>
            <a:endParaRPr lang="en-GB" sz="1200" b="0" i="0">
              <a:solidFill>
                <a:srgbClr val="000000"/>
              </a:solidFill>
              <a:effectLst/>
              <a:ea typeface="Calibri" panose="020F0502020204030204" pitchFamily="34" charset="0"/>
            </a:endParaRPr>
          </a:p>
          <a:p>
            <a:pPr algn="just" rtl="0" fontAlgn="base"/>
            <a:endParaRPr lang="en-GB" sz="400" b="0" i="0">
              <a:solidFill>
                <a:srgbClr val="000000"/>
              </a:solidFill>
              <a:effectLst/>
              <a:ea typeface="Calibri" panose="020F0502020204030204" pitchFamily="34" charset="0"/>
            </a:endParaRPr>
          </a:p>
          <a:p>
            <a:pPr fontAlgn="base"/>
            <a:r>
              <a:rPr lang="en-GB" sz="1200" b="0" i="0">
                <a:solidFill>
                  <a:srgbClr val="000000"/>
                </a:solidFill>
                <a:effectLst/>
                <a:latin typeface="Calibri"/>
                <a:ea typeface="Calibri" panose="020F0502020204030204" pitchFamily="34" charset="0"/>
                <a:cs typeface="Calibri"/>
              </a:rPr>
              <a:t>To obtain more information on short food supply chains (SFSC), please click </a:t>
            </a:r>
            <a:r>
              <a:rPr lang="en-GB" sz="1200" b="1" i="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GB" sz="1200" b="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 </a:t>
            </a:r>
            <a:endParaRPr lang="en-GB" sz="1200" b="1" i="0">
              <a:solidFill>
                <a:srgbClr val="F79037"/>
              </a:solidFill>
              <a:effectLst/>
              <a:ea typeface="Calibri" panose="020F0502020204030204" pitchFamily="34" charset="0"/>
            </a:endParaRPr>
          </a:p>
        </p:txBody>
      </p:sp>
      <p:pic>
        <p:nvPicPr>
          <p:cNvPr id="40" name="Picture 39">
            <a:extLst>
              <a:ext uri="{FF2B5EF4-FFF2-40B4-BE49-F238E27FC236}">
                <a16:creationId xmlns:a16="http://schemas.microsoft.com/office/drawing/2014/main" id="{395280F6-D59A-EA5C-F186-611B14A7D3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808" y="3846286"/>
            <a:ext cx="6152844" cy="3792173"/>
          </a:xfrm>
          <a:prstGeom prst="rect">
            <a:avLst/>
          </a:prstGeom>
          <a:solidFill>
            <a:schemeClr val="bg1"/>
          </a:solidFill>
        </p:spPr>
      </p:pic>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69908" y="626454"/>
            <a:ext cx="6042743"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a:t>B</a:t>
            </a:r>
            <a:r>
              <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a:t>Food Production &amp; Logistics</a:t>
            </a:r>
            <a:endParaRPr kumimoji="0" lang="en-IE" sz="3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IE" sz="3300"/>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a:r>
              <a:rPr lang="en-US" sz="2400" i="0">
                <a:effectLst/>
                <a:latin typeface="Calibri" panose="020F0502020204030204" pitchFamily="34" charset="0"/>
                <a:ea typeface="Calibri" panose="020F0502020204030204" pitchFamily="34" charset="0"/>
                <a:cs typeface="Calibri" panose="020F0502020204030204" pitchFamily="34" charset="0"/>
              </a:rPr>
              <a:t>B.2.6. Logistics / Transportation</a:t>
            </a:r>
            <a:endParaRPr lang="en-IE" sz="2400">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F3B5830-68CE-8B87-5793-157E5F0A88CD}"/>
              </a:ext>
            </a:extLst>
          </p:cNvPr>
          <p:cNvSpPr txBox="1"/>
          <p:nvPr/>
        </p:nvSpPr>
        <p:spPr>
          <a:xfrm>
            <a:off x="1116800" y="7638459"/>
            <a:ext cx="5300549" cy="276999"/>
          </a:xfrm>
          <a:prstGeom prst="rect">
            <a:avLst/>
          </a:prstGeom>
          <a:noFill/>
        </p:spPr>
        <p:txBody>
          <a:bodyPr wrap="square" lIns="91440" tIns="45720" rIns="91440" bIns="45720" anchor="t">
            <a:spAutoFit/>
          </a:bodyPr>
          <a:lstStyle/>
          <a:p>
            <a:pPr algn="ctr"/>
            <a:r>
              <a:rPr lang="en-US" sz="1200" b="1" i="0">
                <a:solidFill>
                  <a:srgbClr val="000000"/>
                </a:solidFill>
                <a:effectLst/>
                <a:latin typeface="Calibri"/>
                <a:ea typeface="Calibri" panose="020F0502020204030204" pitchFamily="34" charset="0"/>
                <a:cs typeface="Calibri"/>
              </a:rPr>
              <a:t>Figure </a:t>
            </a:r>
            <a:r>
              <a:rPr lang="en-US" sz="1200" b="1">
                <a:solidFill>
                  <a:srgbClr val="000000"/>
                </a:solidFill>
                <a:latin typeface="Calibri"/>
                <a:ea typeface="Calibri" panose="020F0502020204030204" pitchFamily="34" charset="0"/>
                <a:cs typeface="Calibri"/>
              </a:rPr>
              <a:t>7 -</a:t>
            </a:r>
            <a:r>
              <a:rPr lang="en-US" sz="1200" b="1" i="0">
                <a:solidFill>
                  <a:srgbClr val="000000"/>
                </a:solidFill>
                <a:effectLst/>
                <a:latin typeface="Calibri"/>
                <a:ea typeface="Calibri" panose="020F0502020204030204" pitchFamily="34" charset="0"/>
                <a:cs typeface="Calibri"/>
              </a:rPr>
              <a:t> </a:t>
            </a:r>
            <a:r>
              <a:rPr lang="en-US" sz="1200" i="0">
                <a:solidFill>
                  <a:srgbClr val="000000"/>
                </a:solidFill>
                <a:effectLst/>
                <a:latin typeface="Calibri"/>
                <a:ea typeface="Calibri" panose="020F0502020204030204" pitchFamily="34" charset="0"/>
                <a:cs typeface="Calibri"/>
              </a:rPr>
              <a:t>SFSC sustainability goals (Adapted from </a:t>
            </a:r>
            <a:r>
              <a:rPr lang="en-US" sz="1200" i="0" err="1">
                <a:solidFill>
                  <a:srgbClr val="000000"/>
                </a:solidFill>
                <a:effectLst/>
                <a:latin typeface="Calibri"/>
                <a:ea typeface="Calibri" panose="020F0502020204030204" pitchFamily="34" charset="0"/>
                <a:cs typeface="Calibri"/>
              </a:rPr>
              <a:t>Paciarotti</a:t>
            </a:r>
            <a:r>
              <a:rPr lang="en-US" sz="1200" i="0">
                <a:solidFill>
                  <a:srgbClr val="000000"/>
                </a:solidFill>
                <a:effectLst/>
                <a:latin typeface="Calibri"/>
                <a:ea typeface="Calibri" panose="020F0502020204030204" pitchFamily="34" charset="0"/>
                <a:cs typeface="Calibri"/>
              </a:rPr>
              <a:t> and Torregiani, 2021). </a:t>
            </a:r>
            <a:endParaRPr lang="en-IE" sz="1200">
              <a:latin typeface="Calibri"/>
              <a:ea typeface="Calibri" panose="020F0502020204030204" pitchFamily="34" charset="0"/>
              <a:cs typeface="Calibri"/>
            </a:endParaRPr>
          </a:p>
        </p:txBody>
      </p:sp>
      <p:sp>
        <p:nvSpPr>
          <p:cNvPr id="34" name="TextBox 33">
            <a:extLst>
              <a:ext uri="{FF2B5EF4-FFF2-40B4-BE49-F238E27FC236}">
                <a16:creationId xmlns:a16="http://schemas.microsoft.com/office/drawing/2014/main" id="{D8784E89-D822-94C0-8E3E-EF4226F423CE}"/>
              </a:ext>
            </a:extLst>
          </p:cNvPr>
          <p:cNvSpPr txBox="1"/>
          <p:nvPr/>
        </p:nvSpPr>
        <p:spPr>
          <a:xfrm>
            <a:off x="3290491" y="5249968"/>
            <a:ext cx="1491478" cy="923330"/>
          </a:xfrm>
          <a:prstGeom prst="rect">
            <a:avLst/>
          </a:prstGeom>
          <a:noFill/>
        </p:spPr>
        <p:txBody>
          <a:bodyPr wrap="square" lIns="91440" tIns="45720" rIns="91440" bIns="45720" rtlCol="0" anchor="t">
            <a:spAutoFit/>
          </a:bodyPr>
          <a:lstStyle/>
          <a:p>
            <a:pPr algn="ctr"/>
            <a:r>
              <a:rPr lang="en-GB" b="1">
                <a:latin typeface="Calibri"/>
                <a:cs typeface="Calibri"/>
              </a:rPr>
              <a:t>SFSC </a:t>
            </a:r>
            <a:endParaRPr lang="en-GB" b="1">
              <a:latin typeface="Calibri" panose="020F0502020204030204" pitchFamily="34" charset="0"/>
              <a:cs typeface="Calibri" panose="020F0502020204030204" pitchFamily="34" charset="0"/>
            </a:endParaRPr>
          </a:p>
          <a:p>
            <a:pPr algn="ctr"/>
            <a:r>
              <a:rPr lang="en-GB" b="1">
                <a:latin typeface="Calibri"/>
                <a:cs typeface="Calibri"/>
              </a:rPr>
              <a:t>sustainability</a:t>
            </a:r>
          </a:p>
          <a:p>
            <a:pPr algn="ctr"/>
            <a:r>
              <a:rPr lang="en-GB" b="1">
                <a:latin typeface="Calibri"/>
                <a:cs typeface="Calibri"/>
              </a:rPr>
              <a:t>goals</a:t>
            </a:r>
            <a:endParaRPr lang="en-GB">
              <a:latin typeface="Calibri"/>
              <a:cs typeface="Calibri"/>
            </a:endParaRPr>
          </a:p>
        </p:txBody>
      </p:sp>
      <p:sp>
        <p:nvSpPr>
          <p:cNvPr id="37" name="TextBox 36">
            <a:extLst>
              <a:ext uri="{FF2B5EF4-FFF2-40B4-BE49-F238E27FC236}">
                <a16:creationId xmlns:a16="http://schemas.microsoft.com/office/drawing/2014/main" id="{A4F62318-8A5D-2C42-67E4-F28083EAAFBF}"/>
              </a:ext>
            </a:extLst>
          </p:cNvPr>
          <p:cNvSpPr txBox="1"/>
          <p:nvPr/>
        </p:nvSpPr>
        <p:spPr>
          <a:xfrm>
            <a:off x="3176233" y="4096246"/>
            <a:ext cx="1516320" cy="656590"/>
          </a:xfrm>
          <a:prstGeom prst="rect">
            <a:avLst/>
          </a:prstGeom>
          <a:noFill/>
        </p:spPr>
        <p:txBody>
          <a:bodyPr wrap="square" rtlCol="0">
            <a:spAutoFit/>
          </a:bodyPr>
          <a:lstStyle/>
          <a:p>
            <a:pPr>
              <a:lnSpc>
                <a:spcPts val="1140"/>
              </a:lnSpc>
            </a:pPr>
            <a:r>
              <a:rPr lang="en-GB" sz="1200" b="1">
                <a:latin typeface="Calibri" panose="020F0502020204030204" pitchFamily="34" charset="0"/>
                <a:cs typeface="Calibri" panose="020F0502020204030204" pitchFamily="34" charset="0"/>
              </a:rPr>
              <a:t>Good Governance</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Corporate ethics</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Accountability</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Participation</a:t>
            </a:r>
          </a:p>
        </p:txBody>
      </p:sp>
      <p:sp>
        <p:nvSpPr>
          <p:cNvPr id="41" name="TextBox 40">
            <a:extLst>
              <a:ext uri="{FF2B5EF4-FFF2-40B4-BE49-F238E27FC236}">
                <a16:creationId xmlns:a16="http://schemas.microsoft.com/office/drawing/2014/main" id="{3ED1A22B-EE4D-ACFD-1742-2A230212E95E}"/>
              </a:ext>
            </a:extLst>
          </p:cNvPr>
          <p:cNvSpPr txBox="1"/>
          <p:nvPr/>
        </p:nvSpPr>
        <p:spPr>
          <a:xfrm>
            <a:off x="5080138" y="5213968"/>
            <a:ext cx="1349974" cy="1195199"/>
          </a:xfrm>
          <a:prstGeom prst="rect">
            <a:avLst/>
          </a:prstGeom>
          <a:noFill/>
        </p:spPr>
        <p:txBody>
          <a:bodyPr wrap="square" lIns="91440" tIns="45720" rIns="91440" bIns="45720" rtlCol="0" anchor="t">
            <a:spAutoFit/>
          </a:bodyPr>
          <a:lstStyle/>
          <a:p>
            <a:pPr>
              <a:lnSpc>
                <a:spcPts val="940"/>
              </a:lnSpc>
            </a:pPr>
            <a:r>
              <a:rPr lang="en-GB" sz="1200" b="1">
                <a:latin typeface="Calibri"/>
                <a:cs typeface="Calibri"/>
              </a:rPr>
              <a:t>Environment</a:t>
            </a:r>
          </a:p>
          <a:p>
            <a:pPr marL="171450" indent="-171450">
              <a:lnSpc>
                <a:spcPts val="1140"/>
              </a:lnSpc>
              <a:buFont typeface="Arial" panose="020B0604020202020204" pitchFamily="34" charset="0"/>
              <a:buChar char="•"/>
            </a:pPr>
            <a:r>
              <a:rPr lang="en-GB" sz="1000">
                <a:latin typeface="Calibri"/>
                <a:cs typeface="Calibri"/>
              </a:rPr>
              <a:t>Atmosphere</a:t>
            </a:r>
          </a:p>
          <a:p>
            <a:pPr marL="171450" indent="-171450">
              <a:lnSpc>
                <a:spcPts val="1140"/>
              </a:lnSpc>
              <a:buFont typeface="Arial" panose="020B0604020202020204" pitchFamily="34" charset="0"/>
              <a:buChar char="•"/>
            </a:pPr>
            <a:r>
              <a:rPr lang="en-GB" sz="1000">
                <a:latin typeface="Calibri"/>
                <a:cs typeface="Calibri"/>
              </a:rPr>
              <a:t>Water</a:t>
            </a:r>
          </a:p>
          <a:p>
            <a:pPr marL="171450" indent="-171450">
              <a:lnSpc>
                <a:spcPts val="1140"/>
              </a:lnSpc>
              <a:buFont typeface="Arial" panose="020B0604020202020204" pitchFamily="34" charset="0"/>
              <a:buChar char="•"/>
            </a:pPr>
            <a:r>
              <a:rPr lang="en-GB" sz="1000">
                <a:latin typeface="Calibri"/>
                <a:cs typeface="Calibri"/>
              </a:rPr>
              <a:t>Soil/Land</a:t>
            </a:r>
            <a:endParaRPr lang="en-GB" sz="1000">
              <a:latin typeface="Calibri" panose="020F0502020204030204" pitchFamily="34" charset="0"/>
              <a:cs typeface="Calibri" panose="020F0502020204030204" pitchFamily="34" charset="0"/>
            </a:endParaRPr>
          </a:p>
          <a:p>
            <a:pPr marL="171450" indent="-171450">
              <a:lnSpc>
                <a:spcPts val="1140"/>
              </a:lnSpc>
              <a:buFont typeface="Arial" panose="020B0604020202020204" pitchFamily="34" charset="0"/>
              <a:buChar char="•"/>
            </a:pPr>
            <a:r>
              <a:rPr lang="en-GB" sz="1000">
                <a:latin typeface="Calibri"/>
                <a:cs typeface="Calibri"/>
              </a:rPr>
              <a:t>Biodiversity</a:t>
            </a:r>
          </a:p>
          <a:p>
            <a:pPr marL="171450" indent="-171450">
              <a:lnSpc>
                <a:spcPts val="1140"/>
              </a:lnSpc>
              <a:buFont typeface="Arial" panose="020B0604020202020204" pitchFamily="34" charset="0"/>
              <a:buChar char="•"/>
            </a:pPr>
            <a:r>
              <a:rPr lang="en-GB" sz="1000">
                <a:latin typeface="Calibri"/>
                <a:cs typeface="Calibri"/>
              </a:rPr>
              <a:t>Raw-materials</a:t>
            </a:r>
          </a:p>
          <a:p>
            <a:pPr marL="171450" indent="-171450">
              <a:lnSpc>
                <a:spcPts val="1140"/>
              </a:lnSpc>
              <a:buFont typeface="Arial" panose="020B0604020202020204" pitchFamily="34" charset="0"/>
              <a:buChar char="•"/>
            </a:pPr>
            <a:r>
              <a:rPr lang="en-GB" sz="1000">
                <a:latin typeface="Calibri"/>
                <a:cs typeface="Calibri"/>
              </a:rPr>
              <a:t>Energy</a:t>
            </a:r>
          </a:p>
          <a:p>
            <a:pPr marL="171450" indent="-171450">
              <a:lnSpc>
                <a:spcPts val="1140"/>
              </a:lnSpc>
              <a:buFont typeface="Arial" panose="020B0604020202020204" pitchFamily="34" charset="0"/>
              <a:buChar char="•"/>
            </a:pPr>
            <a:r>
              <a:rPr lang="en-GB" sz="1000">
                <a:latin typeface="Calibri"/>
                <a:cs typeface="Calibri"/>
              </a:rPr>
              <a:t>Animal welfare</a:t>
            </a:r>
          </a:p>
        </p:txBody>
      </p:sp>
      <p:sp>
        <p:nvSpPr>
          <p:cNvPr id="42" name="TextBox 41">
            <a:extLst>
              <a:ext uri="{FF2B5EF4-FFF2-40B4-BE49-F238E27FC236}">
                <a16:creationId xmlns:a16="http://schemas.microsoft.com/office/drawing/2014/main" id="{667BE590-643B-E66D-A5A5-9789E6EBDEB1}"/>
              </a:ext>
            </a:extLst>
          </p:cNvPr>
          <p:cNvSpPr txBox="1"/>
          <p:nvPr/>
        </p:nvSpPr>
        <p:spPr>
          <a:xfrm>
            <a:off x="1435176" y="5234579"/>
            <a:ext cx="1516320" cy="938719"/>
          </a:xfrm>
          <a:prstGeom prst="rect">
            <a:avLst/>
          </a:prstGeom>
          <a:noFill/>
        </p:spPr>
        <p:txBody>
          <a:bodyPr wrap="square" rtlCol="0">
            <a:spAutoFit/>
          </a:bodyPr>
          <a:lstStyle/>
          <a:p>
            <a:pPr>
              <a:lnSpc>
                <a:spcPts val="1140"/>
              </a:lnSpc>
            </a:pPr>
            <a:r>
              <a:rPr lang="en-GB" sz="1200" b="1">
                <a:latin typeface="Calibri" panose="020F0502020204030204" pitchFamily="34" charset="0"/>
                <a:cs typeface="Calibri" panose="020F0502020204030204" pitchFamily="34" charset="0"/>
              </a:rPr>
              <a:t>Economic </a:t>
            </a:r>
          </a:p>
          <a:p>
            <a:pPr>
              <a:lnSpc>
                <a:spcPts val="1140"/>
              </a:lnSpc>
            </a:pPr>
            <a:r>
              <a:rPr lang="en-GB" sz="1200" b="1">
                <a:latin typeface="Calibri" panose="020F0502020204030204" pitchFamily="34" charset="0"/>
                <a:cs typeface="Calibri" panose="020F0502020204030204" pitchFamily="34" charset="0"/>
              </a:rPr>
              <a:t>Resilience</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Vulnerability</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Product quality </a:t>
            </a:r>
          </a:p>
          <a:p>
            <a:pPr>
              <a:lnSpc>
                <a:spcPts val="1140"/>
              </a:lnSpc>
            </a:pPr>
            <a:r>
              <a:rPr lang="en-GB" sz="1000">
                <a:latin typeface="Calibri" panose="020F0502020204030204" pitchFamily="34" charset="0"/>
                <a:cs typeface="Calibri" panose="020F0502020204030204" pitchFamily="34" charset="0"/>
              </a:rPr>
              <a:t>      and information</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Local economy</a:t>
            </a:r>
          </a:p>
        </p:txBody>
      </p:sp>
      <p:sp>
        <p:nvSpPr>
          <p:cNvPr id="43" name="TextBox 42">
            <a:extLst>
              <a:ext uri="{FF2B5EF4-FFF2-40B4-BE49-F238E27FC236}">
                <a16:creationId xmlns:a16="http://schemas.microsoft.com/office/drawing/2014/main" id="{B5EC97F8-01D9-FCF8-20F2-F50B59CC4F5C}"/>
              </a:ext>
            </a:extLst>
          </p:cNvPr>
          <p:cNvSpPr txBox="1"/>
          <p:nvPr/>
        </p:nvSpPr>
        <p:spPr>
          <a:xfrm>
            <a:off x="3143032" y="6592162"/>
            <a:ext cx="1759025" cy="913070"/>
          </a:xfrm>
          <a:prstGeom prst="rect">
            <a:avLst/>
          </a:prstGeom>
          <a:noFill/>
        </p:spPr>
        <p:txBody>
          <a:bodyPr wrap="square" rtlCol="0">
            <a:spAutoFit/>
          </a:bodyPr>
          <a:lstStyle/>
          <a:p>
            <a:pPr>
              <a:lnSpc>
                <a:spcPts val="940"/>
              </a:lnSpc>
            </a:pPr>
            <a:r>
              <a:rPr lang="en-GB" sz="1200" b="1">
                <a:latin typeface="Calibri" panose="020F0502020204030204" pitchFamily="34" charset="0"/>
                <a:cs typeface="Calibri" panose="020F0502020204030204" pitchFamily="34" charset="0"/>
              </a:rPr>
              <a:t>Social well-being</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Decent livelihood</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Labour rights</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Equity</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Human safety and health</a:t>
            </a:r>
          </a:p>
          <a:p>
            <a:pPr marL="171450" indent="-171450">
              <a:lnSpc>
                <a:spcPts val="1140"/>
              </a:lnSpc>
              <a:buFont typeface="Arial" panose="020B0604020202020204" pitchFamily="34" charset="0"/>
              <a:buChar char="•"/>
            </a:pPr>
            <a:r>
              <a:rPr lang="en-GB" sz="1000">
                <a:latin typeface="Calibri" panose="020F0502020204030204" pitchFamily="34" charset="0"/>
                <a:cs typeface="Calibri" panose="020F0502020204030204" pitchFamily="34" charset="0"/>
              </a:rPr>
              <a:t>Cultural diversity</a:t>
            </a:r>
          </a:p>
        </p:txBody>
      </p:sp>
      <p:pic>
        <p:nvPicPr>
          <p:cNvPr id="4" name="Picture 3">
            <a:extLst>
              <a:ext uri="{FF2B5EF4-FFF2-40B4-BE49-F238E27FC236}">
                <a16:creationId xmlns:a16="http://schemas.microsoft.com/office/drawing/2014/main" id="{BA5C7B12-3B57-5F60-E022-35CB5A20BF06}"/>
              </a:ext>
            </a:extLst>
          </p:cNvPr>
          <p:cNvPicPr>
            <a:picLocks noChangeAspect="1"/>
          </p:cNvPicPr>
          <p:nvPr/>
        </p:nvPicPr>
        <p:blipFill>
          <a:blip r:embed="rId4"/>
          <a:stretch>
            <a:fillRect/>
          </a:stretch>
        </p:blipFill>
        <p:spPr>
          <a:xfrm>
            <a:off x="130337" y="8626016"/>
            <a:ext cx="493080" cy="474817"/>
          </a:xfrm>
          <a:prstGeom prst="rect">
            <a:avLst/>
          </a:prstGeom>
        </p:spPr>
      </p:pic>
      <p:sp>
        <p:nvSpPr>
          <p:cNvPr id="35" name="Slide Number Placeholder 2">
            <a:extLst>
              <a:ext uri="{FF2B5EF4-FFF2-40B4-BE49-F238E27FC236}">
                <a16:creationId xmlns:a16="http://schemas.microsoft.com/office/drawing/2014/main" id="{D9019A6E-B0B9-6D20-7446-DA5D6037249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44</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2863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5079660"/>
          </a:xfrm>
        </p:spPr>
        <p:txBody>
          <a:bodyPr lIns="91440" tIns="45720" rIns="91440" bIns="45720" numCol="1" spcCol="288000" anchor="t">
            <a:noAutofit/>
          </a:bodyPr>
          <a:lstStyle/>
          <a:p>
            <a:r>
              <a:rPr lang="en-US" sz="1200" b="1">
                <a:latin typeface="Calibri"/>
                <a:ea typeface="Calibri" panose="020F0502020204030204" pitchFamily="34" charset="0"/>
                <a:cs typeface="Calibri"/>
              </a:rPr>
              <a:t>Practical Activity 1:</a:t>
            </a:r>
          </a:p>
          <a:p>
            <a:pPr algn="just" rtl="0" fontAlgn="base"/>
            <a:r>
              <a:rPr lang="en-US" sz="1200" b="0" i="0">
                <a:solidFill>
                  <a:srgbClr val="000000"/>
                </a:solidFill>
                <a:effectLst/>
                <a:latin typeface="Calibri"/>
                <a:ea typeface="Calibri" panose="020F0502020204030204" pitchFamily="34" charset="0"/>
                <a:cs typeface="Calibri"/>
              </a:rPr>
              <a:t>The students are asked to see the following video:  </a:t>
            </a:r>
            <a:endParaRPr lang="en-US" sz="2000" b="0" i="0">
              <a:solidFill>
                <a:srgbClr val="000000"/>
              </a:solidFill>
              <a:effectLst/>
              <a:latin typeface="Calibri"/>
              <a:ea typeface="Calibri" panose="020F0502020204030204" pitchFamily="34" charset="0"/>
              <a:cs typeface="Calibri"/>
            </a:endParaRPr>
          </a:p>
          <a:p>
            <a:pPr algn="just" rtl="0" fontAlgn="base"/>
            <a:r>
              <a:rPr lang="en-US" sz="1200" b="1" i="0" u="sng" strike="noStrike">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SMARTCHAIN Smart Solutions in Short Food Supply Chains - Bing video</a:t>
            </a:r>
            <a:r>
              <a:rPr lang="en-US" sz="1200" b="1" i="0">
                <a:solidFill>
                  <a:srgbClr val="F79037"/>
                </a:solidFill>
                <a:effectLst/>
                <a:latin typeface="Calibri"/>
                <a:ea typeface="Calibri" panose="020F0502020204030204" pitchFamily="34" charset="0"/>
                <a:cs typeface="Calibri"/>
              </a:rPr>
              <a:t> </a:t>
            </a:r>
            <a:endParaRPr lang="en-US" sz="2000" b="1" i="0">
              <a:solidFill>
                <a:srgbClr val="F79037"/>
              </a:solidFill>
              <a:effectLst/>
              <a:latin typeface="Calibri"/>
              <a:ea typeface="Calibri" panose="020F0502020204030204" pitchFamily="34" charset="0"/>
              <a:cs typeface="Calibri"/>
            </a:endParaRPr>
          </a:p>
          <a:p>
            <a:pPr algn="just" rtl="0" fontAlgn="base"/>
            <a:r>
              <a:rPr lang="en-US" sz="1200" b="0" i="0">
                <a:solidFill>
                  <a:srgbClr val="000000"/>
                </a:solidFill>
                <a:effectLst/>
                <a:latin typeface="Calibri"/>
                <a:ea typeface="Calibri" panose="020F0502020204030204" pitchFamily="34" charset="0"/>
                <a:cs typeface="Calibri"/>
              </a:rPr>
              <a:t>and discuss if SFSC exists in their city. </a:t>
            </a:r>
            <a:endParaRPr lang="en-US" sz="2000" b="0" i="0">
              <a:solidFill>
                <a:srgbClr val="000000"/>
              </a:solidFill>
              <a:effectLst/>
              <a:latin typeface="Calibri"/>
              <a:ea typeface="Calibri" panose="020F0502020204030204" pitchFamily="34" charset="0"/>
              <a:cs typeface="Calibri"/>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r>
              <a:rPr lang="en-IE" sz="1200" b="1">
                <a:solidFill>
                  <a:schemeClr val="tx1"/>
                </a:solidFill>
                <a:latin typeface="Calibri"/>
                <a:ea typeface="Calibri" panose="020F0502020204030204" pitchFamily="34" charset="0"/>
                <a:cs typeface="Calibri"/>
              </a:rPr>
              <a:t>Publication Suggestions: </a:t>
            </a:r>
          </a:p>
          <a:p>
            <a:r>
              <a:rPr lang="en-US" sz="1200" b="0" i="0">
                <a:solidFill>
                  <a:srgbClr val="000000"/>
                </a:solidFill>
                <a:effectLst/>
                <a:latin typeface="Calibri"/>
                <a:ea typeface="Calibri" panose="020F0502020204030204" pitchFamily="34" charset="0"/>
                <a:cs typeface="Calibri"/>
              </a:rPr>
              <a:t>Council Regulation (EC) No 1/2005 of 22 December 2004 on the protection of animals during transport and related operations and amending Directives 64/432/EEC and 93/119/EC and Regulation (EC) No 1255/97 (consolidated version of 14 December 2019).</a:t>
            </a:r>
            <a:r>
              <a:rPr lang="en-US" sz="1200">
                <a:latin typeface="Calibri"/>
                <a:ea typeface="Calibri" panose="020F0502020204030204" pitchFamily="34" charset="0"/>
                <a:cs typeface="Calibri"/>
              </a:rPr>
              <a:t> </a:t>
            </a:r>
            <a:endParaRPr lang="en-US" sz="1200" b="0" i="0">
              <a:solidFill>
                <a:srgbClr val="000000"/>
              </a:solidFill>
              <a:effectLst/>
              <a:ea typeface="Calibri" panose="020F0502020204030204" pitchFamily="34" charset="0"/>
            </a:endParaRPr>
          </a:p>
          <a:p>
            <a:pPr marL="171450" indent="-171450" algn="l" fontAlgn="base">
              <a:buFont typeface="Arial" panose="020B0604020202020204" pitchFamily="34" charset="0"/>
              <a:buChar char="•"/>
            </a:pPr>
            <a:r>
              <a:rPr lang="en-US" sz="1200">
                <a:latin typeface="Calibri"/>
                <a:ea typeface="Calibri" panose="020F0502020204030204" pitchFamily="34" charset="0"/>
                <a:cs typeface="Calibri"/>
              </a:rPr>
              <a:t>The European Food Information Council [EUFIC] (2021) </a:t>
            </a:r>
            <a:r>
              <a:rPr lang="en-US" sz="1200" b="0" i="0" u="sng" strike="noStrike">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Food Facts for Healthy Choices</a:t>
            </a:r>
            <a:r>
              <a:rPr lang="en-US" sz="1200" b="0" i="0">
                <a:solidFill>
                  <a:srgbClr val="F79037"/>
                </a:solidFill>
                <a:effectLst/>
                <a:latin typeface="Calibri"/>
                <a:ea typeface="Calibri" panose="020F0502020204030204" pitchFamily="34" charset="0"/>
                <a:cs typeface="Calibri"/>
              </a:rPr>
              <a:t>  </a:t>
            </a:r>
          </a:p>
          <a:p>
            <a:pPr marL="171450" indent="-171450" algn="l" rtl="0" fontAlgn="base">
              <a:buFont typeface="Arial" panose="020B0604020202020204" pitchFamily="34" charset="0"/>
              <a:buChar char="•"/>
            </a:pPr>
            <a:r>
              <a:rPr lang="en-US" sz="1200" b="0" i="0" err="1">
                <a:solidFill>
                  <a:srgbClr val="000000"/>
                </a:solidFill>
                <a:effectLst/>
                <a:latin typeface="Calibri"/>
                <a:ea typeface="Calibri" panose="020F0502020204030204" pitchFamily="34" charset="0"/>
                <a:cs typeface="Calibri"/>
              </a:rPr>
              <a:t>Paciarotti</a:t>
            </a:r>
            <a:r>
              <a:rPr lang="en-US" sz="1200" b="0" i="0">
                <a:solidFill>
                  <a:srgbClr val="000000"/>
                </a:solidFill>
                <a:effectLst/>
                <a:latin typeface="Calibri"/>
                <a:ea typeface="Calibri" panose="020F0502020204030204" pitchFamily="34" charset="0"/>
                <a:cs typeface="Calibri"/>
              </a:rPr>
              <a:t> C. &amp; Torregiani F. (2021). The logistics of the short food supply chain: A literature review. </a:t>
            </a:r>
            <a:r>
              <a:rPr lang="en-US" sz="1200" b="0" i="1">
                <a:solidFill>
                  <a:srgbClr val="000000"/>
                </a:solidFill>
                <a:effectLst/>
                <a:latin typeface="Calibri"/>
                <a:ea typeface="Calibri" panose="020F0502020204030204" pitchFamily="34" charset="0"/>
                <a:cs typeface="Calibri"/>
              </a:rPr>
              <a:t>Sustainable Production and Consumption</a:t>
            </a:r>
            <a:r>
              <a:rPr lang="en-US" sz="1200" b="0" i="0">
                <a:solidFill>
                  <a:srgbClr val="000000"/>
                </a:solidFill>
                <a:effectLst/>
                <a:latin typeface="Calibri"/>
                <a:ea typeface="Calibri" panose="020F0502020204030204" pitchFamily="34" charset="0"/>
                <a:cs typeface="Calibri"/>
              </a:rPr>
              <a:t>, </a:t>
            </a:r>
            <a:r>
              <a:rPr lang="en-US" sz="1200" i="0">
                <a:solidFill>
                  <a:srgbClr val="000000"/>
                </a:solidFill>
                <a:effectLst/>
                <a:latin typeface="Calibri"/>
                <a:ea typeface="Calibri" panose="020F0502020204030204" pitchFamily="34" charset="0"/>
                <a:cs typeface="Calibri"/>
              </a:rPr>
              <a:t>26</a:t>
            </a:r>
            <a:r>
              <a:rPr lang="en-US" sz="1200" b="0" i="0">
                <a:solidFill>
                  <a:srgbClr val="000000"/>
                </a:solidFill>
                <a:effectLst/>
                <a:latin typeface="Calibri"/>
                <a:ea typeface="Calibri" panose="020F0502020204030204" pitchFamily="34" charset="0"/>
                <a:cs typeface="Calibri"/>
              </a:rPr>
              <a:t>, 428-442. </a:t>
            </a:r>
          </a:p>
          <a:p>
            <a:pPr marL="171450" indent="-171450" algn="l" rtl="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Regulation (EC) No 1305/2013 of the European Parliament and of the Council of 17 December 2013 on support for rural development by the European Agricultural Fund for Rural Development (EAFRD) and repealing Council Regulation (EC) No 1698/2005 (consolidated version of 30 June 2022); </a:t>
            </a:r>
          </a:p>
          <a:p>
            <a:pPr marL="171450" indent="-171450" algn="l" rtl="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Slow Food (2013), </a:t>
            </a:r>
            <a:r>
              <a:rPr lang="en-US" sz="1200" b="0" i="0" u="sng" strike="noStrike">
                <a:solidFill>
                  <a:srgbClr val="F79037"/>
                </a:solidFill>
                <a:effectLst/>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Slow Food's Contribution to the Debate on the Sustainability of the Food System</a:t>
            </a:r>
            <a:endParaRPr lang="en-US" sz="1200" b="0" i="0">
              <a:solidFill>
                <a:srgbClr val="F79037"/>
              </a:solidFill>
              <a:effectLst/>
              <a:latin typeface="Calibri"/>
              <a:ea typeface="Calibri" panose="020F0502020204030204" pitchFamily="34" charset="0"/>
              <a:cs typeface="Calibri"/>
            </a:endParaRPr>
          </a:p>
          <a:p>
            <a:pPr marL="171450" indent="-171450" algn="l" rtl="0" fontAlgn="base">
              <a:buFont typeface="Arial" panose="020B0604020202020204" pitchFamily="34" charset="0"/>
              <a:buChar char="•"/>
            </a:pPr>
            <a:endParaRPr lang="en-US" sz="1200" b="0" i="0">
              <a:solidFill>
                <a:srgbClr val="F79037"/>
              </a:solidFill>
              <a:effectLst/>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299045" y="2960422"/>
            <a:ext cx="3123813"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solidFill>
                  <a:schemeClr val="bg1"/>
                </a:solidFill>
                <a:latin typeface="Calibri" panose="020F0502020204030204" pitchFamily="34" charset="0"/>
                <a:ea typeface="Calibri" panose="020F0502020204030204" pitchFamily="34" charset="0"/>
                <a:cs typeface="Calibri" panose="020F0502020204030204" pitchFamily="34" charset="0"/>
              </a:rPr>
              <a:t>Case Studies:</a:t>
            </a:r>
          </a:p>
          <a:p>
            <a:pPr algn="ct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That demonstrate how to run successful businesses using Short Food Supply Chains…</a:t>
            </a:r>
          </a:p>
          <a:p>
            <a:pPr algn="ct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Loam</a:t>
            </a:r>
          </a:p>
          <a:p>
            <a:pPr algn="ct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FoodSpace</a:t>
            </a:r>
          </a:p>
          <a:p>
            <a:pPr algn="ctr"/>
            <a:r>
              <a:rPr lang="en-US" sz="1400" err="1">
                <a:solidFill>
                  <a:schemeClr val="bg1"/>
                </a:solidFill>
                <a:latin typeface="Calibri" panose="020F0502020204030204" pitchFamily="34" charset="0"/>
                <a:ea typeface="Calibri" panose="020F0502020204030204" pitchFamily="34" charset="0"/>
                <a:cs typeface="Calibri" panose="020F0502020204030204" pitchFamily="34" charset="0"/>
              </a:rPr>
              <a:t>Nolla</a:t>
            </a:r>
            <a:endParaRPr lang="en-US" sz="1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IE"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Placeholder 7" descr="Pigs rooting in dirt field">
            <a:extLst>
              <a:ext uri="{FF2B5EF4-FFF2-40B4-BE49-F238E27FC236}">
                <a16:creationId xmlns:a16="http://schemas.microsoft.com/office/drawing/2014/main" id="{11F4FDFE-8D0E-79E2-A2F1-9BD3845F5567}"/>
              </a:ext>
            </a:extLst>
          </p:cNvPr>
          <p:cNvPicPr>
            <a:picLocks noGrp="1" noChangeAspect="1"/>
          </p:cNvPicPr>
          <p:nvPr>
            <p:ph type="pic" sz="quarter" idx="41"/>
          </p:nvPr>
        </p:nvPicPr>
        <p:blipFill>
          <a:blip r:embed="rId7" cstate="screen">
            <a:extLst>
              <a:ext uri="{28A0092B-C50C-407E-A947-70E740481C1C}">
                <a14:useLocalDpi xmlns:a14="http://schemas.microsoft.com/office/drawing/2010/main"/>
              </a:ext>
            </a:extLst>
          </a:blip>
          <a:srcRect/>
          <a:stretch>
            <a:fillRect/>
          </a:stretch>
        </p:blipFill>
        <p:spPr/>
      </p:pic>
      <p:grpSp>
        <p:nvGrpSpPr>
          <p:cNvPr id="12" name="Group 11">
            <a:extLst>
              <a:ext uri="{FF2B5EF4-FFF2-40B4-BE49-F238E27FC236}">
                <a16:creationId xmlns:a16="http://schemas.microsoft.com/office/drawing/2014/main" id="{620BB851-14A8-4B6D-547A-DB894EE101EC}"/>
              </a:ext>
            </a:extLst>
          </p:cNvPr>
          <p:cNvGrpSpPr/>
          <p:nvPr/>
        </p:nvGrpSpPr>
        <p:grpSpPr>
          <a:xfrm>
            <a:off x="2923533" y="6001907"/>
            <a:ext cx="3587388" cy="1913308"/>
            <a:chOff x="1950804" y="3053151"/>
            <a:chExt cx="5608871" cy="3418425"/>
          </a:xfrm>
        </p:grpSpPr>
        <p:pic>
          <p:nvPicPr>
            <p:cNvPr id="13" name="Picture 12">
              <a:extLst>
                <a:ext uri="{FF2B5EF4-FFF2-40B4-BE49-F238E27FC236}">
                  <a16:creationId xmlns:a16="http://schemas.microsoft.com/office/drawing/2014/main" id="{ABF93A7B-0C1B-D9A6-9703-65AB9B87009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AE73CCD5-1912-014B-8D94-4A42A445B077}"/>
                </a:ext>
              </a:extLst>
            </p:cNvPr>
            <p:cNvSpPr/>
            <p:nvPr/>
          </p:nvSpPr>
          <p:spPr>
            <a:xfrm>
              <a:off x="2801073" y="3350554"/>
              <a:ext cx="3981693"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04F6BBBD-A932-0CCD-CA26-E33E2835D0CD}"/>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1800" b="0">
                  <a:solidFill>
                    <a:srgbClr val="000000"/>
                  </a:solidFill>
                  <a:latin typeface="Calibri" panose="020F0502020204030204" pitchFamily="34" charset="0"/>
                </a:rPr>
                <a:t>Website Here</a:t>
              </a:r>
              <a:endParaRPr lang="en-US" sz="1800" b="0">
                <a:solidFill>
                  <a:srgbClr val="000000"/>
                </a:solidFill>
                <a:latin typeface="Calibri" panose="020F0502020204030204" pitchFamily="34" charset="0"/>
              </a:endParaRPr>
            </a:p>
          </p:txBody>
        </p:sp>
      </p:grpSp>
      <p:pic>
        <p:nvPicPr>
          <p:cNvPr id="16" name="Online Media 15" title="SMARTCHAIN Smart Solutions in Short Food Supply Chains">
            <a:hlinkClick r:id="" action="ppaction://media"/>
            <a:extLst>
              <a:ext uri="{FF2B5EF4-FFF2-40B4-BE49-F238E27FC236}">
                <a16:creationId xmlns:a16="http://schemas.microsoft.com/office/drawing/2014/main" id="{8C245906-FDC5-3E28-746A-ACE69EEF43B2}"/>
              </a:ext>
            </a:extLst>
          </p:cNvPr>
          <p:cNvPicPr>
            <a:picLocks noRot="1" noChangeAspect="1"/>
          </p:cNvPicPr>
          <p:nvPr>
            <a:videoFile r:link="rId1"/>
          </p:nvPr>
        </p:nvPicPr>
        <p:blipFill>
          <a:blip r:embed="rId9"/>
          <a:stretch>
            <a:fillRect/>
          </a:stretch>
        </p:blipFill>
        <p:spPr>
          <a:xfrm>
            <a:off x="3442665" y="6131878"/>
            <a:ext cx="2571351" cy="1435100"/>
          </a:xfrm>
          <a:prstGeom prst="rect">
            <a:avLst/>
          </a:prstGeom>
        </p:spPr>
      </p:pic>
      <p:sp>
        <p:nvSpPr>
          <p:cNvPr id="2" name="Oval 1">
            <a:extLst>
              <a:ext uri="{FF2B5EF4-FFF2-40B4-BE49-F238E27FC236}">
                <a16:creationId xmlns:a16="http://schemas.microsoft.com/office/drawing/2014/main" id="{8CB62D64-E934-7779-A862-863FF9AC03CB}"/>
              </a:ext>
            </a:extLst>
          </p:cNvPr>
          <p:cNvSpPr/>
          <p:nvPr/>
        </p:nvSpPr>
        <p:spPr>
          <a:xfrm rot="766773">
            <a:off x="2219291" y="6437155"/>
            <a:ext cx="1091819" cy="981836"/>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latin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26C54A13-C6B7-8409-70D7-14B73CF5DC17}"/>
              </a:ext>
            </a:extLst>
          </p:cNvPr>
          <p:cNvSpPr txBox="1">
            <a:spLocks/>
          </p:cNvSpPr>
          <p:nvPr/>
        </p:nvSpPr>
        <p:spPr>
          <a:xfrm rot="1500048">
            <a:off x="2288916" y="6714498"/>
            <a:ext cx="921738" cy="427149"/>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400" b="1">
                <a:solidFill>
                  <a:schemeClr val="bg1"/>
                </a:solidFill>
                <a:latin typeface="Calibri" panose="020F0502020204030204" pitchFamily="34" charset="0"/>
                <a:cs typeface="Calibri" panose="020F0502020204030204" pitchFamily="34" charset="0"/>
              </a:rPr>
              <a:t>CLICK  TO VIEW</a:t>
            </a:r>
          </a:p>
        </p:txBody>
      </p:sp>
      <p:pic>
        <p:nvPicPr>
          <p:cNvPr id="11" name="Picture 10">
            <a:extLst>
              <a:ext uri="{FF2B5EF4-FFF2-40B4-BE49-F238E27FC236}">
                <a16:creationId xmlns:a16="http://schemas.microsoft.com/office/drawing/2014/main" id="{071C1F69-E2DF-45D8-5FB7-EB4CDE8DFE7F}"/>
              </a:ext>
            </a:extLst>
          </p:cNvPr>
          <p:cNvPicPr>
            <a:picLocks noChangeAspect="1"/>
          </p:cNvPicPr>
          <p:nvPr/>
        </p:nvPicPr>
        <p:blipFill>
          <a:blip r:embed="rId10"/>
          <a:stretch>
            <a:fillRect/>
          </a:stretch>
        </p:blipFill>
        <p:spPr>
          <a:xfrm>
            <a:off x="277061" y="5513853"/>
            <a:ext cx="493080" cy="474817"/>
          </a:xfrm>
          <a:prstGeom prst="rect">
            <a:avLst/>
          </a:prstGeom>
        </p:spPr>
      </p:pic>
      <p:sp>
        <p:nvSpPr>
          <p:cNvPr id="7" name="Slide Number Placeholder 2">
            <a:extLst>
              <a:ext uri="{FF2B5EF4-FFF2-40B4-BE49-F238E27FC236}">
                <a16:creationId xmlns:a16="http://schemas.microsoft.com/office/drawing/2014/main" id="{13945AC7-5402-F868-238E-4FD5EDFC14A3}"/>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15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a:t>
            </a:r>
            <a:r>
              <a:rPr lang="en-IE" sz="3600"/>
              <a:t>Food Marketing</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fontAlgn="base">
              <a:defRPr/>
            </a:pPr>
            <a:r>
              <a:rPr lang="en-GB" sz="1400" b="1">
                <a:solidFill>
                  <a:schemeClr val="tx1"/>
                </a:solidFill>
                <a:highlight>
                  <a:srgbClr val="F79037"/>
                </a:highlight>
                <a:latin typeface="Calibri"/>
                <a:ea typeface="Calibri" panose="020F0502020204030204" pitchFamily="34" charset="0"/>
                <a:cs typeface="Calibri"/>
              </a:rPr>
              <a:t>Aim: Learner understands the importance of Pricing &amp; Affordability</a:t>
            </a: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4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Food pricing and affordability are quite important topics in today’s world as there is an increase in global food demand. The UN Food and Agriculture Organisation </a:t>
            </a:r>
            <a:r>
              <a:rPr lang="en-GB" sz="1200">
                <a:latin typeface="Calibri"/>
                <a:ea typeface="Calibri" panose="020F0502020204030204" pitchFamily="34" charset="0"/>
                <a:cs typeface="Calibri"/>
              </a:rPr>
              <a:t>(FAO, 2009)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expects global food demand to rise by 60%-100% by 2050</a:t>
            </a:r>
            <a:r>
              <a:rPr lang="en-GB" sz="1200">
                <a:latin typeface="Calibri"/>
                <a:ea typeface="Calibri" panose="020F0502020204030204" pitchFamily="34" charset="0"/>
                <a:cs typeface="Calibri"/>
              </a:rPr>
              <a:t>.</a:t>
            </a:r>
            <a:r>
              <a:rPr lang="en-GB" sz="1200">
                <a:solidFill>
                  <a:srgbClr val="FF0000"/>
                </a:solidFill>
                <a:latin typeface="Calibri"/>
                <a:ea typeface="Calibri" panose="020F0502020204030204" pitchFamily="34" charset="0"/>
                <a:cs typeface="Calibri"/>
              </a:rPr>
              <a:t>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Rising populations and higher urbanisation are the two leading reasons for the increase in global demand. In more detailed terms, the FAO estimates that by 2050, to satisfy the demands of this growing and wealthier population with an increased meat demand, food production will have to increase by at least 50%: from 8.4 billion tonnes today to 13.5 billion tonnes to provide for a projected population of 9.7 billion in 2050. This rise is expected to cause an increase in food prices.</a:t>
            </a:r>
            <a:r>
              <a:rPr lang="en-GB" sz="1200">
                <a:latin typeface="Calibri"/>
                <a:ea typeface="Calibri" panose="020F0502020204030204" pitchFamily="34" charset="0"/>
                <a:cs typeface="Calibri"/>
              </a:rPr>
              <a:t>  </a:t>
            </a:r>
            <a:endParaRPr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To support the competitiveness of European Union countries in the food and drinks industry, the Commission established the High-Level Forum for a Better Functioning Food Supply Chain in 2015 (European Commission, n.d., Forum for a better-functioning food supply chain). The forum addresses fair trade practices and price fluctuations. </a:t>
            </a:r>
            <a:r>
              <a:rPr lang="en-GB" sz="1200">
                <a:latin typeface="Calibri"/>
                <a:ea typeface="Calibri" panose="020F0502020204030204" pitchFamily="34" charset="0"/>
                <a:cs typeface="Calibri"/>
              </a:rPr>
              <a:t>The</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Forum’s 2019 report, emphasises the changing demands in the food industry; globalisation of the supply chain which results in increased transportation and storage costs; leads to a demand for local food products – Gastro-nationalism – supported by increased e-commerce serving directly to the customer. Accordingly, the forum recommends some actions for the future, such as “the urgency to shift to more sustainable food systems”, the need for R&amp;D studies and stimulating high value-added jobs in the sector </a:t>
            </a:r>
            <a:r>
              <a:rPr lang="en-GB" sz="1200">
                <a:latin typeface="Calibri"/>
                <a:ea typeface="Calibri" panose="020F0502020204030204" pitchFamily="34" charset="0"/>
                <a:cs typeface="Calibri"/>
              </a:rPr>
              <a:t>(European </a:t>
            </a:r>
            <a:r>
              <a:rPr lang="en-GB" sz="1200" err="1">
                <a:latin typeface="Calibri"/>
                <a:ea typeface="Calibri" panose="020F0502020204030204" pitchFamily="34" charset="0"/>
                <a:cs typeface="Calibri"/>
              </a:rPr>
              <a:t>Commision</a:t>
            </a:r>
            <a:r>
              <a:rPr lang="en-GB" sz="1200">
                <a:latin typeface="Calibri"/>
                <a:ea typeface="Calibri" panose="020F0502020204030204" pitchFamily="34" charset="0"/>
                <a:cs typeface="Calibri"/>
              </a:rPr>
              <a:t> High Level Forum, 2019). </a:t>
            </a: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Besides the increase in global demand for food, pricing and affordability are also important considerations for a healthy and balanced diet. Malnutrition, and therefore unhealthy eating habits could be the result of high food prices. Price and affordability can be key barriers to accessing sufficient, safe, nutritious food to meet dietary needs and food preferences for an active and healthy life (</a:t>
            </a:r>
            <a:r>
              <a:rPr kumimoji="0" lang="en-GB" sz="1200" i="0" u="none" strike="noStrike" kern="1200" cap="none" spc="0" normalizeH="0" baseline="0" noProof="0" err="1">
                <a:ln>
                  <a:noFill/>
                </a:ln>
                <a:solidFill>
                  <a:srgbClr val="000000"/>
                </a:solidFill>
                <a:effectLst/>
                <a:uLnTx/>
                <a:uFillTx/>
                <a:latin typeface="Calibri"/>
                <a:ea typeface="Calibri" panose="020F0502020204030204" pitchFamily="34" charset="0"/>
                <a:cs typeface="Calibri"/>
              </a:rPr>
              <a:t>Herforth</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et al., 2020).</a:t>
            </a:r>
            <a:r>
              <a:rPr lang="en-GB" sz="1200">
                <a:latin typeface="Calibri"/>
                <a:ea typeface="Calibri" panose="020F0502020204030204" pitchFamily="34" charset="0"/>
                <a:cs typeface="Calibri"/>
              </a:rPr>
              <a:t> </a:t>
            </a:r>
            <a:endParaRPr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a:highlight>
                <a:srgbClr val="F79037"/>
              </a:highlight>
              <a:ea typeface="Calibri" panose="020F0502020204030204" pitchFamily="34" charset="0"/>
            </a:endParaRPr>
          </a:p>
          <a:p>
            <a:pPr fontAlgn="base">
              <a:defRPr/>
            </a:pPr>
            <a:r>
              <a:rPr lang="en-GB" sz="1200">
                <a:solidFill>
                  <a:schemeClr val="tx1"/>
                </a:solidFill>
                <a:latin typeface="Calibri"/>
                <a:ea typeface="Calibri" panose="020F0502020204030204" pitchFamily="34" charset="0"/>
                <a:cs typeface="Calibri"/>
              </a:rPr>
              <a:t>Food pricing is quite important, as there should be fair trade prices so that food is more affordable to a vast group of people. Fair-trade price is the price that to be paid regardless of the market price. "</a:t>
            </a:r>
            <a:r>
              <a:rPr lang="en-GB" sz="1200" i="1">
                <a:solidFill>
                  <a:schemeClr val="tx1"/>
                </a:solidFill>
                <a:latin typeface="Calibri"/>
                <a:ea typeface="Calibri" panose="020F0502020204030204" pitchFamily="34" charset="0"/>
                <a:cs typeface="Calibri"/>
              </a:rPr>
              <a:t>As long as the trade price is above the fair-trade price, it allows traders and producers to negotiate higher prices depending on the quality and other attributes. However, a range of inter-related factors influence food prices, including political, economic, socio-cultural and environmental factors at local, national and international levels</a:t>
            </a:r>
            <a:r>
              <a:rPr lang="en-GB" sz="1200">
                <a:solidFill>
                  <a:schemeClr val="tx1"/>
                </a:solidFill>
                <a:latin typeface="Calibri"/>
                <a:ea typeface="Calibri" panose="020F0502020204030204" pitchFamily="34" charset="0"/>
                <a:cs typeface="Calibri"/>
              </a:rPr>
              <a:t>" (</a:t>
            </a:r>
            <a:r>
              <a:rPr lang="en-GB" sz="1200">
                <a:latin typeface="Calibri"/>
                <a:ea typeface="Calibri" panose="020F0502020204030204" pitchFamily="34" charset="0"/>
                <a:cs typeface="Calibri"/>
              </a:rPr>
              <a:t>The Economic Times, 2023).</a:t>
            </a:r>
            <a:endParaRPr lang="en-GB" sz="1200"/>
          </a:p>
          <a:p>
            <a:pPr fontAlgn="base">
              <a:defRPr/>
            </a:pPr>
            <a:r>
              <a:rPr lang="en-GB" sz="1200">
                <a:solidFill>
                  <a:schemeClr val="tx1"/>
                </a:solidFill>
                <a:latin typeface="Calibri"/>
                <a:ea typeface="Calibri" panose="020F0502020204030204" pitchFamily="34" charset="0"/>
                <a:cs typeface="Calibri"/>
              </a:rPr>
              <a:t>Climate variability, economic slowdowns and downturns are the major drivers for unstable food prices. The COVID-19 pandemic made the pathway of food price instability even steeper. </a:t>
            </a:r>
            <a:endParaRPr lang="en-GB" sz="120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B.3.1. Pricing &amp; Affordability</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4" name="Graphic 3" descr="Film strip outline">
            <a:extLst>
              <a:ext uri="{FF2B5EF4-FFF2-40B4-BE49-F238E27FC236}">
                <a16:creationId xmlns:a16="http://schemas.microsoft.com/office/drawing/2014/main" id="{9AA8BB99-1DDB-4C7F-9E85-7C039E1803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738" y="9237293"/>
            <a:ext cx="742942" cy="742942"/>
          </a:xfrm>
          <a:prstGeom prst="rect">
            <a:avLst/>
          </a:prstGeom>
        </p:spPr>
      </p:pic>
      <p:sp>
        <p:nvSpPr>
          <p:cNvPr id="36" name="TextBox 35">
            <a:extLst>
              <a:ext uri="{FF2B5EF4-FFF2-40B4-BE49-F238E27FC236}">
                <a16:creationId xmlns:a16="http://schemas.microsoft.com/office/drawing/2014/main" id="{D45464E9-FC91-119C-AB89-342AC2FCA89A}"/>
              </a:ext>
            </a:extLst>
          </p:cNvPr>
          <p:cNvSpPr txBox="1"/>
          <p:nvPr/>
        </p:nvSpPr>
        <p:spPr>
          <a:xfrm>
            <a:off x="917376" y="9323554"/>
            <a:ext cx="6029334" cy="461665"/>
          </a:xfrm>
          <a:prstGeom prst="rect">
            <a:avLst/>
          </a:prstGeom>
          <a:noFill/>
        </p:spPr>
        <p:txBody>
          <a:bodyPr wrap="square">
            <a:spAutoFit/>
          </a:bodyPr>
          <a:lstStyle/>
          <a:p>
            <a:r>
              <a:rPr lang="en-GB" sz="1200" b="1" i="0">
                <a:solidFill>
                  <a:srgbClr val="000000"/>
                </a:solidFill>
                <a:effectLst/>
                <a:latin typeface="WordVisi_MSFontService"/>
              </a:rPr>
              <a:t>Suggested Video: </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check </a:t>
            </a:r>
            <a:r>
              <a:rPr lang="en-GB" sz="1200">
                <a:solidFill>
                  <a:srgbClr val="000000"/>
                </a:solidFill>
                <a:latin typeface="Calibri" panose="020F0502020204030204" pitchFamily="34" charset="0"/>
                <a:ea typeface="Calibri" panose="020F0502020204030204" pitchFamily="34" charset="0"/>
                <a:cs typeface="Calibri" panose="020F0502020204030204" pitchFamily="34" charset="0"/>
              </a:rPr>
              <a:t>out </a:t>
            </a:r>
            <a:r>
              <a:rPr lang="en-GB" sz="1200" b="1">
                <a:solidFill>
                  <a:srgbClr val="B2DEDD"/>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this</a:t>
            </a:r>
            <a:r>
              <a:rPr lang="en-GB" sz="1200" b="1" i="0">
                <a:solidFill>
                  <a:srgbClr val="B2DEDD"/>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video </a:t>
            </a:r>
            <a:r>
              <a:rPr lang="en-GB"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about the State of Food Security and Nutrition in the World in 2022, published by FAO </a:t>
            </a:r>
            <a:endParaRPr lang="en-IE" sz="1200">
              <a:latin typeface="Calibri" panose="020F0502020204030204" pitchFamily="34" charset="0"/>
              <a:ea typeface="Calibri" panose="020F0502020204030204" pitchFamily="34" charset="0"/>
              <a:cs typeface="Calibri" panose="020F0502020204030204" pitchFamily="34" charset="0"/>
            </a:endParaRPr>
          </a:p>
        </p:txBody>
      </p:sp>
      <p:sp>
        <p:nvSpPr>
          <p:cNvPr id="33" name="Slide Number Placeholder 2">
            <a:extLst>
              <a:ext uri="{FF2B5EF4-FFF2-40B4-BE49-F238E27FC236}">
                <a16:creationId xmlns:a16="http://schemas.microsoft.com/office/drawing/2014/main" id="{A78DF60D-6D4C-29DE-D09B-FD22C444BE64}"/>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656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a:t>
            </a:r>
            <a:r>
              <a:rPr lang="en-IE" sz="3600"/>
              <a:t>Food Marketing</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465316"/>
            <a:ext cx="6143488" cy="6820641"/>
          </a:xfrm>
        </p:spPr>
        <p:txBody>
          <a:bodyPr lIns="91440" tIns="45720" rIns="91440" bIns="45720" numCol="1" spcCol="288000" anchor="t">
            <a:noAutofit/>
          </a:bodyPr>
          <a:lstStyle/>
          <a:p>
            <a:pPr fontAlgn="base">
              <a:defRPr/>
            </a:pPr>
            <a:endPar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In addition to many factors as mentioned above, the </a:t>
            </a:r>
            <a:r>
              <a:rPr lang="en-GB" sz="1200">
                <a:latin typeface="Calibri"/>
                <a:ea typeface="Calibri" panose="020F0502020204030204" pitchFamily="34" charset="0"/>
                <a:cs typeface="Calibri"/>
              </a:rPr>
              <a:t>wars</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GB" sz="1200">
                <a:latin typeface="Calibri"/>
                <a:ea typeface="Calibri" panose="020F0502020204030204" pitchFamily="34" charset="0"/>
                <a:cs typeface="Calibri"/>
              </a:rPr>
              <a:t>may also cause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food insecurity</a:t>
            </a:r>
            <a:r>
              <a:rPr lang="en-GB" sz="1200">
                <a:latin typeface="Calibri"/>
                <a:ea typeface="Calibri" panose="020F0502020204030204" pitchFamily="34" charset="0"/>
                <a:cs typeface="Calibri"/>
              </a:rPr>
              <a:t>, price fluctuations and</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inflation. </a:t>
            </a:r>
            <a:r>
              <a:rPr lang="en-GB" sz="1200">
                <a:latin typeface="Calibri"/>
                <a:ea typeface="Calibri" panose="020F0502020204030204" pitchFamily="34" charset="0"/>
                <a:cs typeface="Calibri"/>
              </a:rPr>
              <a:t>Scarcity in basic commodities</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GB" sz="1200">
                <a:latin typeface="Calibri"/>
                <a:ea typeface="Calibri" panose="020F0502020204030204" pitchFamily="34" charset="0"/>
                <a:cs typeface="Calibri"/>
              </a:rPr>
              <a:t>such as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wheat, edible oils, </a:t>
            </a:r>
            <a:r>
              <a:rPr lang="en-GB" sz="1200">
                <a:latin typeface="Calibri"/>
                <a:ea typeface="Calibri" panose="020F0502020204030204" pitchFamily="34" charset="0"/>
                <a:cs typeface="Calibri"/>
              </a:rPr>
              <a:t>or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fertilisers</a:t>
            </a:r>
            <a:r>
              <a:rPr lang="en-GB" sz="1200">
                <a:latin typeface="Calibri"/>
                <a:ea typeface="Calibri" panose="020F0502020204030204" pitchFamily="34" charset="0"/>
                <a:cs typeface="Calibri"/>
              </a:rPr>
              <a:t>, may result in global crisis. Regarding Russia - Ukraine War,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a major challenge would be </a:t>
            </a:r>
            <a:r>
              <a:rPr lang="en-GB" sz="1200">
                <a:latin typeface="Calibri"/>
                <a:ea typeface="Calibri" panose="020F0502020204030204" pitchFamily="34" charset="0"/>
                <a:cs typeface="Calibri"/>
              </a:rPr>
              <a:t>accessing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fertilisers</a:t>
            </a:r>
            <a:r>
              <a:rPr lang="en-GB" sz="1200">
                <a:latin typeface="Calibri"/>
                <a:ea typeface="Calibri" panose="020F0502020204030204" pitchFamily="34" charset="0"/>
                <a:cs typeface="Calibri"/>
              </a:rPr>
              <a:t> which can reduce food production all</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GB" sz="1200">
                <a:latin typeface="Calibri"/>
                <a:ea typeface="Calibri" panose="020F0502020204030204" pitchFamily="34" charset="0"/>
                <a:cs typeface="Calibri"/>
              </a:rPr>
              <a:t>around the world (</a:t>
            </a:r>
            <a:r>
              <a:rPr lang="en-GB" sz="1200" err="1">
                <a:latin typeface="Calibri"/>
                <a:ea typeface="Calibri" panose="020F0502020204030204" pitchFamily="34" charset="0"/>
                <a:cs typeface="Calibri"/>
              </a:rPr>
              <a:t>Worldbank</a:t>
            </a:r>
            <a:r>
              <a:rPr lang="en-GB" sz="1200">
                <a:latin typeface="Calibri"/>
                <a:ea typeface="Calibri" panose="020F0502020204030204" pitchFamily="34" charset="0"/>
                <a:cs typeface="Calibri"/>
              </a:rPr>
              <a:t>, Commodity Markets Outlook, 2022).</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GB" sz="1200">
                <a:latin typeface="Calibri"/>
                <a:ea typeface="Calibri" panose="020F0502020204030204" pitchFamily="34" charset="0"/>
                <a:cs typeface="Calibri"/>
              </a:rPr>
              <a:t>For instance, "</a:t>
            </a:r>
            <a:r>
              <a:rPr lang="en-GB" sz="1200" i="1">
                <a:latin typeface="Calibri"/>
                <a:ea typeface="Calibri" panose="020F0502020204030204" pitchFamily="34" charset="0"/>
                <a:cs typeface="Calibri"/>
              </a:rPr>
              <a:t>Russia</a:t>
            </a:r>
            <a:r>
              <a:rPr kumimoji="0" lang="en-GB" sz="1200" i="1"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and Belarus are major fertiliser exporters, accounting for 38% of potassic fertilisers, 17% of compound fertilisers, and 15% of nitrogenous fertilisers</a:t>
            </a:r>
            <a:r>
              <a:rPr lang="en-GB" sz="1200">
                <a:latin typeface="Calibri"/>
                <a:ea typeface="Calibri" panose="020F0502020204030204" pitchFamily="34" charset="0"/>
                <a:cs typeface="Calibri"/>
              </a:rPr>
              <a:t>"</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GB" sz="1200" err="1">
                <a:latin typeface="Calibri"/>
                <a:ea typeface="Calibri" panose="020F0502020204030204" pitchFamily="34" charset="0"/>
                <a:cs typeface="Calibri"/>
              </a:rPr>
              <a:t>Worldbank</a:t>
            </a:r>
            <a:r>
              <a:rPr lang="en-GB" sz="1200">
                <a:latin typeface="Calibri"/>
                <a:ea typeface="Calibri" panose="020F0502020204030204" pitchFamily="34" charset="0"/>
                <a:cs typeface="Calibri"/>
              </a:rPr>
              <a:t>, </a:t>
            </a:r>
            <a:r>
              <a:rPr lang="en-GB" sz="1200">
                <a:solidFill>
                  <a:schemeClr val="tx1"/>
                </a:solidFill>
                <a:latin typeface="Calibri"/>
                <a:ea typeface="Calibri" panose="020F0502020204030204" pitchFamily="34" charset="0"/>
                <a:cs typeface="Calibri"/>
              </a:rPr>
              <a:t>n.d.-a).</a:t>
            </a:r>
            <a:r>
              <a:rPr lang="en-GB" sz="1200">
                <a:latin typeface="Calibri"/>
                <a:ea typeface="Calibri" panose="020F0502020204030204" pitchFamily="34" charset="0"/>
                <a:cs typeface="Calibri"/>
              </a:rPr>
              <a:t> </a:t>
            </a: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Diet costs have risen in recent months, with food price inflation above 5% in many countries as a result of the COVID-19 pandemic, climate shocks, the war in Ukraine among other factors. Urgent action is needed to address food insecurity in 2022 (</a:t>
            </a:r>
            <a:r>
              <a:rPr kumimoji="0" lang="en-GB" sz="1200" i="0" u="none" strike="noStrike" kern="1200" cap="none" spc="0" normalizeH="0" baseline="0" noProof="0" err="1">
                <a:ln>
                  <a:noFill/>
                </a:ln>
                <a:solidFill>
                  <a:srgbClr val="000000"/>
                </a:solidFill>
                <a:effectLst/>
                <a:uLnTx/>
                <a:uFillTx/>
                <a:latin typeface="Calibri"/>
                <a:ea typeface="Calibri" panose="020F0502020204030204" pitchFamily="34" charset="0"/>
                <a:cs typeface="Calibri"/>
              </a:rPr>
              <a:t>Worldbank</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GB" sz="1200">
                <a:latin typeface="Calibri"/>
                <a:ea typeface="Calibri" panose="020F0502020204030204" pitchFamily="34" charset="0"/>
                <a:cs typeface="Calibri"/>
              </a:rPr>
              <a:t>n.d.-b).</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Consequently, there seems to be an uncertain future for food supply and prices. This uncertainty could affect the affordability of food to millions of people from all over the world. Higher prices could impact access to healthy food, causing an increase in poverty. To make healthy diets cheaper, agricultural policies, research, and development need to shift toward a diversity of nutritious foods (Herforth et al., 2020).</a:t>
            </a:r>
            <a:r>
              <a:rPr lang="en-GB" sz="1200">
                <a:latin typeface="Calibri"/>
                <a:ea typeface="Calibri" panose="020F0502020204030204" pitchFamily="34" charset="0"/>
                <a:cs typeface="Calibri"/>
              </a:rPr>
              <a:t> </a:t>
            </a:r>
            <a:endParaRPr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B.3.1. Pricing &amp; Affordability</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3" name="Picture 32">
            <a:extLst>
              <a:ext uri="{FF2B5EF4-FFF2-40B4-BE49-F238E27FC236}">
                <a16:creationId xmlns:a16="http://schemas.microsoft.com/office/drawing/2014/main" id="{D74D3B5D-39B1-92EA-BB7F-4C019E9F0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645" y="6465439"/>
            <a:ext cx="2802192" cy="2247140"/>
          </a:xfrm>
          <a:prstGeom prst="rect">
            <a:avLst/>
          </a:prstGeom>
        </p:spPr>
      </p:pic>
      <p:pic>
        <p:nvPicPr>
          <p:cNvPr id="34" name="Picture 33">
            <a:extLst>
              <a:ext uri="{FF2B5EF4-FFF2-40B4-BE49-F238E27FC236}">
                <a16:creationId xmlns:a16="http://schemas.microsoft.com/office/drawing/2014/main" id="{7C3D199E-2924-43CC-96F3-47511407B9D5}"/>
              </a:ext>
            </a:extLst>
          </p:cNvPr>
          <p:cNvPicPr>
            <a:picLocks noChangeAspect="1"/>
          </p:cNvPicPr>
          <p:nvPr/>
        </p:nvPicPr>
        <p:blipFill>
          <a:blip r:embed="rId3"/>
          <a:stretch>
            <a:fillRect/>
          </a:stretch>
        </p:blipFill>
        <p:spPr>
          <a:xfrm>
            <a:off x="3938068" y="6465439"/>
            <a:ext cx="3109142" cy="2247141"/>
          </a:xfrm>
          <a:prstGeom prst="rect">
            <a:avLst/>
          </a:prstGeom>
        </p:spPr>
      </p:pic>
      <p:sp>
        <p:nvSpPr>
          <p:cNvPr id="4" name="Slide Number Placeholder 2">
            <a:extLst>
              <a:ext uri="{FF2B5EF4-FFF2-40B4-BE49-F238E27FC236}">
                <a16:creationId xmlns:a16="http://schemas.microsoft.com/office/drawing/2014/main" id="{04E2EE4E-6414-D3D1-8171-1443E9EDB3EC}"/>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7584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a:t>
            </a:r>
            <a:r>
              <a:rPr lang="en-IE" sz="3600"/>
              <a:t>Food Marketing</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465316"/>
            <a:ext cx="6143488" cy="6820641"/>
          </a:xfrm>
        </p:spPr>
        <p:txBody>
          <a:bodyPr lIns="91440" tIns="45720" rIns="91440" bIns="45720" numCol="1" spcCol="288000" anchor="t">
            <a:noAutofit/>
          </a:bodyPr>
          <a:lstStyle/>
          <a:p>
            <a:pPr fontAlgn="base">
              <a:defRPr/>
            </a:pPr>
            <a:r>
              <a:rPr lang="en-US" sz="1200" b="1">
                <a:latin typeface="Calibri"/>
                <a:ea typeface="Calibri" panose="020F0502020204030204" pitchFamily="34" charset="0"/>
                <a:cs typeface="Calibri"/>
              </a:rPr>
              <a:t>"</a:t>
            </a:r>
            <a:r>
              <a:rPr lang="en-US" sz="1200" b="1" i="1">
                <a:latin typeface="Calibri"/>
                <a:ea typeface="Calibri" panose="020F0502020204030204" pitchFamily="34" charset="0"/>
                <a:cs typeface="Calibri"/>
              </a:rPr>
              <a:t>Intellectual</a:t>
            </a:r>
            <a:r>
              <a:rPr kumimoji="0" lang="en-US" sz="1200" b="1" i="1"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property </a:t>
            </a:r>
            <a:r>
              <a:rPr lang="en-US" sz="1200" b="1" i="1">
                <a:latin typeface="Calibri"/>
                <a:ea typeface="Calibri" panose="020F0502020204030204" pitchFamily="34" charset="0"/>
                <a:cs typeface="Calibri"/>
              </a:rPr>
              <a:t>[</a:t>
            </a:r>
            <a:r>
              <a:rPr kumimoji="0" lang="en-US" sz="1200" b="1" i="1" u="none" strike="noStrike" kern="1200" cap="none" spc="0" normalizeH="0" baseline="0" noProof="0">
                <a:ln>
                  <a:noFill/>
                </a:ln>
                <a:solidFill>
                  <a:srgbClr val="000000"/>
                </a:solidFill>
                <a:effectLst/>
                <a:uLnTx/>
                <a:uFillTx/>
                <a:latin typeface="Calibri"/>
                <a:ea typeface="Calibri" panose="020F0502020204030204" pitchFamily="34" charset="0"/>
                <a:cs typeface="Calibri"/>
              </a:rPr>
              <a:t>IP</a:t>
            </a:r>
            <a:r>
              <a:rPr lang="en-US" sz="1200" b="1" i="1">
                <a:latin typeface="Calibri"/>
                <a:ea typeface="Calibri" panose="020F0502020204030204" pitchFamily="34" charset="0"/>
                <a:cs typeface="Calibri"/>
              </a:rPr>
              <a:t>] </a:t>
            </a:r>
            <a:r>
              <a:rPr lang="en-US" sz="1200" i="1">
                <a:latin typeface="Calibri"/>
                <a:ea typeface="Calibri" panose="020F0502020204030204" pitchFamily="34" charset="0"/>
                <a:cs typeface="Calibri"/>
              </a:rPr>
              <a:t>refers</a:t>
            </a:r>
            <a:r>
              <a:rPr kumimoji="0" lang="en-US" sz="1200" i="1"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to creations of the mind in literary and artistic works, designs, symbols, names and images used in commerce</a:t>
            </a:r>
            <a:r>
              <a:rPr lang="en-US" sz="1200">
                <a:latin typeface="Calibri"/>
                <a:ea typeface="Calibri" panose="020F0502020204030204" pitchFamily="34" charset="0"/>
                <a:cs typeface="Calibri"/>
              </a:rPr>
              <a:t>" (World Intellectual Property </a:t>
            </a:r>
            <a:r>
              <a:rPr lang="en-US" sz="1200" err="1">
                <a:latin typeface="Calibri"/>
                <a:ea typeface="Calibri" panose="020F0502020204030204" pitchFamily="34" charset="0"/>
                <a:cs typeface="Calibri"/>
              </a:rPr>
              <a:t>Organisation</a:t>
            </a:r>
            <a:r>
              <a:rPr lang="en-US" sz="1200">
                <a:latin typeface="Calibri"/>
                <a:ea typeface="Calibri" panose="020F0502020204030204" pitchFamily="34" charset="0"/>
                <a:cs typeface="Calibri"/>
              </a:rPr>
              <a:t> [WIPO], n.d.).</a:t>
            </a:r>
            <a:r>
              <a:rPr kumimoji="0" lang="en-US"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US" sz="1200">
                <a:latin typeface="Calibri"/>
                <a:ea typeface="Calibri" panose="020F0502020204030204" pitchFamily="34" charset="0"/>
                <a:cs typeface="Calibri"/>
              </a:rPr>
              <a:t>According to WIPO, IP</a:t>
            </a:r>
            <a:r>
              <a:rPr kumimoji="0" lang="en-US"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is </a:t>
            </a:r>
            <a:r>
              <a:rPr lang="en-US" sz="1200">
                <a:latin typeface="Calibri"/>
                <a:ea typeface="Calibri" panose="020F0502020204030204" pitchFamily="34" charset="0"/>
                <a:cs typeface="Calibri"/>
              </a:rPr>
              <a:t>classified as patents, copyright and trademarks, and the idea is protected by law which enables owners to gain </a:t>
            </a:r>
            <a:r>
              <a:rPr kumimoji="0" lang="en-US"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recognition or financial </a:t>
            </a:r>
            <a:r>
              <a:rPr lang="en-US" sz="1200">
                <a:latin typeface="Calibri"/>
                <a:ea typeface="Calibri" panose="020F0502020204030204" pitchFamily="34" charset="0"/>
                <a:cs typeface="Calibri"/>
              </a:rPr>
              <a:t>benefits</a:t>
            </a:r>
            <a:r>
              <a:rPr kumimoji="0" lang="en-US"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However, IP is an issue </a:t>
            </a:r>
            <a:r>
              <a:rPr lang="en-US" sz="1200">
                <a:latin typeface="Calibri"/>
                <a:ea typeface="Calibri" panose="020F0502020204030204" pitchFamily="34" charset="0"/>
                <a:cs typeface="Calibri"/>
              </a:rPr>
              <a:t>in the food sector.   </a:t>
            </a:r>
            <a:endParaRPr kumimoji="0" lang="en-US" sz="1200" i="0"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lang="en-US" sz="1200">
                <a:latin typeface="Calibri"/>
                <a:ea typeface="Calibri" panose="020F0502020204030204" pitchFamily="34" charset="0"/>
                <a:cs typeface="Calibri"/>
              </a:rPr>
              <a:t>Since the taste of a food is subjective, protection of the taste may be a difficult issue. For instance,  the Court of Justice of the European Union (2018) decides to reject IP rights since "</a:t>
            </a:r>
            <a:r>
              <a:rPr lang="en-US" sz="1200" i="1">
                <a:latin typeface="Calibri"/>
                <a:ea typeface="Calibri" panose="020F0502020204030204" pitchFamily="34" charset="0"/>
                <a:cs typeface="Calibri"/>
              </a:rPr>
              <a:t>the taste of a food product cannot be classified as a ‘work’ and consequently is not eligible for copyright protection under the Directive</a:t>
            </a:r>
            <a:r>
              <a:rPr lang="en-US" sz="1200">
                <a:latin typeface="Calibri"/>
                <a:ea typeface="Calibri" panose="020F0502020204030204" pitchFamily="34" charset="0"/>
                <a:cs typeface="Calibri"/>
              </a:rPr>
              <a:t>". The subjectivity would lead to legal uncertainty, which means decision-makers may not be able to clearly define the scope of the protection (Saunders and Flugge, 2021). </a:t>
            </a:r>
            <a:endParaRPr lang="en-US" sz="1200">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a:ea typeface="Calibri" panose="020F0502020204030204" pitchFamily="34" charset="0"/>
            </a:endParaRPr>
          </a:p>
          <a:p>
            <a:pPr algn="just" rtl="0" fontAlgn="base"/>
            <a:r>
              <a:rPr lang="en-US" sz="1200" b="1" i="0">
                <a:solidFill>
                  <a:srgbClr val="000000"/>
                </a:solidFill>
                <a:effectLst/>
                <a:latin typeface="Calibri"/>
                <a:ea typeface="Calibri" panose="020F0502020204030204" pitchFamily="34" charset="0"/>
                <a:cs typeface="Calibri"/>
              </a:rPr>
              <a:t>Intellectual Property Protection for food can be classified as follows: </a:t>
            </a:r>
            <a:r>
              <a:rPr lang="en-US" sz="1200" b="0" i="0">
                <a:solidFill>
                  <a:srgbClr val="000000"/>
                </a:solidFill>
                <a:effectLst/>
                <a:latin typeface="Calibri"/>
                <a:ea typeface="Calibri" panose="020F0502020204030204" pitchFamily="34" charset="0"/>
                <a:cs typeface="Calibri"/>
              </a:rPr>
              <a:t> </a:t>
            </a:r>
          </a:p>
          <a:p>
            <a:pPr algn="just" rtl="0" fontAlgn="base"/>
            <a:endParaRPr lang="en-US" sz="800" b="0" i="0">
              <a:solidFill>
                <a:srgbClr val="000000"/>
              </a:solidFill>
              <a:effectLst/>
              <a:ea typeface="Calibri" panose="020F0502020204030204" pitchFamily="34" charset="0"/>
            </a:endParaRPr>
          </a:p>
          <a:p>
            <a:pPr marL="228600" indent="-228600" algn="l" rtl="0" fontAlgn="base">
              <a:buFont typeface="+mj-lt"/>
              <a:buAutoNum type="arabicPeriod"/>
            </a:pPr>
            <a:r>
              <a:rPr lang="en-US" sz="1200" b="1" i="0" u="sng">
                <a:solidFill>
                  <a:srgbClr val="000000"/>
                </a:solidFill>
                <a:effectLst/>
                <a:latin typeface="Calibri"/>
                <a:ea typeface="Calibri" panose="020F0502020204030204" pitchFamily="34" charset="0"/>
                <a:cs typeface="Calibri"/>
              </a:rPr>
              <a:t>Trade Secrets </a:t>
            </a:r>
          </a:p>
          <a:p>
            <a:pPr fontAlgn="base"/>
            <a:r>
              <a:rPr lang="en-US" sz="1200" b="0" i="0">
                <a:solidFill>
                  <a:srgbClr val="000000"/>
                </a:solidFill>
                <a:effectLst/>
                <a:latin typeface="Calibri"/>
                <a:ea typeface="Calibri" panose="020F0502020204030204" pitchFamily="34" charset="0"/>
                <a:cs typeface="Calibri"/>
              </a:rPr>
              <a:t>Trade secret protection </a:t>
            </a:r>
            <a:r>
              <a:rPr lang="en-US" sz="1200">
                <a:latin typeface="Calibri"/>
                <a:ea typeface="Calibri" panose="020F0502020204030204" pitchFamily="34" charset="0"/>
                <a:cs typeface="Calibri"/>
              </a:rPr>
              <a:t>eases knowledge transfer</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supports commercial ethics and helps with economic</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development</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(Saunders and Flugge, 2021).</a:t>
            </a:r>
            <a:r>
              <a:rPr lang="en-US" sz="1200" b="0" i="0">
                <a:solidFill>
                  <a:srgbClr val="000000"/>
                </a:solidFill>
                <a:effectLst/>
                <a:latin typeface="Calibri"/>
                <a:ea typeface="Calibri" panose="020F0502020204030204" pitchFamily="34" charset="0"/>
                <a:cs typeface="Calibri"/>
              </a:rPr>
              <a:t> For </a:t>
            </a:r>
            <a:r>
              <a:rPr lang="en-US" sz="1200">
                <a:latin typeface="Calibri"/>
                <a:ea typeface="Calibri" panose="020F0502020204030204" pitchFamily="34" charset="0"/>
                <a:cs typeface="Calibri"/>
              </a:rPr>
              <a:t>instance</a:t>
            </a:r>
            <a:r>
              <a:rPr lang="en-US" sz="1200" b="0" i="0">
                <a:solidFill>
                  <a:srgbClr val="000000"/>
                </a:solidFill>
                <a:effectLst/>
                <a:latin typeface="Calibri"/>
                <a:ea typeface="Calibri" panose="020F0502020204030204" pitchFamily="34" charset="0"/>
                <a:cs typeface="Calibri"/>
              </a:rPr>
              <a:t>, Coca-Cola’s formula </a:t>
            </a:r>
            <a:r>
              <a:rPr lang="en-US" sz="1200">
                <a:latin typeface="Calibri"/>
                <a:ea typeface="Calibri" panose="020F0502020204030204" pitchFamily="34" charset="0"/>
                <a:cs typeface="Calibri"/>
              </a:rPr>
              <a:t>and taste are</a:t>
            </a:r>
            <a:r>
              <a:rPr lang="en-US" sz="1200" b="0" i="0">
                <a:solidFill>
                  <a:srgbClr val="000000"/>
                </a:solidFill>
                <a:effectLst/>
                <a:latin typeface="Calibri"/>
                <a:ea typeface="Calibri" panose="020F0502020204030204" pitchFamily="34" charset="0"/>
                <a:cs typeface="Calibri"/>
              </a:rPr>
              <a:t> a trade secret</a:t>
            </a:r>
            <a:r>
              <a:rPr lang="en-US" sz="1200">
                <a:latin typeface="Calibri"/>
                <a:ea typeface="Calibri" panose="020F0502020204030204" pitchFamily="34" charset="0"/>
                <a:cs typeface="Calibri"/>
              </a:rPr>
              <a:t> and protected more than 130 years, only</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the company knows how to make the product (Cola Cola,2020).</a:t>
            </a:r>
            <a:r>
              <a:rPr lang="en-US" sz="1200" b="0" i="0">
                <a:solidFill>
                  <a:srgbClr val="000000"/>
                </a:solidFill>
                <a:effectLst/>
                <a:latin typeface="Calibri"/>
                <a:ea typeface="Calibri" panose="020F0502020204030204" pitchFamily="34" charset="0"/>
                <a:cs typeface="Calibri"/>
              </a:rPr>
              <a:t> </a:t>
            </a:r>
            <a:endParaRPr lang="en-US" sz="1200"/>
          </a:p>
          <a:p>
            <a:pPr algn="just" rtl="0" fontAlgn="base"/>
            <a:endParaRPr lang="en-US" sz="800" b="0" i="0">
              <a:solidFill>
                <a:srgbClr val="000000"/>
              </a:solidFill>
              <a:effectLst/>
              <a:ea typeface="Calibri" panose="020F0502020204030204" pitchFamily="34" charset="0"/>
            </a:endParaRPr>
          </a:p>
          <a:p>
            <a:pPr marL="228600" indent="-228600" algn="just" rtl="0" fontAlgn="base">
              <a:buFont typeface="+mj-lt"/>
              <a:buAutoNum type="arabicPeriod" startAt="2"/>
            </a:pPr>
            <a:r>
              <a:rPr lang="en-US" sz="1200" b="1" i="0" u="sng">
                <a:solidFill>
                  <a:srgbClr val="000000"/>
                </a:solidFill>
                <a:effectLst/>
                <a:latin typeface="Calibri"/>
                <a:ea typeface="Calibri" panose="020F0502020204030204" pitchFamily="34" charset="0"/>
                <a:cs typeface="Calibri"/>
              </a:rPr>
              <a:t>Copyrights </a:t>
            </a:r>
          </a:p>
          <a:p>
            <a:r>
              <a:rPr lang="en-US" sz="1200">
                <a:latin typeface="Calibri"/>
                <a:ea typeface="Calibri" panose="020F0502020204030204" pitchFamily="34" charset="0"/>
                <a:cs typeface="Calibri"/>
              </a:rPr>
              <a:t>Copyright "</a:t>
            </a:r>
            <a:r>
              <a:rPr lang="en-US" sz="1200" i="1">
                <a:latin typeface="Calibri"/>
                <a:ea typeface="Calibri" panose="020F0502020204030204" pitchFamily="34" charset="0"/>
                <a:cs typeface="Calibri"/>
              </a:rPr>
              <a:t>is a type of intellectual property that protects original works of authorship as soon as an author fixes the work in a tangible form of expression</a:t>
            </a:r>
            <a:r>
              <a:rPr lang="en-US" sz="1200">
                <a:latin typeface="Calibri"/>
                <a:ea typeface="Calibri" panose="020F0502020204030204" pitchFamily="34" charset="0"/>
                <a:cs typeface="Calibri"/>
              </a:rPr>
              <a:t>" (United States Copyright Office, n.d.).</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To be eligible for protection, a piece of creative </a:t>
            </a:r>
            <a:r>
              <a:rPr lang="en-US" sz="1200" b="0" i="0">
                <a:effectLst/>
                <a:latin typeface="Calibri"/>
                <a:ea typeface="Calibri" panose="020F0502020204030204" pitchFamily="34" charset="0"/>
                <a:cs typeface="Calibri"/>
              </a:rPr>
              <a:t>work </a:t>
            </a:r>
            <a:r>
              <a:rPr lang="en-US" sz="1200">
                <a:latin typeface="Calibri"/>
                <a:ea typeface="Calibri" panose="020F0502020204030204" pitchFamily="34" charset="0"/>
                <a:cs typeface="Calibri"/>
              </a:rPr>
              <a:t>should </a:t>
            </a:r>
            <a:r>
              <a:rPr lang="en-US" sz="1200" b="0" i="0">
                <a:effectLst/>
                <a:latin typeface="Calibri"/>
                <a:ea typeface="Calibri" panose="020F0502020204030204" pitchFamily="34" charset="0"/>
                <a:cs typeface="Calibri"/>
              </a:rPr>
              <a:t>be </a:t>
            </a:r>
            <a:r>
              <a:rPr lang="en-US" sz="1200">
                <a:latin typeface="Calibri"/>
                <a:ea typeface="Calibri" panose="020F0502020204030204" pitchFamily="34" charset="0"/>
                <a:cs typeface="Calibri"/>
              </a:rPr>
              <a:t>both </a:t>
            </a:r>
            <a:r>
              <a:rPr lang="en-US" sz="1200" b="0" i="0">
                <a:effectLst/>
                <a:latin typeface="Calibri"/>
                <a:ea typeface="Calibri" panose="020F0502020204030204" pitchFamily="34" charset="0"/>
                <a:cs typeface="Calibri"/>
              </a:rPr>
              <a:t>original and </a:t>
            </a:r>
            <a:r>
              <a:rPr lang="en-US" sz="1200">
                <a:latin typeface="Calibri"/>
                <a:ea typeface="Calibri" panose="020F0502020204030204" pitchFamily="34" charset="0"/>
                <a:cs typeface="Calibri"/>
              </a:rPr>
              <a:t>preserved </a:t>
            </a:r>
            <a:r>
              <a:rPr lang="en-US" sz="1200" b="0" i="0">
                <a:effectLst/>
                <a:latin typeface="Calibri"/>
                <a:ea typeface="Calibri" panose="020F0502020204030204" pitchFamily="34" charset="0"/>
                <a:cs typeface="Calibri"/>
              </a:rPr>
              <a:t>in a </a:t>
            </a:r>
            <a:r>
              <a:rPr lang="en-US" sz="1200">
                <a:latin typeface="Calibri"/>
                <a:ea typeface="Calibri" panose="020F0502020204030204" pitchFamily="34" charset="0"/>
                <a:cs typeface="Calibri"/>
              </a:rPr>
              <a:t>concrete form</a:t>
            </a:r>
            <a:r>
              <a:rPr lang="en-US" sz="1200" b="0" i="0">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such as </a:t>
            </a:r>
            <a:r>
              <a:rPr lang="en-US" sz="1200" b="0" i="0">
                <a:effectLst/>
                <a:latin typeface="Calibri"/>
                <a:ea typeface="Calibri" panose="020F0502020204030204" pitchFamily="34" charset="0"/>
                <a:cs typeface="Calibri"/>
              </a:rPr>
              <a:t>being recorded or </a:t>
            </a:r>
            <a:r>
              <a:rPr lang="en-US" sz="1200">
                <a:latin typeface="Calibri"/>
                <a:ea typeface="Calibri" panose="020F0502020204030204" pitchFamily="34" charset="0"/>
                <a:cs typeface="Calibri"/>
              </a:rPr>
              <a:t>conserved </a:t>
            </a:r>
            <a:r>
              <a:rPr lang="en-US" sz="1200" b="0" i="0">
                <a:effectLst/>
                <a:latin typeface="Calibri"/>
                <a:ea typeface="Calibri" panose="020F0502020204030204" pitchFamily="34" charset="0"/>
                <a:cs typeface="Calibri"/>
              </a:rPr>
              <a:t>in some </a:t>
            </a:r>
            <a:r>
              <a:rPr lang="en-US" sz="1200">
                <a:latin typeface="Calibri"/>
                <a:ea typeface="Calibri" panose="020F0502020204030204" pitchFamily="34" charset="0"/>
                <a:cs typeface="Calibri"/>
              </a:rPr>
              <a:t>stable </a:t>
            </a:r>
            <a:r>
              <a:rPr lang="en-US" sz="1200" b="0" i="0">
                <a:effectLst/>
                <a:latin typeface="Calibri"/>
                <a:ea typeface="Calibri" panose="020F0502020204030204" pitchFamily="34" charset="0"/>
                <a:cs typeface="Calibri"/>
              </a:rPr>
              <a:t>physical </a:t>
            </a:r>
            <a:r>
              <a:rPr lang="en-US" sz="1200">
                <a:latin typeface="Calibri"/>
                <a:ea typeface="Calibri" panose="020F0502020204030204" pitchFamily="34" charset="0"/>
                <a:cs typeface="Calibri"/>
              </a:rPr>
              <a:t>format (Cornell Law School, 2020).</a:t>
            </a:r>
            <a:r>
              <a:rPr lang="en-US" sz="1200" b="0" i="0">
                <a:solidFill>
                  <a:srgbClr val="000000"/>
                </a:solidFill>
                <a:effectLst/>
                <a:latin typeface="Calibri"/>
                <a:ea typeface="Calibri" panose="020F0502020204030204" pitchFamily="34" charset="0"/>
                <a:cs typeface="Calibri"/>
              </a:rPr>
              <a:t> </a:t>
            </a:r>
            <a:r>
              <a:rPr lang="en-US" sz="1200">
                <a:latin typeface="Calibri"/>
                <a:cs typeface="Calibri"/>
              </a:rPr>
              <a:t>Protection of recipes, as referred by United States Copyright Office (</a:t>
            </a:r>
            <a:r>
              <a:rPr lang="en-US" sz="1200" err="1">
                <a:latin typeface="Calibri"/>
                <a:cs typeface="Calibri"/>
              </a:rPr>
              <a:t>n.d</a:t>
            </a:r>
            <a:r>
              <a:rPr lang="en-US" sz="1200">
                <a:latin typeface="Calibri"/>
                <a:cs typeface="Calibri"/>
              </a:rPr>
              <a:t>), list of ingredients is not legally protected but a recipe or formula which is defined by a substantial literary expression, such as a cookbook, copyright protection becomes possible. </a:t>
            </a:r>
          </a:p>
          <a:p>
            <a:pPr algn="just" rtl="0" fontAlgn="base"/>
            <a:endParaRPr lang="en-US" sz="800" b="0" i="0">
              <a:solidFill>
                <a:srgbClr val="000000"/>
              </a:solidFill>
              <a:effectLst/>
              <a:ea typeface="Calibri" panose="020F0502020204030204" pitchFamily="34" charset="0"/>
            </a:endParaRPr>
          </a:p>
          <a:p>
            <a:pPr marL="228600" indent="-228600" algn="just" rtl="0" fontAlgn="base">
              <a:buFont typeface="+mj-lt"/>
              <a:buAutoNum type="arabicPeriod" startAt="3"/>
            </a:pPr>
            <a:r>
              <a:rPr lang="en-US" sz="1200" b="1" i="0" u="sng">
                <a:solidFill>
                  <a:srgbClr val="000000"/>
                </a:solidFill>
                <a:effectLst/>
                <a:latin typeface="Calibri"/>
                <a:ea typeface="Calibri" panose="020F0502020204030204" pitchFamily="34" charset="0"/>
                <a:cs typeface="Calibri"/>
              </a:rPr>
              <a:t>Utility and Design Patents </a:t>
            </a:r>
          </a:p>
          <a:p>
            <a:r>
              <a:rPr lang="en-US" sz="1200" b="0" i="0">
                <a:effectLst/>
                <a:latin typeface="Calibri"/>
                <a:ea typeface="Calibri" panose="020F0502020204030204" pitchFamily="34" charset="0"/>
                <a:cs typeface="Calibri"/>
              </a:rPr>
              <a:t>A patent is </a:t>
            </a:r>
            <a:r>
              <a:rPr lang="en-US" sz="1200">
                <a:latin typeface="Calibri"/>
                <a:ea typeface="Calibri" panose="020F0502020204030204" pitchFamily="34" charset="0"/>
                <a:cs typeface="Calibri"/>
              </a:rPr>
              <a:t>"</a:t>
            </a:r>
            <a:r>
              <a:rPr lang="en-US" sz="1200" i="1">
                <a:latin typeface="Calibri"/>
                <a:ea typeface="Calibri" panose="020F0502020204030204" pitchFamily="34" charset="0"/>
                <a:cs typeface="Calibri"/>
              </a:rPr>
              <a:t>an exclusive </a:t>
            </a:r>
            <a:r>
              <a:rPr lang="en-US" sz="1200" b="0" i="1">
                <a:effectLst/>
                <a:latin typeface="Calibri"/>
                <a:ea typeface="Calibri" panose="020F0502020204030204" pitchFamily="34" charset="0"/>
                <a:cs typeface="Calibri"/>
              </a:rPr>
              <a:t>right granted </a:t>
            </a:r>
            <a:r>
              <a:rPr lang="en-US" sz="1200" i="1">
                <a:latin typeface="Calibri"/>
                <a:ea typeface="Calibri" panose="020F0502020204030204" pitchFamily="34" charset="0"/>
                <a:cs typeface="Calibri"/>
              </a:rPr>
              <a:t>for </a:t>
            </a:r>
            <a:r>
              <a:rPr lang="en-US" sz="1200" b="0" i="1">
                <a:effectLst/>
                <a:latin typeface="Calibri"/>
                <a:ea typeface="Calibri" panose="020F0502020204030204" pitchFamily="34" charset="0"/>
                <a:cs typeface="Calibri"/>
              </a:rPr>
              <a:t>an invention</a:t>
            </a:r>
            <a:r>
              <a:rPr lang="en-US" sz="1200">
                <a:latin typeface="Calibri"/>
                <a:ea typeface="Calibri" panose="020F0502020204030204" pitchFamily="34" charset="0"/>
                <a:cs typeface="Calibri"/>
              </a:rPr>
              <a:t>" which means it is the right to a product or process that usually offers a new way of doing things or a new technical solution that is published in a patent application (World Intellectual Property </a:t>
            </a:r>
            <a:r>
              <a:rPr lang="en-US" sz="1200" err="1">
                <a:latin typeface="Calibri"/>
                <a:ea typeface="Calibri" panose="020F0502020204030204" pitchFamily="34" charset="0"/>
                <a:cs typeface="Calibri"/>
              </a:rPr>
              <a:t>Organisation</a:t>
            </a:r>
            <a:r>
              <a:rPr lang="en-US" sz="1200">
                <a:latin typeface="Calibri"/>
                <a:ea typeface="Calibri" panose="020F0502020204030204" pitchFamily="34" charset="0"/>
                <a:cs typeface="Calibri"/>
              </a:rPr>
              <a:t>, n.d.)</a:t>
            </a:r>
            <a:endParaRPr lang="en-US" sz="1200" b="0" i="0">
              <a:effectLst/>
              <a:latin typeface="Calibri"/>
              <a:ea typeface="Calibri" panose="020F0502020204030204" pitchFamily="34" charset="0"/>
              <a:cs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IE" sz="120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B.3.2. Intellectual Property Rights </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672BBA23-AEF4-1D69-2BA6-591F0AF1B958}"/>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48</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232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a:t>
            </a:r>
            <a:r>
              <a:rPr lang="en-IE" sz="3600"/>
              <a:t>Food Marketing</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Patents discussed further:</a:t>
            </a:r>
            <a:endParaRPr lang="en-GB" sz="1200" b="1" i="0" u="none" strike="noStrike" kern="1200" cap="none" spc="0" normalizeH="0" baseline="0" noProof="0">
              <a:ln>
                <a:noFill/>
              </a:ln>
              <a:solidFill>
                <a:srgbClr val="000000"/>
              </a:solidFill>
              <a:effectLst/>
              <a:uLnTx/>
              <a:uFillTx/>
              <a:latin typeface="Calibri"/>
              <a:ea typeface="Calibri" panose="020F0502020204030204" pitchFamily="34" charset="0"/>
              <a:cs typeface="Calibri"/>
            </a:endParaRPr>
          </a:p>
          <a:p>
            <a:pPr fontAlgn="base">
              <a:defRPr/>
            </a:pPr>
            <a:r>
              <a:rPr kumimoji="0" lang="en-GB" sz="1200" i="1" u="none" strike="noStrike" kern="1200" cap="none" spc="0" normalizeH="0" baseline="0" noProof="0">
                <a:ln>
                  <a:noFill/>
                </a:ln>
                <a:solidFill>
                  <a:srgbClr val="000000"/>
                </a:solidFill>
                <a:effectLst/>
                <a:uLnTx/>
                <a:uFillTx/>
                <a:latin typeface="Calibri"/>
                <a:ea typeface="Calibri" panose="020F0502020204030204" pitchFamily="34" charset="0"/>
                <a:cs typeface="Calibri"/>
              </a:rPr>
              <a:t>a) Utility Patent Protection</a:t>
            </a:r>
            <a:r>
              <a:rPr lang="en-GB" sz="1200" i="1">
                <a:latin typeface="Calibri"/>
                <a:ea typeface="Calibri" panose="020F0502020204030204" pitchFamily="34" charset="0"/>
                <a:cs typeface="Calibri"/>
              </a:rPr>
              <a:t> </a:t>
            </a:r>
            <a:endParaRPr lang="en-GB" sz="1200" i="1"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A utility patent </a:t>
            </a:r>
            <a:r>
              <a:rPr lang="en-GB" sz="1200">
                <a:latin typeface="Calibri"/>
                <a:ea typeface="Calibri" panose="020F0502020204030204" pitchFamily="34" charset="0"/>
                <a:cs typeface="Calibri"/>
              </a:rPr>
              <a:t>is a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a:t>
            </a:r>
            <a:r>
              <a:rPr kumimoji="0" lang="en-GB" sz="1200" i="1" u="none" strike="noStrike" kern="1200" cap="none" spc="0" normalizeH="0" baseline="0" noProof="0">
                <a:ln>
                  <a:noFill/>
                </a:ln>
                <a:solidFill>
                  <a:srgbClr val="000000"/>
                </a:solidFill>
                <a:effectLst/>
                <a:uLnTx/>
                <a:uFillTx/>
                <a:latin typeface="Calibri"/>
                <a:ea typeface="Calibri" panose="020F0502020204030204" pitchFamily="34" charset="0"/>
                <a:cs typeface="Calibri"/>
              </a:rPr>
              <a:t>process, machine, manufacture, or composition of matter</a:t>
            </a:r>
            <a:r>
              <a:rPr lang="en-GB" sz="1200">
                <a:latin typeface="Calibri"/>
                <a:ea typeface="Calibri" panose="020F0502020204030204" pitchFamily="34" charset="0"/>
                <a:cs typeface="Calibri"/>
              </a:rPr>
              <a:t>"  that is new or an improvement (United States Patent and Trademark Office, 2016). Considering recipes or food products, the process must include preparation or if the product is a combination of ingredients for legal protection (Arons, 2015).</a:t>
            </a:r>
            <a:endParaRPr lang="en-GB" sz="1200" b="1">
              <a:ea typeface="Calibri" panose="020F0502020204030204" pitchFamily="34" charset="0"/>
            </a:endParaRPr>
          </a:p>
          <a:p>
            <a:pPr>
              <a:defRPr/>
            </a:pPr>
            <a:endParaRPr lang="en-GB" sz="1200">
              <a:latin typeface="Calibri"/>
              <a:ea typeface="Calibri" panose="020F0502020204030204" pitchFamily="34" charset="0"/>
              <a:cs typeface="Calibri"/>
            </a:endParaRPr>
          </a:p>
          <a:p>
            <a:pPr>
              <a:defRPr/>
            </a:pPr>
            <a:r>
              <a:rPr lang="en-GB" sz="1200">
                <a:latin typeface="Calibri"/>
                <a:cs typeface="Calibri"/>
              </a:rPr>
              <a:t>Recipe and food utility models are possible such as: a recipe for instant stuffing mix, a method for making a microwaveable sponge cake, burrito on a stick, cereal coated with dry milk, a process for making fruit ganache, yogurt cream cheese, microwaveable sponge cake, sugarless baked goods, an egg substitute, processes for making fried baked potato pieces, low-fat potato chips, frozen popsicles, and battered foods (Saunders and Flugge, 2021). </a:t>
            </a:r>
            <a:endParaRPr lang="en-GB"/>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lang="en-GB" sz="1200" i="1">
                <a:latin typeface="Calibri"/>
                <a:ea typeface="Calibri" panose="020F0502020204030204" pitchFamily="34" charset="0"/>
                <a:cs typeface="Calibri"/>
              </a:rPr>
              <a:t>b)</a:t>
            </a:r>
            <a:r>
              <a:rPr kumimoji="0" lang="en-GB" sz="1200" i="1"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Design Patent Protection</a:t>
            </a:r>
            <a:r>
              <a:rPr lang="en-GB" sz="1200" i="1">
                <a:latin typeface="Calibri"/>
                <a:ea typeface="Calibri" panose="020F0502020204030204" pitchFamily="34" charset="0"/>
                <a:cs typeface="Calibri"/>
              </a:rPr>
              <a:t> </a:t>
            </a:r>
            <a:endParaRPr lang="en-GB" sz="1200" i="1"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lang="en-GB" sz="1200">
                <a:latin typeface="Calibri"/>
                <a:ea typeface="Calibri" panose="020F0502020204030204" pitchFamily="34" charset="0"/>
                <a:cs typeface="Calibri"/>
              </a:rPr>
              <a:t>Design</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patents protect how an article </a:t>
            </a:r>
            <a:r>
              <a:rPr lang="en-GB" sz="1200">
                <a:latin typeface="Calibri"/>
                <a:ea typeface="Calibri" panose="020F0502020204030204" pitchFamily="34" charset="0"/>
                <a:cs typeface="Calibri"/>
              </a:rPr>
              <a:t>appears, such as new</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original, and ornamental </a:t>
            </a:r>
            <a:r>
              <a:rPr lang="en-GB" sz="1200">
                <a:latin typeface="Calibri"/>
                <a:ea typeface="Calibri" panose="020F0502020204030204" pitchFamily="34" charset="0"/>
                <a:cs typeface="Calibri"/>
              </a:rPr>
              <a:t>design (Saunders and Fl</a:t>
            </a:r>
            <a:r>
              <a:rPr lang="en-GB" sz="1200">
                <a:latin typeface="Calibri"/>
                <a:cs typeface="Calibri"/>
              </a:rPr>
              <a:t>ugge, 2021). Food designs protections may include packaging, arrangement or the display (Brown, 2022), such as design of o cookie, a package, The Heinz's Dip and Squeeze ketchup packet.</a:t>
            </a:r>
          </a:p>
          <a:p>
            <a:pPr fontAlgn="base">
              <a:defRPr/>
            </a:pPr>
            <a:endParaRPr lang="en-GB" sz="1200">
              <a:ea typeface="Calibri" panose="020F0502020204030204" pitchFamily="34" charset="0"/>
            </a:endParaRPr>
          </a:p>
          <a:p>
            <a:pPr marL="228600" indent="-228600" fontAlgn="base">
              <a:buFont typeface="+mj-lt"/>
              <a:buAutoNum type="arabicPeriod" startAt="4"/>
              <a:defRPr/>
            </a:pPr>
            <a:r>
              <a:rPr lang="en-GB" sz="1200" b="1" u="sng">
                <a:latin typeface="Calibri"/>
                <a:ea typeface="Calibri" panose="020F0502020204030204" pitchFamily="34" charset="0"/>
                <a:cs typeface="Calibri"/>
              </a:rPr>
              <a:t> </a:t>
            </a:r>
            <a:r>
              <a:rPr kumimoji="0" lang="en-GB" sz="1200" b="1" i="0" u="sng" strike="noStrike" kern="1200" cap="none" spc="0" normalizeH="0" baseline="0" noProof="0">
                <a:ln>
                  <a:noFill/>
                </a:ln>
                <a:solidFill>
                  <a:srgbClr val="000000"/>
                </a:solidFill>
                <a:effectLst/>
                <a:uLnTx/>
                <a:uFillTx/>
                <a:latin typeface="Calibri"/>
                <a:ea typeface="Calibri" panose="020F0502020204030204" pitchFamily="34" charset="0"/>
                <a:cs typeface="Calibri"/>
              </a:rPr>
              <a:t>Trademarks and Trade Dress</a:t>
            </a:r>
            <a:r>
              <a:rPr lang="en-GB" sz="1200" b="1" u="sng">
                <a:latin typeface="Calibri"/>
                <a:ea typeface="Calibri" panose="020F0502020204030204" pitchFamily="34" charset="0"/>
                <a:cs typeface="Calibri"/>
              </a:rPr>
              <a:t> </a:t>
            </a:r>
            <a:endParaRPr lang="en-GB" sz="1200">
              <a:ea typeface="Calibri" panose="020F0502020204030204" pitchFamily="34" charset="0"/>
            </a:endParaRPr>
          </a:p>
          <a:p>
            <a:pPr>
              <a:defRPr/>
            </a:pPr>
            <a:r>
              <a:rPr lang="en-GB" sz="1200">
                <a:latin typeface="Calibri"/>
                <a:cs typeface="Calibri"/>
              </a:rPr>
              <a:t>"</a:t>
            </a:r>
            <a:r>
              <a:rPr lang="en-GB" sz="1200" i="1">
                <a:latin typeface="Calibri"/>
                <a:cs typeface="Calibri"/>
              </a:rPr>
              <a:t>A trademark is any name, phrase or symbol that functions as a brand, that is, it tells the public that there is a particular source or manufacturer for products or services</a:t>
            </a:r>
            <a:r>
              <a:rPr lang="en-GB" sz="1200">
                <a:latin typeface="Calibri"/>
                <a:cs typeface="Calibri"/>
              </a:rPr>
              <a:t>" (</a:t>
            </a:r>
            <a:r>
              <a:rPr lang="en-GB" sz="1200" err="1">
                <a:latin typeface="Calibri"/>
                <a:cs typeface="Calibri"/>
              </a:rPr>
              <a:t>Kattwinkel</a:t>
            </a:r>
            <a:r>
              <a:rPr lang="en-GB" sz="1200">
                <a:latin typeface="Calibri"/>
                <a:cs typeface="Calibri"/>
              </a:rPr>
              <a:t>, 2017). They drive competition by giving a product or company a corporate identity and marketing advantage, accordingly start-ups use this right to establish their identity (Halt et. al., 2017).</a:t>
            </a:r>
            <a:endParaRPr lang="en-GB" sz="1200" b="1">
              <a:latin typeface="Calibri"/>
              <a:cs typeface="Calibri"/>
            </a:endParaRPr>
          </a:p>
          <a:p>
            <a:pPr fontAlgn="base">
              <a:defRPr/>
            </a:pP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Trade dress </a:t>
            </a:r>
            <a:r>
              <a:rPr lang="en-GB" sz="1200">
                <a:latin typeface="Calibri"/>
                <a:ea typeface="Calibri" panose="020F0502020204030204" pitchFamily="34" charset="0"/>
                <a:cs typeface="Calibri"/>
              </a:rPr>
              <a:t>refers to "</a:t>
            </a:r>
            <a:r>
              <a:rPr lang="en-GB" sz="1200" i="1">
                <a:latin typeface="Calibri"/>
                <a:ea typeface="Calibri" panose="020F0502020204030204" pitchFamily="34" charset="0"/>
                <a:cs typeface="Calibri"/>
              </a:rPr>
              <a:t>design and shape </a:t>
            </a:r>
            <a:r>
              <a:rPr kumimoji="0" lang="en-GB" sz="1200" i="1" u="none" strike="noStrike" kern="1200" cap="none" spc="0" normalizeH="0" baseline="0" noProof="0">
                <a:ln>
                  <a:noFill/>
                </a:ln>
                <a:effectLst/>
                <a:uLnTx/>
                <a:uFillTx/>
                <a:latin typeface="Calibri"/>
                <a:ea typeface="Calibri" panose="020F0502020204030204" pitchFamily="34" charset="0"/>
                <a:cs typeface="Calibri"/>
              </a:rPr>
              <a:t>of the </a:t>
            </a:r>
            <a:r>
              <a:rPr lang="en-GB" sz="1200" i="1">
                <a:latin typeface="Calibri"/>
                <a:ea typeface="Calibri" panose="020F0502020204030204" pitchFamily="34" charset="0"/>
                <a:cs typeface="Calibri"/>
              </a:rPr>
              <a:t>materials in which </a:t>
            </a:r>
            <a:r>
              <a:rPr kumimoji="0" lang="en-GB" sz="1200" i="1" u="none" strike="noStrike" kern="1200" cap="none" spc="0" normalizeH="0" baseline="0" noProof="0">
                <a:ln>
                  <a:noFill/>
                </a:ln>
                <a:effectLst/>
                <a:uLnTx/>
                <a:uFillTx/>
                <a:latin typeface="Calibri"/>
                <a:ea typeface="Calibri" panose="020F0502020204030204" pitchFamily="34" charset="0"/>
                <a:cs typeface="Calibri"/>
              </a:rPr>
              <a:t>a product </a:t>
            </a:r>
            <a:r>
              <a:rPr lang="en-GB" sz="1200" i="1">
                <a:latin typeface="Calibri"/>
                <a:ea typeface="Calibri" panose="020F0502020204030204" pitchFamily="34" charset="0"/>
                <a:cs typeface="Calibri"/>
              </a:rPr>
              <a:t>is packaged</a:t>
            </a:r>
            <a:r>
              <a:rPr lang="en-GB" sz="1200">
                <a:latin typeface="Calibri"/>
                <a:ea typeface="Calibri" panose="020F0502020204030204" pitchFamily="34" charset="0"/>
                <a:cs typeface="Calibri"/>
              </a:rPr>
              <a:t>" (Cornell Law School, n.d.).</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GB" sz="1200">
                <a:latin typeface="Calibri"/>
                <a:ea typeface="Calibri" panose="020F0502020204030204" pitchFamily="34" charset="0"/>
                <a:cs typeface="Calibri"/>
              </a:rPr>
              <a:t>In another words, it is the in general commercial appearance of an item or benefit that demonstrates or recognizes the source of the item or benefit and distinguishes it from those of others (International Tradem</a:t>
            </a:r>
            <a:r>
              <a:rPr lang="en-GB" sz="1200">
                <a:latin typeface="Calibri"/>
                <a:cs typeface="Calibri"/>
              </a:rPr>
              <a:t>ark Association, n.d.). As Saunders and Flugge example (2021); Pepperidge Farm’s Milano Cookies, Carvel’s Fudgie the Whale Ice, Cream Cake, Dairy Queen ice cream curl on top, Hershey’s kisses, Hershey’s chocolate bar.</a:t>
            </a: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B.3.2. Intellectual Property Rights </a:t>
            </a: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4098" name="Picture 2">
            <a:extLst>
              <a:ext uri="{FF2B5EF4-FFF2-40B4-BE49-F238E27FC236}">
                <a16:creationId xmlns:a16="http://schemas.microsoft.com/office/drawing/2014/main" id="{A6A5D019-A0BB-4C3C-0880-C4E483F8D08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828" y="9275508"/>
            <a:ext cx="565553" cy="5655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67CCD5B-1D7D-8C6E-62BA-A53B6C5C6444}"/>
              </a:ext>
            </a:extLst>
          </p:cNvPr>
          <p:cNvSpPr txBox="1"/>
          <p:nvPr/>
        </p:nvSpPr>
        <p:spPr>
          <a:xfrm>
            <a:off x="944077" y="9282669"/>
            <a:ext cx="6103131" cy="461665"/>
          </a:xfrm>
          <a:prstGeom prst="rect">
            <a:avLst/>
          </a:prstGeom>
          <a:noFill/>
        </p:spPr>
        <p:txBody>
          <a:bodyPr wrap="square">
            <a:spAutoFit/>
          </a:bodyPr>
          <a:lstStyle/>
          <a:p>
            <a:pPr algn="just" rtl="0" fontAlgn="base"/>
            <a:r>
              <a:rPr lang="fr-FR" sz="1200" b="1" i="0">
                <a:effectLst/>
                <a:latin typeface="Calibri" panose="020F0502020204030204" pitchFamily="34" charset="0"/>
                <a:ea typeface="Calibri" panose="020F0502020204030204" pitchFamily="34" charset="0"/>
                <a:cs typeface="Calibri" panose="020F0502020204030204" pitchFamily="34" charset="0"/>
              </a:rPr>
              <a:t>Publication Suggestions</a:t>
            </a:r>
            <a:r>
              <a:rPr lang="fr-FR" sz="1200" b="0" i="0">
                <a:effectLst/>
                <a:latin typeface="Calibri" panose="020F0502020204030204" pitchFamily="34" charset="0"/>
                <a:ea typeface="Calibri" panose="020F0502020204030204" pitchFamily="34" charset="0"/>
                <a:cs typeface="Calibri" panose="020F0502020204030204" pitchFamily="34" charset="0"/>
              </a:rPr>
              <a:t>: </a:t>
            </a:r>
          </a:p>
          <a:p>
            <a:pPr algn="just" rtl="0" fontAlgn="base"/>
            <a:r>
              <a:rPr lang="fr-FR" sz="1200" b="0" i="0" u="sng" strike="noStrike">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https://www.reuters.com/article/us-eu-copyright-netherlands-food-idUSKCN1NI1IN</a:t>
            </a:r>
            <a:r>
              <a:rPr lang="fr-FR" sz="1200" b="0" i="0">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2">
            <a:extLst>
              <a:ext uri="{FF2B5EF4-FFF2-40B4-BE49-F238E27FC236}">
                <a16:creationId xmlns:a16="http://schemas.microsoft.com/office/drawing/2014/main" id="{D1361A44-A544-B171-6BA9-16641E4A56A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49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686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69112-BDCC-6434-0022-21066971E4D8}"/>
              </a:ext>
            </a:extLst>
          </p:cNvPr>
          <p:cNvSpPr>
            <a:spLocks noGrp="1"/>
          </p:cNvSpPr>
          <p:nvPr>
            <p:ph type="body" sz="quarter" idx="30"/>
          </p:nvPr>
        </p:nvSpPr>
        <p:spPr/>
        <p:txBody>
          <a:bodyPr/>
          <a:lstStyle/>
          <a:p>
            <a:r>
              <a:rPr lang="en-IE" sz="3600" b="1"/>
              <a:t>Preface</a:t>
            </a:r>
            <a:r>
              <a:rPr lang="en-IE" sz="3600"/>
              <a:t> – Why?</a:t>
            </a:r>
          </a:p>
        </p:txBody>
      </p:sp>
      <p:sp>
        <p:nvSpPr>
          <p:cNvPr id="3" name="Text Placeholder 2">
            <a:extLst>
              <a:ext uri="{FF2B5EF4-FFF2-40B4-BE49-F238E27FC236}">
                <a16:creationId xmlns:a16="http://schemas.microsoft.com/office/drawing/2014/main" id="{D9EC9468-E343-4944-2AFD-AF4490B12DDC}"/>
              </a:ext>
            </a:extLst>
          </p:cNvPr>
          <p:cNvSpPr>
            <a:spLocks noGrp="1"/>
          </p:cNvSpPr>
          <p:nvPr>
            <p:ph type="body" sz="quarter" idx="32"/>
          </p:nvPr>
        </p:nvSpPr>
        <p:spPr>
          <a:xfrm>
            <a:off x="903720" y="2441849"/>
            <a:ext cx="6143488" cy="6820641"/>
          </a:xfrm>
        </p:spPr>
        <p:txBody>
          <a:bodyPr lIns="91440" tIns="45720" rIns="91440" bIns="45720" numCol="1" spcCol="288000" anchor="t">
            <a:noAutofit/>
          </a:bodyPr>
          <a:lstStyle/>
          <a:p>
            <a:pPr algn="just" rtl="0" fontAlgn="base"/>
            <a:r>
              <a:rPr lang="en-US" sz="1200" b="0" i="0">
                <a:solidFill>
                  <a:srgbClr val="000000"/>
                </a:solidFill>
                <a:effectLst/>
                <a:latin typeface="Calibri"/>
                <a:ea typeface="Calibri" panose="020F0502020204030204" pitchFamily="34" charset="0"/>
                <a:cs typeface="Calibri"/>
              </a:rPr>
              <a:t>The world’s growing food demand, climate change related resource constraints and the inability of agriculture to meet this demand push humankind to develop more sustainable systems. The need for sustainable and ethical practices have become a challenge that the European Union (EU) and the United Nations (UN) are encouraging us all to tackle. </a:t>
            </a:r>
          </a:p>
          <a:p>
            <a:pPr algn="just" rtl="0" fontAlgn="base"/>
            <a:endParaRPr lang="en-US" sz="1200" b="0" i="0">
              <a:solidFill>
                <a:srgbClr val="000000"/>
              </a:solidFill>
              <a:effectLst/>
              <a:ea typeface="Calibri" panose="020F0502020204030204" pitchFamily="34" charset="0"/>
            </a:endParaRPr>
          </a:p>
          <a:p>
            <a:pPr algn="just" rtl="0" fontAlgn="base"/>
            <a:r>
              <a:rPr lang="en-US" sz="1200" b="0" i="0">
                <a:solidFill>
                  <a:srgbClr val="000000"/>
                </a:solidFill>
                <a:effectLst/>
                <a:latin typeface="Calibri"/>
                <a:ea typeface="Calibri" panose="020F0502020204030204" pitchFamily="34" charset="0"/>
                <a:cs typeface="Calibri"/>
              </a:rPr>
              <a:t>According to European Commission (n.d</a:t>
            </a:r>
            <a:r>
              <a:rPr lang="en-US" sz="1200">
                <a:latin typeface="Calibri"/>
                <a:ea typeface="Calibri" panose="020F0502020204030204" pitchFamily="34" charset="0"/>
                <a:cs typeface="Calibri"/>
              </a:rPr>
              <a:t>.-a),</a:t>
            </a:r>
            <a:r>
              <a:rPr lang="en-US" sz="1200" b="0" i="0">
                <a:solidFill>
                  <a:srgbClr val="000000"/>
                </a:solidFill>
                <a:effectLst/>
                <a:latin typeface="Calibri"/>
                <a:ea typeface="Calibri" panose="020F0502020204030204" pitchFamily="34" charset="0"/>
                <a:cs typeface="Calibri"/>
              </a:rPr>
              <a:t> the food and drinks sector is the union’s largest manufacturing industry, creating a significant trade surplus with its competitive advantage. This high value-added industry is dominated by SMEs; however, SMEs have been slow to respond - because they lack the professional capacity, skills or awareness - to initiate an innovative shift in business development, production and marketing of ethical and sustainable food.  </a:t>
            </a:r>
            <a:endParaRPr lang="en-US" sz="1200" b="0" i="0">
              <a:solidFill>
                <a:srgbClr val="000000"/>
              </a:solidFill>
              <a:latin typeface="Calibri"/>
              <a:ea typeface="Calibri" panose="020F0502020204030204" pitchFamily="34" charset="0"/>
              <a:cs typeface="Calibri"/>
            </a:endParaRPr>
          </a:p>
          <a:p>
            <a:endParaRPr lang="en-IE" sz="1200">
              <a:ea typeface="Calibri" panose="020F0502020204030204" pitchFamily="34" charset="0"/>
            </a:endParaRPr>
          </a:p>
          <a:p>
            <a:r>
              <a:rPr lang="en-US" sz="1200">
                <a:latin typeface="Calibri"/>
                <a:ea typeface="Calibri" panose="020F0502020204030204" pitchFamily="34" charset="0"/>
                <a:cs typeface="Calibri"/>
              </a:rPr>
              <a:t>The project </a:t>
            </a:r>
            <a:r>
              <a:rPr lang="en-US" sz="1200" b="1">
                <a:latin typeface="Calibri"/>
                <a:ea typeface="Calibri" panose="020F0502020204030204" pitchFamily="34" charset="0"/>
                <a:cs typeface="Calibri"/>
              </a:rPr>
              <a:t>Ethical Food Entrepreneurship </a:t>
            </a:r>
            <a:r>
              <a:rPr lang="en-US" sz="1200">
                <a:latin typeface="Calibri"/>
                <a:ea typeface="Calibri" panose="020F0502020204030204" pitchFamily="34" charset="0"/>
                <a:cs typeface="Calibri"/>
              </a:rPr>
              <a:t>- EFE (Figure 1) aims to initiate a change in this regard. It is intended to encourage/promote potential entrepreneurs to take that leap with support and knowledge. </a:t>
            </a:r>
          </a:p>
          <a:p>
            <a:endParaRPr lang="en-US" sz="1200">
              <a:ea typeface="Calibri" panose="020F0502020204030204" pitchFamily="34" charset="0"/>
            </a:endParaRPr>
          </a:p>
          <a:p>
            <a:endParaRPr lang="en-US" sz="1200">
              <a:latin typeface="Calibri"/>
              <a:ea typeface="Calibri" panose="020F0502020204030204" pitchFamily="34" charset="0"/>
              <a:cs typeface="Calibri"/>
            </a:endParaRPr>
          </a:p>
          <a:p>
            <a:endParaRPr lang="en-US" sz="1200">
              <a:ea typeface="Calibri" panose="020F0502020204030204" pitchFamily="34" charset="0"/>
            </a:endParaRPr>
          </a:p>
          <a:p>
            <a:endParaRPr lang="en-US" sz="1200">
              <a:ea typeface="Calibri" panose="020F0502020204030204" pitchFamily="34" charset="0"/>
            </a:endParaRPr>
          </a:p>
          <a:p>
            <a:endParaRPr lang="en-US" sz="1200">
              <a:ea typeface="Calibri" panose="020F0502020204030204" pitchFamily="34" charset="0"/>
            </a:endParaRPr>
          </a:p>
          <a:p>
            <a:endParaRPr lang="en-US" sz="1200">
              <a:ea typeface="Calibri" panose="020F0502020204030204" pitchFamily="34" charset="0"/>
            </a:endParaRPr>
          </a:p>
          <a:p>
            <a:endParaRPr lang="en-US" sz="1200" b="1">
              <a:ea typeface="Calibri" panose="020F0502020204030204" pitchFamily="34" charset="0"/>
            </a:endParaRPr>
          </a:p>
          <a:p>
            <a:pPr algn="ctr"/>
            <a:r>
              <a:rPr lang="en-US" sz="1000" b="1">
                <a:latin typeface="Calibri"/>
                <a:ea typeface="Calibri" panose="020F0502020204030204" pitchFamily="34" charset="0"/>
                <a:cs typeface="Calibri"/>
              </a:rPr>
              <a:t>Figure 1 </a:t>
            </a:r>
            <a:r>
              <a:rPr lang="en-US" sz="1000">
                <a:latin typeface="Calibri"/>
                <a:ea typeface="Calibri" panose="020F0502020204030204" pitchFamily="34" charset="0"/>
                <a:cs typeface="Calibri"/>
              </a:rPr>
              <a:t>– Logo of Erasmus + EFE Project …Food for People – Planet  - Profit </a:t>
            </a:r>
            <a:endParaRPr lang="en-US" sz="1000">
              <a:ea typeface="Calibri" panose="020F0502020204030204" pitchFamily="34" charset="0"/>
            </a:endParaRPr>
          </a:p>
          <a:p>
            <a:endParaRPr lang="en-US" sz="1200">
              <a:ea typeface="Calibri" panose="020F0502020204030204" pitchFamily="34" charset="0"/>
            </a:endParaRPr>
          </a:p>
          <a:p>
            <a:r>
              <a:rPr lang="en-US" sz="1200">
                <a:latin typeface="Calibri"/>
                <a:ea typeface="Calibri" panose="020F0502020204030204" pitchFamily="34" charset="0"/>
                <a:cs typeface="Calibri"/>
              </a:rPr>
              <a:t>The concept of ethical food is based on three pillars: </a:t>
            </a:r>
            <a:endParaRPr lang="en-US" sz="1200">
              <a:ea typeface="Calibri" panose="020F0502020204030204" pitchFamily="34" charset="0"/>
            </a:endParaRPr>
          </a:p>
          <a:p>
            <a:pPr marL="171450" indent="-171450">
              <a:buFont typeface="Arial" panose="020B0604020202020204" pitchFamily="34" charset="0"/>
              <a:buChar char="•"/>
            </a:pPr>
            <a:r>
              <a:rPr lang="en-US" sz="1200">
                <a:latin typeface="Calibri"/>
                <a:ea typeface="Calibri" panose="020F0502020204030204" pitchFamily="34" charset="0"/>
                <a:cs typeface="Calibri"/>
              </a:rPr>
              <a:t>consideration of people (the consumer and the employees), </a:t>
            </a:r>
            <a:endParaRPr lang="en-US" sz="1200">
              <a:ea typeface="Calibri" panose="020F0502020204030204" pitchFamily="34" charset="0"/>
            </a:endParaRPr>
          </a:p>
          <a:p>
            <a:pPr marL="171450" indent="-171450">
              <a:buFont typeface="Arial" panose="020B0604020202020204" pitchFamily="34" charset="0"/>
              <a:buChar char="•"/>
            </a:pPr>
            <a:r>
              <a:rPr lang="en-US" sz="1200">
                <a:latin typeface="Calibri"/>
                <a:ea typeface="Calibri" panose="020F0502020204030204" pitchFamily="34" charset="0"/>
                <a:cs typeface="Calibri"/>
              </a:rPr>
              <a:t>the planet (</a:t>
            </a:r>
            <a:r>
              <a:rPr lang="en-US" sz="1200" err="1">
                <a:latin typeface="Calibri"/>
                <a:ea typeface="Calibri" panose="020F0502020204030204" pitchFamily="34" charset="0"/>
                <a:cs typeface="Calibri"/>
              </a:rPr>
              <a:t>centred</a:t>
            </a:r>
            <a:r>
              <a:rPr lang="en-US" sz="1200">
                <a:latin typeface="Calibri"/>
                <a:ea typeface="Calibri" panose="020F0502020204030204" pitchFamily="34" charset="0"/>
                <a:cs typeface="Calibri"/>
              </a:rPr>
              <a:t> on environmental sustainability) and </a:t>
            </a:r>
            <a:endParaRPr lang="en-US" sz="1200">
              <a:ea typeface="Calibri" panose="020F0502020204030204" pitchFamily="34" charset="0"/>
            </a:endParaRPr>
          </a:p>
          <a:p>
            <a:pPr marL="171450" indent="-171450">
              <a:buFont typeface="Arial" panose="020B0604020202020204" pitchFamily="34" charset="0"/>
              <a:buChar char="•"/>
            </a:pPr>
            <a:r>
              <a:rPr lang="en-US" sz="1200">
                <a:latin typeface="Calibri"/>
                <a:ea typeface="Calibri" panose="020F0502020204030204" pitchFamily="34" charset="0"/>
                <a:cs typeface="Calibri"/>
              </a:rPr>
              <a:t>animals (mainly concerned with animal rights and welfare). </a:t>
            </a:r>
            <a:endParaRPr lang="en-US" sz="1200">
              <a:ea typeface="Calibri" panose="020F0502020204030204" pitchFamily="34" charset="0"/>
            </a:endParaRPr>
          </a:p>
          <a:p>
            <a:endParaRPr lang="en-US" sz="1200">
              <a:ea typeface="Calibri" panose="020F0502020204030204" pitchFamily="34" charset="0"/>
            </a:endParaRPr>
          </a:p>
          <a:p>
            <a:r>
              <a:rPr lang="en-US" sz="1200">
                <a:latin typeface="Calibri"/>
                <a:ea typeface="Calibri" panose="020F0502020204030204" pitchFamily="34" charset="0"/>
                <a:cs typeface="Calibri"/>
              </a:rPr>
              <a:t>EFE will significantly promote the professional development of food Higher Education Institution (HEI) Educators by increasing their pedagogic skills to develop and teach new food entrepreneurship supports based on triple-bottom-line (People-Planet-Profit) businesses. A new generation of food entrepreneurs will be empowered to begin and develop new ethical food enterprises. </a:t>
            </a:r>
            <a:endParaRPr lang="en-IE" sz="1200">
              <a:ea typeface="Calibri" panose="020F0502020204030204" pitchFamily="34" charset="0"/>
            </a:endParaRPr>
          </a:p>
        </p:txBody>
      </p:sp>
      <p:pic>
        <p:nvPicPr>
          <p:cNvPr id="16388" name="Picture 4">
            <a:extLst>
              <a:ext uri="{FF2B5EF4-FFF2-40B4-BE49-F238E27FC236}">
                <a16:creationId xmlns:a16="http://schemas.microsoft.com/office/drawing/2014/main" id="{F923EBBE-2213-E9C7-829C-A56F525E51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08238" y="5454043"/>
            <a:ext cx="27432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10;&#10;Description automatically generated">
            <a:extLst>
              <a:ext uri="{FF2B5EF4-FFF2-40B4-BE49-F238E27FC236}">
                <a16:creationId xmlns:a16="http://schemas.microsoft.com/office/drawing/2014/main" id="{7D78A05F-B223-9635-4174-14B207E4B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02" y="335475"/>
            <a:ext cx="1716677" cy="1434792"/>
          </a:xfrm>
          <a:prstGeom prst="rect">
            <a:avLst/>
          </a:prstGeom>
        </p:spPr>
      </p:pic>
      <p:sp>
        <p:nvSpPr>
          <p:cNvPr id="4" name="Slide Number Placeholder 2">
            <a:extLst>
              <a:ext uri="{FF2B5EF4-FFF2-40B4-BE49-F238E27FC236}">
                <a16:creationId xmlns:a16="http://schemas.microsoft.com/office/drawing/2014/main" id="{3F330965-A91A-328A-F093-AD60CBF59D3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729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 &amp; Civil Society </a:t>
            </a:r>
          </a:p>
          <a:p>
            <a:endParaRPr lang="en-IE"/>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chemeClr val="tx1"/>
                </a:solidFill>
                <a:effectLst/>
                <a:highlight>
                  <a:srgbClr val="F79037"/>
                </a:highlight>
                <a:uLnTx/>
                <a:uFillTx/>
                <a:latin typeface="Calibri"/>
                <a:ea typeface="Calibri"/>
                <a:cs typeface="Calibri"/>
              </a:rPr>
              <a:t>Aim: Learner to understand </a:t>
            </a:r>
            <a:r>
              <a:rPr kumimoji="0" lang="en-GB" sz="1400" b="1" i="0" u="none" strike="noStrike" kern="1200" cap="none" spc="0" normalizeH="0" baseline="0" noProof="0">
                <a:ln>
                  <a:noFill/>
                </a:ln>
                <a:solidFill>
                  <a:srgbClr val="000000"/>
                </a:solidFill>
                <a:effectLst/>
                <a:highlight>
                  <a:srgbClr val="F79037"/>
                </a:highlight>
                <a:uLnTx/>
                <a:uFillTx/>
                <a:latin typeface="Calibri"/>
                <a:ea typeface="Calibri"/>
                <a:cs typeface="Calibri"/>
              </a:rPr>
              <a:t>what Responsible Consumption is…</a:t>
            </a:r>
            <a:endParaRPr lang="en-GB" sz="1400" b="1" i="0" u="none" strike="noStrike" kern="1200" cap="none" spc="0" normalizeH="0" baseline="0" noProof="0">
              <a:ln>
                <a:noFill/>
              </a:ln>
              <a:solidFill>
                <a:srgbClr val="000000"/>
              </a:solidFill>
              <a:effectLst/>
              <a:highlight>
                <a:srgbClr val="F79037"/>
              </a:highlight>
              <a:uLnTx/>
              <a:uFillTx/>
              <a:latin typeface="Calibri"/>
              <a:ea typeface="Calibri"/>
              <a:cs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a:ea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a:cs typeface="Calibri"/>
              </a:rPr>
              <a:t>Who is a responsible consumer? It is a question of debate whether people are responsible consumers as they consume food. A socially responsible consumer is a “</a:t>
            </a:r>
            <a:r>
              <a:rPr kumimoji="0" lang="en-GB" sz="1200" i="1" u="none" strike="noStrike" kern="1200" cap="none" spc="0" normalizeH="0" baseline="0" noProof="0">
                <a:ln>
                  <a:noFill/>
                </a:ln>
                <a:solidFill>
                  <a:srgbClr val="000000"/>
                </a:solidFill>
                <a:effectLst/>
                <a:uLnTx/>
                <a:uFillTx/>
                <a:latin typeface="Calibri"/>
                <a:ea typeface="Calibri"/>
                <a:cs typeface="Calibri"/>
              </a:rPr>
              <a:t>consumer basing his or her acquisition, usage, and disposition of products on a desire to minimise or eliminate any harmful effects and maximise the long-run beneficial impact on society</a:t>
            </a:r>
            <a:r>
              <a:rPr kumimoji="0" lang="en-GB" sz="1200" i="0" u="none" strike="noStrike" kern="1200" cap="none" spc="0" normalizeH="0" baseline="0" noProof="0">
                <a:ln>
                  <a:noFill/>
                </a:ln>
                <a:solidFill>
                  <a:srgbClr val="000000"/>
                </a:solidFill>
                <a:effectLst/>
                <a:uLnTx/>
                <a:uFillTx/>
                <a:latin typeface="Calibri"/>
                <a:ea typeface="Calibri"/>
                <a:cs typeface="Calibri"/>
              </a:rPr>
              <a:t>” (Mohr et al., 2001, p. 47). In today’s world, responsible food consumption is critical for many reasons. Firstly, </a:t>
            </a:r>
            <a:r>
              <a:rPr lang="en-GB" sz="1200">
                <a:latin typeface="Calibri"/>
                <a:ea typeface="Calibri"/>
                <a:cs typeface="Calibri"/>
              </a:rPr>
              <a:t>household </a:t>
            </a:r>
            <a:r>
              <a:rPr kumimoji="0" lang="en-GB" sz="1200" i="0" u="none" strike="noStrike" kern="1200" cap="none" spc="0" normalizeH="0" baseline="0" noProof="0">
                <a:ln>
                  <a:noFill/>
                </a:ln>
                <a:effectLst/>
                <a:uLnTx/>
                <a:uFillTx/>
                <a:latin typeface="Calibri"/>
                <a:ea typeface="Calibri"/>
                <a:cs typeface="Calibri"/>
              </a:rPr>
              <a:t>food consumption </a:t>
            </a:r>
            <a:r>
              <a:rPr lang="en-GB" sz="1200">
                <a:latin typeface="Calibri"/>
                <a:ea typeface="Calibri"/>
                <a:cs typeface="Calibri"/>
              </a:rPr>
              <a:t>is responsible for </a:t>
            </a:r>
            <a:r>
              <a:rPr kumimoji="0" lang="en-GB" sz="1200" i="0" u="none" strike="noStrike" kern="1200" cap="none" spc="0" normalizeH="0" baseline="0" noProof="0">
                <a:ln>
                  <a:noFill/>
                </a:ln>
                <a:effectLst/>
                <a:uLnTx/>
                <a:uFillTx/>
                <a:latin typeface="Calibri"/>
                <a:ea typeface="Calibri"/>
                <a:cs typeface="Calibri"/>
              </a:rPr>
              <a:t>more than 60% of global greenhouse gas emissions and </a:t>
            </a:r>
            <a:r>
              <a:rPr lang="en-GB" sz="1200">
                <a:latin typeface="Calibri"/>
                <a:ea typeface="Calibri"/>
                <a:cs typeface="Calibri"/>
              </a:rPr>
              <a:t>50-80</a:t>
            </a:r>
            <a:r>
              <a:rPr kumimoji="0" lang="en-GB" sz="1200" i="0" u="none" strike="noStrike" kern="1200" cap="none" spc="0" normalizeH="0" baseline="0" noProof="0">
                <a:ln>
                  <a:noFill/>
                </a:ln>
                <a:effectLst/>
                <a:uLnTx/>
                <a:uFillTx/>
                <a:latin typeface="Calibri"/>
                <a:ea typeface="Calibri"/>
                <a:cs typeface="Calibri"/>
              </a:rPr>
              <a:t>% of total resource use</a:t>
            </a:r>
            <a:r>
              <a:rPr lang="en-GB" sz="1200">
                <a:latin typeface="Calibri"/>
                <a:ea typeface="Calibri"/>
                <a:cs typeface="Calibri"/>
              </a:rPr>
              <a:t> (</a:t>
            </a:r>
            <a:r>
              <a:rPr kumimoji="0" lang="en-GB" sz="1200" i="0" u="none" strike="noStrike" kern="1200" cap="none" spc="0" normalizeH="0" baseline="0" noProof="0">
                <a:ln>
                  <a:noFill/>
                </a:ln>
                <a:solidFill>
                  <a:srgbClr val="000000"/>
                </a:solidFill>
                <a:effectLst/>
                <a:uLnTx/>
                <a:uFillTx/>
                <a:latin typeface="Calibri"/>
                <a:ea typeface="Calibri"/>
                <a:cs typeface="Calibri"/>
              </a:rPr>
              <a:t>Ivanova et al., 2016). Secondly, environmental sustainability is an important fact for the world’s future.</a:t>
            </a:r>
            <a:r>
              <a:rPr lang="en-GB" sz="1200">
                <a:latin typeface="Calibri"/>
                <a:ea typeface="Calibri"/>
                <a:cs typeface="Calibri"/>
              </a:rPr>
              <a:t> </a:t>
            </a:r>
            <a:endParaRPr lang="en-GB" sz="1200" i="0" u="none" strike="noStrike" kern="1200" cap="none" spc="0" normalizeH="0" baseline="0" noProof="0">
              <a:ln>
                <a:noFill/>
              </a:ln>
              <a:solidFill>
                <a:srgbClr val="000000"/>
              </a:solidFill>
              <a:effectLst/>
              <a:uLnTx/>
              <a:uFillTx/>
              <a:ea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a:cs typeface="Calibri"/>
              </a:rPr>
              <a:t>Environmentally Sustainable Food Consumption </a:t>
            </a:r>
            <a:r>
              <a:rPr lang="en-GB" sz="1200">
                <a:latin typeface="Calibri"/>
                <a:ea typeface="Calibri"/>
                <a:cs typeface="Calibri"/>
              </a:rPr>
              <a:t>[</a:t>
            </a:r>
            <a:r>
              <a:rPr kumimoji="0" lang="en-GB" sz="1200" i="0" u="none" strike="noStrike" kern="1200" cap="none" spc="0" normalizeH="0" baseline="0" noProof="0">
                <a:ln>
                  <a:noFill/>
                </a:ln>
                <a:solidFill>
                  <a:srgbClr val="000000"/>
                </a:solidFill>
                <a:effectLst/>
                <a:uLnTx/>
                <a:uFillTx/>
                <a:latin typeface="Calibri"/>
                <a:ea typeface="Calibri"/>
                <a:cs typeface="Calibri"/>
              </a:rPr>
              <a:t>ESFC</a:t>
            </a:r>
            <a:r>
              <a:rPr lang="en-GB" sz="1200">
                <a:latin typeface="Calibri"/>
                <a:ea typeface="Calibri"/>
                <a:cs typeface="Calibri"/>
              </a:rPr>
              <a:t>]</a:t>
            </a:r>
            <a:r>
              <a:rPr kumimoji="0" lang="en-GB" sz="1200" i="0" u="none" strike="noStrike" kern="1200" cap="none" spc="0" normalizeH="0" baseline="0" noProof="0">
                <a:ln>
                  <a:noFill/>
                </a:ln>
                <a:solidFill>
                  <a:srgbClr val="000000"/>
                </a:solidFill>
                <a:effectLst/>
                <a:uLnTx/>
                <a:uFillTx/>
                <a:latin typeface="Calibri"/>
                <a:ea typeface="Calibri"/>
                <a:cs typeface="Calibri"/>
              </a:rPr>
              <a:t> can be defined as the use of food products “</a:t>
            </a:r>
            <a:r>
              <a:rPr kumimoji="0" lang="en-GB" sz="1200" i="1" u="none" strike="noStrike" kern="1200" cap="none" spc="0" normalizeH="0" baseline="0" noProof="0">
                <a:ln>
                  <a:noFill/>
                </a:ln>
                <a:solidFill>
                  <a:srgbClr val="000000"/>
                </a:solidFill>
                <a:effectLst/>
                <a:uLnTx/>
                <a:uFillTx/>
                <a:latin typeface="Calibri"/>
                <a:ea typeface="Calibri"/>
                <a:cs typeface="Calibri"/>
              </a:rPr>
              <a:t>that respond to basic needs and bring a better quality of life, while minimising the use of natural resources, toxic materials and emissions of waste and pollutants over the life cycle, so as not to jeopardise the needs of future generations</a:t>
            </a:r>
            <a:r>
              <a:rPr kumimoji="0" lang="en-GB" sz="1200" i="0" u="none" strike="noStrike" kern="1200" cap="none" spc="0" normalizeH="0" baseline="0" noProof="0">
                <a:ln>
                  <a:noFill/>
                </a:ln>
                <a:solidFill>
                  <a:srgbClr val="000000"/>
                </a:solidFill>
                <a:effectLst/>
                <a:uLnTx/>
                <a:uFillTx/>
                <a:latin typeface="Calibri"/>
                <a:ea typeface="Calibri"/>
                <a:cs typeface="Calibri"/>
              </a:rPr>
              <a:t>” (Oslo Roundtable on Sustainable Production and Consumption, 1994). It is possible to combine the two concepts and state that a responsible consumer is a person who is also caring for environmental sustainability at all stages from farm to fork.</a:t>
            </a:r>
            <a:r>
              <a:rPr lang="en-GB" sz="1200">
                <a:latin typeface="Calibri"/>
                <a:ea typeface="Calibri"/>
                <a:cs typeface="Calibri"/>
              </a:rPr>
              <a:t>   </a:t>
            </a:r>
            <a:endParaRPr lang="en-GB" sz="1200" i="0" u="none" strike="noStrike" kern="1200" cap="none" spc="0" normalizeH="0" baseline="0" noProof="0">
              <a:ln>
                <a:noFill/>
              </a:ln>
              <a:solidFill>
                <a:srgbClr val="000000"/>
              </a:solidFill>
              <a:effectLst/>
              <a:uLnTx/>
              <a:uFillTx/>
              <a:ea typeface="Calibri"/>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a:cs typeface="Calibri"/>
              </a:rPr>
              <a:t>There are a lot of different consumers with different preferences and choices</a:t>
            </a:r>
            <a:r>
              <a:rPr lang="en-GB" sz="1200">
                <a:latin typeface="Calibri"/>
                <a:ea typeface="Calibri"/>
                <a:cs typeface="Calibri"/>
              </a:rPr>
              <a:t> related to culture and food consumption habits</a:t>
            </a:r>
            <a:r>
              <a:rPr kumimoji="0" lang="en-GB" sz="1200" i="0" u="none" strike="noStrike" kern="1200" cap="none" spc="0" normalizeH="0" baseline="0" noProof="0">
                <a:ln>
                  <a:noFill/>
                </a:ln>
                <a:solidFill>
                  <a:srgbClr val="000000"/>
                </a:solidFill>
                <a:effectLst/>
                <a:uLnTx/>
                <a:uFillTx/>
                <a:latin typeface="Calibri"/>
                <a:ea typeface="Calibri"/>
                <a:cs typeface="Calibri"/>
              </a:rPr>
              <a:t>. </a:t>
            </a:r>
            <a:r>
              <a:rPr lang="en-GB" sz="1200">
                <a:latin typeface="Calibri"/>
                <a:ea typeface="Calibri"/>
                <a:cs typeface="Calibri"/>
              </a:rPr>
              <a:t>Eating </a:t>
            </a:r>
            <a:r>
              <a:rPr kumimoji="0" lang="en-GB" sz="1200" i="0" u="none" strike="noStrike" kern="1200" cap="none" spc="0" normalizeH="0" baseline="0" noProof="0">
                <a:ln>
                  <a:noFill/>
                </a:ln>
                <a:solidFill>
                  <a:srgbClr val="000000"/>
                </a:solidFill>
                <a:effectLst/>
                <a:uLnTx/>
                <a:uFillTx/>
                <a:latin typeface="Calibri"/>
                <a:ea typeface="Calibri"/>
                <a:cs typeface="Calibri"/>
              </a:rPr>
              <a:t>habits</a:t>
            </a:r>
            <a:r>
              <a:rPr lang="en-GB" sz="1200">
                <a:latin typeface="Calibri"/>
                <a:ea typeface="Calibri"/>
                <a:cs typeface="Calibri"/>
              </a:rPr>
              <a:t>, defined as conscious and repeat behaviours overs certain diets (Rivera Medina et. al., 2020) are </a:t>
            </a:r>
            <a:r>
              <a:rPr kumimoji="0" lang="en-GB" sz="1200" i="0" u="none" strike="noStrike" kern="1200" cap="none" spc="0" normalizeH="0" baseline="0" noProof="0">
                <a:ln>
                  <a:noFill/>
                </a:ln>
                <a:solidFill>
                  <a:srgbClr val="000000"/>
                </a:solidFill>
                <a:effectLst/>
                <a:uLnTx/>
                <a:uFillTx/>
                <a:latin typeface="Calibri"/>
                <a:ea typeface="Calibri"/>
                <a:cs typeface="Calibri"/>
              </a:rPr>
              <a:t>hard to change</a:t>
            </a:r>
            <a:r>
              <a:rPr lang="en-GB" sz="1200">
                <a:latin typeface="Calibri"/>
                <a:ea typeface="Calibri"/>
                <a:cs typeface="Calibri"/>
              </a:rPr>
              <a:t>.</a:t>
            </a:r>
            <a:r>
              <a:rPr kumimoji="0" lang="en-GB" sz="1200" i="0" u="none" strike="noStrike" kern="1200" cap="none" spc="0" normalizeH="0" baseline="0" noProof="0">
                <a:ln>
                  <a:noFill/>
                </a:ln>
                <a:solidFill>
                  <a:srgbClr val="000000"/>
                </a:solidFill>
                <a:effectLst/>
                <a:uLnTx/>
                <a:uFillTx/>
                <a:latin typeface="Calibri"/>
                <a:ea typeface="Calibri"/>
                <a:cs typeface="Calibri"/>
              </a:rPr>
              <a:t> Food </a:t>
            </a:r>
            <a:r>
              <a:rPr lang="en-GB" sz="1200">
                <a:latin typeface="Calibri"/>
                <a:ea typeface="Calibri"/>
                <a:cs typeface="Calibri"/>
              </a:rPr>
              <a:t>preferences</a:t>
            </a:r>
            <a:r>
              <a:rPr kumimoji="0" lang="en-GB" sz="1200" i="0" u="none" strike="noStrike" kern="1200" cap="none" spc="0" normalizeH="0" baseline="0" noProof="0">
                <a:ln>
                  <a:noFill/>
                </a:ln>
                <a:solidFill>
                  <a:srgbClr val="000000"/>
                </a:solidFill>
                <a:effectLst/>
                <a:uLnTx/>
                <a:uFillTx/>
                <a:latin typeface="Calibri"/>
                <a:ea typeface="Calibri"/>
                <a:cs typeface="Calibri"/>
              </a:rPr>
              <a:t> are also subject to the marketing</a:t>
            </a:r>
            <a:r>
              <a:rPr lang="en-GB" sz="1200">
                <a:latin typeface="Calibri"/>
                <a:ea typeface="Calibri"/>
                <a:cs typeface="Calibri"/>
              </a:rPr>
              <a:t> </a:t>
            </a:r>
            <a:r>
              <a:rPr kumimoji="0" lang="en-GB" sz="1200" i="0" u="none" strike="noStrike" kern="1200" cap="none" spc="0" normalizeH="0" baseline="0" noProof="0">
                <a:ln>
                  <a:noFill/>
                </a:ln>
                <a:solidFill>
                  <a:srgbClr val="000000"/>
                </a:solidFill>
                <a:effectLst/>
                <a:uLnTx/>
                <a:uFillTx/>
                <a:latin typeface="Calibri"/>
                <a:ea typeface="Calibri"/>
                <a:cs typeface="Calibri"/>
              </a:rPr>
              <a:t>of food</a:t>
            </a:r>
            <a:r>
              <a:rPr lang="en-GB" sz="1200">
                <a:latin typeface="Calibri"/>
                <a:ea typeface="Calibri"/>
                <a:cs typeface="Calibri"/>
              </a:rPr>
              <a:t> to influence</a:t>
            </a:r>
            <a:r>
              <a:rPr kumimoji="0" lang="en-GB" sz="1200" i="0" u="none" strike="noStrike" kern="1200" cap="none" spc="0" normalizeH="0" baseline="0" noProof="0">
                <a:ln>
                  <a:noFill/>
                </a:ln>
                <a:solidFill>
                  <a:srgbClr val="000000"/>
                </a:solidFill>
                <a:effectLst/>
                <a:uLnTx/>
                <a:uFillTx/>
                <a:latin typeface="Calibri"/>
                <a:ea typeface="Calibri"/>
                <a:cs typeface="Calibri"/>
              </a:rPr>
              <a:t> </a:t>
            </a:r>
            <a:r>
              <a:rPr lang="en-GB" sz="1200">
                <a:latin typeface="Calibri"/>
                <a:ea typeface="Calibri"/>
                <a:cs typeface="Calibri"/>
              </a:rPr>
              <a:t>changes in food preferences and </a:t>
            </a:r>
            <a:r>
              <a:rPr kumimoji="0" lang="en-GB" sz="1200" i="0" u="none" strike="noStrike" kern="1200" cap="none" spc="0" normalizeH="0" baseline="0" noProof="0">
                <a:ln>
                  <a:noFill/>
                </a:ln>
                <a:solidFill>
                  <a:srgbClr val="000000"/>
                </a:solidFill>
                <a:effectLst/>
                <a:uLnTx/>
                <a:uFillTx/>
                <a:latin typeface="Calibri"/>
                <a:ea typeface="Calibri"/>
                <a:cs typeface="Calibri"/>
              </a:rPr>
              <a:t>cultural values underpinning food behaviours (Cairns, 2019).</a:t>
            </a:r>
            <a:r>
              <a:rPr lang="en-GB" sz="1200">
                <a:latin typeface="Calibri"/>
                <a:ea typeface="Calibri"/>
                <a:cs typeface="Calibri"/>
              </a:rPr>
              <a:t> Considering the efforts to change into a more sustainable consumption habit, many people already have positive attitudes (</a:t>
            </a:r>
            <a:r>
              <a:rPr lang="en-GB" sz="1200" err="1">
                <a:latin typeface="Calibri"/>
                <a:ea typeface="Calibri"/>
                <a:cs typeface="Calibri"/>
              </a:rPr>
              <a:t>Vermeir</a:t>
            </a:r>
            <a:r>
              <a:rPr lang="en-GB" sz="1200">
                <a:latin typeface="Calibri"/>
                <a:ea typeface="Calibri"/>
                <a:cs typeface="Calibri"/>
              </a:rPr>
              <a:t> et.al., </a:t>
            </a:r>
            <a:r>
              <a:rPr lang="en-GB" sz="1200">
                <a:solidFill>
                  <a:schemeClr val="tx1">
                    <a:lumMod val="95000"/>
                    <a:lumOff val="5000"/>
                  </a:schemeClr>
                </a:solidFill>
                <a:latin typeface="Calibri"/>
                <a:ea typeface="Calibri"/>
                <a:cs typeface="Calibri"/>
              </a:rPr>
              <a:t>2020). </a:t>
            </a:r>
            <a:endParaRPr lang="en-GB" sz="1200">
              <a:solidFill>
                <a:schemeClr val="tx1">
                  <a:lumMod val="95000"/>
                  <a:lumOff val="5000"/>
                </a:schemeClr>
              </a:solidFill>
              <a:ea typeface="Calibri"/>
            </a:endParaRPr>
          </a:p>
          <a:p>
            <a:pPr marL="0" marR="0" lvl="0" indent="0" algn="just" defTabSz="2072941">
              <a:lnSpc>
                <a:spcPct val="100000"/>
              </a:lnSpc>
              <a:spcBef>
                <a:spcPts val="0"/>
              </a:spcBef>
              <a:spcAft>
                <a:spcPts val="0"/>
              </a:spcAft>
              <a:buClrTx/>
              <a:buSzTx/>
              <a:buFont typeface="Arial" panose="020B0604020202020204" pitchFamily="34" charset="0"/>
              <a:buNone/>
              <a:tabLst/>
              <a:defRPr/>
            </a:pPr>
            <a:endParaRPr lang="en-GB" sz="1200">
              <a:solidFill>
                <a:schemeClr val="tx1">
                  <a:lumMod val="95000"/>
                  <a:lumOff val="5000"/>
                </a:schemeClr>
              </a:solidFill>
              <a:ea typeface="Calibri" panose="020F0502020204030204" pitchFamily="34" charset="0"/>
            </a:endParaRPr>
          </a:p>
          <a:p>
            <a:pPr>
              <a:defRPr/>
            </a:pPr>
            <a:r>
              <a:rPr lang="en-GB" sz="1200">
                <a:solidFill>
                  <a:schemeClr val="tx1">
                    <a:lumMod val="95000"/>
                    <a:lumOff val="5000"/>
                  </a:schemeClr>
                </a:solidFill>
                <a:latin typeface="Calibri"/>
                <a:ea typeface="Calibri" panose="020F0502020204030204" pitchFamily="34" charset="0"/>
                <a:cs typeface="Calibri"/>
              </a:rPr>
              <a:t>Sustainable and responsible consumption goals, mainly cover production as well. Several organisations publish a list of the goals, covering a broad area. The focus is on </a:t>
            </a:r>
            <a:r>
              <a:rPr lang="en-GB" sz="1200">
                <a:latin typeface="Calibri"/>
                <a:ea typeface="Calibri" panose="020F0502020204030204" pitchFamily="34" charset="0"/>
                <a:cs typeface="Calibri"/>
              </a:rPr>
              <a:t>choosing, using, and disposing of goods to protect resources and people (Salonen, 2013) in a world where moral rights are sacrificed to economic growth (Bauman, 2008).</a:t>
            </a:r>
            <a:endParaRPr lang="en-GB" sz="1200">
              <a:solidFill>
                <a:schemeClr val="tx1">
                  <a:lumMod val="95000"/>
                  <a:lumOff val="5000"/>
                </a:schemeClr>
              </a:solidFill>
              <a:ea typeface="Calibri" panose="020F0502020204030204" pitchFamily="34" charset="0"/>
            </a:endParaRPr>
          </a:p>
          <a:p>
            <a:pPr fontAlgn="base">
              <a:defRPr/>
            </a:pPr>
            <a:endParaRPr lang="en-GB" sz="120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70640D6F-6DDD-D61E-AC99-A51836F7AFC4}"/>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706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E57C4F6-6AF5-17C1-07D6-E5CB9466BFBF}"/>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 &amp; Civil Society </a:t>
            </a:r>
          </a:p>
          <a:p>
            <a:endParaRPr lang="en-IE"/>
          </a:p>
        </p:txBody>
      </p:sp>
      <p:grpSp>
        <p:nvGrpSpPr>
          <p:cNvPr id="5" name="Graphic 2">
            <a:extLst>
              <a:ext uri="{FF2B5EF4-FFF2-40B4-BE49-F238E27FC236}">
                <a16:creationId xmlns:a16="http://schemas.microsoft.com/office/drawing/2014/main" id="{AA4D6CD4-C32B-021D-1C80-2D18635229C4}"/>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2CC2A98B-58FC-962C-7433-8EB63CC69797}"/>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1759F832-E65D-6845-B9B3-4D7317249065}"/>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AE3AC922-2D9A-CCC7-EF8F-96B251E7EFE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7A77CD2B-DBB7-F708-DF0A-7B1920BED035}"/>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3FEE0127-895A-9416-636C-CC98D58638E3}"/>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EF59E3E4-ECC3-2CC5-4DFF-89E212D26272}"/>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9C9734CF-A6E1-ACB6-8DCF-871917B1A6A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476F1944-8955-C6E3-8863-8B441F0DDEEE}"/>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AF2F09E8-1489-B2CB-B8FB-1280C37EE67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1D7ACFD8-7A42-8596-CDB9-881467019AF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733E7CB1-9B88-35C2-479C-A5C5DCD618BC}"/>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8EA745D9-B461-C5DB-37A5-9DA9C05E333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E7B056CE-8CBD-35C0-DA07-E7BDFE0B54F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AEC82746-997D-8A52-E4E2-D3C02C45F73B}"/>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05B9ACA5-8B83-9B03-1BA7-EE2D8865ED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280F7500-6E0B-832D-E0E2-1424E335B9E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3BEFE8C0-41A6-0BDF-FDC5-FA11663336E0}"/>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2C70E4CD-CCF8-4C7D-0324-79CE8C11321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EACE91A5-3C2D-F60E-05C0-A287B524187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6C322893-931E-D4EC-822A-7BE2D89B4192}"/>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D09603C2-430B-4CA0-AA60-F345E2706155}"/>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62299C2F-93B3-9AAA-7D88-4B6366FD8DC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95F3731C-F7DF-78BE-31E8-9010CE559E3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9B7A41CF-C841-F86F-A9BF-D65783D02B8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74C792A0-9F1A-9832-94A7-E9F392D1D56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86CA2870-DFAD-9848-31CA-90E78E13DA9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Text Placeholder 2">
            <a:extLst>
              <a:ext uri="{FF2B5EF4-FFF2-40B4-BE49-F238E27FC236}">
                <a16:creationId xmlns:a16="http://schemas.microsoft.com/office/drawing/2014/main" id="{86C62F65-6EFA-02C4-DF49-1B4A2C962259}"/>
              </a:ext>
            </a:extLst>
          </p:cNvPr>
          <p:cNvSpPr>
            <a:spLocks noGrp="1"/>
          </p:cNvSpPr>
          <p:nvPr>
            <p:ph type="body" sz="quarter" idx="32"/>
          </p:nvPr>
        </p:nvSpPr>
        <p:spPr>
          <a:xfrm>
            <a:off x="903721" y="2566627"/>
            <a:ext cx="6143488" cy="5294484"/>
          </a:xfrm>
        </p:spPr>
        <p:txBody>
          <a:bodyPr lIns="91440" tIns="45720" rIns="91440" bIns="45720" numCol="1" spcCol="288000" anchor="t">
            <a:noAutofit/>
          </a:bodyPr>
          <a:lstStyle/>
          <a:p>
            <a:pPr fontAlgn="base">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Four environmentally responsible consumption behaviours can be listed:</a:t>
            </a:r>
            <a:r>
              <a:rPr lang="en-GB" sz="1200">
                <a:latin typeface="Calibri"/>
                <a:ea typeface="Calibri" panose="020F0502020204030204" pitchFamily="34" charset="0"/>
                <a:cs typeface="Calibri"/>
              </a:rPr>
              <a:t> </a:t>
            </a: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marL="171450" indent="-171450" fontAlgn="base">
              <a:buFont typeface="Arial" panose="020B0604020202020204" pitchFamily="34" charset="0"/>
              <a:buChar char="•"/>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reduce (save energy and water),</a:t>
            </a:r>
            <a:r>
              <a:rPr lang="en-GB" sz="1200">
                <a:latin typeface="Calibri"/>
                <a:ea typeface="Calibri" panose="020F0502020204030204" pitchFamily="34" charset="0"/>
                <a:cs typeface="Calibri"/>
              </a:rPr>
              <a:t> </a:t>
            </a: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marL="171450" indent="-171450" fontAlgn="base">
              <a:buFont typeface="Arial" panose="020B0604020202020204" pitchFamily="34" charset="0"/>
              <a:buChar char="•"/>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reuse (e.g., plastic bags, bottles),</a:t>
            </a:r>
            <a:r>
              <a:rPr lang="en-GB" sz="1200">
                <a:latin typeface="Calibri"/>
                <a:ea typeface="Calibri" panose="020F0502020204030204" pitchFamily="34" charset="0"/>
                <a:cs typeface="Calibri"/>
              </a:rPr>
              <a:t> </a:t>
            </a: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marL="171450" indent="-171450" fontAlgn="base">
              <a:buFont typeface="Arial" panose="020B0604020202020204" pitchFamily="34" charset="0"/>
              <a:buChar char="•"/>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recycle, and</a:t>
            </a:r>
            <a:r>
              <a:rPr lang="en-GB" sz="1200">
                <a:latin typeface="Calibri"/>
                <a:ea typeface="Calibri" panose="020F0502020204030204" pitchFamily="34" charset="0"/>
                <a:cs typeface="Calibri"/>
              </a:rPr>
              <a:t> </a:t>
            </a: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marL="171450" indent="-171450" fontAlgn="base">
              <a:buFont typeface="Arial" panose="020B0604020202020204" pitchFamily="34" charset="0"/>
              <a:buChar char="•"/>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purchase organic products.</a:t>
            </a:r>
            <a:r>
              <a:rPr lang="en-GB" sz="1200">
                <a:latin typeface="Calibri"/>
                <a:ea typeface="Calibri" panose="020F0502020204030204" pitchFamily="34" charset="0"/>
                <a:cs typeface="Calibri"/>
              </a:rPr>
              <a:t> </a:t>
            </a: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marR="0" lvl="0" algn="just" defTabSz="2072941" rtl="0" eaLnBrk="1" fontAlgn="base" latinLnBrk="0" hangingPunct="1">
              <a:lnSpc>
                <a:spcPct val="100000"/>
              </a:lnSpc>
              <a:spcBef>
                <a:spcPts val="0"/>
              </a:spcBef>
              <a:spcAft>
                <a:spcPts val="0"/>
              </a:spcAft>
              <a:buClrTx/>
              <a:buSzTx/>
              <a:tabLst/>
              <a:defRPr/>
            </a:pPr>
            <a:endParaRPr lang="en-GB" sz="1200">
              <a:ea typeface="Calibri" panose="020F0502020204030204" pitchFamily="34" charset="0"/>
            </a:endParaRPr>
          </a:p>
          <a:p>
            <a:pPr fontAlgn="base">
              <a:defRPr/>
            </a:pPr>
            <a:r>
              <a:rPr lang="en-GB" sz="1200">
                <a:latin typeface="Calibri"/>
                <a:ea typeface="Calibri" panose="020F0502020204030204" pitchFamily="34" charset="0"/>
                <a:cs typeface="Calibri"/>
              </a:rPr>
              <a:t>All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stakeholders </a:t>
            </a:r>
            <a:r>
              <a:rPr lang="en-GB" sz="1200">
                <a:latin typeface="Calibri"/>
                <a:ea typeface="Calibri" panose="020F0502020204030204" pitchFamily="34" charset="0"/>
                <a:cs typeface="Calibri"/>
              </a:rPr>
              <a:t>in food sector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have responsibility. For example, </a:t>
            </a:r>
            <a:r>
              <a:rPr lang="en-GB" sz="1200">
                <a:latin typeface="Calibri"/>
                <a:ea typeface="Calibri" panose="020F0502020204030204" pitchFamily="34" charset="0"/>
                <a:cs typeface="Calibri"/>
              </a:rPr>
              <a:t>"</a:t>
            </a:r>
            <a:r>
              <a:rPr kumimoji="0" lang="en-GB" sz="1200" i="1" u="none" strike="noStrike" kern="1200" cap="none" spc="0" normalizeH="0" baseline="0" noProof="0">
                <a:ln>
                  <a:noFill/>
                </a:ln>
                <a:solidFill>
                  <a:srgbClr val="000000"/>
                </a:solidFill>
                <a:effectLst/>
                <a:uLnTx/>
                <a:uFillTx/>
                <a:latin typeface="Calibri"/>
                <a:ea typeface="Calibri" panose="020F0502020204030204" pitchFamily="34" charset="0"/>
                <a:cs typeface="Calibri"/>
              </a:rPr>
              <a:t>producers need to grow more food while reducing negative environmental impacts such as soil, water and nutrient loss, greenhouse gas emissions and degradation of ecosystems and consumers must be encouraged to shift to nutritious and safe diets with a lower environmental footprint</a:t>
            </a:r>
            <a:r>
              <a:rPr lang="en-GB" sz="1200">
                <a:latin typeface="Calibri"/>
                <a:ea typeface="Calibri" panose="020F0502020204030204" pitchFamily="34" charset="0"/>
                <a:cs typeface="Calibri"/>
              </a:rPr>
              <a:t>"</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GB" sz="1200">
                <a:latin typeface="Calibri"/>
                <a:ea typeface="Calibri" panose="020F0502020204030204" pitchFamily="34" charset="0"/>
                <a:cs typeface="Calibri"/>
              </a:rPr>
              <a:t>(</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FAO</a:t>
            </a:r>
            <a:r>
              <a:rPr lang="en-GB" sz="1200">
                <a:latin typeface="Calibri"/>
                <a:ea typeface="Calibri" panose="020F0502020204030204" pitchFamily="34" charset="0"/>
                <a:cs typeface="Calibri"/>
              </a:rPr>
              <a:t>, n.d.-b). </a:t>
            </a: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marL="0" marR="0" lvl="0" indent="0" algn="just" defTabSz="2072941" fontAlgn="base">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Responsible food consumption should also include decreasing food losses and food waste</a:t>
            </a:r>
            <a:r>
              <a:rPr lang="en-GB" sz="1200">
                <a:latin typeface="Calibri"/>
                <a:ea typeface="Calibri" panose="020F0502020204030204" pitchFamily="34" charset="0"/>
                <a:cs typeface="Calibri"/>
              </a:rPr>
              <a:t> which may be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land, water, energy and </a:t>
            </a:r>
            <a:r>
              <a:rPr lang="en-GB" sz="1200">
                <a:latin typeface="Calibri"/>
                <a:ea typeface="Calibri" panose="020F0502020204030204" pitchFamily="34" charset="0"/>
                <a:cs typeface="Calibri"/>
              </a:rPr>
              <a:t>other inputs (FAO, 2011). Sustainable</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consumption and production can also contribute to</a:t>
            </a:r>
            <a:r>
              <a:rPr lang="en-GB" sz="1200">
                <a:latin typeface="Calibri"/>
                <a:ea typeface="Calibri" panose="020F0502020204030204" pitchFamily="34" charset="0"/>
                <a:cs typeface="Calibri"/>
              </a:rPr>
              <a:t>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the transition towards</a:t>
            </a:r>
            <a:r>
              <a:rPr lang="en-GB" sz="1200">
                <a:latin typeface="Calibri"/>
                <a:ea typeface="Calibri" panose="020F0502020204030204" pitchFamily="34" charset="0"/>
                <a:cs typeface="Calibri"/>
              </a:rPr>
              <a:t> </a:t>
            </a:r>
            <a:r>
              <a:rPr kumimoji="0" lang="en-GB" sz="120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green economies</a:t>
            </a:r>
            <a:r>
              <a:rPr lang="en-GB" sz="1200">
                <a:latin typeface="Calibri"/>
                <a:ea typeface="Calibri" panose="020F0502020204030204" pitchFamily="34" charset="0"/>
                <a:cs typeface="Calibri"/>
              </a:rPr>
              <a:t> (UN, n.d.). Green consumption is another expression that covers "</a:t>
            </a:r>
            <a:r>
              <a:rPr lang="en-GB" sz="1200" i="1">
                <a:latin typeface="Calibri"/>
                <a:ea typeface="Calibri" panose="020F0502020204030204" pitchFamily="34" charset="0"/>
                <a:cs typeface="Calibri"/>
              </a:rPr>
              <a:t>environmentally responsible behaviour characterised by advocating nature and protecting the ecology</a:t>
            </a:r>
            <a:r>
              <a:rPr lang="en-GB" sz="1200">
                <a:latin typeface="Calibri"/>
                <a:ea typeface="Calibri" panose="020F0502020204030204" pitchFamily="34" charset="0"/>
                <a:cs typeface="Calibri"/>
              </a:rPr>
              <a:t>" which is closely associated with sustainable consumerism (Yue, et.al., 2020).</a:t>
            </a:r>
            <a:r>
              <a:rPr lang="en-US" sz="1200">
                <a:latin typeface="Calibri"/>
                <a:ea typeface="Calibri" panose="020F0502020204030204" pitchFamily="34" charset="0"/>
                <a:cs typeface="Calibri"/>
              </a:rPr>
              <a:t> Food losses could be during agricultural production, harvest operation, processing, storage, transportation, distribution and consumption. </a:t>
            </a:r>
          </a:p>
          <a:p>
            <a:pPr fontAlgn="base">
              <a:defRPr/>
            </a:pPr>
            <a:endParaRPr lang="en-US" sz="1200">
              <a:latin typeface="Calibri"/>
              <a:ea typeface="Calibri" panose="020F0502020204030204" pitchFamily="34" charset="0"/>
              <a:cs typeface="Calibri"/>
            </a:endParaRPr>
          </a:p>
          <a:p>
            <a:pPr fontAlgn="base">
              <a:defRPr/>
            </a:pPr>
            <a:r>
              <a:rPr lang="en-US" sz="1200">
                <a:latin typeface="Calibri"/>
                <a:ea typeface="Calibri" panose="020F0502020204030204" pitchFamily="34" charset="0"/>
                <a:cs typeface="Calibri"/>
              </a:rPr>
              <a:t>The COVID-19 pandemic offered countries an opportunity to build recovery plans that would reverse current trends and change our consumption and production patterns toward a more sustainable future. Sustainable consumption and production can also contribute substantially to poverty alleviation and the transition towards low-carbon and green economies. </a:t>
            </a:r>
          </a:p>
          <a:p>
            <a:pPr fontAlgn="base">
              <a:defRPr/>
            </a:pPr>
            <a:endParaRPr lang="en-US" sz="1200">
              <a:latin typeface="Calibri"/>
              <a:ea typeface="Calibri" panose="020F0502020204030204" pitchFamily="34" charset="0"/>
              <a:cs typeface="Calibri"/>
            </a:endParaRPr>
          </a:p>
          <a:p>
            <a:pPr fontAlgn="base">
              <a:defRPr/>
            </a:pPr>
            <a:r>
              <a:rPr lang="en-US" sz="1200" b="1">
                <a:latin typeface="Calibri"/>
                <a:ea typeface="Calibri" panose="020F0502020204030204" pitchFamily="34" charset="0"/>
                <a:cs typeface="Calibri"/>
              </a:rPr>
              <a:t>As responsible consumers, we should also be very sensitive in food consumption if we want to leave a sustainable environment to our grandchildren. </a:t>
            </a:r>
            <a:endParaRPr lang="en-GB" sz="1200" b="1" i="0" u="none" strike="noStrike" kern="1200" cap="none" spc="0" normalizeH="0" baseline="0" noProof="0">
              <a:ln>
                <a:noFill/>
              </a:ln>
              <a:solidFill>
                <a:srgbClr val="000000"/>
              </a:solidFill>
              <a:effectLst/>
              <a:uLnTx/>
              <a:uFillTx/>
              <a:ea typeface="Calibri" panose="020F0502020204030204" pitchFamily="34" charset="0"/>
            </a:endParaRPr>
          </a:p>
          <a:p>
            <a:pPr fontAlgn="base">
              <a:defRPr/>
            </a:pPr>
            <a:endParaRPr lang="en-GB" sz="1200" b="1">
              <a:solidFill>
                <a:schemeClr val="tx1"/>
              </a:solidFill>
              <a:ea typeface="Calibri" panose="020F0502020204030204" pitchFamily="34" charset="0"/>
            </a:endParaRPr>
          </a:p>
        </p:txBody>
      </p:sp>
      <p:pic>
        <p:nvPicPr>
          <p:cNvPr id="5122" name="Picture 2">
            <a:extLst>
              <a:ext uri="{FF2B5EF4-FFF2-40B4-BE49-F238E27FC236}">
                <a16:creationId xmlns:a16="http://schemas.microsoft.com/office/drawing/2014/main" id="{9598E54D-6B6E-399E-A8C0-1D930A7C72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019" y="8560616"/>
            <a:ext cx="402493" cy="40249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F4898B4-A610-2D31-7E94-E46D7DF3CD95}"/>
              </a:ext>
            </a:extLst>
          </p:cNvPr>
          <p:cNvSpPr txBox="1"/>
          <p:nvPr/>
        </p:nvSpPr>
        <p:spPr>
          <a:xfrm>
            <a:off x="903720" y="8482699"/>
            <a:ext cx="6655955" cy="984885"/>
          </a:xfrm>
          <a:prstGeom prst="rect">
            <a:avLst/>
          </a:prstGeom>
          <a:noFill/>
        </p:spPr>
        <p:txBody>
          <a:bodyPr wrap="square">
            <a:spAutoFit/>
          </a:bodyPr>
          <a:lstStyle/>
          <a:p>
            <a:pPr algn="l" rtl="0" fontAlgn="base"/>
            <a:r>
              <a:rPr lang="en-US" sz="14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Music Suggestions:</a:t>
            </a:r>
            <a:r>
              <a:rPr lang="en-US" sz="14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rtl="0" fontAlgn="base"/>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Some songs  to increase ethical sensitivity; </a:t>
            </a:r>
          </a:p>
          <a:p>
            <a:pPr algn="l" rtl="0" fontAlgn="base"/>
            <a:endParaRPr lang="en-US" sz="8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US" sz="1200" b="1">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Queen - Is this the World We Created...? (Official Lyric Video) - YouTube</a:t>
            </a:r>
            <a:endParaRPr lang="en-US" sz="1200" b="1">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US" sz="1200" b="1">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In The Ghetto Elvis Presley With Lisa Marie Presley - YouTube</a:t>
            </a:r>
            <a:endParaRPr lang="en-US" sz="1200" b="1" i="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2">
            <a:extLst>
              <a:ext uri="{FF2B5EF4-FFF2-40B4-BE49-F238E27FC236}">
                <a16:creationId xmlns:a16="http://schemas.microsoft.com/office/drawing/2014/main" id="{CCAF32D7-0FE8-1F34-FC9E-69EB6A00AD72}"/>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51</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0999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F2CCE17-0E8C-611B-BBE1-173BB4FE82EC}"/>
              </a:ext>
            </a:extLst>
          </p:cNvPr>
          <p:cNvSpPr txBox="1">
            <a:spLocks/>
          </p:cNvSpPr>
          <p:nvPr/>
        </p:nvSpPr>
        <p:spPr>
          <a:xfrm>
            <a:off x="1392073" y="676287"/>
            <a:ext cx="5655136"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defRPr/>
            </a:pPr>
            <a:r>
              <a:rPr lang="en-IE" sz="3600"/>
              <a:t>B.4. Responsible Consuming</a:t>
            </a:r>
          </a:p>
          <a:p>
            <a:endParaRPr lang="en-IE"/>
          </a:p>
        </p:txBody>
      </p:sp>
      <p:grpSp>
        <p:nvGrpSpPr>
          <p:cNvPr id="5" name="Graphic 2">
            <a:extLst>
              <a:ext uri="{FF2B5EF4-FFF2-40B4-BE49-F238E27FC236}">
                <a16:creationId xmlns:a16="http://schemas.microsoft.com/office/drawing/2014/main" id="{D678F606-7B12-B362-9EBD-10584E547430}"/>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1C4B6579-FF4A-4974-CB04-D54DF8F852B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CCFF0210-0CF3-2277-9B54-D0E84619E3BB}"/>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FB7A5E94-43C3-D8C1-079C-6D84E0BA303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A94920D6-FAAB-6783-F176-18481E48BA7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D536B2B6-6090-12B5-95FB-E76A57B99961}"/>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DA48C748-33D4-C4BD-C5DD-0E1601B1CA6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3F73C1F6-2777-0B49-3D3C-74D8B59014E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80EBD163-5461-25E8-B0BF-00128AF2AF17}"/>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C48BD62C-653D-72BB-338A-739A9603D6F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03D6E53E-B8C3-B235-8D53-E1650C07E64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682DAFDE-759A-682E-F305-3EC65CB16ED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856A1A0C-8527-F49F-7A68-8047339F2E2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62C1D1F4-8A3D-0488-C4DD-DDD58EAD550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625F7460-C6F9-C51A-EA8D-532C6696D1AE}"/>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F82F40FA-2D23-BB8B-2E09-33A707CB4796}"/>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C6B69AF1-A187-7DB5-C9E3-E54F157B84F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F487AF7C-B930-C858-7CD0-16ACE2D28B8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B0E38CDB-5F29-013B-D8C0-49170576CC2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4E0A47C7-8E45-98BA-CFDB-0EE33FB8F40A}"/>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00D08CD8-2123-4C24-C179-6D0C9BA6B33F}"/>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6AF2180B-F113-F8B6-E9F1-B748FFD3B0FC}"/>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05D08726-57DE-AD8F-CF21-BE7A1BA3FF1E}"/>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F9C5B276-F6FC-3B80-48DD-4C78FAEDE92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D523D91A-4F88-D930-165C-9B0D76D49568}"/>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77506C55-3BD7-EC27-C250-FB1D1CF6EAE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D38572CB-D4EE-4897-9C6E-FCC526FB641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Text Placeholder 4">
            <a:extLst>
              <a:ext uri="{FF2B5EF4-FFF2-40B4-BE49-F238E27FC236}">
                <a16:creationId xmlns:a16="http://schemas.microsoft.com/office/drawing/2014/main" id="{83F07D72-FEC5-0EA1-1A74-87A4C43633F9}"/>
              </a:ext>
            </a:extLst>
          </p:cNvPr>
          <p:cNvSpPr txBox="1">
            <a:spLocks/>
          </p:cNvSpPr>
          <p:nvPr/>
        </p:nvSpPr>
        <p:spPr>
          <a:xfrm>
            <a:off x="944078" y="2295483"/>
            <a:ext cx="6143488" cy="6135756"/>
          </a:xfrm>
          <a:prstGeom prst="rect">
            <a:avLst/>
          </a:prstGeom>
        </p:spPr>
        <p:txBody>
          <a:bodyPr lIns="91440" tIns="45720" rIns="91440" bIns="45720"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400" b="1">
                <a:latin typeface="Calibri"/>
                <a:cs typeface="Calibri"/>
              </a:rPr>
              <a:t>The Effect of Marketing and Media on Food Consumption</a:t>
            </a:r>
          </a:p>
          <a:p>
            <a:endParaRPr lang="en-GB" sz="500" b="1"/>
          </a:p>
          <a:p>
            <a:r>
              <a:rPr lang="en-GB" sz="1200">
                <a:latin typeface="Calibri"/>
                <a:cs typeface="Calibri"/>
              </a:rPr>
              <a:t>Marketing has a pervasive impact on our life. The American Marketing Association [AMA] (2017) defines marketing as activities, institutions, and processes for creating, communicating, delivering, and exchanging services of value. Creating customer value is the major purpose of marketing via well-established customer relations in the long run.  </a:t>
            </a:r>
            <a:endParaRPr lang="en-GB" sz="1200"/>
          </a:p>
          <a:p>
            <a:endParaRPr lang="en-GB" sz="500"/>
          </a:p>
          <a:p>
            <a:r>
              <a:rPr lang="en-GB" sz="1200">
                <a:latin typeface="Calibri"/>
                <a:cs typeface="Calibri"/>
              </a:rPr>
              <a:t>Customer relations are established via many different practices. These practices take place as a result of the marketing processes which include product, price, promotion, place, people, physical evidence and process. Promotion includes advertising, sales promotion, digital marketing and all other types of campaigns to create a positive influence on customers in order to convince them to act in favour of the product or service, ending with the purchasing decision.  </a:t>
            </a:r>
            <a:endParaRPr lang="en-GB" sz="1200"/>
          </a:p>
          <a:p>
            <a:endParaRPr lang="en-GB" sz="500"/>
          </a:p>
          <a:p>
            <a:r>
              <a:rPr lang="en-GB" sz="1200">
                <a:latin typeface="Calibri"/>
                <a:cs typeface="Calibri"/>
              </a:rPr>
              <a:t>Food marketing is a specific area where marketing endeavours concentrate on promoting food. That may result in an increase in food consumption or a change in food choices.</a:t>
            </a:r>
          </a:p>
          <a:p>
            <a:endParaRPr lang="en-GB" sz="500"/>
          </a:p>
          <a:p>
            <a:r>
              <a:rPr lang="en-GB" sz="1200">
                <a:latin typeface="Calibri"/>
                <a:cs typeface="Calibri"/>
              </a:rPr>
              <a:t>"</a:t>
            </a:r>
            <a:r>
              <a:rPr lang="en-GB" sz="1200" i="1">
                <a:latin typeface="Calibri"/>
                <a:cs typeface="Calibri"/>
              </a:rPr>
              <a:t>Food consumption is variably affected by a whole range of factors including food availability, food accessibility and food choice, which in turn may be influenced by geography, demography, disposable income, urbanisation, globalisation, marketing, religion, culture and consumer attitudes</a:t>
            </a:r>
            <a:r>
              <a:rPr lang="en-GB" sz="1200">
                <a:latin typeface="Calibri"/>
                <a:cs typeface="Calibri"/>
              </a:rPr>
              <a:t>" (Kearney, 2010).   Food consumption is different in different societies, however, the impact of food marketing on food consumption is inevitable. For example, the role of TFCs (Transnational Food Corporations) and the growth of supermarkets in developing countries, lie at the very centre of food consumption patterns. </a:t>
            </a:r>
            <a:endParaRPr lang="en-GB" sz="1200"/>
          </a:p>
        </p:txBody>
      </p:sp>
      <p:sp>
        <p:nvSpPr>
          <p:cNvPr id="33" name="TextBox 32">
            <a:extLst>
              <a:ext uri="{FF2B5EF4-FFF2-40B4-BE49-F238E27FC236}">
                <a16:creationId xmlns:a16="http://schemas.microsoft.com/office/drawing/2014/main" id="{6384F92A-526C-4C7A-F56B-42603291DEE3}"/>
              </a:ext>
            </a:extLst>
          </p:cNvPr>
          <p:cNvSpPr txBox="1"/>
          <p:nvPr/>
        </p:nvSpPr>
        <p:spPr>
          <a:xfrm>
            <a:off x="1684482" y="1368259"/>
            <a:ext cx="5362728"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B.4.1.  The Effect of Marketing and Media</a:t>
            </a:r>
          </a:p>
        </p:txBody>
      </p:sp>
      <p:pic>
        <p:nvPicPr>
          <p:cNvPr id="34" name="Picture 33">
            <a:extLst>
              <a:ext uri="{FF2B5EF4-FFF2-40B4-BE49-F238E27FC236}">
                <a16:creationId xmlns:a16="http://schemas.microsoft.com/office/drawing/2014/main" id="{0A49293E-A1A8-4C8D-62FB-92E0CCFF3BCD}"/>
              </a:ext>
            </a:extLst>
          </p:cNvPr>
          <p:cNvPicPr/>
          <p:nvPr/>
        </p:nvPicPr>
        <p:blipFill>
          <a:blip r:embed="rId3" cstate="screen">
            <a:extLst>
              <a:ext uri="{28A0092B-C50C-407E-A947-70E740481C1C}">
                <a14:useLocalDpi xmlns:a14="http://schemas.microsoft.com/office/drawing/2010/main"/>
              </a:ext>
            </a:extLst>
          </a:blip>
          <a:stretch>
            <a:fillRect/>
          </a:stretch>
        </p:blipFill>
        <p:spPr>
          <a:xfrm>
            <a:off x="663467" y="6165789"/>
            <a:ext cx="6827991" cy="4252631"/>
          </a:xfrm>
          <a:prstGeom prst="rect">
            <a:avLst/>
          </a:prstGeom>
        </p:spPr>
      </p:pic>
      <p:sp>
        <p:nvSpPr>
          <p:cNvPr id="35" name="Text Box 17">
            <a:extLst>
              <a:ext uri="{FF2B5EF4-FFF2-40B4-BE49-F238E27FC236}">
                <a16:creationId xmlns:a16="http://schemas.microsoft.com/office/drawing/2014/main" id="{033B7D2F-67C2-4133-1E25-A14078302A7A}"/>
              </a:ext>
            </a:extLst>
          </p:cNvPr>
          <p:cNvSpPr txBox="1"/>
          <p:nvPr/>
        </p:nvSpPr>
        <p:spPr>
          <a:xfrm>
            <a:off x="2438160" y="8994221"/>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a:solidFill>
                  <a:srgbClr val="FFFFFF"/>
                </a:solidFill>
                <a:effectLst/>
                <a:latin typeface="Source Sans 3"/>
                <a:ea typeface="Meiryo" panose="020B0604030504040204" pitchFamily="34" charset="-128"/>
                <a:cs typeface="Times New Roman" panose="02020603050405020304" pitchFamily="18" charset="0"/>
              </a:rPr>
              <a:t>How the brand makes me feel</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446C0B37-354F-5ADE-C37E-7E908A2EF362}"/>
              </a:ext>
            </a:extLst>
          </p:cNvPr>
          <p:cNvSpPr txBox="1"/>
          <p:nvPr/>
        </p:nvSpPr>
        <p:spPr>
          <a:xfrm>
            <a:off x="4311995" y="9010246"/>
            <a:ext cx="1489710" cy="738664"/>
          </a:xfrm>
          <a:prstGeom prst="rect">
            <a:avLst/>
          </a:prstGeom>
          <a:noFill/>
        </p:spPr>
        <p:txBody>
          <a:bodyPr wrap="square">
            <a:spAutoFit/>
          </a:bodyPr>
          <a:lstStyle/>
          <a:p>
            <a:pPr algn="r"/>
            <a:r>
              <a:rPr lang="en-US" sz="1400">
                <a:solidFill>
                  <a:srgbClr val="FFFFFF"/>
                </a:solidFill>
                <a:effectLst/>
                <a:latin typeface="Source Sans 3"/>
                <a:ea typeface="Meiryo" panose="020B0604030504040204" pitchFamily="34" charset="-128"/>
                <a:cs typeface="Times New Roman" panose="02020603050405020304" pitchFamily="18" charset="0"/>
              </a:rPr>
              <a:t>How I would describe the product</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0">
            <a:extLst>
              <a:ext uri="{FF2B5EF4-FFF2-40B4-BE49-F238E27FC236}">
                <a16:creationId xmlns:a16="http://schemas.microsoft.com/office/drawing/2014/main" id="{E8EB66D3-41FC-0CF5-6E1F-0344F79AE7B3}"/>
              </a:ext>
            </a:extLst>
          </p:cNvPr>
          <p:cNvSpPr txBox="1"/>
          <p:nvPr/>
        </p:nvSpPr>
        <p:spPr>
          <a:xfrm>
            <a:off x="3569144" y="7787033"/>
            <a:ext cx="972458"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700" b="1">
                <a:solidFill>
                  <a:srgbClr val="FFFFFF"/>
                </a:solidFill>
                <a:effectLst/>
                <a:latin typeface="Source Sans 3"/>
                <a:ea typeface="Meiryo" panose="020B0604030504040204" pitchFamily="34" charset="-128"/>
                <a:cs typeface="Times New Roman" panose="02020603050405020304" pitchFamily="18" charset="0"/>
              </a:rPr>
              <a:t>Essence</a:t>
            </a:r>
            <a:endParaRPr lang="en-IE" sz="17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0836206C-1D02-E88B-959F-C29BB42FB9C7}"/>
              </a:ext>
            </a:extLst>
          </p:cNvPr>
          <p:cNvSpPr txBox="1"/>
          <p:nvPr/>
        </p:nvSpPr>
        <p:spPr>
          <a:xfrm>
            <a:off x="2377106" y="6743762"/>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a:solidFill>
                  <a:srgbClr val="FFFFFF"/>
                </a:solidFill>
                <a:effectLst/>
                <a:latin typeface="Source Sans 3"/>
                <a:ea typeface="Meiryo" panose="020B0604030504040204" pitchFamily="34" charset="-128"/>
                <a:cs typeface="Times New Roman" panose="02020603050405020304" pitchFamily="18" charset="0"/>
              </a:rPr>
              <a:t>How the brand</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p>
            <a:r>
              <a:rPr lang="en-US" sz="1400">
                <a:solidFill>
                  <a:srgbClr val="FFFFFF"/>
                </a:solidFill>
                <a:effectLst/>
                <a:latin typeface="Source Sans 3"/>
                <a:ea typeface="Meiryo" panose="020B0604030504040204" pitchFamily="34" charset="-128"/>
                <a:cs typeface="Times New Roman" panose="02020603050405020304" pitchFamily="18" charset="0"/>
              </a:rPr>
              <a:t>Makes me look</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1F1E3FCF-F145-877C-9CC2-7356D02ADC7E}"/>
              </a:ext>
            </a:extLst>
          </p:cNvPr>
          <p:cNvSpPr txBox="1"/>
          <p:nvPr/>
        </p:nvSpPr>
        <p:spPr>
          <a:xfrm>
            <a:off x="4365846" y="6782068"/>
            <a:ext cx="148971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US" sz="1400">
                <a:solidFill>
                  <a:srgbClr val="FFFFFF"/>
                </a:solidFill>
                <a:effectLst/>
                <a:latin typeface="Source Sans 3"/>
                <a:ea typeface="Meiryo" panose="020B0604030504040204" pitchFamily="34" charset="-128"/>
                <a:cs typeface="Times New Roman" panose="02020603050405020304" pitchFamily="18" charset="0"/>
              </a:rPr>
              <a:t>What the product </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1400">
                <a:solidFill>
                  <a:srgbClr val="FFFFFF"/>
                </a:solidFill>
                <a:effectLst/>
                <a:latin typeface="Source Sans 3"/>
                <a:ea typeface="Meiryo" panose="020B0604030504040204" pitchFamily="34" charset="-128"/>
                <a:cs typeface="Times New Roman" panose="02020603050405020304" pitchFamily="18" charset="0"/>
              </a:rPr>
              <a:t>Does to me</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3">
            <a:extLst>
              <a:ext uri="{FF2B5EF4-FFF2-40B4-BE49-F238E27FC236}">
                <a16:creationId xmlns:a16="http://schemas.microsoft.com/office/drawing/2014/main" id="{AC916CD0-91D1-AD69-150F-8E7098095A23}"/>
              </a:ext>
            </a:extLst>
          </p:cNvPr>
          <p:cNvSpPr txBox="1"/>
          <p:nvPr/>
        </p:nvSpPr>
        <p:spPr>
          <a:xfrm>
            <a:off x="3158533" y="8302914"/>
            <a:ext cx="958476"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100">
                <a:solidFill>
                  <a:srgbClr val="FFFFFF"/>
                </a:solidFill>
                <a:effectLst/>
                <a:latin typeface="Source Sans 3"/>
                <a:ea typeface="Meiryo" panose="020B0604030504040204" pitchFamily="34" charset="-128"/>
                <a:cs typeface="Times New Roman" panose="02020603050405020304" pitchFamily="18" charset="0"/>
              </a:rPr>
              <a:t>Brand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900"/>
              </a:lnSpc>
            </a:pPr>
            <a:r>
              <a:rPr lang="en-US" sz="1100">
                <a:solidFill>
                  <a:srgbClr val="FFFFFF"/>
                </a:solidFill>
                <a:effectLst/>
                <a:latin typeface="Source Sans 3"/>
                <a:ea typeface="Meiryo" panose="020B0604030504040204" pitchFamily="34" charset="-128"/>
                <a:cs typeface="Times New Roman" panose="02020603050405020304" pitchFamily="18" charset="0"/>
              </a:rPr>
              <a:t>personality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2">
            <a:extLst>
              <a:ext uri="{FF2B5EF4-FFF2-40B4-BE49-F238E27FC236}">
                <a16:creationId xmlns:a16="http://schemas.microsoft.com/office/drawing/2014/main" id="{E54CA832-8242-7643-E6BC-3EB51889BBDC}"/>
              </a:ext>
            </a:extLst>
          </p:cNvPr>
          <p:cNvSpPr txBox="1"/>
          <p:nvPr/>
        </p:nvSpPr>
        <p:spPr>
          <a:xfrm>
            <a:off x="4415021" y="7502114"/>
            <a:ext cx="850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100">
                <a:solidFill>
                  <a:srgbClr val="FFFFFF"/>
                </a:solidFill>
                <a:effectLst/>
                <a:latin typeface="Source Sans 3"/>
                <a:ea typeface="Meiryo" panose="020B0604030504040204" pitchFamily="34" charset="-128"/>
                <a:cs typeface="Times New Roman" panose="02020603050405020304" pitchFamily="18" charset="0"/>
              </a:rPr>
              <a:t>symbols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1">
            <a:extLst>
              <a:ext uri="{FF2B5EF4-FFF2-40B4-BE49-F238E27FC236}">
                <a16:creationId xmlns:a16="http://schemas.microsoft.com/office/drawing/2014/main" id="{16E8AC71-05DF-BB37-BCA5-8E8030A71253}"/>
              </a:ext>
            </a:extLst>
          </p:cNvPr>
          <p:cNvSpPr txBox="1"/>
          <p:nvPr/>
        </p:nvSpPr>
        <p:spPr>
          <a:xfrm>
            <a:off x="4437272" y="8328117"/>
            <a:ext cx="850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100">
                <a:solidFill>
                  <a:srgbClr val="FFFFFF"/>
                </a:solidFill>
                <a:effectLst/>
                <a:latin typeface="Source Sans 3"/>
                <a:ea typeface="Meiryo" panose="020B0604030504040204" pitchFamily="34" charset="-128"/>
                <a:cs typeface="Times New Roman" panose="02020603050405020304" pitchFamily="18" charset="0"/>
              </a:rPr>
              <a:t>facts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19">
            <a:extLst>
              <a:ext uri="{FF2B5EF4-FFF2-40B4-BE49-F238E27FC236}">
                <a16:creationId xmlns:a16="http://schemas.microsoft.com/office/drawing/2014/main" id="{046EE337-10E3-5105-E3E7-3887AA1BC03A}"/>
              </a:ext>
            </a:extLst>
          </p:cNvPr>
          <p:cNvSpPr txBox="1"/>
          <p:nvPr/>
        </p:nvSpPr>
        <p:spPr>
          <a:xfrm>
            <a:off x="2861059" y="9806371"/>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200">
                <a:solidFill>
                  <a:srgbClr val="02444A"/>
                </a:solidFill>
                <a:effectLst/>
                <a:latin typeface="Source Sans 3"/>
                <a:ea typeface="Meiryo" panose="020B0604030504040204" pitchFamily="34" charset="-128"/>
                <a:cs typeface="Times New Roman" panose="02020603050405020304" pitchFamily="18" charset="0"/>
              </a:rPr>
              <a:t>Emotional</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0">
            <a:extLst>
              <a:ext uri="{FF2B5EF4-FFF2-40B4-BE49-F238E27FC236}">
                <a16:creationId xmlns:a16="http://schemas.microsoft.com/office/drawing/2014/main" id="{3ACD9619-DF9B-DCD7-9BD8-6DF021C711A6}"/>
              </a:ext>
            </a:extLst>
          </p:cNvPr>
          <p:cNvSpPr txBox="1"/>
          <p:nvPr/>
        </p:nvSpPr>
        <p:spPr>
          <a:xfrm>
            <a:off x="3964094" y="9807470"/>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ts val="900"/>
              </a:lnSpc>
            </a:pPr>
            <a:r>
              <a:rPr lang="en-US" sz="1200">
                <a:solidFill>
                  <a:srgbClr val="02444A"/>
                </a:solidFill>
                <a:effectLst/>
                <a:latin typeface="Source Sans 3"/>
                <a:ea typeface="Meiryo" panose="020B0604030504040204" pitchFamily="34" charset="-128"/>
                <a:cs typeface="Times New Roman" panose="02020603050405020304" pitchFamily="18" charset="0"/>
              </a:rPr>
              <a:t>Rational</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80B5F72F-5075-B468-E3CE-0D384FD6AD09}"/>
              </a:ext>
            </a:extLst>
          </p:cNvPr>
          <p:cNvSpPr txBox="1"/>
          <p:nvPr/>
        </p:nvSpPr>
        <p:spPr>
          <a:xfrm>
            <a:off x="964776" y="6409433"/>
            <a:ext cx="6694438" cy="276999"/>
          </a:xfrm>
          <a:prstGeom prst="rect">
            <a:avLst/>
          </a:prstGeom>
          <a:noFill/>
        </p:spPr>
        <p:txBody>
          <a:bodyPr wrap="square" lIns="91440" tIns="45720" rIns="91440" bIns="45720" rtlCol="0" anchor="t">
            <a:spAutoFit/>
          </a:bodyPr>
          <a:lstStyle/>
          <a:p>
            <a:r>
              <a:rPr lang="en-US" sz="1200" b="1">
                <a:effectLst/>
                <a:latin typeface="Calibri"/>
                <a:ea typeface="Calibri" panose="020F0502020204030204" pitchFamily="34" charset="0"/>
                <a:cs typeface="Calibri"/>
              </a:rPr>
              <a:t>Figure 8 – </a:t>
            </a:r>
            <a:r>
              <a:rPr lang="en-US" sz="1200">
                <a:effectLst/>
                <a:latin typeface="Calibri"/>
                <a:ea typeface="Calibri" panose="020F0502020204030204" pitchFamily="34" charset="0"/>
                <a:cs typeface="Calibri"/>
              </a:rPr>
              <a:t>The </a:t>
            </a:r>
            <a:r>
              <a:rPr lang="en-US" sz="1200">
                <a:latin typeface="Calibri"/>
                <a:ea typeface="Calibri" panose="020F0502020204030204" pitchFamily="34" charset="0"/>
                <a:cs typeface="Calibri"/>
              </a:rPr>
              <a:t>Brand Positioning Quad</a:t>
            </a:r>
            <a:r>
              <a:rPr lang="en-US" sz="1200">
                <a:effectLst/>
                <a:latin typeface="Calibri"/>
                <a:ea typeface="Calibri" panose="020F0502020204030204" pitchFamily="34" charset="0"/>
                <a:cs typeface="Calibri"/>
              </a:rPr>
              <a:t> – Emotional Vs Rational Thinking (</a:t>
            </a:r>
            <a:r>
              <a:rPr lang="en-US" sz="1200">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www.foodinnovation.how</a:t>
            </a:r>
            <a:r>
              <a:rPr lang="en-US" sz="1200">
                <a:effectLst/>
                <a:latin typeface="Calibri"/>
                <a:ea typeface="Calibri" panose="020F0502020204030204" pitchFamily="34" charset="0"/>
                <a:cs typeface="Calibri"/>
              </a:rPr>
              <a:t>)</a:t>
            </a:r>
            <a:endParaRPr lang="en-IE" sz="1200">
              <a:latin typeface="Calibri"/>
              <a:ea typeface="Calibri" panose="020F0502020204030204" pitchFamily="34" charset="0"/>
              <a:cs typeface="Calibri"/>
            </a:endParaRPr>
          </a:p>
        </p:txBody>
      </p:sp>
      <p:pic>
        <p:nvPicPr>
          <p:cNvPr id="3" name="Picture 2">
            <a:extLst>
              <a:ext uri="{FF2B5EF4-FFF2-40B4-BE49-F238E27FC236}">
                <a16:creationId xmlns:a16="http://schemas.microsoft.com/office/drawing/2014/main" id="{7A17DF97-8114-CCCD-7452-FEC129A4053D}"/>
              </a:ext>
            </a:extLst>
          </p:cNvPr>
          <p:cNvPicPr>
            <a:picLocks noChangeAspect="1"/>
          </p:cNvPicPr>
          <p:nvPr/>
        </p:nvPicPr>
        <p:blipFill>
          <a:blip r:embed="rId5"/>
          <a:stretch>
            <a:fillRect/>
          </a:stretch>
        </p:blipFill>
        <p:spPr>
          <a:xfrm>
            <a:off x="62143" y="6432369"/>
            <a:ext cx="493080" cy="474817"/>
          </a:xfrm>
          <a:prstGeom prst="rect">
            <a:avLst/>
          </a:prstGeom>
        </p:spPr>
      </p:pic>
      <p:sp>
        <p:nvSpPr>
          <p:cNvPr id="2" name="Slide Number Placeholder 2">
            <a:extLst>
              <a:ext uri="{FF2B5EF4-FFF2-40B4-BE49-F238E27FC236}">
                <a16:creationId xmlns:a16="http://schemas.microsoft.com/office/drawing/2014/main" id="{362CF434-7DA8-CE58-1EF7-BC5C06DBCC97}"/>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52</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740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82C64F8-E01B-70F3-8A14-6BD1F7112C6A}"/>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a:t>
            </a:r>
          </a:p>
          <a:p>
            <a:endParaRPr lang="en-IE"/>
          </a:p>
        </p:txBody>
      </p:sp>
      <p:grpSp>
        <p:nvGrpSpPr>
          <p:cNvPr id="5" name="Graphic 2">
            <a:extLst>
              <a:ext uri="{FF2B5EF4-FFF2-40B4-BE49-F238E27FC236}">
                <a16:creationId xmlns:a16="http://schemas.microsoft.com/office/drawing/2014/main" id="{EAB7CB27-B55D-D198-AA74-397CF1519B29}"/>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0536253E-3CD2-AD5A-5879-D2C7CECCB6E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ED269332-3CF1-D7DC-421E-52E2F976F9CA}"/>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C92021CF-B55C-7FB8-C892-0B3CA3074DD6}"/>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8BF27AEB-F034-7B74-5BEA-46EDE1C56EF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BD320406-A67E-2901-3BFB-46F13BBFC77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F9165896-C57B-8462-73BD-C084BA37191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9C5A62B3-55CB-97AF-AFE5-16EF0EABD970}"/>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84BB6D36-9929-AB66-C19E-DFC1D10468C7}"/>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EBD5B1B7-43E0-FE05-EE6B-3F2D899107C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AB1846D9-AB61-8824-AB81-8350754CF78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432AF016-5BE5-9314-C692-32C29306FDD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39D51D43-E020-E1F1-7EAA-6D773E67C7F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33ADD45B-056B-51E7-6A10-58DA62E9E31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2BFEE3ED-5C9E-1C6F-7404-A099FFBABD33}"/>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C074DB56-7B7F-B5DB-35A6-215B1154CE5F}"/>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404F7CBA-E55E-F298-D273-AA010718FAC3}"/>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832051C5-F6BD-F751-E545-E8F4C5F56A1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2AF8E00F-7B31-1D19-39EF-DEE6EC6765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DBCC3E31-7720-EA7A-802E-40336321079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5D37CC54-4E91-04BD-DE4D-FBB0C0BF0136}"/>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E1805732-AFE3-B832-A533-2492139AC02B}"/>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56A56BF6-691A-DA9D-8DE4-8E3810A89750}"/>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58AE1906-77B0-45E5-4F30-12E08897478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76F75A1C-92A8-8C72-E600-A198D36C2B0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CA0CC494-1858-1F14-FA23-A3A565F2B0E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BFFEE1CD-4A61-8617-705F-60F077848C7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32" name="TextBox 31">
            <a:extLst>
              <a:ext uri="{FF2B5EF4-FFF2-40B4-BE49-F238E27FC236}">
                <a16:creationId xmlns:a16="http://schemas.microsoft.com/office/drawing/2014/main" id="{F867BDDA-F61C-8306-CEB2-66F5CE6B3279}"/>
              </a:ext>
            </a:extLst>
          </p:cNvPr>
          <p:cNvSpPr txBox="1"/>
          <p:nvPr/>
        </p:nvSpPr>
        <p:spPr>
          <a:xfrm>
            <a:off x="1684482" y="1368259"/>
            <a:ext cx="5362728"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B.4.1.  The Effect of Marketing and Media</a:t>
            </a:r>
          </a:p>
        </p:txBody>
      </p:sp>
      <p:sp>
        <p:nvSpPr>
          <p:cNvPr id="33" name="Text Placeholder 2">
            <a:extLst>
              <a:ext uri="{FF2B5EF4-FFF2-40B4-BE49-F238E27FC236}">
                <a16:creationId xmlns:a16="http://schemas.microsoft.com/office/drawing/2014/main" id="{DAD33767-8CF0-6F29-2794-D4C68160DFFD}"/>
              </a:ext>
            </a:extLst>
          </p:cNvPr>
          <p:cNvSpPr>
            <a:spLocks noGrp="1"/>
          </p:cNvSpPr>
          <p:nvPr>
            <p:ph type="body" sz="quarter" idx="32"/>
          </p:nvPr>
        </p:nvSpPr>
        <p:spPr>
          <a:xfrm>
            <a:off x="928439" y="2465316"/>
            <a:ext cx="6143488" cy="6820641"/>
          </a:xfrm>
        </p:spPr>
        <p:txBody>
          <a:bodyPr lIns="91440" tIns="45720" rIns="91440" bIns="45720" numCol="1" spcCol="288000" anchor="t">
            <a:noAutofit/>
          </a:bodyPr>
          <a:lstStyle/>
          <a:p>
            <a:pPr fontAlgn="base">
              <a:defRPr/>
            </a:pPr>
            <a:r>
              <a:rPr kumimoji="0" lang="en-GB" sz="1200" i="0" u="none" strike="noStrike" kern="1200" cap="none" spc="0" normalizeH="0" baseline="0" noProof="0">
                <a:ln>
                  <a:noFill/>
                </a:ln>
                <a:solidFill>
                  <a:srgbClr val="000000"/>
                </a:solidFill>
                <a:effectLst/>
                <a:uLnTx/>
                <a:uFillTx/>
                <a:latin typeface="Calibri"/>
                <a:ea typeface="Calibri"/>
                <a:cs typeface="Calibri"/>
              </a:rPr>
              <a:t>Today, there are many food trends and drivers as it has been in the past. </a:t>
            </a:r>
            <a:r>
              <a:rPr lang="en-GB" sz="1200">
                <a:latin typeface="Calibri"/>
                <a:ea typeface="Calibri"/>
                <a:cs typeface="Calibri"/>
              </a:rPr>
              <a:t>For instance</a:t>
            </a:r>
            <a:r>
              <a:rPr kumimoji="0" lang="en-GB" sz="1200" i="0" u="none" strike="noStrike" kern="1200" cap="none" spc="0" normalizeH="0" baseline="0" noProof="0">
                <a:ln>
                  <a:noFill/>
                </a:ln>
                <a:solidFill>
                  <a:srgbClr val="000000"/>
                </a:solidFill>
                <a:effectLst/>
                <a:uLnTx/>
                <a:uFillTx/>
                <a:latin typeface="Calibri"/>
                <a:ea typeface="Calibri"/>
                <a:cs typeface="Calibri"/>
              </a:rPr>
              <a:t>, in 1945, Americans </a:t>
            </a:r>
            <a:r>
              <a:rPr lang="en-GB" sz="1200">
                <a:latin typeface="Calibri"/>
                <a:ea typeface="Calibri"/>
                <a:cs typeface="Calibri"/>
              </a:rPr>
              <a:t>were drinking</a:t>
            </a:r>
            <a:r>
              <a:rPr kumimoji="0" lang="en-GB" sz="1200" i="0" u="none" strike="noStrike" kern="1200" cap="none" spc="0" normalizeH="0" baseline="0" noProof="0">
                <a:ln>
                  <a:noFill/>
                </a:ln>
                <a:solidFill>
                  <a:srgbClr val="000000"/>
                </a:solidFill>
                <a:effectLst/>
                <a:uLnTx/>
                <a:uFillTx/>
                <a:latin typeface="Calibri"/>
                <a:ea typeface="Calibri"/>
                <a:cs typeface="Calibri"/>
              </a:rPr>
              <a:t> more </a:t>
            </a:r>
            <a:r>
              <a:rPr lang="en-GB" sz="1200">
                <a:latin typeface="Calibri"/>
                <a:ea typeface="Calibri"/>
                <a:cs typeface="Calibri"/>
              </a:rPr>
              <a:t>milk</a:t>
            </a:r>
            <a:r>
              <a:rPr kumimoji="0" lang="en-GB" sz="1200" i="0" u="none" strike="noStrike" kern="1200" cap="none" spc="0" normalizeH="0" baseline="0" noProof="0">
                <a:ln>
                  <a:noFill/>
                </a:ln>
                <a:solidFill>
                  <a:srgbClr val="000000"/>
                </a:solidFill>
                <a:effectLst/>
                <a:uLnTx/>
                <a:uFillTx/>
                <a:latin typeface="Calibri"/>
                <a:ea typeface="Calibri"/>
                <a:cs typeface="Calibri"/>
              </a:rPr>
              <a:t> than carbonated soft drinks, </a:t>
            </a:r>
            <a:r>
              <a:rPr lang="en-GB" sz="1200">
                <a:latin typeface="Calibri"/>
                <a:ea typeface="Calibri"/>
                <a:cs typeface="Calibri"/>
              </a:rPr>
              <a:t>where 50</a:t>
            </a:r>
            <a:r>
              <a:rPr kumimoji="0" lang="en-GB" sz="1200" i="0" u="none" strike="noStrike" kern="1200" cap="none" spc="0" normalizeH="0" baseline="0" noProof="0">
                <a:ln>
                  <a:noFill/>
                </a:ln>
                <a:solidFill>
                  <a:srgbClr val="000000"/>
                </a:solidFill>
                <a:effectLst/>
                <a:uLnTx/>
                <a:uFillTx/>
                <a:latin typeface="Calibri"/>
                <a:ea typeface="Calibri"/>
                <a:cs typeface="Calibri"/>
              </a:rPr>
              <a:t> years later, carbonated beverages </a:t>
            </a:r>
            <a:r>
              <a:rPr lang="en-GB" sz="1200">
                <a:latin typeface="Calibri"/>
                <a:ea typeface="Calibri"/>
                <a:cs typeface="Calibri"/>
              </a:rPr>
              <a:t>are preferred over </a:t>
            </a:r>
            <a:r>
              <a:rPr kumimoji="0" lang="en-GB" sz="1200" i="0" u="none" strike="noStrike" kern="1200" cap="none" spc="0" normalizeH="0" baseline="0" noProof="0">
                <a:ln>
                  <a:noFill/>
                </a:ln>
                <a:solidFill>
                  <a:srgbClr val="000000"/>
                </a:solidFill>
                <a:effectLst/>
                <a:uLnTx/>
                <a:uFillTx/>
                <a:latin typeface="Calibri"/>
                <a:ea typeface="Calibri"/>
                <a:cs typeface="Calibri"/>
              </a:rPr>
              <a:t>milk</a:t>
            </a:r>
            <a:r>
              <a:rPr lang="en-GB" sz="1200">
                <a:latin typeface="Calibri"/>
                <a:ea typeface="Calibri"/>
                <a:cs typeface="Calibri"/>
              </a:rPr>
              <a:t> due to advertising (Kearney, 2010). </a:t>
            </a:r>
          </a:p>
          <a:p>
            <a:pPr>
              <a:defRPr/>
            </a:pPr>
            <a:endParaRPr lang="en-GB" sz="1200">
              <a:latin typeface="Calibri"/>
              <a:ea typeface="Calibri"/>
              <a:cs typeface="Calibri"/>
            </a:endParaRPr>
          </a:p>
          <a:p>
            <a:pPr>
              <a:defRPr/>
            </a:pPr>
            <a:r>
              <a:rPr lang="en-GB" sz="1200">
                <a:latin typeface="Calibri"/>
                <a:ea typeface="Calibri"/>
                <a:cs typeface="Calibri"/>
              </a:rPr>
              <a:t>Initiatives on changing food consumption behaviours for a more sustainable future may need improvements (Hedin et.al., 2019). On the other side, variety in food products with less seasonal dependence, manufacturing capacity increased </a:t>
            </a:r>
            <a:r>
              <a:rPr kumimoji="0" lang="en-GB" sz="1200" i="0" u="none" strike="noStrike" kern="1200" cap="none" spc="0" normalizeH="0" baseline="0" noProof="0">
                <a:ln>
                  <a:noFill/>
                </a:ln>
                <a:solidFill>
                  <a:srgbClr val="000000"/>
                </a:solidFill>
                <a:effectLst/>
                <a:uLnTx/>
                <a:uFillTx/>
                <a:latin typeface="Calibri"/>
                <a:ea typeface="Calibri"/>
                <a:cs typeface="Calibri"/>
              </a:rPr>
              <a:t>over the past 50 </a:t>
            </a:r>
            <a:r>
              <a:rPr lang="en-GB" sz="1200">
                <a:latin typeface="Calibri"/>
                <a:ea typeface="Calibri"/>
                <a:cs typeface="Calibri"/>
              </a:rPr>
              <a:t>years, which lead to decrease in food</a:t>
            </a:r>
            <a:r>
              <a:rPr kumimoji="0" lang="en-GB" sz="1200" i="0" u="none" strike="noStrike" kern="1200" cap="none" spc="0" normalizeH="0" baseline="0" noProof="0">
                <a:ln>
                  <a:noFill/>
                </a:ln>
                <a:solidFill>
                  <a:srgbClr val="000000"/>
                </a:solidFill>
                <a:effectLst/>
                <a:uLnTx/>
                <a:uFillTx/>
                <a:latin typeface="Calibri"/>
                <a:ea typeface="Calibri"/>
                <a:cs typeface="Calibri"/>
              </a:rPr>
              <a:t> prices</a:t>
            </a:r>
            <a:r>
              <a:rPr lang="en-GB" sz="1200">
                <a:latin typeface="Calibri"/>
                <a:ea typeface="Calibri"/>
                <a:cs typeface="Calibri"/>
              </a:rPr>
              <a:t> (Kearney, 2010). </a:t>
            </a:r>
            <a:r>
              <a:rPr kumimoji="0" lang="en-GB" sz="1200" i="0" u="none" strike="noStrike" kern="1200" cap="none" spc="0" normalizeH="0" baseline="0" noProof="0">
                <a:ln>
                  <a:noFill/>
                </a:ln>
                <a:solidFill>
                  <a:srgbClr val="000000"/>
                </a:solidFill>
                <a:effectLst/>
                <a:uLnTx/>
                <a:uFillTx/>
                <a:latin typeface="Calibri"/>
                <a:ea typeface="Calibri"/>
                <a:cs typeface="Calibri"/>
              </a:rPr>
              <a:t> </a:t>
            </a:r>
            <a:r>
              <a:rPr lang="en-GB" sz="1200">
                <a:latin typeface="Calibri"/>
                <a:ea typeface="Calibri"/>
                <a:cs typeface="Calibri"/>
              </a:rPr>
              <a:t>As a result of improved food accessibility, increased competition in the market, increases the </a:t>
            </a:r>
            <a:r>
              <a:rPr kumimoji="0" lang="en-GB" sz="1200" i="0" u="none" strike="noStrike" kern="1200" cap="none" spc="0" normalizeH="0" baseline="0" noProof="0">
                <a:ln>
                  <a:noFill/>
                </a:ln>
                <a:effectLst/>
                <a:uLnTx/>
                <a:uFillTx/>
                <a:latin typeface="Calibri"/>
                <a:ea typeface="Calibri"/>
                <a:cs typeface="Calibri"/>
              </a:rPr>
              <a:t>interest in food marketing.</a:t>
            </a:r>
            <a:r>
              <a:rPr lang="en-GB" sz="1200">
                <a:latin typeface="Calibri"/>
                <a:ea typeface="Calibri"/>
                <a:cs typeface="Calibri"/>
              </a:rPr>
              <a:t> </a:t>
            </a:r>
          </a:p>
          <a:p>
            <a:pPr>
              <a:defRPr/>
            </a:pPr>
            <a:endParaRPr lang="en-GB" sz="1200" i="0" u="none" strike="noStrike" kern="1200" cap="none" spc="0" normalizeH="0" baseline="0" noProof="0">
              <a:ln>
                <a:noFill/>
              </a:ln>
              <a:solidFill>
                <a:srgbClr val="000000"/>
              </a:solidFill>
              <a:effectLst/>
              <a:uLnTx/>
              <a:uFillTx/>
              <a:ea typeface="Calibri" panose="020F0502020204030204" pitchFamily="34" charset="0"/>
            </a:endParaRPr>
          </a:p>
          <a:p>
            <a:pPr marL="0" marR="0" lvl="0" indent="0" algn="just"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a:ln>
                  <a:noFill/>
                </a:ln>
                <a:solidFill>
                  <a:srgbClr val="000000"/>
                </a:solidFill>
                <a:effectLst/>
                <a:uLnTx/>
                <a:uFillTx/>
                <a:latin typeface="Calibri"/>
                <a:ea typeface="Calibri"/>
                <a:cs typeface="Calibri"/>
              </a:rPr>
              <a:t>Food marketing may have an influence on individual food choices and decision-making via advertisements, packaging, sales promotion and distribution alternatives. However, the influence of marketing on adults’ food selection is an issue of individual responsibility and personal choice. Adults are assumed to be competent consumers. Concerning children as young consumers, parents’ influence on children’s food intake plays a central role. Children and young consumers are exposed to high levels of sales promotion and advertising, especially for ultra-processed foods. This may be one of the triggering reasons for obesity. We need to question is this targeted advertising ethical.</a:t>
            </a:r>
          </a:p>
          <a:p>
            <a:pPr fontAlgn="base">
              <a:defRPr/>
            </a:pPr>
            <a:endParaRPr lang="en-GB" sz="1200">
              <a:ea typeface="Calibri"/>
            </a:endParaRPr>
          </a:p>
          <a:p>
            <a:pPr>
              <a:defRPr/>
            </a:pPr>
            <a:endParaRPr lang="en-GB" sz="1200">
              <a:latin typeface="Calibri"/>
              <a:ea typeface="Calibri"/>
              <a:cs typeface="Calibri"/>
            </a:endParaRPr>
          </a:p>
          <a:p>
            <a:pPr>
              <a:defRPr/>
            </a:pPr>
            <a:r>
              <a:rPr lang="en-GB" sz="1200">
                <a:latin typeface="Calibri"/>
                <a:ea typeface="Calibri"/>
                <a:cs typeface="Calibri"/>
              </a:rPr>
              <a:t>For instance</a:t>
            </a:r>
            <a:r>
              <a:rPr kumimoji="0" lang="en-GB" sz="1200" i="0" u="none" strike="noStrike" kern="1200" cap="none" spc="0" normalizeH="0" baseline="0" noProof="0">
                <a:ln>
                  <a:noFill/>
                </a:ln>
                <a:solidFill>
                  <a:srgbClr val="000000"/>
                </a:solidFill>
                <a:effectLst/>
                <a:uLnTx/>
                <a:uFillTx/>
                <a:latin typeface="Calibri"/>
                <a:ea typeface="Calibri"/>
                <a:cs typeface="Calibri"/>
              </a:rPr>
              <a:t>, </a:t>
            </a:r>
            <a:r>
              <a:rPr lang="en-GB" sz="1200">
                <a:latin typeface="Calibri"/>
                <a:ea typeface="Calibri"/>
                <a:cs typeface="Calibri"/>
              </a:rPr>
              <a:t>children's exposure to unhealthy food marketing is an issue that needs legislative restrictions (Smith et.al., 2019; </a:t>
            </a:r>
            <a:r>
              <a:rPr lang="en-GB" sz="1200" err="1">
                <a:latin typeface="Calibri"/>
                <a:ea typeface="Calibri"/>
                <a:cs typeface="Calibri"/>
              </a:rPr>
              <a:t>Taillie</a:t>
            </a:r>
            <a:r>
              <a:rPr lang="en-GB" sz="1200">
                <a:latin typeface="Calibri"/>
                <a:ea typeface="Calibri"/>
                <a:cs typeface="Calibri"/>
              </a:rPr>
              <a:t> et.al., 2019). Although parents</a:t>
            </a:r>
            <a:r>
              <a:rPr kumimoji="0" lang="en-GB" sz="1200" i="0" u="none" strike="noStrike" kern="1200" cap="none" spc="0" normalizeH="0" baseline="0" noProof="0">
                <a:ln>
                  <a:noFill/>
                </a:ln>
                <a:solidFill>
                  <a:srgbClr val="000000"/>
                </a:solidFill>
                <a:effectLst/>
                <a:uLnTx/>
                <a:uFillTx/>
                <a:latin typeface="Calibri"/>
                <a:ea typeface="Calibri"/>
                <a:cs typeface="Calibri"/>
              </a:rPr>
              <a:t> are </a:t>
            </a:r>
            <a:r>
              <a:rPr lang="en-GB" sz="1200">
                <a:latin typeface="Calibri"/>
                <a:ea typeface="Calibri"/>
                <a:cs typeface="Calibri"/>
              </a:rPr>
              <a:t>accepted to be the</a:t>
            </a:r>
            <a:r>
              <a:rPr kumimoji="0" lang="en-GB" sz="1200" i="0" u="none" strike="noStrike" kern="1200" cap="none" spc="0" normalizeH="0" baseline="0" noProof="0">
                <a:ln>
                  <a:noFill/>
                </a:ln>
                <a:solidFill>
                  <a:srgbClr val="000000"/>
                </a:solidFill>
                <a:effectLst/>
                <a:uLnTx/>
                <a:uFillTx/>
                <a:latin typeface="Calibri"/>
                <a:ea typeface="Calibri"/>
                <a:cs typeface="Calibri"/>
              </a:rPr>
              <a:t> primary agent</a:t>
            </a:r>
            <a:r>
              <a:rPr lang="en-GB" sz="1200">
                <a:latin typeface="Calibri"/>
                <a:ea typeface="Calibri"/>
                <a:cs typeface="Calibri"/>
              </a:rPr>
              <a:t> to buy the food, and role models for the eating behaviours of the children (</a:t>
            </a:r>
            <a:r>
              <a:rPr kumimoji="0" lang="en-GB" sz="1200" i="0" u="none" strike="noStrike" kern="1200" cap="none" spc="0" normalizeH="0" baseline="0" noProof="0">
                <a:ln>
                  <a:noFill/>
                </a:ln>
                <a:solidFill>
                  <a:srgbClr val="000000"/>
                </a:solidFill>
                <a:effectLst/>
                <a:uLnTx/>
                <a:uFillTx/>
                <a:latin typeface="Calibri"/>
                <a:ea typeface="Calibri"/>
                <a:cs typeface="Calibri"/>
              </a:rPr>
              <a:t>Golan </a:t>
            </a:r>
            <a:r>
              <a:rPr lang="en-GB" sz="1200">
                <a:latin typeface="Calibri"/>
                <a:ea typeface="Calibri"/>
                <a:cs typeface="Calibri"/>
              </a:rPr>
              <a:t>&amp;</a:t>
            </a:r>
            <a:r>
              <a:rPr kumimoji="0" lang="en-GB" sz="1200" i="0" u="none" strike="noStrike" kern="1200" cap="none" spc="0" normalizeH="0" baseline="0" noProof="0">
                <a:ln>
                  <a:noFill/>
                </a:ln>
                <a:solidFill>
                  <a:srgbClr val="000000"/>
                </a:solidFill>
                <a:effectLst/>
                <a:uLnTx/>
                <a:uFillTx/>
                <a:latin typeface="Calibri"/>
                <a:ea typeface="Calibri"/>
                <a:cs typeface="Calibri"/>
              </a:rPr>
              <a:t> Crow, 2004</a:t>
            </a:r>
            <a:r>
              <a:rPr lang="en-GB" sz="1200">
                <a:latin typeface="Calibri"/>
                <a:ea typeface="Calibri"/>
                <a:cs typeface="Calibri"/>
              </a:rPr>
              <a:t>), some governments and non-profit organisations work on raising the awareness on a market level as well. WHO (2010) </a:t>
            </a:r>
            <a:r>
              <a:rPr lang="en-GB" sz="1200">
                <a:latin typeface="Calibri"/>
                <a:cs typeface="Calibri"/>
              </a:rPr>
              <a:t>published "</a:t>
            </a:r>
            <a:r>
              <a:rPr lang="en-GB" sz="1200" i="1">
                <a:latin typeface="Calibri"/>
                <a:cs typeface="Calibri"/>
              </a:rPr>
              <a:t>Set of recommendations on the marketing of foods and non-alcoholic beverages to children</a:t>
            </a:r>
            <a:r>
              <a:rPr lang="en-GB" sz="1200">
                <a:latin typeface="Calibri"/>
                <a:cs typeface="Calibri"/>
              </a:rPr>
              <a:t>" to avoid misleading marketing efforts at an earlier stage.</a:t>
            </a:r>
          </a:p>
          <a:p>
            <a:pPr>
              <a:defRPr/>
            </a:pPr>
            <a:endParaRPr lang="en-GB" sz="1200">
              <a:solidFill>
                <a:schemeClr val="tx1"/>
              </a:solidFill>
              <a:ea typeface="Calibri" panose="020F0502020204030204" pitchFamily="34" charset="0"/>
            </a:endParaRPr>
          </a:p>
        </p:txBody>
      </p:sp>
      <p:pic>
        <p:nvPicPr>
          <p:cNvPr id="35" name="Picture 6" descr="Icon&#10;&#10;Description automatically generated">
            <a:extLst>
              <a:ext uri="{FF2B5EF4-FFF2-40B4-BE49-F238E27FC236}">
                <a16:creationId xmlns:a16="http://schemas.microsoft.com/office/drawing/2014/main" id="{B26A8260-1B6D-4D1B-F1FE-661F052A4A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99" y="8109881"/>
            <a:ext cx="900753" cy="1777386"/>
          </a:xfrm>
          <a:prstGeom prst="rect">
            <a:avLst/>
          </a:prstGeom>
        </p:spPr>
      </p:pic>
      <p:sp>
        <p:nvSpPr>
          <p:cNvPr id="37" name="TextBox 36">
            <a:extLst>
              <a:ext uri="{FF2B5EF4-FFF2-40B4-BE49-F238E27FC236}">
                <a16:creationId xmlns:a16="http://schemas.microsoft.com/office/drawing/2014/main" id="{CC498B55-14E8-1F1D-B5DC-761C26F9C3E9}"/>
              </a:ext>
            </a:extLst>
          </p:cNvPr>
          <p:cNvSpPr txBox="1"/>
          <p:nvPr/>
        </p:nvSpPr>
        <p:spPr>
          <a:xfrm>
            <a:off x="1193479" y="8169392"/>
            <a:ext cx="5878447" cy="1785104"/>
          </a:xfrm>
          <a:prstGeom prst="rect">
            <a:avLst/>
          </a:prstGeom>
          <a:noFill/>
        </p:spPr>
        <p:txBody>
          <a:bodyPr wrap="square" lIns="91440" tIns="45720" rIns="91440" bIns="45720" anchor="t">
            <a:spAutoFit/>
          </a:bodyPr>
          <a:lstStyle/>
          <a:p>
            <a:pPr algn="just" rtl="0" fontAlgn="base"/>
            <a:r>
              <a:rPr lang="en-US" sz="1400" b="1" i="0">
                <a:solidFill>
                  <a:srgbClr val="000000"/>
                </a:solidFill>
                <a:effectLst/>
                <a:latin typeface="Calibri"/>
                <a:ea typeface="Calibri" panose="020F0502020204030204" pitchFamily="34" charset="0"/>
                <a:cs typeface="Calibri"/>
              </a:rPr>
              <a:t>Individual learning </a:t>
            </a:r>
            <a:r>
              <a:rPr lang="en-US" sz="1400" b="1">
                <a:solidFill>
                  <a:srgbClr val="000000"/>
                </a:solidFill>
                <a:latin typeface="Calibri"/>
                <a:ea typeface="Calibri" panose="020F0502020204030204" pitchFamily="34" charset="0"/>
                <a:cs typeface="Calibri"/>
              </a:rPr>
              <a:t>Material </a:t>
            </a:r>
            <a:r>
              <a:rPr lang="en-US" sz="1400" b="1" i="0">
                <a:solidFill>
                  <a:srgbClr val="000000"/>
                </a:solidFill>
                <a:effectLst/>
                <a:latin typeface="Calibri"/>
                <a:ea typeface="Calibri" panose="020F0502020204030204" pitchFamily="34" charset="0"/>
                <a:cs typeface="Calibri"/>
              </a:rPr>
              <a:t>Suggestion</a:t>
            </a:r>
            <a:r>
              <a:rPr lang="en-US" sz="1400" b="0" i="0">
                <a:solidFill>
                  <a:srgbClr val="000000"/>
                </a:solidFill>
                <a:effectLst/>
                <a:latin typeface="Calibri"/>
                <a:ea typeface="Calibri" panose="020F0502020204030204" pitchFamily="34" charset="0"/>
                <a:cs typeface="Calibri"/>
              </a:rPr>
              <a:t>: </a:t>
            </a:r>
          </a:p>
          <a:p>
            <a:pPr marL="171450" indent="-171450" algn="just" rtl="0" fontAlgn="base">
              <a:buFont typeface="Arial" panose="020B0604020202020204" pitchFamily="34" charset="0"/>
              <a:buChar char="•"/>
            </a:pPr>
            <a:r>
              <a:rPr lang="en-US" sz="1200" b="0" i="0">
                <a:solidFill>
                  <a:srgbClr val="000000"/>
                </a:solidFill>
                <a:effectLst/>
                <a:latin typeface="Calibri"/>
                <a:ea typeface="Calibri" panose="020F0502020204030204" pitchFamily="34" charset="0"/>
                <a:cs typeface="Calibri"/>
              </a:rPr>
              <a:t>Supermarkets may increase the consumption of junk food especially for children with the help of food marketing.   </a:t>
            </a:r>
          </a:p>
          <a:p>
            <a:pPr algn="just" fontAlgn="base"/>
            <a:r>
              <a:rPr lang="en-US" sz="1200" b="1" u="sng">
                <a:latin typeface="Calibri"/>
                <a:ea typeface="Calibri" panose="020F0502020204030204" pitchFamily="34" charset="0"/>
                <a:cs typeface="Calibri"/>
              </a:rPr>
              <a:t>  </a:t>
            </a:r>
            <a:r>
              <a:rPr lang="en-US" sz="1200" b="1" i="0" u="sng" strike="noStrike">
                <a:effectLst/>
                <a:latin typeface="Calibri"/>
                <a:ea typeface="Calibri" panose="020F0502020204030204" pitchFamily="34" charset="0"/>
                <a:cs typeface="Calibri"/>
              </a:rPr>
              <a:t> </a:t>
            </a:r>
            <a:r>
              <a:rPr lang="en-US" sz="1200" b="1" i="0" u="sng" strike="noStrike">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 https://goodsense.co.nz/junk-food-marketers-culpable-for-childhood-obesity/</a:t>
            </a:r>
            <a:r>
              <a:rPr lang="en-US" sz="1200" b="1" i="0">
                <a:effectLst/>
                <a:latin typeface="Calibri"/>
                <a:ea typeface="Calibri" panose="020F0502020204030204" pitchFamily="34" charset="0"/>
                <a:cs typeface="Calibri"/>
              </a:rPr>
              <a:t> </a:t>
            </a:r>
          </a:p>
          <a:p>
            <a:pPr algn="just" rtl="0" fontAlgn="base"/>
            <a:endParaRPr lang="en-US" sz="1200" b="1">
              <a:solidFill>
                <a:srgbClr val="B2DEDD"/>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fontAlgn="base">
              <a:buFont typeface="Arial" panose="020B0604020202020204" pitchFamily="34" charset="0"/>
              <a:buChar char="•"/>
            </a:pPr>
            <a:r>
              <a:rPr lang="en-US" sz="1200" i="0">
                <a:effectLst/>
                <a:latin typeface="Calibri"/>
                <a:ea typeface="Calibri" panose="020F0502020204030204" pitchFamily="34" charset="0"/>
                <a:cs typeface="Calibri"/>
              </a:rPr>
              <a:t>It is quite important to provide a healthy diet to children and to lessen the impacts of food marketing on children</a:t>
            </a:r>
            <a:r>
              <a:rPr lang="en-US" sz="1200" b="1" i="0">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 A Webinar</a:t>
            </a:r>
            <a:r>
              <a:rPr lang="en-US" sz="1200" b="1" i="0">
                <a:effectLst/>
                <a:latin typeface="Calibri"/>
                <a:ea typeface="Calibri" panose="020F0502020204030204" pitchFamily="34" charset="0"/>
                <a:cs typeface="Calibri"/>
              </a:rPr>
              <a:t> </a:t>
            </a:r>
            <a:r>
              <a:rPr lang="en-US" sz="1200" b="1">
                <a:solidFill>
                  <a:srgbClr val="0F0F0F"/>
                </a:solidFill>
                <a:latin typeface="Calibri"/>
                <a:cs typeface="Calibri"/>
              </a:rPr>
              <a:t>Towards a childhood free from unhealthy food marketing </a:t>
            </a:r>
            <a:r>
              <a:rPr lang="en-US" sz="1200">
                <a:solidFill>
                  <a:srgbClr val="0F0F0F"/>
                </a:solidFill>
                <a:latin typeface="Calibri"/>
                <a:cs typeface="Calibri"/>
              </a:rPr>
              <a:t>by the European Public </a:t>
            </a:r>
            <a:r>
              <a:rPr lang="en-US" sz="1200" b="1" i="0">
                <a:solidFill>
                  <a:srgbClr val="B2DEDD"/>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 </a:t>
            </a:r>
            <a:r>
              <a:rPr lang="en-US" sz="1200" i="0">
                <a:solidFill>
                  <a:srgbClr val="0F0F0F"/>
                </a:solidFill>
                <a:effectLst/>
                <a:latin typeface="Calibri"/>
                <a:cs typeface="Calibri"/>
              </a:rPr>
              <a:t>Health Alliance</a:t>
            </a:r>
            <a:endParaRPr lang="en-US" sz="1200" b="1" i="0">
              <a:solidFill>
                <a:srgbClr val="0F0F0F"/>
              </a:solidFill>
              <a:effectLst/>
              <a:latin typeface="Calibri"/>
              <a:cs typeface="Calibri"/>
            </a:endParaRPr>
          </a:p>
          <a:p>
            <a:pPr marL="171450" indent="-171450" algn="just" rtl="0" fontAlgn="base">
              <a:buFont typeface="Arial" panose="020B0604020202020204" pitchFamily="34" charset="0"/>
              <a:buChar char="•"/>
            </a:pPr>
            <a:endParaRPr lang="en-US" sz="1200" i="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327E75A-43E8-E0FD-4371-3568B1F487DB}"/>
              </a:ext>
            </a:extLst>
          </p:cNvPr>
          <p:cNvPicPr>
            <a:picLocks noChangeAspect="1"/>
          </p:cNvPicPr>
          <p:nvPr/>
        </p:nvPicPr>
        <p:blipFill>
          <a:blip r:embed="rId5"/>
          <a:stretch>
            <a:fillRect/>
          </a:stretch>
        </p:blipFill>
        <p:spPr>
          <a:xfrm>
            <a:off x="122025" y="7630148"/>
            <a:ext cx="493080" cy="474817"/>
          </a:xfrm>
          <a:prstGeom prst="rect">
            <a:avLst/>
          </a:prstGeom>
        </p:spPr>
      </p:pic>
      <p:sp>
        <p:nvSpPr>
          <p:cNvPr id="3" name="Slide Number Placeholder 2">
            <a:extLst>
              <a:ext uri="{FF2B5EF4-FFF2-40B4-BE49-F238E27FC236}">
                <a16:creationId xmlns:a16="http://schemas.microsoft.com/office/drawing/2014/main" id="{DFC31188-5E1C-E32C-838D-4CDB94422BC9}"/>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53</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068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a:t>
            </a:r>
          </a:p>
          <a:p>
            <a:endParaRPr lang="en-IE"/>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684482" y="1368259"/>
            <a:ext cx="5362728"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B.4.1.  The Effect of Marketing and Media</a:t>
            </a: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1027314" y="2315005"/>
            <a:ext cx="6143488" cy="6989819"/>
          </a:xfrm>
        </p:spPr>
        <p:txBody>
          <a:bodyPr lIns="91440" tIns="45720" rIns="91440" bIns="45720" numCol="1" spcCol="288000" anchor="t">
            <a:noAutofit/>
          </a:bodyPr>
          <a:lstStyle/>
          <a:p>
            <a:r>
              <a:rPr lang="en-GB" sz="1200">
                <a:latin typeface="Calibri"/>
                <a:cs typeface="Calibri"/>
              </a:rPr>
              <a:t>Food marketing involves all types of promotion that may influence consumers. Menu preparation is accepted as an important tool to convince customers to decide on a specific food.</a:t>
            </a:r>
            <a:endParaRPr lang="en-GB" sz="1200"/>
          </a:p>
          <a:p>
            <a:r>
              <a:rPr lang="en-GB" sz="1200">
                <a:latin typeface="Calibri"/>
                <a:cs typeface="Calibri"/>
              </a:rPr>
              <a:t>A Menu is considered to be a way of promoting the restaurant and influencing customer choice. Parkin and Attwood (2022) suggest using menu design to change eating habits by promoting plant-based diets, which would result in decreased carbon footprint.</a:t>
            </a:r>
            <a:endParaRPr lang="en-GB" sz="1200"/>
          </a:p>
          <a:p>
            <a:endParaRPr lang="en-GB" sz="500"/>
          </a:p>
          <a:p>
            <a:r>
              <a:rPr lang="en-GB" sz="1200">
                <a:latin typeface="Calibri"/>
                <a:cs typeface="Calibri"/>
              </a:rPr>
              <a:t>In today’s world, healthy life, sustainability and environmental protection have become popular and important. People want to consume as much as they need and follow a healthy diet. Adding sustainability to this desire creates increased awareness of the customer. Ethical consumerism movement is one of the approaches supported by non-profit organisations such as </a:t>
            </a:r>
            <a:r>
              <a:rPr lang="en-GB" sz="1200">
                <a:solidFill>
                  <a:srgbClr val="F79037"/>
                </a:solidFill>
                <a:latin typeface="Calibri"/>
                <a:cs typeface="Calibri"/>
                <a:hlinkClick r:id="rId2">
                  <a:extLst>
                    <a:ext uri="{A12FA001-AC4F-418D-AE19-62706E023703}">
                      <ahyp:hlinkClr xmlns:ahyp="http://schemas.microsoft.com/office/drawing/2018/hyperlinkcolor" val="tx"/>
                    </a:ext>
                  </a:extLst>
                </a:hlinkClick>
              </a:rPr>
              <a:t>Ethical Consumer</a:t>
            </a:r>
            <a:r>
              <a:rPr lang="en-GB" sz="1200">
                <a:latin typeface="Calibri"/>
                <a:cs typeface="Calibri"/>
              </a:rPr>
              <a:t> organisation. Consumers with an awareness of sustainable food necessities and NGOs play a major role in the shift towards more sustainable food. As stated by Simeone and Scarpato (2020), consumers’ social environment has an effect on their decision making and these social networks are also a way to change consumer's purchasing behaviours.</a:t>
            </a:r>
          </a:p>
          <a:p>
            <a:endParaRPr lang="en-GB" sz="1200">
              <a:latin typeface="Calibri"/>
              <a:cs typeface="Calibri"/>
            </a:endParaRPr>
          </a:p>
          <a:p>
            <a:r>
              <a:rPr lang="en-GB" sz="1200">
                <a:latin typeface="Calibri"/>
                <a:cs typeface="Calibri"/>
              </a:rPr>
              <a:t>As a result, some food companies provide consumers with sustainability reports, plant-based alternatives,  carbon footprint calculations. While acting more responsibly, the main objective of these companies are profit naturally, though the "</a:t>
            </a:r>
            <a:r>
              <a:rPr lang="en-GB" sz="1200" i="1">
                <a:latin typeface="Calibri"/>
                <a:cs typeface="Calibri"/>
              </a:rPr>
              <a:t>moral questions will arise however in the way money is made</a:t>
            </a:r>
            <a:r>
              <a:rPr lang="en-GB" sz="1200">
                <a:latin typeface="Calibri"/>
                <a:cs typeface="Calibri"/>
              </a:rPr>
              <a:t>" (Early, 2020).</a:t>
            </a:r>
            <a:endParaRPr lang="en-GB" sz="1200"/>
          </a:p>
          <a:p>
            <a:endParaRPr lang="en-GB" sz="1200"/>
          </a:p>
          <a:p>
            <a:r>
              <a:rPr lang="en-GB" sz="1200">
                <a:latin typeface="Calibri"/>
                <a:cs typeface="Calibri"/>
              </a:rPr>
              <a:t>How sales promotions effect the consumer is explained by Hawkes (2009) below:</a:t>
            </a:r>
            <a:endParaRPr lang="en-GB" sz="1200"/>
          </a:p>
          <a:p>
            <a:endParaRPr lang="en-GB" sz="500"/>
          </a:p>
          <a:p>
            <a:pPr marL="228600" indent="-228600">
              <a:buFont typeface="+mj-lt"/>
              <a:buAutoNum type="arabicPeriod"/>
            </a:pPr>
            <a:r>
              <a:rPr lang="en-GB" sz="1200">
                <a:latin typeface="Calibri"/>
                <a:cs typeface="Calibri"/>
              </a:rPr>
              <a:t>Sales promotions increases the sales on short term. </a:t>
            </a:r>
            <a:endParaRPr lang="en-GB" sz="1200"/>
          </a:p>
          <a:p>
            <a:pPr marL="228600" indent="-228600">
              <a:buFont typeface="+mj-lt"/>
              <a:buAutoNum type="arabicPeriod"/>
            </a:pPr>
            <a:r>
              <a:rPr lang="en-GB" sz="1200">
                <a:latin typeface="Calibri"/>
                <a:cs typeface="Calibri"/>
              </a:rPr>
              <a:t>Increased sales due to sales promotions do not necessarily lead to changes consumption behaviours. </a:t>
            </a:r>
            <a:endParaRPr lang="en-GB" sz="1200"/>
          </a:p>
          <a:p>
            <a:pPr marL="228600" indent="-228600">
              <a:buFont typeface="+mj-lt"/>
              <a:buAutoNum type="arabicPeriod"/>
            </a:pPr>
            <a:r>
              <a:rPr lang="en-GB" sz="1200">
                <a:latin typeface="Calibri"/>
                <a:cs typeface="Calibri"/>
              </a:rPr>
              <a:t>Sales promotions can encourage consumers to change their consumption patterns. </a:t>
            </a:r>
            <a:endParaRPr lang="en-GB" sz="1200"/>
          </a:p>
          <a:p>
            <a:pPr marL="228600" indent="-228600">
              <a:buFont typeface="+mj-lt"/>
              <a:buAutoNum type="arabicPeriod"/>
            </a:pPr>
            <a:r>
              <a:rPr lang="en-GB" sz="1200">
                <a:latin typeface="Calibri"/>
                <a:cs typeface="Calibri"/>
              </a:rPr>
              <a:t>The extent of the effect of promotions on consumption varies among different foods. </a:t>
            </a:r>
            <a:endParaRPr lang="en-GB" sz="1200"/>
          </a:p>
          <a:p>
            <a:pPr marL="228600" indent="-228600">
              <a:buFont typeface="+mj-lt"/>
              <a:buAutoNum type="arabicPeriod"/>
            </a:pPr>
            <a:r>
              <a:rPr lang="en-GB" sz="1200">
                <a:latin typeface="Calibri"/>
                <a:cs typeface="Calibri"/>
              </a:rPr>
              <a:t>The effect depends on the type of sales promotion and the characteristics of the consumer.</a:t>
            </a:r>
            <a:endParaRPr lang="en-GB" sz="1200"/>
          </a:p>
          <a:p>
            <a:endParaRPr lang="en-GB" sz="500"/>
          </a:p>
          <a:p>
            <a:r>
              <a:rPr lang="en-GB" sz="1200">
                <a:latin typeface="Calibri"/>
                <a:cs typeface="Calibri"/>
              </a:rPr>
              <a:t>Food marketing can evolve to green marketing concepts. </a:t>
            </a:r>
            <a:r>
              <a:rPr lang="en-GB" sz="1200" b="1">
                <a:latin typeface="Calibri"/>
                <a:cs typeface="Calibri"/>
              </a:rPr>
              <a:t>Green marketing</a:t>
            </a:r>
            <a:r>
              <a:rPr lang="en-GB" sz="1200">
                <a:latin typeface="Calibri"/>
                <a:cs typeface="Calibri"/>
              </a:rPr>
              <a:t> deals with sustainability and long-term well-being of the stakeholders. The concept is defined as "</a:t>
            </a:r>
            <a:r>
              <a:rPr lang="en-GB" sz="1200" i="1">
                <a:latin typeface="Calibri"/>
                <a:cs typeface="Calibri"/>
              </a:rPr>
              <a:t>The holistic management process responsible for identifying, anticipating and satisfying the needs of customers and society, in a profitable and sustainable way</a:t>
            </a:r>
            <a:r>
              <a:rPr lang="en-GB" sz="1200">
                <a:latin typeface="Calibri"/>
                <a:cs typeface="Calibri"/>
              </a:rPr>
              <a:t>" (Peattie and Charter, 1992).  </a:t>
            </a:r>
            <a:endParaRPr lang="en-GB" sz="1200" b="1"/>
          </a:p>
          <a:p>
            <a:endParaRPr lang="en-GB" sz="1200" b="1">
              <a:latin typeface="Calibri"/>
              <a:cs typeface="Calibri"/>
            </a:endParaRPr>
          </a:p>
          <a:p>
            <a:r>
              <a:rPr lang="en-GB" sz="1200" b="1">
                <a:latin typeface="Calibri"/>
                <a:cs typeface="Calibri"/>
              </a:rPr>
              <a:t>We need green marketing and ethical food marketing so that we will have healthy, sustainable food for our future generations. Therefore, all food marketing experts have a responsibility to think about our future generations and our planet. </a:t>
            </a:r>
            <a:endParaRPr lang="en-GB" sz="1200" b="1"/>
          </a:p>
        </p:txBody>
      </p:sp>
      <p:pic>
        <p:nvPicPr>
          <p:cNvPr id="34" name="Graphic 33" descr="Film strip outline">
            <a:extLst>
              <a:ext uri="{FF2B5EF4-FFF2-40B4-BE49-F238E27FC236}">
                <a16:creationId xmlns:a16="http://schemas.microsoft.com/office/drawing/2014/main" id="{9B270E54-49CA-99AC-211C-71B8D7FBA4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8" y="9237293"/>
            <a:ext cx="742942" cy="742942"/>
          </a:xfrm>
          <a:prstGeom prst="rect">
            <a:avLst/>
          </a:prstGeom>
        </p:spPr>
      </p:pic>
      <p:sp>
        <p:nvSpPr>
          <p:cNvPr id="35" name="TextBox 34">
            <a:extLst>
              <a:ext uri="{FF2B5EF4-FFF2-40B4-BE49-F238E27FC236}">
                <a16:creationId xmlns:a16="http://schemas.microsoft.com/office/drawing/2014/main" id="{8F08E7E1-4F82-F027-A19B-FD9EB36B83E4}"/>
              </a:ext>
            </a:extLst>
          </p:cNvPr>
          <p:cNvSpPr txBox="1"/>
          <p:nvPr/>
        </p:nvSpPr>
        <p:spPr>
          <a:xfrm>
            <a:off x="917376" y="9323554"/>
            <a:ext cx="6029334" cy="646331"/>
          </a:xfrm>
          <a:prstGeom prst="rect">
            <a:avLst/>
          </a:prstGeom>
          <a:noFill/>
        </p:spPr>
        <p:txBody>
          <a:bodyPr wrap="square">
            <a:spAutoFit/>
          </a:bodyPr>
          <a:lstStyle/>
          <a:p>
            <a:r>
              <a:rPr lang="en-GB" sz="12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Suggested Video: </a:t>
            </a:r>
            <a:r>
              <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are the focus of marketers and marketers claim that they want to help parents to make healthy choices, please watch this </a:t>
            </a:r>
            <a:r>
              <a:rPr lang="en-US" sz="1200" b="0" i="0">
                <a:effectLst/>
                <a:latin typeface="Calibri" panose="020F0502020204030204" pitchFamily="34" charset="0"/>
                <a:ea typeface="Calibri" panose="020F0502020204030204" pitchFamily="34" charset="0"/>
                <a:cs typeface="Calibri" panose="020F0502020204030204" pitchFamily="34" charset="0"/>
              </a:rPr>
              <a:t>video </a:t>
            </a:r>
            <a:r>
              <a:rPr lang="en-US" sz="1200" b="1">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Introduction to Food Marketing to Youth - YouTube</a:t>
            </a:r>
            <a:endParaRPr lang="en-IE" sz="1200" b="1">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E054005-2E82-C52A-F188-ADBCEB4B6AAC}"/>
              </a:ext>
            </a:extLst>
          </p:cNvPr>
          <p:cNvPicPr>
            <a:picLocks noChangeAspect="1"/>
          </p:cNvPicPr>
          <p:nvPr/>
        </p:nvPicPr>
        <p:blipFill>
          <a:blip r:embed="rId6"/>
          <a:stretch>
            <a:fillRect/>
          </a:stretch>
        </p:blipFill>
        <p:spPr>
          <a:xfrm>
            <a:off x="81931" y="8658450"/>
            <a:ext cx="493080" cy="474817"/>
          </a:xfrm>
          <a:prstGeom prst="rect">
            <a:avLst/>
          </a:prstGeom>
        </p:spPr>
      </p:pic>
      <p:sp>
        <p:nvSpPr>
          <p:cNvPr id="5" name="Slide Number Placeholder 2">
            <a:extLst>
              <a:ext uri="{FF2B5EF4-FFF2-40B4-BE49-F238E27FC236}">
                <a16:creationId xmlns:a16="http://schemas.microsoft.com/office/drawing/2014/main" id="{D2AA5C10-0D8B-AA13-2ABB-97750B840522}"/>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54</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7063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a:t>
            </a:r>
          </a:p>
          <a:p>
            <a:endParaRPr lang="en-IE"/>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684482" y="1368259"/>
            <a:ext cx="5362728"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B.4.2.  Animal Rights</a:t>
            </a: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917376" y="2343715"/>
            <a:ext cx="6143488" cy="6820641"/>
          </a:xfrm>
        </p:spPr>
        <p:txBody>
          <a:bodyPr lIns="91440" tIns="45720" rIns="91440" bIns="45720" numCol="1" spcCol="288000" anchor="t">
            <a:noAutofit/>
          </a:bodyPr>
          <a:lstStyle/>
          <a:p>
            <a:pPr algn="just" rtl="0" fontAlgn="base"/>
            <a:r>
              <a:rPr lang="en-GB" sz="1200" b="0" i="0">
                <a:solidFill>
                  <a:srgbClr val="000000"/>
                </a:solidFill>
                <a:effectLst/>
                <a:latin typeface="Calibri"/>
                <a:ea typeface="Calibri" panose="020F0502020204030204" pitchFamily="34" charset="0"/>
                <a:cs typeface="Calibri"/>
              </a:rPr>
              <a:t>Animal rights concerns are older than one can imagine. On one hand, these concerns address animal cruelty, torture, and experimentation; and on the other hand, the discussion is extended to using animal products in the diet, shifting to a plant-based approach.  </a:t>
            </a:r>
          </a:p>
          <a:p>
            <a:pPr algn="just" rtl="0" fontAlgn="base"/>
            <a:endParaRPr lang="en-GB" sz="1200" b="0" i="0">
              <a:solidFill>
                <a:srgbClr val="000000"/>
              </a:solidFill>
              <a:effectLst/>
              <a:ea typeface="Calibri" panose="020F0502020204030204" pitchFamily="34" charset="0"/>
            </a:endParaRPr>
          </a:p>
          <a:p>
            <a:pPr algn="just" rtl="0" fontAlgn="base"/>
            <a:r>
              <a:rPr lang="en-GB" sz="1200" b="0" i="0">
                <a:solidFill>
                  <a:srgbClr val="000000"/>
                </a:solidFill>
                <a:effectLst/>
                <a:latin typeface="Calibri"/>
                <a:ea typeface="Calibri" panose="020F0502020204030204" pitchFamily="34" charset="0"/>
                <a:cs typeface="Calibri"/>
              </a:rPr>
              <a:t>Hinduism, the oldest religion known to us, has the Ahimsa doctrine, which is a non-violence act towards humans and animals as well. Accordingly, some Hindus, some Buddhists, all believers of Jainism, a religion also based on Hinduism - are vegetarians. The debate has also been carried to the present on philosophical perspective. Pythagoras suggested a cruelty-free diet in ancient Greece around BC 500. In the 19</a:t>
            </a:r>
            <a:r>
              <a:rPr lang="en-GB" sz="1200" b="0" i="0" baseline="30000">
                <a:solidFill>
                  <a:srgbClr val="000000"/>
                </a:solidFill>
                <a:effectLst/>
                <a:latin typeface="Calibri"/>
                <a:ea typeface="Calibri" panose="020F0502020204030204" pitchFamily="34" charset="0"/>
                <a:cs typeface="Calibri"/>
              </a:rPr>
              <a:t>th</a:t>
            </a:r>
            <a:r>
              <a:rPr lang="en-GB" sz="1200" b="0" i="0">
                <a:solidFill>
                  <a:srgbClr val="000000"/>
                </a:solidFill>
                <a:effectLst/>
                <a:latin typeface="Calibri"/>
                <a:ea typeface="Calibri" panose="020F0502020204030204" pitchFamily="34" charset="0"/>
                <a:cs typeface="Calibri"/>
              </a:rPr>
              <a:t> century, </a:t>
            </a:r>
            <a:r>
              <a:rPr lang="en-GB" sz="1200" b="0" i="0" err="1">
                <a:solidFill>
                  <a:srgbClr val="000000"/>
                </a:solidFill>
                <a:effectLst/>
                <a:latin typeface="Calibri"/>
                <a:ea typeface="Calibri" panose="020F0502020204030204" pitchFamily="34" charset="0"/>
                <a:cs typeface="Calibri"/>
              </a:rPr>
              <a:t>Traïni</a:t>
            </a:r>
            <a:r>
              <a:rPr lang="en-GB" sz="1200" b="0" i="0">
                <a:solidFill>
                  <a:srgbClr val="000000"/>
                </a:solidFill>
                <a:effectLst/>
                <a:latin typeface="Calibri"/>
                <a:ea typeface="Calibri" panose="020F0502020204030204" pitchFamily="34" charset="0"/>
                <a:cs typeface="Calibri"/>
              </a:rPr>
              <a:t> (2016) refers in detail, to British activists who had a pioneering influence on the animal rights movement. Jeremy Bentham in 1823, indicated that</a:t>
            </a:r>
            <a:r>
              <a:rPr lang="en-GB" sz="1200" b="0" i="1">
                <a:solidFill>
                  <a:srgbClr val="000000"/>
                </a:solidFill>
                <a:effectLst/>
                <a:latin typeface="Calibri"/>
                <a:ea typeface="Calibri" panose="020F0502020204030204" pitchFamily="34" charset="0"/>
                <a:cs typeface="Calibri"/>
              </a:rPr>
              <a:t>“... the question is not, Can they reason? nor, Can they talk? but, Can they suffer?</a:t>
            </a:r>
            <a:r>
              <a:rPr lang="en-GB" sz="1200" b="0" i="0">
                <a:solidFill>
                  <a:srgbClr val="000000"/>
                </a:solidFill>
                <a:effectLst/>
                <a:latin typeface="Calibri"/>
                <a:ea typeface="Calibri" panose="020F0502020204030204" pitchFamily="34" charset="0"/>
                <a:cs typeface="Calibri"/>
              </a:rPr>
              <a:t>” when we question if one should torment an animal. These activist movements against animal cruelty, inspired the establishment of non-profit organisations in other countries, as some still exist today, defending animal rights (</a:t>
            </a:r>
            <a:r>
              <a:rPr lang="en-GB" sz="1200" b="0" i="0" err="1">
                <a:solidFill>
                  <a:srgbClr val="000000"/>
                </a:solidFill>
                <a:effectLst/>
                <a:latin typeface="Calibri"/>
                <a:ea typeface="Calibri" panose="020F0502020204030204" pitchFamily="34" charset="0"/>
                <a:cs typeface="Calibri"/>
              </a:rPr>
              <a:t>Traïni</a:t>
            </a:r>
            <a:r>
              <a:rPr lang="en-GB" sz="1200" b="0" i="0">
                <a:solidFill>
                  <a:srgbClr val="000000"/>
                </a:solidFill>
                <a:effectLst/>
                <a:latin typeface="Calibri"/>
                <a:ea typeface="Calibri" panose="020F0502020204030204" pitchFamily="34" charset="0"/>
                <a:cs typeface="Calibri"/>
              </a:rPr>
              <a:t>, 2016</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p>
          <a:p>
            <a:pPr fontAlgn="base"/>
            <a:r>
              <a:rPr lang="en-GB" sz="1200" b="0" i="0">
                <a:solidFill>
                  <a:srgbClr val="000000"/>
                </a:solidFill>
                <a:effectLst/>
                <a:latin typeface="Calibri"/>
                <a:ea typeface="Calibri" panose="020F0502020204030204" pitchFamily="34" charset="0"/>
                <a:cs typeface="Calibri"/>
              </a:rPr>
              <a:t>Another relevant concept </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anti-speciesism</a:t>
            </a:r>
            <a:r>
              <a:rPr lang="en-GB" sz="1200">
                <a:latin typeface="Calibri"/>
                <a:ea typeface="Calibri" panose="020F0502020204030204" pitchFamily="34" charset="0"/>
                <a:cs typeface="Calibri"/>
              </a:rPr>
              <a:t>"</a:t>
            </a:r>
            <a:r>
              <a:rPr lang="en-GB" sz="1200" b="0" i="0">
                <a:solidFill>
                  <a:srgbClr val="000000"/>
                </a:solidFill>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criticises our discriminative</a:t>
            </a:r>
            <a:r>
              <a:rPr lang="en-GB" sz="1200" b="0" i="0">
                <a:solidFill>
                  <a:srgbClr val="000000"/>
                </a:solidFill>
                <a:effectLst/>
                <a:latin typeface="Calibri"/>
                <a:ea typeface="Calibri" panose="020F0502020204030204" pitchFamily="34" charset="0"/>
                <a:cs typeface="Calibri"/>
              </a:rPr>
              <a:t> approach to animals based on their species. An example of species-based discrimination would be feeding a specific domesticated fish, not having the desire to eat that fish as the owner perceives that specific type to be taken care of; on the other hand, eating another type of appetizing fish that is perceived as a commodity, an appetizing meal, most probably fed and killed by a for-profit party. As PETA (n.d.) indicates “...</a:t>
            </a:r>
            <a:r>
              <a:rPr lang="en-GB" sz="1200" b="0" i="1">
                <a:solidFill>
                  <a:srgbClr val="000000"/>
                </a:solidFill>
                <a:effectLst/>
                <a:latin typeface="Calibri"/>
                <a:ea typeface="Calibri" panose="020F0502020204030204" pitchFamily="34" charset="0"/>
                <a:cs typeface="Calibri"/>
              </a:rPr>
              <a:t>puppies and kittens are ‘friends</a:t>
            </a:r>
            <a:r>
              <a:rPr lang="en-GB" sz="1200" i="1">
                <a:latin typeface="Calibri"/>
                <a:ea typeface="Calibri" panose="020F0502020204030204" pitchFamily="34" charset="0"/>
                <a:cs typeface="Calibri"/>
              </a:rPr>
              <a:t>’,</a:t>
            </a:r>
            <a:r>
              <a:rPr lang="en-GB" sz="1200" b="0" i="1">
                <a:solidFill>
                  <a:srgbClr val="000000"/>
                </a:solidFill>
                <a:effectLst/>
                <a:latin typeface="Calibri"/>
                <a:ea typeface="Calibri" panose="020F0502020204030204" pitchFamily="34" charset="0"/>
                <a:cs typeface="Calibri"/>
              </a:rPr>
              <a:t> cows and chickens are ‘food’, and rats and mice are ‘pests’.</a:t>
            </a:r>
            <a:r>
              <a:rPr lang="en-GB" sz="1200" b="0" i="0">
                <a:solidFill>
                  <a:srgbClr val="000000"/>
                </a:solidFill>
                <a:effectLst/>
                <a:latin typeface="Calibri"/>
                <a:ea typeface="Calibri" panose="020F0502020204030204" pitchFamily="34" charset="0"/>
                <a:cs typeface="Calibri"/>
              </a:rPr>
              <a:t>” based on our misguided belief in speciesism. </a:t>
            </a:r>
          </a:p>
          <a:p>
            <a:pPr algn="just" rtl="0" fontAlgn="base"/>
            <a:r>
              <a:rPr lang="en-GB" sz="1200" b="0" i="0">
                <a:solidFill>
                  <a:srgbClr val="000000"/>
                </a:solidFill>
                <a:effectLst/>
                <a:latin typeface="Calibri"/>
                <a:ea typeface="Calibri" panose="020F0502020204030204" pitchFamily="34" charset="0"/>
                <a:cs typeface="Calibri"/>
              </a:rPr>
              <a:t>Four Stages of Cruelty is a famous series of paintings by William Hogarth, released in 1751, as an expression of stages of cruelty.  </a:t>
            </a:r>
          </a:p>
          <a:p>
            <a:pPr algn="just" rtl="0" fontAlgn="base"/>
            <a:r>
              <a:rPr lang="en-GB" sz="1200" b="0" i="0">
                <a:solidFill>
                  <a:srgbClr val="000000"/>
                </a:solidFill>
                <a:effectLst/>
                <a:latin typeface="Calibri"/>
                <a:ea typeface="Calibri" panose="020F0502020204030204" pitchFamily="34" charset="0"/>
                <a:cs typeface="Calibri"/>
              </a:rPr>
              <a:t>“</a:t>
            </a:r>
            <a:r>
              <a:rPr lang="en-GB" sz="1200" b="0" i="1">
                <a:solidFill>
                  <a:srgbClr val="000000"/>
                </a:solidFill>
                <a:effectLst/>
                <a:latin typeface="Calibri"/>
                <a:ea typeface="Calibri" panose="020F0502020204030204" pitchFamily="34" charset="0"/>
                <a:cs typeface="Calibri"/>
              </a:rPr>
              <a:t>The central character, Tom Nero, is a ward of the parish of St. Giles. Left to his own devices, and without proper moral instruction, the plates in the series show in visceral detail the development of cruelty in the young man, beginning with the tormenting and torture of animals in his youth, to hardheartedness as a young man, to murder as an adult, and finally to the aftermath of his execution at </a:t>
            </a:r>
            <a:r>
              <a:rPr lang="en-GB" sz="1200" b="0" i="1" err="1">
                <a:solidFill>
                  <a:srgbClr val="000000"/>
                </a:solidFill>
                <a:effectLst/>
                <a:latin typeface="Calibri"/>
                <a:ea typeface="Calibri" panose="020F0502020204030204" pitchFamily="34" charset="0"/>
                <a:cs typeface="Calibri"/>
              </a:rPr>
              <a:t>Tyburn</a:t>
            </a:r>
            <a:r>
              <a:rPr lang="en-GB" sz="1200" b="0" i="1">
                <a:solidFill>
                  <a:srgbClr val="000000"/>
                </a:solidFill>
                <a:effectLst/>
                <a:latin typeface="Calibri"/>
                <a:ea typeface="Calibri" panose="020F0502020204030204" pitchFamily="34" charset="0"/>
                <a:cs typeface="Calibri"/>
              </a:rPr>
              <a:t>, where justice will inflict its own cruelties on Nero's corpse</a:t>
            </a:r>
            <a:r>
              <a:rPr lang="en-GB" sz="1200" b="0" i="0">
                <a:solidFill>
                  <a:srgbClr val="000000"/>
                </a:solidFill>
                <a:effectLst/>
                <a:latin typeface="Calibri"/>
                <a:ea typeface="Calibri" panose="020F0502020204030204" pitchFamily="34" charset="0"/>
                <a:cs typeface="Calibri"/>
              </a:rPr>
              <a:t>”  (Sanders of Oxford: Antique Prints &amp; Maps, n.d.) </a:t>
            </a:r>
          </a:p>
          <a:p>
            <a:pPr algn="just" rtl="0" fontAlgn="base"/>
            <a:endParaRPr lang="en-GB" sz="1200" b="0" i="0">
              <a:solidFill>
                <a:srgbClr val="000000"/>
              </a:solidFill>
              <a:effectLst/>
              <a:ea typeface="Calibri" panose="020F0502020204030204" pitchFamily="34" charset="0"/>
            </a:endParaRPr>
          </a:p>
        </p:txBody>
      </p:sp>
      <p:pic>
        <p:nvPicPr>
          <p:cNvPr id="5" name="Picture 4">
            <a:extLst>
              <a:ext uri="{FF2B5EF4-FFF2-40B4-BE49-F238E27FC236}">
                <a16:creationId xmlns:a16="http://schemas.microsoft.com/office/drawing/2014/main" id="{9AD043C8-15C8-7644-9A70-0D9ED6DB80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671" y="7805746"/>
            <a:ext cx="3190557" cy="2216409"/>
          </a:xfrm>
          <a:prstGeom prst="rect">
            <a:avLst/>
          </a:prstGeom>
        </p:spPr>
      </p:pic>
      <p:pic>
        <p:nvPicPr>
          <p:cNvPr id="37" name="Picture 36">
            <a:extLst>
              <a:ext uri="{FF2B5EF4-FFF2-40B4-BE49-F238E27FC236}">
                <a16:creationId xmlns:a16="http://schemas.microsoft.com/office/drawing/2014/main" id="{51F14961-CB38-3036-46E9-61F8AE0B23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228" y="7803612"/>
            <a:ext cx="3301431" cy="2216410"/>
          </a:xfrm>
          <a:prstGeom prst="rect">
            <a:avLst/>
          </a:prstGeom>
        </p:spPr>
      </p:pic>
      <p:sp>
        <p:nvSpPr>
          <p:cNvPr id="3" name="Slide Number Placeholder 2">
            <a:extLst>
              <a:ext uri="{FF2B5EF4-FFF2-40B4-BE49-F238E27FC236}">
                <a16:creationId xmlns:a16="http://schemas.microsoft.com/office/drawing/2014/main" id="{A9CC78D1-B641-3859-6361-BE4BEB107D98}"/>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256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598155" y="7359963"/>
            <a:ext cx="6363361" cy="2587460"/>
          </a:xfrm>
        </p:spPr>
        <p:txBody>
          <a:bodyPr lIns="91440" tIns="45720" rIns="91440" bIns="45720" numCol="1" spcCol="288000" anchor="t">
            <a:noAutofit/>
          </a:bodyPr>
          <a:lstStyle/>
          <a:p>
            <a:endParaRPr lang="en-US" sz="1200" b="1">
              <a:ea typeface="Calibri" panose="020F0502020204030204" pitchFamily="34" charset="0"/>
            </a:endParaRPr>
          </a:p>
          <a:p>
            <a:endParaRPr lang="en-US" sz="1200" b="1">
              <a:ea typeface="Calibri" panose="020F0502020204030204" pitchFamily="34" charset="0"/>
            </a:endParaRPr>
          </a:p>
          <a:p>
            <a:endParaRPr lang="en-US" sz="1200" b="1">
              <a:ea typeface="Calibri" panose="020F0502020204030204" pitchFamily="34" charset="0"/>
            </a:endParaRPr>
          </a:p>
          <a:p>
            <a:r>
              <a:rPr lang="en-US" sz="1200" b="1">
                <a:latin typeface="Calibri"/>
                <a:ea typeface="Calibri"/>
                <a:cs typeface="Calibri"/>
              </a:rPr>
              <a:t>Practical Activity 1:</a:t>
            </a:r>
          </a:p>
          <a:p>
            <a:r>
              <a:rPr lang="en-US" sz="1200">
                <a:solidFill>
                  <a:schemeClr val="tx1"/>
                </a:solidFill>
                <a:latin typeface="Calibri"/>
                <a:ea typeface="Calibri"/>
                <a:cs typeface="Calibri"/>
              </a:rPr>
              <a:t>Instigate a class debate where students discuss the link between plant-based approaches, masculinity and feminism.</a:t>
            </a:r>
          </a:p>
          <a:p>
            <a:r>
              <a:rPr lang="en-US" sz="1200">
                <a:solidFill>
                  <a:schemeClr val="tx1"/>
                </a:solidFill>
                <a:latin typeface="Calibri"/>
                <a:ea typeface="Calibri"/>
                <a:cs typeface="Calibri"/>
              </a:rPr>
              <a:t>Some people may find this subject extreme; however, we are  promoting critical thinking and want to establish debating and communication skills among the students. Choose an alternative yet thought provoking topic, if you prefer.</a:t>
            </a: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2" name="Speech Bubble: Rectangle with Corners Rounded 1">
            <a:extLst>
              <a:ext uri="{FF2B5EF4-FFF2-40B4-BE49-F238E27FC236}">
                <a16:creationId xmlns:a16="http://schemas.microsoft.com/office/drawing/2014/main" id="{AFFE7AB1-35A3-FD55-14C1-5DA94C905BE3}"/>
              </a:ext>
            </a:extLst>
          </p:cNvPr>
          <p:cNvSpPr/>
          <p:nvPr/>
        </p:nvSpPr>
        <p:spPr>
          <a:xfrm>
            <a:off x="1648826" y="5547111"/>
            <a:ext cx="5075442"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One of the remarkable criticisms in the area, links feminism and vegetarianism. Carol Adams (2015) in “The Sexual Politics of Meat” claims that exploitation of female animals, reflects female exploitation. In her study, she gives examples from history how meat consumption is associated with strong, valiant masculinity. </a:t>
            </a:r>
            <a:endParaRPr lang="en-IE"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Placeholder 10" descr="Cows eating from trough">
            <a:extLst>
              <a:ext uri="{FF2B5EF4-FFF2-40B4-BE49-F238E27FC236}">
                <a16:creationId xmlns:a16="http://schemas.microsoft.com/office/drawing/2014/main" id="{F27486DF-4322-08D3-66A6-54D3A903F92C}"/>
              </a:ext>
            </a:extLst>
          </p:cNvPr>
          <p:cNvPicPr>
            <a:picLocks noGrp="1" noChangeAspect="1"/>
          </p:cNvPicPr>
          <p:nvPr>
            <p:ph type="pic" sz="quarter" idx="41"/>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8" descr="Icon&#10;&#10;Description automatically generated">
            <a:extLst>
              <a:ext uri="{FF2B5EF4-FFF2-40B4-BE49-F238E27FC236}">
                <a16:creationId xmlns:a16="http://schemas.microsoft.com/office/drawing/2014/main" id="{E5A86FEE-965A-36AB-B6A4-F51B601FF1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2636" y="3809409"/>
            <a:ext cx="2741632" cy="2096219"/>
          </a:xfrm>
          <a:prstGeom prst="rect">
            <a:avLst/>
          </a:prstGeom>
        </p:spPr>
      </p:pic>
      <p:sp>
        <p:nvSpPr>
          <p:cNvPr id="7" name="Slide Number Placeholder 2">
            <a:extLst>
              <a:ext uri="{FF2B5EF4-FFF2-40B4-BE49-F238E27FC236}">
                <a16:creationId xmlns:a16="http://schemas.microsoft.com/office/drawing/2014/main" id="{BFA21319-416E-FFAB-5857-FB0C9D115F6C}"/>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5134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a:t>
            </a:r>
          </a:p>
          <a:p>
            <a:endParaRPr lang="en-IE"/>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684482" y="1368259"/>
            <a:ext cx="5362728" cy="461665"/>
          </a:xfrm>
          <a:prstGeom prst="rect">
            <a:avLst/>
          </a:prstGeom>
          <a:noFill/>
        </p:spPr>
        <p:txBody>
          <a:bodyPr wrap="square">
            <a:spAutoFit/>
          </a:bodyPr>
          <a:lstStyle/>
          <a:p>
            <a:pPr algn="r"/>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B.4.3. Cruelty-Free &amp; Plant-Based Living</a:t>
            </a: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p:txBody>
          <a:bodyPr lIns="91440" tIns="45720" rIns="91440" bIns="45720" numCol="1" spcCol="288000" anchor="t">
            <a:noAutofit/>
          </a:bodyPr>
          <a:lstStyle/>
          <a:p>
            <a:pPr fontAlgn="base"/>
            <a:r>
              <a:rPr lang="en-GB" sz="1200" b="1" i="0">
                <a:solidFill>
                  <a:srgbClr val="000000"/>
                </a:solidFill>
                <a:effectLst/>
                <a:latin typeface="Calibri"/>
                <a:ea typeface="Calibri"/>
                <a:cs typeface="Calibri"/>
              </a:rPr>
              <a:t>Plant-based approaches </a:t>
            </a:r>
            <a:r>
              <a:rPr lang="en-GB" sz="1200" b="0" i="0">
                <a:solidFill>
                  <a:srgbClr val="000000"/>
                </a:solidFill>
                <a:effectLst/>
                <a:latin typeface="Calibri"/>
                <a:ea typeface="Calibri"/>
                <a:cs typeface="Calibri"/>
              </a:rPr>
              <a:t>- veganism, vegetarianism and their variations – are gaining more popularity due to increasing awareness about animal rights and environmental concerns. The root of the plant-based approach is related to animal cruelty discussions, which can be traced back to Hinduism and Ancient Greece philosophers as discussed in the “Animal Rights” section of this manual. Starting as an ethical concern on animal rights, individual movements became more organised over time, and non-profit organisations were established to protect animal rights </a:t>
            </a:r>
            <a:r>
              <a:rPr lang="en-GB" sz="1200">
                <a:latin typeface="Calibri"/>
                <a:ea typeface="Calibri"/>
                <a:cs typeface="Calibri"/>
              </a:rPr>
              <a:t>in the 19th</a:t>
            </a:r>
            <a:r>
              <a:rPr lang="en-GB" sz="1200" b="0" i="0">
                <a:solidFill>
                  <a:srgbClr val="000000"/>
                </a:solidFill>
                <a:effectLst/>
                <a:latin typeface="Calibri"/>
                <a:ea typeface="Calibri"/>
                <a:cs typeface="Calibri"/>
              </a:rPr>
              <a:t> century (</a:t>
            </a:r>
            <a:r>
              <a:rPr lang="en-GB" sz="1200" b="0" i="0" err="1">
                <a:solidFill>
                  <a:srgbClr val="000000"/>
                </a:solidFill>
                <a:effectLst/>
                <a:latin typeface="Calibri"/>
                <a:ea typeface="Calibri"/>
                <a:cs typeface="Calibri"/>
              </a:rPr>
              <a:t>Traïni</a:t>
            </a:r>
            <a:r>
              <a:rPr lang="en-GB" sz="1200" b="0" i="0">
                <a:solidFill>
                  <a:srgbClr val="000000"/>
                </a:solidFill>
                <a:effectLst/>
                <a:latin typeface="Calibri"/>
                <a:ea typeface="Calibri"/>
                <a:cs typeface="Calibri"/>
              </a:rPr>
              <a:t>, 2016), such as Band of Hope, Bands of Mercy, and the Swiss League Against Animal Testing.</a:t>
            </a:r>
            <a:r>
              <a:rPr lang="en-GB" sz="1200">
                <a:latin typeface="Calibri"/>
                <a:ea typeface="Calibri"/>
                <a:cs typeface="Calibri"/>
              </a:rPr>
              <a:t>  </a:t>
            </a:r>
            <a:endParaRPr lang="en-GB" sz="1200" b="0" i="0">
              <a:solidFill>
                <a:srgbClr val="000000"/>
              </a:solidFill>
              <a:effectLst/>
              <a:ea typeface="Calibri"/>
            </a:endParaRPr>
          </a:p>
          <a:p>
            <a:pPr algn="just" rtl="0" fontAlgn="base"/>
            <a:endParaRPr lang="en-GB" sz="1200" b="0" i="0">
              <a:solidFill>
                <a:srgbClr val="000000"/>
              </a:solidFill>
              <a:effectLst/>
              <a:ea typeface="Calibri" panose="020F0502020204030204" pitchFamily="34" charset="0"/>
            </a:endParaRPr>
          </a:p>
          <a:p>
            <a:pPr fontAlgn="base"/>
            <a:r>
              <a:rPr lang="en-GB" sz="1200" b="0" i="0">
                <a:solidFill>
                  <a:srgbClr val="000000"/>
                </a:solidFill>
                <a:effectLst/>
                <a:latin typeface="Calibri"/>
                <a:ea typeface="Calibri"/>
                <a:cs typeface="Calibri"/>
              </a:rPr>
              <a:t>There is a quest for the </a:t>
            </a:r>
            <a:r>
              <a:rPr lang="en-GB" sz="1200" b="1" i="0">
                <a:solidFill>
                  <a:srgbClr val="000000"/>
                </a:solidFill>
                <a:effectLst/>
                <a:latin typeface="Calibri"/>
                <a:ea typeface="Calibri"/>
                <a:cs typeface="Calibri"/>
              </a:rPr>
              <a:t>ethical treatment of animals</a:t>
            </a:r>
            <a:r>
              <a:rPr lang="en-GB" sz="1200" b="0" i="0">
                <a:solidFill>
                  <a:srgbClr val="000000"/>
                </a:solidFill>
                <a:effectLst/>
                <a:latin typeface="Calibri"/>
                <a:ea typeface="Calibri"/>
                <a:cs typeface="Calibri"/>
              </a:rPr>
              <a:t>, intensified by climate change and greenhouse gas emissions. Reduced animal products are resulting in a decrease in greenhouse gas emissions. According to Scarborough et al. (2014) “</a:t>
            </a:r>
            <a:r>
              <a:rPr lang="en-GB" sz="1200" b="0" i="1">
                <a:solidFill>
                  <a:srgbClr val="000000"/>
                </a:solidFill>
                <a:effectLst/>
                <a:latin typeface="Calibri"/>
                <a:ea typeface="Calibri"/>
                <a:cs typeface="Calibri"/>
              </a:rPr>
              <a:t>moving from a high meat diet to a low meat diet would reduce an individual’s carbon footprint by 920 kg CO</a:t>
            </a:r>
            <a:r>
              <a:rPr lang="en-GB" sz="1200" b="0" i="1" baseline="-25000">
                <a:solidFill>
                  <a:srgbClr val="000000"/>
                </a:solidFill>
                <a:effectLst/>
                <a:latin typeface="Calibri"/>
                <a:ea typeface="Calibri"/>
                <a:cs typeface="Calibri"/>
              </a:rPr>
              <a:t>2</a:t>
            </a:r>
            <a:r>
              <a:rPr lang="en-GB" sz="1200" b="0" i="1">
                <a:solidFill>
                  <a:srgbClr val="000000"/>
                </a:solidFill>
                <a:effectLst/>
                <a:latin typeface="Calibri"/>
                <a:ea typeface="Calibri"/>
                <a:cs typeface="Calibri"/>
              </a:rPr>
              <a:t> every year, moving from a high meat diet to a vegetarian diet would reduce the carbon footprint by 1,230 kg CO</a:t>
            </a:r>
            <a:r>
              <a:rPr lang="en-GB" sz="1200" b="0" i="1" baseline="-25000">
                <a:solidFill>
                  <a:srgbClr val="000000"/>
                </a:solidFill>
                <a:effectLst/>
                <a:latin typeface="Calibri"/>
                <a:ea typeface="Calibri"/>
                <a:cs typeface="Calibri"/>
              </a:rPr>
              <a:t>2</a:t>
            </a:r>
            <a:r>
              <a:rPr lang="en-GB" sz="1200" b="0" i="1">
                <a:solidFill>
                  <a:srgbClr val="000000"/>
                </a:solidFill>
                <a:effectLst/>
                <a:latin typeface="Calibri"/>
                <a:ea typeface="Calibri"/>
                <a:cs typeface="Calibri"/>
              </a:rPr>
              <a:t>/year, and moving from a high meat diet to a vegan diet would reduce the carbon footprint by 1,560 kg CO</a:t>
            </a:r>
            <a:r>
              <a:rPr lang="en-GB" sz="1200" b="0" i="1" baseline="-25000">
                <a:solidFill>
                  <a:srgbClr val="000000"/>
                </a:solidFill>
                <a:effectLst/>
                <a:latin typeface="Calibri"/>
                <a:ea typeface="Calibri"/>
                <a:cs typeface="Calibri"/>
              </a:rPr>
              <a:t>2</a:t>
            </a:r>
            <a:r>
              <a:rPr lang="en-GB" sz="1200" b="0" i="1">
                <a:solidFill>
                  <a:srgbClr val="000000"/>
                </a:solidFill>
                <a:effectLst/>
                <a:latin typeface="Calibri"/>
                <a:ea typeface="Calibri"/>
                <a:cs typeface="Calibri"/>
              </a:rPr>
              <a:t>/year</a:t>
            </a:r>
            <a:r>
              <a:rPr lang="en-GB" sz="1200" b="0" i="0">
                <a:solidFill>
                  <a:srgbClr val="000000"/>
                </a:solidFill>
                <a:effectLst/>
                <a:latin typeface="Calibri"/>
                <a:ea typeface="Calibri"/>
                <a:cs typeface="Calibri"/>
              </a:rPr>
              <a:t>”.</a:t>
            </a:r>
            <a:r>
              <a:rPr lang="en-GB" sz="1200">
                <a:latin typeface="Calibri"/>
                <a:ea typeface="Calibri"/>
                <a:cs typeface="Calibri"/>
              </a:rPr>
              <a:t>  </a:t>
            </a:r>
            <a:endParaRPr lang="en-GB" sz="1200" b="0" i="0">
              <a:solidFill>
                <a:srgbClr val="000000"/>
              </a:solidFill>
              <a:effectLst/>
              <a:ea typeface="Calibri"/>
            </a:endParaRPr>
          </a:p>
          <a:p>
            <a:pPr algn="just" rtl="0" fontAlgn="base"/>
            <a:endParaRPr lang="en-GB" sz="1200" b="0" i="0">
              <a:solidFill>
                <a:srgbClr val="000000"/>
              </a:solidFill>
              <a:effectLst/>
              <a:ea typeface="Calibri" panose="020F0502020204030204" pitchFamily="34" charset="0"/>
            </a:endParaRPr>
          </a:p>
          <a:p>
            <a:pPr fontAlgn="base"/>
            <a:r>
              <a:rPr lang="en-GB" sz="1200" b="0" i="0">
                <a:solidFill>
                  <a:srgbClr val="000000"/>
                </a:solidFill>
                <a:effectLst/>
                <a:latin typeface="Calibri"/>
                <a:ea typeface="Calibri"/>
                <a:cs typeface="Calibri"/>
              </a:rPr>
              <a:t>Increasing awareness about animal rights, and sustainability issues, is resulting in an increasing number of people shifting to environmentally friendly diets. Animal product manufacturers face the consequences of this demand shift in the market. Tesco estimates a 300% increase in vegan meat by 2025 (BBC News, 2020). Fast food restaurants (Burger King’s plant-based whooper, McDonald’s </a:t>
            </a:r>
            <a:r>
              <a:rPr lang="en-GB" sz="1200" b="0" i="0" err="1">
                <a:solidFill>
                  <a:srgbClr val="000000"/>
                </a:solidFill>
                <a:effectLst/>
                <a:latin typeface="Calibri"/>
                <a:ea typeface="Calibri"/>
                <a:cs typeface="Calibri"/>
              </a:rPr>
              <a:t>McPlant</a:t>
            </a:r>
            <a:r>
              <a:rPr lang="en-GB" sz="1200" b="0" i="0">
                <a:solidFill>
                  <a:srgbClr val="000000"/>
                </a:solidFill>
                <a:effectLst/>
                <a:latin typeface="Calibri"/>
                <a:ea typeface="Calibri"/>
                <a:cs typeface="Calibri"/>
              </a:rPr>
              <a:t> burger,</a:t>
            </a:r>
            <a:r>
              <a:rPr lang="en-GB" sz="1200">
                <a:latin typeface="Calibri"/>
                <a:ea typeface="Calibri"/>
                <a:cs typeface="Calibri"/>
              </a:rPr>
              <a:t> </a:t>
            </a:r>
            <a:r>
              <a:rPr lang="en-GB" sz="1200" b="0" i="0">
                <a:solidFill>
                  <a:srgbClr val="000000"/>
                </a:solidFill>
                <a:effectLst/>
                <a:latin typeface="Calibri"/>
                <a:ea typeface="Calibri"/>
                <a:cs typeface="Calibri"/>
              </a:rPr>
              <a:t> KFC’s Beyond Chicken Fries and so on) updated their menu with plant-based items, tasting just like meat. A plant-based meat substitute manufacturer, Beyond Meat was established by Ethan Brown in 2009 with the mission of creating “</a:t>
            </a:r>
            <a:r>
              <a:rPr lang="en-GB" sz="1200" b="0" i="1">
                <a:solidFill>
                  <a:srgbClr val="000000"/>
                </a:solidFill>
                <a:effectLst/>
                <a:latin typeface="Calibri"/>
                <a:ea typeface="Calibri"/>
                <a:cs typeface="Calibri"/>
              </a:rPr>
              <a:t>delicious, nutritious, sustainable protein</a:t>
            </a:r>
            <a:r>
              <a:rPr lang="en-GB" sz="1200" b="0" i="0">
                <a:solidFill>
                  <a:srgbClr val="000000"/>
                </a:solidFill>
                <a:effectLst/>
                <a:latin typeface="Calibri"/>
                <a:ea typeface="Calibri"/>
                <a:cs typeface="Calibri"/>
              </a:rPr>
              <a:t>” without sacrificing animals (Beyond Meat, n.d.) The company offers plant-based meatballs, chicken, sausages, steak etc.  </a:t>
            </a:r>
          </a:p>
          <a:p>
            <a:pPr algn="just" rtl="0" fontAlgn="base"/>
            <a:endParaRPr lang="en-GB" sz="1200">
              <a:ea typeface="Calibri" panose="020F0502020204030204" pitchFamily="34" charset="0"/>
            </a:endParaRPr>
          </a:p>
          <a:p>
            <a:pPr fontAlgn="base"/>
            <a:r>
              <a:rPr lang="en-GB" sz="1200" b="0" i="0">
                <a:solidFill>
                  <a:srgbClr val="000000"/>
                </a:solidFill>
                <a:effectLst/>
                <a:latin typeface="Calibri"/>
                <a:ea typeface="Calibri"/>
                <a:cs typeface="Calibri"/>
              </a:rPr>
              <a:t>Plant-based diets are preferred not only for environmental sustainability or for animal rights and health purposes. Increased fruit and vegetable consumption results in high fibre intake, which lowers the risk associated with colon-cancer (</a:t>
            </a:r>
            <a:r>
              <a:rPr lang="en-GB" sz="1200" b="0" i="0" err="1">
                <a:solidFill>
                  <a:srgbClr val="000000"/>
                </a:solidFill>
                <a:effectLst/>
                <a:latin typeface="Calibri"/>
                <a:ea typeface="Calibri"/>
                <a:cs typeface="Calibri"/>
              </a:rPr>
              <a:t>Mettlin</a:t>
            </a:r>
            <a:r>
              <a:rPr lang="en-GB" sz="1200">
                <a:latin typeface="Calibri"/>
                <a:ea typeface="Calibri"/>
                <a:cs typeface="Calibri"/>
              </a:rPr>
              <a:t> et al.,</a:t>
            </a:r>
            <a:r>
              <a:rPr lang="en-GB" sz="1200" b="0" i="0">
                <a:solidFill>
                  <a:srgbClr val="000000"/>
                </a:solidFill>
                <a:effectLst/>
                <a:latin typeface="Calibri"/>
                <a:ea typeface="Calibri"/>
                <a:cs typeface="Calibri"/>
              </a:rPr>
              <a:t> 1981; Jenkins et al., 2001), lung cancer (</a:t>
            </a:r>
            <a:r>
              <a:rPr lang="en-GB" sz="1200" b="0" i="0" err="1">
                <a:solidFill>
                  <a:srgbClr val="000000"/>
                </a:solidFill>
                <a:effectLst/>
                <a:latin typeface="Calibri"/>
                <a:ea typeface="Calibri"/>
                <a:cs typeface="Calibri"/>
              </a:rPr>
              <a:t>Voorrips</a:t>
            </a:r>
            <a:r>
              <a:rPr lang="en-GB" sz="1200" b="0" i="0">
                <a:solidFill>
                  <a:srgbClr val="000000"/>
                </a:solidFill>
                <a:effectLst/>
                <a:latin typeface="Calibri"/>
                <a:ea typeface="Calibri"/>
                <a:cs typeface="Calibri"/>
              </a:rPr>
              <a:t> et al, 2000); colorectal cancer (Terry et al. 2001), breast cancer (Gandini et al. 2000). Some studies refer to specific vegetables for their protective effect from cancer, such as brassicas (van Poppel et al., 1999), garlic (Fleischauer and Arab, 2001; Galeone et al., 2006).</a:t>
            </a:r>
            <a:r>
              <a:rPr lang="en-GB" sz="1200">
                <a:latin typeface="Calibri"/>
                <a:ea typeface="Calibri"/>
                <a:cs typeface="Calibri"/>
              </a:rPr>
              <a:t> Other nutritional facts for vegetarian meals are also discussed by Phillips (2005).</a:t>
            </a:r>
            <a:endParaRPr lang="en-GB" sz="1200" b="0" i="0">
              <a:solidFill>
                <a:srgbClr val="000000"/>
              </a:solidFill>
              <a:effectLst/>
              <a:ea typeface="Calibri"/>
            </a:endParaRPr>
          </a:p>
        </p:txBody>
      </p:sp>
      <p:sp>
        <p:nvSpPr>
          <p:cNvPr id="3" name="Slide Number Placeholder 2">
            <a:extLst>
              <a:ext uri="{FF2B5EF4-FFF2-40B4-BE49-F238E27FC236}">
                <a16:creationId xmlns:a16="http://schemas.microsoft.com/office/drawing/2014/main" id="{E560EBB0-781D-CD9F-36F5-8D68E9C35D2E}"/>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2536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F4858-BA3C-BB6B-E7ED-C40CD64A66D3}"/>
              </a:ext>
            </a:extLst>
          </p:cNvPr>
          <p:cNvSpPr>
            <a:spLocks noGrp="1"/>
          </p:cNvSpPr>
          <p:nvPr>
            <p:ph type="body" sz="quarter" idx="32"/>
          </p:nvPr>
        </p:nvSpPr>
        <p:spPr/>
        <p:txBody>
          <a:bodyPr lIns="91440" tIns="45720" rIns="91440" bIns="45720" numCol="1" spcCol="288000" anchor="t">
            <a:noAutofit/>
          </a:bodyPr>
          <a:lstStyle/>
          <a:p>
            <a:r>
              <a:rPr lang="en-US" sz="1200">
                <a:latin typeface="Calibri"/>
                <a:cs typeface="Calibri"/>
              </a:rPr>
              <a:t>High consumption of processed meat, which “</a:t>
            </a:r>
            <a:r>
              <a:rPr lang="en-US" sz="1200" i="1">
                <a:latin typeface="Calibri"/>
                <a:cs typeface="Calibri"/>
              </a:rPr>
              <a:t>refers to meat that has been transformed through salting, curing, fermentation, smoking, or other processes to enhance </a:t>
            </a:r>
            <a:r>
              <a:rPr lang="en-US" sz="1200" i="1" err="1">
                <a:latin typeface="Calibri"/>
                <a:cs typeface="Calibri"/>
              </a:rPr>
              <a:t>flavour</a:t>
            </a:r>
            <a:r>
              <a:rPr lang="en-US" sz="1200" i="1">
                <a:latin typeface="Calibri"/>
                <a:cs typeface="Calibri"/>
              </a:rPr>
              <a:t> or improve preservation</a:t>
            </a:r>
            <a:r>
              <a:rPr lang="en-US" sz="1200">
                <a:latin typeface="Calibri"/>
                <a:cs typeface="Calibri"/>
              </a:rPr>
              <a:t>” (Bouvard et al., 2015), is also associated with an increased risk of pancreatic cancer (Larsson and Wolk, 2012), colorectal, colon and rectal cancers (Chan et al., 2011; Santarelli et al., 2008; World Cancer Research Fund International, n.d.), lung cancer (Cross et al., 2007; Lam et al., 2009) and some other cancers as well. The method of cooking the meat also affects the carcinogen compounds, as panfrying, grilling, or barbecuing in high temperatures results in a high amount of some carcinogens (Bouvard et al., 2015). Accordingly, </a:t>
            </a:r>
            <a:r>
              <a:rPr lang="en-US" sz="1200" err="1">
                <a:latin typeface="Calibri"/>
                <a:cs typeface="Calibri"/>
              </a:rPr>
              <a:t>organisations</a:t>
            </a:r>
            <a:r>
              <a:rPr lang="en-US" sz="1200">
                <a:latin typeface="Calibri"/>
                <a:cs typeface="Calibri"/>
              </a:rPr>
              <a:t> raising awareness about cancer and processed meat consumption – such as the American Institute of Cancer Research (Smith, 2019), and the Cancer Council of Australia (n.d.) - suggest reducing red meat consumption and avoiding processed meat products as much as possible.  </a:t>
            </a:r>
            <a:endParaRPr lang="en-US" sz="1200"/>
          </a:p>
          <a:p>
            <a:endParaRPr lang="en-US" sz="1200"/>
          </a:p>
          <a:p>
            <a:r>
              <a:rPr lang="en-US" sz="1200">
                <a:latin typeface="Calibri"/>
                <a:cs typeface="Calibri"/>
              </a:rPr>
              <a:t>On the other hand, vegetarians and vegans may lack some of the nutrients, which requires consumers to be educated about nutritional values. Plant-based diets may cause Vitamin B12 (Pawlak et al., 2013; Phillips 2005) deficiency. This requires a consumer profile that pays attention to the nutritional value of food, who reads, researches and has an interest in food literacy. </a:t>
            </a:r>
            <a:endParaRPr lang="en-IE" sz="1200"/>
          </a:p>
        </p:txBody>
      </p:sp>
      <p:sp>
        <p:nvSpPr>
          <p:cNvPr id="7" name="Text Placeholder 1">
            <a:extLst>
              <a:ext uri="{FF2B5EF4-FFF2-40B4-BE49-F238E27FC236}">
                <a16:creationId xmlns:a16="http://schemas.microsoft.com/office/drawing/2014/main" id="{88FA8675-389D-4746-E1E3-D1C89F9BED61}"/>
              </a:ext>
            </a:extLst>
          </p:cNvPr>
          <p:cNvSpPr>
            <a:spLocks noGrp="1"/>
          </p:cNvSpPr>
          <p:nvPr>
            <p:ph type="body" sz="quarter" idx="30"/>
          </p:nvPr>
        </p:nvSpPr>
        <p:spPr>
          <a:xfrm>
            <a:off x="292409" y="392022"/>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Consuming</a:t>
            </a:r>
          </a:p>
          <a:p>
            <a:endParaRPr lang="en-IE"/>
          </a:p>
        </p:txBody>
      </p:sp>
      <p:sp>
        <p:nvSpPr>
          <p:cNvPr id="8" name="TextBox 7">
            <a:extLst>
              <a:ext uri="{FF2B5EF4-FFF2-40B4-BE49-F238E27FC236}">
                <a16:creationId xmlns:a16="http://schemas.microsoft.com/office/drawing/2014/main" id="{5D940DEA-2288-56F3-5E35-DCDD48175DF1}"/>
              </a:ext>
            </a:extLst>
          </p:cNvPr>
          <p:cNvSpPr txBox="1"/>
          <p:nvPr/>
        </p:nvSpPr>
        <p:spPr>
          <a:xfrm>
            <a:off x="292409" y="1113485"/>
            <a:ext cx="5362728" cy="461665"/>
          </a:xfrm>
          <a:prstGeom prst="rect">
            <a:avLst/>
          </a:prstGeom>
          <a:noFill/>
        </p:spPr>
        <p:txBody>
          <a:bodyPr wrap="square">
            <a:spAutoFit/>
          </a:bodyPr>
          <a:lstStyle/>
          <a:p>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B.4.3. Cruelty-Free &amp; Plant-Based Living</a:t>
            </a:r>
          </a:p>
        </p:txBody>
      </p:sp>
      <p:grpSp>
        <p:nvGrpSpPr>
          <p:cNvPr id="9" name="Graphic 2">
            <a:extLst>
              <a:ext uri="{FF2B5EF4-FFF2-40B4-BE49-F238E27FC236}">
                <a16:creationId xmlns:a16="http://schemas.microsoft.com/office/drawing/2014/main" id="{C3291A56-81EB-9B8A-5DC3-61C351880E91}"/>
              </a:ext>
            </a:extLst>
          </p:cNvPr>
          <p:cNvGrpSpPr/>
          <p:nvPr/>
        </p:nvGrpSpPr>
        <p:grpSpPr>
          <a:xfrm>
            <a:off x="6183197" y="273012"/>
            <a:ext cx="1082141" cy="1124763"/>
            <a:chOff x="690225" y="4499263"/>
            <a:chExt cx="1499146" cy="1521296"/>
          </a:xfrm>
        </p:grpSpPr>
        <p:sp>
          <p:nvSpPr>
            <p:cNvPr id="10" name="Freeform 109">
              <a:extLst>
                <a:ext uri="{FF2B5EF4-FFF2-40B4-BE49-F238E27FC236}">
                  <a16:creationId xmlns:a16="http://schemas.microsoft.com/office/drawing/2014/main" id="{9701D7CF-C54F-0F6C-9D89-D2CE440C935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C52BC982-6319-902B-57C9-E0D43B18D6C1}"/>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C6376319-FB0B-3BA9-B620-F614F9C3EC5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2" name="Freeform 167">
                <a:extLst>
                  <a:ext uri="{FF2B5EF4-FFF2-40B4-BE49-F238E27FC236}">
                    <a16:creationId xmlns:a16="http://schemas.microsoft.com/office/drawing/2014/main" id="{F27E56C2-39BA-B52C-9AF3-611ACE88AA0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3" name="Freeform 168">
                <a:extLst>
                  <a:ext uri="{FF2B5EF4-FFF2-40B4-BE49-F238E27FC236}">
                    <a16:creationId xmlns:a16="http://schemas.microsoft.com/office/drawing/2014/main" id="{A2F1179D-8D3B-E140-8B7E-A041D721237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4" name="Freeform 170">
                <a:extLst>
                  <a:ext uri="{FF2B5EF4-FFF2-40B4-BE49-F238E27FC236}">
                    <a16:creationId xmlns:a16="http://schemas.microsoft.com/office/drawing/2014/main" id="{9DEBEB7B-C7CF-3684-05AC-E58AAE88957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5" name="Freeform 171">
                <a:extLst>
                  <a:ext uri="{FF2B5EF4-FFF2-40B4-BE49-F238E27FC236}">
                    <a16:creationId xmlns:a16="http://schemas.microsoft.com/office/drawing/2014/main" id="{F505CC67-6BA1-4024-9555-C5B826673E8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2D71310C-5D84-E548-A14D-B8073EDEF4E5}"/>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339E4EAC-751C-E44B-7020-10983E77DB8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126">
                <a:extLst>
                  <a:ext uri="{FF2B5EF4-FFF2-40B4-BE49-F238E27FC236}">
                    <a16:creationId xmlns:a16="http://schemas.microsoft.com/office/drawing/2014/main" id="{9372701E-8196-7E40-4139-BF9F493E420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8" name="Freeform 131">
                <a:extLst>
                  <a:ext uri="{FF2B5EF4-FFF2-40B4-BE49-F238E27FC236}">
                    <a16:creationId xmlns:a16="http://schemas.microsoft.com/office/drawing/2014/main" id="{4BE91D9B-26AA-27CA-EB3E-E6D27C8AB64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9" name="Freeform 139">
                <a:extLst>
                  <a:ext uri="{FF2B5EF4-FFF2-40B4-BE49-F238E27FC236}">
                    <a16:creationId xmlns:a16="http://schemas.microsoft.com/office/drawing/2014/main" id="{D04F7149-7337-3552-C886-56869082026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165">
                <a:extLst>
                  <a:ext uri="{FF2B5EF4-FFF2-40B4-BE49-F238E27FC236}">
                    <a16:creationId xmlns:a16="http://schemas.microsoft.com/office/drawing/2014/main" id="{EF5B9457-6D39-69F6-2940-06B7286103D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406F7B16-7499-B899-EFE4-783F06A565D0}"/>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C1AD8211-AC59-9985-4A7D-4FA43B87B49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121">
                <a:extLst>
                  <a:ext uri="{FF2B5EF4-FFF2-40B4-BE49-F238E27FC236}">
                    <a16:creationId xmlns:a16="http://schemas.microsoft.com/office/drawing/2014/main" id="{6E6911C2-1A03-4AD2-1D64-BA0864ADAD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122">
                <a:extLst>
                  <a:ext uri="{FF2B5EF4-FFF2-40B4-BE49-F238E27FC236}">
                    <a16:creationId xmlns:a16="http://schemas.microsoft.com/office/drawing/2014/main" id="{8769EE1F-3CB2-D9A8-D773-B25CCF81B34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4" name="Freeform 123">
                <a:extLst>
                  <a:ext uri="{FF2B5EF4-FFF2-40B4-BE49-F238E27FC236}">
                    <a16:creationId xmlns:a16="http://schemas.microsoft.com/office/drawing/2014/main" id="{E0CCBB8D-CB59-1694-6634-AE84E790D4D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124">
                <a:extLst>
                  <a:ext uri="{FF2B5EF4-FFF2-40B4-BE49-F238E27FC236}">
                    <a16:creationId xmlns:a16="http://schemas.microsoft.com/office/drawing/2014/main" id="{672F488E-0FCF-6356-E407-03FC550FAF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FF596AA-4DB3-6348-0D0C-8ACBE08C6AA8}"/>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AD190B16-52F6-459A-0136-19EBDF51AFDD}"/>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66FCACB3-4C93-7EBC-7491-95F9A48DCE9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0" name="Freeform 119">
                  <a:extLst>
                    <a:ext uri="{FF2B5EF4-FFF2-40B4-BE49-F238E27FC236}">
                      <a16:creationId xmlns:a16="http://schemas.microsoft.com/office/drawing/2014/main" id="{3F0A93A5-6303-A2CC-5AB7-3F93133C025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6" name="Freeform 115">
                <a:extLst>
                  <a:ext uri="{FF2B5EF4-FFF2-40B4-BE49-F238E27FC236}">
                    <a16:creationId xmlns:a16="http://schemas.microsoft.com/office/drawing/2014/main" id="{D254E722-373A-1C08-30E0-A01B07C2876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7" name="Freeform 116">
                <a:extLst>
                  <a:ext uri="{FF2B5EF4-FFF2-40B4-BE49-F238E27FC236}">
                    <a16:creationId xmlns:a16="http://schemas.microsoft.com/office/drawing/2014/main" id="{1E0336DF-77A1-CCA0-DE99-D006B7F3D9A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8" name="Freeform 117">
                <a:extLst>
                  <a:ext uri="{FF2B5EF4-FFF2-40B4-BE49-F238E27FC236}">
                    <a16:creationId xmlns:a16="http://schemas.microsoft.com/office/drawing/2014/main" id="{85F93B35-DDDB-9C80-D148-2BB56375BC6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39" name="Picture 38" descr="Beet veggie burger">
            <a:extLst>
              <a:ext uri="{FF2B5EF4-FFF2-40B4-BE49-F238E27FC236}">
                <a16:creationId xmlns:a16="http://schemas.microsoft.com/office/drawing/2014/main" id="{FFA156C1-E690-9818-6848-C199088B46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6715" y="6875081"/>
            <a:ext cx="3546083" cy="2519892"/>
          </a:xfrm>
          <a:prstGeom prst="rect">
            <a:avLst/>
          </a:prstGeom>
        </p:spPr>
      </p:pic>
      <p:pic>
        <p:nvPicPr>
          <p:cNvPr id="41" name="Picture 40" descr="Multi-layer burger with fries on wood board">
            <a:extLst>
              <a:ext uri="{FF2B5EF4-FFF2-40B4-BE49-F238E27FC236}">
                <a16:creationId xmlns:a16="http://schemas.microsoft.com/office/drawing/2014/main" id="{8E310518-52EC-6C3E-CAB4-FB430BEBD3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77" y="6875081"/>
            <a:ext cx="3662960" cy="2519892"/>
          </a:xfrm>
          <a:prstGeom prst="rect">
            <a:avLst/>
          </a:prstGeom>
        </p:spPr>
      </p:pic>
      <p:sp>
        <p:nvSpPr>
          <p:cNvPr id="42" name="TextBox 41">
            <a:extLst>
              <a:ext uri="{FF2B5EF4-FFF2-40B4-BE49-F238E27FC236}">
                <a16:creationId xmlns:a16="http://schemas.microsoft.com/office/drawing/2014/main" id="{DB1A8A5A-1893-C79C-69EE-50D0546B60BE}"/>
              </a:ext>
            </a:extLst>
          </p:cNvPr>
          <p:cNvSpPr txBox="1"/>
          <p:nvPr/>
        </p:nvSpPr>
        <p:spPr>
          <a:xfrm>
            <a:off x="1431404" y="6454033"/>
            <a:ext cx="5830501" cy="369332"/>
          </a:xfrm>
          <a:prstGeom prst="rect">
            <a:avLst/>
          </a:prstGeom>
          <a:noFill/>
        </p:spPr>
        <p:txBody>
          <a:bodyPr wrap="square" rtlCol="0">
            <a:spAutoFit/>
          </a:bodyPr>
          <a:lstStyle/>
          <a:p>
            <a:r>
              <a:rPr lang="en-IE" b="1">
                <a:latin typeface="Calibri" panose="020F0502020204030204" pitchFamily="34" charset="0"/>
                <a:ea typeface="Calibri" panose="020F0502020204030204" pitchFamily="34" charset="0"/>
                <a:cs typeface="Calibri" panose="020F0502020204030204" pitchFamily="34" charset="0"/>
              </a:rPr>
              <a:t>Animal-Based 	 	  Versus    	Plant-Based</a:t>
            </a:r>
          </a:p>
        </p:txBody>
      </p:sp>
      <p:sp>
        <p:nvSpPr>
          <p:cNvPr id="4" name="Slide Number Placeholder 2">
            <a:extLst>
              <a:ext uri="{FF2B5EF4-FFF2-40B4-BE49-F238E27FC236}">
                <a16:creationId xmlns:a16="http://schemas.microsoft.com/office/drawing/2014/main" id="{33841E01-4379-C8E8-9E17-3682E803E834}"/>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58</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377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r>
              <a:rPr lang="en-IE" sz="2400" b="1"/>
              <a:t>Individual Learner Assignment Suggestion:</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a:lstStyle/>
          <a:p>
            <a:r>
              <a:rPr lang="en-US" sz="1200" b="1">
                <a:ea typeface="Calibri" panose="020F0502020204030204" pitchFamily="34" charset="0"/>
              </a:rPr>
              <a:t>Practical Activity 1:</a:t>
            </a:r>
          </a:p>
          <a:p>
            <a:r>
              <a:rPr lang="en-US" sz="1200">
                <a:solidFill>
                  <a:schemeClr val="tx1"/>
                </a:solidFill>
                <a:ea typeface="Calibri" panose="020F0502020204030204" pitchFamily="34" charset="0"/>
              </a:rPr>
              <a:t>Creating a meat-like taste for a meat substitute brings some ethical concerns as well. Alvaro (2019) discusses this issue and questions the morality of lab-grown meat. The author addresses virtue ethics and the motivation and characteristics of the individual. Discuss the issue in class as a Group Activity.</a:t>
            </a:r>
          </a:p>
          <a:p>
            <a:endParaRPr lang="en-US" sz="1200">
              <a:solidFill>
                <a:schemeClr val="tx1"/>
              </a:solidFill>
              <a:ea typeface="Calibri" panose="020F0502020204030204" pitchFamily="34" charset="0"/>
            </a:endParaRPr>
          </a:p>
          <a:p>
            <a:endParaRPr lang="en-US" sz="1200">
              <a:solidFill>
                <a:schemeClr val="tx1"/>
              </a:solidFill>
              <a:ea typeface="Calibri" panose="020F0502020204030204" pitchFamily="34" charset="0"/>
            </a:endParaRPr>
          </a:p>
          <a:p>
            <a:r>
              <a:rPr lang="en-US" sz="1200" b="1">
                <a:solidFill>
                  <a:schemeClr val="tx1"/>
                </a:solidFill>
                <a:ea typeface="Calibri" panose="020F0502020204030204" pitchFamily="34" charset="0"/>
              </a:rPr>
              <a:t>Practical Activity 2:</a:t>
            </a:r>
            <a:r>
              <a:rPr lang="en-US" sz="1200">
                <a:solidFill>
                  <a:schemeClr val="tx1"/>
                </a:solidFill>
                <a:ea typeface="Calibri" panose="020F0502020204030204" pitchFamily="34" charset="0"/>
              </a:rPr>
              <a:t> </a:t>
            </a:r>
          </a:p>
          <a:p>
            <a:r>
              <a:rPr lang="en-US" sz="1200">
                <a:solidFill>
                  <a:schemeClr val="tx1"/>
                </a:solidFill>
                <a:ea typeface="Calibri" panose="020F0502020204030204" pitchFamily="34" charset="0"/>
              </a:rPr>
              <a:t>In order to raise awareness, students can be asked to:</a:t>
            </a:r>
          </a:p>
          <a:p>
            <a:pPr marL="171450" indent="-171450">
              <a:buFont typeface="Arial" panose="020B0604020202020204" pitchFamily="34" charset="0"/>
              <a:buChar char="•"/>
            </a:pPr>
            <a:r>
              <a:rPr lang="en-US" sz="1200">
                <a:solidFill>
                  <a:schemeClr val="tx1"/>
                </a:solidFill>
                <a:ea typeface="Calibri" panose="020F0502020204030204" pitchFamily="34" charset="0"/>
              </a:rPr>
              <a:t>Search for vegan recipes and calculate the price or carbon footprint for one portion. </a:t>
            </a:r>
          </a:p>
          <a:p>
            <a:pPr marL="171450" indent="-171450">
              <a:buFont typeface="Arial" panose="020B0604020202020204" pitchFamily="34" charset="0"/>
              <a:buChar char="•"/>
            </a:pPr>
            <a:r>
              <a:rPr lang="en-US" sz="1200">
                <a:solidFill>
                  <a:schemeClr val="tx1"/>
                </a:solidFill>
                <a:ea typeface="Calibri" panose="020F0502020204030204" pitchFamily="34" charset="0"/>
              </a:rPr>
              <a:t>Search for the ingredients of vegan meat substitutes. </a:t>
            </a:r>
          </a:p>
          <a:p>
            <a:endParaRPr lang="en-US" sz="1200">
              <a:solidFill>
                <a:schemeClr val="tx1"/>
              </a:solidFill>
              <a:ea typeface="Calibri" panose="020F0502020204030204" pitchFamily="34" charset="0"/>
            </a:endParaRPr>
          </a:p>
          <a:p>
            <a:r>
              <a:rPr lang="en-US" sz="1200" b="1">
                <a:solidFill>
                  <a:schemeClr val="tx1"/>
                </a:solidFill>
                <a:ea typeface="Calibri" panose="020F0502020204030204" pitchFamily="34" charset="0"/>
              </a:rPr>
              <a:t>Practical Activity 3:</a:t>
            </a:r>
          </a:p>
          <a:p>
            <a:r>
              <a:rPr lang="en-US" sz="1200">
                <a:solidFill>
                  <a:schemeClr val="tx1"/>
                </a:solidFill>
                <a:ea typeface="Calibri" panose="020F0502020204030204" pitchFamily="34" charset="0"/>
              </a:rPr>
              <a:t>Students can work in groups and create their own Code of Ethics for a specific food sector, each group can handle a different sector. By presenting in the class, the groups can address similar codes, merge similar ones and make a final list of codes. </a:t>
            </a:r>
          </a:p>
          <a:p>
            <a:endParaRPr lang="en-US" sz="1200">
              <a:solidFill>
                <a:schemeClr val="tx1"/>
              </a:solidFill>
              <a:ea typeface="Calibri" panose="020F0502020204030204" pitchFamily="34" charset="0"/>
            </a:endParaRPr>
          </a:p>
          <a:p>
            <a:r>
              <a:rPr lang="en-IE" sz="1200" b="1">
                <a:solidFill>
                  <a:schemeClr val="tx1"/>
                </a:solidFill>
                <a:ea typeface="Calibri" panose="020F0502020204030204" pitchFamily="34" charset="0"/>
              </a:rPr>
              <a:t>Publication Suggestions: </a:t>
            </a:r>
          </a:p>
          <a:p>
            <a:pPr marL="171450" indent="-171450" algn="just" rtl="0" fontAlgn="base">
              <a:buFont typeface="Arial" panose="020B0604020202020204" pitchFamily="34" charset="0"/>
              <a:buChar char="•"/>
            </a:pPr>
            <a:r>
              <a:rPr lang="en-US" sz="1200" b="0" i="0">
                <a:solidFill>
                  <a:srgbClr val="000000"/>
                </a:solidFill>
                <a:effectLst/>
                <a:ea typeface="Calibri" panose="020F0502020204030204" pitchFamily="34" charset="0"/>
              </a:rPr>
              <a:t>Earle, M., Hodson, G., Dhont, K., &amp; </a:t>
            </a:r>
            <a:r>
              <a:rPr lang="en-US" sz="1200" b="0" i="0" err="1">
                <a:solidFill>
                  <a:srgbClr val="000000"/>
                </a:solidFill>
                <a:effectLst/>
                <a:ea typeface="Calibri" panose="020F0502020204030204" pitchFamily="34" charset="0"/>
              </a:rPr>
              <a:t>MacInnis</a:t>
            </a:r>
            <a:r>
              <a:rPr lang="en-US" sz="1200" b="0" i="0">
                <a:solidFill>
                  <a:srgbClr val="000000"/>
                </a:solidFill>
                <a:effectLst/>
                <a:ea typeface="Calibri" panose="020F0502020204030204" pitchFamily="34" charset="0"/>
              </a:rPr>
              <a:t>, C. (2019). Eating with our eyes (closed): Effects of visually associating animals with meat on anti-vegan/vegetarian attitudes and meat consumption willingness. Group Processes &amp; Intergroup Relations, 22(6), 818–835. </a:t>
            </a:r>
            <a:r>
              <a:rPr lang="en-US" sz="1200" b="0" i="0" u="sng" strike="noStrike">
                <a:solidFill>
                  <a:srgbClr val="F79037"/>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https://doi.org/10.1177/1368430219861848</a:t>
            </a:r>
            <a:r>
              <a:rPr lang="en-US" sz="1200" b="0" i="0">
                <a:solidFill>
                  <a:srgbClr val="F79037"/>
                </a:solidFill>
                <a:effectLst/>
                <a:ea typeface="Calibri" panose="020F0502020204030204" pitchFamily="34" charset="0"/>
              </a:rPr>
              <a:t> </a:t>
            </a:r>
          </a:p>
          <a:p>
            <a:pPr marL="171450" indent="-171450" algn="just" rtl="0" fontAlgn="base">
              <a:buFont typeface="Arial" panose="020B0604020202020204" pitchFamily="34" charset="0"/>
              <a:buChar char="•"/>
            </a:pPr>
            <a:r>
              <a:rPr lang="en-US" sz="1200" b="0" i="0">
                <a:solidFill>
                  <a:srgbClr val="000000"/>
                </a:solidFill>
                <a:effectLst/>
                <a:ea typeface="Calibri" panose="020F0502020204030204" pitchFamily="34" charset="0"/>
              </a:rPr>
              <a:t>Nobis, N. (2002) Vegetarianism and Virtue: Does Consequentialism Demand Too Little? Social Theory and Practice, 28 (1), pp. 135-156. </a:t>
            </a:r>
          </a:p>
          <a:p>
            <a:pPr marL="171450" indent="-171450" algn="l" rtl="0" fontAlgn="base">
              <a:buFont typeface="Arial" panose="020B0604020202020204" pitchFamily="34" charset="0"/>
              <a:buChar char="•"/>
            </a:pPr>
            <a:endParaRPr lang="en-US" sz="1200" b="0" i="0">
              <a:solidFill>
                <a:srgbClr val="F79037"/>
              </a:solidFill>
              <a:effectLst/>
              <a:ea typeface="Calibri" panose="020F0502020204030204" pitchFamily="34" charset="0"/>
            </a:endParaRPr>
          </a:p>
        </p:txBody>
      </p:sp>
      <p:pic>
        <p:nvPicPr>
          <p:cNvPr id="10" name="Picture 6" descr="Icon&#10;&#10;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grpSp>
        <p:nvGrpSpPr>
          <p:cNvPr id="12" name="Group 11">
            <a:extLst>
              <a:ext uri="{FF2B5EF4-FFF2-40B4-BE49-F238E27FC236}">
                <a16:creationId xmlns:a16="http://schemas.microsoft.com/office/drawing/2014/main" id="{620BB851-14A8-4B6D-547A-DB894EE101EC}"/>
              </a:ext>
            </a:extLst>
          </p:cNvPr>
          <p:cNvGrpSpPr/>
          <p:nvPr/>
        </p:nvGrpSpPr>
        <p:grpSpPr>
          <a:xfrm>
            <a:off x="4119870" y="2789732"/>
            <a:ext cx="3587388" cy="1913308"/>
            <a:chOff x="1950804" y="3053151"/>
            <a:chExt cx="5608871" cy="3418425"/>
          </a:xfrm>
        </p:grpSpPr>
        <p:pic>
          <p:nvPicPr>
            <p:cNvPr id="13" name="Picture 12">
              <a:extLst>
                <a:ext uri="{FF2B5EF4-FFF2-40B4-BE49-F238E27FC236}">
                  <a16:creationId xmlns:a16="http://schemas.microsoft.com/office/drawing/2014/main" id="{ABF93A7B-0C1B-D9A6-9703-65AB9B8700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AE73CCD5-1912-014B-8D94-4A42A445B077}"/>
                </a:ext>
              </a:extLst>
            </p:cNvPr>
            <p:cNvSpPr/>
            <p:nvPr/>
          </p:nvSpPr>
          <p:spPr>
            <a:xfrm>
              <a:off x="2801073" y="3350554"/>
              <a:ext cx="3981693"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04F6BBBD-A932-0CCD-CA26-E33E2835D0CD}"/>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1800" b="0">
                  <a:solidFill>
                    <a:srgbClr val="000000"/>
                  </a:solidFill>
                  <a:latin typeface="Calibri" panose="020F0502020204030204" pitchFamily="34" charset="0"/>
                </a:rPr>
                <a:t>Website Here</a:t>
              </a:r>
              <a:endParaRPr lang="en-US" sz="1800" b="0">
                <a:solidFill>
                  <a:srgbClr val="000000"/>
                </a:solidFill>
                <a:latin typeface="Calibri" panose="020F0502020204030204" pitchFamily="34" charset="0"/>
              </a:endParaRPr>
            </a:p>
          </p:txBody>
        </p:sp>
      </p:grpSp>
      <p:pic>
        <p:nvPicPr>
          <p:cNvPr id="11" name="Picture 10">
            <a:hlinkClick r:id="rId5"/>
            <a:extLst>
              <a:ext uri="{FF2B5EF4-FFF2-40B4-BE49-F238E27FC236}">
                <a16:creationId xmlns:a16="http://schemas.microsoft.com/office/drawing/2014/main" id="{3B4A5186-02FA-A6D6-A3D1-9852A3C444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63695" y="2925145"/>
            <a:ext cx="2546658" cy="1474381"/>
          </a:xfrm>
          <a:prstGeom prst="rect">
            <a:avLst/>
          </a:prstGeom>
        </p:spPr>
      </p:pic>
      <p:pic>
        <p:nvPicPr>
          <p:cNvPr id="21" name="Picture Placeholder 20" descr="Business team brainstorming">
            <a:extLst>
              <a:ext uri="{FF2B5EF4-FFF2-40B4-BE49-F238E27FC236}">
                <a16:creationId xmlns:a16="http://schemas.microsoft.com/office/drawing/2014/main" id="{CBBF44B2-BF02-9B41-1A3E-733A09ADE9EB}"/>
              </a:ext>
            </a:extLst>
          </p:cNvPr>
          <p:cNvPicPr>
            <a:picLocks noGrp="1" noChangeAspect="1"/>
          </p:cNvPicPr>
          <p:nvPr>
            <p:ph type="pic" sz="quarter" idx="41"/>
          </p:nvPr>
        </p:nvPicPr>
        <p:blipFill rotWithShape="1">
          <a:blip r:embed="rId7" cstate="screen">
            <a:extLst>
              <a:ext uri="{28A0092B-C50C-407E-A947-70E740481C1C}">
                <a14:useLocalDpi xmlns:a14="http://schemas.microsoft.com/office/drawing/2010/main"/>
              </a:ext>
            </a:extLst>
          </a:blip>
          <a:srcRect/>
          <a:stretch/>
        </p:blipFill>
        <p:spPr>
          <a:xfrm>
            <a:off x="-1" y="-11581"/>
            <a:ext cx="7559675" cy="2723566"/>
          </a:xfrm>
        </p:spPr>
      </p:pic>
      <p:sp>
        <p:nvSpPr>
          <p:cNvPr id="19" name="Speech Bubble: Rectangle with Corners Rounded 18">
            <a:extLst>
              <a:ext uri="{FF2B5EF4-FFF2-40B4-BE49-F238E27FC236}">
                <a16:creationId xmlns:a16="http://schemas.microsoft.com/office/drawing/2014/main" id="{E57C436D-38D4-9988-6D4E-9157BB471F6F}"/>
              </a:ext>
            </a:extLst>
          </p:cNvPr>
          <p:cNvSpPr/>
          <p:nvPr/>
        </p:nvSpPr>
        <p:spPr>
          <a:xfrm>
            <a:off x="4483538" y="6029855"/>
            <a:ext cx="2906972" cy="671196"/>
          </a:xfrm>
          <a:prstGeom prst="wedgeRoundRectCallout">
            <a:avLst>
              <a:gd name="adj1" fmla="val -28984"/>
              <a:gd name="adj2" fmla="val 69638"/>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TIP: use the </a:t>
            </a:r>
            <a:r>
              <a:rPr lang="en-US" sz="1400" b="1" err="1">
                <a:solidFill>
                  <a:srgbClr val="B2DEDD"/>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Evocco</a:t>
            </a:r>
            <a:r>
              <a:rPr lang="en-US" sz="1400" b="1">
                <a:solidFill>
                  <a:srgbClr val="B2DEDD"/>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App </a:t>
            </a:r>
            <a:r>
              <a:rPr lang="en-US" sz="1400" b="1">
                <a:solidFill>
                  <a:srgbClr val="B2DEDD"/>
                </a:solidFill>
                <a:latin typeface="Calibri" panose="020F0502020204030204" pitchFamily="34" charset="0"/>
                <a:ea typeface="Calibri" panose="020F0502020204030204" pitchFamily="34" charset="0"/>
                <a:cs typeface="Calibri" panose="020F0502020204030204" pitchFamily="34" charset="0"/>
              </a:rPr>
              <a:t> </a:t>
            </a:r>
            <a:r>
              <a:rPr lang="en-US" sz="1400">
                <a:solidFill>
                  <a:srgbClr val="FDFFFF"/>
                </a:solidFill>
                <a:latin typeface="Calibri" panose="020F0502020204030204" pitchFamily="34" charset="0"/>
                <a:ea typeface="Calibri" panose="020F0502020204030204" pitchFamily="34" charset="0"/>
                <a:cs typeface="Calibri" panose="020F0502020204030204" pitchFamily="34" charset="0"/>
              </a:rPr>
              <a:t>or similar</a:t>
            </a:r>
            <a:r>
              <a:rPr lang="en-US" sz="1400" b="1">
                <a:solidFill>
                  <a:srgbClr val="FDFFFF"/>
                </a:solidFill>
                <a:latin typeface="Calibri" panose="020F0502020204030204" pitchFamily="34" charset="0"/>
                <a:ea typeface="Calibri" panose="020F0502020204030204" pitchFamily="34" charset="0"/>
                <a:cs typeface="Calibri" panose="020F0502020204030204" pitchFamily="34" charset="0"/>
              </a:rPr>
              <a:t> </a:t>
            </a:r>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to help calculate a foods carbon footprint</a:t>
            </a:r>
            <a:endParaRPr lang="en-IE" sz="14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0974A20-F476-E0CF-B755-5642C4D026F9}"/>
              </a:ext>
            </a:extLst>
          </p:cNvPr>
          <p:cNvPicPr>
            <a:picLocks noChangeAspect="1"/>
          </p:cNvPicPr>
          <p:nvPr/>
        </p:nvPicPr>
        <p:blipFill>
          <a:blip r:embed="rId9"/>
          <a:stretch>
            <a:fillRect/>
          </a:stretch>
        </p:blipFill>
        <p:spPr>
          <a:xfrm>
            <a:off x="3918751" y="6029854"/>
            <a:ext cx="493080" cy="474817"/>
          </a:xfrm>
          <a:prstGeom prst="rect">
            <a:avLst/>
          </a:prstGeom>
        </p:spPr>
      </p:pic>
      <p:sp>
        <p:nvSpPr>
          <p:cNvPr id="5" name="Slide Number Placeholder 2">
            <a:extLst>
              <a:ext uri="{FF2B5EF4-FFF2-40B4-BE49-F238E27FC236}">
                <a16:creationId xmlns:a16="http://schemas.microsoft.com/office/drawing/2014/main" id="{2C6D8EF5-D4B9-1B5C-9716-D1D933F79E9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59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75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B5D4F-8EC0-BA18-52BB-6AB13C28AF04}"/>
              </a:ext>
            </a:extLst>
          </p:cNvPr>
          <p:cNvSpPr>
            <a:spLocks noGrp="1"/>
          </p:cNvSpPr>
          <p:nvPr>
            <p:ph type="body" sz="quarter" idx="32"/>
          </p:nvPr>
        </p:nvSpPr>
        <p:spPr>
          <a:xfrm>
            <a:off x="494393" y="1905400"/>
            <a:ext cx="6753507" cy="3729370"/>
          </a:xfrm>
        </p:spPr>
        <p:txBody>
          <a:bodyPr lIns="91440" tIns="45720" rIns="91440" bIns="45720" numCol="1" spcCol="288000" anchor="t">
            <a:noAutofit/>
          </a:bodyPr>
          <a:lstStyle/>
          <a:p>
            <a:pPr algn="just" rtl="0" fontAlgn="base"/>
            <a:r>
              <a:rPr lang="en-US" sz="1200" b="0" i="0">
                <a:solidFill>
                  <a:srgbClr val="000000"/>
                </a:solidFill>
                <a:effectLst/>
                <a:latin typeface="Calibri"/>
                <a:ea typeface="Calibri" panose="020F0502020204030204" pitchFamily="34" charset="0"/>
                <a:cs typeface="Calibri"/>
              </a:rPr>
              <a:t>Under the EFE project, several guides will be prepared. One of these is the "Educators Guide to Drivers and Enablers for Innovation of Ethical Foods", and it will meet the need of food innovation and technology educators who have little/no exposure to food entrepreneurship to date. Their understanding of the business opportunities arising from ethical/clean foods will be increased, ensuring a more multidisciplined approach that will benefit both the students and SMEs they support. </a:t>
            </a:r>
          </a:p>
          <a:p>
            <a:pPr algn="just" rtl="0" fontAlgn="base"/>
            <a:r>
              <a:rPr lang="en-US" sz="1200" b="0" i="0">
                <a:solidFill>
                  <a:srgbClr val="000000"/>
                </a:solidFill>
                <a:effectLst/>
                <a:latin typeface="Calibri"/>
                <a:ea typeface="Calibri" panose="020F0502020204030204" pitchFamily="34" charset="0"/>
                <a:cs typeface="Calibri"/>
              </a:rPr>
              <a:t>The educator’s guide to ethical food entrepreneurship is structured to introduce terminology, theories, evaluation methods, case studies, videos, podcasts, and other resources that educators can benefit from. The order of the topics in this guide is an example of the order that might be followed by the instructors to teach the course.</a:t>
            </a:r>
          </a:p>
          <a:p>
            <a:pPr algn="just" rtl="0" fontAlgn="base"/>
            <a:endParaRPr lang="en-US" sz="1200" b="0" i="0">
              <a:solidFill>
                <a:srgbClr val="000000"/>
              </a:solidFill>
              <a:effectLst/>
              <a:ea typeface="Calibri" panose="020F0502020204030204" pitchFamily="34" charset="0"/>
            </a:endParaRPr>
          </a:p>
          <a:p>
            <a:pPr algn="l" fontAlgn="base"/>
            <a:r>
              <a:rPr lang="en-US" sz="1200" b="0" i="0">
                <a:solidFill>
                  <a:srgbClr val="000000"/>
                </a:solidFill>
                <a:effectLst/>
                <a:latin typeface="Calibri"/>
                <a:ea typeface="Calibri" panose="020F0502020204030204" pitchFamily="34" charset="0"/>
                <a:cs typeface="Calibri"/>
              </a:rPr>
              <a:t>There are </a:t>
            </a:r>
            <a:r>
              <a:rPr lang="en-US" sz="1200">
                <a:latin typeface="Calibri"/>
                <a:ea typeface="Calibri" panose="020F0502020204030204" pitchFamily="34" charset="0"/>
                <a:cs typeface="Calibri"/>
              </a:rPr>
              <a:t>two</a:t>
            </a:r>
            <a:r>
              <a:rPr lang="en-US" sz="1200" b="0" i="0">
                <a:solidFill>
                  <a:srgbClr val="000000"/>
                </a:solidFill>
                <a:effectLst/>
                <a:latin typeface="Calibri"/>
                <a:ea typeface="Calibri" panose="020F0502020204030204" pitchFamily="34" charset="0"/>
                <a:cs typeface="Calibri"/>
              </a:rPr>
              <a:t> main chapters or sections, namely;</a:t>
            </a:r>
            <a:r>
              <a:rPr lang="en-US" sz="1200">
                <a:latin typeface="Calibri"/>
                <a:ea typeface="Calibri" panose="020F0502020204030204" pitchFamily="34" charset="0"/>
                <a:cs typeface="Calibri"/>
              </a:rPr>
              <a:t> </a:t>
            </a:r>
          </a:p>
          <a:p>
            <a:pPr marL="171450" indent="-171450" algn="l" fontAlgn="base">
              <a:buChar char="•"/>
            </a:pPr>
            <a:r>
              <a:rPr lang="en-US" sz="1200" b="1" i="0">
                <a:solidFill>
                  <a:srgbClr val="000000"/>
                </a:solidFill>
                <a:effectLst/>
                <a:latin typeface="Calibri"/>
                <a:ea typeface="Calibri" panose="020F0502020204030204" pitchFamily="34" charset="0"/>
                <a:cs typeface="Calibri"/>
              </a:rPr>
              <a:t>“Ethics and Ethical Theories”,</a:t>
            </a:r>
            <a:r>
              <a:rPr lang="en-US" sz="1200" b="1">
                <a:latin typeface="Calibri"/>
                <a:ea typeface="Calibri" panose="020F0502020204030204" pitchFamily="34" charset="0"/>
                <a:cs typeface="Calibri"/>
              </a:rPr>
              <a:t> and </a:t>
            </a:r>
            <a:endParaRPr lang="en-US" sz="1200" b="1">
              <a:ea typeface="Calibri" panose="020F0502020204030204" pitchFamily="34" charset="0"/>
            </a:endParaRPr>
          </a:p>
          <a:p>
            <a:pPr marL="171450" indent="-171450" algn="l">
              <a:buChar char="•"/>
            </a:pPr>
            <a:r>
              <a:rPr lang="en-US" sz="1200" b="1" i="0">
                <a:solidFill>
                  <a:srgbClr val="000000"/>
                </a:solidFill>
                <a:effectLst/>
                <a:latin typeface="Calibri"/>
                <a:ea typeface="Calibri" panose="020F0502020204030204" pitchFamily="34" charset="0"/>
                <a:cs typeface="Calibri"/>
              </a:rPr>
              <a:t>“Ethical Issues in Food Ecosystem”</a:t>
            </a:r>
            <a:endParaRPr lang="en-US" sz="1200" b="1" i="0">
              <a:solidFill>
                <a:srgbClr val="000000"/>
              </a:solidFill>
              <a:effectLst/>
              <a:ea typeface="Calibri" panose="020F0502020204030204" pitchFamily="34" charset="0"/>
            </a:endParaRPr>
          </a:p>
          <a:p>
            <a:pPr marL="187960" algn="l" rtl="0" fontAlgn="base"/>
            <a:endParaRPr lang="en-US" sz="1200" b="1" i="0">
              <a:solidFill>
                <a:srgbClr val="000000"/>
              </a:solidFill>
              <a:effectLst/>
              <a:ea typeface="Calibri" panose="020F0502020204030204" pitchFamily="34" charset="0"/>
              <a:cs typeface="Calibri"/>
            </a:endParaRPr>
          </a:p>
          <a:p>
            <a:pPr algn="just" rtl="0" fontAlgn="base"/>
            <a:endParaRPr lang="en-US" sz="1200" b="0" i="0">
              <a:solidFill>
                <a:srgbClr val="000000"/>
              </a:solidFill>
              <a:effectLst/>
              <a:ea typeface="Calibri" panose="020F0502020204030204" pitchFamily="34" charset="0"/>
            </a:endParaRPr>
          </a:p>
          <a:p>
            <a:pPr fontAlgn="base"/>
            <a:r>
              <a:rPr lang="en-US" sz="1200" b="0" i="0">
                <a:solidFill>
                  <a:srgbClr val="000000"/>
                </a:solidFill>
                <a:effectLst/>
                <a:latin typeface="Calibri"/>
                <a:ea typeface="Calibri" panose="020F0502020204030204" pitchFamily="34" charset="0"/>
                <a:cs typeface="Calibri"/>
              </a:rPr>
              <a:t>As indicated by Costa</a:t>
            </a:r>
            <a:r>
              <a:rPr lang="en-US" sz="1200">
                <a:latin typeface="Calibri"/>
                <a:ea typeface="Calibri" panose="020F0502020204030204" pitchFamily="34" charset="0"/>
                <a:cs typeface="Calibri"/>
              </a:rPr>
              <a:t> (2018:13</a:t>
            </a:r>
            <a:r>
              <a:rPr lang="en-US" sz="1200" b="0" i="0">
                <a:solidFill>
                  <a:srgbClr val="000000"/>
                </a:solidFill>
                <a:effectLst/>
                <a:latin typeface="Calibri"/>
                <a:ea typeface="Calibri" panose="020F0502020204030204" pitchFamily="34" charset="0"/>
                <a:cs typeface="Calibri"/>
              </a:rPr>
              <a:t>), learning outcomes of food ethics can be the students’ awareness of food-related ethical issues, and the ability to contribute to food ethics-related discussions. Accordingly</a:t>
            </a:r>
            <a:r>
              <a:rPr lang="en-US" sz="1200">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good practices in various regions are gathered and shared as case studies.  </a:t>
            </a:r>
            <a:endParaRPr lang="en-US" sz="1200" b="0" i="0">
              <a:solidFill>
                <a:srgbClr val="000000"/>
              </a:solidFill>
              <a:latin typeface="Calibri"/>
              <a:ea typeface="Calibri" panose="020F0502020204030204" pitchFamily="34" charset="0"/>
              <a:cs typeface="Calibri"/>
            </a:endParaRPr>
          </a:p>
          <a:p>
            <a:endParaRPr lang="en-IE" sz="1200"/>
          </a:p>
        </p:txBody>
      </p:sp>
      <p:sp>
        <p:nvSpPr>
          <p:cNvPr id="3" name="Slide Number Placeholder 2">
            <a:extLst>
              <a:ext uri="{FF2B5EF4-FFF2-40B4-BE49-F238E27FC236}">
                <a16:creationId xmlns:a16="http://schemas.microsoft.com/office/drawing/2014/main" id="{43FA5EC3-6C27-3CB8-B1F0-991A14C69B59}"/>
              </a:ext>
            </a:extLst>
          </p:cNvPr>
          <p:cNvSpPr>
            <a:spLocks noGrp="1"/>
          </p:cNvSpPr>
          <p:nvPr>
            <p:ph type="sldNum" sz="quarter" idx="4"/>
          </p:nvPr>
        </p:nvSpPr>
        <p:spPr/>
        <p:txBody>
          <a:bodyPr/>
          <a:lstStyle/>
          <a:p>
            <a:fld id="{CB2079F2-58AF-ED44-82D7-E04B2F6FD686}" type="slidenum">
              <a:rPr lang="en-US" smtClean="0"/>
              <a:pPr/>
              <a:t>6</a:t>
            </a:fld>
            <a:endParaRPr lang="en-US"/>
          </a:p>
        </p:txBody>
      </p:sp>
      <p:sp>
        <p:nvSpPr>
          <p:cNvPr id="6" name="Text Placeholder 5">
            <a:extLst>
              <a:ext uri="{FF2B5EF4-FFF2-40B4-BE49-F238E27FC236}">
                <a16:creationId xmlns:a16="http://schemas.microsoft.com/office/drawing/2014/main" id="{3DB7AF1E-C0AC-DCD7-CC87-944A7E5BD763}"/>
              </a:ext>
            </a:extLst>
          </p:cNvPr>
          <p:cNvSpPr>
            <a:spLocks noGrp="1"/>
          </p:cNvSpPr>
          <p:nvPr>
            <p:ph type="body" sz="quarter" idx="30"/>
          </p:nvPr>
        </p:nvSpPr>
        <p:spPr>
          <a:xfrm>
            <a:off x="494393" y="793689"/>
            <a:ext cx="6570888" cy="785535"/>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Preface - </a:t>
            </a:r>
            <a:r>
              <a:rPr kumimoji="0" lang="en-IE"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Continued</a:t>
            </a:r>
          </a:p>
          <a:p>
            <a:endParaRPr lang="en-IE"/>
          </a:p>
        </p:txBody>
      </p:sp>
      <p:pic>
        <p:nvPicPr>
          <p:cNvPr id="10" name="Picture 8" descr="Icon&#10;&#10;Description automatically generated">
            <a:extLst>
              <a:ext uri="{FF2B5EF4-FFF2-40B4-BE49-F238E27FC236}">
                <a16:creationId xmlns:a16="http://schemas.microsoft.com/office/drawing/2014/main" id="{A1221353-0CAC-A9A2-0F1D-F53164B120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240" y="7133813"/>
            <a:ext cx="2741632" cy="2096219"/>
          </a:xfrm>
          <a:prstGeom prst="rect">
            <a:avLst/>
          </a:prstGeom>
        </p:spPr>
      </p:pic>
      <p:pic>
        <p:nvPicPr>
          <p:cNvPr id="12" name="Picture 11">
            <a:extLst>
              <a:ext uri="{FF2B5EF4-FFF2-40B4-BE49-F238E27FC236}">
                <a16:creationId xmlns:a16="http://schemas.microsoft.com/office/drawing/2014/main" id="{4CEE2588-9C88-CD8B-1901-4908D36CA3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95593" y="6547379"/>
            <a:ext cx="2207348" cy="3142950"/>
          </a:xfrm>
          <a:prstGeom prst="rect">
            <a:avLst/>
          </a:prstGeom>
          <a:ln>
            <a:solidFill>
              <a:schemeClr val="tx2"/>
            </a:solidFill>
          </a:ln>
        </p:spPr>
      </p:pic>
    </p:spTree>
    <p:extLst>
      <p:ext uri="{BB962C8B-B14F-4D97-AF65-F5344CB8AC3E}">
        <p14:creationId xmlns:p14="http://schemas.microsoft.com/office/powerpoint/2010/main" val="2406459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F4858-BA3C-BB6B-E7ED-C40CD64A66D3}"/>
              </a:ext>
            </a:extLst>
          </p:cNvPr>
          <p:cNvSpPr>
            <a:spLocks noGrp="1"/>
          </p:cNvSpPr>
          <p:nvPr>
            <p:ph type="body" sz="quarter" idx="32"/>
          </p:nvPr>
        </p:nvSpPr>
        <p:spPr/>
        <p:txBody>
          <a:bodyPr numCol="1"/>
          <a:lstStyle/>
          <a:p>
            <a:r>
              <a:rPr lang="en-US" sz="1200"/>
              <a:t>The relationship between food poverty and food charity became relevant as world hunger is a growing and neglected issue. Although being more </a:t>
            </a:r>
            <a:r>
              <a:rPr lang="en-US" sz="1200" err="1"/>
              <a:t>institutionalised</a:t>
            </a:r>
            <a:r>
              <a:rPr lang="en-US" sz="1200"/>
              <a:t> and common, the benefits of food charity, in the long run, are questioned. One of the criticisms </a:t>
            </a:r>
            <a:r>
              <a:rPr lang="en-US" sz="1200" err="1"/>
              <a:t>emphasises</a:t>
            </a:r>
            <a:r>
              <a:rPr lang="en-US" sz="1200"/>
              <a:t> the neglected role of government in food justice (Riches and </a:t>
            </a:r>
            <a:r>
              <a:rPr lang="en-US" sz="1200" err="1"/>
              <a:t>Silvasti</a:t>
            </a:r>
            <a:r>
              <a:rPr lang="en-US" sz="1200"/>
              <a:t>, 2014). Another study claims that food charities can exacerbate social injustice through a lack of communication between food providers and receivers, poor accessibility to aid, and distribution of low-nutrition foods (</a:t>
            </a:r>
            <a:r>
              <a:rPr lang="en-US" sz="1200" err="1"/>
              <a:t>Poppendieck</a:t>
            </a:r>
            <a:r>
              <a:rPr lang="en-US" sz="1200"/>
              <a:t>, 1998). Since people have the right to food, governmental policies should address the disadvantages of food charity, analyse the underlying reasons for food insecurity, and make a long-term sustainable </a:t>
            </a:r>
            <a:r>
              <a:rPr lang="en-US" sz="1200" err="1"/>
              <a:t>programme</a:t>
            </a:r>
            <a:r>
              <a:rPr lang="en-US" sz="1200"/>
              <a:t>. A socially and ecologically innovative, approach for a more collaborative solution is required (</a:t>
            </a:r>
            <a:r>
              <a:rPr lang="en-US" sz="1200" err="1"/>
              <a:t>Vlaholias</a:t>
            </a:r>
            <a:r>
              <a:rPr lang="en-US" sz="1200"/>
              <a:t>-West et al., 2018).  </a:t>
            </a:r>
          </a:p>
          <a:p>
            <a:endParaRPr lang="en-US" sz="1200"/>
          </a:p>
          <a:p>
            <a:r>
              <a:rPr lang="en-US" sz="1200"/>
              <a:t>Homeless people are a part of people having food insecurity. The reintegration of homeless people into society is a complex process involving housing, employment and social inclusion as well. Formal and informal relationships are </a:t>
            </a:r>
            <a:r>
              <a:rPr lang="en-US" sz="1200" err="1"/>
              <a:t>recognised</a:t>
            </a:r>
            <a:r>
              <a:rPr lang="en-US" sz="1200"/>
              <a:t> to be major components of the process, which gives autonomy, security, normality and social capital to sustain their life (Tosi, 2007). The diversity in individual stories and requirements requires a comprehensive reintegration model and follow-up visits. Accordingly, feeding homeless people can be considered as a short-term plan, that only postpones the problem. </a:t>
            </a:r>
            <a:endParaRPr lang="en-IE" sz="1200"/>
          </a:p>
        </p:txBody>
      </p:sp>
      <p:sp>
        <p:nvSpPr>
          <p:cNvPr id="7" name="Text Placeholder 1">
            <a:extLst>
              <a:ext uri="{FF2B5EF4-FFF2-40B4-BE49-F238E27FC236}">
                <a16:creationId xmlns:a16="http://schemas.microsoft.com/office/drawing/2014/main" id="{88FA8675-389D-4746-E1E3-D1C89F9BED61}"/>
              </a:ext>
            </a:extLst>
          </p:cNvPr>
          <p:cNvSpPr>
            <a:spLocks noGrp="1"/>
          </p:cNvSpPr>
          <p:nvPr>
            <p:ph type="body" sz="quarter" idx="30"/>
          </p:nvPr>
        </p:nvSpPr>
        <p:spPr>
          <a:xfrm>
            <a:off x="214152" y="324020"/>
            <a:ext cx="6216128"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a:t>B</a:t>
            </a:r>
            <a:r>
              <a:rPr kumimoji="0" lang="en-IE" sz="3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 Responsible &amp; Civil Society</a:t>
            </a:r>
          </a:p>
          <a:p>
            <a:endParaRPr lang="en-IE"/>
          </a:p>
        </p:txBody>
      </p:sp>
      <p:sp>
        <p:nvSpPr>
          <p:cNvPr id="8" name="TextBox 7">
            <a:extLst>
              <a:ext uri="{FF2B5EF4-FFF2-40B4-BE49-F238E27FC236}">
                <a16:creationId xmlns:a16="http://schemas.microsoft.com/office/drawing/2014/main" id="{5D940DEA-2288-56F3-5E35-DCDD48175DF1}"/>
              </a:ext>
            </a:extLst>
          </p:cNvPr>
          <p:cNvSpPr txBox="1"/>
          <p:nvPr/>
        </p:nvSpPr>
        <p:spPr>
          <a:xfrm>
            <a:off x="214152" y="1113485"/>
            <a:ext cx="5362728" cy="461665"/>
          </a:xfrm>
          <a:prstGeom prst="rect">
            <a:avLst/>
          </a:prstGeom>
          <a:noFill/>
        </p:spPr>
        <p:txBody>
          <a:bodyPr wrap="square">
            <a:spAutoFit/>
          </a:bodyPr>
          <a:lstStyle/>
          <a:p>
            <a:r>
              <a:rPr lang="en-US" sz="2400" i="0">
                <a:solidFill>
                  <a:srgbClr val="000000"/>
                </a:solidFill>
                <a:effectLst/>
                <a:latin typeface="Calibri" panose="020F0502020204030204" pitchFamily="34" charset="0"/>
                <a:ea typeface="Calibri" panose="020F0502020204030204" pitchFamily="34" charset="0"/>
                <a:cs typeface="Calibri" panose="020F0502020204030204" pitchFamily="34" charset="0"/>
              </a:rPr>
              <a:t>B.4.4. Food Charities and Civil Society</a:t>
            </a:r>
          </a:p>
        </p:txBody>
      </p:sp>
      <p:grpSp>
        <p:nvGrpSpPr>
          <p:cNvPr id="9" name="Graphic 2">
            <a:extLst>
              <a:ext uri="{FF2B5EF4-FFF2-40B4-BE49-F238E27FC236}">
                <a16:creationId xmlns:a16="http://schemas.microsoft.com/office/drawing/2014/main" id="{C3291A56-81EB-9B8A-5DC3-61C351880E91}"/>
              </a:ext>
            </a:extLst>
          </p:cNvPr>
          <p:cNvGrpSpPr/>
          <p:nvPr/>
        </p:nvGrpSpPr>
        <p:grpSpPr>
          <a:xfrm>
            <a:off x="6183197" y="273012"/>
            <a:ext cx="1082141" cy="1124763"/>
            <a:chOff x="690225" y="4499263"/>
            <a:chExt cx="1499146" cy="1521296"/>
          </a:xfrm>
        </p:grpSpPr>
        <p:sp>
          <p:nvSpPr>
            <p:cNvPr id="10" name="Freeform 109">
              <a:extLst>
                <a:ext uri="{FF2B5EF4-FFF2-40B4-BE49-F238E27FC236}">
                  <a16:creationId xmlns:a16="http://schemas.microsoft.com/office/drawing/2014/main" id="{9701D7CF-C54F-0F6C-9D89-D2CE440C935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C52BC982-6319-902B-57C9-E0D43B18D6C1}"/>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C6376319-FB0B-3BA9-B620-F614F9C3EC5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2" name="Freeform 167">
                <a:extLst>
                  <a:ext uri="{FF2B5EF4-FFF2-40B4-BE49-F238E27FC236}">
                    <a16:creationId xmlns:a16="http://schemas.microsoft.com/office/drawing/2014/main" id="{F27E56C2-39BA-B52C-9AF3-611ACE88AA0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3" name="Freeform 168">
                <a:extLst>
                  <a:ext uri="{FF2B5EF4-FFF2-40B4-BE49-F238E27FC236}">
                    <a16:creationId xmlns:a16="http://schemas.microsoft.com/office/drawing/2014/main" id="{A2F1179D-8D3B-E140-8B7E-A041D721237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4" name="Freeform 170">
                <a:extLst>
                  <a:ext uri="{FF2B5EF4-FFF2-40B4-BE49-F238E27FC236}">
                    <a16:creationId xmlns:a16="http://schemas.microsoft.com/office/drawing/2014/main" id="{9DEBEB7B-C7CF-3684-05AC-E58AAE88957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5" name="Freeform 171">
                <a:extLst>
                  <a:ext uri="{FF2B5EF4-FFF2-40B4-BE49-F238E27FC236}">
                    <a16:creationId xmlns:a16="http://schemas.microsoft.com/office/drawing/2014/main" id="{F505CC67-6BA1-4024-9555-C5B826673E8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2D71310C-5D84-E548-A14D-B8073EDEF4E5}"/>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339E4EAC-751C-E44B-7020-10983E77DB8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126">
                <a:extLst>
                  <a:ext uri="{FF2B5EF4-FFF2-40B4-BE49-F238E27FC236}">
                    <a16:creationId xmlns:a16="http://schemas.microsoft.com/office/drawing/2014/main" id="{9372701E-8196-7E40-4139-BF9F493E420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8" name="Freeform 131">
                <a:extLst>
                  <a:ext uri="{FF2B5EF4-FFF2-40B4-BE49-F238E27FC236}">
                    <a16:creationId xmlns:a16="http://schemas.microsoft.com/office/drawing/2014/main" id="{4BE91D9B-26AA-27CA-EB3E-E6D27C8AB64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9" name="Freeform 139">
                <a:extLst>
                  <a:ext uri="{FF2B5EF4-FFF2-40B4-BE49-F238E27FC236}">
                    <a16:creationId xmlns:a16="http://schemas.microsoft.com/office/drawing/2014/main" id="{D04F7149-7337-3552-C886-56869082026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165">
                <a:extLst>
                  <a:ext uri="{FF2B5EF4-FFF2-40B4-BE49-F238E27FC236}">
                    <a16:creationId xmlns:a16="http://schemas.microsoft.com/office/drawing/2014/main" id="{EF5B9457-6D39-69F6-2940-06B7286103D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406F7B16-7499-B899-EFE4-783F06A565D0}"/>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C1AD8211-AC59-9985-4A7D-4FA43B87B49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121">
                <a:extLst>
                  <a:ext uri="{FF2B5EF4-FFF2-40B4-BE49-F238E27FC236}">
                    <a16:creationId xmlns:a16="http://schemas.microsoft.com/office/drawing/2014/main" id="{6E6911C2-1A03-4AD2-1D64-BA0864ADAD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122">
                <a:extLst>
                  <a:ext uri="{FF2B5EF4-FFF2-40B4-BE49-F238E27FC236}">
                    <a16:creationId xmlns:a16="http://schemas.microsoft.com/office/drawing/2014/main" id="{8769EE1F-3CB2-D9A8-D773-B25CCF81B34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4" name="Freeform 123">
                <a:extLst>
                  <a:ext uri="{FF2B5EF4-FFF2-40B4-BE49-F238E27FC236}">
                    <a16:creationId xmlns:a16="http://schemas.microsoft.com/office/drawing/2014/main" id="{E0CCBB8D-CB59-1694-6634-AE84E790D4D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124">
                <a:extLst>
                  <a:ext uri="{FF2B5EF4-FFF2-40B4-BE49-F238E27FC236}">
                    <a16:creationId xmlns:a16="http://schemas.microsoft.com/office/drawing/2014/main" id="{672F488E-0FCF-6356-E407-03FC550FAF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FF596AA-4DB3-6348-0D0C-8ACBE08C6AA8}"/>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AD190B16-52F6-459A-0136-19EBDF51AFDD}"/>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66FCACB3-4C93-7EBC-7491-95F9A48DCE9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0" name="Freeform 119">
                  <a:extLst>
                    <a:ext uri="{FF2B5EF4-FFF2-40B4-BE49-F238E27FC236}">
                      <a16:creationId xmlns:a16="http://schemas.microsoft.com/office/drawing/2014/main" id="{3F0A93A5-6303-A2CC-5AB7-3F93133C025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6" name="Freeform 115">
                <a:extLst>
                  <a:ext uri="{FF2B5EF4-FFF2-40B4-BE49-F238E27FC236}">
                    <a16:creationId xmlns:a16="http://schemas.microsoft.com/office/drawing/2014/main" id="{D254E722-373A-1C08-30E0-A01B07C2876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7" name="Freeform 116">
                <a:extLst>
                  <a:ext uri="{FF2B5EF4-FFF2-40B4-BE49-F238E27FC236}">
                    <a16:creationId xmlns:a16="http://schemas.microsoft.com/office/drawing/2014/main" id="{1E0336DF-77A1-CCA0-DE99-D006B7F3D9A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8" name="Freeform 117">
                <a:extLst>
                  <a:ext uri="{FF2B5EF4-FFF2-40B4-BE49-F238E27FC236}">
                    <a16:creationId xmlns:a16="http://schemas.microsoft.com/office/drawing/2014/main" id="{85F93B35-DDDB-9C80-D148-2BB56375BC6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5" name="Picture 8" descr="Icon&#10;&#10;Description automatically generated">
            <a:extLst>
              <a:ext uri="{FF2B5EF4-FFF2-40B4-BE49-F238E27FC236}">
                <a16:creationId xmlns:a16="http://schemas.microsoft.com/office/drawing/2014/main" id="{F5EC7400-A482-2E1D-424E-90E9B5BAE9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546" y="6429857"/>
            <a:ext cx="2741632" cy="2096219"/>
          </a:xfrm>
          <a:prstGeom prst="rect">
            <a:avLst/>
          </a:prstGeom>
        </p:spPr>
      </p:pic>
      <p:sp>
        <p:nvSpPr>
          <p:cNvPr id="36" name="Rectangle: Rounded Corners 35">
            <a:extLst>
              <a:ext uri="{FF2B5EF4-FFF2-40B4-BE49-F238E27FC236}">
                <a16:creationId xmlns:a16="http://schemas.microsoft.com/office/drawing/2014/main" id="{70B29538-B3B8-BA8A-A8BD-84EC992CDB02}"/>
              </a:ext>
            </a:extLst>
          </p:cNvPr>
          <p:cNvSpPr/>
          <p:nvPr/>
        </p:nvSpPr>
        <p:spPr>
          <a:xfrm>
            <a:off x="1527500" y="8526076"/>
            <a:ext cx="5486527" cy="117068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TextBox 36">
            <a:extLst>
              <a:ext uri="{FF2B5EF4-FFF2-40B4-BE49-F238E27FC236}">
                <a16:creationId xmlns:a16="http://schemas.microsoft.com/office/drawing/2014/main" id="{3B60EDB1-86AF-176A-5283-15855F993292}"/>
              </a:ext>
            </a:extLst>
          </p:cNvPr>
          <p:cNvSpPr txBox="1"/>
          <p:nvPr/>
        </p:nvSpPr>
        <p:spPr>
          <a:xfrm>
            <a:off x="1568090" y="8564347"/>
            <a:ext cx="5445937" cy="1031051"/>
          </a:xfrm>
          <a:prstGeom prst="rect">
            <a:avLst/>
          </a:prstGeom>
          <a:noFill/>
        </p:spPr>
        <p:txBody>
          <a:bodyPr wrap="square" lIns="91440" tIns="45720" rIns="91440" bIns="45720" anchor="t">
            <a:spAutoFit/>
          </a:bodyPr>
          <a:lstStyle/>
          <a:p>
            <a:pPr algn="l" rtl="0" fontAlgn="base"/>
            <a:r>
              <a:rPr lang="en-US" sz="1300" b="1" i="0">
                <a:solidFill>
                  <a:srgbClr val="000000"/>
                </a:solidFill>
                <a:effectLst/>
                <a:latin typeface="Calibri"/>
                <a:ea typeface="Calibri" panose="020F0502020204030204" pitchFamily="34" charset="0"/>
                <a:cs typeface="Calibri"/>
              </a:rPr>
              <a:t>Class Debate Suggestion:</a:t>
            </a:r>
            <a:r>
              <a:rPr lang="en-US" sz="1300" b="0" i="0">
                <a:solidFill>
                  <a:srgbClr val="000000"/>
                </a:solidFill>
                <a:effectLst/>
                <a:latin typeface="Calibri"/>
                <a:ea typeface="Calibri" panose="020F0502020204030204" pitchFamily="34" charset="0"/>
                <a:cs typeface="Calibri"/>
              </a:rPr>
              <a:t> </a:t>
            </a:r>
          </a:p>
          <a:p>
            <a:pPr fontAlgn="base"/>
            <a:r>
              <a:rPr lang="en-US" sz="1200" b="0" i="0">
                <a:solidFill>
                  <a:srgbClr val="000000"/>
                </a:solidFill>
                <a:effectLst/>
                <a:latin typeface="Calibri"/>
                <a:ea typeface="Calibri" panose="020F0502020204030204" pitchFamily="34" charset="0"/>
                <a:cs typeface="Calibri"/>
              </a:rPr>
              <a:t>The question is</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a:t>
            </a:r>
            <a:r>
              <a:rPr lang="en-US" sz="1200" b="0" i="1">
                <a:solidFill>
                  <a:srgbClr val="000000"/>
                </a:solidFill>
                <a:effectLst/>
                <a:latin typeface="Calibri"/>
                <a:ea typeface="Calibri" panose="020F0502020204030204" pitchFamily="34" charset="0"/>
                <a:cs typeface="Calibri"/>
              </a:rPr>
              <a:t>does food charity really help with poverty?</a:t>
            </a:r>
            <a:r>
              <a:rPr lang="en-US" sz="1200" i="1">
                <a:solidFill>
                  <a:srgbClr val="000000"/>
                </a:solidFill>
                <a:latin typeface="Calibri"/>
                <a:ea typeface="Calibri" panose="020F0502020204030204" pitchFamily="34" charset="0"/>
                <a:cs typeface="Calibri"/>
              </a:rPr>
              <a:t> </a:t>
            </a:r>
            <a:endParaRPr lang="en-US" sz="1200" b="0" i="1">
              <a:solidFill>
                <a:srgbClr val="000000"/>
              </a:solidFill>
              <a:effectLst/>
              <a:latin typeface="Calibri"/>
              <a:ea typeface="Calibri" panose="020F0502020204030204" pitchFamily="34" charset="0"/>
              <a:cs typeface="Calibri" panose="020F0502020204030204" pitchFamily="34" charset="0"/>
            </a:endParaRPr>
          </a:p>
          <a:p>
            <a:pPr algn="l" rtl="0" fontAlgn="base"/>
            <a:endParaRPr lang="en-US" sz="12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200" b="0" i="0">
                <a:solidFill>
                  <a:srgbClr val="000000"/>
                </a:solidFill>
                <a:effectLst/>
                <a:latin typeface="Calibri"/>
                <a:ea typeface="Calibri" panose="020F0502020204030204" pitchFamily="34" charset="0"/>
                <a:cs typeface="Calibri"/>
              </a:rPr>
              <a:t>One of the groups will defend the idea that food charity helps with poverty, while the opposing group will defend the idea that food charity is not a solution to poverty. </a:t>
            </a:r>
          </a:p>
        </p:txBody>
      </p:sp>
      <p:sp>
        <p:nvSpPr>
          <p:cNvPr id="4" name="Slide Number Placeholder 2">
            <a:extLst>
              <a:ext uri="{FF2B5EF4-FFF2-40B4-BE49-F238E27FC236}">
                <a16:creationId xmlns:a16="http://schemas.microsoft.com/office/drawing/2014/main" id="{2C81FBA8-87C7-9F25-DDD5-2258B557325A}"/>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60</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4605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344AA-915F-D7C3-696E-C6360C42EF97}"/>
              </a:ext>
            </a:extLst>
          </p:cNvPr>
          <p:cNvSpPr>
            <a:spLocks noGrp="1"/>
          </p:cNvSpPr>
          <p:nvPr>
            <p:ph type="body" sz="quarter" idx="13"/>
          </p:nvPr>
        </p:nvSpPr>
        <p:spPr>
          <a:xfrm>
            <a:off x="662170" y="900727"/>
            <a:ext cx="4003324" cy="1400960"/>
          </a:xfrm>
        </p:spPr>
        <p:txBody>
          <a:bodyPr lIns="91440" tIns="45720" rIns="91440" bIns="45720" anchor="ctr">
            <a:normAutofit/>
          </a:bodyPr>
          <a:lstStyle/>
          <a:p>
            <a:pPr algn="l"/>
            <a:r>
              <a:rPr lang="en-US" sz="3600" b="1" i="0">
                <a:latin typeface="Calibri"/>
                <a:cs typeface="Calibri"/>
              </a:rPr>
              <a:t>Conclusions and Final Remarks</a:t>
            </a:r>
            <a:endParaRPr lang="en-US" sz="3600" b="1" i="0"/>
          </a:p>
          <a:p>
            <a:endParaRPr lang="en-IE" i="0"/>
          </a:p>
        </p:txBody>
      </p:sp>
      <p:sp>
        <p:nvSpPr>
          <p:cNvPr id="5" name="Text Placeholder 4">
            <a:extLst>
              <a:ext uri="{FF2B5EF4-FFF2-40B4-BE49-F238E27FC236}">
                <a16:creationId xmlns:a16="http://schemas.microsoft.com/office/drawing/2014/main" id="{5280574A-4E0C-FD18-18B9-92DB68B6F093}"/>
              </a:ext>
            </a:extLst>
          </p:cNvPr>
          <p:cNvSpPr>
            <a:spLocks noGrp="1"/>
          </p:cNvSpPr>
          <p:nvPr>
            <p:ph type="body" sz="quarter" idx="32"/>
          </p:nvPr>
        </p:nvSpPr>
        <p:spPr>
          <a:xfrm>
            <a:off x="752314" y="3035390"/>
            <a:ext cx="6317225" cy="5931605"/>
          </a:xfrm>
        </p:spPr>
        <p:txBody>
          <a:bodyPr lIns="91440" tIns="45720" rIns="91440" bIns="45720" numCol="1" spcCol="288000" anchor="t">
            <a:noAutofit/>
          </a:bodyPr>
          <a:lstStyle/>
          <a:p>
            <a:r>
              <a:rPr lang="en-US" sz="1200">
                <a:latin typeface="Calibri"/>
                <a:cs typeface="Calibri"/>
              </a:rPr>
              <a:t>The aim of this manual is to provide material that we consider helpful for HEI &amp; VET educators and relevant stakeholders involved in ethical food production.</a:t>
            </a:r>
            <a:endParaRPr lang="pt-PT"/>
          </a:p>
          <a:p>
            <a:endParaRPr lang="en-US" sz="1200">
              <a:latin typeface="Calibri"/>
              <a:cs typeface="Calibri"/>
            </a:endParaRPr>
          </a:p>
          <a:p>
            <a:r>
              <a:rPr lang="en-US" sz="1200">
                <a:latin typeface="Calibri"/>
                <a:cs typeface="Calibri"/>
              </a:rPr>
              <a:t>Even though there are different definitions of ethics, the main objective of food producers or other actors in the food chain is to produce safe food. However, this production must take into account all the factors that are part of the food agro-ecosystems, </a:t>
            </a:r>
            <a:r>
              <a:rPr lang="en-US" sz="1200" err="1">
                <a:latin typeface="Calibri"/>
                <a:cs typeface="Calibri"/>
              </a:rPr>
              <a:t>minimising</a:t>
            </a:r>
            <a:r>
              <a:rPr lang="en-US" sz="1200">
                <a:latin typeface="Calibri"/>
                <a:cs typeface="Calibri"/>
              </a:rPr>
              <a:t> its effects on the planet in all its sectors.</a:t>
            </a:r>
          </a:p>
          <a:p>
            <a:endParaRPr lang="en-US" sz="1200">
              <a:latin typeface="Calibri"/>
              <a:cs typeface="Calibri"/>
            </a:endParaRPr>
          </a:p>
          <a:p>
            <a:r>
              <a:rPr lang="en-US" sz="1200">
                <a:latin typeface="Calibri"/>
                <a:cs typeface="Calibri"/>
              </a:rPr>
              <a:t>Thus, the production of raw materials and livestock, the transformation, distribution, and marketing of products must always be as sustainable as possible. Furthermore, food consumption must be the most responsible, ensuring the rights of animals and human health.</a:t>
            </a:r>
          </a:p>
          <a:p>
            <a:endParaRPr lang="en-US" sz="1200">
              <a:latin typeface="Calibri"/>
              <a:cs typeface="Calibri"/>
            </a:endParaRPr>
          </a:p>
          <a:p>
            <a:r>
              <a:rPr lang="en-US" sz="1200">
                <a:latin typeface="Calibri"/>
                <a:cs typeface="Calibri"/>
              </a:rPr>
              <a:t>However, there is still a long way to go concerning the various points in the food chain. Sustainability and circular economy principles must always be present in all decisions to be taken in the future.</a:t>
            </a:r>
            <a:endParaRPr lang="en-US"/>
          </a:p>
          <a:p>
            <a:pPr algn="l"/>
            <a:endParaRPr lang="en-US">
              <a:latin typeface="Calibri"/>
              <a:cs typeface="Calibri"/>
            </a:endParaRPr>
          </a:p>
          <a:p>
            <a:pPr algn="ctr"/>
            <a:r>
              <a:rPr lang="en-US" b="1">
                <a:latin typeface="Calibri"/>
                <a:cs typeface="Calibri"/>
              </a:rPr>
              <a:t>We hope that this manual is useful to you and that it helps to create a better planet!</a:t>
            </a:r>
          </a:p>
          <a:p>
            <a:pPr algn="l"/>
            <a:endParaRPr lang="en-US"/>
          </a:p>
          <a:p>
            <a:pPr algn="l">
              <a:spcBef>
                <a:spcPts val="600"/>
              </a:spcBef>
            </a:pPr>
            <a:endParaRPr lang="en-US">
              <a:ea typeface="Calibri" panose="020F0502020204030204" pitchFamily="34" charset="0"/>
            </a:endParaRPr>
          </a:p>
        </p:txBody>
      </p:sp>
      <p:grpSp>
        <p:nvGrpSpPr>
          <p:cNvPr id="7" name="Graphic 2">
            <a:extLst>
              <a:ext uri="{FF2B5EF4-FFF2-40B4-BE49-F238E27FC236}">
                <a16:creationId xmlns:a16="http://schemas.microsoft.com/office/drawing/2014/main" id="{8833877A-13E9-370F-44C0-DAD431FA4BB7}"/>
              </a:ext>
            </a:extLst>
          </p:cNvPr>
          <p:cNvGrpSpPr/>
          <p:nvPr/>
        </p:nvGrpSpPr>
        <p:grpSpPr>
          <a:xfrm>
            <a:off x="5812885" y="1056341"/>
            <a:ext cx="1082141" cy="1124763"/>
            <a:chOff x="690225" y="4499263"/>
            <a:chExt cx="1499146" cy="1521296"/>
          </a:xfrm>
        </p:grpSpPr>
        <p:sp>
          <p:nvSpPr>
            <p:cNvPr id="8" name="Freeform 109">
              <a:extLst>
                <a:ext uri="{FF2B5EF4-FFF2-40B4-BE49-F238E27FC236}">
                  <a16:creationId xmlns:a16="http://schemas.microsoft.com/office/drawing/2014/main" id="{BEE2D880-EB39-2952-C87C-BCBC1DBC2E3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9" name="Graphic 2">
              <a:extLst>
                <a:ext uri="{FF2B5EF4-FFF2-40B4-BE49-F238E27FC236}">
                  <a16:creationId xmlns:a16="http://schemas.microsoft.com/office/drawing/2014/main" id="{E38B99D4-1A2E-5114-305F-33C3C7341D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FF58AB43-9243-790D-6883-F4384C070CA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167">
                <a:extLst>
                  <a:ext uri="{FF2B5EF4-FFF2-40B4-BE49-F238E27FC236}">
                    <a16:creationId xmlns:a16="http://schemas.microsoft.com/office/drawing/2014/main" id="{AD198C2B-4074-E049-8C16-354384BA5F4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1" name="Freeform 168">
                <a:extLst>
                  <a:ext uri="{FF2B5EF4-FFF2-40B4-BE49-F238E27FC236}">
                    <a16:creationId xmlns:a16="http://schemas.microsoft.com/office/drawing/2014/main" id="{018F6457-D249-F1C4-5ABF-FF39C9F0F5C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170">
                <a:extLst>
                  <a:ext uri="{FF2B5EF4-FFF2-40B4-BE49-F238E27FC236}">
                    <a16:creationId xmlns:a16="http://schemas.microsoft.com/office/drawing/2014/main" id="{D483DE84-76EF-F12A-E0F2-C0C16BF1F6F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171">
                <a:extLst>
                  <a:ext uri="{FF2B5EF4-FFF2-40B4-BE49-F238E27FC236}">
                    <a16:creationId xmlns:a16="http://schemas.microsoft.com/office/drawing/2014/main" id="{65253802-51C4-DF45-E7D2-1A13509F65A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49E11847-1EAD-BD75-49B3-1CBEFD01BF6F}"/>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97D2F521-6412-3839-C6BF-91DE56A87177}"/>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5" name="Freeform 126">
                <a:extLst>
                  <a:ext uri="{FF2B5EF4-FFF2-40B4-BE49-F238E27FC236}">
                    <a16:creationId xmlns:a16="http://schemas.microsoft.com/office/drawing/2014/main" id="{9AB3991A-2515-53CC-7695-E7192C11423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6" name="Freeform 131">
                <a:extLst>
                  <a:ext uri="{FF2B5EF4-FFF2-40B4-BE49-F238E27FC236}">
                    <a16:creationId xmlns:a16="http://schemas.microsoft.com/office/drawing/2014/main" id="{7953B998-555A-3643-31B1-A72247AECDC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7" name="Freeform 139">
                <a:extLst>
                  <a:ext uri="{FF2B5EF4-FFF2-40B4-BE49-F238E27FC236}">
                    <a16:creationId xmlns:a16="http://schemas.microsoft.com/office/drawing/2014/main" id="{DC5C6BAE-B44E-9CF4-0875-6FBD23C006B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8" name="Freeform 165">
                <a:extLst>
                  <a:ext uri="{FF2B5EF4-FFF2-40B4-BE49-F238E27FC236}">
                    <a16:creationId xmlns:a16="http://schemas.microsoft.com/office/drawing/2014/main" id="{9CEFE3B5-CF4D-624B-2B9E-4C2D51B6ED8F}"/>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C5F106B4-BCC7-28F8-EC39-DD7BD54174C6}"/>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8E9758FA-0F91-3651-90EA-FE2A2953AE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0" name="Freeform 121">
                <a:extLst>
                  <a:ext uri="{FF2B5EF4-FFF2-40B4-BE49-F238E27FC236}">
                    <a16:creationId xmlns:a16="http://schemas.microsoft.com/office/drawing/2014/main" id="{E32BF189-755E-060B-C65B-9F92DD4518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1" name="Freeform 122">
                <a:extLst>
                  <a:ext uri="{FF2B5EF4-FFF2-40B4-BE49-F238E27FC236}">
                    <a16:creationId xmlns:a16="http://schemas.microsoft.com/office/drawing/2014/main" id="{FF79990D-B71D-5D88-C2D0-159F724AA15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2" name="Freeform 123">
                <a:extLst>
                  <a:ext uri="{FF2B5EF4-FFF2-40B4-BE49-F238E27FC236}">
                    <a16:creationId xmlns:a16="http://schemas.microsoft.com/office/drawing/2014/main" id="{7EE10BCD-DFCD-4B4E-9F30-2C0DB1B121E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3" name="Freeform 124">
                <a:extLst>
                  <a:ext uri="{FF2B5EF4-FFF2-40B4-BE49-F238E27FC236}">
                    <a16:creationId xmlns:a16="http://schemas.microsoft.com/office/drawing/2014/main" id="{41CF0EF2-5B68-6532-D87A-83850D0E612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39A2E525-8BBA-B94D-855A-8E0396377E9A}"/>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B6A22E2D-129C-7EC7-36FC-FA6126735BA1}"/>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C499830F-A630-E1F4-5B12-2FB5CF90FB7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8" name="Freeform 119">
                  <a:extLst>
                    <a:ext uri="{FF2B5EF4-FFF2-40B4-BE49-F238E27FC236}">
                      <a16:creationId xmlns:a16="http://schemas.microsoft.com/office/drawing/2014/main" id="{59BFF518-8A61-758C-6EB2-DC010ADC017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 name="Freeform 115">
                <a:extLst>
                  <a:ext uri="{FF2B5EF4-FFF2-40B4-BE49-F238E27FC236}">
                    <a16:creationId xmlns:a16="http://schemas.microsoft.com/office/drawing/2014/main" id="{E03EB673-828F-3DA1-53E1-87968FDD0BC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5" name="Freeform 116">
                <a:extLst>
                  <a:ext uri="{FF2B5EF4-FFF2-40B4-BE49-F238E27FC236}">
                    <a16:creationId xmlns:a16="http://schemas.microsoft.com/office/drawing/2014/main" id="{E0D44D50-A637-7D7C-E834-95520DB246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6" name="Freeform 117">
                <a:extLst>
                  <a:ext uri="{FF2B5EF4-FFF2-40B4-BE49-F238E27FC236}">
                    <a16:creationId xmlns:a16="http://schemas.microsoft.com/office/drawing/2014/main" id="{7287B7D3-8528-51C7-D1B1-59B1910CE70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4" name="Picture 3" descr="Abundant produce in reusable bags">
            <a:extLst>
              <a:ext uri="{FF2B5EF4-FFF2-40B4-BE49-F238E27FC236}">
                <a16:creationId xmlns:a16="http://schemas.microsoft.com/office/drawing/2014/main" id="{A7A62010-EBC4-6E11-798A-3C150E937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47807"/>
            <a:ext cx="4665494" cy="3499121"/>
          </a:xfrm>
          <a:prstGeom prst="rect">
            <a:avLst/>
          </a:prstGeom>
        </p:spPr>
      </p:pic>
      <p:sp>
        <p:nvSpPr>
          <p:cNvPr id="2" name="Slide Number Placeholder 2">
            <a:extLst>
              <a:ext uri="{FF2B5EF4-FFF2-40B4-BE49-F238E27FC236}">
                <a16:creationId xmlns:a16="http://schemas.microsoft.com/office/drawing/2014/main" id="{92BD5E2E-5A77-8931-CA87-FAEE568F33A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61</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0645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344AA-915F-D7C3-696E-C6360C42EF97}"/>
              </a:ext>
            </a:extLst>
          </p:cNvPr>
          <p:cNvSpPr>
            <a:spLocks noGrp="1"/>
          </p:cNvSpPr>
          <p:nvPr>
            <p:ph type="body" sz="quarter" idx="13"/>
          </p:nvPr>
        </p:nvSpPr>
        <p:spPr>
          <a:xfrm>
            <a:off x="662170" y="900727"/>
            <a:ext cx="6016087" cy="1400960"/>
          </a:xfrm>
        </p:spPr>
        <p:txBody>
          <a:bodyPr>
            <a:normAutofit/>
          </a:bodyPr>
          <a:lstStyle/>
          <a:p>
            <a:pPr algn="l"/>
            <a:r>
              <a:rPr lang="en-US" sz="3600" b="1" i="0"/>
              <a:t>References</a:t>
            </a:r>
          </a:p>
          <a:p>
            <a:endParaRPr lang="en-IE" i="0"/>
          </a:p>
        </p:txBody>
      </p:sp>
      <p:sp>
        <p:nvSpPr>
          <p:cNvPr id="5" name="Text Placeholder 4">
            <a:extLst>
              <a:ext uri="{FF2B5EF4-FFF2-40B4-BE49-F238E27FC236}">
                <a16:creationId xmlns:a16="http://schemas.microsoft.com/office/drawing/2014/main" id="{5280574A-4E0C-FD18-18B9-92DB68B6F093}"/>
              </a:ext>
            </a:extLst>
          </p:cNvPr>
          <p:cNvSpPr>
            <a:spLocks noGrp="1"/>
          </p:cNvSpPr>
          <p:nvPr>
            <p:ph type="body" sz="quarter" idx="32"/>
          </p:nvPr>
        </p:nvSpPr>
        <p:spPr>
          <a:xfrm>
            <a:off x="752314" y="3017057"/>
            <a:ext cx="6317225" cy="7388866"/>
          </a:xfrm>
        </p:spPr>
        <p:txBody>
          <a:bodyPr lIns="91440" tIns="45720" rIns="91440" bIns="45720" numCol="1" spcCol="288000" anchor="t">
            <a:noAutofit/>
          </a:bodyPr>
          <a:lstStyle/>
          <a:p>
            <a:pPr marL="171450" indent="-171450" algn="l" rtl="0" fontAlgn="base">
              <a:spcBef>
                <a:spcPts val="600"/>
              </a:spcBef>
              <a:buChar char="•"/>
            </a:pPr>
            <a:r>
              <a:rPr lang="en-US" i="0">
                <a:solidFill>
                  <a:srgbClr val="000000"/>
                </a:solidFill>
                <a:effectLst/>
                <a:latin typeface="Calibri"/>
                <a:ea typeface="Calibri" panose="020F0502020204030204" pitchFamily="34" charset="0"/>
                <a:cs typeface="Calibri"/>
              </a:rPr>
              <a:t>Adams</a:t>
            </a:r>
            <a:r>
              <a:rPr lang="en-US" b="0" i="0">
                <a:solidFill>
                  <a:srgbClr val="000000"/>
                </a:solidFill>
                <a:effectLst/>
                <a:latin typeface="Calibri"/>
                <a:ea typeface="Calibri" panose="020F0502020204030204" pitchFamily="34" charset="0"/>
                <a:cs typeface="Calibri"/>
              </a:rPr>
              <a:t>, C. J. (2015). </a:t>
            </a:r>
            <a:r>
              <a:rPr lang="en-US" b="0" i="1">
                <a:solidFill>
                  <a:srgbClr val="000000"/>
                </a:solidFill>
                <a:effectLst/>
                <a:latin typeface="Calibri"/>
                <a:ea typeface="Calibri" panose="020F0502020204030204" pitchFamily="34" charset="0"/>
                <a:cs typeface="Calibri"/>
              </a:rPr>
              <a:t>The Sexual Politics of Meat: A Feminist-Vegetarian Critical Theory.</a:t>
            </a:r>
            <a:r>
              <a:rPr lang="en-US" b="0" i="0">
                <a:solidFill>
                  <a:srgbClr val="000000"/>
                </a:solidFill>
                <a:effectLst/>
                <a:latin typeface="Calibri"/>
                <a:ea typeface="Calibri" panose="020F0502020204030204" pitchFamily="34" charset="0"/>
                <a:cs typeface="Calibri"/>
              </a:rPr>
              <a:t> Bloomsbury Publishing USA. </a:t>
            </a:r>
            <a:endParaRPr lang="en-US"/>
          </a:p>
          <a:p>
            <a:pPr marL="171450" indent="-171450" algn="l" rtl="0" fontAlgn="base">
              <a:spcBef>
                <a:spcPts val="600"/>
              </a:spcBef>
              <a:buChar char="•"/>
            </a:pPr>
            <a:r>
              <a:rPr lang="en-US" i="0">
                <a:solidFill>
                  <a:srgbClr val="000000"/>
                </a:solidFill>
                <a:effectLst/>
                <a:latin typeface="Calibri"/>
                <a:ea typeface="Calibri" panose="020F0502020204030204" pitchFamily="34" charset="0"/>
                <a:cs typeface="Calibri"/>
              </a:rPr>
              <a:t>Alvaro</a:t>
            </a:r>
            <a:r>
              <a:rPr lang="en-US" b="0" i="0">
                <a:solidFill>
                  <a:srgbClr val="000000"/>
                </a:solidFill>
                <a:effectLst/>
                <a:latin typeface="Calibri"/>
                <a:ea typeface="Calibri" panose="020F0502020204030204" pitchFamily="34" charset="0"/>
                <a:cs typeface="Calibri"/>
              </a:rPr>
              <a:t>, C. (2019). Lab-grown meat and veganism: a virtue-oriented perspective. </a:t>
            </a:r>
            <a:r>
              <a:rPr lang="en-US" b="0" i="1">
                <a:solidFill>
                  <a:srgbClr val="000000"/>
                </a:solidFill>
                <a:effectLst/>
                <a:latin typeface="Calibri"/>
                <a:ea typeface="Calibri" panose="020F0502020204030204" pitchFamily="34" charset="0"/>
                <a:cs typeface="Calibri"/>
              </a:rPr>
              <a:t>Journal of Agricultural and Environmental Ethics</a:t>
            </a:r>
            <a:r>
              <a:rPr lang="en-US" b="0" i="0">
                <a:solidFill>
                  <a:srgbClr val="000000"/>
                </a:solidFill>
                <a:effectLst/>
                <a:latin typeface="Calibri"/>
                <a:ea typeface="Calibri" panose="020F0502020204030204" pitchFamily="34" charset="0"/>
                <a:cs typeface="Calibri"/>
              </a:rPr>
              <a:t>, 32(1), 127-141.</a:t>
            </a:r>
            <a:endParaRPr lang="en-US" b="0" i="0">
              <a:solidFill>
                <a:srgbClr val="000000"/>
              </a:solidFill>
              <a:effectLst/>
              <a:ea typeface="Calibri" panose="020F0502020204030204" pitchFamily="34" charset="0"/>
              <a:cs typeface="Calibri"/>
            </a:endParaRPr>
          </a:p>
          <a:p>
            <a:pPr marL="171450" indent="-171450" algn="l">
              <a:spcBef>
                <a:spcPts val="600"/>
              </a:spcBef>
              <a:buChar char="•"/>
            </a:pPr>
            <a:r>
              <a:rPr lang="en-US">
                <a:latin typeface="Calibri"/>
                <a:ea typeface="Calibri" panose="020F0502020204030204" pitchFamily="34" charset="0"/>
                <a:cs typeface="Calibri"/>
              </a:rPr>
              <a:t>American Marketing Association [AMA] (2017), </a:t>
            </a:r>
            <a:r>
              <a:rPr lang="en-US">
                <a:latin typeface="Calibri"/>
                <a:cs typeface="Calibri"/>
              </a:rPr>
              <a:t>Definitions of Marketing. Retrieved from</a:t>
            </a:r>
            <a:r>
              <a:rPr lang="en-US">
                <a:latin typeface="Calibri"/>
                <a:ea typeface="Calibri" panose="020F0502020204030204" pitchFamily="34" charset="0"/>
                <a:cs typeface="Calibri"/>
              </a:rPr>
              <a:t> </a:t>
            </a:r>
            <a:r>
              <a:rPr lang="en-US">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https://www.ama.org/the-definition-of-marketing-what-is-marketing/</a:t>
            </a:r>
            <a:r>
              <a:rPr lang="en-US">
                <a:latin typeface="Calibri"/>
                <a:ea typeface="Calibri" panose="020F0502020204030204" pitchFamily="34" charset="0"/>
                <a:cs typeface="Calibri"/>
              </a:rPr>
              <a:t> (Access Date: 06.02.2023).</a:t>
            </a:r>
            <a:endParaRPr lang="en-US">
              <a:ea typeface="Calibri" panose="020F0502020204030204" pitchFamily="34" charset="0"/>
              <a:cs typeface="Calibri"/>
            </a:endParaRPr>
          </a:p>
          <a:p>
            <a:pPr marL="171450" indent="-171450" algn="l">
              <a:spcBef>
                <a:spcPts val="600"/>
              </a:spcBef>
              <a:buChar char="•"/>
            </a:pPr>
            <a:r>
              <a:rPr lang="en-US" err="1">
                <a:latin typeface="Calibri"/>
                <a:ea typeface="Calibri" panose="020F0502020204030204" pitchFamily="34" charset="0"/>
                <a:cs typeface="Calibri"/>
              </a:rPr>
              <a:t>Arons</a:t>
            </a:r>
            <a:r>
              <a:rPr lang="en-US">
                <a:latin typeface="Calibri"/>
                <a:ea typeface="Calibri" panose="020F0502020204030204" pitchFamily="34" charset="0"/>
                <a:cs typeface="Calibri"/>
              </a:rPr>
              <a:t>, M. P. (2015) A Chef’s Guide to Patent Protections Available for Cooking Techniques and Recipes in the Era of Postmodern Cuisine and Molecular Gastronomy, </a:t>
            </a:r>
            <a:r>
              <a:rPr lang="en-US" i="1">
                <a:latin typeface="Calibri"/>
                <a:ea typeface="Calibri" panose="020F0502020204030204" pitchFamily="34" charset="0"/>
                <a:cs typeface="Calibri"/>
              </a:rPr>
              <a:t>Journal of Business &amp; Technology</a:t>
            </a:r>
            <a:r>
              <a:rPr lang="en-US">
                <a:latin typeface="Calibri"/>
                <a:ea typeface="Calibri" panose="020F0502020204030204" pitchFamily="34" charset="0"/>
                <a:cs typeface="Calibri"/>
              </a:rPr>
              <a:t>, 10, 137-141.</a:t>
            </a:r>
            <a:endParaRPr lang="en-US"/>
          </a:p>
          <a:p>
            <a:pPr marL="171450" indent="-171450" algn="l">
              <a:spcBef>
                <a:spcPts val="600"/>
              </a:spcBef>
              <a:buChar char="•"/>
            </a:pPr>
            <a:r>
              <a:rPr lang="en-US" err="1">
                <a:latin typeface="Calibri"/>
                <a:ea typeface="Calibri" panose="020F0502020204030204" pitchFamily="34" charset="0"/>
                <a:cs typeface="Calibri"/>
              </a:rPr>
              <a:t>Asgher</a:t>
            </a:r>
            <a:r>
              <a:rPr lang="en-US">
                <a:latin typeface="Calibri"/>
                <a:ea typeface="Calibri" panose="020F0502020204030204" pitchFamily="34" charset="0"/>
                <a:cs typeface="Calibri"/>
              </a:rPr>
              <a:t> M., Qamar S.A., Bilal M. &amp; Iqbal H.M.N. (2020). Bio-based active food packaging materials: sustainable alternative to conventional petrochemical-based packaging materials. Food Research International, 137, 109625 (p. 12).</a:t>
            </a:r>
            <a:endParaRPr lang="en-US">
              <a:ea typeface="Calibri" panose="020F0502020204030204" pitchFamily="34" charset="0"/>
              <a:cs typeface="Calibri"/>
            </a:endParaRPr>
          </a:p>
          <a:p>
            <a:pPr marL="171450" indent="-171450" algn="l" fontAlgn="base">
              <a:spcBef>
                <a:spcPts val="600"/>
              </a:spcBef>
              <a:buChar char="•"/>
            </a:pPr>
            <a:r>
              <a:rPr lang="en-US">
                <a:latin typeface="Calibri"/>
                <a:ea typeface="Calibri" panose="020F0502020204030204" pitchFamily="34" charset="0"/>
                <a:cs typeface="Calibri"/>
              </a:rPr>
              <a:t>Bauman, Z. (2008). </a:t>
            </a:r>
            <a:r>
              <a:rPr lang="en-US" i="1">
                <a:latin typeface="Calibri"/>
                <a:ea typeface="Calibri" panose="020F0502020204030204" pitchFamily="34" charset="0"/>
                <a:cs typeface="Calibri"/>
              </a:rPr>
              <a:t>Does ethics have change in a World of consumers?</a:t>
            </a:r>
            <a:r>
              <a:rPr lang="en-US">
                <a:latin typeface="Calibri"/>
                <a:ea typeface="Calibri" panose="020F0502020204030204" pitchFamily="34" charset="0"/>
                <a:cs typeface="Calibri"/>
              </a:rPr>
              <a:t> Cambridge: </a:t>
            </a:r>
            <a:r>
              <a:rPr lang="en-US" err="1">
                <a:latin typeface="Calibri"/>
                <a:ea typeface="Calibri" panose="020F0502020204030204" pitchFamily="34" charset="0"/>
                <a:cs typeface="Calibri"/>
              </a:rPr>
              <a:t>Harward</a:t>
            </a:r>
            <a:r>
              <a:rPr lang="en-US">
                <a:latin typeface="Calibri"/>
                <a:ea typeface="Calibri" panose="020F0502020204030204" pitchFamily="34" charset="0"/>
                <a:cs typeface="Calibri"/>
              </a:rPr>
              <a:t> University.</a:t>
            </a:r>
            <a:endParaRPr lang="en-US">
              <a:ea typeface="Calibri" panose="020F0502020204030204" pitchFamily="34" charset="0"/>
              <a:cs typeface="Calibri"/>
            </a:endParaRPr>
          </a:p>
          <a:p>
            <a:pPr marL="171450" indent="-171450" algn="l">
              <a:spcBef>
                <a:spcPts val="600"/>
              </a:spcBef>
              <a:buChar char="•"/>
            </a:pPr>
            <a:r>
              <a:rPr lang="en-US">
                <a:latin typeface="Calibri"/>
                <a:ea typeface="Calibri" panose="020F0502020204030204" pitchFamily="34" charset="0"/>
                <a:cs typeface="Calibri"/>
              </a:rPr>
              <a:t>BBC</a:t>
            </a:r>
            <a:r>
              <a:rPr lang="en-US" i="0">
                <a:solidFill>
                  <a:srgbClr val="000000"/>
                </a:solidFill>
                <a:effectLst/>
                <a:latin typeface="Calibri"/>
                <a:ea typeface="Calibri" panose="020F0502020204030204" pitchFamily="34" charset="0"/>
                <a:cs typeface="Calibri"/>
              </a:rPr>
              <a:t> News</a:t>
            </a:r>
            <a:r>
              <a:rPr lang="en-US" b="0" i="0">
                <a:solidFill>
                  <a:srgbClr val="000000"/>
                </a:solidFill>
                <a:effectLst/>
                <a:latin typeface="Calibri"/>
                <a:ea typeface="Calibri" panose="020F0502020204030204" pitchFamily="34" charset="0"/>
                <a:cs typeface="Calibri"/>
              </a:rPr>
              <a:t> (2020) Tesco targets 300% rise in vegan meat sales. Retrieved from </a:t>
            </a:r>
            <a:r>
              <a:rPr lang="en-US" b="0" i="0" u="sng" strike="noStrike">
                <a:solidFill>
                  <a:srgbClr val="F79037"/>
                </a:solidFill>
                <a:effectLst/>
                <a:latin typeface="Calibri"/>
                <a:ea typeface="Calibri" panose="020F0502020204030204" pitchFamily="34" charset="0"/>
                <a:cs typeface="Calibri"/>
              </a:rPr>
              <a:t>https://www.bbc.com/news/business-54338754</a:t>
            </a:r>
            <a:endParaRPr lang="en-US">
              <a:solidFill>
                <a:srgbClr val="F79037"/>
              </a:solidFill>
            </a:endParaRPr>
          </a:p>
          <a:p>
            <a:pPr marL="171450" indent="-171450" algn="l" rtl="0" fontAlgn="base">
              <a:spcBef>
                <a:spcPts val="600"/>
              </a:spcBef>
              <a:buChar char="•"/>
            </a:pPr>
            <a:r>
              <a:rPr lang="en-US" i="0">
                <a:solidFill>
                  <a:srgbClr val="000000"/>
                </a:solidFill>
                <a:effectLst/>
                <a:latin typeface="Calibri"/>
                <a:ea typeface="Calibri" panose="020F0502020204030204" pitchFamily="34" charset="0"/>
                <a:cs typeface="Calibri"/>
              </a:rPr>
              <a:t>Bentham</a:t>
            </a:r>
            <a:r>
              <a:rPr lang="en-US" b="0" i="0">
                <a:solidFill>
                  <a:srgbClr val="000000"/>
                </a:solidFill>
                <a:effectLst/>
                <a:latin typeface="Calibri"/>
                <a:ea typeface="Calibri" panose="020F0502020204030204" pitchFamily="34" charset="0"/>
                <a:cs typeface="Calibri"/>
              </a:rPr>
              <a:t>, J. (1823) [1780] An Introduction to the Principles of Morals and Legislation. Retrieved from </a:t>
            </a:r>
            <a:r>
              <a:rPr lang="en-US" b="0" i="0" u="sng" strike="noStrike">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https://www.earlymoderntexts.com/assets/pdfs/bentham1780.pdf</a:t>
            </a:r>
            <a:r>
              <a:rPr lang="en-US" b="0" i="0">
                <a:solidFill>
                  <a:srgbClr val="F79037"/>
                </a:solidFill>
                <a:effectLst/>
                <a:latin typeface="Calibri"/>
                <a:ea typeface="Calibri" panose="020F0502020204030204" pitchFamily="34" charset="0"/>
                <a:cs typeface="Calibri"/>
              </a:rPr>
              <a:t>  </a:t>
            </a:r>
            <a:endParaRPr lang="en-US" b="0" i="0">
              <a:solidFill>
                <a:srgbClr val="F79037"/>
              </a:solidFill>
              <a:effectLst/>
              <a:ea typeface="Calibri" panose="020F0502020204030204" pitchFamily="34" charset="0"/>
              <a:cs typeface="Calibri"/>
            </a:endParaRPr>
          </a:p>
          <a:p>
            <a:pPr marL="171450" indent="-171450" algn="l" fontAlgn="base">
              <a:spcBef>
                <a:spcPts val="600"/>
              </a:spcBef>
              <a:buChar char="•"/>
            </a:pPr>
            <a:r>
              <a:rPr lang="en-US" i="0">
                <a:solidFill>
                  <a:srgbClr val="000000"/>
                </a:solidFill>
                <a:effectLst/>
                <a:latin typeface="Calibri"/>
                <a:ea typeface="Calibri" panose="020F0502020204030204" pitchFamily="34" charset="0"/>
                <a:cs typeface="Calibri"/>
              </a:rPr>
              <a:t>Bentham</a:t>
            </a:r>
            <a:r>
              <a:rPr lang="en-US" b="0" i="0">
                <a:solidFill>
                  <a:srgbClr val="000000"/>
                </a:solidFill>
                <a:effectLst/>
                <a:latin typeface="Calibri"/>
                <a:ea typeface="Calibri" panose="020F0502020204030204" pitchFamily="34" charset="0"/>
                <a:cs typeface="Calibri"/>
              </a:rPr>
              <a:t>, J. (1948) </a:t>
            </a:r>
            <a:r>
              <a:rPr lang="en-US" b="0" i="1">
                <a:solidFill>
                  <a:srgbClr val="000000"/>
                </a:solidFill>
                <a:effectLst/>
                <a:latin typeface="Calibri"/>
                <a:ea typeface="Calibri" panose="020F0502020204030204" pitchFamily="34" charset="0"/>
                <a:cs typeface="Calibri"/>
              </a:rPr>
              <a:t>A Fragment on Government and Principles of Morals and Legislation</a:t>
            </a:r>
            <a:r>
              <a:rPr lang="en-US" b="0" i="0">
                <a:solidFill>
                  <a:srgbClr val="000000"/>
                </a:solidFill>
                <a:effectLst/>
                <a:latin typeface="Calibri"/>
                <a:ea typeface="Calibri" panose="020F0502020204030204" pitchFamily="34" charset="0"/>
                <a:cs typeface="Calibri"/>
              </a:rPr>
              <a:t>.</a:t>
            </a:r>
            <a:r>
              <a:rPr lang="en-US">
                <a:latin typeface="Calibri"/>
                <a:ea typeface="Calibri" panose="020F0502020204030204" pitchFamily="34" charset="0"/>
                <a:cs typeface="Calibri"/>
              </a:rPr>
              <a:t> </a:t>
            </a:r>
            <a:r>
              <a:rPr lang="en-US" b="0" i="0">
                <a:solidFill>
                  <a:srgbClr val="000000"/>
                </a:solidFill>
                <a:effectLst/>
                <a:latin typeface="Calibri"/>
                <a:ea typeface="Calibri" panose="020F0502020204030204" pitchFamily="34" charset="0"/>
                <a:cs typeface="Calibri"/>
              </a:rPr>
              <a:t>Blackwell: Oxford. </a:t>
            </a:r>
            <a:endParaRPr lang="en-US" b="0" i="0">
              <a:solidFill>
                <a:srgbClr val="000000"/>
              </a:solidFill>
              <a:effectLst/>
              <a:ea typeface="Calibri" panose="020F0502020204030204" pitchFamily="34" charset="0"/>
              <a:cs typeface="Calibri"/>
            </a:endParaRPr>
          </a:p>
          <a:p>
            <a:pPr marL="171450" indent="-171450" algn="l" rtl="0" fontAlgn="base">
              <a:spcBef>
                <a:spcPts val="600"/>
              </a:spcBef>
              <a:buChar char="•"/>
            </a:pPr>
            <a:r>
              <a:rPr lang="en-US" i="0">
                <a:solidFill>
                  <a:schemeClr val="tx1"/>
                </a:solidFill>
                <a:effectLst/>
                <a:latin typeface="Calibri"/>
                <a:ea typeface="Calibri" panose="020F0502020204030204" pitchFamily="34" charset="0"/>
                <a:cs typeface="Calibri"/>
              </a:rPr>
              <a:t>Bentham</a:t>
            </a:r>
            <a:r>
              <a:rPr lang="en-US" b="0" i="0">
                <a:solidFill>
                  <a:srgbClr val="000000"/>
                </a:solidFill>
                <a:effectLst/>
                <a:latin typeface="Calibri"/>
                <a:ea typeface="Calibri" panose="020F0502020204030204" pitchFamily="34" charset="0"/>
                <a:cs typeface="Calibri"/>
              </a:rPr>
              <a:t>, J. (2013) </a:t>
            </a:r>
            <a:r>
              <a:rPr lang="en-US" b="0" i="1">
                <a:solidFill>
                  <a:srgbClr val="000000"/>
                </a:solidFill>
                <a:effectLst/>
                <a:latin typeface="Calibri"/>
                <a:ea typeface="Calibri" panose="020F0502020204030204" pitchFamily="34" charset="0"/>
                <a:cs typeface="Calibri"/>
              </a:rPr>
              <a:t>Ethical Principles and Ethical Matrix</a:t>
            </a:r>
            <a:r>
              <a:rPr lang="en-US" b="0" i="0">
                <a:solidFill>
                  <a:srgbClr val="000000"/>
                </a:solidFill>
                <a:effectLst/>
                <a:latin typeface="Calibri"/>
                <a:ea typeface="Calibri" panose="020F0502020204030204" pitchFamily="34" charset="0"/>
                <a:cs typeface="Calibri"/>
              </a:rPr>
              <a:t>. In Practical Ethics for Food Professionals. Clark, J. P., </a:t>
            </a:r>
            <a:r>
              <a:rPr lang="en-US" b="0" i="0" err="1">
                <a:solidFill>
                  <a:srgbClr val="000000"/>
                </a:solidFill>
                <a:effectLst/>
                <a:latin typeface="Calibri"/>
                <a:ea typeface="Calibri" panose="020F0502020204030204" pitchFamily="34" charset="0"/>
                <a:cs typeface="Calibri"/>
              </a:rPr>
              <a:t>Ritson</a:t>
            </a:r>
            <a:r>
              <a:rPr lang="en-US" b="0" i="0">
                <a:solidFill>
                  <a:srgbClr val="000000"/>
                </a:solidFill>
                <a:effectLst/>
                <a:latin typeface="Calibri"/>
                <a:ea typeface="Calibri" panose="020F0502020204030204" pitchFamily="34" charset="0"/>
                <a:cs typeface="Calibri"/>
              </a:rPr>
              <a:t>, C. (Eds). 39-56. John Wiley &amp; Sons. </a:t>
            </a:r>
            <a:endParaRPr lang="en-US" b="0" i="0">
              <a:solidFill>
                <a:srgbClr val="000000"/>
              </a:solidFill>
              <a:effectLst/>
              <a:ea typeface="Calibri" panose="020F0502020204030204" pitchFamily="34" charset="0"/>
              <a:cs typeface="Calibri"/>
            </a:endParaRPr>
          </a:p>
          <a:p>
            <a:pPr marL="171450" indent="-171450" algn="l"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Beyond Meat</a:t>
            </a:r>
            <a:r>
              <a:rPr lang="en-US" b="0" i="0">
                <a:solidFill>
                  <a:srgbClr val="000000"/>
                </a:solidFill>
                <a:effectLst/>
                <a:latin typeface="Calibri"/>
                <a:ea typeface="Calibri" panose="020F0502020204030204" pitchFamily="34" charset="0"/>
                <a:cs typeface="Calibri"/>
              </a:rPr>
              <a:t> (n.d.) Mission. Retrieved from </a:t>
            </a:r>
            <a:r>
              <a:rPr lang="en-US" b="0" i="0" u="sng" strike="noStrike">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https://www.beyondmeat.com/en-US/mission/</a:t>
            </a:r>
            <a:r>
              <a:rPr lang="en-US" b="0" i="0">
                <a:solidFill>
                  <a:srgbClr val="F79037"/>
                </a:solidFill>
                <a:effectLst/>
                <a:latin typeface="Calibri"/>
                <a:ea typeface="Calibri" panose="020F0502020204030204" pitchFamily="34" charset="0"/>
                <a:cs typeface="Calibri"/>
              </a:rPr>
              <a:t> </a:t>
            </a:r>
            <a:endParaRPr lang="en-US">
              <a:solidFill>
                <a:srgbClr val="F79037"/>
              </a:solidFill>
              <a:latin typeface="Calibri"/>
              <a:ea typeface="Calibri" panose="020F0502020204030204" pitchFamily="34" charset="0"/>
              <a:cs typeface="Calibri"/>
            </a:endParaRPr>
          </a:p>
          <a:p>
            <a:pPr marL="171450" indent="-171450" algn="l">
              <a:spcBef>
                <a:spcPts val="600"/>
              </a:spcBef>
              <a:buFont typeface="Arial" panose="020B0604020202020204" pitchFamily="34" charset="0"/>
              <a:buChar char="•"/>
            </a:pPr>
            <a:r>
              <a:rPr lang="en-US">
                <a:latin typeface="Calibri"/>
                <a:cs typeface="Calibri"/>
              </a:rPr>
              <a:t>Bhargava N., </a:t>
            </a:r>
            <a:r>
              <a:rPr lang="en-US" err="1">
                <a:latin typeface="Calibri"/>
                <a:cs typeface="Calibri"/>
              </a:rPr>
              <a:t>Sharanagat</a:t>
            </a:r>
            <a:r>
              <a:rPr lang="en-US">
                <a:latin typeface="Calibri"/>
                <a:cs typeface="Calibri"/>
              </a:rPr>
              <a:t> V.S., </a:t>
            </a:r>
            <a:r>
              <a:rPr lang="en-US" err="1">
                <a:latin typeface="Calibri"/>
                <a:cs typeface="Calibri"/>
              </a:rPr>
              <a:t>Mor</a:t>
            </a:r>
            <a:r>
              <a:rPr lang="en-US">
                <a:latin typeface="Calibri"/>
                <a:cs typeface="Calibri"/>
              </a:rPr>
              <a:t> R.S. &amp; Kumar K. (2020). Active and intelligent biodegradable packaging films using food and food waste-derived bioactive compounds: A review. </a:t>
            </a:r>
            <a:r>
              <a:rPr lang="en-US" i="1">
                <a:latin typeface="Calibri"/>
                <a:cs typeface="Calibri"/>
              </a:rPr>
              <a:t>Trends in Food Science &amp; Technology</a:t>
            </a:r>
            <a:r>
              <a:rPr lang="en-US">
                <a:latin typeface="Calibri"/>
                <a:cs typeface="Calibri"/>
              </a:rPr>
              <a:t>, 105, 385-401.</a:t>
            </a:r>
          </a:p>
          <a:p>
            <a:pPr marL="171450" indent="-171450" algn="l"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Bouvard</a:t>
            </a:r>
            <a:r>
              <a:rPr lang="en-US" b="0" i="0">
                <a:solidFill>
                  <a:srgbClr val="000000"/>
                </a:solidFill>
                <a:effectLst/>
                <a:latin typeface="Calibri"/>
                <a:ea typeface="Calibri" panose="020F0502020204030204" pitchFamily="34" charset="0"/>
                <a:cs typeface="Calibri"/>
              </a:rPr>
              <a:t>, V., Loomis, D., Guyton, K. Z., Grosse, Y., </a:t>
            </a:r>
            <a:r>
              <a:rPr lang="en-US" b="0" i="0" err="1">
                <a:solidFill>
                  <a:srgbClr val="000000"/>
                </a:solidFill>
                <a:effectLst/>
                <a:latin typeface="Calibri"/>
                <a:ea typeface="Calibri" panose="020F0502020204030204" pitchFamily="34" charset="0"/>
                <a:cs typeface="Calibri"/>
              </a:rPr>
              <a:t>Ghissassi</a:t>
            </a:r>
            <a:r>
              <a:rPr lang="en-US" b="0" i="0">
                <a:solidFill>
                  <a:srgbClr val="000000"/>
                </a:solidFill>
                <a:effectLst/>
                <a:latin typeface="Calibri"/>
                <a:ea typeface="Calibri" panose="020F0502020204030204" pitchFamily="34" charset="0"/>
                <a:cs typeface="Calibri"/>
              </a:rPr>
              <a:t>, F. E., </a:t>
            </a:r>
            <a:r>
              <a:rPr lang="en-US" b="0" i="0" err="1">
                <a:solidFill>
                  <a:srgbClr val="000000"/>
                </a:solidFill>
                <a:effectLst/>
                <a:latin typeface="Calibri"/>
                <a:ea typeface="Calibri" panose="020F0502020204030204" pitchFamily="34" charset="0"/>
                <a:cs typeface="Calibri"/>
              </a:rPr>
              <a:t>Benbrahim-Tallaa</a:t>
            </a:r>
            <a:r>
              <a:rPr lang="en-US" b="0" i="0">
                <a:solidFill>
                  <a:srgbClr val="000000"/>
                </a:solidFill>
                <a:effectLst/>
                <a:latin typeface="Calibri"/>
                <a:ea typeface="Calibri" panose="020F0502020204030204" pitchFamily="34" charset="0"/>
                <a:cs typeface="Calibri"/>
              </a:rPr>
              <a:t>, L., ... &amp; </a:t>
            </a:r>
            <a:r>
              <a:rPr lang="en-US" b="0" i="0" err="1">
                <a:solidFill>
                  <a:srgbClr val="000000"/>
                </a:solidFill>
                <a:effectLst/>
                <a:latin typeface="Calibri"/>
                <a:ea typeface="Calibri" panose="020F0502020204030204" pitchFamily="34" charset="0"/>
                <a:cs typeface="Calibri"/>
              </a:rPr>
              <a:t>Corpet</a:t>
            </a:r>
            <a:r>
              <a:rPr lang="en-US" b="0" i="0">
                <a:solidFill>
                  <a:srgbClr val="000000"/>
                </a:solidFill>
                <a:effectLst/>
                <a:latin typeface="Calibri"/>
                <a:ea typeface="Calibri" panose="020F0502020204030204" pitchFamily="34" charset="0"/>
                <a:cs typeface="Calibri"/>
              </a:rPr>
              <a:t>, D. (2015). Carcinogenicity of consumption of red and processed meat. The Lancet Oncology, </a:t>
            </a:r>
            <a:r>
              <a:rPr lang="en-US">
                <a:latin typeface="Calibri"/>
                <a:ea typeface="Calibri" panose="020F0502020204030204" pitchFamily="34" charset="0"/>
                <a:cs typeface="Calibri"/>
              </a:rPr>
              <a:t>16 (16</a:t>
            </a:r>
            <a:r>
              <a:rPr lang="en-US" b="0" i="0">
                <a:solidFill>
                  <a:srgbClr val="000000"/>
                </a:solidFill>
                <a:effectLst/>
                <a:latin typeface="Calibri"/>
                <a:ea typeface="Calibri" panose="020F0502020204030204" pitchFamily="34" charset="0"/>
                <a:cs typeface="Calibri"/>
              </a:rPr>
              <a:t>), 1599-1600. </a:t>
            </a:r>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Brown, S. (2022) </a:t>
            </a:r>
            <a:r>
              <a:rPr lang="en-US">
                <a:latin typeface="Calibri"/>
                <a:cs typeface="Calibri"/>
              </a:rPr>
              <a:t>How to Get a Patent on a Food Product. </a:t>
            </a:r>
            <a:r>
              <a:rPr lang="en-US">
                <a:solidFill>
                  <a:srgbClr val="F79037"/>
                </a:solidFill>
                <a:latin typeface="Calibri"/>
                <a:cs typeface="Calibri"/>
                <a:hlinkClick r:id="rId5">
                  <a:extLst>
                    <a:ext uri="{A12FA001-AC4F-418D-AE19-62706E023703}">
                      <ahyp:hlinkClr xmlns:ahyp="http://schemas.microsoft.com/office/drawing/2018/hyperlinkcolor" val="tx"/>
                    </a:ext>
                  </a:extLst>
                </a:hlinkClick>
              </a:rPr>
              <a:t>https://patentexperts.org/patent/how-to-get-a-patent/food-patent/</a:t>
            </a:r>
            <a:r>
              <a:rPr lang="en-US">
                <a:latin typeface="Calibri"/>
                <a:cs typeface="Calibri"/>
              </a:rPr>
              <a:t> </a:t>
            </a:r>
            <a:endParaRPr lang="en-US">
              <a:latin typeface="Calibri"/>
              <a:ea typeface="Calibri" panose="020F0502020204030204" pitchFamily="34" charset="0"/>
              <a:cs typeface="Calibri"/>
            </a:endParaRPr>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Burkhardt, J. (2001). The GMO debates: taking ethics seriously. In Proceedings of the 2001 National Public Policy Education Conference. Access at: www. </a:t>
            </a:r>
            <a:r>
              <a:rPr lang="en-US" err="1">
                <a:latin typeface="Calibri"/>
                <a:ea typeface="Calibri" panose="020F0502020204030204" pitchFamily="34" charset="0"/>
                <a:cs typeface="Calibri"/>
              </a:rPr>
              <a:t>farmfoundation</a:t>
            </a:r>
            <a:r>
              <a:rPr lang="en-US">
                <a:latin typeface="Calibri"/>
                <a:ea typeface="Calibri" panose="020F0502020204030204" pitchFamily="34" charset="0"/>
                <a:cs typeface="Calibri"/>
              </a:rPr>
              <a:t>. org/</a:t>
            </a:r>
            <a:r>
              <a:rPr lang="en-US" err="1">
                <a:latin typeface="Calibri"/>
                <a:ea typeface="Calibri" panose="020F0502020204030204" pitchFamily="34" charset="0"/>
                <a:cs typeface="Calibri"/>
              </a:rPr>
              <a:t>nppecindex</a:t>
            </a:r>
            <a:r>
              <a:rPr lang="en-US">
                <a:latin typeface="Calibri"/>
                <a:ea typeface="Calibri" panose="020F0502020204030204" pitchFamily="34" charset="0"/>
                <a:cs typeface="Calibri"/>
              </a:rPr>
              <a:t>. </a:t>
            </a:r>
            <a:r>
              <a:rPr lang="en-US" err="1">
                <a:latin typeface="Calibri"/>
                <a:ea typeface="Calibri" panose="020F0502020204030204" pitchFamily="34" charset="0"/>
                <a:cs typeface="Calibri"/>
              </a:rPr>
              <a:t>htm</a:t>
            </a:r>
            <a:r>
              <a:rPr lang="en-US">
                <a:latin typeface="Calibri"/>
                <a:ea typeface="Calibri" panose="020F0502020204030204" pitchFamily="34" charset="0"/>
                <a:cs typeface="Calibri"/>
              </a:rPr>
              <a:t>.</a:t>
            </a:r>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Burkhardt J., Comstock G., </a:t>
            </a:r>
            <a:r>
              <a:rPr lang="en-US" err="1">
                <a:latin typeface="Calibri"/>
                <a:ea typeface="Calibri" panose="020F0502020204030204" pitchFamily="34" charset="0"/>
                <a:cs typeface="Calibri"/>
              </a:rPr>
              <a:t>Hartel</a:t>
            </a:r>
            <a:r>
              <a:rPr lang="en-US">
                <a:latin typeface="Calibri"/>
                <a:ea typeface="Calibri" panose="020F0502020204030204" pitchFamily="34" charset="0"/>
                <a:cs typeface="Calibri"/>
              </a:rPr>
              <a:t> P.G., Thompson P.B., </a:t>
            </a:r>
            <a:r>
              <a:rPr lang="en-US" err="1">
                <a:solidFill>
                  <a:schemeClr val="tx1"/>
                </a:solidFill>
                <a:latin typeface="Calibri"/>
                <a:ea typeface="Calibri" panose="020F0502020204030204" pitchFamily="34" charset="0"/>
                <a:cs typeface="Calibri"/>
              </a:rPr>
              <a:t>Chrispeels</a:t>
            </a:r>
            <a:r>
              <a:rPr lang="en-US">
                <a:solidFill>
                  <a:schemeClr val="tx1"/>
                </a:solidFill>
                <a:latin typeface="Calibri"/>
                <a:ea typeface="Calibri" panose="020F0502020204030204" pitchFamily="34" charset="0"/>
                <a:cs typeface="Calibri"/>
              </a:rPr>
              <a:t> M.J., </a:t>
            </a:r>
            <a:r>
              <a:rPr lang="en-US" err="1">
                <a:solidFill>
                  <a:schemeClr val="tx1"/>
                </a:solidFill>
                <a:latin typeface="Calibri"/>
                <a:ea typeface="Calibri" panose="020F0502020204030204" pitchFamily="34" charset="0"/>
                <a:cs typeface="Calibri"/>
              </a:rPr>
              <a:t>Muscoplat</a:t>
            </a:r>
            <a:r>
              <a:rPr lang="en-US">
                <a:solidFill>
                  <a:schemeClr val="tx1"/>
                </a:solidFill>
                <a:latin typeface="Calibri"/>
                <a:ea typeface="Calibri" panose="020F0502020204030204" pitchFamily="34" charset="0"/>
                <a:cs typeface="Calibri"/>
              </a:rPr>
              <a:t> C.C., </a:t>
            </a:r>
            <a:r>
              <a:rPr lang="en-US" err="1">
                <a:solidFill>
                  <a:schemeClr val="tx1"/>
                </a:solidFill>
                <a:latin typeface="Calibri"/>
                <a:ea typeface="Calibri" panose="020F0502020204030204" pitchFamily="34" charset="0"/>
                <a:cs typeface="Calibri"/>
              </a:rPr>
              <a:t>Streiffer</a:t>
            </a:r>
            <a:r>
              <a:rPr lang="en-US">
                <a:solidFill>
                  <a:schemeClr val="tx1"/>
                </a:solidFill>
                <a:latin typeface="Calibri"/>
                <a:ea typeface="Calibri" panose="020F0502020204030204" pitchFamily="34" charset="0"/>
                <a:cs typeface="Calibri"/>
              </a:rPr>
              <a:t> R. (2005). Agricultural Ethics. CAST – Council for Agricultural Science and Technology, 29, p. 12 (ISSN 1070-0021).</a:t>
            </a:r>
            <a:endParaRPr lang="en-US">
              <a:solidFill>
                <a:schemeClr val="tx1"/>
              </a:solidFill>
            </a:endParaRPr>
          </a:p>
        </p:txBody>
      </p:sp>
      <p:grpSp>
        <p:nvGrpSpPr>
          <p:cNvPr id="7" name="Graphic 2">
            <a:extLst>
              <a:ext uri="{FF2B5EF4-FFF2-40B4-BE49-F238E27FC236}">
                <a16:creationId xmlns:a16="http://schemas.microsoft.com/office/drawing/2014/main" id="{8833877A-13E9-370F-44C0-DAD431FA4BB7}"/>
              </a:ext>
            </a:extLst>
          </p:cNvPr>
          <p:cNvGrpSpPr/>
          <p:nvPr/>
        </p:nvGrpSpPr>
        <p:grpSpPr>
          <a:xfrm>
            <a:off x="5812885" y="1056341"/>
            <a:ext cx="1082141" cy="1124763"/>
            <a:chOff x="690225" y="4499263"/>
            <a:chExt cx="1499146" cy="1521296"/>
          </a:xfrm>
        </p:grpSpPr>
        <p:sp>
          <p:nvSpPr>
            <p:cNvPr id="8" name="Freeform 109">
              <a:extLst>
                <a:ext uri="{FF2B5EF4-FFF2-40B4-BE49-F238E27FC236}">
                  <a16:creationId xmlns:a16="http://schemas.microsoft.com/office/drawing/2014/main" id="{BEE2D880-EB39-2952-C87C-BCBC1DBC2E3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9" name="Graphic 2">
              <a:extLst>
                <a:ext uri="{FF2B5EF4-FFF2-40B4-BE49-F238E27FC236}">
                  <a16:creationId xmlns:a16="http://schemas.microsoft.com/office/drawing/2014/main" id="{E38B99D4-1A2E-5114-305F-33C3C7341D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FF58AB43-9243-790D-6883-F4384C070CA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167">
                <a:extLst>
                  <a:ext uri="{FF2B5EF4-FFF2-40B4-BE49-F238E27FC236}">
                    <a16:creationId xmlns:a16="http://schemas.microsoft.com/office/drawing/2014/main" id="{AD198C2B-4074-E049-8C16-354384BA5F4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1" name="Freeform 168">
                <a:extLst>
                  <a:ext uri="{FF2B5EF4-FFF2-40B4-BE49-F238E27FC236}">
                    <a16:creationId xmlns:a16="http://schemas.microsoft.com/office/drawing/2014/main" id="{018F6457-D249-F1C4-5ABF-FF39C9F0F5C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170">
                <a:extLst>
                  <a:ext uri="{FF2B5EF4-FFF2-40B4-BE49-F238E27FC236}">
                    <a16:creationId xmlns:a16="http://schemas.microsoft.com/office/drawing/2014/main" id="{D483DE84-76EF-F12A-E0F2-C0C16BF1F6F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171">
                <a:extLst>
                  <a:ext uri="{FF2B5EF4-FFF2-40B4-BE49-F238E27FC236}">
                    <a16:creationId xmlns:a16="http://schemas.microsoft.com/office/drawing/2014/main" id="{65253802-51C4-DF45-E7D2-1A13509F65A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49E11847-1EAD-BD75-49B3-1CBEFD01BF6F}"/>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97D2F521-6412-3839-C6BF-91DE56A87177}"/>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5" name="Freeform 126">
                <a:extLst>
                  <a:ext uri="{FF2B5EF4-FFF2-40B4-BE49-F238E27FC236}">
                    <a16:creationId xmlns:a16="http://schemas.microsoft.com/office/drawing/2014/main" id="{9AB3991A-2515-53CC-7695-E7192C11423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6" name="Freeform 131">
                <a:extLst>
                  <a:ext uri="{FF2B5EF4-FFF2-40B4-BE49-F238E27FC236}">
                    <a16:creationId xmlns:a16="http://schemas.microsoft.com/office/drawing/2014/main" id="{7953B998-555A-3643-31B1-A72247AECDC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7" name="Freeform 139">
                <a:extLst>
                  <a:ext uri="{FF2B5EF4-FFF2-40B4-BE49-F238E27FC236}">
                    <a16:creationId xmlns:a16="http://schemas.microsoft.com/office/drawing/2014/main" id="{DC5C6BAE-B44E-9CF4-0875-6FBD23C006B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8" name="Freeform 165">
                <a:extLst>
                  <a:ext uri="{FF2B5EF4-FFF2-40B4-BE49-F238E27FC236}">
                    <a16:creationId xmlns:a16="http://schemas.microsoft.com/office/drawing/2014/main" id="{9CEFE3B5-CF4D-624B-2B9E-4C2D51B6ED8F}"/>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C5F106B4-BCC7-28F8-EC39-DD7BD54174C6}"/>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8E9758FA-0F91-3651-90EA-FE2A2953AE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0" name="Freeform 121">
                <a:extLst>
                  <a:ext uri="{FF2B5EF4-FFF2-40B4-BE49-F238E27FC236}">
                    <a16:creationId xmlns:a16="http://schemas.microsoft.com/office/drawing/2014/main" id="{E32BF189-755E-060B-C65B-9F92DD4518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1" name="Freeform 122">
                <a:extLst>
                  <a:ext uri="{FF2B5EF4-FFF2-40B4-BE49-F238E27FC236}">
                    <a16:creationId xmlns:a16="http://schemas.microsoft.com/office/drawing/2014/main" id="{FF79990D-B71D-5D88-C2D0-159F724AA15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2" name="Freeform 123">
                <a:extLst>
                  <a:ext uri="{FF2B5EF4-FFF2-40B4-BE49-F238E27FC236}">
                    <a16:creationId xmlns:a16="http://schemas.microsoft.com/office/drawing/2014/main" id="{7EE10BCD-DFCD-4B4E-9F30-2C0DB1B121E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3" name="Freeform 124">
                <a:extLst>
                  <a:ext uri="{FF2B5EF4-FFF2-40B4-BE49-F238E27FC236}">
                    <a16:creationId xmlns:a16="http://schemas.microsoft.com/office/drawing/2014/main" id="{41CF0EF2-5B68-6532-D87A-83850D0E612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39A2E525-8BBA-B94D-855A-8E0396377E9A}"/>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B6A22E2D-129C-7EC7-36FC-FA6126735BA1}"/>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C499830F-A630-E1F4-5B12-2FB5CF90FB7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8" name="Freeform 119">
                  <a:extLst>
                    <a:ext uri="{FF2B5EF4-FFF2-40B4-BE49-F238E27FC236}">
                      <a16:creationId xmlns:a16="http://schemas.microsoft.com/office/drawing/2014/main" id="{59BFF518-8A61-758C-6EB2-DC010ADC017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 name="Freeform 115">
                <a:extLst>
                  <a:ext uri="{FF2B5EF4-FFF2-40B4-BE49-F238E27FC236}">
                    <a16:creationId xmlns:a16="http://schemas.microsoft.com/office/drawing/2014/main" id="{E03EB673-828F-3DA1-53E1-87968FDD0BC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5" name="Freeform 116">
                <a:extLst>
                  <a:ext uri="{FF2B5EF4-FFF2-40B4-BE49-F238E27FC236}">
                    <a16:creationId xmlns:a16="http://schemas.microsoft.com/office/drawing/2014/main" id="{E0D44D50-A637-7D7C-E834-95520DB246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6" name="Freeform 117">
                <a:extLst>
                  <a:ext uri="{FF2B5EF4-FFF2-40B4-BE49-F238E27FC236}">
                    <a16:creationId xmlns:a16="http://schemas.microsoft.com/office/drawing/2014/main" id="{7287B7D3-8528-51C7-D1B1-59B1910CE70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2" name="Slide Number Placeholder 2">
            <a:extLst>
              <a:ext uri="{FF2B5EF4-FFF2-40B4-BE49-F238E27FC236}">
                <a16:creationId xmlns:a16="http://schemas.microsoft.com/office/drawing/2014/main" id="{627EB976-03F2-8D23-A845-DD360C950037}"/>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62</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4594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421113"/>
            <a:ext cx="6335972" cy="8464045"/>
          </a:xfrm>
        </p:spPr>
        <p:txBody>
          <a:bodyPr lIns="91440" tIns="45720" rIns="91440" bIns="45720" numCol="1" spcCol="288000" anchor="t">
            <a:noAutofit/>
          </a:bodyPr>
          <a:lstStyle/>
          <a:p>
            <a:pPr marL="171450" indent="-171450" algn="l" fontAlgn="base">
              <a:spcBef>
                <a:spcPts val="600"/>
              </a:spcBef>
              <a:buFont typeface="Arial,Sans-Serif" panose="020B0604020202020204" pitchFamily="34" charset="0"/>
              <a:buChar char="•"/>
            </a:pPr>
            <a:endParaRPr lang="en-US" sz="1200">
              <a:latin typeface="Calibri"/>
              <a:ea typeface="Calibri" panose="020F0502020204030204" pitchFamily="34" charset="0"/>
              <a:cs typeface="Calibri"/>
            </a:endParaRPr>
          </a:p>
          <a:p>
            <a:pPr marL="171450" indent="-171450" algn="l" fontAlgn="base">
              <a:spcBef>
                <a:spcPts val="600"/>
              </a:spcBef>
              <a:buFont typeface="Arial,Sans-Serif" panose="020B0604020202020204" pitchFamily="34" charset="0"/>
              <a:buChar char="•"/>
            </a:pPr>
            <a:r>
              <a:rPr lang="en-US" sz="1200" i="0" err="1">
                <a:solidFill>
                  <a:srgbClr val="000000"/>
                </a:solidFill>
                <a:effectLst/>
                <a:latin typeface="Calibri"/>
                <a:ea typeface="Calibri" panose="020F0502020204030204" pitchFamily="34" charset="0"/>
                <a:cs typeface="Calibri"/>
              </a:rPr>
              <a:t>Buzby</a:t>
            </a:r>
            <a:r>
              <a:rPr lang="en-US" sz="1200" b="0" i="0" err="1">
                <a:solidFill>
                  <a:srgbClr val="000000"/>
                </a:solidFill>
                <a:effectLst/>
                <a:latin typeface="Calibri"/>
                <a:ea typeface="Calibri" panose="020F0502020204030204" pitchFamily="34" charset="0"/>
                <a:cs typeface="Calibri"/>
              </a:rPr>
              <a:t>,J</a:t>
            </a:r>
            <a:r>
              <a:rPr lang="en-US" sz="1200" b="0" i="0">
                <a:solidFill>
                  <a:srgbClr val="000000"/>
                </a:solidFill>
                <a:effectLst/>
                <a:latin typeface="Calibri"/>
                <a:ea typeface="Calibri" panose="020F0502020204030204" pitchFamily="34" charset="0"/>
                <a:cs typeface="Calibri"/>
              </a:rPr>
              <a:t>. C., Hyman, J. (2012) Total and per capita value of food loss in the United States. </a:t>
            </a:r>
            <a:r>
              <a:rPr lang="en-US" sz="1200" b="0" i="1">
                <a:solidFill>
                  <a:srgbClr val="000000"/>
                </a:solidFill>
                <a:effectLst/>
                <a:latin typeface="Calibri"/>
                <a:ea typeface="Calibri" panose="020F0502020204030204" pitchFamily="34" charset="0"/>
                <a:cs typeface="Calibri"/>
              </a:rPr>
              <a:t>Food Policy</a:t>
            </a:r>
            <a:r>
              <a:rPr lang="en-US" sz="1200" b="0" i="0">
                <a:solidFill>
                  <a:srgbClr val="000000"/>
                </a:solidFill>
                <a:effectLst/>
                <a:latin typeface="Calibri"/>
                <a:ea typeface="Calibri" panose="020F0502020204030204" pitchFamily="34" charset="0"/>
                <a:cs typeface="Calibri"/>
              </a:rPr>
              <a:t>, 37 (5</a:t>
            </a:r>
            <a:r>
              <a:rPr lang="en-US" sz="1200">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a:t>
            </a:r>
            <a:r>
              <a:rPr lang="en-US" sz="1200">
                <a:latin typeface="Calibri"/>
                <a:ea typeface="Calibri" panose="020F0502020204030204" pitchFamily="34" charset="0"/>
                <a:cs typeface="Calibri"/>
              </a:rPr>
              <a:t>561-570</a:t>
            </a:r>
            <a:r>
              <a:rPr lang="en-US" sz="1200" b="0" i="0">
                <a:solidFill>
                  <a:srgbClr val="000000"/>
                </a:solidFill>
                <a:effectLst/>
                <a:latin typeface="Calibri"/>
                <a:ea typeface="Calibri" panose="020F0502020204030204" pitchFamily="34" charset="0"/>
                <a:cs typeface="Calibri"/>
              </a:rPr>
              <a:t>. </a:t>
            </a:r>
          </a:p>
          <a:p>
            <a:pPr marL="171450" indent="-171450" algn="l" fontAlgn="base">
              <a:spcBef>
                <a:spcPts val="600"/>
              </a:spcBef>
              <a:buFont typeface="Arial,Sans-Serif" panose="020B0604020202020204" pitchFamily="34" charset="0"/>
              <a:buChar char="•"/>
            </a:pPr>
            <a:r>
              <a:rPr lang="en-US" sz="1200">
                <a:latin typeface="Calibri"/>
                <a:ea typeface="Calibri" panose="020F0502020204030204" pitchFamily="34" charset="0"/>
                <a:cs typeface="Calibri"/>
              </a:rPr>
              <a:t>Cairns, G. (2019). A critical review of evidence on the sociocultural impacts of food marketing and policy implications. Appetite 136, 193–207. </a:t>
            </a:r>
            <a:r>
              <a:rPr lang="en-US" sz="1200" err="1">
                <a:latin typeface="Calibri"/>
                <a:ea typeface="Calibri" panose="020F0502020204030204" pitchFamily="34" charset="0"/>
                <a:cs typeface="Calibri"/>
              </a:rPr>
              <a:t>doi</a:t>
            </a:r>
            <a:r>
              <a:rPr lang="en-US" sz="1200">
                <a:latin typeface="Calibri"/>
                <a:ea typeface="Calibri" panose="020F0502020204030204" pitchFamily="34" charset="0"/>
                <a:cs typeface="Calibri"/>
              </a:rPr>
              <a:t>: 10.1016/j.appet.2019.02.002  </a:t>
            </a:r>
          </a:p>
          <a:p>
            <a:pPr marL="171450" indent="-171450" algn="l">
              <a:spcBef>
                <a:spcPts val="600"/>
              </a:spcBef>
              <a:buFont typeface="Arial,Sans-Serif" panose="020B0604020202020204" pitchFamily="34" charset="0"/>
              <a:buChar char="•"/>
            </a:pPr>
            <a:r>
              <a:rPr lang="en-US" sz="1200">
                <a:latin typeface="Calibri"/>
                <a:ea typeface="Calibri" panose="020F0502020204030204" pitchFamily="34" charset="0"/>
                <a:cs typeface="Calibri"/>
              </a:rPr>
              <a:t>Cancer Council (n.d.). Meat and Cancer Risk: Improving your health and reducing the risk. Retrieved from </a:t>
            </a:r>
            <a:r>
              <a:rPr lang="en-US" sz="1200" u="sng">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https://www.cancer.org.au/cancer-information/causes-and-prevention/diet-and-exercise/meat-and-cancer-risk</a:t>
            </a:r>
            <a:r>
              <a:rPr lang="en-US" sz="1200">
                <a:solidFill>
                  <a:srgbClr val="F79037"/>
                </a:solidFill>
                <a:latin typeface="Calibri"/>
                <a:ea typeface="Calibri" panose="020F0502020204030204" pitchFamily="34" charset="0"/>
                <a:cs typeface="Calibri"/>
              </a:rPr>
              <a:t> </a:t>
            </a:r>
            <a:r>
              <a:rPr lang="en-US" sz="1200">
                <a:latin typeface="Calibri"/>
                <a:ea typeface="Calibri" panose="020F0502020204030204" pitchFamily="34" charset="0"/>
                <a:cs typeface="Calibri"/>
              </a:rPr>
              <a:t> </a:t>
            </a:r>
            <a:endParaRPr lang="en-US"/>
          </a:p>
          <a:p>
            <a:pPr marL="171450" indent="-171450" algn="l">
              <a:spcBef>
                <a:spcPts val="600"/>
              </a:spcBef>
              <a:buFont typeface="Arial,Sans-Serif" panose="020B0604020202020204" pitchFamily="34" charset="0"/>
              <a:buChar char="•"/>
            </a:pPr>
            <a:r>
              <a:rPr lang="en-US" sz="1200">
                <a:latin typeface="Calibri"/>
                <a:ea typeface="Calibri" panose="020F0502020204030204" pitchFamily="34" charset="0"/>
                <a:cs typeface="Calibri"/>
              </a:rPr>
              <a:t>Chan, D. S., Lau, R., Aune, D., Vieira, R., Greenwood, D. C., </a:t>
            </a:r>
            <a:r>
              <a:rPr lang="en-US" sz="1200" err="1">
                <a:latin typeface="Calibri"/>
                <a:ea typeface="Calibri" panose="020F0502020204030204" pitchFamily="34" charset="0"/>
                <a:cs typeface="Calibri"/>
              </a:rPr>
              <a:t>Kampman</a:t>
            </a:r>
            <a:r>
              <a:rPr lang="en-US" sz="1200">
                <a:latin typeface="Calibri"/>
                <a:ea typeface="Calibri" panose="020F0502020204030204" pitchFamily="34" charset="0"/>
                <a:cs typeface="Calibri"/>
              </a:rPr>
              <a:t>, E., &amp; </a:t>
            </a:r>
            <a:r>
              <a:rPr lang="en-US" sz="1200" err="1">
                <a:latin typeface="Calibri"/>
                <a:ea typeface="Calibri" panose="020F0502020204030204" pitchFamily="34" charset="0"/>
                <a:cs typeface="Calibri"/>
              </a:rPr>
              <a:t>Norat</a:t>
            </a:r>
            <a:r>
              <a:rPr lang="en-US" sz="1200">
                <a:latin typeface="Calibri"/>
                <a:ea typeface="Calibri" panose="020F0502020204030204" pitchFamily="34" charset="0"/>
                <a:cs typeface="Calibri"/>
              </a:rPr>
              <a:t>, T. (2011). Red and processed meat and colorectal cancer incidence: meta-analysis of prospective studies. </a:t>
            </a:r>
            <a:r>
              <a:rPr lang="en-US" sz="1200" err="1">
                <a:latin typeface="Calibri"/>
                <a:ea typeface="Calibri" panose="020F0502020204030204" pitchFamily="34" charset="0"/>
                <a:cs typeface="Calibri"/>
              </a:rPr>
              <a:t>PloS</a:t>
            </a:r>
            <a:r>
              <a:rPr lang="en-US" sz="1200">
                <a:latin typeface="Calibri"/>
                <a:ea typeface="Calibri" panose="020F0502020204030204" pitchFamily="34" charset="0"/>
                <a:cs typeface="Calibri"/>
              </a:rPr>
              <a:t> one, 6(6), e20456. </a:t>
            </a:r>
          </a:p>
          <a:p>
            <a:pPr marL="171450" indent="-171450" algn="l">
              <a:spcBef>
                <a:spcPts val="600"/>
              </a:spcBef>
              <a:buFont typeface="Arial,Sans-Serif" panose="020B0604020202020204" pitchFamily="34" charset="0"/>
              <a:buChar char="•"/>
            </a:pPr>
            <a:r>
              <a:rPr lang="en-US" sz="1200">
                <a:latin typeface="Calibri"/>
                <a:cs typeface="Calibri"/>
              </a:rPr>
              <a:t>Coca Cola (2020).Is the Coca‑Cola formula kept secret because the company has something to hide? </a:t>
            </a:r>
            <a:r>
              <a:rPr lang="en-US" sz="1200">
                <a:solidFill>
                  <a:srgbClr val="F79037"/>
                </a:solidFill>
                <a:latin typeface="Calibri"/>
                <a:cs typeface="Calibri"/>
                <a:hlinkClick r:id="rId3">
                  <a:extLst>
                    <a:ext uri="{A12FA001-AC4F-418D-AE19-62706E023703}">
                      <ahyp:hlinkClr xmlns:ahyp="http://schemas.microsoft.com/office/drawing/2018/hyperlinkcolor" val="tx"/>
                    </a:ext>
                  </a:extLst>
                </a:hlinkClick>
              </a:rPr>
              <a:t>https://www.coca-cola.co.uk/our-business/faqs/is-the-coca-cola-formula-kept-secret-because-the-company-has-something-to-hide</a:t>
            </a:r>
            <a:r>
              <a:rPr lang="en-US" sz="1200">
                <a:latin typeface="Calibri"/>
                <a:cs typeface="Calibri"/>
              </a:rPr>
              <a:t>  (Access Date: 10.02.2023).</a:t>
            </a:r>
            <a:endParaRPr lang="en-US" sz="1200"/>
          </a:p>
          <a:p>
            <a:pPr marL="171450" indent="-171450" algn="l">
              <a:spcBef>
                <a:spcPts val="600"/>
              </a:spcBef>
              <a:buFont typeface="Arial,Sans-Serif" panose="020B0604020202020204" pitchFamily="34" charset="0"/>
              <a:buChar char="•"/>
            </a:pPr>
            <a:r>
              <a:rPr lang="en-US" sz="1200">
                <a:latin typeface="Calibri"/>
                <a:cs typeface="Calibri"/>
              </a:rPr>
              <a:t>Codex Alimentarius (2011). General Principles of Food Hygiene - CXC 1-1969. Adopted in 1969. Amended </a:t>
            </a:r>
            <a:r>
              <a:rPr lang="en-US" sz="1200">
                <a:solidFill>
                  <a:schemeClr val="tx1"/>
                </a:solidFill>
                <a:latin typeface="Calibri"/>
                <a:cs typeface="Calibri"/>
              </a:rPr>
              <a:t>in 1999. Revised in 1997, 2003, 2020. Editorial corrections in 2011.</a:t>
            </a:r>
          </a:p>
          <a:p>
            <a:pPr marL="171450" indent="-171450" algn="l">
              <a:spcBef>
                <a:spcPts val="600"/>
              </a:spcBef>
              <a:buFont typeface="Arial" panose="020B0604020202020204" pitchFamily="34" charset="0"/>
              <a:buChar char="•"/>
            </a:pPr>
            <a:r>
              <a:rPr lang="en-US" sz="1200">
                <a:latin typeface="Calibri"/>
                <a:cs typeface="Calibri"/>
              </a:rPr>
              <a:t>Cornell Law School, (2020). Original Work of Authorship Retrieved from </a:t>
            </a:r>
            <a:r>
              <a:rPr lang="en-US" sz="1200">
                <a:solidFill>
                  <a:srgbClr val="F79037"/>
                </a:solidFill>
                <a:latin typeface="Calibri"/>
                <a:cs typeface="Calibri"/>
                <a:hlinkClick r:id="rId4">
                  <a:extLst>
                    <a:ext uri="{A12FA001-AC4F-418D-AE19-62706E023703}">
                      <ahyp:hlinkClr xmlns:ahyp="http://schemas.microsoft.com/office/drawing/2018/hyperlinkcolor" val="tx"/>
                    </a:ext>
                  </a:extLst>
                </a:hlinkClick>
              </a:rPr>
              <a:t>https://www.law.cornell.edu/wex/original_work_of_authorship</a:t>
            </a:r>
            <a:endParaRPr lang="en-US" sz="1200">
              <a:latin typeface="Calibri"/>
              <a:cs typeface="Calibri"/>
            </a:endParaRPr>
          </a:p>
          <a:p>
            <a:pPr marL="171450" indent="-171450" algn="l">
              <a:spcBef>
                <a:spcPts val="600"/>
              </a:spcBef>
              <a:buFont typeface="Arial" panose="020B0604020202020204" pitchFamily="34" charset="0"/>
              <a:buChar char="•"/>
            </a:pPr>
            <a:r>
              <a:rPr lang="en-US" sz="1200">
                <a:latin typeface="Calibri"/>
                <a:ea typeface="Calibri" panose="020F0502020204030204" pitchFamily="34" charset="0"/>
                <a:cs typeface="Calibri"/>
              </a:rPr>
              <a:t>Cornell Law School (n.d.). </a:t>
            </a:r>
            <a:r>
              <a:rPr lang="en-US" sz="1200">
                <a:latin typeface="Calibri"/>
                <a:cs typeface="Calibri"/>
              </a:rPr>
              <a:t>Trade Dress. </a:t>
            </a:r>
            <a:r>
              <a:rPr lang="en-US" sz="1200">
                <a:solidFill>
                  <a:srgbClr val="F79037"/>
                </a:solidFill>
                <a:latin typeface="Calibri"/>
                <a:cs typeface="Calibri"/>
                <a:hlinkClick r:id="rId5">
                  <a:extLst>
                    <a:ext uri="{A12FA001-AC4F-418D-AE19-62706E023703}">
                      <ahyp:hlinkClr xmlns:ahyp="http://schemas.microsoft.com/office/drawing/2018/hyperlinkcolor" val="tx"/>
                    </a:ext>
                  </a:extLst>
                </a:hlinkClick>
              </a:rPr>
              <a:t>https://www.law.cornell.edu/wex/trade_dress#:~:text=Definition,identifying%20function%20as%20a%20trademark</a:t>
            </a:r>
            <a:r>
              <a:rPr lang="en-US" sz="1200">
                <a:latin typeface="Calibri"/>
                <a:cs typeface="Calibri"/>
              </a:rPr>
              <a:t> (Access Date: 14.02.2023).</a:t>
            </a:r>
          </a:p>
          <a:p>
            <a:pPr marL="171450" indent="-171450" algn="l">
              <a:spcBef>
                <a:spcPts val="600"/>
              </a:spcBef>
              <a:buFont typeface="Arial" panose="020B0604020202020204" pitchFamily="34" charset="0"/>
              <a:buChar char="•"/>
            </a:pPr>
            <a:r>
              <a:rPr lang="en-US" sz="1200" i="0">
                <a:solidFill>
                  <a:srgbClr val="000000"/>
                </a:solidFill>
                <a:effectLst/>
                <a:latin typeface="Calibri"/>
                <a:ea typeface="Calibri" panose="020F0502020204030204" pitchFamily="34" charset="0"/>
                <a:cs typeface="Calibri"/>
              </a:rPr>
              <a:t>Costa,</a:t>
            </a:r>
            <a:r>
              <a:rPr lang="en-US" sz="1200" b="0" i="0">
                <a:solidFill>
                  <a:srgbClr val="000000"/>
                </a:solidFill>
                <a:effectLst/>
                <a:latin typeface="Calibri"/>
                <a:ea typeface="Calibri" panose="020F0502020204030204" pitchFamily="34" charset="0"/>
                <a:cs typeface="Calibri"/>
              </a:rPr>
              <a:t> R. (2018) </a:t>
            </a:r>
            <a:r>
              <a:rPr lang="en-US" sz="1200" b="0" i="1">
                <a:solidFill>
                  <a:srgbClr val="000000"/>
                </a:solidFill>
                <a:effectLst/>
                <a:latin typeface="Calibri"/>
                <a:ea typeface="Calibri" panose="020F0502020204030204" pitchFamily="34" charset="0"/>
                <a:cs typeface="Calibri"/>
              </a:rPr>
              <a:t>Teaching Food Ethics</a:t>
            </a:r>
            <a:r>
              <a:rPr lang="en-US" sz="1200" b="0" i="0">
                <a:solidFill>
                  <a:srgbClr val="000000"/>
                </a:solidFill>
                <a:effectLst/>
                <a:latin typeface="Calibri"/>
                <a:ea typeface="Calibri" panose="020F0502020204030204" pitchFamily="34" charset="0"/>
                <a:cs typeface="Calibri"/>
              </a:rPr>
              <a:t>. In Food Ethics Education. Costa, R., </a:t>
            </a:r>
            <a:r>
              <a:rPr lang="en-US" sz="1200" b="0" i="0" err="1">
                <a:solidFill>
                  <a:srgbClr val="000000"/>
                </a:solidFill>
                <a:effectLst/>
                <a:latin typeface="Calibri"/>
                <a:ea typeface="Calibri" panose="020F0502020204030204" pitchFamily="34" charset="0"/>
                <a:cs typeface="Calibri"/>
              </a:rPr>
              <a:t>Pittia</a:t>
            </a:r>
            <a:r>
              <a:rPr lang="en-US" sz="1200" b="0" i="0">
                <a:solidFill>
                  <a:srgbClr val="000000"/>
                </a:solidFill>
                <a:effectLst/>
                <a:latin typeface="Calibri"/>
                <a:ea typeface="Calibri" panose="020F0502020204030204" pitchFamily="34" charset="0"/>
                <a:cs typeface="Calibri"/>
              </a:rPr>
              <a:t>, P. (Editors). Springer. </a:t>
            </a:r>
            <a:endParaRPr lang="en-US"/>
          </a:p>
          <a:p>
            <a:pPr marL="171450" indent="-171450" algn="l">
              <a:spcBef>
                <a:spcPts val="600"/>
              </a:spcBef>
              <a:buFont typeface="Arial" panose="020B0604020202020204" pitchFamily="34" charset="0"/>
              <a:buChar char="•"/>
            </a:pPr>
            <a:r>
              <a:rPr lang="en-US" sz="1200">
                <a:latin typeface="Calibri"/>
                <a:ea typeface="Calibri" panose="020F0502020204030204" pitchFamily="34" charset="0"/>
                <a:cs typeface="Calibri"/>
              </a:rPr>
              <a:t>Council Regulation (EC) No 1/2005 of 22 December 2004 on the protection of animals during transport and related operations and amending Directives 64/432/EEC and 93/119/EC and Regulation (EC) No 1255/97 (consolidated version of 14 December 2019).</a:t>
            </a:r>
          </a:p>
          <a:p>
            <a:pPr marL="171450" indent="-171450" algn="l">
              <a:spcBef>
                <a:spcPts val="600"/>
              </a:spcBef>
              <a:buFont typeface="Arial" panose="020B0604020202020204" pitchFamily="34" charset="0"/>
              <a:buChar char="•"/>
            </a:pPr>
            <a:r>
              <a:rPr lang="en-US" sz="1200">
                <a:latin typeface="Calibri"/>
                <a:ea typeface="Calibri" panose="020F0502020204030204" pitchFamily="34" charset="0"/>
                <a:cs typeface="Calibri"/>
              </a:rPr>
              <a:t>Court of Justice of the European Union (2018). Press Release No 171/18. </a:t>
            </a:r>
            <a:r>
              <a:rPr lang="en-US" sz="1200">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https://curia.europa.eu/jcms/upload/docs/application/pdf/2018-11/cp180171en.pdf</a:t>
            </a:r>
            <a:r>
              <a:rPr lang="en-US" sz="1200">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sz="1200" i="0">
                <a:solidFill>
                  <a:srgbClr val="000000"/>
                </a:solidFill>
                <a:effectLst/>
                <a:latin typeface="Calibri"/>
                <a:ea typeface="Calibri" panose="020F0502020204030204" pitchFamily="34" charset="0"/>
                <a:cs typeface="Calibri"/>
              </a:rPr>
              <a:t>Cross</a:t>
            </a:r>
            <a:r>
              <a:rPr lang="en-US" sz="1200" b="0" i="0">
                <a:solidFill>
                  <a:srgbClr val="000000"/>
                </a:solidFill>
                <a:effectLst/>
                <a:latin typeface="Calibri"/>
                <a:ea typeface="Calibri" panose="020F0502020204030204" pitchFamily="34" charset="0"/>
                <a:cs typeface="Calibri"/>
              </a:rPr>
              <a:t>, A. J., </a:t>
            </a:r>
            <a:r>
              <a:rPr lang="en-US" sz="1200" b="0" i="0" err="1">
                <a:solidFill>
                  <a:srgbClr val="000000"/>
                </a:solidFill>
                <a:effectLst/>
                <a:latin typeface="Calibri"/>
                <a:ea typeface="Calibri" panose="020F0502020204030204" pitchFamily="34" charset="0"/>
                <a:cs typeface="Calibri"/>
              </a:rPr>
              <a:t>Leitzmann</a:t>
            </a:r>
            <a:r>
              <a:rPr lang="en-US" sz="1200" b="0" i="0">
                <a:solidFill>
                  <a:srgbClr val="000000"/>
                </a:solidFill>
                <a:effectLst/>
                <a:latin typeface="Calibri"/>
                <a:ea typeface="Calibri" panose="020F0502020204030204" pitchFamily="34" charset="0"/>
                <a:cs typeface="Calibri"/>
              </a:rPr>
              <a:t>, M. F., Gail, M. H., Hollenbeck, A. R., </a:t>
            </a:r>
            <a:r>
              <a:rPr lang="en-US" sz="1200" b="0" i="0" err="1">
                <a:solidFill>
                  <a:srgbClr val="000000"/>
                </a:solidFill>
                <a:effectLst/>
                <a:latin typeface="Calibri"/>
                <a:ea typeface="Calibri" panose="020F0502020204030204" pitchFamily="34" charset="0"/>
                <a:cs typeface="Calibri"/>
              </a:rPr>
              <a:t>Schatzkin</a:t>
            </a:r>
            <a:r>
              <a:rPr lang="en-US" sz="1200" b="0" i="0">
                <a:solidFill>
                  <a:srgbClr val="000000"/>
                </a:solidFill>
                <a:effectLst/>
                <a:latin typeface="Calibri"/>
                <a:ea typeface="Calibri" panose="020F0502020204030204" pitchFamily="34" charset="0"/>
                <a:cs typeface="Calibri"/>
              </a:rPr>
              <a:t>, A., &amp; Sinha, R. (2007). A prospective study of red and processed meat intake in relation to cancer risk. </a:t>
            </a:r>
            <a:r>
              <a:rPr lang="en-US" sz="1200" b="0" i="0" err="1">
                <a:solidFill>
                  <a:srgbClr val="000000"/>
                </a:solidFill>
                <a:effectLst/>
                <a:latin typeface="Calibri"/>
                <a:ea typeface="Calibri" panose="020F0502020204030204" pitchFamily="34" charset="0"/>
                <a:cs typeface="Calibri"/>
              </a:rPr>
              <a:t>PLoS</a:t>
            </a:r>
            <a:r>
              <a:rPr lang="en-US" sz="1200" b="0" i="0">
                <a:solidFill>
                  <a:srgbClr val="000000"/>
                </a:solidFill>
                <a:effectLst/>
                <a:latin typeface="Calibri"/>
                <a:ea typeface="Calibri" panose="020F0502020204030204" pitchFamily="34" charset="0"/>
                <a:cs typeface="Calibri"/>
              </a:rPr>
              <a:t> Med, 4(12), e325. </a:t>
            </a:r>
          </a:p>
          <a:p>
            <a:pPr marL="171450" indent="-171450" algn="l">
              <a:spcBef>
                <a:spcPts val="600"/>
              </a:spcBef>
              <a:buFont typeface="Arial" panose="020B0604020202020204" pitchFamily="34" charset="0"/>
              <a:buChar char="•"/>
            </a:pPr>
            <a:r>
              <a:rPr lang="en-US" sz="1200">
                <a:latin typeface="Calibri"/>
                <a:ea typeface="Calibri" panose="020F0502020204030204" pitchFamily="34" charset="0"/>
                <a:cs typeface="Calibri"/>
              </a:rPr>
              <a:t>Das L., Bhaumik E., Raychaudhuri U., Chakraborty R. (2012). Role of nutraceuticals in human health. Journal of Food Science and Technology, 49(2), 173-183.</a:t>
            </a:r>
          </a:p>
          <a:p>
            <a:pPr marL="171450" indent="-171450" algn="l">
              <a:spcBef>
                <a:spcPts val="600"/>
              </a:spcBef>
              <a:buFont typeface="Arial" panose="020B0604020202020204" pitchFamily="34" charset="0"/>
              <a:buChar char="•"/>
            </a:pPr>
            <a:r>
              <a:rPr lang="en-US" sz="1200">
                <a:latin typeface="Calibri"/>
                <a:ea typeface="Calibri" panose="020F0502020204030204" pitchFamily="34" charset="0"/>
                <a:cs typeface="Calibri"/>
              </a:rPr>
              <a:t>Early, R. (2020). </a:t>
            </a:r>
            <a:r>
              <a:rPr lang="en-US" sz="1200">
                <a:latin typeface="Calibri"/>
                <a:cs typeface="Calibri"/>
              </a:rPr>
              <a:t>Food ethics: moral marketing. Retrieved from </a:t>
            </a:r>
            <a:r>
              <a:rPr lang="en-US" sz="1200">
                <a:solidFill>
                  <a:srgbClr val="F79037"/>
                </a:solidFill>
                <a:latin typeface="Calibri"/>
                <a:cs typeface="Calibri"/>
                <a:hlinkClick r:id="rId7">
                  <a:extLst>
                    <a:ext uri="{A12FA001-AC4F-418D-AE19-62706E023703}">
                      <ahyp:hlinkClr xmlns:ahyp="http://schemas.microsoft.com/office/drawing/2018/hyperlinkcolor" val="tx"/>
                    </a:ext>
                  </a:extLst>
                </a:hlinkClick>
              </a:rPr>
              <a:t>https://ifst.onlinelibrary.wiley.com/doi/full/10.1002/fsat.3401_11.x</a:t>
            </a:r>
            <a:r>
              <a:rPr lang="en-US" sz="1200">
                <a:latin typeface="Calibri"/>
                <a:cs typeface="Calibri"/>
              </a:rPr>
              <a:t> (Access Date: 10.03.2023).</a:t>
            </a:r>
          </a:p>
          <a:p>
            <a:pPr marL="171450" indent="-171450" algn="l">
              <a:spcBef>
                <a:spcPts val="600"/>
              </a:spcBef>
              <a:buFont typeface="Arial" panose="020B0604020202020204" pitchFamily="34" charset="0"/>
              <a:buChar char="•"/>
            </a:pPr>
            <a:r>
              <a:rPr lang="en-US" sz="1200">
                <a:latin typeface="Calibri"/>
                <a:cs typeface="Calibri"/>
              </a:rPr>
              <a:t>European Academies Science Advisory Council (2013) Planting the Future: Opportunities and Challenges for Using Crop Genetic Improvement Technologies for Sustainable Agriculture. Available online:</a:t>
            </a:r>
            <a:r>
              <a:rPr lang="en-US" sz="1200">
                <a:solidFill>
                  <a:srgbClr val="F79037"/>
                </a:solidFill>
                <a:latin typeface="Calibri"/>
                <a:cs typeface="Calibri"/>
              </a:rPr>
              <a:t> </a:t>
            </a:r>
            <a:r>
              <a:rPr lang="en-US" sz="1200">
                <a:solidFill>
                  <a:srgbClr val="F79037"/>
                </a:solidFill>
                <a:latin typeface="Calibri"/>
                <a:cs typeface="Calibri"/>
                <a:hlinkClick r:id="rId8">
                  <a:extLst>
                    <a:ext uri="{A12FA001-AC4F-418D-AE19-62706E023703}">
                      <ahyp:hlinkClr xmlns:ahyp="http://schemas.microsoft.com/office/drawing/2018/hyperlinkcolor" val="tx"/>
                    </a:ext>
                  </a:extLst>
                </a:hlinkClick>
              </a:rPr>
              <a:t>https://easac.eu/publications/details/planting-the-future-opportunities-and-challenges-for-using-crop-genetic-improvement-technologies-for-sustainable-agriculture</a:t>
            </a:r>
            <a:r>
              <a:rPr lang="en-US" sz="1200">
                <a:solidFill>
                  <a:srgbClr val="F79037"/>
                </a:solidFill>
                <a:latin typeface="Calibri"/>
                <a:cs typeface="Calibri"/>
              </a:rPr>
              <a:t> </a:t>
            </a:r>
            <a:endParaRPr lang="en-US" sz="1200"/>
          </a:p>
          <a:p>
            <a:pPr marL="171450" indent="-171450" algn="l">
              <a:spcBef>
                <a:spcPts val="600"/>
              </a:spcBef>
              <a:buChar char="•"/>
            </a:pPr>
            <a:endParaRPr lang="en-US" sz="1200"/>
          </a:p>
        </p:txBody>
      </p:sp>
      <p:grpSp>
        <p:nvGrpSpPr>
          <p:cNvPr id="6" name="Graphic 2">
            <a:extLst>
              <a:ext uri="{FF2B5EF4-FFF2-40B4-BE49-F238E27FC236}">
                <a16:creationId xmlns:a16="http://schemas.microsoft.com/office/drawing/2014/main" id="{2AE123A6-2E80-81F5-EE82-BB92AB1C27C2}"/>
              </a:ext>
            </a:extLst>
          </p:cNvPr>
          <p:cNvGrpSpPr/>
          <p:nvPr/>
        </p:nvGrpSpPr>
        <p:grpSpPr>
          <a:xfrm>
            <a:off x="752315" y="0"/>
            <a:ext cx="1082141" cy="1124763"/>
            <a:chOff x="690225" y="4499263"/>
            <a:chExt cx="1499146" cy="1521296"/>
          </a:xfrm>
        </p:grpSpPr>
        <p:sp>
          <p:nvSpPr>
            <p:cNvPr id="7" name="Freeform 109">
              <a:extLst>
                <a:ext uri="{FF2B5EF4-FFF2-40B4-BE49-F238E27FC236}">
                  <a16:creationId xmlns:a16="http://schemas.microsoft.com/office/drawing/2014/main" id="{585C3F10-1202-C262-3632-E0F40C2FACE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86ADDC1-F192-A157-0B35-2882B582064D}"/>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65551FE1-E268-5ECE-BAFC-12EF801788D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E18A9829-F971-291F-67EA-831E54A7FCE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0BA87499-A37F-D0DC-BDB0-89B2AF71A1F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6FB3850E-5464-9399-70E3-87DE22D3BA6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B718018-9A04-2CC4-EEF2-2A6C913A1F6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180E4EE-B97B-4CBD-301D-C2407AB0B892}"/>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6097549-2C29-54A6-1EF6-FAFE411D125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7CA26F38-4F51-67BC-90D2-4286338755CB}"/>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C067FA0-DD42-0396-5049-FCE13ACB8109}"/>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1C64D30C-F6D1-7128-4A34-D7E95954731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0E1C1518-606C-70D0-E184-CE6B16749E1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7F87630-4E65-9774-77FA-D7129FAE220D}"/>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40BF0036-1E79-1AC5-6481-02F5E891DBE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AF10BF2D-0E90-996B-758B-6A946D4152A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3C766265-6A20-DDD4-610A-91223397A6A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4D5DD93E-F259-6AD6-9CB4-E5F0C4CE2AA1}"/>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2292E9BB-5CDE-589F-FCF0-26206EDAD3B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F0E4C098-A615-330A-B907-260AFD3B4EA0}"/>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BBAB34F7-C550-CC33-3828-60FB6DEE9B54}"/>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BDA965CC-6D8A-A56F-75A9-7DA5DAD530B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174F0366-027D-4E28-9834-158D2C0079E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4CDEBC0A-10BA-8CA5-552D-66A6834B1C8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C960268-C7C7-E18F-4EC5-96C94D1B97EC}"/>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8E35E068-1964-1CCB-AA82-9D9954672F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A2B41689-EBC5-3501-D451-91C6277B2AAD}"/>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63</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3025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543614"/>
          </a:xfrm>
        </p:spPr>
        <p:txBody>
          <a:bodyPr lIns="91440" tIns="45720" rIns="91440" bIns="45720" numCol="1" spcCol="288000" anchor="t">
            <a:noAutofit/>
          </a:bodyPr>
          <a:lstStyle/>
          <a:p>
            <a:pPr marL="171450" indent="-171450" algn="l">
              <a:spcBef>
                <a:spcPts val="600"/>
              </a:spcBef>
              <a:buChar char="•"/>
            </a:pPr>
            <a:r>
              <a:rPr lang="en-US" sz="1100">
                <a:latin typeface="Calibri"/>
                <a:cs typeface="Calibri"/>
              </a:rPr>
              <a:t>European Union [EU] (2020). Farm to Fork Strategy  - For a fair, healthy and environmentally-friendly food system. Retrieved from </a:t>
            </a:r>
            <a:r>
              <a:rPr lang="en-US" sz="1100">
                <a:solidFill>
                  <a:srgbClr val="F79037"/>
                </a:solidFill>
                <a:latin typeface="Calibri"/>
                <a:cs typeface="Calibri"/>
                <a:hlinkClick r:id="rId2">
                  <a:extLst>
                    <a:ext uri="{A12FA001-AC4F-418D-AE19-62706E023703}">
                      <ahyp:hlinkClr xmlns:ahyp="http://schemas.microsoft.com/office/drawing/2018/hyperlinkcolor" val="tx"/>
                    </a:ext>
                  </a:extLst>
                </a:hlinkClick>
              </a:rPr>
              <a:t>https://web.archive.org/web/20210504164007/https://ec.europa.eu/food/sites/food/files/safety/docs/f2f_action-plan_2020_strategy-info_en.pdf</a:t>
            </a:r>
            <a:endParaRPr lang="en-US" sz="1100"/>
          </a:p>
          <a:p>
            <a:pPr marL="171450" indent="-171450" algn="l">
              <a:spcBef>
                <a:spcPts val="600"/>
              </a:spcBef>
              <a:buChar char="•"/>
            </a:pPr>
            <a:r>
              <a:rPr lang="en-US" sz="1100">
                <a:latin typeface="Calibri"/>
                <a:cs typeface="Calibri"/>
              </a:rPr>
              <a:t>European</a:t>
            </a:r>
            <a:r>
              <a:rPr lang="en-US" sz="1100" i="0">
                <a:solidFill>
                  <a:srgbClr val="000000"/>
                </a:solidFill>
                <a:effectLst/>
                <a:latin typeface="Calibri"/>
                <a:ea typeface="Calibri" panose="020F0502020204030204" pitchFamily="34" charset="0"/>
                <a:cs typeface="Calibri"/>
              </a:rPr>
              <a:t> Environment Agency</a:t>
            </a:r>
            <a:r>
              <a:rPr lang="en-US" sz="1100" b="0" i="0">
                <a:solidFill>
                  <a:srgbClr val="000000"/>
                </a:solidFill>
                <a:effectLst/>
                <a:latin typeface="Calibri"/>
                <a:ea typeface="Calibri" panose="020F0502020204030204" pitchFamily="34" charset="0"/>
                <a:cs typeface="Calibri"/>
              </a:rPr>
              <a:t> (2022) Greenhouse gas emissions from transport in Europe. Retrieved from </a:t>
            </a:r>
            <a:r>
              <a:rPr lang="en-US" sz="1100" b="0" i="0" u="sng" strike="noStrike">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https://www.eea.europa.eu/ims/greenhouse-gas-emissions-from-transport</a:t>
            </a:r>
            <a:r>
              <a:rPr lang="en-US" sz="1100" b="0" i="0">
                <a:solidFill>
                  <a:srgbClr val="F79037"/>
                </a:solidFill>
                <a:effectLst/>
                <a:latin typeface="Calibri"/>
                <a:ea typeface="Calibri" panose="020F0502020204030204" pitchFamily="34" charset="0"/>
                <a:cs typeface="Calibri"/>
              </a:rPr>
              <a:t> </a:t>
            </a:r>
            <a:r>
              <a:rPr lang="en-US" sz="1100" b="0" i="0">
                <a:solidFill>
                  <a:srgbClr val="000000"/>
                </a:solidFill>
                <a:effectLst/>
                <a:latin typeface="Calibri"/>
                <a:ea typeface="Calibri" panose="020F0502020204030204" pitchFamily="34" charset="0"/>
                <a:cs typeface="Calibri"/>
              </a:rPr>
              <a:t> </a:t>
            </a:r>
            <a:endParaRPr lang="en-US" sz="1100"/>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European Commission (n.d.-a). Internal Market, Industry, Entrepreneurship and SMEs: Food and drink industry. Retriev</a:t>
            </a:r>
            <a:r>
              <a:rPr lang="en-US">
                <a:latin typeface="Calibri"/>
                <a:cs typeface="Calibri"/>
              </a:rPr>
              <a:t>ed from</a:t>
            </a:r>
            <a:r>
              <a:rPr lang="en-US">
                <a:solidFill>
                  <a:srgbClr val="F79037"/>
                </a:solidFill>
                <a:latin typeface="Calibri"/>
                <a:ea typeface="Calibri" panose="020F0502020204030204" pitchFamily="34" charset="0"/>
                <a:cs typeface="Calibri"/>
              </a:rPr>
              <a:t> </a:t>
            </a:r>
            <a:r>
              <a:rPr lang="en-US" u="sng">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https://single-market-economy.ec.europa.eu/sectors/food-and-drink-industry_en</a:t>
            </a:r>
            <a:endParaRPr lang="en-US">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European Commission (n.d.-b). Forum for a better functioning food supply chain. Retrieved from </a:t>
            </a:r>
            <a:r>
              <a:rPr lang="en-US" u="sng">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https://single-market-economy.ec.europa.eu/sectors/food-and-drink-industry/competitiveness-european-food-industry/forum-better-functioning-food-supply-chain_en</a:t>
            </a:r>
            <a:r>
              <a:rPr lang="en-US">
                <a:solidFill>
                  <a:srgbClr val="F79037"/>
                </a:solidFill>
                <a:latin typeface="Calibri"/>
                <a:ea typeface="Calibri" panose="020F0502020204030204" pitchFamily="34" charset="0"/>
                <a:cs typeface="Calibri"/>
              </a:rPr>
              <a:t>  </a:t>
            </a:r>
          </a:p>
          <a:p>
            <a:pPr marL="171450" indent="-171450" algn="l">
              <a:spcBef>
                <a:spcPts val="600"/>
              </a:spcBef>
              <a:buFont typeface="Arial,Sans-Serif" panose="020B0604020202020204" pitchFamily="34" charset="0"/>
              <a:buChar char="•"/>
            </a:pPr>
            <a:r>
              <a:rPr lang="en-GB">
                <a:latin typeface="Calibri"/>
                <a:ea typeface="Calibri" panose="020F0502020204030204" pitchFamily="34" charset="0"/>
                <a:cs typeface="Calibri"/>
              </a:rPr>
              <a:t>European </a:t>
            </a:r>
            <a:r>
              <a:rPr lang="en-GB" err="1">
                <a:latin typeface="Calibri"/>
                <a:ea typeface="Calibri" panose="020F0502020204030204" pitchFamily="34" charset="0"/>
                <a:cs typeface="Calibri"/>
              </a:rPr>
              <a:t>Commision</a:t>
            </a:r>
            <a:r>
              <a:rPr lang="en-GB">
                <a:latin typeface="Calibri"/>
                <a:ea typeface="Calibri" panose="020F0502020204030204" pitchFamily="34" charset="0"/>
                <a:cs typeface="Calibri"/>
              </a:rPr>
              <a:t> High Level Forum (2019). High Level Forum for a Better Functioning Food Supply Chain.</a:t>
            </a:r>
            <a:r>
              <a:rPr lang="en-GB">
                <a:solidFill>
                  <a:srgbClr val="F79037"/>
                </a:solidFill>
                <a:latin typeface="Calibri"/>
                <a:ea typeface="Calibri" panose="020F0502020204030204" pitchFamily="34" charset="0"/>
                <a:cs typeface="Calibri"/>
              </a:rPr>
              <a:t> </a:t>
            </a:r>
            <a:r>
              <a:rPr lang="en-GB">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https://ec.europa.eu/docsroom/documents/36045/attachments/1/translations/en/renditions/native</a:t>
            </a:r>
            <a:r>
              <a:rPr lang="en-GB">
                <a:latin typeface="Calibri"/>
                <a:ea typeface="Calibri" panose="020F0502020204030204" pitchFamily="34" charset="0"/>
                <a:cs typeface="Calibri"/>
              </a:rPr>
              <a:t> (Access date: 06.02.2023)</a:t>
            </a:r>
            <a:endParaRPr lang="en-US">
              <a:solidFill>
                <a:srgbClr val="F79037"/>
              </a:solidFill>
              <a:latin typeface="Calibri"/>
              <a:ea typeface="Calibri" panose="020F0502020204030204" pitchFamily="34" charset="0"/>
              <a:cs typeface="Calibri"/>
            </a:endParaRPr>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The European Food Information Council [EUFIC] (2021) </a:t>
            </a:r>
            <a:r>
              <a:rPr lang="en-US">
                <a:latin typeface="Calibri"/>
                <a:cs typeface="Calibri"/>
              </a:rPr>
              <a:t>Short food supply chains: reconnecting producers and consumers Retrieved from </a:t>
            </a:r>
            <a:r>
              <a:rPr lang="en-US">
                <a:solidFill>
                  <a:srgbClr val="F79037"/>
                </a:solidFill>
                <a:latin typeface="Calibri"/>
                <a:cs typeface="Calibri"/>
                <a:hlinkClick r:id="rId7">
                  <a:extLst>
                    <a:ext uri="{A12FA001-AC4F-418D-AE19-62706E023703}">
                      <ahyp:hlinkClr xmlns:ahyp="http://schemas.microsoft.com/office/drawing/2018/hyperlinkcolor" val="tx"/>
                    </a:ext>
                  </a:extLst>
                </a:hlinkClick>
              </a:rPr>
              <a:t>Food</a:t>
            </a:r>
            <a:r>
              <a:rPr lang="en-US">
                <a:solidFill>
                  <a:srgbClr val="F79037"/>
                </a:solidFill>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 Facts for Healthy Choices</a:t>
            </a:r>
            <a:endParaRPr lang="en-US">
              <a:solidFill>
                <a:srgbClr val="F79037"/>
              </a:solidFill>
              <a:ea typeface="Calibri" panose="020F0502020204030204" pitchFamily="34" charset="0"/>
              <a:cs typeface="Calibri"/>
              <a:hlinkClick r:id="rId7">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err="1">
                <a:latin typeface="Calibri"/>
                <a:ea typeface="Calibri" panose="020F0502020204030204" pitchFamily="34" charset="0"/>
                <a:cs typeface="Calibri"/>
              </a:rPr>
              <a:t>Firouz</a:t>
            </a:r>
            <a:r>
              <a:rPr lang="en-GB">
                <a:latin typeface="Calibri"/>
                <a:ea typeface="Calibri" panose="020F0502020204030204" pitchFamily="34" charset="0"/>
                <a:cs typeface="Calibri"/>
              </a:rPr>
              <a:t> M.S., </a:t>
            </a:r>
            <a:r>
              <a:rPr lang="en-GB" err="1">
                <a:latin typeface="Calibri"/>
                <a:ea typeface="Calibri" panose="020F0502020204030204" pitchFamily="34" charset="0"/>
                <a:cs typeface="Calibri"/>
              </a:rPr>
              <a:t>Mohi</a:t>
            </a:r>
            <a:r>
              <a:rPr lang="en-GB">
                <a:latin typeface="Calibri"/>
                <a:ea typeface="Calibri" panose="020F0502020204030204" pitchFamily="34" charset="0"/>
                <a:cs typeface="Calibri"/>
              </a:rPr>
              <a:t>-Alden K. &amp; Omid M. (2021). A critical review on intelligent and active packaging in the food industry: Research and development. Food Research International, 141, 110113 (p. 24).</a:t>
            </a:r>
            <a:endParaRPr lang="en-GB"/>
          </a:p>
          <a:p>
            <a:pPr marL="171450" indent="-171450" algn="l">
              <a:spcBef>
                <a:spcPts val="600"/>
              </a:spcBef>
              <a:buFont typeface="Arial" panose="020B0604020202020204" pitchFamily="34" charset="0"/>
              <a:buChar char="•"/>
            </a:pPr>
            <a:r>
              <a:rPr lang="en-GB" i="0" err="1">
                <a:solidFill>
                  <a:srgbClr val="000000"/>
                </a:solidFill>
                <a:effectLst/>
                <a:latin typeface="Calibri"/>
                <a:ea typeface="Calibri" panose="020F0502020204030204" pitchFamily="34" charset="0"/>
                <a:cs typeface="Calibri"/>
              </a:rPr>
              <a:t>Fleischauer</a:t>
            </a:r>
            <a:r>
              <a:rPr lang="en-GB" b="0" i="0">
                <a:solidFill>
                  <a:srgbClr val="000000"/>
                </a:solidFill>
                <a:effectLst/>
                <a:latin typeface="Calibri"/>
                <a:ea typeface="Calibri" panose="020F0502020204030204" pitchFamily="34" charset="0"/>
                <a:cs typeface="Calibri"/>
              </a:rPr>
              <a:t>, A. T., &amp; Arab, L. (2001). Garlic and cancer: a critical review of the epidemiologic literature. Journal of nutrition, 131(3), 1032S-1040S. </a:t>
            </a:r>
            <a:endParaRPr lang="en-GB">
              <a:latin typeface="Calibri"/>
              <a:cs typeface="Calibri"/>
            </a:endParaRPr>
          </a:p>
          <a:p>
            <a:pPr marL="171450" indent="-171450" algn="l">
              <a:spcBef>
                <a:spcPts val="600"/>
              </a:spcBef>
              <a:buFont typeface="Arial" panose="020B0604020202020204" pitchFamily="34" charset="0"/>
              <a:buChar char="•"/>
            </a:pPr>
            <a:r>
              <a:rPr lang="en-GB">
                <a:solidFill>
                  <a:schemeClr val="tx1"/>
                </a:solidFill>
                <a:latin typeface="Calibri"/>
                <a:cs typeface="Calibri"/>
              </a:rPr>
              <a:t>Food and Agriculture Organisation of the United Nations [FAO]</a:t>
            </a:r>
            <a:r>
              <a:rPr lang="en-GB">
                <a:latin typeface="Calibri"/>
                <a:cs typeface="Calibri"/>
              </a:rPr>
              <a:t>,</a:t>
            </a:r>
            <a:r>
              <a:rPr lang="en-GB">
                <a:solidFill>
                  <a:schemeClr val="tx1"/>
                </a:solidFill>
                <a:latin typeface="Calibri"/>
                <a:cs typeface="Calibri"/>
              </a:rPr>
              <a:t> International Fund for Agricultural Development [IFAD], United Nations World Food Programme [WFP] (2013). The State of Food Insecurity in the World 2013. The Multiple Dimensions of Food Security. FAO, Rome. </a:t>
            </a:r>
          </a:p>
          <a:p>
            <a:pPr marL="171450" indent="-171450" algn="l">
              <a:spcBef>
                <a:spcPts val="600"/>
              </a:spcBef>
              <a:buFont typeface="Arial" panose="020B0604020202020204" pitchFamily="34" charset="0"/>
              <a:buChar char="•"/>
            </a:pPr>
            <a:r>
              <a:rPr lang="en-GB">
                <a:solidFill>
                  <a:schemeClr val="tx1"/>
                </a:solidFill>
                <a:latin typeface="Calibri"/>
                <a:cs typeface="Calibri"/>
              </a:rPr>
              <a:t>Food and Agriculture Organisation of the United Nations [FAO]</a:t>
            </a:r>
            <a:r>
              <a:rPr lang="en-GB">
                <a:latin typeface="Calibri"/>
                <a:cs typeface="Calibri"/>
              </a:rPr>
              <a:t> (2003). Trade reforms and food security. Commodity Policy and Projections Service - Commodities </a:t>
            </a:r>
            <a:r>
              <a:rPr lang="en-GB">
                <a:solidFill>
                  <a:schemeClr val="tx1"/>
                </a:solidFill>
                <a:latin typeface="Calibri"/>
                <a:cs typeface="Calibri"/>
              </a:rPr>
              <a:t>and Trade Division. </a:t>
            </a:r>
            <a:r>
              <a:rPr lang="en-GB">
                <a:solidFill>
                  <a:srgbClr val="F79037"/>
                </a:solidFill>
                <a:latin typeface="Calibri"/>
                <a:cs typeface="Calibri"/>
                <a:hlinkClick r:id="rId8">
                  <a:extLst>
                    <a:ext uri="{A12FA001-AC4F-418D-AE19-62706E023703}">
                      <ahyp:hlinkClr xmlns:ahyp="http://schemas.microsoft.com/office/drawing/2018/hyperlinkcolor" val="tx"/>
                    </a:ext>
                  </a:extLst>
                </a:hlinkClick>
              </a:rPr>
              <a:t>https://www.fao.org/3/y4671e/y4671e00.htm#Contents </a:t>
            </a:r>
            <a:r>
              <a:rPr lang="en-GB">
                <a:solidFill>
                  <a:srgbClr val="F79037"/>
                </a:solidFill>
                <a:latin typeface="Calibri"/>
                <a:cs typeface="Calibri"/>
              </a:rPr>
              <a:t> </a:t>
            </a:r>
            <a:endParaRPr lang="en-GB">
              <a:solidFill>
                <a:srgbClr val="F79037"/>
              </a:solidFill>
            </a:endParaRPr>
          </a:p>
          <a:p>
            <a:pPr marL="171450" indent="-171450" algn="l">
              <a:spcBef>
                <a:spcPts val="600"/>
              </a:spcBef>
              <a:buFont typeface="Arial" panose="020B0604020202020204" pitchFamily="34" charset="0"/>
              <a:buChar char="•"/>
            </a:pPr>
            <a:r>
              <a:rPr lang="en-GB">
                <a:solidFill>
                  <a:schemeClr val="tx1"/>
                </a:solidFill>
                <a:latin typeface="Calibri"/>
                <a:cs typeface="Calibri"/>
              </a:rPr>
              <a:t>Food and Agriculture Organisation of the United Nations [FAO] (2006). </a:t>
            </a:r>
            <a:r>
              <a:rPr lang="en-GB">
                <a:latin typeface="Calibri"/>
                <a:cs typeface="Calibri"/>
              </a:rPr>
              <a:t>Food Security. Policy Brief. June, Issue 2.</a:t>
            </a:r>
            <a:endParaRPr lang="en-GB"/>
          </a:p>
          <a:p>
            <a:pPr marL="171450" indent="-171450" algn="l">
              <a:spcBef>
                <a:spcPts val="600"/>
              </a:spcBef>
              <a:buFont typeface="Arial" panose="020B0604020202020204" pitchFamily="34" charset="0"/>
              <a:buChar char="•"/>
            </a:pPr>
            <a:r>
              <a:rPr lang="en-GB">
                <a:solidFill>
                  <a:schemeClr val="tx1"/>
                </a:solidFill>
                <a:latin typeface="Calibri"/>
                <a:ea typeface="Calibri" panose="020F0502020204030204" pitchFamily="34" charset="0"/>
                <a:cs typeface="Calibri"/>
              </a:rPr>
              <a:t>Food and Agriculture Organisation of the United Nations [FAO]  (2009). High Level Expert Forum. </a:t>
            </a:r>
            <a:r>
              <a:rPr lang="en-GB">
                <a:solidFill>
                  <a:srgbClr val="F79037"/>
                </a:solidFill>
                <a:latin typeface="Calibri"/>
                <a:ea typeface="Calibri" panose="020F0502020204030204" pitchFamily="34" charset="0"/>
                <a:cs typeface="Calibri"/>
                <a:hlinkClick r:id="rId9">
                  <a:extLst>
                    <a:ext uri="{A12FA001-AC4F-418D-AE19-62706E023703}">
                      <ahyp:hlinkClr xmlns:ahyp="http://schemas.microsoft.com/office/drawing/2018/hyperlinkcolor" val="tx"/>
                    </a:ext>
                  </a:extLst>
                </a:hlinkClick>
              </a:rPr>
              <a:t>https://www.fao.org/fileadmin/templates/wsfs/docs/Issues_papers/HLEF2050_Global_Agriculture.pdf</a:t>
            </a:r>
            <a:r>
              <a:rPr lang="en-GB">
                <a:latin typeface="Calibri"/>
                <a:ea typeface="Calibri" panose="020F0502020204030204" pitchFamily="34" charset="0"/>
                <a:cs typeface="Calibri"/>
              </a:rPr>
              <a:t> (Access Date: 06.02.2023).</a:t>
            </a:r>
          </a:p>
          <a:p>
            <a:pPr marL="171450" indent="-171450" algn="l">
              <a:spcBef>
                <a:spcPts val="600"/>
              </a:spcBef>
              <a:buFont typeface="Arial" panose="020B0604020202020204" pitchFamily="34" charset="0"/>
              <a:buChar char="•"/>
            </a:pPr>
            <a:r>
              <a:rPr lang="en-GB">
                <a:solidFill>
                  <a:schemeClr val="tx1"/>
                </a:solidFill>
                <a:latin typeface="Calibri"/>
                <a:ea typeface="Calibri" panose="020F0502020204030204" pitchFamily="34" charset="0"/>
                <a:cs typeface="Calibri"/>
              </a:rPr>
              <a:t>Food and Agriculture Organisation of the United Nations [FAO]  (2011) </a:t>
            </a:r>
            <a:r>
              <a:rPr lang="en-GB">
                <a:latin typeface="Calibri"/>
                <a:ea typeface="Calibri" panose="020F0502020204030204" pitchFamily="34" charset="0"/>
                <a:cs typeface="Calibri"/>
              </a:rPr>
              <a:t>Global Food Losses and Food Waste: Extent, Causes and Prevention. </a:t>
            </a:r>
            <a:r>
              <a:rPr lang="en-GB">
                <a:solidFill>
                  <a:srgbClr val="F79037"/>
                </a:solidFill>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https://www.fao.org/3/i2697e/i2697e.pdf</a:t>
            </a:r>
            <a:r>
              <a:rPr lang="en-GB">
                <a:latin typeface="Calibri"/>
                <a:ea typeface="Calibri" panose="020F0502020204030204" pitchFamily="34" charset="0"/>
                <a:cs typeface="Calibri"/>
              </a:rPr>
              <a:t> (Access Date: 17.02.2023).</a:t>
            </a:r>
          </a:p>
          <a:p>
            <a:pPr marL="171450" indent="-171450" algn="l">
              <a:spcBef>
                <a:spcPts val="600"/>
              </a:spcBef>
              <a:buFont typeface="Arial" panose="020B0604020202020204" pitchFamily="34" charset="0"/>
              <a:buChar char="•"/>
            </a:pPr>
            <a:r>
              <a:rPr lang="en-GB">
                <a:solidFill>
                  <a:schemeClr val="tx1"/>
                </a:solidFill>
                <a:latin typeface="Calibri"/>
                <a:ea typeface="Calibri" panose="020F0502020204030204" pitchFamily="34" charset="0"/>
                <a:cs typeface="Calibri"/>
              </a:rPr>
              <a:t>Food and Agriculture Organisation of the United Nations [FAO] (n.d.-a)</a:t>
            </a:r>
            <a:r>
              <a:rPr lang="en-GB">
                <a:latin typeface="Calibri"/>
                <a:ea typeface="Calibri" panose="020F0502020204030204" pitchFamily="34" charset="0"/>
                <a:cs typeface="Calibri"/>
              </a:rPr>
              <a:t> </a:t>
            </a:r>
            <a:r>
              <a:rPr lang="en-GB">
                <a:solidFill>
                  <a:srgbClr val="F79037"/>
                </a:solidFill>
                <a:latin typeface="Calibri"/>
                <a:ea typeface="Calibri" panose="020F0502020204030204" pitchFamily="34" charset="0"/>
                <a:cs typeface="Calibri"/>
                <a:hlinkClick r:id="rId11">
                  <a:extLst>
                    <a:ext uri="{A12FA001-AC4F-418D-AE19-62706E023703}">
                      <ahyp:hlinkClr xmlns:ahyp="http://schemas.microsoft.com/office/drawing/2018/hyperlinkcolor" val="tx"/>
                    </a:ext>
                  </a:extLst>
                </a:hlinkClick>
              </a:rPr>
              <a:t>https://www.fao.org/sustainable-development-goals/goals/goal-12/en/</a:t>
            </a:r>
            <a:r>
              <a:rPr lang="en-GB">
                <a:latin typeface="Calibri"/>
                <a:ea typeface="Calibri" panose="020F0502020204030204" pitchFamily="34" charset="0"/>
                <a:cs typeface="Calibri"/>
              </a:rPr>
              <a:t> (Access Date: 10.08.2022). </a:t>
            </a:r>
          </a:p>
          <a:p>
            <a:pPr marL="171450" indent="-171450" algn="l">
              <a:spcBef>
                <a:spcPts val="600"/>
              </a:spcBef>
              <a:buFont typeface="Arial" panose="020B0604020202020204" pitchFamily="34" charset="0"/>
              <a:buChar char="•"/>
            </a:pPr>
            <a:r>
              <a:rPr lang="en-GB">
                <a:solidFill>
                  <a:schemeClr val="tx1"/>
                </a:solidFill>
                <a:latin typeface="Calibri"/>
                <a:ea typeface="Calibri" panose="020F0502020204030204" pitchFamily="34" charset="0"/>
                <a:cs typeface="Calibri"/>
              </a:rPr>
              <a:t>Food and Agriculture Organisation of the United Nations [FAO] (n.d.-b) </a:t>
            </a:r>
            <a:r>
              <a:rPr lang="en-GB">
                <a:latin typeface="Calibri"/>
                <a:cs typeface="Calibri"/>
              </a:rPr>
              <a:t>Ensure sustainable consumption and production patterns. </a:t>
            </a:r>
            <a:r>
              <a:rPr lang="en-GB">
                <a:solidFill>
                  <a:srgbClr val="F79037"/>
                </a:solidFill>
                <a:latin typeface="Calibri"/>
                <a:cs typeface="Calibri"/>
                <a:hlinkClick r:id="rId11">
                  <a:extLst>
                    <a:ext uri="{A12FA001-AC4F-418D-AE19-62706E023703}">
                      <ahyp:hlinkClr xmlns:ahyp="http://schemas.microsoft.com/office/drawing/2018/hyperlinkcolor" val="tx"/>
                    </a:ext>
                  </a:extLst>
                </a:hlinkClick>
              </a:rPr>
              <a:t>https://www.fao.org/sustainable-development-goals/goals/goal-12/en/</a:t>
            </a:r>
            <a:r>
              <a:rPr lang="en-GB">
                <a:latin typeface="Calibri"/>
                <a:cs typeface="Calibri"/>
              </a:rPr>
              <a:t> (Access date: 16.02.2013)</a:t>
            </a:r>
            <a:endParaRPr lang="en-GB">
              <a:solidFill>
                <a:schemeClr val="tx1"/>
              </a:solidFill>
              <a:latin typeface="Calibri"/>
              <a:ea typeface="Calibri" panose="020F0502020204030204" pitchFamily="34" charset="0"/>
              <a:cs typeface="Calibri"/>
            </a:endParaRPr>
          </a:p>
          <a:p>
            <a:pPr marL="171450" indent="-171450" algn="l" rtl="0" fontAlgn="base">
              <a:spcBef>
                <a:spcPts val="600"/>
              </a:spcBef>
              <a:buFont typeface="Arial" panose="020B0604020202020204" pitchFamily="34" charset="0"/>
              <a:buChar char="•"/>
            </a:pPr>
            <a:r>
              <a:rPr lang="en-GB" i="0">
                <a:solidFill>
                  <a:srgbClr val="000000"/>
                </a:solidFill>
                <a:effectLst/>
                <a:latin typeface="Calibri"/>
                <a:ea typeface="Calibri" panose="020F0502020204030204" pitchFamily="34" charset="0"/>
                <a:cs typeface="Calibri"/>
              </a:rPr>
              <a:t>Food and Drug Administration</a:t>
            </a:r>
            <a:r>
              <a:rPr lang="en-GB" b="0" i="0">
                <a:solidFill>
                  <a:srgbClr val="000000"/>
                </a:solidFill>
                <a:effectLst/>
                <a:latin typeface="Calibri"/>
                <a:ea typeface="Calibri" panose="020F0502020204030204" pitchFamily="34" charset="0"/>
                <a:cs typeface="Calibri"/>
              </a:rPr>
              <a:t> (2021). Food Loss and Waste. </a:t>
            </a:r>
            <a:r>
              <a:rPr lang="en-GB" b="0" i="0" u="sng" strike="noStrike">
                <a:solidFill>
                  <a:srgbClr val="F79037"/>
                </a:solidFill>
                <a:effectLst/>
                <a:latin typeface="Calibri"/>
                <a:ea typeface="Calibri" panose="020F0502020204030204" pitchFamily="34" charset="0"/>
                <a:cs typeface="Calibri"/>
                <a:hlinkClick r:id="rId12">
                  <a:extLst>
                    <a:ext uri="{A12FA001-AC4F-418D-AE19-62706E023703}">
                      <ahyp:hlinkClr xmlns:ahyp="http://schemas.microsoft.com/office/drawing/2018/hyperlinkcolor" val="tx"/>
                    </a:ext>
                  </a:extLst>
                </a:hlinkClick>
              </a:rPr>
              <a:t>https://www.fda.gov/food/consumers/food-loss-and-waste</a:t>
            </a:r>
            <a:r>
              <a:rPr lang="en-GB" b="0" i="0">
                <a:solidFill>
                  <a:srgbClr val="F79037"/>
                </a:solidFill>
                <a:effectLst/>
                <a:latin typeface="Calibri"/>
                <a:ea typeface="Calibri" panose="020F0502020204030204" pitchFamily="34" charset="0"/>
                <a:cs typeface="Calibri"/>
              </a:rPr>
              <a:t> </a:t>
            </a:r>
          </a:p>
        </p:txBody>
      </p:sp>
      <p:grpSp>
        <p:nvGrpSpPr>
          <p:cNvPr id="6" name="Graphic 2">
            <a:extLst>
              <a:ext uri="{FF2B5EF4-FFF2-40B4-BE49-F238E27FC236}">
                <a16:creationId xmlns:a16="http://schemas.microsoft.com/office/drawing/2014/main" id="{2AE123A6-2E80-81F5-EE82-BB92AB1C27C2}"/>
              </a:ext>
            </a:extLst>
          </p:cNvPr>
          <p:cNvGrpSpPr/>
          <p:nvPr/>
        </p:nvGrpSpPr>
        <p:grpSpPr>
          <a:xfrm>
            <a:off x="752315" y="0"/>
            <a:ext cx="1082141" cy="1124763"/>
            <a:chOff x="690225" y="4499263"/>
            <a:chExt cx="1499146" cy="1521296"/>
          </a:xfrm>
        </p:grpSpPr>
        <p:sp>
          <p:nvSpPr>
            <p:cNvPr id="7" name="Freeform 109">
              <a:extLst>
                <a:ext uri="{FF2B5EF4-FFF2-40B4-BE49-F238E27FC236}">
                  <a16:creationId xmlns:a16="http://schemas.microsoft.com/office/drawing/2014/main" id="{585C3F10-1202-C262-3632-E0F40C2FACE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86ADDC1-F192-A157-0B35-2882B582064D}"/>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65551FE1-E268-5ECE-BAFC-12EF801788D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E18A9829-F971-291F-67EA-831E54A7FCE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0BA87499-A37F-D0DC-BDB0-89B2AF71A1F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6FB3850E-5464-9399-70E3-87DE22D3BA6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B718018-9A04-2CC4-EEF2-2A6C913A1F6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180E4EE-B97B-4CBD-301D-C2407AB0B892}"/>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6097549-2C29-54A6-1EF6-FAFE411D125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7CA26F38-4F51-67BC-90D2-4286338755CB}"/>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C067FA0-DD42-0396-5049-FCE13ACB8109}"/>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1C64D30C-F6D1-7128-4A34-D7E95954731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0E1C1518-606C-70D0-E184-CE6B16749E1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7F87630-4E65-9774-77FA-D7129FAE220D}"/>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40BF0036-1E79-1AC5-6481-02F5E891DBE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AF10BF2D-0E90-996B-758B-6A946D4152A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3C766265-6A20-DDD4-610A-91223397A6A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4D5DD93E-F259-6AD6-9CB4-E5F0C4CE2AA1}"/>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2292E9BB-5CDE-589F-FCF0-26206EDAD3B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F0E4C098-A615-330A-B907-260AFD3B4EA0}"/>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BBAB34F7-C550-CC33-3828-60FB6DEE9B54}"/>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BDA965CC-6D8A-A56F-75A9-7DA5DAD530B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174F0366-027D-4E28-9834-158D2C0079E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4CDEBC0A-10BA-8CA5-552D-66A6834B1C8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C960268-C7C7-E18F-4EC5-96C94D1B97EC}"/>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8E35E068-1964-1CCB-AA82-9D9954672F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08A494CA-82D3-C1D4-4495-2B871087D80D}"/>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64</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9849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533994"/>
            <a:ext cx="6335972" cy="8666537"/>
          </a:xfrm>
        </p:spPr>
        <p:txBody>
          <a:bodyPr lIns="91440" tIns="45720" rIns="91440" bIns="45720" numCol="1" spcCol="288000" anchor="t">
            <a:noAutofit/>
          </a:bodyPr>
          <a:lstStyle/>
          <a:p>
            <a:pPr marL="171450" indent="-171450" algn="l" rtl="0" fontAlgn="base">
              <a:spcBef>
                <a:spcPts val="600"/>
              </a:spcBef>
              <a:buFont typeface="Arial" panose="020B0604020202020204" pitchFamily="34" charset="0"/>
              <a:buChar char="•"/>
            </a:pPr>
            <a:r>
              <a:rPr lang="en-GB" i="0">
                <a:solidFill>
                  <a:srgbClr val="000000"/>
                </a:solidFill>
                <a:effectLst/>
                <a:latin typeface="Calibri"/>
                <a:ea typeface="Calibri" panose="020F0502020204030204" pitchFamily="34" charset="0"/>
                <a:cs typeface="Calibri"/>
              </a:rPr>
              <a:t>Ford</a:t>
            </a:r>
            <a:r>
              <a:rPr lang="en-GB" b="0" i="0">
                <a:solidFill>
                  <a:srgbClr val="000000"/>
                </a:solidFill>
                <a:effectLst/>
                <a:latin typeface="Calibri"/>
                <a:ea typeface="Calibri" panose="020F0502020204030204" pitchFamily="34" charset="0"/>
                <a:cs typeface="Calibri"/>
              </a:rPr>
              <a:t>, R. C., &amp; Richardson, W. D. (1994). Ethical decision making: A review of the empirical literature. </a:t>
            </a:r>
            <a:r>
              <a:rPr lang="en-GB" b="0" i="1">
                <a:solidFill>
                  <a:srgbClr val="000000"/>
                </a:solidFill>
                <a:effectLst/>
                <a:latin typeface="Calibri"/>
                <a:ea typeface="Calibri" panose="020F0502020204030204" pitchFamily="34" charset="0"/>
                <a:cs typeface="Calibri"/>
              </a:rPr>
              <a:t>Journal of business ethics</a:t>
            </a:r>
            <a:r>
              <a:rPr lang="en-GB" b="0" i="0">
                <a:solidFill>
                  <a:srgbClr val="000000"/>
                </a:solidFill>
                <a:effectLst/>
                <a:latin typeface="Calibri"/>
                <a:ea typeface="Calibri" panose="020F0502020204030204" pitchFamily="34" charset="0"/>
                <a:cs typeface="Calibri"/>
              </a:rPr>
              <a:t>, 13(3), 205-221. </a:t>
            </a:r>
          </a:p>
          <a:p>
            <a:pPr marL="171450" indent="-171450" algn="l" fontAlgn="base">
              <a:spcBef>
                <a:spcPts val="600"/>
              </a:spcBef>
              <a:buFont typeface="Arial" panose="020B0604020202020204" pitchFamily="34" charset="0"/>
              <a:buChar char="•"/>
            </a:pPr>
            <a:r>
              <a:rPr lang="en-GB" i="0" err="1">
                <a:solidFill>
                  <a:srgbClr val="000000"/>
                </a:solidFill>
                <a:effectLst/>
                <a:latin typeface="Calibri"/>
                <a:ea typeface="Calibri" panose="020F0502020204030204" pitchFamily="34" charset="0"/>
                <a:cs typeface="Calibri"/>
              </a:rPr>
              <a:t>Galeone</a:t>
            </a:r>
            <a:r>
              <a:rPr lang="en-GB" b="0" i="0">
                <a:solidFill>
                  <a:srgbClr val="000000"/>
                </a:solidFill>
                <a:effectLst/>
                <a:latin typeface="Calibri"/>
                <a:ea typeface="Calibri" panose="020F0502020204030204" pitchFamily="34" charset="0"/>
                <a:cs typeface="Calibri"/>
              </a:rPr>
              <a:t>, C., </a:t>
            </a:r>
            <a:r>
              <a:rPr lang="en-GB" b="0" i="0" err="1">
                <a:solidFill>
                  <a:srgbClr val="000000"/>
                </a:solidFill>
                <a:effectLst/>
                <a:latin typeface="Calibri"/>
                <a:ea typeface="Calibri" panose="020F0502020204030204" pitchFamily="34" charset="0"/>
                <a:cs typeface="Calibri"/>
              </a:rPr>
              <a:t>Pelucchi</a:t>
            </a:r>
            <a:r>
              <a:rPr lang="en-GB" b="0" i="0">
                <a:solidFill>
                  <a:srgbClr val="000000"/>
                </a:solidFill>
                <a:effectLst/>
                <a:latin typeface="Calibri"/>
                <a:ea typeface="Calibri" panose="020F0502020204030204" pitchFamily="34" charset="0"/>
                <a:cs typeface="Calibri"/>
              </a:rPr>
              <a:t>, C., Levi, F., Negri, E., </a:t>
            </a:r>
            <a:r>
              <a:rPr lang="en-GB" b="0" i="0" err="1">
                <a:solidFill>
                  <a:srgbClr val="000000"/>
                </a:solidFill>
                <a:effectLst/>
                <a:latin typeface="Calibri"/>
                <a:ea typeface="Calibri" panose="020F0502020204030204" pitchFamily="34" charset="0"/>
                <a:cs typeface="Calibri"/>
              </a:rPr>
              <a:t>Franceschi</a:t>
            </a:r>
            <a:r>
              <a:rPr lang="en-GB" b="0" i="0">
                <a:solidFill>
                  <a:srgbClr val="000000"/>
                </a:solidFill>
                <a:effectLst/>
                <a:latin typeface="Calibri"/>
                <a:ea typeface="Calibri" panose="020F0502020204030204" pitchFamily="34" charset="0"/>
                <a:cs typeface="Calibri"/>
              </a:rPr>
              <a:t>, S., </a:t>
            </a:r>
            <a:r>
              <a:rPr lang="en-GB" b="0" i="0" err="1">
                <a:solidFill>
                  <a:srgbClr val="000000"/>
                </a:solidFill>
                <a:effectLst/>
                <a:latin typeface="Calibri"/>
                <a:ea typeface="Calibri" panose="020F0502020204030204" pitchFamily="34" charset="0"/>
                <a:cs typeface="Calibri"/>
              </a:rPr>
              <a:t>Talamini</a:t>
            </a:r>
            <a:r>
              <a:rPr lang="en-GB" b="0" i="0">
                <a:solidFill>
                  <a:srgbClr val="000000"/>
                </a:solidFill>
                <a:effectLst/>
                <a:latin typeface="Calibri"/>
                <a:ea typeface="Calibri" panose="020F0502020204030204" pitchFamily="34" charset="0"/>
                <a:cs typeface="Calibri"/>
              </a:rPr>
              <a:t>, R., ... &amp; La </a:t>
            </a:r>
            <a:r>
              <a:rPr lang="en-GB" b="0" i="0" err="1">
                <a:solidFill>
                  <a:srgbClr val="000000"/>
                </a:solidFill>
                <a:effectLst/>
                <a:latin typeface="Calibri"/>
                <a:ea typeface="Calibri" panose="020F0502020204030204" pitchFamily="34" charset="0"/>
                <a:cs typeface="Calibri"/>
              </a:rPr>
              <a:t>Vecchia</a:t>
            </a:r>
            <a:r>
              <a:rPr lang="en-GB" b="0" i="0">
                <a:solidFill>
                  <a:srgbClr val="000000"/>
                </a:solidFill>
                <a:effectLst/>
                <a:latin typeface="Calibri"/>
                <a:ea typeface="Calibri" panose="020F0502020204030204" pitchFamily="34" charset="0"/>
                <a:cs typeface="Calibri"/>
              </a:rPr>
              <a:t>, C. (2006). Onion and garlic use and human cancer. </a:t>
            </a:r>
            <a:r>
              <a:rPr lang="en-GB" b="0" i="1">
                <a:solidFill>
                  <a:srgbClr val="000000"/>
                </a:solidFill>
                <a:effectLst/>
                <a:latin typeface="Calibri"/>
                <a:ea typeface="Calibri" panose="020F0502020204030204" pitchFamily="34" charset="0"/>
                <a:cs typeface="Calibri"/>
              </a:rPr>
              <a:t>The American journal of clinical nutrition</a:t>
            </a:r>
            <a:r>
              <a:rPr lang="en-GB" b="0" i="0">
                <a:solidFill>
                  <a:srgbClr val="000000"/>
                </a:solidFill>
                <a:effectLst/>
                <a:latin typeface="Calibri"/>
                <a:ea typeface="Calibri" panose="020F0502020204030204" pitchFamily="34" charset="0"/>
                <a:cs typeface="Calibri"/>
              </a:rPr>
              <a:t>, 84(5), 1027-1032.</a:t>
            </a:r>
          </a:p>
          <a:p>
            <a:pPr marL="171450" indent="-171450" algn="l">
              <a:spcBef>
                <a:spcPts val="600"/>
              </a:spcBef>
              <a:buFont typeface="Arial,Sans-Serif" panose="020B0604020202020204" pitchFamily="34" charset="0"/>
              <a:buChar char="•"/>
            </a:pPr>
            <a:r>
              <a:rPr lang="en-GB">
                <a:latin typeface="Calibri"/>
                <a:ea typeface="Calibri" panose="020F0502020204030204" pitchFamily="34" charset="0"/>
                <a:cs typeface="Calibri"/>
              </a:rPr>
              <a:t>Gandini, S., </a:t>
            </a:r>
            <a:r>
              <a:rPr lang="en-GB" err="1">
                <a:latin typeface="Calibri"/>
                <a:ea typeface="Calibri" panose="020F0502020204030204" pitchFamily="34" charset="0"/>
                <a:cs typeface="Calibri"/>
              </a:rPr>
              <a:t>Merzenich</a:t>
            </a:r>
            <a:r>
              <a:rPr lang="en-GB">
                <a:latin typeface="Calibri"/>
                <a:ea typeface="Calibri" panose="020F0502020204030204" pitchFamily="34" charset="0"/>
                <a:cs typeface="Calibri"/>
              </a:rPr>
              <a:t>, H., Robertson, C., &amp; Boyle, P. (2000). Meta-analysis of studies on breast cancer risk and diet: the role of fruit and vegetable consumption and the intake of associated micronutrients. </a:t>
            </a:r>
            <a:r>
              <a:rPr lang="en-GB" i="1">
                <a:latin typeface="Calibri"/>
                <a:ea typeface="Calibri" panose="020F0502020204030204" pitchFamily="34" charset="0"/>
                <a:cs typeface="Calibri"/>
              </a:rPr>
              <a:t>European journal of cancer</a:t>
            </a:r>
            <a:r>
              <a:rPr lang="en-GB">
                <a:latin typeface="Calibri"/>
                <a:ea typeface="Calibri" panose="020F0502020204030204" pitchFamily="34" charset="0"/>
                <a:cs typeface="Calibri"/>
              </a:rPr>
              <a:t>, 36(5), 636-646. </a:t>
            </a:r>
            <a:endParaRPr lang="en-US">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GB" err="1">
                <a:latin typeface="Calibri"/>
                <a:ea typeface="Calibri" panose="020F0502020204030204" pitchFamily="34" charset="0"/>
                <a:cs typeface="Calibri"/>
              </a:rPr>
              <a:t>Glaab</a:t>
            </a:r>
            <a:r>
              <a:rPr lang="en-GB">
                <a:latin typeface="Calibri"/>
                <a:ea typeface="Calibri" panose="020F0502020204030204" pitchFamily="34" charset="0"/>
                <a:cs typeface="Calibri"/>
              </a:rPr>
              <a:t>, K., &amp; </a:t>
            </a:r>
            <a:r>
              <a:rPr lang="en-GB" err="1">
                <a:latin typeface="Calibri"/>
                <a:ea typeface="Calibri" panose="020F0502020204030204" pitchFamily="34" charset="0"/>
                <a:cs typeface="Calibri"/>
              </a:rPr>
              <a:t>Partzsch</a:t>
            </a:r>
            <a:r>
              <a:rPr lang="en-GB">
                <a:latin typeface="Calibri"/>
                <a:ea typeface="Calibri" panose="020F0502020204030204" pitchFamily="34" charset="0"/>
                <a:cs typeface="Calibri"/>
              </a:rPr>
              <a:t>, L. (2018). Utopia, food sovereignty, and ethical fashion: the narrative power of anti-GMO campaigns. New Political Science, 40(4), 691-707.</a:t>
            </a:r>
          </a:p>
          <a:p>
            <a:pPr marL="171450" indent="-171450" algn="l">
              <a:spcBef>
                <a:spcPts val="600"/>
              </a:spcBef>
              <a:buFont typeface="Arial,Sans-Serif" panose="020B0604020202020204" pitchFamily="34" charset="0"/>
              <a:buChar char="•"/>
            </a:pPr>
            <a:r>
              <a:rPr lang="en-GB">
                <a:latin typeface="Calibri"/>
                <a:ea typeface="Calibri" panose="020F0502020204030204" pitchFamily="34" charset="0"/>
                <a:cs typeface="Calibri"/>
              </a:rPr>
              <a:t>Golan, M., &amp; Crow, S. (2004). Parents are key players in the prevention and treatment of weight-related problems. </a:t>
            </a:r>
            <a:r>
              <a:rPr lang="en-GB" i="1">
                <a:latin typeface="Calibri"/>
                <a:ea typeface="Calibri" panose="020F0502020204030204" pitchFamily="34" charset="0"/>
                <a:cs typeface="Calibri"/>
              </a:rPr>
              <a:t>Nutrition reviews</a:t>
            </a:r>
            <a:r>
              <a:rPr lang="en-GB">
                <a:latin typeface="Calibri"/>
                <a:ea typeface="Calibri" panose="020F0502020204030204" pitchFamily="34" charset="0"/>
                <a:cs typeface="Calibri"/>
              </a:rPr>
              <a:t>, 62(1), 39-50.</a:t>
            </a:r>
            <a:endParaRPr lang="en-US">
              <a:latin typeface="Calibri"/>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GB">
                <a:latin typeface="Calibri"/>
                <a:ea typeface="Calibri" panose="020F0502020204030204" pitchFamily="34" charset="0"/>
                <a:cs typeface="Calibri"/>
              </a:rPr>
              <a:t>Halt, Jr, G. B., </a:t>
            </a:r>
            <a:r>
              <a:rPr lang="en-GB" err="1">
                <a:latin typeface="Calibri"/>
                <a:ea typeface="Calibri" panose="020F0502020204030204" pitchFamily="34" charset="0"/>
                <a:cs typeface="Calibri"/>
              </a:rPr>
              <a:t>Donch</a:t>
            </a:r>
            <a:r>
              <a:rPr lang="en-GB">
                <a:latin typeface="Calibri"/>
                <a:ea typeface="Calibri" panose="020F0502020204030204" pitchFamily="34" charset="0"/>
                <a:cs typeface="Calibri"/>
              </a:rPr>
              <a:t>, Jr, J. C., Stiles, A. R., </a:t>
            </a:r>
            <a:r>
              <a:rPr lang="en-GB" err="1">
                <a:latin typeface="Calibri"/>
                <a:ea typeface="Calibri" panose="020F0502020204030204" pitchFamily="34" charset="0"/>
                <a:cs typeface="Calibri"/>
              </a:rPr>
              <a:t>Fesnak</a:t>
            </a:r>
            <a:r>
              <a:rPr lang="en-GB">
                <a:latin typeface="Calibri"/>
                <a:ea typeface="Calibri" panose="020F0502020204030204" pitchFamily="34" charset="0"/>
                <a:cs typeface="Calibri"/>
              </a:rPr>
              <a:t>, R., Halt, G. B., </a:t>
            </a:r>
            <a:r>
              <a:rPr lang="en-GB" err="1">
                <a:latin typeface="Calibri"/>
                <a:ea typeface="Calibri" panose="020F0502020204030204" pitchFamily="34" charset="0"/>
                <a:cs typeface="Calibri"/>
              </a:rPr>
              <a:t>Donch</a:t>
            </a:r>
            <a:r>
              <a:rPr lang="en-GB">
                <a:latin typeface="Calibri"/>
                <a:ea typeface="Calibri" panose="020F0502020204030204" pitchFamily="34" charset="0"/>
                <a:cs typeface="Calibri"/>
              </a:rPr>
              <a:t>, J. C., ... &amp; </a:t>
            </a:r>
            <a:r>
              <a:rPr lang="en-GB" err="1">
                <a:latin typeface="Calibri"/>
                <a:ea typeface="Calibri" panose="020F0502020204030204" pitchFamily="34" charset="0"/>
                <a:cs typeface="Calibri"/>
              </a:rPr>
              <a:t>Fesnak</a:t>
            </a:r>
            <a:r>
              <a:rPr lang="en-GB">
                <a:latin typeface="Calibri"/>
                <a:ea typeface="Calibri" panose="020F0502020204030204" pitchFamily="34" charset="0"/>
                <a:cs typeface="Calibri"/>
              </a:rPr>
              <a:t>, R. (2017). Trademarks and Trade Dress. </a:t>
            </a:r>
            <a:r>
              <a:rPr lang="en-GB" i="1">
                <a:latin typeface="Calibri"/>
                <a:ea typeface="Calibri" panose="020F0502020204030204" pitchFamily="34" charset="0"/>
                <a:cs typeface="Calibri"/>
              </a:rPr>
              <a:t>Intellectual Property and Financing Strategies for Technology Startups</a:t>
            </a:r>
            <a:r>
              <a:rPr lang="en-GB">
                <a:latin typeface="Calibri"/>
                <a:ea typeface="Calibri" panose="020F0502020204030204" pitchFamily="34" charset="0"/>
                <a:cs typeface="Calibri"/>
              </a:rPr>
              <a:t>, 89-108.</a:t>
            </a:r>
            <a:endParaRPr lang="en-GB"/>
          </a:p>
          <a:p>
            <a:pPr marL="171450" indent="-171450" algn="l">
              <a:spcBef>
                <a:spcPts val="600"/>
              </a:spcBef>
              <a:buFont typeface="Arial,Sans-Serif" panose="020B0604020202020204" pitchFamily="34" charset="0"/>
              <a:buChar char="•"/>
            </a:pPr>
            <a:r>
              <a:rPr lang="en-GB">
                <a:latin typeface="Calibri"/>
                <a:ea typeface="Calibri" panose="020F0502020204030204" pitchFamily="34" charset="0"/>
                <a:cs typeface="Calibri"/>
              </a:rPr>
              <a:t>Hawkes, C. (2009). Sales promotions and food consumption. </a:t>
            </a:r>
            <a:r>
              <a:rPr lang="en-GB" i="1">
                <a:latin typeface="Calibri"/>
                <a:ea typeface="Calibri" panose="020F0502020204030204" pitchFamily="34" charset="0"/>
                <a:cs typeface="Calibri"/>
              </a:rPr>
              <a:t>Nutrition reviews</a:t>
            </a:r>
            <a:r>
              <a:rPr lang="en-GB">
                <a:latin typeface="Calibri"/>
                <a:ea typeface="Calibri" panose="020F0502020204030204" pitchFamily="34" charset="0"/>
                <a:cs typeface="Calibri"/>
              </a:rPr>
              <a:t>, 67(6), 333-342.</a:t>
            </a:r>
          </a:p>
          <a:p>
            <a:pPr marL="171450" indent="-171450" algn="l">
              <a:spcBef>
                <a:spcPts val="600"/>
              </a:spcBef>
              <a:buFont typeface="Arial,Sans-Serif" panose="020B0604020202020204" pitchFamily="34" charset="0"/>
              <a:buChar char="•"/>
            </a:pPr>
            <a:r>
              <a:rPr lang="en-GB">
                <a:latin typeface="Calibri"/>
                <a:ea typeface="Calibri" panose="020F0502020204030204" pitchFamily="34" charset="0"/>
                <a:cs typeface="Calibri"/>
              </a:rPr>
              <a:t>Halal Certification Authority [HCA] (2022). Certification. Retrieved from  </a:t>
            </a:r>
            <a:r>
              <a:rPr lang="en-GB">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https://halalauthority.org/certification/</a:t>
            </a:r>
            <a:r>
              <a:rPr lang="en-GB">
                <a:latin typeface="Calibri"/>
                <a:ea typeface="Calibri" panose="020F0502020204030204" pitchFamily="34" charset="0"/>
                <a:cs typeface="Calibri"/>
              </a:rPr>
              <a:t> (Access Date: 20/01/2023).  </a:t>
            </a:r>
          </a:p>
          <a:p>
            <a:pPr marL="171450" indent="-171450" algn="l">
              <a:spcBef>
                <a:spcPts val="600"/>
              </a:spcBef>
              <a:buFont typeface="Arial,Sans-Serif" panose="020B0604020202020204" pitchFamily="34" charset="0"/>
              <a:buChar char="•"/>
            </a:pPr>
            <a:r>
              <a:rPr lang="en-GB">
                <a:latin typeface="Calibri"/>
                <a:ea typeface="Calibri" panose="020F0502020204030204" pitchFamily="34" charset="0"/>
                <a:cs typeface="Calibri"/>
              </a:rPr>
              <a:t>Hedin, B., </a:t>
            </a:r>
            <a:r>
              <a:rPr lang="en-GB" err="1">
                <a:latin typeface="Calibri"/>
                <a:ea typeface="Calibri" panose="020F0502020204030204" pitchFamily="34" charset="0"/>
                <a:cs typeface="Calibri"/>
              </a:rPr>
              <a:t>Katzeff</a:t>
            </a:r>
            <a:r>
              <a:rPr lang="en-GB">
                <a:latin typeface="Calibri"/>
                <a:ea typeface="Calibri" panose="020F0502020204030204" pitchFamily="34" charset="0"/>
                <a:cs typeface="Calibri"/>
              </a:rPr>
              <a:t>, C., Eriksson, E., &amp; </a:t>
            </a:r>
            <a:r>
              <a:rPr lang="en-GB" err="1">
                <a:latin typeface="Calibri"/>
                <a:ea typeface="Calibri" panose="020F0502020204030204" pitchFamily="34" charset="0"/>
                <a:cs typeface="Calibri"/>
              </a:rPr>
              <a:t>Pargman</a:t>
            </a:r>
            <a:r>
              <a:rPr lang="en-GB">
                <a:latin typeface="Calibri"/>
                <a:ea typeface="Calibri" panose="020F0502020204030204" pitchFamily="34" charset="0"/>
                <a:cs typeface="Calibri"/>
              </a:rPr>
              <a:t>, D. (2019). A Systematic Review of Digital Behaviour Change Interventions for More Sustainable Food Consumption. </a:t>
            </a:r>
            <a:r>
              <a:rPr lang="en-GB" i="1">
                <a:latin typeface="Calibri"/>
                <a:ea typeface="Calibri" panose="020F0502020204030204" pitchFamily="34" charset="0"/>
                <a:cs typeface="Calibri"/>
              </a:rPr>
              <a:t>Sustainability</a:t>
            </a:r>
            <a:r>
              <a:rPr lang="en-GB">
                <a:latin typeface="Calibri"/>
                <a:ea typeface="Calibri" panose="020F0502020204030204" pitchFamily="34" charset="0"/>
                <a:cs typeface="Calibri"/>
              </a:rPr>
              <a:t>, </a:t>
            </a:r>
            <a:r>
              <a:rPr lang="en-GB" i="1">
                <a:latin typeface="Calibri"/>
                <a:ea typeface="Calibri" panose="020F0502020204030204" pitchFamily="34" charset="0"/>
                <a:cs typeface="Calibri"/>
              </a:rPr>
              <a:t>11</a:t>
            </a:r>
            <a:r>
              <a:rPr lang="en-GB">
                <a:latin typeface="Calibri"/>
                <a:ea typeface="Calibri" panose="020F0502020204030204" pitchFamily="34" charset="0"/>
                <a:cs typeface="Calibri"/>
              </a:rPr>
              <a:t>(9), 2638. MDPI AG. </a:t>
            </a:r>
            <a:r>
              <a:rPr lang="en-GB">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http://dx.doi.org/10.3390/su11092638</a:t>
            </a:r>
            <a:endParaRPr lang="en-GB">
              <a:solidFill>
                <a:srgbClr val="F79037"/>
              </a:solidFill>
              <a:hlinkClick r:id="rId3">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err="1">
                <a:latin typeface="Calibri"/>
                <a:ea typeface="Calibri" panose="020F0502020204030204" pitchFamily="34" charset="0"/>
                <a:cs typeface="Calibri"/>
              </a:rPr>
              <a:t>Herforth</a:t>
            </a:r>
            <a:r>
              <a:rPr lang="en-GB">
                <a:latin typeface="Calibri"/>
                <a:ea typeface="Calibri" panose="020F0502020204030204" pitchFamily="34" charset="0"/>
                <a:cs typeface="Calibri"/>
              </a:rPr>
              <a:t>, A., Bai, Y., Venkat, A., Mahrt, K., </a:t>
            </a:r>
            <a:r>
              <a:rPr lang="en-GB" err="1">
                <a:latin typeface="Calibri"/>
                <a:ea typeface="Calibri" panose="020F0502020204030204" pitchFamily="34" charset="0"/>
                <a:cs typeface="Calibri"/>
              </a:rPr>
              <a:t>Ebel</a:t>
            </a:r>
            <a:r>
              <a:rPr lang="en-GB">
                <a:latin typeface="Calibri"/>
                <a:ea typeface="Calibri" panose="020F0502020204030204" pitchFamily="34" charset="0"/>
                <a:cs typeface="Calibri"/>
              </a:rPr>
              <a:t>, A. &amp; Masters, W.A. (2020). Cost and affordability of healthy diets across and within countries. Background paper for The State of Food Security and Nutrition in the World 2020. FAO Agricultural Development Economics Technical Study No. 9. Rome, FAO.</a:t>
            </a:r>
            <a:endParaRPr lang="en-GB"/>
          </a:p>
          <a:p>
            <a:pPr marL="171450" indent="-171450" algn="l">
              <a:spcBef>
                <a:spcPts val="600"/>
              </a:spcBef>
              <a:buFont typeface="Arial,Sans-Serif" panose="020B0604020202020204" pitchFamily="34" charset="0"/>
              <a:buChar char="•"/>
            </a:pPr>
            <a:r>
              <a:rPr lang="en-GB">
                <a:latin typeface="Calibri"/>
                <a:ea typeface="Calibri" panose="020F0502020204030204" pitchFamily="34" charset="0"/>
                <a:cs typeface="Calibri"/>
              </a:rPr>
              <a:t>International Labour Organization [ILO] (2021). Child Labour: Global Estimates 2020, trends and the road forward. </a:t>
            </a:r>
            <a:r>
              <a:rPr lang="en-GB" u="sng">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https://www.ilo.org/ipec/Informationresources/WCMS_797515/lang--en/index.htm</a:t>
            </a:r>
            <a:endParaRPr lang="en-US">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a:latin typeface="Calibri"/>
                <a:ea typeface="Calibri" panose="020F0502020204030204" pitchFamily="34" charset="0"/>
                <a:cs typeface="Calibri"/>
              </a:rPr>
              <a:t>International Trademark Association, (n.d.). Trade Dress. </a:t>
            </a:r>
            <a:r>
              <a:rPr lang="en-GB">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https://www.inta.org/topics/trade-dress/</a:t>
            </a:r>
            <a:r>
              <a:rPr lang="en-GB">
                <a:solidFill>
                  <a:srgbClr val="F79037"/>
                </a:solidFill>
                <a:latin typeface="Calibri"/>
                <a:ea typeface="Calibri" panose="020F0502020204030204" pitchFamily="34" charset="0"/>
                <a:cs typeface="Calibri"/>
              </a:rPr>
              <a:t> </a:t>
            </a:r>
            <a:r>
              <a:rPr lang="en-GB">
                <a:latin typeface="Calibri"/>
                <a:ea typeface="Calibri" panose="020F0502020204030204" pitchFamily="34" charset="0"/>
                <a:cs typeface="Calibri"/>
              </a:rPr>
              <a:t>(Access Date: 15.20.2023)</a:t>
            </a:r>
          </a:p>
          <a:p>
            <a:pPr marL="171450" indent="-171450" algn="l">
              <a:spcBef>
                <a:spcPts val="600"/>
              </a:spcBef>
              <a:buFont typeface="Arial,Sans-Serif" panose="020B0604020202020204" pitchFamily="34" charset="0"/>
              <a:buChar char="•"/>
            </a:pPr>
            <a:r>
              <a:rPr lang="en-GB">
                <a:latin typeface="Calibri"/>
                <a:ea typeface="Calibri" panose="020F0502020204030204" pitchFamily="34" charset="0"/>
                <a:cs typeface="Calibri"/>
              </a:rPr>
              <a:t>Ivanova, D., Stadler, K., Steen-Olsen, K., Wood, R., Vita, G., </a:t>
            </a:r>
            <a:r>
              <a:rPr lang="en-GB" err="1">
                <a:latin typeface="Calibri"/>
                <a:ea typeface="Calibri" panose="020F0502020204030204" pitchFamily="34" charset="0"/>
                <a:cs typeface="Calibri"/>
              </a:rPr>
              <a:t>Tukker</a:t>
            </a:r>
            <a:r>
              <a:rPr lang="en-GB">
                <a:latin typeface="Calibri"/>
                <a:ea typeface="Calibri" panose="020F0502020204030204" pitchFamily="34" charset="0"/>
                <a:cs typeface="Calibri"/>
              </a:rPr>
              <a:t>, A., et al. (2016). Environmental impact assessment of household consumption. </a:t>
            </a:r>
            <a:r>
              <a:rPr lang="en-GB" i="1">
                <a:latin typeface="Calibri"/>
                <a:ea typeface="Calibri" panose="020F0502020204030204" pitchFamily="34" charset="0"/>
                <a:cs typeface="Calibri"/>
              </a:rPr>
              <a:t>Journal of Ind. Ecol.</a:t>
            </a:r>
            <a:r>
              <a:rPr lang="en-GB">
                <a:latin typeface="Calibri"/>
                <a:ea typeface="Calibri" panose="020F0502020204030204" pitchFamily="34" charset="0"/>
                <a:cs typeface="Calibri"/>
              </a:rPr>
              <a:t> 20, 526–536. </a:t>
            </a:r>
            <a:r>
              <a:rPr lang="en-GB" err="1">
                <a:latin typeface="Calibri"/>
                <a:ea typeface="Calibri" panose="020F0502020204030204" pitchFamily="34" charset="0"/>
                <a:cs typeface="Calibri"/>
              </a:rPr>
              <a:t>doi</a:t>
            </a:r>
            <a:r>
              <a:rPr lang="en-GB">
                <a:latin typeface="Calibri"/>
                <a:ea typeface="Calibri" panose="020F0502020204030204" pitchFamily="34" charset="0"/>
                <a:cs typeface="Calibri"/>
              </a:rPr>
              <a:t>: 10.1111/jiec.12371</a:t>
            </a:r>
            <a:endParaRPr lang="en-US"/>
          </a:p>
          <a:p>
            <a:pPr marL="171450" indent="-171450" algn="l">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Jenkins</a:t>
            </a:r>
            <a:r>
              <a:rPr lang="en-US" b="0" i="0">
                <a:solidFill>
                  <a:srgbClr val="000000"/>
                </a:solidFill>
                <a:effectLst/>
                <a:latin typeface="Calibri"/>
                <a:ea typeface="Calibri" panose="020F0502020204030204" pitchFamily="34" charset="0"/>
                <a:cs typeface="Calibri"/>
              </a:rPr>
              <a:t>, D. J., Kendall, C. W., Popovich, D. G., </a:t>
            </a:r>
            <a:r>
              <a:rPr lang="en-US" b="0" i="0" err="1">
                <a:solidFill>
                  <a:srgbClr val="000000"/>
                </a:solidFill>
                <a:effectLst/>
                <a:latin typeface="Calibri"/>
                <a:ea typeface="Calibri" panose="020F0502020204030204" pitchFamily="34" charset="0"/>
                <a:cs typeface="Calibri"/>
              </a:rPr>
              <a:t>Vidgen</a:t>
            </a:r>
            <a:r>
              <a:rPr lang="en-US" b="0" i="0">
                <a:solidFill>
                  <a:srgbClr val="000000"/>
                </a:solidFill>
                <a:effectLst/>
                <a:latin typeface="Calibri"/>
                <a:ea typeface="Calibri" panose="020F0502020204030204" pitchFamily="34" charset="0"/>
                <a:cs typeface="Calibri"/>
              </a:rPr>
              <a:t>, E., </a:t>
            </a:r>
            <a:r>
              <a:rPr lang="en-US" b="0" i="0" err="1">
                <a:solidFill>
                  <a:srgbClr val="000000"/>
                </a:solidFill>
                <a:effectLst/>
                <a:latin typeface="Calibri"/>
                <a:ea typeface="Calibri" panose="020F0502020204030204" pitchFamily="34" charset="0"/>
                <a:cs typeface="Calibri"/>
              </a:rPr>
              <a:t>Mehling</a:t>
            </a:r>
            <a:r>
              <a:rPr lang="en-US" b="0" i="0">
                <a:solidFill>
                  <a:srgbClr val="000000"/>
                </a:solidFill>
                <a:effectLst/>
                <a:latin typeface="Calibri"/>
                <a:ea typeface="Calibri" panose="020F0502020204030204" pitchFamily="34" charset="0"/>
                <a:cs typeface="Calibri"/>
              </a:rPr>
              <a:t>, C. C., </a:t>
            </a:r>
            <a:r>
              <a:rPr lang="en-US" b="0" i="0" err="1">
                <a:solidFill>
                  <a:srgbClr val="000000"/>
                </a:solidFill>
                <a:effectLst/>
                <a:latin typeface="Calibri"/>
                <a:ea typeface="Calibri" panose="020F0502020204030204" pitchFamily="34" charset="0"/>
                <a:cs typeface="Calibri"/>
              </a:rPr>
              <a:t>Vuksan</a:t>
            </a:r>
            <a:r>
              <a:rPr lang="en-US" b="0" i="0">
                <a:solidFill>
                  <a:srgbClr val="000000"/>
                </a:solidFill>
                <a:effectLst/>
                <a:latin typeface="Calibri"/>
                <a:ea typeface="Calibri" panose="020F0502020204030204" pitchFamily="34" charset="0"/>
                <a:cs typeface="Calibri"/>
              </a:rPr>
              <a:t>, V., ... &amp; Corey, P. (2001). Effect of a very-high-fiber vegetable, fruit, and nut diet on serum lipids and colonic function. </a:t>
            </a:r>
            <a:r>
              <a:rPr lang="en-US" b="0" i="1">
                <a:solidFill>
                  <a:srgbClr val="000000"/>
                </a:solidFill>
                <a:effectLst/>
                <a:latin typeface="Calibri"/>
                <a:ea typeface="Calibri" panose="020F0502020204030204" pitchFamily="34" charset="0"/>
                <a:cs typeface="Calibri"/>
              </a:rPr>
              <a:t>Metabolism-Clinical and Experimental</a:t>
            </a:r>
            <a:r>
              <a:rPr lang="en-US" b="0" i="0">
                <a:solidFill>
                  <a:srgbClr val="000000"/>
                </a:solidFill>
                <a:effectLst/>
                <a:latin typeface="Calibri"/>
                <a:ea typeface="Calibri" panose="020F0502020204030204" pitchFamily="34" charset="0"/>
                <a:cs typeface="Calibri"/>
              </a:rPr>
              <a:t>, 50(4), 494-503. </a:t>
            </a:r>
            <a:endParaRPr lang="en-US"/>
          </a:p>
          <a:p>
            <a:pPr marL="171450" indent="-171450" algn="l" fontAlgn="base">
              <a:spcBef>
                <a:spcPts val="600"/>
              </a:spcBef>
              <a:buFont typeface="Arial" panose="020B0604020202020204" pitchFamily="34" charset="0"/>
              <a:buChar char="•"/>
            </a:pPr>
            <a:r>
              <a:rPr lang="en-GB" err="1">
                <a:latin typeface="Calibri"/>
                <a:ea typeface="Calibri" panose="020F0502020204030204" pitchFamily="34" charset="0"/>
                <a:cs typeface="Calibri"/>
              </a:rPr>
              <a:t>Kattwinkel</a:t>
            </a:r>
            <a:r>
              <a:rPr lang="en-GB">
                <a:latin typeface="Calibri"/>
                <a:ea typeface="Calibri" panose="020F0502020204030204" pitchFamily="34" charset="0"/>
                <a:cs typeface="Calibri"/>
              </a:rPr>
              <a:t>, L. J. (2017). Trademark and Trade Dress. </a:t>
            </a:r>
            <a:r>
              <a:rPr lang="en-GB">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https://www.aiga.org/sites/default/files/2021-02/Trademark_Trade_Dress_2019.pdf</a:t>
            </a:r>
            <a:r>
              <a:rPr lang="en-GB">
                <a:latin typeface="Calibri"/>
                <a:ea typeface="Calibri" panose="020F0502020204030204" pitchFamily="34" charset="0"/>
                <a:cs typeface="Calibri"/>
              </a:rPr>
              <a:t> (Access date: 08.02.2023)</a:t>
            </a:r>
            <a:endParaRPr lang="en-US">
              <a:latin typeface="Calibri"/>
              <a:ea typeface="Calibri" panose="020F0502020204030204" pitchFamily="34" charset="0"/>
              <a:cs typeface="Calibri"/>
            </a:endParaRPr>
          </a:p>
          <a:p>
            <a:pPr marL="171450" indent="-171450" algn="l">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Kearney</a:t>
            </a:r>
            <a:r>
              <a:rPr lang="en-US" b="0" i="0">
                <a:solidFill>
                  <a:srgbClr val="000000"/>
                </a:solidFill>
                <a:effectLst/>
                <a:latin typeface="Calibri"/>
                <a:ea typeface="Calibri" panose="020F0502020204030204" pitchFamily="34" charset="0"/>
                <a:cs typeface="Calibri"/>
              </a:rPr>
              <a:t>, J. (2010). Food consumption trends and drivers. Philosophical transactions of the royal society B: </a:t>
            </a:r>
            <a:r>
              <a:rPr lang="en-US" b="0" i="1">
                <a:solidFill>
                  <a:srgbClr val="000000"/>
                </a:solidFill>
                <a:effectLst/>
                <a:latin typeface="Calibri"/>
                <a:ea typeface="Calibri" panose="020F0502020204030204" pitchFamily="34" charset="0"/>
                <a:cs typeface="Calibri"/>
              </a:rPr>
              <a:t>biological sciences</a:t>
            </a:r>
            <a:r>
              <a:rPr lang="en-US" b="0" i="0">
                <a:solidFill>
                  <a:srgbClr val="000000"/>
                </a:solidFill>
                <a:effectLst/>
                <a:latin typeface="Calibri"/>
                <a:ea typeface="Calibri" panose="020F0502020204030204" pitchFamily="34" charset="0"/>
                <a:cs typeface="Calibri"/>
              </a:rPr>
              <a:t>, 365(1554), 2793-2807.  </a:t>
            </a:r>
            <a:endParaRPr lang="en-US"/>
          </a:p>
          <a:p>
            <a:pPr marL="171450" indent="-171450" algn="l" rtl="0"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Lam</a:t>
            </a:r>
            <a:r>
              <a:rPr lang="en-US" b="0" i="0">
                <a:solidFill>
                  <a:srgbClr val="000000"/>
                </a:solidFill>
                <a:effectLst/>
                <a:latin typeface="Calibri"/>
                <a:ea typeface="Calibri" panose="020F0502020204030204" pitchFamily="34" charset="0"/>
                <a:cs typeface="Calibri"/>
              </a:rPr>
              <a:t>, T. K., Cross, A. J., </a:t>
            </a:r>
            <a:r>
              <a:rPr lang="en-US" b="0" i="0" err="1">
                <a:solidFill>
                  <a:srgbClr val="000000"/>
                </a:solidFill>
                <a:effectLst/>
                <a:latin typeface="Calibri"/>
                <a:ea typeface="Calibri" panose="020F0502020204030204" pitchFamily="34" charset="0"/>
                <a:cs typeface="Calibri"/>
              </a:rPr>
              <a:t>Consonni</a:t>
            </a:r>
            <a:r>
              <a:rPr lang="en-US" b="0" i="0">
                <a:solidFill>
                  <a:srgbClr val="000000"/>
                </a:solidFill>
                <a:effectLst/>
                <a:latin typeface="Calibri"/>
                <a:ea typeface="Calibri" panose="020F0502020204030204" pitchFamily="34" charset="0"/>
                <a:cs typeface="Calibri"/>
              </a:rPr>
              <a:t>, D., Randi, G., </a:t>
            </a:r>
            <a:r>
              <a:rPr lang="en-US" b="0" i="0" err="1">
                <a:solidFill>
                  <a:srgbClr val="000000"/>
                </a:solidFill>
                <a:effectLst/>
                <a:latin typeface="Calibri"/>
                <a:ea typeface="Calibri" panose="020F0502020204030204" pitchFamily="34" charset="0"/>
                <a:cs typeface="Calibri"/>
              </a:rPr>
              <a:t>Bagnardi</a:t>
            </a:r>
            <a:r>
              <a:rPr lang="en-US" b="0" i="0">
                <a:solidFill>
                  <a:srgbClr val="000000"/>
                </a:solidFill>
                <a:effectLst/>
                <a:latin typeface="Calibri"/>
                <a:ea typeface="Calibri" panose="020F0502020204030204" pitchFamily="34" charset="0"/>
                <a:cs typeface="Calibri"/>
              </a:rPr>
              <a:t>, V., </a:t>
            </a:r>
            <a:r>
              <a:rPr lang="en-US" b="0" i="0" err="1">
                <a:solidFill>
                  <a:srgbClr val="000000"/>
                </a:solidFill>
                <a:effectLst/>
                <a:latin typeface="Calibri"/>
                <a:ea typeface="Calibri" panose="020F0502020204030204" pitchFamily="34" charset="0"/>
                <a:cs typeface="Calibri"/>
              </a:rPr>
              <a:t>Bertazzi</a:t>
            </a:r>
            <a:r>
              <a:rPr lang="en-US" b="0" i="0">
                <a:solidFill>
                  <a:srgbClr val="000000"/>
                </a:solidFill>
                <a:effectLst/>
                <a:latin typeface="Calibri"/>
                <a:ea typeface="Calibri" panose="020F0502020204030204" pitchFamily="34" charset="0"/>
                <a:cs typeface="Calibri"/>
              </a:rPr>
              <a:t>, P. A., ... &amp; </a:t>
            </a:r>
            <a:r>
              <a:rPr lang="en-US" b="0" i="0" err="1">
                <a:solidFill>
                  <a:srgbClr val="000000"/>
                </a:solidFill>
                <a:effectLst/>
                <a:latin typeface="Calibri"/>
                <a:ea typeface="Calibri" panose="020F0502020204030204" pitchFamily="34" charset="0"/>
                <a:cs typeface="Calibri"/>
              </a:rPr>
              <a:t>Landi</a:t>
            </a:r>
            <a:r>
              <a:rPr lang="en-US" b="0" i="0">
                <a:solidFill>
                  <a:srgbClr val="000000"/>
                </a:solidFill>
                <a:effectLst/>
                <a:latin typeface="Calibri"/>
                <a:ea typeface="Calibri" panose="020F0502020204030204" pitchFamily="34" charset="0"/>
                <a:cs typeface="Calibri"/>
              </a:rPr>
              <a:t>, M. T. (2009). Intakes of red meat, processed meat, and meat mutagens increase lung cancer risk. </a:t>
            </a:r>
            <a:r>
              <a:rPr lang="en-US" b="0" i="1">
                <a:solidFill>
                  <a:srgbClr val="000000"/>
                </a:solidFill>
                <a:effectLst/>
                <a:latin typeface="Calibri"/>
                <a:ea typeface="Calibri" panose="020F0502020204030204" pitchFamily="34" charset="0"/>
                <a:cs typeface="Calibri"/>
              </a:rPr>
              <a:t>Cancer research</a:t>
            </a:r>
            <a:r>
              <a:rPr lang="en-US" b="0" i="0">
                <a:solidFill>
                  <a:srgbClr val="000000"/>
                </a:solidFill>
                <a:effectLst/>
                <a:latin typeface="Calibri"/>
                <a:ea typeface="Calibri" panose="020F0502020204030204" pitchFamily="34" charset="0"/>
                <a:cs typeface="Calibri"/>
              </a:rPr>
              <a:t>, 69(3), 932-939. </a:t>
            </a:r>
          </a:p>
          <a:p>
            <a:pPr marL="171450" indent="-171450" algn="l" rtl="0"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Larsson</a:t>
            </a:r>
            <a:r>
              <a:rPr lang="en-US" b="0" i="0">
                <a:solidFill>
                  <a:srgbClr val="000000"/>
                </a:solidFill>
                <a:effectLst/>
                <a:latin typeface="Calibri"/>
                <a:ea typeface="Calibri" panose="020F0502020204030204" pitchFamily="34" charset="0"/>
                <a:cs typeface="Calibri"/>
              </a:rPr>
              <a:t>, S. C., &amp; </a:t>
            </a:r>
            <a:r>
              <a:rPr lang="en-US" b="0" i="0" err="1">
                <a:solidFill>
                  <a:srgbClr val="000000"/>
                </a:solidFill>
                <a:effectLst/>
                <a:latin typeface="Calibri"/>
                <a:ea typeface="Calibri" panose="020F0502020204030204" pitchFamily="34" charset="0"/>
                <a:cs typeface="Calibri"/>
              </a:rPr>
              <a:t>Wolk</a:t>
            </a:r>
            <a:r>
              <a:rPr lang="en-US" b="0" i="0">
                <a:solidFill>
                  <a:srgbClr val="000000"/>
                </a:solidFill>
                <a:effectLst/>
                <a:latin typeface="Calibri"/>
                <a:ea typeface="Calibri" panose="020F0502020204030204" pitchFamily="34" charset="0"/>
                <a:cs typeface="Calibri"/>
              </a:rPr>
              <a:t>, A. (2012). Red and processed meat consumption and risk of pancreatic cancer: meta-analysis of prospective studies. </a:t>
            </a:r>
            <a:r>
              <a:rPr lang="en-US" b="0" i="1">
                <a:solidFill>
                  <a:srgbClr val="000000"/>
                </a:solidFill>
                <a:effectLst/>
                <a:latin typeface="Calibri"/>
                <a:ea typeface="Calibri" panose="020F0502020204030204" pitchFamily="34" charset="0"/>
                <a:cs typeface="Calibri"/>
              </a:rPr>
              <a:t>British journal of cancer</a:t>
            </a:r>
            <a:r>
              <a:rPr lang="en-US" b="0" i="0">
                <a:solidFill>
                  <a:srgbClr val="000000"/>
                </a:solidFill>
                <a:effectLst/>
                <a:latin typeface="Calibri"/>
                <a:ea typeface="Calibri" panose="020F0502020204030204" pitchFamily="34" charset="0"/>
                <a:cs typeface="Calibri"/>
              </a:rPr>
              <a:t>, 106(3), 603-607. </a:t>
            </a:r>
          </a:p>
          <a:p>
            <a:pPr marL="171450" indent="-171450" algn="l" rtl="0"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McCombs School of Business</a:t>
            </a:r>
            <a:r>
              <a:rPr lang="en-US" b="0" i="0">
                <a:solidFill>
                  <a:srgbClr val="000000"/>
                </a:solidFill>
                <a:effectLst/>
                <a:latin typeface="Calibri"/>
                <a:ea typeface="Calibri" panose="020F0502020204030204" pitchFamily="34" charset="0"/>
                <a:cs typeface="Calibri"/>
              </a:rPr>
              <a:t> (2018) Utilitarianism: Ethics Defined, </a:t>
            </a:r>
            <a:r>
              <a:rPr lang="en-US" b="0" i="0" u="sng" strike="noStrike">
                <a:solidFill>
                  <a:srgbClr val="F79037"/>
                </a:solidFill>
                <a:effectLst/>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https://youtu.be/-FrZl22_79Q</a:t>
            </a:r>
            <a:r>
              <a:rPr lang="en-US" b="0" i="0">
                <a:solidFill>
                  <a:srgbClr val="F79037"/>
                </a:solidFill>
                <a:effectLst/>
                <a:latin typeface="Calibri"/>
                <a:ea typeface="Calibri" panose="020F0502020204030204" pitchFamily="34" charset="0"/>
                <a:cs typeface="Calibri"/>
              </a:rPr>
              <a:t>  </a:t>
            </a:r>
          </a:p>
        </p:txBody>
      </p:sp>
      <p:grpSp>
        <p:nvGrpSpPr>
          <p:cNvPr id="4" name="Graphic 2">
            <a:extLst>
              <a:ext uri="{FF2B5EF4-FFF2-40B4-BE49-F238E27FC236}">
                <a16:creationId xmlns:a16="http://schemas.microsoft.com/office/drawing/2014/main" id="{79E0ADCD-C0CB-813B-80A0-0FDB29F6D1B3}"/>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13B13537-6E7F-A6E0-F10F-05E17003C642}"/>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0105AFFD-9FAD-A405-673A-5A80651CAE53}"/>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1D057195-4C54-D4E9-E2C1-D06DB57D90A9}"/>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61581FDA-532C-496A-2584-FDE4CB2325E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B8C9EB1D-87FC-5204-84F2-04E7B4F80E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6D9335A9-D443-6A60-E7B0-D34B9C07BB7A}"/>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E4405AE8-3076-08D6-3DB3-D7CF61F4761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9591BBB0-CC72-7114-EC07-E750BCF8B9A4}"/>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0E339965-6065-5FF8-CC08-A9FBE84CA54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01424B31-7E4F-71AF-2F12-49317454660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8C3EBFB0-C7CC-351C-BB05-94EBCFC668E8}"/>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737F66F1-2BEA-3CF4-79B6-721624FBA9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ABB35789-8CA0-70DE-01F4-920A04358E7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BDC2DAE7-85FC-63C4-73C0-38188026B394}"/>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77F3BE72-9CD0-0803-944F-E595C5C659F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62759BA9-2D9A-6321-C82F-36AA0A65F6FD}"/>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4CFCB749-018D-0BD2-289F-F0231DD9D03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31C78341-EBE9-F7FA-B301-51E5D5C47C6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71B58C3B-8B22-7B85-838A-46E06DB5B63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20BFE18D-BBD5-ED89-10F8-AB5905E46639}"/>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FA2C099E-9A33-328C-AC84-512A96DDC4A2}"/>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B2178BDD-7EBC-89CE-63FB-8062B962312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ABC08FDC-7ADC-0412-D72C-7C3D04A579C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D31212A5-0F7B-B657-E443-599C89B4511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ED808E61-5A2A-4BB6-8E09-1AE3A2499B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FB901C8C-5592-B2BF-3F9F-D43CA9F02BC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Slide Number Placeholder 2">
            <a:extLst>
              <a:ext uri="{FF2B5EF4-FFF2-40B4-BE49-F238E27FC236}">
                <a16:creationId xmlns:a16="http://schemas.microsoft.com/office/drawing/2014/main" id="{A24203F0-A9BD-54B5-6A81-C92898D89671}"/>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65</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7701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400626"/>
          </a:xfrm>
        </p:spPr>
        <p:txBody>
          <a:bodyPr lIns="91440" tIns="45720" rIns="91440" bIns="45720" numCol="1" spcCol="288000" anchor="t">
            <a:noAutofit/>
          </a:bodyPr>
          <a:lstStyle/>
          <a:p>
            <a:pPr marL="171450" indent="-171450" algn="l" rtl="0"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McCombs School of Business </a:t>
            </a:r>
            <a:r>
              <a:rPr lang="en-US" b="0" i="0">
                <a:solidFill>
                  <a:srgbClr val="000000"/>
                </a:solidFill>
                <a:effectLst/>
                <a:latin typeface="Calibri"/>
                <a:ea typeface="Calibri" panose="020F0502020204030204" pitchFamily="34" charset="0"/>
                <a:cs typeface="Calibri"/>
              </a:rPr>
              <a:t>(2018) Deontology: Ethics Defined, </a:t>
            </a:r>
            <a:r>
              <a:rPr lang="en-US" b="0" i="0" u="sng" strike="noStrike">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https://youtu.be/wWZi-8Wji7M</a:t>
            </a:r>
            <a:r>
              <a:rPr lang="en-US" b="0" i="0">
                <a:solidFill>
                  <a:srgbClr val="F79037"/>
                </a:solidFill>
                <a:effectLst/>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McCombs School of Business</a:t>
            </a:r>
            <a:r>
              <a:rPr lang="en-US" b="0" i="0">
                <a:solidFill>
                  <a:srgbClr val="000000"/>
                </a:solidFill>
                <a:effectLst/>
                <a:latin typeface="Calibri"/>
                <a:ea typeface="Calibri" panose="020F0502020204030204" pitchFamily="34" charset="0"/>
                <a:cs typeface="Calibri"/>
              </a:rPr>
              <a:t> (2018) Hedonism: Ethics Defined, </a:t>
            </a:r>
            <a:r>
              <a:rPr lang="en-US" b="0" i="0" u="sng" strike="noStrike">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https://youtu.be/EY6Cgp5nd_c</a:t>
            </a:r>
            <a:r>
              <a:rPr lang="en-US" b="0" i="0">
                <a:solidFill>
                  <a:srgbClr val="F79037"/>
                </a:solidFill>
                <a:effectLst/>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McCombs School of Business</a:t>
            </a:r>
            <a:r>
              <a:rPr lang="en-US" b="0" i="0">
                <a:solidFill>
                  <a:srgbClr val="000000"/>
                </a:solidFill>
                <a:effectLst/>
                <a:latin typeface="Calibri"/>
                <a:ea typeface="Calibri" panose="020F0502020204030204" pitchFamily="34" charset="0"/>
                <a:cs typeface="Calibri"/>
              </a:rPr>
              <a:t> (2018) Virtue Ethics: Ethics Defined, </a:t>
            </a:r>
            <a:r>
              <a:rPr lang="en-US" b="0" i="0" u="sng" strike="noStrike">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https://youtu.be/NMblKpkKYao</a:t>
            </a:r>
            <a:r>
              <a:rPr lang="en-US" b="0" i="0">
                <a:solidFill>
                  <a:srgbClr val="F79037"/>
                </a:solidFill>
                <a:effectLst/>
                <a:latin typeface="Calibri"/>
                <a:ea typeface="Calibri" panose="020F0502020204030204" pitchFamily="34" charset="0"/>
                <a:cs typeface="Calibri"/>
              </a:rPr>
              <a:t> </a:t>
            </a:r>
          </a:p>
          <a:p>
            <a:pPr marL="171450" indent="-171450" algn="l" rtl="0"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Mepham</a:t>
            </a:r>
            <a:r>
              <a:rPr lang="en-US" b="0" i="0">
                <a:solidFill>
                  <a:srgbClr val="000000"/>
                </a:solidFill>
                <a:effectLst/>
                <a:latin typeface="Calibri"/>
                <a:ea typeface="Calibri" panose="020F0502020204030204" pitchFamily="34" charset="0"/>
                <a:cs typeface="Calibri"/>
              </a:rPr>
              <a:t>, B. (2000). A framework for the ethical analysis of novel foods: The ethical matrix. </a:t>
            </a:r>
            <a:r>
              <a:rPr lang="en-US" b="0" i="1">
                <a:solidFill>
                  <a:srgbClr val="000000"/>
                </a:solidFill>
                <a:effectLst/>
                <a:latin typeface="Calibri"/>
                <a:ea typeface="Calibri" panose="020F0502020204030204" pitchFamily="34" charset="0"/>
                <a:cs typeface="Calibri"/>
              </a:rPr>
              <a:t>Journal of agricultural and environmental ethics</a:t>
            </a:r>
            <a:r>
              <a:rPr lang="en-US" b="0" i="0">
                <a:solidFill>
                  <a:srgbClr val="000000"/>
                </a:solidFill>
                <a:effectLst/>
                <a:latin typeface="Calibri"/>
                <a:ea typeface="Calibri" panose="020F0502020204030204" pitchFamily="34" charset="0"/>
                <a:cs typeface="Calibri"/>
              </a:rPr>
              <a:t>, 12(2), 165-176.  </a:t>
            </a:r>
          </a:p>
          <a:p>
            <a:pPr marL="171450" indent="-171450" algn="l" rtl="0" fontAlgn="base">
              <a:spcBef>
                <a:spcPts val="600"/>
              </a:spcBef>
              <a:buFont typeface="Arial" panose="020B0604020202020204" pitchFamily="34" charset="0"/>
              <a:buChar char="•"/>
            </a:pPr>
            <a:r>
              <a:rPr lang="en-US" i="0" err="1">
                <a:solidFill>
                  <a:srgbClr val="000000"/>
                </a:solidFill>
                <a:effectLst/>
                <a:latin typeface="Calibri"/>
                <a:ea typeface="Calibri" panose="020F0502020204030204" pitchFamily="34" charset="0"/>
                <a:cs typeface="Calibri"/>
              </a:rPr>
              <a:t>Mettlin</a:t>
            </a:r>
            <a:r>
              <a:rPr lang="en-US" b="0" i="0">
                <a:solidFill>
                  <a:srgbClr val="000000"/>
                </a:solidFill>
                <a:effectLst/>
                <a:latin typeface="Calibri"/>
                <a:ea typeface="Calibri" panose="020F0502020204030204" pitchFamily="34" charset="0"/>
                <a:cs typeface="Calibri"/>
              </a:rPr>
              <a:t>, C., Graham, S., </a:t>
            </a:r>
            <a:r>
              <a:rPr lang="en-US" b="0" i="0" err="1">
                <a:solidFill>
                  <a:srgbClr val="000000"/>
                </a:solidFill>
                <a:effectLst/>
                <a:latin typeface="Calibri"/>
                <a:ea typeface="Calibri" panose="020F0502020204030204" pitchFamily="34" charset="0"/>
                <a:cs typeface="Calibri"/>
              </a:rPr>
              <a:t>Priore</a:t>
            </a:r>
            <a:r>
              <a:rPr lang="en-US" b="0" i="0">
                <a:solidFill>
                  <a:srgbClr val="000000"/>
                </a:solidFill>
                <a:effectLst/>
                <a:latin typeface="Calibri"/>
                <a:ea typeface="Calibri" panose="020F0502020204030204" pitchFamily="34" charset="0"/>
                <a:cs typeface="Calibri"/>
              </a:rPr>
              <a:t>, R., Marshall, J., &amp; Swanson, M. (1981). Diet and cancer of the esophagus. </a:t>
            </a:r>
            <a:r>
              <a:rPr lang="en-US" b="0" i="1">
                <a:solidFill>
                  <a:srgbClr val="000000"/>
                </a:solidFill>
                <a:effectLst/>
                <a:latin typeface="Calibri"/>
                <a:ea typeface="Calibri" panose="020F0502020204030204" pitchFamily="34" charset="0"/>
                <a:cs typeface="Calibri"/>
              </a:rPr>
              <a:t>Nutrition and Cancer</a:t>
            </a:r>
            <a:r>
              <a:rPr lang="en-US" b="0" i="0">
                <a:solidFill>
                  <a:srgbClr val="000000"/>
                </a:solidFill>
                <a:effectLst/>
                <a:latin typeface="Calibri"/>
                <a:ea typeface="Calibri" panose="020F0502020204030204" pitchFamily="34" charset="0"/>
                <a:cs typeface="Calibri"/>
              </a:rPr>
              <a:t>. 2(3). 143-147. </a:t>
            </a:r>
          </a:p>
          <a:p>
            <a:pPr marL="171450" indent="-171450" algn="l">
              <a:spcBef>
                <a:spcPts val="600"/>
              </a:spcBef>
              <a:buFont typeface="Arial,Sans-Serif" panose="020B0604020202020204" pitchFamily="34" charset="0"/>
              <a:buChar char="•"/>
            </a:pPr>
            <a:r>
              <a:rPr lang="en-US">
                <a:latin typeface="Calibri"/>
                <a:ea typeface="Calibri"/>
                <a:cs typeface="Calibri"/>
              </a:rPr>
              <a:t>Mohr, L.A., Webb, D.J. and Harris, K.E. (2001), Do consumers expect companies to be socially responsible? The impact of corporate social responsibility on buying </a:t>
            </a:r>
            <a:r>
              <a:rPr lang="en-US" err="1">
                <a:latin typeface="Calibri"/>
                <a:ea typeface="Calibri"/>
                <a:cs typeface="Calibri"/>
              </a:rPr>
              <a:t>behaviour</a:t>
            </a:r>
            <a:r>
              <a:rPr lang="en-US">
                <a:latin typeface="Calibri"/>
                <a:ea typeface="Calibri"/>
                <a:cs typeface="Calibri"/>
              </a:rPr>
              <a:t>, </a:t>
            </a:r>
            <a:r>
              <a:rPr lang="en-US" i="1">
                <a:latin typeface="Calibri"/>
                <a:ea typeface="Calibri"/>
                <a:cs typeface="Calibri"/>
              </a:rPr>
              <a:t>Journal of Consumer Affairs</a:t>
            </a:r>
            <a:r>
              <a:rPr lang="en-US">
                <a:latin typeface="Calibri"/>
                <a:ea typeface="Calibri"/>
                <a:cs typeface="Calibri"/>
              </a:rPr>
              <a:t>, 35(1), 45-72.  </a:t>
            </a:r>
          </a:p>
          <a:p>
            <a:pPr marL="171450" indent="-171450" algn="l">
              <a:spcBef>
                <a:spcPts val="600"/>
              </a:spcBef>
              <a:buFont typeface="Arial,Sans-Serif" panose="020B0604020202020204" pitchFamily="34" charset="0"/>
              <a:buChar char="•"/>
            </a:pPr>
            <a:r>
              <a:rPr lang="en-US">
                <a:latin typeface="Calibri"/>
                <a:ea typeface="Calibri"/>
                <a:cs typeface="Calibri"/>
              </a:rPr>
              <a:t>National Geographic (n.d.). Sustainable fishing. </a:t>
            </a:r>
            <a:r>
              <a:rPr lang="en-US">
                <a:solidFill>
                  <a:srgbClr val="F79037"/>
                </a:solidFill>
                <a:latin typeface="Calibri"/>
                <a:ea typeface="Calibri"/>
                <a:cs typeface="Calibri"/>
                <a:hlinkClick r:id="rId5">
                  <a:extLst>
                    <a:ext uri="{A12FA001-AC4F-418D-AE19-62706E023703}">
                      <ahyp:hlinkClr xmlns:ahyp="http://schemas.microsoft.com/office/drawing/2018/hyperlinkcolor" val="tx"/>
                    </a:ext>
                  </a:extLst>
                </a:hlinkClick>
              </a:rPr>
              <a:t>https://education.nationalgeographic.org/resource/sustainable-fishing</a:t>
            </a:r>
            <a:r>
              <a:rPr lang="en-US">
                <a:solidFill>
                  <a:srgbClr val="F79037"/>
                </a:solidFill>
                <a:latin typeface="Calibri"/>
                <a:ea typeface="Calibri"/>
                <a:cs typeface="Calibri"/>
              </a:rPr>
              <a:t> </a:t>
            </a:r>
            <a:r>
              <a:rPr lang="en-US">
                <a:latin typeface="Calibri"/>
                <a:ea typeface="Calibri"/>
                <a:cs typeface="Calibri"/>
              </a:rPr>
              <a:t>(Access Date: 28.01.2023).</a:t>
            </a:r>
          </a:p>
          <a:p>
            <a:pPr marL="171450" indent="-171450" algn="l">
              <a:spcBef>
                <a:spcPts val="600"/>
              </a:spcBef>
              <a:buFont typeface="Arial,Sans-Serif" panose="020B0604020202020204" pitchFamily="34" charset="0"/>
              <a:buChar char="•"/>
            </a:pPr>
            <a:r>
              <a:rPr lang="en-US">
                <a:latin typeface="Calibri"/>
                <a:ea typeface="Calibri"/>
                <a:cs typeface="Calibri"/>
              </a:rPr>
              <a:t>O’Fallon, M. J., &amp; Butterfield, K. D. (2013). A review of the empirical ethical decision-making literature: 1996–2003. </a:t>
            </a:r>
            <a:r>
              <a:rPr lang="en-US" i="1">
                <a:latin typeface="Calibri"/>
                <a:ea typeface="Calibri"/>
                <a:cs typeface="Calibri"/>
              </a:rPr>
              <a:t>Citation classics from the journal of business ethics</a:t>
            </a:r>
            <a:r>
              <a:rPr lang="en-US">
                <a:latin typeface="Calibri"/>
                <a:ea typeface="Calibri"/>
                <a:cs typeface="Calibri"/>
              </a:rPr>
              <a:t>, 213-263. </a:t>
            </a:r>
          </a:p>
          <a:p>
            <a:pPr marL="171450" indent="-171450" algn="l">
              <a:spcBef>
                <a:spcPts val="600"/>
              </a:spcBef>
              <a:buFont typeface="Arial,Sans-Serif" panose="020B0604020202020204" pitchFamily="34" charset="0"/>
              <a:buChar char="•"/>
            </a:pPr>
            <a:r>
              <a:rPr lang="en-US">
                <a:latin typeface="Calibri"/>
                <a:ea typeface="Calibri"/>
                <a:cs typeface="Calibri"/>
              </a:rPr>
              <a:t>Ogden, C. L., Carroll, M. D., Curtin, L. R., McDowell, M. A., Tabak, C. J., &amp; </a:t>
            </a:r>
            <a:r>
              <a:rPr lang="en-US" err="1">
                <a:latin typeface="Calibri"/>
                <a:ea typeface="Calibri"/>
                <a:cs typeface="Calibri"/>
              </a:rPr>
              <a:t>Flegal</a:t>
            </a:r>
            <a:r>
              <a:rPr lang="en-US">
                <a:latin typeface="Calibri"/>
                <a:ea typeface="Calibri"/>
                <a:cs typeface="Calibri"/>
              </a:rPr>
              <a:t>, K. M. (2006). Prevalence of overweight and obesity in the United States, 1999-2004. Jama, 295(13), 1549-1555.  </a:t>
            </a:r>
          </a:p>
          <a:p>
            <a:pPr marL="171450" indent="-171450" algn="l">
              <a:spcBef>
                <a:spcPts val="600"/>
              </a:spcBef>
              <a:buFont typeface="Arial,Sans-Serif" panose="020B0604020202020204" pitchFamily="34" charset="0"/>
              <a:buChar char="•"/>
            </a:pPr>
            <a:r>
              <a:rPr lang="en-US">
                <a:latin typeface="Calibri"/>
                <a:ea typeface="Calibri"/>
                <a:cs typeface="Calibri"/>
              </a:rPr>
              <a:t>Oslo Roundtable on Sustainable Production and Consumption (1994). The Imperative of Sustainable Production and Consumption. Available online at</a:t>
            </a:r>
            <a:r>
              <a:rPr lang="en-US">
                <a:solidFill>
                  <a:srgbClr val="F79037"/>
                </a:solidFill>
                <a:latin typeface="Calibri"/>
                <a:ea typeface="Calibri"/>
                <a:cs typeface="Calibri"/>
              </a:rPr>
              <a:t>: </a:t>
            </a:r>
            <a:r>
              <a:rPr lang="en-US">
                <a:solidFill>
                  <a:srgbClr val="F79037"/>
                </a:solidFill>
                <a:latin typeface="Calibri"/>
                <a:ea typeface="Calibri"/>
                <a:cs typeface="Calibri"/>
                <a:hlinkClick r:id="rId6">
                  <a:extLst>
                    <a:ext uri="{A12FA001-AC4F-418D-AE19-62706E023703}">
                      <ahyp:hlinkClr xmlns:ahyp="http://schemas.microsoft.com/office/drawing/2018/hyperlinkcolor" val="tx"/>
                    </a:ext>
                  </a:extLst>
                </a:hlinkClick>
              </a:rPr>
              <a:t>https://enb.iisd.org/consume/oslo004.htm</a:t>
            </a:r>
            <a:r>
              <a:rPr lang="en-US">
                <a:solidFill>
                  <a:srgbClr val="FFC000"/>
                </a:solidFill>
                <a:latin typeface="Calibri"/>
                <a:ea typeface="Calibri"/>
                <a:cs typeface="Calibri"/>
                <a:hlinkClick r:id="rId6">
                  <a:extLst>
                    <a:ext uri="{A12FA001-AC4F-418D-AE19-62706E023703}">
                      <ahyp:hlinkClr xmlns:ahyp="http://schemas.microsoft.com/office/drawing/2018/hyperlinkcolor" val="tx"/>
                    </a:ext>
                  </a:extLst>
                </a:hlinkClick>
              </a:rPr>
              <a:t>l</a:t>
            </a:r>
            <a:r>
              <a:rPr lang="en-US">
                <a:solidFill>
                  <a:srgbClr val="FFC000"/>
                </a:solidFill>
                <a:latin typeface="Calibri"/>
                <a:ea typeface="Calibri"/>
                <a:cs typeface="Calibri"/>
              </a:rPr>
              <a:t> </a:t>
            </a:r>
            <a:r>
              <a:rPr lang="en-US">
                <a:latin typeface="Calibri"/>
                <a:ea typeface="Calibri"/>
                <a:cs typeface="Calibri"/>
              </a:rPr>
              <a:t>(Access Date 24.12.2022). </a:t>
            </a:r>
          </a:p>
          <a:p>
            <a:pPr marL="171450" indent="-171450" algn="l">
              <a:spcBef>
                <a:spcPts val="600"/>
              </a:spcBef>
              <a:buFont typeface="Arial,Sans-Serif" panose="020B0604020202020204" pitchFamily="34" charset="0"/>
              <a:buChar char="•"/>
            </a:pPr>
            <a:r>
              <a:rPr lang="en-US" err="1">
                <a:latin typeface="Calibri"/>
                <a:ea typeface="Calibri"/>
                <a:cs typeface="Calibri"/>
              </a:rPr>
              <a:t>Paciarotti</a:t>
            </a:r>
            <a:r>
              <a:rPr lang="en-US">
                <a:latin typeface="Calibri"/>
                <a:ea typeface="Calibri"/>
                <a:cs typeface="Calibri"/>
              </a:rPr>
              <a:t> C. &amp; Torregiani F. (2021). The logistics of the short food supply chain: A literature review. </a:t>
            </a:r>
            <a:r>
              <a:rPr lang="en-US" i="1">
                <a:latin typeface="Calibri"/>
                <a:ea typeface="Calibri"/>
                <a:cs typeface="Calibri"/>
              </a:rPr>
              <a:t>Sustainable Production and Consumption</a:t>
            </a:r>
            <a:r>
              <a:rPr lang="en-US">
                <a:latin typeface="Calibri"/>
                <a:ea typeface="Calibri"/>
                <a:cs typeface="Calibri"/>
              </a:rPr>
              <a:t>, 26, 428-442.</a:t>
            </a:r>
          </a:p>
          <a:p>
            <a:pPr marL="171450" indent="-171450" algn="l">
              <a:spcBef>
                <a:spcPts val="600"/>
              </a:spcBef>
              <a:buFont typeface="Arial,Sans-Serif" panose="020B0604020202020204" pitchFamily="34" charset="0"/>
              <a:buChar char="•"/>
            </a:pPr>
            <a:r>
              <a:rPr lang="en-GB">
                <a:latin typeface="Calibri"/>
                <a:ea typeface="Calibri"/>
                <a:cs typeface="Calibri"/>
              </a:rPr>
              <a:t>Parkin, B. L., &amp; Attwood, S. (2022). Menu design approaches to promote sustainable vegetarian food choices when dining out. </a:t>
            </a:r>
            <a:r>
              <a:rPr lang="en-GB" i="1">
                <a:latin typeface="Calibri"/>
                <a:ea typeface="Calibri"/>
                <a:cs typeface="Calibri"/>
              </a:rPr>
              <a:t>Journal of Environmental Psychology</a:t>
            </a:r>
            <a:r>
              <a:rPr lang="en-GB">
                <a:latin typeface="Calibri"/>
                <a:ea typeface="Calibri"/>
                <a:cs typeface="Calibri"/>
              </a:rPr>
              <a:t>, </a:t>
            </a:r>
            <a:r>
              <a:rPr lang="en-GB" i="1">
                <a:latin typeface="Calibri"/>
                <a:ea typeface="Calibri"/>
                <a:cs typeface="Calibri"/>
              </a:rPr>
              <a:t>79</a:t>
            </a:r>
            <a:r>
              <a:rPr lang="en-GB">
                <a:latin typeface="Calibri"/>
                <a:ea typeface="Calibri"/>
                <a:cs typeface="Calibri"/>
              </a:rPr>
              <a:t>, 101721.</a:t>
            </a:r>
            <a:endParaRPr lang="en-US">
              <a:solidFill>
                <a:srgbClr val="FFC000"/>
              </a:solidFill>
              <a:latin typeface="Calibri"/>
              <a:ea typeface="Calibri"/>
              <a:cs typeface="Calibri"/>
              <a:hlinkClick r:id="rId7">
                <a:extLst>
                  <a:ext uri="{A12FA001-AC4F-418D-AE19-62706E023703}">
                    <ahyp:hlinkClr xmlns:ahyp="http://schemas.microsoft.com/office/drawing/2018/hyperlinkcolor" val="tx"/>
                  </a:ext>
                </a:extLst>
              </a:hlinkClick>
            </a:endParaRPr>
          </a:p>
          <a:p>
            <a:pPr marL="171450" indent="-171450" algn="l">
              <a:spcBef>
                <a:spcPts val="600"/>
              </a:spcBef>
              <a:buFont typeface="Arial,Sans-Serif" panose="020B0604020202020204" pitchFamily="34" charset="0"/>
              <a:buChar char="•"/>
            </a:pPr>
            <a:r>
              <a:rPr lang="en-GB">
                <a:latin typeface="Calibri"/>
                <a:ea typeface="Calibri"/>
                <a:cs typeface="Calibri"/>
              </a:rPr>
              <a:t>Pawlak, R., Parrott, S. J., Raj, S., Cullum-Dugan, D., &amp; </a:t>
            </a:r>
            <a:r>
              <a:rPr lang="en-GB" err="1">
                <a:latin typeface="Calibri"/>
                <a:ea typeface="Calibri"/>
                <a:cs typeface="Calibri"/>
              </a:rPr>
              <a:t>Lucus</a:t>
            </a:r>
            <a:r>
              <a:rPr lang="en-GB">
                <a:latin typeface="Calibri"/>
                <a:ea typeface="Calibri"/>
                <a:cs typeface="Calibri"/>
              </a:rPr>
              <a:t>, D. (2013). How prevalent is vitamin B(12) deficiency among vegetarians?. </a:t>
            </a:r>
            <a:r>
              <a:rPr lang="en-GB" i="1">
                <a:latin typeface="Calibri"/>
                <a:ea typeface="Calibri"/>
                <a:cs typeface="Calibri"/>
              </a:rPr>
              <a:t>Nutrition reviews</a:t>
            </a:r>
            <a:r>
              <a:rPr lang="en-GB">
                <a:latin typeface="Calibri"/>
                <a:ea typeface="Calibri"/>
                <a:cs typeface="Calibri"/>
              </a:rPr>
              <a:t>, 71(2), 110–117. </a:t>
            </a:r>
            <a:r>
              <a:rPr lang="en-GB" u="sng">
                <a:solidFill>
                  <a:srgbClr val="F79037"/>
                </a:solidFill>
                <a:latin typeface="Calibri"/>
                <a:ea typeface="Calibri"/>
                <a:cs typeface="Calibri"/>
                <a:hlinkClick r:id="rId7">
                  <a:extLst>
                    <a:ext uri="{A12FA001-AC4F-418D-AE19-62706E023703}">
                      <ahyp:hlinkClr xmlns:ahyp="http://schemas.microsoft.com/office/drawing/2018/hyperlinkcolor" val="tx"/>
                    </a:ext>
                  </a:extLst>
                </a:hlinkClick>
              </a:rPr>
              <a:t>https://doi.org/10.1111/nure.12001</a:t>
            </a:r>
            <a:endParaRPr lang="en-US">
              <a:solidFill>
                <a:srgbClr val="F79037"/>
              </a:solidFill>
              <a:latin typeface="Calibri"/>
              <a:ea typeface="Calibri"/>
              <a:cs typeface="Calibri"/>
              <a:hlinkClick r:id="" action="ppaction://noaction">
                <a:extLst>
                  <a:ext uri="{A12FA001-AC4F-418D-AE19-62706E023703}">
                    <ahyp:hlinkClr xmlns:ahyp="http://schemas.microsoft.com/office/drawing/2018/hyperlinkcolor" val="tx"/>
                  </a:ext>
                </a:extLst>
              </a:hlinkClick>
            </a:endParaRPr>
          </a:p>
          <a:p>
            <a:pPr marL="171450" indent="-171450" algn="l">
              <a:spcBef>
                <a:spcPts val="600"/>
              </a:spcBef>
              <a:buFont typeface="Arial" panose="020B0604020202020204" pitchFamily="34" charset="0"/>
              <a:buChar char="•"/>
            </a:pPr>
            <a:r>
              <a:rPr lang="en-GB">
                <a:latin typeface="Calibri"/>
                <a:ea typeface="Calibri"/>
                <a:cs typeface="Calibri"/>
              </a:rPr>
              <a:t>Peattie, K., &amp; Charter, M. (1992). Green marketing. </a:t>
            </a:r>
            <a:r>
              <a:rPr lang="en-GB" i="1">
                <a:latin typeface="Calibri"/>
                <a:ea typeface="Calibri"/>
                <a:cs typeface="Calibri"/>
              </a:rPr>
              <a:t>The marketing book</a:t>
            </a:r>
            <a:r>
              <a:rPr lang="en-GB">
                <a:latin typeface="Calibri"/>
                <a:ea typeface="Calibri"/>
                <a:cs typeface="Calibri"/>
              </a:rPr>
              <a:t>, </a:t>
            </a:r>
            <a:r>
              <a:rPr lang="en-GB" i="1">
                <a:latin typeface="Calibri"/>
                <a:ea typeface="Calibri"/>
                <a:cs typeface="Calibri"/>
              </a:rPr>
              <a:t>726-756</a:t>
            </a:r>
            <a:r>
              <a:rPr lang="en-GB">
                <a:latin typeface="Calibri"/>
                <a:ea typeface="Calibri"/>
                <a:cs typeface="Calibri"/>
              </a:rPr>
              <a:t>.</a:t>
            </a:r>
          </a:p>
          <a:p>
            <a:pPr marL="171450" indent="-171450" algn="l">
              <a:spcBef>
                <a:spcPts val="600"/>
              </a:spcBef>
              <a:buFont typeface="Arial" panose="020B0604020202020204" pitchFamily="34" charset="0"/>
              <a:buChar char="•"/>
            </a:pPr>
            <a:r>
              <a:rPr lang="en-GB">
                <a:latin typeface="Calibri"/>
                <a:ea typeface="Calibri"/>
                <a:cs typeface="Calibri"/>
              </a:rPr>
              <a:t>Pesticide Atlas </a:t>
            </a:r>
            <a:r>
              <a:rPr lang="en-GB">
                <a:solidFill>
                  <a:schemeClr val="tx1"/>
                </a:solidFill>
                <a:latin typeface="Calibri"/>
                <a:ea typeface="Calibri"/>
                <a:cs typeface="Calibri"/>
              </a:rPr>
              <a:t>(n.d.). </a:t>
            </a:r>
            <a:r>
              <a:rPr lang="en-GB">
                <a:solidFill>
                  <a:srgbClr val="F79037"/>
                </a:solidFill>
                <a:latin typeface="Calibri"/>
                <a:ea typeface="Calibri"/>
                <a:cs typeface="Calibri"/>
                <a:hlinkClick r:id="rId8">
                  <a:extLst>
                    <a:ext uri="{A12FA001-AC4F-418D-AE19-62706E023703}">
                      <ahyp:hlinkClr xmlns:ahyp="http://schemas.microsoft.com/office/drawing/2018/hyperlinkcolor" val="tx"/>
                    </a:ext>
                  </a:extLst>
                </a:hlinkClick>
              </a:rPr>
              <a:t>Pesticide Atlas 2022: Facts and figures about toxic chemicals in agriculture | Heinrich </a:t>
            </a:r>
            <a:r>
              <a:rPr lang="en-GB" err="1">
                <a:solidFill>
                  <a:srgbClr val="F79037"/>
                </a:solidFill>
                <a:latin typeface="Calibri"/>
                <a:ea typeface="Calibri"/>
                <a:cs typeface="Calibri"/>
                <a:hlinkClick r:id="rId8">
                  <a:extLst>
                    <a:ext uri="{A12FA001-AC4F-418D-AE19-62706E023703}">
                      <ahyp:hlinkClr xmlns:ahyp="http://schemas.microsoft.com/office/drawing/2018/hyperlinkcolor" val="tx"/>
                    </a:ext>
                  </a:extLst>
                </a:hlinkClick>
              </a:rPr>
              <a:t>Böll</a:t>
            </a:r>
            <a:r>
              <a:rPr lang="en-GB">
                <a:solidFill>
                  <a:srgbClr val="F79037"/>
                </a:solidFill>
                <a:latin typeface="Calibri"/>
                <a:ea typeface="Calibri"/>
                <a:cs typeface="Calibri"/>
                <a:hlinkClick r:id="rId8">
                  <a:extLst>
                    <a:ext uri="{A12FA001-AC4F-418D-AE19-62706E023703}">
                      <ahyp:hlinkClr xmlns:ahyp="http://schemas.microsoft.com/office/drawing/2018/hyperlinkcolor" val="tx"/>
                    </a:ext>
                  </a:extLst>
                </a:hlinkClick>
              </a:rPr>
              <a:t> Stiftung | Brussels office - European Union (boell.org</a:t>
            </a:r>
            <a:r>
              <a:rPr lang="en-GB">
                <a:solidFill>
                  <a:srgbClr val="6B9F25"/>
                </a:solidFill>
                <a:latin typeface="Calibri"/>
                <a:ea typeface="Calibri"/>
                <a:cs typeface="Calibri"/>
                <a:hlinkClick r:id="rId8">
                  <a:extLst>
                    <a:ext uri="{A12FA001-AC4F-418D-AE19-62706E023703}">
                      <ahyp:hlinkClr xmlns:ahyp="http://schemas.microsoft.com/office/drawing/2018/hyperlinkcolor" val="tx"/>
                    </a:ext>
                  </a:extLst>
                </a:hlinkClick>
              </a:rPr>
              <a:t>)</a:t>
            </a:r>
            <a:r>
              <a:rPr lang="en-GB">
                <a:solidFill>
                  <a:schemeClr val="tx1"/>
                </a:solidFill>
                <a:latin typeface="Calibri"/>
                <a:ea typeface="Calibri"/>
                <a:cs typeface="Calibri"/>
              </a:rPr>
              <a:t> (Access Date: 05.01.2023)</a:t>
            </a:r>
            <a:endParaRPr lang="en-GB">
              <a:solidFill>
                <a:schemeClr val="tx1"/>
              </a:solidFill>
            </a:endParaRPr>
          </a:p>
          <a:p>
            <a:pPr marL="171450" indent="-171450" algn="l" rtl="0" fontAlgn="base">
              <a:spcBef>
                <a:spcPts val="600"/>
              </a:spcBef>
              <a:buFont typeface="Arial" panose="020B0604020202020204" pitchFamily="34" charset="0"/>
              <a:buChar char="•"/>
            </a:pPr>
            <a:r>
              <a:rPr lang="en-GB" i="0">
                <a:solidFill>
                  <a:srgbClr val="000000"/>
                </a:solidFill>
                <a:effectLst/>
                <a:latin typeface="Calibri"/>
                <a:ea typeface="Calibri"/>
                <a:cs typeface="Calibri"/>
              </a:rPr>
              <a:t>PETA</a:t>
            </a:r>
            <a:r>
              <a:rPr lang="en-GB" b="0" i="0">
                <a:solidFill>
                  <a:srgbClr val="000000"/>
                </a:solidFill>
                <a:effectLst/>
                <a:latin typeface="Calibri"/>
                <a:ea typeface="Calibri"/>
                <a:cs typeface="Calibri"/>
              </a:rPr>
              <a:t> (n.d.) What Is Speciesism? Retrieved from </a:t>
            </a:r>
            <a:r>
              <a:rPr lang="en-GB" b="0" i="0" u="sng" strike="noStrike">
                <a:solidFill>
                  <a:srgbClr val="F79037"/>
                </a:solidFill>
                <a:effectLst/>
                <a:latin typeface="Calibri"/>
                <a:ea typeface="Calibri"/>
                <a:cs typeface="Calibri"/>
                <a:hlinkClick r:id="rId9">
                  <a:extLst>
                    <a:ext uri="{A12FA001-AC4F-418D-AE19-62706E023703}">
                      <ahyp:hlinkClr xmlns:ahyp="http://schemas.microsoft.com/office/drawing/2018/hyperlinkcolor" val="tx"/>
                    </a:ext>
                  </a:extLst>
                </a:hlinkClick>
              </a:rPr>
              <a:t>https://www.peta.org/features/what-is-speciesism/</a:t>
            </a:r>
            <a:r>
              <a:rPr lang="en-GB" b="0" i="0">
                <a:solidFill>
                  <a:srgbClr val="F79037"/>
                </a:solidFill>
                <a:effectLst/>
                <a:latin typeface="Calibri"/>
                <a:ea typeface="Calibri"/>
                <a:cs typeface="Calibri"/>
              </a:rPr>
              <a:t> </a:t>
            </a:r>
            <a:r>
              <a:rPr lang="en-GB" b="0" i="0">
                <a:solidFill>
                  <a:srgbClr val="000000"/>
                </a:solidFill>
                <a:effectLst/>
                <a:latin typeface="Calibri"/>
                <a:ea typeface="Calibri"/>
                <a:cs typeface="Calibri"/>
              </a:rPr>
              <a:t> </a:t>
            </a:r>
          </a:p>
          <a:p>
            <a:pPr marL="171450" indent="-171450" algn="l" rtl="0" fontAlgn="base">
              <a:spcBef>
                <a:spcPts val="600"/>
              </a:spcBef>
              <a:buFont typeface="Arial" panose="020B0604020202020204" pitchFamily="34" charset="0"/>
              <a:buChar char="•"/>
            </a:pPr>
            <a:r>
              <a:rPr lang="en-GB" i="0">
                <a:solidFill>
                  <a:schemeClr val="tx1"/>
                </a:solidFill>
                <a:effectLst/>
                <a:latin typeface="Calibri"/>
                <a:ea typeface="Calibri"/>
                <a:cs typeface="Calibri"/>
              </a:rPr>
              <a:t>Phillips</a:t>
            </a:r>
            <a:r>
              <a:rPr lang="en-GB" b="0" i="0">
                <a:solidFill>
                  <a:srgbClr val="000000"/>
                </a:solidFill>
                <a:effectLst/>
                <a:latin typeface="Calibri"/>
                <a:ea typeface="Calibri"/>
                <a:cs typeface="Calibri"/>
              </a:rPr>
              <a:t>, F. (2005) Vegetarian Nutrition. Nutrition Bulletin. 30(2). 132-167.   </a:t>
            </a:r>
            <a:endParaRPr lang="en-US" b="0" i="0">
              <a:solidFill>
                <a:srgbClr val="000000"/>
              </a:solidFill>
              <a:effectLst/>
              <a:latin typeface="Calibri"/>
              <a:ea typeface="Calibri"/>
              <a:cs typeface="Calibri"/>
            </a:endParaRPr>
          </a:p>
          <a:p>
            <a:pPr marL="171450" indent="-171450" algn="l">
              <a:spcBef>
                <a:spcPts val="600"/>
              </a:spcBef>
              <a:buFont typeface="Arial,Sans-Serif" panose="020B0604020202020204" pitchFamily="34" charset="0"/>
              <a:buChar char="•"/>
            </a:pPr>
            <a:r>
              <a:rPr lang="en-US">
                <a:latin typeface="Calibri"/>
                <a:ea typeface="Calibri"/>
                <a:cs typeface="Calibri"/>
              </a:rPr>
              <a:t>Pinto J.F. (2010). </a:t>
            </a:r>
            <a:r>
              <a:rPr lang="en-US" err="1">
                <a:latin typeface="Calibri"/>
                <a:ea typeface="Calibri"/>
                <a:cs typeface="Calibri"/>
              </a:rPr>
              <a:t>Nutracêuticos</a:t>
            </a:r>
            <a:r>
              <a:rPr lang="en-US">
                <a:latin typeface="Calibri"/>
                <a:ea typeface="Calibri"/>
                <a:cs typeface="Calibri"/>
              </a:rPr>
              <a:t> e Alimentos </a:t>
            </a:r>
            <a:r>
              <a:rPr lang="en-US" err="1">
                <a:latin typeface="Calibri"/>
                <a:ea typeface="Calibri"/>
                <a:cs typeface="Calibri"/>
              </a:rPr>
              <a:t>Funcionais</a:t>
            </a:r>
            <a:r>
              <a:rPr lang="en-US">
                <a:latin typeface="Calibri"/>
                <a:ea typeface="Calibri"/>
                <a:cs typeface="Calibri"/>
              </a:rPr>
              <a:t>. </a:t>
            </a:r>
            <a:r>
              <a:rPr lang="en-US" i="1" err="1">
                <a:latin typeface="Calibri"/>
                <a:ea typeface="Calibri"/>
                <a:cs typeface="Calibri"/>
              </a:rPr>
              <a:t>Lidel</a:t>
            </a:r>
            <a:r>
              <a:rPr lang="en-US">
                <a:latin typeface="Calibri"/>
                <a:ea typeface="Calibri"/>
                <a:cs typeface="Calibri"/>
              </a:rPr>
              <a:t>. 3-10.</a:t>
            </a:r>
          </a:p>
          <a:p>
            <a:pPr marL="171450" indent="-171450" algn="l" rtl="0" fontAlgn="base">
              <a:spcBef>
                <a:spcPts val="600"/>
              </a:spcBef>
              <a:buFont typeface="Arial" panose="020B0604020202020204" pitchFamily="34" charset="0"/>
              <a:buChar char="•"/>
            </a:pPr>
            <a:r>
              <a:rPr lang="en-US" i="0" err="1">
                <a:solidFill>
                  <a:srgbClr val="000000"/>
                </a:solidFill>
                <a:effectLst/>
                <a:latin typeface="Calibri"/>
                <a:ea typeface="Calibri"/>
                <a:cs typeface="Calibri"/>
              </a:rPr>
              <a:t>Poppendieck</a:t>
            </a:r>
            <a:r>
              <a:rPr lang="en-US" b="0" i="0">
                <a:solidFill>
                  <a:srgbClr val="000000"/>
                </a:solidFill>
                <a:effectLst/>
                <a:latin typeface="Calibri"/>
                <a:ea typeface="Calibri"/>
                <a:cs typeface="Calibri"/>
              </a:rPr>
              <a:t>, J. (1998). </a:t>
            </a:r>
            <a:r>
              <a:rPr lang="en-US" b="0" i="1">
                <a:solidFill>
                  <a:srgbClr val="000000"/>
                </a:solidFill>
                <a:effectLst/>
                <a:latin typeface="Calibri"/>
                <a:ea typeface="Calibri"/>
                <a:cs typeface="Calibri"/>
              </a:rPr>
              <a:t>Sweet charity: Emergency food and the end of entitlement</a:t>
            </a:r>
            <a:r>
              <a:rPr lang="en-US" b="0" i="0">
                <a:solidFill>
                  <a:srgbClr val="000000"/>
                </a:solidFill>
                <a:effectLst/>
                <a:latin typeface="Calibri"/>
                <a:ea typeface="Calibri"/>
                <a:cs typeface="Calibri"/>
              </a:rPr>
              <a:t>. New York: Viking.  </a:t>
            </a:r>
          </a:p>
          <a:p>
            <a:pPr marL="171450" indent="-171450" algn="l" fontAlgn="base">
              <a:spcBef>
                <a:spcPts val="600"/>
              </a:spcBef>
              <a:buFont typeface="Arial" panose="020B0604020202020204" pitchFamily="34" charset="0"/>
              <a:buChar char="•"/>
            </a:pPr>
            <a:r>
              <a:rPr lang="en-US" i="0">
                <a:solidFill>
                  <a:srgbClr val="000000"/>
                </a:solidFill>
                <a:effectLst/>
                <a:latin typeface="Calibri"/>
                <a:ea typeface="Calibri"/>
                <a:cs typeface="Calibri"/>
              </a:rPr>
              <a:t>Rawls</a:t>
            </a:r>
            <a:r>
              <a:rPr lang="en-US" b="0" i="0">
                <a:solidFill>
                  <a:srgbClr val="000000"/>
                </a:solidFill>
                <a:effectLst/>
                <a:latin typeface="Calibri"/>
                <a:ea typeface="Calibri"/>
                <a:cs typeface="Calibri"/>
              </a:rPr>
              <a:t>, J. (1972) </a:t>
            </a:r>
            <a:r>
              <a:rPr lang="en-US" b="0" i="1">
                <a:solidFill>
                  <a:srgbClr val="000000"/>
                </a:solidFill>
                <a:effectLst/>
                <a:latin typeface="Calibri"/>
                <a:ea typeface="Calibri"/>
                <a:cs typeface="Calibri"/>
              </a:rPr>
              <a:t>A Theory of Justice</a:t>
            </a:r>
            <a:r>
              <a:rPr lang="en-US" b="0" i="0">
                <a:solidFill>
                  <a:srgbClr val="000000"/>
                </a:solidFill>
                <a:effectLst/>
                <a:latin typeface="Calibri"/>
                <a:ea typeface="Calibri"/>
                <a:cs typeface="Calibri"/>
              </a:rPr>
              <a:t>. Oxford University Press: Oxford. </a:t>
            </a:r>
            <a:endParaRPr lang="en-US">
              <a:latin typeface="Calibri"/>
              <a:cs typeface="Calibri"/>
            </a:endParaRPr>
          </a:p>
          <a:p>
            <a:pPr marL="171450" indent="-171450" algn="l">
              <a:spcBef>
                <a:spcPts val="600"/>
              </a:spcBef>
              <a:buFont typeface="Arial" panose="020B0604020202020204" pitchFamily="34" charset="0"/>
              <a:buChar char="•"/>
            </a:pPr>
            <a:r>
              <a:rPr lang="en-US">
                <a:latin typeface="Calibri"/>
                <a:cs typeface="Calibri"/>
              </a:rPr>
              <a:t>Regulation (EU) No 1169/2011 of the European Parliament and of the Council of 25 October 2011 on the provision of food information to consumers, amending Regulations (EC) No 1924/2006 and (EC) No 1925/2006 of the European Parliament and of the Council, and repealing Commission Directive 87/250/EEC, Council Directive 90/496/EEC, Commission Directive 1999/10/EC, Directive 2000/13/EC of the European Parliament and of the Council, Commission Directives 2002/67/EC and 2008/5/EC and Commission Regulation (EC) No 608/2004 (consolidated version of 01 January 2018).</a:t>
            </a:r>
            <a:endParaRPr lang="en-US"/>
          </a:p>
          <a:p>
            <a:pPr algn="l" fontAlgn="base">
              <a:spcBef>
                <a:spcPts val="600"/>
              </a:spcBef>
            </a:pPr>
            <a:endParaRPr lang="en-US" sz="1200" b="0" i="0">
              <a:solidFill>
                <a:srgbClr val="000000"/>
              </a:solidFill>
              <a:effectLst/>
              <a:ea typeface="Calibri" panose="020F0502020204030204" pitchFamily="34" charset="0"/>
            </a:endParaRPr>
          </a:p>
          <a:p>
            <a:pPr marL="171450" indent="-171450" algn="l" rtl="0" fontAlgn="base">
              <a:spcBef>
                <a:spcPts val="600"/>
              </a:spcBef>
              <a:buChar char="•"/>
            </a:pPr>
            <a:endParaRPr lang="en-US" sz="1200" b="0" i="0">
              <a:solidFill>
                <a:srgbClr val="000000"/>
              </a:solidFill>
              <a:effectLst/>
              <a:ea typeface="Calibri" panose="020F0502020204030204" pitchFamily="34" charset="0"/>
            </a:endParaRPr>
          </a:p>
          <a:p>
            <a:pPr marL="171450" indent="-171450">
              <a:spcBef>
                <a:spcPts val="600"/>
              </a:spcBef>
              <a:buFont typeface="Arial" panose="020B0604020202020204" pitchFamily="34" charset="0"/>
              <a:buChar char="•"/>
            </a:pPr>
            <a:endParaRPr lang="en-IE" sz="1200">
              <a:ea typeface="Calibri" panose="020F0502020204030204" pitchFamily="34" charset="0"/>
            </a:endParaRPr>
          </a:p>
        </p:txBody>
      </p:sp>
      <p:grpSp>
        <p:nvGrpSpPr>
          <p:cNvPr id="4" name="Graphic 2">
            <a:extLst>
              <a:ext uri="{FF2B5EF4-FFF2-40B4-BE49-F238E27FC236}">
                <a16:creationId xmlns:a16="http://schemas.microsoft.com/office/drawing/2014/main" id="{3A9CC609-CA15-73AF-CAC7-945F864A7B45}"/>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EC3A898F-9566-7BCA-5731-465BA38ED63A}"/>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4FB16999-F7DA-5E83-1F3F-FCAB4FF9C671}"/>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3A534D7B-F608-225C-1F37-9B1B2D4E47A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3552D742-E64F-D0EA-BDA8-A04A0182D1E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3099AEB4-8CBB-849C-95F8-09F42D9A14B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53CB3098-B239-1EE7-B542-473C50D090F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6B5B4581-BD8F-24D5-BDAA-A615AD6A097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1370F951-AD94-657A-C723-32068BFF2CF8}"/>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65304D5B-A3A0-ABEB-ED17-6D3C1706CC8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6493557C-21BE-5D98-07F6-592B3C8C2FF5}"/>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D3BAB106-6C4E-5FD9-9AAC-33C52C059B7C}"/>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4A2BDD39-AA4A-F864-E6B6-395D0C0C79D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AB1239FB-8128-6662-832A-7584CB647FC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2ECB3E5B-7AB0-F814-327B-E01567B26930}"/>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554E2C1F-E004-EB48-35BF-B3EBEF7C311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1C5D8C28-2DF5-5D71-B7F7-97F7F081BAE8}"/>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250FFFBB-51AA-B8E2-042F-81C73702C21B}"/>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FD44B416-C041-423B-DDAD-31930FBCE96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3A80DAC2-87EA-BEE5-2C1C-850F4E2CE85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6AAABF38-08BD-4FED-6EB3-B774FE12A797}"/>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92471B29-0E38-928B-03BA-3B4EA1F6E2CD}"/>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D53CD52E-0ECD-461B-908E-8004B331147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5DE3F51A-BB5A-01F3-BAE6-CF839843C2B3}"/>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4459868C-73B0-859E-9E9F-4F0B3B4E539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F660139C-B378-DEBC-E509-41158B7B6C57}"/>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19116879-D42D-1EF4-7407-023A2DB31F3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Slide Number Placeholder 2">
            <a:extLst>
              <a:ext uri="{FF2B5EF4-FFF2-40B4-BE49-F238E27FC236}">
                <a16:creationId xmlns:a16="http://schemas.microsoft.com/office/drawing/2014/main" id="{3C1AB8DD-F89D-F9D2-C50F-035BAD342F80}"/>
              </a:ext>
            </a:extLst>
          </p:cNvPr>
          <p:cNvSpPr txBox="1">
            <a:spLocks/>
          </p:cNvSpPr>
          <p:nvPr/>
        </p:nvSpPr>
        <p:spPr>
          <a:xfrm>
            <a:off x="6182555" y="10225991"/>
            <a:ext cx="1047264" cy="465822"/>
          </a:xfrm>
          <a:prstGeom prst="rect">
            <a:avLst/>
          </a:prstGeo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66</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264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673645"/>
          </a:xfrm>
        </p:spPr>
        <p:txBody>
          <a:bodyPr lIns="91440" tIns="45720" rIns="91440" bIns="45720" numCol="1" spcCol="288000" anchor="t">
            <a:noAutofit/>
          </a:bodyPr>
          <a:lstStyle/>
          <a:p>
            <a:pPr marL="171450" indent="-171450" algn="l" fontAlgn="base">
              <a:spcBef>
                <a:spcPts val="600"/>
              </a:spcBef>
              <a:buFont typeface="Arial,Sans-Serif" panose="020B0604020202020204" pitchFamily="34" charset="0"/>
              <a:buChar char="•"/>
            </a:pPr>
            <a:r>
              <a:rPr lang="en-US">
                <a:latin typeface="Calibri"/>
                <a:ea typeface="Calibri" panose="020F0502020204030204" pitchFamily="34" charset="0"/>
                <a:cs typeface="Calibri"/>
              </a:rPr>
              <a:t>Salonen, A.O. (2013). Responsible Consumption. In: Idowu, S.O., Capaldi, N., Zu, L., Gupta, A.D. (eds) Encyclopedia of Corporate Social Responsibility. Springer, Berlin, Heidelberg. </a:t>
            </a:r>
            <a:r>
              <a:rPr lang="en-US">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https://doi.org/10.1007/978-3-642-28036-8_119</a:t>
            </a:r>
            <a:r>
              <a:rPr lang="en-US">
                <a:solidFill>
                  <a:srgbClr val="FFC000"/>
                </a:solidFill>
                <a:latin typeface="Calibri"/>
                <a:ea typeface="Calibri" panose="020F0502020204030204" pitchFamily="34" charset="0"/>
                <a:cs typeface="Calibri"/>
              </a:rPr>
              <a:t> </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Santarelli, R. L., Pierre, F., &amp; </a:t>
            </a:r>
            <a:r>
              <a:rPr lang="en-US" err="1">
                <a:latin typeface="Calibri"/>
                <a:ea typeface="Calibri" panose="020F0502020204030204" pitchFamily="34" charset="0"/>
                <a:cs typeface="Calibri"/>
              </a:rPr>
              <a:t>Corpet</a:t>
            </a:r>
            <a:r>
              <a:rPr lang="en-US">
                <a:latin typeface="Calibri"/>
                <a:ea typeface="Calibri" panose="020F0502020204030204" pitchFamily="34" charset="0"/>
                <a:cs typeface="Calibri"/>
              </a:rPr>
              <a:t>, D. E. (2008). Processed meat and colorectal cancer: a review of epidemiologic and experimental evidence. </a:t>
            </a:r>
            <a:r>
              <a:rPr lang="en-US" i="1">
                <a:latin typeface="Calibri"/>
                <a:ea typeface="Calibri" panose="020F0502020204030204" pitchFamily="34" charset="0"/>
                <a:cs typeface="Calibri"/>
              </a:rPr>
              <a:t>Nutrition and cancer</a:t>
            </a:r>
            <a:r>
              <a:rPr lang="en-US">
                <a:latin typeface="Calibri"/>
                <a:ea typeface="Calibri" panose="020F0502020204030204" pitchFamily="34" charset="0"/>
                <a:cs typeface="Calibri"/>
              </a:rPr>
              <a:t>, 60(2), 131-144. </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Saunders, K. M., &amp; Flugge, V. (2021). Food for Thought: Intellectual Property Protection for Recipes and Food Designs. Duke L. &amp; Tech. Rev., 19, 159.  </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Scarborough, P., Appleby, P. N., </a:t>
            </a:r>
            <a:r>
              <a:rPr lang="en-US" err="1">
                <a:latin typeface="Calibri"/>
                <a:ea typeface="Calibri" panose="020F0502020204030204" pitchFamily="34" charset="0"/>
                <a:cs typeface="Calibri"/>
              </a:rPr>
              <a:t>Mizdrak</a:t>
            </a:r>
            <a:r>
              <a:rPr lang="en-US">
                <a:latin typeface="Calibri"/>
                <a:ea typeface="Calibri" panose="020F0502020204030204" pitchFamily="34" charset="0"/>
                <a:cs typeface="Calibri"/>
              </a:rPr>
              <a:t>, A., Briggs, A. D., Travis, R. C., Bradbury, K. E., &amp; Key, T. J. (2014). Dietary greenhouse gas emissions of meat-eaters, fish-eaters, vegetarians and vegans in the UK. </a:t>
            </a:r>
            <a:r>
              <a:rPr lang="en-US" i="1">
                <a:latin typeface="Calibri"/>
                <a:ea typeface="Calibri" panose="020F0502020204030204" pitchFamily="34" charset="0"/>
                <a:cs typeface="Calibri"/>
              </a:rPr>
              <a:t>Climatic change</a:t>
            </a:r>
            <a:r>
              <a:rPr lang="en-US">
                <a:latin typeface="Calibri"/>
                <a:ea typeface="Calibri" panose="020F0502020204030204" pitchFamily="34" charset="0"/>
                <a:cs typeface="Calibri"/>
              </a:rPr>
              <a:t>, 125(2), 179-192.  </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Simeone, M., &amp; Scarpato, D. (2020). Sustainable consumption: How does social media affect food choices? </a:t>
            </a:r>
            <a:r>
              <a:rPr lang="en-US" i="1">
                <a:latin typeface="Calibri"/>
                <a:ea typeface="Calibri" panose="020F0502020204030204" pitchFamily="34" charset="0"/>
                <a:cs typeface="Calibri"/>
              </a:rPr>
              <a:t>Journal of Cleaner Production</a:t>
            </a:r>
            <a:r>
              <a:rPr lang="en-US">
                <a:latin typeface="Calibri"/>
                <a:ea typeface="Calibri" panose="020F0502020204030204" pitchFamily="34" charset="0"/>
                <a:cs typeface="Calibri"/>
              </a:rPr>
              <a:t>, 277, 124036.  </a:t>
            </a:r>
            <a:endParaRPr lang="en-US">
              <a:ea typeface="Calibri" panose="020F0502020204030204" pitchFamily="34" charset="0"/>
            </a:endParaRP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Slow Food (2013), Slow Food’s Contribution to the Debate on the Sustainability of the Food System. Retrieved from: </a:t>
            </a:r>
            <a:r>
              <a:rPr lang="en-US">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https://docslib.org/doc/12142127/slow-foods-contribution-to-the-debate-on-the-sustainability-of-the</a:t>
            </a:r>
            <a:r>
              <a:rPr lang="en-US">
                <a:solidFill>
                  <a:srgbClr val="F79037"/>
                </a:solidFill>
                <a:latin typeface="Calibri"/>
                <a:ea typeface="Calibri" panose="020F0502020204030204" pitchFamily="34" charset="0"/>
                <a:cs typeface="Calibri"/>
              </a:rPr>
              <a:t> </a:t>
            </a:r>
            <a:endParaRPr lang="en-US">
              <a:solidFill>
                <a:srgbClr val="F79037"/>
              </a:solidFill>
            </a:endParaRP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Smith, B. (2019) American Institute of Cancer Research: Processed Meat and Cancer. Retrieved from </a:t>
            </a:r>
            <a:r>
              <a:rPr lang="en-US" u="sng">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https://www.aicr.org/resources/blog/processed-meat-and-cancer/</a:t>
            </a:r>
            <a:r>
              <a:rPr lang="en-US">
                <a:solidFill>
                  <a:srgbClr val="F79037"/>
                </a:solidFill>
                <a:latin typeface="Calibri"/>
                <a:ea typeface="Calibri" panose="020F0502020204030204" pitchFamily="34" charset="0"/>
                <a:cs typeface="Calibri"/>
              </a:rPr>
              <a:t> </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Smith, R., Kelly, B., Yeatman, H., &amp; Boyland, E. (2019). Food marketing influences children’s attitudes, preferences and consumption: a systematic critical review. </a:t>
            </a:r>
            <a:r>
              <a:rPr lang="en-US" i="1">
                <a:latin typeface="Calibri"/>
                <a:ea typeface="Calibri" panose="020F0502020204030204" pitchFamily="34" charset="0"/>
                <a:cs typeface="Calibri"/>
              </a:rPr>
              <a:t>Nutrients</a:t>
            </a:r>
            <a:r>
              <a:rPr lang="en-US">
                <a:latin typeface="Calibri"/>
                <a:ea typeface="Calibri" panose="020F0502020204030204" pitchFamily="34" charset="0"/>
                <a:cs typeface="Calibri"/>
              </a:rPr>
              <a:t>, </a:t>
            </a:r>
            <a:r>
              <a:rPr lang="en-US" i="1">
                <a:latin typeface="Calibri"/>
                <a:ea typeface="Calibri" panose="020F0502020204030204" pitchFamily="34" charset="0"/>
                <a:cs typeface="Calibri"/>
              </a:rPr>
              <a:t>11</a:t>
            </a:r>
            <a:r>
              <a:rPr lang="en-US">
                <a:latin typeface="Calibri"/>
                <a:ea typeface="Calibri" panose="020F0502020204030204" pitchFamily="34" charset="0"/>
                <a:cs typeface="Calibri"/>
              </a:rPr>
              <a:t>(4), 875.</a:t>
            </a:r>
          </a:p>
          <a:p>
            <a:pPr marL="171450" indent="-171450" algn="l">
              <a:spcBef>
                <a:spcPts val="600"/>
              </a:spcBef>
              <a:buFont typeface="Arial,Sans-Serif" panose="020B0604020202020204" pitchFamily="34" charset="0"/>
              <a:buChar char="•"/>
            </a:pPr>
            <a:r>
              <a:rPr lang="en-US" err="1">
                <a:latin typeface="Calibri"/>
                <a:ea typeface="Calibri" panose="020F0502020204030204" pitchFamily="34" charset="0"/>
                <a:cs typeface="Calibri"/>
              </a:rPr>
              <a:t>Steavenson</a:t>
            </a:r>
            <a:r>
              <a:rPr lang="en-US">
                <a:latin typeface="Calibri"/>
                <a:ea typeface="Calibri" panose="020F0502020204030204" pitchFamily="34" charset="0"/>
                <a:cs typeface="Calibri"/>
              </a:rPr>
              <a:t>, W. (2021). How things are changing for women in the kitchen. Retrieved from </a:t>
            </a:r>
            <a:r>
              <a:rPr lang="en-US">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https://www.ft.com/content/d8677261-e136-4969-bd5f-a19a539cbdbc</a:t>
            </a:r>
            <a:r>
              <a:rPr lang="en-US">
                <a:solidFill>
                  <a:srgbClr val="F79037"/>
                </a:solidFill>
                <a:latin typeface="Calibri"/>
                <a:ea typeface="Calibri" panose="020F0502020204030204" pitchFamily="34" charset="0"/>
                <a:cs typeface="Calibri"/>
              </a:rPr>
              <a:t>  </a:t>
            </a:r>
          </a:p>
          <a:p>
            <a:pPr marL="171450" indent="-171450" algn="l">
              <a:spcBef>
                <a:spcPts val="600"/>
              </a:spcBef>
              <a:buFont typeface="Arial,Sans-Serif" panose="020B0604020202020204" pitchFamily="34" charset="0"/>
              <a:buChar char="•"/>
            </a:pPr>
            <a:r>
              <a:rPr lang="en-US" err="1">
                <a:latin typeface="Calibri"/>
                <a:ea typeface="Calibri" panose="020F0502020204030204" pitchFamily="34" charset="0"/>
                <a:cs typeface="Calibri"/>
              </a:rPr>
              <a:t>Taillie</a:t>
            </a:r>
            <a:r>
              <a:rPr lang="en-US">
                <a:latin typeface="Calibri"/>
                <a:ea typeface="Calibri" panose="020F0502020204030204" pitchFamily="34" charset="0"/>
                <a:cs typeface="Calibri"/>
              </a:rPr>
              <a:t>, L. S., Busey, E., Stoltze, F. M., &amp; Dillman Carpentier, F. R. (2019). Governmental policies to reduce unhealthy food marketing to children. </a:t>
            </a:r>
            <a:r>
              <a:rPr lang="en-US" i="1">
                <a:latin typeface="Calibri"/>
                <a:ea typeface="Calibri" panose="020F0502020204030204" pitchFamily="34" charset="0"/>
                <a:cs typeface="Calibri"/>
              </a:rPr>
              <a:t>Nutrition reviews</a:t>
            </a:r>
            <a:r>
              <a:rPr lang="en-US">
                <a:latin typeface="Calibri"/>
                <a:ea typeface="Calibri" panose="020F0502020204030204" pitchFamily="34" charset="0"/>
                <a:cs typeface="Calibri"/>
              </a:rPr>
              <a:t>, </a:t>
            </a:r>
            <a:r>
              <a:rPr lang="en-US" i="1">
                <a:latin typeface="Calibri"/>
                <a:ea typeface="Calibri" panose="020F0502020204030204" pitchFamily="34" charset="0"/>
                <a:cs typeface="Calibri"/>
              </a:rPr>
              <a:t>77</a:t>
            </a:r>
            <a:r>
              <a:rPr lang="en-US">
                <a:latin typeface="Calibri"/>
                <a:ea typeface="Calibri" panose="020F0502020204030204" pitchFamily="34" charset="0"/>
                <a:cs typeface="Calibri"/>
              </a:rPr>
              <a:t>(11), 787-816.</a:t>
            </a:r>
          </a:p>
          <a:p>
            <a:pPr marL="171450" indent="-171450" algn="l">
              <a:spcBef>
                <a:spcPts val="600"/>
              </a:spcBef>
              <a:buFont typeface="Arial,Sans-Serif" panose="020B0604020202020204" pitchFamily="34" charset="0"/>
              <a:buChar char="•"/>
            </a:pPr>
            <a:r>
              <a:rPr lang="en-US">
                <a:latin typeface="Calibri"/>
                <a:ea typeface="Calibri" panose="020F0502020204030204" pitchFamily="34" charset="0"/>
                <a:cs typeface="Calibri"/>
              </a:rPr>
              <a:t>Terry, P., Giovannucci, E., Michels, K. B., Bergkvist, L., Hansen, H., Holmberg, L., &amp; Wolk, A. (2001). Fruit, vegetables, dietary fiber, and risk of colorectal cancer. </a:t>
            </a:r>
            <a:r>
              <a:rPr lang="en-US" i="1">
                <a:latin typeface="Calibri"/>
                <a:ea typeface="Calibri" panose="020F0502020204030204" pitchFamily="34" charset="0"/>
                <a:cs typeface="Calibri"/>
              </a:rPr>
              <a:t>Journal of the National Cancer Institute</a:t>
            </a:r>
            <a:r>
              <a:rPr lang="en-US">
                <a:latin typeface="Calibri"/>
                <a:ea typeface="Calibri" panose="020F0502020204030204" pitchFamily="34" charset="0"/>
                <a:cs typeface="Calibri"/>
              </a:rPr>
              <a:t>, 93(7), 525-533. </a:t>
            </a:r>
            <a:endParaRPr lang="en-US"/>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The Economic Times (2023), </a:t>
            </a:r>
            <a:r>
              <a:rPr lang="en-US">
                <a:latin typeface="Calibri"/>
                <a:cs typeface="Calibri"/>
              </a:rPr>
              <a:t>What is 'Fair Trade Price' Retrieved from </a:t>
            </a:r>
            <a:r>
              <a:rPr lang="en-US">
                <a:solidFill>
                  <a:srgbClr val="F79037"/>
                </a:solidFill>
                <a:latin typeface="Calibri"/>
                <a:cs typeface="Calibri"/>
                <a:hlinkClick r:id="rId6">
                  <a:extLst>
                    <a:ext uri="{A12FA001-AC4F-418D-AE19-62706E023703}">
                      <ahyp:hlinkClr xmlns:ahyp="http://schemas.microsoft.com/office/drawing/2018/hyperlinkcolor" val="tx"/>
                    </a:ext>
                  </a:extLst>
                </a:hlinkClick>
              </a:rPr>
              <a:t>https</a:t>
            </a:r>
            <a:r>
              <a:rPr lang="en-US">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://economictimes.indiatimes.com/definition/fair-trade-price</a:t>
            </a:r>
            <a:r>
              <a:rPr lang="en-US">
                <a:solidFill>
                  <a:srgbClr val="F79037"/>
                </a:solidFill>
                <a:latin typeface="Calibri"/>
                <a:ea typeface="Calibri" panose="020F0502020204030204" pitchFamily="34" charset="0"/>
                <a:cs typeface="Calibri"/>
              </a:rPr>
              <a:t> </a:t>
            </a:r>
            <a:r>
              <a:rPr lang="en-US">
                <a:latin typeface="Calibri"/>
                <a:ea typeface="Calibri" panose="020F0502020204030204" pitchFamily="34" charset="0"/>
                <a:cs typeface="Calibri"/>
              </a:rPr>
              <a:t>(Access Date: 06.02.2023) </a:t>
            </a:r>
            <a:endParaRPr lang="en-US"/>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Thompson, P. B. (2018) Farming, The Virtues, and Agrarian Philosophy. In </a:t>
            </a:r>
            <a:r>
              <a:rPr lang="en-US">
                <a:latin typeface="Calibri"/>
                <a:cs typeface="Calibri"/>
              </a:rPr>
              <a:t>The Oxford Handbook of Food Ethics. Barnhill, A., Doggett, T. &amp; </a:t>
            </a:r>
            <a:r>
              <a:rPr lang="en-US" err="1">
                <a:latin typeface="Calibri"/>
                <a:cs typeface="Calibri"/>
              </a:rPr>
              <a:t>Budolfson</a:t>
            </a:r>
            <a:r>
              <a:rPr lang="en-US">
                <a:latin typeface="Calibri"/>
                <a:cs typeface="Calibri"/>
              </a:rPr>
              <a:t>, M. (Eds.). Oxford University Press.</a:t>
            </a:r>
            <a:endParaRPr lang="en-US">
              <a:latin typeface="Calibri"/>
              <a:ea typeface="Calibri" panose="020F0502020204030204" pitchFamily="34" charset="0"/>
              <a:cs typeface="Calibri"/>
            </a:endParaRPr>
          </a:p>
          <a:p>
            <a:pPr marL="171450" indent="-171450" algn="l" fontAlgn="base">
              <a:spcBef>
                <a:spcPts val="600"/>
              </a:spcBef>
              <a:buFont typeface="Arial" panose="020B0604020202020204" pitchFamily="34" charset="0"/>
              <a:buChar char="•"/>
            </a:pPr>
            <a:r>
              <a:rPr lang="en-US" i="0">
                <a:solidFill>
                  <a:srgbClr val="000000"/>
                </a:solidFill>
                <a:effectLst/>
                <a:latin typeface="Calibri"/>
                <a:ea typeface="Calibri" panose="020F0502020204030204" pitchFamily="34" charset="0"/>
                <a:cs typeface="Calibri"/>
              </a:rPr>
              <a:t>Tosi, A. (2007). Re-housing and social reintegration of homeless people: A case study from Milan. Innovation</a:t>
            </a:r>
            <a:r>
              <a:rPr lang="en-US">
                <a:latin typeface="Calibri"/>
                <a:ea typeface="Calibri" panose="020F0502020204030204" pitchFamily="34" charset="0"/>
                <a:cs typeface="Calibri"/>
              </a:rPr>
              <a:t>. </a:t>
            </a:r>
            <a:r>
              <a:rPr lang="en-US" i="1">
                <a:solidFill>
                  <a:srgbClr val="000000"/>
                </a:solidFill>
                <a:effectLst/>
                <a:latin typeface="Calibri"/>
                <a:ea typeface="Calibri" panose="020F0502020204030204" pitchFamily="34" charset="0"/>
                <a:cs typeface="Calibri"/>
              </a:rPr>
              <a:t>The European Journal of Social Science Research</a:t>
            </a:r>
            <a:r>
              <a:rPr lang="en-US" i="0">
                <a:solidFill>
                  <a:srgbClr val="000000"/>
                </a:solidFill>
                <a:effectLst/>
                <a:latin typeface="Calibri"/>
                <a:ea typeface="Calibri" panose="020F0502020204030204" pitchFamily="34" charset="0"/>
                <a:cs typeface="Calibri"/>
              </a:rPr>
              <a:t>, 18(2), 183-203. </a:t>
            </a:r>
          </a:p>
          <a:p>
            <a:pPr marL="171450" indent="-171450" algn="l">
              <a:spcBef>
                <a:spcPts val="600"/>
              </a:spcBef>
              <a:buFont typeface="Arial,Sans-Serif" panose="020B0604020202020204" pitchFamily="34" charset="0"/>
              <a:buChar char="•"/>
            </a:pPr>
            <a:r>
              <a:rPr lang="en-US" err="1">
                <a:latin typeface="Calibri"/>
                <a:ea typeface="Calibri" panose="020F0502020204030204" pitchFamily="34" charset="0"/>
                <a:cs typeface="Calibri"/>
              </a:rPr>
              <a:t>Traïni</a:t>
            </a:r>
            <a:r>
              <a:rPr lang="en-US">
                <a:latin typeface="Calibri"/>
                <a:ea typeface="Calibri" panose="020F0502020204030204" pitchFamily="34" charset="0"/>
                <a:cs typeface="Calibri"/>
              </a:rPr>
              <a:t>, C. (2016). T</a:t>
            </a:r>
            <a:r>
              <a:rPr lang="en-US" i="1">
                <a:latin typeface="Calibri"/>
                <a:ea typeface="Calibri" panose="020F0502020204030204" pitchFamily="34" charset="0"/>
                <a:cs typeface="Calibri"/>
              </a:rPr>
              <a:t>he Animal Rights Struggle: An Essay in Historical Sociology</a:t>
            </a:r>
            <a:r>
              <a:rPr lang="en-US">
                <a:latin typeface="Calibri"/>
                <a:ea typeface="Calibri" panose="020F0502020204030204" pitchFamily="34" charset="0"/>
                <a:cs typeface="Calibri"/>
              </a:rPr>
              <a:t>. HAL Id: halshs-02864005 </a:t>
            </a:r>
          </a:p>
          <a:p>
            <a:pPr marL="171450" indent="-171450" algn="l" fontAlgn="base">
              <a:spcBef>
                <a:spcPts val="600"/>
              </a:spcBef>
              <a:buFont typeface="Arial" panose="020B0604020202020204" pitchFamily="34" charset="0"/>
              <a:buChar char="•"/>
            </a:pPr>
            <a:r>
              <a:rPr lang="en-US" i="0">
                <a:effectLst/>
                <a:latin typeface="Calibri"/>
                <a:ea typeface="Calibri" panose="020F0502020204030204" pitchFamily="34" charset="0"/>
                <a:cs typeface="Calibri"/>
              </a:rPr>
              <a:t>United</a:t>
            </a:r>
            <a:r>
              <a:rPr lang="en-US">
                <a:latin typeface="Calibri"/>
                <a:ea typeface="Calibri" panose="020F0502020204030204" pitchFamily="34" charset="0"/>
                <a:cs typeface="Calibri"/>
              </a:rPr>
              <a:t> States Copyright Office, (n.d.) What is Copyright? </a:t>
            </a:r>
            <a:r>
              <a:rPr lang="en-US">
                <a:solidFill>
                  <a:srgbClr val="F79037"/>
                </a:solidFill>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https://www.copyright.gov/what-is-copyright/</a:t>
            </a:r>
            <a:r>
              <a:rPr lang="en-US">
                <a:solidFill>
                  <a:srgbClr val="F79037"/>
                </a:solidFill>
                <a:latin typeface="Calibri"/>
                <a:ea typeface="Calibri" panose="020F0502020204030204" pitchFamily="34" charset="0"/>
                <a:cs typeface="Calibri"/>
              </a:rPr>
              <a:t> </a:t>
            </a:r>
            <a:endParaRPr lang="en-US">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endParaRPr>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United</a:t>
            </a:r>
            <a:r>
              <a:rPr lang="en-US" i="0">
                <a:solidFill>
                  <a:srgbClr val="000000"/>
                </a:solidFill>
                <a:effectLst/>
                <a:latin typeface="Calibri"/>
                <a:ea typeface="Calibri" panose="020F0502020204030204" pitchFamily="34" charset="0"/>
                <a:cs typeface="Calibri"/>
              </a:rPr>
              <a:t> States Environmental Protection Agency</a:t>
            </a:r>
            <a:r>
              <a:rPr lang="en-US">
                <a:latin typeface="Calibri"/>
                <a:ea typeface="Calibri" panose="020F0502020204030204" pitchFamily="34" charset="0"/>
                <a:cs typeface="Calibri"/>
              </a:rPr>
              <a:t> [</a:t>
            </a:r>
            <a:r>
              <a:rPr lang="en-US" i="0">
                <a:solidFill>
                  <a:srgbClr val="000000"/>
                </a:solidFill>
                <a:effectLst/>
                <a:latin typeface="Calibri"/>
                <a:ea typeface="Calibri" panose="020F0502020204030204" pitchFamily="34" charset="0"/>
                <a:cs typeface="Calibri"/>
              </a:rPr>
              <a:t>EPA</a:t>
            </a:r>
            <a:r>
              <a:rPr lang="en-US">
                <a:latin typeface="Calibri"/>
                <a:ea typeface="Calibri" panose="020F0502020204030204" pitchFamily="34" charset="0"/>
                <a:cs typeface="Calibri"/>
              </a:rPr>
              <a:t>]</a:t>
            </a:r>
            <a:r>
              <a:rPr lang="en-US" i="0">
                <a:solidFill>
                  <a:srgbClr val="000000"/>
                </a:solidFill>
                <a:effectLst/>
                <a:latin typeface="Calibri"/>
                <a:ea typeface="Calibri" panose="020F0502020204030204" pitchFamily="34" charset="0"/>
                <a:cs typeface="Calibri"/>
              </a:rPr>
              <a:t> </a:t>
            </a:r>
            <a:r>
              <a:rPr lang="en-US">
                <a:latin typeface="Calibri"/>
                <a:ea typeface="Calibri" panose="020F0502020204030204" pitchFamily="34" charset="0"/>
                <a:cs typeface="Calibri"/>
              </a:rPr>
              <a:t>(2020) Sources</a:t>
            </a:r>
            <a:r>
              <a:rPr lang="en-US" i="0">
                <a:solidFill>
                  <a:srgbClr val="000000"/>
                </a:solidFill>
                <a:effectLst/>
                <a:latin typeface="Calibri"/>
                <a:ea typeface="Calibri" panose="020F0502020204030204" pitchFamily="34" charset="0"/>
                <a:cs typeface="Calibri"/>
              </a:rPr>
              <a:t> of Greenhouse Gas Emissions,</a:t>
            </a:r>
            <a:r>
              <a:rPr lang="en-US">
                <a:latin typeface="Calibri"/>
                <a:ea typeface="Calibri" panose="020F0502020204030204" pitchFamily="34" charset="0"/>
                <a:cs typeface="Calibri"/>
              </a:rPr>
              <a:t> Retrieved from </a:t>
            </a:r>
            <a:r>
              <a:rPr lang="en-US" i="0">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https://www.epa.gov/</a:t>
            </a:r>
            <a:r>
              <a:rPr lang="en-US">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greenvehicles</a:t>
            </a:r>
            <a:r>
              <a:rPr lang="en-US" i="0">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a:t>
            </a:r>
            <a:r>
              <a:rPr lang="en-US">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fast-facts-transportation-greenhouse-gas-emissions</a:t>
            </a:r>
            <a:endParaRPr lang="en-US">
              <a:solidFill>
                <a:srgbClr val="F79037"/>
              </a:solidFill>
              <a:latin typeface="Calibri"/>
              <a:ea typeface="Calibri" panose="020F0502020204030204" pitchFamily="34" charset="0"/>
              <a:cs typeface="Calibri"/>
            </a:endParaRPr>
          </a:p>
          <a:p>
            <a:pPr marL="171450" indent="-171450" algn="l">
              <a:spcBef>
                <a:spcPts val="600"/>
              </a:spcBef>
              <a:buFont typeface="Arial,Sans-Serif" panose="020B0604020202020204" pitchFamily="34" charset="0"/>
              <a:buChar char="•"/>
            </a:pPr>
            <a:r>
              <a:rPr lang="en-US">
                <a:latin typeface="Calibri"/>
                <a:cs typeface="Calibri"/>
              </a:rPr>
              <a:t>United States Patent and Trademark Office [USPTO] (2016). Electronic Information Products Division, Patent Technology Monitoring Team. </a:t>
            </a:r>
            <a:r>
              <a:rPr lang="en-US">
                <a:solidFill>
                  <a:srgbClr val="F79037"/>
                </a:solidFill>
                <a:latin typeface="Calibri"/>
                <a:cs typeface="Calibri"/>
                <a:hlinkClick r:id="rId9">
                  <a:extLst>
                    <a:ext uri="{A12FA001-AC4F-418D-AE19-62706E023703}">
                      <ahyp:hlinkClr xmlns:ahyp="http://schemas.microsoft.com/office/drawing/2018/hyperlinkcolor" val="tx"/>
                    </a:ext>
                  </a:extLst>
                </a:hlinkClick>
              </a:rPr>
              <a:t>https://www.uspto.gov/web/offices/ac/ido/oeip/taf/data/patdesc.htm</a:t>
            </a:r>
            <a:r>
              <a:rPr lang="en-US">
                <a:latin typeface="Calibri"/>
                <a:cs typeface="Calibri"/>
              </a:rPr>
              <a:t> </a:t>
            </a:r>
            <a:endParaRPr lang="en-US"/>
          </a:p>
          <a:p>
            <a:pPr marL="171450" indent="-171450" algn="l">
              <a:spcBef>
                <a:spcPts val="600"/>
              </a:spcBef>
              <a:buFont typeface="Arial" panose="020B0604020202020204" pitchFamily="34" charset="0"/>
              <a:buChar char="•"/>
            </a:pPr>
            <a:r>
              <a:rPr lang="en-US">
                <a:latin typeface="Calibri"/>
                <a:ea typeface="Calibri" panose="020F0502020204030204" pitchFamily="34" charset="0"/>
                <a:cs typeface="Calibri"/>
              </a:rPr>
              <a:t>United Nations [UN</a:t>
            </a:r>
            <a:r>
              <a:rPr lang="en-US" b="1">
                <a:latin typeface="Calibri"/>
                <a:ea typeface="Calibri" panose="020F0502020204030204" pitchFamily="34" charset="0"/>
                <a:cs typeface="Calibri"/>
              </a:rPr>
              <a:t>] </a:t>
            </a:r>
            <a:r>
              <a:rPr lang="en-US">
                <a:latin typeface="Calibri"/>
                <a:ea typeface="Calibri" panose="020F0502020204030204" pitchFamily="34" charset="0"/>
                <a:cs typeface="Calibri"/>
              </a:rPr>
              <a:t>(n.d.) </a:t>
            </a:r>
            <a:r>
              <a:rPr lang="en-US">
                <a:latin typeface="Calibri"/>
                <a:cs typeface="Calibri"/>
              </a:rPr>
              <a:t>Goal 12: Ensure sustainable consumption and production patterns. </a:t>
            </a:r>
            <a:r>
              <a:rPr lang="en-US">
                <a:solidFill>
                  <a:srgbClr val="F79037"/>
                </a:solidFill>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https://www.un.org/sustainabledevelopment/sustainable-consumption-production/</a:t>
            </a:r>
            <a:r>
              <a:rPr lang="en-US">
                <a:latin typeface="Calibri"/>
                <a:ea typeface="Calibri" panose="020F0502020204030204" pitchFamily="34" charset="0"/>
                <a:cs typeface="Calibri"/>
              </a:rPr>
              <a:t> (Access Date: 10.08.2022).</a:t>
            </a:r>
            <a:endParaRPr lang="en-US"/>
          </a:p>
          <a:p>
            <a:pPr marL="171450" indent="-171450" rtl="0">
              <a:spcBef>
                <a:spcPts val="600"/>
              </a:spcBef>
              <a:buChar char="•"/>
            </a:pPr>
            <a:endParaRPr lang="en-IE" sz="1200">
              <a:ea typeface="Calibri" panose="020F0502020204030204" pitchFamily="34" charset="0"/>
            </a:endParaRPr>
          </a:p>
        </p:txBody>
      </p:sp>
      <p:grpSp>
        <p:nvGrpSpPr>
          <p:cNvPr id="4" name="Graphic 2">
            <a:extLst>
              <a:ext uri="{FF2B5EF4-FFF2-40B4-BE49-F238E27FC236}">
                <a16:creationId xmlns:a16="http://schemas.microsoft.com/office/drawing/2014/main" id="{68939201-0DB0-608A-5334-0FC1667B4407}"/>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2049AA31-3351-2F60-02EB-CF8784C515BE}"/>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2F03836A-206A-3DD1-FD27-CFD841DDD3C1}"/>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6B8283E2-3A30-64A1-C553-C9021F5A153B}"/>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0196F74B-208C-5B42-8726-2785D504592B}"/>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EAD1F7F2-1FC8-E513-8C72-A632468B46F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EC17570F-9080-CA03-4032-27DFC6EB82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A0090B3B-993D-6EAE-70F9-A7AE3A5D1517}"/>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AFA78B6-CA8F-296A-AD4D-01C7487B01AC}"/>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9EFF9A65-C683-5D2C-0234-FB65FCBCDE2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DF677360-E397-1AA3-3FEE-C4ACBCE8557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407698D6-0551-E415-6E73-7F955EDDD5A8}"/>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2F3CC7AC-D756-37BC-B888-416A2E8AFDC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EF67014F-91E7-3F75-BDFC-60085DB53C5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F9AA9AA4-B141-F744-D06F-60CB9E6EDDE9}"/>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85742D4A-DBA9-915C-F610-A6344F5ED6BF}"/>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7172D926-6D7C-9916-863B-9002F58E9EFF}"/>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14EDF037-B6E4-1940-5E0C-9F044CBA1A9E}"/>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D95E93F5-1594-E99C-F779-431C4E06992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E9671A77-10F7-9CDF-FB5E-FC90416E82C0}"/>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27D8B3B-8812-36E3-0970-5BD3F266C882}"/>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2709A9FD-AEBA-A524-5424-060CD70D011E}"/>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B0CB296E-B394-473C-B7B0-F7AEC6C1A9B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0F408DDF-813B-C194-0DE4-F27104DD80C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CEAB8B6C-67A5-C21F-6640-33107F336F4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6F916FDA-1045-7BE4-C585-B9C2E411853F}"/>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AA3BF402-C145-00BC-1DF9-C264BB17F85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5" name="Slide Number Placeholder 2">
            <a:extLst>
              <a:ext uri="{FF2B5EF4-FFF2-40B4-BE49-F238E27FC236}">
                <a16:creationId xmlns:a16="http://schemas.microsoft.com/office/drawing/2014/main" id="{EDAB5D14-543B-5B8B-4F35-45C21F625635}"/>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67</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4791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C5B4C-297A-19BC-DA4E-22784BBA83FD}"/>
              </a:ext>
            </a:extLst>
          </p:cNvPr>
          <p:cNvSpPr>
            <a:spLocks noGrp="1"/>
          </p:cNvSpPr>
          <p:nvPr>
            <p:ph type="body" sz="quarter" idx="32"/>
          </p:nvPr>
        </p:nvSpPr>
        <p:spPr/>
        <p:txBody>
          <a:bodyPr lIns="91440" tIns="45720" rIns="91440" bIns="45720" numCol="1" spcCol="288000" anchor="t">
            <a:noAutofit/>
          </a:bodyPr>
          <a:lstStyle/>
          <a:p>
            <a:pPr marL="171450" indent="-171450" algn="l" rtl="0" fontAlgn="base">
              <a:spcBef>
                <a:spcPts val="600"/>
              </a:spcBef>
              <a:buFont typeface="Arial" panose="020B0604020202020204" pitchFamily="34" charset="0"/>
              <a:buChar char="•"/>
            </a:pPr>
            <a:r>
              <a:rPr lang="en-US" i="0">
                <a:solidFill>
                  <a:srgbClr val="000000"/>
                </a:solidFill>
                <a:effectLst/>
                <a:latin typeface="Calibri"/>
                <a:ea typeface="Calibri"/>
                <a:cs typeface="Calibri"/>
              </a:rPr>
              <a:t>Riches</a:t>
            </a:r>
            <a:r>
              <a:rPr lang="en-US" b="0" i="0">
                <a:solidFill>
                  <a:srgbClr val="000000"/>
                </a:solidFill>
                <a:effectLst/>
                <a:latin typeface="Calibri"/>
                <a:ea typeface="Calibri"/>
                <a:cs typeface="Calibri"/>
              </a:rPr>
              <a:t>, G. and </a:t>
            </a:r>
            <a:r>
              <a:rPr lang="en-US" b="0" i="0" err="1">
                <a:solidFill>
                  <a:srgbClr val="000000"/>
                </a:solidFill>
                <a:effectLst/>
                <a:latin typeface="Calibri"/>
                <a:ea typeface="Calibri"/>
                <a:cs typeface="Calibri"/>
              </a:rPr>
              <a:t>Silvasti</a:t>
            </a:r>
            <a:r>
              <a:rPr lang="en-US" b="0" i="0">
                <a:solidFill>
                  <a:srgbClr val="000000"/>
                </a:solidFill>
                <a:effectLst/>
                <a:latin typeface="Calibri"/>
                <a:ea typeface="Calibri"/>
                <a:cs typeface="Calibri"/>
              </a:rPr>
              <a:t>, T. (2014)  </a:t>
            </a:r>
            <a:r>
              <a:rPr lang="en-US" b="0" i="1">
                <a:solidFill>
                  <a:srgbClr val="000000"/>
                </a:solidFill>
                <a:effectLst/>
                <a:latin typeface="Calibri"/>
                <a:ea typeface="Calibri"/>
                <a:cs typeface="Calibri"/>
              </a:rPr>
              <a:t>Hunger in Rich World: Food Aid and Right to Food Perspectives</a:t>
            </a:r>
            <a:r>
              <a:rPr lang="en-US" b="0" i="0">
                <a:solidFill>
                  <a:srgbClr val="000000"/>
                </a:solidFill>
                <a:effectLst/>
                <a:latin typeface="Calibri"/>
                <a:ea typeface="Calibri"/>
                <a:cs typeface="Calibri"/>
              </a:rPr>
              <a:t>. Springer. </a:t>
            </a:r>
          </a:p>
          <a:p>
            <a:pPr marL="171450" indent="-171450" algn="l">
              <a:spcBef>
                <a:spcPts val="600"/>
              </a:spcBef>
              <a:buFont typeface="Arial" panose="020B0604020202020204" pitchFamily="34" charset="0"/>
              <a:buChar char="•"/>
            </a:pPr>
            <a:r>
              <a:rPr lang="en-US">
                <a:latin typeface="Calibri"/>
                <a:ea typeface="Calibri"/>
                <a:cs typeface="Calibri"/>
              </a:rPr>
              <a:t>Rivera Medina, C., Briones </a:t>
            </a:r>
            <a:r>
              <a:rPr lang="en-US" err="1">
                <a:latin typeface="Calibri"/>
                <a:ea typeface="Calibri"/>
                <a:cs typeface="Calibri"/>
              </a:rPr>
              <a:t>Urbano</a:t>
            </a:r>
            <a:r>
              <a:rPr lang="en-US">
                <a:latin typeface="Calibri"/>
                <a:ea typeface="Calibri"/>
                <a:cs typeface="Calibri"/>
              </a:rPr>
              <a:t>, M., de Jesús Espinosa, A., &amp; Toledo López, Á. (2020). Eating habits associated with nutrition-related knowledge among university students enrolled in academic programs related to nutrition and culinary arts in Puerto Rico. </a:t>
            </a:r>
            <a:r>
              <a:rPr lang="en-US" i="1">
                <a:latin typeface="Calibri"/>
                <a:ea typeface="Calibri"/>
                <a:cs typeface="Calibri"/>
              </a:rPr>
              <a:t>Nutrients</a:t>
            </a:r>
            <a:r>
              <a:rPr lang="en-US">
                <a:latin typeface="Calibri"/>
                <a:ea typeface="Calibri"/>
                <a:cs typeface="Calibri"/>
              </a:rPr>
              <a:t>, </a:t>
            </a:r>
            <a:r>
              <a:rPr lang="en-US" i="1">
                <a:latin typeface="Calibri"/>
                <a:ea typeface="Calibri"/>
                <a:cs typeface="Calibri"/>
              </a:rPr>
              <a:t>12</a:t>
            </a:r>
            <a:r>
              <a:rPr lang="en-US">
                <a:latin typeface="Calibri"/>
                <a:ea typeface="Calibri"/>
                <a:cs typeface="Calibri"/>
              </a:rPr>
              <a:t>(5), 1408.</a:t>
            </a:r>
          </a:p>
          <a:p>
            <a:pPr marL="171450" indent="-171450" algn="l" rtl="0" fontAlgn="base">
              <a:spcBef>
                <a:spcPts val="600"/>
              </a:spcBef>
              <a:buFont typeface="Arial" panose="020B0604020202020204" pitchFamily="34" charset="0"/>
              <a:buChar char="•"/>
            </a:pPr>
            <a:r>
              <a:rPr lang="en-US" i="0" err="1">
                <a:solidFill>
                  <a:srgbClr val="000000"/>
                </a:solidFill>
                <a:effectLst/>
                <a:latin typeface="Calibri"/>
                <a:ea typeface="Calibri"/>
                <a:cs typeface="Calibri"/>
              </a:rPr>
              <a:t>Röös</a:t>
            </a:r>
            <a:r>
              <a:rPr lang="en-US" b="0" i="0">
                <a:solidFill>
                  <a:srgbClr val="000000"/>
                </a:solidFill>
                <a:effectLst/>
                <a:latin typeface="Calibri"/>
                <a:ea typeface="Calibri"/>
                <a:cs typeface="Calibri"/>
              </a:rPr>
              <a:t>, E., Garnett, T., </a:t>
            </a:r>
            <a:r>
              <a:rPr lang="en-US" b="0" i="0" err="1">
                <a:solidFill>
                  <a:srgbClr val="000000"/>
                </a:solidFill>
                <a:effectLst/>
                <a:latin typeface="Calibri"/>
                <a:ea typeface="Calibri"/>
                <a:cs typeface="Calibri"/>
              </a:rPr>
              <a:t>Watz</a:t>
            </a:r>
            <a:r>
              <a:rPr lang="en-US" b="0" i="0">
                <a:solidFill>
                  <a:srgbClr val="000000"/>
                </a:solidFill>
                <a:effectLst/>
                <a:latin typeface="Calibri"/>
                <a:ea typeface="Calibri"/>
                <a:cs typeface="Calibri"/>
              </a:rPr>
              <a:t>, V., &amp; </a:t>
            </a:r>
            <a:r>
              <a:rPr lang="en-US" b="0" i="0" err="1">
                <a:solidFill>
                  <a:srgbClr val="000000"/>
                </a:solidFill>
                <a:effectLst/>
                <a:latin typeface="Calibri"/>
                <a:ea typeface="Calibri"/>
                <a:cs typeface="Calibri"/>
              </a:rPr>
              <a:t>Sjörs</a:t>
            </a:r>
            <a:r>
              <a:rPr lang="en-US" b="0" i="0">
                <a:solidFill>
                  <a:srgbClr val="000000"/>
                </a:solidFill>
                <a:effectLst/>
                <a:latin typeface="Calibri"/>
                <a:ea typeface="Calibri"/>
                <a:cs typeface="Calibri"/>
              </a:rPr>
              <a:t>, C. (2018). The role of dairy and plant based dairy alternatives in sustainable diets. SLU Future Food Reports; 3. ISBN: 978-91-576-9604-5 [Report].  </a:t>
            </a:r>
            <a:endParaRPr lang="en-US">
              <a:latin typeface="Calibri"/>
              <a:cs typeface="Calibri"/>
            </a:endParaRPr>
          </a:p>
          <a:p>
            <a:pPr marL="171450" indent="-171450" algn="l">
              <a:spcBef>
                <a:spcPts val="600"/>
              </a:spcBef>
              <a:buFont typeface="Arial,Sans-Serif"/>
              <a:buChar char="•"/>
            </a:pPr>
            <a:r>
              <a:rPr lang="en-US">
                <a:latin typeface="Calibri"/>
                <a:cs typeface="Calibri"/>
              </a:rPr>
              <a:t>van </a:t>
            </a:r>
            <a:r>
              <a:rPr lang="en-US" err="1">
                <a:latin typeface="Calibri"/>
                <a:cs typeface="Calibri"/>
              </a:rPr>
              <a:t>Poppel</a:t>
            </a:r>
            <a:r>
              <a:rPr lang="en-US">
                <a:latin typeface="Calibri"/>
                <a:cs typeface="Calibri"/>
              </a:rPr>
              <a:t>, G., Verhoeven, D. T., </a:t>
            </a:r>
            <a:r>
              <a:rPr lang="en-US" err="1">
                <a:latin typeface="Calibri"/>
                <a:cs typeface="Calibri"/>
              </a:rPr>
              <a:t>Verhagen</a:t>
            </a:r>
            <a:r>
              <a:rPr lang="en-US">
                <a:latin typeface="Calibri"/>
                <a:cs typeface="Calibri"/>
              </a:rPr>
              <a:t>, H., &amp; </a:t>
            </a:r>
            <a:r>
              <a:rPr lang="en-US" err="1">
                <a:latin typeface="Calibri"/>
                <a:cs typeface="Calibri"/>
              </a:rPr>
              <a:t>Goldbohm</a:t>
            </a:r>
            <a:r>
              <a:rPr lang="en-US">
                <a:latin typeface="Calibri"/>
                <a:cs typeface="Calibri"/>
              </a:rPr>
              <a:t>, R. A. (1999). Brassica vegetables and cancer prevention. In Advances in nutrition and cancer, 2, 159-168. Springer, Boston, MA. </a:t>
            </a:r>
          </a:p>
          <a:p>
            <a:pPr marL="171450" indent="-171450" algn="l">
              <a:spcBef>
                <a:spcPts val="600"/>
              </a:spcBef>
              <a:buFont typeface="Arial,Sans-Serif"/>
              <a:buChar char="•"/>
            </a:pPr>
            <a:r>
              <a:rPr lang="en-GB" err="1">
                <a:latin typeface="Calibri"/>
                <a:cs typeface="Calibri"/>
              </a:rPr>
              <a:t>Vermeir</a:t>
            </a:r>
            <a:r>
              <a:rPr lang="en-GB">
                <a:latin typeface="Calibri"/>
                <a:cs typeface="Calibri"/>
              </a:rPr>
              <a:t>, I., </a:t>
            </a:r>
            <a:r>
              <a:rPr lang="en-GB" err="1">
                <a:latin typeface="Calibri"/>
                <a:cs typeface="Calibri"/>
              </a:rPr>
              <a:t>Weijters</a:t>
            </a:r>
            <a:r>
              <a:rPr lang="en-GB">
                <a:latin typeface="Calibri"/>
                <a:cs typeface="Calibri"/>
              </a:rPr>
              <a:t>, B., </a:t>
            </a:r>
            <a:r>
              <a:rPr lang="en-GB" err="1">
                <a:latin typeface="Calibri"/>
                <a:cs typeface="Calibri"/>
              </a:rPr>
              <a:t>Houwer</a:t>
            </a:r>
            <a:r>
              <a:rPr lang="en-GB">
                <a:latin typeface="Calibri"/>
                <a:cs typeface="Calibri"/>
              </a:rPr>
              <a:t>, J.D., </a:t>
            </a:r>
            <a:r>
              <a:rPr lang="en-GB" err="1">
                <a:latin typeface="Calibri"/>
                <a:cs typeface="Calibri"/>
              </a:rPr>
              <a:t>Geuens</a:t>
            </a:r>
            <a:r>
              <a:rPr lang="en-GB">
                <a:latin typeface="Calibri"/>
                <a:cs typeface="Calibri"/>
              </a:rPr>
              <a:t>, M., </a:t>
            </a:r>
            <a:r>
              <a:rPr lang="en-GB" err="1">
                <a:latin typeface="Calibri"/>
                <a:cs typeface="Calibri"/>
              </a:rPr>
              <a:t>Slabbinck</a:t>
            </a:r>
            <a:r>
              <a:rPr lang="en-GB">
                <a:latin typeface="Calibri"/>
                <a:cs typeface="Calibri"/>
              </a:rPr>
              <a:t>, H., </a:t>
            </a:r>
            <a:r>
              <a:rPr lang="en-GB" err="1">
                <a:latin typeface="Calibri"/>
                <a:cs typeface="Calibri"/>
              </a:rPr>
              <a:t>Spruyt</a:t>
            </a:r>
            <a:r>
              <a:rPr lang="en-GB">
                <a:latin typeface="Calibri"/>
                <a:cs typeface="Calibri"/>
              </a:rPr>
              <a:t>, A., </a:t>
            </a:r>
            <a:r>
              <a:rPr lang="en-GB" err="1">
                <a:latin typeface="Calibri"/>
                <a:cs typeface="Calibri"/>
              </a:rPr>
              <a:t>Kerckhove</a:t>
            </a:r>
            <a:r>
              <a:rPr lang="en-GB">
                <a:latin typeface="Calibri"/>
                <a:cs typeface="Calibri"/>
              </a:rPr>
              <a:t>, A.V., </a:t>
            </a:r>
            <a:r>
              <a:rPr lang="en-GB" err="1">
                <a:latin typeface="Calibri"/>
                <a:cs typeface="Calibri"/>
              </a:rPr>
              <a:t>Lippevelde</a:t>
            </a:r>
            <a:r>
              <a:rPr lang="en-GB">
                <a:latin typeface="Calibri"/>
                <a:cs typeface="Calibri"/>
              </a:rPr>
              <a:t>, W.V., </a:t>
            </a:r>
            <a:r>
              <a:rPr lang="en-GB" err="1">
                <a:latin typeface="Calibri"/>
                <a:cs typeface="Calibri"/>
              </a:rPr>
              <a:t>Steur</a:t>
            </a:r>
            <a:r>
              <a:rPr lang="en-GB">
                <a:latin typeface="Calibri"/>
                <a:cs typeface="Calibri"/>
              </a:rPr>
              <a:t>, H. D., Verbeke, W. (2020) Environmentally Sustainable Food Consumption: A Review and Research Agenda From a Goal-Directed Perspective. </a:t>
            </a:r>
            <a:r>
              <a:rPr lang="en-GB" i="1">
                <a:latin typeface="Calibri"/>
                <a:cs typeface="Calibri"/>
              </a:rPr>
              <a:t>Frontiers in Psychology</a:t>
            </a:r>
            <a:r>
              <a:rPr lang="en-GB">
                <a:latin typeface="Calibri"/>
                <a:cs typeface="Calibri"/>
              </a:rPr>
              <a:t>, 11, 1603. </a:t>
            </a:r>
            <a:r>
              <a:rPr lang="en-GB">
                <a:solidFill>
                  <a:srgbClr val="F79037"/>
                </a:solidFill>
                <a:latin typeface="Calibri"/>
                <a:cs typeface="Calibri"/>
                <a:hlinkClick r:id="rId2">
                  <a:extLst>
                    <a:ext uri="{A12FA001-AC4F-418D-AE19-62706E023703}">
                      <ahyp:hlinkClr xmlns:ahyp="http://schemas.microsoft.com/office/drawing/2018/hyperlinkcolor" val="tx"/>
                    </a:ext>
                  </a:extLst>
                </a:hlinkClick>
              </a:rPr>
              <a:t>https://doi.org/10.3389/fpsyg.2020.01603</a:t>
            </a:r>
            <a:r>
              <a:rPr lang="en-GB">
                <a:solidFill>
                  <a:srgbClr val="F79037"/>
                </a:solidFill>
                <a:latin typeface="Calibri"/>
                <a:cs typeface="Calibri"/>
              </a:rPr>
              <a:t> </a:t>
            </a:r>
          </a:p>
          <a:p>
            <a:pPr marL="171450" indent="-171450" algn="l">
              <a:spcBef>
                <a:spcPts val="600"/>
              </a:spcBef>
              <a:buFont typeface="Arial,Sans-Serif"/>
              <a:buChar char="•"/>
            </a:pPr>
            <a:r>
              <a:rPr lang="en-US" err="1">
                <a:latin typeface="Calibri"/>
                <a:cs typeface="Calibri"/>
              </a:rPr>
              <a:t>Vlaholias</a:t>
            </a:r>
            <a:r>
              <a:rPr lang="en-US">
                <a:latin typeface="Calibri"/>
                <a:cs typeface="Calibri"/>
              </a:rPr>
              <a:t>-West, E., Thompson, K., </a:t>
            </a:r>
            <a:r>
              <a:rPr lang="en-US" err="1">
                <a:latin typeface="Calibri"/>
                <a:cs typeface="Calibri"/>
              </a:rPr>
              <a:t>Chiveralls</a:t>
            </a:r>
            <a:r>
              <a:rPr lang="en-US">
                <a:latin typeface="Calibri"/>
                <a:cs typeface="Calibri"/>
              </a:rPr>
              <a:t>, K., &amp; Dawson, D. (2018). </a:t>
            </a:r>
            <a:r>
              <a:rPr lang="en-US" i="1">
                <a:latin typeface="Calibri"/>
                <a:cs typeface="Calibri"/>
              </a:rPr>
              <a:t>The ethics of food charity</a:t>
            </a:r>
            <a:r>
              <a:rPr lang="en-US">
                <a:latin typeface="Calibri"/>
                <a:cs typeface="Calibri"/>
              </a:rPr>
              <a:t>. E</a:t>
            </a:r>
            <a:r>
              <a:rPr lang="en-US" i="1">
                <a:latin typeface="Calibri"/>
                <a:cs typeface="Calibri"/>
              </a:rPr>
              <a:t>ncyclopedia of food and agricultural ethics</a:t>
            </a:r>
            <a:r>
              <a:rPr lang="en-US">
                <a:latin typeface="Calibri"/>
                <a:cs typeface="Calibri"/>
              </a:rPr>
              <a:t>. Dordrecht: Springer.  </a:t>
            </a:r>
            <a:endParaRPr lang="en-US"/>
          </a:p>
          <a:p>
            <a:pPr marL="171450" indent="-171450" algn="l">
              <a:spcBef>
                <a:spcPts val="600"/>
              </a:spcBef>
              <a:buFont typeface="Arial,Sans-Serif"/>
              <a:buChar char="•"/>
            </a:pPr>
            <a:r>
              <a:rPr lang="en-US" err="1">
                <a:latin typeface="Calibri"/>
                <a:cs typeface="Calibri"/>
              </a:rPr>
              <a:t>Voorrips</a:t>
            </a:r>
            <a:r>
              <a:rPr lang="en-US">
                <a:latin typeface="Calibri"/>
                <a:cs typeface="Calibri"/>
              </a:rPr>
              <a:t>, L. E., </a:t>
            </a:r>
            <a:r>
              <a:rPr lang="en-US" err="1">
                <a:latin typeface="Calibri"/>
                <a:cs typeface="Calibri"/>
              </a:rPr>
              <a:t>Goldbohm</a:t>
            </a:r>
            <a:r>
              <a:rPr lang="en-US">
                <a:latin typeface="Calibri"/>
                <a:cs typeface="Calibri"/>
              </a:rPr>
              <a:t>, R. A., van </a:t>
            </a:r>
            <a:r>
              <a:rPr lang="en-US" err="1">
                <a:latin typeface="Calibri"/>
                <a:cs typeface="Calibri"/>
              </a:rPr>
              <a:t>Poppel</a:t>
            </a:r>
            <a:r>
              <a:rPr lang="en-US">
                <a:latin typeface="Calibri"/>
                <a:cs typeface="Calibri"/>
              </a:rPr>
              <a:t>, G.A. F. C., </a:t>
            </a:r>
            <a:r>
              <a:rPr lang="en-US" err="1">
                <a:latin typeface="Calibri"/>
                <a:cs typeface="Calibri"/>
              </a:rPr>
              <a:t>Sturmans</a:t>
            </a:r>
            <a:r>
              <a:rPr lang="en-US">
                <a:latin typeface="Calibri"/>
                <a:cs typeface="Calibri"/>
              </a:rPr>
              <a:t>, F., </a:t>
            </a:r>
            <a:r>
              <a:rPr lang="en-US" err="1">
                <a:latin typeface="Calibri"/>
                <a:cs typeface="Calibri"/>
              </a:rPr>
              <a:t>Hermus</a:t>
            </a:r>
            <a:r>
              <a:rPr lang="en-US">
                <a:latin typeface="Calibri"/>
                <a:cs typeface="Calibri"/>
              </a:rPr>
              <a:t>, R. J. J., &amp; Van Den Brandt, P. A. (2000). Vegetable and fruit consumption and risks of colon and rectal cancer in a prospective cohort study The Netherlands Cohort Study on Diet and Cancer. </a:t>
            </a:r>
            <a:r>
              <a:rPr lang="en-US" i="1">
                <a:latin typeface="Calibri"/>
                <a:cs typeface="Calibri"/>
              </a:rPr>
              <a:t>American Journal of Epidemiology</a:t>
            </a:r>
            <a:r>
              <a:rPr lang="en-US">
                <a:latin typeface="Calibri"/>
                <a:cs typeface="Calibri"/>
              </a:rPr>
              <a:t>, 152(11), 1081-1092. </a:t>
            </a:r>
            <a:endParaRPr lang="en-US"/>
          </a:p>
          <a:p>
            <a:pPr marL="171450" indent="-171450" algn="l">
              <a:spcBef>
                <a:spcPts val="600"/>
              </a:spcBef>
              <a:buFont typeface="Arial,Sans-Serif"/>
              <a:buChar char="•"/>
            </a:pPr>
            <a:r>
              <a:rPr lang="en-US">
                <a:latin typeface="Calibri"/>
                <a:cs typeface="Calibri"/>
              </a:rPr>
              <a:t>Wireless Philosophy (2018) Philosophy - Ethics: Consequentialism, Retrieved from</a:t>
            </a:r>
            <a:r>
              <a:rPr lang="en-US">
                <a:solidFill>
                  <a:srgbClr val="002060"/>
                </a:solidFill>
                <a:latin typeface="Calibri"/>
                <a:cs typeface="Calibri"/>
              </a:rPr>
              <a:t> </a:t>
            </a:r>
            <a:r>
              <a:rPr lang="en-US">
                <a:solidFill>
                  <a:srgbClr val="F79037"/>
                </a:solidFill>
                <a:latin typeface="Calibri"/>
                <a:cs typeface="Calibri"/>
                <a:hlinkClick r:id="rId3">
                  <a:extLst>
                    <a:ext uri="{A12FA001-AC4F-418D-AE19-62706E023703}">
                      <ahyp:hlinkClr xmlns:ahyp="http://schemas.microsoft.com/office/drawing/2018/hyperlinkcolor" val="tx"/>
                    </a:ext>
                  </a:extLst>
                </a:hlinkClick>
              </a:rPr>
              <a:t>https://youtu.be/hACdhD_kes8</a:t>
            </a:r>
            <a:r>
              <a:rPr lang="en-US">
                <a:solidFill>
                  <a:srgbClr val="FFC000"/>
                </a:solidFill>
                <a:latin typeface="Calibri"/>
                <a:cs typeface="Calibri"/>
              </a:rPr>
              <a:t> </a:t>
            </a:r>
            <a:r>
              <a:rPr lang="en-US">
                <a:solidFill>
                  <a:srgbClr val="F79037"/>
                </a:solidFill>
                <a:latin typeface="Calibri"/>
                <a:cs typeface="Calibri"/>
              </a:rPr>
              <a:t> </a:t>
            </a:r>
            <a:endParaRPr lang="en-US">
              <a:latin typeface="Calibri"/>
              <a:cs typeface="Calibri"/>
            </a:endParaRPr>
          </a:p>
          <a:p>
            <a:pPr marL="171450" indent="-171450" algn="l">
              <a:spcBef>
                <a:spcPts val="600"/>
              </a:spcBef>
              <a:buFont typeface="Arial,Sans-Serif"/>
              <a:buChar char="•"/>
            </a:pPr>
            <a:r>
              <a:rPr lang="en-US">
                <a:latin typeface="Calibri"/>
                <a:cs typeface="Calibri"/>
              </a:rPr>
              <a:t>Wireless Philosophy (2018) Philosophy - Ethics: Killing Animals for Food, </a:t>
            </a:r>
            <a:r>
              <a:rPr lang="en-US">
                <a:solidFill>
                  <a:srgbClr val="F79037"/>
                </a:solidFill>
                <a:latin typeface="Calibri"/>
                <a:cs typeface="Calibri"/>
                <a:hlinkClick r:id="rId4">
                  <a:extLst>
                    <a:ext uri="{A12FA001-AC4F-418D-AE19-62706E023703}">
                      <ahyp:hlinkClr xmlns:ahyp="http://schemas.microsoft.com/office/drawing/2018/hyperlinkcolor" val="tx"/>
                    </a:ext>
                  </a:extLst>
                </a:hlinkClick>
              </a:rPr>
              <a:t>https://youtu.be/3HAMk_ZYO7g</a:t>
            </a:r>
            <a:r>
              <a:rPr lang="en-US">
                <a:solidFill>
                  <a:srgbClr val="F79037"/>
                </a:solidFill>
                <a:latin typeface="Calibri"/>
                <a:cs typeface="Calibri"/>
              </a:rPr>
              <a:t> </a:t>
            </a:r>
            <a:endParaRPr lang="en-US">
              <a:latin typeface="Calibri"/>
              <a:cs typeface="Calibri"/>
            </a:endParaRPr>
          </a:p>
          <a:p>
            <a:pPr marL="171450" indent="-171450" algn="l">
              <a:spcBef>
                <a:spcPts val="600"/>
              </a:spcBef>
              <a:buFont typeface="Arial,Sans-Serif"/>
              <a:buChar char="•"/>
            </a:pPr>
            <a:r>
              <a:rPr lang="en-US">
                <a:latin typeface="Calibri"/>
                <a:cs typeface="Calibri"/>
              </a:rPr>
              <a:t>World Cancer Research Fund International (n.d.) Wholegrains, vegetables, fruit and cancer risk. Retrieved from </a:t>
            </a:r>
            <a:r>
              <a:rPr lang="en-US">
                <a:solidFill>
                  <a:srgbClr val="F79037"/>
                </a:solidFill>
                <a:latin typeface="Calibri"/>
                <a:cs typeface="Calibri"/>
                <a:hlinkClick r:id="rId5">
                  <a:extLst>
                    <a:ext uri="{A12FA001-AC4F-418D-AE19-62706E023703}">
                      <ahyp:hlinkClr xmlns:ahyp="http://schemas.microsoft.com/office/drawing/2018/hyperlinkcolor" val="tx"/>
                    </a:ext>
                  </a:extLst>
                </a:hlinkClick>
              </a:rPr>
              <a:t>https://www.wcrf.org/diet-activity-and-cancer/risk-factors/wholegrains-vegetables-fruit-and-cancer-risk/</a:t>
            </a:r>
            <a:r>
              <a:rPr lang="en-US">
                <a:solidFill>
                  <a:srgbClr val="F79037"/>
                </a:solidFill>
                <a:latin typeface="Calibri"/>
                <a:cs typeface="Calibri"/>
              </a:rPr>
              <a:t>  </a:t>
            </a:r>
            <a:endParaRPr lang="en-US">
              <a:latin typeface="Calibri"/>
              <a:cs typeface="Calibri"/>
            </a:endParaRPr>
          </a:p>
          <a:p>
            <a:pPr marL="171450" indent="-171450" algn="l">
              <a:spcBef>
                <a:spcPts val="600"/>
              </a:spcBef>
              <a:buFont typeface="Arial"/>
              <a:buChar char="•"/>
            </a:pPr>
            <a:r>
              <a:rPr lang="en-US">
                <a:solidFill>
                  <a:schemeClr val="tx1"/>
                </a:solidFill>
                <a:latin typeface="Calibri"/>
                <a:cs typeface="Calibri"/>
              </a:rPr>
              <a:t>World Health Organization (2010). Set of recommendations on the marketing of foods and non-alcoholic beverages to children. Retrieved from</a:t>
            </a:r>
            <a:r>
              <a:rPr lang="en-US">
                <a:latin typeface="Calibri"/>
                <a:cs typeface="Calibri"/>
              </a:rPr>
              <a:t> </a:t>
            </a:r>
            <a:r>
              <a:rPr lang="en-US">
                <a:solidFill>
                  <a:srgbClr val="F79037"/>
                </a:solidFill>
                <a:latin typeface="Calibri"/>
                <a:cs typeface="Calibri"/>
                <a:hlinkClick r:id="rId6">
                  <a:extLst>
                    <a:ext uri="{A12FA001-AC4F-418D-AE19-62706E023703}">
                      <ahyp:hlinkClr xmlns:ahyp="http://schemas.microsoft.com/office/drawing/2018/hyperlinkcolor" val="tx"/>
                    </a:ext>
                  </a:extLst>
                </a:hlinkClick>
              </a:rPr>
              <a:t>https://www.who.int/publications/i/item/9789241500210</a:t>
            </a:r>
            <a:r>
              <a:rPr lang="en-US">
                <a:solidFill>
                  <a:srgbClr val="FFC000"/>
                </a:solidFill>
                <a:latin typeface="Calibri"/>
                <a:cs typeface="Calibri"/>
              </a:rPr>
              <a:t> </a:t>
            </a:r>
          </a:p>
          <a:p>
            <a:pPr marL="171450" indent="-171450" algn="l">
              <a:spcBef>
                <a:spcPts val="600"/>
              </a:spcBef>
              <a:buFont typeface="Arial,Sans-Serif"/>
              <a:buChar char="•"/>
            </a:pPr>
            <a:r>
              <a:rPr lang="en-US">
                <a:latin typeface="Calibri"/>
                <a:cs typeface="Calibri"/>
              </a:rPr>
              <a:t>World Intellectual Property Organization (n.d.). What is Intellectual Property? </a:t>
            </a:r>
            <a:r>
              <a:rPr lang="en-US">
                <a:solidFill>
                  <a:srgbClr val="F79037"/>
                </a:solidFill>
                <a:latin typeface="Calibri"/>
                <a:cs typeface="Calibri"/>
                <a:hlinkClick r:id="rId7">
                  <a:extLst>
                    <a:ext uri="{A12FA001-AC4F-418D-AE19-62706E023703}">
                      <ahyp:hlinkClr xmlns:ahyp="http://schemas.microsoft.com/office/drawing/2018/hyperlinkcolor" val="tx"/>
                    </a:ext>
                  </a:extLst>
                </a:hlinkClick>
              </a:rPr>
              <a:t>https://www.wipo.int/about-ip/en/</a:t>
            </a:r>
            <a:r>
              <a:rPr lang="en-US">
                <a:solidFill>
                  <a:srgbClr val="F79037"/>
                </a:solidFill>
                <a:latin typeface="Calibri"/>
                <a:cs typeface="Calibri"/>
              </a:rPr>
              <a:t> </a:t>
            </a:r>
            <a:endParaRPr lang="en-US">
              <a:solidFill>
                <a:srgbClr val="F79037"/>
              </a:solidFill>
            </a:endParaRPr>
          </a:p>
          <a:p>
            <a:pPr marL="171450" indent="-171450" algn="l">
              <a:spcBef>
                <a:spcPts val="600"/>
              </a:spcBef>
              <a:buFont typeface="Arial,Sans-Serif"/>
              <a:buChar char="•"/>
            </a:pPr>
            <a:r>
              <a:rPr lang="en-US" err="1">
                <a:latin typeface="Calibri"/>
                <a:cs typeface="Calibri"/>
              </a:rPr>
              <a:t>Worldbank</a:t>
            </a:r>
            <a:r>
              <a:rPr lang="en-US">
                <a:latin typeface="Calibri"/>
                <a:cs typeface="Calibri"/>
              </a:rPr>
              <a:t> (n.d.-a) Are healthy diets affordable? Using new data to guide agricultural and food policy. Retrieved from </a:t>
            </a:r>
            <a:r>
              <a:rPr lang="en-US">
                <a:solidFill>
                  <a:srgbClr val="F79037"/>
                </a:solidFill>
                <a:latin typeface="Calibri"/>
                <a:cs typeface="Calibri"/>
                <a:hlinkClick r:id="rId8">
                  <a:extLst>
                    <a:ext uri="{A12FA001-AC4F-418D-AE19-62706E023703}">
                      <ahyp:hlinkClr xmlns:ahyp="http://schemas.microsoft.com/office/drawing/2018/hyperlinkcolor" val="tx"/>
                    </a:ext>
                  </a:extLst>
                </a:hlinkClick>
              </a:rPr>
              <a:t>https://live.worldbank.org/events/healthy-diets-affordable</a:t>
            </a:r>
            <a:r>
              <a:rPr lang="en-US">
                <a:solidFill>
                  <a:srgbClr val="F79037"/>
                </a:solidFill>
                <a:latin typeface="Calibri"/>
                <a:cs typeface="Calibri"/>
              </a:rPr>
              <a:t> </a:t>
            </a:r>
            <a:r>
              <a:rPr lang="en-US">
                <a:latin typeface="Calibri"/>
                <a:cs typeface="Calibri"/>
              </a:rPr>
              <a:t>(Access Date: 9.08.2022) </a:t>
            </a:r>
          </a:p>
          <a:p>
            <a:pPr marL="171450" indent="-171450" algn="l">
              <a:spcBef>
                <a:spcPts val="600"/>
              </a:spcBef>
              <a:buFont typeface="Arial,Sans-Serif"/>
              <a:buChar char="•"/>
            </a:pPr>
            <a:r>
              <a:rPr lang="en-US" err="1">
                <a:latin typeface="Calibri"/>
                <a:cs typeface="Calibri"/>
              </a:rPr>
              <a:t>Worldbank</a:t>
            </a:r>
            <a:r>
              <a:rPr lang="en-US">
                <a:latin typeface="Calibri"/>
                <a:cs typeface="Calibri"/>
              </a:rPr>
              <a:t> (n.d.-b). Food Security Update. Retrieved from</a:t>
            </a:r>
            <a:r>
              <a:rPr lang="en-US">
                <a:solidFill>
                  <a:srgbClr val="F79037"/>
                </a:solidFill>
                <a:latin typeface="Calibri"/>
                <a:cs typeface="Calibri"/>
              </a:rPr>
              <a:t> </a:t>
            </a:r>
            <a:r>
              <a:rPr lang="en-US" u="sng">
                <a:solidFill>
                  <a:srgbClr val="F79037"/>
                </a:solidFill>
                <a:latin typeface="Calibri"/>
                <a:cs typeface="Calibri"/>
                <a:hlinkClick r:id="rId9">
                  <a:extLst>
                    <a:ext uri="{A12FA001-AC4F-418D-AE19-62706E023703}">
                      <ahyp:hlinkClr xmlns:ahyp="http://schemas.microsoft.com/office/drawing/2018/hyperlinkcolor" val="tx"/>
                    </a:ext>
                  </a:extLst>
                </a:hlinkClick>
              </a:rPr>
              <a:t>https://www.worldbank.org/en/topic/agriculture/brief/food-security-update</a:t>
            </a:r>
            <a:r>
              <a:rPr lang="en-US">
                <a:solidFill>
                  <a:srgbClr val="F79037"/>
                </a:solidFill>
                <a:latin typeface="Calibri"/>
                <a:cs typeface="Calibri"/>
              </a:rPr>
              <a:t> </a:t>
            </a:r>
            <a:r>
              <a:rPr lang="en-US">
                <a:latin typeface="Calibri"/>
                <a:cs typeface="Calibri"/>
              </a:rPr>
              <a:t>(Access Date: 9.08.2022)</a:t>
            </a:r>
          </a:p>
          <a:p>
            <a:pPr marL="171450" indent="-171450" algn="l">
              <a:spcBef>
                <a:spcPts val="600"/>
              </a:spcBef>
              <a:buFont typeface="Arial,Sans-Serif"/>
              <a:buChar char="•"/>
            </a:pPr>
            <a:r>
              <a:rPr lang="en-US">
                <a:latin typeface="Calibri"/>
                <a:cs typeface="Calibri"/>
              </a:rPr>
              <a:t>Yue, B., Sheng, G., She, S., Xu, J. (2020) Impact of Consumer Environmental Responsibility on Green Consumption Behavior in China: The Role of Environmental Concern and Price Sensitivity. </a:t>
            </a:r>
            <a:r>
              <a:rPr lang="en-US" i="1">
                <a:latin typeface="Calibri"/>
                <a:cs typeface="Calibri"/>
              </a:rPr>
              <a:t>Sustainability</a:t>
            </a:r>
            <a:r>
              <a:rPr lang="en-US">
                <a:latin typeface="Calibri"/>
                <a:cs typeface="Calibri"/>
              </a:rPr>
              <a:t>, </a:t>
            </a:r>
            <a:r>
              <a:rPr lang="en-US" i="1">
                <a:latin typeface="Calibri"/>
                <a:cs typeface="Calibri"/>
              </a:rPr>
              <a:t>12</a:t>
            </a:r>
            <a:r>
              <a:rPr lang="en-US">
                <a:latin typeface="Calibri"/>
                <a:cs typeface="Calibri"/>
              </a:rPr>
              <a:t>, 2074.</a:t>
            </a:r>
            <a:r>
              <a:rPr lang="en-US">
                <a:solidFill>
                  <a:srgbClr val="F79037"/>
                </a:solidFill>
                <a:latin typeface="Calibri"/>
                <a:cs typeface="Calibri"/>
              </a:rPr>
              <a:t> </a:t>
            </a:r>
            <a:r>
              <a:rPr lang="en-US">
                <a:solidFill>
                  <a:srgbClr val="F79037"/>
                </a:solidFill>
                <a:latin typeface="Calibri"/>
                <a:cs typeface="Calibri"/>
                <a:hlinkClick r:id="rId10">
                  <a:extLst>
                    <a:ext uri="{A12FA001-AC4F-418D-AE19-62706E023703}">
                      <ahyp:hlinkClr xmlns:ahyp="http://schemas.microsoft.com/office/drawing/2018/hyperlinkcolor" val="tx"/>
                    </a:ext>
                  </a:extLst>
                </a:hlinkClick>
              </a:rPr>
              <a:t>https://doi.org/10.3390/su12052074</a:t>
            </a:r>
            <a:r>
              <a:rPr lang="en-US">
                <a:solidFill>
                  <a:srgbClr val="F79037"/>
                </a:solidFill>
                <a:latin typeface="Calibri"/>
                <a:cs typeface="Calibri"/>
              </a:rPr>
              <a:t> </a:t>
            </a:r>
          </a:p>
          <a:p>
            <a:pPr marL="171450" indent="-171450" algn="l">
              <a:spcBef>
                <a:spcPts val="600"/>
              </a:spcBef>
              <a:buFont typeface="Arial,Sans-Serif"/>
              <a:buChar char="•"/>
            </a:pPr>
            <a:r>
              <a:rPr lang="en-US">
                <a:latin typeface="Calibri"/>
                <a:cs typeface="Calibri"/>
              </a:rPr>
              <a:t>Zepeda L. &amp; </a:t>
            </a:r>
            <a:r>
              <a:rPr lang="en-US" err="1">
                <a:latin typeface="Calibri"/>
                <a:cs typeface="Calibri"/>
              </a:rPr>
              <a:t>Leviten</a:t>
            </a:r>
            <a:r>
              <a:rPr lang="en-US">
                <a:latin typeface="Calibri"/>
                <a:cs typeface="Calibri"/>
              </a:rPr>
              <a:t>-Reid C. (2004). </a:t>
            </a:r>
            <a:r>
              <a:rPr lang="en-GB">
                <a:latin typeface="Calibri"/>
                <a:cs typeface="Calibri"/>
              </a:rPr>
              <a:t>Consumers’ Views on Local Food. Journal of Food Distribution Research, 35(3), p.6.</a:t>
            </a:r>
            <a:endParaRPr lang="en-US">
              <a:latin typeface="Calibri"/>
              <a:cs typeface="Calibri"/>
            </a:endParaRPr>
          </a:p>
          <a:p>
            <a:endParaRPr lang="en-US"/>
          </a:p>
        </p:txBody>
      </p:sp>
      <p:grpSp>
        <p:nvGrpSpPr>
          <p:cNvPr id="31" name="Graphic 2">
            <a:extLst>
              <a:ext uri="{FF2B5EF4-FFF2-40B4-BE49-F238E27FC236}">
                <a16:creationId xmlns:a16="http://schemas.microsoft.com/office/drawing/2014/main" id="{86D4F953-B572-4D8C-3DDF-E1AE85544D52}"/>
              </a:ext>
            </a:extLst>
          </p:cNvPr>
          <p:cNvGrpSpPr/>
          <p:nvPr/>
        </p:nvGrpSpPr>
        <p:grpSpPr>
          <a:xfrm>
            <a:off x="752315" y="-5"/>
            <a:ext cx="1082141" cy="1124761"/>
            <a:chOff x="690225" y="4499263"/>
            <a:chExt cx="1499146" cy="1521296"/>
          </a:xfrm>
        </p:grpSpPr>
        <p:sp>
          <p:nvSpPr>
            <p:cNvPr id="5" name="Freeform 109">
              <a:extLst>
                <a:ext uri="{FF2B5EF4-FFF2-40B4-BE49-F238E27FC236}">
                  <a16:creationId xmlns:a16="http://schemas.microsoft.com/office/drawing/2014/main" id="{D591CC9B-B370-FFBB-02E5-3E01FAC5D32E}"/>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206FCAAE-16EB-F61E-5A13-9D31484BF31A}"/>
                </a:ext>
              </a:extLst>
            </p:cNvPr>
            <p:cNvGrpSpPr/>
            <p:nvPr/>
          </p:nvGrpSpPr>
          <p:grpSpPr>
            <a:xfrm>
              <a:off x="879521" y="4954417"/>
              <a:ext cx="306297" cy="518817"/>
              <a:chOff x="879521" y="4954417"/>
              <a:chExt cx="306297" cy="518817"/>
            </a:xfrm>
            <a:solidFill>
              <a:srgbClr val="F1A0C2"/>
            </a:solidFill>
          </p:grpSpPr>
          <p:sp>
            <p:nvSpPr>
              <p:cNvPr id="26" name="Freeform 166">
                <a:extLst>
                  <a:ext uri="{FF2B5EF4-FFF2-40B4-BE49-F238E27FC236}">
                    <a16:creationId xmlns:a16="http://schemas.microsoft.com/office/drawing/2014/main" id="{BADE3538-CE56-EB7C-C2FE-3EC6D3D82AC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167">
                <a:extLst>
                  <a:ext uri="{FF2B5EF4-FFF2-40B4-BE49-F238E27FC236}">
                    <a16:creationId xmlns:a16="http://schemas.microsoft.com/office/drawing/2014/main" id="{887D4B82-AA1E-3E76-5FB9-56013B75BE9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168">
                <a:extLst>
                  <a:ext uri="{FF2B5EF4-FFF2-40B4-BE49-F238E27FC236}">
                    <a16:creationId xmlns:a16="http://schemas.microsoft.com/office/drawing/2014/main" id="{93D725FB-B561-5D5D-8007-2D583F48613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170">
                <a:extLst>
                  <a:ext uri="{FF2B5EF4-FFF2-40B4-BE49-F238E27FC236}">
                    <a16:creationId xmlns:a16="http://schemas.microsoft.com/office/drawing/2014/main" id="{89E5F2A5-AA20-DFE0-780E-80DF58B3967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171">
                <a:extLst>
                  <a:ext uri="{FF2B5EF4-FFF2-40B4-BE49-F238E27FC236}">
                    <a16:creationId xmlns:a16="http://schemas.microsoft.com/office/drawing/2014/main" id="{D97C9052-057A-450C-06C8-67A5DB1B22C7}"/>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A5B2DFB-DB16-D774-D905-FF0EC2C765CC}"/>
                </a:ext>
              </a:extLst>
            </p:cNvPr>
            <p:cNvGrpSpPr/>
            <p:nvPr/>
          </p:nvGrpSpPr>
          <p:grpSpPr>
            <a:xfrm>
              <a:off x="1305674" y="4681705"/>
              <a:ext cx="305346" cy="518817"/>
              <a:chOff x="1305674" y="4681705"/>
              <a:chExt cx="305346" cy="518817"/>
            </a:xfrm>
            <a:solidFill>
              <a:srgbClr val="F1A0C2"/>
            </a:solidFill>
          </p:grpSpPr>
          <p:sp>
            <p:nvSpPr>
              <p:cNvPr id="21" name="Freeform 125">
                <a:extLst>
                  <a:ext uri="{FF2B5EF4-FFF2-40B4-BE49-F238E27FC236}">
                    <a16:creationId xmlns:a16="http://schemas.microsoft.com/office/drawing/2014/main" id="{ECDCB4B4-F76C-FF4B-B397-D5896BDCFB1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126">
                <a:extLst>
                  <a:ext uri="{FF2B5EF4-FFF2-40B4-BE49-F238E27FC236}">
                    <a16:creationId xmlns:a16="http://schemas.microsoft.com/office/drawing/2014/main" id="{61C1C6B0-54A9-9E17-674E-F4A8007C47A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131">
                <a:extLst>
                  <a:ext uri="{FF2B5EF4-FFF2-40B4-BE49-F238E27FC236}">
                    <a16:creationId xmlns:a16="http://schemas.microsoft.com/office/drawing/2014/main" id="{1F5C04A2-EDC8-8DD9-1CA5-18785D0F6F1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139">
                <a:extLst>
                  <a:ext uri="{FF2B5EF4-FFF2-40B4-BE49-F238E27FC236}">
                    <a16:creationId xmlns:a16="http://schemas.microsoft.com/office/drawing/2014/main" id="{C58F2FD3-EF44-E924-4680-6E053596D87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165">
                <a:extLst>
                  <a:ext uri="{FF2B5EF4-FFF2-40B4-BE49-F238E27FC236}">
                    <a16:creationId xmlns:a16="http://schemas.microsoft.com/office/drawing/2014/main" id="{9AC1CFFD-BCEF-59B7-A6FF-6E30952C67B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5C44C62D-900F-26E1-DBEE-6DD05B263744}"/>
                </a:ext>
              </a:extLst>
            </p:cNvPr>
            <p:cNvGrpSpPr/>
            <p:nvPr/>
          </p:nvGrpSpPr>
          <p:grpSpPr>
            <a:xfrm>
              <a:off x="1725169" y="4951566"/>
              <a:ext cx="306297" cy="518818"/>
              <a:chOff x="1725169" y="4951566"/>
              <a:chExt cx="306297" cy="518818"/>
            </a:xfrm>
            <a:solidFill>
              <a:srgbClr val="F1A0C2"/>
            </a:solidFill>
          </p:grpSpPr>
          <p:sp>
            <p:nvSpPr>
              <p:cNvPr id="16" name="Freeform 120">
                <a:extLst>
                  <a:ext uri="{FF2B5EF4-FFF2-40B4-BE49-F238E27FC236}">
                    <a16:creationId xmlns:a16="http://schemas.microsoft.com/office/drawing/2014/main" id="{313CF243-C1FA-3C40-CE8E-D452C1FF5F1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121">
                <a:extLst>
                  <a:ext uri="{FF2B5EF4-FFF2-40B4-BE49-F238E27FC236}">
                    <a16:creationId xmlns:a16="http://schemas.microsoft.com/office/drawing/2014/main" id="{E21E3E68-EDD8-00DC-F06E-BC9BFDFD284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122">
                <a:extLst>
                  <a:ext uri="{FF2B5EF4-FFF2-40B4-BE49-F238E27FC236}">
                    <a16:creationId xmlns:a16="http://schemas.microsoft.com/office/drawing/2014/main" id="{953D8BAD-13F5-2D46-04F6-D16003F1090E}"/>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123">
                <a:extLst>
                  <a:ext uri="{FF2B5EF4-FFF2-40B4-BE49-F238E27FC236}">
                    <a16:creationId xmlns:a16="http://schemas.microsoft.com/office/drawing/2014/main" id="{6FF8D418-AAE4-1CEA-03BA-E0387561902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124">
                <a:extLst>
                  <a:ext uri="{FF2B5EF4-FFF2-40B4-BE49-F238E27FC236}">
                    <a16:creationId xmlns:a16="http://schemas.microsoft.com/office/drawing/2014/main" id="{F1DC28FF-6AD2-1965-22A6-F733EEAF847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9212F04-21C4-7951-B16C-15AE1F2D506F}"/>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4F8B4F17-8907-EB6E-3736-90E808A59CC0}"/>
                  </a:ext>
                </a:extLst>
              </p:cNvPr>
              <p:cNvGrpSpPr/>
              <p:nvPr userDrawn="1"/>
            </p:nvGrpSpPr>
            <p:grpSpPr>
              <a:xfrm>
                <a:off x="690225" y="4499263"/>
                <a:ext cx="1499146" cy="1498491"/>
                <a:chOff x="690225" y="4499263"/>
                <a:chExt cx="1499146" cy="1498491"/>
              </a:xfrm>
              <a:solidFill>
                <a:srgbClr val="000000"/>
              </a:solidFill>
            </p:grpSpPr>
            <p:sp>
              <p:nvSpPr>
                <p:cNvPr id="14" name="Freeform 118">
                  <a:extLst>
                    <a:ext uri="{FF2B5EF4-FFF2-40B4-BE49-F238E27FC236}">
                      <a16:creationId xmlns:a16="http://schemas.microsoft.com/office/drawing/2014/main" id="{D944F4B0-A573-6AE8-DA8C-C56F59786B95}"/>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119">
                  <a:extLst>
                    <a:ext uri="{FF2B5EF4-FFF2-40B4-BE49-F238E27FC236}">
                      <a16:creationId xmlns:a16="http://schemas.microsoft.com/office/drawing/2014/main" id="{10C2A035-D4F5-467D-4C02-67D8C6E4BA00}"/>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15">
                <a:extLst>
                  <a:ext uri="{FF2B5EF4-FFF2-40B4-BE49-F238E27FC236}">
                    <a16:creationId xmlns:a16="http://schemas.microsoft.com/office/drawing/2014/main" id="{D04E7F83-0DF9-6365-6AF9-5FD8D586BB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116">
                <a:extLst>
                  <a:ext uri="{FF2B5EF4-FFF2-40B4-BE49-F238E27FC236}">
                    <a16:creationId xmlns:a16="http://schemas.microsoft.com/office/drawing/2014/main" id="{12E304B4-BFB2-08FD-9057-4A8114E22A3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117">
                <a:extLst>
                  <a:ext uri="{FF2B5EF4-FFF2-40B4-BE49-F238E27FC236}">
                    <a16:creationId xmlns:a16="http://schemas.microsoft.com/office/drawing/2014/main" id="{BA9D7E33-A4ED-E70F-0503-28CF65B3881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 name="Slide Number Placeholder 2">
            <a:extLst>
              <a:ext uri="{FF2B5EF4-FFF2-40B4-BE49-F238E27FC236}">
                <a16:creationId xmlns:a16="http://schemas.microsoft.com/office/drawing/2014/main" id="{B45C3B70-FB8A-D2D5-A2AA-21917249BAD0}"/>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68</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0657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1AE85D-47B3-8A42-8F63-97771B6BE4C9}"/>
              </a:ext>
            </a:extLst>
          </p:cNvPr>
          <p:cNvSpPr>
            <a:spLocks noGrp="1"/>
          </p:cNvSpPr>
          <p:nvPr>
            <p:ph type="body" sz="quarter" idx="13"/>
          </p:nvPr>
        </p:nvSpPr>
        <p:spPr>
          <a:xfrm>
            <a:off x="645961" y="2506733"/>
            <a:ext cx="3418702" cy="2586284"/>
          </a:xfrm>
        </p:spPr>
        <p:txBody>
          <a:bodyPr/>
          <a:lstStyle/>
          <a:p>
            <a:r>
              <a:rPr lang="en-US"/>
              <a:t>The greatest fine art of the future will be the making of a comfortable living from a small piece of land</a:t>
            </a:r>
          </a:p>
        </p:txBody>
      </p:sp>
      <p:sp>
        <p:nvSpPr>
          <p:cNvPr id="9" name="Text Placeholder 6">
            <a:extLst>
              <a:ext uri="{FF2B5EF4-FFF2-40B4-BE49-F238E27FC236}">
                <a16:creationId xmlns:a16="http://schemas.microsoft.com/office/drawing/2014/main" id="{C37AD6AD-DC46-3E47-98EB-7272FD57457E}"/>
              </a:ext>
            </a:extLst>
          </p:cNvPr>
          <p:cNvSpPr txBox="1">
            <a:spLocks/>
          </p:cNvSpPr>
          <p:nvPr/>
        </p:nvSpPr>
        <p:spPr>
          <a:xfrm>
            <a:off x="774624" y="4840129"/>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200" b="1" i="0"/>
              <a:t>Abraham Lincoln </a:t>
            </a:r>
            <a:endParaRPr lang="en-US" sz="1200" b="1"/>
          </a:p>
        </p:txBody>
      </p:sp>
      <p:grpSp>
        <p:nvGrpSpPr>
          <p:cNvPr id="10" name="Group 9">
            <a:extLst>
              <a:ext uri="{FF2B5EF4-FFF2-40B4-BE49-F238E27FC236}">
                <a16:creationId xmlns:a16="http://schemas.microsoft.com/office/drawing/2014/main" id="{EB844627-BAF6-2949-BBBD-A678DAD9F6C8}"/>
              </a:ext>
            </a:extLst>
          </p:cNvPr>
          <p:cNvGrpSpPr/>
          <p:nvPr/>
        </p:nvGrpSpPr>
        <p:grpSpPr>
          <a:xfrm>
            <a:off x="1611399" y="2131290"/>
            <a:ext cx="1487826" cy="1083162"/>
            <a:chOff x="3400450" y="986392"/>
            <a:chExt cx="1487826" cy="1083162"/>
          </a:xfrm>
        </p:grpSpPr>
        <p:sp>
          <p:nvSpPr>
            <p:cNvPr id="11" name="Freeform 10">
              <a:extLst>
                <a:ext uri="{FF2B5EF4-FFF2-40B4-BE49-F238E27FC236}">
                  <a16:creationId xmlns:a16="http://schemas.microsoft.com/office/drawing/2014/main" id="{8B03380A-69B4-FE44-B349-8CC82F496D4F}"/>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8F8BE08-7E83-7B49-906E-BBB10818C6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15" name="Picture Placeholder 14">
            <a:extLst>
              <a:ext uri="{FF2B5EF4-FFF2-40B4-BE49-F238E27FC236}">
                <a16:creationId xmlns:a16="http://schemas.microsoft.com/office/drawing/2014/main" id="{FAC2A0BD-C734-794F-9F76-86C6BF548A9B}"/>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52695B07-02D2-BD9B-9686-0F2333DD8DBC}"/>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69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026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7EE465-9258-1EE6-CFA7-10CA70A2B26D}"/>
              </a:ext>
            </a:extLst>
          </p:cNvPr>
          <p:cNvSpPr>
            <a:spLocks noGrp="1"/>
          </p:cNvSpPr>
          <p:nvPr>
            <p:ph type="sldNum" sz="quarter" idx="4"/>
          </p:nvPr>
        </p:nvSpPr>
        <p:spPr>
          <a:xfrm>
            <a:off x="6207961" y="10077919"/>
            <a:ext cx="1047264" cy="465822"/>
          </a:xfrm>
        </p:spPr>
        <p:txBody>
          <a:bodyPr/>
          <a:lstStyle/>
          <a:p>
            <a:fld id="{CB2079F2-58AF-ED44-82D7-E04B2F6FD686}" type="slidenum">
              <a:rPr lang="en-US" sz="800" smtClean="0"/>
              <a:pPr/>
              <a:t>7</a:t>
            </a:fld>
            <a:endParaRPr lang="en-US" sz="800"/>
          </a:p>
        </p:txBody>
      </p:sp>
      <p:sp>
        <p:nvSpPr>
          <p:cNvPr id="4" name="Rectangle 3">
            <a:extLst>
              <a:ext uri="{FF2B5EF4-FFF2-40B4-BE49-F238E27FC236}">
                <a16:creationId xmlns:a16="http://schemas.microsoft.com/office/drawing/2014/main" id="{075815BF-A426-966C-4EE7-0E850741123E}"/>
              </a:ext>
            </a:extLst>
          </p:cNvPr>
          <p:cNvSpPr/>
          <p:nvPr/>
        </p:nvSpPr>
        <p:spPr>
          <a:xfrm>
            <a:off x="312554" y="7998134"/>
            <a:ext cx="2392081" cy="307777"/>
          </a:xfrm>
          <a:prstGeom prst="rect">
            <a:avLst/>
          </a:prstGeom>
        </p:spPr>
        <p:txBody>
          <a:bodyPr wrap="square">
            <a:spAutoFit/>
          </a:bodyPr>
          <a:lstStyle/>
          <a:p>
            <a:pPr algn="l"/>
            <a:r>
              <a:rPr lang="en-US" sz="1400">
                <a:solidFill>
                  <a:schemeClr val="bg1"/>
                </a:solidFill>
                <a:latin typeface="Poppins" pitchFamily="2" charset="77"/>
                <a:cs typeface="Poppins" pitchFamily="2" charset="77"/>
              </a:rPr>
              <a:t>www.</a:t>
            </a:r>
            <a:r>
              <a:rPr lang="en-US" sz="1400" b="1">
                <a:solidFill>
                  <a:schemeClr val="bg1"/>
                </a:solidFill>
                <a:latin typeface="Poppins" pitchFamily="2" charset="77"/>
                <a:cs typeface="Poppins" pitchFamily="2" charset="77"/>
              </a:rPr>
              <a:t>revalorise</a:t>
            </a:r>
            <a:r>
              <a:rPr lang="en-US" sz="1400">
                <a:solidFill>
                  <a:schemeClr val="bg1"/>
                </a:solidFill>
                <a:latin typeface="Poppins" pitchFamily="2" charset="77"/>
                <a:cs typeface="Poppins" pitchFamily="2" charset="77"/>
              </a:rPr>
              <a:t>.eu</a:t>
            </a:r>
          </a:p>
        </p:txBody>
      </p:sp>
      <p:sp>
        <p:nvSpPr>
          <p:cNvPr id="5" name="Rectangle 4">
            <a:extLst>
              <a:ext uri="{FF2B5EF4-FFF2-40B4-BE49-F238E27FC236}">
                <a16:creationId xmlns:a16="http://schemas.microsoft.com/office/drawing/2014/main" id="{5E291A29-7060-B298-9A11-357EAF12C930}"/>
              </a:ext>
            </a:extLst>
          </p:cNvPr>
          <p:cNvSpPr/>
          <p:nvPr/>
        </p:nvSpPr>
        <p:spPr>
          <a:xfrm>
            <a:off x="0" y="4907143"/>
            <a:ext cx="7559674" cy="4691947"/>
          </a:xfrm>
          <a:prstGeom prst="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6" name="Text Placeholder 32">
            <a:extLst>
              <a:ext uri="{FF2B5EF4-FFF2-40B4-BE49-F238E27FC236}">
                <a16:creationId xmlns:a16="http://schemas.microsoft.com/office/drawing/2014/main" id="{04584998-0127-3AE4-D5A8-7BCB61F3618E}"/>
              </a:ext>
            </a:extLst>
          </p:cNvPr>
          <p:cNvSpPr txBox="1">
            <a:spLocks/>
          </p:cNvSpPr>
          <p:nvPr/>
        </p:nvSpPr>
        <p:spPr>
          <a:xfrm>
            <a:off x="395997" y="1632722"/>
            <a:ext cx="6705373" cy="1519497"/>
          </a:xfrm>
          <a:prstGeom prst="rect">
            <a:avLst/>
          </a:prstGeom>
        </p:spPr>
        <p:txBody>
          <a:bodyPr lIns="91440" tIns="45720" rIns="91440" bIns="45720"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i="0">
                <a:latin typeface="Calibri" panose="020F0502020204030204" pitchFamily="34" charset="0"/>
                <a:ea typeface="Calibri" panose="020F0502020204030204" pitchFamily="34" charset="0"/>
                <a:cs typeface="Calibri" panose="020F0502020204030204" pitchFamily="34" charset="0"/>
              </a:rPr>
              <a:t>The Ethical Food Entrepreneurship </a:t>
            </a:r>
            <a:r>
              <a:rPr lang="en-US" b="0" i="0">
                <a:latin typeface="Calibri"/>
                <a:ea typeface="Calibri" panose="020F0502020204030204" pitchFamily="34" charset="0"/>
                <a:cs typeface="Calibri"/>
              </a:rPr>
              <a:t>project brings together partners from Finland, Turkey, Portugal, Ireland, and Denmark. Despite our different </a:t>
            </a:r>
            <a:r>
              <a:rPr lang="en-US" b="0" i="0" err="1">
                <a:latin typeface="Calibri"/>
                <a:ea typeface="Calibri" panose="020F0502020204030204" pitchFamily="34" charset="0"/>
                <a:cs typeface="Calibri"/>
              </a:rPr>
              <a:t>specialisations</a:t>
            </a:r>
            <a:r>
              <a:rPr lang="en-US" b="0" i="0">
                <a:latin typeface="Calibri"/>
                <a:ea typeface="Calibri" panose="020F0502020204030204" pitchFamily="34" charset="0"/>
                <a:cs typeface="Calibri"/>
              </a:rPr>
              <a:t> (food science and nutrition, technology and innovation, knowledge-transfer, food-incubation, entrepreneurship training, and digital learning), the partners share the need to introduce new training tools and strategies focused on food sector sustainability and </a:t>
            </a:r>
            <a:r>
              <a:rPr lang="en-US" b="0" i="0">
                <a:latin typeface="Calibri"/>
                <a:cs typeface="Calibri"/>
              </a:rPr>
              <a:t>ethical food practices in our </a:t>
            </a:r>
            <a:r>
              <a:rPr lang="en-US" b="0" i="0">
                <a:latin typeface="Calibri"/>
                <a:ea typeface="Calibri" panose="020F0502020204030204" pitchFamily="34" charset="0"/>
                <a:cs typeface="Calibri"/>
              </a:rPr>
              <a:t>HEI  and  </a:t>
            </a:r>
            <a:r>
              <a:rPr lang="en-US" b="0" i="0">
                <a:latin typeface="Calibri"/>
                <a:ea typeface="Calibri" panose="020F0502020204030204" pitchFamily="34" charset="0"/>
                <a:cs typeface="Poppins"/>
              </a:rPr>
              <a:t>Vocational Education and Training (VET) bodies.</a:t>
            </a:r>
          </a:p>
          <a:p>
            <a:endParaRPr lang="en-US" b="0" i="0">
              <a:latin typeface="Calibri" panose="020F0502020204030204" pitchFamily="34" charset="0"/>
              <a:ea typeface="Calibri" panose="020F0502020204030204" pitchFamily="34" charset="0"/>
              <a:cs typeface="Calibri" panose="020F0502020204030204" pitchFamily="34" charset="0"/>
            </a:endParaRPr>
          </a:p>
          <a:p>
            <a:r>
              <a:rPr lang="en-US" b="0" i="0">
                <a:latin typeface="Calibri"/>
                <a:ea typeface="Calibri" panose="020F0502020204030204" pitchFamily="34" charset="0"/>
                <a:cs typeface="Calibri"/>
              </a:rPr>
              <a:t>By collaborating as six partners from five different countries, we leverage significant benefits which will allow us to produce a set of educational resources that are transnational, and timely (enabling a quicker route to market) yet make a long-lasting contribution to the food sector in the EU through educating the next generation of ethical food entrepreneurs.</a:t>
            </a:r>
          </a:p>
          <a:p>
            <a:endParaRPr lang="en-US" b="0" i="0">
              <a:latin typeface="Calibri" panose="020F0502020204030204" pitchFamily="34" charset="0"/>
              <a:ea typeface="Calibri" panose="020F0502020204030204" pitchFamily="34" charset="0"/>
              <a:cs typeface="Calibri" panose="020F0502020204030204" pitchFamily="34" charset="0"/>
            </a:endParaRPr>
          </a:p>
          <a:p>
            <a:endParaRPr lang="en-US" b="0" i="0">
              <a:latin typeface="Calibri" panose="020F0502020204030204" pitchFamily="34" charset="0"/>
              <a:ea typeface="Calibri" panose="020F0502020204030204" pitchFamily="34" charset="0"/>
              <a:cs typeface="Calibri" panose="020F0502020204030204" pitchFamily="34" charset="0"/>
            </a:endParaRPr>
          </a:p>
          <a:p>
            <a:r>
              <a:rPr lang="en-US" b="0" i="0">
                <a:latin typeface="Calibri"/>
                <a:ea typeface="Calibri" panose="020F0502020204030204" pitchFamily="34" charset="0"/>
                <a:cs typeface="Calibri"/>
              </a:rPr>
              <a:t>The Graphic below contains links to all of our partner’s websites for more information. The production of this guide was co-created by Antalya </a:t>
            </a:r>
            <a:r>
              <a:rPr lang="en-US" b="0" i="0" err="1">
                <a:latin typeface="Calibri"/>
                <a:ea typeface="Calibri" panose="020F0502020204030204" pitchFamily="34" charset="0"/>
                <a:cs typeface="Calibri"/>
              </a:rPr>
              <a:t>Bilim</a:t>
            </a:r>
            <a:r>
              <a:rPr lang="en-US" b="0" i="0">
                <a:latin typeface="Calibri"/>
                <a:ea typeface="Calibri" panose="020F0502020204030204" pitchFamily="34" charset="0"/>
                <a:cs typeface="Calibri"/>
              </a:rPr>
              <a:t> University and Instituto </a:t>
            </a:r>
            <a:r>
              <a:rPr lang="en-US" b="0" i="0" err="1">
                <a:latin typeface="Calibri"/>
                <a:ea typeface="Calibri" panose="020F0502020204030204" pitchFamily="34" charset="0"/>
                <a:cs typeface="Calibri"/>
              </a:rPr>
              <a:t>Politécnico</a:t>
            </a:r>
            <a:r>
              <a:rPr lang="en-US" b="0" i="0">
                <a:latin typeface="Calibri"/>
                <a:ea typeface="Calibri" panose="020F0502020204030204" pitchFamily="34" charset="0"/>
                <a:cs typeface="Calibri"/>
              </a:rPr>
              <a:t> de </a:t>
            </a:r>
            <a:r>
              <a:rPr lang="en-US" b="0" i="0" err="1">
                <a:latin typeface="Calibri"/>
                <a:ea typeface="Calibri" panose="020F0502020204030204" pitchFamily="34" charset="0"/>
                <a:cs typeface="Calibri"/>
              </a:rPr>
              <a:t>Bragança</a:t>
            </a:r>
            <a:r>
              <a:rPr lang="en-US" b="0" i="0">
                <a:latin typeface="Calibri"/>
                <a:ea typeface="Calibri" panose="020F0502020204030204" pitchFamily="34" charset="0"/>
                <a:cs typeface="Calibri"/>
              </a:rPr>
              <a:t>. However, all partners supported and contributed to this guide with content and case studies from their respective regions, Finland, Turkey, Portugal, Ireland, and Denmark.</a:t>
            </a:r>
          </a:p>
          <a:p>
            <a:endParaRPr lang="en-US" i="0"/>
          </a:p>
        </p:txBody>
      </p:sp>
      <p:sp>
        <p:nvSpPr>
          <p:cNvPr id="7" name="Text Placeholder 32">
            <a:extLst>
              <a:ext uri="{FF2B5EF4-FFF2-40B4-BE49-F238E27FC236}">
                <a16:creationId xmlns:a16="http://schemas.microsoft.com/office/drawing/2014/main" id="{3B03C889-D7AB-BA4A-997E-7990CA361B3E}"/>
              </a:ext>
            </a:extLst>
          </p:cNvPr>
          <p:cNvSpPr txBox="1">
            <a:spLocks/>
          </p:cNvSpPr>
          <p:nvPr/>
        </p:nvSpPr>
        <p:spPr>
          <a:xfrm>
            <a:off x="406012" y="400859"/>
            <a:ext cx="2864232" cy="8796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400" b="1" i="0" kern="1200">
                <a:solidFill>
                  <a:schemeClr val="tx1"/>
                </a:solidFill>
                <a:latin typeface="Avenir Black" panose="02000503020000020003" pitchFamily="2" charset="0"/>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3600">
                <a:latin typeface="Calibri" panose="020F0502020204030204" pitchFamily="34" charset="0"/>
                <a:ea typeface="Calibri" panose="020F0502020204030204" pitchFamily="34" charset="0"/>
                <a:cs typeface="Calibri" panose="020F0502020204030204" pitchFamily="34" charset="0"/>
              </a:rPr>
              <a:t>Partners</a:t>
            </a:r>
            <a:endParaRPr lang="en-US" sz="360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32">
            <a:extLst>
              <a:ext uri="{FF2B5EF4-FFF2-40B4-BE49-F238E27FC236}">
                <a16:creationId xmlns:a16="http://schemas.microsoft.com/office/drawing/2014/main" id="{9DD973D2-C971-AE9F-7307-9B7D021D3CDC}"/>
              </a:ext>
            </a:extLst>
          </p:cNvPr>
          <p:cNvSpPr txBox="1">
            <a:spLocks/>
          </p:cNvSpPr>
          <p:nvPr/>
        </p:nvSpPr>
        <p:spPr>
          <a:xfrm>
            <a:off x="406012" y="5192147"/>
            <a:ext cx="2864232" cy="45125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1" i="0" kern="1200">
                <a:solidFill>
                  <a:schemeClr val="bg1"/>
                </a:solidFill>
                <a:latin typeface="Avenir Black" panose="02000503020000020003" pitchFamily="2" charset="0"/>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2000">
                <a:latin typeface="Calibri" panose="020F0502020204030204" pitchFamily="34" charset="0"/>
                <a:ea typeface="Calibri" panose="020F0502020204030204" pitchFamily="34" charset="0"/>
                <a:cs typeface="Calibri" panose="020F0502020204030204" pitchFamily="34" charset="0"/>
              </a:rPr>
              <a:t>MEET OUR TEAM</a:t>
            </a:r>
            <a:endParaRPr lang="en-US" sz="200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7B9F2579-439F-0CF2-3856-07257970EF85}"/>
              </a:ext>
            </a:extLst>
          </p:cNvPr>
          <p:cNvSpPr/>
          <p:nvPr/>
        </p:nvSpPr>
        <p:spPr>
          <a:xfrm>
            <a:off x="363979"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8BD478-178B-09F6-4F52-07BA5070CDE3}"/>
              </a:ext>
            </a:extLst>
          </p:cNvPr>
          <p:cNvSpPr/>
          <p:nvPr/>
        </p:nvSpPr>
        <p:spPr>
          <a:xfrm>
            <a:off x="5059031"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2">
            <a:extLst>
              <a:ext uri="{FF2B5EF4-FFF2-40B4-BE49-F238E27FC236}">
                <a16:creationId xmlns:a16="http://schemas.microsoft.com/office/drawing/2014/main" id="{F35F8380-DF8F-EA66-1ADF-FFB419F415B1}"/>
              </a:ext>
            </a:extLst>
          </p:cNvPr>
          <p:cNvSpPr txBox="1">
            <a:spLocks/>
          </p:cNvSpPr>
          <p:nvPr/>
        </p:nvSpPr>
        <p:spPr>
          <a:xfrm>
            <a:off x="5121778" y="7011320"/>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PORTUGAL</a:t>
            </a:r>
            <a:endParaRPr lang="en-US" sz="1200"/>
          </a:p>
        </p:txBody>
      </p:sp>
      <p:sp>
        <p:nvSpPr>
          <p:cNvPr id="14" name="Rectangle 13">
            <a:extLst>
              <a:ext uri="{FF2B5EF4-FFF2-40B4-BE49-F238E27FC236}">
                <a16:creationId xmlns:a16="http://schemas.microsoft.com/office/drawing/2014/main" id="{8A82BC9F-2745-82E8-BB75-F84DD017A83C}"/>
              </a:ext>
            </a:extLst>
          </p:cNvPr>
          <p:cNvSpPr/>
          <p:nvPr/>
        </p:nvSpPr>
        <p:spPr>
          <a:xfrm>
            <a:off x="2691663"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2">
            <a:extLst>
              <a:ext uri="{FF2B5EF4-FFF2-40B4-BE49-F238E27FC236}">
                <a16:creationId xmlns:a16="http://schemas.microsoft.com/office/drawing/2014/main" id="{9CF3C2AD-66CD-8402-1738-037E488298AF}"/>
              </a:ext>
            </a:extLst>
          </p:cNvPr>
          <p:cNvSpPr txBox="1">
            <a:spLocks/>
          </p:cNvSpPr>
          <p:nvPr/>
        </p:nvSpPr>
        <p:spPr>
          <a:xfrm>
            <a:off x="2698971" y="7011320"/>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TURKEY</a:t>
            </a:r>
            <a:endParaRPr lang="en-US" sz="1200"/>
          </a:p>
        </p:txBody>
      </p:sp>
      <p:sp>
        <p:nvSpPr>
          <p:cNvPr id="16" name="Rectangle 15">
            <a:extLst>
              <a:ext uri="{FF2B5EF4-FFF2-40B4-BE49-F238E27FC236}">
                <a16:creationId xmlns:a16="http://schemas.microsoft.com/office/drawing/2014/main" id="{20C09698-B983-6E16-5F1C-D2D4D76EE99D}"/>
              </a:ext>
            </a:extLst>
          </p:cNvPr>
          <p:cNvSpPr/>
          <p:nvPr/>
        </p:nvSpPr>
        <p:spPr>
          <a:xfrm>
            <a:off x="363979"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a:extLst>
              <a:ext uri="{FF2B5EF4-FFF2-40B4-BE49-F238E27FC236}">
                <a16:creationId xmlns:a16="http://schemas.microsoft.com/office/drawing/2014/main" id="{ABDB7790-A1DA-6B4D-0FF8-3E3E3101555A}"/>
              </a:ext>
            </a:extLst>
          </p:cNvPr>
          <p:cNvSpPr txBox="1">
            <a:spLocks/>
          </p:cNvSpPr>
          <p:nvPr/>
        </p:nvSpPr>
        <p:spPr>
          <a:xfrm>
            <a:off x="371287"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IRELAND</a:t>
            </a:r>
            <a:endParaRPr lang="en-US" sz="1200"/>
          </a:p>
        </p:txBody>
      </p:sp>
      <p:sp>
        <p:nvSpPr>
          <p:cNvPr id="18" name="Rectangle 17">
            <a:extLst>
              <a:ext uri="{FF2B5EF4-FFF2-40B4-BE49-F238E27FC236}">
                <a16:creationId xmlns:a16="http://schemas.microsoft.com/office/drawing/2014/main" id="{A8C939F3-1ABF-25B7-5B7A-3BFA6D446CF1}"/>
              </a:ext>
            </a:extLst>
          </p:cNvPr>
          <p:cNvSpPr/>
          <p:nvPr/>
        </p:nvSpPr>
        <p:spPr>
          <a:xfrm>
            <a:off x="5059031"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2">
            <a:extLst>
              <a:ext uri="{FF2B5EF4-FFF2-40B4-BE49-F238E27FC236}">
                <a16:creationId xmlns:a16="http://schemas.microsoft.com/office/drawing/2014/main" id="{34B0D070-27B3-62C8-7B90-D3D83BF73E7F}"/>
              </a:ext>
            </a:extLst>
          </p:cNvPr>
          <p:cNvSpPr txBox="1">
            <a:spLocks/>
          </p:cNvSpPr>
          <p:nvPr/>
        </p:nvSpPr>
        <p:spPr>
          <a:xfrm>
            <a:off x="5066339"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DENMARK</a:t>
            </a:r>
            <a:endParaRPr lang="en-US" sz="1200"/>
          </a:p>
        </p:txBody>
      </p:sp>
      <p:sp>
        <p:nvSpPr>
          <p:cNvPr id="20" name="Rectangle 19">
            <a:extLst>
              <a:ext uri="{FF2B5EF4-FFF2-40B4-BE49-F238E27FC236}">
                <a16:creationId xmlns:a16="http://schemas.microsoft.com/office/drawing/2014/main" id="{206E8ED3-9CDB-F6FD-3272-FBBBBB85E96C}"/>
              </a:ext>
            </a:extLst>
          </p:cNvPr>
          <p:cNvSpPr/>
          <p:nvPr/>
        </p:nvSpPr>
        <p:spPr>
          <a:xfrm>
            <a:off x="2691663"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32">
            <a:extLst>
              <a:ext uri="{FF2B5EF4-FFF2-40B4-BE49-F238E27FC236}">
                <a16:creationId xmlns:a16="http://schemas.microsoft.com/office/drawing/2014/main" id="{DA9DE0F3-E653-1BE6-AAFB-0F4753D69DDE}"/>
              </a:ext>
            </a:extLst>
          </p:cNvPr>
          <p:cNvSpPr txBox="1">
            <a:spLocks/>
          </p:cNvSpPr>
          <p:nvPr/>
        </p:nvSpPr>
        <p:spPr>
          <a:xfrm>
            <a:off x="2698971"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IRELAND</a:t>
            </a:r>
            <a:endParaRPr lang="en-US" sz="1200"/>
          </a:p>
        </p:txBody>
      </p:sp>
      <p:sp>
        <p:nvSpPr>
          <p:cNvPr id="22" name="Graphic 4">
            <a:extLst>
              <a:ext uri="{FF2B5EF4-FFF2-40B4-BE49-F238E27FC236}">
                <a16:creationId xmlns:a16="http://schemas.microsoft.com/office/drawing/2014/main" id="{8BE54B68-5D3A-2A28-21A8-D8AE84FD0B8E}"/>
              </a:ext>
            </a:extLst>
          </p:cNvPr>
          <p:cNvSpPr/>
          <p:nvPr/>
        </p:nvSpPr>
        <p:spPr>
          <a:xfrm rot="16200000">
            <a:off x="2258871" y="3019558"/>
            <a:ext cx="45719" cy="382088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chemeClr val="tx1"/>
          </a:solidFill>
          <a:ln w="2370" cap="flat">
            <a:noFill/>
            <a:prstDash val="solid"/>
            <a:miter/>
          </a:ln>
        </p:spPr>
        <p:txBody>
          <a:bodyPr rtlCol="0" anchor="ctr"/>
          <a:lstStyle/>
          <a:p>
            <a:endParaRPr lang="en-US"/>
          </a:p>
        </p:txBody>
      </p:sp>
      <p:pic>
        <p:nvPicPr>
          <p:cNvPr id="25" name="Picture 24">
            <a:hlinkClick r:id="rId2"/>
            <a:extLst>
              <a:ext uri="{FF2B5EF4-FFF2-40B4-BE49-F238E27FC236}">
                <a16:creationId xmlns:a16="http://schemas.microsoft.com/office/drawing/2014/main" id="{08FB213F-68D4-A77A-BAF4-81E716769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36" y="6055547"/>
            <a:ext cx="1812631" cy="736094"/>
          </a:xfrm>
          <a:prstGeom prst="rect">
            <a:avLst/>
          </a:prstGeom>
        </p:spPr>
      </p:pic>
      <p:pic>
        <p:nvPicPr>
          <p:cNvPr id="26" name="Picture 25">
            <a:hlinkClick r:id="rId4"/>
            <a:extLst>
              <a:ext uri="{FF2B5EF4-FFF2-40B4-BE49-F238E27FC236}">
                <a16:creationId xmlns:a16="http://schemas.microsoft.com/office/drawing/2014/main" id="{B3FCBF81-1FC3-A982-9A9F-F6A42EF21E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9494" y="6204179"/>
            <a:ext cx="1962341" cy="414272"/>
          </a:xfrm>
          <a:prstGeom prst="rect">
            <a:avLst/>
          </a:prstGeom>
        </p:spPr>
      </p:pic>
      <p:pic>
        <p:nvPicPr>
          <p:cNvPr id="27" name="Picture 26">
            <a:hlinkClick r:id="rId6"/>
            <a:extLst>
              <a:ext uri="{FF2B5EF4-FFF2-40B4-BE49-F238E27FC236}">
                <a16:creationId xmlns:a16="http://schemas.microsoft.com/office/drawing/2014/main" id="{4D72576E-4566-6B8F-D46C-85ABAD69C5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3981" y="6162923"/>
            <a:ext cx="1843545" cy="494911"/>
          </a:xfrm>
          <a:prstGeom prst="rect">
            <a:avLst/>
          </a:prstGeom>
        </p:spPr>
      </p:pic>
      <p:pic>
        <p:nvPicPr>
          <p:cNvPr id="28" name="Picture 27">
            <a:hlinkClick r:id="rId8"/>
            <a:extLst>
              <a:ext uri="{FF2B5EF4-FFF2-40B4-BE49-F238E27FC236}">
                <a16:creationId xmlns:a16="http://schemas.microsoft.com/office/drawing/2014/main" id="{8202AF5C-D1F3-697F-F9DE-A6473F1B8186}"/>
              </a:ext>
            </a:extLst>
          </p:cNvPr>
          <p:cNvPicPr>
            <a:picLocks noChangeAspect="1"/>
          </p:cNvPicPr>
          <p:nvPr/>
        </p:nvPicPr>
        <p:blipFill>
          <a:blip r:embed="rId9"/>
          <a:stretch>
            <a:fillRect/>
          </a:stretch>
        </p:blipFill>
        <p:spPr>
          <a:xfrm>
            <a:off x="362242" y="7723615"/>
            <a:ext cx="2095500" cy="762000"/>
          </a:xfrm>
          <a:prstGeom prst="rect">
            <a:avLst/>
          </a:prstGeom>
        </p:spPr>
      </p:pic>
      <p:pic>
        <p:nvPicPr>
          <p:cNvPr id="29" name="Picture 28">
            <a:hlinkClick r:id="rId10"/>
            <a:extLst>
              <a:ext uri="{FF2B5EF4-FFF2-40B4-BE49-F238E27FC236}">
                <a16:creationId xmlns:a16="http://schemas.microsoft.com/office/drawing/2014/main" id="{28E0AA98-619F-EC14-72A8-EF2BEE27EE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19984" y="7678325"/>
            <a:ext cx="1768237" cy="857595"/>
          </a:xfrm>
          <a:prstGeom prst="rect">
            <a:avLst/>
          </a:prstGeom>
        </p:spPr>
      </p:pic>
      <p:pic>
        <p:nvPicPr>
          <p:cNvPr id="30" name="Picture 29">
            <a:hlinkClick r:id="rId12"/>
            <a:extLst>
              <a:ext uri="{FF2B5EF4-FFF2-40B4-BE49-F238E27FC236}">
                <a16:creationId xmlns:a16="http://schemas.microsoft.com/office/drawing/2014/main" id="{5E20D31A-1BE6-7FC9-C147-BC3EBCF974C3}"/>
              </a:ext>
            </a:extLst>
          </p:cNvPr>
          <p:cNvPicPr>
            <a:picLocks noChangeAspect="1"/>
          </p:cNvPicPr>
          <p:nvPr/>
        </p:nvPicPr>
        <p:blipFill>
          <a:blip r:embed="rId13"/>
          <a:stretch>
            <a:fillRect/>
          </a:stretch>
        </p:blipFill>
        <p:spPr>
          <a:xfrm>
            <a:off x="5468014" y="7723615"/>
            <a:ext cx="1465244" cy="681338"/>
          </a:xfrm>
          <a:prstGeom prst="rect">
            <a:avLst/>
          </a:prstGeom>
        </p:spPr>
      </p:pic>
      <p:sp>
        <p:nvSpPr>
          <p:cNvPr id="31" name="Oval 30">
            <a:extLst>
              <a:ext uri="{FF2B5EF4-FFF2-40B4-BE49-F238E27FC236}">
                <a16:creationId xmlns:a16="http://schemas.microsoft.com/office/drawing/2014/main" id="{11237F2C-D09A-0DCA-9D13-2E6AA92806DC}"/>
              </a:ext>
            </a:extLst>
          </p:cNvPr>
          <p:cNvSpPr/>
          <p:nvPr/>
        </p:nvSpPr>
        <p:spPr>
          <a:xfrm>
            <a:off x="518799" y="6882741"/>
            <a:ext cx="553791" cy="553791"/>
          </a:xfrm>
          <a:prstGeom prst="ellipse">
            <a:avLst/>
          </a:prstGeom>
          <a:blipFill>
            <a:blip r:embed="rId1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8B468AAA-4653-3D08-2C80-70FAFFD36700}"/>
              </a:ext>
            </a:extLst>
          </p:cNvPr>
          <p:cNvPicPr>
            <a:picLocks noChangeAspect="1"/>
          </p:cNvPicPr>
          <p:nvPr/>
        </p:nvPicPr>
        <p:blipFill>
          <a:blip r:embed="rId15"/>
          <a:stretch>
            <a:fillRect/>
          </a:stretch>
        </p:blipFill>
        <p:spPr>
          <a:xfrm>
            <a:off x="5186184" y="6838528"/>
            <a:ext cx="554784" cy="560881"/>
          </a:xfrm>
          <a:prstGeom prst="rect">
            <a:avLst/>
          </a:prstGeom>
        </p:spPr>
      </p:pic>
      <p:sp>
        <p:nvSpPr>
          <p:cNvPr id="481" name="Text Placeholder 32">
            <a:extLst>
              <a:ext uri="{FF2B5EF4-FFF2-40B4-BE49-F238E27FC236}">
                <a16:creationId xmlns:a16="http://schemas.microsoft.com/office/drawing/2014/main" id="{67BB34D1-9980-AD57-323B-520D0083A93D}"/>
              </a:ext>
            </a:extLst>
          </p:cNvPr>
          <p:cNvSpPr txBox="1">
            <a:spLocks/>
          </p:cNvSpPr>
          <p:nvPr/>
        </p:nvSpPr>
        <p:spPr>
          <a:xfrm>
            <a:off x="444392" y="7036984"/>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a:t>FINLAND</a:t>
            </a:r>
            <a:endParaRPr lang="en-US" sz="1200"/>
          </a:p>
        </p:txBody>
      </p:sp>
      <p:grpSp>
        <p:nvGrpSpPr>
          <p:cNvPr id="482" name="Graphic 2">
            <a:extLst>
              <a:ext uri="{FF2B5EF4-FFF2-40B4-BE49-F238E27FC236}">
                <a16:creationId xmlns:a16="http://schemas.microsoft.com/office/drawing/2014/main" id="{C501A4B5-ACE8-3370-7A5C-1035D83E378E}"/>
              </a:ext>
            </a:extLst>
          </p:cNvPr>
          <p:cNvGrpSpPr>
            <a:grpSpLocks noChangeAspect="1"/>
          </p:cNvGrpSpPr>
          <p:nvPr/>
        </p:nvGrpSpPr>
        <p:grpSpPr>
          <a:xfrm>
            <a:off x="2786786" y="6856535"/>
            <a:ext cx="558048" cy="558000"/>
            <a:chOff x="4094891" y="4680533"/>
            <a:chExt cx="381887" cy="381854"/>
          </a:xfrm>
        </p:grpSpPr>
        <p:sp>
          <p:nvSpPr>
            <p:cNvPr id="483" name="Freeform 4">
              <a:extLst>
                <a:ext uri="{FF2B5EF4-FFF2-40B4-BE49-F238E27FC236}">
                  <a16:creationId xmlns:a16="http://schemas.microsoft.com/office/drawing/2014/main" id="{77354C4B-F029-2E64-E1AF-3DBDF3A01278}"/>
                </a:ext>
              </a:extLst>
            </p:cNvPr>
            <p:cNvSpPr/>
            <p:nvPr/>
          </p:nvSpPr>
          <p:spPr>
            <a:xfrm>
              <a:off x="4094891" y="4680533"/>
              <a:ext cx="381887" cy="381854"/>
            </a:xfrm>
            <a:custGeom>
              <a:avLst/>
              <a:gdLst>
                <a:gd name="connsiteX0" fmla="*/ 5758 w 381887"/>
                <a:gd name="connsiteY0" fmla="*/ 144768 h 381854"/>
                <a:gd name="connsiteX1" fmla="*/ 237086 w 381887"/>
                <a:gd name="connsiteY1" fmla="*/ 5813 h 381854"/>
                <a:gd name="connsiteX2" fmla="*/ 376073 w 381887"/>
                <a:gd name="connsiteY2" fmla="*/ 237087 h 381854"/>
                <a:gd name="connsiteX3" fmla="*/ 144745 w 381887"/>
                <a:gd name="connsiteY3" fmla="*/ 376042 h 381854"/>
                <a:gd name="connsiteX4" fmla="*/ 5758 w 381887"/>
                <a:gd name="connsiteY4" fmla="*/ 144768 h 38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87" h="381854">
                  <a:moveTo>
                    <a:pt x="5758" y="144768"/>
                  </a:moveTo>
                  <a:cubicBezTo>
                    <a:pt x="31461" y="41979"/>
                    <a:pt x="134274" y="-19884"/>
                    <a:pt x="237086" y="5813"/>
                  </a:cubicBezTo>
                  <a:cubicBezTo>
                    <a:pt x="339898" y="31510"/>
                    <a:pt x="401776" y="134299"/>
                    <a:pt x="376073" y="237087"/>
                  </a:cubicBezTo>
                  <a:cubicBezTo>
                    <a:pt x="350370" y="339876"/>
                    <a:pt x="247558" y="401739"/>
                    <a:pt x="144745" y="376042"/>
                  </a:cubicBezTo>
                  <a:cubicBezTo>
                    <a:pt x="42885" y="350345"/>
                    <a:pt x="-19945" y="247556"/>
                    <a:pt x="5758" y="144768"/>
                  </a:cubicBezTo>
                </a:path>
              </a:pathLst>
            </a:custGeom>
            <a:solidFill>
              <a:srgbClr val="ED3726"/>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84" name="Freeform 5">
              <a:extLst>
                <a:ext uri="{FF2B5EF4-FFF2-40B4-BE49-F238E27FC236}">
                  <a16:creationId xmlns:a16="http://schemas.microsoft.com/office/drawing/2014/main" id="{81F589F2-FF9B-9572-589C-329E0C6F2D6B}"/>
                </a:ext>
              </a:extLst>
            </p:cNvPr>
            <p:cNvSpPr/>
            <p:nvPr/>
          </p:nvSpPr>
          <p:spPr>
            <a:xfrm>
              <a:off x="4141584" y="4769147"/>
              <a:ext cx="181825" cy="199866"/>
            </a:xfrm>
            <a:custGeom>
              <a:avLst/>
              <a:gdLst>
                <a:gd name="connsiteX0" fmla="*/ 124708 w 181825"/>
                <a:gd name="connsiteY0" fmla="*/ 178928 h 199866"/>
                <a:gd name="connsiteX1" fmla="*/ 44743 w 181825"/>
                <a:gd name="connsiteY1" fmla="*/ 98982 h 199866"/>
                <a:gd name="connsiteX2" fmla="*/ 124708 w 181825"/>
                <a:gd name="connsiteY2" fmla="*/ 19035 h 199866"/>
                <a:gd name="connsiteX3" fmla="*/ 181826 w 181825"/>
                <a:gd name="connsiteY3" fmla="*/ 42829 h 199866"/>
                <a:gd name="connsiteX4" fmla="*/ 99956 w 181825"/>
                <a:gd name="connsiteY4" fmla="*/ 0 h 199866"/>
                <a:gd name="connsiteX5" fmla="*/ 0 w 181825"/>
                <a:gd name="connsiteY5" fmla="*/ 99933 h 199866"/>
                <a:gd name="connsiteX6" fmla="*/ 99956 w 181825"/>
                <a:gd name="connsiteY6" fmla="*/ 199867 h 199866"/>
                <a:gd name="connsiteX7" fmla="*/ 181826 w 181825"/>
                <a:gd name="connsiteY7" fmla="*/ 157038 h 199866"/>
                <a:gd name="connsiteX8" fmla="*/ 124708 w 181825"/>
                <a:gd name="connsiteY8" fmla="*/ 178928 h 19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25" h="199866">
                  <a:moveTo>
                    <a:pt x="124708" y="178928"/>
                  </a:moveTo>
                  <a:cubicBezTo>
                    <a:pt x="79965" y="178928"/>
                    <a:pt x="44743" y="142762"/>
                    <a:pt x="44743" y="98982"/>
                  </a:cubicBezTo>
                  <a:cubicBezTo>
                    <a:pt x="44743" y="54250"/>
                    <a:pt x="80917" y="19035"/>
                    <a:pt x="124708" y="19035"/>
                  </a:cubicBezTo>
                  <a:cubicBezTo>
                    <a:pt x="146603" y="19035"/>
                    <a:pt x="166594" y="27601"/>
                    <a:pt x="181826" y="42829"/>
                  </a:cubicBezTo>
                  <a:cubicBezTo>
                    <a:pt x="163738" y="17132"/>
                    <a:pt x="134227" y="0"/>
                    <a:pt x="99956" y="0"/>
                  </a:cubicBezTo>
                  <a:cubicBezTo>
                    <a:pt x="44743" y="0"/>
                    <a:pt x="0" y="44732"/>
                    <a:pt x="0" y="99933"/>
                  </a:cubicBezTo>
                  <a:cubicBezTo>
                    <a:pt x="0" y="155135"/>
                    <a:pt x="44743" y="199867"/>
                    <a:pt x="99956" y="199867"/>
                  </a:cubicBezTo>
                  <a:cubicBezTo>
                    <a:pt x="133275" y="199867"/>
                    <a:pt x="163738" y="182735"/>
                    <a:pt x="181826" y="157038"/>
                  </a:cubicBezTo>
                  <a:cubicBezTo>
                    <a:pt x="166594" y="169411"/>
                    <a:pt x="146603" y="178928"/>
                    <a:pt x="124708" y="178928"/>
                  </a:cubicBezTo>
                </a:path>
              </a:pathLst>
            </a:custGeom>
            <a:solidFill>
              <a:srgbClr val="FFFFFF"/>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85" name="Freeform 6">
              <a:extLst>
                <a:ext uri="{FF2B5EF4-FFF2-40B4-BE49-F238E27FC236}">
                  <a16:creationId xmlns:a16="http://schemas.microsoft.com/office/drawing/2014/main" id="{9909DFC7-D0C7-6186-5626-0B5357BD353C}"/>
                </a:ext>
              </a:extLst>
            </p:cNvPr>
            <p:cNvSpPr/>
            <p:nvPr/>
          </p:nvSpPr>
          <p:spPr>
            <a:xfrm>
              <a:off x="4331025" y="4824349"/>
              <a:ext cx="81869" cy="85657"/>
            </a:xfrm>
            <a:custGeom>
              <a:avLst/>
              <a:gdLst>
                <a:gd name="connsiteX0" fmla="*/ 31415 w 81869"/>
                <a:gd name="connsiteY0" fmla="*/ 0 h 85657"/>
                <a:gd name="connsiteX1" fmla="*/ 50454 w 81869"/>
                <a:gd name="connsiteY1" fmla="*/ 27601 h 85657"/>
                <a:gd name="connsiteX2" fmla="*/ 81869 w 81869"/>
                <a:gd name="connsiteY2" fmla="*/ 18083 h 85657"/>
                <a:gd name="connsiteX3" fmla="*/ 61878 w 81869"/>
                <a:gd name="connsiteY3" fmla="*/ 43780 h 85657"/>
                <a:gd name="connsiteX4" fmla="*/ 79965 w 81869"/>
                <a:gd name="connsiteY4" fmla="*/ 70429 h 85657"/>
                <a:gd name="connsiteX5" fmla="*/ 49502 w 81869"/>
                <a:gd name="connsiteY5" fmla="*/ 59960 h 85657"/>
                <a:gd name="connsiteX6" fmla="*/ 29511 w 81869"/>
                <a:gd name="connsiteY6" fmla="*/ 85657 h 85657"/>
                <a:gd name="connsiteX7" fmla="*/ 30463 w 81869"/>
                <a:gd name="connsiteY7" fmla="*/ 53298 h 85657"/>
                <a:gd name="connsiteX8" fmla="*/ 0 w 81869"/>
                <a:gd name="connsiteY8" fmla="*/ 42829 h 85657"/>
                <a:gd name="connsiteX9" fmla="*/ 31415 w 81869"/>
                <a:gd name="connsiteY9" fmla="*/ 33311 h 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69" h="85657">
                  <a:moveTo>
                    <a:pt x="31415" y="0"/>
                  </a:moveTo>
                  <a:lnTo>
                    <a:pt x="50454" y="27601"/>
                  </a:lnTo>
                  <a:lnTo>
                    <a:pt x="81869" y="18083"/>
                  </a:lnTo>
                  <a:lnTo>
                    <a:pt x="61878" y="43780"/>
                  </a:lnTo>
                  <a:lnTo>
                    <a:pt x="79965" y="70429"/>
                  </a:lnTo>
                  <a:lnTo>
                    <a:pt x="49502" y="59960"/>
                  </a:lnTo>
                  <a:lnTo>
                    <a:pt x="29511" y="85657"/>
                  </a:lnTo>
                  <a:lnTo>
                    <a:pt x="30463" y="53298"/>
                  </a:lnTo>
                  <a:lnTo>
                    <a:pt x="0" y="42829"/>
                  </a:lnTo>
                  <a:lnTo>
                    <a:pt x="31415" y="33311"/>
                  </a:lnTo>
                  <a:close/>
                </a:path>
              </a:pathLst>
            </a:custGeom>
            <a:solidFill>
              <a:srgbClr val="FFFFFF"/>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pic>
        <p:nvPicPr>
          <p:cNvPr id="486" name="Picture 485">
            <a:extLst>
              <a:ext uri="{FF2B5EF4-FFF2-40B4-BE49-F238E27FC236}">
                <a16:creationId xmlns:a16="http://schemas.microsoft.com/office/drawing/2014/main" id="{3CF6D0F8-E42A-E28F-11BE-EBDE6777E16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11836" y="8571068"/>
            <a:ext cx="557530" cy="557530"/>
          </a:xfrm>
          <a:prstGeom prst="rect">
            <a:avLst/>
          </a:prstGeom>
        </p:spPr>
      </p:pic>
      <p:pic>
        <p:nvPicPr>
          <p:cNvPr id="487" name="Picture 486">
            <a:extLst>
              <a:ext uri="{FF2B5EF4-FFF2-40B4-BE49-F238E27FC236}">
                <a16:creationId xmlns:a16="http://schemas.microsoft.com/office/drawing/2014/main" id="{962F985E-A052-7610-6FFB-DEF06BD8D9E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21439" y="8571068"/>
            <a:ext cx="557530" cy="557530"/>
          </a:xfrm>
          <a:prstGeom prst="rect">
            <a:avLst/>
          </a:prstGeom>
        </p:spPr>
      </p:pic>
      <p:pic>
        <p:nvPicPr>
          <p:cNvPr id="489" name="Picture 488">
            <a:extLst>
              <a:ext uri="{FF2B5EF4-FFF2-40B4-BE49-F238E27FC236}">
                <a16:creationId xmlns:a16="http://schemas.microsoft.com/office/drawing/2014/main" id="{BF750FDB-38EC-A83C-44B3-02D6F72F913C}"/>
              </a:ext>
            </a:extLst>
          </p:cNvPr>
          <p:cNvPicPr>
            <a:picLocks noChangeAspect="1"/>
          </p:cNvPicPr>
          <p:nvPr/>
        </p:nvPicPr>
        <p:blipFill>
          <a:blip r:embed="rId17"/>
          <a:stretch>
            <a:fillRect/>
          </a:stretch>
        </p:blipFill>
        <p:spPr>
          <a:xfrm>
            <a:off x="5026655" y="8571068"/>
            <a:ext cx="824709" cy="618532"/>
          </a:xfrm>
          <a:prstGeom prst="rect">
            <a:avLst/>
          </a:prstGeom>
        </p:spPr>
      </p:pic>
      <p:pic>
        <p:nvPicPr>
          <p:cNvPr id="491" name="Picture 490">
            <a:extLst>
              <a:ext uri="{FF2B5EF4-FFF2-40B4-BE49-F238E27FC236}">
                <a16:creationId xmlns:a16="http://schemas.microsoft.com/office/drawing/2014/main" id="{DC8B9EF8-8455-BDBA-92FF-42B217366464}"/>
              </a:ext>
            </a:extLst>
          </p:cNvPr>
          <p:cNvPicPr>
            <a:picLocks noChangeAspect="1"/>
          </p:cNvPicPr>
          <p:nvPr/>
        </p:nvPicPr>
        <p:blipFill>
          <a:blip r:embed="rId18"/>
          <a:stretch>
            <a:fillRect/>
          </a:stretch>
        </p:blipFill>
        <p:spPr>
          <a:xfrm>
            <a:off x="2692626" y="5142584"/>
            <a:ext cx="578035" cy="556626"/>
          </a:xfrm>
          <a:prstGeom prst="rect">
            <a:avLst/>
          </a:prstGeom>
        </p:spPr>
      </p:pic>
    </p:spTree>
    <p:extLst>
      <p:ext uri="{BB962C8B-B14F-4D97-AF65-F5344CB8AC3E}">
        <p14:creationId xmlns:p14="http://schemas.microsoft.com/office/powerpoint/2010/main" val="1872573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lstStyle/>
          <a:p>
            <a:r>
              <a:rPr lang="en-US" b="1">
                <a:hlinkClick r:id="rId2">
                  <a:extLst>
                    <a:ext uri="{A12FA001-AC4F-418D-AE19-62706E023703}">
                      <ahyp:hlinkClr xmlns:ahyp="http://schemas.microsoft.com/office/drawing/2018/hyperlinkcolor" val="tx"/>
                    </a:ext>
                  </a:extLst>
                </a:hlinkClick>
              </a:rPr>
              <a:t>www.ethical-food.eu</a:t>
            </a:r>
            <a:endParaRPr lang="en-US" b="1"/>
          </a:p>
          <a:p>
            <a:endParaRPr lang="en-US" b="1"/>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a:xfrm>
            <a:off x="842038" y="3741018"/>
            <a:ext cx="4109047" cy="690592"/>
          </a:xfrm>
        </p:spPr>
        <p:txBody>
          <a:bodyPr>
            <a:noAutofit/>
          </a:bodyPr>
          <a:lstStyle/>
          <a:p>
            <a:pPr algn="l"/>
            <a:r>
              <a:rPr lang="en-US" sz="3600"/>
              <a:t>follow our journey</a:t>
            </a:r>
          </a:p>
        </p:txBody>
      </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hlinkClick r:id="rId3"/>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hlinkClick r:id="rId4"/>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72CE4B5B-27B4-9842-9E03-D98F6EBFC562}"/>
              </a:ext>
            </a:extLst>
          </p:cNvPr>
          <p:cNvGrpSpPr/>
          <p:nvPr/>
        </p:nvGrpSpPr>
        <p:grpSpPr>
          <a:xfrm>
            <a:off x="245648" y="5190857"/>
            <a:ext cx="4705438" cy="2867812"/>
            <a:chOff x="1950804" y="3053151"/>
            <a:chExt cx="5608871" cy="3418425"/>
          </a:xfrm>
        </p:grpSpPr>
        <p:pic>
          <p:nvPicPr>
            <p:cNvPr id="31" name="Picture 30">
              <a:extLst>
                <a:ext uri="{FF2B5EF4-FFF2-40B4-BE49-F238E27FC236}">
                  <a16:creationId xmlns:a16="http://schemas.microsoft.com/office/drawing/2014/main" id="{F8695417-59B8-C24A-A8C9-04D73D1385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32" name="Rectangle 31">
              <a:extLst>
                <a:ext uri="{FF2B5EF4-FFF2-40B4-BE49-F238E27FC236}">
                  <a16:creationId xmlns:a16="http://schemas.microsoft.com/office/drawing/2014/main" id="{A17C61FB-BFA0-D342-B87B-FD7065FF2DB6}"/>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3" name="Text Placeholder 32">
              <a:extLst>
                <a:ext uri="{FF2B5EF4-FFF2-40B4-BE49-F238E27FC236}">
                  <a16:creationId xmlns:a16="http://schemas.microsoft.com/office/drawing/2014/main" id="{77EF4167-90F5-514F-A3C2-13A8EAF9D147}"/>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1800" b="0">
                  <a:solidFill>
                    <a:srgbClr val="000000"/>
                  </a:solidFill>
                  <a:latin typeface="Calibri" panose="020F0502020204030204" pitchFamily="34" charset="0"/>
                </a:rPr>
                <a:t>Website Here</a:t>
              </a:r>
              <a:endParaRPr lang="en-US" sz="1800" b="0">
                <a:solidFill>
                  <a:srgbClr val="000000"/>
                </a:solidFill>
                <a:latin typeface="Calibri" panose="020F0502020204030204" pitchFamily="34" charset="0"/>
              </a:endParaRPr>
            </a:p>
          </p:txBody>
        </p:sp>
      </p:grpSp>
      <p:pic>
        <p:nvPicPr>
          <p:cNvPr id="3" name="Picture 2">
            <a:extLst>
              <a:ext uri="{FF2B5EF4-FFF2-40B4-BE49-F238E27FC236}">
                <a16:creationId xmlns:a16="http://schemas.microsoft.com/office/drawing/2014/main" id="{8A292AB6-4CF7-1031-9379-89288F7A52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962" y="5405202"/>
            <a:ext cx="3340352" cy="2149221"/>
          </a:xfrm>
          <a:prstGeom prst="rect">
            <a:avLst/>
          </a:prstGeom>
        </p:spPr>
      </p:pic>
      <p:grpSp>
        <p:nvGrpSpPr>
          <p:cNvPr id="4" name="Group 3">
            <a:extLst>
              <a:ext uri="{FF2B5EF4-FFF2-40B4-BE49-F238E27FC236}">
                <a16:creationId xmlns:a16="http://schemas.microsoft.com/office/drawing/2014/main" id="{3EBBB6A7-3FA3-7B41-06E1-E27C82B07DE0}"/>
              </a:ext>
            </a:extLst>
          </p:cNvPr>
          <p:cNvGrpSpPr>
            <a:grpSpLocks noChangeAspect="1"/>
          </p:cNvGrpSpPr>
          <p:nvPr/>
        </p:nvGrpSpPr>
        <p:grpSpPr>
          <a:xfrm>
            <a:off x="6108525" y="9698503"/>
            <a:ext cx="192166" cy="225184"/>
            <a:chOff x="8589661" y="3431570"/>
            <a:chExt cx="510568" cy="569231"/>
          </a:xfrm>
          <a:solidFill>
            <a:srgbClr val="F1A0C2"/>
          </a:solidFill>
        </p:grpSpPr>
        <p:sp>
          <p:nvSpPr>
            <p:cNvPr id="5" name="Freeform: Shape 27">
              <a:extLst>
                <a:ext uri="{FF2B5EF4-FFF2-40B4-BE49-F238E27FC236}">
                  <a16:creationId xmlns:a16="http://schemas.microsoft.com/office/drawing/2014/main" id="{E5E86F2D-6183-6C52-F862-C2139F066A25}"/>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10" name="Freeform: Shape 30">
              <a:hlinkClick r:id="rId7"/>
              <a:extLst>
                <a:ext uri="{FF2B5EF4-FFF2-40B4-BE49-F238E27FC236}">
                  <a16:creationId xmlns:a16="http://schemas.microsoft.com/office/drawing/2014/main" id="{6F198F4C-AA49-F708-A70F-BDB8D749CAB6}"/>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11" name="Freeform: Shape 72">
              <a:extLst>
                <a:ext uri="{FF2B5EF4-FFF2-40B4-BE49-F238E27FC236}">
                  <a16:creationId xmlns:a16="http://schemas.microsoft.com/office/drawing/2014/main" id="{C70334DA-45E4-930B-B7D5-EC8AA606E322}"/>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pic>
        <p:nvPicPr>
          <p:cNvPr id="2" name="Picture 1" descr="Blue text on a white background&#10;&#10;Description automatically generated">
            <a:extLst>
              <a:ext uri="{FF2B5EF4-FFF2-40B4-BE49-F238E27FC236}">
                <a16:creationId xmlns:a16="http://schemas.microsoft.com/office/drawing/2014/main" id="{A71E83D9-8897-0915-1832-267A31AEE998}"/>
              </a:ext>
            </a:extLst>
          </p:cNvPr>
          <p:cNvPicPr>
            <a:picLocks noChangeAspect="1"/>
          </p:cNvPicPr>
          <p:nvPr/>
        </p:nvPicPr>
        <p:blipFill>
          <a:blip r:embed="rId8"/>
          <a:stretch>
            <a:fillRect/>
          </a:stretch>
        </p:blipFill>
        <p:spPr>
          <a:xfrm>
            <a:off x="571485" y="9800790"/>
            <a:ext cx="2675218" cy="518475"/>
          </a:xfrm>
          <a:prstGeom prst="rect">
            <a:avLst/>
          </a:prstGeom>
        </p:spPr>
      </p:pic>
    </p:spTree>
    <p:extLst>
      <p:ext uri="{BB962C8B-B14F-4D97-AF65-F5344CB8AC3E}">
        <p14:creationId xmlns:p14="http://schemas.microsoft.com/office/powerpoint/2010/main" val="345414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b="1">
                <a:solidFill>
                  <a:srgbClr val="F79037"/>
                </a:solidFill>
              </a:rPr>
              <a:t>A</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5" y="3124029"/>
            <a:ext cx="3257618" cy="2002900"/>
          </a:xfrm>
        </p:spPr>
        <p:txBody>
          <a:bodyPr/>
          <a:lstStyle/>
          <a:p>
            <a:r>
              <a:rPr lang="en-US"/>
              <a:t>Ethics and the Ethical Theories</a:t>
            </a:r>
          </a:p>
        </p:txBody>
      </p:sp>
    </p:spTree>
    <p:extLst>
      <p:ext uri="{BB962C8B-B14F-4D97-AF65-F5344CB8AC3E}">
        <p14:creationId xmlns:p14="http://schemas.microsoft.com/office/powerpoint/2010/main" val="318316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D0C9D0-445B-B3A9-6CE9-9708AFBFED56}"/>
              </a:ext>
            </a:extLst>
          </p:cNvPr>
          <p:cNvSpPr>
            <a:spLocks noGrp="1"/>
          </p:cNvSpPr>
          <p:nvPr>
            <p:ph type="body" sz="quarter" idx="30"/>
          </p:nvPr>
        </p:nvSpPr>
        <p:spPr>
          <a:xfrm>
            <a:off x="1937982" y="652042"/>
            <a:ext cx="5232057" cy="946746"/>
          </a:xfrm>
        </p:spPr>
        <p:txBody>
          <a:bodyPr/>
          <a:lstStyle/>
          <a:p>
            <a:r>
              <a:rPr lang="en-IE" sz="3600" b="1"/>
              <a:t>Ethics and Ethical Theories </a:t>
            </a:r>
          </a:p>
        </p:txBody>
      </p:sp>
      <p:sp>
        <p:nvSpPr>
          <p:cNvPr id="3" name="Text Placeholder 2">
            <a:extLst>
              <a:ext uri="{FF2B5EF4-FFF2-40B4-BE49-F238E27FC236}">
                <a16:creationId xmlns:a16="http://schemas.microsoft.com/office/drawing/2014/main" id="{3CF77DC5-ED38-DABA-EF65-137F134B9AEB}"/>
              </a:ext>
            </a:extLst>
          </p:cNvPr>
          <p:cNvSpPr>
            <a:spLocks noGrp="1"/>
          </p:cNvSpPr>
          <p:nvPr>
            <p:ph type="body" sz="quarter" idx="32"/>
          </p:nvPr>
        </p:nvSpPr>
        <p:spPr/>
        <p:txBody>
          <a:bodyPr numCol="1"/>
          <a:lstStyle/>
          <a:p>
            <a:endParaRPr lang="en-IE" sz="1200">
              <a:ea typeface="Calibri" panose="020F0502020204030204" pitchFamily="34" charset="0"/>
            </a:endParaRPr>
          </a:p>
          <a:p>
            <a:endParaRPr lang="en-IE" sz="1200">
              <a:ea typeface="Calibri" panose="020F0502020204030204" pitchFamily="34" charset="0"/>
            </a:endParaRPr>
          </a:p>
        </p:txBody>
      </p:sp>
      <p:sp>
        <p:nvSpPr>
          <p:cNvPr id="4" name="TextBox 3">
            <a:extLst>
              <a:ext uri="{FF2B5EF4-FFF2-40B4-BE49-F238E27FC236}">
                <a16:creationId xmlns:a16="http://schemas.microsoft.com/office/drawing/2014/main" id="{32AE6E9F-B647-48BF-B617-F17F4D5DA515}"/>
              </a:ext>
            </a:extLst>
          </p:cNvPr>
          <p:cNvSpPr txBox="1"/>
          <p:nvPr/>
        </p:nvSpPr>
        <p:spPr>
          <a:xfrm>
            <a:off x="903720" y="204717"/>
            <a:ext cx="1034262" cy="1569660"/>
          </a:xfrm>
          <a:prstGeom prst="rect">
            <a:avLst/>
          </a:prstGeom>
          <a:noFill/>
        </p:spPr>
        <p:txBody>
          <a:bodyPr wrap="square" rtlCol="0">
            <a:spAutoFit/>
          </a:bodyPr>
          <a:lstStyle/>
          <a:p>
            <a:r>
              <a:rPr lang="en-IE" sz="9600" b="1">
                <a:solidFill>
                  <a:srgbClr val="F79037"/>
                </a:solidFill>
                <a:latin typeface="Calibri" panose="020F0502020204030204" pitchFamily="34" charset="0"/>
                <a:ea typeface="Calibri" panose="020F0502020204030204" pitchFamily="34" charset="0"/>
                <a:cs typeface="Calibri" panose="020F0502020204030204" pitchFamily="34" charset="0"/>
              </a:rPr>
              <a:t>A</a:t>
            </a:r>
          </a:p>
        </p:txBody>
      </p:sp>
      <p:sp>
        <p:nvSpPr>
          <p:cNvPr id="6" name="TextBox 5">
            <a:extLst>
              <a:ext uri="{FF2B5EF4-FFF2-40B4-BE49-F238E27FC236}">
                <a16:creationId xmlns:a16="http://schemas.microsoft.com/office/drawing/2014/main" id="{EFD3DB96-0313-7F02-DAEC-4CDBA047034F}"/>
              </a:ext>
            </a:extLst>
          </p:cNvPr>
          <p:cNvSpPr txBox="1"/>
          <p:nvPr/>
        </p:nvSpPr>
        <p:spPr>
          <a:xfrm>
            <a:off x="903720" y="2659772"/>
            <a:ext cx="5833959" cy="6001643"/>
          </a:xfrm>
          <a:prstGeom prst="rect">
            <a:avLst/>
          </a:prstGeom>
          <a:noFill/>
        </p:spPr>
        <p:txBody>
          <a:bodyPr wrap="square" lIns="91440" tIns="45720" rIns="91440" bIns="45720" anchor="t">
            <a:spAutoFit/>
          </a:bodyPr>
          <a:lstStyle/>
          <a:p>
            <a:pPr algn="just" rtl="0" fontAlgn="base"/>
            <a:r>
              <a:rPr lang="en-US" sz="1200" b="0" i="0">
                <a:solidFill>
                  <a:srgbClr val="000000"/>
                </a:solidFill>
                <a:effectLst/>
                <a:latin typeface="Calibri"/>
                <a:ea typeface="Calibri" panose="020F0502020204030204" pitchFamily="34" charset="0"/>
                <a:cs typeface="Calibri"/>
              </a:rPr>
              <a:t>The aim of this chapter is to provide students with the ability to understand the basics of ethics, morality, and the difference between ethical theories and perspectives of well-known philosophers in ethics studies. Students are also expected to understand the rationale behind ethical theories and to gain the ability to </a:t>
            </a:r>
            <a:r>
              <a:rPr lang="en-US" sz="1200" b="0" i="0" err="1">
                <a:solidFill>
                  <a:srgbClr val="000000"/>
                </a:solidFill>
                <a:effectLst/>
                <a:latin typeface="Calibri"/>
                <a:ea typeface="Calibri" panose="020F0502020204030204" pitchFamily="34" charset="0"/>
                <a:cs typeface="Calibri"/>
              </a:rPr>
              <a:t>analyse</a:t>
            </a:r>
            <a:r>
              <a:rPr lang="en-US" sz="1200" b="0" i="0">
                <a:solidFill>
                  <a:srgbClr val="000000"/>
                </a:solidFill>
                <a:effectLst/>
                <a:latin typeface="Calibri"/>
                <a:ea typeface="Calibri" panose="020F0502020204030204" pitchFamily="34" charset="0"/>
                <a:cs typeface="Calibri"/>
              </a:rPr>
              <a:t> an ethical issue from different perspectives. </a:t>
            </a:r>
          </a:p>
          <a:p>
            <a:pPr algn="just" rtl="0" fontAlgn="base"/>
            <a:endPar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0" i="0">
                <a:solidFill>
                  <a:srgbClr val="000000"/>
                </a:solidFill>
                <a:effectLst/>
                <a:latin typeface="Calibri"/>
                <a:ea typeface="Calibri" panose="020F0502020204030204" pitchFamily="34" charset="0"/>
                <a:cs typeface="Calibri"/>
              </a:rPr>
              <a:t>Ethical theories are commonly defined in three categories:  </a:t>
            </a:r>
          </a:p>
          <a:p>
            <a:pPr marL="228600" indent="-228600" algn="just" rtl="0" fontAlgn="base">
              <a:buFont typeface="+mj-lt"/>
              <a:buAutoNum type="arabicPeriod"/>
            </a:pPr>
            <a:r>
              <a:rPr lang="en-US" sz="1200" b="1" i="0">
                <a:solidFill>
                  <a:srgbClr val="000000"/>
                </a:solidFill>
                <a:effectLst/>
                <a:latin typeface="Calibri"/>
                <a:ea typeface="Calibri" panose="020F0502020204030204" pitchFamily="34" charset="0"/>
                <a:cs typeface="Calibri"/>
              </a:rPr>
              <a:t>Consequentialist theories </a:t>
            </a:r>
            <a:r>
              <a:rPr lang="en-US" sz="1200" b="0" i="0">
                <a:solidFill>
                  <a:srgbClr val="000000"/>
                </a:solidFill>
                <a:effectLst/>
                <a:latin typeface="Calibri"/>
                <a:ea typeface="Calibri" panose="020F0502020204030204" pitchFamily="34" charset="0"/>
                <a:cs typeface="Calibri"/>
              </a:rPr>
              <a:t>(Teleology): Utilitarianism, Hedonism, Egoism </a:t>
            </a:r>
          </a:p>
          <a:p>
            <a:pPr marL="228600" indent="-228600" algn="just" rtl="0" fontAlgn="base">
              <a:buFont typeface="+mj-lt"/>
              <a:buAutoNum type="arabicPeriod"/>
            </a:pPr>
            <a:r>
              <a:rPr lang="en-US" sz="1200" b="1" i="0">
                <a:solidFill>
                  <a:srgbClr val="000000"/>
                </a:solidFill>
                <a:effectLst/>
                <a:latin typeface="Calibri"/>
                <a:ea typeface="Calibri" panose="020F0502020204030204" pitchFamily="34" charset="0"/>
                <a:cs typeface="Calibri"/>
              </a:rPr>
              <a:t>Non-consequentialist theories </a:t>
            </a:r>
            <a:r>
              <a:rPr lang="en-US" sz="1200" b="0" i="0">
                <a:solidFill>
                  <a:srgbClr val="000000"/>
                </a:solidFill>
                <a:effectLst/>
                <a:latin typeface="Calibri"/>
                <a:ea typeface="Calibri" panose="020F0502020204030204" pitchFamily="34" charset="0"/>
                <a:cs typeface="Calibri"/>
              </a:rPr>
              <a:t>(Deontology): Kantian (Duty-based Ethics), Theology, Social Contract </a:t>
            </a:r>
          </a:p>
          <a:p>
            <a:pPr marL="228600" indent="-228600" algn="just" rtl="0" fontAlgn="base">
              <a:buFont typeface="+mj-lt"/>
              <a:buAutoNum type="arabicPeriod"/>
            </a:pPr>
            <a:r>
              <a:rPr lang="en-US" sz="1200" b="1" i="0">
                <a:solidFill>
                  <a:srgbClr val="000000"/>
                </a:solidFill>
                <a:effectLst/>
                <a:latin typeface="Calibri"/>
                <a:ea typeface="Calibri" panose="020F0502020204030204" pitchFamily="34" charset="0"/>
                <a:cs typeface="Calibri"/>
              </a:rPr>
              <a:t>Agent-based theories</a:t>
            </a:r>
            <a:r>
              <a:rPr lang="en-US" sz="1200" b="0" i="0">
                <a:solidFill>
                  <a:srgbClr val="000000"/>
                </a:solidFill>
                <a:effectLst/>
                <a:latin typeface="Calibri"/>
                <a:ea typeface="Calibri" panose="020F0502020204030204" pitchFamily="34" charset="0"/>
                <a:cs typeface="Calibri"/>
              </a:rPr>
              <a:t>: Virtue Ethics </a:t>
            </a:r>
          </a:p>
          <a:p>
            <a:pPr algn="just" rtl="0" fontAlgn="base"/>
            <a:endPar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1" i="0">
                <a:solidFill>
                  <a:srgbClr val="000000"/>
                </a:solidFill>
                <a:effectLst/>
                <a:latin typeface="Calibri"/>
                <a:ea typeface="Calibri" panose="020F0502020204030204" pitchFamily="34" charset="0"/>
                <a:cs typeface="Calibri"/>
              </a:rPr>
              <a:t>Consequentialist theories </a:t>
            </a:r>
            <a:r>
              <a:rPr lang="en-US" sz="1200" b="0" i="0">
                <a:solidFill>
                  <a:srgbClr val="000000"/>
                </a:solidFill>
                <a:effectLst/>
                <a:latin typeface="Calibri"/>
                <a:ea typeface="Calibri" panose="020F0502020204030204" pitchFamily="34" charset="0"/>
                <a:cs typeface="Calibri"/>
              </a:rPr>
              <a:t>focus on the outcome of the action. Utilitarianism which is associated with Jeremy Bentham (1948), means that actions should cause “the greatest good for the greatest number”. Actions according to utilitarianism may result in less harm and maximum benefit for a greater number of people, as the result is important in this approach. </a:t>
            </a:r>
          </a:p>
          <a:p>
            <a:pPr algn="just" rtl="0" fontAlgn="base"/>
            <a:endPar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0" i="0">
                <a:solidFill>
                  <a:srgbClr val="000000"/>
                </a:solidFill>
                <a:effectLst/>
                <a:latin typeface="Calibri"/>
                <a:ea typeface="Calibri" panose="020F0502020204030204" pitchFamily="34" charset="0"/>
                <a:cs typeface="Calibri"/>
              </a:rPr>
              <a:t>Also known as deontological theories, </a:t>
            </a:r>
            <a:r>
              <a:rPr lang="en-US" sz="1200">
                <a:solidFill>
                  <a:srgbClr val="000000"/>
                </a:solidFill>
                <a:latin typeface="Calibri"/>
                <a:ea typeface="Calibri" panose="020F0502020204030204" pitchFamily="34" charset="0"/>
                <a:cs typeface="Calibri"/>
              </a:rPr>
              <a:t>Immanuel</a:t>
            </a:r>
            <a:r>
              <a:rPr lang="en-US" sz="1200" b="0" i="0">
                <a:solidFill>
                  <a:srgbClr val="000000"/>
                </a:solidFill>
                <a:effectLst/>
                <a:latin typeface="Calibri"/>
                <a:ea typeface="Calibri" panose="020F0502020204030204" pitchFamily="34" charset="0"/>
                <a:cs typeface="Calibri"/>
              </a:rPr>
              <a:t> Kant is one of the most associated philosophers of </a:t>
            </a:r>
            <a:r>
              <a:rPr lang="en-US" sz="1200" b="1" i="0">
                <a:solidFill>
                  <a:srgbClr val="000000"/>
                </a:solidFill>
                <a:effectLst/>
                <a:latin typeface="Calibri"/>
                <a:ea typeface="Calibri" panose="020F0502020204030204" pitchFamily="34" charset="0"/>
                <a:cs typeface="Calibri"/>
              </a:rPr>
              <a:t>non-consequentialist theories</a:t>
            </a:r>
            <a:r>
              <a:rPr lang="en-US" sz="1200" b="0" i="0">
                <a:solidFill>
                  <a:srgbClr val="000000"/>
                </a:solidFill>
                <a:effectLst/>
                <a:latin typeface="Calibri"/>
                <a:ea typeface="Calibri" panose="020F0502020204030204" pitchFamily="34" charset="0"/>
                <a:cs typeface="Calibri"/>
              </a:rPr>
              <a:t>. Kant’s theory </a:t>
            </a:r>
            <a:r>
              <a:rPr lang="en-US" sz="1200" b="0" i="0" err="1">
                <a:solidFill>
                  <a:srgbClr val="000000"/>
                </a:solidFill>
                <a:effectLst/>
                <a:latin typeface="Calibri"/>
                <a:ea typeface="Calibri" panose="020F0502020204030204" pitchFamily="34" charset="0"/>
                <a:cs typeface="Calibri"/>
              </a:rPr>
              <a:t>emphasises</a:t>
            </a:r>
            <a:r>
              <a:rPr lang="en-US" sz="1200" b="0" i="0">
                <a:solidFill>
                  <a:srgbClr val="000000"/>
                </a:solidFill>
                <a:effectLst/>
                <a:latin typeface="Calibri"/>
                <a:ea typeface="Calibri" panose="020F0502020204030204" pitchFamily="34" charset="0"/>
                <a:cs typeface="Calibri"/>
              </a:rPr>
              <a:t> doing the right thing</a:t>
            </a:r>
            <a:r>
              <a:rPr lang="en-US" sz="1200">
                <a:solidFill>
                  <a:srgbClr val="000000"/>
                </a:solidFill>
                <a:latin typeface="Calibri"/>
                <a:ea typeface="Calibri" panose="020F0502020204030204" pitchFamily="34" charset="0"/>
                <a:cs typeface="Calibri"/>
              </a:rPr>
              <a:t>,</a:t>
            </a:r>
            <a:r>
              <a:rPr lang="en-US" sz="1200" b="0" i="0">
                <a:solidFill>
                  <a:srgbClr val="000000"/>
                </a:solidFill>
                <a:effectLst/>
                <a:latin typeface="Calibri"/>
                <a:ea typeface="Calibri" panose="020F0502020204030204" pitchFamily="34" charset="0"/>
                <a:cs typeface="Calibri"/>
              </a:rPr>
              <a:t> such as telling the truth and taking these right actions as duties. According to this theory, one should act the right way while respecting others’ autonomy, and as long as one acts in line with the duty, they are </a:t>
            </a:r>
            <a:r>
              <a:rPr lang="en-US" sz="1200">
                <a:solidFill>
                  <a:srgbClr val="000000"/>
                </a:solidFill>
                <a:latin typeface="Calibri"/>
                <a:ea typeface="Calibri" panose="020F0502020204030204" pitchFamily="34" charset="0"/>
                <a:cs typeface="Calibri"/>
              </a:rPr>
              <a:t>deemed to </a:t>
            </a:r>
            <a:r>
              <a:rPr lang="en-US" sz="1200" b="0" i="0">
                <a:solidFill>
                  <a:srgbClr val="000000"/>
                </a:solidFill>
                <a:effectLst/>
                <a:latin typeface="Calibri"/>
                <a:ea typeface="Calibri" panose="020F0502020204030204" pitchFamily="34" charset="0"/>
                <a:cs typeface="Calibri"/>
              </a:rPr>
              <a:t>act in an ethical way. </a:t>
            </a:r>
          </a:p>
          <a:p>
            <a:pPr algn="just" rtl="0" fontAlgn="base"/>
            <a:endParaRPr lang="en-US" sz="12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1" i="0">
                <a:solidFill>
                  <a:srgbClr val="000000"/>
                </a:solidFill>
                <a:effectLst/>
                <a:latin typeface="Calibri"/>
                <a:ea typeface="Calibri" panose="020F0502020204030204" pitchFamily="34" charset="0"/>
                <a:cs typeface="Calibri"/>
              </a:rPr>
              <a:t>The Virtue Theory</a:t>
            </a:r>
            <a:r>
              <a:rPr lang="en-US" sz="1200" b="0" i="0">
                <a:solidFill>
                  <a:srgbClr val="000000"/>
                </a:solidFill>
                <a:effectLst/>
                <a:latin typeface="Calibri"/>
                <a:ea typeface="Calibri" panose="020F0502020204030204" pitchFamily="34" charset="0"/>
                <a:cs typeface="Calibri"/>
              </a:rPr>
              <a:t>, influenced by Plato and Aristotle, </a:t>
            </a:r>
            <a:r>
              <a:rPr lang="en-US" sz="1200" b="0" i="0" err="1">
                <a:solidFill>
                  <a:srgbClr val="000000"/>
                </a:solidFill>
                <a:effectLst/>
                <a:latin typeface="Calibri"/>
                <a:ea typeface="Calibri" panose="020F0502020204030204" pitchFamily="34" charset="0"/>
                <a:cs typeface="Calibri"/>
              </a:rPr>
              <a:t>emphasises</a:t>
            </a:r>
            <a:r>
              <a:rPr lang="en-US" sz="1200" b="0" i="0">
                <a:solidFill>
                  <a:srgbClr val="000000"/>
                </a:solidFill>
                <a:effectLst/>
                <a:latin typeface="Calibri"/>
                <a:ea typeface="Calibri" panose="020F0502020204030204" pitchFamily="34" charset="0"/>
                <a:cs typeface="Calibri"/>
              </a:rPr>
              <a:t> virtue, improving one’s own personality and aiming to have a moral character. </a:t>
            </a:r>
            <a:r>
              <a:rPr lang="en-US" sz="1200">
                <a:solidFill>
                  <a:srgbClr val="000000"/>
                </a:solidFill>
                <a:latin typeface="Calibri"/>
                <a:ea typeface="Calibri" panose="020F0502020204030204" pitchFamily="34" charset="0"/>
                <a:cs typeface="Calibri"/>
              </a:rPr>
              <a:t>V</a:t>
            </a:r>
            <a:r>
              <a:rPr lang="en-US" sz="1200" b="0" i="0">
                <a:solidFill>
                  <a:srgbClr val="000000"/>
                </a:solidFill>
                <a:effectLst/>
                <a:latin typeface="Calibri"/>
                <a:ea typeface="Calibri" panose="020F0502020204030204" pitchFamily="34" charset="0"/>
                <a:cs typeface="Calibri"/>
              </a:rPr>
              <a:t>irtues include courage, generosity, honesty, fairness, being just, or simply being a good person. </a:t>
            </a:r>
          </a:p>
          <a:p>
            <a:pPr algn="just"/>
            <a:endParaRPr lang="en-US" sz="1200">
              <a:solidFill>
                <a:srgbClr val="000000"/>
              </a:solidFill>
              <a:latin typeface="Calibri"/>
              <a:ea typeface="Calibri" panose="020F0502020204030204" pitchFamily="34" charset="0"/>
              <a:cs typeface="Calibri"/>
            </a:endParaRPr>
          </a:p>
          <a:p>
            <a:pPr algn="just" rtl="0" fontAlgn="base"/>
            <a:r>
              <a:rPr lang="en-US" sz="1200" b="0" i="0">
                <a:solidFill>
                  <a:srgbClr val="000000"/>
                </a:solidFill>
                <a:effectLst/>
                <a:latin typeface="Calibri"/>
                <a:ea typeface="Calibri" panose="020F0502020204030204" pitchFamily="34" charset="0"/>
                <a:cs typeface="Calibri"/>
              </a:rPr>
              <a:t>One of the approaches to linking virtue theory to food ethics is inspired by </a:t>
            </a:r>
            <a:r>
              <a:rPr lang="en-US" sz="1200" b="0" i="0">
                <a:effectLst/>
                <a:latin typeface="Calibri"/>
                <a:ea typeface="Calibri" panose="020F0502020204030204" pitchFamily="34" charset="0"/>
                <a:cs typeface="Calibri"/>
              </a:rPr>
              <a:t>Thompson</a:t>
            </a:r>
            <a:r>
              <a:rPr lang="en-US" sz="1200" b="0" i="0">
                <a:solidFill>
                  <a:srgbClr val="000000"/>
                </a:solidFill>
                <a:effectLst/>
                <a:latin typeface="Calibri"/>
                <a:ea typeface="Calibri" panose="020F0502020204030204" pitchFamily="34" charset="0"/>
                <a:cs typeface="Calibri"/>
              </a:rPr>
              <a:t> (2018) about farmers’ position where agrarianism requires a shift to systematic and complex agricultural methods. As indicated by the author, agricultural values that a farmer has, play a critical role in the process.    </a:t>
            </a:r>
          </a:p>
        </p:txBody>
      </p:sp>
      <p:sp>
        <p:nvSpPr>
          <p:cNvPr id="5" name="Slide Number Placeholder 2">
            <a:extLst>
              <a:ext uri="{FF2B5EF4-FFF2-40B4-BE49-F238E27FC236}">
                <a16:creationId xmlns:a16="http://schemas.microsoft.com/office/drawing/2014/main" id="{E100F85D-B7FE-F209-DC90-94EC6C18A0CA}"/>
              </a:ext>
            </a:extLst>
          </p:cNvPr>
          <p:cNvSpPr txBox="1">
            <a:spLocks/>
          </p:cNvSpPr>
          <p:nvPr/>
        </p:nvSpPr>
        <p:spPr>
          <a:xfrm>
            <a:off x="6200636" y="10046928"/>
            <a:ext cx="1047264" cy="4658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z="800" smtClean="0">
                <a:latin typeface="Calibri" panose="020F0502020204030204" pitchFamily="34" charset="0"/>
                <a:ea typeface="Calibri" panose="020F0502020204030204" pitchFamily="34" charset="0"/>
                <a:cs typeface="Calibri" panose="020F0502020204030204" pitchFamily="34" charset="0"/>
              </a:rPr>
              <a:pPr algn="r"/>
              <a:t>9</a:t>
            </a:fld>
            <a:endParaRPr lang="en-US" sz="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31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139FAD8EE85A704BA29170AC060F8439" ma:contentTypeVersion="17" ma:contentTypeDescription="Luo uusi asiakirja." ma:contentTypeScope="" ma:versionID="7dc331bedd259bc7876e23d98c390118">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db1359a5dea6277d117a97003722ec38"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DF207A-4C68-4DE1-A762-BD5F6CBC3804}">
  <ds:schemaRefs>
    <ds:schemaRef ds:uri="b368c81d-2a3c-4b2e-8f20-ebff1d13c98d"/>
    <ds:schemaRef ds:uri="d8d94d33-0f46-420b-ad84-827e2691e3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5DAC178-FFCD-48E6-BB9E-C434C21CFD7A}">
  <ds:schemaRefs>
    <ds:schemaRef ds:uri="b368c81d-2a3c-4b2e-8f20-ebff1d13c98d"/>
    <ds:schemaRef ds:uri="d8d94d33-0f46-420b-ad84-827e2691e3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22061-3031-44F6-A3A2-78A86AB798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70</Slides>
  <Notes>2</Notes>
  <HiddenSlides>0</HiddenSlide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revision>1</cp:revision>
  <dcterms:created xsi:type="dcterms:W3CDTF">2020-10-14T13:32:04Z</dcterms:created>
  <dcterms:modified xsi:type="dcterms:W3CDTF">2024-02-01T10:28:45Z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