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4"/>
    <p:sldMasterId id="2147483932" r:id="rId5"/>
  </p:sldMasterIdLst>
  <p:notesMasterIdLst>
    <p:notesMasterId r:id="rId78"/>
  </p:notesMasterIdLst>
  <p:handoutMasterIdLst>
    <p:handoutMasterId r:id="rId79"/>
  </p:handoutMasterIdLst>
  <p:sldIdLst>
    <p:sldId id="501" r:id="rId6"/>
    <p:sldId id="319" r:id="rId7"/>
    <p:sldId id="503" r:id="rId8"/>
    <p:sldId id="436" r:id="rId9"/>
    <p:sldId id="320" r:id="rId10"/>
    <p:sldId id="442" r:id="rId11"/>
    <p:sldId id="443" r:id="rId12"/>
    <p:sldId id="445" r:id="rId13"/>
    <p:sldId id="446" r:id="rId14"/>
    <p:sldId id="447" r:id="rId15"/>
    <p:sldId id="448" r:id="rId16"/>
    <p:sldId id="449" r:id="rId17"/>
    <p:sldId id="450" r:id="rId18"/>
    <p:sldId id="451" r:id="rId19"/>
    <p:sldId id="452" r:id="rId20"/>
    <p:sldId id="453" r:id="rId21"/>
    <p:sldId id="454" r:id="rId22"/>
    <p:sldId id="456" r:id="rId23"/>
    <p:sldId id="455" r:id="rId24"/>
    <p:sldId id="457" r:id="rId25"/>
    <p:sldId id="460" r:id="rId26"/>
    <p:sldId id="467" r:id="rId27"/>
    <p:sldId id="459" r:id="rId28"/>
    <p:sldId id="461" r:id="rId29"/>
    <p:sldId id="462" r:id="rId30"/>
    <p:sldId id="463" r:id="rId31"/>
    <p:sldId id="464" r:id="rId32"/>
    <p:sldId id="465" r:id="rId33"/>
    <p:sldId id="466" r:id="rId34"/>
    <p:sldId id="468" r:id="rId35"/>
    <p:sldId id="479" r:id="rId36"/>
    <p:sldId id="471" r:id="rId37"/>
    <p:sldId id="472" r:id="rId38"/>
    <p:sldId id="473" r:id="rId39"/>
    <p:sldId id="474" r:id="rId40"/>
    <p:sldId id="475" r:id="rId41"/>
    <p:sldId id="476" r:id="rId42"/>
    <p:sldId id="477" r:id="rId43"/>
    <p:sldId id="478"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504" r:id="rId62"/>
    <p:sldId id="505" r:id="rId63"/>
    <p:sldId id="506" r:id="rId64"/>
    <p:sldId id="497" r:id="rId65"/>
    <p:sldId id="507" r:id="rId66"/>
    <p:sldId id="509" r:id="rId67"/>
    <p:sldId id="510" r:id="rId68"/>
    <p:sldId id="511" r:id="rId69"/>
    <p:sldId id="498" r:id="rId70"/>
    <p:sldId id="513" r:id="rId71"/>
    <p:sldId id="514" r:id="rId72"/>
    <p:sldId id="515" r:id="rId73"/>
    <p:sldId id="499" r:id="rId74"/>
    <p:sldId id="516" r:id="rId75"/>
    <p:sldId id="517" r:id="rId76"/>
    <p:sldId id="315" r:id="rId77"/>
  </p:sldIdLst>
  <p:sldSz cx="7559675" cy="10691813"/>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4A336D-91E2-6AF8-6E7F-64F12580031F}" name="Solja Ryhänen" initials="SR" userId="S::Solja.Ryhanen@savonia.fi::b6ef0220-d1be-4476-bf4c-707bba5627ed" providerId="AD"/>
  <p188:author id="{66CF0582-44E6-F1D6-D33D-EE4F5EC46E28}" name="Gözdegül BAŞER" initials="GB" userId="S::gozdegul.baser_antalya.edu.tr#ext#@amksavonia.onmicrosoft.com::e48854db-60b4-482c-b648-81173c741504" providerId="AD"/>
  <p188:author id="{F03CDB86-06AE-56A3-1B57-BA7357BCFE44}" name="Paula Whyte ( Momentum Consulting )" initials="P)" userId="S::paula_momentumconsulting.ie#ext#@amksavonia.onmicrosoft.com::765db67a-a27b-46bd-a1ca-c3fc1b9795e0" providerId="AD"/>
  <p188:author id="{F0460CB2-DCB2-818A-2E5E-1B9965E7DE81}" name="evla.mutlu" initials="ev"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 id="{3B5F8FCC-2261-2AC3-18DA-BF8BC2249269}" name="Anna-Maria Saarela" initials="AS" userId="S::anna-maria.saarela@savonia.fi::c6fd2d3e-6063-45b1-b49c-2f057233427b" providerId="AD"/>
  <p188:author id="{97E9F1D6-0033-0A10-0EF8-1BF5A4F9DB35}" name="Devon Butterfield" initials="DB" userId="S::devon.butterfield@biainnovatorcampus.ie::cefa0f4e-07fb-4f64-9aeb-9de37471680c" providerId="AD"/>
  <p188:author id="{D5008FE7-0674-8F86-7519-AAA8019FAB73}" name="Solja Ryhänen" initials="SR" userId="S::solja.ryhanen@savonia.fi::b6ef0220-d1be-4476-bf4c-707bba5627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000000"/>
    <a:srgbClr val="F1A0C2"/>
    <a:srgbClr val="B2DEDD"/>
    <a:srgbClr val="94B3B2"/>
    <a:srgbClr val="A0C1C0"/>
    <a:srgbClr val="12B4CB"/>
    <a:srgbClr val="8A4199"/>
    <a:srgbClr val="595959"/>
    <a:srgbClr val="754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07700A-E7D7-453B-B4D2-016315C5EE89}" v="18" dt="2023-09-20T16:51:58.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71353" autoAdjust="0"/>
  </p:normalViewPr>
  <p:slideViewPr>
    <p:cSldViewPr snapToGrid="0">
      <p:cViewPr varScale="1">
        <p:scale>
          <a:sx n="47" d="100"/>
          <a:sy n="47" d="100"/>
        </p:scale>
        <p:origin x="4326" y="54"/>
      </p:cViewPr>
      <p:guideLst/>
    </p:cSldViewPr>
  </p:slideViewPr>
  <p:notesTextViewPr>
    <p:cViewPr>
      <p:scale>
        <a:sx n="1" d="1"/>
        <a:sy n="1" d="1"/>
      </p:scale>
      <p:origin x="0" y="0"/>
    </p:cViewPr>
  </p:notesTextViewPr>
  <p:sorterViewPr>
    <p:cViewPr>
      <p:scale>
        <a:sx n="100" d="100"/>
        <a:sy n="100" d="100"/>
      </p:scale>
      <p:origin x="0" y="-999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15550E7B-E2E1-1744-BAC5-2450DC2C9399}" type="datetimeFigureOut">
              <a:rPr lang="en-US" smtClean="0"/>
              <a:t>2/1/2024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0CF38278-3754-D043-970B-705C24BA7B0D}" type="datetimeFigureOut">
              <a:rPr lang="en-US" smtClean="0"/>
              <a:t>2/1/2024</a:t>
            </a:fld>
            <a:endParaRPr lang="en-US"/>
          </a:p>
        </p:txBody>
      </p:sp>
      <p:sp>
        <p:nvSpPr>
          <p:cNvPr id="4" name="Slide Image Placeholder 3"/>
          <p:cNvSpPr>
            <a:spLocks noGrp="1" noRot="1" noChangeAspect="1"/>
          </p:cNvSpPr>
          <p:nvPr>
            <p:ph type="sldImg" idx="2"/>
          </p:nvPr>
        </p:nvSpPr>
        <p:spPr>
          <a:xfrm>
            <a:off x="2249488" y="1252538"/>
            <a:ext cx="2390775" cy="3382962"/>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5476" y="4169295"/>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grpSp>
        <p:nvGrpSpPr>
          <p:cNvPr id="139" name="Graphic 2">
            <a:extLst>
              <a:ext uri="{FF2B5EF4-FFF2-40B4-BE49-F238E27FC236}">
                <a16:creationId xmlns:a16="http://schemas.microsoft.com/office/drawing/2014/main" id="{38BF84F8-98F5-F543-B9C4-57AE73669517}"/>
              </a:ext>
            </a:extLst>
          </p:cNvPr>
          <p:cNvGrpSpPr/>
          <p:nvPr userDrawn="1"/>
        </p:nvGrpSpPr>
        <p:grpSpPr>
          <a:xfrm>
            <a:off x="978879" y="2999700"/>
            <a:ext cx="2461200" cy="2497565"/>
            <a:chOff x="690225" y="4499263"/>
            <a:chExt cx="1499146" cy="1521296"/>
          </a:xfrm>
        </p:grpSpPr>
        <p:sp>
          <p:nvSpPr>
            <p:cNvPr id="170" name="Freeform 169">
              <a:extLst>
                <a:ext uri="{FF2B5EF4-FFF2-40B4-BE49-F238E27FC236}">
                  <a16:creationId xmlns:a16="http://schemas.microsoft.com/office/drawing/2014/main" id="{7D1B1CF7-6F5B-2246-98AF-732E92BBCD9D}"/>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1" name="Graphic 2">
              <a:extLst>
                <a:ext uri="{FF2B5EF4-FFF2-40B4-BE49-F238E27FC236}">
                  <a16:creationId xmlns:a16="http://schemas.microsoft.com/office/drawing/2014/main" id="{869BC2B5-1D41-D047-864B-EA6A9D61302D}"/>
                </a:ext>
              </a:extLst>
            </p:cNvPr>
            <p:cNvGrpSpPr/>
            <p:nvPr/>
          </p:nvGrpSpPr>
          <p:grpSpPr>
            <a:xfrm>
              <a:off x="879521" y="4954417"/>
              <a:ext cx="306297" cy="518817"/>
              <a:chOff x="879521" y="4954417"/>
              <a:chExt cx="306297" cy="518817"/>
            </a:xfrm>
            <a:solidFill>
              <a:srgbClr val="F1A0C2"/>
            </a:solidFill>
          </p:grpSpPr>
          <p:sp>
            <p:nvSpPr>
              <p:cNvPr id="161" name="Freeform 160">
                <a:extLst>
                  <a:ext uri="{FF2B5EF4-FFF2-40B4-BE49-F238E27FC236}">
                    <a16:creationId xmlns:a16="http://schemas.microsoft.com/office/drawing/2014/main" id="{A8F6B837-B97D-8342-B317-E7B937B376C4}"/>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58793717-4D89-F947-9767-F67CF4552AD0}"/>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44AE183-9C8E-2A40-8309-0CD2D453671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492B4B-A6FE-7147-973F-A4A136C7C0B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8660173-ACD1-3047-819B-6C4322E466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D4F6548F-EA47-CD49-A9E7-B37EFBF3F2BC}"/>
                </a:ext>
              </a:extLst>
            </p:cNvPr>
            <p:cNvGrpSpPr/>
            <p:nvPr/>
          </p:nvGrpSpPr>
          <p:grpSpPr>
            <a:xfrm>
              <a:off x="1305674" y="4681705"/>
              <a:ext cx="305346" cy="518817"/>
              <a:chOff x="1305674" y="4681705"/>
              <a:chExt cx="305346" cy="518817"/>
            </a:xfrm>
            <a:solidFill>
              <a:srgbClr val="F1A0C2"/>
            </a:solidFill>
          </p:grpSpPr>
          <p:sp>
            <p:nvSpPr>
              <p:cNvPr id="156" name="Freeform 155">
                <a:extLst>
                  <a:ext uri="{FF2B5EF4-FFF2-40B4-BE49-F238E27FC236}">
                    <a16:creationId xmlns:a16="http://schemas.microsoft.com/office/drawing/2014/main" id="{F8D5051C-8875-4A4D-A357-CE4FFED021F5}"/>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EBE2F60-BD0F-C049-91C0-8CD88A1DC0D2}"/>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FCB070C-5476-1949-AB1A-6A081E741D6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F242C08-FE85-AC42-B423-E5707B744F2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772FFAB-CDBA-5B40-BB62-428C7D83AA10}"/>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47D8723B-9916-8845-BEC9-B50D1A30A93B}"/>
                </a:ext>
              </a:extLst>
            </p:cNvPr>
            <p:cNvGrpSpPr/>
            <p:nvPr/>
          </p:nvGrpSpPr>
          <p:grpSpPr>
            <a:xfrm>
              <a:off x="1725169" y="4951566"/>
              <a:ext cx="306297" cy="518817"/>
              <a:chOff x="1725169" y="4951566"/>
              <a:chExt cx="306297" cy="518817"/>
            </a:xfrm>
            <a:solidFill>
              <a:srgbClr val="F1A0C2"/>
            </a:solidFill>
          </p:grpSpPr>
          <p:sp>
            <p:nvSpPr>
              <p:cNvPr id="151" name="Freeform 150">
                <a:extLst>
                  <a:ext uri="{FF2B5EF4-FFF2-40B4-BE49-F238E27FC236}">
                    <a16:creationId xmlns:a16="http://schemas.microsoft.com/office/drawing/2014/main" id="{D596588A-DDF6-454C-BFA0-7DA9AAEEA26D}"/>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C5DFF5-005B-6641-A01C-CCC80E5C87C0}"/>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B782D91-C93C-4F44-B301-CBBF9BAB39F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A69917C-1EAA-D044-A326-EF14506DE1D6}"/>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2CEB75C-CD73-7541-AA7B-45DADF3E1EF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44" name="Graphic 2">
              <a:extLst>
                <a:ext uri="{FF2B5EF4-FFF2-40B4-BE49-F238E27FC236}">
                  <a16:creationId xmlns:a16="http://schemas.microsoft.com/office/drawing/2014/main" id="{576DBF83-837B-FD47-92F6-D2AB481B7DE2}"/>
                </a:ext>
              </a:extLst>
            </p:cNvPr>
            <p:cNvGrpSpPr/>
            <p:nvPr/>
          </p:nvGrpSpPr>
          <p:grpSpPr>
            <a:xfrm>
              <a:off x="690225" y="4499263"/>
              <a:ext cx="1499146" cy="1498490"/>
              <a:chOff x="690225" y="4499263"/>
              <a:chExt cx="1499146" cy="1498490"/>
            </a:xfrm>
            <a:solidFill>
              <a:srgbClr val="000000"/>
            </a:solidFill>
          </p:grpSpPr>
          <p:grpSp>
            <p:nvGrpSpPr>
              <p:cNvPr id="145" name="Graphic 2">
                <a:extLst>
                  <a:ext uri="{FF2B5EF4-FFF2-40B4-BE49-F238E27FC236}">
                    <a16:creationId xmlns:a16="http://schemas.microsoft.com/office/drawing/2014/main" id="{4F7FF7D5-9F1C-0048-8EE5-373BE0A834C9}"/>
                  </a:ext>
                </a:extLst>
              </p:cNvPr>
              <p:cNvGrpSpPr/>
              <p:nvPr/>
            </p:nvGrpSpPr>
            <p:grpSpPr>
              <a:xfrm>
                <a:off x="690225" y="4499263"/>
                <a:ext cx="1499146" cy="1498490"/>
                <a:chOff x="690225" y="4499263"/>
                <a:chExt cx="1499146" cy="1498490"/>
              </a:xfrm>
              <a:solidFill>
                <a:srgbClr val="000000"/>
              </a:solidFill>
            </p:grpSpPr>
            <p:sp>
              <p:nvSpPr>
                <p:cNvPr id="149" name="Freeform 148">
                  <a:extLst>
                    <a:ext uri="{FF2B5EF4-FFF2-40B4-BE49-F238E27FC236}">
                      <a16:creationId xmlns:a16="http://schemas.microsoft.com/office/drawing/2014/main" id="{4358CEBE-29FD-C84E-A710-A58153EA547E}"/>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6F52D8-17DC-FB4E-8920-065F4BBFAA8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961FA0EF-D7A9-1541-BDD1-983405260AA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D448F13-BD0D-1244-97B6-677E52A8775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A3F9DC0-8837-5348-8792-A3872A7A84A8}"/>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102" name="Group 101">
            <a:extLst>
              <a:ext uri="{FF2B5EF4-FFF2-40B4-BE49-F238E27FC236}">
                <a16:creationId xmlns:a16="http://schemas.microsoft.com/office/drawing/2014/main" id="{6F1BC0D1-359E-4C44-A689-EFCD27D26D66}"/>
              </a:ext>
            </a:extLst>
          </p:cNvPr>
          <p:cNvGrpSpPr/>
          <p:nvPr userDrawn="1"/>
        </p:nvGrpSpPr>
        <p:grpSpPr>
          <a:xfrm>
            <a:off x="3330883" y="8757077"/>
            <a:ext cx="3806691" cy="1036917"/>
            <a:chOff x="606516" y="4401391"/>
            <a:chExt cx="6216321" cy="1693284"/>
          </a:xfrm>
        </p:grpSpPr>
        <p:grpSp>
          <p:nvGrpSpPr>
            <p:cNvPr id="103" name="Graphic 2">
              <a:extLst>
                <a:ext uri="{FF2B5EF4-FFF2-40B4-BE49-F238E27FC236}">
                  <a16:creationId xmlns:a16="http://schemas.microsoft.com/office/drawing/2014/main" id="{17E00510-C2D5-9444-BBD9-487F95060AA5}"/>
                </a:ext>
              </a:extLst>
            </p:cNvPr>
            <p:cNvGrpSpPr/>
            <p:nvPr/>
          </p:nvGrpSpPr>
          <p:grpSpPr>
            <a:xfrm>
              <a:off x="2615525" y="4709261"/>
              <a:ext cx="4207312" cy="1153561"/>
              <a:chOff x="2615525" y="4709261"/>
              <a:chExt cx="4207312" cy="1153561"/>
            </a:xfrm>
          </p:grpSpPr>
          <p:sp>
            <p:nvSpPr>
              <p:cNvPr id="169" name="Freeform 168">
                <a:extLst>
                  <a:ext uri="{FF2B5EF4-FFF2-40B4-BE49-F238E27FC236}">
                    <a16:creationId xmlns:a16="http://schemas.microsoft.com/office/drawing/2014/main" id="{37878E9B-9B62-E947-A7C3-73087C4503B2}"/>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0BAEEFC-3322-C444-ADD7-29646EDCA3D3}"/>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FFCD4EB-F138-6C44-A8E4-2EBD5319BAAD}"/>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73" name="Graphic 2">
                <a:extLst>
                  <a:ext uri="{FF2B5EF4-FFF2-40B4-BE49-F238E27FC236}">
                    <a16:creationId xmlns:a16="http://schemas.microsoft.com/office/drawing/2014/main" id="{70CDF567-E2E0-E14C-A5CD-8E5451E61B6B}"/>
                  </a:ext>
                </a:extLst>
              </p:cNvPr>
              <p:cNvGrpSpPr/>
              <p:nvPr/>
            </p:nvGrpSpPr>
            <p:grpSpPr>
              <a:xfrm>
                <a:off x="2615525" y="4709261"/>
                <a:ext cx="4196848" cy="677503"/>
                <a:chOff x="2615525" y="4709261"/>
                <a:chExt cx="4196848" cy="677503"/>
              </a:xfrm>
              <a:solidFill>
                <a:srgbClr val="000000"/>
              </a:solidFill>
            </p:grpSpPr>
            <p:sp>
              <p:nvSpPr>
                <p:cNvPr id="191" name="Freeform 190">
                  <a:extLst>
                    <a:ext uri="{FF2B5EF4-FFF2-40B4-BE49-F238E27FC236}">
                      <a16:creationId xmlns:a16="http://schemas.microsoft.com/office/drawing/2014/main" id="{1F888285-B4DD-0F4A-A152-C16B7D8DD5E3}"/>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F2DB94F-0938-BA47-9C1D-9571F3C0E1E8}"/>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1F059B88-ADD0-5344-B45B-9E4BE8EB238F}"/>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345E76BF-E264-B043-B2D1-940B474AFDCA}"/>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E0AA9A0-1323-4248-800B-C1B3860DA79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A0BD292-650D-F847-B40F-2EAD47DFF684}"/>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783BDF9-F027-8745-A428-AE6903270AB9}"/>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1F98EC6-EB8B-3F45-81A9-1CD03F47278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9EE0A1C0-E813-3945-861D-79791E82E61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22E40C-5560-614E-87DC-0422A2388AFB}"/>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C6CCBFC-9F1D-FF4C-9660-A9F35D7741C4}"/>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74" name="Graphic 2">
                <a:extLst>
                  <a:ext uri="{FF2B5EF4-FFF2-40B4-BE49-F238E27FC236}">
                    <a16:creationId xmlns:a16="http://schemas.microsoft.com/office/drawing/2014/main" id="{60808B0A-B438-BA43-A82F-F1B00FFDCFDF}"/>
                  </a:ext>
                </a:extLst>
              </p:cNvPr>
              <p:cNvGrpSpPr/>
              <p:nvPr/>
            </p:nvGrpSpPr>
            <p:grpSpPr>
              <a:xfrm>
                <a:off x="2629793" y="5482737"/>
                <a:ext cx="4193044" cy="380086"/>
                <a:chOff x="2629793" y="5482737"/>
                <a:chExt cx="4193044" cy="380086"/>
              </a:xfrm>
              <a:solidFill>
                <a:srgbClr val="000000"/>
              </a:solidFill>
            </p:grpSpPr>
            <p:sp>
              <p:nvSpPr>
                <p:cNvPr id="175" name="Freeform 174">
                  <a:extLst>
                    <a:ext uri="{FF2B5EF4-FFF2-40B4-BE49-F238E27FC236}">
                      <a16:creationId xmlns:a16="http://schemas.microsoft.com/office/drawing/2014/main" id="{E205D79F-82B8-8C45-9EAD-27B41F8BCCAC}"/>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68BF5C66-3700-734C-A93F-0C90982AA8F9}"/>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3FD3780-7CA4-4C46-827D-50B17B5FC12E}"/>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6B802AC5-9F3E-3749-8717-0967B6CDD5B6}"/>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4232C6C-50EA-8C47-9835-10DE9A15960C}"/>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33833BB-E458-B24D-98FF-90F3DC44D2AD}"/>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9FB153F-21FA-784F-BD42-5CC2E23C1F6F}"/>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6E5B42EB-C0C6-D345-8B0F-5A0BE0CE501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BCA11AA-5927-4840-97BF-280D995CC94F}"/>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E7EDBFEF-E9E7-534A-8DAD-D3015216CDF4}"/>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EB75519-DF17-C246-B3AF-B26852033EA1}"/>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7E4A4B-1E3A-2547-9B37-CA6B25D81F29}"/>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EA87206-014C-9B43-AE25-21B5624E9D0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151A0357-3DDB-5C4B-B763-C2AADD4F5A3F}"/>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BE341A8-4F7F-334D-BE16-C79523EBA87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0D2A672-CAA3-8B4D-9467-E515098050FE}"/>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104" name="Graphic 2">
              <a:extLst>
                <a:ext uri="{FF2B5EF4-FFF2-40B4-BE49-F238E27FC236}">
                  <a16:creationId xmlns:a16="http://schemas.microsoft.com/office/drawing/2014/main" id="{22CD96FB-152F-FE4B-8476-ABC815F1A316}"/>
                </a:ext>
              </a:extLst>
            </p:cNvPr>
            <p:cNvGrpSpPr/>
            <p:nvPr/>
          </p:nvGrpSpPr>
          <p:grpSpPr>
            <a:xfrm>
              <a:off x="606516" y="4401391"/>
              <a:ext cx="1666563" cy="1693284"/>
              <a:chOff x="606516" y="4401391"/>
              <a:chExt cx="1666563" cy="1693284"/>
            </a:xfrm>
          </p:grpSpPr>
          <p:grpSp>
            <p:nvGrpSpPr>
              <p:cNvPr id="105" name="Graphic 2">
                <a:extLst>
                  <a:ext uri="{FF2B5EF4-FFF2-40B4-BE49-F238E27FC236}">
                    <a16:creationId xmlns:a16="http://schemas.microsoft.com/office/drawing/2014/main" id="{BD6D3AD7-31B3-5247-94A1-C4400D8B2BDF}"/>
                  </a:ext>
                </a:extLst>
              </p:cNvPr>
              <p:cNvGrpSpPr/>
              <p:nvPr/>
            </p:nvGrpSpPr>
            <p:grpSpPr>
              <a:xfrm>
                <a:off x="606516" y="4401391"/>
                <a:ext cx="1666563" cy="1693284"/>
                <a:chOff x="606516" y="4401391"/>
                <a:chExt cx="1666563" cy="1693284"/>
              </a:xfrm>
            </p:grpSpPr>
            <p:sp>
              <p:nvSpPr>
                <p:cNvPr id="167" name="Freeform 166">
                  <a:extLst>
                    <a:ext uri="{FF2B5EF4-FFF2-40B4-BE49-F238E27FC236}">
                      <a16:creationId xmlns:a16="http://schemas.microsoft.com/office/drawing/2014/main" id="{FD88A65A-E3ED-6349-B01D-032D980E2D0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04A798-5CE2-2B42-8326-FA2A36679DE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9C342CBC-BC8F-E84E-935D-706700F1D2EE}"/>
                  </a:ext>
                </a:extLst>
              </p:cNvPr>
              <p:cNvGrpSpPr/>
              <p:nvPr/>
            </p:nvGrpSpPr>
            <p:grpSpPr>
              <a:xfrm>
                <a:off x="879521" y="4954417"/>
                <a:ext cx="306297" cy="518817"/>
                <a:chOff x="879521" y="4954417"/>
                <a:chExt cx="306297" cy="518817"/>
              </a:xfrm>
              <a:solidFill>
                <a:srgbClr val="F1A0C2"/>
              </a:solidFill>
            </p:grpSpPr>
            <p:sp>
              <p:nvSpPr>
                <p:cNvPr id="126" name="Freeform 125">
                  <a:extLst>
                    <a:ext uri="{FF2B5EF4-FFF2-40B4-BE49-F238E27FC236}">
                      <a16:creationId xmlns:a16="http://schemas.microsoft.com/office/drawing/2014/main" id="{DEFA2045-8168-DF4B-9E36-2C1340597A4E}"/>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0048FDE-F1E0-E246-A377-2251961348D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4CDF5438-1FAE-C341-B6BF-DDF768A0E574}"/>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0D8A6DB-A7EF-F94E-98FB-112BD42332C0}"/>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6C0FCF-1CAA-9D40-8218-99E0C201EE21}"/>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8D33566-344C-A042-A7E6-C8D819261046}"/>
                  </a:ext>
                </a:extLst>
              </p:cNvPr>
              <p:cNvGrpSpPr/>
              <p:nvPr/>
            </p:nvGrpSpPr>
            <p:grpSpPr>
              <a:xfrm>
                <a:off x="1305674" y="4681705"/>
                <a:ext cx="305346" cy="518817"/>
                <a:chOff x="1305674" y="4681705"/>
                <a:chExt cx="305346" cy="518817"/>
              </a:xfrm>
              <a:solidFill>
                <a:srgbClr val="F1A0C2"/>
              </a:solidFill>
            </p:grpSpPr>
            <p:sp>
              <p:nvSpPr>
                <p:cNvPr id="121" name="Freeform 120">
                  <a:extLst>
                    <a:ext uri="{FF2B5EF4-FFF2-40B4-BE49-F238E27FC236}">
                      <a16:creationId xmlns:a16="http://schemas.microsoft.com/office/drawing/2014/main" id="{46295201-29E0-CD4B-B35D-6615D7A2ACFB}"/>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645C018-D768-8942-BC8E-427B09F94C64}"/>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15D0B5F-7698-4F4A-AD3E-ABA5712BE44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7F1F000-B817-4641-B89A-BC1795E2ED11}"/>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4AA291-C20B-E34E-B742-68EA53678803}"/>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8" name="Graphic 2">
                <a:extLst>
                  <a:ext uri="{FF2B5EF4-FFF2-40B4-BE49-F238E27FC236}">
                    <a16:creationId xmlns:a16="http://schemas.microsoft.com/office/drawing/2014/main" id="{7A6DDE3F-D5B7-F34B-8C97-4ADED24D7B65}"/>
                  </a:ext>
                </a:extLst>
              </p:cNvPr>
              <p:cNvGrpSpPr/>
              <p:nvPr/>
            </p:nvGrpSpPr>
            <p:grpSpPr>
              <a:xfrm>
                <a:off x="1725169" y="4951566"/>
                <a:ext cx="306297" cy="518817"/>
                <a:chOff x="1725169" y="4951566"/>
                <a:chExt cx="306297" cy="518817"/>
              </a:xfrm>
              <a:solidFill>
                <a:srgbClr val="F1A0C2"/>
              </a:solidFill>
            </p:grpSpPr>
            <p:sp>
              <p:nvSpPr>
                <p:cNvPr id="116" name="Freeform 115">
                  <a:extLst>
                    <a:ext uri="{FF2B5EF4-FFF2-40B4-BE49-F238E27FC236}">
                      <a16:creationId xmlns:a16="http://schemas.microsoft.com/office/drawing/2014/main" id="{9520A61B-61D6-2C41-A80F-7290522ABA2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193ACD9A-A16F-CB4F-802E-D6CD2567E10B}"/>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C036510-D8D7-3A4B-A4DA-42F6BC43EF8A}"/>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C53F1A8-18F3-DA44-9FCC-B942943BFFB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6732108-6EFF-944D-BEFC-DA2C6EE28F9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FCE3AFC7-4169-8A40-A405-65366300BDD1}"/>
                  </a:ext>
                </a:extLst>
              </p:cNvPr>
              <p:cNvGrpSpPr/>
              <p:nvPr/>
            </p:nvGrpSpPr>
            <p:grpSpPr>
              <a:xfrm>
                <a:off x="690225" y="4499263"/>
                <a:ext cx="1499146" cy="1498490"/>
                <a:chOff x="690225" y="4499263"/>
                <a:chExt cx="1499146" cy="1498490"/>
              </a:xfrm>
              <a:solidFill>
                <a:srgbClr val="000000"/>
              </a:solidFill>
            </p:grpSpPr>
            <p:grpSp>
              <p:nvGrpSpPr>
                <p:cNvPr id="110" name="Graphic 2">
                  <a:extLst>
                    <a:ext uri="{FF2B5EF4-FFF2-40B4-BE49-F238E27FC236}">
                      <a16:creationId xmlns:a16="http://schemas.microsoft.com/office/drawing/2014/main" id="{7DC435F3-B855-3847-A01C-5BED4CE4217B}"/>
                    </a:ext>
                  </a:extLst>
                </p:cNvPr>
                <p:cNvGrpSpPr/>
                <p:nvPr/>
              </p:nvGrpSpPr>
              <p:grpSpPr>
                <a:xfrm>
                  <a:off x="690225" y="4499263"/>
                  <a:ext cx="1499146" cy="1498490"/>
                  <a:chOff x="690225" y="4499263"/>
                  <a:chExt cx="1499146" cy="1498490"/>
                </a:xfrm>
                <a:solidFill>
                  <a:srgbClr val="000000"/>
                </a:solidFill>
              </p:grpSpPr>
              <p:sp>
                <p:nvSpPr>
                  <p:cNvPr id="114" name="Freeform 113">
                    <a:extLst>
                      <a:ext uri="{FF2B5EF4-FFF2-40B4-BE49-F238E27FC236}">
                        <a16:creationId xmlns:a16="http://schemas.microsoft.com/office/drawing/2014/main" id="{1310E54F-5DB5-E342-9E16-2C7CFDC6C59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FD5417-BB1B-7045-978C-CE9F6CCD919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1" name="Freeform 110">
                  <a:extLst>
                    <a:ext uri="{FF2B5EF4-FFF2-40B4-BE49-F238E27FC236}">
                      <a16:creationId xmlns:a16="http://schemas.microsoft.com/office/drawing/2014/main" id="{355B504A-120A-5F4F-8373-DD9E78BA0EA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57B798F-7A2A-DD40-A65E-2173F0690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2990567-CA19-FD45-82CF-69C7ECB2C5DD}"/>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5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0" name="Slide Number Placeholder 5">
            <a:extLst>
              <a:ext uri="{FF2B5EF4-FFF2-40B4-BE49-F238E27FC236}">
                <a16:creationId xmlns:a16="http://schemas.microsoft.com/office/drawing/2014/main" id="{C8C57F0D-E616-E745-97BA-83348B7B3BE0}"/>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7364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49813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52161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9488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1213658"/>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0" name="Slide Number Placeholder 5">
            <a:extLst>
              <a:ext uri="{FF2B5EF4-FFF2-40B4-BE49-F238E27FC236}">
                <a16:creationId xmlns:a16="http://schemas.microsoft.com/office/drawing/2014/main" id="{75459999-0DCD-1542-8E46-CB0611A745A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778705"/>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958448"/>
            <a:ext cx="6570888" cy="785535"/>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265295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3" name="Slide Number Placeholder 5">
            <a:extLst>
              <a:ext uri="{FF2B5EF4-FFF2-40B4-BE49-F238E27FC236}">
                <a16:creationId xmlns:a16="http://schemas.microsoft.com/office/drawing/2014/main" id="{D89B14CA-F36E-6F4D-8EB3-DB933CDF37C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47709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86" name="Slide Number Placeholder 5">
            <a:extLst>
              <a:ext uri="{FF2B5EF4-FFF2-40B4-BE49-F238E27FC236}">
                <a16:creationId xmlns:a16="http://schemas.microsoft.com/office/drawing/2014/main" id="{9BD5854E-577E-C344-ABEC-2EB0599093A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Tree>
    <p:extLst>
      <p:ext uri="{BB962C8B-B14F-4D97-AF65-F5344CB8AC3E}">
        <p14:creationId xmlns:p14="http://schemas.microsoft.com/office/powerpoint/2010/main" val="299743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934429" y="10010149"/>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sp>
        <p:nvSpPr>
          <p:cNvPr id="2" name="TextBox 1">
            <a:extLst>
              <a:ext uri="{FF2B5EF4-FFF2-40B4-BE49-F238E27FC236}">
                <a16:creationId xmlns:a16="http://schemas.microsoft.com/office/drawing/2014/main" id="{C4A54BA3-92A9-FAAB-A4B6-A00BDA92EFC2}"/>
              </a:ext>
            </a:extLst>
          </p:cNvPr>
          <p:cNvSpPr txBox="1"/>
          <p:nvPr userDrawn="1"/>
        </p:nvSpPr>
        <p:spPr>
          <a:xfrm>
            <a:off x="406399" y="9879780"/>
            <a:ext cx="1958979" cy="461665"/>
          </a:xfrm>
          <a:prstGeom prst="rect">
            <a:avLst/>
          </a:prstGeom>
          <a:solidFill>
            <a:schemeClr val="bg1"/>
          </a:solidFill>
        </p:spPr>
        <p:txBody>
          <a:bodyPr wrap="square" rtlCol="0">
            <a:spAutoFit/>
          </a:bodyPr>
          <a:lstStyle/>
          <a:p>
            <a:r>
              <a:rPr lang="en-US" sz="400" dirty="0">
                <a:latin typeface="Calibri" panose="020F0502020204030204" pitchFamily="34" charset="0"/>
                <a:ea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IE" sz="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spTree>
    <p:extLst>
      <p:ext uri="{BB962C8B-B14F-4D97-AF65-F5344CB8AC3E}">
        <p14:creationId xmlns:p14="http://schemas.microsoft.com/office/powerpoint/2010/main" val="313522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tx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grpSp>
        <p:nvGrpSpPr>
          <p:cNvPr id="109" name="Graphic 2">
            <a:extLst>
              <a:ext uri="{FF2B5EF4-FFF2-40B4-BE49-F238E27FC236}">
                <a16:creationId xmlns:a16="http://schemas.microsoft.com/office/drawing/2014/main" id="{58F16A90-779E-954B-A80C-7704C6FF653A}"/>
              </a:ext>
            </a:extLst>
          </p:cNvPr>
          <p:cNvGrpSpPr/>
          <p:nvPr userDrawn="1"/>
        </p:nvGrpSpPr>
        <p:grpSpPr>
          <a:xfrm>
            <a:off x="562946" y="6239866"/>
            <a:ext cx="2461200" cy="2497565"/>
            <a:chOff x="690225" y="4499263"/>
            <a:chExt cx="1499146" cy="1521296"/>
          </a:xfrm>
        </p:grpSpPr>
        <p:sp>
          <p:nvSpPr>
            <p:cNvPr id="110" name="Freeform 109">
              <a:extLst>
                <a:ext uri="{FF2B5EF4-FFF2-40B4-BE49-F238E27FC236}">
                  <a16:creationId xmlns:a16="http://schemas.microsoft.com/office/drawing/2014/main" id="{4E79A8C5-72A4-1C42-9E5F-B49807AEBAEC}"/>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11" name="Graphic 2">
              <a:extLst>
                <a:ext uri="{FF2B5EF4-FFF2-40B4-BE49-F238E27FC236}">
                  <a16:creationId xmlns:a16="http://schemas.microsoft.com/office/drawing/2014/main" id="{B34C7E54-A83D-8549-A410-70AD081C2184}"/>
                </a:ext>
              </a:extLst>
            </p:cNvPr>
            <p:cNvGrpSpPr/>
            <p:nvPr/>
          </p:nvGrpSpPr>
          <p:grpSpPr>
            <a:xfrm>
              <a:off x="879521" y="4954417"/>
              <a:ext cx="306297" cy="518817"/>
              <a:chOff x="879521" y="4954417"/>
              <a:chExt cx="306297" cy="518817"/>
            </a:xfrm>
            <a:solidFill>
              <a:srgbClr val="F1A0C2"/>
            </a:solidFill>
          </p:grpSpPr>
          <p:sp>
            <p:nvSpPr>
              <p:cNvPr id="167" name="Freeform 166">
                <a:extLst>
                  <a:ext uri="{FF2B5EF4-FFF2-40B4-BE49-F238E27FC236}">
                    <a16:creationId xmlns:a16="http://schemas.microsoft.com/office/drawing/2014/main" id="{C35DD85E-AAB9-114C-9BE2-D654235643C7}"/>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6C2732EA-831A-D54D-BDD0-744429FDA6C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C87E840-1748-604A-AC69-A3693299E4D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B114F3F-24A6-1E45-896B-CA542B9338D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9A2282B-DA96-D34E-9377-A60AC97F16B4}"/>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B05325EA-820B-8543-B5D0-EB66E950B892}"/>
                </a:ext>
              </a:extLst>
            </p:cNvPr>
            <p:cNvGrpSpPr/>
            <p:nvPr/>
          </p:nvGrpSpPr>
          <p:grpSpPr>
            <a:xfrm>
              <a:off x="1305674" y="4681705"/>
              <a:ext cx="305346" cy="518817"/>
              <a:chOff x="1305674" y="4681705"/>
              <a:chExt cx="305346" cy="518817"/>
            </a:xfrm>
            <a:solidFill>
              <a:srgbClr val="F1A0C2"/>
            </a:solidFill>
          </p:grpSpPr>
          <p:sp>
            <p:nvSpPr>
              <p:cNvPr id="126" name="Freeform 125">
                <a:extLst>
                  <a:ext uri="{FF2B5EF4-FFF2-40B4-BE49-F238E27FC236}">
                    <a16:creationId xmlns:a16="http://schemas.microsoft.com/office/drawing/2014/main" id="{47A6E879-BC10-5643-80D0-2335E8D91658}"/>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480D1E3-A973-4F47-9964-DCC901756860}"/>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EDDFD83-D17E-D149-AB11-03AD5CEBDD37}"/>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61C73E2-0F7E-A448-B8CD-046E79E3682B}"/>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9ABD019-4D47-A640-8773-6BCD7C5F11CA}"/>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C43820B6-D196-C040-AD9D-799211EFBE77}"/>
                </a:ext>
              </a:extLst>
            </p:cNvPr>
            <p:cNvGrpSpPr/>
            <p:nvPr/>
          </p:nvGrpSpPr>
          <p:grpSpPr>
            <a:xfrm>
              <a:off x="1725169" y="4951566"/>
              <a:ext cx="306297" cy="518817"/>
              <a:chOff x="1725169" y="4951566"/>
              <a:chExt cx="306297" cy="518817"/>
            </a:xfrm>
            <a:solidFill>
              <a:srgbClr val="F1A0C2"/>
            </a:solidFill>
          </p:grpSpPr>
          <p:sp>
            <p:nvSpPr>
              <p:cNvPr id="121" name="Freeform 120">
                <a:extLst>
                  <a:ext uri="{FF2B5EF4-FFF2-40B4-BE49-F238E27FC236}">
                    <a16:creationId xmlns:a16="http://schemas.microsoft.com/office/drawing/2014/main" id="{EBE7A037-CEFA-7E4D-972D-EB2C002DC32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C3AF199-AE20-D949-92F9-4A04081AC1A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85F7F8F7-2030-2D44-9434-6D4E571F042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B8ADE0-D542-A740-9263-0BD5BA9FF677}"/>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6F1219E-0644-B44D-92EF-833F09CA847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CB9F2EA5-63F9-724C-86FD-35B1A98CD7EE}"/>
                </a:ext>
              </a:extLst>
            </p:cNvPr>
            <p:cNvGrpSpPr/>
            <p:nvPr/>
          </p:nvGrpSpPr>
          <p:grpSpPr>
            <a:xfrm>
              <a:off x="690225" y="4499263"/>
              <a:ext cx="1499146" cy="1498491"/>
              <a:chOff x="690225" y="4499263"/>
              <a:chExt cx="1499146" cy="1498491"/>
            </a:xfrm>
            <a:solidFill>
              <a:srgbClr val="000000"/>
            </a:solidFill>
          </p:grpSpPr>
          <p:grpSp>
            <p:nvGrpSpPr>
              <p:cNvPr id="115" name="Graphic 2">
                <a:extLst>
                  <a:ext uri="{FF2B5EF4-FFF2-40B4-BE49-F238E27FC236}">
                    <a16:creationId xmlns:a16="http://schemas.microsoft.com/office/drawing/2014/main" id="{30F07794-C35E-8245-922E-23E56BC4C958}"/>
                  </a:ext>
                </a:extLst>
              </p:cNvPr>
              <p:cNvGrpSpPr/>
              <p:nvPr userDrawn="1"/>
            </p:nvGrpSpPr>
            <p:grpSpPr>
              <a:xfrm>
                <a:off x="690225" y="4499263"/>
                <a:ext cx="1499146" cy="1498491"/>
                <a:chOff x="690225" y="4499263"/>
                <a:chExt cx="1499146" cy="1498491"/>
              </a:xfrm>
              <a:solidFill>
                <a:srgbClr val="000000"/>
              </a:solidFill>
            </p:grpSpPr>
            <p:sp>
              <p:nvSpPr>
                <p:cNvPr id="119" name="Freeform 118">
                  <a:extLst>
                    <a:ext uri="{FF2B5EF4-FFF2-40B4-BE49-F238E27FC236}">
                      <a16:creationId xmlns:a16="http://schemas.microsoft.com/office/drawing/2014/main" id="{FD2DCF43-1417-4E42-AF39-7DA8F63D8084}"/>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8E02099-0715-7D45-9AFD-7789E5C9255F}"/>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6" name="Freeform 115">
                <a:extLst>
                  <a:ext uri="{FF2B5EF4-FFF2-40B4-BE49-F238E27FC236}">
                    <a16:creationId xmlns:a16="http://schemas.microsoft.com/office/drawing/2014/main" id="{AFC6A105-C9C5-874D-B6EF-2274F36887A5}"/>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DB1A22D-A93A-0E41-BB59-06004CAF161E}"/>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5BA00E8-4D8B-F346-9EA7-91A495A04340}"/>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3" name="Slide Number Placeholder 5">
            <a:extLst>
              <a:ext uri="{FF2B5EF4-FFF2-40B4-BE49-F238E27FC236}">
                <a16:creationId xmlns:a16="http://schemas.microsoft.com/office/drawing/2014/main" id="{7EC5C5FA-C38D-D51C-12F7-BEC03E5BA2D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4" name="Text Box 5">
            <a:extLst>
              <a:ext uri="{FF2B5EF4-FFF2-40B4-BE49-F238E27FC236}">
                <a16:creationId xmlns:a16="http://schemas.microsoft.com/office/drawing/2014/main" id="{640615AF-9E26-773B-5F43-AFCE67C1D505}"/>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5AD027E-A5DC-975C-7CFD-A52B3D56B03D}"/>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1" y="529354"/>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 name="Freeform 1">
            <a:extLst>
              <a:ext uri="{FF2B5EF4-FFF2-40B4-BE49-F238E27FC236}">
                <a16:creationId xmlns:a16="http://schemas.microsoft.com/office/drawing/2014/main" id="{7C0FC3EC-87D2-C70D-8B5A-BC200EBC1117}"/>
              </a:ext>
            </a:extLst>
          </p:cNvPr>
          <p:cNvSpPr/>
          <p:nvPr userDrawn="1"/>
        </p:nvSpPr>
        <p:spPr>
          <a:xfrm>
            <a:off x="326601" y="3020333"/>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1486570" y="2538155"/>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255785" y="2538155"/>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1486570" y="301339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255785" y="301339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1486570" y="3529521"/>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255785" y="3529521"/>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1486570" y="401548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255785" y="401548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326601" y="903585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2CFEF3CB-DDBB-614D-ABAE-AE1A4B0151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780686" y="9114831"/>
            <a:ext cx="1184829" cy="272079"/>
          </a:xfrm>
          <a:prstGeom prst="rect">
            <a:avLst/>
          </a:prstGeom>
          <a:ln>
            <a:noFill/>
          </a:ln>
          <a:extLst>
            <a:ext uri="{53640926-AAD7-44D8-BBD7-CCE9431645EC}">
              <a14:shadowObscured xmlns:a14="http://schemas.microsoft.com/office/drawing/2010/main"/>
            </a:ext>
          </a:extLst>
        </p:spPr>
      </p:pic>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17775"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1492743" y="448974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261958" y="448974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1492743" y="500586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261958" y="500586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6" name="Text Placeholder 32">
            <a:extLst>
              <a:ext uri="{FF2B5EF4-FFF2-40B4-BE49-F238E27FC236}">
                <a16:creationId xmlns:a16="http://schemas.microsoft.com/office/drawing/2014/main" id="{69053509-B230-8F21-FF79-7388B7C02636}"/>
              </a:ext>
            </a:extLst>
          </p:cNvPr>
          <p:cNvSpPr>
            <a:spLocks noGrp="1"/>
          </p:cNvSpPr>
          <p:nvPr>
            <p:ph type="body" sz="quarter" idx="57" hasCustomPrompt="1"/>
          </p:nvPr>
        </p:nvSpPr>
        <p:spPr>
          <a:xfrm>
            <a:off x="1493222" y="5477843"/>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7" name="Text Placeholder 32">
            <a:extLst>
              <a:ext uri="{FF2B5EF4-FFF2-40B4-BE49-F238E27FC236}">
                <a16:creationId xmlns:a16="http://schemas.microsoft.com/office/drawing/2014/main" id="{A8CB24ED-3A45-4142-62E9-39D72E2C20F1}"/>
              </a:ext>
            </a:extLst>
          </p:cNvPr>
          <p:cNvSpPr>
            <a:spLocks noGrp="1"/>
          </p:cNvSpPr>
          <p:nvPr>
            <p:ph type="body" sz="quarter" idx="58" hasCustomPrompt="1"/>
          </p:nvPr>
        </p:nvSpPr>
        <p:spPr>
          <a:xfrm>
            <a:off x="2262437" y="5477843"/>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8" name="Text Placeholder 32">
            <a:extLst>
              <a:ext uri="{FF2B5EF4-FFF2-40B4-BE49-F238E27FC236}">
                <a16:creationId xmlns:a16="http://schemas.microsoft.com/office/drawing/2014/main" id="{06D63A6B-90B3-A864-F88F-BF7BE32D060B}"/>
              </a:ext>
            </a:extLst>
          </p:cNvPr>
          <p:cNvSpPr>
            <a:spLocks noGrp="1"/>
          </p:cNvSpPr>
          <p:nvPr>
            <p:ph type="body" sz="quarter" idx="59" hasCustomPrompt="1"/>
          </p:nvPr>
        </p:nvSpPr>
        <p:spPr>
          <a:xfrm>
            <a:off x="1493222" y="599396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E0025E5B-C4FB-7550-39DF-3E38EE5B1996}"/>
              </a:ext>
            </a:extLst>
          </p:cNvPr>
          <p:cNvSpPr>
            <a:spLocks noGrp="1"/>
          </p:cNvSpPr>
          <p:nvPr>
            <p:ph type="body" sz="quarter" idx="60" hasCustomPrompt="1"/>
          </p:nvPr>
        </p:nvSpPr>
        <p:spPr>
          <a:xfrm>
            <a:off x="2262437" y="599396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0" name="Text Placeholder 32">
            <a:extLst>
              <a:ext uri="{FF2B5EF4-FFF2-40B4-BE49-F238E27FC236}">
                <a16:creationId xmlns:a16="http://schemas.microsoft.com/office/drawing/2014/main" id="{89F934AA-757B-323D-887F-612919C3A842}"/>
              </a:ext>
            </a:extLst>
          </p:cNvPr>
          <p:cNvSpPr>
            <a:spLocks noGrp="1"/>
          </p:cNvSpPr>
          <p:nvPr>
            <p:ph type="body" sz="quarter" idx="61" hasCustomPrompt="1"/>
          </p:nvPr>
        </p:nvSpPr>
        <p:spPr>
          <a:xfrm>
            <a:off x="1493222" y="647993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09</a:t>
            </a:r>
            <a:endParaRPr lang="en-US"/>
          </a:p>
        </p:txBody>
      </p:sp>
      <p:sp>
        <p:nvSpPr>
          <p:cNvPr id="11" name="Text Placeholder 32">
            <a:extLst>
              <a:ext uri="{FF2B5EF4-FFF2-40B4-BE49-F238E27FC236}">
                <a16:creationId xmlns:a16="http://schemas.microsoft.com/office/drawing/2014/main" id="{2BA99F7E-2E41-8584-8A8B-7D91AE0D2980}"/>
              </a:ext>
            </a:extLst>
          </p:cNvPr>
          <p:cNvSpPr>
            <a:spLocks noGrp="1"/>
          </p:cNvSpPr>
          <p:nvPr>
            <p:ph type="body" sz="quarter" idx="62" hasCustomPrompt="1"/>
          </p:nvPr>
        </p:nvSpPr>
        <p:spPr>
          <a:xfrm>
            <a:off x="2262437" y="647993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5" name="Text Placeholder 32">
            <a:extLst>
              <a:ext uri="{FF2B5EF4-FFF2-40B4-BE49-F238E27FC236}">
                <a16:creationId xmlns:a16="http://schemas.microsoft.com/office/drawing/2014/main" id="{811AE7DB-72B2-3C04-C574-EEED280912AB}"/>
              </a:ext>
            </a:extLst>
          </p:cNvPr>
          <p:cNvSpPr>
            <a:spLocks noGrp="1"/>
          </p:cNvSpPr>
          <p:nvPr>
            <p:ph type="body" sz="quarter" idx="63" hasCustomPrompt="1"/>
          </p:nvPr>
        </p:nvSpPr>
        <p:spPr>
          <a:xfrm>
            <a:off x="1499395" y="6954188"/>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10</a:t>
            </a:r>
            <a:endParaRPr lang="en-US"/>
          </a:p>
        </p:txBody>
      </p:sp>
      <p:sp>
        <p:nvSpPr>
          <p:cNvPr id="16" name="Text Placeholder 32">
            <a:extLst>
              <a:ext uri="{FF2B5EF4-FFF2-40B4-BE49-F238E27FC236}">
                <a16:creationId xmlns:a16="http://schemas.microsoft.com/office/drawing/2014/main" id="{77B30893-BD2F-3B25-613D-B016430F63F4}"/>
              </a:ext>
            </a:extLst>
          </p:cNvPr>
          <p:cNvSpPr>
            <a:spLocks noGrp="1"/>
          </p:cNvSpPr>
          <p:nvPr>
            <p:ph type="body" sz="quarter" idx="64" hasCustomPrompt="1"/>
          </p:nvPr>
        </p:nvSpPr>
        <p:spPr>
          <a:xfrm>
            <a:off x="2268610" y="6954188"/>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7" name="Text Placeholder 32">
            <a:extLst>
              <a:ext uri="{FF2B5EF4-FFF2-40B4-BE49-F238E27FC236}">
                <a16:creationId xmlns:a16="http://schemas.microsoft.com/office/drawing/2014/main" id="{0614D6FF-953F-709F-9E01-BB4D0C4750BD}"/>
              </a:ext>
            </a:extLst>
          </p:cNvPr>
          <p:cNvSpPr>
            <a:spLocks noGrp="1"/>
          </p:cNvSpPr>
          <p:nvPr>
            <p:ph type="body" sz="quarter" idx="65" hasCustomPrompt="1"/>
          </p:nvPr>
        </p:nvSpPr>
        <p:spPr>
          <a:xfrm>
            <a:off x="1499395" y="747031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11</a:t>
            </a:r>
            <a:endParaRPr lang="en-US"/>
          </a:p>
        </p:txBody>
      </p:sp>
      <p:sp>
        <p:nvSpPr>
          <p:cNvPr id="18" name="Text Placeholder 32">
            <a:extLst>
              <a:ext uri="{FF2B5EF4-FFF2-40B4-BE49-F238E27FC236}">
                <a16:creationId xmlns:a16="http://schemas.microsoft.com/office/drawing/2014/main" id="{AE582638-3A71-3EFB-51B9-5F5C49C9D034}"/>
              </a:ext>
            </a:extLst>
          </p:cNvPr>
          <p:cNvSpPr>
            <a:spLocks noGrp="1"/>
          </p:cNvSpPr>
          <p:nvPr>
            <p:ph type="body" sz="quarter" idx="66" hasCustomPrompt="1"/>
          </p:nvPr>
        </p:nvSpPr>
        <p:spPr>
          <a:xfrm>
            <a:off x="2268610" y="747031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21" name="Slide Number Placeholder 5">
            <a:extLst>
              <a:ext uri="{FF2B5EF4-FFF2-40B4-BE49-F238E27FC236}">
                <a16:creationId xmlns:a16="http://schemas.microsoft.com/office/drawing/2014/main" id="{891D65A2-F0A7-6546-AC37-162038FB25D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4" name="Text Placeholder 32">
            <a:extLst>
              <a:ext uri="{FF2B5EF4-FFF2-40B4-BE49-F238E27FC236}">
                <a16:creationId xmlns:a16="http://schemas.microsoft.com/office/drawing/2014/main" id="{B22BB1A8-8108-D6DA-FFBF-C6443731922D}"/>
              </a:ext>
            </a:extLst>
          </p:cNvPr>
          <p:cNvSpPr>
            <a:spLocks noGrp="1"/>
          </p:cNvSpPr>
          <p:nvPr>
            <p:ph type="body" sz="quarter" idx="69" hasCustomPrompt="1"/>
          </p:nvPr>
        </p:nvSpPr>
        <p:spPr>
          <a:xfrm>
            <a:off x="1503492" y="798457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12</a:t>
            </a:r>
            <a:endParaRPr lang="en-US"/>
          </a:p>
        </p:txBody>
      </p:sp>
      <p:sp>
        <p:nvSpPr>
          <p:cNvPr id="25" name="Text Placeholder 32">
            <a:extLst>
              <a:ext uri="{FF2B5EF4-FFF2-40B4-BE49-F238E27FC236}">
                <a16:creationId xmlns:a16="http://schemas.microsoft.com/office/drawing/2014/main" id="{7ABDBA86-87BC-58CD-958F-8EBE82863DC7}"/>
              </a:ext>
            </a:extLst>
          </p:cNvPr>
          <p:cNvSpPr>
            <a:spLocks noGrp="1"/>
          </p:cNvSpPr>
          <p:nvPr>
            <p:ph type="body" sz="quarter" idx="70" hasCustomPrompt="1"/>
          </p:nvPr>
        </p:nvSpPr>
        <p:spPr>
          <a:xfrm>
            <a:off x="2272707" y="798457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grpSp>
        <p:nvGrpSpPr>
          <p:cNvPr id="27" name="Group 26">
            <a:extLst>
              <a:ext uri="{FF2B5EF4-FFF2-40B4-BE49-F238E27FC236}">
                <a16:creationId xmlns:a16="http://schemas.microsoft.com/office/drawing/2014/main" id="{A475010C-67D1-28BE-89C5-20B8329DA89E}"/>
              </a:ext>
            </a:extLst>
          </p:cNvPr>
          <p:cNvGrpSpPr/>
          <p:nvPr userDrawn="1"/>
        </p:nvGrpSpPr>
        <p:grpSpPr>
          <a:xfrm>
            <a:off x="1486570" y="2943705"/>
            <a:ext cx="5631938" cy="4960742"/>
            <a:chOff x="1601136" y="3395402"/>
            <a:chExt cx="5080533" cy="4960742"/>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1601136" y="3395402"/>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1601136" y="39010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1635017" y="439790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1607309" y="487174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1607309" y="537743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B8F56E-DF3C-A410-CB57-E382AFE0BDEB}"/>
                </a:ext>
              </a:extLst>
            </p:cNvPr>
            <p:cNvCxnSpPr>
              <a:cxnSpLocks/>
            </p:cNvCxnSpPr>
            <p:nvPr userDrawn="1"/>
          </p:nvCxnSpPr>
          <p:spPr>
            <a:xfrm flipH="1">
              <a:off x="1607788" y="585984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04165-5E23-A653-141B-79D813B2C9EC}"/>
                </a:ext>
              </a:extLst>
            </p:cNvPr>
            <p:cNvCxnSpPr>
              <a:cxnSpLocks/>
            </p:cNvCxnSpPr>
            <p:nvPr userDrawn="1"/>
          </p:nvCxnSpPr>
          <p:spPr>
            <a:xfrm flipH="1">
              <a:off x="1607788" y="6365539"/>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01DBE0-9EE2-70BB-7C78-4FBD352F7BA5}"/>
                </a:ext>
              </a:extLst>
            </p:cNvPr>
            <p:cNvCxnSpPr>
              <a:cxnSpLocks/>
            </p:cNvCxnSpPr>
            <p:nvPr userDrawn="1"/>
          </p:nvCxnSpPr>
          <p:spPr>
            <a:xfrm flipH="1">
              <a:off x="1641669" y="686235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0092A-B911-1587-D6D1-5433032F34FB}"/>
                </a:ext>
              </a:extLst>
            </p:cNvPr>
            <p:cNvCxnSpPr>
              <a:cxnSpLocks/>
            </p:cNvCxnSpPr>
            <p:nvPr userDrawn="1"/>
          </p:nvCxnSpPr>
          <p:spPr>
            <a:xfrm flipH="1">
              <a:off x="1613961" y="73361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FC372E-5911-C19A-DC45-7C6AE8371949}"/>
                </a:ext>
              </a:extLst>
            </p:cNvPr>
            <p:cNvCxnSpPr>
              <a:cxnSpLocks/>
            </p:cNvCxnSpPr>
            <p:nvPr userDrawn="1"/>
          </p:nvCxnSpPr>
          <p:spPr>
            <a:xfrm flipH="1">
              <a:off x="1613961" y="784188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891BC9-12C4-D78F-DCC7-1FD3B4CC55EF}"/>
                </a:ext>
              </a:extLst>
            </p:cNvPr>
            <p:cNvCxnSpPr>
              <a:cxnSpLocks/>
            </p:cNvCxnSpPr>
            <p:nvPr userDrawn="1"/>
          </p:nvCxnSpPr>
          <p:spPr>
            <a:xfrm flipH="1">
              <a:off x="1618058" y="835614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379679A-0F99-A328-0D29-24DB75A33890}"/>
              </a:ext>
            </a:extLst>
          </p:cNvPr>
          <p:cNvSpPr/>
          <p:nvPr userDrawn="1"/>
        </p:nvSpPr>
        <p:spPr>
          <a:xfrm>
            <a:off x="2496762" y="9079037"/>
            <a:ext cx="4576814" cy="52322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chemeClr val="tx1"/>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p:txBody>
      </p:sp>
      <p:cxnSp>
        <p:nvCxnSpPr>
          <p:cNvPr id="30" name="Straight Connector 29">
            <a:extLst>
              <a:ext uri="{FF2B5EF4-FFF2-40B4-BE49-F238E27FC236}">
                <a16:creationId xmlns:a16="http://schemas.microsoft.com/office/drawing/2014/main" id="{9FD2FFC5-D8F4-F401-F71A-99D30F832D21}"/>
              </a:ext>
            </a:extLst>
          </p:cNvPr>
          <p:cNvCxnSpPr>
            <a:cxnSpLocks/>
          </p:cNvCxnSpPr>
          <p:nvPr userDrawn="1"/>
        </p:nvCxnSpPr>
        <p:spPr>
          <a:xfrm flipH="1">
            <a:off x="1500787" y="8420741"/>
            <a:ext cx="5587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 name="Text Placeholder 32">
            <a:extLst>
              <a:ext uri="{FF2B5EF4-FFF2-40B4-BE49-F238E27FC236}">
                <a16:creationId xmlns:a16="http://schemas.microsoft.com/office/drawing/2014/main" id="{43ECCC4F-CABC-E9CC-6498-5E60A014119A}"/>
              </a:ext>
            </a:extLst>
          </p:cNvPr>
          <p:cNvSpPr>
            <a:spLocks noGrp="1"/>
          </p:cNvSpPr>
          <p:nvPr>
            <p:ph type="body" sz="quarter" idx="30" hasCustomPrompt="1"/>
          </p:nvPr>
        </p:nvSpPr>
        <p:spPr>
          <a:xfrm>
            <a:off x="752315" y="579471"/>
            <a:ext cx="4837229" cy="946746"/>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392122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95534"/>
            <a:ext cx="7332439" cy="1428010"/>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011425"/>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2262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024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7" name="Slide Number Placeholder 5">
            <a:extLst>
              <a:ext uri="{FF2B5EF4-FFF2-40B4-BE49-F238E27FC236}">
                <a16:creationId xmlns:a16="http://schemas.microsoft.com/office/drawing/2014/main" id="{883966C9-E131-AA40-B612-AC4A6C3D25D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08030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74" name="Slide Number Placeholder 5">
            <a:extLst>
              <a:ext uri="{FF2B5EF4-FFF2-40B4-BE49-F238E27FC236}">
                <a16:creationId xmlns:a16="http://schemas.microsoft.com/office/drawing/2014/main" id="{EBD33226-0FBB-994F-B04E-DABD0AAC39B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7337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31" r:id="rId1"/>
    <p:sldLayoutId id="2147483950" r:id="rId2"/>
    <p:sldLayoutId id="2147483945" r:id="rId3"/>
    <p:sldLayoutId id="2147483946" r:id="rId4"/>
    <p:sldLayoutId id="2147483949" r:id="rId5"/>
    <p:sldLayoutId id="2147483951" r:id="rId6"/>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C872740-AF4D-0242-B897-B6428B3B26B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5" name="Text Box 5">
            <a:extLst>
              <a:ext uri="{FF2B5EF4-FFF2-40B4-BE49-F238E27FC236}">
                <a16:creationId xmlns:a16="http://schemas.microsoft.com/office/drawing/2014/main" id="{3133791B-FD9C-F6C4-268A-F210E0F3F478}"/>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DA34BFF-7D22-D520-6070-A74D8C98C903}"/>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Comp%20profile%20tem.pdf" TargetMode="External"/><Relationship Id="rId2" Type="http://schemas.openxmlformats.org/officeDocument/2006/relationships/hyperlink" Target="file:///C:\Users\DevonButterfield\OneDrive%20-%20BIA%20INNOVATOR%20CAMPUS%20CLG\Desktop\swot-canvas.pdf.pdf" TargetMode="External"/><Relationship Id="rId1" Type="http://schemas.openxmlformats.org/officeDocument/2006/relationships/slideLayout" Target="../slideLayouts/slideLayout5.xml"/><Relationship Id="rId4" Type="http://schemas.openxmlformats.org/officeDocument/2006/relationships/hyperlink" Target="file:///C:\Users\DevonButterfield\OneDrive%20-%20BIA%20INNOVATOR%20CAMPUS%20CLG\Desktop\customer%20profile%20templat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69.xml"/><Relationship Id="rId3" Type="http://schemas.openxmlformats.org/officeDocument/2006/relationships/slide" Target="slide8.xml"/><Relationship Id="rId7" Type="http://schemas.openxmlformats.org/officeDocument/2006/relationships/slide" Target="slide29.xml"/><Relationship Id="rId12" Type="http://schemas.openxmlformats.org/officeDocument/2006/relationships/slide" Target="slide65.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0.xml"/><Relationship Id="rId5" Type="http://schemas.openxmlformats.org/officeDocument/2006/relationships/slide" Target="slide14.xml"/><Relationship Id="rId10" Type="http://schemas.openxmlformats.org/officeDocument/2006/relationships/slide" Target="slide56.xml"/><Relationship Id="rId4" Type="http://schemas.openxmlformats.org/officeDocument/2006/relationships/slide" Target="slide11.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23.xml"/><Relationship Id="rId7" Type="http://schemas.openxmlformats.org/officeDocument/2006/relationships/slide" Target="slide24.xml"/><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slide" Target="slide27.xml"/><Relationship Id="rId5" Type="http://schemas.openxmlformats.org/officeDocument/2006/relationships/slide" Target="slide29.xml"/><Relationship Id="rId4" Type="http://schemas.openxmlformats.org/officeDocument/2006/relationships/slide" Target="slide28.xml"/><Relationship Id="rId9" Type="http://schemas.openxmlformats.org/officeDocument/2006/relationships/slide" Target="slide2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euipo.europa.eu/en" TargetMode="External"/><Relationship Id="rId2" Type="http://schemas.openxmlformats.org/officeDocument/2006/relationships/hyperlink" Target="https://www.hse.ie/eng/services/list/1/environ/eho.html#:~:text=Environmental%20Health%20Officers%20(EHOs)%20protect,an%20EHO's%20approach%20is%20different."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ehonline.hse.ie/" TargetMode="External"/><Relationship Id="rId2" Type="http://schemas.openxmlformats.org/officeDocument/2006/relationships/hyperlink" Target="https://www.revenue.ie/en/employing-people/becoming-an-employer-and-ongoing-obligations/information-on-payroll-submission/employment-identifier.aspx" TargetMode="External"/><Relationship Id="rId1" Type="http://schemas.openxmlformats.org/officeDocument/2006/relationships/slideLayout" Target="../slideLayouts/slideLayout5.xml"/><Relationship Id="rId6" Type="http://schemas.openxmlformats.org/officeDocument/2006/relationships/hyperlink" Target="https://euipo.europa.eu/ohimportal/en/apply-for-a-trade-mark" TargetMode="External"/><Relationship Id="rId5" Type="http://schemas.openxmlformats.org/officeDocument/2006/relationships/hyperlink" Target="https://european-union.europa.eu/principles-countries-history/country-profiles_en" TargetMode="External"/><Relationship Id="rId4" Type="http://schemas.openxmlformats.org/officeDocument/2006/relationships/hyperlink" Target="https://www.gov.ie/en/service/2ae0e-alcohol-licence-for-a-caferestaurant/#how-to-apply-for-a-lic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slide" Target="slide35.xml"/><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5.xml"/><Relationship Id="rId1" Type="http://schemas.openxmlformats.org/officeDocument/2006/relationships/video" Target="https://www.youtube.com/embed/UzxUfXDZg6E?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qvista.com/types-of-company-funding/different-type-of-investors/" TargetMode="External"/><Relationship Id="rId2" Type="http://schemas.openxmlformats.org/officeDocument/2006/relationships/hyperlink" Target="https://www.fool.com/the-ascent/small-business/accounting/articles/financial-projections/"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40.xml"/><Relationship Id="rId7" Type="http://schemas.openxmlformats.org/officeDocument/2006/relationships/slide" Target="slide42.xml"/><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44.xml"/></Relationships>
</file>

<file path=ppt/slides/_rels/slide4.xml.rels><?xml version="1.0" encoding="UTF-8" standalone="yes"?>
<Relationships xmlns="http://schemas.openxmlformats.org/package/2006/relationships"><Relationship Id="rId8" Type="http://schemas.openxmlformats.org/officeDocument/2006/relationships/hyperlink" Target="http://www.momentumconsulting.ie/" TargetMode="External"/><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hyperlink" Target="http://www.euei.dk/" TargetMode="External"/><Relationship Id="rId17" Type="http://schemas.openxmlformats.org/officeDocument/2006/relationships/image" Target="../media/image23.png"/><Relationship Id="rId2" Type="http://schemas.openxmlformats.org/officeDocument/2006/relationships/hyperlink" Target="https://www.savonia.fi/" TargetMode="External"/><Relationship Id="rId16" Type="http://schemas.openxmlformats.org/officeDocument/2006/relationships/image" Target="../media/image22.emf"/><Relationship Id="rId1" Type="http://schemas.openxmlformats.org/officeDocument/2006/relationships/slideLayout" Target="../slideLayouts/slideLayout6.xml"/><Relationship Id="rId6" Type="http://schemas.openxmlformats.org/officeDocument/2006/relationships/hyperlink" Target="https://portal3.ipb.pt/index.php/pt/ipb" TargetMode="External"/><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png"/><Relationship Id="rId10" Type="http://schemas.openxmlformats.org/officeDocument/2006/relationships/hyperlink" Target="https://biainnovatorcampus.ie/" TargetMode="External"/><Relationship Id="rId4" Type="http://schemas.openxmlformats.org/officeDocument/2006/relationships/hyperlink" Target="https://www.antalya.edu.tr/en" TargetMode="External"/><Relationship Id="rId9" Type="http://schemas.openxmlformats.org/officeDocument/2006/relationships/image" Target="../media/image17.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hyperlink" Target="https://ethical-food.eu/the-good-practice-compendium/"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nibusinessinfo.co.uk/print/node/9396"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https://ethical-food.eu/the-good-practice-compendium/"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origingreen.ie/" TargetMode="External"/><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slide" Target="slide52.xml"/><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slide" Target="slide53.xml"/><Relationship Id="rId5" Type="http://schemas.openxmlformats.org/officeDocument/2006/relationships/slide" Target="slide50.xml"/><Relationship Id="rId4" Type="http://schemas.openxmlformats.org/officeDocument/2006/relationships/slide" Target="slide54.xml"/></Relationships>
</file>

<file path=ppt/slides/_rels/slide4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Interview%20temp.pdf" TargetMode="External"/><Relationship Id="rId2" Type="http://schemas.openxmlformats.org/officeDocument/2006/relationships/hyperlink" Target="https://www.cipd.org/globalassets/media/knowledge/knowledge-hub/evidence-reviews/2023-pdfs/fair-selection-evidence-practice-summary_tcm18-114569.pdf"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ethical-food.eu/ethical-food-entrepreneurs-oers-en/" TargetMode="External"/><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Marketing%20Strat.pdf" TargetMode="External"/><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ethical-food.eu/ethical-food-entrepreneurs-oers-en/" TargetMode="External"/><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hyperlink" Target="http://www.ethical-food.eu/"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A09C850A-29C4-AEC6-40CC-17731EA6546A}"/>
              </a:ext>
            </a:extLst>
          </p:cNvPr>
          <p:cNvSpPr/>
          <p:nvPr/>
        </p:nvSpPr>
        <p:spPr>
          <a:xfrm>
            <a:off x="0" y="6319520"/>
            <a:ext cx="7559675" cy="437229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C8C7EFFB-F2ED-3DAA-741B-44FC0D21ED96}"/>
              </a:ext>
            </a:extLst>
          </p:cNvPr>
          <p:cNvSpPr/>
          <p:nvPr/>
        </p:nvSpPr>
        <p:spPr>
          <a:xfrm>
            <a:off x="-3173193" y="97643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B2DEDD"/>
          </a:solidFill>
          <a:ln w="2449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DD9F962-8308-46FF-B3FF-4F4617C0D39B}"/>
              </a:ext>
            </a:extLst>
          </p:cNvPr>
          <p:cNvSpPr/>
          <p:nvPr/>
        </p:nvSpPr>
        <p:spPr>
          <a:xfrm>
            <a:off x="422886" y="1469169"/>
            <a:ext cx="6874094" cy="6115913"/>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a:blip r:embed="rId2" cstate="screen">
              <a:extLst>
                <a:ext uri="{28A0092B-C50C-407E-A947-70E740481C1C}">
                  <a14:useLocalDpi xmlns:a14="http://schemas.microsoft.com/office/drawing/2010/main"/>
                </a:ext>
              </a:extLst>
            </a:blip>
            <a:srcRect/>
            <a:stretch>
              <a:fillRect l="-16" r="-16"/>
            </a:stretch>
          </a:blipFill>
          <a:ln w="24491" cap="flat">
            <a:noFill/>
            <a:prstDash val="solid"/>
            <a:miter/>
          </a:ln>
        </p:spPr>
        <p:txBody>
          <a:bodyPr rtlCol="0" anchor="ctr"/>
          <a:lstStyle/>
          <a:p>
            <a:endParaRPr lang="en-US" dirty="0"/>
          </a:p>
        </p:txBody>
      </p:sp>
      <p:sp>
        <p:nvSpPr>
          <p:cNvPr id="5" name="Text Placeholder 4">
            <a:extLst>
              <a:ext uri="{FF2B5EF4-FFF2-40B4-BE49-F238E27FC236}">
                <a16:creationId xmlns:a16="http://schemas.microsoft.com/office/drawing/2014/main" id="{A7D0CC8C-B4FC-0B4D-8EB3-CF68E32D9606}"/>
              </a:ext>
            </a:extLst>
          </p:cNvPr>
          <p:cNvSpPr>
            <a:spLocks noGrp="1"/>
          </p:cNvSpPr>
          <p:nvPr>
            <p:ph type="body" sz="quarter" idx="17"/>
          </p:nvPr>
        </p:nvSpPr>
        <p:spPr>
          <a:xfrm>
            <a:off x="689588" y="9964508"/>
            <a:ext cx="1230818" cy="419205"/>
          </a:xfrm>
        </p:spPr>
        <p:txBody>
          <a:bodyPr/>
          <a:lstStyle/>
          <a:p>
            <a:r>
              <a:rPr lang="en-US" b="1"/>
              <a:t>June 2023</a:t>
            </a:r>
          </a:p>
          <a:p>
            <a:r>
              <a:rPr lang="en-US"/>
              <a:t>PR2 Manual</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8"/>
          </p:nvPr>
        </p:nvSpPr>
        <p:spPr>
          <a:xfrm>
            <a:off x="2221591" y="9905064"/>
            <a:ext cx="1948380" cy="419205"/>
          </a:xfrm>
        </p:spPr>
        <p:txBody>
          <a:bodyPr/>
          <a:lstStyle/>
          <a:p>
            <a:r>
              <a:rPr lang="en-US" b="1" dirty="0"/>
              <a:t>By </a:t>
            </a:r>
          </a:p>
          <a:p>
            <a:r>
              <a:rPr lang="en-US" dirty="0"/>
              <a:t>Devon Butterfield </a:t>
            </a:r>
          </a:p>
          <a:p>
            <a:r>
              <a:rPr lang="en-US" dirty="0"/>
              <a:t>BIA Innovator Campus</a:t>
            </a:r>
          </a:p>
        </p:txBody>
      </p:sp>
      <p:grpSp>
        <p:nvGrpSpPr>
          <p:cNvPr id="35" name="Graphic 95">
            <a:extLst>
              <a:ext uri="{FF2B5EF4-FFF2-40B4-BE49-F238E27FC236}">
                <a16:creationId xmlns:a16="http://schemas.microsoft.com/office/drawing/2014/main" id="{B9DD9CDA-0837-5B32-AD20-167E02476B7E}"/>
              </a:ext>
            </a:extLst>
          </p:cNvPr>
          <p:cNvGrpSpPr/>
          <p:nvPr/>
        </p:nvGrpSpPr>
        <p:grpSpPr>
          <a:xfrm>
            <a:off x="635001" y="9744806"/>
            <a:ext cx="1509109" cy="423922"/>
            <a:chOff x="584588" y="9078286"/>
            <a:chExt cx="1509109" cy="423922"/>
          </a:xfrm>
          <a:solidFill>
            <a:srgbClr val="000000"/>
          </a:solidFill>
        </p:grpSpPr>
        <p:sp>
          <p:nvSpPr>
            <p:cNvPr id="36" name="Freeform 35">
              <a:extLst>
                <a:ext uri="{FF2B5EF4-FFF2-40B4-BE49-F238E27FC236}">
                  <a16:creationId xmlns:a16="http://schemas.microsoft.com/office/drawing/2014/main" id="{28400B3B-ECD3-BE3E-C91F-46CCC6C7E993}"/>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991A582-EBA7-2DB9-CBD7-295C5AFD4DC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A632CC41-17F2-A516-47C2-D0E9315F4DEB}"/>
              </a:ext>
            </a:extLst>
          </p:cNvPr>
          <p:cNvGrpSpPr/>
          <p:nvPr/>
        </p:nvGrpSpPr>
        <p:grpSpPr>
          <a:xfrm>
            <a:off x="373750" y="384739"/>
            <a:ext cx="3806691" cy="1036917"/>
            <a:chOff x="606516" y="4401391"/>
            <a:chExt cx="6216321" cy="1693284"/>
          </a:xfrm>
        </p:grpSpPr>
        <p:grpSp>
          <p:nvGrpSpPr>
            <p:cNvPr id="42" name="Graphic 2">
              <a:extLst>
                <a:ext uri="{FF2B5EF4-FFF2-40B4-BE49-F238E27FC236}">
                  <a16:creationId xmlns:a16="http://schemas.microsoft.com/office/drawing/2014/main" id="{8F755581-AF47-0884-6F4F-C35F96CC3529}"/>
                </a:ext>
              </a:extLst>
            </p:cNvPr>
            <p:cNvGrpSpPr/>
            <p:nvPr/>
          </p:nvGrpSpPr>
          <p:grpSpPr>
            <a:xfrm>
              <a:off x="2615525" y="4709261"/>
              <a:ext cx="4207312" cy="1153561"/>
              <a:chOff x="2615525" y="4709261"/>
              <a:chExt cx="4207312" cy="1153561"/>
            </a:xfrm>
          </p:grpSpPr>
          <p:sp>
            <p:nvSpPr>
              <p:cNvPr id="72" name="Freeform 71">
                <a:extLst>
                  <a:ext uri="{FF2B5EF4-FFF2-40B4-BE49-F238E27FC236}">
                    <a16:creationId xmlns:a16="http://schemas.microsoft.com/office/drawing/2014/main" id="{431EC77C-3325-38DD-1D5B-42C2D4EB658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9A7273E-229F-CB05-E839-F4013DBC4D4B}"/>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2BAB0F-DFAD-2977-A1BE-2F3D0784ED50}"/>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75" name="Graphic 2">
                <a:extLst>
                  <a:ext uri="{FF2B5EF4-FFF2-40B4-BE49-F238E27FC236}">
                    <a16:creationId xmlns:a16="http://schemas.microsoft.com/office/drawing/2014/main" id="{AACBBDAB-8DD4-C6CD-7B53-48392EB3BDBA}"/>
                  </a:ext>
                </a:extLst>
              </p:cNvPr>
              <p:cNvGrpSpPr/>
              <p:nvPr/>
            </p:nvGrpSpPr>
            <p:grpSpPr>
              <a:xfrm>
                <a:off x="2615525" y="4709261"/>
                <a:ext cx="4196848" cy="677503"/>
                <a:chOff x="2615525" y="4709261"/>
                <a:chExt cx="4196848" cy="677503"/>
              </a:xfrm>
              <a:solidFill>
                <a:srgbClr val="000000"/>
              </a:solidFill>
            </p:grpSpPr>
            <p:sp>
              <p:nvSpPr>
                <p:cNvPr id="93" name="Freeform 92">
                  <a:extLst>
                    <a:ext uri="{FF2B5EF4-FFF2-40B4-BE49-F238E27FC236}">
                      <a16:creationId xmlns:a16="http://schemas.microsoft.com/office/drawing/2014/main" id="{3CEC49B6-BE5B-BFF1-9C70-FD7AFE0E7ABD}"/>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808758B-9AFB-4A25-883D-83B90FB66049}"/>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2AEA6494-4F59-A0C5-9CAE-A2C525600C0D}"/>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D273A9F-167F-3D3B-9A0C-2EF23D685187}"/>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64A029F-90A7-9854-18C5-BBA1E1E981C8}"/>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941D828-6BF8-1CF5-B212-33337BDF1153}"/>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7C0F1D4-BBB1-7379-1F15-7168B2F5339F}"/>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CB71D0-0822-A440-5F89-C6AE04D60C70}"/>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F99FB82-C263-19E0-DE37-CD4E4ADF9653}"/>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A984E50-7CC7-0D57-B2E3-68AD24402F59}"/>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502E401F-2824-5D7B-3DB6-6D1F2DDC75F7}"/>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76" name="Graphic 2">
                <a:extLst>
                  <a:ext uri="{FF2B5EF4-FFF2-40B4-BE49-F238E27FC236}">
                    <a16:creationId xmlns:a16="http://schemas.microsoft.com/office/drawing/2014/main" id="{C201F5FF-9B3B-7DCC-DEEF-BB7F69107245}"/>
                  </a:ext>
                </a:extLst>
              </p:cNvPr>
              <p:cNvGrpSpPr/>
              <p:nvPr/>
            </p:nvGrpSpPr>
            <p:grpSpPr>
              <a:xfrm>
                <a:off x="2629793" y="5482737"/>
                <a:ext cx="4193044" cy="380086"/>
                <a:chOff x="2629793" y="5482737"/>
                <a:chExt cx="4193044" cy="380086"/>
              </a:xfrm>
              <a:solidFill>
                <a:srgbClr val="000000"/>
              </a:solidFill>
            </p:grpSpPr>
            <p:sp>
              <p:nvSpPr>
                <p:cNvPr id="77" name="Freeform 76">
                  <a:extLst>
                    <a:ext uri="{FF2B5EF4-FFF2-40B4-BE49-F238E27FC236}">
                      <a16:creationId xmlns:a16="http://schemas.microsoft.com/office/drawing/2014/main" id="{AF782D92-B31C-27B8-4229-5AA0EE5CAA8A}"/>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E2EB6F-3D8F-AC04-B52C-9E0B98523BF7}"/>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1811B01-4C7F-A69F-829E-B9C54D67ECA4}"/>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CF71711-370C-839E-87B4-BEF53D37FBD4}"/>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E43999A-DD83-B68D-18CD-4E4090602EF3}"/>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09A01F6-FB5E-736F-4945-EF1B24765625}"/>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DCB661F-2E72-8D9B-674E-09B0E48C502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63B1F9B-5754-D029-C4CA-57AA0601365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C086063-77B8-9E5D-1750-589E9D249328}"/>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8FE1C70-A8A6-9330-36E6-0BBBBB1927C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611D4A-F431-71BC-0E00-A3712E69AAF5}"/>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97DC32E-EDDE-48CE-BE8E-68BA474A009F}"/>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DDDC724-572A-2FB8-BED7-A944493F43B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4902858-208A-569D-0C23-3632FDE6FEE3}"/>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BC03002-1196-158B-FE1B-FF7A913D4069}"/>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FDA01D3-6284-9BD1-2EF0-57065E8F5FBA}"/>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43" name="Graphic 2">
              <a:extLst>
                <a:ext uri="{FF2B5EF4-FFF2-40B4-BE49-F238E27FC236}">
                  <a16:creationId xmlns:a16="http://schemas.microsoft.com/office/drawing/2014/main" id="{103F241B-22C2-4631-8B45-2F3C90563115}"/>
                </a:ext>
              </a:extLst>
            </p:cNvPr>
            <p:cNvGrpSpPr/>
            <p:nvPr/>
          </p:nvGrpSpPr>
          <p:grpSpPr>
            <a:xfrm>
              <a:off x="606516" y="4401391"/>
              <a:ext cx="1666563" cy="1693284"/>
              <a:chOff x="606516" y="4401391"/>
              <a:chExt cx="1666563" cy="1693284"/>
            </a:xfrm>
          </p:grpSpPr>
          <p:grpSp>
            <p:nvGrpSpPr>
              <p:cNvPr id="44" name="Graphic 2">
                <a:extLst>
                  <a:ext uri="{FF2B5EF4-FFF2-40B4-BE49-F238E27FC236}">
                    <a16:creationId xmlns:a16="http://schemas.microsoft.com/office/drawing/2014/main" id="{83E57DDB-A905-343D-FC36-3C4879A1DACC}"/>
                  </a:ext>
                </a:extLst>
              </p:cNvPr>
              <p:cNvGrpSpPr/>
              <p:nvPr/>
            </p:nvGrpSpPr>
            <p:grpSpPr>
              <a:xfrm>
                <a:off x="606516" y="4401391"/>
                <a:ext cx="1666563" cy="1693284"/>
                <a:chOff x="606516" y="4401391"/>
                <a:chExt cx="1666563" cy="1693284"/>
              </a:xfrm>
            </p:grpSpPr>
            <p:sp>
              <p:nvSpPr>
                <p:cNvPr id="70" name="Freeform 69">
                  <a:extLst>
                    <a:ext uri="{FF2B5EF4-FFF2-40B4-BE49-F238E27FC236}">
                      <a16:creationId xmlns:a16="http://schemas.microsoft.com/office/drawing/2014/main" id="{EB4D48B2-7B35-53AE-65AA-4E9B7AA61C7A}"/>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288799-4945-290F-CF8E-C1791EE8F5D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45" name="Graphic 2">
                <a:extLst>
                  <a:ext uri="{FF2B5EF4-FFF2-40B4-BE49-F238E27FC236}">
                    <a16:creationId xmlns:a16="http://schemas.microsoft.com/office/drawing/2014/main" id="{A4554F43-1E31-71C1-FECC-CDAA444AFB4C}"/>
                  </a:ext>
                </a:extLst>
              </p:cNvPr>
              <p:cNvGrpSpPr/>
              <p:nvPr/>
            </p:nvGrpSpPr>
            <p:grpSpPr>
              <a:xfrm>
                <a:off x="879521" y="4954417"/>
                <a:ext cx="306297" cy="518817"/>
                <a:chOff x="879521" y="4954417"/>
                <a:chExt cx="306297" cy="518817"/>
              </a:xfrm>
              <a:solidFill>
                <a:srgbClr val="F1A0C2"/>
              </a:solidFill>
            </p:grpSpPr>
            <p:sp>
              <p:nvSpPr>
                <p:cNvPr id="65" name="Freeform 64">
                  <a:extLst>
                    <a:ext uri="{FF2B5EF4-FFF2-40B4-BE49-F238E27FC236}">
                      <a16:creationId xmlns:a16="http://schemas.microsoft.com/office/drawing/2014/main" id="{51D9B261-4ED6-82CB-F9A9-D4E13F0A3639}"/>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E2BCCCC-98F9-E5A3-811A-F7D274BD0FD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76024BD-4C68-8C4A-B091-7131F25EF32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B9DEC17-8600-F84D-DB7E-07A070DBA21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8B1380D-F3D1-C4D3-3927-91B3AC923E68}"/>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46E0FA97-75BD-09C6-63D5-CB9BE2AE5C2F}"/>
                  </a:ext>
                </a:extLst>
              </p:cNvPr>
              <p:cNvGrpSpPr/>
              <p:nvPr/>
            </p:nvGrpSpPr>
            <p:grpSpPr>
              <a:xfrm>
                <a:off x="1305674" y="4681705"/>
                <a:ext cx="305346" cy="518817"/>
                <a:chOff x="1305674" y="4681705"/>
                <a:chExt cx="305346" cy="518817"/>
              </a:xfrm>
              <a:solidFill>
                <a:srgbClr val="F1A0C2"/>
              </a:solidFill>
            </p:grpSpPr>
            <p:sp>
              <p:nvSpPr>
                <p:cNvPr id="60" name="Freeform 59">
                  <a:extLst>
                    <a:ext uri="{FF2B5EF4-FFF2-40B4-BE49-F238E27FC236}">
                      <a16:creationId xmlns:a16="http://schemas.microsoft.com/office/drawing/2014/main" id="{854AFCB2-B0C8-A25E-CE8B-AE90134171D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54E5F4-9B1B-6696-9051-3DD00E276063}"/>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D5AE724-BBFD-38EE-419D-ECCFFE8C8A1C}"/>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D3601FF-BE87-C976-52A2-E3C412306206}"/>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8D11068-1F2E-6A4C-7E6B-D95B51F9CC64}"/>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2C1CFDF8-35E1-1213-1597-B3F12EBE4694}"/>
                  </a:ext>
                </a:extLst>
              </p:cNvPr>
              <p:cNvGrpSpPr/>
              <p:nvPr/>
            </p:nvGrpSpPr>
            <p:grpSpPr>
              <a:xfrm>
                <a:off x="1725169" y="4951566"/>
                <a:ext cx="306297" cy="518817"/>
                <a:chOff x="1725169" y="4951566"/>
                <a:chExt cx="306297" cy="518817"/>
              </a:xfrm>
              <a:solidFill>
                <a:srgbClr val="F1A0C2"/>
              </a:solidFill>
            </p:grpSpPr>
            <p:sp>
              <p:nvSpPr>
                <p:cNvPr id="55" name="Freeform 54">
                  <a:extLst>
                    <a:ext uri="{FF2B5EF4-FFF2-40B4-BE49-F238E27FC236}">
                      <a16:creationId xmlns:a16="http://schemas.microsoft.com/office/drawing/2014/main" id="{A4F6C735-325C-172A-4F3E-8BC82B0360BF}"/>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8D2DBC-2FFB-3895-38D9-EFA7F34F5699}"/>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DC1888C-394D-B092-8FAA-FA24C719A00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639FDCC-3D88-5918-D5E0-D6A8C7669684}"/>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534EE0-486B-4E5C-0550-CDD1CDBBC7FF}"/>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48" name="Graphic 2">
                <a:extLst>
                  <a:ext uri="{FF2B5EF4-FFF2-40B4-BE49-F238E27FC236}">
                    <a16:creationId xmlns:a16="http://schemas.microsoft.com/office/drawing/2014/main" id="{70F2AA6E-58FE-3A96-59D7-E8568EA635DE}"/>
                  </a:ext>
                </a:extLst>
              </p:cNvPr>
              <p:cNvGrpSpPr/>
              <p:nvPr/>
            </p:nvGrpSpPr>
            <p:grpSpPr>
              <a:xfrm>
                <a:off x="690225" y="4499263"/>
                <a:ext cx="1499146" cy="1498490"/>
                <a:chOff x="690225" y="4499263"/>
                <a:chExt cx="1499146" cy="1498490"/>
              </a:xfrm>
              <a:solidFill>
                <a:srgbClr val="000000"/>
              </a:solidFill>
            </p:grpSpPr>
            <p:grpSp>
              <p:nvGrpSpPr>
                <p:cNvPr id="49" name="Graphic 2">
                  <a:extLst>
                    <a:ext uri="{FF2B5EF4-FFF2-40B4-BE49-F238E27FC236}">
                      <a16:creationId xmlns:a16="http://schemas.microsoft.com/office/drawing/2014/main" id="{F57CA5A2-0DAE-329C-1CA6-3F9E5116BD57}"/>
                    </a:ext>
                  </a:extLst>
                </p:cNvPr>
                <p:cNvGrpSpPr/>
                <p:nvPr/>
              </p:nvGrpSpPr>
              <p:grpSpPr>
                <a:xfrm>
                  <a:off x="690225" y="4499263"/>
                  <a:ext cx="1499146" cy="1498490"/>
                  <a:chOff x="690225" y="4499263"/>
                  <a:chExt cx="1499146" cy="1498490"/>
                </a:xfrm>
                <a:solidFill>
                  <a:srgbClr val="000000"/>
                </a:solidFill>
              </p:grpSpPr>
              <p:sp>
                <p:nvSpPr>
                  <p:cNvPr id="53" name="Freeform 52">
                    <a:extLst>
                      <a:ext uri="{FF2B5EF4-FFF2-40B4-BE49-F238E27FC236}">
                        <a16:creationId xmlns:a16="http://schemas.microsoft.com/office/drawing/2014/main" id="{1CD77128-9FCB-6E33-E448-9F6B633188EF}"/>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B0AC0F-50A2-32BB-600A-4B497E9C9B63}"/>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589DE230-C0EE-7DF4-D1B0-0E1F84DBECB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F66C516-9F9F-293E-FACE-51B2DCE42582}"/>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D57F222-2262-13B1-C1F4-32A8561CC4B6}"/>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116" name="Rectangle 115">
            <a:extLst>
              <a:ext uri="{FF2B5EF4-FFF2-40B4-BE49-F238E27FC236}">
                <a16:creationId xmlns:a16="http://schemas.microsoft.com/office/drawing/2014/main" id="{C92638B1-ACFB-90A1-9EA6-8223E27AFE2C}"/>
              </a:ext>
            </a:extLst>
          </p:cNvPr>
          <p:cNvSpPr/>
          <p:nvPr/>
        </p:nvSpPr>
        <p:spPr>
          <a:xfrm>
            <a:off x="5924396" y="9853898"/>
            <a:ext cx="1645195" cy="52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 name="Picture 116">
            <a:extLst>
              <a:ext uri="{FF2B5EF4-FFF2-40B4-BE49-F238E27FC236}">
                <a16:creationId xmlns:a16="http://schemas.microsoft.com/office/drawing/2014/main" id="{033036A8-5FBB-E2D7-5389-EDB410689C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6050904" y="9976687"/>
            <a:ext cx="1292260" cy="296749"/>
          </a:xfrm>
          <a:prstGeom prst="rect">
            <a:avLst/>
          </a:prstGeom>
          <a:ln>
            <a:noFill/>
          </a:ln>
          <a:extLst>
            <a:ext uri="{53640926-AAD7-44D8-BBD7-CCE9431645EC}">
              <a14:shadowObscured xmlns:a14="http://schemas.microsoft.com/office/drawing/2010/main"/>
            </a:ext>
          </a:extLst>
        </p:spPr>
      </p:pic>
      <p:grpSp>
        <p:nvGrpSpPr>
          <p:cNvPr id="145" name="Group 144">
            <a:extLst>
              <a:ext uri="{FF2B5EF4-FFF2-40B4-BE49-F238E27FC236}">
                <a16:creationId xmlns:a16="http://schemas.microsoft.com/office/drawing/2014/main" id="{F3762ACF-D2E1-5E01-2DE8-B9DE43D433C3}"/>
              </a:ext>
            </a:extLst>
          </p:cNvPr>
          <p:cNvGrpSpPr/>
          <p:nvPr/>
        </p:nvGrpSpPr>
        <p:grpSpPr>
          <a:xfrm>
            <a:off x="5133935" y="219412"/>
            <a:ext cx="3304252" cy="3302807"/>
            <a:chOff x="978879" y="2999701"/>
            <a:chExt cx="2461200" cy="2460124"/>
          </a:xfrm>
          <a:solidFill>
            <a:srgbClr val="F1A0C2">
              <a:alpha val="28000"/>
            </a:srgbClr>
          </a:solidFill>
        </p:grpSpPr>
        <p:grpSp>
          <p:nvGrpSpPr>
            <p:cNvPr id="124" name="Graphic 2">
              <a:extLst>
                <a:ext uri="{FF2B5EF4-FFF2-40B4-BE49-F238E27FC236}">
                  <a16:creationId xmlns:a16="http://schemas.microsoft.com/office/drawing/2014/main" id="{B9D80DCC-16B1-B769-4EFA-E85573369D83}"/>
                </a:ext>
              </a:extLst>
            </p:cNvPr>
            <p:cNvGrpSpPr/>
            <p:nvPr/>
          </p:nvGrpSpPr>
          <p:grpSpPr>
            <a:xfrm>
              <a:off x="978879" y="2999701"/>
              <a:ext cx="2461200" cy="2460124"/>
              <a:chOff x="690225" y="4499263"/>
              <a:chExt cx="1499146" cy="1498490"/>
            </a:xfrm>
            <a:grpFill/>
          </p:grpSpPr>
          <p:sp>
            <p:nvSpPr>
              <p:cNvPr id="128" name="Freeform 127">
                <a:extLst>
                  <a:ext uri="{FF2B5EF4-FFF2-40B4-BE49-F238E27FC236}">
                    <a16:creationId xmlns:a16="http://schemas.microsoft.com/office/drawing/2014/main" id="{79309FD9-B8EC-4063-A2C8-3EAFD0EC81C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6C92EFA-1EE4-BB3B-2163-3E13697CB69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endParaRPr lang="en-US"/>
              </a:p>
            </p:txBody>
          </p:sp>
        </p:grpSp>
        <p:sp>
          <p:nvSpPr>
            <p:cNvPr id="125" name="Freeform 124">
              <a:extLst>
                <a:ext uri="{FF2B5EF4-FFF2-40B4-BE49-F238E27FC236}">
                  <a16:creationId xmlns:a16="http://schemas.microsoft.com/office/drawing/2014/main" id="{8026BD71-D046-8733-3E7A-2CDDB31213C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grpFill/>
            <a:ln w="951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505F606-C6CE-E706-D899-D02D13B92B4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grp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5CC8751F-6234-0D6B-FE4C-B7B72FF1D521}"/>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grpFill/>
            <a:ln w="9512" cap="flat">
              <a:noFill/>
              <a:prstDash val="solid"/>
              <a:miter/>
            </a:ln>
          </p:spPr>
          <p:txBody>
            <a:bodyPr rtlCol="0" anchor="ctr"/>
            <a:lstStyle/>
            <a:p>
              <a:endParaRPr lang="en-US"/>
            </a:p>
          </p:txBody>
        </p:sp>
      </p:grpSp>
      <p:sp>
        <p:nvSpPr>
          <p:cNvPr id="104" name="TextBox 103">
            <a:extLst>
              <a:ext uri="{FF2B5EF4-FFF2-40B4-BE49-F238E27FC236}">
                <a16:creationId xmlns:a16="http://schemas.microsoft.com/office/drawing/2014/main" id="{08868454-C01F-8446-71FC-AD84D36042B7}"/>
              </a:ext>
            </a:extLst>
          </p:cNvPr>
          <p:cNvSpPr txBox="1"/>
          <p:nvPr/>
        </p:nvSpPr>
        <p:spPr>
          <a:xfrm>
            <a:off x="293662" y="7612898"/>
            <a:ext cx="6956072" cy="2123658"/>
          </a:xfrm>
          <a:prstGeom prst="rect">
            <a:avLst/>
          </a:prstGeom>
          <a:noFill/>
          <a:effectLst/>
        </p:spPr>
        <p:txBody>
          <a:bodyPr wrap="square">
            <a:spAutoFit/>
          </a:bodyPr>
          <a:lstStyle/>
          <a:p>
            <a:pPr algn="r"/>
            <a:r>
              <a:rPr lang="en-GB" sz="4400" b="1" dirty="0">
                <a:solidFill>
                  <a:schemeClr val="bg1"/>
                </a:solidFill>
              </a:rPr>
              <a:t>INNOVATING ETHICAL FOOD ENTREPRENEURSHIP MANUAL</a:t>
            </a:r>
            <a:endParaRPr lang="en-US" sz="4400" b="1" dirty="0">
              <a:solidFill>
                <a:schemeClr val="bg1"/>
              </a:solidFill>
            </a:endParaRPr>
          </a:p>
        </p:txBody>
      </p:sp>
    </p:spTree>
    <p:extLst>
      <p:ext uri="{BB962C8B-B14F-4D97-AF65-F5344CB8AC3E}">
        <p14:creationId xmlns:p14="http://schemas.microsoft.com/office/powerpoint/2010/main" val="138147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13281" y="757642"/>
            <a:ext cx="4095877" cy="946746"/>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Concept of               Ethical Food Business</a:t>
            </a: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02</a:t>
            </a:r>
            <a:endParaRPr lang="en-US" sz="8800">
              <a:solidFill>
                <a:srgbClr val="F1A0C2"/>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10</a:t>
            </a:fld>
            <a:endParaRPr lang="en-US" sz="900">
              <a:solidFill>
                <a:schemeClr val="tx1"/>
              </a:solidFill>
            </a:endParaRPr>
          </a:p>
        </p:txBody>
      </p:sp>
      <p:sp>
        <p:nvSpPr>
          <p:cNvPr id="6" name="Freeform 5">
            <a:extLst>
              <a:ext uri="{FF2B5EF4-FFF2-40B4-BE49-F238E27FC236}">
                <a16:creationId xmlns:a16="http://schemas.microsoft.com/office/drawing/2014/main" id="{F2C4133B-2EEC-B294-39F1-FAF17BA64E71}"/>
              </a:ext>
            </a:extLst>
          </p:cNvPr>
          <p:cNvSpPr/>
          <p:nvPr/>
        </p:nvSpPr>
        <p:spPr>
          <a:xfrm>
            <a:off x="0" y="2030772"/>
            <a:ext cx="7586133" cy="6447760"/>
          </a:xfrm>
          <a:custGeom>
            <a:avLst/>
            <a:gdLst>
              <a:gd name="connsiteX0" fmla="*/ 26458 w 7586133"/>
              <a:gd name="connsiteY0" fmla="*/ 0 h 6447760"/>
              <a:gd name="connsiteX1" fmla="*/ 2917991 w 7586133"/>
              <a:gd name="connsiteY1" fmla="*/ 0 h 6447760"/>
              <a:gd name="connsiteX2" fmla="*/ 4251348 w 7586133"/>
              <a:gd name="connsiteY2" fmla="*/ 0 h 6447760"/>
              <a:gd name="connsiteX3" fmla="*/ 7142881 w 7586133"/>
              <a:gd name="connsiteY3" fmla="*/ 0 h 6447760"/>
              <a:gd name="connsiteX4" fmla="*/ 7586133 w 7586133"/>
              <a:gd name="connsiteY4" fmla="*/ 474809 h 6447760"/>
              <a:gd name="connsiteX5" fmla="*/ 7586133 w 7586133"/>
              <a:gd name="connsiteY5" fmla="*/ 4344083 h 6447760"/>
              <a:gd name="connsiteX6" fmla="*/ 7559675 w 7586133"/>
              <a:gd name="connsiteY6" fmla="*/ 4344083 h 6447760"/>
              <a:gd name="connsiteX7" fmla="*/ 7559675 w 7586133"/>
              <a:gd name="connsiteY7" fmla="*/ 6447760 h 6447760"/>
              <a:gd name="connsiteX8" fmla="*/ 4668142 w 7586133"/>
              <a:gd name="connsiteY8" fmla="*/ 6447760 h 6447760"/>
              <a:gd name="connsiteX9" fmla="*/ 3542412 w 7586133"/>
              <a:gd name="connsiteY9" fmla="*/ 6447760 h 6447760"/>
              <a:gd name="connsiteX10" fmla="*/ 650879 w 7586133"/>
              <a:gd name="connsiteY10" fmla="*/ 6447760 h 6447760"/>
              <a:gd name="connsiteX11" fmla="*/ 0 w 7586133"/>
              <a:gd name="connsiteY11" fmla="*/ 5750541 h 6447760"/>
              <a:gd name="connsiteX12" fmla="*/ 0 w 7586133"/>
              <a:gd name="connsiteY12" fmla="*/ 2103677 h 6447760"/>
              <a:gd name="connsiteX13" fmla="*/ 26458 w 7586133"/>
              <a:gd name="connsiteY13" fmla="*/ 2103677 h 64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6133" h="6447760">
                <a:moveTo>
                  <a:pt x="26458" y="0"/>
                </a:moveTo>
                <a:lnTo>
                  <a:pt x="2917991" y="0"/>
                </a:lnTo>
                <a:lnTo>
                  <a:pt x="4251348" y="0"/>
                </a:lnTo>
                <a:lnTo>
                  <a:pt x="7142881" y="0"/>
                </a:lnTo>
                <a:cubicBezTo>
                  <a:pt x="7387837" y="0"/>
                  <a:pt x="7586133" y="212415"/>
                  <a:pt x="7586133" y="474809"/>
                </a:cubicBezTo>
                <a:lnTo>
                  <a:pt x="7586133" y="4344083"/>
                </a:lnTo>
                <a:lnTo>
                  <a:pt x="7559675" y="4344083"/>
                </a:lnTo>
                <a:lnTo>
                  <a:pt x="7559675" y="6447760"/>
                </a:lnTo>
                <a:lnTo>
                  <a:pt x="4668142" y="6447760"/>
                </a:lnTo>
                <a:lnTo>
                  <a:pt x="3542412" y="6447760"/>
                </a:lnTo>
                <a:lnTo>
                  <a:pt x="650879" y="6447760"/>
                </a:lnTo>
                <a:cubicBezTo>
                  <a:pt x="291614" y="6447760"/>
                  <a:pt x="0" y="6135386"/>
                  <a:pt x="0" y="5750541"/>
                </a:cubicBezTo>
                <a:lnTo>
                  <a:pt x="0" y="2103677"/>
                </a:lnTo>
                <a:lnTo>
                  <a:pt x="26458" y="2103677"/>
                </a:lnTo>
                <a:close/>
              </a:path>
            </a:pathLst>
          </a:custGeom>
          <a:blipFill>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Freeform 8">
            <a:extLst>
              <a:ext uri="{FF2B5EF4-FFF2-40B4-BE49-F238E27FC236}">
                <a16:creationId xmlns:a16="http://schemas.microsoft.com/office/drawing/2014/main" id="{5B22DBF8-71B3-6F2B-8FE4-7DFF069DD67F}"/>
              </a:ext>
            </a:extLst>
          </p:cNvPr>
          <p:cNvSpPr/>
          <p:nvPr/>
        </p:nvSpPr>
        <p:spPr>
          <a:xfrm>
            <a:off x="598651" y="7247826"/>
            <a:ext cx="4312251" cy="3093540"/>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1A0C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Box 9">
            <a:extLst>
              <a:ext uri="{FF2B5EF4-FFF2-40B4-BE49-F238E27FC236}">
                <a16:creationId xmlns:a16="http://schemas.microsoft.com/office/drawing/2014/main" id="{1714D014-8F4E-6700-3931-0BD36EA0D6A2}"/>
              </a:ext>
            </a:extLst>
          </p:cNvPr>
          <p:cNvSpPr txBox="1"/>
          <p:nvPr/>
        </p:nvSpPr>
        <p:spPr>
          <a:xfrm>
            <a:off x="754306" y="7341846"/>
            <a:ext cx="4000939" cy="2862322"/>
          </a:xfrm>
          <a:prstGeom prst="rect">
            <a:avLst/>
          </a:prstGeom>
          <a:noFill/>
        </p:spPr>
        <p:txBody>
          <a:bodyPr wrap="square">
            <a:spAutoFit/>
          </a:bodyPr>
          <a:lstStyle/>
          <a:p>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business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places a strong emphasis on moral and value-based principles in all aspects of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food production, distribution, and consumption</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It considers the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social</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environmental</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implications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of food choices and aims to promote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fairness</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justice</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responsible practices</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203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9A0770A-DC5D-4ABD-79CE-2C9474A571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8" y="10830"/>
            <a:ext cx="7568505" cy="10680983"/>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40239" y="645610"/>
            <a:ext cx="6079197" cy="1395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55933" y="83733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latin typeface="Calibri"/>
                <a:cs typeface="Calibri"/>
              </a:rPr>
              <a:t>Refers to ingredients and products that are derived from the earth without significant human intervention or </a:t>
            </a:r>
            <a:r>
              <a:rPr lang="en-IE" sz="1150" dirty="0">
                <a:latin typeface="Calibri"/>
                <a:ea typeface="Calibri" panose="020F0502020204030204" pitchFamily="34" charset="0"/>
                <a:cs typeface="Calibri"/>
              </a:rPr>
              <a:t>processing. These resources are obtained directly from nature, such as fruits, vegetables, grains, and meats that are minimally altered from their original state. Embracing natural food resources in an ethical food business involves sourcing ingredients that are free from excessive chemicals, genetic modifications, and harmful production practices, thus promoting a healthier and more sustainable food ecosystem.</a:t>
            </a:r>
            <a:endParaRPr lang="en-US" dirty="0"/>
          </a:p>
          <a:p>
            <a:pPr>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11</a:t>
            </a:fld>
            <a:endParaRPr lang="en-US" sz="900">
              <a:solidFill>
                <a:schemeClr val="tx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0" y="25856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3997B438-24AF-DB6B-C691-526C3A877ABA}"/>
              </a:ext>
            </a:extLst>
          </p:cNvPr>
          <p:cNvSpPr txBox="1"/>
          <p:nvPr/>
        </p:nvSpPr>
        <p:spPr>
          <a:xfrm>
            <a:off x="716501" y="414499"/>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Natural Food Resources</a:t>
            </a:r>
            <a:endParaRPr lang="en-US">
              <a:solidFill>
                <a:schemeClr val="bg1"/>
              </a:solidFill>
            </a:endParaRPr>
          </a:p>
        </p:txBody>
      </p:sp>
      <p:sp>
        <p:nvSpPr>
          <p:cNvPr id="10" name="Rectangle 9">
            <a:extLst>
              <a:ext uri="{FF2B5EF4-FFF2-40B4-BE49-F238E27FC236}">
                <a16:creationId xmlns:a16="http://schemas.microsoft.com/office/drawing/2014/main" id="{FD726A8C-5096-2E2F-865B-0101FE4DE222}"/>
              </a:ext>
            </a:extLst>
          </p:cNvPr>
          <p:cNvSpPr/>
          <p:nvPr/>
        </p:nvSpPr>
        <p:spPr>
          <a:xfrm>
            <a:off x="673914" y="2582132"/>
            <a:ext cx="6079197" cy="1395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94329D01-15DE-7FC1-095E-54EE174FAF23}"/>
              </a:ext>
            </a:extLst>
          </p:cNvPr>
          <p:cNvSpPr txBox="1">
            <a:spLocks/>
          </p:cNvSpPr>
          <p:nvPr/>
        </p:nvSpPr>
        <p:spPr>
          <a:xfrm>
            <a:off x="882529" y="2770906"/>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IE" sz="1150" dirty="0">
                <a:latin typeface="Calibri"/>
                <a:ea typeface="Calibri" panose="020F0502020204030204" pitchFamily="34" charset="0"/>
                <a:cs typeface="Calibri"/>
              </a:rPr>
              <a:t>Food production refers to the process of growing, harvesting, processing, and preparing various types of food items for consumption. It involves the cultivation of crops/livestock, and the utilization of manufacturing and packaging techniques to transform raw ingredients into finished food products. Ethical considerations in food production encompass </a:t>
            </a:r>
            <a:r>
              <a:rPr lang="en-GB" sz="1150" dirty="0">
                <a:latin typeface="Calibri"/>
                <a:ea typeface="Calibri" panose="020F0502020204030204" pitchFamily="34" charset="0"/>
                <a:cs typeface="Calibri"/>
              </a:rPr>
              <a:t>employee rights, hygiene, labelling, packaging, traceability of raw materials, </a:t>
            </a:r>
            <a:r>
              <a:rPr lang="en-IE" sz="1150" dirty="0">
                <a:latin typeface="Calibri"/>
                <a:ea typeface="Calibri" panose="020F0502020204030204" pitchFamily="34" charset="0"/>
                <a:cs typeface="Calibri"/>
              </a:rPr>
              <a:t>production and minimizing environmental impacts throughout the entire production chain.</a:t>
            </a:r>
            <a:endParaRPr lang="en-US" dirty="0"/>
          </a:p>
          <a:p>
            <a:pPr>
              <a:lnSpc>
                <a:spcPts val="1320"/>
              </a:lnSpc>
            </a:pPr>
            <a:endParaRPr lang="en-IE" sz="1150" dirty="0">
              <a:ea typeface="Calibri" panose="020F0502020204030204" pitchFamily="34" charset="0"/>
            </a:endParaRPr>
          </a:p>
          <a:p>
            <a:pPr>
              <a:lnSpc>
                <a:spcPts val="1320"/>
              </a:lnSpc>
            </a:pPr>
            <a:endParaRPr lang="en-IE" sz="1150" dirty="0">
              <a:ea typeface="Calibri" panose="020F0502020204030204" pitchFamily="34" charset="0"/>
            </a:endParaRPr>
          </a:p>
        </p:txBody>
      </p:sp>
      <p:sp>
        <p:nvSpPr>
          <p:cNvPr id="14" name="Rectangle 13">
            <a:extLst>
              <a:ext uri="{FF2B5EF4-FFF2-40B4-BE49-F238E27FC236}">
                <a16:creationId xmlns:a16="http://schemas.microsoft.com/office/drawing/2014/main" id="{11FFEE68-17D6-F697-2688-42EDBC949D6C}"/>
              </a:ext>
            </a:extLst>
          </p:cNvPr>
          <p:cNvSpPr/>
          <p:nvPr/>
        </p:nvSpPr>
        <p:spPr>
          <a:xfrm>
            <a:off x="621036" y="4715166"/>
            <a:ext cx="6079197" cy="1396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C8A4FF66-851C-4DB4-ECF4-8916CBB5E8E1}"/>
              </a:ext>
            </a:extLst>
          </p:cNvPr>
          <p:cNvSpPr txBox="1">
            <a:spLocks/>
          </p:cNvSpPr>
          <p:nvPr/>
        </p:nvSpPr>
        <p:spPr>
          <a:xfrm>
            <a:off x="904322" y="4793580"/>
            <a:ext cx="5645274" cy="102090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solidFill>
                  <a:schemeClr val="tx1"/>
                </a:solidFill>
                <a:latin typeface="Calibri"/>
                <a:cs typeface="Calibri"/>
              </a:rPr>
              <a:t>Logistics within the context of an ethical food business refers to the systematic management of the movement, storage, and distribution of food products and related resources. It involves ensuring that products are sourced, transported, and stored in a sustainable and responsible manner, considering factors such as environmental impacts like carbon emissions, livestock transportation, and efficient supply chain operations. Ethical logistics in a food business seeks to minimize waste, promote transparency, and uphold social and environmental values throughout the entire process.</a:t>
            </a:r>
            <a:endParaRPr lang="en-US" sz="1150" dirty="0">
              <a:solidFill>
                <a:schemeClr val="tx1"/>
              </a:solidFill>
            </a:endParaRPr>
          </a:p>
        </p:txBody>
      </p:sp>
      <p:sp>
        <p:nvSpPr>
          <p:cNvPr id="16" name="Freeform 15">
            <a:extLst>
              <a:ext uri="{FF2B5EF4-FFF2-40B4-BE49-F238E27FC236}">
                <a16:creationId xmlns:a16="http://schemas.microsoft.com/office/drawing/2014/main" id="{E0AD4574-0889-2397-11C7-9A786AE5E784}"/>
              </a:ext>
            </a:extLst>
          </p:cNvPr>
          <p:cNvSpPr/>
          <p:nvPr/>
        </p:nvSpPr>
        <p:spPr>
          <a:xfrm>
            <a:off x="-52878" y="417163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918A4EB9-B616-A4FC-162C-46FEF5079FD1}"/>
              </a:ext>
            </a:extLst>
          </p:cNvPr>
          <p:cNvSpPr txBox="1"/>
          <p:nvPr/>
        </p:nvSpPr>
        <p:spPr>
          <a:xfrm>
            <a:off x="882529" y="4392437"/>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Logistics</a:t>
            </a: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13536" y="6463942"/>
            <a:ext cx="6079197" cy="1427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04322" y="6691529"/>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GB" sz="1150" dirty="0">
                <a:ea typeface="Calibri" panose="020F0502020204030204" pitchFamily="34" charset="0"/>
              </a:rPr>
              <a:t>Marketing entails transparent and accurate labelling to provide consumers with honest information about the product's origin, ingredients, and production methods. Avoiding greenwashing is crucial, ensuring that environmental and sustainability claims are authentic and substantiated, maintaining the trust of environmentally-conscious consumers. Settings fair pricing and striving for affordability promotes equitable access to ethically produced food, aligning the business with principles of social responsibility and inclusivity.</a:t>
            </a: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4844904" y="6100262"/>
            <a:ext cx="2737857"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5055968" y="6328632"/>
            <a:ext cx="3352865"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Marketing</a:t>
            </a:r>
            <a:endParaRPr lang="en-US"/>
          </a:p>
        </p:txBody>
      </p:sp>
      <p:sp>
        <p:nvSpPr>
          <p:cNvPr id="34" name="Freeform 33">
            <a:extLst>
              <a:ext uri="{FF2B5EF4-FFF2-40B4-BE49-F238E27FC236}">
                <a16:creationId xmlns:a16="http://schemas.microsoft.com/office/drawing/2014/main" id="{5012F650-B24D-000B-1901-550FC9658B7F}"/>
              </a:ext>
            </a:extLst>
          </p:cNvPr>
          <p:cNvSpPr/>
          <p:nvPr/>
        </p:nvSpPr>
        <p:spPr>
          <a:xfrm flipH="1">
            <a:off x="4924448" y="2191315"/>
            <a:ext cx="2679660" cy="576000"/>
          </a:xfrm>
          <a:custGeom>
            <a:avLst/>
            <a:gdLst>
              <a:gd name="connsiteX0" fmla="*/ 2332958 w 2647214"/>
              <a:gd name="connsiteY0" fmla="*/ 0 h 575832"/>
              <a:gd name="connsiteX1" fmla="*/ 0 w 2647214"/>
              <a:gd name="connsiteY1" fmla="*/ 0 h 575832"/>
              <a:gd name="connsiteX2" fmla="*/ 0 w 2647214"/>
              <a:gd name="connsiteY2" fmla="*/ 575832 h 575832"/>
              <a:gd name="connsiteX3" fmla="*/ 1855381 w 2647214"/>
              <a:gd name="connsiteY3" fmla="*/ 575832 h 575832"/>
              <a:gd name="connsiteX4" fmla="*/ 1855381 w 2647214"/>
              <a:gd name="connsiteY4" fmla="*/ 575831 h 575832"/>
              <a:gd name="connsiteX5" fmla="*/ 2647214 w 2647214"/>
              <a:gd name="connsiteY5" fmla="*/ 575831 h 575832"/>
              <a:gd name="connsiteX6" fmla="*/ 2647214 w 2647214"/>
              <a:gd name="connsiteY6" fmla="*/ 311579 h 575832"/>
              <a:gd name="connsiteX7" fmla="*/ 2332958 w 2647214"/>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214" h="575832">
                <a:moveTo>
                  <a:pt x="2332958" y="0"/>
                </a:moveTo>
                <a:lnTo>
                  <a:pt x="0" y="0"/>
                </a:lnTo>
                <a:lnTo>
                  <a:pt x="0" y="575832"/>
                </a:lnTo>
                <a:lnTo>
                  <a:pt x="1855381" y="575832"/>
                </a:lnTo>
                <a:lnTo>
                  <a:pt x="1855381" y="575831"/>
                </a:lnTo>
                <a:lnTo>
                  <a:pt x="2647214" y="575831"/>
                </a:lnTo>
                <a:lnTo>
                  <a:pt x="2647214" y="311579"/>
                </a:lnTo>
                <a:cubicBezTo>
                  <a:pt x="2647214" y="140014"/>
                  <a:pt x="2505998" y="0"/>
                  <a:pt x="2332958"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540F223D-1FD7-CBA7-A192-19507F89DD0F}"/>
              </a:ext>
            </a:extLst>
          </p:cNvPr>
          <p:cNvSpPr txBox="1"/>
          <p:nvPr/>
        </p:nvSpPr>
        <p:spPr>
          <a:xfrm>
            <a:off x="5058240" y="2341391"/>
            <a:ext cx="1762622" cy="268663"/>
          </a:xfrm>
          <a:prstGeom prst="rect">
            <a:avLst/>
          </a:prstGeom>
          <a:noFill/>
        </p:spPr>
        <p:txBody>
          <a:bodyPr wrap="square" lIns="91440" tIns="45720" rIns="91440" bIns="45720" anchor="t">
            <a:spAutoFit/>
          </a:bodyPr>
          <a:lstStyle/>
          <a:p>
            <a:pPr algn="r">
              <a:lnSpc>
                <a:spcPts val="1220"/>
              </a:lnSpc>
            </a:pPr>
            <a:r>
              <a:rPr lang="en-IE" b="1">
                <a:solidFill>
                  <a:schemeClr val="bg1"/>
                </a:solidFill>
              </a:rPr>
              <a:t>Food Production</a:t>
            </a:r>
            <a:endParaRPr lang="en-US">
              <a:solidFill>
                <a:schemeClr val="bg1"/>
              </a:solidFill>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18108" y="8368796"/>
            <a:ext cx="6079197" cy="154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68086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GB" sz="1150" dirty="0">
                <a:ea typeface="Calibri" panose="020F0502020204030204" pitchFamily="34" charset="0"/>
              </a:rPr>
              <a:t>Advocating for ethical consumerism, where customers are encouraged to make mindful choices that prioritise sustainability, animal welfare, and social impact. This involves transparent communication about sourcing, production methods, and the overall environmental and social footprint of products. Leveraging media to benefit society involves using marketing and communication channels to educate, inform, and inspire consumers toward more conscious and informed consumption habits.</a:t>
            </a:r>
            <a:endParaRPr lang="en-IE" sz="1150" dirty="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22131" y="7981753"/>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718693" y="8234987"/>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Responsible Consuming</a:t>
            </a:r>
            <a:endParaRPr lang="en-US">
              <a:solidFill>
                <a:schemeClr val="bg1"/>
              </a:solidFill>
            </a:endParaRPr>
          </a:p>
        </p:txBody>
      </p:sp>
    </p:spTree>
    <p:extLst>
      <p:ext uri="{BB962C8B-B14F-4D97-AF65-F5344CB8AC3E}">
        <p14:creationId xmlns:p14="http://schemas.microsoft.com/office/powerpoint/2010/main" val="24953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03</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Market Research for the Ethical Food Business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12</a:t>
            </a:fld>
            <a:endParaRPr lang="en-US" sz="900">
              <a:solidFill>
                <a:schemeClr val="tx1"/>
              </a:solidFill>
            </a:endParaRPr>
          </a:p>
        </p:txBody>
      </p:sp>
    </p:spTree>
    <p:extLst>
      <p:ext uri="{BB962C8B-B14F-4D97-AF65-F5344CB8AC3E}">
        <p14:creationId xmlns:p14="http://schemas.microsoft.com/office/powerpoint/2010/main" val="243462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36831" y="7768808"/>
            <a:ext cx="2462675" cy="2515591"/>
          </a:xfrm>
        </p:spPr>
        <p:txBody>
          <a:bodyPr numCol="1"/>
          <a:lstStyle/>
          <a:p>
            <a:pPr>
              <a:lnSpc>
                <a:spcPts val="1320"/>
              </a:lnSpc>
            </a:pPr>
            <a:r>
              <a:rPr lang="en-US" sz="1150"/>
              <a:t>This is where conducting market research tailored specifically to the ethical food sector becomes vitally important. By gaining insights into consumer preferences, competitive landscape, and market growth trends, you can make informed decisions, develop effective strategies, and create products and experiences that resonate with your target audience. </a:t>
            </a:r>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t="720"/>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13</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3006038" y="4478922"/>
            <a:ext cx="4229152" cy="2188071"/>
            <a:chOff x="325263" y="481772"/>
            <a:chExt cx="4229152" cy="2188071"/>
          </a:xfrm>
        </p:grpSpPr>
        <p:sp>
          <p:nvSpPr>
            <p:cNvPr id="2" name="Freeform 1">
              <a:extLst>
                <a:ext uri="{FF2B5EF4-FFF2-40B4-BE49-F238E27FC236}">
                  <a16:creationId xmlns:a16="http://schemas.microsoft.com/office/drawing/2014/main" id="{F57E95C6-3FD7-DE5E-8EAB-6F8FDEDC57D0}"/>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90702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78572" y="4686895"/>
            <a:ext cx="3798357" cy="1631216"/>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rapidly evolving world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of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businesses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understanding your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target market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and staying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ahead of industry trends is crucial for success. </a:t>
            </a:r>
            <a:endParaRPr lang="en-US" sz="2000" b="1">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Market Research for the Ethical Food Business</a:t>
            </a: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03</a:t>
            </a:r>
            <a:endParaRPr lang="en-US" sz="8800">
              <a:solidFill>
                <a:srgbClr val="F79037"/>
              </a:solidFill>
            </a:endParaRPr>
          </a:p>
        </p:txBody>
      </p:sp>
    </p:spTree>
    <p:extLst>
      <p:ext uri="{BB962C8B-B14F-4D97-AF65-F5344CB8AC3E}">
        <p14:creationId xmlns:p14="http://schemas.microsoft.com/office/powerpoint/2010/main" val="121644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694049" y="6938"/>
            <a:ext cx="958594"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5C559A25-5588-B37F-C66D-71E2D5180EC0}"/>
              </a:ext>
            </a:extLst>
          </p:cNvPr>
          <p:cNvGrpSpPr/>
          <p:nvPr/>
        </p:nvGrpSpPr>
        <p:grpSpPr>
          <a:xfrm flipH="1">
            <a:off x="453680" y="538929"/>
            <a:ext cx="751562" cy="751372"/>
            <a:chOff x="-283363" y="1317279"/>
            <a:chExt cx="1155372" cy="1155082"/>
          </a:xfrm>
        </p:grpSpPr>
        <p:grpSp>
          <p:nvGrpSpPr>
            <p:cNvPr id="59" name="Graphic 2">
              <a:extLst>
                <a:ext uri="{FF2B5EF4-FFF2-40B4-BE49-F238E27FC236}">
                  <a16:creationId xmlns:a16="http://schemas.microsoft.com/office/drawing/2014/main" id="{BF56DDBA-FA20-C64F-30B9-B6342AF43287}"/>
                </a:ext>
              </a:extLst>
            </p:cNvPr>
            <p:cNvGrpSpPr/>
            <p:nvPr/>
          </p:nvGrpSpPr>
          <p:grpSpPr>
            <a:xfrm>
              <a:off x="292003" y="1364030"/>
              <a:ext cx="548930" cy="549149"/>
              <a:chOff x="6938626" y="2303166"/>
              <a:chExt cx="560186" cy="560410"/>
            </a:xfrm>
            <a:solidFill>
              <a:srgbClr val="F1A0C2"/>
            </a:solidFill>
          </p:grpSpPr>
          <p:sp>
            <p:nvSpPr>
              <p:cNvPr id="60" name="Freeform 59">
                <a:extLst>
                  <a:ext uri="{FF2B5EF4-FFF2-40B4-BE49-F238E27FC236}">
                    <a16:creationId xmlns:a16="http://schemas.microsoft.com/office/drawing/2014/main" id="{BA7263EA-0EC3-2913-5261-BB257B5D9E87}"/>
                  </a:ext>
                </a:extLst>
              </p:cNvPr>
              <p:cNvSpPr/>
              <p:nvPr/>
            </p:nvSpPr>
            <p:spPr>
              <a:xfrm>
                <a:off x="6938626" y="2382588"/>
                <a:ext cx="481362" cy="480989"/>
              </a:xfrm>
              <a:custGeom>
                <a:avLst/>
                <a:gdLst>
                  <a:gd name="connsiteX0" fmla="*/ 457346 w 481362"/>
                  <a:gd name="connsiteY0" fmla="*/ 0 h 480989"/>
                  <a:gd name="connsiteX1" fmla="*/ 481363 w 481362"/>
                  <a:gd name="connsiteY1" fmla="*/ 23395 h 480989"/>
                  <a:gd name="connsiteX2" fmla="*/ 473357 w 481362"/>
                  <a:gd name="connsiteY2" fmla="*/ 32015 h 480989"/>
                  <a:gd name="connsiteX3" fmla="*/ 35209 w 481362"/>
                  <a:gd name="connsiteY3" fmla="*/ 470062 h 480989"/>
                  <a:gd name="connsiteX4" fmla="*/ 26587 w 481362"/>
                  <a:gd name="connsiteY4" fmla="*/ 477758 h 480989"/>
                  <a:gd name="connsiteX5" fmla="*/ 4726 w 481362"/>
                  <a:gd name="connsiteY5" fmla="*/ 475295 h 480989"/>
                  <a:gd name="connsiteX6" fmla="*/ 3187 w 481362"/>
                  <a:gd name="connsiteY6" fmla="*/ 454055 h 480989"/>
                  <a:gd name="connsiteX7" fmla="*/ 9345 w 481362"/>
                  <a:gd name="connsiteY7" fmla="*/ 447282 h 480989"/>
                  <a:gd name="connsiteX8" fmla="*/ 449957 w 481362"/>
                  <a:gd name="connsiteY8" fmla="*/ 6772 h 480989"/>
                  <a:gd name="connsiteX9" fmla="*/ 457346 w 481362"/>
                  <a:gd name="connsiteY9" fmla="*/ 0 h 4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362" h="480989">
                    <a:moveTo>
                      <a:pt x="457346" y="0"/>
                    </a:moveTo>
                    <a:cubicBezTo>
                      <a:pt x="465352" y="8004"/>
                      <a:pt x="473050" y="15392"/>
                      <a:pt x="481363" y="23395"/>
                    </a:cubicBezTo>
                    <a:cubicBezTo>
                      <a:pt x="478592" y="26474"/>
                      <a:pt x="475821" y="29244"/>
                      <a:pt x="473357" y="32015"/>
                    </a:cubicBezTo>
                    <a:cubicBezTo>
                      <a:pt x="327410" y="177928"/>
                      <a:pt x="181156" y="324149"/>
                      <a:pt x="35209" y="470062"/>
                    </a:cubicBezTo>
                    <a:cubicBezTo>
                      <a:pt x="32438" y="472832"/>
                      <a:pt x="29974" y="475911"/>
                      <a:pt x="26587" y="477758"/>
                    </a:cubicBezTo>
                    <a:cubicBezTo>
                      <a:pt x="18890" y="482683"/>
                      <a:pt x="11192" y="482067"/>
                      <a:pt x="4726" y="475295"/>
                    </a:cubicBezTo>
                    <a:cubicBezTo>
                      <a:pt x="-1124" y="468831"/>
                      <a:pt x="-1432" y="461443"/>
                      <a:pt x="3187" y="454055"/>
                    </a:cubicBezTo>
                    <a:cubicBezTo>
                      <a:pt x="4726" y="451592"/>
                      <a:pt x="7189" y="449437"/>
                      <a:pt x="9345" y="447282"/>
                    </a:cubicBezTo>
                    <a:cubicBezTo>
                      <a:pt x="156215" y="300446"/>
                      <a:pt x="303086" y="153609"/>
                      <a:pt x="449957" y="6772"/>
                    </a:cubicBezTo>
                    <a:cubicBezTo>
                      <a:pt x="452112" y="4310"/>
                      <a:pt x="454883" y="2155"/>
                      <a:pt x="457346" y="0"/>
                    </a:cubicBezTo>
                    <a:close/>
                  </a:path>
                </a:pathLst>
              </a:custGeom>
              <a:grpFill/>
              <a:ln w="307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16231BB-C434-2943-46FC-D1064F9F80A7}"/>
                  </a:ext>
                </a:extLst>
              </p:cNvPr>
              <p:cNvSpPr/>
              <p:nvPr/>
            </p:nvSpPr>
            <p:spPr>
              <a:xfrm>
                <a:off x="7294364" y="2471801"/>
                <a:ext cx="204448" cy="120677"/>
              </a:xfrm>
              <a:custGeom>
                <a:avLst/>
                <a:gdLst>
                  <a:gd name="connsiteX0" fmla="*/ 0 w 204448"/>
                  <a:gd name="connsiteY0" fmla="*/ 105645 h 120677"/>
                  <a:gd name="connsiteX1" fmla="*/ 103764 w 204448"/>
                  <a:gd name="connsiteY1" fmla="*/ 2521 h 120677"/>
                  <a:gd name="connsiteX2" fmla="*/ 113001 w 204448"/>
                  <a:gd name="connsiteY2" fmla="*/ 58 h 120677"/>
                  <a:gd name="connsiteX3" fmla="*/ 204449 w 204448"/>
                  <a:gd name="connsiteY3" fmla="*/ 13911 h 120677"/>
                  <a:gd name="connsiteX4" fmla="*/ 196135 w 204448"/>
                  <a:gd name="connsiteY4" fmla="*/ 23146 h 120677"/>
                  <a:gd name="connsiteX5" fmla="*/ 106535 w 204448"/>
                  <a:gd name="connsiteY5" fmla="*/ 113033 h 120677"/>
                  <a:gd name="connsiteX6" fmla="*/ 85598 w 204448"/>
                  <a:gd name="connsiteY6" fmla="*/ 120113 h 120677"/>
                  <a:gd name="connsiteX7" fmla="*/ 4926 w 204448"/>
                  <a:gd name="connsiteY7" fmla="*/ 107800 h 120677"/>
                  <a:gd name="connsiteX8" fmla="*/ 0 w 204448"/>
                  <a:gd name="connsiteY8" fmla="*/ 105645 h 12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48" h="120677">
                    <a:moveTo>
                      <a:pt x="0" y="105645"/>
                    </a:moveTo>
                    <a:cubicBezTo>
                      <a:pt x="35101" y="70552"/>
                      <a:pt x="69279" y="36383"/>
                      <a:pt x="103764" y="2521"/>
                    </a:cubicBezTo>
                    <a:cubicBezTo>
                      <a:pt x="105919" y="674"/>
                      <a:pt x="110230" y="-250"/>
                      <a:pt x="113001" y="58"/>
                    </a:cubicBezTo>
                    <a:cubicBezTo>
                      <a:pt x="142868" y="4368"/>
                      <a:pt x="172735" y="8985"/>
                      <a:pt x="204449" y="13911"/>
                    </a:cubicBezTo>
                    <a:cubicBezTo>
                      <a:pt x="201062" y="17605"/>
                      <a:pt x="198599" y="20375"/>
                      <a:pt x="196135" y="23146"/>
                    </a:cubicBezTo>
                    <a:cubicBezTo>
                      <a:pt x="166269" y="53006"/>
                      <a:pt x="136094" y="82866"/>
                      <a:pt x="106535" y="113033"/>
                    </a:cubicBezTo>
                    <a:cubicBezTo>
                      <a:pt x="100377" y="119190"/>
                      <a:pt x="94835" y="121960"/>
                      <a:pt x="85598" y="120113"/>
                    </a:cubicBezTo>
                    <a:cubicBezTo>
                      <a:pt x="58810" y="115188"/>
                      <a:pt x="31714" y="111802"/>
                      <a:pt x="4926" y="107800"/>
                    </a:cubicBezTo>
                    <a:cubicBezTo>
                      <a:pt x="3695" y="107492"/>
                      <a:pt x="2463" y="106569"/>
                      <a:pt x="0" y="105645"/>
                    </a:cubicBezTo>
                    <a:close/>
                  </a:path>
                </a:pathLst>
              </a:custGeom>
              <a:grpFill/>
              <a:ln w="307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32DA418-6930-1588-1C38-E91CA8A06CD5}"/>
                  </a:ext>
                </a:extLst>
              </p:cNvPr>
              <p:cNvSpPr/>
              <p:nvPr/>
            </p:nvSpPr>
            <p:spPr>
              <a:xfrm>
                <a:off x="7210892" y="2303166"/>
                <a:ext cx="119535" cy="203477"/>
              </a:xfrm>
              <a:custGeom>
                <a:avLst/>
                <a:gdLst>
                  <a:gd name="connsiteX0" fmla="*/ 105640 w 119535"/>
                  <a:gd name="connsiteY0" fmla="*/ 0 h 203477"/>
                  <a:gd name="connsiteX1" fmla="*/ 119496 w 119535"/>
                  <a:gd name="connsiteY1" fmla="*/ 92042 h 203477"/>
                  <a:gd name="connsiteX2" fmla="*/ 116109 w 119535"/>
                  <a:gd name="connsiteY2" fmla="*/ 101893 h 203477"/>
                  <a:gd name="connsiteX3" fmla="*/ 16040 w 119535"/>
                  <a:gd name="connsiteY3" fmla="*/ 202247 h 203477"/>
                  <a:gd name="connsiteX4" fmla="*/ 12653 w 119535"/>
                  <a:gd name="connsiteY4" fmla="*/ 203478 h 203477"/>
                  <a:gd name="connsiteX5" fmla="*/ 2184 w 119535"/>
                  <a:gd name="connsiteY5" fmla="*/ 138217 h 203477"/>
                  <a:gd name="connsiteX6" fmla="*/ 20659 w 119535"/>
                  <a:gd name="connsiteY6" fmla="*/ 83731 h 203477"/>
                  <a:gd name="connsiteX7" fmla="*/ 96095 w 119535"/>
                  <a:gd name="connsiteY7" fmla="*/ 9235 h 203477"/>
                  <a:gd name="connsiteX8" fmla="*/ 105640 w 119535"/>
                  <a:gd name="connsiteY8" fmla="*/ 0 h 20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5" h="203477">
                    <a:moveTo>
                      <a:pt x="105640" y="0"/>
                    </a:moveTo>
                    <a:cubicBezTo>
                      <a:pt x="110567" y="32015"/>
                      <a:pt x="115185" y="61875"/>
                      <a:pt x="119496" y="92042"/>
                    </a:cubicBezTo>
                    <a:cubicBezTo>
                      <a:pt x="119804" y="95121"/>
                      <a:pt x="118264" y="99738"/>
                      <a:pt x="116109" y="101893"/>
                    </a:cubicBezTo>
                    <a:cubicBezTo>
                      <a:pt x="82855" y="135447"/>
                      <a:pt x="49294" y="168693"/>
                      <a:pt x="16040" y="202247"/>
                    </a:cubicBezTo>
                    <a:cubicBezTo>
                      <a:pt x="15424" y="202862"/>
                      <a:pt x="14808" y="202862"/>
                      <a:pt x="12653" y="203478"/>
                    </a:cubicBezTo>
                    <a:cubicBezTo>
                      <a:pt x="9266" y="181622"/>
                      <a:pt x="7727" y="159150"/>
                      <a:pt x="2184" y="138217"/>
                    </a:cubicBezTo>
                    <a:cubicBezTo>
                      <a:pt x="-3974" y="114822"/>
                      <a:pt x="3108" y="99430"/>
                      <a:pt x="20659" y="83731"/>
                    </a:cubicBezTo>
                    <a:cubicBezTo>
                      <a:pt x="47139" y="60335"/>
                      <a:pt x="70847" y="34170"/>
                      <a:pt x="96095" y="9235"/>
                    </a:cubicBezTo>
                    <a:cubicBezTo>
                      <a:pt x="98559" y="6464"/>
                      <a:pt x="101330" y="4002"/>
                      <a:pt x="105640" y="0"/>
                    </a:cubicBezTo>
                    <a:close/>
                  </a:path>
                </a:pathLst>
              </a:custGeom>
              <a:grpFill/>
              <a:ln w="3074" cap="flat">
                <a:noFill/>
                <a:prstDash val="solid"/>
                <a:miter/>
              </a:ln>
            </p:spPr>
            <p:txBody>
              <a:bodyPr rtlCol="0" anchor="ctr"/>
              <a:lstStyle/>
              <a:p>
                <a:endParaRPr lang="en-US"/>
              </a:p>
            </p:txBody>
          </p:sp>
        </p:grpSp>
        <p:sp>
          <p:nvSpPr>
            <p:cNvPr id="63" name="Freeform 62">
              <a:extLst>
                <a:ext uri="{FF2B5EF4-FFF2-40B4-BE49-F238E27FC236}">
                  <a16:creationId xmlns:a16="http://schemas.microsoft.com/office/drawing/2014/main" id="{861CB1D7-CAFF-13A7-3299-0563C1724655}"/>
                </a:ext>
              </a:extLst>
            </p:cNvPr>
            <p:cNvSpPr/>
            <p:nvPr/>
          </p:nvSpPr>
          <p:spPr>
            <a:xfrm>
              <a:off x="-283363" y="1317279"/>
              <a:ext cx="1155372" cy="1155082"/>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000000"/>
            </a:solidFill>
            <a:ln w="3074" cap="flat">
              <a:noFill/>
              <a:prstDash val="solid"/>
              <a:miter/>
            </a:ln>
          </p:spPr>
          <p:txBody>
            <a:bodyPr rtlCol="0" anchor="ctr"/>
            <a:lstStyle/>
            <a:p>
              <a:endParaRPr lang="en-US"/>
            </a:p>
          </p:txBody>
        </p:sp>
      </p:grpSp>
      <p:grpSp>
        <p:nvGrpSpPr>
          <p:cNvPr id="64" name="Group 63">
            <a:extLst>
              <a:ext uri="{FF2B5EF4-FFF2-40B4-BE49-F238E27FC236}">
                <a16:creationId xmlns:a16="http://schemas.microsoft.com/office/drawing/2014/main" id="{DE3DB43A-AFD8-4669-F92F-0C2AC9F310CD}"/>
              </a:ext>
            </a:extLst>
          </p:cNvPr>
          <p:cNvGrpSpPr/>
          <p:nvPr/>
        </p:nvGrpSpPr>
        <p:grpSpPr>
          <a:xfrm>
            <a:off x="526819" y="3754357"/>
            <a:ext cx="648048" cy="748347"/>
            <a:chOff x="8823055" y="3850915"/>
            <a:chExt cx="751563" cy="867883"/>
          </a:xfrm>
        </p:grpSpPr>
        <p:sp>
          <p:nvSpPr>
            <p:cNvPr id="65" name="Freeform 64">
              <a:extLst>
                <a:ext uri="{FF2B5EF4-FFF2-40B4-BE49-F238E27FC236}">
                  <a16:creationId xmlns:a16="http://schemas.microsoft.com/office/drawing/2014/main" id="{45A6EE6F-73A8-8806-2EDE-54960FA55A0D}"/>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6" name="Graphic 2">
              <a:extLst>
                <a:ext uri="{FF2B5EF4-FFF2-40B4-BE49-F238E27FC236}">
                  <a16:creationId xmlns:a16="http://schemas.microsoft.com/office/drawing/2014/main" id="{537FABEC-986D-456F-609C-CBF0C7D26BC7}"/>
                </a:ext>
              </a:extLst>
            </p:cNvPr>
            <p:cNvGrpSpPr/>
            <p:nvPr/>
          </p:nvGrpSpPr>
          <p:grpSpPr>
            <a:xfrm>
              <a:off x="8823055" y="3850915"/>
              <a:ext cx="751563" cy="867883"/>
              <a:chOff x="8823055" y="3850915"/>
              <a:chExt cx="751563" cy="867883"/>
            </a:xfrm>
            <a:solidFill>
              <a:srgbClr val="010101"/>
            </a:solidFill>
          </p:grpSpPr>
          <p:sp>
            <p:nvSpPr>
              <p:cNvPr id="67" name="Freeform 66">
                <a:extLst>
                  <a:ext uri="{FF2B5EF4-FFF2-40B4-BE49-F238E27FC236}">
                    <a16:creationId xmlns:a16="http://schemas.microsoft.com/office/drawing/2014/main" id="{23C4FF0E-9DEA-995C-098A-DC50C0AD9DFB}"/>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F806A1AC-27ED-9373-543F-B1A940D35979}"/>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FF4E0FF0-A504-9272-062B-E9E4E2B7EE7A}"/>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4ABA8E8-5D51-5591-FA4B-578E46B9795C}"/>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68758EB2-9926-F7B9-1FB4-BE4A8D4581E8}"/>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274AEC86-7656-87F2-1C3A-8AF257CE4F18}"/>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838290C2-DFE9-2E19-0BCE-1C77048F0512}"/>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82B83E6-B01B-4564-8D52-BF31D4646084}"/>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A6EE0B8F-9F1F-BBF8-417B-64A6ABCBDBDE}"/>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5" name="Group 84">
            <a:extLst>
              <a:ext uri="{FF2B5EF4-FFF2-40B4-BE49-F238E27FC236}">
                <a16:creationId xmlns:a16="http://schemas.microsoft.com/office/drawing/2014/main" id="{FED552A4-3EA4-18BE-0F1F-4B2AA1ADCDB6}"/>
              </a:ext>
            </a:extLst>
          </p:cNvPr>
          <p:cNvGrpSpPr/>
          <p:nvPr/>
        </p:nvGrpSpPr>
        <p:grpSpPr>
          <a:xfrm>
            <a:off x="566318" y="6640401"/>
            <a:ext cx="834140" cy="849362"/>
            <a:chOff x="7860" y="6939380"/>
            <a:chExt cx="1220032" cy="1242297"/>
          </a:xfrm>
        </p:grpSpPr>
        <p:grpSp>
          <p:nvGrpSpPr>
            <p:cNvPr id="76" name="Graphic 303">
              <a:extLst>
                <a:ext uri="{FF2B5EF4-FFF2-40B4-BE49-F238E27FC236}">
                  <a16:creationId xmlns:a16="http://schemas.microsoft.com/office/drawing/2014/main" id="{FDFD8DFE-3C31-3709-680A-F6487493A7E9}"/>
                </a:ext>
              </a:extLst>
            </p:cNvPr>
            <p:cNvGrpSpPr/>
            <p:nvPr/>
          </p:nvGrpSpPr>
          <p:grpSpPr>
            <a:xfrm>
              <a:off x="206174" y="6977964"/>
              <a:ext cx="982858" cy="1164978"/>
              <a:chOff x="8477971" y="2116696"/>
              <a:chExt cx="982858" cy="1164978"/>
            </a:xfrm>
            <a:solidFill>
              <a:srgbClr val="F1A0C2"/>
            </a:solidFill>
          </p:grpSpPr>
          <p:sp>
            <p:nvSpPr>
              <p:cNvPr id="77" name="Freeform 76">
                <a:extLst>
                  <a:ext uri="{FF2B5EF4-FFF2-40B4-BE49-F238E27FC236}">
                    <a16:creationId xmlns:a16="http://schemas.microsoft.com/office/drawing/2014/main" id="{65BD27B1-ED02-49D9-79A5-F0EAD069985B}"/>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grpFill/>
              <a:ln w="333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5F1A070-B1F5-5537-793A-23077F7B1BBA}"/>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grpFill/>
              <a:ln w="3330" cap="flat">
                <a:noFill/>
                <a:prstDash val="solid"/>
                <a:miter/>
              </a:ln>
            </p:spPr>
            <p:txBody>
              <a:bodyPr rtlCol="0" anchor="ctr"/>
              <a:lstStyle/>
              <a:p>
                <a:endParaRPr lang="en-US"/>
              </a:p>
            </p:txBody>
          </p:sp>
        </p:grpSp>
        <p:grpSp>
          <p:nvGrpSpPr>
            <p:cNvPr id="79" name="Graphic 303">
              <a:extLst>
                <a:ext uri="{FF2B5EF4-FFF2-40B4-BE49-F238E27FC236}">
                  <a16:creationId xmlns:a16="http://schemas.microsoft.com/office/drawing/2014/main" id="{5FE24A3F-3E41-30D6-438C-02406DEECD4C}"/>
                </a:ext>
              </a:extLst>
            </p:cNvPr>
            <p:cNvGrpSpPr/>
            <p:nvPr/>
          </p:nvGrpSpPr>
          <p:grpSpPr>
            <a:xfrm>
              <a:off x="7860" y="6939380"/>
              <a:ext cx="1220032" cy="1242297"/>
              <a:chOff x="8279657" y="2078112"/>
              <a:chExt cx="1220032" cy="1242297"/>
            </a:xfrm>
            <a:solidFill>
              <a:srgbClr val="000000"/>
            </a:solidFill>
          </p:grpSpPr>
          <p:sp>
            <p:nvSpPr>
              <p:cNvPr id="80" name="Freeform 79">
                <a:extLst>
                  <a:ext uri="{FF2B5EF4-FFF2-40B4-BE49-F238E27FC236}">
                    <a16:creationId xmlns:a16="http://schemas.microsoft.com/office/drawing/2014/main" id="{D4C6AF89-A0B7-0AA2-6259-E6AB7438B90A}"/>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EAAA2666-17D5-F253-06E3-90F02DADFB7D}"/>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A73AE17-0A7B-766D-6993-D0A29763CFC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15110EF-41E0-04F0-A48F-FEFAE0E668D2}"/>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86" name="Group 85">
            <a:extLst>
              <a:ext uri="{FF2B5EF4-FFF2-40B4-BE49-F238E27FC236}">
                <a16:creationId xmlns:a16="http://schemas.microsoft.com/office/drawing/2014/main" id="{96D9ECE8-94CE-68C7-801D-99BC040DB63B}"/>
              </a:ext>
            </a:extLst>
          </p:cNvPr>
          <p:cNvGrpSpPr/>
          <p:nvPr/>
        </p:nvGrpSpPr>
        <p:grpSpPr>
          <a:xfrm>
            <a:off x="1652643" y="4246387"/>
            <a:ext cx="588235" cy="123096"/>
            <a:chOff x="3931516" y="7479258"/>
            <a:chExt cx="497571" cy="104123"/>
          </a:xfrm>
          <a:solidFill>
            <a:schemeClr val="tx1"/>
          </a:solidFill>
        </p:grpSpPr>
        <p:cxnSp>
          <p:nvCxnSpPr>
            <p:cNvPr id="87" name="Straight Connector 86">
              <a:extLst>
                <a:ext uri="{FF2B5EF4-FFF2-40B4-BE49-F238E27FC236}">
                  <a16:creationId xmlns:a16="http://schemas.microsoft.com/office/drawing/2014/main" id="{0AF14A05-6F8A-869C-15BA-AEE7550C7AB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B619660-90BB-50A8-4CF1-2CCCAB8F1909}"/>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55C5A7CA-46E0-E469-CA8E-DA7BFCACC13B}"/>
              </a:ext>
            </a:extLst>
          </p:cNvPr>
          <p:cNvSpPr txBox="1"/>
          <p:nvPr/>
        </p:nvSpPr>
        <p:spPr>
          <a:xfrm>
            <a:off x="2264200" y="4102594"/>
            <a:ext cx="5466529" cy="400110"/>
          </a:xfrm>
          <a:prstGeom prst="rect">
            <a:avLst/>
          </a:prstGeom>
          <a:noFill/>
        </p:spPr>
        <p:txBody>
          <a:bodyPr wrap="square">
            <a:spAutoFit/>
          </a:bodyPr>
          <a:lstStyle/>
          <a:p>
            <a:pPr>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Understanding the Competitive Landscape:</a:t>
            </a:r>
          </a:p>
        </p:txBody>
      </p:sp>
      <p:sp>
        <p:nvSpPr>
          <p:cNvPr id="90" name="Text Placeholder 2">
            <a:extLst>
              <a:ext uri="{FF2B5EF4-FFF2-40B4-BE49-F238E27FC236}">
                <a16:creationId xmlns:a16="http://schemas.microsoft.com/office/drawing/2014/main" id="{B1A75EA1-A4E1-EB90-7F43-8E94D053D569}"/>
              </a:ext>
            </a:extLst>
          </p:cNvPr>
          <p:cNvSpPr txBox="1">
            <a:spLocks/>
          </p:cNvSpPr>
          <p:nvPr/>
        </p:nvSpPr>
        <p:spPr>
          <a:xfrm>
            <a:off x="2343827" y="4668673"/>
            <a:ext cx="492647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rgbClr val="F79037"/>
                </a:solidFill>
                <a:hlinkClick r:id="rId2" action="ppaction://hlinkfile">
                  <a:extLst>
                    <a:ext uri="{A12FA001-AC4F-418D-AE19-62706E023703}">
                      <ahyp:hlinkClr xmlns:ahyp="http://schemas.microsoft.com/office/drawing/2018/hyperlinkcolor" val="tx"/>
                    </a:ext>
                  </a:extLst>
                </a:hlinkClick>
              </a:rPr>
              <a:t>SWOT Analysis</a:t>
            </a:r>
            <a:r>
              <a:rPr lang="en-US" b="1" dirty="0">
                <a:solidFill>
                  <a:srgbClr val="0563C1"/>
                </a:solidFill>
                <a:hlinkClick r:id="rId2" action="ppaction://hlinkfile">
                  <a:extLst>
                    <a:ext uri="{A12FA001-AC4F-418D-AE19-62706E023703}">
                      <ahyp:hlinkClr xmlns:ahyp="http://schemas.microsoft.com/office/drawing/2018/hyperlinkcolor" val="tx"/>
                    </a:ext>
                  </a:extLst>
                </a:hlinkClick>
              </a:rPr>
              <a:t>: </a:t>
            </a:r>
            <a:r>
              <a:rPr lang="en-US" dirty="0">
                <a:solidFill>
                  <a:schemeClr val="tx1"/>
                </a:solidFill>
              </a:rPr>
              <a:t>Conduct a SWOT analysis to assess your competitors' strengths, weaknesses, opportunities, and threats. Identify what sets your ethical food business apart from conventional competitors and other ethical food businesses. Use this analysis to inform your marketing positioning, product differentiation, and competitive strategy.</a:t>
            </a:r>
          </a:p>
          <a:p>
            <a:pPr marL="228600" lvl="0" indent="-228600" algn="l">
              <a:buClr>
                <a:srgbClr val="F1A0C2"/>
              </a:buClr>
              <a:buFont typeface="+mj-lt"/>
              <a:buAutoNum type="arabicPeriod"/>
              <a:tabLst>
                <a:tab pos="177800" algn="l"/>
              </a:tabLst>
            </a:pPr>
            <a:r>
              <a:rPr lang="en-US" b="1" dirty="0">
                <a:solidFill>
                  <a:srgbClr val="F79037"/>
                </a:solidFill>
                <a:latin typeface="Calibri"/>
                <a:cs typeface="Calibri"/>
                <a:hlinkClick r:id="rId3" action="ppaction://hlinkfile">
                  <a:extLst>
                    <a:ext uri="{A12FA001-AC4F-418D-AE19-62706E023703}">
                      <ahyp:hlinkClr xmlns:ahyp="http://schemas.microsoft.com/office/drawing/2018/hyperlinkcolor" val="tx"/>
                    </a:ext>
                  </a:extLst>
                </a:hlinkClick>
              </a:rPr>
              <a:t>Competitor Research</a:t>
            </a:r>
            <a:r>
              <a:rPr lang="en-US" b="1" dirty="0">
                <a:solidFill>
                  <a:srgbClr val="F79037"/>
                </a:solidFill>
                <a:latin typeface="Calibri"/>
                <a:cs typeface="Calibri"/>
              </a:rPr>
              <a:t>: </a:t>
            </a:r>
            <a:r>
              <a:rPr lang="en-US" dirty="0">
                <a:solidFill>
                  <a:schemeClr val="tx1"/>
                </a:solidFill>
                <a:latin typeface="Calibri"/>
                <a:cs typeface="Calibri"/>
              </a:rPr>
              <a:t>Gather information on your competitors' products, pricing, distribution channels, marketing strategies, and customer reviews. </a:t>
            </a:r>
            <a:r>
              <a:rPr lang="en-US" dirty="0" err="1">
                <a:solidFill>
                  <a:schemeClr val="tx1"/>
                </a:solidFill>
                <a:latin typeface="Calibri"/>
                <a:cs typeface="Calibri"/>
              </a:rPr>
              <a:t>Analyse</a:t>
            </a:r>
            <a:r>
              <a:rPr lang="en-US" dirty="0">
                <a:solidFill>
                  <a:schemeClr val="tx1"/>
                </a:solidFill>
                <a:latin typeface="Calibri"/>
                <a:cs typeface="Calibri"/>
              </a:rPr>
              <a:t> their online presence, social media engagement, and customer feedback to gain insights into their strengths and weaknesses (</a:t>
            </a:r>
            <a:r>
              <a:rPr lang="en-US" dirty="0" err="1">
                <a:solidFill>
                  <a:schemeClr val="tx1"/>
                </a:solidFill>
                <a:latin typeface="Calibri"/>
                <a:cs typeface="Calibri"/>
              </a:rPr>
              <a:t>Passikoff</a:t>
            </a:r>
            <a:r>
              <a:rPr lang="en-US" dirty="0">
                <a:solidFill>
                  <a:schemeClr val="tx1"/>
                </a:solidFill>
                <a:latin typeface="Calibri"/>
                <a:cs typeface="Calibri"/>
              </a:rPr>
              <a:t> 2003).</a:t>
            </a:r>
          </a:p>
          <a:p>
            <a:pPr marL="228600" lvl="0" indent="-228600" algn="l">
              <a:buClr>
                <a:srgbClr val="F1A0C2"/>
              </a:buClr>
              <a:buFont typeface="+mj-lt"/>
              <a:buAutoNum type="arabicPeriod"/>
              <a:tabLst>
                <a:tab pos="177800" algn="l"/>
              </a:tabLst>
            </a:pPr>
            <a:endParaRPr lang="en-US" dirty="0">
              <a:solidFill>
                <a:schemeClr val="tx1"/>
              </a:solidFill>
            </a:endParaRPr>
          </a:p>
        </p:txBody>
      </p:sp>
      <p:grpSp>
        <p:nvGrpSpPr>
          <p:cNvPr id="96" name="Group 95">
            <a:extLst>
              <a:ext uri="{FF2B5EF4-FFF2-40B4-BE49-F238E27FC236}">
                <a16:creationId xmlns:a16="http://schemas.microsoft.com/office/drawing/2014/main" id="{C152950D-EDEC-7EE9-5828-6B2399C68566}"/>
              </a:ext>
            </a:extLst>
          </p:cNvPr>
          <p:cNvGrpSpPr/>
          <p:nvPr/>
        </p:nvGrpSpPr>
        <p:grpSpPr>
          <a:xfrm>
            <a:off x="1659621" y="7067476"/>
            <a:ext cx="588235" cy="123096"/>
            <a:chOff x="3931516" y="7479258"/>
            <a:chExt cx="497571" cy="104123"/>
          </a:xfrm>
          <a:solidFill>
            <a:schemeClr val="tx1"/>
          </a:solidFill>
        </p:grpSpPr>
        <p:cxnSp>
          <p:nvCxnSpPr>
            <p:cNvPr id="97" name="Straight Connector 96">
              <a:extLst>
                <a:ext uri="{FF2B5EF4-FFF2-40B4-BE49-F238E27FC236}">
                  <a16:creationId xmlns:a16="http://schemas.microsoft.com/office/drawing/2014/main" id="{A6259FC6-F6BB-1780-D558-B6314ACBD18D}"/>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41833D5-7B25-5FE7-59E3-BFD5BDAD138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42C28D32-70B6-EC5E-80D8-599526A77981}"/>
              </a:ext>
            </a:extLst>
          </p:cNvPr>
          <p:cNvSpPr txBox="1"/>
          <p:nvPr/>
        </p:nvSpPr>
        <p:spPr>
          <a:xfrm>
            <a:off x="2271178" y="6923683"/>
            <a:ext cx="5466529" cy="707886"/>
          </a:xfrm>
          <a:prstGeom prst="rect">
            <a:avLst/>
          </a:prstGeom>
          <a:noFill/>
        </p:spPr>
        <p:txBody>
          <a:bodyPr wrap="square">
            <a:spAutoFit/>
          </a:bodyPr>
          <a:lstStyle/>
          <a:p>
            <a:pPr>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Predicting Market Growth Trends:</a:t>
            </a:r>
          </a:p>
          <a:p>
            <a:pPr>
              <a:lnSpc>
                <a:spcPts val="2440"/>
              </a:lnSpc>
              <a:tabLst>
                <a:tab pos="177800" algn="l"/>
              </a:tabLst>
            </a:pPr>
            <a:endParaRPr lang="en-US" sz="2000" b="1" dirty="0">
              <a:solidFill>
                <a:srgbClr val="F1A0C2"/>
              </a:solidFill>
              <a:latin typeface="Calibri" panose="020F0502020204030204" pitchFamily="34" charset="0"/>
              <a:cs typeface="Calibri" panose="020F0502020204030204" pitchFamily="34" charset="0"/>
            </a:endParaRPr>
          </a:p>
        </p:txBody>
      </p:sp>
      <p:sp>
        <p:nvSpPr>
          <p:cNvPr id="100" name="Text Placeholder 2">
            <a:extLst>
              <a:ext uri="{FF2B5EF4-FFF2-40B4-BE49-F238E27FC236}">
                <a16:creationId xmlns:a16="http://schemas.microsoft.com/office/drawing/2014/main" id="{E9BDE7E2-3E0A-261D-A4A6-76193FDBD9A9}"/>
              </a:ext>
            </a:extLst>
          </p:cNvPr>
          <p:cNvSpPr txBox="1">
            <a:spLocks/>
          </p:cNvSpPr>
          <p:nvPr/>
        </p:nvSpPr>
        <p:spPr>
          <a:xfrm>
            <a:off x="2350805" y="7489762"/>
            <a:ext cx="4926479"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chemeClr val="tx1"/>
                </a:solidFill>
              </a:rPr>
              <a:t>Tracking Industry Trends</a:t>
            </a:r>
            <a:r>
              <a:rPr lang="en-US" dirty="0">
                <a:solidFill>
                  <a:schemeClr val="tx1"/>
                </a:solidFill>
              </a:rPr>
              <a:t>: Stay up-to-date with industry trends by monitoring industry publications, attending conferences and trade shows, and following key influencers and thought leaders. Identify emerging trends in ethical food, sustainability, health and wellness, and consumer </a:t>
            </a:r>
            <a:r>
              <a:rPr lang="en-US" dirty="0" err="1">
                <a:solidFill>
                  <a:schemeClr val="tx1"/>
                </a:solidFill>
              </a:rPr>
              <a:t>behaviour</a:t>
            </a:r>
            <a:r>
              <a:rPr lang="en-US" dirty="0">
                <a:solidFill>
                  <a:schemeClr val="tx1"/>
                </a:solidFill>
              </a:rPr>
              <a:t> that may impact your business.</a:t>
            </a:r>
          </a:p>
          <a:p>
            <a:pPr marL="228600" lvl="0" indent="-228600" algn="l">
              <a:buClr>
                <a:srgbClr val="F1A0C2"/>
              </a:buClr>
              <a:buFont typeface="+mj-lt"/>
              <a:buAutoNum type="arabicPeriod"/>
              <a:tabLst>
                <a:tab pos="177800" algn="l"/>
              </a:tabLst>
            </a:pPr>
            <a:r>
              <a:rPr lang="en-US" b="1" dirty="0" err="1">
                <a:solidFill>
                  <a:schemeClr val="tx1"/>
                </a:solidFill>
              </a:rPr>
              <a:t>Analysing</a:t>
            </a:r>
            <a:r>
              <a:rPr lang="en-US" b="1" dirty="0">
                <a:solidFill>
                  <a:schemeClr val="tx1"/>
                </a:solidFill>
              </a:rPr>
              <a:t> Market Data: </a:t>
            </a:r>
            <a:r>
              <a:rPr lang="en-US" dirty="0" err="1">
                <a:solidFill>
                  <a:schemeClr val="tx1"/>
                </a:solidFill>
              </a:rPr>
              <a:t>Analyse</a:t>
            </a:r>
            <a:r>
              <a:rPr lang="en-US" dirty="0">
                <a:solidFill>
                  <a:schemeClr val="tx1"/>
                </a:solidFill>
              </a:rPr>
              <a:t> market data, such as sales figures, market share, and growth rates, to gain a deeper understanding of the current state and future potential of the ethical food sector. Use statistical techniques and data </a:t>
            </a:r>
            <a:r>
              <a:rPr lang="en-US" dirty="0" err="1">
                <a:solidFill>
                  <a:schemeClr val="tx1"/>
                </a:solidFill>
              </a:rPr>
              <a:t>visualisation</a:t>
            </a:r>
            <a:r>
              <a:rPr lang="en-US" dirty="0">
                <a:solidFill>
                  <a:schemeClr val="tx1"/>
                </a:solidFill>
              </a:rPr>
              <a:t> tools to identify patterns and make data-driven predictions.</a:t>
            </a:r>
          </a:p>
          <a:p>
            <a:pPr marL="228600" lvl="0" indent="-228600" algn="l">
              <a:buClr>
                <a:srgbClr val="F1A0C2"/>
              </a:buClr>
              <a:buFont typeface="+mj-lt"/>
              <a:buAutoNum type="arabicPeriod"/>
              <a:tabLst>
                <a:tab pos="177800" algn="l"/>
              </a:tabLst>
            </a:pPr>
            <a:r>
              <a:rPr lang="en-US" b="1" dirty="0">
                <a:solidFill>
                  <a:schemeClr val="tx1"/>
                </a:solidFill>
              </a:rPr>
              <a:t>Emerging Opportunities</a:t>
            </a:r>
            <a:r>
              <a:rPr lang="en-US" dirty="0">
                <a:solidFill>
                  <a:schemeClr val="tx1"/>
                </a:solidFill>
              </a:rPr>
              <a:t>: Identify emerging opportunities within the ethical food sector, such as the increasing popularity of plant-based diets, the demand for sustainable packaging solutions, or the growth of online food delivery services. Assess these opportunities in terms of market demand, feasibility, and alignment with your business goals.</a:t>
            </a:r>
          </a:p>
          <a:p>
            <a:pPr marL="228600" lvl="0" indent="-228600" algn="l">
              <a:buClr>
                <a:srgbClr val="F1A0C2"/>
              </a:buClr>
              <a:buFont typeface="+mj-lt"/>
              <a:buAutoNum type="arabicPeriod"/>
              <a:tabLst>
                <a:tab pos="177800" algn="l"/>
              </a:tabLst>
            </a:pPr>
            <a:endParaRPr lang="en-US" dirty="0">
              <a:solidFill>
                <a:schemeClr val="tx1"/>
              </a:solidFill>
            </a:endParaRPr>
          </a:p>
        </p:txBody>
      </p:sp>
      <p:grpSp>
        <p:nvGrpSpPr>
          <p:cNvPr id="101" name="Group 100">
            <a:extLst>
              <a:ext uri="{FF2B5EF4-FFF2-40B4-BE49-F238E27FC236}">
                <a16:creationId xmlns:a16="http://schemas.microsoft.com/office/drawing/2014/main" id="{91E5A0AB-1A34-A549-AECB-B5C08639F05B}"/>
              </a:ext>
            </a:extLst>
          </p:cNvPr>
          <p:cNvGrpSpPr/>
          <p:nvPr/>
        </p:nvGrpSpPr>
        <p:grpSpPr>
          <a:xfrm>
            <a:off x="1659621" y="815107"/>
            <a:ext cx="588235" cy="123096"/>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2271178" y="671314"/>
            <a:ext cx="5466529" cy="400110"/>
          </a:xfrm>
          <a:prstGeom prst="rect">
            <a:avLst/>
          </a:prstGeom>
          <a:noFill/>
        </p:spPr>
        <p:txBody>
          <a:bodyPr wrap="square">
            <a:spAutoFit/>
          </a:bodyPr>
          <a:lstStyle/>
          <a:p>
            <a:pPr>
              <a:lnSpc>
                <a:spcPts val="2440"/>
              </a:lnSpc>
              <a:tabLst>
                <a:tab pos="177800" algn="l"/>
              </a:tabLst>
            </a:pPr>
            <a:r>
              <a:rPr lang="en-US" sz="2000" b="1">
                <a:solidFill>
                  <a:srgbClr val="F1A0C2"/>
                </a:solidFill>
                <a:latin typeface="Calibri" panose="020F0502020204030204" pitchFamily="34" charset="0"/>
                <a:cs typeface="Calibri" panose="020F0502020204030204" pitchFamily="34" charset="0"/>
              </a:rPr>
              <a:t>Identifying Target Customer Segments:</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43557" y="1237393"/>
            <a:ext cx="4919231" cy="237836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mj-lt"/>
              <a:buAutoNum type="arabicPeriod"/>
              <a:tabLst>
                <a:tab pos="177800" algn="l"/>
              </a:tabLst>
            </a:pPr>
            <a:r>
              <a:rPr lang="en-US" b="1" dirty="0">
                <a:solidFill>
                  <a:srgbClr val="F79037"/>
                </a:solidFill>
                <a:latin typeface="Calibri"/>
                <a:ea typeface="Calibri"/>
                <a:cs typeface="Calibri"/>
                <a:hlinkClick r:id="rId4" action="ppaction://hlinkfile">
                  <a:extLst>
                    <a:ext uri="{A12FA001-AC4F-418D-AE19-62706E023703}">
                      <ahyp:hlinkClr xmlns:ahyp="http://schemas.microsoft.com/office/drawing/2018/hyperlinkcolor" val="tx"/>
                    </a:ext>
                  </a:extLst>
                </a:hlinkClick>
              </a:rPr>
              <a:t>Creating Customer Personas: </a:t>
            </a:r>
            <a:r>
              <a:rPr lang="en-US" dirty="0">
                <a:solidFill>
                  <a:schemeClr val="tx1"/>
                </a:solidFill>
                <a:latin typeface="Calibri"/>
                <a:ea typeface="Calibri"/>
                <a:cs typeface="Calibri"/>
              </a:rPr>
              <a:t>Develop detailed customer personas that represent your target audience. Consider demographics, psychographics, values, </a:t>
            </a:r>
            <a:r>
              <a:rPr lang="en-US" dirty="0" err="1">
                <a:solidFill>
                  <a:schemeClr val="tx1"/>
                </a:solidFill>
                <a:latin typeface="Calibri"/>
                <a:ea typeface="Calibri"/>
                <a:cs typeface="Calibri"/>
              </a:rPr>
              <a:t>behaviours</a:t>
            </a:r>
            <a:r>
              <a:rPr lang="en-US" dirty="0">
                <a:solidFill>
                  <a:schemeClr val="tx1"/>
                </a:solidFill>
                <a:latin typeface="Calibri"/>
                <a:ea typeface="Calibri"/>
                <a:cs typeface="Calibri"/>
              </a:rPr>
              <a:t>, and preferences. This will help you understand their motivations, needs, and purchasing patterns, enabling you to tailor your products and marketing efforts accordingly </a:t>
            </a:r>
            <a:r>
              <a:rPr lang="en-US" dirty="0">
                <a:solidFill>
                  <a:schemeClr val="tx1"/>
                </a:solidFill>
                <a:latin typeface="Calibri"/>
                <a:cs typeface="Calibri"/>
              </a:rPr>
              <a:t>(</a:t>
            </a:r>
            <a:r>
              <a:rPr lang="en-US" dirty="0" err="1">
                <a:solidFill>
                  <a:schemeClr val="tx1"/>
                </a:solidFill>
                <a:latin typeface="Calibri"/>
                <a:cs typeface="Calibri"/>
              </a:rPr>
              <a:t>Passikoff</a:t>
            </a:r>
            <a:r>
              <a:rPr lang="en-US" dirty="0">
                <a:solidFill>
                  <a:schemeClr val="tx1"/>
                </a:solidFill>
                <a:latin typeface="Calibri"/>
                <a:cs typeface="Calibri"/>
              </a:rPr>
              <a:t> 2003).</a:t>
            </a:r>
            <a:endParaRPr lang="en-US" dirty="0">
              <a:solidFill>
                <a:schemeClr val="tx1"/>
              </a:solidFill>
              <a:latin typeface="Calibri"/>
              <a:ea typeface="Calibri"/>
              <a:cs typeface="Calibri"/>
            </a:endParaRPr>
          </a:p>
          <a:p>
            <a:pPr marL="228600" indent="-228600" algn="l">
              <a:buClr>
                <a:srgbClr val="F1A0C2"/>
              </a:buClr>
              <a:buFont typeface="+mj-lt"/>
              <a:buAutoNum type="arabicPeriod"/>
              <a:tabLst>
                <a:tab pos="177800" algn="l"/>
              </a:tabLst>
            </a:pPr>
            <a:r>
              <a:rPr lang="en-US" b="1" dirty="0">
                <a:solidFill>
                  <a:schemeClr val="tx1"/>
                </a:solidFill>
                <a:latin typeface="Calibri"/>
                <a:ea typeface="Calibri"/>
                <a:cs typeface="Calibri"/>
              </a:rPr>
              <a:t>Conducting Surveys, Interviews, Observational Studies: </a:t>
            </a:r>
            <a:r>
              <a:rPr lang="en-US" dirty="0">
                <a:solidFill>
                  <a:schemeClr val="tx1"/>
                </a:solidFill>
                <a:latin typeface="Calibri"/>
                <a:ea typeface="Calibri"/>
                <a:cs typeface="Calibri"/>
              </a:rPr>
              <a:t>Use surveys, interviews and observational studies to gather data directly from potential customers. Ask questions that reveal their attitudes towards ethical food, their purchasing habits, and their preferences. This primary research will provide valuable insights to refine your business strategies.</a:t>
            </a:r>
          </a:p>
          <a:p>
            <a:pPr marL="228600" indent="-228600" algn="l">
              <a:buClr>
                <a:srgbClr val="F1A0C2"/>
              </a:buClr>
              <a:buFont typeface="+mj-lt"/>
              <a:buAutoNum type="arabicPeriod"/>
              <a:tabLst>
                <a:tab pos="177800" algn="l"/>
              </a:tabLst>
            </a:pPr>
            <a:r>
              <a:rPr lang="en-US" b="1" dirty="0">
                <a:solidFill>
                  <a:schemeClr val="tx1"/>
                </a:solidFill>
                <a:latin typeface="Calibri"/>
                <a:ea typeface="Calibri"/>
                <a:cs typeface="Calibri"/>
              </a:rPr>
              <a:t>Secondary Research: </a:t>
            </a:r>
            <a:r>
              <a:rPr lang="en-US" dirty="0" err="1">
                <a:solidFill>
                  <a:schemeClr val="tx1"/>
                </a:solidFill>
                <a:latin typeface="Calibri"/>
                <a:ea typeface="Calibri"/>
                <a:cs typeface="Calibri"/>
              </a:rPr>
              <a:t>Utilise</a:t>
            </a:r>
            <a:r>
              <a:rPr lang="en-US" dirty="0">
                <a:solidFill>
                  <a:schemeClr val="tx1"/>
                </a:solidFill>
                <a:latin typeface="Calibri"/>
                <a:ea typeface="Calibri"/>
                <a:cs typeface="Calibri"/>
              </a:rPr>
              <a:t> existing market research reports, industry publications, and online resources to gather information on consumer trends, market size, and growth projections. This data will complement your primary research and provide a broader understanding of the ethical food market.</a:t>
            </a:r>
          </a:p>
        </p:txBody>
      </p:sp>
      <p:grpSp>
        <p:nvGrpSpPr>
          <p:cNvPr id="5" name="Graphic 4">
            <a:extLst>
              <a:ext uri="{FF2B5EF4-FFF2-40B4-BE49-F238E27FC236}">
                <a16:creationId xmlns:a16="http://schemas.microsoft.com/office/drawing/2014/main" id="{A324F276-9AC9-56FE-D5C3-EC0DDED8F0F5}"/>
              </a:ext>
            </a:extLst>
          </p:cNvPr>
          <p:cNvGrpSpPr/>
          <p:nvPr/>
        </p:nvGrpSpPr>
        <p:grpSpPr>
          <a:xfrm rot="2819964">
            <a:off x="1899902" y="5043177"/>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78E66C70-985D-813C-F3A6-264DAE872E55}"/>
                </a:ext>
              </a:extLst>
            </p:cNvPr>
            <p:cNvGrpSpPr/>
            <p:nvPr/>
          </p:nvGrpSpPr>
          <p:grpSpPr>
            <a:xfrm>
              <a:off x="9159507" y="2719113"/>
              <a:ext cx="446280" cy="440141"/>
              <a:chOff x="9159507" y="2719113"/>
              <a:chExt cx="446280" cy="440141"/>
            </a:xfrm>
            <a:grpFill/>
          </p:grpSpPr>
          <p:sp>
            <p:nvSpPr>
              <p:cNvPr id="15" name="Freeform 71">
                <a:extLst>
                  <a:ext uri="{FF2B5EF4-FFF2-40B4-BE49-F238E27FC236}">
                    <a16:creationId xmlns:a16="http://schemas.microsoft.com/office/drawing/2014/main" id="{A0111ABB-DEC7-658B-72F7-FD57A789C48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6" name="Freeform 72">
                <a:extLst>
                  <a:ext uri="{FF2B5EF4-FFF2-40B4-BE49-F238E27FC236}">
                    <a16:creationId xmlns:a16="http://schemas.microsoft.com/office/drawing/2014/main" id="{FE900DF6-2AA3-E02C-355F-2CC06F0353F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E5777F6-E5B5-9DD2-3A01-0C1151FE8948}"/>
                </a:ext>
              </a:extLst>
            </p:cNvPr>
            <p:cNvGrpSpPr/>
            <p:nvPr/>
          </p:nvGrpSpPr>
          <p:grpSpPr>
            <a:xfrm>
              <a:off x="9129274" y="2893887"/>
              <a:ext cx="717139" cy="1211724"/>
              <a:chOff x="9129274" y="2893887"/>
              <a:chExt cx="717139" cy="1211724"/>
            </a:xfrm>
            <a:grpFill/>
          </p:grpSpPr>
          <p:sp>
            <p:nvSpPr>
              <p:cNvPr id="8" name="Freeform 64">
                <a:extLst>
                  <a:ext uri="{FF2B5EF4-FFF2-40B4-BE49-F238E27FC236}">
                    <a16:creationId xmlns:a16="http://schemas.microsoft.com/office/drawing/2014/main" id="{1A5A2265-28CD-6512-F84C-35041BABB65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65">
                <a:extLst>
                  <a:ext uri="{FF2B5EF4-FFF2-40B4-BE49-F238E27FC236}">
                    <a16:creationId xmlns:a16="http://schemas.microsoft.com/office/drawing/2014/main" id="{289AC219-7557-650C-1F09-BA0182E9E57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66">
                <a:extLst>
                  <a:ext uri="{FF2B5EF4-FFF2-40B4-BE49-F238E27FC236}">
                    <a16:creationId xmlns:a16="http://schemas.microsoft.com/office/drawing/2014/main" id="{88F01EC4-BF51-AF0A-F6F6-CB64BD8408E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67">
                <a:extLst>
                  <a:ext uri="{FF2B5EF4-FFF2-40B4-BE49-F238E27FC236}">
                    <a16:creationId xmlns:a16="http://schemas.microsoft.com/office/drawing/2014/main" id="{97C58A2A-35BD-6030-65D8-CF5D10E4251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68">
                <a:extLst>
                  <a:ext uri="{FF2B5EF4-FFF2-40B4-BE49-F238E27FC236}">
                    <a16:creationId xmlns:a16="http://schemas.microsoft.com/office/drawing/2014/main" id="{D2084152-9E35-98B1-BBE4-6A0346C157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69">
                <a:extLst>
                  <a:ext uri="{FF2B5EF4-FFF2-40B4-BE49-F238E27FC236}">
                    <a16:creationId xmlns:a16="http://schemas.microsoft.com/office/drawing/2014/main" id="{A6D2D71D-50C6-157E-5A94-688A0E8671A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70">
                <a:extLst>
                  <a:ext uri="{FF2B5EF4-FFF2-40B4-BE49-F238E27FC236}">
                    <a16:creationId xmlns:a16="http://schemas.microsoft.com/office/drawing/2014/main" id="{CEC9CCC8-C105-37CB-78AC-C429245B7C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17" name="Graphic 4">
            <a:extLst>
              <a:ext uri="{FF2B5EF4-FFF2-40B4-BE49-F238E27FC236}">
                <a16:creationId xmlns:a16="http://schemas.microsoft.com/office/drawing/2014/main" id="{2C3E5D30-68C0-FF91-E125-548BFA789AE4}"/>
              </a:ext>
            </a:extLst>
          </p:cNvPr>
          <p:cNvGrpSpPr/>
          <p:nvPr/>
        </p:nvGrpSpPr>
        <p:grpSpPr>
          <a:xfrm rot="2819964">
            <a:off x="1922925" y="1344730"/>
            <a:ext cx="403667" cy="780438"/>
            <a:chOff x="9129274" y="2719113"/>
            <a:chExt cx="717139" cy="1386497"/>
          </a:xfrm>
          <a:solidFill>
            <a:srgbClr val="000000"/>
          </a:solidFill>
        </p:grpSpPr>
        <p:grpSp>
          <p:nvGrpSpPr>
            <p:cNvPr id="19" name="Graphic 4">
              <a:extLst>
                <a:ext uri="{FF2B5EF4-FFF2-40B4-BE49-F238E27FC236}">
                  <a16:creationId xmlns:a16="http://schemas.microsoft.com/office/drawing/2014/main" id="{2A4FE3C6-2948-E45B-32CC-5A033ACF4B91}"/>
                </a:ext>
              </a:extLst>
            </p:cNvPr>
            <p:cNvGrpSpPr/>
            <p:nvPr/>
          </p:nvGrpSpPr>
          <p:grpSpPr>
            <a:xfrm>
              <a:off x="9159507" y="2719113"/>
              <a:ext cx="446280" cy="440141"/>
              <a:chOff x="9159507" y="2719113"/>
              <a:chExt cx="446280" cy="440141"/>
            </a:xfrm>
            <a:grpFill/>
          </p:grpSpPr>
          <p:sp>
            <p:nvSpPr>
              <p:cNvPr id="28" name="Freeform 71">
                <a:extLst>
                  <a:ext uri="{FF2B5EF4-FFF2-40B4-BE49-F238E27FC236}">
                    <a16:creationId xmlns:a16="http://schemas.microsoft.com/office/drawing/2014/main" id="{FC824391-AEAA-00EC-505D-2CE81E86BDD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9" name="Freeform 72">
                <a:extLst>
                  <a:ext uri="{FF2B5EF4-FFF2-40B4-BE49-F238E27FC236}">
                    <a16:creationId xmlns:a16="http://schemas.microsoft.com/office/drawing/2014/main" id="{BA0934F3-F9EB-729F-2C72-56A240E243C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83E83BCD-2B97-EF99-969A-6A44C6B6F68A}"/>
                </a:ext>
              </a:extLst>
            </p:cNvPr>
            <p:cNvGrpSpPr/>
            <p:nvPr/>
          </p:nvGrpSpPr>
          <p:grpSpPr>
            <a:xfrm>
              <a:off x="9129274" y="2893887"/>
              <a:ext cx="717139" cy="1211724"/>
              <a:chOff x="9129274" y="2893887"/>
              <a:chExt cx="717139" cy="1211724"/>
            </a:xfrm>
            <a:grpFill/>
          </p:grpSpPr>
          <p:sp>
            <p:nvSpPr>
              <p:cNvPr id="21" name="Freeform 64">
                <a:extLst>
                  <a:ext uri="{FF2B5EF4-FFF2-40B4-BE49-F238E27FC236}">
                    <a16:creationId xmlns:a16="http://schemas.microsoft.com/office/drawing/2014/main" id="{24ECA1DA-5524-0E35-4FAF-2729A76F7E1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2" name="Freeform 65">
                <a:extLst>
                  <a:ext uri="{FF2B5EF4-FFF2-40B4-BE49-F238E27FC236}">
                    <a16:creationId xmlns:a16="http://schemas.microsoft.com/office/drawing/2014/main" id="{CA24A0E6-BC7E-26D0-46D4-AD7D31838E6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3" name="Freeform 66">
                <a:extLst>
                  <a:ext uri="{FF2B5EF4-FFF2-40B4-BE49-F238E27FC236}">
                    <a16:creationId xmlns:a16="http://schemas.microsoft.com/office/drawing/2014/main" id="{AA30FABE-7A54-D05B-B47F-8E4C58968CE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4" name="Freeform 67">
                <a:extLst>
                  <a:ext uri="{FF2B5EF4-FFF2-40B4-BE49-F238E27FC236}">
                    <a16:creationId xmlns:a16="http://schemas.microsoft.com/office/drawing/2014/main" id="{14C2AD3C-031C-ECB2-B305-721904005A0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5" name="Freeform 68">
                <a:extLst>
                  <a:ext uri="{FF2B5EF4-FFF2-40B4-BE49-F238E27FC236}">
                    <a16:creationId xmlns:a16="http://schemas.microsoft.com/office/drawing/2014/main" id="{375F04B5-9466-7EB4-B818-7C4058A6EBC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6" name="Freeform 69">
                <a:extLst>
                  <a:ext uri="{FF2B5EF4-FFF2-40B4-BE49-F238E27FC236}">
                    <a16:creationId xmlns:a16="http://schemas.microsoft.com/office/drawing/2014/main" id="{7701ADE4-91DD-7C1A-F832-B7E0F7FC95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7" name="Freeform 70">
                <a:extLst>
                  <a:ext uri="{FF2B5EF4-FFF2-40B4-BE49-F238E27FC236}">
                    <a16:creationId xmlns:a16="http://schemas.microsoft.com/office/drawing/2014/main" id="{FDF2A710-DB27-5A7C-F515-7B82A20762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9236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04</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Ethical Business Models and Business Plans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15</a:t>
            </a:fld>
            <a:endParaRPr lang="en-US" sz="900">
              <a:solidFill>
                <a:schemeClr val="tx1"/>
              </a:solidFill>
            </a:endParaRPr>
          </a:p>
        </p:txBody>
      </p:sp>
    </p:spTree>
    <p:extLst>
      <p:ext uri="{BB962C8B-B14F-4D97-AF65-F5344CB8AC3E}">
        <p14:creationId xmlns:p14="http://schemas.microsoft.com/office/powerpoint/2010/main" val="301349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16</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Ethical Business Models and Business Plans</a:t>
            </a: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04</a:t>
            </a:r>
            <a:endParaRPr lang="en-US" sz="8800">
              <a:solidFill>
                <a:srgbClr val="F1A0C2"/>
              </a:solidFill>
            </a:endParaRPr>
          </a:p>
        </p:txBody>
      </p:sp>
      <p:sp>
        <p:nvSpPr>
          <p:cNvPr id="3" name="Freeform 2">
            <a:extLst>
              <a:ext uri="{FF2B5EF4-FFF2-40B4-BE49-F238E27FC236}">
                <a16:creationId xmlns:a16="http://schemas.microsoft.com/office/drawing/2014/main" id="{1CF94DEB-0738-5CB4-87CB-C8A79B31AB7F}"/>
              </a:ext>
            </a:extLst>
          </p:cNvPr>
          <p:cNvSpPr/>
          <p:nvPr/>
        </p:nvSpPr>
        <p:spPr>
          <a:xfrm>
            <a:off x="1" y="2352232"/>
            <a:ext cx="4975078" cy="411190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blipFill>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rtlCol="0" anchor="ctr"/>
          <a:lstStyle/>
          <a:p>
            <a:endParaRPr lang="en-US" b="0" i="0">
              <a:latin typeface="Calibri" panose="020F0502020204030204" pitchFamily="34" charset="0"/>
            </a:endParaRPr>
          </a:p>
        </p:txBody>
      </p:sp>
      <p:grpSp>
        <p:nvGrpSpPr>
          <p:cNvPr id="22" name="Group 21">
            <a:extLst>
              <a:ext uri="{FF2B5EF4-FFF2-40B4-BE49-F238E27FC236}">
                <a16:creationId xmlns:a16="http://schemas.microsoft.com/office/drawing/2014/main" id="{83E5D30A-9DCC-C882-5106-28C782F39131}"/>
              </a:ext>
            </a:extLst>
          </p:cNvPr>
          <p:cNvGrpSpPr/>
          <p:nvPr/>
        </p:nvGrpSpPr>
        <p:grpSpPr>
          <a:xfrm>
            <a:off x="3318149" y="3819183"/>
            <a:ext cx="3643930" cy="2192605"/>
            <a:chOff x="2836423" y="3820434"/>
            <a:chExt cx="3643930" cy="2192605"/>
          </a:xfrm>
        </p:grpSpPr>
        <p:grpSp>
          <p:nvGrpSpPr>
            <p:cNvPr id="4" name="Group 3">
              <a:extLst>
                <a:ext uri="{FF2B5EF4-FFF2-40B4-BE49-F238E27FC236}">
                  <a16:creationId xmlns:a16="http://schemas.microsoft.com/office/drawing/2014/main" id="{209C8E54-CDDA-2A94-1094-5B63A055E0BC}"/>
                </a:ext>
              </a:extLst>
            </p:cNvPr>
            <p:cNvGrpSpPr/>
            <p:nvPr/>
          </p:nvGrpSpPr>
          <p:grpSpPr>
            <a:xfrm>
              <a:off x="2836423" y="3820434"/>
              <a:ext cx="3643930" cy="2192605"/>
              <a:chOff x="325263" y="477238"/>
              <a:chExt cx="3643930" cy="2192605"/>
            </a:xfrm>
            <a:solidFill>
              <a:srgbClr val="F1A0C2"/>
            </a:solidFill>
          </p:grpSpPr>
          <p:sp>
            <p:nvSpPr>
              <p:cNvPr id="7" name="Freeform 6">
                <a:extLst>
                  <a:ext uri="{FF2B5EF4-FFF2-40B4-BE49-F238E27FC236}">
                    <a16:creationId xmlns:a16="http://schemas.microsoft.com/office/drawing/2014/main" id="{8280A92E-2627-4C04-75FB-AC293D7BEB35}"/>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8" name="Freeform 7">
                <a:extLst>
                  <a:ext uri="{FF2B5EF4-FFF2-40B4-BE49-F238E27FC236}">
                    <a16:creationId xmlns:a16="http://schemas.microsoft.com/office/drawing/2014/main" id="{CDBF076B-03CD-1BBE-1D39-15AB93316F2A}"/>
                  </a:ext>
                </a:extLst>
              </p:cNvPr>
              <p:cNvSpPr/>
              <p:nvPr/>
            </p:nvSpPr>
            <p:spPr>
              <a:xfrm>
                <a:off x="1321801" y="477238"/>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grpSp>
        <p:sp>
          <p:nvSpPr>
            <p:cNvPr id="10" name="TextBox 9">
              <a:extLst>
                <a:ext uri="{FF2B5EF4-FFF2-40B4-BE49-F238E27FC236}">
                  <a16:creationId xmlns:a16="http://schemas.microsoft.com/office/drawing/2014/main" id="{173F6004-8D70-C982-D649-106162BBC061}"/>
                </a:ext>
              </a:extLst>
            </p:cNvPr>
            <p:cNvSpPr txBox="1"/>
            <p:nvPr/>
          </p:nvSpPr>
          <p:spPr>
            <a:xfrm>
              <a:off x="3109526" y="4059798"/>
              <a:ext cx="3279038" cy="1631216"/>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this chapter, we take you through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process of choosing a suitable business model</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creating a compelling business plan. </a:t>
              </a:r>
              <a:endParaRPr lang="en-US" sz="2000" b="1">
                <a:solidFill>
                  <a:schemeClr val="bg1"/>
                </a:solidFill>
                <a:latin typeface="Calibri" panose="020F0502020204030204" pitchFamily="34" charset="0"/>
                <a:cs typeface="Calibri" panose="020F0502020204030204" pitchFamily="34" charset="0"/>
              </a:endParaRPr>
            </a:p>
          </p:txBody>
        </p:sp>
      </p:grpSp>
      <p:sp>
        <p:nvSpPr>
          <p:cNvPr id="21" name="Text Placeholder 15">
            <a:extLst>
              <a:ext uri="{FF2B5EF4-FFF2-40B4-BE49-F238E27FC236}">
                <a16:creationId xmlns:a16="http://schemas.microsoft.com/office/drawing/2014/main" id="{B3504B68-11A2-05D5-6419-F7203D3D4196}"/>
              </a:ext>
            </a:extLst>
          </p:cNvPr>
          <p:cNvSpPr txBox="1">
            <a:spLocks/>
          </p:cNvSpPr>
          <p:nvPr/>
        </p:nvSpPr>
        <p:spPr>
          <a:xfrm>
            <a:off x="477513" y="6779430"/>
            <a:ext cx="6602078" cy="175651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US" sz="1150" b="1" dirty="0"/>
              <a:t>Ethical Business Models: </a:t>
            </a:r>
            <a:r>
              <a:rPr lang="en-US" sz="1150" dirty="0"/>
              <a:t>Not every business model fits an ethical food business. Choosing the right model involves considering various factors such as your target market, product range, scalability, and ethical goals Webster 2023).  </a:t>
            </a:r>
          </a:p>
        </p:txBody>
      </p:sp>
      <p:sp>
        <p:nvSpPr>
          <p:cNvPr id="39" name="Text Placeholder 15">
            <a:extLst>
              <a:ext uri="{FF2B5EF4-FFF2-40B4-BE49-F238E27FC236}">
                <a16:creationId xmlns:a16="http://schemas.microsoft.com/office/drawing/2014/main" id="{EA69CA08-A79D-6BCD-6584-4B825176D6C2}"/>
              </a:ext>
            </a:extLst>
          </p:cNvPr>
          <p:cNvSpPr txBox="1">
            <a:spLocks/>
          </p:cNvSpPr>
          <p:nvPr/>
        </p:nvSpPr>
        <p:spPr>
          <a:xfrm>
            <a:off x="493828" y="8076753"/>
            <a:ext cx="2275978" cy="179146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en-US" sz="1600"/>
              <a:t>Let's explore some of these </a:t>
            </a:r>
            <a:r>
              <a:rPr lang="en-US" sz="1600" b="1"/>
              <a:t>business models </a:t>
            </a:r>
            <a:r>
              <a:rPr lang="en-US" sz="1600"/>
              <a:t>more deeply, highlighting their </a:t>
            </a:r>
            <a:r>
              <a:rPr lang="en-US" sz="1600" b="1"/>
              <a:t>unique characteristics, strengths, weaknesses, </a:t>
            </a:r>
            <a:r>
              <a:rPr lang="en-US" sz="1600"/>
              <a:t>and alignment with ethical practices in the food industry </a:t>
            </a:r>
          </a:p>
        </p:txBody>
      </p:sp>
      <p:grpSp>
        <p:nvGrpSpPr>
          <p:cNvPr id="40" name="Graphic 4">
            <a:extLst>
              <a:ext uri="{FF2B5EF4-FFF2-40B4-BE49-F238E27FC236}">
                <a16:creationId xmlns:a16="http://schemas.microsoft.com/office/drawing/2014/main" id="{B191FF76-1E68-66EC-8477-B70D206E00C7}"/>
              </a:ext>
            </a:extLst>
          </p:cNvPr>
          <p:cNvGrpSpPr/>
          <p:nvPr/>
        </p:nvGrpSpPr>
        <p:grpSpPr>
          <a:xfrm rot="18456242">
            <a:off x="6522608" y="9215484"/>
            <a:ext cx="340780" cy="658854"/>
            <a:chOff x="9129274" y="2719113"/>
            <a:chExt cx="717139" cy="1386497"/>
          </a:xfrm>
          <a:solidFill>
            <a:srgbClr val="000000"/>
          </a:solidFill>
        </p:grpSpPr>
        <p:grpSp>
          <p:nvGrpSpPr>
            <p:cNvPr id="41" name="Graphic 4">
              <a:extLst>
                <a:ext uri="{FF2B5EF4-FFF2-40B4-BE49-F238E27FC236}">
                  <a16:creationId xmlns:a16="http://schemas.microsoft.com/office/drawing/2014/main" id="{3DE19E28-30F3-1C35-747E-964FAA907F3B}"/>
                </a:ext>
              </a:extLst>
            </p:cNvPr>
            <p:cNvGrpSpPr/>
            <p:nvPr/>
          </p:nvGrpSpPr>
          <p:grpSpPr>
            <a:xfrm>
              <a:off x="9159507" y="2719113"/>
              <a:ext cx="446280" cy="440141"/>
              <a:chOff x="9159507" y="2719113"/>
              <a:chExt cx="446280" cy="440141"/>
            </a:xfrm>
            <a:grpFill/>
          </p:grpSpPr>
          <p:sp>
            <p:nvSpPr>
              <p:cNvPr id="51" name="Freeform 50">
                <a:extLst>
                  <a:ext uri="{FF2B5EF4-FFF2-40B4-BE49-F238E27FC236}">
                    <a16:creationId xmlns:a16="http://schemas.microsoft.com/office/drawing/2014/main" id="{FA0C1684-7829-0FDE-1C73-CFBA5DEA5F7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04A7260-57AE-0BD4-C42F-66C1DDB95CE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42" name="Graphic 4">
              <a:extLst>
                <a:ext uri="{FF2B5EF4-FFF2-40B4-BE49-F238E27FC236}">
                  <a16:creationId xmlns:a16="http://schemas.microsoft.com/office/drawing/2014/main" id="{9A7E342C-CB40-EDAA-ACE0-BF8F5317E482}"/>
                </a:ext>
              </a:extLst>
            </p:cNvPr>
            <p:cNvGrpSpPr/>
            <p:nvPr/>
          </p:nvGrpSpPr>
          <p:grpSpPr>
            <a:xfrm>
              <a:off x="9129274" y="2893887"/>
              <a:ext cx="717139" cy="1211724"/>
              <a:chOff x="9129274" y="2893887"/>
              <a:chExt cx="717139" cy="1211724"/>
            </a:xfrm>
            <a:grpFill/>
          </p:grpSpPr>
          <p:sp>
            <p:nvSpPr>
              <p:cNvPr id="43" name="Freeform 42">
                <a:extLst>
                  <a:ext uri="{FF2B5EF4-FFF2-40B4-BE49-F238E27FC236}">
                    <a16:creationId xmlns:a16="http://schemas.microsoft.com/office/drawing/2014/main" id="{6E5CDD9C-9834-681C-D910-B4115C04B7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5C2D75D-B041-CE0B-8ACD-5C76E52AD17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B281584-6E98-4767-FE0B-F8F37FCA52D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3EC3076-760D-1FEF-9CC1-FE43A3AF7B5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E4491B2-BA3A-B5ED-5B87-7FA7F43246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B06D011-CAAF-8A30-D75E-5754A1FED39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770AC2D-AA24-7006-2D0E-4D43E2B0D7F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9" name="Group 78">
            <a:extLst>
              <a:ext uri="{FF2B5EF4-FFF2-40B4-BE49-F238E27FC236}">
                <a16:creationId xmlns:a16="http://schemas.microsoft.com/office/drawing/2014/main" id="{A39F04F6-8533-BDDF-628B-9B436B7525C0}"/>
              </a:ext>
            </a:extLst>
          </p:cNvPr>
          <p:cNvGrpSpPr/>
          <p:nvPr/>
        </p:nvGrpSpPr>
        <p:grpSpPr>
          <a:xfrm>
            <a:off x="2964530" y="7440315"/>
            <a:ext cx="6283122" cy="3134073"/>
            <a:chOff x="2964530" y="7440315"/>
            <a:chExt cx="6283122" cy="3134073"/>
          </a:xfrm>
        </p:grpSpPr>
        <p:sp>
          <p:nvSpPr>
            <p:cNvPr id="64" name="Freeform 63">
              <a:extLst>
                <a:ext uri="{FF2B5EF4-FFF2-40B4-BE49-F238E27FC236}">
                  <a16:creationId xmlns:a16="http://schemas.microsoft.com/office/drawing/2014/main" id="{69093930-67E2-D8FA-16A7-D611F37CCF2C}"/>
                </a:ext>
              </a:extLst>
            </p:cNvPr>
            <p:cNvSpPr/>
            <p:nvPr/>
          </p:nvSpPr>
          <p:spPr>
            <a:xfrm rot="16200000">
              <a:off x="1779127" y="8625718"/>
              <a:ext cx="2946637" cy="575832"/>
            </a:xfrm>
            <a:custGeom>
              <a:avLst/>
              <a:gdLst>
                <a:gd name="connsiteX0" fmla="*/ 2636356 w 2636356"/>
                <a:gd name="connsiteY0" fmla="*/ 311579 h 575832"/>
                <a:gd name="connsiteX1" fmla="*/ 2636356 w 2636356"/>
                <a:gd name="connsiteY1" fmla="*/ 575831 h 575832"/>
                <a:gd name="connsiteX2" fmla="*/ 1844524 w 2636356"/>
                <a:gd name="connsiteY2" fmla="*/ 575831 h 575832"/>
                <a:gd name="connsiteX3" fmla="*/ 1844524 w 2636356"/>
                <a:gd name="connsiteY3" fmla="*/ 575832 h 575832"/>
                <a:gd name="connsiteX4" fmla="*/ 0 w 2636356"/>
                <a:gd name="connsiteY4" fmla="*/ 575832 h 575832"/>
                <a:gd name="connsiteX5" fmla="*/ 0 w 2636356"/>
                <a:gd name="connsiteY5" fmla="*/ 0 h 575832"/>
                <a:gd name="connsiteX6" fmla="*/ 2322100 w 263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356" h="575832">
                  <a:moveTo>
                    <a:pt x="2636356" y="311579"/>
                  </a:moveTo>
                  <a:lnTo>
                    <a:pt x="2636356" y="575831"/>
                  </a:lnTo>
                  <a:lnTo>
                    <a:pt x="1844524" y="575831"/>
                  </a:lnTo>
                  <a:lnTo>
                    <a:pt x="1844524" y="575832"/>
                  </a:lnTo>
                  <a:lnTo>
                    <a:pt x="0" y="575832"/>
                  </a:lnTo>
                  <a:lnTo>
                    <a:pt x="0" y="0"/>
                  </a:lnTo>
                  <a:lnTo>
                    <a:pt x="2322100" y="0"/>
                  </a:lnTo>
                  <a:cubicBezTo>
                    <a:pt x="2495140" y="0"/>
                    <a:pt x="2636356" y="140014"/>
                    <a:pt x="2636356" y="311579"/>
                  </a:cubicBez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D8661A9C-F694-6EDD-7F15-A24E83E44D9B}"/>
                </a:ext>
              </a:extLst>
            </p:cNvPr>
            <p:cNvGrpSpPr/>
            <p:nvPr/>
          </p:nvGrpSpPr>
          <p:grpSpPr>
            <a:xfrm>
              <a:off x="3181141" y="7973880"/>
              <a:ext cx="588235" cy="123096"/>
              <a:chOff x="3931516" y="7479258"/>
              <a:chExt cx="497571" cy="104123"/>
            </a:xfrm>
            <a:solidFill>
              <a:schemeClr val="tx1"/>
            </a:solidFill>
          </p:grpSpPr>
          <p:cxnSp>
            <p:nvCxnSpPr>
              <p:cNvPr id="24" name="Straight Connector 23">
                <a:extLst>
                  <a:ext uri="{FF2B5EF4-FFF2-40B4-BE49-F238E27FC236}">
                    <a16:creationId xmlns:a16="http://schemas.microsoft.com/office/drawing/2014/main" id="{742783B5-617C-01CF-8324-CECDE101125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D52935-DB1B-267E-173F-63245C060EF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EC28404-2A09-4192-9790-10D3E4C2CA15}"/>
                </a:ext>
              </a:extLst>
            </p:cNvPr>
            <p:cNvSpPr txBox="1"/>
            <p:nvPr/>
          </p:nvSpPr>
          <p:spPr>
            <a:xfrm>
              <a:off x="3781123" y="7830087"/>
              <a:ext cx="5466529"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Direct-to-Consumer (D2C)</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13CA9107-653E-8557-9DDC-EF273D264677}"/>
                </a:ext>
              </a:extLst>
            </p:cNvPr>
            <p:cNvGrpSpPr/>
            <p:nvPr/>
          </p:nvGrpSpPr>
          <p:grpSpPr>
            <a:xfrm>
              <a:off x="3181141" y="8496406"/>
              <a:ext cx="588235" cy="123096"/>
              <a:chOff x="3931516" y="7479258"/>
              <a:chExt cx="497571" cy="104123"/>
            </a:xfrm>
            <a:solidFill>
              <a:schemeClr val="tx1"/>
            </a:solidFill>
          </p:grpSpPr>
          <p:cxnSp>
            <p:nvCxnSpPr>
              <p:cNvPr id="28" name="Straight Connector 27">
                <a:extLst>
                  <a:ext uri="{FF2B5EF4-FFF2-40B4-BE49-F238E27FC236}">
                    <a16:creationId xmlns:a16="http://schemas.microsoft.com/office/drawing/2014/main" id="{A5E408AA-6880-5680-29A4-D39E0D5AA51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C7414CC-85E7-28C4-D073-99EBBDADEEA2}"/>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FD601831-6C8B-5150-6943-FC261D526B57}"/>
                </a:ext>
              </a:extLst>
            </p:cNvPr>
            <p:cNvSpPr txBox="1"/>
            <p:nvPr/>
          </p:nvSpPr>
          <p:spPr>
            <a:xfrm>
              <a:off x="3781124" y="8346055"/>
              <a:ext cx="2636380"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Subscription Services</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46BDFD7D-FE87-B604-7284-766AE95C7E16}"/>
                </a:ext>
              </a:extLst>
            </p:cNvPr>
            <p:cNvGrpSpPr/>
            <p:nvPr/>
          </p:nvGrpSpPr>
          <p:grpSpPr>
            <a:xfrm>
              <a:off x="3181141" y="9009307"/>
              <a:ext cx="588235" cy="123096"/>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A8A781DD-ED5B-7E3E-1F39-3C661990295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873360-6328-2A70-04F8-1F0FC4A291FF}"/>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FE8A25C-8000-8156-E02C-89B830358F6B}"/>
                </a:ext>
              </a:extLst>
            </p:cNvPr>
            <p:cNvSpPr txBox="1"/>
            <p:nvPr/>
          </p:nvSpPr>
          <p:spPr>
            <a:xfrm>
              <a:off x="3781123" y="8872071"/>
              <a:ext cx="3536863" cy="384080"/>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Cooperative Models </a:t>
              </a:r>
              <a:endParaRPr lang="en-US" b="1">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E1D07C0D-C2C0-88F7-FF69-FD92B608E6CA}"/>
                </a:ext>
              </a:extLst>
            </p:cNvPr>
            <p:cNvGrpSpPr/>
            <p:nvPr/>
          </p:nvGrpSpPr>
          <p:grpSpPr>
            <a:xfrm>
              <a:off x="3181141" y="9512580"/>
              <a:ext cx="588235" cy="123096"/>
              <a:chOff x="3931516" y="7479258"/>
              <a:chExt cx="497571" cy="104123"/>
            </a:xfrm>
            <a:solidFill>
              <a:schemeClr val="tx1"/>
            </a:solidFill>
          </p:grpSpPr>
          <p:cxnSp>
            <p:nvCxnSpPr>
              <p:cNvPr id="36" name="Straight Connector 35">
                <a:extLst>
                  <a:ext uri="{FF2B5EF4-FFF2-40B4-BE49-F238E27FC236}">
                    <a16:creationId xmlns:a16="http://schemas.microsoft.com/office/drawing/2014/main" id="{7B9E4E74-2718-5D8C-376F-8BDAB75A58F6}"/>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0C2F3C-FF5F-26A0-D56C-04F9B87B677A}"/>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ACEFD223-B549-AAF7-C06A-C231F560F715}"/>
                </a:ext>
              </a:extLst>
            </p:cNvPr>
            <p:cNvSpPr txBox="1"/>
            <p:nvPr/>
          </p:nvSpPr>
          <p:spPr>
            <a:xfrm>
              <a:off x="3781124" y="9368787"/>
              <a:ext cx="2234988"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Social Enterprises </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31DE026C-2CC3-527B-13C3-3114884F0185}"/>
                </a:ext>
              </a:extLst>
            </p:cNvPr>
            <p:cNvSpPr txBox="1"/>
            <p:nvPr/>
          </p:nvSpPr>
          <p:spPr>
            <a:xfrm>
              <a:off x="3041838" y="7667873"/>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5" name="TextBox 54">
              <a:extLst>
                <a:ext uri="{FF2B5EF4-FFF2-40B4-BE49-F238E27FC236}">
                  <a16:creationId xmlns:a16="http://schemas.microsoft.com/office/drawing/2014/main" id="{11F70393-824E-3EEB-FF73-A0D4BD7270E1}"/>
                </a:ext>
              </a:extLst>
            </p:cNvPr>
            <p:cNvSpPr txBox="1"/>
            <p:nvPr/>
          </p:nvSpPr>
          <p:spPr>
            <a:xfrm>
              <a:off x="3041838" y="8179201"/>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6" name="TextBox 55">
              <a:extLst>
                <a:ext uri="{FF2B5EF4-FFF2-40B4-BE49-F238E27FC236}">
                  <a16:creationId xmlns:a16="http://schemas.microsoft.com/office/drawing/2014/main" id="{BBF110FD-8E54-EDD7-2592-DEF0D63112CB}"/>
                </a:ext>
              </a:extLst>
            </p:cNvPr>
            <p:cNvSpPr txBox="1"/>
            <p:nvPr/>
          </p:nvSpPr>
          <p:spPr>
            <a:xfrm>
              <a:off x="3041838" y="869438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03</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8" name="TextBox 57">
              <a:extLst>
                <a:ext uri="{FF2B5EF4-FFF2-40B4-BE49-F238E27FC236}">
                  <a16:creationId xmlns:a16="http://schemas.microsoft.com/office/drawing/2014/main" id="{9C81E8D6-443C-9718-11C1-5CEEF1D309D2}"/>
                </a:ext>
              </a:extLst>
            </p:cNvPr>
            <p:cNvSpPr txBox="1"/>
            <p:nvPr/>
          </p:nvSpPr>
          <p:spPr>
            <a:xfrm>
              <a:off x="3041838" y="9181637"/>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grpSp>
          <p:nvGrpSpPr>
            <p:cNvPr id="74" name="Group 73">
              <a:extLst>
                <a:ext uri="{FF2B5EF4-FFF2-40B4-BE49-F238E27FC236}">
                  <a16:creationId xmlns:a16="http://schemas.microsoft.com/office/drawing/2014/main" id="{BC3A1A58-E914-DAD8-39CB-4C33B6B4506A}"/>
                </a:ext>
              </a:extLst>
            </p:cNvPr>
            <p:cNvGrpSpPr/>
            <p:nvPr/>
          </p:nvGrpSpPr>
          <p:grpSpPr>
            <a:xfrm>
              <a:off x="3181140" y="10010295"/>
              <a:ext cx="588235" cy="123096"/>
              <a:chOff x="3931516" y="7479258"/>
              <a:chExt cx="497571" cy="104123"/>
            </a:xfrm>
            <a:solidFill>
              <a:schemeClr val="tx1"/>
            </a:solidFill>
          </p:grpSpPr>
          <p:cxnSp>
            <p:nvCxnSpPr>
              <p:cNvPr id="75" name="Straight Connector 74">
                <a:extLst>
                  <a:ext uri="{FF2B5EF4-FFF2-40B4-BE49-F238E27FC236}">
                    <a16:creationId xmlns:a16="http://schemas.microsoft.com/office/drawing/2014/main" id="{C51CCC02-42AE-455F-5A78-FCE68558520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D7281D11-FC43-B38A-A799-17B07B73491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FFD384DC-B586-0794-07A9-51CA8EF4CD8F}"/>
                </a:ext>
              </a:extLst>
            </p:cNvPr>
            <p:cNvSpPr txBox="1"/>
            <p:nvPr/>
          </p:nvSpPr>
          <p:spPr>
            <a:xfrm>
              <a:off x="3781123" y="9866502"/>
              <a:ext cx="2234988"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Fair Trade </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F3458825-8222-7ACD-672B-01EDBD92F215}"/>
                </a:ext>
              </a:extLst>
            </p:cNvPr>
            <p:cNvSpPr txBox="1"/>
            <p:nvPr/>
          </p:nvSpPr>
          <p:spPr>
            <a:xfrm>
              <a:off x="3041837" y="9679352"/>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05</a:t>
              </a:r>
              <a:endParaRPr lang="en-US" sz="2800"/>
            </a:p>
          </p:txBody>
        </p:sp>
      </p:grpSp>
    </p:spTree>
    <p:extLst>
      <p:ext uri="{BB962C8B-B14F-4D97-AF65-F5344CB8AC3E}">
        <p14:creationId xmlns:p14="http://schemas.microsoft.com/office/powerpoint/2010/main" val="368523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67">
            <a:extLst>
              <a:ext uri="{FF2B5EF4-FFF2-40B4-BE49-F238E27FC236}">
                <a16:creationId xmlns:a16="http://schemas.microsoft.com/office/drawing/2014/main" id="{312D70B4-3367-7085-39AB-E80AA3EF16E6}"/>
              </a:ext>
            </a:extLst>
          </p:cNvPr>
          <p:cNvSpPr/>
          <p:nvPr/>
        </p:nvSpPr>
        <p:spPr>
          <a:xfrm>
            <a:off x="-12111" y="838"/>
            <a:ext cx="614602"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17</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In a D2C model, businesses sell products directly to end consumers, eliminating the need for intermediaries such as retailers or wholesalers. This model allows businesses to control their entire customer experience, from product development to sales and customer service.</a:t>
            </a:r>
          </a:p>
          <a:p>
            <a:pPr algn="l">
              <a:lnSpc>
                <a:spcPts val="1320"/>
              </a:lnSpc>
            </a:pPr>
            <a:endParaRPr lang="en-IE" sz="115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2" y="595569"/>
            <a:ext cx="2667001"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Direct-to-Consumer (D2C)</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Greater control over branding, customer relationships, and profit margins. This model also enables traceability and transparency, essential elements for ethical businesses.</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691856"/>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a:p>
            <a:pPr>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Requires substantial resources to handle all aspects of the supply chain and can be challenging to reach a wide customer base without the distribution channels provided by retailers.</a:t>
            </a:r>
          </a:p>
          <a:p>
            <a:pPr>
              <a:lnSpc>
                <a:spcPts val="1320"/>
              </a:lnSpc>
            </a:pPr>
            <a:endParaRPr lang="en-IE" sz="1150">
              <a:ea typeface="Calibri" panose="020F0502020204030204" pitchFamily="34" charset="0"/>
            </a:endParaRP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691856"/>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a:p>
            <a:pPr>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Subscription models provide a recurring, reliable revenue stream by offering customers regular deliveries of products. This model is increasingly popular in the food industry, including meal kits, specialty foods, and even fresh produce deliveries.</a:t>
            </a:r>
          </a:p>
          <a:p>
            <a:pPr algn="l">
              <a:lnSpc>
                <a:spcPts val="1320"/>
              </a:lnSpc>
            </a:pPr>
            <a:endParaRPr lang="en-IE" sz="115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227922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Subscription Services </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Provides a steady revenue stream and customer loyalty. It can also reduce waste by enabling better demand forecasting. </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205" name="Straight Connector 204">
            <a:extLst>
              <a:ext uri="{FF2B5EF4-FFF2-40B4-BE49-F238E27FC236}">
                <a16:creationId xmlns:a16="http://schemas.microsoft.com/office/drawing/2014/main" id="{DC134039-064F-6376-F803-D349CA3D5F61}"/>
              </a:ext>
            </a:extLst>
          </p:cNvPr>
          <p:cNvCxnSpPr>
            <a:cxnSpLocks/>
          </p:cNvCxnSpPr>
          <p:nvPr/>
        </p:nvCxnSpPr>
        <p:spPr>
          <a:xfrm>
            <a:off x="3312160" y="4219373"/>
            <a:ext cx="392168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Retention can be a challenge if the product or service doesn't continually meet or exceed expectations. This model may also limit impulse or one-off purchases. </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184CA67-A66F-2373-845F-0B02B5B8EAEA}"/>
              </a:ext>
            </a:extLst>
          </p:cNvPr>
          <p:cNvCxnSpPr>
            <a:cxnSpLocks/>
          </p:cNvCxnSpPr>
          <p:nvPr/>
        </p:nvCxnSpPr>
        <p:spPr>
          <a:xfrm flipV="1">
            <a:off x="148159" y="4226162"/>
            <a:ext cx="0" cy="31750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Text Placeholder 4">
            <a:extLst>
              <a:ext uri="{FF2B5EF4-FFF2-40B4-BE49-F238E27FC236}">
                <a16:creationId xmlns:a16="http://schemas.microsoft.com/office/drawing/2014/main" id="{60C60A18-4A05-667B-A891-47EC92F08C7F}"/>
              </a:ext>
            </a:extLst>
          </p:cNvPr>
          <p:cNvSpPr txBox="1">
            <a:spLocks/>
          </p:cNvSpPr>
          <p:nvPr/>
        </p:nvSpPr>
        <p:spPr>
          <a:xfrm>
            <a:off x="942709" y="779076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Cooperative businesses are owned and operated by a group of individuals for mutual benefit. In the food industry, this could be a group of farmers selling collectively or a consumer grocery cooperative.</a:t>
            </a:r>
          </a:p>
          <a:p>
            <a:pPr algn="l">
              <a:lnSpc>
                <a:spcPts val="1320"/>
              </a:lnSpc>
            </a:pPr>
            <a:endParaRPr lang="en-IE" sz="1150">
              <a:ea typeface="Calibri" panose="020F0502020204030204" pitchFamily="34" charset="0"/>
            </a:endParaRPr>
          </a:p>
        </p:txBody>
      </p:sp>
      <p:grpSp>
        <p:nvGrpSpPr>
          <p:cNvPr id="230" name="Group 229">
            <a:extLst>
              <a:ext uri="{FF2B5EF4-FFF2-40B4-BE49-F238E27FC236}">
                <a16:creationId xmlns:a16="http://schemas.microsoft.com/office/drawing/2014/main" id="{87FF1D8D-FFA8-D02E-E376-33D53D7FE141}"/>
              </a:ext>
            </a:extLst>
          </p:cNvPr>
          <p:cNvGrpSpPr/>
          <p:nvPr/>
        </p:nvGrpSpPr>
        <p:grpSpPr>
          <a:xfrm>
            <a:off x="148155" y="7339692"/>
            <a:ext cx="708098" cy="123096"/>
            <a:chOff x="3830127" y="7479258"/>
            <a:chExt cx="598960" cy="104123"/>
          </a:xfrm>
          <a:solidFill>
            <a:schemeClr val="tx1"/>
          </a:solidFill>
        </p:grpSpPr>
        <p:cxnSp>
          <p:nvCxnSpPr>
            <p:cNvPr id="231" name="Straight Connector 230">
              <a:extLst>
                <a:ext uri="{FF2B5EF4-FFF2-40B4-BE49-F238E27FC236}">
                  <a16:creationId xmlns:a16="http://schemas.microsoft.com/office/drawing/2014/main" id="{D875E1D8-2284-0257-7ED2-D1E2D9E10FEB}"/>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337A83BE-0C51-46C9-3FF2-437C63799017}"/>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TextBox 232">
            <a:extLst>
              <a:ext uri="{FF2B5EF4-FFF2-40B4-BE49-F238E27FC236}">
                <a16:creationId xmlns:a16="http://schemas.microsoft.com/office/drawing/2014/main" id="{DAC3DD07-5DFB-961C-46D1-59CA6ECB9774}"/>
              </a:ext>
            </a:extLst>
          </p:cNvPr>
          <p:cNvSpPr txBox="1"/>
          <p:nvPr/>
        </p:nvSpPr>
        <p:spPr>
          <a:xfrm>
            <a:off x="936103" y="7195899"/>
            <a:ext cx="227922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Cooperative Models </a:t>
            </a:r>
          </a:p>
        </p:txBody>
      </p:sp>
      <p:sp>
        <p:nvSpPr>
          <p:cNvPr id="234" name="TextBox 233">
            <a:extLst>
              <a:ext uri="{FF2B5EF4-FFF2-40B4-BE49-F238E27FC236}">
                <a16:creationId xmlns:a16="http://schemas.microsoft.com/office/drawing/2014/main" id="{9B4D1351-D0F5-26AE-429C-82F4F598A0B9}"/>
              </a:ext>
            </a:extLst>
          </p:cNvPr>
          <p:cNvSpPr txBox="1"/>
          <p:nvPr/>
        </p:nvSpPr>
        <p:spPr>
          <a:xfrm>
            <a:off x="165319" y="702847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03</a:t>
            </a:r>
            <a:endParaRPr lang="en-US" sz="2800"/>
          </a:p>
        </p:txBody>
      </p:sp>
      <p:sp>
        <p:nvSpPr>
          <p:cNvPr id="235" name="Text Placeholder 4">
            <a:extLst>
              <a:ext uri="{FF2B5EF4-FFF2-40B4-BE49-F238E27FC236}">
                <a16:creationId xmlns:a16="http://schemas.microsoft.com/office/drawing/2014/main" id="{7EE729F3-BB2B-F038-5B86-E17740D0035A}"/>
              </a:ext>
            </a:extLst>
          </p:cNvPr>
          <p:cNvSpPr txBox="1">
            <a:spLocks/>
          </p:cNvSpPr>
          <p:nvPr/>
        </p:nvSpPr>
        <p:spPr>
          <a:xfrm>
            <a:off x="4037194" y="8182121"/>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Promotes equality, shared decision-making, and community development. Profits are typically reinvested in the business or distributed among members. </a:t>
            </a:r>
          </a:p>
        </p:txBody>
      </p:sp>
      <p:grpSp>
        <p:nvGrpSpPr>
          <p:cNvPr id="236" name="Group 235">
            <a:extLst>
              <a:ext uri="{FF2B5EF4-FFF2-40B4-BE49-F238E27FC236}">
                <a16:creationId xmlns:a16="http://schemas.microsoft.com/office/drawing/2014/main" id="{2D52F918-9C88-394A-05F3-6201C2F18356}"/>
              </a:ext>
            </a:extLst>
          </p:cNvPr>
          <p:cNvGrpSpPr/>
          <p:nvPr/>
        </p:nvGrpSpPr>
        <p:grpSpPr>
          <a:xfrm>
            <a:off x="3655667" y="7768067"/>
            <a:ext cx="415513" cy="415595"/>
            <a:chOff x="2872398" y="4601387"/>
            <a:chExt cx="1633745" cy="1634066"/>
          </a:xfrm>
        </p:grpSpPr>
        <p:grpSp>
          <p:nvGrpSpPr>
            <p:cNvPr id="237" name="Graphic 3">
              <a:extLst>
                <a:ext uri="{FF2B5EF4-FFF2-40B4-BE49-F238E27FC236}">
                  <a16:creationId xmlns:a16="http://schemas.microsoft.com/office/drawing/2014/main" id="{D56111E0-B3B7-CDDF-9017-5DA001BEB98B}"/>
                </a:ext>
              </a:extLst>
            </p:cNvPr>
            <p:cNvGrpSpPr/>
            <p:nvPr/>
          </p:nvGrpSpPr>
          <p:grpSpPr>
            <a:xfrm>
              <a:off x="3263598" y="4990755"/>
              <a:ext cx="851341" cy="854106"/>
              <a:chOff x="4669868" y="3456115"/>
              <a:chExt cx="851341" cy="854106"/>
            </a:xfrm>
          </p:grpSpPr>
          <p:sp>
            <p:nvSpPr>
              <p:cNvPr id="243" name="Freeform 242">
                <a:extLst>
                  <a:ext uri="{FF2B5EF4-FFF2-40B4-BE49-F238E27FC236}">
                    <a16:creationId xmlns:a16="http://schemas.microsoft.com/office/drawing/2014/main" id="{A5DD17BF-C72C-E602-1860-022AF693A4E5}"/>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F56774D4-CE08-29E7-401E-655D62AF498C}"/>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238" name="Graphic 3">
              <a:extLst>
                <a:ext uri="{FF2B5EF4-FFF2-40B4-BE49-F238E27FC236}">
                  <a16:creationId xmlns:a16="http://schemas.microsoft.com/office/drawing/2014/main" id="{AA4CF2BC-D130-81A1-716A-62126A3A6CD2}"/>
                </a:ext>
              </a:extLst>
            </p:cNvPr>
            <p:cNvGrpSpPr/>
            <p:nvPr/>
          </p:nvGrpSpPr>
          <p:grpSpPr>
            <a:xfrm>
              <a:off x="2872398" y="4601387"/>
              <a:ext cx="1633745" cy="1634066"/>
              <a:chOff x="4278668" y="3066747"/>
              <a:chExt cx="1633745" cy="1634066"/>
            </a:xfrm>
            <a:solidFill>
              <a:srgbClr val="000000"/>
            </a:solidFill>
          </p:grpSpPr>
          <p:sp>
            <p:nvSpPr>
              <p:cNvPr id="239" name="Freeform 238">
                <a:extLst>
                  <a:ext uri="{FF2B5EF4-FFF2-40B4-BE49-F238E27FC236}">
                    <a16:creationId xmlns:a16="http://schemas.microsoft.com/office/drawing/2014/main" id="{3090AC29-335D-78AA-DABE-35493F67A657}"/>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46B65A18-5427-E60C-A83B-2EB8080225FD}"/>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B7C10884-56D5-C148-B2E4-4F8FC7F23DA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39175D9-2F2C-D6EC-3DFE-FB20C992D0C7}"/>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45" name="TextBox 244">
            <a:extLst>
              <a:ext uri="{FF2B5EF4-FFF2-40B4-BE49-F238E27FC236}">
                <a16:creationId xmlns:a16="http://schemas.microsoft.com/office/drawing/2014/main" id="{F13CC5BA-EB23-AC8D-8ACA-7C97A98F58ED}"/>
              </a:ext>
            </a:extLst>
          </p:cNvPr>
          <p:cNvSpPr txBox="1"/>
          <p:nvPr/>
        </p:nvSpPr>
        <p:spPr>
          <a:xfrm>
            <a:off x="4050394" y="7795482"/>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246" name="Straight Connector 245">
            <a:extLst>
              <a:ext uri="{FF2B5EF4-FFF2-40B4-BE49-F238E27FC236}">
                <a16:creationId xmlns:a16="http://schemas.microsoft.com/office/drawing/2014/main" id="{06CA2454-B35A-CD12-92C8-DBF3DA95F1D5}"/>
              </a:ext>
            </a:extLst>
          </p:cNvPr>
          <p:cNvCxnSpPr>
            <a:cxnSpLocks/>
          </p:cNvCxnSpPr>
          <p:nvPr/>
        </p:nvCxnSpPr>
        <p:spPr>
          <a:xfrm>
            <a:off x="3312160" y="7391662"/>
            <a:ext cx="4247515"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A788014-51F6-D3FA-6F7D-2CC5ED766485}"/>
              </a:ext>
            </a:extLst>
          </p:cNvPr>
          <p:cNvCxnSpPr>
            <a:cxnSpLocks/>
          </p:cNvCxnSpPr>
          <p:nvPr/>
        </p:nvCxnSpPr>
        <p:spPr>
          <a:xfrm flipV="1">
            <a:off x="3882907" y="7401239"/>
            <a:ext cx="0" cy="30305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54507B0-B096-E394-1B06-3E54F2129624}"/>
              </a:ext>
            </a:extLst>
          </p:cNvPr>
          <p:cNvCxnSpPr>
            <a:cxnSpLocks/>
          </p:cNvCxnSpPr>
          <p:nvPr/>
        </p:nvCxnSpPr>
        <p:spPr>
          <a:xfrm flipV="1">
            <a:off x="3875572" y="823475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465771F0-83C8-EAC4-BBBE-6486F424311A}"/>
              </a:ext>
            </a:extLst>
          </p:cNvPr>
          <p:cNvSpPr txBox="1"/>
          <p:nvPr/>
        </p:nvSpPr>
        <p:spPr>
          <a:xfrm>
            <a:off x="4071180" y="9034185"/>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250" name="Group 249">
            <a:extLst>
              <a:ext uri="{FF2B5EF4-FFF2-40B4-BE49-F238E27FC236}">
                <a16:creationId xmlns:a16="http://schemas.microsoft.com/office/drawing/2014/main" id="{B6B2A6BE-2D12-1CE9-4AB4-B7B4958859E8}"/>
              </a:ext>
            </a:extLst>
          </p:cNvPr>
          <p:cNvGrpSpPr/>
          <p:nvPr/>
        </p:nvGrpSpPr>
        <p:grpSpPr>
          <a:xfrm>
            <a:off x="3679682" y="9000298"/>
            <a:ext cx="415513" cy="415595"/>
            <a:chOff x="5766825" y="4735040"/>
            <a:chExt cx="1633745" cy="1634066"/>
          </a:xfrm>
        </p:grpSpPr>
        <p:sp>
          <p:nvSpPr>
            <p:cNvPr id="251" name="Freeform 250">
              <a:extLst>
                <a:ext uri="{FF2B5EF4-FFF2-40B4-BE49-F238E27FC236}">
                  <a16:creationId xmlns:a16="http://schemas.microsoft.com/office/drawing/2014/main" id="{02B5FB4A-F2FF-BE6A-9E82-D185334CA0A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52" name="Graphic 3">
              <a:extLst>
                <a:ext uri="{FF2B5EF4-FFF2-40B4-BE49-F238E27FC236}">
                  <a16:creationId xmlns:a16="http://schemas.microsoft.com/office/drawing/2014/main" id="{4D3FCAC1-DA73-8621-F3B8-5BB4EBB28EBE}"/>
                </a:ext>
              </a:extLst>
            </p:cNvPr>
            <p:cNvGrpSpPr/>
            <p:nvPr/>
          </p:nvGrpSpPr>
          <p:grpSpPr>
            <a:xfrm>
              <a:off x="5766825" y="4735040"/>
              <a:ext cx="1633745" cy="1634066"/>
              <a:chOff x="7173095" y="3200400"/>
              <a:chExt cx="1633745" cy="1634066"/>
            </a:xfrm>
            <a:solidFill>
              <a:srgbClr val="000000"/>
            </a:solidFill>
          </p:grpSpPr>
          <p:sp>
            <p:nvSpPr>
              <p:cNvPr id="254" name="Freeform 253">
                <a:extLst>
                  <a:ext uri="{FF2B5EF4-FFF2-40B4-BE49-F238E27FC236}">
                    <a16:creationId xmlns:a16="http://schemas.microsoft.com/office/drawing/2014/main" id="{83C75D6F-3E5C-3DB1-74B7-0872D0DAC565}"/>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CD0E20E9-EC54-1E75-8C48-DE0C298B49E3}"/>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B7E3D07D-3130-5F09-339D-66BE8C8E3E94}"/>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819F2C-9D1F-B29E-9E96-00FD7B09B7CC}"/>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53" name="Freeform 252">
              <a:extLst>
                <a:ext uri="{FF2B5EF4-FFF2-40B4-BE49-F238E27FC236}">
                  <a16:creationId xmlns:a16="http://schemas.microsoft.com/office/drawing/2014/main" id="{3ECB512D-F8B5-3568-2B1E-4BE52A7D260E}"/>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260" name="Text Placeholder 4">
            <a:extLst>
              <a:ext uri="{FF2B5EF4-FFF2-40B4-BE49-F238E27FC236}">
                <a16:creationId xmlns:a16="http://schemas.microsoft.com/office/drawing/2014/main" id="{9AD28E1B-86B8-8E4F-0A8C-535C50F61AB5}"/>
              </a:ext>
            </a:extLst>
          </p:cNvPr>
          <p:cNvSpPr txBox="1">
            <a:spLocks/>
          </p:cNvSpPr>
          <p:nvPr/>
        </p:nvSpPr>
        <p:spPr>
          <a:xfrm>
            <a:off x="4084442" y="9415892"/>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Decision-making can be slower due to the democratic process. Initial setup can be challenging due to the need for a committed group of founding members. </a:t>
            </a:r>
          </a:p>
        </p:txBody>
      </p:sp>
    </p:spTree>
    <p:extLst>
      <p:ext uri="{BB962C8B-B14F-4D97-AF65-F5344CB8AC3E}">
        <p14:creationId xmlns:p14="http://schemas.microsoft.com/office/powerpoint/2010/main" val="163463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28BE6-6A3A-3DB1-B2DB-6F7612F02D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87" y="6951291"/>
            <a:ext cx="7575062" cy="3762744"/>
          </a:xfrm>
          <a:prstGeom prst="rect">
            <a:avLst/>
          </a:prstGeom>
        </p:spPr>
      </p:pic>
      <p:sp>
        <p:nvSpPr>
          <p:cNvPr id="268" name="Rectangle 267">
            <a:extLst>
              <a:ext uri="{FF2B5EF4-FFF2-40B4-BE49-F238E27FC236}">
                <a16:creationId xmlns:a16="http://schemas.microsoft.com/office/drawing/2014/main" id="{312D70B4-3367-7085-39AB-E80AA3EF16E6}"/>
              </a:ext>
            </a:extLst>
          </p:cNvPr>
          <p:cNvSpPr/>
          <p:nvPr/>
        </p:nvSpPr>
        <p:spPr>
          <a:xfrm>
            <a:off x="-12111" y="839"/>
            <a:ext cx="614602" cy="695045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18</a:t>
            </a:fld>
            <a:endParaRPr lang="en-US" sz="900">
              <a:solidFill>
                <a:schemeClr val="bg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A social enterprise is a business that aims to maximise social impact alongside profits. In the food industry, this might involve employing disadvantaged groups, donating a portion of profits to food-related causes, or sourcing from small-scale farmers at fair prices.</a:t>
            </a:r>
          </a:p>
          <a:p>
            <a:pPr algn="l">
              <a:lnSpc>
                <a:spcPts val="1320"/>
              </a:lnSpc>
            </a:pPr>
            <a:endParaRPr lang="en-IE" sz="115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3" y="595569"/>
            <a:ext cx="191427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Social Enterprises </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Contributes to social good, which can attract customer support and even command premium prices. May also qualify for certain grants or social investment funds. </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Balancing the dual mission of profit and social impact can be challenging. It may also require substantial resources to measure and report on social impact. </a:t>
            </a: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dirty="0">
                <a:ea typeface="Calibri" panose="020F0502020204030204" pitchFamily="34" charset="0"/>
              </a:rPr>
              <a:t>Fair Trade businesses commit to paying fair prices to producers in developing countries, promoting sustainable farming practices, and improving social conditions</a:t>
            </a:r>
          </a:p>
          <a:p>
            <a:pPr algn="l">
              <a:lnSpc>
                <a:spcPts val="1320"/>
              </a:lnSpc>
            </a:pPr>
            <a:r>
              <a:rPr lang="en-IE" sz="1150" i="1" dirty="0">
                <a:ea typeface="Calibri" panose="020F0502020204030204" pitchFamily="34" charset="0"/>
              </a:rPr>
              <a:t>(DeCarlo &amp; DeCarlo (2011)</a:t>
            </a:r>
          </a:p>
          <a:p>
            <a:pPr algn="l">
              <a:lnSpc>
                <a:spcPts val="1320"/>
              </a:lnSpc>
            </a:pPr>
            <a:endParaRPr lang="en-IE" sz="1150" dirty="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1162361"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Fair Trade </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05</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Ensures fair treatment of producers and contributes to sustainability, attracting ethically-minded consumers. </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205" name="Straight Connector 204">
            <a:extLst>
              <a:ext uri="{FF2B5EF4-FFF2-40B4-BE49-F238E27FC236}">
                <a16:creationId xmlns:a16="http://schemas.microsoft.com/office/drawing/2014/main" id="{DC134039-064F-6376-F803-D349CA3D5F61}"/>
              </a:ext>
            </a:extLst>
          </p:cNvPr>
          <p:cNvCxnSpPr>
            <a:cxnSpLocks/>
            <a:stCxn id="192" idx="3"/>
          </p:cNvCxnSpPr>
          <p:nvPr/>
        </p:nvCxnSpPr>
        <p:spPr>
          <a:xfrm>
            <a:off x="2098464" y="4215650"/>
            <a:ext cx="5135380" cy="3723"/>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The process of getting certified can be lengthy and costly. Consumers may also be confused by the various fair trade labels and certifications. </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B8F6870B-A4AB-CE7D-16CA-0D638BFAA749}"/>
              </a:ext>
            </a:extLst>
          </p:cNvPr>
          <p:cNvSpPr/>
          <p:nvPr/>
        </p:nvSpPr>
        <p:spPr>
          <a:xfrm rot="5400000">
            <a:off x="669437" y="6826732"/>
            <a:ext cx="2871584" cy="237336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1" name="Text Placeholder 4">
            <a:extLst>
              <a:ext uri="{FF2B5EF4-FFF2-40B4-BE49-F238E27FC236}">
                <a16:creationId xmlns:a16="http://schemas.microsoft.com/office/drawing/2014/main" id="{5CC1104A-E0FC-5F92-3E37-A1B416C9DDFC}"/>
              </a:ext>
            </a:extLst>
          </p:cNvPr>
          <p:cNvSpPr txBox="1">
            <a:spLocks/>
          </p:cNvSpPr>
          <p:nvPr/>
        </p:nvSpPr>
        <p:spPr>
          <a:xfrm>
            <a:off x="1143552" y="7011719"/>
            <a:ext cx="1998390" cy="19165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1420"/>
              </a:lnSpc>
            </a:pPr>
            <a:r>
              <a:rPr lang="en-IE" sz="1300">
                <a:solidFill>
                  <a:schemeClr val="bg1"/>
                </a:solidFill>
                <a:ea typeface="Calibri" panose="020F0502020204030204" pitchFamily="34" charset="0"/>
              </a:rPr>
              <a:t>Choosing </a:t>
            </a:r>
            <a:r>
              <a:rPr lang="en-IE" sz="1300" b="1">
                <a:solidFill>
                  <a:schemeClr val="bg1"/>
                </a:solidFill>
                <a:ea typeface="Calibri" panose="020F0502020204030204" pitchFamily="34" charset="0"/>
              </a:rPr>
              <a:t>the right business model </a:t>
            </a:r>
            <a:r>
              <a:rPr lang="en-IE" sz="1300">
                <a:solidFill>
                  <a:schemeClr val="bg1"/>
                </a:solidFill>
                <a:ea typeface="Calibri" panose="020F0502020204030204" pitchFamily="34" charset="0"/>
              </a:rPr>
              <a:t>for your </a:t>
            </a:r>
            <a:r>
              <a:rPr lang="en-IE" sz="1300" b="1">
                <a:solidFill>
                  <a:schemeClr val="bg1"/>
                </a:solidFill>
                <a:ea typeface="Calibri" panose="020F0502020204030204" pitchFamily="34" charset="0"/>
              </a:rPr>
              <a:t>ethical food business </a:t>
            </a:r>
            <a:r>
              <a:rPr lang="en-IE" sz="1300">
                <a:solidFill>
                  <a:schemeClr val="bg1"/>
                </a:solidFill>
                <a:ea typeface="Calibri" panose="020F0502020204030204" pitchFamily="34" charset="0"/>
              </a:rPr>
              <a:t>will depend on your specific </a:t>
            </a:r>
            <a:r>
              <a:rPr lang="en-IE" sz="1300" b="1">
                <a:solidFill>
                  <a:schemeClr val="bg1"/>
                </a:solidFill>
                <a:ea typeface="Calibri" panose="020F0502020204030204" pitchFamily="34" charset="0"/>
              </a:rPr>
              <a:t>goals, resources</a:t>
            </a:r>
            <a:r>
              <a:rPr lang="en-IE" sz="1300">
                <a:solidFill>
                  <a:schemeClr val="bg1"/>
                </a:solidFill>
                <a:ea typeface="Calibri" panose="020F0502020204030204" pitchFamily="34" charset="0"/>
              </a:rPr>
              <a:t>, and the needs of </a:t>
            </a:r>
            <a:r>
              <a:rPr lang="en-IE" sz="1300" b="1">
                <a:solidFill>
                  <a:schemeClr val="bg1"/>
                </a:solidFill>
                <a:ea typeface="Calibri" panose="020F0502020204030204" pitchFamily="34" charset="0"/>
              </a:rPr>
              <a:t>your target customers</a:t>
            </a:r>
            <a:r>
              <a:rPr lang="en-IE" sz="1300">
                <a:solidFill>
                  <a:schemeClr val="bg1"/>
                </a:solidFill>
                <a:ea typeface="Calibri" panose="020F0502020204030204" pitchFamily="34" charset="0"/>
              </a:rPr>
              <a:t>. Regardless of the model you choose, maintaining a commitment to ethical practices will be key to your success in this sector.</a:t>
            </a:r>
          </a:p>
        </p:txBody>
      </p:sp>
      <p:sp>
        <p:nvSpPr>
          <p:cNvPr id="12" name="Text Box 5">
            <a:extLst>
              <a:ext uri="{FF2B5EF4-FFF2-40B4-BE49-F238E27FC236}">
                <a16:creationId xmlns:a16="http://schemas.microsoft.com/office/drawing/2014/main" id="{F3DEACA9-4E71-407D-F7FD-D305BF610C30}"/>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75760541-DB2D-9700-D6AF-E112E078D826}"/>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86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19</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470004" y="1341988"/>
            <a:ext cx="4325783" cy="9582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900"/>
              </a:lnSpc>
            </a:pPr>
            <a:r>
              <a:rPr lang="en-IE" sz="2000" i="1">
                <a:solidFill>
                  <a:schemeClr val="tx1"/>
                </a:solidFill>
                <a:ea typeface="Calibri" panose="020F0502020204030204" pitchFamily="34" charset="0"/>
              </a:rPr>
              <a:t>A </a:t>
            </a:r>
            <a:r>
              <a:rPr lang="en-IE" sz="2000" b="1" i="1">
                <a:solidFill>
                  <a:schemeClr val="tx1"/>
                </a:solidFill>
                <a:ea typeface="Calibri" panose="020F0502020204030204" pitchFamily="34" charset="0"/>
              </a:rPr>
              <a:t>business plan is a vital tool </a:t>
            </a:r>
            <a:r>
              <a:rPr lang="en-IE" sz="2000" i="1">
                <a:solidFill>
                  <a:schemeClr val="tx1"/>
                </a:solidFill>
                <a:ea typeface="Calibri" panose="020F0502020204030204" pitchFamily="34" charset="0"/>
              </a:rPr>
              <a:t>that helps you outline your business's future trajectory and secure funding.  </a:t>
            </a:r>
          </a:p>
          <a:p>
            <a:pPr algn="l">
              <a:lnSpc>
                <a:spcPts val="1320"/>
              </a:lnSpc>
            </a:pPr>
            <a:endParaRPr lang="en-IE" sz="1200">
              <a:solidFill>
                <a:schemeClr val="tx1"/>
              </a:solidFill>
              <a:ea typeface="Calibri" panose="020F0502020204030204" pitchFamily="34" charset="0"/>
            </a:endParaRPr>
          </a:p>
        </p:txBody>
      </p:sp>
      <p:sp>
        <p:nvSpPr>
          <p:cNvPr id="5" name="Text Placeholder 2">
            <a:extLst>
              <a:ext uri="{FF2B5EF4-FFF2-40B4-BE49-F238E27FC236}">
                <a16:creationId xmlns:a16="http://schemas.microsoft.com/office/drawing/2014/main" id="{F25BCE35-7F33-0CFB-768C-B9BEE781136F}"/>
              </a:ext>
            </a:extLst>
          </p:cNvPr>
          <p:cNvSpPr txBox="1">
            <a:spLocks/>
          </p:cNvSpPr>
          <p:nvPr/>
        </p:nvSpPr>
        <p:spPr>
          <a:xfrm>
            <a:off x="2302719" y="2410849"/>
            <a:ext cx="4926479" cy="32248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chemeClr val="tx1"/>
                </a:solidFill>
              </a:rPr>
              <a:t>Executive Summary: </a:t>
            </a:r>
            <a:r>
              <a:rPr lang="en-US" dirty="0">
                <a:solidFill>
                  <a:schemeClr val="tx1"/>
                </a:solidFill>
              </a:rPr>
              <a:t>This is a brief overview of your business, including your mission statement, product or service, and basic information about your company's leadership team, employees, and location (Tiffany &amp; Peterson 2022).</a:t>
            </a:r>
          </a:p>
          <a:p>
            <a:pPr marL="228600" lvl="0" indent="-228600" algn="l">
              <a:buClr>
                <a:srgbClr val="F1A0C2"/>
              </a:buClr>
              <a:buFont typeface="+mj-lt"/>
              <a:buAutoNum type="arabicPeriod"/>
              <a:tabLst>
                <a:tab pos="177800" algn="l"/>
              </a:tabLst>
            </a:pPr>
            <a:r>
              <a:rPr lang="en-US" b="1" dirty="0">
                <a:solidFill>
                  <a:schemeClr val="tx1"/>
                </a:solidFill>
              </a:rPr>
              <a:t>Company Description: </a:t>
            </a:r>
            <a:r>
              <a:rPr lang="en-US" dirty="0">
                <a:solidFill>
                  <a:schemeClr val="tx1"/>
                </a:solidFill>
              </a:rPr>
              <a:t>This section provides detailed information about your business, what it offers, and the problems your business solves.</a:t>
            </a:r>
          </a:p>
          <a:p>
            <a:pPr marL="228600" lvl="0" indent="-228600" algn="l">
              <a:buClr>
                <a:srgbClr val="F1A0C2"/>
              </a:buClr>
              <a:buFont typeface="+mj-lt"/>
              <a:buAutoNum type="arabicPeriod"/>
              <a:tabLst>
                <a:tab pos="177800" algn="l"/>
              </a:tabLst>
            </a:pPr>
            <a:r>
              <a:rPr lang="en-US" b="1" dirty="0">
                <a:solidFill>
                  <a:schemeClr val="tx1"/>
                </a:solidFill>
              </a:rPr>
              <a:t>Market Analysis: </a:t>
            </a:r>
            <a:r>
              <a:rPr lang="en-US" dirty="0">
                <a:solidFill>
                  <a:schemeClr val="tx1"/>
                </a:solidFill>
              </a:rPr>
              <a:t>Here you'll detail your target customers, information about your competition, and any strategic opportunities in the market.</a:t>
            </a:r>
          </a:p>
          <a:p>
            <a:pPr marL="228600" lvl="0" indent="-228600" algn="l">
              <a:buClr>
                <a:srgbClr val="F1A0C2"/>
              </a:buClr>
              <a:buFont typeface="+mj-lt"/>
              <a:buAutoNum type="arabicPeriod"/>
              <a:tabLst>
                <a:tab pos="177800" algn="l"/>
              </a:tabLst>
            </a:pPr>
            <a:r>
              <a:rPr lang="en-US" b="1" dirty="0">
                <a:solidFill>
                  <a:schemeClr val="tx1"/>
                </a:solidFill>
              </a:rPr>
              <a:t>Organisation and Management: </a:t>
            </a:r>
            <a:r>
              <a:rPr lang="en-US" dirty="0">
                <a:solidFill>
                  <a:schemeClr val="tx1"/>
                </a:solidFill>
              </a:rPr>
              <a:t>This outlines your business's </a:t>
            </a:r>
            <a:r>
              <a:rPr lang="en-US" dirty="0" err="1">
                <a:solidFill>
                  <a:schemeClr val="tx1"/>
                </a:solidFill>
              </a:rPr>
              <a:t>organisational</a:t>
            </a:r>
            <a:r>
              <a:rPr lang="en-US" dirty="0">
                <a:solidFill>
                  <a:schemeClr val="tx1"/>
                </a:solidFill>
              </a:rPr>
              <a:t> structure, ownership information, and profiles of your management team.</a:t>
            </a:r>
          </a:p>
          <a:p>
            <a:pPr marL="228600" lvl="0" indent="-228600" algn="l">
              <a:buClr>
                <a:srgbClr val="F1A0C2"/>
              </a:buClr>
              <a:buFont typeface="+mj-lt"/>
              <a:buAutoNum type="arabicPeriod"/>
              <a:tabLst>
                <a:tab pos="177800" algn="l"/>
              </a:tabLst>
            </a:pPr>
            <a:r>
              <a:rPr lang="en-US" b="1" dirty="0">
                <a:solidFill>
                  <a:schemeClr val="tx1"/>
                </a:solidFill>
              </a:rPr>
              <a:t>Service or Product Line: </a:t>
            </a:r>
            <a:r>
              <a:rPr lang="en-US" dirty="0">
                <a:solidFill>
                  <a:schemeClr val="tx1"/>
                </a:solidFill>
              </a:rPr>
              <a:t>Here you'll describe your product or service, its benefits to potential customers, and any product lifecycle details.</a:t>
            </a:r>
          </a:p>
          <a:p>
            <a:pPr marL="228600" lvl="0" indent="-228600" algn="l">
              <a:buClr>
                <a:srgbClr val="F1A0C2"/>
              </a:buClr>
              <a:buFont typeface="+mj-lt"/>
              <a:buAutoNum type="arabicPeriod"/>
              <a:tabLst>
                <a:tab pos="177800" algn="l"/>
              </a:tabLst>
            </a:pPr>
            <a:r>
              <a:rPr lang="en-US" b="1" dirty="0">
                <a:solidFill>
                  <a:schemeClr val="tx1"/>
                </a:solidFill>
              </a:rPr>
              <a:t>Marketing and Sales Strategy: </a:t>
            </a:r>
            <a:r>
              <a:rPr lang="en-US" dirty="0">
                <a:solidFill>
                  <a:schemeClr val="tx1"/>
                </a:solidFill>
              </a:rPr>
              <a:t>This details how you plan to attract and retain customers. Ethical communication.</a:t>
            </a:r>
          </a:p>
          <a:p>
            <a:pPr marL="228600" lvl="0" indent="-228600" algn="l">
              <a:buClr>
                <a:srgbClr val="F1A0C2"/>
              </a:buClr>
              <a:buFont typeface="+mj-lt"/>
              <a:buAutoNum type="arabicPeriod"/>
              <a:tabLst>
                <a:tab pos="177800" algn="l"/>
              </a:tabLst>
            </a:pPr>
            <a:r>
              <a:rPr lang="en-US" b="1" dirty="0">
                <a:solidFill>
                  <a:schemeClr val="tx1"/>
                </a:solidFill>
              </a:rPr>
              <a:t>Funding Request: </a:t>
            </a:r>
            <a:r>
              <a:rPr lang="en-US" dirty="0">
                <a:solidFill>
                  <a:schemeClr val="tx1"/>
                </a:solidFill>
              </a:rPr>
              <a:t>If you're seeking funding, this section is where you specify your current funding requirements and future funding needs over the next five years. We consider ethical funding options.</a:t>
            </a:r>
          </a:p>
          <a:p>
            <a:pPr marL="228600" lvl="0" indent="-228600" algn="l">
              <a:buClr>
                <a:srgbClr val="F1A0C2"/>
              </a:buClr>
              <a:buFont typeface="+mj-lt"/>
              <a:buAutoNum type="arabicPeriod"/>
              <a:tabLst>
                <a:tab pos="177800" algn="l"/>
              </a:tabLst>
            </a:pPr>
            <a:r>
              <a:rPr lang="en-US" b="1" dirty="0">
                <a:solidFill>
                  <a:schemeClr val="tx1"/>
                </a:solidFill>
              </a:rPr>
              <a:t>Financial Projections: </a:t>
            </a:r>
            <a:r>
              <a:rPr lang="en-US" dirty="0">
                <a:solidFill>
                  <a:schemeClr val="tx1"/>
                </a:solidFill>
              </a:rPr>
              <a:t>This section aims to convince the reader that your business is stable and will be a financial success, and yet ethically responsible.</a:t>
            </a:r>
          </a:p>
          <a:p>
            <a:pPr marL="228600" lvl="0" indent="-228600" algn="l">
              <a:buClr>
                <a:srgbClr val="F1A0C2"/>
              </a:buClr>
              <a:buFont typeface="+mj-lt"/>
              <a:buAutoNum type="arabicPeriod"/>
              <a:tabLst>
                <a:tab pos="177800" algn="l"/>
              </a:tabLst>
            </a:pPr>
            <a:endParaRPr lang="en-US" dirty="0">
              <a:solidFill>
                <a:schemeClr val="tx1"/>
              </a:solidFill>
            </a:endParaRPr>
          </a:p>
        </p:txBody>
      </p:sp>
      <p:sp>
        <p:nvSpPr>
          <p:cNvPr id="6" name="Text Placeholder 4">
            <a:extLst>
              <a:ext uri="{FF2B5EF4-FFF2-40B4-BE49-F238E27FC236}">
                <a16:creationId xmlns:a16="http://schemas.microsoft.com/office/drawing/2014/main" id="{5D6D2885-F56D-6B36-59ED-7B8CF5D78CD9}"/>
              </a:ext>
            </a:extLst>
          </p:cNvPr>
          <p:cNvSpPr txBox="1">
            <a:spLocks/>
          </p:cNvSpPr>
          <p:nvPr/>
        </p:nvSpPr>
        <p:spPr>
          <a:xfrm>
            <a:off x="470004" y="2396745"/>
            <a:ext cx="1686895" cy="178584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en-IE" sz="1600" b="1">
                <a:solidFill>
                  <a:schemeClr val="tx1"/>
                </a:solidFill>
                <a:ea typeface="Calibri" panose="020F0502020204030204" pitchFamily="34" charset="0"/>
              </a:rPr>
              <a:t>Key components of an ethical business plan:</a:t>
            </a:r>
          </a:p>
          <a:p>
            <a:pPr algn="l">
              <a:lnSpc>
                <a:spcPts val="1320"/>
              </a:lnSpc>
            </a:pPr>
            <a:endParaRPr lang="en-IE" sz="1600" b="1">
              <a:solidFill>
                <a:schemeClr val="tx1"/>
              </a:solidFill>
              <a:ea typeface="Calibri" panose="020F0502020204030204" pitchFamily="34" charset="0"/>
            </a:endParaRPr>
          </a:p>
        </p:txBody>
      </p:sp>
      <p:sp>
        <p:nvSpPr>
          <p:cNvPr id="7" name="Freeform 6">
            <a:extLst>
              <a:ext uri="{FF2B5EF4-FFF2-40B4-BE49-F238E27FC236}">
                <a16:creationId xmlns:a16="http://schemas.microsoft.com/office/drawing/2014/main" id="{E7E491F7-1DF5-61FA-AE6F-6DBBC33CA8F2}"/>
              </a:ext>
            </a:extLst>
          </p:cNvPr>
          <p:cNvSpPr/>
          <p:nvPr/>
        </p:nvSpPr>
        <p:spPr>
          <a:xfrm>
            <a:off x="0" y="5815041"/>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12F33365-2A5A-3082-8D59-9D87821DA651}"/>
              </a:ext>
            </a:extLst>
          </p:cNvPr>
          <p:cNvSpPr/>
          <p:nvPr/>
        </p:nvSpPr>
        <p:spPr>
          <a:xfrm>
            <a:off x="0" y="532689"/>
            <a:ext cx="4325782" cy="575832"/>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3DC9D9AC-674F-6A37-5D1A-C8E60B6F4611}"/>
              </a:ext>
            </a:extLst>
          </p:cNvPr>
          <p:cNvSpPr txBox="1"/>
          <p:nvPr/>
        </p:nvSpPr>
        <p:spPr>
          <a:xfrm>
            <a:off x="470005" y="619329"/>
            <a:ext cx="3309832" cy="384080"/>
          </a:xfrm>
          <a:prstGeom prst="rect">
            <a:avLst/>
          </a:prstGeom>
          <a:noFill/>
        </p:spPr>
        <p:txBody>
          <a:bodyPr wrap="square" anchor="ctr">
            <a:spAutoFit/>
          </a:bodyPr>
          <a:lstStyle/>
          <a:p>
            <a:pPr>
              <a:lnSpc>
                <a:spcPts val="2440"/>
              </a:lnSpc>
              <a:tabLst>
                <a:tab pos="177800" algn="l"/>
              </a:tabLst>
            </a:pPr>
            <a:r>
              <a:rPr lang="en-US" b="1">
                <a:solidFill>
                  <a:schemeClr val="bg1"/>
                </a:solidFill>
                <a:latin typeface="Calibri" panose="020F0502020204030204" pitchFamily="34" charset="0"/>
                <a:cs typeface="Calibri" panose="020F0502020204030204" pitchFamily="34" charset="0"/>
              </a:rPr>
              <a:t>Creating an Ethical Business Plan</a:t>
            </a:r>
          </a:p>
        </p:txBody>
      </p:sp>
      <p:sp>
        <p:nvSpPr>
          <p:cNvPr id="12" name="Text Placeholder 4">
            <a:extLst>
              <a:ext uri="{FF2B5EF4-FFF2-40B4-BE49-F238E27FC236}">
                <a16:creationId xmlns:a16="http://schemas.microsoft.com/office/drawing/2014/main" id="{31E8BC6D-07BF-6D63-C078-96B432D99D65}"/>
              </a:ext>
            </a:extLst>
          </p:cNvPr>
          <p:cNvSpPr txBox="1">
            <a:spLocks/>
          </p:cNvSpPr>
          <p:nvPr/>
        </p:nvSpPr>
        <p:spPr>
          <a:xfrm>
            <a:off x="630477" y="6312936"/>
            <a:ext cx="1967757"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200">
                <a:solidFill>
                  <a:schemeClr val="bg1"/>
                </a:solidFill>
                <a:ea typeface="Calibri" panose="020F0502020204030204" pitchFamily="34" charset="0"/>
              </a:rPr>
              <a:t>Each of these sections should not just </a:t>
            </a:r>
            <a:r>
              <a:rPr lang="en-IE" sz="1200" b="1">
                <a:solidFill>
                  <a:srgbClr val="F79037"/>
                </a:solidFill>
                <a:ea typeface="Calibri" panose="020F0502020204030204" pitchFamily="34" charset="0"/>
              </a:rPr>
              <a:t>reflect your business's practicalities</a:t>
            </a:r>
            <a:r>
              <a:rPr lang="en-IE" sz="1200">
                <a:solidFill>
                  <a:schemeClr val="bg1"/>
                </a:solidFill>
                <a:ea typeface="Calibri" panose="020F0502020204030204" pitchFamily="34" charset="0"/>
              </a:rPr>
              <a:t> but also your </a:t>
            </a:r>
            <a:r>
              <a:rPr lang="en-IE" sz="1200" b="1">
                <a:solidFill>
                  <a:srgbClr val="F79037"/>
                </a:solidFill>
                <a:ea typeface="Calibri" panose="020F0502020204030204" pitchFamily="34" charset="0"/>
              </a:rPr>
              <a:t>ethical vision</a:t>
            </a:r>
            <a:r>
              <a:rPr lang="en-IE" sz="1200">
                <a:solidFill>
                  <a:schemeClr val="bg1"/>
                </a:solidFill>
                <a:ea typeface="Calibri" panose="020F0502020204030204" pitchFamily="34" charset="0"/>
              </a:rPr>
              <a:t>.           The business plan must emphasise how sustainability and ethical practices are integrated into all aspects of your business, not as an add-on, but as a core part of operations.</a:t>
            </a:r>
          </a:p>
          <a:p>
            <a:pPr algn="l">
              <a:lnSpc>
                <a:spcPts val="1320"/>
              </a:lnSpc>
            </a:pPr>
            <a:endParaRPr lang="en-IE" sz="1150">
              <a:solidFill>
                <a:schemeClr val="bg1"/>
              </a:solidFill>
              <a:ea typeface="Calibri" panose="020F0502020204030204" pitchFamily="34" charset="0"/>
            </a:endParaRPr>
          </a:p>
        </p:txBody>
      </p:sp>
      <p:grpSp>
        <p:nvGrpSpPr>
          <p:cNvPr id="13" name="Graphic 3">
            <a:extLst>
              <a:ext uri="{FF2B5EF4-FFF2-40B4-BE49-F238E27FC236}">
                <a16:creationId xmlns:a16="http://schemas.microsoft.com/office/drawing/2014/main" id="{05469A4E-111C-0998-6A23-CCE1575AB795}"/>
              </a:ext>
            </a:extLst>
          </p:cNvPr>
          <p:cNvGrpSpPr/>
          <p:nvPr/>
        </p:nvGrpSpPr>
        <p:grpSpPr>
          <a:xfrm>
            <a:off x="5486400" y="440657"/>
            <a:ext cx="1265097" cy="1398476"/>
            <a:chOff x="2811409" y="3683011"/>
            <a:chExt cx="858485" cy="948995"/>
          </a:xfrm>
        </p:grpSpPr>
        <p:sp>
          <p:nvSpPr>
            <p:cNvPr id="14" name="Freeform 13">
              <a:extLst>
                <a:ext uri="{FF2B5EF4-FFF2-40B4-BE49-F238E27FC236}">
                  <a16:creationId xmlns:a16="http://schemas.microsoft.com/office/drawing/2014/main" id="{D50891F9-A430-F76F-173A-D77D07F65C4B}"/>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4D99E34-3ADA-FBF8-CFEC-511DC8E40187}"/>
                </a:ext>
              </a:extLst>
            </p:cNvPr>
            <p:cNvGrpSpPr/>
            <p:nvPr/>
          </p:nvGrpSpPr>
          <p:grpSpPr>
            <a:xfrm>
              <a:off x="2811409" y="3683011"/>
              <a:ext cx="858485" cy="948995"/>
              <a:chOff x="2811409" y="3683011"/>
              <a:chExt cx="858485" cy="948995"/>
            </a:xfrm>
            <a:solidFill>
              <a:srgbClr val="000000"/>
            </a:solidFill>
          </p:grpSpPr>
          <p:sp>
            <p:nvSpPr>
              <p:cNvPr id="16" name="Freeform 15">
                <a:extLst>
                  <a:ext uri="{FF2B5EF4-FFF2-40B4-BE49-F238E27FC236}">
                    <a16:creationId xmlns:a16="http://schemas.microsoft.com/office/drawing/2014/main" id="{2AE198F6-9B6B-097D-CC6B-62EB7676C066}"/>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DB2EB7-E655-5E86-B7E2-F39FCC4E9455}"/>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78FE55-8398-A37C-9137-37288791D7EE}"/>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872BA3-2134-A160-8367-C6DD614D06BE}"/>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6FB7595-F900-A76D-ABAD-5B75AB17BF91}"/>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8F91F8-1ECA-DE1D-81BC-E91D525FB22C}"/>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6DD29F6-1335-15B9-23D1-5A573DCF5B90}"/>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06337EF-2C28-2725-7C62-189064319BCB}"/>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E4E7D5-CE27-50FF-64C1-53B7BAC0FB81}"/>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1F72B5-7110-5A17-27FB-547346F4CC9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8FAA48-358F-3BE4-FF86-93902FB81BE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19B068-A591-96DB-3F0A-EB6CF5C0AF45}"/>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0B2B3B-AA0B-6DC2-8588-C660CA057105}"/>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D3A3F2B-3451-35BF-6EC4-04017EE5CD6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4019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a:xfrm>
            <a:off x="2255784" y="2538155"/>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4486275"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How to use this interactive guide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3	</a:t>
            </a:r>
            <a:endParaRPr kumimoji="0" lang="en-US" altLang="en-US" sz="1400" b="0" i="0" u="none" strike="noStrike" cap="none" normalizeH="0" baseline="0" dirty="0">
              <a:ln>
                <a:noFill/>
              </a:ln>
              <a:effectLst/>
            </a:endParaRP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a:t>01</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255784" y="3018364"/>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Introduction to Ethical Food Business</a:t>
            </a:r>
            <a:r>
              <a:rPr lang="en-US" altLang="en-US" sz="1400" dirty="0">
                <a:ea typeface="Calibri" panose="020F0502020204030204" pitchFamily="34" charset="0"/>
                <a:cs typeface="Times New Roman" panose="02020603050405020304" pitchFamily="18" charset="0"/>
              </a:rPr>
              <a:t>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4</a:t>
            </a:r>
            <a:endParaRPr kumimoji="0" lang="en-US" altLang="en-US" sz="1400" b="0" i="0" u="none" strike="noStrike" cap="none" normalizeH="0" baseline="0" dirty="0">
              <a:ln>
                <a:noFill/>
              </a:ln>
              <a:effectLst/>
            </a:endParaRP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a:t>02</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a:xfrm>
            <a:off x="2255784" y="3529521"/>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The Concept of Ethical Food Business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8</a:t>
            </a:r>
            <a:endParaRPr kumimoji="0" lang="en-US" altLang="en-US" sz="1400" b="0" i="0" u="none" strike="noStrike" cap="none" normalizeH="0" baseline="0">
              <a:ln>
                <a:noFill/>
              </a:ln>
              <a:effectLst/>
            </a:endParaRP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a:t>03</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a:xfrm>
            <a:off x="2255784" y="4015486"/>
            <a:ext cx="4842440"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Market Research for the Ethical Food Business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11</a:t>
            </a:r>
            <a:endParaRPr kumimoji="0" lang="en-US" altLang="en-US" sz="1400" b="0" i="0" u="none" strike="noStrike" cap="none" normalizeH="0" baseline="0" dirty="0">
              <a:ln>
                <a:noFill/>
              </a:ln>
              <a:effectLst/>
            </a:endParaRP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a:t>contents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a:t>04</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a:xfrm>
            <a:off x="2261957" y="4489742"/>
            <a:ext cx="5020962"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Ethical Business Models and Business Plans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14</a:t>
            </a:r>
            <a:endParaRPr kumimoji="0" lang="en-US" altLang="en-US" sz="1400" b="0" i="0" u="none" strike="noStrike" cap="none" normalizeH="0" baseline="0">
              <a:ln>
                <a:noFill/>
              </a:ln>
              <a:effectLst/>
            </a:endParaRP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r>
              <a:rPr lang="en-US"/>
              <a:t>05</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a:xfrm>
            <a:off x="2261957" y="5005866"/>
            <a:ext cx="5020962" cy="348400"/>
          </a:xfrm>
        </p:spPr>
        <p:txBody>
          <a:bodyPr/>
          <a:lstStyle/>
          <a:p>
            <a:pPr>
              <a:tabLst>
                <a:tab pos="4394200" algn="l"/>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Registering Your Business and                                                      Protecting Your Intellectual Property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19</a:t>
            </a:r>
            <a:endParaRPr lang="en-US" sz="1400" dirty="0"/>
          </a:p>
        </p:txBody>
      </p:sp>
      <p:sp>
        <p:nvSpPr>
          <p:cNvPr id="2" name="Text Placeholder 1">
            <a:extLst>
              <a:ext uri="{FF2B5EF4-FFF2-40B4-BE49-F238E27FC236}">
                <a16:creationId xmlns:a16="http://schemas.microsoft.com/office/drawing/2014/main" id="{9F8BFC1F-DCF6-EFA6-6C24-881E0E6DABDF}"/>
              </a:ext>
            </a:extLst>
          </p:cNvPr>
          <p:cNvSpPr>
            <a:spLocks noGrp="1"/>
          </p:cNvSpPr>
          <p:nvPr>
            <p:ph type="body" sz="quarter" idx="57"/>
          </p:nvPr>
        </p:nvSpPr>
        <p:spPr/>
        <p:txBody>
          <a:bodyPr/>
          <a:lstStyle/>
          <a:p>
            <a:r>
              <a:rPr lang="en-US"/>
              <a:t>06</a:t>
            </a:r>
          </a:p>
        </p:txBody>
      </p:sp>
      <p:sp>
        <p:nvSpPr>
          <p:cNvPr id="3" name="Text Placeholder 2">
            <a:extLst>
              <a:ext uri="{FF2B5EF4-FFF2-40B4-BE49-F238E27FC236}">
                <a16:creationId xmlns:a16="http://schemas.microsoft.com/office/drawing/2014/main" id="{68389103-9702-E150-AC90-335AE56FD2C2}"/>
              </a:ext>
            </a:extLst>
          </p:cNvPr>
          <p:cNvSpPr>
            <a:spLocks noGrp="1"/>
          </p:cNvSpPr>
          <p:nvPr>
            <p:ph type="body" sz="quarter" idx="58"/>
          </p:nvPr>
        </p:nvSpPr>
        <p:spPr>
          <a:xfrm>
            <a:off x="2287801" y="5494670"/>
            <a:ext cx="4995118" cy="348400"/>
          </a:xfrm>
        </p:spPr>
        <p:txBody>
          <a:bodyPr/>
          <a:lstStyle/>
          <a:p>
            <a:pPr>
              <a:tabLst>
                <a:tab pos="4394200" algn="l"/>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Financial Planning and Fundraising                                                       for the Ethical Food Business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29</a:t>
            </a:r>
            <a:endParaRPr lang="en-US" sz="1400"/>
          </a:p>
        </p:txBody>
      </p:sp>
      <p:sp>
        <p:nvSpPr>
          <p:cNvPr id="4" name="Text Placeholder 3">
            <a:extLst>
              <a:ext uri="{FF2B5EF4-FFF2-40B4-BE49-F238E27FC236}">
                <a16:creationId xmlns:a16="http://schemas.microsoft.com/office/drawing/2014/main" id="{0A56513D-788A-8FC6-2AB2-B03091C97059}"/>
              </a:ext>
            </a:extLst>
          </p:cNvPr>
          <p:cNvSpPr>
            <a:spLocks noGrp="1"/>
          </p:cNvSpPr>
          <p:nvPr>
            <p:ph type="body" sz="quarter" idx="59"/>
          </p:nvPr>
        </p:nvSpPr>
        <p:spPr/>
        <p:txBody>
          <a:bodyPr/>
          <a:lstStyle/>
          <a:p>
            <a:r>
              <a:rPr lang="en-US"/>
              <a:t>07</a:t>
            </a:r>
          </a:p>
        </p:txBody>
      </p:sp>
      <p:sp>
        <p:nvSpPr>
          <p:cNvPr id="19" name="Text Placeholder 18">
            <a:extLst>
              <a:ext uri="{FF2B5EF4-FFF2-40B4-BE49-F238E27FC236}">
                <a16:creationId xmlns:a16="http://schemas.microsoft.com/office/drawing/2014/main" id="{1E3E27B6-320A-A9E7-2D47-113C8B9872DB}"/>
              </a:ext>
            </a:extLst>
          </p:cNvPr>
          <p:cNvSpPr>
            <a:spLocks noGrp="1"/>
          </p:cNvSpPr>
          <p:nvPr>
            <p:ph type="body" sz="quarter" idx="60"/>
          </p:nvPr>
        </p:nvSpPr>
        <p:spPr>
          <a:xfrm>
            <a:off x="2262436" y="5993967"/>
            <a:ext cx="4995118" cy="348400"/>
          </a:xfrm>
        </p:spPr>
        <p:txBody>
          <a:bodyPr/>
          <a:lstStyle/>
          <a:p>
            <a:pPr>
              <a:tabLst>
                <a:tab pos="4394200" algn="l"/>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Supply Chain Management and Sustainability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37</a:t>
            </a:r>
            <a:endParaRPr kumimoji="0" lang="en-US" altLang="en-US" sz="1400" b="0" i="0" u="none" strike="noStrike" cap="none" normalizeH="0" baseline="0">
              <a:ln>
                <a:noFill/>
              </a:ln>
              <a:effectLst/>
            </a:endParaRPr>
          </a:p>
        </p:txBody>
      </p:sp>
      <p:sp>
        <p:nvSpPr>
          <p:cNvPr id="20" name="Text Placeholder 19">
            <a:extLst>
              <a:ext uri="{FF2B5EF4-FFF2-40B4-BE49-F238E27FC236}">
                <a16:creationId xmlns:a16="http://schemas.microsoft.com/office/drawing/2014/main" id="{E69AF5C5-4C90-F334-4E57-26B4457EE18B}"/>
              </a:ext>
            </a:extLst>
          </p:cNvPr>
          <p:cNvSpPr>
            <a:spLocks noGrp="1"/>
          </p:cNvSpPr>
          <p:nvPr>
            <p:ph type="body" sz="quarter" idx="61"/>
          </p:nvPr>
        </p:nvSpPr>
        <p:spPr/>
        <p:txBody>
          <a:bodyPr/>
          <a:lstStyle/>
          <a:p>
            <a:r>
              <a:rPr lang="en-US"/>
              <a:t>08</a:t>
            </a:r>
          </a:p>
        </p:txBody>
      </p:sp>
      <p:sp>
        <p:nvSpPr>
          <p:cNvPr id="21" name="Text Placeholder 20">
            <a:extLst>
              <a:ext uri="{FF2B5EF4-FFF2-40B4-BE49-F238E27FC236}">
                <a16:creationId xmlns:a16="http://schemas.microsoft.com/office/drawing/2014/main" id="{9F2BCA47-5BB8-F6A2-7D57-CBF2201F322F}"/>
              </a:ext>
            </a:extLst>
          </p:cNvPr>
          <p:cNvSpPr>
            <a:spLocks noGrp="1"/>
          </p:cNvSpPr>
          <p:nvPr>
            <p:ph type="body" sz="quarter" idx="62"/>
          </p:nvPr>
        </p:nvSpPr>
        <p:spPr>
          <a:xfrm>
            <a:off x="2262436" y="6479932"/>
            <a:ext cx="4995118" cy="348400"/>
          </a:xfrm>
        </p:spPr>
        <p:txBody>
          <a:bodyPr/>
          <a:lstStyle/>
          <a:p>
            <a:pPr>
              <a:tabLst>
                <a:tab pos="4394200" algn="l"/>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Human Resources Planning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46</a:t>
            </a:r>
            <a:endParaRPr kumimoji="0" lang="en-US" altLang="en-US" sz="1400" b="0" i="0" u="none" strike="noStrike" cap="none" normalizeH="0" baseline="0">
              <a:ln>
                <a:noFill/>
              </a:ln>
              <a:effectLst/>
            </a:endParaRPr>
          </a:p>
        </p:txBody>
      </p:sp>
      <p:sp>
        <p:nvSpPr>
          <p:cNvPr id="22" name="Text Placeholder 21">
            <a:extLst>
              <a:ext uri="{FF2B5EF4-FFF2-40B4-BE49-F238E27FC236}">
                <a16:creationId xmlns:a16="http://schemas.microsoft.com/office/drawing/2014/main" id="{E160ABB8-2CBB-3485-18BD-B501D16C2019}"/>
              </a:ext>
            </a:extLst>
          </p:cNvPr>
          <p:cNvSpPr>
            <a:spLocks noGrp="1"/>
          </p:cNvSpPr>
          <p:nvPr>
            <p:ph type="body" sz="quarter" idx="63"/>
          </p:nvPr>
        </p:nvSpPr>
        <p:spPr/>
        <p:txBody>
          <a:bodyPr/>
          <a:lstStyle/>
          <a:p>
            <a:r>
              <a:rPr lang="en-US"/>
              <a:t>09</a:t>
            </a:r>
          </a:p>
        </p:txBody>
      </p:sp>
      <p:sp>
        <p:nvSpPr>
          <p:cNvPr id="23" name="Text Placeholder 22">
            <a:extLst>
              <a:ext uri="{FF2B5EF4-FFF2-40B4-BE49-F238E27FC236}">
                <a16:creationId xmlns:a16="http://schemas.microsoft.com/office/drawing/2014/main" id="{FEB24360-D0BB-0EF5-C927-6A5307B29822}"/>
              </a:ext>
            </a:extLst>
          </p:cNvPr>
          <p:cNvSpPr>
            <a:spLocks noGrp="1"/>
          </p:cNvSpPr>
          <p:nvPr>
            <p:ph type="body" sz="quarter" idx="64"/>
          </p:nvPr>
        </p:nvSpPr>
        <p:spPr>
          <a:xfrm>
            <a:off x="2268609" y="6954188"/>
            <a:ext cx="4988945" cy="348400"/>
          </a:xfrm>
        </p:spPr>
        <p:txBody>
          <a:bodyPr/>
          <a:lstStyle/>
          <a:p>
            <a:pPr>
              <a:tabLst>
                <a:tab pos="4392613" algn="l"/>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Marketing and Branding your Ethical Food Business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altLang="en-US" sz="1400">
                <a:solidFill>
                  <a:srgbClr val="000000"/>
                </a:solidFill>
                <a:ea typeface="Calibri" panose="020F0502020204030204" pitchFamily="34"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55</a:t>
            </a:r>
            <a:endParaRPr kumimoji="0" lang="en-US" altLang="en-US" sz="1400" b="0" i="0" u="none" strike="noStrike" cap="none" normalizeH="0" baseline="0">
              <a:ln>
                <a:noFill/>
              </a:ln>
              <a:solidFill>
                <a:srgbClr val="000000"/>
              </a:solidFill>
              <a:effectLst/>
            </a:endParaRPr>
          </a:p>
        </p:txBody>
      </p:sp>
      <p:sp>
        <p:nvSpPr>
          <p:cNvPr id="24" name="Text Placeholder 23">
            <a:extLst>
              <a:ext uri="{FF2B5EF4-FFF2-40B4-BE49-F238E27FC236}">
                <a16:creationId xmlns:a16="http://schemas.microsoft.com/office/drawing/2014/main" id="{CCC5FEDA-E2CD-154A-126D-010EC819BD5B}"/>
              </a:ext>
            </a:extLst>
          </p:cNvPr>
          <p:cNvSpPr>
            <a:spLocks noGrp="1"/>
          </p:cNvSpPr>
          <p:nvPr>
            <p:ph type="body" sz="quarter" idx="65"/>
          </p:nvPr>
        </p:nvSpPr>
        <p:spPr/>
        <p:txBody>
          <a:bodyPr/>
          <a:lstStyle/>
          <a:p>
            <a:r>
              <a:rPr lang="en-US"/>
              <a:t>10</a:t>
            </a:r>
          </a:p>
        </p:txBody>
      </p:sp>
      <p:sp>
        <p:nvSpPr>
          <p:cNvPr id="25" name="Text Placeholder 24">
            <a:extLst>
              <a:ext uri="{FF2B5EF4-FFF2-40B4-BE49-F238E27FC236}">
                <a16:creationId xmlns:a16="http://schemas.microsoft.com/office/drawing/2014/main" id="{E0801986-A8FF-154D-3D57-7B3E8B38954F}"/>
              </a:ext>
            </a:extLst>
          </p:cNvPr>
          <p:cNvSpPr>
            <a:spLocks noGrp="1"/>
          </p:cNvSpPr>
          <p:nvPr>
            <p:ph type="body" sz="quarter" idx="66"/>
          </p:nvPr>
        </p:nvSpPr>
        <p:spPr>
          <a:xfrm>
            <a:off x="2268609" y="7470312"/>
            <a:ext cx="4902753" cy="348400"/>
          </a:xfrm>
        </p:spPr>
        <p:txBody>
          <a:bodyPr/>
          <a:lstStyle/>
          <a:p>
            <a:pPr>
              <a:tabLst>
                <a:tab pos="4394200" algn="l"/>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Legal and Regulatory Considerations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59</a:t>
            </a:r>
            <a:endParaRPr kumimoji="0" lang="en-US" altLang="en-US" sz="1400" b="0" i="0" u="none" strike="noStrike" cap="none" normalizeH="0" baseline="0">
              <a:ln>
                <a:noFill/>
              </a:ln>
              <a:solidFill>
                <a:srgbClr val="000000"/>
              </a:solidFill>
              <a:effectLst/>
            </a:endParaRPr>
          </a:p>
        </p:txBody>
      </p:sp>
      <p:sp>
        <p:nvSpPr>
          <p:cNvPr id="27" name="Text Placeholder 26">
            <a:extLst>
              <a:ext uri="{FF2B5EF4-FFF2-40B4-BE49-F238E27FC236}">
                <a16:creationId xmlns:a16="http://schemas.microsoft.com/office/drawing/2014/main" id="{D758D53B-17F2-DE0D-1287-141F5CB9B826}"/>
              </a:ext>
            </a:extLst>
          </p:cNvPr>
          <p:cNvSpPr>
            <a:spLocks noGrp="1"/>
          </p:cNvSpPr>
          <p:nvPr>
            <p:ph type="body" sz="quarter" idx="70"/>
          </p:nvPr>
        </p:nvSpPr>
        <p:spPr>
          <a:xfrm>
            <a:off x="2272706" y="7984572"/>
            <a:ext cx="4825518" cy="348400"/>
          </a:xfrm>
        </p:spPr>
        <p:txBody>
          <a:bodyPr/>
          <a:lstStyle/>
          <a:p>
            <a:pPr>
              <a:tabLst>
                <a:tab pos="4394200" algn="l"/>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Conclusion and Future Trends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64</a:t>
            </a:r>
            <a:endParaRPr kumimoji="0" lang="en-US" altLang="en-US" sz="1400" b="0" i="0" u="none" strike="noStrike" cap="none" normalizeH="0" baseline="0">
              <a:ln>
                <a:noFill/>
              </a:ln>
              <a:solidFill>
                <a:srgbClr val="000000"/>
              </a:solidFill>
              <a:effectLst/>
            </a:endParaRPr>
          </a:p>
        </p:txBody>
      </p:sp>
      <p:sp>
        <p:nvSpPr>
          <p:cNvPr id="18" name="Slide Number Placeholder 9">
            <a:extLst>
              <a:ext uri="{FF2B5EF4-FFF2-40B4-BE49-F238E27FC236}">
                <a16:creationId xmlns:a16="http://schemas.microsoft.com/office/drawing/2014/main" id="{886A8195-3B90-9494-72F2-5C6B2206C451}"/>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2</a:t>
            </a:fld>
            <a:endParaRPr lang="en-US"/>
          </a:p>
        </p:txBody>
      </p:sp>
      <p:sp>
        <p:nvSpPr>
          <p:cNvPr id="31" name="Text Placeholder 23">
            <a:extLst>
              <a:ext uri="{FF2B5EF4-FFF2-40B4-BE49-F238E27FC236}">
                <a16:creationId xmlns:a16="http://schemas.microsoft.com/office/drawing/2014/main" id="{094471C3-7264-B08C-4E32-DC1E955C464B}"/>
              </a:ext>
            </a:extLst>
          </p:cNvPr>
          <p:cNvSpPr txBox="1">
            <a:spLocks/>
          </p:cNvSpPr>
          <p:nvPr/>
        </p:nvSpPr>
        <p:spPr>
          <a:xfrm>
            <a:off x="1493222" y="80100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t>11</a:t>
            </a:r>
          </a:p>
        </p:txBody>
      </p:sp>
      <p:sp>
        <p:nvSpPr>
          <p:cNvPr id="32" name="Text Placeholder 26">
            <a:extLst>
              <a:ext uri="{FF2B5EF4-FFF2-40B4-BE49-F238E27FC236}">
                <a16:creationId xmlns:a16="http://schemas.microsoft.com/office/drawing/2014/main" id="{FC9F82B8-9E2B-E21D-18B9-1BE4AB1EB625}"/>
              </a:ext>
            </a:extLst>
          </p:cNvPr>
          <p:cNvSpPr txBox="1">
            <a:spLocks/>
          </p:cNvSpPr>
          <p:nvPr/>
        </p:nvSpPr>
        <p:spPr>
          <a:xfrm>
            <a:off x="2262436" y="8525224"/>
            <a:ext cx="498894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Reference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68</a:t>
            </a:r>
            <a:endParaRPr kumimoji="0" lang="en-US" altLang="en-US" sz="1400" b="0" i="0" u="none" strike="noStrike" cap="none" normalizeH="0" baseline="0">
              <a:ln>
                <a:noFill/>
              </a:ln>
              <a:solidFill>
                <a:srgbClr val="000000"/>
              </a:solidFill>
              <a:effectLst/>
              <a:latin typeface="Arial" panose="020B0604020202020204" pitchFamily="34" charset="0"/>
            </a:endParaRPr>
          </a:p>
        </p:txBody>
      </p:sp>
      <p:grpSp>
        <p:nvGrpSpPr>
          <p:cNvPr id="48" name="Graphic 4">
            <a:extLst>
              <a:ext uri="{FF2B5EF4-FFF2-40B4-BE49-F238E27FC236}">
                <a16:creationId xmlns:a16="http://schemas.microsoft.com/office/drawing/2014/main" id="{66A13E97-2C38-491E-A458-C517E8F969C9}"/>
              </a:ext>
            </a:extLst>
          </p:cNvPr>
          <p:cNvGrpSpPr/>
          <p:nvPr/>
        </p:nvGrpSpPr>
        <p:grpSpPr>
          <a:xfrm rot="19582332">
            <a:off x="6808566" y="9498908"/>
            <a:ext cx="403667" cy="780438"/>
            <a:chOff x="9129274" y="2719113"/>
            <a:chExt cx="717139" cy="1386497"/>
          </a:xfrm>
          <a:solidFill>
            <a:srgbClr val="000000"/>
          </a:solidFill>
        </p:grpSpPr>
        <p:grpSp>
          <p:nvGrpSpPr>
            <p:cNvPr id="49" name="Graphic 4">
              <a:extLst>
                <a:ext uri="{FF2B5EF4-FFF2-40B4-BE49-F238E27FC236}">
                  <a16:creationId xmlns:a16="http://schemas.microsoft.com/office/drawing/2014/main" id="{158403B6-9D99-DC13-2603-4F8CF212B9F4}"/>
                </a:ext>
              </a:extLst>
            </p:cNvPr>
            <p:cNvGrpSpPr/>
            <p:nvPr/>
          </p:nvGrpSpPr>
          <p:grpSpPr>
            <a:xfrm>
              <a:off x="9159507" y="2719113"/>
              <a:ext cx="446280" cy="440141"/>
              <a:chOff x="9159507" y="2719113"/>
              <a:chExt cx="446280" cy="440141"/>
            </a:xfrm>
            <a:grpFill/>
          </p:grpSpPr>
          <p:sp>
            <p:nvSpPr>
              <p:cNvPr id="58" name="Freeform 57">
                <a:extLst>
                  <a:ext uri="{FF2B5EF4-FFF2-40B4-BE49-F238E27FC236}">
                    <a16:creationId xmlns:a16="http://schemas.microsoft.com/office/drawing/2014/main" id="{E58F176F-36F4-EC8A-3036-0FCCC14A614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CEFE001-ABF1-03BC-2DC0-A312D380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50" name="Graphic 4">
              <a:extLst>
                <a:ext uri="{FF2B5EF4-FFF2-40B4-BE49-F238E27FC236}">
                  <a16:creationId xmlns:a16="http://schemas.microsoft.com/office/drawing/2014/main" id="{4AA898CE-ABE3-C18F-76E8-E90D2F3FFF3C}"/>
                </a:ext>
              </a:extLst>
            </p:cNvPr>
            <p:cNvGrpSpPr/>
            <p:nvPr/>
          </p:nvGrpSpPr>
          <p:grpSpPr>
            <a:xfrm>
              <a:off x="9129274" y="2893887"/>
              <a:ext cx="717139" cy="1211724"/>
              <a:chOff x="9129274" y="2893887"/>
              <a:chExt cx="717139" cy="1211724"/>
            </a:xfrm>
            <a:grpFill/>
          </p:grpSpPr>
          <p:sp>
            <p:nvSpPr>
              <p:cNvPr id="51" name="Freeform 50">
                <a:extLst>
                  <a:ext uri="{FF2B5EF4-FFF2-40B4-BE49-F238E27FC236}">
                    <a16:creationId xmlns:a16="http://schemas.microsoft.com/office/drawing/2014/main" id="{E464ADF3-F083-4725-4902-C268814E2AA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DDB95B-CC03-DC2D-6C7D-06FE3584F0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7B29028-1B5F-8808-8788-B8189360601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28E510-9658-F08C-7A37-370FB557C46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1D9809F-F405-C3B7-6988-F0C01B39889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2488AE4-6145-5920-89D6-2230DAB829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0FC68FD-5485-105B-0F73-1338F5C5DC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05</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Registering Your Business &amp;                                                     Protecting Your Intellectual Property</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20</a:t>
            </a:fld>
            <a:endParaRPr lang="en-US" sz="900">
              <a:solidFill>
                <a:schemeClr val="tx1"/>
              </a:solidFill>
            </a:endParaRPr>
          </a:p>
        </p:txBody>
      </p:sp>
    </p:spTree>
    <p:extLst>
      <p:ext uri="{BB962C8B-B14F-4D97-AF65-F5344CB8AC3E}">
        <p14:creationId xmlns:p14="http://schemas.microsoft.com/office/powerpoint/2010/main" val="39493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84708" y="791823"/>
            <a:ext cx="3972727" cy="1343725"/>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Registering Your Business &amp; Protecting Your Intellectual Property</a:t>
            </a:r>
          </a:p>
          <a:p>
            <a:pPr algn="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05</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21</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493345" y="7108974"/>
            <a:ext cx="3678827" cy="2328361"/>
            <a:chOff x="-2566" y="5164123"/>
            <a:chExt cx="3678827" cy="232836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52280" y="5313837"/>
              <a:ext cx="2328357" cy="2028929"/>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385649" y="5313838"/>
              <a:ext cx="2328360" cy="2028931"/>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3415471" cy="1439240"/>
            </a:xfrm>
            <a:prstGeom prst="rect">
              <a:avLst/>
            </a:prstGeom>
            <a:noFill/>
          </p:spPr>
          <p:txBody>
            <a:bodyPr wrap="square">
              <a:spAutoFit/>
            </a:bodyPr>
            <a:lstStyle/>
            <a:p>
              <a:pPr>
                <a:lnSpc>
                  <a:spcPts val="2100"/>
                </a:lnSpc>
              </a:pP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this chapter, we navigate through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intricate process of registering your business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protecting your intellectual property</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28498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412">
            <a:extLst>
              <a:ext uri="{FF2B5EF4-FFF2-40B4-BE49-F238E27FC236}">
                <a16:creationId xmlns:a16="http://schemas.microsoft.com/office/drawing/2014/main" id="{8FEB0AC6-8E13-E0D8-7F2B-049346BED08A}"/>
              </a:ext>
            </a:extLst>
          </p:cNvPr>
          <p:cNvSpPr/>
          <p:nvPr/>
        </p:nvSpPr>
        <p:spPr>
          <a:xfrm>
            <a:off x="0" y="10886"/>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4AE85773-90ED-DB5B-0369-941BCAC3E338}"/>
              </a:ext>
            </a:extLst>
          </p:cNvPr>
          <p:cNvSpPr/>
          <p:nvPr/>
        </p:nvSpPr>
        <p:spPr>
          <a:xfrm>
            <a:off x="275561" y="351361"/>
            <a:ext cx="6736501" cy="9434337"/>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reeform 408">
            <a:extLst>
              <a:ext uri="{FF2B5EF4-FFF2-40B4-BE49-F238E27FC236}">
                <a16:creationId xmlns:a16="http://schemas.microsoft.com/office/drawing/2014/main" id="{131B299D-2FFF-0BCB-52E6-7C1C59BCC72C}"/>
              </a:ext>
            </a:extLst>
          </p:cNvPr>
          <p:cNvSpPr/>
          <p:nvPr/>
        </p:nvSpPr>
        <p:spPr>
          <a:xfrm rot="16200000" flipH="1">
            <a:off x="292008" y="-324755"/>
            <a:ext cx="2509895" cy="3127067"/>
          </a:xfrm>
          <a:custGeom>
            <a:avLst/>
            <a:gdLst>
              <a:gd name="connsiteX0" fmla="*/ 0 w 2509895"/>
              <a:gd name="connsiteY0" fmla="*/ 0 h 3127067"/>
              <a:gd name="connsiteX1" fmla="*/ 0 w 2509895"/>
              <a:gd name="connsiteY1" fmla="*/ 3127067 h 3127067"/>
              <a:gd name="connsiteX2" fmla="*/ 967534 w 2509895"/>
              <a:gd name="connsiteY2" fmla="*/ 3127067 h 3127067"/>
              <a:gd name="connsiteX3" fmla="*/ 1258556 w 2509895"/>
              <a:gd name="connsiteY3" fmla="*/ 3127067 h 3127067"/>
              <a:gd name="connsiteX4" fmla="*/ 2226090 w 2509895"/>
              <a:gd name="connsiteY4" fmla="*/ 3127067 h 3127067"/>
              <a:gd name="connsiteX5" fmla="*/ 2509895 w 2509895"/>
              <a:gd name="connsiteY5" fmla="*/ 2741927 h 3127067"/>
              <a:gd name="connsiteX6" fmla="*/ 2509895 w 2509895"/>
              <a:gd name="connsiteY6" fmla="*/ 0 h 3127067"/>
              <a:gd name="connsiteX7" fmla="*/ 0 w 2509895"/>
              <a:gd name="connsiteY7" fmla="*/ 0 h 31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895" h="3127067">
                <a:moveTo>
                  <a:pt x="0" y="0"/>
                </a:moveTo>
                <a:lnTo>
                  <a:pt x="0" y="3127067"/>
                </a:lnTo>
                <a:lnTo>
                  <a:pt x="967534" y="3127067"/>
                </a:lnTo>
                <a:lnTo>
                  <a:pt x="1258556" y="3127067"/>
                </a:lnTo>
                <a:lnTo>
                  <a:pt x="2226090" y="3127067"/>
                </a:lnTo>
                <a:cubicBezTo>
                  <a:pt x="2382930" y="3127067"/>
                  <a:pt x="2509895" y="2954769"/>
                  <a:pt x="2509895" y="2741927"/>
                </a:cubicBezTo>
                <a:lnTo>
                  <a:pt x="2509895" y="0"/>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22</a:t>
            </a:fld>
            <a:endParaRPr lang="en-US" sz="900">
              <a:solidFill>
                <a:schemeClr val="tx1"/>
              </a:solidFill>
            </a:endParaRPr>
          </a:p>
        </p:txBody>
      </p:sp>
      <p:grpSp>
        <p:nvGrpSpPr>
          <p:cNvPr id="145" name="Group 144">
            <a:extLst>
              <a:ext uri="{FF2B5EF4-FFF2-40B4-BE49-F238E27FC236}">
                <a16:creationId xmlns:a16="http://schemas.microsoft.com/office/drawing/2014/main" id="{111C4C90-4BE7-5974-9DCD-6B5637AD5E02}"/>
              </a:ext>
            </a:extLst>
          </p:cNvPr>
          <p:cNvGrpSpPr/>
          <p:nvPr/>
        </p:nvGrpSpPr>
        <p:grpSpPr>
          <a:xfrm>
            <a:off x="4572906" y="610716"/>
            <a:ext cx="1869100" cy="955577"/>
            <a:chOff x="2358594" y="6077055"/>
            <a:chExt cx="1869100" cy="955577"/>
          </a:xfrm>
        </p:grpSpPr>
        <p:sp>
          <p:nvSpPr>
            <p:cNvPr id="146" name="Text Placeholder 3">
              <a:extLst>
                <a:ext uri="{FF2B5EF4-FFF2-40B4-BE49-F238E27FC236}">
                  <a16:creationId xmlns:a16="http://schemas.microsoft.com/office/drawing/2014/main" id="{6F863615-090F-B97A-0845-62537A0E4269}"/>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147" name="TextBox 146">
              <a:extLst>
                <a:ext uri="{FF2B5EF4-FFF2-40B4-BE49-F238E27FC236}">
                  <a16:creationId xmlns:a16="http://schemas.microsoft.com/office/drawing/2014/main" id="{C3DD2EAF-21E6-E37D-0910-66C7D34C8CFD}"/>
                </a:ext>
              </a:extLst>
            </p:cNvPr>
            <p:cNvSpPr txBox="1"/>
            <p:nvPr/>
          </p:nvSpPr>
          <p:spPr>
            <a:xfrm>
              <a:off x="2557533" y="6427338"/>
              <a:ext cx="1670161" cy="605294"/>
            </a:xfrm>
            <a:prstGeom prst="rect">
              <a:avLst/>
            </a:prstGeom>
            <a:noFill/>
            <a:ln>
              <a:noFill/>
            </a:ln>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Registering Your Business</a:t>
              </a: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0" name="Oval 149">
              <a:extLst>
                <a:ext uri="{FF2B5EF4-FFF2-40B4-BE49-F238E27FC236}">
                  <a16:creationId xmlns:a16="http://schemas.microsoft.com/office/drawing/2014/main" id="{447D729D-532E-2D14-155E-A5EA6FB9DA7F}"/>
                </a:ext>
              </a:extLst>
            </p:cNvPr>
            <p:cNvSpPr/>
            <p:nvPr/>
          </p:nvSpPr>
          <p:spPr>
            <a:xfrm>
              <a:off x="2358594"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60FA68C-E62A-B757-97DF-6DAC9BF9492A}"/>
              </a:ext>
            </a:extLst>
          </p:cNvPr>
          <p:cNvSpPr txBox="1"/>
          <p:nvPr/>
        </p:nvSpPr>
        <p:spPr>
          <a:xfrm>
            <a:off x="606570" y="939066"/>
            <a:ext cx="2419262" cy="1310615"/>
          </a:xfrm>
          <a:prstGeom prst="rect">
            <a:avLst/>
          </a:prstGeom>
          <a:noFill/>
        </p:spPr>
        <p:txBody>
          <a:bodyPr wrap="square">
            <a:spAutoFit/>
          </a:bodyPr>
          <a:lstStyle/>
          <a:p>
            <a:pPr>
              <a:lnSpc>
                <a:spcPts val="1900"/>
              </a:lnSpc>
            </a:pP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steps provide the </a:t>
            </a:r>
            <a:r>
              <a:rPr lang="en-IE"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legal foundation </a:t>
            </a: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your </a:t>
            </a:r>
            <a:r>
              <a:rPr lang="en-IE"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ethical food business </a:t>
            </a: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 ensure that your </a:t>
            </a:r>
            <a:r>
              <a:rPr lang="en-IE"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unique assets are safeguarded</a:t>
            </a: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grpSp>
        <p:nvGrpSpPr>
          <p:cNvPr id="15" name="Graphic 4">
            <a:extLst>
              <a:ext uri="{FF2B5EF4-FFF2-40B4-BE49-F238E27FC236}">
                <a16:creationId xmlns:a16="http://schemas.microsoft.com/office/drawing/2014/main" id="{15D8FFF1-26F1-40F8-176B-EFBBB1888AA8}"/>
              </a:ext>
            </a:extLst>
          </p:cNvPr>
          <p:cNvGrpSpPr/>
          <p:nvPr/>
        </p:nvGrpSpPr>
        <p:grpSpPr>
          <a:xfrm rot="18456242">
            <a:off x="2320686" y="8722494"/>
            <a:ext cx="340780" cy="658854"/>
            <a:chOff x="9129274" y="2719113"/>
            <a:chExt cx="717139" cy="1386497"/>
          </a:xfrm>
          <a:solidFill>
            <a:srgbClr val="000000"/>
          </a:solidFill>
        </p:grpSpPr>
        <p:grpSp>
          <p:nvGrpSpPr>
            <p:cNvPr id="16" name="Graphic 4">
              <a:extLst>
                <a:ext uri="{FF2B5EF4-FFF2-40B4-BE49-F238E27FC236}">
                  <a16:creationId xmlns:a16="http://schemas.microsoft.com/office/drawing/2014/main" id="{217ECE37-4B3A-F9BD-D275-68DD5B1A4A02}"/>
                </a:ext>
              </a:extLst>
            </p:cNvPr>
            <p:cNvGrpSpPr/>
            <p:nvPr/>
          </p:nvGrpSpPr>
          <p:grpSpPr>
            <a:xfrm>
              <a:off x="9159507" y="2719113"/>
              <a:ext cx="446280" cy="440141"/>
              <a:chOff x="9159507" y="2719113"/>
              <a:chExt cx="446280" cy="440141"/>
            </a:xfrm>
            <a:grpFill/>
          </p:grpSpPr>
          <p:sp>
            <p:nvSpPr>
              <p:cNvPr id="25" name="Freeform 24">
                <a:extLst>
                  <a:ext uri="{FF2B5EF4-FFF2-40B4-BE49-F238E27FC236}">
                    <a16:creationId xmlns:a16="http://schemas.microsoft.com/office/drawing/2014/main" id="{E65907B9-A6DF-016F-3B21-22C88E0883F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543E89D-DF47-C840-F15C-72B114511BE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7" name="Graphic 4">
              <a:extLst>
                <a:ext uri="{FF2B5EF4-FFF2-40B4-BE49-F238E27FC236}">
                  <a16:creationId xmlns:a16="http://schemas.microsoft.com/office/drawing/2014/main" id="{8447036E-8FD5-C169-DCA6-DB08D7657422}"/>
                </a:ext>
              </a:extLst>
            </p:cNvPr>
            <p:cNvGrpSpPr/>
            <p:nvPr/>
          </p:nvGrpSpPr>
          <p:grpSpPr>
            <a:xfrm>
              <a:off x="9129274" y="2893887"/>
              <a:ext cx="717139" cy="1211724"/>
              <a:chOff x="9129274" y="2893887"/>
              <a:chExt cx="717139" cy="1211724"/>
            </a:xfrm>
            <a:grpFill/>
          </p:grpSpPr>
          <p:sp>
            <p:nvSpPr>
              <p:cNvPr id="18" name="Freeform 17">
                <a:extLst>
                  <a:ext uri="{FF2B5EF4-FFF2-40B4-BE49-F238E27FC236}">
                    <a16:creationId xmlns:a16="http://schemas.microsoft.com/office/drawing/2014/main" id="{C2E937FC-F016-1403-C7B1-B2624AE9EF0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524950-9F7D-74DC-C86A-B92753BE07F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319892-3465-D3FF-7102-0A00635D56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08F3833-4ED4-57CB-9506-A5C4686EE9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404856-4672-9C52-4F5F-8287D8FFE4FB}"/>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35FDFCD-2257-28AD-56E6-05B7CE90D24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3412F10-5418-E6BC-9F78-D6E8704875B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 name="Graphic 3">
            <a:extLst>
              <a:ext uri="{FF2B5EF4-FFF2-40B4-BE49-F238E27FC236}">
                <a16:creationId xmlns:a16="http://schemas.microsoft.com/office/drawing/2014/main" id="{94C3542B-3F88-15EE-83CE-4C597D8668D8}"/>
              </a:ext>
            </a:extLst>
          </p:cNvPr>
          <p:cNvGrpSpPr/>
          <p:nvPr/>
        </p:nvGrpSpPr>
        <p:grpSpPr>
          <a:xfrm>
            <a:off x="3382653" y="820389"/>
            <a:ext cx="687600" cy="712800"/>
            <a:chOff x="986212" y="4755836"/>
            <a:chExt cx="715862" cy="735059"/>
          </a:xfrm>
        </p:grpSpPr>
        <p:sp>
          <p:nvSpPr>
            <p:cNvPr id="9" name="Freeform 8">
              <a:extLst>
                <a:ext uri="{FF2B5EF4-FFF2-40B4-BE49-F238E27FC236}">
                  <a16:creationId xmlns:a16="http://schemas.microsoft.com/office/drawing/2014/main" id="{2043B686-C43D-110D-B7C8-AE4A7E43E6D2}"/>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2BEE3F4-6A48-A0EC-6FF6-1A9458A88E49}"/>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grpSp>
        <p:nvGrpSpPr>
          <p:cNvPr id="267" name="Group 266">
            <a:extLst>
              <a:ext uri="{FF2B5EF4-FFF2-40B4-BE49-F238E27FC236}">
                <a16:creationId xmlns:a16="http://schemas.microsoft.com/office/drawing/2014/main" id="{ED072310-443C-DC81-0290-03CACF373364}"/>
              </a:ext>
            </a:extLst>
          </p:cNvPr>
          <p:cNvGrpSpPr>
            <a:grpSpLocks noChangeAspect="1"/>
          </p:cNvGrpSpPr>
          <p:nvPr/>
        </p:nvGrpSpPr>
        <p:grpSpPr>
          <a:xfrm>
            <a:off x="765904" y="7479540"/>
            <a:ext cx="1050297" cy="1039417"/>
            <a:chOff x="-3279694" y="8226785"/>
            <a:chExt cx="1233175" cy="1220399"/>
          </a:xfrm>
        </p:grpSpPr>
        <p:sp>
          <p:nvSpPr>
            <p:cNvPr id="30" name="Freeform 29">
              <a:extLst>
                <a:ext uri="{FF2B5EF4-FFF2-40B4-BE49-F238E27FC236}">
                  <a16:creationId xmlns:a16="http://schemas.microsoft.com/office/drawing/2014/main" id="{B3B2D32B-226A-DF1D-EAE1-CBA3DC26C1E7}"/>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4B38FBC-0450-8E9F-A903-3976AE22687C}"/>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B890C51-CC0F-D8C9-BBFA-AD6E18D04BAE}"/>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2E773D0-8A45-0167-22A2-57E70D5BAE39}"/>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977BAE9-A5CA-44E2-8F5D-93E1470456C8}"/>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C361F1E-35FD-E173-90C7-60CD06D64C1B}"/>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BA1227-9B5F-80B1-D31E-5650AB17DBDB}"/>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AF232A5-B894-3A20-F13F-2870337A419B}"/>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endParaRPr lang="en-US"/>
            </a:p>
          </p:txBody>
        </p:sp>
        <p:grpSp>
          <p:nvGrpSpPr>
            <p:cNvPr id="38" name="Graphic 26">
              <a:extLst>
                <a:ext uri="{FF2B5EF4-FFF2-40B4-BE49-F238E27FC236}">
                  <a16:creationId xmlns:a16="http://schemas.microsoft.com/office/drawing/2014/main" id="{1AA3AE87-F0AD-2C7C-9068-04AF0987453C}"/>
                </a:ext>
              </a:extLst>
            </p:cNvPr>
            <p:cNvGrpSpPr/>
            <p:nvPr/>
          </p:nvGrpSpPr>
          <p:grpSpPr>
            <a:xfrm>
              <a:off x="-3248119" y="8392077"/>
              <a:ext cx="1173533" cy="815057"/>
              <a:chOff x="-3248119" y="8392077"/>
              <a:chExt cx="1173533" cy="815057"/>
            </a:xfrm>
            <a:solidFill>
              <a:srgbClr val="F79038"/>
            </a:solidFill>
          </p:grpSpPr>
          <p:grpSp>
            <p:nvGrpSpPr>
              <p:cNvPr id="39" name="Graphic 26">
                <a:extLst>
                  <a:ext uri="{FF2B5EF4-FFF2-40B4-BE49-F238E27FC236}">
                    <a16:creationId xmlns:a16="http://schemas.microsoft.com/office/drawing/2014/main" id="{CF3BECFF-A784-9E87-FD25-7A75A7CDDFBA}"/>
                  </a:ext>
                </a:extLst>
              </p:cNvPr>
              <p:cNvGrpSpPr/>
              <p:nvPr/>
            </p:nvGrpSpPr>
            <p:grpSpPr>
              <a:xfrm>
                <a:off x="-3248119" y="8872167"/>
                <a:ext cx="1173533" cy="334967"/>
                <a:chOff x="-3248119" y="8872167"/>
                <a:chExt cx="1173533" cy="334967"/>
              </a:xfrm>
              <a:solidFill>
                <a:srgbClr val="F79038"/>
              </a:solidFill>
            </p:grpSpPr>
            <p:sp>
              <p:nvSpPr>
                <p:cNvPr id="40" name="Freeform 39">
                  <a:extLst>
                    <a:ext uri="{FF2B5EF4-FFF2-40B4-BE49-F238E27FC236}">
                      <a16:creationId xmlns:a16="http://schemas.microsoft.com/office/drawing/2014/main" id="{79658C28-40CC-6B9F-10D8-9E64A4D2A91A}"/>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B982781-F004-8708-6215-84F4CFE24547}"/>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52C6ED2-3F42-E398-1517-0057D0D78788}"/>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32BBF033-7A01-4F4A-A088-76F39EAA44C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DA059AC-6227-8CE6-A57B-7D909556CCE8}"/>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56F6AA-E551-6BB5-AD43-86C60EF8292B}"/>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7D8AF2-704E-09B1-E159-5DCE6130509A}"/>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endParaRPr lang="en-US"/>
              </a:p>
            </p:txBody>
          </p:sp>
        </p:grpSp>
      </p:grpSp>
      <p:grpSp>
        <p:nvGrpSpPr>
          <p:cNvPr id="51" name="Graphic 26">
            <a:extLst>
              <a:ext uri="{FF2B5EF4-FFF2-40B4-BE49-F238E27FC236}">
                <a16:creationId xmlns:a16="http://schemas.microsoft.com/office/drawing/2014/main" id="{A99843F8-B0B3-2246-081B-B38FBA59F089}"/>
              </a:ext>
            </a:extLst>
          </p:cNvPr>
          <p:cNvGrpSpPr/>
          <p:nvPr/>
        </p:nvGrpSpPr>
        <p:grpSpPr>
          <a:xfrm>
            <a:off x="4880130" y="8833811"/>
            <a:ext cx="867869" cy="866332"/>
            <a:chOff x="-4949656" y="8214509"/>
            <a:chExt cx="1140205" cy="1138186"/>
          </a:xfrm>
        </p:grpSpPr>
        <p:sp>
          <p:nvSpPr>
            <p:cNvPr id="52" name="Freeform 51">
              <a:extLst>
                <a:ext uri="{FF2B5EF4-FFF2-40B4-BE49-F238E27FC236}">
                  <a16:creationId xmlns:a16="http://schemas.microsoft.com/office/drawing/2014/main" id="{BF43A3D8-5D03-03BC-0444-62A3AFA1FE80}"/>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FAA4A08-99DC-C47B-4D60-086F71F755B0}"/>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85D30B9-E18A-9E96-974A-6E4157D3B737}"/>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2EB1D52-EA67-53A8-6214-D1D6F56A7D1C}"/>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6D2DDC6-6621-96D2-875B-65B0DEE46CB4}"/>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04BAEE9-0A2F-CC17-216A-D8707272A80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603D15A-EB9C-9478-615B-F97C528E3B9D}"/>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3874EDB-8819-E89C-0648-00DDB7EA4FCC}"/>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DD0969B-FB34-E3CC-70A2-97DA37CF06CB}"/>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6310EFA-0B80-C13D-15C3-1E560D58758D}"/>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3BCB1DD-3B4F-F2B1-2F08-CA33690E9D46}"/>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76C70E-C50E-C0B7-F5AE-AED3E611E9B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603DEC49-DF25-42BF-B9F9-CB3D566D37DA}"/>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D96A15C-4969-FCF6-A8EF-6FAC873E9F52}"/>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89E73B9-E420-3478-4FD8-1FB829EAE42F}"/>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1221609-50BF-AF16-CA54-E0641018E071}"/>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endParaRPr lang="en-US"/>
            </a:p>
          </p:txBody>
        </p:sp>
      </p:grpSp>
      <p:grpSp>
        <p:nvGrpSpPr>
          <p:cNvPr id="246" name="Group 245">
            <a:extLst>
              <a:ext uri="{FF2B5EF4-FFF2-40B4-BE49-F238E27FC236}">
                <a16:creationId xmlns:a16="http://schemas.microsoft.com/office/drawing/2014/main" id="{D7E87704-D1F4-8A8A-AA44-4A6A78A91555}"/>
              </a:ext>
            </a:extLst>
          </p:cNvPr>
          <p:cNvGrpSpPr>
            <a:grpSpLocks noChangeAspect="1"/>
          </p:cNvGrpSpPr>
          <p:nvPr/>
        </p:nvGrpSpPr>
        <p:grpSpPr>
          <a:xfrm>
            <a:off x="5420226" y="2776598"/>
            <a:ext cx="687600" cy="880850"/>
            <a:chOff x="-5193484" y="6277997"/>
            <a:chExt cx="949001" cy="1215718"/>
          </a:xfrm>
        </p:grpSpPr>
        <p:sp>
          <p:nvSpPr>
            <p:cNvPr id="29" name="Freeform 28">
              <a:extLst>
                <a:ext uri="{FF2B5EF4-FFF2-40B4-BE49-F238E27FC236}">
                  <a16:creationId xmlns:a16="http://schemas.microsoft.com/office/drawing/2014/main" id="{E3A98926-CE4B-4308-3F34-2DD4DACB0EF1}"/>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F58090F-2C77-B48F-9FD5-141C4AA46999}"/>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58E0D93-20D4-A44F-5336-604815AE904E}"/>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A9AD7D8-3261-4823-E95F-A26EB4AF5F44}"/>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endParaRPr lang="en-US"/>
            </a:p>
          </p:txBody>
        </p:sp>
        <p:grpSp>
          <p:nvGrpSpPr>
            <p:cNvPr id="139" name="Graphic 26">
              <a:extLst>
                <a:ext uri="{FF2B5EF4-FFF2-40B4-BE49-F238E27FC236}">
                  <a16:creationId xmlns:a16="http://schemas.microsoft.com/office/drawing/2014/main" id="{EFAB0B5D-8C0D-9553-6B6E-6FEE279FDD71}"/>
                </a:ext>
              </a:extLst>
            </p:cNvPr>
            <p:cNvGrpSpPr/>
            <p:nvPr/>
          </p:nvGrpSpPr>
          <p:grpSpPr>
            <a:xfrm>
              <a:off x="-4837389" y="6734489"/>
              <a:ext cx="531657" cy="759226"/>
              <a:chOff x="-4837389" y="6734489"/>
              <a:chExt cx="531657" cy="759226"/>
            </a:xfrm>
          </p:grpSpPr>
          <p:sp>
            <p:nvSpPr>
              <p:cNvPr id="140" name="Freeform 139">
                <a:extLst>
                  <a:ext uri="{FF2B5EF4-FFF2-40B4-BE49-F238E27FC236}">
                    <a16:creationId xmlns:a16="http://schemas.microsoft.com/office/drawing/2014/main" id="{E8D1E05B-F9F0-B2C8-2DC2-F314E49CDD3B}"/>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endParaRPr lang="en-US"/>
              </a:p>
            </p:txBody>
          </p:sp>
          <p:grpSp>
            <p:nvGrpSpPr>
              <p:cNvPr id="141" name="Graphic 26">
                <a:extLst>
                  <a:ext uri="{FF2B5EF4-FFF2-40B4-BE49-F238E27FC236}">
                    <a16:creationId xmlns:a16="http://schemas.microsoft.com/office/drawing/2014/main" id="{5921D54E-8CD8-44BD-0537-DD6D562B03AD}"/>
                  </a:ext>
                </a:extLst>
              </p:cNvPr>
              <p:cNvGrpSpPr/>
              <p:nvPr/>
            </p:nvGrpSpPr>
            <p:grpSpPr>
              <a:xfrm>
                <a:off x="-4837389" y="6734489"/>
                <a:ext cx="531657" cy="759226"/>
                <a:chOff x="-4837389" y="6734489"/>
                <a:chExt cx="531657" cy="759226"/>
              </a:xfrm>
              <a:solidFill>
                <a:srgbClr val="000000"/>
              </a:solidFill>
            </p:grpSpPr>
            <p:sp>
              <p:nvSpPr>
                <p:cNvPr id="142" name="Freeform 141">
                  <a:extLst>
                    <a:ext uri="{FF2B5EF4-FFF2-40B4-BE49-F238E27FC236}">
                      <a16:creationId xmlns:a16="http://schemas.microsoft.com/office/drawing/2014/main" id="{C4B14DD3-729A-1FE8-3CB6-335E2979CA2C}"/>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230E75D-0643-E3D7-8012-43B703F80A08}"/>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endParaRPr lang="en-US"/>
                </a:p>
              </p:txBody>
            </p:sp>
          </p:grpSp>
        </p:grpSp>
        <p:sp>
          <p:nvSpPr>
            <p:cNvPr id="202" name="Freeform 201">
              <a:extLst>
                <a:ext uri="{FF2B5EF4-FFF2-40B4-BE49-F238E27FC236}">
                  <a16:creationId xmlns:a16="http://schemas.microsoft.com/office/drawing/2014/main" id="{4860E449-09AA-C7EA-657E-2D3BB50B41B4}"/>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8922A073-0E51-CA44-6AD1-89CE3A5D49D6}"/>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07EA211-2628-8550-26AD-383B7C7ECC61}"/>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D01A1656-61DB-06F5-4D49-2D10216D8FED}"/>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grpSp>
      <p:grpSp>
        <p:nvGrpSpPr>
          <p:cNvPr id="264" name="Group 263">
            <a:extLst>
              <a:ext uri="{FF2B5EF4-FFF2-40B4-BE49-F238E27FC236}">
                <a16:creationId xmlns:a16="http://schemas.microsoft.com/office/drawing/2014/main" id="{AC52E1E9-4C58-5F43-36E5-7A1841190F77}"/>
              </a:ext>
            </a:extLst>
          </p:cNvPr>
          <p:cNvGrpSpPr>
            <a:grpSpLocks noChangeAspect="1"/>
          </p:cNvGrpSpPr>
          <p:nvPr/>
        </p:nvGrpSpPr>
        <p:grpSpPr>
          <a:xfrm>
            <a:off x="5876967" y="5633240"/>
            <a:ext cx="1075944" cy="861774"/>
            <a:chOff x="-904560" y="6171384"/>
            <a:chExt cx="1353174" cy="1083821"/>
          </a:xfrm>
        </p:grpSpPr>
        <p:sp>
          <p:nvSpPr>
            <p:cNvPr id="206" name="Freeform 205">
              <a:extLst>
                <a:ext uri="{FF2B5EF4-FFF2-40B4-BE49-F238E27FC236}">
                  <a16:creationId xmlns:a16="http://schemas.microsoft.com/office/drawing/2014/main" id="{0576F816-F3CF-DAF2-9288-BC3F4FABDDD3}"/>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F7DCA77-FBAE-D56C-0A58-B41FB1108488}"/>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endParaRPr lang="en-US"/>
            </a:p>
          </p:txBody>
        </p:sp>
        <p:grpSp>
          <p:nvGrpSpPr>
            <p:cNvPr id="208" name="Graphic 26">
              <a:extLst>
                <a:ext uri="{FF2B5EF4-FFF2-40B4-BE49-F238E27FC236}">
                  <a16:creationId xmlns:a16="http://schemas.microsoft.com/office/drawing/2014/main" id="{D45EC40B-8650-3277-FAD4-B3A785AE6414}"/>
                </a:ext>
              </a:extLst>
            </p:cNvPr>
            <p:cNvGrpSpPr/>
            <p:nvPr/>
          </p:nvGrpSpPr>
          <p:grpSpPr>
            <a:xfrm>
              <a:off x="-329195" y="6304670"/>
              <a:ext cx="777809" cy="777675"/>
              <a:chOff x="-329195" y="6304670"/>
              <a:chExt cx="777809" cy="777675"/>
            </a:xfrm>
          </p:grpSpPr>
          <p:sp>
            <p:nvSpPr>
              <p:cNvPr id="209" name="Freeform 208">
                <a:extLst>
                  <a:ext uri="{FF2B5EF4-FFF2-40B4-BE49-F238E27FC236}">
                    <a16:creationId xmlns:a16="http://schemas.microsoft.com/office/drawing/2014/main" id="{3DF48A49-0A47-24C4-4F8A-FAA8B62D6C12}"/>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563D45A0-41E2-4A50-6A8A-5B075C5DE3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48F451DD-4B70-A903-4C0F-172776B0226F}"/>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8A50AED-20C0-C16E-E82A-1DC1C7F1D5C1}"/>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AADBA839-9FEE-0F25-AF3D-B7DB8298C992}"/>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DF2E73EB-594B-A5F4-5973-7514F93BAB92}"/>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0D8E879D-E270-944D-046E-D1CC7A845481}"/>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49D0BC9D-DC44-1FBD-ACCB-E6798CDA806C}"/>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BC0CF209-0C55-0923-CDBE-A9E4C5715C0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4A986F7-18F0-D9A7-E346-EAAA1938E41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A82947E1-3E5E-9B9B-5617-3838B847BA2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EE0CB076-94C2-66DB-C805-2453B4063A93}"/>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221" name="Graphic 26">
              <a:extLst>
                <a:ext uri="{FF2B5EF4-FFF2-40B4-BE49-F238E27FC236}">
                  <a16:creationId xmlns:a16="http://schemas.microsoft.com/office/drawing/2014/main" id="{F224EAB6-C95F-6D05-879C-FEE0FC9C1577}"/>
                </a:ext>
              </a:extLst>
            </p:cNvPr>
            <p:cNvGrpSpPr/>
            <p:nvPr/>
          </p:nvGrpSpPr>
          <p:grpSpPr>
            <a:xfrm>
              <a:off x="-757210" y="6325715"/>
              <a:ext cx="275403" cy="42090"/>
              <a:chOff x="-757210" y="6325715"/>
              <a:chExt cx="275403" cy="42090"/>
            </a:xfrm>
            <a:solidFill>
              <a:srgbClr val="000000"/>
            </a:solidFill>
          </p:grpSpPr>
          <p:sp>
            <p:nvSpPr>
              <p:cNvPr id="222" name="Freeform 221">
                <a:extLst>
                  <a:ext uri="{FF2B5EF4-FFF2-40B4-BE49-F238E27FC236}">
                    <a16:creationId xmlns:a16="http://schemas.microsoft.com/office/drawing/2014/main" id="{304CC761-14D9-4982-0968-D47CF5EC9F1A}"/>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C552AB7A-0884-DDAB-49A7-E2EDED12A260}"/>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3A0A6B64-BD16-92FC-4E4A-27F3AFBA909F}"/>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endParaRPr lang="en-US"/>
            </a:p>
          </p:txBody>
        </p:sp>
        <p:grpSp>
          <p:nvGrpSpPr>
            <p:cNvPr id="225" name="Graphic 26">
              <a:extLst>
                <a:ext uri="{FF2B5EF4-FFF2-40B4-BE49-F238E27FC236}">
                  <a16:creationId xmlns:a16="http://schemas.microsoft.com/office/drawing/2014/main" id="{D78E1D3C-67CB-7B00-FC16-F3142B89A068}"/>
                </a:ext>
              </a:extLst>
            </p:cNvPr>
            <p:cNvGrpSpPr/>
            <p:nvPr/>
          </p:nvGrpSpPr>
          <p:grpSpPr>
            <a:xfrm>
              <a:off x="-755456" y="6797475"/>
              <a:ext cx="573610" cy="320937"/>
              <a:chOff x="-755456" y="6797475"/>
              <a:chExt cx="573610" cy="320937"/>
            </a:xfrm>
            <a:solidFill>
              <a:srgbClr val="000000"/>
            </a:solidFill>
          </p:grpSpPr>
          <p:sp>
            <p:nvSpPr>
              <p:cNvPr id="226" name="Freeform 225">
                <a:extLst>
                  <a:ext uri="{FF2B5EF4-FFF2-40B4-BE49-F238E27FC236}">
                    <a16:creationId xmlns:a16="http://schemas.microsoft.com/office/drawing/2014/main" id="{4C0C4A0E-030D-2E61-E90A-940A9C05CBA3}"/>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0940ED71-8EF5-56DE-87B8-41A6BC09AF05}"/>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606A0E10-F2D2-4C46-7825-876B278DADD3}"/>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grpSp>
      </p:grpSp>
      <p:grpSp>
        <p:nvGrpSpPr>
          <p:cNvPr id="266" name="Group 265">
            <a:extLst>
              <a:ext uri="{FF2B5EF4-FFF2-40B4-BE49-F238E27FC236}">
                <a16:creationId xmlns:a16="http://schemas.microsoft.com/office/drawing/2014/main" id="{20671337-0FAF-14F6-E3BE-846083695998}"/>
              </a:ext>
            </a:extLst>
          </p:cNvPr>
          <p:cNvGrpSpPr/>
          <p:nvPr/>
        </p:nvGrpSpPr>
        <p:grpSpPr>
          <a:xfrm>
            <a:off x="717755" y="3537495"/>
            <a:ext cx="815688" cy="861502"/>
            <a:chOff x="-3634034" y="6124033"/>
            <a:chExt cx="1026183" cy="1083820"/>
          </a:xfrm>
        </p:grpSpPr>
        <p:sp>
          <p:nvSpPr>
            <p:cNvPr id="47" name="Freeform 46">
              <a:extLst>
                <a:ext uri="{FF2B5EF4-FFF2-40B4-BE49-F238E27FC236}">
                  <a16:creationId xmlns:a16="http://schemas.microsoft.com/office/drawing/2014/main" id="{A8A1D258-2A04-D298-C3C8-6C5F7F5751FA}"/>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4DD7C12-7B99-B895-E52C-781ABCEA1DAB}"/>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F2C17C4-070B-3D69-7FC7-C4727E4C0228}"/>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0DBE609-FEEC-AD01-EB40-2D808393FBC9}"/>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B8BC065-2E47-182A-574A-A5772C994FB7}"/>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3D6EDCD-8EDB-F796-96C5-578882822BFD}"/>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196" name="Graphic 26">
              <a:extLst>
                <a:ext uri="{FF2B5EF4-FFF2-40B4-BE49-F238E27FC236}">
                  <a16:creationId xmlns:a16="http://schemas.microsoft.com/office/drawing/2014/main" id="{71E9EEFB-134D-FD9B-49B0-3457A893A9DF}"/>
                </a:ext>
              </a:extLst>
            </p:cNvPr>
            <p:cNvGrpSpPr/>
            <p:nvPr/>
          </p:nvGrpSpPr>
          <p:grpSpPr>
            <a:xfrm>
              <a:off x="-3277940" y="6525643"/>
              <a:ext cx="419299" cy="543664"/>
              <a:chOff x="-3277940" y="6525643"/>
              <a:chExt cx="419299" cy="543664"/>
            </a:xfrm>
          </p:grpSpPr>
          <p:grpSp>
            <p:nvGrpSpPr>
              <p:cNvPr id="197" name="Graphic 26">
                <a:extLst>
                  <a:ext uri="{FF2B5EF4-FFF2-40B4-BE49-F238E27FC236}">
                    <a16:creationId xmlns:a16="http://schemas.microsoft.com/office/drawing/2014/main" id="{BA79A65A-50B1-8ABA-64A6-1A025971944E}"/>
                  </a:ext>
                </a:extLst>
              </p:cNvPr>
              <p:cNvGrpSpPr/>
              <p:nvPr/>
            </p:nvGrpSpPr>
            <p:grpSpPr>
              <a:xfrm>
                <a:off x="-3218299" y="6578573"/>
                <a:ext cx="342061" cy="471442"/>
                <a:chOff x="-3218299" y="6578573"/>
                <a:chExt cx="342061" cy="471442"/>
              </a:xfrm>
              <a:solidFill>
                <a:srgbClr val="F79038"/>
              </a:solidFill>
            </p:grpSpPr>
            <p:sp>
              <p:nvSpPr>
                <p:cNvPr id="198" name="Freeform 197">
                  <a:extLst>
                    <a:ext uri="{FF2B5EF4-FFF2-40B4-BE49-F238E27FC236}">
                      <a16:creationId xmlns:a16="http://schemas.microsoft.com/office/drawing/2014/main" id="{D6BE4A88-D5EC-40B0-9F21-5E72002484F6}"/>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BDC7A7C-E68C-A49C-7110-34294C01E7CB}"/>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C042726-DAD2-F87A-E6DB-7539A7E8462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endParaRPr lang="en-US"/>
                </a:p>
              </p:txBody>
            </p:sp>
          </p:grpSp>
          <p:sp>
            <p:nvSpPr>
              <p:cNvPr id="201" name="Freeform 200">
                <a:extLst>
                  <a:ext uri="{FF2B5EF4-FFF2-40B4-BE49-F238E27FC236}">
                    <a16:creationId xmlns:a16="http://schemas.microsoft.com/office/drawing/2014/main" id="{77E484E2-819A-C083-D9B7-A02B5EB9FF46}"/>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endParaRPr lang="en-US"/>
              </a:p>
            </p:txBody>
          </p:sp>
        </p:grpSp>
        <p:grpSp>
          <p:nvGrpSpPr>
            <p:cNvPr id="229" name="Graphic 26">
              <a:extLst>
                <a:ext uri="{FF2B5EF4-FFF2-40B4-BE49-F238E27FC236}">
                  <a16:creationId xmlns:a16="http://schemas.microsoft.com/office/drawing/2014/main" id="{B98B2A81-8A9F-22EE-1400-955004506856}"/>
                </a:ext>
              </a:extLst>
            </p:cNvPr>
            <p:cNvGrpSpPr/>
            <p:nvPr/>
          </p:nvGrpSpPr>
          <p:grpSpPr>
            <a:xfrm>
              <a:off x="-3497210" y="6278363"/>
              <a:ext cx="573610" cy="320937"/>
              <a:chOff x="-3497210" y="6278363"/>
              <a:chExt cx="573610" cy="320937"/>
            </a:xfrm>
            <a:solidFill>
              <a:srgbClr val="000000"/>
            </a:solidFill>
          </p:grpSpPr>
          <p:sp>
            <p:nvSpPr>
              <p:cNvPr id="230" name="Freeform 229">
                <a:extLst>
                  <a:ext uri="{FF2B5EF4-FFF2-40B4-BE49-F238E27FC236}">
                    <a16:creationId xmlns:a16="http://schemas.microsoft.com/office/drawing/2014/main" id="{E8391E52-BBBE-B9A5-DF11-2702E5C0AE36}"/>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849322A1-AADE-5696-3B53-CFE23773EBE8}"/>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4E2E5661-D5A9-5071-9B70-4EDD011F9524}"/>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86F7E7F5-C514-C861-70AA-74B806D02EA1}"/>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endParaRPr lang="en-US"/>
              </a:p>
            </p:txBody>
          </p:sp>
        </p:grpSp>
      </p:grpSp>
      <p:cxnSp>
        <p:nvCxnSpPr>
          <p:cNvPr id="234" name="Straight Connector 233">
            <a:extLst>
              <a:ext uri="{FF2B5EF4-FFF2-40B4-BE49-F238E27FC236}">
                <a16:creationId xmlns:a16="http://schemas.microsoft.com/office/drawing/2014/main" id="{87A8D5CB-8546-860E-046A-813C0313351D}"/>
              </a:ext>
            </a:extLst>
          </p:cNvPr>
          <p:cNvCxnSpPr>
            <a:cxnSpLocks/>
          </p:cNvCxnSpPr>
          <p:nvPr/>
        </p:nvCxnSpPr>
        <p:spPr>
          <a:xfrm>
            <a:off x="6135154" y="1125351"/>
            <a:ext cx="74076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38CC0A09-BD2A-46C2-45FD-F58A81EC224B}"/>
              </a:ext>
            </a:extLst>
          </p:cNvPr>
          <p:cNvCxnSpPr>
            <a:cxnSpLocks/>
          </p:cNvCxnSpPr>
          <p:nvPr/>
        </p:nvCxnSpPr>
        <p:spPr>
          <a:xfrm flipV="1">
            <a:off x="6875923" y="1119039"/>
            <a:ext cx="0" cy="199709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98DBE145-058B-1D7B-AAAF-0D7224FEA6DD}"/>
              </a:ext>
            </a:extLst>
          </p:cNvPr>
          <p:cNvGrpSpPr/>
          <p:nvPr/>
        </p:nvGrpSpPr>
        <p:grpSpPr>
          <a:xfrm>
            <a:off x="3883492" y="8521250"/>
            <a:ext cx="967623" cy="955577"/>
            <a:chOff x="3259980" y="5751321"/>
            <a:chExt cx="967623" cy="955577"/>
          </a:xfrm>
          <a:solidFill>
            <a:schemeClr val="bg1"/>
          </a:solidFill>
        </p:grpSpPr>
        <p:sp>
          <p:nvSpPr>
            <p:cNvPr id="259" name="Text Placeholder 3">
              <a:extLst>
                <a:ext uri="{FF2B5EF4-FFF2-40B4-BE49-F238E27FC236}">
                  <a16:creationId xmlns:a16="http://schemas.microsoft.com/office/drawing/2014/main" id="{9B32451D-3FCA-6324-BFF5-EAE7D6DD7356}"/>
                </a:ext>
              </a:extLst>
            </p:cNvPr>
            <p:cNvSpPr txBox="1">
              <a:spLocks/>
            </p:cNvSpPr>
            <p:nvPr/>
          </p:nvSpPr>
          <p:spPr>
            <a:xfrm>
              <a:off x="3259980" y="5751321"/>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06</a:t>
              </a:r>
              <a:endParaRPr lang="en-US">
                <a:solidFill>
                  <a:srgbClr val="F79037"/>
                </a:solidFill>
              </a:endParaRPr>
            </a:p>
          </p:txBody>
        </p:sp>
        <p:sp>
          <p:nvSpPr>
            <p:cNvPr id="260" name="TextBox 259">
              <a:extLst>
                <a:ext uri="{FF2B5EF4-FFF2-40B4-BE49-F238E27FC236}">
                  <a16:creationId xmlns:a16="http://schemas.microsoft.com/office/drawing/2014/main" id="{C0EBBD27-8144-A641-66A4-896B49B91C71}"/>
                </a:ext>
              </a:extLst>
            </p:cNvPr>
            <p:cNvSpPr txBox="1"/>
            <p:nvPr/>
          </p:nvSpPr>
          <p:spPr>
            <a:xfrm>
              <a:off x="3278482" y="6101604"/>
              <a:ext cx="949121" cy="605294"/>
            </a:xfrm>
            <a:prstGeom prst="rect">
              <a:avLst/>
            </a:prstGeom>
            <a:grpFill/>
          </p:spPr>
          <p:txBody>
            <a:bodyPr wrap="square">
              <a:spAutoFit/>
            </a:bodyPr>
            <a:lstStyle/>
            <a:p>
              <a:pP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Trade Secrets</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1" name="Group 260">
            <a:extLst>
              <a:ext uri="{FF2B5EF4-FFF2-40B4-BE49-F238E27FC236}">
                <a16:creationId xmlns:a16="http://schemas.microsoft.com/office/drawing/2014/main" id="{8E57377F-C7D6-E009-5592-3C9321D45449}"/>
              </a:ext>
            </a:extLst>
          </p:cNvPr>
          <p:cNvGrpSpPr/>
          <p:nvPr/>
        </p:nvGrpSpPr>
        <p:grpSpPr>
          <a:xfrm>
            <a:off x="734275" y="8469687"/>
            <a:ext cx="1424370" cy="1276321"/>
            <a:chOff x="2762763" y="6040166"/>
            <a:chExt cx="1424370" cy="1276321"/>
          </a:xfrm>
          <a:solidFill>
            <a:schemeClr val="bg1"/>
          </a:solidFill>
        </p:grpSpPr>
        <p:sp>
          <p:nvSpPr>
            <p:cNvPr id="262" name="Text Placeholder 3">
              <a:extLst>
                <a:ext uri="{FF2B5EF4-FFF2-40B4-BE49-F238E27FC236}">
                  <a16:creationId xmlns:a16="http://schemas.microsoft.com/office/drawing/2014/main" id="{614F1BE7-FBCE-F83A-BF47-B80C33415C19}"/>
                </a:ext>
              </a:extLst>
            </p:cNvPr>
            <p:cNvSpPr txBox="1">
              <a:spLocks/>
            </p:cNvSpPr>
            <p:nvPr/>
          </p:nvSpPr>
          <p:spPr>
            <a:xfrm>
              <a:off x="2762763" y="6040166"/>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07</a:t>
              </a:r>
              <a:endParaRPr lang="en-US">
                <a:solidFill>
                  <a:srgbClr val="F79037"/>
                </a:solidFill>
              </a:endParaRPr>
            </a:p>
          </p:txBody>
        </p:sp>
        <p:sp>
          <p:nvSpPr>
            <p:cNvPr id="263" name="TextBox 262">
              <a:extLst>
                <a:ext uri="{FF2B5EF4-FFF2-40B4-BE49-F238E27FC236}">
                  <a16:creationId xmlns:a16="http://schemas.microsoft.com/office/drawing/2014/main" id="{A9ED376F-5FD7-AC50-B827-5B2E6E31099F}"/>
                </a:ext>
              </a:extLst>
            </p:cNvPr>
            <p:cNvSpPr txBox="1"/>
            <p:nvPr/>
          </p:nvSpPr>
          <p:spPr>
            <a:xfrm>
              <a:off x="2864871" y="6454713"/>
              <a:ext cx="1322262" cy="861774"/>
            </a:xfrm>
            <a:prstGeom prst="rect">
              <a:avLst/>
            </a:prstGeom>
            <a:grpFill/>
          </p:spPr>
          <p:txBody>
            <a:bodyPr wrap="square">
              <a:spAutoFit/>
            </a:bodyPr>
            <a:lstStyle/>
            <a:p>
              <a:pP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Patents in the Food </a:t>
              </a:r>
              <a:r>
                <a:rPr lang="en-IE" b="1" kern="0">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a:t>
              </a:r>
              <a:r>
                <a:rPr lang="en-IE" sz="1800"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ndustry</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70" name="Straight Connector 269">
            <a:extLst>
              <a:ext uri="{FF2B5EF4-FFF2-40B4-BE49-F238E27FC236}">
                <a16:creationId xmlns:a16="http://schemas.microsoft.com/office/drawing/2014/main" id="{8A57F799-4D71-8A2C-1A3F-E1CC05B0D638}"/>
              </a:ext>
            </a:extLst>
          </p:cNvPr>
          <p:cNvCxnSpPr>
            <a:cxnSpLocks/>
          </p:cNvCxnSpPr>
          <p:nvPr/>
        </p:nvCxnSpPr>
        <p:spPr>
          <a:xfrm>
            <a:off x="4684803" y="5695879"/>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CF8BE05-F93C-4EEE-CA9F-64EDA3B834C7}"/>
              </a:ext>
            </a:extLst>
          </p:cNvPr>
          <p:cNvCxnSpPr>
            <a:cxnSpLocks/>
          </p:cNvCxnSpPr>
          <p:nvPr/>
        </p:nvCxnSpPr>
        <p:spPr>
          <a:xfrm>
            <a:off x="1004703" y="3106603"/>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386C2E9-FC96-6BBE-D2B8-F31D52F376D9}"/>
              </a:ext>
            </a:extLst>
          </p:cNvPr>
          <p:cNvCxnSpPr>
            <a:cxnSpLocks/>
          </p:cNvCxnSpPr>
          <p:nvPr/>
        </p:nvCxnSpPr>
        <p:spPr>
          <a:xfrm flipV="1">
            <a:off x="6471968" y="7510456"/>
            <a:ext cx="0" cy="161556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4C2EA53-8355-226A-5A7D-DB5EDC4FC4F0}"/>
              </a:ext>
            </a:extLst>
          </p:cNvPr>
          <p:cNvCxnSpPr>
            <a:cxnSpLocks/>
          </p:cNvCxnSpPr>
          <p:nvPr/>
        </p:nvCxnSpPr>
        <p:spPr>
          <a:xfrm>
            <a:off x="3306065" y="9080146"/>
            <a:ext cx="49569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B05EBBE0-2148-7184-4068-A41626605B7F}"/>
              </a:ext>
            </a:extLst>
          </p:cNvPr>
          <p:cNvGrpSpPr/>
          <p:nvPr/>
        </p:nvGrpSpPr>
        <p:grpSpPr>
          <a:xfrm>
            <a:off x="5243693" y="6595538"/>
            <a:ext cx="1581305" cy="953292"/>
            <a:chOff x="2284008" y="5773142"/>
            <a:chExt cx="1581305" cy="953292"/>
          </a:xfrm>
          <a:solidFill>
            <a:schemeClr val="bg1"/>
          </a:solidFill>
        </p:grpSpPr>
        <p:sp>
          <p:nvSpPr>
            <p:cNvPr id="279" name="Text Placeholder 3">
              <a:extLst>
                <a:ext uri="{FF2B5EF4-FFF2-40B4-BE49-F238E27FC236}">
                  <a16:creationId xmlns:a16="http://schemas.microsoft.com/office/drawing/2014/main" id="{83408341-5CF2-65FA-769F-A652951466B1}"/>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05</a:t>
              </a:r>
              <a:endParaRPr lang="en-US">
                <a:solidFill>
                  <a:srgbClr val="F79037"/>
                </a:solidFill>
              </a:endParaRPr>
            </a:p>
          </p:txBody>
        </p:sp>
        <p:sp>
          <p:nvSpPr>
            <p:cNvPr id="280" name="TextBox 279">
              <a:extLst>
                <a:ext uri="{FF2B5EF4-FFF2-40B4-BE49-F238E27FC236}">
                  <a16:creationId xmlns:a16="http://schemas.microsoft.com/office/drawing/2014/main" id="{07F65434-7DF3-6181-57CD-A56C40E827F8}"/>
                </a:ext>
              </a:extLst>
            </p:cNvPr>
            <p:cNvSpPr txBox="1"/>
            <p:nvPr/>
          </p:nvSpPr>
          <p:spPr>
            <a:xfrm>
              <a:off x="2284008" y="6121140"/>
              <a:ext cx="1481559" cy="605294"/>
            </a:xfrm>
            <a:prstGeom prst="rect">
              <a:avLst/>
            </a:prstGeom>
            <a:grpFill/>
          </p:spPr>
          <p:txBody>
            <a:bodyPr wrap="square">
              <a:spAutoFit/>
            </a:bodyPr>
            <a:lstStyle/>
            <a:p>
              <a:pPr algn="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Registering a trademark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91" name="Group 290">
            <a:extLst>
              <a:ext uri="{FF2B5EF4-FFF2-40B4-BE49-F238E27FC236}">
                <a16:creationId xmlns:a16="http://schemas.microsoft.com/office/drawing/2014/main" id="{613BAC97-C04F-7585-BF0F-4C14492C6682}"/>
              </a:ext>
            </a:extLst>
          </p:cNvPr>
          <p:cNvGrpSpPr/>
          <p:nvPr/>
        </p:nvGrpSpPr>
        <p:grpSpPr>
          <a:xfrm rot="10800000">
            <a:off x="6300744" y="3064072"/>
            <a:ext cx="575179" cy="104123"/>
            <a:chOff x="5111755" y="3969979"/>
            <a:chExt cx="575179" cy="104123"/>
          </a:xfrm>
        </p:grpSpPr>
        <p:sp>
          <p:nvSpPr>
            <p:cNvPr id="247" name="Oval 246">
              <a:extLst>
                <a:ext uri="{FF2B5EF4-FFF2-40B4-BE49-F238E27FC236}">
                  <a16:creationId xmlns:a16="http://schemas.microsoft.com/office/drawing/2014/main" id="{6B8179CA-C14D-73EC-5111-41FDCC163C41}"/>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2" name="Straight Connector 281">
              <a:extLst>
                <a:ext uri="{FF2B5EF4-FFF2-40B4-BE49-F238E27FC236}">
                  <a16:creationId xmlns:a16="http://schemas.microsoft.com/office/drawing/2014/main" id="{FACD45DF-387E-EFF3-3809-B8F8B53DD7D0}"/>
                </a:ext>
              </a:extLst>
            </p:cNvPr>
            <p:cNvCxnSpPr>
              <a:cxnSpLocks/>
            </p:cNvCxnSpPr>
            <p:nvPr/>
          </p:nvCxnSpPr>
          <p:spPr>
            <a:xfrm rot="10800000" flipH="1">
              <a:off x="5111755" y="4022040"/>
              <a:ext cx="480137"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F7EB47-CA7A-D4FF-5F73-4332E731AE70}"/>
              </a:ext>
            </a:extLst>
          </p:cNvPr>
          <p:cNvGrpSpPr/>
          <p:nvPr/>
        </p:nvGrpSpPr>
        <p:grpSpPr>
          <a:xfrm>
            <a:off x="3509554" y="2593634"/>
            <a:ext cx="1772971" cy="1217086"/>
            <a:chOff x="2805055" y="6069500"/>
            <a:chExt cx="1772971" cy="1217086"/>
          </a:xfrm>
          <a:solidFill>
            <a:schemeClr val="bg1"/>
          </a:solidFill>
        </p:grpSpPr>
        <p:sp>
          <p:nvSpPr>
            <p:cNvPr id="284" name="Text Placeholder 3">
              <a:extLst>
                <a:ext uri="{FF2B5EF4-FFF2-40B4-BE49-F238E27FC236}">
                  <a16:creationId xmlns:a16="http://schemas.microsoft.com/office/drawing/2014/main" id="{E0016FB0-2115-DB0E-FF8D-E4BCD6F0E7D2}"/>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285" name="TextBox 284">
              <a:extLst>
                <a:ext uri="{FF2B5EF4-FFF2-40B4-BE49-F238E27FC236}">
                  <a16:creationId xmlns:a16="http://schemas.microsoft.com/office/drawing/2014/main" id="{32C78296-EA1C-9482-0CA2-A45633BF0C51}"/>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Protecting your Intellectual Property</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92" name="Straight Connector 291">
            <a:extLst>
              <a:ext uri="{FF2B5EF4-FFF2-40B4-BE49-F238E27FC236}">
                <a16:creationId xmlns:a16="http://schemas.microsoft.com/office/drawing/2014/main" id="{3C5EF7DF-7046-6479-CA1D-AD878C09FE7E}"/>
              </a:ext>
            </a:extLst>
          </p:cNvPr>
          <p:cNvCxnSpPr>
            <a:cxnSpLocks/>
          </p:cNvCxnSpPr>
          <p:nvPr/>
        </p:nvCxnSpPr>
        <p:spPr>
          <a:xfrm>
            <a:off x="4179458" y="113303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DD3C9E06-E2D5-AC7E-F06E-31A13911F303}"/>
              </a:ext>
            </a:extLst>
          </p:cNvPr>
          <p:cNvGrpSpPr/>
          <p:nvPr/>
        </p:nvGrpSpPr>
        <p:grpSpPr>
          <a:xfrm>
            <a:off x="3358942" y="5134227"/>
            <a:ext cx="1325860" cy="719615"/>
            <a:chOff x="3151558" y="5735569"/>
            <a:chExt cx="1325860" cy="719615"/>
          </a:xfrm>
          <a:solidFill>
            <a:schemeClr val="bg1"/>
          </a:solidFill>
        </p:grpSpPr>
        <p:sp>
          <p:nvSpPr>
            <p:cNvPr id="297" name="Text Placeholder 3">
              <a:extLst>
                <a:ext uri="{FF2B5EF4-FFF2-40B4-BE49-F238E27FC236}">
                  <a16:creationId xmlns:a16="http://schemas.microsoft.com/office/drawing/2014/main" id="{4332693C-F4B4-8A74-63BA-A7D7F684CDEA}"/>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298" name="TextBox 297">
              <a:extLst>
                <a:ext uri="{FF2B5EF4-FFF2-40B4-BE49-F238E27FC236}">
                  <a16:creationId xmlns:a16="http://schemas.microsoft.com/office/drawing/2014/main" id="{24C6CA7B-3223-96AB-1FC1-BACE51BEEE1B}"/>
                </a:ext>
              </a:extLst>
            </p:cNvPr>
            <p:cNvSpPr txBox="1"/>
            <p:nvPr/>
          </p:nvSpPr>
          <p:spPr>
            <a:xfrm>
              <a:off x="3272909" y="6085852"/>
              <a:ext cx="1204509" cy="369332"/>
            </a:xfrm>
            <a:prstGeom prst="rect">
              <a:avLst/>
            </a:prstGeom>
            <a:grpFill/>
          </p:spPr>
          <p:txBody>
            <a:bodyPr wrap="square">
              <a:spAutoFit/>
            </a:bodyPr>
            <a:lstStyle/>
            <a:p>
              <a:r>
                <a:rPr lang="en-IE" sz="1800" b="1" kern="0">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Copyright </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00" name="Straight Connector 299">
            <a:extLst>
              <a:ext uri="{FF2B5EF4-FFF2-40B4-BE49-F238E27FC236}">
                <a16:creationId xmlns:a16="http://schemas.microsoft.com/office/drawing/2014/main" id="{C9CA5DDE-803F-65DC-DE45-3D2EBECBA2CB}"/>
              </a:ext>
            </a:extLst>
          </p:cNvPr>
          <p:cNvCxnSpPr>
            <a:cxnSpLocks/>
          </p:cNvCxnSpPr>
          <p:nvPr/>
        </p:nvCxnSpPr>
        <p:spPr>
          <a:xfrm flipV="1">
            <a:off x="993820" y="4904954"/>
            <a:ext cx="0" cy="790102"/>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C594997-0C5C-F597-EB48-2DB2F7F636C4}"/>
              </a:ext>
            </a:extLst>
          </p:cNvPr>
          <p:cNvGrpSpPr/>
          <p:nvPr/>
        </p:nvGrpSpPr>
        <p:grpSpPr>
          <a:xfrm rot="5400000">
            <a:off x="831655" y="3224709"/>
            <a:ext cx="345091" cy="104123"/>
            <a:chOff x="5341843" y="3969979"/>
            <a:chExt cx="345091" cy="104123"/>
          </a:xfrm>
        </p:grpSpPr>
        <p:sp>
          <p:nvSpPr>
            <p:cNvPr id="303" name="Oval 302">
              <a:extLst>
                <a:ext uri="{FF2B5EF4-FFF2-40B4-BE49-F238E27FC236}">
                  <a16:creationId xmlns:a16="http://schemas.microsoft.com/office/drawing/2014/main" id="{6072FF76-AC46-5474-3292-3DD15E5FD58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4" name="Straight Connector 303">
              <a:extLst>
                <a:ext uri="{FF2B5EF4-FFF2-40B4-BE49-F238E27FC236}">
                  <a16:creationId xmlns:a16="http://schemas.microsoft.com/office/drawing/2014/main" id="{9FFC3FEC-3A51-8C41-D1D9-A0455F946DEA}"/>
                </a:ext>
              </a:extLst>
            </p:cNvPr>
            <p:cNvCxnSpPr>
              <a:cxnSpLocks/>
            </p:cNvCxnSpPr>
            <p:nvPr/>
          </p:nvCxnSpPr>
          <p:spPr>
            <a:xfrm rot="16200000">
              <a:off x="5466868" y="3897015"/>
              <a:ext cx="0" cy="25005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FCCDE922-C6F1-1D4F-1D7C-A14314EEE674}"/>
              </a:ext>
            </a:extLst>
          </p:cNvPr>
          <p:cNvGrpSpPr/>
          <p:nvPr/>
        </p:nvGrpSpPr>
        <p:grpSpPr>
          <a:xfrm>
            <a:off x="525465" y="4412103"/>
            <a:ext cx="1815207" cy="953280"/>
            <a:chOff x="3139370" y="5794563"/>
            <a:chExt cx="1815207" cy="953280"/>
          </a:xfrm>
          <a:solidFill>
            <a:schemeClr val="bg1"/>
          </a:solidFill>
        </p:grpSpPr>
        <p:sp>
          <p:nvSpPr>
            <p:cNvPr id="306" name="Text Placeholder 3">
              <a:extLst>
                <a:ext uri="{FF2B5EF4-FFF2-40B4-BE49-F238E27FC236}">
                  <a16:creationId xmlns:a16="http://schemas.microsoft.com/office/drawing/2014/main" id="{70070ED8-3B5C-C93B-C4B5-92CFFC5D6BF1}"/>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307" name="TextBox 306">
              <a:extLst>
                <a:ext uri="{FF2B5EF4-FFF2-40B4-BE49-F238E27FC236}">
                  <a16:creationId xmlns:a16="http://schemas.microsoft.com/office/drawing/2014/main" id="{0ACB6E29-5D5C-F874-FEC3-B7A542253578}"/>
                </a:ext>
              </a:extLst>
            </p:cNvPr>
            <p:cNvSpPr txBox="1"/>
            <p:nvPr/>
          </p:nvSpPr>
          <p:spPr>
            <a:xfrm>
              <a:off x="3284416" y="6142549"/>
              <a:ext cx="1670161"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Permits and Licenses</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1" name="Group 310">
            <a:extLst>
              <a:ext uri="{FF2B5EF4-FFF2-40B4-BE49-F238E27FC236}">
                <a16:creationId xmlns:a16="http://schemas.microsoft.com/office/drawing/2014/main" id="{8CADF76D-0D73-B152-AD27-E2C35EE4DE44}"/>
              </a:ext>
            </a:extLst>
          </p:cNvPr>
          <p:cNvGrpSpPr/>
          <p:nvPr/>
        </p:nvGrpSpPr>
        <p:grpSpPr>
          <a:xfrm>
            <a:off x="978495" y="5648970"/>
            <a:ext cx="1242661" cy="104123"/>
            <a:chOff x="4444273" y="3969979"/>
            <a:chExt cx="1242661" cy="104123"/>
          </a:xfrm>
        </p:grpSpPr>
        <p:sp>
          <p:nvSpPr>
            <p:cNvPr id="312" name="Oval 311">
              <a:extLst>
                <a:ext uri="{FF2B5EF4-FFF2-40B4-BE49-F238E27FC236}">
                  <a16:creationId xmlns:a16="http://schemas.microsoft.com/office/drawing/2014/main" id="{3094595F-25AA-0C00-5328-29583423B1E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a:extLst>
                <a:ext uri="{FF2B5EF4-FFF2-40B4-BE49-F238E27FC236}">
                  <a16:creationId xmlns:a16="http://schemas.microsoft.com/office/drawing/2014/main" id="{7E85ACB5-771D-EA4F-C988-BFC7C8562B51}"/>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ECAC932A-80B1-7377-2C86-AB020194EF4F}"/>
              </a:ext>
            </a:extLst>
          </p:cNvPr>
          <p:cNvGrpSpPr/>
          <p:nvPr/>
        </p:nvGrpSpPr>
        <p:grpSpPr>
          <a:xfrm>
            <a:off x="2488362" y="5356664"/>
            <a:ext cx="817703" cy="861502"/>
            <a:chOff x="-2301651" y="6153847"/>
            <a:chExt cx="1028718" cy="1083820"/>
          </a:xfrm>
        </p:grpSpPr>
        <p:sp>
          <p:nvSpPr>
            <p:cNvPr id="316" name="Freeform 315">
              <a:extLst>
                <a:ext uri="{FF2B5EF4-FFF2-40B4-BE49-F238E27FC236}">
                  <a16:creationId xmlns:a16="http://schemas.microsoft.com/office/drawing/2014/main" id="{D07A987D-5329-3D6F-DECB-2D0024D0FC48}"/>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endParaRPr lang="en-US"/>
            </a:p>
          </p:txBody>
        </p:sp>
        <p:grpSp>
          <p:nvGrpSpPr>
            <p:cNvPr id="317" name="Graphic 26">
              <a:extLst>
                <a:ext uri="{FF2B5EF4-FFF2-40B4-BE49-F238E27FC236}">
                  <a16:creationId xmlns:a16="http://schemas.microsoft.com/office/drawing/2014/main" id="{16706BC4-7CB3-DA16-55F6-8B662F2CED25}"/>
                </a:ext>
              </a:extLst>
            </p:cNvPr>
            <p:cNvGrpSpPr/>
            <p:nvPr/>
          </p:nvGrpSpPr>
          <p:grpSpPr>
            <a:xfrm>
              <a:off x="-2301651" y="6153847"/>
              <a:ext cx="1028718" cy="1083820"/>
              <a:chOff x="-2301651" y="6153847"/>
              <a:chExt cx="1028718" cy="1083820"/>
            </a:xfrm>
            <a:solidFill>
              <a:srgbClr val="000000"/>
            </a:solidFill>
          </p:grpSpPr>
          <p:sp>
            <p:nvSpPr>
              <p:cNvPr id="318" name="Freeform 317">
                <a:extLst>
                  <a:ext uri="{FF2B5EF4-FFF2-40B4-BE49-F238E27FC236}">
                    <a16:creationId xmlns:a16="http://schemas.microsoft.com/office/drawing/2014/main" id="{6461BF67-B740-6F61-E7EE-9A26D25C460A}"/>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AEE7B09A-C125-1F5F-43E0-A7A80F60F350}"/>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F1914BEE-787B-141C-EAAB-9D2931839DBF}"/>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45C2D934-5219-2BF1-F28B-58EA976C757D}"/>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6832480C-5ECD-AF49-6245-E451B944FE79}"/>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F85037F7-7460-149E-2A45-D2EED1EAF32F}"/>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endParaRPr lang="en-US"/>
              </a:p>
            </p:txBody>
          </p:sp>
        </p:grpSp>
      </p:grpSp>
      <p:grpSp>
        <p:nvGrpSpPr>
          <p:cNvPr id="328" name="Group 327">
            <a:extLst>
              <a:ext uri="{FF2B5EF4-FFF2-40B4-BE49-F238E27FC236}">
                <a16:creationId xmlns:a16="http://schemas.microsoft.com/office/drawing/2014/main" id="{323873BD-54F5-2485-FE8F-6213B15310EE}"/>
              </a:ext>
            </a:extLst>
          </p:cNvPr>
          <p:cNvGrpSpPr/>
          <p:nvPr/>
        </p:nvGrpSpPr>
        <p:grpSpPr>
          <a:xfrm rot="5400000">
            <a:off x="6064539" y="4995331"/>
            <a:ext cx="814855" cy="104123"/>
            <a:chOff x="4872079" y="3969979"/>
            <a:chExt cx="814855" cy="104123"/>
          </a:xfrm>
        </p:grpSpPr>
        <p:sp>
          <p:nvSpPr>
            <p:cNvPr id="329" name="Oval 328">
              <a:extLst>
                <a:ext uri="{FF2B5EF4-FFF2-40B4-BE49-F238E27FC236}">
                  <a16:creationId xmlns:a16="http://schemas.microsoft.com/office/drawing/2014/main" id="{4CD01538-DC3C-F875-2477-DB44CF4DC41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a:extLst>
                <a:ext uri="{FF2B5EF4-FFF2-40B4-BE49-F238E27FC236}">
                  <a16:creationId xmlns:a16="http://schemas.microsoft.com/office/drawing/2014/main" id="{AF76C4E0-5933-29C8-035B-B88239FA01EC}"/>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718B2A05-7266-756D-0916-17A74A277FCC}"/>
              </a:ext>
            </a:extLst>
          </p:cNvPr>
          <p:cNvGrpSpPr/>
          <p:nvPr/>
        </p:nvGrpSpPr>
        <p:grpSpPr>
          <a:xfrm rot="10800000">
            <a:off x="5918614" y="9073457"/>
            <a:ext cx="553354" cy="104123"/>
            <a:chOff x="5133580" y="3969979"/>
            <a:chExt cx="553354" cy="104123"/>
          </a:xfrm>
        </p:grpSpPr>
        <p:sp>
          <p:nvSpPr>
            <p:cNvPr id="344" name="Oval 343">
              <a:extLst>
                <a:ext uri="{FF2B5EF4-FFF2-40B4-BE49-F238E27FC236}">
                  <a16:creationId xmlns:a16="http://schemas.microsoft.com/office/drawing/2014/main" id="{900D36F8-6E5B-5312-8EB6-C7DB55434A4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5" name="Straight Connector 344">
              <a:extLst>
                <a:ext uri="{FF2B5EF4-FFF2-40B4-BE49-F238E27FC236}">
                  <a16:creationId xmlns:a16="http://schemas.microsoft.com/office/drawing/2014/main" id="{D37B02BD-FD7E-448B-52D2-6040867A6931}"/>
                </a:ext>
              </a:extLst>
            </p:cNvPr>
            <p:cNvCxnSpPr>
              <a:cxnSpLocks/>
            </p:cNvCxnSpPr>
            <p:nvPr/>
          </p:nvCxnSpPr>
          <p:spPr>
            <a:xfrm rot="10800000" flipH="1">
              <a:off x="5133580" y="4022040"/>
              <a:ext cx="4583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54" name="Straight Connector 353">
            <a:extLst>
              <a:ext uri="{FF2B5EF4-FFF2-40B4-BE49-F238E27FC236}">
                <a16:creationId xmlns:a16="http://schemas.microsoft.com/office/drawing/2014/main" id="{19631C4D-86B6-0F0F-230B-BD51B1CB1C5C}"/>
              </a:ext>
            </a:extLst>
          </p:cNvPr>
          <p:cNvCxnSpPr>
            <a:cxnSpLocks/>
          </p:cNvCxnSpPr>
          <p:nvPr/>
        </p:nvCxnSpPr>
        <p:spPr>
          <a:xfrm>
            <a:off x="0" y="112535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57" name="Group 356">
            <a:extLst>
              <a:ext uri="{FF2B5EF4-FFF2-40B4-BE49-F238E27FC236}">
                <a16:creationId xmlns:a16="http://schemas.microsoft.com/office/drawing/2014/main" id="{65C2497D-DCE8-73BC-5A6B-D4D9B547321E}"/>
              </a:ext>
            </a:extLst>
          </p:cNvPr>
          <p:cNvGrpSpPr/>
          <p:nvPr/>
        </p:nvGrpSpPr>
        <p:grpSpPr>
          <a:xfrm rot="5400000">
            <a:off x="853415" y="7140497"/>
            <a:ext cx="453949" cy="104123"/>
            <a:chOff x="5232985" y="3969979"/>
            <a:chExt cx="453949" cy="104123"/>
          </a:xfrm>
        </p:grpSpPr>
        <p:sp>
          <p:nvSpPr>
            <p:cNvPr id="358" name="Oval 357">
              <a:extLst>
                <a:ext uri="{FF2B5EF4-FFF2-40B4-BE49-F238E27FC236}">
                  <a16:creationId xmlns:a16="http://schemas.microsoft.com/office/drawing/2014/main" id="{DD8607D2-0669-E808-708E-4285DEB5988F}"/>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9" name="Straight Connector 358">
              <a:extLst>
                <a:ext uri="{FF2B5EF4-FFF2-40B4-BE49-F238E27FC236}">
                  <a16:creationId xmlns:a16="http://schemas.microsoft.com/office/drawing/2014/main" id="{A8CFE700-48E2-88B6-48FF-47FCB81ED661}"/>
                </a:ext>
              </a:extLst>
            </p:cNvPr>
            <p:cNvCxnSpPr>
              <a:cxnSpLocks/>
            </p:cNvCxnSpPr>
            <p:nvPr/>
          </p:nvCxnSpPr>
          <p:spPr>
            <a:xfrm rot="16200000">
              <a:off x="5412439" y="3842586"/>
              <a:ext cx="0" cy="358908"/>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77" name="Straight Connector 376">
            <a:extLst>
              <a:ext uri="{FF2B5EF4-FFF2-40B4-BE49-F238E27FC236}">
                <a16:creationId xmlns:a16="http://schemas.microsoft.com/office/drawing/2014/main" id="{0E4D213A-787B-DCD7-55A0-46C7E2E6C861}"/>
              </a:ext>
            </a:extLst>
          </p:cNvPr>
          <p:cNvCxnSpPr>
            <a:cxnSpLocks/>
          </p:cNvCxnSpPr>
          <p:nvPr/>
        </p:nvCxnSpPr>
        <p:spPr>
          <a:xfrm>
            <a:off x="1080283" y="6973731"/>
            <a:ext cx="2225782"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0E9811E0-D42C-9D71-51E9-7A542C22486A}"/>
              </a:ext>
            </a:extLst>
          </p:cNvPr>
          <p:cNvCxnSpPr>
            <a:cxnSpLocks/>
          </p:cNvCxnSpPr>
          <p:nvPr/>
        </p:nvCxnSpPr>
        <p:spPr>
          <a:xfrm flipV="1">
            <a:off x="3306065" y="6973731"/>
            <a:ext cx="0" cy="210641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5DB885B-E063-738F-16FB-2F4C748367D8}"/>
              </a:ext>
            </a:extLst>
          </p:cNvPr>
          <p:cNvCxnSpPr>
            <a:cxnSpLocks/>
          </p:cNvCxnSpPr>
          <p:nvPr/>
        </p:nvCxnSpPr>
        <p:spPr>
          <a:xfrm flipV="1">
            <a:off x="5195706" y="4639965"/>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C20DE89-14C8-4E99-818A-FD0747B731A9}"/>
              </a:ext>
            </a:extLst>
          </p:cNvPr>
          <p:cNvCxnSpPr>
            <a:cxnSpLocks/>
          </p:cNvCxnSpPr>
          <p:nvPr/>
        </p:nvCxnSpPr>
        <p:spPr>
          <a:xfrm>
            <a:off x="5185792" y="4639965"/>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02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15225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9737" y="18155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7074" y="1660095"/>
            <a:ext cx="5466529" cy="400110"/>
          </a:xfrm>
          <a:prstGeom prst="rect">
            <a:avLst/>
          </a:prstGeom>
          <a:noFill/>
        </p:spPr>
        <p:txBody>
          <a:bodyPr wrap="square">
            <a:spAutoFit/>
          </a:bodyPr>
          <a:lstStyle/>
          <a:p>
            <a:pPr>
              <a:lnSpc>
                <a:spcPts val="2440"/>
              </a:lnSpc>
              <a:tabLst>
                <a:tab pos="177800" algn="l"/>
              </a:tabLst>
            </a:pPr>
            <a:r>
              <a:rPr lang="en-US" sz="2000" b="1">
                <a:solidFill>
                  <a:srgbClr val="000000"/>
                </a:solidFill>
                <a:latin typeface="Calibri" panose="020F0502020204030204" pitchFamily="34" charset="0"/>
                <a:cs typeface="Calibri" panose="020F0502020204030204" pitchFamily="34" charset="0"/>
              </a:rPr>
              <a:t>Registering Your Business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995" y="2222940"/>
            <a:ext cx="4616541"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79037"/>
              </a:buClr>
              <a:buFont typeface="+mj-lt"/>
              <a:buAutoNum type="arabicPeriod"/>
              <a:tabLst>
                <a:tab pos="177800" algn="l"/>
              </a:tabLst>
            </a:pPr>
            <a:r>
              <a:rPr lang="en-US" b="1" dirty="0">
                <a:solidFill>
                  <a:srgbClr val="F79037"/>
                </a:solidFill>
              </a:rPr>
              <a:t>Choosing a Business Name: </a:t>
            </a:r>
            <a:r>
              <a:rPr lang="en-US" dirty="0">
                <a:solidFill>
                  <a:schemeClr val="tx1"/>
                </a:solidFill>
              </a:rPr>
              <a:t>You need to decide on a name for your business that aligns with your brand and vision and also complies with local naming regulations (Europa 2021). </a:t>
            </a:r>
            <a:endParaRPr lang="pt-PT" dirty="0"/>
          </a:p>
          <a:p>
            <a:pPr marL="228600" lvl="0" indent="-228600">
              <a:buClr>
                <a:srgbClr val="F79037"/>
              </a:buClr>
              <a:buFont typeface="+mj-lt"/>
              <a:buAutoNum type="arabicPeriod"/>
              <a:tabLst>
                <a:tab pos="177800" algn="l"/>
              </a:tabLst>
            </a:pPr>
            <a:r>
              <a:rPr lang="en-US" b="1" dirty="0">
                <a:solidFill>
                  <a:srgbClr val="F79037"/>
                </a:solidFill>
              </a:rPr>
              <a:t>Choosing a Legal Structure: </a:t>
            </a:r>
            <a:r>
              <a:rPr lang="en-US" dirty="0">
                <a:solidFill>
                  <a:schemeClr val="tx1"/>
                </a:solidFill>
              </a:rPr>
              <a:t>Depending on your plans and the size of your business, different legal structures may be appropriate, such as sole proprietorship, partnership, limited liability company (LLC), or corporation.</a:t>
            </a:r>
          </a:p>
          <a:p>
            <a:pPr marL="228600" lvl="0" indent="-228600">
              <a:buClr>
                <a:srgbClr val="F79037"/>
              </a:buClr>
              <a:buFont typeface="+mj-lt"/>
              <a:buAutoNum type="arabicPeriod"/>
              <a:tabLst>
                <a:tab pos="177800" algn="l"/>
              </a:tabLst>
            </a:pPr>
            <a:r>
              <a:rPr lang="en-US" b="1" dirty="0">
                <a:solidFill>
                  <a:srgbClr val="F79037"/>
                </a:solidFill>
              </a:rPr>
              <a:t>Registration Process: </a:t>
            </a:r>
            <a:r>
              <a:rPr lang="en-US" dirty="0">
                <a:solidFill>
                  <a:schemeClr val="tx1"/>
                </a:solidFill>
              </a:rPr>
              <a:t>You'll learn how to submit your business registration forms, including information on necessary documentation, associated fees, and the expected timeline.</a:t>
            </a:r>
          </a:p>
          <a:p>
            <a:pPr marL="228600" lvl="0" indent="-228600" algn="l">
              <a:buClr>
                <a:srgbClr val="F79037"/>
              </a:buClr>
              <a:buFont typeface="+mj-lt"/>
              <a:buAutoNum type="arabicPeriod"/>
              <a:tabLst>
                <a:tab pos="177800" algn="l"/>
              </a:tabLst>
            </a:pPr>
            <a:r>
              <a:rPr lang="en-US" b="1" dirty="0">
                <a:solidFill>
                  <a:srgbClr val="F79037"/>
                </a:solidFill>
              </a:rPr>
              <a:t>Obtaining Licenses and Permits: </a:t>
            </a:r>
            <a:r>
              <a:rPr lang="en-US" dirty="0">
                <a:solidFill>
                  <a:schemeClr val="tx1"/>
                </a:solidFill>
              </a:rPr>
              <a:t>The food industry is heavily regulated. We'll guide you through the process of identifying and obtaining the necessary licenses and permits to operate your business legally. This may include health permits, food handler permits, and potentially alcohol licenses.</a:t>
            </a:r>
            <a:endParaRPr lang="en-US" dirty="0">
              <a:solidFill>
                <a:schemeClr val="tx1"/>
              </a:solidFill>
              <a:ea typeface="Calibri" panose="020F0502020204030204" pitchFamily="34" charset="0"/>
            </a:endParaRPr>
          </a:p>
          <a:p>
            <a:pPr marL="228600" lvl="0" indent="-228600">
              <a:buClr>
                <a:srgbClr val="F79037"/>
              </a:buClr>
              <a:buFont typeface="+mj-lt"/>
              <a:buAutoNum type="arabicPeriod"/>
              <a:tabLst>
                <a:tab pos="177800" algn="l"/>
              </a:tabLst>
            </a:pPr>
            <a:endParaRPr lang="en-US" dirty="0">
              <a:solidFill>
                <a:schemeClr val="tx1"/>
              </a:solidFill>
            </a:endParaRPr>
          </a:p>
        </p:txBody>
      </p:sp>
      <p:grpSp>
        <p:nvGrpSpPr>
          <p:cNvPr id="42" name="Graphic 3">
            <a:extLst>
              <a:ext uri="{FF2B5EF4-FFF2-40B4-BE49-F238E27FC236}">
                <a16:creationId xmlns:a16="http://schemas.microsoft.com/office/drawing/2014/main" id="{051AFC9A-30FD-882B-EAB0-F3F7C64FABB4}"/>
              </a:ext>
            </a:extLst>
          </p:cNvPr>
          <p:cNvGrpSpPr/>
          <p:nvPr/>
        </p:nvGrpSpPr>
        <p:grpSpPr>
          <a:xfrm>
            <a:off x="6163291" y="911825"/>
            <a:ext cx="948245" cy="973674"/>
            <a:chOff x="986212" y="4755836"/>
            <a:chExt cx="715862" cy="735059"/>
          </a:xfrm>
        </p:grpSpPr>
        <p:sp>
          <p:nvSpPr>
            <p:cNvPr id="43" name="Freeform 42">
              <a:extLst>
                <a:ext uri="{FF2B5EF4-FFF2-40B4-BE49-F238E27FC236}">
                  <a16:creationId xmlns:a16="http://schemas.microsoft.com/office/drawing/2014/main" id="{F90923C4-DFB6-7C2C-AFB5-6860DFBEA7AB}"/>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CE7DF36-8BC8-0EFD-E455-26BB3072205E}"/>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4051" y="222294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Business registration makes your business a distinct legal entity and is a prerequisite to operating officially. However, the process can be complicated, as it varies by country within Europe, and sometimes even within regions of the same country.</a:t>
            </a:r>
          </a:p>
          <a:p>
            <a:pPr algn="l">
              <a:buClr>
                <a:srgbClr val="F1A0C2"/>
              </a:buClr>
              <a:tabLst>
                <a:tab pos="177800" algn="l"/>
              </a:tabLst>
            </a:pPr>
            <a:endParaRPr lang="en-US" b="1">
              <a:solidFill>
                <a:schemeClr val="tx1"/>
              </a:solidFill>
            </a:endParaRPr>
          </a:p>
          <a:p>
            <a:pPr algn="l">
              <a:buClr>
                <a:srgbClr val="F1A0C2"/>
              </a:buClr>
              <a:tabLst>
                <a:tab pos="177800" algn="l"/>
              </a:tabLst>
            </a:pPr>
            <a:r>
              <a:rPr lang="en-US" b="1">
                <a:solidFill>
                  <a:schemeClr val="tx1"/>
                </a:solidFill>
              </a:rPr>
              <a:t>The general steps            involved include:</a:t>
            </a:r>
          </a:p>
          <a:p>
            <a:pPr algn="l">
              <a:buClr>
                <a:srgbClr val="F1A0C2"/>
              </a:buClr>
              <a:tabLst>
                <a:tab pos="177800" algn="l"/>
              </a:tabLst>
            </a:pPr>
            <a:r>
              <a:rPr lang="en-US" b="1">
                <a:solidFill>
                  <a:schemeClr val="tx1"/>
                </a:solidFill>
              </a:rPr>
              <a:t> </a:t>
            </a: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7074" y="135528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58" name="Slide Number Placeholder 5">
            <a:extLst>
              <a:ext uri="{FF2B5EF4-FFF2-40B4-BE49-F238E27FC236}">
                <a16:creationId xmlns:a16="http://schemas.microsoft.com/office/drawing/2014/main" id="{FB02226C-262B-2FF4-EDBB-30F2CC9A860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23</a:t>
            </a:fld>
            <a:endParaRPr lang="en-US" sz="900">
              <a:solidFill>
                <a:schemeClr val="tx1"/>
              </a:solidFill>
            </a:endParaRPr>
          </a:p>
        </p:txBody>
      </p:sp>
      <p:sp>
        <p:nvSpPr>
          <p:cNvPr id="91" name="Freeform 90">
            <a:extLst>
              <a:ext uri="{FF2B5EF4-FFF2-40B4-BE49-F238E27FC236}">
                <a16:creationId xmlns:a16="http://schemas.microsoft.com/office/drawing/2014/main" id="{1B06E190-89CF-09A1-2AD7-57360B2E1A07}"/>
              </a:ext>
            </a:extLst>
          </p:cNvPr>
          <p:cNvSpPr/>
          <p:nvPr/>
        </p:nvSpPr>
        <p:spPr>
          <a:xfrm>
            <a:off x="0" y="5294278"/>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782283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6931172"/>
            <a:ext cx="7559674" cy="266667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421" y="940463"/>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233411"/>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077960"/>
            <a:ext cx="5466529" cy="400110"/>
          </a:xfrm>
          <a:prstGeom prst="rect">
            <a:avLst/>
          </a:prstGeom>
          <a:noFill/>
        </p:spPr>
        <p:txBody>
          <a:bodyPr wrap="square">
            <a:spAutoFit/>
          </a:bodyPr>
          <a:lstStyle/>
          <a:p>
            <a:pPr>
              <a:lnSpc>
                <a:spcPts val="2440"/>
              </a:lnSpc>
              <a:tabLst>
                <a:tab pos="177800" algn="l"/>
              </a:tabLst>
            </a:pPr>
            <a:r>
              <a:rPr lang="en-US" sz="2000" b="1" dirty="0">
                <a:solidFill>
                  <a:srgbClr val="000000"/>
                </a:solidFill>
                <a:latin typeface="Calibri" panose="020F0502020204030204" pitchFamily="34" charset="0"/>
                <a:cs typeface="Calibri" panose="020F0502020204030204" pitchFamily="34" charset="0"/>
              </a:rPr>
              <a:t>Protecting Your Intellectual Property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661125"/>
            <a:ext cx="4616541" cy="492829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rPr>
              <a:t>Understanding the Legal Requirements: </a:t>
            </a:r>
            <a:r>
              <a:rPr lang="en-US" dirty="0">
                <a:solidFill>
                  <a:schemeClr val="tx1"/>
                </a:solidFill>
              </a:rPr>
              <a:t>Before you begin, </a:t>
            </a:r>
            <a:r>
              <a:rPr lang="en-US" dirty="0" err="1">
                <a:solidFill>
                  <a:schemeClr val="tx1"/>
                </a:solidFill>
              </a:rPr>
              <a:t>familiarise</a:t>
            </a:r>
            <a:r>
              <a:rPr lang="en-US" dirty="0">
                <a:solidFill>
                  <a:schemeClr val="tx1"/>
                </a:solidFill>
              </a:rPr>
              <a:t> yourself with the local and European Union (EU) regulations that apply to food businesses. This includes food safety, packaging and labelling, waste management, and animal welfare regulations. If your business involves importing or exporting food, you'll also need to understand the customs regulations.</a:t>
            </a:r>
          </a:p>
          <a:p>
            <a:pPr marL="228600" indent="-228600" algn="l">
              <a:buClr>
                <a:srgbClr val="F79037"/>
              </a:buClr>
              <a:buFont typeface="+mj-lt"/>
              <a:buAutoNum type="arabicPeriod"/>
              <a:tabLst>
                <a:tab pos="177800" algn="l"/>
              </a:tabLst>
            </a:pPr>
            <a:r>
              <a:rPr lang="en-US" b="1" dirty="0">
                <a:solidFill>
                  <a:srgbClr val="F79037"/>
                </a:solidFill>
              </a:rPr>
              <a:t>Preparation of Necessary Documents: </a:t>
            </a:r>
            <a:r>
              <a:rPr lang="en-US" dirty="0">
                <a:solidFill>
                  <a:schemeClr val="tx1"/>
                </a:solidFill>
              </a:rPr>
              <a:t>Typically, you will need a business plan, proof of identity, proof of address, and details about your business premises and operations. This could include floor plans, equipment details, and your food safety management procedures based on Hazard Analysis and Critical Control Point (HACCP) principles. If you plan to serve alcohol, you will also need a liquor license.</a:t>
            </a:r>
          </a:p>
          <a:p>
            <a:pPr marL="228600" indent="-228600" algn="l">
              <a:buClr>
                <a:srgbClr val="F79037"/>
              </a:buClr>
              <a:buFont typeface="+mj-lt"/>
              <a:buAutoNum type="arabicPeriod"/>
              <a:tabLst>
                <a:tab pos="177800" algn="l"/>
              </a:tabLst>
            </a:pPr>
            <a:r>
              <a:rPr lang="en-US" b="1" dirty="0">
                <a:solidFill>
                  <a:srgbClr val="F79037"/>
                </a:solidFill>
              </a:rPr>
              <a:t>Application Submission: </a:t>
            </a:r>
            <a:r>
              <a:rPr lang="en-US" dirty="0">
                <a:solidFill>
                  <a:schemeClr val="tx1"/>
                </a:solidFill>
              </a:rPr>
              <a:t>Find out where to submit your application. This could be a local or national government department, such as the Environmental Health Service or a similar agency. Some countries or regions allow online applications.</a:t>
            </a:r>
          </a:p>
          <a:p>
            <a:pPr marL="228600" indent="-228600" algn="l">
              <a:buClr>
                <a:srgbClr val="F79037"/>
              </a:buClr>
              <a:buFont typeface="+mj-lt"/>
              <a:buAutoNum type="arabicPeriod"/>
              <a:tabLst>
                <a:tab pos="177800" algn="l"/>
              </a:tabLst>
            </a:pPr>
            <a:r>
              <a:rPr lang="en-US" b="1" dirty="0">
                <a:solidFill>
                  <a:srgbClr val="F79037"/>
                </a:solidFill>
              </a:rPr>
              <a:t>Payment of Fees: </a:t>
            </a:r>
            <a:r>
              <a:rPr lang="en-US" dirty="0">
                <a:solidFill>
                  <a:schemeClr val="tx1"/>
                </a:solidFill>
              </a:rPr>
              <a:t>There will likely be a fee for registering your business. The amount can vary, so check with the relevant agency. Be prepared to pay this fee at the time you submit your application.</a:t>
            </a:r>
          </a:p>
          <a:p>
            <a:pPr marL="228600" indent="-228600" algn="l">
              <a:buClr>
                <a:srgbClr val="F79037"/>
              </a:buClr>
              <a:buFont typeface="+mj-lt"/>
              <a:buAutoNum type="arabicPeriod"/>
              <a:tabLst>
                <a:tab pos="177800" algn="l"/>
              </a:tabLst>
            </a:pPr>
            <a:r>
              <a:rPr lang="en-US" b="1" dirty="0">
                <a:solidFill>
                  <a:srgbClr val="F79037"/>
                </a:solidFill>
                <a:latin typeface="Calibri"/>
                <a:ea typeface="Calibri"/>
                <a:cs typeface="Calibri"/>
              </a:rPr>
              <a:t>Inspection: </a:t>
            </a:r>
            <a:r>
              <a:rPr lang="en-US" dirty="0">
                <a:solidFill>
                  <a:schemeClr val="tx1"/>
                </a:solidFill>
                <a:latin typeface="Calibri"/>
                <a:ea typeface="Calibri"/>
                <a:cs typeface="Calibri"/>
              </a:rPr>
              <a:t>Once your application is submitted and the fees are paid, an </a:t>
            </a:r>
            <a:r>
              <a:rPr lang="en-US" dirty="0">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environmental health officer </a:t>
            </a:r>
            <a:r>
              <a:rPr lang="en-US" dirty="0">
                <a:solidFill>
                  <a:schemeClr val="tx1"/>
                </a:solidFill>
                <a:latin typeface="Calibri"/>
                <a:ea typeface="Calibri"/>
                <a:cs typeface="Calibri"/>
              </a:rPr>
              <a:t>may inspect your premises to ensure it meets food safety standards. They will also review your food safety management procedures.</a:t>
            </a:r>
          </a:p>
          <a:p>
            <a:pPr marL="228600" indent="-228600" algn="l">
              <a:buClr>
                <a:srgbClr val="F79037"/>
              </a:buClr>
              <a:buFont typeface="+mj-lt"/>
              <a:buAutoNum type="arabicPeriod"/>
              <a:tabLst>
                <a:tab pos="177800" algn="l"/>
              </a:tabLst>
            </a:pPr>
            <a:r>
              <a:rPr lang="en-US" b="1" dirty="0">
                <a:solidFill>
                  <a:srgbClr val="F79037"/>
                </a:solidFill>
              </a:rPr>
              <a:t>Await Approval: </a:t>
            </a:r>
            <a:r>
              <a:rPr lang="en-US" dirty="0">
                <a:solidFill>
                  <a:schemeClr val="tx1"/>
                </a:solidFill>
              </a:rPr>
              <a:t>If your application and premises meet all the requirements, you will receive your registration or license. The timeline can vary, but generally, you should allow several weeks to several months. </a:t>
            </a:r>
          </a:p>
          <a:p>
            <a:pPr lvl="0" algn="l">
              <a:buClr>
                <a:srgbClr val="F79037"/>
              </a:buClr>
              <a:tabLst>
                <a:tab pos="177800" algn="l"/>
              </a:tabLst>
            </a:pPr>
            <a:endParaRPr lang="en-US" dirty="0">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661125"/>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Your recipes, branding elements (like logos and trade names), and proprietary processes are critical assets of your ethical food business. Protecting these ensures that others cannot use them without your permission.</a:t>
            </a:r>
          </a:p>
          <a:p>
            <a:pPr algn="l">
              <a:buClr>
                <a:srgbClr val="F1A0C2"/>
              </a:buClr>
              <a:tabLst>
                <a:tab pos="177800" algn="l"/>
              </a:tabLst>
            </a:pPr>
            <a:endParaRPr lang="en-US" b="1" dirty="0">
              <a:solidFill>
                <a:schemeClr val="tx1"/>
              </a:solidFill>
            </a:endParaRPr>
          </a:p>
          <a:p>
            <a:pPr algn="l">
              <a:buClr>
                <a:srgbClr val="F1A0C2"/>
              </a:buClr>
              <a:tabLst>
                <a:tab pos="177800" algn="l"/>
              </a:tabLst>
            </a:pPr>
            <a:r>
              <a:rPr lang="en-US" b="1" dirty="0">
                <a:solidFill>
                  <a:schemeClr val="tx1"/>
                </a:solidFill>
              </a:rPr>
              <a:t>The process for registering a food business in Europe varies somewhat depending on the specific country, but I can provide a general overview that should apply broadly. Here's a typical process:</a:t>
            </a:r>
          </a:p>
          <a:p>
            <a:pPr algn="l">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773153"/>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7214849"/>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79037"/>
                </a:highlight>
              </a:rPr>
              <a:t>Remember</a:t>
            </a:r>
            <a:r>
              <a:rPr lang="en-US" dirty="0">
                <a:solidFill>
                  <a:schemeClr val="bg1"/>
                </a:solidFill>
              </a:rPr>
              <a:t> </a:t>
            </a:r>
            <a:r>
              <a:rPr lang="en-US" dirty="0">
                <a:solidFill>
                  <a:schemeClr val="tx1"/>
                </a:solidFill>
              </a:rPr>
              <a:t>to renew your registration or license as required, and to notify the relevant agency of any significant changes to your business. Failure to do so can result in penalties.</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tx1"/>
                </a:solidFill>
                <a:latin typeface="Calibri"/>
                <a:ea typeface="Calibri"/>
                <a:cs typeface="Calibri"/>
              </a:rPr>
              <a:t>Please note  that the specifics might differ depending on the country in Europe, so it's essential to check the local regulations and seek advice from local business support services or a legal advisor. </a:t>
            </a:r>
          </a:p>
          <a:p>
            <a:pPr>
              <a:lnSpc>
                <a:spcPts val="1220"/>
              </a:lnSpc>
              <a:buClr>
                <a:srgbClr val="F1A0C2"/>
              </a:buClr>
              <a:tabLst>
                <a:tab pos="177800" algn="l"/>
              </a:tabLst>
            </a:pPr>
            <a:r>
              <a:rPr lang="en-US" dirty="0">
                <a:solidFill>
                  <a:schemeClr val="tx1"/>
                </a:solidFill>
              </a:rPr>
              <a:t>As the European Union has stringent and comprehensive regulations concerning food safety and standards, non-compliance can lead to serious consequences (Hall (2023).</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endParaRPr lang="en-US" dirty="0">
              <a:solidFill>
                <a:schemeClr val="tx1"/>
              </a:solidFill>
              <a:latin typeface="Calibri"/>
              <a:ea typeface="Calibri"/>
              <a:cs typeface="Calibri"/>
            </a:endParaRPr>
          </a:p>
          <a:p>
            <a:pPr>
              <a:lnSpc>
                <a:spcPts val="1220"/>
              </a:lnSpc>
              <a:buClr>
                <a:srgbClr val="F1A0C2"/>
              </a:buClr>
              <a:tabLst>
                <a:tab pos="177800" algn="l"/>
              </a:tabLst>
            </a:pPr>
            <a:r>
              <a:rPr lang="en-US" dirty="0">
                <a:solidFill>
                  <a:schemeClr val="tx1"/>
                </a:solidFill>
                <a:latin typeface="Calibri"/>
                <a:ea typeface="Calibri"/>
                <a:cs typeface="Calibri"/>
              </a:rPr>
              <a:t>Before starting  the process, we would recommend consulting with local resources or contacting the relevant local authority for accurate information about the necessary steps, documents, and fees. Remember, this process can take some time, so be sure to factor it into your business planning (IPOI 2022). </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tx1"/>
                </a:solidFill>
                <a:latin typeface="Calibri"/>
                <a:ea typeface="Calibri"/>
                <a:cs typeface="Calibri"/>
              </a:rPr>
              <a:t>Opening a food business  often involves obtaining a variety of licenses and permits to comply with local, regional, and national regulations. It's important to do this well in advance of your planned opening, as the process can take several weeks or even months (</a:t>
            </a:r>
            <a:r>
              <a:rPr lang="en-US" dirty="0" err="1">
                <a:solidFill>
                  <a:schemeClr val="tx1"/>
                </a:solidFill>
                <a:latin typeface="Calibri"/>
                <a:ea typeface="Calibri"/>
                <a:cs typeface="Calibri"/>
              </a:rPr>
              <a:t>Kusturovic</a:t>
            </a:r>
            <a:r>
              <a:rPr lang="en-US" dirty="0">
                <a:solidFill>
                  <a:schemeClr val="tx1"/>
                </a:solidFill>
                <a:latin typeface="Calibri"/>
                <a:ea typeface="Calibri"/>
                <a:cs typeface="Calibri"/>
              </a:rPr>
              <a:t> 2020).</a:t>
            </a:r>
            <a:endParaRPr lang="en-US" dirty="0">
              <a:solidFill>
                <a:schemeClr val="tx1"/>
              </a:solidFill>
              <a:ea typeface="Calibri"/>
            </a:endParaRPr>
          </a:p>
          <a:p>
            <a:pPr>
              <a:lnSpc>
                <a:spcPts val="1220"/>
              </a:lnSpc>
              <a:buClr>
                <a:srgbClr val="F1A0C2"/>
              </a:buClr>
              <a:tabLst>
                <a:tab pos="177800" algn="l"/>
              </a:tabLst>
            </a:pPr>
            <a:endParaRPr lang="en-US" dirty="0">
              <a:solidFill>
                <a:schemeClr val="tx1"/>
              </a:solidFill>
            </a:endParaRPr>
          </a:p>
        </p:txBody>
      </p:sp>
      <p:sp>
        <p:nvSpPr>
          <p:cNvPr id="3" name="Slide Number Placeholder 5">
            <a:extLst>
              <a:ext uri="{FF2B5EF4-FFF2-40B4-BE49-F238E27FC236}">
                <a16:creationId xmlns:a16="http://schemas.microsoft.com/office/drawing/2014/main" id="{F71213BB-2672-C5C6-B708-7929982493B1}"/>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24</a:t>
            </a:fld>
            <a:endParaRPr lang="en-US" sz="900">
              <a:solidFill>
                <a:schemeClr val="tx1"/>
              </a:solidFill>
            </a:endParaRPr>
          </a:p>
        </p:txBody>
      </p:sp>
      <p:grpSp>
        <p:nvGrpSpPr>
          <p:cNvPr id="4" name="Group 3">
            <a:extLst>
              <a:ext uri="{FF2B5EF4-FFF2-40B4-BE49-F238E27FC236}">
                <a16:creationId xmlns:a16="http://schemas.microsoft.com/office/drawing/2014/main" id="{CB26AFC8-399B-5E13-D189-2DA7EC11DB0C}"/>
              </a:ext>
            </a:extLst>
          </p:cNvPr>
          <p:cNvGrpSpPr>
            <a:grpSpLocks noChangeAspect="1"/>
          </p:cNvGrpSpPr>
          <p:nvPr/>
        </p:nvGrpSpPr>
        <p:grpSpPr>
          <a:xfrm>
            <a:off x="6365263" y="404747"/>
            <a:ext cx="687600" cy="880850"/>
            <a:chOff x="-5193484" y="6277997"/>
            <a:chExt cx="949001" cy="1215718"/>
          </a:xfrm>
        </p:grpSpPr>
        <p:sp>
          <p:nvSpPr>
            <p:cNvPr id="5" name="Freeform 4">
              <a:extLst>
                <a:ext uri="{FF2B5EF4-FFF2-40B4-BE49-F238E27FC236}">
                  <a16:creationId xmlns:a16="http://schemas.microsoft.com/office/drawing/2014/main" id="{D8FC38F3-3395-872C-AFF9-C24786DF32A5}"/>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F390DA1-EDCC-CB72-4651-F723A21C28E4}"/>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F3811A8-E761-7E59-5AF3-0E8FCEDE705B}"/>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EA220FE-63EE-C7EF-BBC6-48D8CBC6EC80}"/>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endParaRPr lang="en-US"/>
            </a:p>
          </p:txBody>
        </p:sp>
        <p:grpSp>
          <p:nvGrpSpPr>
            <p:cNvPr id="54" name="Graphic 26">
              <a:extLst>
                <a:ext uri="{FF2B5EF4-FFF2-40B4-BE49-F238E27FC236}">
                  <a16:creationId xmlns:a16="http://schemas.microsoft.com/office/drawing/2014/main" id="{E4F017DF-EED8-EFB0-4788-96603C18B803}"/>
                </a:ext>
              </a:extLst>
            </p:cNvPr>
            <p:cNvGrpSpPr/>
            <p:nvPr/>
          </p:nvGrpSpPr>
          <p:grpSpPr>
            <a:xfrm>
              <a:off x="-4837389" y="6734489"/>
              <a:ext cx="531657" cy="759226"/>
              <a:chOff x="-4837389" y="6734489"/>
              <a:chExt cx="531657" cy="759226"/>
            </a:xfrm>
          </p:grpSpPr>
          <p:sp>
            <p:nvSpPr>
              <p:cNvPr id="61" name="Freeform 60">
                <a:extLst>
                  <a:ext uri="{FF2B5EF4-FFF2-40B4-BE49-F238E27FC236}">
                    <a16:creationId xmlns:a16="http://schemas.microsoft.com/office/drawing/2014/main" id="{868D2B25-D2E4-DE87-A4EA-570C17F89564}"/>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endParaRPr lang="en-US"/>
              </a:p>
            </p:txBody>
          </p:sp>
          <p:grpSp>
            <p:nvGrpSpPr>
              <p:cNvPr id="62" name="Graphic 26">
                <a:extLst>
                  <a:ext uri="{FF2B5EF4-FFF2-40B4-BE49-F238E27FC236}">
                    <a16:creationId xmlns:a16="http://schemas.microsoft.com/office/drawing/2014/main" id="{F26CC89C-4AA6-CACA-FAF1-AE508CA23BD9}"/>
                  </a:ext>
                </a:extLst>
              </p:cNvPr>
              <p:cNvGrpSpPr/>
              <p:nvPr/>
            </p:nvGrpSpPr>
            <p:grpSpPr>
              <a:xfrm>
                <a:off x="-4837389" y="6734489"/>
                <a:ext cx="531657" cy="759226"/>
                <a:chOff x="-4837389" y="6734489"/>
                <a:chExt cx="531657" cy="759226"/>
              </a:xfrm>
              <a:solidFill>
                <a:srgbClr val="000000"/>
              </a:solidFill>
            </p:grpSpPr>
            <p:sp>
              <p:nvSpPr>
                <p:cNvPr id="63" name="Freeform 62">
                  <a:extLst>
                    <a:ext uri="{FF2B5EF4-FFF2-40B4-BE49-F238E27FC236}">
                      <a16:creationId xmlns:a16="http://schemas.microsoft.com/office/drawing/2014/main" id="{B77DF22C-C1F0-E3E5-193B-ADCC8777A008}"/>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1354AC9-330A-0C23-D7A6-5E521795B374}"/>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endParaRPr lang="en-US"/>
                </a:p>
              </p:txBody>
            </p:sp>
          </p:grpSp>
        </p:grpSp>
        <p:sp>
          <p:nvSpPr>
            <p:cNvPr id="55" name="Freeform 54">
              <a:extLst>
                <a:ext uri="{FF2B5EF4-FFF2-40B4-BE49-F238E27FC236}">
                  <a16:creationId xmlns:a16="http://schemas.microsoft.com/office/drawing/2014/main" id="{F989D6AC-F47E-9B8E-74FF-DE48CCEA9CF7}"/>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9FA7097-24DD-388B-1B54-4191B09B0359}"/>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D492D25-BBF3-AE34-3913-2DF8235ECE95}"/>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4742AE-051C-DE54-C2D7-B251757BE395}"/>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BCE3F1EF-8A1C-3C45-20BD-B86F27579E79}"/>
              </a:ext>
            </a:extLst>
          </p:cNvPr>
          <p:cNvSpPr txBox="1"/>
          <p:nvPr/>
        </p:nvSpPr>
        <p:spPr>
          <a:xfrm>
            <a:off x="506812" y="4986373"/>
            <a:ext cx="1804495" cy="1461939"/>
          </a:xfrm>
          <a:prstGeom prst="rect">
            <a:avLst/>
          </a:prstGeom>
          <a:noFill/>
        </p:spPr>
        <p:txBody>
          <a:bodyPr wrap="square">
            <a:spAutoFit/>
          </a:bodyPr>
          <a:lstStyle/>
          <a:p>
            <a:r>
              <a:rPr lang="en-GB" sz="1100" b="0" i="0" dirty="0">
                <a:effectLst/>
              </a:rPr>
              <a:t>EUIPO is the European Union Intellectual Property Office responsible for managing the EU trademark and the registered Community design</a:t>
            </a:r>
          </a:p>
          <a:p>
            <a:endParaRPr lang="en-IE" sz="1100" dirty="0">
              <a:solidFill>
                <a:srgbClr val="0563C1"/>
              </a:solidFill>
              <a:hlinkClick r:id="rId3">
                <a:extLst>
                  <a:ext uri="{A12FA001-AC4F-418D-AE19-62706E023703}">
                    <ahyp:hlinkClr xmlns:ahyp="http://schemas.microsoft.com/office/drawing/2018/hyperlinkcolor" val="tx"/>
                  </a:ext>
                </a:extLst>
              </a:hlinkClick>
            </a:endParaRPr>
          </a:p>
          <a:p>
            <a:r>
              <a:rPr lang="en-IE" sz="1200" b="1" dirty="0">
                <a:solidFill>
                  <a:schemeClr val="accent1"/>
                </a:solidFill>
                <a:hlinkClick r:id="rId3">
                  <a:extLst>
                    <a:ext uri="{A12FA001-AC4F-418D-AE19-62706E023703}">
                      <ahyp:hlinkClr xmlns:ahyp="http://schemas.microsoft.com/office/drawing/2018/hyperlinkcolor" val="tx"/>
                    </a:ext>
                  </a:extLst>
                </a:hlinkClick>
              </a:rPr>
              <a:t>www.euipo.europa.eu</a:t>
            </a:r>
            <a:endParaRPr lang="en-IE" sz="1200" b="1" dirty="0">
              <a:solidFill>
                <a:schemeClr val="accent1"/>
              </a:solidFill>
            </a:endParaRPr>
          </a:p>
        </p:txBody>
      </p:sp>
      <p:grpSp>
        <p:nvGrpSpPr>
          <p:cNvPr id="10" name="Graphic 4">
            <a:extLst>
              <a:ext uri="{FF2B5EF4-FFF2-40B4-BE49-F238E27FC236}">
                <a16:creationId xmlns:a16="http://schemas.microsoft.com/office/drawing/2014/main" id="{29557BA2-659D-C31E-A71A-36C665EEFB87}"/>
              </a:ext>
            </a:extLst>
          </p:cNvPr>
          <p:cNvGrpSpPr/>
          <p:nvPr/>
        </p:nvGrpSpPr>
        <p:grpSpPr>
          <a:xfrm rot="4075347">
            <a:off x="56552" y="6149914"/>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B313D4DF-439D-DE34-724B-6459F3F7D80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B3C2FDCF-2801-F30B-EF57-0C931232D80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2" name="Freeform 45">
                <a:extLst>
                  <a:ext uri="{FF2B5EF4-FFF2-40B4-BE49-F238E27FC236}">
                    <a16:creationId xmlns:a16="http://schemas.microsoft.com/office/drawing/2014/main" id="{015B194D-298E-E8BE-C4AE-BF59EE32E9D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F9BA3E26-41CA-8037-4470-540EC708A879}"/>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25C39E1C-6EA9-85D3-283F-3F013579BB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4C176A94-9324-7DC3-07CA-D8AB2244FD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BB2613C3-08B6-58A3-966D-DAF83C99E3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52B45F67-FC19-F58D-1453-D0DFC26B475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C86447CD-8EA9-13FA-2BDE-D64E317CE66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42">
                <a:extLst>
                  <a:ext uri="{FF2B5EF4-FFF2-40B4-BE49-F238E27FC236}">
                    <a16:creationId xmlns:a16="http://schemas.microsoft.com/office/drawing/2014/main" id="{4E5A3FAD-F1A2-2D70-A7D7-D6836D0F29F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43">
                <a:extLst>
                  <a:ext uri="{FF2B5EF4-FFF2-40B4-BE49-F238E27FC236}">
                    <a16:creationId xmlns:a16="http://schemas.microsoft.com/office/drawing/2014/main" id="{85B8B4BB-E8CB-31B1-0074-1D0339D0921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8349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3707" y="8031902"/>
            <a:ext cx="7559674" cy="182798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0" y="1008871"/>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422" y="130181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7233" y="1146368"/>
            <a:ext cx="5466529" cy="707886"/>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Permits and Licenses</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US" sz="2000" b="1">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5154" y="1729533"/>
            <a:ext cx="4616541" cy="634053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latin typeface="Calibri"/>
                <a:ea typeface="Calibri"/>
                <a:cs typeface="Calibri"/>
              </a:rPr>
              <a:t>Business License:  </a:t>
            </a:r>
            <a:r>
              <a:rPr lang="en-US" dirty="0">
                <a:solidFill>
                  <a:schemeClr val="tx1"/>
                </a:solidFill>
                <a:latin typeface="Calibri"/>
                <a:ea typeface="Calibri"/>
                <a:cs typeface="Calibri"/>
              </a:rPr>
              <a:t>This is the standard license to operate a business in your location. The process of obtaining a business license varies by jurisdiction, so check with your city or county's business licensing office. This process usually involves completing an application, paying a fee, and possibly undergoing a background check.</a:t>
            </a:r>
          </a:p>
          <a:p>
            <a:pPr marL="228600" indent="-228600" algn="l">
              <a:buClr>
                <a:srgbClr val="F79037"/>
              </a:buClr>
              <a:buFont typeface="+mj-lt"/>
              <a:buAutoNum type="arabicPeriod"/>
              <a:tabLst>
                <a:tab pos="177800" algn="l"/>
              </a:tabLst>
            </a:pPr>
            <a:r>
              <a:rPr lang="en-US" b="1" dirty="0">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Employer Identification Number (EIN):  </a:t>
            </a:r>
            <a:r>
              <a:rPr lang="en-US" dirty="0">
                <a:solidFill>
                  <a:schemeClr val="tx1"/>
                </a:solidFill>
                <a:latin typeface="Calibri"/>
                <a:ea typeface="Calibri"/>
                <a:cs typeface="Calibri"/>
              </a:rPr>
              <a:t>In many countries, you'll need to obtain an EIN (or the equivalent) for tax purposes. In Ireland it can be found on the top left corner of your Tax Clearance Certificate. It will contain either 8 or 9 characters, which may include letters and numbers ie.0000000A</a:t>
            </a:r>
          </a:p>
          <a:p>
            <a:pPr marL="228600" indent="-228600" algn="l">
              <a:buClr>
                <a:srgbClr val="F79037"/>
              </a:buClr>
              <a:buFont typeface="+mj-lt"/>
              <a:buAutoNum type="arabicPeriod"/>
              <a:tabLst>
                <a:tab pos="177800" algn="l"/>
              </a:tabLst>
            </a:pPr>
            <a:r>
              <a:rPr lang="en-US" b="1" dirty="0">
                <a:solidFill>
                  <a:schemeClr val="tx1"/>
                </a:solidFill>
                <a:latin typeface="Calibri"/>
                <a:ea typeface="Calibri"/>
                <a:cs typeface="Calibri"/>
              </a:rPr>
              <a:t>Food Service License: </a:t>
            </a:r>
            <a:r>
              <a:rPr lang="en-US" dirty="0">
                <a:solidFill>
                  <a:schemeClr val="tx1"/>
                </a:solidFill>
                <a:latin typeface="Calibri"/>
                <a:ea typeface="Calibri"/>
                <a:cs typeface="Calibri"/>
              </a:rPr>
              <a:t>For example, in Ireland, notification of a food business should be made to the HSE Environmental Health Service  before the business starts operating, including where the business is operated from home. A separate notification must be submitted for each food business being notified.</a:t>
            </a:r>
          </a:p>
          <a:p>
            <a:pPr marL="365125" indent="-121920" algn="l">
              <a:buClr>
                <a:srgbClr val="F79037"/>
              </a:buClr>
              <a:buFont typeface="Arial" panose="020B0604020202020204" pitchFamily="34" charset="0"/>
              <a:buChar char="•"/>
              <a:tabLst>
                <a:tab pos="177800" algn="l"/>
              </a:tabLst>
            </a:pPr>
            <a:r>
              <a:rPr lang="en-US" dirty="0">
                <a:solidFill>
                  <a:schemeClr val="tx1"/>
                </a:solidFill>
                <a:latin typeface="Calibri"/>
                <a:ea typeface="Calibri"/>
                <a:cs typeface="Calibri"/>
              </a:rPr>
              <a:t>This can be done through our </a:t>
            </a:r>
            <a:r>
              <a:rPr lang="en-US" dirty="0">
                <a:solidFill>
                  <a:srgbClr val="F79037"/>
                </a:solidFill>
                <a:latin typeface="Calibri"/>
                <a:ea typeface="Calibri"/>
                <a:cs typeface="Calibri"/>
                <a:hlinkClick r:id="rId3">
                  <a:extLst>
                    <a:ext uri="{A12FA001-AC4F-418D-AE19-62706E023703}">
                      <ahyp:hlinkClr xmlns:ahyp="http://schemas.microsoft.com/office/drawing/2018/hyperlinkcolor" val="tx"/>
                    </a:ext>
                  </a:extLst>
                </a:hlinkClick>
              </a:rPr>
              <a:t>online portal </a:t>
            </a:r>
            <a:r>
              <a:rPr lang="en-US" dirty="0">
                <a:solidFill>
                  <a:schemeClr val="tx1"/>
                </a:solidFill>
                <a:latin typeface="Calibri"/>
                <a:ea typeface="Calibri"/>
                <a:cs typeface="Calibri"/>
              </a:rPr>
              <a:t>or by contacting the local Environmental Health Office where the food business is located. There is no fee for submitting a food business notification to the HSE Environmental Health Service. The food business notification details provided to the HSE must be accurate and kept up-to-date. </a:t>
            </a:r>
            <a:endParaRPr lang="en-US" dirty="0">
              <a:solidFill>
                <a:schemeClr val="tx1"/>
              </a:solidFill>
              <a:ea typeface="Calibri"/>
            </a:endParaRP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Liquor License: </a:t>
            </a:r>
            <a:r>
              <a:rPr lang="en-US" dirty="0">
                <a:solidFill>
                  <a:schemeClr val="tx1"/>
                </a:solidFill>
                <a:latin typeface="Calibri"/>
                <a:ea typeface="Calibri"/>
                <a:cs typeface="Calibri"/>
              </a:rPr>
              <a:t>If you plan to serve alcohol, you'll need a separate license for that. The specifics vary widely by location, but you can expect a thorough review process that may include a public hearing, background check, and substantial fees. Remember that serving alcohol comes with additional responsibilities, like ensuring that staff are trained not to serve minors or visibly intoxicated patrons. Here’s a </a:t>
            </a:r>
            <a:r>
              <a:rPr lang="en-US" dirty="0">
                <a:solidFill>
                  <a:srgbClr val="F79037"/>
                </a:solidFill>
                <a:latin typeface="Calibri"/>
                <a:ea typeface="Calibri"/>
                <a:cs typeface="Calibri"/>
                <a:hlinkClick r:id="rId4">
                  <a:extLst>
                    <a:ext uri="{A12FA001-AC4F-418D-AE19-62706E023703}">
                      <ahyp:hlinkClr xmlns:ahyp="http://schemas.microsoft.com/office/drawing/2018/hyperlinkcolor" val="tx"/>
                    </a:ext>
                  </a:extLst>
                </a:hlinkClick>
              </a:rPr>
              <a:t>link </a:t>
            </a:r>
            <a:r>
              <a:rPr lang="en-US" dirty="0">
                <a:solidFill>
                  <a:schemeClr val="tx1"/>
                </a:solidFill>
                <a:latin typeface="Calibri"/>
                <a:ea typeface="Calibri"/>
                <a:cs typeface="Calibri"/>
              </a:rPr>
              <a:t>on how to apply for a license</a:t>
            </a: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Sign Permit: </a:t>
            </a:r>
            <a:r>
              <a:rPr lang="en-US" dirty="0">
                <a:solidFill>
                  <a:schemeClr val="tx1"/>
                </a:solidFill>
                <a:latin typeface="Calibri"/>
                <a:ea typeface="Calibri"/>
                <a:cs typeface="Calibri"/>
              </a:rPr>
              <a:t>If you plan to put up a sign for your business, you may need a separate permit for that. Check with your local zoning office.</a:t>
            </a: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Building Health and Safety Permits: </a:t>
            </a:r>
            <a:r>
              <a:rPr lang="en-US" dirty="0">
                <a:solidFill>
                  <a:schemeClr val="tx1"/>
                </a:solidFill>
                <a:latin typeface="Calibri"/>
                <a:ea typeface="Calibri"/>
                <a:cs typeface="Calibri"/>
              </a:rPr>
              <a:t>Depending on your location and the nature of any remodeling you plan to do, you may need permits related to fire safety, building health codes, and zoning.</a:t>
            </a: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Music License: </a:t>
            </a:r>
            <a:r>
              <a:rPr lang="en-US" dirty="0">
                <a:solidFill>
                  <a:schemeClr val="tx1"/>
                </a:solidFill>
                <a:latin typeface="Calibri"/>
                <a:ea typeface="Calibri"/>
                <a:cs typeface="Calibri"/>
              </a:rPr>
              <a:t>If you plan to play music in your establishment, you may need a license from a music rights </a:t>
            </a:r>
            <a:r>
              <a:rPr lang="en-US" dirty="0" err="1">
                <a:solidFill>
                  <a:schemeClr val="tx1"/>
                </a:solidFill>
                <a:latin typeface="Calibri"/>
                <a:ea typeface="Calibri"/>
                <a:cs typeface="Calibri"/>
              </a:rPr>
              <a:t>organisation</a:t>
            </a:r>
            <a:r>
              <a:rPr lang="en-US" dirty="0">
                <a:solidFill>
                  <a:schemeClr val="tx1"/>
                </a:solidFill>
                <a:latin typeface="Calibri"/>
                <a:ea typeface="Calibri"/>
                <a:cs typeface="Calibri"/>
              </a:rPr>
              <a:t>.</a:t>
            </a:r>
          </a:p>
          <a:p>
            <a:pPr marL="228600" indent="-228600" algn="l">
              <a:buClr>
                <a:srgbClr val="F79037"/>
              </a:buClr>
              <a:buFont typeface="+mj-lt"/>
              <a:buAutoNum type="arabicPeriod" startAt="4"/>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4210" y="1729533"/>
            <a:ext cx="1869778" cy="8694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A guide on identifying and obtaining the necessary permits and licenses:</a:t>
            </a:r>
          </a:p>
          <a:p>
            <a:pPr algn="l">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7233" y="84156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7233" y="823034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This is not an exhaustive list and you may require additional permits and licenses depending on your location and the specifics of your business. Be sure to do thorough research, and don't hesitate to seek legal advice if you're unsure about anything.</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The process for obtaining  these licenses and permits usually involves completing an application, paying a fee, and undergoing an inspection or review process. Be sure to keep track of when each license or permit needs to be renewed. Operating without the necessary licenses or permits, or letting them expire, can result in fines and possibly being shut down.</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bg1"/>
                </a:solidFill>
                <a:highlight>
                  <a:srgbClr val="F79037"/>
                </a:highlight>
              </a:rPr>
              <a:t>Always remember,  </a:t>
            </a:r>
            <a:r>
              <a:rPr lang="en-US">
                <a:solidFill>
                  <a:schemeClr val="tx1"/>
                </a:solidFill>
              </a:rPr>
              <a:t>the local chamber of commerce or a small business development </a:t>
            </a:r>
            <a:r>
              <a:rPr lang="en-US" err="1">
                <a:solidFill>
                  <a:schemeClr val="tx1"/>
                </a:solidFill>
              </a:rPr>
              <a:t>centre</a:t>
            </a:r>
            <a:r>
              <a:rPr lang="en-US">
                <a:solidFill>
                  <a:schemeClr val="tx1"/>
                </a:solidFill>
              </a:rPr>
              <a:t> can be a valuable resource when navigating this process.</a:t>
            </a:r>
          </a:p>
        </p:txBody>
      </p:sp>
      <p:sp>
        <p:nvSpPr>
          <p:cNvPr id="3" name="Slide Number Placeholder 5">
            <a:extLst>
              <a:ext uri="{FF2B5EF4-FFF2-40B4-BE49-F238E27FC236}">
                <a16:creationId xmlns:a16="http://schemas.microsoft.com/office/drawing/2014/main" id="{CC450769-B1F9-277E-51CB-C207E5B8560F}"/>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25</a:t>
            </a:fld>
            <a:endParaRPr lang="en-US" sz="900">
              <a:solidFill>
                <a:schemeClr val="tx1"/>
              </a:solidFill>
            </a:endParaRPr>
          </a:p>
        </p:txBody>
      </p:sp>
      <p:grpSp>
        <p:nvGrpSpPr>
          <p:cNvPr id="4" name="Group 3">
            <a:extLst>
              <a:ext uri="{FF2B5EF4-FFF2-40B4-BE49-F238E27FC236}">
                <a16:creationId xmlns:a16="http://schemas.microsoft.com/office/drawing/2014/main" id="{E685FBCE-AF06-4C42-3B84-F6AC3B1C8D7D}"/>
              </a:ext>
            </a:extLst>
          </p:cNvPr>
          <p:cNvGrpSpPr>
            <a:grpSpLocks noChangeAspect="1"/>
          </p:cNvGrpSpPr>
          <p:nvPr/>
        </p:nvGrpSpPr>
        <p:grpSpPr>
          <a:xfrm>
            <a:off x="6097728" y="461468"/>
            <a:ext cx="900000" cy="950550"/>
            <a:chOff x="-3634034" y="6124033"/>
            <a:chExt cx="1026183" cy="1083820"/>
          </a:xfrm>
        </p:grpSpPr>
        <p:sp>
          <p:nvSpPr>
            <p:cNvPr id="5" name="Freeform 4">
              <a:extLst>
                <a:ext uri="{FF2B5EF4-FFF2-40B4-BE49-F238E27FC236}">
                  <a16:creationId xmlns:a16="http://schemas.microsoft.com/office/drawing/2014/main" id="{311C0FDB-C1DB-EE00-359B-CE85B58F3D9E}"/>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6134AB7-DE7F-160A-5794-5683EB8D784D}"/>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AF98D9-10F9-7099-C1F3-8A4ADB86BF31}"/>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09ACC3-C7B2-4069-45C8-454192733B18}"/>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1B04557-FA26-1825-D47F-60F6684CCC0E}"/>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89FA5E0-4CFE-9EA0-64B2-B37B8C637C61}"/>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47" name="Graphic 26">
              <a:extLst>
                <a:ext uri="{FF2B5EF4-FFF2-40B4-BE49-F238E27FC236}">
                  <a16:creationId xmlns:a16="http://schemas.microsoft.com/office/drawing/2014/main" id="{B921579E-CF67-BD31-1A5E-37A945FE15E1}"/>
                </a:ext>
              </a:extLst>
            </p:cNvPr>
            <p:cNvGrpSpPr/>
            <p:nvPr/>
          </p:nvGrpSpPr>
          <p:grpSpPr>
            <a:xfrm>
              <a:off x="-3277940" y="6525643"/>
              <a:ext cx="419299" cy="543664"/>
              <a:chOff x="-3277940" y="6525643"/>
              <a:chExt cx="419299" cy="543664"/>
            </a:xfrm>
          </p:grpSpPr>
          <p:grpSp>
            <p:nvGrpSpPr>
              <p:cNvPr id="53" name="Graphic 26">
                <a:extLst>
                  <a:ext uri="{FF2B5EF4-FFF2-40B4-BE49-F238E27FC236}">
                    <a16:creationId xmlns:a16="http://schemas.microsoft.com/office/drawing/2014/main" id="{3AFD7E38-79B8-FD65-96E3-B613FE923057}"/>
                  </a:ext>
                </a:extLst>
              </p:cNvPr>
              <p:cNvGrpSpPr/>
              <p:nvPr/>
            </p:nvGrpSpPr>
            <p:grpSpPr>
              <a:xfrm>
                <a:off x="-3218299" y="6578573"/>
                <a:ext cx="342061" cy="471442"/>
                <a:chOff x="-3218299" y="6578573"/>
                <a:chExt cx="342061" cy="471442"/>
              </a:xfrm>
              <a:solidFill>
                <a:srgbClr val="F79038"/>
              </a:solidFill>
            </p:grpSpPr>
            <p:sp>
              <p:nvSpPr>
                <p:cNvPr id="55" name="Freeform 54">
                  <a:extLst>
                    <a:ext uri="{FF2B5EF4-FFF2-40B4-BE49-F238E27FC236}">
                      <a16:creationId xmlns:a16="http://schemas.microsoft.com/office/drawing/2014/main" id="{8E986057-D83F-D02C-4E60-785A9E3058BC}"/>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709E4F-73DC-3307-60CC-99DD8FFCED3C}"/>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E6B4A62-B0C7-5501-81F4-B3415665D4F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81113986-E9B1-08CF-EFF3-D664F5FEAD01}"/>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endParaRPr lang="en-US"/>
              </a:p>
            </p:txBody>
          </p:sp>
        </p:grpSp>
        <p:grpSp>
          <p:nvGrpSpPr>
            <p:cNvPr id="48" name="Graphic 26">
              <a:extLst>
                <a:ext uri="{FF2B5EF4-FFF2-40B4-BE49-F238E27FC236}">
                  <a16:creationId xmlns:a16="http://schemas.microsoft.com/office/drawing/2014/main" id="{6253AC54-48E8-FAF3-F510-D71D96A9DA8E}"/>
                </a:ext>
              </a:extLst>
            </p:cNvPr>
            <p:cNvGrpSpPr/>
            <p:nvPr/>
          </p:nvGrpSpPr>
          <p:grpSpPr>
            <a:xfrm>
              <a:off x="-3497210" y="6278363"/>
              <a:ext cx="573610" cy="320937"/>
              <a:chOff x="-3497210" y="6278363"/>
              <a:chExt cx="573610" cy="320937"/>
            </a:xfrm>
            <a:solidFill>
              <a:srgbClr val="000000"/>
            </a:solidFill>
          </p:grpSpPr>
          <p:sp>
            <p:nvSpPr>
              <p:cNvPr id="49" name="Freeform 48">
                <a:extLst>
                  <a:ext uri="{FF2B5EF4-FFF2-40B4-BE49-F238E27FC236}">
                    <a16:creationId xmlns:a16="http://schemas.microsoft.com/office/drawing/2014/main" id="{239CB2E3-5BD8-6C48-EC43-784CF9651869}"/>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A2D3ED4-FD02-9A97-1778-CF7B71A6577B}"/>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6ECBD39-DE42-22F5-DDC5-89AE4ADFF190}"/>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15D483E-6B31-31FD-071B-AE1847D415DD}"/>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endParaRPr lang="en-US"/>
              </a:p>
            </p:txBody>
          </p:sp>
        </p:grpSp>
      </p:grpSp>
      <p:sp>
        <p:nvSpPr>
          <p:cNvPr id="9" name="TextBox 8">
            <a:extLst>
              <a:ext uri="{FF2B5EF4-FFF2-40B4-BE49-F238E27FC236}">
                <a16:creationId xmlns:a16="http://schemas.microsoft.com/office/drawing/2014/main" id="{07E60615-90D2-DE93-9742-12FD7537B878}"/>
              </a:ext>
            </a:extLst>
          </p:cNvPr>
          <p:cNvSpPr txBox="1"/>
          <p:nvPr/>
        </p:nvSpPr>
        <p:spPr>
          <a:xfrm>
            <a:off x="443158" y="3479788"/>
            <a:ext cx="2061996" cy="2031325"/>
          </a:xfrm>
          <a:prstGeom prst="rect">
            <a:avLst/>
          </a:prstGeom>
          <a:noFill/>
        </p:spPr>
        <p:txBody>
          <a:bodyPr wrap="square">
            <a:spAutoFit/>
          </a:bodyPr>
          <a:lstStyle/>
          <a:p>
            <a:r>
              <a:rPr lang="en-GB" sz="1050" b="0" i="0" dirty="0">
                <a:solidFill>
                  <a:srgbClr val="333333"/>
                </a:solidFill>
                <a:effectLst/>
              </a:rPr>
              <a:t>A European Union trade mark (EUTM) grants you exclusive rights in all current and future </a:t>
            </a:r>
            <a:r>
              <a:rPr lang="en-GB" sz="1050" b="0" i="0" u="none" strike="noStrike" dirty="0">
                <a:solidFill>
                  <a:srgbClr val="0077AC"/>
                </a:solidFill>
                <a:effectLst/>
                <a:hlinkClick r:id="rId5"/>
              </a:rPr>
              <a:t>Member States of the European Union</a:t>
            </a:r>
            <a:r>
              <a:rPr lang="en-GB" sz="1050" b="0" i="0" dirty="0">
                <a:solidFill>
                  <a:srgbClr val="333333"/>
                </a:solidFill>
                <a:effectLst/>
              </a:rPr>
              <a:t> through a single registration, filed online. It is valid for 10 years and can be renewed indefinitely, for subsequent periods of 10 years.</a:t>
            </a:r>
            <a:endParaRPr lang="en-IE" sz="1050" dirty="0">
              <a:hlinkClick r:id="rId6"/>
            </a:endParaRPr>
          </a:p>
          <a:p>
            <a:endParaRPr lang="en-IE" sz="1050" dirty="0">
              <a:hlinkClick r:id="rId6"/>
            </a:endParaRPr>
          </a:p>
          <a:p>
            <a:r>
              <a:rPr lang="en-IE" sz="1050" dirty="0">
                <a:hlinkClick r:id="rId6"/>
              </a:rPr>
              <a:t>www.euipo.europa.eu/apply-for-a-trade-mark</a:t>
            </a:r>
            <a:endParaRPr lang="en-IE" sz="1050" dirty="0"/>
          </a:p>
        </p:txBody>
      </p:sp>
      <p:grpSp>
        <p:nvGrpSpPr>
          <p:cNvPr id="10" name="Graphic 4">
            <a:extLst>
              <a:ext uri="{FF2B5EF4-FFF2-40B4-BE49-F238E27FC236}">
                <a16:creationId xmlns:a16="http://schemas.microsoft.com/office/drawing/2014/main" id="{B8635D4E-9138-F16C-4FA4-8490BF0968CC}"/>
              </a:ext>
            </a:extLst>
          </p:cNvPr>
          <p:cNvGrpSpPr/>
          <p:nvPr/>
        </p:nvGrpSpPr>
        <p:grpSpPr>
          <a:xfrm rot="4075347">
            <a:off x="130131" y="5457377"/>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D0373C00-9EA9-8B4E-290A-18655552151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5F538651-5087-CF5F-8088-F49D5FDB41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2" name="Freeform 45">
                <a:extLst>
                  <a:ext uri="{FF2B5EF4-FFF2-40B4-BE49-F238E27FC236}">
                    <a16:creationId xmlns:a16="http://schemas.microsoft.com/office/drawing/2014/main" id="{D6FE1D70-CE5E-341E-2F1E-EB8B2BABADE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06798F8C-2A80-CC47-75F9-3718BE7B3443}"/>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617FD0AC-2940-A34F-4E0D-82FBF718CCB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18F3DAA5-CEAD-E473-91BD-1323F25C6DA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E9950970-6585-E139-0748-4C9C66D1677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ACB1E403-E3E7-818E-9BF7-F59D9A981AE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9C909E0C-37D9-54FD-424C-03949B8B5D2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42">
                <a:extLst>
                  <a:ext uri="{FF2B5EF4-FFF2-40B4-BE49-F238E27FC236}">
                    <a16:creationId xmlns:a16="http://schemas.microsoft.com/office/drawing/2014/main" id="{C71D29EA-A51D-AA33-6DFC-2A4A19F5C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43">
                <a:extLst>
                  <a:ext uri="{FF2B5EF4-FFF2-40B4-BE49-F238E27FC236}">
                    <a16:creationId xmlns:a16="http://schemas.microsoft.com/office/drawing/2014/main" id="{79101D90-EE21-0023-221A-84741A176C5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5338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543138"/>
            <a:ext cx="7559674" cy="110882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039854"/>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332802"/>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177351"/>
            <a:ext cx="5466529" cy="707886"/>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Copyright</a:t>
            </a: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US" sz="2000" b="1" dirty="0">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1760516"/>
            <a:ext cx="4616541"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a:solidFill>
                  <a:srgbClr val="F79037"/>
                </a:solidFill>
              </a:rPr>
              <a:t>Marketing Content: </a:t>
            </a:r>
            <a:r>
              <a:rPr lang="en-US">
                <a:solidFill>
                  <a:schemeClr val="tx1"/>
                </a:solidFill>
              </a:rPr>
              <a:t>Any original written content you produce for marketing purposes, such as ad copy, blog posts, articles, or social media posts, can be protected by copyright. This prevents others from using your content without your permission.</a:t>
            </a:r>
          </a:p>
          <a:p>
            <a:pPr marL="228600" indent="-228600" algn="l">
              <a:buClr>
                <a:srgbClr val="F79037"/>
              </a:buClr>
              <a:buFont typeface="+mj-lt"/>
              <a:buAutoNum type="arabicPeriod"/>
              <a:tabLst>
                <a:tab pos="177800" algn="l"/>
              </a:tabLst>
            </a:pPr>
            <a:r>
              <a:rPr lang="en-US" b="1">
                <a:solidFill>
                  <a:srgbClr val="F79037"/>
                </a:solidFill>
              </a:rPr>
              <a:t>Website: </a:t>
            </a:r>
            <a:r>
              <a:rPr lang="en-US">
                <a:solidFill>
                  <a:schemeClr val="tx1"/>
                </a:solidFill>
              </a:rPr>
              <a:t>The content on your website, including text, photos, and original graphics, can also be protected by copyright. This extends to the layout and structure of your website, as long as it's sufficiently original.</a:t>
            </a:r>
          </a:p>
          <a:p>
            <a:pPr marL="228600" indent="-228600" algn="l">
              <a:buClr>
                <a:srgbClr val="F79037"/>
              </a:buClr>
              <a:buFont typeface="+mj-lt"/>
              <a:buAutoNum type="arabicPeriod"/>
              <a:tabLst>
                <a:tab pos="177800" algn="l"/>
              </a:tabLst>
            </a:pPr>
            <a:r>
              <a:rPr lang="en-US" b="1">
                <a:solidFill>
                  <a:srgbClr val="F79037"/>
                </a:solidFill>
              </a:rPr>
              <a:t>Packaging: </a:t>
            </a:r>
            <a:r>
              <a:rPr lang="en-US">
                <a:solidFill>
                  <a:schemeClr val="tx1"/>
                </a:solidFill>
              </a:rPr>
              <a:t>Any original text or graphics on your product packaging can be protected by copyright.</a:t>
            </a:r>
          </a:p>
          <a:p>
            <a:pPr marL="228600" indent="-228600" algn="l">
              <a:buClr>
                <a:srgbClr val="F79037"/>
              </a:buClr>
              <a:buFont typeface="+mj-lt"/>
              <a:buAutoNum type="arabicPeriod"/>
              <a:tabLst>
                <a:tab pos="177800" algn="l"/>
              </a:tabLst>
            </a:pPr>
            <a:endParaRPr lang="en-US">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760516"/>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Copyright is a type of intellectual property protection that can be very important for food businesses. In Europe, copyright laws protect original works of authorship, including literary, dramatic, musical, artistic, and certain other intellectual works.</a:t>
            </a:r>
          </a:p>
          <a:p>
            <a:pPr algn="l">
              <a:buClr>
                <a:srgbClr val="F1A0C2"/>
              </a:buClr>
              <a:tabLst>
                <a:tab pos="177800" algn="l"/>
              </a:tabLst>
            </a:pPr>
            <a:r>
              <a:rPr lang="en-US" b="1">
                <a:solidFill>
                  <a:schemeClr val="tx1"/>
                </a:solidFill>
              </a:rPr>
              <a:t>For a food business, copyright can protect:</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872544"/>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6724" y="873022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79037"/>
                </a:highlight>
              </a:rPr>
              <a:t>Remember</a:t>
            </a:r>
            <a:r>
              <a:rPr lang="en-US" dirty="0">
                <a:solidFill>
                  <a:schemeClr val="tx1"/>
                </a:solidFill>
              </a:rPr>
              <a:t>, copyright does not protect ideas, only the expression of those ideas. For example, you can't copyright a recipe, but you can copyright a specific written description or illustration of the recipe.</a:t>
            </a:r>
          </a:p>
          <a:p>
            <a:pPr>
              <a:lnSpc>
                <a:spcPts val="1220"/>
              </a:lnSpc>
              <a:buClr>
                <a:srgbClr val="F1A0C2"/>
              </a:buClr>
              <a:tabLst>
                <a:tab pos="177800" algn="l"/>
              </a:tabLst>
            </a:pPr>
            <a:r>
              <a:rPr lang="en-US" dirty="0">
                <a:solidFill>
                  <a:schemeClr val="tx1"/>
                </a:solidFill>
              </a:rPr>
              <a:t>For more detailed advice, especially if you're dealing with a complex situation or large amounts of money, you should consult with a lawyer or a professional </a:t>
            </a:r>
            <a:r>
              <a:rPr lang="en-US" dirty="0" err="1">
                <a:solidFill>
                  <a:schemeClr val="tx1"/>
                </a:solidFill>
              </a:rPr>
              <a:t>specialised</a:t>
            </a:r>
            <a:r>
              <a:rPr lang="en-US" dirty="0">
                <a:solidFill>
                  <a:schemeClr val="tx1"/>
                </a:solidFill>
              </a:rPr>
              <a:t> in intellectual property law.</a:t>
            </a:r>
          </a:p>
          <a:p>
            <a:pPr>
              <a:lnSpc>
                <a:spcPts val="1220"/>
              </a:lnSpc>
              <a:buClr>
                <a:srgbClr val="F1A0C2"/>
              </a:buClr>
              <a:tabLst>
                <a:tab pos="177800" algn="l"/>
              </a:tabLst>
            </a:pPr>
            <a:endParaRPr lang="en-US" dirty="0">
              <a:solidFill>
                <a:schemeClr val="tx1"/>
              </a:solidFill>
            </a:endParaRP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2494645" y="4728260"/>
            <a:ext cx="4616541" cy="34308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rPr>
              <a:t>Automatic Protection: </a:t>
            </a:r>
            <a:r>
              <a:rPr lang="en-US" dirty="0">
                <a:solidFill>
                  <a:schemeClr val="tx1"/>
                </a:solidFill>
              </a:rPr>
              <a:t>In the European Union, copyright protection  is automatic and does not require registration. As soon as an original work is created and fixed in a tangible medium (like being written down or saved on a computer), it is protected by copyright. However, it may be necessary to register your copyright if you wish to bring a lawsuit for infringement.</a:t>
            </a:r>
          </a:p>
          <a:p>
            <a:pPr marL="228600" indent="-228600" algn="l">
              <a:buClr>
                <a:srgbClr val="F79037"/>
              </a:buClr>
              <a:buFont typeface="+mj-lt"/>
              <a:buAutoNum type="arabicPeriod"/>
              <a:tabLst>
                <a:tab pos="177800" algn="l"/>
              </a:tabLst>
            </a:pPr>
            <a:r>
              <a:rPr lang="en-US" b="1" dirty="0">
                <a:solidFill>
                  <a:srgbClr val="F79037"/>
                </a:solidFill>
              </a:rPr>
              <a:t>Marking Your Work: </a:t>
            </a:r>
            <a:r>
              <a:rPr lang="en-US" dirty="0">
                <a:solidFill>
                  <a:schemeClr val="tx1"/>
                </a:solidFill>
              </a:rPr>
              <a:t>It's a good practice to include a copyright notice on your works. This usually includes the word "copyright" or the copyright symbol (©), the year of first publication, and the name of the copyright owner. For example: © 2023 Your Business Name. This isn't legally required in most European countries, but it can deter infringement and can make it easier to win a lawsuit if someone infringes your work.</a:t>
            </a:r>
          </a:p>
          <a:p>
            <a:pPr marL="228600" indent="-228600" algn="l">
              <a:buClr>
                <a:srgbClr val="F79037"/>
              </a:buClr>
              <a:buFont typeface="+mj-lt"/>
              <a:buAutoNum type="arabicPeriod"/>
              <a:tabLst>
                <a:tab pos="177800" algn="l"/>
              </a:tabLst>
            </a:pPr>
            <a:r>
              <a:rPr lang="en-US" b="1" dirty="0">
                <a:solidFill>
                  <a:srgbClr val="F79037"/>
                </a:solidFill>
              </a:rPr>
              <a:t>Duration of Copyright: </a:t>
            </a:r>
            <a:r>
              <a:rPr lang="en-US" dirty="0">
                <a:solidFill>
                  <a:schemeClr val="tx1"/>
                </a:solidFill>
              </a:rPr>
              <a:t>In the European Union, copyright generally lasts for 70 years after the death of the author. If the author is a business, copyright lasts for 70 years from the date of publication (</a:t>
            </a:r>
            <a:r>
              <a:rPr lang="en-US" dirty="0" err="1">
                <a:solidFill>
                  <a:schemeClr val="tx1"/>
                </a:solidFill>
              </a:rPr>
              <a:t>Kusturovic</a:t>
            </a:r>
            <a:r>
              <a:rPr lang="en-US" dirty="0">
                <a:solidFill>
                  <a:schemeClr val="tx1"/>
                </a:solidFill>
              </a:rPr>
              <a:t> 2020)</a:t>
            </a:r>
          </a:p>
          <a:p>
            <a:pPr marL="228600" indent="-228600" algn="l">
              <a:buClr>
                <a:srgbClr val="F79037"/>
              </a:buClr>
              <a:buFont typeface="+mj-lt"/>
              <a:buAutoNum type="arabicPeriod"/>
              <a:tabLst>
                <a:tab pos="177800" algn="l"/>
              </a:tabLst>
            </a:pPr>
            <a:r>
              <a:rPr lang="en-US" b="1" dirty="0">
                <a:solidFill>
                  <a:srgbClr val="F79037"/>
                </a:solidFill>
              </a:rPr>
              <a:t>Enforcing Your Rights: </a:t>
            </a:r>
            <a:r>
              <a:rPr lang="en-US" dirty="0">
                <a:solidFill>
                  <a:schemeClr val="tx1"/>
                </a:solidFill>
              </a:rPr>
              <a:t>If someone uses your copyrighted work without your permission, you can take legal action against them. This can involve sending a cease-and-desist letter, filing a lawsuit, or reporting the infringement to a website or online platform.</a:t>
            </a:r>
          </a:p>
          <a:p>
            <a:pPr marL="228600" indent="-228600" algn="l">
              <a:buClr>
                <a:srgbClr val="F79037"/>
              </a:buClr>
              <a:buFont typeface="+mj-lt"/>
              <a:buAutoNum type="arabicPeriod"/>
              <a:tabLst>
                <a:tab pos="177800" algn="l"/>
              </a:tabLst>
            </a:pPr>
            <a:endParaRPr lang="en-US" dirty="0">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73701" y="472826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Here's what you need to know about copyrighting these materials:</a:t>
            </a:r>
          </a:p>
          <a:p>
            <a:pPr algn="l">
              <a:buClr>
                <a:srgbClr val="F1A0C2"/>
              </a:buClr>
              <a:tabLst>
                <a:tab pos="177800" algn="l"/>
              </a:tabLst>
            </a:pPr>
            <a:endParaRPr lang="en-US">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13708" y="445928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26</a:t>
            </a:fld>
            <a:endParaRPr lang="en-US" sz="900">
              <a:solidFill>
                <a:schemeClr val="tx1"/>
              </a:solidFill>
            </a:endParaRPr>
          </a:p>
        </p:txBody>
      </p:sp>
      <p:grpSp>
        <p:nvGrpSpPr>
          <p:cNvPr id="43" name="Group 42">
            <a:extLst>
              <a:ext uri="{FF2B5EF4-FFF2-40B4-BE49-F238E27FC236}">
                <a16:creationId xmlns:a16="http://schemas.microsoft.com/office/drawing/2014/main" id="{04AC0548-C9DE-412B-EF77-AB9723228F5A}"/>
              </a:ext>
            </a:extLst>
          </p:cNvPr>
          <p:cNvGrpSpPr>
            <a:grpSpLocks noChangeAspect="1"/>
          </p:cNvGrpSpPr>
          <p:nvPr/>
        </p:nvGrpSpPr>
        <p:grpSpPr>
          <a:xfrm>
            <a:off x="6009976" y="504724"/>
            <a:ext cx="900000" cy="948207"/>
            <a:chOff x="-2301651" y="6153847"/>
            <a:chExt cx="1028718" cy="1083820"/>
          </a:xfrm>
        </p:grpSpPr>
        <p:sp>
          <p:nvSpPr>
            <p:cNvPr id="44" name="Freeform 43">
              <a:extLst>
                <a:ext uri="{FF2B5EF4-FFF2-40B4-BE49-F238E27FC236}">
                  <a16:creationId xmlns:a16="http://schemas.microsoft.com/office/drawing/2014/main" id="{4348002D-A045-160F-B9E5-48E7AB5A8279}"/>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endParaRPr lang="en-US"/>
            </a:p>
          </p:txBody>
        </p:sp>
        <p:grpSp>
          <p:nvGrpSpPr>
            <p:cNvPr id="47" name="Graphic 26">
              <a:extLst>
                <a:ext uri="{FF2B5EF4-FFF2-40B4-BE49-F238E27FC236}">
                  <a16:creationId xmlns:a16="http://schemas.microsoft.com/office/drawing/2014/main" id="{904574E9-0290-A53A-DE1C-96B42EC41BB2}"/>
                </a:ext>
              </a:extLst>
            </p:cNvPr>
            <p:cNvGrpSpPr/>
            <p:nvPr/>
          </p:nvGrpSpPr>
          <p:grpSpPr>
            <a:xfrm>
              <a:off x="-2301651" y="6153847"/>
              <a:ext cx="1028718" cy="1083820"/>
              <a:chOff x="-2301651" y="6153847"/>
              <a:chExt cx="1028718" cy="1083820"/>
            </a:xfrm>
            <a:solidFill>
              <a:srgbClr val="000000"/>
            </a:solidFill>
          </p:grpSpPr>
          <p:sp>
            <p:nvSpPr>
              <p:cNvPr id="48" name="Freeform 47">
                <a:extLst>
                  <a:ext uri="{FF2B5EF4-FFF2-40B4-BE49-F238E27FC236}">
                    <a16:creationId xmlns:a16="http://schemas.microsoft.com/office/drawing/2014/main" id="{66CE997C-0955-1C79-08CB-31434131D082}"/>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81A8290-2D8F-EDB8-5FD0-EF431677DEF6}"/>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D1724B-D291-1ED0-6D07-C17A63BAB055}"/>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29C3A3-8696-902B-B554-D2F9F4F7BAE1}"/>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158B9FD-A0C1-301A-D06B-94BE426A7192}"/>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6B04702-72E5-BBFA-DECB-4113B4ACB80A}"/>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6966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334010"/>
            <a:ext cx="7559674" cy="156767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9" y="111936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41231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256864"/>
            <a:ext cx="5466529" cy="400110"/>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Registering a trademark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840029"/>
            <a:ext cx="4616541" cy="64171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rPr>
              <a:t>Understand What Can Be a Trademark: </a:t>
            </a:r>
            <a:r>
              <a:rPr lang="en-US" dirty="0">
                <a:solidFill>
                  <a:schemeClr val="tx1"/>
                </a:solidFill>
              </a:rPr>
              <a:t>Trademarks can include words, logos, shapes, </a:t>
            </a:r>
            <a:r>
              <a:rPr lang="en-US" dirty="0" err="1">
                <a:solidFill>
                  <a:schemeClr val="tx1"/>
                </a:solidFill>
              </a:rPr>
              <a:t>colours</a:t>
            </a:r>
            <a:r>
              <a:rPr lang="en-US" dirty="0">
                <a:solidFill>
                  <a:schemeClr val="tx1"/>
                </a:solidFill>
              </a:rPr>
              <a:t>, sounds, or any combination of these. The most important factor is that they must be distinctive and capable of distinguishing your goods or services from those of other companies.</a:t>
            </a:r>
          </a:p>
          <a:p>
            <a:pPr marL="228600" indent="-228600" algn="l">
              <a:buClr>
                <a:srgbClr val="F79037"/>
              </a:buClr>
              <a:buFont typeface="+mj-lt"/>
              <a:buAutoNum type="arabicPeriod"/>
              <a:tabLst>
                <a:tab pos="177800" algn="l"/>
              </a:tabLst>
            </a:pPr>
            <a:r>
              <a:rPr lang="en-US" b="1" dirty="0">
                <a:solidFill>
                  <a:srgbClr val="F79037"/>
                </a:solidFill>
              </a:rPr>
              <a:t>Research Existing Trademarks: </a:t>
            </a:r>
            <a:r>
              <a:rPr lang="en-US" dirty="0">
                <a:solidFill>
                  <a:schemeClr val="tx1"/>
                </a:solidFill>
              </a:rPr>
              <a:t>Before applying for a trademark, you should conduct a thorough search to make sure your desired trademark isn't already in use or registered by another company. This can be done through EUIPO's </a:t>
            </a:r>
            <a:r>
              <a:rPr lang="en-US" dirty="0" err="1">
                <a:solidFill>
                  <a:schemeClr val="tx1"/>
                </a:solidFill>
              </a:rPr>
              <a:t>eSearch</a:t>
            </a:r>
            <a:r>
              <a:rPr lang="en-US" dirty="0">
                <a:solidFill>
                  <a:schemeClr val="tx1"/>
                </a:solidFill>
              </a:rPr>
              <a:t> plus database.</a:t>
            </a:r>
          </a:p>
          <a:p>
            <a:pPr marL="228600" indent="-228600" algn="l">
              <a:buClr>
                <a:srgbClr val="F79037"/>
              </a:buClr>
              <a:buFont typeface="+mj-lt"/>
              <a:buAutoNum type="arabicPeriod"/>
              <a:tabLst>
                <a:tab pos="177800" algn="l"/>
              </a:tabLst>
            </a:pPr>
            <a:r>
              <a:rPr lang="en-US" b="1" dirty="0">
                <a:solidFill>
                  <a:srgbClr val="F79037"/>
                </a:solidFill>
              </a:rPr>
              <a:t>Prepare Your Application: </a:t>
            </a:r>
            <a:r>
              <a:rPr lang="en-US" dirty="0">
                <a:solidFill>
                  <a:schemeClr val="tx1"/>
                </a:solidFill>
              </a:rPr>
              <a:t>To register a EU trademark, you'll need to prepare the following:</a:t>
            </a:r>
          </a:p>
          <a:p>
            <a:pPr marL="355600" indent="-166688" algn="l">
              <a:buClr>
                <a:srgbClr val="F79037"/>
              </a:buClr>
              <a:buFont typeface="Arial" panose="020B0604020202020204" pitchFamily="34" charset="0"/>
              <a:buChar char="•"/>
              <a:tabLst>
                <a:tab pos="177800" algn="l"/>
              </a:tabLst>
            </a:pPr>
            <a:r>
              <a:rPr lang="en-US" dirty="0">
                <a:solidFill>
                  <a:schemeClr val="tx1"/>
                </a:solidFill>
              </a:rPr>
              <a:t>A clear representation of your trademark. This could be an image if your trademark is a logo or a combination of words and graphics.</a:t>
            </a:r>
          </a:p>
          <a:p>
            <a:pPr marL="355600" indent="-166688" algn="l">
              <a:buClr>
                <a:srgbClr val="F79037"/>
              </a:buClr>
              <a:buFont typeface="Arial" panose="020B0604020202020204" pitchFamily="34" charset="0"/>
              <a:buChar char="•"/>
              <a:tabLst>
                <a:tab pos="177800" algn="l"/>
              </a:tabLst>
            </a:pPr>
            <a:r>
              <a:rPr lang="en-US" dirty="0">
                <a:solidFill>
                  <a:schemeClr val="tx1"/>
                </a:solidFill>
              </a:rPr>
              <a:t>A list of goods or services that your trademark will represent, </a:t>
            </a:r>
            <a:r>
              <a:rPr lang="en-US" dirty="0" err="1">
                <a:solidFill>
                  <a:schemeClr val="tx1"/>
                </a:solidFill>
              </a:rPr>
              <a:t>categorised</a:t>
            </a:r>
            <a:r>
              <a:rPr lang="en-US" dirty="0">
                <a:solidFill>
                  <a:schemeClr val="tx1"/>
                </a:solidFill>
              </a:rPr>
              <a:t> by the Nice Classification, which is an international classification of goods and services for the purposes of trademark registration.</a:t>
            </a:r>
          </a:p>
          <a:p>
            <a:pPr marL="228600" indent="-228600" algn="l">
              <a:buClr>
                <a:srgbClr val="F79037"/>
              </a:buClr>
              <a:buFont typeface="+mj-lt"/>
              <a:buAutoNum type="arabicPeriod" startAt="4"/>
              <a:tabLst>
                <a:tab pos="177800" algn="l"/>
              </a:tabLst>
            </a:pPr>
            <a:r>
              <a:rPr lang="en-US" b="1" dirty="0">
                <a:solidFill>
                  <a:srgbClr val="F79037"/>
                </a:solidFill>
              </a:rPr>
              <a:t>File Your Application: </a:t>
            </a:r>
            <a:r>
              <a:rPr lang="en-US" dirty="0">
                <a:solidFill>
                  <a:schemeClr val="tx1"/>
                </a:solidFill>
              </a:rPr>
              <a:t>The application for an EU trademark can be submitted online through EUIPO's website. You can file the application yourself or hire a trademark attorney to do it for you.</a:t>
            </a:r>
          </a:p>
          <a:p>
            <a:pPr marL="228600" indent="-228600" algn="l">
              <a:buClr>
                <a:srgbClr val="F79037"/>
              </a:buClr>
              <a:buFont typeface="+mj-lt"/>
              <a:buAutoNum type="arabicPeriod" startAt="4"/>
              <a:tabLst>
                <a:tab pos="177800" algn="l"/>
              </a:tabLst>
            </a:pPr>
            <a:r>
              <a:rPr lang="en-US" b="1" dirty="0">
                <a:solidFill>
                  <a:srgbClr val="F79037"/>
                </a:solidFill>
              </a:rPr>
              <a:t>Pay the Fee: </a:t>
            </a:r>
            <a:r>
              <a:rPr lang="en-US" dirty="0">
                <a:solidFill>
                  <a:schemeClr val="tx1"/>
                </a:solidFill>
              </a:rPr>
              <a:t>After submitting the application, you'll need to pay the application fee. The basic fee covers one class of goods or services. There are additional fees for each additional class you want to include in your application.</a:t>
            </a:r>
          </a:p>
          <a:p>
            <a:pPr marL="228600" indent="-228600" algn="l">
              <a:buClr>
                <a:srgbClr val="F79037"/>
              </a:buClr>
              <a:buFont typeface="+mj-lt"/>
              <a:buAutoNum type="arabicPeriod" startAt="4"/>
              <a:tabLst>
                <a:tab pos="177800" algn="l"/>
              </a:tabLst>
            </a:pPr>
            <a:r>
              <a:rPr lang="en-US" b="1" dirty="0">
                <a:solidFill>
                  <a:srgbClr val="F79037"/>
                </a:solidFill>
              </a:rPr>
              <a:t>Examination by EUIPO: </a:t>
            </a:r>
            <a:r>
              <a:rPr lang="en-US" dirty="0">
                <a:solidFill>
                  <a:schemeClr val="tx1"/>
                </a:solidFill>
              </a:rPr>
              <a:t>Once your application is submitted and the fee is paid, EUIPO will examine your application. This includes checking that it meets the formal requirements and that the mark is distinctive and not descriptive or misleading. EUIPO will also check that it doesn't conflict with existing trademarks.</a:t>
            </a:r>
          </a:p>
          <a:p>
            <a:pPr marL="228600" indent="-228600" algn="l">
              <a:buClr>
                <a:srgbClr val="F79037"/>
              </a:buClr>
              <a:buFont typeface="+mj-lt"/>
              <a:buAutoNum type="arabicPeriod" startAt="4"/>
              <a:tabLst>
                <a:tab pos="177800" algn="l"/>
              </a:tabLst>
            </a:pPr>
            <a:r>
              <a:rPr lang="en-US" b="1" dirty="0">
                <a:solidFill>
                  <a:srgbClr val="F79037"/>
                </a:solidFill>
              </a:rPr>
              <a:t>Opposition Period: </a:t>
            </a:r>
            <a:r>
              <a:rPr lang="en-US" dirty="0">
                <a:solidFill>
                  <a:schemeClr val="tx1"/>
                </a:solidFill>
              </a:rPr>
              <a:t>If your application passes the examination, it will be published in the EU Trade Marks Bulletin. Other trademark owners then have three months to file an opposition if they believe your trademark would infringe on their rights.</a:t>
            </a:r>
          </a:p>
          <a:p>
            <a:pPr marL="228600" indent="-228600" algn="l">
              <a:buClr>
                <a:srgbClr val="F79037"/>
              </a:buClr>
              <a:buFont typeface="+mj-lt"/>
              <a:buAutoNum type="arabicPeriod" startAt="4"/>
              <a:tabLst>
                <a:tab pos="177800" algn="l"/>
              </a:tabLst>
            </a:pPr>
            <a:r>
              <a:rPr lang="en-US" b="1" dirty="0">
                <a:solidFill>
                  <a:srgbClr val="F79037"/>
                </a:solidFill>
              </a:rPr>
              <a:t>Registration: </a:t>
            </a:r>
            <a:r>
              <a:rPr lang="en-US" dirty="0">
                <a:solidFill>
                  <a:schemeClr val="tx1"/>
                </a:solidFill>
              </a:rPr>
              <a:t>If no oppositions are filed, or if any oppositions are resolved in your </a:t>
            </a:r>
            <a:r>
              <a:rPr lang="en-US" dirty="0" err="1">
                <a:solidFill>
                  <a:schemeClr val="tx1"/>
                </a:solidFill>
              </a:rPr>
              <a:t>favour</a:t>
            </a:r>
            <a:r>
              <a:rPr lang="en-US" dirty="0">
                <a:solidFill>
                  <a:schemeClr val="tx1"/>
                </a:solidFill>
              </a:rPr>
              <a:t>, your trademark will be registered. You will receive a certificate of registration, and your trademark will be published as registered in the EU Trade Marks Bulletin. </a:t>
            </a:r>
          </a:p>
          <a:p>
            <a:pPr marL="228600" indent="-228600" algn="l">
              <a:buClr>
                <a:srgbClr val="F79037"/>
              </a:buClr>
              <a:buFont typeface="+mj-lt"/>
              <a:buAutoNum type="arabicPeriod" startAt="4"/>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840029"/>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Registering a trademark for your food business in Europe can protect your brand name, logo, slogan, or other identifying marks. This can prevent others from using similar marks that could confuse customers. Here's a step-by-step guide to registering a trademark in the European Union (EU) through the European Union Intellectual Property Office (EUIPO): </a:t>
            </a:r>
          </a:p>
          <a:p>
            <a:pPr algn="l">
              <a:buClr>
                <a:srgbClr val="F1A0C2"/>
              </a:buClr>
              <a:tabLst>
                <a:tab pos="177800" algn="l"/>
              </a:tabLst>
            </a:pPr>
            <a:r>
              <a:rPr lang="en-US" b="1">
                <a:solidFill>
                  <a:schemeClr val="tx1"/>
                </a:solidFill>
              </a:rPr>
              <a:t> </a:t>
            </a: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952057"/>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8532455"/>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Please note</a:t>
            </a:r>
            <a:r>
              <a:rPr lang="en-US" b="1">
                <a:solidFill>
                  <a:schemeClr val="bg1"/>
                </a:solidFill>
              </a:rPr>
              <a:t> </a:t>
            </a:r>
            <a:r>
              <a:rPr lang="en-US">
                <a:solidFill>
                  <a:schemeClr val="tx1"/>
                </a:solidFill>
              </a:rPr>
              <a:t>that a EU trademark gives protection in all EU member states. If you only want protection in a specific country, you should apply for a national trademark in that country.</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This is a general guide, and the exact process may vary depending on the specifics of your business and your trademark. If you're unsure about any part of this process, it may be worth consulting with a trademark attorney. Remember that a registered trademark is a valuable asset that can protect your brand and your business.</a:t>
            </a:r>
          </a:p>
          <a:p>
            <a:pPr>
              <a:lnSpc>
                <a:spcPts val="1220"/>
              </a:lnSpc>
              <a:buClr>
                <a:srgbClr val="F1A0C2"/>
              </a:buClr>
              <a:tabLst>
                <a:tab pos="177800" algn="l"/>
              </a:tabLst>
            </a:pPr>
            <a:endParaRPr lang="en-US">
              <a:solidFill>
                <a:schemeClr val="tx1"/>
              </a:solidFill>
            </a:endParaRPr>
          </a:p>
        </p:txBody>
      </p:sp>
      <p:sp>
        <p:nvSpPr>
          <p:cNvPr id="6" name="Slide Number Placeholder 5">
            <a:extLst>
              <a:ext uri="{FF2B5EF4-FFF2-40B4-BE49-F238E27FC236}">
                <a16:creationId xmlns:a16="http://schemas.microsoft.com/office/drawing/2014/main" id="{0A961883-BD56-AE7F-8D3E-D6AF8A01BABD}"/>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27</a:t>
            </a:fld>
            <a:endParaRPr lang="en-US" sz="900">
              <a:solidFill>
                <a:schemeClr val="tx1"/>
              </a:solidFill>
            </a:endParaRPr>
          </a:p>
        </p:txBody>
      </p:sp>
      <p:grpSp>
        <p:nvGrpSpPr>
          <p:cNvPr id="32" name="Group 31">
            <a:extLst>
              <a:ext uri="{FF2B5EF4-FFF2-40B4-BE49-F238E27FC236}">
                <a16:creationId xmlns:a16="http://schemas.microsoft.com/office/drawing/2014/main" id="{665D635B-C409-7744-F4CC-4026615F8ADA}"/>
              </a:ext>
            </a:extLst>
          </p:cNvPr>
          <p:cNvGrpSpPr>
            <a:grpSpLocks noChangeAspect="1"/>
          </p:cNvGrpSpPr>
          <p:nvPr/>
        </p:nvGrpSpPr>
        <p:grpSpPr>
          <a:xfrm>
            <a:off x="6019806" y="543790"/>
            <a:ext cx="1108948" cy="888208"/>
            <a:chOff x="-904560" y="6171384"/>
            <a:chExt cx="1353174" cy="1083821"/>
          </a:xfrm>
        </p:grpSpPr>
        <p:sp>
          <p:nvSpPr>
            <p:cNvPr id="33" name="Freeform 32">
              <a:extLst>
                <a:ext uri="{FF2B5EF4-FFF2-40B4-BE49-F238E27FC236}">
                  <a16:creationId xmlns:a16="http://schemas.microsoft.com/office/drawing/2014/main" id="{75A85669-A7B1-CAC9-8675-72C9421BCCC5}"/>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A3A5C0D-40D3-F84A-C7F9-253E1D5D1659}"/>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endParaRPr lang="en-US"/>
            </a:p>
          </p:txBody>
        </p:sp>
        <p:grpSp>
          <p:nvGrpSpPr>
            <p:cNvPr id="35" name="Graphic 26">
              <a:extLst>
                <a:ext uri="{FF2B5EF4-FFF2-40B4-BE49-F238E27FC236}">
                  <a16:creationId xmlns:a16="http://schemas.microsoft.com/office/drawing/2014/main" id="{F6FF01FA-AA92-9062-BFAA-BC6CD0A042D0}"/>
                </a:ext>
              </a:extLst>
            </p:cNvPr>
            <p:cNvGrpSpPr/>
            <p:nvPr/>
          </p:nvGrpSpPr>
          <p:grpSpPr>
            <a:xfrm>
              <a:off x="-329195" y="6304670"/>
              <a:ext cx="777809" cy="777675"/>
              <a:chOff x="-329195" y="6304670"/>
              <a:chExt cx="777809" cy="777675"/>
            </a:xfrm>
          </p:grpSpPr>
          <p:sp>
            <p:nvSpPr>
              <p:cNvPr id="48" name="Freeform 47">
                <a:extLst>
                  <a:ext uri="{FF2B5EF4-FFF2-40B4-BE49-F238E27FC236}">
                    <a16:creationId xmlns:a16="http://schemas.microsoft.com/office/drawing/2014/main" id="{835D8BB2-9CE4-5856-8245-9AD52CF07D25}"/>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4E9DAB-82DB-A35B-FDFB-623F173784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7EC4845-28D3-228A-C936-8863AD2344C3}"/>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6724942-6139-3030-29AB-62558C8AFB28}"/>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43F12CE-7117-EA62-F9F2-2BC3137F5ED8}"/>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5E882DD-8F11-BB0E-6CD1-B1137DD6E9B5}"/>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66260D2-5E83-EAC0-F60D-7FC7AAF2AF49}"/>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7690663-4707-B134-ADF7-76AF2CE75364}"/>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02891BB-F7E1-16D8-AB2B-6633BC79E15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5757CBF-143C-699C-D876-ACCFF2222C3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6652D29C-A98A-5A53-DC26-E1B718DF1B7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57F4408-8346-7E06-17EE-C40F4BFF286D}"/>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38" name="Graphic 26">
              <a:extLst>
                <a:ext uri="{FF2B5EF4-FFF2-40B4-BE49-F238E27FC236}">
                  <a16:creationId xmlns:a16="http://schemas.microsoft.com/office/drawing/2014/main" id="{2C1330D1-CFFD-5566-DA41-FBD7A24690CA}"/>
                </a:ext>
              </a:extLst>
            </p:cNvPr>
            <p:cNvGrpSpPr/>
            <p:nvPr/>
          </p:nvGrpSpPr>
          <p:grpSpPr>
            <a:xfrm>
              <a:off x="-757210" y="6325715"/>
              <a:ext cx="275403" cy="42090"/>
              <a:chOff x="-757210" y="6325715"/>
              <a:chExt cx="275403" cy="42090"/>
            </a:xfrm>
            <a:solidFill>
              <a:srgbClr val="000000"/>
            </a:solidFill>
          </p:grpSpPr>
          <p:sp>
            <p:nvSpPr>
              <p:cNvPr id="44" name="Freeform 43">
                <a:extLst>
                  <a:ext uri="{FF2B5EF4-FFF2-40B4-BE49-F238E27FC236}">
                    <a16:creationId xmlns:a16="http://schemas.microsoft.com/office/drawing/2014/main" id="{C4CC9ABC-25B0-91B0-FBE0-2F83A0C0CCC4}"/>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4320-02F9-4850-BB46-F5791F116A1A}"/>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AC46B446-391D-B091-736A-CC9391BCE1ED}"/>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endParaRPr lang="en-US"/>
            </a:p>
          </p:txBody>
        </p:sp>
        <p:grpSp>
          <p:nvGrpSpPr>
            <p:cNvPr id="40" name="Graphic 26">
              <a:extLst>
                <a:ext uri="{FF2B5EF4-FFF2-40B4-BE49-F238E27FC236}">
                  <a16:creationId xmlns:a16="http://schemas.microsoft.com/office/drawing/2014/main" id="{E890183E-3051-F67C-7B04-98DE89E80DF1}"/>
                </a:ext>
              </a:extLst>
            </p:cNvPr>
            <p:cNvGrpSpPr/>
            <p:nvPr/>
          </p:nvGrpSpPr>
          <p:grpSpPr>
            <a:xfrm>
              <a:off x="-755456" y="6797475"/>
              <a:ext cx="573610" cy="320937"/>
              <a:chOff x="-755456" y="6797475"/>
              <a:chExt cx="573610" cy="320937"/>
            </a:xfrm>
            <a:solidFill>
              <a:srgbClr val="000000"/>
            </a:solidFill>
          </p:grpSpPr>
          <p:sp>
            <p:nvSpPr>
              <p:cNvPr id="41" name="Freeform 40">
                <a:extLst>
                  <a:ext uri="{FF2B5EF4-FFF2-40B4-BE49-F238E27FC236}">
                    <a16:creationId xmlns:a16="http://schemas.microsoft.com/office/drawing/2014/main" id="{CCC2CDEA-42ED-D62E-AC49-09A12C526507}"/>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7EF5409-C4F1-CCE8-02A7-0E109EE0365B}"/>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0E500BB-0614-39AF-79C4-89643D26A1DB}"/>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9490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0087" y="7675456"/>
            <a:ext cx="7559674" cy="108822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4572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7502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594795"/>
            <a:ext cx="5466529" cy="400110"/>
          </a:xfrm>
          <a:prstGeom prst="rect">
            <a:avLst/>
          </a:prstGeom>
          <a:noFill/>
        </p:spPr>
        <p:txBody>
          <a:bodyPr wrap="square">
            <a:spAutoFit/>
          </a:bodyPr>
          <a:lstStyle/>
          <a:p>
            <a:r>
              <a:rPr lang="en-IE" sz="2000" b="1" kern="0">
                <a:solidFill>
                  <a:srgbClr val="323338"/>
                </a:solidFill>
                <a:effectLst/>
                <a:latin typeface="Calibri" panose="020F0502020204030204" pitchFamily="34" charset="0"/>
                <a:ea typeface="Calibri" panose="020F0502020204030204" pitchFamily="34" charset="0"/>
                <a:cs typeface="Calibri" panose="020F0502020204030204" pitchFamily="34" charset="0"/>
              </a:rPr>
              <a:t>Trade Secrets</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2177960"/>
            <a:ext cx="4616541" cy="64171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a:solidFill>
                  <a:srgbClr val="F79037"/>
                </a:solidFill>
              </a:rPr>
              <a:t>Identify Your Trade Secrets: </a:t>
            </a:r>
            <a:r>
              <a:rPr lang="en-US">
                <a:solidFill>
                  <a:schemeClr val="tx1"/>
                </a:solidFill>
              </a:rPr>
              <a:t>Clearly identify and document the information that you consider to be trade secrets. This could be your unique recipes, proprietary cooking or manufacturing processes, or even your customer list or marketing strategies. The information should be valuable to your business, not generally known, and not easily discoverable by others in the industry.</a:t>
            </a:r>
          </a:p>
          <a:p>
            <a:pPr marL="228600" indent="-228600" algn="l">
              <a:buClr>
                <a:srgbClr val="F79037"/>
              </a:buClr>
              <a:buFont typeface="+mj-lt"/>
              <a:buAutoNum type="arabicPeriod"/>
              <a:tabLst>
                <a:tab pos="177800" algn="l"/>
              </a:tabLst>
            </a:pPr>
            <a:r>
              <a:rPr lang="en-US" b="1">
                <a:solidFill>
                  <a:srgbClr val="F79037"/>
                </a:solidFill>
              </a:rPr>
              <a:t>Implement Security Measures: </a:t>
            </a:r>
            <a:r>
              <a:rPr lang="en-US">
                <a:solidFill>
                  <a:schemeClr val="tx1"/>
                </a:solidFill>
              </a:rPr>
              <a:t>To qualify as trade secrets, the information must be subject to reasonable steps to keep it secret. This could include:</a:t>
            </a:r>
          </a:p>
          <a:p>
            <a:pPr marL="355600" indent="-127000" algn="l">
              <a:buClr>
                <a:srgbClr val="F79037"/>
              </a:buClr>
              <a:buFont typeface="Arial" panose="020B0604020202020204" pitchFamily="34" charset="0"/>
              <a:buChar char="•"/>
              <a:tabLst>
                <a:tab pos="177800" algn="l"/>
              </a:tabLst>
            </a:pPr>
            <a:r>
              <a:rPr lang="en-US" b="1">
                <a:solidFill>
                  <a:srgbClr val="F79037"/>
                </a:solidFill>
              </a:rPr>
              <a:t>Physical Security Measures: </a:t>
            </a:r>
            <a:r>
              <a:rPr lang="en-US">
                <a:solidFill>
                  <a:schemeClr val="tx1"/>
                </a:solidFill>
              </a:rPr>
              <a:t>Secure the locations where the information is kept, such as using locks or access controls.</a:t>
            </a:r>
          </a:p>
          <a:p>
            <a:pPr marL="355600" indent="-127000" algn="l">
              <a:buClr>
                <a:srgbClr val="F79037"/>
              </a:buClr>
              <a:buFont typeface="Arial" panose="020B0604020202020204" pitchFamily="34" charset="0"/>
              <a:buChar char="•"/>
              <a:tabLst>
                <a:tab pos="177800" algn="l"/>
              </a:tabLst>
            </a:pPr>
            <a:r>
              <a:rPr lang="en-US" b="1">
                <a:solidFill>
                  <a:srgbClr val="F79037"/>
                </a:solidFill>
              </a:rPr>
              <a:t>Digital Security Measures: </a:t>
            </a:r>
            <a:r>
              <a:rPr lang="en-US">
                <a:solidFill>
                  <a:schemeClr val="tx1"/>
                </a:solidFill>
              </a:rPr>
              <a:t>Use strong passwords, encryption, firewalls, and other IT security measures to protect digital information. Regularly backup and update your systems.</a:t>
            </a:r>
          </a:p>
          <a:p>
            <a:pPr marL="355600" indent="-127000" algn="l">
              <a:buClr>
                <a:srgbClr val="F79037"/>
              </a:buClr>
              <a:buFont typeface="Arial" panose="020B0604020202020204" pitchFamily="34" charset="0"/>
              <a:buChar char="•"/>
              <a:tabLst>
                <a:tab pos="177800" algn="l"/>
              </a:tabLst>
            </a:pPr>
            <a:r>
              <a:rPr lang="en-US" b="1">
                <a:solidFill>
                  <a:srgbClr val="F79037"/>
                </a:solidFill>
              </a:rPr>
              <a:t>Limit Access: </a:t>
            </a:r>
            <a:r>
              <a:rPr lang="en-US">
                <a:solidFill>
                  <a:schemeClr val="tx1"/>
                </a:solidFill>
              </a:rPr>
              <a:t>Only provide access to the information on a "need-to-know" basis.</a:t>
            </a:r>
          </a:p>
          <a:p>
            <a:pPr marL="228600" indent="-228600" algn="l">
              <a:buClr>
                <a:srgbClr val="F79037"/>
              </a:buClr>
              <a:buFont typeface="+mj-lt"/>
              <a:buAutoNum type="arabicPeriod" startAt="3"/>
              <a:tabLst>
                <a:tab pos="177800" algn="l"/>
              </a:tabLst>
            </a:pPr>
            <a:r>
              <a:rPr lang="en-US" b="1">
                <a:solidFill>
                  <a:srgbClr val="F79037"/>
                </a:solidFill>
              </a:rPr>
              <a:t>Confidentiality Agreements: </a:t>
            </a:r>
            <a:r>
              <a:rPr lang="en-US">
                <a:solidFill>
                  <a:schemeClr val="tx1"/>
                </a:solidFill>
              </a:rPr>
              <a:t>Employees, contractors, suppliers, and anyone else who has access to the trade secrets should sign confidentiality agreements. These agreements should clearly define the information that is considered confidential, the obligations of the party receiving the information, and the potential penalties for breach of the agreement.</a:t>
            </a:r>
          </a:p>
          <a:p>
            <a:pPr marL="228600" indent="-228600" algn="l">
              <a:buClr>
                <a:srgbClr val="F79037"/>
              </a:buClr>
              <a:buFont typeface="+mj-lt"/>
              <a:buAutoNum type="arabicPeriod" startAt="3"/>
              <a:tabLst>
                <a:tab pos="177800" algn="l"/>
              </a:tabLst>
            </a:pPr>
            <a:r>
              <a:rPr lang="en-US" b="1">
                <a:solidFill>
                  <a:srgbClr val="F79037"/>
                </a:solidFill>
              </a:rPr>
              <a:t>Training: </a:t>
            </a:r>
            <a:r>
              <a:rPr lang="en-US">
                <a:solidFill>
                  <a:schemeClr val="tx1"/>
                </a:solidFill>
              </a:rPr>
              <a:t>Regularly train your staff on the importance of trade secrets and how to protect them. Make sure they understand the potential consequences of revealing trade secrets.</a:t>
            </a:r>
          </a:p>
          <a:p>
            <a:pPr marL="228600" indent="-228600" algn="l">
              <a:buClr>
                <a:srgbClr val="F79037"/>
              </a:buClr>
              <a:buFont typeface="+mj-lt"/>
              <a:buAutoNum type="arabicPeriod" startAt="3"/>
              <a:tabLst>
                <a:tab pos="177800" algn="l"/>
              </a:tabLst>
            </a:pPr>
            <a:r>
              <a:rPr lang="en-US" b="1">
                <a:solidFill>
                  <a:srgbClr val="F79037"/>
                </a:solidFill>
              </a:rPr>
              <a:t>Monitor and Enforce: </a:t>
            </a:r>
            <a:r>
              <a:rPr lang="en-US">
                <a:solidFill>
                  <a:schemeClr val="tx1"/>
                </a:solidFill>
              </a:rPr>
              <a:t>Regularly review your security measures and update them as necessary. If you believe that a trade secret has been stolen, consult with a lawyer to explore your options. Under the Trade Secrets Directive, you may be able to take legal action to stop the use or disclosure of the trade secret and to seek compensation.</a:t>
            </a:r>
          </a:p>
          <a:p>
            <a:pPr marL="228600" indent="-228600" algn="l">
              <a:buClr>
                <a:srgbClr val="F79037"/>
              </a:buClr>
              <a:buFont typeface="+mj-lt"/>
              <a:buAutoNum type="arabicPeriod" startAt="3"/>
              <a:tabLst>
                <a:tab pos="177800" algn="l"/>
              </a:tabLst>
            </a:pPr>
            <a:endParaRPr lang="en-US">
              <a:solidFill>
                <a:schemeClr val="tx1"/>
              </a:solidFill>
            </a:endParaRPr>
          </a:p>
          <a:p>
            <a:pPr marL="228600" indent="-228600" algn="l">
              <a:buClr>
                <a:srgbClr val="F79037"/>
              </a:buClr>
              <a:buFont typeface="+mj-lt"/>
              <a:buAutoNum type="arabicPeriod" startAt="3"/>
              <a:tabLst>
                <a:tab pos="177800" algn="l"/>
              </a:tabLst>
            </a:pPr>
            <a:endParaRPr lang="en-US">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2177960"/>
            <a:ext cx="1870529"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Trade secrets are a valuable form of intellectual property that involve information, such as formulas, practices, processes, designs, instruments, or patterns, that have economic value because they are not generally known or easily ascertainable. This can include unique recipes or proprietary processes in a food business. In Europe, the protection of trade secrets is governed by the Trade Secrets Directive (EU 2016/943).</a:t>
            </a:r>
          </a:p>
          <a:p>
            <a:pPr algn="l">
              <a:buClr>
                <a:srgbClr val="F1A0C2"/>
              </a:buClr>
              <a:tabLst>
                <a:tab pos="177800" algn="l"/>
              </a:tabLst>
            </a:pPr>
            <a:endParaRPr lang="en-US" b="1">
              <a:solidFill>
                <a:schemeClr val="tx1"/>
              </a:solidFill>
            </a:endParaRPr>
          </a:p>
          <a:p>
            <a:pPr algn="l">
              <a:buClr>
                <a:srgbClr val="F1A0C2"/>
              </a:buClr>
              <a:tabLst>
                <a:tab pos="177800" algn="l"/>
              </a:tabLst>
            </a:pPr>
            <a:r>
              <a:rPr lang="en-US" b="1">
                <a:solidFill>
                  <a:schemeClr val="tx1"/>
                </a:solidFill>
              </a:rPr>
              <a:t>Here's how you can protect your trade secrets in the Europe:</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128998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83439" y="787390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Remember</a:t>
            </a:r>
            <a:r>
              <a:rPr lang="en-US">
                <a:solidFill>
                  <a:schemeClr val="tx1"/>
                </a:solidFill>
              </a:rPr>
              <a:t>, while a trade secret can be protected indefinitely as long as it remains secret, once the information becomes publicly known, the protection is lost. </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Therefore, it's crucial to maintain the secrecy of the information. If you're unsure about any part of this process, it may be worth consulting with a lawyer or an expert in intellectual property law.</a:t>
            </a:r>
          </a:p>
          <a:p>
            <a:pPr>
              <a:lnSpc>
                <a:spcPts val="1220"/>
              </a:lnSpc>
              <a:buClr>
                <a:srgbClr val="F1A0C2"/>
              </a:buClr>
              <a:tabLst>
                <a:tab pos="177800" algn="l"/>
              </a:tabLst>
            </a:pPr>
            <a:endParaRPr lang="en-US">
              <a:solidFill>
                <a:schemeClr val="tx1"/>
              </a:solidFill>
            </a:endParaRPr>
          </a:p>
        </p:txBody>
      </p:sp>
      <p:sp>
        <p:nvSpPr>
          <p:cNvPr id="3" name="Slide Number Placeholder 5">
            <a:extLst>
              <a:ext uri="{FF2B5EF4-FFF2-40B4-BE49-F238E27FC236}">
                <a16:creationId xmlns:a16="http://schemas.microsoft.com/office/drawing/2014/main" id="{34EED830-2C0E-6631-37E1-6024524ED0B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28</a:t>
            </a:fld>
            <a:endParaRPr lang="en-US" sz="900">
              <a:solidFill>
                <a:schemeClr val="tx1"/>
              </a:solidFill>
            </a:endParaRPr>
          </a:p>
        </p:txBody>
      </p:sp>
      <p:grpSp>
        <p:nvGrpSpPr>
          <p:cNvPr id="4" name="Graphic 26">
            <a:extLst>
              <a:ext uri="{FF2B5EF4-FFF2-40B4-BE49-F238E27FC236}">
                <a16:creationId xmlns:a16="http://schemas.microsoft.com/office/drawing/2014/main" id="{454A2445-ED7E-026C-5E57-819FAA91D04C}"/>
              </a:ext>
            </a:extLst>
          </p:cNvPr>
          <p:cNvGrpSpPr/>
          <p:nvPr/>
        </p:nvGrpSpPr>
        <p:grpSpPr>
          <a:xfrm>
            <a:off x="5872904" y="952004"/>
            <a:ext cx="867869" cy="866332"/>
            <a:chOff x="-4949656" y="8214509"/>
            <a:chExt cx="1140205" cy="1138186"/>
          </a:xfrm>
        </p:grpSpPr>
        <p:sp>
          <p:nvSpPr>
            <p:cNvPr id="5" name="Freeform 4">
              <a:extLst>
                <a:ext uri="{FF2B5EF4-FFF2-40B4-BE49-F238E27FC236}">
                  <a16:creationId xmlns:a16="http://schemas.microsoft.com/office/drawing/2014/main" id="{686DC966-CDF1-1A5D-AE11-2988A3C84066}"/>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1B39AED-4DE9-C2A6-DED6-3C7CB3FFA6C9}"/>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370F32C-820D-DBD1-8991-EA2F92304774}"/>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D7CD37D-9C19-0145-2CB9-C14207B4ECEB}"/>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1017BD-FE50-D0FB-4A04-868177A8C025}"/>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5E47184-FA18-9FBC-593F-E4B0C178535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01562B2-E429-EF69-6546-F116725BDB85}"/>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91DCDE8-C143-68C6-A0EF-0A73D4A91B91}"/>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53694E7-4985-37EB-F3D2-75540C113D58}"/>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2FB853-0684-5F46-3241-E185F03090E2}"/>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1C0A6A6-F658-8CA2-E7AE-4E8D12BD3D22}"/>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347F966-4484-3A9F-56B0-CF69B8801C0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DEF715-EE71-88F0-0F2F-F73016540135}"/>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234CB8-3D70-3893-33F6-0E1B5608C668}"/>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1150F1A-81B8-A831-EE33-E7D11BC06632}"/>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B1E9943-FAD0-3D59-AD93-CF14F4715513}"/>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endParaRPr lang="en-US"/>
            </a:p>
          </p:txBody>
        </p:sp>
      </p:grpSp>
    </p:spTree>
    <p:extLst>
      <p:ext uri="{BB962C8B-B14F-4D97-AF65-F5344CB8AC3E}">
        <p14:creationId xmlns:p14="http://schemas.microsoft.com/office/powerpoint/2010/main" val="96002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802533"/>
            <a:ext cx="7559674" cy="10381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707886"/>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Patents in the food industry</a:t>
            </a:r>
          </a:p>
          <a:p>
            <a:pPr>
              <a:lnSpc>
                <a:spcPts val="2440"/>
              </a:lnSpc>
              <a:tabLst>
                <a:tab pos="177800" algn="l"/>
              </a:tabLst>
            </a:pP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3041374" y="1753199"/>
            <a:ext cx="4079899"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a:solidFill>
                  <a:srgbClr val="F79037"/>
                </a:solidFill>
              </a:rPr>
              <a:t>Novel Food Processing Methods: </a:t>
            </a:r>
            <a:r>
              <a:rPr lang="en-US">
                <a:solidFill>
                  <a:schemeClr val="tx1"/>
                </a:solidFill>
              </a:rPr>
              <a:t>If your business has developed a new method of processing food that is not obvious to others in the industry, this could potentially be patentable. This could include a novel method of preserving food, a unique way of extracting certain components from food, or an innovative cooking technique.</a:t>
            </a:r>
          </a:p>
          <a:p>
            <a:pPr marL="228600" indent="-228600" algn="l">
              <a:buClr>
                <a:srgbClr val="F79037"/>
              </a:buClr>
              <a:buFont typeface="+mj-lt"/>
              <a:buAutoNum type="arabicPeriod"/>
              <a:tabLst>
                <a:tab pos="177800" algn="l"/>
              </a:tabLst>
            </a:pPr>
            <a:r>
              <a:rPr lang="en-US" b="1">
                <a:solidFill>
                  <a:srgbClr val="F79037"/>
                </a:solidFill>
              </a:rPr>
              <a:t>Unique Food Compositions: </a:t>
            </a:r>
            <a:r>
              <a:rPr lang="en-US">
                <a:solidFill>
                  <a:schemeClr val="tx1"/>
                </a:solidFill>
              </a:rPr>
              <a:t>If your food business has created a unique composition of ingredients that results in a product with new properties, this could potentially be patentable. This might be relevant, for example, in the development of food substitutes or products tailored to special diets.</a:t>
            </a:r>
          </a:p>
          <a:p>
            <a:pPr marL="228600" indent="-228600" algn="l">
              <a:buClr>
                <a:srgbClr val="F79037"/>
              </a:buClr>
              <a:buFont typeface="+mj-lt"/>
              <a:buAutoNum type="arabicPeriod"/>
              <a:tabLst>
                <a:tab pos="177800" algn="l"/>
              </a:tabLst>
            </a:pPr>
            <a:r>
              <a:rPr lang="en-US" b="1">
                <a:solidFill>
                  <a:srgbClr val="F79037"/>
                </a:solidFill>
              </a:rPr>
              <a:t>Innovative Food Packaging Solutions: </a:t>
            </a:r>
            <a:r>
              <a:rPr lang="en-US">
                <a:solidFill>
                  <a:schemeClr val="tx1"/>
                </a:solidFill>
              </a:rPr>
              <a:t>If your business has developed a novel food packaging solution, this could also potentially be patentable. This could include containers that extend the shelf life of food, unique single-serving packages, or sustainable packaging solutions.</a:t>
            </a:r>
          </a:p>
          <a:p>
            <a:pPr marL="228600" indent="-228600" algn="l">
              <a:buClr>
                <a:srgbClr val="F79037"/>
              </a:buClr>
              <a:buFont typeface="+mj-lt"/>
              <a:buAutoNum type="arabicPeriod"/>
              <a:tabLst>
                <a:tab pos="177800" algn="l"/>
              </a:tabLst>
            </a:pPr>
            <a:endParaRPr lang="en-US">
              <a:solidFill>
                <a:schemeClr val="tx1"/>
              </a:solidFill>
            </a:endParaRPr>
          </a:p>
          <a:p>
            <a:pPr marL="228600" indent="-228600" algn="l">
              <a:buClr>
                <a:srgbClr val="F79037"/>
              </a:buClr>
              <a:buFont typeface="+mj-lt"/>
              <a:buAutoNum type="arabicPeriod"/>
              <a:tabLst>
                <a:tab pos="177800" algn="l"/>
              </a:tabLst>
            </a:pPr>
            <a:endParaRPr lang="en-US">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199"/>
            <a:ext cx="2259412"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Patents are indeed less common in the food industry compared to other forms of intellectual property protection like trademarks or copyrights. However, they can still be highly relevant, particularly in cases where a company has developed an innovative food processing method, a unique food composition, or even a novel food packaging solution. A patent gives the owner the exclusive right to prevent others from making, using, selling, or importing the patented invention.</a:t>
            </a:r>
          </a:p>
          <a:p>
            <a:pPr algn="l">
              <a:buClr>
                <a:srgbClr val="F1A0C2"/>
              </a:buClr>
              <a:tabLst>
                <a:tab pos="177800" algn="l"/>
              </a:tabLst>
            </a:pPr>
            <a:endParaRPr lang="en-US" b="1">
              <a:solidFill>
                <a:schemeClr val="tx1"/>
              </a:solidFill>
            </a:endParaRPr>
          </a:p>
          <a:p>
            <a:pPr algn="l">
              <a:buClr>
                <a:srgbClr val="F1A0C2"/>
              </a:buClr>
              <a:tabLst>
                <a:tab pos="177800" algn="l"/>
              </a:tabLst>
            </a:pPr>
            <a:r>
              <a:rPr lang="en-US" b="1">
                <a:solidFill>
                  <a:schemeClr val="tx1"/>
                </a:solidFill>
              </a:rPr>
              <a:t>Here are a few examples of when seeking a patent might be relevant in the food industry:</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07</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900097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While the potential benefits of obtaining a patent can be significant, it's also important to consider the costs and time involved. It's also crucial to keep in mind that a patent requires making the details of the invention public, which may not be desirable in all cases. It's often advisable to consult with a patent attorney or a patent agent when considering seeking patent protection for an invention.</a:t>
            </a: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3049197" y="5536526"/>
            <a:ext cx="4079899" cy="34308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79037"/>
              </a:buClr>
              <a:buFont typeface="+mj-lt"/>
              <a:buAutoNum type="arabicPeriod"/>
              <a:tabLst>
                <a:tab pos="177800" algn="l"/>
              </a:tabLst>
            </a:pPr>
            <a:r>
              <a:rPr lang="en-US" b="1">
                <a:solidFill>
                  <a:srgbClr val="F79037"/>
                </a:solidFill>
              </a:rPr>
              <a:t>Patent Search: </a:t>
            </a:r>
            <a:r>
              <a:rPr lang="en-US">
                <a:solidFill>
                  <a:schemeClr val="tx1"/>
                </a:solidFill>
              </a:rPr>
              <a:t>Before applying for a patent, a thorough search should be conducted to ensure that your invention is new and not obvious in light of what is already known.</a:t>
            </a:r>
          </a:p>
          <a:p>
            <a:pPr marL="228600" lvl="0" indent="-228600" algn="l">
              <a:buClr>
                <a:srgbClr val="F79037"/>
              </a:buClr>
              <a:buFont typeface="+mj-lt"/>
              <a:buAutoNum type="arabicPeriod"/>
              <a:tabLst>
                <a:tab pos="177800" algn="l"/>
              </a:tabLst>
            </a:pPr>
            <a:r>
              <a:rPr lang="en-US" b="1">
                <a:solidFill>
                  <a:srgbClr val="F79037"/>
                </a:solidFill>
              </a:rPr>
              <a:t>Patent Application: </a:t>
            </a:r>
            <a:r>
              <a:rPr lang="en-US">
                <a:solidFill>
                  <a:schemeClr val="tx1"/>
                </a:solidFill>
              </a:rPr>
              <a:t>If your invention appears to be novel and non-obvious, the next step is to prepare a patent application. This usually involves drafting a detailed description of the invention, along with claims that define the scope of the protection sought.</a:t>
            </a:r>
          </a:p>
          <a:p>
            <a:pPr marL="228600" lvl="0" indent="-228600" algn="l">
              <a:buClr>
                <a:srgbClr val="F79037"/>
              </a:buClr>
              <a:buFont typeface="+mj-lt"/>
              <a:buAutoNum type="arabicPeriod"/>
              <a:tabLst>
                <a:tab pos="177800" algn="l"/>
              </a:tabLst>
            </a:pPr>
            <a:r>
              <a:rPr lang="en-US" b="1">
                <a:solidFill>
                  <a:srgbClr val="F79037"/>
                </a:solidFill>
              </a:rPr>
              <a:t>Examination: </a:t>
            </a:r>
            <a:r>
              <a:rPr lang="en-US">
                <a:solidFill>
                  <a:schemeClr val="tx1"/>
                </a:solidFill>
              </a:rPr>
              <a:t>Once the patent application is submitted, it will be examined by the patent office. The examiner will check whether the invention meets the requirements for patentability, and may require amendments to the application.</a:t>
            </a:r>
          </a:p>
          <a:p>
            <a:pPr marL="228600" lvl="0" indent="-228600" algn="l">
              <a:buClr>
                <a:srgbClr val="F79037"/>
              </a:buClr>
              <a:buFont typeface="+mj-lt"/>
              <a:buAutoNum type="arabicPeriod"/>
              <a:tabLst>
                <a:tab pos="177800" algn="l"/>
              </a:tabLst>
            </a:pPr>
            <a:r>
              <a:rPr lang="en-US" b="1">
                <a:solidFill>
                  <a:srgbClr val="F79037"/>
                </a:solidFill>
              </a:rPr>
              <a:t>Grant: </a:t>
            </a:r>
            <a:r>
              <a:rPr lang="en-US">
                <a:solidFill>
                  <a:schemeClr val="tx1"/>
                </a:solidFill>
              </a:rPr>
              <a:t>If the patent application is approved, the patent will be granted, giving the owner the exclusive right to prevent others from exploiting the patented invention for a period of time, typically 20 years from the filing date of the application.</a:t>
            </a:r>
          </a:p>
          <a:p>
            <a:pPr marL="228600" lvl="0" indent="-228600" algn="l">
              <a:buClr>
                <a:srgbClr val="F79037"/>
              </a:buClr>
              <a:buFont typeface="+mj-lt"/>
              <a:buAutoNum type="arabicPeriod"/>
              <a:tabLst>
                <a:tab pos="177800" algn="l"/>
              </a:tabLst>
            </a:pPr>
            <a:endParaRPr lang="en-US">
              <a:solidFill>
                <a:schemeClr val="tx1"/>
              </a:solidFill>
            </a:endParaRPr>
          </a:p>
          <a:p>
            <a:pPr marL="228600" indent="-228600" algn="l">
              <a:buClr>
                <a:srgbClr val="F79037"/>
              </a:buClr>
              <a:buFont typeface="+mj-lt"/>
              <a:buAutoNum type="arabicPeriod"/>
              <a:tabLst>
                <a:tab pos="177800" algn="l"/>
              </a:tabLst>
            </a:pPr>
            <a:endParaRPr lang="en-US">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91611" y="5536526"/>
            <a:ext cx="2259412"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However, it's important to note that obtaining a patent can be a complex and costly process, requiring a thorough patentability search and a well-written patent application. The process usually involves the following steps </a:t>
            </a:r>
            <a:endParaRPr lang="en-US">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3619" y="5310952"/>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29</a:t>
            </a:fld>
            <a:endParaRPr lang="en-US" sz="900">
              <a:solidFill>
                <a:schemeClr val="tx1"/>
              </a:solidFill>
            </a:endParaRPr>
          </a:p>
        </p:txBody>
      </p:sp>
      <p:grpSp>
        <p:nvGrpSpPr>
          <p:cNvPr id="6" name="Group 5">
            <a:extLst>
              <a:ext uri="{FF2B5EF4-FFF2-40B4-BE49-F238E27FC236}">
                <a16:creationId xmlns:a16="http://schemas.microsoft.com/office/drawing/2014/main" id="{157D88BC-4E83-A1D7-73B5-A602963C57AA}"/>
              </a:ext>
            </a:extLst>
          </p:cNvPr>
          <p:cNvGrpSpPr>
            <a:grpSpLocks noChangeAspect="1"/>
          </p:cNvGrpSpPr>
          <p:nvPr/>
        </p:nvGrpSpPr>
        <p:grpSpPr>
          <a:xfrm>
            <a:off x="5996363" y="432857"/>
            <a:ext cx="1050297" cy="1039417"/>
            <a:chOff x="-3279694" y="8226785"/>
            <a:chExt cx="1233175" cy="1220399"/>
          </a:xfrm>
        </p:grpSpPr>
        <p:sp>
          <p:nvSpPr>
            <p:cNvPr id="7" name="Freeform 6">
              <a:extLst>
                <a:ext uri="{FF2B5EF4-FFF2-40B4-BE49-F238E27FC236}">
                  <a16:creationId xmlns:a16="http://schemas.microsoft.com/office/drawing/2014/main" id="{9C407468-D9EE-48DC-ACFB-CF4F11796FE4}"/>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16D88DD-9DAC-F2DF-380D-A84F301BFB89}"/>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DD7DB9-F495-9617-ACE0-D398D6536F91}"/>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F89BDF9-338A-94C9-9EA0-F2F0E15483C8}"/>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3E4F371-3D2B-ADF8-AE7D-9AC5D0D76EA0}"/>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F8A00C1-E5E5-7538-96B5-62744C8571AE}"/>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29443C7-CE61-9127-302C-CD55BA8BDADE}"/>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285F822-E401-6099-3C00-2917F2AE1FA6}"/>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endParaRPr lang="en-US"/>
            </a:p>
          </p:txBody>
        </p:sp>
        <p:grpSp>
          <p:nvGrpSpPr>
            <p:cNvPr id="15" name="Graphic 26">
              <a:extLst>
                <a:ext uri="{FF2B5EF4-FFF2-40B4-BE49-F238E27FC236}">
                  <a16:creationId xmlns:a16="http://schemas.microsoft.com/office/drawing/2014/main" id="{7160D86F-046A-B136-BD4F-63468CD4494E}"/>
                </a:ext>
              </a:extLst>
            </p:cNvPr>
            <p:cNvGrpSpPr/>
            <p:nvPr/>
          </p:nvGrpSpPr>
          <p:grpSpPr>
            <a:xfrm>
              <a:off x="-3248119" y="8392077"/>
              <a:ext cx="1173533" cy="815057"/>
              <a:chOff x="-3248119" y="8392077"/>
              <a:chExt cx="1173533" cy="815057"/>
            </a:xfrm>
            <a:solidFill>
              <a:srgbClr val="F79038"/>
            </a:solidFill>
          </p:grpSpPr>
          <p:grpSp>
            <p:nvGrpSpPr>
              <p:cNvPr id="16" name="Graphic 26">
                <a:extLst>
                  <a:ext uri="{FF2B5EF4-FFF2-40B4-BE49-F238E27FC236}">
                    <a16:creationId xmlns:a16="http://schemas.microsoft.com/office/drawing/2014/main" id="{C5996856-7071-4186-4A43-B42F2369FF33}"/>
                  </a:ext>
                </a:extLst>
              </p:cNvPr>
              <p:cNvGrpSpPr/>
              <p:nvPr/>
            </p:nvGrpSpPr>
            <p:grpSpPr>
              <a:xfrm>
                <a:off x="-3248119" y="8872167"/>
                <a:ext cx="1173533" cy="334967"/>
                <a:chOff x="-3248119" y="8872167"/>
                <a:chExt cx="1173533" cy="334967"/>
              </a:xfrm>
              <a:solidFill>
                <a:srgbClr val="F79038"/>
              </a:solidFill>
            </p:grpSpPr>
            <p:sp>
              <p:nvSpPr>
                <p:cNvPr id="22" name="Freeform 21">
                  <a:extLst>
                    <a:ext uri="{FF2B5EF4-FFF2-40B4-BE49-F238E27FC236}">
                      <a16:creationId xmlns:a16="http://schemas.microsoft.com/office/drawing/2014/main" id="{7B62AC60-C987-20D0-E1B5-651EA0E0F97C}"/>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6FC26-CC93-CBAD-9A7D-886420521624}"/>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C6D12FC-C742-4A63-AA13-09B3AD3888CD}"/>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CEDA5818-FBDC-FBE5-7FE4-BF58E2CE1E5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1A690F4-4802-5842-9A0C-8C6DC0F1DB94}"/>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A5C12F-EBAA-6061-99D7-972F74F13E4D}"/>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624001-A7D1-3F17-A860-69773A0C8297}"/>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5325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28C4699-7142-CDAF-3C82-1F7E75E80143}"/>
              </a:ext>
            </a:extLst>
          </p:cNvPr>
          <p:cNvSpPr/>
          <p:nvPr/>
        </p:nvSpPr>
        <p:spPr>
          <a:xfrm>
            <a:off x="0" y="1691640"/>
            <a:ext cx="7559675" cy="2225040"/>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5B03E88-263C-3D55-9529-4C019CE67186}"/>
              </a:ext>
            </a:extLst>
          </p:cNvPr>
          <p:cNvSpPr/>
          <p:nvPr/>
        </p:nvSpPr>
        <p:spPr>
          <a:xfrm>
            <a:off x="-798699" y="472982"/>
            <a:ext cx="4492320" cy="1708224"/>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3">
            <a:extLst>
              <a:ext uri="{FF2B5EF4-FFF2-40B4-BE49-F238E27FC236}">
                <a16:creationId xmlns:a16="http://schemas.microsoft.com/office/drawing/2014/main" id="{D305C302-5D10-DC7E-4E62-14BE5D454E1E}"/>
              </a:ext>
            </a:extLst>
          </p:cNvPr>
          <p:cNvSpPr txBox="1">
            <a:spLocks/>
          </p:cNvSpPr>
          <p:nvPr/>
        </p:nvSpPr>
        <p:spPr>
          <a:xfrm>
            <a:off x="458240" y="794292"/>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ltLang="en-US" sz="2800">
                <a:solidFill>
                  <a:schemeClr val="tx1"/>
                </a:solidFill>
                <a:ea typeface="Calibri" panose="020F0502020204030204" pitchFamily="34" charset="0"/>
              </a:rPr>
              <a:t>How To  Use This Interactive  Guide</a:t>
            </a:r>
          </a:p>
        </p:txBody>
      </p:sp>
      <p:sp>
        <p:nvSpPr>
          <p:cNvPr id="8" name="Freeform 7">
            <a:extLst>
              <a:ext uri="{FF2B5EF4-FFF2-40B4-BE49-F238E27FC236}">
                <a16:creationId xmlns:a16="http://schemas.microsoft.com/office/drawing/2014/main" id="{8443E357-C5B9-0BB4-32EF-5B44D449B0CA}"/>
              </a:ext>
            </a:extLst>
          </p:cNvPr>
          <p:cNvSpPr/>
          <p:nvPr/>
        </p:nvSpPr>
        <p:spPr>
          <a:xfrm>
            <a:off x="-35418" y="1907122"/>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9" name="Text Placeholder 15">
            <a:extLst>
              <a:ext uri="{FF2B5EF4-FFF2-40B4-BE49-F238E27FC236}">
                <a16:creationId xmlns:a16="http://schemas.microsoft.com/office/drawing/2014/main" id="{1E4D1B91-87A2-3F0B-0D47-A7583B75CD63}"/>
              </a:ext>
            </a:extLst>
          </p:cNvPr>
          <p:cNvSpPr>
            <a:spLocks noGrp="1"/>
          </p:cNvSpPr>
          <p:nvPr>
            <p:ph type="body" sz="quarter" idx="32"/>
          </p:nvPr>
        </p:nvSpPr>
        <p:spPr>
          <a:xfrm>
            <a:off x="560166" y="2333708"/>
            <a:ext cx="6439339" cy="1565428"/>
          </a:xfrm>
        </p:spPr>
        <p:txBody>
          <a:bodyPr numCol="1"/>
          <a:lstStyle/>
          <a:p>
            <a:r>
              <a:rPr lang="en-GB" sz="1400" dirty="0"/>
              <a:t>The EFE Innovating Ethical Foods Entrepreneurship Manual is a comprehensive and dynamic resource designed to empower aspiring entrepreneurs and industry professionals in the realm of Ethical &amp; Sustainable Food Businesses and Innovation. This manual serves as an indispensable and interactive guide, offering a wealth of practical insights, case studies, and a variety of useful tools and templates. Follow the guide below to get the most from your experience. </a:t>
            </a:r>
            <a:endParaRPr lang="en-US" sz="1400" dirty="0"/>
          </a:p>
        </p:txBody>
      </p:sp>
      <p:sp>
        <p:nvSpPr>
          <p:cNvPr id="10" name="object 9">
            <a:extLst>
              <a:ext uri="{FF2B5EF4-FFF2-40B4-BE49-F238E27FC236}">
                <a16:creationId xmlns:a16="http://schemas.microsoft.com/office/drawing/2014/main" id="{B8CBBA44-DD97-9502-0841-CBB8DAE7F271}"/>
              </a:ext>
            </a:extLst>
          </p:cNvPr>
          <p:cNvSpPr txBox="1"/>
          <p:nvPr/>
        </p:nvSpPr>
        <p:spPr>
          <a:xfrm rot="720000">
            <a:off x="3724616" y="4856759"/>
            <a:ext cx="460866" cy="171137"/>
          </a:xfrm>
          <a:prstGeom prst="rect">
            <a:avLst/>
          </a:prstGeom>
        </p:spPr>
        <p:txBody>
          <a:bodyPr vert="horz" wrap="square" lIns="0" tIns="0" rIns="0" bIns="0" rtlCol="0">
            <a:spAutoFit/>
          </a:bodyPr>
          <a:lstStyle/>
          <a:p>
            <a:pPr>
              <a:lnSpc>
                <a:spcPts val="1317"/>
              </a:lnSpc>
            </a:pPr>
            <a:r>
              <a:rPr sz="1361" spc="-131">
                <a:solidFill>
                  <a:srgbClr val="FFFFFF"/>
                </a:solidFill>
                <a:latin typeface="Calibri" panose="020F0502020204030204" pitchFamily="34" charset="0"/>
                <a:cs typeface="Calibri" panose="020F0502020204030204" pitchFamily="34" charset="0"/>
              </a:rPr>
              <a:t>CLICK</a:t>
            </a:r>
            <a:endParaRPr sz="1361">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D394E034-F210-784E-08DB-A08BA0A17E82}"/>
              </a:ext>
            </a:extLst>
          </p:cNvPr>
          <p:cNvSpPr txBox="1"/>
          <p:nvPr/>
        </p:nvSpPr>
        <p:spPr>
          <a:xfrm rot="720000">
            <a:off x="3607445" y="5025864"/>
            <a:ext cx="623297" cy="171137"/>
          </a:xfrm>
          <a:prstGeom prst="rect">
            <a:avLst/>
          </a:prstGeom>
        </p:spPr>
        <p:txBody>
          <a:bodyPr vert="horz" wrap="square" lIns="0" tIns="0" rIns="0" bIns="0" rtlCol="0">
            <a:spAutoFit/>
          </a:bodyPr>
          <a:lstStyle/>
          <a:p>
            <a:pPr>
              <a:lnSpc>
                <a:spcPts val="1317"/>
              </a:lnSpc>
            </a:pPr>
            <a:r>
              <a:rPr sz="1361" spc="-136">
                <a:solidFill>
                  <a:srgbClr val="FFFFFF"/>
                </a:solidFill>
                <a:latin typeface="Calibri" panose="020F0502020204030204" pitchFamily="34" charset="0"/>
                <a:cs typeface="Calibri" panose="020F0502020204030204" pitchFamily="34" charset="0"/>
              </a:rPr>
              <a:t>T</a:t>
            </a:r>
            <a:r>
              <a:rPr sz="1361" spc="-156">
                <a:solidFill>
                  <a:srgbClr val="FFFFFF"/>
                </a:solidFill>
                <a:latin typeface="Calibri" panose="020F0502020204030204" pitchFamily="34" charset="0"/>
                <a:cs typeface="Calibri" panose="020F0502020204030204" pitchFamily="34" charset="0"/>
              </a:rPr>
              <a:t>O</a:t>
            </a:r>
            <a:r>
              <a:rPr sz="1361" spc="-107">
                <a:solidFill>
                  <a:srgbClr val="FFFFFF"/>
                </a:solidFill>
                <a:latin typeface="Calibri" panose="020F0502020204030204" pitchFamily="34" charset="0"/>
                <a:cs typeface="Calibri" panose="020F0502020204030204" pitchFamily="34" charset="0"/>
              </a:rPr>
              <a:t> </a:t>
            </a:r>
            <a:r>
              <a:rPr sz="1361" spc="-219">
                <a:solidFill>
                  <a:srgbClr val="FFFFFF"/>
                </a:solidFill>
                <a:latin typeface="Calibri" panose="020F0502020204030204" pitchFamily="34" charset="0"/>
                <a:cs typeface="Calibri" panose="020F0502020204030204" pitchFamily="34" charset="0"/>
              </a:rPr>
              <a:t>V</a:t>
            </a:r>
            <a:r>
              <a:rPr sz="1361" spc="-146">
                <a:solidFill>
                  <a:srgbClr val="FFFFFF"/>
                </a:solidFill>
                <a:latin typeface="Calibri" panose="020F0502020204030204" pitchFamily="34" charset="0"/>
                <a:cs typeface="Calibri" panose="020F0502020204030204" pitchFamily="34" charset="0"/>
              </a:rPr>
              <a:t>IEW</a:t>
            </a:r>
            <a:endParaRPr sz="1361">
              <a:latin typeface="Calibri" panose="020F0502020204030204" pitchFamily="34" charset="0"/>
              <a:cs typeface="Calibri" panose="020F0502020204030204" pitchFamily="34" charset="0"/>
            </a:endParaRPr>
          </a:p>
        </p:txBody>
      </p:sp>
      <p:sp>
        <p:nvSpPr>
          <p:cNvPr id="25" name="object 55">
            <a:extLst>
              <a:ext uri="{FF2B5EF4-FFF2-40B4-BE49-F238E27FC236}">
                <a16:creationId xmlns:a16="http://schemas.microsoft.com/office/drawing/2014/main" id="{9A3E15DF-67A2-3995-E7F3-A3B3AF32072E}"/>
              </a:ext>
            </a:extLst>
          </p:cNvPr>
          <p:cNvSpPr txBox="1"/>
          <p:nvPr/>
        </p:nvSpPr>
        <p:spPr>
          <a:xfrm>
            <a:off x="897421" y="7605039"/>
            <a:ext cx="279050" cy="52344"/>
          </a:xfrm>
          <a:prstGeom prst="rect">
            <a:avLst/>
          </a:prstGeom>
        </p:spPr>
        <p:txBody>
          <a:bodyPr vert="horz" wrap="square" lIns="0" tIns="14817" rIns="0" bIns="0" rtlCol="0">
            <a:spAutoFit/>
          </a:bodyPr>
          <a:lstStyle/>
          <a:p>
            <a:pPr marL="12347">
              <a:spcBef>
                <a:spcPts val="117"/>
              </a:spcBef>
            </a:pPr>
            <a:r>
              <a:rPr sz="243" spc="5">
                <a:solidFill>
                  <a:srgbClr val="231F20"/>
                </a:solidFill>
                <a:latin typeface="Calibri" panose="020F0502020204030204" pitchFamily="34" charset="0"/>
                <a:cs typeface="Calibri" panose="020F0502020204030204" pitchFamily="34" charset="0"/>
              </a:rPr>
              <a:t> </a:t>
            </a:r>
            <a:r>
              <a:rPr sz="243">
                <a:solidFill>
                  <a:srgbClr val="231F20"/>
                </a:solidFill>
                <a:latin typeface="Calibri" panose="020F0502020204030204" pitchFamily="34" charset="0"/>
                <a:cs typeface="Calibri" panose="020F0502020204030204" pitchFamily="34" charset="0"/>
              </a:rPr>
              <a:t>Click</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to</a:t>
            </a:r>
            <a:r>
              <a:rPr sz="243" spc="-10">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go</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back </a:t>
            </a:r>
            <a:endParaRPr sz="243">
              <a:latin typeface="Calibri" panose="020F0502020204030204" pitchFamily="34" charset="0"/>
              <a:cs typeface="Calibri" panose="020F0502020204030204" pitchFamily="34" charset="0"/>
            </a:endParaRPr>
          </a:p>
        </p:txBody>
      </p:sp>
      <p:sp>
        <p:nvSpPr>
          <p:cNvPr id="26" name="object 57">
            <a:extLst>
              <a:ext uri="{FF2B5EF4-FFF2-40B4-BE49-F238E27FC236}">
                <a16:creationId xmlns:a16="http://schemas.microsoft.com/office/drawing/2014/main" id="{59C01726-AC16-0A5A-E0BE-BCD3502A8083}"/>
              </a:ext>
            </a:extLst>
          </p:cNvPr>
          <p:cNvSpPr txBox="1"/>
          <p:nvPr/>
        </p:nvSpPr>
        <p:spPr>
          <a:xfrm>
            <a:off x="738483" y="6403366"/>
            <a:ext cx="2410206" cy="749324"/>
          </a:xfrm>
          <a:prstGeom prst="rect">
            <a:avLst/>
          </a:prstGeom>
        </p:spPr>
        <p:txBody>
          <a:bodyPr vert="horz" wrap="square" lIns="0" tIns="12347" rIns="0" bIns="0" rtlCol="0">
            <a:spAutoFit/>
          </a:bodyPr>
          <a:lstStyle/>
          <a:p>
            <a:pPr algn="ctr">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TOP TIP</a:t>
            </a:r>
          </a:p>
          <a:p>
            <a:pPr marL="12347" marR="4939" algn="ctr">
              <a:lnSpc>
                <a:spcPts val="1400"/>
              </a:lnSpc>
              <a:spcBef>
                <a:spcPts val="24"/>
              </a:spcBef>
            </a:pPr>
            <a:r>
              <a:rPr sz="1200" dirty="0">
                <a:latin typeface="Calibri" panose="020F0502020204030204" pitchFamily="34" charset="0"/>
                <a:cs typeface="Calibri" panose="020F0502020204030204" pitchFamily="34" charset="0"/>
              </a:rPr>
              <a:t>To return to the compendium </a:t>
            </a:r>
            <a:r>
              <a:rPr lang="en-IE" sz="120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 use the  click to go back option </a:t>
            </a:r>
            <a:r>
              <a:rPr lang="en-IE" sz="120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in your browser</a:t>
            </a:r>
          </a:p>
        </p:txBody>
      </p:sp>
      <p:sp>
        <p:nvSpPr>
          <p:cNvPr id="27" name="object 58">
            <a:extLst>
              <a:ext uri="{FF2B5EF4-FFF2-40B4-BE49-F238E27FC236}">
                <a16:creationId xmlns:a16="http://schemas.microsoft.com/office/drawing/2014/main" id="{273DD480-E20F-16BB-9816-9E93A4F5A046}"/>
              </a:ext>
            </a:extLst>
          </p:cNvPr>
          <p:cNvSpPr txBox="1"/>
          <p:nvPr/>
        </p:nvSpPr>
        <p:spPr>
          <a:xfrm>
            <a:off x="3933325" y="6403366"/>
            <a:ext cx="2970159" cy="576725"/>
          </a:xfrm>
          <a:prstGeom prst="rect">
            <a:avLst/>
          </a:prstGeom>
        </p:spPr>
        <p:txBody>
          <a:bodyPr vert="horz" wrap="square" lIns="0" tIns="12347" rIns="0" bIns="0" rtlCol="0">
            <a:spAutoFit/>
          </a:bodyPr>
          <a:lstStyle/>
          <a:p>
            <a:pPr algn="ctr">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FAST AND EASY NAVIGATION</a:t>
            </a:r>
          </a:p>
          <a:p>
            <a:pPr marL="3704" algn="ctr">
              <a:lnSpc>
                <a:spcPts val="1381"/>
              </a:lnSpc>
            </a:pPr>
            <a:r>
              <a:rPr lang="en-US" sz="1200" dirty="0">
                <a:latin typeface="Calibri" panose="020F0502020204030204" pitchFamily="34" charset="0"/>
                <a:cs typeface="Calibri" panose="020F0502020204030204" pitchFamily="34" charset="0"/>
              </a:rPr>
              <a:t>Jump to a case study of choice by clicking on the interactive table of contents</a:t>
            </a:r>
            <a:endParaRPr sz="1200" dirty="0">
              <a:latin typeface="Calibri" panose="020F0502020204030204" pitchFamily="34" charset="0"/>
              <a:cs typeface="Calibri" panose="020F0502020204030204" pitchFamily="34" charset="0"/>
            </a:endParaRPr>
          </a:p>
        </p:txBody>
      </p:sp>
      <p:grpSp>
        <p:nvGrpSpPr>
          <p:cNvPr id="28" name="object 45">
            <a:extLst>
              <a:ext uri="{FF2B5EF4-FFF2-40B4-BE49-F238E27FC236}">
                <a16:creationId xmlns:a16="http://schemas.microsoft.com/office/drawing/2014/main" id="{AFBE92BC-AE32-9AD8-63B4-71BAD44A7379}"/>
              </a:ext>
            </a:extLst>
          </p:cNvPr>
          <p:cNvGrpSpPr/>
          <p:nvPr/>
        </p:nvGrpSpPr>
        <p:grpSpPr>
          <a:xfrm>
            <a:off x="3834452" y="7420646"/>
            <a:ext cx="3084571" cy="1729174"/>
            <a:chOff x="3930827" y="8109026"/>
            <a:chExt cx="3134018" cy="1778558"/>
          </a:xfrm>
        </p:grpSpPr>
        <p:pic>
          <p:nvPicPr>
            <p:cNvPr id="29" name="object 46">
              <a:extLst>
                <a:ext uri="{FF2B5EF4-FFF2-40B4-BE49-F238E27FC236}">
                  <a16:creationId xmlns:a16="http://schemas.microsoft.com/office/drawing/2014/main" id="{F7F87C8E-99E2-BE6D-A703-837C1CC20BD9}"/>
                </a:ext>
              </a:extLst>
            </p:cNvPr>
            <p:cNvPicPr/>
            <p:nvPr/>
          </p:nvPicPr>
          <p:blipFill>
            <a:blip r:embed="rId2" cstate="screen">
              <a:extLst>
                <a:ext uri="{28A0092B-C50C-407E-A947-70E740481C1C}">
                  <a14:useLocalDpi xmlns:a14="http://schemas.microsoft.com/office/drawing/2010/main"/>
                </a:ext>
              </a:extLst>
            </a:blip>
            <a:stretch>
              <a:fillRect/>
            </a:stretch>
          </p:blipFill>
          <p:spPr>
            <a:xfrm>
              <a:off x="4240441" y="8109026"/>
              <a:ext cx="2540228" cy="1682889"/>
            </a:xfrm>
            <a:prstGeom prst="rect">
              <a:avLst/>
            </a:prstGeom>
          </p:spPr>
        </p:pic>
        <p:sp>
          <p:nvSpPr>
            <p:cNvPr id="30" name="object 47">
              <a:extLst>
                <a:ext uri="{FF2B5EF4-FFF2-40B4-BE49-F238E27FC236}">
                  <a16:creationId xmlns:a16="http://schemas.microsoft.com/office/drawing/2014/main" id="{1AB37963-4595-D74F-0D91-3CDC83D1304A}"/>
                </a:ext>
              </a:extLst>
            </p:cNvPr>
            <p:cNvSpPr/>
            <p:nvPr/>
          </p:nvSpPr>
          <p:spPr>
            <a:xfrm>
              <a:off x="4240593" y="8120101"/>
              <a:ext cx="2540635" cy="1676400"/>
            </a:xfrm>
            <a:custGeom>
              <a:avLst/>
              <a:gdLst/>
              <a:ahLst/>
              <a:cxnLst/>
              <a:rect l="l" t="t" r="r" b="b"/>
              <a:pathLst>
                <a:path w="2540634" h="1676400">
                  <a:moveTo>
                    <a:pt x="2528874" y="1627124"/>
                  </a:moveTo>
                  <a:lnTo>
                    <a:pt x="2528862" y="65646"/>
                  </a:lnTo>
                  <a:lnTo>
                    <a:pt x="2523655" y="40119"/>
                  </a:lnTo>
                  <a:lnTo>
                    <a:pt x="2509456" y="19253"/>
                  </a:lnTo>
                  <a:lnTo>
                    <a:pt x="2488412" y="5168"/>
                  </a:lnTo>
                  <a:lnTo>
                    <a:pt x="2462669" y="0"/>
                  </a:lnTo>
                  <a:lnTo>
                    <a:pt x="77241" y="0"/>
                  </a:lnTo>
                  <a:lnTo>
                    <a:pt x="51511" y="5168"/>
                  </a:lnTo>
                  <a:lnTo>
                    <a:pt x="30467" y="19253"/>
                  </a:lnTo>
                  <a:lnTo>
                    <a:pt x="16268" y="40119"/>
                  </a:lnTo>
                  <a:lnTo>
                    <a:pt x="11061" y="65646"/>
                  </a:lnTo>
                  <a:lnTo>
                    <a:pt x="11061" y="1627136"/>
                  </a:lnTo>
                  <a:lnTo>
                    <a:pt x="11074" y="1671802"/>
                  </a:lnTo>
                  <a:lnTo>
                    <a:pt x="2528874" y="1671802"/>
                  </a:lnTo>
                  <a:lnTo>
                    <a:pt x="2528874" y="1627124"/>
                  </a:lnTo>
                  <a:close/>
                </a:path>
                <a:path w="2540634" h="1676400">
                  <a:moveTo>
                    <a:pt x="2540063" y="1671815"/>
                  </a:moveTo>
                  <a:lnTo>
                    <a:pt x="0" y="1671815"/>
                  </a:lnTo>
                  <a:lnTo>
                    <a:pt x="0" y="1675892"/>
                  </a:lnTo>
                  <a:lnTo>
                    <a:pt x="2540063" y="1675892"/>
                  </a:lnTo>
                  <a:lnTo>
                    <a:pt x="2540063" y="1671815"/>
                  </a:lnTo>
                  <a:close/>
                </a:path>
              </a:pathLst>
            </a:custGeom>
            <a:solidFill>
              <a:srgbClr val="020303"/>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pic>
          <p:nvPicPr>
            <p:cNvPr id="31" name="object 48">
              <a:extLst>
                <a:ext uri="{FF2B5EF4-FFF2-40B4-BE49-F238E27FC236}">
                  <a16:creationId xmlns:a16="http://schemas.microsoft.com/office/drawing/2014/main" id="{4BAD2202-1EA1-EAC9-05EE-CF6DEA63DA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3930827" y="9795980"/>
              <a:ext cx="3134017" cy="49796"/>
            </a:xfrm>
            <a:prstGeom prst="rect">
              <a:avLst/>
            </a:prstGeom>
          </p:spPr>
        </p:pic>
        <p:pic>
          <p:nvPicPr>
            <p:cNvPr id="32" name="object 49">
              <a:extLst>
                <a:ext uri="{FF2B5EF4-FFF2-40B4-BE49-F238E27FC236}">
                  <a16:creationId xmlns:a16="http://schemas.microsoft.com/office/drawing/2014/main" id="{C7EBDBC3-4111-D33D-8F6B-FB818CAD983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73052" y="9795993"/>
              <a:ext cx="449605" cy="39001"/>
            </a:xfrm>
            <a:prstGeom prst="rect">
              <a:avLst/>
            </a:prstGeom>
          </p:spPr>
        </p:pic>
        <p:pic>
          <p:nvPicPr>
            <p:cNvPr id="33" name="object 50">
              <a:extLst>
                <a:ext uri="{FF2B5EF4-FFF2-40B4-BE49-F238E27FC236}">
                  <a16:creationId xmlns:a16="http://schemas.microsoft.com/office/drawing/2014/main" id="{373B2B17-D114-12EC-B56D-02BBF735FADB}"/>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30828" y="9845789"/>
              <a:ext cx="3134017" cy="41795"/>
            </a:xfrm>
            <a:prstGeom prst="rect">
              <a:avLst/>
            </a:prstGeom>
          </p:spPr>
        </p:pic>
      </p:grpSp>
      <p:grpSp>
        <p:nvGrpSpPr>
          <p:cNvPr id="34" name="Group 33">
            <a:extLst>
              <a:ext uri="{FF2B5EF4-FFF2-40B4-BE49-F238E27FC236}">
                <a16:creationId xmlns:a16="http://schemas.microsoft.com/office/drawing/2014/main" id="{6DBDFE67-E5B9-EE01-D609-28175F2D1DCD}"/>
              </a:ext>
            </a:extLst>
          </p:cNvPr>
          <p:cNvGrpSpPr/>
          <p:nvPr/>
        </p:nvGrpSpPr>
        <p:grpSpPr>
          <a:xfrm>
            <a:off x="460399" y="7401820"/>
            <a:ext cx="3047021" cy="1729161"/>
            <a:chOff x="460413" y="8102727"/>
            <a:chExt cx="3134042" cy="1778545"/>
          </a:xfrm>
        </p:grpSpPr>
        <p:grpSp>
          <p:nvGrpSpPr>
            <p:cNvPr id="35" name="object 35">
              <a:extLst>
                <a:ext uri="{FF2B5EF4-FFF2-40B4-BE49-F238E27FC236}">
                  <a16:creationId xmlns:a16="http://schemas.microsoft.com/office/drawing/2014/main" id="{93351A8E-52BE-0CDB-805D-AE06CB90C82D}"/>
                </a:ext>
              </a:extLst>
            </p:cNvPr>
            <p:cNvGrpSpPr/>
            <p:nvPr/>
          </p:nvGrpSpPr>
          <p:grpSpPr>
            <a:xfrm>
              <a:off x="460413" y="8102727"/>
              <a:ext cx="3134042" cy="1778545"/>
              <a:chOff x="460413" y="8102727"/>
              <a:chExt cx="3134042" cy="1778545"/>
            </a:xfrm>
          </p:grpSpPr>
          <p:pic>
            <p:nvPicPr>
              <p:cNvPr id="37" name="object 36">
                <a:extLst>
                  <a:ext uri="{FF2B5EF4-FFF2-40B4-BE49-F238E27FC236}">
                    <a16:creationId xmlns:a16="http://schemas.microsoft.com/office/drawing/2014/main" id="{5E833479-29EE-A537-3DE3-C02167D888B6}"/>
                  </a:ext>
                </a:extLst>
              </p:cNvPr>
              <p:cNvPicPr/>
              <p:nvPr/>
            </p:nvPicPr>
            <p:blipFill>
              <a:blip r:embed="rId6" cstate="screen">
                <a:extLst>
                  <a:ext uri="{28A0092B-C50C-407E-A947-70E740481C1C}">
                    <a14:useLocalDpi xmlns:a14="http://schemas.microsoft.com/office/drawing/2010/main"/>
                  </a:ext>
                </a:extLst>
              </a:blip>
              <a:stretch>
                <a:fillRect/>
              </a:stretch>
            </p:blipFill>
            <p:spPr>
              <a:xfrm>
                <a:off x="770013" y="8102727"/>
                <a:ext cx="2540228" cy="1682864"/>
              </a:xfrm>
              <a:prstGeom prst="rect">
                <a:avLst/>
              </a:prstGeom>
            </p:spPr>
          </p:pic>
          <p:sp>
            <p:nvSpPr>
              <p:cNvPr id="38" name="object 37">
                <a:extLst>
                  <a:ext uri="{FF2B5EF4-FFF2-40B4-BE49-F238E27FC236}">
                    <a16:creationId xmlns:a16="http://schemas.microsoft.com/office/drawing/2014/main" id="{8382AC95-EC99-2BFB-232B-DC4126C7132B}"/>
                  </a:ext>
                </a:extLst>
              </p:cNvPr>
              <p:cNvSpPr/>
              <p:nvPr/>
            </p:nvSpPr>
            <p:spPr>
              <a:xfrm>
                <a:off x="770166" y="8113801"/>
                <a:ext cx="2540635" cy="1676400"/>
              </a:xfrm>
              <a:custGeom>
                <a:avLst/>
                <a:gdLst/>
                <a:ahLst/>
                <a:cxnLst/>
                <a:rect l="l" t="t" r="r" b="b"/>
                <a:pathLst>
                  <a:path w="2540635" h="1676400">
                    <a:moveTo>
                      <a:pt x="2528874" y="1627111"/>
                    </a:moveTo>
                    <a:lnTo>
                      <a:pt x="2528862" y="65633"/>
                    </a:lnTo>
                    <a:lnTo>
                      <a:pt x="2523655" y="40106"/>
                    </a:lnTo>
                    <a:lnTo>
                      <a:pt x="2509456" y="19240"/>
                    </a:lnTo>
                    <a:lnTo>
                      <a:pt x="2488425" y="5168"/>
                    </a:lnTo>
                    <a:lnTo>
                      <a:pt x="2462682" y="0"/>
                    </a:lnTo>
                    <a:lnTo>
                      <a:pt x="77254" y="0"/>
                    </a:lnTo>
                    <a:lnTo>
                      <a:pt x="51511" y="5168"/>
                    </a:lnTo>
                    <a:lnTo>
                      <a:pt x="30480" y="19240"/>
                    </a:lnTo>
                    <a:lnTo>
                      <a:pt x="16281" y="40106"/>
                    </a:lnTo>
                    <a:lnTo>
                      <a:pt x="11061" y="65633"/>
                    </a:lnTo>
                    <a:lnTo>
                      <a:pt x="11061" y="1627136"/>
                    </a:lnTo>
                    <a:lnTo>
                      <a:pt x="11074" y="1671789"/>
                    </a:lnTo>
                    <a:lnTo>
                      <a:pt x="2528874" y="1671789"/>
                    </a:lnTo>
                    <a:lnTo>
                      <a:pt x="2528874" y="1627111"/>
                    </a:lnTo>
                    <a:close/>
                  </a:path>
                  <a:path w="2540635" h="1676400">
                    <a:moveTo>
                      <a:pt x="2540076" y="1671802"/>
                    </a:moveTo>
                    <a:lnTo>
                      <a:pt x="0" y="1671802"/>
                    </a:lnTo>
                    <a:lnTo>
                      <a:pt x="0" y="1675879"/>
                    </a:lnTo>
                    <a:lnTo>
                      <a:pt x="2540076" y="1675879"/>
                    </a:lnTo>
                    <a:lnTo>
                      <a:pt x="2540076" y="1671802"/>
                    </a:lnTo>
                    <a:close/>
                  </a:path>
                </a:pathLst>
              </a:custGeom>
              <a:solidFill>
                <a:srgbClr val="020303"/>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pic>
            <p:nvPicPr>
              <p:cNvPr id="39" name="object 38">
                <a:extLst>
                  <a:ext uri="{FF2B5EF4-FFF2-40B4-BE49-F238E27FC236}">
                    <a16:creationId xmlns:a16="http://schemas.microsoft.com/office/drawing/2014/main" id="{595EEE50-9F34-245C-E8BB-E1DB52A34AEE}"/>
                  </a:ext>
                </a:extLst>
              </p:cNvPr>
              <p:cNvPicPr/>
              <p:nvPr/>
            </p:nvPicPr>
            <p:blipFill>
              <a:blip r:embed="rId7" cstate="screen">
                <a:extLst>
                  <a:ext uri="{28A0092B-C50C-407E-A947-70E740481C1C}">
                    <a14:useLocalDpi xmlns:a14="http://schemas.microsoft.com/office/drawing/2010/main"/>
                  </a:ext>
                </a:extLst>
              </a:blip>
              <a:stretch>
                <a:fillRect/>
              </a:stretch>
            </p:blipFill>
            <p:spPr>
              <a:xfrm>
                <a:off x="460413" y="9789680"/>
                <a:ext cx="3134042" cy="49809"/>
              </a:xfrm>
              <a:prstGeom prst="rect">
                <a:avLst/>
              </a:prstGeom>
            </p:spPr>
          </p:pic>
          <p:pic>
            <p:nvPicPr>
              <p:cNvPr id="40" name="object 39">
                <a:extLst>
                  <a:ext uri="{FF2B5EF4-FFF2-40B4-BE49-F238E27FC236}">
                    <a16:creationId xmlns:a16="http://schemas.microsoft.com/office/drawing/2014/main" id="{8BA50148-6B69-1BB4-0992-DBF5DF1F0F85}"/>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02638" y="9789693"/>
                <a:ext cx="449580" cy="38989"/>
              </a:xfrm>
              <a:prstGeom prst="rect">
                <a:avLst/>
              </a:prstGeom>
            </p:spPr>
          </p:pic>
          <p:pic>
            <p:nvPicPr>
              <p:cNvPr id="41" name="object 40">
                <a:extLst>
                  <a:ext uri="{FF2B5EF4-FFF2-40B4-BE49-F238E27FC236}">
                    <a16:creationId xmlns:a16="http://schemas.microsoft.com/office/drawing/2014/main" id="{C68D7317-0C64-9575-DEA2-CE3A4AEFB8B1}"/>
                  </a:ext>
                </a:extLst>
              </p:cNvPr>
              <p:cNvPicPr/>
              <p:nvPr/>
            </p:nvPicPr>
            <p:blipFill>
              <a:blip r:embed="rId9" cstate="screen">
                <a:extLst>
                  <a:ext uri="{28A0092B-C50C-407E-A947-70E740481C1C}">
                    <a14:useLocalDpi xmlns:a14="http://schemas.microsoft.com/office/drawing/2010/main"/>
                  </a:ext>
                </a:extLst>
              </a:blip>
              <a:stretch>
                <a:fillRect/>
              </a:stretch>
            </p:blipFill>
            <p:spPr>
              <a:xfrm>
                <a:off x="460413" y="9839477"/>
                <a:ext cx="3134042" cy="41795"/>
              </a:xfrm>
              <a:prstGeom prst="rect">
                <a:avLst/>
              </a:prstGeom>
            </p:spPr>
          </p:pic>
          <p:sp>
            <p:nvSpPr>
              <p:cNvPr id="42" name="object 44">
                <a:extLst>
                  <a:ext uri="{FF2B5EF4-FFF2-40B4-BE49-F238E27FC236}">
                    <a16:creationId xmlns:a16="http://schemas.microsoft.com/office/drawing/2014/main" id="{20C1CDC9-7A33-2466-051E-B18A23E8BE4E}"/>
                  </a:ext>
                </a:extLst>
              </p:cNvPr>
              <p:cNvSpPr/>
              <p:nvPr/>
            </p:nvSpPr>
            <p:spPr>
              <a:xfrm>
                <a:off x="921727" y="8230692"/>
                <a:ext cx="263525" cy="57150"/>
              </a:xfrm>
              <a:custGeom>
                <a:avLst/>
                <a:gdLst/>
                <a:ahLst/>
                <a:cxnLst/>
                <a:rect l="l" t="t" r="r" b="b"/>
                <a:pathLst>
                  <a:path w="263525" h="57150">
                    <a:moveTo>
                      <a:pt x="262928" y="0"/>
                    </a:moveTo>
                    <a:lnTo>
                      <a:pt x="261124" y="0"/>
                    </a:lnTo>
                    <a:lnTo>
                      <a:pt x="261124" y="2540"/>
                    </a:lnTo>
                    <a:lnTo>
                      <a:pt x="261124" y="54610"/>
                    </a:lnTo>
                    <a:lnTo>
                      <a:pt x="1790" y="54610"/>
                    </a:lnTo>
                    <a:lnTo>
                      <a:pt x="1790" y="2540"/>
                    </a:lnTo>
                    <a:lnTo>
                      <a:pt x="261124" y="2540"/>
                    </a:lnTo>
                    <a:lnTo>
                      <a:pt x="261124" y="0"/>
                    </a:lnTo>
                    <a:lnTo>
                      <a:pt x="0" y="0"/>
                    </a:lnTo>
                    <a:lnTo>
                      <a:pt x="0" y="2540"/>
                    </a:lnTo>
                    <a:lnTo>
                      <a:pt x="0" y="54610"/>
                    </a:lnTo>
                    <a:lnTo>
                      <a:pt x="0" y="55880"/>
                    </a:lnTo>
                    <a:lnTo>
                      <a:pt x="0" y="57150"/>
                    </a:lnTo>
                    <a:lnTo>
                      <a:pt x="262928" y="57150"/>
                    </a:lnTo>
                    <a:lnTo>
                      <a:pt x="262928" y="55880"/>
                    </a:lnTo>
                    <a:lnTo>
                      <a:pt x="262928" y="54978"/>
                    </a:lnTo>
                    <a:lnTo>
                      <a:pt x="262026" y="54978"/>
                    </a:lnTo>
                    <a:lnTo>
                      <a:pt x="262026" y="54610"/>
                    </a:lnTo>
                    <a:lnTo>
                      <a:pt x="262928" y="54610"/>
                    </a:lnTo>
                    <a:lnTo>
                      <a:pt x="262928" y="2540"/>
                    </a:lnTo>
                    <a:lnTo>
                      <a:pt x="262928" y="0"/>
                    </a:lnTo>
                    <a:close/>
                  </a:path>
                </a:pathLst>
              </a:custGeom>
              <a:solidFill>
                <a:srgbClr val="363636"/>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grpSp>
        <p:pic>
          <p:nvPicPr>
            <p:cNvPr id="36" name="Picture 35">
              <a:extLst>
                <a:ext uri="{FF2B5EF4-FFF2-40B4-BE49-F238E27FC236}">
                  <a16:creationId xmlns:a16="http://schemas.microsoft.com/office/drawing/2014/main" id="{530C4F6D-A4B5-7F27-EBBF-EC305ACDF2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1558" y="8216218"/>
              <a:ext cx="2340000" cy="59400"/>
            </a:xfrm>
            <a:prstGeom prst="rect">
              <a:avLst/>
            </a:prstGeom>
          </p:spPr>
        </p:pic>
      </p:grpSp>
      <p:grpSp>
        <p:nvGrpSpPr>
          <p:cNvPr id="45" name="Group 44">
            <a:extLst>
              <a:ext uri="{FF2B5EF4-FFF2-40B4-BE49-F238E27FC236}">
                <a16:creationId xmlns:a16="http://schemas.microsoft.com/office/drawing/2014/main" id="{2D15F51B-F42C-3058-5799-D2E597B68313}"/>
              </a:ext>
            </a:extLst>
          </p:cNvPr>
          <p:cNvGrpSpPr/>
          <p:nvPr/>
        </p:nvGrpSpPr>
        <p:grpSpPr>
          <a:xfrm>
            <a:off x="370008" y="4453373"/>
            <a:ext cx="6856136" cy="1361175"/>
            <a:chOff x="333197" y="1639975"/>
            <a:chExt cx="7051943" cy="1400050"/>
          </a:xfrm>
          <a:solidFill>
            <a:srgbClr val="F79037"/>
          </a:solidFill>
        </p:grpSpPr>
        <p:sp>
          <p:nvSpPr>
            <p:cNvPr id="47" name="Text Placeholder 12">
              <a:extLst>
                <a:ext uri="{FF2B5EF4-FFF2-40B4-BE49-F238E27FC236}">
                  <a16:creationId xmlns:a16="http://schemas.microsoft.com/office/drawing/2014/main" id="{4DDC0884-B97F-EC35-CB4E-BA0C7A1DFB10}"/>
                </a:ext>
              </a:extLst>
            </p:cNvPr>
            <p:cNvSpPr txBox="1">
              <a:spLocks/>
            </p:cNvSpPr>
            <p:nvPr/>
          </p:nvSpPr>
          <p:spPr>
            <a:xfrm>
              <a:off x="426170" y="2051623"/>
              <a:ext cx="4380664" cy="859881"/>
            </a:xfrm>
            <a:prstGeom prst="rect">
              <a:avLst/>
            </a:prstGeom>
            <a:noFill/>
            <a:ln>
              <a:noFill/>
            </a:ln>
          </p:spPr>
          <p:txBody>
            <a:bodyPr vert="horz" lIns="88901" tIns="44451" rIns="88901" bIns="44451"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IE" sz="1750" b="1" dirty="0">
                  <a:solidFill>
                    <a:srgbClr val="000000"/>
                  </a:solidFill>
                  <a:latin typeface="Calibri" panose="020F0502020204030204" pitchFamily="34" charset="0"/>
                  <a:cs typeface="Calibri" panose="020F0502020204030204" pitchFamily="34" charset="0"/>
                </a:rPr>
                <a:t>Interactive</a:t>
              </a:r>
              <a:r>
                <a:rPr lang="en-IE" sz="1750" dirty="0">
                  <a:solidFill>
                    <a:srgbClr val="000000"/>
                  </a:solidFill>
                  <a:latin typeface="Calibri" panose="020F0502020204030204" pitchFamily="34" charset="0"/>
                  <a:cs typeface="Calibri" panose="020F0502020204030204" pitchFamily="34" charset="0"/>
                </a:rPr>
                <a:t> Content is Identified in this Manual by using </a:t>
              </a:r>
              <a:r>
                <a:rPr lang="en-IE" sz="1750" b="1" dirty="0">
                  <a:solidFill>
                    <a:srgbClr val="000000"/>
                  </a:solidFill>
                  <a:latin typeface="Calibri" panose="020F0502020204030204" pitchFamily="34" charset="0"/>
                  <a:cs typeface="Calibri" panose="020F0502020204030204" pitchFamily="34" charset="0"/>
                </a:rPr>
                <a:t>Icons</a:t>
              </a:r>
            </a:p>
            <a:p>
              <a:pPr marL="0" indent="0">
                <a:buNone/>
              </a:pPr>
              <a:endParaRPr lang="en-IE" sz="1167" dirty="0">
                <a:solidFill>
                  <a:srgbClr val="297239"/>
                </a:solidFill>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BCFBE53D-DFB4-7B64-A459-8A3CB5FBC768}"/>
                </a:ext>
              </a:extLst>
            </p:cNvPr>
            <p:cNvCxnSpPr>
              <a:cxnSpLocks/>
            </p:cNvCxnSpPr>
            <p:nvPr/>
          </p:nvCxnSpPr>
          <p:spPr>
            <a:xfrm>
              <a:off x="333197" y="3040025"/>
              <a:ext cx="7051943" cy="0"/>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7F958A-0E9B-0A99-5872-465F051F379D}"/>
                </a:ext>
              </a:extLst>
            </p:cNvPr>
            <p:cNvCxnSpPr>
              <a:cxnSpLocks/>
            </p:cNvCxnSpPr>
            <p:nvPr/>
          </p:nvCxnSpPr>
          <p:spPr>
            <a:xfrm flipV="1">
              <a:off x="5806365" y="1639975"/>
              <a:ext cx="0" cy="1396708"/>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F78A3-CFB8-EC79-74A3-9FE5419895E4}"/>
                </a:ext>
              </a:extLst>
            </p:cNvPr>
            <p:cNvCxnSpPr>
              <a:cxnSpLocks/>
            </p:cNvCxnSpPr>
            <p:nvPr/>
          </p:nvCxnSpPr>
          <p:spPr>
            <a:xfrm flipV="1">
              <a:off x="4513893" y="1657778"/>
              <a:ext cx="0" cy="1378905"/>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6D9F5D3C-41AD-5BFF-1DA0-021EC43723D8}"/>
              </a:ext>
            </a:extLst>
          </p:cNvPr>
          <p:cNvCxnSpPr>
            <a:cxnSpLocks/>
          </p:cNvCxnSpPr>
          <p:nvPr/>
        </p:nvCxnSpPr>
        <p:spPr>
          <a:xfrm flipV="1">
            <a:off x="370008" y="4475325"/>
            <a:ext cx="6819657" cy="13720"/>
          </a:xfrm>
          <a:prstGeom prst="line">
            <a:avLst/>
          </a:prstGeom>
          <a:solidFill>
            <a:srgbClr val="F79037"/>
          </a:solid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DD53CB23-2565-B50E-95A9-2BBA26F279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4889" y="7608905"/>
            <a:ext cx="2329760" cy="1385119"/>
          </a:xfrm>
          <a:prstGeom prst="rect">
            <a:avLst/>
          </a:prstGeom>
        </p:spPr>
      </p:pic>
      <p:sp>
        <p:nvSpPr>
          <p:cNvPr id="59" name="object 56">
            <a:extLst>
              <a:ext uri="{FF2B5EF4-FFF2-40B4-BE49-F238E27FC236}">
                <a16:creationId xmlns:a16="http://schemas.microsoft.com/office/drawing/2014/main" id="{2F60605C-7DC1-FA6F-D4FF-FF57582940C4}"/>
              </a:ext>
            </a:extLst>
          </p:cNvPr>
          <p:cNvSpPr/>
          <p:nvPr/>
        </p:nvSpPr>
        <p:spPr>
          <a:xfrm>
            <a:off x="394797" y="7207079"/>
            <a:ext cx="1370558" cy="848264"/>
          </a:xfrm>
          <a:custGeom>
            <a:avLst/>
            <a:gdLst/>
            <a:ahLst/>
            <a:cxnLst/>
            <a:rect l="l" t="t" r="r" b="b"/>
            <a:pathLst>
              <a:path w="1409700" h="872490">
                <a:moveTo>
                  <a:pt x="329086" y="182648"/>
                </a:moveTo>
                <a:lnTo>
                  <a:pt x="281086" y="207063"/>
                </a:lnTo>
                <a:lnTo>
                  <a:pt x="239209" y="231729"/>
                </a:lnTo>
                <a:lnTo>
                  <a:pt x="199055" y="258750"/>
                </a:lnTo>
                <a:lnTo>
                  <a:pt x="161035" y="288072"/>
                </a:lnTo>
                <a:lnTo>
                  <a:pt x="125562" y="319637"/>
                </a:lnTo>
                <a:lnTo>
                  <a:pt x="93048" y="353390"/>
                </a:lnTo>
                <a:lnTo>
                  <a:pt x="63907" y="389275"/>
                </a:lnTo>
                <a:lnTo>
                  <a:pt x="38423" y="428823"/>
                </a:lnTo>
                <a:lnTo>
                  <a:pt x="19178" y="469868"/>
                </a:lnTo>
                <a:lnTo>
                  <a:pt x="6320" y="511812"/>
                </a:lnTo>
                <a:lnTo>
                  <a:pt x="0" y="554056"/>
                </a:lnTo>
                <a:lnTo>
                  <a:pt x="367" y="595999"/>
                </a:lnTo>
                <a:lnTo>
                  <a:pt x="7572" y="637044"/>
                </a:lnTo>
                <a:lnTo>
                  <a:pt x="21766" y="676590"/>
                </a:lnTo>
                <a:lnTo>
                  <a:pt x="43097" y="714038"/>
                </a:lnTo>
                <a:lnTo>
                  <a:pt x="71716" y="748789"/>
                </a:lnTo>
                <a:lnTo>
                  <a:pt x="107773" y="780245"/>
                </a:lnTo>
                <a:lnTo>
                  <a:pt x="147934" y="806108"/>
                </a:lnTo>
                <a:lnTo>
                  <a:pt x="191124" y="826875"/>
                </a:lnTo>
                <a:lnTo>
                  <a:pt x="236811" y="843054"/>
                </a:lnTo>
                <a:lnTo>
                  <a:pt x="284278" y="855111"/>
                </a:lnTo>
                <a:lnTo>
                  <a:pt x="333083" y="863577"/>
                </a:lnTo>
                <a:lnTo>
                  <a:pt x="382604" y="868941"/>
                </a:lnTo>
                <a:lnTo>
                  <a:pt x="432260" y="871702"/>
                </a:lnTo>
                <a:lnTo>
                  <a:pt x="481475" y="872357"/>
                </a:lnTo>
                <a:lnTo>
                  <a:pt x="529668" y="871406"/>
                </a:lnTo>
                <a:lnTo>
                  <a:pt x="576263" y="869348"/>
                </a:lnTo>
                <a:lnTo>
                  <a:pt x="624274" y="866177"/>
                </a:lnTo>
                <a:lnTo>
                  <a:pt x="672330" y="861790"/>
                </a:lnTo>
                <a:lnTo>
                  <a:pt x="720342" y="856121"/>
                </a:lnTo>
                <a:lnTo>
                  <a:pt x="768222" y="849107"/>
                </a:lnTo>
                <a:lnTo>
                  <a:pt x="770196" y="848758"/>
                </a:lnTo>
                <a:lnTo>
                  <a:pt x="477613" y="848758"/>
                </a:lnTo>
                <a:lnTo>
                  <a:pt x="429311" y="846962"/>
                </a:lnTo>
                <a:lnTo>
                  <a:pt x="381183" y="843043"/>
                </a:lnTo>
                <a:lnTo>
                  <a:pt x="333616" y="836875"/>
                </a:lnTo>
                <a:lnTo>
                  <a:pt x="286449" y="828263"/>
                </a:lnTo>
                <a:lnTo>
                  <a:pt x="240344" y="816582"/>
                </a:lnTo>
                <a:lnTo>
                  <a:pt x="195484" y="800697"/>
                </a:lnTo>
                <a:lnTo>
                  <a:pt x="152853" y="780014"/>
                </a:lnTo>
                <a:lnTo>
                  <a:pt x="113437" y="753942"/>
                </a:lnTo>
                <a:lnTo>
                  <a:pt x="78220" y="721888"/>
                </a:lnTo>
                <a:lnTo>
                  <a:pt x="50268" y="684331"/>
                </a:lnTo>
                <a:lnTo>
                  <a:pt x="31837" y="643063"/>
                </a:lnTo>
                <a:lnTo>
                  <a:pt x="22519" y="599325"/>
                </a:lnTo>
                <a:lnTo>
                  <a:pt x="21938" y="556683"/>
                </a:lnTo>
                <a:lnTo>
                  <a:pt x="21958" y="554056"/>
                </a:lnTo>
                <a:lnTo>
                  <a:pt x="29589" y="509404"/>
                </a:lnTo>
                <a:lnTo>
                  <a:pt x="45162" y="465704"/>
                </a:lnTo>
                <a:lnTo>
                  <a:pt x="66806" y="425263"/>
                </a:lnTo>
                <a:lnTo>
                  <a:pt x="93452" y="387246"/>
                </a:lnTo>
                <a:lnTo>
                  <a:pt x="124488" y="351678"/>
                </a:lnTo>
                <a:lnTo>
                  <a:pt x="159303" y="318587"/>
                </a:lnTo>
                <a:lnTo>
                  <a:pt x="197283" y="287999"/>
                </a:lnTo>
                <a:lnTo>
                  <a:pt x="237817" y="259941"/>
                </a:lnTo>
                <a:lnTo>
                  <a:pt x="280293" y="234440"/>
                </a:lnTo>
                <a:lnTo>
                  <a:pt x="281450" y="233835"/>
                </a:lnTo>
                <a:lnTo>
                  <a:pt x="311250" y="200100"/>
                </a:lnTo>
                <a:lnTo>
                  <a:pt x="329086" y="182648"/>
                </a:lnTo>
                <a:close/>
              </a:path>
              <a:path w="1409700" h="872490">
                <a:moveTo>
                  <a:pt x="996819" y="25431"/>
                </a:moveTo>
                <a:lnTo>
                  <a:pt x="803385" y="25431"/>
                </a:lnTo>
                <a:lnTo>
                  <a:pt x="851056" y="27419"/>
                </a:lnTo>
                <a:lnTo>
                  <a:pt x="898769" y="32457"/>
                </a:lnTo>
                <a:lnTo>
                  <a:pt x="946346" y="40521"/>
                </a:lnTo>
                <a:lnTo>
                  <a:pt x="993607" y="51587"/>
                </a:lnTo>
                <a:lnTo>
                  <a:pt x="1040372" y="65628"/>
                </a:lnTo>
                <a:lnTo>
                  <a:pt x="1086460" y="82621"/>
                </a:lnTo>
                <a:lnTo>
                  <a:pt x="1133773" y="103720"/>
                </a:lnTo>
                <a:lnTo>
                  <a:pt x="1180083" y="128694"/>
                </a:lnTo>
                <a:lnTo>
                  <a:pt x="1224400" y="157585"/>
                </a:lnTo>
                <a:lnTo>
                  <a:pt x="1265731" y="190436"/>
                </a:lnTo>
                <a:lnTo>
                  <a:pt x="1303085" y="227288"/>
                </a:lnTo>
                <a:lnTo>
                  <a:pt x="1335471" y="268183"/>
                </a:lnTo>
                <a:lnTo>
                  <a:pt x="1361898" y="313164"/>
                </a:lnTo>
                <a:lnTo>
                  <a:pt x="1379218" y="360797"/>
                </a:lnTo>
                <a:lnTo>
                  <a:pt x="1385048" y="407870"/>
                </a:lnTo>
                <a:lnTo>
                  <a:pt x="1380530" y="453797"/>
                </a:lnTo>
                <a:lnTo>
                  <a:pt x="1366809" y="497992"/>
                </a:lnTo>
                <a:lnTo>
                  <a:pt x="1345028" y="539868"/>
                </a:lnTo>
                <a:lnTo>
                  <a:pt x="1316331" y="578839"/>
                </a:lnTo>
                <a:lnTo>
                  <a:pt x="1281862" y="614319"/>
                </a:lnTo>
                <a:lnTo>
                  <a:pt x="1242533" y="646918"/>
                </a:lnTo>
                <a:lnTo>
                  <a:pt x="1200490" y="676195"/>
                </a:lnTo>
                <a:lnTo>
                  <a:pt x="1156128" y="702359"/>
                </a:lnTo>
                <a:lnTo>
                  <a:pt x="1109839" y="725617"/>
                </a:lnTo>
                <a:lnTo>
                  <a:pt x="1062017" y="746175"/>
                </a:lnTo>
                <a:lnTo>
                  <a:pt x="1013057" y="764241"/>
                </a:lnTo>
                <a:lnTo>
                  <a:pt x="963351" y="780022"/>
                </a:lnTo>
                <a:lnTo>
                  <a:pt x="913295" y="793726"/>
                </a:lnTo>
                <a:lnTo>
                  <a:pt x="863280" y="805559"/>
                </a:lnTo>
                <a:lnTo>
                  <a:pt x="813702" y="815728"/>
                </a:lnTo>
                <a:lnTo>
                  <a:pt x="766696" y="824208"/>
                </a:lnTo>
                <a:lnTo>
                  <a:pt x="719166" y="831702"/>
                </a:lnTo>
                <a:lnTo>
                  <a:pt x="671226" y="838049"/>
                </a:lnTo>
                <a:lnTo>
                  <a:pt x="622987" y="843089"/>
                </a:lnTo>
                <a:lnTo>
                  <a:pt x="574564" y="846661"/>
                </a:lnTo>
                <a:lnTo>
                  <a:pt x="526068" y="848605"/>
                </a:lnTo>
                <a:lnTo>
                  <a:pt x="477613" y="848758"/>
                </a:lnTo>
                <a:lnTo>
                  <a:pt x="770196" y="848758"/>
                </a:lnTo>
                <a:lnTo>
                  <a:pt x="815883" y="840684"/>
                </a:lnTo>
                <a:lnTo>
                  <a:pt x="863237" y="830787"/>
                </a:lnTo>
                <a:lnTo>
                  <a:pt x="910196" y="819351"/>
                </a:lnTo>
                <a:lnTo>
                  <a:pt x="956673" y="806314"/>
                </a:lnTo>
                <a:lnTo>
                  <a:pt x="1002579" y="791611"/>
                </a:lnTo>
                <a:lnTo>
                  <a:pt x="1047827" y="775177"/>
                </a:lnTo>
                <a:lnTo>
                  <a:pt x="1091793" y="757397"/>
                </a:lnTo>
                <a:lnTo>
                  <a:pt x="1136292" y="737388"/>
                </a:lnTo>
                <a:lnTo>
                  <a:pt x="1180440" y="714902"/>
                </a:lnTo>
                <a:lnTo>
                  <a:pt x="1223351" y="689692"/>
                </a:lnTo>
                <a:lnTo>
                  <a:pt x="1264139" y="661512"/>
                </a:lnTo>
                <a:lnTo>
                  <a:pt x="1301920" y="630115"/>
                </a:lnTo>
                <a:lnTo>
                  <a:pt x="1335808" y="595254"/>
                </a:lnTo>
                <a:lnTo>
                  <a:pt x="1364918" y="556683"/>
                </a:lnTo>
                <a:lnTo>
                  <a:pt x="1388364" y="514154"/>
                </a:lnTo>
                <a:lnTo>
                  <a:pt x="1404017" y="467335"/>
                </a:lnTo>
                <a:lnTo>
                  <a:pt x="1409371" y="420032"/>
                </a:lnTo>
                <a:lnTo>
                  <a:pt x="1405365" y="373062"/>
                </a:lnTo>
                <a:lnTo>
                  <a:pt x="1392935" y="327242"/>
                </a:lnTo>
                <a:lnTo>
                  <a:pt x="1373020" y="283390"/>
                </a:lnTo>
                <a:lnTo>
                  <a:pt x="1346556" y="242323"/>
                </a:lnTo>
                <a:lnTo>
                  <a:pt x="1316246" y="205648"/>
                </a:lnTo>
                <a:lnTo>
                  <a:pt x="1282633" y="172064"/>
                </a:lnTo>
                <a:lnTo>
                  <a:pt x="1246042" y="141549"/>
                </a:lnTo>
                <a:lnTo>
                  <a:pt x="1206801" y="114078"/>
                </a:lnTo>
                <a:lnTo>
                  <a:pt x="1165235" y="89628"/>
                </a:lnTo>
                <a:lnTo>
                  <a:pt x="1121670" y="68176"/>
                </a:lnTo>
                <a:lnTo>
                  <a:pt x="1076434" y="49699"/>
                </a:lnTo>
                <a:lnTo>
                  <a:pt x="1029853" y="34174"/>
                </a:lnTo>
                <a:lnTo>
                  <a:pt x="996819" y="25431"/>
                </a:lnTo>
                <a:close/>
              </a:path>
              <a:path w="1409700" h="872490">
                <a:moveTo>
                  <a:pt x="343012" y="202893"/>
                </a:moveTo>
                <a:lnTo>
                  <a:pt x="281450" y="233835"/>
                </a:lnTo>
                <a:lnTo>
                  <a:pt x="248704" y="276258"/>
                </a:lnTo>
                <a:lnTo>
                  <a:pt x="246906" y="285304"/>
                </a:lnTo>
                <a:lnTo>
                  <a:pt x="252408" y="291842"/>
                </a:lnTo>
                <a:lnTo>
                  <a:pt x="261265" y="293630"/>
                </a:lnTo>
                <a:lnTo>
                  <a:pt x="269532" y="288424"/>
                </a:lnTo>
                <a:lnTo>
                  <a:pt x="300257" y="248507"/>
                </a:lnTo>
                <a:lnTo>
                  <a:pt x="333366" y="211962"/>
                </a:lnTo>
                <a:lnTo>
                  <a:pt x="343012" y="202893"/>
                </a:lnTo>
                <a:close/>
              </a:path>
              <a:path w="1409700" h="872490">
                <a:moveTo>
                  <a:pt x="402266" y="151886"/>
                </a:moveTo>
                <a:lnTo>
                  <a:pt x="368354" y="165022"/>
                </a:lnTo>
                <a:lnTo>
                  <a:pt x="329086" y="182648"/>
                </a:lnTo>
                <a:lnTo>
                  <a:pt x="311250" y="200100"/>
                </a:lnTo>
                <a:lnTo>
                  <a:pt x="281450" y="233835"/>
                </a:lnTo>
                <a:lnTo>
                  <a:pt x="324098" y="211521"/>
                </a:lnTo>
                <a:lnTo>
                  <a:pt x="343012" y="202893"/>
                </a:lnTo>
                <a:lnTo>
                  <a:pt x="368678" y="178764"/>
                </a:lnTo>
                <a:lnTo>
                  <a:pt x="402266" y="151886"/>
                </a:lnTo>
                <a:close/>
              </a:path>
              <a:path w="1409700" h="872490">
                <a:moveTo>
                  <a:pt x="501854" y="121026"/>
                </a:moveTo>
                <a:lnTo>
                  <a:pt x="457557" y="133075"/>
                </a:lnTo>
                <a:lnTo>
                  <a:pt x="412920" y="147759"/>
                </a:lnTo>
                <a:lnTo>
                  <a:pt x="368678" y="178764"/>
                </a:lnTo>
                <a:lnTo>
                  <a:pt x="343012" y="202893"/>
                </a:lnTo>
                <a:lnTo>
                  <a:pt x="368620" y="191212"/>
                </a:lnTo>
                <a:lnTo>
                  <a:pt x="413247" y="173540"/>
                </a:lnTo>
                <a:lnTo>
                  <a:pt x="457367" y="158530"/>
                </a:lnTo>
                <a:lnTo>
                  <a:pt x="500368" y="146210"/>
                </a:lnTo>
                <a:lnTo>
                  <a:pt x="505638" y="144952"/>
                </a:lnTo>
                <a:lnTo>
                  <a:pt x="508280" y="144292"/>
                </a:lnTo>
                <a:lnTo>
                  <a:pt x="515766" y="138589"/>
                </a:lnTo>
                <a:lnTo>
                  <a:pt x="516392" y="129897"/>
                </a:lnTo>
                <a:lnTo>
                  <a:pt x="511355" y="122586"/>
                </a:lnTo>
                <a:lnTo>
                  <a:pt x="501854" y="121026"/>
                </a:lnTo>
                <a:close/>
              </a:path>
              <a:path w="1409700" h="872490">
                <a:moveTo>
                  <a:pt x="788191" y="0"/>
                </a:moveTo>
                <a:lnTo>
                  <a:pt x="740393" y="1692"/>
                </a:lnTo>
                <a:lnTo>
                  <a:pt x="693534" y="6173"/>
                </a:lnTo>
                <a:lnTo>
                  <a:pt x="647942" y="13419"/>
                </a:lnTo>
                <a:lnTo>
                  <a:pt x="599623" y="24771"/>
                </a:lnTo>
                <a:lnTo>
                  <a:pt x="552831" y="39864"/>
                </a:lnTo>
                <a:lnTo>
                  <a:pt x="507692" y="58538"/>
                </a:lnTo>
                <a:lnTo>
                  <a:pt x="464333" y="80636"/>
                </a:lnTo>
                <a:lnTo>
                  <a:pt x="422882" y="106000"/>
                </a:lnTo>
                <a:lnTo>
                  <a:pt x="383466" y="134470"/>
                </a:lnTo>
                <a:lnTo>
                  <a:pt x="346213" y="165890"/>
                </a:lnTo>
                <a:lnTo>
                  <a:pt x="329086" y="182648"/>
                </a:lnTo>
                <a:lnTo>
                  <a:pt x="368354" y="165022"/>
                </a:lnTo>
                <a:lnTo>
                  <a:pt x="402266" y="151886"/>
                </a:lnTo>
                <a:lnTo>
                  <a:pt x="445192" y="122309"/>
                </a:lnTo>
                <a:lnTo>
                  <a:pt x="486034" y="99004"/>
                </a:lnTo>
                <a:lnTo>
                  <a:pt x="528359" y="78947"/>
                </a:lnTo>
                <a:lnTo>
                  <a:pt x="571988" y="62113"/>
                </a:lnTo>
                <a:lnTo>
                  <a:pt x="616741" y="48478"/>
                </a:lnTo>
                <a:lnTo>
                  <a:pt x="662436" y="38017"/>
                </a:lnTo>
                <a:lnTo>
                  <a:pt x="708896" y="30705"/>
                </a:lnTo>
                <a:lnTo>
                  <a:pt x="755939" y="26518"/>
                </a:lnTo>
                <a:lnTo>
                  <a:pt x="803385" y="25431"/>
                </a:lnTo>
                <a:lnTo>
                  <a:pt x="996819" y="25431"/>
                </a:lnTo>
                <a:lnTo>
                  <a:pt x="982253" y="21576"/>
                </a:lnTo>
                <a:lnTo>
                  <a:pt x="933960" y="11883"/>
                </a:lnTo>
                <a:lnTo>
                  <a:pt x="885301" y="5072"/>
                </a:lnTo>
                <a:lnTo>
                  <a:pt x="836603" y="1118"/>
                </a:lnTo>
                <a:lnTo>
                  <a:pt x="788191" y="0"/>
                </a:lnTo>
                <a:close/>
              </a:path>
            </a:pathLst>
          </a:custGeom>
          <a:solidFill>
            <a:srgbClr val="F79037"/>
          </a:solidFill>
          <a:ln>
            <a:solidFill>
              <a:srgbClr val="F79037"/>
            </a:solidFill>
          </a:ln>
        </p:spPr>
        <p:txBody>
          <a:bodyPr wrap="square" lIns="0" tIns="0" rIns="0" bIns="0" rtlCol="0"/>
          <a:lstStyle/>
          <a:p>
            <a:endParaRPr sz="1247">
              <a:latin typeface="Calibri" panose="020F0502020204030204" pitchFamily="34" charset="0"/>
              <a:cs typeface="Calibri" panose="020F0502020204030204" pitchFamily="34" charset="0"/>
            </a:endParaRPr>
          </a:p>
        </p:txBody>
      </p:sp>
      <p:grpSp>
        <p:nvGrpSpPr>
          <p:cNvPr id="62" name="Graphic 4">
            <a:extLst>
              <a:ext uri="{FF2B5EF4-FFF2-40B4-BE49-F238E27FC236}">
                <a16:creationId xmlns:a16="http://schemas.microsoft.com/office/drawing/2014/main" id="{23DECBF4-4060-F5D0-6852-5009F3CA2B48}"/>
              </a:ext>
            </a:extLst>
          </p:cNvPr>
          <p:cNvGrpSpPr/>
          <p:nvPr/>
        </p:nvGrpSpPr>
        <p:grpSpPr>
          <a:xfrm rot="19582332">
            <a:off x="4925032" y="4773099"/>
            <a:ext cx="403667" cy="780438"/>
            <a:chOff x="9129274" y="2719113"/>
            <a:chExt cx="717139" cy="1386497"/>
          </a:xfrm>
          <a:solidFill>
            <a:srgbClr val="000000"/>
          </a:solidFill>
        </p:grpSpPr>
        <p:grpSp>
          <p:nvGrpSpPr>
            <p:cNvPr id="63" name="Graphic 4">
              <a:extLst>
                <a:ext uri="{FF2B5EF4-FFF2-40B4-BE49-F238E27FC236}">
                  <a16:creationId xmlns:a16="http://schemas.microsoft.com/office/drawing/2014/main" id="{4D491C89-E967-6C00-ECAA-E12FD61BDA64}"/>
                </a:ext>
              </a:extLst>
            </p:cNvPr>
            <p:cNvGrpSpPr/>
            <p:nvPr/>
          </p:nvGrpSpPr>
          <p:grpSpPr>
            <a:xfrm>
              <a:off x="9159507" y="2719113"/>
              <a:ext cx="446280" cy="440141"/>
              <a:chOff x="9159507" y="2719113"/>
              <a:chExt cx="446280" cy="440141"/>
            </a:xfrm>
            <a:grpFill/>
          </p:grpSpPr>
          <p:sp>
            <p:nvSpPr>
              <p:cNvPr id="72" name="Freeform 71">
                <a:extLst>
                  <a:ext uri="{FF2B5EF4-FFF2-40B4-BE49-F238E27FC236}">
                    <a16:creationId xmlns:a16="http://schemas.microsoft.com/office/drawing/2014/main" id="{F8393DA9-9044-DC45-007E-DA26AFDB6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160F6C7-F6F2-D316-1EA5-256C0FC73F3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64" name="Graphic 4">
              <a:extLst>
                <a:ext uri="{FF2B5EF4-FFF2-40B4-BE49-F238E27FC236}">
                  <a16:creationId xmlns:a16="http://schemas.microsoft.com/office/drawing/2014/main" id="{CBB65F2E-6531-6522-E2AB-FA6A797F1A7F}"/>
                </a:ext>
              </a:extLst>
            </p:cNvPr>
            <p:cNvGrpSpPr/>
            <p:nvPr/>
          </p:nvGrpSpPr>
          <p:grpSpPr>
            <a:xfrm>
              <a:off x="9129274" y="2893887"/>
              <a:ext cx="717139" cy="1211724"/>
              <a:chOff x="9129274" y="2893887"/>
              <a:chExt cx="717139" cy="1211724"/>
            </a:xfrm>
            <a:grpFill/>
          </p:grpSpPr>
          <p:sp>
            <p:nvSpPr>
              <p:cNvPr id="65" name="Freeform 64">
                <a:extLst>
                  <a:ext uri="{FF2B5EF4-FFF2-40B4-BE49-F238E27FC236}">
                    <a16:creationId xmlns:a16="http://schemas.microsoft.com/office/drawing/2014/main" id="{B0B21210-C663-9CC1-049D-683DFDD5351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BE7183-F105-40B0-50B0-39933A7743F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2A904BC-598C-3F3A-2288-6B6FAFA44C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3214B04-ABAE-8ED9-6C5F-2CF5EA67D32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FABDA0F-8DA7-DCA6-52F3-2E145C22C2D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231AFF-9FEF-53BA-1193-16647C315C0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5041324-186A-C2BA-6C3A-63C0B594041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6" name="Group 75">
            <a:extLst>
              <a:ext uri="{FF2B5EF4-FFF2-40B4-BE49-F238E27FC236}">
                <a16:creationId xmlns:a16="http://schemas.microsoft.com/office/drawing/2014/main" id="{D3A5D338-ABDB-E85A-9BF3-6E139D089007}"/>
              </a:ext>
            </a:extLst>
          </p:cNvPr>
          <p:cNvGrpSpPr/>
          <p:nvPr/>
        </p:nvGrpSpPr>
        <p:grpSpPr>
          <a:xfrm rot="647259">
            <a:off x="6075192" y="4680278"/>
            <a:ext cx="1135623" cy="1116218"/>
            <a:chOff x="4021042" y="6108916"/>
            <a:chExt cx="1229320" cy="1208314"/>
          </a:xfrm>
        </p:grpSpPr>
        <p:sp>
          <p:nvSpPr>
            <p:cNvPr id="74" name="Oval 73">
              <a:extLst>
                <a:ext uri="{FF2B5EF4-FFF2-40B4-BE49-F238E27FC236}">
                  <a16:creationId xmlns:a16="http://schemas.microsoft.com/office/drawing/2014/main" id="{E8964F74-D81F-4E2D-781F-C2C432E0DE83}"/>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a:extLst>
                <a:ext uri="{FF2B5EF4-FFF2-40B4-BE49-F238E27FC236}">
                  <a16:creationId xmlns:a16="http://schemas.microsoft.com/office/drawing/2014/main" id="{303D44CF-D98B-B547-B667-F802C03953E2}"/>
                </a:ext>
              </a:extLst>
            </p:cNvPr>
            <p:cNvSpPr txBox="1">
              <a:spLocks/>
            </p:cNvSpPr>
            <p:nvPr/>
          </p:nvSpPr>
          <p:spPr>
            <a:xfrm>
              <a:off x="4042048" y="6309715"/>
              <a:ext cx="1208314" cy="718095"/>
            </a:xfrm>
            <a:prstGeom prst="rect">
              <a:avLst/>
            </a:prstGeom>
          </p:spPr>
          <p:txBody>
            <a:bodyPr>
              <a:noAutofit/>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2000" b="1" dirty="0">
                  <a:solidFill>
                    <a:srgbClr val="000000"/>
                  </a:solidFill>
                </a:rPr>
                <a:t>Click to View</a:t>
              </a:r>
            </a:p>
          </p:txBody>
        </p:sp>
      </p:grpSp>
      <p:pic>
        <p:nvPicPr>
          <p:cNvPr id="80" name="Picture 79">
            <a:extLst>
              <a:ext uri="{FF2B5EF4-FFF2-40B4-BE49-F238E27FC236}">
                <a16:creationId xmlns:a16="http://schemas.microsoft.com/office/drawing/2014/main" id="{8E6D798E-1411-DC75-0DD6-220EBB3A718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41724" y="7526232"/>
            <a:ext cx="2292842" cy="1482298"/>
          </a:xfrm>
          <a:prstGeom prst="rect">
            <a:avLst/>
          </a:prstGeom>
        </p:spPr>
      </p:pic>
      <p:sp>
        <p:nvSpPr>
          <p:cNvPr id="81" name="object 54">
            <a:extLst>
              <a:ext uri="{FF2B5EF4-FFF2-40B4-BE49-F238E27FC236}">
                <a16:creationId xmlns:a16="http://schemas.microsoft.com/office/drawing/2014/main" id="{4E5F7106-C347-7307-620F-D2157730EB11}"/>
              </a:ext>
            </a:extLst>
          </p:cNvPr>
          <p:cNvSpPr/>
          <p:nvPr/>
        </p:nvSpPr>
        <p:spPr>
          <a:xfrm rot="11349584">
            <a:off x="5067837" y="8097486"/>
            <a:ext cx="1401960" cy="701769"/>
          </a:xfrm>
          <a:custGeom>
            <a:avLst/>
            <a:gdLst/>
            <a:ahLst/>
            <a:cxnLst/>
            <a:rect l="l" t="t" r="r" b="b"/>
            <a:pathLst>
              <a:path w="1409700" h="872490">
                <a:moveTo>
                  <a:pt x="329066" y="182658"/>
                </a:moveTo>
                <a:lnTo>
                  <a:pt x="281079" y="207067"/>
                </a:lnTo>
                <a:lnTo>
                  <a:pt x="239203" y="231732"/>
                </a:lnTo>
                <a:lnTo>
                  <a:pt x="199050" y="258752"/>
                </a:lnTo>
                <a:lnTo>
                  <a:pt x="161031" y="288072"/>
                </a:lnTo>
                <a:lnTo>
                  <a:pt x="125560" y="319636"/>
                </a:lnTo>
                <a:lnTo>
                  <a:pt x="93049" y="353389"/>
                </a:lnTo>
                <a:lnTo>
                  <a:pt x="63911" y="389274"/>
                </a:lnTo>
                <a:lnTo>
                  <a:pt x="38428" y="428822"/>
                </a:lnTo>
                <a:lnTo>
                  <a:pt x="19181" y="469867"/>
                </a:lnTo>
                <a:lnTo>
                  <a:pt x="6321" y="511811"/>
                </a:lnTo>
                <a:lnTo>
                  <a:pt x="0" y="554055"/>
                </a:lnTo>
                <a:lnTo>
                  <a:pt x="365" y="595998"/>
                </a:lnTo>
                <a:lnTo>
                  <a:pt x="7569" y="637042"/>
                </a:lnTo>
                <a:lnTo>
                  <a:pt x="21760" y="676588"/>
                </a:lnTo>
                <a:lnTo>
                  <a:pt x="43090" y="714037"/>
                </a:lnTo>
                <a:lnTo>
                  <a:pt x="71708" y="748788"/>
                </a:lnTo>
                <a:lnTo>
                  <a:pt x="107764" y="780243"/>
                </a:lnTo>
                <a:lnTo>
                  <a:pt x="147929" y="806107"/>
                </a:lnTo>
                <a:lnTo>
                  <a:pt x="191121" y="826874"/>
                </a:lnTo>
                <a:lnTo>
                  <a:pt x="236840" y="843061"/>
                </a:lnTo>
                <a:lnTo>
                  <a:pt x="284275" y="855109"/>
                </a:lnTo>
                <a:lnTo>
                  <a:pt x="333080" y="863576"/>
                </a:lnTo>
                <a:lnTo>
                  <a:pt x="382599" y="868940"/>
                </a:lnTo>
                <a:lnTo>
                  <a:pt x="432255" y="871701"/>
                </a:lnTo>
                <a:lnTo>
                  <a:pt x="481468" y="872356"/>
                </a:lnTo>
                <a:lnTo>
                  <a:pt x="529661" y="871405"/>
                </a:lnTo>
                <a:lnTo>
                  <a:pt x="576255" y="869347"/>
                </a:lnTo>
                <a:lnTo>
                  <a:pt x="624266" y="866179"/>
                </a:lnTo>
                <a:lnTo>
                  <a:pt x="672322" y="861794"/>
                </a:lnTo>
                <a:lnTo>
                  <a:pt x="720334" y="856126"/>
                </a:lnTo>
                <a:lnTo>
                  <a:pt x="768214" y="849112"/>
                </a:lnTo>
                <a:lnTo>
                  <a:pt x="770182" y="848764"/>
                </a:lnTo>
                <a:lnTo>
                  <a:pt x="477605" y="848764"/>
                </a:lnTo>
                <a:lnTo>
                  <a:pt x="429302" y="846968"/>
                </a:lnTo>
                <a:lnTo>
                  <a:pt x="381266" y="843061"/>
                </a:lnTo>
                <a:lnTo>
                  <a:pt x="333608" y="836884"/>
                </a:lnTo>
                <a:lnTo>
                  <a:pt x="286441" y="828275"/>
                </a:lnTo>
                <a:lnTo>
                  <a:pt x="240336" y="816588"/>
                </a:lnTo>
                <a:lnTo>
                  <a:pt x="195477" y="800699"/>
                </a:lnTo>
                <a:lnTo>
                  <a:pt x="152848" y="780016"/>
                </a:lnTo>
                <a:lnTo>
                  <a:pt x="113435" y="753947"/>
                </a:lnTo>
                <a:lnTo>
                  <a:pt x="78224" y="721900"/>
                </a:lnTo>
                <a:lnTo>
                  <a:pt x="50267" y="684338"/>
                </a:lnTo>
                <a:lnTo>
                  <a:pt x="31833" y="643066"/>
                </a:lnTo>
                <a:lnTo>
                  <a:pt x="22514" y="599326"/>
                </a:lnTo>
                <a:lnTo>
                  <a:pt x="21934" y="556691"/>
                </a:lnTo>
                <a:lnTo>
                  <a:pt x="21954" y="554055"/>
                </a:lnTo>
                <a:lnTo>
                  <a:pt x="29589" y="509403"/>
                </a:lnTo>
                <a:lnTo>
                  <a:pt x="45166" y="465702"/>
                </a:lnTo>
                <a:lnTo>
                  <a:pt x="66807" y="425262"/>
                </a:lnTo>
                <a:lnTo>
                  <a:pt x="93451" y="387245"/>
                </a:lnTo>
                <a:lnTo>
                  <a:pt x="124486" y="351677"/>
                </a:lnTo>
                <a:lnTo>
                  <a:pt x="159299" y="318587"/>
                </a:lnTo>
                <a:lnTo>
                  <a:pt x="197278" y="287999"/>
                </a:lnTo>
                <a:lnTo>
                  <a:pt x="237811" y="259942"/>
                </a:lnTo>
                <a:lnTo>
                  <a:pt x="280286" y="234441"/>
                </a:lnTo>
                <a:lnTo>
                  <a:pt x="281436" y="233839"/>
                </a:lnTo>
                <a:lnTo>
                  <a:pt x="311242" y="200098"/>
                </a:lnTo>
                <a:lnTo>
                  <a:pt x="329066" y="182658"/>
                </a:lnTo>
                <a:close/>
              </a:path>
              <a:path w="1409700" h="872490">
                <a:moveTo>
                  <a:pt x="996802" y="25433"/>
                </a:moveTo>
                <a:lnTo>
                  <a:pt x="803381" y="25433"/>
                </a:lnTo>
                <a:lnTo>
                  <a:pt x="851052" y="27420"/>
                </a:lnTo>
                <a:lnTo>
                  <a:pt x="898767" y="32458"/>
                </a:lnTo>
                <a:lnTo>
                  <a:pt x="946346" y="40521"/>
                </a:lnTo>
                <a:lnTo>
                  <a:pt x="993608" y="51586"/>
                </a:lnTo>
                <a:lnTo>
                  <a:pt x="1040374" y="65627"/>
                </a:lnTo>
                <a:lnTo>
                  <a:pt x="1086464" y="82620"/>
                </a:lnTo>
                <a:lnTo>
                  <a:pt x="1133777" y="103723"/>
                </a:lnTo>
                <a:lnTo>
                  <a:pt x="1180087" y="128698"/>
                </a:lnTo>
                <a:lnTo>
                  <a:pt x="1224403" y="157589"/>
                </a:lnTo>
                <a:lnTo>
                  <a:pt x="1265733" y="190439"/>
                </a:lnTo>
                <a:lnTo>
                  <a:pt x="1303085" y="227289"/>
                </a:lnTo>
                <a:lnTo>
                  <a:pt x="1335468" y="268183"/>
                </a:lnTo>
                <a:lnTo>
                  <a:pt x="1361889" y="313163"/>
                </a:lnTo>
                <a:lnTo>
                  <a:pt x="1379215" y="360796"/>
                </a:lnTo>
                <a:lnTo>
                  <a:pt x="1385048" y="407869"/>
                </a:lnTo>
                <a:lnTo>
                  <a:pt x="1380532" y="453796"/>
                </a:lnTo>
                <a:lnTo>
                  <a:pt x="1366812" y="497991"/>
                </a:lnTo>
                <a:lnTo>
                  <a:pt x="1345032" y="539867"/>
                </a:lnTo>
                <a:lnTo>
                  <a:pt x="1316335" y="578838"/>
                </a:lnTo>
                <a:lnTo>
                  <a:pt x="1281867" y="614318"/>
                </a:lnTo>
                <a:lnTo>
                  <a:pt x="1242534" y="646917"/>
                </a:lnTo>
                <a:lnTo>
                  <a:pt x="1200490" y="676195"/>
                </a:lnTo>
                <a:lnTo>
                  <a:pt x="1156126" y="702361"/>
                </a:lnTo>
                <a:lnTo>
                  <a:pt x="1109837" y="725619"/>
                </a:lnTo>
                <a:lnTo>
                  <a:pt x="1062015" y="746179"/>
                </a:lnTo>
                <a:lnTo>
                  <a:pt x="1013055" y="764246"/>
                </a:lnTo>
                <a:lnTo>
                  <a:pt x="963349" y="780027"/>
                </a:lnTo>
                <a:lnTo>
                  <a:pt x="913291" y="793730"/>
                </a:lnTo>
                <a:lnTo>
                  <a:pt x="863275" y="805561"/>
                </a:lnTo>
                <a:lnTo>
                  <a:pt x="813694" y="815727"/>
                </a:lnTo>
                <a:lnTo>
                  <a:pt x="766687" y="824210"/>
                </a:lnTo>
                <a:lnTo>
                  <a:pt x="719158" y="831705"/>
                </a:lnTo>
                <a:lnTo>
                  <a:pt x="671217" y="838054"/>
                </a:lnTo>
                <a:lnTo>
                  <a:pt x="622979" y="843094"/>
                </a:lnTo>
                <a:lnTo>
                  <a:pt x="574556" y="846666"/>
                </a:lnTo>
                <a:lnTo>
                  <a:pt x="526060" y="848610"/>
                </a:lnTo>
                <a:lnTo>
                  <a:pt x="477605" y="848764"/>
                </a:lnTo>
                <a:lnTo>
                  <a:pt x="770182" y="848764"/>
                </a:lnTo>
                <a:lnTo>
                  <a:pt x="815875" y="840687"/>
                </a:lnTo>
                <a:lnTo>
                  <a:pt x="863229" y="830789"/>
                </a:lnTo>
                <a:lnTo>
                  <a:pt x="910188" y="819353"/>
                </a:lnTo>
                <a:lnTo>
                  <a:pt x="956664" y="806314"/>
                </a:lnTo>
                <a:lnTo>
                  <a:pt x="1002570" y="791610"/>
                </a:lnTo>
                <a:lnTo>
                  <a:pt x="1047818" y="775176"/>
                </a:lnTo>
                <a:lnTo>
                  <a:pt x="1091784" y="757396"/>
                </a:lnTo>
                <a:lnTo>
                  <a:pt x="1136284" y="737387"/>
                </a:lnTo>
                <a:lnTo>
                  <a:pt x="1180432" y="714901"/>
                </a:lnTo>
                <a:lnTo>
                  <a:pt x="1223342" y="689692"/>
                </a:lnTo>
                <a:lnTo>
                  <a:pt x="1264131" y="661513"/>
                </a:lnTo>
                <a:lnTo>
                  <a:pt x="1301911" y="630118"/>
                </a:lnTo>
                <a:lnTo>
                  <a:pt x="1335799" y="595259"/>
                </a:lnTo>
                <a:lnTo>
                  <a:pt x="1364909" y="556691"/>
                </a:lnTo>
                <a:lnTo>
                  <a:pt x="1388356" y="514166"/>
                </a:lnTo>
                <a:lnTo>
                  <a:pt x="1404008" y="467342"/>
                </a:lnTo>
                <a:lnTo>
                  <a:pt x="1409363" y="420038"/>
                </a:lnTo>
                <a:lnTo>
                  <a:pt x="1405357" y="373069"/>
                </a:lnTo>
                <a:lnTo>
                  <a:pt x="1392927" y="327251"/>
                </a:lnTo>
                <a:lnTo>
                  <a:pt x="1373012" y="283401"/>
                </a:lnTo>
                <a:lnTo>
                  <a:pt x="1346548" y="242335"/>
                </a:lnTo>
                <a:lnTo>
                  <a:pt x="1316238" y="205660"/>
                </a:lnTo>
                <a:lnTo>
                  <a:pt x="1282625" y="172075"/>
                </a:lnTo>
                <a:lnTo>
                  <a:pt x="1246034" y="141559"/>
                </a:lnTo>
                <a:lnTo>
                  <a:pt x="1206793" y="114087"/>
                </a:lnTo>
                <a:lnTo>
                  <a:pt x="1165226" y="89636"/>
                </a:lnTo>
                <a:lnTo>
                  <a:pt x="1121662" y="68184"/>
                </a:lnTo>
                <a:lnTo>
                  <a:pt x="1076426" y="49705"/>
                </a:lnTo>
                <a:lnTo>
                  <a:pt x="1029845" y="34179"/>
                </a:lnTo>
                <a:lnTo>
                  <a:pt x="996802" y="25433"/>
                </a:lnTo>
                <a:close/>
              </a:path>
              <a:path w="1409700" h="872490">
                <a:moveTo>
                  <a:pt x="343019" y="202890"/>
                </a:moveTo>
                <a:lnTo>
                  <a:pt x="281436" y="233839"/>
                </a:lnTo>
                <a:lnTo>
                  <a:pt x="248696" y="276257"/>
                </a:lnTo>
                <a:lnTo>
                  <a:pt x="246898" y="285310"/>
                </a:lnTo>
                <a:lnTo>
                  <a:pt x="252400" y="291852"/>
                </a:lnTo>
                <a:lnTo>
                  <a:pt x="261257" y="293641"/>
                </a:lnTo>
                <a:lnTo>
                  <a:pt x="269524" y="288436"/>
                </a:lnTo>
                <a:lnTo>
                  <a:pt x="300249" y="248519"/>
                </a:lnTo>
                <a:lnTo>
                  <a:pt x="333358" y="211973"/>
                </a:lnTo>
                <a:lnTo>
                  <a:pt x="343019" y="202890"/>
                </a:lnTo>
                <a:close/>
              </a:path>
              <a:path w="1409700" h="872490">
                <a:moveTo>
                  <a:pt x="402274" y="151883"/>
                </a:moveTo>
                <a:lnTo>
                  <a:pt x="368346" y="165027"/>
                </a:lnTo>
                <a:lnTo>
                  <a:pt x="329066" y="182658"/>
                </a:lnTo>
                <a:lnTo>
                  <a:pt x="311242" y="200098"/>
                </a:lnTo>
                <a:lnTo>
                  <a:pt x="281436" y="233839"/>
                </a:lnTo>
                <a:lnTo>
                  <a:pt x="324090" y="211524"/>
                </a:lnTo>
                <a:lnTo>
                  <a:pt x="343019" y="202890"/>
                </a:lnTo>
                <a:lnTo>
                  <a:pt x="368669" y="178774"/>
                </a:lnTo>
                <a:lnTo>
                  <a:pt x="402274" y="151883"/>
                </a:lnTo>
                <a:close/>
              </a:path>
              <a:path w="1409700" h="872490">
                <a:moveTo>
                  <a:pt x="501845" y="121024"/>
                </a:moveTo>
                <a:lnTo>
                  <a:pt x="457549" y="133077"/>
                </a:lnTo>
                <a:lnTo>
                  <a:pt x="412912" y="147763"/>
                </a:lnTo>
                <a:lnTo>
                  <a:pt x="368669" y="178774"/>
                </a:lnTo>
                <a:lnTo>
                  <a:pt x="343019" y="202890"/>
                </a:lnTo>
                <a:lnTo>
                  <a:pt x="368612" y="191216"/>
                </a:lnTo>
                <a:lnTo>
                  <a:pt x="413239" y="173546"/>
                </a:lnTo>
                <a:lnTo>
                  <a:pt x="457359" y="158538"/>
                </a:lnTo>
                <a:lnTo>
                  <a:pt x="500359" y="146221"/>
                </a:lnTo>
                <a:lnTo>
                  <a:pt x="502988" y="145574"/>
                </a:lnTo>
                <a:lnTo>
                  <a:pt x="505643" y="144951"/>
                </a:lnTo>
                <a:lnTo>
                  <a:pt x="508271" y="144291"/>
                </a:lnTo>
                <a:lnTo>
                  <a:pt x="515765" y="138587"/>
                </a:lnTo>
                <a:lnTo>
                  <a:pt x="516393" y="129895"/>
                </a:lnTo>
                <a:lnTo>
                  <a:pt x="511354" y="122585"/>
                </a:lnTo>
                <a:lnTo>
                  <a:pt x="501845" y="121024"/>
                </a:lnTo>
                <a:close/>
              </a:path>
              <a:path w="1409700" h="872490">
                <a:moveTo>
                  <a:pt x="788183" y="0"/>
                </a:moveTo>
                <a:lnTo>
                  <a:pt x="740385" y="1692"/>
                </a:lnTo>
                <a:lnTo>
                  <a:pt x="693526" y="6172"/>
                </a:lnTo>
                <a:lnTo>
                  <a:pt x="647933" y="13417"/>
                </a:lnTo>
                <a:lnTo>
                  <a:pt x="599615" y="24770"/>
                </a:lnTo>
                <a:lnTo>
                  <a:pt x="552823" y="39863"/>
                </a:lnTo>
                <a:lnTo>
                  <a:pt x="507683" y="58537"/>
                </a:lnTo>
                <a:lnTo>
                  <a:pt x="464325" y="80635"/>
                </a:lnTo>
                <a:lnTo>
                  <a:pt x="422874" y="105999"/>
                </a:lnTo>
                <a:lnTo>
                  <a:pt x="383458" y="134469"/>
                </a:lnTo>
                <a:lnTo>
                  <a:pt x="346205" y="165889"/>
                </a:lnTo>
                <a:lnTo>
                  <a:pt x="329066" y="182658"/>
                </a:lnTo>
                <a:lnTo>
                  <a:pt x="368346" y="165027"/>
                </a:lnTo>
                <a:lnTo>
                  <a:pt x="402274" y="151883"/>
                </a:lnTo>
                <a:lnTo>
                  <a:pt x="445184" y="122319"/>
                </a:lnTo>
                <a:lnTo>
                  <a:pt x="486026" y="99013"/>
                </a:lnTo>
                <a:lnTo>
                  <a:pt x="528351" y="78954"/>
                </a:lnTo>
                <a:lnTo>
                  <a:pt x="571981" y="62120"/>
                </a:lnTo>
                <a:lnTo>
                  <a:pt x="616734" y="48484"/>
                </a:lnTo>
                <a:lnTo>
                  <a:pt x="662430" y="38022"/>
                </a:lnTo>
                <a:lnTo>
                  <a:pt x="708890" y="30709"/>
                </a:lnTo>
                <a:lnTo>
                  <a:pt x="755934" y="26521"/>
                </a:lnTo>
                <a:lnTo>
                  <a:pt x="803381" y="25433"/>
                </a:lnTo>
                <a:lnTo>
                  <a:pt x="996802" y="25433"/>
                </a:lnTo>
                <a:lnTo>
                  <a:pt x="982244" y="21580"/>
                </a:lnTo>
                <a:lnTo>
                  <a:pt x="933952" y="11886"/>
                </a:lnTo>
                <a:lnTo>
                  <a:pt x="885293" y="5073"/>
                </a:lnTo>
                <a:lnTo>
                  <a:pt x="836595" y="1119"/>
                </a:lnTo>
                <a:lnTo>
                  <a:pt x="788183" y="0"/>
                </a:lnTo>
                <a:close/>
              </a:path>
            </a:pathLst>
          </a:custGeom>
          <a:solidFill>
            <a:srgbClr val="F79037"/>
          </a:solidFill>
          <a:ln>
            <a:solidFill>
              <a:srgbClr val="F79037"/>
            </a:solidFill>
          </a:ln>
        </p:spPr>
        <p:txBody>
          <a:bodyPr wrap="square" lIns="0" tIns="0" rIns="0" bIns="0" rtlCol="0"/>
          <a:lstStyle/>
          <a:p>
            <a:endParaRPr sz="1247">
              <a:latin typeface="Calibri" panose="020F0502020204030204" pitchFamily="34" charset="0"/>
              <a:cs typeface="Calibri" panose="020F0502020204030204" pitchFamily="34" charset="0"/>
            </a:endParaRPr>
          </a:p>
        </p:txBody>
      </p:sp>
      <p:grpSp>
        <p:nvGrpSpPr>
          <p:cNvPr id="82" name="Graphic 4">
            <a:extLst>
              <a:ext uri="{FF2B5EF4-FFF2-40B4-BE49-F238E27FC236}">
                <a16:creationId xmlns:a16="http://schemas.microsoft.com/office/drawing/2014/main" id="{25B88E89-7721-0668-DACC-ABB929B8B290}"/>
              </a:ext>
            </a:extLst>
          </p:cNvPr>
          <p:cNvGrpSpPr/>
          <p:nvPr/>
        </p:nvGrpSpPr>
        <p:grpSpPr>
          <a:xfrm rot="19582332">
            <a:off x="5749160" y="8460723"/>
            <a:ext cx="128310" cy="248071"/>
            <a:chOff x="9129274" y="2719113"/>
            <a:chExt cx="717139" cy="1386497"/>
          </a:xfrm>
          <a:solidFill>
            <a:srgbClr val="000000"/>
          </a:solidFill>
        </p:grpSpPr>
        <p:grpSp>
          <p:nvGrpSpPr>
            <p:cNvPr id="83" name="Graphic 4">
              <a:extLst>
                <a:ext uri="{FF2B5EF4-FFF2-40B4-BE49-F238E27FC236}">
                  <a16:creationId xmlns:a16="http://schemas.microsoft.com/office/drawing/2014/main" id="{05BD1382-C36C-8BA4-1F21-A78DA63D3431}"/>
                </a:ext>
              </a:extLst>
            </p:cNvPr>
            <p:cNvGrpSpPr/>
            <p:nvPr/>
          </p:nvGrpSpPr>
          <p:grpSpPr>
            <a:xfrm>
              <a:off x="9159507" y="2719113"/>
              <a:ext cx="446280" cy="440141"/>
              <a:chOff x="9159507" y="2719113"/>
              <a:chExt cx="446280" cy="440141"/>
            </a:xfrm>
            <a:grpFill/>
          </p:grpSpPr>
          <p:sp>
            <p:nvSpPr>
              <p:cNvPr id="92" name="Freeform 91">
                <a:extLst>
                  <a:ext uri="{FF2B5EF4-FFF2-40B4-BE49-F238E27FC236}">
                    <a16:creationId xmlns:a16="http://schemas.microsoft.com/office/drawing/2014/main" id="{22790FAE-8D4C-9700-E7CA-9F608C8F7AB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4A7198F-3D1E-7B2B-F9D0-EA2D441700A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84" name="Graphic 4">
              <a:extLst>
                <a:ext uri="{FF2B5EF4-FFF2-40B4-BE49-F238E27FC236}">
                  <a16:creationId xmlns:a16="http://schemas.microsoft.com/office/drawing/2014/main" id="{F0853E16-04FC-EB61-ED42-F987DE7D7012}"/>
                </a:ext>
              </a:extLst>
            </p:cNvPr>
            <p:cNvGrpSpPr/>
            <p:nvPr/>
          </p:nvGrpSpPr>
          <p:grpSpPr>
            <a:xfrm>
              <a:off x="9129274" y="2893887"/>
              <a:ext cx="717139" cy="1211724"/>
              <a:chOff x="9129274" y="2893887"/>
              <a:chExt cx="717139" cy="1211724"/>
            </a:xfrm>
            <a:grpFill/>
          </p:grpSpPr>
          <p:sp>
            <p:nvSpPr>
              <p:cNvPr id="85" name="Freeform 84">
                <a:extLst>
                  <a:ext uri="{FF2B5EF4-FFF2-40B4-BE49-F238E27FC236}">
                    <a16:creationId xmlns:a16="http://schemas.microsoft.com/office/drawing/2014/main" id="{57741759-A59A-F75C-6B59-231D8C1DA5F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1353AC9-66CE-4F79-0A0D-40C2A7A1C7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EF8C41F-BECF-BA49-FCB0-E56BB86536E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74F0E597-9375-50BA-CE79-72592DC8753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5CC2D99-A808-F490-16DE-2972B87051B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950CFF3-96E6-A472-FC6B-8336C63CDF7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DE4950F-E5B7-1EA6-3582-11A01A50B02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95" name="Slide Number Placeholder 5">
            <a:extLst>
              <a:ext uri="{FF2B5EF4-FFF2-40B4-BE49-F238E27FC236}">
                <a16:creationId xmlns:a16="http://schemas.microsoft.com/office/drawing/2014/main" id="{532891D9-E65E-678A-90C6-AC8B6689CFF9}"/>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a:t>
            </a:fld>
            <a:endParaRPr lang="en-US" sz="900">
              <a:solidFill>
                <a:schemeClr val="tx1"/>
              </a:solidFill>
            </a:endParaRPr>
          </a:p>
        </p:txBody>
      </p:sp>
    </p:spTree>
    <p:extLst>
      <p:ext uri="{BB962C8B-B14F-4D97-AF65-F5344CB8AC3E}">
        <p14:creationId xmlns:p14="http://schemas.microsoft.com/office/powerpoint/2010/main" val="334876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06</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Financial Planning and Fundraising for the Ethical Food Business </a:t>
            </a:r>
          </a:p>
          <a:p>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30</a:t>
            </a:fld>
            <a:endParaRPr lang="en-US" sz="900">
              <a:solidFill>
                <a:schemeClr val="tx1"/>
              </a:solidFill>
            </a:endParaRPr>
          </a:p>
        </p:txBody>
      </p:sp>
    </p:spTree>
    <p:extLst>
      <p:ext uri="{BB962C8B-B14F-4D97-AF65-F5344CB8AC3E}">
        <p14:creationId xmlns:p14="http://schemas.microsoft.com/office/powerpoint/2010/main" val="3252702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407">
            <a:extLst>
              <a:ext uri="{FF2B5EF4-FFF2-40B4-BE49-F238E27FC236}">
                <a16:creationId xmlns:a16="http://schemas.microsoft.com/office/drawing/2014/main" id="{4960556E-F0F1-4698-A4E8-45DDC73B36DF}"/>
              </a:ext>
            </a:extLst>
          </p:cNvPr>
          <p:cNvSpPr/>
          <p:nvPr/>
        </p:nvSpPr>
        <p:spPr>
          <a:xfrm>
            <a:off x="0" y="-544"/>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31</a:t>
            </a:fld>
            <a:endParaRPr lang="en-US" sz="900">
              <a:solidFill>
                <a:schemeClr val="bg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31189" y="371276"/>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18439" y="701845"/>
            <a:ext cx="3126972" cy="132526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Financial Planning                  and Fundraising</a:t>
            </a:r>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06</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2706" y="2027105"/>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4605853" y="2250386"/>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Budgeting and Forecasting </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5672477" y="9019417"/>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676123" y="6629868"/>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1209772"/>
            <a:chOff x="2284008" y="5773142"/>
            <a:chExt cx="1581305"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861774"/>
            </a:xfrm>
            <a:prstGeom prst="rect">
              <a:avLst/>
            </a:prstGeom>
            <a:grpFill/>
          </p:spPr>
          <p:txBody>
            <a:bodyPr wrap="square">
              <a:spAutoFit/>
            </a:bodyPr>
            <a:lstStyle/>
            <a:p>
              <a:pPr algn="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Alternative Methods of Fundraising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Securing Investment</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20409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350262" y="6068216"/>
            <a:ext cx="1325860" cy="996614"/>
            <a:chOff x="3151558" y="5735569"/>
            <a:chExt cx="1325860" cy="996614"/>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46331"/>
            </a:xfrm>
            <a:prstGeom prst="rect">
              <a:avLst/>
            </a:prstGeom>
            <a:grpFill/>
          </p:spPr>
          <p:txBody>
            <a:bodyPr wrap="square">
              <a:spAutoFit/>
            </a:bodyPr>
            <a:lstStyle/>
            <a:p>
              <a:r>
                <a:rPr lang="en-IE" sz="1800" b="1" kern="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Securing   a Loan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377674" cy="953280"/>
            <a:chOff x="3139370" y="5794563"/>
            <a:chExt cx="1377674"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232628"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Securing Grants </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10858" y="2199834"/>
            <a:ext cx="2696795" cy="1489289"/>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56522" y="2555656"/>
            <a:ext cx="2051861" cy="823302"/>
          </a:xfrm>
          <a:prstGeom prst="rect">
            <a:avLst/>
          </a:prstGeom>
          <a:noFill/>
        </p:spPr>
        <p:txBody>
          <a:bodyPr wrap="square">
            <a:spAutoFit/>
          </a:bodyPr>
          <a:lstStyle/>
          <a:p>
            <a:pPr>
              <a:lnSpc>
                <a:spcPts val="1900"/>
              </a:lnSpc>
            </a:pP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Steps to </a:t>
            </a:r>
            <a:r>
              <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Financial Planning </a:t>
            </a:r>
            <a:r>
              <a:rPr kumimoji="0" lang="en-US" altLang="en-US"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and </a:t>
            </a:r>
            <a:r>
              <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Fundraising </a:t>
            </a:r>
            <a:endPar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D3CCF05-1AE3-92AF-F619-059D13441DA7}"/>
              </a:ext>
            </a:extLst>
          </p:cNvPr>
          <p:cNvGrpSpPr/>
          <p:nvPr/>
        </p:nvGrpSpPr>
        <p:grpSpPr>
          <a:xfrm>
            <a:off x="3332881" y="2343235"/>
            <a:ext cx="743590" cy="746726"/>
            <a:chOff x="4152442" y="5302687"/>
            <a:chExt cx="1090895" cy="1095495"/>
          </a:xfrm>
        </p:grpSpPr>
        <p:sp>
          <p:nvSpPr>
            <p:cNvPr id="23" name="Freeform 22">
              <a:extLst>
                <a:ext uri="{FF2B5EF4-FFF2-40B4-BE49-F238E27FC236}">
                  <a16:creationId xmlns:a16="http://schemas.microsoft.com/office/drawing/2014/main" id="{7BE71FA6-3AC8-BD71-9079-E340C204D109}"/>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7751C63-2850-7E3A-69A3-F4C303F847D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41A06C6A-396B-B661-4D00-EA58EAAAC55A}"/>
                </a:ext>
              </a:extLst>
            </p:cNvPr>
            <p:cNvGrpSpPr/>
            <p:nvPr/>
          </p:nvGrpSpPr>
          <p:grpSpPr>
            <a:xfrm>
              <a:off x="4152442" y="5302687"/>
              <a:ext cx="1090895" cy="1095495"/>
              <a:chOff x="4152442" y="5302687"/>
              <a:chExt cx="1090895" cy="1095495"/>
            </a:xfrm>
          </p:grpSpPr>
          <p:sp>
            <p:nvSpPr>
              <p:cNvPr id="26" name="Freeform 25">
                <a:extLst>
                  <a:ext uri="{FF2B5EF4-FFF2-40B4-BE49-F238E27FC236}">
                    <a16:creationId xmlns:a16="http://schemas.microsoft.com/office/drawing/2014/main" id="{C059E87B-2065-46B1-BB13-51B18380269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FE69DFE-9E90-F53B-DFB6-BA6F52877B48}"/>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6668B70-A3BF-A458-2528-9A6FD33A6677}"/>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FA6AC7-D12C-E1FD-F00A-8E0A8174D56C}"/>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AC7E5E88-5844-23E0-9DC8-C1DE3D5FD45F}"/>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C7FBB76B-6754-3B1F-0A01-B846F8A09C6C}"/>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241CD335-958D-CC3A-D758-4D815FB76974}"/>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439CD26-67FA-6866-434D-F4A8B8B6E5C4}"/>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8F30AE3-17FA-5D28-5B35-AF2353088BF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F8B17668-C0C1-371A-9A28-B9BEFBADAA02}"/>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8AFA1DD7-84E7-E272-FFE7-B0402B57122B}"/>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CE61567E-C217-67A4-8B99-C9EEA5390E72}"/>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EC7333B-1EE4-41A7-3D5D-58F87EB33881}"/>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5E650FE-4BAC-B0D2-6AA5-95D471FE195B}"/>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7636677-B82D-3E59-84B3-8537CCF060E1}"/>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44D6D6D5-22B3-7900-48B4-20C8FA77E021}"/>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grpSp>
        <p:nvGrpSpPr>
          <p:cNvPr id="161" name="Group 160">
            <a:extLst>
              <a:ext uri="{FF2B5EF4-FFF2-40B4-BE49-F238E27FC236}">
                <a16:creationId xmlns:a16="http://schemas.microsoft.com/office/drawing/2014/main" id="{2431B9F5-B9C0-5B94-9998-04F865A08B18}"/>
              </a:ext>
            </a:extLst>
          </p:cNvPr>
          <p:cNvGrpSpPr/>
          <p:nvPr/>
        </p:nvGrpSpPr>
        <p:grpSpPr>
          <a:xfrm>
            <a:off x="4636621" y="3826319"/>
            <a:ext cx="866117" cy="746727"/>
            <a:chOff x="4417506" y="446113"/>
            <a:chExt cx="1094363" cy="943510"/>
          </a:xfrm>
        </p:grpSpPr>
        <p:sp>
          <p:nvSpPr>
            <p:cNvPr id="164" name="Freeform 163">
              <a:extLst>
                <a:ext uri="{FF2B5EF4-FFF2-40B4-BE49-F238E27FC236}">
                  <a16:creationId xmlns:a16="http://schemas.microsoft.com/office/drawing/2014/main" id="{2CC3D77C-5656-9D0C-8646-5AAC6BBB42A9}"/>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165" name="Graphic 3">
              <a:extLst>
                <a:ext uri="{FF2B5EF4-FFF2-40B4-BE49-F238E27FC236}">
                  <a16:creationId xmlns:a16="http://schemas.microsoft.com/office/drawing/2014/main" id="{21E7D740-2468-8D5B-5CD8-7129BB620A7F}"/>
                </a:ext>
              </a:extLst>
            </p:cNvPr>
            <p:cNvGrpSpPr/>
            <p:nvPr/>
          </p:nvGrpSpPr>
          <p:grpSpPr>
            <a:xfrm>
              <a:off x="4417506" y="446113"/>
              <a:ext cx="1023051" cy="943510"/>
              <a:chOff x="4417506" y="446113"/>
              <a:chExt cx="1023051" cy="943510"/>
            </a:xfrm>
            <a:solidFill>
              <a:srgbClr val="000000"/>
            </a:solidFill>
          </p:grpSpPr>
          <p:sp>
            <p:nvSpPr>
              <p:cNvPr id="167" name="Freeform 166">
                <a:extLst>
                  <a:ext uri="{FF2B5EF4-FFF2-40B4-BE49-F238E27FC236}">
                    <a16:creationId xmlns:a16="http://schemas.microsoft.com/office/drawing/2014/main" id="{411E48A7-730A-ACAB-560D-0AE8B9719079}"/>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AB68AC19-CF97-5E07-F107-44A41E5BB33E}"/>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166" name="Freeform 165">
              <a:extLst>
                <a:ext uri="{FF2B5EF4-FFF2-40B4-BE49-F238E27FC236}">
                  <a16:creationId xmlns:a16="http://schemas.microsoft.com/office/drawing/2014/main" id="{A650E532-A4F5-EE11-8132-F46EB818673F}"/>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endParaRPr lang="en-US"/>
            </a:p>
          </p:txBody>
        </p:sp>
      </p:grpSp>
      <p:grpSp>
        <p:nvGrpSpPr>
          <p:cNvPr id="172" name="Graphic 3">
            <a:extLst>
              <a:ext uri="{FF2B5EF4-FFF2-40B4-BE49-F238E27FC236}">
                <a16:creationId xmlns:a16="http://schemas.microsoft.com/office/drawing/2014/main" id="{7F3A3219-2871-30F0-A777-1DC015A227F1}"/>
              </a:ext>
            </a:extLst>
          </p:cNvPr>
          <p:cNvGrpSpPr/>
          <p:nvPr/>
        </p:nvGrpSpPr>
        <p:grpSpPr>
          <a:xfrm>
            <a:off x="5900107" y="6618994"/>
            <a:ext cx="863667" cy="861775"/>
            <a:chOff x="10410452" y="410457"/>
            <a:chExt cx="1091621" cy="1089230"/>
          </a:xfrm>
        </p:grpSpPr>
        <p:sp>
          <p:nvSpPr>
            <p:cNvPr id="173" name="Freeform 172">
              <a:extLst>
                <a:ext uri="{FF2B5EF4-FFF2-40B4-BE49-F238E27FC236}">
                  <a16:creationId xmlns:a16="http://schemas.microsoft.com/office/drawing/2014/main" id="{0008A6C2-B340-6181-6A04-69070382479D}"/>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73BAAAE1-8204-9B5E-3C3B-22313B5A89A1}"/>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176" name="Graphic 2">
            <a:extLst>
              <a:ext uri="{FF2B5EF4-FFF2-40B4-BE49-F238E27FC236}">
                <a16:creationId xmlns:a16="http://schemas.microsoft.com/office/drawing/2014/main" id="{364B4A9F-9D53-88B7-3915-9DF2872C48B5}"/>
              </a:ext>
            </a:extLst>
          </p:cNvPr>
          <p:cNvGrpSpPr/>
          <p:nvPr/>
        </p:nvGrpSpPr>
        <p:grpSpPr>
          <a:xfrm>
            <a:off x="752849" y="4644351"/>
            <a:ext cx="769704" cy="997730"/>
            <a:chOff x="2405494" y="593121"/>
            <a:chExt cx="1004090" cy="1301553"/>
          </a:xfrm>
          <a:solidFill>
            <a:srgbClr val="000000"/>
          </a:solidFill>
        </p:grpSpPr>
        <p:sp>
          <p:nvSpPr>
            <p:cNvPr id="177" name="Freeform 176">
              <a:extLst>
                <a:ext uri="{FF2B5EF4-FFF2-40B4-BE49-F238E27FC236}">
                  <a16:creationId xmlns:a16="http://schemas.microsoft.com/office/drawing/2014/main" id="{74F432E5-DE50-6878-FD2E-2D7062318FC4}"/>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7EA7F4E8-7EDE-4560-307C-485F4D976EE9}"/>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18D66DD-5A75-073B-CEE5-1DD2EECD524A}"/>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1A10D56D-0E43-9226-E081-F09C80EDF148}"/>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0559A976-E785-B789-6E0D-CEF147354ED7}"/>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57B432C8-4E9E-DFF0-E1E0-3A87CE8EEDD5}"/>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5BC9B7A-4E38-82AB-3522-5C3A1F6AEBAB}"/>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2763373-4818-FECC-E627-C51B34060BB9}"/>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23533C9D-DDE3-93ED-BB93-2CD841D94575}"/>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FD2A5F04-DBB0-DFF5-9103-4A7FC74AFED1}"/>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14600926-C483-CF51-2AE6-B5F3BBA54076}"/>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487B5759-AE5B-F76F-B831-2D2867338BC8}"/>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814B8B8A-F9CC-E0D0-7EBF-344E571E8BD5}"/>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51691B44-A563-D097-DD9E-DD8B687ACCA5}"/>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endParaRPr lang="en-US"/>
            </a:p>
          </p:txBody>
        </p:sp>
      </p:grpSp>
      <p:grpSp>
        <p:nvGrpSpPr>
          <p:cNvPr id="387" name="Group 386">
            <a:extLst>
              <a:ext uri="{FF2B5EF4-FFF2-40B4-BE49-F238E27FC236}">
                <a16:creationId xmlns:a16="http://schemas.microsoft.com/office/drawing/2014/main" id="{A31DB5E2-6076-3638-322A-9CCEF2D0AE8B}"/>
              </a:ext>
            </a:extLst>
          </p:cNvPr>
          <p:cNvGrpSpPr/>
          <p:nvPr/>
        </p:nvGrpSpPr>
        <p:grpSpPr>
          <a:xfrm>
            <a:off x="2474796" y="6139689"/>
            <a:ext cx="970243" cy="970462"/>
            <a:chOff x="783211" y="630580"/>
            <a:chExt cx="1265697" cy="1265982"/>
          </a:xfrm>
          <a:solidFill>
            <a:srgbClr val="000000"/>
          </a:solidFill>
        </p:grpSpPr>
        <p:sp>
          <p:nvSpPr>
            <p:cNvPr id="388" name="Freeform 387">
              <a:extLst>
                <a:ext uri="{FF2B5EF4-FFF2-40B4-BE49-F238E27FC236}">
                  <a16:creationId xmlns:a16="http://schemas.microsoft.com/office/drawing/2014/main" id="{882A7B94-30FE-B6C4-AADA-90BF6547AE3D}"/>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829034CD-713E-9010-5CC7-3EA948BF6BDB}"/>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0959248B-3933-0CFD-0BC7-7FB0F30D2902}"/>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980FC069-A0FE-8E06-9A72-5E199CEFEE1E}"/>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33824379-7E56-4CD9-DE14-E681804FAF17}"/>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0E5C4537-6FA2-2036-3BB3-8576E1FE5765}"/>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339E5292-1251-6445-EDC4-E562952CD4BA}"/>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BE2CB46E-1A09-0B81-136E-DAB6EE28EDA0}"/>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2E477131-F446-3C8F-B7F3-5F77899CD5FD}"/>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0DB2C2CF-8809-B4BD-EA43-C2A2C6A532F2}"/>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CF2CD6AF-255E-CBF5-DBB2-57D72F189C7E}"/>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AF9CDEF9-87BA-B5FB-8FEE-3E74E5A538D6}"/>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E2C1AB45-C0C5-F182-3AF4-68747D40726D}"/>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CEDC1809-4F28-59DF-FF8B-6C5D7934B5E7}"/>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93A9AD9A-EEB9-2AFE-555E-31BC9831AD76}"/>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836B2491-7597-90E9-5500-9E6BB17D8334}"/>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endParaRPr lang="en-US"/>
            </a:p>
          </p:txBody>
        </p:sp>
      </p:grpSp>
      <p:grpSp>
        <p:nvGrpSpPr>
          <p:cNvPr id="407" name="Group 406">
            <a:extLst>
              <a:ext uri="{FF2B5EF4-FFF2-40B4-BE49-F238E27FC236}">
                <a16:creationId xmlns:a16="http://schemas.microsoft.com/office/drawing/2014/main" id="{22B25122-F283-E985-08C2-80B56E9F08F2}"/>
              </a:ext>
            </a:extLst>
          </p:cNvPr>
          <p:cNvGrpSpPr/>
          <p:nvPr/>
        </p:nvGrpSpPr>
        <p:grpSpPr>
          <a:xfrm>
            <a:off x="659474" y="7480153"/>
            <a:ext cx="3887959" cy="2776650"/>
            <a:chOff x="659474" y="7480153"/>
            <a:chExt cx="3887959" cy="2776650"/>
          </a:xfrm>
        </p:grpSpPr>
        <p:sp>
          <p:nvSpPr>
            <p:cNvPr id="404" name="Freeform 403">
              <a:extLst>
                <a:ext uri="{FF2B5EF4-FFF2-40B4-BE49-F238E27FC236}">
                  <a16:creationId xmlns:a16="http://schemas.microsoft.com/office/drawing/2014/main" id="{8D57A30A-A6FD-4FEB-BCCC-56D80857A63F}"/>
                </a:ext>
              </a:extLst>
            </p:cNvPr>
            <p:cNvSpPr/>
            <p:nvPr/>
          </p:nvSpPr>
          <p:spPr>
            <a:xfrm>
              <a:off x="1301331" y="7488550"/>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405" name="Freeform 404">
              <a:extLst>
                <a:ext uri="{FF2B5EF4-FFF2-40B4-BE49-F238E27FC236}">
                  <a16:creationId xmlns:a16="http://schemas.microsoft.com/office/drawing/2014/main" id="{299FD059-2E60-1FCA-A592-C963E037EEC7}"/>
                </a:ext>
              </a:extLst>
            </p:cNvPr>
            <p:cNvSpPr/>
            <p:nvPr/>
          </p:nvSpPr>
          <p:spPr>
            <a:xfrm>
              <a:off x="659474" y="7480153"/>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406" name="TextBox 405">
              <a:extLst>
                <a:ext uri="{FF2B5EF4-FFF2-40B4-BE49-F238E27FC236}">
                  <a16:creationId xmlns:a16="http://schemas.microsoft.com/office/drawing/2014/main" id="{94B8EF33-1002-CC8F-1BDF-99840715B917}"/>
                </a:ext>
              </a:extLst>
            </p:cNvPr>
            <p:cNvSpPr txBox="1"/>
            <p:nvPr/>
          </p:nvSpPr>
          <p:spPr>
            <a:xfrm>
              <a:off x="1024957" y="7740345"/>
              <a:ext cx="3334028" cy="2516458"/>
            </a:xfrm>
            <a:prstGeom prst="rect">
              <a:avLst/>
            </a:prstGeom>
            <a:noFill/>
          </p:spPr>
          <p:txBody>
            <a:bodyPr wrap="square">
              <a:spAutoFit/>
            </a:bodyPr>
            <a:lstStyle/>
            <a:p>
              <a:pPr>
                <a:lnSpc>
                  <a:spcPts val="2100"/>
                </a:lnSpc>
              </a:pP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Ensuring financial viability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is one of the most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crucial steps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establishing your ethical food business. This chapter is dedicated to covering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financial considerations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resources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that are unique to the ethical food sector. </a:t>
              </a:r>
            </a:p>
            <a:p>
              <a:pPr>
                <a:lnSpc>
                  <a:spcPts val="2100"/>
                </a:lnSpc>
              </a:pPr>
              <a:endPar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9500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1015663"/>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Budgeting and Forecasting </a:t>
            </a:r>
          </a:p>
          <a:p>
            <a:pPr>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29248" y="3415305"/>
            <a:ext cx="4969069" cy="27061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Sourcing Ingredients: </a:t>
            </a:r>
            <a:r>
              <a:rPr lang="en-US">
                <a:solidFill>
                  <a:schemeClr val="tx1"/>
                </a:solidFill>
              </a:rPr>
              <a:t>The cost of raw materials or ingredients is one of the main costs in the  food industry. It's important to research and list out all the potential suppliers, their prices, and delivery fees. </a:t>
            </a:r>
          </a:p>
          <a:p>
            <a:pPr marL="228600" indent="-228600" algn="l">
              <a:buClr>
                <a:srgbClr val="F1A0C2"/>
              </a:buClr>
              <a:buFont typeface="Arial" panose="020B0604020202020204" pitchFamily="34" charset="0"/>
              <a:buChar char="•"/>
              <a:tabLst>
                <a:tab pos="177800" algn="l"/>
              </a:tabLst>
            </a:pPr>
            <a:r>
              <a:rPr lang="en-US" b="1">
                <a:solidFill>
                  <a:schemeClr val="tx1"/>
                </a:solidFill>
              </a:rPr>
              <a:t>Production Costs: </a:t>
            </a:r>
            <a:r>
              <a:rPr lang="en-US">
                <a:solidFill>
                  <a:schemeClr val="tx1"/>
                </a:solidFill>
              </a:rPr>
              <a:t>These include the costs associated with producing your product, such as </a:t>
            </a:r>
            <a:r>
              <a:rPr lang="en-US" err="1">
                <a:solidFill>
                  <a:schemeClr val="tx1"/>
                </a:solidFill>
              </a:rPr>
              <a:t>labour</a:t>
            </a:r>
            <a:r>
              <a:rPr lang="en-US">
                <a:solidFill>
                  <a:schemeClr val="tx1"/>
                </a:solidFill>
              </a:rPr>
              <a:t>, utilities, rent for the production space, and equipment maintenance and depreciation. </a:t>
            </a:r>
          </a:p>
          <a:p>
            <a:pPr marL="228600" indent="-228600" algn="l">
              <a:buClr>
                <a:srgbClr val="F1A0C2"/>
              </a:buClr>
              <a:buFont typeface="Arial" panose="020B0604020202020204" pitchFamily="34" charset="0"/>
              <a:buChar char="•"/>
              <a:tabLst>
                <a:tab pos="177800" algn="l"/>
              </a:tabLst>
            </a:pPr>
            <a:r>
              <a:rPr lang="en-US" b="1">
                <a:solidFill>
                  <a:schemeClr val="tx1"/>
                </a:solidFill>
              </a:rPr>
              <a:t>Packaging: </a:t>
            </a:r>
            <a:r>
              <a:rPr lang="en-US">
                <a:solidFill>
                  <a:schemeClr val="tx1"/>
                </a:solidFill>
              </a:rPr>
              <a:t>You'll need to budget for packaging materials, which may include boxes, labels, bags, etc. Remember, if you’re adopting a sustainable approach, biodegradable or reusable packaging might be more expensive. </a:t>
            </a:r>
          </a:p>
          <a:p>
            <a:pPr marL="228600" indent="-228600" algn="l">
              <a:buClr>
                <a:srgbClr val="F1A0C2"/>
              </a:buClr>
              <a:buFont typeface="Arial" panose="020B0604020202020204" pitchFamily="34" charset="0"/>
              <a:buChar char="•"/>
              <a:tabLst>
                <a:tab pos="177800" algn="l"/>
              </a:tabLst>
            </a:pPr>
            <a:r>
              <a:rPr lang="en-US" b="1">
                <a:solidFill>
                  <a:schemeClr val="tx1"/>
                </a:solidFill>
              </a:rPr>
              <a:t>Marketing: </a:t>
            </a:r>
            <a:r>
              <a:rPr lang="en-US">
                <a:solidFill>
                  <a:schemeClr val="tx1"/>
                </a:solidFill>
              </a:rPr>
              <a:t>This includes costs for advertising, public relations, promotional materials, website development, and social media management. </a:t>
            </a:r>
          </a:p>
          <a:p>
            <a:pPr marL="228600" indent="-228600" algn="l">
              <a:buClr>
                <a:srgbClr val="F1A0C2"/>
              </a:buClr>
              <a:buFont typeface="Arial" panose="020B0604020202020204" pitchFamily="34" charset="0"/>
              <a:buChar char="•"/>
              <a:tabLst>
                <a:tab pos="177800" algn="l"/>
              </a:tabLst>
            </a:pPr>
            <a:r>
              <a:rPr lang="en-US" b="1">
                <a:solidFill>
                  <a:schemeClr val="tx1"/>
                </a:solidFill>
              </a:rPr>
              <a:t>Overhead Costs: </a:t>
            </a:r>
            <a:r>
              <a:rPr lang="en-US">
                <a:solidFill>
                  <a:schemeClr val="tx1"/>
                </a:solidFill>
              </a:rPr>
              <a:t>These are costs that don't directly contribute to the creation of the product but are necessary for running the business. They include items like rent, utilities, insurance, and salaries for administrative staff.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200"/>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Budgeting and forecasting are crucial aspects of any business, especially in the food industry where  margins can often be thin and costs can be unpredictable. Here's a detailed look at how to prepare your initial budget and financial forecast: </a:t>
            </a: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32</a:t>
            </a:fld>
            <a:endParaRPr lang="en-US" sz="900">
              <a:solidFill>
                <a:schemeClr val="tx1"/>
              </a:solidFill>
            </a:endParaRPr>
          </a:p>
        </p:txBody>
      </p:sp>
      <p:grpSp>
        <p:nvGrpSpPr>
          <p:cNvPr id="25" name="Group 24">
            <a:extLst>
              <a:ext uri="{FF2B5EF4-FFF2-40B4-BE49-F238E27FC236}">
                <a16:creationId xmlns:a16="http://schemas.microsoft.com/office/drawing/2014/main" id="{9E5AAC0C-3920-6D42-84C8-0AB83EC74325}"/>
              </a:ext>
            </a:extLst>
          </p:cNvPr>
          <p:cNvGrpSpPr/>
          <p:nvPr/>
        </p:nvGrpSpPr>
        <p:grpSpPr>
          <a:xfrm>
            <a:off x="5852530" y="376994"/>
            <a:ext cx="1018279" cy="1022573"/>
            <a:chOff x="4152442" y="5302687"/>
            <a:chExt cx="1090895" cy="1095495"/>
          </a:xfrm>
        </p:grpSpPr>
        <p:sp>
          <p:nvSpPr>
            <p:cNvPr id="26" name="Freeform 25">
              <a:extLst>
                <a:ext uri="{FF2B5EF4-FFF2-40B4-BE49-F238E27FC236}">
                  <a16:creationId xmlns:a16="http://schemas.microsoft.com/office/drawing/2014/main" id="{B8B69E3B-4736-C096-9298-212231F173E2}"/>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36BAA59-63DB-DC8D-8FF7-9C7193E2DCDC}"/>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0E1EE4C0-C31D-9CFF-A3F7-DC3DB2C2FE94}"/>
                </a:ext>
              </a:extLst>
            </p:cNvPr>
            <p:cNvGrpSpPr/>
            <p:nvPr/>
          </p:nvGrpSpPr>
          <p:grpSpPr>
            <a:xfrm>
              <a:off x="4152442" y="5302687"/>
              <a:ext cx="1090895" cy="1095495"/>
              <a:chOff x="4152442" y="5302687"/>
              <a:chExt cx="1090895" cy="1095495"/>
            </a:xfrm>
          </p:grpSpPr>
          <p:sp>
            <p:nvSpPr>
              <p:cNvPr id="29" name="Freeform 28">
                <a:extLst>
                  <a:ext uri="{FF2B5EF4-FFF2-40B4-BE49-F238E27FC236}">
                    <a16:creationId xmlns:a16="http://schemas.microsoft.com/office/drawing/2014/main" id="{CBC32919-4101-8711-5A99-C36CF3FD9E65}"/>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D08B9A-2AEA-E037-50D0-B77E494406B9}"/>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5FBBA58-D1B2-718F-7445-5F89A07DF212}"/>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B125D0B-1B78-6561-4510-CD48AD5ED89D}"/>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1440DBB-B194-1696-2E19-89FF06F95796}"/>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5EC1E83-D94E-14F3-2CA1-D8553864FD67}"/>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9B5E24E-6E38-42CF-EDB1-363F414AA3B2}"/>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BD711A-290D-4525-836D-C81D7EB49AA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9FC24B4-EFFE-D554-C536-7304CFB5D12A}"/>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F86766-D845-B131-16D7-968ABE3766E1}"/>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58E1171-C0A7-1FAF-7D1B-B8FC562C4F8A}"/>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C27D23B-98E6-8036-2F14-F997A7F2DEF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503EB5B-1D9F-615D-BA8C-5496F6F9090E}"/>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DC19207-4929-1EC8-1D20-E4C6F60AFD12}"/>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05E5797-7C6F-DBC4-0E21-7DE08EF01933}"/>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AC10887-A83E-CF1C-02D9-2099447BB23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sp>
        <p:nvSpPr>
          <p:cNvPr id="50" name="TextBox 49">
            <a:extLst>
              <a:ext uri="{FF2B5EF4-FFF2-40B4-BE49-F238E27FC236}">
                <a16:creationId xmlns:a16="http://schemas.microsoft.com/office/drawing/2014/main" id="{0F7357C6-646F-59A5-9917-EB1DA43F708A}"/>
              </a:ext>
            </a:extLst>
          </p:cNvPr>
          <p:cNvSpPr txBox="1"/>
          <p:nvPr/>
        </p:nvSpPr>
        <p:spPr>
          <a:xfrm>
            <a:off x="531862" y="3304643"/>
            <a:ext cx="1734260" cy="1785104"/>
          </a:xfrm>
          <a:prstGeom prst="rect">
            <a:avLst/>
          </a:prstGeom>
          <a:noFill/>
        </p:spPr>
        <p:txBody>
          <a:bodyPr wrap="square">
            <a:spAutoFit/>
          </a:bodyPr>
          <a:lstStyle/>
          <a:p>
            <a:pPr>
              <a:lnSpc>
                <a:spcPts val="1220"/>
              </a:lnSpc>
            </a:pPr>
            <a:r>
              <a:rPr lang="en-IE" sz="1100" dirty="0">
                <a:effectLst/>
                <a:latin typeface="Calibri" panose="020F0502020204030204" pitchFamily="34" charset="0"/>
                <a:cs typeface="Calibri" panose="020F0502020204030204" pitchFamily="34" charset="0"/>
              </a:rPr>
              <a:t>The first step in launching a successful food business is to determine </a:t>
            </a:r>
            <a:r>
              <a:rPr lang="en-IE" sz="1100" b="1" dirty="0">
                <a:effectLst/>
                <a:latin typeface="Calibri" panose="020F0502020204030204" pitchFamily="34" charset="0"/>
                <a:cs typeface="Calibri" panose="020F0502020204030204" pitchFamily="34" charset="0"/>
              </a:rPr>
              <a:t>how much it's going to cost to </a:t>
            </a:r>
            <a:endParaRPr lang="en-IE" sz="1100" b="1" dirty="0">
              <a:latin typeface="Calibri" panose="020F0502020204030204" pitchFamily="34" charset="0"/>
              <a:cs typeface="Calibri" panose="020F0502020204030204" pitchFamily="34" charset="0"/>
            </a:endParaRPr>
          </a:p>
          <a:p>
            <a:pPr>
              <a:lnSpc>
                <a:spcPts val="1220"/>
              </a:lnSpc>
            </a:pPr>
            <a:r>
              <a:rPr lang="en-IE" sz="1100" b="1" dirty="0">
                <a:effectLst/>
                <a:latin typeface="Calibri" panose="020F0502020204030204" pitchFamily="34" charset="0"/>
                <a:cs typeface="Calibri" panose="020F0502020204030204" pitchFamily="34" charset="0"/>
              </a:rPr>
              <a:t>get it off the ground</a:t>
            </a:r>
            <a:r>
              <a:rPr lang="en-IE" sz="1100" dirty="0">
                <a:effectLst/>
                <a:latin typeface="Calibri" panose="020F0502020204030204" pitchFamily="34" charset="0"/>
                <a:cs typeface="Calibri" panose="020F0502020204030204" pitchFamily="34" charset="0"/>
              </a:rPr>
              <a:t>. This involves identifying all the potential costs you'll need to cover. </a:t>
            </a:r>
          </a:p>
          <a:p>
            <a:pPr>
              <a:lnSpc>
                <a:spcPts val="1220"/>
              </a:lnSpc>
            </a:pPr>
            <a:endParaRPr lang="en-IE" sz="1100" dirty="0">
              <a:latin typeface="Calibri" panose="020F0502020204030204" pitchFamily="34" charset="0"/>
              <a:cs typeface="Calibri" panose="020F0502020204030204" pitchFamily="34" charset="0"/>
            </a:endParaRPr>
          </a:p>
          <a:p>
            <a:pPr>
              <a:lnSpc>
                <a:spcPts val="1220"/>
              </a:lnSpc>
            </a:pPr>
            <a:r>
              <a:rPr lang="en-IE" sz="1100" dirty="0">
                <a:effectLst/>
                <a:latin typeface="Calibri" panose="020F0502020204030204" pitchFamily="34" charset="0"/>
                <a:cs typeface="Calibri" panose="020F0502020204030204" pitchFamily="34" charset="0"/>
              </a:rPr>
              <a:t>Here are some categories to consider: </a:t>
            </a:r>
            <a:endParaRPr lang="en-IE" sz="11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50299" y="3098878"/>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AB05CB63-C125-2DC3-A8D4-97E2DA15BC70}"/>
              </a:ext>
            </a:extLst>
          </p:cNvPr>
          <p:cNvSpPr/>
          <p:nvPr/>
        </p:nvSpPr>
        <p:spPr>
          <a:xfrm>
            <a:off x="-1069512" y="2688961"/>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2728920"/>
            <a:ext cx="2719732" cy="954107"/>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Initial Budget </a:t>
            </a:r>
            <a:endParaRPr lang="en-IE" sz="1600" b="1">
              <a:solidFill>
                <a:schemeClr val="bg1"/>
              </a:solidFill>
              <a:latin typeface="Calibri" panose="020F0502020204030204" pitchFamily="34" charset="0"/>
              <a:cs typeface="Calibri" panose="020F0502020204030204" pitchFamily="34" charset="0"/>
            </a:endParaRPr>
          </a:p>
          <a:p>
            <a:pPr>
              <a:lnSpc>
                <a:spcPts val="2440"/>
              </a:lnSpc>
              <a:tabLst>
                <a:tab pos="177800" algn="l"/>
              </a:tabLst>
            </a:pPr>
            <a:endParaRPr lang="en-IE" sz="2000" b="1"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Placeholder 2">
            <a:extLst>
              <a:ext uri="{FF2B5EF4-FFF2-40B4-BE49-F238E27FC236}">
                <a16:creationId xmlns:a16="http://schemas.microsoft.com/office/drawing/2014/main" id="{EFB29651-6C88-111B-433C-37DEA95AFA70}"/>
              </a:ext>
            </a:extLst>
          </p:cNvPr>
          <p:cNvSpPr txBox="1">
            <a:spLocks/>
          </p:cNvSpPr>
          <p:nvPr/>
        </p:nvSpPr>
        <p:spPr>
          <a:xfrm>
            <a:off x="2215822" y="6790026"/>
            <a:ext cx="4969069" cy="27061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Sales Forecast: </a:t>
            </a:r>
            <a:r>
              <a:rPr lang="en-US">
                <a:solidFill>
                  <a:schemeClr val="tx1"/>
                </a:solidFill>
              </a:rPr>
              <a:t>Estimate the number of units you expect to sell on a monthly basis and multiply that by the price per unit to get your total expected sales revenue. It can be helpful to make a conservative estimate and an optimistic estimate so you can prepare for different scenarios. </a:t>
            </a:r>
          </a:p>
          <a:p>
            <a:pPr marL="228600" indent="-228600" algn="l">
              <a:buClr>
                <a:srgbClr val="F1A0C2"/>
              </a:buClr>
              <a:buFont typeface="Arial" panose="020B0604020202020204" pitchFamily="34" charset="0"/>
              <a:buChar char="•"/>
              <a:tabLst>
                <a:tab pos="177800" algn="l"/>
              </a:tabLst>
            </a:pPr>
            <a:r>
              <a:rPr lang="en-US" b="1">
                <a:solidFill>
                  <a:schemeClr val="tx1"/>
                </a:solidFill>
              </a:rPr>
              <a:t>Expense Forecast: </a:t>
            </a:r>
            <a:r>
              <a:rPr lang="en-US">
                <a:solidFill>
                  <a:schemeClr val="tx1"/>
                </a:solidFill>
              </a:rPr>
              <a:t>Using the categories mentioned above, estimate your monthly expenses. Make sure to factor in any seasonal fluctuations or one-time costs. </a:t>
            </a:r>
          </a:p>
          <a:p>
            <a:pPr marL="228600" indent="-228600" algn="l">
              <a:buClr>
                <a:srgbClr val="F1A0C2"/>
              </a:buClr>
              <a:buFont typeface="Arial" panose="020B0604020202020204" pitchFamily="34" charset="0"/>
              <a:buChar char="•"/>
              <a:tabLst>
                <a:tab pos="177800" algn="l"/>
              </a:tabLst>
            </a:pPr>
            <a:r>
              <a:rPr lang="en-US" b="1">
                <a:solidFill>
                  <a:schemeClr val="tx1"/>
                </a:solidFill>
              </a:rPr>
              <a:t>Profit/Loss Projection: </a:t>
            </a:r>
            <a:r>
              <a:rPr lang="en-US">
                <a:solidFill>
                  <a:schemeClr val="tx1"/>
                </a:solidFill>
              </a:rPr>
              <a:t>Subtract your total expected expenses from your total expected sales revenue. This will give you a projection of your net profit or loss.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7" name="TextBox 56">
            <a:extLst>
              <a:ext uri="{FF2B5EF4-FFF2-40B4-BE49-F238E27FC236}">
                <a16:creationId xmlns:a16="http://schemas.microsoft.com/office/drawing/2014/main" id="{09957F0B-7195-0442-005F-D772158CF5EC}"/>
              </a:ext>
            </a:extLst>
          </p:cNvPr>
          <p:cNvSpPr txBox="1"/>
          <p:nvPr/>
        </p:nvSpPr>
        <p:spPr>
          <a:xfrm>
            <a:off x="481563" y="6790026"/>
            <a:ext cx="1734260" cy="1477328"/>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Once you've identified and estimated your costs, you should </a:t>
            </a:r>
            <a:r>
              <a:rPr lang="en-IE" sz="1100" b="1">
                <a:effectLst/>
                <a:latin typeface="Calibri" panose="020F0502020204030204" pitchFamily="34" charset="0"/>
                <a:cs typeface="Calibri" panose="020F0502020204030204" pitchFamily="34" charset="0"/>
              </a:rPr>
              <a:t>create a financial forecast</a:t>
            </a:r>
            <a:r>
              <a:rPr lang="en-IE" sz="1100">
                <a:effectLst/>
                <a:latin typeface="Calibri" panose="020F0502020204030204" pitchFamily="34" charset="0"/>
                <a:cs typeface="Calibri" panose="020F0502020204030204" pitchFamily="34" charset="0"/>
              </a:rPr>
              <a:t>. This involves </a:t>
            </a:r>
          </a:p>
          <a:p>
            <a:pPr>
              <a:lnSpc>
                <a:spcPts val="1220"/>
              </a:lnSpc>
            </a:pPr>
            <a:r>
              <a:rPr lang="en-IE" sz="1100">
                <a:effectLst/>
                <a:latin typeface="Calibri" panose="020F0502020204030204" pitchFamily="34" charset="0"/>
                <a:cs typeface="Calibri" panose="020F0502020204030204" pitchFamily="34" charset="0"/>
              </a:rPr>
              <a:t>making reasonable projections for your revenue and expenses.</a:t>
            </a:r>
          </a:p>
          <a:p>
            <a:pPr>
              <a:lnSpc>
                <a:spcPts val="1220"/>
              </a:lnSpc>
            </a:pPr>
            <a:r>
              <a:rPr lang="en-IE" sz="1100">
                <a:effectLst/>
                <a:latin typeface="Calibri" panose="020F0502020204030204" pitchFamily="34" charset="0"/>
                <a:cs typeface="Calibri" panose="020F0502020204030204" pitchFamily="34" charset="0"/>
              </a:rPr>
              <a:t> Here's how: </a:t>
            </a:r>
          </a:p>
          <a:p>
            <a:pPr>
              <a:lnSpc>
                <a:spcPts val="1220"/>
              </a:lnSpc>
            </a:pPr>
            <a:endParaRPr lang="en-IE" sz="1100">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0" y="65842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Freeform 58">
            <a:extLst>
              <a:ext uri="{FF2B5EF4-FFF2-40B4-BE49-F238E27FC236}">
                <a16:creationId xmlns:a16="http://schemas.microsoft.com/office/drawing/2014/main" id="{1AB4C9DC-8B5E-B63A-601D-E2ADFF4DF46B}"/>
              </a:ext>
            </a:extLst>
          </p:cNvPr>
          <p:cNvSpPr/>
          <p:nvPr/>
        </p:nvSpPr>
        <p:spPr>
          <a:xfrm>
            <a:off x="-918106" y="6174344"/>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TextBox 59">
            <a:extLst>
              <a:ext uri="{FF2B5EF4-FFF2-40B4-BE49-F238E27FC236}">
                <a16:creationId xmlns:a16="http://schemas.microsoft.com/office/drawing/2014/main" id="{41A16B61-B684-64BD-4C74-ECC88B372404}"/>
              </a:ext>
            </a:extLst>
          </p:cNvPr>
          <p:cNvSpPr txBox="1"/>
          <p:nvPr/>
        </p:nvSpPr>
        <p:spPr>
          <a:xfrm>
            <a:off x="483017" y="6214303"/>
            <a:ext cx="2719732"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Financial Forecast </a:t>
            </a:r>
          </a:p>
        </p:txBody>
      </p:sp>
      <p:sp>
        <p:nvSpPr>
          <p:cNvPr id="5" name="TextBox 4">
            <a:extLst>
              <a:ext uri="{FF2B5EF4-FFF2-40B4-BE49-F238E27FC236}">
                <a16:creationId xmlns:a16="http://schemas.microsoft.com/office/drawing/2014/main" id="{D3357723-9D57-FA07-2F02-3819983F6999}"/>
              </a:ext>
            </a:extLst>
          </p:cNvPr>
          <p:cNvSpPr txBox="1"/>
          <p:nvPr/>
        </p:nvSpPr>
        <p:spPr>
          <a:xfrm>
            <a:off x="604410" y="8705120"/>
            <a:ext cx="1780142" cy="1169551"/>
          </a:xfrm>
          <a:prstGeom prst="rect">
            <a:avLst/>
          </a:prstGeom>
          <a:noFill/>
        </p:spPr>
        <p:txBody>
          <a:bodyPr wrap="square">
            <a:spAutoFit/>
          </a:bodyPr>
          <a:lstStyle/>
          <a:p>
            <a:pPr algn="l"/>
            <a:r>
              <a:rPr lang="en-GB" sz="1400" b="1" i="0" dirty="0">
                <a:solidFill>
                  <a:srgbClr val="0F0F0F"/>
                </a:solidFill>
                <a:effectLst/>
              </a:rPr>
              <a:t>Financial Management: How to create a financial forecast for your business</a:t>
            </a:r>
          </a:p>
        </p:txBody>
      </p:sp>
      <p:pic>
        <p:nvPicPr>
          <p:cNvPr id="6" name="Online Media 5" title="Financial Management: How to create a financial forecast for your business #EBL2022">
            <a:hlinkClick r:id="" action="ppaction://media"/>
            <a:extLst>
              <a:ext uri="{FF2B5EF4-FFF2-40B4-BE49-F238E27FC236}">
                <a16:creationId xmlns:a16="http://schemas.microsoft.com/office/drawing/2014/main" id="{0EB1C6B2-9D39-C09E-6B92-E3BCBF71F7A6}"/>
              </a:ext>
            </a:extLst>
          </p:cNvPr>
          <p:cNvPicPr>
            <a:picLocks noRot="1" noChangeAspect="1"/>
          </p:cNvPicPr>
          <p:nvPr>
            <a:videoFile r:link="rId1"/>
          </p:nvPr>
        </p:nvPicPr>
        <p:blipFill>
          <a:blip r:embed="rId3"/>
          <a:stretch>
            <a:fillRect/>
          </a:stretch>
        </p:blipFill>
        <p:spPr>
          <a:xfrm>
            <a:off x="2553282" y="8572345"/>
            <a:ext cx="2540000" cy="1435100"/>
          </a:xfrm>
          <a:prstGeom prst="rect">
            <a:avLst/>
          </a:prstGeom>
        </p:spPr>
      </p:pic>
      <p:grpSp>
        <p:nvGrpSpPr>
          <p:cNvPr id="7" name="Graphic 4">
            <a:extLst>
              <a:ext uri="{FF2B5EF4-FFF2-40B4-BE49-F238E27FC236}">
                <a16:creationId xmlns:a16="http://schemas.microsoft.com/office/drawing/2014/main" id="{3C69BDF1-CDCA-CD04-32F3-0228BEB41959}"/>
              </a:ext>
            </a:extLst>
          </p:cNvPr>
          <p:cNvGrpSpPr/>
          <p:nvPr/>
        </p:nvGrpSpPr>
        <p:grpSpPr>
          <a:xfrm rot="4075347">
            <a:off x="1929212" y="9577739"/>
            <a:ext cx="340780" cy="658854"/>
            <a:chOff x="9129274" y="2719113"/>
            <a:chExt cx="717139" cy="1386497"/>
          </a:xfrm>
          <a:solidFill>
            <a:srgbClr val="000000"/>
          </a:solidFill>
        </p:grpSpPr>
        <p:grpSp>
          <p:nvGrpSpPr>
            <p:cNvPr id="8" name="Graphic 4">
              <a:extLst>
                <a:ext uri="{FF2B5EF4-FFF2-40B4-BE49-F238E27FC236}">
                  <a16:creationId xmlns:a16="http://schemas.microsoft.com/office/drawing/2014/main" id="{22A9E6DF-4A3E-3AF8-E1E5-971E8411AE7F}"/>
                </a:ext>
              </a:extLst>
            </p:cNvPr>
            <p:cNvGrpSpPr/>
            <p:nvPr/>
          </p:nvGrpSpPr>
          <p:grpSpPr>
            <a:xfrm>
              <a:off x="9159507" y="2719113"/>
              <a:ext cx="446280" cy="440141"/>
              <a:chOff x="9159507" y="2719113"/>
              <a:chExt cx="446280" cy="440141"/>
            </a:xfrm>
            <a:grpFill/>
          </p:grpSpPr>
          <p:sp>
            <p:nvSpPr>
              <p:cNvPr id="17" name="Freeform 44">
                <a:extLst>
                  <a:ext uri="{FF2B5EF4-FFF2-40B4-BE49-F238E27FC236}">
                    <a16:creationId xmlns:a16="http://schemas.microsoft.com/office/drawing/2014/main" id="{2E94D45A-A7DE-354D-5C41-FACEDCA933F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9" name="Freeform 45">
                <a:extLst>
                  <a:ext uri="{FF2B5EF4-FFF2-40B4-BE49-F238E27FC236}">
                    <a16:creationId xmlns:a16="http://schemas.microsoft.com/office/drawing/2014/main" id="{2F884754-BA3C-4CE4-E394-42D3E05E49D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94952458-2D89-C896-DAF9-F211E8D9EB25}"/>
                </a:ext>
              </a:extLst>
            </p:cNvPr>
            <p:cNvGrpSpPr/>
            <p:nvPr/>
          </p:nvGrpSpPr>
          <p:grpSpPr>
            <a:xfrm>
              <a:off x="9129274" y="2893887"/>
              <a:ext cx="717139" cy="1211724"/>
              <a:chOff x="9129274" y="2893887"/>
              <a:chExt cx="717139" cy="1211724"/>
            </a:xfrm>
            <a:grpFill/>
          </p:grpSpPr>
          <p:sp>
            <p:nvSpPr>
              <p:cNvPr id="10" name="Freeform 37">
                <a:extLst>
                  <a:ext uri="{FF2B5EF4-FFF2-40B4-BE49-F238E27FC236}">
                    <a16:creationId xmlns:a16="http://schemas.microsoft.com/office/drawing/2014/main" id="{835C9B08-9786-BBB3-53F2-26A6B5A52A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38">
                <a:extLst>
                  <a:ext uri="{FF2B5EF4-FFF2-40B4-BE49-F238E27FC236}">
                    <a16:creationId xmlns:a16="http://schemas.microsoft.com/office/drawing/2014/main" id="{CDDACEC0-8556-B935-7D1E-58B1B78843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39">
                <a:extLst>
                  <a:ext uri="{FF2B5EF4-FFF2-40B4-BE49-F238E27FC236}">
                    <a16:creationId xmlns:a16="http://schemas.microsoft.com/office/drawing/2014/main" id="{3C09F1D3-3827-E078-1960-8467E4D25A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40">
                <a:extLst>
                  <a:ext uri="{FF2B5EF4-FFF2-40B4-BE49-F238E27FC236}">
                    <a16:creationId xmlns:a16="http://schemas.microsoft.com/office/drawing/2014/main" id="{EBDE7A1F-A9C8-2A11-C9CF-87A0F1FA84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41">
                <a:extLst>
                  <a:ext uri="{FF2B5EF4-FFF2-40B4-BE49-F238E27FC236}">
                    <a16:creationId xmlns:a16="http://schemas.microsoft.com/office/drawing/2014/main" id="{1922CA13-FCE9-D4C4-3A52-DA4963D80BF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42">
                <a:extLst>
                  <a:ext uri="{FF2B5EF4-FFF2-40B4-BE49-F238E27FC236}">
                    <a16:creationId xmlns:a16="http://schemas.microsoft.com/office/drawing/2014/main" id="{1D210394-96F5-47CE-52DC-209B4FCBF6E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43">
                <a:extLst>
                  <a:ext uri="{FF2B5EF4-FFF2-40B4-BE49-F238E27FC236}">
                    <a16:creationId xmlns:a16="http://schemas.microsoft.com/office/drawing/2014/main" id="{D8F4595A-3320-E6B9-380E-4891612B060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143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D9EEE2-E164-0515-4EDE-9BE81ED00C2A}"/>
              </a:ext>
            </a:extLst>
          </p:cNvPr>
          <p:cNvSpPr/>
          <p:nvPr/>
        </p:nvSpPr>
        <p:spPr>
          <a:xfrm>
            <a:off x="6537" y="1552852"/>
            <a:ext cx="7559675" cy="3796554"/>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F8E2BF-840B-C999-0CB6-07D7777C73E9}"/>
              </a:ext>
            </a:extLst>
          </p:cNvPr>
          <p:cNvSpPr/>
          <p:nvPr/>
        </p:nvSpPr>
        <p:spPr>
          <a:xfrm>
            <a:off x="0" y="8000214"/>
            <a:ext cx="7559674" cy="152156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6121" y="5720533"/>
            <a:ext cx="4969069" cy="194301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Fair-Trade Ingredients: </a:t>
            </a:r>
            <a:r>
              <a:rPr lang="en-US">
                <a:solidFill>
                  <a:schemeClr val="tx1"/>
                </a:solidFill>
              </a:rPr>
              <a:t>If you plan to use fair-trade ingredients, these may be more expensive than conventional ingredients. However, they can also be a selling point for your business. </a:t>
            </a:r>
          </a:p>
          <a:p>
            <a:pPr marL="228600" indent="-228600" algn="l">
              <a:buClr>
                <a:srgbClr val="F1A0C2"/>
              </a:buClr>
              <a:buFont typeface="Arial" panose="020B0604020202020204" pitchFamily="34" charset="0"/>
              <a:buChar char="•"/>
              <a:tabLst>
                <a:tab pos="177800" algn="l"/>
              </a:tabLst>
            </a:pPr>
            <a:r>
              <a:rPr lang="en-US" b="1">
                <a:solidFill>
                  <a:schemeClr val="tx1"/>
                </a:solidFill>
              </a:rPr>
              <a:t>Sustainable Packaging: </a:t>
            </a:r>
            <a:r>
              <a:rPr lang="en-US">
                <a:solidFill>
                  <a:schemeClr val="tx1"/>
                </a:solidFill>
              </a:rPr>
              <a:t>Sustainable or biodegradable packaging is often more expensive than traditional packaging, but it can help you appeal to environmentally conscious consumers. </a:t>
            </a:r>
          </a:p>
          <a:p>
            <a:pPr marL="228600" indent="-228600" algn="l">
              <a:buClr>
                <a:srgbClr val="F1A0C2"/>
              </a:buClr>
              <a:buFont typeface="Arial" panose="020B0604020202020204" pitchFamily="34" charset="0"/>
              <a:buChar char="•"/>
              <a:tabLst>
                <a:tab pos="177800" algn="l"/>
              </a:tabLst>
            </a:pPr>
            <a:r>
              <a:rPr lang="en-US" b="1">
                <a:solidFill>
                  <a:schemeClr val="tx1"/>
                </a:solidFill>
              </a:rPr>
              <a:t>Living Wages: </a:t>
            </a:r>
            <a:r>
              <a:rPr lang="en-US">
                <a:solidFill>
                  <a:schemeClr val="tx1"/>
                </a:solidFill>
              </a:rPr>
              <a:t>If you're committed to paying your employees a living wage, this could increase your </a:t>
            </a:r>
            <a:r>
              <a:rPr lang="en-US" err="1">
                <a:solidFill>
                  <a:schemeClr val="tx1"/>
                </a:solidFill>
              </a:rPr>
              <a:t>labour</a:t>
            </a:r>
            <a:r>
              <a:rPr lang="en-US">
                <a:solidFill>
                  <a:schemeClr val="tx1"/>
                </a:solidFill>
              </a:rPr>
              <a:t> costs. However, it can also result in lower turnover and higher morale among your staff.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6" y="8198660"/>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Incorporating these ethical considerations into your budget and financial forecast can not only help  you run your business in line with your values but also position your brand in a unique way that  resonates with your target audience. Be sure to highlight these elements in your marketing and  customer communication. </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bg1"/>
                </a:solidFill>
                <a:highlight>
                  <a:srgbClr val="F1A0C2"/>
                </a:highlight>
              </a:rPr>
              <a:t>Remember</a:t>
            </a:r>
            <a:r>
              <a:rPr lang="en-US">
                <a:solidFill>
                  <a:schemeClr val="tx1"/>
                </a:solidFill>
              </a:rPr>
              <a:t> that your initial budget and financial forecast are just that - forecasts. They will almost </a:t>
            </a:r>
          </a:p>
          <a:p>
            <a:pPr>
              <a:lnSpc>
                <a:spcPts val="1220"/>
              </a:lnSpc>
              <a:buClr>
                <a:srgbClr val="F1A0C2"/>
              </a:buClr>
              <a:tabLst>
                <a:tab pos="177800" algn="l"/>
              </a:tabLst>
            </a:pPr>
            <a:r>
              <a:rPr lang="en-US">
                <a:solidFill>
                  <a:schemeClr val="tx1"/>
                </a:solidFill>
              </a:rPr>
              <a:t>certainly change as your business grows and develops, and that's okay. The important thing is to keep monitoring your finances, adjusting your budget as necessary, and making informed decisions to keep your business on track. </a:t>
            </a:r>
          </a:p>
          <a:p>
            <a:pPr>
              <a:lnSpc>
                <a:spcPts val="1220"/>
              </a:lnSpc>
              <a:buClr>
                <a:srgbClr val="F1A0C2"/>
              </a:buClr>
              <a:tabLst>
                <a:tab pos="177800" algn="l"/>
              </a:tabLst>
            </a:pPr>
            <a:endParaRPr lang="en-US">
              <a:solidFill>
                <a:schemeClr val="tx1"/>
              </a:solidFill>
            </a:endParaRP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33</a:t>
            </a:fld>
            <a:endParaRPr lang="en-US" sz="90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31862" y="5720533"/>
            <a:ext cx="1734260" cy="861774"/>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As an ethical food business, there are some </a:t>
            </a:r>
            <a:r>
              <a:rPr lang="en-IE" sz="1100" b="1">
                <a:effectLst/>
                <a:latin typeface="Calibri" panose="020F0502020204030204" pitchFamily="34" charset="0"/>
                <a:cs typeface="Calibri" panose="020F0502020204030204" pitchFamily="34" charset="0"/>
              </a:rPr>
              <a:t>additional costs </a:t>
            </a:r>
            <a:r>
              <a:rPr lang="en-IE" sz="1100">
                <a:effectLst/>
                <a:latin typeface="Calibri" panose="020F0502020204030204" pitchFamily="34" charset="0"/>
                <a:cs typeface="Calibri" panose="020F0502020204030204" pitchFamily="34" charset="0"/>
              </a:rPr>
              <a:t>you may need to consider: </a:t>
            </a:r>
          </a:p>
          <a:p>
            <a:pPr>
              <a:lnSpc>
                <a:spcPts val="1220"/>
              </a:lnSpc>
            </a:pPr>
            <a:endParaRPr lang="en-IE" sz="110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B05CB63-C125-2DC3-A8D4-97E2DA15BC70}"/>
              </a:ext>
            </a:extLst>
          </p:cNvPr>
          <p:cNvSpPr/>
          <p:nvPr/>
        </p:nvSpPr>
        <p:spPr>
          <a:xfrm>
            <a:off x="-430884" y="4939489"/>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4979448"/>
            <a:ext cx="2719732" cy="584775"/>
          </a:xfrm>
          <a:prstGeom prst="rect">
            <a:avLst/>
          </a:prstGeom>
          <a:noFill/>
        </p:spPr>
        <p:txBody>
          <a:bodyPr wrap="square">
            <a:spAutoFit/>
          </a:bodyPr>
          <a:lstStyle/>
          <a:p>
            <a:r>
              <a:rPr lang="en-IE" sz="1600" b="1">
                <a:solidFill>
                  <a:srgbClr val="000000"/>
                </a:solidFill>
                <a:effectLst/>
                <a:latin typeface="Calibri" panose="020F0502020204030204" pitchFamily="34" charset="0"/>
                <a:cs typeface="Calibri" panose="020F0502020204030204" pitchFamily="34" charset="0"/>
              </a:rPr>
              <a:t>Ethical Considerations</a:t>
            </a:r>
            <a:br>
              <a:rPr lang="en-IE" sz="1600" b="1">
                <a:solidFill>
                  <a:srgbClr val="000000"/>
                </a:solidFill>
                <a:effectLst/>
                <a:latin typeface="Calibri" panose="020F0502020204030204" pitchFamily="34" charset="0"/>
                <a:cs typeface="Calibri" panose="020F0502020204030204" pitchFamily="34" charset="0"/>
              </a:rPr>
            </a:br>
            <a:endParaRPr lang="en-IE" sz="1600" b="1">
              <a:solidFill>
                <a:srgbClr val="000000"/>
              </a:solidFill>
              <a:effectLst/>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CB589152-E01C-64A5-477C-A96AB584169E}"/>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4621779-FC93-B0C8-6397-7082CDB4F2C2}"/>
              </a:ext>
            </a:extLst>
          </p:cNvPr>
          <p:cNvGrpSpPr/>
          <p:nvPr/>
        </p:nvGrpSpPr>
        <p:grpSpPr>
          <a:xfrm flipV="1">
            <a:off x="0" y="1325485"/>
            <a:ext cx="498763" cy="104373"/>
            <a:chOff x="3931516" y="7479258"/>
            <a:chExt cx="497571" cy="104123"/>
          </a:xfrm>
          <a:solidFill>
            <a:schemeClr val="tx1"/>
          </a:solidFill>
        </p:grpSpPr>
        <p:cxnSp>
          <p:nvCxnSpPr>
            <p:cNvPr id="61" name="Straight Connector 60">
              <a:extLst>
                <a:ext uri="{FF2B5EF4-FFF2-40B4-BE49-F238E27FC236}">
                  <a16:creationId xmlns:a16="http://schemas.microsoft.com/office/drawing/2014/main" id="{1A09E821-6381-0A90-F627-9ABA42443F1A}"/>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1DF8BDC-949C-8EDF-75E0-3FC36AE3A1C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BAC131CD-CCB2-4FDF-9000-15199DC9D9C6}"/>
              </a:ext>
            </a:extLst>
          </p:cNvPr>
          <p:cNvSpPr txBox="1"/>
          <p:nvPr/>
        </p:nvSpPr>
        <p:spPr>
          <a:xfrm>
            <a:off x="506811" y="1170034"/>
            <a:ext cx="5466529" cy="1015663"/>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Budgeting and Forecasting </a:t>
            </a:r>
          </a:p>
          <a:p>
            <a:pPr>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116D1834-4418-BA12-9092-0787F98CCEF9}"/>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grpSp>
        <p:nvGrpSpPr>
          <p:cNvPr id="65" name="Group 64">
            <a:extLst>
              <a:ext uri="{FF2B5EF4-FFF2-40B4-BE49-F238E27FC236}">
                <a16:creationId xmlns:a16="http://schemas.microsoft.com/office/drawing/2014/main" id="{35123126-988C-6069-EF16-675B109DA1F9}"/>
              </a:ext>
            </a:extLst>
          </p:cNvPr>
          <p:cNvGrpSpPr/>
          <p:nvPr/>
        </p:nvGrpSpPr>
        <p:grpSpPr>
          <a:xfrm>
            <a:off x="5852530" y="376994"/>
            <a:ext cx="1018279" cy="1022573"/>
            <a:chOff x="4152442" y="5302687"/>
            <a:chExt cx="1090895" cy="1095495"/>
          </a:xfrm>
        </p:grpSpPr>
        <p:sp>
          <p:nvSpPr>
            <p:cNvPr id="66" name="Freeform 65">
              <a:extLst>
                <a:ext uri="{FF2B5EF4-FFF2-40B4-BE49-F238E27FC236}">
                  <a16:creationId xmlns:a16="http://schemas.microsoft.com/office/drawing/2014/main" id="{8E0B1A0C-3342-6D03-9971-459CE8993268}"/>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C6327A-0CE3-5C54-1267-3894A7BAACE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BDCC104C-1893-A9C1-A59D-93C5BAD19ECE}"/>
                </a:ext>
              </a:extLst>
            </p:cNvPr>
            <p:cNvGrpSpPr/>
            <p:nvPr/>
          </p:nvGrpSpPr>
          <p:grpSpPr>
            <a:xfrm>
              <a:off x="4152442" y="5302687"/>
              <a:ext cx="1090895" cy="1095495"/>
              <a:chOff x="4152442" y="5302687"/>
              <a:chExt cx="1090895" cy="1095495"/>
            </a:xfrm>
          </p:grpSpPr>
          <p:sp>
            <p:nvSpPr>
              <p:cNvPr id="69" name="Freeform 68">
                <a:extLst>
                  <a:ext uri="{FF2B5EF4-FFF2-40B4-BE49-F238E27FC236}">
                    <a16:creationId xmlns:a16="http://schemas.microsoft.com/office/drawing/2014/main" id="{3D4DFDAC-A742-0AC8-DF9A-70B13CFF55D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B0AEC4-4382-5229-971D-4B9A08354024}"/>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C0D219D-BF46-A537-8280-D5FBD4A67BAD}"/>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C158637-A752-5987-57D0-F9D27ACD5FE6}"/>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D33FB19-8F16-54EB-310B-921C4DF399CE}"/>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031D258-BC01-F433-1EBA-9A8E0FFDE75E}"/>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83D6075-C2AF-8167-01D0-9A9B89F52037}"/>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C0B9580-232A-BB7D-1DD3-358147F6013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A307BE-D107-368C-49B6-0CA0122C44C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0F81670-CBE4-CDCB-06BA-C672DAC87DF8}"/>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A8840250-1380-A7C8-48D9-377E19D48E0F}"/>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7A01934-9241-BB1B-3B92-1CC5CA16B81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C294BDD-D13B-3280-36C7-84BAAD356D75}"/>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2AE7CF-5D1E-CA46-E490-44F4B19D7483}"/>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0C240B6-BE7D-CF3C-F48A-7A02F802D542}"/>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319BED0-A4FF-E323-2E4A-2DA01D5FDAB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454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56590"/>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Securing Investment</a:t>
            </a: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When it comes to securing investment, preparation and a compelling story are key. Here's a breakdown of how to attract investors to your ethical food business: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34</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42076" y="2225516"/>
            <a:ext cx="7601751" cy="2548056"/>
            <a:chOff x="4832" y="2505789"/>
            <a:chExt cx="7601751" cy="2548056"/>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483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76438" y="3121471"/>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dirty="0">
                  <a:solidFill>
                    <a:schemeClr val="tx1"/>
                  </a:solidFill>
                </a:rPr>
                <a:t>Unique Selling Points: </a:t>
              </a:r>
              <a:r>
                <a:rPr lang="en-US" dirty="0">
                  <a:solidFill>
                    <a:schemeClr val="tx1"/>
                  </a:solidFill>
                </a:rPr>
                <a:t>Clearly articulate what makes your business unique.             In the case of an ethical food business, this could be your commitment to sustainability, your use of fair-trade ingredients, or your innovative product.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Business Potential: </a:t>
              </a:r>
              <a:r>
                <a:rPr lang="en-US" dirty="0">
                  <a:solidFill>
                    <a:schemeClr val="tx1"/>
                  </a:solidFill>
                </a:rPr>
                <a:t>Investors want to see that your business has the potential for substantial growth. Demonstrate this by showing market research, customer testimonials, or early sales successes.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Financial Projections: </a:t>
              </a:r>
              <a:r>
                <a:rPr lang="en-US" dirty="0">
                  <a:solidFill>
                    <a:schemeClr val="tx1"/>
                  </a:solidFill>
                </a:rPr>
                <a:t>Investors will want to see that you have a solid understanding of your finances. Show them your sales forecasts, projected profits, and a clear plan for how you will use their investment to grow your business. </a:t>
              </a:r>
              <a:r>
                <a:rPr lang="en-US" dirty="0">
                  <a:solidFill>
                    <a:schemeClr val="tx1"/>
                  </a:solidFill>
                  <a:hlinkClick r:id="rId2"/>
                </a:rPr>
                <a:t>More information here</a:t>
              </a:r>
              <a:endParaRPr lang="en-US" dirty="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42179" y="3121471"/>
              <a:ext cx="1734260" cy="1015663"/>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Your pitch is your chance to </a:t>
              </a:r>
              <a:r>
                <a:rPr lang="en-IE" sz="1100" b="1">
                  <a:effectLst/>
                  <a:latin typeface="Calibri" panose="020F0502020204030204" pitchFamily="34" charset="0"/>
                  <a:cs typeface="Calibri" panose="020F0502020204030204" pitchFamily="34" charset="0"/>
                </a:rPr>
                <a:t>show investors </a:t>
              </a:r>
              <a:r>
                <a:rPr lang="en-IE" sz="1100">
                  <a:effectLst/>
                  <a:latin typeface="Calibri" panose="020F0502020204030204" pitchFamily="34" charset="0"/>
                  <a:cs typeface="Calibri" panose="020F0502020204030204" pitchFamily="34" charset="0"/>
                </a:rPr>
                <a:t>why they should </a:t>
              </a:r>
              <a:r>
                <a:rPr lang="en-IE" sz="1100" b="1">
                  <a:effectLst/>
                  <a:latin typeface="Calibri" panose="020F0502020204030204" pitchFamily="34" charset="0"/>
                  <a:cs typeface="Calibri" panose="020F0502020204030204" pitchFamily="34" charset="0"/>
                </a:rPr>
                <a:t>believe in your business</a:t>
              </a:r>
              <a:r>
                <a:rPr lang="en-IE" sz="1100">
                  <a:effectLst/>
                  <a:latin typeface="Calibri" panose="020F0502020204030204" pitchFamily="34" charset="0"/>
                  <a:cs typeface="Calibri" panose="020F0502020204030204" pitchFamily="34" charset="0"/>
                </a:rPr>
                <a:t>. Here's what to focus on: </a:t>
              </a:r>
            </a:p>
            <a:p>
              <a:pPr>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2719732"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Preparing a Compelling Pitch </a:t>
              </a:r>
            </a:p>
          </p:txBody>
        </p:sp>
      </p:grpSp>
      <p:grpSp>
        <p:nvGrpSpPr>
          <p:cNvPr id="76" name="Group 75">
            <a:extLst>
              <a:ext uri="{FF2B5EF4-FFF2-40B4-BE49-F238E27FC236}">
                <a16:creationId xmlns:a16="http://schemas.microsoft.com/office/drawing/2014/main" id="{C14ADB8D-7B98-94C6-CE33-4871370BFD0E}"/>
              </a:ext>
            </a:extLst>
          </p:cNvPr>
          <p:cNvGrpSpPr/>
          <p:nvPr/>
        </p:nvGrpSpPr>
        <p:grpSpPr>
          <a:xfrm>
            <a:off x="-8627" y="4840878"/>
            <a:ext cx="7558215" cy="1483692"/>
            <a:chOff x="1460" y="5289400"/>
            <a:chExt cx="7558215" cy="1483692"/>
          </a:xfrm>
        </p:grpSpPr>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13708" y="570555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DE9F6B1A-58D0-253C-7352-A072FCF752B0}"/>
                </a:ext>
              </a:extLst>
            </p:cNvPr>
            <p:cNvSpPr/>
            <p:nvPr/>
          </p:nvSpPr>
          <p:spPr>
            <a:xfrm>
              <a:off x="1460" y="5289400"/>
              <a:ext cx="3923212" cy="426338"/>
            </a:xfrm>
            <a:custGeom>
              <a:avLst/>
              <a:gdLst>
                <a:gd name="connsiteX0" fmla="*/ 0 w 3923212"/>
                <a:gd name="connsiteY0" fmla="*/ 0 h 426338"/>
                <a:gd name="connsiteX1" fmla="*/ 720334 w 3923212"/>
                <a:gd name="connsiteY1" fmla="*/ 0 h 426338"/>
                <a:gd name="connsiteX2" fmla="*/ 720464 w 3923212"/>
                <a:gd name="connsiteY2" fmla="*/ 0 h 426338"/>
                <a:gd name="connsiteX3" fmla="*/ 1440798 w 3923212"/>
                <a:gd name="connsiteY3" fmla="*/ 0 h 426338"/>
                <a:gd name="connsiteX4" fmla="*/ 2249743 w 3923212"/>
                <a:gd name="connsiteY4" fmla="*/ 0 h 426338"/>
                <a:gd name="connsiteX5" fmla="*/ 2970077 w 3923212"/>
                <a:gd name="connsiteY5" fmla="*/ 0 h 426338"/>
                <a:gd name="connsiteX6" fmla="*/ 2970207 w 3923212"/>
                <a:gd name="connsiteY6" fmla="*/ 0 h 426338"/>
                <a:gd name="connsiteX7" fmla="*/ 3690541 w 3923212"/>
                <a:gd name="connsiteY7" fmla="*/ 0 h 426338"/>
                <a:gd name="connsiteX8" fmla="*/ 3923212 w 3923212"/>
                <a:gd name="connsiteY8" fmla="*/ 230689 h 426338"/>
                <a:gd name="connsiteX9" fmla="*/ 3923212 w 3923212"/>
                <a:gd name="connsiteY9" fmla="*/ 426337 h 426338"/>
                <a:gd name="connsiteX10" fmla="*/ 3336950 w 3923212"/>
                <a:gd name="connsiteY10" fmla="*/ 426337 h 426338"/>
                <a:gd name="connsiteX11" fmla="*/ 3336950 w 3923212"/>
                <a:gd name="connsiteY11" fmla="*/ 426338 h 426338"/>
                <a:gd name="connsiteX12" fmla="*/ 2616616 w 3923212"/>
                <a:gd name="connsiteY12" fmla="*/ 426338 h 426338"/>
                <a:gd name="connsiteX13" fmla="*/ 2616486 w 3923212"/>
                <a:gd name="connsiteY13" fmla="*/ 426338 h 426338"/>
                <a:gd name="connsiteX14" fmla="*/ 1896152 w 3923212"/>
                <a:gd name="connsiteY14" fmla="*/ 426338 h 426338"/>
                <a:gd name="connsiteX15" fmla="*/ 1440798 w 3923212"/>
                <a:gd name="connsiteY15" fmla="*/ 426338 h 426338"/>
                <a:gd name="connsiteX16" fmla="*/ 720464 w 3923212"/>
                <a:gd name="connsiteY16" fmla="*/ 426338 h 426338"/>
                <a:gd name="connsiteX17" fmla="*/ 720334 w 3923212"/>
                <a:gd name="connsiteY17" fmla="*/ 426338 h 426338"/>
                <a:gd name="connsiteX18" fmla="*/ 0 w 3923212"/>
                <a:gd name="connsiteY18"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3212" h="426338">
                  <a:moveTo>
                    <a:pt x="0" y="0"/>
                  </a:moveTo>
                  <a:lnTo>
                    <a:pt x="720334" y="0"/>
                  </a:lnTo>
                  <a:lnTo>
                    <a:pt x="720464" y="0"/>
                  </a:lnTo>
                  <a:lnTo>
                    <a:pt x="1440798" y="0"/>
                  </a:lnTo>
                  <a:lnTo>
                    <a:pt x="2249743" y="0"/>
                  </a:lnTo>
                  <a:lnTo>
                    <a:pt x="2970077" y="0"/>
                  </a:lnTo>
                  <a:lnTo>
                    <a:pt x="2970207" y="0"/>
                  </a:lnTo>
                  <a:lnTo>
                    <a:pt x="3690541" y="0"/>
                  </a:lnTo>
                  <a:cubicBezTo>
                    <a:pt x="3818658" y="0"/>
                    <a:pt x="3923212" y="103665"/>
                    <a:pt x="3923212" y="230689"/>
                  </a:cubicBezTo>
                  <a:lnTo>
                    <a:pt x="3923212" y="426337"/>
                  </a:lnTo>
                  <a:lnTo>
                    <a:pt x="3336950" y="426337"/>
                  </a:lnTo>
                  <a:lnTo>
                    <a:pt x="3336950" y="426338"/>
                  </a:lnTo>
                  <a:lnTo>
                    <a:pt x="2616616" y="426338"/>
                  </a:lnTo>
                  <a:lnTo>
                    <a:pt x="2616486" y="426338"/>
                  </a:lnTo>
                  <a:lnTo>
                    <a:pt x="1896152" y="426338"/>
                  </a:lnTo>
                  <a:lnTo>
                    <a:pt x="1440798" y="426338"/>
                  </a:lnTo>
                  <a:lnTo>
                    <a:pt x="720464" y="426338"/>
                  </a:lnTo>
                  <a:lnTo>
                    <a:pt x="720334"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TextBox 56">
              <a:extLst>
                <a:ext uri="{FF2B5EF4-FFF2-40B4-BE49-F238E27FC236}">
                  <a16:creationId xmlns:a16="http://schemas.microsoft.com/office/drawing/2014/main" id="{09957F0B-7195-0442-005F-D772158CF5EC}"/>
                </a:ext>
              </a:extLst>
            </p:cNvPr>
            <p:cNvSpPr txBox="1"/>
            <p:nvPr/>
          </p:nvSpPr>
          <p:spPr>
            <a:xfrm>
              <a:off x="495270" y="5911318"/>
              <a:ext cx="6580939" cy="861774"/>
            </a:xfrm>
            <a:prstGeom prst="rect">
              <a:avLst/>
            </a:prstGeom>
            <a:noFill/>
          </p:spPr>
          <p:txBody>
            <a:bodyPr wrap="square">
              <a:spAutoFit/>
            </a:bodyPr>
            <a:lstStyle/>
            <a:p>
              <a:pPr algn="just">
                <a:lnSpc>
                  <a:spcPts val="1220"/>
                </a:lnSpc>
              </a:pPr>
              <a:r>
                <a:rPr lang="en-IE" sz="1100">
                  <a:effectLst/>
                  <a:latin typeface="Calibri" panose="020F0502020204030204" pitchFamily="34" charset="0"/>
                  <a:cs typeface="Calibri" panose="020F0502020204030204" pitchFamily="34" charset="0"/>
                </a:rPr>
                <a:t>While you need to show that your business is financially viable, it's equally </a:t>
              </a:r>
              <a:r>
                <a:rPr lang="en-IE" sz="1100" b="1">
                  <a:effectLst/>
                  <a:latin typeface="Calibri" panose="020F0502020204030204" pitchFamily="34" charset="0"/>
                  <a:cs typeface="Calibri" panose="020F0502020204030204" pitchFamily="34" charset="0"/>
                </a:rPr>
                <a:t>important to demonstrate your commitment to your ethical values</a:t>
              </a:r>
              <a:r>
                <a:rPr lang="en-IE" sz="1100">
                  <a:effectLst/>
                  <a:latin typeface="Calibri" panose="020F0502020204030204" pitchFamily="34" charset="0"/>
                  <a:cs typeface="Calibri" panose="020F0502020204030204" pitchFamily="34" charset="0"/>
                </a:rPr>
                <a:t>. Show investors how your ethical practices contribute to your business success. This could include consumer trends towards ethical products, your strong customer loyalty, or your positive relationships with suppliers.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41A16B61-B684-64BD-4C74-ECC88B372404}"/>
                </a:ext>
              </a:extLst>
            </p:cNvPr>
            <p:cNvSpPr txBox="1"/>
            <p:nvPr/>
          </p:nvSpPr>
          <p:spPr>
            <a:xfrm>
              <a:off x="496725" y="5335595"/>
              <a:ext cx="3440195"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Maintaining a Strong Ethical Focus </a:t>
              </a:r>
            </a:p>
          </p:txBody>
        </p:sp>
      </p:grpSp>
      <p:grpSp>
        <p:nvGrpSpPr>
          <p:cNvPr id="71" name="Group 70">
            <a:extLst>
              <a:ext uri="{FF2B5EF4-FFF2-40B4-BE49-F238E27FC236}">
                <a16:creationId xmlns:a16="http://schemas.microsoft.com/office/drawing/2014/main" id="{B5951EC0-7402-4435-F637-EEB549C12930}"/>
              </a:ext>
            </a:extLst>
          </p:cNvPr>
          <p:cNvGrpSpPr/>
          <p:nvPr/>
        </p:nvGrpSpPr>
        <p:grpSpPr>
          <a:xfrm>
            <a:off x="5932160" y="320442"/>
            <a:ext cx="1130791" cy="974917"/>
            <a:chOff x="5798257" y="258365"/>
            <a:chExt cx="1130791" cy="974917"/>
          </a:xfrm>
        </p:grpSpPr>
        <p:sp>
          <p:nvSpPr>
            <p:cNvPr id="70" name="Oval 69">
              <a:extLst>
                <a:ext uri="{FF2B5EF4-FFF2-40B4-BE49-F238E27FC236}">
                  <a16:creationId xmlns:a16="http://schemas.microsoft.com/office/drawing/2014/main" id="{36F9471F-B365-6A5D-B26B-0347BB094ABA}"/>
                </a:ext>
              </a:extLst>
            </p:cNvPr>
            <p:cNvSpPr/>
            <p:nvPr/>
          </p:nvSpPr>
          <p:spPr>
            <a:xfrm>
              <a:off x="6035195" y="840646"/>
              <a:ext cx="271482" cy="271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73ECD45-362F-6EC2-23DC-A61D826B3CFD}"/>
                </a:ext>
              </a:extLst>
            </p:cNvPr>
            <p:cNvGrpSpPr/>
            <p:nvPr/>
          </p:nvGrpSpPr>
          <p:grpSpPr>
            <a:xfrm>
              <a:off x="5798257" y="258365"/>
              <a:ext cx="1130791" cy="974917"/>
              <a:chOff x="4417506" y="446113"/>
              <a:chExt cx="1094363" cy="943510"/>
            </a:xfrm>
          </p:grpSpPr>
          <p:sp>
            <p:nvSpPr>
              <p:cNvPr id="12" name="Freeform 11">
                <a:extLst>
                  <a:ext uri="{FF2B5EF4-FFF2-40B4-BE49-F238E27FC236}">
                    <a16:creationId xmlns:a16="http://schemas.microsoft.com/office/drawing/2014/main" id="{734D9E55-2FDD-B4CE-A535-6CD10158D28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643CD443-25FA-D960-51A6-201E67D5BB51}"/>
                  </a:ext>
                </a:extLst>
              </p:cNvPr>
              <p:cNvGrpSpPr/>
              <p:nvPr/>
            </p:nvGrpSpPr>
            <p:grpSpPr>
              <a:xfrm>
                <a:off x="4417506" y="446113"/>
                <a:ext cx="1023051" cy="943510"/>
                <a:chOff x="4417506" y="446113"/>
                <a:chExt cx="1023051" cy="943510"/>
              </a:xfrm>
              <a:solidFill>
                <a:srgbClr val="000000"/>
              </a:solidFill>
            </p:grpSpPr>
            <p:sp>
              <p:nvSpPr>
                <p:cNvPr id="15" name="Freeform 14">
                  <a:extLst>
                    <a:ext uri="{FF2B5EF4-FFF2-40B4-BE49-F238E27FC236}">
                      <a16:creationId xmlns:a16="http://schemas.microsoft.com/office/drawing/2014/main" id="{2F0110D2-27A5-8063-31AB-D3754A3AE3E6}"/>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F4DD28-E08F-8004-95A9-811050E4001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63E2DED1-C627-F66C-0A19-5DCFE896E127}"/>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endParaRPr lang="en-US"/>
              </a:p>
            </p:txBody>
          </p:sp>
        </p:grpSp>
      </p:grpSp>
      <p:grpSp>
        <p:nvGrpSpPr>
          <p:cNvPr id="78" name="Group 77">
            <a:extLst>
              <a:ext uri="{FF2B5EF4-FFF2-40B4-BE49-F238E27FC236}">
                <a16:creationId xmlns:a16="http://schemas.microsoft.com/office/drawing/2014/main" id="{10B25544-43A2-AAF2-6234-6DA948EFC198}"/>
              </a:ext>
            </a:extLst>
          </p:cNvPr>
          <p:cNvGrpSpPr/>
          <p:nvPr/>
        </p:nvGrpSpPr>
        <p:grpSpPr>
          <a:xfrm>
            <a:off x="-10087" y="6390342"/>
            <a:ext cx="7567567" cy="2234506"/>
            <a:chOff x="-21600" y="6841759"/>
            <a:chExt cx="7567567" cy="2234506"/>
          </a:xfrm>
        </p:grpSpPr>
        <p:cxnSp>
          <p:nvCxnSpPr>
            <p:cNvPr id="64" name="Straight Connector 63">
              <a:extLst>
                <a:ext uri="{FF2B5EF4-FFF2-40B4-BE49-F238E27FC236}">
                  <a16:creationId xmlns:a16="http://schemas.microsoft.com/office/drawing/2014/main" id="{2990DC8F-4C1B-EB1E-0593-641C9A26A2EF}"/>
                </a:ext>
              </a:extLst>
            </p:cNvPr>
            <p:cNvCxnSpPr>
              <a:cxnSpLocks/>
            </p:cNvCxnSpPr>
            <p:nvPr/>
          </p:nvCxnSpPr>
          <p:spPr>
            <a:xfrm>
              <a:off x="0" y="72516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7" name="Freeform 76">
              <a:extLst>
                <a:ext uri="{FF2B5EF4-FFF2-40B4-BE49-F238E27FC236}">
                  <a16:creationId xmlns:a16="http://schemas.microsoft.com/office/drawing/2014/main" id="{BF8F71D6-0A31-3719-9CC6-F0EE9C094217}"/>
                </a:ext>
              </a:extLst>
            </p:cNvPr>
            <p:cNvSpPr/>
            <p:nvPr/>
          </p:nvSpPr>
          <p:spPr>
            <a:xfrm>
              <a:off x="-21600" y="6841759"/>
              <a:ext cx="4434337" cy="426338"/>
            </a:xfrm>
            <a:custGeom>
              <a:avLst/>
              <a:gdLst>
                <a:gd name="connsiteX0" fmla="*/ 0 w 4434337"/>
                <a:gd name="connsiteY0" fmla="*/ 0 h 426338"/>
                <a:gd name="connsiteX1" fmla="*/ 212706 w 4434337"/>
                <a:gd name="connsiteY1" fmla="*/ 0 h 426338"/>
                <a:gd name="connsiteX2" fmla="*/ 720334 w 4434337"/>
                <a:gd name="connsiteY2" fmla="*/ 0 h 426338"/>
                <a:gd name="connsiteX3" fmla="*/ 933040 w 4434337"/>
                <a:gd name="connsiteY3" fmla="*/ 0 h 426338"/>
                <a:gd name="connsiteX4" fmla="*/ 1018883 w 4434337"/>
                <a:gd name="connsiteY4" fmla="*/ 0 h 426338"/>
                <a:gd name="connsiteX5" fmla="*/ 1231589 w 4434337"/>
                <a:gd name="connsiteY5" fmla="*/ 0 h 426338"/>
                <a:gd name="connsiteX6" fmla="*/ 1739217 w 4434337"/>
                <a:gd name="connsiteY6" fmla="*/ 0 h 426338"/>
                <a:gd name="connsiteX7" fmla="*/ 1951923 w 4434337"/>
                <a:gd name="connsiteY7" fmla="*/ 0 h 426338"/>
                <a:gd name="connsiteX8" fmla="*/ 2249743 w 4434337"/>
                <a:gd name="connsiteY8" fmla="*/ 0 h 426338"/>
                <a:gd name="connsiteX9" fmla="*/ 2462449 w 4434337"/>
                <a:gd name="connsiteY9" fmla="*/ 0 h 426338"/>
                <a:gd name="connsiteX10" fmla="*/ 2970077 w 4434337"/>
                <a:gd name="connsiteY10" fmla="*/ 0 h 426338"/>
                <a:gd name="connsiteX11" fmla="*/ 3182783 w 4434337"/>
                <a:gd name="connsiteY11" fmla="*/ 0 h 426338"/>
                <a:gd name="connsiteX12" fmla="*/ 3268626 w 4434337"/>
                <a:gd name="connsiteY12" fmla="*/ 0 h 426338"/>
                <a:gd name="connsiteX13" fmla="*/ 3481332 w 4434337"/>
                <a:gd name="connsiteY13" fmla="*/ 0 h 426338"/>
                <a:gd name="connsiteX14" fmla="*/ 3988960 w 4434337"/>
                <a:gd name="connsiteY14" fmla="*/ 0 h 426338"/>
                <a:gd name="connsiteX15" fmla="*/ 4201666 w 4434337"/>
                <a:gd name="connsiteY15" fmla="*/ 0 h 426338"/>
                <a:gd name="connsiteX16" fmla="*/ 4434337 w 4434337"/>
                <a:gd name="connsiteY16" fmla="*/ 230689 h 426338"/>
                <a:gd name="connsiteX17" fmla="*/ 4434337 w 4434337"/>
                <a:gd name="connsiteY17" fmla="*/ 426337 h 426338"/>
                <a:gd name="connsiteX18" fmla="*/ 4221631 w 4434337"/>
                <a:gd name="connsiteY18" fmla="*/ 426337 h 426338"/>
                <a:gd name="connsiteX19" fmla="*/ 3848075 w 4434337"/>
                <a:gd name="connsiteY19" fmla="*/ 426337 h 426338"/>
                <a:gd name="connsiteX20" fmla="*/ 3848075 w 4434337"/>
                <a:gd name="connsiteY20" fmla="*/ 426338 h 426338"/>
                <a:gd name="connsiteX21" fmla="*/ 3635369 w 4434337"/>
                <a:gd name="connsiteY21" fmla="*/ 426338 h 426338"/>
                <a:gd name="connsiteX22" fmla="*/ 3127741 w 4434337"/>
                <a:gd name="connsiteY22" fmla="*/ 426338 h 426338"/>
                <a:gd name="connsiteX23" fmla="*/ 2915035 w 4434337"/>
                <a:gd name="connsiteY23" fmla="*/ 426338 h 426338"/>
                <a:gd name="connsiteX24" fmla="*/ 2829192 w 4434337"/>
                <a:gd name="connsiteY24" fmla="*/ 426338 h 426338"/>
                <a:gd name="connsiteX25" fmla="*/ 2616486 w 4434337"/>
                <a:gd name="connsiteY25" fmla="*/ 426338 h 426338"/>
                <a:gd name="connsiteX26" fmla="*/ 2108858 w 4434337"/>
                <a:gd name="connsiteY26" fmla="*/ 426338 h 426338"/>
                <a:gd name="connsiteX27" fmla="*/ 1951923 w 4434337"/>
                <a:gd name="connsiteY27" fmla="*/ 426338 h 426338"/>
                <a:gd name="connsiteX28" fmla="*/ 1896152 w 4434337"/>
                <a:gd name="connsiteY28" fmla="*/ 426338 h 426338"/>
                <a:gd name="connsiteX29" fmla="*/ 1739217 w 4434337"/>
                <a:gd name="connsiteY29" fmla="*/ 426338 h 426338"/>
                <a:gd name="connsiteX30" fmla="*/ 1231589 w 4434337"/>
                <a:gd name="connsiteY30" fmla="*/ 426338 h 426338"/>
                <a:gd name="connsiteX31" fmla="*/ 1018883 w 4434337"/>
                <a:gd name="connsiteY31" fmla="*/ 426338 h 426338"/>
                <a:gd name="connsiteX32" fmla="*/ 933040 w 4434337"/>
                <a:gd name="connsiteY32" fmla="*/ 426338 h 426338"/>
                <a:gd name="connsiteX33" fmla="*/ 720334 w 4434337"/>
                <a:gd name="connsiteY33" fmla="*/ 426338 h 426338"/>
                <a:gd name="connsiteX34" fmla="*/ 212706 w 4434337"/>
                <a:gd name="connsiteY34" fmla="*/ 426338 h 426338"/>
                <a:gd name="connsiteX35" fmla="*/ 0 w 4434337"/>
                <a:gd name="connsiteY35"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34337" h="426338">
                  <a:moveTo>
                    <a:pt x="0" y="0"/>
                  </a:moveTo>
                  <a:lnTo>
                    <a:pt x="212706" y="0"/>
                  </a:lnTo>
                  <a:lnTo>
                    <a:pt x="720334" y="0"/>
                  </a:lnTo>
                  <a:lnTo>
                    <a:pt x="933040" y="0"/>
                  </a:lnTo>
                  <a:lnTo>
                    <a:pt x="1018883" y="0"/>
                  </a:lnTo>
                  <a:lnTo>
                    <a:pt x="1231589" y="0"/>
                  </a:lnTo>
                  <a:lnTo>
                    <a:pt x="1739217" y="0"/>
                  </a:lnTo>
                  <a:lnTo>
                    <a:pt x="1951923" y="0"/>
                  </a:lnTo>
                  <a:lnTo>
                    <a:pt x="2249743" y="0"/>
                  </a:lnTo>
                  <a:lnTo>
                    <a:pt x="2462449" y="0"/>
                  </a:lnTo>
                  <a:lnTo>
                    <a:pt x="2970077" y="0"/>
                  </a:lnTo>
                  <a:lnTo>
                    <a:pt x="3182783" y="0"/>
                  </a:lnTo>
                  <a:lnTo>
                    <a:pt x="3268626" y="0"/>
                  </a:lnTo>
                  <a:lnTo>
                    <a:pt x="3481332" y="0"/>
                  </a:lnTo>
                  <a:lnTo>
                    <a:pt x="3988960" y="0"/>
                  </a:lnTo>
                  <a:lnTo>
                    <a:pt x="4201666" y="0"/>
                  </a:lnTo>
                  <a:cubicBezTo>
                    <a:pt x="4329783" y="0"/>
                    <a:pt x="4434337" y="103665"/>
                    <a:pt x="4434337" y="230689"/>
                  </a:cubicBezTo>
                  <a:lnTo>
                    <a:pt x="4434337" y="426337"/>
                  </a:lnTo>
                  <a:lnTo>
                    <a:pt x="4221631" y="426337"/>
                  </a:lnTo>
                  <a:lnTo>
                    <a:pt x="3848075" y="426337"/>
                  </a:lnTo>
                  <a:lnTo>
                    <a:pt x="3848075" y="426338"/>
                  </a:lnTo>
                  <a:lnTo>
                    <a:pt x="3635369" y="426338"/>
                  </a:lnTo>
                  <a:lnTo>
                    <a:pt x="3127741" y="426338"/>
                  </a:lnTo>
                  <a:lnTo>
                    <a:pt x="2915035" y="426338"/>
                  </a:lnTo>
                  <a:lnTo>
                    <a:pt x="2829192" y="426338"/>
                  </a:lnTo>
                  <a:lnTo>
                    <a:pt x="2616486" y="426338"/>
                  </a:lnTo>
                  <a:lnTo>
                    <a:pt x="2108858" y="426338"/>
                  </a:lnTo>
                  <a:lnTo>
                    <a:pt x="1951923" y="426338"/>
                  </a:lnTo>
                  <a:lnTo>
                    <a:pt x="1896152" y="426338"/>
                  </a:lnTo>
                  <a:lnTo>
                    <a:pt x="1739217" y="426338"/>
                  </a:lnTo>
                  <a:lnTo>
                    <a:pt x="1231589" y="426338"/>
                  </a:lnTo>
                  <a:lnTo>
                    <a:pt x="1018883"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Text Placeholder 2">
              <a:extLst>
                <a:ext uri="{FF2B5EF4-FFF2-40B4-BE49-F238E27FC236}">
                  <a16:creationId xmlns:a16="http://schemas.microsoft.com/office/drawing/2014/main" id="{31AFD161-5437-A087-292C-E617B2C6ED74}"/>
                </a:ext>
              </a:extLst>
            </p:cNvPr>
            <p:cNvSpPr txBox="1">
              <a:spLocks/>
            </p:cNvSpPr>
            <p:nvPr/>
          </p:nvSpPr>
          <p:spPr>
            <a:xfrm>
              <a:off x="2215822" y="7457441"/>
              <a:ext cx="4969069" cy="16188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dirty="0">
                  <a:solidFill>
                    <a:schemeClr val="tx1"/>
                  </a:solidFill>
                </a:rPr>
                <a:t>Angel Investors: </a:t>
              </a:r>
              <a:r>
                <a:rPr lang="en-US" dirty="0">
                  <a:solidFill>
                    <a:schemeClr val="tx1"/>
                  </a:solidFill>
                </a:rPr>
                <a:t>These are wealthy individuals who invest their personal money into start- ups. They often bring their industry expertise and network and may be more willing to take a risk on an innovative concept.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Venture Capitalists (VCs): </a:t>
              </a:r>
              <a:r>
                <a:rPr lang="en-US" dirty="0">
                  <a:solidFill>
                    <a:schemeClr val="tx1"/>
                  </a:solidFill>
                </a:rPr>
                <a:t>VCs are firms that invest other people's money. They generally look for more mature companies that are already generating revenue, and they typically expect a higher return on their investment.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Impact Investors: </a:t>
              </a:r>
              <a:r>
                <a:rPr lang="en-US" dirty="0">
                  <a:solidFill>
                    <a:schemeClr val="tx1"/>
                  </a:solidFill>
                </a:rPr>
                <a:t>These are investors who seek to generate both financial return and positive social or environmental impact. They might be particularly interested in your ethical food business. </a:t>
              </a:r>
              <a:r>
                <a:rPr lang="en-US" dirty="0">
                  <a:solidFill>
                    <a:schemeClr val="tx1"/>
                  </a:solidFill>
                  <a:hlinkClick r:id="rId3"/>
                </a:rPr>
                <a:t>More information here</a:t>
              </a:r>
              <a:endParaRPr lang="en-US" dirty="0">
                <a:solidFill>
                  <a:schemeClr val="tx1"/>
                </a:solidFill>
              </a:endParaRPr>
            </a:p>
            <a:p>
              <a:pPr marL="228600" indent="-228600" algn="l">
                <a:buClr>
                  <a:srgbClr val="F1A0C2"/>
                </a:buClr>
                <a:buFont typeface="Arial" panose="020B0604020202020204" pitchFamily="34" charset="0"/>
                <a:buChar char="•"/>
                <a:tabLst>
                  <a:tab pos="177800" algn="l"/>
                </a:tabLst>
              </a:pPr>
              <a:endParaRPr lang="en-US" dirty="0">
                <a:solidFill>
                  <a:schemeClr val="tx1"/>
                </a:solidFill>
              </a:endParaRPr>
            </a:p>
          </p:txBody>
        </p:sp>
        <p:sp>
          <p:nvSpPr>
            <p:cNvPr id="67" name="TextBox 66">
              <a:extLst>
                <a:ext uri="{FF2B5EF4-FFF2-40B4-BE49-F238E27FC236}">
                  <a16:creationId xmlns:a16="http://schemas.microsoft.com/office/drawing/2014/main" id="{37690C53-32C6-B27C-D53B-4148554E849E}"/>
                </a:ext>
              </a:extLst>
            </p:cNvPr>
            <p:cNvSpPr txBox="1"/>
            <p:nvPr/>
          </p:nvSpPr>
          <p:spPr>
            <a:xfrm>
              <a:off x="481563" y="7457441"/>
              <a:ext cx="1734260" cy="1323439"/>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Different investors have different priorities, so it's crucial to </a:t>
              </a:r>
              <a:r>
                <a:rPr lang="en-IE" sz="1100" b="1">
                  <a:effectLst/>
                  <a:latin typeface="Calibri" panose="020F0502020204030204" pitchFamily="34" charset="0"/>
                  <a:cs typeface="Calibri" panose="020F0502020204030204" pitchFamily="34" charset="0"/>
                </a:rPr>
                <a:t>understand who you're pitching to</a:t>
              </a:r>
              <a:r>
                <a:rPr lang="en-IE" sz="1100">
                  <a:effectLst/>
                  <a:latin typeface="Calibri" panose="020F0502020204030204" pitchFamily="34" charset="0"/>
                  <a:cs typeface="Calibri" panose="020F0502020204030204" pitchFamily="34" charset="0"/>
                </a:rPr>
                <a:t>. Here </a:t>
              </a:r>
            </a:p>
            <a:p>
              <a:pPr>
                <a:lnSpc>
                  <a:spcPts val="1220"/>
                </a:lnSpc>
              </a:pPr>
              <a:r>
                <a:rPr lang="en-IE" sz="1100">
                  <a:effectLst/>
                  <a:latin typeface="Calibri" panose="020F0502020204030204" pitchFamily="34" charset="0"/>
                  <a:cs typeface="Calibri" panose="020F0502020204030204" pitchFamily="34" charset="0"/>
                </a:rPr>
                <a:t>are a few types of investors you might encounter: </a:t>
              </a:r>
            </a:p>
            <a:p>
              <a:pPr>
                <a:lnSpc>
                  <a:spcPts val="1220"/>
                </a:lnSpc>
              </a:pPr>
              <a:endParaRPr lang="en-IE" sz="110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8967EB79-C1C7-633A-68B7-C4B9015EA8D7}"/>
                </a:ext>
              </a:extLst>
            </p:cNvPr>
            <p:cNvSpPr txBox="1"/>
            <p:nvPr/>
          </p:nvSpPr>
          <p:spPr>
            <a:xfrm>
              <a:off x="483016" y="6881718"/>
              <a:ext cx="399343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Different Types of Investors </a:t>
              </a: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2"/>
            <a:ext cx="7559674" cy="11966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When approaching each type of investor, tailor your pitch to their interests and priorities. For angel investors, </a:t>
            </a:r>
            <a:r>
              <a:rPr lang="en-US" err="1">
                <a:solidFill>
                  <a:schemeClr val="tx1"/>
                </a:solidFill>
              </a:rPr>
              <a:t>emphasise</a:t>
            </a:r>
            <a:r>
              <a:rPr lang="en-US">
                <a:solidFill>
                  <a:schemeClr val="tx1"/>
                </a:solidFill>
              </a:rPr>
              <a:t> your innovation and potential for growth. For VCs, focus on your revenue and plans for expansion. For impact investors, highlight your social and environmental impact. </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In all cases, be prepared to answer tough questions and be open to feedback. Remember, investors are not just providing capital; they're also becoming partners in your business. You'll want to find investors who believe in your vision and who you can work with effectively. </a:t>
            </a:r>
          </a:p>
          <a:p>
            <a:pPr>
              <a:lnSpc>
                <a:spcPts val="1220"/>
              </a:lnSpc>
              <a:buClr>
                <a:srgbClr val="F1A0C2"/>
              </a:buClr>
              <a:tabLst>
                <a:tab pos="177800" algn="l"/>
              </a:tabLst>
            </a:pPr>
            <a:endParaRPr lang="en-US">
              <a:solidFill>
                <a:schemeClr val="tx1"/>
              </a:solidFill>
            </a:endParaRPr>
          </a:p>
        </p:txBody>
      </p:sp>
    </p:spTree>
    <p:extLst>
      <p:ext uri="{BB962C8B-B14F-4D97-AF65-F5344CB8AC3E}">
        <p14:creationId xmlns:p14="http://schemas.microsoft.com/office/powerpoint/2010/main" val="188707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Securing Grants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Securing grants can provide significant financial support for your ethical food business, and unlike  investments, grants usually don't need to be paid back. Here's a guide on how to approach the grant application process:</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35</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343592"/>
            <a:ext cx="7601751" cy="2464899"/>
            <a:chOff x="-10087" y="2510955"/>
            <a:chExt cx="7601751" cy="2464899"/>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85702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1519" y="3043480"/>
              <a:ext cx="4969069"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latin typeface="Calibri"/>
                  <a:cs typeface="Calibri"/>
                </a:rPr>
                <a:t>Government Agencies: </a:t>
              </a:r>
              <a:r>
                <a:rPr lang="en-US">
                  <a:solidFill>
                    <a:schemeClr val="tx1"/>
                  </a:solidFill>
                  <a:latin typeface="Calibri"/>
                  <a:cs typeface="Calibri"/>
                </a:rPr>
                <a:t>Many countries, regions, and local municipalities offer grants for small businesses, especially those that contribute to local economic development or address social or environmental challenges. </a:t>
              </a:r>
              <a:endParaRPr lang="en-US">
                <a:solidFill>
                  <a:schemeClr val="tx1"/>
                </a:solidFill>
              </a:endParaRPr>
            </a:p>
            <a:p>
              <a:pPr marL="228600" indent="-228600" algn="l">
                <a:buClr>
                  <a:srgbClr val="F1A0C2"/>
                </a:buClr>
                <a:buFont typeface="Arial" panose="020B0604020202020204" pitchFamily="34" charset="0"/>
                <a:buChar char="•"/>
                <a:tabLst>
                  <a:tab pos="177800" algn="l"/>
                </a:tabLst>
              </a:pPr>
              <a:r>
                <a:rPr lang="en-US" b="1">
                  <a:solidFill>
                    <a:schemeClr val="tx1"/>
                  </a:solidFill>
                  <a:latin typeface="Calibri"/>
                  <a:cs typeface="Calibri"/>
                </a:rPr>
                <a:t>Not for profit Organisations: </a:t>
              </a:r>
              <a:r>
                <a:rPr lang="en-US">
                  <a:solidFill>
                    <a:schemeClr val="tx1"/>
                  </a:solidFill>
                  <a:latin typeface="Calibri"/>
                  <a:cs typeface="Calibri"/>
                </a:rPr>
                <a:t>Numerous not for profits offer grants for initiatives related to food sustainability, food security, and social justice. </a:t>
              </a:r>
              <a:endParaRPr lang="en-US">
                <a:solidFill>
                  <a:schemeClr val="tx1"/>
                </a:solidFill>
              </a:endParaRPr>
            </a:p>
            <a:p>
              <a:pPr marL="228600" indent="-228600" algn="l">
                <a:buClr>
                  <a:srgbClr val="F1A0C2"/>
                </a:buClr>
                <a:buFont typeface="Arial" panose="020B0604020202020204" pitchFamily="34" charset="0"/>
                <a:buChar char="•"/>
                <a:tabLst>
                  <a:tab pos="177800" algn="l"/>
                </a:tabLst>
              </a:pPr>
              <a:r>
                <a:rPr lang="en-US" b="1">
                  <a:solidFill>
                    <a:schemeClr val="tx1"/>
                  </a:solidFill>
                  <a:latin typeface="Calibri"/>
                  <a:cs typeface="Calibri"/>
                </a:rPr>
                <a:t>Corporate Grants: </a:t>
              </a:r>
              <a:r>
                <a:rPr lang="en-US">
                  <a:solidFill>
                    <a:schemeClr val="tx1"/>
                  </a:solidFill>
                  <a:latin typeface="Calibri"/>
                  <a:cs typeface="Calibri"/>
                </a:rPr>
                <a:t>Some corporations provide grants as part of their corporate social responsibility programs. They may focus on specific areas like sustainable agriculture, waste reduction, or healthy food access. </a:t>
              </a: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1882170" cy="1631216"/>
            </a:xfrm>
            <a:prstGeom prst="rect">
              <a:avLst/>
            </a:prstGeom>
            <a:noFill/>
          </p:spPr>
          <p:txBody>
            <a:bodyPr wrap="square" lIns="91440" tIns="45720" rIns="91440" bIns="45720" anchor="t">
              <a:spAutoFit/>
            </a:bodyPr>
            <a:lstStyle/>
            <a:p>
              <a:pPr>
                <a:lnSpc>
                  <a:spcPts val="1220"/>
                </a:lnSpc>
              </a:pPr>
              <a:r>
                <a:rPr lang="en-IE" sz="1100">
                  <a:effectLst/>
                  <a:latin typeface="Calibri"/>
                  <a:cs typeface="Calibri"/>
                </a:rPr>
                <a:t>Various </a:t>
              </a:r>
              <a:r>
                <a:rPr lang="en-IE" sz="1100">
                  <a:latin typeface="Calibri"/>
                  <a:cs typeface="Calibri"/>
                </a:rPr>
                <a:t>organisations </a:t>
              </a:r>
              <a:r>
                <a:rPr lang="en-IE" sz="1100">
                  <a:effectLst/>
                  <a:latin typeface="Calibri"/>
                  <a:cs typeface="Calibri"/>
                </a:rPr>
                <a:t>offer grants to </a:t>
              </a:r>
              <a:r>
                <a:rPr lang="en-IE" sz="1100" b="1">
                  <a:effectLst/>
                  <a:latin typeface="Calibri"/>
                  <a:cs typeface="Calibri"/>
                </a:rPr>
                <a:t>promote sustainability, local agriculture, social</a:t>
              </a:r>
              <a:r>
                <a:rPr lang="en-IE" sz="1100" b="1">
                  <a:latin typeface="Calibri"/>
                  <a:cs typeface="Calibri"/>
                </a:rPr>
                <a:t> </a:t>
              </a:r>
              <a:endParaRPr lang="en-IE" sz="1100" b="1">
                <a:effectLst/>
                <a:latin typeface="Calibri" panose="020F0502020204030204" pitchFamily="34" charset="0"/>
                <a:cs typeface="Calibri" panose="020F0502020204030204" pitchFamily="34" charset="0"/>
              </a:endParaRPr>
            </a:p>
            <a:p>
              <a:pPr>
                <a:lnSpc>
                  <a:spcPts val="1220"/>
                </a:lnSpc>
              </a:pPr>
              <a:r>
                <a:rPr lang="en-IE" sz="1100" b="1">
                  <a:effectLst/>
                  <a:latin typeface="Calibri"/>
                  <a:cs typeface="Calibri"/>
                </a:rPr>
                <a:t>entrepreneurship</a:t>
              </a:r>
              <a:r>
                <a:rPr lang="en-IE" sz="1100">
                  <a:effectLst/>
                  <a:latin typeface="Calibri"/>
                  <a:cs typeface="Calibri"/>
                </a:rPr>
                <a:t>, and other aspects related to ethical food business.</a:t>
              </a:r>
              <a:r>
                <a:rPr lang="en-IE" sz="1100">
                  <a:latin typeface="Calibri"/>
                  <a:cs typeface="Calibri"/>
                </a:rPr>
                <a:t> </a:t>
              </a:r>
              <a:r>
                <a:rPr lang="en-IE" sz="1100">
                  <a:effectLst/>
                  <a:latin typeface="Calibri"/>
                  <a:cs typeface="Calibri"/>
                </a:rPr>
                <a:t> Here are a few places to look for grant opportunities:</a:t>
              </a:r>
              <a:r>
                <a:rPr lang="en-IE" sz="1100">
                  <a:latin typeface="Calibri"/>
                  <a:cs typeface="Calibri"/>
                </a:rPr>
                <a:t> </a:t>
              </a:r>
              <a:endParaRPr lang="en-IE" sz="1100">
                <a:effectLst/>
                <a:latin typeface="Calibri" panose="020F0502020204030204" pitchFamily="34" charset="0"/>
                <a:cs typeface="Calibri" panose="020F0502020204030204" pitchFamily="34" charset="0"/>
              </a:endParaRPr>
            </a:p>
            <a:p>
              <a:pPr>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3" y="2554847"/>
              <a:ext cx="368957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Identifying Potential Grant Opportunities </a:t>
              </a:r>
            </a:p>
          </p:txBody>
        </p:sp>
      </p:grpSp>
      <p:grpSp>
        <p:nvGrpSpPr>
          <p:cNvPr id="5" name="Graphic 2">
            <a:extLst>
              <a:ext uri="{FF2B5EF4-FFF2-40B4-BE49-F238E27FC236}">
                <a16:creationId xmlns:a16="http://schemas.microsoft.com/office/drawing/2014/main" id="{993E7943-AEC7-7E8F-5447-1E5658FB4205}"/>
              </a:ext>
            </a:extLst>
          </p:cNvPr>
          <p:cNvGrpSpPr/>
          <p:nvPr/>
        </p:nvGrpSpPr>
        <p:grpSpPr>
          <a:xfrm>
            <a:off x="6068294" y="304451"/>
            <a:ext cx="940850" cy="1219578"/>
            <a:chOff x="2405494" y="593121"/>
            <a:chExt cx="1004090" cy="1301553"/>
          </a:xfrm>
          <a:solidFill>
            <a:srgbClr val="000000"/>
          </a:solidFill>
        </p:grpSpPr>
        <p:sp>
          <p:nvSpPr>
            <p:cNvPr id="6" name="Freeform 5">
              <a:extLst>
                <a:ext uri="{FF2B5EF4-FFF2-40B4-BE49-F238E27FC236}">
                  <a16:creationId xmlns:a16="http://schemas.microsoft.com/office/drawing/2014/main" id="{B192ECD7-F33F-FF8F-6DC2-BDEA04B13E02}"/>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DD81624-20B3-92C4-F532-C41F8DBF6240}"/>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AB9625E-0877-3E93-6D9F-2F0CCF18BF52}"/>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D5CF034-23CD-6CB5-173F-6E266B8C0DB7}"/>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4B664E-9E1A-A0AC-73FF-71AA6BA6E09D}"/>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2924DA-89B4-F96F-337E-24F89C839184}"/>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9007AF4-5CA7-1BD5-A877-28FD6237E608}"/>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F6344B-A1F4-2858-A75B-E216F759B53F}"/>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72BA859-2B3A-A0CE-3EB2-1C461198B30F}"/>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59C69D3-0F49-204C-4249-58338D581C66}"/>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FD25586-1BF3-56B6-CAD5-846A5A9FD3E3}"/>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23AAA4B-6D09-1FAE-FBFE-A5C45AB2BEBA}"/>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3D1E88-2DAB-4683-8775-37548CC2D6EA}"/>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7DC7C8A-8BC9-D877-64A9-04F6FFB748AE}"/>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78B0F082-0E3F-DCCD-36D7-BDF8FBA989D7}"/>
              </a:ext>
            </a:extLst>
          </p:cNvPr>
          <p:cNvGrpSpPr/>
          <p:nvPr/>
        </p:nvGrpSpPr>
        <p:grpSpPr>
          <a:xfrm>
            <a:off x="-31602" y="4432664"/>
            <a:ext cx="7601751" cy="2217513"/>
            <a:chOff x="-20478" y="5701611"/>
            <a:chExt cx="7601751" cy="2217513"/>
          </a:xfrm>
        </p:grpSpPr>
        <p:cxnSp>
          <p:nvCxnSpPr>
            <p:cNvPr id="35" name="Straight Connector 34">
              <a:extLst>
                <a:ext uri="{FF2B5EF4-FFF2-40B4-BE49-F238E27FC236}">
                  <a16:creationId xmlns:a16="http://schemas.microsoft.com/office/drawing/2014/main" id="{8B3B6152-0354-FA0F-F27A-5245E1F56602}"/>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4D9D36DA-5A8F-CDC9-F567-B09B15D47F9D}"/>
                </a:ext>
              </a:extLst>
            </p:cNvPr>
            <p:cNvSpPr/>
            <p:nvPr/>
          </p:nvSpPr>
          <p:spPr>
            <a:xfrm>
              <a:off x="1147976"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A7D74601-D7A4-B611-ED3B-5160C18E0282}"/>
                </a:ext>
              </a:extLst>
            </p:cNvPr>
            <p:cNvSpPr/>
            <p:nvPr/>
          </p:nvSpPr>
          <p:spPr>
            <a:xfrm>
              <a:off x="-20478"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44B0D55E-A3C9-EFCB-600C-69DD1339AABD}"/>
                </a:ext>
              </a:extLst>
            </p:cNvPr>
            <p:cNvSpPr txBox="1">
              <a:spLocks/>
            </p:cNvSpPr>
            <p:nvPr/>
          </p:nvSpPr>
          <p:spPr>
            <a:xfrm>
              <a:off x="2251128" y="6225427"/>
              <a:ext cx="4969069" cy="16936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Eligibility Criteria: </a:t>
              </a:r>
              <a:r>
                <a:rPr lang="en-US">
                  <a:solidFill>
                    <a:schemeClr val="tx1"/>
                  </a:solidFill>
                </a:rPr>
                <a:t>These can range from the size and type of your business, to the purpose of the grant funding, to the geographic area where your business operates. </a:t>
              </a:r>
            </a:p>
            <a:p>
              <a:pPr marL="228600" indent="-228600" algn="l">
                <a:buClr>
                  <a:srgbClr val="F1A0C2"/>
                </a:buClr>
                <a:buFont typeface="Arial" panose="020B0604020202020204" pitchFamily="34" charset="0"/>
                <a:buChar char="•"/>
                <a:tabLst>
                  <a:tab pos="177800" algn="l"/>
                </a:tabLst>
              </a:pPr>
              <a:r>
                <a:rPr lang="en-US" b="1">
                  <a:solidFill>
                    <a:schemeClr val="tx1"/>
                  </a:solidFill>
                </a:rPr>
                <a:t>Application Process: </a:t>
              </a:r>
              <a:r>
                <a:rPr lang="en-US">
                  <a:solidFill>
                    <a:schemeClr val="tx1"/>
                  </a:solidFill>
                </a:rPr>
                <a:t>This typically includes filling out an application form and providing supporting documentation. It may also involve interviews or presentations. </a:t>
              </a:r>
            </a:p>
            <a:p>
              <a:pPr marL="228600" indent="-228600" algn="l">
                <a:buClr>
                  <a:srgbClr val="F1A0C2"/>
                </a:buClr>
                <a:buFont typeface="Arial" panose="020B0604020202020204" pitchFamily="34" charset="0"/>
                <a:buChar char="•"/>
                <a:tabLst>
                  <a:tab pos="177800" algn="l"/>
                </a:tabLst>
              </a:pPr>
              <a:r>
                <a:rPr lang="en-US" b="1">
                  <a:solidFill>
                    <a:schemeClr val="tx1"/>
                  </a:solidFill>
                </a:rPr>
                <a:t>Use of Funds: </a:t>
              </a:r>
              <a:r>
                <a:rPr lang="en-US">
                  <a:solidFill>
                    <a:schemeClr val="tx1"/>
                  </a:solidFill>
                </a:rPr>
                <a:t>Most grants require that you use the funds for a specific purpose related to the grant's objectives. You'll need to demonstrate how you plan to use the grant money in your application. </a:t>
              </a:r>
            </a:p>
          </p:txBody>
        </p:sp>
        <p:sp>
          <p:nvSpPr>
            <p:cNvPr id="39" name="TextBox 38">
              <a:extLst>
                <a:ext uri="{FF2B5EF4-FFF2-40B4-BE49-F238E27FC236}">
                  <a16:creationId xmlns:a16="http://schemas.microsoft.com/office/drawing/2014/main" id="{53191671-8518-DF28-C187-87F8BBEB6D84}"/>
                </a:ext>
              </a:extLst>
            </p:cNvPr>
            <p:cNvSpPr txBox="1"/>
            <p:nvPr/>
          </p:nvSpPr>
          <p:spPr>
            <a:xfrm>
              <a:off x="516869" y="6225427"/>
              <a:ext cx="1734260" cy="707886"/>
            </a:xfrm>
            <a:prstGeom prst="rect">
              <a:avLst/>
            </a:prstGeom>
            <a:noFill/>
          </p:spPr>
          <p:txBody>
            <a:bodyPr wrap="square">
              <a:spAutoFit/>
            </a:bodyPr>
            <a:lstStyle/>
            <a:p>
              <a:pPr>
                <a:lnSpc>
                  <a:spcPts val="1220"/>
                </a:lnSpc>
              </a:pPr>
              <a:r>
                <a:rPr lang="en-IE" sz="1100">
                  <a:latin typeface="Calibri" panose="020F0502020204030204" pitchFamily="34" charset="0"/>
                  <a:cs typeface="Calibri" panose="020F0502020204030204" pitchFamily="34" charset="0"/>
                </a:rPr>
                <a:t>Each grant will have its </a:t>
              </a:r>
              <a:r>
                <a:rPr lang="en-IE" sz="1100" b="1">
                  <a:latin typeface="Calibri" panose="020F0502020204030204" pitchFamily="34" charset="0"/>
                  <a:cs typeface="Calibri" panose="020F0502020204030204" pitchFamily="34" charset="0"/>
                </a:rPr>
                <a:t>own set of requirements</a:t>
              </a:r>
              <a:r>
                <a:rPr lang="en-IE" sz="1100">
                  <a:latin typeface="Calibri" panose="020F0502020204030204" pitchFamily="34" charset="0"/>
                  <a:cs typeface="Calibri" panose="020F0502020204030204" pitchFamily="34" charset="0"/>
                </a:rPr>
                <a:t>, which may include: </a:t>
              </a:r>
            </a:p>
            <a:p>
              <a:pPr>
                <a:lnSpc>
                  <a:spcPts val="1220"/>
                </a:lnSpc>
              </a:pPr>
              <a:endParaRPr lang="en-IE" sz="110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80C66CB-A8F5-5315-F9F1-1970701C5669}"/>
                </a:ext>
              </a:extLst>
            </p:cNvPr>
            <p:cNvSpPr txBox="1"/>
            <p:nvPr/>
          </p:nvSpPr>
          <p:spPr>
            <a:xfrm>
              <a:off x="518322" y="5745503"/>
              <a:ext cx="4635569"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the Application Requirements</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21039" y="6657244"/>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61154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Follow the Guidelines: </a:t>
              </a:r>
              <a:r>
                <a:rPr lang="en-US">
                  <a:solidFill>
                    <a:schemeClr val="tx1"/>
                  </a:solidFill>
                </a:rPr>
                <a:t>Carefully read the application guidelines and make sure your proposal complies with all requirements. </a:t>
              </a:r>
            </a:p>
            <a:p>
              <a:pPr marL="228600" indent="-228600" algn="l">
                <a:buClr>
                  <a:srgbClr val="F1A0C2"/>
                </a:buClr>
                <a:buFont typeface="Arial" panose="020B0604020202020204" pitchFamily="34" charset="0"/>
                <a:buChar char="•"/>
                <a:tabLst>
                  <a:tab pos="177800" algn="l"/>
                </a:tabLst>
              </a:pPr>
              <a:r>
                <a:rPr lang="en-US" b="1">
                  <a:solidFill>
                    <a:schemeClr val="tx1"/>
                  </a:solidFill>
                </a:rPr>
                <a:t>Tell Your Story: </a:t>
              </a:r>
              <a:r>
                <a:rPr lang="en-US">
                  <a:solidFill>
                    <a:schemeClr val="tx1"/>
                  </a:solidFill>
                </a:rPr>
                <a:t>Explain the mission of your ethical food business, the problem you're addressing, and how your business is making a difference. Make it clear why your business aligns with the objectives of the grant. </a:t>
              </a:r>
            </a:p>
            <a:p>
              <a:pPr marL="228600" indent="-228600" algn="l">
                <a:buClr>
                  <a:srgbClr val="F1A0C2"/>
                </a:buClr>
                <a:buFont typeface="Arial" panose="020B0604020202020204" pitchFamily="34" charset="0"/>
                <a:buChar char="•"/>
                <a:tabLst>
                  <a:tab pos="177800" algn="l"/>
                </a:tabLst>
              </a:pPr>
              <a:r>
                <a:rPr lang="en-US" b="1">
                  <a:solidFill>
                    <a:schemeClr val="tx1"/>
                  </a:solidFill>
                </a:rPr>
                <a:t>Demonstrate Impact: </a:t>
              </a:r>
              <a:r>
                <a:rPr lang="en-US">
                  <a:solidFill>
                    <a:schemeClr val="tx1"/>
                  </a:solidFill>
                </a:rPr>
                <a:t>Provide concrete evidence of your business's social or environmental impact. This could be through data, case studies, testimonials, or other forms of evidence. </a:t>
              </a:r>
            </a:p>
            <a:p>
              <a:pPr marL="228600" indent="-228600" algn="l">
                <a:buClr>
                  <a:srgbClr val="F1A0C2"/>
                </a:buClr>
                <a:buFont typeface="Arial" panose="020B0604020202020204" pitchFamily="34" charset="0"/>
                <a:buChar char="•"/>
                <a:tabLst>
                  <a:tab pos="177800" algn="l"/>
                </a:tabLst>
              </a:pPr>
              <a:r>
                <a:rPr lang="en-US" b="1">
                  <a:solidFill>
                    <a:schemeClr val="tx1"/>
                  </a:solidFill>
                </a:rPr>
                <a:t>Budget Proposal: </a:t>
              </a:r>
              <a:r>
                <a:rPr lang="en-US">
                  <a:solidFill>
                    <a:schemeClr val="tx1"/>
                  </a:solidFill>
                </a:rPr>
                <a:t>Detail how you plan to use the grant funds and how this will help your business grow or achieve its goals. Be realistic and transparent. </a:t>
              </a:r>
            </a:p>
            <a:p>
              <a:pPr marL="228600" indent="-228600" algn="l">
                <a:buClr>
                  <a:srgbClr val="F1A0C2"/>
                </a:buClr>
                <a:buFont typeface="Arial" panose="020B0604020202020204" pitchFamily="34" charset="0"/>
                <a:buChar char="•"/>
                <a:tabLst>
                  <a:tab pos="177800" algn="l"/>
                </a:tabLst>
              </a:pPr>
              <a:r>
                <a:rPr lang="en-US" b="1">
                  <a:solidFill>
                    <a:schemeClr val="tx1"/>
                  </a:solidFill>
                </a:rPr>
                <a:t>Proofread: </a:t>
              </a:r>
              <a:r>
                <a:rPr lang="en-US">
                  <a:solidFill>
                    <a:schemeClr val="tx1"/>
                  </a:solidFill>
                </a:rPr>
                <a:t>Make sure your proposal is well-written, clear, and free of typos or errors.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1015663"/>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Your grant proposal is your chance to show the grant-giving body why your business deserves the </a:t>
              </a:r>
            </a:p>
            <a:p>
              <a:pPr>
                <a:lnSpc>
                  <a:spcPts val="1220"/>
                </a:lnSpc>
              </a:pPr>
              <a:r>
                <a:rPr lang="en-IE" sz="1100">
                  <a:effectLst/>
                  <a:latin typeface="Calibri" panose="020F0502020204030204" pitchFamily="34" charset="0"/>
                  <a:cs typeface="Calibri" panose="020F0502020204030204" pitchFamily="34" charset="0"/>
                </a:rPr>
                <a:t>grant. Here are a few tips: </a:t>
              </a:r>
            </a:p>
            <a:p>
              <a:pPr>
                <a:lnSpc>
                  <a:spcPts val="1220"/>
                </a:lnSpc>
              </a:pPr>
              <a:endParaRPr lang="en-IE" sz="11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Crafting a Compelling Grant Proposal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459760"/>
            <a:ext cx="7559674" cy="76823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56799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Applying for grants can be a time-consuming process, but the potential rewards make it a worthwhile </a:t>
            </a:r>
            <a:r>
              <a:rPr lang="en-US" err="1">
                <a:solidFill>
                  <a:schemeClr val="tx1"/>
                </a:solidFill>
              </a:rPr>
              <a:t>endeavour</a:t>
            </a:r>
            <a:r>
              <a:rPr lang="en-US">
                <a:solidFill>
                  <a:schemeClr val="tx1"/>
                </a:solidFill>
              </a:rPr>
              <a:t> for many ethical food businesses. Just remember that it's often a competitive process, so it's important to put your best foot forward in your application. </a:t>
            </a:r>
          </a:p>
        </p:txBody>
      </p:sp>
    </p:spTree>
    <p:extLst>
      <p:ext uri="{BB962C8B-B14F-4D97-AF65-F5344CB8AC3E}">
        <p14:creationId xmlns:p14="http://schemas.microsoft.com/office/powerpoint/2010/main" val="2742073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400110"/>
          </a:xfrm>
          <a:prstGeom prst="rect">
            <a:avLst/>
          </a:prstGeom>
          <a:noFill/>
        </p:spPr>
        <p:txBody>
          <a:bodyPr wrap="square">
            <a:spAutoFit/>
          </a:bodyPr>
          <a:lstStyle/>
          <a:p>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Securing a Loan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Securing a loan can provide an immediate influx of cash to help you grow your ethical food business. However, loans do come with the obligation of repayment, often with interest. Here's a guide on how to approach securing a loan: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36</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402692"/>
            <a:ext cx="7601751" cy="2585278"/>
            <a:chOff x="-10087" y="2510955"/>
            <a:chExt cx="7601751" cy="2585278"/>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63060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46413" y="3163859"/>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Traditional Bank Loans: </a:t>
              </a:r>
              <a:r>
                <a:rPr lang="en-US">
                  <a:solidFill>
                    <a:schemeClr val="tx1"/>
                  </a:solidFill>
                </a:rPr>
                <a:t>These are typically the first type of loan businesses think of. They often have lower interest rates, but can be harder to qualify for, especially for startups or small businesses without a solid financial track record. </a:t>
              </a:r>
            </a:p>
            <a:p>
              <a:pPr marL="228600" indent="-228600" algn="l">
                <a:buClr>
                  <a:srgbClr val="F1A0C2"/>
                </a:buClr>
                <a:buFont typeface="Arial" panose="020B0604020202020204" pitchFamily="34" charset="0"/>
                <a:buChar char="•"/>
                <a:tabLst>
                  <a:tab pos="177800" algn="l"/>
                </a:tabLst>
              </a:pPr>
              <a:r>
                <a:rPr lang="en-US" b="1">
                  <a:solidFill>
                    <a:schemeClr val="tx1"/>
                  </a:solidFill>
                </a:rPr>
                <a:t>Microloans: </a:t>
              </a:r>
              <a:r>
                <a:rPr lang="en-US">
                  <a:solidFill>
                    <a:schemeClr val="tx1"/>
                  </a:solidFill>
                </a:rPr>
                <a:t>Microloans are small loans often offered to startups or very small businesses that might not qualify for larger loans. They're typically offered by not for profit </a:t>
              </a:r>
              <a:r>
                <a:rPr lang="en-US" err="1">
                  <a:solidFill>
                    <a:schemeClr val="tx1"/>
                  </a:solidFill>
                </a:rPr>
                <a:t>organisations</a:t>
              </a:r>
              <a:r>
                <a:rPr lang="en-US">
                  <a:solidFill>
                    <a:schemeClr val="tx1"/>
                  </a:solidFill>
                </a:rPr>
                <a:t> or </a:t>
              </a:r>
              <a:r>
                <a:rPr lang="en-US" err="1">
                  <a:solidFill>
                    <a:schemeClr val="tx1"/>
                  </a:solidFill>
                </a:rPr>
                <a:t>specialised</a:t>
              </a:r>
              <a:r>
                <a:rPr lang="en-US">
                  <a:solidFill>
                    <a:schemeClr val="tx1"/>
                  </a:solidFill>
                </a:rPr>
                <a:t> lenders, rather than traditional banks. </a:t>
              </a:r>
            </a:p>
            <a:p>
              <a:pPr marL="228600" indent="-228600" algn="l">
                <a:buClr>
                  <a:srgbClr val="F1A0C2"/>
                </a:buClr>
                <a:buFont typeface="Arial" panose="020B0604020202020204" pitchFamily="34" charset="0"/>
                <a:buChar char="•"/>
                <a:tabLst>
                  <a:tab pos="177800" algn="l"/>
                </a:tabLst>
              </a:pPr>
              <a:r>
                <a:rPr lang="en-US" b="1">
                  <a:solidFill>
                    <a:schemeClr val="tx1"/>
                  </a:solidFill>
                </a:rPr>
                <a:t>Green Loans: </a:t>
              </a:r>
              <a:r>
                <a:rPr lang="en-US">
                  <a:solidFill>
                    <a:schemeClr val="tx1"/>
                  </a:solidFill>
                </a:rPr>
                <a:t>These are loans specifically designed to support businesses that contribute to environmental sustainability. They may come with lower interest rates or other </a:t>
              </a:r>
              <a:r>
                <a:rPr lang="en-US" err="1">
                  <a:solidFill>
                    <a:schemeClr val="tx1"/>
                  </a:solidFill>
                </a:rPr>
                <a:t>favourable</a:t>
              </a:r>
              <a:r>
                <a:rPr lang="en-US">
                  <a:solidFill>
                    <a:schemeClr val="tx1"/>
                  </a:solidFill>
                </a:rPr>
                <a:t> terms to encourage green business practices.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10835" y="3266213"/>
              <a:ext cx="2273187" cy="861774"/>
            </a:xfrm>
            <a:prstGeom prst="rect">
              <a:avLst/>
            </a:prstGeom>
            <a:noFill/>
          </p:spPr>
          <p:txBody>
            <a:bodyPr wrap="square" lIns="91440" tIns="45720" rIns="91440" bIns="45720" anchor="t">
              <a:spAutoFit/>
            </a:bodyPr>
            <a:lstStyle/>
            <a:p>
              <a:pPr>
                <a:lnSpc>
                  <a:spcPts val="1220"/>
                </a:lnSpc>
              </a:pPr>
              <a:r>
                <a:rPr lang="en-IE" sz="1100"/>
                <a:t>There are a several different types of loans available to small businesses. Here are a few that might be relevant: </a:t>
              </a:r>
              <a:endParaRPr lang="en-US" sz="1100"/>
            </a:p>
            <a:p>
              <a:pPr>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Different Loan Options </a:t>
              </a: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38921" y="7196065"/>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59413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Preparation: </a:t>
              </a:r>
              <a:r>
                <a:rPr lang="en-US">
                  <a:solidFill>
                    <a:schemeClr val="tx1"/>
                  </a:solidFill>
                </a:rPr>
                <a:t>Gather all necessary documents, such as financial statements, business plans, tax returns, and any other information the lender requires. </a:t>
              </a:r>
            </a:p>
            <a:p>
              <a:pPr marL="228600" indent="-228600" algn="l">
                <a:buClr>
                  <a:srgbClr val="F1A0C2"/>
                </a:buClr>
                <a:buFont typeface="Arial" panose="020B0604020202020204" pitchFamily="34" charset="0"/>
                <a:buChar char="•"/>
                <a:tabLst>
                  <a:tab pos="177800" algn="l"/>
                </a:tabLst>
              </a:pPr>
              <a:r>
                <a:rPr lang="en-US" b="1">
                  <a:solidFill>
                    <a:schemeClr val="tx1"/>
                  </a:solidFill>
                </a:rPr>
                <a:t>Application: </a:t>
              </a:r>
              <a:r>
                <a:rPr lang="en-US">
                  <a:solidFill>
                    <a:schemeClr val="tx1"/>
                  </a:solidFill>
                </a:rPr>
                <a:t>Fill out the application form provided by the lender. Be thorough and accurate in providing the requested information. </a:t>
              </a:r>
            </a:p>
            <a:p>
              <a:pPr marL="228600" indent="-228600" algn="l">
                <a:buClr>
                  <a:srgbClr val="F1A0C2"/>
                </a:buClr>
                <a:buFont typeface="Arial" panose="020B0604020202020204" pitchFamily="34" charset="0"/>
                <a:buChar char="•"/>
                <a:tabLst>
                  <a:tab pos="177800" algn="l"/>
                </a:tabLst>
              </a:pPr>
              <a:r>
                <a:rPr lang="en-US" b="1">
                  <a:solidFill>
                    <a:schemeClr val="tx1"/>
                  </a:solidFill>
                </a:rPr>
                <a:t>Approval: </a:t>
              </a:r>
              <a:r>
                <a:rPr lang="en-US">
                  <a:solidFill>
                    <a:schemeClr val="tx1"/>
                  </a:solidFill>
                </a:rPr>
                <a:t>If your application is approved, the lender will provide a loan offer, including the amount, interest rate, and repayment terms. Review this carefully before accepting. </a:t>
              </a:r>
            </a:p>
            <a:p>
              <a:pPr marL="228600" indent="-228600" algn="l">
                <a:buClr>
                  <a:srgbClr val="F1A0C2"/>
                </a:buClr>
                <a:buFont typeface="Arial" panose="020B0604020202020204" pitchFamily="34" charset="0"/>
                <a:buChar char="•"/>
                <a:tabLst>
                  <a:tab pos="177800" algn="l"/>
                </a:tabLst>
              </a:pPr>
              <a:r>
                <a:rPr lang="en-US" b="1">
                  <a:solidFill>
                    <a:schemeClr val="tx1"/>
                  </a:solidFill>
                </a:rPr>
                <a:t>Repayment: </a:t>
              </a:r>
              <a:r>
                <a:rPr lang="en-US">
                  <a:solidFill>
                    <a:schemeClr val="tx1"/>
                  </a:solidFill>
                </a:rPr>
                <a:t>Once you accept the loan, you'll need to start making regular repayments as per the agreed-upon terms.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707886"/>
            </a:xfrm>
            <a:prstGeom prst="rect">
              <a:avLst/>
            </a:prstGeom>
            <a:noFill/>
          </p:spPr>
          <p:txBody>
            <a:bodyPr wrap="square">
              <a:spAutoFit/>
            </a:bodyPr>
            <a:lstStyle/>
            <a:p>
              <a:pPr>
                <a:lnSpc>
                  <a:spcPts val="1220"/>
                </a:lnSpc>
              </a:pPr>
              <a:r>
                <a:rPr lang="en-IE" sz="1100" b="1">
                  <a:effectLst/>
                  <a:latin typeface="Calibri" panose="020F0502020204030204" pitchFamily="34" charset="0"/>
                  <a:cs typeface="Calibri" panose="020F0502020204030204" pitchFamily="34" charset="0"/>
                </a:rPr>
                <a:t>Applying for a loan </a:t>
              </a:r>
              <a:r>
                <a:rPr lang="en-IE" sz="1100">
                  <a:effectLst/>
                  <a:latin typeface="Calibri" panose="020F0502020204030204" pitchFamily="34" charset="0"/>
                  <a:cs typeface="Calibri" panose="020F0502020204030204" pitchFamily="34" charset="0"/>
                </a:rPr>
                <a:t>typically involves the following steps: </a:t>
              </a:r>
            </a:p>
            <a:p>
              <a:pPr>
                <a:lnSpc>
                  <a:spcPts val="1220"/>
                </a:lnSpc>
              </a:pPr>
              <a:endParaRPr lang="en-IE" sz="11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the Application Process</a:t>
              </a: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459760"/>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56799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bg1"/>
                </a:solidFill>
                <a:highlight>
                  <a:srgbClr val="F1A0C2"/>
                </a:highlight>
              </a:rPr>
              <a:t>Remember</a:t>
            </a:r>
            <a:r>
              <a:rPr lang="en-US">
                <a:solidFill>
                  <a:schemeClr val="tx1"/>
                </a:solidFill>
              </a:rPr>
              <a:t>, taking out a loan is a significant commitment. It's important to thoroughly evaluate all your options and make sure you understand the terms of the loan before proceeding. It can be  helpful to consult with a financial advisor or a loan officer to help guide you through the process. </a:t>
            </a:r>
          </a:p>
        </p:txBody>
      </p:sp>
      <p:grpSp>
        <p:nvGrpSpPr>
          <p:cNvPr id="63" name="Group 62">
            <a:extLst>
              <a:ext uri="{FF2B5EF4-FFF2-40B4-BE49-F238E27FC236}">
                <a16:creationId xmlns:a16="http://schemas.microsoft.com/office/drawing/2014/main" id="{5A305874-54B8-4255-E282-F39259F1269B}"/>
              </a:ext>
            </a:extLst>
          </p:cNvPr>
          <p:cNvGrpSpPr/>
          <p:nvPr/>
        </p:nvGrpSpPr>
        <p:grpSpPr>
          <a:xfrm>
            <a:off x="6100177" y="314014"/>
            <a:ext cx="1081129" cy="1081373"/>
            <a:chOff x="783211" y="630580"/>
            <a:chExt cx="1265697" cy="1265982"/>
          </a:xfrm>
          <a:solidFill>
            <a:srgbClr val="000000"/>
          </a:solidFill>
        </p:grpSpPr>
        <p:sp>
          <p:nvSpPr>
            <p:cNvPr id="64" name="Freeform 63">
              <a:extLst>
                <a:ext uri="{FF2B5EF4-FFF2-40B4-BE49-F238E27FC236}">
                  <a16:creationId xmlns:a16="http://schemas.microsoft.com/office/drawing/2014/main" id="{D0502EDF-349C-A1D7-8A3B-9C532DE6421F}"/>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BAB21AA-DDB5-EE91-2D99-9D3D6D2735E9}"/>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CD0A00-1260-CA17-366C-69C938B43C37}"/>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22EB6F-42D0-1A28-B2D2-715D757AE0A4}"/>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F28918D-6900-8E9F-A635-FAA8E355967C}"/>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CFED17C-899B-C6BA-5675-162D9E62426C}"/>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49AC5DD-2CD8-6261-2E49-B1A498F0482D}"/>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1C312AC-8784-E127-8542-33F045463701}"/>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3388040-0A18-FC12-C21D-C593131561BB}"/>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F97DDC77-A2CC-EA8D-1F7E-EA5E1E292799}"/>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6B96B2C-A234-9E20-8D3B-30AA509DA5A8}"/>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F6B4E23-DEF7-984B-6363-882F68791514}"/>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DCA7F49-DE3E-C106-9EAB-8BECBD7B4F34}"/>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E8748B2-70AE-65DC-D043-3F7BF5C91B4D}"/>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6E3345A-168B-6D77-9BD8-C6D526F03AEC}"/>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A46EBFD7-A467-7569-B4F3-7275D487897B}"/>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endParaRPr lang="en-US"/>
            </a:p>
          </p:txBody>
        </p:sp>
      </p:grpSp>
      <p:grpSp>
        <p:nvGrpSpPr>
          <p:cNvPr id="83" name="Group 82">
            <a:extLst>
              <a:ext uri="{FF2B5EF4-FFF2-40B4-BE49-F238E27FC236}">
                <a16:creationId xmlns:a16="http://schemas.microsoft.com/office/drawing/2014/main" id="{681689DE-A348-5AA5-0AD0-894758455303}"/>
              </a:ext>
            </a:extLst>
          </p:cNvPr>
          <p:cNvGrpSpPr/>
          <p:nvPr/>
        </p:nvGrpSpPr>
        <p:grpSpPr>
          <a:xfrm>
            <a:off x="-615084" y="4592543"/>
            <a:ext cx="8185232" cy="2217513"/>
            <a:chOff x="-603959" y="5701611"/>
            <a:chExt cx="8185232" cy="2217513"/>
          </a:xfrm>
        </p:grpSpPr>
        <p:cxnSp>
          <p:nvCxnSpPr>
            <p:cNvPr id="84" name="Straight Connector 83">
              <a:extLst>
                <a:ext uri="{FF2B5EF4-FFF2-40B4-BE49-F238E27FC236}">
                  <a16:creationId xmlns:a16="http://schemas.microsoft.com/office/drawing/2014/main" id="{1B832B74-28A8-A805-C55C-E4E513A46935}"/>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Freeform 84">
              <a:extLst>
                <a:ext uri="{FF2B5EF4-FFF2-40B4-BE49-F238E27FC236}">
                  <a16:creationId xmlns:a16="http://schemas.microsoft.com/office/drawing/2014/main" id="{407E6F0C-9B0A-A014-F893-07F5C550A6C4}"/>
                </a:ext>
              </a:extLst>
            </p:cNvPr>
            <p:cNvSpPr/>
            <p:nvPr/>
          </p:nvSpPr>
          <p:spPr>
            <a:xfrm>
              <a:off x="-603959"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Text Placeholder 2">
              <a:extLst>
                <a:ext uri="{FF2B5EF4-FFF2-40B4-BE49-F238E27FC236}">
                  <a16:creationId xmlns:a16="http://schemas.microsoft.com/office/drawing/2014/main" id="{A8E20588-F87A-4153-7481-207CD382D41F}"/>
                </a:ext>
              </a:extLst>
            </p:cNvPr>
            <p:cNvSpPr txBox="1">
              <a:spLocks/>
            </p:cNvSpPr>
            <p:nvPr/>
          </p:nvSpPr>
          <p:spPr>
            <a:xfrm>
              <a:off x="2251128" y="6225427"/>
              <a:ext cx="4969069" cy="16936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Interest Rates: </a:t>
              </a:r>
              <a:r>
                <a:rPr lang="en-US">
                  <a:solidFill>
                    <a:schemeClr val="tx1"/>
                  </a:solidFill>
                </a:rPr>
                <a:t>This is the cost of borrowing money. Lower interest rates mean lower overall costs, but they're often associated with more stringent qualification requirements. </a:t>
              </a:r>
            </a:p>
            <a:p>
              <a:pPr marL="228600" indent="-228600" algn="l">
                <a:buClr>
                  <a:srgbClr val="F1A0C2"/>
                </a:buClr>
                <a:buFont typeface="Arial" panose="020B0604020202020204" pitchFamily="34" charset="0"/>
                <a:buChar char="•"/>
                <a:tabLst>
                  <a:tab pos="177800" algn="l"/>
                </a:tabLst>
              </a:pPr>
              <a:r>
                <a:rPr lang="en-US" b="1">
                  <a:solidFill>
                    <a:schemeClr val="tx1"/>
                  </a:solidFill>
                </a:rPr>
                <a:t>Repayment Terms: </a:t>
              </a:r>
              <a:r>
                <a:rPr lang="en-US">
                  <a:solidFill>
                    <a:schemeClr val="tx1"/>
                  </a:solidFill>
                </a:rPr>
                <a:t>This includes the length of the loan and the frequency and amount of payments. Longer terms can result in lower monthly payments but higher total costs due to the longer period of paying interest. </a:t>
              </a:r>
            </a:p>
            <a:p>
              <a:pPr marL="228600" indent="-228600" algn="l">
                <a:buClr>
                  <a:srgbClr val="F1A0C2"/>
                </a:buClr>
                <a:buFont typeface="Arial" panose="020B0604020202020204" pitchFamily="34" charset="0"/>
                <a:buChar char="•"/>
                <a:tabLst>
                  <a:tab pos="177800" algn="l"/>
                </a:tabLst>
              </a:pPr>
              <a:r>
                <a:rPr lang="en-US" b="1">
                  <a:solidFill>
                    <a:schemeClr val="tx1"/>
                  </a:solidFill>
                </a:rPr>
                <a:t>Qualification Requirements: </a:t>
              </a:r>
              <a:r>
                <a:rPr lang="en-US">
                  <a:solidFill>
                    <a:schemeClr val="tx1"/>
                  </a:solidFill>
                </a:rPr>
                <a:t>These are the criteria you need to meet to qualify for the loan. They may include credit score, business revenue, years in operation, and the use of loan funds. </a:t>
              </a:r>
            </a:p>
            <a:p>
              <a:pPr marL="228600" indent="-228600" algn="l">
                <a:buClr>
                  <a:srgbClr val="F1A0C2"/>
                </a:buClr>
                <a:buFont typeface="Arial" panose="020B0604020202020204" pitchFamily="34" charset="0"/>
                <a:buChar char="•"/>
                <a:tabLst>
                  <a:tab pos="177800" algn="l"/>
                </a:tabLst>
              </a:pPr>
              <a:r>
                <a:rPr lang="en-US" b="1">
                  <a:solidFill>
                    <a:schemeClr val="tx1"/>
                  </a:solidFill>
                </a:rPr>
                <a:t>Collateral: </a:t>
              </a:r>
              <a:r>
                <a:rPr lang="en-US">
                  <a:solidFill>
                    <a:schemeClr val="tx1"/>
                  </a:solidFill>
                </a:rPr>
                <a:t>Some loans require collateral, which is an asset you pledge to secure the loan. If you fail to repay the loan, the lender can take the collateral.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87" name="TextBox 86">
              <a:extLst>
                <a:ext uri="{FF2B5EF4-FFF2-40B4-BE49-F238E27FC236}">
                  <a16:creationId xmlns:a16="http://schemas.microsoft.com/office/drawing/2014/main" id="{048539B4-F731-790A-1ADF-49C8F73BCB40}"/>
                </a:ext>
              </a:extLst>
            </p:cNvPr>
            <p:cNvSpPr txBox="1"/>
            <p:nvPr/>
          </p:nvSpPr>
          <p:spPr>
            <a:xfrm>
              <a:off x="516869" y="6225427"/>
              <a:ext cx="1549561" cy="861774"/>
            </a:xfrm>
            <a:prstGeom prst="rect">
              <a:avLst/>
            </a:prstGeom>
            <a:noFill/>
          </p:spPr>
          <p:txBody>
            <a:bodyPr wrap="square">
              <a:spAutoFit/>
            </a:bodyPr>
            <a:lstStyle/>
            <a:p>
              <a:pPr>
                <a:lnSpc>
                  <a:spcPts val="1220"/>
                </a:lnSpc>
              </a:pPr>
              <a:r>
                <a:rPr lang="en-IE" sz="1100">
                  <a:latin typeface="Calibri" panose="020F0502020204030204" pitchFamily="34" charset="0"/>
                  <a:cs typeface="Calibri" panose="020F0502020204030204" pitchFamily="34" charset="0"/>
                </a:rPr>
                <a:t>When </a:t>
              </a:r>
              <a:r>
                <a:rPr lang="en-IE" sz="1100" b="1">
                  <a:latin typeface="Calibri" panose="020F0502020204030204" pitchFamily="34" charset="0"/>
                  <a:cs typeface="Calibri" panose="020F0502020204030204" pitchFamily="34" charset="0"/>
                </a:rPr>
                <a:t>evaluating different loan options</a:t>
              </a:r>
              <a:r>
                <a:rPr lang="en-IE" sz="1100">
                  <a:latin typeface="Calibri" panose="020F0502020204030204" pitchFamily="34" charset="0"/>
                  <a:cs typeface="Calibri" panose="020F0502020204030204" pitchFamily="34" charset="0"/>
                </a:rPr>
                <a:t>, there are a few key factors to consider: </a:t>
              </a:r>
            </a:p>
            <a:p>
              <a:pPr>
                <a:lnSpc>
                  <a:spcPts val="1220"/>
                </a:lnSpc>
              </a:pPr>
              <a:endParaRPr lang="en-IE" sz="1100">
                <a:latin typeface="Calibri" panose="020F0502020204030204" pitchFamily="34" charset="0"/>
                <a:cs typeface="Calibri" panose="020F0502020204030204" pitchFamily="34" charset="0"/>
              </a:endParaRPr>
            </a:p>
          </p:txBody>
        </p:sp>
        <p:sp>
          <p:nvSpPr>
            <p:cNvPr id="88" name="TextBox 87">
              <a:extLst>
                <a:ext uri="{FF2B5EF4-FFF2-40B4-BE49-F238E27FC236}">
                  <a16:creationId xmlns:a16="http://schemas.microsoft.com/office/drawing/2014/main" id="{F51607D0-9620-BAF5-F0C6-4F0D3A99C938}"/>
                </a:ext>
              </a:extLst>
            </p:cNvPr>
            <p:cNvSpPr txBox="1"/>
            <p:nvPr/>
          </p:nvSpPr>
          <p:spPr>
            <a:xfrm>
              <a:off x="518322" y="5745503"/>
              <a:ext cx="236000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Evaluating Loan Options</a:t>
              </a:r>
            </a:p>
          </p:txBody>
        </p:sp>
      </p:grpSp>
      <p:pic>
        <p:nvPicPr>
          <p:cNvPr id="45057" name="Picture 1" descr="page20image19328176">
            <a:extLst>
              <a:ext uri="{FF2B5EF4-FFF2-40B4-BE49-F238E27FC236}">
                <a16:creationId xmlns:a16="http://schemas.microsoft.com/office/drawing/2014/main" id="{DCDC29E1-4BDF-BC52-8DDA-1D442FD677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24500" cy="17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7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A7641-705E-4F7F-BDBA-D3EF599333CF}"/>
              </a:ext>
            </a:extLst>
          </p:cNvPr>
          <p:cNvSpPr/>
          <p:nvPr/>
        </p:nvSpPr>
        <p:spPr>
          <a:xfrm>
            <a:off x="12135" y="7302919"/>
            <a:ext cx="7559675" cy="2298716"/>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707886"/>
          </a:xfrm>
          <a:prstGeom prst="rect">
            <a:avLst/>
          </a:prstGeom>
          <a:noFill/>
        </p:spPr>
        <p:txBody>
          <a:bodyPr wrap="square">
            <a:spAutoFit/>
          </a:bodyPr>
          <a:lstStyle/>
          <a:p>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Alternative Methods of Fundraising </a:t>
            </a:r>
          </a:p>
          <a:p>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Apart from traditional fundraising methods like securing investments, loans, or grants, there are  several alternative methods of fundraising that can be particularly suitable for ethical food businesses. Here's an overview: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37</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1400622" y="2308547"/>
            <a:ext cx="8960297" cy="1548188"/>
            <a:chOff x="-1368633" y="2510955"/>
            <a:chExt cx="8960297" cy="1548188"/>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368633"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6413300" cy="1015663"/>
            </a:xfrm>
            <a:prstGeom prst="rect">
              <a:avLst/>
            </a:prstGeom>
            <a:noFill/>
          </p:spPr>
          <p:txBody>
            <a:bodyPr wrap="square">
              <a:spAutoFit/>
            </a:bodyPr>
            <a:lstStyle/>
            <a:p>
              <a:pPr algn="just">
                <a:lnSpc>
                  <a:spcPts val="1220"/>
                </a:lnSpc>
              </a:pPr>
              <a:r>
                <a:rPr lang="en-IE" sz="1100" b="1">
                  <a:effectLst/>
                  <a:latin typeface="Calibri" panose="020F0502020204030204" pitchFamily="34" charset="0"/>
                  <a:cs typeface="Calibri" panose="020F0502020204030204" pitchFamily="34" charset="0"/>
                </a:rPr>
                <a:t>Crowdfunding is a method of raising capital through the collective effort of friends, family, customers, and individual investors. </a:t>
              </a:r>
              <a:r>
                <a:rPr lang="en-IE" sz="1100">
                  <a:effectLst/>
                  <a:latin typeface="Calibri" panose="020F0502020204030204" pitchFamily="34" charset="0"/>
                  <a:cs typeface="Calibri" panose="020F0502020204030204" pitchFamily="34" charset="0"/>
                </a:rPr>
                <a:t>This approach taps into the collective efforts of a large pool of individuals and leverages their networks for greater reach and exposure. Platforms like Kickstarter and Indiegogo are popular for product-focused businesses, while GoFundMe is often used for community-based and cause-oriented campaigns.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244677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Crowdfunding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0" y="9082625"/>
            <a:ext cx="7559674" cy="886543"/>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bg1"/>
                </a:solidFill>
                <a:highlight>
                  <a:srgbClr val="F1A0C2"/>
                </a:highlight>
              </a:rPr>
              <a:t>Remember</a:t>
            </a:r>
            <a:r>
              <a:rPr lang="en-US">
                <a:solidFill>
                  <a:schemeClr val="tx1"/>
                </a:solidFill>
              </a:rPr>
              <a:t>, each fundraising method comes with its own set of considerations and potential challenges. It's important to think through which method aligns best with your business model, values, and long-term goals before making a decision. It may also be beneficial to combine several methods to diversify your sources of funding and reduce risk. </a:t>
            </a:r>
          </a:p>
        </p:txBody>
      </p:sp>
      <p:grpSp>
        <p:nvGrpSpPr>
          <p:cNvPr id="8" name="Graphic 3">
            <a:extLst>
              <a:ext uri="{FF2B5EF4-FFF2-40B4-BE49-F238E27FC236}">
                <a16:creationId xmlns:a16="http://schemas.microsoft.com/office/drawing/2014/main" id="{75D42A58-7EDF-088D-3259-6325A4E0F5CE}"/>
              </a:ext>
            </a:extLst>
          </p:cNvPr>
          <p:cNvGrpSpPr/>
          <p:nvPr/>
        </p:nvGrpSpPr>
        <p:grpSpPr>
          <a:xfrm>
            <a:off x="5929577" y="273235"/>
            <a:ext cx="1054598" cy="1052288"/>
            <a:chOff x="10410452" y="410457"/>
            <a:chExt cx="1091621" cy="1089230"/>
          </a:xfrm>
        </p:grpSpPr>
        <p:sp>
          <p:nvSpPr>
            <p:cNvPr id="9" name="Freeform 8">
              <a:extLst>
                <a:ext uri="{FF2B5EF4-FFF2-40B4-BE49-F238E27FC236}">
                  <a16:creationId xmlns:a16="http://schemas.microsoft.com/office/drawing/2014/main" id="{503E9D1E-3328-2A5A-B40E-16F7E968900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0FE62F6-E19E-7CD9-DD64-3AAB2D301A05}"/>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B02084B-A030-C6DB-8DEF-F299F934FFB8}"/>
              </a:ext>
            </a:extLst>
          </p:cNvPr>
          <p:cNvGrpSpPr/>
          <p:nvPr/>
        </p:nvGrpSpPr>
        <p:grpSpPr>
          <a:xfrm>
            <a:off x="-361622" y="3913866"/>
            <a:ext cx="7923970" cy="1548188"/>
            <a:chOff x="-332306" y="2510955"/>
            <a:chExt cx="7923970" cy="1548188"/>
          </a:xfrm>
        </p:grpSpPr>
        <p:cxnSp>
          <p:nvCxnSpPr>
            <p:cNvPr id="12" name="Straight Connector 11">
              <a:extLst>
                <a:ext uri="{FF2B5EF4-FFF2-40B4-BE49-F238E27FC236}">
                  <a16:creationId xmlns:a16="http://schemas.microsoft.com/office/drawing/2014/main" id="{FAADB2BC-17AC-9EA0-565E-4BABC9F9B342}"/>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9178BC00-550D-1709-238E-0FD6794312F4}"/>
                </a:ext>
              </a:extLst>
            </p:cNvPr>
            <p:cNvSpPr/>
            <p:nvPr/>
          </p:nvSpPr>
          <p:spPr>
            <a:xfrm>
              <a:off x="-332306"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0EFC7DD2-D91D-7A8F-AA9B-1AF5BC442071}"/>
                </a:ext>
              </a:extLst>
            </p:cNvPr>
            <p:cNvSpPr txBox="1"/>
            <p:nvPr/>
          </p:nvSpPr>
          <p:spPr>
            <a:xfrm>
              <a:off x="527259" y="3043480"/>
              <a:ext cx="6413300" cy="1015663"/>
            </a:xfrm>
            <a:prstGeom prst="rect">
              <a:avLst/>
            </a:prstGeom>
            <a:noFill/>
          </p:spPr>
          <p:txBody>
            <a:bodyPr wrap="square">
              <a:spAutoFit/>
            </a:bodyPr>
            <a:lstStyle/>
            <a:p>
              <a:pPr algn="just">
                <a:lnSpc>
                  <a:spcPts val="1220"/>
                </a:lnSpc>
              </a:pPr>
              <a:r>
                <a:rPr lang="en-IE" sz="1100">
                  <a:effectLst/>
                  <a:latin typeface="Calibri" panose="020F0502020204030204" pitchFamily="34" charset="0"/>
                  <a:cs typeface="Calibri" panose="020F0502020204030204" pitchFamily="34" charset="0"/>
                </a:rPr>
                <a:t>In some regions, </a:t>
              </a:r>
              <a:r>
                <a:rPr lang="en-IE" sz="1100" b="1">
                  <a:effectLst/>
                  <a:latin typeface="Calibri" panose="020F0502020204030204" pitchFamily="34" charset="0"/>
                  <a:cs typeface="Calibri" panose="020F0502020204030204" pitchFamily="34" charset="0"/>
                </a:rPr>
                <a:t>community share offerings are a way to raise funds by offering ownership stakes to members of the local community</a:t>
              </a:r>
              <a:r>
                <a:rPr lang="en-IE" sz="1100">
                  <a:effectLst/>
                  <a:latin typeface="Calibri" panose="020F0502020204030204" pitchFamily="34" charset="0"/>
                  <a:cs typeface="Calibri" panose="020F0502020204030204" pitchFamily="34" charset="0"/>
                </a:rPr>
                <a:t>. This approach aligns with the principles of many ethical food  businesses, as it promotes local involvement and supports the local economy. Shares are typically sold at a relatively low cost to encourage broad participation. Investors become part-owners of the business and may receive benefits like discounts or voting rights.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156C7FA-5A9F-7C20-C926-9AEDB754E863}"/>
                </a:ext>
              </a:extLst>
            </p:cNvPr>
            <p:cNvSpPr txBox="1"/>
            <p:nvPr/>
          </p:nvSpPr>
          <p:spPr>
            <a:xfrm>
              <a:off x="528714" y="2554847"/>
              <a:ext cx="341545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Community Share Offerings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300F6FE4-5F87-F996-0682-0A257FCA85FE}"/>
              </a:ext>
            </a:extLst>
          </p:cNvPr>
          <p:cNvGrpSpPr/>
          <p:nvPr/>
        </p:nvGrpSpPr>
        <p:grpSpPr>
          <a:xfrm>
            <a:off x="-1478999" y="5548307"/>
            <a:ext cx="9038674" cy="1702076"/>
            <a:chOff x="-1447010" y="2510955"/>
            <a:chExt cx="9038674" cy="1702076"/>
          </a:xfrm>
        </p:grpSpPr>
        <p:cxnSp>
          <p:nvCxnSpPr>
            <p:cNvPr id="19" name="Straight Connector 18">
              <a:extLst>
                <a:ext uri="{FF2B5EF4-FFF2-40B4-BE49-F238E27FC236}">
                  <a16:creationId xmlns:a16="http://schemas.microsoft.com/office/drawing/2014/main" id="{F633F621-2114-73C2-F0CF-2190532D2EE8}"/>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78D20350-A8CE-2446-7ECD-53AD0A3F690A}"/>
                </a:ext>
              </a:extLst>
            </p:cNvPr>
            <p:cNvSpPr/>
            <p:nvPr/>
          </p:nvSpPr>
          <p:spPr>
            <a:xfrm>
              <a:off x="-144701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2961B162-BDE5-17BC-3D64-AC2DA6C830CE}"/>
                </a:ext>
              </a:extLst>
            </p:cNvPr>
            <p:cNvSpPr txBox="1"/>
            <p:nvPr/>
          </p:nvSpPr>
          <p:spPr>
            <a:xfrm>
              <a:off x="527259" y="3043480"/>
              <a:ext cx="6413300" cy="1169551"/>
            </a:xfrm>
            <a:prstGeom prst="rect">
              <a:avLst/>
            </a:prstGeom>
            <a:noFill/>
          </p:spPr>
          <p:txBody>
            <a:bodyPr wrap="square">
              <a:spAutoFit/>
            </a:bodyPr>
            <a:lstStyle/>
            <a:p>
              <a:pPr algn="just">
                <a:lnSpc>
                  <a:spcPts val="1220"/>
                </a:lnSpc>
              </a:pPr>
              <a:r>
                <a:rPr lang="en-IE" sz="1100" b="1">
                  <a:effectLst/>
                  <a:latin typeface="Calibri" panose="020F0502020204030204" pitchFamily="34" charset="0"/>
                  <a:cs typeface="Calibri" panose="020F0502020204030204" pitchFamily="34" charset="0"/>
                </a:rPr>
                <a:t>Forming strategic partnerships with other ethical businesses or organisations can provide various resources and support, including funding. </a:t>
              </a:r>
              <a:r>
                <a:rPr lang="en-IE" sz="1100">
                  <a:effectLst/>
                  <a:latin typeface="Calibri" panose="020F0502020204030204" pitchFamily="34" charset="0"/>
                  <a:cs typeface="Calibri" panose="020F0502020204030204" pitchFamily="34" charset="0"/>
                </a:rPr>
                <a:t>For example, a larger, more established business might invest in a smaller ethical food business as part of its corporate social responsibility strategy.  Or an organisation focused on sustainability or food security might provide funding or other resources to support a business that aligns with its mission. Such partnerships can be mutually beneficial and help to strengthen the overall impact of the ethical food sector.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14F6861-8C6E-9E2B-669A-7990CD96846A}"/>
                </a:ext>
              </a:extLst>
            </p:cNvPr>
            <p:cNvSpPr txBox="1"/>
            <p:nvPr/>
          </p:nvSpPr>
          <p:spPr>
            <a:xfrm>
              <a:off x="528714" y="2554847"/>
              <a:ext cx="132336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Partnerships </a:t>
              </a:r>
            </a:p>
            <a:p>
              <a:endParaRPr lang="en-IE" sz="1600" b="1">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12713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07</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Supply Chain Management &amp; Sustainability </a:t>
            </a:r>
          </a:p>
          <a:p>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38</a:t>
            </a:fld>
            <a:endParaRPr lang="en-US" sz="900">
              <a:solidFill>
                <a:schemeClr val="tx1"/>
              </a:solidFill>
            </a:endParaRPr>
          </a:p>
        </p:txBody>
      </p:sp>
    </p:spTree>
    <p:extLst>
      <p:ext uri="{BB962C8B-B14F-4D97-AF65-F5344CB8AC3E}">
        <p14:creationId xmlns:p14="http://schemas.microsoft.com/office/powerpoint/2010/main" val="2943458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a:extLst>
              <a:ext uri="{FF2B5EF4-FFF2-40B4-BE49-F238E27FC236}">
                <a16:creationId xmlns:a16="http://schemas.microsoft.com/office/drawing/2014/main" id="{1C37DDF8-DD72-0E9B-A70E-A3ECD50FF578}"/>
              </a:ext>
            </a:extLst>
          </p:cNvPr>
          <p:cNvSpPr/>
          <p:nvPr/>
        </p:nvSpPr>
        <p:spPr>
          <a:xfrm>
            <a:off x="0" y="-544"/>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39</a:t>
            </a:fld>
            <a:endParaRPr lang="en-US" sz="900">
              <a:solidFill>
                <a:schemeClr val="tx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2769354" y="40491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2817559" y="664929"/>
            <a:ext cx="4254454"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Supply Chain Management &amp;  Sustainability </a:t>
            </a:r>
          </a:p>
          <a:p>
            <a:pPr algn="r"/>
            <a:endParaRPr lang="en-US" altLang="en-US" sz="2800">
              <a:solidFill>
                <a:schemeClr val="tx1"/>
              </a:solidFill>
              <a:ea typeface="Calibri" panose="020F0502020204030204" pitchFamily="34" charset="0"/>
            </a:endParaRPr>
          </a:p>
          <a:p>
            <a:pPr algn="r"/>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07</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388136" y="2043714"/>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79983" y="2250386"/>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L</a:t>
              </a: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ocal &amp; Seasonal Sourcing </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19088255">
            <a:off x="5933372" y="8866466"/>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95062" y="6629868"/>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953292"/>
            <a:chOff x="2284008" y="5773142"/>
            <a:chExt cx="1581305" cy="95329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05</a:t>
              </a:r>
              <a:endParaRPr lang="en-US">
                <a:solidFill>
                  <a:srgbClr val="F79037"/>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605294"/>
            </a:xfrm>
            <a:prstGeom prst="rect">
              <a:avLst/>
            </a:prstGeom>
            <a:grpFill/>
          </p:spPr>
          <p:txBody>
            <a:bodyPr wrap="square">
              <a:spAutoFit/>
            </a:bodyPr>
            <a:lstStyle/>
            <a:p>
              <a:pPr algn="r">
                <a:lnSpc>
                  <a:spcPts val="1960"/>
                </a:lnSpc>
              </a:pPr>
              <a:r>
                <a:rPr lang="en-IE" sz="1800" b="1" kern="100">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Maintaining Sustainability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Relationships with Ethical Suppliers </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7822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154811" y="6120742"/>
            <a:ext cx="1325860" cy="955577"/>
            <a:chOff x="3151558" y="5735569"/>
            <a:chExt cx="1325860" cy="955577"/>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05294"/>
            </a:xfrm>
            <a:prstGeom prst="rect">
              <a:avLst/>
            </a:prstGeom>
            <a:grpFill/>
          </p:spPr>
          <p:txBody>
            <a:bodyPr wrap="square">
              <a:spAutoFit/>
            </a:bodyPr>
            <a:lstStyle/>
            <a:p>
              <a:pPr lvl="0">
                <a:lnSpc>
                  <a:spcPts val="1960"/>
                </a:lnSpc>
              </a:pPr>
              <a:r>
                <a:rPr lang="en-IE" sz="1800" b="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Reducing Waste </a:t>
              </a:r>
              <a:endParaRPr lang="en-IE" sz="1800">
                <a:effectLst/>
                <a:latin typeface="Calibri" panose="020F0502020204030204" pitchFamily="34" charset="0"/>
                <a:ea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958002" cy="953280"/>
            <a:chOff x="3139370" y="5794563"/>
            <a:chExt cx="1958002"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812956"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Transportation    &amp; Logistics </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E731EA68-285D-C63E-970A-C6E9A2F209A6}"/>
              </a:ext>
            </a:extLst>
          </p:cNvPr>
          <p:cNvGrpSpPr/>
          <p:nvPr/>
        </p:nvGrpSpPr>
        <p:grpSpPr>
          <a:xfrm>
            <a:off x="1037990" y="7586768"/>
            <a:ext cx="2465135" cy="953292"/>
            <a:chOff x="1400178" y="5773142"/>
            <a:chExt cx="2465135" cy="953292"/>
          </a:xfrm>
          <a:solidFill>
            <a:schemeClr val="bg1"/>
          </a:solidFill>
        </p:grpSpPr>
        <p:sp>
          <p:nvSpPr>
            <p:cNvPr id="149" name="Text Placeholder 3">
              <a:extLst>
                <a:ext uri="{FF2B5EF4-FFF2-40B4-BE49-F238E27FC236}">
                  <a16:creationId xmlns:a16="http://schemas.microsoft.com/office/drawing/2014/main" id="{2960DD44-8F75-7FB9-255B-94270D85A3FA}"/>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06</a:t>
              </a:r>
              <a:endParaRPr lang="en-US">
                <a:solidFill>
                  <a:srgbClr val="F79037"/>
                </a:solidFill>
              </a:endParaRPr>
            </a:p>
          </p:txBody>
        </p:sp>
        <p:sp>
          <p:nvSpPr>
            <p:cNvPr id="151" name="TextBox 150">
              <a:extLst>
                <a:ext uri="{FF2B5EF4-FFF2-40B4-BE49-F238E27FC236}">
                  <a16:creationId xmlns:a16="http://schemas.microsoft.com/office/drawing/2014/main" id="{5D082C10-831E-7FFC-122C-CEC815F53684}"/>
                </a:ext>
              </a:extLst>
            </p:cNvPr>
            <p:cNvSpPr txBox="1"/>
            <p:nvPr/>
          </p:nvSpPr>
          <p:spPr>
            <a:xfrm>
              <a:off x="1400178" y="6121140"/>
              <a:ext cx="2365389" cy="605294"/>
            </a:xfrm>
            <a:prstGeom prst="rect">
              <a:avLst/>
            </a:prstGeom>
            <a:grpFill/>
          </p:spPr>
          <p:txBody>
            <a:bodyPr wrap="square">
              <a:spAutoFit/>
            </a:bodyPr>
            <a:lstStyle/>
            <a:p>
              <a:pPr algn="r">
                <a:lnSpc>
                  <a:spcPts val="1960"/>
                </a:lnSpc>
              </a:pPr>
              <a:r>
                <a:rPr lang="en-IE" b="1" kern="100">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J</a:t>
              </a:r>
              <a:r>
                <a:rPr lang="en-IE" sz="1800" b="1" kern="100">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ourney of Starting &amp; Growing your business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9" name="Freeform 158">
            <a:extLst>
              <a:ext uri="{FF2B5EF4-FFF2-40B4-BE49-F238E27FC236}">
                <a16:creationId xmlns:a16="http://schemas.microsoft.com/office/drawing/2014/main" id="{EA5D1CFA-2A97-7689-5102-4AC689EFEA78}"/>
              </a:ext>
            </a:extLst>
          </p:cNvPr>
          <p:cNvSpPr/>
          <p:nvPr/>
        </p:nvSpPr>
        <p:spPr>
          <a:xfrm flipH="1">
            <a:off x="-10857" y="2199834"/>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14510" y="2376647"/>
            <a:ext cx="2667960" cy="1400383"/>
          </a:xfrm>
          <a:prstGeom prst="rect">
            <a:avLst/>
          </a:prstGeom>
          <a:noFill/>
        </p:spPr>
        <p:txBody>
          <a:bodyPr wrap="square">
            <a:spAutoFit/>
          </a:bodyPr>
          <a:lstStyle/>
          <a:p>
            <a:pPr>
              <a:lnSpc>
                <a:spcPts val="1700"/>
              </a:lnSpc>
            </a:pP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chapter will provide you with a comprehensive guide to establishing and </a:t>
            </a:r>
            <a:r>
              <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managing a supply chain that aligns with your ethical</a:t>
            </a: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&amp; </a:t>
            </a:r>
            <a:r>
              <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environmental commitments</a:t>
            </a: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BAFCC875-B43E-6D16-0312-7F5D5B67E0B6}"/>
              </a:ext>
            </a:extLst>
          </p:cNvPr>
          <p:cNvGrpSpPr/>
          <p:nvPr/>
        </p:nvGrpSpPr>
        <p:grpSpPr>
          <a:xfrm rot="10800000">
            <a:off x="4487686" y="8011219"/>
            <a:ext cx="853234" cy="104123"/>
            <a:chOff x="4833700" y="3969979"/>
            <a:chExt cx="853234" cy="104123"/>
          </a:xfrm>
        </p:grpSpPr>
        <p:sp>
          <p:nvSpPr>
            <p:cNvPr id="169" name="Oval 168">
              <a:extLst>
                <a:ext uri="{FF2B5EF4-FFF2-40B4-BE49-F238E27FC236}">
                  <a16:creationId xmlns:a16="http://schemas.microsoft.com/office/drawing/2014/main" id="{D5939DEF-9557-B853-5B2A-AA47DFD7F2D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C6D2BBCA-3726-3E9E-AADA-E656C5C62D35}"/>
                </a:ext>
              </a:extLst>
            </p:cNvPr>
            <p:cNvCxnSpPr>
              <a:cxnSpLocks/>
            </p:cNvCxnSpPr>
            <p:nvPr/>
          </p:nvCxnSpPr>
          <p:spPr>
            <a:xfrm rot="10800000" flipH="1">
              <a:off x="4833700" y="4022040"/>
              <a:ext cx="75819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2DC87455-CA95-9068-6664-6D42413DD512}"/>
              </a:ext>
            </a:extLst>
          </p:cNvPr>
          <p:cNvGrpSpPr/>
          <p:nvPr/>
        </p:nvGrpSpPr>
        <p:grpSpPr>
          <a:xfrm>
            <a:off x="909636" y="8857464"/>
            <a:ext cx="2724737" cy="1397289"/>
            <a:chOff x="506799" y="8551929"/>
            <a:chExt cx="2724737" cy="1397289"/>
          </a:xfrm>
        </p:grpSpPr>
        <p:sp>
          <p:nvSpPr>
            <p:cNvPr id="156" name="Freeform 155">
              <a:extLst>
                <a:ext uri="{FF2B5EF4-FFF2-40B4-BE49-F238E27FC236}">
                  <a16:creationId xmlns:a16="http://schemas.microsoft.com/office/drawing/2014/main" id="{CAAD39A3-3C3E-32F9-B46D-53067B01F40C}"/>
                </a:ext>
              </a:extLst>
            </p:cNvPr>
            <p:cNvSpPr/>
            <p:nvPr/>
          </p:nvSpPr>
          <p:spPr>
            <a:xfrm>
              <a:off x="506799" y="855192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E06454CB-23A5-4029-9387-5261AD58FCA2}"/>
                </a:ext>
              </a:extLst>
            </p:cNvPr>
            <p:cNvSpPr/>
            <p:nvPr/>
          </p:nvSpPr>
          <p:spPr>
            <a:xfrm>
              <a:off x="1543747" y="855425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79" name="TextBox 178">
              <a:extLst>
                <a:ext uri="{FF2B5EF4-FFF2-40B4-BE49-F238E27FC236}">
                  <a16:creationId xmlns:a16="http://schemas.microsoft.com/office/drawing/2014/main" id="{3C7037AA-556E-82D9-B456-880D42389AFC}"/>
                </a:ext>
              </a:extLst>
            </p:cNvPr>
            <p:cNvSpPr txBox="1"/>
            <p:nvPr/>
          </p:nvSpPr>
          <p:spPr>
            <a:xfrm>
              <a:off x="746805" y="8725052"/>
              <a:ext cx="2304060" cy="1066959"/>
            </a:xfrm>
            <a:prstGeom prst="rect">
              <a:avLst/>
            </a:prstGeom>
            <a:noFill/>
          </p:spPr>
          <p:txBody>
            <a:bodyPr wrap="square">
              <a:spAutoFit/>
            </a:bodyPr>
            <a:lstStyle/>
            <a:p>
              <a:pPr>
                <a:lnSpc>
                  <a:spcPts val="1900"/>
                </a:lnSpc>
              </a:pPr>
              <a:r>
                <a:rPr lang="en-IE" sz="1700" b="1">
                  <a:solidFill>
                    <a:schemeClr val="bg1"/>
                  </a:solidFill>
                  <a:effectLst/>
                  <a:latin typeface="Calibri" panose="020F0502020204030204" pitchFamily="34" charset="0"/>
                  <a:ea typeface="Calibri" panose="020F0502020204030204" pitchFamily="34" charset="0"/>
                  <a:cs typeface="Calibri" panose="020F0502020204030204" pitchFamily="34" charset="0"/>
                </a:rPr>
                <a:t>Building a sustainable </a:t>
              </a:r>
              <a:r>
                <a:rPr lang="en-IE" sz="170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IE" sz="17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supply chain </a:t>
              </a:r>
              <a:r>
                <a:rPr lang="en-IE" sz="1700">
                  <a:solidFill>
                    <a:schemeClr val="bg1"/>
                  </a:solidFill>
                  <a:effectLst/>
                  <a:latin typeface="Calibri" panose="020F0502020204030204" pitchFamily="34" charset="0"/>
                  <a:ea typeface="Calibri" panose="020F0502020204030204" pitchFamily="34" charset="0"/>
                  <a:cs typeface="Calibri" panose="020F0502020204030204" pitchFamily="34" charset="0"/>
                </a:rPr>
                <a:t>is vital to an ethical food business. </a:t>
              </a:r>
            </a:p>
          </p:txBody>
        </p:sp>
      </p:grpSp>
      <p:grpSp>
        <p:nvGrpSpPr>
          <p:cNvPr id="195" name="Group 194">
            <a:extLst>
              <a:ext uri="{FF2B5EF4-FFF2-40B4-BE49-F238E27FC236}">
                <a16:creationId xmlns:a16="http://schemas.microsoft.com/office/drawing/2014/main" id="{4A1C232B-CD9E-DAEA-B8B1-C5EAE8CC88FA}"/>
              </a:ext>
            </a:extLst>
          </p:cNvPr>
          <p:cNvGrpSpPr/>
          <p:nvPr/>
        </p:nvGrpSpPr>
        <p:grpSpPr>
          <a:xfrm>
            <a:off x="701377" y="4757192"/>
            <a:ext cx="948833" cy="608383"/>
            <a:chOff x="2708465" y="2516110"/>
            <a:chExt cx="1287319" cy="825417"/>
          </a:xfrm>
          <a:solidFill>
            <a:srgbClr val="000000"/>
          </a:solidFill>
        </p:grpSpPr>
        <p:grpSp>
          <p:nvGrpSpPr>
            <p:cNvPr id="196" name="Group 195">
              <a:extLst>
                <a:ext uri="{FF2B5EF4-FFF2-40B4-BE49-F238E27FC236}">
                  <a16:creationId xmlns:a16="http://schemas.microsoft.com/office/drawing/2014/main" id="{CBB83481-696E-6D9D-16D0-17E195E7F666}"/>
                </a:ext>
              </a:extLst>
            </p:cNvPr>
            <p:cNvGrpSpPr/>
            <p:nvPr/>
          </p:nvGrpSpPr>
          <p:grpSpPr>
            <a:xfrm>
              <a:off x="2853306" y="2645797"/>
              <a:ext cx="395598" cy="175397"/>
              <a:chOff x="2388581" y="2630405"/>
              <a:chExt cx="395598" cy="175397"/>
            </a:xfrm>
            <a:grpFill/>
          </p:grpSpPr>
          <p:sp>
            <p:nvSpPr>
              <p:cNvPr id="204" name="Freeform 203">
                <a:extLst>
                  <a:ext uri="{FF2B5EF4-FFF2-40B4-BE49-F238E27FC236}">
                    <a16:creationId xmlns:a16="http://schemas.microsoft.com/office/drawing/2014/main" id="{3789FFD3-EB51-661E-14B5-932E387F91D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6993C9A-0421-DD85-F1F5-3FAE9FB65805}"/>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endParaRPr lang="en-US"/>
              </a:p>
            </p:txBody>
          </p:sp>
        </p:grpSp>
        <p:grpSp>
          <p:nvGrpSpPr>
            <p:cNvPr id="197" name="Group 196">
              <a:extLst>
                <a:ext uri="{FF2B5EF4-FFF2-40B4-BE49-F238E27FC236}">
                  <a16:creationId xmlns:a16="http://schemas.microsoft.com/office/drawing/2014/main" id="{4AB9CC07-316A-0859-020C-4C1E510A98DD}"/>
                </a:ext>
              </a:extLst>
            </p:cNvPr>
            <p:cNvGrpSpPr/>
            <p:nvPr/>
          </p:nvGrpSpPr>
          <p:grpSpPr>
            <a:xfrm>
              <a:off x="2708465" y="2516110"/>
              <a:ext cx="1287319" cy="825417"/>
              <a:chOff x="2243740" y="2500718"/>
              <a:chExt cx="1287319" cy="825417"/>
            </a:xfrm>
            <a:grpFill/>
          </p:grpSpPr>
          <p:sp>
            <p:nvSpPr>
              <p:cNvPr id="198" name="Freeform 197">
                <a:extLst>
                  <a:ext uri="{FF2B5EF4-FFF2-40B4-BE49-F238E27FC236}">
                    <a16:creationId xmlns:a16="http://schemas.microsoft.com/office/drawing/2014/main" id="{F4D475D6-1488-4FF2-EDAA-9D24F47A2FED}"/>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F1226321-2A1F-7682-6260-9920022D1C90}"/>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13CB9903-F813-20ED-8134-7F2A7CCA18A7}"/>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9FCB9D7C-A3C0-31D2-8F03-4CED32F012A4}"/>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2D3A9863-EF3C-1B36-AA8A-A3A973E16A80}"/>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DC24D9AB-EF74-A44E-D100-D85DD4A70AD0}"/>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endParaRPr lang="en-US"/>
              </a:p>
            </p:txBody>
          </p:sp>
        </p:grpSp>
      </p:grpSp>
      <p:grpSp>
        <p:nvGrpSpPr>
          <p:cNvPr id="230" name="Graphic 3">
            <a:extLst>
              <a:ext uri="{FF2B5EF4-FFF2-40B4-BE49-F238E27FC236}">
                <a16:creationId xmlns:a16="http://schemas.microsoft.com/office/drawing/2014/main" id="{197528B7-3205-51A7-ECA8-86C1C72B0C1B}"/>
              </a:ext>
            </a:extLst>
          </p:cNvPr>
          <p:cNvGrpSpPr/>
          <p:nvPr/>
        </p:nvGrpSpPr>
        <p:grpSpPr>
          <a:xfrm>
            <a:off x="5982696" y="6689076"/>
            <a:ext cx="734667" cy="701541"/>
            <a:chOff x="10407709" y="5371716"/>
            <a:chExt cx="1086136" cy="1037162"/>
          </a:xfrm>
          <a:solidFill>
            <a:srgbClr val="000000"/>
          </a:solidFill>
        </p:grpSpPr>
        <p:sp>
          <p:nvSpPr>
            <p:cNvPr id="231" name="Freeform 230">
              <a:extLst>
                <a:ext uri="{FF2B5EF4-FFF2-40B4-BE49-F238E27FC236}">
                  <a16:creationId xmlns:a16="http://schemas.microsoft.com/office/drawing/2014/main" id="{A1EB3F33-511C-C6D2-FCE5-6D5659FBB220}"/>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E6B1B2D2-2D1E-0B53-8C5A-857EDE7020E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233" name="Graphic 3">
              <a:extLst>
                <a:ext uri="{FF2B5EF4-FFF2-40B4-BE49-F238E27FC236}">
                  <a16:creationId xmlns:a16="http://schemas.microsoft.com/office/drawing/2014/main" id="{254FCB4E-971E-C045-70A6-D5E68336A157}"/>
                </a:ext>
              </a:extLst>
            </p:cNvPr>
            <p:cNvGrpSpPr/>
            <p:nvPr/>
          </p:nvGrpSpPr>
          <p:grpSpPr>
            <a:xfrm>
              <a:off x="10407709" y="5371716"/>
              <a:ext cx="1086136" cy="1037162"/>
              <a:chOff x="10407709" y="5371716"/>
              <a:chExt cx="1086136" cy="1037162"/>
            </a:xfrm>
            <a:grpFill/>
          </p:grpSpPr>
          <p:grpSp>
            <p:nvGrpSpPr>
              <p:cNvPr id="236" name="Graphic 3">
                <a:extLst>
                  <a:ext uri="{FF2B5EF4-FFF2-40B4-BE49-F238E27FC236}">
                    <a16:creationId xmlns:a16="http://schemas.microsoft.com/office/drawing/2014/main" id="{80C2458A-DF02-C7C5-F311-0119BE48521F}"/>
                  </a:ext>
                </a:extLst>
              </p:cNvPr>
              <p:cNvGrpSpPr/>
              <p:nvPr/>
            </p:nvGrpSpPr>
            <p:grpSpPr>
              <a:xfrm>
                <a:off x="10407709" y="5371716"/>
                <a:ext cx="1086136" cy="1037162"/>
                <a:chOff x="10407709" y="5371716"/>
                <a:chExt cx="1086136" cy="1037162"/>
              </a:xfrm>
              <a:grpFill/>
            </p:grpSpPr>
            <p:sp>
              <p:nvSpPr>
                <p:cNvPr id="238" name="Freeform 237">
                  <a:extLst>
                    <a:ext uri="{FF2B5EF4-FFF2-40B4-BE49-F238E27FC236}">
                      <a16:creationId xmlns:a16="http://schemas.microsoft.com/office/drawing/2014/main" id="{06834BFA-6CB7-886D-5817-3C7F8C693CDF}"/>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60C9EB10-5E44-8DB4-0F7A-D1964DC269F1}"/>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2BC27034-00BC-D402-A078-FAEE0254B466}"/>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37" name="Freeform 236">
                <a:extLst>
                  <a:ext uri="{FF2B5EF4-FFF2-40B4-BE49-F238E27FC236}">
                    <a16:creationId xmlns:a16="http://schemas.microsoft.com/office/drawing/2014/main" id="{2C383C46-CC17-5215-4881-1027AA4DF47E}"/>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241" name="Graphic 3">
            <a:extLst>
              <a:ext uri="{FF2B5EF4-FFF2-40B4-BE49-F238E27FC236}">
                <a16:creationId xmlns:a16="http://schemas.microsoft.com/office/drawing/2014/main" id="{296E25C9-BBCD-170D-F8F8-ABC6025F5376}"/>
              </a:ext>
            </a:extLst>
          </p:cNvPr>
          <p:cNvGrpSpPr/>
          <p:nvPr/>
        </p:nvGrpSpPr>
        <p:grpSpPr>
          <a:xfrm>
            <a:off x="4750887" y="3905119"/>
            <a:ext cx="769686" cy="781287"/>
            <a:chOff x="4420248" y="5325487"/>
            <a:chExt cx="1091621" cy="1108075"/>
          </a:xfrm>
          <a:solidFill>
            <a:srgbClr val="000000"/>
          </a:solidFill>
        </p:grpSpPr>
        <p:grpSp>
          <p:nvGrpSpPr>
            <p:cNvPr id="242" name="Graphic 3">
              <a:extLst>
                <a:ext uri="{FF2B5EF4-FFF2-40B4-BE49-F238E27FC236}">
                  <a16:creationId xmlns:a16="http://schemas.microsoft.com/office/drawing/2014/main" id="{1B8A264D-7117-42BC-A3A9-DCA109DCCDE6}"/>
                </a:ext>
              </a:extLst>
            </p:cNvPr>
            <p:cNvGrpSpPr/>
            <p:nvPr/>
          </p:nvGrpSpPr>
          <p:grpSpPr>
            <a:xfrm>
              <a:off x="4420248" y="5325487"/>
              <a:ext cx="965453" cy="1091619"/>
              <a:chOff x="4420248" y="5325487"/>
              <a:chExt cx="965453" cy="1091619"/>
            </a:xfrm>
            <a:grpFill/>
          </p:grpSpPr>
          <p:sp>
            <p:nvSpPr>
              <p:cNvPr id="275" name="Freeform 274">
                <a:extLst>
                  <a:ext uri="{FF2B5EF4-FFF2-40B4-BE49-F238E27FC236}">
                    <a16:creationId xmlns:a16="http://schemas.microsoft.com/office/drawing/2014/main" id="{E943DF01-EF59-00C5-D4BA-0DDF97C9A63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727CD5B0-7A95-802E-B9AC-38F731237B84}"/>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CBC140CB-992D-B03C-9810-A4D32D54ABE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6E9BC159-2CAF-5B09-4B7C-CEF36C219238}"/>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DD2F3977-D819-458C-D002-CD3B423CE7F3}"/>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2D673CB1-0190-CCF1-C8AB-D8299F70C4AD}"/>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BDF65815-AEB4-4EDF-343B-9722C1C68BF8}"/>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FAAABAA-B047-DBDE-4EBB-D3A521561E40}"/>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243" name="Freeform 242">
              <a:extLst>
                <a:ext uri="{FF2B5EF4-FFF2-40B4-BE49-F238E27FC236}">
                  <a16:creationId xmlns:a16="http://schemas.microsoft.com/office/drawing/2014/main" id="{605AD33E-99C6-B677-D456-DE852AFFF9FA}"/>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2EC8F7F4-61FD-17B1-E1AC-E4886F604B49}"/>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7A03E9A6-C7B9-9A71-EA94-445545739EAE}"/>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EB54F1EB-B1F0-301E-ACBB-5AE16B017427}"/>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A98469FD-2889-F872-BD88-880DBDA45E04}"/>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1FE4C681-1890-06AB-C617-086CB8E5E14A}"/>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E7C8AE-78AC-FB8E-28D8-0864876DF338}"/>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FE0789E7-8839-A742-EBDD-56B34045D0A9}"/>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58C3529A-8579-DAC3-8D13-5598DE6EE32B}"/>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409345FC-5E96-6B79-6806-EB0F25F83991}"/>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72C2B351-AF66-483F-9ACE-5987F0682C67}"/>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grpSp>
        <p:nvGrpSpPr>
          <p:cNvPr id="315" name="Graphic 3">
            <a:extLst>
              <a:ext uri="{FF2B5EF4-FFF2-40B4-BE49-F238E27FC236}">
                <a16:creationId xmlns:a16="http://schemas.microsoft.com/office/drawing/2014/main" id="{B8472315-19AD-6742-83E7-B57E25437C18}"/>
              </a:ext>
            </a:extLst>
          </p:cNvPr>
          <p:cNvGrpSpPr/>
          <p:nvPr/>
        </p:nvGrpSpPr>
        <p:grpSpPr>
          <a:xfrm>
            <a:off x="3761863" y="2333689"/>
            <a:ext cx="855743" cy="823323"/>
            <a:chOff x="2451513" y="5314516"/>
            <a:chExt cx="1088992" cy="1047735"/>
          </a:xfrm>
          <a:solidFill>
            <a:srgbClr val="000000"/>
          </a:solidFill>
        </p:grpSpPr>
        <p:grpSp>
          <p:nvGrpSpPr>
            <p:cNvPr id="316" name="Graphic 3">
              <a:extLst>
                <a:ext uri="{FF2B5EF4-FFF2-40B4-BE49-F238E27FC236}">
                  <a16:creationId xmlns:a16="http://schemas.microsoft.com/office/drawing/2014/main" id="{142256AD-B9BD-E72F-DB9B-BEB648303DB6}"/>
                </a:ext>
              </a:extLst>
            </p:cNvPr>
            <p:cNvGrpSpPr/>
            <p:nvPr/>
          </p:nvGrpSpPr>
          <p:grpSpPr>
            <a:xfrm>
              <a:off x="2451513" y="5314516"/>
              <a:ext cx="1088992" cy="1047735"/>
              <a:chOff x="2451513" y="5314516"/>
              <a:chExt cx="1088992" cy="1047735"/>
            </a:xfrm>
            <a:grpFill/>
          </p:grpSpPr>
          <p:sp>
            <p:nvSpPr>
              <p:cNvPr id="318" name="Freeform 317">
                <a:extLst>
                  <a:ext uri="{FF2B5EF4-FFF2-40B4-BE49-F238E27FC236}">
                    <a16:creationId xmlns:a16="http://schemas.microsoft.com/office/drawing/2014/main" id="{840EFBCC-9465-00E2-8F95-32448D4E5D3A}"/>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E3F26F2F-3B63-7FE5-9B45-27F4184A4F6B}"/>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E327B290-BED5-115A-BEA3-CE81F9D55E4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317" name="Freeform 316">
              <a:extLst>
                <a:ext uri="{FF2B5EF4-FFF2-40B4-BE49-F238E27FC236}">
                  <a16:creationId xmlns:a16="http://schemas.microsoft.com/office/drawing/2014/main" id="{98C37826-62F6-407D-9E49-58603298E010}"/>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endParaRPr lang="en-US"/>
            </a:p>
          </p:txBody>
        </p:sp>
      </p:grpSp>
      <p:grpSp>
        <p:nvGrpSpPr>
          <p:cNvPr id="331" name="Graphic 3">
            <a:extLst>
              <a:ext uri="{FF2B5EF4-FFF2-40B4-BE49-F238E27FC236}">
                <a16:creationId xmlns:a16="http://schemas.microsoft.com/office/drawing/2014/main" id="{358900F1-EC30-3F0B-CC60-0896ACF9314C}"/>
              </a:ext>
            </a:extLst>
          </p:cNvPr>
          <p:cNvGrpSpPr/>
          <p:nvPr/>
        </p:nvGrpSpPr>
        <p:grpSpPr>
          <a:xfrm>
            <a:off x="3509998" y="7593129"/>
            <a:ext cx="786583" cy="800545"/>
            <a:chOff x="8424689" y="1951807"/>
            <a:chExt cx="1086136" cy="1105415"/>
          </a:xfrm>
          <a:solidFill>
            <a:srgbClr val="000000"/>
          </a:solidFill>
        </p:grpSpPr>
        <p:grpSp>
          <p:nvGrpSpPr>
            <p:cNvPr id="332" name="Graphic 3">
              <a:extLst>
                <a:ext uri="{FF2B5EF4-FFF2-40B4-BE49-F238E27FC236}">
                  <a16:creationId xmlns:a16="http://schemas.microsoft.com/office/drawing/2014/main" id="{016A9267-A172-55F9-C60C-A77CA099FE0C}"/>
                </a:ext>
              </a:extLst>
            </p:cNvPr>
            <p:cNvGrpSpPr/>
            <p:nvPr/>
          </p:nvGrpSpPr>
          <p:grpSpPr>
            <a:xfrm>
              <a:off x="8424689" y="1951807"/>
              <a:ext cx="1086136" cy="1105415"/>
              <a:chOff x="8424689" y="1951807"/>
              <a:chExt cx="1086136" cy="1105415"/>
            </a:xfrm>
            <a:grpFill/>
          </p:grpSpPr>
          <p:sp>
            <p:nvSpPr>
              <p:cNvPr id="339" name="Freeform 338">
                <a:extLst>
                  <a:ext uri="{FF2B5EF4-FFF2-40B4-BE49-F238E27FC236}">
                    <a16:creationId xmlns:a16="http://schemas.microsoft.com/office/drawing/2014/main" id="{6A60243D-CFA6-1693-E51C-DCFAD6D9B244}"/>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61A776F8-2C23-AF26-1B0D-C88F212870DB}"/>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53B1EC4D-05AE-E861-22B6-3DA33B8F46B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2FBD5CA9-2E4F-1641-7C08-1EF6058BE316}"/>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FF2BF4EE-6D02-F400-9AD9-7AFDE3F99C16}"/>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6E9112CF-A570-A0FD-0A0C-F8F111E62FB2}"/>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70D0F90F-9DBA-E952-2700-9CD7E901AC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072FE4F9-F74A-7F8C-8203-02D6D43EBE37}"/>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2B47E560-B7FC-D846-5990-961DBE29D6D0}"/>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5C130BB1-31AB-6679-B7FB-7BECF49A75B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C89E150F-34A1-5A23-45BC-D8468EE03264}"/>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C922A2E8-08BC-E256-0CA5-DCD27F48E333}"/>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BD96E69A-80EE-E3F5-39E1-EA6E58E3721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379E8E7D-79A2-0918-DBCC-52AA6995D19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E63CD70-F8FF-28CF-FC3E-606459BE7DAB}"/>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5623FAC8-399D-4404-3D67-E7A89562D57A}"/>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8E00CB35-E2FF-3A96-EE14-BAFB35E594F0}"/>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8D6384DE-824D-33A4-F5A7-529CEC29FFE8}"/>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1E2E7A34-30D3-9930-75D0-F480C4483F4A}"/>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3B61DE6C-6A0E-2BD6-93D5-9EC7DDAF6B76}"/>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1C0035B9-E738-F41A-221F-55638F8180AC}"/>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760DB640-D311-CAF7-BFFA-D4D79FD81C3D}"/>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B0A0BAFB-0837-8ACF-BFB2-9BA2E1C40C12}"/>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FB030B88-6A1F-52B5-1110-2BAB200592D9}"/>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BACD7BFB-91AB-9E7E-79BC-AD4281EF8F64}"/>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D3CD8A7A-0A3C-7594-958E-8C8FB75EEF48}"/>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65CDA886-CB7C-8BD5-5648-047A8359A8F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77083E5B-BFE0-E594-71CB-AE45D2355116}"/>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18874B86-4D2C-53DA-A3FB-BC17AB41A423}"/>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18C19C50-B58D-3630-1D9B-93D53F6713EE}"/>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D479F309-D260-9D69-09F7-8E837302D5F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333" name="Graphic 3">
              <a:extLst>
                <a:ext uri="{FF2B5EF4-FFF2-40B4-BE49-F238E27FC236}">
                  <a16:creationId xmlns:a16="http://schemas.microsoft.com/office/drawing/2014/main" id="{73B0E0B5-F768-AEA0-7271-1E360CE53BFE}"/>
                </a:ext>
              </a:extLst>
            </p:cNvPr>
            <p:cNvGrpSpPr/>
            <p:nvPr/>
          </p:nvGrpSpPr>
          <p:grpSpPr>
            <a:xfrm>
              <a:off x="8623774" y="2128475"/>
              <a:ext cx="506941" cy="300655"/>
              <a:chOff x="8623774" y="2128475"/>
              <a:chExt cx="506941" cy="300655"/>
            </a:xfrm>
            <a:grpFill/>
          </p:grpSpPr>
          <p:grpSp>
            <p:nvGrpSpPr>
              <p:cNvPr id="334" name="Graphic 3">
                <a:extLst>
                  <a:ext uri="{FF2B5EF4-FFF2-40B4-BE49-F238E27FC236}">
                    <a16:creationId xmlns:a16="http://schemas.microsoft.com/office/drawing/2014/main" id="{63E62D05-F44D-4A59-8506-3D52D87026B8}"/>
                  </a:ext>
                </a:extLst>
              </p:cNvPr>
              <p:cNvGrpSpPr/>
              <p:nvPr/>
            </p:nvGrpSpPr>
            <p:grpSpPr>
              <a:xfrm>
                <a:off x="8623774" y="2128475"/>
                <a:ext cx="506941" cy="221114"/>
                <a:chOff x="8623774" y="2128475"/>
                <a:chExt cx="506941" cy="221114"/>
              </a:xfrm>
              <a:grpFill/>
            </p:grpSpPr>
            <p:sp>
              <p:nvSpPr>
                <p:cNvPr id="337" name="Freeform 336">
                  <a:extLst>
                    <a:ext uri="{FF2B5EF4-FFF2-40B4-BE49-F238E27FC236}">
                      <a16:creationId xmlns:a16="http://schemas.microsoft.com/office/drawing/2014/main" id="{E87A82DD-38A8-53ED-0E70-20737C0D1E1C}"/>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D56C32B5-318C-8633-3A6F-851CD0E6FD71}"/>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endParaRPr lang="en-US"/>
                </a:p>
              </p:txBody>
            </p:sp>
          </p:grpSp>
          <p:sp>
            <p:nvSpPr>
              <p:cNvPr id="335" name="Freeform 334">
                <a:extLst>
                  <a:ext uri="{FF2B5EF4-FFF2-40B4-BE49-F238E27FC236}">
                    <a16:creationId xmlns:a16="http://schemas.microsoft.com/office/drawing/2014/main" id="{0982BACB-AF3B-DD2D-BAD6-06877A815FD1}"/>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ACF406AF-178C-C6F7-8507-736FDF7582E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endParaRPr lang="en-US"/>
              </a:p>
            </p:txBody>
          </p:sp>
        </p:grpSp>
      </p:grpSp>
      <p:grpSp>
        <p:nvGrpSpPr>
          <p:cNvPr id="407" name="Group 406">
            <a:extLst>
              <a:ext uri="{FF2B5EF4-FFF2-40B4-BE49-F238E27FC236}">
                <a16:creationId xmlns:a16="http://schemas.microsoft.com/office/drawing/2014/main" id="{D6663741-46A6-96CE-0BEA-9E50C436BD4F}"/>
              </a:ext>
            </a:extLst>
          </p:cNvPr>
          <p:cNvGrpSpPr/>
          <p:nvPr/>
        </p:nvGrpSpPr>
        <p:grpSpPr>
          <a:xfrm>
            <a:off x="2461171" y="6165773"/>
            <a:ext cx="780332" cy="887615"/>
            <a:chOff x="4399598" y="3487288"/>
            <a:chExt cx="1901119" cy="2162492"/>
          </a:xfrm>
          <a:solidFill>
            <a:srgbClr val="000000"/>
          </a:solidFill>
        </p:grpSpPr>
        <p:sp>
          <p:nvSpPr>
            <p:cNvPr id="408" name="Freeform 407">
              <a:extLst>
                <a:ext uri="{FF2B5EF4-FFF2-40B4-BE49-F238E27FC236}">
                  <a16:creationId xmlns:a16="http://schemas.microsoft.com/office/drawing/2014/main" id="{58AE8F87-589F-7B3A-EE3E-669ED089E0A5}"/>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endParaRPr lang="en-US"/>
            </a:p>
          </p:txBody>
        </p:sp>
        <p:grpSp>
          <p:nvGrpSpPr>
            <p:cNvPr id="409" name="Graphic 37">
              <a:extLst>
                <a:ext uri="{FF2B5EF4-FFF2-40B4-BE49-F238E27FC236}">
                  <a16:creationId xmlns:a16="http://schemas.microsoft.com/office/drawing/2014/main" id="{F6FA3C84-5259-CC7B-F4B4-5B8960FD7CD4}"/>
                </a:ext>
              </a:extLst>
            </p:cNvPr>
            <p:cNvGrpSpPr/>
            <p:nvPr/>
          </p:nvGrpSpPr>
          <p:grpSpPr>
            <a:xfrm>
              <a:off x="4399598" y="3487288"/>
              <a:ext cx="1901119" cy="2162492"/>
              <a:chOff x="4399598" y="3487288"/>
              <a:chExt cx="1901119" cy="2162492"/>
            </a:xfrm>
            <a:grpFill/>
          </p:grpSpPr>
          <p:sp>
            <p:nvSpPr>
              <p:cNvPr id="410" name="Freeform 409">
                <a:extLst>
                  <a:ext uri="{FF2B5EF4-FFF2-40B4-BE49-F238E27FC236}">
                    <a16:creationId xmlns:a16="http://schemas.microsoft.com/office/drawing/2014/main" id="{2625D635-4CF3-30F9-AA35-FFF847F050B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EE37EEA7-2AD4-1F98-64A1-7995065AD461}"/>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9935BE0A-1398-20DA-9629-B0B2B16A7C76}"/>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96713B31-884F-80CD-A828-54FDAFB38E87}"/>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D6F462AD-1B89-2C58-765E-FE2203B7BEC6}"/>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EB9A0594-F796-11DD-780D-90EE757A1A21}"/>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6540A0BB-DCFC-1DF0-0DE3-E13915A0B11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F06C77C8-2EE4-306D-76EB-2072D947B478}"/>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2512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EE465-9258-1EE6-CFA7-10CA70A2B26D}"/>
              </a:ext>
            </a:extLst>
          </p:cNvPr>
          <p:cNvSpPr>
            <a:spLocks noGrp="1"/>
          </p:cNvSpPr>
          <p:nvPr>
            <p:ph type="sldNum" sz="quarter" idx="4"/>
          </p:nvPr>
        </p:nvSpPr>
        <p:spPr>
          <a:xfrm>
            <a:off x="6207961" y="10077919"/>
            <a:ext cx="1047264" cy="465822"/>
          </a:xfrm>
        </p:spPr>
        <p:txBody>
          <a:bodyPr/>
          <a:lstStyle/>
          <a:p>
            <a:fld id="{CB2079F2-58AF-ED44-82D7-E04B2F6FD686}" type="slidenum">
              <a:rPr lang="en-US" sz="800" smtClean="0"/>
              <a:pPr/>
              <a:t>4</a:t>
            </a:fld>
            <a:endParaRPr lang="en-US" sz="800"/>
          </a:p>
        </p:txBody>
      </p:sp>
      <p:sp>
        <p:nvSpPr>
          <p:cNvPr id="4" name="Rectangle 3">
            <a:extLst>
              <a:ext uri="{FF2B5EF4-FFF2-40B4-BE49-F238E27FC236}">
                <a16:creationId xmlns:a16="http://schemas.microsoft.com/office/drawing/2014/main" id="{075815BF-A426-966C-4EE7-0E850741123E}"/>
              </a:ext>
            </a:extLst>
          </p:cNvPr>
          <p:cNvSpPr/>
          <p:nvPr/>
        </p:nvSpPr>
        <p:spPr>
          <a:xfrm>
            <a:off x="312554" y="7998134"/>
            <a:ext cx="2392081" cy="307777"/>
          </a:xfrm>
          <a:prstGeom prst="rect">
            <a:avLst/>
          </a:prstGeom>
        </p:spPr>
        <p:txBody>
          <a:bodyPr wrap="square">
            <a:spAutoFit/>
          </a:bodyPr>
          <a:lstStyle/>
          <a:p>
            <a:pPr algn="l"/>
            <a:r>
              <a:rPr lang="en-US" sz="1400">
                <a:solidFill>
                  <a:schemeClr val="bg1"/>
                </a:solidFill>
                <a:latin typeface="Poppins" pitchFamily="2" charset="77"/>
                <a:cs typeface="Poppins" pitchFamily="2" charset="77"/>
              </a:rPr>
              <a:t>www.</a:t>
            </a:r>
            <a:r>
              <a:rPr lang="en-US" sz="1400" b="1">
                <a:solidFill>
                  <a:schemeClr val="bg1"/>
                </a:solidFill>
                <a:latin typeface="Poppins" pitchFamily="2" charset="77"/>
                <a:cs typeface="Poppins" pitchFamily="2" charset="77"/>
              </a:rPr>
              <a:t>revalorise</a:t>
            </a:r>
            <a:r>
              <a:rPr lang="en-US" sz="1400">
                <a:solidFill>
                  <a:schemeClr val="bg1"/>
                </a:solidFill>
                <a:latin typeface="Poppins" pitchFamily="2" charset="77"/>
                <a:cs typeface="Poppins" pitchFamily="2" charset="77"/>
              </a:rPr>
              <a:t>.eu</a:t>
            </a:r>
          </a:p>
        </p:txBody>
      </p:sp>
      <p:sp>
        <p:nvSpPr>
          <p:cNvPr id="5" name="Rectangle 4">
            <a:extLst>
              <a:ext uri="{FF2B5EF4-FFF2-40B4-BE49-F238E27FC236}">
                <a16:creationId xmlns:a16="http://schemas.microsoft.com/office/drawing/2014/main" id="{5E291A29-7060-B298-9A11-357EAF12C930}"/>
              </a:ext>
            </a:extLst>
          </p:cNvPr>
          <p:cNvSpPr/>
          <p:nvPr/>
        </p:nvSpPr>
        <p:spPr>
          <a:xfrm>
            <a:off x="0" y="4907143"/>
            <a:ext cx="7559674" cy="4691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Text Placeholder 32">
            <a:extLst>
              <a:ext uri="{FF2B5EF4-FFF2-40B4-BE49-F238E27FC236}">
                <a16:creationId xmlns:a16="http://schemas.microsoft.com/office/drawing/2014/main" id="{04584998-0127-3AE4-D5A8-7BCB61F3618E}"/>
              </a:ext>
            </a:extLst>
          </p:cNvPr>
          <p:cNvSpPr txBox="1">
            <a:spLocks/>
          </p:cNvSpPr>
          <p:nvPr/>
        </p:nvSpPr>
        <p:spPr>
          <a:xfrm>
            <a:off x="336114" y="1451730"/>
            <a:ext cx="6705373" cy="1519497"/>
          </a:xfrm>
          <a:prstGeom prst="rect">
            <a:avLst/>
          </a:prstGeom>
        </p:spPr>
        <p:txBody>
          <a:bodyPr lIns="91440" tIns="45720" rIns="91440" bIns="45720"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kern="1200">
                <a:solidFill>
                  <a:srgbClr val="000000"/>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The Ethical Food Entrepreneurship initiative unites partners from Finland, Turkey, Portugal, Ireland, and Denmark, encompassing diverse expertise in fields such as food science, technology, innovation, knowledge transfer, entrepreneurship training, and digital learning. Together, these partners share a common goal: to develop innovative training tools and strategies that prioritize sustainability and ethical practices within the food industry for both Higher Education Institutions (HEIs) and Vocational Education and Training (VET) bodies.</a:t>
            </a:r>
          </a:p>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Through the collaboration of six partners across five countries, we harness substantial advantages to create a collection of internationally relevant educational resources. These resources are designed to swiftly reach the market while making a lasting impact on the European Union's food sector by educating the upcoming cohort of ethical food entrepreneurs.</a:t>
            </a:r>
          </a:p>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For additional information, you can explore the graphic below, which provides links to the websites of all our partners. While the guide's creation was a joint effort involving Antalya </a:t>
            </a:r>
            <a:r>
              <a:rPr lang="en-GB" b="0" i="0" dirty="0" err="1">
                <a:latin typeface="Calibri" panose="020F0502020204030204" pitchFamily="34" charset="0"/>
                <a:ea typeface="Calibri" panose="020F0502020204030204" pitchFamily="34" charset="0"/>
                <a:cs typeface="Calibri" panose="020F0502020204030204" pitchFamily="34" charset="0"/>
              </a:rPr>
              <a:t>Bilim</a:t>
            </a:r>
            <a:r>
              <a:rPr lang="en-GB" b="0" i="0" dirty="0">
                <a:latin typeface="Calibri" panose="020F0502020204030204" pitchFamily="34" charset="0"/>
                <a:ea typeface="Calibri" panose="020F0502020204030204" pitchFamily="34" charset="0"/>
                <a:cs typeface="Calibri" panose="020F0502020204030204" pitchFamily="34" charset="0"/>
              </a:rPr>
              <a:t> University and Instituto </a:t>
            </a:r>
            <a:r>
              <a:rPr lang="en-GB" b="0" i="0" dirty="0" err="1">
                <a:latin typeface="Calibri" panose="020F0502020204030204" pitchFamily="34" charset="0"/>
                <a:ea typeface="Calibri" panose="020F0502020204030204" pitchFamily="34" charset="0"/>
                <a:cs typeface="Calibri" panose="020F0502020204030204" pitchFamily="34" charset="0"/>
              </a:rPr>
              <a:t>Politécnico</a:t>
            </a:r>
            <a:r>
              <a:rPr lang="en-GB" b="0" i="0" dirty="0">
                <a:latin typeface="Calibri" panose="020F0502020204030204" pitchFamily="34" charset="0"/>
                <a:ea typeface="Calibri" panose="020F0502020204030204" pitchFamily="34" charset="0"/>
                <a:cs typeface="Calibri" panose="020F0502020204030204" pitchFamily="34" charset="0"/>
              </a:rPr>
              <a:t> de </a:t>
            </a:r>
            <a:r>
              <a:rPr lang="en-GB" b="0" i="0" dirty="0" err="1">
                <a:latin typeface="Calibri" panose="020F0502020204030204" pitchFamily="34" charset="0"/>
                <a:ea typeface="Calibri" panose="020F0502020204030204" pitchFamily="34" charset="0"/>
                <a:cs typeface="Calibri" panose="020F0502020204030204" pitchFamily="34" charset="0"/>
              </a:rPr>
              <a:t>Bragança</a:t>
            </a:r>
            <a:r>
              <a:rPr lang="en-GB" b="0" i="0" dirty="0">
                <a:latin typeface="Calibri" panose="020F0502020204030204" pitchFamily="34" charset="0"/>
                <a:ea typeface="Calibri" panose="020F0502020204030204" pitchFamily="34" charset="0"/>
                <a:cs typeface="Calibri" panose="020F0502020204030204" pitchFamily="34" charset="0"/>
              </a:rPr>
              <a:t>, every partner contributed to the guide's content and case studies from their specific regions: Finland, Turkey, Portugal, Ireland, and Denmark.</a:t>
            </a:r>
            <a:endParaRPr lang="en-US" b="0" i="0" dirty="0"/>
          </a:p>
        </p:txBody>
      </p:sp>
      <p:sp>
        <p:nvSpPr>
          <p:cNvPr id="7" name="Text Placeholder 32">
            <a:extLst>
              <a:ext uri="{FF2B5EF4-FFF2-40B4-BE49-F238E27FC236}">
                <a16:creationId xmlns:a16="http://schemas.microsoft.com/office/drawing/2014/main" id="{3B03C889-D7AB-BA4A-997E-7990CA361B3E}"/>
              </a:ext>
            </a:extLst>
          </p:cNvPr>
          <p:cNvSpPr txBox="1">
            <a:spLocks/>
          </p:cNvSpPr>
          <p:nvPr/>
        </p:nvSpPr>
        <p:spPr>
          <a:xfrm>
            <a:off x="406012" y="400859"/>
            <a:ext cx="2864232" cy="8796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chemeClr val="tx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3600">
                <a:latin typeface="Calibri" panose="020F0502020204030204" pitchFamily="34" charset="0"/>
                <a:ea typeface="Calibri" panose="020F0502020204030204" pitchFamily="34" charset="0"/>
                <a:cs typeface="Calibri" panose="020F0502020204030204" pitchFamily="34" charset="0"/>
              </a:rPr>
              <a:t>Partners</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32">
            <a:extLst>
              <a:ext uri="{FF2B5EF4-FFF2-40B4-BE49-F238E27FC236}">
                <a16:creationId xmlns:a16="http://schemas.microsoft.com/office/drawing/2014/main" id="{9DD973D2-C971-AE9F-7307-9B7D021D3CDC}"/>
              </a:ext>
            </a:extLst>
          </p:cNvPr>
          <p:cNvSpPr txBox="1">
            <a:spLocks/>
          </p:cNvSpPr>
          <p:nvPr/>
        </p:nvSpPr>
        <p:spPr>
          <a:xfrm>
            <a:off x="406012" y="5192147"/>
            <a:ext cx="2864232" cy="45125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600" b="1" i="0" kern="1200">
                <a:solidFill>
                  <a:schemeClr val="bg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MEET OUR TEAM</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B9F2579-439F-0CF2-3856-07257970EF85}"/>
              </a:ext>
            </a:extLst>
          </p:cNvPr>
          <p:cNvSpPr/>
          <p:nvPr/>
        </p:nvSpPr>
        <p:spPr>
          <a:xfrm>
            <a:off x="363979"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8BD478-178B-09F6-4F52-07BA5070CDE3}"/>
              </a:ext>
            </a:extLst>
          </p:cNvPr>
          <p:cNvSpPr/>
          <p:nvPr/>
        </p:nvSpPr>
        <p:spPr>
          <a:xfrm>
            <a:off x="5059031"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F35F8380-DF8F-EA66-1ADF-FFB419F415B1}"/>
              </a:ext>
            </a:extLst>
          </p:cNvPr>
          <p:cNvSpPr txBox="1">
            <a:spLocks/>
          </p:cNvSpPr>
          <p:nvPr/>
        </p:nvSpPr>
        <p:spPr>
          <a:xfrm>
            <a:off x="5121778"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PORTUGAL</a:t>
            </a:r>
            <a:endParaRPr lang="en-US" sz="1200"/>
          </a:p>
        </p:txBody>
      </p:sp>
      <p:sp>
        <p:nvSpPr>
          <p:cNvPr id="14" name="Rectangle 13">
            <a:extLst>
              <a:ext uri="{FF2B5EF4-FFF2-40B4-BE49-F238E27FC236}">
                <a16:creationId xmlns:a16="http://schemas.microsoft.com/office/drawing/2014/main" id="{8A82BC9F-2745-82E8-BB75-F84DD017A83C}"/>
              </a:ext>
            </a:extLst>
          </p:cNvPr>
          <p:cNvSpPr/>
          <p:nvPr/>
        </p:nvSpPr>
        <p:spPr>
          <a:xfrm>
            <a:off x="2691663"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2">
            <a:extLst>
              <a:ext uri="{FF2B5EF4-FFF2-40B4-BE49-F238E27FC236}">
                <a16:creationId xmlns:a16="http://schemas.microsoft.com/office/drawing/2014/main" id="{9CF3C2AD-66CD-8402-1738-037E488298AF}"/>
              </a:ext>
            </a:extLst>
          </p:cNvPr>
          <p:cNvSpPr txBox="1">
            <a:spLocks/>
          </p:cNvSpPr>
          <p:nvPr/>
        </p:nvSpPr>
        <p:spPr>
          <a:xfrm>
            <a:off x="2698971"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TURKEY</a:t>
            </a:r>
            <a:endParaRPr lang="en-US" sz="1200"/>
          </a:p>
        </p:txBody>
      </p:sp>
      <p:sp>
        <p:nvSpPr>
          <p:cNvPr id="16" name="Rectangle 15">
            <a:extLst>
              <a:ext uri="{FF2B5EF4-FFF2-40B4-BE49-F238E27FC236}">
                <a16:creationId xmlns:a16="http://schemas.microsoft.com/office/drawing/2014/main" id="{20C09698-B983-6E16-5F1C-D2D4D76EE99D}"/>
              </a:ext>
            </a:extLst>
          </p:cNvPr>
          <p:cNvSpPr/>
          <p:nvPr/>
        </p:nvSpPr>
        <p:spPr>
          <a:xfrm>
            <a:off x="363979"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2">
            <a:extLst>
              <a:ext uri="{FF2B5EF4-FFF2-40B4-BE49-F238E27FC236}">
                <a16:creationId xmlns:a16="http://schemas.microsoft.com/office/drawing/2014/main" id="{ABDB7790-A1DA-6B4D-0FF8-3E3E3101555A}"/>
              </a:ext>
            </a:extLst>
          </p:cNvPr>
          <p:cNvSpPr txBox="1">
            <a:spLocks/>
          </p:cNvSpPr>
          <p:nvPr/>
        </p:nvSpPr>
        <p:spPr>
          <a:xfrm>
            <a:off x="371287"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IRELAND</a:t>
            </a:r>
            <a:endParaRPr lang="en-US" sz="1200"/>
          </a:p>
        </p:txBody>
      </p:sp>
      <p:sp>
        <p:nvSpPr>
          <p:cNvPr id="18" name="Rectangle 17">
            <a:extLst>
              <a:ext uri="{FF2B5EF4-FFF2-40B4-BE49-F238E27FC236}">
                <a16:creationId xmlns:a16="http://schemas.microsoft.com/office/drawing/2014/main" id="{A8C939F3-1ABF-25B7-5B7A-3BFA6D446CF1}"/>
              </a:ext>
            </a:extLst>
          </p:cNvPr>
          <p:cNvSpPr/>
          <p:nvPr/>
        </p:nvSpPr>
        <p:spPr>
          <a:xfrm>
            <a:off x="5059031"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a16="http://schemas.microsoft.com/office/drawing/2014/main" id="{34B0D070-27B3-62C8-7B90-D3D83BF73E7F}"/>
              </a:ext>
            </a:extLst>
          </p:cNvPr>
          <p:cNvSpPr txBox="1">
            <a:spLocks/>
          </p:cNvSpPr>
          <p:nvPr/>
        </p:nvSpPr>
        <p:spPr>
          <a:xfrm>
            <a:off x="5066339"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DENMARK</a:t>
            </a:r>
            <a:endParaRPr lang="en-US" sz="1200"/>
          </a:p>
        </p:txBody>
      </p:sp>
      <p:sp>
        <p:nvSpPr>
          <p:cNvPr id="20" name="Rectangle 19">
            <a:extLst>
              <a:ext uri="{FF2B5EF4-FFF2-40B4-BE49-F238E27FC236}">
                <a16:creationId xmlns:a16="http://schemas.microsoft.com/office/drawing/2014/main" id="{206E8ED3-9CDB-F6FD-3272-FBBBBB85E96C}"/>
              </a:ext>
            </a:extLst>
          </p:cNvPr>
          <p:cNvSpPr/>
          <p:nvPr/>
        </p:nvSpPr>
        <p:spPr>
          <a:xfrm>
            <a:off x="2691663"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2">
            <a:extLst>
              <a:ext uri="{FF2B5EF4-FFF2-40B4-BE49-F238E27FC236}">
                <a16:creationId xmlns:a16="http://schemas.microsoft.com/office/drawing/2014/main" id="{DA9DE0F3-E653-1BE6-AAFB-0F4753D69DDE}"/>
              </a:ext>
            </a:extLst>
          </p:cNvPr>
          <p:cNvSpPr txBox="1">
            <a:spLocks/>
          </p:cNvSpPr>
          <p:nvPr/>
        </p:nvSpPr>
        <p:spPr>
          <a:xfrm>
            <a:off x="2698971"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IRELAND</a:t>
            </a:r>
            <a:endParaRPr lang="en-US" sz="1200"/>
          </a:p>
        </p:txBody>
      </p:sp>
      <p:sp>
        <p:nvSpPr>
          <p:cNvPr id="22" name="Graphic 4">
            <a:extLst>
              <a:ext uri="{FF2B5EF4-FFF2-40B4-BE49-F238E27FC236}">
                <a16:creationId xmlns:a16="http://schemas.microsoft.com/office/drawing/2014/main" id="{8BE54B68-5D3A-2A28-21A8-D8AE84FD0B8E}"/>
              </a:ext>
            </a:extLst>
          </p:cNvPr>
          <p:cNvSpPr/>
          <p:nvPr/>
        </p:nvSpPr>
        <p:spPr>
          <a:xfrm rot="16200000">
            <a:off x="2258871" y="3019558"/>
            <a:ext cx="45719" cy="38208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chemeClr val="tx1"/>
          </a:solidFill>
          <a:ln w="2370" cap="flat">
            <a:noFill/>
            <a:prstDash val="solid"/>
            <a:miter/>
          </a:ln>
        </p:spPr>
        <p:txBody>
          <a:bodyPr rtlCol="0" anchor="ctr"/>
          <a:lstStyle/>
          <a:p>
            <a:endParaRPr lang="en-US"/>
          </a:p>
        </p:txBody>
      </p:sp>
      <p:pic>
        <p:nvPicPr>
          <p:cNvPr id="25" name="Picture 24">
            <a:hlinkClick r:id="rId2"/>
            <a:extLst>
              <a:ext uri="{FF2B5EF4-FFF2-40B4-BE49-F238E27FC236}">
                <a16:creationId xmlns:a16="http://schemas.microsoft.com/office/drawing/2014/main" id="{08FB213F-68D4-A77A-BAF4-81E716769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36" y="6055547"/>
            <a:ext cx="1812631" cy="736094"/>
          </a:xfrm>
          <a:prstGeom prst="rect">
            <a:avLst/>
          </a:prstGeom>
        </p:spPr>
      </p:pic>
      <p:pic>
        <p:nvPicPr>
          <p:cNvPr id="26" name="Picture 25">
            <a:hlinkClick r:id="rId4"/>
            <a:extLst>
              <a:ext uri="{FF2B5EF4-FFF2-40B4-BE49-F238E27FC236}">
                <a16:creationId xmlns:a16="http://schemas.microsoft.com/office/drawing/2014/main" id="{B3FCBF81-1FC3-A982-9A9F-F6A42EF21E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9494" y="6204179"/>
            <a:ext cx="1962341" cy="414272"/>
          </a:xfrm>
          <a:prstGeom prst="rect">
            <a:avLst/>
          </a:prstGeom>
        </p:spPr>
      </p:pic>
      <p:pic>
        <p:nvPicPr>
          <p:cNvPr id="27" name="Picture 26">
            <a:hlinkClick r:id="rId6"/>
            <a:extLst>
              <a:ext uri="{FF2B5EF4-FFF2-40B4-BE49-F238E27FC236}">
                <a16:creationId xmlns:a16="http://schemas.microsoft.com/office/drawing/2014/main" id="{4D72576E-4566-6B8F-D46C-85ABAD69C5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3981" y="6162923"/>
            <a:ext cx="1843545" cy="494911"/>
          </a:xfrm>
          <a:prstGeom prst="rect">
            <a:avLst/>
          </a:prstGeom>
        </p:spPr>
      </p:pic>
      <p:pic>
        <p:nvPicPr>
          <p:cNvPr id="28" name="Picture 27">
            <a:hlinkClick r:id="rId8"/>
            <a:extLst>
              <a:ext uri="{FF2B5EF4-FFF2-40B4-BE49-F238E27FC236}">
                <a16:creationId xmlns:a16="http://schemas.microsoft.com/office/drawing/2014/main" id="{8202AF5C-D1F3-697F-F9DE-A6473F1B8186}"/>
              </a:ext>
            </a:extLst>
          </p:cNvPr>
          <p:cNvPicPr>
            <a:picLocks noChangeAspect="1"/>
          </p:cNvPicPr>
          <p:nvPr/>
        </p:nvPicPr>
        <p:blipFill>
          <a:blip r:embed="rId9"/>
          <a:stretch>
            <a:fillRect/>
          </a:stretch>
        </p:blipFill>
        <p:spPr>
          <a:xfrm>
            <a:off x="362242" y="7723615"/>
            <a:ext cx="2095500" cy="762000"/>
          </a:xfrm>
          <a:prstGeom prst="rect">
            <a:avLst/>
          </a:prstGeom>
        </p:spPr>
      </p:pic>
      <p:pic>
        <p:nvPicPr>
          <p:cNvPr id="29" name="Picture 28">
            <a:hlinkClick r:id="rId10"/>
            <a:extLst>
              <a:ext uri="{FF2B5EF4-FFF2-40B4-BE49-F238E27FC236}">
                <a16:creationId xmlns:a16="http://schemas.microsoft.com/office/drawing/2014/main" id="{28E0AA98-619F-EC14-72A8-EF2BEE27EE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19984" y="7678325"/>
            <a:ext cx="1768237" cy="857595"/>
          </a:xfrm>
          <a:prstGeom prst="rect">
            <a:avLst/>
          </a:prstGeom>
        </p:spPr>
      </p:pic>
      <p:pic>
        <p:nvPicPr>
          <p:cNvPr id="30" name="Picture 29">
            <a:hlinkClick r:id="rId12"/>
            <a:extLst>
              <a:ext uri="{FF2B5EF4-FFF2-40B4-BE49-F238E27FC236}">
                <a16:creationId xmlns:a16="http://schemas.microsoft.com/office/drawing/2014/main" id="{5E20D31A-1BE6-7FC9-C147-BC3EBCF974C3}"/>
              </a:ext>
            </a:extLst>
          </p:cNvPr>
          <p:cNvPicPr>
            <a:picLocks noChangeAspect="1"/>
          </p:cNvPicPr>
          <p:nvPr/>
        </p:nvPicPr>
        <p:blipFill>
          <a:blip r:embed="rId13"/>
          <a:stretch>
            <a:fillRect/>
          </a:stretch>
        </p:blipFill>
        <p:spPr>
          <a:xfrm>
            <a:off x="5468014" y="7723615"/>
            <a:ext cx="1465244" cy="681338"/>
          </a:xfrm>
          <a:prstGeom prst="rect">
            <a:avLst/>
          </a:prstGeom>
        </p:spPr>
      </p:pic>
      <p:sp>
        <p:nvSpPr>
          <p:cNvPr id="31" name="Oval 30">
            <a:extLst>
              <a:ext uri="{FF2B5EF4-FFF2-40B4-BE49-F238E27FC236}">
                <a16:creationId xmlns:a16="http://schemas.microsoft.com/office/drawing/2014/main" id="{11237F2C-D09A-0DCA-9D13-2E6AA92806DC}"/>
              </a:ext>
            </a:extLst>
          </p:cNvPr>
          <p:cNvSpPr/>
          <p:nvPr/>
        </p:nvSpPr>
        <p:spPr>
          <a:xfrm>
            <a:off x="518799" y="6882741"/>
            <a:ext cx="553791" cy="553791"/>
          </a:xfrm>
          <a:prstGeom prst="ellipse">
            <a:avLst/>
          </a:prstGeom>
          <a:blipFill>
            <a:blip r:embed="rId1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B468AAA-4653-3D08-2C80-70FAFFD36700}"/>
              </a:ext>
            </a:extLst>
          </p:cNvPr>
          <p:cNvPicPr>
            <a:picLocks noChangeAspect="1"/>
          </p:cNvPicPr>
          <p:nvPr/>
        </p:nvPicPr>
        <p:blipFill>
          <a:blip r:embed="rId15"/>
          <a:stretch>
            <a:fillRect/>
          </a:stretch>
        </p:blipFill>
        <p:spPr>
          <a:xfrm>
            <a:off x="5186184" y="6838528"/>
            <a:ext cx="554784" cy="560881"/>
          </a:xfrm>
          <a:prstGeom prst="rect">
            <a:avLst/>
          </a:prstGeom>
        </p:spPr>
      </p:pic>
      <p:sp>
        <p:nvSpPr>
          <p:cNvPr id="481" name="Text Placeholder 32">
            <a:extLst>
              <a:ext uri="{FF2B5EF4-FFF2-40B4-BE49-F238E27FC236}">
                <a16:creationId xmlns:a16="http://schemas.microsoft.com/office/drawing/2014/main" id="{67BB34D1-9980-AD57-323B-520D0083A93D}"/>
              </a:ext>
            </a:extLst>
          </p:cNvPr>
          <p:cNvSpPr txBox="1">
            <a:spLocks/>
          </p:cNvSpPr>
          <p:nvPr/>
        </p:nvSpPr>
        <p:spPr>
          <a:xfrm>
            <a:off x="444392" y="7036984"/>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FINLAND</a:t>
            </a:r>
            <a:endParaRPr lang="en-US" sz="1200"/>
          </a:p>
        </p:txBody>
      </p:sp>
      <p:grpSp>
        <p:nvGrpSpPr>
          <p:cNvPr id="482" name="Graphic 2">
            <a:extLst>
              <a:ext uri="{FF2B5EF4-FFF2-40B4-BE49-F238E27FC236}">
                <a16:creationId xmlns:a16="http://schemas.microsoft.com/office/drawing/2014/main" id="{C501A4B5-ACE8-3370-7A5C-1035D83E378E}"/>
              </a:ext>
            </a:extLst>
          </p:cNvPr>
          <p:cNvGrpSpPr>
            <a:grpSpLocks noChangeAspect="1"/>
          </p:cNvGrpSpPr>
          <p:nvPr/>
        </p:nvGrpSpPr>
        <p:grpSpPr>
          <a:xfrm>
            <a:off x="2786786" y="6856535"/>
            <a:ext cx="558048" cy="558000"/>
            <a:chOff x="4094891" y="4680533"/>
            <a:chExt cx="381887" cy="381854"/>
          </a:xfrm>
        </p:grpSpPr>
        <p:sp>
          <p:nvSpPr>
            <p:cNvPr id="483" name="Freeform 4">
              <a:extLst>
                <a:ext uri="{FF2B5EF4-FFF2-40B4-BE49-F238E27FC236}">
                  <a16:creationId xmlns:a16="http://schemas.microsoft.com/office/drawing/2014/main" id="{77354C4B-F029-2E64-E1AF-3DBDF3A01278}"/>
                </a:ext>
              </a:extLst>
            </p:cNvPr>
            <p:cNvSpPr/>
            <p:nvPr/>
          </p:nvSpPr>
          <p:spPr>
            <a:xfrm>
              <a:off x="4094891" y="4680533"/>
              <a:ext cx="381887" cy="381854"/>
            </a:xfrm>
            <a:custGeom>
              <a:avLst/>
              <a:gdLst>
                <a:gd name="connsiteX0" fmla="*/ 5758 w 381887"/>
                <a:gd name="connsiteY0" fmla="*/ 144768 h 381854"/>
                <a:gd name="connsiteX1" fmla="*/ 237086 w 381887"/>
                <a:gd name="connsiteY1" fmla="*/ 5813 h 381854"/>
                <a:gd name="connsiteX2" fmla="*/ 376073 w 381887"/>
                <a:gd name="connsiteY2" fmla="*/ 237087 h 381854"/>
                <a:gd name="connsiteX3" fmla="*/ 144745 w 381887"/>
                <a:gd name="connsiteY3" fmla="*/ 376042 h 381854"/>
                <a:gd name="connsiteX4" fmla="*/ 5758 w 381887"/>
                <a:gd name="connsiteY4" fmla="*/ 144768 h 38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87" h="381854">
                  <a:moveTo>
                    <a:pt x="5758" y="144768"/>
                  </a:moveTo>
                  <a:cubicBezTo>
                    <a:pt x="31461" y="41979"/>
                    <a:pt x="134274" y="-19884"/>
                    <a:pt x="237086" y="5813"/>
                  </a:cubicBezTo>
                  <a:cubicBezTo>
                    <a:pt x="339898" y="31510"/>
                    <a:pt x="401776" y="134299"/>
                    <a:pt x="376073" y="237087"/>
                  </a:cubicBezTo>
                  <a:cubicBezTo>
                    <a:pt x="350370" y="339876"/>
                    <a:pt x="247558" y="401739"/>
                    <a:pt x="144745" y="376042"/>
                  </a:cubicBezTo>
                  <a:cubicBezTo>
                    <a:pt x="42885" y="350345"/>
                    <a:pt x="-19945" y="247556"/>
                    <a:pt x="5758" y="144768"/>
                  </a:cubicBezTo>
                </a:path>
              </a:pathLst>
            </a:custGeom>
            <a:solidFill>
              <a:srgbClr val="ED3726"/>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84" name="Freeform 5">
              <a:extLst>
                <a:ext uri="{FF2B5EF4-FFF2-40B4-BE49-F238E27FC236}">
                  <a16:creationId xmlns:a16="http://schemas.microsoft.com/office/drawing/2014/main" id="{81F589F2-FF9B-9572-589C-329E0C6F2D6B}"/>
                </a:ext>
              </a:extLst>
            </p:cNvPr>
            <p:cNvSpPr/>
            <p:nvPr/>
          </p:nvSpPr>
          <p:spPr>
            <a:xfrm>
              <a:off x="4141584" y="4769147"/>
              <a:ext cx="181825" cy="199866"/>
            </a:xfrm>
            <a:custGeom>
              <a:avLst/>
              <a:gdLst>
                <a:gd name="connsiteX0" fmla="*/ 124708 w 181825"/>
                <a:gd name="connsiteY0" fmla="*/ 178928 h 199866"/>
                <a:gd name="connsiteX1" fmla="*/ 44743 w 181825"/>
                <a:gd name="connsiteY1" fmla="*/ 98982 h 199866"/>
                <a:gd name="connsiteX2" fmla="*/ 124708 w 181825"/>
                <a:gd name="connsiteY2" fmla="*/ 19035 h 199866"/>
                <a:gd name="connsiteX3" fmla="*/ 181826 w 181825"/>
                <a:gd name="connsiteY3" fmla="*/ 42829 h 199866"/>
                <a:gd name="connsiteX4" fmla="*/ 99956 w 181825"/>
                <a:gd name="connsiteY4" fmla="*/ 0 h 199866"/>
                <a:gd name="connsiteX5" fmla="*/ 0 w 181825"/>
                <a:gd name="connsiteY5" fmla="*/ 99933 h 199866"/>
                <a:gd name="connsiteX6" fmla="*/ 99956 w 181825"/>
                <a:gd name="connsiteY6" fmla="*/ 199867 h 199866"/>
                <a:gd name="connsiteX7" fmla="*/ 181826 w 181825"/>
                <a:gd name="connsiteY7" fmla="*/ 157038 h 199866"/>
                <a:gd name="connsiteX8" fmla="*/ 124708 w 181825"/>
                <a:gd name="connsiteY8" fmla="*/ 178928 h 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25" h="199866">
                  <a:moveTo>
                    <a:pt x="124708" y="178928"/>
                  </a:moveTo>
                  <a:cubicBezTo>
                    <a:pt x="79965" y="178928"/>
                    <a:pt x="44743" y="142762"/>
                    <a:pt x="44743" y="98982"/>
                  </a:cubicBezTo>
                  <a:cubicBezTo>
                    <a:pt x="44743" y="54250"/>
                    <a:pt x="80917" y="19035"/>
                    <a:pt x="124708" y="19035"/>
                  </a:cubicBezTo>
                  <a:cubicBezTo>
                    <a:pt x="146603" y="19035"/>
                    <a:pt x="166594" y="27601"/>
                    <a:pt x="181826" y="42829"/>
                  </a:cubicBezTo>
                  <a:cubicBezTo>
                    <a:pt x="163738" y="17132"/>
                    <a:pt x="134227" y="0"/>
                    <a:pt x="99956" y="0"/>
                  </a:cubicBezTo>
                  <a:cubicBezTo>
                    <a:pt x="44743" y="0"/>
                    <a:pt x="0" y="44732"/>
                    <a:pt x="0" y="99933"/>
                  </a:cubicBezTo>
                  <a:cubicBezTo>
                    <a:pt x="0" y="155135"/>
                    <a:pt x="44743" y="199867"/>
                    <a:pt x="99956" y="199867"/>
                  </a:cubicBezTo>
                  <a:cubicBezTo>
                    <a:pt x="133275" y="199867"/>
                    <a:pt x="163738" y="182735"/>
                    <a:pt x="181826" y="157038"/>
                  </a:cubicBezTo>
                  <a:cubicBezTo>
                    <a:pt x="166594" y="169411"/>
                    <a:pt x="146603" y="178928"/>
                    <a:pt x="124708" y="178928"/>
                  </a:cubicBezTo>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85" name="Freeform 6">
              <a:extLst>
                <a:ext uri="{FF2B5EF4-FFF2-40B4-BE49-F238E27FC236}">
                  <a16:creationId xmlns:a16="http://schemas.microsoft.com/office/drawing/2014/main" id="{9909DFC7-D0C7-6186-5626-0B5357BD353C}"/>
                </a:ext>
              </a:extLst>
            </p:cNvPr>
            <p:cNvSpPr/>
            <p:nvPr/>
          </p:nvSpPr>
          <p:spPr>
            <a:xfrm>
              <a:off x="4331025" y="4824349"/>
              <a:ext cx="81869" cy="85657"/>
            </a:xfrm>
            <a:custGeom>
              <a:avLst/>
              <a:gdLst>
                <a:gd name="connsiteX0" fmla="*/ 31415 w 81869"/>
                <a:gd name="connsiteY0" fmla="*/ 0 h 85657"/>
                <a:gd name="connsiteX1" fmla="*/ 50454 w 81869"/>
                <a:gd name="connsiteY1" fmla="*/ 27601 h 85657"/>
                <a:gd name="connsiteX2" fmla="*/ 81869 w 81869"/>
                <a:gd name="connsiteY2" fmla="*/ 18083 h 85657"/>
                <a:gd name="connsiteX3" fmla="*/ 61878 w 81869"/>
                <a:gd name="connsiteY3" fmla="*/ 43780 h 85657"/>
                <a:gd name="connsiteX4" fmla="*/ 79965 w 81869"/>
                <a:gd name="connsiteY4" fmla="*/ 70429 h 85657"/>
                <a:gd name="connsiteX5" fmla="*/ 49502 w 81869"/>
                <a:gd name="connsiteY5" fmla="*/ 59960 h 85657"/>
                <a:gd name="connsiteX6" fmla="*/ 29511 w 81869"/>
                <a:gd name="connsiteY6" fmla="*/ 85657 h 85657"/>
                <a:gd name="connsiteX7" fmla="*/ 30463 w 81869"/>
                <a:gd name="connsiteY7" fmla="*/ 53298 h 85657"/>
                <a:gd name="connsiteX8" fmla="*/ 0 w 81869"/>
                <a:gd name="connsiteY8" fmla="*/ 42829 h 85657"/>
                <a:gd name="connsiteX9" fmla="*/ 31415 w 81869"/>
                <a:gd name="connsiteY9" fmla="*/ 33311 h 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69" h="85657">
                  <a:moveTo>
                    <a:pt x="31415" y="0"/>
                  </a:moveTo>
                  <a:lnTo>
                    <a:pt x="50454" y="27601"/>
                  </a:lnTo>
                  <a:lnTo>
                    <a:pt x="81869" y="18083"/>
                  </a:lnTo>
                  <a:lnTo>
                    <a:pt x="61878" y="43780"/>
                  </a:lnTo>
                  <a:lnTo>
                    <a:pt x="79965" y="70429"/>
                  </a:lnTo>
                  <a:lnTo>
                    <a:pt x="49502" y="59960"/>
                  </a:lnTo>
                  <a:lnTo>
                    <a:pt x="29511" y="85657"/>
                  </a:lnTo>
                  <a:lnTo>
                    <a:pt x="30463" y="53298"/>
                  </a:lnTo>
                  <a:lnTo>
                    <a:pt x="0" y="42829"/>
                  </a:lnTo>
                  <a:lnTo>
                    <a:pt x="31415" y="33311"/>
                  </a:lnTo>
                  <a:close/>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pic>
        <p:nvPicPr>
          <p:cNvPr id="486" name="Picture 485">
            <a:extLst>
              <a:ext uri="{FF2B5EF4-FFF2-40B4-BE49-F238E27FC236}">
                <a16:creationId xmlns:a16="http://schemas.microsoft.com/office/drawing/2014/main" id="{3CF6D0F8-E42A-E28F-11BE-EBDE6777E16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11836" y="8571068"/>
            <a:ext cx="557530" cy="557530"/>
          </a:xfrm>
          <a:prstGeom prst="rect">
            <a:avLst/>
          </a:prstGeom>
        </p:spPr>
      </p:pic>
      <p:pic>
        <p:nvPicPr>
          <p:cNvPr id="487" name="Picture 486">
            <a:extLst>
              <a:ext uri="{FF2B5EF4-FFF2-40B4-BE49-F238E27FC236}">
                <a16:creationId xmlns:a16="http://schemas.microsoft.com/office/drawing/2014/main" id="{962F985E-A052-7610-6FFB-DEF06BD8D9E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21439" y="8571068"/>
            <a:ext cx="557530" cy="557530"/>
          </a:xfrm>
          <a:prstGeom prst="rect">
            <a:avLst/>
          </a:prstGeom>
        </p:spPr>
      </p:pic>
      <p:pic>
        <p:nvPicPr>
          <p:cNvPr id="489" name="Picture 488">
            <a:extLst>
              <a:ext uri="{FF2B5EF4-FFF2-40B4-BE49-F238E27FC236}">
                <a16:creationId xmlns:a16="http://schemas.microsoft.com/office/drawing/2014/main" id="{BF750FDB-38EC-A83C-44B3-02D6F72F913C}"/>
              </a:ext>
            </a:extLst>
          </p:cNvPr>
          <p:cNvPicPr>
            <a:picLocks noChangeAspect="1"/>
          </p:cNvPicPr>
          <p:nvPr/>
        </p:nvPicPr>
        <p:blipFill>
          <a:blip r:embed="rId17"/>
          <a:stretch>
            <a:fillRect/>
          </a:stretch>
        </p:blipFill>
        <p:spPr>
          <a:xfrm>
            <a:off x="5026655" y="8571068"/>
            <a:ext cx="824709" cy="618532"/>
          </a:xfrm>
          <a:prstGeom prst="rect">
            <a:avLst/>
          </a:prstGeom>
        </p:spPr>
      </p:pic>
      <p:grpSp>
        <p:nvGrpSpPr>
          <p:cNvPr id="2" name="Graphic 4">
            <a:extLst>
              <a:ext uri="{FF2B5EF4-FFF2-40B4-BE49-F238E27FC236}">
                <a16:creationId xmlns:a16="http://schemas.microsoft.com/office/drawing/2014/main" id="{9187FB32-A9EA-D733-D849-664945E854D3}"/>
              </a:ext>
            </a:extLst>
          </p:cNvPr>
          <p:cNvGrpSpPr/>
          <p:nvPr/>
        </p:nvGrpSpPr>
        <p:grpSpPr>
          <a:xfrm rot="19582332">
            <a:off x="2512389" y="5113926"/>
            <a:ext cx="403667" cy="780438"/>
            <a:chOff x="9129274" y="2719113"/>
            <a:chExt cx="717139" cy="1386497"/>
          </a:xfrm>
          <a:solidFill>
            <a:srgbClr val="000000"/>
          </a:solidFill>
        </p:grpSpPr>
        <p:grpSp>
          <p:nvGrpSpPr>
            <p:cNvPr id="8" name="Graphic 4">
              <a:extLst>
                <a:ext uri="{FF2B5EF4-FFF2-40B4-BE49-F238E27FC236}">
                  <a16:creationId xmlns:a16="http://schemas.microsoft.com/office/drawing/2014/main" id="{CD505ACF-1C89-A7A5-DE00-CD471C1CF7DE}"/>
                </a:ext>
              </a:extLst>
            </p:cNvPr>
            <p:cNvGrpSpPr/>
            <p:nvPr/>
          </p:nvGrpSpPr>
          <p:grpSpPr>
            <a:xfrm>
              <a:off x="9159507" y="2719113"/>
              <a:ext cx="446280" cy="440141"/>
              <a:chOff x="9159507" y="2719113"/>
              <a:chExt cx="446280" cy="440141"/>
            </a:xfrm>
            <a:grpFill/>
          </p:grpSpPr>
          <p:sp>
            <p:nvSpPr>
              <p:cNvPr id="38" name="Freeform 71">
                <a:extLst>
                  <a:ext uri="{FF2B5EF4-FFF2-40B4-BE49-F238E27FC236}">
                    <a16:creationId xmlns:a16="http://schemas.microsoft.com/office/drawing/2014/main" id="{EE8FB49C-C702-06E2-6A8F-9E6F12E5253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39" name="Freeform 72">
                <a:extLst>
                  <a:ext uri="{FF2B5EF4-FFF2-40B4-BE49-F238E27FC236}">
                    <a16:creationId xmlns:a16="http://schemas.microsoft.com/office/drawing/2014/main" id="{78910342-4399-6168-D50C-0539803B62E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1" name="Graphic 4">
              <a:extLst>
                <a:ext uri="{FF2B5EF4-FFF2-40B4-BE49-F238E27FC236}">
                  <a16:creationId xmlns:a16="http://schemas.microsoft.com/office/drawing/2014/main" id="{CE02FEFF-1989-5097-E876-AA649511E1C4}"/>
                </a:ext>
              </a:extLst>
            </p:cNvPr>
            <p:cNvGrpSpPr/>
            <p:nvPr/>
          </p:nvGrpSpPr>
          <p:grpSpPr>
            <a:xfrm>
              <a:off x="9129274" y="2893887"/>
              <a:ext cx="717139" cy="1211724"/>
              <a:chOff x="9129274" y="2893887"/>
              <a:chExt cx="717139" cy="1211724"/>
            </a:xfrm>
            <a:grpFill/>
          </p:grpSpPr>
          <p:sp>
            <p:nvSpPr>
              <p:cNvPr id="23" name="Freeform 64">
                <a:extLst>
                  <a:ext uri="{FF2B5EF4-FFF2-40B4-BE49-F238E27FC236}">
                    <a16:creationId xmlns:a16="http://schemas.microsoft.com/office/drawing/2014/main" id="{2CA60072-2DD7-FD3C-3661-B52C9B403C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56CC7E8B-306E-C152-2630-B094D1AB09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3" name="Freeform 66">
                <a:extLst>
                  <a:ext uri="{FF2B5EF4-FFF2-40B4-BE49-F238E27FC236}">
                    <a16:creationId xmlns:a16="http://schemas.microsoft.com/office/drawing/2014/main" id="{93CCE52E-0712-D2A5-BCEA-ADAEC50860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4" name="Freeform 67">
                <a:extLst>
                  <a:ext uri="{FF2B5EF4-FFF2-40B4-BE49-F238E27FC236}">
                    <a16:creationId xmlns:a16="http://schemas.microsoft.com/office/drawing/2014/main" id="{5FDFAC2E-0162-B500-24FC-9F0F51AC435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5" name="Freeform 68">
                <a:extLst>
                  <a:ext uri="{FF2B5EF4-FFF2-40B4-BE49-F238E27FC236}">
                    <a16:creationId xmlns:a16="http://schemas.microsoft.com/office/drawing/2014/main" id="{08D27CE8-0D95-5AC6-1BEF-AF39F3A68D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6" name="Freeform 69">
                <a:extLst>
                  <a:ext uri="{FF2B5EF4-FFF2-40B4-BE49-F238E27FC236}">
                    <a16:creationId xmlns:a16="http://schemas.microsoft.com/office/drawing/2014/main" id="{A7F1CE5D-8A2C-2BBD-0401-3E1CB632629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7" name="Freeform 70">
                <a:extLst>
                  <a:ext uri="{FF2B5EF4-FFF2-40B4-BE49-F238E27FC236}">
                    <a16:creationId xmlns:a16="http://schemas.microsoft.com/office/drawing/2014/main" id="{2F8463D4-DF54-A6B7-97AC-3E93DFC3A18A}"/>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7257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L</a:t>
            </a: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ocal &amp; Seasonal Sourcing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err="1">
                <a:solidFill>
                  <a:schemeClr val="tx1"/>
                </a:solidFill>
              </a:rPr>
              <a:t>Emphasising</a:t>
            </a:r>
            <a:r>
              <a:rPr lang="en-US" b="1" dirty="0">
                <a:solidFill>
                  <a:schemeClr val="tx1"/>
                </a:solidFill>
              </a:rPr>
              <a:t> local and seasonal sourcing is not only an ethical choice but also one that can add unique value to your food business. Here's how you can approach this: </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40</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202944" y="2225516"/>
            <a:ext cx="7762619" cy="1785722"/>
            <a:chOff x="-156036" y="2505789"/>
            <a:chExt cx="7762619" cy="1785722"/>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Farmer's Markets and Local Producers: </a:t>
              </a:r>
              <a:r>
                <a:rPr lang="en-US" dirty="0">
                  <a:solidFill>
                    <a:schemeClr val="tx1"/>
                  </a:solidFill>
                </a:rPr>
                <a:t>These are great places to start looking for fresh, seasonal ingredients. Establishing relationships with farmers and other local producers can ensure a steady  supply of high-quality ingredients.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Food Cooperatives and Local Distributors: </a:t>
              </a:r>
              <a:r>
                <a:rPr lang="en-US" dirty="0">
                  <a:solidFill>
                    <a:schemeClr val="tx1"/>
                  </a:solidFill>
                </a:rPr>
                <a:t>These entities often source from local farmers and can offer a wider range of products, making it easier to get everything you need in one place. </a:t>
              </a: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271973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Identifying Local Suppliers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3"/>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bg1"/>
                </a:solidFill>
                <a:highlight>
                  <a:srgbClr val="F79037"/>
                </a:highlight>
              </a:rPr>
              <a:t>Remember,</a:t>
            </a:r>
            <a:r>
              <a:rPr lang="en-US">
                <a:solidFill>
                  <a:schemeClr val="bg1"/>
                </a:solidFill>
              </a:rPr>
              <a:t> </a:t>
            </a:r>
            <a:r>
              <a:rPr lang="en-US">
                <a:solidFill>
                  <a:schemeClr val="tx1"/>
                </a:solidFill>
              </a:rPr>
              <a:t>sourcing locally and seasonally can be challenging but it's also an opportunity to create a unique food experience that's grounded in your local community and the rhythms of the natural  world. </a:t>
            </a:r>
          </a:p>
        </p:txBody>
      </p:sp>
      <p:grpSp>
        <p:nvGrpSpPr>
          <p:cNvPr id="6" name="Graphic 3">
            <a:extLst>
              <a:ext uri="{FF2B5EF4-FFF2-40B4-BE49-F238E27FC236}">
                <a16:creationId xmlns:a16="http://schemas.microsoft.com/office/drawing/2014/main" id="{ED519319-E371-8E47-4AF2-D8C19ADB2D8E}"/>
              </a:ext>
            </a:extLst>
          </p:cNvPr>
          <p:cNvGrpSpPr/>
          <p:nvPr/>
        </p:nvGrpSpPr>
        <p:grpSpPr>
          <a:xfrm>
            <a:off x="5778430" y="315616"/>
            <a:ext cx="1140531" cy="1097322"/>
            <a:chOff x="2451513" y="5314516"/>
            <a:chExt cx="1088992" cy="1047735"/>
          </a:xfrm>
          <a:solidFill>
            <a:srgbClr val="000000"/>
          </a:solidFill>
        </p:grpSpPr>
        <p:grpSp>
          <p:nvGrpSpPr>
            <p:cNvPr id="7" name="Graphic 3">
              <a:extLst>
                <a:ext uri="{FF2B5EF4-FFF2-40B4-BE49-F238E27FC236}">
                  <a16:creationId xmlns:a16="http://schemas.microsoft.com/office/drawing/2014/main" id="{7F3B59E8-7BB8-B6E7-7B10-BC0F352184B1}"/>
                </a:ext>
              </a:extLst>
            </p:cNvPr>
            <p:cNvGrpSpPr/>
            <p:nvPr/>
          </p:nvGrpSpPr>
          <p:grpSpPr>
            <a:xfrm>
              <a:off x="2451513" y="5314516"/>
              <a:ext cx="1088992" cy="1047735"/>
              <a:chOff x="2451513" y="5314516"/>
              <a:chExt cx="1088992" cy="1047735"/>
            </a:xfrm>
            <a:grpFill/>
          </p:grpSpPr>
          <p:sp>
            <p:nvSpPr>
              <p:cNvPr id="9" name="Freeform 8">
                <a:extLst>
                  <a:ext uri="{FF2B5EF4-FFF2-40B4-BE49-F238E27FC236}">
                    <a16:creationId xmlns:a16="http://schemas.microsoft.com/office/drawing/2014/main" id="{5D92800F-C2E8-3B77-A1DC-E88EB8BFEB69}"/>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CF8215C-29CE-6836-C3C1-067C49C3F71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B35E99-AC15-2EF3-397F-A50277413A0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49AB8653-C85B-C06B-ABFE-051E7C3BFB85}"/>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D42B2248-F0F7-1FB4-2208-6AA8F11E21BF}"/>
              </a:ext>
            </a:extLst>
          </p:cNvPr>
          <p:cNvGrpSpPr/>
          <p:nvPr/>
        </p:nvGrpSpPr>
        <p:grpSpPr>
          <a:xfrm>
            <a:off x="-184979" y="4054709"/>
            <a:ext cx="7762619" cy="1785722"/>
            <a:chOff x="-184979" y="4054709"/>
            <a:chExt cx="7762619" cy="1785722"/>
          </a:xfrm>
        </p:grpSpPr>
        <p:grpSp>
          <p:nvGrpSpPr>
            <p:cNvPr id="19" name="Group 18">
              <a:extLst>
                <a:ext uri="{FF2B5EF4-FFF2-40B4-BE49-F238E27FC236}">
                  <a16:creationId xmlns:a16="http://schemas.microsoft.com/office/drawing/2014/main" id="{769A4803-E47F-C86E-BFE9-4026CEB007D8}"/>
                </a:ext>
              </a:extLst>
            </p:cNvPr>
            <p:cNvGrpSpPr/>
            <p:nvPr/>
          </p:nvGrpSpPr>
          <p:grpSpPr>
            <a:xfrm>
              <a:off x="-184979" y="4054709"/>
              <a:ext cx="7762619" cy="1785722"/>
              <a:chOff x="-156036" y="2505789"/>
              <a:chExt cx="7762619" cy="1785722"/>
            </a:xfrm>
          </p:grpSpPr>
          <p:cxnSp>
            <p:nvCxnSpPr>
              <p:cNvPr id="20" name="Straight Connector 19">
                <a:extLst>
                  <a:ext uri="{FF2B5EF4-FFF2-40B4-BE49-F238E27FC236}">
                    <a16:creationId xmlns:a16="http://schemas.microsoft.com/office/drawing/2014/main" id="{08424208-27AB-BE57-0EC3-5D20839A1B8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D5485BE8-1735-79C1-BD5C-0D020394B606}"/>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2">
                <a:extLst>
                  <a:ext uri="{FF2B5EF4-FFF2-40B4-BE49-F238E27FC236}">
                    <a16:creationId xmlns:a16="http://schemas.microsoft.com/office/drawing/2014/main" id="{85C4C2BA-BAE3-F7DE-3CC5-3C4EF46A5A6A}"/>
                  </a:ext>
                </a:extLst>
              </p:cNvPr>
              <p:cNvSpPr txBox="1">
                <a:spLocks/>
              </p:cNvSpPr>
              <p:nvPr/>
            </p:nvSpPr>
            <p:spPr>
              <a:xfrm>
                <a:off x="690376" y="3121471"/>
                <a:ext cx="6555132"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Seasonal Menus: </a:t>
                </a:r>
                <a:r>
                  <a:rPr lang="en-US">
                    <a:solidFill>
                      <a:schemeClr val="tx1"/>
                    </a:solidFill>
                  </a:rPr>
                  <a:t>Consider creating a menu that changes with the seasons, allowing you to highlight the freshest, most </a:t>
                </a:r>
                <a:r>
                  <a:rPr lang="en-US" err="1">
                    <a:solidFill>
                      <a:schemeClr val="tx1"/>
                    </a:solidFill>
                  </a:rPr>
                  <a:t>flavourful</a:t>
                </a:r>
                <a:r>
                  <a:rPr lang="en-US">
                    <a:solidFill>
                      <a:schemeClr val="tx1"/>
                    </a:solidFill>
                  </a:rPr>
                  <a:t> ingredients at any given time of the year. </a:t>
                </a:r>
              </a:p>
              <a:p>
                <a:pPr marL="228600" indent="-228600" algn="l">
                  <a:buClr>
                    <a:srgbClr val="F79037"/>
                  </a:buClr>
                  <a:buFont typeface="Arial" panose="020B0604020202020204" pitchFamily="34" charset="0"/>
                  <a:buChar char="•"/>
                  <a:tabLst>
                    <a:tab pos="177800" algn="l"/>
                  </a:tabLst>
                </a:pPr>
                <a:r>
                  <a:rPr lang="en-US" b="1">
                    <a:solidFill>
                      <a:schemeClr val="tx1"/>
                    </a:solidFill>
                  </a:rPr>
                  <a:t>Preservation Techniques: </a:t>
                </a:r>
                <a:r>
                  <a:rPr lang="en-US">
                    <a:solidFill>
                      <a:schemeClr val="tx1"/>
                    </a:solidFill>
                  </a:rPr>
                  <a:t>Pickling, canning, freezing, and other preservation methods can help extend the shelf life of seasonal ingredients, allowing you to use them year-round. </a:t>
                </a:r>
              </a:p>
              <a:p>
                <a:pPr marL="228600" indent="-228600" algn="l">
                  <a:buClr>
                    <a:srgbClr val="F79037"/>
                  </a:buClr>
                  <a:buFont typeface="Arial" panose="020B0604020202020204" pitchFamily="34" charset="0"/>
                  <a:buChar char="•"/>
                  <a:tabLst>
                    <a:tab pos="177800" algn="l"/>
                  </a:tabLst>
                </a:pPr>
                <a:r>
                  <a:rPr lang="en-US" b="1">
                    <a:solidFill>
                      <a:schemeClr val="tx1"/>
                    </a:solidFill>
                  </a:rPr>
                  <a:t>Innovation: </a:t>
                </a:r>
                <a:r>
                  <a:rPr lang="en-US">
                    <a:solidFill>
                      <a:schemeClr val="tx1"/>
                    </a:solidFill>
                  </a:rPr>
                  <a:t>If a particular ingredient isn't available, see it as an opportunity to try something new rather than a setback. </a:t>
                </a:r>
              </a:p>
            </p:txBody>
          </p:sp>
        </p:grpSp>
        <p:sp>
          <p:nvSpPr>
            <p:cNvPr id="24" name="Freeform 23">
              <a:extLst>
                <a:ext uri="{FF2B5EF4-FFF2-40B4-BE49-F238E27FC236}">
                  <a16:creationId xmlns:a16="http://schemas.microsoft.com/office/drawing/2014/main" id="{D224CF71-71B7-8011-4631-AFF5A584FCE6}"/>
                </a:ext>
              </a:extLst>
            </p:cNvPr>
            <p:cNvSpPr/>
            <p:nvPr/>
          </p:nvSpPr>
          <p:spPr>
            <a:xfrm>
              <a:off x="515813"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CB7E531D-B0D6-E549-5BA1-7724523ECE12}"/>
                </a:ext>
              </a:extLst>
            </p:cNvPr>
            <p:cNvSpPr txBox="1"/>
            <p:nvPr/>
          </p:nvSpPr>
          <p:spPr>
            <a:xfrm>
              <a:off x="514689" y="4094668"/>
              <a:ext cx="341545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Working within Seasonal Constraints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C3BFE332-8C04-8358-16D1-C29EFE6F753A}"/>
              </a:ext>
            </a:extLst>
          </p:cNvPr>
          <p:cNvGrpSpPr/>
          <p:nvPr/>
        </p:nvGrpSpPr>
        <p:grpSpPr>
          <a:xfrm>
            <a:off x="-202944" y="6124978"/>
            <a:ext cx="7762619" cy="2341318"/>
            <a:chOff x="-184979" y="4054709"/>
            <a:chExt cx="7762619"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84979" y="4054709"/>
              <a:ext cx="7762619" cy="2341318"/>
              <a:chOff x="-156036" y="2505789"/>
              <a:chExt cx="7762619"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Storytelling: </a:t>
                </a:r>
                <a:r>
                  <a:rPr lang="en-US">
                    <a:solidFill>
                      <a:schemeClr val="tx1"/>
                    </a:solidFill>
                  </a:rPr>
                  <a:t>Share the stories of the farmers and producers you work with. This can help customers feel more connected to your food and to the local community. </a:t>
                </a:r>
              </a:p>
              <a:p>
                <a:pPr marL="228600" indent="-228600" algn="l">
                  <a:buClr>
                    <a:srgbClr val="F79037"/>
                  </a:buClr>
                  <a:buFont typeface="Arial" panose="020B0604020202020204" pitchFamily="34" charset="0"/>
                  <a:buChar char="•"/>
                  <a:tabLst>
                    <a:tab pos="177800" algn="l"/>
                  </a:tabLst>
                </a:pPr>
                <a:r>
                  <a:rPr lang="en-US" b="1">
                    <a:solidFill>
                      <a:schemeClr val="tx1"/>
                    </a:solidFill>
                  </a:rPr>
                  <a:t>Education: </a:t>
                </a:r>
                <a:r>
                  <a:rPr lang="en-US">
                    <a:solidFill>
                      <a:schemeClr val="tx1"/>
                    </a:solidFill>
                  </a:rPr>
                  <a:t>Use your platform to educate customers about the benefits of local sourcing, such as reducing carbon footprint, supporting local economies, and enjoying fresher, more </a:t>
                </a:r>
                <a:r>
                  <a:rPr lang="en-US" err="1">
                    <a:solidFill>
                      <a:schemeClr val="tx1"/>
                    </a:solidFill>
                  </a:rPr>
                  <a:t>flavourful</a:t>
                </a:r>
                <a:r>
                  <a:rPr lang="en-US">
                    <a:solidFill>
                      <a:schemeClr val="tx1"/>
                    </a:solidFill>
                  </a:rPr>
                  <a:t> food. </a:t>
                </a:r>
              </a:p>
              <a:p>
                <a:pPr marL="228600" indent="-228600" algn="l">
                  <a:buClr>
                    <a:srgbClr val="F79037"/>
                  </a:buClr>
                  <a:buFont typeface="Arial" panose="020B0604020202020204" pitchFamily="34" charset="0"/>
                  <a:buChar char="•"/>
                  <a:tabLst>
                    <a:tab pos="177800" algn="l"/>
                  </a:tabLst>
                </a:pPr>
                <a:r>
                  <a:rPr lang="en-US" b="1">
                    <a:solidFill>
                      <a:schemeClr val="tx1"/>
                    </a:solidFill>
                  </a:rPr>
                  <a:t>Marketing: </a:t>
                </a:r>
                <a:r>
                  <a:rPr lang="en-US">
                    <a:solidFill>
                      <a:schemeClr val="tx1"/>
                    </a:solidFill>
                  </a:rPr>
                  <a:t>Highlight your local sourcing in your marketing materials. This can help attract customers who share your values and are willing to pay a premium for locally sourced products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grpSp>
        <p:sp>
          <p:nvSpPr>
            <p:cNvPr id="29" name="Freeform 28">
              <a:extLst>
                <a:ext uri="{FF2B5EF4-FFF2-40B4-BE49-F238E27FC236}">
                  <a16:creationId xmlns:a16="http://schemas.microsoft.com/office/drawing/2014/main" id="{BEDB71C7-95E2-B119-D27A-9F1BA028101B}"/>
                </a:ext>
              </a:extLst>
            </p:cNvPr>
            <p:cNvSpPr/>
            <p:nvPr/>
          </p:nvSpPr>
          <p:spPr>
            <a:xfrm>
              <a:off x="2192212"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528170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Communicating the Value of Local Sourcing to Customers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652577" y="6740659"/>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b="1">
                <a:solidFill>
                  <a:schemeClr val="tx1"/>
                </a:solidFill>
              </a:rPr>
              <a:t>Customers appreciate transparency </a:t>
            </a:r>
            <a:r>
              <a:rPr lang="en-US">
                <a:solidFill>
                  <a:schemeClr val="tx1"/>
                </a:solidFill>
              </a:rPr>
              <a:t>and love to know where their food comes from.       Here's how to effectively communicate your local sourcing: </a:t>
            </a:r>
          </a:p>
        </p:txBody>
      </p:sp>
      <p:sp>
        <p:nvSpPr>
          <p:cNvPr id="2" name="Oval 1">
            <a:extLst>
              <a:ext uri="{FF2B5EF4-FFF2-40B4-BE49-F238E27FC236}">
                <a16:creationId xmlns:a16="http://schemas.microsoft.com/office/drawing/2014/main" id="{B12774E3-6274-2F17-D89A-188435FCE9F0}"/>
              </a:ext>
            </a:extLst>
          </p:cNvPr>
          <p:cNvSpPr/>
          <p:nvPr/>
        </p:nvSpPr>
        <p:spPr>
          <a:xfrm rot="647259">
            <a:off x="6258082" y="1854953"/>
            <a:ext cx="1367806" cy="1116218"/>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hlinkClick r:id="rId2">
                  <a:extLst>
                    <a:ext uri="{A12FA001-AC4F-418D-AE19-62706E023703}">
                      <ahyp:hlinkClr xmlns:ahyp="http://schemas.microsoft.com/office/drawing/2018/hyperlinkcolor" val="tx"/>
                    </a:ext>
                  </a:extLst>
                </a:hlinkClick>
              </a:rPr>
              <a:t>Click to find Cream of the Crop In our compendium</a:t>
            </a:r>
            <a:endParaRPr lang="en-US" sz="1100" b="1" dirty="0">
              <a:solidFill>
                <a:schemeClr val="tx1"/>
              </a:solidFill>
            </a:endParaRPr>
          </a:p>
        </p:txBody>
      </p:sp>
    </p:spTree>
    <p:extLst>
      <p:ext uri="{BB962C8B-B14F-4D97-AF65-F5344CB8AC3E}">
        <p14:creationId xmlns:p14="http://schemas.microsoft.com/office/powerpoint/2010/main" val="1020332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0888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Relationships with Ethical Suppliers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Building strong relationships with ethical suppliers is key to the sustainability and consistency of your supply chain. Here's how you can approach this process: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41</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98298" y="2445536"/>
            <a:ext cx="7669485" cy="2003384"/>
            <a:chOff x="-62902" y="2505789"/>
            <a:chExt cx="7669485" cy="2003384"/>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3877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Environmental Policies: </a:t>
              </a:r>
              <a:r>
                <a:rPr lang="en-US" dirty="0" err="1">
                  <a:solidFill>
                    <a:schemeClr val="tx1"/>
                  </a:solidFill>
                </a:rPr>
                <a:t>prioritise</a:t>
              </a:r>
              <a:r>
                <a:rPr lang="en-US" dirty="0">
                  <a:solidFill>
                    <a:schemeClr val="tx1"/>
                  </a:solidFill>
                </a:rPr>
                <a:t> suppliers who demonstrate a commitment to </a:t>
              </a:r>
              <a:r>
                <a:rPr lang="en-US" dirty="0" err="1">
                  <a:solidFill>
                    <a:schemeClr val="tx1"/>
                  </a:solidFill>
                </a:rPr>
                <a:t>minimising</a:t>
              </a:r>
              <a:r>
                <a:rPr lang="en-US" dirty="0">
                  <a:solidFill>
                    <a:schemeClr val="tx1"/>
                  </a:solidFill>
                </a:rPr>
                <a:t> their environmental impact. This can include things like sustainable farming practices, waste reduction efforts, and energy-efficient operations (info, N.B. 2022) </a:t>
              </a:r>
            </a:p>
            <a:p>
              <a:pPr marL="228600" indent="-228600" algn="l">
                <a:buClr>
                  <a:srgbClr val="F79037"/>
                </a:buClr>
                <a:buFont typeface="Arial" panose="020B0604020202020204" pitchFamily="34" charset="0"/>
                <a:buChar char="•"/>
                <a:tabLst>
                  <a:tab pos="177800" algn="l"/>
                </a:tabLst>
              </a:pPr>
              <a:r>
                <a:rPr lang="en-US" b="1" dirty="0" err="1">
                  <a:solidFill>
                    <a:schemeClr val="tx1"/>
                  </a:solidFill>
                </a:rPr>
                <a:t>Labour</a:t>
              </a:r>
              <a:r>
                <a:rPr lang="en-US" b="1" dirty="0">
                  <a:solidFill>
                    <a:schemeClr val="tx1"/>
                  </a:solidFill>
                </a:rPr>
                <a:t> Practices: </a:t>
              </a:r>
              <a:r>
                <a:rPr lang="en-US" dirty="0">
                  <a:solidFill>
                    <a:schemeClr val="tx1"/>
                  </a:solidFill>
                </a:rPr>
                <a:t>Ethical suppliers should also have fair </a:t>
              </a:r>
              <a:r>
                <a:rPr lang="en-US" dirty="0" err="1">
                  <a:solidFill>
                    <a:schemeClr val="tx1"/>
                  </a:solidFill>
                </a:rPr>
                <a:t>labour</a:t>
              </a:r>
              <a:r>
                <a:rPr lang="en-US" dirty="0">
                  <a:solidFill>
                    <a:schemeClr val="tx1"/>
                  </a:solidFill>
                </a:rPr>
                <a:t> practices, which can include providing living wages, ensuring safe and healthy working conditions, and respecting workers' rights.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Quality Standards: </a:t>
              </a:r>
              <a:r>
                <a:rPr lang="en-US" dirty="0">
                  <a:solidFill>
                    <a:schemeClr val="tx1"/>
                  </a:solidFill>
                </a:rPr>
                <a:t>Consistent, high-quality products are essential. Assess potential suppliers based on the quality of their goods, their reliability, and their ability to meet your specific needs.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271973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Evaluating Potential Suppliers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2F386533-D927-B7EE-06EF-3941D3FCE90C}"/>
              </a:ext>
            </a:extLst>
          </p:cNvPr>
          <p:cNvGrpSpPr/>
          <p:nvPr/>
        </p:nvGrpSpPr>
        <p:grpSpPr>
          <a:xfrm>
            <a:off x="-826432" y="4618994"/>
            <a:ext cx="8397619" cy="2341318"/>
            <a:chOff x="-837944" y="6124978"/>
            <a:chExt cx="8397619" cy="2341318"/>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837944" y="6124978"/>
              <a:ext cx="8397619" cy="2341318"/>
              <a:chOff x="-819979" y="4054709"/>
              <a:chExt cx="8397619"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819979" y="4054709"/>
                <a:ext cx="8397619" cy="2341318"/>
                <a:chOff x="-791036" y="2505789"/>
                <a:chExt cx="8397619"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791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Price: </a:t>
                  </a:r>
                  <a:r>
                    <a:rPr lang="en-US" dirty="0">
                      <a:solidFill>
                        <a:schemeClr val="tx1"/>
                      </a:solidFill>
                    </a:rPr>
                    <a:t>While it's important to negotiate a fair price, remember that suppliers also need to cover their costs and make a profit. Paying a fair price can help ensure that your suppliers are able to maintain their ethical practices.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Volume and Frequency: </a:t>
                  </a:r>
                  <a:r>
                    <a:rPr lang="en-US" dirty="0">
                      <a:solidFill>
                        <a:schemeClr val="tx1"/>
                      </a:solidFill>
                    </a:rPr>
                    <a:t>Agree on how much you'll be purchasing and how often. Ensure that these terms align with your business needs as well as the supplier's capacity. </a:t>
                  </a:r>
                  <a:r>
                    <a:rPr lang="en-US" b="1" dirty="0">
                      <a:solidFill>
                        <a:srgbClr val="F79037"/>
                      </a:solidFill>
                      <a:hlinkClick r:id="rId2">
                        <a:extLst>
                          <a:ext uri="{A12FA001-AC4F-418D-AE19-62706E023703}">
                            <ahyp:hlinkClr xmlns:ahyp="http://schemas.microsoft.com/office/drawing/2018/hyperlinkcolor" val="tx"/>
                          </a:ext>
                        </a:extLst>
                      </a:hlinkClick>
                    </a:rPr>
                    <a:t>Negotiating supplier contracts</a:t>
                  </a:r>
                  <a:endParaRPr lang="en-US" b="1" dirty="0">
                    <a:solidFill>
                      <a:srgbClr val="F79037"/>
                    </a:solidFill>
                  </a:endParaRPr>
                </a:p>
                <a:p>
                  <a:pPr marL="228600" indent="-228600" algn="l">
                    <a:buClr>
                      <a:srgbClr val="F79037"/>
                    </a:buClr>
                    <a:buFont typeface="Arial" panose="020B0604020202020204" pitchFamily="34" charset="0"/>
                    <a:buChar char="•"/>
                    <a:tabLst>
                      <a:tab pos="177800" algn="l"/>
                    </a:tabLst>
                  </a:pPr>
                  <a:r>
                    <a:rPr lang="en-US" b="1" dirty="0">
                      <a:solidFill>
                        <a:schemeClr val="tx1"/>
                      </a:solidFill>
                    </a:rPr>
                    <a:t>Delivery Terms: </a:t>
                  </a:r>
                  <a:r>
                    <a:rPr lang="en-US" dirty="0">
                      <a:solidFill>
                        <a:schemeClr val="tx1"/>
                      </a:solidFill>
                    </a:rPr>
                    <a:t>Establish when and how deliveries will be made. Consider factors like your storage capacity and the shelf life of the products.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Payment Terms: </a:t>
                  </a:r>
                  <a:r>
                    <a:rPr lang="en-US" dirty="0">
                      <a:solidFill>
                        <a:schemeClr val="tx1"/>
                      </a:solidFill>
                    </a:rPr>
                    <a:t>Determine when and how you'll pay for the goods. Late payments can strain relationships and may even put smaller suppliers at risk.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243274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Negotiating Contracts </a:t>
                </a: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603245"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Once you've identified potential suppliers, the next step is to </a:t>
              </a:r>
              <a:r>
                <a:rPr lang="en-US" b="1">
                  <a:solidFill>
                    <a:schemeClr val="tx1"/>
                  </a:solidFill>
                </a:rPr>
                <a:t>negotiate the terms of your </a:t>
              </a:r>
            </a:p>
            <a:p>
              <a:pPr algn="l">
                <a:buClr>
                  <a:srgbClr val="F79037"/>
                </a:buClr>
                <a:tabLst>
                  <a:tab pos="177800" algn="l"/>
                </a:tabLst>
              </a:pPr>
              <a:r>
                <a:rPr lang="en-US" b="1">
                  <a:solidFill>
                    <a:schemeClr val="tx1"/>
                  </a:solidFill>
                </a:rPr>
                <a:t>relationship</a:t>
              </a:r>
              <a:r>
                <a:rPr lang="en-US">
                  <a:solidFill>
                    <a:schemeClr val="tx1"/>
                  </a:solidFill>
                </a:rPr>
                <a:t>. Here are a few things to consider: </a:t>
              </a:r>
            </a:p>
            <a:p>
              <a:pPr algn="l">
                <a:buClr>
                  <a:srgbClr val="F79037"/>
                </a:buClr>
                <a:tabLst>
                  <a:tab pos="177800" algn="l"/>
                </a:tabLst>
              </a:pPr>
              <a:endParaRPr lang="en-US">
                <a:solidFill>
                  <a:schemeClr val="tx1"/>
                </a:solidFill>
              </a:endParaRPr>
            </a:p>
          </p:txBody>
        </p:sp>
      </p:grpSp>
      <p:grpSp>
        <p:nvGrpSpPr>
          <p:cNvPr id="53" name="Graphic 3">
            <a:extLst>
              <a:ext uri="{FF2B5EF4-FFF2-40B4-BE49-F238E27FC236}">
                <a16:creationId xmlns:a16="http://schemas.microsoft.com/office/drawing/2014/main" id="{0ED0CC73-D422-AD83-A203-253C9D8FE2E8}"/>
              </a:ext>
            </a:extLst>
          </p:cNvPr>
          <p:cNvGrpSpPr/>
          <p:nvPr/>
        </p:nvGrpSpPr>
        <p:grpSpPr>
          <a:xfrm>
            <a:off x="5810430" y="192755"/>
            <a:ext cx="1124451" cy="1141399"/>
            <a:chOff x="4420248" y="5325487"/>
            <a:chExt cx="1091621" cy="1108075"/>
          </a:xfrm>
          <a:solidFill>
            <a:srgbClr val="000000"/>
          </a:solidFill>
        </p:grpSpPr>
        <p:grpSp>
          <p:nvGrpSpPr>
            <p:cNvPr id="55" name="Graphic 3">
              <a:extLst>
                <a:ext uri="{FF2B5EF4-FFF2-40B4-BE49-F238E27FC236}">
                  <a16:creationId xmlns:a16="http://schemas.microsoft.com/office/drawing/2014/main" id="{1BB586F0-8D22-E105-C59F-F82DE93D8C78}"/>
                </a:ext>
              </a:extLst>
            </p:cNvPr>
            <p:cNvGrpSpPr/>
            <p:nvPr/>
          </p:nvGrpSpPr>
          <p:grpSpPr>
            <a:xfrm>
              <a:off x="4420248" y="5325487"/>
              <a:ext cx="965453" cy="1091619"/>
              <a:chOff x="4420248" y="5325487"/>
              <a:chExt cx="965453" cy="1091619"/>
            </a:xfrm>
            <a:grpFill/>
          </p:grpSpPr>
          <p:sp>
            <p:nvSpPr>
              <p:cNvPr id="67" name="Freeform 66">
                <a:extLst>
                  <a:ext uri="{FF2B5EF4-FFF2-40B4-BE49-F238E27FC236}">
                    <a16:creationId xmlns:a16="http://schemas.microsoft.com/office/drawing/2014/main" id="{956491F4-1885-5B9A-B329-30CA8FF6A18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C76A0DF-66A1-3F77-2CEC-3774715ACADE}"/>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CFCA0C3-E6B4-81B9-68CB-59BB5A0EBF9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734391A-4E83-7D6E-A69C-71E1ABD1283A}"/>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68DB8F3-E66E-0AAF-D3D3-84FD7947576F}"/>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2B86644-D5EC-04C0-59FB-D4FF13FC2A53}"/>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3B750E8-9732-F308-2DAC-32362DE6095A}"/>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52E154C-61DF-2AD2-F87A-412EBB68E33E}"/>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01DCBB88-E306-6E3A-AFCD-1A06EEAE1796}"/>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A9C49E3-C808-28BF-CA5A-3D10708CBC93}"/>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892E230-9FCF-54CA-78E9-77D3162EFFD0}"/>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B3B80D6-B11D-83EB-DF64-4E0161AD7681}"/>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C4C6187-168F-C27D-CE0A-C52BE59AF58F}"/>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B806ACB-AE9C-1793-5F41-D05ED011BCA0}"/>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8DD2A-E5A6-D965-B03C-E61BC741C0FB}"/>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AAA02FD-104C-DEB5-9115-DA4A2593BE96}"/>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555D75-82FD-AB56-DCEB-F1586413953A}"/>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6F3E727-393C-DB58-45C0-B85C609B49BE}"/>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779CA96-56EA-4C3D-71E7-46F6A3953A03}"/>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Open Communication: </a:t>
            </a:r>
            <a:r>
              <a:rPr lang="en-US">
                <a:solidFill>
                  <a:schemeClr val="tx1"/>
                </a:solidFill>
              </a:rPr>
              <a:t>Regular, open communication can help both parties understand each other's needs and constraints. It also helps to address any issues promptly before they escalate. </a:t>
            </a:r>
          </a:p>
          <a:p>
            <a:pPr marL="228600" indent="-228600" algn="l">
              <a:buClr>
                <a:srgbClr val="F79037"/>
              </a:buClr>
              <a:buFont typeface="Arial" panose="020B0604020202020204" pitchFamily="34" charset="0"/>
              <a:buChar char="•"/>
              <a:tabLst>
                <a:tab pos="177800" algn="l"/>
              </a:tabLst>
            </a:pPr>
            <a:r>
              <a:rPr lang="en-US" b="1">
                <a:solidFill>
                  <a:schemeClr val="tx1"/>
                </a:solidFill>
              </a:rPr>
              <a:t>Flexibility: </a:t>
            </a:r>
            <a:r>
              <a:rPr lang="en-US">
                <a:solidFill>
                  <a:schemeClr val="tx1"/>
                </a:solidFill>
              </a:rPr>
              <a:t>Be willing to adjust your terms as circumstances change. This can help build trust and demonstrate that you see the relationship as a partnership, not just a business transaction. </a:t>
            </a:r>
          </a:p>
          <a:p>
            <a:pPr marL="228600" indent="-228600" algn="l">
              <a:buClr>
                <a:srgbClr val="F79037"/>
              </a:buClr>
              <a:buFont typeface="Arial" panose="020B0604020202020204" pitchFamily="34" charset="0"/>
              <a:buChar char="•"/>
              <a:tabLst>
                <a:tab pos="177800" algn="l"/>
              </a:tabLst>
            </a:pPr>
            <a:r>
              <a:rPr lang="en-US" b="1">
                <a:solidFill>
                  <a:schemeClr val="tx1"/>
                </a:solidFill>
              </a:rPr>
              <a:t>Support: </a:t>
            </a:r>
            <a:r>
              <a:rPr lang="en-US">
                <a:solidFill>
                  <a:schemeClr val="tx1"/>
                </a:solidFill>
              </a:rPr>
              <a:t>Show interest in your suppliers' success. This can involve promoting their products, providing constructive feedback, or even helping them connect with other potential buyers. </a:t>
            </a:r>
          </a:p>
          <a:p>
            <a:pPr marL="228600" indent="-228600" algn="l">
              <a:buClr>
                <a:srgbClr val="F79037"/>
              </a:buClr>
              <a:buFont typeface="Arial" panose="020B0604020202020204" pitchFamily="34" charset="0"/>
              <a:buChar char="•"/>
              <a:tabLst>
                <a:tab pos="177800" algn="l"/>
              </a:tabLst>
            </a:pPr>
            <a:r>
              <a:rPr lang="en-US">
                <a:solidFill>
                  <a:schemeClr val="tx1"/>
                </a:solidFill>
              </a:rPr>
              <a:t>By nurturing strong relationships with ethical suppliers, you can ensure a steady supply of high-quality, ethically produced goods, while also contributing to a more sustainable and fair food system.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8" y="8020840"/>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A </a:t>
            </a:r>
            <a:r>
              <a:rPr lang="en-US" b="1">
                <a:solidFill>
                  <a:schemeClr val="tx1"/>
                </a:solidFill>
              </a:rPr>
              <a:t>strong, long-term relationship </a:t>
            </a:r>
            <a:r>
              <a:rPr lang="en-US">
                <a:solidFill>
                  <a:schemeClr val="tx1"/>
                </a:solidFill>
              </a:rPr>
              <a:t>with a supplier is not just about transactions; it's about </a:t>
            </a:r>
            <a:r>
              <a:rPr lang="en-US" b="1">
                <a:solidFill>
                  <a:schemeClr val="tx1"/>
                </a:solidFill>
              </a:rPr>
              <a:t>partnership</a:t>
            </a:r>
            <a:r>
              <a:rPr lang="en-US">
                <a:solidFill>
                  <a:schemeClr val="tx1"/>
                </a:solidFill>
              </a:rPr>
              <a:t>. </a:t>
            </a:r>
          </a:p>
          <a:p>
            <a:pPr algn="l">
              <a:buClr>
                <a:srgbClr val="F79037"/>
              </a:buClr>
              <a:tabLst>
                <a:tab pos="177800" algn="l"/>
              </a:tabLst>
            </a:pPr>
            <a:r>
              <a:rPr lang="en-US">
                <a:solidFill>
                  <a:schemeClr val="tx1"/>
                </a:solidFill>
              </a:rPr>
              <a:t>Here's how to cultivate such relationships: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0"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88">
            <a:extLst>
              <a:ext uri="{FF2B5EF4-FFF2-40B4-BE49-F238E27FC236}">
                <a16:creationId xmlns:a16="http://schemas.microsoft.com/office/drawing/2014/main" id="{373BE1C0-F142-6342-5852-0D47262B6028}"/>
              </a:ext>
            </a:extLst>
          </p:cNvPr>
          <p:cNvSpPr/>
          <p:nvPr/>
        </p:nvSpPr>
        <p:spPr>
          <a:xfrm>
            <a:off x="960037"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436009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Building Mutually Beneficial Relationships </a:t>
            </a:r>
          </a:p>
          <a:p>
            <a:endParaRPr lang="en-IE" sz="1600" b="1">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343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Transportation &amp; Logistics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Transportation and logistics can indeed have a significant environmental impact, making it an important area to focus on for any business that's committed to sustainability. Here's how you can manage your logistics sustainably: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42</a:t>
            </a:fld>
            <a:endParaRPr lang="en-US" sz="900">
              <a:solidFill>
                <a:schemeClr val="tx1"/>
              </a:solidFill>
            </a:endParaRPr>
          </a:p>
        </p:txBody>
      </p:sp>
      <p:grpSp>
        <p:nvGrpSpPr>
          <p:cNvPr id="78" name="Group 77">
            <a:extLst>
              <a:ext uri="{FF2B5EF4-FFF2-40B4-BE49-F238E27FC236}">
                <a16:creationId xmlns:a16="http://schemas.microsoft.com/office/drawing/2014/main" id="{2F386533-D927-B7EE-06EF-3941D3FCE90C}"/>
              </a:ext>
            </a:extLst>
          </p:cNvPr>
          <p:cNvGrpSpPr/>
          <p:nvPr/>
        </p:nvGrpSpPr>
        <p:grpSpPr>
          <a:xfrm>
            <a:off x="-182961" y="2666718"/>
            <a:ext cx="7754148" cy="2349785"/>
            <a:chOff x="-194473" y="6116511"/>
            <a:chExt cx="7754148" cy="2349785"/>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194473" y="6116511"/>
              <a:ext cx="7754148" cy="2349785"/>
              <a:chOff x="-176508" y="4046242"/>
              <a:chExt cx="7754148" cy="234978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76508" y="4046242"/>
                <a:ext cx="7754148" cy="2349785"/>
                <a:chOff x="-147565" y="2497322"/>
                <a:chExt cx="7754148" cy="234978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47565"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Efficient Vehicles: </a:t>
                  </a:r>
                  <a:r>
                    <a:rPr lang="en-US">
                      <a:solidFill>
                        <a:schemeClr val="tx1"/>
                      </a:solidFill>
                    </a:rPr>
                    <a:t>Consider using vehicles that are energy-efficient or use alternative fuels. Electric vehicles or hybrids are a good choice if available and practical for your needs. </a:t>
                  </a:r>
                </a:p>
                <a:p>
                  <a:pPr marL="228600" indent="-228600" algn="l">
                    <a:buClr>
                      <a:srgbClr val="F79037"/>
                    </a:buClr>
                    <a:buFont typeface="Arial" panose="020B0604020202020204" pitchFamily="34" charset="0"/>
                    <a:buChar char="•"/>
                    <a:tabLst>
                      <a:tab pos="177800" algn="l"/>
                    </a:tabLst>
                  </a:pPr>
                  <a:r>
                    <a:rPr lang="en-US" b="1">
                      <a:solidFill>
                        <a:schemeClr val="tx1"/>
                      </a:solidFill>
                    </a:rPr>
                    <a:t>Public Transportation and Bicycling: </a:t>
                  </a:r>
                  <a:r>
                    <a:rPr lang="en-US">
                      <a:solidFill>
                        <a:schemeClr val="tx1"/>
                      </a:solidFill>
                    </a:rPr>
                    <a:t>For local deliveries, consider using public transportation or bicycles. These methods are low-cost, low-impact, and can often navigate urban areas more efficiently than cars. </a:t>
                  </a:r>
                </a:p>
                <a:p>
                  <a:pPr marL="228600" indent="-228600" algn="l">
                    <a:buClr>
                      <a:srgbClr val="F79037"/>
                    </a:buClr>
                    <a:buFont typeface="Arial" panose="020B0604020202020204" pitchFamily="34" charset="0"/>
                    <a:buChar char="•"/>
                    <a:tabLst>
                      <a:tab pos="177800" algn="l"/>
                    </a:tabLst>
                  </a:pPr>
                  <a:r>
                    <a:rPr lang="en-US" b="1">
                      <a:solidFill>
                        <a:schemeClr val="tx1"/>
                      </a:solidFill>
                    </a:rPr>
                    <a:t>Carpooling and Shared Freight Services: </a:t>
                  </a:r>
                  <a:r>
                    <a:rPr lang="en-US">
                      <a:solidFill>
                        <a:schemeClr val="tx1"/>
                      </a:solidFill>
                    </a:rPr>
                    <a:t>Sharing transportation with other businesses can help reduce your carbon footprint, as well as cost. </a:t>
                  </a:r>
                </a:p>
                <a:p>
                  <a:pPr algn="l">
                    <a:buClr>
                      <a:srgbClr val="F79037"/>
                    </a:buClr>
                    <a:tabLst>
                      <a:tab pos="177800" algn="l"/>
                    </a:tabLst>
                  </a:pPr>
                  <a:r>
                    <a:rPr lang="en-US">
                      <a:solidFill>
                        <a:schemeClr val="tx1"/>
                      </a:solidFill>
                    </a:rPr>
                    <a:t>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Low-Emission Transportation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One of the key areas           to focus on is </a:t>
              </a:r>
              <a:r>
                <a:rPr lang="en-US" b="1">
                  <a:solidFill>
                    <a:schemeClr val="tx1"/>
                  </a:solidFill>
                </a:rPr>
                <a:t>reducing the carbon emissions </a:t>
              </a:r>
              <a:r>
                <a:rPr lang="en-US">
                  <a:solidFill>
                    <a:schemeClr val="tx1"/>
                  </a:solidFill>
                </a:rPr>
                <a:t>associated with </a:t>
              </a:r>
              <a:r>
                <a:rPr lang="en-US" b="1">
                  <a:solidFill>
                    <a:schemeClr val="tx1"/>
                  </a:solidFill>
                </a:rPr>
                <a:t>transporting your </a:t>
              </a:r>
            </a:p>
            <a:p>
              <a:pPr algn="l">
                <a:buClr>
                  <a:srgbClr val="F79037"/>
                </a:buClr>
                <a:tabLst>
                  <a:tab pos="177800" algn="l"/>
                </a:tabLst>
              </a:pPr>
              <a:r>
                <a:rPr lang="en-US" b="1">
                  <a:solidFill>
                    <a:schemeClr val="tx1"/>
                  </a:solidFill>
                </a:rPr>
                <a:t>goods</a:t>
              </a:r>
              <a:r>
                <a:rPr lang="en-US">
                  <a:solidFill>
                    <a:schemeClr val="tx1"/>
                  </a:solidFill>
                </a:rPr>
                <a:t>. Some strategies include: </a:t>
              </a:r>
            </a:p>
            <a:p>
              <a:pPr algn="l">
                <a:buClr>
                  <a:srgbClr val="F79037"/>
                </a:buClr>
                <a:tabLst>
                  <a:tab pos="177800" algn="l"/>
                </a:tabLst>
              </a:pPr>
              <a:endParaRPr lang="en-US">
                <a:solidFill>
                  <a:schemeClr val="tx1"/>
                </a:solidFill>
              </a:endParaRPr>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Inventory Management: </a:t>
            </a:r>
            <a:r>
              <a:rPr lang="en-US">
                <a:solidFill>
                  <a:schemeClr val="tx1"/>
                </a:solidFill>
              </a:rPr>
              <a:t>Efficient inventory management can help you consolidate shipments without running out of stock. This might involve using forecasting software to predict demand, or setting up automatic reorders when inventory levels get low. </a:t>
            </a:r>
          </a:p>
          <a:p>
            <a:pPr marL="228600" indent="-228600" algn="l">
              <a:buClr>
                <a:srgbClr val="F79037"/>
              </a:buClr>
              <a:buFont typeface="Arial" panose="020B0604020202020204" pitchFamily="34" charset="0"/>
              <a:buChar char="•"/>
              <a:tabLst>
                <a:tab pos="177800" algn="l"/>
              </a:tabLst>
            </a:pPr>
            <a:r>
              <a:rPr lang="en-US" b="1">
                <a:solidFill>
                  <a:schemeClr val="tx1"/>
                </a:solidFill>
              </a:rPr>
              <a:t>Collaboration: </a:t>
            </a:r>
            <a:r>
              <a:rPr lang="en-US">
                <a:solidFill>
                  <a:schemeClr val="tx1"/>
                </a:solidFill>
              </a:rPr>
              <a:t>Collaborate with other businesses, especially those in your vicinity or on your route, to consolidate shipments and share the environmental benefits. </a:t>
            </a:r>
          </a:p>
          <a:p>
            <a:pPr marL="228600" indent="-228600" algn="l">
              <a:buClr>
                <a:srgbClr val="F79037"/>
              </a:buClr>
              <a:buFont typeface="Arial" panose="020B0604020202020204" pitchFamily="34" charset="0"/>
              <a:buChar char="•"/>
              <a:tabLst>
                <a:tab pos="177800" algn="l"/>
              </a:tabLst>
            </a:pPr>
            <a:r>
              <a:rPr lang="en-US">
                <a:solidFill>
                  <a:schemeClr val="tx1"/>
                </a:solidFill>
              </a:rPr>
              <a:t>By focusing on sustainable logistics, you can significantly reduce your business's carbon footprint, which aligns with your commitment to ethical and sustainable practices. Plus, many of these strategies can also help save money in the long term, making them good for both the planet and your profit.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8020840"/>
            <a:ext cx="1655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Consolidating shipments means </a:t>
            </a:r>
            <a:r>
              <a:rPr lang="en-US" b="1">
                <a:solidFill>
                  <a:schemeClr val="tx1"/>
                </a:solidFill>
              </a:rPr>
              <a:t>sending out fewer, larger deliveries</a:t>
            </a:r>
            <a:r>
              <a:rPr lang="en-US">
                <a:solidFill>
                  <a:schemeClr val="tx1"/>
                </a:solidFill>
              </a:rPr>
              <a:t>, rather than many smaller ones. This can significantly </a:t>
            </a:r>
            <a:r>
              <a:rPr lang="en-US" b="1">
                <a:solidFill>
                  <a:schemeClr val="tx1"/>
                </a:solidFill>
              </a:rPr>
              <a:t>reduce the overall impact of transportation</a:t>
            </a:r>
            <a:r>
              <a:rPr lang="en-US">
                <a:solidFill>
                  <a:schemeClr val="tx1"/>
                </a:solidFill>
              </a:rPr>
              <a:t>. Here are a couple of things to </a:t>
            </a:r>
          </a:p>
          <a:p>
            <a:pPr algn="l">
              <a:buClr>
                <a:srgbClr val="F79037"/>
              </a:buClr>
              <a:tabLst>
                <a:tab pos="177800" algn="l"/>
              </a:tabLst>
            </a:pPr>
            <a:r>
              <a:rPr lang="en-US">
                <a:solidFill>
                  <a:schemeClr val="tx1"/>
                </a:solidFill>
              </a:rPr>
              <a:t>consider: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448738" y="739669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Consolidating Shipments </a:t>
            </a:r>
          </a:p>
        </p:txBody>
      </p:sp>
      <p:grpSp>
        <p:nvGrpSpPr>
          <p:cNvPr id="5" name="Group 4">
            <a:extLst>
              <a:ext uri="{FF2B5EF4-FFF2-40B4-BE49-F238E27FC236}">
                <a16:creationId xmlns:a16="http://schemas.microsoft.com/office/drawing/2014/main" id="{3950C8E6-D3CB-E5BA-DAAE-DC4F7B39A6BA}"/>
              </a:ext>
            </a:extLst>
          </p:cNvPr>
          <p:cNvGrpSpPr/>
          <p:nvPr/>
        </p:nvGrpSpPr>
        <p:grpSpPr>
          <a:xfrm>
            <a:off x="5977811" y="548382"/>
            <a:ext cx="1184718" cy="759630"/>
            <a:chOff x="2708465" y="2516110"/>
            <a:chExt cx="1287319" cy="825417"/>
          </a:xfrm>
          <a:solidFill>
            <a:srgbClr val="000000"/>
          </a:solidFill>
        </p:grpSpPr>
        <p:grpSp>
          <p:nvGrpSpPr>
            <p:cNvPr id="6" name="Group 5">
              <a:extLst>
                <a:ext uri="{FF2B5EF4-FFF2-40B4-BE49-F238E27FC236}">
                  <a16:creationId xmlns:a16="http://schemas.microsoft.com/office/drawing/2014/main" id="{27A1EFAB-DF5A-459F-04E4-3EF630935A77}"/>
                </a:ext>
              </a:extLst>
            </p:cNvPr>
            <p:cNvGrpSpPr/>
            <p:nvPr/>
          </p:nvGrpSpPr>
          <p:grpSpPr>
            <a:xfrm>
              <a:off x="2853306" y="2645797"/>
              <a:ext cx="395598" cy="175397"/>
              <a:chOff x="2388581" y="2630405"/>
              <a:chExt cx="395598" cy="175397"/>
            </a:xfrm>
            <a:grpFill/>
          </p:grpSpPr>
          <p:sp>
            <p:nvSpPr>
              <p:cNvPr id="14" name="Freeform 13">
                <a:extLst>
                  <a:ext uri="{FF2B5EF4-FFF2-40B4-BE49-F238E27FC236}">
                    <a16:creationId xmlns:a16="http://schemas.microsoft.com/office/drawing/2014/main" id="{21BB6892-B3AC-3E41-1DFB-4C101779C1E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4E5AC44-743B-C91B-C297-A2B4E6537929}"/>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21DE3456-A68B-581D-4049-B2E0114A7EED}"/>
                </a:ext>
              </a:extLst>
            </p:cNvPr>
            <p:cNvGrpSpPr/>
            <p:nvPr/>
          </p:nvGrpSpPr>
          <p:grpSpPr>
            <a:xfrm>
              <a:off x="2708465" y="2516110"/>
              <a:ext cx="1287319" cy="825417"/>
              <a:chOff x="2243740" y="2500718"/>
              <a:chExt cx="1287319" cy="825417"/>
            </a:xfrm>
            <a:grpFill/>
          </p:grpSpPr>
          <p:sp>
            <p:nvSpPr>
              <p:cNvPr id="8" name="Freeform 7">
                <a:extLst>
                  <a:ext uri="{FF2B5EF4-FFF2-40B4-BE49-F238E27FC236}">
                    <a16:creationId xmlns:a16="http://schemas.microsoft.com/office/drawing/2014/main" id="{79D20138-B581-87DA-CDDE-00916A91F78C}"/>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813B9FF-4762-0651-85C8-0DAD50AC8628}"/>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56F88FF-3E48-DF10-E1C1-8702BE249EBD}"/>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89C48F-4EBA-68CE-1A72-F70CA70DAA2B}"/>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C72AE64-6982-4DE2-EDC7-B455E044CF93}"/>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7B8497-14A6-D600-B017-6CA5F77BF858}"/>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175FF429-DE57-8338-C2C8-D326EC54F70C}"/>
              </a:ext>
            </a:extLst>
          </p:cNvPr>
          <p:cNvGrpSpPr/>
          <p:nvPr/>
        </p:nvGrpSpPr>
        <p:grpSpPr>
          <a:xfrm>
            <a:off x="-293028" y="5104116"/>
            <a:ext cx="7864215" cy="2349785"/>
            <a:chOff x="-304540" y="6116511"/>
            <a:chExt cx="7864215" cy="2349785"/>
          </a:xfrm>
        </p:grpSpPr>
        <p:grpSp>
          <p:nvGrpSpPr>
            <p:cNvPr id="17" name="Group 16">
              <a:extLst>
                <a:ext uri="{FF2B5EF4-FFF2-40B4-BE49-F238E27FC236}">
                  <a16:creationId xmlns:a16="http://schemas.microsoft.com/office/drawing/2014/main" id="{A60A8D5E-A729-149A-1157-A67F74A22EC4}"/>
                </a:ext>
              </a:extLst>
            </p:cNvPr>
            <p:cNvGrpSpPr/>
            <p:nvPr/>
          </p:nvGrpSpPr>
          <p:grpSpPr>
            <a:xfrm>
              <a:off x="-304540" y="6116511"/>
              <a:ext cx="7864215" cy="2349785"/>
              <a:chOff x="-286575" y="4046242"/>
              <a:chExt cx="7864215" cy="2349785"/>
            </a:xfrm>
          </p:grpSpPr>
          <p:grpSp>
            <p:nvGrpSpPr>
              <p:cNvPr id="20" name="Group 19">
                <a:extLst>
                  <a:ext uri="{FF2B5EF4-FFF2-40B4-BE49-F238E27FC236}">
                    <a16:creationId xmlns:a16="http://schemas.microsoft.com/office/drawing/2014/main" id="{D736B686-6193-2787-4D75-A04493143978}"/>
                  </a:ext>
                </a:extLst>
              </p:cNvPr>
              <p:cNvGrpSpPr/>
              <p:nvPr/>
            </p:nvGrpSpPr>
            <p:grpSpPr>
              <a:xfrm>
                <a:off x="-286575" y="4046242"/>
                <a:ext cx="7864215" cy="2349785"/>
                <a:chOff x="-257632" y="2497322"/>
                <a:chExt cx="7864215" cy="2349785"/>
              </a:xfrm>
            </p:grpSpPr>
            <p:cxnSp>
              <p:nvCxnSpPr>
                <p:cNvPr id="22" name="Straight Connector 21">
                  <a:extLst>
                    <a:ext uri="{FF2B5EF4-FFF2-40B4-BE49-F238E27FC236}">
                      <a16:creationId xmlns:a16="http://schemas.microsoft.com/office/drawing/2014/main" id="{B0BF5400-3C13-CC30-9E12-7050F24D2E79}"/>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DF009892-BB51-AD30-4F6E-D67FBF765675}"/>
                    </a:ext>
                  </a:extLst>
                </p:cNvPr>
                <p:cNvSpPr/>
                <p:nvPr/>
              </p:nvSpPr>
              <p:spPr>
                <a:xfrm>
                  <a:off x="-257632"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33D3CA69-BCB9-B580-608D-7802956065F8}"/>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a:solidFill>
                        <a:schemeClr val="tx1"/>
                      </a:solidFill>
                    </a:rPr>
                    <a:t>Route Planning Software: There are various software tools available that can help you plan the most efficient routes for deliveries. </a:t>
                  </a:r>
                </a:p>
                <a:p>
                  <a:pPr marL="228600" indent="-228600" algn="l">
                    <a:buClr>
                      <a:srgbClr val="F79037"/>
                    </a:buClr>
                    <a:buFont typeface="Arial" panose="020B0604020202020204" pitchFamily="34" charset="0"/>
                    <a:buChar char="•"/>
                    <a:tabLst>
                      <a:tab pos="177800" algn="l"/>
                    </a:tabLst>
                  </a:pPr>
                  <a:r>
                    <a:rPr lang="en-US" b="1">
                      <a:solidFill>
                        <a:schemeClr val="tx1"/>
                      </a:solidFill>
                    </a:rPr>
                    <a:t>Off-Peak Deliveries: </a:t>
                  </a:r>
                  <a:r>
                    <a:rPr lang="en-US">
                      <a:solidFill>
                        <a:schemeClr val="tx1"/>
                      </a:solidFill>
                    </a:rPr>
                    <a:t>Delivering during off-peak times can help reduce the time spent idling in traffic, thereby reducing fuel consumption and emissions. </a:t>
                  </a:r>
                </a:p>
                <a:p>
                  <a:pPr algn="l">
                    <a:buClr>
                      <a:srgbClr val="F79037"/>
                    </a:buClr>
                    <a:tabLst>
                      <a:tab pos="177800" algn="l"/>
                    </a:tabLst>
                  </a:pPr>
                  <a:endParaRPr lang="en-US">
                    <a:solidFill>
                      <a:schemeClr val="tx1"/>
                    </a:solidFill>
                  </a:endParaRPr>
                </a:p>
                <a:p>
                  <a:pPr algn="l">
                    <a:buClr>
                      <a:srgbClr val="F79037"/>
                    </a:buClr>
                    <a:tabLst>
                      <a:tab pos="177800" algn="l"/>
                    </a:tabLst>
                  </a:pPr>
                  <a:r>
                    <a:rPr lang="en-US">
                      <a:solidFill>
                        <a:schemeClr val="tx1"/>
                      </a:solidFill>
                    </a:rPr>
                    <a:t>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grpSp>
          <p:sp>
            <p:nvSpPr>
              <p:cNvPr id="21" name="TextBox 20">
                <a:extLst>
                  <a:ext uri="{FF2B5EF4-FFF2-40B4-BE49-F238E27FC236}">
                    <a16:creationId xmlns:a16="http://schemas.microsoft.com/office/drawing/2014/main" id="{E5E2FD0D-18DD-CB98-98AC-1D7073EC0198}"/>
                  </a:ext>
                </a:extLst>
              </p:cNvPr>
              <p:cNvSpPr txBox="1"/>
              <p:nvPr/>
            </p:nvSpPr>
            <p:spPr>
              <a:xfrm>
                <a:off x="514689" y="4094668"/>
                <a:ext cx="309856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Optimising Delivery Routes </a:t>
                </a:r>
              </a:p>
            </p:txBody>
          </p:sp>
        </p:grpSp>
        <p:sp>
          <p:nvSpPr>
            <p:cNvPr id="19" name="Text Placeholder 2">
              <a:extLst>
                <a:ext uri="{FF2B5EF4-FFF2-40B4-BE49-F238E27FC236}">
                  <a16:creationId xmlns:a16="http://schemas.microsoft.com/office/drawing/2014/main" id="{66FACF0C-13FC-BE7B-1EAE-172350CE9328}"/>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By </a:t>
              </a:r>
              <a:r>
                <a:rPr lang="en-US" b="1">
                  <a:solidFill>
                    <a:schemeClr val="tx1"/>
                  </a:solidFill>
                </a:rPr>
                <a:t>planning your routes efficiently</a:t>
              </a:r>
              <a:r>
                <a:rPr lang="en-US">
                  <a:solidFill>
                    <a:schemeClr val="tx1"/>
                  </a:solidFill>
                </a:rPr>
                <a:t>, you can </a:t>
              </a:r>
              <a:r>
                <a:rPr lang="en-US" b="1">
                  <a:solidFill>
                    <a:schemeClr val="tx1"/>
                  </a:solidFill>
                </a:rPr>
                <a:t>reduce the amount of time </a:t>
              </a:r>
              <a:r>
                <a:rPr lang="en-US">
                  <a:solidFill>
                    <a:schemeClr val="tx1"/>
                  </a:solidFill>
                </a:rPr>
                <a:t>and </a:t>
              </a:r>
              <a:r>
                <a:rPr lang="en-US" b="1">
                  <a:solidFill>
                    <a:schemeClr val="tx1"/>
                  </a:solidFill>
                </a:rPr>
                <a:t>fuel used for deliveries</a:t>
              </a:r>
              <a:r>
                <a:rPr lang="en-US">
                  <a:solidFill>
                    <a:schemeClr val="tx1"/>
                  </a:solidFill>
                </a:rPr>
                <a:t>. Consider the following: </a:t>
              </a:r>
            </a:p>
            <a:p>
              <a:pPr algn="l">
                <a:buClr>
                  <a:srgbClr val="F79037"/>
                </a:buClr>
                <a:tabLst>
                  <a:tab pos="177800" algn="l"/>
                </a:tabLst>
              </a:pPr>
              <a:endParaRPr lang="en-US">
                <a:solidFill>
                  <a:schemeClr val="tx1"/>
                </a:solidFill>
              </a:endParaRPr>
            </a:p>
          </p:txBody>
        </p:sp>
      </p:grpSp>
    </p:spTree>
    <p:extLst>
      <p:ext uri="{BB962C8B-B14F-4D97-AF65-F5344CB8AC3E}">
        <p14:creationId xmlns:p14="http://schemas.microsoft.com/office/powerpoint/2010/main" val="4061620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lvl="0">
              <a:lnSpc>
                <a:spcPts val="1960"/>
              </a:lnSpc>
            </a:pPr>
            <a:r>
              <a:rPr lang="en-IE" sz="2000" b="1">
                <a:effectLst/>
                <a:latin typeface="Calibri" panose="020F0502020204030204" pitchFamily="34" charset="0"/>
                <a:ea typeface="Times New Roman" panose="02020603050405020304" pitchFamily="18" charset="0"/>
              </a:rPr>
              <a:t>Reducing Waste </a:t>
            </a:r>
            <a:endParaRPr lang="en-IE" sz="2000">
              <a:effectLst/>
              <a:latin typeface="Calibri" panose="020F0502020204030204" pitchFamily="34" charset="0"/>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Reducing waste in your supply chain is crucial to sustainability and is aa assurance of ethical business practices. Here's how you can implement waste reduction strategies: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43</a:t>
            </a:fld>
            <a:endParaRPr lang="en-US" sz="900">
              <a:solidFill>
                <a:schemeClr val="tx1"/>
              </a:solidFill>
            </a:endParaRPr>
          </a:p>
        </p:txBody>
      </p:sp>
      <p:grpSp>
        <p:nvGrpSpPr>
          <p:cNvPr id="27" name="Group 26">
            <a:extLst>
              <a:ext uri="{FF2B5EF4-FFF2-40B4-BE49-F238E27FC236}">
                <a16:creationId xmlns:a16="http://schemas.microsoft.com/office/drawing/2014/main" id="{C3BFE332-8C04-8358-16D1-C29EFE6F753A}"/>
              </a:ext>
            </a:extLst>
          </p:cNvPr>
          <p:cNvGrpSpPr/>
          <p:nvPr/>
        </p:nvGrpSpPr>
        <p:grpSpPr>
          <a:xfrm>
            <a:off x="-944" y="2221226"/>
            <a:ext cx="7641406" cy="1397955"/>
            <a:chOff x="-63766" y="4046242"/>
            <a:chExt cx="7641406" cy="139795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63766" y="4046242"/>
              <a:ext cx="7641406" cy="1397955"/>
              <a:chOff x="-34823" y="2497322"/>
              <a:chExt cx="7641406" cy="139795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34823" y="2497322"/>
                <a:ext cx="22359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648684" y="3030031"/>
                <a:ext cx="6596824" cy="8652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Purchasing in bulk can help reduce the amount of packaging waste associated with your ingredients and supplies. However, when considering this strategy, balance must be maintained between the benefit of reduced packaging and the risk of overstocking, which might lead to spoilage and increased food waste. </a:t>
                </a: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Buying in Bulk </a:t>
              </a:r>
            </a:p>
          </p:txBody>
        </p:sp>
      </p:grpSp>
      <p:grpSp>
        <p:nvGrpSpPr>
          <p:cNvPr id="63" name="Group 62">
            <a:extLst>
              <a:ext uri="{FF2B5EF4-FFF2-40B4-BE49-F238E27FC236}">
                <a16:creationId xmlns:a16="http://schemas.microsoft.com/office/drawing/2014/main" id="{6D2CE3CB-A2AB-07A1-E4C8-F301BE69FDE1}"/>
              </a:ext>
            </a:extLst>
          </p:cNvPr>
          <p:cNvGrpSpPr/>
          <p:nvPr/>
        </p:nvGrpSpPr>
        <p:grpSpPr>
          <a:xfrm>
            <a:off x="-943" y="7072351"/>
            <a:ext cx="7560618" cy="2264780"/>
            <a:chOff x="10569" y="7390257"/>
            <a:chExt cx="7560618" cy="2264780"/>
          </a:xfrm>
        </p:grpSpPr>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792940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Composting: </a:t>
              </a:r>
              <a:r>
                <a:rPr lang="en-US">
                  <a:solidFill>
                    <a:schemeClr val="tx1"/>
                  </a:solidFill>
                </a:rPr>
                <a:t>For food businesses, composting can be a highly effective way of managing organic waste. </a:t>
              </a:r>
            </a:p>
            <a:p>
              <a:pPr marL="228600" indent="-228600" algn="l">
                <a:buClr>
                  <a:srgbClr val="F79037"/>
                </a:buClr>
                <a:buFont typeface="Arial" panose="020B0604020202020204" pitchFamily="34" charset="0"/>
                <a:buChar char="•"/>
                <a:tabLst>
                  <a:tab pos="177800" algn="l"/>
                </a:tabLst>
              </a:pPr>
              <a:r>
                <a:rPr lang="en-US" b="1">
                  <a:solidFill>
                    <a:schemeClr val="tx1"/>
                  </a:solidFill>
                </a:rPr>
                <a:t>Recycling: </a:t>
              </a:r>
              <a:r>
                <a:rPr lang="en-US">
                  <a:solidFill>
                    <a:schemeClr val="tx1"/>
                  </a:solidFill>
                </a:rPr>
                <a:t>Ensure that any unavoidable waste is recycled wherever possible. </a:t>
              </a:r>
            </a:p>
            <a:p>
              <a:pPr marL="228600" indent="-228600" algn="l">
                <a:buClr>
                  <a:srgbClr val="F79037"/>
                </a:buClr>
                <a:buFont typeface="Arial" panose="020B0604020202020204" pitchFamily="34" charset="0"/>
                <a:buChar char="•"/>
                <a:tabLst>
                  <a:tab pos="177800" algn="l"/>
                </a:tabLst>
              </a:pPr>
              <a:r>
                <a:rPr lang="en-US" b="1">
                  <a:solidFill>
                    <a:schemeClr val="tx1"/>
                  </a:solidFill>
                </a:rPr>
                <a:t>Waste Reduction Goals: </a:t>
              </a:r>
              <a:r>
                <a:rPr lang="en-US">
                  <a:solidFill>
                    <a:schemeClr val="tx1"/>
                  </a:solidFill>
                </a:rPr>
                <a:t>Set goals for waste reduction and track your progress over time. This can help keep your waste reduction efforts on track and can also be a good selling point for customers.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7929400"/>
              <a:ext cx="1655779" cy="8303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Develop a comprehensive </a:t>
              </a:r>
              <a:r>
                <a:rPr lang="en-US" b="1">
                  <a:solidFill>
                    <a:schemeClr val="tx1"/>
                  </a:solidFill>
                </a:rPr>
                <a:t>waste management plan</a:t>
              </a:r>
              <a:r>
                <a:rPr lang="en-US">
                  <a:solidFill>
                    <a:schemeClr val="tx1"/>
                  </a:solidFill>
                </a:rPr>
                <a:t>. This should involve: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10569" y="7390257"/>
              <a:ext cx="369727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Waste Management Practices</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09A4CA10-42F3-86C2-3002-996060AD9667}"/>
              </a:ext>
            </a:extLst>
          </p:cNvPr>
          <p:cNvGrpSpPr/>
          <p:nvPr/>
        </p:nvGrpSpPr>
        <p:grpSpPr>
          <a:xfrm>
            <a:off x="6259527" y="396020"/>
            <a:ext cx="780332" cy="887615"/>
            <a:chOff x="4399598" y="3487288"/>
            <a:chExt cx="1901119" cy="2162492"/>
          </a:xfrm>
          <a:solidFill>
            <a:srgbClr val="000000"/>
          </a:solidFill>
        </p:grpSpPr>
        <p:sp>
          <p:nvSpPr>
            <p:cNvPr id="47" name="Freeform 46">
              <a:extLst>
                <a:ext uri="{FF2B5EF4-FFF2-40B4-BE49-F238E27FC236}">
                  <a16:creationId xmlns:a16="http://schemas.microsoft.com/office/drawing/2014/main" id="{94B773E4-9454-AC86-00D2-676123887847}"/>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endParaRPr lang="en-US"/>
            </a:p>
          </p:txBody>
        </p:sp>
        <p:grpSp>
          <p:nvGrpSpPr>
            <p:cNvPr id="48" name="Graphic 37">
              <a:extLst>
                <a:ext uri="{FF2B5EF4-FFF2-40B4-BE49-F238E27FC236}">
                  <a16:creationId xmlns:a16="http://schemas.microsoft.com/office/drawing/2014/main" id="{A1812192-81FB-4043-5111-BA68B28D37CC}"/>
                </a:ext>
              </a:extLst>
            </p:cNvPr>
            <p:cNvGrpSpPr/>
            <p:nvPr/>
          </p:nvGrpSpPr>
          <p:grpSpPr>
            <a:xfrm>
              <a:off x="4399598" y="3487288"/>
              <a:ext cx="1901119" cy="2162492"/>
              <a:chOff x="4399598" y="3487288"/>
              <a:chExt cx="1901119" cy="2162492"/>
            </a:xfrm>
            <a:grpFill/>
          </p:grpSpPr>
          <p:sp>
            <p:nvSpPr>
              <p:cNvPr id="49" name="Freeform 48">
                <a:extLst>
                  <a:ext uri="{FF2B5EF4-FFF2-40B4-BE49-F238E27FC236}">
                    <a16:creationId xmlns:a16="http://schemas.microsoft.com/office/drawing/2014/main" id="{5606C83B-55D8-9C66-8F40-4EE799E50D0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0CA3E74-8E3B-6066-B581-F5370892B73A}"/>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C986180-5C13-9C6A-A813-AEDA9889C5F4}"/>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B82748C-764E-5EFB-0563-4E2FD8FDD559}"/>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AFC8000-0856-F4DF-DD34-83E6E4A068AD}"/>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33F5AF8-8435-4D0F-EC13-C04C5B99B0DE}"/>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C1E7BA5-3E5F-1778-8A5D-4C8F178AC4C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CE47776-7F69-CC9F-C5F3-DFEDFA3DB373}"/>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endParaRPr lang="en-US"/>
              </a:p>
            </p:txBody>
          </p:sp>
        </p:grpSp>
      </p:grpSp>
      <p:grpSp>
        <p:nvGrpSpPr>
          <p:cNvPr id="57" name="Group 56">
            <a:extLst>
              <a:ext uri="{FF2B5EF4-FFF2-40B4-BE49-F238E27FC236}">
                <a16:creationId xmlns:a16="http://schemas.microsoft.com/office/drawing/2014/main" id="{E1733E58-990D-FD67-9CC1-09B3C07BC0F1}"/>
              </a:ext>
            </a:extLst>
          </p:cNvPr>
          <p:cNvGrpSpPr/>
          <p:nvPr/>
        </p:nvGrpSpPr>
        <p:grpSpPr>
          <a:xfrm>
            <a:off x="0" y="3534174"/>
            <a:ext cx="7559675" cy="1763740"/>
            <a:chOff x="17965" y="4051493"/>
            <a:chExt cx="7559675" cy="1763740"/>
          </a:xfrm>
        </p:grpSpPr>
        <p:grpSp>
          <p:nvGrpSpPr>
            <p:cNvPr id="58" name="Group 57">
              <a:extLst>
                <a:ext uri="{FF2B5EF4-FFF2-40B4-BE49-F238E27FC236}">
                  <a16:creationId xmlns:a16="http://schemas.microsoft.com/office/drawing/2014/main" id="{D6D04A0E-2735-2B19-A310-D393D80EDBCB}"/>
                </a:ext>
              </a:extLst>
            </p:cNvPr>
            <p:cNvGrpSpPr/>
            <p:nvPr/>
          </p:nvGrpSpPr>
          <p:grpSpPr>
            <a:xfrm>
              <a:off x="17965" y="4051493"/>
              <a:ext cx="7559675" cy="1763740"/>
              <a:chOff x="46908" y="2502573"/>
              <a:chExt cx="7559675" cy="1763740"/>
            </a:xfrm>
          </p:grpSpPr>
          <p:cxnSp>
            <p:nvCxnSpPr>
              <p:cNvPr id="60" name="Straight Connector 59">
                <a:extLst>
                  <a:ext uri="{FF2B5EF4-FFF2-40B4-BE49-F238E27FC236}">
                    <a16:creationId xmlns:a16="http://schemas.microsoft.com/office/drawing/2014/main" id="{213C57C5-4391-CCEF-1A1B-7AA7D6E111C3}"/>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001028B8-8BF9-0CCF-75E6-44E39CD69B86}"/>
                  </a:ext>
                </a:extLst>
              </p:cNvPr>
              <p:cNvSpPr/>
              <p:nvPr/>
            </p:nvSpPr>
            <p:spPr>
              <a:xfrm>
                <a:off x="46908" y="2502573"/>
                <a:ext cx="29870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Text Placeholder 2">
                <a:extLst>
                  <a:ext uri="{FF2B5EF4-FFF2-40B4-BE49-F238E27FC236}">
                    <a16:creationId xmlns:a16="http://schemas.microsoft.com/office/drawing/2014/main" id="{0E0B5A97-54F2-822F-3ADC-8A02EDA54004}"/>
                  </a:ext>
                </a:extLst>
              </p:cNvPr>
              <p:cNvSpPr txBox="1">
                <a:spLocks/>
              </p:cNvSpPr>
              <p:nvPr/>
            </p:nvSpPr>
            <p:spPr>
              <a:xfrm>
                <a:off x="648684" y="3030031"/>
                <a:ext cx="6596824" cy="123628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Opt-in for reusable packaging </a:t>
                </a:r>
                <a:r>
                  <a:rPr lang="en-US" dirty="0">
                    <a:solidFill>
                      <a:schemeClr val="tx1"/>
                    </a:solidFill>
                  </a:rPr>
                  <a:t>wherever possible. This not only applies to the packaging of your final product but also to the containers used for transporting ingredients and supplies.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Returnable Packaging: </a:t>
                </a:r>
                <a:r>
                  <a:rPr lang="en-US" dirty="0">
                    <a:solidFill>
                      <a:schemeClr val="tx1"/>
                    </a:solidFill>
                  </a:rPr>
                  <a:t>Consider implementing a system where suppliers take back packaging for reuse. This requires coordination with suppliers but can significantly reduce waste.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Consumer Incentives: </a:t>
                </a:r>
                <a:r>
                  <a:rPr lang="en-US" dirty="0">
                    <a:solidFill>
                      <a:schemeClr val="tx1"/>
                    </a:solidFill>
                  </a:rPr>
                  <a:t>For consumer packaging, consider offering a discount or other incentive for customers who return their packaging for reuse. </a:t>
                </a:r>
              </a:p>
            </p:txBody>
          </p:sp>
        </p:grpSp>
        <p:sp>
          <p:nvSpPr>
            <p:cNvPr id="59" name="TextBox 58">
              <a:extLst>
                <a:ext uri="{FF2B5EF4-FFF2-40B4-BE49-F238E27FC236}">
                  <a16:creationId xmlns:a16="http://schemas.microsoft.com/office/drawing/2014/main" id="{A8B60B44-FB97-6CD2-C267-42E29DE267BF}"/>
                </a:ext>
              </a:extLst>
            </p:cNvPr>
            <p:cNvSpPr txBox="1"/>
            <p:nvPr/>
          </p:nvSpPr>
          <p:spPr>
            <a:xfrm>
              <a:off x="514689" y="4094668"/>
              <a:ext cx="3098564" cy="584775"/>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Using Reusable Packaging </a:t>
              </a:r>
            </a:p>
            <a:p>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64" name="Group 63">
            <a:extLst>
              <a:ext uri="{FF2B5EF4-FFF2-40B4-BE49-F238E27FC236}">
                <a16:creationId xmlns:a16="http://schemas.microsoft.com/office/drawing/2014/main" id="{B5D5E180-3FC8-5360-B3A5-7B78D35AB642}"/>
              </a:ext>
            </a:extLst>
          </p:cNvPr>
          <p:cNvGrpSpPr/>
          <p:nvPr/>
        </p:nvGrpSpPr>
        <p:grpSpPr>
          <a:xfrm>
            <a:off x="-10087" y="5297914"/>
            <a:ext cx="7569762" cy="2195926"/>
            <a:chOff x="7878" y="4045644"/>
            <a:chExt cx="7569762" cy="2195926"/>
          </a:xfrm>
        </p:grpSpPr>
        <p:grpSp>
          <p:nvGrpSpPr>
            <p:cNvPr id="65" name="Group 64">
              <a:extLst>
                <a:ext uri="{FF2B5EF4-FFF2-40B4-BE49-F238E27FC236}">
                  <a16:creationId xmlns:a16="http://schemas.microsoft.com/office/drawing/2014/main" id="{F774A665-F21C-A401-0D10-6185677EDB36}"/>
                </a:ext>
              </a:extLst>
            </p:cNvPr>
            <p:cNvGrpSpPr/>
            <p:nvPr/>
          </p:nvGrpSpPr>
          <p:grpSpPr>
            <a:xfrm>
              <a:off x="7878" y="4045644"/>
              <a:ext cx="7569762" cy="2195926"/>
              <a:chOff x="36821" y="2496724"/>
              <a:chExt cx="7569762" cy="2195926"/>
            </a:xfrm>
          </p:grpSpPr>
          <p:cxnSp>
            <p:nvCxnSpPr>
              <p:cNvPr id="67" name="Straight Connector 66">
                <a:extLst>
                  <a:ext uri="{FF2B5EF4-FFF2-40B4-BE49-F238E27FC236}">
                    <a16:creationId xmlns:a16="http://schemas.microsoft.com/office/drawing/2014/main" id="{A1C912EF-264B-DD06-A900-3918EAB5B80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194BDBCB-13BB-29CC-DDA5-16563E028D59}"/>
                  </a:ext>
                </a:extLst>
              </p:cNvPr>
              <p:cNvSpPr/>
              <p:nvPr/>
            </p:nvSpPr>
            <p:spPr>
              <a:xfrm>
                <a:off x="36821" y="2496724"/>
                <a:ext cx="343924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Text Placeholder 2">
                <a:extLst>
                  <a:ext uri="{FF2B5EF4-FFF2-40B4-BE49-F238E27FC236}">
                    <a16:creationId xmlns:a16="http://schemas.microsoft.com/office/drawing/2014/main" id="{CB79C02A-4D1C-7F22-4A0B-5389DD6231DE}"/>
                  </a:ext>
                </a:extLst>
              </p:cNvPr>
              <p:cNvSpPr txBox="1">
                <a:spLocks/>
              </p:cNvSpPr>
              <p:nvPr/>
            </p:nvSpPr>
            <p:spPr>
              <a:xfrm>
                <a:off x="648684" y="2967013"/>
                <a:ext cx="6596824"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A just-in-time (JIT) inventory system </a:t>
                </a:r>
                <a:r>
                  <a:rPr lang="en-US" dirty="0">
                    <a:solidFill>
                      <a:schemeClr val="tx1"/>
                    </a:solidFill>
                  </a:rPr>
                  <a:t>involves ordering supplies as close as possible to when they're actually needed. This reduces the need for storage and decreases the risk of spoilage or other types of waste (Day et al. 2004).</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Inventory Management Software: </a:t>
                </a:r>
                <a:r>
                  <a:rPr lang="en-US" dirty="0">
                    <a:solidFill>
                      <a:schemeClr val="tx1"/>
                    </a:solidFill>
                  </a:rPr>
                  <a:t>Use software to track inventory levels and forecast demand. This can help you make more accurate ordering decisions and reduce the chance of overstocking or running out.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Reliable Suppliers: </a:t>
                </a:r>
                <a:r>
                  <a:rPr lang="en-US" dirty="0">
                    <a:solidFill>
                      <a:schemeClr val="tx1"/>
                    </a:solidFill>
                  </a:rPr>
                  <a:t>The JIT system relies on suppliers that can deliver quickly and reliably. Cultivating strong relationships with your suppliers can help make this system work effectively.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algn="l">
                  <a:buClr>
                    <a:srgbClr val="F79037"/>
                  </a:buClr>
                  <a:tabLst>
                    <a:tab pos="177800" algn="l"/>
                  </a:tabLst>
                </a:pP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66" name="TextBox 65">
              <a:extLst>
                <a:ext uri="{FF2B5EF4-FFF2-40B4-BE49-F238E27FC236}">
                  <a16:creationId xmlns:a16="http://schemas.microsoft.com/office/drawing/2014/main" id="{C7078208-263D-DB5E-CEDD-3645587F281B}"/>
                </a:ext>
              </a:extLst>
            </p:cNvPr>
            <p:cNvSpPr txBox="1"/>
            <p:nvPr/>
          </p:nvSpPr>
          <p:spPr>
            <a:xfrm>
              <a:off x="514689" y="4094668"/>
              <a:ext cx="309856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Just-In-Time Inventory System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53185B02-1D27-4DBF-3DC4-74013501E9AF}"/>
              </a:ext>
            </a:extLst>
          </p:cNvPr>
          <p:cNvSpPr/>
          <p:nvPr/>
        </p:nvSpPr>
        <p:spPr>
          <a:xfrm>
            <a:off x="-943" y="9028061"/>
            <a:ext cx="7559674" cy="78593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A02D0389-3049-A869-956E-B4F5B8622D91}"/>
              </a:ext>
            </a:extLst>
          </p:cNvPr>
          <p:cNvSpPr txBox="1">
            <a:spLocks/>
          </p:cNvSpPr>
          <p:nvPr/>
        </p:nvSpPr>
        <p:spPr>
          <a:xfrm>
            <a:off x="473048" y="9153710"/>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By implementing these strategies,</a:t>
            </a:r>
            <a:r>
              <a:rPr lang="en-US" b="1">
                <a:solidFill>
                  <a:schemeClr val="bg1"/>
                </a:solidFill>
              </a:rPr>
              <a:t> </a:t>
            </a:r>
            <a:r>
              <a:rPr lang="en-US">
                <a:solidFill>
                  <a:schemeClr val="tx1"/>
                </a:solidFill>
              </a:rPr>
              <a:t>you can significantly reduce the environmental impact of your business, while also potentially saving money. Remember, reducing waste often involves careful planning and a willingness to innovate, but the benefits are well worth the effort. </a:t>
            </a:r>
          </a:p>
          <a:p>
            <a:pPr>
              <a:lnSpc>
                <a:spcPts val="1220"/>
              </a:lnSpc>
              <a:buClr>
                <a:srgbClr val="F1A0C2"/>
              </a:buClr>
              <a:tabLst>
                <a:tab pos="177800" algn="l"/>
              </a:tabLst>
            </a:pPr>
            <a:endParaRPr lang="en-US">
              <a:solidFill>
                <a:schemeClr val="tx1"/>
              </a:solidFill>
            </a:endParaRPr>
          </a:p>
        </p:txBody>
      </p:sp>
      <p:sp>
        <p:nvSpPr>
          <p:cNvPr id="4" name="Oval 3">
            <a:extLst>
              <a:ext uri="{FF2B5EF4-FFF2-40B4-BE49-F238E27FC236}">
                <a16:creationId xmlns:a16="http://schemas.microsoft.com/office/drawing/2014/main" id="{67743C73-816F-8DAB-C9C5-E44C451997A2}"/>
              </a:ext>
            </a:extLst>
          </p:cNvPr>
          <p:cNvSpPr/>
          <p:nvPr/>
        </p:nvSpPr>
        <p:spPr>
          <a:xfrm rot="344259">
            <a:off x="5968955" y="4976630"/>
            <a:ext cx="1623018" cy="790235"/>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hlinkClick r:id="rId2">
                  <a:extLst>
                    <a:ext uri="{A12FA001-AC4F-418D-AE19-62706E023703}">
                      <ahyp:hlinkClr xmlns:ahyp="http://schemas.microsoft.com/office/drawing/2018/hyperlinkcolor" val="tx"/>
                    </a:ext>
                  </a:extLst>
                </a:hlinkClick>
              </a:rPr>
              <a:t>Click to find Helsinki Mills In our compendium</a:t>
            </a:r>
            <a:endParaRPr lang="en-US" sz="1100" b="1" dirty="0">
              <a:solidFill>
                <a:schemeClr val="tx1"/>
              </a:solidFill>
            </a:endParaRPr>
          </a:p>
        </p:txBody>
      </p:sp>
      <p:sp>
        <p:nvSpPr>
          <p:cNvPr id="5" name="Oval 4">
            <a:extLst>
              <a:ext uri="{FF2B5EF4-FFF2-40B4-BE49-F238E27FC236}">
                <a16:creationId xmlns:a16="http://schemas.microsoft.com/office/drawing/2014/main" id="{13199ABB-0352-3B87-F6C0-3FB0B228E2EC}"/>
              </a:ext>
            </a:extLst>
          </p:cNvPr>
          <p:cNvSpPr/>
          <p:nvPr/>
        </p:nvSpPr>
        <p:spPr>
          <a:xfrm rot="20908291">
            <a:off x="576514" y="8275611"/>
            <a:ext cx="1623018" cy="790235"/>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hlinkClick r:id="rId2">
                  <a:extLst>
                    <a:ext uri="{A12FA001-AC4F-418D-AE19-62706E023703}">
                      <ahyp:hlinkClr xmlns:ahyp="http://schemas.microsoft.com/office/drawing/2018/hyperlinkcolor" val="tx"/>
                    </a:ext>
                  </a:extLst>
                </a:hlinkClick>
              </a:rPr>
              <a:t>Click to find Regnum Hotel In our compendium</a:t>
            </a:r>
            <a:endParaRPr lang="en-US" sz="1100" b="1" dirty="0">
              <a:solidFill>
                <a:schemeClr val="tx1"/>
              </a:solidFill>
            </a:endParaRPr>
          </a:p>
        </p:txBody>
      </p:sp>
    </p:spTree>
    <p:extLst>
      <p:ext uri="{BB962C8B-B14F-4D97-AF65-F5344CB8AC3E}">
        <p14:creationId xmlns:p14="http://schemas.microsoft.com/office/powerpoint/2010/main" val="3291796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Maintaining Sustainability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Continuous improvement is indeed critical for maintaining a sustainable supply chain. Here's how you can monitor and enhance the sustainability of your supply chain: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44</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37" name="Group 36">
            <a:extLst>
              <a:ext uri="{FF2B5EF4-FFF2-40B4-BE49-F238E27FC236}">
                <a16:creationId xmlns:a16="http://schemas.microsoft.com/office/drawing/2014/main" id="{5A12ACED-7B75-3AD3-821F-4F0645A20BDB}"/>
              </a:ext>
            </a:extLst>
          </p:cNvPr>
          <p:cNvGrpSpPr/>
          <p:nvPr/>
        </p:nvGrpSpPr>
        <p:grpSpPr>
          <a:xfrm>
            <a:off x="-116226" y="2690854"/>
            <a:ext cx="7669485" cy="1355238"/>
            <a:chOff x="-98298" y="2445536"/>
            <a:chExt cx="7669485" cy="1355238"/>
          </a:xfrm>
        </p:grpSpPr>
        <p:grpSp>
          <p:nvGrpSpPr>
            <p:cNvPr id="74" name="Group 73">
              <a:extLst>
                <a:ext uri="{FF2B5EF4-FFF2-40B4-BE49-F238E27FC236}">
                  <a16:creationId xmlns:a16="http://schemas.microsoft.com/office/drawing/2014/main" id="{E227BB82-E8EA-DCCF-969C-2AFE8256CDD6}"/>
                </a:ext>
              </a:extLst>
            </p:cNvPr>
            <p:cNvGrpSpPr/>
            <p:nvPr/>
          </p:nvGrpSpPr>
          <p:grpSpPr>
            <a:xfrm>
              <a:off x="-98298" y="2445536"/>
              <a:ext cx="7669485" cy="1355238"/>
              <a:chOff x="-62902" y="2505789"/>
              <a:chExt cx="7669485" cy="1355238"/>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11468" y="3030031"/>
                <a:ext cx="6634040" cy="8309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a:solidFill>
                      <a:schemeClr val="tx1"/>
                    </a:solidFill>
                  </a:rPr>
                  <a:t>Start by establishing KPIs that reflect the sustainability goals of your supply chain. These could include metrics related to waste reduction, energy use, greenhouse gas emissions, fair trade practices, or any other aspect of sustainability that is important to your business. Make sure the KPIs are measurable and tied to your business operations. </a:t>
                </a:r>
              </a:p>
            </p:txBody>
          </p:sp>
        </p:grpSp>
        <p:sp>
          <p:nvSpPr>
            <p:cNvPr id="24" name="Freeform 23">
              <a:extLst>
                <a:ext uri="{FF2B5EF4-FFF2-40B4-BE49-F238E27FC236}">
                  <a16:creationId xmlns:a16="http://schemas.microsoft.com/office/drawing/2014/main" id="{B02BAE7C-1480-CC77-F8F9-EFF459770C96}"/>
                </a:ext>
              </a:extLst>
            </p:cNvPr>
            <p:cNvSpPr/>
            <p:nvPr/>
          </p:nvSpPr>
          <p:spPr>
            <a:xfrm>
              <a:off x="1321594"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8AC6746B-8940-7614-E8D8-EFD30CDA8EA6}"/>
                </a:ext>
              </a:extLst>
            </p:cNvPr>
            <p:cNvSpPr txBox="1"/>
            <p:nvPr/>
          </p:nvSpPr>
          <p:spPr>
            <a:xfrm>
              <a:off x="508236" y="2485495"/>
              <a:ext cx="4164347" cy="830997"/>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Establishing Key Performance Indicators (KPIs) </a:t>
              </a:r>
            </a:p>
            <a:p>
              <a:endParaRPr lang="en-IE" sz="1600" b="1" dirty="0">
                <a:solidFill>
                  <a:schemeClr val="bg1"/>
                </a:solidFill>
                <a:effectLst/>
                <a:latin typeface="Calibri" panose="020F0502020204030204" pitchFamily="34" charset="0"/>
                <a:cs typeface="Calibri" panose="020F0502020204030204" pitchFamily="34" charset="0"/>
              </a:endParaRPr>
            </a:p>
            <a:p>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8E7028BA-D531-1B9A-2EAA-7ADA1B3E78F5}"/>
              </a:ext>
            </a:extLst>
          </p:cNvPr>
          <p:cNvGrpSpPr/>
          <p:nvPr/>
        </p:nvGrpSpPr>
        <p:grpSpPr>
          <a:xfrm>
            <a:off x="-117396" y="4628946"/>
            <a:ext cx="7669485" cy="1315320"/>
            <a:chOff x="-98298" y="2445536"/>
            <a:chExt cx="7669485" cy="1315320"/>
          </a:xfrm>
        </p:grpSpPr>
        <p:grpSp>
          <p:nvGrpSpPr>
            <p:cNvPr id="39" name="Group 38">
              <a:extLst>
                <a:ext uri="{FF2B5EF4-FFF2-40B4-BE49-F238E27FC236}">
                  <a16:creationId xmlns:a16="http://schemas.microsoft.com/office/drawing/2014/main" id="{3B82055B-19BD-DE0C-0D08-B3BFA937BBC6}"/>
                </a:ext>
              </a:extLst>
            </p:cNvPr>
            <p:cNvGrpSpPr/>
            <p:nvPr/>
          </p:nvGrpSpPr>
          <p:grpSpPr>
            <a:xfrm>
              <a:off x="-98298" y="2445536"/>
              <a:ext cx="7669485" cy="1315320"/>
              <a:chOff x="-62902" y="2505789"/>
              <a:chExt cx="7669485" cy="1315320"/>
            </a:xfrm>
          </p:grpSpPr>
          <p:cxnSp>
            <p:nvCxnSpPr>
              <p:cNvPr id="43" name="Straight Connector 42">
                <a:extLst>
                  <a:ext uri="{FF2B5EF4-FFF2-40B4-BE49-F238E27FC236}">
                    <a16:creationId xmlns:a16="http://schemas.microsoft.com/office/drawing/2014/main" id="{06167463-C79A-71AA-345B-B1ECADB315CD}"/>
                  </a:ext>
                </a:extLst>
              </p:cNvPr>
              <p:cNvCxnSpPr>
                <a:cxnSpLocks/>
              </p:cNvCxnSpPr>
              <p:nvPr/>
            </p:nvCxnSpPr>
            <p:spPr>
              <a:xfrm>
                <a:off x="60616" y="2731470"/>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AF14851E-D762-D674-94C5-03F6040D4C1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Text Placeholder 2">
                <a:extLst>
                  <a:ext uri="{FF2B5EF4-FFF2-40B4-BE49-F238E27FC236}">
                    <a16:creationId xmlns:a16="http://schemas.microsoft.com/office/drawing/2014/main" id="{3E194B62-6812-9C77-5F62-77CFCCABF381}"/>
                  </a:ext>
                </a:extLst>
              </p:cNvPr>
              <p:cNvSpPr txBox="1">
                <a:spLocks/>
              </p:cNvSpPr>
              <p:nvPr/>
            </p:nvSpPr>
            <p:spPr>
              <a:xfrm>
                <a:off x="567016" y="3030031"/>
                <a:ext cx="6678492" cy="79107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Implement a system for regularly tracking these KPIs and reporting on your performance. This might involve data collection methods like surveys, audits, or automated data tracking systems. Regular reporting can help keep everyone in your business informed about your sustainability performance and can also demonstrate your commitment to sustainability to customers and other stakeholders. </a:t>
                </a:r>
              </a:p>
              <a:p>
                <a:pPr>
                  <a:buClr>
                    <a:srgbClr val="F79037"/>
                  </a:buClr>
                  <a:tabLst>
                    <a:tab pos="177800" algn="l"/>
                  </a:tabLst>
                </a:pPr>
                <a:endParaRPr lang="en-US" dirty="0">
                  <a:solidFill>
                    <a:schemeClr val="tx1"/>
                  </a:solidFill>
                </a:endParaRPr>
              </a:p>
            </p:txBody>
          </p:sp>
        </p:grpSp>
        <p:sp>
          <p:nvSpPr>
            <p:cNvPr id="40" name="Freeform 39">
              <a:extLst>
                <a:ext uri="{FF2B5EF4-FFF2-40B4-BE49-F238E27FC236}">
                  <a16:creationId xmlns:a16="http://schemas.microsoft.com/office/drawing/2014/main" id="{DCE69211-6EE9-E282-1BBD-5A50FBFFC31E}"/>
                </a:ext>
              </a:extLst>
            </p:cNvPr>
            <p:cNvSpPr/>
            <p:nvPr/>
          </p:nvSpPr>
          <p:spPr>
            <a:xfrm>
              <a:off x="462058"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Box 40">
              <a:extLst>
                <a:ext uri="{FF2B5EF4-FFF2-40B4-BE49-F238E27FC236}">
                  <a16:creationId xmlns:a16="http://schemas.microsoft.com/office/drawing/2014/main" id="{3D9514E1-7A31-1AF6-0ECF-53A97483538F}"/>
                </a:ext>
              </a:extLst>
            </p:cNvPr>
            <p:cNvSpPr txBox="1"/>
            <p:nvPr/>
          </p:nvSpPr>
          <p:spPr>
            <a:xfrm>
              <a:off x="508236" y="2485495"/>
              <a:ext cx="353105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Regular Monitoring and Reporting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91A050-0C8E-06C6-5FCE-E776F2ACD010}"/>
              </a:ext>
            </a:extLst>
          </p:cNvPr>
          <p:cNvGrpSpPr/>
          <p:nvPr/>
        </p:nvGrpSpPr>
        <p:grpSpPr>
          <a:xfrm>
            <a:off x="-117396" y="6510806"/>
            <a:ext cx="7669485" cy="1209699"/>
            <a:chOff x="-98298" y="2445536"/>
            <a:chExt cx="7669485" cy="1209699"/>
          </a:xfrm>
        </p:grpSpPr>
        <p:grpSp>
          <p:nvGrpSpPr>
            <p:cNvPr id="49" name="Group 48">
              <a:extLst>
                <a:ext uri="{FF2B5EF4-FFF2-40B4-BE49-F238E27FC236}">
                  <a16:creationId xmlns:a16="http://schemas.microsoft.com/office/drawing/2014/main" id="{F07C4C35-8981-C0AE-27FD-D434AB198176}"/>
                </a:ext>
              </a:extLst>
            </p:cNvPr>
            <p:cNvGrpSpPr/>
            <p:nvPr/>
          </p:nvGrpSpPr>
          <p:grpSpPr>
            <a:xfrm>
              <a:off x="-98298" y="2445536"/>
              <a:ext cx="7669485" cy="1209699"/>
              <a:chOff x="-62902" y="2505789"/>
              <a:chExt cx="7669485" cy="1209699"/>
            </a:xfrm>
          </p:grpSpPr>
          <p:cxnSp>
            <p:nvCxnSpPr>
              <p:cNvPr id="73" name="Straight Connector 72">
                <a:extLst>
                  <a:ext uri="{FF2B5EF4-FFF2-40B4-BE49-F238E27FC236}">
                    <a16:creationId xmlns:a16="http://schemas.microsoft.com/office/drawing/2014/main" id="{F4422AF7-4B02-749D-1C1E-0F31C642415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78">
                <a:extLst>
                  <a:ext uri="{FF2B5EF4-FFF2-40B4-BE49-F238E27FC236}">
                    <a16:creationId xmlns:a16="http://schemas.microsoft.com/office/drawing/2014/main" id="{8F869C9C-228D-1A24-8A33-041C9733D651}"/>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Text Placeholder 2">
                <a:extLst>
                  <a:ext uri="{FF2B5EF4-FFF2-40B4-BE49-F238E27FC236}">
                    <a16:creationId xmlns:a16="http://schemas.microsoft.com/office/drawing/2014/main" id="{FDB1F9F6-F1A1-7A84-CA2C-FF2D3D10CBC2}"/>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Based on your performance tracking, set targets for improvement and develop strategies to achieve these targets. This could involve things like investing in more efficient equipment, implementing new waste reduction practices, or working more closely with your suppliers to improve their sustainability performance. </a:t>
                </a:r>
              </a:p>
            </p:txBody>
          </p:sp>
        </p:grpSp>
        <p:sp>
          <p:nvSpPr>
            <p:cNvPr id="50" name="Freeform 49">
              <a:extLst>
                <a:ext uri="{FF2B5EF4-FFF2-40B4-BE49-F238E27FC236}">
                  <a16:creationId xmlns:a16="http://schemas.microsoft.com/office/drawing/2014/main" id="{D7A46558-9B48-E95A-E903-5741184C4D20}"/>
                </a:ext>
              </a:extLst>
            </p:cNvPr>
            <p:cNvSpPr/>
            <p:nvPr/>
          </p:nvSpPr>
          <p:spPr>
            <a:xfrm>
              <a:off x="1233118"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Box 71">
              <a:extLst>
                <a:ext uri="{FF2B5EF4-FFF2-40B4-BE49-F238E27FC236}">
                  <a16:creationId xmlns:a16="http://schemas.microsoft.com/office/drawing/2014/main" id="{984CCA5F-5923-6F66-3ED6-C04E916260E3}"/>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Setting Targets and Implementing Improvements </a:t>
              </a:r>
            </a:p>
          </p:txBody>
        </p:sp>
      </p:grpSp>
      <p:grpSp>
        <p:nvGrpSpPr>
          <p:cNvPr id="82" name="Group 81">
            <a:extLst>
              <a:ext uri="{FF2B5EF4-FFF2-40B4-BE49-F238E27FC236}">
                <a16:creationId xmlns:a16="http://schemas.microsoft.com/office/drawing/2014/main" id="{B047A0F2-4715-49E8-54B4-C076839249BC}"/>
              </a:ext>
            </a:extLst>
          </p:cNvPr>
          <p:cNvGrpSpPr/>
          <p:nvPr/>
        </p:nvGrpSpPr>
        <p:grpSpPr>
          <a:xfrm>
            <a:off x="-10088" y="8065392"/>
            <a:ext cx="7569763" cy="1209699"/>
            <a:chOff x="1424" y="2445536"/>
            <a:chExt cx="7569763" cy="1209699"/>
          </a:xfrm>
        </p:grpSpPr>
        <p:grpSp>
          <p:nvGrpSpPr>
            <p:cNvPr id="83" name="Group 82">
              <a:extLst>
                <a:ext uri="{FF2B5EF4-FFF2-40B4-BE49-F238E27FC236}">
                  <a16:creationId xmlns:a16="http://schemas.microsoft.com/office/drawing/2014/main" id="{A38DE8FC-01D1-6082-0711-D840CF47BD48}"/>
                </a:ext>
              </a:extLst>
            </p:cNvPr>
            <p:cNvGrpSpPr/>
            <p:nvPr/>
          </p:nvGrpSpPr>
          <p:grpSpPr>
            <a:xfrm>
              <a:off x="1424" y="2445536"/>
              <a:ext cx="7569763" cy="1209699"/>
              <a:chOff x="36820" y="2505789"/>
              <a:chExt cx="7569763" cy="1209699"/>
            </a:xfrm>
          </p:grpSpPr>
          <p:cxnSp>
            <p:nvCxnSpPr>
              <p:cNvPr id="91" name="Straight Connector 90">
                <a:extLst>
                  <a:ext uri="{FF2B5EF4-FFF2-40B4-BE49-F238E27FC236}">
                    <a16:creationId xmlns:a16="http://schemas.microsoft.com/office/drawing/2014/main" id="{0CDB1ADC-5F91-6427-A0AE-D4102F3E680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Freeform 91">
                <a:extLst>
                  <a:ext uri="{FF2B5EF4-FFF2-40B4-BE49-F238E27FC236}">
                    <a16:creationId xmlns:a16="http://schemas.microsoft.com/office/drawing/2014/main" id="{38B837A1-7A9E-019A-E46D-84064F5B8586}"/>
                  </a:ext>
                </a:extLst>
              </p:cNvPr>
              <p:cNvSpPr/>
              <p:nvPr/>
            </p:nvSpPr>
            <p:spPr>
              <a:xfrm>
                <a:off x="36820" y="2505789"/>
                <a:ext cx="271222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Text Placeholder 2">
                <a:extLst>
                  <a:ext uri="{FF2B5EF4-FFF2-40B4-BE49-F238E27FC236}">
                    <a16:creationId xmlns:a16="http://schemas.microsoft.com/office/drawing/2014/main" id="{7F9B6310-2191-7420-4F98-686A790ED300}"/>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Keep your employees, suppliers, and customers informed about your sustainability goals and progress. Engaging these stakeholders can help build support for your sustainability efforts and can often lead to new ideas for improvement. </a:t>
                </a:r>
              </a:p>
              <a:p>
                <a:pPr>
                  <a:buClr>
                    <a:srgbClr val="F79037"/>
                  </a:buClr>
                  <a:tabLst>
                    <a:tab pos="177800" algn="l"/>
                  </a:tabLst>
                </a:pPr>
                <a:endParaRPr lang="en-US" dirty="0">
                  <a:solidFill>
                    <a:schemeClr val="tx1"/>
                  </a:solidFill>
                </a:endParaRPr>
              </a:p>
            </p:txBody>
          </p:sp>
        </p:grpSp>
        <p:sp>
          <p:nvSpPr>
            <p:cNvPr id="87" name="TextBox 86">
              <a:extLst>
                <a:ext uri="{FF2B5EF4-FFF2-40B4-BE49-F238E27FC236}">
                  <a16:creationId xmlns:a16="http://schemas.microsoft.com/office/drawing/2014/main" id="{0370603B-6405-E1B8-B4DA-3182552279D4}"/>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Engaging Stakeholders </a:t>
              </a:r>
            </a:p>
          </p:txBody>
        </p:sp>
      </p:grpSp>
    </p:spTree>
    <p:extLst>
      <p:ext uri="{BB962C8B-B14F-4D97-AF65-F5344CB8AC3E}">
        <p14:creationId xmlns:p14="http://schemas.microsoft.com/office/powerpoint/2010/main" val="154577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Maintaining Sustainability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Continuous improvement is indeed critical for maintaining a sustainable supply chain. Here's how you can monitor and enhance the sustainability of your supply chain: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45</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94" name="Group 93">
            <a:extLst>
              <a:ext uri="{FF2B5EF4-FFF2-40B4-BE49-F238E27FC236}">
                <a16:creationId xmlns:a16="http://schemas.microsoft.com/office/drawing/2014/main" id="{8CCE5F58-0588-6098-032B-3D8CEC6A32E5}"/>
              </a:ext>
            </a:extLst>
          </p:cNvPr>
          <p:cNvGrpSpPr/>
          <p:nvPr/>
        </p:nvGrpSpPr>
        <p:grpSpPr>
          <a:xfrm>
            <a:off x="-54906" y="2595476"/>
            <a:ext cx="7669485" cy="1209699"/>
            <a:chOff x="-98298" y="2445536"/>
            <a:chExt cx="7669485" cy="1209699"/>
          </a:xfrm>
        </p:grpSpPr>
        <p:grpSp>
          <p:nvGrpSpPr>
            <p:cNvPr id="95" name="Group 94">
              <a:extLst>
                <a:ext uri="{FF2B5EF4-FFF2-40B4-BE49-F238E27FC236}">
                  <a16:creationId xmlns:a16="http://schemas.microsoft.com/office/drawing/2014/main" id="{8593C180-4CC0-1EDF-D4FD-3ECF4B998678}"/>
                </a:ext>
              </a:extLst>
            </p:cNvPr>
            <p:cNvGrpSpPr/>
            <p:nvPr/>
          </p:nvGrpSpPr>
          <p:grpSpPr>
            <a:xfrm>
              <a:off x="-98298" y="2445536"/>
              <a:ext cx="7669485" cy="1209699"/>
              <a:chOff x="-62902" y="2505789"/>
              <a:chExt cx="7669485" cy="1209699"/>
            </a:xfrm>
          </p:grpSpPr>
          <p:cxnSp>
            <p:nvCxnSpPr>
              <p:cNvPr id="98" name="Straight Connector 97">
                <a:extLst>
                  <a:ext uri="{FF2B5EF4-FFF2-40B4-BE49-F238E27FC236}">
                    <a16:creationId xmlns:a16="http://schemas.microsoft.com/office/drawing/2014/main" id="{20EA2306-25CA-516D-6152-80B841DC9A2D}"/>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19C54499-E2B9-2327-9DBE-248BD27C9B6E}"/>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Text Placeholder 2">
                <a:extLst>
                  <a:ext uri="{FF2B5EF4-FFF2-40B4-BE49-F238E27FC236}">
                    <a16:creationId xmlns:a16="http://schemas.microsoft.com/office/drawing/2014/main" id="{C9B7FFEA-88F6-5AEA-7630-E17C23C7163F}"/>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Consider seeking certification from a </a:t>
                </a:r>
                <a:r>
                  <a:rPr lang="en-US" dirty="0" err="1">
                    <a:solidFill>
                      <a:schemeClr val="tx1"/>
                    </a:solidFill>
                  </a:rPr>
                  <a:t>recognised</a:t>
                </a:r>
                <a:r>
                  <a:rPr lang="en-US" dirty="0">
                    <a:solidFill>
                      <a:schemeClr val="tx1"/>
                    </a:solidFill>
                  </a:rPr>
                  <a:t> sustainability standard. This can provide an external validation of your sustainability performance and can help increase trust with customers. </a:t>
                </a:r>
              </a:p>
              <a:p>
                <a:pPr>
                  <a:buClr>
                    <a:srgbClr val="F79037"/>
                  </a:buClr>
                  <a:tabLst>
                    <a:tab pos="177800" algn="l"/>
                  </a:tabLst>
                </a:pPr>
                <a:endParaRPr lang="en-US" dirty="0">
                  <a:solidFill>
                    <a:schemeClr val="tx1"/>
                  </a:solidFill>
                </a:endParaRPr>
              </a:p>
            </p:txBody>
          </p:sp>
        </p:grpSp>
        <p:sp>
          <p:nvSpPr>
            <p:cNvPr id="97" name="TextBox 96">
              <a:extLst>
                <a:ext uri="{FF2B5EF4-FFF2-40B4-BE49-F238E27FC236}">
                  <a16:creationId xmlns:a16="http://schemas.microsoft.com/office/drawing/2014/main" id="{3CA96D55-0085-A57A-005D-5D77A150C512}"/>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Seeking External Certification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12" name="Group 111">
            <a:extLst>
              <a:ext uri="{FF2B5EF4-FFF2-40B4-BE49-F238E27FC236}">
                <a16:creationId xmlns:a16="http://schemas.microsoft.com/office/drawing/2014/main" id="{AAED2E6A-110B-9232-DD2F-AA7AEB2FF25F}"/>
              </a:ext>
            </a:extLst>
          </p:cNvPr>
          <p:cNvGrpSpPr/>
          <p:nvPr/>
        </p:nvGrpSpPr>
        <p:grpSpPr>
          <a:xfrm>
            <a:off x="-54906" y="4105303"/>
            <a:ext cx="7669485" cy="1209699"/>
            <a:chOff x="-98298" y="2445536"/>
            <a:chExt cx="7669485" cy="1209699"/>
          </a:xfrm>
        </p:grpSpPr>
        <p:grpSp>
          <p:nvGrpSpPr>
            <p:cNvPr id="113" name="Group 112">
              <a:extLst>
                <a:ext uri="{FF2B5EF4-FFF2-40B4-BE49-F238E27FC236}">
                  <a16:creationId xmlns:a16="http://schemas.microsoft.com/office/drawing/2014/main" id="{7F57432D-C1DA-FAB2-85B1-BEDC5C2CD425}"/>
                </a:ext>
              </a:extLst>
            </p:cNvPr>
            <p:cNvGrpSpPr/>
            <p:nvPr/>
          </p:nvGrpSpPr>
          <p:grpSpPr>
            <a:xfrm>
              <a:off x="-98298" y="2445536"/>
              <a:ext cx="7669485" cy="1209699"/>
              <a:chOff x="-62902" y="2505789"/>
              <a:chExt cx="7669485" cy="1209699"/>
            </a:xfrm>
          </p:grpSpPr>
          <p:cxnSp>
            <p:nvCxnSpPr>
              <p:cNvPr id="116" name="Straight Connector 115">
                <a:extLst>
                  <a:ext uri="{FF2B5EF4-FFF2-40B4-BE49-F238E27FC236}">
                    <a16:creationId xmlns:a16="http://schemas.microsoft.com/office/drawing/2014/main" id="{3BC38830-8EEE-829E-83AD-627EE292E9E2}"/>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7" name="Freeform 116">
                <a:extLst>
                  <a:ext uri="{FF2B5EF4-FFF2-40B4-BE49-F238E27FC236}">
                    <a16:creationId xmlns:a16="http://schemas.microsoft.com/office/drawing/2014/main" id="{7A4D0573-31DF-3318-8C7E-F8466F70105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Text Placeholder 2">
                <a:extLst>
                  <a:ext uri="{FF2B5EF4-FFF2-40B4-BE49-F238E27FC236}">
                    <a16:creationId xmlns:a16="http://schemas.microsoft.com/office/drawing/2014/main" id="{E3727F25-FD42-6F14-812B-1FF531DFE887}"/>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a:solidFill>
                      <a:schemeClr val="tx1"/>
                    </a:solidFill>
                  </a:rPr>
                  <a:t>Sustainability is a rapidly evolving field, and it's important to stay informed about new developments and best practices. Participate in industry networks, attend conferences or webinars, and seek out opportunities for professional development in this area. </a:t>
                </a:r>
              </a:p>
              <a:p>
                <a:pPr>
                  <a:buClr>
                    <a:srgbClr val="F79037"/>
                  </a:buClr>
                  <a:tabLst>
                    <a:tab pos="177800" algn="l"/>
                  </a:tabLst>
                </a:pPr>
                <a:endParaRPr lang="en-US">
                  <a:solidFill>
                    <a:schemeClr val="tx1"/>
                  </a:solidFill>
                </a:endParaRPr>
              </a:p>
            </p:txBody>
          </p:sp>
        </p:grpSp>
        <p:sp>
          <p:nvSpPr>
            <p:cNvPr id="114" name="Freeform 113">
              <a:extLst>
                <a:ext uri="{FF2B5EF4-FFF2-40B4-BE49-F238E27FC236}">
                  <a16:creationId xmlns:a16="http://schemas.microsoft.com/office/drawing/2014/main" id="{78E8FD73-44A9-8A1D-288F-1A11E93E1122}"/>
                </a:ext>
              </a:extLst>
            </p:cNvPr>
            <p:cNvSpPr/>
            <p:nvPr/>
          </p:nvSpPr>
          <p:spPr>
            <a:xfrm>
              <a:off x="14498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TextBox 114">
              <a:extLst>
                <a:ext uri="{FF2B5EF4-FFF2-40B4-BE49-F238E27FC236}">
                  <a16:creationId xmlns:a16="http://schemas.microsoft.com/office/drawing/2014/main" id="{A1332C9F-8FCA-0881-529C-A83D3218295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Continuous Learning and Adaptation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41F6DE1B-1F04-3B34-88ED-4510B8DCBE4C}"/>
              </a:ext>
            </a:extLst>
          </p:cNvPr>
          <p:cNvSpPr/>
          <p:nvPr/>
        </p:nvSpPr>
        <p:spPr>
          <a:xfrm>
            <a:off x="-462" y="5632160"/>
            <a:ext cx="7559675" cy="4161605"/>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6BB6EA-7122-F04A-736C-216C673EBF09}"/>
              </a:ext>
            </a:extLst>
          </p:cNvPr>
          <p:cNvSpPr/>
          <p:nvPr/>
        </p:nvSpPr>
        <p:spPr>
          <a:xfrm>
            <a:off x="0" y="8920485"/>
            <a:ext cx="7559674" cy="10486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F6CF21C-819F-4D8F-5956-F03DDA0584B6}"/>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Remember</a:t>
            </a:r>
            <a:r>
              <a:rPr lang="en-US">
                <a:solidFill>
                  <a:schemeClr val="tx1"/>
                </a:solidFill>
              </a:rPr>
              <a:t>, the goal of sustainable supply chain management is not just to reduce your environmental impact, but also to create a system that is resilient, ethical, and capable of delivering long-term value for your business and all of its stakeholders. </a:t>
            </a:r>
          </a:p>
        </p:txBody>
      </p:sp>
      <p:sp>
        <p:nvSpPr>
          <p:cNvPr id="6" name="TextBox 5">
            <a:extLst>
              <a:ext uri="{FF2B5EF4-FFF2-40B4-BE49-F238E27FC236}">
                <a16:creationId xmlns:a16="http://schemas.microsoft.com/office/drawing/2014/main" id="{3CB57269-8500-3B0E-2096-27FF0F08EF2A}"/>
              </a:ext>
            </a:extLst>
          </p:cNvPr>
          <p:cNvSpPr txBox="1"/>
          <p:nvPr/>
        </p:nvSpPr>
        <p:spPr>
          <a:xfrm>
            <a:off x="5884663" y="3931999"/>
            <a:ext cx="1486638" cy="276999"/>
          </a:xfrm>
          <a:prstGeom prst="rect">
            <a:avLst/>
          </a:prstGeom>
          <a:noFill/>
        </p:spPr>
        <p:txBody>
          <a:bodyPr wrap="square">
            <a:spAutoFit/>
          </a:bodyPr>
          <a:lstStyle/>
          <a:p>
            <a:r>
              <a:rPr lang="en-IE" sz="1200" dirty="0">
                <a:hlinkClick r:id="rId3"/>
              </a:rPr>
              <a:t>www.origingreen.ie</a:t>
            </a:r>
            <a:endParaRPr lang="en-IE" sz="1200" dirty="0"/>
          </a:p>
        </p:txBody>
      </p:sp>
      <p:pic>
        <p:nvPicPr>
          <p:cNvPr id="8" name="Picture 7">
            <a:extLst>
              <a:ext uri="{FF2B5EF4-FFF2-40B4-BE49-F238E27FC236}">
                <a16:creationId xmlns:a16="http://schemas.microsoft.com/office/drawing/2014/main" id="{EE80349C-355A-44AA-0A5C-3B3FBCF33A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6222" y="3375730"/>
            <a:ext cx="636137" cy="623021"/>
          </a:xfrm>
          <a:prstGeom prst="rect">
            <a:avLst/>
          </a:prstGeom>
        </p:spPr>
      </p:pic>
      <p:grpSp>
        <p:nvGrpSpPr>
          <p:cNvPr id="31" name="Graphic 4">
            <a:extLst>
              <a:ext uri="{FF2B5EF4-FFF2-40B4-BE49-F238E27FC236}">
                <a16:creationId xmlns:a16="http://schemas.microsoft.com/office/drawing/2014/main" id="{CBD382B1-82EC-146A-9894-6661E90DDA61}"/>
              </a:ext>
            </a:extLst>
          </p:cNvPr>
          <p:cNvGrpSpPr/>
          <p:nvPr/>
        </p:nvGrpSpPr>
        <p:grpSpPr>
          <a:xfrm rot="4075347">
            <a:off x="5645193" y="3578065"/>
            <a:ext cx="340780" cy="658854"/>
            <a:chOff x="9129274" y="2719113"/>
            <a:chExt cx="717139" cy="1386497"/>
          </a:xfrm>
          <a:solidFill>
            <a:srgbClr val="000000"/>
          </a:solidFill>
        </p:grpSpPr>
        <p:grpSp>
          <p:nvGrpSpPr>
            <p:cNvPr id="32" name="Graphic 4">
              <a:extLst>
                <a:ext uri="{FF2B5EF4-FFF2-40B4-BE49-F238E27FC236}">
                  <a16:creationId xmlns:a16="http://schemas.microsoft.com/office/drawing/2014/main" id="{1E4C06D0-C871-BEAA-49A7-E50106954323}"/>
                </a:ext>
              </a:extLst>
            </p:cNvPr>
            <p:cNvGrpSpPr/>
            <p:nvPr/>
          </p:nvGrpSpPr>
          <p:grpSpPr>
            <a:xfrm>
              <a:off x="9159507" y="2719113"/>
              <a:ext cx="446280" cy="440141"/>
              <a:chOff x="9159507" y="2719113"/>
              <a:chExt cx="446280" cy="440141"/>
            </a:xfrm>
            <a:grpFill/>
          </p:grpSpPr>
          <p:sp>
            <p:nvSpPr>
              <p:cNvPr id="41" name="Freeform 44">
                <a:extLst>
                  <a:ext uri="{FF2B5EF4-FFF2-40B4-BE49-F238E27FC236}">
                    <a16:creationId xmlns:a16="http://schemas.microsoft.com/office/drawing/2014/main" id="{9939C6F1-F5E4-5D7A-292A-441A6C0C98C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3" name="Freeform 45">
                <a:extLst>
                  <a:ext uri="{FF2B5EF4-FFF2-40B4-BE49-F238E27FC236}">
                    <a16:creationId xmlns:a16="http://schemas.microsoft.com/office/drawing/2014/main" id="{4159EAE1-3EFF-A7A3-06F7-2E12B2BF817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3" name="Graphic 4">
              <a:extLst>
                <a:ext uri="{FF2B5EF4-FFF2-40B4-BE49-F238E27FC236}">
                  <a16:creationId xmlns:a16="http://schemas.microsoft.com/office/drawing/2014/main" id="{AC49521D-7B75-E232-A542-741C71828D63}"/>
                </a:ext>
              </a:extLst>
            </p:cNvPr>
            <p:cNvGrpSpPr/>
            <p:nvPr/>
          </p:nvGrpSpPr>
          <p:grpSpPr>
            <a:xfrm>
              <a:off x="9129274" y="2893887"/>
              <a:ext cx="717139" cy="1211724"/>
              <a:chOff x="9129274" y="2893887"/>
              <a:chExt cx="717139" cy="1211724"/>
            </a:xfrm>
            <a:grpFill/>
          </p:grpSpPr>
          <p:sp>
            <p:nvSpPr>
              <p:cNvPr id="34" name="Freeform 37">
                <a:extLst>
                  <a:ext uri="{FF2B5EF4-FFF2-40B4-BE49-F238E27FC236}">
                    <a16:creationId xmlns:a16="http://schemas.microsoft.com/office/drawing/2014/main" id="{8276823C-C9AB-DAA8-457B-E1A23433669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5" name="Freeform 38">
                <a:extLst>
                  <a:ext uri="{FF2B5EF4-FFF2-40B4-BE49-F238E27FC236}">
                    <a16:creationId xmlns:a16="http://schemas.microsoft.com/office/drawing/2014/main" id="{5362814D-178A-752B-872B-30B6BF571FE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6" name="Freeform 39">
                <a:extLst>
                  <a:ext uri="{FF2B5EF4-FFF2-40B4-BE49-F238E27FC236}">
                    <a16:creationId xmlns:a16="http://schemas.microsoft.com/office/drawing/2014/main" id="{47A1F3E5-1380-BF30-2BD7-67776077C18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7" name="Freeform 40">
                <a:extLst>
                  <a:ext uri="{FF2B5EF4-FFF2-40B4-BE49-F238E27FC236}">
                    <a16:creationId xmlns:a16="http://schemas.microsoft.com/office/drawing/2014/main" id="{EC67D3D2-1026-EFBA-6900-0537D2D8110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8" name="Freeform 41">
                <a:extLst>
                  <a:ext uri="{FF2B5EF4-FFF2-40B4-BE49-F238E27FC236}">
                    <a16:creationId xmlns:a16="http://schemas.microsoft.com/office/drawing/2014/main" id="{66DEAE79-2BD9-DB1A-70D5-EDE276A5540F}"/>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9" name="Freeform 42">
                <a:extLst>
                  <a:ext uri="{FF2B5EF4-FFF2-40B4-BE49-F238E27FC236}">
                    <a16:creationId xmlns:a16="http://schemas.microsoft.com/office/drawing/2014/main" id="{CFEC5153-3E3E-E540-C3BE-37DE98A36E3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0" name="Freeform 43">
                <a:extLst>
                  <a:ext uri="{FF2B5EF4-FFF2-40B4-BE49-F238E27FC236}">
                    <a16:creationId xmlns:a16="http://schemas.microsoft.com/office/drawing/2014/main" id="{B7B29C28-2B08-E40C-0A9A-82718D49963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698179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latin typeface="Calibri" panose="020F0502020204030204" pitchFamily="34" charset="0"/>
                <a:ea typeface="Times New Roman" panose="02020603050405020304" pitchFamily="18" charset="0"/>
                <a:cs typeface="Times New Roman" panose="02020603050405020304" pitchFamily="18" charset="0"/>
              </a:rPr>
              <a:t>J</a:t>
            </a:r>
            <a:r>
              <a:rPr lang="en-IE" sz="2000" b="1" kern="100">
                <a:effectLst/>
                <a:latin typeface="Calibri" panose="020F0502020204030204" pitchFamily="34" charset="0"/>
                <a:ea typeface="Times New Roman" panose="02020603050405020304" pitchFamily="18" charset="0"/>
                <a:cs typeface="Times New Roman" panose="02020603050405020304" pitchFamily="18" charset="0"/>
              </a:rPr>
              <a:t>ourney of Starting &amp; Growing your business </a:t>
            </a: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As an ethical food entrepreneur, navigating the journey of starting and growing your business goes beyond the financials. Your dedication to sustainability and ethical sourcing plays a significant role in shaping your business model and strategies.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46</a:t>
            </a:fld>
            <a:endParaRPr lang="en-US" sz="900">
              <a:solidFill>
                <a:schemeClr val="tx1"/>
              </a:solidFill>
            </a:endParaRPr>
          </a:p>
        </p:txBody>
      </p:sp>
      <p:sp>
        <p:nvSpPr>
          <p:cNvPr id="2" name="Rectangle 1">
            <a:extLst>
              <a:ext uri="{FF2B5EF4-FFF2-40B4-BE49-F238E27FC236}">
                <a16:creationId xmlns:a16="http://schemas.microsoft.com/office/drawing/2014/main" id="{41F6DE1B-1F04-3B34-88ED-4510B8DCBE4C}"/>
              </a:ext>
            </a:extLst>
          </p:cNvPr>
          <p:cNvSpPr/>
          <p:nvPr/>
        </p:nvSpPr>
        <p:spPr>
          <a:xfrm>
            <a:off x="-10087" y="6311901"/>
            <a:ext cx="7559675" cy="3819587"/>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aphic 3">
            <a:extLst>
              <a:ext uri="{FF2B5EF4-FFF2-40B4-BE49-F238E27FC236}">
                <a16:creationId xmlns:a16="http://schemas.microsoft.com/office/drawing/2014/main" id="{1EFCC618-9A41-FC6C-4BB8-360D3DCB7224}"/>
              </a:ext>
            </a:extLst>
          </p:cNvPr>
          <p:cNvGrpSpPr/>
          <p:nvPr/>
        </p:nvGrpSpPr>
        <p:grpSpPr>
          <a:xfrm>
            <a:off x="5971301" y="312617"/>
            <a:ext cx="1091650" cy="1111027"/>
            <a:chOff x="8424689" y="1951807"/>
            <a:chExt cx="1086136" cy="1105415"/>
          </a:xfrm>
          <a:solidFill>
            <a:srgbClr val="000000"/>
          </a:solidFill>
        </p:grpSpPr>
        <p:grpSp>
          <p:nvGrpSpPr>
            <p:cNvPr id="61" name="Graphic 3">
              <a:extLst>
                <a:ext uri="{FF2B5EF4-FFF2-40B4-BE49-F238E27FC236}">
                  <a16:creationId xmlns:a16="http://schemas.microsoft.com/office/drawing/2014/main" id="{00970280-F5F2-64C6-F31D-550A2F226E79}"/>
                </a:ext>
              </a:extLst>
            </p:cNvPr>
            <p:cNvGrpSpPr/>
            <p:nvPr/>
          </p:nvGrpSpPr>
          <p:grpSpPr>
            <a:xfrm>
              <a:off x="8424689" y="1951807"/>
              <a:ext cx="1086136" cy="1105415"/>
              <a:chOff x="8424689" y="1951807"/>
              <a:chExt cx="1086136" cy="1105415"/>
            </a:xfrm>
            <a:grpFill/>
          </p:grpSpPr>
          <p:sp>
            <p:nvSpPr>
              <p:cNvPr id="68" name="Freeform 67">
                <a:extLst>
                  <a:ext uri="{FF2B5EF4-FFF2-40B4-BE49-F238E27FC236}">
                    <a16:creationId xmlns:a16="http://schemas.microsoft.com/office/drawing/2014/main" id="{83A4F467-DB30-27F3-24A9-98E269AF3C0F}"/>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70B837A-7200-7C96-68C4-EF8BC92E8AB0}"/>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261EEDE-EA1D-0115-B653-81E2209C84F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26C7903-616B-36DD-93C8-3000EE1DA2F5}"/>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1F98520-3683-3A26-1942-6260857CC127}"/>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2B5C0D0-AE10-2240-353F-75BD7F8D22E9}"/>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FA0C80D-8394-C85A-506C-0E900FF03058}"/>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979AAB47-A7EF-4633-82EF-CBE318B6D082}"/>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696F1AD-577B-0B14-B269-C29CEB80A95B}"/>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B1A726F-5E92-12F6-1EDF-18379F441B53}"/>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48866EB-0E5B-5016-7FD6-F02F8D096A6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D150E2E-0FE6-D31E-900B-16905CF5D1F7}"/>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7F2FB74-F6C5-C8EC-99E6-2B15684C26AD}"/>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4100A80-A27C-5611-4EEC-94A3780E06F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E401908-E36A-5544-C7DC-4A98F193EF4D}"/>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75DADB8-4006-6474-D77C-0098DD1C17A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6781ED2-9114-F55D-EA70-2FDCCAD38755}"/>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AFBD135-1843-79C4-AE84-EC4CA3BB8A6B}"/>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688EC4EC-A417-363A-82BF-37101783910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51251CBB-36BC-A962-0B73-42227C4A260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F53F5053-6325-17CD-4549-621CD0B2E2F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F8D6F1-8090-4866-D799-0D8F00A94B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14910E3-6D2C-B435-F473-BC6C518AE6BD}"/>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626850F-402F-AA3E-2C91-4202D8028EF7}"/>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88CCD43-EC52-0A95-2DDA-EF6FF5C2350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9EA7117-2813-4F21-82E3-D7E48063C8C2}"/>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F9B9817-7700-B579-32CC-5B43F579D30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585B5596-9234-EE50-4502-5807E4020A30}"/>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3B50ED3-771F-5F58-9C52-FAA9C4CB618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91438EC-CF0A-7B73-3C98-87C688E4047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32A2BFE-27DF-889A-8328-BC8B26DE8DFA}"/>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F13D83F6-7324-EF3F-BF5F-BC3E8C9F5322}"/>
                </a:ext>
              </a:extLst>
            </p:cNvPr>
            <p:cNvGrpSpPr/>
            <p:nvPr/>
          </p:nvGrpSpPr>
          <p:grpSpPr>
            <a:xfrm>
              <a:off x="8623774" y="2128475"/>
              <a:ext cx="506941" cy="300655"/>
              <a:chOff x="8623774" y="2128475"/>
              <a:chExt cx="506941" cy="300655"/>
            </a:xfrm>
            <a:grpFill/>
          </p:grpSpPr>
          <p:grpSp>
            <p:nvGrpSpPr>
              <p:cNvPr id="63" name="Graphic 3">
                <a:extLst>
                  <a:ext uri="{FF2B5EF4-FFF2-40B4-BE49-F238E27FC236}">
                    <a16:creationId xmlns:a16="http://schemas.microsoft.com/office/drawing/2014/main" id="{88EF7650-90E2-A46B-BF3A-C52CC19B3265}"/>
                  </a:ext>
                </a:extLst>
              </p:cNvPr>
              <p:cNvGrpSpPr/>
              <p:nvPr/>
            </p:nvGrpSpPr>
            <p:grpSpPr>
              <a:xfrm>
                <a:off x="8623774" y="2128475"/>
                <a:ext cx="506941" cy="221114"/>
                <a:chOff x="8623774" y="2128475"/>
                <a:chExt cx="506941" cy="221114"/>
              </a:xfrm>
              <a:grpFill/>
            </p:grpSpPr>
            <p:sp>
              <p:nvSpPr>
                <p:cNvPr id="66" name="Freeform 65">
                  <a:extLst>
                    <a:ext uri="{FF2B5EF4-FFF2-40B4-BE49-F238E27FC236}">
                      <a16:creationId xmlns:a16="http://schemas.microsoft.com/office/drawing/2014/main" id="{58812CD2-7FCC-FE3A-5CE1-A3E940F134A8}"/>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CEFBFA6-0C92-77D7-E9E7-444D07DFEE7B}"/>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endParaRPr lang="en-US"/>
                </a:p>
              </p:txBody>
            </p:sp>
          </p:grpSp>
          <p:sp>
            <p:nvSpPr>
              <p:cNvPr id="64" name="Freeform 63">
                <a:extLst>
                  <a:ext uri="{FF2B5EF4-FFF2-40B4-BE49-F238E27FC236}">
                    <a16:creationId xmlns:a16="http://schemas.microsoft.com/office/drawing/2014/main" id="{A9680BE2-F849-C161-2241-8B397FB651AD}"/>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B39E275-6A3A-B12F-9408-A7DAF4324F0E}"/>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endParaRPr lang="en-US"/>
              </a:p>
            </p:txBody>
          </p:sp>
        </p:grpSp>
      </p:grpSp>
      <p:sp>
        <p:nvSpPr>
          <p:cNvPr id="109" name="Text Placeholder 2">
            <a:extLst>
              <a:ext uri="{FF2B5EF4-FFF2-40B4-BE49-F238E27FC236}">
                <a16:creationId xmlns:a16="http://schemas.microsoft.com/office/drawing/2014/main" id="{7AB12888-911E-D586-4012-1CF747FA6357}"/>
              </a:ext>
            </a:extLst>
          </p:cNvPr>
          <p:cNvSpPr txBox="1">
            <a:spLocks/>
          </p:cNvSpPr>
          <p:nvPr/>
        </p:nvSpPr>
        <p:spPr>
          <a:xfrm>
            <a:off x="473701" y="2389876"/>
            <a:ext cx="6445260" cy="12931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a:solidFill>
                  <a:schemeClr val="tx1"/>
                </a:solidFill>
              </a:rPr>
              <a:t>Sourcing locally and seasonally is a cornerstone of this approach. Not only does it </a:t>
            </a:r>
            <a:r>
              <a:rPr lang="en-US" err="1">
                <a:solidFill>
                  <a:schemeClr val="tx1"/>
                </a:solidFill>
              </a:rPr>
              <a:t>minimise</a:t>
            </a:r>
            <a:r>
              <a:rPr lang="en-US">
                <a:solidFill>
                  <a:schemeClr val="tx1"/>
                </a:solidFill>
              </a:rPr>
              <a:t> your carbon footprint by reducing the distance food travels from farm to plate, but it also supports local </a:t>
            </a:r>
          </a:p>
          <a:p>
            <a:pPr>
              <a:buClr>
                <a:srgbClr val="F1A0C2"/>
              </a:buClr>
              <a:tabLst>
                <a:tab pos="177800" algn="l"/>
              </a:tabLst>
            </a:pPr>
            <a:r>
              <a:rPr lang="en-US">
                <a:solidFill>
                  <a:schemeClr val="tx1"/>
                </a:solidFill>
              </a:rPr>
              <a:t>economies and farmers. It brings fresh, seasonal produce to the forefront, adding value to your product offerings. Understanding local suppliers, working with seasonal availability, and communicating this ethos to your customers forms the crux of this strategy. </a:t>
            </a: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Building relationships with ethical suppliers is equally vital</a:t>
            </a:r>
            <a:r>
              <a:rPr lang="en-US" b="1">
                <a:solidFill>
                  <a:schemeClr val="tx1"/>
                </a:solidFill>
              </a:rPr>
              <a:t>. Your business is only as ethical as its supply chain.</a:t>
            </a:r>
            <a:r>
              <a:rPr lang="en-US">
                <a:solidFill>
                  <a:schemeClr val="tx1"/>
                </a:solidFill>
              </a:rPr>
              <a:t> Thus, aligning with suppliers who adhere to responsible environmental policies, fair </a:t>
            </a:r>
            <a:r>
              <a:rPr lang="en-US" err="1">
                <a:solidFill>
                  <a:schemeClr val="tx1"/>
                </a:solidFill>
              </a:rPr>
              <a:t>labour</a:t>
            </a:r>
            <a:r>
              <a:rPr lang="en-US">
                <a:solidFill>
                  <a:schemeClr val="tx1"/>
                </a:solidFill>
              </a:rPr>
              <a:t> practices, and quality standards is non-negotiable. Negotiating contracts and nurturing these relationships ensures a sustainable and consistent supply chain that echoes your business's ethical values. </a:t>
            </a:r>
          </a:p>
          <a:p>
            <a:pPr>
              <a:buClr>
                <a:srgbClr val="F1A0C2"/>
              </a:buClr>
              <a:tabLst>
                <a:tab pos="177800" algn="l"/>
              </a:tabLst>
            </a:pPr>
            <a:endParaRPr lang="en-US">
              <a:solidFill>
                <a:schemeClr val="tx1"/>
              </a:solidFill>
            </a:endParaRP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Managing logistics sustainably further bolsters your commitment to reduced environmental impact. Selecting low-emission transportation methods, </a:t>
            </a:r>
            <a:r>
              <a:rPr lang="en-US" err="1">
                <a:solidFill>
                  <a:schemeClr val="tx1"/>
                </a:solidFill>
              </a:rPr>
              <a:t>optimising</a:t>
            </a:r>
            <a:r>
              <a:rPr lang="en-US">
                <a:solidFill>
                  <a:schemeClr val="tx1"/>
                </a:solidFill>
              </a:rPr>
              <a:t> delivery routes, and consolidating shipments help cut down carbon emissions, ensuring your supply chain stays green. </a:t>
            </a: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Reducing waste in your supply chain is another critical aspect of sustainability. Implementing strategies such as bulk buying, using reusable packaging, and following a 'just-in-time' inventory system not only </a:t>
            </a:r>
            <a:r>
              <a:rPr lang="en-US" err="1">
                <a:solidFill>
                  <a:schemeClr val="tx1"/>
                </a:solidFill>
              </a:rPr>
              <a:t>minimise</a:t>
            </a:r>
            <a:r>
              <a:rPr lang="en-US">
                <a:solidFill>
                  <a:schemeClr val="tx1"/>
                </a:solidFill>
              </a:rPr>
              <a:t> waste but can also lead to substantial cost savings. </a:t>
            </a: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Continuous monitoring and improvement ensure your supply chain remains resilient and sustainable. Establishing KPIs, setting targets, tracking progress, and implementing improvements help you stay on top of your sustainability game. It makes your supply chain robust and adaptable to changing scenarios and expectations. </a:t>
            </a:r>
          </a:p>
          <a:p>
            <a:pPr>
              <a:buClr>
                <a:srgbClr val="F1A0C2"/>
              </a:buClr>
              <a:tabLst>
                <a:tab pos="177800" algn="l"/>
              </a:tabLst>
            </a:pPr>
            <a:endParaRPr lang="en-US">
              <a:solidFill>
                <a:schemeClr val="tx1"/>
              </a:solidFill>
            </a:endParaRPr>
          </a:p>
        </p:txBody>
      </p:sp>
    </p:spTree>
    <p:extLst>
      <p:ext uri="{BB962C8B-B14F-4D97-AF65-F5344CB8AC3E}">
        <p14:creationId xmlns:p14="http://schemas.microsoft.com/office/powerpoint/2010/main" val="2518279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08</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Human Resources Planning </a:t>
            </a:r>
          </a:p>
          <a:p>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47</a:t>
            </a:fld>
            <a:endParaRPr lang="en-US" sz="900">
              <a:solidFill>
                <a:schemeClr val="tx1"/>
              </a:solidFill>
            </a:endParaRPr>
          </a:p>
        </p:txBody>
      </p:sp>
    </p:spTree>
    <p:extLst>
      <p:ext uri="{BB962C8B-B14F-4D97-AF65-F5344CB8AC3E}">
        <p14:creationId xmlns:p14="http://schemas.microsoft.com/office/powerpoint/2010/main" val="351543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a:extLst>
              <a:ext uri="{FF2B5EF4-FFF2-40B4-BE49-F238E27FC236}">
                <a16:creationId xmlns:a16="http://schemas.microsoft.com/office/drawing/2014/main" id="{1C37DDF8-DD72-0E9B-A70E-A3ECD50FF578}"/>
              </a:ext>
            </a:extLst>
          </p:cNvPr>
          <p:cNvSpPr/>
          <p:nvPr/>
        </p:nvSpPr>
        <p:spPr>
          <a:xfrm>
            <a:off x="0" y="-544"/>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48</a:t>
            </a:fld>
            <a:endParaRPr lang="en-US" sz="900">
              <a:solidFill>
                <a:schemeClr val="bg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49437" y="32998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Human Resources Planning </a:t>
            </a:r>
          </a:p>
          <a:p>
            <a:pPr algn="r"/>
            <a:endParaRPr lang="en-US" altLang="en-US" sz="2800">
              <a:solidFill>
                <a:schemeClr val="tx1"/>
              </a:solidFill>
              <a:ea typeface="Calibri" panose="020F0502020204030204" pitchFamily="34" charset="0"/>
            </a:endParaRPr>
          </a:p>
          <a:p>
            <a:pPr algn="r"/>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08</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1586" y="2901102"/>
            <a:ext cx="6736501" cy="6724218"/>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63789" y="3125647"/>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dirty="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Recruitment Process And Strategies </a:t>
              </a:r>
              <a:endParaRPr lang="en-IE" b="1" kern="0" dirty="0">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1604207" y="8596855"/>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701169" y="3640282"/>
            <a:ext cx="15855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59728" y="3633970"/>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69745" y="7936236"/>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988508" y="5118492"/>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571889" y="8296569"/>
            <a:ext cx="2225790" cy="1209772"/>
            <a:chOff x="1639523" y="5773142"/>
            <a:chExt cx="2225790"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1639523" y="6121140"/>
              <a:ext cx="2126044" cy="861774"/>
            </a:xfrm>
            <a:prstGeom prst="rect">
              <a:avLst/>
            </a:prstGeom>
            <a:grpFill/>
          </p:spPr>
          <p:txBody>
            <a:bodyPr wrap="square">
              <a:spAutoFit/>
            </a:bodyPr>
            <a:lstStyle/>
            <a:p>
              <a:pPr algn="r">
                <a:lnSpc>
                  <a:spcPts val="1960"/>
                </a:lnSpc>
              </a:pPr>
              <a:r>
                <a:rPr lang="en-IE" sz="1800" b="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Enhance Employee Retention</a:t>
              </a:r>
              <a:r>
                <a:rPr lang="en-IE" sz="1800" b="1">
                  <a:effectLst/>
                  <a:latin typeface="Calibri" panose="020F0502020204030204" pitchFamily="34" charset="0"/>
                  <a:ea typeface="Times New Roman" panose="02020603050405020304" pitchFamily="18" charset="0"/>
                </a:rPr>
                <a:t> &amp; Satisfaction</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696840" y="5074944"/>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25138" y="4621403"/>
            <a:ext cx="1772971" cy="1473567"/>
            <a:chOff x="2805055" y="6069500"/>
            <a:chExt cx="1772971" cy="1473567"/>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1118255"/>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Fair &amp; Legal Labour Practices </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62028" y="3647969"/>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280496" y="7390174"/>
            <a:ext cx="1570682" cy="1725018"/>
            <a:chOff x="3151558" y="5735569"/>
            <a:chExt cx="1651082" cy="1725018"/>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529731" cy="1374735"/>
            </a:xfrm>
            <a:prstGeom prst="rect">
              <a:avLst/>
            </a:prstGeom>
            <a:grpFill/>
          </p:spPr>
          <p:txBody>
            <a:bodyPr wrap="square">
              <a:spAutoFit/>
            </a:bodyPr>
            <a:lstStyle/>
            <a:p>
              <a:pPr>
                <a:lnSpc>
                  <a:spcPts val="1960"/>
                </a:lnSpc>
              </a:pPr>
              <a:r>
                <a:rPr lang="en-IE" sz="1800" b="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Ethical Human Management Strategies </a:t>
              </a:r>
              <a:endParaRPr lang="en-IE" sz="1800" b="1">
                <a:effectLst/>
                <a:latin typeface="Calibri" panose="020F0502020204030204" pitchFamily="34" charset="0"/>
                <a:ea typeface="Times New Roman" panose="02020603050405020304" pitchFamily="18" charset="0"/>
              </a:endParaRPr>
            </a:p>
            <a:p>
              <a:pPr>
                <a:lnSpc>
                  <a:spcPts val="1960"/>
                </a:lnSpc>
              </a:pPr>
              <a:endParaRPr lang="en-IE" sz="1800">
                <a:effectLst/>
                <a:latin typeface="Calibri" panose="020F0502020204030204" pitchFamily="34" charset="0"/>
                <a:ea typeface="Calibri" panose="020F0502020204030204" pitchFamily="34" charset="0"/>
              </a:endParaRPr>
            </a:p>
          </p:txBody>
        </p:sp>
      </p:grp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56766" y="5200471"/>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73508" y="6450668"/>
            <a:ext cx="2656256" cy="953280"/>
            <a:chOff x="3139370" y="5794563"/>
            <a:chExt cx="2656256"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5" y="6142549"/>
              <a:ext cx="2511211"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Strategies to Build an Ethical Work Culture</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82598" y="7889327"/>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40456" y="6802777"/>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71623" y="6447411"/>
            <a:ext cx="0" cy="14939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61709" y="6447411"/>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27051" y="3075095"/>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498316" y="3251908"/>
            <a:ext cx="2667960" cy="1618392"/>
          </a:xfrm>
          <a:prstGeom prst="rect">
            <a:avLst/>
          </a:prstGeom>
          <a:noFill/>
        </p:spPr>
        <p:txBody>
          <a:bodyPr wrap="square">
            <a:spAutoFit/>
          </a:bodyPr>
          <a:lstStyle/>
          <a:p>
            <a:pPr>
              <a:lnSpc>
                <a:spcPts val="1700"/>
              </a:lnSpc>
            </a:pP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People are the heart of any business</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in an ethical food business, your </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team plays a crucial role in </a:t>
            </a:r>
          </a:p>
          <a:p>
            <a:pPr>
              <a:lnSpc>
                <a:spcPts val="1700"/>
              </a:lnSpc>
            </a:pP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embodying</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your ethical vision. </a:t>
            </a:r>
          </a:p>
          <a:p>
            <a:pPr>
              <a:lnSpc>
                <a:spcPts val="1700"/>
              </a:lnSpc>
            </a:pPr>
            <a:endPar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6195" y="3640282"/>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274307-66A7-F540-DCAA-F2AC79B3F5B0}"/>
              </a:ext>
            </a:extLst>
          </p:cNvPr>
          <p:cNvCxnSpPr>
            <a:cxnSpLocks/>
          </p:cNvCxnSpPr>
          <p:nvPr/>
        </p:nvCxnSpPr>
        <p:spPr>
          <a:xfrm>
            <a:off x="990954" y="7557066"/>
            <a:ext cx="0" cy="37917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aphic 3">
            <a:extLst>
              <a:ext uri="{FF2B5EF4-FFF2-40B4-BE49-F238E27FC236}">
                <a16:creationId xmlns:a16="http://schemas.microsoft.com/office/drawing/2014/main" id="{784ECC24-9FC6-CF90-C42D-252D77BF8292}"/>
              </a:ext>
            </a:extLst>
          </p:cNvPr>
          <p:cNvGrpSpPr/>
          <p:nvPr/>
        </p:nvGrpSpPr>
        <p:grpSpPr>
          <a:xfrm>
            <a:off x="3628200" y="3243767"/>
            <a:ext cx="908601" cy="663050"/>
            <a:chOff x="8408232" y="3880051"/>
            <a:chExt cx="1097482" cy="800886"/>
          </a:xfrm>
        </p:grpSpPr>
        <p:sp>
          <p:nvSpPr>
            <p:cNvPr id="14" name="Freeform 13">
              <a:extLst>
                <a:ext uri="{FF2B5EF4-FFF2-40B4-BE49-F238E27FC236}">
                  <a16:creationId xmlns:a16="http://schemas.microsoft.com/office/drawing/2014/main" id="{7203782B-0B89-D582-265B-CA3F48C23AFB}"/>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976C2266-FD93-0FAA-DC9A-BA2B9B4AF8E9}"/>
                </a:ext>
              </a:extLst>
            </p:cNvPr>
            <p:cNvGrpSpPr/>
            <p:nvPr/>
          </p:nvGrpSpPr>
          <p:grpSpPr>
            <a:xfrm>
              <a:off x="8408232" y="3880051"/>
              <a:ext cx="1097482" cy="800886"/>
              <a:chOff x="8408232" y="3880051"/>
              <a:chExt cx="1097482" cy="800886"/>
            </a:xfrm>
          </p:grpSpPr>
          <p:sp>
            <p:nvSpPr>
              <p:cNvPr id="16" name="Freeform 15">
                <a:extLst>
                  <a:ext uri="{FF2B5EF4-FFF2-40B4-BE49-F238E27FC236}">
                    <a16:creationId xmlns:a16="http://schemas.microsoft.com/office/drawing/2014/main" id="{C9727A53-3B25-6D8B-953D-4CFA545DC413}"/>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1E66729-D075-8A35-0E3B-0D296F4E1F66}"/>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B61DDD-0F96-899D-D264-333FCD2C500F}"/>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634F5C-7791-2696-CAC2-C3D2A93814CC}"/>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94FC3F-7FD9-C22F-DF21-147B09704E6B}"/>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827A81A-B136-22CC-B659-B933AE43FFF2}"/>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977C56-20DF-EBE5-D0A0-AFD290720354}"/>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7D0E8B-D1F2-1957-7266-7A16F7C036DC}"/>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93BB5B06-7DBC-D436-DE23-8BB235902807}"/>
              </a:ext>
            </a:extLst>
          </p:cNvPr>
          <p:cNvGrpSpPr/>
          <p:nvPr/>
        </p:nvGrpSpPr>
        <p:grpSpPr>
          <a:xfrm>
            <a:off x="4583162" y="4780439"/>
            <a:ext cx="755069" cy="763932"/>
            <a:chOff x="7190753" y="5365577"/>
            <a:chExt cx="745522" cy="754273"/>
          </a:xfrm>
        </p:grpSpPr>
        <p:grpSp>
          <p:nvGrpSpPr>
            <p:cNvPr id="25" name="Graphic 2">
              <a:extLst>
                <a:ext uri="{FF2B5EF4-FFF2-40B4-BE49-F238E27FC236}">
                  <a16:creationId xmlns:a16="http://schemas.microsoft.com/office/drawing/2014/main" id="{B4AEE6D2-6256-3DF1-CD84-51369F9AB32E}"/>
                </a:ext>
              </a:extLst>
            </p:cNvPr>
            <p:cNvGrpSpPr/>
            <p:nvPr/>
          </p:nvGrpSpPr>
          <p:grpSpPr>
            <a:xfrm>
              <a:off x="7353351" y="5647412"/>
              <a:ext cx="420044" cy="75879"/>
              <a:chOff x="7353351" y="5647412"/>
              <a:chExt cx="420044" cy="75879"/>
            </a:xfrm>
            <a:solidFill>
              <a:srgbClr val="00BADE"/>
            </a:solidFill>
          </p:grpSpPr>
          <p:sp>
            <p:nvSpPr>
              <p:cNvPr id="153" name="Freeform 152">
                <a:extLst>
                  <a:ext uri="{FF2B5EF4-FFF2-40B4-BE49-F238E27FC236}">
                    <a16:creationId xmlns:a16="http://schemas.microsoft.com/office/drawing/2014/main" id="{F4C4D45E-6B19-8926-C711-E427DEC0F37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4" name="Freeform 153">
                <a:extLst>
                  <a:ext uri="{FF2B5EF4-FFF2-40B4-BE49-F238E27FC236}">
                    <a16:creationId xmlns:a16="http://schemas.microsoft.com/office/drawing/2014/main" id="{ED9F1A2A-85F1-293A-C170-EB0540D0FF7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6" name="Graphic 2">
              <a:extLst>
                <a:ext uri="{FF2B5EF4-FFF2-40B4-BE49-F238E27FC236}">
                  <a16:creationId xmlns:a16="http://schemas.microsoft.com/office/drawing/2014/main" id="{AE9D5EE5-8672-AE1D-ACBC-1C90E560C3C8}"/>
                </a:ext>
              </a:extLst>
            </p:cNvPr>
            <p:cNvGrpSpPr/>
            <p:nvPr/>
          </p:nvGrpSpPr>
          <p:grpSpPr>
            <a:xfrm>
              <a:off x="7190753" y="5365577"/>
              <a:ext cx="745522" cy="754273"/>
              <a:chOff x="7190753" y="5365577"/>
              <a:chExt cx="745522" cy="754273"/>
            </a:xfrm>
            <a:solidFill>
              <a:srgbClr val="000000"/>
            </a:solidFill>
          </p:grpSpPr>
          <p:sp>
            <p:nvSpPr>
              <p:cNvPr id="27" name="Freeform 26">
                <a:extLst>
                  <a:ext uri="{FF2B5EF4-FFF2-40B4-BE49-F238E27FC236}">
                    <a16:creationId xmlns:a16="http://schemas.microsoft.com/office/drawing/2014/main" id="{57FC77F4-386B-033F-B9ED-C8F12C19BF5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B8D7BC4-EA77-A3C8-5553-39EC5578A323}"/>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DDA5A630-30B4-301E-D5AF-95B0801D7618}"/>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2" name="Freeform 141">
                <a:extLst>
                  <a:ext uri="{FF2B5EF4-FFF2-40B4-BE49-F238E27FC236}">
                    <a16:creationId xmlns:a16="http://schemas.microsoft.com/office/drawing/2014/main" id="{DAE79810-B174-A2D4-24C7-201F1A895B42}"/>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5" name="Freeform 144">
                <a:extLst>
                  <a:ext uri="{FF2B5EF4-FFF2-40B4-BE49-F238E27FC236}">
                    <a16:creationId xmlns:a16="http://schemas.microsoft.com/office/drawing/2014/main" id="{344BD61F-CA60-034A-BF02-EF645FF28547}"/>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6" name="Freeform 145">
                <a:extLst>
                  <a:ext uri="{FF2B5EF4-FFF2-40B4-BE49-F238E27FC236}">
                    <a16:creationId xmlns:a16="http://schemas.microsoft.com/office/drawing/2014/main" id="{8E6D6B5B-35E8-268F-8AFC-286D1DD4EDF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7" name="Freeform 146">
                <a:extLst>
                  <a:ext uri="{FF2B5EF4-FFF2-40B4-BE49-F238E27FC236}">
                    <a16:creationId xmlns:a16="http://schemas.microsoft.com/office/drawing/2014/main" id="{C52DFEDD-9CE8-16A1-21FA-4FD1200326C0}"/>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0" name="Freeform 149">
                <a:extLst>
                  <a:ext uri="{FF2B5EF4-FFF2-40B4-BE49-F238E27FC236}">
                    <a16:creationId xmlns:a16="http://schemas.microsoft.com/office/drawing/2014/main" id="{734401C4-0DFF-9D84-25A1-2D91BE784F29}"/>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2" name="Freeform 151">
                <a:extLst>
                  <a:ext uri="{FF2B5EF4-FFF2-40B4-BE49-F238E27FC236}">
                    <a16:creationId xmlns:a16="http://schemas.microsoft.com/office/drawing/2014/main" id="{320D531D-492A-BCFB-7C22-F77DD02F99E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5" name="Group 154">
            <a:extLst>
              <a:ext uri="{FF2B5EF4-FFF2-40B4-BE49-F238E27FC236}">
                <a16:creationId xmlns:a16="http://schemas.microsoft.com/office/drawing/2014/main" id="{E0CB244C-1F71-693E-2761-A8564F26ACEA}"/>
              </a:ext>
            </a:extLst>
          </p:cNvPr>
          <p:cNvGrpSpPr/>
          <p:nvPr/>
        </p:nvGrpSpPr>
        <p:grpSpPr>
          <a:xfrm>
            <a:off x="573227" y="5544371"/>
            <a:ext cx="848419" cy="848997"/>
            <a:chOff x="7211530" y="2382809"/>
            <a:chExt cx="823268" cy="823829"/>
          </a:xfrm>
        </p:grpSpPr>
        <p:sp>
          <p:nvSpPr>
            <p:cNvPr id="157" name="Freeform 156">
              <a:extLst>
                <a:ext uri="{FF2B5EF4-FFF2-40B4-BE49-F238E27FC236}">
                  <a16:creationId xmlns:a16="http://schemas.microsoft.com/office/drawing/2014/main" id="{D7EC4133-061E-F615-1156-0AAD4F57E36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8" name="Graphic 2">
              <a:extLst>
                <a:ext uri="{FF2B5EF4-FFF2-40B4-BE49-F238E27FC236}">
                  <a16:creationId xmlns:a16="http://schemas.microsoft.com/office/drawing/2014/main" id="{28BCA830-3449-CC9B-C50E-2619BF3520F8}"/>
                </a:ext>
              </a:extLst>
            </p:cNvPr>
            <p:cNvGrpSpPr/>
            <p:nvPr/>
          </p:nvGrpSpPr>
          <p:grpSpPr>
            <a:xfrm>
              <a:off x="7211530" y="2382809"/>
              <a:ext cx="823268" cy="823829"/>
              <a:chOff x="7211530" y="2382809"/>
              <a:chExt cx="823268" cy="823829"/>
            </a:xfrm>
            <a:solidFill>
              <a:srgbClr val="010101"/>
            </a:solidFill>
          </p:grpSpPr>
          <p:sp>
            <p:nvSpPr>
              <p:cNvPr id="160" name="Freeform 159">
                <a:extLst>
                  <a:ext uri="{FF2B5EF4-FFF2-40B4-BE49-F238E27FC236}">
                    <a16:creationId xmlns:a16="http://schemas.microsoft.com/office/drawing/2014/main" id="{AC372BC9-99EC-805A-CB73-A5EE79D77A90}"/>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61" name="Graphic 2">
                <a:extLst>
                  <a:ext uri="{FF2B5EF4-FFF2-40B4-BE49-F238E27FC236}">
                    <a16:creationId xmlns:a16="http://schemas.microsoft.com/office/drawing/2014/main" id="{A83A5D6B-E374-F500-C9EA-FA23D652E099}"/>
                  </a:ext>
                </a:extLst>
              </p:cNvPr>
              <p:cNvGrpSpPr/>
              <p:nvPr/>
            </p:nvGrpSpPr>
            <p:grpSpPr>
              <a:xfrm>
                <a:off x="7211530" y="2382809"/>
                <a:ext cx="823268" cy="823829"/>
                <a:chOff x="7211530" y="2382809"/>
                <a:chExt cx="823268" cy="823829"/>
              </a:xfrm>
              <a:solidFill>
                <a:srgbClr val="010101"/>
              </a:solidFill>
            </p:grpSpPr>
            <p:sp>
              <p:nvSpPr>
                <p:cNvPr id="164" name="Freeform 163">
                  <a:extLst>
                    <a:ext uri="{FF2B5EF4-FFF2-40B4-BE49-F238E27FC236}">
                      <a16:creationId xmlns:a16="http://schemas.microsoft.com/office/drawing/2014/main" id="{EE205A96-4005-C302-9F28-82A52CB789AE}"/>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5" name="Freeform 164">
                  <a:extLst>
                    <a:ext uri="{FF2B5EF4-FFF2-40B4-BE49-F238E27FC236}">
                      <a16:creationId xmlns:a16="http://schemas.microsoft.com/office/drawing/2014/main" id="{7EFB6409-5D04-0296-C17C-1FB43FD825F6}"/>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6" name="Freeform 165">
                  <a:extLst>
                    <a:ext uri="{FF2B5EF4-FFF2-40B4-BE49-F238E27FC236}">
                      <a16:creationId xmlns:a16="http://schemas.microsoft.com/office/drawing/2014/main" id="{31065683-3A34-903C-9A33-F5FFA6ADCE8B}"/>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7" name="Freeform 166">
                  <a:extLst>
                    <a:ext uri="{FF2B5EF4-FFF2-40B4-BE49-F238E27FC236}">
                      <a16:creationId xmlns:a16="http://schemas.microsoft.com/office/drawing/2014/main" id="{2034C0E4-F5D5-88C7-6F3D-9955AEA5CCBB}"/>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1" name="Freeform 170">
                  <a:extLst>
                    <a:ext uri="{FF2B5EF4-FFF2-40B4-BE49-F238E27FC236}">
                      <a16:creationId xmlns:a16="http://schemas.microsoft.com/office/drawing/2014/main" id="{E00641A7-5E8E-5C13-B597-4475CD6464BB}"/>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172" name="Group 171">
            <a:extLst>
              <a:ext uri="{FF2B5EF4-FFF2-40B4-BE49-F238E27FC236}">
                <a16:creationId xmlns:a16="http://schemas.microsoft.com/office/drawing/2014/main" id="{D65EA0E7-2DC9-5207-DF6A-F7371B828574}"/>
              </a:ext>
            </a:extLst>
          </p:cNvPr>
          <p:cNvGrpSpPr/>
          <p:nvPr/>
        </p:nvGrpSpPr>
        <p:grpSpPr>
          <a:xfrm>
            <a:off x="2334808" y="7492476"/>
            <a:ext cx="885431" cy="887520"/>
            <a:chOff x="5700273" y="5386353"/>
            <a:chExt cx="766016" cy="767823"/>
          </a:xfrm>
        </p:grpSpPr>
        <p:grpSp>
          <p:nvGrpSpPr>
            <p:cNvPr id="173" name="Graphic 2">
              <a:extLst>
                <a:ext uri="{FF2B5EF4-FFF2-40B4-BE49-F238E27FC236}">
                  <a16:creationId xmlns:a16="http://schemas.microsoft.com/office/drawing/2014/main" id="{7E718367-F45E-1A7B-0385-4A5181207CAD}"/>
                </a:ext>
              </a:extLst>
            </p:cNvPr>
            <p:cNvGrpSpPr/>
            <p:nvPr/>
          </p:nvGrpSpPr>
          <p:grpSpPr>
            <a:xfrm>
              <a:off x="5844804" y="5531788"/>
              <a:ext cx="476953" cy="420947"/>
              <a:chOff x="5844804" y="5531788"/>
              <a:chExt cx="476953" cy="420947"/>
            </a:xfrm>
            <a:solidFill>
              <a:srgbClr val="60A9DD"/>
            </a:solidFill>
          </p:grpSpPr>
          <p:sp>
            <p:nvSpPr>
              <p:cNvPr id="193" name="Freeform 192">
                <a:extLst>
                  <a:ext uri="{FF2B5EF4-FFF2-40B4-BE49-F238E27FC236}">
                    <a16:creationId xmlns:a16="http://schemas.microsoft.com/office/drawing/2014/main" id="{B4A21FF2-FB66-07F5-8635-B08DE49EA52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4" name="Freeform 193">
                <a:extLst>
                  <a:ext uri="{FF2B5EF4-FFF2-40B4-BE49-F238E27FC236}">
                    <a16:creationId xmlns:a16="http://schemas.microsoft.com/office/drawing/2014/main" id="{87B454C8-E26A-2C33-AD33-70DE7F7112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4" name="Graphic 2">
              <a:extLst>
                <a:ext uri="{FF2B5EF4-FFF2-40B4-BE49-F238E27FC236}">
                  <a16:creationId xmlns:a16="http://schemas.microsoft.com/office/drawing/2014/main" id="{69E58772-B12F-7132-AF73-AB5AB06DB6DF}"/>
                </a:ext>
              </a:extLst>
            </p:cNvPr>
            <p:cNvGrpSpPr/>
            <p:nvPr/>
          </p:nvGrpSpPr>
          <p:grpSpPr>
            <a:xfrm>
              <a:off x="5700273" y="5386353"/>
              <a:ext cx="766016" cy="767823"/>
              <a:chOff x="5700273" y="5386353"/>
              <a:chExt cx="766016" cy="767823"/>
            </a:xfrm>
            <a:solidFill>
              <a:srgbClr val="000000"/>
            </a:solidFill>
          </p:grpSpPr>
          <p:sp>
            <p:nvSpPr>
              <p:cNvPr id="175" name="Freeform 174">
                <a:extLst>
                  <a:ext uri="{FF2B5EF4-FFF2-40B4-BE49-F238E27FC236}">
                    <a16:creationId xmlns:a16="http://schemas.microsoft.com/office/drawing/2014/main" id="{9D8BA4D1-D9D4-5A0F-C0D7-25FB26152CC3}"/>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6" name="Freeform 175">
                <a:extLst>
                  <a:ext uri="{FF2B5EF4-FFF2-40B4-BE49-F238E27FC236}">
                    <a16:creationId xmlns:a16="http://schemas.microsoft.com/office/drawing/2014/main" id="{FA72DCF5-A62E-A754-BABC-5B96311CF15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7" name="Freeform 176">
                <a:extLst>
                  <a:ext uri="{FF2B5EF4-FFF2-40B4-BE49-F238E27FC236}">
                    <a16:creationId xmlns:a16="http://schemas.microsoft.com/office/drawing/2014/main" id="{1F7F4E4A-F4D8-2BB8-2F17-E1D0C7F8E63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2" name="Freeform 181">
                <a:extLst>
                  <a:ext uri="{FF2B5EF4-FFF2-40B4-BE49-F238E27FC236}">
                    <a16:creationId xmlns:a16="http://schemas.microsoft.com/office/drawing/2014/main" id="{BAE43F9B-3CA4-F734-AF1E-53D4CF3E1B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3" name="Freeform 182">
                <a:extLst>
                  <a:ext uri="{FF2B5EF4-FFF2-40B4-BE49-F238E27FC236}">
                    <a16:creationId xmlns:a16="http://schemas.microsoft.com/office/drawing/2014/main" id="{5F7907EE-6BD4-64C7-27FD-EDFCD49569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4" name="Freeform 183">
                <a:extLst>
                  <a:ext uri="{FF2B5EF4-FFF2-40B4-BE49-F238E27FC236}">
                    <a16:creationId xmlns:a16="http://schemas.microsoft.com/office/drawing/2014/main" id="{B97F72B4-1AF9-94BB-E3F6-9B58051841A1}"/>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5" name="Freeform 184">
                <a:extLst>
                  <a:ext uri="{FF2B5EF4-FFF2-40B4-BE49-F238E27FC236}">
                    <a16:creationId xmlns:a16="http://schemas.microsoft.com/office/drawing/2014/main" id="{C15392FD-8B2B-9976-1EE4-040143BB9E1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6" name="Freeform 185">
                <a:extLst>
                  <a:ext uri="{FF2B5EF4-FFF2-40B4-BE49-F238E27FC236}">
                    <a16:creationId xmlns:a16="http://schemas.microsoft.com/office/drawing/2014/main" id="{15B69A6F-05EF-456E-C8B3-649341757CD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7" name="Freeform 186">
                <a:extLst>
                  <a:ext uri="{FF2B5EF4-FFF2-40B4-BE49-F238E27FC236}">
                    <a16:creationId xmlns:a16="http://schemas.microsoft.com/office/drawing/2014/main" id="{6D2C967C-EC9B-BFFF-A8D3-F9CB0F9EEB0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8" name="Freeform 187">
                <a:extLst>
                  <a:ext uri="{FF2B5EF4-FFF2-40B4-BE49-F238E27FC236}">
                    <a16:creationId xmlns:a16="http://schemas.microsoft.com/office/drawing/2014/main" id="{BB298415-50FA-2A0A-AAF2-FBC6325BF87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9" name="Freeform 188">
                <a:extLst>
                  <a:ext uri="{FF2B5EF4-FFF2-40B4-BE49-F238E27FC236}">
                    <a16:creationId xmlns:a16="http://schemas.microsoft.com/office/drawing/2014/main" id="{37B99FB1-FDCB-FC0E-EA72-2164885AF91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0" name="Freeform 189">
                <a:extLst>
                  <a:ext uri="{FF2B5EF4-FFF2-40B4-BE49-F238E27FC236}">
                    <a16:creationId xmlns:a16="http://schemas.microsoft.com/office/drawing/2014/main" id="{643C7372-D1AC-CF8B-A7F2-B9DBC766657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1" name="Freeform 190">
                <a:extLst>
                  <a:ext uri="{FF2B5EF4-FFF2-40B4-BE49-F238E27FC236}">
                    <a16:creationId xmlns:a16="http://schemas.microsoft.com/office/drawing/2014/main" id="{AB003A77-B5A6-DB94-3E82-57DF09EA008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2" name="Freeform 191">
                <a:extLst>
                  <a:ext uri="{FF2B5EF4-FFF2-40B4-BE49-F238E27FC236}">
                    <a16:creationId xmlns:a16="http://schemas.microsoft.com/office/drawing/2014/main" id="{79E39C82-AAFA-A652-7B59-388930EBF2B5}"/>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06" name="Group 205">
            <a:extLst>
              <a:ext uri="{FF2B5EF4-FFF2-40B4-BE49-F238E27FC236}">
                <a16:creationId xmlns:a16="http://schemas.microsoft.com/office/drawing/2014/main" id="{7DF3B71B-F9FD-9822-7F31-31D0EE97C172}"/>
              </a:ext>
            </a:extLst>
          </p:cNvPr>
          <p:cNvGrpSpPr/>
          <p:nvPr/>
        </p:nvGrpSpPr>
        <p:grpSpPr>
          <a:xfrm>
            <a:off x="5967764" y="7403948"/>
            <a:ext cx="891964" cy="795108"/>
            <a:chOff x="4422991" y="1951890"/>
            <a:chExt cx="1086135" cy="968195"/>
          </a:xfrm>
        </p:grpSpPr>
        <p:sp>
          <p:nvSpPr>
            <p:cNvPr id="207" name="Freeform 206">
              <a:extLst>
                <a:ext uri="{FF2B5EF4-FFF2-40B4-BE49-F238E27FC236}">
                  <a16:creationId xmlns:a16="http://schemas.microsoft.com/office/drawing/2014/main" id="{0E423880-B8F4-0B4A-A18E-C377111A34B5}"/>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208" name="Graphic 3">
              <a:extLst>
                <a:ext uri="{FF2B5EF4-FFF2-40B4-BE49-F238E27FC236}">
                  <a16:creationId xmlns:a16="http://schemas.microsoft.com/office/drawing/2014/main" id="{13403F5E-6A94-0B4C-41E5-5BDE9CD5FA67}"/>
                </a:ext>
              </a:extLst>
            </p:cNvPr>
            <p:cNvGrpSpPr/>
            <p:nvPr/>
          </p:nvGrpSpPr>
          <p:grpSpPr>
            <a:xfrm>
              <a:off x="4738409" y="2001259"/>
              <a:ext cx="466270" cy="416899"/>
              <a:chOff x="4738409" y="2001259"/>
              <a:chExt cx="466270" cy="416899"/>
            </a:xfrm>
            <a:solidFill>
              <a:srgbClr val="00BADE"/>
            </a:solidFill>
          </p:grpSpPr>
          <p:sp>
            <p:nvSpPr>
              <p:cNvPr id="209" name="Freeform 208">
                <a:extLst>
                  <a:ext uri="{FF2B5EF4-FFF2-40B4-BE49-F238E27FC236}">
                    <a16:creationId xmlns:a16="http://schemas.microsoft.com/office/drawing/2014/main" id="{6C3E9F81-D303-8D4D-3CAA-66E796BC759D}"/>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A9F11B5E-E0C9-62BD-3182-B5B635436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C4DC5F05-96EF-58C2-5143-72CAA48B66A0}"/>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61779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Recruitment Process And Strategies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5172187"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Attracting and selecting the right talent is crucial for building an ethical food business that aligns  with your values. Here's a more detailed exploration of the recruitment process and strategies to attract individuals who share your ethical mission: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49</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538794" y="2293253"/>
            <a:ext cx="8112247" cy="2435474"/>
            <a:chOff x="-541060" y="2435911"/>
            <a:chExt cx="8112247"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0" y="2435911"/>
              <a:ext cx="8112247" cy="2435474"/>
              <a:chOff x="-505664" y="2496164"/>
              <a:chExt cx="8112247"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6678492" cy="190160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Highlight Ethical Values: </a:t>
                </a:r>
                <a:r>
                  <a:rPr lang="en-US" dirty="0">
                    <a:solidFill>
                      <a:schemeClr val="tx1"/>
                    </a:solidFill>
                  </a:rPr>
                  <a:t>Clearly articulate your business's ethical values and mission in the job description. </a:t>
                </a:r>
                <a:r>
                  <a:rPr lang="en-US" dirty="0" err="1">
                    <a:solidFill>
                      <a:schemeClr val="tx1"/>
                    </a:solidFill>
                  </a:rPr>
                  <a:t>Emphasise</a:t>
                </a:r>
                <a:r>
                  <a:rPr lang="en-US" dirty="0">
                    <a:solidFill>
                      <a:schemeClr val="tx1"/>
                    </a:solidFill>
                  </a:rPr>
                  <a:t> aspects such as sustainability, fair trade, organic practices, animal welfare, or community involvement.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Describe Impactful Work: </a:t>
                </a:r>
                <a:r>
                  <a:rPr lang="en-US" dirty="0">
                    <a:solidFill>
                      <a:schemeClr val="tx1"/>
                    </a:solidFill>
                  </a:rPr>
                  <a:t>Showcase the meaningful work and positive impact employees can have by joining your ethical food business. Highlight how their contributions can make a difference in promoting sustainability, social responsibility, and ethical practices.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Required Skills and Qualifications: </a:t>
                </a:r>
                <a:r>
                  <a:rPr lang="en-US" dirty="0">
                    <a:solidFill>
                      <a:schemeClr val="tx1"/>
                    </a:solidFill>
                  </a:rPr>
                  <a:t>Alongside technical skills and qualifications, include desired attributes that reflect your companies ethical values, such as a passion for sustainability, knowledge of organic farming practices, or experience in fair trade initiatives. State that you are looking for likeminded team members who agree with your ethical values.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Crafting Job Descriptions</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1" name="Graphic 3">
            <a:extLst>
              <a:ext uri="{FF2B5EF4-FFF2-40B4-BE49-F238E27FC236}">
                <a16:creationId xmlns:a16="http://schemas.microsoft.com/office/drawing/2014/main" id="{4D53E85F-C271-CF97-7906-81CB685C096A}"/>
              </a:ext>
            </a:extLst>
          </p:cNvPr>
          <p:cNvGrpSpPr/>
          <p:nvPr/>
        </p:nvGrpSpPr>
        <p:grpSpPr>
          <a:xfrm>
            <a:off x="5809453" y="519764"/>
            <a:ext cx="1101805" cy="804040"/>
            <a:chOff x="8408232" y="3880051"/>
            <a:chExt cx="1097482" cy="800886"/>
          </a:xfrm>
        </p:grpSpPr>
        <p:sp>
          <p:nvSpPr>
            <p:cNvPr id="43" name="Freeform 42">
              <a:extLst>
                <a:ext uri="{FF2B5EF4-FFF2-40B4-BE49-F238E27FC236}">
                  <a16:creationId xmlns:a16="http://schemas.microsoft.com/office/drawing/2014/main" id="{D6D69F2D-E274-A5D1-C2FA-9E3A9050DB64}"/>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endParaRPr lang="en-US"/>
            </a:p>
          </p:txBody>
        </p:sp>
        <p:grpSp>
          <p:nvGrpSpPr>
            <p:cNvPr id="44" name="Graphic 3">
              <a:extLst>
                <a:ext uri="{FF2B5EF4-FFF2-40B4-BE49-F238E27FC236}">
                  <a16:creationId xmlns:a16="http://schemas.microsoft.com/office/drawing/2014/main" id="{F5468F26-FD7A-D55B-4A18-A2177395737E}"/>
                </a:ext>
              </a:extLst>
            </p:cNvPr>
            <p:cNvGrpSpPr/>
            <p:nvPr/>
          </p:nvGrpSpPr>
          <p:grpSpPr>
            <a:xfrm>
              <a:off x="8408232" y="3880051"/>
              <a:ext cx="1097482" cy="800886"/>
              <a:chOff x="8408232" y="3880051"/>
              <a:chExt cx="1097482" cy="800886"/>
            </a:xfrm>
          </p:grpSpPr>
          <p:sp>
            <p:nvSpPr>
              <p:cNvPr id="47" name="Freeform 46">
                <a:extLst>
                  <a:ext uri="{FF2B5EF4-FFF2-40B4-BE49-F238E27FC236}">
                    <a16:creationId xmlns:a16="http://schemas.microsoft.com/office/drawing/2014/main" id="{DA9E0D2A-AD85-F351-7F46-7AC688AEA421}"/>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4AFF0AB-8B48-2EBF-5B5A-0EACEED128F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E44B2A5-0986-921B-E9E9-381F4BEC1A1B}"/>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CD6087B-F37C-EE4D-56C2-D845FEC0864D}"/>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42C2DD7-69D0-84BF-7A36-B17C561C7627}"/>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8C53683-7649-F4CD-E4DA-36C34B6B4D79}"/>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DFC33CA-4366-C607-888E-DD3FABC9F5D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FC07319-62D2-1F6A-C2DA-5349B0B72B8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endParaRPr lang="en-US"/>
              </a:p>
            </p:txBody>
          </p:sp>
        </p:gr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570177"/>
            <a:ext cx="7669485" cy="2085141"/>
            <a:chOff x="-98298" y="2445536"/>
            <a:chExt cx="7669485" cy="208514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2085141"/>
              <a:chOff x="-62902" y="2505789"/>
              <a:chExt cx="7669485" cy="208514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56089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err="1">
                    <a:solidFill>
                      <a:schemeClr val="tx1"/>
                    </a:solidFill>
                  </a:rPr>
                  <a:t>Behavioural</a:t>
                </a:r>
                <a:r>
                  <a:rPr lang="en-US" b="1" dirty="0">
                    <a:solidFill>
                      <a:schemeClr val="tx1"/>
                    </a:solidFill>
                  </a:rPr>
                  <a:t> Questions: </a:t>
                </a:r>
                <a:r>
                  <a:rPr lang="en-US" dirty="0">
                    <a:solidFill>
                      <a:schemeClr val="tx1"/>
                    </a:solidFill>
                  </a:rPr>
                  <a:t>Ask candidates open-ended questions that elicit responses about their personal values and ethics. For example, inquire about their experience with sustainable practices, how they handle ethical dilemmas, or their commitment to social  responsibility.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Scenarios and Case Studies: </a:t>
                </a:r>
                <a:r>
                  <a:rPr lang="en-US" dirty="0">
                    <a:solidFill>
                      <a:schemeClr val="tx1"/>
                    </a:solidFill>
                  </a:rPr>
                  <a:t>Present hypothetical scenarios or real-life ethical dilemmas that are relevant to your industry. Assess how candidates approach and resolve these situations,  paying attention to their decision-making process and alignment with your ethical values.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Reference Checks: </a:t>
                </a:r>
                <a:r>
                  <a:rPr lang="en-US" dirty="0">
                    <a:solidFill>
                      <a:schemeClr val="tx1"/>
                    </a:solidFill>
                  </a:rPr>
                  <a:t>Contact references provided by the candidates and inquire about their ethical conduct, values, and commitment to sustainability and social responsibility. </a:t>
                </a: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Assessing Values Compatibility in Interviews</a:t>
              </a: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96032" y="6722777"/>
            <a:ext cx="7669485" cy="2804359"/>
            <a:chOff x="-98298" y="2445536"/>
            <a:chExt cx="7669485" cy="2804359"/>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98298" y="2445536"/>
              <a:ext cx="7669485" cy="2804359"/>
              <a:chOff x="-62902" y="2505789"/>
              <a:chExt cx="7669485" cy="2804359"/>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1"/>
                <a:ext cx="6678492" cy="228011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Unbiased Job Advertisements: </a:t>
                </a:r>
                <a:r>
                  <a:rPr lang="en-US" dirty="0">
                    <a:solidFill>
                      <a:schemeClr val="tx1"/>
                    </a:solidFill>
                  </a:rPr>
                  <a:t>Ensure that your job advertisements use inclusive language and avoid discriminatory criteria. This promotes diversity and attracts candidates from a wide range of backgrounds.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Diverse Candidate Sourcing: </a:t>
                </a:r>
                <a:r>
                  <a:rPr lang="en-US" dirty="0">
                    <a:solidFill>
                      <a:schemeClr val="tx1"/>
                    </a:solidFill>
                  </a:rPr>
                  <a:t>Actively seek out a diverse pool of candidates by exploring different recruitment channels, digital HR websites, job fairs, engaging with diverse professional networks, and partnering with </a:t>
                </a:r>
                <a:r>
                  <a:rPr lang="en-US" dirty="0" err="1">
                    <a:solidFill>
                      <a:schemeClr val="tx1"/>
                    </a:solidFill>
                  </a:rPr>
                  <a:t>organisations</a:t>
                </a:r>
                <a:r>
                  <a:rPr lang="en-US" dirty="0">
                    <a:solidFill>
                      <a:schemeClr val="tx1"/>
                    </a:solidFill>
                  </a:rPr>
                  <a:t> focused on promoting diversity and inclusion.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Fair and Transparent Selection Process: </a:t>
                </a:r>
                <a:r>
                  <a:rPr lang="en-US" dirty="0">
                    <a:solidFill>
                      <a:schemeClr val="tx1"/>
                    </a:solidFill>
                  </a:rPr>
                  <a:t>Create a structured and unbiased selection process, including diverse interview panels, </a:t>
                </a:r>
                <a:r>
                  <a:rPr lang="en-US" dirty="0" err="1">
                    <a:solidFill>
                      <a:schemeClr val="tx1"/>
                    </a:solidFill>
                  </a:rPr>
                  <a:t>standardised</a:t>
                </a:r>
                <a:r>
                  <a:rPr lang="en-US" dirty="0">
                    <a:solidFill>
                      <a:schemeClr val="tx1"/>
                    </a:solidFill>
                  </a:rPr>
                  <a:t> evaluation criteria, and objective scoring methods to </a:t>
                </a:r>
                <a:r>
                  <a:rPr lang="en-US" dirty="0" err="1">
                    <a:solidFill>
                      <a:schemeClr val="tx1"/>
                    </a:solidFill>
                  </a:rPr>
                  <a:t>minimise</a:t>
                </a:r>
                <a:r>
                  <a:rPr lang="en-US" dirty="0">
                    <a:solidFill>
                      <a:schemeClr val="tx1"/>
                    </a:solidFill>
                  </a:rPr>
                  <a:t> unconscious biases. </a:t>
                </a:r>
                <a:r>
                  <a:rPr lang="en-US" dirty="0">
                    <a:solidFill>
                      <a:schemeClr val="tx1"/>
                    </a:solidFill>
                    <a:hlinkClick r:id="rId2"/>
                  </a:rPr>
                  <a:t>More information here</a:t>
                </a:r>
                <a:r>
                  <a:rPr lang="en-US" dirty="0">
                    <a:solidFill>
                      <a:schemeClr val="tx1"/>
                    </a:solidFill>
                  </a:rPr>
                  <a:t> on fair selection.</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Offering Equal Opportunities: </a:t>
                </a:r>
                <a:r>
                  <a:rPr lang="en-US" dirty="0">
                    <a:solidFill>
                      <a:schemeClr val="tx1"/>
                    </a:solidFill>
                  </a:rPr>
                  <a:t>Provide equal opportunities for career growth and development to all employees, regardless of their background, race, sex, religion etc. Implement policies and practices that foster inclusivity and ensure fair treatment at all levels of the </a:t>
                </a:r>
                <a:r>
                  <a:rPr lang="en-US" dirty="0" err="1">
                    <a:solidFill>
                      <a:schemeClr val="tx1"/>
                    </a:solidFill>
                  </a:rPr>
                  <a:t>organisation</a:t>
                </a: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00" name="Freeform 99">
              <a:extLst>
                <a:ext uri="{FF2B5EF4-FFF2-40B4-BE49-F238E27FC236}">
                  <a16:creationId xmlns:a16="http://schemas.microsoft.com/office/drawing/2014/main" id="{D3EE9A2B-3612-8B73-45F9-085E09CE2083}"/>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969398"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Promoting Diversity and Inclusion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114" name="Rectangle 113">
            <a:extLst>
              <a:ext uri="{FF2B5EF4-FFF2-40B4-BE49-F238E27FC236}">
                <a16:creationId xmlns:a16="http://schemas.microsoft.com/office/drawing/2014/main" id="{ABBCFBF2-BEF5-E205-7CD8-23814D609719}"/>
              </a:ext>
            </a:extLst>
          </p:cNvPr>
          <p:cNvSpPr/>
          <p:nvPr/>
        </p:nvSpPr>
        <p:spPr>
          <a:xfrm>
            <a:off x="1" y="9250667"/>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 Placeholder 2">
            <a:extLst>
              <a:ext uri="{FF2B5EF4-FFF2-40B4-BE49-F238E27FC236}">
                <a16:creationId xmlns:a16="http://schemas.microsoft.com/office/drawing/2014/main" id="{F5B4B763-D2B4-E535-78AC-3061E400DE1B}"/>
              </a:ext>
            </a:extLst>
          </p:cNvPr>
          <p:cNvSpPr txBox="1">
            <a:spLocks/>
          </p:cNvSpPr>
          <p:nvPr/>
        </p:nvSpPr>
        <p:spPr>
          <a:xfrm>
            <a:off x="567120" y="9351159"/>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tx1"/>
                </a:solidFill>
              </a:rPr>
              <a:t>By following these strategies, you can attract ethical talent that shares your values, ensuring your team is aligned with your mission and committed to promoting sustainability, social responsibility, and ethical practices within your food business. This will contribute to a positive work culture, strengthen your brand's reputation, and drive your business's success (Lucy et al. 2023)</a:t>
            </a:r>
          </a:p>
        </p:txBody>
      </p:sp>
      <p:sp>
        <p:nvSpPr>
          <p:cNvPr id="2" name="TextBox 1">
            <a:extLst>
              <a:ext uri="{FF2B5EF4-FFF2-40B4-BE49-F238E27FC236}">
                <a16:creationId xmlns:a16="http://schemas.microsoft.com/office/drawing/2014/main" id="{6FA4B2BB-0F0E-B822-976B-445587873607}"/>
              </a:ext>
            </a:extLst>
          </p:cNvPr>
          <p:cNvSpPr txBox="1"/>
          <p:nvPr/>
        </p:nvSpPr>
        <p:spPr>
          <a:xfrm>
            <a:off x="5550194" y="1644933"/>
            <a:ext cx="1800781" cy="752770"/>
          </a:xfrm>
          <a:prstGeom prst="rect">
            <a:avLst/>
          </a:prstGeom>
          <a:noFill/>
        </p:spPr>
        <p:txBody>
          <a:bodyPr wrap="square">
            <a:spAutoFit/>
          </a:bodyPr>
          <a:lstStyle/>
          <a:p>
            <a:pPr algn="r">
              <a:lnSpc>
                <a:spcPts val="1700"/>
              </a:lnSpc>
            </a:pPr>
            <a:r>
              <a:rPr lang="en-IE" sz="1800" b="1" i="0" u="none" strike="noStrike" baseline="0" dirty="0">
                <a:solidFill>
                  <a:srgbClr val="F79037"/>
                </a:solidFill>
                <a:latin typeface="Arimo-Bold"/>
                <a:hlinkClick r:id="rId3" action="ppaction://hlinkfile">
                  <a:extLst>
                    <a:ext uri="{A12FA001-AC4F-418D-AE19-62706E023703}">
                      <ahyp:hlinkClr xmlns:ahyp="http://schemas.microsoft.com/office/drawing/2018/hyperlinkcolor" val="tx"/>
                    </a:ext>
                  </a:extLst>
                </a:hlinkClick>
              </a:rPr>
              <a:t>Applicant’s Interview Notes Form</a:t>
            </a:r>
            <a:endParaRPr lang="en-IE" sz="1600" b="1" dirty="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 name="Graphic 4">
            <a:extLst>
              <a:ext uri="{FF2B5EF4-FFF2-40B4-BE49-F238E27FC236}">
                <a16:creationId xmlns:a16="http://schemas.microsoft.com/office/drawing/2014/main" id="{ABDEAC05-5F3B-A421-19F3-3EE070F70911}"/>
              </a:ext>
            </a:extLst>
          </p:cNvPr>
          <p:cNvGrpSpPr/>
          <p:nvPr/>
        </p:nvGrpSpPr>
        <p:grpSpPr>
          <a:xfrm rot="4075347">
            <a:off x="6186437" y="2019472"/>
            <a:ext cx="340780" cy="658854"/>
            <a:chOff x="9129274" y="2719113"/>
            <a:chExt cx="717139" cy="1386497"/>
          </a:xfrm>
          <a:solidFill>
            <a:srgbClr val="000000"/>
          </a:solidFill>
        </p:grpSpPr>
        <p:grpSp>
          <p:nvGrpSpPr>
            <p:cNvPr id="4" name="Graphic 4">
              <a:extLst>
                <a:ext uri="{FF2B5EF4-FFF2-40B4-BE49-F238E27FC236}">
                  <a16:creationId xmlns:a16="http://schemas.microsoft.com/office/drawing/2014/main" id="{7D35E3A0-8E14-0483-1BD0-4601F5E41CD1}"/>
                </a:ext>
              </a:extLst>
            </p:cNvPr>
            <p:cNvGrpSpPr/>
            <p:nvPr/>
          </p:nvGrpSpPr>
          <p:grpSpPr>
            <a:xfrm>
              <a:off x="9159507" y="2719113"/>
              <a:ext cx="446280" cy="440141"/>
              <a:chOff x="9159507" y="2719113"/>
              <a:chExt cx="446280" cy="440141"/>
            </a:xfrm>
            <a:grpFill/>
          </p:grpSpPr>
          <p:sp>
            <p:nvSpPr>
              <p:cNvPr id="13" name="Freeform 44">
                <a:extLst>
                  <a:ext uri="{FF2B5EF4-FFF2-40B4-BE49-F238E27FC236}">
                    <a16:creationId xmlns:a16="http://schemas.microsoft.com/office/drawing/2014/main" id="{A07E03D3-97F1-5EEF-EADD-978BAFDA5D0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4" name="Freeform 45">
                <a:extLst>
                  <a:ext uri="{FF2B5EF4-FFF2-40B4-BE49-F238E27FC236}">
                    <a16:creationId xmlns:a16="http://schemas.microsoft.com/office/drawing/2014/main" id="{5CEBCAB0-C024-73B5-68B6-A6136982E6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161D58CA-DCC8-2F6C-5A96-2B0C2AB0FF79}"/>
                </a:ext>
              </a:extLst>
            </p:cNvPr>
            <p:cNvGrpSpPr/>
            <p:nvPr/>
          </p:nvGrpSpPr>
          <p:grpSpPr>
            <a:xfrm>
              <a:off x="9129274" y="2893887"/>
              <a:ext cx="717139" cy="1211724"/>
              <a:chOff x="9129274" y="2893887"/>
              <a:chExt cx="717139" cy="1211724"/>
            </a:xfrm>
            <a:grpFill/>
          </p:grpSpPr>
          <p:sp>
            <p:nvSpPr>
              <p:cNvPr id="6" name="Freeform 37">
                <a:extLst>
                  <a:ext uri="{FF2B5EF4-FFF2-40B4-BE49-F238E27FC236}">
                    <a16:creationId xmlns:a16="http://schemas.microsoft.com/office/drawing/2014/main" id="{05F9B198-2EFE-6BE6-7A4D-966DE52A8A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38">
                <a:extLst>
                  <a:ext uri="{FF2B5EF4-FFF2-40B4-BE49-F238E27FC236}">
                    <a16:creationId xmlns:a16="http://schemas.microsoft.com/office/drawing/2014/main" id="{8D419CA6-C4E2-C120-7553-BD6A7BF551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 name="Freeform 39">
                <a:extLst>
                  <a:ext uri="{FF2B5EF4-FFF2-40B4-BE49-F238E27FC236}">
                    <a16:creationId xmlns:a16="http://schemas.microsoft.com/office/drawing/2014/main" id="{94565337-BDAE-DD98-910A-188C0C97A36B}"/>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9" name="Freeform 40">
                <a:extLst>
                  <a:ext uri="{FF2B5EF4-FFF2-40B4-BE49-F238E27FC236}">
                    <a16:creationId xmlns:a16="http://schemas.microsoft.com/office/drawing/2014/main" id="{627712B9-5722-23AE-AD53-D894EDE0B31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 name="Freeform 41">
                <a:extLst>
                  <a:ext uri="{FF2B5EF4-FFF2-40B4-BE49-F238E27FC236}">
                    <a16:creationId xmlns:a16="http://schemas.microsoft.com/office/drawing/2014/main" id="{5265C83F-6F71-1A70-84AA-6327A840A7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1" name="Freeform 42">
                <a:extLst>
                  <a:ext uri="{FF2B5EF4-FFF2-40B4-BE49-F238E27FC236}">
                    <a16:creationId xmlns:a16="http://schemas.microsoft.com/office/drawing/2014/main" id="{EFB4F5AB-51FE-8E6E-30A0-F49E561FBF5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2" name="Freeform 43">
                <a:extLst>
                  <a:ext uri="{FF2B5EF4-FFF2-40B4-BE49-F238E27FC236}">
                    <a16:creationId xmlns:a16="http://schemas.microsoft.com/office/drawing/2014/main" id="{81EBE81A-D001-F377-B8DA-2062FC6AC52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7379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US"/>
              <a:t>Introduction</a:t>
            </a:r>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a:t>
            </a:fld>
            <a:endParaRPr lang="en-US" sz="900">
              <a:solidFill>
                <a:schemeClr val="tx1"/>
              </a:solidFill>
            </a:endParaRPr>
          </a:p>
        </p:txBody>
      </p:sp>
    </p:spTree>
    <p:extLst>
      <p:ext uri="{BB962C8B-B14F-4D97-AF65-F5344CB8AC3E}">
        <p14:creationId xmlns:p14="http://schemas.microsoft.com/office/powerpoint/2010/main" val="3183164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Fair &amp; Legal Labour Practices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Treating employees fairly is not only a legal obligation but also a cornerstone of running an ethical food business. This section explores important elements of fair </a:t>
            </a:r>
            <a:r>
              <a:rPr lang="en-US" b="1" err="1">
                <a:solidFill>
                  <a:schemeClr val="tx1"/>
                </a:solidFill>
              </a:rPr>
              <a:t>labour</a:t>
            </a:r>
            <a:r>
              <a:rPr lang="en-US" b="1">
                <a:solidFill>
                  <a:schemeClr val="tx1"/>
                </a:solidFill>
              </a:rPr>
              <a:t> practices that align with your ethical mission: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50</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606169" y="2447258"/>
            <a:ext cx="8179622" cy="1693460"/>
            <a:chOff x="-608435" y="2435911"/>
            <a:chExt cx="8179622" cy="1693460"/>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608435" y="2435911"/>
              <a:ext cx="8179622" cy="1693460"/>
              <a:chOff x="-573039" y="2496164"/>
              <a:chExt cx="8179622" cy="1693460"/>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7303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2"/>
                <a:ext cx="6678492" cy="115959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Fair Compensation: </a:t>
                </a:r>
                <a:r>
                  <a:rPr lang="en-US" dirty="0">
                    <a:solidFill>
                      <a:schemeClr val="tx1"/>
                    </a:solidFill>
                  </a:rPr>
                  <a:t>Ensure that your employees receive fair compensation for their work. This includes providing wages that are above the legal minimum and that meet or exceed industry standards. Consider conducting periodic salary reviews to ensure that wages remain competitive and fair.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Cost of Living: </a:t>
                </a:r>
                <a:r>
                  <a:rPr lang="en-US" dirty="0">
                    <a:solidFill>
                      <a:schemeClr val="tx1"/>
                    </a:solidFill>
                  </a:rPr>
                  <a:t>Take</a:t>
                </a:r>
                <a:r>
                  <a:rPr lang="en-US" b="1" dirty="0">
                    <a:solidFill>
                      <a:schemeClr val="tx1"/>
                    </a:solidFill>
                  </a:rPr>
                  <a:t> </a:t>
                </a:r>
                <a:r>
                  <a:rPr lang="en-US" dirty="0">
                    <a:solidFill>
                      <a:schemeClr val="tx1"/>
                    </a:solidFill>
                  </a:rPr>
                  <a:t>into account the cost of living in the regions where your business operates. Adjust wages accordingly to provide employees with a salary that allows them to meet their basic needs and maintain a decent standard of living. </a:t>
                </a:r>
              </a:p>
              <a:p>
                <a:pPr algn="l">
                  <a:buClr>
                    <a:srgbClr val="F1A0C2"/>
                  </a:buClr>
                  <a:tabLst>
                    <a:tab pos="177800" algn="l"/>
                  </a:tabLst>
                </a:pP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Providing Living Wages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310294"/>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Health and Safety Standards: </a:t>
                </a:r>
                <a:r>
                  <a:rPr lang="en-US" dirty="0">
                    <a:solidFill>
                      <a:schemeClr val="tx1"/>
                    </a:solidFill>
                  </a:rPr>
                  <a:t>Comply with health and safety regulations to create a safe working environment. Regularly assess and mitigate workplace hazards, provide necessary safety equipment and training, and establish protocols for reporting and addressing workplace incidents or accidents.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Ergonomics and Well-being: </a:t>
                </a:r>
                <a:r>
                  <a:rPr lang="en-US" dirty="0">
                    <a:solidFill>
                      <a:schemeClr val="tx1"/>
                    </a:solidFill>
                  </a:rPr>
                  <a:t>Promote employee well-being by considering ergonomic principles in workspaces, providing adequate breaks, and fostering a healthy work-life balance. Encourage employees to </a:t>
                </a:r>
                <a:r>
                  <a:rPr lang="en-US" dirty="0" err="1">
                    <a:solidFill>
                      <a:schemeClr val="tx1"/>
                    </a:solidFill>
                  </a:rPr>
                  <a:t>prioritise</a:t>
                </a:r>
                <a:r>
                  <a:rPr lang="en-US" dirty="0">
                    <a:solidFill>
                      <a:schemeClr val="tx1"/>
                    </a:solidFill>
                  </a:rPr>
                  <a:t> their physical and mental health. </a:t>
                </a: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1985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Ensuring Safe Working Conditions</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153782" y="6174137"/>
            <a:ext cx="7727235" cy="1747455"/>
            <a:chOff x="-156048" y="2445536"/>
            <a:chExt cx="7727235" cy="1747455"/>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156048" y="2445536"/>
              <a:ext cx="7727235" cy="1747455"/>
              <a:chOff x="-120652" y="2505789"/>
              <a:chExt cx="7727235" cy="1747455"/>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12065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2"/>
                <a:ext cx="6678492" cy="12232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err="1">
                    <a:solidFill>
                      <a:schemeClr val="tx1"/>
                    </a:solidFill>
                  </a:rPr>
                  <a:t>Labour</a:t>
                </a:r>
                <a:r>
                  <a:rPr lang="en-US" b="1" dirty="0">
                    <a:solidFill>
                      <a:schemeClr val="tx1"/>
                    </a:solidFill>
                  </a:rPr>
                  <a:t> Laws and Non-Discrimination Policies: </a:t>
                </a:r>
                <a:r>
                  <a:rPr lang="en-US" dirty="0" err="1">
                    <a:solidFill>
                      <a:schemeClr val="tx1"/>
                    </a:solidFill>
                  </a:rPr>
                  <a:t>Familiarise</a:t>
                </a:r>
                <a:r>
                  <a:rPr lang="en-US" dirty="0">
                    <a:solidFill>
                      <a:schemeClr val="tx1"/>
                    </a:solidFill>
                  </a:rPr>
                  <a:t> yourself with and comply with </a:t>
                </a:r>
                <a:r>
                  <a:rPr lang="en-US" dirty="0" err="1">
                    <a:solidFill>
                      <a:schemeClr val="tx1"/>
                    </a:solidFill>
                  </a:rPr>
                  <a:t>labour</a:t>
                </a:r>
                <a:r>
                  <a:rPr lang="en-US" dirty="0">
                    <a:solidFill>
                      <a:schemeClr val="tx1"/>
                    </a:solidFill>
                  </a:rPr>
                  <a:t> laws, including regulations related to working hours, overtime, holidays, and leave entitlements. Implement and enforce non-discrimination policies that promote diversity and equality within your workplace (</a:t>
                </a:r>
                <a:r>
                  <a:rPr lang="en-GB" dirty="0">
                    <a:solidFill>
                      <a:schemeClr val="tx1"/>
                    </a:solidFill>
                  </a:rPr>
                  <a:t>EU Charter of Fundamental Rights 2023)</a:t>
                </a: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r>
                  <a:rPr lang="en-US" b="1" dirty="0">
                    <a:solidFill>
                      <a:schemeClr val="tx1"/>
                    </a:solidFill>
                  </a:rPr>
                  <a:t>Employee Representation: </a:t>
                </a:r>
                <a:r>
                  <a:rPr lang="en-US" dirty="0">
                    <a:solidFill>
                      <a:schemeClr val="tx1"/>
                    </a:solidFill>
                  </a:rPr>
                  <a:t>Respect employees' right to </a:t>
                </a:r>
                <a:r>
                  <a:rPr lang="en-US" dirty="0" err="1">
                    <a:solidFill>
                      <a:schemeClr val="tx1"/>
                    </a:solidFill>
                  </a:rPr>
                  <a:t>organise</a:t>
                </a:r>
                <a:r>
                  <a:rPr lang="en-US" dirty="0">
                    <a:solidFill>
                      <a:schemeClr val="tx1"/>
                    </a:solidFill>
                  </a:rPr>
                  <a:t> and form </a:t>
                </a:r>
                <a:r>
                  <a:rPr lang="en-US" dirty="0" err="1">
                    <a:solidFill>
                      <a:schemeClr val="tx1"/>
                    </a:solidFill>
                  </a:rPr>
                  <a:t>labour</a:t>
                </a:r>
                <a:r>
                  <a:rPr lang="en-US" dirty="0">
                    <a:solidFill>
                      <a:schemeClr val="tx1"/>
                    </a:solidFill>
                  </a:rPr>
                  <a:t> unions or other representative bodies, if applicable. Encourage open communication and create channels for employees to express concerns or voice suggestions.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01234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Respecting Workers' Rights </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6" name="Group 35">
            <a:extLst>
              <a:ext uri="{FF2B5EF4-FFF2-40B4-BE49-F238E27FC236}">
                <a16:creationId xmlns:a16="http://schemas.microsoft.com/office/drawing/2014/main" id="{1209E6BB-299E-A7D0-95F2-CEFD44AA2B46}"/>
              </a:ext>
            </a:extLst>
          </p:cNvPr>
          <p:cNvGrpSpPr/>
          <p:nvPr/>
        </p:nvGrpSpPr>
        <p:grpSpPr>
          <a:xfrm>
            <a:off x="-109810" y="8123861"/>
            <a:ext cx="7669485" cy="1777155"/>
            <a:chOff x="-98298" y="2445536"/>
            <a:chExt cx="7669485" cy="1777155"/>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77155"/>
              <a:chOff x="-62902" y="2505789"/>
              <a:chExt cx="7669485" cy="1777155"/>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Training and Skill Development: </a:t>
                </a:r>
                <a:r>
                  <a:rPr lang="en-US">
                    <a:solidFill>
                      <a:schemeClr val="tx1"/>
                    </a:solidFill>
                  </a:rPr>
                  <a:t>Offer training programs and opportunities for employees to enhance their skills and knowledge. This can include workshops, seminars, cross-training, or financial support for further education. </a:t>
                </a:r>
              </a:p>
              <a:p>
                <a:pPr marL="171450" indent="-171450" algn="l">
                  <a:buClr>
                    <a:srgbClr val="F1A0C2"/>
                  </a:buClr>
                  <a:buFont typeface="Arial" panose="020B0604020202020204" pitchFamily="34" charset="0"/>
                  <a:buChar char="•"/>
                  <a:tabLst>
                    <a:tab pos="177800" algn="l"/>
                  </a:tabLst>
                </a:pPr>
                <a:r>
                  <a:rPr lang="en-US" b="1">
                    <a:solidFill>
                      <a:schemeClr val="tx1"/>
                    </a:solidFill>
                  </a:rPr>
                  <a:t>Career Advancement: </a:t>
                </a:r>
                <a:r>
                  <a:rPr lang="en-US">
                    <a:solidFill>
                      <a:schemeClr val="tx1"/>
                    </a:solidFill>
                  </a:rPr>
                  <a:t>Establish a clear career development framework that provides employees with growth opportunities within your business. Encourage internal promotions and offer mentorship or coaching programs to support employees' professional development. </a:t>
                </a: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164316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491775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Providing Opportunities for Growth and Development </a:t>
              </a:r>
            </a:p>
            <a:p>
              <a:endParaRPr lang="en-IE" sz="1600" b="1">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2242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Fair &amp; Legal Labour Practices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Treating employees fairly is not only a legal obligation but also a cornerstone of running an ethical food business. This section explores important elements of fair </a:t>
            </a:r>
            <a:r>
              <a:rPr lang="en-US" b="1" err="1">
                <a:solidFill>
                  <a:schemeClr val="tx1"/>
                </a:solidFill>
              </a:rPr>
              <a:t>labour</a:t>
            </a:r>
            <a:r>
              <a:rPr lang="en-US" b="1">
                <a:solidFill>
                  <a:schemeClr val="tx1"/>
                </a:solidFill>
              </a:rPr>
              <a:t> practices that align with your ethical mission: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51</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9810" y="2705978"/>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Employee Benefits: </a:t>
                </a:r>
                <a:r>
                  <a:rPr lang="en-US" dirty="0">
                    <a:solidFill>
                      <a:schemeClr val="tx1"/>
                    </a:solidFill>
                  </a:rPr>
                  <a:t>Consider offering additional benefits that go beyond legal requirements. These may include health insurance, retirement plans, paid parental leave, or flexible working arrangements.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Workplace Culture: </a:t>
                </a:r>
                <a:r>
                  <a:rPr lang="en-US" dirty="0">
                    <a:solidFill>
                      <a:schemeClr val="tx1"/>
                    </a:solidFill>
                  </a:rPr>
                  <a:t>Foster a positive and inclusive workplace culture that values open communication, collaboration, and respect. </a:t>
                </a:r>
                <a:r>
                  <a:rPr lang="en-US" dirty="0" err="1">
                    <a:solidFill>
                      <a:schemeClr val="tx1"/>
                    </a:solidFill>
                  </a:rPr>
                  <a:t>Recognise</a:t>
                </a:r>
                <a:r>
                  <a:rPr lang="en-US" dirty="0">
                    <a:solidFill>
                      <a:schemeClr val="tx1"/>
                    </a:solidFill>
                  </a:rPr>
                  <a:t> and reward employee contributions and create opportunities for employee engagement and participation in decision-making processes. </a:t>
                </a: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51074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Going Beyond Minimum Requirements</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5" name="Picture 4">
            <a:extLst>
              <a:ext uri="{FF2B5EF4-FFF2-40B4-BE49-F238E27FC236}">
                <a16:creationId xmlns:a16="http://schemas.microsoft.com/office/drawing/2014/main" id="{3F06439A-C031-DFA8-AA96-31345BE85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1"/>
          <a:stretch/>
        </p:blipFill>
        <p:spPr>
          <a:xfrm>
            <a:off x="0" y="4439718"/>
            <a:ext cx="7559675" cy="4633385"/>
          </a:xfrm>
          <a:prstGeom prst="rect">
            <a:avLst/>
          </a:prstGeom>
        </p:spPr>
      </p:pic>
      <p:sp>
        <p:nvSpPr>
          <p:cNvPr id="6" name="Rectangle 5">
            <a:extLst>
              <a:ext uri="{FF2B5EF4-FFF2-40B4-BE49-F238E27FC236}">
                <a16:creationId xmlns:a16="http://schemas.microsoft.com/office/drawing/2014/main" id="{076D17D2-DAD1-CB7A-0461-EAB52006EC4F}"/>
              </a:ext>
            </a:extLst>
          </p:cNvPr>
          <p:cNvSpPr/>
          <p:nvPr/>
        </p:nvSpPr>
        <p:spPr>
          <a:xfrm>
            <a:off x="-10087" y="8725582"/>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C8F54B30-4F3D-81A2-DDF2-04615728390C}"/>
              </a:ext>
            </a:extLst>
          </p:cNvPr>
          <p:cNvSpPr txBox="1">
            <a:spLocks/>
          </p:cNvSpPr>
          <p:nvPr/>
        </p:nvSpPr>
        <p:spPr>
          <a:xfrm>
            <a:off x="557032" y="8826074"/>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By implementing fair </a:t>
            </a:r>
            <a:r>
              <a:rPr lang="en-US" err="1">
                <a:solidFill>
                  <a:schemeClr val="tx1"/>
                </a:solidFill>
              </a:rPr>
              <a:t>labour</a:t>
            </a:r>
            <a:r>
              <a:rPr lang="en-US">
                <a:solidFill>
                  <a:schemeClr val="tx1"/>
                </a:solidFill>
              </a:rPr>
              <a:t> practices, you create an environment where employees feel valued, respected, and motivated. This leads to higher employee satisfaction, productivity, and retention. Your commitment to fair </a:t>
            </a:r>
            <a:r>
              <a:rPr lang="en-US" err="1">
                <a:solidFill>
                  <a:schemeClr val="tx1"/>
                </a:solidFill>
              </a:rPr>
              <a:t>labour</a:t>
            </a:r>
            <a:r>
              <a:rPr lang="en-US">
                <a:solidFill>
                  <a:schemeClr val="tx1"/>
                </a:solidFill>
              </a:rPr>
              <a:t> practices not only aligns with your ethical mission but also enhances your reputation as an employer and strengthens your business in the long run. </a:t>
            </a:r>
          </a:p>
        </p:txBody>
      </p:sp>
    </p:spTree>
    <p:extLst>
      <p:ext uri="{BB962C8B-B14F-4D97-AF65-F5344CB8AC3E}">
        <p14:creationId xmlns:p14="http://schemas.microsoft.com/office/powerpoint/2010/main" val="4219334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Strategies to Build an Ethical Work Culture</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Building a strong and ethical work culture is essential for fostering a supportive environment that aligns with your food business values. Here's a more detailed elaboration on strategies to build an ethical work culture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52</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161803"/>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Orientation for your </a:t>
                </a:r>
                <a:r>
                  <a:rPr lang="en-US" b="1" err="1">
                    <a:solidFill>
                      <a:schemeClr val="tx1"/>
                    </a:solidFill>
                  </a:rPr>
                  <a:t>Ogranisational</a:t>
                </a:r>
                <a:r>
                  <a:rPr lang="en-US" b="1">
                    <a:solidFill>
                      <a:schemeClr val="tx1"/>
                    </a:solidFill>
                  </a:rPr>
                  <a:t> Culture: </a:t>
                </a:r>
                <a:r>
                  <a:rPr lang="en-US">
                    <a:solidFill>
                      <a:schemeClr val="tx1"/>
                    </a:solidFill>
                  </a:rPr>
                  <a:t>Conduct regular ethics training sessions to educate employees about the ethical principles and values that guide your food business. This helps create a shared understanding and commitment to ethical </a:t>
                </a:r>
                <a:r>
                  <a:rPr lang="en-US" err="1">
                    <a:solidFill>
                      <a:schemeClr val="tx1"/>
                    </a:solidFill>
                  </a:rPr>
                  <a:t>behaviour</a:t>
                </a:r>
                <a:r>
                  <a:rPr lang="en-US">
                    <a:solidFill>
                      <a:schemeClr val="tx1"/>
                    </a:solidFill>
                  </a:rPr>
                  <a:t> throughout the </a:t>
                </a:r>
                <a:r>
                  <a:rPr lang="en-US" err="1">
                    <a:solidFill>
                      <a:schemeClr val="tx1"/>
                    </a:solidFill>
                  </a:rPr>
                  <a:t>organisation</a:t>
                </a:r>
                <a:r>
                  <a:rPr lang="en-US">
                    <a:solidFill>
                      <a:schemeClr val="tx1"/>
                    </a:solidFill>
                  </a:rPr>
                  <a:t>. </a:t>
                </a:r>
              </a:p>
              <a:p>
                <a:pPr marL="171450" indent="-171450" algn="l">
                  <a:buClr>
                    <a:srgbClr val="F1A0C2"/>
                  </a:buClr>
                  <a:buFont typeface="Arial" panose="020B0604020202020204" pitchFamily="34" charset="0"/>
                  <a:buChar char="•"/>
                  <a:tabLst>
                    <a:tab pos="177800" algn="l"/>
                  </a:tabLst>
                </a:pPr>
                <a:r>
                  <a:rPr lang="en-US" b="1">
                    <a:solidFill>
                      <a:schemeClr val="tx1"/>
                    </a:solidFill>
                  </a:rPr>
                  <a:t>Code of Conduct: </a:t>
                </a:r>
                <a:r>
                  <a:rPr lang="en-US">
                    <a:solidFill>
                      <a:schemeClr val="tx1"/>
                    </a:solidFill>
                  </a:rPr>
                  <a:t>Develop a comprehensive code of conduct that outlines expected ethical standards and </a:t>
                </a:r>
                <a:r>
                  <a:rPr lang="en-US" err="1">
                    <a:solidFill>
                      <a:schemeClr val="tx1"/>
                    </a:solidFill>
                  </a:rPr>
                  <a:t>behaviours</a:t>
                </a:r>
                <a:r>
                  <a:rPr lang="en-US">
                    <a:solidFill>
                      <a:schemeClr val="tx1"/>
                    </a:solidFill>
                  </a:rPr>
                  <a:t>. Communicate the code clearly to all employees and ensure they have access to it. Provide training on the code and reinforce its importance through ongoing discussions and reminders. </a:t>
                </a:r>
              </a:p>
              <a:p>
                <a:pPr algn="l">
                  <a:buClr>
                    <a:srgbClr val="F1A0C2"/>
                  </a:buClr>
                  <a:tabLst>
                    <a:tab pos="177800" algn="l"/>
                  </a:tabLst>
                </a:pPr>
                <a:r>
                  <a:rPr lang="en-US">
                    <a:solidFill>
                      <a:schemeClr val="tx1"/>
                    </a:solidFill>
                  </a:rPr>
                  <a:t> </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42054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Implementing Ethical Training Programs</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101617" y="5619393"/>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Ethical Performance Metrics: </a:t>
                </a:r>
                <a:r>
                  <a:rPr lang="en-US">
                    <a:solidFill>
                      <a:schemeClr val="tx1"/>
                    </a:solidFill>
                  </a:rPr>
                  <a:t>Establish key performance indicators (KPIs) that include ethical considerations. </a:t>
                </a:r>
                <a:r>
                  <a:rPr lang="en-US" err="1">
                    <a:solidFill>
                      <a:schemeClr val="tx1"/>
                    </a:solidFill>
                  </a:rPr>
                  <a:t>Recognise</a:t>
                </a:r>
                <a:r>
                  <a:rPr lang="en-US">
                    <a:solidFill>
                      <a:schemeClr val="tx1"/>
                    </a:solidFill>
                  </a:rPr>
                  <a:t> and reward employees who consistently demonstrate ethical </a:t>
                </a:r>
                <a:r>
                  <a:rPr lang="en-US" err="1">
                    <a:solidFill>
                      <a:schemeClr val="tx1"/>
                    </a:solidFill>
                  </a:rPr>
                  <a:t>behaviour</a:t>
                </a:r>
                <a:r>
                  <a:rPr lang="en-US">
                    <a:solidFill>
                      <a:schemeClr val="tx1"/>
                    </a:solidFill>
                  </a:rPr>
                  <a:t> in their work, such as promoting sustainability, adhering to fair trade practices, or going above and beyond to ensure social responsibility. </a:t>
                </a:r>
              </a:p>
              <a:p>
                <a:pPr marL="171450" indent="-171450" algn="l">
                  <a:buClr>
                    <a:srgbClr val="F1A0C2"/>
                  </a:buClr>
                  <a:buFont typeface="Arial" panose="020B0604020202020204" pitchFamily="34" charset="0"/>
                  <a:buChar char="•"/>
                  <a:tabLst>
                    <a:tab pos="177800" algn="l"/>
                  </a:tabLst>
                </a:pPr>
                <a:r>
                  <a:rPr lang="en-US" b="1">
                    <a:solidFill>
                      <a:schemeClr val="tx1"/>
                    </a:solidFill>
                  </a:rPr>
                  <a:t>Employee Appreciation Programs: </a:t>
                </a:r>
                <a:r>
                  <a:rPr lang="en-US">
                    <a:solidFill>
                      <a:schemeClr val="tx1"/>
                    </a:solidFill>
                  </a:rPr>
                  <a:t>Implement employee recognition programs that acknowledge and appreciate ethical </a:t>
                </a:r>
                <a:r>
                  <a:rPr lang="en-US" err="1">
                    <a:solidFill>
                      <a:schemeClr val="tx1"/>
                    </a:solidFill>
                  </a:rPr>
                  <a:t>behaviour</a:t>
                </a:r>
                <a:r>
                  <a:rPr lang="en-US">
                    <a:solidFill>
                      <a:schemeClr val="tx1"/>
                    </a:solidFill>
                  </a:rPr>
                  <a:t>. This can include awards, certificates, public recognition, or other incentives that celebrate employees who exemplify the ethical values of the </a:t>
                </a:r>
                <a:r>
                  <a:rPr lang="en-US" err="1">
                    <a:solidFill>
                      <a:schemeClr val="tx1"/>
                    </a:solidFill>
                  </a:rPr>
                  <a:t>organisation</a:t>
                </a: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913703"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505705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Recognising and Rewarding Ethical Behaviour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ED13CF4E-F94E-40A7-F05B-0F5DAA456FD4}"/>
              </a:ext>
            </a:extLst>
          </p:cNvPr>
          <p:cNvGrpSpPr/>
          <p:nvPr/>
        </p:nvGrpSpPr>
        <p:grpSpPr>
          <a:xfrm>
            <a:off x="5858360" y="361706"/>
            <a:ext cx="1025825" cy="1026524"/>
            <a:chOff x="7211530" y="2382809"/>
            <a:chExt cx="823268" cy="823829"/>
          </a:xfrm>
        </p:grpSpPr>
        <p:sp>
          <p:nvSpPr>
            <p:cNvPr id="16" name="Freeform 15">
              <a:extLst>
                <a:ext uri="{FF2B5EF4-FFF2-40B4-BE49-F238E27FC236}">
                  <a16:creationId xmlns:a16="http://schemas.microsoft.com/office/drawing/2014/main" id="{6A843511-B1E3-CFB8-9DDC-9EC62088E33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0B2E71E-5F6E-AFB3-8C85-C27413B2693E}"/>
                </a:ext>
              </a:extLst>
            </p:cNvPr>
            <p:cNvGrpSpPr/>
            <p:nvPr/>
          </p:nvGrpSpPr>
          <p:grpSpPr>
            <a:xfrm>
              <a:off x="7211530" y="2382809"/>
              <a:ext cx="823268" cy="823829"/>
              <a:chOff x="7211530" y="2382809"/>
              <a:chExt cx="823268" cy="823829"/>
            </a:xfrm>
            <a:solidFill>
              <a:srgbClr val="010101"/>
            </a:solidFill>
          </p:grpSpPr>
          <p:sp>
            <p:nvSpPr>
              <p:cNvPr id="19" name="Freeform 18">
                <a:extLst>
                  <a:ext uri="{FF2B5EF4-FFF2-40B4-BE49-F238E27FC236}">
                    <a16:creationId xmlns:a16="http://schemas.microsoft.com/office/drawing/2014/main" id="{B774724D-5673-90E6-F731-C6223F8BEA0C}"/>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98AC18CE-F821-0150-8109-71C4A7D626C0}"/>
                  </a:ext>
                </a:extLst>
              </p:cNvPr>
              <p:cNvGrpSpPr/>
              <p:nvPr/>
            </p:nvGrpSpPr>
            <p:grpSpPr>
              <a:xfrm>
                <a:off x="7211530" y="2382809"/>
                <a:ext cx="823268" cy="823829"/>
                <a:chOff x="7211530" y="2382809"/>
                <a:chExt cx="823268" cy="823829"/>
              </a:xfrm>
              <a:solidFill>
                <a:srgbClr val="010101"/>
              </a:solidFill>
            </p:grpSpPr>
            <p:sp>
              <p:nvSpPr>
                <p:cNvPr id="43" name="Freeform 42">
                  <a:extLst>
                    <a:ext uri="{FF2B5EF4-FFF2-40B4-BE49-F238E27FC236}">
                      <a16:creationId xmlns:a16="http://schemas.microsoft.com/office/drawing/2014/main" id="{3BC5AEAC-6336-2DAC-E477-A14E9BB43E69}"/>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C90EB751-279A-F5E2-C793-00994C0BF8D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99DD0E8-0F0A-515F-A6A9-CC56D360DBC7}"/>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AA1CB8D4-06B9-3E32-5B9B-3CC3F5E7B97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B00D3CB-32CF-A4F6-267A-83E9D45FDC53}"/>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50" name="Group 49">
            <a:extLst>
              <a:ext uri="{FF2B5EF4-FFF2-40B4-BE49-F238E27FC236}">
                <a16:creationId xmlns:a16="http://schemas.microsoft.com/office/drawing/2014/main" id="{1C165D38-1770-5077-1C88-607696A98E65}"/>
              </a:ext>
            </a:extLst>
          </p:cNvPr>
          <p:cNvGrpSpPr/>
          <p:nvPr/>
        </p:nvGrpSpPr>
        <p:grpSpPr>
          <a:xfrm>
            <a:off x="-101617" y="3872271"/>
            <a:ext cx="7669485" cy="1584566"/>
            <a:chOff x="-98298" y="2445536"/>
            <a:chExt cx="7669485" cy="1584566"/>
          </a:xfrm>
        </p:grpSpPr>
        <p:grpSp>
          <p:nvGrpSpPr>
            <p:cNvPr id="51" name="Group 50">
              <a:extLst>
                <a:ext uri="{FF2B5EF4-FFF2-40B4-BE49-F238E27FC236}">
                  <a16:creationId xmlns:a16="http://schemas.microsoft.com/office/drawing/2014/main" id="{018AC3FF-E185-CEA3-0957-D7764F3DE9E0}"/>
                </a:ext>
              </a:extLst>
            </p:cNvPr>
            <p:cNvGrpSpPr/>
            <p:nvPr/>
          </p:nvGrpSpPr>
          <p:grpSpPr>
            <a:xfrm>
              <a:off x="-98298" y="2445536"/>
              <a:ext cx="7669485" cy="1584566"/>
              <a:chOff x="-62902" y="2505789"/>
              <a:chExt cx="7669485" cy="1584566"/>
            </a:xfrm>
          </p:grpSpPr>
          <p:cxnSp>
            <p:nvCxnSpPr>
              <p:cNvPr id="54" name="Straight Connector 53">
                <a:extLst>
                  <a:ext uri="{FF2B5EF4-FFF2-40B4-BE49-F238E27FC236}">
                    <a16:creationId xmlns:a16="http://schemas.microsoft.com/office/drawing/2014/main" id="{589F87EC-0E9D-9FB9-C32A-4A9D780C14D6}"/>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BBD355C4-4B57-A3AA-7837-EAA166A0E63A}"/>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Text Placeholder 2">
                <a:extLst>
                  <a:ext uri="{FF2B5EF4-FFF2-40B4-BE49-F238E27FC236}">
                    <a16:creationId xmlns:a16="http://schemas.microsoft.com/office/drawing/2014/main" id="{463AAFEC-3ACD-86C7-38B1-222A4A7D4700}"/>
                  </a:ext>
                </a:extLst>
              </p:cNvPr>
              <p:cNvSpPr txBox="1">
                <a:spLocks/>
              </p:cNvSpPr>
              <p:nvPr/>
            </p:nvSpPr>
            <p:spPr>
              <a:xfrm>
                <a:off x="567016" y="2968388"/>
                <a:ext cx="6678492" cy="11219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Transparent Communication Channels</a:t>
                </a:r>
                <a:r>
                  <a:rPr lang="en-US">
                    <a:solidFill>
                      <a:schemeClr val="tx1"/>
                    </a:solidFill>
                  </a:rPr>
                  <a:t>: Create a culture of transparency by establishing open communication channels. Encourage employees to share ideas, concerns, and feedback without fear of retribution. Implement regular team meetings, suggestion boxes, and anonymous reporting mechanisms to facilitate open dialogue. </a:t>
                </a:r>
              </a:p>
              <a:p>
                <a:pPr marL="171450" indent="-171450" algn="l">
                  <a:buClr>
                    <a:srgbClr val="F1A0C2"/>
                  </a:buClr>
                  <a:buFont typeface="Arial" panose="020B0604020202020204" pitchFamily="34" charset="0"/>
                  <a:buChar char="•"/>
                  <a:tabLst>
                    <a:tab pos="177800" algn="l"/>
                  </a:tabLst>
                </a:pPr>
                <a:r>
                  <a:rPr lang="en-US" b="1">
                    <a:solidFill>
                      <a:schemeClr val="tx1"/>
                    </a:solidFill>
                  </a:rPr>
                  <a:t>Active Listening: </a:t>
                </a:r>
                <a:r>
                  <a:rPr lang="en-US">
                    <a:solidFill>
                      <a:schemeClr val="tx1"/>
                    </a:solidFill>
                  </a:rPr>
                  <a:t>Practice active listening to ensure that employees feel heard and valued. Actively seek and consider employee input, ideas, and perspectives when making decisions that impact the business and the work environment.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2" name="Freeform 51">
              <a:extLst>
                <a:ext uri="{FF2B5EF4-FFF2-40B4-BE49-F238E27FC236}">
                  <a16:creationId xmlns:a16="http://schemas.microsoft.com/office/drawing/2014/main" id="{D5B2D87A-FA0A-4814-4CA6-D847EEEC0B75}"/>
                </a:ext>
              </a:extLst>
            </p:cNvPr>
            <p:cNvSpPr/>
            <p:nvPr/>
          </p:nvSpPr>
          <p:spPr>
            <a:xfrm>
              <a:off x="3012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Box 52">
              <a:extLst>
                <a:ext uri="{FF2B5EF4-FFF2-40B4-BE49-F238E27FC236}">
                  <a16:creationId xmlns:a16="http://schemas.microsoft.com/office/drawing/2014/main" id="{F9E33442-EF20-6A13-810F-B9F2D2D94240}"/>
                </a:ext>
              </a:extLst>
            </p:cNvPr>
            <p:cNvSpPr txBox="1"/>
            <p:nvPr/>
          </p:nvSpPr>
          <p:spPr>
            <a:xfrm>
              <a:off x="508237" y="2485495"/>
              <a:ext cx="341545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Encouraging Open Communication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D09DB5E1-793D-679F-A29A-3B658A269F73}"/>
              </a:ext>
            </a:extLst>
          </p:cNvPr>
          <p:cNvGrpSpPr/>
          <p:nvPr/>
        </p:nvGrpSpPr>
        <p:grpSpPr>
          <a:xfrm>
            <a:off x="-800253" y="7558537"/>
            <a:ext cx="8368121" cy="1715511"/>
            <a:chOff x="-796934" y="2445536"/>
            <a:chExt cx="8368121"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96934" y="2445536"/>
              <a:ext cx="8368121" cy="1715511"/>
              <a:chOff x="-761538" y="2505789"/>
              <a:chExt cx="8368121"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61538"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Leadership Alignment: </a:t>
                </a:r>
                <a:r>
                  <a:rPr lang="en-US">
                    <a:solidFill>
                      <a:schemeClr val="tx1"/>
                    </a:solidFill>
                  </a:rPr>
                  <a:t>Ensure that leaders and managers embody the ethical values of the business and serve as role models for employees. Leaders should consistently demonstrate ethical </a:t>
                </a:r>
                <a:r>
                  <a:rPr lang="en-US" err="1">
                    <a:solidFill>
                      <a:schemeClr val="tx1"/>
                    </a:solidFill>
                  </a:rPr>
                  <a:t>behaviour</a:t>
                </a:r>
                <a:r>
                  <a:rPr lang="en-US">
                    <a:solidFill>
                      <a:schemeClr val="tx1"/>
                    </a:solidFill>
                  </a:rPr>
                  <a:t>, make decisions with integrity, and communicate the importance of ethical practices throughout the </a:t>
                </a:r>
                <a:r>
                  <a:rPr lang="en-US" err="1">
                    <a:solidFill>
                      <a:schemeClr val="tx1"/>
                    </a:solidFill>
                  </a:rPr>
                  <a:t>organisation</a:t>
                </a:r>
                <a:r>
                  <a:rPr lang="en-US">
                    <a:solidFill>
                      <a:schemeClr val="tx1"/>
                    </a:solidFill>
                  </a:rPr>
                  <a:t>.</a:t>
                </a:r>
              </a:p>
              <a:p>
                <a:pPr marL="171450" lvl="0" indent="-171450" algn="l">
                  <a:buClr>
                    <a:srgbClr val="F1A0C2"/>
                  </a:buClr>
                  <a:buFont typeface="Arial" panose="020B0604020202020204" pitchFamily="34" charset="0"/>
                  <a:buChar char="•"/>
                  <a:tabLst>
                    <a:tab pos="177800" algn="l"/>
                  </a:tabLst>
                </a:pPr>
                <a:r>
                  <a:rPr lang="en-US" b="1">
                    <a:solidFill>
                      <a:schemeClr val="tx1"/>
                    </a:solidFill>
                  </a:rPr>
                  <a:t>Ethical Decision-Making Frameworks: </a:t>
                </a:r>
                <a:r>
                  <a:rPr lang="en-US">
                    <a:solidFill>
                      <a:schemeClr val="tx1"/>
                    </a:solidFill>
                  </a:rPr>
                  <a:t>Develop clear ethical decision-making frameworks and guidelines that help employees navigate complex situations. Encourage employees to seek guidance and support from leadership when faced with ethical dilemmas, fostering a culture of integrity and ethical decision-making.</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78" name="TextBox 77">
              <a:extLst>
                <a:ext uri="{FF2B5EF4-FFF2-40B4-BE49-F238E27FC236}">
                  <a16:creationId xmlns:a16="http://schemas.microsoft.com/office/drawing/2014/main" id="{DCDE4E43-7A2D-619C-CFD4-D810C31982FB}"/>
                </a:ext>
              </a:extLst>
            </p:cNvPr>
            <p:cNvSpPr txBox="1"/>
            <p:nvPr/>
          </p:nvSpPr>
          <p:spPr>
            <a:xfrm>
              <a:off x="508237" y="2485495"/>
              <a:ext cx="2482781"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Leading by Example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84" name="Rectangle 83">
            <a:extLst>
              <a:ext uri="{FF2B5EF4-FFF2-40B4-BE49-F238E27FC236}">
                <a16:creationId xmlns:a16="http://schemas.microsoft.com/office/drawing/2014/main" id="{DB6C567F-1CFD-00A5-9405-56D38A0C72D2}"/>
              </a:ext>
            </a:extLst>
          </p:cNvPr>
          <p:cNvSpPr/>
          <p:nvPr/>
        </p:nvSpPr>
        <p:spPr>
          <a:xfrm>
            <a:off x="1" y="9293096"/>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E3BB7D8A-7703-545F-80D0-CA30B2864ED2}"/>
              </a:ext>
            </a:extLst>
          </p:cNvPr>
          <p:cNvSpPr txBox="1">
            <a:spLocks/>
          </p:cNvSpPr>
          <p:nvPr/>
        </p:nvSpPr>
        <p:spPr>
          <a:xfrm>
            <a:off x="567120" y="939358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By implementing these management strategies, you create an environment that fosters ethical </a:t>
            </a:r>
            <a:r>
              <a:rPr lang="en-US" err="1">
                <a:solidFill>
                  <a:schemeClr val="tx1"/>
                </a:solidFill>
              </a:rPr>
              <a:t>behaviour</a:t>
            </a:r>
            <a:r>
              <a:rPr lang="en-US">
                <a:solidFill>
                  <a:schemeClr val="tx1"/>
                </a:solidFill>
              </a:rPr>
              <a:t>, open communication, and employee empowerment. This leads to a motivated and engaged team that shares the company's ethical values, contributes to a positive work culture, and ultimately enhances the success and sustainability of your ethical food business.</a:t>
            </a:r>
          </a:p>
        </p:txBody>
      </p:sp>
    </p:spTree>
    <p:extLst>
      <p:ext uri="{BB962C8B-B14F-4D97-AF65-F5344CB8AC3E}">
        <p14:creationId xmlns:p14="http://schemas.microsoft.com/office/powerpoint/2010/main" val="139291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Ethical Human Management Strategies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Managing your team effectively is essential for maintaining a happy, motivated, and ethical workforce in your food business. Here's a more detailed elaboration on management strategies tailored for ethical food businesses:</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53</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437846"/>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Collaborative Approach: </a:t>
                </a:r>
                <a:r>
                  <a:rPr lang="en-US">
                    <a:solidFill>
                      <a:schemeClr val="tx1"/>
                    </a:solidFill>
                  </a:rPr>
                  <a:t>Foster a culture of participative decision-making where employees are involved in the decision-making process. Encourage them to contribute ideas, provide feedback, and participate in problem-solving discussions. This not only enhances employee engagement but also ensures diverse perspectives are considered, leading to more ethical and well-informed decisions.</a:t>
                </a:r>
              </a:p>
              <a:p>
                <a:pPr marL="171450" lvl="0" indent="-171450" algn="l">
                  <a:buClr>
                    <a:srgbClr val="F1A0C2"/>
                  </a:buClr>
                  <a:buFont typeface="Arial" panose="020B0604020202020204" pitchFamily="34" charset="0"/>
                  <a:buChar char="•"/>
                  <a:tabLst>
                    <a:tab pos="177800" algn="l"/>
                  </a:tabLst>
                </a:pPr>
                <a:r>
                  <a:rPr lang="en-US" b="1">
                    <a:solidFill>
                      <a:schemeClr val="tx1"/>
                    </a:solidFill>
                  </a:rPr>
                  <a:t>Empowerment and Ownership: </a:t>
                </a:r>
                <a:r>
                  <a:rPr lang="en-US">
                    <a:solidFill>
                      <a:schemeClr val="tx1"/>
                    </a:solidFill>
                  </a:rPr>
                  <a:t>Delegate authority and responsibility to employees, empowering them to take ownership of their work and contribute to the success of the business. Provide autonomy within defined boundaries, allowing them to make ethical decisions aligned with the company's values. </a:t>
                </a:r>
              </a:p>
              <a:p>
                <a:pPr algn="l">
                  <a:buClr>
                    <a:srgbClr val="F1A0C2"/>
                  </a:buClr>
                  <a:tabLst>
                    <a:tab pos="177800" algn="l"/>
                  </a:tabLst>
                </a:pPr>
                <a:r>
                  <a:rPr lang="en-US">
                    <a:solidFill>
                      <a:schemeClr val="tx1"/>
                    </a:solidFill>
                  </a:rPr>
                  <a:t> </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Participative Decision-Making </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7910" y="4581092"/>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Open and Honest Communication: </a:t>
                </a:r>
                <a:r>
                  <a:rPr lang="en-US">
                    <a:solidFill>
                      <a:schemeClr val="tx1"/>
                    </a:solidFill>
                  </a:rPr>
                  <a:t>Maintain open lines of communication throughout the </a:t>
                </a:r>
                <a:r>
                  <a:rPr lang="en-US" err="1">
                    <a:solidFill>
                      <a:schemeClr val="tx1"/>
                    </a:solidFill>
                  </a:rPr>
                  <a:t>organisation</a:t>
                </a:r>
                <a:r>
                  <a:rPr lang="en-US">
                    <a:solidFill>
                      <a:schemeClr val="tx1"/>
                    </a:solidFill>
                  </a:rPr>
                  <a:t>. Foster a culture where employees feel comfortable expressing their thoughts, concerns, and suggestions. Encourage two-way communication, active listening, and timely feedback to build trust and transparency.</a:t>
                </a:r>
              </a:p>
              <a:p>
                <a:pPr marL="171450" lvl="0" indent="-171450" algn="l">
                  <a:buClr>
                    <a:srgbClr val="F1A0C2"/>
                  </a:buClr>
                  <a:buFont typeface="Arial" panose="020B0604020202020204" pitchFamily="34" charset="0"/>
                  <a:buChar char="•"/>
                  <a:tabLst>
                    <a:tab pos="177800" algn="l"/>
                  </a:tabLst>
                </a:pPr>
                <a:r>
                  <a:rPr lang="en-US" b="1">
                    <a:solidFill>
                      <a:schemeClr val="tx1"/>
                    </a:solidFill>
                  </a:rPr>
                  <a:t>Regular Updates and Meetings: </a:t>
                </a:r>
                <a:r>
                  <a:rPr lang="en-US">
                    <a:solidFill>
                      <a:schemeClr val="tx1"/>
                    </a:solidFill>
                  </a:rPr>
                  <a:t>Conduct regular team meetings to share updates, progress, and goals. Use these opportunities to reinforce the company's ethical values, discuss ethical challenges or dilemmas, and encourage open dialogue among team members.</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Transparent Communication </a:t>
              </a:r>
            </a:p>
          </p:txBody>
        </p:sp>
      </p:grpSp>
      <p:grpSp>
        <p:nvGrpSpPr>
          <p:cNvPr id="29" name="Group 28">
            <a:extLst>
              <a:ext uri="{FF2B5EF4-FFF2-40B4-BE49-F238E27FC236}">
                <a16:creationId xmlns:a16="http://schemas.microsoft.com/office/drawing/2014/main" id="{ED41E184-AD60-9EFB-7A92-B516FDB9062E}"/>
              </a:ext>
            </a:extLst>
          </p:cNvPr>
          <p:cNvGrpSpPr/>
          <p:nvPr/>
        </p:nvGrpSpPr>
        <p:grpSpPr>
          <a:xfrm>
            <a:off x="5849012" y="297574"/>
            <a:ext cx="995436" cy="997785"/>
            <a:chOff x="5700273" y="5386353"/>
            <a:chExt cx="766016" cy="767823"/>
          </a:xfrm>
        </p:grpSpPr>
        <p:grpSp>
          <p:nvGrpSpPr>
            <p:cNvPr id="30" name="Graphic 2">
              <a:extLst>
                <a:ext uri="{FF2B5EF4-FFF2-40B4-BE49-F238E27FC236}">
                  <a16:creationId xmlns:a16="http://schemas.microsoft.com/office/drawing/2014/main" id="{47AD5D04-7761-8301-E034-B8BBA5FB85D6}"/>
                </a:ext>
              </a:extLst>
            </p:cNvPr>
            <p:cNvGrpSpPr/>
            <p:nvPr/>
          </p:nvGrpSpPr>
          <p:grpSpPr>
            <a:xfrm>
              <a:off x="5844804" y="5531788"/>
              <a:ext cx="476953" cy="420947"/>
              <a:chOff x="5844804" y="5531788"/>
              <a:chExt cx="476953" cy="420947"/>
            </a:xfrm>
            <a:solidFill>
              <a:srgbClr val="60A9DD"/>
            </a:solidFill>
          </p:grpSpPr>
          <p:sp>
            <p:nvSpPr>
              <p:cNvPr id="74" name="Freeform 73">
                <a:extLst>
                  <a:ext uri="{FF2B5EF4-FFF2-40B4-BE49-F238E27FC236}">
                    <a16:creationId xmlns:a16="http://schemas.microsoft.com/office/drawing/2014/main" id="{4472CA16-68BB-2C98-DC6A-31B951DD74A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CDCBA90C-D9B7-1994-19D2-E1394540D8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1" name="Graphic 2">
              <a:extLst>
                <a:ext uri="{FF2B5EF4-FFF2-40B4-BE49-F238E27FC236}">
                  <a16:creationId xmlns:a16="http://schemas.microsoft.com/office/drawing/2014/main" id="{94C53F5E-C835-6B94-56BB-BCB5EFCC49D5}"/>
                </a:ext>
              </a:extLst>
            </p:cNvPr>
            <p:cNvGrpSpPr/>
            <p:nvPr/>
          </p:nvGrpSpPr>
          <p:grpSpPr>
            <a:xfrm>
              <a:off x="5700273" y="5386353"/>
              <a:ext cx="766016" cy="767823"/>
              <a:chOff x="5700273" y="5386353"/>
              <a:chExt cx="766016" cy="767823"/>
            </a:xfrm>
            <a:solidFill>
              <a:srgbClr val="000000"/>
            </a:solidFill>
          </p:grpSpPr>
          <p:sp>
            <p:nvSpPr>
              <p:cNvPr id="32" name="Freeform 31">
                <a:extLst>
                  <a:ext uri="{FF2B5EF4-FFF2-40B4-BE49-F238E27FC236}">
                    <a16:creationId xmlns:a16="http://schemas.microsoft.com/office/drawing/2014/main" id="{1648489E-5265-EF4C-7BFB-A41B56BA1CA8}"/>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CF31580C-9616-4259-C22E-380C5B0401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EC0261A4-56B6-1307-78B0-C4A04F7A02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9DC8D7DB-C66D-DCEC-79E6-8495C3F0C89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ACE54992-6E59-CC21-0733-6221F977BF39}"/>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1CA55-A10E-3D03-D344-7BDF1FF4034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D29658D-6EE3-715D-FD0B-F641AF99D183}"/>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F1521955-7B88-270E-4280-0E10EF121141}"/>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FB8E500-CEAF-9B2C-C672-DF6FCC29706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A7D21879-6AC7-088A-48CC-C62BA874E63A}"/>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42821762-23A2-08E0-6DA4-73351F7624EF}"/>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BD32B71D-2D19-E1A1-9C19-4CB0C6782F10}"/>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54EC39E-BB35-A712-FD37-AFEDAC232E04}"/>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E32C1CC-1CF5-37E8-4655-4CF87AB67577}"/>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6" name="Group 85">
            <a:extLst>
              <a:ext uri="{FF2B5EF4-FFF2-40B4-BE49-F238E27FC236}">
                <a16:creationId xmlns:a16="http://schemas.microsoft.com/office/drawing/2014/main" id="{1AC4C615-2717-D117-2965-EB4DD21FAB81}"/>
              </a:ext>
            </a:extLst>
          </p:cNvPr>
          <p:cNvGrpSpPr/>
          <p:nvPr/>
        </p:nvGrpSpPr>
        <p:grpSpPr>
          <a:xfrm>
            <a:off x="-745450" y="6538456"/>
            <a:ext cx="8327025" cy="1715511"/>
            <a:chOff x="-745450" y="7506001"/>
            <a:chExt cx="8327025"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45450" y="7506001"/>
              <a:ext cx="8327025" cy="1715511"/>
              <a:chOff x="-720442" y="2505789"/>
              <a:chExt cx="8327025"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2044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Ethical Conflict Resolution: </a:t>
                </a:r>
                <a:r>
                  <a:rPr lang="en-US">
                    <a:solidFill>
                      <a:schemeClr val="tx1"/>
                    </a:solidFill>
                  </a:rPr>
                  <a:t>Establish a clear framework for resolving conflicts that aligns with your ethical values. Encourage employees to address conflicts directly and respectfully, promoting open dialogue and finding mutually beneficial solutions. Mediation or facilitation techniques can be employed to navigate complex conflicts while upholding ethical principles.</a:t>
                </a:r>
              </a:p>
              <a:p>
                <a:pPr marL="171450" indent="-171450" algn="l">
                  <a:buClr>
                    <a:srgbClr val="F1A0C2"/>
                  </a:buClr>
                  <a:buFont typeface="Arial" panose="020B0604020202020204" pitchFamily="34" charset="0"/>
                  <a:buChar char="•"/>
                  <a:tabLst>
                    <a:tab pos="177800" algn="l"/>
                  </a:tabLst>
                </a:pPr>
                <a:r>
                  <a:rPr lang="en-US" b="1">
                    <a:solidFill>
                      <a:schemeClr val="tx1"/>
                    </a:solidFill>
                  </a:rPr>
                  <a:t>Ethical Decision-Making Support: </a:t>
                </a:r>
                <a:r>
                  <a:rPr lang="en-US">
                    <a:solidFill>
                      <a:schemeClr val="tx1"/>
                    </a:solidFill>
                  </a:rPr>
                  <a:t>Provide guidance and support to employees when faced with ethical dilemmas. Encourage them to consult with managers or leaders, and provide resources or training to enhance their ethical decision-making skills. Ensure that ethical considerations are </a:t>
                </a:r>
                <a:r>
                  <a:rPr lang="en-US" err="1">
                    <a:solidFill>
                      <a:schemeClr val="tx1"/>
                    </a:solidFill>
                  </a:rPr>
                  <a:t>prioritised</a:t>
                </a:r>
                <a:r>
                  <a:rPr lang="en-US">
                    <a:solidFill>
                      <a:schemeClr val="tx1"/>
                    </a:solidFill>
                  </a:rPr>
                  <a:t> in conflict resolution processes.</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886427"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4680099"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Conflict Resolution and Ethical Behaviour </a:t>
              </a:r>
            </a:p>
          </p:txBody>
        </p:sp>
      </p:grpSp>
      <p:grpSp>
        <p:nvGrpSpPr>
          <p:cNvPr id="87" name="Group 86">
            <a:extLst>
              <a:ext uri="{FF2B5EF4-FFF2-40B4-BE49-F238E27FC236}">
                <a16:creationId xmlns:a16="http://schemas.microsoft.com/office/drawing/2014/main" id="{FB36B391-D55B-18AE-B3EB-97EFA7362957}"/>
              </a:ext>
            </a:extLst>
          </p:cNvPr>
          <p:cNvGrpSpPr/>
          <p:nvPr/>
        </p:nvGrpSpPr>
        <p:grpSpPr>
          <a:xfrm>
            <a:off x="-109810" y="8614895"/>
            <a:ext cx="7669485" cy="1715511"/>
            <a:chOff x="-98298" y="2445536"/>
            <a:chExt cx="7669485"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8298" y="2445536"/>
              <a:ext cx="7669485" cy="1715511"/>
              <a:chOff x="-62902" y="2505789"/>
              <a:chExt cx="7669485"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Flexible Work Arrangements: </a:t>
                </a:r>
                <a:r>
                  <a:rPr lang="en-US">
                    <a:solidFill>
                      <a:schemeClr val="tx1"/>
                    </a:solidFill>
                  </a:rPr>
                  <a:t>Accommodate work-life balance by offering flexible work arrangements, such as flexible hours, remote work options, or part-time arrangements. This supports employee well-being and helps maintain a positive work-life balance, contributing to their overall satisfaction and productivity.</a:t>
                </a:r>
              </a:p>
              <a:p>
                <a:pPr marL="171450" indent="-171450" algn="l">
                  <a:buClr>
                    <a:srgbClr val="F1A0C2"/>
                  </a:buClr>
                  <a:buFont typeface="Arial" panose="020B0604020202020204" pitchFamily="34" charset="0"/>
                  <a:buChar char="•"/>
                  <a:tabLst>
                    <a:tab pos="177800" algn="l"/>
                  </a:tabLst>
                </a:pPr>
                <a:r>
                  <a:rPr lang="en-US" b="1">
                    <a:solidFill>
                      <a:schemeClr val="tx1"/>
                    </a:solidFill>
                  </a:rPr>
                  <a:t>Promoting Self-Care: </a:t>
                </a:r>
                <a:r>
                  <a:rPr lang="en-US">
                    <a:solidFill>
                      <a:schemeClr val="tx1"/>
                    </a:solidFill>
                  </a:rPr>
                  <a:t>Encourage employees to </a:t>
                </a:r>
                <a:r>
                  <a:rPr lang="en-US" err="1">
                    <a:solidFill>
                      <a:schemeClr val="tx1"/>
                    </a:solidFill>
                  </a:rPr>
                  <a:t>prioritise</a:t>
                </a:r>
                <a:r>
                  <a:rPr lang="en-US">
                    <a:solidFill>
                      <a:schemeClr val="tx1"/>
                    </a:solidFill>
                  </a:rPr>
                  <a:t> self-care and mental well-being. Provide resources and initiatives, such as wellness programs, stress management training, or employee assistance programs, to support their holistic well-being .</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Promoting Work-Life Balance </a:t>
              </a:r>
            </a:p>
          </p:txBody>
        </p:sp>
      </p:grpSp>
    </p:spTree>
    <p:extLst>
      <p:ext uri="{BB962C8B-B14F-4D97-AF65-F5344CB8AC3E}">
        <p14:creationId xmlns:p14="http://schemas.microsoft.com/office/powerpoint/2010/main" val="286700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Enhance Employee Retention &amp; Satisfaction</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Retaining your valuable team members in the long term is crucial for the success and stability of your ethical food business. Here's a more detailed elaboration on strategies to enhance employee retention and satisfaction:</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54</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85728" y="2309372"/>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Competitive Salaries: </a:t>
                </a:r>
                <a:r>
                  <a:rPr lang="en-US">
                    <a:solidFill>
                      <a:schemeClr val="tx1"/>
                    </a:solidFill>
                  </a:rPr>
                  <a:t>Ensure that your employees receive competitive salaries that align with industry standards and reflect their skills, experience, and contributions. Regularly review and adjust salaries to remain competitive and fair.</a:t>
                </a:r>
              </a:p>
              <a:p>
                <a:pPr marL="171450" indent="-171450" algn="l">
                  <a:buClr>
                    <a:srgbClr val="F1A0C2"/>
                  </a:buClr>
                  <a:buFont typeface="Arial" panose="020B0604020202020204" pitchFamily="34" charset="0"/>
                  <a:buChar char="•"/>
                  <a:tabLst>
                    <a:tab pos="177800" algn="l"/>
                  </a:tabLst>
                </a:pPr>
                <a:r>
                  <a:rPr lang="en-US" b="1">
                    <a:solidFill>
                      <a:schemeClr val="tx1"/>
                    </a:solidFill>
                  </a:rPr>
                  <a:t>Performance-Based Incentives: </a:t>
                </a:r>
                <a:r>
                  <a:rPr lang="en-US">
                    <a:solidFill>
                      <a:schemeClr val="tx1"/>
                    </a:solidFill>
                  </a:rPr>
                  <a:t>Consider implementing performance-based incentives, such as bonuses or profit-sharing plans, that reward employees for their exceptional performance and contributions to the business's ethical goals. </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Providing Fair Compensation </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5728" y="4092108"/>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Regular Feedback and Recognition: </a:t>
                </a:r>
                <a:r>
                  <a:rPr lang="en-US">
                    <a:solidFill>
                      <a:schemeClr val="tx1"/>
                    </a:solidFill>
                  </a:rPr>
                  <a:t>Provide regular feedback to employees, acknowledging their accomplishments and contributions. </a:t>
                </a:r>
                <a:r>
                  <a:rPr lang="en-US" err="1">
                    <a:solidFill>
                      <a:schemeClr val="tx1"/>
                    </a:solidFill>
                  </a:rPr>
                  <a:t>Recognise</a:t>
                </a:r>
                <a:r>
                  <a:rPr lang="en-US">
                    <a:solidFill>
                      <a:schemeClr val="tx1"/>
                    </a:solidFill>
                  </a:rPr>
                  <a:t> their efforts through formal and informal means, such as verbal praise, written appreciation, or employee recognition programs. Celebrate ethical achievements and milestones within the </a:t>
                </a:r>
                <a:r>
                  <a:rPr lang="en-US" err="1">
                    <a:solidFill>
                      <a:schemeClr val="tx1"/>
                    </a:solidFill>
                  </a:rPr>
                  <a:t>organisation</a:t>
                </a:r>
                <a:r>
                  <a:rPr lang="en-US">
                    <a:solidFill>
                      <a:schemeClr val="tx1"/>
                    </a:solidFill>
                  </a:rPr>
                  <a:t>.</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Recognition and Appreciation </a:t>
              </a:r>
            </a:p>
          </p:txBody>
        </p:sp>
      </p:grpSp>
      <p:grpSp>
        <p:nvGrpSpPr>
          <p:cNvPr id="86" name="Group 85">
            <a:extLst>
              <a:ext uri="{FF2B5EF4-FFF2-40B4-BE49-F238E27FC236}">
                <a16:creationId xmlns:a16="http://schemas.microsoft.com/office/drawing/2014/main" id="{1AC4C615-2717-D117-2965-EB4DD21FAB81}"/>
              </a:ext>
            </a:extLst>
          </p:cNvPr>
          <p:cNvGrpSpPr/>
          <p:nvPr/>
        </p:nvGrpSpPr>
        <p:grpSpPr>
          <a:xfrm>
            <a:off x="-743268" y="5622246"/>
            <a:ext cx="8327025" cy="1715511"/>
            <a:chOff x="-745450" y="7506001"/>
            <a:chExt cx="8327025"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45450" y="7506001"/>
              <a:ext cx="8327025" cy="1715511"/>
              <a:chOff x="-720442" y="2505789"/>
              <a:chExt cx="8327025"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2044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a:solidFill>
                      <a:schemeClr val="tx1"/>
                    </a:solidFill>
                  </a:rPr>
                  <a:t> </a:t>
                </a:r>
                <a:r>
                  <a:rPr lang="en-US" b="1">
                    <a:solidFill>
                      <a:schemeClr val="tx1"/>
                    </a:solidFill>
                  </a:rPr>
                  <a:t>Career Development Plans: </a:t>
                </a:r>
                <a:r>
                  <a:rPr lang="en-US">
                    <a:solidFill>
                      <a:schemeClr val="tx1"/>
                    </a:solidFill>
                  </a:rPr>
                  <a:t>Work with employees to create </a:t>
                </a:r>
                <a:r>
                  <a:rPr lang="en-US" err="1">
                    <a:solidFill>
                      <a:schemeClr val="tx1"/>
                    </a:solidFill>
                  </a:rPr>
                  <a:t>individualised</a:t>
                </a:r>
                <a:r>
                  <a:rPr lang="en-US">
                    <a:solidFill>
                      <a:schemeClr val="tx1"/>
                    </a:solidFill>
                  </a:rPr>
                  <a:t> career development plans that align with their interests, strengths, and aspirations. Provide opportunities for learning, training, and skill enhancement to support their growth within the </a:t>
                </a:r>
                <a:r>
                  <a:rPr lang="en-US" err="1">
                    <a:solidFill>
                      <a:schemeClr val="tx1"/>
                    </a:solidFill>
                  </a:rPr>
                  <a:t>organisation</a:t>
                </a:r>
                <a:r>
                  <a:rPr lang="en-US">
                    <a:solidFill>
                      <a:schemeClr val="tx1"/>
                    </a:solidFill>
                  </a:rPr>
                  <a:t>.</a:t>
                </a:r>
              </a:p>
              <a:p>
                <a:pPr marL="171450" lvl="0" indent="-171450" algn="l">
                  <a:buClr>
                    <a:srgbClr val="F1A0C2"/>
                  </a:buClr>
                  <a:buFont typeface="Arial" panose="020B0604020202020204" pitchFamily="34" charset="0"/>
                  <a:buChar char="•"/>
                  <a:tabLst>
                    <a:tab pos="177800" algn="l"/>
                  </a:tabLst>
                </a:pPr>
                <a:r>
                  <a:rPr lang="en-US" b="1">
                    <a:solidFill>
                      <a:schemeClr val="tx1"/>
                    </a:solidFill>
                  </a:rPr>
                  <a:t>Promotion from Within: </a:t>
                </a:r>
                <a:r>
                  <a:rPr lang="en-US">
                    <a:solidFill>
                      <a:schemeClr val="tx1"/>
                    </a:solidFill>
                  </a:rPr>
                  <a:t>Whenever possible, promote from within the </a:t>
                </a:r>
                <a:r>
                  <a:rPr lang="en-US" err="1">
                    <a:solidFill>
                      <a:schemeClr val="tx1"/>
                    </a:solidFill>
                  </a:rPr>
                  <a:t>organisation</a:t>
                </a:r>
                <a:r>
                  <a:rPr lang="en-US">
                    <a:solidFill>
                      <a:schemeClr val="tx1"/>
                    </a:solidFill>
                  </a:rPr>
                  <a:t> to demonstrate the opportunities for advancement and professional growth. This fosters a sense of loyalty and motivates employees to stay and progress within the company.</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1215195"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4680099"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Opportunities for Growth and Development </a:t>
              </a: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endParaRPr lang="en-US"/>
              </a:p>
            </p:txBody>
          </p:sp>
        </p:grpSp>
      </p:grpSp>
      <p:pic>
        <p:nvPicPr>
          <p:cNvPr id="27" name="Picture 26">
            <a:extLst>
              <a:ext uri="{FF2B5EF4-FFF2-40B4-BE49-F238E27FC236}">
                <a16:creationId xmlns:a16="http://schemas.microsoft.com/office/drawing/2014/main" id="{D4FCCA03-E68C-3D30-77C8-4C37AE4A94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87" y="7374018"/>
            <a:ext cx="7559675" cy="2720032"/>
          </a:xfrm>
          <a:prstGeom prst="rect">
            <a:avLst/>
          </a:prstGeom>
        </p:spPr>
      </p:pic>
    </p:spTree>
    <p:extLst>
      <p:ext uri="{BB962C8B-B14F-4D97-AF65-F5344CB8AC3E}">
        <p14:creationId xmlns:p14="http://schemas.microsoft.com/office/powerpoint/2010/main" val="165120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Enhance Employee Retention &amp; Satisfaction</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Retaining your valuable team members in the long term is crucial for the success and stability of your ethical food business. Here's a more detailed elaboration on strategies to enhance employee retention:</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55</a:t>
            </a:fld>
            <a:endParaRPr lang="en-US" sz="900">
              <a:solidFill>
                <a:schemeClr val="tx1"/>
              </a:solidFill>
            </a:endParaRPr>
          </a:p>
        </p:txBody>
      </p:sp>
      <p:grpSp>
        <p:nvGrpSpPr>
          <p:cNvPr id="87" name="Group 86">
            <a:extLst>
              <a:ext uri="{FF2B5EF4-FFF2-40B4-BE49-F238E27FC236}">
                <a16:creationId xmlns:a16="http://schemas.microsoft.com/office/drawing/2014/main" id="{FB36B391-D55B-18AE-B3EB-97EFA7362957}"/>
              </a:ext>
            </a:extLst>
          </p:cNvPr>
          <p:cNvGrpSpPr/>
          <p:nvPr/>
        </p:nvGrpSpPr>
        <p:grpSpPr>
          <a:xfrm>
            <a:off x="0" y="2381912"/>
            <a:ext cx="7580867" cy="1715511"/>
            <a:chOff x="-9680" y="2445536"/>
            <a:chExt cx="7580867"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680" y="2445536"/>
              <a:ext cx="7580867" cy="1715511"/>
              <a:chOff x="25716" y="2505789"/>
              <a:chExt cx="7580867"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25716" y="2505789"/>
                <a:ext cx="332683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Clearly Communicate Ethical Mission: </a:t>
                </a:r>
                <a:r>
                  <a:rPr lang="en-US">
                    <a:solidFill>
                      <a:schemeClr val="tx1"/>
                    </a:solidFill>
                  </a:rPr>
                  <a:t>Continually reinforce and communicate the ethical mission and values of your food business to all employees. Connect their daily work and tasks to the broader purpose and positive impact of the business. This creates a sense of meaning and fulfilment in their roles.</a:t>
                </a:r>
              </a:p>
              <a:p>
                <a:pPr marL="171450" lvl="0" indent="-171450" algn="l">
                  <a:buClr>
                    <a:srgbClr val="F1A0C2"/>
                  </a:buClr>
                  <a:buFont typeface="Arial" panose="020B0604020202020204" pitchFamily="34" charset="0"/>
                  <a:buChar char="•"/>
                  <a:tabLst>
                    <a:tab pos="177800" algn="l"/>
                  </a:tabLst>
                </a:pPr>
                <a:r>
                  <a:rPr lang="en-US" b="1">
                    <a:solidFill>
                      <a:schemeClr val="tx1"/>
                    </a:solidFill>
                  </a:rPr>
                  <a:t>Employee Engagement Initiatives: </a:t>
                </a:r>
                <a:r>
                  <a:rPr lang="en-US">
                    <a:solidFill>
                      <a:schemeClr val="tx1"/>
                    </a:solidFill>
                  </a:rPr>
                  <a:t>Involve employees in decision-making processes, seek their input on important matters, and encourage them to contribute ideas that align with the company's ethical mission. This involvement fosters a sense of ownership and belonging, strengthening their commitment to the </a:t>
                </a:r>
                <a:r>
                  <a:rPr lang="en-US" err="1">
                    <a:solidFill>
                      <a:schemeClr val="tx1"/>
                    </a:solidFill>
                  </a:rPr>
                  <a:t>organisation</a:t>
                </a:r>
                <a:r>
                  <a:rPr lang="en-US">
                    <a:solidFill>
                      <a:schemeClr val="tx1"/>
                    </a:solidFill>
                  </a:rPr>
                  <a:t>.</a:t>
                </a:r>
              </a:p>
              <a:p>
                <a:pPr marL="171450" lvl="0" indent="-171450" algn="l">
                  <a:buClr>
                    <a:srgbClr val="F1A0C2"/>
                  </a:buClr>
                  <a:buFont typeface="Arial" panose="020B0604020202020204" pitchFamily="34" charset="0"/>
                  <a:buChar char="•"/>
                  <a:tabLst>
                    <a:tab pos="177800" algn="l"/>
                  </a:tabLst>
                </a:pPr>
                <a:endParaRPr lang="en-US">
                  <a:solidFill>
                    <a:schemeClr val="tx1"/>
                  </a:solidFill>
                </a:endParaRP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latin typeface="Calibri" panose="020F0502020204030204" pitchFamily="34" charset="0"/>
                  <a:cs typeface="Calibri" panose="020F0502020204030204" pitchFamily="34" charset="0"/>
                </a:rPr>
                <a:t>Foster</a:t>
              </a:r>
              <a:r>
                <a:rPr lang="en-IE" sz="1600" b="1">
                  <a:solidFill>
                    <a:schemeClr val="bg1"/>
                  </a:solidFill>
                  <a:effectLst/>
                  <a:latin typeface="Calibri" panose="020F0502020204030204" pitchFamily="34" charset="0"/>
                  <a:cs typeface="Calibri" panose="020F0502020204030204" pitchFamily="34" charset="0"/>
                </a:rPr>
                <a:t> a Sense of Purpose </a:t>
              </a: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endParaRPr lang="en-US"/>
              </a:p>
            </p:txBody>
          </p:sp>
        </p:grpSp>
      </p:grpSp>
      <p:grpSp>
        <p:nvGrpSpPr>
          <p:cNvPr id="2" name="Group 1">
            <a:extLst>
              <a:ext uri="{FF2B5EF4-FFF2-40B4-BE49-F238E27FC236}">
                <a16:creationId xmlns:a16="http://schemas.microsoft.com/office/drawing/2014/main" id="{5107C363-DD90-8AF7-093B-326BBBEBBE8C}"/>
              </a:ext>
            </a:extLst>
          </p:cNvPr>
          <p:cNvGrpSpPr/>
          <p:nvPr/>
        </p:nvGrpSpPr>
        <p:grpSpPr>
          <a:xfrm>
            <a:off x="0" y="4256542"/>
            <a:ext cx="7577956" cy="1715511"/>
            <a:chOff x="-10088" y="9103329"/>
            <a:chExt cx="7577956" cy="1715511"/>
          </a:xfrm>
        </p:grpSpPr>
        <p:grpSp>
          <p:nvGrpSpPr>
            <p:cNvPr id="19" name="Group 18">
              <a:extLst>
                <a:ext uri="{FF2B5EF4-FFF2-40B4-BE49-F238E27FC236}">
                  <a16:creationId xmlns:a16="http://schemas.microsoft.com/office/drawing/2014/main" id="{25666466-F091-5521-F499-8B36678E8D7F}"/>
                </a:ext>
              </a:extLst>
            </p:cNvPr>
            <p:cNvGrpSpPr/>
            <p:nvPr/>
          </p:nvGrpSpPr>
          <p:grpSpPr>
            <a:xfrm>
              <a:off x="21901" y="9103329"/>
              <a:ext cx="7545967" cy="1715511"/>
              <a:chOff x="60616" y="2505789"/>
              <a:chExt cx="7545967" cy="1715511"/>
            </a:xfrm>
          </p:grpSpPr>
          <p:cxnSp>
            <p:nvCxnSpPr>
              <p:cNvPr id="21" name="Straight Connector 20">
                <a:extLst>
                  <a:ext uri="{FF2B5EF4-FFF2-40B4-BE49-F238E27FC236}">
                    <a16:creationId xmlns:a16="http://schemas.microsoft.com/office/drawing/2014/main" id="{E7EE4E46-3B53-01D8-4F92-59C2B85060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E05F2E0D-4F43-E8EA-3737-A2A064D043C1}"/>
                  </a:ext>
                </a:extLst>
              </p:cNvPr>
              <p:cNvSpPr/>
              <p:nvPr/>
            </p:nvSpPr>
            <p:spPr>
              <a:xfrm>
                <a:off x="378883"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2">
                <a:extLst>
                  <a:ext uri="{FF2B5EF4-FFF2-40B4-BE49-F238E27FC236}">
                    <a16:creationId xmlns:a16="http://schemas.microsoft.com/office/drawing/2014/main" id="{CCE0D1EE-3D1C-E09B-F751-F64DFC1D234F}"/>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Flexible Work Arrangements: </a:t>
                </a:r>
                <a:r>
                  <a:rPr lang="en-US">
                    <a:solidFill>
                      <a:schemeClr val="tx1"/>
                    </a:solidFill>
                  </a:rPr>
                  <a:t>Offer flexible work arrangements that accommodate employees' personal needs and responsibilities. This includes options such as flexible hours, remote work, or compressed workweeks. Supporting work-life balance promotes employee well-being and satisfaction.</a:t>
                </a:r>
              </a:p>
              <a:p>
                <a:pPr marL="171450" indent="-171450" algn="l">
                  <a:buClr>
                    <a:srgbClr val="F1A0C2"/>
                  </a:buClr>
                  <a:buFont typeface="Arial" panose="020B0604020202020204" pitchFamily="34" charset="0"/>
                  <a:buChar char="•"/>
                  <a:tabLst>
                    <a:tab pos="177800" algn="l"/>
                  </a:tabLst>
                </a:pPr>
                <a:r>
                  <a:rPr lang="en-US" b="1">
                    <a:solidFill>
                      <a:schemeClr val="tx1"/>
                    </a:solidFill>
                  </a:rPr>
                  <a:t>Employee Wellness Programs: </a:t>
                </a:r>
                <a:r>
                  <a:rPr lang="en-US">
                    <a:solidFill>
                      <a:schemeClr val="tx1"/>
                    </a:solidFill>
                  </a:rPr>
                  <a:t>Implement wellness programs that promote physical, mental, and emotional well-being. Offer resources such as fitness initiatives, mindfulness sessions, access to counselling services, or wellness challenges. These initiatives demonstrate a commitment to employee well-being and contribute to a positive work environment.</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marL="171450" lvl="0" indent="-171450" algn="l">
                  <a:buClr>
                    <a:srgbClr val="F1A0C2"/>
                  </a:buClr>
                  <a:buFont typeface="Arial" panose="020B0604020202020204" pitchFamily="34" charset="0"/>
                  <a:buChar char="•"/>
                  <a:tabLst>
                    <a:tab pos="177800" algn="l"/>
                  </a:tabLst>
                </a:pPr>
                <a:endParaRPr lang="en-US">
                  <a:solidFill>
                    <a:schemeClr val="tx1"/>
                  </a:solidFill>
                </a:endParaRP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24" name="Freeform 23">
              <a:extLst>
                <a:ext uri="{FF2B5EF4-FFF2-40B4-BE49-F238E27FC236}">
                  <a16:creationId xmlns:a16="http://schemas.microsoft.com/office/drawing/2014/main" id="{C1C4D995-75CD-BAA7-7489-60B3DA57F37D}"/>
                </a:ext>
              </a:extLst>
            </p:cNvPr>
            <p:cNvSpPr/>
            <p:nvPr/>
          </p:nvSpPr>
          <p:spPr>
            <a:xfrm>
              <a:off x="-10088" y="9103329"/>
              <a:ext cx="312315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01D61419-3EB8-2595-4EAC-0FAF2EB66BA6}"/>
                </a:ext>
              </a:extLst>
            </p:cNvPr>
            <p:cNvSpPr txBox="1"/>
            <p:nvPr/>
          </p:nvSpPr>
          <p:spPr>
            <a:xfrm>
              <a:off x="504918" y="9143288"/>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Work-Life Balance and Well-being </a:t>
              </a:r>
            </a:p>
          </p:txBody>
        </p:sp>
      </p:grpSp>
      <p:pic>
        <p:nvPicPr>
          <p:cNvPr id="6" name="Picture 5">
            <a:extLst>
              <a:ext uri="{FF2B5EF4-FFF2-40B4-BE49-F238E27FC236}">
                <a16:creationId xmlns:a16="http://schemas.microsoft.com/office/drawing/2014/main" id="{6A1FCEF8-E6AC-5B6E-A713-E350838E72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9"/>
          <a:stretch/>
        </p:blipFill>
        <p:spPr>
          <a:xfrm>
            <a:off x="-82006" y="6167464"/>
            <a:ext cx="4828667" cy="3974305"/>
          </a:xfrm>
          <a:prstGeom prst="rect">
            <a:avLst/>
          </a:prstGeom>
        </p:spPr>
      </p:pic>
      <p:sp>
        <p:nvSpPr>
          <p:cNvPr id="7" name="Rectangle 6">
            <a:extLst>
              <a:ext uri="{FF2B5EF4-FFF2-40B4-BE49-F238E27FC236}">
                <a16:creationId xmlns:a16="http://schemas.microsoft.com/office/drawing/2014/main" id="{F8AF3460-1152-1F8A-2CB5-F1744AD6963A}"/>
              </a:ext>
            </a:extLst>
          </p:cNvPr>
          <p:cNvSpPr/>
          <p:nvPr/>
        </p:nvSpPr>
        <p:spPr>
          <a:xfrm>
            <a:off x="3452117" y="7674802"/>
            <a:ext cx="4107558" cy="1792879"/>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0E76BE0E-5551-1C94-CC82-197D42B73CD6}"/>
              </a:ext>
            </a:extLst>
          </p:cNvPr>
          <p:cNvSpPr txBox="1">
            <a:spLocks/>
          </p:cNvSpPr>
          <p:nvPr/>
        </p:nvSpPr>
        <p:spPr>
          <a:xfrm>
            <a:off x="3585680" y="7776500"/>
            <a:ext cx="3406873" cy="194753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By implementing these strategies, you create an environment where employees feel valued, engaged, and motivated to contribute to your ethical food business's success. This leads to higher employee satisfaction, productivity, and ultimately, improved employee retention. Retaining top talent fosters continuity, knowledge retention, and a positive </a:t>
            </a:r>
            <a:r>
              <a:rPr lang="en-US" err="1">
                <a:solidFill>
                  <a:schemeClr val="tx1"/>
                </a:solidFill>
              </a:rPr>
              <a:t>organisational</a:t>
            </a:r>
            <a:r>
              <a:rPr lang="en-US">
                <a:solidFill>
                  <a:schemeClr val="tx1"/>
                </a:solidFill>
              </a:rPr>
              <a:t> culture, setting the stage for long-term growth and sustainability.</a:t>
            </a:r>
          </a:p>
          <a:p>
            <a:pPr>
              <a:lnSpc>
                <a:spcPts val="1220"/>
              </a:lnSpc>
              <a:buClr>
                <a:srgbClr val="F1A0C2"/>
              </a:buClr>
              <a:tabLst>
                <a:tab pos="177800" algn="l"/>
              </a:tabLst>
            </a:pPr>
            <a:endParaRPr lang="en-US">
              <a:solidFill>
                <a:schemeClr val="tx1"/>
              </a:solidFill>
            </a:endParaRPr>
          </a:p>
        </p:txBody>
      </p:sp>
    </p:spTree>
    <p:extLst>
      <p:ext uri="{BB962C8B-B14F-4D97-AF65-F5344CB8AC3E}">
        <p14:creationId xmlns:p14="http://schemas.microsoft.com/office/powerpoint/2010/main" val="2351292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09</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Marketing &amp; Branding your Ethical Food Business </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56</a:t>
            </a:fld>
            <a:endParaRPr lang="en-US" sz="900">
              <a:solidFill>
                <a:schemeClr val="tx1"/>
              </a:solidFill>
            </a:endParaRPr>
          </a:p>
        </p:txBody>
      </p:sp>
    </p:spTree>
    <p:extLst>
      <p:ext uri="{BB962C8B-B14F-4D97-AF65-F5344CB8AC3E}">
        <p14:creationId xmlns:p14="http://schemas.microsoft.com/office/powerpoint/2010/main" val="424991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86105" y="1059097"/>
            <a:ext cx="4092291" cy="1343725"/>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Marketing &amp; Branding your Ethical Food Business </a:t>
            </a:r>
          </a:p>
          <a:p>
            <a:pPr algn="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09</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57</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620148" y="6670785"/>
            <a:ext cx="4365665" cy="2828401"/>
            <a:chOff x="-2566" y="5164123"/>
            <a:chExt cx="4365665" cy="282840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84432" y="5345989"/>
              <a:ext cx="2828396" cy="2464663"/>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716565" y="5345991"/>
              <a:ext cx="2828401" cy="2464666"/>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4097687" cy="1977849"/>
            </a:xfrm>
            <a:prstGeom prst="rect">
              <a:avLst/>
            </a:prstGeom>
            <a:noFill/>
          </p:spPr>
          <p:txBody>
            <a:bodyPr wrap="square">
              <a:spAutoFit/>
            </a:bodyPr>
            <a:lstStyle/>
            <a:p>
              <a:pPr>
                <a:lnSpc>
                  <a:spcPts val="2100"/>
                </a:lnSpc>
              </a:pP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this chapter, we delve into the specifics of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marketing and branding for your ethical food business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Highlighting your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commitments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while appealing to your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target market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requires a </a:t>
              </a:r>
            </a:p>
            <a:p>
              <a:pPr>
                <a:lnSpc>
                  <a:spcPts val="2100"/>
                </a:lnSpc>
              </a:pP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distinctive approach. </a:t>
              </a:r>
            </a:p>
          </p:txBody>
        </p:sp>
      </p:grpSp>
    </p:spTree>
    <p:extLst>
      <p:ext uri="{BB962C8B-B14F-4D97-AF65-F5344CB8AC3E}">
        <p14:creationId xmlns:p14="http://schemas.microsoft.com/office/powerpoint/2010/main" val="2208890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099F53E-4155-7FC6-8C1F-F72F90C5F1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94"/>
            <a:ext cx="7560000" cy="10692000"/>
          </a:xfrm>
          <a:prstGeom prst="rect">
            <a:avLst/>
          </a:prstGeom>
        </p:spPr>
      </p:pic>
      <p:sp>
        <p:nvSpPr>
          <p:cNvPr id="24" name="Rectangle 23">
            <a:extLst>
              <a:ext uri="{FF2B5EF4-FFF2-40B4-BE49-F238E27FC236}">
                <a16:creationId xmlns:a16="http://schemas.microsoft.com/office/drawing/2014/main" id="{7EB3385F-6D50-B3AC-7FF0-B443AA495D8A}"/>
              </a:ext>
            </a:extLst>
          </p:cNvPr>
          <p:cNvSpPr/>
          <p:nvPr/>
        </p:nvSpPr>
        <p:spPr>
          <a:xfrm>
            <a:off x="-34956" y="0"/>
            <a:ext cx="7594631" cy="99604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718107" y="1918915"/>
            <a:ext cx="6079197" cy="2606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26722" y="2230981"/>
            <a:ext cx="5645274" cy="261754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Defining Your Brand Values: </a:t>
            </a:r>
            <a:r>
              <a:rPr lang="en-IE" sz="1150" dirty="0">
                <a:ea typeface="Calibri" panose="020F0502020204030204" pitchFamily="34" charset="0"/>
              </a:rPr>
              <a:t>Clearly articulate the values and ethical commitments that define your business. These values will serve as the foundation for your brand identity and shape how you communicate and connect with your target audience (Kotler 2016).</a:t>
            </a:r>
          </a:p>
          <a:p>
            <a:pPr algn="l">
              <a:lnSpc>
                <a:spcPts val="1320"/>
              </a:lnSpc>
            </a:pPr>
            <a:endParaRPr lang="en-IE" sz="1150" b="1"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Visual Identity: </a:t>
            </a:r>
            <a:r>
              <a:rPr lang="en-IE" sz="1150" dirty="0">
                <a:ea typeface="Calibri" panose="020F0502020204030204" pitchFamily="34" charset="0"/>
              </a:rPr>
              <a:t>Develop a visually compelling brand identity that aligns with your ethical mission. This includes designing a distinctive logo, selecting appropriate colour palettes, typography, and imagery that convey your brand's personality and values.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Crafting a Compelling Brand Story: </a:t>
            </a:r>
            <a:r>
              <a:rPr lang="en-IE" sz="1150" dirty="0">
                <a:ea typeface="Calibri" panose="020F0502020204030204" pitchFamily="34" charset="0"/>
              </a:rPr>
              <a:t>Tell your brand story in a way that resonates with your audience and conveys your ethical journey. Highlight the passion, purpose, and values that drive your business. Incorporate storytelling techniques to create an emotional connection with consumers. For more tips and  techniques check out Module 5 in our </a:t>
            </a:r>
            <a:r>
              <a:rPr lang="en-IE" sz="1150" b="1" dirty="0">
                <a:solidFill>
                  <a:srgbClr val="F79037"/>
                </a:solidFill>
                <a:ea typeface="Calibri" panose="020F0502020204030204" pitchFamily="34" charset="0"/>
                <a:hlinkClick r:id="rId3">
                  <a:extLst>
                    <a:ext uri="{A12FA001-AC4F-418D-AE19-62706E023703}">
                      <ahyp:hlinkClr xmlns:ahyp="http://schemas.microsoft.com/office/drawing/2018/hyperlinkcolor" val="tx"/>
                    </a:ext>
                  </a:extLst>
                </a:hlinkClick>
              </a:rPr>
              <a:t>Online Course</a:t>
            </a:r>
            <a:endParaRPr lang="en-IE" sz="1150" b="1" dirty="0">
              <a:solidFill>
                <a:srgbClr val="F79037"/>
              </a:solidFill>
              <a:ea typeface="Calibri" panose="020F0502020204030204" pitchFamily="34" charset="0"/>
            </a:endParaRPr>
          </a:p>
          <a:p>
            <a:pPr algn="l">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58</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22132"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5257272"/>
            <a:ext cx="6079197" cy="2104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48854" y="5569337"/>
            <a:ext cx="5645274" cy="226417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Identifying Your Unique Narrative: </a:t>
            </a:r>
            <a:r>
              <a:rPr lang="en-IE" sz="1150" dirty="0">
                <a:ea typeface="Calibri" panose="020F0502020204030204" pitchFamily="34" charset="0"/>
              </a:rPr>
              <a:t>Identify the key aspects of your ethical food business that set you apart. Share your story of how you started, your commitment to sustainability, fair trade, or other ethical practices, and the positive impact you aim to make.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Engaging Content Creation: </a:t>
            </a:r>
            <a:r>
              <a:rPr lang="en-IE" sz="1150" dirty="0">
                <a:ea typeface="Calibri" panose="020F0502020204030204" pitchFamily="34" charset="0"/>
              </a:rPr>
              <a:t>Create compelling content that communicates your ethical journey, showcases your sourcing practices, highlights the stories of your suppliers and partners, and conveys the care and dedication you put into your products. Utilise various mediums such as written content, videos, social media posts, or in-person events to engage with your audience (Kotler 2016).</a:t>
            </a:r>
          </a:p>
          <a:p>
            <a:pPr algn="l">
              <a:lnSpc>
                <a:spcPts val="1320"/>
              </a:lnSpc>
            </a:pPr>
            <a:endParaRPr lang="en-IE" sz="1150" dirty="0">
              <a:ea typeface="Calibri" panose="020F0502020204030204" pitchFamily="34" charset="0"/>
            </a:endParaRPr>
          </a:p>
          <a:p>
            <a:pPr algn="l">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200634" y="4893592"/>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4577417" y="5104881"/>
            <a:ext cx="3352865" cy="268663"/>
          </a:xfrm>
          <a:prstGeom prst="rect">
            <a:avLst/>
          </a:prstGeom>
          <a:noFill/>
        </p:spPr>
        <p:txBody>
          <a:bodyPr wrap="square">
            <a:spAutoFit/>
          </a:bodyPr>
          <a:lstStyle/>
          <a:p>
            <a:pPr algn="r">
              <a:lnSpc>
                <a:spcPts val="1220"/>
              </a:lnSpc>
            </a:pPr>
            <a:r>
              <a:rPr lang="en-IE" b="1">
                <a:solidFill>
                  <a:schemeClr val="bg1"/>
                </a:solidFill>
                <a:ea typeface="Calibri" panose="020F0502020204030204" pitchFamily="34" charset="0"/>
              </a:rPr>
              <a:t>Storytelling for your brand</a:t>
            </a:r>
          </a:p>
        </p:txBody>
      </p:sp>
      <p:sp>
        <p:nvSpPr>
          <p:cNvPr id="41" name="Rectangle 40">
            <a:extLst>
              <a:ext uri="{FF2B5EF4-FFF2-40B4-BE49-F238E27FC236}">
                <a16:creationId xmlns:a16="http://schemas.microsoft.com/office/drawing/2014/main" id="{07D10B14-C27F-4357-B90F-B85BFF92BA63}"/>
              </a:ext>
            </a:extLst>
          </p:cNvPr>
          <p:cNvSpPr/>
          <p:nvPr/>
        </p:nvSpPr>
        <p:spPr>
          <a:xfrm>
            <a:off x="718108" y="8048973"/>
            <a:ext cx="6079197" cy="2030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361040"/>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a:solidFill>
                  <a:srgbClr val="F79037"/>
                </a:solidFill>
                <a:ea typeface="Calibri" panose="020F0502020204030204" pitchFamily="34" charset="0"/>
              </a:rPr>
              <a:t>Sourcing and Supply Chain Transparency: </a:t>
            </a:r>
            <a:r>
              <a:rPr lang="en-IE" sz="1150">
                <a:ea typeface="Calibri" panose="020F0502020204030204" pitchFamily="34" charset="0"/>
              </a:rPr>
              <a:t>Provide detailed information about the origins of your ingredients, the practices and standards you adhere to, and any certifications or labels you hold. Share stories and images that demonstrate your commitment to ethical sourcing and production. </a:t>
            </a:r>
          </a:p>
          <a:p>
            <a:pPr algn="l">
              <a:lnSpc>
                <a:spcPts val="1320"/>
              </a:lnSpc>
            </a:pPr>
            <a:endParaRPr lang="en-IE" sz="1150">
              <a:ea typeface="Calibri" panose="020F0502020204030204" pitchFamily="34" charset="0"/>
            </a:endParaRPr>
          </a:p>
          <a:p>
            <a:pPr algn="l">
              <a:lnSpc>
                <a:spcPts val="1320"/>
              </a:lnSpc>
            </a:pPr>
            <a:r>
              <a:rPr lang="en-IE" sz="1150" b="1">
                <a:solidFill>
                  <a:srgbClr val="F79037"/>
                </a:solidFill>
                <a:ea typeface="Calibri" panose="020F0502020204030204" pitchFamily="34" charset="0"/>
              </a:rPr>
              <a:t>Operational Transparency: </a:t>
            </a:r>
            <a:r>
              <a:rPr lang="en-IE" sz="1150">
                <a:ea typeface="Calibri" panose="020F0502020204030204" pitchFamily="34" charset="0"/>
              </a:rPr>
              <a:t>Share behind-the-scenes insights into your operations, such as production processes, packaging choices, waste management strategies, and community initiatives. Communicate openly about the challenges you face and the steps you are taking to overcome them. </a:t>
            </a:r>
          </a:p>
          <a:p>
            <a:pPr algn="l">
              <a:lnSpc>
                <a:spcPts val="1320"/>
              </a:lnSpc>
            </a:pPr>
            <a:endParaRPr lang="en-IE" sz="115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805900" y="7661931"/>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913276" y="7882731"/>
            <a:ext cx="5817704" cy="268663"/>
          </a:xfrm>
          <a:prstGeom prst="rect">
            <a:avLst/>
          </a:prstGeom>
          <a:noFill/>
        </p:spPr>
        <p:txBody>
          <a:bodyPr wrap="square">
            <a:spAutoFit/>
          </a:bodyPr>
          <a:lstStyle/>
          <a:p>
            <a:pPr>
              <a:lnSpc>
                <a:spcPts val="1220"/>
              </a:lnSpc>
            </a:pPr>
            <a:r>
              <a:rPr lang="en-IE" b="1">
                <a:solidFill>
                  <a:schemeClr val="bg1"/>
                </a:solidFill>
                <a:ea typeface="Calibri" panose="020F0502020204030204" pitchFamily="34" charset="0"/>
              </a:rPr>
              <a:t>Transparency </a:t>
            </a:r>
          </a:p>
        </p:txBody>
      </p:sp>
      <p:sp>
        <p:nvSpPr>
          <p:cNvPr id="4" name="Freeform 3">
            <a:extLst>
              <a:ext uri="{FF2B5EF4-FFF2-40B4-BE49-F238E27FC236}">
                <a16:creationId xmlns:a16="http://schemas.microsoft.com/office/drawing/2014/main" id="{35DBF5D8-A6B3-0342-EEA8-158CE90C1EEB}"/>
              </a:ext>
            </a:extLst>
          </p:cNvPr>
          <p:cNvSpPr/>
          <p:nvPr/>
        </p:nvSpPr>
        <p:spPr>
          <a:xfrm>
            <a:off x="1197069"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13275" y="1752672"/>
            <a:ext cx="5817704" cy="422552"/>
          </a:xfrm>
          <a:prstGeom prst="rect">
            <a:avLst/>
          </a:prstGeom>
          <a:noFill/>
        </p:spPr>
        <p:txBody>
          <a:bodyPr wrap="square">
            <a:spAutoFit/>
          </a:bodyPr>
          <a:lstStyle/>
          <a:p>
            <a:pPr>
              <a:lnSpc>
                <a:spcPts val="1220"/>
              </a:lnSpc>
            </a:pPr>
            <a:r>
              <a:rPr lang="en-IE" b="1">
                <a:solidFill>
                  <a:schemeClr val="bg1"/>
                </a:solidFill>
                <a:ea typeface="Calibri" panose="020F0502020204030204" pitchFamily="34" charset="0"/>
              </a:rPr>
              <a:t>Creating a Powerful Brand Identity </a:t>
            </a:r>
          </a:p>
          <a:p>
            <a:pPr>
              <a:lnSpc>
                <a:spcPts val="1220"/>
              </a:lnSpc>
            </a:pPr>
            <a:endParaRPr lang="en-IE" b="1">
              <a:solidFill>
                <a:schemeClr val="bg1"/>
              </a:solidFill>
              <a:ea typeface="Calibri" panose="020F0502020204030204" pitchFamily="34" charset="0"/>
            </a:endParaRPr>
          </a:p>
        </p:txBody>
      </p:sp>
      <p:grpSp>
        <p:nvGrpSpPr>
          <p:cNvPr id="12" name="Group 11">
            <a:extLst>
              <a:ext uri="{FF2B5EF4-FFF2-40B4-BE49-F238E27FC236}">
                <a16:creationId xmlns:a16="http://schemas.microsoft.com/office/drawing/2014/main" id="{E24DCC04-664D-4214-D51B-CB5681BDF0E2}"/>
              </a:ext>
            </a:extLst>
          </p:cNvPr>
          <p:cNvGrpSpPr/>
          <p:nvPr/>
        </p:nvGrpSpPr>
        <p:grpSpPr>
          <a:xfrm flipV="1">
            <a:off x="-34957" y="385706"/>
            <a:ext cx="498763" cy="104373"/>
            <a:chOff x="3931516" y="7479258"/>
            <a:chExt cx="497571" cy="104123"/>
          </a:xfrm>
          <a:solidFill>
            <a:schemeClr val="tx1"/>
          </a:solidFill>
        </p:grpSpPr>
        <p:cxnSp>
          <p:nvCxnSpPr>
            <p:cNvPr id="13" name="Straight Connector 12">
              <a:extLst>
                <a:ext uri="{FF2B5EF4-FFF2-40B4-BE49-F238E27FC236}">
                  <a16:creationId xmlns:a16="http://schemas.microsoft.com/office/drawing/2014/main" id="{BD616257-D64A-5A7B-06FE-C265920A3582}"/>
                </a:ext>
              </a:extLst>
            </p:cNvPr>
            <p:cNvCxnSpPr>
              <a:cxnSpLocks/>
            </p:cNvCxnSpPr>
            <p:nvPr/>
          </p:nvCxnSpPr>
          <p:spPr>
            <a:xfrm>
              <a:off x="3931516" y="7531319"/>
              <a:ext cx="43050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B492FC0-9656-0282-F41C-4A280AFDFF45}"/>
                </a:ext>
              </a:extLst>
            </p:cNvPr>
            <p:cNvSpPr/>
            <p:nvPr/>
          </p:nvSpPr>
          <p:spPr>
            <a:xfrm>
              <a:off x="4324964" y="7479258"/>
              <a:ext cx="104123" cy="1041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000E74F-78E7-648F-4CB8-AD1D01F54278}"/>
              </a:ext>
            </a:extLst>
          </p:cNvPr>
          <p:cNvSpPr txBox="1"/>
          <p:nvPr/>
        </p:nvSpPr>
        <p:spPr>
          <a:xfrm>
            <a:off x="471854" y="280130"/>
            <a:ext cx="5466529" cy="608885"/>
          </a:xfrm>
          <a:prstGeom prst="rect">
            <a:avLst/>
          </a:prstGeom>
          <a:noFill/>
        </p:spPr>
        <p:txBody>
          <a:bodyPr wrap="square">
            <a:spAutoFit/>
          </a:bodyPr>
          <a:lstStyle/>
          <a:p>
            <a:pPr>
              <a:lnSpc>
                <a:spcPts val="1960"/>
              </a:lnSpc>
            </a:pPr>
            <a:r>
              <a:rPr lang="en-IE" sz="2000" b="1">
                <a:solidFill>
                  <a:schemeClr val="bg1"/>
                </a:solidFill>
                <a:effectLst/>
                <a:latin typeface="Calibri" panose="020F0502020204030204" pitchFamily="34" charset="0"/>
                <a:ea typeface="Times New Roman" panose="02020603050405020304" pitchFamily="18" charset="0"/>
              </a:rPr>
              <a:t>Here's a more detailed elaboration on the key topics covered in this chapter: </a:t>
            </a:r>
          </a:p>
        </p:txBody>
      </p:sp>
    </p:spTree>
    <p:extLst>
      <p:ext uri="{BB962C8B-B14F-4D97-AF65-F5344CB8AC3E}">
        <p14:creationId xmlns:p14="http://schemas.microsoft.com/office/powerpoint/2010/main" val="1366912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1A93C-CF68-75A8-E8DE-7AE593ACD7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2802"/>
            <a:ext cx="7560000" cy="10692000"/>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40238" y="1444552"/>
            <a:ext cx="6079197" cy="4395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48853" y="1756618"/>
            <a:ext cx="5645274" cy="403982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Content Marketing: </a:t>
            </a:r>
            <a:r>
              <a:rPr lang="en-IE" sz="1150" dirty="0">
                <a:ea typeface="Calibri" panose="020F0502020204030204" pitchFamily="34" charset="0"/>
              </a:rPr>
              <a:t>Create valuable and informative content that educates and engages your audience on ethical food practices, sustainability, and related topics. Utilise blog posts, articles, videos, and infographics to establish your expertise and build trust with your target market. (</a:t>
            </a:r>
            <a:r>
              <a:rPr lang="en-IE" sz="1150" dirty="0">
                <a:solidFill>
                  <a:schemeClr val="tx1"/>
                </a:solidFill>
                <a:ea typeface="Calibri" panose="020F0502020204030204" pitchFamily="34" charset="0"/>
              </a:rPr>
              <a:t>Day et al. 2004)</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Social Media Marketing: </a:t>
            </a:r>
            <a:r>
              <a:rPr lang="en-IE" sz="1150" dirty="0">
                <a:ea typeface="Calibri" panose="020F0502020204030204" pitchFamily="34" charset="0"/>
              </a:rPr>
              <a:t>Leverage social media platforms to connect with your audience, share your brand story, and engage in conversations about ethical food practices. Use visually appealing content, user-generated content, and storytelling to build an authentic and loyal following.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Influencer Partnerships: </a:t>
            </a:r>
            <a:r>
              <a:rPr lang="en-IE" sz="1150" dirty="0">
                <a:ea typeface="Calibri" panose="020F0502020204030204" pitchFamily="34" charset="0"/>
              </a:rPr>
              <a:t>Collaborate with influencers who align with your ethical values and have a relevant audience. Partnering with influencers who share your passion for sustainability and ethical practices can amplify your brand's reach and credibility.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Event Marketing and Community Outreach: </a:t>
            </a:r>
            <a:r>
              <a:rPr lang="en-IE" sz="1150" dirty="0">
                <a:ea typeface="Calibri" panose="020F0502020204030204" pitchFamily="34" charset="0"/>
              </a:rPr>
              <a:t>Participate in relevant industry events, trade shows, and community initiatives to raise awareness of your brand and engage with your target audience. Sponsor or host events that promote sustainable food practices or support local communities.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Certifications and Labels: </a:t>
            </a:r>
            <a:r>
              <a:rPr lang="en-IE" sz="1150" dirty="0">
                <a:ea typeface="Calibri" panose="020F0502020204030204" pitchFamily="34" charset="0"/>
              </a:rPr>
              <a:t>Highlight relevant certifications and labels that validate your ethical practices. Clearly communicate the meaning and significance of these certifications to your audience, showcasing your commitment to transparency and responsible business practices. </a:t>
            </a:r>
          </a:p>
          <a:p>
            <a:pPr algn="l">
              <a:lnSpc>
                <a:spcPts val="1320"/>
              </a:lnSpc>
            </a:pPr>
            <a:endParaRPr lang="en-IE" sz="1150" dirty="0">
              <a:ea typeface="Calibri" panose="020F0502020204030204" pitchFamily="34" charset="0"/>
            </a:endParaRPr>
          </a:p>
          <a:p>
            <a:pPr algn="l">
              <a:lnSpc>
                <a:spcPts val="1320"/>
              </a:lnSpc>
            </a:pPr>
            <a:r>
              <a:rPr lang="en-IE" sz="1150" dirty="0">
                <a:ea typeface="Calibri" panose="020F0502020204030204" pitchFamily="34" charset="0"/>
              </a:rPr>
              <a:t> </a:t>
            </a:r>
          </a:p>
          <a:p>
            <a:pPr algn="l">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59</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1"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6680674"/>
            <a:ext cx="6065750" cy="136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35406" y="6983086"/>
            <a:ext cx="5645273" cy="7430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Building Genuine Relationships</a:t>
            </a:r>
            <a:r>
              <a:rPr lang="en-IE" sz="1150" dirty="0">
                <a:ea typeface="Calibri" panose="020F0502020204030204" pitchFamily="34" charset="0"/>
              </a:rPr>
              <a:t>: Interact with your customers through various channels and touchpoints, such as social media, email newsletters, or in-store experiences. Respond to their inquiries, feedback, and reviews promptly and genuinely. Personalise your communication to make customers feel valued and connected to your brand (Kotler 2016).</a:t>
            </a:r>
          </a:p>
          <a:p>
            <a:pPr algn="l">
              <a:lnSpc>
                <a:spcPts val="1320"/>
              </a:lnSpc>
            </a:pPr>
            <a:endParaRPr lang="en-IE" sz="1150" dirty="0">
              <a:ea typeface="Calibri" panose="020F0502020204030204" pitchFamily="34" charset="0"/>
            </a:endParaRPr>
          </a:p>
          <a:p>
            <a:pPr algn="l">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187185" y="6307341"/>
            <a:ext cx="2435195"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35DBF5D8-A6B3-0342-EEA8-158CE90C1EEB}"/>
              </a:ext>
            </a:extLst>
          </p:cNvPr>
          <p:cNvSpPr/>
          <p:nvPr/>
        </p:nvSpPr>
        <p:spPr>
          <a:xfrm>
            <a:off x="1219200"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35406" y="1278309"/>
            <a:ext cx="5817704" cy="576440"/>
          </a:xfrm>
          <a:prstGeom prst="rect">
            <a:avLst/>
          </a:prstGeom>
          <a:noFill/>
        </p:spPr>
        <p:txBody>
          <a:bodyPr wrap="square">
            <a:spAutoFit/>
          </a:bodyPr>
          <a:lstStyle/>
          <a:p>
            <a:pPr>
              <a:lnSpc>
                <a:spcPts val="1220"/>
              </a:lnSpc>
            </a:pPr>
            <a:r>
              <a:rPr lang="en-IE" b="1" dirty="0">
                <a:solidFill>
                  <a:schemeClr val="bg1"/>
                </a:solidFill>
                <a:ea typeface="Calibri" panose="020F0502020204030204" pitchFamily="34" charset="0"/>
              </a:rPr>
              <a:t>Marketing Strategies </a:t>
            </a:r>
          </a:p>
          <a:p>
            <a:pPr>
              <a:lnSpc>
                <a:spcPts val="1220"/>
              </a:lnSpc>
            </a:pPr>
            <a:endParaRPr lang="en-IE" b="1" dirty="0">
              <a:solidFill>
                <a:schemeClr val="bg1"/>
              </a:solidFill>
              <a:ea typeface="Calibri" panose="020F0502020204030204" pitchFamily="34" charset="0"/>
            </a:endParaRPr>
          </a:p>
          <a:p>
            <a:pPr>
              <a:lnSpc>
                <a:spcPts val="1220"/>
              </a:lnSpc>
            </a:pPr>
            <a:endParaRPr lang="en-IE" b="1" dirty="0">
              <a:solidFill>
                <a:schemeClr val="bg1"/>
              </a:solidFill>
              <a:ea typeface="Calibri" panose="020F0502020204030204" pitchFamily="34" charset="0"/>
            </a:endParaRPr>
          </a:p>
        </p:txBody>
      </p:sp>
      <p:sp>
        <p:nvSpPr>
          <p:cNvPr id="2" name="Freeform 1">
            <a:extLst>
              <a:ext uri="{FF2B5EF4-FFF2-40B4-BE49-F238E27FC236}">
                <a16:creationId xmlns:a16="http://schemas.microsoft.com/office/drawing/2014/main" id="{5586E5C4-2D88-08A0-4C71-EDBC21FB67DA}"/>
              </a:ext>
            </a:extLst>
          </p:cNvPr>
          <p:cNvSpPr/>
          <p:nvPr/>
        </p:nvSpPr>
        <p:spPr>
          <a:xfrm flipH="1">
            <a:off x="2943640" y="6311807"/>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B59E1D17-E30D-6104-3523-CD29DAFD03FE}"/>
              </a:ext>
            </a:extLst>
          </p:cNvPr>
          <p:cNvSpPr txBox="1"/>
          <p:nvPr/>
        </p:nvSpPr>
        <p:spPr>
          <a:xfrm>
            <a:off x="2678283" y="6547744"/>
            <a:ext cx="3946431" cy="422552"/>
          </a:xfrm>
          <a:prstGeom prst="rect">
            <a:avLst/>
          </a:prstGeom>
          <a:noFill/>
        </p:spPr>
        <p:txBody>
          <a:bodyPr wrap="square">
            <a:spAutoFit/>
          </a:bodyPr>
          <a:lstStyle/>
          <a:p>
            <a:pPr algn="r">
              <a:lnSpc>
                <a:spcPts val="1220"/>
              </a:lnSpc>
            </a:pPr>
            <a:r>
              <a:rPr lang="en-IE" b="1">
                <a:solidFill>
                  <a:schemeClr val="bg1"/>
                </a:solidFill>
                <a:ea typeface="Calibri" panose="020F0502020204030204" pitchFamily="34" charset="0"/>
              </a:rPr>
              <a:t>Customer Engagement and Loyalty </a:t>
            </a:r>
          </a:p>
          <a:p>
            <a:pPr algn="r">
              <a:lnSpc>
                <a:spcPts val="1220"/>
              </a:lnSpc>
            </a:pPr>
            <a:endParaRPr lang="en-IE" b="1">
              <a:solidFill>
                <a:schemeClr val="bg1"/>
              </a:solidFill>
              <a:ea typeface="Calibri" panose="020F0502020204030204" pitchFamily="34" charset="0"/>
            </a:endParaRPr>
          </a:p>
        </p:txBody>
      </p:sp>
      <p:sp>
        <p:nvSpPr>
          <p:cNvPr id="3" name="Rectangle 2">
            <a:extLst>
              <a:ext uri="{FF2B5EF4-FFF2-40B4-BE49-F238E27FC236}">
                <a16:creationId xmlns:a16="http://schemas.microsoft.com/office/drawing/2014/main" id="{9DCE6C67-DAA4-1160-F9D1-C1DD1610B26B}"/>
              </a:ext>
            </a:extLst>
          </p:cNvPr>
          <p:cNvSpPr/>
          <p:nvPr/>
        </p:nvSpPr>
        <p:spPr>
          <a:xfrm>
            <a:off x="753685" y="8183877"/>
            <a:ext cx="6065750" cy="809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26BD7A1C-FB2D-4D04-4EEB-68A8BA37DF99}"/>
              </a:ext>
            </a:extLst>
          </p:cNvPr>
          <p:cNvSpPr txBox="1">
            <a:spLocks/>
          </p:cNvSpPr>
          <p:nvPr/>
        </p:nvSpPr>
        <p:spPr>
          <a:xfrm>
            <a:off x="866350" y="8281416"/>
            <a:ext cx="4246659" cy="42681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800" b="1"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MARKETING STRATEGY TEMPLATE</a:t>
            </a:r>
            <a:r>
              <a:rPr lang="en-IE" sz="1800"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 </a:t>
            </a:r>
            <a:endParaRPr lang="en-IE" sz="1800" dirty="0">
              <a:solidFill>
                <a:srgbClr val="F79037"/>
              </a:solidFill>
              <a:ea typeface="Calibri" panose="020F0502020204030204" pitchFamily="34" charset="0"/>
            </a:endParaRPr>
          </a:p>
          <a:p>
            <a:pPr algn="l">
              <a:lnSpc>
                <a:spcPts val="1320"/>
              </a:lnSpc>
            </a:pPr>
            <a:r>
              <a:rPr lang="en-IE" sz="1150" dirty="0">
                <a:ea typeface="Calibri" panose="020F0502020204030204" pitchFamily="34" charset="0"/>
              </a:rPr>
              <a:t>Looking at the </a:t>
            </a:r>
            <a:r>
              <a:rPr lang="en-GB" sz="1150" dirty="0">
                <a:ea typeface="Calibri" panose="020F0502020204030204" pitchFamily="34" charset="0"/>
              </a:rPr>
              <a:t>Objectives, Segments, Positioning, &amp; Programs to help develop your marketing strategy</a:t>
            </a:r>
          </a:p>
        </p:txBody>
      </p:sp>
      <p:grpSp>
        <p:nvGrpSpPr>
          <p:cNvPr id="9" name="Graphic 4">
            <a:extLst>
              <a:ext uri="{FF2B5EF4-FFF2-40B4-BE49-F238E27FC236}">
                <a16:creationId xmlns:a16="http://schemas.microsoft.com/office/drawing/2014/main" id="{F454C996-F146-888B-CD1B-E19E3A13A649}"/>
              </a:ext>
            </a:extLst>
          </p:cNvPr>
          <p:cNvGrpSpPr/>
          <p:nvPr/>
        </p:nvGrpSpPr>
        <p:grpSpPr>
          <a:xfrm rot="19088255">
            <a:off x="5363535" y="8259111"/>
            <a:ext cx="340780" cy="658854"/>
            <a:chOff x="9129274" y="2719113"/>
            <a:chExt cx="717139" cy="1386497"/>
          </a:xfrm>
          <a:solidFill>
            <a:srgbClr val="000000"/>
          </a:solidFill>
        </p:grpSpPr>
        <p:grpSp>
          <p:nvGrpSpPr>
            <p:cNvPr id="10" name="Graphic 4">
              <a:extLst>
                <a:ext uri="{FF2B5EF4-FFF2-40B4-BE49-F238E27FC236}">
                  <a16:creationId xmlns:a16="http://schemas.microsoft.com/office/drawing/2014/main" id="{09169F36-53FB-066F-31B4-C0AEBF677A5B}"/>
                </a:ext>
              </a:extLst>
            </p:cNvPr>
            <p:cNvGrpSpPr/>
            <p:nvPr/>
          </p:nvGrpSpPr>
          <p:grpSpPr>
            <a:xfrm>
              <a:off x="9159507" y="2719113"/>
              <a:ext cx="446280" cy="440141"/>
              <a:chOff x="9159507" y="2719113"/>
              <a:chExt cx="446280" cy="440141"/>
            </a:xfrm>
            <a:grpFill/>
          </p:grpSpPr>
          <p:sp>
            <p:nvSpPr>
              <p:cNvPr id="23" name="Freeform 44">
                <a:extLst>
                  <a:ext uri="{FF2B5EF4-FFF2-40B4-BE49-F238E27FC236}">
                    <a16:creationId xmlns:a16="http://schemas.microsoft.com/office/drawing/2014/main" id="{B027D5FE-39A5-F36C-CD04-C5D0623A3AB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4" name="Freeform 45">
                <a:extLst>
                  <a:ext uri="{FF2B5EF4-FFF2-40B4-BE49-F238E27FC236}">
                    <a16:creationId xmlns:a16="http://schemas.microsoft.com/office/drawing/2014/main" id="{B1DB453D-3A59-0D68-BA37-18DD9BD98E8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7EA515A4-237D-1DE0-9CF2-35E3A6BC689B}"/>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46BF1941-DBA8-F9CE-A154-78EBED12228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4773EA8E-AFF9-4BD6-BE24-C773B2856B9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B0350AA2-974C-5A1A-509E-0932FCC554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535459D6-F8BD-24B0-784F-B78498C60C2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FE3293F7-7770-145E-21A3-E077ED6D19E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8" name="Freeform 42">
                <a:extLst>
                  <a:ext uri="{FF2B5EF4-FFF2-40B4-BE49-F238E27FC236}">
                    <a16:creationId xmlns:a16="http://schemas.microsoft.com/office/drawing/2014/main" id="{AA5091D3-3424-C627-EDD3-F0B4ECB0FC1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43">
                <a:extLst>
                  <a:ext uri="{FF2B5EF4-FFF2-40B4-BE49-F238E27FC236}">
                    <a16:creationId xmlns:a16="http://schemas.microsoft.com/office/drawing/2014/main" id="{073E2182-E707-3AE1-B6BC-5C48D93CF41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257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99190" y="908515"/>
            <a:ext cx="4095877" cy="946746"/>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Introduction</a:t>
            </a: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01</a:t>
            </a:r>
            <a:endParaRPr lang="en-US" sz="8800">
              <a:solidFill>
                <a:srgbClr val="F79037"/>
              </a:solidFill>
            </a:endParaRPr>
          </a:p>
        </p:txBody>
      </p:sp>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560167" y="8195720"/>
            <a:ext cx="6439339" cy="1494269"/>
          </a:xfrm>
        </p:spPr>
        <p:txBody>
          <a:bodyPr numCol="2"/>
          <a:lstStyle/>
          <a:p>
            <a:pPr>
              <a:lnSpc>
                <a:spcPts val="1320"/>
              </a:lnSpc>
            </a:pPr>
            <a:r>
              <a:rPr lang="en-US" sz="1150" b="1" dirty="0"/>
              <a:t>This manual is created with the understanding that the food industry plays a significant role in shaping our society, economy, and environment. It </a:t>
            </a:r>
            <a:r>
              <a:rPr lang="en-US" sz="1150" b="1" dirty="0" err="1"/>
              <a:t>recognises</a:t>
            </a:r>
            <a:r>
              <a:rPr lang="en-US" sz="1150" b="1" dirty="0"/>
              <a:t> the increasing demand from conscious consumers who seek sustainable, responsible, and ethically-produced food options.</a:t>
            </a:r>
          </a:p>
          <a:p>
            <a:pPr>
              <a:lnSpc>
                <a:spcPts val="1320"/>
              </a:lnSpc>
            </a:pPr>
            <a:endParaRPr lang="en-US" sz="1150" dirty="0"/>
          </a:p>
          <a:p>
            <a:pPr>
              <a:lnSpc>
                <a:spcPts val="1320"/>
              </a:lnSpc>
            </a:pPr>
            <a:endParaRPr lang="en-US" sz="1150" dirty="0"/>
          </a:p>
          <a:p>
            <a:pPr>
              <a:lnSpc>
                <a:spcPts val="1320"/>
              </a:lnSpc>
            </a:pPr>
            <a:endParaRPr lang="en-US" sz="1150" dirty="0"/>
          </a:p>
          <a:p>
            <a:pPr>
              <a:lnSpc>
                <a:spcPts val="1320"/>
              </a:lnSpc>
            </a:pPr>
            <a:r>
              <a:rPr lang="en-US" sz="1150" dirty="0"/>
              <a:t>As a food entrepreneur, you possess a unique opportunity to make a positive impact on the world through your business. Whether you are starting a new venture or diversifying into the ethical food sector, this manual will serve as your go-to guide, providing invaluable insights, practical guidance, and proven strategies to help you navigate the complexities of building an ethical food business on a European level.</a:t>
            </a:r>
          </a:p>
        </p:txBody>
      </p:sp>
      <p:sp>
        <p:nvSpPr>
          <p:cNvPr id="50" name="Freeform 49">
            <a:extLst>
              <a:ext uri="{FF2B5EF4-FFF2-40B4-BE49-F238E27FC236}">
                <a16:creationId xmlns:a16="http://schemas.microsoft.com/office/drawing/2014/main" id="{915C6AF2-5250-DF7E-8CF2-78DFD17F72F1}"/>
              </a:ext>
            </a:extLst>
          </p:cNvPr>
          <p:cNvSpPr/>
          <p:nvPr/>
        </p:nvSpPr>
        <p:spPr>
          <a:xfrm>
            <a:off x="0" y="1960837"/>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3A9F6315-5F1C-7AEA-D5F1-244E9EBA5A51}"/>
              </a:ext>
            </a:extLst>
          </p:cNvPr>
          <p:cNvSpPr/>
          <p:nvPr/>
        </p:nvSpPr>
        <p:spPr>
          <a:xfrm>
            <a:off x="469159" y="5345906"/>
            <a:ext cx="4312251" cy="2477987"/>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3" name="TextBox 52">
            <a:extLst>
              <a:ext uri="{FF2B5EF4-FFF2-40B4-BE49-F238E27FC236}">
                <a16:creationId xmlns:a16="http://schemas.microsoft.com/office/drawing/2014/main" id="{274EC544-AD3B-A6BD-2EDE-DADDBD789797}"/>
              </a:ext>
            </a:extLst>
          </p:cNvPr>
          <p:cNvSpPr txBox="1"/>
          <p:nvPr/>
        </p:nvSpPr>
        <p:spPr>
          <a:xfrm>
            <a:off x="655727" y="5577124"/>
            <a:ext cx="4000939" cy="1938992"/>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Welcome to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Entrepreneurship Manual</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 comprehensive resource designed specifically for food entrepreneurs who are passionate about building and growing ethical food businesses.</a:t>
            </a:r>
            <a:endParaRPr lang="en-US" sz="2000">
              <a:solidFill>
                <a:schemeClr val="bg1"/>
              </a:solidFill>
              <a:latin typeface="Calibri" panose="020F0502020204030204" pitchFamily="34" charset="0"/>
              <a:cs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a:t>
            </a:fld>
            <a:endParaRPr lang="en-US" sz="900">
              <a:solidFill>
                <a:schemeClr val="tx1"/>
              </a:solidFill>
            </a:endParaRPr>
          </a:p>
        </p:txBody>
      </p:sp>
    </p:spTree>
    <p:extLst>
      <p:ext uri="{BB962C8B-B14F-4D97-AF65-F5344CB8AC3E}">
        <p14:creationId xmlns:p14="http://schemas.microsoft.com/office/powerpoint/2010/main" val="756057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10</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Legal and Regulatory Considerations </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60</a:t>
            </a:fld>
            <a:endParaRPr lang="en-US" sz="900">
              <a:solidFill>
                <a:schemeClr val="tx1"/>
              </a:solidFill>
            </a:endParaRPr>
          </a:p>
        </p:txBody>
      </p:sp>
    </p:spTree>
    <p:extLst>
      <p:ext uri="{BB962C8B-B14F-4D97-AF65-F5344CB8AC3E}">
        <p14:creationId xmlns:p14="http://schemas.microsoft.com/office/powerpoint/2010/main" val="1632818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36831" y="7253769"/>
            <a:ext cx="2462675" cy="2515591"/>
          </a:xfrm>
        </p:spPr>
        <p:txBody>
          <a:bodyPr numCol="1"/>
          <a:lstStyle/>
          <a:p>
            <a:pPr>
              <a:lnSpc>
                <a:spcPts val="1320"/>
              </a:lnSpc>
            </a:pPr>
            <a:r>
              <a:rPr lang="en-US" sz="1200" dirty="0"/>
              <a:t>We'll also cover how to stay abreast of evolving policies and regulations to ensure your business remains compliant. This chapter offers an in-depth look into the legal and regulatory landscape that governs the </a:t>
            </a:r>
          </a:p>
          <a:p>
            <a:pPr>
              <a:lnSpc>
                <a:spcPts val="1320"/>
              </a:lnSpc>
            </a:pPr>
            <a:r>
              <a:rPr lang="en-US" sz="1200" dirty="0"/>
              <a:t>operation of ethical food businesses. Understanding these legalities will not only help you avoid penalties but also build trust with your customers and stakeholders. </a:t>
            </a:r>
          </a:p>
          <a:p>
            <a:pPr>
              <a:lnSpc>
                <a:spcPts val="1320"/>
              </a:lnSpc>
            </a:pPr>
            <a:endParaRPr lang="en-US" sz="1200" dirty="0"/>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t="153"/>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61</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2822350" y="4478922"/>
            <a:ext cx="4412840" cy="2339889"/>
            <a:chOff x="141575" y="481772"/>
            <a:chExt cx="4412840" cy="2339889"/>
          </a:xfrm>
        </p:grpSpPr>
        <p:sp>
          <p:nvSpPr>
            <p:cNvPr id="2" name="Freeform 1">
              <a:extLst>
                <a:ext uri="{FF2B5EF4-FFF2-40B4-BE49-F238E27FC236}">
                  <a16:creationId xmlns:a16="http://schemas.microsoft.com/office/drawing/2014/main" id="{F57E95C6-3FD7-DE5E-8EAB-6F8FDEDC57D0}"/>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78572" y="4686895"/>
            <a:ext cx="3798357" cy="1938992"/>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This chapter offers a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comprehensive overview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of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legalities of running an ethical food business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including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food safety regulations, labour laws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certification requirements. </a:t>
            </a:r>
            <a:endParaRPr lang="en-US" sz="2000" b="1">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Legal and Regulatory Considerations </a:t>
            </a:r>
          </a:p>
          <a:p>
            <a:pPr algn="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10</a:t>
            </a:r>
            <a:endParaRPr lang="en-US" sz="8800">
              <a:solidFill>
                <a:srgbClr val="F1A0C2"/>
              </a:solidFill>
            </a:endParaRPr>
          </a:p>
        </p:txBody>
      </p:sp>
    </p:spTree>
    <p:extLst>
      <p:ext uri="{BB962C8B-B14F-4D97-AF65-F5344CB8AC3E}">
        <p14:creationId xmlns:p14="http://schemas.microsoft.com/office/powerpoint/2010/main" val="781013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98CA3-32F9-665A-8820-680AA342F1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072"/>
            <a:ext cx="7559675" cy="2548044"/>
          </a:xfrm>
          <a:prstGeom prst="rect">
            <a:avLst/>
          </a:prstGeom>
        </p:spPr>
      </p:pic>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62</a:t>
            </a:fld>
            <a:endParaRPr lang="en-US" sz="900">
              <a:solidFill>
                <a:schemeClr val="tx1"/>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1811619" y="2764264"/>
            <a:ext cx="5227570" cy="6986528"/>
          </a:xfrm>
          <a:prstGeom prst="rect">
            <a:avLst/>
          </a:prstGeom>
          <a:noFill/>
        </p:spPr>
        <p:txBody>
          <a:bodyPr wrap="square">
            <a:spAutoFit/>
          </a:bodyPr>
          <a:lstStyle/>
          <a:p>
            <a:pPr>
              <a:tabLst>
                <a:tab pos="177800" algn="l"/>
              </a:tabLst>
            </a:pPr>
            <a:r>
              <a:rPr lang="en-US" sz="1400" b="1" dirty="0">
                <a:highlight>
                  <a:srgbClr val="F1A0C2"/>
                </a:highlight>
                <a:latin typeface="Calibri" panose="020F0502020204030204" pitchFamily="34" charset="0"/>
                <a:cs typeface="Calibri" panose="020F0502020204030204" pitchFamily="34" charset="0"/>
              </a:rPr>
              <a:t>Food Safety Regulations: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Compliance with food safety regulations is crucial for any food business. We'll delve into the specific European food safety regulations that you need to comply with, including hygiene standards, food handling and storage procedures, and allergen labelling requirements.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err="1">
                <a:highlight>
                  <a:srgbClr val="F1A0C2"/>
                </a:highlight>
                <a:latin typeface="Calibri" panose="020F0502020204030204" pitchFamily="34" charset="0"/>
                <a:cs typeface="Calibri" panose="020F0502020204030204" pitchFamily="34" charset="0"/>
              </a:rPr>
              <a:t>Labour</a:t>
            </a:r>
            <a:r>
              <a:rPr lang="en-US" sz="1400" b="1" dirty="0">
                <a:highlight>
                  <a:srgbClr val="F1A0C2"/>
                </a:highlight>
                <a:latin typeface="Calibri" panose="020F0502020204030204" pitchFamily="34" charset="0"/>
                <a:cs typeface="Calibri" panose="020F0502020204030204" pitchFamily="34" charset="0"/>
              </a:rPr>
              <a:t> Laws:</a:t>
            </a:r>
            <a:r>
              <a:rPr lang="en-US" sz="1400" dirty="0">
                <a:latin typeface="Calibri" panose="020F0502020204030204" pitchFamily="34" charset="0"/>
                <a:cs typeface="Calibri" panose="020F0502020204030204" pitchFamily="34" charset="0"/>
              </a:rPr>
              <a:t> We'll outline the major </a:t>
            </a:r>
            <a:r>
              <a:rPr lang="en-US" sz="1400" dirty="0" err="1">
                <a:latin typeface="Calibri" panose="020F0502020204030204" pitchFamily="34" charset="0"/>
                <a:cs typeface="Calibri" panose="020F0502020204030204" pitchFamily="34" charset="0"/>
              </a:rPr>
              <a:t>labour</a:t>
            </a:r>
            <a:r>
              <a:rPr lang="en-US" sz="1400" dirty="0">
                <a:latin typeface="Calibri" panose="020F0502020204030204" pitchFamily="34" charset="0"/>
                <a:cs typeface="Calibri" panose="020F0502020204030204" pitchFamily="34" charset="0"/>
              </a:rPr>
              <a:t> laws relevant to your business, including minimum wage regulations, working time directives, anti-discrimination laws, and health and safety requirements. Ensuring fair treatment of your employees is not only a legal obligation but also aligns with your ethical business values.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Certification Requirements: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Certifications such as organic, fair trade, or carbon neutral can enhance your business’s credibility. We'll discuss the process of obtaining these certifications, the standards you need to meet, and how to maintain your certification over time. </a:t>
            </a:r>
          </a:p>
          <a:p>
            <a:pPr>
              <a:tabLst>
                <a:tab pos="177800" algn="l"/>
              </a:tabLst>
            </a:pPr>
            <a:endParaRPr lang="en-US" sz="1400" b="1"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Data Protection Laws: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In the digital age, data protection laws are increasingly relevant. We'll explain how to ensure that your customer data collection and processing methods comply with the General Data Protection Regulation (GDPR).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Environmental Laws: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As an ethical food business, complying with environmental laws and regulations is crucial. We'll discuss waste management regulations, packaging regulations, and other </a:t>
            </a:r>
          </a:p>
          <a:p>
            <a:pPr>
              <a:tabLst>
                <a:tab pos="177800" algn="l"/>
              </a:tabLst>
            </a:pPr>
            <a:r>
              <a:rPr lang="en-US" sz="1400" dirty="0">
                <a:latin typeface="Calibri" panose="020F0502020204030204" pitchFamily="34" charset="0"/>
                <a:cs typeface="Calibri" panose="020F0502020204030204" pitchFamily="34" charset="0"/>
              </a:rPr>
              <a:t>relevant environmental laws.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Staying Up-to-Date:</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Laws and regulations evolve over time, and it's important to stay abreast of any changes that could affect your business. We'll share resources and strategies for staying informed </a:t>
            </a:r>
          </a:p>
          <a:p>
            <a:pPr>
              <a:tabLst>
                <a:tab pos="177800" algn="l"/>
              </a:tabLst>
            </a:pPr>
            <a:r>
              <a:rPr lang="en-US" sz="1400" dirty="0">
                <a:latin typeface="Calibri" panose="020F0502020204030204" pitchFamily="34" charset="0"/>
                <a:cs typeface="Calibri" panose="020F0502020204030204" pitchFamily="34" charset="0"/>
              </a:rPr>
              <a:t>about legal and regulatory updates. </a:t>
            </a:r>
          </a:p>
          <a:p>
            <a:pPr>
              <a:tabLst>
                <a:tab pos="177800" algn="l"/>
              </a:tabLst>
            </a:pPr>
            <a:endParaRPr lang="en-US" sz="14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5A2A8F79-701E-EE6D-DAC1-38473326A3B8}"/>
              </a:ext>
            </a:extLst>
          </p:cNvPr>
          <p:cNvGrpSpPr/>
          <p:nvPr/>
        </p:nvGrpSpPr>
        <p:grpSpPr>
          <a:xfrm>
            <a:off x="851526" y="5217436"/>
            <a:ext cx="985556" cy="425244"/>
            <a:chOff x="590886" y="5139352"/>
            <a:chExt cx="985556" cy="425244"/>
          </a:xfrm>
        </p:grpSpPr>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590886" y="5335749"/>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2664419C-6156-3CF6-7277-3F87F9BABB89}"/>
              </a:ext>
            </a:extLst>
          </p:cNvPr>
          <p:cNvGrpSpPr/>
          <p:nvPr/>
        </p:nvGrpSpPr>
        <p:grpSpPr>
          <a:xfrm>
            <a:off x="851526" y="3938902"/>
            <a:ext cx="985556" cy="425244"/>
            <a:chOff x="590886" y="5139352"/>
            <a:chExt cx="985556" cy="425244"/>
          </a:xfrm>
        </p:grpSpPr>
        <p:sp>
          <p:nvSpPr>
            <p:cNvPr id="25" name="Text Placeholder 3">
              <a:extLst>
                <a:ext uri="{FF2B5EF4-FFF2-40B4-BE49-F238E27FC236}">
                  <a16:creationId xmlns:a16="http://schemas.microsoft.com/office/drawing/2014/main" id="{31E9C2F0-D3B7-2C91-AAE4-9FAFBB112DF4}"/>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grpSp>
          <p:nvGrpSpPr>
            <p:cNvPr id="26" name="Group 25">
              <a:extLst>
                <a:ext uri="{FF2B5EF4-FFF2-40B4-BE49-F238E27FC236}">
                  <a16:creationId xmlns:a16="http://schemas.microsoft.com/office/drawing/2014/main" id="{93E7970D-C86A-E52C-FB0F-7D71612A5214}"/>
                </a:ext>
              </a:extLst>
            </p:cNvPr>
            <p:cNvGrpSpPr/>
            <p:nvPr/>
          </p:nvGrpSpPr>
          <p:grpSpPr>
            <a:xfrm>
              <a:off x="590886" y="5335749"/>
              <a:ext cx="497571" cy="104123"/>
              <a:chOff x="3931516" y="7479258"/>
              <a:chExt cx="497571" cy="104123"/>
            </a:xfrm>
            <a:solidFill>
              <a:schemeClr val="tx1"/>
            </a:solidFill>
          </p:grpSpPr>
          <p:cxnSp>
            <p:nvCxnSpPr>
              <p:cNvPr id="27" name="Straight Connector 26">
                <a:extLst>
                  <a:ext uri="{FF2B5EF4-FFF2-40B4-BE49-F238E27FC236}">
                    <a16:creationId xmlns:a16="http://schemas.microsoft.com/office/drawing/2014/main" id="{92BF7E9A-E6AE-BB30-9062-AA1468AD0AB3}"/>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90344E1-D069-CF27-61AB-8CAF82B0DB57}"/>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7355E8D7-03C5-C3BC-CFE8-C6E3DD6DBDEB}"/>
              </a:ext>
            </a:extLst>
          </p:cNvPr>
          <p:cNvGrpSpPr/>
          <p:nvPr/>
        </p:nvGrpSpPr>
        <p:grpSpPr>
          <a:xfrm>
            <a:off x="851526" y="2687353"/>
            <a:ext cx="985556" cy="425244"/>
            <a:chOff x="590886" y="5139352"/>
            <a:chExt cx="985556" cy="425244"/>
          </a:xfrm>
        </p:grpSpPr>
        <p:sp>
          <p:nvSpPr>
            <p:cNvPr id="30" name="Text Placeholder 3">
              <a:extLst>
                <a:ext uri="{FF2B5EF4-FFF2-40B4-BE49-F238E27FC236}">
                  <a16:creationId xmlns:a16="http://schemas.microsoft.com/office/drawing/2014/main" id="{7B29A334-5346-D112-2E36-42542E1BBC8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grpSp>
          <p:nvGrpSpPr>
            <p:cNvPr id="31" name="Group 30">
              <a:extLst>
                <a:ext uri="{FF2B5EF4-FFF2-40B4-BE49-F238E27FC236}">
                  <a16:creationId xmlns:a16="http://schemas.microsoft.com/office/drawing/2014/main" id="{DADC0BA8-A9E5-0157-F581-AA13758D05D4}"/>
                </a:ext>
              </a:extLst>
            </p:cNvPr>
            <p:cNvGrpSpPr/>
            <p:nvPr/>
          </p:nvGrpSpPr>
          <p:grpSpPr>
            <a:xfrm>
              <a:off x="590886" y="5335749"/>
              <a:ext cx="497571" cy="104123"/>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FB9E2BEA-3845-7B3C-F6A0-C7D746EB696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405EC7C-E237-23EE-E8FA-E2322E95C76A}"/>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a:extLst>
              <a:ext uri="{FF2B5EF4-FFF2-40B4-BE49-F238E27FC236}">
                <a16:creationId xmlns:a16="http://schemas.microsoft.com/office/drawing/2014/main" id="{848EDCBE-3B92-A1EB-AECA-8F9253CE63A5}"/>
              </a:ext>
            </a:extLst>
          </p:cNvPr>
          <p:cNvGrpSpPr/>
          <p:nvPr/>
        </p:nvGrpSpPr>
        <p:grpSpPr>
          <a:xfrm>
            <a:off x="851526" y="6297692"/>
            <a:ext cx="985556" cy="425244"/>
            <a:chOff x="590886" y="5139352"/>
            <a:chExt cx="985556" cy="425244"/>
          </a:xfrm>
        </p:grpSpPr>
        <p:sp>
          <p:nvSpPr>
            <p:cNvPr id="35" name="Text Placeholder 3">
              <a:extLst>
                <a:ext uri="{FF2B5EF4-FFF2-40B4-BE49-F238E27FC236}">
                  <a16:creationId xmlns:a16="http://schemas.microsoft.com/office/drawing/2014/main" id="{9AC23261-B101-2A04-ADA8-B3799EE84867}"/>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grpSp>
          <p:nvGrpSpPr>
            <p:cNvPr id="36" name="Group 35">
              <a:extLst>
                <a:ext uri="{FF2B5EF4-FFF2-40B4-BE49-F238E27FC236}">
                  <a16:creationId xmlns:a16="http://schemas.microsoft.com/office/drawing/2014/main" id="{9057D79C-F2C5-9EBB-B3DF-5961F96AA93C}"/>
                </a:ext>
              </a:extLst>
            </p:cNvPr>
            <p:cNvGrpSpPr/>
            <p:nvPr/>
          </p:nvGrpSpPr>
          <p:grpSpPr>
            <a:xfrm>
              <a:off x="590886" y="5335749"/>
              <a:ext cx="497571" cy="104123"/>
              <a:chOff x="3931516" y="7479258"/>
              <a:chExt cx="497571" cy="104123"/>
            </a:xfrm>
            <a:solidFill>
              <a:schemeClr val="tx1"/>
            </a:solidFill>
          </p:grpSpPr>
          <p:cxnSp>
            <p:nvCxnSpPr>
              <p:cNvPr id="37" name="Straight Connector 36">
                <a:extLst>
                  <a:ext uri="{FF2B5EF4-FFF2-40B4-BE49-F238E27FC236}">
                    <a16:creationId xmlns:a16="http://schemas.microsoft.com/office/drawing/2014/main" id="{804504FC-A38C-C175-B921-D4A77CA864E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897ED8C-8C72-9C00-96FA-F573CB03F58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0CFBD696-CF7A-B35A-5176-B65BB1D2428B}"/>
              </a:ext>
            </a:extLst>
          </p:cNvPr>
          <p:cNvGrpSpPr/>
          <p:nvPr/>
        </p:nvGrpSpPr>
        <p:grpSpPr>
          <a:xfrm>
            <a:off x="851526" y="7358886"/>
            <a:ext cx="985556" cy="425244"/>
            <a:chOff x="590886" y="5139352"/>
            <a:chExt cx="985556" cy="425244"/>
          </a:xfrm>
        </p:grpSpPr>
        <p:sp>
          <p:nvSpPr>
            <p:cNvPr id="40" name="Text Placeholder 3">
              <a:extLst>
                <a:ext uri="{FF2B5EF4-FFF2-40B4-BE49-F238E27FC236}">
                  <a16:creationId xmlns:a16="http://schemas.microsoft.com/office/drawing/2014/main" id="{153FB150-276D-4ABC-E45C-63B57A1B1F0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05</a:t>
              </a:r>
              <a:endParaRPr lang="en-US">
                <a:solidFill>
                  <a:srgbClr val="F1A0C2"/>
                </a:solidFill>
              </a:endParaRPr>
            </a:p>
          </p:txBody>
        </p:sp>
        <p:grpSp>
          <p:nvGrpSpPr>
            <p:cNvPr id="41" name="Group 40">
              <a:extLst>
                <a:ext uri="{FF2B5EF4-FFF2-40B4-BE49-F238E27FC236}">
                  <a16:creationId xmlns:a16="http://schemas.microsoft.com/office/drawing/2014/main" id="{A709A07E-110B-DE86-D49A-57197843086A}"/>
                </a:ext>
              </a:extLst>
            </p:cNvPr>
            <p:cNvGrpSpPr/>
            <p:nvPr/>
          </p:nvGrpSpPr>
          <p:grpSpPr>
            <a:xfrm>
              <a:off x="590886" y="5335749"/>
              <a:ext cx="497571" cy="104123"/>
              <a:chOff x="3931516" y="7479258"/>
              <a:chExt cx="497571" cy="104123"/>
            </a:xfrm>
            <a:solidFill>
              <a:schemeClr val="tx1"/>
            </a:solidFill>
          </p:grpSpPr>
          <p:cxnSp>
            <p:nvCxnSpPr>
              <p:cNvPr id="42" name="Straight Connector 41">
                <a:extLst>
                  <a:ext uri="{FF2B5EF4-FFF2-40B4-BE49-F238E27FC236}">
                    <a16:creationId xmlns:a16="http://schemas.microsoft.com/office/drawing/2014/main" id="{34A7ED9E-62D2-AA46-EFC0-96FDC1BE85D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BC5DD89-3B9E-F444-E593-05EF5A455B34}"/>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7CD87D3D-5474-0EC2-2D22-4844E33156EA}"/>
              </a:ext>
            </a:extLst>
          </p:cNvPr>
          <p:cNvGrpSpPr/>
          <p:nvPr/>
        </p:nvGrpSpPr>
        <p:grpSpPr>
          <a:xfrm>
            <a:off x="851526" y="8450103"/>
            <a:ext cx="985556" cy="425244"/>
            <a:chOff x="590886" y="5139352"/>
            <a:chExt cx="985556" cy="425244"/>
          </a:xfrm>
        </p:grpSpPr>
        <p:sp>
          <p:nvSpPr>
            <p:cNvPr id="45" name="Text Placeholder 3">
              <a:extLst>
                <a:ext uri="{FF2B5EF4-FFF2-40B4-BE49-F238E27FC236}">
                  <a16:creationId xmlns:a16="http://schemas.microsoft.com/office/drawing/2014/main" id="{B51A88B9-315A-72D5-D2DF-4492C1616A3C}"/>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06</a:t>
              </a:r>
              <a:endParaRPr lang="en-US">
                <a:solidFill>
                  <a:srgbClr val="F1A0C2"/>
                </a:solidFill>
              </a:endParaRPr>
            </a:p>
          </p:txBody>
        </p:sp>
        <p:grpSp>
          <p:nvGrpSpPr>
            <p:cNvPr id="46" name="Group 45">
              <a:extLst>
                <a:ext uri="{FF2B5EF4-FFF2-40B4-BE49-F238E27FC236}">
                  <a16:creationId xmlns:a16="http://schemas.microsoft.com/office/drawing/2014/main" id="{868F13A0-A088-38DA-1F63-BC8330B6F8CD}"/>
                </a:ext>
              </a:extLst>
            </p:cNvPr>
            <p:cNvGrpSpPr/>
            <p:nvPr/>
          </p:nvGrpSpPr>
          <p:grpSpPr>
            <a:xfrm>
              <a:off x="590886" y="5335749"/>
              <a:ext cx="497571" cy="104123"/>
              <a:chOff x="3931516" y="7479258"/>
              <a:chExt cx="497571" cy="104123"/>
            </a:xfrm>
            <a:solidFill>
              <a:schemeClr val="tx1"/>
            </a:solidFill>
          </p:grpSpPr>
          <p:cxnSp>
            <p:nvCxnSpPr>
              <p:cNvPr id="47" name="Straight Connector 46">
                <a:extLst>
                  <a:ext uri="{FF2B5EF4-FFF2-40B4-BE49-F238E27FC236}">
                    <a16:creationId xmlns:a16="http://schemas.microsoft.com/office/drawing/2014/main" id="{831FFE34-9BD0-3F49-BEC7-AFDEB17B09D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B45CD48-8658-2E29-5877-EEA3FD3D4180}"/>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Rectangle 48">
            <a:extLst>
              <a:ext uri="{FF2B5EF4-FFF2-40B4-BE49-F238E27FC236}">
                <a16:creationId xmlns:a16="http://schemas.microsoft.com/office/drawing/2014/main" id="{80D6D27E-3866-4578-4AEF-105230A66BD9}"/>
              </a:ext>
            </a:extLst>
          </p:cNvPr>
          <p:cNvSpPr/>
          <p:nvPr/>
        </p:nvSpPr>
        <p:spPr>
          <a:xfrm>
            <a:off x="516394" y="2202873"/>
            <a:ext cx="565698" cy="7547919"/>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0D0F2446-E3BC-C1A4-23CB-999C4781C42B}"/>
              </a:ext>
            </a:extLst>
          </p:cNvPr>
          <p:cNvGrpSpPr/>
          <p:nvPr/>
        </p:nvGrpSpPr>
        <p:grpSpPr>
          <a:xfrm>
            <a:off x="631616" y="9300992"/>
            <a:ext cx="870324" cy="866284"/>
            <a:chOff x="3917171" y="3851610"/>
            <a:chExt cx="870324" cy="866284"/>
          </a:xfrm>
        </p:grpSpPr>
        <p:sp>
          <p:nvSpPr>
            <p:cNvPr id="51" name="Freeform 50">
              <a:extLst>
                <a:ext uri="{FF2B5EF4-FFF2-40B4-BE49-F238E27FC236}">
                  <a16:creationId xmlns:a16="http://schemas.microsoft.com/office/drawing/2014/main" id="{8DE87C5C-EC2A-D3C0-1EDA-1AE96AEF429F}"/>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39F84215-BDF1-B87B-8FF3-48413558C82F}"/>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B6596879-A2CB-50AD-39DE-796D53BA45E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70D73A5-6492-A8AD-915D-8711A6FAB4F4}"/>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B80484A-87DF-4BC9-1047-229315A3307D}"/>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B77F127B-6BB1-1D58-4219-E0026D16CF4A}"/>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060256C-E1BF-538A-9984-5941B5B75D29}"/>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7DD72C65-DE16-05C6-37D4-56C6F559909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D8B3F47-5D19-F712-87B5-20643D6B34E8}"/>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32104038-022D-7063-C64A-0083E1952CD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5EAAAA24-3F14-68AC-A900-84F466AAAF90}"/>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B0D6E313-4DC6-051E-6A4A-B8BAE5DFC2C8}"/>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83B52CCF-6D1F-2B1C-7C2B-44E5785B049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267AAC6D-0888-3947-F7B1-E1A4EEC7BB23}"/>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A43637A7-4513-F3A4-BCEC-FA7E8284552F}"/>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32405B3-F323-CB6D-80F3-DF5F6056BE4A}"/>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68A81A2D-35CC-2C70-E217-355D1F79A2D3}"/>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 name="TextBox 5">
            <a:extLst>
              <a:ext uri="{FF2B5EF4-FFF2-40B4-BE49-F238E27FC236}">
                <a16:creationId xmlns:a16="http://schemas.microsoft.com/office/drawing/2014/main" id="{A7A760A3-7421-DF80-D922-B02F35F68D32}"/>
              </a:ext>
            </a:extLst>
          </p:cNvPr>
          <p:cNvSpPr txBox="1"/>
          <p:nvPr/>
        </p:nvSpPr>
        <p:spPr>
          <a:xfrm>
            <a:off x="1788249" y="9618416"/>
            <a:ext cx="4481489" cy="264752"/>
          </a:xfrm>
          <a:prstGeom prst="rect">
            <a:avLst/>
          </a:prstGeom>
          <a:noFill/>
        </p:spPr>
        <p:txBody>
          <a:bodyPr wrap="square">
            <a:spAutoFit/>
          </a:bodyPr>
          <a:lstStyle/>
          <a:p>
            <a:pPr algn="l">
              <a:lnSpc>
                <a:spcPts val="1320"/>
              </a:lnSpc>
            </a:pPr>
            <a:r>
              <a:rPr lang="en-IE" sz="1400" dirty="0">
                <a:ea typeface="Calibri" panose="020F0502020204030204" pitchFamily="34" charset="0"/>
              </a:rPr>
              <a:t>For information check out Module 2 in our </a:t>
            </a:r>
            <a:r>
              <a:rPr lang="en-IE" sz="1400" b="1" dirty="0">
                <a:solidFill>
                  <a:srgbClr val="F79037"/>
                </a:solidFill>
                <a:ea typeface="Calibri" panose="020F0502020204030204" pitchFamily="34" charset="0"/>
                <a:hlinkClick r:id="rId3">
                  <a:extLst>
                    <a:ext uri="{A12FA001-AC4F-418D-AE19-62706E023703}">
                      <ahyp:hlinkClr xmlns:ahyp="http://schemas.microsoft.com/office/drawing/2018/hyperlinkcolor" val="tx"/>
                    </a:ext>
                  </a:extLst>
                </a:hlinkClick>
              </a:rPr>
              <a:t>Online Course</a:t>
            </a:r>
            <a:endParaRPr lang="en-IE" sz="1400" b="1" dirty="0">
              <a:solidFill>
                <a:srgbClr val="F79037"/>
              </a:solidFill>
              <a:ea typeface="Calibri" panose="020F0502020204030204" pitchFamily="34" charset="0"/>
            </a:endParaRPr>
          </a:p>
        </p:txBody>
      </p:sp>
    </p:spTree>
    <p:extLst>
      <p:ext uri="{BB962C8B-B14F-4D97-AF65-F5344CB8AC3E}">
        <p14:creationId xmlns:p14="http://schemas.microsoft.com/office/powerpoint/2010/main" val="3202555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2411349" y="6614389"/>
            <a:ext cx="5148326" cy="4522983"/>
            <a:chOff x="-181465" y="2435911"/>
            <a:chExt cx="5148326"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181465" y="2435911"/>
              <a:ext cx="5148326" cy="4522983"/>
              <a:chOff x="-146069" y="2496164"/>
              <a:chExt cx="5148326"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14606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Organic, Fair Trade, and Other Certifications: </a:t>
                </a:r>
                <a:r>
                  <a:rPr lang="en-US" dirty="0">
                    <a:solidFill>
                      <a:schemeClr val="tx1"/>
                    </a:solidFill>
                  </a:rPr>
                  <a:t>Explore the certifications relevant to your ethical food business, such as organic, fair trade, or carbon neutral certifications. Understand the requirements, standards, and processes involved in obtaining and maintaining these certifications. Implement practices that align with these standards to enhance your business's credibility (Europa 2020).</a:t>
                </a:r>
              </a:p>
              <a:p>
                <a:pPr algn="l">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Certification Requirements</a:t>
              </a: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63</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2051754" y="737557"/>
            <a:ext cx="5507921" cy="2435474"/>
            <a:chOff x="-541060" y="2435911"/>
            <a:chExt cx="5507921"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0" y="2435911"/>
              <a:ext cx="5507921" cy="2435474"/>
              <a:chOff x="-505664" y="2496164"/>
              <a:chExt cx="5507921"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4126410" cy="190160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European Food Safety Regulations: </a:t>
                </a:r>
                <a:r>
                  <a:rPr lang="en-US" dirty="0">
                    <a:solidFill>
                      <a:schemeClr val="tx1"/>
                    </a:solidFill>
                  </a:rPr>
                  <a:t>Explore the specific food safety regulations in Europe that are relevant to your ethical food business. Understand the requirements for hygiene standards, food handling and storage procedures, traceability, and allergen labelling. Ensure that your business is compliant with these regulations to guarantee the safety and quality of your products (European Commission 2019).</a:t>
                </a: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Food Safety Regulations</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116805" y="2646158"/>
            <a:ext cx="6442870" cy="4522983"/>
            <a:chOff x="-1476009" y="2435911"/>
            <a:chExt cx="6442870" cy="4522983"/>
          </a:xfrm>
        </p:grpSpPr>
        <p:grpSp>
          <p:nvGrpSpPr>
            <p:cNvPr id="8" name="Group 7">
              <a:extLst>
                <a:ext uri="{FF2B5EF4-FFF2-40B4-BE49-F238E27FC236}">
                  <a16:creationId xmlns:a16="http://schemas.microsoft.com/office/drawing/2014/main" id="{9A6BE66C-FF17-164F-55A8-2E96B98FB8F6}"/>
                </a:ext>
              </a:extLst>
            </p:cNvPr>
            <p:cNvGrpSpPr/>
            <p:nvPr/>
          </p:nvGrpSpPr>
          <p:grpSpPr>
            <a:xfrm>
              <a:off x="-1476009" y="2435911"/>
              <a:ext cx="6442870" cy="4522983"/>
              <a:chOff x="-1440613" y="2496164"/>
              <a:chExt cx="6442870" cy="4522983"/>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144061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Minimum Wage and Working Time Directives: </a:t>
                </a:r>
                <a:r>
                  <a:rPr lang="en-US" dirty="0" err="1">
                    <a:solidFill>
                      <a:schemeClr val="tx1"/>
                    </a:solidFill>
                  </a:rPr>
                  <a:t>Familiarise</a:t>
                </a:r>
                <a:r>
                  <a:rPr lang="en-US" dirty="0">
                    <a:solidFill>
                      <a:schemeClr val="tx1"/>
                    </a:solidFill>
                  </a:rPr>
                  <a:t> yourself with minimum wage regulations and working time directives in your target countries. Understand the legal requirements for employee contracts, working hours, overtime, breaks, and annual leave. Complying with these laws demonstrates your commitment to fair treatment and supports your ethical values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Anti-Discrimination Laws: </a:t>
                </a:r>
                <a:r>
                  <a:rPr lang="en-US" dirty="0">
                    <a:solidFill>
                      <a:schemeClr val="tx1"/>
                    </a:solidFill>
                  </a:rPr>
                  <a:t>Understand anti-discrimination laws and ensure that your business practices adhere to them. Prohibit any form of discrimination in the workplace, including based on race, gender, age, disability, or sexual orientation. Promote diversity and equality within your workforce (</a:t>
                </a:r>
                <a:r>
                  <a:rPr lang="en-GB" dirty="0">
                    <a:solidFill>
                      <a:schemeClr val="tx1"/>
                    </a:solidFill>
                  </a:rPr>
                  <a:t>EU Charter of Fundamental Rights 2023)</a:t>
                </a: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r>
                  <a:rPr lang="en-US" b="1" dirty="0">
                    <a:solidFill>
                      <a:schemeClr val="tx1"/>
                    </a:solidFill>
                  </a:rPr>
                  <a:t>Health and Safety Requirements: </a:t>
                </a:r>
                <a:r>
                  <a:rPr lang="en-US" dirty="0">
                    <a:solidFill>
                      <a:schemeClr val="tx1"/>
                    </a:solidFill>
                  </a:rPr>
                  <a:t>Comply with health and safety regulations to create a safe working environment for your employees. Implement necessary safety measures, provide appropriate training, and maintain records of safety procedures. Regularly assess and update your health and safety protocols. </a:t>
                </a:r>
              </a:p>
              <a:p>
                <a:pPr algn="l">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Labour Laws</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sz="1200">
                <a:solidFill>
                  <a:schemeClr val="tx1"/>
                </a:solidFill>
              </a:rPr>
              <a:t>This chapter offers a comprehensive overview of the legalities of running an ethical food business, including food safety regulations, </a:t>
            </a:r>
            <a:r>
              <a:rPr lang="en-US" sz="1200" err="1">
                <a:solidFill>
                  <a:schemeClr val="tx1"/>
                </a:solidFill>
              </a:rPr>
              <a:t>labour</a:t>
            </a:r>
            <a:r>
              <a:rPr lang="en-US" sz="1200">
                <a:solidFill>
                  <a:schemeClr val="tx1"/>
                </a:solidFill>
              </a:rPr>
              <a:t> laws, certification requirements, data protection laws, environmental laws, and staying up-to-date with legal and regulatory changes. </a:t>
            </a:r>
          </a:p>
          <a:p>
            <a:pPr algn="l">
              <a:buClr>
                <a:srgbClr val="F1A0C2"/>
              </a:buClr>
              <a:tabLst>
                <a:tab pos="177800" algn="l"/>
              </a:tabLst>
            </a:pPr>
            <a:endParaRPr lang="en-US" sz="1200">
              <a:solidFill>
                <a:schemeClr val="tx1"/>
              </a:solidFill>
            </a:endParaRPr>
          </a:p>
          <a:p>
            <a:pPr algn="l">
              <a:buClr>
                <a:srgbClr val="F1A0C2"/>
              </a:buClr>
              <a:tabLst>
                <a:tab pos="177800" algn="l"/>
              </a:tabLst>
            </a:pPr>
            <a:r>
              <a:rPr lang="en-US" sz="1200">
                <a:solidFill>
                  <a:schemeClr val="tx1"/>
                </a:solidFill>
              </a:rPr>
              <a:t>Here's a more detailed </a:t>
            </a:r>
            <a:r>
              <a:rPr lang="en-US" sz="1200" b="1">
                <a:solidFill>
                  <a:schemeClr val="tx1"/>
                </a:solidFill>
              </a:rPr>
              <a:t>elaboration on the key topics </a:t>
            </a:r>
            <a:r>
              <a:rPr lang="en-US" sz="1200">
                <a:solidFill>
                  <a:schemeClr val="tx1"/>
                </a:solidFill>
              </a:rPr>
              <a:t>covered in this chapter: </a:t>
            </a:r>
          </a:p>
          <a:p>
            <a:pPr algn="l">
              <a:buClr>
                <a:srgbClr val="F1A0C2"/>
              </a:buClr>
              <a:tabLst>
                <a:tab pos="177800" algn="l"/>
              </a:tabLst>
            </a:pPr>
            <a:endParaRPr lang="en-US" sz="120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2618611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1599695" y="4613978"/>
            <a:ext cx="5959980" cy="4522983"/>
            <a:chOff x="-993119" y="2435911"/>
            <a:chExt cx="5959980"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993119" y="2435911"/>
              <a:ext cx="5959980" cy="4522983"/>
              <a:chOff x="-957723" y="2496164"/>
              <a:chExt cx="5959980"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95772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Monitoring Legal and Regulatory Changes: </a:t>
                </a:r>
                <a:r>
                  <a:rPr lang="en-US" dirty="0">
                    <a:solidFill>
                      <a:schemeClr val="tx1"/>
                    </a:solidFill>
                  </a:rPr>
                  <a:t>Stay informed about evolving laws and regulations that affect your ethical food business. Monitor government websites, industry publications, and regulatory bodies for updates. Engage with industry associations and networks to stay informed about changes and best practices.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Seeking Legal Advice: </a:t>
                </a:r>
                <a:r>
                  <a:rPr lang="en-US" dirty="0">
                    <a:solidFill>
                      <a:schemeClr val="tx1"/>
                    </a:solidFill>
                  </a:rPr>
                  <a:t>Consult legal professionals </a:t>
                </a:r>
                <a:r>
                  <a:rPr lang="en-US" dirty="0" err="1">
                    <a:solidFill>
                      <a:schemeClr val="tx1"/>
                    </a:solidFill>
                  </a:rPr>
                  <a:t>specialising</a:t>
                </a:r>
                <a:r>
                  <a:rPr lang="en-US" dirty="0">
                    <a:solidFill>
                      <a:schemeClr val="tx1"/>
                    </a:solidFill>
                  </a:rPr>
                  <a:t> in food law or business law to ensure compliance and seek guidance on specific legal issues. They can help you navigate complex regulations and provide tailored advice for your ethical food business.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algn="l">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Staying Up-to-Date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64</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1856548" y="737557"/>
            <a:ext cx="5703127" cy="1773392"/>
            <a:chOff x="-736266" y="2435911"/>
            <a:chExt cx="5703127" cy="1773392"/>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736266" y="2435911"/>
              <a:ext cx="5703127" cy="1773392"/>
              <a:chOff x="-700870" y="2496164"/>
              <a:chExt cx="5703127" cy="1773392"/>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700870"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4126410" cy="123952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General Data Protection Regulation (GDPR): </a:t>
                </a:r>
                <a:r>
                  <a:rPr lang="en-US" dirty="0">
                    <a:solidFill>
                      <a:schemeClr val="tx1"/>
                    </a:solidFill>
                  </a:rPr>
                  <a:t>Ensure that your data collection and processing practices comply with the GDPR regulations. Implement proper data protection measures, obtain consent for data usage, and protect customer privacy. Establish procedures for data breach response and ensure proper handling of personal data (</a:t>
                </a:r>
                <a:r>
                  <a:rPr lang="en-GB" dirty="0">
                    <a:solidFill>
                      <a:schemeClr val="tx1"/>
                    </a:solidFill>
                  </a:rPr>
                  <a:t>EU Charter of Fundamental Rights 2020).</a:t>
                </a: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Data Protection Laws </a:t>
              </a: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856544" y="2646158"/>
            <a:ext cx="5703131" cy="1908598"/>
            <a:chOff x="-736270" y="2435911"/>
            <a:chExt cx="5703131" cy="1908598"/>
          </a:xfrm>
        </p:grpSpPr>
        <p:grpSp>
          <p:nvGrpSpPr>
            <p:cNvPr id="8" name="Group 7">
              <a:extLst>
                <a:ext uri="{FF2B5EF4-FFF2-40B4-BE49-F238E27FC236}">
                  <a16:creationId xmlns:a16="http://schemas.microsoft.com/office/drawing/2014/main" id="{9A6BE66C-FF17-164F-55A8-2E96B98FB8F6}"/>
                </a:ext>
              </a:extLst>
            </p:cNvPr>
            <p:cNvGrpSpPr/>
            <p:nvPr/>
          </p:nvGrpSpPr>
          <p:grpSpPr>
            <a:xfrm>
              <a:off x="-736270" y="2435911"/>
              <a:ext cx="5703131" cy="1908598"/>
              <a:chOff x="-700874" y="2496164"/>
              <a:chExt cx="5703131" cy="1908598"/>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70087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3885229" cy="13747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Waste Management and Packaging Regulations: </a:t>
                </a:r>
                <a:r>
                  <a:rPr lang="en-US" dirty="0">
                    <a:solidFill>
                      <a:schemeClr val="tx1"/>
                    </a:solidFill>
                  </a:rPr>
                  <a:t>Comply with waste management regulations by implementing appropriate recycling and waste disposal practices. Adhere to packaging regulations, such as using sustainable and recyclable materials. </a:t>
                </a:r>
                <a:r>
                  <a:rPr lang="en-US" dirty="0" err="1">
                    <a:solidFill>
                      <a:schemeClr val="tx1"/>
                    </a:solidFill>
                  </a:rPr>
                  <a:t>minimise</a:t>
                </a:r>
                <a:r>
                  <a:rPr lang="en-US" dirty="0">
                    <a:solidFill>
                      <a:schemeClr val="tx1"/>
                    </a:solidFill>
                  </a:rPr>
                  <a:t> environmental impact throughout your supply chain. </a:t>
                </a:r>
              </a:p>
              <a:p>
                <a:pPr algn="l">
                  <a:buClr>
                    <a:srgbClr val="F1A0C2"/>
                  </a:buClr>
                  <a:tabLst>
                    <a:tab pos="177800" algn="l"/>
                  </a:tabLst>
                </a:pPr>
                <a:endParaRPr lang="en-US" dirty="0">
                  <a:solidFill>
                    <a:schemeClr val="tx1"/>
                  </a:solidFill>
                </a:endParaRPr>
              </a:p>
              <a:p>
                <a:pPr algn="l">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Environmental Laws</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sz="1200">
                <a:solidFill>
                  <a:schemeClr val="tx1"/>
                </a:solidFill>
              </a:rPr>
              <a:t>Here's a more detailed </a:t>
            </a:r>
            <a:r>
              <a:rPr lang="en-US" sz="1200" b="1">
                <a:solidFill>
                  <a:schemeClr val="tx1"/>
                </a:solidFill>
              </a:rPr>
              <a:t>elaboration on the key topics </a:t>
            </a:r>
            <a:r>
              <a:rPr lang="en-US" sz="1200">
                <a:solidFill>
                  <a:schemeClr val="tx1"/>
                </a:solidFill>
              </a:rPr>
              <a:t>covered in this chapter: </a:t>
            </a:r>
          </a:p>
          <a:p>
            <a:pPr algn="l">
              <a:buClr>
                <a:srgbClr val="F1A0C2"/>
              </a:buClr>
              <a:tabLst>
                <a:tab pos="177800" algn="l"/>
              </a:tabLst>
            </a:pPr>
            <a:endParaRPr lang="en-US" sz="120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grpSp>
        <p:nvGrpSpPr>
          <p:cNvPr id="2" name="Graphic 3">
            <a:extLst>
              <a:ext uri="{FF2B5EF4-FFF2-40B4-BE49-F238E27FC236}">
                <a16:creationId xmlns:a16="http://schemas.microsoft.com/office/drawing/2014/main" id="{614DB7AD-DAE9-8EA1-7721-DC29816D7BB3}"/>
              </a:ext>
            </a:extLst>
          </p:cNvPr>
          <p:cNvGrpSpPr/>
          <p:nvPr/>
        </p:nvGrpSpPr>
        <p:grpSpPr>
          <a:xfrm>
            <a:off x="5187639" y="7435153"/>
            <a:ext cx="1685449" cy="1701808"/>
            <a:chOff x="8626076" y="3737866"/>
            <a:chExt cx="1130020" cy="1140988"/>
          </a:xfrm>
        </p:grpSpPr>
        <p:grpSp>
          <p:nvGrpSpPr>
            <p:cNvPr id="3" name="Graphic 3">
              <a:extLst>
                <a:ext uri="{FF2B5EF4-FFF2-40B4-BE49-F238E27FC236}">
                  <a16:creationId xmlns:a16="http://schemas.microsoft.com/office/drawing/2014/main" id="{4C502AD0-4204-FEDC-27B7-4C80A5662F3C}"/>
                </a:ext>
              </a:extLst>
            </p:cNvPr>
            <p:cNvGrpSpPr/>
            <p:nvPr/>
          </p:nvGrpSpPr>
          <p:grpSpPr>
            <a:xfrm>
              <a:off x="8626076" y="4097168"/>
              <a:ext cx="907855" cy="521124"/>
              <a:chOff x="8626076" y="4097168"/>
              <a:chExt cx="907855" cy="521124"/>
            </a:xfrm>
            <a:solidFill>
              <a:srgbClr val="00BADE"/>
            </a:solidFill>
          </p:grpSpPr>
          <p:sp>
            <p:nvSpPr>
              <p:cNvPr id="27" name="Freeform 26">
                <a:extLst>
                  <a:ext uri="{FF2B5EF4-FFF2-40B4-BE49-F238E27FC236}">
                    <a16:creationId xmlns:a16="http://schemas.microsoft.com/office/drawing/2014/main" id="{76D990AE-7F36-6987-FF3B-8B34A38DA681}"/>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A0C2"/>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5F6FB2B-E5D0-CB62-A2D3-31491F1253F7}"/>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A0C2"/>
              </a:solidFill>
              <a:ln w="27426" cap="flat">
                <a:noFill/>
                <a:prstDash val="solid"/>
                <a:miter/>
              </a:ln>
            </p:spPr>
            <p:txBody>
              <a:bodyPr rtlCol="0" anchor="ctr"/>
              <a:lstStyle/>
              <a:p>
                <a:endParaRPr lang="en-US"/>
              </a:p>
            </p:txBody>
          </p:sp>
        </p:grpSp>
        <p:sp>
          <p:nvSpPr>
            <p:cNvPr id="4" name="Freeform 3">
              <a:extLst>
                <a:ext uri="{FF2B5EF4-FFF2-40B4-BE49-F238E27FC236}">
                  <a16:creationId xmlns:a16="http://schemas.microsoft.com/office/drawing/2014/main" id="{FB84044C-9EAF-6438-6D56-A0240270DDB9}"/>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F4F765C-DF8D-512D-E514-6C571817F48C}"/>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D3EF1C-A56B-BD9F-66D4-3A5DBBED2332}"/>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8BD1118-5F1F-01AB-E8A2-B3C5953965F7}"/>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19840BE-3AD1-318F-D29D-2E906DA0FAE4}"/>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A0E7E2E-5BEF-BC63-98CC-CDFA09FAFA8E}"/>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89E9683-AD3C-C736-69F4-6B9AD7DD315C}"/>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1746181-9DC8-94CB-A553-FD4F2E322EDB}"/>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4237494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11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Conclusion &amp; Future Trends </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65</a:t>
            </a:fld>
            <a:endParaRPr lang="en-US" sz="900">
              <a:solidFill>
                <a:schemeClr val="tx1"/>
              </a:solidFill>
            </a:endParaRPr>
          </a:p>
        </p:txBody>
      </p:sp>
    </p:spTree>
    <p:extLst>
      <p:ext uri="{BB962C8B-B14F-4D97-AF65-F5344CB8AC3E}">
        <p14:creationId xmlns:p14="http://schemas.microsoft.com/office/powerpoint/2010/main" val="257765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Picture 606">
            <a:extLst>
              <a:ext uri="{FF2B5EF4-FFF2-40B4-BE49-F238E27FC236}">
                <a16:creationId xmlns:a16="http://schemas.microsoft.com/office/drawing/2014/main" id="{7DA58722-843B-D42C-82F8-05CA4AA7C2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81" y="10175"/>
            <a:ext cx="7559675" cy="8223089"/>
          </a:xfrm>
          <a:prstGeom prst="rect">
            <a:avLst/>
          </a:prstGeom>
        </p:spPr>
      </p:pic>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66</a:t>
            </a:fld>
            <a:endParaRPr lang="en-US" sz="900">
              <a:solidFill>
                <a:schemeClr val="tx1"/>
              </a:solidFill>
            </a:endParaRPr>
          </a:p>
        </p:txBody>
      </p:sp>
      <p:sp>
        <p:nvSpPr>
          <p:cNvPr id="7" name="Freeform 6">
            <a:extLst>
              <a:ext uri="{FF2B5EF4-FFF2-40B4-BE49-F238E27FC236}">
                <a16:creationId xmlns:a16="http://schemas.microsoft.com/office/drawing/2014/main" id="{0893838D-BD64-27A2-B033-25B30A5B4681}"/>
              </a:ext>
            </a:extLst>
          </p:cNvPr>
          <p:cNvSpPr/>
          <p:nvPr/>
        </p:nvSpPr>
        <p:spPr>
          <a:xfrm rot="10800000" flipH="1">
            <a:off x="3849437" y="32998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Conclusion &amp; Future Trends </a:t>
            </a:r>
          </a:p>
          <a:p>
            <a:pPr algn="r"/>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11</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52411" y="4699318"/>
            <a:ext cx="6736501" cy="4841685"/>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aphic 4">
            <a:extLst>
              <a:ext uri="{FF2B5EF4-FFF2-40B4-BE49-F238E27FC236}">
                <a16:creationId xmlns:a16="http://schemas.microsoft.com/office/drawing/2014/main" id="{4F3380FC-635C-E061-3087-C2454354C61B}"/>
              </a:ext>
            </a:extLst>
          </p:cNvPr>
          <p:cNvGrpSpPr/>
          <p:nvPr/>
        </p:nvGrpSpPr>
        <p:grpSpPr>
          <a:xfrm rot="4165620">
            <a:off x="2409256" y="7851768"/>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45" name="Freeform 244">
            <a:extLst>
              <a:ext uri="{FF2B5EF4-FFF2-40B4-BE49-F238E27FC236}">
                <a16:creationId xmlns:a16="http://schemas.microsoft.com/office/drawing/2014/main" id="{7C07BD85-FC54-BBAC-90D5-4BA59E7D2369}"/>
              </a:ext>
            </a:extLst>
          </p:cNvPr>
          <p:cNvSpPr/>
          <p:nvPr/>
        </p:nvSpPr>
        <p:spPr>
          <a:xfrm flipH="1">
            <a:off x="-3547" y="4422047"/>
            <a:ext cx="2883555" cy="3303345"/>
          </a:xfrm>
          <a:custGeom>
            <a:avLst/>
            <a:gdLst>
              <a:gd name="connsiteX0" fmla="*/ 2883555 w 2883555"/>
              <a:gd name="connsiteY0" fmla="*/ 0 h 3303345"/>
              <a:gd name="connsiteX1" fmla="*/ 781133 w 2883555"/>
              <a:gd name="connsiteY1" fmla="*/ 0 h 3303345"/>
              <a:gd name="connsiteX2" fmla="*/ 0 w 2883555"/>
              <a:gd name="connsiteY2" fmla="*/ 0 h 3303345"/>
              <a:gd name="connsiteX3" fmla="*/ 0 w 2883555"/>
              <a:gd name="connsiteY3" fmla="*/ 376174 h 3303345"/>
              <a:gd name="connsiteX4" fmla="*/ 0 w 2883555"/>
              <a:gd name="connsiteY4" fmla="*/ 928491 h 3303345"/>
              <a:gd name="connsiteX5" fmla="*/ 0 w 2883555"/>
              <a:gd name="connsiteY5" fmla="*/ 2764725 h 3303345"/>
              <a:gd name="connsiteX6" fmla="*/ 730939 w 2883555"/>
              <a:gd name="connsiteY6" fmla="*/ 3303345 h 3303345"/>
              <a:gd name="connsiteX7" fmla="*/ 1512070 w 2883555"/>
              <a:gd name="connsiteY7" fmla="*/ 3303345 h 3303345"/>
              <a:gd name="connsiteX8" fmla="*/ 2883555 w 2883555"/>
              <a:gd name="connsiteY8" fmla="*/ 3303345 h 3303345"/>
              <a:gd name="connsiteX9" fmla="*/ 2883555 w 2883555"/>
              <a:gd name="connsiteY9" fmla="*/ 0 h 330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555" h="3303345">
                <a:moveTo>
                  <a:pt x="2883555" y="0"/>
                </a:moveTo>
                <a:lnTo>
                  <a:pt x="781133" y="0"/>
                </a:lnTo>
                <a:lnTo>
                  <a:pt x="0" y="0"/>
                </a:lnTo>
                <a:lnTo>
                  <a:pt x="0" y="376174"/>
                </a:lnTo>
                <a:lnTo>
                  <a:pt x="0" y="928491"/>
                </a:lnTo>
                <a:lnTo>
                  <a:pt x="0" y="2764725"/>
                </a:lnTo>
                <a:cubicBezTo>
                  <a:pt x="0" y="3062383"/>
                  <a:pt x="326996" y="3303345"/>
                  <a:pt x="730939" y="3303345"/>
                </a:cubicBezTo>
                <a:lnTo>
                  <a:pt x="1512070" y="3303345"/>
                </a:lnTo>
                <a:lnTo>
                  <a:pt x="2883555" y="3303345"/>
                </a:lnTo>
                <a:lnTo>
                  <a:pt x="2883555"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0B34E4A-A3F0-C58C-A165-D85E2FBB6FB5}"/>
              </a:ext>
            </a:extLst>
          </p:cNvPr>
          <p:cNvCxnSpPr>
            <a:cxnSpLocks/>
          </p:cNvCxnSpPr>
          <p:nvPr/>
        </p:nvCxnSpPr>
        <p:spPr>
          <a:xfrm>
            <a:off x="-32643" y="5128573"/>
            <a:ext cx="339984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22" name="Group 521">
            <a:extLst>
              <a:ext uri="{FF2B5EF4-FFF2-40B4-BE49-F238E27FC236}">
                <a16:creationId xmlns:a16="http://schemas.microsoft.com/office/drawing/2014/main" id="{E9B40731-21AA-F2DD-167F-1EC246B39341}"/>
              </a:ext>
            </a:extLst>
          </p:cNvPr>
          <p:cNvGrpSpPr/>
          <p:nvPr/>
        </p:nvGrpSpPr>
        <p:grpSpPr>
          <a:xfrm>
            <a:off x="3945749" y="5916584"/>
            <a:ext cx="541864" cy="541718"/>
            <a:chOff x="8242308" y="4543504"/>
            <a:chExt cx="1008541" cy="1008269"/>
          </a:xfrm>
        </p:grpSpPr>
        <p:sp>
          <p:nvSpPr>
            <p:cNvPr id="523" name="Freeform 522">
              <a:extLst>
                <a:ext uri="{FF2B5EF4-FFF2-40B4-BE49-F238E27FC236}">
                  <a16:creationId xmlns:a16="http://schemas.microsoft.com/office/drawing/2014/main" id="{AAE666CE-880C-B11B-605B-C44A4E9F9F21}"/>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8CD5F780-602C-E806-4CB1-3A6A56A41D85}"/>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66E27CD9-7212-E812-D08D-19EF55683F5F}"/>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1C541B1F-E10A-EC7C-5901-B7D309D98D7F}"/>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E43F4F6B-0490-1B5C-0A48-40C8E832290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15642F80-87B9-0A73-6E74-DF50E7E2BE50}"/>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FD581F89-FF3C-136B-0716-D711D834B2DF}"/>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C8059B9D-B2E0-E964-B7B7-BBD3737FF186}"/>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20B6BE81-73F3-38C4-3C8D-9C7D66049911}"/>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A35CEF31-52CF-7D12-85AA-6984D33BAAC2}"/>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endParaRPr lang="en-US"/>
            </a:p>
          </p:txBody>
        </p:sp>
        <p:grpSp>
          <p:nvGrpSpPr>
            <p:cNvPr id="533" name="Graphic 2">
              <a:extLst>
                <a:ext uri="{FF2B5EF4-FFF2-40B4-BE49-F238E27FC236}">
                  <a16:creationId xmlns:a16="http://schemas.microsoft.com/office/drawing/2014/main" id="{3841D108-FC58-EC1D-FAA3-9BFEA2336DD4}"/>
                </a:ext>
              </a:extLst>
            </p:cNvPr>
            <p:cNvGrpSpPr/>
            <p:nvPr/>
          </p:nvGrpSpPr>
          <p:grpSpPr>
            <a:xfrm>
              <a:off x="8696898" y="4576287"/>
              <a:ext cx="520036" cy="519372"/>
              <a:chOff x="4594347" y="2258759"/>
              <a:chExt cx="520036" cy="519372"/>
            </a:xfrm>
            <a:solidFill>
              <a:srgbClr val="00BADE"/>
            </a:solidFill>
          </p:grpSpPr>
          <p:sp>
            <p:nvSpPr>
              <p:cNvPr id="535" name="Freeform 534">
                <a:extLst>
                  <a:ext uri="{FF2B5EF4-FFF2-40B4-BE49-F238E27FC236}">
                    <a16:creationId xmlns:a16="http://schemas.microsoft.com/office/drawing/2014/main" id="{DE861A04-3AC9-7635-1617-ED2B419DDFA9}"/>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0D4F79FD-13C2-65B0-9AC1-447533051AF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endParaRPr lang="en-US"/>
              </a:p>
            </p:txBody>
          </p:sp>
        </p:grpSp>
        <p:sp>
          <p:nvSpPr>
            <p:cNvPr id="534" name="Freeform 533">
              <a:extLst>
                <a:ext uri="{FF2B5EF4-FFF2-40B4-BE49-F238E27FC236}">
                  <a16:creationId xmlns:a16="http://schemas.microsoft.com/office/drawing/2014/main" id="{488BC554-186A-3CF2-1EF5-EF8377BDA9B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endParaRPr lang="en-US"/>
            </a:p>
          </p:txBody>
        </p:sp>
      </p:grpSp>
      <p:grpSp>
        <p:nvGrpSpPr>
          <p:cNvPr id="537" name="Group 536">
            <a:extLst>
              <a:ext uri="{FF2B5EF4-FFF2-40B4-BE49-F238E27FC236}">
                <a16:creationId xmlns:a16="http://schemas.microsoft.com/office/drawing/2014/main" id="{B596FA65-2968-7EA8-E513-75E3CC7A6413}"/>
              </a:ext>
            </a:extLst>
          </p:cNvPr>
          <p:cNvGrpSpPr/>
          <p:nvPr/>
        </p:nvGrpSpPr>
        <p:grpSpPr>
          <a:xfrm>
            <a:off x="3985426" y="5078281"/>
            <a:ext cx="601576" cy="612554"/>
            <a:chOff x="11798823" y="4367300"/>
            <a:chExt cx="1220032" cy="1242297"/>
          </a:xfrm>
        </p:grpSpPr>
        <p:grpSp>
          <p:nvGrpSpPr>
            <p:cNvPr id="538" name="Graphic 303">
              <a:extLst>
                <a:ext uri="{FF2B5EF4-FFF2-40B4-BE49-F238E27FC236}">
                  <a16:creationId xmlns:a16="http://schemas.microsoft.com/office/drawing/2014/main" id="{576EA805-F18E-1574-9D08-F6695699E0FA}"/>
                </a:ext>
              </a:extLst>
            </p:cNvPr>
            <p:cNvGrpSpPr/>
            <p:nvPr/>
          </p:nvGrpSpPr>
          <p:grpSpPr>
            <a:xfrm>
              <a:off x="11997137" y="4405884"/>
              <a:ext cx="982858" cy="1164978"/>
              <a:chOff x="8477971" y="2116696"/>
              <a:chExt cx="982858" cy="1164978"/>
            </a:xfrm>
            <a:solidFill>
              <a:srgbClr val="FFFFFF"/>
            </a:solidFill>
          </p:grpSpPr>
          <p:sp>
            <p:nvSpPr>
              <p:cNvPr id="544" name="Freeform 543">
                <a:extLst>
                  <a:ext uri="{FF2B5EF4-FFF2-40B4-BE49-F238E27FC236}">
                    <a16:creationId xmlns:a16="http://schemas.microsoft.com/office/drawing/2014/main" id="{D954DDC8-E425-B3AF-4FF9-ADFD12A66C39}"/>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72AE8258-0310-74F6-3764-B0A8AAD045D4}"/>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endParaRPr lang="en-US"/>
              </a:p>
            </p:txBody>
          </p:sp>
        </p:grpSp>
        <p:grpSp>
          <p:nvGrpSpPr>
            <p:cNvPr id="539" name="Graphic 303">
              <a:extLst>
                <a:ext uri="{FF2B5EF4-FFF2-40B4-BE49-F238E27FC236}">
                  <a16:creationId xmlns:a16="http://schemas.microsoft.com/office/drawing/2014/main" id="{B997EDFE-63CD-8EAD-0FE7-FC5A7CBB58E0}"/>
                </a:ext>
              </a:extLst>
            </p:cNvPr>
            <p:cNvGrpSpPr/>
            <p:nvPr/>
          </p:nvGrpSpPr>
          <p:grpSpPr>
            <a:xfrm>
              <a:off x="11798823" y="4367300"/>
              <a:ext cx="1220032" cy="1242297"/>
              <a:chOff x="8279657" y="2078112"/>
              <a:chExt cx="1220032" cy="1242297"/>
            </a:xfrm>
            <a:solidFill>
              <a:srgbClr val="000000"/>
            </a:solidFill>
          </p:grpSpPr>
          <p:sp>
            <p:nvSpPr>
              <p:cNvPr id="540" name="Freeform 539">
                <a:extLst>
                  <a:ext uri="{FF2B5EF4-FFF2-40B4-BE49-F238E27FC236}">
                    <a16:creationId xmlns:a16="http://schemas.microsoft.com/office/drawing/2014/main" id="{13970DC4-B766-D32C-531A-8DFF5FFE9B6F}"/>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B3F84B06-A14D-ED02-85E9-208D7B6ACC59}"/>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17603421-AC01-F404-BF0C-8E9E6169F6A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0D181C79-E1C8-5C5A-8B62-AF6624101F8C}"/>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546" name="Graphic 3">
            <a:extLst>
              <a:ext uri="{FF2B5EF4-FFF2-40B4-BE49-F238E27FC236}">
                <a16:creationId xmlns:a16="http://schemas.microsoft.com/office/drawing/2014/main" id="{7B5C564B-32F3-9D0B-8790-C366CC0D3528}"/>
              </a:ext>
            </a:extLst>
          </p:cNvPr>
          <p:cNvGrpSpPr/>
          <p:nvPr/>
        </p:nvGrpSpPr>
        <p:grpSpPr>
          <a:xfrm>
            <a:off x="3941490" y="6694415"/>
            <a:ext cx="573237" cy="537870"/>
            <a:chOff x="6615628" y="2116894"/>
            <a:chExt cx="1066935" cy="1001108"/>
          </a:xfrm>
        </p:grpSpPr>
        <p:sp>
          <p:nvSpPr>
            <p:cNvPr id="547" name="Freeform 546">
              <a:extLst>
                <a:ext uri="{FF2B5EF4-FFF2-40B4-BE49-F238E27FC236}">
                  <a16:creationId xmlns:a16="http://schemas.microsoft.com/office/drawing/2014/main" id="{07A88205-4F83-A1EA-F67B-E26BACBE37C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endParaRPr lang="en-US"/>
            </a:p>
          </p:txBody>
        </p:sp>
        <p:grpSp>
          <p:nvGrpSpPr>
            <p:cNvPr id="548" name="Graphic 3">
              <a:extLst>
                <a:ext uri="{FF2B5EF4-FFF2-40B4-BE49-F238E27FC236}">
                  <a16:creationId xmlns:a16="http://schemas.microsoft.com/office/drawing/2014/main" id="{C1638A9B-603C-AD9A-6181-CF81ACDAC7E1}"/>
                </a:ext>
              </a:extLst>
            </p:cNvPr>
            <p:cNvGrpSpPr/>
            <p:nvPr/>
          </p:nvGrpSpPr>
          <p:grpSpPr>
            <a:xfrm>
              <a:off x="6615628" y="2116894"/>
              <a:ext cx="1066935" cy="1001108"/>
              <a:chOff x="6615628" y="2116894"/>
              <a:chExt cx="1066935" cy="1001108"/>
            </a:xfrm>
            <a:solidFill>
              <a:srgbClr val="000000"/>
            </a:solidFill>
          </p:grpSpPr>
          <p:sp>
            <p:nvSpPr>
              <p:cNvPr id="549" name="Freeform 548">
                <a:extLst>
                  <a:ext uri="{FF2B5EF4-FFF2-40B4-BE49-F238E27FC236}">
                    <a16:creationId xmlns:a16="http://schemas.microsoft.com/office/drawing/2014/main" id="{D65F2891-055D-C4B4-10B2-FAE5B662272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CECD13AC-B9CD-12EE-E443-F49B06205BD9}"/>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909ADEED-519E-F678-B6AA-06D01BBE24D1}"/>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3E3306A1-FFB4-B6EC-0D02-CE21B3DF7B7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A840EBA7-6557-8D51-12FD-5132B46D57A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9E6F5EAD-A32F-D571-3A30-9987F18E8C16}"/>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18DE74EC-128B-6231-D9E5-5FB8593FF3D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B5DBF5BC-BD04-10B1-BEB7-931C923BB35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67CAEB50-BC4D-717F-039C-F6A46123B8C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AE65C2A1-0EF4-BBAD-FABB-BD4A3E27627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37E40E5A-86C5-1AB8-2D19-C7770391FD84}"/>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D30129C7-8537-44B9-7BF6-3569F95403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endParaRPr lang="en-US"/>
              </a:p>
            </p:txBody>
          </p:sp>
        </p:grpSp>
      </p:grpSp>
      <p:grpSp>
        <p:nvGrpSpPr>
          <p:cNvPr id="561" name="Graphic 3">
            <a:extLst>
              <a:ext uri="{FF2B5EF4-FFF2-40B4-BE49-F238E27FC236}">
                <a16:creationId xmlns:a16="http://schemas.microsoft.com/office/drawing/2014/main" id="{C24A6DB8-7256-1526-C9CE-8554623A7A44}"/>
              </a:ext>
            </a:extLst>
          </p:cNvPr>
          <p:cNvGrpSpPr/>
          <p:nvPr/>
        </p:nvGrpSpPr>
        <p:grpSpPr>
          <a:xfrm>
            <a:off x="3892417" y="7516128"/>
            <a:ext cx="561104" cy="563733"/>
            <a:chOff x="10641325" y="2076985"/>
            <a:chExt cx="1044352" cy="1049245"/>
          </a:xfrm>
        </p:grpSpPr>
        <p:sp>
          <p:nvSpPr>
            <p:cNvPr id="562" name="Freeform 561">
              <a:extLst>
                <a:ext uri="{FF2B5EF4-FFF2-40B4-BE49-F238E27FC236}">
                  <a16:creationId xmlns:a16="http://schemas.microsoft.com/office/drawing/2014/main" id="{EEE1365E-6264-C4CE-7B44-849ABDB172C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endParaRPr lang="en-US"/>
            </a:p>
          </p:txBody>
        </p:sp>
        <p:grpSp>
          <p:nvGrpSpPr>
            <p:cNvPr id="563" name="Graphic 3">
              <a:extLst>
                <a:ext uri="{FF2B5EF4-FFF2-40B4-BE49-F238E27FC236}">
                  <a16:creationId xmlns:a16="http://schemas.microsoft.com/office/drawing/2014/main" id="{2096EC12-1323-801A-2EEF-DD0AD3456C31}"/>
                </a:ext>
              </a:extLst>
            </p:cNvPr>
            <p:cNvGrpSpPr/>
            <p:nvPr/>
          </p:nvGrpSpPr>
          <p:grpSpPr>
            <a:xfrm>
              <a:off x="10641325" y="2076985"/>
              <a:ext cx="1044352" cy="1049245"/>
              <a:chOff x="10641325" y="2076985"/>
              <a:chExt cx="1044352" cy="1049245"/>
            </a:xfrm>
            <a:solidFill>
              <a:srgbClr val="000000"/>
            </a:solidFill>
          </p:grpSpPr>
          <p:sp>
            <p:nvSpPr>
              <p:cNvPr id="564" name="Freeform 563">
                <a:extLst>
                  <a:ext uri="{FF2B5EF4-FFF2-40B4-BE49-F238E27FC236}">
                    <a16:creationId xmlns:a16="http://schemas.microsoft.com/office/drawing/2014/main" id="{B7B57E81-BD9E-EB77-6974-821F05FD09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E1A62168-FC97-E883-788F-2A6459F16131}"/>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4306BFA5-BED9-FAD5-3B99-36598048A388}"/>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CB4ADFD4-AABC-43A9-1070-AE7ADE09AF64}"/>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88700CC2-9DFB-D9D5-AE9F-A5A645ABE59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7A3AA5BC-1EC9-2F55-F56D-086C0B96FB37}"/>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53894AD9-4BB0-C42C-BA0E-D2151B56E8D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97A5A6D1-5344-1747-4F93-F6707F2A7B3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29A47F55-3152-FE1A-7C15-5DA2C7919B59}"/>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FDA95A67-3E30-C26B-D495-C4D7E6418C5C}"/>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grpSp>
        <p:nvGrpSpPr>
          <p:cNvPr id="574" name="Group 573">
            <a:extLst>
              <a:ext uri="{FF2B5EF4-FFF2-40B4-BE49-F238E27FC236}">
                <a16:creationId xmlns:a16="http://schemas.microsoft.com/office/drawing/2014/main" id="{E938E00D-4DA2-B656-F513-69378FB45B9E}"/>
              </a:ext>
            </a:extLst>
          </p:cNvPr>
          <p:cNvGrpSpPr/>
          <p:nvPr/>
        </p:nvGrpSpPr>
        <p:grpSpPr>
          <a:xfrm>
            <a:off x="3367198" y="5197830"/>
            <a:ext cx="3731045" cy="435465"/>
            <a:chOff x="3047664" y="3465710"/>
            <a:chExt cx="3731045" cy="435465"/>
          </a:xfrm>
        </p:grpSpPr>
        <p:grpSp>
          <p:nvGrpSpPr>
            <p:cNvPr id="575" name="Group 574">
              <a:extLst>
                <a:ext uri="{FF2B5EF4-FFF2-40B4-BE49-F238E27FC236}">
                  <a16:creationId xmlns:a16="http://schemas.microsoft.com/office/drawing/2014/main" id="{C242E83E-803E-92D7-6711-6E93462BD26C}"/>
                </a:ext>
              </a:extLst>
            </p:cNvPr>
            <p:cNvGrpSpPr/>
            <p:nvPr/>
          </p:nvGrpSpPr>
          <p:grpSpPr>
            <a:xfrm>
              <a:off x="4287009" y="3465710"/>
              <a:ext cx="2491700" cy="435465"/>
              <a:chOff x="2257955" y="6077055"/>
              <a:chExt cx="2491700" cy="435465"/>
            </a:xfrm>
          </p:grpSpPr>
          <p:sp>
            <p:nvSpPr>
              <p:cNvPr id="579" name="Text Placeholder 3">
                <a:extLst>
                  <a:ext uri="{FF2B5EF4-FFF2-40B4-BE49-F238E27FC236}">
                    <a16:creationId xmlns:a16="http://schemas.microsoft.com/office/drawing/2014/main" id="{8C61559C-CB81-2D65-888F-EC8F21906196}"/>
                  </a:ext>
                </a:extLst>
              </p:cNvPr>
              <p:cNvSpPr txBox="1">
                <a:spLocks/>
              </p:cNvSpPr>
              <p:nvPr/>
            </p:nvSpPr>
            <p:spPr>
              <a:xfrm>
                <a:off x="2257955"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580" name="TextBox 579">
                <a:extLst>
                  <a:ext uri="{FF2B5EF4-FFF2-40B4-BE49-F238E27FC236}">
                    <a16:creationId xmlns:a16="http://schemas.microsoft.com/office/drawing/2014/main" id="{4184C4CB-9C71-1648-AB5E-774940B3FF69}"/>
                  </a:ext>
                </a:extLst>
              </p:cNvPr>
              <p:cNvSpPr txBox="1"/>
              <p:nvPr/>
            </p:nvSpPr>
            <p:spPr>
              <a:xfrm>
                <a:off x="2777193" y="6163707"/>
                <a:ext cx="1972462" cy="348813"/>
              </a:xfrm>
              <a:prstGeom prst="rect">
                <a:avLst/>
              </a:prstGeom>
              <a:noFill/>
              <a:ln>
                <a:noFill/>
              </a:ln>
            </p:spPr>
            <p:txBody>
              <a:bodyPr wrap="square">
                <a:spAutoFit/>
              </a:bodyPr>
              <a:lstStyle/>
              <a:p>
                <a:pPr>
                  <a:lnSpc>
                    <a:spcPts val="1960"/>
                  </a:lnSpc>
                </a:pPr>
                <a:r>
                  <a:rPr lang="en-IE" b="1" kern="0">
                    <a:solidFill>
                      <a:srgbClr val="000000"/>
                    </a:solid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Emerging Trends</a:t>
                </a:r>
                <a:endParaRPr lang="en-IE" b="1"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76" name="Group 575">
              <a:extLst>
                <a:ext uri="{FF2B5EF4-FFF2-40B4-BE49-F238E27FC236}">
                  <a16:creationId xmlns:a16="http://schemas.microsoft.com/office/drawing/2014/main" id="{55AFF219-8242-319C-BE07-DDDDCA709AB8}"/>
                </a:ext>
              </a:extLst>
            </p:cNvPr>
            <p:cNvGrpSpPr/>
            <p:nvPr/>
          </p:nvGrpSpPr>
          <p:grpSpPr>
            <a:xfrm>
              <a:off x="3047664" y="3657992"/>
              <a:ext cx="363221" cy="104123"/>
              <a:chOff x="4833434" y="3593060"/>
              <a:chExt cx="363221" cy="104123"/>
            </a:xfrm>
          </p:grpSpPr>
          <p:cxnSp>
            <p:nvCxnSpPr>
              <p:cNvPr id="577" name="Straight Connector 576">
                <a:extLst>
                  <a:ext uri="{FF2B5EF4-FFF2-40B4-BE49-F238E27FC236}">
                    <a16:creationId xmlns:a16="http://schemas.microsoft.com/office/drawing/2014/main" id="{BA3D2F76-B8DE-028C-E35E-095B0CDE6F0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8" name="Oval 577">
                <a:extLst>
                  <a:ext uri="{FF2B5EF4-FFF2-40B4-BE49-F238E27FC236}">
                    <a16:creationId xmlns:a16="http://schemas.microsoft.com/office/drawing/2014/main" id="{0D3E73FD-D1E8-C736-22DF-B1AEE2680659}"/>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1" name="Group 580">
            <a:extLst>
              <a:ext uri="{FF2B5EF4-FFF2-40B4-BE49-F238E27FC236}">
                <a16:creationId xmlns:a16="http://schemas.microsoft.com/office/drawing/2014/main" id="{6212F234-A9A1-1A74-11B6-F117C4436DF6}"/>
              </a:ext>
            </a:extLst>
          </p:cNvPr>
          <p:cNvGrpSpPr/>
          <p:nvPr/>
        </p:nvGrpSpPr>
        <p:grpSpPr>
          <a:xfrm>
            <a:off x="3367198" y="5994536"/>
            <a:ext cx="3715677" cy="435465"/>
            <a:chOff x="3047664" y="3465710"/>
            <a:chExt cx="3715677" cy="435465"/>
          </a:xfrm>
        </p:grpSpPr>
        <p:grpSp>
          <p:nvGrpSpPr>
            <p:cNvPr id="582" name="Group 581">
              <a:extLst>
                <a:ext uri="{FF2B5EF4-FFF2-40B4-BE49-F238E27FC236}">
                  <a16:creationId xmlns:a16="http://schemas.microsoft.com/office/drawing/2014/main" id="{B9E5C500-51A2-AFE5-0E93-AEF462275774}"/>
                </a:ext>
              </a:extLst>
            </p:cNvPr>
            <p:cNvGrpSpPr/>
            <p:nvPr/>
          </p:nvGrpSpPr>
          <p:grpSpPr>
            <a:xfrm>
              <a:off x="4271641" y="3465710"/>
              <a:ext cx="2491700" cy="435465"/>
              <a:chOff x="2242587" y="6077055"/>
              <a:chExt cx="2491700" cy="435465"/>
            </a:xfrm>
          </p:grpSpPr>
          <p:sp>
            <p:nvSpPr>
              <p:cNvPr id="586" name="Text Placeholder 3">
                <a:extLst>
                  <a:ext uri="{FF2B5EF4-FFF2-40B4-BE49-F238E27FC236}">
                    <a16:creationId xmlns:a16="http://schemas.microsoft.com/office/drawing/2014/main" id="{714C389B-C507-F260-CA62-38B0FEB49C7D}"/>
                  </a:ext>
                </a:extLst>
              </p:cNvPr>
              <p:cNvSpPr txBox="1">
                <a:spLocks/>
              </p:cNvSpPr>
              <p:nvPr/>
            </p:nvSpPr>
            <p:spPr>
              <a:xfrm>
                <a:off x="2242587"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587" name="TextBox 586">
                <a:extLst>
                  <a:ext uri="{FF2B5EF4-FFF2-40B4-BE49-F238E27FC236}">
                    <a16:creationId xmlns:a16="http://schemas.microsoft.com/office/drawing/2014/main" id="{63CC3DCE-88AE-CDAB-C63D-A19646A60870}"/>
                  </a:ext>
                </a:extLst>
              </p:cNvPr>
              <p:cNvSpPr txBox="1"/>
              <p:nvPr/>
            </p:nvSpPr>
            <p:spPr>
              <a:xfrm>
                <a:off x="2761825" y="6163707"/>
                <a:ext cx="1972462" cy="348813"/>
              </a:xfrm>
              <a:prstGeom prst="rect">
                <a:avLst/>
              </a:prstGeom>
              <a:noFill/>
              <a:ln>
                <a:noFill/>
              </a:ln>
            </p:spPr>
            <p:txBody>
              <a:bodyPr wrap="square">
                <a:spAutoFit/>
              </a:bodyPr>
              <a:lstStyle/>
              <a:p>
                <a:pPr>
                  <a:lnSpc>
                    <a:spcPts val="1960"/>
                  </a:lnSpc>
                </a:pPr>
                <a:r>
                  <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Challenges</a:t>
                </a:r>
                <a:endPar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83" name="Group 582">
              <a:extLst>
                <a:ext uri="{FF2B5EF4-FFF2-40B4-BE49-F238E27FC236}">
                  <a16:creationId xmlns:a16="http://schemas.microsoft.com/office/drawing/2014/main" id="{8ED956D9-ACAD-A449-9C68-AB0B933B979B}"/>
                </a:ext>
              </a:extLst>
            </p:cNvPr>
            <p:cNvGrpSpPr/>
            <p:nvPr/>
          </p:nvGrpSpPr>
          <p:grpSpPr>
            <a:xfrm>
              <a:off x="3047664" y="3657992"/>
              <a:ext cx="363221" cy="104123"/>
              <a:chOff x="4833434" y="3593060"/>
              <a:chExt cx="363221" cy="104123"/>
            </a:xfrm>
          </p:grpSpPr>
          <p:cxnSp>
            <p:nvCxnSpPr>
              <p:cNvPr id="584" name="Straight Connector 583">
                <a:extLst>
                  <a:ext uri="{FF2B5EF4-FFF2-40B4-BE49-F238E27FC236}">
                    <a16:creationId xmlns:a16="http://schemas.microsoft.com/office/drawing/2014/main" id="{CCE88E7C-8432-3C73-A1BE-349639594D8E}"/>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85" name="Oval 584">
                <a:extLst>
                  <a:ext uri="{FF2B5EF4-FFF2-40B4-BE49-F238E27FC236}">
                    <a16:creationId xmlns:a16="http://schemas.microsoft.com/office/drawing/2014/main" id="{529F184D-36E8-D9EA-BAAC-FFCDA779DFA0}"/>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8" name="Group 587">
            <a:extLst>
              <a:ext uri="{FF2B5EF4-FFF2-40B4-BE49-F238E27FC236}">
                <a16:creationId xmlns:a16="http://schemas.microsoft.com/office/drawing/2014/main" id="{000205D4-6832-3709-299D-2418ACBE9200}"/>
              </a:ext>
            </a:extLst>
          </p:cNvPr>
          <p:cNvGrpSpPr/>
          <p:nvPr/>
        </p:nvGrpSpPr>
        <p:grpSpPr>
          <a:xfrm>
            <a:off x="3367198" y="6791242"/>
            <a:ext cx="3738729" cy="435465"/>
            <a:chOff x="3047664" y="3465710"/>
            <a:chExt cx="3738729" cy="435465"/>
          </a:xfrm>
        </p:grpSpPr>
        <p:grpSp>
          <p:nvGrpSpPr>
            <p:cNvPr id="589" name="Group 588">
              <a:extLst>
                <a:ext uri="{FF2B5EF4-FFF2-40B4-BE49-F238E27FC236}">
                  <a16:creationId xmlns:a16="http://schemas.microsoft.com/office/drawing/2014/main" id="{4A0ACD7F-105F-CBC3-C10F-CA795F956CF4}"/>
                </a:ext>
              </a:extLst>
            </p:cNvPr>
            <p:cNvGrpSpPr/>
            <p:nvPr/>
          </p:nvGrpSpPr>
          <p:grpSpPr>
            <a:xfrm>
              <a:off x="4294693" y="3465710"/>
              <a:ext cx="2491700" cy="435465"/>
              <a:chOff x="2265639" y="6077055"/>
              <a:chExt cx="2491700" cy="435465"/>
            </a:xfrm>
          </p:grpSpPr>
          <p:sp>
            <p:nvSpPr>
              <p:cNvPr id="593" name="Text Placeholder 3">
                <a:extLst>
                  <a:ext uri="{FF2B5EF4-FFF2-40B4-BE49-F238E27FC236}">
                    <a16:creationId xmlns:a16="http://schemas.microsoft.com/office/drawing/2014/main" id="{ED714067-9F22-1A23-2B71-E1CD63D59FC8}"/>
                  </a:ext>
                </a:extLst>
              </p:cNvPr>
              <p:cNvSpPr txBox="1">
                <a:spLocks/>
              </p:cNvSpPr>
              <p:nvPr/>
            </p:nvSpPr>
            <p:spPr>
              <a:xfrm>
                <a:off x="2265639"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594" name="TextBox 593">
                <a:extLst>
                  <a:ext uri="{FF2B5EF4-FFF2-40B4-BE49-F238E27FC236}">
                    <a16:creationId xmlns:a16="http://schemas.microsoft.com/office/drawing/2014/main" id="{DCDE27E5-CBA6-7FCC-94C9-5B747679B324}"/>
                  </a:ext>
                </a:extLst>
              </p:cNvPr>
              <p:cNvSpPr txBox="1"/>
              <p:nvPr/>
            </p:nvSpPr>
            <p:spPr>
              <a:xfrm>
                <a:off x="2784877" y="6163707"/>
                <a:ext cx="1972462" cy="348813"/>
              </a:xfrm>
              <a:prstGeom prst="rect">
                <a:avLst/>
              </a:prstGeom>
              <a:noFill/>
              <a:ln>
                <a:noFill/>
              </a:ln>
            </p:spPr>
            <p:txBody>
              <a:bodyPr wrap="square">
                <a:spAutoFit/>
              </a:bodyPr>
              <a:lstStyle/>
              <a:p>
                <a:pPr>
                  <a:lnSpc>
                    <a:spcPts val="1960"/>
                  </a:lnSpc>
                </a:pPr>
                <a:r>
                  <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Opportunities</a:t>
                </a:r>
                <a:endPar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90" name="Group 589">
              <a:extLst>
                <a:ext uri="{FF2B5EF4-FFF2-40B4-BE49-F238E27FC236}">
                  <a16:creationId xmlns:a16="http://schemas.microsoft.com/office/drawing/2014/main" id="{58303141-3C93-045A-C794-7445D7BE8ACE}"/>
                </a:ext>
              </a:extLst>
            </p:cNvPr>
            <p:cNvGrpSpPr/>
            <p:nvPr/>
          </p:nvGrpSpPr>
          <p:grpSpPr>
            <a:xfrm>
              <a:off x="3047664" y="3657992"/>
              <a:ext cx="363221" cy="104123"/>
              <a:chOff x="4833434" y="3593060"/>
              <a:chExt cx="363221" cy="104123"/>
            </a:xfrm>
          </p:grpSpPr>
          <p:cxnSp>
            <p:nvCxnSpPr>
              <p:cNvPr id="591" name="Straight Connector 590">
                <a:extLst>
                  <a:ext uri="{FF2B5EF4-FFF2-40B4-BE49-F238E27FC236}">
                    <a16:creationId xmlns:a16="http://schemas.microsoft.com/office/drawing/2014/main" id="{49C28DFD-4EAB-9EAC-E5D2-8C299E5435AB}"/>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2" name="Oval 591">
                <a:extLst>
                  <a:ext uri="{FF2B5EF4-FFF2-40B4-BE49-F238E27FC236}">
                    <a16:creationId xmlns:a16="http://schemas.microsoft.com/office/drawing/2014/main" id="{A3840C21-2E2B-169E-31CB-7D4D138176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5" name="Group 594">
            <a:extLst>
              <a:ext uri="{FF2B5EF4-FFF2-40B4-BE49-F238E27FC236}">
                <a16:creationId xmlns:a16="http://schemas.microsoft.com/office/drawing/2014/main" id="{E385834C-BDC7-116F-FAA6-69C212311FE7}"/>
              </a:ext>
            </a:extLst>
          </p:cNvPr>
          <p:cNvGrpSpPr/>
          <p:nvPr/>
        </p:nvGrpSpPr>
        <p:grpSpPr>
          <a:xfrm>
            <a:off x="3367198" y="7587947"/>
            <a:ext cx="3707993" cy="435465"/>
            <a:chOff x="3047664" y="3465710"/>
            <a:chExt cx="3707993" cy="435465"/>
          </a:xfrm>
        </p:grpSpPr>
        <p:grpSp>
          <p:nvGrpSpPr>
            <p:cNvPr id="596" name="Group 595">
              <a:extLst>
                <a:ext uri="{FF2B5EF4-FFF2-40B4-BE49-F238E27FC236}">
                  <a16:creationId xmlns:a16="http://schemas.microsoft.com/office/drawing/2014/main" id="{9B3D23BA-70D4-AB1A-05DF-23F2798D9FC4}"/>
                </a:ext>
              </a:extLst>
            </p:cNvPr>
            <p:cNvGrpSpPr/>
            <p:nvPr/>
          </p:nvGrpSpPr>
          <p:grpSpPr>
            <a:xfrm>
              <a:off x="4263957" y="3465710"/>
              <a:ext cx="2491700" cy="435465"/>
              <a:chOff x="2234903" y="6077055"/>
              <a:chExt cx="2491700" cy="435465"/>
            </a:xfrm>
          </p:grpSpPr>
          <p:sp>
            <p:nvSpPr>
              <p:cNvPr id="600" name="Text Placeholder 3">
                <a:extLst>
                  <a:ext uri="{FF2B5EF4-FFF2-40B4-BE49-F238E27FC236}">
                    <a16:creationId xmlns:a16="http://schemas.microsoft.com/office/drawing/2014/main" id="{2517E657-CFED-68FC-7850-A511B91CC835}"/>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601" name="TextBox 600">
                <a:extLst>
                  <a:ext uri="{FF2B5EF4-FFF2-40B4-BE49-F238E27FC236}">
                    <a16:creationId xmlns:a16="http://schemas.microsoft.com/office/drawing/2014/main" id="{F0878738-05CD-36FD-F3DA-845542E18F45}"/>
                  </a:ext>
                </a:extLst>
              </p:cNvPr>
              <p:cNvSpPr txBox="1"/>
              <p:nvPr/>
            </p:nvSpPr>
            <p:spPr>
              <a:xfrm>
                <a:off x="2754141" y="6163707"/>
                <a:ext cx="1972462" cy="348813"/>
              </a:xfrm>
              <a:prstGeom prst="rect">
                <a:avLst/>
              </a:prstGeom>
              <a:noFill/>
              <a:ln>
                <a:noFill/>
              </a:ln>
            </p:spPr>
            <p:txBody>
              <a:bodyPr wrap="square">
                <a:spAutoFit/>
              </a:bodyPr>
              <a:lstStyle/>
              <a:p>
                <a:pPr>
                  <a:lnSpc>
                    <a:spcPts val="1960"/>
                  </a:lnSpc>
                </a:pPr>
                <a:r>
                  <a:rPr lang="en-IE" sz="1800" b="1">
                    <a:solidFill>
                      <a:srgbClr val="000000"/>
                    </a:solidFill>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Staying Ahead </a:t>
                </a:r>
                <a:endParaRPr lang="en-IE" sz="1800" b="1">
                  <a:solidFill>
                    <a:srgbClr val="000000"/>
                  </a:solidFill>
                  <a:effectLst/>
                  <a:latin typeface="Calibri" panose="020F0502020204030204" pitchFamily="34" charset="0"/>
                  <a:ea typeface="Times New Roman" panose="02020603050405020304" pitchFamily="18" charset="0"/>
                </a:endParaRPr>
              </a:p>
            </p:txBody>
          </p:sp>
        </p:grpSp>
        <p:grpSp>
          <p:nvGrpSpPr>
            <p:cNvPr id="597" name="Group 596">
              <a:extLst>
                <a:ext uri="{FF2B5EF4-FFF2-40B4-BE49-F238E27FC236}">
                  <a16:creationId xmlns:a16="http://schemas.microsoft.com/office/drawing/2014/main" id="{578157DA-8940-F491-DBB1-B115B41195A8}"/>
                </a:ext>
              </a:extLst>
            </p:cNvPr>
            <p:cNvGrpSpPr/>
            <p:nvPr/>
          </p:nvGrpSpPr>
          <p:grpSpPr>
            <a:xfrm>
              <a:off x="3047664" y="3657992"/>
              <a:ext cx="363221" cy="104123"/>
              <a:chOff x="4833434" y="3593060"/>
              <a:chExt cx="363221" cy="104123"/>
            </a:xfrm>
          </p:grpSpPr>
          <p:cxnSp>
            <p:nvCxnSpPr>
              <p:cNvPr id="598" name="Straight Connector 597">
                <a:extLst>
                  <a:ext uri="{FF2B5EF4-FFF2-40B4-BE49-F238E27FC236}">
                    <a16:creationId xmlns:a16="http://schemas.microsoft.com/office/drawing/2014/main" id="{9B0ED709-2432-84A6-99C5-C80945DD83A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9" name="Oval 598">
                <a:extLst>
                  <a:ext uri="{FF2B5EF4-FFF2-40B4-BE49-F238E27FC236}">
                    <a16:creationId xmlns:a16="http://schemas.microsoft.com/office/drawing/2014/main" id="{654485D5-3049-FD14-73C5-B24A18BFA552}"/>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02" name="Straight Connector 601">
            <a:extLst>
              <a:ext uri="{FF2B5EF4-FFF2-40B4-BE49-F238E27FC236}">
                <a16:creationId xmlns:a16="http://schemas.microsoft.com/office/drawing/2014/main" id="{F51B9BC5-EA78-E752-AEDD-440176528F8C}"/>
              </a:ext>
            </a:extLst>
          </p:cNvPr>
          <p:cNvCxnSpPr>
            <a:cxnSpLocks/>
          </p:cNvCxnSpPr>
          <p:nvPr/>
        </p:nvCxnSpPr>
        <p:spPr>
          <a:xfrm>
            <a:off x="3367198" y="5120017"/>
            <a:ext cx="0" cy="352387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04" name="TextBox 603">
            <a:extLst>
              <a:ext uri="{FF2B5EF4-FFF2-40B4-BE49-F238E27FC236}">
                <a16:creationId xmlns:a16="http://schemas.microsoft.com/office/drawing/2014/main" id="{75506293-EEB3-025E-92B8-30AAC38B8810}"/>
              </a:ext>
            </a:extLst>
          </p:cNvPr>
          <p:cNvSpPr txBox="1"/>
          <p:nvPr/>
        </p:nvSpPr>
        <p:spPr>
          <a:xfrm>
            <a:off x="535399" y="4993666"/>
            <a:ext cx="2209000" cy="2490425"/>
          </a:xfrm>
          <a:prstGeom prst="rect">
            <a:avLst/>
          </a:prstGeom>
          <a:solidFill>
            <a:srgbClr val="F79037"/>
          </a:solidFill>
        </p:spPr>
        <p:txBody>
          <a:bodyPr wrap="square">
            <a:spAutoFit/>
          </a:bodyPr>
          <a:lstStyle/>
          <a:p>
            <a:pPr>
              <a:lnSpc>
                <a:spcPts val="1700"/>
              </a:lnSpc>
            </a:pP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As we conclude this manual, it's </a:t>
            </a:r>
            <a:r>
              <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essential to look forward </a:t>
            </a: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and consider the future landscape of the </a:t>
            </a:r>
            <a:r>
              <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business sector</a:t>
            </a: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a:lnSpc>
                <a:spcPts val="1700"/>
              </a:lnSpc>
            </a:pPr>
            <a:endParaRPr lang="en-IE" sz="16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00"/>
              </a:lnSpc>
            </a:pP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Here's a more detailed </a:t>
            </a:r>
            <a:r>
              <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elaboration on the key topics </a:t>
            </a: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covered in this chapter: </a:t>
            </a:r>
          </a:p>
        </p:txBody>
      </p:sp>
      <p:grpSp>
        <p:nvGrpSpPr>
          <p:cNvPr id="615" name="Group 614">
            <a:extLst>
              <a:ext uri="{FF2B5EF4-FFF2-40B4-BE49-F238E27FC236}">
                <a16:creationId xmlns:a16="http://schemas.microsoft.com/office/drawing/2014/main" id="{103609A5-4009-606A-1208-35E0A421BFB3}"/>
              </a:ext>
            </a:extLst>
          </p:cNvPr>
          <p:cNvGrpSpPr/>
          <p:nvPr/>
        </p:nvGrpSpPr>
        <p:grpSpPr>
          <a:xfrm>
            <a:off x="3367198" y="8384652"/>
            <a:ext cx="3537106" cy="1204907"/>
            <a:chOff x="3047664" y="3465710"/>
            <a:chExt cx="3537106" cy="1204907"/>
          </a:xfrm>
        </p:grpSpPr>
        <p:grpSp>
          <p:nvGrpSpPr>
            <p:cNvPr id="616" name="Group 615">
              <a:extLst>
                <a:ext uri="{FF2B5EF4-FFF2-40B4-BE49-F238E27FC236}">
                  <a16:creationId xmlns:a16="http://schemas.microsoft.com/office/drawing/2014/main" id="{9DEDB244-6464-9D31-9F8F-C4CFCD7AFE53}"/>
                </a:ext>
              </a:extLst>
            </p:cNvPr>
            <p:cNvGrpSpPr/>
            <p:nvPr/>
          </p:nvGrpSpPr>
          <p:grpSpPr>
            <a:xfrm>
              <a:off x="4263957" y="3465710"/>
              <a:ext cx="2320813" cy="1204907"/>
              <a:chOff x="2234903" y="6077055"/>
              <a:chExt cx="2320813" cy="1204907"/>
            </a:xfrm>
          </p:grpSpPr>
          <p:sp>
            <p:nvSpPr>
              <p:cNvPr id="620" name="Text Placeholder 3">
                <a:extLst>
                  <a:ext uri="{FF2B5EF4-FFF2-40B4-BE49-F238E27FC236}">
                    <a16:creationId xmlns:a16="http://schemas.microsoft.com/office/drawing/2014/main" id="{8C4F1BB1-74BF-CCE6-FF28-D44407995F12}"/>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05</a:t>
                </a:r>
                <a:endParaRPr lang="en-US">
                  <a:solidFill>
                    <a:srgbClr val="F79037"/>
                  </a:solidFill>
                </a:endParaRPr>
              </a:p>
            </p:txBody>
          </p:sp>
          <p:sp>
            <p:nvSpPr>
              <p:cNvPr id="621" name="TextBox 620">
                <a:extLst>
                  <a:ext uri="{FF2B5EF4-FFF2-40B4-BE49-F238E27FC236}">
                    <a16:creationId xmlns:a16="http://schemas.microsoft.com/office/drawing/2014/main" id="{C0F3618A-C772-81CD-FD6C-150B3246391C}"/>
                  </a:ext>
                </a:extLst>
              </p:cNvPr>
              <p:cNvSpPr txBox="1"/>
              <p:nvPr/>
            </p:nvSpPr>
            <p:spPr>
              <a:xfrm>
                <a:off x="2754141" y="6163707"/>
                <a:ext cx="1801575" cy="1118255"/>
              </a:xfrm>
              <a:prstGeom prst="rect">
                <a:avLst/>
              </a:prstGeom>
              <a:noFill/>
              <a:ln>
                <a:noFill/>
              </a:ln>
            </p:spPr>
            <p:txBody>
              <a:bodyPr wrap="square">
                <a:spAutoFit/>
              </a:bodyPr>
              <a:lstStyle/>
              <a:p>
                <a:pPr>
                  <a:lnSpc>
                    <a:spcPts val="1960"/>
                  </a:lnSpc>
                </a:pPr>
                <a:r>
                  <a:rPr lang="en-IE" sz="1800" b="1">
                    <a:solidFill>
                      <a:srgbClr val="000000"/>
                    </a:solidFill>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Maintaining Your Ethical Commitment </a:t>
                </a:r>
                <a:endParaRPr lang="en-IE" sz="1800" b="1">
                  <a:solidFill>
                    <a:srgbClr val="000000"/>
                  </a:solidFill>
                  <a:effectLst/>
                  <a:latin typeface="Calibri" panose="020F0502020204030204" pitchFamily="34" charset="0"/>
                  <a:ea typeface="Times New Roman" panose="02020603050405020304" pitchFamily="18" charset="0"/>
                </a:endParaRPr>
              </a:p>
              <a:p>
                <a:pPr>
                  <a:lnSpc>
                    <a:spcPts val="1960"/>
                  </a:lnSpc>
                </a:pPr>
                <a:endParaRPr lang="en-IE" sz="1800" b="1">
                  <a:solidFill>
                    <a:srgbClr val="000000"/>
                  </a:solidFill>
                  <a:effectLst/>
                  <a:latin typeface="Calibri" panose="020F0502020204030204" pitchFamily="34" charset="0"/>
                  <a:ea typeface="Times New Roman" panose="02020603050405020304" pitchFamily="18" charset="0"/>
                </a:endParaRPr>
              </a:p>
            </p:txBody>
          </p:sp>
        </p:grpSp>
        <p:grpSp>
          <p:nvGrpSpPr>
            <p:cNvPr id="617" name="Group 616">
              <a:extLst>
                <a:ext uri="{FF2B5EF4-FFF2-40B4-BE49-F238E27FC236}">
                  <a16:creationId xmlns:a16="http://schemas.microsoft.com/office/drawing/2014/main" id="{A53BCC9F-3E17-90C6-6429-5C20081BB009}"/>
                </a:ext>
              </a:extLst>
            </p:cNvPr>
            <p:cNvGrpSpPr/>
            <p:nvPr/>
          </p:nvGrpSpPr>
          <p:grpSpPr>
            <a:xfrm>
              <a:off x="3047664" y="3657992"/>
              <a:ext cx="363221" cy="104123"/>
              <a:chOff x="4833434" y="3593060"/>
              <a:chExt cx="363221" cy="104123"/>
            </a:xfrm>
          </p:grpSpPr>
          <p:cxnSp>
            <p:nvCxnSpPr>
              <p:cNvPr id="618" name="Straight Connector 617">
                <a:extLst>
                  <a:ext uri="{FF2B5EF4-FFF2-40B4-BE49-F238E27FC236}">
                    <a16:creationId xmlns:a16="http://schemas.microsoft.com/office/drawing/2014/main" id="{FD0DE54B-DFC0-3A0C-CD68-DA96BA6EB3C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DDE7E272-3E6D-77E7-92F1-6973F40CBE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2" name="Group 621">
            <a:extLst>
              <a:ext uri="{FF2B5EF4-FFF2-40B4-BE49-F238E27FC236}">
                <a16:creationId xmlns:a16="http://schemas.microsoft.com/office/drawing/2014/main" id="{7A5F8A43-3989-555A-C0B7-30683BCB1ADC}"/>
              </a:ext>
            </a:extLst>
          </p:cNvPr>
          <p:cNvGrpSpPr/>
          <p:nvPr/>
        </p:nvGrpSpPr>
        <p:grpSpPr>
          <a:xfrm>
            <a:off x="3895169" y="8297441"/>
            <a:ext cx="622830" cy="622993"/>
            <a:chOff x="10376768" y="3823816"/>
            <a:chExt cx="923646" cy="923888"/>
          </a:xfrm>
        </p:grpSpPr>
        <p:sp>
          <p:nvSpPr>
            <p:cNvPr id="623" name="Freeform 622">
              <a:extLst>
                <a:ext uri="{FF2B5EF4-FFF2-40B4-BE49-F238E27FC236}">
                  <a16:creationId xmlns:a16="http://schemas.microsoft.com/office/drawing/2014/main" id="{C21540FA-B698-4FAF-F472-651C8D0B0CC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24" name="Graphic 2">
              <a:extLst>
                <a:ext uri="{FF2B5EF4-FFF2-40B4-BE49-F238E27FC236}">
                  <a16:creationId xmlns:a16="http://schemas.microsoft.com/office/drawing/2014/main" id="{90E77C90-4ED7-4783-1DD0-E7E1E5679B6F}"/>
                </a:ext>
              </a:extLst>
            </p:cNvPr>
            <p:cNvGrpSpPr/>
            <p:nvPr/>
          </p:nvGrpSpPr>
          <p:grpSpPr>
            <a:xfrm>
              <a:off x="10376768" y="3823816"/>
              <a:ext cx="923646" cy="923888"/>
              <a:chOff x="10376768" y="3823816"/>
              <a:chExt cx="923646" cy="923888"/>
            </a:xfrm>
            <a:solidFill>
              <a:srgbClr val="010101"/>
            </a:solidFill>
          </p:grpSpPr>
          <p:sp>
            <p:nvSpPr>
              <p:cNvPr id="625" name="Freeform 624">
                <a:extLst>
                  <a:ext uri="{FF2B5EF4-FFF2-40B4-BE49-F238E27FC236}">
                    <a16:creationId xmlns:a16="http://schemas.microsoft.com/office/drawing/2014/main" id="{4F1294F5-B657-07EB-3926-380CD047B26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6" name="Freeform 625">
                <a:extLst>
                  <a:ext uri="{FF2B5EF4-FFF2-40B4-BE49-F238E27FC236}">
                    <a16:creationId xmlns:a16="http://schemas.microsoft.com/office/drawing/2014/main" id="{BEA6D8B6-0015-2319-94F1-F827536E3A3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7" name="Freeform 626">
                <a:extLst>
                  <a:ext uri="{FF2B5EF4-FFF2-40B4-BE49-F238E27FC236}">
                    <a16:creationId xmlns:a16="http://schemas.microsoft.com/office/drawing/2014/main" id="{0081FD02-A994-26B2-8B4A-EF0016764F2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389520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7707" y="68715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7795" y="98009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89016" y="874523"/>
            <a:ext cx="5466529" cy="608885"/>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Emerging Trends</a:t>
            </a: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89016" y="51984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67</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59045" y="955166"/>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Transparency and Traceability: </a:t>
            </a:r>
            <a:r>
              <a:rPr lang="en-US" dirty="0">
                <a:solidFill>
                  <a:schemeClr val="tx1"/>
                </a:solidFill>
              </a:rPr>
              <a:t>Consumers increasingly demand transparency in the food industry. Embrace technologies that enable traceability and provide clear information about the sourcing, production, and impact of your products.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Plant-based and Lab-grown Foods: </a:t>
            </a:r>
            <a:r>
              <a:rPr lang="en-US" dirty="0">
                <a:solidFill>
                  <a:schemeClr val="tx1"/>
                </a:solidFill>
              </a:rPr>
              <a:t>The demand for plant-based and lab-grown foods continues to grow. Explore opportunities to innovate and offer alternative protein sources that align with ethical and sustainable values.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Circular Economy Approaches: </a:t>
            </a:r>
            <a:r>
              <a:rPr lang="en-US" dirty="0">
                <a:solidFill>
                  <a:schemeClr val="tx1"/>
                </a:solidFill>
              </a:rPr>
              <a:t>Embrace circular economy approaches by reducing waste, implementing recycling and upcycling practices, and creating closed-loop systems within your supply chain.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Digital Innovations: </a:t>
            </a:r>
            <a:r>
              <a:rPr lang="en-US" dirty="0">
                <a:solidFill>
                  <a:schemeClr val="tx1"/>
                </a:solidFill>
              </a:rPr>
              <a:t>Embrace digital technologies to enhance your business operations and customer experience. This includes online ordering, e-commerce platforms, mobile apps, and digital marketing strategies.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29" name="Group 28">
            <a:extLst>
              <a:ext uri="{FF2B5EF4-FFF2-40B4-BE49-F238E27FC236}">
                <a16:creationId xmlns:a16="http://schemas.microsoft.com/office/drawing/2014/main" id="{BE9156F7-A930-BEBF-8851-0311E3370202}"/>
              </a:ext>
            </a:extLst>
          </p:cNvPr>
          <p:cNvGrpSpPr/>
          <p:nvPr/>
        </p:nvGrpSpPr>
        <p:grpSpPr>
          <a:xfrm>
            <a:off x="569154" y="1500705"/>
            <a:ext cx="919145" cy="935918"/>
            <a:chOff x="11798823" y="4367300"/>
            <a:chExt cx="1220032" cy="1242297"/>
          </a:xfrm>
        </p:grpSpPr>
        <p:grpSp>
          <p:nvGrpSpPr>
            <p:cNvPr id="30" name="Graphic 303">
              <a:extLst>
                <a:ext uri="{FF2B5EF4-FFF2-40B4-BE49-F238E27FC236}">
                  <a16:creationId xmlns:a16="http://schemas.microsoft.com/office/drawing/2014/main" id="{903336B5-F686-3CB8-468C-4C3F648EE7CD}"/>
                </a:ext>
              </a:extLst>
            </p:cNvPr>
            <p:cNvGrpSpPr/>
            <p:nvPr/>
          </p:nvGrpSpPr>
          <p:grpSpPr>
            <a:xfrm>
              <a:off x="11997137" y="4405884"/>
              <a:ext cx="982858" cy="1164978"/>
              <a:chOff x="8477971" y="2116696"/>
              <a:chExt cx="982858" cy="1164978"/>
            </a:xfrm>
            <a:solidFill>
              <a:srgbClr val="FFFFFF"/>
            </a:solidFill>
          </p:grpSpPr>
          <p:sp>
            <p:nvSpPr>
              <p:cNvPr id="36" name="Freeform 35">
                <a:extLst>
                  <a:ext uri="{FF2B5EF4-FFF2-40B4-BE49-F238E27FC236}">
                    <a16:creationId xmlns:a16="http://schemas.microsoft.com/office/drawing/2014/main" id="{F529C3B7-8B09-66BA-3C85-B0985AD906A8}"/>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9FEFA86-8F97-1489-B1E8-378C1A32D7B7}"/>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endParaRPr lang="en-US"/>
              </a:p>
            </p:txBody>
          </p:sp>
        </p:grpSp>
        <p:grpSp>
          <p:nvGrpSpPr>
            <p:cNvPr id="31" name="Graphic 303">
              <a:extLst>
                <a:ext uri="{FF2B5EF4-FFF2-40B4-BE49-F238E27FC236}">
                  <a16:creationId xmlns:a16="http://schemas.microsoft.com/office/drawing/2014/main" id="{739C67CB-C414-D23A-FD48-1432A2B0C6CE}"/>
                </a:ext>
              </a:extLst>
            </p:cNvPr>
            <p:cNvGrpSpPr/>
            <p:nvPr/>
          </p:nvGrpSpPr>
          <p:grpSpPr>
            <a:xfrm>
              <a:off x="11798823" y="4367300"/>
              <a:ext cx="1220032" cy="1242297"/>
              <a:chOff x="8279657" y="2078112"/>
              <a:chExt cx="1220032" cy="1242297"/>
            </a:xfrm>
            <a:solidFill>
              <a:srgbClr val="000000"/>
            </a:solidFill>
          </p:grpSpPr>
          <p:sp>
            <p:nvSpPr>
              <p:cNvPr id="32" name="Freeform 31">
                <a:extLst>
                  <a:ext uri="{FF2B5EF4-FFF2-40B4-BE49-F238E27FC236}">
                    <a16:creationId xmlns:a16="http://schemas.microsoft.com/office/drawing/2014/main" id="{288172B9-24E2-E5D1-0522-668EF52D67C5}"/>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ED07AC7-15EC-2063-6C61-B4ACD9B0493A}"/>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A32AE11-16B8-015D-25BE-065A39873983}"/>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E84FC2B-0386-8283-A1CF-BEAFF5CE0EE6}"/>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sp>
        <p:nvSpPr>
          <p:cNvPr id="39" name="Rectangle 38">
            <a:extLst>
              <a:ext uri="{FF2B5EF4-FFF2-40B4-BE49-F238E27FC236}">
                <a16:creationId xmlns:a16="http://schemas.microsoft.com/office/drawing/2014/main" id="{7CD1E8A9-36FF-80B2-AB1C-8D7C0B397898}"/>
              </a:ext>
            </a:extLst>
          </p:cNvPr>
          <p:cNvSpPr/>
          <p:nvPr/>
        </p:nvSpPr>
        <p:spPr>
          <a:xfrm>
            <a:off x="0" y="3802255"/>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8C9D44B-60D4-380F-0FF6-83CD3FF16978}"/>
              </a:ext>
            </a:extLst>
          </p:cNvPr>
          <p:cNvGrpSpPr/>
          <p:nvPr/>
        </p:nvGrpSpPr>
        <p:grpSpPr>
          <a:xfrm flipV="1">
            <a:off x="-10088" y="4095204"/>
            <a:ext cx="498763" cy="104373"/>
            <a:chOff x="3931516" y="7479258"/>
            <a:chExt cx="497571" cy="104123"/>
          </a:xfrm>
          <a:solidFill>
            <a:schemeClr val="tx1"/>
          </a:solidFill>
        </p:grpSpPr>
        <p:cxnSp>
          <p:nvCxnSpPr>
            <p:cNvPr id="41" name="Straight Connector 40">
              <a:extLst>
                <a:ext uri="{FF2B5EF4-FFF2-40B4-BE49-F238E27FC236}">
                  <a16:creationId xmlns:a16="http://schemas.microsoft.com/office/drawing/2014/main" id="{7B11E75C-8799-4EE9-E4C3-13D8F1F1136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31B7FFC-C55F-B425-E33D-3FF711A2FEB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8FF9EFB9-0068-FF4E-EFB6-A95D4AEBDE00}"/>
              </a:ext>
            </a:extLst>
          </p:cNvPr>
          <p:cNvSpPr txBox="1"/>
          <p:nvPr/>
        </p:nvSpPr>
        <p:spPr>
          <a:xfrm>
            <a:off x="496723" y="3989628"/>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Challenges </a:t>
            </a:r>
          </a:p>
        </p:txBody>
      </p:sp>
      <p:sp>
        <p:nvSpPr>
          <p:cNvPr id="47" name="TextBox 46">
            <a:extLst>
              <a:ext uri="{FF2B5EF4-FFF2-40B4-BE49-F238E27FC236}">
                <a16:creationId xmlns:a16="http://schemas.microsoft.com/office/drawing/2014/main" id="{10D8937E-E296-D537-281E-D920E561A2A5}"/>
              </a:ext>
            </a:extLst>
          </p:cNvPr>
          <p:cNvSpPr txBox="1"/>
          <p:nvPr/>
        </p:nvSpPr>
        <p:spPr>
          <a:xfrm>
            <a:off x="496723" y="3634946"/>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8" name="Text Placeholder 2">
            <a:extLst>
              <a:ext uri="{FF2B5EF4-FFF2-40B4-BE49-F238E27FC236}">
                <a16:creationId xmlns:a16="http://schemas.microsoft.com/office/drawing/2014/main" id="{4C6DD654-C6FD-C11C-3E4E-1F583738EB02}"/>
              </a:ext>
            </a:extLst>
          </p:cNvPr>
          <p:cNvSpPr txBox="1">
            <a:spLocks/>
          </p:cNvSpPr>
          <p:nvPr/>
        </p:nvSpPr>
        <p:spPr>
          <a:xfrm>
            <a:off x="2566752" y="4070271"/>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Price Competition: </a:t>
            </a:r>
            <a:r>
              <a:rPr lang="en-US" dirty="0">
                <a:solidFill>
                  <a:schemeClr val="tx1"/>
                </a:solidFill>
              </a:rPr>
              <a:t>Price competition in the food industry can pose a challenge for ethical food businesses. Find ways to communicate the value of your ethical practices to customers, allowing them to understand why your products may have a higher price point.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Regulatory Changes: </a:t>
            </a:r>
            <a:r>
              <a:rPr lang="en-US" dirty="0">
                <a:solidFill>
                  <a:schemeClr val="tx1"/>
                </a:solidFill>
              </a:rPr>
              <a:t>Stay informed about evolving regulations that may impact your business operations. Be prepared to adapt your practices to ensure compliance and maintain your ethical standards.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Sourcing Difficulties: </a:t>
            </a:r>
            <a:r>
              <a:rPr lang="en-US" dirty="0">
                <a:solidFill>
                  <a:schemeClr val="tx1"/>
                </a:solidFill>
              </a:rPr>
              <a:t>Sourcing ethical and sustainable ingredients can sometimes be challenging. Establish strong relationships with suppliers and explore alternative sourcing options to ensure a consistent supply of high-quality ingredients.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Consumer </a:t>
            </a:r>
            <a:r>
              <a:rPr lang="en-US" b="1" dirty="0" err="1">
                <a:solidFill>
                  <a:srgbClr val="F79037"/>
                </a:solidFill>
              </a:rPr>
              <a:t>Scepticism</a:t>
            </a:r>
            <a:r>
              <a:rPr lang="en-US" b="1" dirty="0">
                <a:solidFill>
                  <a:srgbClr val="F79037"/>
                </a:solidFill>
              </a:rPr>
              <a:t>: </a:t>
            </a:r>
            <a:r>
              <a:rPr lang="en-US" dirty="0">
                <a:solidFill>
                  <a:schemeClr val="tx1"/>
                </a:solidFill>
              </a:rPr>
              <a:t>Some consumers may be </a:t>
            </a:r>
            <a:r>
              <a:rPr lang="en-US" dirty="0" err="1">
                <a:solidFill>
                  <a:schemeClr val="tx1"/>
                </a:solidFill>
              </a:rPr>
              <a:t>sceptical</a:t>
            </a:r>
            <a:r>
              <a:rPr lang="en-US" dirty="0">
                <a:solidFill>
                  <a:schemeClr val="tx1"/>
                </a:solidFill>
              </a:rPr>
              <a:t> of ethical claims made by businesses. Ensure transparency, provide evidence of your ethical practices, and engage in open communication to build trust with your customers. </a:t>
            </a:r>
          </a:p>
          <a:p>
            <a:pPr algn="l">
              <a:buClr>
                <a:srgbClr val="F1A0C2"/>
              </a:buClr>
              <a:tabLst>
                <a:tab pos="177800" algn="l"/>
              </a:tabLst>
            </a:pPr>
            <a:endParaRPr lang="en-US" dirty="0">
              <a:solidFill>
                <a:schemeClr val="tx1"/>
              </a:solidFill>
            </a:endParaRPr>
          </a:p>
        </p:txBody>
      </p:sp>
      <p:grpSp>
        <p:nvGrpSpPr>
          <p:cNvPr id="73" name="Group 72">
            <a:extLst>
              <a:ext uri="{FF2B5EF4-FFF2-40B4-BE49-F238E27FC236}">
                <a16:creationId xmlns:a16="http://schemas.microsoft.com/office/drawing/2014/main" id="{7F450E89-0CD9-F874-583E-73B42B6784D8}"/>
              </a:ext>
            </a:extLst>
          </p:cNvPr>
          <p:cNvGrpSpPr/>
          <p:nvPr/>
        </p:nvGrpSpPr>
        <p:grpSpPr>
          <a:xfrm>
            <a:off x="548815" y="4689407"/>
            <a:ext cx="809522" cy="809304"/>
            <a:chOff x="8242308" y="4543504"/>
            <a:chExt cx="1008541" cy="1008269"/>
          </a:xfrm>
        </p:grpSpPr>
        <p:sp>
          <p:nvSpPr>
            <p:cNvPr id="74" name="Freeform 73">
              <a:extLst>
                <a:ext uri="{FF2B5EF4-FFF2-40B4-BE49-F238E27FC236}">
                  <a16:creationId xmlns:a16="http://schemas.microsoft.com/office/drawing/2014/main" id="{A0FF638A-0859-1633-AA3A-A5097DF4DB5A}"/>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A697D276-7AD2-9723-B705-15DB9DCE0EFC}"/>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47B24795-3EE4-2DEC-C795-4EC0501E6325}"/>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E44A0BB-4F57-B966-E113-D76D0417A2E7}"/>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0A33A32-3A2E-E9F3-E10D-A0B49B6183E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42884EE-25B4-FCD9-0068-2685FCC037AF}"/>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FF4356-70BC-513A-FF9F-79E235CA879A}"/>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B79B007-3634-925F-371A-4E996881AEF5}"/>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2B10DF1-9734-8EDB-65B4-01907D18CE44}"/>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7254F3C-A290-558A-7FE3-4027C93FD49A}"/>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endParaRPr lang="en-US"/>
            </a:p>
          </p:txBody>
        </p:sp>
        <p:grpSp>
          <p:nvGrpSpPr>
            <p:cNvPr id="84" name="Graphic 2">
              <a:extLst>
                <a:ext uri="{FF2B5EF4-FFF2-40B4-BE49-F238E27FC236}">
                  <a16:creationId xmlns:a16="http://schemas.microsoft.com/office/drawing/2014/main" id="{90622AB3-2C55-53DA-4E86-3B16236FBD4B}"/>
                </a:ext>
              </a:extLst>
            </p:cNvPr>
            <p:cNvGrpSpPr/>
            <p:nvPr/>
          </p:nvGrpSpPr>
          <p:grpSpPr>
            <a:xfrm>
              <a:off x="8696898" y="4576287"/>
              <a:ext cx="520036" cy="519372"/>
              <a:chOff x="4594347" y="2258759"/>
              <a:chExt cx="520036" cy="519372"/>
            </a:xfrm>
            <a:solidFill>
              <a:srgbClr val="00BADE"/>
            </a:solidFill>
          </p:grpSpPr>
          <p:sp>
            <p:nvSpPr>
              <p:cNvPr id="86" name="Freeform 85">
                <a:extLst>
                  <a:ext uri="{FF2B5EF4-FFF2-40B4-BE49-F238E27FC236}">
                    <a16:creationId xmlns:a16="http://schemas.microsoft.com/office/drawing/2014/main" id="{5DF6B384-407B-0060-6346-04F99F8476F8}"/>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4A19336-7336-17DD-BAF1-17CFAC51771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endParaRPr lang="en-US"/>
              </a:p>
            </p:txBody>
          </p:sp>
        </p:grpSp>
        <p:sp>
          <p:nvSpPr>
            <p:cNvPr id="85" name="Freeform 84">
              <a:extLst>
                <a:ext uri="{FF2B5EF4-FFF2-40B4-BE49-F238E27FC236}">
                  <a16:creationId xmlns:a16="http://schemas.microsoft.com/office/drawing/2014/main" id="{921F497E-5ED0-3252-560B-CD90171145C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endParaRPr lang="en-US"/>
            </a:p>
          </p:txBody>
        </p:sp>
      </p:grpSp>
      <p:sp>
        <p:nvSpPr>
          <p:cNvPr id="94" name="Rectangle 93">
            <a:extLst>
              <a:ext uri="{FF2B5EF4-FFF2-40B4-BE49-F238E27FC236}">
                <a16:creationId xmlns:a16="http://schemas.microsoft.com/office/drawing/2014/main" id="{8CB657B0-1F48-244F-C7DE-776BDCBC42F5}"/>
              </a:ext>
            </a:extLst>
          </p:cNvPr>
          <p:cNvSpPr/>
          <p:nvPr/>
        </p:nvSpPr>
        <p:spPr>
          <a:xfrm>
            <a:off x="-15755" y="704642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25843" y="7339369"/>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480968" y="7233793"/>
            <a:ext cx="5466529" cy="608885"/>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Opportunities </a:t>
            </a: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480968" y="687911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50997" y="7314436"/>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Product Innovation: </a:t>
            </a:r>
            <a:r>
              <a:rPr lang="en-US" dirty="0">
                <a:solidFill>
                  <a:schemeClr val="tx1"/>
                </a:solidFill>
              </a:rPr>
              <a:t>Explore opportunities for product innovation by developing new ethical and sustainable food products or improving existing ones. Consider incorporating unique ingredients, exploring new </a:t>
            </a:r>
            <a:r>
              <a:rPr lang="en-US" dirty="0" err="1">
                <a:solidFill>
                  <a:schemeClr val="tx1"/>
                </a:solidFill>
              </a:rPr>
              <a:t>flavours</a:t>
            </a:r>
            <a:r>
              <a:rPr lang="en-US" dirty="0">
                <a:solidFill>
                  <a:schemeClr val="tx1"/>
                </a:solidFill>
              </a:rPr>
              <a:t>, or addressing specific dietary needs.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Niche Markets: </a:t>
            </a:r>
            <a:r>
              <a:rPr lang="en-US" dirty="0">
                <a:solidFill>
                  <a:schemeClr val="tx1"/>
                </a:solidFill>
              </a:rPr>
              <a:t>Identify and target niche markets that align with your ethical values. Cater to specific dietary preferences, such as vegan, gluten-free, or organic, or focus on specific geographic regions or cultural niches.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Partnerships and Collaborations: </a:t>
            </a:r>
            <a:r>
              <a:rPr lang="en-US" dirty="0">
                <a:solidFill>
                  <a:schemeClr val="tx1"/>
                </a:solidFill>
              </a:rPr>
              <a:t>Seek partnerships and collaborations with like-minded businesses, suppliers, or </a:t>
            </a:r>
            <a:r>
              <a:rPr lang="en-US" dirty="0" err="1">
                <a:solidFill>
                  <a:schemeClr val="tx1"/>
                </a:solidFill>
              </a:rPr>
              <a:t>organisations</a:t>
            </a:r>
            <a:r>
              <a:rPr lang="en-US" dirty="0">
                <a:solidFill>
                  <a:schemeClr val="tx1"/>
                </a:solidFill>
              </a:rPr>
              <a:t>. Collaborative efforts can amplify your impact, expand your reach, and provide access to new markets.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Growth in New Geographic Markets: </a:t>
            </a:r>
            <a:r>
              <a:rPr lang="en-US" dirty="0">
                <a:solidFill>
                  <a:schemeClr val="tx1"/>
                </a:solidFill>
              </a:rPr>
              <a:t>Consider expanding your operations to new geographic markets that have a high demand for ethical and sustainable food products. Conduct market research to understand local preferences and adapt your strategies accordingly.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35" name="Graphic 3">
            <a:extLst>
              <a:ext uri="{FF2B5EF4-FFF2-40B4-BE49-F238E27FC236}">
                <a16:creationId xmlns:a16="http://schemas.microsoft.com/office/drawing/2014/main" id="{2198A72C-26C9-C27D-4A27-08112920B8EB}"/>
              </a:ext>
            </a:extLst>
          </p:cNvPr>
          <p:cNvGrpSpPr/>
          <p:nvPr/>
        </p:nvGrpSpPr>
        <p:grpSpPr>
          <a:xfrm>
            <a:off x="532138" y="7928374"/>
            <a:ext cx="872091" cy="818286"/>
            <a:chOff x="6615628" y="2116894"/>
            <a:chExt cx="1066935" cy="1001108"/>
          </a:xfrm>
        </p:grpSpPr>
        <p:sp>
          <p:nvSpPr>
            <p:cNvPr id="136" name="Freeform 135">
              <a:extLst>
                <a:ext uri="{FF2B5EF4-FFF2-40B4-BE49-F238E27FC236}">
                  <a16:creationId xmlns:a16="http://schemas.microsoft.com/office/drawing/2014/main" id="{F19E9CB5-0C42-49E6-8589-B454AF8C55A7}"/>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endParaRPr lang="en-US"/>
            </a:p>
          </p:txBody>
        </p:sp>
        <p:grpSp>
          <p:nvGrpSpPr>
            <p:cNvPr id="137" name="Graphic 3">
              <a:extLst>
                <a:ext uri="{FF2B5EF4-FFF2-40B4-BE49-F238E27FC236}">
                  <a16:creationId xmlns:a16="http://schemas.microsoft.com/office/drawing/2014/main" id="{B6A635D8-CD91-F9E3-9576-951C53A002E4}"/>
                </a:ext>
              </a:extLst>
            </p:cNvPr>
            <p:cNvGrpSpPr/>
            <p:nvPr/>
          </p:nvGrpSpPr>
          <p:grpSpPr>
            <a:xfrm>
              <a:off x="6615628" y="2116894"/>
              <a:ext cx="1066935" cy="1001108"/>
              <a:chOff x="6615628" y="2116894"/>
              <a:chExt cx="1066935" cy="1001108"/>
            </a:xfrm>
            <a:solidFill>
              <a:srgbClr val="000000"/>
            </a:solidFill>
          </p:grpSpPr>
          <p:sp>
            <p:nvSpPr>
              <p:cNvPr id="138" name="Freeform 137">
                <a:extLst>
                  <a:ext uri="{FF2B5EF4-FFF2-40B4-BE49-F238E27FC236}">
                    <a16:creationId xmlns:a16="http://schemas.microsoft.com/office/drawing/2014/main" id="{7AF984B1-E018-B23B-B880-DFB52DCC1BC8}"/>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04FF58E-ABA5-E768-43A1-43996EE49B6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F7E21DF5-831C-F8A4-3A5A-43CE5160B7A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53826124-37EC-9733-914D-E38EF99873A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B7FB7DE3-FF64-C5F6-E5F0-4D732D1C705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AC7A6020-80B4-4FF9-C271-0442D996103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65271540-A986-E486-AA13-DEB9AB1565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A1CD0C4C-53E6-C6AB-2450-1E5C8047ACF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41E519E-81C8-DF11-83AF-E833043F7E4C}"/>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BFB6C4D3-2B19-169A-7A37-83F2CC5E6FA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B81B6E-DA0F-79A7-9297-C98A8F3F636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781710C-E246-5E5D-0D50-B982572C3F5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8222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50A01F13-5E3A-953B-D848-D7A1B4F27A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6227594"/>
            <a:ext cx="7559675" cy="4386812"/>
          </a:xfrm>
          <a:prstGeom prst="rect">
            <a:avLst/>
          </a:prstGeom>
        </p:spPr>
      </p:pic>
      <p:grpSp>
        <p:nvGrpSpPr>
          <p:cNvPr id="61" name="Group 60">
            <a:extLst>
              <a:ext uri="{FF2B5EF4-FFF2-40B4-BE49-F238E27FC236}">
                <a16:creationId xmlns:a16="http://schemas.microsoft.com/office/drawing/2014/main" id="{E0D192C7-D5D0-00B8-27D2-8D9181ACB2D4}"/>
              </a:ext>
            </a:extLst>
          </p:cNvPr>
          <p:cNvGrpSpPr/>
          <p:nvPr/>
        </p:nvGrpSpPr>
        <p:grpSpPr>
          <a:xfrm>
            <a:off x="339447" y="7344848"/>
            <a:ext cx="4467096" cy="2729661"/>
            <a:chOff x="141575" y="481772"/>
            <a:chExt cx="4412840" cy="2339889"/>
          </a:xfrm>
          <a:solidFill>
            <a:srgbClr val="B2DEDD"/>
          </a:solidFill>
        </p:grpSpPr>
        <p:sp>
          <p:nvSpPr>
            <p:cNvPr id="62" name="Freeform 61">
              <a:extLst>
                <a:ext uri="{FF2B5EF4-FFF2-40B4-BE49-F238E27FC236}">
                  <a16:creationId xmlns:a16="http://schemas.microsoft.com/office/drawing/2014/main" id="{848F8108-69C9-F750-9162-E6E47E548FF9}"/>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7945C2AE-CEFA-BC40-028C-09DCE81DEAEC}"/>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endParaRPr lang="en-US" b="0" i="0">
                <a:latin typeface="Calibri" panose="020F0502020204030204" pitchFamily="34" charset="0"/>
              </a:endParaRPr>
            </a:p>
          </p:txBody>
        </p:sp>
      </p:grpSp>
      <p:sp>
        <p:nvSpPr>
          <p:cNvPr id="18" name="Rectangle 17">
            <a:extLst>
              <a:ext uri="{FF2B5EF4-FFF2-40B4-BE49-F238E27FC236}">
                <a16:creationId xmlns:a16="http://schemas.microsoft.com/office/drawing/2014/main" id="{0CF40106-EC0B-377C-3CD7-441A51B1464B}"/>
              </a:ext>
            </a:extLst>
          </p:cNvPr>
          <p:cNvSpPr/>
          <p:nvPr/>
        </p:nvSpPr>
        <p:spPr>
          <a:xfrm>
            <a:off x="0" y="699789"/>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8" y="992738"/>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3" y="887162"/>
            <a:ext cx="5466529" cy="865365"/>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Staying Ahead </a:t>
            </a:r>
          </a:p>
          <a:p>
            <a:pPr>
              <a:lnSpc>
                <a:spcPts val="1960"/>
              </a:lnSpc>
            </a:pPr>
            <a:endParaRPr lang="en-IE" sz="2000" b="1">
              <a:effectLst/>
              <a:latin typeface="Calibri" panose="020F0502020204030204" pitchFamily="34" charset="0"/>
              <a:ea typeface="Times New Roman" panose="02020603050405020304" pitchFamily="18" charset="0"/>
            </a:endParaRP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3" y="532480"/>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68</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66752" y="967805"/>
            <a:ext cx="4800904"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Continuous Learning: </a:t>
            </a:r>
            <a:r>
              <a:rPr lang="en-US" dirty="0">
                <a:solidFill>
                  <a:schemeClr val="tx1"/>
                </a:solidFill>
              </a:rPr>
              <a:t>Stay informed about the latest trends, innovations, and best practices in the ethical food sector. Attend industry conferences, participate in webinars, and engage with industry associations to stay ahead of the curve.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Networking and Collaboration: </a:t>
            </a:r>
            <a:r>
              <a:rPr lang="en-US" dirty="0">
                <a:solidFill>
                  <a:schemeClr val="tx1"/>
                </a:solidFill>
              </a:rPr>
              <a:t>Build a strong network of industry professionals, suppliers, and fellow ethical food entrepreneurs. Collaborate, share insights, and learn from each other's experiences to collectively drive the growth of the sector.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Seeking Feedback: </a:t>
            </a:r>
            <a:r>
              <a:rPr lang="en-US" dirty="0">
                <a:solidFill>
                  <a:schemeClr val="tx1"/>
                </a:solidFill>
              </a:rPr>
              <a:t>Regularly seek feedback from your customers, suppliers, and employees. This feedback can help you identify areas for improvement, understand changing consumer preferences, and refine your ethical practices.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Adapting to Consumer Preferences and Regulations: </a:t>
            </a:r>
            <a:r>
              <a:rPr lang="en-US" dirty="0">
                <a:solidFill>
                  <a:schemeClr val="tx1"/>
                </a:solidFill>
              </a:rPr>
              <a:t>Continuously assess and adapt your business practices to align with evolving consumer preferences and regulatory environments. Stay flexible and open to change to meet the expectations of your target market.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sp>
        <p:nvSpPr>
          <p:cNvPr id="94" name="Rectangle 93">
            <a:extLst>
              <a:ext uri="{FF2B5EF4-FFF2-40B4-BE49-F238E27FC236}">
                <a16:creationId xmlns:a16="http://schemas.microsoft.com/office/drawing/2014/main" id="{8CB657B0-1F48-244F-C7DE-776BDCBC42F5}"/>
              </a:ext>
            </a:extLst>
          </p:cNvPr>
          <p:cNvSpPr/>
          <p:nvPr/>
        </p:nvSpPr>
        <p:spPr>
          <a:xfrm>
            <a:off x="10088" y="3996887"/>
            <a:ext cx="2506132" cy="174614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0" y="4289836"/>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506811" y="4184260"/>
            <a:ext cx="1715437" cy="1121846"/>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Maintaining Your Ethical Commitment</a:t>
            </a: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506811" y="382957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76839" y="4264903"/>
            <a:ext cx="4800905"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Core Values and Mission: </a:t>
            </a:r>
            <a:r>
              <a:rPr lang="en-US" dirty="0">
                <a:solidFill>
                  <a:schemeClr val="tx1"/>
                </a:solidFill>
              </a:rPr>
              <a:t>Keep your ethical vision and mission at the heart of your business. Regularly revisit and reinforce your core values to ensure that all aspects of your operations align with your ethical commitment.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Ethical Supply Chain Management: </a:t>
            </a:r>
            <a:r>
              <a:rPr lang="en-US" dirty="0">
                <a:solidFill>
                  <a:schemeClr val="tx1"/>
                </a:solidFill>
              </a:rPr>
              <a:t>Continuously evaluate and improve your supply chain to ensure ethical sourcing, fair trade practices, and sustainability. Build long-term relationships with suppliers who share your values.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Engaging Stakeholders: </a:t>
            </a:r>
            <a:r>
              <a:rPr lang="en-US" dirty="0">
                <a:solidFill>
                  <a:schemeClr val="tx1"/>
                </a:solidFill>
              </a:rPr>
              <a:t>Engage with your stakeholders, including customers, employees, suppliers, and local communities. Communicate your ethical initiatives, involve them in decision-making processes, and listen to their feedback and suggestions.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5" name="Group 14">
            <a:extLst>
              <a:ext uri="{FF2B5EF4-FFF2-40B4-BE49-F238E27FC236}">
                <a16:creationId xmlns:a16="http://schemas.microsoft.com/office/drawing/2014/main" id="{6C1F2FEB-DEA5-A092-057C-5C30E02E5FD8}"/>
              </a:ext>
            </a:extLst>
          </p:cNvPr>
          <p:cNvGrpSpPr/>
          <p:nvPr/>
        </p:nvGrpSpPr>
        <p:grpSpPr>
          <a:xfrm>
            <a:off x="577689" y="5115206"/>
            <a:ext cx="943707" cy="943954"/>
            <a:chOff x="10376768" y="3823816"/>
            <a:chExt cx="923646" cy="923888"/>
          </a:xfrm>
        </p:grpSpPr>
        <p:sp>
          <p:nvSpPr>
            <p:cNvPr id="16" name="Freeform 15">
              <a:extLst>
                <a:ext uri="{FF2B5EF4-FFF2-40B4-BE49-F238E27FC236}">
                  <a16:creationId xmlns:a16="http://schemas.microsoft.com/office/drawing/2014/main" id="{C815680F-C677-264E-2B20-8871FB2A910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464A498-2170-E075-454A-1C4584E3280A}"/>
                </a:ext>
              </a:extLst>
            </p:cNvPr>
            <p:cNvGrpSpPr/>
            <p:nvPr/>
          </p:nvGrpSpPr>
          <p:grpSpPr>
            <a:xfrm>
              <a:off x="10376768" y="3823816"/>
              <a:ext cx="923646" cy="923888"/>
              <a:chOff x="10376768" y="3823816"/>
              <a:chExt cx="923646" cy="923888"/>
            </a:xfrm>
            <a:solidFill>
              <a:srgbClr val="010101"/>
            </a:solidFill>
          </p:grpSpPr>
          <p:sp>
            <p:nvSpPr>
              <p:cNvPr id="19" name="Freeform 18">
                <a:extLst>
                  <a:ext uri="{FF2B5EF4-FFF2-40B4-BE49-F238E27FC236}">
                    <a16:creationId xmlns:a16="http://schemas.microsoft.com/office/drawing/2014/main" id="{0AEA9A42-C0AE-F9EA-7A72-2265297EA998}"/>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09BE6C2-7959-7132-56C8-8C48E43DD6F0}"/>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AB3AB70-AA29-0DA0-A3DD-9B4B6174E22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12549EB9-8B1F-ABAB-C38C-C729C6629741}"/>
              </a:ext>
            </a:extLst>
          </p:cNvPr>
          <p:cNvGrpSpPr/>
          <p:nvPr/>
        </p:nvGrpSpPr>
        <p:grpSpPr>
          <a:xfrm>
            <a:off x="586381" y="1676214"/>
            <a:ext cx="850180" cy="854163"/>
            <a:chOff x="10641325" y="2076985"/>
            <a:chExt cx="1044352" cy="1049245"/>
          </a:xfrm>
        </p:grpSpPr>
        <p:sp>
          <p:nvSpPr>
            <p:cNvPr id="23" name="Freeform 22">
              <a:extLst>
                <a:ext uri="{FF2B5EF4-FFF2-40B4-BE49-F238E27FC236}">
                  <a16:creationId xmlns:a16="http://schemas.microsoft.com/office/drawing/2014/main" id="{62D481CD-34F7-8AFD-18F4-CC884D2CD194}"/>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F86C6083-B600-0F8A-144F-38B602D785A0}"/>
                </a:ext>
              </a:extLst>
            </p:cNvPr>
            <p:cNvGrpSpPr/>
            <p:nvPr/>
          </p:nvGrpSpPr>
          <p:grpSpPr>
            <a:xfrm>
              <a:off x="10641325" y="2076985"/>
              <a:ext cx="1044352" cy="1049245"/>
              <a:chOff x="10641325" y="2076985"/>
              <a:chExt cx="1044352" cy="1049245"/>
            </a:xfrm>
            <a:solidFill>
              <a:srgbClr val="000000"/>
            </a:solidFill>
          </p:grpSpPr>
          <p:sp>
            <p:nvSpPr>
              <p:cNvPr id="25" name="Freeform 24">
                <a:extLst>
                  <a:ext uri="{FF2B5EF4-FFF2-40B4-BE49-F238E27FC236}">
                    <a16:creationId xmlns:a16="http://schemas.microsoft.com/office/drawing/2014/main" id="{846E3DFD-DF0F-C7D7-C0B8-E6D78F939470}"/>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3B5547-CAB9-2CDE-BFAD-C81F9A4C2676}"/>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5A6B990-8DC3-2BBF-0BF9-E5AF58A989BD}"/>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E5E778-E3DF-9840-F67E-2AA6BF4BB19D}"/>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50B6D9D-1374-ACF6-FFFF-BD66F9ED2BE1}"/>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8525BCF-2994-93E7-3287-3D7FFB19064B}"/>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3457672-0D81-86F8-3D32-C16B4A4E958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FF976D2-06EF-8B74-FDE1-DF8E9EA1A83D}"/>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E876D74-B983-9F89-E6CA-06EC63BB749A}"/>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6A5C214-F3D8-696C-6688-6D0F2B45B919}"/>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sp>
        <p:nvSpPr>
          <p:cNvPr id="55" name="Text Placeholder 2">
            <a:extLst>
              <a:ext uri="{FF2B5EF4-FFF2-40B4-BE49-F238E27FC236}">
                <a16:creationId xmlns:a16="http://schemas.microsoft.com/office/drawing/2014/main" id="{0DB22CE6-5945-9F06-7498-11C92F7C045C}"/>
              </a:ext>
            </a:extLst>
          </p:cNvPr>
          <p:cNvSpPr txBox="1">
            <a:spLocks/>
          </p:cNvSpPr>
          <p:nvPr/>
        </p:nvSpPr>
        <p:spPr>
          <a:xfrm>
            <a:off x="550302" y="7700497"/>
            <a:ext cx="4053073" cy="207708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tx1"/>
                </a:solidFill>
              </a:rPr>
              <a:t>Starting and running an ethical food business is not without its challenges, but the potential rewards—both financial and societal—are immense. Stay committed to your ethical mission, embrace innovation, and continuously adapt to the changing landscape. Remember that your impact goes beyond profitability, as you contribute to a more sustainable and responsible food industry. </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tx1"/>
                </a:solidFill>
              </a:rPr>
              <a:t>We hope you have a clear vision of the future landscape of the ethical food business sector and how you can continue to succeed and make a positive impact through your business. This knowledge supported by our open-access course, should equip you with the insights needed to navigate the path ahead and continue your journey as a successful ethical food entrepreneur. </a:t>
            </a:r>
          </a:p>
          <a:p>
            <a:pPr>
              <a:lnSpc>
                <a:spcPts val="1220"/>
              </a:lnSpc>
              <a:buClr>
                <a:srgbClr val="F1A0C2"/>
              </a:buClr>
              <a:tabLst>
                <a:tab pos="177800" algn="l"/>
              </a:tabLst>
            </a:pPr>
            <a:endParaRPr lang="en-US" dirty="0">
              <a:solidFill>
                <a:schemeClr val="tx1"/>
              </a:solidFill>
            </a:endParaRPr>
          </a:p>
        </p:txBody>
      </p:sp>
      <p:sp>
        <p:nvSpPr>
          <p:cNvPr id="57" name="Freeform 56">
            <a:extLst>
              <a:ext uri="{FF2B5EF4-FFF2-40B4-BE49-F238E27FC236}">
                <a16:creationId xmlns:a16="http://schemas.microsoft.com/office/drawing/2014/main" id="{17677853-C81F-7489-2BA2-36F1EB5B85F7}"/>
              </a:ext>
            </a:extLst>
          </p:cNvPr>
          <p:cNvSpPr/>
          <p:nvPr/>
        </p:nvSpPr>
        <p:spPr>
          <a:xfrm>
            <a:off x="-252695" y="7001630"/>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08059FF0-7296-5EC0-4179-7DFC83D2EAEA}"/>
              </a:ext>
            </a:extLst>
          </p:cNvPr>
          <p:cNvSpPr txBox="1"/>
          <p:nvPr/>
        </p:nvSpPr>
        <p:spPr>
          <a:xfrm>
            <a:off x="543011" y="7222430"/>
            <a:ext cx="5817704" cy="576440"/>
          </a:xfrm>
          <a:prstGeom prst="rect">
            <a:avLst/>
          </a:prstGeom>
          <a:noFill/>
        </p:spPr>
        <p:txBody>
          <a:bodyPr wrap="square">
            <a:spAutoFit/>
          </a:bodyPr>
          <a:lstStyle/>
          <a:p>
            <a:pPr>
              <a:lnSpc>
                <a:spcPts val="1220"/>
              </a:lnSpc>
            </a:pPr>
            <a:r>
              <a:rPr lang="en-IE" b="1">
                <a:solidFill>
                  <a:schemeClr val="bg1"/>
                </a:solidFill>
                <a:ea typeface="Calibri" panose="020F0502020204030204" pitchFamily="34" charset="0"/>
              </a:rPr>
              <a:t>Final Words of Advice </a:t>
            </a:r>
          </a:p>
          <a:p>
            <a:pPr>
              <a:lnSpc>
                <a:spcPts val="1220"/>
              </a:lnSpc>
            </a:pPr>
            <a:endParaRPr lang="en-IE" b="1">
              <a:solidFill>
                <a:schemeClr val="bg1"/>
              </a:solidFill>
              <a:ea typeface="Calibri" panose="020F0502020204030204" pitchFamily="34" charset="0"/>
            </a:endParaRPr>
          </a:p>
          <a:p>
            <a:pPr>
              <a:lnSpc>
                <a:spcPts val="1220"/>
              </a:lnSpc>
            </a:pPr>
            <a:endParaRPr lang="en-IE" b="1">
              <a:solidFill>
                <a:schemeClr val="bg1"/>
              </a:solidFill>
              <a:ea typeface="Calibri" panose="020F0502020204030204" pitchFamily="34" charset="0"/>
            </a:endParaRPr>
          </a:p>
        </p:txBody>
      </p:sp>
      <p:sp>
        <p:nvSpPr>
          <p:cNvPr id="64" name="Text Box 5">
            <a:extLst>
              <a:ext uri="{FF2B5EF4-FFF2-40B4-BE49-F238E27FC236}">
                <a16:creationId xmlns:a16="http://schemas.microsoft.com/office/drawing/2014/main" id="{38FA4E2C-EF30-D68E-B3D9-6CEDC89D3A83}"/>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5" name="Straight Connector 64">
            <a:extLst>
              <a:ext uri="{FF2B5EF4-FFF2-40B4-BE49-F238E27FC236}">
                <a16:creationId xmlns:a16="http://schemas.microsoft.com/office/drawing/2014/main" id="{E77D17A0-E874-C57B-D6D1-35A5F0AB74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864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69</a:t>
            </a:fld>
            <a:endParaRPr lang="en-US" sz="900">
              <a:solidFill>
                <a:schemeClr val="tx1"/>
              </a:solidFill>
            </a:endParaRPr>
          </a:p>
        </p:txBody>
      </p:sp>
    </p:spTree>
    <p:extLst>
      <p:ext uri="{BB962C8B-B14F-4D97-AF65-F5344CB8AC3E}">
        <p14:creationId xmlns:p14="http://schemas.microsoft.com/office/powerpoint/2010/main" val="351365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ABE14FB1-AC98-8440-BD33-2676DEB6F3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 y="2825475"/>
            <a:ext cx="7559675" cy="7866338"/>
          </a:xfrm>
          <a:prstGeom prst="rect">
            <a:avLst/>
          </a:prstGeom>
        </p:spPr>
      </p:pic>
      <p:sp>
        <p:nvSpPr>
          <p:cNvPr id="39" name="Rectangle 38">
            <a:extLst>
              <a:ext uri="{FF2B5EF4-FFF2-40B4-BE49-F238E27FC236}">
                <a16:creationId xmlns:a16="http://schemas.microsoft.com/office/drawing/2014/main" id="{3205E693-38DB-D50A-B2A1-FB35BA82CDBF}"/>
              </a:ext>
            </a:extLst>
          </p:cNvPr>
          <p:cNvSpPr/>
          <p:nvPr/>
        </p:nvSpPr>
        <p:spPr>
          <a:xfrm>
            <a:off x="1048582" y="4894152"/>
            <a:ext cx="6522162"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1738" y="2597972"/>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8372C715-52C9-3483-D9E5-C19DA5CAEEC2}"/>
              </a:ext>
            </a:extLst>
          </p:cNvPr>
          <p:cNvSpPr/>
          <p:nvPr/>
        </p:nvSpPr>
        <p:spPr>
          <a:xfrm>
            <a:off x="3369" y="2249643"/>
            <a:ext cx="5487655" cy="575832"/>
          </a:xfrm>
          <a:custGeom>
            <a:avLst/>
            <a:gdLst>
              <a:gd name="connsiteX0" fmla="*/ 791833 w 5487655"/>
              <a:gd name="connsiteY0" fmla="*/ 0 h 575832"/>
              <a:gd name="connsiteX1" fmla="*/ 5173399 w 5487655"/>
              <a:gd name="connsiteY1" fmla="*/ 0 h 575832"/>
              <a:gd name="connsiteX2" fmla="*/ 5487655 w 5487655"/>
              <a:gd name="connsiteY2" fmla="*/ 311579 h 575832"/>
              <a:gd name="connsiteX3" fmla="*/ 5487655 w 5487655"/>
              <a:gd name="connsiteY3" fmla="*/ 575831 h 575832"/>
              <a:gd name="connsiteX4" fmla="*/ 4695822 w 5487655"/>
              <a:gd name="connsiteY4" fmla="*/ 575831 h 575832"/>
              <a:gd name="connsiteX5" fmla="*/ 4695822 w 5487655"/>
              <a:gd name="connsiteY5" fmla="*/ 575832 h 575832"/>
              <a:gd name="connsiteX6" fmla="*/ 0 w 5487655"/>
              <a:gd name="connsiteY6" fmla="*/ 575832 h 575832"/>
              <a:gd name="connsiteX7" fmla="*/ 0 w 5487655"/>
              <a:gd name="connsiteY7" fmla="*/ 1 h 575832"/>
              <a:gd name="connsiteX8" fmla="*/ 791833 w 5487655"/>
              <a:gd name="connsiteY8" fmla="*/ 1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7655" h="575832">
                <a:moveTo>
                  <a:pt x="791833" y="0"/>
                </a:moveTo>
                <a:lnTo>
                  <a:pt x="5173399" y="0"/>
                </a:lnTo>
                <a:cubicBezTo>
                  <a:pt x="5346439" y="0"/>
                  <a:pt x="5487655" y="140014"/>
                  <a:pt x="5487655" y="311579"/>
                </a:cubicBezTo>
                <a:lnTo>
                  <a:pt x="5487655" y="575831"/>
                </a:lnTo>
                <a:lnTo>
                  <a:pt x="4695822" y="575831"/>
                </a:lnTo>
                <a:lnTo>
                  <a:pt x="4695822" y="575832"/>
                </a:lnTo>
                <a:lnTo>
                  <a:pt x="0" y="575832"/>
                </a:lnTo>
                <a:lnTo>
                  <a:pt x="0" y="1"/>
                </a:lnTo>
                <a:lnTo>
                  <a:pt x="791833" y="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24" name="TextBox 23">
            <a:extLst>
              <a:ext uri="{FF2B5EF4-FFF2-40B4-BE49-F238E27FC236}">
                <a16:creationId xmlns:a16="http://schemas.microsoft.com/office/drawing/2014/main" id="{A49F5A81-6F49-50FD-E79A-F4DED58DC409}"/>
              </a:ext>
            </a:extLst>
          </p:cNvPr>
          <p:cNvSpPr txBox="1"/>
          <p:nvPr/>
        </p:nvSpPr>
        <p:spPr>
          <a:xfrm>
            <a:off x="429507" y="2469176"/>
            <a:ext cx="5817704" cy="268663"/>
          </a:xfrm>
          <a:prstGeom prst="rect">
            <a:avLst/>
          </a:prstGeom>
          <a:noFill/>
        </p:spPr>
        <p:txBody>
          <a:bodyPr wrap="square">
            <a:spAutoFit/>
          </a:bodyPr>
          <a:lstStyle/>
          <a:p>
            <a:pPr>
              <a:lnSpc>
                <a:spcPts val="1220"/>
              </a:lnSpc>
            </a:pPr>
            <a:r>
              <a:rPr lang="en-IE" sz="1600" b="1">
                <a:solidFill>
                  <a:schemeClr val="bg1"/>
                </a:solidFill>
                <a:ea typeface="Calibri" panose="020F0502020204030204" pitchFamily="34" charset="0"/>
              </a:rPr>
              <a:t>Why is this Manual Tailored for Food Entrepreneurs?</a:t>
            </a:r>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456377" y="2960618"/>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Building a successful food business is no easy feat. It requires a deep understanding of the food industry dynamics, consumer preferences, evolving trends, legal frameworks, and the specific challenges and opportunities inherent in the ethical food sector. This manual is specifically designed for food entrepreneurs like you who are committed to incorporating ethics, sustainability, and social responsibility into every aspect of their business. and overcome challenges.</a:t>
            </a:r>
          </a:p>
        </p:txBody>
      </p:sp>
      <p:sp>
        <p:nvSpPr>
          <p:cNvPr id="36" name="Freeform 35">
            <a:extLst>
              <a:ext uri="{FF2B5EF4-FFF2-40B4-BE49-F238E27FC236}">
                <a16:creationId xmlns:a16="http://schemas.microsoft.com/office/drawing/2014/main" id="{936C3623-35DE-D34E-E41E-DAB2937BEE2C}"/>
              </a:ext>
            </a:extLst>
          </p:cNvPr>
          <p:cNvSpPr/>
          <p:nvPr/>
        </p:nvSpPr>
        <p:spPr>
          <a:xfrm flipH="1">
            <a:off x="1324777" y="4597935"/>
            <a:ext cx="6247598" cy="575831"/>
          </a:xfrm>
          <a:custGeom>
            <a:avLst/>
            <a:gdLst>
              <a:gd name="connsiteX0" fmla="*/ 0 w 6247598"/>
              <a:gd name="connsiteY0" fmla="*/ 0 h 575831"/>
              <a:gd name="connsiteX1" fmla="*/ 1551776 w 6247598"/>
              <a:gd name="connsiteY1" fmla="*/ 0 h 575831"/>
              <a:gd name="connsiteX2" fmla="*/ 4381566 w 6247598"/>
              <a:gd name="connsiteY2" fmla="*/ 0 h 575831"/>
              <a:gd name="connsiteX3" fmla="*/ 5933342 w 6247598"/>
              <a:gd name="connsiteY3" fmla="*/ 0 h 575831"/>
              <a:gd name="connsiteX4" fmla="*/ 6247598 w 6247598"/>
              <a:gd name="connsiteY4" fmla="*/ 311579 h 575831"/>
              <a:gd name="connsiteX5" fmla="*/ 6247598 w 6247598"/>
              <a:gd name="connsiteY5" fmla="*/ 575831 h 575831"/>
              <a:gd name="connsiteX6" fmla="*/ 4695822 w 6247598"/>
              <a:gd name="connsiteY6" fmla="*/ 575831 h 575831"/>
              <a:gd name="connsiteX7" fmla="*/ 1551776 w 6247598"/>
              <a:gd name="connsiteY7" fmla="*/ 575831 h 575831"/>
              <a:gd name="connsiteX8" fmla="*/ 0 w 6247598"/>
              <a:gd name="connsiteY8" fmla="*/ 575831 h 5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7598" h="575831">
                <a:moveTo>
                  <a:pt x="0" y="0"/>
                </a:moveTo>
                <a:lnTo>
                  <a:pt x="1551776" y="0"/>
                </a:lnTo>
                <a:lnTo>
                  <a:pt x="4381566" y="0"/>
                </a:lnTo>
                <a:lnTo>
                  <a:pt x="5933342" y="0"/>
                </a:lnTo>
                <a:cubicBezTo>
                  <a:pt x="6106382" y="0"/>
                  <a:pt x="6247598" y="140014"/>
                  <a:pt x="6247598" y="311579"/>
                </a:cubicBezTo>
                <a:lnTo>
                  <a:pt x="6247598" y="575831"/>
                </a:lnTo>
                <a:lnTo>
                  <a:pt x="4695822" y="575831"/>
                </a:lnTo>
                <a:lnTo>
                  <a:pt x="1551776" y="575831"/>
                </a:lnTo>
                <a:lnTo>
                  <a:pt x="0" y="57583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7" name="TextBox 36">
            <a:extLst>
              <a:ext uri="{FF2B5EF4-FFF2-40B4-BE49-F238E27FC236}">
                <a16:creationId xmlns:a16="http://schemas.microsoft.com/office/drawing/2014/main" id="{2EA8C16C-F021-7440-A170-53C60000DBFD}"/>
              </a:ext>
            </a:extLst>
          </p:cNvPr>
          <p:cNvSpPr txBox="1"/>
          <p:nvPr/>
        </p:nvSpPr>
        <p:spPr>
          <a:xfrm>
            <a:off x="1539724" y="4673543"/>
            <a:ext cx="5817704" cy="415819"/>
          </a:xfrm>
          <a:prstGeom prst="rect">
            <a:avLst/>
          </a:prstGeom>
          <a:noFill/>
        </p:spPr>
        <p:txBody>
          <a:bodyPr wrap="square">
            <a:spAutoFit/>
          </a:bodyPr>
          <a:lstStyle/>
          <a:p>
            <a:pPr>
              <a:lnSpc>
                <a:spcPts val="1220"/>
              </a:lnSpc>
            </a:pPr>
            <a:endParaRPr lang="en-IE" sz="1600" b="1">
              <a:ea typeface="Calibri" panose="020F0502020204030204" pitchFamily="34" charset="0"/>
            </a:endParaRPr>
          </a:p>
          <a:p>
            <a:pPr>
              <a:lnSpc>
                <a:spcPts val="1220"/>
              </a:lnSpc>
            </a:pPr>
            <a:r>
              <a:rPr lang="en-IE" sz="1600" b="1">
                <a:solidFill>
                  <a:schemeClr val="bg1"/>
                </a:solidFill>
                <a:ea typeface="Calibri" panose="020F0502020204030204" pitchFamily="34" charset="0"/>
              </a:rPr>
              <a:t>What Makes the Ethical Food Entrepreneurship Manual Unique?</a:t>
            </a:r>
          </a:p>
        </p:txBody>
      </p:sp>
      <p:sp>
        <p:nvSpPr>
          <p:cNvPr id="38" name="Text Placeholder 4">
            <a:extLst>
              <a:ext uri="{FF2B5EF4-FFF2-40B4-BE49-F238E27FC236}">
                <a16:creationId xmlns:a16="http://schemas.microsoft.com/office/drawing/2014/main" id="{19DF85CE-2F57-A346-2DAE-097C4B01906E}"/>
              </a:ext>
            </a:extLst>
          </p:cNvPr>
          <p:cNvSpPr txBox="1">
            <a:spLocks/>
          </p:cNvSpPr>
          <p:nvPr/>
        </p:nvSpPr>
        <p:spPr>
          <a:xfrm>
            <a:off x="1919881" y="5221143"/>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This manual stands out as the first comprehensive resource designed exclusively for food entrepreneurs in the ethical food sector. It goes beyond generic business guides and addresses the specific challenges, strategies, and best practices relevant to building an ethical food business. By focusing on key areas such as market research, ethical business models, legal considerations, financial planning, HR support, and marketing, this manual provides you with a holistic understanding of the ethical food business landscape.</a:t>
            </a:r>
          </a:p>
        </p:txBody>
      </p:sp>
      <p:sp>
        <p:nvSpPr>
          <p:cNvPr id="45" name="Rectangle 44">
            <a:extLst>
              <a:ext uri="{FF2B5EF4-FFF2-40B4-BE49-F238E27FC236}">
                <a16:creationId xmlns:a16="http://schemas.microsoft.com/office/drawing/2014/main" id="{3324849B-B231-6D8F-EFF4-259A704B5B01}"/>
              </a:ext>
            </a:extLst>
          </p:cNvPr>
          <p:cNvSpPr/>
          <p:nvPr/>
        </p:nvSpPr>
        <p:spPr>
          <a:xfrm>
            <a:off x="-1738" y="7252778"/>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FB02BDAE-220A-A3BC-4532-08CAD84606B8}"/>
              </a:ext>
            </a:extLst>
          </p:cNvPr>
          <p:cNvSpPr/>
          <p:nvPr/>
        </p:nvSpPr>
        <p:spPr>
          <a:xfrm>
            <a:off x="-1501" y="6925357"/>
            <a:ext cx="3587930" cy="575832"/>
          </a:xfrm>
          <a:custGeom>
            <a:avLst/>
            <a:gdLst>
              <a:gd name="connsiteX0" fmla="*/ 0 w 3587930"/>
              <a:gd name="connsiteY0" fmla="*/ 0 h 575832"/>
              <a:gd name="connsiteX1" fmla="*/ 3273674 w 3587930"/>
              <a:gd name="connsiteY1" fmla="*/ 0 h 575832"/>
              <a:gd name="connsiteX2" fmla="*/ 3587930 w 3587930"/>
              <a:gd name="connsiteY2" fmla="*/ 311579 h 575832"/>
              <a:gd name="connsiteX3" fmla="*/ 3587930 w 3587930"/>
              <a:gd name="connsiteY3" fmla="*/ 575831 h 575832"/>
              <a:gd name="connsiteX4" fmla="*/ 2796097 w 3587930"/>
              <a:gd name="connsiteY4" fmla="*/ 575831 h 575832"/>
              <a:gd name="connsiteX5" fmla="*/ 2796097 w 3587930"/>
              <a:gd name="connsiteY5" fmla="*/ 575832 h 575832"/>
              <a:gd name="connsiteX6" fmla="*/ 0 w 3587930"/>
              <a:gd name="connsiteY6"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930" h="575832">
                <a:moveTo>
                  <a:pt x="0" y="0"/>
                </a:moveTo>
                <a:lnTo>
                  <a:pt x="3273674" y="0"/>
                </a:lnTo>
                <a:cubicBezTo>
                  <a:pt x="3446714" y="0"/>
                  <a:pt x="3587930" y="140014"/>
                  <a:pt x="3587930" y="311579"/>
                </a:cubicBezTo>
                <a:lnTo>
                  <a:pt x="3587930" y="575831"/>
                </a:lnTo>
                <a:lnTo>
                  <a:pt x="2796097" y="575831"/>
                </a:lnTo>
                <a:lnTo>
                  <a:pt x="2796097" y="575832"/>
                </a:lnTo>
                <a:lnTo>
                  <a:pt x="0" y="575832"/>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47" name="TextBox 46">
            <a:extLst>
              <a:ext uri="{FF2B5EF4-FFF2-40B4-BE49-F238E27FC236}">
                <a16:creationId xmlns:a16="http://schemas.microsoft.com/office/drawing/2014/main" id="{DE3EC792-BABC-9737-D649-2F1E8EC03904}"/>
              </a:ext>
            </a:extLst>
          </p:cNvPr>
          <p:cNvSpPr txBox="1"/>
          <p:nvPr/>
        </p:nvSpPr>
        <p:spPr>
          <a:xfrm>
            <a:off x="429507" y="7123982"/>
            <a:ext cx="5817704" cy="415819"/>
          </a:xfrm>
          <a:prstGeom prst="rect">
            <a:avLst/>
          </a:prstGeom>
          <a:noFill/>
        </p:spPr>
        <p:txBody>
          <a:bodyPr wrap="square">
            <a:spAutoFit/>
          </a:bodyPr>
          <a:lstStyle/>
          <a:p>
            <a:pPr>
              <a:lnSpc>
                <a:spcPts val="1220"/>
              </a:lnSpc>
            </a:pPr>
            <a:r>
              <a:rPr lang="en-IE" sz="1600" b="1">
                <a:solidFill>
                  <a:schemeClr val="bg1"/>
                </a:solidFill>
                <a:ea typeface="Calibri" panose="020F0502020204030204" pitchFamily="34" charset="0"/>
              </a:rPr>
              <a:t>What to Expect from this Manual?</a:t>
            </a:r>
          </a:p>
          <a:p>
            <a:pPr>
              <a:lnSpc>
                <a:spcPts val="1220"/>
              </a:lnSpc>
            </a:pPr>
            <a:endParaRPr lang="en-IE" sz="1600" b="1">
              <a:solidFill>
                <a:schemeClr val="bg1"/>
              </a:solidFill>
              <a:ea typeface="Calibri" panose="020F0502020204030204" pitchFamily="34" charset="0"/>
            </a:endParaRPr>
          </a:p>
        </p:txBody>
      </p:sp>
      <p:sp>
        <p:nvSpPr>
          <p:cNvPr id="48" name="Text Placeholder 4">
            <a:extLst>
              <a:ext uri="{FF2B5EF4-FFF2-40B4-BE49-F238E27FC236}">
                <a16:creationId xmlns:a16="http://schemas.microsoft.com/office/drawing/2014/main" id="{627F68B2-5769-6C7F-ACBD-A1814F191419}"/>
              </a:ext>
            </a:extLst>
          </p:cNvPr>
          <p:cNvSpPr txBox="1">
            <a:spLocks/>
          </p:cNvSpPr>
          <p:nvPr/>
        </p:nvSpPr>
        <p:spPr>
          <a:xfrm>
            <a:off x="456377" y="7610459"/>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latin typeface="Calibri"/>
                <a:ea typeface="Calibri"/>
                <a:cs typeface="Calibri"/>
              </a:rPr>
              <a:t>This manual acts as the first comprehensive resource designed exclusively for entrepreneurs. In this manual, we will take you on a step-by-step journey, providing in-depth insights, practical tips, and real-world examples to guide you in developing and growing your ethical food business. Each chapter is carefully crafted to address a crucial aspect of your entrepreneurial journey, ensuring that you have the knowledge and tools necessary to make informed decisions and overcome challenges.</a:t>
            </a:r>
          </a:p>
        </p:txBody>
      </p:sp>
      <p:grpSp>
        <p:nvGrpSpPr>
          <p:cNvPr id="52" name="Group 51">
            <a:extLst>
              <a:ext uri="{FF2B5EF4-FFF2-40B4-BE49-F238E27FC236}">
                <a16:creationId xmlns:a16="http://schemas.microsoft.com/office/drawing/2014/main" id="{48288B42-FA32-2524-B8F8-BD5085A819F8}"/>
              </a:ext>
            </a:extLst>
          </p:cNvPr>
          <p:cNvGrpSpPr/>
          <p:nvPr/>
        </p:nvGrpSpPr>
        <p:grpSpPr>
          <a:xfrm>
            <a:off x="5618305" y="511558"/>
            <a:ext cx="1517742" cy="1517741"/>
            <a:chOff x="408867" y="3647764"/>
            <a:chExt cx="1204012" cy="1204011"/>
          </a:xfrm>
        </p:grpSpPr>
        <p:sp>
          <p:nvSpPr>
            <p:cNvPr id="53" name="Graphic 178">
              <a:extLst>
                <a:ext uri="{FF2B5EF4-FFF2-40B4-BE49-F238E27FC236}">
                  <a16:creationId xmlns:a16="http://schemas.microsoft.com/office/drawing/2014/main" id="{834B4CF9-8363-31F3-3646-127B64611BE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A0C2"/>
            </a:solidFill>
            <a:ln w="9525" cap="flat">
              <a:noFill/>
              <a:prstDash val="solid"/>
              <a:miter/>
            </a:ln>
          </p:spPr>
          <p:txBody>
            <a:bodyPr rtlCol="0" anchor="ctr"/>
            <a:lstStyle/>
            <a:p>
              <a:endParaRPr lang="en-US"/>
            </a:p>
          </p:txBody>
        </p:sp>
        <p:pic>
          <p:nvPicPr>
            <p:cNvPr id="54" name="Graphic 53">
              <a:extLst>
                <a:ext uri="{FF2B5EF4-FFF2-40B4-BE49-F238E27FC236}">
                  <a16:creationId xmlns:a16="http://schemas.microsoft.com/office/drawing/2014/main" id="{1A3040E2-C094-B2DF-74B0-3C7292B827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8867" y="3647764"/>
              <a:ext cx="1204012" cy="1204011"/>
            </a:xfrm>
            <a:prstGeom prst="rect">
              <a:avLst/>
            </a:prstGeom>
          </p:spPr>
        </p:pic>
      </p:gr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7</a:t>
            </a:fld>
            <a:endParaRPr lang="en-US" sz="900">
              <a:solidFill>
                <a:schemeClr val="tx1"/>
              </a:solidFill>
            </a:endParaRPr>
          </a:p>
        </p:txBody>
      </p:sp>
    </p:spTree>
    <p:extLst>
      <p:ext uri="{BB962C8B-B14F-4D97-AF65-F5344CB8AC3E}">
        <p14:creationId xmlns:p14="http://schemas.microsoft.com/office/powerpoint/2010/main" val="1198758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70</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4" name="Text Placeholder 3">
            <a:extLst>
              <a:ext uri="{FF2B5EF4-FFF2-40B4-BE49-F238E27FC236}">
                <a16:creationId xmlns:a16="http://schemas.microsoft.com/office/drawing/2014/main" id="{3101BCC7-3BF7-2A12-BE3E-2253B3D338B9}"/>
              </a:ext>
            </a:extLst>
          </p:cNvPr>
          <p:cNvSpPr>
            <a:spLocks noGrp="1"/>
          </p:cNvSpPr>
          <p:nvPr>
            <p:ph type="body" sz="quarter" idx="32"/>
          </p:nvPr>
        </p:nvSpPr>
        <p:spPr>
          <a:xfrm>
            <a:off x="849311" y="2466080"/>
            <a:ext cx="6143488" cy="6775163"/>
          </a:xfrm>
        </p:spPr>
        <p:txBody>
          <a:bodyPr/>
          <a:lstStyle/>
          <a:p>
            <a:pPr marL="171450" indent="-171450" algn="l">
              <a:lnSpc>
                <a:spcPct val="150000"/>
              </a:lnSpc>
              <a:buFont typeface="Wingdings" panose="05000000000000000000" pitchFamily="2" charset="2"/>
              <a:buChar char="Ø"/>
            </a:pPr>
            <a:r>
              <a:rPr lang="en-GB" dirty="0">
                <a:effectLst/>
              </a:rPr>
              <a:t>Day, G.S., </a:t>
            </a:r>
            <a:r>
              <a:rPr lang="en-GB" dirty="0" err="1">
                <a:effectLst/>
              </a:rPr>
              <a:t>Reibstein</a:t>
            </a:r>
            <a:r>
              <a:rPr lang="en-GB" dirty="0">
                <a:effectLst/>
              </a:rPr>
              <a:t>, D.J. and Gunther, R. (2004) </a:t>
            </a:r>
            <a:r>
              <a:rPr lang="en-GB" i="1" dirty="0">
                <a:effectLst/>
              </a:rPr>
              <a:t>Wharton on dynamic competitive strategy</a:t>
            </a:r>
            <a:r>
              <a:rPr lang="en-GB" dirty="0">
                <a:effectLst/>
              </a:rPr>
              <a:t>. New York: Wiley. </a:t>
            </a:r>
          </a:p>
          <a:p>
            <a:pPr marL="171450" indent="-171450" algn="l">
              <a:lnSpc>
                <a:spcPct val="150000"/>
              </a:lnSpc>
              <a:buFont typeface="Wingdings" panose="05000000000000000000" pitchFamily="2" charset="2"/>
              <a:buChar char="Ø"/>
            </a:pPr>
            <a:r>
              <a:rPr lang="en-GB" dirty="0">
                <a:effectLst/>
              </a:rPr>
              <a:t>DeCarlo, J. and DeCarlo, J. (2011) </a:t>
            </a:r>
            <a:r>
              <a:rPr lang="en-GB" i="1" dirty="0">
                <a:effectLst/>
              </a:rPr>
              <a:t>Fair Trade and how it works</a:t>
            </a:r>
            <a:r>
              <a:rPr lang="en-GB" dirty="0">
                <a:effectLst/>
              </a:rPr>
              <a:t>. New York: Rosen Pub. </a:t>
            </a:r>
          </a:p>
          <a:p>
            <a:pPr marL="171450" indent="-171450" algn="l">
              <a:lnSpc>
                <a:spcPct val="150000"/>
              </a:lnSpc>
              <a:buFont typeface="Wingdings" panose="05000000000000000000" pitchFamily="2" charset="2"/>
              <a:buChar char="Ø"/>
            </a:pPr>
            <a:r>
              <a:rPr lang="en-GB" dirty="0" err="1">
                <a:effectLst/>
              </a:rPr>
              <a:t>Devteam</a:t>
            </a:r>
            <a:r>
              <a:rPr lang="en-GB" dirty="0">
                <a:effectLst/>
              </a:rPr>
              <a:t>, T.C. (2023) </a:t>
            </a:r>
            <a:r>
              <a:rPr lang="en-GB" i="1" dirty="0">
                <a:effectLst/>
              </a:rPr>
              <a:t>What is just-in-time inventory management?</a:t>
            </a:r>
            <a:r>
              <a:rPr lang="en-GB" dirty="0">
                <a:effectLst/>
              </a:rPr>
              <a:t>, </a:t>
            </a:r>
            <a:r>
              <a:rPr lang="en-GB" i="1" dirty="0" err="1">
                <a:effectLst/>
              </a:rPr>
              <a:t>TrueCommerce</a:t>
            </a:r>
            <a:r>
              <a:rPr lang="en-GB" dirty="0">
                <a:effectLst/>
              </a:rPr>
              <a:t>. Available at: https://www.truecommerce.com/blog/what-is-just-in-time-inventory-management/ (Accessed: 20 September 2023). </a:t>
            </a:r>
          </a:p>
          <a:p>
            <a:pPr marL="171450" indent="-171450" algn="l">
              <a:lnSpc>
                <a:spcPct val="150000"/>
              </a:lnSpc>
              <a:buFont typeface="Wingdings" panose="05000000000000000000" pitchFamily="2" charset="2"/>
              <a:buChar char="Ø"/>
            </a:pPr>
            <a:r>
              <a:rPr lang="en-GB" dirty="0">
                <a:effectLst/>
              </a:rPr>
              <a:t>European Commission (2019) </a:t>
            </a:r>
            <a:r>
              <a:rPr lang="en-GB" i="1" dirty="0">
                <a:effectLst/>
              </a:rPr>
              <a:t>General Food Law</a:t>
            </a:r>
            <a:r>
              <a:rPr lang="en-GB" dirty="0">
                <a:effectLst/>
              </a:rPr>
              <a:t>, </a:t>
            </a:r>
            <a:r>
              <a:rPr lang="en-GB" i="1" dirty="0">
                <a:effectLst/>
              </a:rPr>
              <a:t>Food Safety</a:t>
            </a:r>
            <a:r>
              <a:rPr lang="en-GB" dirty="0">
                <a:effectLst/>
              </a:rPr>
              <a:t>. Available at: https://food.ec.europa.eu/horizontal-topics/general-food-law_en (Accessed: 02 September 2023). </a:t>
            </a:r>
          </a:p>
          <a:p>
            <a:pPr marL="171450" indent="-171450" algn="l">
              <a:lnSpc>
                <a:spcPct val="150000"/>
              </a:lnSpc>
              <a:buFont typeface="Wingdings" panose="05000000000000000000" pitchFamily="2" charset="2"/>
              <a:buChar char="Ø"/>
            </a:pPr>
            <a:r>
              <a:rPr lang="en-GB" dirty="0">
                <a:effectLst/>
              </a:rPr>
              <a:t>EU Charter of Fundamental Rights (2020) </a:t>
            </a:r>
            <a:r>
              <a:rPr lang="en-GB" i="1" dirty="0">
                <a:effectLst/>
              </a:rPr>
              <a:t>Data Protection, Privacy and new technologies</a:t>
            </a:r>
            <a:r>
              <a:rPr lang="en-GB" dirty="0">
                <a:effectLst/>
              </a:rPr>
              <a:t>, </a:t>
            </a:r>
            <a:r>
              <a:rPr lang="en-GB" i="1" dirty="0">
                <a:effectLst/>
              </a:rPr>
              <a:t>European Union Agency for Fundamental Rights</a:t>
            </a:r>
            <a:r>
              <a:rPr lang="en-GB" dirty="0">
                <a:effectLst/>
              </a:rPr>
              <a:t>. Available at: http://fra.europa.eu/en/themes/data-protection-privacy-and-new-technologies (Accessed: 20 September 2023). </a:t>
            </a:r>
          </a:p>
          <a:p>
            <a:pPr marL="171450" indent="-171450" algn="l">
              <a:lnSpc>
                <a:spcPct val="150000"/>
              </a:lnSpc>
              <a:buFont typeface="Wingdings" panose="05000000000000000000" pitchFamily="2" charset="2"/>
              <a:buChar char="Ø"/>
            </a:pPr>
            <a:r>
              <a:rPr lang="en-GB" dirty="0">
                <a:effectLst/>
              </a:rPr>
              <a:t>EU Charter of Fundamental Rights (2023) </a:t>
            </a:r>
            <a:r>
              <a:rPr lang="en-GB" i="1" dirty="0">
                <a:effectLst/>
              </a:rPr>
              <a:t>Article 21 - Non-discrimination</a:t>
            </a:r>
            <a:r>
              <a:rPr lang="en-GB" dirty="0">
                <a:effectLst/>
              </a:rPr>
              <a:t>, </a:t>
            </a:r>
            <a:r>
              <a:rPr lang="en-GB" i="1" dirty="0">
                <a:effectLst/>
              </a:rPr>
              <a:t>European Union Agency for Fundamental Rights</a:t>
            </a:r>
            <a:r>
              <a:rPr lang="en-GB" dirty="0">
                <a:effectLst/>
              </a:rPr>
              <a:t>. Available at: http://fra.europa.eu/en/eu-charter/article/21-non-discrimination (Accessed: 01 September 2023). </a:t>
            </a:r>
          </a:p>
          <a:p>
            <a:pPr marL="171450" indent="-171450" algn="l">
              <a:lnSpc>
                <a:spcPct val="150000"/>
              </a:lnSpc>
              <a:buFont typeface="Wingdings" panose="05000000000000000000" pitchFamily="2" charset="2"/>
              <a:buChar char="Ø"/>
            </a:pPr>
            <a:r>
              <a:rPr lang="en-GB" dirty="0">
                <a:effectLst/>
              </a:rPr>
              <a:t>Europa (2020) </a:t>
            </a:r>
            <a:r>
              <a:rPr lang="en-GB" i="1" dirty="0">
                <a:effectLst/>
              </a:rPr>
              <a:t>Organics at a glance</a:t>
            </a:r>
            <a:r>
              <a:rPr lang="en-GB" dirty="0">
                <a:effectLst/>
              </a:rPr>
              <a:t>, </a:t>
            </a:r>
            <a:r>
              <a:rPr lang="en-GB" i="1" dirty="0">
                <a:effectLst/>
              </a:rPr>
              <a:t>Agriculture and rural development</a:t>
            </a:r>
            <a:r>
              <a:rPr lang="en-GB" dirty="0">
                <a:effectLst/>
              </a:rPr>
              <a:t>. Available at: https://agriculture.ec.europa.eu/farming/organic-farming/organics-glance_en (Accessed: 02 September 2023). </a:t>
            </a:r>
          </a:p>
          <a:p>
            <a:pPr marL="171450" indent="-171450" algn="l">
              <a:lnSpc>
                <a:spcPct val="150000"/>
              </a:lnSpc>
              <a:buFont typeface="Wingdings" panose="05000000000000000000" pitchFamily="2" charset="2"/>
              <a:buChar char="Ø"/>
            </a:pPr>
            <a:r>
              <a:rPr lang="en-IE" dirty="0" err="1">
                <a:effectLst/>
              </a:rPr>
              <a:t>Euipo</a:t>
            </a:r>
            <a:r>
              <a:rPr lang="en-IE" dirty="0">
                <a:effectLst/>
              </a:rPr>
              <a:t> (2020) </a:t>
            </a:r>
            <a:r>
              <a:rPr lang="en-IE" i="1" dirty="0" err="1">
                <a:effectLst/>
              </a:rPr>
              <a:t>Euipo</a:t>
            </a:r>
            <a:r>
              <a:rPr lang="en-IE" dirty="0">
                <a:effectLst/>
              </a:rPr>
              <a:t>, </a:t>
            </a:r>
            <a:r>
              <a:rPr lang="en-IE" i="1" dirty="0">
                <a:effectLst/>
              </a:rPr>
              <a:t>EUIPO</a:t>
            </a:r>
            <a:r>
              <a:rPr lang="en-IE" dirty="0">
                <a:effectLst/>
              </a:rPr>
              <a:t>. Available at: https://www.euipo.europa.eu/en (Accessed: </a:t>
            </a:r>
            <a:r>
              <a:rPr lang="en-GB" dirty="0">
                <a:effectLst/>
              </a:rPr>
              <a:t>10 March 2023</a:t>
            </a:r>
            <a:r>
              <a:rPr lang="en-IE" dirty="0">
                <a:effectLst/>
              </a:rPr>
              <a:t>). </a:t>
            </a:r>
          </a:p>
          <a:p>
            <a:pPr marL="171450" indent="-171450" algn="l">
              <a:lnSpc>
                <a:spcPct val="150000"/>
              </a:lnSpc>
              <a:buFont typeface="Wingdings" panose="05000000000000000000" pitchFamily="2" charset="2"/>
              <a:buChar char="Ø"/>
            </a:pPr>
            <a:r>
              <a:rPr lang="en-GB" dirty="0">
                <a:effectLst/>
              </a:rPr>
              <a:t>Hall, A. (2023) </a:t>
            </a:r>
            <a:r>
              <a:rPr lang="en-GB" i="1" dirty="0">
                <a:effectLst/>
              </a:rPr>
              <a:t>How to protect intellectual property in 5 different ways</a:t>
            </a:r>
            <a:r>
              <a:rPr lang="en-GB" dirty="0">
                <a:effectLst/>
              </a:rPr>
              <a:t>, </a:t>
            </a:r>
            <a:r>
              <a:rPr lang="en-GB" i="1" dirty="0">
                <a:effectLst/>
              </a:rPr>
              <a:t>Copyrighted.com</a:t>
            </a:r>
            <a:r>
              <a:rPr lang="en-GB" dirty="0">
                <a:effectLst/>
              </a:rPr>
              <a:t>. Available at: https://www.copyrighted.com/blog/protect-intellectual-property (Accessed: 06 February 2023). </a:t>
            </a:r>
          </a:p>
          <a:p>
            <a:pPr marL="171450" indent="-171450" algn="l">
              <a:lnSpc>
                <a:spcPct val="150000"/>
              </a:lnSpc>
              <a:buFont typeface="Wingdings" panose="05000000000000000000" pitchFamily="2" charset="2"/>
              <a:buChar char="Ø"/>
            </a:pPr>
            <a:r>
              <a:rPr lang="en-GB" dirty="0">
                <a:effectLst/>
              </a:rPr>
              <a:t>info, N.B. (2022) Negotiating supplier contracts. Available at: https://www.nibusinessinfo.co.uk/content/negotiating-supplier-contracts (Accessed: 01 September 2023). </a:t>
            </a:r>
          </a:p>
          <a:p>
            <a:pPr algn="l"/>
            <a:endParaRPr lang="en-GB" dirty="0">
              <a:effectLst/>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313366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71</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80E98C43-1492-2974-018E-0E62A40FBFCD}"/>
              </a:ext>
            </a:extLst>
          </p:cNvPr>
          <p:cNvSpPr>
            <a:spLocks noGrp="1"/>
          </p:cNvSpPr>
          <p:nvPr>
            <p:ph type="body" sz="quarter" idx="32"/>
          </p:nvPr>
        </p:nvSpPr>
        <p:spPr>
          <a:xfrm>
            <a:off x="856018" y="2731367"/>
            <a:ext cx="6143488" cy="5217012"/>
          </a:xfrm>
        </p:spPr>
        <p:txBody>
          <a:bodyPr/>
          <a:lstStyle/>
          <a:p>
            <a:pPr marL="171450" indent="-171450" algn="l">
              <a:lnSpc>
                <a:spcPct val="150000"/>
              </a:lnSpc>
              <a:buFont typeface="Wingdings" panose="05000000000000000000" pitchFamily="2" charset="2"/>
              <a:buChar char="Ø"/>
            </a:pPr>
            <a:r>
              <a:rPr lang="en-GB" dirty="0">
                <a:effectLst/>
              </a:rPr>
              <a:t>Intellectual Property Office of Ireland (no date) </a:t>
            </a:r>
            <a:r>
              <a:rPr lang="en-GB" i="1" dirty="0">
                <a:effectLst/>
              </a:rPr>
              <a:t>Why protect your IP</a:t>
            </a:r>
            <a:r>
              <a:rPr lang="en-GB" dirty="0">
                <a:effectLst/>
              </a:rPr>
              <a:t>, </a:t>
            </a:r>
            <a:r>
              <a:rPr lang="en-GB" i="1" dirty="0">
                <a:effectLst/>
              </a:rPr>
              <a:t>IPOI</a:t>
            </a:r>
            <a:r>
              <a:rPr lang="en-GB" dirty="0">
                <a:effectLst/>
              </a:rPr>
              <a:t>. Available at: https://www.ipoi.gov.ie/en/understanding-ip/getting-started-with-intellectual-property/why-protect-your-intellectual-property-/ (Accessed: 10 March 2023). </a:t>
            </a:r>
          </a:p>
          <a:p>
            <a:pPr marL="171450" indent="-171450" algn="l">
              <a:lnSpc>
                <a:spcPct val="150000"/>
              </a:lnSpc>
              <a:buFont typeface="Wingdings" panose="05000000000000000000" pitchFamily="2" charset="2"/>
              <a:buChar char="Ø"/>
            </a:pPr>
            <a:r>
              <a:rPr lang="en-GB" dirty="0">
                <a:effectLst/>
              </a:rPr>
              <a:t>Kotler, P. (2016) </a:t>
            </a:r>
            <a:r>
              <a:rPr lang="en-GB" i="1" dirty="0">
                <a:effectLst/>
              </a:rPr>
              <a:t>Marketing management</a:t>
            </a:r>
            <a:r>
              <a:rPr lang="en-GB" dirty="0">
                <a:effectLst/>
              </a:rPr>
              <a:t> </a:t>
            </a:r>
            <a:r>
              <a:rPr lang="en-GB" i="1" dirty="0">
                <a:effectLst/>
              </a:rPr>
              <a:t>Vol 3</a:t>
            </a:r>
            <a:r>
              <a:rPr lang="en-GB" dirty="0">
                <a:effectLst/>
              </a:rPr>
              <a:t>. Harlow: Pearson. </a:t>
            </a:r>
          </a:p>
          <a:p>
            <a:pPr marL="171450" indent="-171450" algn="l">
              <a:lnSpc>
                <a:spcPct val="150000"/>
              </a:lnSpc>
              <a:buFont typeface="Wingdings" panose="05000000000000000000" pitchFamily="2" charset="2"/>
              <a:buChar char="Ø"/>
            </a:pPr>
            <a:r>
              <a:rPr lang="en-GB" dirty="0">
                <a:effectLst/>
              </a:rPr>
              <a:t>KUSTUROVIC, A. (no date) </a:t>
            </a:r>
            <a:r>
              <a:rPr lang="en-GB" i="1" dirty="0">
                <a:effectLst/>
              </a:rPr>
              <a:t>E-learning centre of the European Patent Academy</a:t>
            </a:r>
            <a:r>
              <a:rPr lang="en-GB" dirty="0">
                <a:effectLst/>
              </a:rPr>
              <a:t>, </a:t>
            </a:r>
            <a:r>
              <a:rPr lang="en-GB" i="1" dirty="0">
                <a:effectLst/>
              </a:rPr>
              <a:t>IP RIGHTS IN FOOD INDUSTRY</a:t>
            </a:r>
            <a:r>
              <a:rPr lang="en-GB" dirty="0">
                <a:effectLst/>
              </a:rPr>
              <a:t>. Available at: https://ecourses.epo.org/pluginfile.php/79460/mod_label/intro/IP_rights_and_the_food_industry.pdf (Accessed: 10 March 2023). </a:t>
            </a:r>
          </a:p>
          <a:p>
            <a:pPr marL="171450" indent="-171450" algn="l">
              <a:lnSpc>
                <a:spcPct val="150000"/>
              </a:lnSpc>
              <a:buFont typeface="Wingdings" panose="05000000000000000000" pitchFamily="2" charset="2"/>
              <a:buChar char="Ø"/>
            </a:pPr>
            <a:r>
              <a:rPr lang="en-GB" dirty="0">
                <a:effectLst/>
              </a:rPr>
              <a:t>Lucy, D., Mason, B., Sinclair, A., Bosley, A. and Gifford, J. (2023). Fair selection: An evidence review. Practical summary and recommendations. London: Chartered Institute of Personnel and Development.</a:t>
            </a:r>
          </a:p>
          <a:p>
            <a:pPr marL="171450" indent="-171450" algn="l">
              <a:lnSpc>
                <a:spcPct val="150000"/>
              </a:lnSpc>
              <a:buFont typeface="Wingdings" panose="05000000000000000000" pitchFamily="2" charset="2"/>
              <a:buChar char="Ø"/>
            </a:pPr>
            <a:r>
              <a:rPr lang="en-GB" dirty="0" err="1">
                <a:effectLst/>
              </a:rPr>
              <a:t>Passikoff</a:t>
            </a:r>
            <a:r>
              <a:rPr lang="en-GB" dirty="0">
                <a:effectLst/>
              </a:rPr>
              <a:t>, R. (2003) </a:t>
            </a:r>
            <a:r>
              <a:rPr lang="en-GB" i="1" dirty="0">
                <a:effectLst/>
              </a:rPr>
              <a:t>Predicting Market Success</a:t>
            </a:r>
            <a:r>
              <a:rPr lang="en-GB" dirty="0">
                <a:effectLst/>
              </a:rPr>
              <a:t>. Wiley. </a:t>
            </a:r>
          </a:p>
          <a:p>
            <a:pPr marL="171450" indent="-171450" algn="l">
              <a:lnSpc>
                <a:spcPct val="150000"/>
              </a:lnSpc>
              <a:buFont typeface="Wingdings" panose="05000000000000000000" pitchFamily="2" charset="2"/>
              <a:buChar char="Ø"/>
            </a:pPr>
            <a:r>
              <a:rPr lang="en-GB" dirty="0">
                <a:effectLst/>
              </a:rPr>
              <a:t>Tiffany, P. and Peterson, S. (2022) </a:t>
            </a:r>
            <a:r>
              <a:rPr lang="en-GB" i="1" dirty="0">
                <a:effectLst/>
              </a:rPr>
              <a:t>Business plans</a:t>
            </a:r>
            <a:r>
              <a:rPr lang="en-GB" dirty="0">
                <a:effectLst/>
              </a:rPr>
              <a:t>. Hoboken, NJ: John Wiley &amp; Sons, Inc. </a:t>
            </a:r>
          </a:p>
          <a:p>
            <a:pPr marL="171450" indent="-171450" algn="l">
              <a:lnSpc>
                <a:spcPct val="150000"/>
              </a:lnSpc>
              <a:buFont typeface="Wingdings" panose="05000000000000000000" pitchFamily="2" charset="2"/>
              <a:buChar char="Ø"/>
            </a:pPr>
            <a:r>
              <a:rPr lang="en-GB" dirty="0">
                <a:effectLst/>
              </a:rPr>
              <a:t>Unknown (no date) </a:t>
            </a:r>
            <a:r>
              <a:rPr lang="en-GB" i="1" dirty="0">
                <a:effectLst/>
              </a:rPr>
              <a:t>Starting a business in the EU: Registration &amp; Support</a:t>
            </a:r>
            <a:r>
              <a:rPr lang="en-GB" dirty="0">
                <a:effectLst/>
              </a:rPr>
              <a:t>, </a:t>
            </a:r>
            <a:r>
              <a:rPr lang="en-GB" i="1" dirty="0">
                <a:effectLst/>
              </a:rPr>
              <a:t>Your Europe</a:t>
            </a:r>
            <a:r>
              <a:rPr lang="en-GB" dirty="0">
                <a:effectLst/>
              </a:rPr>
              <a:t>. Available at: https://europa.eu/youreurope/business/running-business/start-ups/starting-business/index_en.htm (Accessed: 10 March 2023). </a:t>
            </a:r>
          </a:p>
          <a:p>
            <a:pPr marL="171450" indent="-171450" algn="l">
              <a:lnSpc>
                <a:spcPct val="150000"/>
              </a:lnSpc>
              <a:buFont typeface="Wingdings" panose="05000000000000000000" pitchFamily="2" charset="2"/>
              <a:buChar char="Ø"/>
            </a:pPr>
            <a:r>
              <a:rPr lang="en-GB" dirty="0">
                <a:effectLst/>
              </a:rPr>
              <a:t>Webster, J. (2023) </a:t>
            </a:r>
            <a:r>
              <a:rPr lang="en-GB" i="1" dirty="0">
                <a:effectLst/>
              </a:rPr>
              <a:t>Council post: How ethical business tactics can improve profitability</a:t>
            </a:r>
            <a:r>
              <a:rPr lang="en-GB" dirty="0">
                <a:effectLst/>
              </a:rPr>
              <a:t>, </a:t>
            </a:r>
            <a:r>
              <a:rPr lang="en-GB" i="1" dirty="0">
                <a:effectLst/>
              </a:rPr>
              <a:t>Forbes</a:t>
            </a:r>
            <a:r>
              <a:rPr lang="en-GB" dirty="0">
                <a:effectLst/>
              </a:rPr>
              <a:t>. Available at: https://www.forbes.com/sites/forbesfinancecouncil/2023/02/14/how-ethical-business-tactics-can-improve-profitability/ (Accessed: 06 September 2022). </a:t>
            </a:r>
          </a:p>
          <a:p>
            <a:endParaRPr lang="en-IE" dirty="0"/>
          </a:p>
        </p:txBody>
      </p:sp>
    </p:spTree>
    <p:extLst>
      <p:ext uri="{BB962C8B-B14F-4D97-AF65-F5344CB8AC3E}">
        <p14:creationId xmlns:p14="http://schemas.microsoft.com/office/powerpoint/2010/main" val="2551080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p:txBody>
          <a:bodyPr/>
          <a:lstStyle/>
          <a:p>
            <a:r>
              <a:rPr lang="en-US" b="1"/>
              <a:t>www.ethical-food.eu</a:t>
            </a:r>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r>
              <a:rPr lang="en-US"/>
              <a:t>follow your journey</a:t>
            </a:r>
          </a:p>
        </p:txBody>
      </p:sp>
      <p:grpSp>
        <p:nvGrpSpPr>
          <p:cNvPr id="9" name="Graphic 3">
            <a:extLst>
              <a:ext uri="{FF2B5EF4-FFF2-40B4-BE49-F238E27FC236}">
                <a16:creationId xmlns:a16="http://schemas.microsoft.com/office/drawing/2014/main" id="{DE296E31-867D-4845-A9C1-19C3357844FB}"/>
              </a:ext>
            </a:extLst>
          </p:cNvPr>
          <p:cNvGrpSpPr/>
          <p:nvPr/>
        </p:nvGrpSpPr>
        <p:grpSpPr>
          <a:xfrm>
            <a:off x="6395022" y="9666812"/>
            <a:ext cx="280634" cy="280634"/>
            <a:chOff x="1950027" y="2499889"/>
            <a:chExt cx="850463" cy="850463"/>
          </a:xfrm>
        </p:grpSpPr>
        <p:sp>
          <p:nvSpPr>
            <p:cNvPr id="13" name="Freeform 12">
              <a:extLst>
                <a:ext uri="{FF2B5EF4-FFF2-40B4-BE49-F238E27FC236}">
                  <a16:creationId xmlns:a16="http://schemas.microsoft.com/office/drawing/2014/main" id="{26A9BDCA-5422-0F4C-B92A-E2B59BFD7AF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5E93E88A-18E5-1C46-827D-25D9E866B77F}"/>
                </a:ext>
              </a:extLst>
            </p:cNvPr>
            <p:cNvGrpSpPr/>
            <p:nvPr/>
          </p:nvGrpSpPr>
          <p:grpSpPr>
            <a:xfrm>
              <a:off x="2107521" y="2657382"/>
              <a:ext cx="535476" cy="535477"/>
              <a:chOff x="2107521" y="2657382"/>
              <a:chExt cx="535476" cy="535477"/>
            </a:xfrm>
            <a:solidFill>
              <a:srgbClr val="FFFFFF"/>
            </a:solidFill>
          </p:grpSpPr>
          <p:sp>
            <p:nvSpPr>
              <p:cNvPr id="15" name="Freeform 14">
                <a:extLst>
                  <a:ext uri="{FF2B5EF4-FFF2-40B4-BE49-F238E27FC236}">
                    <a16:creationId xmlns:a16="http://schemas.microsoft.com/office/drawing/2014/main" id="{459CE57F-F4A1-1F47-A735-1C8D935CA2D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D9FD3E63-3491-E34E-81DA-023CB9EE826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BA18A76-13CE-5D49-A38D-407CDBC0701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8" name="Graphic 3">
            <a:extLst>
              <a:ext uri="{FF2B5EF4-FFF2-40B4-BE49-F238E27FC236}">
                <a16:creationId xmlns:a16="http://schemas.microsoft.com/office/drawing/2014/main" id="{ECD3E71B-C68E-EF4F-BD57-2088EB8AAF22}"/>
              </a:ext>
            </a:extLst>
          </p:cNvPr>
          <p:cNvGrpSpPr/>
          <p:nvPr/>
        </p:nvGrpSpPr>
        <p:grpSpPr>
          <a:xfrm>
            <a:off x="5702791" y="9666812"/>
            <a:ext cx="280634" cy="280634"/>
            <a:chOff x="-147782" y="2499889"/>
            <a:chExt cx="850463" cy="850463"/>
          </a:xfrm>
        </p:grpSpPr>
        <p:sp>
          <p:nvSpPr>
            <p:cNvPr id="19" name="Freeform 18">
              <a:extLst>
                <a:ext uri="{FF2B5EF4-FFF2-40B4-BE49-F238E27FC236}">
                  <a16:creationId xmlns:a16="http://schemas.microsoft.com/office/drawing/2014/main" id="{ECD7060A-752B-D248-9378-EF7AC92A051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8C93ECF-60E4-3D4D-B077-E70E95008C7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4" name="Graphic 3">
            <a:extLst>
              <a:ext uri="{FF2B5EF4-FFF2-40B4-BE49-F238E27FC236}">
                <a16:creationId xmlns:a16="http://schemas.microsoft.com/office/drawing/2014/main" id="{3875894D-33B0-F244-BCF5-D1955FBCC28D}"/>
              </a:ext>
            </a:extLst>
          </p:cNvPr>
          <p:cNvGrpSpPr/>
          <p:nvPr/>
        </p:nvGrpSpPr>
        <p:grpSpPr>
          <a:xfrm>
            <a:off x="5356884" y="9666812"/>
            <a:ext cx="280634" cy="280842"/>
            <a:chOff x="-1196056" y="2499889"/>
            <a:chExt cx="850463" cy="851093"/>
          </a:xfrm>
        </p:grpSpPr>
        <p:sp>
          <p:nvSpPr>
            <p:cNvPr id="25" name="Freeform 24">
              <a:extLst>
                <a:ext uri="{FF2B5EF4-FFF2-40B4-BE49-F238E27FC236}">
                  <a16:creationId xmlns:a16="http://schemas.microsoft.com/office/drawing/2014/main" id="{C6EBB123-1718-AB48-A374-9B012F3C9255}"/>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0507A17-D0AB-414C-B541-DCDAB0E531A4}"/>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2EE857D9-7A30-2245-8E97-0ABE40547241}"/>
              </a:ext>
            </a:extLst>
          </p:cNvPr>
          <p:cNvGrpSpPr/>
          <p:nvPr/>
        </p:nvGrpSpPr>
        <p:grpSpPr>
          <a:xfrm>
            <a:off x="6048907" y="9666812"/>
            <a:ext cx="280634" cy="280634"/>
            <a:chOff x="5339337" y="8702010"/>
            <a:chExt cx="280634" cy="280634"/>
          </a:xfrm>
          <a:solidFill>
            <a:srgbClr val="12B4CB"/>
          </a:solidFill>
        </p:grpSpPr>
        <p:sp>
          <p:nvSpPr>
            <p:cNvPr id="28" name="Freeform 27">
              <a:extLst>
                <a:ext uri="{FF2B5EF4-FFF2-40B4-BE49-F238E27FC236}">
                  <a16:creationId xmlns:a16="http://schemas.microsoft.com/office/drawing/2014/main" id="{02B4E9A1-B106-BD4F-B6FE-F40412196D53}"/>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9" name="Graphic 28" descr="World with solid fill">
              <a:extLst>
                <a:ext uri="{FF2B5EF4-FFF2-40B4-BE49-F238E27FC236}">
                  <a16:creationId xmlns:a16="http://schemas.microsoft.com/office/drawing/2014/main" id="{A51FB76E-B85B-D644-B30D-5099F236384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6616" y="8719289"/>
              <a:ext cx="246077" cy="246077"/>
            </a:xfrm>
            <a:prstGeom prst="rect">
              <a:avLst/>
            </a:prstGeom>
          </p:spPr>
        </p:pic>
      </p:grpSp>
      <p:grpSp>
        <p:nvGrpSpPr>
          <p:cNvPr id="30" name="Group 29">
            <a:extLst>
              <a:ext uri="{FF2B5EF4-FFF2-40B4-BE49-F238E27FC236}">
                <a16:creationId xmlns:a16="http://schemas.microsoft.com/office/drawing/2014/main" id="{72CE4B5B-27B4-9842-9E03-D98F6EBFC562}"/>
              </a:ext>
            </a:extLst>
          </p:cNvPr>
          <p:cNvGrpSpPr/>
          <p:nvPr/>
        </p:nvGrpSpPr>
        <p:grpSpPr>
          <a:xfrm>
            <a:off x="245648" y="5190857"/>
            <a:ext cx="4705438" cy="2867812"/>
            <a:chOff x="1950804" y="3053151"/>
            <a:chExt cx="5608871" cy="3418425"/>
          </a:xfrm>
        </p:grpSpPr>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32" name="Rectangle 31">
              <a:extLst>
                <a:ext uri="{FF2B5EF4-FFF2-40B4-BE49-F238E27FC236}">
                  <a16:creationId xmlns:a16="http://schemas.microsoft.com/office/drawing/2014/main" id="{A17C61FB-BFA0-D342-B87B-FD7065FF2DB6}"/>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3" name="Text Placeholder 32">
              <a:extLst>
                <a:ext uri="{FF2B5EF4-FFF2-40B4-BE49-F238E27FC236}">
                  <a16:creationId xmlns:a16="http://schemas.microsoft.com/office/drawing/2014/main" id="{77EF4167-90F5-514F-A3C2-13A8EAF9D147}"/>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b="0">
                  <a:solidFill>
                    <a:srgbClr val="000000"/>
                  </a:solidFill>
                  <a:latin typeface="Calibri" panose="020F0502020204030204" pitchFamily="34" charset="0"/>
                </a:rPr>
                <a:t>Website Here</a:t>
              </a:r>
              <a:endParaRPr lang="en-US" sz="1800" b="0">
                <a:solidFill>
                  <a:srgbClr val="000000"/>
                </a:solidFill>
                <a:latin typeface="Calibri" panose="020F0502020204030204" pitchFamily="34" charset="0"/>
              </a:endParaRPr>
            </a:p>
          </p:txBody>
        </p:sp>
      </p:grpSp>
      <p:pic>
        <p:nvPicPr>
          <p:cNvPr id="4" name="Picture 3">
            <a:extLst>
              <a:ext uri="{FF2B5EF4-FFF2-40B4-BE49-F238E27FC236}">
                <a16:creationId xmlns:a16="http://schemas.microsoft.com/office/drawing/2014/main" id="{8B6FC571-7F29-7EFC-43A4-6E55CE20B5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962" y="5459094"/>
            <a:ext cx="3340352" cy="2008256"/>
          </a:xfrm>
          <a:prstGeom prst="rect">
            <a:avLst/>
          </a:prstGeom>
        </p:spPr>
      </p:pic>
      <p:sp>
        <p:nvSpPr>
          <p:cNvPr id="5" name="Oval 4">
            <a:extLst>
              <a:ext uri="{FF2B5EF4-FFF2-40B4-BE49-F238E27FC236}">
                <a16:creationId xmlns:a16="http://schemas.microsoft.com/office/drawing/2014/main" id="{0A1310D2-C13E-6956-E395-450972EEE1DC}"/>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ACD356BC-619A-1450-8FDF-F8C2835F89FF}"/>
              </a:ext>
            </a:extLst>
          </p:cNvPr>
          <p:cNvSpPr txBox="1">
            <a:spLocks/>
          </p:cNvSpPr>
          <p:nvPr/>
        </p:nvSpPr>
        <p:spPr>
          <a:xfrm>
            <a:off x="4021042" y="6351799"/>
            <a:ext cx="1208314" cy="718095"/>
          </a:xfrm>
          <a:prstGeom prst="rect">
            <a:avLst/>
          </a:prstGeom>
        </p:spPr>
        <p:txBody>
          <a:bodyPr>
            <a:normAutofit lnSpcReduction="10000"/>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b="1">
                <a:solidFill>
                  <a:srgbClr val="000000"/>
                </a:solidFill>
                <a:hlinkClick r:id="rId6">
                  <a:extLst>
                    <a:ext uri="{A12FA001-AC4F-418D-AE19-62706E023703}">
                      <ahyp:hlinkClr xmlns:ahyp="http://schemas.microsoft.com/office/drawing/2018/hyperlinkcolor" val="tx"/>
                    </a:ext>
                  </a:extLst>
                </a:hlinkClick>
              </a:rPr>
              <a:t>Click to View</a:t>
            </a:r>
            <a:endParaRPr lang="en-US" b="1">
              <a:solidFill>
                <a:srgbClr val="000000"/>
              </a:solidFill>
            </a:endParaRPr>
          </a:p>
        </p:txBody>
      </p:sp>
    </p:spTree>
    <p:extLst>
      <p:ext uri="{BB962C8B-B14F-4D97-AF65-F5344CB8AC3E}">
        <p14:creationId xmlns:p14="http://schemas.microsoft.com/office/powerpoint/2010/main" val="335522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8</a:t>
            </a:fld>
            <a:endParaRPr lang="en-US" sz="900">
              <a:solidFill>
                <a:schemeClr val="tx1"/>
              </a:solidFill>
            </a:endParaRPr>
          </a:p>
        </p:txBody>
      </p:sp>
      <p:pic>
        <p:nvPicPr>
          <p:cNvPr id="109" name="Picture 108">
            <a:extLst>
              <a:ext uri="{FF2B5EF4-FFF2-40B4-BE49-F238E27FC236}">
                <a16:creationId xmlns:a16="http://schemas.microsoft.com/office/drawing/2014/main" id="{3FB47199-76C8-8034-7816-517F4C3B0C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063"/>
            <a:ext cx="7559675" cy="3093556"/>
          </a:xfrm>
          <a:prstGeom prst="rect">
            <a:avLst/>
          </a:prstGeom>
        </p:spPr>
      </p:pic>
      <p:sp>
        <p:nvSpPr>
          <p:cNvPr id="110" name="Text Placeholder 3">
            <a:extLst>
              <a:ext uri="{FF2B5EF4-FFF2-40B4-BE49-F238E27FC236}">
                <a16:creationId xmlns:a16="http://schemas.microsoft.com/office/drawing/2014/main" id="{0707EB1F-DD3B-0A24-65EC-54243CCC6F89}"/>
              </a:ext>
            </a:extLst>
          </p:cNvPr>
          <p:cNvSpPr txBox="1">
            <a:spLocks/>
          </p:cNvSpPr>
          <p:nvPr/>
        </p:nvSpPr>
        <p:spPr>
          <a:xfrm>
            <a:off x="2338003" y="4936378"/>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111" name="TextBox 110">
            <a:extLst>
              <a:ext uri="{FF2B5EF4-FFF2-40B4-BE49-F238E27FC236}">
                <a16:creationId xmlns:a16="http://schemas.microsoft.com/office/drawing/2014/main" id="{78C3413B-FE12-017E-E6BA-08615A0ED3FB}"/>
              </a:ext>
            </a:extLst>
          </p:cNvPr>
          <p:cNvSpPr txBox="1"/>
          <p:nvPr/>
        </p:nvSpPr>
        <p:spPr>
          <a:xfrm>
            <a:off x="2839960" y="4983447"/>
            <a:ext cx="4398900" cy="738664"/>
          </a:xfrm>
          <a:prstGeom prst="rect">
            <a:avLst/>
          </a:prstGeom>
          <a:noFill/>
        </p:spPr>
        <p:txBody>
          <a:bodyPr wrap="square" lIns="91440" tIns="45720" rIns="91440" bIns="45720" anchor="t">
            <a:spAutoFit/>
          </a:bodyPr>
          <a:lstStyle/>
          <a:p>
            <a:pPr algn="just">
              <a:tabLst>
                <a:tab pos="177800" algn="l"/>
              </a:tabLst>
            </a:pPr>
            <a:r>
              <a:rPr lang="en-US" sz="1400">
                <a:latin typeface="Calibri" panose="020F0502020204030204" pitchFamily="34" charset="0"/>
                <a:cs typeface="Calibri" panose="020F0502020204030204" pitchFamily="34" charset="0"/>
              </a:rPr>
              <a:t>Actionable strategies and step-by-step guidance to help you implement ethical practices into all aspects of your business.</a:t>
            </a:r>
          </a:p>
        </p:txBody>
      </p:sp>
      <p:grpSp>
        <p:nvGrpSpPr>
          <p:cNvPr id="112" name="Group 111">
            <a:extLst>
              <a:ext uri="{FF2B5EF4-FFF2-40B4-BE49-F238E27FC236}">
                <a16:creationId xmlns:a16="http://schemas.microsoft.com/office/drawing/2014/main" id="{A7BD26CA-63D1-FDEC-3D0B-E0DA9E8F2E76}"/>
              </a:ext>
            </a:extLst>
          </p:cNvPr>
          <p:cNvGrpSpPr/>
          <p:nvPr/>
        </p:nvGrpSpPr>
        <p:grpSpPr>
          <a:xfrm>
            <a:off x="1954023" y="5132775"/>
            <a:ext cx="497571" cy="104123"/>
            <a:chOff x="3931516" y="7479258"/>
            <a:chExt cx="497571" cy="104123"/>
          </a:xfrm>
          <a:solidFill>
            <a:schemeClr val="tx1"/>
          </a:solidFill>
        </p:grpSpPr>
        <p:cxnSp>
          <p:nvCxnSpPr>
            <p:cNvPr id="113" name="Straight Connector 112">
              <a:extLst>
                <a:ext uri="{FF2B5EF4-FFF2-40B4-BE49-F238E27FC236}">
                  <a16:creationId xmlns:a16="http://schemas.microsoft.com/office/drawing/2014/main" id="{910E79A9-893C-F0EC-2A5C-709EE0453F42}"/>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43840373-B88D-43C6-2B0E-65315D1595B2}"/>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 Placeholder 3">
            <a:extLst>
              <a:ext uri="{FF2B5EF4-FFF2-40B4-BE49-F238E27FC236}">
                <a16:creationId xmlns:a16="http://schemas.microsoft.com/office/drawing/2014/main" id="{C185DBD2-4AE3-8D2C-AB19-8A63D2F29CCE}"/>
              </a:ext>
            </a:extLst>
          </p:cNvPr>
          <p:cNvSpPr txBox="1">
            <a:spLocks/>
          </p:cNvSpPr>
          <p:nvPr/>
        </p:nvSpPr>
        <p:spPr>
          <a:xfrm>
            <a:off x="2363745" y="3385014"/>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2877044" y="3432083"/>
            <a:ext cx="3820922" cy="523220"/>
          </a:xfrm>
          <a:prstGeom prst="rect">
            <a:avLst/>
          </a:prstGeom>
          <a:noFill/>
        </p:spPr>
        <p:txBody>
          <a:bodyPr wrap="square" lIns="91440" tIns="45720" rIns="91440" bIns="45720" anchor="t">
            <a:spAutoFit/>
          </a:bodyPr>
          <a:lstStyle/>
          <a:p>
            <a:pPr algn="just">
              <a:tabLst>
                <a:tab pos="177800" algn="l"/>
              </a:tabLst>
            </a:pPr>
            <a:r>
              <a:rPr lang="en-US" sz="1400">
                <a:latin typeface="Calibri"/>
                <a:ea typeface="Calibri"/>
                <a:cs typeface="Calibri"/>
              </a:rPr>
              <a:t>Clear definitions and explanations of key concepts and practices related to ethical food businesses.</a:t>
            </a:r>
            <a:endParaRPr lang="pt-PT"/>
          </a:p>
        </p:txBody>
      </p:sp>
      <p:sp>
        <p:nvSpPr>
          <p:cNvPr id="117" name="Text Placeholder 3">
            <a:extLst>
              <a:ext uri="{FF2B5EF4-FFF2-40B4-BE49-F238E27FC236}">
                <a16:creationId xmlns:a16="http://schemas.microsoft.com/office/drawing/2014/main" id="{6A12B900-7586-832A-D974-3033D2A82E5B}"/>
              </a:ext>
            </a:extLst>
          </p:cNvPr>
          <p:cNvSpPr txBox="1">
            <a:spLocks/>
          </p:cNvSpPr>
          <p:nvPr/>
        </p:nvSpPr>
        <p:spPr>
          <a:xfrm>
            <a:off x="2334090" y="4114780"/>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118" name="TextBox 117">
            <a:extLst>
              <a:ext uri="{FF2B5EF4-FFF2-40B4-BE49-F238E27FC236}">
                <a16:creationId xmlns:a16="http://schemas.microsoft.com/office/drawing/2014/main" id="{7506AFBF-46AF-725C-E2EF-245C186E86A4}"/>
              </a:ext>
            </a:extLst>
          </p:cNvPr>
          <p:cNvSpPr txBox="1"/>
          <p:nvPr/>
        </p:nvSpPr>
        <p:spPr>
          <a:xfrm>
            <a:off x="2838311" y="4161849"/>
            <a:ext cx="4340424" cy="738664"/>
          </a:xfrm>
          <a:prstGeom prst="rect">
            <a:avLst/>
          </a:prstGeom>
          <a:noFill/>
        </p:spPr>
        <p:txBody>
          <a:bodyPr wrap="square" lIns="91440" tIns="45720" rIns="91440" bIns="45720" anchor="t">
            <a:spAutoFit/>
          </a:bodyPr>
          <a:lstStyle/>
          <a:p>
            <a:pPr algn="just">
              <a:tabLst>
                <a:tab pos="177800" algn="l"/>
              </a:tabLst>
            </a:pPr>
            <a:r>
              <a:rPr lang="en-US" sz="1400">
                <a:latin typeface="Calibri"/>
                <a:ea typeface="Calibri"/>
                <a:cs typeface="Calibri"/>
              </a:rPr>
              <a:t>Case studies and success stories from established ethical food entrepreneurs, offering inspiration and practical insights.</a:t>
            </a:r>
          </a:p>
        </p:txBody>
      </p:sp>
      <p:grpSp>
        <p:nvGrpSpPr>
          <p:cNvPr id="119" name="Group 118">
            <a:extLst>
              <a:ext uri="{FF2B5EF4-FFF2-40B4-BE49-F238E27FC236}">
                <a16:creationId xmlns:a16="http://schemas.microsoft.com/office/drawing/2014/main" id="{49929FBB-BA87-ED7F-6B5A-28ED87D01536}"/>
              </a:ext>
            </a:extLst>
          </p:cNvPr>
          <p:cNvGrpSpPr/>
          <p:nvPr/>
        </p:nvGrpSpPr>
        <p:grpSpPr>
          <a:xfrm>
            <a:off x="1962991" y="4298151"/>
            <a:ext cx="497571" cy="104123"/>
            <a:chOff x="3931516" y="7479258"/>
            <a:chExt cx="497571" cy="104123"/>
          </a:xfrm>
          <a:solidFill>
            <a:schemeClr val="tx1"/>
          </a:solidFill>
        </p:grpSpPr>
        <p:cxnSp>
          <p:nvCxnSpPr>
            <p:cNvPr id="120" name="Straight Connector 119">
              <a:extLst>
                <a:ext uri="{FF2B5EF4-FFF2-40B4-BE49-F238E27FC236}">
                  <a16:creationId xmlns:a16="http://schemas.microsoft.com/office/drawing/2014/main" id="{6C8EE4AD-C244-B165-AAF3-4B14EB294B0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AB0B19A2-BDD0-E304-9D79-6BA854C54D9B}"/>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40D41A4E-0B14-137C-F00D-073F52F0A247}"/>
              </a:ext>
            </a:extLst>
          </p:cNvPr>
          <p:cNvGrpSpPr/>
          <p:nvPr/>
        </p:nvGrpSpPr>
        <p:grpSpPr>
          <a:xfrm>
            <a:off x="1960599" y="3585293"/>
            <a:ext cx="497571" cy="104123"/>
            <a:chOff x="3931516" y="7479258"/>
            <a:chExt cx="497571" cy="104123"/>
          </a:xfrm>
          <a:solidFill>
            <a:schemeClr val="tx1"/>
          </a:solidFill>
        </p:grpSpPr>
        <p:cxnSp>
          <p:nvCxnSpPr>
            <p:cNvPr id="123" name="Straight Connector 122">
              <a:extLst>
                <a:ext uri="{FF2B5EF4-FFF2-40B4-BE49-F238E27FC236}">
                  <a16:creationId xmlns:a16="http://schemas.microsoft.com/office/drawing/2014/main" id="{1C2287B1-74E6-FF0E-C291-9519B8A755C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BAB3D50B-1C74-63AB-D8BC-8AABF909EA7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2338003" y="5722111"/>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126" name="TextBox 125">
            <a:extLst>
              <a:ext uri="{FF2B5EF4-FFF2-40B4-BE49-F238E27FC236}">
                <a16:creationId xmlns:a16="http://schemas.microsoft.com/office/drawing/2014/main" id="{724253DB-9E7D-E143-074A-E8851CEC4696}"/>
              </a:ext>
            </a:extLst>
          </p:cNvPr>
          <p:cNvSpPr txBox="1"/>
          <p:nvPr/>
        </p:nvSpPr>
        <p:spPr>
          <a:xfrm>
            <a:off x="2780810" y="5769180"/>
            <a:ext cx="4474430" cy="738664"/>
          </a:xfrm>
          <a:prstGeom prst="rect">
            <a:avLst/>
          </a:prstGeom>
          <a:noFill/>
        </p:spPr>
        <p:txBody>
          <a:bodyPr wrap="square" lIns="91440" tIns="45720" rIns="91440" bIns="45720" anchor="t">
            <a:spAutoFit/>
          </a:bodyPr>
          <a:lstStyle/>
          <a:p>
            <a:pPr algn="just">
              <a:tabLst>
                <a:tab pos="177800" algn="l"/>
              </a:tabLst>
            </a:pPr>
            <a:r>
              <a:rPr lang="en-IE" sz="1400" kern="100">
                <a:effectLst/>
                <a:latin typeface="Calibri"/>
                <a:ea typeface="Calibri"/>
                <a:cs typeface="Calibri"/>
              </a:rPr>
              <a:t>Considerations and resources specifically tailored to the European context, taking into account regional regulations, consumer preferences, and market dynamics</a:t>
            </a:r>
            <a:r>
              <a:rPr lang="en-IE" sz="1400" kern="100">
                <a:latin typeface="Calibri"/>
                <a:ea typeface="Calibri"/>
                <a:cs typeface="Calibri"/>
              </a:rPr>
              <a:t>.</a:t>
            </a:r>
            <a:endParaRPr lang="en-US" sz="1400">
              <a:latin typeface="Calibri" panose="020F0502020204030204" pitchFamily="34" charset="0"/>
              <a:cs typeface="Calibri" panose="020F0502020204030204" pitchFamily="34" charset="0"/>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1954023" y="5918508"/>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9DBCA7D0-C1B6-1708-5984-4716E40EAEA8}"/>
              </a:ext>
            </a:extLst>
          </p:cNvPr>
          <p:cNvSpPr/>
          <p:nvPr/>
        </p:nvSpPr>
        <p:spPr>
          <a:xfrm>
            <a:off x="0" y="2604091"/>
            <a:ext cx="2095265" cy="4148423"/>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5BCD049-C382-BE6A-25B4-AECEC0A2BADA}"/>
              </a:ext>
            </a:extLst>
          </p:cNvPr>
          <p:cNvSpPr txBox="1"/>
          <p:nvPr/>
        </p:nvSpPr>
        <p:spPr>
          <a:xfrm>
            <a:off x="434716" y="3437075"/>
            <a:ext cx="1527029" cy="968278"/>
          </a:xfrm>
          <a:prstGeom prst="rect">
            <a:avLst/>
          </a:prstGeom>
          <a:noFill/>
        </p:spPr>
        <p:txBody>
          <a:bodyPr wrap="square">
            <a:spAutoFit/>
          </a:bodyPr>
          <a:lstStyle/>
          <a:p>
            <a:pPr>
              <a:lnSpc>
                <a:spcPct val="107000"/>
              </a:lnSpc>
              <a:spcAft>
                <a:spcPts val="800"/>
              </a:spcAft>
            </a:pPr>
            <a:r>
              <a:rPr lang="en-IE" sz="1800" kern="100">
                <a:effectLst/>
                <a:latin typeface="Calibri" panose="020F0502020204030204" pitchFamily="34" charset="0"/>
                <a:ea typeface="Calibri" panose="020F0502020204030204" pitchFamily="34" charset="0"/>
                <a:cs typeface="Calibri" panose="020F0502020204030204" pitchFamily="34" charset="0"/>
              </a:rPr>
              <a:t>Throughout </a:t>
            </a:r>
            <a:r>
              <a:rPr lang="en-IE" sz="1800" b="1" kern="100">
                <a:effectLst/>
                <a:latin typeface="Calibri" panose="020F0502020204030204" pitchFamily="34" charset="0"/>
                <a:ea typeface="Calibri" panose="020F0502020204030204" pitchFamily="34" charset="0"/>
                <a:cs typeface="Calibri" panose="020F0502020204030204" pitchFamily="34" charset="0"/>
              </a:rPr>
              <a:t>this manual</a:t>
            </a:r>
            <a:r>
              <a:rPr lang="en-IE" sz="1800" kern="100">
                <a:effectLst/>
                <a:latin typeface="Calibri" panose="020F0502020204030204" pitchFamily="34" charset="0"/>
                <a:ea typeface="Calibri" panose="020F0502020204030204" pitchFamily="34" charset="0"/>
                <a:cs typeface="Calibri" panose="020F0502020204030204" pitchFamily="34" charset="0"/>
              </a:rPr>
              <a:t>, you will find:</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2" name="Group 131">
            <a:extLst>
              <a:ext uri="{FF2B5EF4-FFF2-40B4-BE49-F238E27FC236}">
                <a16:creationId xmlns:a16="http://schemas.microsoft.com/office/drawing/2014/main" id="{C298B3AB-9F6A-2146-56A5-4C58F7352F98}"/>
              </a:ext>
            </a:extLst>
          </p:cNvPr>
          <p:cNvGrpSpPr/>
          <p:nvPr/>
        </p:nvGrpSpPr>
        <p:grpSpPr>
          <a:xfrm>
            <a:off x="527241" y="5934733"/>
            <a:ext cx="1378813" cy="1378643"/>
            <a:chOff x="1042830" y="5367345"/>
            <a:chExt cx="907476" cy="907364"/>
          </a:xfrm>
          <a:solidFill>
            <a:srgbClr val="000000"/>
          </a:solidFill>
        </p:grpSpPr>
        <p:grpSp>
          <p:nvGrpSpPr>
            <p:cNvPr id="133" name="Graphic 2">
              <a:extLst>
                <a:ext uri="{FF2B5EF4-FFF2-40B4-BE49-F238E27FC236}">
                  <a16:creationId xmlns:a16="http://schemas.microsoft.com/office/drawing/2014/main" id="{FA73AE53-B1E0-FBE4-3150-8584DBCF642F}"/>
                </a:ext>
              </a:extLst>
            </p:cNvPr>
            <p:cNvGrpSpPr/>
            <p:nvPr userDrawn="1"/>
          </p:nvGrpSpPr>
          <p:grpSpPr>
            <a:xfrm>
              <a:off x="1042830" y="5367345"/>
              <a:ext cx="907476" cy="907364"/>
              <a:chOff x="5318121" y="3727141"/>
              <a:chExt cx="907476" cy="907364"/>
            </a:xfrm>
            <a:grpFill/>
          </p:grpSpPr>
          <p:sp>
            <p:nvSpPr>
              <p:cNvPr id="138" name="Freeform 137">
                <a:extLst>
                  <a:ext uri="{FF2B5EF4-FFF2-40B4-BE49-F238E27FC236}">
                    <a16:creationId xmlns:a16="http://schemas.microsoft.com/office/drawing/2014/main" id="{F1F6EFA9-C963-3490-C84E-606229AF9D16}"/>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B5822B5-E51F-B157-FFCA-617D296AC8C9}"/>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0AF2F1B-0B49-5C5B-B225-2B241A25AFD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61D4597-0860-B010-42FD-7D6D30AC8C39}"/>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B301F884-80A5-BBB4-55B7-F21B1016D65D}"/>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D5F566E-24B0-1758-8684-0F8A2D304113}"/>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1095F44-3A87-F7B1-9930-5F4B30CEB3B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35ECA3C-59C2-83DD-1369-67C842959CDC}"/>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EB80C588-C731-59C1-E370-3E182590B06A}"/>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A1021034-2AD1-637D-2DD9-65698CEF83EF}"/>
                </a:ext>
              </a:extLst>
            </p:cNvPr>
            <p:cNvGrpSpPr/>
            <p:nvPr userDrawn="1"/>
          </p:nvGrpSpPr>
          <p:grpSpPr>
            <a:xfrm>
              <a:off x="1304333" y="5653111"/>
              <a:ext cx="566267" cy="526904"/>
              <a:chOff x="5574516" y="4023123"/>
              <a:chExt cx="566267" cy="526904"/>
            </a:xfrm>
            <a:grpFill/>
          </p:grpSpPr>
          <p:sp>
            <p:nvSpPr>
              <p:cNvPr id="135" name="Freeform 134">
                <a:extLst>
                  <a:ext uri="{FF2B5EF4-FFF2-40B4-BE49-F238E27FC236}">
                    <a16:creationId xmlns:a16="http://schemas.microsoft.com/office/drawing/2014/main" id="{6493F14B-B1F5-8E13-1D57-B53156165AC5}"/>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1A0C2"/>
              </a:solidFill>
              <a:ln w="3834"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D4CD6B6-B860-AE60-4E68-C5B86EA7D67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F1A0C2"/>
              </a:solidFill>
              <a:ln w="3834"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55A30CF-4C86-0ADA-084D-51797C16B22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grpFill/>
              <a:ln w="3834" cap="flat">
                <a:noFill/>
                <a:prstDash val="solid"/>
                <a:miter/>
              </a:ln>
            </p:spPr>
            <p:txBody>
              <a:bodyPr rtlCol="0" anchor="ctr"/>
              <a:lstStyle/>
              <a:p>
                <a:endParaRPr lang="en-US"/>
              </a:p>
            </p:txBody>
          </p:sp>
        </p:grpSp>
      </p:grpSp>
      <p:sp>
        <p:nvSpPr>
          <p:cNvPr id="147" name="Text Placeholder 15">
            <a:extLst>
              <a:ext uri="{FF2B5EF4-FFF2-40B4-BE49-F238E27FC236}">
                <a16:creationId xmlns:a16="http://schemas.microsoft.com/office/drawing/2014/main" id="{0F5CCBF4-207C-0EAE-38B4-8344B3E0563D}"/>
              </a:ext>
            </a:extLst>
          </p:cNvPr>
          <p:cNvSpPr>
            <a:spLocks noGrp="1"/>
          </p:cNvSpPr>
          <p:nvPr>
            <p:ph type="body" sz="quarter" idx="32"/>
          </p:nvPr>
        </p:nvSpPr>
        <p:spPr>
          <a:xfrm>
            <a:off x="527241" y="7964894"/>
            <a:ext cx="6439339" cy="1494269"/>
          </a:xfrm>
        </p:spPr>
        <p:txBody>
          <a:bodyPr numCol="2"/>
          <a:lstStyle/>
          <a:p>
            <a:pPr>
              <a:lnSpc>
                <a:spcPts val="1320"/>
              </a:lnSpc>
            </a:pPr>
            <a:r>
              <a:rPr lang="en-US" sz="1150"/>
              <a:t>As a food entrepreneur, you have the power to create positive change by building an ethical food business that aligns with consumer values, contributes to a sustainable future, and sets new standards for the food industry. This manual is your comprehensive resource, designed to empower you with the knowledge, skills, and strategies needed to start, diversify, and succeed in the ethical food sector.</a:t>
            </a:r>
          </a:p>
          <a:p>
            <a:pPr>
              <a:lnSpc>
                <a:spcPts val="1320"/>
              </a:lnSpc>
            </a:pPr>
            <a:r>
              <a:rPr lang="en-US" sz="1150"/>
              <a:t>By embracing the principles of sustainability, fair trade, organic production, humane animal treatment, and social responsibility, you can create a business that not only thrives economically but also makes a meaningful impact on people, animals, and the planet.  Now, let's embark on this exciting journey together and unlock the immense potential of ethical food entrepreneurship!</a:t>
            </a:r>
          </a:p>
        </p:txBody>
      </p:sp>
    </p:spTree>
    <p:extLst>
      <p:ext uri="{BB962C8B-B14F-4D97-AF65-F5344CB8AC3E}">
        <p14:creationId xmlns:p14="http://schemas.microsoft.com/office/powerpoint/2010/main" val="3056874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Concept of Ethical Food Business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9</a:t>
            </a:fld>
            <a:endParaRPr lang="en-US" sz="900">
              <a:solidFill>
                <a:schemeClr val="tx1"/>
              </a:solidFill>
            </a:endParaRPr>
          </a:p>
        </p:txBody>
      </p:sp>
    </p:spTree>
    <p:extLst>
      <p:ext uri="{BB962C8B-B14F-4D97-AF65-F5344CB8AC3E}">
        <p14:creationId xmlns:p14="http://schemas.microsoft.com/office/powerpoint/2010/main" val="1917588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9FAD8EE85A704BA29170AC060F8439" ma:contentTypeVersion="17" ma:contentTypeDescription="Create a new document." ma:contentTypeScope="" ma:versionID="89e15adde10de21dfb484f2492851091">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821c773705ff6cabec6cc7b9ba11aa82"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6BE54D-E09B-4CE8-AE68-EA7759DFB6EC}">
  <ds:schemaRefs>
    <ds:schemaRef ds:uri="http://schemas.microsoft.com/office/2006/documentManagement/types"/>
    <ds:schemaRef ds:uri="http://purl.org/dc/terms/"/>
    <ds:schemaRef ds:uri="http://schemas.microsoft.com/office/infopath/2007/PartnerControls"/>
    <ds:schemaRef ds:uri="http://purl.org/dc/elements/1.1/"/>
    <ds:schemaRef ds:uri="d8d94d33-0f46-420b-ad84-827e2691e374"/>
    <ds:schemaRef ds:uri="http://purl.org/dc/dcmitype/"/>
    <ds:schemaRef ds:uri="http://schemas.microsoft.com/office/2006/metadata/properties"/>
    <ds:schemaRef ds:uri="http://schemas.openxmlformats.org/package/2006/metadata/core-properties"/>
    <ds:schemaRef ds:uri="b368c81d-2a3c-4b2e-8f20-ebff1d13c98d"/>
    <ds:schemaRef ds:uri="http://www.w3.org/XML/1998/namespace"/>
  </ds:schemaRefs>
</ds:datastoreItem>
</file>

<file path=customXml/itemProps2.xml><?xml version="1.0" encoding="utf-8"?>
<ds:datastoreItem xmlns:ds="http://schemas.openxmlformats.org/officeDocument/2006/customXml" ds:itemID="{A6A60CAC-217E-4590-BAB1-C6543F2D7AC0}">
  <ds:schemaRefs>
    <ds:schemaRef ds:uri="http://schemas.microsoft.com/sharepoint/v3/contenttype/forms"/>
  </ds:schemaRefs>
</ds:datastoreItem>
</file>

<file path=customXml/itemProps3.xml><?xml version="1.0" encoding="utf-8"?>
<ds:datastoreItem xmlns:ds="http://schemas.openxmlformats.org/officeDocument/2006/customXml" ds:itemID="{75B594E9-119A-4572-B2C9-0084AA188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4d33-0f46-420b-ad84-827e2691e374"/>
    <ds:schemaRef ds:uri="b368c81d-2a3c-4b2e-8f20-ebff1d13c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288</TotalTime>
  <Words>17572</Words>
  <Application>Microsoft Office PowerPoint</Application>
  <PresentationFormat>Custom</PresentationFormat>
  <Paragraphs>973</Paragraphs>
  <Slides>72</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72</vt:i4>
      </vt:variant>
    </vt:vector>
  </HeadingPairs>
  <TitlesOfParts>
    <vt:vector size="82" baseType="lpstr">
      <vt:lpstr>Arial</vt:lpstr>
      <vt:lpstr>Arimo-Bold</vt:lpstr>
      <vt:lpstr>Calibri</vt:lpstr>
      <vt:lpstr>Montserrat</vt:lpstr>
      <vt:lpstr>Montserrat Light</vt:lpstr>
      <vt:lpstr>Poppins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8</cp:revision>
  <cp:lastPrinted>2023-06-12T15:20:48Z</cp:lastPrinted>
  <dcterms:created xsi:type="dcterms:W3CDTF">2020-10-14T13:32:04Z</dcterms:created>
  <dcterms:modified xsi:type="dcterms:W3CDTF">2024-02-01T09:52:25Z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