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63" r:id="rId6"/>
    <p:sldId id="278" r:id="rId7"/>
    <p:sldId id="258" r:id="rId8"/>
    <p:sldId id="279" r:id="rId9"/>
    <p:sldId id="260" r:id="rId10"/>
    <p:sldId id="280" r:id="rId11"/>
    <p:sldId id="264" r:id="rId12"/>
    <p:sldId id="281" r:id="rId13"/>
    <p:sldId id="265" r:id="rId14"/>
    <p:sldId id="266" r:id="rId15"/>
    <p:sldId id="270" r:id="rId16"/>
    <p:sldId id="268" r:id="rId17"/>
    <p:sldId id="269" r:id="rId18"/>
    <p:sldId id="271" r:id="rId19"/>
    <p:sldId id="273" r:id="rId20"/>
    <p:sldId id="276" r:id="rId21"/>
    <p:sldId id="272" r:id="rId22"/>
    <p:sldId id="274" r:id="rId23"/>
    <p:sldId id="277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3CDB1E-190A-472F-B902-FB47199180C5}" v="2" dt="2021-12-15T11:20:17.278"/>
    <p1510:client id="{26CEFF5D-FAE3-4756-BF9C-19AE790A5A1C}" v="11" dt="2021-12-17T06:07:50.535"/>
    <p1510:client id="{FFABD636-D505-4058-8721-6F7A69B36632}" v="36" dt="2022-01-10T10:49:03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5425" autoAdjust="0"/>
  </p:normalViewPr>
  <p:slideViewPr>
    <p:cSldViewPr snapToGrid="0">
      <p:cViewPr varScale="1">
        <p:scale>
          <a:sx n="57" d="100"/>
          <a:sy n="57" d="100"/>
        </p:scale>
        <p:origin x="10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a Ojala" userId="S::asta.ojala_laurea.fi#ext#@valtion.onmicrosoft.com::1c3c79b1-b6d2-405a-865c-488a89c08e92" providerId="AD" clId="Web-{FFABD636-D505-4058-8721-6F7A69B36632}"/>
    <pc:docChg chg="modSld">
      <pc:chgData name="Asta Ojala" userId="S::asta.ojala_laurea.fi#ext#@valtion.onmicrosoft.com::1c3c79b1-b6d2-405a-865c-488a89c08e92" providerId="AD" clId="Web-{FFABD636-D505-4058-8721-6F7A69B36632}" dt="2022-01-10T10:49:02.296" v="27" actId="20577"/>
      <pc:docMkLst>
        <pc:docMk/>
      </pc:docMkLst>
      <pc:sldChg chg="modSp">
        <pc:chgData name="Asta Ojala" userId="S::asta.ojala_laurea.fi#ext#@valtion.onmicrosoft.com::1c3c79b1-b6d2-405a-865c-488a89c08e92" providerId="AD" clId="Web-{FFABD636-D505-4058-8721-6F7A69B36632}" dt="2022-01-10T10:42:21.395" v="1" actId="20577"/>
        <pc:sldMkLst>
          <pc:docMk/>
          <pc:sldMk cId="1419583890" sldId="263"/>
        </pc:sldMkLst>
        <pc:spChg chg="mod">
          <ac:chgData name="Asta Ojala" userId="S::asta.ojala_laurea.fi#ext#@valtion.onmicrosoft.com::1c3c79b1-b6d2-405a-865c-488a89c08e92" providerId="AD" clId="Web-{FFABD636-D505-4058-8721-6F7A69B36632}" dt="2022-01-10T10:42:21.395" v="1" actId="20577"/>
          <ac:spMkLst>
            <pc:docMk/>
            <pc:sldMk cId="1419583890" sldId="263"/>
            <ac:spMk id="4" creationId="{6248D49D-AA7D-4E66-8CB1-0303B0A4121E}"/>
          </ac:spMkLst>
        </pc:spChg>
      </pc:sldChg>
      <pc:sldChg chg="modSp">
        <pc:chgData name="Asta Ojala" userId="S::asta.ojala_laurea.fi#ext#@valtion.onmicrosoft.com::1c3c79b1-b6d2-405a-865c-488a89c08e92" providerId="AD" clId="Web-{FFABD636-D505-4058-8721-6F7A69B36632}" dt="2022-01-10T10:49:02.296" v="27" actId="20577"/>
        <pc:sldMkLst>
          <pc:docMk/>
          <pc:sldMk cId="3124824485" sldId="264"/>
        </pc:sldMkLst>
        <pc:spChg chg="mod">
          <ac:chgData name="Asta Ojala" userId="S::asta.ojala_laurea.fi#ext#@valtion.onmicrosoft.com::1c3c79b1-b6d2-405a-865c-488a89c08e92" providerId="AD" clId="Web-{FFABD636-D505-4058-8721-6F7A69B36632}" dt="2022-01-10T10:49:02.296" v="27" actId="20577"/>
          <ac:spMkLst>
            <pc:docMk/>
            <pc:sldMk cId="3124824485" sldId="264"/>
            <ac:spMk id="4" creationId="{55AB8CDE-A4A7-4089-8AEA-63D98AC5D0B2}"/>
          </ac:spMkLst>
        </pc:spChg>
      </pc:sldChg>
      <pc:sldChg chg="modSp">
        <pc:chgData name="Asta Ojala" userId="S::asta.ojala_laurea.fi#ext#@valtion.onmicrosoft.com::1c3c79b1-b6d2-405a-865c-488a89c08e92" providerId="AD" clId="Web-{FFABD636-D505-4058-8721-6F7A69B36632}" dt="2022-01-10T10:45:42.697" v="6" actId="20577"/>
        <pc:sldMkLst>
          <pc:docMk/>
          <pc:sldMk cId="1566202626" sldId="280"/>
        </pc:sldMkLst>
        <pc:spChg chg="mod">
          <ac:chgData name="Asta Ojala" userId="S::asta.ojala_laurea.fi#ext#@valtion.onmicrosoft.com::1c3c79b1-b6d2-405a-865c-488a89c08e92" providerId="AD" clId="Web-{FFABD636-D505-4058-8721-6F7A69B36632}" dt="2022-01-10T10:45:06.399" v="2" actId="20577"/>
          <ac:spMkLst>
            <pc:docMk/>
            <pc:sldMk cId="1566202626" sldId="280"/>
            <ac:spMk id="3" creationId="{A11550E0-403B-48B7-A417-F3D7F038E960}"/>
          </ac:spMkLst>
        </pc:spChg>
        <pc:spChg chg="mod">
          <ac:chgData name="Asta Ojala" userId="S::asta.ojala_laurea.fi#ext#@valtion.onmicrosoft.com::1c3c79b1-b6d2-405a-865c-488a89c08e92" providerId="AD" clId="Web-{FFABD636-D505-4058-8721-6F7A69B36632}" dt="2022-01-10T10:45:42.697" v="6" actId="20577"/>
          <ac:spMkLst>
            <pc:docMk/>
            <pc:sldMk cId="1566202626" sldId="280"/>
            <ac:spMk id="4" creationId="{7C588B5D-7D10-4F43-8098-55C74F5F2CED}"/>
          </ac:spMkLst>
        </pc:spChg>
      </pc:sldChg>
    </pc:docChg>
  </pc:docChgLst>
  <pc:docChgLst>
    <pc:chgData name="Laaksonen Rebekka (CELIA)" userId="S::rebekka.laaksonen@celia.fi::a87dbc7a-a0aa-4a24-b9fc-e41647e8fd10" providerId="AD" clId="Web-{26CEFF5D-FAE3-4756-BF9C-19AE790A5A1C}"/>
    <pc:docChg chg="modSld">
      <pc:chgData name="Laaksonen Rebekka (CELIA)" userId="S::rebekka.laaksonen@celia.fi::a87dbc7a-a0aa-4a24-b9fc-e41647e8fd10" providerId="AD" clId="Web-{26CEFF5D-FAE3-4756-BF9C-19AE790A5A1C}" dt="2021-12-17T06:07:47.551" v="9" actId="20577"/>
      <pc:docMkLst>
        <pc:docMk/>
      </pc:docMkLst>
      <pc:sldChg chg="modSp">
        <pc:chgData name="Laaksonen Rebekka (CELIA)" userId="S::rebekka.laaksonen@celia.fi::a87dbc7a-a0aa-4a24-b9fc-e41647e8fd10" providerId="AD" clId="Web-{26CEFF5D-FAE3-4756-BF9C-19AE790A5A1C}" dt="2021-12-17T06:07:47.551" v="9" actId="20577"/>
        <pc:sldMkLst>
          <pc:docMk/>
          <pc:sldMk cId="579660925" sldId="258"/>
        </pc:sldMkLst>
        <pc:spChg chg="mod">
          <ac:chgData name="Laaksonen Rebekka (CELIA)" userId="S::rebekka.laaksonen@celia.fi::a87dbc7a-a0aa-4a24-b9fc-e41647e8fd10" providerId="AD" clId="Web-{26CEFF5D-FAE3-4756-BF9C-19AE790A5A1C}" dt="2021-12-17T06:07:47.551" v="9" actId="20577"/>
          <ac:spMkLst>
            <pc:docMk/>
            <pc:sldMk cId="579660925" sldId="258"/>
            <ac:spMk id="2" creationId="{C3CC504F-D14D-42CA-B0D2-F656E0D41460}"/>
          </ac:spMkLst>
        </pc:spChg>
      </pc:sldChg>
    </pc:docChg>
  </pc:docChgLst>
  <pc:docChgLst>
    <pc:chgData name="paivi.hollanti" userId="S::paivi.hollanti_hamk.fi#ext#@valtion.onmicrosoft.com::b27376b9-06be-404c-8a05-dc616d51d306" providerId="AD" clId="Web-{0B3CDB1E-190A-472F-B902-FB47199180C5}"/>
    <pc:docChg chg="modSld">
      <pc:chgData name="paivi.hollanti" userId="S::paivi.hollanti_hamk.fi#ext#@valtion.onmicrosoft.com::b27376b9-06be-404c-8a05-dc616d51d306" providerId="AD" clId="Web-{0B3CDB1E-190A-472F-B902-FB47199180C5}" dt="2021-12-15T11:20:17.278" v="1" actId="20577"/>
      <pc:docMkLst>
        <pc:docMk/>
      </pc:docMkLst>
      <pc:sldChg chg="modSp">
        <pc:chgData name="paivi.hollanti" userId="S::paivi.hollanti_hamk.fi#ext#@valtion.onmicrosoft.com::b27376b9-06be-404c-8a05-dc616d51d306" providerId="AD" clId="Web-{0B3CDB1E-190A-472F-B902-FB47199180C5}" dt="2021-12-15T11:20:17.278" v="1" actId="20577"/>
        <pc:sldMkLst>
          <pc:docMk/>
          <pc:sldMk cId="150073980" sldId="277"/>
        </pc:sldMkLst>
        <pc:spChg chg="mod">
          <ac:chgData name="paivi.hollanti" userId="S::paivi.hollanti_hamk.fi#ext#@valtion.onmicrosoft.com::b27376b9-06be-404c-8a05-dc616d51d306" providerId="AD" clId="Web-{0B3CDB1E-190A-472F-B902-FB47199180C5}" dt="2021-12-15T11:20:17.278" v="1" actId="20577"/>
          <ac:spMkLst>
            <pc:docMk/>
            <pc:sldMk cId="150073980" sldId="277"/>
            <ac:spMk id="3" creationId="{22B0B4DA-B09C-4E83-A591-1731C6E771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23D5-4906-4D5B-BEF9-2A01EF148036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049DE-B2D1-4E2D-9812-C5D435089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795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049DE-B2D1-4E2D-9812-C5D43508978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70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049DE-B2D1-4E2D-9812-C5D43508978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77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049DE-B2D1-4E2D-9812-C5D435089781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23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801998-2BB1-4DA6-A566-94EC966C1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A3BA30-D0B5-441E-9BCE-58D505678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959E10-89FF-4193-B1DD-0D2EB2AA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0D5091-C434-4351-90E2-09577C81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E8F3FF-3E4C-49CA-880D-EC8BE303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8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22084D-269D-43C6-80E0-831B8CAE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4151FA4-B9AC-4527-8128-276A6CB68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9A0E06-AFC0-458E-A734-774B0619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D99026-2AA8-40A4-9E12-E4DC55A4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CD45F4-10B3-4A95-9E71-09DF4235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67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14F437D-3221-4A3B-AA33-E67703EA5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3E91EA-4998-4527-BCAA-25AC95645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3489B8-C26F-4561-B2A3-52B35014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F7A859-1153-4F24-AC0A-7F5B4A0A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3A36CE-C97C-484A-8F50-F73286D5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53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0564AD-8DA7-4B30-8D93-92128655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8E26F5-2BEE-4718-9F3A-14301005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DA9B1C-7180-4FEC-831C-7D62FADD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726379-9344-4052-93CE-5E020B51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A46C63-822B-456C-8E62-ABDCAD20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82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DB857-6CCC-430D-9A32-EEBE5228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68C37F-31F5-4F47-871B-52B7E11D4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A7D778-6527-493D-A0DE-BA52FD06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8DCBED-7E5B-4E7E-BF40-58B5E94C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ECCE22-2FF1-4DF7-8515-15242FFC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64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EBEDFD-8B09-49C1-A4E7-1706CA7F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DA8D2B-C534-4A31-9B30-1465C4D34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24AF54-4CD6-44DE-BDA3-9B6A67A4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DB5EA6C-A865-4215-A88A-5FF02CDA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5734EE-B3C0-4DCB-9293-A9F6380E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1FD0F7-D273-4A4B-8DB9-F11ED99D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05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7B8294-E7BF-47DA-BCB0-6AD32B49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F38DED-4473-4502-8451-F1D9C82E6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AC5493F-5F40-4754-961B-5F1F9BB13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62F719C-FDD3-413B-818A-D6D05AE4F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F0032B4-4A94-4C56-BDB2-AB11CDB7B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5430108-149F-4950-929F-15D8C513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B587F33-51EE-4A55-8C81-F0BB5381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7942BE7-70D3-42E4-9C0D-A30DA6B4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69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08E39E-CA74-47D0-AC01-F2ED6C4D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135038F-34E7-400E-BE54-C54BD0B1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9124183-D047-4558-9C52-E2698E45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AF0BA80-6690-4E21-9804-FE8DCB59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66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10935C0-BBD9-462A-B4B5-998C96F1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6EC3AA-FEC0-44C2-83E0-D3A1AA81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2E1695-6A3D-43AE-85CD-F90EC0B8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60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65139C-82BF-4EB5-9A13-8F67A4B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532037-4F77-4A63-A1F4-59B9C7341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5808D31-4FD9-4466-B9EE-49E61F31D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3DF0AE-FC68-4152-B0EA-5DE58988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F7585E-0006-42C0-B34B-277DCA3B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EEAAF8E-1638-4470-BEED-3A4E96D2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82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8DCF6F-EB22-4435-B8BC-CFE1572A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CA29756-C00B-46CF-8294-4B0B5297E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7612C5-E27F-4E2C-8E92-1D31DE9C4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1296428-9649-420E-BDCC-0C2C9DD9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C85C3E-93CB-45B5-98AA-673B7B73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0E60BE-7860-4A28-AD82-1783B59B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9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CB6F694-FD62-4D83-91C6-F1C41D9A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C0BF6B-56E9-4279-91CC-5D7DCCAFC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9130F7-167C-4FC9-B41F-FC0A36615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5E3D1-B0A3-43DD-BD17-D230F6DC97FB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090F07-D407-4EE0-A26F-5415222F3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2A9975-6EED-43C5-967D-71D258DCE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5EE9-F4B9-40BE-A8C5-D4CB1365AA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859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ianet.fi/ohjeet/kuuntelun-ja-lukemisen-apuvalineit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lianet.fi/ohjeet/saavutettavat-kirjat-opiskeluun/kuuntelun-ja-lukemisen-apuvalineita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upport.proquest.com/articledetail?id=kA140000000PDsICA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link.springer.com/accessibili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ianet.fi/kirjavinkit/oppikirjat/korkeakoulu/#e-kirjapalvelujen_saavutettavuustestit" TargetMode="External"/><Relationship Id="rId2" Type="http://schemas.openxmlformats.org/officeDocument/2006/relationships/hyperlink" Target="https://www.celia.fi/palvelu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9295B-21AE-4EB1-B9A7-F23352095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5877"/>
            <a:ext cx="9144000" cy="23876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/>
          <a:lstStyle/>
          <a:p>
            <a:r>
              <a:rPr lang="fi-FI" b="1" dirty="0">
                <a:latin typeface="+mn-lt"/>
              </a:rPr>
              <a:t>E-kirjat ja saavutettavuus</a:t>
            </a:r>
            <a:endParaRPr lang="fi-FI" b="1" dirty="0">
              <a:latin typeface="+mn-lt"/>
              <a:cs typeface="Calibri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859D56-E508-4E40-B4FE-CB59B7669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5951"/>
            <a:ext cx="9144000" cy="1343722"/>
          </a:xfrm>
          <a:solidFill>
            <a:srgbClr val="FFD961"/>
          </a:solidFill>
        </p:spPr>
        <p:txBody>
          <a:bodyPr/>
          <a:lstStyle/>
          <a:p>
            <a:endParaRPr lang="fi-FI" dirty="0"/>
          </a:p>
          <a:p>
            <a:r>
              <a:rPr lang="fi-FI" sz="3200" b="1" dirty="0"/>
              <a:t>Lukeminen helpommaksi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BA302503-AF53-466A-AA6C-3B34DB57752A}"/>
              </a:ext>
            </a:extLst>
          </p:cNvPr>
          <p:cNvSpPr/>
          <p:nvPr/>
        </p:nvSpPr>
        <p:spPr>
          <a:xfrm>
            <a:off x="221057" y="6113721"/>
            <a:ext cx="6637106" cy="301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Kaisa Puttonen, Laurea, Avointen oppimateriaalien kirjasto 20.6.2023</a:t>
            </a:r>
          </a:p>
        </p:txBody>
      </p:sp>
      <p:pic>
        <p:nvPicPr>
          <p:cNvPr id="1026" name="Kuva 2" descr="Creative Commons License">
            <a:hlinkClick r:id="rId3"/>
            <a:extLst>
              <a:ext uri="{FF2B5EF4-FFF2-40B4-BE49-F238E27FC236}">
                <a16:creationId xmlns:a16="http://schemas.microsoft.com/office/drawing/2014/main" id="{924CB0FF-DCBA-96AE-D391-BF3A0A1E6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113721"/>
            <a:ext cx="1080977" cy="46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84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51E451-371D-420B-B691-D28823B2E6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>
                <a:latin typeface="+mn-lt"/>
                <a:cs typeface="Calibri Light"/>
              </a:rPr>
              <a:t>Ruudunlukuohjelmat</a:t>
            </a:r>
            <a:r>
              <a:rPr lang="en-US" b="1" dirty="0">
                <a:latin typeface="+mn-lt"/>
                <a:cs typeface="Calibri Light"/>
              </a:rPr>
              <a:t> </a:t>
            </a:r>
            <a:r>
              <a:rPr lang="en-US" b="1" dirty="0" err="1">
                <a:latin typeface="+mn-lt"/>
                <a:cs typeface="Calibri Light"/>
              </a:rPr>
              <a:t>vaativaan</a:t>
            </a:r>
            <a:r>
              <a:rPr lang="en-US" b="1" dirty="0">
                <a:latin typeface="+mn-lt"/>
                <a:cs typeface="Calibri Light"/>
              </a:rPr>
              <a:t> </a:t>
            </a:r>
            <a:r>
              <a:rPr lang="en-US" b="1" dirty="0" err="1">
                <a:latin typeface="+mn-lt"/>
                <a:cs typeface="Calibri Light"/>
              </a:rPr>
              <a:t>käyttöön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C1FA46-EB59-4571-BA70-ACF141B10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855"/>
            <a:ext cx="10515600" cy="41706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000" dirty="0">
                <a:cs typeface="Calibri"/>
              </a:rPr>
              <a:t>Laitteisiin voi ladata kehittyneitä ruudunlukuohjelmia, joita on sekä ilmaisia että maksullisia.</a:t>
            </a:r>
          </a:p>
          <a:p>
            <a:r>
              <a:rPr lang="fi-FI" sz="3000" dirty="0">
                <a:cs typeface="Calibri"/>
              </a:rPr>
              <a:t>Nämä ohjelmat on suunnattu lähinnä näkörajoitteisille.</a:t>
            </a:r>
          </a:p>
          <a:p>
            <a:r>
              <a:rPr lang="fi-FI" sz="3000" dirty="0">
                <a:cs typeface="Calibri"/>
              </a:rPr>
              <a:t>Ohjelmien käyttö vaatii harjoittelua, koska niitä käytetään eleillä tai näppäinkomennoilla</a:t>
            </a:r>
          </a:p>
          <a:p>
            <a:r>
              <a:rPr lang="fi-FI" sz="3000" dirty="0">
                <a:cs typeface="Calibri"/>
              </a:rPr>
              <a:t>Esimerkkejä ohjelmista: NVDA (maksuton), </a:t>
            </a:r>
            <a:r>
              <a:rPr lang="fi-FI" sz="3000" dirty="0" err="1">
                <a:cs typeface="Calibri"/>
              </a:rPr>
              <a:t>Jaws</a:t>
            </a:r>
            <a:r>
              <a:rPr lang="fi-FI" sz="3000" dirty="0">
                <a:cs typeface="Calibri"/>
              </a:rPr>
              <a:t> (maksullinen)</a:t>
            </a:r>
          </a:p>
          <a:p>
            <a:r>
              <a:rPr lang="fi-FI" sz="3000" dirty="0">
                <a:cs typeface="Calibri"/>
              </a:rPr>
              <a:t>Lisää tietoa löydät </a:t>
            </a:r>
            <a:r>
              <a:rPr lang="fi-FI" sz="3000" dirty="0" err="1">
                <a:cs typeface="Calibri"/>
              </a:rPr>
              <a:t>Celianetistä</a:t>
            </a:r>
            <a:r>
              <a:rPr lang="fi-FI" sz="3000" dirty="0">
                <a:cs typeface="Calibri"/>
              </a:rPr>
              <a:t> sivulta </a:t>
            </a:r>
            <a:r>
              <a:rPr lang="fi-FI" sz="3000" dirty="0">
                <a:cs typeface="Calibri"/>
                <a:hlinkClick r:id="rId3"/>
              </a:rPr>
              <a:t>Kuuntelun ja lukemisen apuvälineistä</a:t>
            </a:r>
            <a:endParaRPr lang="fi-FI" sz="3000" dirty="0">
              <a:cs typeface="Calibri"/>
              <a:hlinkClick r:id="rId4"/>
            </a:endParaRPr>
          </a:p>
          <a:p>
            <a:endParaRPr lang="fi-FI" sz="3200" dirty="0">
              <a:solidFill>
                <a:srgbClr val="FF0000"/>
              </a:solidFill>
              <a:cs typeface="Calibri"/>
            </a:endParaRPr>
          </a:p>
          <a:p>
            <a:endParaRPr lang="fi-FI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259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9BDCDC-46BD-4466-96B8-7E3F3969A9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Näytön optimointi itselle sopivaksi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99C6D6-F0AB-4842-9512-C87B2A56E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966" y="2684268"/>
            <a:ext cx="5181600" cy="2757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 panose="020F0502020204030204"/>
              </a:rPr>
              <a:t>Jokainen käyttää selaimia ja ohjelmia omien mieltymystensä mukaan.  Laitteiden kirjo on laaja. On tärkeää, että selvität omista laitteistasi mistä ja miten voit parantaa lukukokemustasi. 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2A37D2-EBB7-432C-8BAC-6EB324996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53595"/>
          </a:xfrm>
          <a:solidFill>
            <a:srgbClr val="FFD96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>
                <a:cs typeface="Calibri" panose="020F0502020204030204"/>
              </a:rPr>
              <a:t>Tarkista seuraavat:</a:t>
            </a:r>
          </a:p>
          <a:p>
            <a:r>
              <a:rPr lang="fi-FI" dirty="0"/>
              <a:t>Fontin vaihtaminen: lukemiseen helpoimmat fontit ovat esimerkiksi </a:t>
            </a:r>
            <a:r>
              <a:rPr lang="fi-FI" dirty="0" err="1"/>
              <a:t>Arial</a:t>
            </a:r>
            <a:r>
              <a:rPr lang="fi-FI" dirty="0"/>
              <a:t> ja Times New Roman</a:t>
            </a:r>
            <a:endParaRPr lang="fi-FI" dirty="0">
              <a:cs typeface="Calibri"/>
            </a:endParaRPr>
          </a:p>
          <a:p>
            <a:r>
              <a:rPr lang="fi-FI" dirty="0"/>
              <a:t>Tekstin koon suurentaminen</a:t>
            </a:r>
            <a:endParaRPr lang="fi-FI" dirty="0">
              <a:cs typeface="Calibri"/>
            </a:endParaRPr>
          </a:p>
          <a:p>
            <a:r>
              <a:rPr lang="fi-FI" dirty="0"/>
              <a:t>Värien säätö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Kirjain- ja rivivälien harventaminen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370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9A7E7C-B7E4-4BA2-B83D-E86C0251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42461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Korkeakoulujen e-kirjat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8CF158-E4B8-49B8-8F8F-3D318046D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129" y="1934483"/>
            <a:ext cx="5181600" cy="4405766"/>
          </a:xfrm>
          <a:solidFill>
            <a:srgbClr val="FFD961"/>
          </a:solidFill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dirty="0"/>
              <a:t>E-kirjojen tuottajia on paljon.</a:t>
            </a:r>
          </a:p>
          <a:p>
            <a:r>
              <a:rPr lang="fi-FI" dirty="0"/>
              <a:t>E-kirjat ovat erilaisilla alustoilla.</a:t>
            </a:r>
            <a:endParaRPr lang="fi-FI" dirty="0">
              <a:cs typeface="Calibri"/>
            </a:endParaRPr>
          </a:p>
          <a:p>
            <a:r>
              <a:rPr lang="fi-FI" dirty="0"/>
              <a:t>E-kirjoissa on lukemista helpottavia toimintoja, joita kehitetään koko ajan käyttäjien tarpeiden ja uuden lainsäädännön myötä.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b="1" dirty="0"/>
              <a:t>HUOM!</a:t>
            </a:r>
            <a:r>
              <a:rPr lang="fi-FI" dirty="0"/>
              <a:t> Lukemista helpottavat toiminnot löytyvät parhaiten, kun tutkit verkkopalvelujen omia sivuja.</a:t>
            </a:r>
            <a:endParaRPr lang="fi-FI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2A405C7-C998-4CA5-9C2F-84AEC1EB2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4376" y="3132207"/>
            <a:ext cx="5099957" cy="201031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dirty="0"/>
              <a:t>Seuraavassa esitellään korkeakouluissa laajasti käytössä olevia e-kirjapalveluita yleisellä tasolla.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1022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5DF2ED-73B5-47AA-BB2E-BC3E0B5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11243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  <a:ea typeface="+mj-lt"/>
                <a:cs typeface="+mj-lt"/>
              </a:rPr>
              <a:t>Alma </a:t>
            </a:r>
            <a:r>
              <a:rPr lang="fi-FI" b="1" dirty="0" err="1">
                <a:latin typeface="+mn-lt"/>
                <a:ea typeface="+mj-lt"/>
                <a:cs typeface="+mj-lt"/>
              </a:rPr>
              <a:t>Talent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C52EA3-6151-4ACE-AAF8-DF55379CB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cs typeface="Calibri"/>
              </a:rPr>
              <a:t>Suomenkielinen ja selainpohjainen</a:t>
            </a:r>
          </a:p>
          <a:p>
            <a:r>
              <a:rPr lang="fi-FI" dirty="0">
                <a:cs typeface="Calibri"/>
              </a:rPr>
              <a:t>Aiheina oikeustiede, liiketalous, yrittäminen, johtaminen</a:t>
            </a:r>
          </a:p>
          <a:p>
            <a:r>
              <a:rPr lang="fi-FI" dirty="0">
                <a:ea typeface="+mn-lt"/>
                <a:cs typeface="+mn-lt"/>
              </a:rPr>
              <a:t>Kustantaja ei tarjoa erillistä saavutettavuusohjetta.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Vähän saavutettavuutta parantavia ominaisuuksia itsessään, mutta voit käyttää selaimissa olevia toimintoja.</a:t>
            </a:r>
          </a:p>
          <a:p>
            <a:r>
              <a:rPr lang="fi-FI" dirty="0">
                <a:cs typeface="Calibri"/>
              </a:rPr>
              <a:t>Navigoinnissa puutteita, jotka haittaavat selaimen ruudunlukijan toimintaa. Saavutettavuus paras näönvaraisesti toimittaessa.</a:t>
            </a:r>
          </a:p>
          <a:p>
            <a:r>
              <a:rPr lang="fi-FI" dirty="0">
                <a:cs typeface="Calibri"/>
              </a:rPr>
              <a:t>Erillisen ruudunlukuohjelman - kuten NVDA - käyttäjän kannattaa lukea kirja Adobe Reader –ohjelmassa verkkoselaimen sijaan.</a:t>
            </a:r>
          </a:p>
          <a:p>
            <a:r>
              <a:rPr lang="fi-FI" dirty="0">
                <a:cs typeface="Calibri"/>
              </a:rPr>
              <a:t>DRM-suojaus (digitaaliset käyttöoikeudet) saattaa haitata lukuohjelmien käyttöä.</a:t>
            </a:r>
          </a:p>
          <a:p>
            <a:r>
              <a:rPr lang="fi-FI" dirty="0">
                <a:cs typeface="Calibri"/>
              </a:rPr>
              <a:t>Tarjoaa joistakin e-kirjoista kuunneltavan version.</a:t>
            </a:r>
          </a:p>
          <a:p>
            <a:pPr marL="0" indent="0">
              <a:buNone/>
            </a:pPr>
            <a:endParaRPr lang="fi-FI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fi-FI" i="1" dirty="0">
              <a:solidFill>
                <a:srgbClr val="FF0000"/>
              </a:solidFill>
              <a:cs typeface="Calibri"/>
            </a:endParaRPr>
          </a:p>
          <a:p>
            <a:endParaRPr lang="fi-FI" dirty="0">
              <a:cs typeface="Calibri" panose="020F0502020204030204"/>
            </a:endParaRP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70F81144-1126-4639-AA68-DCE10524F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329" y="286423"/>
            <a:ext cx="2979057" cy="143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B2CD7D-4D30-4B9B-9E9A-98117DA4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40"/>
            <a:ext cx="8296072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 err="1">
                <a:latin typeface="+mn-lt"/>
              </a:rPr>
              <a:t>Ellibs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7D8EF1-4F43-47FE-8454-D6591CB7A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41" y="1858294"/>
            <a:ext cx="10515600" cy="466725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ea typeface="+mn-lt"/>
                <a:cs typeface="+mn-lt"/>
              </a:rPr>
              <a:t>Suomenkielinen, sekä selaimessa aukeavia että ladattavia e-kirjoja.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Monialainen, eri kustantajien kirjoja: saavutettavuustoiminnot vaihtelevat kirjatiedostojen toteutustavan mukaan.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Suurin osa EPUB-muodossa.</a:t>
            </a:r>
          </a:p>
          <a:p>
            <a:r>
              <a:rPr lang="fi-FI" dirty="0">
                <a:ea typeface="+mn-lt"/>
                <a:cs typeface="+mn-lt"/>
              </a:rPr>
              <a:t>Sisäänrakennettua kuuntelua ei ole.</a:t>
            </a:r>
          </a:p>
          <a:p>
            <a:r>
              <a:rPr lang="fi-FI" dirty="0">
                <a:ea typeface="+mn-lt"/>
                <a:cs typeface="+mn-lt"/>
              </a:rPr>
              <a:t>Kirjan omista asetuksista voit tarkistaa, voiko tekstin kokoa ja näytön taustaväriä vaihtaa.</a:t>
            </a:r>
          </a:p>
          <a:p>
            <a:r>
              <a:rPr lang="en-US" dirty="0" err="1">
                <a:ea typeface="+mn-lt"/>
                <a:cs typeface="+mn-lt"/>
              </a:rPr>
              <a:t>Erillisen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ruudunlukuohjelman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kuten</a:t>
            </a:r>
            <a:r>
              <a:rPr lang="en-US" dirty="0">
                <a:ea typeface="+mn-lt"/>
                <a:cs typeface="+mn-lt"/>
              </a:rPr>
              <a:t> NVDA – </a:t>
            </a:r>
            <a:r>
              <a:rPr lang="en-US" dirty="0" err="1">
                <a:ea typeface="+mn-lt"/>
                <a:cs typeface="+mn-lt"/>
              </a:rPr>
              <a:t>käyttäjän</a:t>
            </a:r>
            <a:r>
              <a:rPr lang="en-US" dirty="0">
                <a:ea typeface="+mn-lt"/>
                <a:cs typeface="+mn-lt"/>
              </a:rPr>
              <a:t> on </a:t>
            </a:r>
            <a:r>
              <a:rPr lang="en-US" dirty="0" err="1">
                <a:ea typeface="+mn-lt"/>
                <a:cs typeface="+mn-lt"/>
              </a:rPr>
              <a:t>ladattava</a:t>
            </a:r>
            <a:r>
              <a:rPr lang="en-US" dirty="0">
                <a:ea typeface="+mn-lt"/>
                <a:cs typeface="+mn-lt"/>
              </a:rPr>
              <a:t> e-</a:t>
            </a:r>
            <a:r>
              <a:rPr lang="en-US" dirty="0" err="1">
                <a:ea typeface="+mn-lt"/>
                <a:cs typeface="+mn-lt"/>
              </a:rPr>
              <a:t>kirja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fi-FI" dirty="0">
                <a:ea typeface="+mn-lt"/>
                <a:cs typeface="+mn-lt"/>
              </a:rPr>
              <a:t>Adobe Digital </a:t>
            </a:r>
            <a:r>
              <a:rPr lang="fi-FI" dirty="0" err="1">
                <a:ea typeface="+mn-lt"/>
                <a:cs typeface="+mn-lt"/>
              </a:rPr>
              <a:t>Editions</a:t>
            </a:r>
            <a:r>
              <a:rPr lang="fi-FI" dirty="0">
                <a:ea typeface="+mn-lt"/>
                <a:cs typeface="+mn-lt"/>
              </a:rPr>
              <a:t> –ohjelmaan. </a:t>
            </a:r>
          </a:p>
          <a:p>
            <a:r>
              <a:rPr lang="fi-FI" dirty="0">
                <a:ea typeface="+mn-lt"/>
                <a:cs typeface="+mn-lt"/>
              </a:rPr>
              <a:t>DRM-suojaus (digitaaliset käyttöoikeudet) saattaa haitata lukuohjelmien käyttöä.</a:t>
            </a:r>
          </a:p>
          <a:p>
            <a:r>
              <a:rPr lang="fi-FI" dirty="0" err="1">
                <a:ea typeface="+mn-lt"/>
                <a:cs typeface="+mn-lt"/>
              </a:rPr>
              <a:t>Ellibsillä</a:t>
            </a:r>
            <a:r>
              <a:rPr lang="fi-FI" dirty="0">
                <a:ea typeface="+mn-lt"/>
                <a:cs typeface="+mn-lt"/>
              </a:rPr>
              <a:t> on ilmainen mobiilisovellus, jossa näytön säätäminen on helppoa.</a:t>
            </a:r>
          </a:p>
          <a:p>
            <a:pPr marL="0" indent="0">
              <a:buNone/>
            </a:pPr>
            <a:endParaRPr lang="fi-FI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fi-FI" i="1" dirty="0">
              <a:solidFill>
                <a:srgbClr val="FF0000"/>
              </a:solidFill>
              <a:cs typeface="Calibri"/>
            </a:endParaRPr>
          </a:p>
          <a:p>
            <a:endParaRPr lang="fi-FI" dirty="0">
              <a:cs typeface="Calibri" panose="020F0502020204030204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2265EE-AB5C-486B-8E2B-06E2CADDE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296" y="332456"/>
            <a:ext cx="1889683" cy="119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838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2DC7C1-B8F5-4E2F-8151-F904ADDB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09689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 fontScale="90000"/>
          </a:bodyPr>
          <a:lstStyle/>
          <a:p>
            <a:br>
              <a:rPr lang="fi-FI" b="1">
                <a:latin typeface="+mn-lt"/>
                <a:cs typeface="Calibri"/>
              </a:rPr>
            </a:br>
            <a:r>
              <a:rPr lang="fi-FI" b="1">
                <a:latin typeface="+mn-lt"/>
                <a:cs typeface="Calibri"/>
              </a:rPr>
              <a:t>Terveysportti </a:t>
            </a:r>
            <a:r>
              <a:rPr lang="fi-FI" b="1" dirty="0">
                <a:latin typeface="+mn-lt"/>
                <a:cs typeface="Calibri"/>
              </a:rPr>
              <a:t>ja Oppiportti</a:t>
            </a:r>
            <a:br>
              <a:rPr lang="fi-FI" b="1" dirty="0">
                <a:cs typeface="Calibri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78E168-DC35-402D-9DE4-ADD7836FB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223312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i-FI" dirty="0">
                <a:cs typeface="Calibri" panose="020F0502020204030204"/>
              </a:rPr>
              <a:t>Laajasti käytössä oleva, suomenkielinen terveysalan verkkopalvelu.</a:t>
            </a:r>
          </a:p>
          <a:p>
            <a:pPr marL="457200" indent="-457200"/>
            <a:r>
              <a:rPr lang="fi-FI" dirty="0">
                <a:cs typeface="Calibri" panose="020F0502020204030204"/>
              </a:rPr>
              <a:t>Sisältää tietokantoja, hoito-ohjeita, lehtiä, kirjoja ja paljon muuta.</a:t>
            </a:r>
            <a:endParaRPr lang="fi-FI" dirty="0"/>
          </a:p>
          <a:p>
            <a:pPr marL="457200" indent="-457200"/>
            <a:r>
              <a:rPr lang="fi-FI" dirty="0">
                <a:cs typeface="Calibri" panose="020F0502020204030204"/>
              </a:rPr>
              <a:t>Sisältö on html-muodossa, ja sitä voi kuunnella esim. selaimen Lue ääneen -toiminnolla. </a:t>
            </a:r>
          </a:p>
          <a:p>
            <a:pPr marL="457200" indent="-457200"/>
            <a:r>
              <a:rPr lang="fi-FI" dirty="0">
                <a:ea typeface="+mn-lt"/>
                <a:cs typeface="+mn-lt"/>
              </a:rPr>
              <a:t>Sisällön lataaminen omalle koneelle ei ole mahdollista, mutta yksittäisiä lukuja tai artikkeleita voi tallentaa pdf-muotoon Tulosta-toiminnolla. Suomenkielistä sisältöä voi kuunnella Adobe Readerin omalla toiminnolla vain, jos käytössä on ohjelman Pro-versio.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2C13902-09A8-41DD-9FCF-B12E73043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843" y="421851"/>
            <a:ext cx="3053702" cy="106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7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C1DD41-0722-465B-86E6-DAE820A71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54047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 err="1">
                <a:latin typeface="+mn-lt"/>
                <a:cs typeface="Calibri Light"/>
              </a:rPr>
              <a:t>Ebook</a:t>
            </a:r>
            <a:r>
              <a:rPr lang="fi-FI" b="1" dirty="0">
                <a:latin typeface="+mn-lt"/>
                <a:cs typeface="Calibri Light"/>
              </a:rPr>
              <a:t> Central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C1C824-CF3C-4141-BB53-DD50C3AD5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i-FI" dirty="0">
                <a:ea typeface="+mn-lt"/>
                <a:cs typeface="+mn-lt"/>
              </a:rPr>
              <a:t>Englanninkielinen, monialainen.</a:t>
            </a:r>
            <a:endParaRPr lang="en-US" dirty="0">
              <a:ea typeface="+mn-lt"/>
              <a:cs typeface="+mn-lt"/>
            </a:endParaRPr>
          </a:p>
          <a:p>
            <a:pPr marL="457200" indent="-457200"/>
            <a:r>
              <a:rPr lang="fi-FI" dirty="0">
                <a:ea typeface="+mn-lt"/>
                <a:cs typeface="+mn-lt"/>
              </a:rPr>
              <a:t>Palvelussa ns. Accessibility </a:t>
            </a:r>
            <a:r>
              <a:rPr lang="fi-FI" dirty="0" err="1">
                <a:ea typeface="+mn-lt"/>
                <a:cs typeface="+mn-lt"/>
              </a:rPr>
              <a:t>mode</a:t>
            </a:r>
            <a:r>
              <a:rPr lang="fi-FI" dirty="0">
                <a:ea typeface="+mn-lt"/>
                <a:cs typeface="+mn-lt"/>
              </a:rPr>
              <a:t>, jonka avulla lukuohjelmat toimivat. Aktivoi kohdasta </a:t>
            </a:r>
            <a:r>
              <a:rPr lang="fi-FI" dirty="0" err="1">
                <a:ea typeface="+mn-lt"/>
                <a:cs typeface="+mn-lt"/>
              </a:rPr>
              <a:t>Settings</a:t>
            </a:r>
            <a:r>
              <a:rPr lang="fi-FI" dirty="0">
                <a:ea typeface="+mn-lt"/>
                <a:cs typeface="+mn-lt"/>
              </a:rPr>
              <a:t> – </a:t>
            </a:r>
            <a:r>
              <a:rPr lang="fi-FI" dirty="0" err="1">
                <a:ea typeface="+mn-lt"/>
                <a:cs typeface="+mn-lt"/>
              </a:rPr>
              <a:t>Profile</a:t>
            </a:r>
            <a:r>
              <a:rPr lang="fi-FI" dirty="0">
                <a:ea typeface="+mn-lt"/>
                <a:cs typeface="+mn-lt"/>
              </a:rPr>
              <a:t>. </a:t>
            </a:r>
          </a:p>
          <a:p>
            <a:pPr marL="457200" indent="-457200"/>
            <a:r>
              <a:rPr lang="fi-FI" dirty="0">
                <a:ea typeface="+mn-lt"/>
                <a:cs typeface="+mn-lt"/>
              </a:rPr>
              <a:t>Selaimeen avatuissa kirjoissa kuuntelu onnistuu selainten Lue ääneen –toiminnoilla. Muista Accessibility </a:t>
            </a:r>
            <a:r>
              <a:rPr lang="fi-FI" dirty="0" err="1">
                <a:ea typeface="+mn-lt"/>
                <a:cs typeface="+mn-lt"/>
              </a:rPr>
              <a:t>mode</a:t>
            </a:r>
            <a:r>
              <a:rPr lang="fi-FI" dirty="0">
                <a:ea typeface="+mn-lt"/>
                <a:cs typeface="+mn-lt"/>
              </a:rPr>
              <a:t>. </a:t>
            </a:r>
            <a:endParaRPr lang="en-US" dirty="0">
              <a:ea typeface="+mn-lt"/>
              <a:cs typeface="+mn-lt"/>
            </a:endParaRPr>
          </a:p>
          <a:p>
            <a:pPr marL="457200" indent="-457200"/>
            <a:r>
              <a:rPr lang="fi-FI" dirty="0">
                <a:ea typeface="+mn-lt"/>
                <a:cs typeface="+mn-lt"/>
              </a:rPr>
              <a:t>Selaimeen avattujen kirjojen värejä voi muuttaa ja kontrasteja parantaa selainten lisäosien avulla.</a:t>
            </a:r>
            <a:endParaRPr lang="en-US" dirty="0">
              <a:ea typeface="+mn-lt"/>
              <a:cs typeface="+mn-lt"/>
            </a:endParaRPr>
          </a:p>
          <a:p>
            <a:pPr marL="457200" indent="-457200"/>
            <a:r>
              <a:rPr lang="fi-FI" dirty="0">
                <a:cs typeface="Calibri"/>
              </a:rPr>
              <a:t>E-</a:t>
            </a:r>
            <a:r>
              <a:rPr lang="fi-FI" dirty="0" err="1">
                <a:cs typeface="Calibri"/>
              </a:rPr>
              <a:t>book</a:t>
            </a:r>
            <a:r>
              <a:rPr lang="fi-FI" dirty="0">
                <a:cs typeface="Calibri"/>
              </a:rPr>
              <a:t> Centralin lukemista helpottavat toiminnot on koottu sivulle </a:t>
            </a:r>
            <a:r>
              <a:rPr lang="fi-FI" dirty="0" err="1">
                <a:cs typeface="Calibri"/>
                <a:hlinkClick r:id="rId2"/>
              </a:rPr>
              <a:t>Ebook</a:t>
            </a:r>
            <a:r>
              <a:rPr lang="fi-FI" dirty="0">
                <a:cs typeface="Calibri"/>
                <a:hlinkClick r:id="rId2"/>
              </a:rPr>
              <a:t> Central Accessibility </a:t>
            </a:r>
            <a:r>
              <a:rPr lang="fi-FI" dirty="0" err="1">
                <a:cs typeface="Calibri"/>
                <a:hlinkClick r:id="rId2"/>
              </a:rPr>
              <a:t>statement</a:t>
            </a:r>
            <a:r>
              <a:rPr lang="fi-FI" dirty="0">
                <a:cs typeface="Calibri"/>
              </a:rPr>
              <a:t> (englanniksi)</a:t>
            </a:r>
          </a:p>
          <a:p>
            <a:pPr marL="0" indent="0">
              <a:buNone/>
            </a:pPr>
            <a:endParaRPr lang="fi-FI" i="1" dirty="0">
              <a:solidFill>
                <a:srgbClr val="FF0000"/>
              </a:solidFill>
              <a:cs typeface="Calibri" panose="020F0502020204030204"/>
            </a:endParaRPr>
          </a:p>
          <a:p>
            <a:endParaRPr lang="fi-FI" dirty="0">
              <a:cs typeface="Calibri" panose="020F0502020204030204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0D96A1A-960B-4538-87DE-0768C701F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723" y="461180"/>
            <a:ext cx="3288979" cy="105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5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5DF2ED-73B5-47AA-BB2E-BC3E0B5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11243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  <a:ea typeface="+mj-lt"/>
                <a:cs typeface="+mj-lt"/>
              </a:rPr>
              <a:t>EBSCO </a:t>
            </a:r>
            <a:r>
              <a:rPr lang="fi-FI" b="1" dirty="0" err="1">
                <a:latin typeface="+mn-lt"/>
                <a:ea typeface="+mj-lt"/>
                <a:cs typeface="+mj-lt"/>
              </a:rPr>
              <a:t>Ebook</a:t>
            </a:r>
            <a:r>
              <a:rPr lang="fi-FI" b="1" dirty="0">
                <a:latin typeface="+mn-lt"/>
                <a:ea typeface="+mj-lt"/>
                <a:cs typeface="+mj-lt"/>
              </a:rPr>
              <a:t> </a:t>
            </a:r>
            <a:r>
              <a:rPr lang="fi-FI" b="1" dirty="0" err="1">
                <a:latin typeface="+mn-lt"/>
                <a:ea typeface="+mj-lt"/>
                <a:cs typeface="+mj-lt"/>
              </a:rPr>
              <a:t>Collection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C52EA3-6151-4ACE-AAF8-DF55379CB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37" y="2020043"/>
            <a:ext cx="10515600" cy="43565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Ulkomaisia e-kirjoja, tarjonta vaihtelee eri kirjastoissa.</a:t>
            </a:r>
          </a:p>
          <a:p>
            <a:r>
              <a:rPr lang="fi-FI" dirty="0" err="1">
                <a:cs typeface="Calibri"/>
              </a:rPr>
              <a:t>Ebscon</a:t>
            </a:r>
            <a:r>
              <a:rPr lang="fi-FI" dirty="0">
                <a:cs typeface="Calibri"/>
              </a:rPr>
              <a:t> e-kirjoja ei voi kuunnella suoraan selaimessa.</a:t>
            </a:r>
          </a:p>
          <a:p>
            <a:r>
              <a:rPr lang="fi-FI" dirty="0">
                <a:cs typeface="Calibri"/>
              </a:rPr>
              <a:t>Jos haluat kuunnella kirjaa, lataa se omalle laitteelle EPUB- tai PDF-muodossa.</a:t>
            </a:r>
          </a:p>
          <a:p>
            <a:r>
              <a:rPr lang="fi-FI" dirty="0">
                <a:cs typeface="Calibri"/>
              </a:rPr>
              <a:t>Huom. Osasta kirjoja on tarjolla vain selainversio. </a:t>
            </a:r>
          </a:p>
          <a:p>
            <a:r>
              <a:rPr lang="fi-FI" dirty="0">
                <a:ea typeface="+mn-lt"/>
                <a:cs typeface="+mn-lt"/>
              </a:rPr>
              <a:t>DRM-suojaus (digitaaliset käyttöoikeudet) saattaa haitata lukuohjelmien käyttöä.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i="1" dirty="0">
              <a:solidFill>
                <a:srgbClr val="FF0000"/>
              </a:solidFill>
              <a:cs typeface="Calibri"/>
            </a:endParaRPr>
          </a:p>
          <a:p>
            <a:endParaRPr lang="fi-FI" dirty="0">
              <a:cs typeface="Calibri" panose="020F0502020204030204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B3AAE2F-897F-4DCC-AAFF-62EBED405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159" y="365125"/>
            <a:ext cx="1931641" cy="107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44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CFA066-7600-44B4-919D-FAD4AEA4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4043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 err="1">
                <a:latin typeface="+mn-lt"/>
              </a:rPr>
              <a:t>SpringerLink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AD3B04-4E5B-49C9-8FDE-54219E38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dirty="0">
                <a:cs typeface="Calibri"/>
              </a:rPr>
              <a:t>Kansainvälinen tiedekustantaja, joka tarjoaa e-kirjoja useilta eri aloilta.</a:t>
            </a:r>
          </a:p>
          <a:p>
            <a:r>
              <a:rPr lang="fi-FI" dirty="0">
                <a:cs typeface="Calibri"/>
              </a:rPr>
              <a:t>Paljon myös kaikille avoimia e-kirjoja.</a:t>
            </a:r>
          </a:p>
          <a:p>
            <a:r>
              <a:rPr lang="fi-FI" dirty="0">
                <a:cs typeface="Calibri"/>
              </a:rPr>
              <a:t>Selaimeen avattujen kirjojen värejä voi muuttaa ja kontrasteja parantaa selainten lisäosien avulla.</a:t>
            </a:r>
          </a:p>
          <a:p>
            <a:r>
              <a:rPr lang="fi-FI" dirty="0">
                <a:cs typeface="Calibri"/>
              </a:rPr>
              <a:t>Kirjoja voi kuunnella kaikissa selaimissa Lue ääneen -lisäosalla tai -toiminnolla.</a:t>
            </a:r>
          </a:p>
          <a:p>
            <a:r>
              <a:rPr lang="en-US" dirty="0" err="1">
                <a:ea typeface="+mn-lt"/>
                <a:cs typeface="+mn-lt"/>
              </a:rPr>
              <a:t>Erillisen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ruudunlukuohjelman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kuten</a:t>
            </a:r>
            <a:r>
              <a:rPr lang="en-US" dirty="0">
                <a:ea typeface="+mn-lt"/>
                <a:cs typeface="+mn-lt"/>
              </a:rPr>
              <a:t> NVDA – </a:t>
            </a:r>
            <a:r>
              <a:rPr lang="en-US" dirty="0" err="1">
                <a:ea typeface="+mn-lt"/>
                <a:cs typeface="+mn-lt"/>
              </a:rPr>
              <a:t>käyttäjän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kannttaa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ladata</a:t>
            </a:r>
            <a:r>
              <a:rPr lang="en-US" dirty="0">
                <a:ea typeface="+mn-lt"/>
                <a:cs typeface="+mn-lt"/>
              </a:rPr>
              <a:t> e-</a:t>
            </a:r>
            <a:r>
              <a:rPr lang="en-US" dirty="0" err="1">
                <a:ea typeface="+mn-lt"/>
                <a:cs typeface="+mn-lt"/>
              </a:rPr>
              <a:t>kirja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fi-FI" dirty="0">
                <a:ea typeface="+mn-lt"/>
                <a:cs typeface="+mn-lt"/>
              </a:rPr>
              <a:t>Adobe Digital </a:t>
            </a:r>
            <a:r>
              <a:rPr lang="fi-FI" dirty="0" err="1">
                <a:ea typeface="+mn-lt"/>
                <a:cs typeface="+mn-lt"/>
              </a:rPr>
              <a:t>Editions</a:t>
            </a:r>
            <a:r>
              <a:rPr lang="fi-FI" dirty="0">
                <a:ea typeface="+mn-lt"/>
                <a:cs typeface="+mn-lt"/>
              </a:rPr>
              <a:t> –ohjelmaan. </a:t>
            </a:r>
          </a:p>
          <a:p>
            <a:r>
              <a:rPr lang="fi-FI" dirty="0">
                <a:cs typeface="Calibri"/>
              </a:rPr>
              <a:t>Tietoa lukemista helpottavista toiminnoista on kerätty  </a:t>
            </a:r>
            <a:r>
              <a:rPr lang="fi-FI" dirty="0" err="1">
                <a:cs typeface="Calibri"/>
                <a:hlinkClick r:id="rId2"/>
              </a:rPr>
              <a:t>SpringerLink</a:t>
            </a:r>
            <a:r>
              <a:rPr lang="fi-FI" dirty="0">
                <a:cs typeface="Calibri"/>
                <a:hlinkClick r:id="rId2"/>
              </a:rPr>
              <a:t> Accessibility </a:t>
            </a:r>
            <a:r>
              <a:rPr lang="fi-FI" dirty="0" err="1">
                <a:cs typeface="Calibri"/>
                <a:hlinkClick r:id="rId2"/>
              </a:rPr>
              <a:t>statement</a:t>
            </a:r>
            <a:r>
              <a:rPr lang="fi-FI" dirty="0">
                <a:cs typeface="Calibri"/>
              </a:rPr>
              <a:t> –sivulle (englanniksi).</a:t>
            </a:r>
          </a:p>
          <a:p>
            <a:endParaRPr lang="fi-FI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fi-FI" i="1" dirty="0">
              <a:solidFill>
                <a:srgbClr val="FF0000"/>
              </a:solidFill>
              <a:cs typeface="Calibri"/>
            </a:endParaRPr>
          </a:p>
          <a:p>
            <a:endParaRPr lang="fi-FI" dirty="0">
              <a:cs typeface="Calibri" panose="020F0502020204030204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C39DC7F-9ED1-4F6B-815D-4BE421926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728" y="681037"/>
            <a:ext cx="2759198" cy="7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4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DE0CD2-756D-4DEB-9020-D92CD17FEAF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Saavutettavia kirjoja </a:t>
            </a:r>
            <a:r>
              <a:rPr lang="fi-FI" b="1" dirty="0" err="1">
                <a:latin typeface="+mn-lt"/>
              </a:rPr>
              <a:t>Celiasta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6F665B-6633-4A14-B524-8A5FAA2F1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0416"/>
            <a:ext cx="10515600" cy="35730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>
                <a:cs typeface="Calibri"/>
              </a:rPr>
              <a:t>Celian</a:t>
            </a:r>
            <a:r>
              <a:rPr lang="fi-FI" dirty="0">
                <a:cs typeface="Calibri"/>
              </a:rPr>
              <a:t> äänikirjat ja muut saavutettavat kirjat ovat henkilöille, joille painetun tekstin lukeminen on vaikeaa tai mahdotonta lukivaikeuden, vamman tai sairauden vuoksi. </a:t>
            </a:r>
            <a:r>
              <a:rPr lang="fi-FI" dirty="0">
                <a:cs typeface="Calibri"/>
                <a:hlinkClick r:id="rId2"/>
              </a:rPr>
              <a:t>Lisätietoa </a:t>
            </a:r>
            <a:r>
              <a:rPr lang="fi-FI" dirty="0" err="1">
                <a:cs typeface="Calibri"/>
                <a:hlinkClick r:id="rId2"/>
              </a:rPr>
              <a:t>Celiasta</a:t>
            </a:r>
            <a:r>
              <a:rPr lang="fi-FI" dirty="0">
                <a:cs typeface="Calibri"/>
              </a:rPr>
              <a:t>.</a:t>
            </a:r>
            <a:endParaRPr lang="fi-FI" dirty="0">
              <a:solidFill>
                <a:srgbClr val="000000"/>
              </a:solidFill>
              <a:cs typeface="Calibri"/>
            </a:endParaRPr>
          </a:p>
          <a:p>
            <a:r>
              <a:rPr lang="fi-FI" dirty="0">
                <a:cs typeface="Calibri"/>
              </a:rPr>
              <a:t>Kirjautumistunnukset saa esimerkiksi korkeakoulukirjastosta.</a:t>
            </a:r>
          </a:p>
          <a:p>
            <a:r>
              <a:rPr lang="fi-FI" dirty="0">
                <a:cs typeface="Calibri"/>
              </a:rPr>
              <a:t>Opiskelija voi tehdä kurssikirjasta hankintaehdotuksen </a:t>
            </a:r>
            <a:r>
              <a:rPr lang="fi-FI" dirty="0" err="1">
                <a:cs typeface="Calibri"/>
              </a:rPr>
              <a:t>Celiaan</a:t>
            </a:r>
            <a:r>
              <a:rPr lang="fi-FI" dirty="0">
                <a:cs typeface="Calibri"/>
              </a:rPr>
              <a:t>.</a:t>
            </a:r>
          </a:p>
          <a:p>
            <a:r>
              <a:rPr lang="fi-FI" dirty="0">
                <a:cs typeface="Calibri"/>
                <a:hlinkClick r:id="rId3"/>
              </a:rPr>
              <a:t>Lisää tietoa </a:t>
            </a:r>
            <a:r>
              <a:rPr lang="fi-FI" dirty="0" err="1">
                <a:cs typeface="Calibri"/>
                <a:hlinkClick r:id="rId3"/>
              </a:rPr>
              <a:t>Celiasta</a:t>
            </a:r>
            <a:r>
              <a:rPr lang="fi-FI" dirty="0">
                <a:cs typeface="Calibri"/>
                <a:hlinkClick r:id="rId3"/>
              </a:rPr>
              <a:t> ja korkeakoulukirjoista</a:t>
            </a:r>
            <a:r>
              <a:rPr lang="fi-FI" dirty="0"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35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8621C1-B1D2-461A-B4CC-AC7B932183B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>
                <a:latin typeface="+mn-lt"/>
              </a:rPr>
              <a:t>Tiesitkö?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7868E6-17AE-4CE4-AF8D-880265C59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rgbClr val="FFD961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>
                <a:cs typeface="Calibri" panose="020F0502020204030204"/>
              </a:rPr>
              <a:t>Jokaisella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voi</a:t>
            </a:r>
            <a:r>
              <a:rPr lang="en-US" dirty="0">
                <a:cs typeface="Calibri" panose="020F0502020204030204"/>
              </a:rPr>
              <a:t> olla </a:t>
            </a:r>
            <a:r>
              <a:rPr lang="en-US" dirty="0" err="1">
                <a:cs typeface="Calibri" panose="020F0502020204030204"/>
              </a:rPr>
              <a:t>tilanteita</a:t>
            </a:r>
            <a:r>
              <a:rPr lang="en-US" dirty="0">
                <a:cs typeface="Calibri" panose="020F0502020204030204"/>
              </a:rPr>
              <a:t>, </a:t>
            </a:r>
            <a:r>
              <a:rPr lang="en-US" dirty="0" err="1">
                <a:cs typeface="Calibri" panose="020F0502020204030204"/>
              </a:rPr>
              <a:t>jolloin</a:t>
            </a:r>
            <a:r>
              <a:rPr lang="en-US" dirty="0">
                <a:cs typeface="Calibri" panose="020F0502020204030204"/>
              </a:rPr>
              <a:t> e-</a:t>
            </a:r>
            <a:r>
              <a:rPr lang="en-US" dirty="0" err="1">
                <a:cs typeface="Calibri" panose="020F0502020204030204"/>
              </a:rPr>
              <a:t>kirjojen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lukeminen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verkosta</a:t>
            </a:r>
            <a:r>
              <a:rPr lang="en-US" dirty="0">
                <a:cs typeface="Calibri" panose="020F0502020204030204"/>
              </a:rPr>
              <a:t> on </a:t>
            </a:r>
            <a:r>
              <a:rPr lang="en-US" dirty="0" err="1">
                <a:cs typeface="Calibri" panose="020F0502020204030204"/>
              </a:rPr>
              <a:t>hankalaa</a:t>
            </a:r>
            <a:r>
              <a:rPr lang="en-US" dirty="0">
                <a:cs typeface="Calibri" panose="020F0502020204030204"/>
              </a:rPr>
              <a:t>. </a:t>
            </a:r>
            <a:r>
              <a:rPr lang="en-US" dirty="0" err="1">
                <a:cs typeface="Calibri" panose="020F0502020204030204"/>
              </a:rPr>
              <a:t>Erilaisia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lukemisen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haasteita</a:t>
            </a:r>
            <a:r>
              <a:rPr lang="en-US" dirty="0">
                <a:cs typeface="Calibri" panose="020F0502020204030204"/>
              </a:rPr>
              <a:t> on n. 10 % </a:t>
            </a:r>
            <a:r>
              <a:rPr lang="en-US" dirty="0" err="1">
                <a:cs typeface="Calibri" panose="020F0502020204030204"/>
              </a:rPr>
              <a:t>korkeakouluopiskelijoista</a:t>
            </a:r>
            <a:r>
              <a:rPr lang="en-US" dirty="0">
                <a:cs typeface="Calibri" panose="020F0502020204030204"/>
              </a:rPr>
              <a:t>. </a:t>
            </a:r>
            <a:r>
              <a:rPr lang="en-US" dirty="0" err="1">
                <a:cs typeface="Calibri" panose="020F0502020204030204"/>
              </a:rPr>
              <a:t>Ruudulta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lukemiseen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voi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myös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vaikuttaa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esimerkiksi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väsymys</a:t>
            </a:r>
            <a:r>
              <a:rPr lang="en-US" dirty="0">
                <a:cs typeface="Calibri" panose="020F0502020204030204"/>
              </a:rPr>
              <a:t> tai </a:t>
            </a:r>
            <a:r>
              <a:rPr lang="en-US" dirty="0" err="1">
                <a:cs typeface="Calibri" panose="020F0502020204030204"/>
              </a:rPr>
              <a:t>vieraskielinen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teksti</a:t>
            </a:r>
            <a:r>
              <a:rPr lang="en-US" dirty="0">
                <a:cs typeface="Calibri" panose="020F0502020204030204"/>
              </a:rPr>
              <a:t>. </a:t>
            </a:r>
            <a:endParaRPr lang="fi-FI" dirty="0"/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E-</a:t>
            </a:r>
            <a:r>
              <a:rPr lang="en-US" dirty="0" err="1">
                <a:cs typeface="Calibri" panose="020F0502020204030204"/>
              </a:rPr>
              <a:t>kirjojen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hyvä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saavutettavuus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auttaa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lukemista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tällaisessa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tilanteessa</a:t>
            </a:r>
            <a:r>
              <a:rPr lang="en-US" dirty="0">
                <a:cs typeface="Calibri" panose="020F0502020204030204"/>
              </a:rPr>
              <a:t>. 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248D49D-AA7D-4E66-8CB1-0303B0A412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Tässä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esityksessä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kerrotaan</a:t>
            </a:r>
            <a:r>
              <a:rPr lang="en-US" dirty="0">
                <a:cs typeface="Calibri" panose="020F0502020204030204"/>
              </a:rPr>
              <a:t>, </a:t>
            </a:r>
            <a:r>
              <a:rPr lang="en-US" dirty="0" err="1">
                <a:cs typeface="Calibri" panose="020F0502020204030204"/>
              </a:rPr>
              <a:t>kuinka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voit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kuunnella</a:t>
            </a:r>
            <a:r>
              <a:rPr lang="en-US" dirty="0">
                <a:cs typeface="Calibri" panose="020F0502020204030204"/>
              </a:rPr>
              <a:t> e-</a:t>
            </a:r>
            <a:r>
              <a:rPr lang="en-US" dirty="0" err="1">
                <a:cs typeface="Calibri" panose="020F0502020204030204"/>
              </a:rPr>
              <a:t>kirjoja</a:t>
            </a:r>
            <a:r>
              <a:rPr lang="en-US" dirty="0">
                <a:cs typeface="Calibri" panose="020F0502020204030204"/>
              </a:rPr>
              <a:t>, ja </a:t>
            </a:r>
            <a:r>
              <a:rPr lang="en-US" dirty="0" err="1">
                <a:cs typeface="Calibri" panose="020F0502020204030204"/>
              </a:rPr>
              <a:t>vinkataan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miten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voit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parantaa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omaa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lukukokemustasi</a:t>
            </a:r>
            <a:r>
              <a:rPr lang="en-US" dirty="0">
                <a:cs typeface="Calibri" panose="020F0502020204030204"/>
              </a:rPr>
              <a:t>. </a:t>
            </a:r>
          </a:p>
          <a:p>
            <a:r>
              <a:rPr lang="en-US" dirty="0" err="1">
                <a:cs typeface="Calibri" panose="020F0502020204030204"/>
              </a:rPr>
              <a:t>Poimi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itsellesi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sopivat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vinkit</a:t>
            </a:r>
            <a:r>
              <a:rPr lang="en-US" dirty="0">
                <a:cs typeface="Calibri" panose="020F0502020204030204"/>
              </a:rPr>
              <a:t>!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9583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E7F26-955D-4153-B9BA-919E9D42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39" y="355600"/>
            <a:ext cx="11085752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Lopuksi: muista tarkistaa..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A8591D-9EE5-4346-99DF-E39CF8E9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106" y="1955650"/>
            <a:ext cx="5605293" cy="823912"/>
          </a:xfrm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2800" dirty="0"/>
              <a:t>Omasta laitteestasi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B0B4DA-B09C-4E83-A591-1731C6E77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9106" y="3054049"/>
            <a:ext cx="5157787" cy="25067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Onko selainversiosi uusin?</a:t>
            </a:r>
          </a:p>
          <a:p>
            <a:r>
              <a:rPr lang="fi-FI" dirty="0"/>
              <a:t>Miten voit kuunnella tekstiä?</a:t>
            </a:r>
          </a:p>
          <a:p>
            <a:r>
              <a:rPr lang="fi-FI" dirty="0"/>
              <a:t>Miten voit suurentaa fonttia?</a:t>
            </a:r>
            <a:endParaRPr lang="fi-FI" dirty="0">
              <a:cs typeface="Calibri"/>
            </a:endParaRPr>
          </a:p>
          <a:p>
            <a:r>
              <a:rPr lang="fi-FI" dirty="0"/>
              <a:t>Miten voit vaihtaa taustaväriä?</a:t>
            </a:r>
            <a:endParaRPr lang="fi-FI" dirty="0">
              <a:cs typeface="Calibri"/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AFE7591-F65E-44EC-944D-5B2CC3687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55650"/>
            <a:ext cx="5284791" cy="823912"/>
          </a:xfrm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2800" dirty="0"/>
              <a:t>Käyttämästäsi e-kirjapalvelusta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9C072BB-78FD-43EE-AB3E-47A55FFDD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5756" y="2925037"/>
            <a:ext cx="5183188" cy="2942414"/>
          </a:xfrm>
        </p:spPr>
        <p:txBody>
          <a:bodyPr/>
          <a:lstStyle/>
          <a:p>
            <a:r>
              <a:rPr lang="fi-FI" dirty="0"/>
              <a:t>Missä muodossa e-kirja on tarjolla (EPUB, PDF, muu)?</a:t>
            </a:r>
          </a:p>
          <a:p>
            <a:r>
              <a:rPr lang="fi-FI" dirty="0"/>
              <a:t>Tarvitsetko e-kirjan lukemiseen erillistä ohjelmaa?</a:t>
            </a:r>
          </a:p>
          <a:p>
            <a:r>
              <a:rPr lang="fi-FI" dirty="0"/>
              <a:t>Mitä lukemista helpottavia ominaisuuksia palvelussa on?</a:t>
            </a:r>
          </a:p>
        </p:txBody>
      </p:sp>
      <p:sp>
        <p:nvSpPr>
          <p:cNvPr id="7" name="Tekstin paikkamerkki 3">
            <a:extLst>
              <a:ext uri="{FF2B5EF4-FFF2-40B4-BE49-F238E27FC236}">
                <a16:creationId xmlns:a16="http://schemas.microsoft.com/office/drawing/2014/main" id="{364AD882-646F-4FA7-9F0A-98044E76E6EA}"/>
              </a:ext>
            </a:extLst>
          </p:cNvPr>
          <p:cNvSpPr txBox="1">
            <a:spLocks/>
          </p:cNvSpPr>
          <p:nvPr/>
        </p:nvSpPr>
        <p:spPr>
          <a:xfrm>
            <a:off x="534784" y="5806097"/>
            <a:ext cx="11401054" cy="823912"/>
          </a:xfrm>
          <a:prstGeom prst="rect">
            <a:avLst/>
          </a:prstGeom>
          <a:solidFill>
            <a:srgbClr val="FFD961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3600"/>
              <a:t>Kysy lisää omasta kirjastostasi!</a:t>
            </a:r>
          </a:p>
        </p:txBody>
      </p:sp>
    </p:spTree>
    <p:extLst>
      <p:ext uri="{BB962C8B-B14F-4D97-AF65-F5344CB8AC3E}">
        <p14:creationId xmlns:p14="http://schemas.microsoft.com/office/powerpoint/2010/main" val="15007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9F1701-1299-4374-B899-3B8BABD032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>
                <a:latin typeface="+mn-lt"/>
              </a:rPr>
              <a:t>Mitä on saavutettavuus?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918AD9-198D-4E8C-87DA-B106B4621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475"/>
            <a:ext cx="10515600" cy="4060487"/>
          </a:xfrm>
        </p:spPr>
        <p:txBody>
          <a:bodyPr/>
          <a:lstStyle/>
          <a:p>
            <a:r>
              <a:rPr lang="fi-FI" dirty="0"/>
              <a:t>Saavutettavuus on esteettömyyttä digitaalisessa maailmassa. Tällöin erilaisten ihmisten on helppo käyttää verkkopalveluja ja niissä olevia sisältöjä.</a:t>
            </a:r>
          </a:p>
          <a:p>
            <a:endParaRPr lang="fi-FI" dirty="0"/>
          </a:p>
          <a:p>
            <a:r>
              <a:rPr lang="fi-FI" dirty="0"/>
              <a:t>Opiskelijoille saavutettavuus voi olla esimerkiksi sitä, että verkossa olevan oppimateriaalin lukemista voi helpottaa erilaisilla apuvälineillä ja sovelluksilla.</a:t>
            </a:r>
          </a:p>
          <a:p>
            <a:endParaRPr lang="fi-FI" dirty="0"/>
          </a:p>
          <a:p>
            <a:r>
              <a:rPr lang="fi-FI" dirty="0"/>
              <a:t>Saavutettavuus parantaa opiskelijoiden yhdenvertaisuutta.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129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CC504F-D14D-42CA-B0D2-F656E0D414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E-kirjojen saavutettavuudesta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3E4D27-796D-4778-8610-1A5F65E5A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3200"/>
              <a:t>Mistä se koostuu?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CEBF903-802E-4444-9B1E-09727943B9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E-kirjapalvelun toiminnoista</a:t>
            </a:r>
          </a:p>
          <a:p>
            <a:r>
              <a:rPr lang="fi-FI" dirty="0"/>
              <a:t>E-kirjojen omista ominaisuuksista</a:t>
            </a:r>
          </a:p>
          <a:p>
            <a:r>
              <a:rPr lang="fi-FI" dirty="0"/>
              <a:t>Käyttämäsi laitteen ominaisuuksista</a:t>
            </a:r>
          </a:p>
          <a:p>
            <a:r>
              <a:rPr lang="fi-FI" dirty="0"/>
              <a:t>Puutteet näissä heikentävät e-kirjojen saavutettavuutta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85174A-0419-49F4-B3AA-604B16353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3200"/>
              <a:t>Lukemista helpottaa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5739131-FB2A-48EF-B0E7-41F7BFF1C8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Mahdollisuus muokata näytön näkymää</a:t>
            </a:r>
          </a:p>
          <a:p>
            <a:r>
              <a:rPr lang="fi-FI" dirty="0"/>
              <a:t>Mahdollisuus kuunnella tekstiä</a:t>
            </a:r>
          </a:p>
          <a:p>
            <a:r>
              <a:rPr lang="fi-FI" dirty="0"/>
              <a:t>Mahdollisuus käyttää apuvälineitä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66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FA8ACC-16AB-4693-9ED7-CB3FBBD75D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Yleistä e-kirjoista (1/2)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B9AA41-D57D-4159-9E30-FA8B1049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ea typeface="+mn-lt"/>
                <a:cs typeface="+mn-lt"/>
              </a:rPr>
              <a:t>Osa e-kirjoista aukeaa vain selaimeen. 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Osa on ladattava laitteelle. </a:t>
            </a:r>
          </a:p>
          <a:p>
            <a:r>
              <a:rPr lang="fi-FI" dirty="0">
                <a:ea typeface="+mn-lt"/>
                <a:cs typeface="+mn-lt"/>
              </a:rPr>
              <a:t>Osasta on tarjolla molemmat mahdollisuudet.</a:t>
            </a:r>
          </a:p>
          <a:p>
            <a:r>
              <a:rPr lang="fi-FI" dirty="0">
                <a:ea typeface="+mn-lt"/>
                <a:cs typeface="+mn-lt"/>
              </a:rPr>
              <a:t>Vaihtoehdot riippuvat e-kirjapalvelusta. </a:t>
            </a:r>
          </a:p>
          <a:p>
            <a:r>
              <a:rPr lang="fi-FI" dirty="0">
                <a:ea typeface="+mn-lt"/>
                <a:cs typeface="+mn-lt"/>
              </a:rPr>
              <a:t>Myös laitteesi ominaisuudet ja selainversio vaikuttavat e-kirjojen käyttöön.</a:t>
            </a:r>
          </a:p>
          <a:p>
            <a:r>
              <a:rPr lang="fi-FI" dirty="0">
                <a:cs typeface="Calibri"/>
              </a:rPr>
              <a:t>Käytä aina uusinta selainversiota.</a:t>
            </a:r>
          </a:p>
          <a:p>
            <a:r>
              <a:rPr lang="fi-FI" dirty="0">
                <a:cs typeface="Calibri"/>
              </a:rPr>
              <a:t>Mobiililaitteilla kaikki palvelut eivät välttämättä toimi samoin kuin tietokoneilla.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046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B2D602-AAAA-45B0-9B94-4BE251695F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Yleistä e-kirjoista (2/2)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74AA49-8AFF-44C0-8375-F82B0D256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953551"/>
            <a:ext cx="5157787" cy="823912"/>
          </a:xfrm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3200" dirty="0"/>
              <a:t>EPUB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A4DB7D-A62B-4342-958E-75F1CEB18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3936866"/>
            <a:ext cx="5157787" cy="20661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err="1">
                <a:cs typeface="Calibri" panose="020F0502020204030204"/>
              </a:rPr>
              <a:t>Avoin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tiedostomuoto</a:t>
            </a:r>
            <a:r>
              <a:rPr lang="en-US" dirty="0">
                <a:cs typeface="Calibri" panose="020F0502020204030204"/>
              </a:rPr>
              <a:t>, </a:t>
            </a:r>
            <a:r>
              <a:rPr lang="en-US" dirty="0" err="1">
                <a:cs typeface="Calibri" panose="020F0502020204030204"/>
              </a:rPr>
              <a:t>joka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antaa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käyttäjän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muokata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tekstin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rivitystä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omien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mieltymystensä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mukaisesti</a:t>
            </a:r>
            <a:r>
              <a:rPr lang="en-US" dirty="0">
                <a:cs typeface="Calibri" panose="020F0502020204030204"/>
              </a:rPr>
              <a:t>.</a:t>
            </a:r>
          </a:p>
          <a:p>
            <a:r>
              <a:rPr lang="fi-FI" dirty="0">
                <a:cs typeface="Calibri"/>
              </a:rPr>
              <a:t>Parhaiten kuuntelu toimii EPUB-muotoisten e-kirjojen kanssa.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427039-9612-48BC-AAE9-8CBF6EBDF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2953551"/>
            <a:ext cx="5183188" cy="823912"/>
          </a:xfrm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3200"/>
              <a:t>PDF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03EC2F6-575F-46B0-9A5A-5514D5EA6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3915048"/>
            <a:ext cx="5183188" cy="2189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Tiedostomuoto, jossa julkaisun ulkoasua ei pysty muokkaamaan.</a:t>
            </a:r>
          </a:p>
          <a:p>
            <a:r>
              <a:rPr lang="fi-FI" dirty="0">
                <a:ea typeface="+mn-lt"/>
                <a:cs typeface="+mn-lt"/>
              </a:rPr>
              <a:t>Voi vaikeuttaa kuuntelua.</a:t>
            </a: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3C5FD08-2110-4DB0-BD79-0D40A4221F8C}"/>
              </a:ext>
            </a:extLst>
          </p:cNvPr>
          <p:cNvSpPr txBox="1"/>
          <p:nvPr/>
        </p:nvSpPr>
        <p:spPr>
          <a:xfrm rot="10800000" flipH="1" flipV="1">
            <a:off x="839788" y="1706226"/>
            <a:ext cx="10439400" cy="954107"/>
          </a:xfrm>
          <a:prstGeom prst="rect">
            <a:avLst/>
          </a:prstGeom>
          <a:solidFill>
            <a:srgbClr val="FFD96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dirty="0">
                <a:cs typeface="Calibri" panose="020F0502020204030204"/>
              </a:rPr>
              <a:t>E-</a:t>
            </a:r>
            <a:r>
              <a:rPr lang="en-US" sz="2800" b="1" dirty="0" err="1">
                <a:cs typeface="Calibri" panose="020F0502020204030204"/>
              </a:rPr>
              <a:t>kirjoja</a:t>
            </a:r>
            <a:r>
              <a:rPr lang="en-US" sz="2800" b="1" dirty="0">
                <a:cs typeface="Calibri" panose="020F0502020204030204"/>
              </a:rPr>
              <a:t> </a:t>
            </a:r>
            <a:r>
              <a:rPr lang="en-US" sz="2800" b="1" dirty="0" err="1">
                <a:cs typeface="Calibri" panose="020F0502020204030204"/>
              </a:rPr>
              <a:t>tuotetaan</a:t>
            </a:r>
            <a:r>
              <a:rPr lang="en-US" sz="2800" b="1" dirty="0">
                <a:cs typeface="Calibri" panose="020F0502020204030204"/>
              </a:rPr>
              <a:t> </a:t>
            </a:r>
            <a:r>
              <a:rPr lang="en-US" sz="2800" b="1" dirty="0" err="1">
                <a:cs typeface="Calibri" panose="020F0502020204030204"/>
              </a:rPr>
              <a:t>eri</a:t>
            </a:r>
            <a:r>
              <a:rPr lang="en-US" sz="2800" b="1" dirty="0">
                <a:cs typeface="Calibri" panose="020F0502020204030204"/>
              </a:rPr>
              <a:t> </a:t>
            </a:r>
            <a:r>
              <a:rPr lang="en-US" sz="2800" b="1" dirty="0" err="1">
                <a:cs typeface="Calibri" panose="020F0502020204030204"/>
              </a:rPr>
              <a:t>tiedostomuodoissa</a:t>
            </a:r>
            <a:r>
              <a:rPr lang="en-US" sz="2800" b="1" dirty="0">
                <a:cs typeface="Calibri" panose="020F0502020204030204"/>
              </a:rPr>
              <a:t>. </a:t>
            </a:r>
            <a:r>
              <a:rPr lang="en-US" sz="2800" b="1" dirty="0" err="1">
                <a:cs typeface="Calibri" panose="020F0502020204030204"/>
              </a:rPr>
              <a:t>Tämän</a:t>
            </a:r>
            <a:r>
              <a:rPr lang="en-US" sz="2800" b="1" dirty="0">
                <a:cs typeface="Calibri" panose="020F0502020204030204"/>
              </a:rPr>
              <a:t> </a:t>
            </a:r>
            <a:r>
              <a:rPr lang="en-US" sz="2800" b="1" dirty="0" err="1">
                <a:cs typeface="Calibri" panose="020F0502020204030204"/>
              </a:rPr>
              <a:t>vuoksi</a:t>
            </a:r>
            <a:r>
              <a:rPr lang="en-US" sz="2800" b="1" dirty="0">
                <a:cs typeface="Calibri" panose="020F0502020204030204"/>
              </a:rPr>
              <a:t> </a:t>
            </a:r>
            <a:r>
              <a:rPr lang="en-US" sz="2800" b="1" dirty="0" err="1">
                <a:cs typeface="Calibri" panose="020F0502020204030204"/>
              </a:rPr>
              <a:t>kirjapalvelussa</a:t>
            </a:r>
            <a:r>
              <a:rPr lang="en-US" sz="2800" b="1" dirty="0">
                <a:cs typeface="Calibri" panose="020F0502020204030204"/>
              </a:rPr>
              <a:t> </a:t>
            </a:r>
            <a:r>
              <a:rPr lang="en-US" sz="2800" b="1" dirty="0" err="1">
                <a:cs typeface="Calibri" panose="020F0502020204030204"/>
              </a:rPr>
              <a:t>voi</a:t>
            </a:r>
            <a:r>
              <a:rPr lang="en-US" sz="2800" b="1" dirty="0">
                <a:cs typeface="Calibri" panose="020F0502020204030204"/>
              </a:rPr>
              <a:t> olla </a:t>
            </a:r>
            <a:r>
              <a:rPr lang="en-US" sz="2800" b="1" dirty="0" err="1">
                <a:cs typeface="Calibri" panose="020F0502020204030204"/>
              </a:rPr>
              <a:t>tarjolla</a:t>
            </a:r>
            <a:r>
              <a:rPr lang="en-US" sz="2800" b="1" dirty="0">
                <a:cs typeface="Calibri" panose="020F0502020204030204"/>
              </a:rPr>
              <a:t> </a:t>
            </a:r>
            <a:r>
              <a:rPr lang="en-US" sz="2800" b="1" dirty="0" err="1">
                <a:cs typeface="Calibri" panose="020F0502020204030204"/>
              </a:rPr>
              <a:t>eri</a:t>
            </a:r>
            <a:r>
              <a:rPr lang="en-US" sz="2800" b="1" dirty="0">
                <a:cs typeface="Calibri" panose="020F0502020204030204"/>
              </a:rPr>
              <a:t> </a:t>
            </a:r>
            <a:r>
              <a:rPr lang="en-US" sz="2800" b="1" dirty="0" err="1">
                <a:cs typeface="Calibri" panose="020F0502020204030204"/>
              </a:rPr>
              <a:t>tavoin</a:t>
            </a:r>
            <a:r>
              <a:rPr lang="en-US" sz="2800" b="1" dirty="0">
                <a:cs typeface="Calibri" panose="020F0502020204030204"/>
              </a:rPr>
              <a:t> </a:t>
            </a:r>
            <a:r>
              <a:rPr lang="en-US" sz="2800" b="1" dirty="0" err="1">
                <a:cs typeface="Calibri" panose="020F0502020204030204"/>
              </a:rPr>
              <a:t>toimivia</a:t>
            </a:r>
            <a:r>
              <a:rPr lang="en-US" sz="2800" b="1" dirty="0">
                <a:cs typeface="Calibri" panose="020F0502020204030204"/>
              </a:rPr>
              <a:t> e-</a:t>
            </a:r>
            <a:r>
              <a:rPr lang="en-US" sz="2800" b="1" dirty="0" err="1">
                <a:cs typeface="Calibri" panose="020F0502020204030204"/>
              </a:rPr>
              <a:t>kirjoja</a:t>
            </a:r>
            <a:r>
              <a:rPr lang="en-US" sz="2800" dirty="0">
                <a:cs typeface="Calibri" panose="020F0502020204030204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23495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D02C-7C76-4160-9AE8-AF8B1EB4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14867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Kuuntelu selaimessa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11550E0-403B-48B7-A417-F3D7F038E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9774" y="1474235"/>
            <a:ext cx="5157787" cy="1448117"/>
          </a:xfrm>
          <a:solidFill>
            <a:srgbClr val="FFD961"/>
          </a:solidFill>
        </p:spPr>
        <p:txBody>
          <a:bodyPr anchor="t">
            <a:normAutofit fontScale="85000" lnSpcReduction="10000"/>
          </a:bodyPr>
          <a:lstStyle/>
          <a:p>
            <a:r>
              <a:rPr lang="fi-FI" sz="2800" dirty="0"/>
              <a:t>Selaimeen aukeavia e-kirjoja voi kuunnella selaimen omalla kuuntelutoiminnolla. Mobiililaitteessa maalaa kuunneltava teksti.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C588B5D-7D10-4F43-8098-55C74F5F2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54" y="3110683"/>
            <a:ext cx="5641595" cy="39460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/>
            <a:r>
              <a:rPr lang="fi-FI" sz="2800" dirty="0"/>
              <a:t>Firefox ja Chrome: Read </a:t>
            </a:r>
            <a:r>
              <a:rPr lang="fi-FI" sz="2800" dirty="0" err="1"/>
              <a:t>Aloud</a:t>
            </a:r>
            <a:r>
              <a:rPr lang="fi-FI" sz="2800" dirty="0"/>
              <a:t> –lisäosa, ladataan verkosta. </a:t>
            </a:r>
            <a:endParaRPr lang="fi-FI" sz="2800" dirty="0">
              <a:cs typeface="Calibri"/>
            </a:endParaRPr>
          </a:p>
          <a:p>
            <a:pPr lvl="1"/>
            <a:r>
              <a:rPr lang="fi-FI" sz="2800" dirty="0"/>
              <a:t>Edge: Hiiren oikean painikkeen alla on Lue ääneen –toiminto. Vaihda kieli tarvittaessa.</a:t>
            </a:r>
            <a:endParaRPr lang="fi-FI" sz="2800" dirty="0">
              <a:cs typeface="Calibri"/>
            </a:endParaRPr>
          </a:p>
          <a:p>
            <a:pPr lvl="1"/>
            <a:r>
              <a:rPr lang="fi-FI" sz="2800" dirty="0"/>
              <a:t>Safari Puhu –toiminto. Mobiilissa varmista Käyttöavusta (asetukset), että toiminto on aktivoitu. </a:t>
            </a:r>
            <a:endParaRPr lang="fi-FI" sz="2800" dirty="0">
              <a:cs typeface="Calibri"/>
            </a:endParaRPr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F04514C-7346-41CE-A823-3335632C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2186" y="1474235"/>
            <a:ext cx="5183188" cy="1448116"/>
          </a:xfrm>
          <a:solidFill>
            <a:srgbClr val="FFD961"/>
          </a:solidFill>
        </p:spPr>
        <p:txBody>
          <a:bodyPr anchor="t">
            <a:normAutofit fontScale="85000" lnSpcReduction="10000"/>
          </a:bodyPr>
          <a:lstStyle/>
          <a:p>
            <a:r>
              <a:rPr lang="fi-FI" sz="2800" dirty="0"/>
              <a:t>Kun e-kirja aukeaa PDF-muodossa, kokeile Adobe Acrobat Readeria</a:t>
            </a:r>
            <a:endParaRPr lang="fi-FI" sz="2800" dirty="0">
              <a:cs typeface="Calibri"/>
            </a:endParaRPr>
          </a:p>
          <a:p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34A3AE6-86A3-42C8-8A07-ABFE5D40A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5936" y="3054195"/>
            <a:ext cx="5659438" cy="34942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fi-FI" sz="2800" dirty="0"/>
              <a:t>Lue ääneen –toiminto Adobe Acrobat </a:t>
            </a:r>
            <a:r>
              <a:rPr lang="fi-FI" sz="2800" dirty="0" err="1"/>
              <a:t>Readerissä</a:t>
            </a:r>
            <a:r>
              <a:rPr lang="fi-FI" sz="2800" dirty="0"/>
              <a:t>. Englanniksi Read </a:t>
            </a:r>
            <a:r>
              <a:rPr lang="fi-FI" sz="2800" dirty="0" err="1"/>
              <a:t>aloud</a:t>
            </a:r>
            <a:r>
              <a:rPr lang="fi-FI" sz="2800" dirty="0"/>
              <a:t>.</a:t>
            </a:r>
            <a:endParaRPr lang="fi-FI" sz="2800" dirty="0">
              <a:cs typeface="Calibri"/>
            </a:endParaRPr>
          </a:p>
          <a:p>
            <a:pPr lvl="1"/>
            <a:r>
              <a:rPr lang="fi-FI" sz="2800" dirty="0"/>
              <a:t>Ylävalikosta Näytä (</a:t>
            </a:r>
            <a:r>
              <a:rPr lang="fi-FI" sz="2800" dirty="0" err="1"/>
              <a:t>View</a:t>
            </a:r>
            <a:r>
              <a:rPr lang="fi-FI" sz="2800" dirty="0"/>
              <a:t>) -&gt; Lue ääneen (Read </a:t>
            </a:r>
            <a:r>
              <a:rPr lang="fi-FI" sz="2800" dirty="0" err="1"/>
              <a:t>aloud</a:t>
            </a:r>
            <a:r>
              <a:rPr lang="fi-FI" sz="2800" dirty="0"/>
              <a:t>).  </a:t>
            </a:r>
            <a:endParaRPr lang="fi-FI" sz="2800" dirty="0">
              <a:cs typeface="Calibri"/>
            </a:endParaRPr>
          </a:p>
          <a:p>
            <a:pPr lvl="1"/>
            <a:r>
              <a:rPr lang="fi-FI" sz="2800" dirty="0"/>
              <a:t>Lukee hyvin englanniksi, ei suomeksi.</a:t>
            </a:r>
            <a:endParaRPr lang="fi-FI" sz="2800" dirty="0">
              <a:cs typeface="Calibri"/>
            </a:endParaRPr>
          </a:p>
          <a:p>
            <a:pPr lvl="1"/>
            <a:r>
              <a:rPr lang="fi-FI" sz="2800" dirty="0"/>
              <a:t>Lukutoiminto saattaa puuttua vanhemmista pdf-tiedostoista.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620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60B41-8A5A-4D8E-BB0D-2AD1855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4" y="25012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Kuuntelu mobiililaitteella (1/2)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D30426E-F0A4-4448-8C78-184C8FC8D93A}"/>
              </a:ext>
            </a:extLst>
          </p:cNvPr>
          <p:cNvSpPr txBox="1"/>
          <p:nvPr/>
        </p:nvSpPr>
        <p:spPr>
          <a:xfrm>
            <a:off x="1029704" y="1797784"/>
            <a:ext cx="10300280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E-kirjoja voi kuunnella mobiililaitteilla.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Laitteiden ja sovellusten kirjo on laaja.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Mobiilikuuntelu onnistuu parhaiten EPUB-muotoisilla äänikirjoilla.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Kuuntelutoiminnot löytyvät yleensä asetuksista, kohdista Käyttöapu, Helppokäyttöisyys tai Esteettömyys. Polku vaihtelee eri laitteiden ja valmistajien mukaan.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Ole tarkkana kun valitset kuuntelutoimintoa. Valinta voi viedä    suoraan näytön lukuun tai muuttaa komennot eleisiin perustuviksi. </a:t>
            </a:r>
            <a:r>
              <a:rPr lang="fi-FI" sz="2800" b="1" dirty="0"/>
              <a:t>Googlaa laitteesi ohjeet ja kokeile sitten! </a:t>
            </a:r>
            <a:endParaRPr lang="fi-FI" sz="2800" dirty="0"/>
          </a:p>
          <a:p>
            <a:endParaRPr lang="fi-FI" sz="28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>
              <a:cs typeface="Calibri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8923C88-FF76-72A2-8BC9-B7CF523CD243}"/>
              </a:ext>
            </a:extLst>
          </p:cNvPr>
          <p:cNvSpPr txBox="1"/>
          <p:nvPr/>
        </p:nvSpPr>
        <p:spPr>
          <a:xfrm>
            <a:off x="646695" y="5921990"/>
            <a:ext cx="10515601" cy="830997"/>
          </a:xfrm>
          <a:prstGeom prst="rect">
            <a:avLst/>
          </a:prstGeom>
          <a:solidFill>
            <a:srgbClr val="FFD961"/>
          </a:solidFill>
        </p:spPr>
        <p:txBody>
          <a:bodyPr wrap="square" rtlCol="0">
            <a:spAutoFit/>
          </a:bodyPr>
          <a:lstStyle/>
          <a:p>
            <a:r>
              <a:rPr lang="fi-FI" sz="2400" b="1" dirty="0"/>
              <a:t>Eleisiin perustuva tarkoittaa,</a:t>
            </a:r>
            <a:r>
              <a:rPr lang="fi-FI" sz="2400" dirty="0"/>
              <a:t> että näytöllä liikkuminen tapahtuu sormen kaksoisklikkauksella eli eri tavalla kuin kosketusnäytöllä tavallisesti. </a:t>
            </a:r>
          </a:p>
        </p:txBody>
      </p:sp>
    </p:spTree>
    <p:extLst>
      <p:ext uri="{BB962C8B-B14F-4D97-AF65-F5344CB8AC3E}">
        <p14:creationId xmlns:p14="http://schemas.microsoft.com/office/powerpoint/2010/main" val="312482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60B41-8A5A-4D8E-BB0D-2AD1855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4" y="25012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latin typeface="+mn-lt"/>
              </a:rPr>
              <a:t>Kuuntelu mobiililaitteella (2/2)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78A735-0352-4C62-8E5D-090B7021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384" y="1575685"/>
            <a:ext cx="5157787" cy="714375"/>
          </a:xfrm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2800" dirty="0"/>
              <a:t>iOS-laitteet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5AB8CDE-A4A7-4089-8AEA-63D98AC5D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170" y="2749606"/>
            <a:ext cx="5352830" cy="373951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Laitteen asetuksissa Käyttöapu</a:t>
            </a:r>
          </a:p>
          <a:p>
            <a:r>
              <a:rPr lang="fi-FI" dirty="0"/>
              <a:t> </a:t>
            </a:r>
            <a:r>
              <a:rPr lang="fi-FI" b="1" dirty="0"/>
              <a:t>Puhuttu sisältö </a:t>
            </a:r>
            <a:r>
              <a:rPr lang="fi-FI" dirty="0"/>
              <a:t>lukee näytöllä olevan tekstin</a:t>
            </a:r>
          </a:p>
          <a:p>
            <a:r>
              <a:rPr lang="fi-FI" b="1" dirty="0" err="1"/>
              <a:t>VoiceOver</a:t>
            </a:r>
            <a:r>
              <a:rPr lang="fi-FI" dirty="0"/>
              <a:t> perustuu eleisiin ja vaatii käytön opettelua. Käytössä lähinnä näkörajoitteisilla</a:t>
            </a:r>
            <a:r>
              <a:rPr lang="fi-FI" sz="2400" dirty="0"/>
              <a:t>.</a:t>
            </a:r>
          </a:p>
          <a:p>
            <a:endParaRPr lang="fi-FI" sz="24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BA9C6A4-377B-4DCB-BF2B-7173333B8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796" y="1575684"/>
            <a:ext cx="5183188" cy="714375"/>
          </a:xfrm>
          <a:solidFill>
            <a:srgbClr val="FFD961"/>
          </a:solidFill>
        </p:spPr>
        <p:txBody>
          <a:bodyPr>
            <a:normAutofit/>
          </a:bodyPr>
          <a:lstStyle/>
          <a:p>
            <a:r>
              <a:rPr lang="fi-FI" sz="2800" dirty="0"/>
              <a:t>Android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83FA8B-D97B-4861-97D4-5EC385E39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6796" y="2468489"/>
            <a:ext cx="5695861" cy="40206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fi-FI" dirty="0"/>
              <a:t>Laitteen asetuksissa Esteettömyys tai Helppokäyttöisyys</a:t>
            </a:r>
          </a:p>
          <a:p>
            <a:pPr marL="457200" indent="-457200"/>
            <a:r>
              <a:rPr lang="fi-FI" b="1" dirty="0"/>
              <a:t>Tekstistä puheeksi </a:t>
            </a:r>
            <a:r>
              <a:rPr lang="fi-FI" dirty="0"/>
              <a:t>–toiminto (nimi vaihtelee) lukee näytöllä olevan tekstin.</a:t>
            </a:r>
          </a:p>
          <a:p>
            <a:pPr marL="457200" indent="-457200"/>
            <a:r>
              <a:rPr lang="fi-FI" b="1" dirty="0" err="1"/>
              <a:t>TalkBack</a:t>
            </a:r>
            <a:r>
              <a:rPr lang="fi-FI" dirty="0"/>
              <a:t> perustuu eleisiin ja vaatii käytön opettelua. Käytössä lähinnä näkörajoitteisilla.</a:t>
            </a:r>
          </a:p>
          <a:p>
            <a:pPr marL="457200" indent="-457200"/>
            <a:r>
              <a:rPr lang="fi-FI" dirty="0"/>
              <a:t>Huom. Android-laitteiden toiminnoissa on eroavaisuuksia. </a:t>
            </a:r>
          </a:p>
          <a:p>
            <a:pPr marL="457200" indent="-457200"/>
            <a:endParaRPr lang="fi-FI" sz="3000" dirty="0"/>
          </a:p>
          <a:p>
            <a:pPr marL="457200" indent="-457200"/>
            <a:endParaRPr lang="fi-FI" sz="2400" dirty="0">
              <a:cs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850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7AE4A8069234381A621D957CE7992" ma:contentTypeVersion="2" ma:contentTypeDescription="Create a new document." ma:contentTypeScope="" ma:versionID="810836d3b62a792af9389a41986131a9">
  <xsd:schema xmlns:xsd="http://www.w3.org/2001/XMLSchema" xmlns:xs="http://www.w3.org/2001/XMLSchema" xmlns:p="http://schemas.microsoft.com/office/2006/metadata/properties" xmlns:ns2="c888f7b8-0c78-438d-810e-bdd0852963d5" targetNamespace="http://schemas.microsoft.com/office/2006/metadata/properties" ma:root="true" ma:fieldsID="145dcba93102d271526c0defbad47a66" ns2:_="">
    <xsd:import namespace="c888f7b8-0c78-438d-810e-bdd0852963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f7b8-0c78-438d-810e-bdd085296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EB62DA-9D46-40F5-A375-56909B41487E}">
  <ds:schemaRefs>
    <ds:schemaRef ds:uri="c888f7b8-0c78-438d-810e-bdd0852963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027903-965B-4D14-B3D5-CE8346AE6D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946204-B40E-46A7-9A9E-832EFF77B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88f7b8-0c78-438d-810e-bdd0852963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1218</Words>
  <Application>Microsoft Office PowerPoint</Application>
  <PresentationFormat>Laajakuva</PresentationFormat>
  <Paragraphs>159</Paragraphs>
  <Slides>20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Office-teema</vt:lpstr>
      <vt:lpstr>E-kirjat ja saavutettavuus</vt:lpstr>
      <vt:lpstr>Tiesitkö?</vt:lpstr>
      <vt:lpstr>Mitä on saavutettavuus?</vt:lpstr>
      <vt:lpstr>E-kirjojen saavutettavuudesta</vt:lpstr>
      <vt:lpstr>Yleistä e-kirjoista (1/2)</vt:lpstr>
      <vt:lpstr>Yleistä e-kirjoista (2/2)</vt:lpstr>
      <vt:lpstr>Kuuntelu selaimessa</vt:lpstr>
      <vt:lpstr>Kuuntelu mobiililaitteella (1/2)</vt:lpstr>
      <vt:lpstr>Kuuntelu mobiililaitteella (2/2)</vt:lpstr>
      <vt:lpstr>Ruudunlukuohjelmat vaativaan käyttöön</vt:lpstr>
      <vt:lpstr>Näytön optimointi itselle sopivaksi</vt:lpstr>
      <vt:lpstr>Korkeakoulujen e-kirjat</vt:lpstr>
      <vt:lpstr>Alma Talent</vt:lpstr>
      <vt:lpstr>Ellibs</vt:lpstr>
      <vt:lpstr> Terveysportti ja Oppiportti </vt:lpstr>
      <vt:lpstr>Ebook Central</vt:lpstr>
      <vt:lpstr>EBSCO Ebook Collection</vt:lpstr>
      <vt:lpstr>SpringerLink</vt:lpstr>
      <vt:lpstr>Saavutettavia kirjoja Celiasta</vt:lpstr>
      <vt:lpstr>Lopuksi: muista tarkistaa..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E-kirjat ja saavutettavuus</dc:title>
  <dc:creator>Kaisa Puttonen</dc:creator>
  <cp:lastModifiedBy>Kaisa Puttonen</cp:lastModifiedBy>
  <cp:revision>79</cp:revision>
  <dcterms:created xsi:type="dcterms:W3CDTF">2021-10-26T16:19:09Z</dcterms:created>
  <dcterms:modified xsi:type="dcterms:W3CDTF">2023-06-20T06:57:54Z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0x01010082D7AE4A8069234381A621D957CE7992</vt:lpwstr>
  </property>
</Properties>
</file>