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14"/>
  </p:notesMasterIdLst>
  <p:handoutMasterIdLst>
    <p:handoutMasterId r:id="rId15"/>
  </p:handoutMasterIdLst>
  <p:sldIdLst>
    <p:sldId id="306" r:id="rId5"/>
    <p:sldId id="307" r:id="rId6"/>
    <p:sldId id="308" r:id="rId7"/>
    <p:sldId id="309" r:id="rId8"/>
    <p:sldId id="314" r:id="rId9"/>
    <p:sldId id="315" r:id="rId10"/>
    <p:sldId id="316" r:id="rId11"/>
    <p:sldId id="317" r:id="rId12"/>
    <p:sldId id="312" r:id="rId13"/>
  </p:sldIdLst>
  <p:sldSz cx="12192000" cy="6858000"/>
  <p:notesSz cx="6858000" cy="9144000"/>
  <p:defaultTextStyle>
    <a:defPPr rtl="0">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1749E4-EDDD-B390-45D2-22C36FB24901}" v="2" dt="2024-02-26T12:48:38.496"/>
    <p1510:client id="{6C66AD90-AAA6-FF06-64FB-D3008A5D550F}" v="29" dt="2024-02-26T12:56:51.363"/>
    <p1510:client id="{9A6E3DEC-B2E8-AB13-F63A-E29173BC8383}" v="21" dt="2024-02-26T12:52:21.271"/>
    <p1510:client id="{C2B40646-1FE2-FB30-D195-4DCD682154F4}" v="156" dt="2024-02-27T10:19:31.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4967" autoAdjust="0"/>
  </p:normalViewPr>
  <p:slideViewPr>
    <p:cSldViewPr snapToGrid="0">
      <p:cViewPr varScale="1">
        <p:scale>
          <a:sx n="77" d="100"/>
          <a:sy n="77" d="100"/>
        </p:scale>
        <p:origin x="192" y="72"/>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79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04F84C06-9B5A-49DD-A24D-06B5A42261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ACE80726-F68C-48AB-A9E9-898C9DEB9E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DF072E-F2B0-43BF-9D6D-175D572FC756}" type="datetime1">
              <a:rPr lang="fi-FI" smtClean="0"/>
              <a:t>28.2.2024</a:t>
            </a:fld>
            <a:endParaRPr lang="fi-FI" dirty="0"/>
          </a:p>
        </p:txBody>
      </p:sp>
      <p:sp>
        <p:nvSpPr>
          <p:cNvPr id="4" name="Alatunnisteen paikkamerkki 3">
            <a:extLst>
              <a:ext uri="{FF2B5EF4-FFF2-40B4-BE49-F238E27FC236}">
                <a16:creationId xmlns:a16="http://schemas.microsoft.com/office/drawing/2014/main" id="{C07A57E1-90DB-4F73-9C4E-1A9A2E7020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5C7B102E-03D4-4DFF-9BC5-D1939599E6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6BE54-3DE9-4BAA-99AF-8411657C283F}" type="slidenum">
              <a:rPr lang="fi-FI" smtClean="0"/>
              <a:t>‹#›</a:t>
            </a:fld>
            <a:endParaRPr lang="fi-FI"/>
          </a:p>
        </p:txBody>
      </p:sp>
    </p:spTree>
    <p:extLst>
      <p:ext uri="{BB962C8B-B14F-4D97-AF65-F5344CB8AC3E}">
        <p14:creationId xmlns:p14="http://schemas.microsoft.com/office/powerpoint/2010/main" val="12512854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i-FI" noProof="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300CF-A19B-49F4-A440-40D9295EFA92}" type="datetime1">
              <a:rPr lang="fi-FI" smtClean="0"/>
              <a:pPr/>
              <a:t>28.2.2024</a:t>
            </a:fld>
            <a:endParaRPr lang="fi-FI" dirty="0"/>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i-FI" noProof="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939589-3E79-4C82-AA4A-FE78234FAA59}" type="slidenum">
              <a:rPr lang="fi-FI" noProof="0" smtClean="0"/>
              <a:t>‹#›</a:t>
            </a:fld>
            <a:endParaRPr lang="fi-FI" noProof="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5939589-3E79-4C82-AA4A-FE78234FAA59}" type="slidenum">
              <a:rPr lang="fi-FI" smtClean="0"/>
              <a:t>1</a:t>
            </a:fld>
            <a:endParaRPr lang="fi-FI"/>
          </a:p>
        </p:txBody>
      </p:sp>
    </p:spTree>
    <p:extLst>
      <p:ext uri="{BB962C8B-B14F-4D97-AF65-F5344CB8AC3E}">
        <p14:creationId xmlns:p14="http://schemas.microsoft.com/office/powerpoint/2010/main" val="80775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5939589-3E79-4C82-AA4A-FE78234FAA59}" type="slidenum">
              <a:rPr lang="fi-FI" smtClean="0"/>
              <a:t>2</a:t>
            </a:fld>
            <a:endParaRPr lang="fi-FI"/>
          </a:p>
        </p:txBody>
      </p:sp>
    </p:spTree>
    <p:extLst>
      <p:ext uri="{BB962C8B-B14F-4D97-AF65-F5344CB8AC3E}">
        <p14:creationId xmlns:p14="http://schemas.microsoft.com/office/powerpoint/2010/main" val="170121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5939589-3E79-4C82-AA4A-FE78234FAA59}" type="slidenum">
              <a:rPr lang="fi-FI" smtClean="0"/>
              <a:t>3</a:t>
            </a:fld>
            <a:endParaRPr lang="fi-FI"/>
          </a:p>
        </p:txBody>
      </p:sp>
    </p:spTree>
    <p:extLst>
      <p:ext uri="{BB962C8B-B14F-4D97-AF65-F5344CB8AC3E}">
        <p14:creationId xmlns:p14="http://schemas.microsoft.com/office/powerpoint/2010/main" val="67829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5939589-3E79-4C82-AA4A-FE78234FAA59}" type="slidenum">
              <a:rPr lang="fi-FI" smtClean="0"/>
              <a:t>4</a:t>
            </a:fld>
            <a:endParaRPr lang="fi-FI"/>
          </a:p>
        </p:txBody>
      </p:sp>
    </p:spTree>
    <p:extLst>
      <p:ext uri="{BB962C8B-B14F-4D97-AF65-F5344CB8AC3E}">
        <p14:creationId xmlns:p14="http://schemas.microsoft.com/office/powerpoint/2010/main" val="364396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5939589-3E79-4C82-AA4A-FE78234FAA59}" type="slidenum">
              <a:rPr lang="fi-FI" smtClean="0"/>
              <a:t>5</a:t>
            </a:fld>
            <a:endParaRPr lang="fi-FI"/>
          </a:p>
        </p:txBody>
      </p:sp>
    </p:spTree>
    <p:extLst>
      <p:ext uri="{BB962C8B-B14F-4D97-AF65-F5344CB8AC3E}">
        <p14:creationId xmlns:p14="http://schemas.microsoft.com/office/powerpoint/2010/main" val="875686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5939589-3E79-4C82-AA4A-FE78234FAA59}" type="slidenum">
              <a:rPr lang="fi-FI" smtClean="0"/>
              <a:t>6</a:t>
            </a:fld>
            <a:endParaRPr lang="fi-FI"/>
          </a:p>
        </p:txBody>
      </p:sp>
    </p:spTree>
    <p:extLst>
      <p:ext uri="{BB962C8B-B14F-4D97-AF65-F5344CB8AC3E}">
        <p14:creationId xmlns:p14="http://schemas.microsoft.com/office/powerpoint/2010/main" val="713489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5939589-3E79-4C82-AA4A-FE78234FAA59}" type="slidenum">
              <a:rPr lang="fi-FI" smtClean="0"/>
              <a:t>7</a:t>
            </a:fld>
            <a:endParaRPr lang="fi-FI"/>
          </a:p>
        </p:txBody>
      </p:sp>
    </p:spTree>
    <p:extLst>
      <p:ext uri="{BB962C8B-B14F-4D97-AF65-F5344CB8AC3E}">
        <p14:creationId xmlns:p14="http://schemas.microsoft.com/office/powerpoint/2010/main" val="3803482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5939589-3E79-4C82-AA4A-FE78234FAA59}" type="slidenum">
              <a:rPr lang="fi-FI" smtClean="0"/>
              <a:t>8</a:t>
            </a:fld>
            <a:endParaRPr lang="fi-FI"/>
          </a:p>
        </p:txBody>
      </p:sp>
    </p:spTree>
    <p:extLst>
      <p:ext uri="{BB962C8B-B14F-4D97-AF65-F5344CB8AC3E}">
        <p14:creationId xmlns:p14="http://schemas.microsoft.com/office/powerpoint/2010/main" val="715091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D5939589-3E79-4C82-AA4A-FE78234FAA59}" type="slidenum">
              <a:rPr lang="fi-FI" smtClean="0"/>
              <a:t>9</a:t>
            </a:fld>
            <a:endParaRPr lang="fi-FI"/>
          </a:p>
        </p:txBody>
      </p:sp>
    </p:spTree>
    <p:extLst>
      <p:ext uri="{BB962C8B-B14F-4D97-AF65-F5344CB8AC3E}">
        <p14:creationId xmlns:p14="http://schemas.microsoft.com/office/powerpoint/2010/main" val="3765713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122363"/>
            <a:ext cx="9144000" cy="2387600"/>
          </a:xfrm>
        </p:spPr>
        <p:txBody>
          <a:bodyPr rtlCol="0" anchor="b"/>
          <a:lstStyle>
            <a:lvl1pPr algn="l">
              <a:defRPr sz="6000" b="1" i="0" cap="all" baseline="0"/>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cxnSp>
        <p:nvCxnSpPr>
          <p:cNvPr id="11" name="Suora yhdysviiva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F057AE-3B3B-4261-B912-BF9EB9A58C36}"/>
              </a:ext>
            </a:extLst>
          </p:cNvPr>
          <p:cNvSpPr>
            <a:spLocks noGrp="1"/>
          </p:cNvSpPr>
          <p:nvPr>
            <p:ph type="title" hasCustomPrompt="1"/>
          </p:nvPr>
        </p:nvSpPr>
        <p:spPr>
          <a:xfrm>
            <a:off x="839788" y="365125"/>
            <a:ext cx="10515600" cy="1325563"/>
          </a:xfrm>
        </p:spPr>
        <p:txBody>
          <a:bodyPr rtlCol="0"/>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10" name="Suora yhdysviiva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fiikka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i-FI" noProof="0"/>
          </a:p>
        </p:txBody>
      </p:sp>
      <p:sp>
        <p:nvSpPr>
          <p:cNvPr id="14" name="Grafiikka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fi-FI" noProof="0"/>
          </a:p>
        </p:txBody>
      </p:sp>
      <p:sp>
        <p:nvSpPr>
          <p:cNvPr id="16" name="Grafiikka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i-FI" noProof="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F057AE-3B3B-4261-B912-BF9EB9A58C36}"/>
              </a:ext>
            </a:extLst>
          </p:cNvPr>
          <p:cNvSpPr>
            <a:spLocks noGrp="1"/>
          </p:cNvSpPr>
          <p:nvPr>
            <p:ph type="title" hasCustomPrompt="1"/>
          </p:nvPr>
        </p:nvSpPr>
        <p:spPr>
          <a:xfrm>
            <a:off x="839788" y="365125"/>
            <a:ext cx="10515600" cy="1325563"/>
          </a:xfrm>
        </p:spPr>
        <p:txBody>
          <a:bodyPr rtlCol="0"/>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p:txBody>
      </p:sp>
      <p:sp>
        <p:nvSpPr>
          <p:cNvPr id="5" name="Tekstin paikkamerkki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p:txBody>
      </p:sp>
      <p:cxnSp>
        <p:nvCxnSpPr>
          <p:cNvPr id="10" name="Suora yhdysviiva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fiikka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i-FI" noProof="0"/>
          </a:p>
        </p:txBody>
      </p:sp>
      <p:sp>
        <p:nvSpPr>
          <p:cNvPr id="14" name="Grafiikka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fi-FI" noProof="0"/>
          </a:p>
        </p:txBody>
      </p:sp>
      <p:sp>
        <p:nvSpPr>
          <p:cNvPr id="16" name="Grafiikka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i-FI" noProof="0"/>
          </a:p>
        </p:txBody>
      </p:sp>
      <p:sp>
        <p:nvSpPr>
          <p:cNvPr id="15" name="Tekstin paikkamerkki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17" name="Sisällön paikkamerkki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fi-FI" noProof="0"/>
              <a:t>Tehtävänimike</a:t>
            </a:r>
          </a:p>
        </p:txBody>
      </p:sp>
      <p:sp>
        <p:nvSpPr>
          <p:cNvPr id="3" name="Alaotsikko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sp>
        <p:nvSpPr>
          <p:cNvPr id="5" name="Alatunnisteen paikkamerkki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i-FI" noProof="0" smtClean="0"/>
              <a:pPr/>
              <a:t>‹#›</a:t>
            </a:fld>
            <a:endParaRPr lang="fi-FI" noProof="0"/>
          </a:p>
        </p:txBody>
      </p:sp>
      <p:cxnSp>
        <p:nvCxnSpPr>
          <p:cNvPr id="7" name="Suora yhdysviiva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Suorakulmio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3" name="Kuvan paikkamerkki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fi-FI" noProof="0"/>
              <a:t>Lisää kuva napsauttamalla kuvaketta</a:t>
            </a:r>
          </a:p>
        </p:txBody>
      </p:sp>
      <p:sp>
        <p:nvSpPr>
          <p:cNvPr id="10" name="Kuvan paikkamerkki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fi-FI" noProof="0"/>
              <a:t>Lisää kuva napsauttamalla kuvaketta</a:t>
            </a:r>
          </a:p>
        </p:txBody>
      </p:sp>
      <p:sp>
        <p:nvSpPr>
          <p:cNvPr id="11" name="Kuvan paikkamerkki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fi-FI" noProof="0"/>
              <a:t>Lisää kuva napsauttamalla kuvaketta</a:t>
            </a:r>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ain otsikko">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Kuvan paikkamerkki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fi-FI" noProof="0"/>
              <a:t>Lisää kuva napsauttamalla kuvaketta</a:t>
            </a:r>
          </a:p>
        </p:txBody>
      </p:sp>
      <p:sp>
        <p:nvSpPr>
          <p:cNvPr id="32" name="Kuvan paikkamerkki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fi-FI" noProof="0"/>
              <a:t>Lisää kuva napsauttamalla kuvaketta</a:t>
            </a:r>
          </a:p>
        </p:txBody>
      </p:sp>
      <p:sp>
        <p:nvSpPr>
          <p:cNvPr id="31" name="Kuvan paikkamerkki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fi-FI" noProof="0"/>
              <a:t>Lisää kuva napsauttamalla kuvaketta</a:t>
            </a:r>
          </a:p>
        </p:txBody>
      </p:sp>
      <p:sp>
        <p:nvSpPr>
          <p:cNvPr id="30" name="Kuvan paikkamerkki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fi-FI" noProof="0"/>
              <a:t>Lisää kuva napsauttamalla kuvaketta</a:t>
            </a:r>
          </a:p>
        </p:txBody>
      </p:sp>
      <p:sp>
        <p:nvSpPr>
          <p:cNvPr id="2" name="Otsikko 1">
            <a:extLst>
              <a:ext uri="{FF2B5EF4-FFF2-40B4-BE49-F238E27FC236}">
                <a16:creationId xmlns:a16="http://schemas.microsoft.com/office/drawing/2014/main" id="{E969F227-D21C-48B3-828A-6BFA9585E82F}"/>
              </a:ext>
            </a:extLst>
          </p:cNvPr>
          <p:cNvSpPr>
            <a:spLocks noGrp="1"/>
          </p:cNvSpPr>
          <p:nvPr>
            <p:ph type="title" hasCustomPrompt="1"/>
          </p:nvPr>
        </p:nvSpPr>
        <p:spPr>
          <a:xfrm>
            <a:off x="5760720" y="585216"/>
            <a:ext cx="5276088" cy="2276856"/>
          </a:xfrm>
        </p:spPr>
        <p:txBody>
          <a:bodyPr rtlCol="0" anchor="b"/>
          <a:lstStyle>
            <a:lvl1pPr algn="r">
              <a:defRPr sz="4800" b="1" cap="all" spc="400" baseline="0">
                <a:solidFill>
                  <a:schemeClr val="bg1"/>
                </a:solidFill>
              </a:defRPr>
            </a:lvl1pPr>
          </a:lstStyle>
          <a:p>
            <a:pPr rtl="0"/>
            <a:r>
              <a:rPr lang="fi-FI" noProof="0"/>
              <a:t>Muokkaa otsikon perustyyliä napsauttamalla</a:t>
            </a:r>
          </a:p>
        </p:txBody>
      </p:sp>
      <p:sp>
        <p:nvSpPr>
          <p:cNvPr id="3" name="Päivämäärän paikkamerkki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fi-FI" noProof="0"/>
              <a:t>3.9.20XX</a:t>
            </a:r>
          </a:p>
        </p:txBody>
      </p:sp>
      <p:sp>
        <p:nvSpPr>
          <p:cNvPr id="4" name="Alatunnisteen paikkamerkki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fi-FI" noProof="0"/>
              <a:t>Esityksen otsikko</a:t>
            </a:r>
          </a:p>
        </p:txBody>
      </p:sp>
      <p:sp>
        <p:nvSpPr>
          <p:cNvPr id="5" name="Dian numeron paikkamerkki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fi-FI" noProof="0" smtClean="0"/>
              <a:pPr/>
              <a:t>‹#›</a:t>
            </a:fld>
            <a:endParaRPr lang="fi-FI" noProof="0"/>
          </a:p>
        </p:txBody>
      </p:sp>
      <p:sp>
        <p:nvSpPr>
          <p:cNvPr id="8" name="Grafiikka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i-FI" noProof="0"/>
          </a:p>
        </p:txBody>
      </p:sp>
      <p:sp>
        <p:nvSpPr>
          <p:cNvPr id="10" name="Grafiikka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i-FI" noProof="0"/>
          </a:p>
        </p:txBody>
      </p:sp>
      <p:sp>
        <p:nvSpPr>
          <p:cNvPr id="12" name="Grafiikka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i-FI" noProof="0"/>
          </a:p>
        </p:txBody>
      </p:sp>
      <p:cxnSp>
        <p:nvCxnSpPr>
          <p:cNvPr id="14" name="Suora yhdysviiva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kstin paikkamerkki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rtlCol="0"/>
          <a:lstStyle>
            <a:lvl1pPr marL="0" indent="0" algn="r">
              <a:buNone/>
              <a:defRPr sz="1800">
                <a:solidFill>
                  <a:schemeClr val="bg1"/>
                </a:solidFill>
              </a:defRPr>
            </a:lvl1pPr>
          </a:lstStyle>
          <a:p>
            <a:pPr lvl="0" rtl="0"/>
            <a:r>
              <a:rPr lang="fi-FI" noProof="0"/>
              <a:t>Muokkaa tekstin perustyylejä napsauttamalla</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69F227-D21C-48B3-828A-6BFA9585E82F}"/>
              </a:ext>
            </a:extLst>
          </p:cNvPr>
          <p:cNvSpPr>
            <a:spLocks noGrp="1"/>
          </p:cNvSpPr>
          <p:nvPr>
            <p:ph type="title" hasCustomPrompt="1"/>
          </p:nvPr>
        </p:nvSpPr>
        <p:spPr/>
        <p:txBody>
          <a:bodyPr rtlCol="0"/>
          <a:lstStyle/>
          <a:p>
            <a:pPr rtl="0"/>
            <a:r>
              <a:rPr lang="fi-FI" noProof="0"/>
              <a:t>Muokkaa otsikon perustyyliä napsauttamalla</a:t>
            </a:r>
          </a:p>
        </p:txBody>
      </p:sp>
      <p:sp>
        <p:nvSpPr>
          <p:cNvPr id="3" name="Päivämäärän paikkamerkki 2">
            <a:extLst>
              <a:ext uri="{FF2B5EF4-FFF2-40B4-BE49-F238E27FC236}">
                <a16:creationId xmlns:a16="http://schemas.microsoft.com/office/drawing/2014/main" id="{8DF1DFFF-E5C5-43DF-B71C-7270DB97372C}"/>
              </a:ext>
            </a:extLst>
          </p:cNvPr>
          <p:cNvSpPr>
            <a:spLocks noGrp="1"/>
          </p:cNvSpPr>
          <p:nvPr>
            <p:ph type="dt" sz="half" idx="10"/>
          </p:nvPr>
        </p:nvSpPr>
        <p:spPr/>
        <p:txBody>
          <a:bodyPr rtlCol="0"/>
          <a:lstStyle/>
          <a:p>
            <a:pPr rtl="0"/>
            <a:r>
              <a:rPr lang="fi-FI" noProof="0"/>
              <a:t>3.9.20XX</a:t>
            </a:r>
          </a:p>
        </p:txBody>
      </p:sp>
      <p:sp>
        <p:nvSpPr>
          <p:cNvPr id="4" name="Alatunnisteen paikkamerkki 3">
            <a:extLst>
              <a:ext uri="{FF2B5EF4-FFF2-40B4-BE49-F238E27FC236}">
                <a16:creationId xmlns:a16="http://schemas.microsoft.com/office/drawing/2014/main" id="{7EBC03C0-6EB7-4633-967C-12C35768BB58}"/>
              </a:ext>
            </a:extLst>
          </p:cNvPr>
          <p:cNvSpPr>
            <a:spLocks noGrp="1"/>
          </p:cNvSpPr>
          <p:nvPr>
            <p:ph type="ftr" sz="quarter" idx="11"/>
          </p:nvPr>
        </p:nvSpPr>
        <p:spPr/>
        <p:txBody>
          <a:bodyPr rtlCol="0"/>
          <a:lstStyle/>
          <a:p>
            <a:pPr rtl="0"/>
            <a:r>
              <a:rPr lang="fi-FI" noProof="0"/>
              <a:t>Esityksen otsikko</a:t>
            </a:r>
          </a:p>
        </p:txBody>
      </p:sp>
      <p:sp>
        <p:nvSpPr>
          <p:cNvPr id="5" name="Dian numeron paikkamerkki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rtlCol="0"/>
          <a:lstStyle/>
          <a:p>
            <a:pPr rtl="0"/>
            <a:fld id="{D8DA9DAA-006C-4F4B-980E-E3DF019B24E2}" type="slidenum">
              <a:rPr lang="fi-FI" noProof="0" smtClean="0"/>
              <a:t>‹#›</a:t>
            </a:fld>
            <a:endParaRPr lang="fi-FI" noProof="0"/>
          </a:p>
        </p:txBody>
      </p:sp>
      <p:cxnSp>
        <p:nvCxnSpPr>
          <p:cNvPr id="6" name="Suora yhdysviiva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DFF36D6-399B-43E3-84DD-9FC5119ECCE9}"/>
              </a:ext>
            </a:extLst>
          </p:cNvPr>
          <p:cNvSpPr>
            <a:spLocks noGrp="1"/>
          </p:cNvSpPr>
          <p:nvPr>
            <p:ph type="dt" sz="half" idx="10"/>
          </p:nvPr>
        </p:nvSpPr>
        <p:spPr/>
        <p:txBody>
          <a:bodyPr rtlCol="0"/>
          <a:lstStyle/>
          <a:p>
            <a:pPr rtl="0"/>
            <a:r>
              <a:rPr lang="fi-FI" noProof="0"/>
              <a:t>3.9.20XX</a:t>
            </a:r>
          </a:p>
        </p:txBody>
      </p:sp>
      <p:sp>
        <p:nvSpPr>
          <p:cNvPr id="3" name="Alatunnisteen paikkamerkki 2">
            <a:extLst>
              <a:ext uri="{FF2B5EF4-FFF2-40B4-BE49-F238E27FC236}">
                <a16:creationId xmlns:a16="http://schemas.microsoft.com/office/drawing/2014/main" id="{50234AB7-3B85-4028-A500-5A1BDBF45C56}"/>
              </a:ext>
            </a:extLst>
          </p:cNvPr>
          <p:cNvSpPr>
            <a:spLocks noGrp="1"/>
          </p:cNvSpPr>
          <p:nvPr>
            <p:ph type="ftr" sz="quarter" idx="11"/>
          </p:nvPr>
        </p:nvSpPr>
        <p:spPr/>
        <p:txBody>
          <a:bodyPr rtlCol="0"/>
          <a:lstStyle/>
          <a:p>
            <a:pPr rtl="0"/>
            <a:r>
              <a:rPr lang="fi-FI" noProof="0"/>
              <a:t>Esityksen otsikko</a:t>
            </a:r>
          </a:p>
        </p:txBody>
      </p:sp>
      <p:sp>
        <p:nvSpPr>
          <p:cNvPr id="4" name="Dian numeron paikkamerkki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rtlCol="0"/>
          <a:lstStyle/>
          <a:p>
            <a:pPr rtl="0"/>
            <a:fld id="{D8DA9DAA-006C-4F4B-980E-E3DF019B24E2}" type="slidenum">
              <a:rPr lang="fi-FI" noProof="0" smtClean="0"/>
              <a:t>‹#›</a:t>
            </a:fld>
            <a:endParaRPr lang="fi-FI" noProof="0"/>
          </a:p>
        </p:txBody>
      </p:sp>
      <p:cxnSp>
        <p:nvCxnSpPr>
          <p:cNvPr id="5" name="Suora yhdysviiva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40F214-646F-4D81-AD12-65628EC987DC}"/>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Tekstin paikkamerkki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
        <p:nvSpPr>
          <p:cNvPr id="5" name="Päivämäärän paikkamerkki 4">
            <a:extLst>
              <a:ext uri="{FF2B5EF4-FFF2-40B4-BE49-F238E27FC236}">
                <a16:creationId xmlns:a16="http://schemas.microsoft.com/office/drawing/2014/main" id="{38E6AACE-FAFB-4934-8E3C-AB5B216353D8}"/>
              </a:ext>
            </a:extLst>
          </p:cNvPr>
          <p:cNvSpPr>
            <a:spLocks noGrp="1"/>
          </p:cNvSpPr>
          <p:nvPr>
            <p:ph type="dt" sz="half" idx="10"/>
          </p:nvPr>
        </p:nvSpPr>
        <p:spPr/>
        <p:txBody>
          <a:bodyPr rtlCol="0"/>
          <a:lstStyle/>
          <a:p>
            <a:pPr rtl="0"/>
            <a:r>
              <a:rPr lang="fi-FI" noProof="0"/>
              <a:t>3.9.20XX</a:t>
            </a:r>
          </a:p>
        </p:txBody>
      </p:sp>
      <p:sp>
        <p:nvSpPr>
          <p:cNvPr id="6" name="Alatunnisteen paikkamerkki 5">
            <a:extLst>
              <a:ext uri="{FF2B5EF4-FFF2-40B4-BE49-F238E27FC236}">
                <a16:creationId xmlns:a16="http://schemas.microsoft.com/office/drawing/2014/main" id="{181533EA-D0F8-4C79-8721-F190DE2D2DC0}"/>
              </a:ext>
            </a:extLst>
          </p:cNvPr>
          <p:cNvSpPr>
            <a:spLocks noGrp="1"/>
          </p:cNvSpPr>
          <p:nvPr>
            <p:ph type="ftr" sz="quarter" idx="11"/>
          </p:nvPr>
        </p:nvSpPr>
        <p:spPr/>
        <p:txBody>
          <a:bodyPr rtlCol="0"/>
          <a:lstStyle/>
          <a:p>
            <a:pPr rtl="0"/>
            <a:r>
              <a:rPr lang="fi-FI" noProof="0"/>
              <a:t>Esityksen otsikko</a:t>
            </a:r>
          </a:p>
        </p:txBody>
      </p:sp>
      <p:sp>
        <p:nvSpPr>
          <p:cNvPr id="7" name="Dian numeron paikkamerkki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rtlCol="0"/>
          <a:lstStyle/>
          <a:p>
            <a:pPr rtl="0"/>
            <a:fld id="{D8DA9DAA-006C-4F4B-980E-E3DF019B24E2}" type="slidenum">
              <a:rPr lang="fi-FI" noProof="0" smtClean="0"/>
              <a:t>‹#›</a:t>
            </a:fld>
            <a:endParaRPr lang="fi-FI" noProof="0"/>
          </a:p>
        </p:txBody>
      </p:sp>
      <p:cxnSp>
        <p:nvCxnSpPr>
          <p:cNvPr id="8" name="Suora yhdysviiva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Kuva ja kuva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4CB71F-B6C2-4866-BC97-304F78816E4F}"/>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fi-FI" noProof="0"/>
              <a:t>Muokkaa otsikon perustyyliä napsauttamalla</a:t>
            </a:r>
          </a:p>
        </p:txBody>
      </p:sp>
      <p:sp>
        <p:nvSpPr>
          <p:cNvPr id="3" name="Kuvan paikkamerkki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i-FI" noProof="0"/>
              <a:t>Lisää kuva napsauttamalla kuvaketta</a:t>
            </a:r>
          </a:p>
        </p:txBody>
      </p:sp>
      <p:sp>
        <p:nvSpPr>
          <p:cNvPr id="4" name="Tekstin paikkamerkki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
        <p:nvSpPr>
          <p:cNvPr id="5" name="Päivämäärän paikkamerkki 4">
            <a:extLst>
              <a:ext uri="{FF2B5EF4-FFF2-40B4-BE49-F238E27FC236}">
                <a16:creationId xmlns:a16="http://schemas.microsoft.com/office/drawing/2014/main" id="{100C4E9A-CA29-4CCD-ACFA-B29F80FBA163}"/>
              </a:ext>
            </a:extLst>
          </p:cNvPr>
          <p:cNvSpPr>
            <a:spLocks noGrp="1"/>
          </p:cNvSpPr>
          <p:nvPr>
            <p:ph type="dt" sz="half" idx="10"/>
          </p:nvPr>
        </p:nvSpPr>
        <p:spPr/>
        <p:txBody>
          <a:bodyPr rtlCol="0"/>
          <a:lstStyle/>
          <a:p>
            <a:pPr rtl="0"/>
            <a:r>
              <a:rPr lang="fi-FI" noProof="0"/>
              <a:t>3.9.20XX</a:t>
            </a:r>
          </a:p>
        </p:txBody>
      </p:sp>
      <p:sp>
        <p:nvSpPr>
          <p:cNvPr id="6" name="Alatunnisteen paikkamerkki 5">
            <a:extLst>
              <a:ext uri="{FF2B5EF4-FFF2-40B4-BE49-F238E27FC236}">
                <a16:creationId xmlns:a16="http://schemas.microsoft.com/office/drawing/2014/main" id="{71A5B7BE-3F1B-4FF3-B1D7-6E39B99D07BD}"/>
              </a:ext>
            </a:extLst>
          </p:cNvPr>
          <p:cNvSpPr>
            <a:spLocks noGrp="1"/>
          </p:cNvSpPr>
          <p:nvPr>
            <p:ph type="ftr" sz="quarter" idx="11"/>
          </p:nvPr>
        </p:nvSpPr>
        <p:spPr/>
        <p:txBody>
          <a:bodyPr rtlCol="0"/>
          <a:lstStyle/>
          <a:p>
            <a:pPr rtl="0"/>
            <a:r>
              <a:rPr lang="fi-FI" noProof="0"/>
              <a:t>Esityksen otsikko</a:t>
            </a:r>
          </a:p>
        </p:txBody>
      </p:sp>
      <p:sp>
        <p:nvSpPr>
          <p:cNvPr id="7" name="Dian numeron paikkamerkki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rtlCol="0"/>
          <a:lstStyle/>
          <a:p>
            <a:pPr rtl="0"/>
            <a:fld id="{D8DA9DAA-006C-4F4B-980E-E3DF019B24E2}" type="slidenum">
              <a:rPr lang="fi-FI" noProof="0" smtClean="0"/>
              <a:t>‹#›</a:t>
            </a:fld>
            <a:endParaRPr lang="fi-FI" noProof="0"/>
          </a:p>
        </p:txBody>
      </p:sp>
      <p:cxnSp>
        <p:nvCxnSpPr>
          <p:cNvPr id="8" name="Suora yhdysviiva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 2 -dia">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843784"/>
          </a:xfrm>
        </p:spPr>
        <p:txBody>
          <a:bodyPr rtlCol="0" anchor="b"/>
          <a:lstStyle>
            <a:lvl1pPr algn="l">
              <a:defRPr sz="5400" b="1" i="0" cap="all" baseline="0">
                <a:solidFill>
                  <a:schemeClr val="bg1"/>
                </a:solidFill>
              </a:defRPr>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rtlCol="0">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cxnSp>
        <p:nvCxnSpPr>
          <p:cNvPr id="9" name="Suora yhdysviiva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fiikka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i-FI" noProof="0"/>
          </a:p>
        </p:txBody>
      </p:sp>
      <p:sp>
        <p:nvSpPr>
          <p:cNvPr id="21" name="Grafiikka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rtl="0"/>
            <a:endParaRPr lang="fi-FI" noProof="0"/>
          </a:p>
        </p:txBody>
      </p:sp>
      <p:sp>
        <p:nvSpPr>
          <p:cNvPr id="23" name="Grafiikka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rtl="0"/>
            <a:endParaRPr lang="fi-FI" noProof="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Vain otsikko">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Kuvan paikkamerkki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fi-FI" noProof="0"/>
              <a:t>Lisää kuva napsauttamalla kuvaketta</a:t>
            </a:r>
          </a:p>
        </p:txBody>
      </p:sp>
      <p:sp>
        <p:nvSpPr>
          <p:cNvPr id="2" name="Otsikko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rtlCol="0" anchor="b"/>
          <a:lstStyle>
            <a:lvl1pPr algn="r">
              <a:defRPr sz="6000" b="1" cap="all" spc="400" baseline="0">
                <a:solidFill>
                  <a:schemeClr val="bg1"/>
                </a:solidFill>
              </a:defRPr>
            </a:lvl1pPr>
          </a:lstStyle>
          <a:p>
            <a:pPr rtl="0"/>
            <a:r>
              <a:rPr lang="fi-FI" noProof="0"/>
              <a:t>Tehtävänimike</a:t>
            </a:r>
          </a:p>
        </p:txBody>
      </p:sp>
      <p:sp>
        <p:nvSpPr>
          <p:cNvPr id="3" name="Päivämäärän paikkamerkki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fi-FI" noProof="0"/>
              <a:t>3.9.20XX</a:t>
            </a:r>
          </a:p>
        </p:txBody>
      </p:sp>
      <p:sp>
        <p:nvSpPr>
          <p:cNvPr id="4" name="Alatunnisteen paikkamerkki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fi-FI" noProof="0"/>
              <a:t>Esityksen otsikko</a:t>
            </a:r>
          </a:p>
        </p:txBody>
      </p:sp>
      <p:sp>
        <p:nvSpPr>
          <p:cNvPr id="5" name="Dian numeron paikkamerkki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fi-FI" noProof="0" smtClean="0"/>
              <a:pPr/>
              <a:t>‹#›</a:t>
            </a:fld>
            <a:endParaRPr lang="fi-FI" noProof="0"/>
          </a:p>
        </p:txBody>
      </p:sp>
      <p:cxnSp>
        <p:nvCxnSpPr>
          <p:cNvPr id="14" name="Suora yhdysviiva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kstin paikkamerkki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rtlCol="0"/>
          <a:lstStyle>
            <a:lvl1pPr marL="0" indent="0" algn="r">
              <a:buNone/>
              <a:defRPr sz="1800">
                <a:solidFill>
                  <a:schemeClr val="bg1"/>
                </a:solidFill>
              </a:defRPr>
            </a:lvl1pPr>
          </a:lstStyle>
          <a:p>
            <a:pPr lvl="0" rtl="0"/>
            <a:r>
              <a:rPr lang="fi-FI" noProof="0"/>
              <a:t>Muokkaa tekstin perustyylejä napsauttamalla</a:t>
            </a:r>
          </a:p>
        </p:txBody>
      </p:sp>
      <p:sp>
        <p:nvSpPr>
          <p:cNvPr id="11" name="Grafiikka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i-FI" noProof="0"/>
          </a:p>
        </p:txBody>
      </p:sp>
      <p:sp>
        <p:nvSpPr>
          <p:cNvPr id="13" name="Grafiikka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i-FI" noProof="0"/>
          </a:p>
        </p:txBody>
      </p:sp>
      <p:sp>
        <p:nvSpPr>
          <p:cNvPr id="17" name="Grafiikka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i-FI" noProof="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15" name="Kuvan paikkamerkki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 name="Otsikko 1">
            <a:extLst>
              <a:ext uri="{FF2B5EF4-FFF2-40B4-BE49-F238E27FC236}">
                <a16:creationId xmlns:a16="http://schemas.microsoft.com/office/drawing/2014/main" id="{9696CF8C-1EA0-4E47-AC60-CAC3B80A3C5D}"/>
              </a:ext>
            </a:extLst>
          </p:cNvPr>
          <p:cNvSpPr>
            <a:spLocks noGrp="1"/>
          </p:cNvSpPr>
          <p:nvPr>
            <p:ph type="title" hasCustomPrompt="1"/>
          </p:nvPr>
        </p:nvSpPr>
        <p:spPr>
          <a:xfrm>
            <a:off x="804672" y="1335024"/>
            <a:ext cx="6190488" cy="1179576"/>
          </a:xfrm>
        </p:spPr>
        <p:txBody>
          <a:bodyPr lIns="91440" tIns="45720" rIns="91440" bIns="45720" rtlCol="0" anchor="b"/>
          <a:lstStyle>
            <a:lvl1pPr>
              <a:defRPr sz="54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p:txBody>
      </p:sp>
      <p:sp>
        <p:nvSpPr>
          <p:cNvPr id="4" name="Päivämäärän paikkamerkki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rtlCol="0"/>
          <a:lstStyle>
            <a:lvl1pPr>
              <a:defRPr baseline="0">
                <a:solidFill>
                  <a:schemeClr val="accent2"/>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i-FI" noProof="0" smtClean="0"/>
              <a:pPr/>
              <a:t>‹#›</a:t>
            </a:fld>
            <a:endParaRPr lang="fi-FI" noProof="0"/>
          </a:p>
        </p:txBody>
      </p:sp>
      <p:cxnSp>
        <p:nvCxnSpPr>
          <p:cNvPr id="9" name="Suora yhdysviiva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fiikka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i-FI" noProof="0"/>
          </a:p>
        </p:txBody>
      </p:sp>
      <p:sp>
        <p:nvSpPr>
          <p:cNvPr id="19" name="Grafiikka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i-FI" noProof="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Osan otsikko">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463040"/>
            <a:ext cx="9144000" cy="2340864"/>
          </a:xfrm>
        </p:spPr>
        <p:txBody>
          <a:bodyPr rtlCol="0" anchor="b">
            <a:normAutofit/>
          </a:bodyPr>
          <a:lstStyle>
            <a:lvl1pPr algn="ctr">
              <a:defRPr sz="6000" b="1" i="0" cap="all" baseline="0">
                <a:solidFill>
                  <a:schemeClr val="bg1"/>
                </a:solidFill>
              </a:defRPr>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rtlCol="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sp>
        <p:nvSpPr>
          <p:cNvPr id="4" name="Grafiikka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i-FI" noProof="0"/>
          </a:p>
        </p:txBody>
      </p:sp>
      <p:sp>
        <p:nvSpPr>
          <p:cNvPr id="5" name="Grafiikka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i-FI" noProof="0"/>
          </a:p>
        </p:txBody>
      </p:sp>
      <p:sp>
        <p:nvSpPr>
          <p:cNvPr id="6" name="Grafiikka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i-FI" noProof="0"/>
          </a:p>
        </p:txBody>
      </p:sp>
      <p:sp>
        <p:nvSpPr>
          <p:cNvPr id="7" name="Grafiikka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fi-FI" noProof="0"/>
          </a:p>
        </p:txBody>
      </p:sp>
      <p:sp>
        <p:nvSpPr>
          <p:cNvPr id="11" name="Grafiikka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fi-FI" noProof="0"/>
          </a:p>
        </p:txBody>
      </p:sp>
      <p:sp>
        <p:nvSpPr>
          <p:cNvPr id="13" name="Grafiikka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fi-FI" noProof="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96CF8C-1EA0-4E47-AC60-CAC3B80A3C5D}"/>
              </a:ext>
            </a:extLst>
          </p:cNvPr>
          <p:cNvSpPr>
            <a:spLocks noGrp="1"/>
          </p:cNvSpPr>
          <p:nvPr>
            <p:ph type="title" hasCustomPrompt="1"/>
          </p:nvPr>
        </p:nvSpPr>
        <p:spPr/>
        <p:txBody>
          <a:bodyPr rtlCol="0"/>
          <a:lstStyle>
            <a:lvl1pPr>
              <a:defRPr sz="54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Dian numeron paikkamerkki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pPr rtl="0"/>
            <a:fld id="{D8DA9DAA-006C-4F4B-980E-E3DF019B24E2}" type="slidenum">
              <a:rPr lang="fi-FI" noProof="0" smtClean="0"/>
              <a:t>‹#›</a:t>
            </a:fld>
            <a:endParaRPr lang="fi-FI" noProof="0"/>
          </a:p>
        </p:txBody>
      </p:sp>
      <p:cxnSp>
        <p:nvCxnSpPr>
          <p:cNvPr id="7" name="Suora yhdysviiva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napsauttamalla</a:t>
            </a:r>
          </a:p>
        </p:txBody>
      </p:sp>
      <p:sp>
        <p:nvSpPr>
          <p:cNvPr id="5" name="Alatunnisteen paikkamerkki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i-FI" noProof="0" smtClean="0"/>
              <a:pPr/>
              <a:t>‹#›</a:t>
            </a:fld>
            <a:endParaRPr lang="fi-FI" noProof="0"/>
          </a:p>
        </p:txBody>
      </p:sp>
      <p:cxnSp>
        <p:nvCxnSpPr>
          <p:cNvPr id="7" name="Suora yhdysviiva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Suorakulmio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3" name="Kuvan paikkamerkki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fi-FI" noProof="0"/>
              <a:t>Lisää kuva napsauttamalla kuvaketta</a:t>
            </a:r>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Otsikko ja sisältö">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rtlCol="0"/>
          <a:lstStyle>
            <a:lvl1pPr>
              <a:defRPr sz="5400" b="1" cap="all" baseline="0">
                <a:solidFill>
                  <a:schemeClr val="bg1"/>
                </a:solidFill>
              </a:defRPr>
            </a:lvl1pPr>
          </a:lstStyle>
          <a:p>
            <a:pPr rtl="0"/>
            <a:r>
              <a:rPr lang="fi-FI" noProof="0"/>
              <a:t>Tehtävänimike</a:t>
            </a:r>
          </a:p>
        </p:txBody>
      </p:sp>
      <p:sp>
        <p:nvSpPr>
          <p:cNvPr id="3" name="Sisällön paikkamerkki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rtlCol="0"/>
          <a:lstStyle>
            <a:lvl1pPr>
              <a:defRPr>
                <a:solidFill>
                  <a:schemeClr val="bg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rtlCol="0"/>
          <a:lstStyle>
            <a:lvl1pPr>
              <a:defRPr>
                <a:solidFill>
                  <a:schemeClr val="bg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bg1"/>
                </a:solidFill>
              </a:defRPr>
            </a:lvl1pPr>
          </a:lstStyle>
          <a:p>
            <a:pPr rtl="0"/>
            <a:fld id="{D8DA9DAA-006C-4F4B-980E-E3DF019B24E2}" type="slidenum">
              <a:rPr lang="fi-FI" noProof="0" smtClean="0"/>
              <a:pPr/>
              <a:t>‹#›</a:t>
            </a:fld>
            <a:endParaRPr lang="fi-FI" noProof="0"/>
          </a:p>
        </p:txBody>
      </p:sp>
      <p:sp>
        <p:nvSpPr>
          <p:cNvPr id="9" name="Grafiikka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fi-FI" noProof="0"/>
          </a:p>
        </p:txBody>
      </p:sp>
      <p:sp>
        <p:nvSpPr>
          <p:cNvPr id="11" name="Grafiikka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fi-FI" noProof="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ksi sisältö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257166-6921-4546-BA2C-99E464681F40}"/>
              </a:ext>
            </a:extLst>
          </p:cNvPr>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Sisällön paikkamerkki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8" name="Suora yhdysviiva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fiikka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i-FI" noProof="0"/>
          </a:p>
        </p:txBody>
      </p:sp>
      <p:sp>
        <p:nvSpPr>
          <p:cNvPr id="12" name="Grafiikka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fi-FI" noProof="0"/>
          </a:p>
        </p:txBody>
      </p:sp>
      <p:sp>
        <p:nvSpPr>
          <p:cNvPr id="14" name="Grafiikka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i-FI" noProof="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pPr rtl="0"/>
            <a:fld id="{D8DA9DAA-006C-4F4B-980E-E3DF019B24E2}" type="slidenum">
              <a:rPr lang="fi-FI" noProof="0" smtClean="0"/>
              <a:t>‹#›</a:t>
            </a:fld>
            <a:endParaRPr lang="fi-FI" noProof="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sa/4.0/?ref=chooser-v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elakeliitto.fi/sites/default/files/2021-01/El%C3%A4keliitto_El%C3%A4kkeelt%C3%A4_t%C3%B6ihin_kysely_2020_0.pdf"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hyperlink" Target="mailto:satu.ohrala1@sastamala.fi" TargetMode="External"/><Relationship Id="rId10" Type="http://schemas.openxmlformats.org/officeDocument/2006/relationships/image" Target="../media/image9.jpg"/><Relationship Id="rId4" Type="http://schemas.openxmlformats.org/officeDocument/2006/relationships/image" Target="../media/image4.pn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A9968B-2619-4F71-AB00-4C493E120805}"/>
              </a:ext>
            </a:extLst>
          </p:cNvPr>
          <p:cNvSpPr>
            <a:spLocks noGrp="1"/>
          </p:cNvSpPr>
          <p:nvPr>
            <p:ph type="ctrTitle"/>
          </p:nvPr>
        </p:nvSpPr>
        <p:spPr/>
        <p:txBody>
          <a:bodyPr rtlCol="0"/>
          <a:lstStyle/>
          <a:p>
            <a:pPr rtl="0"/>
            <a:r>
              <a:rPr lang="fi-FI" spc="400" dirty="0">
                <a:latin typeface="Calibri"/>
                <a:cs typeface="Calibri"/>
              </a:rPr>
              <a:t>Tsemppiä urapolulle! -hanke</a:t>
            </a:r>
            <a:endParaRPr lang="fi-FI" dirty="0">
              <a:latin typeface="Calibri"/>
              <a:cs typeface="Calibri"/>
            </a:endParaRPr>
          </a:p>
        </p:txBody>
      </p:sp>
      <p:sp>
        <p:nvSpPr>
          <p:cNvPr id="3" name="Alaotsikko 2">
            <a:extLst>
              <a:ext uri="{FF2B5EF4-FFF2-40B4-BE49-F238E27FC236}">
                <a16:creationId xmlns:a16="http://schemas.microsoft.com/office/drawing/2014/main" id="{A5F14073-9F68-4B7E-A576-26899D58C7A9}"/>
              </a:ext>
            </a:extLst>
          </p:cNvPr>
          <p:cNvSpPr>
            <a:spLocks noGrp="1"/>
          </p:cNvSpPr>
          <p:nvPr>
            <p:ph type="subTitle" idx="1"/>
          </p:nvPr>
        </p:nvSpPr>
        <p:spPr>
          <a:xfrm>
            <a:off x="2274073" y="4700016"/>
            <a:ext cx="8460983" cy="1197864"/>
          </a:xfrm>
        </p:spPr>
        <p:txBody>
          <a:bodyPr vert="horz" lIns="91440" tIns="45720" rIns="91440" bIns="45720" rtlCol="0" anchor="t">
            <a:normAutofit fontScale="92500" lnSpcReduction="20000"/>
          </a:bodyPr>
          <a:lstStyle/>
          <a:p>
            <a:pPr rtl="0"/>
            <a:r>
              <a:rPr lang="fi-FI" sz="4400" dirty="0">
                <a:latin typeface="Calibri"/>
                <a:cs typeface="Calibri"/>
              </a:rPr>
              <a:t>Haluaisitko lähteä eläkkeeltä töihin?</a:t>
            </a:r>
          </a:p>
          <a:p>
            <a:pPr rtl="0"/>
            <a:r>
              <a:rPr lang="fi-FI" sz="1900" dirty="0">
                <a:latin typeface="Calibri"/>
                <a:cs typeface="Calibri"/>
              </a:rPr>
              <a:t>Satu Ohrala</a:t>
            </a:r>
          </a:p>
          <a:p>
            <a:r>
              <a:rPr lang="fi-FI" sz="1400" dirty="0">
                <a:solidFill>
                  <a:srgbClr val="333333"/>
                </a:solidFill>
                <a:ea typeface="+mn-lt"/>
                <a:cs typeface="+mn-lt"/>
              </a:rPr>
              <a:t>Eläkkeeltä töihin © 2023 </a:t>
            </a:r>
            <a:r>
              <a:rPr lang="fi-FI" sz="1400" dirty="0" err="1">
                <a:solidFill>
                  <a:srgbClr val="333333"/>
                </a:solidFill>
                <a:ea typeface="+mn-lt"/>
                <a:cs typeface="+mn-lt"/>
              </a:rPr>
              <a:t>by</a:t>
            </a:r>
            <a:r>
              <a:rPr lang="fi-FI" sz="1400" dirty="0">
                <a:solidFill>
                  <a:srgbClr val="333333"/>
                </a:solidFill>
                <a:ea typeface="+mn-lt"/>
                <a:cs typeface="+mn-lt"/>
              </a:rPr>
              <a:t> Satu </a:t>
            </a:r>
            <a:r>
              <a:rPr lang="fi-FI" sz="1400" dirty="0" err="1">
                <a:solidFill>
                  <a:srgbClr val="333333"/>
                </a:solidFill>
                <a:ea typeface="+mn-lt"/>
                <a:cs typeface="+mn-lt"/>
              </a:rPr>
              <a:t>Ohrala</a:t>
            </a:r>
            <a:r>
              <a:rPr lang="fi-FI" sz="1400" dirty="0">
                <a:solidFill>
                  <a:srgbClr val="333333"/>
                </a:solidFill>
                <a:ea typeface="+mn-lt"/>
                <a:cs typeface="+mn-lt"/>
              </a:rPr>
              <a:t> is </a:t>
            </a:r>
            <a:r>
              <a:rPr lang="fi-FI" sz="1400" dirty="0" err="1">
                <a:solidFill>
                  <a:srgbClr val="333333"/>
                </a:solidFill>
                <a:ea typeface="+mn-lt"/>
                <a:cs typeface="+mn-lt"/>
              </a:rPr>
              <a:t>licensed</a:t>
            </a:r>
            <a:r>
              <a:rPr lang="fi-FI" sz="1400" dirty="0">
                <a:solidFill>
                  <a:srgbClr val="333333"/>
                </a:solidFill>
                <a:ea typeface="+mn-lt"/>
                <a:cs typeface="+mn-lt"/>
              </a:rPr>
              <a:t> </a:t>
            </a:r>
            <a:r>
              <a:rPr lang="fi-FI" sz="1400" dirty="0" err="1">
                <a:solidFill>
                  <a:srgbClr val="333333"/>
                </a:solidFill>
                <a:ea typeface="+mn-lt"/>
                <a:cs typeface="+mn-lt"/>
              </a:rPr>
              <a:t>under</a:t>
            </a:r>
            <a:r>
              <a:rPr lang="fi-FI" sz="1400" dirty="0">
                <a:solidFill>
                  <a:srgbClr val="333333"/>
                </a:solidFill>
                <a:ea typeface="+mn-lt"/>
                <a:cs typeface="+mn-lt"/>
              </a:rPr>
              <a:t> </a:t>
            </a:r>
            <a:r>
              <a:rPr lang="fi-FI" sz="1400" dirty="0">
                <a:solidFill>
                  <a:srgbClr val="D14500"/>
                </a:solidFill>
                <a:ea typeface="+mn-lt"/>
                <a:cs typeface="+mn-lt"/>
                <a:hlinkClick r:id="rId3"/>
              </a:rPr>
              <a:t>CC BY-SA 4.0 </a:t>
            </a:r>
            <a:endParaRPr lang="fi-FI"/>
          </a:p>
        </p:txBody>
      </p:sp>
    </p:spTree>
    <p:extLst>
      <p:ext uri="{BB962C8B-B14F-4D97-AF65-F5344CB8AC3E}">
        <p14:creationId xmlns:p14="http://schemas.microsoft.com/office/powerpoint/2010/main" val="114769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1DDBBC93-70DF-4E4E-98E3-08124185AB18}"/>
              </a:ext>
            </a:extLst>
          </p:cNvPr>
          <p:cNvSpPr>
            <a:spLocks noGrp="1"/>
          </p:cNvSpPr>
          <p:nvPr>
            <p:ph type="title"/>
          </p:nvPr>
        </p:nvSpPr>
        <p:spPr/>
        <p:txBody>
          <a:bodyPr rtlCol="0">
            <a:normAutofit/>
          </a:bodyPr>
          <a:lstStyle/>
          <a:p>
            <a:pPr rtl="0"/>
            <a:r>
              <a:rPr lang="fi-FI" sz="3200" dirty="0"/>
              <a:t>Työllistymisessä Huomioitavaa</a:t>
            </a:r>
          </a:p>
        </p:txBody>
      </p:sp>
      <p:sp>
        <p:nvSpPr>
          <p:cNvPr id="4" name="Tekstin paikkamerkki 3">
            <a:extLst>
              <a:ext uri="{FF2B5EF4-FFF2-40B4-BE49-F238E27FC236}">
                <a16:creationId xmlns:a16="http://schemas.microsoft.com/office/drawing/2014/main" id="{65DE74E9-AA78-46C1-845A-0B72FA8AF35E}"/>
              </a:ext>
            </a:extLst>
          </p:cNvPr>
          <p:cNvSpPr>
            <a:spLocks noGrp="1"/>
          </p:cNvSpPr>
          <p:nvPr>
            <p:ph type="body" sz="quarter" idx="13"/>
          </p:nvPr>
        </p:nvSpPr>
        <p:spPr/>
        <p:txBody>
          <a:bodyPr vert="horz" lIns="91440" tIns="45720" rIns="91440" bIns="45720" rtlCol="0" anchor="t">
            <a:normAutofit/>
          </a:bodyPr>
          <a:lstStyle/>
          <a:p>
            <a:pPr algn="r" rtl="0"/>
            <a:r>
              <a:rPr lang="fi-FI" dirty="0">
                <a:latin typeface="Calibri"/>
                <a:cs typeface="Calibri"/>
              </a:rPr>
              <a:t>Työeläkkeen ja ansiotulon yhteensovittaminen</a:t>
            </a:r>
            <a:endParaRPr lang="fi-FI" sz="1800" dirty="0">
              <a:solidFill>
                <a:schemeClr val="bg1"/>
              </a:solidFill>
              <a:latin typeface="Calibri"/>
              <a:cs typeface="Calibri"/>
            </a:endParaRPr>
          </a:p>
          <a:p>
            <a:pPr algn="r" rtl="0"/>
            <a:r>
              <a:rPr lang="fi-FI" dirty="0">
                <a:latin typeface="Calibri"/>
                <a:cs typeface="Calibri"/>
              </a:rPr>
              <a:t>Eläkeläisten ja yrittäjien ajatuksia eläkkeeltä töihin lähtemisestä</a:t>
            </a:r>
            <a:endParaRPr lang="fi-FI" sz="1800" dirty="0">
              <a:solidFill>
                <a:schemeClr val="bg1"/>
              </a:solidFill>
              <a:latin typeface="Calibri"/>
              <a:cs typeface="Calibri"/>
            </a:endParaRPr>
          </a:p>
          <a:p>
            <a:pPr algn="r" rtl="0"/>
            <a:r>
              <a:rPr lang="fi-FI" dirty="0">
                <a:latin typeface="Calibri"/>
                <a:cs typeface="Calibri"/>
              </a:rPr>
              <a:t>Kevytyrittäjyys työllistymisen keinona</a:t>
            </a:r>
          </a:p>
          <a:p>
            <a:pPr algn="r" rtl="0"/>
            <a:r>
              <a:rPr lang="fi-FI" sz="1800" dirty="0">
                <a:latin typeface="Calibri"/>
                <a:cs typeface="Calibri"/>
              </a:rPr>
              <a:t>Ansainta eri eläkemuodoilla</a:t>
            </a:r>
          </a:p>
        </p:txBody>
      </p:sp>
      <p:pic>
        <p:nvPicPr>
          <p:cNvPr id="6" name="Kuvan paikkamerkki 5" descr="vuoret auringonlaskussa">
            <a:extLst>
              <a:ext uri="{FF2B5EF4-FFF2-40B4-BE49-F238E27FC236}">
                <a16:creationId xmlns:a16="http://schemas.microsoft.com/office/drawing/2014/main" id="{4642631A-6ABE-41EA-A308-9CF1230F1421}"/>
              </a:ext>
            </a:extLst>
          </p:cNvPr>
          <p:cNvPicPr>
            <a:picLocks noGrp="1" noChangeAspect="1"/>
          </p:cNvPicPr>
          <p:nvPr>
            <p:ph type="pic" sz="quarter" idx="14"/>
          </p:nvPr>
        </p:nvPicPr>
        <p:blipFill rotWithShape="1">
          <a:blip r:embed="rId3"/>
          <a:srcRect/>
          <a:stretch/>
        </p:blipFill>
        <p:spPr/>
      </p:pic>
      <p:sp>
        <p:nvSpPr>
          <p:cNvPr id="7" name="Päivämäärän paikkamerkki 6">
            <a:extLst>
              <a:ext uri="{FF2B5EF4-FFF2-40B4-BE49-F238E27FC236}">
                <a16:creationId xmlns:a16="http://schemas.microsoft.com/office/drawing/2014/main" id="{05C25F72-F9A7-42F9-9720-0801ED77D4D1}"/>
              </a:ext>
            </a:extLst>
          </p:cNvPr>
          <p:cNvSpPr>
            <a:spLocks noGrp="1"/>
          </p:cNvSpPr>
          <p:nvPr>
            <p:ph type="dt" sz="half" idx="10"/>
          </p:nvPr>
        </p:nvSpPr>
        <p:spPr/>
        <p:txBody>
          <a:bodyPr rtlCol="0"/>
          <a:lstStyle/>
          <a:p>
            <a:pPr rtl="0"/>
            <a:r>
              <a:rPr lang="fi-FI" dirty="0"/>
              <a:t>24.11.2023</a:t>
            </a:r>
          </a:p>
        </p:txBody>
      </p:sp>
      <p:sp>
        <p:nvSpPr>
          <p:cNvPr id="8" name="Alatunnisteen paikkamerkki 7">
            <a:extLst>
              <a:ext uri="{FF2B5EF4-FFF2-40B4-BE49-F238E27FC236}">
                <a16:creationId xmlns:a16="http://schemas.microsoft.com/office/drawing/2014/main" id="{AEEDFC2F-FF0A-4EC9-A0BB-0AA2B1E6BA4A}"/>
              </a:ext>
            </a:extLst>
          </p:cNvPr>
          <p:cNvSpPr>
            <a:spLocks noGrp="1"/>
          </p:cNvSpPr>
          <p:nvPr>
            <p:ph type="ftr" sz="quarter" idx="11"/>
          </p:nvPr>
        </p:nvSpPr>
        <p:spPr/>
        <p:txBody>
          <a:bodyPr rtlCol="0"/>
          <a:lstStyle/>
          <a:p>
            <a:pPr rtl="0"/>
            <a:r>
              <a:rPr lang="fi-FI" dirty="0"/>
              <a:t>Tsemppiä urapolulle! -hanke</a:t>
            </a:r>
          </a:p>
        </p:txBody>
      </p:sp>
      <p:sp>
        <p:nvSpPr>
          <p:cNvPr id="9" name="Dian numeron paikkamerkki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i-FI" smtClean="0"/>
              <a:pPr/>
              <a:t>2</a:t>
            </a:fld>
            <a:endParaRPr lang="fi-FI"/>
          </a:p>
        </p:txBody>
      </p:sp>
    </p:spTree>
    <p:extLst>
      <p:ext uri="{BB962C8B-B14F-4D97-AF65-F5344CB8AC3E}">
        <p14:creationId xmlns:p14="http://schemas.microsoft.com/office/powerpoint/2010/main" val="1613598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115FF41-AFA4-4D25-AB42-AB034F4B4FEC}"/>
              </a:ext>
            </a:extLst>
          </p:cNvPr>
          <p:cNvSpPr>
            <a:spLocks noGrp="1"/>
          </p:cNvSpPr>
          <p:nvPr>
            <p:ph type="title"/>
          </p:nvPr>
        </p:nvSpPr>
        <p:spPr>
          <a:xfrm>
            <a:off x="677451" y="804354"/>
            <a:ext cx="6190488" cy="1179576"/>
          </a:xfrm>
        </p:spPr>
        <p:txBody>
          <a:bodyPr rtlCol="0">
            <a:normAutofit/>
          </a:bodyPr>
          <a:lstStyle/>
          <a:p>
            <a:pPr rtl="0"/>
            <a:r>
              <a:rPr lang="fi-FI" sz="3200" dirty="0">
                <a:latin typeface="Calibri"/>
                <a:cs typeface="Calibri"/>
              </a:rPr>
              <a:t>Hankkeen tarkoitus ja tehtävä:</a:t>
            </a:r>
          </a:p>
        </p:txBody>
      </p:sp>
      <p:sp>
        <p:nvSpPr>
          <p:cNvPr id="4" name="Sisällön paikkamerkki 3">
            <a:extLst>
              <a:ext uri="{FF2B5EF4-FFF2-40B4-BE49-F238E27FC236}">
                <a16:creationId xmlns:a16="http://schemas.microsoft.com/office/drawing/2014/main" id="{B0881FA9-F3B0-4912-B0E1-352094195C30}"/>
              </a:ext>
            </a:extLst>
          </p:cNvPr>
          <p:cNvSpPr>
            <a:spLocks noGrp="1"/>
          </p:cNvSpPr>
          <p:nvPr>
            <p:ph idx="1"/>
          </p:nvPr>
        </p:nvSpPr>
        <p:spPr>
          <a:xfrm>
            <a:off x="850392" y="2059388"/>
            <a:ext cx="6190488" cy="4112812"/>
          </a:xfrm>
        </p:spPr>
        <p:txBody>
          <a:bodyPr vert="horz" lIns="91440" tIns="45720" rIns="91440" bIns="45720" rtlCol="0" anchor="t">
            <a:normAutofit/>
          </a:bodyPr>
          <a:lstStyle/>
          <a:p>
            <a:pPr rtl="0"/>
            <a:endParaRPr lang="fi-FI" dirty="0"/>
          </a:p>
          <a:p>
            <a:pPr>
              <a:lnSpc>
                <a:spcPct val="150000"/>
              </a:lnSpc>
            </a:pPr>
            <a:r>
              <a:rPr lang="fi-FI" dirty="0">
                <a:latin typeface="Calibri"/>
                <a:cs typeface="Calibri"/>
              </a:rPr>
              <a:t>Tsemppiä urapolulle! -hankkeen tavoitteena on vahvistaa asiakkaan osaamista ja työmarkkina- asemaa. Keinoina henkilökohtainen, yksilöllinen tuki ja ohjaus sekä Opistojen tarjoamat työelämää tukevat valmennukset.</a:t>
            </a:r>
          </a:p>
          <a:p>
            <a:pPr rtl="0">
              <a:lnSpc>
                <a:spcPct val="150000"/>
              </a:lnSpc>
            </a:pPr>
            <a:r>
              <a:rPr lang="fi-FI" dirty="0">
                <a:latin typeface="Calibri"/>
                <a:cs typeface="Calibri"/>
              </a:rPr>
              <a:t>Osallistuja saa henkilökohtaista ohjausta sekä oman tarpeensa mukaisen palvelupolun.</a:t>
            </a:r>
          </a:p>
          <a:p>
            <a:pPr rtl="0"/>
            <a:endParaRPr lang="fi-FI" dirty="0"/>
          </a:p>
          <a:p>
            <a:pPr rtl="0"/>
            <a:endParaRPr lang="fi-FI" dirty="0"/>
          </a:p>
        </p:txBody>
      </p:sp>
      <p:pic>
        <p:nvPicPr>
          <p:cNvPr id="8" name="Kuvan paikkamerkki 7" descr="vuoret yötaivaan alla juuri ennen aamunkoitetta">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3"/>
          <a:srcRect l="71" r="71"/>
          <a:stretch/>
        </p:blipFill>
        <p:spPr/>
      </p:pic>
      <p:sp>
        <p:nvSpPr>
          <p:cNvPr id="9" name="Päivämäärän paikkamerkki 8">
            <a:extLst>
              <a:ext uri="{FF2B5EF4-FFF2-40B4-BE49-F238E27FC236}">
                <a16:creationId xmlns:a16="http://schemas.microsoft.com/office/drawing/2014/main" id="{D45C472E-4078-40A0-83A2-652E8356EDCB}"/>
              </a:ext>
            </a:extLst>
          </p:cNvPr>
          <p:cNvSpPr>
            <a:spLocks noGrp="1"/>
          </p:cNvSpPr>
          <p:nvPr>
            <p:ph type="dt" sz="half" idx="10"/>
          </p:nvPr>
        </p:nvSpPr>
        <p:spPr/>
        <p:txBody>
          <a:bodyPr rtlCol="0"/>
          <a:lstStyle/>
          <a:p>
            <a:pPr rtl="0"/>
            <a:r>
              <a:rPr lang="fi-FI" dirty="0"/>
              <a:t>24.11.2023</a:t>
            </a:r>
          </a:p>
        </p:txBody>
      </p:sp>
      <p:sp>
        <p:nvSpPr>
          <p:cNvPr id="10" name="Alatunnisteen paikkamerkki 9">
            <a:extLst>
              <a:ext uri="{FF2B5EF4-FFF2-40B4-BE49-F238E27FC236}">
                <a16:creationId xmlns:a16="http://schemas.microsoft.com/office/drawing/2014/main" id="{A8C7C3A0-5E78-49C8-B8D4-F3DF62B2BC93}"/>
              </a:ext>
            </a:extLst>
          </p:cNvPr>
          <p:cNvSpPr>
            <a:spLocks noGrp="1"/>
          </p:cNvSpPr>
          <p:nvPr>
            <p:ph type="ftr" sz="quarter" idx="11"/>
          </p:nvPr>
        </p:nvSpPr>
        <p:spPr/>
        <p:txBody>
          <a:bodyPr rtlCol="0"/>
          <a:lstStyle/>
          <a:p>
            <a:pPr rtl="0"/>
            <a:r>
              <a:rPr lang="fi-FI" dirty="0"/>
              <a:t>Tsemppiä urapolulle! -hanke</a:t>
            </a:r>
          </a:p>
        </p:txBody>
      </p:sp>
      <p:sp>
        <p:nvSpPr>
          <p:cNvPr id="11" name="Dian numeron paikkamerkki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i-FI" smtClean="0"/>
              <a:pPr/>
              <a:t>3</a:t>
            </a:fld>
            <a:endParaRPr lang="fi-FI"/>
          </a:p>
        </p:txBody>
      </p:sp>
    </p:spTree>
    <p:extLst>
      <p:ext uri="{BB962C8B-B14F-4D97-AF65-F5344CB8AC3E}">
        <p14:creationId xmlns:p14="http://schemas.microsoft.com/office/powerpoint/2010/main" val="365334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F2FB0B-15EC-453B-BC9B-69AD35DDCEA3}"/>
              </a:ext>
            </a:extLst>
          </p:cNvPr>
          <p:cNvSpPr>
            <a:spLocks noGrp="1"/>
          </p:cNvSpPr>
          <p:nvPr>
            <p:ph type="ctrTitle"/>
          </p:nvPr>
        </p:nvSpPr>
        <p:spPr>
          <a:xfrm>
            <a:off x="1272209" y="-23854"/>
            <a:ext cx="9978887" cy="1470991"/>
          </a:xfrm>
        </p:spPr>
        <p:txBody>
          <a:bodyPr rtlCol="0">
            <a:noAutofit/>
          </a:bodyPr>
          <a:lstStyle/>
          <a:p>
            <a:pPr rtl="0"/>
            <a:br>
              <a:rPr lang="fi-FI" sz="3200" spc="400" dirty="0">
                <a:latin typeface="+mn-lt"/>
              </a:rPr>
            </a:br>
            <a:br>
              <a:rPr lang="fi-FI" sz="3200" spc="400" dirty="0">
                <a:latin typeface="+mn-lt"/>
              </a:rPr>
            </a:br>
            <a:br>
              <a:rPr lang="fi-FI" sz="3200" spc="400" dirty="0">
                <a:latin typeface="+mn-lt"/>
              </a:rPr>
            </a:br>
            <a:r>
              <a:rPr lang="fi-FI" sz="2400" spc="400" dirty="0">
                <a:latin typeface="Calibri"/>
                <a:cs typeface="Calibri"/>
              </a:rPr>
              <a:t>TYÖELÄKKEEN JA ANSIOTULON YHTEENSOVITTAMINEN</a:t>
            </a:r>
            <a:br>
              <a:rPr lang="fi-FI" sz="3200" spc="400" dirty="0">
                <a:latin typeface="Calibri"/>
              </a:rPr>
            </a:br>
            <a:endParaRPr lang="fi-FI" sz="3200">
              <a:latin typeface="Calibri"/>
              <a:cs typeface="Calibri"/>
            </a:endParaRPr>
          </a:p>
        </p:txBody>
      </p:sp>
      <p:sp>
        <p:nvSpPr>
          <p:cNvPr id="3" name="Alaotsikko 2">
            <a:extLst>
              <a:ext uri="{FF2B5EF4-FFF2-40B4-BE49-F238E27FC236}">
                <a16:creationId xmlns:a16="http://schemas.microsoft.com/office/drawing/2014/main" id="{05408798-0DB3-46BF-880E-7BB904D700F6}"/>
              </a:ext>
            </a:extLst>
          </p:cNvPr>
          <p:cNvSpPr>
            <a:spLocks noGrp="1"/>
          </p:cNvSpPr>
          <p:nvPr>
            <p:ph type="subTitle" idx="1"/>
          </p:nvPr>
        </p:nvSpPr>
        <p:spPr>
          <a:xfrm>
            <a:off x="1552959" y="1168841"/>
            <a:ext cx="9475570" cy="5605457"/>
          </a:xfrm>
        </p:spPr>
        <p:txBody>
          <a:bodyPr vert="horz" lIns="91440" tIns="45720" rIns="91440" bIns="45720" rtlCol="0" anchor="t">
            <a:noAutofit/>
          </a:bodyPr>
          <a:lstStyle/>
          <a:p>
            <a:pPr algn="l"/>
            <a:r>
              <a:rPr lang="fi-FI" sz="1600" b="0" i="0" dirty="0">
                <a:effectLst/>
                <a:latin typeface="Calibri"/>
                <a:cs typeface="Calibri"/>
              </a:rPr>
              <a:t>Palkkatulo ei vaikuta vanhuuseläkkeen suuruuteen vanhuuseläkkeellä työskennellessä.</a:t>
            </a:r>
            <a:endParaRPr lang="fi-FI" b="1" i="0" dirty="0">
              <a:effectLst/>
              <a:latin typeface="Work Sans" panose="020F0502020204030204" pitchFamily="2" charset="0"/>
              <a:cs typeface="Calibri"/>
            </a:endParaRPr>
          </a:p>
          <a:p>
            <a:pPr algn="l">
              <a:lnSpc>
                <a:spcPct val="150000"/>
              </a:lnSpc>
            </a:pPr>
            <a:r>
              <a:rPr lang="fi-FI" sz="1600" b="0" i="0" dirty="0">
                <a:effectLst/>
                <a:latin typeface="Calibri"/>
                <a:cs typeface="Calibri"/>
              </a:rPr>
              <a:t>Työ- ja yrittäjäeläkkeet ovat ansiotuloa. Verotus määräytyy eläkkeen ja ansiotulojen yhteenlasketusta summasta. Vero on progressiivinen.</a:t>
            </a:r>
          </a:p>
          <a:p>
            <a:pPr algn="l">
              <a:lnSpc>
                <a:spcPct val="150000"/>
              </a:lnSpc>
            </a:pPr>
            <a:r>
              <a:rPr lang="fi-FI" sz="1600" b="0" i="0" dirty="0">
                <a:effectLst/>
                <a:latin typeface="Calibri"/>
                <a:cs typeface="Calibri"/>
              </a:rPr>
              <a:t>Eläkkeellä tehdyn työn eläkekertymä on 1,5 %.</a:t>
            </a:r>
          </a:p>
          <a:p>
            <a:pPr algn="l">
              <a:lnSpc>
                <a:spcPct val="150000"/>
              </a:lnSpc>
            </a:pPr>
            <a:r>
              <a:rPr lang="fi-FI" sz="1600" b="0" i="0" dirty="0">
                <a:effectLst/>
                <a:latin typeface="Calibri"/>
                <a:cs typeface="Calibri"/>
              </a:rPr>
              <a:t>Alle 68-vuotiaana eläkkeen rinnalla tehty työ vakuutetaan ja työnantaja pidättää palkasta työntekijän eläkemaksun.</a:t>
            </a:r>
          </a:p>
          <a:p>
            <a:pPr algn="l">
              <a:lnSpc>
                <a:spcPct val="150000"/>
              </a:lnSpc>
            </a:pPr>
            <a:r>
              <a:rPr lang="fi-FI" sz="1600" b="0" i="0" dirty="0">
                <a:effectLst/>
                <a:latin typeface="Calibri"/>
                <a:cs typeface="Calibri"/>
              </a:rPr>
              <a:t>Työntekijän työttömyysvakuutusmaksua ei makseta 65 vuotta täyttäneistä työntekijöistä.</a:t>
            </a:r>
          </a:p>
          <a:p>
            <a:pPr algn="l">
              <a:lnSpc>
                <a:spcPct val="150000"/>
              </a:lnSpc>
            </a:pPr>
            <a:r>
              <a:rPr lang="fi-FI" sz="1600" b="0" i="0" dirty="0">
                <a:effectLst/>
                <a:latin typeface="Calibri"/>
                <a:cs typeface="Calibri"/>
              </a:rPr>
              <a:t>Vanhuuseläkkeen aikana alkaneesta työstä ansaitun eläkkeen saa hakemuksesta 68-vuotiaana.</a:t>
            </a:r>
          </a:p>
          <a:p>
            <a:pPr algn="l">
              <a:lnSpc>
                <a:spcPct val="150000"/>
              </a:lnSpc>
            </a:pPr>
            <a:r>
              <a:rPr lang="fi-FI" sz="1600" b="0" i="0" dirty="0">
                <a:effectLst/>
                <a:latin typeface="Calibri"/>
                <a:cs typeface="Calibri"/>
              </a:rPr>
              <a:t>Vain vapaaehtoisesta eläkevakuutuksesta saatu eläke on pääomatuloa</a:t>
            </a:r>
            <a:r>
              <a:rPr lang="fi-FI" sz="1600" dirty="0">
                <a:latin typeface="Calibri"/>
                <a:cs typeface="Calibri"/>
              </a:rPr>
              <a:t>,</a:t>
            </a:r>
            <a:r>
              <a:rPr lang="fi-FI" sz="1600" b="0" i="0" dirty="0">
                <a:effectLst/>
                <a:latin typeface="Calibri"/>
                <a:cs typeface="Calibri"/>
              </a:rPr>
              <a:t> jos vakuutus on otettu 6.5.2004 tai sen jälkeen. Ennen 6.5.2004 otettujen vakuutusten perusteella voi kertyä sekä ansio- että pääomatuloksi katsottavaa eläkettä.</a:t>
            </a:r>
          </a:p>
          <a:p>
            <a:pPr algn="l">
              <a:lnSpc>
                <a:spcPct val="150000"/>
              </a:lnSpc>
            </a:pPr>
            <a:r>
              <a:rPr lang="fi-FI" sz="1600" b="0" i="0" dirty="0">
                <a:effectLst/>
                <a:latin typeface="Calibri"/>
                <a:cs typeface="Calibri"/>
              </a:rPr>
              <a:t>Työkyvyttömyys- tai osatyökyvyttömyyseläke ei ole työnteon este. Niille on kuitenkin määritelty ansiorajat, jotka näkyvät eläkepäätöksessä.</a:t>
            </a:r>
          </a:p>
          <a:p>
            <a:pPr rtl="0"/>
            <a:endParaRPr lang="fi-FI" sz="1600" dirty="0">
              <a:latin typeface="Calibri"/>
              <a:cs typeface="Calibri"/>
            </a:endParaRPr>
          </a:p>
        </p:txBody>
      </p:sp>
    </p:spTree>
    <p:extLst>
      <p:ext uri="{BB962C8B-B14F-4D97-AF65-F5344CB8AC3E}">
        <p14:creationId xmlns:p14="http://schemas.microsoft.com/office/powerpoint/2010/main" val="2227882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F2FB0B-15EC-453B-BC9B-69AD35DDCEA3}"/>
              </a:ext>
            </a:extLst>
          </p:cNvPr>
          <p:cNvSpPr>
            <a:spLocks noGrp="1"/>
          </p:cNvSpPr>
          <p:nvPr>
            <p:ph type="ctrTitle"/>
          </p:nvPr>
        </p:nvSpPr>
        <p:spPr>
          <a:xfrm>
            <a:off x="1272209" y="-23854"/>
            <a:ext cx="9978887" cy="1470991"/>
          </a:xfrm>
        </p:spPr>
        <p:txBody>
          <a:bodyPr rtlCol="0">
            <a:noAutofit/>
          </a:bodyPr>
          <a:lstStyle/>
          <a:p>
            <a:pPr rtl="0"/>
            <a:br>
              <a:rPr lang="fi-FI" sz="3200" spc="400" dirty="0">
                <a:latin typeface="+mn-lt"/>
              </a:rPr>
            </a:br>
            <a:br>
              <a:rPr lang="fi-FI" sz="3200" spc="400" dirty="0">
                <a:latin typeface="+mn-lt"/>
              </a:rPr>
            </a:br>
            <a:br>
              <a:rPr lang="fi-FI" sz="3200" spc="400" dirty="0">
                <a:latin typeface="+mn-lt"/>
              </a:rPr>
            </a:br>
            <a:br>
              <a:rPr lang="fi-FI" sz="3200" spc="400" dirty="0">
                <a:latin typeface="+mn-lt"/>
              </a:rPr>
            </a:br>
            <a:endParaRPr lang="fi-FI" sz="3200" dirty="0"/>
          </a:p>
        </p:txBody>
      </p:sp>
      <p:sp>
        <p:nvSpPr>
          <p:cNvPr id="3" name="Alaotsikko 2">
            <a:extLst>
              <a:ext uri="{FF2B5EF4-FFF2-40B4-BE49-F238E27FC236}">
                <a16:creationId xmlns:a16="http://schemas.microsoft.com/office/drawing/2014/main" id="{05408798-0DB3-46BF-880E-7BB904D700F6}"/>
              </a:ext>
            </a:extLst>
          </p:cNvPr>
          <p:cNvSpPr>
            <a:spLocks noGrp="1"/>
          </p:cNvSpPr>
          <p:nvPr>
            <p:ph type="subTitle" idx="1"/>
          </p:nvPr>
        </p:nvSpPr>
        <p:spPr>
          <a:xfrm>
            <a:off x="1280145" y="500933"/>
            <a:ext cx="9390903" cy="6235737"/>
          </a:xfrm>
        </p:spPr>
        <p:txBody>
          <a:bodyPr vert="horz" lIns="91440" tIns="45720" rIns="91440" bIns="45720" rtlCol="0" anchor="t">
            <a:noAutofit/>
          </a:bodyPr>
          <a:lstStyle/>
          <a:p>
            <a:pPr rtl="0"/>
            <a:r>
              <a:rPr lang="fi-FI" sz="2800" b="1" dirty="0">
                <a:latin typeface="Calibri"/>
                <a:cs typeface="Calibri"/>
              </a:rPr>
              <a:t>ELÄKKEELTÄ TÖIHIN- edes päiväksi?</a:t>
            </a:r>
          </a:p>
          <a:p>
            <a:pPr rtl="0"/>
            <a:endParaRPr lang="fi-FI" b="1" dirty="0">
              <a:latin typeface="Calibri"/>
              <a:cs typeface="Calibri"/>
            </a:endParaRPr>
          </a:p>
          <a:p>
            <a:pPr>
              <a:lnSpc>
                <a:spcPct val="150000"/>
              </a:lnSpc>
            </a:pPr>
            <a:r>
              <a:rPr lang="fi-FI" dirty="0">
                <a:latin typeface="Calibri"/>
                <a:cs typeface="Calibri"/>
              </a:rPr>
              <a:t>Kevytyrittäjä on henkilö, joka työllistää itse itsensä, omaten vapauden päättää työstään. Hänellä on mahdollisuus valita, kuinka paljon töitä haluaa tehdä, tai olla tekemättä niitä lainkaan. Kevytyrittäjyys on mahdollista myös eläkkeellä ollessa. </a:t>
            </a:r>
            <a:endParaRPr lang="fi-FI"/>
          </a:p>
          <a:p>
            <a:pPr>
              <a:lnSpc>
                <a:spcPct val="150000"/>
              </a:lnSpc>
            </a:pPr>
            <a:r>
              <a:rPr lang="fi-FI" dirty="0">
                <a:latin typeface="Calibri"/>
                <a:cs typeface="Calibri"/>
              </a:rPr>
              <a:t>Toimiminen kevytyrittäjänä tuo eläkeläisille huomattavaa vapautta. Kevytyrittäjä saa yrittäjän edut, kuten oikeuden päättää oman työaikansa ja -tapansa, asiakkaansa ja palkkionsa suuruuden. </a:t>
            </a:r>
            <a:endParaRPr lang="fi-FI"/>
          </a:p>
          <a:p>
            <a:pPr rtl="0">
              <a:lnSpc>
                <a:spcPct val="150000"/>
              </a:lnSpc>
            </a:pPr>
            <a:r>
              <a:rPr lang="fi-FI" dirty="0">
                <a:latin typeface="Calibri"/>
                <a:cs typeface="Calibri"/>
              </a:rPr>
              <a:t>Eläkkeeltä satunnaisiksi työpäiviksi tai projekteiksi töihin palaaminen palvelee koko yhteiskuntaa hiljaisen tiedon siirtyessä uusille työntekijäpolville. Satunnaisten töiden tekeminen eläkkeeltä käsin tuo myös taloudellista lisää eläkkeen päälle, sillä vanhuuseläkkeen ja osittaisen varhennetun vanhuuseläkkeen aikana voi työskennellä ilman tulorajaa.</a:t>
            </a:r>
          </a:p>
        </p:txBody>
      </p:sp>
    </p:spTree>
    <p:extLst>
      <p:ext uri="{BB962C8B-B14F-4D97-AF65-F5344CB8AC3E}">
        <p14:creationId xmlns:p14="http://schemas.microsoft.com/office/powerpoint/2010/main" val="3678461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F2FB0B-15EC-453B-BC9B-69AD35DDCEA3}"/>
              </a:ext>
            </a:extLst>
          </p:cNvPr>
          <p:cNvSpPr>
            <a:spLocks noGrp="1"/>
          </p:cNvSpPr>
          <p:nvPr>
            <p:ph type="ctrTitle"/>
          </p:nvPr>
        </p:nvSpPr>
        <p:spPr>
          <a:xfrm>
            <a:off x="1272209" y="-23854"/>
            <a:ext cx="9978887" cy="1470991"/>
          </a:xfrm>
        </p:spPr>
        <p:txBody>
          <a:bodyPr rtlCol="0">
            <a:noAutofit/>
          </a:bodyPr>
          <a:lstStyle/>
          <a:p>
            <a:pPr rtl="0"/>
            <a:br>
              <a:rPr lang="fi-FI" sz="3200" spc="400" dirty="0">
                <a:latin typeface="+mn-lt"/>
              </a:rPr>
            </a:br>
            <a:br>
              <a:rPr lang="fi-FI" sz="3200" spc="400" dirty="0">
                <a:latin typeface="+mn-lt"/>
              </a:rPr>
            </a:br>
            <a:br>
              <a:rPr lang="fi-FI" sz="3200" spc="400" dirty="0">
                <a:latin typeface="+mn-lt"/>
              </a:rPr>
            </a:br>
            <a:r>
              <a:rPr lang="fi-FI" sz="3200" spc="400" dirty="0">
                <a:latin typeface="Calibri"/>
                <a:cs typeface="Calibri"/>
              </a:rPr>
              <a:t>Ansainta eri eläkemuodoilla</a:t>
            </a:r>
            <a:br>
              <a:rPr lang="fi-FI" sz="3200" spc="400" dirty="0">
                <a:latin typeface="Calibri"/>
              </a:rPr>
            </a:br>
            <a:endParaRPr lang="fi-FI" sz="3200">
              <a:latin typeface="Calibri"/>
              <a:cs typeface="Calibri"/>
            </a:endParaRPr>
          </a:p>
        </p:txBody>
      </p:sp>
      <p:sp>
        <p:nvSpPr>
          <p:cNvPr id="3" name="Alaotsikko 2">
            <a:extLst>
              <a:ext uri="{FF2B5EF4-FFF2-40B4-BE49-F238E27FC236}">
                <a16:creationId xmlns:a16="http://schemas.microsoft.com/office/drawing/2014/main" id="{05408798-0DB3-46BF-880E-7BB904D700F6}"/>
              </a:ext>
            </a:extLst>
          </p:cNvPr>
          <p:cNvSpPr>
            <a:spLocks noGrp="1"/>
          </p:cNvSpPr>
          <p:nvPr>
            <p:ph type="subTitle" idx="1"/>
          </p:nvPr>
        </p:nvSpPr>
        <p:spPr>
          <a:xfrm>
            <a:off x="1948070" y="1168841"/>
            <a:ext cx="8722978" cy="5144495"/>
          </a:xfrm>
        </p:spPr>
        <p:txBody>
          <a:bodyPr vert="horz" lIns="91440" tIns="45720" rIns="91440" bIns="45720" rtlCol="0" anchor="t">
            <a:normAutofit fontScale="92500" lnSpcReduction="20000"/>
          </a:bodyPr>
          <a:lstStyle/>
          <a:p>
            <a:pPr rtl="0"/>
            <a:r>
              <a:rPr lang="fi-FI" sz="1800" b="1" dirty="0">
                <a:latin typeface="Calibri"/>
                <a:cs typeface="Calibri"/>
              </a:rPr>
              <a:t>Vanhuuseläkkeellä</a:t>
            </a:r>
          </a:p>
          <a:p>
            <a:endParaRPr lang="fi-FI" sz="1800" b="1" dirty="0">
              <a:latin typeface="Calibri"/>
              <a:cs typeface="Calibri"/>
            </a:endParaRPr>
          </a:p>
          <a:p>
            <a:pPr rtl="0">
              <a:lnSpc>
                <a:spcPct val="150000"/>
              </a:lnSpc>
            </a:pPr>
            <a:r>
              <a:rPr lang="fi-FI" sz="1800" dirty="0">
                <a:latin typeface="Calibri"/>
                <a:cs typeface="Calibri"/>
              </a:rPr>
              <a:t>Voit työskennellä vanhuuseläkkeellä niin paljon kuin haluat. Samalla sinulle kertyy uutta eläkettä, kunnes täytät 68 vuotta. Vuoden 1957 jälkeen syntyneillä eläkettä kertyy tätäkin pidempään. Tämän jälkeen voit edelleen työskennellä, mutta uutta eläkettä ei enää kerry.</a:t>
            </a:r>
          </a:p>
          <a:p>
            <a:pPr rtl="0">
              <a:lnSpc>
                <a:spcPct val="150000"/>
              </a:lnSpc>
            </a:pPr>
            <a:endParaRPr lang="fi-FI" sz="1800" dirty="0">
              <a:latin typeface="Calibri"/>
              <a:cs typeface="Calibri"/>
            </a:endParaRPr>
          </a:p>
          <a:p>
            <a:pPr>
              <a:lnSpc>
                <a:spcPct val="150000"/>
              </a:lnSpc>
            </a:pPr>
            <a:r>
              <a:rPr lang="fi-FI" sz="1800" dirty="0">
                <a:latin typeface="Calibri"/>
                <a:cs typeface="Calibri"/>
              </a:rPr>
              <a:t>Osittaisella </a:t>
            </a:r>
            <a:r>
              <a:rPr lang="fi-FI" sz="1800" b="1" dirty="0">
                <a:latin typeface="Calibri"/>
                <a:cs typeface="Calibri"/>
              </a:rPr>
              <a:t>varhennetulla vanhuuseläkkeellä </a:t>
            </a:r>
            <a:r>
              <a:rPr lang="fi-FI" sz="1800" dirty="0">
                <a:latin typeface="Calibri"/>
                <a:cs typeface="Calibri"/>
              </a:rPr>
              <a:t>ei ole ansaintarajoja.  </a:t>
            </a:r>
          </a:p>
          <a:p>
            <a:pPr rtl="0">
              <a:lnSpc>
                <a:spcPct val="150000"/>
              </a:lnSpc>
            </a:pPr>
            <a:endParaRPr lang="fi-FI" sz="1800" dirty="0">
              <a:latin typeface="Calibri"/>
              <a:cs typeface="Calibri"/>
            </a:endParaRPr>
          </a:p>
          <a:p>
            <a:pPr rtl="0">
              <a:lnSpc>
                <a:spcPct val="150000"/>
              </a:lnSpc>
            </a:pPr>
            <a:r>
              <a:rPr lang="fi-FI" sz="1800" dirty="0">
                <a:latin typeface="Calibri"/>
                <a:cs typeface="Calibri"/>
              </a:rPr>
              <a:t>Voit työskennellä </a:t>
            </a:r>
            <a:r>
              <a:rPr lang="fi-FI" sz="1800" b="1" dirty="0">
                <a:latin typeface="Calibri"/>
                <a:cs typeface="Calibri"/>
              </a:rPr>
              <a:t>työkyvyttömyyseläkkeellä</a:t>
            </a:r>
            <a:r>
              <a:rPr lang="fi-FI" sz="1800" dirty="0">
                <a:latin typeface="Calibri"/>
                <a:cs typeface="Calibri"/>
              </a:rPr>
              <a:t> tai </a:t>
            </a:r>
            <a:r>
              <a:rPr lang="fi-FI" sz="1800" b="1" dirty="0">
                <a:latin typeface="Calibri"/>
                <a:cs typeface="Calibri"/>
              </a:rPr>
              <a:t>osatyökyvyttömyyseläkkeellä</a:t>
            </a:r>
            <a:r>
              <a:rPr lang="fi-FI" sz="1800" dirty="0">
                <a:latin typeface="Calibri"/>
                <a:cs typeface="Calibri"/>
              </a:rPr>
              <a:t> ollessasi.</a:t>
            </a:r>
          </a:p>
          <a:p>
            <a:pPr rtl="0">
              <a:lnSpc>
                <a:spcPct val="150000"/>
              </a:lnSpc>
            </a:pPr>
            <a:endParaRPr lang="fi-FI" sz="1800" dirty="0">
              <a:latin typeface="Calibri"/>
              <a:cs typeface="Calibri"/>
            </a:endParaRPr>
          </a:p>
          <a:p>
            <a:pPr rtl="0">
              <a:lnSpc>
                <a:spcPct val="150000"/>
              </a:lnSpc>
            </a:pPr>
            <a:r>
              <a:rPr lang="fi-FI" sz="1800" dirty="0">
                <a:latin typeface="Calibri"/>
                <a:cs typeface="Calibri"/>
              </a:rPr>
              <a:t>Saat tiedon henkilökohtaisesta ansiorajastasi eläkepäätöksestäsi. Voit kuitenkin aina ansaita 922,42 euroa kuukaudessa (vuonna 2023), vaikka henkilökohtainen ansaintarajasi olisi pienempi.</a:t>
            </a:r>
          </a:p>
          <a:p>
            <a:pPr rtl="0"/>
            <a:endParaRPr lang="fi-FI" dirty="0"/>
          </a:p>
        </p:txBody>
      </p:sp>
    </p:spTree>
    <p:extLst>
      <p:ext uri="{BB962C8B-B14F-4D97-AF65-F5344CB8AC3E}">
        <p14:creationId xmlns:p14="http://schemas.microsoft.com/office/powerpoint/2010/main" val="1218320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F2FB0B-15EC-453B-BC9B-69AD35DDCEA3}"/>
              </a:ext>
            </a:extLst>
          </p:cNvPr>
          <p:cNvSpPr>
            <a:spLocks noGrp="1"/>
          </p:cNvSpPr>
          <p:nvPr>
            <p:ph type="ctrTitle"/>
          </p:nvPr>
        </p:nvSpPr>
        <p:spPr>
          <a:xfrm>
            <a:off x="1272209" y="101468"/>
            <a:ext cx="8389036" cy="1085289"/>
          </a:xfrm>
        </p:spPr>
        <p:txBody>
          <a:bodyPr rtlCol="0">
            <a:noAutofit/>
          </a:bodyPr>
          <a:lstStyle/>
          <a:p>
            <a:pPr rtl="0"/>
            <a:r>
              <a:rPr lang="fi-FI" sz="3200" spc="400" dirty="0">
                <a:latin typeface="Calibri"/>
                <a:cs typeface="Calibri"/>
              </a:rPr>
              <a:t>eläkkeen lepäämään jättäminen</a:t>
            </a:r>
            <a:br>
              <a:rPr lang="fi-FI" sz="3200" spc="400" dirty="0">
                <a:latin typeface="Calibri"/>
              </a:rPr>
            </a:br>
            <a:endParaRPr lang="fi-FI" sz="3200" dirty="0"/>
          </a:p>
        </p:txBody>
      </p:sp>
      <p:sp>
        <p:nvSpPr>
          <p:cNvPr id="3" name="Alaotsikko 2">
            <a:extLst>
              <a:ext uri="{FF2B5EF4-FFF2-40B4-BE49-F238E27FC236}">
                <a16:creationId xmlns:a16="http://schemas.microsoft.com/office/drawing/2014/main" id="{05408798-0DB3-46BF-880E-7BB904D700F6}"/>
              </a:ext>
            </a:extLst>
          </p:cNvPr>
          <p:cNvSpPr>
            <a:spLocks noGrp="1"/>
          </p:cNvSpPr>
          <p:nvPr>
            <p:ph type="subTitle" idx="1"/>
          </p:nvPr>
        </p:nvSpPr>
        <p:spPr>
          <a:xfrm>
            <a:off x="1179918" y="924249"/>
            <a:ext cx="9368834" cy="5868864"/>
          </a:xfrm>
        </p:spPr>
        <p:txBody>
          <a:bodyPr vert="horz" lIns="91440" tIns="45720" rIns="91440" bIns="45720" rtlCol="0" anchor="t">
            <a:noAutofit/>
          </a:bodyPr>
          <a:lstStyle/>
          <a:p>
            <a:pPr algn="l" rtl="0">
              <a:lnSpc>
                <a:spcPct val="150000"/>
              </a:lnSpc>
            </a:pPr>
            <a:r>
              <a:rPr lang="fi-FI" sz="1800" dirty="0">
                <a:latin typeface="Calibri"/>
                <a:cs typeface="Calibri"/>
              </a:rPr>
              <a:t>Jos haluat kokeilla paluuta työhön siten, että ansiorajasi ylittyvät, sinulla on mahdollisuus jättää eläke lepäämään. Eläkkeen voi jättää lepäämään vähintään kolmeksi kuukaudeksi ja enintään kahdeksi vuodeksi. Kahden vuoden jälkeen eläke lakkautetaan.</a:t>
            </a:r>
            <a:endParaRPr lang="fi-FI" b="1">
              <a:latin typeface="Calibri"/>
              <a:cs typeface="Calibri"/>
            </a:endParaRPr>
          </a:p>
          <a:p>
            <a:pPr rtl="0">
              <a:lnSpc>
                <a:spcPct val="150000"/>
              </a:lnSpc>
            </a:pPr>
            <a:r>
              <a:rPr lang="fi-FI" sz="1800" dirty="0">
                <a:latin typeface="Calibri"/>
                <a:cs typeface="Calibri"/>
              </a:rPr>
              <a:t>Lepäämään jättäminen tarkoittaa sitä, että työkyvyttömyyseläkkeen tai osatyökyvyttömyyseläkkeen maksu keskeytetään työssäolon ajaksi. Jos työssäkäynti loppuu, eläkkeen maksu jatkuu pyynnöstäsi. Eläkkeen lepäämään jättämismahdollisuudella tuetaan työssäkäynnin kokeilemista ilman pelkoa eläkkeen menettämisestä. Tavoitteena on työkyvyttömyyseläkkeellä ja osatyökyvyttömyyseläkkeellä olevien ihmisten palaaminen heille sopivaan työhön.</a:t>
            </a:r>
          </a:p>
          <a:p>
            <a:pPr rtl="0">
              <a:lnSpc>
                <a:spcPct val="150000"/>
              </a:lnSpc>
            </a:pPr>
            <a:r>
              <a:rPr lang="fi-FI" sz="1800" dirty="0">
                <a:latin typeface="Calibri"/>
                <a:cs typeface="Calibri"/>
              </a:rPr>
              <a:t>Eläkkeen voi jättää uudelleen lepäämään jo kuukauden tauon jälkeen. Ilmoitus eläkkeen lepäämään jättämisestä kannattaa tehdä hyvissä ajoin ennen työn aloittamista, jotta eläkettä ei tarvitse periä takaisin.</a:t>
            </a:r>
          </a:p>
          <a:p>
            <a:pPr rtl="0"/>
            <a:r>
              <a:rPr lang="fi-FI" sz="1800" dirty="0">
                <a:latin typeface="Calibri"/>
                <a:cs typeface="Calibri"/>
              </a:rPr>
              <a:t>Edellä olevan tekstin lähteet: </a:t>
            </a:r>
            <a:r>
              <a:rPr lang="fi-FI" sz="1800" err="1">
                <a:latin typeface="Calibri"/>
                <a:cs typeface="Calibri"/>
              </a:rPr>
              <a:t>Keva</a:t>
            </a:r>
            <a:r>
              <a:rPr lang="fi-FI" sz="1800" dirty="0">
                <a:latin typeface="Calibri"/>
                <a:cs typeface="Calibri"/>
              </a:rPr>
              <a:t>, Ilmarinen ja Varma</a:t>
            </a:r>
          </a:p>
        </p:txBody>
      </p:sp>
    </p:spTree>
    <p:extLst>
      <p:ext uri="{BB962C8B-B14F-4D97-AF65-F5344CB8AC3E}">
        <p14:creationId xmlns:p14="http://schemas.microsoft.com/office/powerpoint/2010/main" val="2454259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115FF41-AFA4-4D25-AB42-AB034F4B4FEC}"/>
              </a:ext>
            </a:extLst>
          </p:cNvPr>
          <p:cNvSpPr>
            <a:spLocks noGrp="1"/>
          </p:cNvSpPr>
          <p:nvPr>
            <p:ph type="title"/>
          </p:nvPr>
        </p:nvSpPr>
        <p:spPr>
          <a:xfrm>
            <a:off x="677451" y="804354"/>
            <a:ext cx="6190488" cy="1179576"/>
          </a:xfrm>
        </p:spPr>
        <p:txBody>
          <a:bodyPr rtlCol="0">
            <a:normAutofit/>
          </a:bodyPr>
          <a:lstStyle/>
          <a:p>
            <a:pPr rtl="0"/>
            <a:r>
              <a:rPr lang="fi-FI" sz="3200" dirty="0">
                <a:latin typeface="Calibri"/>
                <a:cs typeface="Calibri"/>
              </a:rPr>
              <a:t>Eläkeläiskyselyn kommentteja</a:t>
            </a:r>
            <a:r>
              <a:rPr lang="fi-FI" sz="3200" dirty="0"/>
              <a:t>:</a:t>
            </a:r>
          </a:p>
        </p:txBody>
      </p:sp>
      <p:sp>
        <p:nvSpPr>
          <p:cNvPr id="4" name="Sisällön paikkamerkki 3">
            <a:extLst>
              <a:ext uri="{FF2B5EF4-FFF2-40B4-BE49-F238E27FC236}">
                <a16:creationId xmlns:a16="http://schemas.microsoft.com/office/drawing/2014/main" id="{B0881FA9-F3B0-4912-B0E1-352094195C30}"/>
              </a:ext>
            </a:extLst>
          </p:cNvPr>
          <p:cNvSpPr>
            <a:spLocks noGrp="1"/>
          </p:cNvSpPr>
          <p:nvPr>
            <p:ph idx="1"/>
          </p:nvPr>
        </p:nvSpPr>
        <p:spPr>
          <a:xfrm>
            <a:off x="850392" y="2059388"/>
            <a:ext cx="6190488" cy="4112812"/>
          </a:xfrm>
        </p:spPr>
        <p:txBody>
          <a:bodyPr vert="horz" lIns="91440" tIns="45720" rIns="91440" bIns="45720" rtlCol="0" anchor="t">
            <a:normAutofit fontScale="70000" lnSpcReduction="20000"/>
          </a:bodyPr>
          <a:lstStyle/>
          <a:p>
            <a:pPr rtl="0"/>
            <a:endParaRPr lang="fi-FI" dirty="0"/>
          </a:p>
          <a:p>
            <a:pPr rtl="0">
              <a:lnSpc>
                <a:spcPct val="150000"/>
              </a:lnSpc>
            </a:pPr>
            <a:r>
              <a:rPr lang="fi-FI" sz="1600" dirty="0">
                <a:latin typeface="Calibri"/>
                <a:cs typeface="Calibri"/>
              </a:rPr>
              <a:t>”Osatyökyvyttömän eläke (puolet kokoeläkkeestä) on niin pieni, että työssäkäynti on välttämätöntä, muuten yksin elävä ei selviydy jokapäiväisistä menoista.”</a:t>
            </a:r>
          </a:p>
          <a:p>
            <a:pPr rtl="0">
              <a:lnSpc>
                <a:spcPct val="150000"/>
              </a:lnSpc>
            </a:pPr>
            <a:r>
              <a:rPr lang="fi-FI" sz="1600" dirty="0">
                <a:latin typeface="Calibri"/>
                <a:cs typeface="Calibri"/>
              </a:rPr>
              <a:t>”Kun on vielä suhteellisen hyvässä kunnossa, on hyvä, että saa tienata lisärahaa pienen eläkkeen lisäksi. Eläkettä odotan koska mieheni on jo eläkkeellä ja voimme tehdä yhdessä kaikkea kivaa, jos korona vain suo.”</a:t>
            </a:r>
          </a:p>
          <a:p>
            <a:pPr rtl="0">
              <a:lnSpc>
                <a:spcPct val="150000"/>
              </a:lnSpc>
            </a:pPr>
            <a:r>
              <a:rPr lang="fi-FI" sz="1600" dirty="0">
                <a:latin typeface="Calibri"/>
                <a:cs typeface="Calibri"/>
              </a:rPr>
              <a:t>”Työyhteisö, jossa töitä tein oli aivan eri kuin se missä työni ennen eläkkeelle jäämistä tein. Oli mielenkiintoista tutustua aivan toiseen alaan tässä iässä. Voisin vieläkin tehdä työtä, jossa vastuita ei työajan jälkeen ole niin kuin tällä hetkellä vapaaehtoistyössäni kahvilan hoitajana silloin tällöin.”</a:t>
            </a:r>
          </a:p>
          <a:p>
            <a:pPr rtl="0">
              <a:lnSpc>
                <a:spcPct val="150000"/>
              </a:lnSpc>
            </a:pPr>
            <a:r>
              <a:rPr lang="fi-FI" sz="1600" dirty="0">
                <a:latin typeface="Calibri"/>
                <a:cs typeface="Calibri"/>
              </a:rPr>
              <a:t>”Tämä on ollut hieno homma olla eläkkeellä töissä. Olen freelancer sopimuksella asiantuntijatehtävissä, joten vaan tuntipalkka on sovittu ja saan itse määritellä, koska olen töissä ja kuinka paljon teen tunteja.</a:t>
            </a:r>
          </a:p>
          <a:p>
            <a:pPr>
              <a:lnSpc>
                <a:spcPct val="150000"/>
              </a:lnSpc>
            </a:pPr>
            <a:r>
              <a:rPr lang="fi-FI" sz="1600" dirty="0">
                <a:latin typeface="Calibri"/>
                <a:cs typeface="Calibri"/>
              </a:rPr>
              <a:t>Lähde: Eläkkeeltä töihin hankkeen eläkeläiskysely. </a:t>
            </a:r>
            <a:r>
              <a:rPr lang="fi-FI" sz="1600" dirty="0">
                <a:latin typeface="Calibri"/>
                <a:cs typeface="Calibri"/>
                <a:hlinkClick r:id="rId3"/>
              </a:rPr>
              <a:t>Eläkeliitto_Eläkkeeltä_töihin_kysely_2020_0.pdf (elakeliitto.fi)</a:t>
            </a:r>
            <a:r>
              <a:rPr lang="fi-FI" sz="1050" dirty="0">
                <a:latin typeface="Calibri"/>
                <a:cs typeface="Calibri"/>
              </a:rPr>
              <a:t> </a:t>
            </a:r>
            <a:endParaRPr lang="fi-FI" sz="1100">
              <a:latin typeface="Calibri"/>
              <a:cs typeface="Calibri"/>
            </a:endParaRPr>
          </a:p>
          <a:p>
            <a:pPr rtl="0"/>
            <a:endParaRPr lang="fi-FI" dirty="0"/>
          </a:p>
          <a:p>
            <a:pPr rtl="0"/>
            <a:endParaRPr lang="fi-FI" dirty="0"/>
          </a:p>
        </p:txBody>
      </p:sp>
      <p:pic>
        <p:nvPicPr>
          <p:cNvPr id="8" name="Kuvan paikkamerkki 7" descr="vuoret yötaivaan alla juuri ennen aamunkoitetta">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4"/>
          <a:srcRect l="71" r="71"/>
          <a:stretch/>
        </p:blipFill>
        <p:spPr/>
      </p:pic>
      <p:sp>
        <p:nvSpPr>
          <p:cNvPr id="9" name="Päivämäärän paikkamerkki 8">
            <a:extLst>
              <a:ext uri="{FF2B5EF4-FFF2-40B4-BE49-F238E27FC236}">
                <a16:creationId xmlns:a16="http://schemas.microsoft.com/office/drawing/2014/main" id="{D45C472E-4078-40A0-83A2-652E8356EDCB}"/>
              </a:ext>
            </a:extLst>
          </p:cNvPr>
          <p:cNvSpPr>
            <a:spLocks noGrp="1"/>
          </p:cNvSpPr>
          <p:nvPr>
            <p:ph type="dt" sz="half" idx="10"/>
          </p:nvPr>
        </p:nvSpPr>
        <p:spPr/>
        <p:txBody>
          <a:bodyPr rtlCol="0"/>
          <a:lstStyle/>
          <a:p>
            <a:pPr rtl="0"/>
            <a:r>
              <a:rPr lang="fi-FI" dirty="0"/>
              <a:t>24.11.2023</a:t>
            </a:r>
          </a:p>
        </p:txBody>
      </p:sp>
      <p:sp>
        <p:nvSpPr>
          <p:cNvPr id="10" name="Alatunnisteen paikkamerkki 9">
            <a:extLst>
              <a:ext uri="{FF2B5EF4-FFF2-40B4-BE49-F238E27FC236}">
                <a16:creationId xmlns:a16="http://schemas.microsoft.com/office/drawing/2014/main" id="{A8C7C3A0-5E78-49C8-B8D4-F3DF62B2BC93}"/>
              </a:ext>
            </a:extLst>
          </p:cNvPr>
          <p:cNvSpPr>
            <a:spLocks noGrp="1"/>
          </p:cNvSpPr>
          <p:nvPr>
            <p:ph type="ftr" sz="quarter" idx="11"/>
          </p:nvPr>
        </p:nvSpPr>
        <p:spPr/>
        <p:txBody>
          <a:bodyPr rtlCol="0"/>
          <a:lstStyle/>
          <a:p>
            <a:pPr rtl="0"/>
            <a:r>
              <a:rPr lang="fi-FI" dirty="0"/>
              <a:t>Tsemppiä urapolulle! -hanke</a:t>
            </a:r>
          </a:p>
        </p:txBody>
      </p:sp>
      <p:sp>
        <p:nvSpPr>
          <p:cNvPr id="11" name="Dian numeron paikkamerkki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i-FI" smtClean="0"/>
              <a:pPr rtl="0"/>
              <a:t>8</a:t>
            </a:fld>
            <a:endParaRPr lang="fi-FI"/>
          </a:p>
        </p:txBody>
      </p:sp>
    </p:spTree>
    <p:extLst>
      <p:ext uri="{BB962C8B-B14F-4D97-AF65-F5344CB8AC3E}">
        <p14:creationId xmlns:p14="http://schemas.microsoft.com/office/powerpoint/2010/main" val="731409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äivämäärän paikkamerkki 21">
            <a:extLst>
              <a:ext uri="{FF2B5EF4-FFF2-40B4-BE49-F238E27FC236}">
                <a16:creationId xmlns:a16="http://schemas.microsoft.com/office/drawing/2014/main" id="{692474E6-3035-46B8-9C05-9B4204E8ED39}"/>
              </a:ext>
            </a:extLst>
          </p:cNvPr>
          <p:cNvSpPr>
            <a:spLocks noGrp="1"/>
          </p:cNvSpPr>
          <p:nvPr>
            <p:ph type="dt" sz="half" idx="10"/>
          </p:nvPr>
        </p:nvSpPr>
        <p:spPr/>
        <p:txBody>
          <a:bodyPr rtlCol="0"/>
          <a:lstStyle/>
          <a:p>
            <a:pPr rtl="0"/>
            <a:r>
              <a:rPr lang="fi-FI" dirty="0"/>
              <a:t>24.11.2023</a:t>
            </a:r>
          </a:p>
        </p:txBody>
      </p:sp>
      <p:sp>
        <p:nvSpPr>
          <p:cNvPr id="24" name="Dian numeron paikkamerkki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rtlCol="0"/>
          <a:lstStyle/>
          <a:p>
            <a:pPr rtl="0"/>
            <a:fld id="{D8DA9DAA-006C-4F4B-980E-E3DF019B24E2}" type="slidenum">
              <a:rPr lang="fi-FI" smtClean="0"/>
              <a:pPr rtl="0"/>
              <a:t>9</a:t>
            </a:fld>
            <a:endParaRPr lang="fi-FI" dirty="0"/>
          </a:p>
        </p:txBody>
      </p:sp>
      <p:sp>
        <p:nvSpPr>
          <p:cNvPr id="23" name="Alatunnisteen paikkamerkki 22">
            <a:extLst>
              <a:ext uri="{FF2B5EF4-FFF2-40B4-BE49-F238E27FC236}">
                <a16:creationId xmlns:a16="http://schemas.microsoft.com/office/drawing/2014/main" id="{DE8D546E-0F46-4CC0-B2B1-8B2430D00C0C}"/>
              </a:ext>
            </a:extLst>
          </p:cNvPr>
          <p:cNvSpPr>
            <a:spLocks noGrp="1"/>
          </p:cNvSpPr>
          <p:nvPr>
            <p:ph type="ftr" sz="quarter" idx="11"/>
          </p:nvPr>
        </p:nvSpPr>
        <p:spPr/>
        <p:txBody>
          <a:bodyPr rtlCol="0"/>
          <a:lstStyle/>
          <a:p>
            <a:pPr rtl="0"/>
            <a:r>
              <a:rPr lang="fi-FI" dirty="0"/>
              <a:t>Tsemppiä urapolulle! -hanke</a:t>
            </a:r>
          </a:p>
        </p:txBody>
      </p:sp>
      <p:pic>
        <p:nvPicPr>
          <p:cNvPr id="9" name="Kuvan paikkamerkki 8" descr="vuoret auringonlaskussa">
            <a:extLst>
              <a:ext uri="{FF2B5EF4-FFF2-40B4-BE49-F238E27FC236}">
                <a16:creationId xmlns:a16="http://schemas.microsoft.com/office/drawing/2014/main" id="{C82DA925-978C-48A9-98AD-0653B7A3D2D9}"/>
              </a:ext>
            </a:extLst>
          </p:cNvPr>
          <p:cNvPicPr>
            <a:picLocks noGrp="1" noChangeAspect="1"/>
          </p:cNvPicPr>
          <p:nvPr>
            <p:ph type="pic" sz="quarter" idx="14"/>
          </p:nvPr>
        </p:nvPicPr>
        <p:blipFill rotWithShape="1">
          <a:blip r:embed="rId3"/>
          <a:srcRect t="41" b="41"/>
          <a:stretch/>
        </p:blipFill>
        <p:spPr>
          <a:xfrm>
            <a:off x="2122998" y="387789"/>
            <a:ext cx="1600625" cy="1600625"/>
          </a:xfrm>
        </p:spPr>
      </p:pic>
      <p:pic>
        <p:nvPicPr>
          <p:cNvPr id="11" name="Kuvan paikkamerkki 10" descr="vuoret auringonlaskussa">
            <a:extLst>
              <a:ext uri="{FF2B5EF4-FFF2-40B4-BE49-F238E27FC236}">
                <a16:creationId xmlns:a16="http://schemas.microsoft.com/office/drawing/2014/main" id="{E63B7C3F-04A4-43F6-881D-FA11061CBAFA}"/>
              </a:ext>
            </a:extLst>
          </p:cNvPr>
          <p:cNvPicPr>
            <a:picLocks noGrp="1" noChangeAspect="1"/>
          </p:cNvPicPr>
          <p:nvPr>
            <p:ph type="pic" sz="quarter" idx="15"/>
          </p:nvPr>
        </p:nvPicPr>
        <p:blipFill rotWithShape="1">
          <a:blip r:embed="rId4"/>
          <a:srcRect t="347" b="347"/>
          <a:stretch/>
        </p:blipFill>
        <p:spPr>
          <a:xfrm>
            <a:off x="5212010" y="2833649"/>
            <a:ext cx="783697" cy="778029"/>
          </a:xfrm>
        </p:spPr>
      </p:pic>
      <p:sp>
        <p:nvSpPr>
          <p:cNvPr id="6" name="Otsikko 5">
            <a:extLst>
              <a:ext uri="{FF2B5EF4-FFF2-40B4-BE49-F238E27FC236}">
                <a16:creationId xmlns:a16="http://schemas.microsoft.com/office/drawing/2014/main" id="{FF777B66-94CB-491C-AC6B-BDAC98E21D57}"/>
              </a:ext>
            </a:extLst>
          </p:cNvPr>
          <p:cNvSpPr>
            <a:spLocks noGrp="1"/>
          </p:cNvSpPr>
          <p:nvPr>
            <p:ph type="title"/>
          </p:nvPr>
        </p:nvSpPr>
        <p:spPr>
          <a:xfrm>
            <a:off x="5760720" y="671693"/>
            <a:ext cx="5276088" cy="2276856"/>
          </a:xfrm>
        </p:spPr>
        <p:txBody>
          <a:bodyPr rtlCol="0"/>
          <a:lstStyle/>
          <a:p>
            <a:pPr rtl="0"/>
            <a:r>
              <a:rPr lang="fi-FI" dirty="0">
                <a:latin typeface="Calibri"/>
                <a:cs typeface="Calibri"/>
              </a:rPr>
              <a:t>Kiitos!</a:t>
            </a:r>
          </a:p>
        </p:txBody>
      </p:sp>
      <p:sp>
        <p:nvSpPr>
          <p:cNvPr id="7" name="Tekstin paikkamerkki 6">
            <a:extLst>
              <a:ext uri="{FF2B5EF4-FFF2-40B4-BE49-F238E27FC236}">
                <a16:creationId xmlns:a16="http://schemas.microsoft.com/office/drawing/2014/main" id="{42AF1107-8D35-4E35-93C7-D3640946F742}"/>
              </a:ext>
            </a:extLst>
          </p:cNvPr>
          <p:cNvSpPr>
            <a:spLocks noGrp="1"/>
          </p:cNvSpPr>
          <p:nvPr>
            <p:ph type="body" sz="quarter" idx="13"/>
          </p:nvPr>
        </p:nvSpPr>
        <p:spPr>
          <a:xfrm>
            <a:off x="5760720" y="3156812"/>
            <a:ext cx="5276088" cy="1124712"/>
          </a:xfrm>
        </p:spPr>
        <p:txBody>
          <a:bodyPr vert="horz" lIns="91440" tIns="45720" rIns="91440" bIns="45720" rtlCol="0" anchor="t">
            <a:normAutofit/>
          </a:bodyPr>
          <a:lstStyle/>
          <a:p>
            <a:pPr rtl="0"/>
            <a:r>
              <a:rPr lang="fi-FI" dirty="0">
                <a:latin typeface="Calibri"/>
                <a:cs typeface="Calibri"/>
              </a:rPr>
              <a:t>Satu Ohrala</a:t>
            </a:r>
          </a:p>
          <a:p>
            <a:pPr rtl="0"/>
            <a:r>
              <a:rPr lang="fi-FI" dirty="0">
                <a:latin typeface="Calibri"/>
                <a:cs typeface="Calibri"/>
                <a:hlinkClick r:id="rId5"/>
              </a:rPr>
              <a:t>satu.ohrala1@sastamala.fi</a:t>
            </a:r>
            <a:endParaRPr lang="fi-FI" dirty="0">
              <a:latin typeface="Calibri"/>
              <a:cs typeface="Calibri"/>
            </a:endParaRPr>
          </a:p>
          <a:p>
            <a:pPr rtl="0"/>
            <a:r>
              <a:rPr lang="fi-FI" dirty="0">
                <a:latin typeface="Calibri"/>
                <a:cs typeface="Calibri"/>
              </a:rPr>
              <a:t>0405264957</a:t>
            </a:r>
          </a:p>
        </p:txBody>
      </p:sp>
      <p:pic>
        <p:nvPicPr>
          <p:cNvPr id="15" name="Kuvan paikkamerkki 14" descr="vuoret hämärän taivaan alla">
            <a:extLst>
              <a:ext uri="{FF2B5EF4-FFF2-40B4-BE49-F238E27FC236}">
                <a16:creationId xmlns:a16="http://schemas.microsoft.com/office/drawing/2014/main" id="{3D15FDC1-74B5-4FD8-BD17-0E2502C411A6}"/>
              </a:ext>
            </a:extLst>
          </p:cNvPr>
          <p:cNvPicPr>
            <a:picLocks noGrp="1" noChangeAspect="1"/>
          </p:cNvPicPr>
          <p:nvPr>
            <p:ph type="pic" sz="quarter" idx="17"/>
          </p:nvPr>
        </p:nvPicPr>
        <p:blipFill rotWithShape="1">
          <a:blip r:embed="rId6"/>
          <a:srcRect l="16" r="16"/>
          <a:stretch/>
        </p:blipFill>
        <p:spPr>
          <a:xfrm>
            <a:off x="2318859" y="4849258"/>
            <a:ext cx="918938" cy="676900"/>
          </a:xfrm>
        </p:spPr>
      </p:pic>
      <p:pic>
        <p:nvPicPr>
          <p:cNvPr id="13" name="Kuvan paikkamerkki 12" descr="vuoret yötaivaan alla juuri ennen aamunkoitetta">
            <a:extLst>
              <a:ext uri="{FF2B5EF4-FFF2-40B4-BE49-F238E27FC236}">
                <a16:creationId xmlns:a16="http://schemas.microsoft.com/office/drawing/2014/main" id="{E02C4914-F076-4415-9C5D-A9BDB6CC6110}"/>
              </a:ext>
            </a:extLst>
          </p:cNvPr>
          <p:cNvPicPr>
            <a:picLocks noGrp="1" noChangeAspect="1"/>
          </p:cNvPicPr>
          <p:nvPr>
            <p:ph type="pic" sz="quarter" idx="16"/>
          </p:nvPr>
        </p:nvPicPr>
        <p:blipFill rotWithShape="1">
          <a:blip r:embed="rId7"/>
          <a:srcRect t="108" b="108"/>
          <a:stretch/>
        </p:blipFill>
        <p:spPr>
          <a:xfrm>
            <a:off x="1255856" y="2628350"/>
            <a:ext cx="1747729" cy="1379904"/>
          </a:xfrm>
        </p:spPr>
      </p:pic>
      <p:pic>
        <p:nvPicPr>
          <p:cNvPr id="5" name="Kuva 4" descr="Sairaanhoitaja auttamassa vanhaa nainen">
            <a:extLst>
              <a:ext uri="{FF2B5EF4-FFF2-40B4-BE49-F238E27FC236}">
                <a16:creationId xmlns:a16="http://schemas.microsoft.com/office/drawing/2014/main" id="{953F78BE-148F-70CB-9C98-66BA0CB92641}"/>
              </a:ext>
            </a:extLst>
          </p:cNvPr>
          <p:cNvPicPr>
            <a:picLocks noChangeAspect="1"/>
          </p:cNvPicPr>
          <p:nvPr/>
        </p:nvPicPr>
        <p:blipFill>
          <a:blip r:embed="rId8"/>
          <a:stretch>
            <a:fillRect/>
          </a:stretch>
        </p:blipFill>
        <p:spPr>
          <a:xfrm>
            <a:off x="1876406" y="75280"/>
            <a:ext cx="3214224" cy="1952279"/>
          </a:xfrm>
          <a:prstGeom prst="rect">
            <a:avLst/>
          </a:prstGeom>
        </p:spPr>
      </p:pic>
      <p:pic>
        <p:nvPicPr>
          <p:cNvPr id="14" name="Kuva 13" descr="Vanhemmat naiset rannalla">
            <a:extLst>
              <a:ext uri="{FF2B5EF4-FFF2-40B4-BE49-F238E27FC236}">
                <a16:creationId xmlns:a16="http://schemas.microsoft.com/office/drawing/2014/main" id="{C9D0367E-8CFE-6889-C2E6-F47C927AD5B8}"/>
              </a:ext>
            </a:extLst>
          </p:cNvPr>
          <p:cNvPicPr>
            <a:picLocks noChangeAspect="1"/>
          </p:cNvPicPr>
          <p:nvPr/>
        </p:nvPicPr>
        <p:blipFill>
          <a:blip r:embed="rId9"/>
          <a:stretch>
            <a:fillRect/>
          </a:stretch>
        </p:blipFill>
        <p:spPr>
          <a:xfrm>
            <a:off x="1127317" y="2153447"/>
            <a:ext cx="3656993" cy="2443442"/>
          </a:xfrm>
          <a:prstGeom prst="rect">
            <a:avLst/>
          </a:prstGeom>
        </p:spPr>
      </p:pic>
      <p:pic>
        <p:nvPicPr>
          <p:cNvPr id="17" name="Kuva 16" descr="Vanhempi pariskunta mässäilemässä rannalla">
            <a:extLst>
              <a:ext uri="{FF2B5EF4-FFF2-40B4-BE49-F238E27FC236}">
                <a16:creationId xmlns:a16="http://schemas.microsoft.com/office/drawing/2014/main" id="{2D3F0138-CA51-3A43-9A75-98F9E523A575}"/>
              </a:ext>
            </a:extLst>
          </p:cNvPr>
          <p:cNvPicPr>
            <a:picLocks noChangeAspect="1"/>
          </p:cNvPicPr>
          <p:nvPr/>
        </p:nvPicPr>
        <p:blipFill>
          <a:blip r:embed="rId10"/>
          <a:stretch>
            <a:fillRect/>
          </a:stretch>
        </p:blipFill>
        <p:spPr>
          <a:xfrm>
            <a:off x="2122998" y="4758524"/>
            <a:ext cx="4088987" cy="1941006"/>
          </a:xfrm>
          <a:prstGeom prst="rect">
            <a:avLst/>
          </a:prstGeom>
        </p:spPr>
      </p:pic>
      <p:pic>
        <p:nvPicPr>
          <p:cNvPr id="19" name="Kuva 18" descr="Muotokuva nauravasta naisesta">
            <a:extLst>
              <a:ext uri="{FF2B5EF4-FFF2-40B4-BE49-F238E27FC236}">
                <a16:creationId xmlns:a16="http://schemas.microsoft.com/office/drawing/2014/main" id="{FEEE293F-FF8A-1E37-65DE-C7FC048E99CB}"/>
              </a:ext>
            </a:extLst>
          </p:cNvPr>
          <p:cNvPicPr>
            <a:picLocks noChangeAspect="1"/>
          </p:cNvPicPr>
          <p:nvPr/>
        </p:nvPicPr>
        <p:blipFill>
          <a:blip r:embed="rId11"/>
          <a:stretch>
            <a:fillRect/>
          </a:stretch>
        </p:blipFill>
        <p:spPr>
          <a:xfrm>
            <a:off x="4905321" y="2438565"/>
            <a:ext cx="2211096" cy="2045844"/>
          </a:xfrm>
          <a:prstGeom prst="rect">
            <a:avLst/>
          </a:prstGeom>
        </p:spPr>
      </p:pic>
      <p:pic>
        <p:nvPicPr>
          <p:cNvPr id="3" name="Picture 2">
            <a:extLst>
              <a:ext uri="{FF2B5EF4-FFF2-40B4-BE49-F238E27FC236}">
                <a16:creationId xmlns:a16="http://schemas.microsoft.com/office/drawing/2014/main" id="{3437FB51-9A75-1867-5317-D308588261EF}"/>
              </a:ext>
            </a:extLst>
          </p:cNvPr>
          <p:cNvPicPr>
            <a:picLocks noChangeAspect="1"/>
          </p:cNvPicPr>
          <p:nvPr/>
        </p:nvPicPr>
        <p:blipFill>
          <a:blip r:embed="rId12"/>
          <a:stretch>
            <a:fillRect/>
          </a:stretch>
        </p:blipFill>
        <p:spPr>
          <a:xfrm>
            <a:off x="6095999" y="4494578"/>
            <a:ext cx="5870223" cy="2130398"/>
          </a:xfrm>
          <a:prstGeom prst="rect">
            <a:avLst/>
          </a:prstGeom>
        </p:spPr>
      </p:pic>
    </p:spTree>
    <p:extLst>
      <p:ext uri="{BB962C8B-B14F-4D97-AF65-F5344CB8AC3E}">
        <p14:creationId xmlns:p14="http://schemas.microsoft.com/office/powerpoint/2010/main" val="927313156"/>
      </p:ext>
    </p:extLst>
  </p:cSld>
  <p:clrMapOvr>
    <a:masterClrMapping/>
  </p:clrMapOvr>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052_TF89338750_Win32" id="{51C243CA-1217-4EE5-A0C2-DEF9E5AF105E}" vid="{33335089-1D5B-461B-A999-D6B29084DDDF}"/>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3C9BE4C97390C4DB9CE6B00B5090941" ma:contentTypeVersion="12" ma:contentTypeDescription="Luo uusi asiakirja." ma:contentTypeScope="" ma:versionID="f85bc6f67d29d03d5230031266d70532">
  <xsd:schema xmlns:xsd="http://www.w3.org/2001/XMLSchema" xmlns:xs="http://www.w3.org/2001/XMLSchema" xmlns:p="http://schemas.microsoft.com/office/2006/metadata/properties" xmlns:ns2="aeae1392-95b0-4bcf-9040-86c3943ed1f5" xmlns:ns3="499645c6-715d-4ebe-8be9-ea828130c03f" targetNamespace="http://schemas.microsoft.com/office/2006/metadata/properties" ma:root="true" ma:fieldsID="aab708cfe36553aad1295bdaf4e24ae2" ns2:_="" ns3:_="">
    <xsd:import namespace="aeae1392-95b0-4bcf-9040-86c3943ed1f5"/>
    <xsd:import namespace="499645c6-715d-4ebe-8be9-ea828130c0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ae1392-95b0-4bcf-9040-86c3943ed1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Kuvien tunnisteet" ma:readOnly="false" ma:fieldId="{5cf76f15-5ced-4ddc-b409-7134ff3c332f}" ma:taxonomyMulti="true" ma:sspId="85c5036b-b58d-4359-8d00-aaa95b1efad4"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9645c6-715d-4ebe-8be9-ea828130c03f" elementFormDefault="qualified">
    <xsd:import namespace="http://schemas.microsoft.com/office/2006/documentManagement/types"/>
    <xsd:import namespace="http://schemas.microsoft.com/office/infopath/2007/PartnerControls"/>
    <xsd:element name="SharedWithUsers" ma:index="11"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Jakamisen tiedot" ma:internalName="SharedWithDetails" ma:readOnly="true">
      <xsd:simpleType>
        <xsd:restriction base="dms:Note">
          <xsd:maxLength value="255"/>
        </xsd:restriction>
      </xsd:simpleType>
    </xsd:element>
    <xsd:element name="TaxCatchAll" ma:index="15" nillable="true" ma:displayName="Taxonomy Catch All Column" ma:hidden="true" ma:list="{718ea9fe-a206-4685-8f0d-8d1c74b13406}" ma:internalName="TaxCatchAll" ma:showField="CatchAllData" ma:web="499645c6-715d-4ebe-8be9-ea828130c0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eae1392-95b0-4bcf-9040-86c3943ed1f5">
      <Terms xmlns="http://schemas.microsoft.com/office/infopath/2007/PartnerControls"/>
    </lcf76f155ced4ddcb4097134ff3c332f>
    <TaxCatchAll xmlns="499645c6-715d-4ebe-8be9-ea828130c03f" xsi:nil="true"/>
  </documentManagement>
</p:properties>
</file>

<file path=customXml/itemProps1.xml><?xml version="1.0" encoding="utf-8"?>
<ds:datastoreItem xmlns:ds="http://schemas.openxmlformats.org/officeDocument/2006/customXml" ds:itemID="{9D94EA9F-5C22-4369-9CCE-850CB9A115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ae1392-95b0-4bcf-9040-86c3943ed1f5"/>
    <ds:schemaRef ds:uri="499645c6-715d-4ebe-8be9-ea828130c0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3.xml><?xml version="1.0" encoding="utf-8"?>
<ds:datastoreItem xmlns:ds="http://schemas.openxmlformats.org/officeDocument/2006/customXml" ds:itemID="{99919F73-B6C2-4A43-95E2-833EC48925FE}">
  <ds:schemaRefs>
    <ds:schemaRef ds:uri="http://purl.org/dc/elements/1.1/"/>
    <ds:schemaRef ds:uri="http://www.w3.org/XML/1998/namespace"/>
    <ds:schemaRef ds:uri="http://schemas.openxmlformats.org/package/2006/metadata/core-properties"/>
    <ds:schemaRef ds:uri="499645c6-715d-4ebe-8be9-ea828130c03f"/>
    <ds:schemaRef ds:uri="http://purl.org/dc/terms/"/>
    <ds:schemaRef ds:uri="aeae1392-95b0-4bcf-9040-86c3943ed1f5"/>
    <ds:schemaRef ds:uri="http://schemas.microsoft.com/office/infopath/2007/PartnerControls"/>
    <ds:schemaRef ds:uri="http://schemas.microsoft.com/office/2006/documentManagement/typ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{635EA40D-4450-4749-AC6A-CE8B85DCC3CD}tf89338750_win32</Template>
  <TotalTime>135</TotalTime>
  <Words>753</Words>
  <Application>Microsoft Office PowerPoint</Application>
  <PresentationFormat>Laajakuva</PresentationFormat>
  <Paragraphs>75</Paragraphs>
  <Slides>9</Slides>
  <Notes>9</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9</vt:i4>
      </vt:variant>
    </vt:vector>
  </HeadingPairs>
  <TitlesOfParts>
    <vt:vector size="14" baseType="lpstr">
      <vt:lpstr>Arial</vt:lpstr>
      <vt:lpstr>Calibri</vt:lpstr>
      <vt:lpstr>Univers</vt:lpstr>
      <vt:lpstr>Work Sans</vt:lpstr>
      <vt:lpstr>GradientUnivers</vt:lpstr>
      <vt:lpstr>Tsemppiä urapolulle! -hanke</vt:lpstr>
      <vt:lpstr>Työllistymisessä Huomioitavaa</vt:lpstr>
      <vt:lpstr>Hankkeen tarkoitus ja tehtävä:</vt:lpstr>
      <vt:lpstr>   TYÖELÄKKEEN JA ANSIOTULON YHTEENSOVITTAMINEN </vt:lpstr>
      <vt:lpstr>    </vt:lpstr>
      <vt:lpstr>   Ansainta eri eläkemuodoilla </vt:lpstr>
      <vt:lpstr>eläkkeen lepäämään jättäminen </vt:lpstr>
      <vt:lpstr>Eläkeläiskyselyn kommentteja:</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Tsemppiä urapolulle! -hanke</dc:title>
  <dc:creator>Ohrala Satu</dc:creator>
  <cp:lastModifiedBy>Mari Penkkimäki</cp:lastModifiedBy>
  <cp:revision>124</cp:revision>
  <dcterms:created xsi:type="dcterms:W3CDTF">2023-11-16T11:25:45Z</dcterms:created>
  <dcterms:modified xsi:type="dcterms:W3CDTF">2024-02-28T11:39:26Z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