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5"/>
  </p:sldMasterIdLst>
  <p:notesMasterIdLst>
    <p:notesMasterId r:id="rId41"/>
  </p:notesMasterIdLst>
  <p:sldIdLst>
    <p:sldId id="256" r:id="rId6"/>
    <p:sldId id="264" r:id="rId7"/>
    <p:sldId id="257" r:id="rId8"/>
    <p:sldId id="263" r:id="rId9"/>
    <p:sldId id="267" r:id="rId10"/>
    <p:sldId id="269" r:id="rId11"/>
    <p:sldId id="270" r:id="rId12"/>
    <p:sldId id="271" r:id="rId13"/>
    <p:sldId id="272" r:id="rId14"/>
    <p:sldId id="291" r:id="rId15"/>
    <p:sldId id="292" r:id="rId16"/>
    <p:sldId id="293" r:id="rId17"/>
    <p:sldId id="273" r:id="rId18"/>
    <p:sldId id="268" r:id="rId19"/>
    <p:sldId id="274" r:id="rId20"/>
    <p:sldId id="262" r:id="rId21"/>
    <p:sldId id="275" r:id="rId22"/>
    <p:sldId id="276" r:id="rId23"/>
    <p:sldId id="265" r:id="rId24"/>
    <p:sldId id="266" r:id="rId25"/>
    <p:sldId id="277" r:id="rId26"/>
    <p:sldId id="278" r:id="rId27"/>
    <p:sldId id="279" r:id="rId28"/>
    <p:sldId id="280" r:id="rId29"/>
    <p:sldId id="260" r:id="rId30"/>
    <p:sldId id="259" r:id="rId31"/>
    <p:sldId id="282" r:id="rId32"/>
    <p:sldId id="281" r:id="rId33"/>
    <p:sldId id="283" r:id="rId34"/>
    <p:sldId id="284" r:id="rId35"/>
    <p:sldId id="285" r:id="rId36"/>
    <p:sldId id="286" r:id="rId37"/>
    <p:sldId id="287" r:id="rId38"/>
    <p:sldId id="289" r:id="rId39"/>
    <p:sldId id="290" r:id="rId4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DB914B-7BDA-4CEF-AA53-54F65ED08836}" v="3" dt="2020-10-23T11:28:10.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119" d="100"/>
          <a:sy n="119" d="100"/>
        </p:scale>
        <p:origin x="15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mppainen Kimmo" userId="5575d834-c099-4c81-aadf-9b74126333e7" providerId="ADAL" clId="{75DB914B-7BDA-4CEF-AA53-54F65ED08836}"/>
    <pc:docChg chg="addSld delSld modSld">
      <pc:chgData name="Kemppainen Kimmo" userId="5575d834-c099-4c81-aadf-9b74126333e7" providerId="ADAL" clId="{75DB914B-7BDA-4CEF-AA53-54F65ED08836}" dt="2020-10-23T11:32:17.339" v="82" actId="22"/>
      <pc:docMkLst>
        <pc:docMk/>
      </pc:docMkLst>
      <pc:sldChg chg="addSp modSp mod">
        <pc:chgData name="Kemppainen Kimmo" userId="5575d834-c099-4c81-aadf-9b74126333e7" providerId="ADAL" clId="{75DB914B-7BDA-4CEF-AA53-54F65ED08836}" dt="2020-10-23T11:27:47.597" v="24" actId="962"/>
        <pc:sldMkLst>
          <pc:docMk/>
          <pc:sldMk cId="3332286670" sldId="256"/>
        </pc:sldMkLst>
        <pc:spChg chg="mod">
          <ac:chgData name="Kemppainen Kimmo" userId="5575d834-c099-4c81-aadf-9b74126333e7" providerId="ADAL" clId="{75DB914B-7BDA-4CEF-AA53-54F65ED08836}" dt="2020-10-23T11:27:01.303" v="20" actId="20577"/>
          <ac:spMkLst>
            <pc:docMk/>
            <pc:sldMk cId="3332286670" sldId="256"/>
            <ac:spMk id="3" creationId="{00000000-0000-0000-0000-000000000000}"/>
          </ac:spMkLst>
        </pc:spChg>
        <pc:picChg chg="add mod">
          <ac:chgData name="Kemppainen Kimmo" userId="5575d834-c099-4c81-aadf-9b74126333e7" providerId="ADAL" clId="{75DB914B-7BDA-4CEF-AA53-54F65ED08836}" dt="2020-10-23T11:27:47.597" v="24" actId="962"/>
          <ac:picMkLst>
            <pc:docMk/>
            <pc:sldMk cId="3332286670" sldId="256"/>
            <ac:picMk id="7" creationId="{5B76A409-B90B-40F3-895D-35CD7708258A}"/>
          </ac:picMkLst>
        </pc:picChg>
      </pc:sldChg>
      <pc:sldChg chg="addSp modSp mod">
        <pc:chgData name="Kemppainen Kimmo" userId="5575d834-c099-4c81-aadf-9b74126333e7" providerId="ADAL" clId="{75DB914B-7BDA-4CEF-AA53-54F65ED08836}" dt="2020-10-23T11:28:32.141" v="29" actId="1076"/>
        <pc:sldMkLst>
          <pc:docMk/>
          <pc:sldMk cId="1875998344" sldId="257"/>
        </pc:sldMkLst>
        <pc:picChg chg="add mod">
          <ac:chgData name="Kemppainen Kimmo" userId="5575d834-c099-4c81-aadf-9b74126333e7" providerId="ADAL" clId="{75DB914B-7BDA-4CEF-AA53-54F65ED08836}" dt="2020-10-23T11:28:32.141" v="29" actId="1076"/>
          <ac:picMkLst>
            <pc:docMk/>
            <pc:sldMk cId="1875998344" sldId="257"/>
            <ac:picMk id="8" creationId="{37511795-7A88-443D-96F2-064A931F3459}"/>
          </ac:picMkLst>
        </pc:picChg>
      </pc:sldChg>
      <pc:sldChg chg="addSp mod">
        <pc:chgData name="Kemppainen Kimmo" userId="5575d834-c099-4c81-aadf-9b74126333e7" providerId="ADAL" clId="{75DB914B-7BDA-4CEF-AA53-54F65ED08836}" dt="2020-10-23T11:31:31.401" v="72" actId="22"/>
        <pc:sldMkLst>
          <pc:docMk/>
          <pc:sldMk cId="4162038156" sldId="259"/>
        </pc:sldMkLst>
        <pc:picChg chg="add">
          <ac:chgData name="Kemppainen Kimmo" userId="5575d834-c099-4c81-aadf-9b74126333e7" providerId="ADAL" clId="{75DB914B-7BDA-4CEF-AA53-54F65ED08836}" dt="2020-10-23T11:31:31.401" v="72" actId="22"/>
          <ac:picMkLst>
            <pc:docMk/>
            <pc:sldMk cId="4162038156" sldId="259"/>
            <ac:picMk id="2" creationId="{135A8F03-8705-4F4F-8C88-311F7DED0B60}"/>
          </ac:picMkLst>
        </pc:picChg>
      </pc:sldChg>
      <pc:sldChg chg="addSp mod">
        <pc:chgData name="Kemppainen Kimmo" userId="5575d834-c099-4c81-aadf-9b74126333e7" providerId="ADAL" clId="{75DB914B-7BDA-4CEF-AA53-54F65ED08836}" dt="2020-10-23T11:31:29.151" v="71" actId="22"/>
        <pc:sldMkLst>
          <pc:docMk/>
          <pc:sldMk cId="4054615290" sldId="260"/>
        </pc:sldMkLst>
        <pc:picChg chg="add">
          <ac:chgData name="Kemppainen Kimmo" userId="5575d834-c099-4c81-aadf-9b74126333e7" providerId="ADAL" clId="{75DB914B-7BDA-4CEF-AA53-54F65ED08836}" dt="2020-10-23T11:31:29.151" v="71" actId="22"/>
          <ac:picMkLst>
            <pc:docMk/>
            <pc:sldMk cId="4054615290" sldId="260"/>
            <ac:picMk id="6" creationId="{FBC4CA88-1F82-4C7B-8A52-0AB9987DCD37}"/>
          </ac:picMkLst>
        </pc:picChg>
      </pc:sldChg>
      <pc:sldChg chg="addSp modSp mod">
        <pc:chgData name="Kemppainen Kimmo" userId="5575d834-c099-4c81-aadf-9b74126333e7" providerId="ADAL" clId="{75DB914B-7BDA-4CEF-AA53-54F65ED08836}" dt="2020-10-23T11:30:40.237" v="58" actId="1076"/>
        <pc:sldMkLst>
          <pc:docMk/>
          <pc:sldMk cId="2930873304" sldId="262"/>
        </pc:sldMkLst>
        <pc:spChg chg="mod">
          <ac:chgData name="Kemppainen Kimmo" userId="5575d834-c099-4c81-aadf-9b74126333e7" providerId="ADAL" clId="{75DB914B-7BDA-4CEF-AA53-54F65ED08836}" dt="2020-10-23T11:30:30.817" v="55" actId="1076"/>
          <ac:spMkLst>
            <pc:docMk/>
            <pc:sldMk cId="2930873304" sldId="262"/>
            <ac:spMk id="10" creationId="{2D6C3B0C-D6D5-4C0C-9E9A-35C9B748A3F5}"/>
          </ac:spMkLst>
        </pc:spChg>
        <pc:spChg chg="mod">
          <ac:chgData name="Kemppainen Kimmo" userId="5575d834-c099-4c81-aadf-9b74126333e7" providerId="ADAL" clId="{75DB914B-7BDA-4CEF-AA53-54F65ED08836}" dt="2020-10-23T11:30:35.806" v="56" actId="1076"/>
          <ac:spMkLst>
            <pc:docMk/>
            <pc:sldMk cId="2930873304" sldId="262"/>
            <ac:spMk id="11" creationId="{35F0A825-5168-4D86-B60F-CF1AB81564E0}"/>
          </ac:spMkLst>
        </pc:spChg>
        <pc:picChg chg="add mod">
          <ac:chgData name="Kemppainen Kimmo" userId="5575d834-c099-4c81-aadf-9b74126333e7" providerId="ADAL" clId="{75DB914B-7BDA-4CEF-AA53-54F65ED08836}" dt="2020-10-23T11:30:40.237" v="58" actId="1076"/>
          <ac:picMkLst>
            <pc:docMk/>
            <pc:sldMk cId="2930873304" sldId="262"/>
            <ac:picMk id="2" creationId="{E569410C-9735-47D3-AFD5-C181BE35CA08}"/>
          </ac:picMkLst>
        </pc:picChg>
      </pc:sldChg>
      <pc:sldChg chg="addSp modSp mod">
        <pc:chgData name="Kemppainen Kimmo" userId="5575d834-c099-4c81-aadf-9b74126333e7" providerId="ADAL" clId="{75DB914B-7BDA-4CEF-AA53-54F65ED08836}" dt="2020-10-23T11:28:46.477" v="33" actId="1076"/>
        <pc:sldMkLst>
          <pc:docMk/>
          <pc:sldMk cId="3946295832" sldId="263"/>
        </pc:sldMkLst>
        <pc:spChg chg="mod">
          <ac:chgData name="Kemppainen Kimmo" userId="5575d834-c099-4c81-aadf-9b74126333e7" providerId="ADAL" clId="{75DB914B-7BDA-4CEF-AA53-54F65ED08836}" dt="2020-10-23T11:28:37.419" v="30" actId="1076"/>
          <ac:spMkLst>
            <pc:docMk/>
            <pc:sldMk cId="3946295832" sldId="263"/>
            <ac:spMk id="8" creationId="{3FE951FC-3709-421C-9E68-B092B433EF3B}"/>
          </ac:spMkLst>
        </pc:spChg>
        <pc:spChg chg="mod">
          <ac:chgData name="Kemppainen Kimmo" userId="5575d834-c099-4c81-aadf-9b74126333e7" providerId="ADAL" clId="{75DB914B-7BDA-4CEF-AA53-54F65ED08836}" dt="2020-10-23T11:28:39.762" v="31" actId="1076"/>
          <ac:spMkLst>
            <pc:docMk/>
            <pc:sldMk cId="3946295832" sldId="263"/>
            <ac:spMk id="10" creationId="{4074F400-641E-4A2E-9020-4C107C66F987}"/>
          </ac:spMkLst>
        </pc:spChg>
        <pc:picChg chg="add mod">
          <ac:chgData name="Kemppainen Kimmo" userId="5575d834-c099-4c81-aadf-9b74126333e7" providerId="ADAL" clId="{75DB914B-7BDA-4CEF-AA53-54F65ED08836}" dt="2020-10-23T11:28:46.477" v="33" actId="1076"/>
          <ac:picMkLst>
            <pc:docMk/>
            <pc:sldMk cId="3946295832" sldId="263"/>
            <ac:picMk id="3" creationId="{E4904F8D-16A8-4630-AF40-DB6256AC9454}"/>
          </ac:picMkLst>
        </pc:picChg>
      </pc:sldChg>
      <pc:sldChg chg="addSp mod">
        <pc:chgData name="Kemppainen Kimmo" userId="5575d834-c099-4c81-aadf-9b74126333e7" providerId="ADAL" clId="{75DB914B-7BDA-4CEF-AA53-54F65ED08836}" dt="2020-10-23T11:28:16.921" v="27" actId="22"/>
        <pc:sldMkLst>
          <pc:docMk/>
          <pc:sldMk cId="2407267063" sldId="264"/>
        </pc:sldMkLst>
        <pc:picChg chg="add">
          <ac:chgData name="Kemppainen Kimmo" userId="5575d834-c099-4c81-aadf-9b74126333e7" providerId="ADAL" clId="{75DB914B-7BDA-4CEF-AA53-54F65ED08836}" dt="2020-10-23T11:28:16.921" v="27" actId="22"/>
          <ac:picMkLst>
            <pc:docMk/>
            <pc:sldMk cId="2407267063" sldId="264"/>
            <ac:picMk id="7" creationId="{03B8BA85-D30F-494C-9731-584D1BCE62CA}"/>
          </ac:picMkLst>
        </pc:picChg>
      </pc:sldChg>
      <pc:sldChg chg="addSp modSp mod">
        <pc:chgData name="Kemppainen Kimmo" userId="5575d834-c099-4c81-aadf-9b74126333e7" providerId="ADAL" clId="{75DB914B-7BDA-4CEF-AA53-54F65ED08836}" dt="2020-10-23T11:31:00.760" v="63" actId="1076"/>
        <pc:sldMkLst>
          <pc:docMk/>
          <pc:sldMk cId="1138136176" sldId="265"/>
        </pc:sldMkLst>
        <pc:picChg chg="add mod">
          <ac:chgData name="Kemppainen Kimmo" userId="5575d834-c099-4c81-aadf-9b74126333e7" providerId="ADAL" clId="{75DB914B-7BDA-4CEF-AA53-54F65ED08836}" dt="2020-10-23T11:31:00.760" v="63" actId="1076"/>
          <ac:picMkLst>
            <pc:docMk/>
            <pc:sldMk cId="1138136176" sldId="265"/>
            <ac:picMk id="7" creationId="{2D03D086-A37D-4DC1-B442-703A0A8DF5F7}"/>
          </ac:picMkLst>
        </pc:picChg>
      </pc:sldChg>
      <pc:sldChg chg="addSp mod">
        <pc:chgData name="Kemppainen Kimmo" userId="5575d834-c099-4c81-aadf-9b74126333e7" providerId="ADAL" clId="{75DB914B-7BDA-4CEF-AA53-54F65ED08836}" dt="2020-10-23T11:31:03.327" v="64" actId="22"/>
        <pc:sldMkLst>
          <pc:docMk/>
          <pc:sldMk cId="3509709643" sldId="266"/>
        </pc:sldMkLst>
        <pc:picChg chg="add">
          <ac:chgData name="Kemppainen Kimmo" userId="5575d834-c099-4c81-aadf-9b74126333e7" providerId="ADAL" clId="{75DB914B-7BDA-4CEF-AA53-54F65ED08836}" dt="2020-10-23T11:31:03.327" v="64" actId="22"/>
          <ac:picMkLst>
            <pc:docMk/>
            <pc:sldMk cId="3509709643" sldId="266"/>
            <ac:picMk id="8" creationId="{3E1C9E39-58E3-46CF-A6AA-75D691F31269}"/>
          </ac:picMkLst>
        </pc:picChg>
      </pc:sldChg>
      <pc:sldChg chg="addSp mod">
        <pc:chgData name="Kemppainen Kimmo" userId="5575d834-c099-4c81-aadf-9b74126333e7" providerId="ADAL" clId="{75DB914B-7BDA-4CEF-AA53-54F65ED08836}" dt="2020-10-23T11:28:51.108" v="34" actId="22"/>
        <pc:sldMkLst>
          <pc:docMk/>
          <pc:sldMk cId="762746992" sldId="267"/>
        </pc:sldMkLst>
        <pc:picChg chg="add">
          <ac:chgData name="Kemppainen Kimmo" userId="5575d834-c099-4c81-aadf-9b74126333e7" providerId="ADAL" clId="{75DB914B-7BDA-4CEF-AA53-54F65ED08836}" dt="2020-10-23T11:28:51.108" v="34" actId="22"/>
          <ac:picMkLst>
            <pc:docMk/>
            <pc:sldMk cId="762746992" sldId="267"/>
            <ac:picMk id="9" creationId="{5A8EEEC8-B01F-4477-ADC5-4D2115EE8180}"/>
          </ac:picMkLst>
        </pc:picChg>
      </pc:sldChg>
      <pc:sldChg chg="addSp modSp mod">
        <pc:chgData name="Kemppainen Kimmo" userId="5575d834-c099-4c81-aadf-9b74126333e7" providerId="ADAL" clId="{75DB914B-7BDA-4CEF-AA53-54F65ED08836}" dt="2020-10-23T11:30:03.423" v="50" actId="1076"/>
        <pc:sldMkLst>
          <pc:docMk/>
          <pc:sldMk cId="2842105238" sldId="268"/>
        </pc:sldMkLst>
        <pc:spChg chg="mod">
          <ac:chgData name="Kemppainen Kimmo" userId="5575d834-c099-4c81-aadf-9b74126333e7" providerId="ADAL" clId="{75DB914B-7BDA-4CEF-AA53-54F65ED08836}" dt="2020-10-23T11:29:54.788" v="48" actId="1076"/>
          <ac:spMkLst>
            <pc:docMk/>
            <pc:sldMk cId="2842105238" sldId="268"/>
            <ac:spMk id="9" creationId="{B7B0B6CE-0CBE-434B-A20B-D3E02DF81C90}"/>
          </ac:spMkLst>
        </pc:spChg>
        <pc:spChg chg="mod">
          <ac:chgData name="Kemppainen Kimmo" userId="5575d834-c099-4c81-aadf-9b74126333e7" providerId="ADAL" clId="{75DB914B-7BDA-4CEF-AA53-54F65ED08836}" dt="2020-10-23T11:29:50.186" v="47" actId="1076"/>
          <ac:spMkLst>
            <pc:docMk/>
            <pc:sldMk cId="2842105238" sldId="268"/>
            <ac:spMk id="10" creationId="{C59D6A78-C538-4207-8A94-299C30DAB7A3}"/>
          </ac:spMkLst>
        </pc:spChg>
        <pc:spChg chg="mod">
          <ac:chgData name="Kemppainen Kimmo" userId="5575d834-c099-4c81-aadf-9b74126333e7" providerId="ADAL" clId="{75DB914B-7BDA-4CEF-AA53-54F65ED08836}" dt="2020-10-23T11:30:03.423" v="50" actId="1076"/>
          <ac:spMkLst>
            <pc:docMk/>
            <pc:sldMk cId="2842105238" sldId="268"/>
            <ac:spMk id="11" creationId="{73F75343-5AD1-4EC0-9924-8DAA71B18713}"/>
          </ac:spMkLst>
        </pc:spChg>
        <pc:picChg chg="add">
          <ac:chgData name="Kemppainen Kimmo" userId="5575d834-c099-4c81-aadf-9b74126333e7" providerId="ADAL" clId="{75DB914B-7BDA-4CEF-AA53-54F65ED08836}" dt="2020-10-23T11:29:37.477" v="45" actId="22"/>
          <ac:picMkLst>
            <pc:docMk/>
            <pc:sldMk cId="2842105238" sldId="268"/>
            <ac:picMk id="2" creationId="{1A1C97C7-FB64-48D4-B27E-4F13EFC3A60B}"/>
          </ac:picMkLst>
        </pc:picChg>
        <pc:cxnChg chg="mod">
          <ac:chgData name="Kemppainen Kimmo" userId="5575d834-c099-4c81-aadf-9b74126333e7" providerId="ADAL" clId="{75DB914B-7BDA-4CEF-AA53-54F65ED08836}" dt="2020-10-23T11:29:57.124" v="49" actId="14100"/>
          <ac:cxnSpMkLst>
            <pc:docMk/>
            <pc:sldMk cId="2842105238" sldId="268"/>
            <ac:cxnSpMk id="13" creationId="{08A12EB4-18B2-4B04-A611-067D417D2171}"/>
          </ac:cxnSpMkLst>
        </pc:cxnChg>
      </pc:sldChg>
      <pc:sldChg chg="addSp mod">
        <pc:chgData name="Kemppainen Kimmo" userId="5575d834-c099-4c81-aadf-9b74126333e7" providerId="ADAL" clId="{75DB914B-7BDA-4CEF-AA53-54F65ED08836}" dt="2020-10-23T11:28:53.185" v="35" actId="22"/>
        <pc:sldMkLst>
          <pc:docMk/>
          <pc:sldMk cId="2958788578" sldId="269"/>
        </pc:sldMkLst>
        <pc:picChg chg="add">
          <ac:chgData name="Kemppainen Kimmo" userId="5575d834-c099-4c81-aadf-9b74126333e7" providerId="ADAL" clId="{75DB914B-7BDA-4CEF-AA53-54F65ED08836}" dt="2020-10-23T11:28:53.185" v="35" actId="22"/>
          <ac:picMkLst>
            <pc:docMk/>
            <pc:sldMk cId="2958788578" sldId="269"/>
            <ac:picMk id="5" creationId="{87189C2E-D9F2-4B29-8AEF-A1A874744A41}"/>
          </ac:picMkLst>
        </pc:picChg>
      </pc:sldChg>
      <pc:sldChg chg="addSp mod">
        <pc:chgData name="Kemppainen Kimmo" userId="5575d834-c099-4c81-aadf-9b74126333e7" providerId="ADAL" clId="{75DB914B-7BDA-4CEF-AA53-54F65ED08836}" dt="2020-10-23T11:28:59.177" v="36" actId="22"/>
        <pc:sldMkLst>
          <pc:docMk/>
          <pc:sldMk cId="2988216710" sldId="270"/>
        </pc:sldMkLst>
        <pc:picChg chg="add">
          <ac:chgData name="Kemppainen Kimmo" userId="5575d834-c099-4c81-aadf-9b74126333e7" providerId="ADAL" clId="{75DB914B-7BDA-4CEF-AA53-54F65ED08836}" dt="2020-10-23T11:28:59.177" v="36" actId="22"/>
          <ac:picMkLst>
            <pc:docMk/>
            <pc:sldMk cId="2988216710" sldId="270"/>
            <ac:picMk id="5" creationId="{DD2C2DCF-143E-4B72-9C27-957E9A62E578}"/>
          </ac:picMkLst>
        </pc:picChg>
      </pc:sldChg>
      <pc:sldChg chg="addSp mod">
        <pc:chgData name="Kemppainen Kimmo" userId="5575d834-c099-4c81-aadf-9b74126333e7" providerId="ADAL" clId="{75DB914B-7BDA-4CEF-AA53-54F65ED08836}" dt="2020-10-23T11:29:02.128" v="37" actId="22"/>
        <pc:sldMkLst>
          <pc:docMk/>
          <pc:sldMk cId="2861655625" sldId="271"/>
        </pc:sldMkLst>
        <pc:picChg chg="add">
          <ac:chgData name="Kemppainen Kimmo" userId="5575d834-c099-4c81-aadf-9b74126333e7" providerId="ADAL" clId="{75DB914B-7BDA-4CEF-AA53-54F65ED08836}" dt="2020-10-23T11:29:02.128" v="37" actId="22"/>
          <ac:picMkLst>
            <pc:docMk/>
            <pc:sldMk cId="2861655625" sldId="271"/>
            <ac:picMk id="5" creationId="{85E3596B-B3B2-4C34-95C4-8D483AC91E23}"/>
          </ac:picMkLst>
        </pc:picChg>
      </pc:sldChg>
      <pc:sldChg chg="addSp modSp mod">
        <pc:chgData name="Kemppainen Kimmo" userId="5575d834-c099-4c81-aadf-9b74126333e7" providerId="ADAL" clId="{75DB914B-7BDA-4CEF-AA53-54F65ED08836}" dt="2020-10-23T11:29:12.844" v="40" actId="1076"/>
        <pc:sldMkLst>
          <pc:docMk/>
          <pc:sldMk cId="3039354198" sldId="272"/>
        </pc:sldMkLst>
        <pc:spChg chg="mod">
          <ac:chgData name="Kemppainen Kimmo" userId="5575d834-c099-4c81-aadf-9b74126333e7" providerId="ADAL" clId="{75DB914B-7BDA-4CEF-AA53-54F65ED08836}" dt="2020-10-23T11:29:12.844" v="40" actId="1076"/>
          <ac:spMkLst>
            <pc:docMk/>
            <pc:sldMk cId="3039354198" sldId="272"/>
            <ac:spMk id="5" creationId="{341C79BB-FF8B-4EB1-8B26-E573CCB36466}"/>
          </ac:spMkLst>
        </pc:spChg>
        <pc:spChg chg="mod">
          <ac:chgData name="Kemppainen Kimmo" userId="5575d834-c099-4c81-aadf-9b74126333e7" providerId="ADAL" clId="{75DB914B-7BDA-4CEF-AA53-54F65ED08836}" dt="2020-10-23T11:29:10.066" v="39" actId="1076"/>
          <ac:spMkLst>
            <pc:docMk/>
            <pc:sldMk cId="3039354198" sldId="272"/>
            <ac:spMk id="8" creationId="{7E301B49-0245-4C82-9A15-B3C511CB61B2}"/>
          </ac:spMkLst>
        </pc:spChg>
        <pc:picChg chg="add">
          <ac:chgData name="Kemppainen Kimmo" userId="5575d834-c099-4c81-aadf-9b74126333e7" providerId="ADAL" clId="{75DB914B-7BDA-4CEF-AA53-54F65ED08836}" dt="2020-10-23T11:29:04.487" v="38" actId="22"/>
          <ac:picMkLst>
            <pc:docMk/>
            <pc:sldMk cId="3039354198" sldId="272"/>
            <ac:picMk id="6" creationId="{678856FA-832C-4DA1-8091-56865C9C59F2}"/>
          </ac:picMkLst>
        </pc:picChg>
      </pc:sldChg>
      <pc:sldChg chg="addSp modSp mod">
        <pc:chgData name="Kemppainen Kimmo" userId="5575d834-c099-4c81-aadf-9b74126333e7" providerId="ADAL" clId="{75DB914B-7BDA-4CEF-AA53-54F65ED08836}" dt="2020-10-23T11:29:32.223" v="44" actId="1076"/>
        <pc:sldMkLst>
          <pc:docMk/>
          <pc:sldMk cId="1628430372" sldId="273"/>
        </pc:sldMkLst>
        <pc:picChg chg="add mod">
          <ac:chgData name="Kemppainen Kimmo" userId="5575d834-c099-4c81-aadf-9b74126333e7" providerId="ADAL" clId="{75DB914B-7BDA-4CEF-AA53-54F65ED08836}" dt="2020-10-23T11:29:32.223" v="44" actId="1076"/>
          <ac:picMkLst>
            <pc:docMk/>
            <pc:sldMk cId="1628430372" sldId="273"/>
            <ac:picMk id="7" creationId="{0CAC9A33-AD77-4EE8-B9B6-D9B4A2D51C94}"/>
          </ac:picMkLst>
        </pc:picChg>
      </pc:sldChg>
      <pc:sldChg chg="addSp modSp mod">
        <pc:chgData name="Kemppainen Kimmo" userId="5575d834-c099-4c81-aadf-9b74126333e7" providerId="ADAL" clId="{75DB914B-7BDA-4CEF-AA53-54F65ED08836}" dt="2020-10-23T11:30:21.930" v="54" actId="22"/>
        <pc:sldMkLst>
          <pc:docMk/>
          <pc:sldMk cId="3813903872" sldId="274"/>
        </pc:sldMkLst>
        <pc:spChg chg="mod">
          <ac:chgData name="Kemppainen Kimmo" userId="5575d834-c099-4c81-aadf-9b74126333e7" providerId="ADAL" clId="{75DB914B-7BDA-4CEF-AA53-54F65ED08836}" dt="2020-10-23T11:30:13.823" v="52" actId="1076"/>
          <ac:spMkLst>
            <pc:docMk/>
            <pc:sldMk cId="3813903872" sldId="274"/>
            <ac:spMk id="10" creationId="{C59D6A78-C538-4207-8A94-299C30DAB7A3}"/>
          </ac:spMkLst>
        </pc:spChg>
        <pc:spChg chg="mod">
          <ac:chgData name="Kemppainen Kimmo" userId="5575d834-c099-4c81-aadf-9b74126333e7" providerId="ADAL" clId="{75DB914B-7BDA-4CEF-AA53-54F65ED08836}" dt="2020-10-23T11:30:20.083" v="53" actId="1076"/>
          <ac:spMkLst>
            <pc:docMk/>
            <pc:sldMk cId="3813903872" sldId="274"/>
            <ac:spMk id="11" creationId="{73F75343-5AD1-4EC0-9924-8DAA71B18713}"/>
          </ac:spMkLst>
        </pc:spChg>
        <pc:picChg chg="add">
          <ac:chgData name="Kemppainen Kimmo" userId="5575d834-c099-4c81-aadf-9b74126333e7" providerId="ADAL" clId="{75DB914B-7BDA-4CEF-AA53-54F65ED08836}" dt="2020-10-23T11:30:21.930" v="54" actId="22"/>
          <ac:picMkLst>
            <pc:docMk/>
            <pc:sldMk cId="3813903872" sldId="274"/>
            <ac:picMk id="2" creationId="{473891BF-C620-45F3-91A6-B4E0A6CD0EC1}"/>
          </ac:picMkLst>
        </pc:picChg>
      </pc:sldChg>
      <pc:sldChg chg="addSp mod">
        <pc:chgData name="Kemppainen Kimmo" userId="5575d834-c099-4c81-aadf-9b74126333e7" providerId="ADAL" clId="{75DB914B-7BDA-4CEF-AA53-54F65ED08836}" dt="2020-10-23T11:30:43.745" v="59" actId="22"/>
        <pc:sldMkLst>
          <pc:docMk/>
          <pc:sldMk cId="2442777874" sldId="275"/>
        </pc:sldMkLst>
        <pc:picChg chg="add">
          <ac:chgData name="Kemppainen Kimmo" userId="5575d834-c099-4c81-aadf-9b74126333e7" providerId="ADAL" clId="{75DB914B-7BDA-4CEF-AA53-54F65ED08836}" dt="2020-10-23T11:30:43.745" v="59" actId="22"/>
          <ac:picMkLst>
            <pc:docMk/>
            <pc:sldMk cId="2442777874" sldId="275"/>
            <ac:picMk id="6" creationId="{F418B73C-359E-46B7-8242-2EF0DA6BF8A1}"/>
          </ac:picMkLst>
        </pc:picChg>
      </pc:sldChg>
      <pc:sldChg chg="addSp modSp mod">
        <pc:chgData name="Kemppainen Kimmo" userId="5575d834-c099-4c81-aadf-9b74126333e7" providerId="ADAL" clId="{75DB914B-7BDA-4CEF-AA53-54F65ED08836}" dt="2020-10-23T11:30:52.592" v="61" actId="22"/>
        <pc:sldMkLst>
          <pc:docMk/>
          <pc:sldMk cId="474457261" sldId="276"/>
        </pc:sldMkLst>
        <pc:spChg chg="mod">
          <ac:chgData name="Kemppainen Kimmo" userId="5575d834-c099-4c81-aadf-9b74126333e7" providerId="ADAL" clId="{75DB914B-7BDA-4CEF-AA53-54F65ED08836}" dt="2020-10-23T11:30:51.267" v="60" actId="1076"/>
          <ac:spMkLst>
            <pc:docMk/>
            <pc:sldMk cId="474457261" sldId="276"/>
            <ac:spMk id="6" creationId="{11CA4C8C-684E-46A0-9E07-5E0595B45EF7}"/>
          </ac:spMkLst>
        </pc:spChg>
        <pc:picChg chg="add">
          <ac:chgData name="Kemppainen Kimmo" userId="5575d834-c099-4c81-aadf-9b74126333e7" providerId="ADAL" clId="{75DB914B-7BDA-4CEF-AA53-54F65ED08836}" dt="2020-10-23T11:30:52.592" v="61" actId="22"/>
          <ac:picMkLst>
            <pc:docMk/>
            <pc:sldMk cId="474457261" sldId="276"/>
            <ac:picMk id="5" creationId="{CACD107D-B2E9-48D5-802A-113A9BA5C1B9}"/>
          </ac:picMkLst>
        </pc:picChg>
      </pc:sldChg>
      <pc:sldChg chg="addSp modSp mod">
        <pc:chgData name="Kemppainen Kimmo" userId="5575d834-c099-4c81-aadf-9b74126333e7" providerId="ADAL" clId="{75DB914B-7BDA-4CEF-AA53-54F65ED08836}" dt="2020-10-23T11:31:11.076" v="66" actId="1076"/>
        <pc:sldMkLst>
          <pc:docMk/>
          <pc:sldMk cId="2370179022" sldId="277"/>
        </pc:sldMkLst>
        <pc:picChg chg="add mod">
          <ac:chgData name="Kemppainen Kimmo" userId="5575d834-c099-4c81-aadf-9b74126333e7" providerId="ADAL" clId="{75DB914B-7BDA-4CEF-AA53-54F65ED08836}" dt="2020-10-23T11:31:11.076" v="66" actId="1076"/>
          <ac:picMkLst>
            <pc:docMk/>
            <pc:sldMk cId="2370179022" sldId="277"/>
            <ac:picMk id="5" creationId="{8B6C1C41-EE69-4F53-8933-0B9C65C9F566}"/>
          </ac:picMkLst>
        </pc:picChg>
      </pc:sldChg>
      <pc:sldChg chg="addSp mod">
        <pc:chgData name="Kemppainen Kimmo" userId="5575d834-c099-4c81-aadf-9b74126333e7" providerId="ADAL" clId="{75DB914B-7BDA-4CEF-AA53-54F65ED08836}" dt="2020-10-23T11:31:15.648" v="67" actId="22"/>
        <pc:sldMkLst>
          <pc:docMk/>
          <pc:sldMk cId="2207029699" sldId="278"/>
        </pc:sldMkLst>
        <pc:picChg chg="add">
          <ac:chgData name="Kemppainen Kimmo" userId="5575d834-c099-4c81-aadf-9b74126333e7" providerId="ADAL" clId="{75DB914B-7BDA-4CEF-AA53-54F65ED08836}" dt="2020-10-23T11:31:15.648" v="67" actId="22"/>
          <ac:picMkLst>
            <pc:docMk/>
            <pc:sldMk cId="2207029699" sldId="278"/>
            <ac:picMk id="5" creationId="{E8347024-CC55-4D42-BD25-0C918C4C013E}"/>
          </ac:picMkLst>
        </pc:picChg>
      </pc:sldChg>
      <pc:sldChg chg="addSp mod">
        <pc:chgData name="Kemppainen Kimmo" userId="5575d834-c099-4c81-aadf-9b74126333e7" providerId="ADAL" clId="{75DB914B-7BDA-4CEF-AA53-54F65ED08836}" dt="2020-10-23T11:31:17.287" v="68" actId="22"/>
        <pc:sldMkLst>
          <pc:docMk/>
          <pc:sldMk cId="3500362705" sldId="279"/>
        </pc:sldMkLst>
        <pc:picChg chg="add">
          <ac:chgData name="Kemppainen Kimmo" userId="5575d834-c099-4c81-aadf-9b74126333e7" providerId="ADAL" clId="{75DB914B-7BDA-4CEF-AA53-54F65ED08836}" dt="2020-10-23T11:31:17.287" v="68" actId="22"/>
          <ac:picMkLst>
            <pc:docMk/>
            <pc:sldMk cId="3500362705" sldId="279"/>
            <ac:picMk id="5" creationId="{178E84E4-B9C1-44A8-9F12-075454B31BA2}"/>
          </ac:picMkLst>
        </pc:picChg>
      </pc:sldChg>
      <pc:sldChg chg="addSp modSp mod">
        <pc:chgData name="Kemppainen Kimmo" userId="5575d834-c099-4c81-aadf-9b74126333e7" providerId="ADAL" clId="{75DB914B-7BDA-4CEF-AA53-54F65ED08836}" dt="2020-10-23T11:31:24.815" v="70" actId="1076"/>
        <pc:sldMkLst>
          <pc:docMk/>
          <pc:sldMk cId="1674178854" sldId="280"/>
        </pc:sldMkLst>
        <pc:picChg chg="add mod">
          <ac:chgData name="Kemppainen Kimmo" userId="5575d834-c099-4c81-aadf-9b74126333e7" providerId="ADAL" clId="{75DB914B-7BDA-4CEF-AA53-54F65ED08836}" dt="2020-10-23T11:31:24.815" v="70" actId="1076"/>
          <ac:picMkLst>
            <pc:docMk/>
            <pc:sldMk cId="1674178854" sldId="280"/>
            <ac:picMk id="5" creationId="{FC256186-75FA-4E2D-8896-6E0EE5005D04}"/>
          </ac:picMkLst>
        </pc:picChg>
      </pc:sldChg>
      <pc:sldChg chg="addSp mod">
        <pc:chgData name="Kemppainen Kimmo" userId="5575d834-c099-4c81-aadf-9b74126333e7" providerId="ADAL" clId="{75DB914B-7BDA-4CEF-AA53-54F65ED08836}" dt="2020-10-23T11:31:36.788" v="74" actId="22"/>
        <pc:sldMkLst>
          <pc:docMk/>
          <pc:sldMk cId="835586298" sldId="281"/>
        </pc:sldMkLst>
        <pc:picChg chg="add">
          <ac:chgData name="Kemppainen Kimmo" userId="5575d834-c099-4c81-aadf-9b74126333e7" providerId="ADAL" clId="{75DB914B-7BDA-4CEF-AA53-54F65ED08836}" dt="2020-10-23T11:31:36.788" v="74" actId="22"/>
          <ac:picMkLst>
            <pc:docMk/>
            <pc:sldMk cId="835586298" sldId="281"/>
            <ac:picMk id="2" creationId="{4F80D7FB-9944-471C-90E5-720C92D2D672}"/>
          </ac:picMkLst>
        </pc:picChg>
      </pc:sldChg>
      <pc:sldChg chg="addSp mod">
        <pc:chgData name="Kemppainen Kimmo" userId="5575d834-c099-4c81-aadf-9b74126333e7" providerId="ADAL" clId="{75DB914B-7BDA-4CEF-AA53-54F65ED08836}" dt="2020-10-23T11:31:33.809" v="73" actId="22"/>
        <pc:sldMkLst>
          <pc:docMk/>
          <pc:sldMk cId="3621739700" sldId="282"/>
        </pc:sldMkLst>
        <pc:picChg chg="add">
          <ac:chgData name="Kemppainen Kimmo" userId="5575d834-c099-4c81-aadf-9b74126333e7" providerId="ADAL" clId="{75DB914B-7BDA-4CEF-AA53-54F65ED08836}" dt="2020-10-23T11:31:33.809" v="73" actId="22"/>
          <ac:picMkLst>
            <pc:docMk/>
            <pc:sldMk cId="3621739700" sldId="282"/>
            <ac:picMk id="2" creationId="{ABC0B83E-2E12-4758-A6EE-F6A5945E1926}"/>
          </ac:picMkLst>
        </pc:picChg>
      </pc:sldChg>
      <pc:sldChg chg="addSp mod">
        <pc:chgData name="Kemppainen Kimmo" userId="5575d834-c099-4c81-aadf-9b74126333e7" providerId="ADAL" clId="{75DB914B-7BDA-4CEF-AA53-54F65ED08836}" dt="2020-10-23T11:31:39.046" v="75" actId="22"/>
        <pc:sldMkLst>
          <pc:docMk/>
          <pc:sldMk cId="2162910385" sldId="283"/>
        </pc:sldMkLst>
        <pc:picChg chg="add">
          <ac:chgData name="Kemppainen Kimmo" userId="5575d834-c099-4c81-aadf-9b74126333e7" providerId="ADAL" clId="{75DB914B-7BDA-4CEF-AA53-54F65ED08836}" dt="2020-10-23T11:31:39.046" v="75" actId="22"/>
          <ac:picMkLst>
            <pc:docMk/>
            <pc:sldMk cId="2162910385" sldId="283"/>
            <ac:picMk id="6" creationId="{B98B274B-5B70-4F5A-8FBE-2462DDBFEC8A}"/>
          </ac:picMkLst>
        </pc:picChg>
      </pc:sldChg>
      <pc:sldChg chg="addSp mod">
        <pc:chgData name="Kemppainen Kimmo" userId="5575d834-c099-4c81-aadf-9b74126333e7" providerId="ADAL" clId="{75DB914B-7BDA-4CEF-AA53-54F65ED08836}" dt="2020-10-23T11:31:44.230" v="76" actId="22"/>
        <pc:sldMkLst>
          <pc:docMk/>
          <pc:sldMk cId="4202767961" sldId="285"/>
        </pc:sldMkLst>
        <pc:picChg chg="add">
          <ac:chgData name="Kemppainen Kimmo" userId="5575d834-c099-4c81-aadf-9b74126333e7" providerId="ADAL" clId="{75DB914B-7BDA-4CEF-AA53-54F65ED08836}" dt="2020-10-23T11:31:44.230" v="76" actId="22"/>
          <ac:picMkLst>
            <pc:docMk/>
            <pc:sldMk cId="4202767961" sldId="285"/>
            <ac:picMk id="6" creationId="{BA8DDEE6-6C87-419B-A877-D3BED4C08E48}"/>
          </ac:picMkLst>
        </pc:picChg>
      </pc:sldChg>
      <pc:sldChg chg="addSp modSp mod">
        <pc:chgData name="Kemppainen Kimmo" userId="5575d834-c099-4c81-aadf-9b74126333e7" providerId="ADAL" clId="{75DB914B-7BDA-4CEF-AA53-54F65ED08836}" dt="2020-10-23T11:32:00.151" v="78" actId="1076"/>
        <pc:sldMkLst>
          <pc:docMk/>
          <pc:sldMk cId="3646349957" sldId="286"/>
        </pc:sldMkLst>
        <pc:picChg chg="add mod">
          <ac:chgData name="Kemppainen Kimmo" userId="5575d834-c099-4c81-aadf-9b74126333e7" providerId="ADAL" clId="{75DB914B-7BDA-4CEF-AA53-54F65ED08836}" dt="2020-10-23T11:32:00.151" v="78" actId="1076"/>
          <ac:picMkLst>
            <pc:docMk/>
            <pc:sldMk cId="3646349957" sldId="286"/>
            <ac:picMk id="4" creationId="{7533F08B-0C45-49AD-86AD-42060BDD5296}"/>
          </ac:picMkLst>
        </pc:picChg>
      </pc:sldChg>
      <pc:sldChg chg="addSp mod">
        <pc:chgData name="Kemppainen Kimmo" userId="5575d834-c099-4c81-aadf-9b74126333e7" providerId="ADAL" clId="{75DB914B-7BDA-4CEF-AA53-54F65ED08836}" dt="2020-10-23T11:32:03.503" v="79" actId="22"/>
        <pc:sldMkLst>
          <pc:docMk/>
          <pc:sldMk cId="3584892985" sldId="287"/>
        </pc:sldMkLst>
        <pc:picChg chg="add">
          <ac:chgData name="Kemppainen Kimmo" userId="5575d834-c099-4c81-aadf-9b74126333e7" providerId="ADAL" clId="{75DB914B-7BDA-4CEF-AA53-54F65ED08836}" dt="2020-10-23T11:32:03.503" v="79" actId="22"/>
          <ac:picMkLst>
            <pc:docMk/>
            <pc:sldMk cId="3584892985" sldId="287"/>
            <ac:picMk id="5" creationId="{4F5E81AF-5183-4992-BE5B-B94C73FAAF62}"/>
          </ac:picMkLst>
        </pc:picChg>
      </pc:sldChg>
      <pc:sldChg chg="addSp modSp mod">
        <pc:chgData name="Kemppainen Kimmo" userId="5575d834-c099-4c81-aadf-9b74126333e7" providerId="ADAL" clId="{75DB914B-7BDA-4CEF-AA53-54F65ED08836}" dt="2020-10-23T11:32:14.314" v="81" actId="1076"/>
        <pc:sldMkLst>
          <pc:docMk/>
          <pc:sldMk cId="345778114" sldId="289"/>
        </pc:sldMkLst>
        <pc:picChg chg="add mod">
          <ac:chgData name="Kemppainen Kimmo" userId="5575d834-c099-4c81-aadf-9b74126333e7" providerId="ADAL" clId="{75DB914B-7BDA-4CEF-AA53-54F65ED08836}" dt="2020-10-23T11:32:14.314" v="81" actId="1076"/>
          <ac:picMkLst>
            <pc:docMk/>
            <pc:sldMk cId="345778114" sldId="289"/>
            <ac:picMk id="5" creationId="{3BC74603-B27E-485D-8C98-413D2CD444CF}"/>
          </ac:picMkLst>
        </pc:picChg>
      </pc:sldChg>
      <pc:sldChg chg="addSp mod">
        <pc:chgData name="Kemppainen Kimmo" userId="5575d834-c099-4c81-aadf-9b74126333e7" providerId="ADAL" clId="{75DB914B-7BDA-4CEF-AA53-54F65ED08836}" dt="2020-10-23T11:32:17.339" v="82" actId="22"/>
        <pc:sldMkLst>
          <pc:docMk/>
          <pc:sldMk cId="1426845953" sldId="290"/>
        </pc:sldMkLst>
        <pc:picChg chg="add">
          <ac:chgData name="Kemppainen Kimmo" userId="5575d834-c099-4c81-aadf-9b74126333e7" providerId="ADAL" clId="{75DB914B-7BDA-4CEF-AA53-54F65ED08836}" dt="2020-10-23T11:32:17.339" v="82" actId="22"/>
          <ac:picMkLst>
            <pc:docMk/>
            <pc:sldMk cId="1426845953" sldId="290"/>
            <ac:picMk id="5" creationId="{D8059008-9C73-45B2-AA3A-8C453869E457}"/>
          </ac:picMkLst>
        </pc:picChg>
      </pc:sldChg>
      <pc:sldChg chg="addSp modSp mod">
        <pc:chgData name="Kemppainen Kimmo" userId="5575d834-c099-4c81-aadf-9b74126333e7" providerId="ADAL" clId="{75DB914B-7BDA-4CEF-AA53-54F65ED08836}" dt="2020-10-23T11:29:18.679" v="42" actId="1076"/>
        <pc:sldMkLst>
          <pc:docMk/>
          <pc:sldMk cId="121898805" sldId="291"/>
        </pc:sldMkLst>
        <pc:picChg chg="add mod">
          <ac:chgData name="Kemppainen Kimmo" userId="5575d834-c099-4c81-aadf-9b74126333e7" providerId="ADAL" clId="{75DB914B-7BDA-4CEF-AA53-54F65ED08836}" dt="2020-10-23T11:29:18.679" v="42" actId="1076"/>
          <ac:picMkLst>
            <pc:docMk/>
            <pc:sldMk cId="121898805" sldId="291"/>
            <ac:picMk id="7" creationId="{5920B8E5-B309-4B84-A649-7C2AB522AFDF}"/>
          </ac:picMkLst>
        </pc:picChg>
      </pc:sldChg>
      <pc:sldChg chg="add del">
        <pc:chgData name="Kemppainen Kimmo" userId="5575d834-c099-4c81-aadf-9b74126333e7" providerId="ADAL" clId="{75DB914B-7BDA-4CEF-AA53-54F65ED08836}" dt="2020-10-23T11:28:10.354" v="26"/>
        <pc:sldMkLst>
          <pc:docMk/>
          <pc:sldMk cId="3033422962" sldId="2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DE3DC-FFA5-4B06-8CE1-A4327DB2171A}" type="datetimeFigureOut">
              <a:rPr lang="fi-FI" smtClean="0"/>
              <a:t>23.10.2020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609CB-CAF6-4571-BA04-25E12737EAA4}" type="slidenum">
              <a:rPr lang="fi-FI" smtClean="0"/>
              <a:t>‹#›</a:t>
            </a:fld>
            <a:endParaRPr lang="fi-FI"/>
          </a:p>
        </p:txBody>
      </p:sp>
    </p:spTree>
    <p:extLst>
      <p:ext uri="{BB962C8B-B14F-4D97-AF65-F5344CB8AC3E}">
        <p14:creationId xmlns:p14="http://schemas.microsoft.com/office/powerpoint/2010/main" val="3562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a:xfrm>
            <a:off x="1716506" y="6192671"/>
            <a:ext cx="966537" cy="365125"/>
          </a:xfrm>
        </p:spPr>
        <p:txBody>
          <a:bodyPr/>
          <a:lstStyle/>
          <a:p>
            <a:fld id="{308255F3-F20B-4B87-BA2E-E1B81D1F1716}" type="datetime1">
              <a:rPr lang="fi-FI" smtClean="0"/>
              <a:t>23.10.2020</a:t>
            </a:fld>
            <a:endParaRPr lang="fi-FI" dirty="0"/>
          </a:p>
        </p:txBody>
      </p:sp>
      <p:sp>
        <p:nvSpPr>
          <p:cNvPr id="5" name="Alatunnisteen paikkamerkki 4"/>
          <p:cNvSpPr>
            <a:spLocks noGrp="1"/>
          </p:cNvSpPr>
          <p:nvPr>
            <p:ph type="ftr" sz="quarter" idx="11"/>
          </p:nvPr>
        </p:nvSpPr>
        <p:spPr/>
        <p:txBody>
          <a:bodyPr/>
          <a:lstStyle/>
          <a:p>
            <a:r>
              <a:rPr lang="fi-FI" dirty="0"/>
              <a:t>kiertotalousamk.fi</a:t>
            </a:r>
          </a:p>
        </p:txBody>
      </p:sp>
    </p:spTree>
    <p:extLst>
      <p:ext uri="{BB962C8B-B14F-4D97-AF65-F5344CB8AC3E}">
        <p14:creationId xmlns:p14="http://schemas.microsoft.com/office/powerpoint/2010/main" val="36287471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38560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49030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4"/>
            <a:ext cx="10515600" cy="108944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410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96840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838200" y="1690688"/>
            <a:ext cx="5181600" cy="4351338"/>
          </a:xfrm>
        </p:spPr>
        <p:txBody>
          <a:bodyPr/>
          <a:lstStyle>
            <a:lvl1pPr marL="457200" indent="-457200">
              <a:buFont typeface="Arial" panose="020B0604020202020204" pitchFamily="34" charset="0"/>
              <a:buChar char="•"/>
              <a:defRPr/>
            </a:lvl1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825625"/>
            <a:ext cx="5181600" cy="42164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30986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974686067"/>
      </p:ext>
    </p:extLst>
  </p:cSld>
  <p:clrMapOvr>
    <a:masterClrMapping/>
  </p:clrMapOvr>
  <p:extLst>
    <p:ext uri="{DCECCB84-F9BA-43D5-87BE-67443E8EF086}">
      <p15:sldGuideLst xmlns:p15="http://schemas.microsoft.com/office/powerpoint/2012/main">
        <p15:guide id="1" orient="horz" pos="402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161289"/>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53E9E-8905-47D9-8774-71C2D0812B6B}" type="datetime1">
              <a:rPr lang="fi-FI" smtClean="0"/>
              <a:t>23.10.2020</a:t>
            </a:fld>
            <a:endParaRPr lang="fi-FI"/>
          </a:p>
        </p:txBody>
      </p:sp>
      <p:sp>
        <p:nvSpPr>
          <p:cNvPr id="5" name="Alatunnisteen paikkamerkki 4"/>
          <p:cNvSpPr>
            <a:spLocks noGrp="1"/>
          </p:cNvSpPr>
          <p:nvPr>
            <p:ph type="ftr" sz="quarter" idx="3"/>
          </p:nvPr>
        </p:nvSpPr>
        <p:spPr>
          <a:xfrm>
            <a:off x="4038600" y="619267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dirty="0"/>
              <a:t>kiertotalousamk.fi</a:t>
            </a: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966C3-9558-4BBB-9775-7D1DA6AA08CC}" type="slidenum">
              <a:rPr lang="fi-FI" smtClean="0"/>
              <a:t>‹#›</a:t>
            </a:fld>
            <a:endParaRPr lang="fi-FI"/>
          </a:p>
        </p:txBody>
      </p:sp>
    </p:spTree>
    <p:extLst>
      <p:ext uri="{BB962C8B-B14F-4D97-AF65-F5344CB8AC3E}">
        <p14:creationId xmlns:p14="http://schemas.microsoft.com/office/powerpoint/2010/main" val="11527115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01" r:id="rId3"/>
    <p:sldLayoutId id="2147483692" r:id="rId4"/>
    <p:sldLayoutId id="2147483693" r:id="rId5"/>
    <p:sldLayoutId id="2147483702" r:id="rId6"/>
    <p:sldLayoutId id="2147483695" r:id="rId7"/>
  </p:sldLayoutIdLst>
  <p:hf sldNum="0" hdr="0"/>
  <p:txStyles>
    <p:titleStyle>
      <a:lvl1pPr algn="l" defTabSz="914400" rtl="0" eaLnBrk="1" latinLnBrk="0" hangingPunct="1">
        <a:lnSpc>
          <a:spcPct val="90000"/>
        </a:lnSpc>
        <a:spcBef>
          <a:spcPct val="0"/>
        </a:spcBef>
        <a:buNone/>
        <a:defRPr sz="44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finlex.fi/fi/laki/ajantasa/2011/20110311" TargetMode="External"/><Relationship Id="rId1" Type="http://schemas.openxmlformats.org/officeDocument/2006/relationships/slideLayout" Target="../slideLayouts/slideLayout2.xml"/><Relationship Id="rId4" Type="http://schemas.openxmlformats.org/officeDocument/2006/relationships/hyperlink" Target="http://pitkaranta.blogspot.com/2016/06/tem-perusskenaario-ja.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europarl.europa.eu/news/fi/headlines/society/20180305STO99003/hiilidioksidipaastoja-vahentamassa-eu-n-tavoitteet-ja-toimet" TargetMode="External"/><Relationship Id="rId2" Type="http://schemas.openxmlformats.org/officeDocument/2006/relationships/hyperlink" Target="http://pitkaranta.blogspot.com/2016/06/tem-perusskenaario-ja.html"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em.fi/energiatehokkuus"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em.fi/energiatehokkuus"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energiavirasto.fi/energiavirasto" TargetMode="External"/><Relationship Id="rId2" Type="http://schemas.openxmlformats.org/officeDocument/2006/relationships/hyperlink" Target="https://tem.fi/energiatehokkuus" TargetMode="Externa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hyperlink" Target="https://tem.fi/energiatehokkuus" TargetMode="External"/><Relationship Id="rId2" Type="http://schemas.openxmlformats.org/officeDocument/2006/relationships/hyperlink" Target="https://www.motiva.fi/motiva" TargetMode="Externa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em.fi/tyo-ja-elinkeinoministerion-energiatehokkuussuunnitelma"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motiva.fi/ratkaisut/ohjauskeinot/energiakatselmukset"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tem.fi/energiatehokkuus" TargetMode="External"/><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motiva.fi/ratkaisut/energiakatselmustoiminta/tem_n_tukemat_energiakatselmukset/energiakatselmoijien_peruskurssi" TargetMode="External"/><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motiva.fi/files/10971/Prosessiteollisuuden_energia-analyysi.pdf" TargetMode="Externa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energiatehokkuussopimukset2017-2025.fi/energiatehokkuussopimukset/"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energiatehokkuussopimukset2017-2025.fi/energiatehokkuussopimukset/#taustat"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em.fi/energia-ja-ilmastostrategi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sankey-diagrams.com/lost-gem-energy-analysis-motiva/"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en.wikipedia.org/wiki/Sankey_diagra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motiva.fi/ratkaisut/energiakatselmustoiminta/tem_n_tukemat_energiakatselmukset/energiakatselmusmallit/prosessiteollisuuden_energia-analyysi"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otiva.fi/ratkaisut/ohjauskeinot/direktiivit/energiatehokkuusdirektiivi" TargetMode="External"/><Relationship Id="rId2" Type="http://schemas.openxmlformats.org/officeDocument/2006/relationships/hyperlink" Target="https://tem.fi/energiatehokkuusdirektiivin-toimeenpano" TargetMode="Externa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tem.fi/energiatehokkuusdirektiivin-toimeenpano" TargetMode="External"/><Relationship Id="rId2" Type="http://schemas.openxmlformats.org/officeDocument/2006/relationships/hyperlink" Target="https://www.finlex.fi/fi/laki/ajantasa/2014/20141429"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finlex.fi/fi/laki/alkup/2015/2015002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em.fi/energiatehokkuusdirektiivin-toimeenpan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julkaisut.valtioneuvosto.fi/handle/10024/16181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otiva.fi/ratkaisut/ohjauskeinot/valtioneuvoston_periaatepaatos_energiatehokkuudesta" TargetMode="External"/><Relationship Id="rId2" Type="http://schemas.openxmlformats.org/officeDocument/2006/relationships/hyperlink" Target="https://tem.fi/documents/1410877/2795167/ETT-periaatep%C3%A4%C3%A4t%C3%B6s+04022010/f0d2c438-f170-4484-b84b-da2fbd97b419/ETT-periaatep%C3%A4%C3%A4t%C3%B6s+04022010.pdf"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Energian tehokas käyttö teollisuudessa </a:t>
            </a:r>
          </a:p>
        </p:txBody>
      </p:sp>
      <p:sp>
        <p:nvSpPr>
          <p:cNvPr id="3" name="Alaotsikko 2"/>
          <p:cNvSpPr>
            <a:spLocks noGrp="1"/>
          </p:cNvSpPr>
          <p:nvPr>
            <p:ph type="subTitle" idx="1"/>
          </p:nvPr>
        </p:nvSpPr>
        <p:spPr/>
        <p:txBody>
          <a:bodyPr/>
          <a:lstStyle/>
          <a:p>
            <a:r>
              <a:rPr lang="fi-FI" dirty="0"/>
              <a:t>Kimmo Kemppainen, KAMK</a:t>
            </a:r>
          </a:p>
          <a:p>
            <a:r>
              <a:rPr lang="fi-FI" dirty="0"/>
              <a:t>[Valmis 23.10.2020]</a:t>
            </a:r>
          </a:p>
        </p:txBody>
      </p:sp>
      <p:sp>
        <p:nvSpPr>
          <p:cNvPr id="4" name="Päivämäärän paikkamerkki 3"/>
          <p:cNvSpPr>
            <a:spLocks noGrp="1"/>
          </p:cNvSpPr>
          <p:nvPr>
            <p:ph type="dt" sz="half" idx="10"/>
          </p:nvPr>
        </p:nvSpPr>
        <p:spPr/>
        <p:txBody>
          <a:bodyPr/>
          <a:lstStyle/>
          <a:p>
            <a:fld id="{60FEDBEC-BDFD-41C9-A00C-68FA1EF50EC5}" type="datetime1">
              <a:rPr lang="fi-FI" smtClean="0"/>
              <a:t>23.10.2020</a:t>
            </a:fld>
            <a:endParaRPr lang="fi-FI"/>
          </a:p>
        </p:txBody>
      </p:sp>
      <p:sp>
        <p:nvSpPr>
          <p:cNvPr id="5" name="Alatunnisteen paikkamerkki 4"/>
          <p:cNvSpPr>
            <a:spLocks noGrp="1"/>
          </p:cNvSpPr>
          <p:nvPr>
            <p:ph type="ftr" sz="quarter" idx="11"/>
          </p:nvPr>
        </p:nvSpPr>
        <p:spPr/>
        <p:txBody>
          <a:bodyPr/>
          <a:lstStyle/>
          <a:p>
            <a:r>
              <a:rPr lang="fi-FI"/>
              <a:t>kiertotalousamk.fi</a:t>
            </a:r>
            <a:endParaRPr lang="fi-FI" dirty="0"/>
          </a:p>
        </p:txBody>
      </p:sp>
      <p:pic>
        <p:nvPicPr>
          <p:cNvPr id="7" name="Picture 6" descr="A close up of a sign&#10;&#10;Description automatically generated">
            <a:extLst>
              <a:ext uri="{FF2B5EF4-FFF2-40B4-BE49-F238E27FC236}">
                <a16:creationId xmlns:a16="http://schemas.microsoft.com/office/drawing/2014/main" id="{5B76A409-B90B-40F3-895D-35CD77082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0084" y="6100280"/>
            <a:ext cx="1227411" cy="429442"/>
          </a:xfrm>
          <a:prstGeom prst="rect">
            <a:avLst/>
          </a:prstGeom>
        </p:spPr>
      </p:pic>
    </p:spTree>
    <p:extLst>
      <p:ext uri="{BB962C8B-B14F-4D97-AF65-F5344CB8AC3E}">
        <p14:creationId xmlns:p14="http://schemas.microsoft.com/office/powerpoint/2010/main" val="3332286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a:bodyPr>
          <a:lstStyle/>
          <a:p>
            <a:r>
              <a:rPr lang="fi-FI" dirty="0"/>
              <a:t>Päästökauppalaki</a:t>
            </a:r>
          </a:p>
        </p:txBody>
      </p:sp>
      <p:sp>
        <p:nvSpPr>
          <p:cNvPr id="3" name="Alaotsikko 2"/>
          <p:cNvSpPr>
            <a:spLocks noGrp="1"/>
          </p:cNvSpPr>
          <p:nvPr>
            <p:ph type="subTitle" idx="1"/>
          </p:nvPr>
        </p:nvSpPr>
        <p:spPr/>
        <p:txBody>
          <a:bodyPr/>
          <a:lstStyle/>
          <a:p>
            <a:r>
              <a:rPr lang="fi-FI" dirty="0"/>
              <a:t>Kimmo Kemppainen, KAMK</a:t>
            </a:r>
          </a:p>
        </p:txBody>
      </p:sp>
      <p:sp>
        <p:nvSpPr>
          <p:cNvPr id="4" name="Päivämäärän paikkamerkki 3"/>
          <p:cNvSpPr>
            <a:spLocks noGrp="1"/>
          </p:cNvSpPr>
          <p:nvPr>
            <p:ph type="dt" sz="half" idx="10"/>
          </p:nvPr>
        </p:nvSpPr>
        <p:spPr/>
        <p:txBody>
          <a:bodyPr/>
          <a:lstStyle/>
          <a:p>
            <a:fld id="{60FEDBEC-BDFD-41C9-A00C-68FA1EF50EC5}" type="datetime1">
              <a:rPr lang="fi-FI" smtClean="0"/>
              <a:t>23.10.2020</a:t>
            </a:fld>
            <a:endParaRPr lang="fi-FI"/>
          </a:p>
        </p:txBody>
      </p:sp>
      <p:sp>
        <p:nvSpPr>
          <p:cNvPr id="5" name="Alatunnisteen paikkamerkki 4"/>
          <p:cNvSpPr>
            <a:spLocks noGrp="1"/>
          </p:cNvSpPr>
          <p:nvPr>
            <p:ph type="ftr" sz="quarter" idx="11"/>
          </p:nvPr>
        </p:nvSpPr>
        <p:spPr/>
        <p:txBody>
          <a:bodyPr/>
          <a:lstStyle/>
          <a:p>
            <a:r>
              <a:rPr lang="fi-FI"/>
              <a:t>kiertotalousamk.fi</a:t>
            </a:r>
            <a:endParaRPr lang="fi-FI" dirty="0"/>
          </a:p>
        </p:txBody>
      </p:sp>
      <p:pic>
        <p:nvPicPr>
          <p:cNvPr id="7" name="Picture 6" descr="A close up of a sign&#10;&#10;Description automatically generated">
            <a:extLst>
              <a:ext uri="{FF2B5EF4-FFF2-40B4-BE49-F238E27FC236}">
                <a16:creationId xmlns:a16="http://schemas.microsoft.com/office/drawing/2014/main" id="{5920B8E5-B309-4B84-A649-7C2AB522AF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6438" y="6128354"/>
            <a:ext cx="1227411" cy="429442"/>
          </a:xfrm>
          <a:prstGeom prst="rect">
            <a:avLst/>
          </a:prstGeom>
        </p:spPr>
      </p:pic>
    </p:spTree>
    <p:extLst>
      <p:ext uri="{BB962C8B-B14F-4D97-AF65-F5344CB8AC3E}">
        <p14:creationId xmlns:p14="http://schemas.microsoft.com/office/powerpoint/2010/main" val="121898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7CB248-EF57-4311-B962-5EFFCDFD0751}"/>
              </a:ext>
            </a:extLst>
          </p:cNvPr>
          <p:cNvSpPr>
            <a:spLocks noGrp="1"/>
          </p:cNvSpPr>
          <p:nvPr>
            <p:ph type="title"/>
          </p:nvPr>
        </p:nvSpPr>
        <p:spPr>
          <a:xfrm>
            <a:off x="533633" y="292146"/>
            <a:ext cx="4560584" cy="1128068"/>
          </a:xfrm>
        </p:spPr>
        <p:txBody>
          <a:bodyPr anchor="ctr">
            <a:normAutofit/>
          </a:bodyPr>
          <a:lstStyle/>
          <a:p>
            <a:r>
              <a:rPr lang="fi-FI" sz="4000" b="0" i="0" dirty="0">
                <a:effectLst/>
                <a:latin typeface="IntervalSansProRegular"/>
              </a:rPr>
              <a:t>Päästökauppalaki</a:t>
            </a:r>
            <a:endParaRPr lang="fi-FI" sz="4000" dirty="0"/>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32A149-F181-4675-8977-C36B6F729253}"/>
              </a:ext>
            </a:extLst>
          </p:cNvPr>
          <p:cNvSpPr>
            <a:spLocks noGrp="1"/>
          </p:cNvSpPr>
          <p:nvPr>
            <p:ph idx="1"/>
          </p:nvPr>
        </p:nvSpPr>
        <p:spPr>
          <a:xfrm>
            <a:off x="159341" y="2090569"/>
            <a:ext cx="5431333" cy="4219521"/>
          </a:xfrm>
        </p:spPr>
        <p:txBody>
          <a:bodyPr anchor="ctr">
            <a:normAutofit/>
          </a:bodyPr>
          <a:lstStyle/>
          <a:p>
            <a:pPr marL="0" indent="0">
              <a:buNone/>
            </a:pPr>
            <a:r>
              <a:rPr lang="fi-FI" sz="1800" dirty="0">
                <a:latin typeface="IntervalSansProRegular"/>
              </a:rPr>
              <a:t>L</a:t>
            </a:r>
            <a:r>
              <a:rPr lang="fi-FI" sz="1800" b="0" i="0" dirty="0">
                <a:effectLst/>
                <a:latin typeface="IntervalSansProRegular"/>
              </a:rPr>
              <a:t>ain tarkoituksena on edistää kasvihuonekaasupäästöjen vähentämistä kustannustehokkaasti ja taloudellisesti.</a:t>
            </a:r>
          </a:p>
          <a:p>
            <a:pPr marL="0" indent="0">
              <a:buNone/>
            </a:pPr>
            <a:r>
              <a:rPr lang="fi-FI" sz="1800" dirty="0"/>
              <a:t>Laki koskee yli 20 MW :n polttolaitoksia ja etupäässä prosessiteollisuuden tuotantoa, milloin tuotantotaso </a:t>
            </a:r>
            <a:r>
              <a:rPr lang="fi-FI" sz="1800" dirty="0">
                <a:hlinkClick r:id="rId2"/>
              </a:rPr>
              <a:t>ylittää laissa määritetyn</a:t>
            </a:r>
            <a:r>
              <a:rPr lang="fi-FI" sz="1800" dirty="0"/>
              <a:t> tason. Lain mukaan yrityksille annetaan oikeus tietyn suuruiseen CO2-päästöön.</a:t>
            </a:r>
          </a:p>
          <a:p>
            <a:pPr marL="0" indent="0">
              <a:buNone/>
            </a:pPr>
            <a:r>
              <a:rPr lang="fi-FI" sz="1800" b="1" dirty="0"/>
              <a:t>Jos yritys haluaa tuottaa enemmän CO2-kaasuja ilmakehään, sen on ostettava oikeuksia sellaiselta yritykseltä, jolla päästöoikeuksia on jäänyt käyttämättä. </a:t>
            </a:r>
            <a:r>
              <a:rPr lang="fi-FI" sz="1800" dirty="0"/>
              <a:t>Ensimmäiset päästöoikeudet jaettiin vuosille 2005-2007, ja seuraava kausi koski vuosia 2008-2012. Kolmaspäästökauppakausi alkoi 2013 ja päättyy 2020. </a:t>
            </a:r>
            <a:r>
              <a:rPr lang="fi-FI" sz="1800" b="1" dirty="0"/>
              <a:t>Sen tavoitteena on vähentää hiilidioksidipäästöjä 21 % vuoden 2005 tasosta. </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close up of a map&#10;&#10;Description automatically generated">
            <a:extLst>
              <a:ext uri="{FF2B5EF4-FFF2-40B4-BE49-F238E27FC236}">
                <a16:creationId xmlns:a16="http://schemas.microsoft.com/office/drawing/2014/main" id="{35BDF4CC-EE05-40AE-9CC0-7D609D114CD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5" r="7607" b="2"/>
          <a:stretch/>
        </p:blipFill>
        <p:spPr bwMode="auto">
          <a:xfrm>
            <a:off x="5802004" y="1614504"/>
            <a:ext cx="5776978" cy="385322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0BF3D434-99CA-4E49-B03E-1F140AE495C3}"/>
              </a:ext>
            </a:extLst>
          </p:cNvPr>
          <p:cNvSpPr>
            <a:spLocks noGrp="1"/>
          </p:cNvSpPr>
          <p:nvPr>
            <p:ph type="ftr" sz="quarter" idx="11"/>
          </p:nvPr>
        </p:nvSpPr>
        <p:spPr>
          <a:xfrm>
            <a:off x="5685810" y="6492240"/>
            <a:ext cx="3050866" cy="365125"/>
          </a:xfrm>
        </p:spPr>
        <p:txBody>
          <a:bodyPr>
            <a:normAutofit/>
          </a:bodyPr>
          <a:lstStyle/>
          <a:p>
            <a:pPr algn="l">
              <a:spcAft>
                <a:spcPts val="600"/>
              </a:spcAft>
            </a:pPr>
            <a:r>
              <a:rPr lang="fi-FI"/>
              <a:t>kiertotalousamk.fi</a:t>
            </a:r>
          </a:p>
        </p:txBody>
      </p:sp>
      <p:sp>
        <p:nvSpPr>
          <p:cNvPr id="14" name="TextBox 13">
            <a:extLst>
              <a:ext uri="{FF2B5EF4-FFF2-40B4-BE49-F238E27FC236}">
                <a16:creationId xmlns:a16="http://schemas.microsoft.com/office/drawing/2014/main" id="{F2DA9D69-72DC-460A-BAA8-12CED984C024}"/>
              </a:ext>
            </a:extLst>
          </p:cNvPr>
          <p:cNvSpPr txBox="1"/>
          <p:nvPr/>
        </p:nvSpPr>
        <p:spPr>
          <a:xfrm>
            <a:off x="6096000" y="5976665"/>
            <a:ext cx="6096000" cy="307777"/>
          </a:xfrm>
          <a:prstGeom prst="rect">
            <a:avLst/>
          </a:prstGeom>
          <a:noFill/>
        </p:spPr>
        <p:txBody>
          <a:bodyPr wrap="square">
            <a:spAutoFit/>
          </a:bodyPr>
          <a:lstStyle/>
          <a:p>
            <a:r>
              <a:rPr lang="fi-FI" sz="1400" dirty="0">
                <a:hlinkClick r:id="rId4"/>
              </a:rPr>
              <a:t>http://pitkaranta.blogspot.com/2016/06/tem-perusskenaario-ja.html</a:t>
            </a:r>
            <a:endParaRPr lang="fi-FI" sz="1400" dirty="0"/>
          </a:p>
        </p:txBody>
      </p:sp>
      <p:sp>
        <p:nvSpPr>
          <p:cNvPr id="16" name="TextBox 15">
            <a:extLst>
              <a:ext uri="{FF2B5EF4-FFF2-40B4-BE49-F238E27FC236}">
                <a16:creationId xmlns:a16="http://schemas.microsoft.com/office/drawing/2014/main" id="{7571EA17-BCB4-4958-9496-5D7201AEC7DC}"/>
              </a:ext>
            </a:extLst>
          </p:cNvPr>
          <p:cNvSpPr txBox="1"/>
          <p:nvPr/>
        </p:nvSpPr>
        <p:spPr>
          <a:xfrm>
            <a:off x="219291" y="6207465"/>
            <a:ext cx="6094428" cy="307777"/>
          </a:xfrm>
          <a:prstGeom prst="rect">
            <a:avLst/>
          </a:prstGeom>
          <a:noFill/>
        </p:spPr>
        <p:txBody>
          <a:bodyPr wrap="square">
            <a:spAutoFit/>
          </a:bodyPr>
          <a:lstStyle/>
          <a:p>
            <a:r>
              <a:rPr lang="fi-FI" sz="1400" dirty="0">
                <a:hlinkClick r:id="rId2"/>
              </a:rPr>
              <a:t>https://www.finlex.fi/fi/laki/ajantasa/2011/20110311</a:t>
            </a:r>
            <a:endParaRPr lang="fi-FI" sz="1400" dirty="0"/>
          </a:p>
        </p:txBody>
      </p:sp>
    </p:spTree>
    <p:extLst>
      <p:ext uri="{BB962C8B-B14F-4D97-AF65-F5344CB8AC3E}">
        <p14:creationId xmlns:p14="http://schemas.microsoft.com/office/powerpoint/2010/main" val="4263814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7CB248-EF57-4311-B962-5EFFCDFD0751}"/>
              </a:ext>
            </a:extLst>
          </p:cNvPr>
          <p:cNvSpPr>
            <a:spLocks noGrp="1"/>
          </p:cNvSpPr>
          <p:nvPr>
            <p:ph type="title"/>
          </p:nvPr>
        </p:nvSpPr>
        <p:spPr>
          <a:xfrm>
            <a:off x="533633" y="292146"/>
            <a:ext cx="4560584" cy="1128068"/>
          </a:xfrm>
        </p:spPr>
        <p:txBody>
          <a:bodyPr anchor="ctr">
            <a:normAutofit fontScale="90000"/>
          </a:bodyPr>
          <a:lstStyle/>
          <a:p>
            <a:r>
              <a:rPr lang="fi-FI" sz="4000" b="0" i="0" dirty="0">
                <a:effectLst/>
                <a:latin typeface="IntervalSansProRegular"/>
              </a:rPr>
              <a:t>Päästökauppasysteemi</a:t>
            </a:r>
            <a:endParaRPr lang="fi-FI" sz="4000" dirty="0"/>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32A149-F181-4675-8977-C36B6F729253}"/>
              </a:ext>
            </a:extLst>
          </p:cNvPr>
          <p:cNvSpPr>
            <a:spLocks noGrp="1"/>
          </p:cNvSpPr>
          <p:nvPr>
            <p:ph idx="1"/>
          </p:nvPr>
        </p:nvSpPr>
        <p:spPr>
          <a:xfrm>
            <a:off x="159341" y="2090569"/>
            <a:ext cx="5431333" cy="4219521"/>
          </a:xfrm>
        </p:spPr>
        <p:txBody>
          <a:bodyPr anchor="ctr">
            <a:normAutofit/>
          </a:bodyPr>
          <a:lstStyle/>
          <a:p>
            <a:pPr marL="0" indent="0">
              <a:buNone/>
            </a:pPr>
            <a:r>
              <a:rPr lang="fi-FI" sz="1800" dirty="0">
                <a:latin typeface="IntervalSansProRegular"/>
              </a:rPr>
              <a:t>Lain asettava EU:n päästökauppasysteemin (ETS) tavoitteena on vähentää teollisuuden hiilidioksidipäästöjä velvoittamalla yritykset hankkimaan päästöoikeuden jokaiselle tuottamalleen hiilidioksiditonnille. Päästöoikeudet myydään yrityksille huutokaupalla. Järjestelmässä on mukana myös kannustimia innovaatioille alalla.</a:t>
            </a:r>
          </a:p>
          <a:p>
            <a:pPr marL="0" indent="0">
              <a:buNone/>
            </a:pPr>
            <a:r>
              <a:rPr lang="fi-FI" sz="1800" dirty="0">
                <a:latin typeface="IntervalSansProRegular"/>
              </a:rPr>
              <a:t>ETS oli maailman ensimmäinen hiilidioksidipäästöjen kauppajärjestelmä ja se on edelleen maailman suurin. </a:t>
            </a:r>
            <a:r>
              <a:rPr lang="fi-FI" sz="1800" b="1" dirty="0">
                <a:latin typeface="IntervalSansProRegular"/>
              </a:rPr>
              <a:t>Sen piiriin kuuluu noin 45 % EU:n kaikista kasvihuonekaasupäästöistä </a:t>
            </a:r>
            <a:r>
              <a:rPr lang="fi-FI" sz="1800" dirty="0">
                <a:latin typeface="IntervalSansProRegular"/>
              </a:rPr>
              <a:t>ja noin 11 000 teollisuus- ja energiantuotantolaitosta. Tavoitteena on vähentää päästöjä 43 % verrattuna vuoden 2005 tasoon.</a:t>
            </a:r>
            <a:endParaRPr lang="fi-FI" sz="1800" b="1" dirty="0"/>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0BF3D434-99CA-4E49-B03E-1F140AE495C3}"/>
              </a:ext>
            </a:extLst>
          </p:cNvPr>
          <p:cNvSpPr>
            <a:spLocks noGrp="1"/>
          </p:cNvSpPr>
          <p:nvPr>
            <p:ph type="ftr" sz="quarter" idx="11"/>
          </p:nvPr>
        </p:nvSpPr>
        <p:spPr>
          <a:xfrm>
            <a:off x="5685810" y="6492240"/>
            <a:ext cx="3050866" cy="365125"/>
          </a:xfrm>
        </p:spPr>
        <p:txBody>
          <a:bodyPr>
            <a:normAutofit/>
          </a:bodyPr>
          <a:lstStyle/>
          <a:p>
            <a:pPr algn="l">
              <a:spcAft>
                <a:spcPts val="600"/>
              </a:spcAft>
            </a:pPr>
            <a:r>
              <a:rPr lang="fi-FI"/>
              <a:t>kiertotalousamk.fi</a:t>
            </a:r>
          </a:p>
        </p:txBody>
      </p:sp>
      <p:sp>
        <p:nvSpPr>
          <p:cNvPr id="14" name="TextBox 13">
            <a:extLst>
              <a:ext uri="{FF2B5EF4-FFF2-40B4-BE49-F238E27FC236}">
                <a16:creationId xmlns:a16="http://schemas.microsoft.com/office/drawing/2014/main" id="{F2DA9D69-72DC-460A-BAA8-12CED984C024}"/>
              </a:ext>
            </a:extLst>
          </p:cNvPr>
          <p:cNvSpPr txBox="1"/>
          <p:nvPr/>
        </p:nvSpPr>
        <p:spPr>
          <a:xfrm>
            <a:off x="6096000" y="5976665"/>
            <a:ext cx="6096000" cy="307777"/>
          </a:xfrm>
          <a:prstGeom prst="rect">
            <a:avLst/>
          </a:prstGeom>
          <a:noFill/>
        </p:spPr>
        <p:txBody>
          <a:bodyPr wrap="square">
            <a:spAutoFit/>
          </a:bodyPr>
          <a:lstStyle/>
          <a:p>
            <a:r>
              <a:rPr lang="fi-FI" sz="1400" dirty="0">
                <a:hlinkClick r:id="rId2"/>
              </a:rPr>
              <a:t>http://pitkaranta.blogspot.com/2016/06/tem-perusskenaario-ja.html</a:t>
            </a:r>
            <a:endParaRPr lang="fi-FI" sz="1400" dirty="0"/>
          </a:p>
        </p:txBody>
      </p:sp>
      <p:sp>
        <p:nvSpPr>
          <p:cNvPr id="15" name="TextBox 14">
            <a:extLst>
              <a:ext uri="{FF2B5EF4-FFF2-40B4-BE49-F238E27FC236}">
                <a16:creationId xmlns:a16="http://schemas.microsoft.com/office/drawing/2014/main" id="{59F49BD7-C961-4232-9E72-7E523591ABAF}"/>
              </a:ext>
            </a:extLst>
          </p:cNvPr>
          <p:cNvSpPr txBox="1"/>
          <p:nvPr/>
        </p:nvSpPr>
        <p:spPr>
          <a:xfrm>
            <a:off x="159341" y="5905051"/>
            <a:ext cx="4803424" cy="738664"/>
          </a:xfrm>
          <a:prstGeom prst="rect">
            <a:avLst/>
          </a:prstGeom>
          <a:noFill/>
        </p:spPr>
        <p:txBody>
          <a:bodyPr wrap="square">
            <a:spAutoFit/>
          </a:bodyPr>
          <a:lstStyle/>
          <a:p>
            <a:r>
              <a:rPr lang="fi-FI" sz="1400" dirty="0">
                <a:hlinkClick r:id="rId3"/>
              </a:rPr>
              <a:t>https://www.europarl.europa.eu/news/fi/headlines/society/20180305STO99003/hiilidioksidipaastoja-vahentamassa-eu-n-tavoitteet-ja-toimet</a:t>
            </a:r>
            <a:endParaRPr lang="fi-FI" sz="1400" dirty="0"/>
          </a:p>
        </p:txBody>
      </p:sp>
      <p:pic>
        <p:nvPicPr>
          <p:cNvPr id="6" name="Picture 5">
            <a:extLst>
              <a:ext uri="{FF2B5EF4-FFF2-40B4-BE49-F238E27FC236}">
                <a16:creationId xmlns:a16="http://schemas.microsoft.com/office/drawing/2014/main" id="{F0DB0DB0-4317-4625-91AB-EB16028D8587}"/>
              </a:ext>
            </a:extLst>
          </p:cNvPr>
          <p:cNvPicPr>
            <a:picLocks noChangeAspect="1"/>
          </p:cNvPicPr>
          <p:nvPr/>
        </p:nvPicPr>
        <p:blipFill>
          <a:blip r:embed="rId4"/>
          <a:stretch>
            <a:fillRect/>
          </a:stretch>
        </p:blipFill>
        <p:spPr>
          <a:xfrm>
            <a:off x="5768058" y="1456024"/>
            <a:ext cx="6175529" cy="3601106"/>
          </a:xfrm>
          <a:prstGeom prst="rect">
            <a:avLst/>
          </a:prstGeom>
        </p:spPr>
      </p:pic>
    </p:spTree>
    <p:extLst>
      <p:ext uri="{BB962C8B-B14F-4D97-AF65-F5344CB8AC3E}">
        <p14:creationId xmlns:p14="http://schemas.microsoft.com/office/powerpoint/2010/main" val="4222482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a:bodyPr>
          <a:lstStyle/>
          <a:p>
            <a:r>
              <a:rPr lang="fi-FI" dirty="0"/>
              <a:t>Energiatehokkuus</a:t>
            </a:r>
          </a:p>
        </p:txBody>
      </p:sp>
      <p:sp>
        <p:nvSpPr>
          <p:cNvPr id="3" name="Alaotsikko 2"/>
          <p:cNvSpPr>
            <a:spLocks noGrp="1"/>
          </p:cNvSpPr>
          <p:nvPr>
            <p:ph type="subTitle" idx="1"/>
          </p:nvPr>
        </p:nvSpPr>
        <p:spPr/>
        <p:txBody>
          <a:bodyPr/>
          <a:lstStyle/>
          <a:p>
            <a:r>
              <a:rPr lang="fi-FI" dirty="0"/>
              <a:t>Kimmo Kemppainen, KAMK</a:t>
            </a:r>
          </a:p>
        </p:txBody>
      </p:sp>
      <p:sp>
        <p:nvSpPr>
          <p:cNvPr id="4" name="Päivämäärän paikkamerkki 3"/>
          <p:cNvSpPr>
            <a:spLocks noGrp="1"/>
          </p:cNvSpPr>
          <p:nvPr>
            <p:ph type="dt" sz="half" idx="10"/>
          </p:nvPr>
        </p:nvSpPr>
        <p:spPr/>
        <p:txBody>
          <a:bodyPr/>
          <a:lstStyle/>
          <a:p>
            <a:fld id="{60FEDBEC-BDFD-41C9-A00C-68FA1EF50EC5}" type="datetime1">
              <a:rPr lang="fi-FI" smtClean="0"/>
              <a:t>23.10.2020</a:t>
            </a:fld>
            <a:endParaRPr lang="fi-FI"/>
          </a:p>
        </p:txBody>
      </p:sp>
      <p:sp>
        <p:nvSpPr>
          <p:cNvPr id="5" name="Alatunnisteen paikkamerkki 4"/>
          <p:cNvSpPr>
            <a:spLocks noGrp="1"/>
          </p:cNvSpPr>
          <p:nvPr>
            <p:ph type="ftr" sz="quarter" idx="11"/>
          </p:nvPr>
        </p:nvSpPr>
        <p:spPr/>
        <p:txBody>
          <a:bodyPr/>
          <a:lstStyle/>
          <a:p>
            <a:r>
              <a:rPr lang="fi-FI"/>
              <a:t>kiertotalousamk.fi</a:t>
            </a:r>
            <a:endParaRPr lang="fi-FI" dirty="0"/>
          </a:p>
        </p:txBody>
      </p:sp>
      <p:pic>
        <p:nvPicPr>
          <p:cNvPr id="7" name="Picture 6" descr="A close up of a sign&#10;&#10;Description automatically generated">
            <a:extLst>
              <a:ext uri="{FF2B5EF4-FFF2-40B4-BE49-F238E27FC236}">
                <a16:creationId xmlns:a16="http://schemas.microsoft.com/office/drawing/2014/main" id="{0CAC9A33-AD77-4EE8-B9B6-D9B4A2D51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6227" y="6128354"/>
            <a:ext cx="1227411" cy="429442"/>
          </a:xfrm>
          <a:prstGeom prst="rect">
            <a:avLst/>
          </a:prstGeom>
        </p:spPr>
      </p:pic>
    </p:spTree>
    <p:extLst>
      <p:ext uri="{BB962C8B-B14F-4D97-AF65-F5344CB8AC3E}">
        <p14:creationId xmlns:p14="http://schemas.microsoft.com/office/powerpoint/2010/main" val="1628430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B0367C-1810-4A60-B5FA-D739DA8D0304}"/>
              </a:ext>
            </a:extLst>
          </p:cNvPr>
          <p:cNvSpPr>
            <a:spLocks noGrp="1"/>
          </p:cNvSpPr>
          <p:nvPr>
            <p:ph type="title"/>
          </p:nvPr>
        </p:nvSpPr>
        <p:spPr/>
        <p:txBody>
          <a:bodyPr/>
          <a:lstStyle/>
          <a:p>
            <a:r>
              <a:rPr lang="fi-FI" dirty="0"/>
              <a:t>Energiatehokkuus</a:t>
            </a:r>
          </a:p>
        </p:txBody>
      </p:sp>
      <p:sp>
        <p:nvSpPr>
          <p:cNvPr id="7" name="Content Placeholder 6">
            <a:extLst>
              <a:ext uri="{FF2B5EF4-FFF2-40B4-BE49-F238E27FC236}">
                <a16:creationId xmlns:a16="http://schemas.microsoft.com/office/drawing/2014/main" id="{F6D28172-A0F9-4013-834C-9A00B1051F23}"/>
              </a:ext>
            </a:extLst>
          </p:cNvPr>
          <p:cNvSpPr>
            <a:spLocks noGrp="1"/>
          </p:cNvSpPr>
          <p:nvPr>
            <p:ph idx="1"/>
          </p:nvPr>
        </p:nvSpPr>
        <p:spPr>
          <a:xfrm>
            <a:off x="838200" y="1408256"/>
            <a:ext cx="10515600" cy="4468645"/>
          </a:xfrm>
        </p:spPr>
        <p:txBody>
          <a:bodyPr>
            <a:normAutofit fontScale="62500" lnSpcReduction="20000"/>
          </a:bodyPr>
          <a:lstStyle/>
          <a:p>
            <a:pPr marL="0" indent="0">
              <a:buNone/>
            </a:pPr>
            <a:r>
              <a:rPr lang="fi-FI" dirty="0"/>
              <a:t>Energiatehokkuuden kehittämisen keskeisenä tavoitteena on kasvihuonekaasupäästöjen </a:t>
            </a:r>
          </a:p>
          <a:p>
            <a:pPr marL="0" indent="0">
              <a:buNone/>
            </a:pPr>
            <a:endParaRPr lang="fi-FI" dirty="0"/>
          </a:p>
          <a:p>
            <a:pPr lvl="1"/>
            <a:r>
              <a:rPr lang="fi-FI" dirty="0"/>
              <a:t>kustannustehokas vähentäminen, </a:t>
            </a:r>
          </a:p>
          <a:p>
            <a:pPr lvl="1"/>
            <a:r>
              <a:rPr lang="fi-FI" dirty="0"/>
              <a:t>energian saatavuuden turvaaminen,</a:t>
            </a:r>
          </a:p>
          <a:p>
            <a:pPr lvl="1"/>
            <a:r>
              <a:rPr lang="fi-FI" dirty="0"/>
              <a:t>tuontienergiatarpeen vähentäminen, </a:t>
            </a:r>
          </a:p>
          <a:p>
            <a:pPr lvl="1"/>
            <a:r>
              <a:rPr lang="fi-FI" dirty="0"/>
              <a:t>energiakustannusten alentaminen, </a:t>
            </a:r>
          </a:p>
          <a:p>
            <a:pPr lvl="1"/>
            <a:r>
              <a:rPr lang="fi-FI" dirty="0"/>
              <a:t>resurssitehokkuus ja </a:t>
            </a:r>
          </a:p>
          <a:p>
            <a:pPr lvl="1"/>
            <a:r>
              <a:rPr lang="fi-FI" dirty="0"/>
              <a:t>muut ympäristösyyt, kuten ympäristön- ja ilmansuojelu. </a:t>
            </a:r>
          </a:p>
          <a:p>
            <a:pPr marL="0" indent="0">
              <a:buNone/>
            </a:pPr>
            <a:endParaRPr lang="fi-FI" dirty="0"/>
          </a:p>
          <a:p>
            <a:pPr marL="0" indent="0">
              <a:buNone/>
            </a:pPr>
            <a:r>
              <a:rPr lang="fi-FI" dirty="0"/>
              <a:t>Energian säästö edistää myös uusiutuvan energian osuuden kasvattamista.</a:t>
            </a:r>
          </a:p>
          <a:p>
            <a:pPr marL="0" indent="0">
              <a:buNone/>
            </a:pPr>
            <a:r>
              <a:rPr lang="fi-FI" dirty="0"/>
              <a:t>Sähkön ja lämmön yhteistuotanto, vapaaehtoisten energiatehokkuussopimusten kattavuus ja energiakatselmusten järjestelmällinen toteuttaminen ovat hyviä esimerkkejä tuloksellisesta energiansäästöstä Suomessa. </a:t>
            </a:r>
          </a:p>
          <a:p>
            <a:pPr marL="0" indent="0">
              <a:buNone/>
            </a:pPr>
            <a:r>
              <a:rPr lang="fi-FI" dirty="0"/>
              <a:t>Suomi on monissa energiansäästötoimissa ja energiankäytön tehokkuudessa kansainvälisesti johtavia maita. Tämä on saavutettu kustannustehokkailla ratkaisuilla ja </a:t>
            </a:r>
            <a:r>
              <a:rPr lang="fi-FI" b="1" dirty="0">
                <a:solidFill>
                  <a:srgbClr val="00B050"/>
                </a:solidFill>
              </a:rPr>
              <a:t>vapaaehtoisuuteen perustuvalla energiatehokkuussopimusjärjestelmällä</a:t>
            </a:r>
            <a:r>
              <a:rPr lang="fi-FI" dirty="0"/>
              <a:t>. Tällä hetkellä suurin osa </a:t>
            </a:r>
            <a:r>
              <a:rPr lang="fi-FI" dirty="0" err="1"/>
              <a:t>cleantech</a:t>
            </a:r>
            <a:r>
              <a:rPr lang="fi-FI" dirty="0"/>
              <a:t> -liiketoiminnan arvosta tulee energiatehokkuudesta.</a:t>
            </a:r>
          </a:p>
        </p:txBody>
      </p:sp>
      <p:sp>
        <p:nvSpPr>
          <p:cNvPr id="5" name="Footer Placeholder 4">
            <a:extLst>
              <a:ext uri="{FF2B5EF4-FFF2-40B4-BE49-F238E27FC236}">
                <a16:creationId xmlns:a16="http://schemas.microsoft.com/office/drawing/2014/main" id="{3CED27E1-02AB-4F45-A3E4-5C2C44C3628C}"/>
              </a:ext>
            </a:extLst>
          </p:cNvPr>
          <p:cNvSpPr>
            <a:spLocks noGrp="1"/>
          </p:cNvSpPr>
          <p:nvPr>
            <p:ph type="ftr" sz="quarter" idx="11"/>
          </p:nvPr>
        </p:nvSpPr>
        <p:spPr/>
        <p:txBody>
          <a:bodyPr/>
          <a:lstStyle/>
          <a:p>
            <a:r>
              <a:rPr lang="fi-FI"/>
              <a:t>kiertotalousamk.fi</a:t>
            </a:r>
          </a:p>
        </p:txBody>
      </p:sp>
      <p:sp>
        <p:nvSpPr>
          <p:cNvPr id="9" name="TextBox 8">
            <a:extLst>
              <a:ext uri="{FF2B5EF4-FFF2-40B4-BE49-F238E27FC236}">
                <a16:creationId xmlns:a16="http://schemas.microsoft.com/office/drawing/2014/main" id="{B7B0B6CE-0CBE-434B-A20B-D3E02DF81C90}"/>
              </a:ext>
            </a:extLst>
          </p:cNvPr>
          <p:cNvSpPr txBox="1"/>
          <p:nvPr/>
        </p:nvSpPr>
        <p:spPr>
          <a:xfrm>
            <a:off x="9814408" y="5393132"/>
            <a:ext cx="1672799" cy="830997"/>
          </a:xfrm>
          <a:prstGeom prst="rect">
            <a:avLst/>
          </a:prstGeom>
          <a:noFill/>
        </p:spPr>
        <p:txBody>
          <a:bodyPr wrap="square" rtlCol="0">
            <a:spAutoFit/>
          </a:bodyPr>
          <a:lstStyle/>
          <a:p>
            <a:r>
              <a:rPr lang="fi-FI" sz="2400" b="1" dirty="0">
                <a:solidFill>
                  <a:srgbClr val="00B050"/>
                </a:solidFill>
              </a:rPr>
              <a:t>Mitattuja tuloksia</a:t>
            </a:r>
          </a:p>
        </p:txBody>
      </p:sp>
      <p:sp>
        <p:nvSpPr>
          <p:cNvPr id="10" name="Rectangle 9">
            <a:extLst>
              <a:ext uri="{FF2B5EF4-FFF2-40B4-BE49-F238E27FC236}">
                <a16:creationId xmlns:a16="http://schemas.microsoft.com/office/drawing/2014/main" id="{C59D6A78-C538-4207-8A94-299C30DAB7A3}"/>
              </a:ext>
            </a:extLst>
          </p:cNvPr>
          <p:cNvSpPr/>
          <p:nvPr/>
        </p:nvSpPr>
        <p:spPr>
          <a:xfrm>
            <a:off x="6673136" y="6133817"/>
            <a:ext cx="3216393" cy="369332"/>
          </a:xfrm>
          <a:prstGeom prst="rect">
            <a:avLst/>
          </a:prstGeom>
        </p:spPr>
        <p:txBody>
          <a:bodyPr wrap="none">
            <a:spAutoFit/>
          </a:bodyPr>
          <a:lstStyle/>
          <a:p>
            <a:r>
              <a:rPr lang="fi-FI" dirty="0">
                <a:hlinkClick r:id="rId2"/>
              </a:rPr>
              <a:t>https://tem.fi/energiatehokkuus</a:t>
            </a:r>
            <a:endParaRPr lang="fi-FI" dirty="0"/>
          </a:p>
        </p:txBody>
      </p:sp>
      <p:sp>
        <p:nvSpPr>
          <p:cNvPr id="11" name="TextBox 10">
            <a:extLst>
              <a:ext uri="{FF2B5EF4-FFF2-40B4-BE49-F238E27FC236}">
                <a16:creationId xmlns:a16="http://schemas.microsoft.com/office/drawing/2014/main" id="{73F75343-5AD1-4EC0-9924-8DAA71B18713}"/>
              </a:ext>
            </a:extLst>
          </p:cNvPr>
          <p:cNvSpPr txBox="1"/>
          <p:nvPr/>
        </p:nvSpPr>
        <p:spPr>
          <a:xfrm>
            <a:off x="5378925" y="5831745"/>
            <a:ext cx="4865984" cy="369332"/>
          </a:xfrm>
          <a:prstGeom prst="rect">
            <a:avLst/>
          </a:prstGeom>
          <a:noFill/>
        </p:spPr>
        <p:txBody>
          <a:bodyPr wrap="square" rtlCol="0">
            <a:spAutoFit/>
          </a:bodyPr>
          <a:lstStyle/>
          <a:p>
            <a:r>
              <a:rPr lang="fi-FI" dirty="0"/>
              <a:t>Työ- ja elinkeinoministeriö - Energiatehokkuus</a:t>
            </a:r>
          </a:p>
        </p:txBody>
      </p:sp>
      <p:cxnSp>
        <p:nvCxnSpPr>
          <p:cNvPr id="13" name="Straight Arrow Connector 12">
            <a:extLst>
              <a:ext uri="{FF2B5EF4-FFF2-40B4-BE49-F238E27FC236}">
                <a16:creationId xmlns:a16="http://schemas.microsoft.com/office/drawing/2014/main" id="{08A12EB4-18B2-4B04-A611-067D417D2171}"/>
              </a:ext>
            </a:extLst>
          </p:cNvPr>
          <p:cNvCxnSpPr>
            <a:cxnSpLocks/>
          </p:cNvCxnSpPr>
          <p:nvPr/>
        </p:nvCxnSpPr>
        <p:spPr>
          <a:xfrm flipH="1" flipV="1">
            <a:off x="9085279" y="5108897"/>
            <a:ext cx="804250" cy="430943"/>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pic>
        <p:nvPicPr>
          <p:cNvPr id="2" name="Picture 1" descr="A close up of a sign&#10;&#10;Description automatically generated">
            <a:extLst>
              <a:ext uri="{FF2B5EF4-FFF2-40B4-BE49-F238E27FC236}">
                <a16:creationId xmlns:a16="http://schemas.microsoft.com/office/drawing/2014/main" id="{1A1C97C7-FB64-48D4-B27E-4F13EFC3A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7091" y="6090073"/>
            <a:ext cx="1227411" cy="429442"/>
          </a:xfrm>
          <a:prstGeom prst="rect">
            <a:avLst/>
          </a:prstGeom>
        </p:spPr>
      </p:pic>
    </p:spTree>
    <p:extLst>
      <p:ext uri="{BB962C8B-B14F-4D97-AF65-F5344CB8AC3E}">
        <p14:creationId xmlns:p14="http://schemas.microsoft.com/office/powerpoint/2010/main" val="2842105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B0367C-1810-4A60-B5FA-D739DA8D0304}"/>
              </a:ext>
            </a:extLst>
          </p:cNvPr>
          <p:cNvSpPr>
            <a:spLocks noGrp="1"/>
          </p:cNvSpPr>
          <p:nvPr>
            <p:ph type="title"/>
          </p:nvPr>
        </p:nvSpPr>
        <p:spPr/>
        <p:txBody>
          <a:bodyPr/>
          <a:lstStyle/>
          <a:p>
            <a:r>
              <a:rPr lang="fi-FI" dirty="0"/>
              <a:t>Työ- ja elinkeinoministeriö (toimija 1)</a:t>
            </a:r>
          </a:p>
        </p:txBody>
      </p:sp>
      <p:sp>
        <p:nvSpPr>
          <p:cNvPr id="7" name="Content Placeholder 6">
            <a:extLst>
              <a:ext uri="{FF2B5EF4-FFF2-40B4-BE49-F238E27FC236}">
                <a16:creationId xmlns:a16="http://schemas.microsoft.com/office/drawing/2014/main" id="{F6D28172-A0F9-4013-834C-9A00B1051F23}"/>
              </a:ext>
            </a:extLst>
          </p:cNvPr>
          <p:cNvSpPr>
            <a:spLocks noGrp="1"/>
          </p:cNvSpPr>
          <p:nvPr>
            <p:ph idx="1"/>
          </p:nvPr>
        </p:nvSpPr>
        <p:spPr>
          <a:xfrm>
            <a:off x="838200" y="1408256"/>
            <a:ext cx="8648700" cy="4468645"/>
          </a:xfrm>
        </p:spPr>
        <p:txBody>
          <a:bodyPr>
            <a:normAutofit/>
          </a:bodyPr>
          <a:lstStyle/>
          <a:p>
            <a:pPr marL="0" indent="0">
              <a:buNone/>
            </a:pPr>
            <a:r>
              <a:rPr lang="fi-FI" dirty="0"/>
              <a:t>Työ- ja elinkeinoministeriö on Suomen edustaja energiatehokkuuteen liittyvissä asioissa EU:ssa ja myös muussa kansainvälisessä yhteistyössä.</a:t>
            </a:r>
          </a:p>
          <a:p>
            <a:pPr marL="0" indent="0">
              <a:buNone/>
            </a:pPr>
            <a:r>
              <a:rPr lang="fi-FI" dirty="0"/>
              <a:t>TEM koordinoi kansallista energiatehokkuuspolitiikkaa, mikä tarkoittaa aktiivista alan kehityksen seuraamista.</a:t>
            </a:r>
          </a:p>
          <a:p>
            <a:pPr marL="0" indent="0">
              <a:buNone/>
            </a:pPr>
            <a:r>
              <a:rPr lang="fi-FI" dirty="0"/>
              <a:t>Eli …Työ- ja elinkeinoministeriön nimesi vuoden 2018 lopussa Energiatehokkuustyöryhmän, jonka tehtävänä oli tehdä esitykset toimista, joilla Suomi saavuttaa tarkistetun energiatehokkuusdirektiivin edellyttämän 7 artiklan sitovan tavoitteen kaudelle 2021–2030.</a:t>
            </a:r>
          </a:p>
        </p:txBody>
      </p:sp>
      <p:sp>
        <p:nvSpPr>
          <p:cNvPr id="5" name="Footer Placeholder 4">
            <a:extLst>
              <a:ext uri="{FF2B5EF4-FFF2-40B4-BE49-F238E27FC236}">
                <a16:creationId xmlns:a16="http://schemas.microsoft.com/office/drawing/2014/main" id="{3CED27E1-02AB-4F45-A3E4-5C2C44C3628C}"/>
              </a:ext>
            </a:extLst>
          </p:cNvPr>
          <p:cNvSpPr>
            <a:spLocks noGrp="1"/>
          </p:cNvSpPr>
          <p:nvPr>
            <p:ph type="ftr" sz="quarter" idx="11"/>
          </p:nvPr>
        </p:nvSpPr>
        <p:spPr/>
        <p:txBody>
          <a:bodyPr/>
          <a:lstStyle/>
          <a:p>
            <a:r>
              <a:rPr lang="fi-FI" dirty="0"/>
              <a:t>kiertotalousamk.fi</a:t>
            </a:r>
          </a:p>
        </p:txBody>
      </p:sp>
      <p:sp>
        <p:nvSpPr>
          <p:cNvPr id="10" name="Rectangle 9">
            <a:extLst>
              <a:ext uri="{FF2B5EF4-FFF2-40B4-BE49-F238E27FC236}">
                <a16:creationId xmlns:a16="http://schemas.microsoft.com/office/drawing/2014/main" id="{C59D6A78-C538-4207-8A94-299C30DAB7A3}"/>
              </a:ext>
            </a:extLst>
          </p:cNvPr>
          <p:cNvSpPr/>
          <p:nvPr/>
        </p:nvSpPr>
        <p:spPr>
          <a:xfrm>
            <a:off x="6910501" y="6192671"/>
            <a:ext cx="3216393" cy="369332"/>
          </a:xfrm>
          <a:prstGeom prst="rect">
            <a:avLst/>
          </a:prstGeom>
        </p:spPr>
        <p:txBody>
          <a:bodyPr wrap="none">
            <a:spAutoFit/>
          </a:bodyPr>
          <a:lstStyle/>
          <a:p>
            <a:r>
              <a:rPr lang="fi-FI" dirty="0">
                <a:hlinkClick r:id="rId2"/>
              </a:rPr>
              <a:t>https://tem.fi/energiatehokkuus</a:t>
            </a:r>
            <a:endParaRPr lang="fi-FI" dirty="0"/>
          </a:p>
        </p:txBody>
      </p:sp>
      <p:sp>
        <p:nvSpPr>
          <p:cNvPr id="11" name="TextBox 10">
            <a:extLst>
              <a:ext uri="{FF2B5EF4-FFF2-40B4-BE49-F238E27FC236}">
                <a16:creationId xmlns:a16="http://schemas.microsoft.com/office/drawing/2014/main" id="{73F75343-5AD1-4EC0-9924-8DAA71B18713}"/>
              </a:ext>
            </a:extLst>
          </p:cNvPr>
          <p:cNvSpPr txBox="1"/>
          <p:nvPr/>
        </p:nvSpPr>
        <p:spPr>
          <a:xfrm>
            <a:off x="5607663" y="5876901"/>
            <a:ext cx="4865984" cy="369332"/>
          </a:xfrm>
          <a:prstGeom prst="rect">
            <a:avLst/>
          </a:prstGeom>
          <a:noFill/>
        </p:spPr>
        <p:txBody>
          <a:bodyPr wrap="square" rtlCol="0">
            <a:spAutoFit/>
          </a:bodyPr>
          <a:lstStyle/>
          <a:p>
            <a:r>
              <a:rPr lang="fi-FI" dirty="0"/>
              <a:t>Työ- ja elinkeinoministeriö - Energiatehokkuus</a:t>
            </a:r>
          </a:p>
        </p:txBody>
      </p:sp>
      <p:pic>
        <p:nvPicPr>
          <p:cNvPr id="2" name="Picture 1" descr="A close up of a sign&#10;&#10;Description automatically generated">
            <a:extLst>
              <a:ext uri="{FF2B5EF4-FFF2-40B4-BE49-F238E27FC236}">
                <a16:creationId xmlns:a16="http://schemas.microsoft.com/office/drawing/2014/main" id="{473891BF-C620-45F3-91A6-B4E0A6CD0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7091" y="6090073"/>
            <a:ext cx="1227411" cy="429442"/>
          </a:xfrm>
          <a:prstGeom prst="rect">
            <a:avLst/>
          </a:prstGeom>
        </p:spPr>
      </p:pic>
    </p:spTree>
    <p:extLst>
      <p:ext uri="{BB962C8B-B14F-4D97-AF65-F5344CB8AC3E}">
        <p14:creationId xmlns:p14="http://schemas.microsoft.com/office/powerpoint/2010/main" val="3813903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D14D7C-5E6E-4EFE-9E4A-ABC94C6FE7D3}"/>
              </a:ext>
            </a:extLst>
          </p:cNvPr>
          <p:cNvSpPr>
            <a:spLocks noGrp="1"/>
          </p:cNvSpPr>
          <p:nvPr>
            <p:ph type="title"/>
          </p:nvPr>
        </p:nvSpPr>
        <p:spPr/>
        <p:txBody>
          <a:bodyPr/>
          <a:lstStyle/>
          <a:p>
            <a:r>
              <a:rPr lang="fi-FI" dirty="0"/>
              <a:t>Energiavirasto (toimija 2)</a:t>
            </a:r>
          </a:p>
        </p:txBody>
      </p:sp>
      <p:sp>
        <p:nvSpPr>
          <p:cNvPr id="6" name="Content Placeholder 5">
            <a:extLst>
              <a:ext uri="{FF2B5EF4-FFF2-40B4-BE49-F238E27FC236}">
                <a16:creationId xmlns:a16="http://schemas.microsoft.com/office/drawing/2014/main" id="{B4F0FBBD-1DCF-4F8D-9619-38159BFF3C23}"/>
              </a:ext>
            </a:extLst>
          </p:cNvPr>
          <p:cNvSpPr>
            <a:spLocks noGrp="1"/>
          </p:cNvSpPr>
          <p:nvPr>
            <p:ph sz="half" idx="1"/>
          </p:nvPr>
        </p:nvSpPr>
        <p:spPr/>
        <p:txBody>
          <a:bodyPr>
            <a:normAutofit fontScale="92500" lnSpcReduction="20000"/>
          </a:bodyPr>
          <a:lstStyle/>
          <a:p>
            <a:pPr marL="0" indent="0">
              <a:buNone/>
            </a:pPr>
            <a:r>
              <a:rPr lang="fi-FI" b="1" dirty="0"/>
              <a:t>Energiavirasto on lupa- ja valvontaviranomainen</a:t>
            </a:r>
            <a:r>
              <a:rPr lang="fi-FI" dirty="0"/>
              <a:t>, joka valvoo ja edistää sähkö- ja kaasumarkkinoiden toimintaa, päästöjen vähentämistä, energiatehokkuutta sekä uusiutuvan energian käyttöä.</a:t>
            </a:r>
          </a:p>
          <a:p>
            <a:pPr marL="0" indent="0">
              <a:buNone/>
            </a:pPr>
            <a:r>
              <a:rPr lang="fi-FI" dirty="0"/>
              <a:t>Toimeenpanemme suomalaista ja eurooppalaista energia- ja ilmastopolitiikkaa. Tavoitteemme on edistää ilmastotavoitteiden kustannustehokasta toteutumista sekä energiamarkkinoiden tehokasta toimintaa.</a:t>
            </a:r>
          </a:p>
        </p:txBody>
      </p:sp>
      <p:sp>
        <p:nvSpPr>
          <p:cNvPr id="7" name="Content Placeholder 6">
            <a:extLst>
              <a:ext uri="{FF2B5EF4-FFF2-40B4-BE49-F238E27FC236}">
                <a16:creationId xmlns:a16="http://schemas.microsoft.com/office/drawing/2014/main" id="{ED1BA84B-5BCD-472D-85D4-F99A0A2C97E7}"/>
              </a:ext>
            </a:extLst>
          </p:cNvPr>
          <p:cNvSpPr>
            <a:spLocks noGrp="1"/>
          </p:cNvSpPr>
          <p:nvPr>
            <p:ph sz="half" idx="2"/>
          </p:nvPr>
        </p:nvSpPr>
        <p:spPr/>
        <p:txBody>
          <a:bodyPr>
            <a:normAutofit fontScale="92500" lnSpcReduction="20000"/>
          </a:bodyPr>
          <a:lstStyle/>
          <a:p>
            <a:pPr marL="0" indent="0">
              <a:buNone/>
            </a:pPr>
            <a:r>
              <a:rPr lang="fi-FI" b="1" dirty="0"/>
              <a:t>Energiavirastolla on </a:t>
            </a:r>
            <a:r>
              <a:rPr lang="fi-FI" b="1" dirty="0">
                <a:solidFill>
                  <a:srgbClr val="00B050"/>
                </a:solidFill>
              </a:rPr>
              <a:t>energiatehokkuuden edistämisen toimeenpanotehtäviä</a:t>
            </a:r>
            <a:r>
              <a:rPr lang="fi-FI" dirty="0">
                <a:solidFill>
                  <a:srgbClr val="00B050"/>
                </a:solidFill>
              </a:rPr>
              <a:t>. </a:t>
            </a:r>
          </a:p>
          <a:p>
            <a:pPr marL="0" indent="0">
              <a:buNone/>
            </a:pPr>
            <a:r>
              <a:rPr lang="fi-FI" dirty="0"/>
              <a:t>Nämä tehtävät liittyvät </a:t>
            </a:r>
            <a:r>
              <a:rPr lang="fi-FI" dirty="0">
                <a:solidFill>
                  <a:srgbClr val="00B050"/>
                </a:solidFill>
              </a:rPr>
              <a:t>energiatehokkuussopimuksiin, energiakatselmuksiin</a:t>
            </a:r>
            <a:r>
              <a:rPr lang="fi-FI" dirty="0"/>
              <a:t>, kuluttajien energianeuvontaan ja viestintään sekä tuotteiden ekologiseen suunnitteluun ja </a:t>
            </a:r>
            <a:r>
              <a:rPr lang="fi-FI" dirty="0">
                <a:solidFill>
                  <a:srgbClr val="00B050"/>
                </a:solidFill>
              </a:rPr>
              <a:t>energiamerkintään.</a:t>
            </a:r>
          </a:p>
        </p:txBody>
      </p:sp>
      <p:sp>
        <p:nvSpPr>
          <p:cNvPr id="4" name="Alatunnisteen paikkamerkki 3"/>
          <p:cNvSpPr>
            <a:spLocks noGrp="1"/>
          </p:cNvSpPr>
          <p:nvPr>
            <p:ph type="ftr" sz="quarter" idx="11"/>
          </p:nvPr>
        </p:nvSpPr>
        <p:spPr/>
        <p:txBody>
          <a:bodyPr/>
          <a:lstStyle/>
          <a:p>
            <a:r>
              <a:rPr lang="fi-FI" dirty="0"/>
              <a:t>kiertotalousamk.fi</a:t>
            </a:r>
          </a:p>
        </p:txBody>
      </p:sp>
      <p:sp>
        <p:nvSpPr>
          <p:cNvPr id="8" name="Rectangle 7">
            <a:extLst>
              <a:ext uri="{FF2B5EF4-FFF2-40B4-BE49-F238E27FC236}">
                <a16:creationId xmlns:a16="http://schemas.microsoft.com/office/drawing/2014/main" id="{4746DA39-6E26-4836-96AE-2E9E3C8937B8}"/>
              </a:ext>
            </a:extLst>
          </p:cNvPr>
          <p:cNvSpPr/>
          <p:nvPr/>
        </p:nvSpPr>
        <p:spPr>
          <a:xfrm>
            <a:off x="6253808" y="5098657"/>
            <a:ext cx="3216393" cy="369332"/>
          </a:xfrm>
          <a:prstGeom prst="rect">
            <a:avLst/>
          </a:prstGeom>
        </p:spPr>
        <p:txBody>
          <a:bodyPr wrap="none">
            <a:spAutoFit/>
          </a:bodyPr>
          <a:lstStyle/>
          <a:p>
            <a:r>
              <a:rPr lang="fi-FI" dirty="0">
                <a:hlinkClick r:id="rId2"/>
              </a:rPr>
              <a:t>https://tem.fi/energiatehokkuus</a:t>
            </a:r>
            <a:endParaRPr lang="fi-FI" dirty="0"/>
          </a:p>
        </p:txBody>
      </p:sp>
      <p:sp>
        <p:nvSpPr>
          <p:cNvPr id="9" name="TextBox 8">
            <a:extLst>
              <a:ext uri="{FF2B5EF4-FFF2-40B4-BE49-F238E27FC236}">
                <a16:creationId xmlns:a16="http://schemas.microsoft.com/office/drawing/2014/main" id="{D02492ED-D9EA-43C3-A447-B9D3885E2669}"/>
              </a:ext>
            </a:extLst>
          </p:cNvPr>
          <p:cNvSpPr txBox="1"/>
          <p:nvPr/>
        </p:nvSpPr>
        <p:spPr>
          <a:xfrm>
            <a:off x="6253808" y="4787094"/>
            <a:ext cx="4865984" cy="369332"/>
          </a:xfrm>
          <a:prstGeom prst="rect">
            <a:avLst/>
          </a:prstGeom>
          <a:noFill/>
        </p:spPr>
        <p:txBody>
          <a:bodyPr wrap="square" rtlCol="0">
            <a:spAutoFit/>
          </a:bodyPr>
          <a:lstStyle/>
          <a:p>
            <a:r>
              <a:rPr lang="fi-FI" dirty="0"/>
              <a:t>Työ- ja elinkeinoministeriö - Energiatehokkuus</a:t>
            </a:r>
          </a:p>
        </p:txBody>
      </p:sp>
      <p:sp>
        <p:nvSpPr>
          <p:cNvPr id="10" name="TextBox 9">
            <a:extLst>
              <a:ext uri="{FF2B5EF4-FFF2-40B4-BE49-F238E27FC236}">
                <a16:creationId xmlns:a16="http://schemas.microsoft.com/office/drawing/2014/main" id="{2D6C3B0C-D6D5-4C0C-9E9A-35C9B748A3F5}"/>
              </a:ext>
            </a:extLst>
          </p:cNvPr>
          <p:cNvSpPr txBox="1"/>
          <p:nvPr/>
        </p:nvSpPr>
        <p:spPr>
          <a:xfrm>
            <a:off x="7037209" y="5779552"/>
            <a:ext cx="4865984" cy="369332"/>
          </a:xfrm>
          <a:prstGeom prst="rect">
            <a:avLst/>
          </a:prstGeom>
          <a:noFill/>
        </p:spPr>
        <p:txBody>
          <a:bodyPr wrap="square" rtlCol="0">
            <a:spAutoFit/>
          </a:bodyPr>
          <a:lstStyle/>
          <a:p>
            <a:r>
              <a:rPr lang="fi-FI" dirty="0"/>
              <a:t>Energiavirasto- Tietoa meistä</a:t>
            </a:r>
          </a:p>
        </p:txBody>
      </p:sp>
      <p:sp>
        <p:nvSpPr>
          <p:cNvPr id="11" name="Rectangle 10">
            <a:extLst>
              <a:ext uri="{FF2B5EF4-FFF2-40B4-BE49-F238E27FC236}">
                <a16:creationId xmlns:a16="http://schemas.microsoft.com/office/drawing/2014/main" id="{35F0A825-5168-4D86-B60F-CF1AB81564E0}"/>
              </a:ext>
            </a:extLst>
          </p:cNvPr>
          <p:cNvSpPr/>
          <p:nvPr/>
        </p:nvSpPr>
        <p:spPr>
          <a:xfrm>
            <a:off x="7030873" y="5984257"/>
            <a:ext cx="3815916" cy="369332"/>
          </a:xfrm>
          <a:prstGeom prst="rect">
            <a:avLst/>
          </a:prstGeom>
        </p:spPr>
        <p:txBody>
          <a:bodyPr wrap="none">
            <a:spAutoFit/>
          </a:bodyPr>
          <a:lstStyle/>
          <a:p>
            <a:r>
              <a:rPr lang="fi-FI" dirty="0">
                <a:hlinkClick r:id="rId3"/>
              </a:rPr>
              <a:t>https://energiavirasto.fi/energiavirasto</a:t>
            </a:r>
            <a:endParaRPr lang="fi-FI" dirty="0"/>
          </a:p>
        </p:txBody>
      </p:sp>
      <p:pic>
        <p:nvPicPr>
          <p:cNvPr id="2" name="Picture 1" descr="A close up of a sign&#10;&#10;Description automatically generated">
            <a:extLst>
              <a:ext uri="{FF2B5EF4-FFF2-40B4-BE49-F238E27FC236}">
                <a16:creationId xmlns:a16="http://schemas.microsoft.com/office/drawing/2014/main" id="{E569410C-9735-47D3-AFD5-C181BE35CA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7301" y="6082401"/>
            <a:ext cx="1227411" cy="429442"/>
          </a:xfrm>
          <a:prstGeom prst="rect">
            <a:avLst/>
          </a:prstGeom>
        </p:spPr>
      </p:pic>
    </p:spTree>
    <p:extLst>
      <p:ext uri="{BB962C8B-B14F-4D97-AF65-F5344CB8AC3E}">
        <p14:creationId xmlns:p14="http://schemas.microsoft.com/office/powerpoint/2010/main" val="2930873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Motiva Oy (toimija 3)</a:t>
            </a:r>
          </a:p>
        </p:txBody>
      </p:sp>
      <p:sp>
        <p:nvSpPr>
          <p:cNvPr id="3" name="Sisällön paikkamerkki 2"/>
          <p:cNvSpPr>
            <a:spLocks noGrp="1"/>
          </p:cNvSpPr>
          <p:nvPr>
            <p:ph idx="1"/>
          </p:nvPr>
        </p:nvSpPr>
        <p:spPr>
          <a:xfrm>
            <a:off x="838200" y="1825625"/>
            <a:ext cx="8452757" cy="4161289"/>
          </a:xfrm>
        </p:spPr>
        <p:txBody>
          <a:bodyPr/>
          <a:lstStyle/>
          <a:p>
            <a:pPr marL="0" indent="0">
              <a:buNone/>
            </a:pPr>
            <a:r>
              <a:rPr lang="fi-FI" dirty="0"/>
              <a:t>Motiva Oy on valtion kokonaan omistama yhtiö. Se tekee </a:t>
            </a:r>
            <a:r>
              <a:rPr lang="fi-FI" b="1" dirty="0">
                <a:solidFill>
                  <a:srgbClr val="00B050"/>
                </a:solidFill>
              </a:rPr>
              <a:t>käytännön työtä </a:t>
            </a:r>
            <a:r>
              <a:rPr lang="fi-FI" dirty="0"/>
              <a:t>energiansäästön ja uusiutuvien energialähteiden käyttämisen edistämiseksi.</a:t>
            </a:r>
          </a:p>
          <a:p>
            <a:pPr marL="0" indent="0">
              <a:buNone/>
            </a:pPr>
            <a:r>
              <a:rPr lang="fi-FI" dirty="0"/>
              <a:t>Motiva Oy tarjoaa </a:t>
            </a:r>
            <a:r>
              <a:rPr lang="fi-FI" b="1" dirty="0">
                <a:solidFill>
                  <a:srgbClr val="00B050"/>
                </a:solidFill>
              </a:rPr>
              <a:t>asiantuntijapalveluja</a:t>
            </a:r>
            <a:r>
              <a:rPr lang="fi-FI" dirty="0"/>
              <a:t> kestävän kehityksen vauhdittamiseksi. Motiva Oy omistaa (100 %) tytäryhtiön Motiva Services Oy:n, joka tarjoaa palveluja ensisijaisesti yrityksille ja muun muassa kunnille, ja Ympäristömerkintä Suomi Oy:n, joka hallinnoi Suomessa sekä pohjoismaista ympäristömerkkiä </a:t>
            </a:r>
            <a:r>
              <a:rPr lang="fi-FI" b="1" dirty="0">
                <a:solidFill>
                  <a:srgbClr val="00B050"/>
                </a:solidFill>
              </a:rPr>
              <a:t>Joutsenmerkkiä että EU-ympäristömerkkiä.</a:t>
            </a:r>
          </a:p>
        </p:txBody>
      </p:sp>
      <p:sp>
        <p:nvSpPr>
          <p:cNvPr id="4" name="Alatunnisteen paikkamerkki 3"/>
          <p:cNvSpPr>
            <a:spLocks noGrp="1"/>
          </p:cNvSpPr>
          <p:nvPr>
            <p:ph type="ftr" sz="quarter" idx="11"/>
          </p:nvPr>
        </p:nvSpPr>
        <p:spPr/>
        <p:txBody>
          <a:bodyPr/>
          <a:lstStyle/>
          <a:p>
            <a:r>
              <a:rPr lang="fi-FI" dirty="0"/>
              <a:t>kiertotalousamk.fi</a:t>
            </a:r>
          </a:p>
        </p:txBody>
      </p:sp>
      <p:sp>
        <p:nvSpPr>
          <p:cNvPr id="5" name="Rectangle 4">
            <a:extLst>
              <a:ext uri="{FF2B5EF4-FFF2-40B4-BE49-F238E27FC236}">
                <a16:creationId xmlns:a16="http://schemas.microsoft.com/office/drawing/2014/main" id="{6F6A162F-BF2B-4436-BFA8-454BEE47A929}"/>
              </a:ext>
            </a:extLst>
          </p:cNvPr>
          <p:cNvSpPr/>
          <p:nvPr/>
        </p:nvSpPr>
        <p:spPr>
          <a:xfrm>
            <a:off x="6812452" y="6096131"/>
            <a:ext cx="3008837" cy="369332"/>
          </a:xfrm>
          <a:prstGeom prst="rect">
            <a:avLst/>
          </a:prstGeom>
        </p:spPr>
        <p:txBody>
          <a:bodyPr wrap="none">
            <a:spAutoFit/>
          </a:bodyPr>
          <a:lstStyle/>
          <a:p>
            <a:r>
              <a:rPr lang="fi-FI" dirty="0">
                <a:hlinkClick r:id="rId2"/>
              </a:rPr>
              <a:t>https://www.motiva.fi/motiva</a:t>
            </a:r>
            <a:endParaRPr lang="fi-FI" dirty="0"/>
          </a:p>
        </p:txBody>
      </p:sp>
      <p:sp>
        <p:nvSpPr>
          <p:cNvPr id="7" name="Rectangle 6">
            <a:extLst>
              <a:ext uri="{FF2B5EF4-FFF2-40B4-BE49-F238E27FC236}">
                <a16:creationId xmlns:a16="http://schemas.microsoft.com/office/drawing/2014/main" id="{0AE5AEDC-79DF-47D2-8952-E612F3C1F97F}"/>
              </a:ext>
            </a:extLst>
          </p:cNvPr>
          <p:cNvSpPr/>
          <p:nvPr/>
        </p:nvSpPr>
        <p:spPr>
          <a:xfrm>
            <a:off x="6812452" y="6373130"/>
            <a:ext cx="3216393" cy="369332"/>
          </a:xfrm>
          <a:prstGeom prst="rect">
            <a:avLst/>
          </a:prstGeom>
        </p:spPr>
        <p:txBody>
          <a:bodyPr wrap="none">
            <a:spAutoFit/>
          </a:bodyPr>
          <a:lstStyle/>
          <a:p>
            <a:r>
              <a:rPr lang="fi-FI" dirty="0">
                <a:hlinkClick r:id="rId3"/>
              </a:rPr>
              <a:t>https://tem.fi/energiatehokkuus</a:t>
            </a:r>
            <a:endParaRPr lang="fi-FI" dirty="0"/>
          </a:p>
        </p:txBody>
      </p:sp>
      <p:sp>
        <p:nvSpPr>
          <p:cNvPr id="8" name="TextBox 7">
            <a:extLst>
              <a:ext uri="{FF2B5EF4-FFF2-40B4-BE49-F238E27FC236}">
                <a16:creationId xmlns:a16="http://schemas.microsoft.com/office/drawing/2014/main" id="{30EBE45F-C74D-47EB-846E-DE08DAE9C6E5}"/>
              </a:ext>
            </a:extLst>
          </p:cNvPr>
          <p:cNvSpPr txBox="1"/>
          <p:nvPr/>
        </p:nvSpPr>
        <p:spPr>
          <a:xfrm>
            <a:off x="5720408" y="5823339"/>
            <a:ext cx="4865984" cy="369332"/>
          </a:xfrm>
          <a:prstGeom prst="rect">
            <a:avLst/>
          </a:prstGeom>
          <a:noFill/>
        </p:spPr>
        <p:txBody>
          <a:bodyPr wrap="square" rtlCol="0">
            <a:spAutoFit/>
          </a:bodyPr>
          <a:lstStyle/>
          <a:p>
            <a:r>
              <a:rPr lang="fi-FI" dirty="0"/>
              <a:t>Motiva – valtion kestävän kehityksen yhtiö</a:t>
            </a:r>
          </a:p>
        </p:txBody>
      </p:sp>
      <p:pic>
        <p:nvPicPr>
          <p:cNvPr id="6" name="Picture 5" descr="A close up of a sign&#10;&#10;Description automatically generated">
            <a:extLst>
              <a:ext uri="{FF2B5EF4-FFF2-40B4-BE49-F238E27FC236}">
                <a16:creationId xmlns:a16="http://schemas.microsoft.com/office/drawing/2014/main" id="{F418B73C-359E-46B7-8242-2EF0DA6BF8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7091" y="6090073"/>
            <a:ext cx="1227411" cy="429442"/>
          </a:xfrm>
          <a:prstGeom prst="rect">
            <a:avLst/>
          </a:prstGeom>
        </p:spPr>
      </p:pic>
    </p:spTree>
    <p:extLst>
      <p:ext uri="{BB962C8B-B14F-4D97-AF65-F5344CB8AC3E}">
        <p14:creationId xmlns:p14="http://schemas.microsoft.com/office/powerpoint/2010/main" val="2442777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Työ- ja elinkeinoministeriön energiatehokkuussuunnitelma (Jokerina)</a:t>
            </a:r>
          </a:p>
        </p:txBody>
      </p:sp>
      <p:sp>
        <p:nvSpPr>
          <p:cNvPr id="3" name="Sisällön paikkamerkki 2"/>
          <p:cNvSpPr>
            <a:spLocks noGrp="1"/>
          </p:cNvSpPr>
          <p:nvPr>
            <p:ph idx="1"/>
          </p:nvPr>
        </p:nvSpPr>
        <p:spPr/>
        <p:txBody>
          <a:bodyPr/>
          <a:lstStyle/>
          <a:p>
            <a:pPr marL="0" indent="0">
              <a:buNone/>
            </a:pPr>
            <a:r>
              <a:rPr lang="fi-FI" b="1" dirty="0">
                <a:solidFill>
                  <a:srgbClr val="00B050"/>
                </a:solidFill>
              </a:rPr>
              <a:t>Ministeriö on asettanut itselleen haasteelliset säästötavoitteet </a:t>
            </a:r>
            <a:r>
              <a:rPr lang="fi-FI" dirty="0"/>
              <a:t>vähentää kokonaisenergiankulutustaan 25 prosenttia vuoteen 2016 mennessä ja 30 prosenttia vuoteen 2020 mennessä vuoden 2008 tasoon verrattuna. Energiankulutus työntekijää kohti on tarkoitus vähentyä vastaavasti 15 ja 20 prosenttia.</a:t>
            </a:r>
          </a:p>
          <a:p>
            <a:pPr marL="0" indent="0">
              <a:buNone/>
            </a:pPr>
            <a:r>
              <a:rPr lang="fi-FI" dirty="0"/>
              <a:t>Kokonaisenergiankulutus on laskenut </a:t>
            </a:r>
            <a:r>
              <a:rPr lang="fi-FI" dirty="0" err="1"/>
              <a:t>TEM:n</a:t>
            </a:r>
            <a:r>
              <a:rPr lang="fi-FI" dirty="0"/>
              <a:t> ensimmäisestä toimintavuodesta 2008 vuoteen 2012 jo 17 prosenttia. Ministeriössä on toteutettu erilaisia energiansäästötoimia ja kulutustapamuutoksia osana WWF:n Green Office -järjestelmää, johon TEM liittyi vuonna 2009.</a:t>
            </a:r>
          </a:p>
        </p:txBody>
      </p:sp>
      <p:sp>
        <p:nvSpPr>
          <p:cNvPr id="4" name="Alatunnisteen paikkamerkki 3"/>
          <p:cNvSpPr>
            <a:spLocks noGrp="1"/>
          </p:cNvSpPr>
          <p:nvPr>
            <p:ph type="ftr" sz="quarter" idx="11"/>
          </p:nvPr>
        </p:nvSpPr>
        <p:spPr/>
        <p:txBody>
          <a:bodyPr/>
          <a:lstStyle/>
          <a:p>
            <a:r>
              <a:rPr lang="fi-FI" dirty="0"/>
              <a:t>kiertotalousamk.fi</a:t>
            </a:r>
          </a:p>
        </p:txBody>
      </p:sp>
      <p:sp>
        <p:nvSpPr>
          <p:cNvPr id="6" name="TextBox 5">
            <a:extLst>
              <a:ext uri="{FF2B5EF4-FFF2-40B4-BE49-F238E27FC236}">
                <a16:creationId xmlns:a16="http://schemas.microsoft.com/office/drawing/2014/main" id="{11CA4C8C-684E-46A0-9E07-5E0595B45EF7}"/>
              </a:ext>
            </a:extLst>
          </p:cNvPr>
          <p:cNvSpPr txBox="1"/>
          <p:nvPr/>
        </p:nvSpPr>
        <p:spPr>
          <a:xfrm>
            <a:off x="2614228" y="5649641"/>
            <a:ext cx="8378686" cy="369332"/>
          </a:xfrm>
          <a:prstGeom prst="rect">
            <a:avLst/>
          </a:prstGeom>
          <a:noFill/>
        </p:spPr>
        <p:txBody>
          <a:bodyPr wrap="square" rtlCol="0">
            <a:spAutoFit/>
          </a:bodyPr>
          <a:lstStyle/>
          <a:p>
            <a:r>
              <a:rPr lang="fi-FI" dirty="0"/>
              <a:t>Työ- ja elinkeinoministeriö – työ- ja elinkeinoministeriön energiatehokkuussuunnitelma</a:t>
            </a:r>
          </a:p>
        </p:txBody>
      </p:sp>
      <p:sp>
        <p:nvSpPr>
          <p:cNvPr id="7" name="Rectangle 6">
            <a:extLst>
              <a:ext uri="{FF2B5EF4-FFF2-40B4-BE49-F238E27FC236}">
                <a16:creationId xmlns:a16="http://schemas.microsoft.com/office/drawing/2014/main" id="{EEB48777-8135-49CF-8FE9-63CF53FE4678}"/>
              </a:ext>
            </a:extLst>
          </p:cNvPr>
          <p:cNvSpPr/>
          <p:nvPr/>
        </p:nvSpPr>
        <p:spPr>
          <a:xfrm>
            <a:off x="6705600" y="6121851"/>
            <a:ext cx="6096000" cy="646331"/>
          </a:xfrm>
          <a:prstGeom prst="rect">
            <a:avLst/>
          </a:prstGeom>
        </p:spPr>
        <p:txBody>
          <a:bodyPr>
            <a:spAutoFit/>
          </a:bodyPr>
          <a:lstStyle/>
          <a:p>
            <a:r>
              <a:rPr lang="fi-FI" dirty="0">
                <a:hlinkClick r:id="rId2"/>
              </a:rPr>
              <a:t>https://tem.fi/tyo-ja-elinkeinoministerion-energiatehokkuussuunnitelma</a:t>
            </a:r>
            <a:endParaRPr lang="fi-FI" dirty="0"/>
          </a:p>
        </p:txBody>
      </p:sp>
      <p:pic>
        <p:nvPicPr>
          <p:cNvPr id="5" name="Picture 4" descr="A close up of a sign&#10;&#10;Description automatically generated">
            <a:extLst>
              <a:ext uri="{FF2B5EF4-FFF2-40B4-BE49-F238E27FC236}">
                <a16:creationId xmlns:a16="http://schemas.microsoft.com/office/drawing/2014/main" id="{CACD107D-B2E9-48D5-802A-113A9BA5C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7091" y="6090073"/>
            <a:ext cx="1227411" cy="429442"/>
          </a:xfrm>
          <a:prstGeom prst="rect">
            <a:avLst/>
          </a:prstGeom>
        </p:spPr>
      </p:pic>
    </p:spTree>
    <p:extLst>
      <p:ext uri="{BB962C8B-B14F-4D97-AF65-F5344CB8AC3E}">
        <p14:creationId xmlns:p14="http://schemas.microsoft.com/office/powerpoint/2010/main" val="474457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a:bodyPr>
          <a:lstStyle/>
          <a:p>
            <a:r>
              <a:rPr lang="fi-FI" dirty="0"/>
              <a:t>Energiakatselmustoiminta</a:t>
            </a:r>
          </a:p>
        </p:txBody>
      </p:sp>
      <p:sp>
        <p:nvSpPr>
          <p:cNvPr id="3" name="Alaotsikko 2"/>
          <p:cNvSpPr>
            <a:spLocks noGrp="1"/>
          </p:cNvSpPr>
          <p:nvPr>
            <p:ph type="subTitle" idx="1"/>
          </p:nvPr>
        </p:nvSpPr>
        <p:spPr/>
        <p:txBody>
          <a:bodyPr/>
          <a:lstStyle/>
          <a:p>
            <a:r>
              <a:rPr lang="fi-FI" dirty="0"/>
              <a:t>Kimmo Kemppainen, KAMK</a:t>
            </a:r>
          </a:p>
        </p:txBody>
      </p:sp>
      <p:sp>
        <p:nvSpPr>
          <p:cNvPr id="4" name="Päivämäärän paikkamerkki 3"/>
          <p:cNvSpPr>
            <a:spLocks noGrp="1"/>
          </p:cNvSpPr>
          <p:nvPr>
            <p:ph type="dt" sz="half" idx="10"/>
          </p:nvPr>
        </p:nvSpPr>
        <p:spPr/>
        <p:txBody>
          <a:bodyPr/>
          <a:lstStyle/>
          <a:p>
            <a:fld id="{60FEDBEC-BDFD-41C9-A00C-68FA1EF50EC5}" type="datetime1">
              <a:rPr lang="fi-FI" smtClean="0"/>
              <a:t>23.10.2020</a:t>
            </a:fld>
            <a:endParaRPr lang="fi-FI"/>
          </a:p>
        </p:txBody>
      </p:sp>
      <p:sp>
        <p:nvSpPr>
          <p:cNvPr id="5" name="Alatunnisteen paikkamerkki 4"/>
          <p:cNvSpPr>
            <a:spLocks noGrp="1"/>
          </p:cNvSpPr>
          <p:nvPr>
            <p:ph type="ftr" sz="quarter" idx="11"/>
          </p:nvPr>
        </p:nvSpPr>
        <p:spPr/>
        <p:txBody>
          <a:bodyPr/>
          <a:lstStyle/>
          <a:p>
            <a:r>
              <a:rPr lang="fi-FI"/>
              <a:t>kiertotalousamk.fi</a:t>
            </a:r>
            <a:endParaRPr lang="fi-FI" dirty="0"/>
          </a:p>
        </p:txBody>
      </p:sp>
      <p:pic>
        <p:nvPicPr>
          <p:cNvPr id="7" name="Picture 6" descr="A close up of a sign&#10;&#10;Description automatically generated">
            <a:extLst>
              <a:ext uri="{FF2B5EF4-FFF2-40B4-BE49-F238E27FC236}">
                <a16:creationId xmlns:a16="http://schemas.microsoft.com/office/drawing/2014/main" id="{2D03D086-A37D-4DC1-B442-703A0A8DF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6333" y="6128354"/>
            <a:ext cx="1227411" cy="429442"/>
          </a:xfrm>
          <a:prstGeom prst="rect">
            <a:avLst/>
          </a:prstGeom>
        </p:spPr>
      </p:pic>
    </p:spTree>
    <p:extLst>
      <p:ext uri="{BB962C8B-B14F-4D97-AF65-F5344CB8AC3E}">
        <p14:creationId xmlns:p14="http://schemas.microsoft.com/office/powerpoint/2010/main" val="1138136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fontScale="90000"/>
          </a:bodyPr>
          <a:lstStyle/>
          <a:p>
            <a:r>
              <a:rPr lang="fi-FI" dirty="0"/>
              <a:t>Strategia -&gt;Direktiivi –&gt; LAKI –&gt; Asetus –&gt; Strategia -&gt; Periaatepäätös</a:t>
            </a:r>
          </a:p>
        </p:txBody>
      </p:sp>
      <p:sp>
        <p:nvSpPr>
          <p:cNvPr id="3" name="Alaotsikko 2"/>
          <p:cNvSpPr>
            <a:spLocks noGrp="1"/>
          </p:cNvSpPr>
          <p:nvPr>
            <p:ph type="subTitle" idx="1"/>
          </p:nvPr>
        </p:nvSpPr>
        <p:spPr/>
        <p:txBody>
          <a:bodyPr/>
          <a:lstStyle/>
          <a:p>
            <a:r>
              <a:rPr lang="fi-FI" dirty="0"/>
              <a:t>Kimmo Kemppainen, KAMK</a:t>
            </a:r>
          </a:p>
        </p:txBody>
      </p:sp>
      <p:sp>
        <p:nvSpPr>
          <p:cNvPr id="4" name="Päivämäärän paikkamerkki 3"/>
          <p:cNvSpPr>
            <a:spLocks noGrp="1"/>
          </p:cNvSpPr>
          <p:nvPr>
            <p:ph type="dt" sz="half" idx="10"/>
          </p:nvPr>
        </p:nvSpPr>
        <p:spPr/>
        <p:txBody>
          <a:bodyPr/>
          <a:lstStyle/>
          <a:p>
            <a:fld id="{60FEDBEC-BDFD-41C9-A00C-68FA1EF50EC5}" type="datetime1">
              <a:rPr lang="fi-FI" smtClean="0"/>
              <a:t>23.10.2020</a:t>
            </a:fld>
            <a:endParaRPr lang="fi-FI"/>
          </a:p>
        </p:txBody>
      </p:sp>
      <p:sp>
        <p:nvSpPr>
          <p:cNvPr id="5" name="Alatunnisteen paikkamerkki 4"/>
          <p:cNvSpPr>
            <a:spLocks noGrp="1"/>
          </p:cNvSpPr>
          <p:nvPr>
            <p:ph type="ftr" sz="quarter" idx="11"/>
          </p:nvPr>
        </p:nvSpPr>
        <p:spPr/>
        <p:txBody>
          <a:bodyPr/>
          <a:lstStyle/>
          <a:p>
            <a:r>
              <a:rPr lang="fi-FI"/>
              <a:t>kiertotalousamk.fi</a:t>
            </a:r>
            <a:endParaRPr lang="fi-FI" dirty="0"/>
          </a:p>
        </p:txBody>
      </p:sp>
      <p:pic>
        <p:nvPicPr>
          <p:cNvPr id="7" name="Picture 6" descr="A close up of a sign&#10;&#10;Description automatically generated">
            <a:extLst>
              <a:ext uri="{FF2B5EF4-FFF2-40B4-BE49-F238E27FC236}">
                <a16:creationId xmlns:a16="http://schemas.microsoft.com/office/drawing/2014/main" id="{03B8BA85-D30F-494C-9731-584D1BCE62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0084" y="6100280"/>
            <a:ext cx="1227411" cy="429442"/>
          </a:xfrm>
          <a:prstGeom prst="rect">
            <a:avLst/>
          </a:prstGeom>
        </p:spPr>
      </p:pic>
    </p:spTree>
    <p:extLst>
      <p:ext uri="{BB962C8B-B14F-4D97-AF65-F5344CB8AC3E}">
        <p14:creationId xmlns:p14="http://schemas.microsoft.com/office/powerpoint/2010/main" val="2407267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Energiakatselmustoiminta</a:t>
            </a:r>
          </a:p>
        </p:txBody>
      </p:sp>
      <p:sp>
        <p:nvSpPr>
          <p:cNvPr id="3" name="Sisällön paikkamerkki 2"/>
          <p:cNvSpPr>
            <a:spLocks noGrp="1"/>
          </p:cNvSpPr>
          <p:nvPr>
            <p:ph idx="1"/>
          </p:nvPr>
        </p:nvSpPr>
        <p:spPr/>
        <p:txBody>
          <a:bodyPr/>
          <a:lstStyle/>
          <a:p>
            <a:pPr marL="0" indent="0">
              <a:buNone/>
            </a:pPr>
            <a:r>
              <a:rPr lang="fi-FI" dirty="0"/>
              <a:t>Vuoden 2015 alussa voimaantullut energiatehokkuuslaki muutti energiakatselmus-käytäntöä. </a:t>
            </a:r>
          </a:p>
          <a:p>
            <a:pPr marL="0" indent="0">
              <a:buNone/>
            </a:pPr>
            <a:r>
              <a:rPr lang="fi-FI" dirty="0"/>
              <a:t>Energiakatselmustoiminta jakaantuu kahteen osaan:</a:t>
            </a:r>
          </a:p>
          <a:p>
            <a:r>
              <a:rPr lang="fi-FI" dirty="0"/>
              <a:t>energiatehokkuuslaissa säädettyyn suuria yrityksiä koskevaan </a:t>
            </a:r>
            <a:r>
              <a:rPr lang="fi-FI" b="1" dirty="0">
                <a:solidFill>
                  <a:srgbClr val="00B050"/>
                </a:solidFill>
              </a:rPr>
              <a:t>pakolliseen</a:t>
            </a:r>
            <a:r>
              <a:rPr lang="fi-FI" dirty="0"/>
              <a:t> energiakatselmustoimintaan ja </a:t>
            </a:r>
          </a:p>
          <a:p>
            <a:r>
              <a:rPr lang="fi-FI" b="1" dirty="0">
                <a:solidFill>
                  <a:srgbClr val="00B050"/>
                </a:solidFill>
              </a:rPr>
              <a:t>vapaaehtoiseen</a:t>
            </a:r>
            <a:r>
              <a:rPr lang="fi-FI" dirty="0"/>
              <a:t>, muita kuin suuria yrityksiä koskevaan </a:t>
            </a:r>
            <a:r>
              <a:rPr lang="fi-FI" dirty="0" err="1"/>
              <a:t>TEMin</a:t>
            </a:r>
            <a:r>
              <a:rPr lang="fi-FI" dirty="0"/>
              <a:t> tukemaan energiakatselmustoimintaan.</a:t>
            </a:r>
          </a:p>
          <a:p>
            <a:pPr marL="0" indent="0">
              <a:buNone/>
            </a:pPr>
            <a:r>
              <a:rPr lang="fi-FI" dirty="0"/>
              <a:t>Työ- ja elinkeinoministeriön tukeman vapaaehtoisen energiakatselmustoiminnan hallinnoinnista vastaa Motiva Oy.</a:t>
            </a:r>
          </a:p>
        </p:txBody>
      </p:sp>
      <p:sp>
        <p:nvSpPr>
          <p:cNvPr id="4" name="Alatunnisteen paikkamerkki 3"/>
          <p:cNvSpPr>
            <a:spLocks noGrp="1"/>
          </p:cNvSpPr>
          <p:nvPr>
            <p:ph type="ftr" sz="quarter" idx="11"/>
          </p:nvPr>
        </p:nvSpPr>
        <p:spPr/>
        <p:txBody>
          <a:bodyPr/>
          <a:lstStyle/>
          <a:p>
            <a:r>
              <a:rPr lang="fi-FI" dirty="0"/>
              <a:t>kiertotalousamk.fi</a:t>
            </a:r>
          </a:p>
        </p:txBody>
      </p:sp>
      <p:sp>
        <p:nvSpPr>
          <p:cNvPr id="5" name="Rectangle 4">
            <a:extLst>
              <a:ext uri="{FF2B5EF4-FFF2-40B4-BE49-F238E27FC236}">
                <a16:creationId xmlns:a16="http://schemas.microsoft.com/office/drawing/2014/main" id="{D54BB2A3-EE7B-467B-811B-86626E7FCAA6}"/>
              </a:ext>
            </a:extLst>
          </p:cNvPr>
          <p:cNvSpPr/>
          <p:nvPr/>
        </p:nvSpPr>
        <p:spPr>
          <a:xfrm>
            <a:off x="7057291" y="6052067"/>
            <a:ext cx="3651739" cy="646331"/>
          </a:xfrm>
          <a:prstGeom prst="rect">
            <a:avLst/>
          </a:prstGeom>
        </p:spPr>
        <p:txBody>
          <a:bodyPr wrap="square">
            <a:spAutoFit/>
          </a:bodyPr>
          <a:lstStyle/>
          <a:p>
            <a:r>
              <a:rPr lang="fi-FI" dirty="0">
                <a:hlinkClick r:id="rId2"/>
              </a:rPr>
              <a:t>https://www.motiva.fi/ratkaisut/ohjauskeinot/energiakatselmukset</a:t>
            </a:r>
            <a:endParaRPr lang="fi-FI" dirty="0"/>
          </a:p>
        </p:txBody>
      </p:sp>
      <p:sp>
        <p:nvSpPr>
          <p:cNvPr id="6" name="TextBox 5">
            <a:extLst>
              <a:ext uri="{FF2B5EF4-FFF2-40B4-BE49-F238E27FC236}">
                <a16:creationId xmlns:a16="http://schemas.microsoft.com/office/drawing/2014/main" id="{59D908EF-DD66-464C-A172-8D65297C7E84}"/>
              </a:ext>
            </a:extLst>
          </p:cNvPr>
          <p:cNvSpPr txBox="1"/>
          <p:nvPr/>
        </p:nvSpPr>
        <p:spPr>
          <a:xfrm>
            <a:off x="7057291" y="5818190"/>
            <a:ext cx="3228889" cy="374481"/>
          </a:xfrm>
          <a:prstGeom prst="rect">
            <a:avLst/>
          </a:prstGeom>
          <a:noFill/>
        </p:spPr>
        <p:txBody>
          <a:bodyPr wrap="square" rtlCol="0">
            <a:spAutoFit/>
          </a:bodyPr>
          <a:lstStyle/>
          <a:p>
            <a:r>
              <a:rPr lang="fi-FI" dirty="0"/>
              <a:t>Motiva - Energiakatselmukset</a:t>
            </a:r>
          </a:p>
        </p:txBody>
      </p:sp>
      <p:pic>
        <p:nvPicPr>
          <p:cNvPr id="8" name="Picture 7" descr="A close up of a sign&#10;&#10;Description automatically generated">
            <a:extLst>
              <a:ext uri="{FF2B5EF4-FFF2-40B4-BE49-F238E27FC236}">
                <a16:creationId xmlns:a16="http://schemas.microsoft.com/office/drawing/2014/main" id="{3E1C9E39-58E3-46CF-A6AA-75D691F312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7091" y="6090073"/>
            <a:ext cx="1227411" cy="429442"/>
          </a:xfrm>
          <a:prstGeom prst="rect">
            <a:avLst/>
          </a:prstGeom>
        </p:spPr>
      </p:pic>
    </p:spTree>
    <p:extLst>
      <p:ext uri="{BB962C8B-B14F-4D97-AF65-F5344CB8AC3E}">
        <p14:creationId xmlns:p14="http://schemas.microsoft.com/office/powerpoint/2010/main" val="3509709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8FF88A3-8EBC-4142-8CC2-EBE257ED6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0F3A906F-57F1-49BC-9800-851990C90A18}"/>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a:stretch/>
        </p:blipFill>
        <p:spPr bwMode="auto">
          <a:xfrm>
            <a:off x="3" y="10"/>
            <a:ext cx="121919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Otsikko 1"/>
          <p:cNvSpPr>
            <a:spLocks noGrp="1"/>
          </p:cNvSpPr>
          <p:nvPr>
            <p:ph type="title"/>
          </p:nvPr>
        </p:nvSpPr>
        <p:spPr>
          <a:xfrm>
            <a:off x="2210936" y="844486"/>
            <a:ext cx="9484225" cy="1461778"/>
          </a:xfrm>
        </p:spPr>
        <p:txBody>
          <a:bodyPr>
            <a:normAutofit/>
          </a:bodyPr>
          <a:lstStyle/>
          <a:p>
            <a:r>
              <a:rPr lang="fi-FI" sz="4000"/>
              <a:t>Tavoitteena</a:t>
            </a:r>
          </a:p>
        </p:txBody>
      </p:sp>
      <p:grpSp>
        <p:nvGrpSpPr>
          <p:cNvPr id="73" name="Group 72">
            <a:extLst>
              <a:ext uri="{FF2B5EF4-FFF2-40B4-BE49-F238E27FC236}">
                <a16:creationId xmlns:a16="http://schemas.microsoft.com/office/drawing/2014/main" id="{27D8A815-1B1F-4DB5-A03C-F4987CF0CB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27777" y="343106"/>
            <a:ext cx="1692092" cy="1852591"/>
            <a:chOff x="790870" y="911082"/>
            <a:chExt cx="2191635" cy="2442764"/>
          </a:xfrm>
        </p:grpSpPr>
        <p:sp>
          <p:nvSpPr>
            <p:cNvPr id="74" name="Freeform 5">
              <a:extLst>
                <a:ext uri="{FF2B5EF4-FFF2-40B4-BE49-F238E27FC236}">
                  <a16:creationId xmlns:a16="http://schemas.microsoft.com/office/drawing/2014/main" id="{261388EF-B4CE-4326-979A-2F53CED606F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790870" y="2245586"/>
              <a:ext cx="1262906" cy="110826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4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5">
              <a:extLst>
                <a:ext uri="{FF2B5EF4-FFF2-40B4-BE49-F238E27FC236}">
                  <a16:creationId xmlns:a16="http://schemas.microsoft.com/office/drawing/2014/main" id="{33A25547-9075-4BDB-8F46-BA09E76AA3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933975" y="911082"/>
              <a:ext cx="2048530" cy="1797684"/>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5">
              <a:extLst>
                <a:ext uri="{FF2B5EF4-FFF2-40B4-BE49-F238E27FC236}">
                  <a16:creationId xmlns:a16="http://schemas.microsoft.com/office/drawing/2014/main" id="{1D917FAD-3240-4D3F-91A0-9571F75DC6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362936" y="1825453"/>
              <a:ext cx="799094" cy="701243"/>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6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 name="Alatunnisteen paikkamerkki 3"/>
          <p:cNvSpPr>
            <a:spLocks noGrp="1"/>
          </p:cNvSpPr>
          <p:nvPr>
            <p:ph type="ftr" sz="quarter" idx="11"/>
          </p:nvPr>
        </p:nvSpPr>
        <p:spPr>
          <a:xfrm>
            <a:off x="7872984" y="384048"/>
            <a:ext cx="3877056" cy="365125"/>
          </a:xfrm>
        </p:spPr>
        <p:txBody>
          <a:bodyPr>
            <a:normAutofit/>
          </a:bodyPr>
          <a:lstStyle/>
          <a:p>
            <a:pPr algn="r">
              <a:spcAft>
                <a:spcPts val="600"/>
              </a:spcAft>
            </a:pPr>
            <a:r>
              <a:rPr lang="fi-FI" sz="1100">
                <a:solidFill>
                  <a:schemeClr val="tx1"/>
                </a:solidFill>
              </a:rPr>
              <a:t>kiertotalousamk.fi</a:t>
            </a:r>
          </a:p>
        </p:txBody>
      </p:sp>
      <p:sp>
        <p:nvSpPr>
          <p:cNvPr id="3" name="Sisällön paikkamerkki 2"/>
          <p:cNvSpPr>
            <a:spLocks noGrp="1"/>
          </p:cNvSpPr>
          <p:nvPr>
            <p:ph idx="1"/>
          </p:nvPr>
        </p:nvSpPr>
        <p:spPr>
          <a:xfrm>
            <a:off x="2210936" y="2470248"/>
            <a:ext cx="9484235" cy="3052726"/>
          </a:xfrm>
        </p:spPr>
        <p:txBody>
          <a:bodyPr>
            <a:normAutofit/>
          </a:bodyPr>
          <a:lstStyle/>
          <a:p>
            <a:r>
              <a:rPr lang="fi-FI" sz="2200"/>
              <a:t>Energiakatselmustoiminnan tavoitteena on analysoida katselmuskohteiden kokonaisenergian käyttö, selvittää energiansäästöpotentiaali ja esittää ehdotettavat säästötoimenpiteet kannattavuuslaskelmineen.</a:t>
            </a:r>
          </a:p>
          <a:p>
            <a:r>
              <a:rPr lang="fi-FI" sz="2200"/>
              <a:t>Katselmustukea ei voi saada pakollisiin suurten yritysten energiakatselmuksiin. Vapaaehtoisiin, muiden kuin suurten yritysten niin sanottuihin Motiva-mallisiin energiakatselmuksiin on mahdollista saada TEMin katselmustukea.</a:t>
            </a:r>
          </a:p>
          <a:p>
            <a:r>
              <a:rPr lang="fi-FI" sz="2200"/>
              <a:t>TEM tukee myös uusiutuvan energian kuntakatselmuksen toteutusta.</a:t>
            </a:r>
          </a:p>
        </p:txBody>
      </p:sp>
      <p:sp>
        <p:nvSpPr>
          <p:cNvPr id="6" name="TextBox 5">
            <a:extLst>
              <a:ext uri="{FF2B5EF4-FFF2-40B4-BE49-F238E27FC236}">
                <a16:creationId xmlns:a16="http://schemas.microsoft.com/office/drawing/2014/main" id="{4615179A-1829-49CC-8E86-9DDD962F1AE9}"/>
              </a:ext>
            </a:extLst>
          </p:cNvPr>
          <p:cNvSpPr txBox="1"/>
          <p:nvPr/>
        </p:nvSpPr>
        <p:spPr>
          <a:xfrm>
            <a:off x="7386645" y="5636489"/>
            <a:ext cx="6096000" cy="369332"/>
          </a:xfrm>
          <a:prstGeom prst="rect">
            <a:avLst/>
          </a:prstGeom>
          <a:noFill/>
        </p:spPr>
        <p:txBody>
          <a:bodyPr wrap="square">
            <a:spAutoFit/>
          </a:bodyPr>
          <a:lstStyle/>
          <a:p>
            <a:pPr>
              <a:spcAft>
                <a:spcPts val="600"/>
              </a:spcAft>
            </a:pPr>
            <a:r>
              <a:rPr lang="fi-FI" dirty="0">
                <a:hlinkClick r:id="rId3"/>
              </a:rPr>
              <a:t>https://tem.fi/energiatehokkuus</a:t>
            </a:r>
            <a:endParaRPr lang="fi-FI" dirty="0"/>
          </a:p>
        </p:txBody>
      </p:sp>
      <p:pic>
        <p:nvPicPr>
          <p:cNvPr id="5" name="Picture 4" descr="A close up of a sign&#10;&#10;Description automatically generated">
            <a:extLst>
              <a:ext uri="{FF2B5EF4-FFF2-40B4-BE49-F238E27FC236}">
                <a16:creationId xmlns:a16="http://schemas.microsoft.com/office/drawing/2014/main" id="{8B6C1C41-EE69-4F53-8933-0B9C65C9F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6" y="6220702"/>
            <a:ext cx="1227411" cy="429442"/>
          </a:xfrm>
          <a:prstGeom prst="rect">
            <a:avLst/>
          </a:prstGeom>
        </p:spPr>
      </p:pic>
    </p:spTree>
    <p:extLst>
      <p:ext uri="{BB962C8B-B14F-4D97-AF65-F5344CB8AC3E}">
        <p14:creationId xmlns:p14="http://schemas.microsoft.com/office/powerpoint/2010/main" val="237017902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8FF88A3-8EBC-4142-8CC2-EBE257ED6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E235052B-934C-4F50-A155-A11F9342ADC7}"/>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a:stretch/>
        </p:blipFill>
        <p:spPr bwMode="auto">
          <a:xfrm>
            <a:off x="3" y="10"/>
            <a:ext cx="121919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Otsikko 1"/>
          <p:cNvSpPr>
            <a:spLocks noGrp="1"/>
          </p:cNvSpPr>
          <p:nvPr>
            <p:ph type="title"/>
          </p:nvPr>
        </p:nvSpPr>
        <p:spPr>
          <a:xfrm>
            <a:off x="2210936" y="844486"/>
            <a:ext cx="9484225" cy="1461778"/>
          </a:xfrm>
        </p:spPr>
        <p:txBody>
          <a:bodyPr>
            <a:normAutofit/>
          </a:bodyPr>
          <a:lstStyle/>
          <a:p>
            <a:r>
              <a:rPr lang="fi-FI" sz="4000" dirty="0"/>
              <a:t>Energiakatselmukset</a:t>
            </a:r>
          </a:p>
        </p:txBody>
      </p:sp>
      <p:grpSp>
        <p:nvGrpSpPr>
          <p:cNvPr id="73" name="Group 72">
            <a:extLst>
              <a:ext uri="{FF2B5EF4-FFF2-40B4-BE49-F238E27FC236}">
                <a16:creationId xmlns:a16="http://schemas.microsoft.com/office/drawing/2014/main" id="{27D8A815-1B1F-4DB5-A03C-F4987CF0CB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27777" y="343106"/>
            <a:ext cx="1692092" cy="1852591"/>
            <a:chOff x="790870" y="911082"/>
            <a:chExt cx="2191635" cy="2442764"/>
          </a:xfrm>
        </p:grpSpPr>
        <p:sp>
          <p:nvSpPr>
            <p:cNvPr id="74" name="Freeform 5">
              <a:extLst>
                <a:ext uri="{FF2B5EF4-FFF2-40B4-BE49-F238E27FC236}">
                  <a16:creationId xmlns:a16="http://schemas.microsoft.com/office/drawing/2014/main" id="{261388EF-B4CE-4326-979A-2F53CED606F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790870" y="2245586"/>
              <a:ext cx="1262906" cy="110826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4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5">
              <a:extLst>
                <a:ext uri="{FF2B5EF4-FFF2-40B4-BE49-F238E27FC236}">
                  <a16:creationId xmlns:a16="http://schemas.microsoft.com/office/drawing/2014/main" id="{33A25547-9075-4BDB-8F46-BA09E76AA3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933975" y="911082"/>
              <a:ext cx="2048530" cy="1797684"/>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5">
              <a:extLst>
                <a:ext uri="{FF2B5EF4-FFF2-40B4-BE49-F238E27FC236}">
                  <a16:creationId xmlns:a16="http://schemas.microsoft.com/office/drawing/2014/main" id="{1D917FAD-3240-4D3F-91A0-9571F75DC6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362936" y="1825453"/>
              <a:ext cx="799094" cy="701243"/>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6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 name="Alatunnisteen paikkamerkki 3"/>
          <p:cNvSpPr>
            <a:spLocks noGrp="1"/>
          </p:cNvSpPr>
          <p:nvPr>
            <p:ph type="ftr" sz="quarter" idx="11"/>
          </p:nvPr>
        </p:nvSpPr>
        <p:spPr>
          <a:xfrm>
            <a:off x="7872984" y="384048"/>
            <a:ext cx="3877056" cy="365125"/>
          </a:xfrm>
        </p:spPr>
        <p:txBody>
          <a:bodyPr>
            <a:normAutofit/>
          </a:bodyPr>
          <a:lstStyle/>
          <a:p>
            <a:pPr algn="r">
              <a:spcAft>
                <a:spcPts val="600"/>
              </a:spcAft>
            </a:pPr>
            <a:r>
              <a:rPr lang="fi-FI" sz="1100">
                <a:solidFill>
                  <a:schemeClr val="tx1"/>
                </a:solidFill>
              </a:rPr>
              <a:t>kiertotalousamk.fi</a:t>
            </a:r>
          </a:p>
        </p:txBody>
      </p:sp>
      <p:sp>
        <p:nvSpPr>
          <p:cNvPr id="3" name="Sisällön paikkamerkki 2"/>
          <p:cNvSpPr>
            <a:spLocks noGrp="1"/>
          </p:cNvSpPr>
          <p:nvPr>
            <p:ph idx="1"/>
          </p:nvPr>
        </p:nvSpPr>
        <p:spPr>
          <a:xfrm>
            <a:off x="1386406" y="2470248"/>
            <a:ext cx="10308765" cy="3555418"/>
          </a:xfrm>
        </p:spPr>
        <p:txBody>
          <a:bodyPr>
            <a:normAutofit/>
          </a:bodyPr>
          <a:lstStyle/>
          <a:p>
            <a:r>
              <a:rPr lang="fi-FI" sz="1600" dirty="0"/>
              <a:t>Energiankäytön tehostaminen tuo yrityksille ja yhteisöille suoraa taloudellista hyötyä. Säästöjä voidaan saada aikaan jopa ilman investointeja.</a:t>
            </a:r>
          </a:p>
          <a:p>
            <a:r>
              <a:rPr lang="fi-FI" sz="1600" dirty="0"/>
              <a:t>Tehostamistoimenpiteiden lähtökohtana on tieto nykyisestä tilanteesta sekä taloudellisesti kannattavien tehostamiskohteiden paikallistaminen. Ensimmäinen askel energiankäytön tehostamisessa on energiakatselmus.</a:t>
            </a:r>
          </a:p>
          <a:p>
            <a:r>
              <a:rPr lang="fi-FI" sz="1600" dirty="0"/>
              <a:t>Työ- ja elinkeinoministeriö (TEM) tukee palvelu-, teollisuus- ja energia-alan energiakatselmusten toteutusta. Motivan tehtäviin kuuluu työ- ja elinkeinoministeriön tukeman energiakatselmustoiminnan seuranta, edistäminen ja kehittäminen yhteistyössä alan asiantuntijoiden, </a:t>
            </a:r>
            <a:r>
              <a:rPr lang="fi-FI" sz="1600" dirty="0" err="1"/>
              <a:t>TEM:n</a:t>
            </a:r>
            <a:r>
              <a:rPr lang="fi-FI" sz="1600" dirty="0"/>
              <a:t>, katselmusten tilaajien ja energiakatselmoijien kanssa.</a:t>
            </a:r>
          </a:p>
          <a:p>
            <a:r>
              <a:rPr lang="fi-FI" sz="1600" dirty="0"/>
              <a:t>Motiva ylläpitää energiakatselmustoiminnan seurantajärjestelmää, johon kootaan tiedot kaikista energiakatselmuksista sekä valvoo energiakatselmusraporttien laatua. </a:t>
            </a:r>
          </a:p>
          <a:p>
            <a:r>
              <a:rPr lang="fi-FI" sz="1600" b="1" dirty="0"/>
              <a:t>Motiva myös kouluttaa energiakatselmoijia sekä neuvoo katselmusten tilaajia ja katselmoijia.</a:t>
            </a:r>
          </a:p>
        </p:txBody>
      </p:sp>
      <p:pic>
        <p:nvPicPr>
          <p:cNvPr id="5" name="Picture 4" descr="A close up of a sign&#10;&#10;Description automatically generated">
            <a:extLst>
              <a:ext uri="{FF2B5EF4-FFF2-40B4-BE49-F238E27FC236}">
                <a16:creationId xmlns:a16="http://schemas.microsoft.com/office/drawing/2014/main" id="{E8347024-CC55-4D42-BD25-0C918C4C01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96" y="6220702"/>
            <a:ext cx="1227411" cy="429442"/>
          </a:xfrm>
          <a:prstGeom prst="rect">
            <a:avLst/>
          </a:prstGeom>
        </p:spPr>
      </p:pic>
    </p:spTree>
    <p:extLst>
      <p:ext uri="{BB962C8B-B14F-4D97-AF65-F5344CB8AC3E}">
        <p14:creationId xmlns:p14="http://schemas.microsoft.com/office/powerpoint/2010/main" val="220702969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8FF88A3-8EBC-4142-8CC2-EBE257ED6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E235052B-934C-4F50-A155-A11F9342ADC7}"/>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a:stretch/>
        </p:blipFill>
        <p:spPr bwMode="auto">
          <a:xfrm>
            <a:off x="3" y="10"/>
            <a:ext cx="121919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Otsikko 1"/>
          <p:cNvSpPr>
            <a:spLocks noGrp="1"/>
          </p:cNvSpPr>
          <p:nvPr>
            <p:ph type="title"/>
          </p:nvPr>
        </p:nvSpPr>
        <p:spPr>
          <a:xfrm>
            <a:off x="2210936" y="844486"/>
            <a:ext cx="9484225" cy="1461778"/>
          </a:xfrm>
        </p:spPr>
        <p:txBody>
          <a:bodyPr>
            <a:normAutofit/>
          </a:bodyPr>
          <a:lstStyle/>
          <a:p>
            <a:r>
              <a:rPr lang="fi-FI" sz="4000" dirty="0"/>
              <a:t>Vastuuhenkilöpätevyyden saannin edellytykset</a:t>
            </a:r>
          </a:p>
        </p:txBody>
      </p:sp>
      <p:grpSp>
        <p:nvGrpSpPr>
          <p:cNvPr id="73" name="Group 72">
            <a:extLst>
              <a:ext uri="{FF2B5EF4-FFF2-40B4-BE49-F238E27FC236}">
                <a16:creationId xmlns:a16="http://schemas.microsoft.com/office/drawing/2014/main" id="{27D8A815-1B1F-4DB5-A03C-F4987CF0CB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27777" y="343106"/>
            <a:ext cx="1692092" cy="1852591"/>
            <a:chOff x="790870" y="911082"/>
            <a:chExt cx="2191635" cy="2442764"/>
          </a:xfrm>
        </p:grpSpPr>
        <p:sp>
          <p:nvSpPr>
            <p:cNvPr id="74" name="Freeform 5">
              <a:extLst>
                <a:ext uri="{FF2B5EF4-FFF2-40B4-BE49-F238E27FC236}">
                  <a16:creationId xmlns:a16="http://schemas.microsoft.com/office/drawing/2014/main" id="{261388EF-B4CE-4326-979A-2F53CED606F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790870" y="2245586"/>
              <a:ext cx="1262906" cy="110826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4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5">
              <a:extLst>
                <a:ext uri="{FF2B5EF4-FFF2-40B4-BE49-F238E27FC236}">
                  <a16:creationId xmlns:a16="http://schemas.microsoft.com/office/drawing/2014/main" id="{33A25547-9075-4BDB-8F46-BA09E76AA3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933975" y="911082"/>
              <a:ext cx="2048530" cy="1797684"/>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5">
              <a:extLst>
                <a:ext uri="{FF2B5EF4-FFF2-40B4-BE49-F238E27FC236}">
                  <a16:creationId xmlns:a16="http://schemas.microsoft.com/office/drawing/2014/main" id="{1D917FAD-3240-4D3F-91A0-9571F75DC6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362936" y="1825453"/>
              <a:ext cx="799094" cy="701243"/>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6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4" name="Alatunnisteen paikkamerkki 3"/>
          <p:cNvSpPr>
            <a:spLocks noGrp="1"/>
          </p:cNvSpPr>
          <p:nvPr>
            <p:ph type="ftr" sz="quarter" idx="11"/>
          </p:nvPr>
        </p:nvSpPr>
        <p:spPr>
          <a:xfrm>
            <a:off x="7872984" y="384048"/>
            <a:ext cx="3877056" cy="365125"/>
          </a:xfrm>
        </p:spPr>
        <p:txBody>
          <a:bodyPr>
            <a:normAutofit/>
          </a:bodyPr>
          <a:lstStyle/>
          <a:p>
            <a:pPr algn="r">
              <a:spcAft>
                <a:spcPts val="600"/>
              </a:spcAft>
            </a:pPr>
            <a:r>
              <a:rPr lang="fi-FI" sz="1100">
                <a:solidFill>
                  <a:schemeClr val="tx1"/>
                </a:solidFill>
              </a:rPr>
              <a:t>kiertotalousamk.fi</a:t>
            </a:r>
          </a:p>
        </p:txBody>
      </p:sp>
      <p:sp>
        <p:nvSpPr>
          <p:cNvPr id="3" name="Sisällön paikkamerkki 2"/>
          <p:cNvSpPr>
            <a:spLocks noGrp="1"/>
          </p:cNvSpPr>
          <p:nvPr>
            <p:ph idx="1"/>
          </p:nvPr>
        </p:nvSpPr>
        <p:spPr>
          <a:xfrm>
            <a:off x="1798665" y="2291010"/>
            <a:ext cx="10308765" cy="1363363"/>
          </a:xfrm>
        </p:spPr>
        <p:txBody>
          <a:bodyPr>
            <a:normAutofit/>
          </a:bodyPr>
          <a:lstStyle/>
          <a:p>
            <a:pPr marL="0" indent="0">
              <a:buNone/>
            </a:pPr>
            <a:r>
              <a:rPr lang="fi-FI" sz="1600" dirty="0"/>
              <a:t>Vastuuhenkilöpätevyyden (L=lämpö tai S=sähkö) saannin edellytyksenä on </a:t>
            </a:r>
            <a:r>
              <a:rPr lang="fi-FI" sz="1600" b="1" dirty="0">
                <a:solidFill>
                  <a:srgbClr val="FFFF00"/>
                </a:solidFill>
              </a:rPr>
              <a:t>alan työkokemus ja vähintään 3-vuotinen energiatekniikan peruskoulutus</a:t>
            </a:r>
            <a:r>
              <a:rPr lang="fi-FI" sz="1600" dirty="0"/>
              <a:t> (sähkö-, LVI- tai muu energiatekniikka, esim. prosessi- tai voimalaitostekniikka) </a:t>
            </a:r>
            <a:r>
              <a:rPr lang="fi-FI" sz="1600" b="1" dirty="0">
                <a:solidFill>
                  <a:srgbClr val="FFFF00"/>
                </a:solidFill>
              </a:rPr>
              <a:t>tai työantajan todistus työkokemuksella hankituista vastaavista tiedoista. </a:t>
            </a:r>
            <a:r>
              <a:rPr lang="fi-FI" sz="1600" dirty="0"/>
              <a:t>Kurssille ilmoittautuessa hakija ilmoittaa hakeeko pätevyyttä ja kummalle osa-alueelle (S vai L) pätevyyttä hakee.</a:t>
            </a:r>
            <a:r>
              <a:rPr lang="fi-FI" sz="1600" b="1" dirty="0"/>
              <a:t>.</a:t>
            </a:r>
          </a:p>
        </p:txBody>
      </p:sp>
      <p:sp>
        <p:nvSpPr>
          <p:cNvPr id="11" name="Otsikko 1">
            <a:extLst>
              <a:ext uri="{FF2B5EF4-FFF2-40B4-BE49-F238E27FC236}">
                <a16:creationId xmlns:a16="http://schemas.microsoft.com/office/drawing/2014/main" id="{CEE0C097-625B-4E14-845E-7943F9DB5773}"/>
              </a:ext>
            </a:extLst>
          </p:cNvPr>
          <p:cNvSpPr txBox="1">
            <a:spLocks/>
          </p:cNvSpPr>
          <p:nvPr/>
        </p:nvSpPr>
        <p:spPr>
          <a:xfrm>
            <a:off x="1386407" y="3531539"/>
            <a:ext cx="10721024" cy="14617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a:lstStyle>
          <a:p>
            <a:r>
              <a:rPr lang="fi-FI" sz="4000" dirty="0"/>
              <a:t>Katselmoijakoulutus ja vastuuhenkilöpätevyys</a:t>
            </a:r>
          </a:p>
        </p:txBody>
      </p:sp>
      <p:sp>
        <p:nvSpPr>
          <p:cNvPr id="12" name="Sisällön paikkamerkki 2">
            <a:extLst>
              <a:ext uri="{FF2B5EF4-FFF2-40B4-BE49-F238E27FC236}">
                <a16:creationId xmlns:a16="http://schemas.microsoft.com/office/drawing/2014/main" id="{3162E3BA-0A8C-4473-B88C-0E789F27573D}"/>
              </a:ext>
            </a:extLst>
          </p:cNvPr>
          <p:cNvSpPr txBox="1">
            <a:spLocks/>
          </p:cNvSpPr>
          <p:nvPr/>
        </p:nvSpPr>
        <p:spPr>
          <a:xfrm>
            <a:off x="1798665" y="4993317"/>
            <a:ext cx="10308765" cy="1363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1600" dirty="0"/>
              <a:t>Energiakatselmoijien peruskurssille (webinaari + kaksi lähipäivää) osallistunut ja </a:t>
            </a:r>
            <a:r>
              <a:rPr lang="fi-FI" sz="1600" b="1" dirty="0">
                <a:solidFill>
                  <a:srgbClr val="FFFF00"/>
                </a:solidFill>
              </a:rPr>
              <a:t>kurssiin liittyvät harjoitustehtävät hyväksytysti</a:t>
            </a:r>
            <a:r>
              <a:rPr lang="fi-FI" sz="1600" dirty="0"/>
              <a:t> suorittanut henkilö saa pätevyyden toimia nimettynä vastuuhenkilönä työ- ja elinkeinoministeriön (TEM) tukemissa energiakatselmuksissa. Pätevyys on voimassa toistaiseksi. </a:t>
            </a:r>
            <a:endParaRPr lang="fi-FI" sz="1600" b="1" dirty="0"/>
          </a:p>
        </p:txBody>
      </p:sp>
      <p:sp>
        <p:nvSpPr>
          <p:cNvPr id="14" name="TextBox 13">
            <a:extLst>
              <a:ext uri="{FF2B5EF4-FFF2-40B4-BE49-F238E27FC236}">
                <a16:creationId xmlns:a16="http://schemas.microsoft.com/office/drawing/2014/main" id="{C2A7756E-D73F-46E1-AF80-2F537CB3CCF7}"/>
              </a:ext>
            </a:extLst>
          </p:cNvPr>
          <p:cNvSpPr txBox="1"/>
          <p:nvPr/>
        </p:nvSpPr>
        <p:spPr>
          <a:xfrm>
            <a:off x="1798664" y="5889177"/>
            <a:ext cx="9148010" cy="584775"/>
          </a:xfrm>
          <a:prstGeom prst="rect">
            <a:avLst/>
          </a:prstGeom>
          <a:noFill/>
        </p:spPr>
        <p:txBody>
          <a:bodyPr wrap="square">
            <a:spAutoFit/>
          </a:bodyPr>
          <a:lstStyle/>
          <a:p>
            <a:r>
              <a:rPr lang="fi-FI" sz="1600" dirty="0">
                <a:hlinkClick r:id="rId3"/>
              </a:rPr>
              <a:t>https://www.motiva.fi/ratkaisut/energiakatselmustoiminta/tem_n_tukemat_energiakatselmukset/energiakatselmoijien_peruskurssi</a:t>
            </a:r>
            <a:endParaRPr lang="fi-FI" sz="1600" dirty="0"/>
          </a:p>
        </p:txBody>
      </p:sp>
      <p:pic>
        <p:nvPicPr>
          <p:cNvPr id="5" name="Picture 4" descr="A close up of a sign&#10;&#10;Description automatically generated">
            <a:extLst>
              <a:ext uri="{FF2B5EF4-FFF2-40B4-BE49-F238E27FC236}">
                <a16:creationId xmlns:a16="http://schemas.microsoft.com/office/drawing/2014/main" id="{178E84E4-B9C1-44A8-9F12-075454B31B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6" y="6220702"/>
            <a:ext cx="1227411" cy="429442"/>
          </a:xfrm>
          <a:prstGeom prst="rect">
            <a:avLst/>
          </a:prstGeom>
        </p:spPr>
      </p:pic>
    </p:spTree>
    <p:extLst>
      <p:ext uri="{BB962C8B-B14F-4D97-AF65-F5344CB8AC3E}">
        <p14:creationId xmlns:p14="http://schemas.microsoft.com/office/powerpoint/2010/main" val="350036270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D845A-A8D0-491D-BAED-03B9D723A4E8}"/>
              </a:ext>
            </a:extLst>
          </p:cNvPr>
          <p:cNvSpPr>
            <a:spLocks noGrp="1"/>
          </p:cNvSpPr>
          <p:nvPr>
            <p:ph type="title"/>
          </p:nvPr>
        </p:nvSpPr>
        <p:spPr/>
        <p:txBody>
          <a:bodyPr/>
          <a:lstStyle/>
          <a:p>
            <a:r>
              <a:rPr lang="fi-FI" dirty="0"/>
              <a:t>Esimerkki :Prosessiteollisuuden energia-analyysi</a:t>
            </a:r>
          </a:p>
        </p:txBody>
      </p:sp>
      <p:sp>
        <p:nvSpPr>
          <p:cNvPr id="3" name="Content Placeholder 2">
            <a:extLst>
              <a:ext uri="{FF2B5EF4-FFF2-40B4-BE49-F238E27FC236}">
                <a16:creationId xmlns:a16="http://schemas.microsoft.com/office/drawing/2014/main" id="{54E589CA-D752-43F6-A20A-A7B81E01CFF9}"/>
              </a:ext>
            </a:extLst>
          </p:cNvPr>
          <p:cNvSpPr>
            <a:spLocks noGrp="1"/>
          </p:cNvSpPr>
          <p:nvPr>
            <p:ph idx="1"/>
          </p:nvPr>
        </p:nvSpPr>
        <p:spPr>
          <a:xfrm>
            <a:off x="903795" y="1928610"/>
            <a:ext cx="6269610" cy="4026139"/>
          </a:xfrm>
        </p:spPr>
        <p:txBody>
          <a:bodyPr>
            <a:normAutofit lnSpcReduction="10000"/>
          </a:bodyPr>
          <a:lstStyle/>
          <a:p>
            <a:pPr marL="0" indent="0">
              <a:buNone/>
            </a:pPr>
            <a:r>
              <a:rPr lang="fi-FI" sz="2000" dirty="0"/>
              <a:t>Prosessiteollisuuden energia-analyysi on energiaintensiivisen prosessiteollisuuden kaksivaiheinen sovellus Teollisuuden energia-analyysista. Työn pääpaino on tuotantoprosessien energiansäästömahdollisuuksien kartoittamisessa, jonka lisäksi kartoitetaan myös katselmuskohteen tehdaspalvelujärjestelmien ja talotekniikan energiansäästömahdollisuudet.</a:t>
            </a:r>
          </a:p>
          <a:p>
            <a:pPr marL="0" indent="0">
              <a:buNone/>
            </a:pPr>
            <a:r>
              <a:rPr lang="fi-FI" sz="2000" dirty="0"/>
              <a:t>Prosessiteollisuuden energia-analyysin tavoitteena on koko katselmuskohteen primääri- ja sekundäärienergiavirtojen selvittäminen sekä kaikkien energiansäästömahdollisuuksien kartoittaminen. Koska energia-analyyseissa on tuotantoprosesseilla keskeinen osuus, on kohteen omien tuotanto- ja kunnossapito-organisaatioiden osallistuminen katselmustyöhön välttämätöntä. </a:t>
            </a:r>
          </a:p>
          <a:p>
            <a:pPr marL="457200" lvl="1" indent="0">
              <a:buNone/>
            </a:pPr>
            <a:endParaRPr lang="fi-FI" sz="1400" dirty="0"/>
          </a:p>
        </p:txBody>
      </p:sp>
      <p:sp>
        <p:nvSpPr>
          <p:cNvPr id="4" name="Footer Placeholder 3">
            <a:extLst>
              <a:ext uri="{FF2B5EF4-FFF2-40B4-BE49-F238E27FC236}">
                <a16:creationId xmlns:a16="http://schemas.microsoft.com/office/drawing/2014/main" id="{1D9E78ED-747A-4C05-9182-E70CBBC7967F}"/>
              </a:ext>
            </a:extLst>
          </p:cNvPr>
          <p:cNvSpPr>
            <a:spLocks noGrp="1"/>
          </p:cNvSpPr>
          <p:nvPr>
            <p:ph type="ftr" sz="quarter" idx="11"/>
          </p:nvPr>
        </p:nvSpPr>
        <p:spPr/>
        <p:txBody>
          <a:bodyPr/>
          <a:lstStyle/>
          <a:p>
            <a:r>
              <a:rPr lang="fi-FI" dirty="0"/>
              <a:t>kiertotalousamk.fi</a:t>
            </a:r>
          </a:p>
        </p:txBody>
      </p:sp>
      <p:sp>
        <p:nvSpPr>
          <p:cNvPr id="6" name="TextBox 5">
            <a:extLst>
              <a:ext uri="{FF2B5EF4-FFF2-40B4-BE49-F238E27FC236}">
                <a16:creationId xmlns:a16="http://schemas.microsoft.com/office/drawing/2014/main" id="{4C5B1DCD-1623-44B2-B5D4-882B3B557BDA}"/>
              </a:ext>
            </a:extLst>
          </p:cNvPr>
          <p:cNvSpPr txBox="1"/>
          <p:nvPr/>
        </p:nvSpPr>
        <p:spPr>
          <a:xfrm>
            <a:off x="4601064" y="5669451"/>
            <a:ext cx="990600" cy="523220"/>
          </a:xfrm>
          <a:prstGeom prst="rect">
            <a:avLst/>
          </a:prstGeom>
          <a:noFill/>
        </p:spPr>
        <p:txBody>
          <a:bodyPr wrap="square">
            <a:spAutoFit/>
          </a:bodyPr>
          <a:lstStyle/>
          <a:p>
            <a:r>
              <a:rPr lang="fi-FI" sz="2800" dirty="0"/>
              <a:t>Malli</a:t>
            </a:r>
          </a:p>
        </p:txBody>
      </p:sp>
      <p:cxnSp>
        <p:nvCxnSpPr>
          <p:cNvPr id="8" name="Straight Arrow Connector 7">
            <a:extLst>
              <a:ext uri="{FF2B5EF4-FFF2-40B4-BE49-F238E27FC236}">
                <a16:creationId xmlns:a16="http://schemas.microsoft.com/office/drawing/2014/main" id="{21AA397A-C419-4E69-B37C-106A6D4BF7B4}"/>
              </a:ext>
            </a:extLst>
          </p:cNvPr>
          <p:cNvCxnSpPr>
            <a:cxnSpLocks/>
          </p:cNvCxnSpPr>
          <p:nvPr/>
        </p:nvCxnSpPr>
        <p:spPr>
          <a:xfrm>
            <a:off x="5669437" y="5954748"/>
            <a:ext cx="131144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930BB8-2D61-46E1-B239-38BD8A15657F}"/>
              </a:ext>
            </a:extLst>
          </p:cNvPr>
          <p:cNvSpPr txBox="1"/>
          <p:nvPr/>
        </p:nvSpPr>
        <p:spPr>
          <a:xfrm>
            <a:off x="7095637" y="5631583"/>
            <a:ext cx="4096725" cy="646331"/>
          </a:xfrm>
          <a:prstGeom prst="rect">
            <a:avLst/>
          </a:prstGeom>
          <a:noFill/>
        </p:spPr>
        <p:txBody>
          <a:bodyPr wrap="square">
            <a:spAutoFit/>
          </a:bodyPr>
          <a:lstStyle/>
          <a:p>
            <a:r>
              <a:rPr lang="fi-FI" dirty="0">
                <a:hlinkClick r:id="rId2"/>
              </a:rPr>
              <a:t>https://www.motiva.fi/files/10971/Prosessiteollisuuden_energia-analyysi.pdf</a:t>
            </a:r>
            <a:endParaRPr lang="fi-FI" dirty="0"/>
          </a:p>
        </p:txBody>
      </p:sp>
      <p:pic>
        <p:nvPicPr>
          <p:cNvPr id="14" name="Picture 13">
            <a:extLst>
              <a:ext uri="{FF2B5EF4-FFF2-40B4-BE49-F238E27FC236}">
                <a16:creationId xmlns:a16="http://schemas.microsoft.com/office/drawing/2014/main" id="{9ED98797-6FFB-49A4-AE82-73AE4CC09CB5}"/>
              </a:ext>
            </a:extLst>
          </p:cNvPr>
          <p:cNvPicPr>
            <a:picLocks noChangeAspect="1"/>
          </p:cNvPicPr>
          <p:nvPr/>
        </p:nvPicPr>
        <p:blipFill>
          <a:blip r:embed="rId3"/>
          <a:stretch>
            <a:fillRect/>
          </a:stretch>
        </p:blipFill>
        <p:spPr>
          <a:xfrm>
            <a:off x="7257075" y="1675866"/>
            <a:ext cx="4759457" cy="3808489"/>
          </a:xfrm>
          <a:prstGeom prst="rect">
            <a:avLst/>
          </a:prstGeom>
        </p:spPr>
      </p:pic>
      <p:pic>
        <p:nvPicPr>
          <p:cNvPr id="5" name="Picture 4" descr="A close up of a sign&#10;&#10;Description automatically generated">
            <a:extLst>
              <a:ext uri="{FF2B5EF4-FFF2-40B4-BE49-F238E27FC236}">
                <a16:creationId xmlns:a16="http://schemas.microsoft.com/office/drawing/2014/main" id="{FC256186-75FA-4E2D-8896-6E0EE5005D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7961" y="6092947"/>
            <a:ext cx="1227411" cy="429442"/>
          </a:xfrm>
          <a:prstGeom prst="rect">
            <a:avLst/>
          </a:prstGeom>
        </p:spPr>
      </p:pic>
    </p:spTree>
    <p:extLst>
      <p:ext uri="{BB962C8B-B14F-4D97-AF65-F5344CB8AC3E}">
        <p14:creationId xmlns:p14="http://schemas.microsoft.com/office/powerpoint/2010/main" val="1674178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92105" y="229729"/>
            <a:ext cx="10515600" cy="2852737"/>
          </a:xfrm>
        </p:spPr>
        <p:txBody>
          <a:bodyPr/>
          <a:lstStyle/>
          <a:p>
            <a:r>
              <a:rPr lang="fi-FI" dirty="0"/>
              <a:t>Energiatehokkuus sopimukset</a:t>
            </a:r>
          </a:p>
        </p:txBody>
      </p:sp>
      <p:sp>
        <p:nvSpPr>
          <p:cNvPr id="3" name="Teksti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11"/>
          </p:nvPr>
        </p:nvSpPr>
        <p:spPr/>
        <p:txBody>
          <a:bodyPr/>
          <a:lstStyle/>
          <a:p>
            <a:r>
              <a:rPr lang="fi-FI"/>
              <a:t>kiertotalousamk.fi</a:t>
            </a:r>
          </a:p>
        </p:txBody>
      </p:sp>
      <p:pic>
        <p:nvPicPr>
          <p:cNvPr id="6" name="Picture 5" descr="A close up of a sign&#10;&#10;Description automatically generated">
            <a:extLst>
              <a:ext uri="{FF2B5EF4-FFF2-40B4-BE49-F238E27FC236}">
                <a16:creationId xmlns:a16="http://schemas.microsoft.com/office/drawing/2014/main" id="{FBC4CA88-1F82-4C7B-8A52-0AB9987DCD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961" y="6092947"/>
            <a:ext cx="1227411" cy="429442"/>
          </a:xfrm>
          <a:prstGeom prst="rect">
            <a:avLst/>
          </a:prstGeom>
        </p:spPr>
      </p:pic>
    </p:spTree>
    <p:extLst>
      <p:ext uri="{BB962C8B-B14F-4D97-AF65-F5344CB8AC3E}">
        <p14:creationId xmlns:p14="http://schemas.microsoft.com/office/powerpoint/2010/main" val="4054615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160C9B-8DE2-4A1E-89B5-4C21F28B0D39}"/>
              </a:ext>
            </a:extLst>
          </p:cNvPr>
          <p:cNvSpPr>
            <a:spLocks noGrp="1"/>
          </p:cNvSpPr>
          <p:nvPr>
            <p:ph type="title"/>
          </p:nvPr>
        </p:nvSpPr>
        <p:spPr/>
        <p:txBody>
          <a:bodyPr/>
          <a:lstStyle/>
          <a:p>
            <a:r>
              <a:rPr lang="fi-FI" dirty="0"/>
              <a:t>Energiatehokkuussopimuskausi vuosille 2017–2025</a:t>
            </a:r>
          </a:p>
        </p:txBody>
      </p:sp>
      <p:sp>
        <p:nvSpPr>
          <p:cNvPr id="7" name="Content Placeholder 6">
            <a:extLst>
              <a:ext uri="{FF2B5EF4-FFF2-40B4-BE49-F238E27FC236}">
                <a16:creationId xmlns:a16="http://schemas.microsoft.com/office/drawing/2014/main" id="{E9D50F9A-71D0-4D8F-A79C-14BCF8E27EE3}"/>
              </a:ext>
            </a:extLst>
          </p:cNvPr>
          <p:cNvSpPr>
            <a:spLocks noGrp="1"/>
          </p:cNvSpPr>
          <p:nvPr>
            <p:ph idx="1"/>
          </p:nvPr>
        </p:nvSpPr>
        <p:spPr/>
        <p:txBody>
          <a:bodyPr/>
          <a:lstStyle/>
          <a:p>
            <a:pPr marL="0" indent="0">
              <a:buNone/>
            </a:pPr>
            <a:r>
              <a:rPr lang="fi-FI" dirty="0"/>
              <a:t>Energiatehokkuussopimukset ovat tärkeä osa Suomen energia- ja ilmastostrategiaa ja ensisijainen keino edistää energian tehokasta käyttöä Suomessa. Vastuullinen ja tehokas energiankäyttö vähentää ilmastonmuutosta aiheuttavia hiilidioksidipäästöjä.</a:t>
            </a:r>
          </a:p>
          <a:p>
            <a:pPr marL="0" indent="0">
              <a:buNone/>
            </a:pPr>
            <a:r>
              <a:rPr lang="fi-FI" b="1" dirty="0">
                <a:solidFill>
                  <a:schemeClr val="accent2"/>
                </a:solidFill>
              </a:rPr>
              <a:t>Vapaaehtoiset sopimukset ovat valtion ja toimialojen yhdessä valitsema tapa täyttää Suomelle asetetut kansainväliset energiatehokkuusvelvoitteet</a:t>
            </a:r>
            <a:r>
              <a:rPr lang="fi-FI" dirty="0"/>
              <a:t>. Kattavalla ja tuloksekkaalla sopimustoiminnalla velvoitteet on jatkossakin mahdollista saavuttaa ilman erillistä uutta lainsäädäntöä tai muita uusia pakkokeinoja.</a:t>
            </a:r>
          </a:p>
        </p:txBody>
      </p:sp>
      <p:sp>
        <p:nvSpPr>
          <p:cNvPr id="5" name="Alatunnisteen paikkamerkki 4"/>
          <p:cNvSpPr>
            <a:spLocks noGrp="1"/>
          </p:cNvSpPr>
          <p:nvPr>
            <p:ph type="ftr" sz="quarter" idx="11"/>
          </p:nvPr>
        </p:nvSpPr>
        <p:spPr/>
        <p:txBody>
          <a:bodyPr/>
          <a:lstStyle/>
          <a:p>
            <a:r>
              <a:rPr lang="fi-FI" dirty="0"/>
              <a:t>kiertotalousamk.fi</a:t>
            </a:r>
          </a:p>
        </p:txBody>
      </p:sp>
      <p:sp>
        <p:nvSpPr>
          <p:cNvPr id="9" name="TextBox 8">
            <a:extLst>
              <a:ext uri="{FF2B5EF4-FFF2-40B4-BE49-F238E27FC236}">
                <a16:creationId xmlns:a16="http://schemas.microsoft.com/office/drawing/2014/main" id="{E7F66FE2-3B8C-4D59-90DC-D9DA1B735C13}"/>
              </a:ext>
            </a:extLst>
          </p:cNvPr>
          <p:cNvSpPr txBox="1"/>
          <p:nvPr/>
        </p:nvSpPr>
        <p:spPr>
          <a:xfrm>
            <a:off x="6096000" y="5546340"/>
            <a:ext cx="6096000" cy="646331"/>
          </a:xfrm>
          <a:prstGeom prst="rect">
            <a:avLst/>
          </a:prstGeom>
          <a:noFill/>
        </p:spPr>
        <p:txBody>
          <a:bodyPr wrap="square">
            <a:spAutoFit/>
          </a:bodyPr>
          <a:lstStyle/>
          <a:p>
            <a:r>
              <a:rPr lang="fi-FI" dirty="0">
                <a:hlinkClick r:id="rId2"/>
              </a:rPr>
              <a:t>http://www.energiatehokkuussopimukset2017-2025.fi/energiatehokkuussopimukset/</a:t>
            </a:r>
            <a:endParaRPr lang="fi-FI" dirty="0"/>
          </a:p>
        </p:txBody>
      </p:sp>
      <p:pic>
        <p:nvPicPr>
          <p:cNvPr id="2" name="Picture 1" descr="A close up of a sign&#10;&#10;Description automatically generated">
            <a:extLst>
              <a:ext uri="{FF2B5EF4-FFF2-40B4-BE49-F238E27FC236}">
                <a16:creationId xmlns:a16="http://schemas.microsoft.com/office/drawing/2014/main" id="{135A8F03-8705-4F4F-8C88-311F7DED0B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961" y="6092947"/>
            <a:ext cx="1227411" cy="429442"/>
          </a:xfrm>
          <a:prstGeom prst="rect">
            <a:avLst/>
          </a:prstGeom>
        </p:spPr>
      </p:pic>
    </p:spTree>
    <p:extLst>
      <p:ext uri="{BB962C8B-B14F-4D97-AF65-F5344CB8AC3E}">
        <p14:creationId xmlns:p14="http://schemas.microsoft.com/office/powerpoint/2010/main" val="4162038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A205584-BCB6-490E-A7F2-73AB64E1C728}"/>
              </a:ext>
            </a:extLst>
          </p:cNvPr>
          <p:cNvSpPr>
            <a:spLocks noGrp="1"/>
          </p:cNvSpPr>
          <p:nvPr>
            <p:ph type="title"/>
          </p:nvPr>
        </p:nvSpPr>
        <p:spPr/>
        <p:txBody>
          <a:bodyPr/>
          <a:lstStyle/>
          <a:p>
            <a:r>
              <a:rPr lang="fi-FI" dirty="0"/>
              <a:t>Energiaviisas Suomi</a:t>
            </a:r>
          </a:p>
        </p:txBody>
      </p:sp>
      <p:sp>
        <p:nvSpPr>
          <p:cNvPr id="9" name="Content Placeholder 8">
            <a:extLst>
              <a:ext uri="{FF2B5EF4-FFF2-40B4-BE49-F238E27FC236}">
                <a16:creationId xmlns:a16="http://schemas.microsoft.com/office/drawing/2014/main" id="{CC3FE151-FD3C-4A06-9CBC-4F0C530A0CDC}"/>
              </a:ext>
            </a:extLst>
          </p:cNvPr>
          <p:cNvSpPr>
            <a:spLocks noGrp="1"/>
          </p:cNvSpPr>
          <p:nvPr>
            <p:ph idx="1"/>
          </p:nvPr>
        </p:nvSpPr>
        <p:spPr/>
        <p:txBody>
          <a:bodyPr/>
          <a:lstStyle/>
          <a:p>
            <a:pPr marL="0" indent="0">
              <a:buNone/>
            </a:pPr>
            <a:r>
              <a:rPr lang="fi-FI" dirty="0"/>
              <a:t>Suomessa vapaaehtoiset energiatehokkuussopimukset ovat tärkeä keino saavuttaa EU:n energiatehokkuusdirektiivin (EED) mukaiset energiankäytön tehostamistavoitteet.</a:t>
            </a:r>
          </a:p>
          <a:p>
            <a:pPr marL="0" indent="0">
              <a:buNone/>
            </a:pPr>
            <a:r>
              <a:rPr lang="fi-FI" b="1" dirty="0">
                <a:solidFill>
                  <a:schemeClr val="accent2"/>
                </a:solidFill>
              </a:rPr>
              <a:t>Energiatehokkuussopimuksilla katetaan yli puolet energiatehokkuusdirektiivin 7 artiklan mukaisesta Suomea sitovasta energiansäästötavoitteesta kaudella 2014–2020</a:t>
            </a:r>
            <a:r>
              <a:rPr lang="fi-FI" dirty="0"/>
              <a:t>. Sopimustoiminta tukee myös direktiivin muissa artikloissa asetettujen velvoitteiden toteutusta ja osaltaan myös rakennusten energiatehokkuusdirektiivin (EPBD) toimeenpanoa.</a:t>
            </a:r>
          </a:p>
        </p:txBody>
      </p:sp>
      <p:sp>
        <p:nvSpPr>
          <p:cNvPr id="5" name="Alatunnisteen paikkamerkki 4"/>
          <p:cNvSpPr>
            <a:spLocks noGrp="1"/>
          </p:cNvSpPr>
          <p:nvPr>
            <p:ph type="ftr" sz="quarter" idx="11"/>
          </p:nvPr>
        </p:nvSpPr>
        <p:spPr/>
        <p:txBody>
          <a:bodyPr/>
          <a:lstStyle/>
          <a:p>
            <a:r>
              <a:rPr lang="fi-FI"/>
              <a:t>kiertotalousamk.fi</a:t>
            </a:r>
          </a:p>
        </p:txBody>
      </p:sp>
      <p:pic>
        <p:nvPicPr>
          <p:cNvPr id="2" name="Picture 1" descr="A close up of a sign&#10;&#10;Description automatically generated">
            <a:extLst>
              <a:ext uri="{FF2B5EF4-FFF2-40B4-BE49-F238E27FC236}">
                <a16:creationId xmlns:a16="http://schemas.microsoft.com/office/drawing/2014/main" id="{ABC0B83E-2E12-4758-A6EE-F6A5945E1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961" y="6092947"/>
            <a:ext cx="1227411" cy="429442"/>
          </a:xfrm>
          <a:prstGeom prst="rect">
            <a:avLst/>
          </a:prstGeom>
        </p:spPr>
      </p:pic>
    </p:spTree>
    <p:extLst>
      <p:ext uri="{BB962C8B-B14F-4D97-AF65-F5344CB8AC3E}">
        <p14:creationId xmlns:p14="http://schemas.microsoft.com/office/powerpoint/2010/main" val="3621739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0939E5A-4077-4113-830E-420FD729E0F0}"/>
              </a:ext>
            </a:extLst>
          </p:cNvPr>
          <p:cNvSpPr>
            <a:spLocks noGrp="1"/>
          </p:cNvSpPr>
          <p:nvPr>
            <p:ph type="title"/>
          </p:nvPr>
        </p:nvSpPr>
        <p:spPr/>
        <p:txBody>
          <a:bodyPr/>
          <a:lstStyle/>
          <a:p>
            <a:r>
              <a:rPr lang="fi-FI" dirty="0"/>
              <a:t>Vapaaehtoisuus toimii</a:t>
            </a:r>
          </a:p>
        </p:txBody>
      </p:sp>
      <p:sp>
        <p:nvSpPr>
          <p:cNvPr id="7" name="Content Placeholder 6">
            <a:extLst>
              <a:ext uri="{FF2B5EF4-FFF2-40B4-BE49-F238E27FC236}">
                <a16:creationId xmlns:a16="http://schemas.microsoft.com/office/drawing/2014/main" id="{5A8DD77F-7487-4E8E-BA53-50B923A47A5A}"/>
              </a:ext>
            </a:extLst>
          </p:cNvPr>
          <p:cNvSpPr>
            <a:spLocks noGrp="1"/>
          </p:cNvSpPr>
          <p:nvPr>
            <p:ph idx="1"/>
          </p:nvPr>
        </p:nvSpPr>
        <p:spPr/>
        <p:txBody>
          <a:bodyPr>
            <a:normAutofit lnSpcReduction="10000"/>
          </a:bodyPr>
          <a:lstStyle/>
          <a:p>
            <a:pPr marL="0" indent="0">
              <a:buNone/>
            </a:pPr>
            <a:r>
              <a:rPr lang="fi-FI" dirty="0"/>
              <a:t>Energiansäästöä ja energiatehokkuutta on edistetty valtion ja toimialojen välisillä sopimuksilla jo 1990-luvulta lähtien. Suomi on yksi harvoista Euroopan maista, joissa vapaaehtoinen energiatehokkuussopimusmenettely toimii ja tuottaa tulosta.</a:t>
            </a:r>
          </a:p>
          <a:p>
            <a:pPr marL="0" indent="0">
              <a:buNone/>
            </a:pPr>
            <a:r>
              <a:rPr lang="fi-FI" dirty="0"/>
              <a:t>Hyvien tulosten ansiosta Suomessa jatketaan vapaaehtoisella linjalla jatkossakin vuosina 2017–2025. Edellytyksenä on, että sopimustoiminta jatkuu kattavana ja täyttää asetetut tavoitteet energiankäytön tehostumisesta. Käytännössä tämä edellyttää, että vuonna 2017 käynnistyviin sopimuksiin liittyy heti alusta lähtien kattava määrä yrityksiä ja kuntia, jotka toteuttavat aktiivisesti energiatehokkuustoimia.</a:t>
            </a:r>
          </a:p>
        </p:txBody>
      </p:sp>
      <p:sp>
        <p:nvSpPr>
          <p:cNvPr id="5" name="Alatunnisteen paikkamerkki 4"/>
          <p:cNvSpPr>
            <a:spLocks noGrp="1"/>
          </p:cNvSpPr>
          <p:nvPr>
            <p:ph type="ftr" sz="quarter" idx="11"/>
          </p:nvPr>
        </p:nvSpPr>
        <p:spPr/>
        <p:txBody>
          <a:bodyPr/>
          <a:lstStyle/>
          <a:p>
            <a:r>
              <a:rPr lang="fi-FI"/>
              <a:t>kiertotalousamk.fi</a:t>
            </a:r>
          </a:p>
        </p:txBody>
      </p:sp>
      <p:sp>
        <p:nvSpPr>
          <p:cNvPr id="9" name="TextBox 8">
            <a:extLst>
              <a:ext uri="{FF2B5EF4-FFF2-40B4-BE49-F238E27FC236}">
                <a16:creationId xmlns:a16="http://schemas.microsoft.com/office/drawing/2014/main" id="{3DD7327A-46B9-4764-A2F1-86FE61646DC4}"/>
              </a:ext>
            </a:extLst>
          </p:cNvPr>
          <p:cNvSpPr txBox="1"/>
          <p:nvPr/>
        </p:nvSpPr>
        <p:spPr>
          <a:xfrm>
            <a:off x="5767137" y="5475520"/>
            <a:ext cx="6096000" cy="646331"/>
          </a:xfrm>
          <a:prstGeom prst="rect">
            <a:avLst/>
          </a:prstGeom>
          <a:noFill/>
        </p:spPr>
        <p:txBody>
          <a:bodyPr wrap="square">
            <a:spAutoFit/>
          </a:bodyPr>
          <a:lstStyle/>
          <a:p>
            <a:r>
              <a:rPr lang="fi-FI" dirty="0">
                <a:hlinkClick r:id="rId2"/>
              </a:rPr>
              <a:t>http://www.energiatehokkuussopimukset2017-2025.fi/energiatehokkuussopimukset/#taustat</a:t>
            </a:r>
            <a:endParaRPr lang="fi-FI" dirty="0"/>
          </a:p>
        </p:txBody>
      </p:sp>
      <p:pic>
        <p:nvPicPr>
          <p:cNvPr id="2" name="Picture 1" descr="A close up of a sign&#10;&#10;Description automatically generated">
            <a:extLst>
              <a:ext uri="{FF2B5EF4-FFF2-40B4-BE49-F238E27FC236}">
                <a16:creationId xmlns:a16="http://schemas.microsoft.com/office/drawing/2014/main" id="{4F80D7FB-9944-471C-90E5-720C92D2D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961" y="6092947"/>
            <a:ext cx="1227411" cy="429442"/>
          </a:xfrm>
          <a:prstGeom prst="rect">
            <a:avLst/>
          </a:prstGeom>
        </p:spPr>
      </p:pic>
    </p:spTree>
    <p:extLst>
      <p:ext uri="{BB962C8B-B14F-4D97-AF65-F5344CB8AC3E}">
        <p14:creationId xmlns:p14="http://schemas.microsoft.com/office/powerpoint/2010/main" val="835586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104965" y="1858378"/>
            <a:ext cx="10515600" cy="1570622"/>
          </a:xfrm>
        </p:spPr>
        <p:txBody>
          <a:bodyPr>
            <a:normAutofit fontScale="90000"/>
          </a:bodyPr>
          <a:lstStyle/>
          <a:p>
            <a:r>
              <a:rPr lang="fi-FI" dirty="0"/>
              <a:t>Energian tehokas käyttö teollisuudessa</a:t>
            </a:r>
          </a:p>
        </p:txBody>
      </p:sp>
      <p:sp>
        <p:nvSpPr>
          <p:cNvPr id="3" name="Tekstin paikkamerkki 2"/>
          <p:cNvSpPr>
            <a:spLocks noGrp="1"/>
          </p:cNvSpPr>
          <p:nvPr>
            <p:ph type="body" idx="1"/>
          </p:nvPr>
        </p:nvSpPr>
        <p:spPr/>
        <p:txBody>
          <a:bodyPr/>
          <a:lstStyle/>
          <a:p>
            <a:endParaRPr lang="fi-FI"/>
          </a:p>
        </p:txBody>
      </p:sp>
      <p:sp>
        <p:nvSpPr>
          <p:cNvPr id="4" name="Alatunnisteen paikkamerkki 3"/>
          <p:cNvSpPr>
            <a:spLocks noGrp="1"/>
          </p:cNvSpPr>
          <p:nvPr>
            <p:ph type="ftr" sz="quarter" idx="11"/>
          </p:nvPr>
        </p:nvSpPr>
        <p:spPr/>
        <p:txBody>
          <a:bodyPr/>
          <a:lstStyle/>
          <a:p>
            <a:r>
              <a:rPr lang="fi-FI"/>
              <a:t>kiertotalousamk.fi</a:t>
            </a:r>
          </a:p>
        </p:txBody>
      </p:sp>
      <p:pic>
        <p:nvPicPr>
          <p:cNvPr id="6" name="Picture 5" descr="A close up of a sign&#10;&#10;Description automatically generated">
            <a:extLst>
              <a:ext uri="{FF2B5EF4-FFF2-40B4-BE49-F238E27FC236}">
                <a16:creationId xmlns:a16="http://schemas.microsoft.com/office/drawing/2014/main" id="{B98B274B-5B70-4F5A-8FBE-2462DDBFE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961" y="6092947"/>
            <a:ext cx="1227411" cy="429442"/>
          </a:xfrm>
          <a:prstGeom prst="rect">
            <a:avLst/>
          </a:prstGeom>
        </p:spPr>
      </p:pic>
    </p:spTree>
    <p:extLst>
      <p:ext uri="{BB962C8B-B14F-4D97-AF65-F5344CB8AC3E}">
        <p14:creationId xmlns:p14="http://schemas.microsoft.com/office/powerpoint/2010/main" val="2162910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Energia- ja ilmastostrategia</a:t>
            </a:r>
          </a:p>
        </p:txBody>
      </p:sp>
      <p:sp>
        <p:nvSpPr>
          <p:cNvPr id="3" name="Sisällön paikkamerkki 2"/>
          <p:cNvSpPr>
            <a:spLocks noGrp="1"/>
          </p:cNvSpPr>
          <p:nvPr>
            <p:ph idx="1"/>
          </p:nvPr>
        </p:nvSpPr>
        <p:spPr/>
        <p:txBody>
          <a:bodyPr>
            <a:normAutofit fontScale="70000" lnSpcReduction="20000"/>
          </a:bodyPr>
          <a:lstStyle/>
          <a:p>
            <a:pPr marL="0" indent="0">
              <a:buNone/>
            </a:pPr>
            <a:r>
              <a:rPr lang="fi-FI" dirty="0"/>
              <a:t>Suomen pitkän aikavälin tavoitteena on hiilineutraali yhteiskunta.</a:t>
            </a:r>
          </a:p>
          <a:p>
            <a:pPr marL="0" indent="0">
              <a:buNone/>
            </a:pPr>
            <a:r>
              <a:rPr lang="fi-FI" dirty="0"/>
              <a:t>Ilmaston lämpenemistä aiheuttavista kasvihuonekaasupäästöistä noin </a:t>
            </a:r>
            <a:r>
              <a:rPr lang="fi-FI" b="1" dirty="0"/>
              <a:t>80 prosenttia on peräisin energian tuotannosta</a:t>
            </a:r>
            <a:r>
              <a:rPr lang="fi-FI" dirty="0"/>
              <a:t> </a:t>
            </a:r>
            <a:r>
              <a:rPr lang="fi-FI" b="1" dirty="0"/>
              <a:t>ja kulutuksesta mukaan lukien liikenne</a:t>
            </a:r>
            <a:r>
              <a:rPr lang="fi-FI" dirty="0"/>
              <a:t>. Tästä syystä energia- ja ilmastopolitiikka ovat kietoutuneet tiiviisti toisiinsa.</a:t>
            </a:r>
          </a:p>
          <a:p>
            <a:pPr marL="0" indent="0">
              <a:buNone/>
            </a:pPr>
            <a:r>
              <a:rPr lang="fi-FI" dirty="0"/>
              <a:t>Käytännöksi on muodostunut, että jokainen hallitus tekee kaudellaan energia- ja ilmastopoliittisen strategian.</a:t>
            </a:r>
          </a:p>
          <a:p>
            <a:pPr marL="0" indent="0">
              <a:buNone/>
            </a:pPr>
            <a:r>
              <a:rPr lang="fi-FI" dirty="0"/>
              <a:t>Strategioiden lisäksi vuonna 2014 valmistui parlamentaarisen energia- ja ilmastokomitean mietintönä Energia- ja ilmastotiekartta 2050 ja vuonna 2015 virkamiesselvitys energiapolitiikan vaihtoehdoista.</a:t>
            </a:r>
          </a:p>
          <a:p>
            <a:pPr marL="0" indent="0">
              <a:buNone/>
            </a:pPr>
            <a:r>
              <a:rPr lang="fi-FI" dirty="0"/>
              <a:t>Strategian tueksi laaditaan taustaraportteja, jotka eivät sisällä poliittisia linjauksia. Niiden lisäksi päivitetään Suomen energia- ja päästökehitystä arvioivat skenaariolaskelmat. Strategian vaikutukset myös arvioidaan.</a:t>
            </a:r>
          </a:p>
          <a:p>
            <a:pPr marL="0" indent="0">
              <a:buNone/>
            </a:pPr>
            <a:r>
              <a:rPr lang="fi-FI" dirty="0"/>
              <a:t>Uusimman energia- ja ilmastostrategian valmistelussa otetaan huomioon ja sovitetaan yhteen </a:t>
            </a:r>
            <a:r>
              <a:rPr lang="fi-FI" b="1" dirty="0"/>
              <a:t>hallitusohjelman energia- ja ilmastopoliittiset linjaukset, ilmastolain mukaiset pitkän ja keskipitkän aikavälin suunnitelmat sekä EU:n 2030 energia- ja ilmastotavoitteet.</a:t>
            </a:r>
          </a:p>
        </p:txBody>
      </p:sp>
      <p:sp>
        <p:nvSpPr>
          <p:cNvPr id="4" name="Alatunnisteen paikkamerkki 3"/>
          <p:cNvSpPr>
            <a:spLocks noGrp="1"/>
          </p:cNvSpPr>
          <p:nvPr>
            <p:ph type="ftr" sz="quarter" idx="11"/>
          </p:nvPr>
        </p:nvSpPr>
        <p:spPr/>
        <p:txBody>
          <a:bodyPr/>
          <a:lstStyle/>
          <a:p>
            <a:r>
              <a:rPr lang="fi-FI" dirty="0"/>
              <a:t>kiertotalousamk.fi</a:t>
            </a:r>
          </a:p>
        </p:txBody>
      </p:sp>
      <p:sp>
        <p:nvSpPr>
          <p:cNvPr id="5" name="TextBox 4">
            <a:extLst>
              <a:ext uri="{FF2B5EF4-FFF2-40B4-BE49-F238E27FC236}">
                <a16:creationId xmlns:a16="http://schemas.microsoft.com/office/drawing/2014/main" id="{7E6D8EAA-4D0F-46AB-B22E-55FEFB28E39E}"/>
              </a:ext>
            </a:extLst>
          </p:cNvPr>
          <p:cNvSpPr txBox="1"/>
          <p:nvPr/>
        </p:nvSpPr>
        <p:spPr>
          <a:xfrm>
            <a:off x="2160813" y="5869505"/>
            <a:ext cx="5358518" cy="646331"/>
          </a:xfrm>
          <a:prstGeom prst="rect">
            <a:avLst/>
          </a:prstGeom>
          <a:noFill/>
        </p:spPr>
        <p:txBody>
          <a:bodyPr wrap="none" rtlCol="0">
            <a:spAutoFit/>
          </a:bodyPr>
          <a:lstStyle/>
          <a:p>
            <a:r>
              <a:rPr lang="fi-FI" dirty="0"/>
              <a:t>Työ- ja elinkeinoministeriö - Energia- ja ilmastostrategia</a:t>
            </a:r>
          </a:p>
          <a:p>
            <a:endParaRPr lang="fi-FI" dirty="0"/>
          </a:p>
        </p:txBody>
      </p:sp>
      <p:sp>
        <p:nvSpPr>
          <p:cNvPr id="6" name="Rectangle 5">
            <a:extLst>
              <a:ext uri="{FF2B5EF4-FFF2-40B4-BE49-F238E27FC236}">
                <a16:creationId xmlns:a16="http://schemas.microsoft.com/office/drawing/2014/main" id="{AA3B44D8-8F92-408A-9CB6-F91AB76A4D78}"/>
              </a:ext>
            </a:extLst>
          </p:cNvPr>
          <p:cNvSpPr/>
          <p:nvPr/>
        </p:nvSpPr>
        <p:spPr>
          <a:xfrm>
            <a:off x="2160813" y="6251150"/>
            <a:ext cx="3610412" cy="338554"/>
          </a:xfrm>
          <a:prstGeom prst="rect">
            <a:avLst/>
          </a:prstGeom>
        </p:spPr>
        <p:txBody>
          <a:bodyPr wrap="none">
            <a:spAutoFit/>
          </a:bodyPr>
          <a:lstStyle/>
          <a:p>
            <a:r>
              <a:rPr lang="fi-FI" sz="1600" dirty="0">
                <a:hlinkClick r:id="rId2"/>
              </a:rPr>
              <a:t>https://tem.fi/energia-ja-ilmastostrategia</a:t>
            </a:r>
            <a:endParaRPr lang="fi-FI" sz="1600" dirty="0"/>
          </a:p>
        </p:txBody>
      </p:sp>
      <p:pic>
        <p:nvPicPr>
          <p:cNvPr id="8" name="Picture 7" descr="A close up of a sign&#10;&#10;Description automatically generated">
            <a:extLst>
              <a:ext uri="{FF2B5EF4-FFF2-40B4-BE49-F238E27FC236}">
                <a16:creationId xmlns:a16="http://schemas.microsoft.com/office/drawing/2014/main" id="{37511795-7A88-443D-96F2-064A931F3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2703" y="6160512"/>
            <a:ext cx="1227411" cy="429442"/>
          </a:xfrm>
          <a:prstGeom prst="rect">
            <a:avLst/>
          </a:prstGeom>
        </p:spPr>
      </p:pic>
    </p:spTree>
    <p:extLst>
      <p:ext uri="{BB962C8B-B14F-4D97-AF65-F5344CB8AC3E}">
        <p14:creationId xmlns:p14="http://schemas.microsoft.com/office/powerpoint/2010/main" val="1875998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B7A016-14EC-4AB4-B69D-BD08D907EF3F}"/>
              </a:ext>
            </a:extLst>
          </p:cNvPr>
          <p:cNvSpPr>
            <a:spLocks noGrp="1"/>
          </p:cNvSpPr>
          <p:nvPr>
            <p:ph type="title"/>
          </p:nvPr>
        </p:nvSpPr>
        <p:spPr/>
        <p:txBody>
          <a:bodyPr/>
          <a:lstStyle/>
          <a:p>
            <a:r>
              <a:rPr lang="fi-FI" dirty="0"/>
              <a:t>Yleistä säästömahdollisuuksista</a:t>
            </a:r>
          </a:p>
        </p:txBody>
      </p:sp>
      <p:sp>
        <p:nvSpPr>
          <p:cNvPr id="6" name="Content Placeholder 5">
            <a:extLst>
              <a:ext uri="{FF2B5EF4-FFF2-40B4-BE49-F238E27FC236}">
                <a16:creationId xmlns:a16="http://schemas.microsoft.com/office/drawing/2014/main" id="{754A4F13-08A9-40DA-9D9D-A2647DD0933E}"/>
              </a:ext>
            </a:extLst>
          </p:cNvPr>
          <p:cNvSpPr>
            <a:spLocks noGrp="1"/>
          </p:cNvSpPr>
          <p:nvPr>
            <p:ph idx="1"/>
          </p:nvPr>
        </p:nvSpPr>
        <p:spPr/>
        <p:txBody>
          <a:bodyPr>
            <a:normAutofit lnSpcReduction="10000"/>
          </a:bodyPr>
          <a:lstStyle/>
          <a:p>
            <a:r>
              <a:rPr lang="fi-FI" b="1" dirty="0"/>
              <a:t>Merkittävimmät säästömahdollisuudet ovat yleisesti ottaen samantyyppisiä kaikilla toimialoilla</a:t>
            </a:r>
            <a:r>
              <a:rPr lang="fi-FI" dirty="0"/>
              <a:t>. </a:t>
            </a:r>
          </a:p>
          <a:p>
            <a:r>
              <a:rPr lang="fi-FI" dirty="0"/>
              <a:t>Niiden tunnistaminen (suuruusluokka, vaikutukset, säästöpotentiaali, ym.)vaatii laaja-alaista tarkastelua ja kokemusta toimialalta ja energiatekniikasta yleensä.</a:t>
            </a:r>
          </a:p>
          <a:p>
            <a:r>
              <a:rPr lang="fi-FI" dirty="0"/>
              <a:t>Tärkeintä on oikea asenne ja määrätietoiset toimenpiteet.</a:t>
            </a:r>
          </a:p>
          <a:p>
            <a:r>
              <a:rPr lang="fi-FI" dirty="0"/>
              <a:t>Säästötoimia etsittäessä, harkittaessa ja toteutettaessa on aina pidettävä mielessä, </a:t>
            </a:r>
            <a:r>
              <a:rPr lang="fi-FI" dirty="0">
                <a:solidFill>
                  <a:srgbClr val="FF0000"/>
                </a:solidFill>
              </a:rPr>
              <a:t>1.)</a:t>
            </a:r>
            <a:r>
              <a:rPr lang="fi-FI" dirty="0"/>
              <a:t>ettei prosessin toimintaedellytyksiä saa heikentää, </a:t>
            </a:r>
            <a:r>
              <a:rPr lang="fi-FI" dirty="0">
                <a:solidFill>
                  <a:srgbClr val="FF0000"/>
                </a:solidFill>
              </a:rPr>
              <a:t>2.)</a:t>
            </a:r>
            <a:r>
              <a:rPr lang="fi-FI" dirty="0"/>
              <a:t>on tarkistettava, etteivät työntekijöiden työskentelyolosuhteet heikkene, </a:t>
            </a:r>
            <a:r>
              <a:rPr lang="fi-FI" dirty="0">
                <a:solidFill>
                  <a:srgbClr val="FF0000"/>
                </a:solidFill>
              </a:rPr>
              <a:t>3.) </a:t>
            </a:r>
            <a:r>
              <a:rPr lang="fi-FI" dirty="0"/>
              <a:t>on tarkasteltava kokonaisuuksia,</a:t>
            </a:r>
          </a:p>
        </p:txBody>
      </p:sp>
      <p:sp>
        <p:nvSpPr>
          <p:cNvPr id="4" name="Footer Placeholder 3">
            <a:extLst>
              <a:ext uri="{FF2B5EF4-FFF2-40B4-BE49-F238E27FC236}">
                <a16:creationId xmlns:a16="http://schemas.microsoft.com/office/drawing/2014/main" id="{F0010A8D-341E-41BC-A5E4-B5338FBFACBA}"/>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57369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5F2AA-86BA-4E48-9BDF-27FE0A3B5271}"/>
              </a:ext>
            </a:extLst>
          </p:cNvPr>
          <p:cNvSpPr>
            <a:spLocks noGrp="1"/>
          </p:cNvSpPr>
          <p:nvPr>
            <p:ph type="title"/>
          </p:nvPr>
        </p:nvSpPr>
        <p:spPr/>
        <p:txBody>
          <a:bodyPr/>
          <a:lstStyle/>
          <a:p>
            <a:r>
              <a:rPr lang="fi-FI" dirty="0"/>
              <a:t>Yksinkertaisuus</a:t>
            </a:r>
          </a:p>
        </p:txBody>
      </p:sp>
      <p:sp>
        <p:nvSpPr>
          <p:cNvPr id="3" name="Content Placeholder 2">
            <a:extLst>
              <a:ext uri="{FF2B5EF4-FFF2-40B4-BE49-F238E27FC236}">
                <a16:creationId xmlns:a16="http://schemas.microsoft.com/office/drawing/2014/main" id="{8DD837F0-1778-4085-ADF4-79EBE4DBBF78}"/>
              </a:ext>
            </a:extLst>
          </p:cNvPr>
          <p:cNvSpPr>
            <a:spLocks noGrp="1"/>
          </p:cNvSpPr>
          <p:nvPr>
            <p:ph idx="1"/>
          </p:nvPr>
        </p:nvSpPr>
        <p:spPr/>
        <p:txBody>
          <a:bodyPr>
            <a:normAutofit fontScale="85000" lnSpcReduction="10000"/>
          </a:bodyPr>
          <a:lstStyle/>
          <a:p>
            <a:pPr marL="0" indent="0">
              <a:buNone/>
            </a:pPr>
            <a:r>
              <a:rPr lang="fi-FI" b="1" i="1" dirty="0"/>
              <a:t>Tärkeimmät energian säästötoimet ovat usein myös yksinkertaisia. </a:t>
            </a:r>
          </a:p>
          <a:p>
            <a:pPr marL="0" indent="0">
              <a:buNone/>
            </a:pPr>
            <a:r>
              <a:rPr lang="fi-FI" dirty="0"/>
              <a:t>Laitteiden ja valaistuksen käyttöajat on asetettava vastaamaan niiden tarvetta, Suurta automatisoitua varastohallia ei kannata valaista tasaisesti, vaan keskittää valaistus työntekijöiden ja mahdollisen valvonnan tarpeen mukaisesti. </a:t>
            </a:r>
          </a:p>
          <a:p>
            <a:pPr marL="0" indent="0">
              <a:buNone/>
            </a:pPr>
            <a:r>
              <a:rPr lang="fi-FI" dirty="0"/>
              <a:t>Laitteiden asianmukaisella käytöllä ja säännöllisellä huollolla parannetaan niiden toimintaa ja samalla energiataloudellisuutta. Likaiset suodattimet, kuluneet hihnat jne. vaikuttavat merkittävästi laitteiden energiankulutukseen.</a:t>
            </a:r>
          </a:p>
          <a:p>
            <a:pPr marL="0" indent="0">
              <a:buNone/>
            </a:pPr>
            <a:r>
              <a:rPr lang="fi-FI" dirty="0"/>
              <a:t>Likainen ilmanvaihdon tulo- tai poistopuolen suodatin vaikuttaa myös työtilan sisäilmastoon heikentävästi. </a:t>
            </a:r>
            <a:r>
              <a:rPr lang="fi-FI" dirty="0" err="1"/>
              <a:t>lmanvaihdon</a:t>
            </a:r>
            <a:r>
              <a:rPr lang="fi-FI" dirty="0"/>
              <a:t> käyttö seisokkiaikana ei vastaa tarkoitustaan. </a:t>
            </a:r>
          </a:p>
          <a:p>
            <a:pPr marL="0" indent="0">
              <a:buNone/>
            </a:pPr>
            <a:r>
              <a:rPr lang="fi-FI" b="1" dirty="0"/>
              <a:t>Tuotannon suunnittelulla ja automatisoinnilla voidaan tehostaa merkittävästi toimintaa.</a:t>
            </a:r>
          </a:p>
        </p:txBody>
      </p:sp>
      <p:sp>
        <p:nvSpPr>
          <p:cNvPr id="4" name="Footer Placeholder 3">
            <a:extLst>
              <a:ext uri="{FF2B5EF4-FFF2-40B4-BE49-F238E27FC236}">
                <a16:creationId xmlns:a16="http://schemas.microsoft.com/office/drawing/2014/main" id="{D5E6F63E-1F7B-41AD-9B72-F361034646B8}"/>
              </a:ext>
            </a:extLst>
          </p:cNvPr>
          <p:cNvSpPr>
            <a:spLocks noGrp="1"/>
          </p:cNvSpPr>
          <p:nvPr>
            <p:ph type="ftr" sz="quarter" idx="11"/>
          </p:nvPr>
        </p:nvSpPr>
        <p:spPr/>
        <p:txBody>
          <a:bodyPr/>
          <a:lstStyle/>
          <a:p>
            <a:r>
              <a:rPr lang="fi-FI"/>
              <a:t>kiertotalousamk.fi</a:t>
            </a:r>
          </a:p>
        </p:txBody>
      </p:sp>
      <p:pic>
        <p:nvPicPr>
          <p:cNvPr id="6" name="Picture 5" descr="A close up of a sign&#10;&#10;Description automatically generated">
            <a:extLst>
              <a:ext uri="{FF2B5EF4-FFF2-40B4-BE49-F238E27FC236}">
                <a16:creationId xmlns:a16="http://schemas.microsoft.com/office/drawing/2014/main" id="{BA8DDEE6-6C87-419B-A877-D3BED4C08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961" y="6092947"/>
            <a:ext cx="1227411" cy="429442"/>
          </a:xfrm>
          <a:prstGeom prst="rect">
            <a:avLst/>
          </a:prstGeom>
        </p:spPr>
      </p:pic>
    </p:spTree>
    <p:extLst>
      <p:ext uri="{BB962C8B-B14F-4D97-AF65-F5344CB8AC3E}">
        <p14:creationId xmlns:p14="http://schemas.microsoft.com/office/powerpoint/2010/main" val="4202767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DA8C3A-BC5E-41D6-978B-FE844CFDF638}"/>
              </a:ext>
            </a:extLst>
          </p:cNvPr>
          <p:cNvSpPr>
            <a:spLocks noGrp="1"/>
          </p:cNvSpPr>
          <p:nvPr>
            <p:ph type="title"/>
          </p:nvPr>
        </p:nvSpPr>
        <p:spPr>
          <a:xfrm>
            <a:off x="8006085" y="1129084"/>
            <a:ext cx="3689091" cy="1960157"/>
          </a:xfrm>
        </p:spPr>
        <p:txBody>
          <a:bodyPr>
            <a:normAutofit/>
          </a:bodyPr>
          <a:lstStyle/>
          <a:p>
            <a:r>
              <a:rPr lang="fi-FI" sz="3400" dirty="0" err="1"/>
              <a:t>Sankey</a:t>
            </a:r>
            <a:r>
              <a:rPr lang="fi-FI" sz="3400" dirty="0"/>
              <a:t>-diagrammi kokonaisuuden hahmottamisessa</a:t>
            </a:r>
          </a:p>
        </p:txBody>
      </p:sp>
      <p:pic>
        <p:nvPicPr>
          <p:cNvPr id="3074" name="Picture 2" descr="motiva_sankey">
            <a:extLst>
              <a:ext uri="{FF2B5EF4-FFF2-40B4-BE49-F238E27FC236}">
                <a16:creationId xmlns:a16="http://schemas.microsoft.com/office/drawing/2014/main" id="{25D6E914-CAAB-44A5-8465-E19C3B976D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645" r="6642"/>
          <a:stretch/>
        </p:blipFill>
        <p:spPr bwMode="auto">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0F4BCB3-271D-4CC9-B1F6-BBF7D4B9D0DF}"/>
              </a:ext>
            </a:extLst>
          </p:cNvPr>
          <p:cNvSpPr>
            <a:spLocks noGrp="1"/>
          </p:cNvSpPr>
          <p:nvPr>
            <p:ph idx="1"/>
          </p:nvPr>
        </p:nvSpPr>
        <p:spPr>
          <a:xfrm>
            <a:off x="8006085" y="3236181"/>
            <a:ext cx="3689091" cy="2195515"/>
          </a:xfrm>
        </p:spPr>
        <p:txBody>
          <a:bodyPr>
            <a:normAutofit/>
          </a:bodyPr>
          <a:lstStyle/>
          <a:p>
            <a:pPr marL="0" indent="0">
              <a:buNone/>
            </a:pPr>
            <a:r>
              <a:rPr lang="fi-FI" sz="1900"/>
              <a:t>Sankey-diagrammi on diagrammi, jolla kuvataan virtauksia. Yleisimmin sitä käytetään kuvaamaan jonkin prosessin energia- tai materiaalivirtoja. Se muodostuu kutakin virran komponenttia esittävistä nuolista, joiden koko kuvaa virran suuruutta.</a:t>
            </a:r>
          </a:p>
        </p:txBody>
      </p:sp>
      <p:sp>
        <p:nvSpPr>
          <p:cNvPr id="7" name="Footer Placeholder 3">
            <a:extLst>
              <a:ext uri="{FF2B5EF4-FFF2-40B4-BE49-F238E27FC236}">
                <a16:creationId xmlns:a16="http://schemas.microsoft.com/office/drawing/2014/main" id="{FF3E0DD6-2158-441C-A665-9FD8BCB753E2}"/>
              </a:ext>
            </a:extLst>
          </p:cNvPr>
          <p:cNvSpPr>
            <a:spLocks noGrp="1"/>
          </p:cNvSpPr>
          <p:nvPr>
            <p:ph type="ftr" sz="quarter" idx="11"/>
          </p:nvPr>
        </p:nvSpPr>
        <p:spPr>
          <a:xfrm>
            <a:off x="7917895" y="5959254"/>
            <a:ext cx="4100158" cy="365125"/>
          </a:xfrm>
        </p:spPr>
        <p:txBody>
          <a:bodyPr>
            <a:normAutofit fontScale="70000" lnSpcReduction="20000"/>
          </a:bodyPr>
          <a:lstStyle/>
          <a:p>
            <a:pPr algn="r">
              <a:spcAft>
                <a:spcPts val="600"/>
              </a:spcAft>
            </a:pPr>
            <a:r>
              <a:rPr lang="fi-FI" sz="1600" dirty="0">
                <a:hlinkClick r:id="rId3"/>
              </a:rPr>
              <a:t>http://www.sankey-diagrams.com/lost-gem-energy-analysis-motiva/</a:t>
            </a:r>
            <a:endParaRPr lang="fi-FI" sz="1100" dirty="0">
              <a:solidFill>
                <a:schemeClr val="tx1">
                  <a:alpha val="80000"/>
                </a:schemeClr>
              </a:solidFill>
            </a:endParaRPr>
          </a:p>
        </p:txBody>
      </p:sp>
      <p:sp>
        <p:nvSpPr>
          <p:cNvPr id="9" name="TextBox 8">
            <a:extLst>
              <a:ext uri="{FF2B5EF4-FFF2-40B4-BE49-F238E27FC236}">
                <a16:creationId xmlns:a16="http://schemas.microsoft.com/office/drawing/2014/main" id="{0CF4AFEC-FC63-4A7E-A1F9-C188CA3D3F1E}"/>
              </a:ext>
            </a:extLst>
          </p:cNvPr>
          <p:cNvSpPr txBox="1"/>
          <p:nvPr/>
        </p:nvSpPr>
        <p:spPr>
          <a:xfrm>
            <a:off x="7917895" y="5651477"/>
            <a:ext cx="5757487" cy="307777"/>
          </a:xfrm>
          <a:prstGeom prst="rect">
            <a:avLst/>
          </a:prstGeom>
          <a:noFill/>
        </p:spPr>
        <p:txBody>
          <a:bodyPr wrap="square">
            <a:spAutoFit/>
          </a:bodyPr>
          <a:lstStyle/>
          <a:p>
            <a:r>
              <a:rPr lang="fi-FI" sz="1400" dirty="0">
                <a:hlinkClick r:id="rId4"/>
              </a:rPr>
              <a:t>https://en.wikipedia.org/wiki/Sankey_diagram</a:t>
            </a:r>
            <a:endParaRPr lang="fi-FI" sz="1400" dirty="0"/>
          </a:p>
        </p:txBody>
      </p:sp>
      <p:pic>
        <p:nvPicPr>
          <p:cNvPr id="4" name="Picture 3" descr="A close up of a sign&#10;&#10;Description automatically generated">
            <a:extLst>
              <a:ext uri="{FF2B5EF4-FFF2-40B4-BE49-F238E27FC236}">
                <a16:creationId xmlns:a16="http://schemas.microsoft.com/office/drawing/2014/main" id="{7533F08B-0C45-49AD-86AD-42060BDD52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6085" y="6324379"/>
            <a:ext cx="1227411" cy="429442"/>
          </a:xfrm>
          <a:prstGeom prst="rect">
            <a:avLst/>
          </a:prstGeom>
        </p:spPr>
      </p:pic>
    </p:spTree>
    <p:extLst>
      <p:ext uri="{BB962C8B-B14F-4D97-AF65-F5344CB8AC3E}">
        <p14:creationId xmlns:p14="http://schemas.microsoft.com/office/powerpoint/2010/main" val="3646349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13D2B-0E33-4EF5-B6AE-536DBC581584}"/>
              </a:ext>
            </a:extLst>
          </p:cNvPr>
          <p:cNvSpPr>
            <a:spLocks noGrp="1"/>
          </p:cNvSpPr>
          <p:nvPr>
            <p:ph type="title"/>
          </p:nvPr>
        </p:nvSpPr>
        <p:spPr>
          <a:xfrm>
            <a:off x="204537" y="397183"/>
            <a:ext cx="11554326" cy="1325563"/>
          </a:xfrm>
        </p:spPr>
        <p:txBody>
          <a:bodyPr/>
          <a:lstStyle/>
          <a:p>
            <a:r>
              <a:rPr lang="fi-FI" dirty="0"/>
              <a:t>Käytännön ongelmia energia-analyyseissä</a:t>
            </a:r>
          </a:p>
        </p:txBody>
      </p:sp>
      <p:sp>
        <p:nvSpPr>
          <p:cNvPr id="3" name="Content Placeholder 2">
            <a:extLst>
              <a:ext uri="{FF2B5EF4-FFF2-40B4-BE49-F238E27FC236}">
                <a16:creationId xmlns:a16="http://schemas.microsoft.com/office/drawing/2014/main" id="{2447CF74-67A4-4CC2-A830-0DE26B2A6B8D}"/>
              </a:ext>
            </a:extLst>
          </p:cNvPr>
          <p:cNvSpPr>
            <a:spLocks noGrp="1"/>
          </p:cNvSpPr>
          <p:nvPr>
            <p:ph idx="1"/>
          </p:nvPr>
        </p:nvSpPr>
        <p:spPr>
          <a:xfrm>
            <a:off x="1239252" y="1706107"/>
            <a:ext cx="9910011" cy="4161289"/>
          </a:xfrm>
        </p:spPr>
        <p:txBody>
          <a:bodyPr>
            <a:normAutofit fontScale="92500" lnSpcReduction="10000"/>
          </a:bodyPr>
          <a:lstStyle/>
          <a:p>
            <a:pPr marL="0" indent="0">
              <a:buNone/>
            </a:pPr>
            <a:r>
              <a:rPr lang="fi-FI" dirty="0"/>
              <a:t>Prosessiteollisuuden tuotantoyksiköt sisältävät yleensä monia tuotanto-osastoja ja rakennuksia. </a:t>
            </a:r>
          </a:p>
          <a:p>
            <a:pPr marL="0" indent="0">
              <a:buNone/>
            </a:pPr>
            <a:r>
              <a:rPr lang="fi-FI" dirty="0"/>
              <a:t>Prosessiteollisuus on varsin energiavaltaista ja sen energiakustannukset ovat merkittäviä. </a:t>
            </a:r>
          </a:p>
          <a:p>
            <a:pPr marL="0" indent="0">
              <a:buNone/>
            </a:pPr>
            <a:r>
              <a:rPr lang="fi-FI" dirty="0"/>
              <a:t>Kerralla tehtävästä yksityiskohtaisesta eri energiamuodot ja säästömahdollisuudet kattavasta energia-analyysistä muodostuu vaikeasti hallittava projektikokonaisuus, jossa on mm. seuraavia ongelmia:</a:t>
            </a:r>
          </a:p>
          <a:p>
            <a:pPr lvl="1"/>
            <a:r>
              <a:rPr lang="fi-FI" dirty="0"/>
              <a:t>todellisen ja tarpeellisen työmäärän arviointi ja aikataulutus ennen hankkeen käynnistymistä on miltei mahdotonta</a:t>
            </a:r>
          </a:p>
          <a:p>
            <a:pPr lvl="1"/>
            <a:r>
              <a:rPr lang="fi-FI" dirty="0"/>
              <a:t>tarkoituksenmukainen työn suuntaaminen ja painottaminen oikeisiin asioihin selviää vasta työn aikana.</a:t>
            </a:r>
          </a:p>
        </p:txBody>
      </p:sp>
      <p:sp>
        <p:nvSpPr>
          <p:cNvPr id="4" name="Footer Placeholder 3">
            <a:extLst>
              <a:ext uri="{FF2B5EF4-FFF2-40B4-BE49-F238E27FC236}">
                <a16:creationId xmlns:a16="http://schemas.microsoft.com/office/drawing/2014/main" id="{4F9B77D9-6C46-443D-8864-0099D78570A0}"/>
              </a:ext>
            </a:extLst>
          </p:cNvPr>
          <p:cNvSpPr>
            <a:spLocks noGrp="1"/>
          </p:cNvSpPr>
          <p:nvPr>
            <p:ph type="ftr" sz="quarter" idx="11"/>
          </p:nvPr>
        </p:nvSpPr>
        <p:spPr/>
        <p:txBody>
          <a:bodyPr/>
          <a:lstStyle/>
          <a:p>
            <a:r>
              <a:rPr lang="fi-FI" dirty="0"/>
              <a:t>kiertotalousamk.fi</a:t>
            </a:r>
          </a:p>
        </p:txBody>
      </p:sp>
      <p:sp>
        <p:nvSpPr>
          <p:cNvPr id="6" name="TextBox 5">
            <a:extLst>
              <a:ext uri="{FF2B5EF4-FFF2-40B4-BE49-F238E27FC236}">
                <a16:creationId xmlns:a16="http://schemas.microsoft.com/office/drawing/2014/main" id="{DD1104CA-3267-4458-9761-7B6E3DACFA8E}"/>
              </a:ext>
            </a:extLst>
          </p:cNvPr>
          <p:cNvSpPr txBox="1"/>
          <p:nvPr/>
        </p:nvSpPr>
        <p:spPr>
          <a:xfrm>
            <a:off x="6769768" y="5905509"/>
            <a:ext cx="4178969" cy="738664"/>
          </a:xfrm>
          <a:prstGeom prst="rect">
            <a:avLst/>
          </a:prstGeom>
          <a:noFill/>
        </p:spPr>
        <p:txBody>
          <a:bodyPr wrap="square">
            <a:spAutoFit/>
          </a:bodyPr>
          <a:lstStyle/>
          <a:p>
            <a:r>
              <a:rPr lang="fi-FI" sz="1400" dirty="0">
                <a:hlinkClick r:id="rId2"/>
              </a:rPr>
              <a:t>https://www.motiva.fi/ratkaisut/energiakatselmustoiminta/tem_n_tukemat_energiakatselmukset/energiakatselmusmallit/prosessiteollisuuden_energia-analyysi</a:t>
            </a:r>
            <a:endParaRPr lang="fi-FI" sz="1400" dirty="0"/>
          </a:p>
        </p:txBody>
      </p:sp>
      <p:pic>
        <p:nvPicPr>
          <p:cNvPr id="5" name="Picture 4" descr="A close up of a sign&#10;&#10;Description automatically generated">
            <a:extLst>
              <a:ext uri="{FF2B5EF4-FFF2-40B4-BE49-F238E27FC236}">
                <a16:creationId xmlns:a16="http://schemas.microsoft.com/office/drawing/2014/main" id="{4F5E81AF-5183-4992-BE5B-B94C73FAA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961" y="6092947"/>
            <a:ext cx="1227411" cy="429442"/>
          </a:xfrm>
          <a:prstGeom prst="rect">
            <a:avLst/>
          </a:prstGeom>
        </p:spPr>
      </p:pic>
    </p:spTree>
    <p:extLst>
      <p:ext uri="{BB962C8B-B14F-4D97-AF65-F5344CB8AC3E}">
        <p14:creationId xmlns:p14="http://schemas.microsoft.com/office/powerpoint/2010/main" val="3584892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A8ABC5-2496-4837-AE97-6E7931E6E14D}"/>
              </a:ext>
            </a:extLst>
          </p:cNvPr>
          <p:cNvPicPr>
            <a:picLocks noChangeAspect="1"/>
          </p:cNvPicPr>
          <p:nvPr/>
        </p:nvPicPr>
        <p:blipFill>
          <a:blip r:embed="rId2"/>
          <a:stretch>
            <a:fillRect/>
          </a:stretch>
        </p:blipFill>
        <p:spPr>
          <a:xfrm>
            <a:off x="6993119" y="2039546"/>
            <a:ext cx="5136245" cy="2778907"/>
          </a:xfrm>
          <a:prstGeom prst="rect">
            <a:avLst/>
          </a:prstGeom>
        </p:spPr>
      </p:pic>
      <p:sp>
        <p:nvSpPr>
          <p:cNvPr id="2" name="Title 1">
            <a:extLst>
              <a:ext uri="{FF2B5EF4-FFF2-40B4-BE49-F238E27FC236}">
                <a16:creationId xmlns:a16="http://schemas.microsoft.com/office/drawing/2014/main" id="{09552611-C89E-48C8-93B2-97A89AFDD549}"/>
              </a:ext>
            </a:extLst>
          </p:cNvPr>
          <p:cNvSpPr>
            <a:spLocks noGrp="1"/>
          </p:cNvSpPr>
          <p:nvPr>
            <p:ph type="title"/>
          </p:nvPr>
        </p:nvSpPr>
        <p:spPr>
          <a:xfrm>
            <a:off x="3249871" y="315359"/>
            <a:ext cx="8779042" cy="846054"/>
          </a:xfrm>
        </p:spPr>
        <p:txBody>
          <a:bodyPr>
            <a:normAutofit/>
          </a:bodyPr>
          <a:lstStyle/>
          <a:p>
            <a:r>
              <a:rPr lang="fi-FI" sz="4000" dirty="0"/>
              <a:t>Case 1: Paineilmajärjestelmä</a:t>
            </a:r>
          </a:p>
        </p:txBody>
      </p:sp>
      <p:sp>
        <p:nvSpPr>
          <p:cNvPr id="3" name="Content Placeholder 2">
            <a:extLst>
              <a:ext uri="{FF2B5EF4-FFF2-40B4-BE49-F238E27FC236}">
                <a16:creationId xmlns:a16="http://schemas.microsoft.com/office/drawing/2014/main" id="{4963ADCE-4B6B-4CDC-A9D3-149AB8AB18C0}"/>
              </a:ext>
            </a:extLst>
          </p:cNvPr>
          <p:cNvSpPr>
            <a:spLocks noGrp="1"/>
          </p:cNvSpPr>
          <p:nvPr>
            <p:ph idx="1"/>
          </p:nvPr>
        </p:nvSpPr>
        <p:spPr>
          <a:xfrm>
            <a:off x="605589" y="825706"/>
            <a:ext cx="10266575" cy="1675582"/>
          </a:xfrm>
        </p:spPr>
        <p:txBody>
          <a:bodyPr>
            <a:normAutofit/>
          </a:bodyPr>
          <a:lstStyle/>
          <a:p>
            <a:pPr marL="0" indent="0">
              <a:buNone/>
            </a:pPr>
            <a:r>
              <a:rPr lang="fi-FI" sz="2000" dirty="0"/>
              <a:t>Toteutetut tehtävät:</a:t>
            </a:r>
          </a:p>
          <a:p>
            <a:pPr lvl="1"/>
            <a:r>
              <a:rPr lang="fi-FI" sz="1600" dirty="0"/>
              <a:t>kartoitettiin paineilman käyttökohteet, paineilman tarve ja tuotanto viikonlopun aikana haastattelemalla käyttöhenkilökuntaa ja toteuttamalla tuotanto-osastoilla asiaa koskeva kysely</a:t>
            </a:r>
          </a:p>
          <a:p>
            <a:pPr lvl="1"/>
            <a:r>
              <a:rPr lang="fi-FI" sz="1600" dirty="0"/>
              <a:t>toteutettiin paineilmajärjestelmän sähkön käytön kuormitusmittaus muutamilta arkipäiviltä ja yli viikonlopun</a:t>
            </a:r>
          </a:p>
          <a:p>
            <a:pPr lvl="1"/>
            <a:r>
              <a:rPr lang="fi-FI" sz="1600" dirty="0"/>
              <a:t>tehtiin tekninen kartoitus, jossa voitiin hyödyntää muutamaa vuotta aikaisemmin tehtyä paineilma-analyysiä</a:t>
            </a:r>
            <a:r>
              <a:rPr lang="fi-FI" dirty="0"/>
              <a:t>.</a:t>
            </a:r>
          </a:p>
        </p:txBody>
      </p:sp>
      <p:sp>
        <p:nvSpPr>
          <p:cNvPr id="4" name="Footer Placeholder 3">
            <a:extLst>
              <a:ext uri="{FF2B5EF4-FFF2-40B4-BE49-F238E27FC236}">
                <a16:creationId xmlns:a16="http://schemas.microsoft.com/office/drawing/2014/main" id="{50EA3F75-46E4-4AEA-8FF1-81B608BE934C}"/>
              </a:ext>
            </a:extLst>
          </p:cNvPr>
          <p:cNvSpPr>
            <a:spLocks noGrp="1"/>
          </p:cNvSpPr>
          <p:nvPr>
            <p:ph type="ftr" sz="quarter" idx="11"/>
          </p:nvPr>
        </p:nvSpPr>
        <p:spPr/>
        <p:txBody>
          <a:bodyPr/>
          <a:lstStyle/>
          <a:p>
            <a:r>
              <a:rPr lang="fi-FI" dirty="0"/>
              <a:t>kiertotalousamk.fi</a:t>
            </a:r>
          </a:p>
        </p:txBody>
      </p:sp>
      <p:sp>
        <p:nvSpPr>
          <p:cNvPr id="7" name="Content Placeholder 2">
            <a:extLst>
              <a:ext uri="{FF2B5EF4-FFF2-40B4-BE49-F238E27FC236}">
                <a16:creationId xmlns:a16="http://schemas.microsoft.com/office/drawing/2014/main" id="{6D8F67DC-1544-428B-82C0-B3ACF7CB9712}"/>
              </a:ext>
            </a:extLst>
          </p:cNvPr>
          <p:cNvSpPr txBox="1">
            <a:spLocks/>
          </p:cNvSpPr>
          <p:nvPr/>
        </p:nvSpPr>
        <p:spPr>
          <a:xfrm>
            <a:off x="894347" y="2659572"/>
            <a:ext cx="5883441" cy="167558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000" dirty="0"/>
              <a:t>Tuloksena todettiin mm:</a:t>
            </a:r>
          </a:p>
          <a:p>
            <a:pPr lvl="1"/>
            <a:r>
              <a:rPr lang="fi-FI" sz="1600" dirty="0"/>
              <a:t>sähkökuorma säilyi suurena myös viikonloppuisin, vaikka paineilman tarpeen olisi pitänyt olla selvästi pienempi</a:t>
            </a:r>
          </a:p>
          <a:p>
            <a:pPr lvl="1"/>
            <a:r>
              <a:rPr lang="fi-FI" sz="1600" dirty="0"/>
              <a:t>muutamien käyttökohteiden vaatima painetaso oli selvästi pienempi kuin verkostopaine</a:t>
            </a:r>
          </a:p>
          <a:p>
            <a:pPr lvl="1"/>
            <a:r>
              <a:rPr lang="fi-FI" sz="1600" dirty="0"/>
              <a:t>verkoston painetasovaatimus määräytyi pääosin yhden kojeen vaatimuksista</a:t>
            </a:r>
            <a:endParaRPr lang="fi-FI" dirty="0"/>
          </a:p>
        </p:txBody>
      </p:sp>
      <p:sp>
        <p:nvSpPr>
          <p:cNvPr id="8" name="Content Placeholder 2">
            <a:extLst>
              <a:ext uri="{FF2B5EF4-FFF2-40B4-BE49-F238E27FC236}">
                <a16:creationId xmlns:a16="http://schemas.microsoft.com/office/drawing/2014/main" id="{1C78027C-30B1-4891-9297-7FA49F9B60A8}"/>
              </a:ext>
            </a:extLst>
          </p:cNvPr>
          <p:cNvSpPr txBox="1">
            <a:spLocks/>
          </p:cNvSpPr>
          <p:nvPr/>
        </p:nvSpPr>
        <p:spPr>
          <a:xfrm>
            <a:off x="894347" y="4356713"/>
            <a:ext cx="10848474" cy="193307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000" dirty="0"/>
              <a:t>Ehdotettiin:</a:t>
            </a:r>
          </a:p>
          <a:p>
            <a:pPr lvl="1"/>
            <a:r>
              <a:rPr lang="fi-FI" sz="1600" dirty="0"/>
              <a:t>yksityiskohtainen tutkimus paineilman tarpeesta ja sen korvaamismahdollisuuksista käyttökohteissa</a:t>
            </a:r>
          </a:p>
          <a:p>
            <a:pPr lvl="1"/>
            <a:r>
              <a:rPr lang="fi-FI" sz="1600" dirty="0"/>
              <a:t>paineilman käytön kustannusten laskenta energia-, ylläpito-, käyttö- ja pääomakustannukset huomioiden jaettuna tärkeimpiin käyttökohteisiin</a:t>
            </a:r>
          </a:p>
          <a:p>
            <a:pPr lvl="1"/>
            <a:r>
              <a:rPr lang="fi-FI" sz="1600" dirty="0"/>
              <a:t>nykyisen laajan paineilmaverkoston tai tuotannon osittamismahdollisuuden selvittäminen tehtaan alueella</a:t>
            </a:r>
          </a:p>
          <a:p>
            <a:pPr lvl="1"/>
            <a:r>
              <a:rPr lang="fi-FI" sz="1600" dirty="0"/>
              <a:t>tarvekartoituksen jälkeinen vuotojen määrän selvittäminen ja tukkiminen</a:t>
            </a:r>
          </a:p>
          <a:p>
            <a:pPr lvl="1"/>
            <a:r>
              <a:rPr lang="fi-FI" sz="1600" dirty="0"/>
              <a:t>tarvittavien tehokkuutta selvittävien lisämittausten määrittäminen ja mittausten toteutus</a:t>
            </a:r>
          </a:p>
          <a:p>
            <a:pPr lvl="1"/>
            <a:r>
              <a:rPr lang="fi-FI" sz="1600" dirty="0"/>
              <a:t>selvitys tarvekartoituksen jälkeisestä paineilmatuotannon tehokkuudesta ja soveltuvuudesta jäljelle jääneeseen kulutukseen.</a:t>
            </a:r>
            <a:endParaRPr lang="fi-FI" dirty="0"/>
          </a:p>
        </p:txBody>
      </p:sp>
      <p:pic>
        <p:nvPicPr>
          <p:cNvPr id="5" name="Picture 4" descr="A close up of a sign&#10;&#10;Description automatically generated">
            <a:extLst>
              <a:ext uri="{FF2B5EF4-FFF2-40B4-BE49-F238E27FC236}">
                <a16:creationId xmlns:a16="http://schemas.microsoft.com/office/drawing/2014/main" id="{3BC74603-B27E-485D-8C98-413D2CD44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2460" y="6222879"/>
            <a:ext cx="1227411" cy="429442"/>
          </a:xfrm>
          <a:prstGeom prst="rect">
            <a:avLst/>
          </a:prstGeom>
        </p:spPr>
      </p:pic>
    </p:spTree>
    <p:extLst>
      <p:ext uri="{BB962C8B-B14F-4D97-AF65-F5344CB8AC3E}">
        <p14:creationId xmlns:p14="http://schemas.microsoft.com/office/powerpoint/2010/main" val="345778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DD3784-1DDC-459F-91C0-C17399DB22E3}"/>
              </a:ext>
            </a:extLst>
          </p:cNvPr>
          <p:cNvPicPr>
            <a:picLocks noChangeAspect="1"/>
          </p:cNvPicPr>
          <p:nvPr/>
        </p:nvPicPr>
        <p:blipFill>
          <a:blip r:embed="rId2"/>
          <a:stretch>
            <a:fillRect/>
          </a:stretch>
        </p:blipFill>
        <p:spPr>
          <a:xfrm>
            <a:off x="7629299" y="2190937"/>
            <a:ext cx="4029301" cy="2476126"/>
          </a:xfrm>
          <a:prstGeom prst="rect">
            <a:avLst/>
          </a:prstGeom>
        </p:spPr>
      </p:pic>
      <p:sp>
        <p:nvSpPr>
          <p:cNvPr id="2" name="Title 1">
            <a:extLst>
              <a:ext uri="{FF2B5EF4-FFF2-40B4-BE49-F238E27FC236}">
                <a16:creationId xmlns:a16="http://schemas.microsoft.com/office/drawing/2014/main" id="{09552611-C89E-48C8-93B2-97A89AFDD549}"/>
              </a:ext>
            </a:extLst>
          </p:cNvPr>
          <p:cNvSpPr>
            <a:spLocks noGrp="1"/>
          </p:cNvSpPr>
          <p:nvPr>
            <p:ph type="title"/>
          </p:nvPr>
        </p:nvSpPr>
        <p:spPr>
          <a:xfrm>
            <a:off x="3088105" y="315359"/>
            <a:ext cx="8940808" cy="846054"/>
          </a:xfrm>
        </p:spPr>
        <p:txBody>
          <a:bodyPr>
            <a:noAutofit/>
          </a:bodyPr>
          <a:lstStyle/>
          <a:p>
            <a:r>
              <a:rPr lang="fi-FI" sz="3200" dirty="0"/>
              <a:t>Case 2: Jäähdytysvesijärjestelmän analysointi</a:t>
            </a:r>
          </a:p>
        </p:txBody>
      </p:sp>
      <p:sp>
        <p:nvSpPr>
          <p:cNvPr id="3" name="Content Placeholder 2">
            <a:extLst>
              <a:ext uri="{FF2B5EF4-FFF2-40B4-BE49-F238E27FC236}">
                <a16:creationId xmlns:a16="http://schemas.microsoft.com/office/drawing/2014/main" id="{4963ADCE-4B6B-4CDC-A9D3-149AB8AB18C0}"/>
              </a:ext>
            </a:extLst>
          </p:cNvPr>
          <p:cNvSpPr>
            <a:spLocks noGrp="1"/>
          </p:cNvSpPr>
          <p:nvPr>
            <p:ph idx="1"/>
          </p:nvPr>
        </p:nvSpPr>
        <p:spPr>
          <a:xfrm>
            <a:off x="605589" y="825706"/>
            <a:ext cx="10266575" cy="1675582"/>
          </a:xfrm>
        </p:spPr>
        <p:txBody>
          <a:bodyPr>
            <a:normAutofit/>
          </a:bodyPr>
          <a:lstStyle/>
          <a:p>
            <a:pPr marL="0" indent="0">
              <a:buNone/>
            </a:pPr>
            <a:r>
              <a:rPr lang="fi-FI" sz="2000" dirty="0"/>
              <a:t>Toteutetut tehtävät:</a:t>
            </a:r>
          </a:p>
          <a:p>
            <a:pPr lvl="1"/>
            <a:r>
              <a:rPr lang="fi-FI" sz="1600" dirty="0"/>
              <a:t>selvitettiin jäähdytysveden käyttökohteet</a:t>
            </a:r>
          </a:p>
          <a:p>
            <a:pPr lvl="1"/>
            <a:r>
              <a:rPr lang="fi-FI" sz="1600" dirty="0"/>
              <a:t>toteutettiin jäähdytysvesipumppauksen sähkötehomittaus erikseen pääpumpuille</a:t>
            </a:r>
          </a:p>
          <a:p>
            <a:pPr lvl="1"/>
            <a:r>
              <a:rPr lang="fi-FI" sz="1600" dirty="0"/>
              <a:t>selvitettiin pumppauksen hyötysuhdetta, missä voitiin hyödyntää aikaisemmin toteutettua pumppuanalyysiä</a:t>
            </a:r>
          </a:p>
          <a:p>
            <a:pPr lvl="1"/>
            <a:r>
              <a:rPr lang="fi-FI" sz="1600" dirty="0"/>
              <a:t>arvioitiin taajuusmuuttajakäyttöisen pumpun käyttötarvetta ja energiatehokkuutta.</a:t>
            </a:r>
            <a:endParaRPr lang="fi-FI" dirty="0"/>
          </a:p>
        </p:txBody>
      </p:sp>
      <p:sp>
        <p:nvSpPr>
          <p:cNvPr id="4" name="Footer Placeholder 3">
            <a:extLst>
              <a:ext uri="{FF2B5EF4-FFF2-40B4-BE49-F238E27FC236}">
                <a16:creationId xmlns:a16="http://schemas.microsoft.com/office/drawing/2014/main" id="{50EA3F75-46E4-4AEA-8FF1-81B608BE934C}"/>
              </a:ext>
            </a:extLst>
          </p:cNvPr>
          <p:cNvSpPr>
            <a:spLocks noGrp="1"/>
          </p:cNvSpPr>
          <p:nvPr>
            <p:ph type="ftr" sz="quarter" idx="11"/>
          </p:nvPr>
        </p:nvSpPr>
        <p:spPr/>
        <p:txBody>
          <a:bodyPr/>
          <a:lstStyle/>
          <a:p>
            <a:r>
              <a:rPr lang="fi-FI" dirty="0"/>
              <a:t>kiertotalousamk.fi</a:t>
            </a:r>
          </a:p>
        </p:txBody>
      </p:sp>
      <p:sp>
        <p:nvSpPr>
          <p:cNvPr id="7" name="Content Placeholder 2">
            <a:extLst>
              <a:ext uri="{FF2B5EF4-FFF2-40B4-BE49-F238E27FC236}">
                <a16:creationId xmlns:a16="http://schemas.microsoft.com/office/drawing/2014/main" id="{6D8F67DC-1544-428B-82C0-B3ACF7CB9712}"/>
              </a:ext>
            </a:extLst>
          </p:cNvPr>
          <p:cNvSpPr txBox="1">
            <a:spLocks/>
          </p:cNvSpPr>
          <p:nvPr/>
        </p:nvSpPr>
        <p:spPr>
          <a:xfrm>
            <a:off x="894347" y="2659572"/>
            <a:ext cx="5883441" cy="167558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000" dirty="0"/>
              <a:t>Tuloksena todettiin mm:</a:t>
            </a:r>
          </a:p>
          <a:p>
            <a:pPr lvl="1"/>
            <a:r>
              <a:rPr lang="fi-FI" sz="1600" dirty="0"/>
              <a:t>todettiin pumppauksen ja sähkökuormituksen tasaisuus tuotantoaikoina</a:t>
            </a:r>
          </a:p>
          <a:p>
            <a:pPr lvl="1"/>
            <a:r>
              <a:rPr lang="fi-FI" sz="1600" dirty="0"/>
              <a:t>todettiin taajuusmuuttajakäyttöisen pumpun sähkökuormituksen tasaisuus sekä tuotanto- että viikonloppuaikoina</a:t>
            </a:r>
          </a:p>
          <a:p>
            <a:pPr lvl="1"/>
            <a:r>
              <a:rPr lang="fi-FI" sz="1600" dirty="0"/>
              <a:t>todettiin tarvittavan nostokorkeuden määräytyvän yhden tuotanto-osaston tarpeiden mukaan</a:t>
            </a:r>
          </a:p>
          <a:p>
            <a:pPr lvl="1"/>
            <a:r>
              <a:rPr lang="fi-FI" sz="1600" dirty="0"/>
              <a:t>todettiin pumppausten vaatimaton hyötysuhde.</a:t>
            </a:r>
            <a:endParaRPr lang="fi-FI" dirty="0"/>
          </a:p>
        </p:txBody>
      </p:sp>
      <p:sp>
        <p:nvSpPr>
          <p:cNvPr id="8" name="Content Placeholder 2">
            <a:extLst>
              <a:ext uri="{FF2B5EF4-FFF2-40B4-BE49-F238E27FC236}">
                <a16:creationId xmlns:a16="http://schemas.microsoft.com/office/drawing/2014/main" id="{1C78027C-30B1-4891-9297-7FA49F9B60A8}"/>
              </a:ext>
            </a:extLst>
          </p:cNvPr>
          <p:cNvSpPr txBox="1">
            <a:spLocks/>
          </p:cNvSpPr>
          <p:nvPr/>
        </p:nvSpPr>
        <p:spPr>
          <a:xfrm>
            <a:off x="894347" y="4505245"/>
            <a:ext cx="10848474" cy="19330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000" dirty="0"/>
              <a:t>Ehdotettiin yksityiskohtaista analyysiä, jossa:</a:t>
            </a:r>
          </a:p>
          <a:p>
            <a:pPr lvl="1"/>
            <a:r>
              <a:rPr lang="fi-FI" sz="1600" dirty="0"/>
              <a:t>pumppaustarpeen ja vaadittavan nostokorkeuden selvitys verkoston eri osissa</a:t>
            </a:r>
          </a:p>
          <a:p>
            <a:pPr lvl="1"/>
            <a:r>
              <a:rPr lang="fi-FI" sz="1600" dirty="0"/>
              <a:t>kustannus/hyötyanalyysi verkoston painetason laskemisesta ja yhden paineenkorotuspumpun asentamisesta sekä olemassa olevan pumpun toiminnan jatkaminen niin, että toimintapiste siirtyy hyvän hyötysuhteen alueelle</a:t>
            </a:r>
          </a:p>
          <a:p>
            <a:pPr lvl="1"/>
            <a:r>
              <a:rPr lang="fi-FI" sz="1600" dirty="0"/>
              <a:t>selvitys taajuusmuuttajakäyttöisen pumpun korvaamismahdollisuudesta ja kannattavuudesta.</a:t>
            </a:r>
            <a:endParaRPr lang="fi-FI" sz="3200" dirty="0"/>
          </a:p>
        </p:txBody>
      </p:sp>
      <p:pic>
        <p:nvPicPr>
          <p:cNvPr id="5" name="Picture 4" descr="A close up of a sign&#10;&#10;Description automatically generated">
            <a:extLst>
              <a:ext uri="{FF2B5EF4-FFF2-40B4-BE49-F238E27FC236}">
                <a16:creationId xmlns:a16="http://schemas.microsoft.com/office/drawing/2014/main" id="{D8059008-9C73-45B2-AA3A-8C453869E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961" y="6092947"/>
            <a:ext cx="1227411" cy="429442"/>
          </a:xfrm>
          <a:prstGeom prst="rect">
            <a:avLst/>
          </a:prstGeom>
        </p:spPr>
      </p:pic>
    </p:spTree>
    <p:extLst>
      <p:ext uri="{BB962C8B-B14F-4D97-AF65-F5344CB8AC3E}">
        <p14:creationId xmlns:p14="http://schemas.microsoft.com/office/powerpoint/2010/main" val="1426845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Energiatehokkuusdirektiivi </a:t>
            </a:r>
          </a:p>
        </p:txBody>
      </p:sp>
      <p:sp>
        <p:nvSpPr>
          <p:cNvPr id="5" name="Content Placeholder 4">
            <a:extLst>
              <a:ext uri="{FF2B5EF4-FFF2-40B4-BE49-F238E27FC236}">
                <a16:creationId xmlns:a16="http://schemas.microsoft.com/office/drawing/2014/main" id="{5FE90D12-175B-45F2-B76C-CC07D95539A5}"/>
              </a:ext>
            </a:extLst>
          </p:cNvPr>
          <p:cNvSpPr>
            <a:spLocks noGrp="1"/>
          </p:cNvSpPr>
          <p:nvPr>
            <p:ph sz="half" idx="1"/>
          </p:nvPr>
        </p:nvSpPr>
        <p:spPr>
          <a:xfrm>
            <a:off x="993452" y="1841333"/>
            <a:ext cx="5287805" cy="2336189"/>
          </a:xfrm>
        </p:spPr>
        <p:txBody>
          <a:bodyPr>
            <a:noAutofit/>
          </a:bodyPr>
          <a:lstStyle/>
          <a:p>
            <a:pPr marL="0" indent="0">
              <a:buNone/>
            </a:pPr>
            <a:r>
              <a:rPr lang="fi-FI" sz="2000" b="1" dirty="0"/>
              <a:t>Energiatehokkuusdirektiivi</a:t>
            </a:r>
            <a:r>
              <a:rPr lang="fi-FI" sz="2000" dirty="0"/>
              <a:t> (EU/27/2012) tuli voimaan 4.12.2012. Se korvasi energiapalveludirektiivin (2006/32/EY) ja CHP-direktiivin (2004/8/EY).</a:t>
            </a:r>
          </a:p>
          <a:p>
            <a:pPr marL="0" indent="0">
              <a:buNone/>
            </a:pPr>
            <a:r>
              <a:rPr lang="fi-FI" sz="2000" dirty="0"/>
              <a:t>Tarkistettu energiatehokkuusdirektiivi (EU)2018/2002 tuli voimaan 24.12.2018 ja sen myötä EU:n energiatehokkuus-tavoitteet vuodelle 2030 ja uusia velvoitteita energiatehokkuuden edistämiseksi.</a:t>
            </a:r>
          </a:p>
        </p:txBody>
      </p:sp>
      <p:sp>
        <p:nvSpPr>
          <p:cNvPr id="6" name="Content Placeholder 5">
            <a:extLst>
              <a:ext uri="{FF2B5EF4-FFF2-40B4-BE49-F238E27FC236}">
                <a16:creationId xmlns:a16="http://schemas.microsoft.com/office/drawing/2014/main" id="{B6C7DEA1-4961-4A89-9C12-3ED47F6A9BEA}"/>
              </a:ext>
            </a:extLst>
          </p:cNvPr>
          <p:cNvSpPr>
            <a:spLocks noGrp="1"/>
          </p:cNvSpPr>
          <p:nvPr>
            <p:ph sz="half" idx="2"/>
          </p:nvPr>
        </p:nvSpPr>
        <p:spPr/>
        <p:txBody>
          <a:bodyPr>
            <a:normAutofit fontScale="70000" lnSpcReduction="20000"/>
          </a:bodyPr>
          <a:lstStyle/>
          <a:p>
            <a:pPr marL="0" indent="0">
              <a:buNone/>
            </a:pPr>
            <a:r>
              <a:rPr lang="fi-FI" dirty="0"/>
              <a:t>Energiatehokkuusdirektiivi (EED) velvoittaa laatimaan kolmen vuoden välein kansallisen energiatehokkuuden toimintasuunnitelman (NEEAP, National Energy </a:t>
            </a:r>
            <a:r>
              <a:rPr lang="fi-FI" dirty="0" err="1"/>
              <a:t>Efficiency</a:t>
            </a:r>
            <a:r>
              <a:rPr lang="fi-FI" dirty="0"/>
              <a:t> Action Plan).</a:t>
            </a:r>
          </a:p>
          <a:p>
            <a:pPr marL="0" indent="0">
              <a:buNone/>
            </a:pPr>
            <a:r>
              <a:rPr lang="fi-FI" dirty="0"/>
              <a:t>Huhtikuussa 2017 Euroopan komissiolle toimitettu neljäs kansallinen energiatehokkuuden toimintasuunnitelma (NEEAP-4) on jatkoa kolmelle </a:t>
            </a:r>
            <a:r>
              <a:rPr lang="fi-FI" dirty="0" err="1"/>
              <a:t>ESD:n</a:t>
            </a:r>
            <a:r>
              <a:rPr lang="fi-FI" dirty="0"/>
              <a:t> mukaiselle toimintasuunnitelmalle. </a:t>
            </a:r>
          </a:p>
          <a:p>
            <a:pPr marL="0" indent="0">
              <a:buNone/>
            </a:pPr>
            <a:r>
              <a:rPr lang="fi-FI" dirty="0"/>
              <a:t>NEEAP-4:ssä kuvataan energiatehokkuusdirektiivin (EED) toimeenpanoa Suomessa sekä jo energiapalveludirektiivin (ESD) pohjalta toteutettuja kansallisia energiatehokkuustoimia ja niiden säästövaikutuksia vuosina 2010, 2016 ja 2020.</a:t>
            </a:r>
          </a:p>
        </p:txBody>
      </p:sp>
      <p:sp>
        <p:nvSpPr>
          <p:cNvPr id="4" name="Alatunnisteen paikkamerkki 3"/>
          <p:cNvSpPr>
            <a:spLocks noGrp="1"/>
          </p:cNvSpPr>
          <p:nvPr>
            <p:ph type="ftr" sz="quarter" idx="11"/>
          </p:nvPr>
        </p:nvSpPr>
        <p:spPr/>
        <p:txBody>
          <a:bodyPr/>
          <a:lstStyle/>
          <a:p>
            <a:r>
              <a:rPr lang="fi-FI"/>
              <a:t>kiertotalousamk.fi</a:t>
            </a:r>
          </a:p>
        </p:txBody>
      </p:sp>
      <p:sp>
        <p:nvSpPr>
          <p:cNvPr id="8" name="TextBox 7">
            <a:extLst>
              <a:ext uri="{FF2B5EF4-FFF2-40B4-BE49-F238E27FC236}">
                <a16:creationId xmlns:a16="http://schemas.microsoft.com/office/drawing/2014/main" id="{3FE951FC-3709-421C-9E68-B092B433EF3B}"/>
              </a:ext>
            </a:extLst>
          </p:cNvPr>
          <p:cNvSpPr txBox="1"/>
          <p:nvPr/>
        </p:nvSpPr>
        <p:spPr>
          <a:xfrm>
            <a:off x="228614" y="4861931"/>
            <a:ext cx="5287805" cy="646331"/>
          </a:xfrm>
          <a:prstGeom prst="rect">
            <a:avLst/>
          </a:prstGeom>
          <a:noFill/>
        </p:spPr>
        <p:txBody>
          <a:bodyPr wrap="square" rtlCol="0">
            <a:spAutoFit/>
          </a:bodyPr>
          <a:lstStyle/>
          <a:p>
            <a:r>
              <a:rPr lang="fi-FI" dirty="0"/>
              <a:t>Työ- ja elinkeinoministeriö - Energiatehokkuusdirektiivi ja energiatehokkuuslaki</a:t>
            </a:r>
          </a:p>
        </p:txBody>
      </p:sp>
      <p:sp>
        <p:nvSpPr>
          <p:cNvPr id="10" name="Rectangle 9">
            <a:extLst>
              <a:ext uri="{FF2B5EF4-FFF2-40B4-BE49-F238E27FC236}">
                <a16:creationId xmlns:a16="http://schemas.microsoft.com/office/drawing/2014/main" id="{4074F400-641E-4A2E-9020-4C107C66F987}"/>
              </a:ext>
            </a:extLst>
          </p:cNvPr>
          <p:cNvSpPr/>
          <p:nvPr/>
        </p:nvSpPr>
        <p:spPr>
          <a:xfrm>
            <a:off x="2560797" y="5185096"/>
            <a:ext cx="3459004" cy="523220"/>
          </a:xfrm>
          <a:prstGeom prst="rect">
            <a:avLst/>
          </a:prstGeom>
        </p:spPr>
        <p:txBody>
          <a:bodyPr wrap="square">
            <a:spAutoFit/>
          </a:bodyPr>
          <a:lstStyle/>
          <a:p>
            <a:r>
              <a:rPr lang="fi-FI" sz="1400" dirty="0">
                <a:hlinkClick r:id="rId2"/>
              </a:rPr>
              <a:t>https://tem.fi/energiatehokkuusdirektiivin-toimeenpano</a:t>
            </a:r>
            <a:endParaRPr lang="fi-FI" sz="1400" dirty="0"/>
          </a:p>
        </p:txBody>
      </p:sp>
      <p:sp>
        <p:nvSpPr>
          <p:cNvPr id="11" name="Rectangle 10">
            <a:extLst>
              <a:ext uri="{FF2B5EF4-FFF2-40B4-BE49-F238E27FC236}">
                <a16:creationId xmlns:a16="http://schemas.microsoft.com/office/drawing/2014/main" id="{E346398A-FF64-45F4-A903-6B79BA540FF8}"/>
              </a:ext>
            </a:extLst>
          </p:cNvPr>
          <p:cNvSpPr/>
          <p:nvPr/>
        </p:nvSpPr>
        <p:spPr>
          <a:xfrm>
            <a:off x="7074987" y="6034576"/>
            <a:ext cx="3528698" cy="523220"/>
          </a:xfrm>
          <a:prstGeom prst="rect">
            <a:avLst/>
          </a:prstGeom>
        </p:spPr>
        <p:txBody>
          <a:bodyPr wrap="square">
            <a:spAutoFit/>
          </a:bodyPr>
          <a:lstStyle/>
          <a:p>
            <a:r>
              <a:rPr lang="fi-FI" sz="1400" dirty="0">
                <a:hlinkClick r:id="rId3"/>
              </a:rPr>
              <a:t>https://www.motiva.fi/ratkaisut/ohjauskeinot/direktiivit/energiatehokkuusdirektiivi</a:t>
            </a:r>
            <a:endParaRPr lang="fi-FI" sz="1400" dirty="0"/>
          </a:p>
        </p:txBody>
      </p:sp>
      <p:sp>
        <p:nvSpPr>
          <p:cNvPr id="12" name="TextBox 11">
            <a:extLst>
              <a:ext uri="{FF2B5EF4-FFF2-40B4-BE49-F238E27FC236}">
                <a16:creationId xmlns:a16="http://schemas.microsoft.com/office/drawing/2014/main" id="{A6D7316D-43BE-48B3-87BC-C5A1244E5A2A}"/>
              </a:ext>
            </a:extLst>
          </p:cNvPr>
          <p:cNvSpPr txBox="1"/>
          <p:nvPr/>
        </p:nvSpPr>
        <p:spPr>
          <a:xfrm>
            <a:off x="7074987" y="5745913"/>
            <a:ext cx="3701369" cy="369332"/>
          </a:xfrm>
          <a:prstGeom prst="rect">
            <a:avLst/>
          </a:prstGeom>
          <a:noFill/>
        </p:spPr>
        <p:txBody>
          <a:bodyPr wrap="square" rtlCol="0">
            <a:spAutoFit/>
          </a:bodyPr>
          <a:lstStyle/>
          <a:p>
            <a:r>
              <a:rPr lang="fi-FI" dirty="0"/>
              <a:t>Motiva - Energiatehokkuusdirektiivi</a:t>
            </a:r>
          </a:p>
        </p:txBody>
      </p:sp>
      <p:pic>
        <p:nvPicPr>
          <p:cNvPr id="3" name="Picture 2" descr="A close up of a sign&#10;&#10;Description automatically generated">
            <a:extLst>
              <a:ext uri="{FF2B5EF4-FFF2-40B4-BE49-F238E27FC236}">
                <a16:creationId xmlns:a16="http://schemas.microsoft.com/office/drawing/2014/main" id="{E4904F8D-16A8-4630-AF40-DB6256AC94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7091" y="6090073"/>
            <a:ext cx="1227411" cy="429442"/>
          </a:xfrm>
          <a:prstGeom prst="rect">
            <a:avLst/>
          </a:prstGeom>
        </p:spPr>
      </p:pic>
    </p:spTree>
    <p:extLst>
      <p:ext uri="{BB962C8B-B14F-4D97-AF65-F5344CB8AC3E}">
        <p14:creationId xmlns:p14="http://schemas.microsoft.com/office/powerpoint/2010/main" val="3946295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Energiatehokkuuslaki</a:t>
            </a:r>
          </a:p>
        </p:txBody>
      </p:sp>
      <p:sp>
        <p:nvSpPr>
          <p:cNvPr id="3" name="Sisällön paikkamerkki 2"/>
          <p:cNvSpPr>
            <a:spLocks noGrp="1"/>
          </p:cNvSpPr>
          <p:nvPr>
            <p:ph idx="1"/>
          </p:nvPr>
        </p:nvSpPr>
        <p:spPr/>
        <p:txBody>
          <a:bodyPr/>
          <a:lstStyle/>
          <a:p>
            <a:pPr marL="0" indent="0">
              <a:buNone/>
            </a:pPr>
            <a:r>
              <a:rPr lang="fi-FI" b="1" dirty="0"/>
              <a:t>Energiatehokkuuslaki, jolla energiatehokkuusdirektiivi </a:t>
            </a:r>
            <a:r>
              <a:rPr lang="fi-FI" b="1" dirty="0">
                <a:solidFill>
                  <a:srgbClr val="FF0000"/>
                </a:solidFill>
              </a:rPr>
              <a:t>toimeenpantiin</a:t>
            </a:r>
            <a:r>
              <a:rPr lang="fi-FI" dirty="0"/>
              <a:t>, tuli voimaan 1.1.2015. Laki energiatehokkuuslain muuttamisesta tuli voimaan vuoden 2017 alusta. </a:t>
            </a:r>
          </a:p>
          <a:p>
            <a:pPr marL="0" indent="0">
              <a:buNone/>
            </a:pPr>
            <a:r>
              <a:rPr lang="fi-FI" dirty="0"/>
              <a:t>Muutoksella pantiin täytäntöön energiatehokkuusdirektiivin säännökset julkisten elinten hankkimien tuotteiden, palvelujen ja rakennusten energiatehokkuusvaatimukset ja vahvistettiin julkisen sektorin roolia energiatehokkaiden hankintojen edistäjänä.</a:t>
            </a:r>
          </a:p>
        </p:txBody>
      </p:sp>
      <p:sp>
        <p:nvSpPr>
          <p:cNvPr id="4" name="Alatunnisteen paikkamerkki 3"/>
          <p:cNvSpPr>
            <a:spLocks noGrp="1"/>
          </p:cNvSpPr>
          <p:nvPr>
            <p:ph type="ftr" sz="quarter" idx="11"/>
          </p:nvPr>
        </p:nvSpPr>
        <p:spPr/>
        <p:txBody>
          <a:bodyPr/>
          <a:lstStyle/>
          <a:p>
            <a:r>
              <a:rPr lang="fi-FI"/>
              <a:t>kiertotalousamk.fi</a:t>
            </a:r>
          </a:p>
        </p:txBody>
      </p:sp>
      <p:sp>
        <p:nvSpPr>
          <p:cNvPr id="5" name="Rectangle 4">
            <a:extLst>
              <a:ext uri="{FF2B5EF4-FFF2-40B4-BE49-F238E27FC236}">
                <a16:creationId xmlns:a16="http://schemas.microsoft.com/office/drawing/2014/main" id="{4F91879A-FF23-41ED-9914-5F9E5B56CAF0}"/>
              </a:ext>
            </a:extLst>
          </p:cNvPr>
          <p:cNvSpPr/>
          <p:nvPr/>
        </p:nvSpPr>
        <p:spPr>
          <a:xfrm>
            <a:off x="4213104" y="5833025"/>
            <a:ext cx="4095993" cy="307777"/>
          </a:xfrm>
          <a:prstGeom prst="rect">
            <a:avLst/>
          </a:prstGeom>
        </p:spPr>
        <p:txBody>
          <a:bodyPr wrap="none">
            <a:spAutoFit/>
          </a:bodyPr>
          <a:lstStyle/>
          <a:p>
            <a:r>
              <a:rPr lang="fi-FI" sz="1400" dirty="0">
                <a:hlinkClick r:id="rId2"/>
              </a:rPr>
              <a:t>https://www.finlex.fi/fi/laki/ajantasa/2014/20141429</a:t>
            </a:r>
            <a:endParaRPr lang="fi-FI" sz="1400" dirty="0"/>
          </a:p>
        </p:txBody>
      </p:sp>
      <p:sp>
        <p:nvSpPr>
          <p:cNvPr id="6" name="TextBox 5">
            <a:extLst>
              <a:ext uri="{FF2B5EF4-FFF2-40B4-BE49-F238E27FC236}">
                <a16:creationId xmlns:a16="http://schemas.microsoft.com/office/drawing/2014/main" id="{DC0E2347-5971-4BA7-9B4F-F735E0FC94CA}"/>
              </a:ext>
            </a:extLst>
          </p:cNvPr>
          <p:cNvSpPr txBox="1"/>
          <p:nvPr/>
        </p:nvSpPr>
        <p:spPr>
          <a:xfrm>
            <a:off x="838200" y="4971251"/>
            <a:ext cx="5287805" cy="646331"/>
          </a:xfrm>
          <a:prstGeom prst="rect">
            <a:avLst/>
          </a:prstGeom>
          <a:noFill/>
        </p:spPr>
        <p:txBody>
          <a:bodyPr wrap="square" rtlCol="0">
            <a:spAutoFit/>
          </a:bodyPr>
          <a:lstStyle/>
          <a:p>
            <a:r>
              <a:rPr lang="fi-FI" dirty="0"/>
              <a:t>Työ- ja elinkeinoministeriö - Energiatehokkuusdirektiivi ja energiatehokkuuslaki</a:t>
            </a:r>
          </a:p>
        </p:txBody>
      </p:sp>
      <p:sp>
        <p:nvSpPr>
          <p:cNvPr id="7" name="Rectangle 6">
            <a:extLst>
              <a:ext uri="{FF2B5EF4-FFF2-40B4-BE49-F238E27FC236}">
                <a16:creationId xmlns:a16="http://schemas.microsoft.com/office/drawing/2014/main" id="{E8968798-3BCF-4019-AE31-597E770B2FC1}"/>
              </a:ext>
            </a:extLst>
          </p:cNvPr>
          <p:cNvSpPr/>
          <p:nvPr/>
        </p:nvSpPr>
        <p:spPr>
          <a:xfrm>
            <a:off x="3120006" y="5308067"/>
            <a:ext cx="3459004" cy="523220"/>
          </a:xfrm>
          <a:prstGeom prst="rect">
            <a:avLst/>
          </a:prstGeom>
        </p:spPr>
        <p:txBody>
          <a:bodyPr wrap="square">
            <a:spAutoFit/>
          </a:bodyPr>
          <a:lstStyle/>
          <a:p>
            <a:r>
              <a:rPr lang="fi-FI" sz="1400" dirty="0">
                <a:hlinkClick r:id="rId3"/>
              </a:rPr>
              <a:t>https://tem.fi/energiatehokkuusdirektiivin-toimeenpano</a:t>
            </a:r>
            <a:endParaRPr lang="fi-FI" sz="1400" dirty="0"/>
          </a:p>
        </p:txBody>
      </p:sp>
      <p:pic>
        <p:nvPicPr>
          <p:cNvPr id="9" name="Picture 8" descr="A close up of a sign&#10;&#10;Description automatically generated">
            <a:extLst>
              <a:ext uri="{FF2B5EF4-FFF2-40B4-BE49-F238E27FC236}">
                <a16:creationId xmlns:a16="http://schemas.microsoft.com/office/drawing/2014/main" id="{5A8EEEC8-B01F-4477-ADC5-4D2115EE81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7091" y="6090073"/>
            <a:ext cx="1227411" cy="429442"/>
          </a:xfrm>
          <a:prstGeom prst="rect">
            <a:avLst/>
          </a:prstGeom>
        </p:spPr>
      </p:pic>
    </p:spTree>
    <p:extLst>
      <p:ext uri="{BB962C8B-B14F-4D97-AF65-F5344CB8AC3E}">
        <p14:creationId xmlns:p14="http://schemas.microsoft.com/office/powerpoint/2010/main" val="762746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267938"/>
            <a:ext cx="10515600" cy="1325563"/>
          </a:xfrm>
        </p:spPr>
        <p:txBody>
          <a:bodyPr/>
          <a:lstStyle/>
          <a:p>
            <a:r>
              <a:rPr lang="fi-FI" dirty="0"/>
              <a:t>Valtioneuvoston asetusenergiakatselmuksista</a:t>
            </a:r>
          </a:p>
        </p:txBody>
      </p:sp>
      <p:sp>
        <p:nvSpPr>
          <p:cNvPr id="3" name="Sisällön paikkamerkki 2"/>
          <p:cNvSpPr>
            <a:spLocks noGrp="1"/>
          </p:cNvSpPr>
          <p:nvPr>
            <p:ph idx="1"/>
          </p:nvPr>
        </p:nvSpPr>
        <p:spPr/>
        <p:txBody>
          <a:bodyPr/>
          <a:lstStyle/>
          <a:p>
            <a:pPr marL="0" indent="0">
              <a:buNone/>
            </a:pPr>
            <a:r>
              <a:rPr lang="fi-FI" dirty="0"/>
              <a:t>1 § Soveltamisala</a:t>
            </a:r>
          </a:p>
          <a:p>
            <a:pPr marL="0" indent="0">
              <a:buNone/>
            </a:pPr>
            <a:r>
              <a:rPr lang="fi-FI" dirty="0"/>
              <a:t>Tässä asetuksessa säädetään energiatehokkuuslaissa (1429/2014) tarkoitettuihin </a:t>
            </a:r>
            <a:r>
              <a:rPr lang="fi-FI" b="1" dirty="0">
                <a:solidFill>
                  <a:srgbClr val="FF0000"/>
                </a:solidFill>
              </a:rPr>
              <a:t>suurten yritysten pakollisiin energiakatselmuksiin sisällytettävistä kohdekatselmuksista sekä yrityksen energiakatselmuksen vastuuhenkilön pätevyysvaatimuksista ja koulutuksesta.</a:t>
            </a:r>
          </a:p>
          <a:p>
            <a:pPr marL="0" indent="0">
              <a:buNone/>
            </a:pPr>
            <a:r>
              <a:rPr lang="fi-FI" b="1" dirty="0"/>
              <a:t>Kohdekatselmuksille annetaan asetuksessa  vähittäisvaatimukset, määrä ja vastuuhenkilö (ml. koulutus ja koe)</a:t>
            </a:r>
          </a:p>
        </p:txBody>
      </p:sp>
      <p:sp>
        <p:nvSpPr>
          <p:cNvPr id="4" name="Alatunnisteen paikkamerkki 3"/>
          <p:cNvSpPr>
            <a:spLocks noGrp="1"/>
          </p:cNvSpPr>
          <p:nvPr>
            <p:ph type="ftr" sz="quarter" idx="11"/>
          </p:nvPr>
        </p:nvSpPr>
        <p:spPr/>
        <p:txBody>
          <a:bodyPr/>
          <a:lstStyle/>
          <a:p>
            <a:r>
              <a:rPr lang="fi-FI"/>
              <a:t>kiertotalousamk.fi</a:t>
            </a:r>
          </a:p>
        </p:txBody>
      </p:sp>
      <p:sp>
        <p:nvSpPr>
          <p:cNvPr id="6" name="TextBox 5">
            <a:extLst>
              <a:ext uri="{FF2B5EF4-FFF2-40B4-BE49-F238E27FC236}">
                <a16:creationId xmlns:a16="http://schemas.microsoft.com/office/drawing/2014/main" id="{DC0E2347-5971-4BA7-9B4F-F735E0FC94CA}"/>
              </a:ext>
            </a:extLst>
          </p:cNvPr>
          <p:cNvSpPr txBox="1"/>
          <p:nvPr/>
        </p:nvSpPr>
        <p:spPr>
          <a:xfrm>
            <a:off x="3666358" y="5572707"/>
            <a:ext cx="5287805" cy="646331"/>
          </a:xfrm>
          <a:prstGeom prst="rect">
            <a:avLst/>
          </a:prstGeom>
          <a:noFill/>
        </p:spPr>
        <p:txBody>
          <a:bodyPr wrap="square" rtlCol="0">
            <a:spAutoFit/>
          </a:bodyPr>
          <a:lstStyle/>
          <a:p>
            <a:r>
              <a:rPr lang="fi-FI" dirty="0"/>
              <a:t>Finlex - Valtioneuvoston asetusenergiakatselmuksista</a:t>
            </a:r>
          </a:p>
          <a:p>
            <a:endParaRPr lang="fi-FI" dirty="0"/>
          </a:p>
        </p:txBody>
      </p:sp>
      <p:sp>
        <p:nvSpPr>
          <p:cNvPr id="7" name="Rectangle 6">
            <a:extLst>
              <a:ext uri="{FF2B5EF4-FFF2-40B4-BE49-F238E27FC236}">
                <a16:creationId xmlns:a16="http://schemas.microsoft.com/office/drawing/2014/main" id="{E8968798-3BCF-4019-AE31-597E770B2FC1}"/>
              </a:ext>
            </a:extLst>
          </p:cNvPr>
          <p:cNvSpPr/>
          <p:nvPr/>
        </p:nvSpPr>
        <p:spPr>
          <a:xfrm>
            <a:off x="3666358" y="5884894"/>
            <a:ext cx="3995859" cy="307777"/>
          </a:xfrm>
          <a:prstGeom prst="rect">
            <a:avLst/>
          </a:prstGeom>
        </p:spPr>
        <p:txBody>
          <a:bodyPr wrap="square">
            <a:spAutoFit/>
          </a:bodyPr>
          <a:lstStyle/>
          <a:p>
            <a:r>
              <a:rPr lang="fi-FI" sz="1400" dirty="0">
                <a:hlinkClick r:id="rId2"/>
              </a:rPr>
              <a:t>https://www.finlex.fi/fi/laki/alkup/2015/20150020</a:t>
            </a:r>
            <a:endParaRPr lang="fi-FI" sz="1400" dirty="0"/>
          </a:p>
        </p:txBody>
      </p:sp>
      <p:pic>
        <p:nvPicPr>
          <p:cNvPr id="5" name="Picture 4" descr="A close up of a sign&#10;&#10;Description automatically generated">
            <a:extLst>
              <a:ext uri="{FF2B5EF4-FFF2-40B4-BE49-F238E27FC236}">
                <a16:creationId xmlns:a16="http://schemas.microsoft.com/office/drawing/2014/main" id="{87189C2E-D9F2-4B29-8AEF-A1A874744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7091" y="6090073"/>
            <a:ext cx="1227411" cy="429442"/>
          </a:xfrm>
          <a:prstGeom prst="rect">
            <a:avLst/>
          </a:prstGeom>
        </p:spPr>
      </p:pic>
    </p:spTree>
    <p:extLst>
      <p:ext uri="{BB962C8B-B14F-4D97-AF65-F5344CB8AC3E}">
        <p14:creationId xmlns:p14="http://schemas.microsoft.com/office/powerpoint/2010/main" val="2958788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85057" y="208304"/>
            <a:ext cx="11353800" cy="1325563"/>
          </a:xfrm>
        </p:spPr>
        <p:txBody>
          <a:bodyPr/>
          <a:lstStyle/>
          <a:p>
            <a:r>
              <a:rPr lang="fi-FI" dirty="0"/>
              <a:t>Energiatehokkuusdirektiivin täytäntöönpanoa</a:t>
            </a:r>
          </a:p>
        </p:txBody>
      </p:sp>
      <p:sp>
        <p:nvSpPr>
          <p:cNvPr id="3" name="Sisällön paikkamerkki 2"/>
          <p:cNvSpPr>
            <a:spLocks noGrp="1"/>
          </p:cNvSpPr>
          <p:nvPr>
            <p:ph idx="1"/>
          </p:nvPr>
        </p:nvSpPr>
        <p:spPr/>
        <p:txBody>
          <a:bodyPr/>
          <a:lstStyle/>
          <a:p>
            <a:pPr marL="0" indent="0">
              <a:buNone/>
            </a:pPr>
            <a:r>
              <a:rPr lang="fi-FI" b="1" dirty="0"/>
              <a:t>Tarkistetun energiatehokkuusdirektiivin täytäntöönpanoa valmistelee </a:t>
            </a:r>
            <a:r>
              <a:rPr lang="fi-FI" dirty="0"/>
              <a:t>työ- ja elinkeinoministeriön vuonna 2018 nimeämä energiatehokkuustyöryhmä, jonka yhteydessä toimii </a:t>
            </a:r>
            <a:r>
              <a:rPr lang="fi-FI" b="1" dirty="0"/>
              <a:t>viisi eri toimialojen asiantuntijatyöryhmää. </a:t>
            </a:r>
          </a:p>
          <a:p>
            <a:pPr marL="0" indent="0">
              <a:buNone/>
            </a:pPr>
            <a:r>
              <a:rPr lang="fi-FI" dirty="0"/>
              <a:t>Direktiivin noudattamisen edellyttämät lait ja asetukset on saatettava </a:t>
            </a:r>
            <a:r>
              <a:rPr lang="fi-FI" b="1" dirty="0"/>
              <a:t>voimaan viimeistään 25.6.2020</a:t>
            </a:r>
            <a:r>
              <a:rPr lang="fi-FI" dirty="0"/>
              <a:t>. Kuitenkin 9-11a artiklojen, jotka koskevat lämmityksen, jäähdytyksen ja lämpimän käyttöveden mittausta ja laskutusta, noudattamista koskevat lait ja asetukset on saatettava voimaan viimeistään 25.10.2020.</a:t>
            </a:r>
            <a:endParaRPr lang="fi-FI" b="1" dirty="0"/>
          </a:p>
        </p:txBody>
      </p:sp>
      <p:sp>
        <p:nvSpPr>
          <p:cNvPr id="4" name="Alatunnisteen paikkamerkki 3"/>
          <p:cNvSpPr>
            <a:spLocks noGrp="1"/>
          </p:cNvSpPr>
          <p:nvPr>
            <p:ph type="ftr" sz="quarter" idx="11"/>
          </p:nvPr>
        </p:nvSpPr>
        <p:spPr/>
        <p:txBody>
          <a:bodyPr/>
          <a:lstStyle/>
          <a:p>
            <a:r>
              <a:rPr lang="fi-FI" dirty="0"/>
              <a:t>kiertotalousamk.fi</a:t>
            </a:r>
          </a:p>
        </p:txBody>
      </p:sp>
      <p:sp>
        <p:nvSpPr>
          <p:cNvPr id="6" name="TextBox 5">
            <a:extLst>
              <a:ext uri="{FF2B5EF4-FFF2-40B4-BE49-F238E27FC236}">
                <a16:creationId xmlns:a16="http://schemas.microsoft.com/office/drawing/2014/main" id="{DC0E2347-5971-4BA7-9B4F-F735E0FC94CA}"/>
              </a:ext>
            </a:extLst>
          </p:cNvPr>
          <p:cNvSpPr txBox="1"/>
          <p:nvPr/>
        </p:nvSpPr>
        <p:spPr>
          <a:xfrm>
            <a:off x="3666358" y="5577117"/>
            <a:ext cx="8188185" cy="923330"/>
          </a:xfrm>
          <a:prstGeom prst="rect">
            <a:avLst/>
          </a:prstGeom>
          <a:noFill/>
        </p:spPr>
        <p:txBody>
          <a:bodyPr wrap="square" rtlCol="0">
            <a:spAutoFit/>
          </a:bodyPr>
          <a:lstStyle/>
          <a:p>
            <a:r>
              <a:rPr lang="fi-FI" dirty="0"/>
              <a:t>Työ- ja elinkeinoministeriö - Energiatehokkuusdirektiivi ja energiatehokkuuslaki</a:t>
            </a:r>
          </a:p>
          <a:p>
            <a:endParaRPr lang="fi-FI" dirty="0"/>
          </a:p>
          <a:p>
            <a:endParaRPr lang="fi-FI" dirty="0"/>
          </a:p>
        </p:txBody>
      </p:sp>
      <p:sp>
        <p:nvSpPr>
          <p:cNvPr id="7" name="Rectangle 6">
            <a:extLst>
              <a:ext uri="{FF2B5EF4-FFF2-40B4-BE49-F238E27FC236}">
                <a16:creationId xmlns:a16="http://schemas.microsoft.com/office/drawing/2014/main" id="{E8968798-3BCF-4019-AE31-597E770B2FC1}"/>
              </a:ext>
            </a:extLst>
          </p:cNvPr>
          <p:cNvSpPr/>
          <p:nvPr/>
        </p:nvSpPr>
        <p:spPr>
          <a:xfrm>
            <a:off x="3666358" y="5884894"/>
            <a:ext cx="5542956" cy="307777"/>
          </a:xfrm>
          <a:prstGeom prst="rect">
            <a:avLst/>
          </a:prstGeom>
        </p:spPr>
        <p:txBody>
          <a:bodyPr wrap="square">
            <a:spAutoFit/>
          </a:bodyPr>
          <a:lstStyle/>
          <a:p>
            <a:r>
              <a:rPr lang="fi-FI" sz="1400" dirty="0">
                <a:hlinkClick r:id="rId2"/>
              </a:rPr>
              <a:t>https://tem.fi/energiatehokkuusdirektiivin-toimeenpano</a:t>
            </a:r>
            <a:endParaRPr lang="fi-FI" sz="1400" dirty="0"/>
          </a:p>
        </p:txBody>
      </p:sp>
      <p:pic>
        <p:nvPicPr>
          <p:cNvPr id="5" name="Picture 4" descr="A close up of a sign&#10;&#10;Description automatically generated">
            <a:extLst>
              <a:ext uri="{FF2B5EF4-FFF2-40B4-BE49-F238E27FC236}">
                <a16:creationId xmlns:a16="http://schemas.microsoft.com/office/drawing/2014/main" id="{DD2C2DCF-143E-4B72-9C27-957E9A62E5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7091" y="6090073"/>
            <a:ext cx="1227411" cy="429442"/>
          </a:xfrm>
          <a:prstGeom prst="rect">
            <a:avLst/>
          </a:prstGeom>
        </p:spPr>
      </p:pic>
    </p:spTree>
    <p:extLst>
      <p:ext uri="{BB962C8B-B14F-4D97-AF65-F5344CB8AC3E}">
        <p14:creationId xmlns:p14="http://schemas.microsoft.com/office/powerpoint/2010/main" val="2988216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267938"/>
            <a:ext cx="10515600" cy="1325563"/>
          </a:xfrm>
        </p:spPr>
        <p:txBody>
          <a:bodyPr/>
          <a:lstStyle/>
          <a:p>
            <a:r>
              <a:rPr lang="fi-FI" dirty="0"/>
              <a:t>Energiatehokkuustyöryhmä 04.10.2019</a:t>
            </a:r>
          </a:p>
        </p:txBody>
      </p:sp>
      <p:sp>
        <p:nvSpPr>
          <p:cNvPr id="3" name="Sisällön paikkamerkki 2"/>
          <p:cNvSpPr>
            <a:spLocks noGrp="1"/>
          </p:cNvSpPr>
          <p:nvPr>
            <p:ph idx="1"/>
          </p:nvPr>
        </p:nvSpPr>
        <p:spPr>
          <a:xfrm>
            <a:off x="838200" y="1593501"/>
            <a:ext cx="10515600" cy="4161289"/>
          </a:xfrm>
        </p:spPr>
        <p:txBody>
          <a:bodyPr>
            <a:normAutofit fontScale="70000" lnSpcReduction="20000"/>
          </a:bodyPr>
          <a:lstStyle/>
          <a:p>
            <a:pPr marL="0" indent="0">
              <a:buNone/>
            </a:pPr>
            <a:r>
              <a:rPr lang="fi-FI" dirty="0"/>
              <a:t>Nykyisten energiatehokkuustoimien kattavuus on ollut varsin hyvä, mutta tehostamisen tarvetta on. Energiatehokkuussopimuksilla on vaikutusarvion perusteella keskeinen merkitys 7 artiklan tavoitteiden saavuttamisessa ja sopimustoiminnan jatko on varmistettava myös nykyisen sopimuskauden 2017–2025 jälkeen. </a:t>
            </a:r>
          </a:p>
          <a:p>
            <a:pPr marL="0" indent="0">
              <a:buNone/>
            </a:pPr>
            <a:r>
              <a:rPr lang="fi-FI" dirty="0"/>
              <a:t>Sopimusten toimeenpanoa tehostetaan lisäämällä ja kehittämällä energiakatselmustoimintaa, energiatukea, viestintää ja raportointia. </a:t>
            </a:r>
            <a:r>
              <a:rPr lang="fi-FI" b="1" dirty="0">
                <a:solidFill>
                  <a:srgbClr val="00B050"/>
                </a:solidFill>
              </a:rPr>
              <a:t>Uutena toimenpiteenä nousi ylijäämälämpöjen tehokkaampi hyödyntäminen</a:t>
            </a:r>
            <a:r>
              <a:rPr lang="fi-FI" dirty="0"/>
              <a:t>. Työryhmän identifioimista toimenpiteistä laajimmat energiansäästöt on arvioitu liikennepoltto­aineiden verotukselle, pien- ja rivitalojen lämpöpumpuille ja maatilojen energiaratkaisuille. Informaatio-ohjauksen ja osaamisen sekä hankintojen ja investointien merkitystä energiansäästön ja energiatehokkuuden edistämisessä ei voi millään sektorilla sivuuttaa. </a:t>
            </a:r>
          </a:p>
          <a:p>
            <a:pPr marL="0" indent="0">
              <a:buNone/>
            </a:pPr>
            <a:r>
              <a:rPr lang="fi-FI" dirty="0"/>
              <a:t>Energianeuvonnalla ja -viestinnällä varmistetaan erityisesti kuluttajiin liittyvien tavoitteiden saavuttaminen energiamurroksessa. Palvelusektori luo edellytyksiä muiden sektoreiden toimille mm. uudenlaisten toimintamallien kautta. </a:t>
            </a:r>
          </a:p>
          <a:p>
            <a:pPr marL="0" indent="0">
              <a:buNone/>
            </a:pPr>
            <a:r>
              <a:rPr lang="fi-FI" dirty="0"/>
              <a:t>Kiinteistöjen ja liikenteen energiatehokkuuden parantamiseen tarvitaan monia toimia. Tulevaisuuden haasteena ovat sektoreiden väliset kytkennät ja tämän myötä ekosysteeminen ajattelu erillisten energiatehokkuustoimien sijaan. Aktiivisempi yhteistyö ja vuorovaikutus ovat välttämättömiä eri sektorien välillä.</a:t>
            </a:r>
            <a:endParaRPr lang="fi-FI" b="1" dirty="0"/>
          </a:p>
        </p:txBody>
      </p:sp>
      <p:sp>
        <p:nvSpPr>
          <p:cNvPr id="4" name="Alatunnisteen paikkamerkki 3"/>
          <p:cNvSpPr>
            <a:spLocks noGrp="1"/>
          </p:cNvSpPr>
          <p:nvPr>
            <p:ph type="ftr" sz="quarter" idx="11"/>
          </p:nvPr>
        </p:nvSpPr>
        <p:spPr/>
        <p:txBody>
          <a:bodyPr/>
          <a:lstStyle/>
          <a:p>
            <a:r>
              <a:rPr lang="fi-FI"/>
              <a:t>kiertotalousamk.fi</a:t>
            </a:r>
          </a:p>
        </p:txBody>
      </p:sp>
      <p:sp>
        <p:nvSpPr>
          <p:cNvPr id="8" name="TextBox 7">
            <a:extLst>
              <a:ext uri="{FF2B5EF4-FFF2-40B4-BE49-F238E27FC236}">
                <a16:creationId xmlns:a16="http://schemas.microsoft.com/office/drawing/2014/main" id="{7E301B49-0245-4C82-9A15-B3C511CB61B2}"/>
              </a:ext>
            </a:extLst>
          </p:cNvPr>
          <p:cNvSpPr txBox="1"/>
          <p:nvPr/>
        </p:nvSpPr>
        <p:spPr>
          <a:xfrm>
            <a:off x="3911286" y="5843566"/>
            <a:ext cx="9601200" cy="1200329"/>
          </a:xfrm>
          <a:prstGeom prst="rect">
            <a:avLst/>
          </a:prstGeom>
          <a:noFill/>
        </p:spPr>
        <p:txBody>
          <a:bodyPr wrap="square" rtlCol="0">
            <a:spAutoFit/>
          </a:bodyPr>
          <a:lstStyle/>
          <a:p>
            <a:r>
              <a:rPr lang="fi-FI" dirty="0"/>
              <a:t>Työ- ja elinkeinoministeriö - Energiatehokkuustyöryhmän raportti</a:t>
            </a:r>
          </a:p>
          <a:p>
            <a:endParaRPr lang="fi-FI" dirty="0"/>
          </a:p>
          <a:p>
            <a:endParaRPr lang="fi-FI" dirty="0"/>
          </a:p>
          <a:p>
            <a:endParaRPr lang="fi-FI" dirty="0"/>
          </a:p>
        </p:txBody>
      </p:sp>
      <p:sp>
        <p:nvSpPr>
          <p:cNvPr id="9" name="Rectangle 8">
            <a:extLst>
              <a:ext uri="{FF2B5EF4-FFF2-40B4-BE49-F238E27FC236}">
                <a16:creationId xmlns:a16="http://schemas.microsoft.com/office/drawing/2014/main" id="{A21FF135-AB8A-491A-A39C-D70D478749CA}"/>
              </a:ext>
            </a:extLst>
          </p:cNvPr>
          <p:cNvSpPr/>
          <p:nvPr/>
        </p:nvSpPr>
        <p:spPr>
          <a:xfrm>
            <a:off x="3911286" y="6038782"/>
            <a:ext cx="5542956" cy="307777"/>
          </a:xfrm>
          <a:prstGeom prst="rect">
            <a:avLst/>
          </a:prstGeom>
        </p:spPr>
        <p:txBody>
          <a:bodyPr wrap="square">
            <a:spAutoFit/>
          </a:bodyPr>
          <a:lstStyle/>
          <a:p>
            <a:r>
              <a:rPr lang="fi-FI" sz="1400" dirty="0">
                <a:hlinkClick r:id="rId2"/>
              </a:rPr>
              <a:t>https://julkaisut.valtioneuvosto.fi/handle/10024/161811</a:t>
            </a:r>
            <a:endParaRPr lang="fi-FI" sz="1400" dirty="0"/>
          </a:p>
        </p:txBody>
      </p:sp>
      <p:pic>
        <p:nvPicPr>
          <p:cNvPr id="5" name="Picture 4" descr="A close up of a sign&#10;&#10;Description automatically generated">
            <a:extLst>
              <a:ext uri="{FF2B5EF4-FFF2-40B4-BE49-F238E27FC236}">
                <a16:creationId xmlns:a16="http://schemas.microsoft.com/office/drawing/2014/main" id="{85E3596B-B3B2-4C34-95C4-8D483AC91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7091" y="6090073"/>
            <a:ext cx="1227411" cy="429442"/>
          </a:xfrm>
          <a:prstGeom prst="rect">
            <a:avLst/>
          </a:prstGeom>
        </p:spPr>
      </p:pic>
    </p:spTree>
    <p:extLst>
      <p:ext uri="{BB962C8B-B14F-4D97-AF65-F5344CB8AC3E}">
        <p14:creationId xmlns:p14="http://schemas.microsoft.com/office/powerpoint/2010/main" val="2861655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267938"/>
            <a:ext cx="10515600" cy="1325563"/>
          </a:xfrm>
        </p:spPr>
        <p:txBody>
          <a:bodyPr/>
          <a:lstStyle/>
          <a:p>
            <a:r>
              <a:rPr lang="fi-FI" dirty="0"/>
              <a:t>Valtioneuvoston periaatepäätös energiatehokkuustoimenpiteistä</a:t>
            </a:r>
          </a:p>
        </p:txBody>
      </p:sp>
      <p:sp>
        <p:nvSpPr>
          <p:cNvPr id="3" name="Sisällön paikkamerkki 2"/>
          <p:cNvSpPr>
            <a:spLocks noGrp="1"/>
          </p:cNvSpPr>
          <p:nvPr>
            <p:ph idx="1"/>
          </p:nvPr>
        </p:nvSpPr>
        <p:spPr>
          <a:xfrm>
            <a:off x="838200" y="1877493"/>
            <a:ext cx="10515600" cy="4161289"/>
          </a:xfrm>
        </p:spPr>
        <p:txBody>
          <a:bodyPr>
            <a:normAutofit/>
          </a:bodyPr>
          <a:lstStyle/>
          <a:p>
            <a:pPr marL="0" indent="0">
              <a:buNone/>
            </a:pPr>
            <a:r>
              <a:rPr lang="fi-FI" dirty="0"/>
              <a:t>Valtioneuvosto päätti 4.2.2010 tällä vuosikymmenellä toteutettavista energiansäästön ja energiatehokkuuden toimenpiteistä.</a:t>
            </a:r>
          </a:p>
          <a:p>
            <a:pPr marL="0" indent="0">
              <a:buNone/>
            </a:pPr>
            <a:r>
              <a:rPr lang="fi-FI" dirty="0"/>
              <a:t>Valtioneuvoston </a:t>
            </a:r>
            <a:r>
              <a:rPr lang="fi-FI" b="1" dirty="0"/>
              <a:t>periaatepäätös</a:t>
            </a:r>
            <a:r>
              <a:rPr lang="fi-FI" dirty="0"/>
              <a:t> perustuu työ- ja elinkeinoministeriön asettaman laajapohjaisen </a:t>
            </a:r>
            <a:r>
              <a:rPr lang="fi-FI" b="1" dirty="0"/>
              <a:t>energiatehokkuustoimikunnan</a:t>
            </a:r>
            <a:r>
              <a:rPr lang="fi-FI" dirty="0"/>
              <a:t> mietintöön kesäkuulta 2009. Periaatepäätös on ollut hyvä eri sektoreiden energiansäästön ja energiatehokkuuden toimenpiteiden yhteen kokoaja</a:t>
            </a:r>
            <a:endParaRPr lang="fi-FI" b="1" dirty="0"/>
          </a:p>
        </p:txBody>
      </p:sp>
      <p:sp>
        <p:nvSpPr>
          <p:cNvPr id="4" name="Alatunnisteen paikkamerkki 3"/>
          <p:cNvSpPr>
            <a:spLocks noGrp="1"/>
          </p:cNvSpPr>
          <p:nvPr>
            <p:ph type="ftr" sz="quarter" idx="11"/>
          </p:nvPr>
        </p:nvSpPr>
        <p:spPr/>
        <p:txBody>
          <a:bodyPr/>
          <a:lstStyle/>
          <a:p>
            <a:r>
              <a:rPr lang="fi-FI"/>
              <a:t>kiertotalousamk.fi</a:t>
            </a:r>
          </a:p>
        </p:txBody>
      </p:sp>
      <p:sp>
        <p:nvSpPr>
          <p:cNvPr id="8" name="TextBox 7">
            <a:extLst>
              <a:ext uri="{FF2B5EF4-FFF2-40B4-BE49-F238E27FC236}">
                <a16:creationId xmlns:a16="http://schemas.microsoft.com/office/drawing/2014/main" id="{7E301B49-0245-4C82-9A15-B3C511CB61B2}"/>
              </a:ext>
            </a:extLst>
          </p:cNvPr>
          <p:cNvSpPr txBox="1"/>
          <p:nvPr/>
        </p:nvSpPr>
        <p:spPr>
          <a:xfrm>
            <a:off x="862330" y="5174904"/>
            <a:ext cx="9601200" cy="1200329"/>
          </a:xfrm>
          <a:prstGeom prst="rect">
            <a:avLst/>
          </a:prstGeom>
          <a:noFill/>
        </p:spPr>
        <p:txBody>
          <a:bodyPr wrap="square" rtlCol="0">
            <a:spAutoFit/>
          </a:bodyPr>
          <a:lstStyle/>
          <a:p>
            <a:r>
              <a:rPr lang="fi-FI" dirty="0"/>
              <a:t>Työ- ja elinkeinoministeriö - Valtioneuvoston periaatepäätös energiatehokkuustoimenpiteistä</a:t>
            </a:r>
          </a:p>
          <a:p>
            <a:endParaRPr lang="fi-FI" dirty="0"/>
          </a:p>
          <a:p>
            <a:endParaRPr lang="fi-FI" dirty="0"/>
          </a:p>
          <a:p>
            <a:endParaRPr lang="fi-FI" dirty="0"/>
          </a:p>
        </p:txBody>
      </p:sp>
      <p:sp>
        <p:nvSpPr>
          <p:cNvPr id="9" name="Rectangle 8">
            <a:extLst>
              <a:ext uri="{FF2B5EF4-FFF2-40B4-BE49-F238E27FC236}">
                <a16:creationId xmlns:a16="http://schemas.microsoft.com/office/drawing/2014/main" id="{A21FF135-AB8A-491A-A39C-D70D478749CA}"/>
              </a:ext>
            </a:extLst>
          </p:cNvPr>
          <p:cNvSpPr/>
          <p:nvPr/>
        </p:nvSpPr>
        <p:spPr>
          <a:xfrm>
            <a:off x="6646407" y="6102883"/>
            <a:ext cx="4707393" cy="577081"/>
          </a:xfrm>
          <a:prstGeom prst="rect">
            <a:avLst/>
          </a:prstGeom>
        </p:spPr>
        <p:txBody>
          <a:bodyPr wrap="square">
            <a:spAutoFit/>
          </a:bodyPr>
          <a:lstStyle/>
          <a:p>
            <a:r>
              <a:rPr lang="fi-FI" sz="1050" dirty="0">
                <a:hlinkClick r:id="rId2"/>
              </a:rPr>
              <a:t>https://tem.fi/documents/1410877/2795167/ETT-periaatep%C3%A4%C3%A4t%C3%B6s+04022010/f0d2c438-f170-4484-b84b-da2fbd97b419/ETT-periaatep%C3%A4%C3%A4t%C3%B6s+04022010.pdf</a:t>
            </a:r>
            <a:endParaRPr lang="fi-FI" sz="1050" dirty="0"/>
          </a:p>
        </p:txBody>
      </p:sp>
      <p:sp>
        <p:nvSpPr>
          <p:cNvPr id="5" name="Rectangle 4">
            <a:extLst>
              <a:ext uri="{FF2B5EF4-FFF2-40B4-BE49-F238E27FC236}">
                <a16:creationId xmlns:a16="http://schemas.microsoft.com/office/drawing/2014/main" id="{341C79BB-FF8B-4EB1-8B26-E573CCB36466}"/>
              </a:ext>
            </a:extLst>
          </p:cNvPr>
          <p:cNvSpPr/>
          <p:nvPr/>
        </p:nvSpPr>
        <p:spPr>
          <a:xfrm>
            <a:off x="862330" y="5419075"/>
            <a:ext cx="7986063" cy="307777"/>
          </a:xfrm>
          <a:prstGeom prst="rect">
            <a:avLst/>
          </a:prstGeom>
        </p:spPr>
        <p:txBody>
          <a:bodyPr wrap="square">
            <a:spAutoFit/>
          </a:bodyPr>
          <a:lstStyle/>
          <a:p>
            <a:r>
              <a:rPr lang="fi-FI" sz="1400" dirty="0">
                <a:hlinkClick r:id="rId3"/>
              </a:rPr>
              <a:t>https://www.motiva.fi/ratkaisut/ohjauskeinot/valtioneuvoston_periaatepaatos_energiatehokkuudesta</a:t>
            </a:r>
            <a:endParaRPr lang="fi-FI" sz="1400" dirty="0"/>
          </a:p>
        </p:txBody>
      </p:sp>
      <p:pic>
        <p:nvPicPr>
          <p:cNvPr id="6" name="Picture 5" descr="A close up of a sign&#10;&#10;Description automatically generated">
            <a:extLst>
              <a:ext uri="{FF2B5EF4-FFF2-40B4-BE49-F238E27FC236}">
                <a16:creationId xmlns:a16="http://schemas.microsoft.com/office/drawing/2014/main" id="{678856FA-832C-4DA1-8091-56865C9C59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7091" y="6090073"/>
            <a:ext cx="1227411" cy="429442"/>
          </a:xfrm>
          <a:prstGeom prst="rect">
            <a:avLst/>
          </a:prstGeom>
        </p:spPr>
      </p:pic>
    </p:spTree>
    <p:extLst>
      <p:ext uri="{BB962C8B-B14F-4D97-AF65-F5344CB8AC3E}">
        <p14:creationId xmlns:p14="http://schemas.microsoft.com/office/powerpoint/2010/main" val="3039354198"/>
      </p:ext>
    </p:extLst>
  </p:cSld>
  <p:clrMapOvr>
    <a:masterClrMapping/>
  </p:clrMapOvr>
</p:sld>
</file>

<file path=ppt/theme/theme1.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76865ef9-df32-4c37-ae45-f9784eb47bff">427W7XWPXQD2-403814790-1263</_dlc_DocId>
    <_dlc_DocIdUrl xmlns="76865ef9-df32-4c37-ae45-f9784eb47bff">
      <Url>https://tt.eduuni.fi/sites/luc-lapinamk-extra/kiertotalousosaamista-ammattikorkeakouluihin/_layouts/15/DocIdRedir.aspx?ID=427W7XWPXQD2-403814790-1263</Url>
      <Description>427W7XWPXQD2-403814790-1263</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Asiakirja" ma:contentTypeID="0x010100844F74372C55FE4B821D5F2378F4B2BA" ma:contentTypeVersion="1" ma:contentTypeDescription="Luo uusi asiakirja." ma:contentTypeScope="" ma:versionID="822fe6b422b8dec44a40602c4233d47b">
  <xsd:schema xmlns:xsd="http://www.w3.org/2001/XMLSchema" xmlns:xs="http://www.w3.org/2001/XMLSchema" xmlns:p="http://schemas.microsoft.com/office/2006/metadata/properties" xmlns:ns2="76865ef9-df32-4c37-ae45-f9784eb47bff" xmlns:ns3="7e9e6169-ad39-4139-80cb-366121f0def0" targetNamespace="http://schemas.microsoft.com/office/2006/metadata/properties" ma:root="true" ma:fieldsID="6eb707645daa25c755dded653de544e8" ns2:_="" ns3:_="">
    <xsd:import namespace="76865ef9-df32-4c37-ae45-f9784eb47bff"/>
    <xsd:import namespace="7e9e6169-ad39-4139-80cb-366121f0def0"/>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65ef9-df32-4c37-ae45-f9784eb47bff" elementFormDefault="qualified">
    <xsd:import namespace="http://schemas.microsoft.com/office/2006/documentManagement/types"/>
    <xsd:import namespace="http://schemas.microsoft.com/office/infopath/2007/PartnerControls"/>
    <xsd:element name="_dlc_DocId" ma:index="8" nillable="true" ma:displayName="Tiedostotunnisteen arvo" ma:description="Tälle kohteelle määritetyn tiedostotunnisteen arvo." ma:internalName="_dlc_DocId" ma:readOnly="true">
      <xsd:simpleType>
        <xsd:restriction base="dms:Text"/>
      </xsd:simpleType>
    </xsd:element>
    <xsd:element name="_dlc_DocIdUrl" ma:index="9"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e9e6169-ad39-4139-80cb-366121f0def0" elementFormDefault="qualified">
    <xsd:import namespace="http://schemas.microsoft.com/office/2006/documentManagement/types"/>
    <xsd:import namespace="http://schemas.microsoft.com/office/infopath/2007/PartnerControls"/>
    <xsd:element name="SharedWithUsers" ma:index="11"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25BD6D-D2BB-418E-A029-B40BF82CD255}">
  <ds:schemaRefs>
    <ds:schemaRef ds:uri="http://schemas.microsoft.com/sharepoint/v3/contenttype/forms"/>
  </ds:schemaRefs>
</ds:datastoreItem>
</file>

<file path=customXml/itemProps2.xml><?xml version="1.0" encoding="utf-8"?>
<ds:datastoreItem xmlns:ds="http://schemas.openxmlformats.org/officeDocument/2006/customXml" ds:itemID="{8062D49C-CA25-4999-B952-F55D754961C0}">
  <ds:schemaRefs>
    <ds:schemaRef ds:uri="http://schemas.microsoft.com/office/2006/metadata/properties"/>
    <ds:schemaRef ds:uri="http://schemas.microsoft.com/office/infopath/2007/PartnerControls"/>
    <ds:schemaRef ds:uri="76865ef9-df32-4c37-ae45-f9784eb47bff"/>
  </ds:schemaRefs>
</ds:datastoreItem>
</file>

<file path=customXml/itemProps3.xml><?xml version="1.0" encoding="utf-8"?>
<ds:datastoreItem xmlns:ds="http://schemas.openxmlformats.org/officeDocument/2006/customXml" ds:itemID="{9BEB1A0C-CB66-4291-BD4D-308FACDFF633}">
  <ds:schemaRefs>
    <ds:schemaRef ds:uri="http://schemas.microsoft.com/sharepoint/events"/>
  </ds:schemaRefs>
</ds:datastoreItem>
</file>

<file path=customXml/itemProps4.xml><?xml version="1.0" encoding="utf-8"?>
<ds:datastoreItem xmlns:ds="http://schemas.openxmlformats.org/officeDocument/2006/customXml" ds:itemID="{B238FF32-43FD-4754-9A6C-B0B4C19B5E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865ef9-df32-4c37-ae45-f9784eb47bff"/>
    <ds:schemaRef ds:uri="7e9e6169-ad39-4139-80cb-366121f0de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TotalTime>
  <Words>2852</Words>
  <Application>Microsoft Office PowerPoint</Application>
  <PresentationFormat>Widescreen</PresentationFormat>
  <Paragraphs>249</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IntervalSansProRegular</vt:lpstr>
      <vt:lpstr>Microsoft Sans Serif</vt:lpstr>
      <vt:lpstr>1_Mukautettu suunnittelumalli</vt:lpstr>
      <vt:lpstr>Energian tehokas käyttö teollisuudessa </vt:lpstr>
      <vt:lpstr>Strategia -&gt;Direktiivi –&gt; LAKI –&gt; Asetus –&gt; Strategia -&gt; Periaatepäätös</vt:lpstr>
      <vt:lpstr>Energia- ja ilmastostrategia</vt:lpstr>
      <vt:lpstr>Energiatehokkuusdirektiivi </vt:lpstr>
      <vt:lpstr>Energiatehokkuuslaki</vt:lpstr>
      <vt:lpstr>Valtioneuvoston asetusenergiakatselmuksista</vt:lpstr>
      <vt:lpstr>Energiatehokkuusdirektiivin täytäntöönpanoa</vt:lpstr>
      <vt:lpstr>Energiatehokkuustyöryhmä 04.10.2019</vt:lpstr>
      <vt:lpstr>Valtioneuvoston periaatepäätös energiatehokkuustoimenpiteistä</vt:lpstr>
      <vt:lpstr>Päästökauppalaki</vt:lpstr>
      <vt:lpstr>Päästökauppalaki</vt:lpstr>
      <vt:lpstr>Päästökauppasysteemi</vt:lpstr>
      <vt:lpstr>Energiatehokkuus</vt:lpstr>
      <vt:lpstr>Energiatehokkuus</vt:lpstr>
      <vt:lpstr>Työ- ja elinkeinoministeriö (toimija 1)</vt:lpstr>
      <vt:lpstr>Energiavirasto (toimija 2)</vt:lpstr>
      <vt:lpstr>Motiva Oy (toimija 3)</vt:lpstr>
      <vt:lpstr>Työ- ja elinkeinoministeriön energiatehokkuussuunnitelma (Jokerina)</vt:lpstr>
      <vt:lpstr>Energiakatselmustoiminta</vt:lpstr>
      <vt:lpstr>Energiakatselmustoiminta</vt:lpstr>
      <vt:lpstr>Tavoitteena</vt:lpstr>
      <vt:lpstr>Energiakatselmukset</vt:lpstr>
      <vt:lpstr>Vastuuhenkilöpätevyyden saannin edellytykset</vt:lpstr>
      <vt:lpstr>Esimerkki :Prosessiteollisuuden energia-analyysi</vt:lpstr>
      <vt:lpstr>Energiatehokkuus sopimukset</vt:lpstr>
      <vt:lpstr>Energiatehokkuussopimuskausi vuosille 2017–2025</vt:lpstr>
      <vt:lpstr>Energiaviisas Suomi</vt:lpstr>
      <vt:lpstr>Vapaaehtoisuus toimii</vt:lpstr>
      <vt:lpstr>Energian tehokas käyttö teollisuudessa</vt:lpstr>
      <vt:lpstr>Yleistä säästömahdollisuuksista</vt:lpstr>
      <vt:lpstr>Yksinkertaisuus</vt:lpstr>
      <vt:lpstr>Sankey-diagrammi kokonaisuuden hahmottamisessa</vt:lpstr>
      <vt:lpstr>Käytännön ongelmia energia-analyyseissä</vt:lpstr>
      <vt:lpstr>Case 1: Paineilmajärjestelmä</vt:lpstr>
      <vt:lpstr>Case 2: Jäähdytysvesijärjestelmän analysointi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Energian tehokas käyttö teollisuudessa </dc:title>
  <dc:creator>Kemppainen Kimmo</dc:creator>
  <cp:lastModifiedBy>Kemppainen Kimmo</cp:lastModifiedBy>
  <cp:revision>2</cp:revision>
  <dcterms:created xsi:type="dcterms:W3CDTF">2020-08-14T06:52:04Z</dcterms:created>
  <dcterms:modified xsi:type="dcterms:W3CDTF">2020-10-23T11:32:32Z</dcterms:modified>
</cp:coreProperties>
</file>