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60" r:id="rId4"/>
    <p:sldId id="271" r:id="rId5"/>
    <p:sldId id="258" r:id="rId6"/>
    <p:sldId id="261" r:id="rId7"/>
    <p:sldId id="262" r:id="rId8"/>
    <p:sldId id="263" r:id="rId9"/>
    <p:sldId id="266" r:id="rId10"/>
    <p:sldId id="267" r:id="rId11"/>
    <p:sldId id="264" r:id="rId12"/>
    <p:sldId id="265" r:id="rId13"/>
    <p:sldId id="270" r:id="rId14"/>
    <p:sldId id="25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339966"/>
    <a:srgbClr val="CDF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B3587C-2A39-4779-A50F-CE6A85881C8C}" v="2" dt="2024-11-15T07:42:20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94660"/>
  </p:normalViewPr>
  <p:slideViewPr>
    <p:cSldViewPr snapToGrid="0">
      <p:cViewPr varScale="1">
        <p:scale>
          <a:sx n="58" d="100"/>
          <a:sy n="58" d="100"/>
        </p:scale>
        <p:origin x="5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B7028E-6C14-4892-88F9-40CD2B08404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350DD0F-AB9F-4A38-A246-08FA74EF3C5B}">
      <dgm:prSet/>
      <dgm:spPr/>
      <dgm:t>
        <a:bodyPr/>
        <a:lstStyle/>
        <a:p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Toiminnan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ja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tekniikan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sovittamista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ihmiselle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/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työntekijälle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9DC428C9-8B1D-49D7-8D91-4F68AFCDE12A}" type="parTrans" cxnId="{0C50971A-FB95-4235-8BC6-12F0A1C9C703}">
      <dgm:prSet/>
      <dgm:spPr/>
      <dgm:t>
        <a:bodyPr/>
        <a:lstStyle/>
        <a:p>
          <a:endParaRPr lang="en-US"/>
        </a:p>
      </dgm:t>
    </dgm:pt>
    <dgm:pt modelId="{F1A1424E-EC47-4DFE-8C46-9B62A31F8A0D}" type="sibTrans" cxnId="{0C50971A-FB95-4235-8BC6-12F0A1C9C703}">
      <dgm:prSet/>
      <dgm:spPr/>
      <dgm:t>
        <a:bodyPr/>
        <a:lstStyle/>
        <a:p>
          <a:endParaRPr lang="en-US"/>
        </a:p>
      </dgm:t>
    </dgm:pt>
    <dgm:pt modelId="{8F655DBA-CB14-443F-84A1-291B59355567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Ergonomialla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pyritään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parantamaan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henkilön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terveyttä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ja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hyvinvointia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sekä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turvallisuutta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3C6F0C78-FBD5-443A-8C8A-0E0663568664}" type="parTrans" cxnId="{8C551201-6C27-4DBD-9440-CDAD84D16055}">
      <dgm:prSet/>
      <dgm:spPr/>
      <dgm:t>
        <a:bodyPr/>
        <a:lstStyle/>
        <a:p>
          <a:endParaRPr lang="en-US"/>
        </a:p>
      </dgm:t>
    </dgm:pt>
    <dgm:pt modelId="{57C614DF-5572-458D-9623-29E185E9871C}" type="sibTrans" cxnId="{8C551201-6C27-4DBD-9440-CDAD84D16055}">
      <dgm:prSet/>
      <dgm:spPr/>
      <dgm:t>
        <a:bodyPr/>
        <a:lstStyle/>
        <a:p>
          <a:endParaRPr lang="en-US"/>
        </a:p>
      </dgm:t>
    </dgm:pt>
    <dgm:pt modelId="{B542F7D8-D9FE-41F1-9E02-CDAAF460D596}">
      <dgm:prSet/>
      <dgm:spPr>
        <a:solidFill>
          <a:srgbClr val="00CC99"/>
        </a:solidFill>
      </dgm:spPr>
      <dgm:t>
        <a:bodyPr/>
        <a:lstStyle/>
        <a:p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Fyysistä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toimintaa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voidaan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säädellä</a:t>
          </a:r>
          <a:r>
            <a:rPr lang="en-US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50000"/>
                </a:schemeClr>
              </a:solidFill>
            </a:rPr>
            <a:t>ergonomialla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05A84E99-D89E-40D0-81FB-7C26972A75A7}" type="parTrans" cxnId="{9448D75C-DBDE-4E13-9123-52D1298D2652}">
      <dgm:prSet/>
      <dgm:spPr/>
      <dgm:t>
        <a:bodyPr/>
        <a:lstStyle/>
        <a:p>
          <a:endParaRPr lang="en-US"/>
        </a:p>
      </dgm:t>
    </dgm:pt>
    <dgm:pt modelId="{E686E2CD-752D-465C-8173-55D62AB108A6}" type="sibTrans" cxnId="{9448D75C-DBDE-4E13-9123-52D1298D2652}">
      <dgm:prSet/>
      <dgm:spPr/>
      <dgm:t>
        <a:bodyPr/>
        <a:lstStyle/>
        <a:p>
          <a:endParaRPr lang="en-US"/>
        </a:p>
      </dgm:t>
    </dgm:pt>
    <dgm:pt modelId="{CCAE9850-20CE-4783-9315-182C7C97DD14}">
      <dgm:prSet/>
      <dgm:spPr/>
      <dgm:t>
        <a:bodyPr/>
        <a:lstStyle/>
        <a:p>
          <a:r>
            <a:rPr lang="en-US" dirty="0" err="1"/>
            <a:t>Järjestelmien</a:t>
          </a:r>
          <a:r>
            <a:rPr lang="en-US" dirty="0"/>
            <a:t> </a:t>
          </a:r>
          <a:r>
            <a:rPr lang="en-US" dirty="0" err="1"/>
            <a:t>häiriöntöntä</a:t>
          </a:r>
          <a:r>
            <a:rPr lang="en-US" dirty="0"/>
            <a:t> ja </a:t>
          </a:r>
          <a:r>
            <a:rPr lang="en-US" dirty="0" err="1"/>
            <a:t>tehokasta</a:t>
          </a:r>
          <a:r>
            <a:rPr lang="en-US" dirty="0"/>
            <a:t> </a:t>
          </a:r>
          <a:r>
            <a:rPr lang="en-US" dirty="0" err="1"/>
            <a:t>toimintaa</a:t>
          </a:r>
          <a:endParaRPr lang="en-US" dirty="0"/>
        </a:p>
      </dgm:t>
    </dgm:pt>
    <dgm:pt modelId="{54635962-7D77-4775-BE67-DF42513A9803}" type="parTrans" cxnId="{17599FB7-805B-4957-A6CF-4F1366B604A0}">
      <dgm:prSet/>
      <dgm:spPr/>
      <dgm:t>
        <a:bodyPr/>
        <a:lstStyle/>
        <a:p>
          <a:endParaRPr lang="en-US"/>
        </a:p>
      </dgm:t>
    </dgm:pt>
    <dgm:pt modelId="{4F0DB7D0-C610-4192-A5BC-2470F203574E}" type="sibTrans" cxnId="{17599FB7-805B-4957-A6CF-4F1366B604A0}">
      <dgm:prSet/>
      <dgm:spPr/>
      <dgm:t>
        <a:bodyPr/>
        <a:lstStyle/>
        <a:p>
          <a:endParaRPr lang="en-US"/>
        </a:p>
      </dgm:t>
    </dgm:pt>
    <dgm:pt modelId="{C0D0B8B9-0436-451B-AB56-A93E8C0D9DBD}" type="pres">
      <dgm:prSet presAssocID="{23B7028E-6C14-4892-88F9-40CD2B08404F}" presName="linear" presStyleCnt="0">
        <dgm:presLayoutVars>
          <dgm:animLvl val="lvl"/>
          <dgm:resizeHandles val="exact"/>
        </dgm:presLayoutVars>
      </dgm:prSet>
      <dgm:spPr/>
    </dgm:pt>
    <dgm:pt modelId="{1E6A76DC-DE51-43BF-94E9-C0565E1870E7}" type="pres">
      <dgm:prSet presAssocID="{5350DD0F-AB9F-4A38-A246-08FA74EF3C5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2570FE4-6926-4192-853D-372CB4A5612D}" type="pres">
      <dgm:prSet presAssocID="{F1A1424E-EC47-4DFE-8C46-9B62A31F8A0D}" presName="spacer" presStyleCnt="0"/>
      <dgm:spPr/>
    </dgm:pt>
    <dgm:pt modelId="{CFB3C418-5338-4CE3-9091-4805AFF5B527}" type="pres">
      <dgm:prSet presAssocID="{8F655DBA-CB14-443F-84A1-291B5935556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73EF23A-FB65-4834-B13C-82DFAECDE220}" type="pres">
      <dgm:prSet presAssocID="{57C614DF-5572-458D-9623-29E185E9871C}" presName="spacer" presStyleCnt="0"/>
      <dgm:spPr/>
    </dgm:pt>
    <dgm:pt modelId="{342BCF03-F739-433C-86DB-FEA08D4498FA}" type="pres">
      <dgm:prSet presAssocID="{B542F7D8-D9FE-41F1-9E02-CDAAF460D59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9FE134F-AB3B-4B2B-AE3A-EECB42F08304}" type="pres">
      <dgm:prSet presAssocID="{E686E2CD-752D-465C-8173-55D62AB108A6}" presName="spacer" presStyleCnt="0"/>
      <dgm:spPr/>
    </dgm:pt>
    <dgm:pt modelId="{790AD7A5-85CE-4C83-ABE2-88FDF7ECE387}" type="pres">
      <dgm:prSet presAssocID="{CCAE9850-20CE-4783-9315-182C7C97DD1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C551201-6C27-4DBD-9440-CDAD84D16055}" srcId="{23B7028E-6C14-4892-88F9-40CD2B08404F}" destId="{8F655DBA-CB14-443F-84A1-291B59355567}" srcOrd="1" destOrd="0" parTransId="{3C6F0C78-FBD5-443A-8C8A-0E0663568664}" sibTransId="{57C614DF-5572-458D-9623-29E185E9871C}"/>
    <dgm:cxn modelId="{0C50971A-FB95-4235-8BC6-12F0A1C9C703}" srcId="{23B7028E-6C14-4892-88F9-40CD2B08404F}" destId="{5350DD0F-AB9F-4A38-A246-08FA74EF3C5B}" srcOrd="0" destOrd="0" parTransId="{9DC428C9-8B1D-49D7-8D91-4F68AFCDE12A}" sibTransId="{F1A1424E-EC47-4DFE-8C46-9B62A31F8A0D}"/>
    <dgm:cxn modelId="{91B6AD25-42A8-4596-A6FD-505B61DB67A3}" type="presOf" srcId="{23B7028E-6C14-4892-88F9-40CD2B08404F}" destId="{C0D0B8B9-0436-451B-AB56-A93E8C0D9DBD}" srcOrd="0" destOrd="0" presId="urn:microsoft.com/office/officeart/2005/8/layout/vList2"/>
    <dgm:cxn modelId="{9448D75C-DBDE-4E13-9123-52D1298D2652}" srcId="{23B7028E-6C14-4892-88F9-40CD2B08404F}" destId="{B542F7D8-D9FE-41F1-9E02-CDAAF460D596}" srcOrd="2" destOrd="0" parTransId="{05A84E99-D89E-40D0-81FB-7C26972A75A7}" sibTransId="{E686E2CD-752D-465C-8173-55D62AB108A6}"/>
    <dgm:cxn modelId="{F5C07976-C3BC-436B-A194-CC31280ECE7B}" type="presOf" srcId="{CCAE9850-20CE-4783-9315-182C7C97DD14}" destId="{790AD7A5-85CE-4C83-ABE2-88FDF7ECE387}" srcOrd="0" destOrd="0" presId="urn:microsoft.com/office/officeart/2005/8/layout/vList2"/>
    <dgm:cxn modelId="{D2ACE484-4291-4799-BCA4-902F598F7AE6}" type="presOf" srcId="{B542F7D8-D9FE-41F1-9E02-CDAAF460D596}" destId="{342BCF03-F739-433C-86DB-FEA08D4498FA}" srcOrd="0" destOrd="0" presId="urn:microsoft.com/office/officeart/2005/8/layout/vList2"/>
    <dgm:cxn modelId="{7CF4DAB2-21EE-4837-BB3B-13654DF4F662}" type="presOf" srcId="{8F655DBA-CB14-443F-84A1-291B59355567}" destId="{CFB3C418-5338-4CE3-9091-4805AFF5B527}" srcOrd="0" destOrd="0" presId="urn:microsoft.com/office/officeart/2005/8/layout/vList2"/>
    <dgm:cxn modelId="{17599FB7-805B-4957-A6CF-4F1366B604A0}" srcId="{23B7028E-6C14-4892-88F9-40CD2B08404F}" destId="{CCAE9850-20CE-4783-9315-182C7C97DD14}" srcOrd="3" destOrd="0" parTransId="{54635962-7D77-4775-BE67-DF42513A9803}" sibTransId="{4F0DB7D0-C610-4192-A5BC-2470F203574E}"/>
    <dgm:cxn modelId="{D0A3CDB9-7B72-4F3C-8222-EC1F893921A3}" type="presOf" srcId="{5350DD0F-AB9F-4A38-A246-08FA74EF3C5B}" destId="{1E6A76DC-DE51-43BF-94E9-C0565E1870E7}" srcOrd="0" destOrd="0" presId="urn:microsoft.com/office/officeart/2005/8/layout/vList2"/>
    <dgm:cxn modelId="{A6E5194F-75BA-400E-85F2-6C6B775DAE7B}" type="presParOf" srcId="{C0D0B8B9-0436-451B-AB56-A93E8C0D9DBD}" destId="{1E6A76DC-DE51-43BF-94E9-C0565E1870E7}" srcOrd="0" destOrd="0" presId="urn:microsoft.com/office/officeart/2005/8/layout/vList2"/>
    <dgm:cxn modelId="{E23F936D-9212-4463-B579-0B45630C4E8A}" type="presParOf" srcId="{C0D0B8B9-0436-451B-AB56-A93E8C0D9DBD}" destId="{D2570FE4-6926-4192-853D-372CB4A5612D}" srcOrd="1" destOrd="0" presId="urn:microsoft.com/office/officeart/2005/8/layout/vList2"/>
    <dgm:cxn modelId="{0CD73ADF-2A19-4197-B6FE-8F59B4828E11}" type="presParOf" srcId="{C0D0B8B9-0436-451B-AB56-A93E8C0D9DBD}" destId="{CFB3C418-5338-4CE3-9091-4805AFF5B527}" srcOrd="2" destOrd="0" presId="urn:microsoft.com/office/officeart/2005/8/layout/vList2"/>
    <dgm:cxn modelId="{56394B50-B925-4F19-8346-A63EA91CF6AC}" type="presParOf" srcId="{C0D0B8B9-0436-451B-AB56-A93E8C0D9DBD}" destId="{373EF23A-FB65-4834-B13C-82DFAECDE220}" srcOrd="3" destOrd="0" presId="urn:microsoft.com/office/officeart/2005/8/layout/vList2"/>
    <dgm:cxn modelId="{5544D3A8-3252-4691-B169-83310153E830}" type="presParOf" srcId="{C0D0B8B9-0436-451B-AB56-A93E8C0D9DBD}" destId="{342BCF03-F739-433C-86DB-FEA08D4498FA}" srcOrd="4" destOrd="0" presId="urn:microsoft.com/office/officeart/2005/8/layout/vList2"/>
    <dgm:cxn modelId="{102EF748-BA35-4371-8AEF-F875ACBD6507}" type="presParOf" srcId="{C0D0B8B9-0436-451B-AB56-A93E8C0D9DBD}" destId="{19FE134F-AB3B-4B2B-AE3A-EECB42F08304}" srcOrd="5" destOrd="0" presId="urn:microsoft.com/office/officeart/2005/8/layout/vList2"/>
    <dgm:cxn modelId="{8E1D20E6-02E4-4E76-8A11-D43E80446D5C}" type="presParOf" srcId="{C0D0B8B9-0436-451B-AB56-A93E8C0D9DBD}" destId="{790AD7A5-85CE-4C83-ABE2-88FDF7ECE38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AFFD05-B197-42C5-9CE5-F3B06D6B726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25D3093-1FC0-4A37-B609-9E32CAB355E2}">
      <dgm:prSet phldrT="[Teksti]" custT="1"/>
      <dgm:spPr/>
      <dgm:t>
        <a:bodyPr/>
        <a:lstStyle/>
        <a:p>
          <a:r>
            <a:rPr lang="fi-FI" sz="4000" dirty="0"/>
            <a:t>Fyysinen ergonomia</a:t>
          </a:r>
        </a:p>
      </dgm:t>
    </dgm:pt>
    <dgm:pt modelId="{6AAC74EB-C1F1-49E2-A66D-A3F8DCECE53D}" type="parTrans" cxnId="{A7EB7339-D7FD-45D0-92CF-AF03AE52AFA7}">
      <dgm:prSet/>
      <dgm:spPr/>
      <dgm:t>
        <a:bodyPr/>
        <a:lstStyle/>
        <a:p>
          <a:endParaRPr lang="fi-FI"/>
        </a:p>
      </dgm:t>
    </dgm:pt>
    <dgm:pt modelId="{65778705-39A2-4903-9528-427E0C1AEDB8}" type="sibTrans" cxnId="{A7EB7339-D7FD-45D0-92CF-AF03AE52AFA7}">
      <dgm:prSet/>
      <dgm:spPr/>
      <dgm:t>
        <a:bodyPr/>
        <a:lstStyle/>
        <a:p>
          <a:endParaRPr lang="fi-FI"/>
        </a:p>
      </dgm:t>
    </dgm:pt>
    <dgm:pt modelId="{89D701E2-7A92-43D6-8684-D54FC096088D}">
      <dgm:prSet phldrT="[Teksti]"/>
      <dgm:spPr/>
      <dgm:t>
        <a:bodyPr/>
        <a:lstStyle/>
        <a:p>
          <a:r>
            <a:rPr lang="fi-FI" dirty="0"/>
            <a:t>Fyysinen puoli</a:t>
          </a:r>
        </a:p>
      </dgm:t>
    </dgm:pt>
    <dgm:pt modelId="{DEE545A2-DA93-41ED-8C8C-16432D337C0B}" type="parTrans" cxnId="{16D5D527-B980-4124-8CC2-3ECD91D8373A}">
      <dgm:prSet/>
      <dgm:spPr/>
      <dgm:t>
        <a:bodyPr/>
        <a:lstStyle/>
        <a:p>
          <a:endParaRPr lang="fi-FI"/>
        </a:p>
      </dgm:t>
    </dgm:pt>
    <dgm:pt modelId="{425B7004-5D80-47D0-94B3-DEA12FCAD3B6}" type="sibTrans" cxnId="{16D5D527-B980-4124-8CC2-3ECD91D8373A}">
      <dgm:prSet/>
      <dgm:spPr/>
      <dgm:t>
        <a:bodyPr/>
        <a:lstStyle/>
        <a:p>
          <a:endParaRPr lang="fi-FI"/>
        </a:p>
      </dgm:t>
    </dgm:pt>
    <dgm:pt modelId="{C5736B91-8F99-4F2D-9519-8CB3528CEC9F}">
      <dgm:prSet phldrT="[Teksti]" custT="1"/>
      <dgm:spPr/>
      <dgm:t>
        <a:bodyPr/>
        <a:lstStyle/>
        <a:p>
          <a:r>
            <a:rPr lang="fi-FI" sz="4000" dirty="0"/>
            <a:t>Kognitiivinen ergonomia</a:t>
          </a:r>
        </a:p>
      </dgm:t>
    </dgm:pt>
    <dgm:pt modelId="{2A970248-2E6C-4A31-B5F8-8327D2DD043C}" type="parTrans" cxnId="{4F08D3E4-C197-4C8F-9255-99F48C9B1098}">
      <dgm:prSet/>
      <dgm:spPr/>
      <dgm:t>
        <a:bodyPr/>
        <a:lstStyle/>
        <a:p>
          <a:endParaRPr lang="fi-FI"/>
        </a:p>
      </dgm:t>
    </dgm:pt>
    <dgm:pt modelId="{1FAA6FDA-8899-47C6-B6CE-667C8325B7FE}" type="sibTrans" cxnId="{4F08D3E4-C197-4C8F-9255-99F48C9B1098}">
      <dgm:prSet/>
      <dgm:spPr/>
      <dgm:t>
        <a:bodyPr/>
        <a:lstStyle/>
        <a:p>
          <a:endParaRPr lang="fi-FI"/>
        </a:p>
      </dgm:t>
    </dgm:pt>
    <dgm:pt modelId="{7A32BBF5-F2E7-40A0-8A27-7F6FC68C8759}">
      <dgm:prSet phldrT="[Teksti]"/>
      <dgm:spPr/>
      <dgm:t>
        <a:bodyPr/>
        <a:lstStyle/>
        <a:p>
          <a:r>
            <a:rPr lang="fi-FI" dirty="0"/>
            <a:t>Tiedollinen puoli</a:t>
          </a:r>
        </a:p>
      </dgm:t>
    </dgm:pt>
    <dgm:pt modelId="{FD58445B-CA9A-410E-8D4A-B5CAC7385B21}" type="parTrans" cxnId="{97E2678D-7C17-4CBC-A9CE-E9A45EC187FA}">
      <dgm:prSet/>
      <dgm:spPr/>
      <dgm:t>
        <a:bodyPr/>
        <a:lstStyle/>
        <a:p>
          <a:endParaRPr lang="fi-FI"/>
        </a:p>
      </dgm:t>
    </dgm:pt>
    <dgm:pt modelId="{063634A0-8A8F-4ED3-9C0E-857532EC5BEA}" type="sibTrans" cxnId="{97E2678D-7C17-4CBC-A9CE-E9A45EC187FA}">
      <dgm:prSet/>
      <dgm:spPr/>
      <dgm:t>
        <a:bodyPr/>
        <a:lstStyle/>
        <a:p>
          <a:endParaRPr lang="fi-FI"/>
        </a:p>
      </dgm:t>
    </dgm:pt>
    <dgm:pt modelId="{9D400784-7F4C-4224-88D9-F0819A334BB4}">
      <dgm:prSet phldrT="[Teksti]"/>
      <dgm:spPr/>
      <dgm:t>
        <a:bodyPr/>
        <a:lstStyle/>
        <a:p>
          <a:r>
            <a:rPr lang="fi-FI" dirty="0"/>
            <a:t>Ohjaaminen ja kirjaaminen</a:t>
          </a:r>
        </a:p>
      </dgm:t>
    </dgm:pt>
    <dgm:pt modelId="{6AA70926-06BC-4E81-83D2-7B3DE6613FCD}" type="parTrans" cxnId="{C9CEF827-FF7D-4DE7-A727-F8545D0A3CE1}">
      <dgm:prSet/>
      <dgm:spPr/>
      <dgm:t>
        <a:bodyPr/>
        <a:lstStyle/>
        <a:p>
          <a:endParaRPr lang="fi-FI"/>
        </a:p>
      </dgm:t>
    </dgm:pt>
    <dgm:pt modelId="{C30DFCC8-E6B6-4592-8D69-F63E0E42555A}" type="sibTrans" cxnId="{C9CEF827-FF7D-4DE7-A727-F8545D0A3CE1}">
      <dgm:prSet/>
      <dgm:spPr/>
      <dgm:t>
        <a:bodyPr/>
        <a:lstStyle/>
        <a:p>
          <a:endParaRPr lang="fi-FI"/>
        </a:p>
      </dgm:t>
    </dgm:pt>
    <dgm:pt modelId="{95DA2E7B-49FC-4865-A727-33240B988DD8}">
      <dgm:prSet phldrT="[Teksti]" custT="1"/>
      <dgm:spPr/>
      <dgm:t>
        <a:bodyPr/>
        <a:lstStyle/>
        <a:p>
          <a:r>
            <a:rPr lang="fi-FI" sz="3600"/>
            <a:t>Organisatorinen </a:t>
          </a:r>
          <a:r>
            <a:rPr lang="fi-FI" sz="3600" dirty="0"/>
            <a:t>ergonomia</a:t>
          </a:r>
        </a:p>
      </dgm:t>
    </dgm:pt>
    <dgm:pt modelId="{D27CD78F-4037-42F3-A6E6-776CFD26C41C}" type="parTrans" cxnId="{2B15D44D-97F8-463C-AA38-1FB522CED868}">
      <dgm:prSet/>
      <dgm:spPr/>
      <dgm:t>
        <a:bodyPr/>
        <a:lstStyle/>
        <a:p>
          <a:endParaRPr lang="fi-FI"/>
        </a:p>
      </dgm:t>
    </dgm:pt>
    <dgm:pt modelId="{FD84F848-9A78-460A-ABBC-443EA1541C71}" type="sibTrans" cxnId="{2B15D44D-97F8-463C-AA38-1FB522CED868}">
      <dgm:prSet/>
      <dgm:spPr/>
      <dgm:t>
        <a:bodyPr/>
        <a:lstStyle/>
        <a:p>
          <a:endParaRPr lang="fi-FI"/>
        </a:p>
      </dgm:t>
    </dgm:pt>
    <dgm:pt modelId="{2521AE6D-AAF0-4832-BA03-52EE10ADEA45}">
      <dgm:prSet phldrT="[Teksti]"/>
      <dgm:spPr/>
      <dgm:t>
        <a:bodyPr/>
        <a:lstStyle/>
        <a:p>
          <a:r>
            <a:rPr lang="fi-FI" dirty="0"/>
            <a:t>Työn järjestelyn puoli</a:t>
          </a:r>
        </a:p>
      </dgm:t>
    </dgm:pt>
    <dgm:pt modelId="{92AB70D2-B827-428C-967E-B2AAA3B2E655}" type="parTrans" cxnId="{2703D139-4B9A-4CEE-9881-5AD3B59E0ABE}">
      <dgm:prSet/>
      <dgm:spPr/>
      <dgm:t>
        <a:bodyPr/>
        <a:lstStyle/>
        <a:p>
          <a:endParaRPr lang="fi-FI"/>
        </a:p>
      </dgm:t>
    </dgm:pt>
    <dgm:pt modelId="{4A3395A2-ED7B-4CDF-A407-35F0DFD5FE62}" type="sibTrans" cxnId="{2703D139-4B9A-4CEE-9881-5AD3B59E0ABE}">
      <dgm:prSet/>
      <dgm:spPr/>
      <dgm:t>
        <a:bodyPr/>
        <a:lstStyle/>
        <a:p>
          <a:endParaRPr lang="fi-FI"/>
        </a:p>
      </dgm:t>
    </dgm:pt>
    <dgm:pt modelId="{8D26AC7C-AF0F-4913-A03D-06CD75A2FE37}">
      <dgm:prSet phldrT="[Teksti]"/>
      <dgm:spPr/>
      <dgm:t>
        <a:bodyPr/>
        <a:lstStyle/>
        <a:p>
          <a:r>
            <a:rPr lang="fi-FI" dirty="0"/>
            <a:t>työvuorosuunnittelu</a:t>
          </a:r>
        </a:p>
      </dgm:t>
    </dgm:pt>
    <dgm:pt modelId="{8899D6B7-945B-41AA-BDD7-A9DC5A856553}" type="parTrans" cxnId="{FAEB07D8-6005-4F0A-8F63-B2DB519F26A5}">
      <dgm:prSet/>
      <dgm:spPr/>
      <dgm:t>
        <a:bodyPr/>
        <a:lstStyle/>
        <a:p>
          <a:endParaRPr lang="fi-FI"/>
        </a:p>
      </dgm:t>
    </dgm:pt>
    <dgm:pt modelId="{1BE4DC94-F91E-4CDE-9E1E-46C8E462E421}" type="sibTrans" cxnId="{FAEB07D8-6005-4F0A-8F63-B2DB519F26A5}">
      <dgm:prSet/>
      <dgm:spPr/>
      <dgm:t>
        <a:bodyPr/>
        <a:lstStyle/>
        <a:p>
          <a:endParaRPr lang="fi-FI"/>
        </a:p>
      </dgm:t>
    </dgm:pt>
    <dgm:pt modelId="{8AA71DED-D7D7-40EA-9031-477F0BEE5C07}">
      <dgm:prSet phldrT="[Teksti]"/>
      <dgm:spPr/>
      <dgm:t>
        <a:bodyPr/>
        <a:lstStyle/>
        <a:p>
          <a:r>
            <a:rPr lang="fi-FI" dirty="0"/>
            <a:t>avustamis- ja ohjaustilanteet</a:t>
          </a:r>
        </a:p>
      </dgm:t>
    </dgm:pt>
    <dgm:pt modelId="{668E79DF-9F56-42F5-8B5F-436ED0071D8B}" type="parTrans" cxnId="{2AFE0421-8D31-4D2C-9469-69A11CFFD7D2}">
      <dgm:prSet/>
      <dgm:spPr/>
      <dgm:t>
        <a:bodyPr/>
        <a:lstStyle/>
        <a:p>
          <a:endParaRPr lang="fi-FI"/>
        </a:p>
      </dgm:t>
    </dgm:pt>
    <dgm:pt modelId="{52FF24FF-95EB-495B-BC9B-2CD9CDCD7B13}" type="sibTrans" cxnId="{2AFE0421-8D31-4D2C-9469-69A11CFFD7D2}">
      <dgm:prSet/>
      <dgm:spPr/>
      <dgm:t>
        <a:bodyPr/>
        <a:lstStyle/>
        <a:p>
          <a:endParaRPr lang="fi-FI"/>
        </a:p>
      </dgm:t>
    </dgm:pt>
    <dgm:pt modelId="{7A2FA6C8-5B2B-4D8A-B1CE-1668F4E60B65}" type="pres">
      <dgm:prSet presAssocID="{02AFFD05-B197-42C5-9CE5-F3B06D6B7267}" presName="Name0" presStyleCnt="0">
        <dgm:presLayoutVars>
          <dgm:dir/>
          <dgm:animLvl val="lvl"/>
          <dgm:resizeHandles val="exact"/>
        </dgm:presLayoutVars>
      </dgm:prSet>
      <dgm:spPr/>
    </dgm:pt>
    <dgm:pt modelId="{68D2D2EA-5D6A-4375-A15C-B2D052EA4916}" type="pres">
      <dgm:prSet presAssocID="{F25D3093-1FC0-4A37-B609-9E32CAB355E2}" presName="composite" presStyleCnt="0"/>
      <dgm:spPr/>
    </dgm:pt>
    <dgm:pt modelId="{016E4BB3-67DA-44D0-A683-148C22E06CE4}" type="pres">
      <dgm:prSet presAssocID="{F25D3093-1FC0-4A37-B609-9E32CAB355E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7AEA967-922C-40DA-9419-9A5AE85558AF}" type="pres">
      <dgm:prSet presAssocID="{F25D3093-1FC0-4A37-B609-9E32CAB355E2}" presName="desTx" presStyleLbl="alignAccFollowNode1" presStyleIdx="0" presStyleCnt="3">
        <dgm:presLayoutVars>
          <dgm:bulletEnabled val="1"/>
        </dgm:presLayoutVars>
      </dgm:prSet>
      <dgm:spPr/>
    </dgm:pt>
    <dgm:pt modelId="{EFAD993F-50A6-43E7-B342-0416C6BE4851}" type="pres">
      <dgm:prSet presAssocID="{65778705-39A2-4903-9528-427E0C1AEDB8}" presName="space" presStyleCnt="0"/>
      <dgm:spPr/>
    </dgm:pt>
    <dgm:pt modelId="{99A21F23-40BE-43F6-9AF1-E01E75874707}" type="pres">
      <dgm:prSet presAssocID="{C5736B91-8F99-4F2D-9519-8CB3528CEC9F}" presName="composite" presStyleCnt="0"/>
      <dgm:spPr/>
    </dgm:pt>
    <dgm:pt modelId="{EBB28FD0-8ADC-4FD7-ABF0-8348FF764C3C}" type="pres">
      <dgm:prSet presAssocID="{C5736B91-8F99-4F2D-9519-8CB3528CEC9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3712AFE-E6BC-4DEA-8BCD-5DA2AB8373F4}" type="pres">
      <dgm:prSet presAssocID="{C5736B91-8F99-4F2D-9519-8CB3528CEC9F}" presName="desTx" presStyleLbl="alignAccFollowNode1" presStyleIdx="1" presStyleCnt="3">
        <dgm:presLayoutVars>
          <dgm:bulletEnabled val="1"/>
        </dgm:presLayoutVars>
      </dgm:prSet>
      <dgm:spPr/>
    </dgm:pt>
    <dgm:pt modelId="{4A7B3667-454A-4A11-B1D3-10D451AE4378}" type="pres">
      <dgm:prSet presAssocID="{1FAA6FDA-8899-47C6-B6CE-667C8325B7FE}" presName="space" presStyleCnt="0"/>
      <dgm:spPr/>
    </dgm:pt>
    <dgm:pt modelId="{379C03E8-4E35-4F2F-B649-099DEC2AAEDB}" type="pres">
      <dgm:prSet presAssocID="{95DA2E7B-49FC-4865-A727-33240B988DD8}" presName="composite" presStyleCnt="0"/>
      <dgm:spPr/>
    </dgm:pt>
    <dgm:pt modelId="{CC928FAC-3C0C-4FD5-8499-02827BB20244}" type="pres">
      <dgm:prSet presAssocID="{95DA2E7B-49FC-4865-A727-33240B988DD8}" presName="parTx" presStyleLbl="alignNode1" presStyleIdx="2" presStyleCnt="3" custScaleX="107479">
        <dgm:presLayoutVars>
          <dgm:chMax val="0"/>
          <dgm:chPref val="0"/>
          <dgm:bulletEnabled val="1"/>
        </dgm:presLayoutVars>
      </dgm:prSet>
      <dgm:spPr/>
    </dgm:pt>
    <dgm:pt modelId="{E25CE85A-CF1B-4662-90C8-6A9EE9CBC4D6}" type="pres">
      <dgm:prSet presAssocID="{95DA2E7B-49FC-4865-A727-33240B988DD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9F81007-C0CB-4336-93AF-EDE7E31E4CD5}" type="presOf" srcId="{02AFFD05-B197-42C5-9CE5-F3B06D6B7267}" destId="{7A2FA6C8-5B2B-4D8A-B1CE-1668F4E60B65}" srcOrd="0" destOrd="0" presId="urn:microsoft.com/office/officeart/2005/8/layout/hList1"/>
    <dgm:cxn modelId="{C3811A12-7D0E-46A1-A625-F60611A682CB}" type="presOf" srcId="{F25D3093-1FC0-4A37-B609-9E32CAB355E2}" destId="{016E4BB3-67DA-44D0-A683-148C22E06CE4}" srcOrd="0" destOrd="0" presId="urn:microsoft.com/office/officeart/2005/8/layout/hList1"/>
    <dgm:cxn modelId="{2AFE0421-8D31-4D2C-9469-69A11CFFD7D2}" srcId="{F25D3093-1FC0-4A37-B609-9E32CAB355E2}" destId="{8AA71DED-D7D7-40EA-9031-477F0BEE5C07}" srcOrd="1" destOrd="0" parTransId="{668E79DF-9F56-42F5-8B5F-436ED0071D8B}" sibTransId="{52FF24FF-95EB-495B-BC9B-2CD9CDCD7B13}"/>
    <dgm:cxn modelId="{16D5D527-B980-4124-8CC2-3ECD91D8373A}" srcId="{F25D3093-1FC0-4A37-B609-9E32CAB355E2}" destId="{89D701E2-7A92-43D6-8684-D54FC096088D}" srcOrd="0" destOrd="0" parTransId="{DEE545A2-DA93-41ED-8C8C-16432D337C0B}" sibTransId="{425B7004-5D80-47D0-94B3-DEA12FCAD3B6}"/>
    <dgm:cxn modelId="{C9CEF827-FF7D-4DE7-A727-F8545D0A3CE1}" srcId="{C5736B91-8F99-4F2D-9519-8CB3528CEC9F}" destId="{9D400784-7F4C-4224-88D9-F0819A334BB4}" srcOrd="1" destOrd="0" parTransId="{6AA70926-06BC-4E81-83D2-7B3DE6613FCD}" sibTransId="{C30DFCC8-E6B6-4592-8D69-F63E0E42555A}"/>
    <dgm:cxn modelId="{BC25B42C-42D2-4884-A30B-52E2E0AC5B59}" type="presOf" srcId="{8AA71DED-D7D7-40EA-9031-477F0BEE5C07}" destId="{27AEA967-922C-40DA-9419-9A5AE85558AF}" srcOrd="0" destOrd="1" presId="urn:microsoft.com/office/officeart/2005/8/layout/hList1"/>
    <dgm:cxn modelId="{11833E2E-7617-4D10-82B9-769AC7C3BB47}" type="presOf" srcId="{8D26AC7C-AF0F-4913-A03D-06CD75A2FE37}" destId="{E25CE85A-CF1B-4662-90C8-6A9EE9CBC4D6}" srcOrd="0" destOrd="1" presId="urn:microsoft.com/office/officeart/2005/8/layout/hList1"/>
    <dgm:cxn modelId="{A7EB7339-D7FD-45D0-92CF-AF03AE52AFA7}" srcId="{02AFFD05-B197-42C5-9CE5-F3B06D6B7267}" destId="{F25D3093-1FC0-4A37-B609-9E32CAB355E2}" srcOrd="0" destOrd="0" parTransId="{6AAC74EB-C1F1-49E2-A66D-A3F8DCECE53D}" sibTransId="{65778705-39A2-4903-9528-427E0C1AEDB8}"/>
    <dgm:cxn modelId="{2703D139-4B9A-4CEE-9881-5AD3B59E0ABE}" srcId="{95DA2E7B-49FC-4865-A727-33240B988DD8}" destId="{2521AE6D-AAF0-4832-BA03-52EE10ADEA45}" srcOrd="0" destOrd="0" parTransId="{92AB70D2-B827-428C-967E-B2AAA3B2E655}" sibTransId="{4A3395A2-ED7B-4CDF-A407-35F0DFD5FE62}"/>
    <dgm:cxn modelId="{84019861-7163-4667-98E0-613D03D9E37B}" type="presOf" srcId="{95DA2E7B-49FC-4865-A727-33240B988DD8}" destId="{CC928FAC-3C0C-4FD5-8499-02827BB20244}" srcOrd="0" destOrd="0" presId="urn:microsoft.com/office/officeart/2005/8/layout/hList1"/>
    <dgm:cxn modelId="{31A09D47-3D06-460C-A4AA-18912934BDE0}" type="presOf" srcId="{7A32BBF5-F2E7-40A0-8A27-7F6FC68C8759}" destId="{03712AFE-E6BC-4DEA-8BCD-5DA2AB8373F4}" srcOrd="0" destOrd="0" presId="urn:microsoft.com/office/officeart/2005/8/layout/hList1"/>
    <dgm:cxn modelId="{14BF6768-DDDC-4A5B-9CDC-51808BCDA867}" type="presOf" srcId="{9D400784-7F4C-4224-88D9-F0819A334BB4}" destId="{03712AFE-E6BC-4DEA-8BCD-5DA2AB8373F4}" srcOrd="0" destOrd="1" presId="urn:microsoft.com/office/officeart/2005/8/layout/hList1"/>
    <dgm:cxn modelId="{2B15D44D-97F8-463C-AA38-1FB522CED868}" srcId="{02AFFD05-B197-42C5-9CE5-F3B06D6B7267}" destId="{95DA2E7B-49FC-4865-A727-33240B988DD8}" srcOrd="2" destOrd="0" parTransId="{D27CD78F-4037-42F3-A6E6-776CFD26C41C}" sibTransId="{FD84F848-9A78-460A-ABBC-443EA1541C71}"/>
    <dgm:cxn modelId="{97E2678D-7C17-4CBC-A9CE-E9A45EC187FA}" srcId="{C5736B91-8F99-4F2D-9519-8CB3528CEC9F}" destId="{7A32BBF5-F2E7-40A0-8A27-7F6FC68C8759}" srcOrd="0" destOrd="0" parTransId="{FD58445B-CA9A-410E-8D4A-B5CAC7385B21}" sibTransId="{063634A0-8A8F-4ED3-9C0E-857532EC5BEA}"/>
    <dgm:cxn modelId="{FF68B798-778E-41AA-B7FC-8B4D7F084215}" type="presOf" srcId="{C5736B91-8F99-4F2D-9519-8CB3528CEC9F}" destId="{EBB28FD0-8ADC-4FD7-ABF0-8348FF764C3C}" srcOrd="0" destOrd="0" presId="urn:microsoft.com/office/officeart/2005/8/layout/hList1"/>
    <dgm:cxn modelId="{7C042CA6-8115-4888-993E-565B36968F2A}" type="presOf" srcId="{2521AE6D-AAF0-4832-BA03-52EE10ADEA45}" destId="{E25CE85A-CF1B-4662-90C8-6A9EE9CBC4D6}" srcOrd="0" destOrd="0" presId="urn:microsoft.com/office/officeart/2005/8/layout/hList1"/>
    <dgm:cxn modelId="{F9F0D8C2-2EA7-4BEB-8C95-CB52C6D92923}" type="presOf" srcId="{89D701E2-7A92-43D6-8684-D54FC096088D}" destId="{27AEA967-922C-40DA-9419-9A5AE85558AF}" srcOrd="0" destOrd="0" presId="urn:microsoft.com/office/officeart/2005/8/layout/hList1"/>
    <dgm:cxn modelId="{FAEB07D8-6005-4F0A-8F63-B2DB519F26A5}" srcId="{95DA2E7B-49FC-4865-A727-33240B988DD8}" destId="{8D26AC7C-AF0F-4913-A03D-06CD75A2FE37}" srcOrd="1" destOrd="0" parTransId="{8899D6B7-945B-41AA-BDD7-A9DC5A856553}" sibTransId="{1BE4DC94-F91E-4CDE-9E1E-46C8E462E421}"/>
    <dgm:cxn modelId="{4F08D3E4-C197-4C8F-9255-99F48C9B1098}" srcId="{02AFFD05-B197-42C5-9CE5-F3B06D6B7267}" destId="{C5736B91-8F99-4F2D-9519-8CB3528CEC9F}" srcOrd="1" destOrd="0" parTransId="{2A970248-2E6C-4A31-B5F8-8327D2DD043C}" sibTransId="{1FAA6FDA-8899-47C6-B6CE-667C8325B7FE}"/>
    <dgm:cxn modelId="{D41D927A-CA1B-458B-907C-8FEC801CC1DC}" type="presParOf" srcId="{7A2FA6C8-5B2B-4D8A-B1CE-1668F4E60B65}" destId="{68D2D2EA-5D6A-4375-A15C-B2D052EA4916}" srcOrd="0" destOrd="0" presId="urn:microsoft.com/office/officeart/2005/8/layout/hList1"/>
    <dgm:cxn modelId="{48A9F148-BE48-4215-9A27-662E3766F275}" type="presParOf" srcId="{68D2D2EA-5D6A-4375-A15C-B2D052EA4916}" destId="{016E4BB3-67DA-44D0-A683-148C22E06CE4}" srcOrd="0" destOrd="0" presId="urn:microsoft.com/office/officeart/2005/8/layout/hList1"/>
    <dgm:cxn modelId="{306C8BA4-578D-4345-A5D2-6C4309FB4989}" type="presParOf" srcId="{68D2D2EA-5D6A-4375-A15C-B2D052EA4916}" destId="{27AEA967-922C-40DA-9419-9A5AE85558AF}" srcOrd="1" destOrd="0" presId="urn:microsoft.com/office/officeart/2005/8/layout/hList1"/>
    <dgm:cxn modelId="{61B0FE05-7A8F-4F9C-8C43-87D91B1F2505}" type="presParOf" srcId="{7A2FA6C8-5B2B-4D8A-B1CE-1668F4E60B65}" destId="{EFAD993F-50A6-43E7-B342-0416C6BE4851}" srcOrd="1" destOrd="0" presId="urn:microsoft.com/office/officeart/2005/8/layout/hList1"/>
    <dgm:cxn modelId="{353A1A98-1EC9-4C28-B5A5-61275835E43A}" type="presParOf" srcId="{7A2FA6C8-5B2B-4D8A-B1CE-1668F4E60B65}" destId="{99A21F23-40BE-43F6-9AF1-E01E75874707}" srcOrd="2" destOrd="0" presId="urn:microsoft.com/office/officeart/2005/8/layout/hList1"/>
    <dgm:cxn modelId="{4196CFFE-280F-4019-972F-E7D7EDFAC3B9}" type="presParOf" srcId="{99A21F23-40BE-43F6-9AF1-E01E75874707}" destId="{EBB28FD0-8ADC-4FD7-ABF0-8348FF764C3C}" srcOrd="0" destOrd="0" presId="urn:microsoft.com/office/officeart/2005/8/layout/hList1"/>
    <dgm:cxn modelId="{431B3A4E-EE3F-41B8-85A9-3EA27D011E1A}" type="presParOf" srcId="{99A21F23-40BE-43F6-9AF1-E01E75874707}" destId="{03712AFE-E6BC-4DEA-8BCD-5DA2AB8373F4}" srcOrd="1" destOrd="0" presId="urn:microsoft.com/office/officeart/2005/8/layout/hList1"/>
    <dgm:cxn modelId="{08F15BB7-4D2B-424C-B25E-2402DCC22E1A}" type="presParOf" srcId="{7A2FA6C8-5B2B-4D8A-B1CE-1668F4E60B65}" destId="{4A7B3667-454A-4A11-B1D3-10D451AE4378}" srcOrd="3" destOrd="0" presId="urn:microsoft.com/office/officeart/2005/8/layout/hList1"/>
    <dgm:cxn modelId="{1C1FC150-2DEE-47BE-8A04-701A0333CB9C}" type="presParOf" srcId="{7A2FA6C8-5B2B-4D8A-B1CE-1668F4E60B65}" destId="{379C03E8-4E35-4F2F-B649-099DEC2AAEDB}" srcOrd="4" destOrd="0" presId="urn:microsoft.com/office/officeart/2005/8/layout/hList1"/>
    <dgm:cxn modelId="{B808EE6B-FB73-49CC-A12F-A08CEF60BE6A}" type="presParOf" srcId="{379C03E8-4E35-4F2F-B649-099DEC2AAEDB}" destId="{CC928FAC-3C0C-4FD5-8499-02827BB20244}" srcOrd="0" destOrd="0" presId="urn:microsoft.com/office/officeart/2005/8/layout/hList1"/>
    <dgm:cxn modelId="{83A075F8-62EB-419A-B4B7-53DFEAED0D2A}" type="presParOf" srcId="{379C03E8-4E35-4F2F-B649-099DEC2AAEDB}" destId="{E25CE85A-CF1B-4662-90C8-6A9EE9CBC4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A76DC-DE51-43BF-94E9-C0565E1870E7}">
      <dsp:nvSpPr>
        <dsp:cNvPr id="0" name=""/>
        <dsp:cNvSpPr/>
      </dsp:nvSpPr>
      <dsp:spPr>
        <a:xfrm>
          <a:off x="0" y="45033"/>
          <a:ext cx="5816750" cy="1316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Toiminnan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ja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tekniikan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sovittamista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ihmiselle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/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työntekijälle</a:t>
          </a:r>
          <a:endParaRPr lang="en-US" sz="25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4254" y="109287"/>
        <a:ext cx="5688242" cy="1187742"/>
      </dsp:txXfrm>
    </dsp:sp>
    <dsp:sp modelId="{CFB3C418-5338-4CE3-9091-4805AFF5B527}">
      <dsp:nvSpPr>
        <dsp:cNvPr id="0" name=""/>
        <dsp:cNvSpPr/>
      </dsp:nvSpPr>
      <dsp:spPr>
        <a:xfrm>
          <a:off x="0" y="1433283"/>
          <a:ext cx="5816750" cy="131625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Ergonomialla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pyritään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parantamaan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henkilön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terveyttä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ja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hyvinvointia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sekä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turvallisuutta</a:t>
          </a:r>
          <a:endParaRPr lang="en-US" sz="25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4254" y="1497537"/>
        <a:ext cx="5688242" cy="1187742"/>
      </dsp:txXfrm>
    </dsp:sp>
    <dsp:sp modelId="{342BCF03-F739-433C-86DB-FEA08D4498FA}">
      <dsp:nvSpPr>
        <dsp:cNvPr id="0" name=""/>
        <dsp:cNvSpPr/>
      </dsp:nvSpPr>
      <dsp:spPr>
        <a:xfrm>
          <a:off x="0" y="2821533"/>
          <a:ext cx="5816750" cy="1316250"/>
        </a:xfrm>
        <a:prstGeom prst="roundRect">
          <a:avLst/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Fyysistä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toimintaa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voidaan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säädellä</a:t>
          </a:r>
          <a:r>
            <a:rPr lang="en-US" sz="2500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6">
                  <a:lumMod val="50000"/>
                </a:schemeClr>
              </a:solidFill>
            </a:rPr>
            <a:t>ergonomialla</a:t>
          </a:r>
          <a:endParaRPr lang="en-US" sz="25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4254" y="2885787"/>
        <a:ext cx="5688242" cy="1187742"/>
      </dsp:txXfrm>
    </dsp:sp>
    <dsp:sp modelId="{790AD7A5-85CE-4C83-ABE2-88FDF7ECE387}">
      <dsp:nvSpPr>
        <dsp:cNvPr id="0" name=""/>
        <dsp:cNvSpPr/>
      </dsp:nvSpPr>
      <dsp:spPr>
        <a:xfrm>
          <a:off x="0" y="4209783"/>
          <a:ext cx="5816750" cy="1316250"/>
        </a:xfrm>
        <a:prstGeom prst="roundRect">
          <a:avLst/>
        </a:prstGeom>
        <a:solidFill>
          <a:schemeClr val="accent2">
            <a:hueOff val="-10078453"/>
            <a:satOff val="0"/>
            <a:lumOff val="174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Järjestelmien</a:t>
          </a:r>
          <a:r>
            <a:rPr lang="en-US" sz="2500" kern="1200" dirty="0"/>
            <a:t> </a:t>
          </a:r>
          <a:r>
            <a:rPr lang="en-US" sz="2500" kern="1200" dirty="0" err="1"/>
            <a:t>häiriöntöntä</a:t>
          </a:r>
          <a:r>
            <a:rPr lang="en-US" sz="2500" kern="1200" dirty="0"/>
            <a:t> ja </a:t>
          </a:r>
          <a:r>
            <a:rPr lang="en-US" sz="2500" kern="1200" dirty="0" err="1"/>
            <a:t>tehokasta</a:t>
          </a:r>
          <a:r>
            <a:rPr lang="en-US" sz="2500" kern="1200" dirty="0"/>
            <a:t> </a:t>
          </a:r>
          <a:r>
            <a:rPr lang="en-US" sz="2500" kern="1200" dirty="0" err="1"/>
            <a:t>toimintaa</a:t>
          </a:r>
          <a:endParaRPr lang="en-US" sz="2500" kern="1200" dirty="0"/>
        </a:p>
      </dsp:txBody>
      <dsp:txXfrm>
        <a:off x="64254" y="4274037"/>
        <a:ext cx="5688242" cy="1187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E4BB3-67DA-44D0-A683-148C22E06CE4}">
      <dsp:nvSpPr>
        <dsp:cNvPr id="0" name=""/>
        <dsp:cNvSpPr/>
      </dsp:nvSpPr>
      <dsp:spPr>
        <a:xfrm>
          <a:off x="4524" y="1423217"/>
          <a:ext cx="3497617" cy="1379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Fyysinen ergonomia</a:t>
          </a:r>
        </a:p>
      </dsp:txBody>
      <dsp:txXfrm>
        <a:off x="4524" y="1423217"/>
        <a:ext cx="3497617" cy="1379626"/>
      </dsp:txXfrm>
    </dsp:sp>
    <dsp:sp modelId="{27AEA967-922C-40DA-9419-9A5AE85558AF}">
      <dsp:nvSpPr>
        <dsp:cNvPr id="0" name=""/>
        <dsp:cNvSpPr/>
      </dsp:nvSpPr>
      <dsp:spPr>
        <a:xfrm>
          <a:off x="4524" y="2802843"/>
          <a:ext cx="3497617" cy="1482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 dirty="0"/>
            <a:t>Fyysinen puoli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 dirty="0"/>
            <a:t>avustamis- ja ohjaustilanteet</a:t>
          </a:r>
        </a:p>
      </dsp:txBody>
      <dsp:txXfrm>
        <a:off x="4524" y="2802843"/>
        <a:ext cx="3497617" cy="1482299"/>
      </dsp:txXfrm>
    </dsp:sp>
    <dsp:sp modelId="{EBB28FD0-8ADC-4FD7-ABF0-8348FF764C3C}">
      <dsp:nvSpPr>
        <dsp:cNvPr id="0" name=""/>
        <dsp:cNvSpPr/>
      </dsp:nvSpPr>
      <dsp:spPr>
        <a:xfrm>
          <a:off x="3991808" y="1423217"/>
          <a:ext cx="3497617" cy="1379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Kognitiivinen ergonomia</a:t>
          </a:r>
        </a:p>
      </dsp:txBody>
      <dsp:txXfrm>
        <a:off x="3991808" y="1423217"/>
        <a:ext cx="3497617" cy="1379626"/>
      </dsp:txXfrm>
    </dsp:sp>
    <dsp:sp modelId="{03712AFE-E6BC-4DEA-8BCD-5DA2AB8373F4}">
      <dsp:nvSpPr>
        <dsp:cNvPr id="0" name=""/>
        <dsp:cNvSpPr/>
      </dsp:nvSpPr>
      <dsp:spPr>
        <a:xfrm>
          <a:off x="3991808" y="2802843"/>
          <a:ext cx="3497617" cy="1482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 dirty="0"/>
            <a:t>Tiedollinen puoli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 dirty="0"/>
            <a:t>Ohjaaminen ja kirjaaminen</a:t>
          </a:r>
        </a:p>
      </dsp:txBody>
      <dsp:txXfrm>
        <a:off x="3991808" y="2802843"/>
        <a:ext cx="3497617" cy="1482299"/>
      </dsp:txXfrm>
    </dsp:sp>
    <dsp:sp modelId="{CC928FAC-3C0C-4FD5-8499-02827BB20244}">
      <dsp:nvSpPr>
        <dsp:cNvPr id="0" name=""/>
        <dsp:cNvSpPr/>
      </dsp:nvSpPr>
      <dsp:spPr>
        <a:xfrm>
          <a:off x="7979092" y="1423217"/>
          <a:ext cx="3759204" cy="1379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Organisatorinen </a:t>
          </a:r>
          <a:r>
            <a:rPr lang="fi-FI" sz="3600" kern="1200" dirty="0"/>
            <a:t>ergonomia</a:t>
          </a:r>
        </a:p>
      </dsp:txBody>
      <dsp:txXfrm>
        <a:off x="7979092" y="1423217"/>
        <a:ext cx="3759204" cy="1379626"/>
      </dsp:txXfrm>
    </dsp:sp>
    <dsp:sp modelId="{E25CE85A-CF1B-4662-90C8-6A9EE9CBC4D6}">
      <dsp:nvSpPr>
        <dsp:cNvPr id="0" name=""/>
        <dsp:cNvSpPr/>
      </dsp:nvSpPr>
      <dsp:spPr>
        <a:xfrm>
          <a:off x="8109885" y="2802843"/>
          <a:ext cx="3497617" cy="1482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 dirty="0"/>
            <a:t>Työn järjestelyn puoli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 dirty="0"/>
            <a:t>työvuorosuunnittelu</a:t>
          </a:r>
        </a:p>
      </dsp:txBody>
      <dsp:txXfrm>
        <a:off x="8109885" y="2802843"/>
        <a:ext cx="3497617" cy="1482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0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0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1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7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22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9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2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89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93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11/15/2024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3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45" r:id="rId6"/>
    <p:sldLayoutId id="2147483841" r:id="rId7"/>
    <p:sldLayoutId id="2147483842" r:id="rId8"/>
    <p:sldLayoutId id="2147483843" r:id="rId9"/>
    <p:sldLayoutId id="2147483844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tk.fi/tyoturvallisuus/toimialakohtaista-tietoa/sosiaali-ja-terveysala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kakanava.fi/" TargetMode="External"/><Relationship Id="rId2" Type="http://schemas.openxmlformats.org/officeDocument/2006/relationships/hyperlink" Target="http://urn.fi/URN:978952261059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lideshare.net/tyoterveyslaitos/potilaan-siirtymisen-avustamisen-periaatteet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tk.fi/oppaat_ja_ohjeet/digijulkaisut/etatyossa_turvallisesti" TargetMode="External"/><Relationship Id="rId3" Type="http://schemas.openxmlformats.org/officeDocument/2006/relationships/hyperlink" Target="https://www.tyosuojelu.fi/tyoolot/fyysinen-kuormitus/nostot-kasin" TargetMode="External"/><Relationship Id="rId7" Type="http://schemas.openxmlformats.org/officeDocument/2006/relationships/hyperlink" Target="https://ttk.fi/tyoturvallisuus_ja_tyosuojelu/tyoturvallisuuden_perusteet/tyoymparisto/fyysiset_kuormitustekijat#98c3f609" TargetMode="External"/><Relationship Id="rId2" Type="http://schemas.openxmlformats.org/officeDocument/2006/relationships/hyperlink" Target="http://www.tyosuojelu.f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tk.fi/" TargetMode="External"/><Relationship Id="rId5" Type="http://schemas.openxmlformats.org/officeDocument/2006/relationships/hyperlink" Target="https://www.ttl.fi/tyoymparisto/" TargetMode="External"/><Relationship Id="rId4" Type="http://schemas.openxmlformats.org/officeDocument/2006/relationships/hyperlink" Target="http://www.ttl.fi/" TargetMode="External"/><Relationship Id="rId9" Type="http://schemas.openxmlformats.org/officeDocument/2006/relationships/hyperlink" Target="https://ttk.fi/tyoturvallisuus_ja_tyosuojelu/tyoturvallisuuden_perusteet/tyoymparisto#98c3f60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tl.fi/tyoymparisto/ergonomian-tietopankki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oves.fi/opiskeluergonomia/istuma-ja-seisomatyopisteen-ergonomia/" TargetMode="External"/><Relationship Id="rId2" Type="http://schemas.openxmlformats.org/officeDocument/2006/relationships/hyperlink" Target="https://ttk.fi/tyoturvallisuus_ja_tyosuojelu/tyoturvallisuuden_perusteet/tyoymparisto/fyysiset_kuormitustekijat#98c3f60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rgocarebank.com/ylos-lattialta/?lang=fi" TargetMode="External"/><Relationship Id="rId2" Type="http://schemas.openxmlformats.org/officeDocument/2006/relationships/hyperlink" Target="https://www.respecta.fi/fi/ratkaisut/organisaatiolle/ergonomiaratkaisu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äppäimistön yläreuna, ja kahvi ja toimisto tarvikkeet valkoinen Surface">
            <a:extLst>
              <a:ext uri="{FF2B5EF4-FFF2-40B4-BE49-F238E27FC236}">
                <a16:creationId xmlns:a16="http://schemas.microsoft.com/office/drawing/2014/main" id="{32978464-D230-4E59-904D-0079C3D54E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DD55B55-EAB2-4077-AD82-9E0A6D51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/>
          <a:p>
            <a:r>
              <a:rPr lang="en-US" dirty="0" err="1"/>
              <a:t>Ergonomia</a:t>
            </a:r>
            <a:r>
              <a:rPr lang="en-US" dirty="0"/>
              <a:t> &amp; </a:t>
            </a:r>
            <a:r>
              <a:rPr lang="en-US" dirty="0" err="1"/>
              <a:t>työturvallisuus</a:t>
            </a:r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FBC449D-4FCC-0218-3D86-69ED1181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8" y="5548714"/>
            <a:ext cx="2586783" cy="100428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DED35C0-D8B5-CA3F-8D76-160559211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651" y="4968265"/>
            <a:ext cx="5409282" cy="21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F7E5CEE4-DD91-469F-8ACE-D263387555B1}"/>
              </a:ext>
            </a:extLst>
          </p:cNvPr>
          <p:cNvSpPr txBox="1"/>
          <p:nvPr/>
        </p:nvSpPr>
        <p:spPr>
          <a:xfrm>
            <a:off x="390524" y="1120676"/>
            <a:ext cx="116469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b="0" i="0" dirty="0">
              <a:solidFill>
                <a:srgbClr val="FFFFFF"/>
              </a:solidFill>
              <a:effectLst/>
              <a:latin typeface="Barlow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C5F181C-3244-475A-A418-3F0FC9A96C42}"/>
              </a:ext>
            </a:extLst>
          </p:cNvPr>
          <p:cNvSpPr txBox="1"/>
          <p:nvPr/>
        </p:nvSpPr>
        <p:spPr>
          <a:xfrm>
            <a:off x="390525" y="304800"/>
            <a:ext cx="10648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Vältä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tarttumasta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asiakkaan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kainaloihin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tai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vaatteisiin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Älä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myöskään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vedä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yläraajoista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Pidä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otteet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laajoina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pehmeinä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ohjaavina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Huomioidaan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oma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sijoittuminen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asiakkaaseen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nähden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Liiku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liikkeen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mukana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hyödynnä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koko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kehoasi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Painonsiirroista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saat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voimaa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9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3D65DBE4-E281-44C1-8FD9-4250DCEB4EA7}"/>
              </a:ext>
            </a:extLst>
          </p:cNvPr>
          <p:cNvSpPr txBox="1"/>
          <p:nvPr/>
        </p:nvSpPr>
        <p:spPr>
          <a:xfrm>
            <a:off x="683713" y="396005"/>
            <a:ext cx="9572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TYÖTURVALLISUUS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3FE1408-4E76-45C0-A76C-506E7739A116}"/>
              </a:ext>
            </a:extLst>
          </p:cNvPr>
          <p:cNvSpPr txBox="1"/>
          <p:nvPr/>
        </p:nvSpPr>
        <p:spPr>
          <a:xfrm>
            <a:off x="685800" y="1800225"/>
            <a:ext cx="11049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Hyvä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työympäristö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turvallinen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tuottava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Työturvallisuus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lähtee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hyvästä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suunnittelusta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Suunnittelussa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otettava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huomioon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työpaikan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prosessit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toimintatavat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työolosuhteet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sekä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haitta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-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vaaratekijät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huomioitava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myös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työntekijöiden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toiminta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suhteessa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työympäristöön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DFA6588-ACC6-4254-986E-1449A5A3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899" y="579028"/>
            <a:ext cx="3085578" cy="205383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3CF01FB-4E69-4E86-877E-31D48FAA2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9" y="4897589"/>
            <a:ext cx="2688530" cy="179235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0A2A3085-1EF4-4052-BD7B-ACF034A1823D}"/>
              </a:ext>
            </a:extLst>
          </p:cNvPr>
          <p:cNvSpPr txBox="1"/>
          <p:nvPr/>
        </p:nvSpPr>
        <p:spPr>
          <a:xfrm>
            <a:off x="3438525" y="6276975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Kuvat</a:t>
            </a:r>
            <a:r>
              <a:rPr lang="en-US" dirty="0"/>
              <a:t>: </a:t>
            </a:r>
            <a:r>
              <a:rPr lang="en-US" dirty="0" err="1"/>
              <a:t>Pixabay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254AAE3-ED2E-4C98-A9A2-08BB5EC5F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34447"/>
            <a:ext cx="3127853" cy="312785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B12E946-F55D-4B17-B966-B36B2F830F2C}"/>
              </a:ext>
            </a:extLst>
          </p:cNvPr>
          <p:cNvSpPr txBox="1"/>
          <p:nvPr/>
        </p:nvSpPr>
        <p:spPr>
          <a:xfrm>
            <a:off x="463463" y="263047"/>
            <a:ext cx="8066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TYÖTURVALLISUUS ERI ALOILLA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275EA04-FFF7-44FB-8D43-F0D1156697EA}"/>
              </a:ext>
            </a:extLst>
          </p:cNvPr>
          <p:cNvSpPr txBox="1"/>
          <p:nvPr/>
        </p:nvSpPr>
        <p:spPr>
          <a:xfrm>
            <a:off x="390525" y="2333625"/>
            <a:ext cx="78962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Riskien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työympäristön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arviointi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omalla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alalla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</a:rPr>
              <a:t>omassa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työympäristössä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Tapaturma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-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vaaratilanteiden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ennakointi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selvittäminen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Altistumiset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haittatekijöille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selvitettävä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(mm.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pölyt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kemikaalit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melu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lämpö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sisäilma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Yhteistyötä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työturvallisuuden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eteen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työnantaja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työntekijä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työsuojelu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työterveys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muut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tarvittavat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tahot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3401806-CFA4-4CDA-9B01-3ED68E893B84}"/>
              </a:ext>
            </a:extLst>
          </p:cNvPr>
          <p:cNvSpPr txBox="1"/>
          <p:nvPr/>
        </p:nvSpPr>
        <p:spPr>
          <a:xfrm>
            <a:off x="8330200" y="3497797"/>
            <a:ext cx="3585053" cy="316595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HUOMIOI: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Työtilat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- ja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kulkuväylät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Järjestys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ja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siisteys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Työasennot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Työvälineet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koneet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ja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laitteet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Suojaimet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Työympäristöongelmat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työ-olosuhteet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96814F3-679A-4919-BAF2-3E3AE49B69D2}"/>
              </a:ext>
            </a:extLst>
          </p:cNvPr>
          <p:cNvSpPr txBox="1"/>
          <p:nvPr/>
        </p:nvSpPr>
        <p:spPr>
          <a:xfrm>
            <a:off x="8991599" y="3099971"/>
            <a:ext cx="3127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Kuva: </a:t>
            </a:r>
            <a:r>
              <a:rPr lang="en-US" sz="1600" dirty="0" err="1"/>
              <a:t>Pixabay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69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F7E5CEE4-DD91-469F-8ACE-D263387555B1}"/>
              </a:ext>
            </a:extLst>
          </p:cNvPr>
          <p:cNvSpPr txBox="1"/>
          <p:nvPr/>
        </p:nvSpPr>
        <p:spPr>
          <a:xfrm>
            <a:off x="390525" y="3260884"/>
            <a:ext cx="11646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hlinkClick r:id="rId2"/>
              </a:rPr>
              <a:t>Sosiaali- ja terveysala - Työturvallisuuskeskus (ttk.fi)</a:t>
            </a:r>
            <a:endParaRPr lang="en-US" sz="32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C5F181C-3244-475A-A418-3F0FC9A96C42}"/>
              </a:ext>
            </a:extLst>
          </p:cNvPr>
          <p:cNvSpPr txBox="1"/>
          <p:nvPr/>
        </p:nvSpPr>
        <p:spPr>
          <a:xfrm>
            <a:off x="390525" y="304800"/>
            <a:ext cx="10648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TUTUSTU TYÖTURVALLISUUSKESKUKSEN </a:t>
            </a:r>
            <a:r>
              <a:rPr lang="en-US" sz="4000">
                <a:solidFill>
                  <a:schemeClr val="accent6">
                    <a:lumMod val="50000"/>
                  </a:schemeClr>
                </a:solidFill>
              </a:rPr>
              <a:t>MATERIAALIIN SOSIAALI-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JA TERVEYSALAN TYÖTURVALLISUUDESTA JA -HYVINVOINNISTA:</a:t>
            </a:r>
          </a:p>
        </p:txBody>
      </p:sp>
    </p:spTree>
    <p:extLst>
      <p:ext uri="{BB962C8B-B14F-4D97-AF65-F5344CB8AC3E}">
        <p14:creationId xmlns:p14="http://schemas.microsoft.com/office/powerpoint/2010/main" val="72100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54EAB3-289A-4E39-8159-A43AF6E4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7647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Lähteet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555ECE-6252-4C32-A6F5-0836A208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76475"/>
            <a:ext cx="12039600" cy="4467225"/>
          </a:xfrm>
          <a:solidFill>
            <a:schemeClr val="accent2">
              <a:lumMod val="75000"/>
              <a:alpha val="3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Eskola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P., Seppälä-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Grönman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M. &amp;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Suvikas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A. 2024.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Kohtaaminen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ohjaaminen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asiakastyössä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Helsinki: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Edita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Launis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M. &amp;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Lehtelä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J. 2011.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Ergonomia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Helsinki: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Työterveyslaitos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http://urn.fi/URN:9789522610591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Selkäliitto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www.selkakanava.fi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STM:n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Veto-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ohjelma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Työterveyslaitos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Ergonomiaopetuksen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kehittäminen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Potilaan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siirtymisen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avustamisen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periaatteet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fi-FI" dirty="0">
                <a:hlinkClick r:id="rId4"/>
              </a:rPr>
              <a:t>Potilaan siirtymisen avustamisen periaatteet | PPT (slideshare.net)</a:t>
            </a:r>
            <a:endParaRPr lang="fi-FI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9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54EAB3-289A-4E39-8159-A43AF6E4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7647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Lähteet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555ECE-6252-4C32-A6F5-0836A208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76475"/>
            <a:ext cx="12039600" cy="4467225"/>
          </a:xfrm>
          <a:solidFill>
            <a:schemeClr val="accent2">
              <a:lumMod val="75000"/>
              <a:alpha val="30000"/>
            </a:schemeClr>
          </a:solidFill>
        </p:spPr>
        <p:txBody>
          <a:bodyPr>
            <a:normAutofit fontScale="925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Työsuojelu.fi,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työsuojeluhallinnon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verkkopalvelu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www.tyosuojelu.fi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https://www.tyosuojelu.fi/tyoolot/fyysinen-kuormitus/nostot-kasin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Työterveyslaitos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www.ttl.fi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dirty="0">
                <a:solidFill>
                  <a:schemeClr val="accent6">
                    <a:lumMod val="50000"/>
                  </a:schemeClr>
                </a:solidFill>
                <a:hlinkClick r:id="rId5"/>
              </a:rPr>
              <a:t>https://www.ttl.fi/tyoymparisto/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Työturvallisuuskeskus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6"/>
              </a:rPr>
              <a:t>www.ttk.fi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dirty="0">
                <a:solidFill>
                  <a:schemeClr val="accent6">
                    <a:lumMod val="50000"/>
                  </a:schemeClr>
                </a:solidFill>
                <a:hlinkClick r:id="rId7"/>
              </a:rPr>
              <a:t>https://ttk.fi/tyoturvallisuus_ja_tyosuojelu/tyoturvallisuuden_perusteet/tyoymparisto/fyysiset_kuormitustekijat#98c3f609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dirty="0">
                <a:solidFill>
                  <a:schemeClr val="accent6">
                    <a:lumMod val="50000"/>
                  </a:schemeClr>
                </a:solidFill>
                <a:hlinkClick r:id="rId8"/>
              </a:rPr>
              <a:t>https://ttk.fi/oppaat_ja_ohjeet/digijulkaisut/etatyossa_turvallisesti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dirty="0">
                <a:solidFill>
                  <a:schemeClr val="accent6">
                    <a:lumMod val="50000"/>
                  </a:schemeClr>
                </a:solidFill>
                <a:hlinkClick r:id="rId9"/>
              </a:rPr>
              <a:t>https://ttk.fi/tyoturvallisuus_ja_tyosuojelu/tyoturvallisuuden_perusteet/tyoymparisto#98c3f609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5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CDE3C0E-2C4B-4469-B9E9-F251990C8FAF}"/>
              </a:ext>
            </a:extLst>
          </p:cNvPr>
          <p:cNvSpPr txBox="1"/>
          <p:nvPr/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cap="all" spc="120" baseline="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Mitä</a:t>
            </a:r>
            <a:r>
              <a:rPr lang="en-US" sz="6000" kern="1200" cap="all" spc="120" baseline="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cap="all" spc="120" baseline="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kaikkea</a:t>
            </a:r>
            <a:r>
              <a:rPr lang="en-US" sz="6000" kern="1200" cap="all" spc="120" baseline="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cap="all" spc="120" baseline="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ergonomia</a:t>
            </a:r>
            <a:r>
              <a:rPr lang="en-US" sz="6000" kern="1200" cap="all" spc="120" baseline="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on?</a:t>
            </a:r>
          </a:p>
        </p:txBody>
      </p:sp>
      <p:graphicFrame>
        <p:nvGraphicFramePr>
          <p:cNvPr id="9" name="Tekstiruutu 6">
            <a:extLst>
              <a:ext uri="{FF2B5EF4-FFF2-40B4-BE49-F238E27FC236}">
                <a16:creationId xmlns:a16="http://schemas.microsoft.com/office/drawing/2014/main" id="{46025954-59EA-4F3F-839A-58B5C5BDB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76265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108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44">
              <a:srgbClr val="4DE4EE"/>
            </a:gs>
            <a:gs pos="0">
              <a:schemeClr val="accent2">
                <a:lumMod val="40000"/>
                <a:lumOff val="60000"/>
              </a:schemeClr>
            </a:gs>
            <a:gs pos="31000">
              <a:schemeClr val="accent2">
                <a:lumMod val="95000"/>
                <a:lumOff val="5000"/>
                <a:alpha val="40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501D5210-E675-4117-9BCF-EEE24C2C9E26}"/>
              </a:ext>
            </a:extLst>
          </p:cNvPr>
          <p:cNvSpPr txBox="1"/>
          <p:nvPr/>
        </p:nvSpPr>
        <p:spPr>
          <a:xfrm>
            <a:off x="542925" y="0"/>
            <a:ext cx="111061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Ergonomia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tietoa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ihmisen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rakenteista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toimintamekanismeista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toimintatavoista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tarpeista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kyvyistä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Ergonomiassa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pyritään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työn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työvälineiden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työympäristön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muovaamiseen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ihmisen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ominaisuuksiin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tarpeisiin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sopivaksi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Ergonomiassa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pyritään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siis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siihen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että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työntekijä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pystyy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tekemään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työtä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ilman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liiallista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kuormitusta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2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44">
              <a:srgbClr val="4DE4EE"/>
            </a:gs>
            <a:gs pos="0">
              <a:schemeClr val="accent2">
                <a:lumMod val="40000"/>
                <a:lumOff val="60000"/>
              </a:schemeClr>
            </a:gs>
            <a:gs pos="31000">
              <a:schemeClr val="accent2">
                <a:lumMod val="95000"/>
                <a:lumOff val="5000"/>
                <a:alpha val="40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0950EB92-237A-985E-8700-6675902E4966}"/>
              </a:ext>
            </a:extLst>
          </p:cNvPr>
          <p:cNvSpPr txBox="1"/>
          <p:nvPr/>
        </p:nvSpPr>
        <p:spPr>
          <a:xfrm>
            <a:off x="856648" y="452387"/>
            <a:ext cx="10337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ERGONOMIAN OSA-ALUEET</a:t>
            </a:r>
          </a:p>
        </p:txBody>
      </p:sp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8C5FDC2E-8984-4908-FFA5-BA82B6A98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69463"/>
              </p:ext>
            </p:extLst>
          </p:nvPr>
        </p:nvGraphicFramePr>
        <p:xfrm>
          <a:off x="336883" y="276766"/>
          <a:ext cx="11742821" cy="5708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FD26D43D-2E37-0889-0302-B8A2BE0D9A6A}"/>
              </a:ext>
            </a:extLst>
          </p:cNvPr>
          <p:cNvSpPr txBox="1"/>
          <p:nvPr/>
        </p:nvSpPr>
        <p:spPr>
          <a:xfrm>
            <a:off x="492490" y="5031020"/>
            <a:ext cx="11431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Keskustele parin kanssa, mitä ergonomian eri osa-alueet tarkoittavat? Miten huomioit ne työssä?</a:t>
            </a:r>
          </a:p>
        </p:txBody>
      </p:sp>
    </p:spTree>
    <p:extLst>
      <p:ext uri="{BB962C8B-B14F-4D97-AF65-F5344CB8AC3E}">
        <p14:creationId xmlns:p14="http://schemas.microsoft.com/office/powerpoint/2010/main" val="114024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6867406-4C9C-4844-B8EC-ACC31D440B9F}"/>
              </a:ext>
            </a:extLst>
          </p:cNvPr>
          <p:cNvSpPr txBox="1"/>
          <p:nvPr/>
        </p:nvSpPr>
        <p:spPr>
          <a:xfrm>
            <a:off x="4657348" y="0"/>
            <a:ext cx="7534652" cy="62380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Fyysiset</a:t>
            </a:r>
            <a:r>
              <a:rPr lang="en-US" sz="5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kuormitustekijät</a:t>
            </a:r>
            <a:r>
              <a:rPr lang="en-US" sz="5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työssä</a:t>
            </a:r>
            <a:endParaRPr lang="en-US" sz="5400" cap="all" spc="12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Työasennot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ja –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liikkeet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(mm.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vaikeat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työasennot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toistotyö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Liikkuminen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paikallaan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oleminen</a:t>
            </a:r>
            <a:endParaRPr lang="en-US" sz="2400" cap="all" spc="12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Fyysinen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voimankäyttö</a:t>
            </a:r>
            <a:endParaRPr lang="en-US" sz="2400" cap="all" spc="12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Työtahti</a:t>
            </a:r>
            <a:endParaRPr lang="en-US" sz="2400" cap="all" spc="12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Työn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ajalliset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puitteet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(mm.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tauotus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cap="all" spc="12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työjaksot</a:t>
            </a:r>
            <a:r>
              <a:rPr lang="en-US" sz="2400" cap="all" spc="12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cap="all" spc="12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cap="all" spc="12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cap="all" spc="12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Graphic 9" descr="Mies pitelee tablettia työpajassa">
            <a:extLst>
              <a:ext uri="{FF2B5EF4-FFF2-40B4-BE49-F238E27FC236}">
                <a16:creationId xmlns:a16="http://schemas.microsoft.com/office/drawing/2014/main" id="{0BAE7854-F6B5-4974-B695-C5E31D034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050" y="188915"/>
            <a:ext cx="3397816" cy="216185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521FB23-203D-45C4-BF3F-DD0587E800AB}"/>
              </a:ext>
            </a:extLst>
          </p:cNvPr>
          <p:cNvSpPr txBox="1"/>
          <p:nvPr/>
        </p:nvSpPr>
        <p:spPr>
          <a:xfrm>
            <a:off x="4068624" y="6363359"/>
            <a:ext cx="385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Kuvat</a:t>
            </a:r>
            <a:r>
              <a:rPr lang="en-US" dirty="0"/>
              <a:t>: PowerPoint </a:t>
            </a:r>
            <a:r>
              <a:rPr lang="en-US" dirty="0" err="1"/>
              <a:t>kuvapankki</a:t>
            </a:r>
            <a:endParaRPr lang="en-US" dirty="0"/>
          </a:p>
        </p:txBody>
      </p:sp>
      <p:pic>
        <p:nvPicPr>
          <p:cNvPr id="11" name="Kuva 10" descr="Toimiston työntekijät keskustelevat kannettavan tietokoneen äärellä">
            <a:extLst>
              <a:ext uri="{FF2B5EF4-FFF2-40B4-BE49-F238E27FC236}">
                <a16:creationId xmlns:a16="http://schemas.microsoft.com/office/drawing/2014/main" id="{7EF44766-4BEE-46EC-ADEF-BE43F563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0" y="2539685"/>
            <a:ext cx="3397816" cy="2161855"/>
          </a:xfrm>
          <a:prstGeom prst="rect">
            <a:avLst/>
          </a:prstGeom>
        </p:spPr>
      </p:pic>
      <p:pic>
        <p:nvPicPr>
          <p:cNvPr id="14" name="Kuva 13" descr="Rakennustyöntekijä leikkaamassa metallia">
            <a:extLst>
              <a:ext uri="{FF2B5EF4-FFF2-40B4-BE49-F238E27FC236}">
                <a16:creationId xmlns:a16="http://schemas.microsoft.com/office/drawing/2014/main" id="{B87088CB-6F3E-4BE9-8A93-AD7178257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0" y="4907910"/>
            <a:ext cx="3397816" cy="18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3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4ED977F-0212-4D1E-A1E3-F14D10A0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636" y="923092"/>
            <a:ext cx="2428876" cy="175875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7E82663-BC2A-4819-A9A1-1188E3386662}"/>
              </a:ext>
            </a:extLst>
          </p:cNvPr>
          <p:cNvSpPr txBox="1"/>
          <p:nvPr/>
        </p:nvSpPr>
        <p:spPr>
          <a:xfrm>
            <a:off x="9667875" y="2681847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Kuva: PowerPoint </a:t>
            </a:r>
            <a:r>
              <a:rPr lang="en-US" sz="1400" dirty="0" err="1"/>
              <a:t>kuvapankki</a:t>
            </a:r>
            <a:endParaRPr lang="en-US" sz="14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0B5167B-33CB-4B2B-A943-21AFD8EC72A3}"/>
              </a:ext>
            </a:extLst>
          </p:cNvPr>
          <p:cNvSpPr txBox="1"/>
          <p:nvPr/>
        </p:nvSpPr>
        <p:spPr>
          <a:xfrm>
            <a:off x="476250" y="333375"/>
            <a:ext cx="1123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ERGONOMIAN HUOMIOIMINEN ERI ALOILLA: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B57A92C-C778-4988-A47C-B1E7B25055AE}"/>
              </a:ext>
            </a:extLst>
          </p:cNvPr>
          <p:cNvSpPr txBox="1"/>
          <p:nvPr/>
        </p:nvSpPr>
        <p:spPr>
          <a:xfrm>
            <a:off x="0" y="1011853"/>
            <a:ext cx="1098506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Tietoa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eri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alojen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ergonomiaratkaisuihin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löytyy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Työterveyslaitoksen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ergonomiatietopankista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https://www.ttl.fi/tyoymparisto/ergonomian-tietopankki/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Vinkkejä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mm.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näyttöpäätetyöhön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keittiötyöhön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Tulossa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myös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ravintola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-,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siivous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-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maatalousala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Huomioi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työssä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ergonomisesti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hyvät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työasennot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istuessa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seistessä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nostaessa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Vaihtele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työasentoja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huomioi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liikesuunnat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tue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tarvittaessa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Käytä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apuvälineitä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tukia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Huomioi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että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työpiste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mitoitettu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oikein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en-US" sz="2000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E10209-400C-47C3-8DCA-7FF8D7393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175" y="4202726"/>
            <a:ext cx="3160425" cy="194416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803AA20-B6DB-41A1-8FEC-4F68F55270E1}"/>
              </a:ext>
            </a:extLst>
          </p:cNvPr>
          <p:cNvSpPr txBox="1"/>
          <p:nvPr/>
        </p:nvSpPr>
        <p:spPr>
          <a:xfrm>
            <a:off x="10696575" y="6151089"/>
            <a:ext cx="2181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Kuva: </a:t>
            </a:r>
            <a:r>
              <a:rPr lang="en-US" sz="1400" dirty="0" err="1"/>
              <a:t>Pixabay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8140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678E3EE-D4DD-4237-BB7D-E95D400AF9B1}"/>
              </a:ext>
            </a:extLst>
          </p:cNvPr>
          <p:cNvSpPr txBox="1"/>
          <p:nvPr/>
        </p:nvSpPr>
        <p:spPr>
          <a:xfrm>
            <a:off x="676405" y="128590"/>
            <a:ext cx="925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NÄYTTÖPÄÄTETYÖ: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9F5724F-D9CD-42CA-9E3E-6E746D34E910}"/>
              </a:ext>
            </a:extLst>
          </p:cNvPr>
          <p:cNvSpPr txBox="1"/>
          <p:nvPr/>
        </p:nvSpPr>
        <p:spPr>
          <a:xfrm>
            <a:off x="385175" y="898031"/>
            <a:ext cx="1047802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Tehtävätyyppi vaikuttaa sopivaan istuma-asentoon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Työasentoja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tärkeä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vaihdella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työasennot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istuen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seisten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Muista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tauotus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istumisen välissä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Huomioithan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näyttöpäätetyössäkin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välineet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telineet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soveltuvat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hiiret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työpöydät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–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tuolit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seisoma-alustat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jalkatuet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Linkki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näyttöpäätetyön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ergonomiaan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sz="2400" dirty="0">
                <a:hlinkClick r:id="rId3"/>
              </a:rPr>
              <a:t>Istuma- ja seisomatyöpisteen ergonomia - Smart </a:t>
            </a:r>
            <a:r>
              <a:rPr lang="fi-FI" sz="2400" dirty="0" err="1">
                <a:hlinkClick r:id="rId3"/>
              </a:rPr>
              <a:t>Moves</a:t>
            </a:r>
            <a:endParaRPr lang="en-US" sz="2400" dirty="0">
              <a:solidFill>
                <a:schemeClr val="accent6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2210404D-5C08-407E-B4C7-08BF54769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0"/>
            <a:ext cx="4953000" cy="269225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49D9EA1D-6755-4797-9B47-99D401CA4F5A}"/>
              </a:ext>
            </a:extLst>
          </p:cNvPr>
          <p:cNvSpPr txBox="1"/>
          <p:nvPr/>
        </p:nvSpPr>
        <p:spPr>
          <a:xfrm>
            <a:off x="10397647" y="2970360"/>
            <a:ext cx="281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Kuva: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Selkäliitto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3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F7E5CEE4-DD91-469F-8ACE-D263387555B1}"/>
              </a:ext>
            </a:extLst>
          </p:cNvPr>
          <p:cNvSpPr txBox="1"/>
          <p:nvPr/>
        </p:nvSpPr>
        <p:spPr>
          <a:xfrm>
            <a:off x="390524" y="1120676"/>
            <a:ext cx="11646987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Nostoihin vaikuttavat:</a:t>
            </a:r>
            <a:endParaRPr lang="fi-FI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Taakan</a:t>
            </a: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paino</a:t>
            </a: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ja </a:t>
            </a: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muoto</a:t>
            </a:r>
            <a:endParaRPr lang="en-US" sz="24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Taakasta</a:t>
            </a: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saatava</a:t>
            </a: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ote</a:t>
            </a:r>
            <a:endParaRPr lang="en-US" sz="24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Taakan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sijainti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Nostojen</a:t>
            </a: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määrä</a:t>
            </a: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ja </a:t>
            </a:r>
            <a:r>
              <a:rPr lang="en-US" sz="2400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siirtomatkat</a:t>
            </a:r>
            <a:endParaRPr lang="en-US" sz="24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Työympäristön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työntekijän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ominaisuudet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Avustavat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työvälineet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NOSTA: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Alaraajojen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suurien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lihasten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voimalla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polvia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lonkkia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koukistamalla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Selän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asentoa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hallitsemalla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Kääntymällä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nostettavaa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kohdetta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kohti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Mahdollisimman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vähillä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kierroilla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Taakka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lähellä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itseäsi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b="0" i="0" dirty="0">
              <a:solidFill>
                <a:srgbClr val="FFFFFF"/>
              </a:solidFill>
              <a:effectLst/>
              <a:latin typeface="Barlow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C5F181C-3244-475A-A418-3F0FC9A96C42}"/>
              </a:ext>
            </a:extLst>
          </p:cNvPr>
          <p:cNvSpPr txBox="1"/>
          <p:nvPr/>
        </p:nvSpPr>
        <p:spPr>
          <a:xfrm>
            <a:off x="390525" y="304800"/>
            <a:ext cx="1064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NOSTOT TYÖSSÄ:</a:t>
            </a:r>
          </a:p>
        </p:txBody>
      </p:sp>
      <p:pic>
        <p:nvPicPr>
          <p:cNvPr id="5" name="Kuva 4" descr="Mies Greenhouse">
            <a:extLst>
              <a:ext uri="{FF2B5EF4-FFF2-40B4-BE49-F238E27FC236}">
                <a16:creationId xmlns:a16="http://schemas.microsoft.com/office/drawing/2014/main" id="{9C81B819-09CA-4F27-A354-B6EA87F03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244" y="1994169"/>
            <a:ext cx="2544756" cy="1693128"/>
          </a:xfrm>
          <a:prstGeom prst="rect">
            <a:avLst/>
          </a:prstGeom>
        </p:spPr>
      </p:pic>
      <p:pic>
        <p:nvPicPr>
          <p:cNvPr id="7" name="Kuva 6" descr="Mies kuljetus paketit">
            <a:extLst>
              <a:ext uri="{FF2B5EF4-FFF2-40B4-BE49-F238E27FC236}">
                <a16:creationId xmlns:a16="http://schemas.microsoft.com/office/drawing/2014/main" id="{C8ADF10C-E44B-484F-BC34-688E801F2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92" y="3733800"/>
            <a:ext cx="3413818" cy="227587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6AE07B4-188D-4A8B-88B5-B2413423B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475" y="0"/>
            <a:ext cx="2381250" cy="307657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474FD5E-DF5F-4C0F-AB23-0866E4B06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725" y="0"/>
            <a:ext cx="2060697" cy="3429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F0E1C3C-0B36-41EA-91D6-EE2C5AE9C6C7}"/>
              </a:ext>
            </a:extLst>
          </p:cNvPr>
          <p:cNvSpPr txBox="1"/>
          <p:nvPr/>
        </p:nvSpPr>
        <p:spPr>
          <a:xfrm>
            <a:off x="9661573" y="-64532"/>
            <a:ext cx="273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Kuvat</a:t>
            </a:r>
            <a:r>
              <a:rPr lang="en-US" dirty="0"/>
              <a:t>: </a:t>
            </a:r>
            <a:r>
              <a:rPr lang="en-US" dirty="0" err="1"/>
              <a:t>Selkäliitto</a:t>
            </a:r>
            <a:endParaRPr lang="en-US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F1ACF55-6C0E-431A-93E9-B0CAEF802191}"/>
              </a:ext>
            </a:extLst>
          </p:cNvPr>
          <p:cNvSpPr txBox="1"/>
          <p:nvPr/>
        </p:nvSpPr>
        <p:spPr>
          <a:xfrm>
            <a:off x="9540916" y="6102686"/>
            <a:ext cx="286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Kuvat</a:t>
            </a:r>
            <a:r>
              <a:rPr lang="en-US" dirty="0"/>
              <a:t>: PowerPoint </a:t>
            </a:r>
            <a:r>
              <a:rPr lang="en-US" dirty="0" err="1"/>
              <a:t>kuvapankki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8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F7E5CEE4-DD91-469F-8ACE-D263387555B1}"/>
              </a:ext>
            </a:extLst>
          </p:cNvPr>
          <p:cNvSpPr txBox="1"/>
          <p:nvPr/>
        </p:nvSpPr>
        <p:spPr>
          <a:xfrm>
            <a:off x="272506" y="1317784"/>
            <a:ext cx="116469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Harkitse</a:t>
            </a:r>
            <a:r>
              <a:rPr lang="en-US" sz="2400" dirty="0"/>
              <a:t> </a:t>
            </a:r>
            <a:r>
              <a:rPr lang="en-US" sz="2400" dirty="0" err="1"/>
              <a:t>siirron</a:t>
            </a:r>
            <a:r>
              <a:rPr lang="en-US" sz="2400" dirty="0"/>
              <a:t> </a:t>
            </a:r>
            <a:r>
              <a:rPr lang="en-US" sz="2400" dirty="0" err="1"/>
              <a:t>tarkoitus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Hyödynnä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r>
              <a:rPr lang="en-US" sz="2400" dirty="0"/>
              <a:t> </a:t>
            </a:r>
            <a:r>
              <a:rPr lang="en-US" sz="2400" dirty="0" err="1"/>
              <a:t>uttamista</a:t>
            </a:r>
            <a:r>
              <a:rPr lang="en-US" sz="2400" dirty="0"/>
              <a:t>, </a:t>
            </a:r>
            <a:r>
              <a:rPr lang="en-US" sz="2400" dirty="0" err="1"/>
              <a:t>rullaamista</a:t>
            </a:r>
            <a:r>
              <a:rPr lang="en-US" sz="2400" dirty="0"/>
              <a:t> tai </a:t>
            </a:r>
            <a:r>
              <a:rPr lang="en-US" sz="2400" dirty="0" err="1"/>
              <a:t>kampeamista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Ohjaa</a:t>
            </a:r>
            <a:r>
              <a:rPr lang="en-US" sz="2400" dirty="0"/>
              <a:t> </a:t>
            </a:r>
            <a:r>
              <a:rPr lang="en-US" sz="2400" dirty="0" err="1"/>
              <a:t>asiakasta</a:t>
            </a:r>
            <a:r>
              <a:rPr lang="en-US" sz="2400" dirty="0"/>
              <a:t> </a:t>
            </a:r>
            <a:r>
              <a:rPr lang="en-US" sz="2400" dirty="0" err="1"/>
              <a:t>omaan</a:t>
            </a:r>
            <a:r>
              <a:rPr lang="en-US" sz="2400" dirty="0"/>
              <a:t> </a:t>
            </a:r>
            <a:r>
              <a:rPr lang="en-US" sz="2400" dirty="0" err="1"/>
              <a:t>aktiivisuuteen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Valitse</a:t>
            </a:r>
            <a:r>
              <a:rPr lang="en-US" sz="2400" dirty="0"/>
              <a:t> </a:t>
            </a:r>
            <a:r>
              <a:rPr lang="en-US" sz="2400" dirty="0" err="1"/>
              <a:t>aktivointikeinot</a:t>
            </a:r>
            <a:r>
              <a:rPr lang="en-US" sz="2400" dirty="0"/>
              <a:t> ja </a:t>
            </a:r>
            <a:r>
              <a:rPr lang="en-US" sz="2400" dirty="0" err="1"/>
              <a:t>apuvälineet</a:t>
            </a:r>
            <a:r>
              <a:rPr lang="en-US" sz="2400" dirty="0"/>
              <a:t>!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Apuvälineillä</a:t>
            </a:r>
            <a:r>
              <a:rPr lang="en-US" sz="2400" dirty="0"/>
              <a:t> on </a:t>
            </a:r>
            <a:r>
              <a:rPr lang="en-US" sz="2400" dirty="0" err="1"/>
              <a:t>merkitystä</a:t>
            </a:r>
            <a:r>
              <a:rPr lang="en-US" sz="2400" dirty="0"/>
              <a:t>: </a:t>
            </a:r>
            <a:r>
              <a:rPr lang="fi-FI" sz="2400" dirty="0">
                <a:hlinkClick r:id="rId2"/>
              </a:rPr>
              <a:t>Siirtymisen ja liikkumisen tukemisen ratkaisut – </a:t>
            </a:r>
            <a:r>
              <a:rPr lang="fi-FI" sz="2400" dirty="0" err="1">
                <a:hlinkClick r:id="rId2"/>
              </a:rPr>
              <a:t>Respecta</a:t>
            </a:r>
            <a:endParaRPr lang="fi-FI" sz="2400" dirty="0"/>
          </a:p>
          <a:p>
            <a:endParaRPr lang="fi-FI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400" dirty="0"/>
              <a:t>Olethan huomioinut myös ympäristön turvallisuuden siirtoa tehdessä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i-FI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400" dirty="0" err="1">
                <a:hlinkClick r:id="rId3"/>
              </a:rPr>
              <a:t>Ylos</a:t>
            </a:r>
            <a:r>
              <a:rPr lang="fi-FI" sz="2400" dirty="0">
                <a:hlinkClick r:id="rId3"/>
              </a:rPr>
              <a:t> lattialta Ergonomiset ratkaisut • ERGOCAREBANK</a:t>
            </a:r>
            <a:r>
              <a:rPr lang="fi-FI" sz="2400" dirty="0"/>
              <a:t> sivuilta löytyy videoita ergonomisista työskentelytilanteista</a:t>
            </a:r>
            <a:endParaRPr lang="en-US" sz="24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C5F181C-3244-475A-A418-3F0FC9A96C42}"/>
              </a:ext>
            </a:extLst>
          </p:cNvPr>
          <p:cNvSpPr txBox="1"/>
          <p:nvPr/>
        </p:nvSpPr>
        <p:spPr>
          <a:xfrm>
            <a:off x="390525" y="304800"/>
            <a:ext cx="1064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ERGONOMIA HOIVATYÖSSÄ: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66AF062-038C-ED07-9ABA-E3CE160E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375" y="304800"/>
            <a:ext cx="2131100" cy="36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15848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Suurkaupunki</Template>
  <TotalTime>512</TotalTime>
  <Words>738</Words>
  <Application>Microsoft Office PowerPoint</Application>
  <PresentationFormat>Laajakuva</PresentationFormat>
  <Paragraphs>164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Barlow</vt:lpstr>
      <vt:lpstr>Franklin Gothic Demi Cond</vt:lpstr>
      <vt:lpstr>Franklin Gothic Medium</vt:lpstr>
      <vt:lpstr>Wingdings</vt:lpstr>
      <vt:lpstr>JuxtaposeVTI</vt:lpstr>
      <vt:lpstr>Ergonomia &amp; työturvallisuus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Lähteet:</vt:lpstr>
      <vt:lpstr>Lähteet: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Ergonomia</dc:title>
  <dc:creator>Heini Toivonen</dc:creator>
  <cp:lastModifiedBy>Heini Toivonen</cp:lastModifiedBy>
  <cp:revision>57</cp:revision>
  <dcterms:created xsi:type="dcterms:W3CDTF">2021-07-20T09:11:21Z</dcterms:created>
  <dcterms:modified xsi:type="dcterms:W3CDTF">2024-11-15T07:42:48Z</dcterms:modified>
</cp:coreProperties>
</file>