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5"/>
  </p:sldMasterIdLst>
  <p:notesMasterIdLst>
    <p:notesMasterId r:id="rId11"/>
  </p:notesMasterIdLst>
  <p:sldIdLst>
    <p:sldId id="329" r:id="rId6"/>
    <p:sldId id="321" r:id="rId7"/>
    <p:sldId id="333" r:id="rId8"/>
    <p:sldId id="334" r:id="rId9"/>
    <p:sldId id="32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vaja Mervi" initials="KM" lastIdx="10" clrIdx="0">
    <p:extLst>
      <p:ext uri="{19B8F6BF-5375-455C-9EA6-DF929625EA0E}">
        <p15:presenceInfo xmlns:p15="http://schemas.microsoft.com/office/powerpoint/2012/main" userId="S-1-5-21-1085031214-606747145-1417001333-202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C00"/>
    <a:srgbClr val="EABE33"/>
    <a:srgbClr val="FFEF07"/>
    <a:srgbClr val="F9BB00"/>
    <a:srgbClr val="9CAE12"/>
    <a:srgbClr val="7063A0"/>
    <a:srgbClr val="00CCCC"/>
    <a:srgbClr val="9DAE12"/>
    <a:srgbClr val="178917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D083AE6-46FA-4A59-8FB0-9F97EB10719F}" styleName="Vaalea tyyli 3 - Korostu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78146" autoAdjust="0"/>
  </p:normalViewPr>
  <p:slideViewPr>
    <p:cSldViewPr snapToGrid="0" snapToObjects="1">
      <p:cViewPr varScale="1">
        <p:scale>
          <a:sx n="39" d="100"/>
          <a:sy n="39" d="100"/>
        </p:scale>
        <p:origin x="788" y="-108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tinen Merja" userId="814f4452-0b86-4d71-9b70-2e535e553236" providerId="ADAL" clId="{53F6F26D-38E5-463C-AF1F-332FC5BDDEC8}"/>
    <pc:docChg chg="modSld">
      <pc:chgData name="Laitinen Merja" userId="814f4452-0b86-4d71-9b70-2e535e553236" providerId="ADAL" clId="{53F6F26D-38E5-463C-AF1F-332FC5BDDEC8}" dt="2024-06-19T06:01:38.632" v="27" actId="20577"/>
      <pc:docMkLst>
        <pc:docMk/>
      </pc:docMkLst>
      <pc:sldChg chg="modSp mod">
        <pc:chgData name="Laitinen Merja" userId="814f4452-0b86-4d71-9b70-2e535e553236" providerId="ADAL" clId="{53F6F26D-38E5-463C-AF1F-332FC5BDDEC8}" dt="2024-06-13T07:36:08.564" v="9" actId="255"/>
        <pc:sldMkLst>
          <pc:docMk/>
          <pc:sldMk cId="946776053" sldId="321"/>
        </pc:sldMkLst>
        <pc:spChg chg="mod">
          <ac:chgData name="Laitinen Merja" userId="814f4452-0b86-4d71-9b70-2e535e553236" providerId="ADAL" clId="{53F6F26D-38E5-463C-AF1F-332FC5BDDEC8}" dt="2024-06-13T07:36:08.564" v="9" actId="255"/>
          <ac:spMkLst>
            <pc:docMk/>
            <pc:sldMk cId="946776053" sldId="321"/>
            <ac:spMk id="6" creationId="{6104F1C4-6701-B8EF-FCBD-78D70C86FB60}"/>
          </ac:spMkLst>
        </pc:spChg>
      </pc:sldChg>
      <pc:sldChg chg="modSp mod">
        <pc:chgData name="Laitinen Merja" userId="814f4452-0b86-4d71-9b70-2e535e553236" providerId="ADAL" clId="{53F6F26D-38E5-463C-AF1F-332FC5BDDEC8}" dt="2024-06-19T06:01:38.632" v="27" actId="20577"/>
        <pc:sldMkLst>
          <pc:docMk/>
          <pc:sldMk cId="2732167782" sldId="324"/>
        </pc:sldMkLst>
        <pc:spChg chg="mod">
          <ac:chgData name="Laitinen Merja" userId="814f4452-0b86-4d71-9b70-2e535e553236" providerId="ADAL" clId="{53F6F26D-38E5-463C-AF1F-332FC5BDDEC8}" dt="2024-06-19T06:01:38.632" v="27" actId="20577"/>
          <ac:spMkLst>
            <pc:docMk/>
            <pc:sldMk cId="2732167782" sldId="324"/>
            <ac:spMk id="6" creationId="{084C9A9A-B1E3-1C80-A710-D6BFB7A0F8F8}"/>
          </ac:spMkLst>
        </pc:spChg>
      </pc:sldChg>
      <pc:sldChg chg="modSp mod">
        <pc:chgData name="Laitinen Merja" userId="814f4452-0b86-4d71-9b70-2e535e553236" providerId="ADAL" clId="{53F6F26D-38E5-463C-AF1F-332FC5BDDEC8}" dt="2024-06-13T07:36:00.458" v="8" actId="1076"/>
        <pc:sldMkLst>
          <pc:docMk/>
          <pc:sldMk cId="2054934778" sldId="333"/>
        </pc:sldMkLst>
        <pc:spChg chg="mod">
          <ac:chgData name="Laitinen Merja" userId="814f4452-0b86-4d71-9b70-2e535e553236" providerId="ADAL" clId="{53F6F26D-38E5-463C-AF1F-332FC5BDDEC8}" dt="2024-06-13T07:36:00.458" v="8" actId="1076"/>
          <ac:spMkLst>
            <pc:docMk/>
            <pc:sldMk cId="2054934778" sldId="333"/>
            <ac:spMk id="8" creationId="{C94654DE-6B73-A279-D537-ADF6FDACC2AB}"/>
          </ac:spMkLst>
        </pc:spChg>
      </pc:sldChg>
      <pc:sldChg chg="modSp mod">
        <pc:chgData name="Laitinen Merja" userId="814f4452-0b86-4d71-9b70-2e535e553236" providerId="ADAL" clId="{53F6F26D-38E5-463C-AF1F-332FC5BDDEC8}" dt="2024-06-13T07:35:49.398" v="6" actId="1076"/>
        <pc:sldMkLst>
          <pc:docMk/>
          <pc:sldMk cId="961182626" sldId="334"/>
        </pc:sldMkLst>
        <pc:spChg chg="mod">
          <ac:chgData name="Laitinen Merja" userId="814f4452-0b86-4d71-9b70-2e535e553236" providerId="ADAL" clId="{53F6F26D-38E5-463C-AF1F-332FC5BDDEC8}" dt="2024-06-13T07:35:49.398" v="6" actId="1076"/>
          <ac:spMkLst>
            <pc:docMk/>
            <pc:sldMk cId="961182626" sldId="334"/>
            <ac:spMk id="8" creationId="{C94654DE-6B73-A279-D537-ADF6FDACC2A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03FF7-EB7B-E04A-9017-0147F79452F8}" type="datetimeFigureOut">
              <a:rPr lang="fi-FI" smtClean="0"/>
              <a:t>19.6.2024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2D21C-82C7-9946-AAF5-D6822BC510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9383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D21C-82C7-9946-AAF5-D6822BC510D1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196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1C26E623-1F44-744F-B46D-06E8DC224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335" t="9898" r="506" b="34298"/>
          <a:stretch/>
        </p:blipFill>
        <p:spPr>
          <a:xfrm>
            <a:off x="0" y="0"/>
            <a:ext cx="12192000" cy="6855764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6FDE8C60-1A06-AF4A-8093-125497ABB9ED}"/>
              </a:ext>
            </a:extLst>
          </p:cNvPr>
          <p:cNvSpPr/>
          <p:nvPr userDrawn="1"/>
        </p:nvSpPr>
        <p:spPr>
          <a:xfrm>
            <a:off x="5360" y="0"/>
            <a:ext cx="12186640" cy="6858000"/>
          </a:xfrm>
          <a:prstGeom prst="rect">
            <a:avLst/>
          </a:prstGeom>
          <a:gradFill>
            <a:gsLst>
              <a:gs pos="62000">
                <a:schemeClr val="accent1">
                  <a:lumMod val="5000"/>
                  <a:lumOff val="95000"/>
                  <a:alpha val="17000"/>
                </a:schemeClr>
              </a:gs>
              <a:gs pos="100000">
                <a:schemeClr val="bg1">
                  <a:lumMod val="9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FF0DC55F-8713-D34D-AC03-4E868429BF1E}"/>
              </a:ext>
            </a:extLst>
          </p:cNvPr>
          <p:cNvSpPr/>
          <p:nvPr userDrawn="1"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622C2E9-65C0-3047-93CA-705FA938BA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337" y="-46401"/>
            <a:ext cx="11397316" cy="76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4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FD3DCA5B-6939-3242-AF0A-743105AC3C57}"/>
              </a:ext>
            </a:extLst>
          </p:cNvPr>
          <p:cNvSpPr/>
          <p:nvPr userDrawn="1"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434D510-F147-A246-A763-8C3BAE321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337" y="-46401"/>
            <a:ext cx="11397316" cy="76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7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2797874A-1D1C-2140-A09F-ED83480A3E41}"/>
              </a:ext>
            </a:extLst>
          </p:cNvPr>
          <p:cNvSpPr/>
          <p:nvPr userDrawn="1"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76482067-592E-6349-B5F2-D54284240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465" r="17150" b="802"/>
          <a:stretch/>
        </p:blipFill>
        <p:spPr>
          <a:xfrm>
            <a:off x="7072275" y="-5046"/>
            <a:ext cx="5119725" cy="685576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DCE839D-0554-844D-B5F8-C8B8E998F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337" y="-46401"/>
            <a:ext cx="11397316" cy="76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2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7E5CEFC7-C300-904A-8979-77EFBBA30CDD}"/>
              </a:ext>
            </a:extLst>
          </p:cNvPr>
          <p:cNvSpPr/>
          <p:nvPr userDrawn="1"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 descr="Kuva, joka sisältää kohteen biljardipöytä, biljardipallo, biljardihuone, huone&#10;&#10;Kuvaus luotu automaattisesti">
            <a:extLst>
              <a:ext uri="{FF2B5EF4-FFF2-40B4-BE49-F238E27FC236}">
                <a16:creationId xmlns:a16="http://schemas.microsoft.com/office/drawing/2014/main" id="{3C6312A0-8C3E-2144-AE67-964F8679A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498" r="31768"/>
          <a:stretch/>
        </p:blipFill>
        <p:spPr>
          <a:xfrm>
            <a:off x="7072274" y="0"/>
            <a:ext cx="5119726" cy="6858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1D0666A-BE22-E84F-9E5C-DAA0471088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337" y="-46401"/>
            <a:ext cx="11397316" cy="76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4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>
            <a:extLst>
              <a:ext uri="{FF2B5EF4-FFF2-40B4-BE49-F238E27FC236}">
                <a16:creationId xmlns:a16="http://schemas.microsoft.com/office/drawing/2014/main" id="{F1C48A37-86BF-B343-B097-936D84A44080}"/>
              </a:ext>
            </a:extLst>
          </p:cNvPr>
          <p:cNvGrpSpPr/>
          <p:nvPr userDrawn="1"/>
        </p:nvGrpSpPr>
        <p:grpSpPr>
          <a:xfrm>
            <a:off x="4662631" y="126308"/>
            <a:ext cx="7529369" cy="6715222"/>
            <a:chOff x="4393151" y="-114034"/>
            <a:chExt cx="7798850" cy="6955564"/>
          </a:xfrm>
        </p:grpSpPr>
        <p:pic>
          <p:nvPicPr>
            <p:cNvPr id="4" name="Kuva 3" descr="Kuva, joka sisältää kohteen henkilö, seisominen, pelaaja, tumma&#10;&#10;Kuvaus luotu automaattisesti">
              <a:extLst>
                <a:ext uri="{FF2B5EF4-FFF2-40B4-BE49-F238E27FC236}">
                  <a16:creationId xmlns:a16="http://schemas.microsoft.com/office/drawing/2014/main" id="{899B4375-5E6C-884B-85DA-F153E8E8F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9101" b="1942"/>
            <a:stretch/>
          </p:blipFill>
          <p:spPr>
            <a:xfrm>
              <a:off x="8842733" y="-114034"/>
              <a:ext cx="3349268" cy="6948495"/>
            </a:xfrm>
            <a:prstGeom prst="rect">
              <a:avLst/>
            </a:prstGeom>
          </p:spPr>
        </p:pic>
        <p:pic>
          <p:nvPicPr>
            <p:cNvPr id="5" name="Kuva 4" descr="Kuva, joka sisältää kohteen henkilö, seisominen, mies, poseeraaminen&#10;&#10;Kuvaus luotu automaattisesti">
              <a:extLst>
                <a:ext uri="{FF2B5EF4-FFF2-40B4-BE49-F238E27FC236}">
                  <a16:creationId xmlns:a16="http://schemas.microsoft.com/office/drawing/2014/main" id="{FF665D42-1DF0-9F4C-9AF8-B85FF4B5D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82"/>
            <a:stretch/>
          </p:blipFill>
          <p:spPr>
            <a:xfrm>
              <a:off x="4393151" y="554764"/>
              <a:ext cx="4267200" cy="6286766"/>
            </a:xfrm>
            <a:prstGeom prst="rect">
              <a:avLst/>
            </a:prstGeom>
          </p:spPr>
        </p:pic>
        <p:pic>
          <p:nvPicPr>
            <p:cNvPr id="6" name="Kuva 5" descr="Kuva, joka sisältää kohteen henkilö, seisominen&#10;&#10;Kuvaus luotu automaattisesti">
              <a:extLst>
                <a:ext uri="{FF2B5EF4-FFF2-40B4-BE49-F238E27FC236}">
                  <a16:creationId xmlns:a16="http://schemas.microsoft.com/office/drawing/2014/main" id="{9111580A-2FE1-3648-9C01-0DEE56D6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8007" y="767571"/>
              <a:ext cx="4044593" cy="6066890"/>
            </a:xfrm>
            <a:prstGeom prst="rect">
              <a:avLst/>
            </a:prstGeom>
          </p:spPr>
        </p:pic>
      </p:grpSp>
      <p:sp>
        <p:nvSpPr>
          <p:cNvPr id="7" name="Suorakulmio 6">
            <a:extLst>
              <a:ext uri="{FF2B5EF4-FFF2-40B4-BE49-F238E27FC236}">
                <a16:creationId xmlns:a16="http://schemas.microsoft.com/office/drawing/2014/main" id="{C257E781-AB13-4C40-9232-31D9C086CE13}"/>
              </a:ext>
            </a:extLst>
          </p:cNvPr>
          <p:cNvSpPr/>
          <p:nvPr userDrawn="1"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3953ED0-6247-1748-94DC-77A2574A62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7337" y="-46401"/>
            <a:ext cx="11397316" cy="76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09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67ACBF9-5F41-8C4E-B98F-8E18E35B0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0756" y="-43209"/>
            <a:ext cx="11397316" cy="7688451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310A7143-224D-F748-B0CF-F0C52ED94113}"/>
              </a:ext>
            </a:extLst>
          </p:cNvPr>
          <p:cNvSpPr/>
          <p:nvPr userDrawn="1"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3286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40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8" r:id="rId2"/>
    <p:sldLayoutId id="2147483705" r:id="rId3"/>
    <p:sldLayoutId id="2147483704" r:id="rId4"/>
    <p:sldLayoutId id="2147483706" r:id="rId5"/>
    <p:sldLayoutId id="2147483708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finlex.fi%2Ffi%2Flaki%2Fajantasa%2F1998%2F19980628&amp;data=05%7C02%7CMerja.Laitinen%40sakky.fi%7C29a99f1cd22d4667449d08dc86ea8db4%7C968c5946a46e4c048dacb8f5f775acc2%7C0%7C0%7C638533589221599271%7CUnknown%7CTWFpbGZsb3d8eyJWIjoiMC4wLjAwMDAiLCJQIjoiV2luMzIiLCJBTiI6Ik1haWwiLCJXVCI6Mn0%3D%7C0%7C%7C%7C&amp;sdata=RkQH1Ko6zLETEUIBn5Q4FQ0OnqTXwLriq8uc1%2BfHMyg%3D&amp;reserved=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ur01.safelinks.protection.outlook.com/?url=https%3A%2F%2Fwww.oph.fi%2Ffi%2Fkoulutus-ja-tutkinnot%2Fesiopetuksen-opetussuunnitelmien-perusteet&amp;data=05%7C02%7CMerja.Laitinen%40sakky.fi%7C29a99f1cd22d4667449d08dc86ea8db4%7C968c5946a46e4c048dacb8f5f775acc2%7C0%7C0%7C638533589221612337%7CUnknown%7CTWFpbGZsb3d8eyJWIjoiMC4wLjAwMDAiLCJQIjoiV2luMzIiLCJBTiI6Ik1haWwiLCJXVCI6Mn0%3D%7C0%7C%7C%7C&amp;sdata=Rn%2F4jyQXMH8t5GDOx%2BYwKcIrNWD4G4M2DJwx9pQC2kM%3D&amp;reserved=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ulko&#10;&#10;Kuvaus luotu automaattisesti">
            <a:extLst>
              <a:ext uri="{FF2B5EF4-FFF2-40B4-BE49-F238E27FC236}">
                <a16:creationId xmlns:a16="http://schemas.microsoft.com/office/drawing/2014/main" id="{4D8A9077-0506-4AFA-B33A-C1FABE026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861" y="10116"/>
            <a:ext cx="6340688" cy="6858000"/>
          </a:xfrm>
          <a:prstGeom prst="rect">
            <a:avLst/>
          </a:prstGeom>
        </p:spPr>
      </p:pic>
      <p:sp>
        <p:nvSpPr>
          <p:cNvPr id="24" name="Suorakulmio 23">
            <a:extLst>
              <a:ext uri="{FF2B5EF4-FFF2-40B4-BE49-F238E27FC236}">
                <a16:creationId xmlns:a16="http://schemas.microsoft.com/office/drawing/2014/main" id="{C0994AE2-733C-E541-A5F3-5AD85BE292FF}"/>
              </a:ext>
            </a:extLst>
          </p:cNvPr>
          <p:cNvSpPr/>
          <p:nvPr/>
        </p:nvSpPr>
        <p:spPr>
          <a:xfrm>
            <a:off x="725937" y="1139391"/>
            <a:ext cx="622350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1A63060C-ED70-0D4C-B428-6E404241C775}"/>
              </a:ext>
            </a:extLst>
          </p:cNvPr>
          <p:cNvSpPr/>
          <p:nvPr/>
        </p:nvSpPr>
        <p:spPr>
          <a:xfrm>
            <a:off x="-910397" y="562604"/>
            <a:ext cx="7378552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fi-FI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pic>
        <p:nvPicPr>
          <p:cNvPr id="41" name="Kuva 40">
            <a:extLst>
              <a:ext uri="{FF2B5EF4-FFF2-40B4-BE49-F238E27FC236}">
                <a16:creationId xmlns:a16="http://schemas.microsoft.com/office/drawing/2014/main" id="{4BBE9E45-B328-05B4-7FBC-33D7C4CFC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389" y="3349911"/>
            <a:ext cx="7356764" cy="3531979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8678E505-7929-44D7-8FC8-49D6DEB82CAD}"/>
              </a:ext>
            </a:extLst>
          </p:cNvPr>
          <p:cNvSpPr/>
          <p:nvPr/>
        </p:nvSpPr>
        <p:spPr>
          <a:xfrm>
            <a:off x="-5715" y="483326"/>
            <a:ext cx="235742" cy="6374674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highlight>
                <a:srgbClr val="FFFF00"/>
              </a:highlight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3411009-5F73-4E17-BD00-6383FE558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709" y="4658207"/>
            <a:ext cx="3316511" cy="132904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9B24476-7DAC-2BF1-18E5-8B90ACD24EC1}"/>
              </a:ext>
            </a:extLst>
          </p:cNvPr>
          <p:cNvSpPr txBox="1"/>
          <p:nvPr/>
        </p:nvSpPr>
        <p:spPr>
          <a:xfrm>
            <a:off x="325484" y="1289432"/>
            <a:ext cx="66239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b="1" dirty="0"/>
              <a:t>ESIOPETUS</a:t>
            </a:r>
          </a:p>
          <a:p>
            <a:endParaRPr lang="fi-FI" dirty="0"/>
          </a:p>
          <a:p>
            <a:r>
              <a:rPr lang="fi-FI" sz="2400" dirty="0"/>
              <a:t>Kuusivuotiaille järjestettävää maksutonta </a:t>
            </a:r>
          </a:p>
          <a:p>
            <a:r>
              <a:rPr lang="fi-FI" sz="2400" dirty="0"/>
              <a:t>opetusta ennen peruskoulua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077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5A9583C1-93BD-4743-8093-C0958C0E4DEF}"/>
              </a:ext>
            </a:extLst>
          </p:cNvPr>
          <p:cNvSpPr txBox="1">
            <a:spLocks/>
          </p:cNvSpPr>
          <p:nvPr/>
        </p:nvSpPr>
        <p:spPr>
          <a:xfrm>
            <a:off x="748643" y="471018"/>
            <a:ext cx="9976632" cy="9594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i-FI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rPr>
              <a:t>Esiopetus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00DD72FF-8405-A049-8120-F0DFC03B9478}"/>
              </a:ext>
            </a:extLst>
          </p:cNvPr>
          <p:cNvSpPr/>
          <p:nvPr/>
        </p:nvSpPr>
        <p:spPr>
          <a:xfrm>
            <a:off x="0" y="126308"/>
            <a:ext cx="423333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AEF334F-FACB-4C04-9084-2C5672944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22" y="126308"/>
            <a:ext cx="3316511" cy="132904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104F1C4-6701-B8EF-FCBD-78D70C86FB60}"/>
              </a:ext>
            </a:extLst>
          </p:cNvPr>
          <p:cNvSpPr txBox="1"/>
          <p:nvPr/>
        </p:nvSpPr>
        <p:spPr>
          <a:xfrm>
            <a:off x="974271" y="2159951"/>
            <a:ext cx="99766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/>
              <a:t>Ei maksa perheille – esiopetus on ilmainen perheille.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/>
              <a:t>Suomessa lasten täytyy käydä esikoulua, ennen kuin he aloittavat perusopetuksen. </a:t>
            </a:r>
            <a:endParaRPr lang="fi-FI" sz="28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8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>
                <a:cs typeface="Calibri"/>
              </a:rPr>
              <a:t>Esiopetuksessa lapset saavat ilmaisen aterian (lounaan).</a:t>
            </a:r>
          </a:p>
        </p:txBody>
      </p:sp>
    </p:spTree>
    <p:extLst>
      <p:ext uri="{BB962C8B-B14F-4D97-AF65-F5344CB8AC3E}">
        <p14:creationId xmlns:p14="http://schemas.microsoft.com/office/powerpoint/2010/main" val="946776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5A9583C1-93BD-4743-8093-C0958C0E4DEF}"/>
              </a:ext>
            </a:extLst>
          </p:cNvPr>
          <p:cNvSpPr txBox="1">
            <a:spLocks/>
          </p:cNvSpPr>
          <p:nvPr/>
        </p:nvSpPr>
        <p:spPr>
          <a:xfrm>
            <a:off x="815193" y="471018"/>
            <a:ext cx="9976632" cy="9594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fi-FI" sz="3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00DD72FF-8405-A049-8120-F0DFC03B9478}"/>
              </a:ext>
            </a:extLst>
          </p:cNvPr>
          <p:cNvSpPr/>
          <p:nvPr/>
        </p:nvSpPr>
        <p:spPr>
          <a:xfrm>
            <a:off x="0" y="126308"/>
            <a:ext cx="423333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246FEDC-41BB-4C81-BEEE-BC251EE91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057" y="101398"/>
            <a:ext cx="3316511" cy="132904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E28EBE2-2AEF-2C75-D610-CF61C6E34225}"/>
              </a:ext>
            </a:extLst>
          </p:cNvPr>
          <p:cNvSpPr txBox="1"/>
          <p:nvPr/>
        </p:nvSpPr>
        <p:spPr>
          <a:xfrm>
            <a:off x="952500" y="471018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b="1" dirty="0"/>
              <a:t>Tavoite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94654DE-6B73-A279-D537-ADF6FDACC2AB}"/>
              </a:ext>
            </a:extLst>
          </p:cNvPr>
          <p:cNvSpPr txBox="1"/>
          <p:nvPr/>
        </p:nvSpPr>
        <p:spPr>
          <a:xfrm>
            <a:off x="543076" y="1848016"/>
            <a:ext cx="1130067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fi-FI" sz="2800" dirty="0">
                <a:cs typeface="Calibri"/>
              </a:rPr>
              <a:t>Esiopetuksen tavoite on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fi-FI" sz="2800" dirty="0"/>
              <a:t>edistää yhteistyössä kotien ja huoltajien kanssa lapsen kehitystä ja oppimista</a:t>
            </a:r>
            <a:endParaRPr lang="fi-FI" sz="2800" dirty="0">
              <a:cs typeface="Calibri"/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fi-FI" sz="2800" dirty="0"/>
              <a:t>vahvistaa lapsen sosiaalisia taitoja (= lapsi osaa toimia ryhmässä)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fi-FI" sz="2800" dirty="0"/>
              <a:t>vahvistaa lapsen tervettä itsetuntoa leikkien ja myönteisten kokemusten avulla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fi-FI" sz="2800" dirty="0"/>
              <a:t>havaita lasten kehityksessä oppimisen ongelmat ja auttaa niissä.</a:t>
            </a:r>
          </a:p>
        </p:txBody>
      </p:sp>
    </p:spTree>
    <p:extLst>
      <p:ext uri="{BB962C8B-B14F-4D97-AF65-F5344CB8AC3E}">
        <p14:creationId xmlns:p14="http://schemas.microsoft.com/office/powerpoint/2010/main" val="2054934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5A9583C1-93BD-4743-8093-C0958C0E4DEF}"/>
              </a:ext>
            </a:extLst>
          </p:cNvPr>
          <p:cNvSpPr txBox="1">
            <a:spLocks/>
          </p:cNvSpPr>
          <p:nvPr/>
        </p:nvSpPr>
        <p:spPr>
          <a:xfrm>
            <a:off x="815193" y="471018"/>
            <a:ext cx="9976632" cy="9594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fi-FI" sz="3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00DD72FF-8405-A049-8120-F0DFC03B9478}"/>
              </a:ext>
            </a:extLst>
          </p:cNvPr>
          <p:cNvSpPr/>
          <p:nvPr/>
        </p:nvSpPr>
        <p:spPr>
          <a:xfrm>
            <a:off x="0" y="126308"/>
            <a:ext cx="423333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246FEDC-41BB-4C81-BEEE-BC251EE91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057" y="101398"/>
            <a:ext cx="3316511" cy="132904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E28EBE2-2AEF-2C75-D610-CF61C6E34225}"/>
              </a:ext>
            </a:extLst>
          </p:cNvPr>
          <p:cNvSpPr txBox="1"/>
          <p:nvPr/>
        </p:nvSpPr>
        <p:spPr>
          <a:xfrm>
            <a:off x="952500" y="471018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b="1" dirty="0"/>
              <a:t>Esiopetus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94654DE-6B73-A279-D537-ADF6FDACC2AB}"/>
              </a:ext>
            </a:extLst>
          </p:cNvPr>
          <p:cNvSpPr txBox="1"/>
          <p:nvPr/>
        </p:nvSpPr>
        <p:spPr>
          <a:xfrm>
            <a:off x="815193" y="2245196"/>
            <a:ext cx="1115915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2800" dirty="0"/>
              <a:t>Esiopetusta järjestävät kunnat ja luvan saaneet yksityiset koulut.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i-FI" sz="2800" dirty="0">
              <a:cs typeface="Calibri" panose="020F050202020403020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2800" dirty="0">
                <a:cs typeface="Calibri" panose="020F0502020204030204"/>
              </a:rPr>
              <a:t>Esiopetus on päiväkodissa tai koulussa.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i-FI" sz="2800" dirty="0">
              <a:cs typeface="Calibri" panose="020F050202020403020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2800" dirty="0">
                <a:cs typeface="Calibri" panose="020F0502020204030204"/>
              </a:rPr>
              <a:t>Varkaudessa esiopetusta on esimerkiksi Lehtoniemen koulussa ja Taulumäen päiväkodissa.</a:t>
            </a:r>
            <a:endParaRPr lang="fi-FI" sz="2800" dirty="0"/>
          </a:p>
          <a:p>
            <a:pPr marL="0" indent="0">
              <a:buNone/>
            </a:pPr>
            <a:endParaRPr lang="fi-FI" sz="36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1182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CF80F2-7E18-4B48-AA3E-10C104BD2D8F}"/>
              </a:ext>
            </a:extLst>
          </p:cNvPr>
          <p:cNvSpPr txBox="1">
            <a:spLocks/>
          </p:cNvSpPr>
          <p:nvPr/>
        </p:nvSpPr>
        <p:spPr>
          <a:xfrm>
            <a:off x="815192" y="582774"/>
            <a:ext cx="6106307" cy="1539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i-FI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Lähteet: 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63EAF61-829E-3F42-B0FB-A8281815DF2B}"/>
              </a:ext>
            </a:extLst>
          </p:cNvPr>
          <p:cNvSpPr/>
          <p:nvPr/>
        </p:nvSpPr>
        <p:spPr>
          <a:xfrm>
            <a:off x="0" y="126308"/>
            <a:ext cx="423333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5855E36-250D-475C-A9A8-874C90C22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244" y="-72702"/>
            <a:ext cx="3316511" cy="132904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84C9A9A-B1E3-1C80-A710-D6BFB7A0F8F8}"/>
              </a:ext>
            </a:extLst>
          </p:cNvPr>
          <p:cNvSpPr txBox="1"/>
          <p:nvPr/>
        </p:nvSpPr>
        <p:spPr>
          <a:xfrm>
            <a:off x="211666" y="948043"/>
            <a:ext cx="6739468" cy="236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l" rtl="0" fontAlgn="base">
              <a:spcBef>
                <a:spcPts val="1000"/>
              </a:spcBef>
              <a:spcAft>
                <a:spcPts val="0"/>
              </a:spcAft>
            </a:pP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Perusopetuslaki. 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 tooltip="Alkuperäinen URL-osoite: https://www.finlex.fi/fi/laki/ajantasa/1998/19980628. Napsauta tai napauta, jos luotat tähän linkkiin."/>
              </a:rPr>
              <a:t>Perusopetuslaki 628/1998 - Ajantasainen lainsäädäntö - FINLEX ®</a:t>
            </a:r>
            <a:endParaRPr lang="fi-FI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28600" indent="-228600" algn="l" rtl="0" fontAlgn="base">
              <a:spcBef>
                <a:spcPts val="1000"/>
              </a:spcBef>
              <a:spcAft>
                <a:spcPts val="0"/>
              </a:spcAft>
            </a:pP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Esiopetuksen opetussuunnitelman perusteet. 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4" tooltip="Alkuperäinen URL-osoite: https://www.oph.fi/fi/koulutus-ja-tutkinnot/esiopetuksen-opetussuunnitelmien-perusteet. Napsauta tai napauta, jos luotat tähän linkkiin."/>
              </a:rPr>
              <a:t>Esiopetuksen opetussuunnitelmien perusteet | Opetushallitus (oph.fi)</a:t>
            </a:r>
            <a:endParaRPr lang="fi-FI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28600" indent="-228600" algn="l" rtl="0" fontAlgn="base">
              <a:spcBef>
                <a:spcPts val="1000"/>
              </a:spcBef>
              <a:spcAft>
                <a:spcPts val="0"/>
              </a:spcAft>
            </a:pP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Niskanen Tuula &amp; Kari Outi. 2018. kasvun ja osallisuuden</a:t>
            </a:r>
          </a:p>
          <a:p>
            <a:pPr marL="228600" indent="-228600" algn="l" rtl="0" fontAlgn="base">
              <a:spcBef>
                <a:spcPts val="1000"/>
              </a:spcBef>
              <a:spcAft>
                <a:spcPts val="0"/>
              </a:spcAft>
            </a:pP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edistäminen. Sanoma Pro.</a:t>
            </a:r>
          </a:p>
          <a:p>
            <a:pPr marL="571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DF37F72-3B02-D665-B387-74CB1ACFAD57}"/>
              </a:ext>
            </a:extLst>
          </p:cNvPr>
          <p:cNvSpPr txBox="1"/>
          <p:nvPr/>
        </p:nvSpPr>
        <p:spPr>
          <a:xfrm>
            <a:off x="3020786" y="3598119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2167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_koulutuskuntayhtymä_Pohja_FIN_2021.pptx" id="{35B581F1-A153-447D-ADAD-22CE054A12CA}" vid="{AFD5ACA6-6078-4B47-9A00-7BC960E29178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akky tiedosto" ma:contentTypeID="0x010100543B188C28B91040A98FFA5D8358E44E00A3653E17E8B4444BAC37BB1A898C5149" ma:contentTypeVersion="7" ma:contentTypeDescription="" ma:contentTypeScope="" ma:versionID="6b476f8849e4c49e2cbffaf5265c69b6">
  <xsd:schema xmlns:xsd="http://www.w3.org/2001/XMLSchema" xmlns:xs="http://www.w3.org/2001/XMLSchema" xmlns:p="http://schemas.microsoft.com/office/2006/metadata/properties" xmlns:ns2="e348f4b8-ab36-454b-bd80-f564cedd1998" targetNamespace="http://schemas.microsoft.com/office/2006/metadata/properties" ma:root="true" ma:fieldsID="7842b9eaeb551fc470c7635f8a24aa28" ns2:_="">
    <xsd:import namespace="e348f4b8-ab36-454b-bd80-f564cedd1998"/>
    <xsd:element name="properties">
      <xsd:complexType>
        <xsd:sequence>
          <xsd:element name="documentManagement">
            <xsd:complexType>
              <xsd:all>
                <xsd:element ref="ns2:n8ec295155b94195b30ebd78abde7bb1" minOccurs="0"/>
                <xsd:element ref="ns2:TaxCatchAll" minOccurs="0"/>
                <xsd:element ref="ns2:TaxCatchAllLabel" minOccurs="0"/>
                <xsd:element ref="ns2:cb385421368245fdbf36d8a68f4bedf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8f4b8-ab36-454b-bd80-f564cedd1998" elementFormDefault="qualified">
    <xsd:import namespace="http://schemas.microsoft.com/office/2006/documentManagement/types"/>
    <xsd:import namespace="http://schemas.microsoft.com/office/infopath/2007/PartnerControls"/>
    <xsd:element name="n8ec295155b94195b30ebd78abde7bb1" ma:index="8" nillable="true" ma:taxonomy="true" ma:internalName="n8ec295155b94195b30ebd78abde7bb1" ma:taxonomyFieldName="sakkyliittyva" ma:displayName="Liittyvät sivut" ma:readOnly="false" ma:default="" ma:fieldId="{78ec2951-55b9-4195-b30e-bd78abde7bb1}" ma:taxonomyMulti="true" ma:sspId="9ff719d7-d854-4dfa-b838-39706e50f441" ma:termSetId="6ca5c963-c121-45e3-8876-808412545d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b387cda8-f670-466a-b4a6-89bc050adfc1}" ma:internalName="TaxCatchAll" ma:showField="CatchAllData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b387cda8-f670-466a-b4a6-89bc050adfc1}" ma:internalName="TaxCatchAllLabel" ma:readOnly="true" ma:showField="CatchAllDataLabel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b385421368245fdbf36d8a68f4bedfa" ma:index="12" nillable="true" ma:taxonomy="true" ma:internalName="cb385421368245fdbf36d8a68f4bedfa" ma:taxonomyFieldName="sakkyasiakirjatyyppi" ma:displayName="Asiakirjatyyppi" ma:readOnly="false" ma:default="" ma:fieldId="{cb385421-3682-45fd-bf36-d8a68f4bedfa}" ma:sspId="9ff719d7-d854-4dfa-b838-39706e50f441" ma:termSetId="0353ea1d-5cae-4040-9a98-5756a290533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9ff719d7-d854-4dfa-b838-39706e50f441" ContentTypeId="0x010100543B188C28B91040A98FFA5D8358E44E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b385421368245fdbf36d8a68f4bedfa xmlns="e348f4b8-ab36-454b-bd80-f564cedd1998">
      <Terms xmlns="http://schemas.microsoft.com/office/infopath/2007/PartnerControls"/>
    </cb385421368245fdbf36d8a68f4bedfa>
    <n8ec295155b94195b30ebd78abde7bb1 xmlns="e348f4b8-ab36-454b-bd80-f564cedd1998">
      <Terms xmlns="http://schemas.microsoft.com/office/infopath/2007/PartnerControls"/>
    </n8ec295155b94195b30ebd78abde7bb1>
    <TaxCatchAll xmlns="e348f4b8-ab36-454b-bd80-f564cedd1998" xsi:nil="true"/>
  </documentManagement>
</p:properties>
</file>

<file path=customXml/itemProps1.xml><?xml version="1.0" encoding="utf-8"?>
<ds:datastoreItem xmlns:ds="http://schemas.openxmlformats.org/officeDocument/2006/customXml" ds:itemID="{3C19725C-03D0-4B21-B415-D375736F5D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E87C89-D9C6-4B28-9D96-0431830C7C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8f4b8-ab36-454b-bd80-f564cedd19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121728-C87C-46A9-BED0-DD2BFF0F9870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7B575294-618B-4C7F-BCD5-37C68BD9310E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348f4b8-ab36-454b-bd80-f564cedd1998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Savon_Koulutuskuntayhtymä_Pohja_FIN_2021</Template>
  <TotalTime>165</TotalTime>
  <Words>154</Words>
  <Application>Microsoft Office PowerPoint</Application>
  <PresentationFormat>Laajakuva</PresentationFormat>
  <Paragraphs>36</Paragraphs>
  <Slides>5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Aptos</vt:lpstr>
      <vt:lpstr>Arial</vt:lpstr>
      <vt:lpstr>Calibri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Savon koulutuskuntayhtyma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Väätäinen Eero</dc:creator>
  <cp:lastModifiedBy>Laitinen Merja</cp:lastModifiedBy>
  <cp:revision>3</cp:revision>
  <dcterms:created xsi:type="dcterms:W3CDTF">2022-08-22T06:46:06Z</dcterms:created>
  <dcterms:modified xsi:type="dcterms:W3CDTF">2024-06-19T06:01:42Z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0x010100543B188C28B91040A98FFA5D8358E44E00A3653E17E8B4444BAC37BB1A898C5149</vt:lpwstr>
  </property>
  <property fmtid="{D5CDD505-2E9C-101B-9397-08002B2CF9AE}" pid="3" name="sakkyliittyva">
    <vt:lpwstr/>
  </property>
  <property fmtid="{D5CDD505-2E9C-101B-9397-08002B2CF9AE}" pid="4" name="sakkyasiakirjatyyppi">
    <vt:lpwstr/>
  </property>
</Properties>
</file>