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2" r:id="rId2"/>
    <p:sldId id="333" r:id="rId3"/>
    <p:sldId id="323" r:id="rId4"/>
    <p:sldId id="331" r:id="rId5"/>
    <p:sldId id="278" r:id="rId6"/>
    <p:sldId id="342" r:id="rId7"/>
    <p:sldId id="315" r:id="rId8"/>
    <p:sldId id="334" r:id="rId9"/>
    <p:sldId id="307" r:id="rId10"/>
    <p:sldId id="277" r:id="rId11"/>
    <p:sldId id="313" r:id="rId12"/>
    <p:sldId id="335" r:id="rId13"/>
    <p:sldId id="327" r:id="rId14"/>
    <p:sldId id="337" r:id="rId15"/>
    <p:sldId id="338" r:id="rId16"/>
    <p:sldId id="306" r:id="rId17"/>
    <p:sldId id="279" r:id="rId18"/>
    <p:sldId id="303" r:id="rId19"/>
    <p:sldId id="304" r:id="rId20"/>
    <p:sldId id="305" r:id="rId21"/>
    <p:sldId id="310" r:id="rId22"/>
    <p:sldId id="344" r:id="rId23"/>
    <p:sldId id="308" r:id="rId24"/>
    <p:sldId id="283" r:id="rId25"/>
    <p:sldId id="343" r:id="rId26"/>
    <p:sldId id="319" r:id="rId27"/>
    <p:sldId id="329" r:id="rId28"/>
    <p:sldId id="321" r:id="rId29"/>
    <p:sldId id="322" r:id="rId30"/>
    <p:sldId id="325" r:id="rId31"/>
    <p:sldId id="309" r:id="rId32"/>
    <p:sldId id="339" r:id="rId33"/>
    <p:sldId id="330" r:id="rId34"/>
    <p:sldId id="291"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CF7"/>
    <a:srgbClr val="EBC0ED"/>
    <a:srgbClr val="FAF9C3"/>
    <a:srgbClr val="D8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FC87D-5D61-10CD-658F-14253951359C}" v="3" dt="2025-01-09T13:20:42.595"/>
    <p1510:client id="{3FEE40A0-2D22-D03E-EE1F-A7BC5D83877A}" v="464" dt="2025-01-07T14:44:34.624"/>
    <p1510:client id="{68D598D5-193D-4D88-5B44-42DDA72AF730}" v="531" dt="2025-01-08T15:27:13.376"/>
    <p1510:client id="{AA68D53F-28DF-B9D2-49B1-FB56BE5621F7}" v="159" dt="2025-01-07T18:26:11.078"/>
    <p1510:client id="{BE11B50F-FC5D-87E9-1A84-AE91006065B7}" v="64" dt="2025-01-08T08:48:53.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74CC7-2B52-4A51-844E-1917D37268E4}" type="datetimeFigureOut">
              <a:rPr lang="fi-FI" smtClean="0"/>
              <a:t>17.1.2025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7D6B2-9844-4FDF-97EB-4D48DC20A815}" type="slidenum">
              <a:rPr lang="fi-FI" smtClean="0"/>
              <a:t>‹#›</a:t>
            </a:fld>
            <a:endParaRPr lang="fi-FI"/>
          </a:p>
        </p:txBody>
      </p:sp>
    </p:spTree>
    <p:extLst>
      <p:ext uri="{BB962C8B-B14F-4D97-AF65-F5344CB8AC3E}">
        <p14:creationId xmlns:p14="http://schemas.microsoft.com/office/powerpoint/2010/main" val="113335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1E6DDF-A72B-47C6-9EF0-7C75E54A61B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CC36C0A-8B82-4310-94B6-0FDC932C0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B7F1C4C-41B7-4C1D-8969-D2CF7910B2D3}"/>
              </a:ext>
            </a:extLst>
          </p:cNvPr>
          <p:cNvSpPr>
            <a:spLocks noGrp="1"/>
          </p:cNvSpPr>
          <p:nvPr>
            <p:ph type="dt" sz="half" idx="10"/>
          </p:nvPr>
        </p:nvSpPr>
        <p:spPr/>
        <p:txBody>
          <a:bodyPr/>
          <a:lstStyle/>
          <a:p>
            <a:fld id="{A1C23F0E-3726-4494-82C3-E90EB666A2F9}" type="datetime1">
              <a:rPr lang="fi-FI" smtClean="0"/>
              <a:t>17.1.2025</a:t>
            </a:fld>
            <a:endParaRPr lang="fi-FI"/>
          </a:p>
        </p:txBody>
      </p:sp>
      <p:sp>
        <p:nvSpPr>
          <p:cNvPr id="5" name="Alatunnisteen paikkamerkki 4">
            <a:extLst>
              <a:ext uri="{FF2B5EF4-FFF2-40B4-BE49-F238E27FC236}">
                <a16:creationId xmlns:a16="http://schemas.microsoft.com/office/drawing/2014/main" id="{2F8458DA-0C1C-42C1-B674-5BB0B7701187}"/>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5B98D728-5F0D-4A88-AD78-D4C489FFFA85}"/>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301206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5B07C5-51EF-4278-ADF5-E85D3959D24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9A3AFAF-5CD6-44BF-A557-6CC78138D79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8A529FE-1F46-45AB-A08C-41E3E0D9177A}"/>
              </a:ext>
            </a:extLst>
          </p:cNvPr>
          <p:cNvSpPr>
            <a:spLocks noGrp="1"/>
          </p:cNvSpPr>
          <p:nvPr>
            <p:ph type="dt" sz="half" idx="10"/>
          </p:nvPr>
        </p:nvSpPr>
        <p:spPr/>
        <p:txBody>
          <a:bodyPr/>
          <a:lstStyle/>
          <a:p>
            <a:fld id="{FA4D5D17-EFE6-494D-87DC-12D22BD6C804}" type="datetime1">
              <a:rPr lang="fi-FI" smtClean="0"/>
              <a:t>17.1.2025</a:t>
            </a:fld>
            <a:endParaRPr lang="fi-FI"/>
          </a:p>
        </p:txBody>
      </p:sp>
      <p:sp>
        <p:nvSpPr>
          <p:cNvPr id="5" name="Alatunnisteen paikkamerkki 4">
            <a:extLst>
              <a:ext uri="{FF2B5EF4-FFF2-40B4-BE49-F238E27FC236}">
                <a16:creationId xmlns:a16="http://schemas.microsoft.com/office/drawing/2014/main" id="{70303543-CCBE-4260-890C-465B121813D8}"/>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09A2929D-BDCF-4D21-82B2-3E50184BD11E}"/>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03502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F0957CC-90D8-48E9-8C10-BD38D6015EB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04DB108-15BA-42DD-A38E-BE7BAB5C98F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89761C-6FBB-4486-9564-4FA86D440DC9}"/>
              </a:ext>
            </a:extLst>
          </p:cNvPr>
          <p:cNvSpPr>
            <a:spLocks noGrp="1"/>
          </p:cNvSpPr>
          <p:nvPr>
            <p:ph type="dt" sz="half" idx="10"/>
          </p:nvPr>
        </p:nvSpPr>
        <p:spPr/>
        <p:txBody>
          <a:bodyPr/>
          <a:lstStyle/>
          <a:p>
            <a:fld id="{BD7757D0-C18A-40AF-8685-BE00E4DE0D19}" type="datetime1">
              <a:rPr lang="fi-FI" smtClean="0"/>
              <a:t>17.1.2025</a:t>
            </a:fld>
            <a:endParaRPr lang="fi-FI"/>
          </a:p>
        </p:txBody>
      </p:sp>
      <p:sp>
        <p:nvSpPr>
          <p:cNvPr id="5" name="Alatunnisteen paikkamerkki 4">
            <a:extLst>
              <a:ext uri="{FF2B5EF4-FFF2-40B4-BE49-F238E27FC236}">
                <a16:creationId xmlns:a16="http://schemas.microsoft.com/office/drawing/2014/main" id="{3ABB2F3C-2995-44A1-9452-DCD2146902BB}"/>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E30A40FC-D76A-486E-976C-B01E114E9DF0}"/>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07100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ECF7D0-068D-4CF8-B2B0-15218771E1D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19EF8A-6E7D-48B0-BC7E-D15CEFFA148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204897-7745-4DB5-B631-515B8A0FF23E}"/>
              </a:ext>
            </a:extLst>
          </p:cNvPr>
          <p:cNvSpPr>
            <a:spLocks noGrp="1"/>
          </p:cNvSpPr>
          <p:nvPr>
            <p:ph type="dt" sz="half" idx="10"/>
          </p:nvPr>
        </p:nvSpPr>
        <p:spPr/>
        <p:txBody>
          <a:bodyPr/>
          <a:lstStyle/>
          <a:p>
            <a:fld id="{F8EF8153-6377-4A1F-B89F-DF8D8364371E}" type="datetime1">
              <a:rPr lang="fi-FI" smtClean="0"/>
              <a:t>17.1.2025</a:t>
            </a:fld>
            <a:endParaRPr lang="fi-FI"/>
          </a:p>
        </p:txBody>
      </p:sp>
      <p:sp>
        <p:nvSpPr>
          <p:cNvPr id="5" name="Alatunnisteen paikkamerkki 4">
            <a:extLst>
              <a:ext uri="{FF2B5EF4-FFF2-40B4-BE49-F238E27FC236}">
                <a16:creationId xmlns:a16="http://schemas.microsoft.com/office/drawing/2014/main" id="{EB0BD4F4-6A7B-4B7E-AEAE-7601E528B60D}"/>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4EBC7BBB-23D6-46FD-9B28-9BA7D397EFD1}"/>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88015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DB43B1-F651-4B3D-A625-350C6D6F4AA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20FE9BF-3D7D-4691-B27B-C96691FAE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739229D-4E64-4782-8183-D682656DB8A0}"/>
              </a:ext>
            </a:extLst>
          </p:cNvPr>
          <p:cNvSpPr>
            <a:spLocks noGrp="1"/>
          </p:cNvSpPr>
          <p:nvPr>
            <p:ph type="dt" sz="half" idx="10"/>
          </p:nvPr>
        </p:nvSpPr>
        <p:spPr/>
        <p:txBody>
          <a:bodyPr/>
          <a:lstStyle/>
          <a:p>
            <a:fld id="{9BC85840-6B84-4939-8A39-B1DBBA8C8B27}" type="datetime1">
              <a:rPr lang="fi-FI" smtClean="0"/>
              <a:t>17.1.2025</a:t>
            </a:fld>
            <a:endParaRPr lang="fi-FI"/>
          </a:p>
        </p:txBody>
      </p:sp>
      <p:sp>
        <p:nvSpPr>
          <p:cNvPr id="5" name="Alatunnisteen paikkamerkki 4">
            <a:extLst>
              <a:ext uri="{FF2B5EF4-FFF2-40B4-BE49-F238E27FC236}">
                <a16:creationId xmlns:a16="http://schemas.microsoft.com/office/drawing/2014/main" id="{79D0A14A-8E89-4730-8A7E-ACEDF56AD4B0}"/>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238F0D13-178A-4D31-A3E9-AC30DBA7F2B5}"/>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336912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A9AA12-0994-4256-96F9-2918E71E2D0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956F868-9320-4534-A4B6-A68F4009AC9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A3CED6D-7D14-47AD-8AC9-A3532A0DEDD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F44220-F706-49B2-B276-64D7FE5C99AC}"/>
              </a:ext>
            </a:extLst>
          </p:cNvPr>
          <p:cNvSpPr>
            <a:spLocks noGrp="1"/>
          </p:cNvSpPr>
          <p:nvPr>
            <p:ph type="dt" sz="half" idx="10"/>
          </p:nvPr>
        </p:nvSpPr>
        <p:spPr/>
        <p:txBody>
          <a:bodyPr/>
          <a:lstStyle/>
          <a:p>
            <a:fld id="{B28CF055-5CC5-49F6-8A20-9200F2271456}" type="datetime1">
              <a:rPr lang="fi-FI" smtClean="0"/>
              <a:t>17.1.2025</a:t>
            </a:fld>
            <a:endParaRPr lang="fi-FI"/>
          </a:p>
        </p:txBody>
      </p:sp>
      <p:sp>
        <p:nvSpPr>
          <p:cNvPr id="6" name="Alatunnisteen paikkamerkki 5">
            <a:extLst>
              <a:ext uri="{FF2B5EF4-FFF2-40B4-BE49-F238E27FC236}">
                <a16:creationId xmlns:a16="http://schemas.microsoft.com/office/drawing/2014/main" id="{4876EA20-C625-4442-9B30-6331127F6FF1}"/>
              </a:ext>
            </a:extLst>
          </p:cNvPr>
          <p:cNvSpPr>
            <a:spLocks noGrp="1"/>
          </p:cNvSpPr>
          <p:nvPr>
            <p:ph type="ftr" sz="quarter" idx="11"/>
          </p:nvPr>
        </p:nvSpPr>
        <p:spPr/>
        <p:txBody>
          <a:bodyPr/>
          <a:lstStyle/>
          <a:p>
            <a:r>
              <a:rPr lang="fi-FI"/>
              <a:t>Puttonen, Elenius &amp; Karjalainen (2023) CC-BY-SA</a:t>
            </a:r>
          </a:p>
        </p:txBody>
      </p:sp>
      <p:sp>
        <p:nvSpPr>
          <p:cNvPr id="7" name="Dian numeron paikkamerkki 6">
            <a:extLst>
              <a:ext uri="{FF2B5EF4-FFF2-40B4-BE49-F238E27FC236}">
                <a16:creationId xmlns:a16="http://schemas.microsoft.com/office/drawing/2014/main" id="{C01FAFD8-3C3C-4FFC-BAA1-92F510C3A7CC}"/>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5406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D36AA5-7A77-4CB7-917F-B787BF78A6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ED8C311-EA93-4FF5-9168-5128493E7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B756D66-E81C-4CFA-8B1C-C3FE5BDDD73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F877AD9-4FB7-4B63-9ED6-D3D2A77EB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834A68-4C53-43E7-A767-4F4F6F4A9B9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874E3EA-005C-48BE-8103-F86534FD725F}"/>
              </a:ext>
            </a:extLst>
          </p:cNvPr>
          <p:cNvSpPr>
            <a:spLocks noGrp="1"/>
          </p:cNvSpPr>
          <p:nvPr>
            <p:ph type="dt" sz="half" idx="10"/>
          </p:nvPr>
        </p:nvSpPr>
        <p:spPr/>
        <p:txBody>
          <a:bodyPr/>
          <a:lstStyle/>
          <a:p>
            <a:fld id="{B45A3433-AF8B-44EA-941D-DEF8BB8985E8}" type="datetime1">
              <a:rPr lang="fi-FI" smtClean="0"/>
              <a:t>17.1.2025</a:t>
            </a:fld>
            <a:endParaRPr lang="fi-FI"/>
          </a:p>
        </p:txBody>
      </p:sp>
      <p:sp>
        <p:nvSpPr>
          <p:cNvPr id="8" name="Alatunnisteen paikkamerkki 7">
            <a:extLst>
              <a:ext uri="{FF2B5EF4-FFF2-40B4-BE49-F238E27FC236}">
                <a16:creationId xmlns:a16="http://schemas.microsoft.com/office/drawing/2014/main" id="{56FB42E4-F54A-409E-A036-DA047FDE5A10}"/>
              </a:ext>
            </a:extLst>
          </p:cNvPr>
          <p:cNvSpPr>
            <a:spLocks noGrp="1"/>
          </p:cNvSpPr>
          <p:nvPr>
            <p:ph type="ftr" sz="quarter" idx="11"/>
          </p:nvPr>
        </p:nvSpPr>
        <p:spPr/>
        <p:txBody>
          <a:bodyPr/>
          <a:lstStyle/>
          <a:p>
            <a:r>
              <a:rPr lang="fi-FI"/>
              <a:t>Puttonen, Elenius &amp; Karjalainen (2023) CC-BY-SA</a:t>
            </a:r>
          </a:p>
        </p:txBody>
      </p:sp>
      <p:sp>
        <p:nvSpPr>
          <p:cNvPr id="9" name="Dian numeron paikkamerkki 8">
            <a:extLst>
              <a:ext uri="{FF2B5EF4-FFF2-40B4-BE49-F238E27FC236}">
                <a16:creationId xmlns:a16="http://schemas.microsoft.com/office/drawing/2014/main" id="{3A0EC8FA-1F20-4BA1-8C43-ED8E75F97912}"/>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29247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97B3A2-4669-4B6B-81A2-9CCA972E979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24F6B54-3BC3-46A2-A88F-5C0CEAFF3518}"/>
              </a:ext>
            </a:extLst>
          </p:cNvPr>
          <p:cNvSpPr>
            <a:spLocks noGrp="1"/>
          </p:cNvSpPr>
          <p:nvPr>
            <p:ph type="dt" sz="half" idx="10"/>
          </p:nvPr>
        </p:nvSpPr>
        <p:spPr/>
        <p:txBody>
          <a:bodyPr/>
          <a:lstStyle/>
          <a:p>
            <a:fld id="{474F9262-0E01-4BFE-85CA-3EFE2514C2CE}" type="datetime1">
              <a:rPr lang="fi-FI" smtClean="0"/>
              <a:t>17.1.2025</a:t>
            </a:fld>
            <a:endParaRPr lang="fi-FI"/>
          </a:p>
        </p:txBody>
      </p:sp>
      <p:sp>
        <p:nvSpPr>
          <p:cNvPr id="4" name="Alatunnisteen paikkamerkki 3">
            <a:extLst>
              <a:ext uri="{FF2B5EF4-FFF2-40B4-BE49-F238E27FC236}">
                <a16:creationId xmlns:a16="http://schemas.microsoft.com/office/drawing/2014/main" id="{860B5ABD-8098-438D-BE41-BD3B0C70A8E1}"/>
              </a:ext>
            </a:extLst>
          </p:cNvPr>
          <p:cNvSpPr>
            <a:spLocks noGrp="1"/>
          </p:cNvSpPr>
          <p:nvPr>
            <p:ph type="ftr" sz="quarter" idx="11"/>
          </p:nvPr>
        </p:nvSpPr>
        <p:spPr/>
        <p:txBody>
          <a:bodyPr/>
          <a:lstStyle/>
          <a:p>
            <a:r>
              <a:rPr lang="fi-FI"/>
              <a:t>Puttonen, Elenius &amp; Karjalainen (2023) CC-BY-SA</a:t>
            </a:r>
          </a:p>
        </p:txBody>
      </p:sp>
      <p:sp>
        <p:nvSpPr>
          <p:cNvPr id="5" name="Dian numeron paikkamerkki 4">
            <a:extLst>
              <a:ext uri="{FF2B5EF4-FFF2-40B4-BE49-F238E27FC236}">
                <a16:creationId xmlns:a16="http://schemas.microsoft.com/office/drawing/2014/main" id="{F4C4A39E-11A2-40DD-94DF-E8AD0561FE6D}"/>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25616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5C78AEA-ABFF-4A52-9EDF-99CFA88FD325}"/>
              </a:ext>
            </a:extLst>
          </p:cNvPr>
          <p:cNvSpPr>
            <a:spLocks noGrp="1"/>
          </p:cNvSpPr>
          <p:nvPr>
            <p:ph type="dt" sz="half" idx="10"/>
          </p:nvPr>
        </p:nvSpPr>
        <p:spPr/>
        <p:txBody>
          <a:bodyPr/>
          <a:lstStyle/>
          <a:p>
            <a:fld id="{20B1C60E-CA65-47F5-8163-90C80945DC8E}" type="datetime1">
              <a:rPr lang="fi-FI" smtClean="0"/>
              <a:t>17.1.2025</a:t>
            </a:fld>
            <a:endParaRPr lang="fi-FI"/>
          </a:p>
        </p:txBody>
      </p:sp>
      <p:sp>
        <p:nvSpPr>
          <p:cNvPr id="3" name="Alatunnisteen paikkamerkki 2">
            <a:extLst>
              <a:ext uri="{FF2B5EF4-FFF2-40B4-BE49-F238E27FC236}">
                <a16:creationId xmlns:a16="http://schemas.microsoft.com/office/drawing/2014/main" id="{D617FEFD-0CDD-4134-8C50-5813E014E3AF}"/>
              </a:ext>
            </a:extLst>
          </p:cNvPr>
          <p:cNvSpPr>
            <a:spLocks noGrp="1"/>
          </p:cNvSpPr>
          <p:nvPr>
            <p:ph type="ftr" sz="quarter" idx="11"/>
          </p:nvPr>
        </p:nvSpPr>
        <p:spPr/>
        <p:txBody>
          <a:bodyPr/>
          <a:lstStyle/>
          <a:p>
            <a:r>
              <a:rPr lang="fi-FI"/>
              <a:t>Puttonen, Elenius &amp; Karjalainen (2023) CC-BY-SA</a:t>
            </a:r>
          </a:p>
        </p:txBody>
      </p:sp>
      <p:sp>
        <p:nvSpPr>
          <p:cNvPr id="4" name="Dian numeron paikkamerkki 3">
            <a:extLst>
              <a:ext uri="{FF2B5EF4-FFF2-40B4-BE49-F238E27FC236}">
                <a16:creationId xmlns:a16="http://schemas.microsoft.com/office/drawing/2014/main" id="{DCEADB1B-2F5D-4ECA-A97B-A23053795874}"/>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95770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FE476-05AF-422E-8999-ADCDC74D9A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5425574-F81F-4B8D-B73A-75BB0CD2E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8080338-E7C4-4E9C-B824-7A1FBC790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8D3397A-79C5-4243-B53B-A3C53D2C36C5}"/>
              </a:ext>
            </a:extLst>
          </p:cNvPr>
          <p:cNvSpPr>
            <a:spLocks noGrp="1"/>
          </p:cNvSpPr>
          <p:nvPr>
            <p:ph type="dt" sz="half" idx="10"/>
          </p:nvPr>
        </p:nvSpPr>
        <p:spPr/>
        <p:txBody>
          <a:bodyPr/>
          <a:lstStyle/>
          <a:p>
            <a:fld id="{43A8F91B-1EFC-4458-BE86-A97618666E78}" type="datetime1">
              <a:rPr lang="fi-FI" smtClean="0"/>
              <a:t>17.1.2025</a:t>
            </a:fld>
            <a:endParaRPr lang="fi-FI"/>
          </a:p>
        </p:txBody>
      </p:sp>
      <p:sp>
        <p:nvSpPr>
          <p:cNvPr id="6" name="Alatunnisteen paikkamerkki 5">
            <a:extLst>
              <a:ext uri="{FF2B5EF4-FFF2-40B4-BE49-F238E27FC236}">
                <a16:creationId xmlns:a16="http://schemas.microsoft.com/office/drawing/2014/main" id="{62D65BC9-7BD6-4887-B4FE-6CDA8ECB9988}"/>
              </a:ext>
            </a:extLst>
          </p:cNvPr>
          <p:cNvSpPr>
            <a:spLocks noGrp="1"/>
          </p:cNvSpPr>
          <p:nvPr>
            <p:ph type="ftr" sz="quarter" idx="11"/>
          </p:nvPr>
        </p:nvSpPr>
        <p:spPr/>
        <p:txBody>
          <a:bodyPr/>
          <a:lstStyle/>
          <a:p>
            <a:r>
              <a:rPr lang="fi-FI"/>
              <a:t>Puttonen, Elenius &amp; Karjalainen (2023) CC-BY-SA</a:t>
            </a:r>
          </a:p>
        </p:txBody>
      </p:sp>
      <p:sp>
        <p:nvSpPr>
          <p:cNvPr id="7" name="Dian numeron paikkamerkki 6">
            <a:extLst>
              <a:ext uri="{FF2B5EF4-FFF2-40B4-BE49-F238E27FC236}">
                <a16:creationId xmlns:a16="http://schemas.microsoft.com/office/drawing/2014/main" id="{9AD803FB-F4E4-4667-AA0A-8EE8E07A428A}"/>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351823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F0E80-0EAF-4A5D-B2B5-C613A442FFF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722C70A-1C19-4A8F-B41E-0CC09E7E5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691C125-780A-4379-9137-A8810A1BD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5401ABC-5619-491B-B2A3-9C630B7E3522}"/>
              </a:ext>
            </a:extLst>
          </p:cNvPr>
          <p:cNvSpPr>
            <a:spLocks noGrp="1"/>
          </p:cNvSpPr>
          <p:nvPr>
            <p:ph type="dt" sz="half" idx="10"/>
          </p:nvPr>
        </p:nvSpPr>
        <p:spPr/>
        <p:txBody>
          <a:bodyPr/>
          <a:lstStyle/>
          <a:p>
            <a:fld id="{F325C2D2-D6C9-4B44-9389-10EA89F645B1}" type="datetime1">
              <a:rPr lang="fi-FI" smtClean="0"/>
              <a:t>17.1.2025</a:t>
            </a:fld>
            <a:endParaRPr lang="fi-FI"/>
          </a:p>
        </p:txBody>
      </p:sp>
      <p:sp>
        <p:nvSpPr>
          <p:cNvPr id="6" name="Alatunnisteen paikkamerkki 5">
            <a:extLst>
              <a:ext uri="{FF2B5EF4-FFF2-40B4-BE49-F238E27FC236}">
                <a16:creationId xmlns:a16="http://schemas.microsoft.com/office/drawing/2014/main" id="{3FD96783-036A-4785-87EE-029B2EEB7B9F}"/>
              </a:ext>
            </a:extLst>
          </p:cNvPr>
          <p:cNvSpPr>
            <a:spLocks noGrp="1"/>
          </p:cNvSpPr>
          <p:nvPr>
            <p:ph type="ftr" sz="quarter" idx="11"/>
          </p:nvPr>
        </p:nvSpPr>
        <p:spPr/>
        <p:txBody>
          <a:bodyPr/>
          <a:lstStyle/>
          <a:p>
            <a:r>
              <a:rPr lang="fi-FI"/>
              <a:t>Puttonen, Elenius &amp; Karjalainen (2023) CC-BY-SA</a:t>
            </a:r>
          </a:p>
        </p:txBody>
      </p:sp>
      <p:sp>
        <p:nvSpPr>
          <p:cNvPr id="7" name="Dian numeron paikkamerkki 6">
            <a:extLst>
              <a:ext uri="{FF2B5EF4-FFF2-40B4-BE49-F238E27FC236}">
                <a16:creationId xmlns:a16="http://schemas.microsoft.com/office/drawing/2014/main" id="{F1890305-0334-4486-BCD4-540783C53660}"/>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158002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862CADC-4E4D-4FB3-9832-8B02A963D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4FF54BD-9FA1-46C5-8E1F-4A29AF37A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7F2190D-4395-450E-8F23-03CF95B7F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2A84-2641-4672-BA67-BB981B4148AA}" type="datetime1">
              <a:rPr lang="fi-FI" smtClean="0"/>
              <a:t>17.1.2025</a:t>
            </a:fld>
            <a:endParaRPr lang="fi-FI"/>
          </a:p>
        </p:txBody>
      </p:sp>
      <p:sp>
        <p:nvSpPr>
          <p:cNvPr id="5" name="Alatunnisteen paikkamerkki 4">
            <a:extLst>
              <a:ext uri="{FF2B5EF4-FFF2-40B4-BE49-F238E27FC236}">
                <a16:creationId xmlns:a16="http://schemas.microsoft.com/office/drawing/2014/main" id="{DA649EB8-477C-4B4D-99CD-CAB8BC4BB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Puttonen, Elenius &amp; Karjalainen (2023) CC-BY-SA</a:t>
            </a:r>
          </a:p>
        </p:txBody>
      </p:sp>
      <p:sp>
        <p:nvSpPr>
          <p:cNvPr id="6" name="Dian numeron paikkamerkki 5">
            <a:extLst>
              <a:ext uri="{FF2B5EF4-FFF2-40B4-BE49-F238E27FC236}">
                <a16:creationId xmlns:a16="http://schemas.microsoft.com/office/drawing/2014/main" id="{E205DBCA-DDB2-468A-8146-7F6C1ACDB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435CB-FC04-4D61-AA73-777AE249F15B}" type="slidenum">
              <a:rPr lang="fi-FI" smtClean="0"/>
              <a:t>‹#›</a:t>
            </a:fld>
            <a:endParaRPr lang="fi-FI"/>
          </a:p>
        </p:txBody>
      </p:sp>
    </p:spTree>
    <p:extLst>
      <p:ext uri="{BB962C8B-B14F-4D97-AF65-F5344CB8AC3E}">
        <p14:creationId xmlns:p14="http://schemas.microsoft.com/office/powerpoint/2010/main" val="560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hyperlink" Target="https://sites.google.com/view/reverse-images/ho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dependent.co.uk/tech/tom-cruise-deepfakes-videos-test-b1993401.html" TargetMode="External"/><Relationship Id="rId2" Type="http://schemas.openxmlformats.org/officeDocument/2006/relationships/hyperlink" Target="https://journals.sagepub.com/doi/full/10.1177/2056305120903408" TargetMode="External"/><Relationship Id="rId1" Type="http://schemas.openxmlformats.org/officeDocument/2006/relationships/slideLayout" Target="../slideLayouts/slideLayout2.xml"/><Relationship Id="rId4" Type="http://schemas.openxmlformats.org/officeDocument/2006/relationships/hyperlink" Target="https://detectortools.ai/tool/deepfake-o-mete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sciencedirect.com/science/article/pii/S2352250X23002233" TargetMode="External"/><Relationship Id="rId7" Type="http://schemas.openxmlformats.org/officeDocument/2006/relationships/hyperlink" Target="https://www.bbc.co.uk/bitesize/articles/zqnwxg8" TargetMode="External"/><Relationship Id="rId2" Type="http://schemas.openxmlformats.org/officeDocument/2006/relationships/hyperlink" Target="https://en.wikipedia.org/wiki/Color_symbolism" TargetMode="External"/><Relationship Id="rId1" Type="http://schemas.openxmlformats.org/officeDocument/2006/relationships/slideLayout" Target="../slideLayouts/slideLayout4.xml"/><Relationship Id="rId6" Type="http://schemas.openxmlformats.org/officeDocument/2006/relationships/hyperlink" Target="https://www.whichfaceisreal.com/" TargetMode="External"/><Relationship Id="rId5" Type="http://schemas.openxmlformats.org/officeDocument/2006/relationships/hyperlink" Target="https://www.nytimes.com/column/learning-whats-going-on-in-this-picture" TargetMode="External"/><Relationship Id="rId4" Type="http://schemas.openxmlformats.org/officeDocument/2006/relationships/hyperlink" Target="https://www.turing.ac.uk/blog/what-are-deepfakes-and-how-can-we-detect-the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ingportal.iiep.unesco.org/en/glossary/numeracy" TargetMode="External"/><Relationship Id="rId2" Type="http://schemas.openxmlformats.org/officeDocument/2006/relationships/hyperlink" Target="https://en.wikipedia.org/wiki/Statistical_litera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vm.fi/en/openda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oundcloud.com/user-90526639/tiedosta-tulevaisuus-podcast-tilastotiedon-merkitys-yhteiskunnassa" TargetMode="External"/><Relationship Id="rId2" Type="http://schemas.openxmlformats.org/officeDocument/2006/relationships/hyperlink" Target="https://stat.fi/tietotrendit/blogit/2022/mita-jos-ei-olisi-tilastoja"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bbc.co.uk/bitesize/articles/zgw2qfr#zskjdp3" TargetMode="External"/><Relationship Id="rId2" Type="http://schemas.openxmlformats.org/officeDocument/2006/relationships/hyperlink" Target="https://thecypressonline.com/49216/opinions/the-danger-of-statistics-out-of-context-how-numbers-dont-tell-the-whole-story/"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stat.fi/index_en.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aO6ipI-d2f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Q_ZbckRPCp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fp.csc.fi/jufoportal" TargetMode="External"/><Relationship Id="rId2" Type="http://schemas.openxmlformats.org/officeDocument/2006/relationships/hyperlink" Target="https://doaj.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ssn.org/understanding-the-issn/what-is-an-issn/" TargetMode="External"/><Relationship Id="rId2" Type="http://schemas.openxmlformats.org/officeDocument/2006/relationships/hyperlink" Target="https://en.wikipedia.org/wiki/Scholarly_peer_review"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unhcr.org/innovation/wp-content/uploads/2022/02/Factsheet-4.pdf" TargetMode="External"/><Relationship Id="rId2" Type="http://schemas.openxmlformats.org/officeDocument/2006/relationships/hyperlink" Target="https://julkaisut.valtioneuvosto.fi/bitstream/handle/10024/162377/VNK_2020_9.pdf?sequence=1&amp;isAllowed=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jerseyeveningpost.com/uncategorised/2022/03/31/a-blogger-fooled-three-scientific-journals-into-publishing-a-fake-star-wars-themed-paper/" TargetMode="External"/><Relationship Id="rId7" Type="http://schemas.openxmlformats.org/officeDocument/2006/relationships/hyperlink" Target="https://jfp.csc.fi/jufoportal" TargetMode="External"/><Relationship Id="rId2" Type="http://schemas.openxmlformats.org/officeDocument/2006/relationships/hyperlink" Target="https://en.wikipedia.org/wiki/Dihydrogen_monoxide_parody" TargetMode="External"/><Relationship Id="rId1" Type="http://schemas.openxmlformats.org/officeDocument/2006/relationships/slideLayout" Target="../slideLayouts/slideLayout4.xml"/><Relationship Id="rId6" Type="http://schemas.openxmlformats.org/officeDocument/2006/relationships/hyperlink" Target="https://doaj.org/" TargetMode="External"/><Relationship Id="rId5" Type="http://schemas.openxmlformats.org/officeDocument/2006/relationships/hyperlink" Target="https://www.jyu.fi/en/for-students/instructions-for-bachelors-and-masters-students/information-seeking-and-research-data-management/library-tutorial/what-is-scientific-information#toc-what-is-scientific-information-" TargetMode="External"/><Relationship Id="rId4" Type="http://schemas.openxmlformats.org/officeDocument/2006/relationships/hyperlink" Target="https://www.utu.fi/en/news/news/tools-for-identifying-predatory-journal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stel.pubpub.org/pub/02-01-farmer-2021/release/1" TargetMode="External"/><Relationship Id="rId7" Type="http://schemas.openxmlformats.org/officeDocument/2006/relationships/hyperlink" Target="https://www.weforum.org/press/2024/01/global-risks-report-2024-press-release/" TargetMode="External"/><Relationship Id="rId2" Type="http://schemas.openxmlformats.org/officeDocument/2006/relationships/hyperlink" Target="https://directory.doabooks.org/handle/20.500.12854/146400" TargetMode="External"/><Relationship Id="rId1" Type="http://schemas.openxmlformats.org/officeDocument/2006/relationships/slideLayout" Target="../slideLayouts/slideLayout2.xml"/><Relationship Id="rId6" Type="http://schemas.openxmlformats.org/officeDocument/2006/relationships/hyperlink" Target="https://doi.org/10.3390/books978-3-0365-1347-8" TargetMode="External"/><Relationship Id="rId5" Type="http://schemas.openxmlformats.org/officeDocument/2006/relationships/hyperlink" Target="https://urn.fi/URN:NBN:fi:aalto-202406234886" TargetMode="External"/><Relationship Id="rId4" Type="http://schemas.openxmlformats.org/officeDocument/2006/relationships/hyperlink" Target="https://doi.org/10.4324/9780429295379"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QHEXK8t698" TargetMode="External"/><Relationship Id="rId2" Type="http://schemas.openxmlformats.org/officeDocument/2006/relationships/hyperlink" Target="https://www.britannica.com/science/cognitive-bia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helsinki.fi/en/projects/authority-of-the-media-and-trust-of-the-audience/project-description" TargetMode="External"/><Relationship Id="rId2" Type="http://schemas.openxmlformats.org/officeDocument/2006/relationships/hyperlink" Target="https://reutersinstitute.politics.ox.ac.uk/digital-news-report/2024/finla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bbc.co.uk/bitesize/articles/z6kxxyc" TargetMode="External"/><Relationship Id="rId7" Type="http://schemas.openxmlformats.org/officeDocument/2006/relationships/hyperlink" Target="https://mediakasvatus.fi/wp-content/uploads/2022/05/caawinaad_test_your_media_literacy_skills_accessible.pdf" TargetMode="External"/><Relationship Id="rId2" Type="http://schemas.openxmlformats.org/officeDocument/2006/relationships/hyperlink" Target="https://pmc.ncbi.nlm.nih.gov/articles/PMC9548403/" TargetMode="External"/><Relationship Id="rId1" Type="http://schemas.openxmlformats.org/officeDocument/2006/relationships/slideLayout" Target="../slideLayouts/slideLayout4.xml"/><Relationship Id="rId6" Type="http://schemas.openxmlformats.org/officeDocument/2006/relationships/hyperlink" Target="https://www.bbc.co.uk/bitesize/articles/zwfm8hv" TargetMode="External"/><Relationship Id="rId5" Type="http://schemas.openxmlformats.org/officeDocument/2006/relationships/hyperlink" Target="https://www.bbc.co.uk/bitesize/articles/zrsdmbk" TargetMode="External"/><Relationship Id="rId4" Type="http://schemas.openxmlformats.org/officeDocument/2006/relationships/hyperlink" Target="https://thl.fi/en/whats-new/press-releases-and-news/look-for-these-signs-to-identify-false-information-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aupungin valot, jotka näkyvät tarkkoina suurennuslasin läpi">
            <a:extLst>
              <a:ext uri="{FF2B5EF4-FFF2-40B4-BE49-F238E27FC236}">
                <a16:creationId xmlns:a16="http://schemas.microsoft.com/office/drawing/2014/main" id="{1DEB4049-8A55-44FA-89EE-4E1016BD649F}"/>
              </a:ext>
            </a:extLst>
          </p:cNvPr>
          <p:cNvPicPr>
            <a:picLocks noChangeAspect="1"/>
          </p:cNvPicPr>
          <p:nvPr/>
        </p:nvPicPr>
        <p:blipFill rotWithShape="1">
          <a:blip r:embed="rId2">
            <a:extLst>
              <a:ext uri="{28A0092B-C50C-407E-A947-70E740481C1C}">
                <a14:useLocalDpi xmlns:a14="http://schemas.microsoft.com/office/drawing/2010/main" val="0"/>
              </a:ext>
            </a:extLst>
          </a:blip>
          <a:srcRect l="434" t="9091" r="22864"/>
          <a:stretch/>
        </p:blipFill>
        <p:spPr>
          <a:xfrm>
            <a:off x="3523488" y="10"/>
            <a:ext cx="8668512" cy="6857990"/>
          </a:xfrm>
          <a:prstGeom prst="rect">
            <a:avLst/>
          </a:prstGeom>
        </p:spPr>
      </p:pic>
      <p:sp>
        <p:nvSpPr>
          <p:cNvPr id="17"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7199F675-F219-422D-85B4-0F0E7A16CD98}"/>
              </a:ext>
            </a:extLst>
          </p:cNvPr>
          <p:cNvSpPr>
            <a:spLocks noGrp="1"/>
          </p:cNvSpPr>
          <p:nvPr>
            <p:ph type="ctrTitle"/>
          </p:nvPr>
        </p:nvSpPr>
        <p:spPr>
          <a:xfrm>
            <a:off x="477980" y="1224828"/>
            <a:ext cx="5694219" cy="1520500"/>
          </a:xfrm>
        </p:spPr>
        <p:txBody>
          <a:bodyPr anchor="b">
            <a:normAutofit/>
          </a:bodyPr>
          <a:lstStyle/>
          <a:p>
            <a:pPr algn="l"/>
            <a:r>
              <a:rPr lang="fi-FI" sz="4400" dirty="0">
                <a:solidFill>
                  <a:srgbClr val="000000"/>
                </a:solidFill>
                <a:latin typeface="Arial" panose="020B0604020202020204" pitchFamily="34" charset="0"/>
                <a:cs typeface="Arial" panose="020B0604020202020204" pitchFamily="34" charset="0"/>
              </a:rPr>
              <a:t>Am I </a:t>
            </a:r>
            <a:r>
              <a:rPr lang="fi-FI" sz="4400" dirty="0" err="1">
                <a:solidFill>
                  <a:srgbClr val="000000"/>
                </a:solidFill>
                <a:latin typeface="Arial" panose="020B0604020202020204" pitchFamily="34" charset="0"/>
                <a:cs typeface="Arial" panose="020B0604020202020204" pitchFamily="34" charset="0"/>
              </a:rPr>
              <a:t>fooled</a:t>
            </a:r>
            <a:r>
              <a:rPr lang="fi-FI" sz="4400" b="0" i="0" u="none" strike="noStrike" dirty="0">
                <a:solidFill>
                  <a:srgbClr val="000000"/>
                </a:solidFill>
                <a:effectLst/>
                <a:latin typeface="Arial" panose="020B0604020202020204" pitchFamily="34" charset="0"/>
                <a:cs typeface="Arial" panose="020B0604020202020204" pitchFamily="34" charset="0"/>
              </a:rPr>
              <a:t>?</a:t>
            </a:r>
            <a:br>
              <a:rPr lang="fi-FI" sz="4400" b="0" i="0" u="none" strike="noStrike" dirty="0">
                <a:solidFill>
                  <a:srgbClr val="000000"/>
                </a:solidFill>
                <a:effectLst/>
                <a:latin typeface="Arial" panose="020B0604020202020204" pitchFamily="34" charset="0"/>
                <a:cs typeface="Arial" panose="020B0604020202020204" pitchFamily="34" charset="0"/>
              </a:rPr>
            </a:br>
            <a:r>
              <a:rPr lang="fi-FI" sz="4400" b="0" i="0" u="none" strike="noStrike" dirty="0" err="1">
                <a:solidFill>
                  <a:srgbClr val="000000"/>
                </a:solidFill>
                <a:effectLst/>
                <a:latin typeface="Arial" panose="020B0604020202020204" pitchFamily="34" charset="0"/>
                <a:cs typeface="Arial" panose="020B0604020202020204" pitchFamily="34" charset="0"/>
              </a:rPr>
              <a:t>Do</a:t>
            </a:r>
            <a:r>
              <a:rPr lang="fi-FI" sz="4400" b="0" i="0" u="none" strike="noStrike" dirty="0">
                <a:solidFill>
                  <a:srgbClr val="000000"/>
                </a:solidFill>
                <a:effectLst/>
                <a:latin typeface="Arial" panose="020B0604020202020204" pitchFamily="34" charset="0"/>
                <a:cs typeface="Arial" panose="020B0604020202020204" pitchFamily="34" charset="0"/>
              </a:rPr>
              <a:t> I </a:t>
            </a:r>
            <a:r>
              <a:rPr lang="fi-FI" sz="4400" b="0" i="0" u="none" strike="noStrike" dirty="0" err="1">
                <a:solidFill>
                  <a:srgbClr val="000000"/>
                </a:solidFill>
                <a:effectLst/>
                <a:latin typeface="Arial" panose="020B0604020202020204" pitchFamily="34" charset="0"/>
                <a:cs typeface="Arial" panose="020B0604020202020204" pitchFamily="34" charset="0"/>
              </a:rPr>
              <a:t>fool</a:t>
            </a:r>
            <a:r>
              <a:rPr lang="fi-FI" sz="4400" b="0" i="0" u="none" strike="noStrike" dirty="0">
                <a:solidFill>
                  <a:srgbClr val="000000"/>
                </a:solidFill>
                <a:effectLst/>
                <a:latin typeface="Arial" panose="020B0604020202020204" pitchFamily="34" charset="0"/>
                <a:cs typeface="Arial" panose="020B0604020202020204" pitchFamily="34" charset="0"/>
              </a:rPr>
              <a:t> </a:t>
            </a:r>
            <a:r>
              <a:rPr lang="fi-FI" sz="4400" b="0" i="0" u="none" strike="noStrike" dirty="0" err="1">
                <a:solidFill>
                  <a:srgbClr val="000000"/>
                </a:solidFill>
                <a:effectLst/>
                <a:latin typeface="Arial" panose="020B0604020202020204" pitchFamily="34" charset="0"/>
                <a:cs typeface="Arial" panose="020B0604020202020204" pitchFamily="34" charset="0"/>
              </a:rPr>
              <a:t>others</a:t>
            </a:r>
            <a:r>
              <a:rPr lang="fi-FI" sz="4400" b="0" i="0" u="none" strike="noStrike" dirty="0">
                <a:solidFill>
                  <a:srgbClr val="000000"/>
                </a:solidFill>
                <a:effectLst/>
                <a:latin typeface="Arial" panose="020B0604020202020204" pitchFamily="34" charset="0"/>
                <a:cs typeface="Arial" panose="020B0604020202020204" pitchFamily="34" charset="0"/>
              </a:rPr>
              <a:t>?</a:t>
            </a:r>
            <a:endParaRPr lang="fi-FI" sz="4400" dirty="0">
              <a:latin typeface="Arial" panose="020B0604020202020204" pitchFamily="34" charset="0"/>
              <a:cs typeface="Arial" panose="020B0604020202020204" pitchFamily="34" charset="0"/>
            </a:endParaRPr>
          </a:p>
        </p:txBody>
      </p:sp>
      <p:sp>
        <p:nvSpPr>
          <p:cNvPr id="3" name="Alaotsikko 2">
            <a:extLst>
              <a:ext uri="{FF2B5EF4-FFF2-40B4-BE49-F238E27FC236}">
                <a16:creationId xmlns:a16="http://schemas.microsoft.com/office/drawing/2014/main" id="{8C489154-5D8E-452B-9268-1E69B25961E8}"/>
              </a:ext>
            </a:extLst>
          </p:cNvPr>
          <p:cNvSpPr>
            <a:spLocks noGrp="1"/>
          </p:cNvSpPr>
          <p:nvPr>
            <p:ph type="subTitle" idx="1"/>
          </p:nvPr>
        </p:nvSpPr>
        <p:spPr>
          <a:xfrm>
            <a:off x="455455" y="3125930"/>
            <a:ext cx="5931350" cy="901067"/>
          </a:xfrm>
        </p:spPr>
        <p:txBody>
          <a:bodyPr vert="horz" lIns="91440" tIns="45720" rIns="91440" bIns="45720" rtlCol="0" anchor="t">
            <a:normAutofit lnSpcReduction="10000"/>
          </a:bodyPr>
          <a:lstStyle/>
          <a:p>
            <a:pPr algn="l"/>
            <a:r>
              <a:rPr lang="fi-FI" sz="2000" dirty="0">
                <a:latin typeface="Arial"/>
                <a:cs typeface="Arial"/>
              </a:rPr>
              <a:t>Learning </a:t>
            </a:r>
            <a:r>
              <a:rPr lang="fi-FI" sz="2000" dirty="0" err="1">
                <a:latin typeface="Arial"/>
                <a:cs typeface="Arial"/>
              </a:rPr>
              <a:t>material</a:t>
            </a:r>
            <a:r>
              <a:rPr lang="fi-FI" sz="2000" dirty="0">
                <a:latin typeface="Arial"/>
                <a:cs typeface="Arial"/>
              </a:rPr>
              <a:t> for </a:t>
            </a:r>
            <a:r>
              <a:rPr lang="fi-FI" sz="2000" dirty="0" err="1">
                <a:latin typeface="Arial"/>
                <a:cs typeface="Arial"/>
              </a:rPr>
              <a:t>students</a:t>
            </a:r>
            <a:r>
              <a:rPr lang="fi-FI" sz="2000" dirty="0">
                <a:latin typeface="Arial"/>
                <a:cs typeface="Arial"/>
              </a:rPr>
              <a:t> in </a:t>
            </a:r>
            <a:r>
              <a:rPr lang="fi-FI" sz="2000" dirty="0" err="1">
                <a:latin typeface="Arial"/>
                <a:cs typeface="Arial"/>
              </a:rPr>
              <a:t>Universities</a:t>
            </a:r>
            <a:r>
              <a:rPr lang="fi-FI" sz="2000" dirty="0">
                <a:latin typeface="Arial"/>
                <a:cs typeface="Arial"/>
              </a:rPr>
              <a:t> of </a:t>
            </a:r>
            <a:r>
              <a:rPr lang="fi-FI" sz="2000" dirty="0" err="1">
                <a:latin typeface="Arial"/>
                <a:cs typeface="Arial"/>
              </a:rPr>
              <a:t>Applied</a:t>
            </a:r>
            <a:r>
              <a:rPr lang="fi-FI" sz="2000" dirty="0">
                <a:latin typeface="Arial"/>
                <a:cs typeface="Arial"/>
              </a:rPr>
              <a:t> Sciences for </a:t>
            </a:r>
            <a:r>
              <a:rPr lang="fi-FI" sz="2000" dirty="0" err="1">
                <a:latin typeface="Arial"/>
                <a:cs typeface="Arial"/>
              </a:rPr>
              <a:t>identifying</a:t>
            </a:r>
            <a:r>
              <a:rPr lang="fi-FI" sz="2000" dirty="0">
                <a:latin typeface="Arial"/>
                <a:cs typeface="Arial"/>
              </a:rPr>
              <a:t> </a:t>
            </a:r>
            <a:r>
              <a:rPr lang="fi-FI" sz="2000" dirty="0" err="1">
                <a:latin typeface="Arial"/>
                <a:cs typeface="Arial"/>
              </a:rPr>
              <a:t>false</a:t>
            </a:r>
            <a:r>
              <a:rPr lang="fi-FI" sz="2000" dirty="0">
                <a:latin typeface="Arial"/>
                <a:cs typeface="Arial"/>
              </a:rPr>
              <a:t> and </a:t>
            </a:r>
            <a:r>
              <a:rPr lang="fi-FI" sz="2000" dirty="0" err="1">
                <a:latin typeface="Arial"/>
                <a:cs typeface="Arial"/>
              </a:rPr>
              <a:t>fake</a:t>
            </a:r>
            <a:r>
              <a:rPr lang="fi-FI" sz="2000" dirty="0">
                <a:latin typeface="Arial"/>
                <a:cs typeface="Arial"/>
              </a:rPr>
              <a:t> </a:t>
            </a:r>
            <a:r>
              <a:rPr lang="fi-FI" sz="2000" dirty="0" err="1">
                <a:latin typeface="Arial"/>
                <a:cs typeface="Arial"/>
              </a:rPr>
              <a:t>information</a:t>
            </a:r>
            <a:endParaRPr lang="fi-FI" sz="2000" dirty="0">
              <a:latin typeface="Arial"/>
              <a:cs typeface="Arial"/>
            </a:endParaRPr>
          </a:p>
          <a:p>
            <a:pPr algn="l"/>
            <a:endParaRPr lang="fi-FI" sz="2000" dirty="0">
              <a:latin typeface="Arial"/>
              <a:cs typeface="Aria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iruutu 3">
            <a:extLst>
              <a:ext uri="{FF2B5EF4-FFF2-40B4-BE49-F238E27FC236}">
                <a16:creationId xmlns:a16="http://schemas.microsoft.com/office/drawing/2014/main" id="{A7F49373-F969-6AEE-8A0B-DC0219572956}"/>
              </a:ext>
            </a:extLst>
          </p:cNvPr>
          <p:cNvSpPr txBox="1"/>
          <p:nvPr/>
        </p:nvSpPr>
        <p:spPr>
          <a:xfrm>
            <a:off x="300422" y="5784554"/>
            <a:ext cx="7883766" cy="646331"/>
          </a:xfrm>
          <a:prstGeom prst="rect">
            <a:avLst/>
          </a:prstGeom>
          <a:noFill/>
        </p:spPr>
        <p:txBody>
          <a:bodyPr wrap="square" lIns="91440" tIns="45720" rIns="91440" bIns="45720" rtlCol="0" anchor="t">
            <a:spAutoFit/>
          </a:bodyPr>
          <a:lstStyle/>
          <a:p>
            <a:pPr>
              <a:defRPr/>
            </a:pPr>
            <a:r>
              <a:rPr lang="fi-FI" dirty="0">
                <a:solidFill>
                  <a:prstClr val="black"/>
                </a:solidFill>
                <a:latin typeface="Calibri" panose="020F0502020204030204"/>
              </a:rPr>
              <a:t>By Kaisa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Puttonen, Leena Elenius, Riitta-Liisa Karjalainen (</a:t>
            </a:r>
            <a:r>
              <a:rPr lang="fi-FI" dirty="0">
                <a:solidFill>
                  <a:prstClr val="black"/>
                </a:solidFill>
                <a:latin typeface="Calibri" panose="020F0502020204030204"/>
              </a:rPr>
              <a:t>2023 </a:t>
            </a:r>
            <a:r>
              <a:rPr lang="fi-FI" dirty="0" err="1">
                <a:solidFill>
                  <a:prstClr val="black"/>
                </a:solidFill>
                <a:latin typeface="Calibri" panose="020F0502020204030204"/>
              </a:rPr>
              <a:t>updated</a:t>
            </a:r>
            <a:r>
              <a:rPr lang="fi-FI" dirty="0">
                <a:solidFill>
                  <a:prstClr val="black"/>
                </a:solidFill>
                <a:latin typeface="Calibri" panose="020F0502020204030204"/>
              </a:rPr>
              <a:t> 2025</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fi-FI"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a:defRPr/>
            </a:pPr>
            <a:r>
              <a:rPr lang="fi-FI" dirty="0">
                <a:solidFill>
                  <a:prstClr val="black"/>
                </a:solidFill>
                <a:latin typeface="Calibri" panose="020F0502020204030204"/>
              </a:rPr>
              <a:t>English version </a:t>
            </a:r>
            <a:r>
              <a:rPr lang="fi-FI" dirty="0" err="1">
                <a:solidFill>
                  <a:prstClr val="black"/>
                </a:solidFill>
                <a:latin typeface="Calibri" panose="020F0502020204030204"/>
              </a:rPr>
              <a:t>by</a:t>
            </a:r>
            <a:r>
              <a:rPr lang="fi-FI" dirty="0">
                <a:solidFill>
                  <a:prstClr val="black"/>
                </a:solidFill>
                <a:latin typeface="Calibri" panose="020F0502020204030204"/>
              </a:rPr>
              <a:t> Kaisa Puttonen and Hanna-Riina Aho</a:t>
            </a:r>
            <a:endParaRPr lang="fi-FI" sz="1800" b="0" i="0" u="none" strike="noStrike" kern="1200" cap="none" spc="0" normalizeH="0" baseline="0" noProof="0" dirty="0" err="1">
              <a:ln>
                <a:noFill/>
              </a:ln>
              <a:solidFill>
                <a:prstClr val="black"/>
              </a:solidFill>
              <a:effectLst/>
              <a:uLnTx/>
              <a:uFillTx/>
              <a:latin typeface="Calibri" panose="020F0502020204030204"/>
              <a:ea typeface="Calibri"/>
              <a:cs typeface="Calibri"/>
            </a:endParaRPr>
          </a:p>
        </p:txBody>
      </p:sp>
      <p:pic>
        <p:nvPicPr>
          <p:cNvPr id="7" name="Kuva 6" descr="CC-licence">
            <a:extLst>
              <a:ext uri="{FF2B5EF4-FFF2-40B4-BE49-F238E27FC236}">
                <a16:creationId xmlns:a16="http://schemas.microsoft.com/office/drawing/2014/main" id="{D17C1699-88E1-9729-ED7B-7B2288EB6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976" y="6187889"/>
            <a:ext cx="1309103" cy="458186"/>
          </a:xfrm>
          <a:prstGeom prst="rect">
            <a:avLst/>
          </a:prstGeom>
        </p:spPr>
      </p:pic>
      <p:sp>
        <p:nvSpPr>
          <p:cNvPr id="6" name="Alatunnisteen paikkamerkki 5">
            <a:extLst>
              <a:ext uri="{FF2B5EF4-FFF2-40B4-BE49-F238E27FC236}">
                <a16:creationId xmlns:a16="http://schemas.microsoft.com/office/drawing/2014/main" id="{BA3E11CD-884D-8551-4690-0DD5302D5AA2}"/>
              </a:ext>
              <a:ext uri="{C183D7F6-B498-43B3-948B-1728B52AA6E4}">
                <adec:decorative xmlns:adec="http://schemas.microsoft.com/office/drawing/2017/decorative" val="1"/>
              </a:ext>
            </a:extLst>
          </p:cNvPr>
          <p:cNvSpPr>
            <a:spLocks noGrp="1"/>
          </p:cNvSpPr>
          <p:nvPr>
            <p:ph type="ftr" sz="quarter" idx="11"/>
          </p:nvPr>
        </p:nvSpPr>
        <p:spPr>
          <a:xfrm>
            <a:off x="3595048" y="6458708"/>
            <a:ext cx="4114800" cy="365125"/>
          </a:xfrm>
        </p:spPr>
        <p:txBody>
          <a:bodyPr/>
          <a:lstStyle/>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Karjalainen </a:t>
            </a:r>
            <a:r>
              <a:rPr lang="fi-FI" dirty="0">
                <a:solidFill>
                  <a:prstClr val="black">
                    <a:tint val="75000"/>
                  </a:prstClr>
                </a:solidFill>
                <a:latin typeface="Calibri" panose="020F0502020204030204"/>
              </a:rPr>
              <a:t>&amp; 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lang="fi-FI" dirty="0">
                <a:solidFill>
                  <a:prstClr val="black">
                    <a:tint val="75000"/>
                  </a:prstClr>
                </a:solidFill>
                <a:latin typeface="Calibri" panose="020F0502020204030204"/>
              </a:rPr>
              <a:t>CC-BY-A</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Kuva 8">
            <a:extLst>
              <a:ext uri="{FF2B5EF4-FFF2-40B4-BE49-F238E27FC236}">
                <a16:creationId xmlns:a16="http://schemas.microsoft.com/office/drawing/2014/main" id="{69D6752D-1E3A-A932-6658-9B32C1B129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22" y="4639861"/>
            <a:ext cx="2758440" cy="769620"/>
          </a:xfrm>
          <a:prstGeom prst="rect">
            <a:avLst/>
          </a:prstGeom>
        </p:spPr>
      </p:pic>
    </p:spTree>
    <p:extLst>
      <p:ext uri="{BB962C8B-B14F-4D97-AF65-F5344CB8AC3E}">
        <p14:creationId xmlns:p14="http://schemas.microsoft.com/office/powerpoint/2010/main" val="338245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D1DDBB-B2C4-F0F7-07B6-3BC12BEEBC9D}"/>
              </a:ext>
            </a:extLst>
          </p:cNvPr>
          <p:cNvSpPr>
            <a:spLocks noGrp="1"/>
          </p:cNvSpPr>
          <p:nvPr>
            <p:ph type="ctrTitle"/>
          </p:nvPr>
        </p:nvSpPr>
        <p:spPr/>
        <p:txBody>
          <a:bodyPr/>
          <a:lstStyle/>
          <a:p>
            <a:r>
              <a:rPr lang="fi-FI" err="1">
                <a:latin typeface="Arial"/>
                <a:cs typeface="Arial"/>
              </a:rPr>
              <a:t>Pictures</a:t>
            </a:r>
            <a:r>
              <a:rPr lang="fi-FI">
                <a:latin typeface="Arial"/>
                <a:cs typeface="Arial"/>
              </a:rPr>
              <a:t> and </a:t>
            </a:r>
            <a:r>
              <a:rPr lang="fi-FI" err="1">
                <a:latin typeface="Arial"/>
                <a:cs typeface="Arial"/>
              </a:rPr>
              <a:t>videos</a:t>
            </a:r>
            <a:endParaRPr lang="fi-FI">
              <a:latin typeface="Arial"/>
              <a:cs typeface="Arial"/>
            </a:endParaRPr>
          </a:p>
        </p:txBody>
      </p:sp>
      <p:sp>
        <p:nvSpPr>
          <p:cNvPr id="3" name="Alatunnisteen paikkamerkki 2">
            <a:extLst>
              <a:ext uri="{FF2B5EF4-FFF2-40B4-BE49-F238E27FC236}">
                <a16:creationId xmlns:a16="http://schemas.microsoft.com/office/drawing/2014/main" id="{E28EAF9B-5E05-9134-2C8C-9AB67A35831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328486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4953335" y="358096"/>
            <a:ext cx="6586491" cy="1586060"/>
          </a:xfrm>
        </p:spPr>
        <p:txBody>
          <a:bodyPr anchor="b">
            <a:noAutofit/>
          </a:bodyPr>
          <a:lstStyle/>
          <a:p>
            <a:r>
              <a:rPr lang="fi-FI" err="1">
                <a:latin typeface="Arial"/>
                <a:cs typeface="Arial"/>
              </a:rPr>
              <a:t>Orientation</a:t>
            </a:r>
            <a:r>
              <a:rPr lang="fi-FI">
                <a:latin typeface="Arial"/>
                <a:cs typeface="Arial"/>
              </a:rPr>
              <a:t> – How </a:t>
            </a:r>
            <a:r>
              <a:rPr lang="fi-FI" err="1">
                <a:latin typeface="Arial"/>
                <a:cs typeface="Arial"/>
              </a:rPr>
              <a:t>do</a:t>
            </a:r>
            <a:r>
              <a:rPr lang="fi-FI">
                <a:latin typeface="Arial"/>
                <a:cs typeface="Arial"/>
              </a:rPr>
              <a:t> </a:t>
            </a:r>
            <a:r>
              <a:rPr lang="fi-FI" err="1">
                <a:latin typeface="Arial"/>
                <a:cs typeface="Arial"/>
              </a:rPr>
              <a:t>you</a:t>
            </a:r>
            <a:r>
              <a:rPr lang="fi-FI">
                <a:latin typeface="Arial"/>
                <a:cs typeface="Arial"/>
              </a:rPr>
              <a:t> act?</a:t>
            </a:r>
            <a:endParaRPr lang="fi-FI">
              <a:latin typeface="Arial"/>
              <a:cs typeface="Arial" panose="020B0604020202020204" pitchFamily="34" charset="0"/>
            </a:endParaRPr>
          </a:p>
        </p:txBody>
      </p:sp>
      <p:sp>
        <p:nvSpPr>
          <p:cNvPr id="3" name="Sisällön paikkamerkki 2">
            <a:extLst>
              <a:ext uri="{FF2B5EF4-FFF2-40B4-BE49-F238E27FC236}">
                <a16:creationId xmlns:a16="http://schemas.microsoft.com/office/drawing/2014/main" id="{FC948D31-8ADF-49A8-98CC-E1E1A2DD2470}"/>
              </a:ext>
              <a:ext uri="{C183D7F6-B498-43B3-948B-1728B52AA6E4}">
                <adec:decorative xmlns:adec="http://schemas.microsoft.com/office/drawing/2017/decorative" val="1"/>
              </a:ext>
            </a:extLst>
          </p:cNvPr>
          <p:cNvSpPr>
            <a:spLocks noGrp="1"/>
          </p:cNvSpPr>
          <p:nvPr>
            <p:ph idx="1"/>
          </p:nvPr>
        </p:nvSpPr>
        <p:spPr>
          <a:xfrm>
            <a:off x="4965430" y="2115117"/>
            <a:ext cx="6586489" cy="4424827"/>
          </a:xfrm>
        </p:spPr>
        <p:txBody>
          <a:bodyPr vert="horz" lIns="91440" tIns="45720" rIns="91440" bIns="45720" rtlCol="0" anchor="t">
            <a:normAutofit/>
          </a:bodyPr>
          <a:lstStyle/>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p:txBody>
      </p:sp>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C6769970-2F9D-F7F9-CC3B-4ADD3EE96787}"/>
              </a:ext>
            </a:extLst>
          </p:cNvPr>
          <p:cNvSpPr>
            <a:spLocks noGrp="1"/>
          </p:cNvSpPr>
          <p:nvPr>
            <p:ph type="ftr" sz="quarter" idx="11"/>
          </p:nvPr>
        </p:nvSpPr>
        <p:spPr>
          <a:xfrm>
            <a:off x="4948451" y="6276738"/>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
        <p:nvSpPr>
          <p:cNvPr id="5" name="Tekstiruutu 4">
            <a:extLst>
              <a:ext uri="{FF2B5EF4-FFF2-40B4-BE49-F238E27FC236}">
                <a16:creationId xmlns:a16="http://schemas.microsoft.com/office/drawing/2014/main" id="{D722E6AA-E8C4-900A-EC87-8B283C090A79}"/>
              </a:ext>
            </a:extLst>
          </p:cNvPr>
          <p:cNvSpPr txBox="1"/>
          <p:nvPr/>
        </p:nvSpPr>
        <p:spPr>
          <a:xfrm>
            <a:off x="4966387" y="2064256"/>
            <a:ext cx="6429340"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1600" dirty="0">
              <a:latin typeface="Arial"/>
              <a:cs typeface="Arial"/>
            </a:endParaRPr>
          </a:p>
          <a:p>
            <a:pPr marL="342900" indent="-342900">
              <a:buFont typeface="Arial"/>
              <a:buChar char="•"/>
            </a:pPr>
            <a:r>
              <a:rPr lang="en-US" dirty="0">
                <a:latin typeface="Arial"/>
                <a:cs typeface="Arial"/>
              </a:rPr>
              <a:t>I am posting to Instagram about the treatment of animals in an animal hotel and using pictures I found on the net.</a:t>
            </a:r>
            <a:endParaRPr lang="fi-FI" dirty="0">
              <a:latin typeface="Arial"/>
              <a:cs typeface="Calibri" panose="020F0502020204030204"/>
            </a:endParaRPr>
          </a:p>
          <a:p>
            <a:pPr marL="342900" indent="-342900">
              <a:buFont typeface="Arial"/>
              <a:buChar char="•"/>
            </a:pPr>
            <a:r>
              <a:rPr lang="en-US" dirty="0">
                <a:latin typeface="Arial"/>
                <a:cs typeface="Arial"/>
              </a:rPr>
              <a:t>I was surprised to see  in </a:t>
            </a:r>
            <a:r>
              <a:rPr lang="en-US" dirty="0" err="1">
                <a:latin typeface="Arial"/>
                <a:cs typeface="Arial"/>
              </a:rPr>
              <a:t>Tikotok</a:t>
            </a:r>
            <a:r>
              <a:rPr lang="en-US" dirty="0">
                <a:latin typeface="Arial"/>
                <a:cs typeface="Arial"/>
              </a:rPr>
              <a:t> an expert in traffic safety claim that seat belts are actually dangerous.</a:t>
            </a:r>
          </a:p>
          <a:p>
            <a:pPr marL="342900" indent="-342900">
              <a:buFont typeface="Arial"/>
              <a:buChar char="•"/>
            </a:pPr>
            <a:r>
              <a:rPr lang="en-US" dirty="0">
                <a:latin typeface="Arial"/>
                <a:cs typeface="Arial"/>
              </a:rPr>
              <a:t>I was </a:t>
            </a:r>
            <a:r>
              <a:rPr lang="fi-FI" dirty="0" err="1">
                <a:latin typeface="Arial"/>
                <a:cs typeface="Arial"/>
              </a:rPr>
              <a:t>so</a:t>
            </a:r>
            <a:r>
              <a:rPr lang="fi-FI" dirty="0">
                <a:latin typeface="Arial"/>
                <a:cs typeface="Arial"/>
              </a:rPr>
              <a:t> </a:t>
            </a:r>
            <a:r>
              <a:rPr lang="en-US" dirty="0">
                <a:latin typeface="Arial"/>
                <a:cs typeface="Arial"/>
              </a:rPr>
              <a:t>excited to see </a:t>
            </a:r>
            <a:r>
              <a:rPr lang="fi-FI" dirty="0">
                <a:latin typeface="Arial"/>
                <a:cs typeface="Arial"/>
              </a:rPr>
              <a:t>a </a:t>
            </a:r>
            <a:r>
              <a:rPr lang="fi-FI" dirty="0" err="1">
                <a:latin typeface="Arial"/>
                <a:cs typeface="Arial"/>
              </a:rPr>
              <a:t>picture</a:t>
            </a:r>
            <a:r>
              <a:rPr lang="fi-FI" dirty="0">
                <a:latin typeface="Arial"/>
                <a:cs typeface="Arial"/>
              </a:rPr>
              <a:t>, </a:t>
            </a:r>
            <a:r>
              <a:rPr lang="fi-FI" dirty="0" err="1">
                <a:latin typeface="Arial"/>
                <a:cs typeface="Arial"/>
              </a:rPr>
              <a:t>which</a:t>
            </a:r>
            <a:r>
              <a:rPr lang="fi-FI" dirty="0">
                <a:latin typeface="Arial"/>
                <a:cs typeface="Arial"/>
              </a:rPr>
              <a:t> </a:t>
            </a:r>
            <a:r>
              <a:rPr lang="fi-FI" dirty="0" err="1">
                <a:latin typeface="Arial"/>
                <a:cs typeface="Arial"/>
              </a:rPr>
              <a:t>seemed</a:t>
            </a:r>
            <a:r>
              <a:rPr lang="fi-FI" dirty="0">
                <a:latin typeface="Arial"/>
                <a:cs typeface="Arial"/>
              </a:rPr>
              <a:t> to </a:t>
            </a:r>
            <a:r>
              <a:rPr lang="fi-FI" dirty="0" err="1">
                <a:latin typeface="Arial"/>
                <a:cs typeface="Arial"/>
              </a:rPr>
              <a:t>be</a:t>
            </a:r>
            <a:r>
              <a:rPr lang="fi-FI" dirty="0">
                <a:latin typeface="Arial"/>
                <a:cs typeface="Arial"/>
              </a:rPr>
              <a:t> </a:t>
            </a:r>
            <a:r>
              <a:rPr lang="fi-FI" dirty="0" err="1">
                <a:latin typeface="Arial"/>
                <a:cs typeface="Arial"/>
              </a:rPr>
              <a:t>incredible</a:t>
            </a:r>
            <a:r>
              <a:rPr lang="fi-FI" dirty="0">
                <a:latin typeface="Arial"/>
                <a:cs typeface="Arial"/>
              </a:rPr>
              <a:t> news </a:t>
            </a:r>
            <a:r>
              <a:rPr lang="en-US" dirty="0">
                <a:latin typeface="Arial"/>
                <a:cs typeface="Arial"/>
              </a:rPr>
              <a:t>that I shared </a:t>
            </a:r>
            <a:r>
              <a:rPr lang="fi-FI" dirty="0">
                <a:latin typeface="Arial"/>
                <a:cs typeface="Arial"/>
              </a:rPr>
              <a:t>it</a:t>
            </a:r>
            <a:r>
              <a:rPr lang="en-US" dirty="0">
                <a:latin typeface="Arial"/>
                <a:cs typeface="Arial"/>
              </a:rPr>
              <a:t> </a:t>
            </a:r>
            <a:r>
              <a:rPr lang="fi-FI" dirty="0" err="1">
                <a:latin typeface="Arial"/>
                <a:cs typeface="Arial"/>
              </a:rPr>
              <a:t>immediately</a:t>
            </a:r>
            <a:r>
              <a:rPr lang="en-US" dirty="0">
                <a:latin typeface="Arial"/>
                <a:cs typeface="Arial"/>
              </a:rPr>
              <a:t> in my WhatsApp group.</a:t>
            </a:r>
            <a:endParaRPr lang="fi-FI" dirty="0">
              <a:latin typeface="Arial"/>
              <a:cs typeface="Calibri" panose="020F0502020204030204"/>
            </a:endParaRPr>
          </a:p>
          <a:p>
            <a:pPr marL="285750" indent="-285750">
              <a:buFont typeface="Arial"/>
              <a:buChar char="•"/>
            </a:pPr>
            <a:r>
              <a:rPr lang="en-US" dirty="0">
                <a:latin typeface="Arial"/>
                <a:cs typeface="Arial"/>
              </a:rPr>
              <a:t>A newscaster talks </a:t>
            </a:r>
            <a:r>
              <a:rPr lang="en-US" dirty="0">
                <a:latin typeface="Arial"/>
                <a:cs typeface="Calibri"/>
              </a:rPr>
              <a:t>strange things </a:t>
            </a:r>
            <a:r>
              <a:rPr lang="en-US" dirty="0">
                <a:latin typeface="Arial"/>
                <a:cs typeface="Arial"/>
              </a:rPr>
              <a:t>on a video, I react: how can the newscaster think in that way? </a:t>
            </a:r>
            <a:endParaRPr lang="fi-FI" dirty="0">
              <a:latin typeface="Arial"/>
              <a:cs typeface="Calibri" panose="020F0502020204030204"/>
            </a:endParaRPr>
          </a:p>
          <a:p>
            <a:endParaRPr lang="fi-FI" dirty="0">
              <a:latin typeface="Arial"/>
              <a:cs typeface="Arial"/>
            </a:endParaRPr>
          </a:p>
          <a:p>
            <a:r>
              <a:rPr lang="en-US" dirty="0">
                <a:latin typeface="Arial"/>
                <a:cs typeface="Arial"/>
              </a:rPr>
              <a:t>How did it go? Did you act the same way? Think again. Pictures are not always true, use them correctly and don't spread misinformation.</a:t>
            </a:r>
          </a:p>
          <a:p>
            <a:endParaRPr lang="fi-FI" dirty="0">
              <a:cs typeface="Calibri"/>
            </a:endParaRPr>
          </a:p>
        </p:txBody>
      </p:sp>
    </p:spTree>
    <p:extLst>
      <p:ext uri="{BB962C8B-B14F-4D97-AF65-F5344CB8AC3E}">
        <p14:creationId xmlns:p14="http://schemas.microsoft.com/office/powerpoint/2010/main" val="334948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A1B35D-BA00-122B-EDC1-4C12E836B27D}"/>
              </a:ext>
            </a:extLst>
          </p:cNvPr>
          <p:cNvSpPr>
            <a:spLocks noGrp="1"/>
          </p:cNvSpPr>
          <p:nvPr>
            <p:ph type="title"/>
          </p:nvPr>
        </p:nvSpPr>
        <p:spPr>
          <a:xfrm>
            <a:off x="838200" y="103543"/>
            <a:ext cx="10515600" cy="1098101"/>
          </a:xfrm>
        </p:spPr>
        <p:txBody>
          <a:bodyPr/>
          <a:lstStyle/>
          <a:p>
            <a:r>
              <a:rPr lang="fi-FI">
                <a:latin typeface="Arial"/>
                <a:cs typeface="Calibri Light"/>
              </a:rPr>
              <a:t>Visual </a:t>
            </a:r>
            <a:r>
              <a:rPr lang="fi-FI" err="1">
                <a:latin typeface="Arial"/>
                <a:cs typeface="Calibri Light"/>
              </a:rPr>
              <a:t>literacy</a:t>
            </a:r>
            <a:r>
              <a:rPr lang="fi-FI">
                <a:latin typeface="Arial"/>
                <a:cs typeface="Calibri Light"/>
              </a:rPr>
              <a:t> and </a:t>
            </a:r>
            <a:r>
              <a:rPr lang="fi-FI" err="1">
                <a:latin typeface="Arial"/>
                <a:cs typeface="Calibri Light"/>
              </a:rPr>
              <a:t>interpretation</a:t>
            </a:r>
            <a:endParaRPr lang="fi-FI">
              <a:latin typeface="Arial"/>
              <a:cs typeface="Calibri Light"/>
            </a:endParaRPr>
          </a:p>
        </p:txBody>
      </p:sp>
      <p:sp>
        <p:nvSpPr>
          <p:cNvPr id="3" name="Sisällön paikkamerkki 2">
            <a:extLst>
              <a:ext uri="{FF2B5EF4-FFF2-40B4-BE49-F238E27FC236}">
                <a16:creationId xmlns:a16="http://schemas.microsoft.com/office/drawing/2014/main" id="{E3183984-8D7F-040A-3E6A-920AD9063E3A}"/>
              </a:ext>
            </a:extLst>
          </p:cNvPr>
          <p:cNvSpPr>
            <a:spLocks noGrp="1"/>
          </p:cNvSpPr>
          <p:nvPr>
            <p:ph idx="1"/>
          </p:nvPr>
        </p:nvSpPr>
        <p:spPr>
          <a:xfrm>
            <a:off x="838200" y="1507178"/>
            <a:ext cx="10515600" cy="4590174"/>
          </a:xfrm>
        </p:spPr>
        <p:txBody>
          <a:bodyPr vert="horz" lIns="91440" tIns="45720" rIns="91440" bIns="45720" rtlCol="0" anchor="t">
            <a:normAutofit/>
          </a:bodyPr>
          <a:lstStyle/>
          <a:p>
            <a:r>
              <a:rPr lang="fi-FI" sz="2000" dirty="0">
                <a:latin typeface="Arial"/>
                <a:ea typeface="+mn-lt"/>
                <a:cs typeface="+mn-lt"/>
              </a:rPr>
              <a:t>Visual </a:t>
            </a:r>
            <a:r>
              <a:rPr lang="fi-FI" sz="2000" dirty="0" err="1">
                <a:latin typeface="Arial"/>
                <a:ea typeface="+mn-lt"/>
                <a:cs typeface="+mn-lt"/>
              </a:rPr>
              <a:t>communication</a:t>
            </a:r>
            <a:r>
              <a:rPr lang="fi-FI" sz="2000" dirty="0">
                <a:latin typeface="Arial"/>
                <a:ea typeface="+mn-lt"/>
                <a:cs typeface="+mn-lt"/>
              </a:rPr>
              <a:t> is </a:t>
            </a:r>
            <a:r>
              <a:rPr lang="fi-FI" sz="2000" dirty="0" err="1">
                <a:latin typeface="Arial"/>
                <a:ea typeface="+mn-lt"/>
                <a:cs typeface="+mn-lt"/>
              </a:rPr>
              <a:t>effective</a:t>
            </a:r>
            <a:r>
              <a:rPr lang="fi-FI" sz="2000" dirty="0">
                <a:latin typeface="Arial"/>
                <a:ea typeface="+mn-lt"/>
                <a:cs typeface="+mn-lt"/>
              </a:rPr>
              <a:t>. </a:t>
            </a:r>
            <a:r>
              <a:rPr lang="fi-FI" sz="2000" dirty="0" err="1">
                <a:latin typeface="Arial"/>
                <a:ea typeface="+mn-lt"/>
                <a:cs typeface="+mn-lt"/>
              </a:rPr>
              <a:t>Images</a:t>
            </a:r>
            <a:r>
              <a:rPr lang="fi-FI" sz="2000" dirty="0">
                <a:latin typeface="Arial"/>
                <a:ea typeface="+mn-lt"/>
                <a:cs typeface="+mn-lt"/>
              </a:rPr>
              <a:t> </a:t>
            </a:r>
            <a:r>
              <a:rPr lang="fi-FI" sz="2000" dirty="0" err="1">
                <a:latin typeface="Arial"/>
                <a:ea typeface="+mn-lt"/>
                <a:cs typeface="+mn-lt"/>
              </a:rPr>
              <a:t>raise</a:t>
            </a:r>
            <a:r>
              <a:rPr lang="fi-FI" sz="2000" dirty="0">
                <a:latin typeface="Arial"/>
                <a:ea typeface="+mn-lt"/>
                <a:cs typeface="+mn-lt"/>
              </a:rPr>
              <a:t> a </a:t>
            </a:r>
            <a:r>
              <a:rPr lang="fi-FI" sz="2000" dirty="0" err="1">
                <a:latin typeface="Arial"/>
                <a:ea typeface="+mn-lt"/>
                <a:cs typeface="+mn-lt"/>
              </a:rPr>
              <a:t>wide</a:t>
            </a:r>
            <a:r>
              <a:rPr lang="fi-FI" sz="2000" dirty="0">
                <a:latin typeface="Arial"/>
                <a:ea typeface="+mn-lt"/>
                <a:cs typeface="+mn-lt"/>
              </a:rPr>
              <a:t> </a:t>
            </a:r>
            <a:r>
              <a:rPr lang="fi-FI" sz="2000" dirty="0" err="1">
                <a:latin typeface="Arial"/>
                <a:ea typeface="+mn-lt"/>
                <a:cs typeface="+mn-lt"/>
              </a:rPr>
              <a:t>range</a:t>
            </a:r>
            <a:r>
              <a:rPr lang="fi-FI" sz="2000" dirty="0">
                <a:latin typeface="Arial"/>
                <a:ea typeface="+mn-lt"/>
                <a:cs typeface="+mn-lt"/>
              </a:rPr>
              <a:t> of </a:t>
            </a:r>
            <a:r>
              <a:rPr lang="fi-FI" sz="2000" dirty="0" err="1">
                <a:latin typeface="Arial"/>
                <a:ea typeface="+mn-lt"/>
                <a:cs typeface="+mn-lt"/>
              </a:rPr>
              <a:t>feelings</a:t>
            </a:r>
            <a:r>
              <a:rPr lang="fi-FI" sz="2000" dirty="0">
                <a:latin typeface="Arial"/>
                <a:ea typeface="+mn-lt"/>
                <a:cs typeface="+mn-lt"/>
              </a:rPr>
              <a:t> and </a:t>
            </a:r>
            <a:r>
              <a:rPr lang="fi-FI" sz="2000" dirty="0" err="1">
                <a:latin typeface="Arial"/>
                <a:ea typeface="+mn-lt"/>
                <a:cs typeface="+mn-lt"/>
              </a:rPr>
              <a:t>memories</a:t>
            </a:r>
            <a:r>
              <a:rPr lang="fi-FI" sz="2000" dirty="0">
                <a:latin typeface="Arial"/>
                <a:ea typeface="+mn-lt"/>
                <a:cs typeface="+mn-lt"/>
              </a:rPr>
              <a:t>. </a:t>
            </a:r>
            <a:r>
              <a:rPr lang="fi-FI" sz="2000" dirty="0" err="1">
                <a:latin typeface="Arial"/>
                <a:ea typeface="+mn-lt"/>
                <a:cs typeface="+mn-lt"/>
              </a:rPr>
              <a:t>The</a:t>
            </a:r>
            <a:r>
              <a:rPr lang="fi-FI" sz="2000" dirty="0">
                <a:latin typeface="Arial"/>
                <a:ea typeface="+mn-lt"/>
                <a:cs typeface="+mn-lt"/>
              </a:rPr>
              <a:t> </a:t>
            </a:r>
            <a:r>
              <a:rPr lang="fi-FI" sz="2000" dirty="0" err="1">
                <a:latin typeface="Arial"/>
                <a:ea typeface="+mn-lt"/>
                <a:cs typeface="+mn-lt"/>
              </a:rPr>
              <a:t>history</a:t>
            </a:r>
            <a:r>
              <a:rPr lang="fi-FI" sz="2000" dirty="0">
                <a:latin typeface="Arial"/>
                <a:ea typeface="+mn-lt"/>
                <a:cs typeface="+mn-lt"/>
              </a:rPr>
              <a:t> of </a:t>
            </a:r>
            <a:r>
              <a:rPr lang="fi-FI" sz="2000" dirty="0" err="1">
                <a:latin typeface="Arial"/>
                <a:ea typeface="+mn-lt"/>
                <a:cs typeface="+mn-lt"/>
              </a:rPr>
              <a:t>interpreting</a:t>
            </a:r>
            <a:r>
              <a:rPr lang="fi-FI" sz="2000" dirty="0">
                <a:latin typeface="Arial"/>
                <a:ea typeface="+mn-lt"/>
                <a:cs typeface="+mn-lt"/>
              </a:rPr>
              <a:t> </a:t>
            </a:r>
            <a:r>
              <a:rPr lang="fi-FI" sz="2000" dirty="0" err="1">
                <a:latin typeface="Arial"/>
                <a:ea typeface="+mn-lt"/>
                <a:cs typeface="+mn-lt"/>
              </a:rPr>
              <a:t>images</a:t>
            </a:r>
            <a:r>
              <a:rPr lang="fi-FI" sz="2000" dirty="0">
                <a:latin typeface="Arial"/>
                <a:ea typeface="+mn-lt"/>
                <a:cs typeface="+mn-lt"/>
              </a:rPr>
              <a:t> and </a:t>
            </a:r>
            <a:r>
              <a:rPr lang="fi-FI" sz="2000" dirty="0" err="1">
                <a:latin typeface="Arial"/>
                <a:ea typeface="+mn-lt"/>
                <a:cs typeface="+mn-lt"/>
              </a:rPr>
              <a:t>symbols</a:t>
            </a:r>
            <a:r>
              <a:rPr lang="fi-FI" sz="2000" dirty="0">
                <a:latin typeface="Arial"/>
                <a:ea typeface="+mn-lt"/>
                <a:cs typeface="+mn-lt"/>
              </a:rPr>
              <a:t> is </a:t>
            </a:r>
            <a:r>
              <a:rPr lang="fi-FI" sz="2000" dirty="0" err="1">
                <a:latin typeface="Arial"/>
                <a:ea typeface="+mn-lt"/>
                <a:cs typeface="+mn-lt"/>
              </a:rPr>
              <a:t>much</a:t>
            </a:r>
            <a:r>
              <a:rPr lang="fi-FI" sz="2000" dirty="0">
                <a:latin typeface="Arial"/>
                <a:ea typeface="+mn-lt"/>
                <a:cs typeface="+mn-lt"/>
              </a:rPr>
              <a:t> </a:t>
            </a:r>
            <a:r>
              <a:rPr lang="fi-FI" sz="2000" dirty="0" err="1">
                <a:latin typeface="Arial"/>
                <a:ea typeface="+mn-lt"/>
                <a:cs typeface="+mn-lt"/>
              </a:rPr>
              <a:t>longer</a:t>
            </a:r>
            <a:r>
              <a:rPr lang="fi-FI" sz="2000" dirty="0">
                <a:latin typeface="Arial"/>
                <a:ea typeface="+mn-lt"/>
                <a:cs typeface="+mn-lt"/>
              </a:rPr>
              <a:t> </a:t>
            </a:r>
            <a:r>
              <a:rPr lang="fi-FI" sz="2000" dirty="0" err="1">
                <a:latin typeface="Arial"/>
                <a:ea typeface="+mn-lt"/>
                <a:cs typeface="+mn-lt"/>
              </a:rPr>
              <a:t>than</a:t>
            </a:r>
            <a:r>
              <a:rPr lang="fi-FI" sz="2000" dirty="0">
                <a:latin typeface="Arial"/>
                <a:ea typeface="+mn-lt"/>
                <a:cs typeface="+mn-lt"/>
              </a:rPr>
              <a:t> </a:t>
            </a:r>
            <a:r>
              <a:rPr lang="fi-FI" sz="2000" dirty="0" err="1">
                <a:latin typeface="Arial"/>
                <a:ea typeface="+mn-lt"/>
                <a:cs typeface="+mn-lt"/>
              </a:rPr>
              <a:t>interpreting</a:t>
            </a:r>
            <a:r>
              <a:rPr lang="fi-FI" sz="2000" dirty="0">
                <a:latin typeface="Arial"/>
                <a:ea typeface="+mn-lt"/>
                <a:cs typeface="+mn-lt"/>
              </a:rPr>
              <a:t> </a:t>
            </a:r>
            <a:r>
              <a:rPr lang="fi-FI" sz="2000" dirty="0" err="1">
                <a:latin typeface="Arial"/>
                <a:ea typeface="+mn-lt"/>
                <a:cs typeface="+mn-lt"/>
              </a:rPr>
              <a:t>text</a:t>
            </a:r>
            <a:r>
              <a:rPr lang="fi-FI" sz="2000" dirty="0">
                <a:latin typeface="Arial"/>
                <a:ea typeface="+mn-lt"/>
                <a:cs typeface="+mn-lt"/>
              </a:rPr>
              <a:t>. </a:t>
            </a:r>
            <a:r>
              <a:rPr lang="fi-FI" sz="2000" dirty="0" err="1">
                <a:latin typeface="Arial"/>
                <a:ea typeface="+mn-lt"/>
                <a:cs typeface="+mn-lt"/>
              </a:rPr>
              <a:t>We</a:t>
            </a:r>
            <a:r>
              <a:rPr lang="fi-FI" sz="2000" dirty="0">
                <a:latin typeface="Arial"/>
                <a:ea typeface="+mn-lt"/>
                <a:cs typeface="+mn-lt"/>
              </a:rPr>
              <a:t> </a:t>
            </a:r>
            <a:r>
              <a:rPr lang="fi-FI" sz="2000" dirty="0" err="1">
                <a:latin typeface="Arial"/>
                <a:ea typeface="+mn-lt"/>
                <a:cs typeface="+mn-lt"/>
              </a:rPr>
              <a:t>register</a:t>
            </a:r>
            <a:r>
              <a:rPr lang="fi-FI" sz="2000" dirty="0">
                <a:latin typeface="Arial"/>
                <a:ea typeface="+mn-lt"/>
                <a:cs typeface="+mn-lt"/>
              </a:rPr>
              <a:t> </a:t>
            </a:r>
            <a:r>
              <a:rPr lang="fi-FI" sz="2000" dirty="0" err="1">
                <a:latin typeface="Arial"/>
                <a:ea typeface="+mn-lt"/>
                <a:cs typeface="+mn-lt"/>
              </a:rPr>
              <a:t>images</a:t>
            </a:r>
            <a:r>
              <a:rPr lang="fi-FI" sz="2000" dirty="0">
                <a:latin typeface="Arial"/>
                <a:ea typeface="+mn-lt"/>
                <a:cs typeface="+mn-lt"/>
              </a:rPr>
              <a:t> </a:t>
            </a:r>
            <a:r>
              <a:rPr lang="fi-FI" sz="2000" dirty="0" err="1">
                <a:latin typeface="Arial"/>
                <a:ea typeface="+mn-lt"/>
                <a:cs typeface="+mn-lt"/>
              </a:rPr>
              <a:t>instantly</a:t>
            </a:r>
            <a:r>
              <a:rPr lang="fi-FI" sz="2000" dirty="0">
                <a:latin typeface="Arial"/>
                <a:ea typeface="+mn-lt"/>
                <a:cs typeface="+mn-lt"/>
              </a:rPr>
              <a:t> in a </a:t>
            </a:r>
            <a:r>
              <a:rPr lang="fi-FI" sz="2000" dirty="0" err="1">
                <a:latin typeface="Arial"/>
                <a:ea typeface="+mn-lt"/>
                <a:cs typeface="+mn-lt"/>
              </a:rPr>
              <a:t>blink</a:t>
            </a:r>
            <a:r>
              <a:rPr lang="fi-FI" sz="2000" dirty="0">
                <a:latin typeface="Arial"/>
                <a:ea typeface="+mn-lt"/>
                <a:cs typeface="+mn-lt"/>
              </a:rPr>
              <a:t>, </a:t>
            </a:r>
            <a:r>
              <a:rPr lang="fi-FI" sz="2000" dirty="0" err="1">
                <a:latin typeface="Arial"/>
                <a:ea typeface="+mn-lt"/>
                <a:cs typeface="+mn-lt"/>
              </a:rPr>
              <a:t>whereas</a:t>
            </a:r>
            <a:r>
              <a:rPr lang="fi-FI" sz="2000" dirty="0">
                <a:latin typeface="Arial"/>
                <a:ea typeface="+mn-lt"/>
                <a:cs typeface="+mn-lt"/>
              </a:rPr>
              <a:t> </a:t>
            </a:r>
            <a:r>
              <a:rPr lang="fi-FI" sz="2000" dirty="0" err="1">
                <a:latin typeface="Arial"/>
                <a:ea typeface="+mn-lt"/>
                <a:cs typeface="+mn-lt"/>
              </a:rPr>
              <a:t>reading</a:t>
            </a:r>
            <a:r>
              <a:rPr lang="fi-FI" sz="2000" dirty="0">
                <a:latin typeface="Arial"/>
                <a:ea typeface="+mn-lt"/>
                <a:cs typeface="+mn-lt"/>
              </a:rPr>
              <a:t> </a:t>
            </a:r>
            <a:r>
              <a:rPr lang="fi-FI" sz="2000" dirty="0" err="1">
                <a:latin typeface="Arial"/>
                <a:ea typeface="+mn-lt"/>
                <a:cs typeface="+mn-lt"/>
              </a:rPr>
              <a:t>text</a:t>
            </a:r>
            <a:r>
              <a:rPr lang="fi-FI" sz="2000" dirty="0">
                <a:latin typeface="Arial"/>
                <a:ea typeface="+mn-lt"/>
                <a:cs typeface="+mn-lt"/>
              </a:rPr>
              <a:t> is </a:t>
            </a:r>
            <a:r>
              <a:rPr lang="fi-FI" sz="2000" dirty="0" err="1">
                <a:latin typeface="Arial"/>
                <a:ea typeface="+mn-lt"/>
                <a:cs typeface="+mn-lt"/>
              </a:rPr>
              <a:t>linear</a:t>
            </a:r>
            <a:r>
              <a:rPr lang="fi-FI" sz="2000" dirty="0">
                <a:latin typeface="Arial"/>
                <a:ea typeface="+mn-lt"/>
                <a:cs typeface="+mn-lt"/>
              </a:rPr>
              <a:t>.</a:t>
            </a:r>
          </a:p>
          <a:p>
            <a:r>
              <a:rPr lang="fi-FI" sz="2000" dirty="0" err="1">
                <a:latin typeface="Arial"/>
                <a:ea typeface="+mn-lt"/>
                <a:cs typeface="+mn-lt"/>
              </a:rPr>
              <a:t>The</a:t>
            </a:r>
            <a:r>
              <a:rPr lang="fi-FI" sz="2000" dirty="0">
                <a:latin typeface="Arial"/>
                <a:ea typeface="+mn-lt"/>
                <a:cs typeface="+mn-lt"/>
              </a:rPr>
              <a:t> </a:t>
            </a:r>
            <a:r>
              <a:rPr lang="fi-FI" sz="2000" dirty="0" err="1">
                <a:latin typeface="Arial"/>
                <a:ea typeface="+mn-lt"/>
                <a:cs typeface="+mn-lt"/>
              </a:rPr>
              <a:t>current</a:t>
            </a:r>
            <a:r>
              <a:rPr lang="fi-FI" sz="2000" dirty="0">
                <a:latin typeface="Arial"/>
                <a:ea typeface="+mn-lt"/>
                <a:cs typeface="+mn-lt"/>
              </a:rPr>
              <a:t> </a:t>
            </a:r>
            <a:r>
              <a:rPr lang="fi-FI" sz="2000" dirty="0" err="1">
                <a:latin typeface="Arial"/>
                <a:ea typeface="+mn-lt"/>
                <a:cs typeface="+mn-lt"/>
              </a:rPr>
              <a:t>information</a:t>
            </a:r>
            <a:r>
              <a:rPr lang="fi-FI" sz="2000" dirty="0">
                <a:latin typeface="Arial"/>
                <a:ea typeface="+mn-lt"/>
                <a:cs typeface="+mn-lt"/>
              </a:rPr>
              <a:t> </a:t>
            </a:r>
            <a:r>
              <a:rPr lang="fi-FI" sz="2000" dirty="0" err="1">
                <a:latin typeface="Arial"/>
                <a:ea typeface="+mn-lt"/>
                <a:cs typeface="+mn-lt"/>
              </a:rPr>
              <a:t>overload</a:t>
            </a:r>
            <a:r>
              <a:rPr lang="fi-FI" sz="2000" dirty="0">
                <a:latin typeface="Arial"/>
                <a:ea typeface="+mn-lt"/>
                <a:cs typeface="+mn-lt"/>
              </a:rPr>
              <a:t> </a:t>
            </a:r>
            <a:r>
              <a:rPr lang="fi-FI" sz="2000" dirty="0" err="1">
                <a:latin typeface="Arial"/>
                <a:ea typeface="+mn-lt"/>
                <a:cs typeface="+mn-lt"/>
              </a:rPr>
              <a:t>consists</a:t>
            </a:r>
            <a:r>
              <a:rPr lang="fi-FI" sz="2000" dirty="0">
                <a:latin typeface="Arial"/>
                <a:ea typeface="+mn-lt"/>
                <a:cs typeface="+mn-lt"/>
              </a:rPr>
              <a:t> </a:t>
            </a:r>
            <a:r>
              <a:rPr lang="fi-FI" sz="2000" dirty="0" err="1">
                <a:latin typeface="Arial"/>
                <a:ea typeface="+mn-lt"/>
                <a:cs typeface="+mn-lt"/>
              </a:rPr>
              <a:t>mostly</a:t>
            </a:r>
            <a:r>
              <a:rPr lang="fi-FI" sz="2000" dirty="0">
                <a:latin typeface="Arial"/>
                <a:ea typeface="+mn-lt"/>
                <a:cs typeface="+mn-lt"/>
              </a:rPr>
              <a:t> of an image </a:t>
            </a:r>
            <a:r>
              <a:rPr lang="fi-FI" sz="2000" dirty="0" err="1">
                <a:latin typeface="Arial"/>
                <a:ea typeface="+mn-lt"/>
                <a:cs typeface="+mn-lt"/>
              </a:rPr>
              <a:t>flow</a:t>
            </a:r>
            <a:r>
              <a:rPr lang="fi-FI" sz="2000" dirty="0">
                <a:latin typeface="Arial"/>
                <a:ea typeface="+mn-lt"/>
                <a:cs typeface="+mn-lt"/>
              </a:rPr>
              <a:t>. </a:t>
            </a:r>
            <a:r>
              <a:rPr lang="fi-FI" sz="2000" dirty="0" err="1">
                <a:latin typeface="Arial"/>
                <a:ea typeface="+mn-lt"/>
                <a:cs typeface="+mn-lt"/>
              </a:rPr>
              <a:t>Our</a:t>
            </a:r>
            <a:r>
              <a:rPr lang="fi-FI" sz="2000" dirty="0">
                <a:latin typeface="Arial"/>
                <a:ea typeface="+mn-lt"/>
                <a:cs typeface="+mn-lt"/>
              </a:rPr>
              <a:t> </a:t>
            </a:r>
            <a:r>
              <a:rPr lang="fi-FI" sz="2000" dirty="0" err="1">
                <a:latin typeface="Arial"/>
                <a:ea typeface="+mn-lt"/>
                <a:cs typeface="+mn-lt"/>
              </a:rPr>
              <a:t>interpretation</a:t>
            </a:r>
            <a:r>
              <a:rPr lang="fi-FI" sz="2000" dirty="0">
                <a:latin typeface="Arial"/>
                <a:ea typeface="+mn-lt"/>
                <a:cs typeface="+mn-lt"/>
              </a:rPr>
              <a:t> is </a:t>
            </a:r>
            <a:r>
              <a:rPr lang="fi-FI" sz="2000" dirty="0" err="1">
                <a:latin typeface="Arial"/>
                <a:ea typeface="+mn-lt"/>
                <a:cs typeface="+mn-lt"/>
              </a:rPr>
              <a:t>affected</a:t>
            </a:r>
            <a:r>
              <a:rPr lang="fi-FI" sz="2000" dirty="0">
                <a:latin typeface="Arial"/>
                <a:ea typeface="+mn-lt"/>
                <a:cs typeface="+mn-lt"/>
              </a:rPr>
              <a:t> </a:t>
            </a:r>
            <a:r>
              <a:rPr lang="fi-FI" sz="2000" dirty="0" err="1">
                <a:latin typeface="Arial"/>
                <a:ea typeface="+mn-lt"/>
                <a:cs typeface="+mn-lt"/>
              </a:rPr>
              <a:t>by</a:t>
            </a:r>
            <a:r>
              <a:rPr lang="fi-FI" sz="2000" dirty="0">
                <a:latin typeface="Arial"/>
                <a:ea typeface="+mn-lt"/>
                <a:cs typeface="+mn-lt"/>
              </a:rPr>
              <a:t> personal and </a:t>
            </a:r>
            <a:r>
              <a:rPr lang="fi-FI" sz="2000" dirty="0" err="1">
                <a:latin typeface="Arial"/>
                <a:ea typeface="+mn-lt"/>
                <a:cs typeface="+mn-lt"/>
              </a:rPr>
              <a:t>cultural</a:t>
            </a:r>
            <a:r>
              <a:rPr lang="fi-FI" sz="2000" dirty="0">
                <a:latin typeface="Arial"/>
                <a:ea typeface="+mn-lt"/>
                <a:cs typeface="+mn-lt"/>
              </a:rPr>
              <a:t> </a:t>
            </a:r>
            <a:r>
              <a:rPr lang="fi-FI" sz="2000" dirty="0" err="1">
                <a:latin typeface="Arial"/>
                <a:ea typeface="+mn-lt"/>
                <a:cs typeface="+mn-lt"/>
              </a:rPr>
              <a:t>aspects</a:t>
            </a:r>
            <a:r>
              <a:rPr lang="fi-FI" sz="2000" dirty="0">
                <a:latin typeface="Arial"/>
                <a:ea typeface="+mn-lt"/>
                <a:cs typeface="+mn-lt"/>
              </a:rPr>
              <a:t>. For </a:t>
            </a:r>
            <a:r>
              <a:rPr lang="fi-FI" sz="2000" dirty="0" err="1">
                <a:latin typeface="Arial"/>
                <a:ea typeface="+mn-lt"/>
                <a:cs typeface="+mn-lt"/>
              </a:rPr>
              <a:t>example</a:t>
            </a:r>
            <a:r>
              <a:rPr lang="fi-FI" sz="2000" dirty="0">
                <a:latin typeface="Arial"/>
                <a:ea typeface="+mn-lt"/>
                <a:cs typeface="+mn-lt"/>
              </a:rPr>
              <a:t>, </a:t>
            </a:r>
            <a:r>
              <a:rPr lang="fi-FI" sz="2000" dirty="0" err="1">
                <a:latin typeface="Arial"/>
                <a:ea typeface="+mn-lt"/>
                <a:cs typeface="+mn-lt"/>
              </a:rPr>
              <a:t>the</a:t>
            </a:r>
            <a:r>
              <a:rPr lang="fi-FI" sz="2000" dirty="0">
                <a:latin typeface="Arial"/>
                <a:ea typeface="+mn-lt"/>
                <a:cs typeface="+mn-lt"/>
              </a:rPr>
              <a:t> </a:t>
            </a:r>
            <a:r>
              <a:rPr lang="fi-FI" sz="2000" dirty="0" err="1">
                <a:latin typeface="Arial"/>
                <a:ea typeface="+mn-lt"/>
                <a:cs typeface="+mn-lt"/>
              </a:rPr>
              <a:t>interpretation</a:t>
            </a:r>
            <a:r>
              <a:rPr lang="fi-FI" sz="2000" dirty="0">
                <a:latin typeface="Arial"/>
                <a:ea typeface="+mn-lt"/>
                <a:cs typeface="+mn-lt"/>
              </a:rPr>
              <a:t> of </a:t>
            </a:r>
            <a:r>
              <a:rPr lang="fi-FI" sz="2000" dirty="0" err="1">
                <a:latin typeface="Arial"/>
                <a:ea typeface="+mn-lt"/>
                <a:cs typeface="+mn-lt"/>
              </a:rPr>
              <a:t>colors</a:t>
            </a:r>
            <a:r>
              <a:rPr lang="fi-FI" sz="2000" dirty="0">
                <a:latin typeface="Arial"/>
                <a:ea typeface="+mn-lt"/>
                <a:cs typeface="+mn-lt"/>
              </a:rPr>
              <a:t> </a:t>
            </a:r>
            <a:r>
              <a:rPr lang="fi-FI" sz="2000" dirty="0" err="1">
                <a:latin typeface="Arial"/>
                <a:ea typeface="+mn-lt"/>
                <a:cs typeface="+mn-lt"/>
              </a:rPr>
              <a:t>varies</a:t>
            </a:r>
            <a:r>
              <a:rPr lang="fi-FI" sz="2000" dirty="0">
                <a:latin typeface="Arial"/>
                <a:ea typeface="+mn-lt"/>
                <a:cs typeface="+mn-lt"/>
              </a:rPr>
              <a:t> </a:t>
            </a:r>
            <a:r>
              <a:rPr lang="fi-FI" sz="2000" dirty="0" err="1">
                <a:latin typeface="Arial"/>
                <a:ea typeface="+mn-lt"/>
                <a:cs typeface="+mn-lt"/>
              </a:rPr>
              <a:t>by</a:t>
            </a:r>
            <a:r>
              <a:rPr lang="fi-FI" sz="2000" dirty="0">
                <a:latin typeface="Arial"/>
                <a:ea typeface="+mn-lt"/>
                <a:cs typeface="+mn-lt"/>
              </a:rPr>
              <a:t> culture. </a:t>
            </a:r>
          </a:p>
          <a:p>
            <a:r>
              <a:rPr lang="fi-FI" sz="2000" dirty="0" err="1">
                <a:latin typeface="Arial"/>
                <a:ea typeface="+mn-lt"/>
                <a:cs typeface="+mn-lt"/>
              </a:rPr>
              <a:t>Publishers</a:t>
            </a:r>
            <a:r>
              <a:rPr lang="fi-FI" sz="2000" dirty="0">
                <a:latin typeface="Arial"/>
                <a:ea typeface="+mn-lt"/>
                <a:cs typeface="+mn-lt"/>
              </a:rPr>
              <a:t> of </a:t>
            </a:r>
            <a:r>
              <a:rPr lang="fi-FI" sz="2000" dirty="0" err="1">
                <a:latin typeface="Arial"/>
                <a:ea typeface="+mn-lt"/>
                <a:cs typeface="+mn-lt"/>
              </a:rPr>
              <a:t>images</a:t>
            </a:r>
            <a:r>
              <a:rPr lang="fi-FI" sz="2000" dirty="0">
                <a:latin typeface="Arial"/>
                <a:ea typeface="+mn-lt"/>
                <a:cs typeface="+mn-lt"/>
              </a:rPr>
              <a:t> </a:t>
            </a:r>
            <a:r>
              <a:rPr lang="fi-FI" sz="2000" dirty="0" err="1">
                <a:latin typeface="Arial"/>
                <a:ea typeface="+mn-lt"/>
                <a:cs typeface="+mn-lt"/>
              </a:rPr>
              <a:t>want</a:t>
            </a:r>
            <a:r>
              <a:rPr lang="fi-FI" sz="2000" dirty="0">
                <a:latin typeface="Arial"/>
                <a:ea typeface="+mn-lt"/>
                <a:cs typeface="+mn-lt"/>
              </a:rPr>
              <a:t> to </a:t>
            </a:r>
            <a:r>
              <a:rPr lang="fi-FI" sz="2000" dirty="0" err="1">
                <a:latin typeface="Arial"/>
                <a:ea typeface="+mn-lt"/>
                <a:cs typeface="+mn-lt"/>
              </a:rPr>
              <a:t>call</a:t>
            </a:r>
            <a:r>
              <a:rPr lang="fi-FI" sz="2000" dirty="0">
                <a:latin typeface="Arial"/>
                <a:ea typeface="+mn-lt"/>
                <a:cs typeface="+mn-lt"/>
              </a:rPr>
              <a:t> </a:t>
            </a:r>
            <a:r>
              <a:rPr lang="fi-FI" sz="2000" dirty="0" err="1">
                <a:latin typeface="Arial"/>
                <a:ea typeface="+mn-lt"/>
                <a:cs typeface="+mn-lt"/>
              </a:rPr>
              <a:t>our</a:t>
            </a:r>
            <a:r>
              <a:rPr lang="fi-FI" sz="2000" dirty="0">
                <a:latin typeface="Arial"/>
                <a:ea typeface="+mn-lt"/>
                <a:cs typeface="+mn-lt"/>
              </a:rPr>
              <a:t> </a:t>
            </a:r>
            <a:r>
              <a:rPr lang="fi-FI" sz="2000" dirty="0" err="1">
                <a:latin typeface="Arial"/>
                <a:ea typeface="+mn-lt"/>
                <a:cs typeface="+mn-lt"/>
              </a:rPr>
              <a:t>attention</a:t>
            </a:r>
            <a:r>
              <a:rPr lang="fi-FI" sz="2000" dirty="0">
                <a:latin typeface="Arial"/>
                <a:ea typeface="+mn-lt"/>
                <a:cs typeface="+mn-lt"/>
              </a:rPr>
              <a:t> and </a:t>
            </a:r>
            <a:r>
              <a:rPr lang="fi-FI" sz="2000" dirty="0" err="1">
                <a:latin typeface="Arial"/>
                <a:ea typeface="+mn-lt"/>
                <a:cs typeface="+mn-lt"/>
              </a:rPr>
              <a:t>raise</a:t>
            </a:r>
            <a:r>
              <a:rPr lang="fi-FI" sz="2000" dirty="0">
                <a:latin typeface="Arial"/>
                <a:ea typeface="+mn-lt"/>
                <a:cs typeface="+mn-lt"/>
              </a:rPr>
              <a:t> </a:t>
            </a:r>
            <a:r>
              <a:rPr lang="fi-FI" sz="2000" dirty="0" err="1">
                <a:latin typeface="Arial"/>
                <a:ea typeface="+mn-lt"/>
                <a:cs typeface="+mn-lt"/>
              </a:rPr>
              <a:t>issues</a:t>
            </a:r>
            <a:r>
              <a:rPr lang="fi-FI" sz="2000" dirty="0">
                <a:latin typeface="Arial"/>
                <a:ea typeface="+mn-lt"/>
                <a:cs typeface="+mn-lt"/>
              </a:rPr>
              <a:t> </a:t>
            </a:r>
            <a:r>
              <a:rPr lang="fi-FI" sz="2000" dirty="0" err="1">
                <a:latin typeface="Arial"/>
                <a:ea typeface="+mn-lt"/>
                <a:cs typeface="+mn-lt"/>
              </a:rPr>
              <a:t>important</a:t>
            </a:r>
            <a:r>
              <a:rPr lang="fi-FI" sz="2000" dirty="0">
                <a:latin typeface="Arial"/>
                <a:ea typeface="+mn-lt"/>
                <a:cs typeface="+mn-lt"/>
              </a:rPr>
              <a:t> for </a:t>
            </a:r>
            <a:r>
              <a:rPr lang="fi-FI" sz="2000" dirty="0" err="1">
                <a:latin typeface="Arial"/>
                <a:ea typeface="+mn-lt"/>
                <a:cs typeface="+mn-lt"/>
              </a:rPr>
              <a:t>them</a:t>
            </a:r>
            <a:r>
              <a:rPr lang="fi-FI" sz="2000" dirty="0">
                <a:latin typeface="Arial"/>
                <a:ea typeface="+mn-lt"/>
                <a:cs typeface="+mn-lt"/>
              </a:rPr>
              <a:t>. </a:t>
            </a:r>
            <a:r>
              <a:rPr lang="fi-FI" sz="2000" dirty="0" err="1">
                <a:latin typeface="Arial"/>
                <a:ea typeface="+mn-lt"/>
                <a:cs typeface="+mn-lt"/>
              </a:rPr>
              <a:t>Images</a:t>
            </a:r>
            <a:r>
              <a:rPr lang="fi-FI" sz="2000" dirty="0">
                <a:latin typeface="Arial"/>
                <a:ea typeface="+mn-lt"/>
                <a:cs typeface="+mn-lt"/>
              </a:rPr>
              <a:t> </a:t>
            </a:r>
            <a:r>
              <a:rPr lang="fi-FI" sz="2000" dirty="0" err="1">
                <a:latin typeface="Arial"/>
                <a:ea typeface="+mn-lt"/>
                <a:cs typeface="+mn-lt"/>
              </a:rPr>
              <a:t>are</a:t>
            </a:r>
            <a:r>
              <a:rPr lang="fi-FI" sz="2000" dirty="0">
                <a:latin typeface="Arial"/>
                <a:ea typeface="+mn-lt"/>
                <a:cs typeface="+mn-lt"/>
              </a:rPr>
              <a:t> a </a:t>
            </a:r>
            <a:r>
              <a:rPr lang="fi-FI" sz="2000" dirty="0" err="1">
                <a:latin typeface="Arial"/>
                <a:ea typeface="+mn-lt"/>
                <a:cs typeface="+mn-lt"/>
              </a:rPr>
              <a:t>tool</a:t>
            </a:r>
            <a:r>
              <a:rPr lang="fi-FI" sz="2000" dirty="0">
                <a:latin typeface="Arial"/>
                <a:ea typeface="+mn-lt"/>
                <a:cs typeface="+mn-lt"/>
              </a:rPr>
              <a:t> to </a:t>
            </a:r>
            <a:r>
              <a:rPr lang="fi-FI" sz="2000" dirty="0" err="1">
                <a:latin typeface="Arial"/>
                <a:ea typeface="+mn-lt"/>
                <a:cs typeface="+mn-lt"/>
              </a:rPr>
              <a:t>influence</a:t>
            </a:r>
            <a:r>
              <a:rPr lang="fi-FI" sz="2000" dirty="0">
                <a:latin typeface="Arial"/>
                <a:ea typeface="+mn-lt"/>
                <a:cs typeface="+mn-lt"/>
              </a:rPr>
              <a:t>.</a:t>
            </a:r>
          </a:p>
          <a:p>
            <a:r>
              <a:rPr lang="fi-FI" sz="2000" dirty="0">
                <a:latin typeface="Arial"/>
                <a:ea typeface="+mn-lt"/>
                <a:cs typeface="+mn-lt"/>
              </a:rPr>
              <a:t>In general, </a:t>
            </a:r>
            <a:r>
              <a:rPr lang="fi-FI" sz="2000" dirty="0" err="1">
                <a:latin typeface="Arial"/>
                <a:ea typeface="+mn-lt"/>
                <a:cs typeface="+mn-lt"/>
              </a:rPr>
              <a:t>you</a:t>
            </a:r>
            <a:r>
              <a:rPr lang="fi-FI" sz="2000" dirty="0">
                <a:latin typeface="Arial"/>
                <a:ea typeface="+mn-lt"/>
                <a:cs typeface="+mn-lt"/>
              </a:rPr>
              <a:t> </a:t>
            </a:r>
            <a:r>
              <a:rPr lang="fi-FI" sz="2000" dirty="0" err="1">
                <a:latin typeface="Arial"/>
                <a:ea typeface="+mn-lt"/>
                <a:cs typeface="+mn-lt"/>
              </a:rPr>
              <a:t>should</a:t>
            </a:r>
            <a:r>
              <a:rPr lang="fi-FI" sz="2000" dirty="0">
                <a:latin typeface="Arial"/>
                <a:ea typeface="+mn-lt"/>
                <a:cs typeface="+mn-lt"/>
              </a:rPr>
              <a:t> </a:t>
            </a:r>
            <a:r>
              <a:rPr lang="fi-FI" sz="2000" dirty="0" err="1">
                <a:latin typeface="Arial"/>
                <a:ea typeface="+mn-lt"/>
                <a:cs typeface="+mn-lt"/>
              </a:rPr>
              <a:t>pay</a:t>
            </a:r>
            <a:r>
              <a:rPr lang="fi-FI" sz="2000" dirty="0">
                <a:latin typeface="Arial"/>
                <a:ea typeface="+mn-lt"/>
                <a:cs typeface="+mn-lt"/>
              </a:rPr>
              <a:t> </a:t>
            </a:r>
            <a:r>
              <a:rPr lang="fi-FI" sz="2000" dirty="0" err="1">
                <a:latin typeface="Arial"/>
                <a:ea typeface="+mn-lt"/>
                <a:cs typeface="+mn-lt"/>
              </a:rPr>
              <a:t>attention</a:t>
            </a:r>
            <a:r>
              <a:rPr lang="fi-FI" sz="2000" dirty="0">
                <a:latin typeface="Arial"/>
                <a:ea typeface="+mn-lt"/>
                <a:cs typeface="+mn-lt"/>
              </a:rPr>
              <a:t> to </a:t>
            </a:r>
            <a:r>
              <a:rPr lang="fi-FI" sz="2000" dirty="0" err="1">
                <a:latin typeface="Arial"/>
                <a:ea typeface="+mn-lt"/>
                <a:cs typeface="+mn-lt"/>
              </a:rPr>
              <a:t>the</a:t>
            </a:r>
            <a:r>
              <a:rPr lang="fi-FI" sz="2000" dirty="0">
                <a:latin typeface="Arial"/>
                <a:ea typeface="+mn-lt"/>
                <a:cs typeface="+mn-lt"/>
              </a:rPr>
              <a:t> </a:t>
            </a:r>
            <a:r>
              <a:rPr lang="fi-FI" sz="2000" dirty="0" err="1">
                <a:latin typeface="Arial"/>
                <a:ea typeface="+mn-lt"/>
                <a:cs typeface="+mn-lt"/>
              </a:rPr>
              <a:t>picture’s</a:t>
            </a:r>
            <a:r>
              <a:rPr lang="fi-FI" sz="2000" dirty="0">
                <a:latin typeface="Arial"/>
                <a:ea typeface="+mn-lt"/>
                <a:cs typeface="+mn-lt"/>
              </a:rPr>
              <a:t> </a:t>
            </a:r>
            <a:r>
              <a:rPr lang="fi-FI" sz="2000" dirty="0" err="1">
                <a:latin typeface="Arial"/>
                <a:ea typeface="+mn-lt"/>
                <a:cs typeface="+mn-lt"/>
              </a:rPr>
              <a:t>colors</a:t>
            </a:r>
            <a:r>
              <a:rPr lang="fi-FI" sz="2000" dirty="0">
                <a:latin typeface="Arial"/>
                <a:ea typeface="+mn-lt"/>
                <a:cs typeface="+mn-lt"/>
              </a:rPr>
              <a:t>, </a:t>
            </a:r>
            <a:r>
              <a:rPr lang="fi-FI" sz="2000" dirty="0" err="1">
                <a:latin typeface="Arial"/>
                <a:ea typeface="+mn-lt"/>
                <a:cs typeface="+mn-lt"/>
              </a:rPr>
              <a:t>body</a:t>
            </a:r>
            <a:r>
              <a:rPr lang="fi-FI" sz="2000" dirty="0">
                <a:latin typeface="Arial"/>
                <a:ea typeface="+mn-lt"/>
                <a:cs typeface="+mn-lt"/>
              </a:rPr>
              <a:t> </a:t>
            </a:r>
            <a:r>
              <a:rPr lang="fi-FI" sz="2000" dirty="0" err="1">
                <a:latin typeface="Arial"/>
                <a:ea typeface="+mn-lt"/>
                <a:cs typeface="+mn-lt"/>
              </a:rPr>
              <a:t>language</a:t>
            </a:r>
            <a:r>
              <a:rPr lang="fi-FI" sz="2000" dirty="0">
                <a:latin typeface="Arial"/>
                <a:ea typeface="+mn-lt"/>
                <a:cs typeface="+mn-lt"/>
              </a:rPr>
              <a:t> and </a:t>
            </a:r>
            <a:r>
              <a:rPr lang="fi-FI" sz="2000" dirty="0" err="1">
                <a:latin typeface="Arial"/>
                <a:ea typeface="+mn-lt"/>
                <a:cs typeface="+mn-lt"/>
              </a:rPr>
              <a:t>positioning</a:t>
            </a:r>
            <a:r>
              <a:rPr lang="fi-FI" sz="2000" dirty="0">
                <a:latin typeface="Arial"/>
                <a:ea typeface="+mn-lt"/>
                <a:cs typeface="+mn-lt"/>
              </a:rPr>
              <a:t> of </a:t>
            </a:r>
            <a:r>
              <a:rPr lang="fi-FI" sz="2000" dirty="0" err="1">
                <a:latin typeface="Arial"/>
                <a:ea typeface="+mn-lt"/>
                <a:cs typeface="+mn-lt"/>
              </a:rPr>
              <a:t>elements</a:t>
            </a:r>
            <a:r>
              <a:rPr lang="fi-FI" sz="2000" dirty="0">
                <a:latin typeface="Arial"/>
                <a:ea typeface="+mn-lt"/>
                <a:cs typeface="+mn-lt"/>
              </a:rPr>
              <a:t>.</a:t>
            </a:r>
            <a:endParaRPr lang="fi-FI" sz="2000" dirty="0">
              <a:latin typeface="Arial"/>
              <a:cs typeface="Calibri"/>
            </a:endParaRPr>
          </a:p>
          <a:p>
            <a:endParaRPr lang="fi-FI" sz="2400" dirty="0">
              <a:latin typeface="Arial"/>
              <a:cs typeface="Calibri"/>
            </a:endParaRPr>
          </a:p>
        </p:txBody>
      </p:sp>
      <p:sp>
        <p:nvSpPr>
          <p:cNvPr id="4" name="Alatunnisteen paikkamerkki 3">
            <a:extLst>
              <a:ext uri="{FF2B5EF4-FFF2-40B4-BE49-F238E27FC236}">
                <a16:creationId xmlns:a16="http://schemas.microsoft.com/office/drawing/2014/main" id="{0436A1B8-95FA-F4CD-D40F-D53391D339EC}"/>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14768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12966B-AB2F-9D5C-1780-6B55C6EB0772}"/>
              </a:ext>
            </a:extLst>
          </p:cNvPr>
          <p:cNvSpPr>
            <a:spLocks noGrp="1"/>
          </p:cNvSpPr>
          <p:nvPr>
            <p:ph type="title"/>
          </p:nvPr>
        </p:nvSpPr>
        <p:spPr>
          <a:xfrm>
            <a:off x="766119" y="4719"/>
            <a:ext cx="10515600" cy="1006347"/>
          </a:xfrm>
        </p:spPr>
        <p:txBody>
          <a:bodyPr/>
          <a:lstStyle/>
          <a:p>
            <a:r>
              <a:rPr lang="fi-FI" err="1">
                <a:cs typeface="Calibri Light"/>
              </a:rPr>
              <a:t>What</a:t>
            </a:r>
            <a:r>
              <a:rPr lang="fi-FI">
                <a:cs typeface="Calibri Light"/>
              </a:rPr>
              <a:t> </a:t>
            </a:r>
            <a:r>
              <a:rPr lang="fi-FI" err="1">
                <a:cs typeface="Calibri Light"/>
              </a:rPr>
              <a:t>do</a:t>
            </a:r>
            <a:r>
              <a:rPr lang="fi-FI">
                <a:cs typeface="Calibri Light"/>
              </a:rPr>
              <a:t> </a:t>
            </a:r>
            <a:r>
              <a:rPr lang="fi-FI" err="1">
                <a:cs typeface="Calibri Light"/>
              </a:rPr>
              <a:t>you</a:t>
            </a:r>
            <a:r>
              <a:rPr lang="fi-FI">
                <a:cs typeface="Calibri Light"/>
              </a:rPr>
              <a:t> </a:t>
            </a:r>
            <a:r>
              <a:rPr lang="fi-FI" err="1">
                <a:cs typeface="Calibri Light"/>
              </a:rPr>
              <a:t>see</a:t>
            </a:r>
            <a:r>
              <a:rPr lang="fi-FI">
                <a:cs typeface="Calibri Light"/>
              </a:rPr>
              <a:t>?</a:t>
            </a:r>
            <a:endParaRPr lang="fi-FI" err="1"/>
          </a:p>
        </p:txBody>
      </p:sp>
      <p:sp>
        <p:nvSpPr>
          <p:cNvPr id="3" name="Sisällön paikkamerkki 2">
            <a:extLst>
              <a:ext uri="{FF2B5EF4-FFF2-40B4-BE49-F238E27FC236}">
                <a16:creationId xmlns:a16="http://schemas.microsoft.com/office/drawing/2014/main" id="{BA988C21-F802-9C73-B711-D26BBCE0FFD1}"/>
              </a:ext>
              <a:ext uri="{C183D7F6-B498-43B3-948B-1728B52AA6E4}">
                <adec:decorative xmlns:adec="http://schemas.microsoft.com/office/drawing/2017/decorative" val="1"/>
              </a:ext>
            </a:extLst>
          </p:cNvPr>
          <p:cNvSpPr>
            <a:spLocks noGrp="1"/>
          </p:cNvSpPr>
          <p:nvPr>
            <p:ph sz="half" idx="1"/>
          </p:nvPr>
        </p:nvSpPr>
        <p:spPr/>
        <p:txBody>
          <a:bodyPr vert="horz" lIns="91440" tIns="45720" rIns="91440" bIns="45720" rtlCol="0" anchor="t">
            <a:normAutofit/>
          </a:bodyPr>
          <a:lstStyle/>
          <a:p>
            <a:endParaRPr lang="fi-FI" sz="2400">
              <a:latin typeface="Arial"/>
              <a:cs typeface="Arial"/>
            </a:endParaRPr>
          </a:p>
          <a:p>
            <a:pPr marL="0" indent="0">
              <a:buNone/>
            </a:pPr>
            <a:endParaRPr lang="fi-FI" sz="2400">
              <a:highlight>
                <a:srgbClr val="FFFF00"/>
              </a:highlight>
              <a:latin typeface="Arial"/>
              <a:cs typeface="Arial"/>
            </a:endParaRPr>
          </a:p>
          <a:p>
            <a:endParaRPr lang="fi-FI" sz="2400">
              <a:latin typeface="Arial"/>
              <a:cs typeface="Arial"/>
            </a:endParaRPr>
          </a:p>
          <a:p>
            <a:endParaRPr lang="fi-FI" sz="2400">
              <a:latin typeface="Arial"/>
              <a:cs typeface="Arial"/>
            </a:endParaRPr>
          </a:p>
          <a:p>
            <a:endParaRPr lang="fi-FI" sz="2400">
              <a:latin typeface="Arial"/>
              <a:cs typeface="Arial"/>
            </a:endParaRPr>
          </a:p>
          <a:p>
            <a:endParaRPr lang="fi-FI" sz="2400">
              <a:latin typeface="Arial"/>
              <a:cs typeface="Arial"/>
            </a:endParaRPr>
          </a:p>
          <a:p>
            <a:pPr marL="0" indent="0">
              <a:buNone/>
            </a:pPr>
            <a:endParaRPr lang="fi-FI" sz="2400">
              <a:latin typeface="Arial"/>
              <a:cs typeface="Arial"/>
            </a:endParaRPr>
          </a:p>
          <a:p>
            <a:endParaRPr lang="fi-FI" sz="2400">
              <a:latin typeface="Arial"/>
              <a:cs typeface="Arial"/>
            </a:endParaRPr>
          </a:p>
          <a:p>
            <a:endParaRPr lang="fi-FI">
              <a:cs typeface="Calibri"/>
            </a:endParaRPr>
          </a:p>
        </p:txBody>
      </p:sp>
      <p:pic>
        <p:nvPicPr>
          <p:cNvPr id="6" name="Kuva 5" descr="Kuvassa koira metsässä. In the picture a dig in the forest.">
            <a:extLst>
              <a:ext uri="{FF2B5EF4-FFF2-40B4-BE49-F238E27FC236}">
                <a16:creationId xmlns:a16="http://schemas.microsoft.com/office/drawing/2014/main" id="{CEE2CFAA-531D-1B28-94E9-129D97345101}"/>
              </a:ext>
            </a:extLst>
          </p:cNvPr>
          <p:cNvPicPr>
            <a:picLocks noChangeAspect="1"/>
          </p:cNvPicPr>
          <p:nvPr/>
        </p:nvPicPr>
        <p:blipFill>
          <a:blip r:embed="rId2"/>
          <a:stretch>
            <a:fillRect/>
          </a:stretch>
        </p:blipFill>
        <p:spPr>
          <a:xfrm>
            <a:off x="218621" y="1318503"/>
            <a:ext cx="3653424" cy="3279840"/>
          </a:xfrm>
          <a:prstGeom prst="rect">
            <a:avLst/>
          </a:prstGeom>
        </p:spPr>
      </p:pic>
      <p:pic>
        <p:nvPicPr>
          <p:cNvPr id="7" name="Kuva 6" descr="AI:n tekemä koira metsässä. AI made picture of the dog in the forest. ">
            <a:extLst>
              <a:ext uri="{FF2B5EF4-FFF2-40B4-BE49-F238E27FC236}">
                <a16:creationId xmlns:a16="http://schemas.microsoft.com/office/drawing/2014/main" id="{3AA1159A-2CB0-CCB1-F385-34BF07A77489}"/>
              </a:ext>
            </a:extLst>
          </p:cNvPr>
          <p:cNvPicPr>
            <a:picLocks noChangeAspect="1"/>
          </p:cNvPicPr>
          <p:nvPr/>
        </p:nvPicPr>
        <p:blipFill>
          <a:blip r:embed="rId3"/>
          <a:stretch>
            <a:fillRect/>
          </a:stretch>
        </p:blipFill>
        <p:spPr>
          <a:xfrm>
            <a:off x="2879319" y="3111333"/>
            <a:ext cx="3219450" cy="3248025"/>
          </a:xfrm>
          <a:prstGeom prst="rect">
            <a:avLst/>
          </a:prstGeom>
        </p:spPr>
      </p:pic>
      <p:sp>
        <p:nvSpPr>
          <p:cNvPr id="9" name="Tekstiruutu 8">
            <a:extLst>
              <a:ext uri="{FF2B5EF4-FFF2-40B4-BE49-F238E27FC236}">
                <a16:creationId xmlns:a16="http://schemas.microsoft.com/office/drawing/2014/main" id="{CD32E9AA-4A2A-35E5-980E-6297AADFCFC1}"/>
              </a:ext>
            </a:extLst>
          </p:cNvPr>
          <p:cNvSpPr txBox="1"/>
          <p:nvPr/>
        </p:nvSpPr>
        <p:spPr>
          <a:xfrm>
            <a:off x="4042384" y="1829001"/>
            <a:ext cx="2159000" cy="646331"/>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solidFill>
                  <a:srgbClr val="000000"/>
                </a:solidFill>
                <a:latin typeface="Arial" panose="020B0604020202020204" pitchFamily="34" charset="0"/>
                <a:ea typeface="Calibri"/>
                <a:cs typeface="Arial" panose="020B0604020202020204" pitchFamily="34" charset="0"/>
              </a:rPr>
              <a:t>Which</a:t>
            </a:r>
            <a:r>
              <a:rPr lang="fi-FI" dirty="0">
                <a:solidFill>
                  <a:srgbClr val="000000"/>
                </a:solidFill>
                <a:latin typeface="Arial" panose="020B0604020202020204" pitchFamily="34" charset="0"/>
                <a:ea typeface="Calibri"/>
                <a:cs typeface="Arial" panose="020B0604020202020204" pitchFamily="34" charset="0"/>
              </a:rPr>
              <a:t> </a:t>
            </a:r>
            <a:r>
              <a:rPr lang="fi-FI" dirty="0" err="1">
                <a:solidFill>
                  <a:srgbClr val="000000"/>
                </a:solidFill>
                <a:latin typeface="Arial" panose="020B0604020202020204" pitchFamily="34" charset="0"/>
                <a:ea typeface="Calibri"/>
                <a:cs typeface="Arial" panose="020B0604020202020204" pitchFamily="34" charset="0"/>
              </a:rPr>
              <a:t>dog</a:t>
            </a:r>
            <a:r>
              <a:rPr lang="fi-FI" dirty="0">
                <a:solidFill>
                  <a:srgbClr val="000000"/>
                </a:solidFill>
                <a:latin typeface="Arial" panose="020B0604020202020204" pitchFamily="34" charset="0"/>
                <a:ea typeface="Calibri"/>
                <a:cs typeface="Arial" panose="020B0604020202020204" pitchFamily="34" charset="0"/>
              </a:rPr>
              <a:t> </a:t>
            </a:r>
            <a:r>
              <a:rPr lang="fi-FI" dirty="0" err="1">
                <a:solidFill>
                  <a:srgbClr val="000000"/>
                </a:solidFill>
                <a:latin typeface="Arial" panose="020B0604020202020204" pitchFamily="34" charset="0"/>
                <a:ea typeface="Calibri"/>
                <a:cs typeface="Arial" panose="020B0604020202020204" pitchFamily="34" charset="0"/>
              </a:rPr>
              <a:t>sniffes</a:t>
            </a:r>
            <a:r>
              <a:rPr lang="fi-FI" dirty="0">
                <a:solidFill>
                  <a:srgbClr val="000000"/>
                </a:solidFill>
                <a:latin typeface="Arial" panose="020B0604020202020204" pitchFamily="34" charset="0"/>
                <a:ea typeface="Calibri"/>
                <a:cs typeface="Arial" panose="020B0604020202020204" pitchFamily="34" charset="0"/>
              </a:rPr>
              <a:t> </a:t>
            </a:r>
            <a:r>
              <a:rPr lang="fi-FI" dirty="0" err="1">
                <a:solidFill>
                  <a:srgbClr val="000000"/>
                </a:solidFill>
                <a:latin typeface="Arial" panose="020B0604020202020204" pitchFamily="34" charset="0"/>
                <a:ea typeface="Calibri"/>
                <a:cs typeface="Arial" panose="020B0604020202020204" pitchFamily="34" charset="0"/>
              </a:rPr>
              <a:t>the</a:t>
            </a:r>
            <a:r>
              <a:rPr lang="fi-FI" dirty="0">
                <a:solidFill>
                  <a:srgbClr val="000000"/>
                </a:solidFill>
                <a:latin typeface="Arial" panose="020B0604020202020204" pitchFamily="34" charset="0"/>
                <a:ea typeface="Calibri"/>
                <a:cs typeface="Arial" panose="020B0604020202020204" pitchFamily="34" charset="0"/>
              </a:rPr>
              <a:t> </a:t>
            </a:r>
            <a:r>
              <a:rPr lang="fi-FI" dirty="0" err="1">
                <a:solidFill>
                  <a:srgbClr val="000000"/>
                </a:solidFill>
                <a:latin typeface="Arial" panose="020B0604020202020204" pitchFamily="34" charset="0"/>
                <a:ea typeface="Calibri"/>
                <a:cs typeface="Arial" panose="020B0604020202020204" pitchFamily="34" charset="0"/>
              </a:rPr>
              <a:t>forest</a:t>
            </a:r>
            <a:r>
              <a:rPr lang="fi-FI" dirty="0">
                <a:solidFill>
                  <a:srgbClr val="000000"/>
                </a:solidFill>
                <a:latin typeface="Arial" panose="020B0604020202020204" pitchFamily="34" charset="0"/>
                <a:ea typeface="Calibri"/>
                <a:cs typeface="Arial" panose="020B0604020202020204" pitchFamily="34" charset="0"/>
              </a:rPr>
              <a:t>?</a:t>
            </a:r>
            <a:endParaRPr lang="fi-FI" dirty="0">
              <a:latin typeface="Arial" panose="020B0604020202020204" pitchFamily="34" charset="0"/>
              <a:cs typeface="Arial" panose="020B0604020202020204" pitchFamily="34" charset="0"/>
            </a:endParaRPr>
          </a:p>
        </p:txBody>
      </p:sp>
      <p:sp>
        <p:nvSpPr>
          <p:cNvPr id="5" name="Sisällön paikkamerkki 4">
            <a:extLst>
              <a:ext uri="{FF2B5EF4-FFF2-40B4-BE49-F238E27FC236}">
                <a16:creationId xmlns:a16="http://schemas.microsoft.com/office/drawing/2014/main" id="{F195EE11-8A94-E1F8-2BDD-C375494B15D2}"/>
              </a:ext>
            </a:extLst>
          </p:cNvPr>
          <p:cNvSpPr>
            <a:spLocks noGrp="1"/>
          </p:cNvSpPr>
          <p:nvPr>
            <p:ph sz="half" idx="2"/>
          </p:nvPr>
        </p:nvSpPr>
        <p:spPr>
          <a:xfrm>
            <a:off x="6644696" y="424999"/>
            <a:ext cx="5181600" cy="2533424"/>
          </a:xfrm>
          <a:ln w="28575">
            <a:solidFill>
              <a:srgbClr val="0070C0"/>
            </a:solidFill>
          </a:ln>
        </p:spPr>
        <p:txBody>
          <a:bodyPr vert="horz" lIns="91440" tIns="45720" rIns="91440" bIns="45720" rtlCol="0" anchor="t">
            <a:normAutofit/>
          </a:bodyPr>
          <a:lstStyle/>
          <a:p>
            <a:pPr marL="0" indent="0">
              <a:buNone/>
            </a:pPr>
            <a:r>
              <a:rPr lang="fi-FI" sz="1800" dirty="0" err="1">
                <a:latin typeface="Arial"/>
                <a:cs typeface="Arial"/>
              </a:rPr>
              <a:t>Cultural</a:t>
            </a:r>
            <a:r>
              <a:rPr lang="fi-FI" sz="1800" dirty="0">
                <a:latin typeface="Arial"/>
                <a:cs typeface="Arial"/>
              </a:rPr>
              <a:t> </a:t>
            </a:r>
            <a:r>
              <a:rPr lang="fi-FI" sz="1800" dirty="0" err="1">
                <a:latin typeface="Arial"/>
                <a:cs typeface="Arial"/>
              </a:rPr>
              <a:t>interpretation</a:t>
            </a:r>
            <a:r>
              <a:rPr lang="fi-FI" sz="1800" dirty="0">
                <a:latin typeface="Arial"/>
                <a:cs typeface="Arial"/>
              </a:rPr>
              <a:t> of </a:t>
            </a:r>
            <a:r>
              <a:rPr lang="fi-FI" sz="1800" dirty="0" err="1">
                <a:latin typeface="Arial"/>
                <a:cs typeface="Arial"/>
              </a:rPr>
              <a:t>colors</a:t>
            </a:r>
            <a:r>
              <a:rPr lang="fi-FI" sz="1800" dirty="0">
                <a:latin typeface="Arial"/>
                <a:cs typeface="Arial"/>
              </a:rPr>
              <a:t>, </a:t>
            </a:r>
            <a:r>
              <a:rPr lang="fi-FI" sz="1800" dirty="0" err="1">
                <a:latin typeface="Arial"/>
                <a:cs typeface="Arial"/>
              </a:rPr>
              <a:t>examples</a:t>
            </a:r>
            <a:r>
              <a:rPr lang="fi-FI" sz="1800" dirty="0">
                <a:latin typeface="Arial"/>
                <a:cs typeface="Arial"/>
              </a:rPr>
              <a:t>:</a:t>
            </a:r>
          </a:p>
          <a:p>
            <a:r>
              <a:rPr lang="fi-FI" sz="1800" b="1" dirty="0">
                <a:latin typeface="Arial"/>
                <a:cs typeface="Arial"/>
              </a:rPr>
              <a:t>Red</a:t>
            </a:r>
            <a:r>
              <a:rPr lang="fi-FI" sz="1800" dirty="0">
                <a:latin typeface="Arial"/>
                <a:cs typeface="Arial"/>
              </a:rPr>
              <a:t> in Western </a:t>
            </a:r>
            <a:r>
              <a:rPr lang="fi-FI" sz="1800" dirty="0" err="1">
                <a:latin typeface="Arial"/>
                <a:cs typeface="Arial"/>
              </a:rPr>
              <a:t>countries</a:t>
            </a:r>
            <a:r>
              <a:rPr lang="fi-FI" sz="1800" dirty="0">
                <a:latin typeface="Arial"/>
                <a:cs typeface="Arial"/>
              </a:rPr>
              <a:t> </a:t>
            </a:r>
            <a:r>
              <a:rPr lang="fi-FI" sz="1800" dirty="0" err="1">
                <a:latin typeface="Arial"/>
                <a:cs typeface="Arial"/>
              </a:rPr>
              <a:t>means</a:t>
            </a:r>
            <a:r>
              <a:rPr lang="fi-FI" sz="1800" dirty="0">
                <a:latin typeface="Arial"/>
                <a:cs typeface="Arial"/>
              </a:rPr>
              <a:t> </a:t>
            </a:r>
            <a:r>
              <a:rPr lang="fi-FI" sz="1800" dirty="0" err="1">
                <a:latin typeface="Arial"/>
                <a:cs typeface="Arial"/>
              </a:rPr>
              <a:t>love</a:t>
            </a:r>
            <a:r>
              <a:rPr lang="fi-FI" sz="1800" dirty="0">
                <a:latin typeface="Arial"/>
                <a:cs typeface="Arial"/>
              </a:rPr>
              <a:t>, in Japan </a:t>
            </a:r>
            <a:r>
              <a:rPr lang="fi-FI" sz="1800" dirty="0" err="1">
                <a:latin typeface="Arial"/>
                <a:cs typeface="Arial"/>
              </a:rPr>
              <a:t>danger</a:t>
            </a:r>
            <a:r>
              <a:rPr lang="fi-FI" sz="1800" dirty="0">
                <a:latin typeface="Arial"/>
                <a:cs typeface="Arial"/>
              </a:rPr>
              <a:t>.</a:t>
            </a:r>
          </a:p>
          <a:p>
            <a:r>
              <a:rPr lang="fi-FI" sz="1800" b="1" dirty="0">
                <a:latin typeface="Arial"/>
                <a:cs typeface="Arial"/>
              </a:rPr>
              <a:t>White</a:t>
            </a:r>
            <a:r>
              <a:rPr lang="fi-FI" sz="1800" dirty="0">
                <a:latin typeface="Arial"/>
                <a:cs typeface="Arial"/>
              </a:rPr>
              <a:t> in Western </a:t>
            </a:r>
            <a:r>
              <a:rPr lang="fi-FI" sz="1800" dirty="0" err="1">
                <a:latin typeface="Arial"/>
                <a:cs typeface="Arial"/>
              </a:rPr>
              <a:t>countries</a:t>
            </a:r>
            <a:r>
              <a:rPr lang="fi-FI" sz="1800" dirty="0">
                <a:latin typeface="Arial"/>
                <a:cs typeface="Arial"/>
              </a:rPr>
              <a:t> </a:t>
            </a:r>
            <a:r>
              <a:rPr lang="fi-FI" sz="1800" dirty="0" err="1">
                <a:latin typeface="Arial"/>
                <a:cs typeface="Arial"/>
              </a:rPr>
              <a:t>refers</a:t>
            </a:r>
            <a:r>
              <a:rPr lang="fi-FI" sz="1800" dirty="0">
                <a:latin typeface="Arial"/>
                <a:cs typeface="Arial"/>
              </a:rPr>
              <a:t> to </a:t>
            </a:r>
            <a:r>
              <a:rPr lang="fi-FI" sz="1800" dirty="0" err="1">
                <a:latin typeface="Arial"/>
                <a:cs typeface="Arial"/>
              </a:rPr>
              <a:t>purity</a:t>
            </a:r>
            <a:r>
              <a:rPr lang="fi-FI" sz="1800" dirty="0">
                <a:latin typeface="Arial"/>
                <a:cs typeface="Arial"/>
              </a:rPr>
              <a:t> and </a:t>
            </a:r>
            <a:r>
              <a:rPr lang="fi-FI" sz="1800" dirty="0" err="1">
                <a:latin typeface="Arial"/>
                <a:cs typeface="Arial"/>
              </a:rPr>
              <a:t>innosense</a:t>
            </a:r>
            <a:r>
              <a:rPr lang="fi-FI" sz="1800" dirty="0">
                <a:latin typeface="Arial"/>
                <a:cs typeface="Arial"/>
              </a:rPr>
              <a:t>, in Japan to </a:t>
            </a:r>
            <a:r>
              <a:rPr lang="fi-FI" sz="1800" dirty="0" err="1">
                <a:latin typeface="Arial"/>
                <a:cs typeface="Arial"/>
              </a:rPr>
              <a:t>sorrow</a:t>
            </a:r>
            <a:r>
              <a:rPr lang="fi-FI" sz="1800" dirty="0">
                <a:latin typeface="Arial"/>
                <a:cs typeface="Arial"/>
              </a:rPr>
              <a:t> and </a:t>
            </a:r>
            <a:r>
              <a:rPr lang="fi-FI" sz="1800" dirty="0" err="1">
                <a:latin typeface="Arial"/>
                <a:cs typeface="Arial"/>
              </a:rPr>
              <a:t>funerals</a:t>
            </a:r>
            <a:r>
              <a:rPr lang="fi-FI" sz="1800" dirty="0">
                <a:latin typeface="Arial"/>
                <a:cs typeface="Arial"/>
              </a:rPr>
              <a:t>.</a:t>
            </a:r>
          </a:p>
          <a:p>
            <a:r>
              <a:rPr lang="fi-FI" sz="1800" b="1" dirty="0" err="1">
                <a:latin typeface="Arial"/>
                <a:cs typeface="Arial"/>
              </a:rPr>
              <a:t>Blue</a:t>
            </a:r>
            <a:r>
              <a:rPr lang="fi-FI" sz="1800" dirty="0">
                <a:latin typeface="Arial"/>
                <a:cs typeface="Arial"/>
              </a:rPr>
              <a:t> in Western </a:t>
            </a:r>
            <a:r>
              <a:rPr lang="fi-FI" sz="1800" dirty="0" err="1">
                <a:latin typeface="Arial"/>
                <a:cs typeface="Arial"/>
              </a:rPr>
              <a:t>countries</a:t>
            </a:r>
            <a:r>
              <a:rPr lang="fi-FI" sz="1800" dirty="0">
                <a:latin typeface="Arial"/>
                <a:cs typeface="Arial"/>
              </a:rPr>
              <a:t> </a:t>
            </a:r>
            <a:r>
              <a:rPr lang="fi-FI" sz="1800" dirty="0" err="1">
                <a:latin typeface="Arial"/>
                <a:cs typeface="Arial"/>
              </a:rPr>
              <a:t>means</a:t>
            </a:r>
            <a:r>
              <a:rPr lang="fi-FI" sz="1800" dirty="0">
                <a:latin typeface="Arial"/>
                <a:cs typeface="Arial"/>
              </a:rPr>
              <a:t> </a:t>
            </a:r>
            <a:r>
              <a:rPr lang="fi-FI" sz="1800" dirty="0" err="1">
                <a:latin typeface="Arial"/>
                <a:cs typeface="Arial"/>
              </a:rPr>
              <a:t>power</a:t>
            </a:r>
            <a:r>
              <a:rPr lang="fi-FI" sz="1800" dirty="0">
                <a:latin typeface="Arial"/>
                <a:cs typeface="Arial"/>
              </a:rPr>
              <a:t>, </a:t>
            </a:r>
            <a:r>
              <a:rPr lang="fi-FI" sz="1800" dirty="0" err="1">
                <a:latin typeface="Arial"/>
                <a:cs typeface="Arial"/>
              </a:rPr>
              <a:t>sea</a:t>
            </a:r>
            <a:r>
              <a:rPr lang="fi-FI" sz="1800" dirty="0">
                <a:latin typeface="Arial"/>
                <a:cs typeface="Arial"/>
              </a:rPr>
              <a:t> and </a:t>
            </a:r>
            <a:r>
              <a:rPr lang="fi-FI" sz="1800" dirty="0" err="1">
                <a:latin typeface="Arial"/>
                <a:cs typeface="Arial"/>
              </a:rPr>
              <a:t>maskulinity</a:t>
            </a:r>
            <a:r>
              <a:rPr lang="fi-FI" sz="1800" dirty="0">
                <a:latin typeface="Arial"/>
                <a:cs typeface="Arial"/>
              </a:rPr>
              <a:t>, in Japan </a:t>
            </a:r>
            <a:r>
              <a:rPr lang="fi-FI" sz="1800" dirty="0" err="1">
                <a:latin typeface="Arial"/>
                <a:cs typeface="Arial"/>
              </a:rPr>
              <a:t>unhealthy</a:t>
            </a:r>
            <a:r>
              <a:rPr lang="fi-FI" sz="1800" dirty="0">
                <a:latin typeface="Arial"/>
                <a:cs typeface="Arial"/>
              </a:rPr>
              <a:t> </a:t>
            </a:r>
            <a:r>
              <a:rPr lang="fi-FI" sz="1800" dirty="0" err="1">
                <a:latin typeface="Arial"/>
                <a:cs typeface="Arial"/>
              </a:rPr>
              <a:t>things</a:t>
            </a:r>
            <a:r>
              <a:rPr lang="fi-FI" sz="1800" dirty="0">
                <a:latin typeface="Arial"/>
                <a:cs typeface="Arial"/>
              </a:rPr>
              <a:t>.</a:t>
            </a:r>
          </a:p>
          <a:p>
            <a:pPr marL="0" indent="0">
              <a:buNone/>
            </a:pPr>
            <a:endParaRPr lang="fi-FI" sz="1800" dirty="0">
              <a:latin typeface="Calibri"/>
              <a:cs typeface="Calibri"/>
            </a:endParaRPr>
          </a:p>
          <a:p>
            <a:endParaRPr lang="fi-FI" sz="2400" dirty="0">
              <a:latin typeface="Arial"/>
              <a:cs typeface="Arial"/>
            </a:endParaRPr>
          </a:p>
        </p:txBody>
      </p:sp>
      <p:pic>
        <p:nvPicPr>
          <p:cNvPr id="8" name="Kuva 7" descr="Three balls, blue, white and red.">
            <a:extLst>
              <a:ext uri="{FF2B5EF4-FFF2-40B4-BE49-F238E27FC236}">
                <a16:creationId xmlns:a16="http://schemas.microsoft.com/office/drawing/2014/main" id="{8A26282A-586C-7915-465B-F6072B953A64}"/>
              </a:ext>
            </a:extLst>
          </p:cNvPr>
          <p:cNvPicPr>
            <a:picLocks noChangeAspect="1"/>
          </p:cNvPicPr>
          <p:nvPr/>
        </p:nvPicPr>
        <p:blipFill>
          <a:blip r:embed="rId4"/>
          <a:stretch>
            <a:fillRect/>
          </a:stretch>
        </p:blipFill>
        <p:spPr>
          <a:xfrm>
            <a:off x="8453438" y="3228975"/>
            <a:ext cx="3155496" cy="3132364"/>
          </a:xfrm>
          <a:prstGeom prst="rect">
            <a:avLst/>
          </a:prstGeom>
        </p:spPr>
      </p:pic>
      <p:sp>
        <p:nvSpPr>
          <p:cNvPr id="4" name="Alatunnisteen paikkamerkki 3">
            <a:extLst>
              <a:ext uri="{FF2B5EF4-FFF2-40B4-BE49-F238E27FC236}">
                <a16:creationId xmlns:a16="http://schemas.microsoft.com/office/drawing/2014/main" id="{BC6A4968-6124-1D10-69E5-519E2539D9C1}"/>
              </a:ext>
              <a:ext uri="{C183D7F6-B498-43B3-948B-1728B52AA6E4}">
                <adec:decorative xmlns:adec="http://schemas.microsoft.com/office/drawing/2017/decorative" val="1"/>
              </a:ext>
            </a:extLst>
          </p:cNvPr>
          <p:cNvSpPr>
            <a:spLocks noGrp="1"/>
          </p:cNvSpPr>
          <p:nvPr>
            <p:ph type="ftr" sz="quarter" idx="11"/>
          </p:nvPr>
        </p:nvSpPr>
        <p:spPr>
          <a:xfrm>
            <a:off x="4038600" y="6492828"/>
            <a:ext cx="4114800" cy="365125"/>
          </a:xfrm>
        </p:spPr>
        <p:txBody>
          <a:bodyPr/>
          <a:lstStyle/>
          <a:p>
            <a:r>
              <a:rPr lang="fi-FI" dirty="0"/>
              <a:t>Puttonen, Elenius, Karjalainen &amp; Aho (2025) CC-BY-SA</a:t>
            </a:r>
            <a:endParaRPr lang="fi-FI" dirty="0">
              <a:solidFill>
                <a:srgbClr val="000000"/>
              </a:solidFill>
            </a:endParaRPr>
          </a:p>
          <a:p>
            <a:endParaRPr lang="fi-FI" dirty="0">
              <a:ea typeface="Calibri"/>
              <a:cs typeface="Calibri"/>
            </a:endParaRPr>
          </a:p>
        </p:txBody>
      </p:sp>
    </p:spTree>
    <p:extLst>
      <p:ext uri="{BB962C8B-B14F-4D97-AF65-F5344CB8AC3E}">
        <p14:creationId xmlns:p14="http://schemas.microsoft.com/office/powerpoint/2010/main" val="161109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8357D-A67E-C4C3-3523-395CB309221A}"/>
              </a:ext>
            </a:extLst>
          </p:cNvPr>
          <p:cNvSpPr>
            <a:spLocks noGrp="1"/>
          </p:cNvSpPr>
          <p:nvPr>
            <p:ph type="title"/>
          </p:nvPr>
        </p:nvSpPr>
        <p:spPr>
          <a:xfrm>
            <a:off x="399789" y="135481"/>
            <a:ext cx="10515600" cy="1325563"/>
          </a:xfrm>
        </p:spPr>
        <p:txBody>
          <a:bodyPr/>
          <a:lstStyle/>
          <a:p>
            <a:r>
              <a:rPr lang="fi-FI" dirty="0">
                <a:latin typeface="Arial"/>
                <a:cs typeface="Calibri Light"/>
              </a:rPr>
              <a:t>Can </a:t>
            </a:r>
            <a:r>
              <a:rPr lang="fi-FI" dirty="0" err="1">
                <a:latin typeface="Arial"/>
                <a:cs typeface="Calibri Light"/>
              </a:rPr>
              <a:t>you</a:t>
            </a:r>
            <a:r>
              <a:rPr lang="fi-FI" dirty="0">
                <a:latin typeface="Arial"/>
                <a:cs typeface="Calibri Light"/>
              </a:rPr>
              <a:t> </a:t>
            </a:r>
            <a:r>
              <a:rPr lang="fi-FI" dirty="0" err="1">
                <a:latin typeface="Arial"/>
                <a:cs typeface="Calibri Light"/>
              </a:rPr>
              <a:t>really</a:t>
            </a:r>
            <a:r>
              <a:rPr lang="fi-FI" dirty="0">
                <a:latin typeface="Arial"/>
                <a:cs typeface="Calibri Light"/>
              </a:rPr>
              <a:t> </a:t>
            </a:r>
            <a:r>
              <a:rPr lang="fi-FI" dirty="0" err="1">
                <a:latin typeface="Arial"/>
                <a:cs typeface="Calibri Light"/>
              </a:rPr>
              <a:t>belive</a:t>
            </a:r>
            <a:r>
              <a:rPr lang="fi-FI" dirty="0">
                <a:latin typeface="Arial"/>
                <a:cs typeface="Calibri Light"/>
              </a:rPr>
              <a:t> </a:t>
            </a:r>
            <a:r>
              <a:rPr lang="fi-FI" dirty="0" err="1">
                <a:latin typeface="Arial"/>
                <a:cs typeface="Calibri Light"/>
              </a:rPr>
              <a:t>what</a:t>
            </a:r>
            <a:r>
              <a:rPr lang="fi-FI" dirty="0">
                <a:latin typeface="Arial"/>
                <a:cs typeface="Calibri Light"/>
              </a:rPr>
              <a:t> </a:t>
            </a:r>
            <a:r>
              <a:rPr lang="fi-FI" dirty="0" err="1">
                <a:latin typeface="Arial"/>
                <a:cs typeface="Calibri Light"/>
              </a:rPr>
              <a:t>you</a:t>
            </a:r>
            <a:r>
              <a:rPr lang="fi-FI" dirty="0">
                <a:latin typeface="Arial"/>
                <a:cs typeface="Calibri Light"/>
              </a:rPr>
              <a:t> </a:t>
            </a:r>
            <a:r>
              <a:rPr lang="fi-FI" dirty="0" err="1">
                <a:latin typeface="Arial"/>
                <a:cs typeface="Calibri Light"/>
              </a:rPr>
              <a:t>see</a:t>
            </a:r>
            <a:r>
              <a:rPr lang="fi-FI" dirty="0">
                <a:latin typeface="Arial"/>
                <a:cs typeface="Calibri Light"/>
              </a:rPr>
              <a:t> in an image </a:t>
            </a:r>
            <a:r>
              <a:rPr lang="fi-FI" dirty="0" err="1">
                <a:latin typeface="Arial"/>
                <a:cs typeface="Calibri Light"/>
              </a:rPr>
              <a:t>or</a:t>
            </a:r>
            <a:r>
              <a:rPr lang="fi-FI" dirty="0">
                <a:latin typeface="Arial"/>
                <a:cs typeface="Calibri Light"/>
              </a:rPr>
              <a:t> a video?</a:t>
            </a:r>
            <a:endParaRPr lang="fi-FI" dirty="0"/>
          </a:p>
        </p:txBody>
      </p:sp>
      <p:sp>
        <p:nvSpPr>
          <p:cNvPr id="3" name="Sisällön paikkamerkki 2">
            <a:extLst>
              <a:ext uri="{FF2B5EF4-FFF2-40B4-BE49-F238E27FC236}">
                <a16:creationId xmlns:a16="http://schemas.microsoft.com/office/drawing/2014/main" id="{F1E7D74D-1CB7-773E-AE45-AC0FD8EE320F}"/>
              </a:ext>
            </a:extLst>
          </p:cNvPr>
          <p:cNvSpPr>
            <a:spLocks noGrp="1"/>
          </p:cNvSpPr>
          <p:nvPr>
            <p:ph idx="1"/>
          </p:nvPr>
        </p:nvSpPr>
        <p:spPr>
          <a:xfrm>
            <a:off x="399789" y="1714699"/>
            <a:ext cx="10856794" cy="4430949"/>
          </a:xfrm>
        </p:spPr>
        <p:txBody>
          <a:bodyPr vert="horz" lIns="91440" tIns="45720" rIns="91440" bIns="45720" rtlCol="0" anchor="t">
            <a:normAutofit/>
          </a:bodyPr>
          <a:lstStyle/>
          <a:p>
            <a:r>
              <a:rPr lang="en-US" sz="2000" dirty="0">
                <a:latin typeface="Arial"/>
                <a:cs typeface="Arial"/>
              </a:rPr>
              <a:t>Visual information, like images, graphs, and videos, is an information source in studies. This way of presenting information is growing rapidly.  </a:t>
            </a:r>
            <a:endParaRPr lang="fi-FI" sz="2000" dirty="0">
              <a:latin typeface="Arial"/>
              <a:cs typeface="Calibri" panose="020F0502020204030204"/>
            </a:endParaRPr>
          </a:p>
          <a:p>
            <a:r>
              <a:rPr lang="en-US" sz="2000" dirty="0">
                <a:latin typeface="Arial"/>
                <a:cs typeface="Arial"/>
              </a:rPr>
              <a:t>AI produces images too. These images are based on algorithms, which in turn are based on a vast number of images on the net. AI creates images according to the entered words and tries to match the image to these words as closely as possible.</a:t>
            </a:r>
          </a:p>
          <a:p>
            <a:r>
              <a:rPr lang="en-US" sz="2000" dirty="0">
                <a:latin typeface="Arial"/>
                <a:cs typeface="Calibri"/>
              </a:rPr>
              <a:t>It is very easy to create credible images for different purposes.</a:t>
            </a:r>
          </a:p>
          <a:p>
            <a:r>
              <a:rPr lang="en-US" sz="2000" dirty="0">
                <a:latin typeface="Arial"/>
                <a:cs typeface="Arial"/>
              </a:rPr>
              <a:t>It is also easy to manipulate with images. Consider:</a:t>
            </a:r>
          </a:p>
          <a:p>
            <a:pPr lvl="1"/>
            <a:r>
              <a:rPr lang="en-US" sz="2000" dirty="0">
                <a:latin typeface="Arial"/>
                <a:cs typeface="Arial"/>
              </a:rPr>
              <a:t>Is it intentional to influence by sharing visual information?  </a:t>
            </a:r>
          </a:p>
          <a:p>
            <a:pPr lvl="1"/>
            <a:r>
              <a:rPr lang="en-US" sz="2000" dirty="0">
                <a:latin typeface="Arial"/>
                <a:cs typeface="Arial"/>
              </a:rPr>
              <a:t>Does the image and text go together? Find out if the image has been used elsewhere. For example, </a:t>
            </a:r>
            <a:r>
              <a:rPr lang="en-US" sz="2000" dirty="0">
                <a:latin typeface="Arial"/>
                <a:cs typeface="Arial"/>
                <a:hlinkClick r:id="rId2"/>
              </a:rPr>
              <a:t>Google reverse image search</a:t>
            </a:r>
            <a:r>
              <a:rPr lang="en-US" sz="2000" dirty="0">
                <a:latin typeface="Arial"/>
                <a:cs typeface="Arial"/>
              </a:rPr>
              <a:t> is a tool you can use to check where the image has been used and uncover similar or duplicate images. </a:t>
            </a:r>
          </a:p>
          <a:p>
            <a:endParaRPr lang="en-US" sz="2000">
              <a:latin typeface="Arial"/>
              <a:cs typeface="Arial"/>
            </a:endParaRPr>
          </a:p>
          <a:p>
            <a:endParaRPr lang="en-US">
              <a:latin typeface="Arial"/>
              <a:cs typeface="Arial"/>
            </a:endParaRPr>
          </a:p>
          <a:p>
            <a:endParaRPr lang="fi-FI">
              <a:cs typeface="Calibri"/>
            </a:endParaRPr>
          </a:p>
        </p:txBody>
      </p:sp>
      <p:sp>
        <p:nvSpPr>
          <p:cNvPr id="4" name="Alatunnisteen paikkamerkki 3">
            <a:extLst>
              <a:ext uri="{FF2B5EF4-FFF2-40B4-BE49-F238E27FC236}">
                <a16:creationId xmlns:a16="http://schemas.microsoft.com/office/drawing/2014/main" id="{1E28F716-5759-8C0C-B4DD-BB65ED308E54}"/>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300072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DD637D-BD15-E1F7-9FDA-42D3E7FE4088}"/>
              </a:ext>
            </a:extLst>
          </p:cNvPr>
          <p:cNvSpPr>
            <a:spLocks noGrp="1"/>
          </p:cNvSpPr>
          <p:nvPr>
            <p:ph type="title"/>
          </p:nvPr>
        </p:nvSpPr>
        <p:spPr>
          <a:xfrm>
            <a:off x="735842" y="262767"/>
            <a:ext cx="10959152" cy="995743"/>
          </a:xfrm>
        </p:spPr>
        <p:txBody>
          <a:bodyPr>
            <a:noAutofit/>
          </a:bodyPr>
          <a:lstStyle/>
          <a:p>
            <a:r>
              <a:rPr lang="fi-FI" err="1">
                <a:latin typeface="Arial"/>
                <a:cs typeface="Calibri Light"/>
              </a:rPr>
              <a:t>Does</a:t>
            </a:r>
            <a:r>
              <a:rPr lang="fi-FI">
                <a:latin typeface="Arial"/>
                <a:cs typeface="Calibri Light"/>
              </a:rPr>
              <a:t> an image </a:t>
            </a:r>
            <a:r>
              <a:rPr lang="fi-FI" err="1">
                <a:latin typeface="Arial"/>
                <a:cs typeface="Calibri Light"/>
              </a:rPr>
              <a:t>or</a:t>
            </a:r>
            <a:r>
              <a:rPr lang="fi-FI">
                <a:latin typeface="Arial"/>
                <a:cs typeface="Calibri Light"/>
              </a:rPr>
              <a:t> video </a:t>
            </a:r>
            <a:r>
              <a:rPr lang="fi-FI" err="1">
                <a:latin typeface="Arial"/>
                <a:cs typeface="Calibri Light"/>
              </a:rPr>
              <a:t>make</a:t>
            </a:r>
            <a:r>
              <a:rPr lang="fi-FI">
                <a:latin typeface="Arial"/>
                <a:cs typeface="Calibri Light"/>
              </a:rPr>
              <a:t> </a:t>
            </a:r>
            <a:r>
              <a:rPr lang="fi-FI" err="1">
                <a:latin typeface="Arial"/>
                <a:cs typeface="Calibri Light"/>
              </a:rPr>
              <a:t>you</a:t>
            </a:r>
            <a:r>
              <a:rPr lang="fi-FI">
                <a:latin typeface="Arial"/>
                <a:cs typeface="Calibri Light"/>
              </a:rPr>
              <a:t> </a:t>
            </a:r>
            <a:r>
              <a:rPr lang="fi-FI" err="1">
                <a:latin typeface="Arial"/>
                <a:cs typeface="Calibri Light"/>
              </a:rPr>
              <a:t>suspicious</a:t>
            </a:r>
            <a:r>
              <a:rPr lang="fi-FI">
                <a:latin typeface="Arial"/>
                <a:cs typeface="Calibri Light"/>
              </a:rPr>
              <a:t>?</a:t>
            </a:r>
            <a:endParaRPr lang="fi-FI">
              <a:latin typeface="Arial"/>
              <a:cs typeface="Arial"/>
            </a:endParaRPr>
          </a:p>
        </p:txBody>
      </p:sp>
      <p:sp>
        <p:nvSpPr>
          <p:cNvPr id="3" name="Sisällön paikkamerkki 2">
            <a:extLst>
              <a:ext uri="{FF2B5EF4-FFF2-40B4-BE49-F238E27FC236}">
                <a16:creationId xmlns:a16="http://schemas.microsoft.com/office/drawing/2014/main" id="{2A87F7ED-D9A6-D974-E28C-781B56F8B750}"/>
              </a:ext>
            </a:extLst>
          </p:cNvPr>
          <p:cNvSpPr>
            <a:spLocks noGrp="1"/>
          </p:cNvSpPr>
          <p:nvPr>
            <p:ph idx="1"/>
          </p:nvPr>
        </p:nvSpPr>
        <p:spPr>
          <a:xfrm>
            <a:off x="587991" y="1552670"/>
            <a:ext cx="10515600" cy="4806263"/>
          </a:xfrm>
        </p:spPr>
        <p:txBody>
          <a:bodyPr vert="horz" lIns="91440" tIns="45720" rIns="91440" bIns="45720" rtlCol="0" anchor="t">
            <a:normAutofit/>
          </a:bodyPr>
          <a:lstStyle/>
          <a:p>
            <a:r>
              <a:rPr lang="en-US" sz="2000" dirty="0">
                <a:latin typeface="Arial"/>
                <a:cs typeface="Arial"/>
              </a:rPr>
              <a:t>It is </a:t>
            </a:r>
            <a:r>
              <a:rPr lang="en-US" sz="2000" dirty="0" err="1">
                <a:latin typeface="Arial"/>
                <a:cs typeface="Arial"/>
              </a:rPr>
              <a:t>dificult</a:t>
            </a:r>
            <a:r>
              <a:rPr lang="en-US" sz="2000" dirty="0">
                <a:latin typeface="Arial"/>
                <a:cs typeface="Arial"/>
              </a:rPr>
              <a:t> to spot deepfakes, which are AI generated images, videos, or audio of real or non-existent people. These can spread mis- and disinformation. </a:t>
            </a:r>
            <a:endParaRPr lang="fi-FI" sz="2000" dirty="0">
              <a:latin typeface="Arial"/>
              <a:cs typeface="Calibri" panose="020F0502020204030204"/>
            </a:endParaRPr>
          </a:p>
          <a:p>
            <a:r>
              <a:rPr lang="en-US" sz="2000" dirty="0">
                <a:latin typeface="Arial"/>
                <a:cs typeface="Arial"/>
              </a:rPr>
              <a:t>You should pay attention to features that seem wrong, unnatural movement or voice, and blurry spots. </a:t>
            </a:r>
            <a:r>
              <a:rPr lang="en-US" sz="2000" dirty="0">
                <a:latin typeface="Arial"/>
                <a:cs typeface="Arial"/>
                <a:hlinkClick r:id="rId2"/>
              </a:rPr>
              <a:t>A British study</a:t>
            </a:r>
            <a:r>
              <a:rPr lang="en-US" sz="2000" dirty="0">
                <a:latin typeface="Arial"/>
                <a:cs typeface="Arial"/>
              </a:rPr>
              <a:t> on deepfakes and disinformation was also reported by </a:t>
            </a:r>
            <a:r>
              <a:rPr lang="en-US" sz="2000" dirty="0">
                <a:latin typeface="Arial"/>
                <a:cs typeface="Arial"/>
                <a:hlinkClick r:id="rId3"/>
              </a:rPr>
              <a:t>Independent</a:t>
            </a:r>
            <a:r>
              <a:rPr lang="en-US" sz="2000" dirty="0">
                <a:latin typeface="Arial"/>
                <a:cs typeface="Arial"/>
              </a:rPr>
              <a:t>. </a:t>
            </a:r>
            <a:endParaRPr lang="fi-FI" sz="2000" dirty="0">
              <a:latin typeface="Arial"/>
              <a:cs typeface="Calibri" panose="020F0502020204030204"/>
            </a:endParaRPr>
          </a:p>
          <a:p>
            <a:r>
              <a:rPr lang="en-US" sz="2000" dirty="0">
                <a:latin typeface="Arial"/>
                <a:cs typeface="Arial"/>
              </a:rPr>
              <a:t>There are computer </a:t>
            </a:r>
            <a:r>
              <a:rPr lang="en-US" sz="2000" dirty="0" err="1">
                <a:latin typeface="Arial"/>
                <a:cs typeface="Arial"/>
              </a:rPr>
              <a:t>programmes</a:t>
            </a:r>
            <a:r>
              <a:rPr lang="en-US" sz="2000" dirty="0">
                <a:latin typeface="Arial"/>
                <a:cs typeface="Arial"/>
              </a:rPr>
              <a:t>, which detect deepfakes. An example of a free online platform is </a:t>
            </a:r>
            <a:r>
              <a:rPr lang="en-US" sz="2000" dirty="0">
                <a:latin typeface="Arial"/>
                <a:cs typeface="Arial"/>
                <a:hlinkClick r:id="rId4"/>
              </a:rPr>
              <a:t>DeepFake-o-meter</a:t>
            </a:r>
            <a:r>
              <a:rPr lang="en-US" sz="2000" dirty="0">
                <a:latin typeface="Arial"/>
                <a:cs typeface="Arial"/>
              </a:rPr>
              <a:t>. </a:t>
            </a:r>
            <a:endParaRPr lang="fi-FI" sz="2000" dirty="0">
              <a:latin typeface="Arial"/>
              <a:cs typeface="Calibri"/>
            </a:endParaRPr>
          </a:p>
          <a:p>
            <a:r>
              <a:rPr lang="en-US" sz="2000" dirty="0">
                <a:latin typeface="Arial"/>
                <a:cs typeface="Arial"/>
              </a:rPr>
              <a:t>Below are points to consider:</a:t>
            </a:r>
            <a:endParaRPr lang="fi-FI" sz="2000" dirty="0">
              <a:latin typeface="Arial"/>
              <a:cs typeface="Calibri"/>
            </a:endParaRPr>
          </a:p>
          <a:p>
            <a:pPr lvl="1"/>
            <a:r>
              <a:rPr lang="en-US" sz="1800" dirty="0">
                <a:latin typeface="Arial"/>
                <a:cs typeface="Arial"/>
              </a:rPr>
              <a:t>How do you react when you see an image or video? We share easily if there is a strong emotional response.</a:t>
            </a:r>
            <a:endParaRPr lang="fi-FI" sz="1800" dirty="0">
              <a:latin typeface="Arial"/>
              <a:cs typeface="Calibri"/>
            </a:endParaRPr>
          </a:p>
          <a:p>
            <a:pPr lvl="1"/>
            <a:r>
              <a:rPr lang="en-US" sz="1800" dirty="0">
                <a:latin typeface="Arial"/>
                <a:cs typeface="Arial"/>
              </a:rPr>
              <a:t>Who is the actual publisher?</a:t>
            </a:r>
            <a:endParaRPr lang="fi-FI" sz="1800" dirty="0">
              <a:latin typeface="Arial"/>
              <a:cs typeface="Arial"/>
            </a:endParaRPr>
          </a:p>
          <a:p>
            <a:pPr lvl="1"/>
            <a:r>
              <a:rPr lang="en-US" sz="1800" dirty="0">
                <a:latin typeface="Arial"/>
                <a:cs typeface="Arial"/>
              </a:rPr>
              <a:t>Does the picture or image seem modified, does it have something extra?</a:t>
            </a:r>
            <a:endParaRPr lang="fi-FI" sz="1800" dirty="0">
              <a:latin typeface="Arial"/>
              <a:cs typeface="Arial"/>
            </a:endParaRPr>
          </a:p>
          <a:p>
            <a:pPr lvl="1"/>
            <a:r>
              <a:rPr lang="en-US" sz="1800" dirty="0">
                <a:latin typeface="Arial"/>
                <a:cs typeface="Arial"/>
              </a:rPr>
              <a:t>What is the purpose of the picture or video?</a:t>
            </a:r>
            <a:endParaRPr lang="fi-FI" sz="1800" dirty="0">
              <a:latin typeface="Arial"/>
              <a:cs typeface="Arial"/>
            </a:endParaRPr>
          </a:p>
          <a:p>
            <a:endParaRPr lang="fi-FI" dirty="0">
              <a:cs typeface="Calibri"/>
            </a:endParaRPr>
          </a:p>
        </p:txBody>
      </p:sp>
      <p:sp>
        <p:nvSpPr>
          <p:cNvPr id="4" name="Alatunnisteen paikkamerkki 3">
            <a:extLst>
              <a:ext uri="{FF2B5EF4-FFF2-40B4-BE49-F238E27FC236}">
                <a16:creationId xmlns:a16="http://schemas.microsoft.com/office/drawing/2014/main" id="{B289B9A1-75B0-D5E7-3042-00E13BA7C49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299926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4A5E4-3158-4B01-88AA-A49A5B4BA3BF}"/>
              </a:ext>
            </a:extLst>
          </p:cNvPr>
          <p:cNvSpPr>
            <a:spLocks noGrp="1"/>
          </p:cNvSpPr>
          <p:nvPr>
            <p:ph type="title"/>
          </p:nvPr>
        </p:nvSpPr>
        <p:spPr>
          <a:xfrm>
            <a:off x="4903200" y="71737"/>
            <a:ext cx="6586491" cy="976013"/>
          </a:xfrm>
        </p:spPr>
        <p:txBody>
          <a:bodyPr vert="horz" lIns="91440" tIns="45720" rIns="91440" bIns="45720" rtlCol="0" anchor="ctr">
            <a:normAutofit/>
          </a:bodyPr>
          <a:lstStyle/>
          <a:p>
            <a:r>
              <a:rPr lang="en-US" dirty="0">
                <a:latin typeface="Arial"/>
                <a:cs typeface="Arial"/>
              </a:rPr>
              <a:t>Learn more and test (2)</a:t>
            </a:r>
          </a:p>
        </p:txBody>
      </p:sp>
      <p:sp>
        <p:nvSpPr>
          <p:cNvPr id="4" name="Sisällön paikkamerkki 3">
            <a:extLst>
              <a:ext uri="{FF2B5EF4-FFF2-40B4-BE49-F238E27FC236}">
                <a16:creationId xmlns:a16="http://schemas.microsoft.com/office/drawing/2014/main" id="{EACEC0D1-079D-4D36-A3BA-C388B826D1A2}"/>
              </a:ext>
            </a:extLst>
          </p:cNvPr>
          <p:cNvSpPr>
            <a:spLocks noGrp="1"/>
          </p:cNvSpPr>
          <p:nvPr>
            <p:ph sz="half" idx="2"/>
          </p:nvPr>
        </p:nvSpPr>
        <p:spPr>
          <a:xfrm>
            <a:off x="5044683" y="1248943"/>
            <a:ext cx="6586489" cy="4865262"/>
          </a:xfrm>
        </p:spPr>
        <p:txBody>
          <a:bodyPr vert="horz" lIns="91440" tIns="45720" rIns="91440" bIns="45720" rtlCol="0" anchor="t">
            <a:noAutofit/>
          </a:bodyPr>
          <a:lstStyle/>
          <a:p>
            <a:pPr marL="342900" indent="-342900"/>
            <a:r>
              <a:rPr lang="en-US" sz="2000" dirty="0">
                <a:solidFill>
                  <a:srgbClr val="121212"/>
                </a:solidFill>
                <a:latin typeface="Arial"/>
                <a:ea typeface="+mn-lt"/>
                <a:cs typeface="Segoe UI"/>
                <a:hlinkClick r:id="rId2"/>
              </a:rPr>
              <a:t>Color symbolism.</a:t>
            </a:r>
            <a:r>
              <a:rPr lang="en-US" sz="2000" dirty="0">
                <a:solidFill>
                  <a:srgbClr val="121212"/>
                </a:solidFill>
                <a:latin typeface="Arial"/>
                <a:ea typeface="+mn-lt"/>
                <a:cs typeface="Segoe UI"/>
              </a:rPr>
              <a:t> Wikipedia</a:t>
            </a:r>
          </a:p>
          <a:p>
            <a:pPr marL="342900" indent="-342900"/>
            <a:r>
              <a:rPr lang="en-US" sz="2000" dirty="0">
                <a:solidFill>
                  <a:srgbClr val="121212"/>
                </a:solidFill>
                <a:latin typeface="Arial"/>
                <a:ea typeface="+mn-lt"/>
                <a:cs typeface="Segoe UI"/>
              </a:rPr>
              <a:t>Newman, E.J. &amp; Schwarz, N. </a:t>
            </a:r>
            <a:r>
              <a:rPr lang="en-US" sz="2000" dirty="0">
                <a:solidFill>
                  <a:srgbClr val="121212"/>
                </a:solidFill>
                <a:latin typeface="Arial"/>
                <a:ea typeface="+mn-lt"/>
                <a:cs typeface="Segoe UI"/>
                <a:hlinkClick r:id="rId3"/>
              </a:rPr>
              <a:t>Misinformed by images: How images influence perceptions of truth and what can be done about it</a:t>
            </a:r>
            <a:r>
              <a:rPr lang="en-US" sz="2000" dirty="0">
                <a:solidFill>
                  <a:srgbClr val="121212"/>
                </a:solidFill>
                <a:latin typeface="Arial"/>
                <a:ea typeface="+mn-lt"/>
                <a:cs typeface="Segoe UI"/>
              </a:rPr>
              <a:t>. Current Opinion in Psychology, 2024</a:t>
            </a:r>
          </a:p>
          <a:p>
            <a:pPr marL="342900" indent="-342900"/>
            <a:r>
              <a:rPr lang="en-US" sz="2000" dirty="0" err="1">
                <a:solidFill>
                  <a:srgbClr val="121212"/>
                </a:solidFill>
                <a:latin typeface="Arial"/>
                <a:ea typeface="+mn-lt"/>
                <a:cs typeface="Segoe UI"/>
              </a:rPr>
              <a:t>Swatton</a:t>
            </a:r>
            <a:r>
              <a:rPr lang="en-US" sz="2000" dirty="0">
                <a:solidFill>
                  <a:srgbClr val="121212"/>
                </a:solidFill>
                <a:latin typeface="Arial"/>
                <a:ea typeface="+mn-lt"/>
                <a:cs typeface="Segoe UI"/>
              </a:rPr>
              <a:t>, P. &amp; Leblanc, M. </a:t>
            </a:r>
            <a:r>
              <a:rPr lang="en-US" sz="2000" dirty="0">
                <a:solidFill>
                  <a:srgbClr val="121212"/>
                </a:solidFill>
                <a:latin typeface="Arial"/>
                <a:ea typeface="+mn-lt"/>
                <a:cs typeface="Segoe UI"/>
                <a:hlinkClick r:id="rId4"/>
              </a:rPr>
              <a:t>What are deepfakes and how can we detect them?</a:t>
            </a:r>
            <a:r>
              <a:rPr lang="en-US" sz="2000" dirty="0">
                <a:solidFill>
                  <a:srgbClr val="121212"/>
                </a:solidFill>
                <a:latin typeface="Arial"/>
                <a:ea typeface="+mn-lt"/>
                <a:cs typeface="Segoe UI"/>
              </a:rPr>
              <a:t> The Alan Turing Insitute, 2024</a:t>
            </a:r>
            <a:endParaRPr lang="en-US" dirty="0"/>
          </a:p>
          <a:p>
            <a:pPr marL="342900" indent="-342900"/>
            <a:r>
              <a:rPr lang="en-US" sz="2000" dirty="0">
                <a:solidFill>
                  <a:srgbClr val="121212"/>
                </a:solidFill>
                <a:latin typeface="Arial"/>
                <a:ea typeface="+mn-lt"/>
                <a:cs typeface="Segoe UI"/>
                <a:hlinkClick r:id="rId5"/>
              </a:rPr>
              <a:t>What's going on in this picture?</a:t>
            </a:r>
            <a:r>
              <a:rPr lang="en-US" sz="2000" dirty="0">
                <a:solidFill>
                  <a:srgbClr val="121212"/>
                </a:solidFill>
                <a:latin typeface="Arial"/>
                <a:ea typeface="+mn-lt"/>
                <a:cs typeface="Segoe UI"/>
              </a:rPr>
              <a:t> The New York Times</a:t>
            </a:r>
          </a:p>
          <a:p>
            <a:pPr marL="0" indent="0">
              <a:buNone/>
            </a:pPr>
            <a:endParaRPr lang="en-US" sz="2000" dirty="0">
              <a:solidFill>
                <a:srgbClr val="121212"/>
              </a:solidFill>
              <a:latin typeface="Arial"/>
              <a:ea typeface="+mn-lt"/>
              <a:cs typeface="Segoe UI"/>
            </a:endParaRPr>
          </a:p>
          <a:p>
            <a:pPr marL="0" indent="0">
              <a:buNone/>
            </a:pPr>
            <a:r>
              <a:rPr lang="en-US" sz="2000" b="1" dirty="0">
                <a:latin typeface="Arial"/>
                <a:ea typeface="+mn-lt"/>
                <a:cs typeface="+mn-lt"/>
              </a:rPr>
              <a:t>Test</a:t>
            </a:r>
            <a:endParaRPr lang="en-US" b="1" dirty="0"/>
          </a:p>
          <a:p>
            <a:pPr marL="0" indent="0">
              <a:buNone/>
            </a:pPr>
            <a:r>
              <a:rPr lang="en-US" sz="2000" dirty="0">
                <a:latin typeface="Arial"/>
                <a:ea typeface="+mn-lt"/>
                <a:cs typeface="+mn-lt"/>
                <a:hlinkClick r:id="rId6"/>
              </a:rPr>
              <a:t>Which Face Is Real?</a:t>
            </a:r>
            <a:r>
              <a:rPr lang="en-US" sz="2000" dirty="0">
                <a:latin typeface="Arial"/>
                <a:ea typeface="+mn-lt"/>
                <a:cs typeface="+mn-lt"/>
              </a:rPr>
              <a:t> Jevin Vest &amp; Carl Bergström</a:t>
            </a:r>
          </a:p>
          <a:p>
            <a:pPr marL="0" indent="0">
              <a:buNone/>
            </a:pPr>
            <a:r>
              <a:rPr lang="en-US" sz="2000" dirty="0">
                <a:latin typeface="Arial"/>
                <a:ea typeface="+mn-lt"/>
                <a:cs typeface="+mn-lt"/>
                <a:hlinkClick r:id="rId7"/>
              </a:rPr>
              <a:t>Quiz: AI or real?</a:t>
            </a:r>
            <a:r>
              <a:rPr lang="en-US" sz="2000" dirty="0">
                <a:latin typeface="Arial"/>
                <a:ea typeface="+mn-lt"/>
                <a:cs typeface="+mn-lt"/>
              </a:rPr>
              <a:t> Bitesize, BBC</a:t>
            </a:r>
          </a:p>
        </p:txBody>
      </p:sp>
      <p:pic>
        <p:nvPicPr>
          <p:cNvPr id="6" name="Sisällön paikkamerkki 5">
            <a:extLst>
              <a:ext uri="{FF2B5EF4-FFF2-40B4-BE49-F238E27FC236}">
                <a16:creationId xmlns:a16="http://schemas.microsoft.com/office/drawing/2014/main" id="{720F2B00-E197-4EFE-A742-93CCACA5F287}"/>
              </a:ext>
              <a:ext uri="{C183D7F6-B498-43B3-948B-1728B52AA6E4}">
                <adec:decorative xmlns:adec="http://schemas.microsoft.com/office/drawing/2017/decorative" val="1"/>
              </a:ext>
            </a:extLst>
          </p:cNvPr>
          <p:cNvPicPr>
            <a:picLocks noGrp="1" noChangeAspect="1"/>
          </p:cNvPicPr>
          <p:nvPr>
            <p:ph sz="half" idx="1"/>
          </p:nvPr>
        </p:nvPicPr>
        <p:blipFill rotWithShape="1">
          <a:blip r:embed="rId8">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3" name="Alatunnisteen paikkamerkki 2">
            <a:extLst>
              <a:ext uri="{FF2B5EF4-FFF2-40B4-BE49-F238E27FC236}">
                <a16:creationId xmlns:a16="http://schemas.microsoft.com/office/drawing/2014/main" id="{AA0378EC-8CCB-F1C6-F462-1580EDC659D9}"/>
              </a:ext>
              <a:ext uri="{C183D7F6-B498-43B3-948B-1728B52AA6E4}">
                <adec:decorative xmlns:adec="http://schemas.microsoft.com/office/drawing/2017/decorative" val="1"/>
              </a:ext>
            </a:extLst>
          </p:cNvPr>
          <p:cNvSpPr>
            <a:spLocks noGrp="1"/>
          </p:cNvSpPr>
          <p:nvPr>
            <p:ph type="ftr" sz="quarter" idx="11"/>
          </p:nvPr>
        </p:nvSpPr>
        <p:spPr>
          <a:xfrm>
            <a:off x="5039436" y="6344977"/>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96183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8D524-7F49-9615-1D64-568DEC084BD5}"/>
              </a:ext>
            </a:extLst>
          </p:cNvPr>
          <p:cNvSpPr>
            <a:spLocks noGrp="1"/>
          </p:cNvSpPr>
          <p:nvPr>
            <p:ph type="ctrTitle"/>
          </p:nvPr>
        </p:nvSpPr>
        <p:spPr/>
        <p:txBody>
          <a:bodyPr>
            <a:normAutofit/>
          </a:bodyPr>
          <a:lstStyle/>
          <a:p>
            <a:r>
              <a:rPr lang="fi-FI" err="1">
                <a:latin typeface="Arial"/>
                <a:cs typeface="Arial"/>
              </a:rPr>
              <a:t>Numbers</a:t>
            </a:r>
            <a:r>
              <a:rPr lang="fi-FI">
                <a:latin typeface="Arial"/>
                <a:cs typeface="Arial"/>
              </a:rPr>
              <a:t>, </a:t>
            </a:r>
            <a:r>
              <a:rPr lang="fi-FI" err="1">
                <a:latin typeface="Arial"/>
                <a:cs typeface="Arial"/>
              </a:rPr>
              <a:t>statistics</a:t>
            </a:r>
            <a:r>
              <a:rPr lang="fi-FI">
                <a:latin typeface="Arial"/>
                <a:cs typeface="Arial"/>
              </a:rPr>
              <a:t>, and </a:t>
            </a:r>
            <a:r>
              <a:rPr lang="fi-FI" err="1">
                <a:latin typeface="Arial"/>
                <a:cs typeface="Arial"/>
              </a:rPr>
              <a:t>how</a:t>
            </a:r>
            <a:r>
              <a:rPr lang="fi-FI">
                <a:latin typeface="Arial"/>
                <a:cs typeface="Arial"/>
              </a:rPr>
              <a:t> to </a:t>
            </a:r>
            <a:r>
              <a:rPr lang="fi-FI" err="1">
                <a:latin typeface="Arial"/>
                <a:cs typeface="Arial"/>
              </a:rPr>
              <a:t>present</a:t>
            </a:r>
            <a:r>
              <a:rPr lang="fi-FI">
                <a:latin typeface="Arial"/>
                <a:cs typeface="Arial"/>
              </a:rPr>
              <a:t> </a:t>
            </a:r>
            <a:r>
              <a:rPr lang="fi-FI" err="1">
                <a:latin typeface="Arial"/>
                <a:cs typeface="Arial"/>
              </a:rPr>
              <a:t>them</a:t>
            </a:r>
            <a:endParaRPr lang="fi-FI">
              <a:latin typeface="Arial"/>
              <a:cs typeface="Arial"/>
            </a:endParaRPr>
          </a:p>
        </p:txBody>
      </p:sp>
      <p:sp>
        <p:nvSpPr>
          <p:cNvPr id="3" name="Alatunnisteen paikkamerkki 2">
            <a:extLst>
              <a:ext uri="{FF2B5EF4-FFF2-40B4-BE49-F238E27FC236}">
                <a16:creationId xmlns:a16="http://schemas.microsoft.com/office/drawing/2014/main" id="{DE6E30CE-EA02-E29B-D7D0-8F9AFB3A7415}"/>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263882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C1DD8C9-6AB6-0E7B-26F5-69DC1DF7FE2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42474" y="34647"/>
            <a:ext cx="2799844" cy="3521355"/>
          </a:xfrm>
          <a:prstGeom prst="rect">
            <a:avLst/>
          </a:prstGeom>
          <a:effectLst/>
        </p:spPr>
      </p:pic>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3511063" y="254472"/>
            <a:ext cx="8352945" cy="1309835"/>
          </a:xfrm>
        </p:spPr>
        <p:txBody>
          <a:bodyPr anchor="b">
            <a:normAutofit/>
          </a:bodyPr>
          <a:lstStyle/>
          <a:p>
            <a:r>
              <a:rPr lang="fi-FI" err="1">
                <a:latin typeface="Arial" panose="020B0604020202020204" pitchFamily="34" charset="0"/>
                <a:cs typeface="Arial" panose="020B0604020202020204" pitchFamily="34" charset="0"/>
              </a:rPr>
              <a:t>Orientation</a:t>
            </a:r>
            <a:r>
              <a:rPr lang="fi-FI">
                <a:latin typeface="Arial" panose="020B0604020202020204" pitchFamily="34" charset="0"/>
                <a:cs typeface="Arial" panose="020B0604020202020204" pitchFamily="34" charset="0"/>
              </a:rPr>
              <a:t> – How </a:t>
            </a:r>
            <a:r>
              <a:rPr lang="fi-FI" err="1">
                <a:latin typeface="Arial" panose="020B0604020202020204" pitchFamily="34" charset="0"/>
                <a:cs typeface="Arial" panose="020B0604020202020204" pitchFamily="34" charset="0"/>
              </a:rPr>
              <a:t>do</a:t>
            </a:r>
            <a:r>
              <a:rPr lang="fi-FI">
                <a:latin typeface="Arial" panose="020B0604020202020204" pitchFamily="34" charset="0"/>
                <a:cs typeface="Arial" panose="020B0604020202020204" pitchFamily="34" charset="0"/>
              </a:rPr>
              <a:t> </a:t>
            </a:r>
            <a:r>
              <a:rPr lang="fi-FI" err="1">
                <a:latin typeface="Arial" panose="020B0604020202020204" pitchFamily="34" charset="0"/>
                <a:cs typeface="Arial" panose="020B0604020202020204" pitchFamily="34" charset="0"/>
              </a:rPr>
              <a:t>you</a:t>
            </a:r>
            <a:r>
              <a:rPr lang="fi-FI">
                <a:latin typeface="Arial" panose="020B0604020202020204" pitchFamily="34" charset="0"/>
                <a:cs typeface="Arial" panose="020B0604020202020204" pitchFamily="34" charset="0"/>
              </a:rPr>
              <a:t> </a:t>
            </a:r>
            <a:r>
              <a:rPr lang="fi-FI" err="1">
                <a:latin typeface="Arial" panose="020B0604020202020204" pitchFamily="34" charset="0"/>
                <a:cs typeface="Arial" panose="020B0604020202020204" pitchFamily="34" charset="0"/>
              </a:rPr>
              <a:t>interpret</a:t>
            </a:r>
            <a:r>
              <a:rPr lang="fi-FI">
                <a:latin typeface="Arial" panose="020B0604020202020204" pitchFamily="34" charset="0"/>
                <a:cs typeface="Arial" panose="020B0604020202020204" pitchFamily="34" charset="0"/>
              </a:rPr>
              <a:t>?</a:t>
            </a:r>
          </a:p>
        </p:txBody>
      </p:sp>
      <p:sp>
        <p:nvSpPr>
          <p:cNvPr id="3" name="Sisällön paikkamerkki 2">
            <a:extLst>
              <a:ext uri="{FF2B5EF4-FFF2-40B4-BE49-F238E27FC236}">
                <a16:creationId xmlns:a16="http://schemas.microsoft.com/office/drawing/2014/main" id="{FC948D31-8ADF-49A8-98CC-E1E1A2DD2470}"/>
              </a:ext>
            </a:extLst>
          </p:cNvPr>
          <p:cNvSpPr>
            <a:spLocks noGrp="1"/>
          </p:cNvSpPr>
          <p:nvPr>
            <p:ph idx="1"/>
          </p:nvPr>
        </p:nvSpPr>
        <p:spPr>
          <a:xfrm>
            <a:off x="3253716" y="1546175"/>
            <a:ext cx="7230811" cy="1309835"/>
          </a:xfrm>
        </p:spPr>
        <p:txBody>
          <a:bodyPr vert="horz" lIns="91440" tIns="45720" rIns="91440" bIns="45720" rtlCol="0" anchor="t">
            <a:normAutofit fontScale="85000" lnSpcReduction="10000"/>
          </a:bodyPr>
          <a:lstStyle/>
          <a:p>
            <a:pPr marL="0" indent="0" rtl="0">
              <a:spcBef>
                <a:spcPts val="1200"/>
              </a:spcBef>
              <a:spcAft>
                <a:spcPts val="1200"/>
              </a:spcAft>
              <a:buNone/>
            </a:pPr>
            <a:r>
              <a:rPr lang="en-US" sz="2200" b="0" i="0" u="none" strike="noStrike">
                <a:solidFill>
                  <a:srgbClr val="000000"/>
                </a:solidFill>
                <a:effectLst/>
                <a:latin typeface="Arial" panose="020B0604020202020204" pitchFamily="34" charset="0"/>
              </a:rPr>
              <a:t>Compare these graphs presenting a five-day observation period. Which of the graphs shows how the temperature cools faster?</a:t>
            </a:r>
          </a:p>
          <a:p>
            <a:pPr marL="0" indent="0" rtl="0">
              <a:spcBef>
                <a:spcPts val="1200"/>
              </a:spcBef>
              <a:spcAft>
                <a:spcPts val="1200"/>
              </a:spcAft>
              <a:buNone/>
            </a:pPr>
            <a:r>
              <a:rPr lang="en-US" sz="2200">
                <a:solidFill>
                  <a:srgbClr val="000000"/>
                </a:solidFill>
                <a:latin typeface="Arial" panose="020B0604020202020204" pitchFamily="34" charset="0"/>
              </a:rPr>
              <a:t>Temperature				Temperature</a:t>
            </a:r>
            <a:endParaRPr lang="en-US" sz="2200" b="0" i="0" u="none" strike="noStrike">
              <a:solidFill>
                <a:srgbClr val="000000"/>
              </a:solidFill>
              <a:effectLst/>
              <a:latin typeface="Arial" panose="020B0604020202020204" pitchFamily="34" charset="0"/>
            </a:endParaRPr>
          </a:p>
          <a:p>
            <a:pPr marL="0" indent="0" rtl="0">
              <a:spcBef>
                <a:spcPts val="1200"/>
              </a:spcBef>
              <a:spcAft>
                <a:spcPts val="1200"/>
              </a:spcAft>
              <a:buNone/>
            </a:pPr>
            <a:endParaRPr lang="en-US" sz="1400" b="0">
              <a:effectLst/>
            </a:endParaRPr>
          </a:p>
          <a:p>
            <a:endParaRPr lang="fi-FI" sz="1700">
              <a:solidFill>
                <a:srgbClr val="FF0000"/>
              </a:solidFill>
              <a:ea typeface="+mn-lt"/>
              <a:cs typeface="+mn-lt"/>
            </a:endParaRPr>
          </a:p>
          <a:p>
            <a:pPr marL="0" indent="0">
              <a:buNone/>
            </a:pPr>
            <a:endParaRPr lang="fi-FI" sz="1700">
              <a:ea typeface="+mn-lt"/>
              <a:cs typeface="+mn-lt"/>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p:txBody>
      </p:sp>
      <p:pic>
        <p:nvPicPr>
          <p:cNvPr id="9" name="Kuva 8" descr="Two different graphs showing temperature change.">
            <a:extLst>
              <a:ext uri="{FF2B5EF4-FFF2-40B4-BE49-F238E27FC236}">
                <a16:creationId xmlns:a16="http://schemas.microsoft.com/office/drawing/2014/main" id="{4083B1C2-CD2A-9FB1-80FA-7940368B7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169" y="2703185"/>
            <a:ext cx="10517068" cy="3458058"/>
          </a:xfrm>
          <a:prstGeom prst="rect">
            <a:avLst/>
          </a:prstGeom>
        </p:spPr>
      </p:pic>
      <p:sp>
        <p:nvSpPr>
          <p:cNvPr id="7" name="Tekstiruutu 6">
            <a:extLst>
              <a:ext uri="{FF2B5EF4-FFF2-40B4-BE49-F238E27FC236}">
                <a16:creationId xmlns:a16="http://schemas.microsoft.com/office/drawing/2014/main" id="{5085031F-6446-8298-28C0-6D174A98037C}"/>
              </a:ext>
            </a:extLst>
          </p:cNvPr>
          <p:cNvSpPr txBox="1"/>
          <p:nvPr/>
        </p:nvSpPr>
        <p:spPr>
          <a:xfrm>
            <a:off x="1287131" y="6150448"/>
            <a:ext cx="105324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dirty="0">
                <a:latin typeface="Arial"/>
                <a:ea typeface="+mn-lt"/>
                <a:cs typeface="Arial"/>
              </a:rPr>
              <a:t>How </a:t>
            </a:r>
            <a:r>
              <a:rPr lang="fi-FI" sz="2000" dirty="0" err="1">
                <a:latin typeface="Arial"/>
                <a:ea typeface="+mn-lt"/>
                <a:cs typeface="Arial"/>
              </a:rPr>
              <a:t>did</a:t>
            </a:r>
            <a:r>
              <a:rPr lang="fi-FI" sz="2000" dirty="0">
                <a:latin typeface="Arial"/>
                <a:ea typeface="+mn-lt"/>
                <a:cs typeface="Arial"/>
              </a:rPr>
              <a:t> it go? </a:t>
            </a:r>
            <a:r>
              <a:rPr lang="fi-FI" sz="2000" dirty="0" err="1">
                <a:latin typeface="Arial"/>
                <a:ea typeface="+mn-lt"/>
                <a:cs typeface="Arial"/>
              </a:rPr>
              <a:t>Did</a:t>
            </a:r>
            <a:r>
              <a:rPr lang="fi-FI" sz="2000" dirty="0">
                <a:latin typeface="Arial"/>
                <a:ea typeface="+mn-lt"/>
                <a:cs typeface="Arial"/>
              </a:rPr>
              <a:t> </a:t>
            </a:r>
            <a:r>
              <a:rPr lang="fi-FI" sz="2000" dirty="0" err="1">
                <a:latin typeface="Arial"/>
                <a:ea typeface="+mn-lt"/>
                <a:cs typeface="Arial"/>
              </a:rPr>
              <a:t>you</a:t>
            </a:r>
            <a:r>
              <a:rPr lang="fi-FI" sz="2000" dirty="0">
                <a:latin typeface="Arial"/>
                <a:ea typeface="+mn-lt"/>
                <a:cs typeface="Arial"/>
              </a:rPr>
              <a:t> </a:t>
            </a:r>
            <a:r>
              <a:rPr lang="fi-FI" sz="2000" dirty="0" err="1">
                <a:latin typeface="Arial"/>
                <a:ea typeface="+mn-lt"/>
                <a:cs typeface="Arial"/>
              </a:rPr>
              <a:t>notice</a:t>
            </a:r>
            <a:r>
              <a:rPr lang="fi-FI" sz="2000" dirty="0">
                <a:latin typeface="Arial"/>
                <a:ea typeface="+mn-lt"/>
                <a:cs typeface="Arial"/>
              </a:rPr>
              <a:t> </a:t>
            </a:r>
            <a:r>
              <a:rPr lang="fi-FI" sz="2000" dirty="0" err="1">
                <a:latin typeface="Arial"/>
                <a:ea typeface="+mn-lt"/>
                <a:cs typeface="Arial"/>
              </a:rPr>
              <a:t>that</a:t>
            </a:r>
            <a:r>
              <a:rPr lang="fi-FI" sz="2000" dirty="0">
                <a:latin typeface="Arial"/>
                <a:ea typeface="+mn-lt"/>
                <a:cs typeface="Arial"/>
              </a:rPr>
              <a:t> </a:t>
            </a:r>
            <a:r>
              <a:rPr lang="fi-FI" sz="2000" dirty="0" err="1">
                <a:latin typeface="Arial"/>
                <a:ea typeface="+mn-lt"/>
                <a:cs typeface="Arial"/>
              </a:rPr>
              <a:t>the</a:t>
            </a:r>
            <a:r>
              <a:rPr lang="fi-FI" sz="2000" dirty="0">
                <a:latin typeface="Arial"/>
                <a:ea typeface="+mn-lt"/>
                <a:cs typeface="Arial"/>
              </a:rPr>
              <a:t> </a:t>
            </a:r>
            <a:r>
              <a:rPr lang="fi-FI" sz="2000" dirty="0" err="1">
                <a:latin typeface="Arial"/>
                <a:ea typeface="+mn-lt"/>
                <a:cs typeface="Arial"/>
              </a:rPr>
              <a:t>temperature</a:t>
            </a:r>
            <a:r>
              <a:rPr lang="fi-FI" sz="2000" dirty="0">
                <a:latin typeface="Arial"/>
                <a:ea typeface="+mn-lt"/>
                <a:cs typeface="Arial"/>
              </a:rPr>
              <a:t> </a:t>
            </a:r>
            <a:r>
              <a:rPr lang="fi-FI" sz="2000" dirty="0" err="1">
                <a:latin typeface="Arial"/>
                <a:ea typeface="+mn-lt"/>
                <a:cs typeface="Arial"/>
              </a:rPr>
              <a:t>drops</a:t>
            </a:r>
            <a:r>
              <a:rPr lang="fi-FI" sz="2000" dirty="0">
                <a:latin typeface="Arial"/>
                <a:ea typeface="+mn-lt"/>
                <a:cs typeface="Arial"/>
              </a:rPr>
              <a:t> in </a:t>
            </a:r>
            <a:r>
              <a:rPr lang="fi-FI" sz="2000" dirty="0" err="1">
                <a:latin typeface="Arial"/>
                <a:ea typeface="+mn-lt"/>
                <a:cs typeface="Arial"/>
              </a:rPr>
              <a:t>the</a:t>
            </a:r>
            <a:r>
              <a:rPr lang="fi-FI" sz="2000" dirty="0">
                <a:latin typeface="Arial"/>
                <a:ea typeface="+mn-lt"/>
                <a:cs typeface="Arial"/>
              </a:rPr>
              <a:t> </a:t>
            </a:r>
            <a:r>
              <a:rPr lang="fi-FI" sz="2000" dirty="0" err="1">
                <a:latin typeface="Arial"/>
                <a:ea typeface="+mn-lt"/>
                <a:cs typeface="Arial"/>
              </a:rPr>
              <a:t>same</a:t>
            </a:r>
            <a:r>
              <a:rPr lang="fi-FI" sz="2000" dirty="0">
                <a:latin typeface="Arial"/>
                <a:ea typeface="+mn-lt"/>
                <a:cs typeface="Arial"/>
              </a:rPr>
              <a:t> </a:t>
            </a:r>
            <a:r>
              <a:rPr lang="fi-FI" sz="2000" dirty="0" err="1">
                <a:latin typeface="Arial"/>
                <a:ea typeface="+mn-lt"/>
                <a:cs typeface="Arial"/>
              </a:rPr>
              <a:t>with</a:t>
            </a:r>
            <a:r>
              <a:rPr lang="fi-FI" sz="2000" dirty="0">
                <a:latin typeface="Arial"/>
                <a:ea typeface="+mn-lt"/>
                <a:cs typeface="Arial"/>
              </a:rPr>
              <a:t> in </a:t>
            </a:r>
            <a:r>
              <a:rPr lang="fi-FI" sz="2000" dirty="0" err="1">
                <a:latin typeface="Arial"/>
                <a:ea typeface="+mn-lt"/>
                <a:cs typeface="Arial"/>
              </a:rPr>
              <a:t>both</a:t>
            </a:r>
            <a:r>
              <a:rPr lang="fi-FI" sz="2000" dirty="0">
                <a:latin typeface="Arial"/>
                <a:ea typeface="+mn-lt"/>
                <a:cs typeface="Arial"/>
              </a:rPr>
              <a:t> </a:t>
            </a:r>
            <a:r>
              <a:rPr lang="fi-FI" sz="2000" dirty="0" err="1">
                <a:latin typeface="Arial"/>
                <a:ea typeface="+mn-lt"/>
                <a:cs typeface="Arial"/>
              </a:rPr>
              <a:t>graphs</a:t>
            </a:r>
            <a:r>
              <a:rPr lang="fi-FI" sz="2000" dirty="0">
                <a:latin typeface="Arial"/>
                <a:ea typeface="+mn-lt"/>
                <a:cs typeface="Arial"/>
              </a:rPr>
              <a:t>? </a:t>
            </a:r>
            <a:endParaRPr lang="fi-FI" dirty="0">
              <a:latin typeface="Arial"/>
              <a:cs typeface="Arial"/>
            </a:endParaRPr>
          </a:p>
        </p:txBody>
      </p:sp>
      <p:sp>
        <p:nvSpPr>
          <p:cNvPr id="5" name="Alatunnisteen paikkamerkki 4">
            <a:extLst>
              <a:ext uri="{FF2B5EF4-FFF2-40B4-BE49-F238E27FC236}">
                <a16:creationId xmlns:a16="http://schemas.microsoft.com/office/drawing/2014/main" id="{2CDE1C36-87D9-6A0E-8BFF-642EFADD87FE}"/>
              </a:ext>
              <a:ext uri="{C183D7F6-B498-43B3-948B-1728B52AA6E4}">
                <adec:decorative xmlns:adec="http://schemas.microsoft.com/office/drawing/2017/decorative" val="1"/>
              </a:ext>
            </a:extLst>
          </p:cNvPr>
          <p:cNvSpPr>
            <a:spLocks noGrp="1"/>
          </p:cNvSpPr>
          <p:nvPr>
            <p:ph type="ftr" sz="quarter" idx="11"/>
          </p:nvPr>
        </p:nvSpPr>
        <p:spPr>
          <a:xfrm>
            <a:off x="4038600" y="6492828"/>
            <a:ext cx="4114800" cy="365125"/>
          </a:xfrm>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340608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8A43C5A-76B3-3167-2BF0-84043E2C9AA6}"/>
              </a:ext>
            </a:extLst>
          </p:cNvPr>
          <p:cNvSpPr>
            <a:spLocks noGrp="1"/>
          </p:cNvSpPr>
          <p:nvPr>
            <p:ph type="title"/>
          </p:nvPr>
        </p:nvSpPr>
        <p:spPr>
          <a:xfrm>
            <a:off x="643467" y="321734"/>
            <a:ext cx="10905066" cy="1135737"/>
          </a:xfrm>
        </p:spPr>
        <p:txBody>
          <a:bodyPr>
            <a:normAutofit/>
          </a:bodyPr>
          <a:lstStyle/>
          <a:p>
            <a:r>
              <a:rPr lang="fi-FI" err="1">
                <a:latin typeface="Arial"/>
                <a:cs typeface="Calibri Light"/>
              </a:rPr>
              <a:t>Numbers</a:t>
            </a:r>
            <a:r>
              <a:rPr lang="fi-FI">
                <a:latin typeface="Arial"/>
                <a:cs typeface="Calibri Light"/>
              </a:rPr>
              <a:t> </a:t>
            </a:r>
            <a:r>
              <a:rPr lang="fi-FI" err="1">
                <a:latin typeface="Arial"/>
                <a:cs typeface="Calibri Light"/>
              </a:rPr>
              <a:t>require</a:t>
            </a:r>
            <a:r>
              <a:rPr lang="fi-FI">
                <a:latin typeface="Arial"/>
                <a:cs typeface="Calibri Light"/>
              </a:rPr>
              <a:t> </a:t>
            </a:r>
            <a:r>
              <a:rPr lang="fi-FI" err="1">
                <a:latin typeface="Arial"/>
                <a:cs typeface="Calibri Light"/>
              </a:rPr>
              <a:t>special</a:t>
            </a:r>
            <a:r>
              <a:rPr lang="fi-FI">
                <a:latin typeface="Arial"/>
                <a:cs typeface="Calibri Light"/>
              </a:rPr>
              <a:t> </a:t>
            </a:r>
            <a:r>
              <a:rPr lang="fi-FI" err="1">
                <a:latin typeface="Arial"/>
                <a:cs typeface="Calibri Light"/>
              </a:rPr>
              <a:t>reading</a:t>
            </a:r>
            <a:r>
              <a:rPr lang="fi-FI">
                <a:latin typeface="Arial"/>
                <a:cs typeface="Calibri Light"/>
              </a:rPr>
              <a:t> </a:t>
            </a:r>
            <a:r>
              <a:rPr lang="fi-FI" err="1">
                <a:latin typeface="Arial"/>
                <a:cs typeface="Calibri Light"/>
              </a:rPr>
              <a:t>skills</a:t>
            </a:r>
            <a:endParaRPr lang="fi-FI">
              <a:latin typeface="Arial"/>
            </a:endParaRPr>
          </a:p>
        </p:txBody>
      </p:sp>
      <p:sp>
        <p:nvSpPr>
          <p:cNvPr id="3" name="Sisällön paikkamerkki 2">
            <a:extLst>
              <a:ext uri="{FF2B5EF4-FFF2-40B4-BE49-F238E27FC236}">
                <a16:creationId xmlns:a16="http://schemas.microsoft.com/office/drawing/2014/main" id="{ABDDE924-05FB-FAF4-38CB-B7AC56DCD2EE}"/>
              </a:ext>
            </a:extLst>
          </p:cNvPr>
          <p:cNvSpPr>
            <a:spLocks noGrp="1"/>
          </p:cNvSpPr>
          <p:nvPr>
            <p:ph idx="1"/>
          </p:nvPr>
        </p:nvSpPr>
        <p:spPr>
          <a:xfrm>
            <a:off x="507030" y="1680799"/>
            <a:ext cx="10725580" cy="4290698"/>
          </a:xfrm>
        </p:spPr>
        <p:txBody>
          <a:bodyPr vert="horz" lIns="91440" tIns="45720" rIns="91440" bIns="45720" rtlCol="0" anchor="t">
            <a:normAutofit lnSpcReduction="10000"/>
          </a:bodyPr>
          <a:lstStyle/>
          <a:p>
            <a:r>
              <a:rPr lang="fi-FI" sz="2000" dirty="0" err="1">
                <a:latin typeface="Arial"/>
                <a:ea typeface="+mn-lt"/>
                <a:cs typeface="+mn-lt"/>
              </a:rPr>
              <a:t>Many</a:t>
            </a:r>
            <a:r>
              <a:rPr lang="fi-FI" sz="2000" dirty="0">
                <a:latin typeface="Arial"/>
                <a:ea typeface="+mn-lt"/>
                <a:cs typeface="+mn-lt"/>
              </a:rPr>
              <a:t> </a:t>
            </a:r>
            <a:r>
              <a:rPr lang="fi-FI" sz="2000" dirty="0" err="1">
                <a:latin typeface="Arial"/>
                <a:ea typeface="+mn-lt"/>
                <a:cs typeface="+mn-lt"/>
              </a:rPr>
              <a:t>terms</a:t>
            </a:r>
            <a:r>
              <a:rPr lang="fi-FI" sz="2000" dirty="0">
                <a:latin typeface="Arial"/>
                <a:ea typeface="+mn-lt"/>
                <a:cs typeface="+mn-lt"/>
              </a:rPr>
              <a:t> </a:t>
            </a:r>
            <a:r>
              <a:rPr lang="fi-FI" sz="2000" dirty="0" err="1">
                <a:latin typeface="Arial"/>
                <a:ea typeface="+mn-lt"/>
                <a:cs typeface="+mn-lt"/>
              </a:rPr>
              <a:t>refer</a:t>
            </a:r>
            <a:r>
              <a:rPr lang="fi-FI" sz="2000" dirty="0">
                <a:latin typeface="Arial"/>
                <a:ea typeface="+mn-lt"/>
                <a:cs typeface="+mn-lt"/>
              </a:rPr>
              <a:t> to </a:t>
            </a:r>
            <a:r>
              <a:rPr lang="fi-FI" sz="2000" dirty="0" err="1">
                <a:latin typeface="Arial"/>
                <a:ea typeface="+mn-lt"/>
                <a:cs typeface="+mn-lt"/>
              </a:rPr>
              <a:t>number</a:t>
            </a:r>
            <a:r>
              <a:rPr lang="fi-FI" sz="2000" dirty="0">
                <a:latin typeface="Arial"/>
                <a:ea typeface="+mn-lt"/>
                <a:cs typeface="+mn-lt"/>
              </a:rPr>
              <a:t> </a:t>
            </a:r>
            <a:r>
              <a:rPr lang="fi-FI" sz="2000" dirty="0" err="1">
                <a:latin typeface="Arial"/>
                <a:ea typeface="+mn-lt"/>
                <a:cs typeface="+mn-lt"/>
              </a:rPr>
              <a:t>reading</a:t>
            </a:r>
            <a:r>
              <a:rPr lang="fi-FI" sz="2000" dirty="0">
                <a:latin typeface="Arial"/>
                <a:ea typeface="+mn-lt"/>
                <a:cs typeface="+mn-lt"/>
              </a:rPr>
              <a:t> </a:t>
            </a:r>
            <a:r>
              <a:rPr lang="fi-FI" sz="2000" dirty="0" err="1">
                <a:latin typeface="Arial"/>
                <a:ea typeface="+mn-lt"/>
                <a:cs typeface="+mn-lt"/>
              </a:rPr>
              <a:t>skills</a:t>
            </a:r>
            <a:r>
              <a:rPr lang="fi-FI" sz="2000" dirty="0">
                <a:latin typeface="Arial"/>
                <a:ea typeface="+mn-lt"/>
                <a:cs typeface="+mn-lt"/>
              </a:rPr>
              <a:t>. </a:t>
            </a:r>
            <a:r>
              <a:rPr lang="fi-FI" sz="2000" dirty="0" err="1">
                <a:latin typeface="Arial"/>
                <a:ea typeface="+mn-lt"/>
                <a:cs typeface="+mn-lt"/>
              </a:rPr>
              <a:t>The</a:t>
            </a:r>
            <a:r>
              <a:rPr lang="fi-FI" sz="2000" dirty="0">
                <a:latin typeface="Arial"/>
                <a:ea typeface="+mn-lt"/>
                <a:cs typeface="+mn-lt"/>
              </a:rPr>
              <a:t> </a:t>
            </a:r>
            <a:r>
              <a:rPr lang="fi-FI" sz="2000" dirty="0" err="1">
                <a:latin typeface="Arial"/>
                <a:ea typeface="+mn-lt"/>
                <a:cs typeface="+mn-lt"/>
              </a:rPr>
              <a:t>terms</a:t>
            </a:r>
            <a:r>
              <a:rPr lang="fi-FI" sz="2000" dirty="0">
                <a:latin typeface="Arial"/>
                <a:ea typeface="+mn-lt"/>
                <a:cs typeface="+mn-lt"/>
              </a:rPr>
              <a:t> </a:t>
            </a:r>
            <a:r>
              <a:rPr lang="fi-FI" sz="2000" dirty="0" err="1">
                <a:latin typeface="Arial"/>
                <a:ea typeface="+mn-lt"/>
                <a:cs typeface="+mn-lt"/>
              </a:rPr>
              <a:t>are</a:t>
            </a:r>
            <a:r>
              <a:rPr lang="fi-FI" sz="2000" dirty="0">
                <a:latin typeface="Arial"/>
                <a:ea typeface="+mn-lt"/>
                <a:cs typeface="+mn-lt"/>
              </a:rPr>
              <a:t> </a:t>
            </a:r>
            <a:r>
              <a:rPr lang="fi-FI" sz="2000" dirty="0" err="1">
                <a:latin typeface="Arial"/>
                <a:ea typeface="+mn-lt"/>
                <a:cs typeface="+mn-lt"/>
              </a:rPr>
              <a:t>overlapping</a:t>
            </a:r>
            <a:r>
              <a:rPr lang="fi-FI" sz="2000" dirty="0">
                <a:latin typeface="Arial"/>
                <a:ea typeface="+mn-lt"/>
                <a:cs typeface="+mn-lt"/>
              </a:rPr>
              <a:t>. </a:t>
            </a:r>
            <a:r>
              <a:rPr lang="fi-FI" sz="2000" dirty="0" err="1">
                <a:latin typeface="Arial"/>
                <a:ea typeface="+mn-lt"/>
                <a:cs typeface="+mn-lt"/>
              </a:rPr>
              <a:t>The</a:t>
            </a:r>
            <a:r>
              <a:rPr lang="fi-FI" sz="2000" dirty="0">
                <a:latin typeface="Arial"/>
                <a:ea typeface="+mn-lt"/>
                <a:cs typeface="+mn-lt"/>
              </a:rPr>
              <a:t> </a:t>
            </a:r>
            <a:r>
              <a:rPr lang="fi-FI" sz="2000" dirty="0" err="1">
                <a:latin typeface="Arial"/>
                <a:ea typeface="+mn-lt"/>
                <a:cs typeface="+mn-lt"/>
              </a:rPr>
              <a:t>core</a:t>
            </a:r>
            <a:r>
              <a:rPr lang="fi-FI" sz="2000" dirty="0">
                <a:latin typeface="Arial"/>
                <a:ea typeface="+mn-lt"/>
                <a:cs typeface="+mn-lt"/>
              </a:rPr>
              <a:t> in </a:t>
            </a:r>
            <a:r>
              <a:rPr lang="fi-FI" sz="2000" dirty="0" err="1">
                <a:latin typeface="Arial"/>
                <a:ea typeface="+mn-lt"/>
                <a:cs typeface="+mn-lt"/>
              </a:rPr>
              <a:t>all</a:t>
            </a:r>
            <a:r>
              <a:rPr lang="fi-FI" sz="2000" dirty="0">
                <a:latin typeface="Arial"/>
                <a:ea typeface="+mn-lt"/>
                <a:cs typeface="+mn-lt"/>
              </a:rPr>
              <a:t> of </a:t>
            </a:r>
            <a:r>
              <a:rPr lang="fi-FI" sz="2000" dirty="0" err="1">
                <a:latin typeface="Arial"/>
                <a:ea typeface="+mn-lt"/>
                <a:cs typeface="+mn-lt"/>
              </a:rPr>
              <a:t>them</a:t>
            </a:r>
            <a:r>
              <a:rPr lang="fi-FI" sz="2000" dirty="0">
                <a:latin typeface="Arial"/>
                <a:ea typeface="+mn-lt"/>
                <a:cs typeface="+mn-lt"/>
              </a:rPr>
              <a:t> is </a:t>
            </a:r>
            <a:r>
              <a:rPr lang="fi-FI" sz="2000" dirty="0" err="1">
                <a:latin typeface="Arial"/>
                <a:ea typeface="+mn-lt"/>
                <a:cs typeface="+mn-lt"/>
              </a:rPr>
              <a:t>that</a:t>
            </a:r>
            <a:r>
              <a:rPr lang="fi-FI" sz="2000" dirty="0">
                <a:latin typeface="Arial"/>
                <a:ea typeface="+mn-lt"/>
                <a:cs typeface="+mn-lt"/>
              </a:rPr>
              <a:t> </a:t>
            </a:r>
            <a:r>
              <a:rPr lang="fi-FI" sz="2000" dirty="0" err="1">
                <a:latin typeface="Arial"/>
                <a:ea typeface="+mn-lt"/>
                <a:cs typeface="+mn-lt"/>
              </a:rPr>
              <a:t>readers</a:t>
            </a:r>
            <a:r>
              <a:rPr lang="fi-FI" sz="2000" dirty="0">
                <a:latin typeface="Arial"/>
                <a:ea typeface="+mn-lt"/>
                <a:cs typeface="+mn-lt"/>
              </a:rPr>
              <a:t> </a:t>
            </a:r>
            <a:r>
              <a:rPr lang="fi-FI" sz="2000" dirty="0" err="1">
                <a:latin typeface="Arial"/>
                <a:ea typeface="+mn-lt"/>
                <a:cs typeface="+mn-lt"/>
              </a:rPr>
              <a:t>understand</a:t>
            </a:r>
            <a:r>
              <a:rPr lang="fi-FI" sz="2000" dirty="0">
                <a:latin typeface="Arial"/>
                <a:ea typeface="+mn-lt"/>
                <a:cs typeface="+mn-lt"/>
              </a:rPr>
              <a:t> </a:t>
            </a:r>
            <a:r>
              <a:rPr lang="fi-FI" sz="2000" dirty="0" err="1">
                <a:latin typeface="Arial"/>
                <a:ea typeface="+mn-lt"/>
                <a:cs typeface="+mn-lt"/>
              </a:rPr>
              <a:t>what</a:t>
            </a:r>
            <a:r>
              <a:rPr lang="fi-FI" sz="2000" dirty="0">
                <a:latin typeface="Arial"/>
                <a:ea typeface="+mn-lt"/>
                <a:cs typeface="+mn-lt"/>
              </a:rPr>
              <a:t> </a:t>
            </a:r>
            <a:r>
              <a:rPr lang="fi-FI" sz="2000" dirty="0" err="1">
                <a:latin typeface="Arial"/>
                <a:ea typeface="+mn-lt"/>
                <a:cs typeface="+mn-lt"/>
              </a:rPr>
              <a:t>numbers</a:t>
            </a:r>
            <a:r>
              <a:rPr lang="fi-FI" sz="2000" dirty="0">
                <a:latin typeface="Arial"/>
                <a:ea typeface="+mn-lt"/>
                <a:cs typeface="+mn-lt"/>
              </a:rPr>
              <a:t> </a:t>
            </a:r>
            <a:r>
              <a:rPr lang="fi-FI" sz="2000" dirty="0" err="1">
                <a:latin typeface="Arial"/>
                <a:ea typeface="+mn-lt"/>
                <a:cs typeface="+mn-lt"/>
              </a:rPr>
              <a:t>mean</a:t>
            </a:r>
            <a:r>
              <a:rPr lang="fi-FI" sz="2000" dirty="0">
                <a:latin typeface="Arial"/>
                <a:ea typeface="+mn-lt"/>
                <a:cs typeface="+mn-lt"/>
              </a:rPr>
              <a:t> in a </a:t>
            </a:r>
            <a:r>
              <a:rPr lang="fi-FI" sz="2000" dirty="0" err="1">
                <a:latin typeface="Arial"/>
                <a:ea typeface="+mn-lt"/>
                <a:cs typeface="+mn-lt"/>
              </a:rPr>
              <a:t>certain</a:t>
            </a:r>
            <a:r>
              <a:rPr lang="fi-FI" sz="2000" dirty="0">
                <a:latin typeface="Arial"/>
                <a:ea typeface="+mn-lt"/>
                <a:cs typeface="+mn-lt"/>
              </a:rPr>
              <a:t> </a:t>
            </a:r>
            <a:r>
              <a:rPr lang="fi-FI" sz="2000" dirty="0" err="1">
                <a:latin typeface="Arial"/>
                <a:ea typeface="+mn-lt"/>
                <a:cs typeface="+mn-lt"/>
              </a:rPr>
              <a:t>context</a:t>
            </a:r>
            <a:r>
              <a:rPr lang="fi-FI" sz="2000" dirty="0">
                <a:latin typeface="Arial"/>
                <a:ea typeface="+mn-lt"/>
                <a:cs typeface="+mn-lt"/>
              </a:rPr>
              <a:t> and </a:t>
            </a:r>
            <a:r>
              <a:rPr lang="fi-FI" sz="2000" dirty="0" err="1">
                <a:latin typeface="Arial"/>
                <a:ea typeface="+mn-lt"/>
                <a:cs typeface="+mn-lt"/>
              </a:rPr>
              <a:t>are</a:t>
            </a:r>
            <a:r>
              <a:rPr lang="fi-FI" sz="2000" dirty="0">
                <a:latin typeface="Arial"/>
                <a:ea typeface="+mn-lt"/>
                <a:cs typeface="+mn-lt"/>
              </a:rPr>
              <a:t> </a:t>
            </a:r>
            <a:r>
              <a:rPr lang="fi-FI" sz="2000" dirty="0" err="1">
                <a:latin typeface="Arial"/>
                <a:ea typeface="+mn-lt"/>
                <a:cs typeface="+mn-lt"/>
              </a:rPr>
              <a:t>able</a:t>
            </a:r>
            <a:r>
              <a:rPr lang="fi-FI" sz="2000" dirty="0">
                <a:latin typeface="Arial"/>
                <a:ea typeface="+mn-lt"/>
                <a:cs typeface="+mn-lt"/>
              </a:rPr>
              <a:t> to </a:t>
            </a:r>
            <a:r>
              <a:rPr lang="fi-FI" sz="2000" dirty="0" err="1">
                <a:latin typeface="Arial"/>
                <a:ea typeface="+mn-lt"/>
                <a:cs typeface="+mn-lt"/>
              </a:rPr>
              <a:t>use</a:t>
            </a:r>
            <a:r>
              <a:rPr lang="fi-FI" sz="2000" dirty="0">
                <a:latin typeface="Arial"/>
                <a:ea typeface="+mn-lt"/>
                <a:cs typeface="+mn-lt"/>
              </a:rPr>
              <a:t> </a:t>
            </a:r>
            <a:r>
              <a:rPr lang="fi-FI" sz="2000" dirty="0" err="1">
                <a:latin typeface="Arial"/>
                <a:ea typeface="+mn-lt"/>
                <a:cs typeface="+mn-lt"/>
              </a:rPr>
              <a:t>them</a:t>
            </a:r>
            <a:r>
              <a:rPr lang="fi-FI" sz="2000" dirty="0">
                <a:latin typeface="Arial"/>
                <a:ea typeface="+mn-lt"/>
                <a:cs typeface="+mn-lt"/>
              </a:rPr>
              <a:t> in a </a:t>
            </a:r>
            <a:r>
              <a:rPr lang="fi-FI" sz="2000" dirty="0" err="1">
                <a:latin typeface="Arial"/>
                <a:ea typeface="+mn-lt"/>
                <a:cs typeface="+mn-lt"/>
              </a:rPr>
              <a:t>meaningful</a:t>
            </a:r>
            <a:r>
              <a:rPr lang="fi-FI" sz="2000" dirty="0">
                <a:latin typeface="Arial"/>
                <a:ea typeface="+mn-lt"/>
                <a:cs typeface="+mn-lt"/>
              </a:rPr>
              <a:t> </a:t>
            </a:r>
            <a:r>
              <a:rPr lang="fi-FI" sz="2000" dirty="0" err="1">
                <a:latin typeface="Arial"/>
                <a:ea typeface="+mn-lt"/>
                <a:cs typeface="+mn-lt"/>
              </a:rPr>
              <a:t>way</a:t>
            </a:r>
            <a:r>
              <a:rPr lang="fi-FI" sz="2000" dirty="0">
                <a:latin typeface="Arial"/>
                <a:ea typeface="+mn-lt"/>
                <a:cs typeface="+mn-lt"/>
              </a:rPr>
              <a:t>. </a:t>
            </a:r>
          </a:p>
          <a:p>
            <a:pPr marL="0" indent="0">
              <a:buNone/>
            </a:pPr>
            <a:endParaRPr lang="fi-FI" sz="2000" dirty="0">
              <a:latin typeface="Arial"/>
              <a:ea typeface="+mn-lt"/>
              <a:cs typeface="+mn-lt"/>
            </a:endParaRPr>
          </a:p>
          <a:p>
            <a:pPr lvl="1"/>
            <a:r>
              <a:rPr lang="fi-FI" sz="2000" dirty="0" err="1">
                <a:latin typeface="Arial"/>
                <a:ea typeface="+mn-lt"/>
                <a:cs typeface="+mn-lt"/>
              </a:rPr>
              <a:t>statistical</a:t>
            </a:r>
            <a:r>
              <a:rPr lang="fi-FI" sz="2000" dirty="0">
                <a:latin typeface="Arial"/>
                <a:ea typeface="+mn-lt"/>
                <a:cs typeface="+mn-lt"/>
              </a:rPr>
              <a:t> </a:t>
            </a:r>
            <a:r>
              <a:rPr lang="fi-FI" sz="2000" dirty="0" err="1">
                <a:latin typeface="Arial"/>
                <a:ea typeface="+mn-lt"/>
                <a:cs typeface="+mn-lt"/>
              </a:rPr>
              <a:t>literacy</a:t>
            </a:r>
            <a:endParaRPr lang="fi-FI" sz="2000" dirty="0">
              <a:latin typeface="Arial"/>
              <a:ea typeface="+mn-lt"/>
              <a:cs typeface="+mn-lt"/>
            </a:endParaRPr>
          </a:p>
          <a:p>
            <a:pPr lvl="1"/>
            <a:r>
              <a:rPr lang="fi-FI" sz="2000" dirty="0" err="1">
                <a:latin typeface="Arial"/>
                <a:ea typeface="+mn-lt"/>
                <a:cs typeface="+mn-lt"/>
              </a:rPr>
              <a:t>numeracy</a:t>
            </a:r>
            <a:r>
              <a:rPr lang="fi-FI" sz="2000" dirty="0">
                <a:latin typeface="Arial"/>
                <a:ea typeface="+mn-lt"/>
                <a:cs typeface="+mn-lt"/>
              </a:rPr>
              <a:t> </a:t>
            </a:r>
          </a:p>
          <a:p>
            <a:pPr lvl="1"/>
            <a:r>
              <a:rPr lang="fi-FI" sz="2000" dirty="0" err="1">
                <a:latin typeface="Arial"/>
                <a:ea typeface="+mn-lt"/>
                <a:cs typeface="+mn-lt"/>
              </a:rPr>
              <a:t>numerical</a:t>
            </a:r>
            <a:r>
              <a:rPr lang="fi-FI" sz="2000" dirty="0">
                <a:latin typeface="Arial"/>
                <a:ea typeface="+mn-lt"/>
                <a:cs typeface="+mn-lt"/>
              </a:rPr>
              <a:t> </a:t>
            </a:r>
            <a:r>
              <a:rPr lang="fi-FI" sz="2000" dirty="0" err="1">
                <a:latin typeface="Arial"/>
                <a:ea typeface="+mn-lt"/>
                <a:cs typeface="+mn-lt"/>
              </a:rPr>
              <a:t>literacy</a:t>
            </a:r>
            <a:endParaRPr lang="fi-FI" sz="2000" dirty="0">
              <a:latin typeface="Arial"/>
              <a:ea typeface="+mn-lt"/>
              <a:cs typeface="+mn-lt"/>
            </a:endParaRPr>
          </a:p>
          <a:p>
            <a:pPr lvl="1"/>
            <a:r>
              <a:rPr lang="fi-FI" sz="2000" dirty="0" err="1">
                <a:latin typeface="Arial"/>
                <a:ea typeface="+mn-lt"/>
                <a:cs typeface="+mn-lt"/>
              </a:rPr>
              <a:t>quantitative</a:t>
            </a:r>
            <a:r>
              <a:rPr lang="fi-FI" sz="2000" dirty="0">
                <a:latin typeface="Arial"/>
                <a:ea typeface="+mn-lt"/>
                <a:cs typeface="+mn-lt"/>
              </a:rPr>
              <a:t> </a:t>
            </a:r>
            <a:r>
              <a:rPr lang="fi-FI" sz="2000" dirty="0" err="1">
                <a:latin typeface="Arial"/>
                <a:ea typeface="+mn-lt"/>
                <a:cs typeface="+mn-lt"/>
              </a:rPr>
              <a:t>literature</a:t>
            </a:r>
            <a:endParaRPr lang="fi-FI" sz="2000" dirty="0">
              <a:latin typeface="Arial"/>
              <a:ea typeface="+mn-lt"/>
              <a:cs typeface="+mn-lt"/>
            </a:endParaRPr>
          </a:p>
          <a:p>
            <a:pPr lvl="1"/>
            <a:endParaRPr lang="fi-FI" sz="2000" dirty="0">
              <a:solidFill>
                <a:srgbClr val="000000"/>
              </a:solidFill>
              <a:highlight>
                <a:srgbClr val="FFFF00"/>
              </a:highlight>
              <a:latin typeface="Arial"/>
              <a:cs typeface="Calibri"/>
            </a:endParaRPr>
          </a:p>
          <a:p>
            <a:r>
              <a:rPr lang="en-US" sz="2000" b="0" i="0" u="none" strike="noStrike" dirty="0">
                <a:solidFill>
                  <a:srgbClr val="000000"/>
                </a:solidFill>
                <a:effectLst/>
                <a:latin typeface="Arial"/>
                <a:cs typeface="Arial"/>
              </a:rPr>
              <a:t>'</a:t>
            </a:r>
            <a:r>
              <a:rPr lang="en-US" sz="2000" b="0" i="0" u="none" strike="noStrike" dirty="0">
                <a:solidFill>
                  <a:srgbClr val="000000"/>
                </a:solidFill>
                <a:effectLst/>
                <a:latin typeface="Arial"/>
                <a:cs typeface="Arial"/>
                <a:hlinkClick r:id="rId2"/>
              </a:rPr>
              <a:t>Statistical literacy</a:t>
            </a:r>
            <a:r>
              <a:rPr lang="en-US" sz="2000" b="0" i="0" u="none" strike="noStrike" dirty="0">
                <a:solidFill>
                  <a:srgbClr val="000000"/>
                </a:solidFill>
                <a:effectLst/>
                <a:latin typeface="Arial"/>
                <a:cs typeface="Arial"/>
              </a:rPr>
              <a:t>' refers to </a:t>
            </a:r>
            <a:r>
              <a:rPr lang="en-US" sz="2000" dirty="0">
                <a:solidFill>
                  <a:srgbClr val="000000"/>
                </a:solidFill>
                <a:latin typeface="Arial"/>
                <a:cs typeface="Arial"/>
              </a:rPr>
              <a:t>critically thinking about numbers and statistics as evidence in arguments. </a:t>
            </a:r>
            <a:endParaRPr lang="en-US" sz="2000" b="0" i="0" u="none" strike="noStrike" dirty="0">
              <a:solidFill>
                <a:srgbClr val="000000"/>
              </a:solidFill>
              <a:effectLst/>
              <a:latin typeface="Arial"/>
              <a:cs typeface="Arial"/>
            </a:endParaRPr>
          </a:p>
          <a:p>
            <a:r>
              <a:rPr lang="en-US" sz="2000" b="0" i="0" u="none" strike="noStrike" dirty="0">
                <a:solidFill>
                  <a:srgbClr val="000000"/>
                </a:solidFill>
                <a:effectLst/>
                <a:latin typeface="Arial"/>
                <a:cs typeface="Arial"/>
                <a:hlinkClick r:id="rId3"/>
              </a:rPr>
              <a:t>Numeracy</a:t>
            </a:r>
            <a:r>
              <a:rPr lang="en-US" sz="2000" b="0" i="0" u="none" strike="noStrike" dirty="0">
                <a:solidFill>
                  <a:srgbClr val="000000"/>
                </a:solidFill>
                <a:effectLst/>
                <a:latin typeface="Arial"/>
                <a:cs typeface="Arial"/>
              </a:rPr>
              <a:t> is </a:t>
            </a:r>
            <a:r>
              <a:rPr lang="en-US" sz="2000" dirty="0">
                <a:solidFill>
                  <a:srgbClr val="000000"/>
                </a:solidFill>
                <a:latin typeface="Arial"/>
                <a:cs typeface="Arial"/>
              </a:rPr>
              <a:t>about interpreting numerical information (like tables, charts, diagrams, graphs) and  understanding</a:t>
            </a:r>
            <a:r>
              <a:rPr lang="en-US" sz="2000" b="0" i="0" u="none" strike="noStrike" dirty="0">
                <a:solidFill>
                  <a:srgbClr val="000000"/>
                </a:solidFill>
                <a:effectLst/>
                <a:latin typeface="Arial"/>
                <a:cs typeface="Arial"/>
              </a:rPr>
              <a:t>,</a:t>
            </a:r>
            <a:r>
              <a:rPr lang="en-US" sz="2000" dirty="0">
                <a:solidFill>
                  <a:srgbClr val="000000"/>
                </a:solidFill>
                <a:latin typeface="Arial"/>
                <a:cs typeface="Arial"/>
              </a:rPr>
              <a:t> evaluating, solving problems with numbers. It overlaps with terms numerical literacy and quantitative literacy.</a:t>
            </a:r>
            <a:endParaRPr lang="fi-FI" sz="2000" dirty="0">
              <a:solidFill>
                <a:srgbClr val="000000"/>
              </a:solidFill>
              <a:latin typeface="Arial"/>
              <a:cs typeface="Arial"/>
            </a:endParaRPr>
          </a:p>
          <a:p>
            <a:endParaRPr lang="en-US" sz="2000" b="0" i="0" u="none" strike="noStrike" dirty="0">
              <a:solidFill>
                <a:srgbClr val="000000"/>
              </a:solidFill>
              <a:effectLst/>
              <a:latin typeface="Arial"/>
              <a:cs typeface="Arial"/>
            </a:endParaRPr>
          </a:p>
          <a:p>
            <a:endParaRPr lang="en-US" sz="2000" dirty="0">
              <a:solidFill>
                <a:srgbClr val="000000"/>
              </a:solidFill>
              <a:latin typeface="Arial"/>
              <a:cs typeface="Arial"/>
            </a:endParaRPr>
          </a:p>
          <a:p>
            <a:endParaRPr lang="en-US" sz="2000" dirty="0">
              <a:solidFill>
                <a:srgbClr val="000000"/>
              </a:solidFill>
              <a:latin typeface="Arial"/>
              <a:cs typeface="Arial"/>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9EFAECF7-462D-1654-CD43-5E7F56564DE3}"/>
              </a:ext>
            </a:extLst>
          </p:cNvPr>
          <p:cNvSpPr>
            <a:spLocks noGrp="1"/>
          </p:cNvSpPr>
          <p:nvPr>
            <p:ph type="ftr" sz="quarter" idx="11"/>
          </p:nvPr>
        </p:nvSpPr>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99818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FEC69B-3548-F76F-9110-D41835649D2C}"/>
              </a:ext>
            </a:extLst>
          </p:cNvPr>
          <p:cNvSpPr>
            <a:spLocks noGrp="1"/>
          </p:cNvSpPr>
          <p:nvPr>
            <p:ph type="title"/>
          </p:nvPr>
        </p:nvSpPr>
        <p:spPr/>
        <p:txBody>
          <a:bodyPr/>
          <a:lstStyle/>
          <a:p>
            <a:r>
              <a:rPr lang="fi-FI" err="1">
                <a:latin typeface="Arial" panose="020B0604020202020204" pitchFamily="34" charset="0"/>
                <a:cs typeface="Arial" panose="020B0604020202020204" pitchFamily="34" charset="0"/>
              </a:rPr>
              <a:t>Introduction</a:t>
            </a:r>
            <a:endParaRPr lang="fi-FI">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7037C62C-C668-D387-BCB8-102B53E728B5}"/>
              </a:ext>
            </a:extLst>
          </p:cNvPr>
          <p:cNvSpPr>
            <a:spLocks noGrp="1"/>
          </p:cNvSpPr>
          <p:nvPr>
            <p:ph idx="1"/>
          </p:nvPr>
        </p:nvSpPr>
        <p:spPr>
          <a:xfrm>
            <a:off x="838200" y="1518551"/>
            <a:ext cx="10708532" cy="4658412"/>
          </a:xfrm>
        </p:spPr>
        <p:txBody>
          <a:bodyPr vert="horz" lIns="91440" tIns="45720" rIns="91440" bIns="45720" rtlCol="0" anchor="t">
            <a:normAutofit fontScale="92500" lnSpcReduction="20000"/>
          </a:bodyPr>
          <a:lstStyle/>
          <a:p>
            <a:pPr marL="0" indent="0">
              <a:lnSpc>
                <a:spcPct val="120000"/>
              </a:lnSpc>
              <a:buNone/>
            </a:pPr>
            <a:r>
              <a:rPr lang="fi-FI" sz="2200" dirty="0">
                <a:solidFill>
                  <a:srgbClr val="121212"/>
                </a:solidFill>
                <a:latin typeface="Arial"/>
                <a:cs typeface="Calibri" panose="020F0502020204030204"/>
              </a:rPr>
              <a:t>Internet is a </a:t>
            </a:r>
            <a:r>
              <a:rPr lang="fi-FI" sz="2200" dirty="0" err="1">
                <a:solidFill>
                  <a:srgbClr val="121212"/>
                </a:solidFill>
                <a:latin typeface="Arial"/>
                <a:cs typeface="Calibri" panose="020F0502020204030204"/>
              </a:rPr>
              <a:t>relevant</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source</a:t>
            </a:r>
            <a:r>
              <a:rPr lang="fi-FI" sz="2200" dirty="0">
                <a:solidFill>
                  <a:srgbClr val="121212"/>
                </a:solidFill>
                <a:latin typeface="Arial"/>
                <a:cs typeface="Calibri" panose="020F0502020204030204"/>
              </a:rPr>
              <a:t> of </a:t>
            </a:r>
            <a:r>
              <a:rPr lang="fi-FI" sz="2200" dirty="0" err="1">
                <a:solidFill>
                  <a:srgbClr val="121212"/>
                </a:solidFill>
                <a:latin typeface="Arial"/>
                <a:cs typeface="Calibri" panose="020F0502020204030204"/>
              </a:rPr>
              <a:t>information</a:t>
            </a:r>
            <a:r>
              <a:rPr lang="fi-FI" sz="2200" dirty="0">
                <a:solidFill>
                  <a:srgbClr val="121212"/>
                </a:solidFill>
                <a:latin typeface="Arial"/>
                <a:cs typeface="Calibri" panose="020F0502020204030204"/>
              </a:rPr>
              <a:t> in </a:t>
            </a:r>
            <a:r>
              <a:rPr lang="fi-FI" sz="2200" dirty="0" err="1">
                <a:solidFill>
                  <a:srgbClr val="121212"/>
                </a:solidFill>
                <a:latin typeface="Arial"/>
                <a:cs typeface="Calibri" panose="020F0502020204030204"/>
              </a:rPr>
              <a:t>studies</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Information</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resources</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are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often</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useful</a:t>
            </a:r>
            <a:r>
              <a:rPr lang="fi-FI" sz="2200" dirty="0">
                <a:solidFill>
                  <a:srgbClr val="121212"/>
                </a:solidFill>
                <a:latin typeface="Arial"/>
                <a:cs typeface="Calibri" panose="020F0502020204030204"/>
              </a:rPr>
              <a:t> and </a:t>
            </a:r>
            <a:r>
              <a:rPr lang="fi-FI" sz="2200" dirty="0" err="1">
                <a:solidFill>
                  <a:srgbClr val="121212"/>
                </a:solidFill>
                <a:latin typeface="Arial"/>
                <a:cs typeface="Calibri" panose="020F0502020204030204"/>
              </a:rPr>
              <a:t>easily</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accessible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Openness</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makes</a:t>
            </a:r>
            <a:r>
              <a:rPr lang="fi-FI" sz="2200" dirty="0">
                <a:solidFill>
                  <a:srgbClr val="121212"/>
                </a:solidFill>
                <a:latin typeface="Arial"/>
                <a:cs typeface="Calibri" panose="020F0502020204030204"/>
              </a:rPr>
              <a:t> it is </a:t>
            </a:r>
            <a:r>
              <a:rPr lang="fi-FI" sz="2200" dirty="0" err="1">
                <a:solidFill>
                  <a:srgbClr val="121212"/>
                </a:solidFill>
                <a:latin typeface="Arial"/>
                <a:cs typeface="Calibri" panose="020F0502020204030204"/>
              </a:rPr>
              <a:t>easy</a:t>
            </a:r>
            <a:r>
              <a:rPr lang="fi-FI" sz="2200" dirty="0">
                <a:solidFill>
                  <a:srgbClr val="121212"/>
                </a:solidFill>
                <a:latin typeface="Arial"/>
                <a:cs typeface="Calibri" panose="020F0502020204030204"/>
              </a:rPr>
              <a:t> to </a:t>
            </a:r>
            <a:r>
              <a:rPr lang="fi-FI" sz="2200" dirty="0" err="1">
                <a:solidFill>
                  <a:srgbClr val="121212"/>
                </a:solidFill>
                <a:latin typeface="Arial"/>
                <a:cs typeface="Calibri" panose="020F0502020204030204"/>
              </a:rPr>
              <a:t>publish</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information</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social</a:t>
            </a:r>
            <a:r>
              <a:rPr lang="fi-FI" sz="2200" dirty="0">
                <a:solidFill>
                  <a:srgbClr val="121212"/>
                </a:solidFill>
                <a:latin typeface="Arial"/>
                <a:cs typeface="Calibri" panose="020F0502020204030204"/>
              </a:rPr>
              <a:t> media </a:t>
            </a:r>
            <a:r>
              <a:rPr lang="fi-FI" sz="2200" dirty="0" err="1">
                <a:solidFill>
                  <a:srgbClr val="121212"/>
                </a:solidFill>
                <a:latin typeface="Arial"/>
                <a:cs typeface="Calibri" panose="020F0502020204030204"/>
              </a:rPr>
              <a:t>makes</a:t>
            </a:r>
            <a:r>
              <a:rPr lang="fi-FI" sz="2200" dirty="0">
                <a:solidFill>
                  <a:srgbClr val="121212"/>
                </a:solidFill>
                <a:latin typeface="Arial"/>
                <a:cs typeface="Calibri" panose="020F0502020204030204"/>
              </a:rPr>
              <a:t> it </a:t>
            </a:r>
            <a:r>
              <a:rPr lang="fi-FI" sz="2200" dirty="0" err="1">
                <a:solidFill>
                  <a:srgbClr val="121212"/>
                </a:solidFill>
                <a:latin typeface="Arial"/>
                <a:cs typeface="Calibri" panose="020F0502020204030204"/>
              </a:rPr>
              <a:t>simple</a:t>
            </a:r>
            <a:r>
              <a:rPr lang="fi-FI" sz="2200" dirty="0">
                <a:solidFill>
                  <a:srgbClr val="121212"/>
                </a:solidFill>
                <a:latin typeface="Arial"/>
                <a:cs typeface="Calibri" panose="020F0502020204030204"/>
              </a:rPr>
              <a:t> to </a:t>
            </a:r>
            <a:r>
              <a:rPr lang="fi-FI" sz="2200" dirty="0" err="1">
                <a:solidFill>
                  <a:srgbClr val="121212"/>
                </a:solidFill>
                <a:latin typeface="Arial"/>
                <a:cs typeface="Calibri" panose="020F0502020204030204"/>
              </a:rPr>
              <a:t>share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Artificial</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intelligence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tools</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produce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both</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real</a:t>
            </a:r>
            <a:r>
              <a:rPr lang="fi-FI" sz="2200" dirty="0">
                <a:solidFill>
                  <a:srgbClr val="121212"/>
                </a:solidFill>
                <a:latin typeface="Arial"/>
                <a:cs typeface="Calibri" panose="020F0502020204030204"/>
              </a:rPr>
              <a:t> and </a:t>
            </a:r>
            <a:r>
              <a:rPr lang="fi-FI" sz="2200" dirty="0" err="1">
                <a:solidFill>
                  <a:srgbClr val="121212"/>
                </a:solidFill>
                <a:latin typeface="Arial"/>
                <a:cs typeface="Calibri" panose="020F0502020204030204"/>
              </a:rPr>
              <a:t>hallucinated</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information</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Thus</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all</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users</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should</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be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critical</a:t>
            </a:r>
            <a:r>
              <a:rPr lang="fi-FI" sz="2200" dirty="0">
                <a:solidFill>
                  <a:srgbClr val="121212"/>
                </a:solidFill>
                <a:latin typeface="Arial"/>
                <a:cs typeface="Calibri" panose="020F0502020204030204"/>
              </a:rPr>
              <a:t> of </a:t>
            </a:r>
            <a:r>
              <a:rPr lang="fi-FI" sz="2200" dirty="0" err="1">
                <a:solidFill>
                  <a:srgbClr val="121212"/>
                </a:solidFill>
                <a:latin typeface="Arial"/>
                <a:cs typeface="Calibri" panose="020F0502020204030204"/>
              </a:rPr>
              <a:t>the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information</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they</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find</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You</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must</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use</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truthful</a:t>
            </a:r>
            <a:r>
              <a:rPr lang="fi-FI" sz="2200" dirty="0">
                <a:solidFill>
                  <a:srgbClr val="121212"/>
                </a:solidFill>
                <a:latin typeface="Arial"/>
                <a:cs typeface="Calibri" panose="020F0502020204030204"/>
              </a:rPr>
              <a:t> </a:t>
            </a:r>
            <a:r>
              <a:rPr lang="fi-FI" sz="2200" dirty="0" err="1">
                <a:solidFill>
                  <a:srgbClr val="121212"/>
                </a:solidFill>
                <a:latin typeface="Arial"/>
                <a:cs typeface="Calibri" panose="020F0502020204030204"/>
              </a:rPr>
              <a:t>information</a:t>
            </a:r>
            <a:r>
              <a:rPr lang="fi-FI" sz="2200" dirty="0">
                <a:solidFill>
                  <a:srgbClr val="121212"/>
                </a:solidFill>
                <a:latin typeface="Arial"/>
                <a:cs typeface="Calibri" panose="020F0502020204030204"/>
              </a:rPr>
              <a:t> in </a:t>
            </a:r>
            <a:r>
              <a:rPr lang="fi-FI" sz="2200" dirty="0" err="1">
                <a:solidFill>
                  <a:srgbClr val="121212"/>
                </a:solidFill>
                <a:latin typeface="Arial"/>
                <a:cs typeface="Calibri" panose="020F0502020204030204"/>
              </a:rPr>
              <a:t>studies</a:t>
            </a:r>
            <a:r>
              <a:rPr lang="fi-FI" sz="2200" dirty="0">
                <a:solidFill>
                  <a:srgbClr val="121212"/>
                </a:solidFill>
                <a:latin typeface="Arial"/>
                <a:cs typeface="Calibri" panose="020F0502020204030204"/>
              </a:rPr>
              <a:t> and </a:t>
            </a:r>
            <a:r>
              <a:rPr lang="fi-FI" sz="2200" dirty="0" err="1">
                <a:solidFill>
                  <a:srgbClr val="121212"/>
                </a:solidFill>
                <a:latin typeface="Arial"/>
                <a:cs typeface="Calibri" panose="020F0502020204030204"/>
              </a:rPr>
              <a:t>working</a:t>
            </a:r>
            <a:r>
              <a:rPr lang="fi-FI" sz="2200" dirty="0">
                <a:solidFill>
                  <a:srgbClr val="121212"/>
                </a:solidFill>
                <a:latin typeface="Arial"/>
                <a:cs typeface="Calibri" panose="020F0502020204030204"/>
              </a:rPr>
              <a:t> life.</a:t>
            </a:r>
          </a:p>
          <a:p>
            <a:pPr>
              <a:buNone/>
            </a:pPr>
            <a:endParaRPr lang="fi-FI" sz="2200" dirty="0">
              <a:solidFill>
                <a:srgbClr val="121212"/>
              </a:solidFill>
              <a:latin typeface="Arial"/>
              <a:cs typeface="Arial"/>
            </a:endParaRPr>
          </a:p>
          <a:p>
            <a:pPr>
              <a:buNone/>
            </a:pPr>
            <a:r>
              <a:rPr lang="fi-FI" sz="2200" dirty="0" err="1">
                <a:solidFill>
                  <a:srgbClr val="121212"/>
                </a:solidFill>
                <a:latin typeface="Arial"/>
                <a:cs typeface="Arial"/>
              </a:rPr>
              <a:t>The</a:t>
            </a:r>
            <a:r>
              <a:rPr lang="fi-FI" sz="2200" dirty="0">
                <a:solidFill>
                  <a:srgbClr val="121212"/>
                </a:solidFill>
                <a:latin typeface="Arial"/>
                <a:cs typeface="Arial"/>
              </a:rPr>
              <a:t> </a:t>
            </a:r>
            <a:r>
              <a:rPr lang="fi-FI" sz="2200" dirty="0" err="1">
                <a:solidFill>
                  <a:srgbClr val="121212"/>
                </a:solidFill>
                <a:latin typeface="Arial"/>
                <a:cs typeface="Arial"/>
              </a:rPr>
              <a:t>purpose</a:t>
            </a:r>
            <a:r>
              <a:rPr lang="fi-FI" sz="2200" dirty="0">
                <a:solidFill>
                  <a:srgbClr val="121212"/>
                </a:solidFill>
                <a:latin typeface="Arial"/>
                <a:cs typeface="Arial"/>
              </a:rPr>
              <a:t> of </a:t>
            </a:r>
            <a:r>
              <a:rPr lang="fi-FI" sz="2200" dirty="0" err="1">
                <a:solidFill>
                  <a:srgbClr val="121212"/>
                </a:solidFill>
                <a:latin typeface="Arial"/>
                <a:cs typeface="Arial"/>
              </a:rPr>
              <a:t>this</a:t>
            </a:r>
            <a:r>
              <a:rPr lang="fi-FI" sz="2200" dirty="0">
                <a:solidFill>
                  <a:srgbClr val="121212"/>
                </a:solidFill>
                <a:latin typeface="Arial"/>
                <a:cs typeface="Arial"/>
              </a:rPr>
              <a:t> </a:t>
            </a:r>
            <a:r>
              <a:rPr lang="fi-FI" sz="2200" dirty="0" err="1">
                <a:solidFill>
                  <a:srgbClr val="121212"/>
                </a:solidFill>
                <a:latin typeface="Arial"/>
                <a:cs typeface="Arial"/>
              </a:rPr>
              <a:t>learning</a:t>
            </a:r>
            <a:r>
              <a:rPr lang="fi-FI" sz="2200" dirty="0">
                <a:solidFill>
                  <a:srgbClr val="121212"/>
                </a:solidFill>
                <a:latin typeface="Arial"/>
                <a:cs typeface="Arial"/>
              </a:rPr>
              <a:t> </a:t>
            </a:r>
            <a:r>
              <a:rPr lang="fi-FI" sz="2200" dirty="0" err="1">
                <a:solidFill>
                  <a:srgbClr val="121212"/>
                </a:solidFill>
                <a:latin typeface="Arial"/>
                <a:cs typeface="Arial"/>
              </a:rPr>
              <a:t>material</a:t>
            </a:r>
            <a:r>
              <a:rPr lang="fi-FI" sz="2200" dirty="0">
                <a:solidFill>
                  <a:srgbClr val="121212"/>
                </a:solidFill>
                <a:latin typeface="Arial"/>
                <a:cs typeface="Arial"/>
              </a:rPr>
              <a:t> is to help </a:t>
            </a:r>
            <a:r>
              <a:rPr lang="fi-FI" sz="2200" dirty="0" err="1">
                <a:solidFill>
                  <a:srgbClr val="121212"/>
                </a:solidFill>
                <a:latin typeface="Arial"/>
                <a:cs typeface="Arial"/>
              </a:rPr>
              <a:t>you</a:t>
            </a:r>
            <a:r>
              <a:rPr lang="fi-FI" sz="2200" dirty="0">
                <a:solidFill>
                  <a:srgbClr val="121212"/>
                </a:solidFill>
                <a:latin typeface="Arial"/>
                <a:cs typeface="Arial"/>
              </a:rPr>
              <a:t> </a:t>
            </a:r>
            <a:r>
              <a:rPr lang="fi-FI" sz="2200" dirty="0" err="1">
                <a:solidFill>
                  <a:srgbClr val="121212"/>
                </a:solidFill>
                <a:latin typeface="Arial"/>
                <a:cs typeface="Arial"/>
              </a:rPr>
              <a:t>realize</a:t>
            </a:r>
            <a:r>
              <a:rPr lang="fi-FI" sz="2200" dirty="0">
                <a:solidFill>
                  <a:srgbClr val="121212"/>
                </a:solidFill>
                <a:latin typeface="Arial"/>
                <a:cs typeface="Arial"/>
              </a:rPr>
              <a:t>: </a:t>
            </a:r>
            <a:endParaRPr lang="fi-FI" sz="2200" dirty="0">
              <a:solidFill>
                <a:srgbClr val="000000"/>
              </a:solidFill>
              <a:latin typeface="Arial"/>
              <a:cs typeface="Arial"/>
            </a:endParaRPr>
          </a:p>
          <a:p>
            <a:pPr>
              <a:buFont typeface="Arial,Sans-Serif"/>
              <a:buChar char="•"/>
            </a:pPr>
            <a:r>
              <a:rPr lang="fi-FI" sz="2200" dirty="0" err="1">
                <a:solidFill>
                  <a:srgbClr val="121212"/>
                </a:solidFill>
                <a:latin typeface="Arial"/>
                <a:cs typeface="Arial"/>
              </a:rPr>
              <a:t>how</a:t>
            </a:r>
            <a:r>
              <a:rPr lang="fi-FI" sz="2200" dirty="0">
                <a:solidFill>
                  <a:srgbClr val="121212"/>
                </a:solidFill>
                <a:latin typeface="Arial"/>
                <a:cs typeface="Arial"/>
              </a:rPr>
              <a:t> </a:t>
            </a:r>
            <a:r>
              <a:rPr lang="fi-FI" sz="2200" dirty="0" err="1">
                <a:solidFill>
                  <a:srgbClr val="121212"/>
                </a:solidFill>
                <a:latin typeface="Arial"/>
                <a:cs typeface="Arial"/>
              </a:rPr>
              <a:t>you</a:t>
            </a:r>
            <a:r>
              <a:rPr lang="fi-FI" sz="2200" dirty="0">
                <a:solidFill>
                  <a:srgbClr val="121212"/>
                </a:solidFill>
                <a:latin typeface="Arial"/>
                <a:cs typeface="Arial"/>
              </a:rPr>
              <a:t> </a:t>
            </a:r>
            <a:r>
              <a:rPr lang="fi-FI" sz="2200" dirty="0" err="1">
                <a:solidFill>
                  <a:srgbClr val="121212"/>
                </a:solidFill>
                <a:latin typeface="Arial"/>
                <a:cs typeface="Arial"/>
              </a:rPr>
              <a:t>relate</a:t>
            </a:r>
            <a:r>
              <a:rPr lang="fi-FI" sz="2200" dirty="0">
                <a:solidFill>
                  <a:srgbClr val="121212"/>
                </a:solidFill>
                <a:latin typeface="Arial"/>
                <a:cs typeface="Arial"/>
              </a:rPr>
              <a:t> to </a:t>
            </a:r>
            <a:r>
              <a:rPr lang="fi-FI" sz="2200" dirty="0" err="1">
                <a:solidFill>
                  <a:srgbClr val="121212"/>
                </a:solidFill>
                <a:latin typeface="Arial"/>
                <a:cs typeface="Arial"/>
              </a:rPr>
              <a:t>information</a:t>
            </a:r>
            <a:r>
              <a:rPr lang="fi-FI" sz="2200" dirty="0">
                <a:solidFill>
                  <a:srgbClr val="121212"/>
                </a:solidFill>
                <a:latin typeface="Arial"/>
                <a:cs typeface="Arial"/>
              </a:rPr>
              <a:t> on </a:t>
            </a:r>
            <a:r>
              <a:rPr lang="fi-FI" sz="2200" dirty="0" err="1">
                <a:solidFill>
                  <a:srgbClr val="121212"/>
                </a:solidFill>
                <a:latin typeface="Arial"/>
                <a:cs typeface="Arial"/>
              </a:rPr>
              <a:t>the</a:t>
            </a:r>
            <a:r>
              <a:rPr lang="fi-FI" sz="2200" dirty="0">
                <a:solidFill>
                  <a:srgbClr val="121212"/>
                </a:solidFill>
                <a:latin typeface="Arial"/>
                <a:cs typeface="Arial"/>
              </a:rPr>
              <a:t> Internet</a:t>
            </a:r>
            <a:endParaRPr lang="fi-FI" sz="2200" dirty="0">
              <a:solidFill>
                <a:srgbClr val="000000"/>
              </a:solidFill>
              <a:latin typeface="Arial"/>
              <a:cs typeface="Arial"/>
            </a:endParaRPr>
          </a:p>
          <a:p>
            <a:pPr>
              <a:buFont typeface="Arial,Sans-Serif"/>
              <a:buChar char="•"/>
            </a:pPr>
            <a:r>
              <a:rPr lang="fi-FI" sz="2200" dirty="0" err="1">
                <a:solidFill>
                  <a:srgbClr val="121212"/>
                </a:solidFill>
                <a:latin typeface="Arial"/>
                <a:cs typeface="Arial"/>
              </a:rPr>
              <a:t>how</a:t>
            </a:r>
            <a:r>
              <a:rPr lang="fi-FI" sz="2200" dirty="0">
                <a:solidFill>
                  <a:srgbClr val="121212"/>
                </a:solidFill>
                <a:latin typeface="Arial"/>
                <a:cs typeface="Arial"/>
              </a:rPr>
              <a:t> </a:t>
            </a:r>
            <a:r>
              <a:rPr lang="fi-FI" sz="2200" dirty="0" err="1">
                <a:solidFill>
                  <a:srgbClr val="121212"/>
                </a:solidFill>
                <a:latin typeface="Arial"/>
                <a:cs typeface="Arial"/>
              </a:rPr>
              <a:t>false</a:t>
            </a:r>
            <a:r>
              <a:rPr lang="fi-FI" sz="2200" dirty="0">
                <a:solidFill>
                  <a:srgbClr val="121212"/>
                </a:solidFill>
                <a:latin typeface="Arial"/>
                <a:cs typeface="Arial"/>
              </a:rPr>
              <a:t> and </a:t>
            </a:r>
            <a:r>
              <a:rPr lang="fi-FI" sz="2200" dirty="0" err="1">
                <a:solidFill>
                  <a:srgbClr val="121212"/>
                </a:solidFill>
                <a:latin typeface="Arial"/>
                <a:cs typeface="Arial"/>
              </a:rPr>
              <a:t>fake</a:t>
            </a:r>
            <a:r>
              <a:rPr lang="fi-FI" sz="2200" dirty="0">
                <a:solidFill>
                  <a:srgbClr val="121212"/>
                </a:solidFill>
                <a:latin typeface="Arial"/>
                <a:cs typeface="Arial"/>
              </a:rPr>
              <a:t> </a:t>
            </a:r>
            <a:r>
              <a:rPr lang="fi-FI" sz="2200" dirty="0" err="1">
                <a:solidFill>
                  <a:srgbClr val="121212"/>
                </a:solidFill>
                <a:latin typeface="Arial"/>
                <a:cs typeface="Arial"/>
              </a:rPr>
              <a:t>information</a:t>
            </a:r>
            <a:r>
              <a:rPr lang="fi-FI" sz="2200" dirty="0">
                <a:solidFill>
                  <a:srgbClr val="121212"/>
                </a:solidFill>
                <a:latin typeface="Arial"/>
                <a:cs typeface="Arial"/>
              </a:rPr>
              <a:t> </a:t>
            </a:r>
            <a:r>
              <a:rPr lang="fi-FI" sz="2200" dirty="0" err="1">
                <a:solidFill>
                  <a:srgbClr val="121212"/>
                </a:solidFill>
                <a:latin typeface="Arial"/>
                <a:cs typeface="Arial"/>
              </a:rPr>
              <a:t>might</a:t>
            </a:r>
            <a:r>
              <a:rPr lang="fi-FI" sz="2200" dirty="0">
                <a:solidFill>
                  <a:srgbClr val="121212"/>
                </a:solidFill>
                <a:latin typeface="Arial"/>
                <a:cs typeface="Arial"/>
              </a:rPr>
              <a:t> </a:t>
            </a:r>
            <a:r>
              <a:rPr lang="fi-FI" sz="2200" dirty="0" err="1">
                <a:solidFill>
                  <a:srgbClr val="121212"/>
                </a:solidFill>
                <a:latin typeface="Arial"/>
                <a:cs typeface="Arial"/>
              </a:rPr>
              <a:t>be</a:t>
            </a:r>
            <a:r>
              <a:rPr lang="fi-FI" sz="2200" dirty="0">
                <a:solidFill>
                  <a:srgbClr val="121212"/>
                </a:solidFill>
                <a:latin typeface="Arial"/>
                <a:cs typeface="Arial"/>
              </a:rPr>
              <a:t> </a:t>
            </a:r>
            <a:r>
              <a:rPr lang="fi-FI" sz="2200" dirty="0" err="1">
                <a:solidFill>
                  <a:srgbClr val="121212"/>
                </a:solidFill>
                <a:latin typeface="Arial"/>
                <a:cs typeface="Arial"/>
              </a:rPr>
              <a:t>presented</a:t>
            </a:r>
            <a:endParaRPr lang="fi-FI" sz="2200" dirty="0">
              <a:solidFill>
                <a:srgbClr val="000000"/>
              </a:solidFill>
              <a:latin typeface="Arial"/>
              <a:cs typeface="Arial"/>
            </a:endParaRPr>
          </a:p>
          <a:p>
            <a:pPr>
              <a:buFont typeface="Arial,Sans-Serif"/>
              <a:buChar char="•"/>
            </a:pPr>
            <a:r>
              <a:rPr lang="fi-FI" sz="2200" dirty="0" err="1">
                <a:solidFill>
                  <a:srgbClr val="121212"/>
                </a:solidFill>
                <a:latin typeface="Arial"/>
                <a:cs typeface="Arial"/>
              </a:rPr>
              <a:t>how</a:t>
            </a:r>
            <a:r>
              <a:rPr lang="fi-FI" sz="2200" dirty="0">
                <a:solidFill>
                  <a:srgbClr val="121212"/>
                </a:solidFill>
                <a:latin typeface="Arial"/>
                <a:cs typeface="Arial"/>
              </a:rPr>
              <a:t> </a:t>
            </a:r>
            <a:r>
              <a:rPr lang="fi-FI" sz="2200" dirty="0" err="1">
                <a:solidFill>
                  <a:srgbClr val="121212"/>
                </a:solidFill>
                <a:latin typeface="Arial"/>
                <a:cs typeface="Arial"/>
              </a:rPr>
              <a:t>we</a:t>
            </a:r>
            <a:r>
              <a:rPr lang="fi-FI" sz="2200" dirty="0">
                <a:solidFill>
                  <a:srgbClr val="121212"/>
                </a:solidFill>
                <a:latin typeface="Arial"/>
                <a:cs typeface="Arial"/>
              </a:rPr>
              <a:t> </a:t>
            </a:r>
            <a:r>
              <a:rPr lang="fi-FI" sz="2200" dirty="0" err="1">
                <a:solidFill>
                  <a:srgbClr val="121212"/>
                </a:solidFill>
                <a:latin typeface="Arial"/>
                <a:cs typeface="Arial"/>
              </a:rPr>
              <a:t>can</a:t>
            </a:r>
            <a:r>
              <a:rPr lang="fi-FI" sz="2200" dirty="0">
                <a:solidFill>
                  <a:srgbClr val="121212"/>
                </a:solidFill>
                <a:latin typeface="Arial"/>
                <a:cs typeface="Arial"/>
              </a:rPr>
              <a:t> </a:t>
            </a:r>
            <a:r>
              <a:rPr lang="fi-FI" sz="2200" dirty="0" err="1">
                <a:solidFill>
                  <a:srgbClr val="121212"/>
                </a:solidFill>
                <a:latin typeface="Arial"/>
                <a:cs typeface="Arial"/>
              </a:rPr>
              <a:t>be</a:t>
            </a:r>
            <a:r>
              <a:rPr lang="fi-FI" sz="2200" dirty="0">
                <a:solidFill>
                  <a:srgbClr val="121212"/>
                </a:solidFill>
                <a:latin typeface="Arial"/>
                <a:cs typeface="Arial"/>
              </a:rPr>
              <a:t> </a:t>
            </a:r>
            <a:r>
              <a:rPr lang="fi-FI" sz="2200" dirty="0" err="1">
                <a:solidFill>
                  <a:srgbClr val="121212"/>
                </a:solidFill>
                <a:latin typeface="Arial"/>
                <a:cs typeface="Arial"/>
              </a:rPr>
              <a:t>misled</a:t>
            </a:r>
            <a:r>
              <a:rPr lang="fi-FI" sz="2200" dirty="0">
                <a:solidFill>
                  <a:srgbClr val="121212"/>
                </a:solidFill>
                <a:latin typeface="Arial"/>
                <a:cs typeface="Arial"/>
              </a:rPr>
              <a:t>. </a:t>
            </a:r>
            <a:endParaRPr lang="fi-FI" sz="2200" dirty="0">
              <a:solidFill>
                <a:srgbClr val="000000"/>
              </a:solidFill>
              <a:latin typeface="Arial"/>
              <a:cs typeface="Arial"/>
            </a:endParaRPr>
          </a:p>
          <a:p>
            <a:pPr marL="0" indent="0">
              <a:buNone/>
            </a:pPr>
            <a:endParaRPr lang="fi-FI" sz="2200" dirty="0">
              <a:solidFill>
                <a:srgbClr val="000000"/>
              </a:solidFill>
              <a:latin typeface="Arial"/>
              <a:cs typeface="Arial"/>
            </a:endParaRPr>
          </a:p>
          <a:p>
            <a:pPr marL="0" indent="0">
              <a:buNone/>
            </a:pPr>
            <a:r>
              <a:rPr lang="fi-FI" sz="2200" dirty="0" err="1">
                <a:solidFill>
                  <a:srgbClr val="121212"/>
                </a:solidFill>
                <a:latin typeface="Arial"/>
                <a:cs typeface="Arial"/>
              </a:rPr>
              <a:t>The</a:t>
            </a:r>
            <a:r>
              <a:rPr lang="fi-FI" sz="2200" dirty="0">
                <a:solidFill>
                  <a:srgbClr val="121212"/>
                </a:solidFill>
                <a:latin typeface="Arial"/>
                <a:cs typeface="Arial"/>
              </a:rPr>
              <a:t> </a:t>
            </a:r>
            <a:r>
              <a:rPr lang="fi-FI" sz="2200" dirty="0" err="1">
                <a:solidFill>
                  <a:srgbClr val="121212"/>
                </a:solidFill>
                <a:latin typeface="Arial"/>
                <a:cs typeface="Arial"/>
              </a:rPr>
              <a:t>themes</a:t>
            </a:r>
            <a:r>
              <a:rPr lang="fi-FI" sz="2200" dirty="0">
                <a:solidFill>
                  <a:srgbClr val="121212"/>
                </a:solidFill>
                <a:latin typeface="Arial"/>
                <a:cs typeface="Arial"/>
              </a:rPr>
              <a:t> </a:t>
            </a:r>
            <a:r>
              <a:rPr lang="fi-FI" sz="2200" dirty="0" err="1">
                <a:solidFill>
                  <a:srgbClr val="121212"/>
                </a:solidFill>
                <a:latin typeface="Arial"/>
                <a:cs typeface="Arial"/>
              </a:rPr>
              <a:t>are</a:t>
            </a:r>
            <a:r>
              <a:rPr lang="fi-FI" sz="2200" dirty="0">
                <a:solidFill>
                  <a:srgbClr val="121212"/>
                </a:solidFill>
                <a:latin typeface="Arial"/>
                <a:cs typeface="Arial"/>
              </a:rPr>
              <a:t>: 1) news 2) </a:t>
            </a:r>
            <a:r>
              <a:rPr lang="fi-FI" sz="2200" dirty="0" err="1">
                <a:solidFill>
                  <a:srgbClr val="121212"/>
                </a:solidFill>
                <a:latin typeface="Arial"/>
                <a:cs typeface="Arial"/>
              </a:rPr>
              <a:t>pictures</a:t>
            </a:r>
            <a:r>
              <a:rPr lang="fi-FI" sz="2200" dirty="0">
                <a:solidFill>
                  <a:srgbClr val="121212"/>
                </a:solidFill>
                <a:latin typeface="Arial"/>
                <a:cs typeface="Arial"/>
              </a:rPr>
              <a:t> and </a:t>
            </a:r>
            <a:r>
              <a:rPr lang="fi-FI" sz="2200" dirty="0" err="1">
                <a:solidFill>
                  <a:srgbClr val="121212"/>
                </a:solidFill>
                <a:latin typeface="Arial"/>
                <a:cs typeface="Arial"/>
              </a:rPr>
              <a:t>videos</a:t>
            </a:r>
            <a:r>
              <a:rPr lang="fi-FI" sz="2200" dirty="0">
                <a:solidFill>
                  <a:srgbClr val="121212"/>
                </a:solidFill>
                <a:latin typeface="Arial"/>
                <a:cs typeface="Arial"/>
              </a:rPr>
              <a:t> 3) </a:t>
            </a:r>
            <a:r>
              <a:rPr lang="fi-FI" sz="2200" dirty="0" err="1">
                <a:solidFill>
                  <a:srgbClr val="121212"/>
                </a:solidFill>
                <a:latin typeface="Arial"/>
                <a:cs typeface="Arial"/>
              </a:rPr>
              <a:t>numbers</a:t>
            </a:r>
            <a:r>
              <a:rPr lang="fi-FI" sz="2200" dirty="0">
                <a:solidFill>
                  <a:srgbClr val="121212"/>
                </a:solidFill>
                <a:latin typeface="Arial"/>
                <a:cs typeface="Arial"/>
              </a:rPr>
              <a:t> and </a:t>
            </a:r>
            <a:r>
              <a:rPr lang="fi-FI" sz="2200" dirty="0" err="1">
                <a:solidFill>
                  <a:srgbClr val="121212"/>
                </a:solidFill>
                <a:latin typeface="Arial"/>
                <a:cs typeface="Arial"/>
              </a:rPr>
              <a:t>statistics</a:t>
            </a:r>
            <a:r>
              <a:rPr lang="fi-FI" sz="2200" dirty="0">
                <a:solidFill>
                  <a:srgbClr val="121212"/>
                </a:solidFill>
                <a:latin typeface="Arial"/>
                <a:cs typeface="Arial"/>
              </a:rPr>
              <a:t> 4) </a:t>
            </a:r>
            <a:r>
              <a:rPr lang="fi-FI" sz="2200" dirty="0" err="1">
                <a:solidFill>
                  <a:srgbClr val="121212"/>
                </a:solidFill>
                <a:latin typeface="Arial"/>
                <a:cs typeface="Arial"/>
              </a:rPr>
              <a:t>scholarly</a:t>
            </a:r>
            <a:r>
              <a:rPr lang="fi-FI" sz="2200" dirty="0">
                <a:solidFill>
                  <a:srgbClr val="121212"/>
                </a:solidFill>
                <a:latin typeface="Arial"/>
                <a:cs typeface="Arial"/>
              </a:rPr>
              <a:t> </a:t>
            </a:r>
            <a:r>
              <a:rPr lang="fi-FI" sz="2200" dirty="0" err="1">
                <a:solidFill>
                  <a:srgbClr val="121212"/>
                </a:solidFill>
                <a:latin typeface="Arial"/>
                <a:cs typeface="Arial"/>
              </a:rPr>
              <a:t>articles</a:t>
            </a:r>
            <a:endParaRPr lang="fi-FI" sz="2200" dirty="0">
              <a:solidFill>
                <a:srgbClr val="000000"/>
              </a:solidFill>
              <a:latin typeface="Arial"/>
              <a:cs typeface="Arial"/>
            </a:endParaRPr>
          </a:p>
          <a:p>
            <a:pPr marL="0" indent="0">
              <a:buNone/>
            </a:pPr>
            <a:r>
              <a:rPr lang="fi-FI" sz="2200" dirty="0" err="1">
                <a:solidFill>
                  <a:srgbClr val="000000"/>
                </a:solidFill>
                <a:latin typeface="Arial"/>
                <a:cs typeface="Arial"/>
              </a:rPr>
              <a:t>Each</a:t>
            </a:r>
            <a:r>
              <a:rPr lang="fi-FI" sz="2200" dirty="0">
                <a:solidFill>
                  <a:srgbClr val="000000"/>
                </a:solidFill>
                <a:latin typeface="Arial"/>
                <a:cs typeface="Arial"/>
              </a:rPr>
              <a:t> </a:t>
            </a:r>
            <a:r>
              <a:rPr lang="fi-FI" sz="2200" dirty="0" err="1">
                <a:solidFill>
                  <a:srgbClr val="000000"/>
                </a:solidFill>
                <a:latin typeface="Arial"/>
                <a:cs typeface="Arial"/>
              </a:rPr>
              <a:t>theme</a:t>
            </a:r>
            <a:r>
              <a:rPr lang="fi-FI" sz="2200" dirty="0">
                <a:solidFill>
                  <a:srgbClr val="000000"/>
                </a:solidFill>
                <a:latin typeface="Arial"/>
                <a:cs typeface="Arial"/>
              </a:rPr>
              <a:t> is </a:t>
            </a:r>
            <a:r>
              <a:rPr lang="fi-FI" sz="2200" dirty="0" err="1">
                <a:solidFill>
                  <a:srgbClr val="000000"/>
                </a:solidFill>
                <a:latin typeface="Arial"/>
                <a:cs typeface="Arial"/>
              </a:rPr>
              <a:t>divided</a:t>
            </a:r>
            <a:r>
              <a:rPr lang="fi-FI" sz="2200" dirty="0">
                <a:solidFill>
                  <a:srgbClr val="000000"/>
                </a:solidFill>
                <a:latin typeface="Arial"/>
                <a:cs typeface="Arial"/>
              </a:rPr>
              <a:t> into </a:t>
            </a:r>
            <a:r>
              <a:rPr lang="fi-FI" sz="2200" dirty="0" err="1">
                <a:solidFill>
                  <a:srgbClr val="000000"/>
                </a:solidFill>
                <a:latin typeface="Arial"/>
                <a:cs typeface="Arial"/>
              </a:rPr>
              <a:t>three</a:t>
            </a:r>
            <a:r>
              <a:rPr lang="fi-FI" sz="2200" dirty="0">
                <a:solidFill>
                  <a:srgbClr val="000000"/>
                </a:solidFill>
                <a:latin typeface="Arial"/>
                <a:cs typeface="Arial"/>
              </a:rPr>
              <a:t> </a:t>
            </a:r>
            <a:r>
              <a:rPr lang="fi-FI" sz="2200" dirty="0" err="1">
                <a:solidFill>
                  <a:srgbClr val="000000"/>
                </a:solidFill>
                <a:latin typeface="Arial"/>
                <a:cs typeface="Arial"/>
              </a:rPr>
              <a:t>sections</a:t>
            </a:r>
            <a:r>
              <a:rPr lang="fi-FI" sz="2200" dirty="0">
                <a:solidFill>
                  <a:srgbClr val="000000"/>
                </a:solidFill>
                <a:latin typeface="Arial"/>
                <a:cs typeface="Arial"/>
              </a:rPr>
              <a:t>: 1) </a:t>
            </a:r>
            <a:r>
              <a:rPr lang="fi-FI" sz="2200" dirty="0" err="1">
                <a:solidFill>
                  <a:srgbClr val="000000"/>
                </a:solidFill>
                <a:latin typeface="Arial"/>
                <a:cs typeface="Arial"/>
              </a:rPr>
              <a:t>orientation</a:t>
            </a:r>
            <a:r>
              <a:rPr lang="fi-FI" sz="2200" dirty="0">
                <a:solidFill>
                  <a:srgbClr val="000000"/>
                </a:solidFill>
                <a:latin typeface="Arial"/>
                <a:cs typeface="Arial"/>
              </a:rPr>
              <a:t>  2) </a:t>
            </a:r>
            <a:r>
              <a:rPr lang="fi-FI" sz="2200" dirty="0" err="1">
                <a:solidFill>
                  <a:srgbClr val="000000"/>
                </a:solidFill>
                <a:latin typeface="Arial"/>
                <a:cs typeface="Arial"/>
              </a:rPr>
              <a:t>theory</a:t>
            </a:r>
            <a:r>
              <a:rPr lang="fi-FI" sz="2200" dirty="0">
                <a:solidFill>
                  <a:srgbClr val="000000"/>
                </a:solidFill>
                <a:latin typeface="Arial"/>
                <a:cs typeface="Arial"/>
              </a:rPr>
              <a:t> 3) </a:t>
            </a:r>
            <a:r>
              <a:rPr lang="fi-FI" sz="2200" dirty="0" err="1">
                <a:solidFill>
                  <a:srgbClr val="000000"/>
                </a:solidFill>
                <a:latin typeface="Arial"/>
                <a:cs typeface="Arial"/>
              </a:rPr>
              <a:t>learn</a:t>
            </a:r>
            <a:r>
              <a:rPr lang="fi-FI" sz="2200" dirty="0">
                <a:solidFill>
                  <a:srgbClr val="000000"/>
                </a:solidFill>
                <a:latin typeface="Arial"/>
                <a:cs typeface="Arial"/>
              </a:rPr>
              <a:t> </a:t>
            </a:r>
            <a:r>
              <a:rPr lang="fi-FI" sz="2200" dirty="0" err="1">
                <a:solidFill>
                  <a:srgbClr val="000000"/>
                </a:solidFill>
                <a:latin typeface="Arial"/>
                <a:cs typeface="Arial"/>
              </a:rPr>
              <a:t>more</a:t>
            </a:r>
            <a:r>
              <a:rPr lang="fi-FI" sz="2200" dirty="0">
                <a:solidFill>
                  <a:srgbClr val="000000"/>
                </a:solidFill>
                <a:latin typeface="Arial"/>
                <a:cs typeface="Arial"/>
              </a:rPr>
              <a:t> and </a:t>
            </a:r>
            <a:r>
              <a:rPr lang="fi-FI" sz="2200" dirty="0" err="1">
                <a:solidFill>
                  <a:srgbClr val="000000"/>
                </a:solidFill>
                <a:latin typeface="Arial"/>
                <a:cs typeface="Arial"/>
              </a:rPr>
              <a:t>test</a:t>
            </a:r>
            <a:r>
              <a:rPr lang="fi-FI" sz="2200" dirty="0">
                <a:solidFill>
                  <a:srgbClr val="000000"/>
                </a:solidFill>
                <a:latin typeface="Arial"/>
                <a:cs typeface="Arial"/>
              </a:rPr>
              <a:t>.</a:t>
            </a:r>
          </a:p>
          <a:p>
            <a:pPr marL="0" indent="0">
              <a:buNone/>
            </a:pPr>
            <a:endParaRPr lang="fi-FI" sz="1900" dirty="0">
              <a:solidFill>
                <a:srgbClr val="121212"/>
              </a:solidFill>
              <a:cs typeface="Calibri"/>
            </a:endParaRPr>
          </a:p>
        </p:txBody>
      </p:sp>
      <p:sp>
        <p:nvSpPr>
          <p:cNvPr id="4" name="Alatunnisteen paikkamerkki 3">
            <a:extLst>
              <a:ext uri="{FF2B5EF4-FFF2-40B4-BE49-F238E27FC236}">
                <a16:creationId xmlns:a16="http://schemas.microsoft.com/office/drawing/2014/main" id="{0DFF60E5-7882-34B2-58A8-12ED823383EC}"/>
              </a:ext>
            </a:extLst>
          </p:cNvPr>
          <p:cNvSpPr>
            <a:spLocks noGrp="1"/>
          </p:cNvSpPr>
          <p:nvPr>
            <p:ph type="ftr" sz="quarter" idx="11"/>
          </p:nvPr>
        </p:nvSpPr>
        <p:spPr>
          <a:xfrm>
            <a:off x="4038600" y="6356350"/>
            <a:ext cx="4114800" cy="296886"/>
          </a:xfrm>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401787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BEA1B6-0D14-23CB-38BD-7CFF9F0CDDB1}"/>
              </a:ext>
            </a:extLst>
          </p:cNvPr>
          <p:cNvSpPr>
            <a:spLocks noGrp="1"/>
          </p:cNvSpPr>
          <p:nvPr>
            <p:ph type="title"/>
          </p:nvPr>
        </p:nvSpPr>
        <p:spPr>
          <a:xfrm>
            <a:off x="569521" y="215106"/>
            <a:ext cx="10787743" cy="1325563"/>
          </a:xfrm>
        </p:spPr>
        <p:txBody>
          <a:bodyPr/>
          <a:lstStyle/>
          <a:p>
            <a:r>
              <a:rPr lang="fi-FI" err="1">
                <a:latin typeface="Arial"/>
                <a:cs typeface="Calibri Light"/>
              </a:rPr>
              <a:t>Numerical</a:t>
            </a:r>
            <a:r>
              <a:rPr lang="fi-FI">
                <a:latin typeface="Arial"/>
                <a:cs typeface="Calibri Light"/>
              </a:rPr>
              <a:t> </a:t>
            </a:r>
            <a:r>
              <a:rPr lang="fi-FI" err="1">
                <a:latin typeface="Arial"/>
                <a:cs typeface="Calibri Light"/>
              </a:rPr>
              <a:t>information</a:t>
            </a:r>
            <a:r>
              <a:rPr lang="fi-FI">
                <a:latin typeface="Arial"/>
                <a:cs typeface="Calibri Light"/>
              </a:rPr>
              <a:t> in </a:t>
            </a:r>
            <a:r>
              <a:rPr lang="fi-FI" err="1">
                <a:latin typeface="Arial"/>
                <a:cs typeface="Calibri Light"/>
              </a:rPr>
              <a:t>studies</a:t>
            </a:r>
            <a:r>
              <a:rPr lang="fi-FI">
                <a:latin typeface="Arial"/>
                <a:cs typeface="Calibri Light"/>
              </a:rPr>
              <a:t> and </a:t>
            </a:r>
            <a:r>
              <a:rPr lang="fi-FI" err="1">
                <a:latin typeface="Arial"/>
                <a:cs typeface="Calibri Light"/>
              </a:rPr>
              <a:t>work</a:t>
            </a:r>
            <a:endParaRPr lang="fi-FI">
              <a:latin typeface="Arial"/>
            </a:endParaRPr>
          </a:p>
        </p:txBody>
      </p:sp>
      <p:sp>
        <p:nvSpPr>
          <p:cNvPr id="3" name="Sisällön paikkamerkki 2">
            <a:extLst>
              <a:ext uri="{FF2B5EF4-FFF2-40B4-BE49-F238E27FC236}">
                <a16:creationId xmlns:a16="http://schemas.microsoft.com/office/drawing/2014/main" id="{BAEF11A9-39C9-EEED-8BC0-DBFA66AF902A}"/>
              </a:ext>
            </a:extLst>
          </p:cNvPr>
          <p:cNvSpPr>
            <a:spLocks noGrp="1"/>
          </p:cNvSpPr>
          <p:nvPr>
            <p:ph idx="1"/>
          </p:nvPr>
        </p:nvSpPr>
        <p:spPr>
          <a:xfrm>
            <a:off x="841664" y="1695450"/>
            <a:ext cx="10515600" cy="4351338"/>
          </a:xfrm>
        </p:spPr>
        <p:txBody>
          <a:bodyPr vert="horz" lIns="91440" tIns="45720" rIns="91440" bIns="45720" rtlCol="0" anchor="t">
            <a:normAutofit/>
          </a:bodyPr>
          <a:lstStyle/>
          <a:p>
            <a:r>
              <a:rPr lang="en-US" sz="2000" dirty="0">
                <a:solidFill>
                  <a:srgbClr val="000000"/>
                </a:solidFill>
                <a:latin typeface="Arial"/>
                <a:cs typeface="Arial"/>
              </a:rPr>
              <a:t>You</a:t>
            </a:r>
            <a:r>
              <a:rPr lang="en-US" sz="2000" b="0" i="0" u="none" strike="noStrike" dirty="0">
                <a:solidFill>
                  <a:srgbClr val="000000"/>
                </a:solidFill>
                <a:effectLst/>
                <a:latin typeface="Arial"/>
                <a:cs typeface="Arial"/>
              </a:rPr>
              <a:t> need numerical literacy skills in your studies</a:t>
            </a:r>
            <a:r>
              <a:rPr lang="en-US" sz="2000" dirty="0">
                <a:solidFill>
                  <a:srgbClr val="000000"/>
                </a:solidFill>
                <a:latin typeface="Arial"/>
                <a:cs typeface="Arial"/>
              </a:rPr>
              <a:t> because all kinds of information is available in numerical form.</a:t>
            </a:r>
            <a:endParaRPr lang="fi-FI" sz="2000" dirty="0">
              <a:latin typeface="Arial" panose="020B0604020202020204" pitchFamily="34" charset="0"/>
              <a:cs typeface="Arial" panose="020B0604020202020204" pitchFamily="34" charset="0"/>
            </a:endParaRPr>
          </a:p>
          <a:p>
            <a:r>
              <a:rPr lang="en-US" sz="2000" b="0" i="0" u="none" strike="noStrike" dirty="0">
                <a:solidFill>
                  <a:srgbClr val="000000"/>
                </a:solidFill>
                <a:effectLst/>
                <a:latin typeface="Arial"/>
                <a:cs typeface="Arial"/>
              </a:rPr>
              <a:t>Statistical data and trends are often explained using graphs</a:t>
            </a:r>
            <a:r>
              <a:rPr lang="en-US" sz="2000" dirty="0">
                <a:solidFill>
                  <a:srgbClr val="000000"/>
                </a:solidFill>
                <a:latin typeface="Arial"/>
                <a:cs typeface="Arial"/>
              </a:rPr>
              <a:t>, charts,</a:t>
            </a:r>
            <a:r>
              <a:rPr lang="en-US" sz="2000" b="0" i="0" u="none" strike="noStrike" dirty="0">
                <a:solidFill>
                  <a:srgbClr val="000000"/>
                </a:solidFill>
                <a:effectLst/>
                <a:latin typeface="Arial"/>
                <a:cs typeface="Arial"/>
              </a:rPr>
              <a:t> and tables</a:t>
            </a:r>
            <a:r>
              <a:rPr lang="en-US" sz="2000" dirty="0">
                <a:solidFill>
                  <a:srgbClr val="000000"/>
                </a:solidFill>
                <a:latin typeface="Arial"/>
                <a:cs typeface="Arial"/>
              </a:rPr>
              <a:t>.</a:t>
            </a:r>
            <a:endParaRPr lang="fi-FI" sz="2000" dirty="0">
              <a:latin typeface="Arial"/>
              <a:cs typeface="Arial"/>
            </a:endParaRPr>
          </a:p>
          <a:p>
            <a:pPr rtl="0">
              <a:spcBef>
                <a:spcPts val="1200"/>
              </a:spcBef>
              <a:spcAft>
                <a:spcPts val="1200"/>
              </a:spcAft>
            </a:pPr>
            <a:r>
              <a:rPr lang="en-US" sz="2000" b="0" i="0" u="none" strike="noStrike" dirty="0">
                <a:solidFill>
                  <a:srgbClr val="000000"/>
                </a:solidFill>
                <a:effectLst/>
                <a:latin typeface="Arial"/>
                <a:cs typeface="Arial"/>
              </a:rPr>
              <a:t>Learn to read, interpret and evaluate this data also as part of your research literacy skills</a:t>
            </a:r>
            <a:r>
              <a:rPr lang="en-US" sz="2000" dirty="0">
                <a:solidFill>
                  <a:srgbClr val="000000"/>
                </a:solidFill>
                <a:latin typeface="Arial"/>
                <a:cs typeface="Arial"/>
              </a:rPr>
              <a:t>.</a:t>
            </a:r>
            <a:endParaRPr lang="en-US" sz="2000" b="0" dirty="0">
              <a:effectLst/>
              <a:latin typeface="Arial"/>
              <a:cs typeface="Arial"/>
            </a:endParaRPr>
          </a:p>
          <a:p>
            <a:pPr>
              <a:spcBef>
                <a:spcPts val="1200"/>
              </a:spcBef>
              <a:spcAft>
                <a:spcPts val="1200"/>
              </a:spcAft>
            </a:pPr>
            <a:r>
              <a:rPr lang="en-US" sz="2000" b="0" i="0" u="none" strike="noStrike" dirty="0">
                <a:solidFill>
                  <a:srgbClr val="000000"/>
                </a:solidFill>
                <a:effectLst/>
                <a:latin typeface="Arial"/>
                <a:cs typeface="Arial"/>
              </a:rPr>
              <a:t>In working life, numerical data is interpreted and used in different situations, for example, to evaluate business activities or </a:t>
            </a:r>
            <a:r>
              <a:rPr lang="en-US" sz="2000" dirty="0">
                <a:solidFill>
                  <a:srgbClr val="000000"/>
                </a:solidFill>
                <a:latin typeface="Arial"/>
                <a:cs typeface="Arial"/>
              </a:rPr>
              <a:t>develop</a:t>
            </a:r>
            <a:r>
              <a:rPr lang="en-US" sz="2000" b="0" i="0" u="none" strike="noStrike" dirty="0">
                <a:solidFill>
                  <a:srgbClr val="000000"/>
                </a:solidFill>
                <a:effectLst/>
                <a:latin typeface="Arial"/>
                <a:cs typeface="Arial"/>
              </a:rPr>
              <a:t> services</a:t>
            </a:r>
            <a:r>
              <a:rPr lang="en-US" sz="2000" dirty="0">
                <a:solidFill>
                  <a:srgbClr val="000000"/>
                </a:solidFill>
                <a:latin typeface="Arial"/>
                <a:cs typeface="Arial"/>
              </a:rPr>
              <a:t>.</a:t>
            </a:r>
            <a:endParaRPr lang="en-US" sz="2000" dirty="0">
              <a:latin typeface="Arial"/>
              <a:cs typeface="Arial"/>
            </a:endParaRPr>
          </a:p>
          <a:p>
            <a:pPr>
              <a:spcBef>
                <a:spcPts val="1200"/>
              </a:spcBef>
              <a:spcAft>
                <a:spcPts val="1200"/>
              </a:spcAft>
            </a:pPr>
            <a:r>
              <a:rPr lang="en-US" sz="2000" b="0" i="0" u="none" strike="noStrike" dirty="0">
                <a:solidFill>
                  <a:srgbClr val="000000"/>
                </a:solidFill>
                <a:effectLst/>
                <a:latin typeface="Arial"/>
                <a:cs typeface="Arial"/>
              </a:rPr>
              <a:t>The public sector gathers stat</a:t>
            </a:r>
            <a:r>
              <a:rPr lang="en-US" sz="2000" dirty="0">
                <a:solidFill>
                  <a:srgbClr val="000000"/>
                </a:solidFill>
                <a:latin typeface="Arial"/>
                <a:cs typeface="Arial"/>
              </a:rPr>
              <a:t>istical data, which is accessible on the net (</a:t>
            </a:r>
            <a:r>
              <a:rPr lang="en-US" sz="2000" dirty="0">
                <a:solidFill>
                  <a:srgbClr val="000000"/>
                </a:solidFill>
                <a:latin typeface="Arial"/>
                <a:cs typeface="Arial"/>
                <a:hlinkClick r:id="rId2"/>
              </a:rPr>
              <a:t>Open data</a:t>
            </a:r>
            <a:r>
              <a:rPr lang="en-US" sz="2000" dirty="0">
                <a:solidFill>
                  <a:srgbClr val="000000"/>
                </a:solidFill>
                <a:latin typeface="Arial"/>
                <a:cs typeface="Arial"/>
              </a:rPr>
              <a:t>).</a:t>
            </a:r>
            <a:endParaRPr lang="en-US" sz="2000" dirty="0">
              <a:solidFill>
                <a:srgbClr val="000000"/>
              </a:solidFill>
              <a:latin typeface="Arial"/>
              <a:cs typeface="Calibri" panose="020F0502020204030204"/>
            </a:endParaRPr>
          </a:p>
          <a:p>
            <a:pPr>
              <a:spcBef>
                <a:spcPts val="1200"/>
              </a:spcBef>
              <a:spcAft>
                <a:spcPts val="1200"/>
              </a:spcAft>
            </a:pPr>
            <a:r>
              <a:rPr lang="en-US" sz="2000" dirty="0">
                <a:solidFill>
                  <a:srgbClr val="000000"/>
                </a:solidFill>
                <a:latin typeface="Arial"/>
                <a:cs typeface="Arial"/>
              </a:rPr>
              <a:t>Also working life organizations may publish statistical data openly.</a:t>
            </a:r>
            <a:endParaRPr lang="en-US" sz="2000" dirty="0">
              <a:latin typeface="Arial"/>
              <a:cs typeface="Calibri"/>
            </a:endParaRPr>
          </a:p>
        </p:txBody>
      </p:sp>
      <p:sp>
        <p:nvSpPr>
          <p:cNvPr id="4" name="Alatunnisteen paikkamerkki 3">
            <a:extLst>
              <a:ext uri="{FF2B5EF4-FFF2-40B4-BE49-F238E27FC236}">
                <a16:creationId xmlns:a16="http://schemas.microsoft.com/office/drawing/2014/main" id="{9D969A28-7CF2-42C8-552B-8E52D73F5A21}"/>
              </a:ext>
            </a:extLst>
          </p:cNvPr>
          <p:cNvSpPr>
            <a:spLocks noGrp="1"/>
          </p:cNvSpPr>
          <p:nvPr>
            <p:ph type="ftr" sz="quarter" idx="11"/>
          </p:nvPr>
        </p:nvSpPr>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88302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C80A74-F052-4760-657D-5CD4F03CEC89}"/>
              </a:ext>
            </a:extLst>
          </p:cNvPr>
          <p:cNvSpPr>
            <a:spLocks noGrp="1"/>
          </p:cNvSpPr>
          <p:nvPr>
            <p:ph type="title"/>
          </p:nvPr>
        </p:nvSpPr>
        <p:spPr>
          <a:xfrm>
            <a:off x="296662" y="136525"/>
            <a:ext cx="6886563" cy="904382"/>
          </a:xfrm>
        </p:spPr>
        <p:txBody>
          <a:bodyPr>
            <a:noAutofit/>
          </a:bodyPr>
          <a:lstStyle/>
          <a:p>
            <a:r>
              <a:rPr lang="fi-FI" sz="4000" err="1">
                <a:latin typeface="Arial"/>
                <a:cs typeface="Arial"/>
              </a:rPr>
              <a:t>Why</a:t>
            </a:r>
            <a:r>
              <a:rPr lang="fi-FI" sz="4000">
                <a:latin typeface="Arial"/>
                <a:cs typeface="Arial"/>
              </a:rPr>
              <a:t> </a:t>
            </a:r>
            <a:r>
              <a:rPr lang="fi-FI" sz="4000" err="1">
                <a:latin typeface="Arial"/>
                <a:cs typeface="Arial"/>
              </a:rPr>
              <a:t>do</a:t>
            </a:r>
            <a:r>
              <a:rPr lang="fi-FI" sz="4000">
                <a:latin typeface="Arial"/>
                <a:cs typeface="Arial"/>
              </a:rPr>
              <a:t> </a:t>
            </a:r>
            <a:r>
              <a:rPr lang="fi-FI" sz="4000" err="1">
                <a:latin typeface="Arial"/>
                <a:cs typeface="Arial"/>
              </a:rPr>
              <a:t>we</a:t>
            </a:r>
            <a:r>
              <a:rPr lang="fi-FI" sz="4000">
                <a:latin typeface="Arial"/>
                <a:cs typeface="Arial"/>
              </a:rPr>
              <a:t> </a:t>
            </a:r>
            <a:r>
              <a:rPr lang="fi-FI" sz="4000" err="1">
                <a:latin typeface="Arial"/>
                <a:cs typeface="Arial"/>
              </a:rPr>
              <a:t>need</a:t>
            </a:r>
            <a:r>
              <a:rPr lang="fi-FI" sz="4000">
                <a:latin typeface="Arial"/>
                <a:cs typeface="Arial"/>
              </a:rPr>
              <a:t> </a:t>
            </a:r>
            <a:r>
              <a:rPr lang="fi-FI" sz="4000" err="1">
                <a:latin typeface="Arial"/>
                <a:cs typeface="Arial"/>
              </a:rPr>
              <a:t>statistics</a:t>
            </a:r>
            <a:r>
              <a:rPr lang="fi-FI" sz="4000">
                <a:latin typeface="Arial"/>
                <a:cs typeface="Arial"/>
              </a:rPr>
              <a:t>?</a:t>
            </a:r>
          </a:p>
        </p:txBody>
      </p:sp>
      <p:sp>
        <p:nvSpPr>
          <p:cNvPr id="6" name="Puhekupla: Suorakulmio, kulmat pyöristettu 5">
            <a:extLst>
              <a:ext uri="{FF2B5EF4-FFF2-40B4-BE49-F238E27FC236}">
                <a16:creationId xmlns:a16="http://schemas.microsoft.com/office/drawing/2014/main" id="{2150C8FE-BD3D-E314-FD9A-8039C8F84E47}"/>
              </a:ext>
            </a:extLst>
          </p:cNvPr>
          <p:cNvSpPr/>
          <p:nvPr/>
        </p:nvSpPr>
        <p:spPr>
          <a:xfrm>
            <a:off x="296662" y="1346232"/>
            <a:ext cx="4213194" cy="400700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1200"/>
              </a:spcBef>
              <a:spcAft>
                <a:spcPts val="1200"/>
              </a:spcAft>
            </a:pPr>
            <a:r>
              <a:rPr lang="en-US" sz="1800" b="0" i="0" u="none" strike="noStrike">
                <a:solidFill>
                  <a:schemeClr val="bg1"/>
                </a:solidFill>
                <a:effectLst/>
                <a:latin typeface="Arial" panose="020B0604020202020204" pitchFamily="34" charset="0"/>
              </a:rPr>
              <a:t>"A modern and complex society like Finland would be impossible to manage without statistics.</a:t>
            </a:r>
            <a:endParaRPr lang="en-US" b="0">
              <a:solidFill>
                <a:schemeClr val="bg1"/>
              </a:solidFill>
              <a:effectLst/>
            </a:endParaRPr>
          </a:p>
          <a:p>
            <a:pPr rtl="0">
              <a:spcBef>
                <a:spcPts val="1200"/>
              </a:spcBef>
              <a:spcAft>
                <a:spcPts val="1200"/>
              </a:spcAft>
            </a:pPr>
            <a:r>
              <a:rPr lang="en-US" sz="1800" b="0" i="0" u="none" strike="noStrike">
                <a:solidFill>
                  <a:schemeClr val="bg1"/>
                </a:solidFill>
                <a:effectLst/>
                <a:latin typeface="Arial" panose="020B0604020202020204" pitchFamily="34" charset="0"/>
              </a:rPr>
              <a:t>Without statistics, our image of society would be blurred and hazy. Statistics provide a framework that allows us to see the complexity of the whole."</a:t>
            </a:r>
            <a:endParaRPr lang="en-US" b="0">
              <a:solidFill>
                <a:schemeClr val="bg1"/>
              </a:solidFill>
              <a:effectLst/>
            </a:endParaRPr>
          </a:p>
          <a:p>
            <a:br>
              <a:rPr lang="en-US"/>
            </a:br>
            <a:endParaRPr lang="fi-FI"/>
          </a:p>
        </p:txBody>
      </p:sp>
      <p:sp>
        <p:nvSpPr>
          <p:cNvPr id="3" name="Sisällön paikkamerkki 2">
            <a:extLst>
              <a:ext uri="{FF2B5EF4-FFF2-40B4-BE49-F238E27FC236}">
                <a16:creationId xmlns:a16="http://schemas.microsoft.com/office/drawing/2014/main" id="{DBA6C5AB-D5F0-AE11-44B2-CA13692EAC24}"/>
              </a:ext>
            </a:extLst>
          </p:cNvPr>
          <p:cNvSpPr>
            <a:spLocks noGrp="1"/>
          </p:cNvSpPr>
          <p:nvPr>
            <p:ph sz="half" idx="1"/>
          </p:nvPr>
        </p:nvSpPr>
        <p:spPr>
          <a:xfrm>
            <a:off x="296662" y="5904707"/>
            <a:ext cx="5181600" cy="743828"/>
          </a:xfrm>
        </p:spPr>
        <p:txBody>
          <a:bodyPr>
            <a:normAutofit fontScale="85000" lnSpcReduction="10000"/>
          </a:bodyPr>
          <a:lstStyle/>
          <a:p>
            <a:pPr marL="0" indent="0">
              <a:buNone/>
            </a:pPr>
            <a:r>
              <a:rPr lang="fi-FI" sz="1800" b="0" i="0" u="none" strike="noStrike" err="1">
                <a:solidFill>
                  <a:srgbClr val="000000"/>
                </a:solidFill>
                <a:effectLst/>
                <a:latin typeface="Arial" panose="020B0604020202020204" pitchFamily="34" charset="0"/>
              </a:rPr>
              <a:t>Translated</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from</a:t>
            </a:r>
            <a:r>
              <a:rPr lang="fi-FI" sz="1800" b="0" i="0" u="none" strike="noStrike">
                <a:solidFill>
                  <a:srgbClr val="000000"/>
                </a:solidFill>
                <a:effectLst/>
                <a:latin typeface="Arial" panose="020B0604020202020204" pitchFamily="34" charset="0"/>
              </a:rPr>
              <a:t>: Pärnänen, A</a:t>
            </a:r>
            <a:r>
              <a:rPr lang="fi-FI" sz="1800" b="0" i="0" u="none" strike="noStrike">
                <a:solidFill>
                  <a:srgbClr val="000000"/>
                </a:solidFill>
                <a:effectLst/>
                <a:latin typeface="Arial" panose="020B0604020202020204" pitchFamily="34" charset="0"/>
                <a:hlinkClick r:id="rId2"/>
              </a:rPr>
              <a:t>. Mitä jos ei olisi tilastoja</a:t>
            </a:r>
            <a:r>
              <a:rPr lang="fi-FI" sz="1800" b="0" i="0" u="none" strike="noStrike">
                <a:solidFill>
                  <a:srgbClr val="000000"/>
                </a:solidFill>
                <a:effectLst/>
                <a:latin typeface="Arial" panose="020B0604020202020204" pitchFamily="34" charset="0"/>
              </a:rPr>
              <a:t>. Tieto &amp; Trendit (“</a:t>
            </a:r>
            <a:r>
              <a:rPr lang="fi-FI" sz="1800" b="0" i="0" u="none" strike="noStrike" err="1">
                <a:solidFill>
                  <a:srgbClr val="000000"/>
                </a:solidFill>
                <a:effectLst/>
                <a:latin typeface="Arial" panose="020B0604020202020204" pitchFamily="34" charset="0"/>
              </a:rPr>
              <a:t>What</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if</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there</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were</a:t>
            </a:r>
            <a:r>
              <a:rPr lang="fi-FI" sz="1800" b="0" i="0" u="none" strike="noStrike">
                <a:solidFill>
                  <a:srgbClr val="000000"/>
                </a:solidFill>
                <a:effectLst/>
                <a:latin typeface="Arial" panose="020B0604020202020204" pitchFamily="34" charset="0"/>
              </a:rPr>
              <a:t> no </a:t>
            </a:r>
            <a:r>
              <a:rPr lang="fi-FI" sz="1800" b="0" i="0" u="none" strike="noStrike" err="1">
                <a:solidFill>
                  <a:srgbClr val="000000"/>
                </a:solidFill>
                <a:effectLst/>
                <a:latin typeface="Arial" panose="020B0604020202020204" pitchFamily="34" charset="0"/>
              </a:rPr>
              <a:t>statistics</a:t>
            </a:r>
            <a:r>
              <a:rPr lang="fi-FI" sz="1800" b="0" i="0" u="none" strike="noStrike">
                <a:solidFill>
                  <a:srgbClr val="000000"/>
                </a:solidFill>
                <a:effectLst/>
                <a:latin typeface="Arial" panose="020B0604020202020204" pitchFamily="34" charset="0"/>
              </a:rPr>
              <a:t>. Information &amp; </a:t>
            </a:r>
            <a:r>
              <a:rPr lang="fi-FI" sz="1800" b="0" i="0" u="none" strike="noStrike" err="1">
                <a:solidFill>
                  <a:srgbClr val="000000"/>
                </a:solidFill>
                <a:effectLst/>
                <a:latin typeface="Arial" panose="020B0604020202020204" pitchFamily="34" charset="0"/>
              </a:rPr>
              <a:t>Trends</a:t>
            </a:r>
            <a:r>
              <a:rPr lang="fi-FI" sz="1800" b="0" i="0" u="none" strike="noStrike">
                <a:solidFill>
                  <a:srgbClr val="000000"/>
                </a:solidFill>
                <a:effectLst/>
                <a:latin typeface="Arial" panose="020B0604020202020204" pitchFamily="34" charset="0"/>
              </a:rPr>
              <a:t>”. 23.10.2022.</a:t>
            </a:r>
            <a:endParaRPr lang="fi-FI"/>
          </a:p>
        </p:txBody>
      </p:sp>
      <p:sp>
        <p:nvSpPr>
          <p:cNvPr id="7" name="Puhekupla: Suorakulmio, kulmat pyöristettu 6">
            <a:extLst>
              <a:ext uri="{FF2B5EF4-FFF2-40B4-BE49-F238E27FC236}">
                <a16:creationId xmlns:a16="http://schemas.microsoft.com/office/drawing/2014/main" id="{09FE60EB-5CC8-28F6-939C-97A32023A2B8}"/>
              </a:ext>
            </a:extLst>
          </p:cNvPr>
          <p:cNvSpPr/>
          <p:nvPr/>
        </p:nvSpPr>
        <p:spPr>
          <a:xfrm>
            <a:off x="6755908" y="408374"/>
            <a:ext cx="4882718" cy="4350058"/>
          </a:xfrm>
          <a:prstGeom prst="wedgeRoundRect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1200"/>
              </a:spcBef>
              <a:spcAft>
                <a:spcPts val="1200"/>
              </a:spcAft>
            </a:pPr>
            <a:r>
              <a:rPr lang="en-US" sz="1800" b="0" i="0" u="none" strike="noStrike">
                <a:solidFill>
                  <a:srgbClr val="000000"/>
                </a:solidFill>
                <a:effectLst/>
                <a:latin typeface="Arial" panose="020B0604020202020204" pitchFamily="34" charset="0"/>
              </a:rPr>
              <a:t>Jukka </a:t>
            </a:r>
            <a:r>
              <a:rPr lang="en-US" sz="1800" b="0" i="0" u="none" strike="noStrike" err="1">
                <a:solidFill>
                  <a:srgbClr val="000000"/>
                </a:solidFill>
                <a:effectLst/>
                <a:latin typeface="Arial" panose="020B0604020202020204" pitchFamily="34" charset="0"/>
              </a:rPr>
              <a:t>Hoffrén</a:t>
            </a:r>
            <a:r>
              <a:rPr lang="en-US" sz="1800" b="0" i="0" u="none" strike="noStrike">
                <a:solidFill>
                  <a:srgbClr val="000000"/>
                </a:solidFill>
                <a:effectLst/>
                <a:latin typeface="Arial" panose="020B0604020202020204" pitchFamily="34" charset="0"/>
              </a:rPr>
              <a:t>: Statistics are needed to support decision-making. Nowadays we live in an information society. In the past, what mattered was the amount of labor and the amount of capital. They were the most important factors of production.</a:t>
            </a:r>
            <a:endParaRPr lang="en-US" b="0">
              <a:effectLst/>
            </a:endParaRPr>
          </a:p>
          <a:p>
            <a:pPr rtl="0">
              <a:spcBef>
                <a:spcPts val="1200"/>
              </a:spcBef>
              <a:spcAft>
                <a:spcPts val="1200"/>
              </a:spcAft>
            </a:pPr>
            <a:r>
              <a:rPr lang="en-US" sz="1800" b="0" i="0" u="none" strike="noStrike">
                <a:solidFill>
                  <a:srgbClr val="000000"/>
                </a:solidFill>
                <a:effectLst/>
                <a:latin typeface="Arial" panose="020B0604020202020204" pitchFamily="34" charset="0"/>
              </a:rPr>
              <a:t>In the information society, information and statistics are the most important building blocks for creating wealth and prosperity in this country.</a:t>
            </a:r>
            <a:endParaRPr lang="en-US" b="0">
              <a:effectLst/>
            </a:endParaRPr>
          </a:p>
          <a:p>
            <a:br>
              <a:rPr lang="en-US"/>
            </a:br>
            <a:endParaRPr lang="fi-FI"/>
          </a:p>
        </p:txBody>
      </p:sp>
      <p:sp>
        <p:nvSpPr>
          <p:cNvPr id="4" name="Sisällön paikkamerkki 3">
            <a:extLst>
              <a:ext uri="{FF2B5EF4-FFF2-40B4-BE49-F238E27FC236}">
                <a16:creationId xmlns:a16="http://schemas.microsoft.com/office/drawing/2014/main" id="{8B7EC612-D041-2C77-D879-4D746E8D8F74}"/>
              </a:ext>
            </a:extLst>
          </p:cNvPr>
          <p:cNvSpPr>
            <a:spLocks noGrp="1"/>
          </p:cNvSpPr>
          <p:nvPr>
            <p:ph sz="half" idx="2"/>
          </p:nvPr>
        </p:nvSpPr>
        <p:spPr>
          <a:xfrm>
            <a:off x="6367509" y="5433134"/>
            <a:ext cx="5181600" cy="904382"/>
          </a:xfrm>
        </p:spPr>
        <p:txBody>
          <a:bodyPr>
            <a:normAutofit fontScale="85000" lnSpcReduction="10000"/>
          </a:bodyPr>
          <a:lstStyle/>
          <a:p>
            <a:pPr marL="0" indent="0">
              <a:buNone/>
            </a:pPr>
            <a:r>
              <a:rPr lang="fi-FI" sz="1800" b="0" i="0" u="none" strike="noStrike" err="1">
                <a:solidFill>
                  <a:srgbClr val="000000"/>
                </a:solidFill>
                <a:effectLst/>
                <a:latin typeface="Arial" panose="020B0604020202020204" pitchFamily="34" charset="0"/>
              </a:rPr>
              <a:t>Translated</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from</a:t>
            </a:r>
            <a:r>
              <a:rPr lang="fi-FI" sz="1800" b="0" i="0" u="none" strike="noStrike">
                <a:solidFill>
                  <a:srgbClr val="000000"/>
                </a:solidFill>
                <a:effectLst/>
                <a:latin typeface="Arial" panose="020B0604020202020204" pitchFamily="34" charset="0"/>
              </a:rPr>
              <a:t>: </a:t>
            </a:r>
            <a:r>
              <a:rPr lang="fi-FI" sz="1800" b="0" i="0" u="none" strike="noStrike">
                <a:solidFill>
                  <a:srgbClr val="000000"/>
                </a:solidFill>
                <a:effectLst/>
                <a:latin typeface="Arial" panose="020B0604020202020204" pitchFamily="34" charset="0"/>
                <a:hlinkClick r:id="rId3"/>
              </a:rPr>
              <a:t>Tiedosta tulevaisuus -podcast: Tilastotiedon merkitys yhteiskunnassa </a:t>
            </a:r>
            <a:r>
              <a:rPr lang="fi-FI" sz="1800" b="0" i="0" u="none" strike="noStrike">
                <a:solidFill>
                  <a:srgbClr val="000000"/>
                </a:solidFill>
                <a:effectLst/>
                <a:latin typeface="Arial" panose="020B0604020202020204" pitchFamily="34" charset="0"/>
              </a:rPr>
              <a:t>(</a:t>
            </a:r>
            <a:r>
              <a:rPr lang="fi-FI" sz="1800" b="0" i="0" u="none" strike="noStrike" err="1">
                <a:solidFill>
                  <a:srgbClr val="000000"/>
                </a:solidFill>
                <a:effectLst/>
                <a:latin typeface="Arial" panose="020B0604020202020204" pitchFamily="34" charset="0"/>
              </a:rPr>
              <a:t>The</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future</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from</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information</a:t>
            </a:r>
            <a:r>
              <a:rPr lang="fi-FI" sz="1800" b="0" i="0" u="none" strike="noStrike">
                <a:solidFill>
                  <a:srgbClr val="000000"/>
                </a:solidFill>
                <a:effectLst/>
                <a:latin typeface="Arial" panose="020B0604020202020204" pitchFamily="34" charset="0"/>
              </a:rPr>
              <a:t> -podcast: </a:t>
            </a:r>
            <a:r>
              <a:rPr lang="fi-FI" sz="1800" b="0" i="0" u="none" strike="noStrike" err="1">
                <a:solidFill>
                  <a:srgbClr val="000000"/>
                </a:solidFill>
                <a:effectLst/>
                <a:latin typeface="Arial" panose="020B0604020202020204" pitchFamily="34" charset="0"/>
              </a:rPr>
              <a:t>the</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importance</a:t>
            </a:r>
            <a:r>
              <a:rPr lang="fi-FI" sz="1800" b="0" i="0" u="none" strike="noStrike">
                <a:solidFill>
                  <a:srgbClr val="000000"/>
                </a:solidFill>
                <a:effectLst/>
                <a:latin typeface="Arial" panose="020B0604020202020204" pitchFamily="34" charset="0"/>
              </a:rPr>
              <a:t> of </a:t>
            </a:r>
            <a:r>
              <a:rPr lang="fi-FI" sz="1800" b="0" i="0" u="none" strike="noStrike" err="1">
                <a:solidFill>
                  <a:srgbClr val="000000"/>
                </a:solidFill>
                <a:effectLst/>
                <a:latin typeface="Arial" panose="020B0604020202020204" pitchFamily="34" charset="0"/>
              </a:rPr>
              <a:t>statistics</a:t>
            </a:r>
            <a:r>
              <a:rPr lang="fi-FI" sz="1800" b="0" i="0" u="none" strike="noStrike">
                <a:solidFill>
                  <a:srgbClr val="000000"/>
                </a:solidFill>
                <a:effectLst/>
                <a:latin typeface="Arial" panose="020B0604020202020204" pitchFamily="34" charset="0"/>
              </a:rPr>
              <a:t> in </a:t>
            </a:r>
            <a:r>
              <a:rPr lang="fi-FI" sz="1800" b="0" i="0" u="none" strike="noStrike" err="1">
                <a:solidFill>
                  <a:srgbClr val="000000"/>
                </a:solidFill>
                <a:effectLst/>
                <a:latin typeface="Arial" panose="020B0604020202020204" pitchFamily="34" charset="0"/>
              </a:rPr>
              <a:t>society</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by</a:t>
            </a:r>
            <a:r>
              <a:rPr lang="fi-FI" sz="1800" b="0" i="0" u="none" strike="noStrike">
                <a:solidFill>
                  <a:srgbClr val="000000"/>
                </a:solidFill>
                <a:effectLst/>
                <a:latin typeface="Arial" panose="020B0604020202020204" pitchFamily="34" charset="0"/>
              </a:rPr>
              <a:t> </a:t>
            </a:r>
            <a:r>
              <a:rPr lang="fi-FI" sz="1800" b="0" i="0" u="none" strike="noStrike" err="1">
                <a:solidFill>
                  <a:srgbClr val="000000"/>
                </a:solidFill>
                <a:effectLst/>
                <a:latin typeface="Arial" panose="020B0604020202020204" pitchFamily="34" charset="0"/>
              </a:rPr>
              <a:t>Statistics</a:t>
            </a:r>
            <a:r>
              <a:rPr lang="fi-FI" sz="1800" b="0" i="0" u="none" strike="noStrike">
                <a:solidFill>
                  <a:srgbClr val="000000"/>
                </a:solidFill>
                <a:effectLst/>
                <a:latin typeface="Arial" panose="020B0604020202020204" pitchFamily="34" charset="0"/>
              </a:rPr>
              <a:t> Finland (soundcloud.com)</a:t>
            </a:r>
            <a:endParaRPr lang="fi-FI"/>
          </a:p>
        </p:txBody>
      </p:sp>
      <p:sp>
        <p:nvSpPr>
          <p:cNvPr id="5" name="Alatunnisteen paikkamerkki 4">
            <a:extLst>
              <a:ext uri="{FF2B5EF4-FFF2-40B4-BE49-F238E27FC236}">
                <a16:creationId xmlns:a16="http://schemas.microsoft.com/office/drawing/2014/main" id="{4F452FD4-FD68-055B-39A4-BB7699ADEA8D}"/>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285595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98D6C7-AD89-4B84-A737-49016D6AA9E6}"/>
              </a:ext>
            </a:extLst>
          </p:cNvPr>
          <p:cNvSpPr>
            <a:spLocks noGrp="1"/>
          </p:cNvSpPr>
          <p:nvPr>
            <p:ph type="title"/>
          </p:nvPr>
        </p:nvSpPr>
        <p:spPr>
          <a:xfrm>
            <a:off x="851883" y="365125"/>
            <a:ext cx="11096171" cy="1337658"/>
          </a:xfrm>
        </p:spPr>
        <p:txBody>
          <a:bodyPr/>
          <a:lstStyle/>
          <a:p>
            <a:r>
              <a:rPr lang="fi-FI" dirty="0" err="1">
                <a:latin typeface="Arial"/>
                <a:ea typeface="+mj-lt"/>
                <a:cs typeface="+mj-lt"/>
              </a:rPr>
              <a:t>Do</a:t>
            </a:r>
            <a:r>
              <a:rPr lang="fi-FI" dirty="0">
                <a:latin typeface="Arial"/>
                <a:ea typeface="+mj-lt"/>
                <a:cs typeface="+mj-lt"/>
              </a:rPr>
              <a:t> </a:t>
            </a:r>
            <a:r>
              <a:rPr lang="fi-FI" dirty="0" err="1">
                <a:latin typeface="Arial"/>
                <a:ea typeface="+mj-lt"/>
                <a:cs typeface="+mj-lt"/>
              </a:rPr>
              <a:t>you</a:t>
            </a:r>
            <a:r>
              <a:rPr lang="fi-FI" dirty="0">
                <a:latin typeface="Arial"/>
                <a:ea typeface="+mj-lt"/>
                <a:cs typeface="+mj-lt"/>
              </a:rPr>
              <a:t> </a:t>
            </a:r>
            <a:r>
              <a:rPr lang="fi-FI" dirty="0" err="1">
                <a:latin typeface="Arial"/>
                <a:ea typeface="+mj-lt"/>
                <a:cs typeface="+mj-lt"/>
              </a:rPr>
              <a:t>interpret</a:t>
            </a:r>
            <a:r>
              <a:rPr lang="fi-FI" dirty="0">
                <a:latin typeface="Arial"/>
                <a:ea typeface="+mj-lt"/>
                <a:cs typeface="+mj-lt"/>
              </a:rPr>
              <a:t> </a:t>
            </a:r>
            <a:r>
              <a:rPr lang="fi-FI" dirty="0" err="1">
                <a:latin typeface="Arial"/>
                <a:ea typeface="+mj-lt"/>
                <a:cs typeface="+mj-lt"/>
              </a:rPr>
              <a:t>numerical</a:t>
            </a:r>
            <a:r>
              <a:rPr lang="fi-FI" dirty="0">
                <a:latin typeface="Arial"/>
                <a:ea typeface="+mj-lt"/>
                <a:cs typeface="+mj-lt"/>
              </a:rPr>
              <a:t> data </a:t>
            </a:r>
            <a:r>
              <a:rPr lang="fi-FI" dirty="0" err="1">
                <a:latin typeface="Arial"/>
                <a:ea typeface="+mj-lt"/>
                <a:cs typeface="+mj-lt"/>
              </a:rPr>
              <a:t>correctly</a:t>
            </a:r>
            <a:r>
              <a:rPr lang="fi-FI" dirty="0">
                <a:latin typeface="Arial"/>
                <a:ea typeface="+mj-lt"/>
                <a:cs typeface="+mj-lt"/>
              </a:rPr>
              <a:t>?</a:t>
            </a:r>
            <a:br>
              <a:rPr lang="fi-FI" dirty="0">
                <a:latin typeface="Arial"/>
                <a:ea typeface="+mj-lt"/>
                <a:cs typeface="+mj-lt"/>
              </a:rPr>
            </a:br>
            <a:endParaRPr lang="fi-FI" dirty="0"/>
          </a:p>
        </p:txBody>
      </p:sp>
      <p:sp>
        <p:nvSpPr>
          <p:cNvPr id="3" name="Tekstin paikkamerkki 2">
            <a:extLst>
              <a:ext uri="{FF2B5EF4-FFF2-40B4-BE49-F238E27FC236}">
                <a16:creationId xmlns:a16="http://schemas.microsoft.com/office/drawing/2014/main" id="{5FCFB3BE-70BF-F3AA-D0FE-C3A7D0EC7F79}"/>
              </a:ext>
            </a:extLst>
          </p:cNvPr>
          <p:cNvSpPr>
            <a:spLocks noGrp="1"/>
          </p:cNvSpPr>
          <p:nvPr>
            <p:ph type="body" idx="1"/>
          </p:nvPr>
        </p:nvSpPr>
        <p:spPr>
          <a:xfrm>
            <a:off x="862014" y="1615175"/>
            <a:ext cx="5157787" cy="823912"/>
          </a:xfrm>
          <a:solidFill>
            <a:srgbClr val="0070C0"/>
          </a:solidFill>
        </p:spPr>
        <p:txBody>
          <a:bodyPr>
            <a:normAutofit/>
          </a:bodyPr>
          <a:lstStyle/>
          <a:p>
            <a:r>
              <a:rPr lang="fi-FI" sz="2000" b="0" err="1">
                <a:solidFill>
                  <a:schemeClr val="bg1"/>
                </a:solidFill>
                <a:latin typeface="Arial" panose="020B0604020202020204" pitchFamily="34" charset="0"/>
                <a:cs typeface="Arial" panose="020B0604020202020204" pitchFamily="34" charset="0"/>
              </a:rPr>
              <a:t>When</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you</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read</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numerical</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or</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statistical</a:t>
            </a:r>
            <a:r>
              <a:rPr lang="fi-FI" sz="2000" b="0">
                <a:solidFill>
                  <a:schemeClr val="bg1"/>
                </a:solidFill>
                <a:latin typeface="Arial" panose="020B0604020202020204" pitchFamily="34" charset="0"/>
                <a:cs typeface="Arial" panose="020B0604020202020204" pitchFamily="34" charset="0"/>
              </a:rPr>
              <a:t> data, </a:t>
            </a:r>
            <a:r>
              <a:rPr lang="fi-FI" sz="2000" b="0" err="1">
                <a:solidFill>
                  <a:schemeClr val="bg1"/>
                </a:solidFill>
                <a:latin typeface="Arial" panose="020B0604020202020204" pitchFamily="34" charset="0"/>
                <a:cs typeface="Arial" panose="020B0604020202020204" pitchFamily="34" charset="0"/>
              </a:rPr>
              <a:t>can</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you</a:t>
            </a:r>
            <a:r>
              <a:rPr lang="fi-FI" sz="2000" b="0">
                <a:solidFill>
                  <a:schemeClr val="bg1"/>
                </a:solidFill>
                <a:latin typeface="Arial" panose="020B0604020202020204" pitchFamily="34" charset="0"/>
                <a:cs typeface="Arial" panose="020B0604020202020204" pitchFamily="34" charset="0"/>
              </a:rPr>
              <a:t> </a:t>
            </a:r>
            <a:r>
              <a:rPr lang="fi-FI" sz="2000" b="0" err="1">
                <a:solidFill>
                  <a:schemeClr val="bg1"/>
                </a:solidFill>
                <a:latin typeface="Arial" panose="020B0604020202020204" pitchFamily="34" charset="0"/>
                <a:cs typeface="Arial" panose="020B0604020202020204" pitchFamily="34" charset="0"/>
              </a:rPr>
              <a:t>find</a:t>
            </a:r>
            <a:r>
              <a:rPr lang="fi-FI" sz="2000" b="0">
                <a:solidFill>
                  <a:schemeClr val="bg1"/>
                </a:solidFill>
                <a:latin typeface="Arial" panose="020B0604020202020204" pitchFamily="34" charset="0"/>
                <a:cs typeface="Arial" panose="020B0604020202020204" pitchFamily="34" charset="0"/>
              </a:rPr>
              <a:t> out…</a:t>
            </a:r>
          </a:p>
        </p:txBody>
      </p:sp>
      <p:sp>
        <p:nvSpPr>
          <p:cNvPr id="4" name="Sisällön paikkamerkki 3">
            <a:extLst>
              <a:ext uri="{FF2B5EF4-FFF2-40B4-BE49-F238E27FC236}">
                <a16:creationId xmlns:a16="http://schemas.microsoft.com/office/drawing/2014/main" id="{1A7FBF74-1AF7-5D77-76EE-FAB770DA82F1}"/>
              </a:ext>
            </a:extLst>
          </p:cNvPr>
          <p:cNvSpPr>
            <a:spLocks noGrp="1"/>
          </p:cNvSpPr>
          <p:nvPr>
            <p:ph sz="half" idx="2"/>
          </p:nvPr>
        </p:nvSpPr>
        <p:spPr>
          <a:xfrm>
            <a:off x="836612" y="2671762"/>
            <a:ext cx="5157787" cy="2923472"/>
          </a:xfrm>
        </p:spPr>
        <p:txBody>
          <a:bodyPr/>
          <a:lstStyle/>
          <a:p>
            <a:pPr>
              <a:lnSpc>
                <a:spcPct val="150000"/>
              </a:lnSpc>
              <a:buFont typeface="Arial,Sans-Serif" panose="020B0604020202020204" pitchFamily="34" charset="0"/>
            </a:pPr>
            <a:r>
              <a:rPr lang="fi-FI" sz="2000" dirty="0">
                <a:latin typeface="Arial"/>
                <a:cs typeface="Calibri"/>
              </a:rPr>
              <a:t>How </a:t>
            </a:r>
            <a:r>
              <a:rPr lang="fi-FI" sz="2000" dirty="0" err="1">
                <a:latin typeface="Arial"/>
                <a:cs typeface="Calibri"/>
              </a:rPr>
              <a:t>was</a:t>
            </a:r>
            <a:r>
              <a:rPr lang="fi-FI" sz="2000" dirty="0">
                <a:latin typeface="Arial"/>
                <a:cs typeface="Calibri"/>
              </a:rPr>
              <a:t> </a:t>
            </a:r>
            <a:r>
              <a:rPr lang="fi-FI" sz="2000" dirty="0" err="1">
                <a:latin typeface="Arial"/>
                <a:cs typeface="Calibri"/>
              </a:rPr>
              <a:t>the</a:t>
            </a:r>
            <a:r>
              <a:rPr lang="fi-FI" sz="2000" dirty="0">
                <a:latin typeface="Arial"/>
                <a:cs typeface="Calibri"/>
              </a:rPr>
              <a:t> </a:t>
            </a:r>
            <a:r>
              <a:rPr lang="fi-FI" sz="2000" dirty="0" err="1">
                <a:latin typeface="Arial"/>
                <a:cs typeface="Calibri"/>
              </a:rPr>
              <a:t>numerical</a:t>
            </a:r>
            <a:r>
              <a:rPr lang="fi-FI" sz="2000" dirty="0">
                <a:latin typeface="Arial"/>
                <a:cs typeface="Calibri"/>
              </a:rPr>
              <a:t> data </a:t>
            </a:r>
            <a:r>
              <a:rPr lang="fi-FI" sz="2000" dirty="0" err="1">
                <a:latin typeface="Arial"/>
                <a:cs typeface="Calibri"/>
              </a:rPr>
              <a:t>collected</a:t>
            </a:r>
            <a:r>
              <a:rPr lang="fi-FI" sz="2000" dirty="0">
                <a:latin typeface="Arial"/>
                <a:cs typeface="Calibri"/>
              </a:rPr>
              <a:t>?</a:t>
            </a:r>
            <a:endParaRPr lang="en-US" sz="2000" dirty="0">
              <a:latin typeface="Arial"/>
              <a:ea typeface="+mn-lt"/>
              <a:cs typeface="+mn-lt"/>
            </a:endParaRPr>
          </a:p>
          <a:p>
            <a:pPr>
              <a:lnSpc>
                <a:spcPct val="150000"/>
              </a:lnSpc>
              <a:spcBef>
                <a:spcPts val="0"/>
              </a:spcBef>
              <a:buFont typeface="Arial,Sans-Serif" panose="020B0604020202020204" pitchFamily="34" charset="0"/>
            </a:pPr>
            <a:r>
              <a:rPr lang="fi-FI" sz="2000" dirty="0">
                <a:latin typeface="Arial"/>
                <a:cs typeface="Calibri"/>
              </a:rPr>
              <a:t>How </a:t>
            </a:r>
            <a:r>
              <a:rPr lang="fi-FI" sz="2000" dirty="0" err="1">
                <a:latin typeface="Arial"/>
                <a:cs typeface="Calibri"/>
              </a:rPr>
              <a:t>comprehensive</a:t>
            </a:r>
            <a:r>
              <a:rPr lang="fi-FI" sz="2000" dirty="0">
                <a:latin typeface="Arial"/>
                <a:cs typeface="Calibri"/>
              </a:rPr>
              <a:t> is </a:t>
            </a:r>
            <a:r>
              <a:rPr lang="fi-FI" sz="2000" dirty="0" err="1">
                <a:latin typeface="Arial"/>
                <a:cs typeface="Calibri"/>
              </a:rPr>
              <a:t>the</a:t>
            </a:r>
            <a:r>
              <a:rPr lang="fi-FI" sz="2000" dirty="0">
                <a:latin typeface="Arial"/>
                <a:cs typeface="Calibri"/>
              </a:rPr>
              <a:t> </a:t>
            </a:r>
            <a:r>
              <a:rPr lang="fi-FI" sz="2000" dirty="0" err="1">
                <a:latin typeface="Arial"/>
                <a:cs typeface="Calibri"/>
              </a:rPr>
              <a:t>sample</a:t>
            </a:r>
            <a:r>
              <a:rPr lang="fi-FI" sz="2000" dirty="0">
                <a:latin typeface="Arial"/>
                <a:cs typeface="Calibri"/>
              </a:rPr>
              <a:t>?</a:t>
            </a:r>
            <a:endParaRPr lang="en-US" sz="2000" dirty="0">
              <a:latin typeface="Arial"/>
              <a:ea typeface="+mn-lt"/>
              <a:cs typeface="+mn-lt"/>
            </a:endParaRPr>
          </a:p>
          <a:p>
            <a:pPr>
              <a:lnSpc>
                <a:spcPct val="150000"/>
              </a:lnSpc>
              <a:spcBef>
                <a:spcPts val="0"/>
              </a:spcBef>
              <a:buFont typeface="Arial,Sans-Serif" panose="020B0604020202020204" pitchFamily="34" charset="0"/>
            </a:pPr>
            <a:r>
              <a:rPr lang="fi-FI" sz="2000" dirty="0" err="1">
                <a:latin typeface="Arial"/>
                <a:cs typeface="Calibri"/>
              </a:rPr>
              <a:t>Who</a:t>
            </a:r>
            <a:r>
              <a:rPr lang="fi-FI" sz="2000" dirty="0">
                <a:latin typeface="Arial"/>
                <a:cs typeface="Calibri"/>
              </a:rPr>
              <a:t> </a:t>
            </a:r>
            <a:r>
              <a:rPr lang="fi-FI" sz="2000" dirty="0" err="1">
                <a:latin typeface="Arial"/>
                <a:cs typeface="Calibri"/>
              </a:rPr>
              <a:t>collected</a:t>
            </a:r>
            <a:r>
              <a:rPr lang="fi-FI" sz="2000" dirty="0">
                <a:latin typeface="Arial"/>
                <a:cs typeface="Calibri"/>
              </a:rPr>
              <a:t> </a:t>
            </a:r>
            <a:r>
              <a:rPr lang="fi-FI" sz="2000" dirty="0" err="1">
                <a:latin typeface="Arial"/>
                <a:cs typeface="Calibri"/>
              </a:rPr>
              <a:t>the</a:t>
            </a:r>
            <a:r>
              <a:rPr lang="fi-FI" sz="2000" dirty="0">
                <a:latin typeface="Arial"/>
                <a:cs typeface="Calibri"/>
              </a:rPr>
              <a:t> data, for </a:t>
            </a:r>
            <a:r>
              <a:rPr lang="fi-FI" sz="2000" dirty="0" err="1">
                <a:latin typeface="Arial"/>
                <a:cs typeface="Calibri"/>
              </a:rPr>
              <a:t>example</a:t>
            </a:r>
            <a:r>
              <a:rPr lang="fi-FI" sz="2000" dirty="0">
                <a:latin typeface="Arial"/>
                <a:cs typeface="Calibri"/>
              </a:rPr>
              <a:t>, a </a:t>
            </a:r>
            <a:r>
              <a:rPr lang="fi-FI" sz="2000" dirty="0" err="1">
                <a:latin typeface="Arial"/>
                <a:cs typeface="Calibri"/>
              </a:rPr>
              <a:t>company</a:t>
            </a:r>
            <a:r>
              <a:rPr lang="fi-FI" sz="2000" dirty="0">
                <a:latin typeface="Arial"/>
                <a:cs typeface="Calibri"/>
              </a:rPr>
              <a:t>, </a:t>
            </a:r>
            <a:r>
              <a:rPr lang="fi-FI" sz="2000" dirty="0" err="1">
                <a:latin typeface="Arial"/>
                <a:cs typeface="Calibri"/>
              </a:rPr>
              <a:t>reasearch</a:t>
            </a:r>
            <a:r>
              <a:rPr lang="fi-FI" sz="2000" dirty="0">
                <a:latin typeface="Arial"/>
                <a:cs typeface="Calibri"/>
              </a:rPr>
              <a:t> </a:t>
            </a:r>
            <a:r>
              <a:rPr lang="fi-FI" sz="2000" dirty="0" err="1">
                <a:latin typeface="Arial"/>
                <a:cs typeface="Calibri"/>
              </a:rPr>
              <a:t>institue</a:t>
            </a:r>
            <a:r>
              <a:rPr lang="fi-FI" sz="2000" dirty="0">
                <a:latin typeface="Arial"/>
                <a:cs typeface="Calibri"/>
              </a:rPr>
              <a:t> </a:t>
            </a:r>
            <a:r>
              <a:rPr lang="fi-FI" sz="2000" dirty="0" err="1">
                <a:latin typeface="Arial"/>
                <a:cs typeface="Calibri"/>
              </a:rPr>
              <a:t>or</a:t>
            </a:r>
            <a:r>
              <a:rPr lang="fi-FI" sz="2000" dirty="0">
                <a:latin typeface="Arial"/>
                <a:cs typeface="Calibri"/>
              </a:rPr>
              <a:t> </a:t>
            </a:r>
            <a:r>
              <a:rPr lang="fi-FI" sz="2000" dirty="0" err="1">
                <a:latin typeface="Arial"/>
                <a:cs typeface="Calibri"/>
              </a:rPr>
              <a:t>student</a:t>
            </a:r>
            <a:r>
              <a:rPr lang="fi-FI" sz="2000" dirty="0">
                <a:latin typeface="Arial"/>
                <a:cs typeface="Calibri"/>
              </a:rPr>
              <a:t>?</a:t>
            </a:r>
            <a:r>
              <a:rPr lang="fi-FI" sz="2000" dirty="0">
                <a:cs typeface="Calibri"/>
              </a:rPr>
              <a:t> </a:t>
            </a:r>
            <a:endParaRPr lang="fi-FI" sz="2000" dirty="0"/>
          </a:p>
          <a:p>
            <a:endParaRPr lang="fi-FI" dirty="0"/>
          </a:p>
        </p:txBody>
      </p:sp>
      <p:sp>
        <p:nvSpPr>
          <p:cNvPr id="5" name="Tekstin paikkamerkki 4">
            <a:extLst>
              <a:ext uri="{FF2B5EF4-FFF2-40B4-BE49-F238E27FC236}">
                <a16:creationId xmlns:a16="http://schemas.microsoft.com/office/drawing/2014/main" id="{25A9AE0E-6BCF-EF25-559A-E9257A6F4FF6}"/>
              </a:ext>
            </a:extLst>
          </p:cNvPr>
          <p:cNvSpPr>
            <a:spLocks noGrp="1"/>
          </p:cNvSpPr>
          <p:nvPr>
            <p:ph type="body" sz="quarter" idx="3"/>
          </p:nvPr>
        </p:nvSpPr>
        <p:spPr>
          <a:xfrm>
            <a:off x="6172200" y="1627892"/>
            <a:ext cx="5183188" cy="823912"/>
          </a:xfrm>
          <a:solidFill>
            <a:schemeClr val="accent2">
              <a:lumMod val="40000"/>
              <a:lumOff val="60000"/>
            </a:schemeClr>
          </a:solidFill>
        </p:spPr>
        <p:txBody>
          <a:bodyPr>
            <a:normAutofit/>
          </a:bodyPr>
          <a:lstStyle/>
          <a:p>
            <a:r>
              <a:rPr lang="fi-FI" sz="2000" b="0" err="1">
                <a:latin typeface="Arial" panose="020B0604020202020204" pitchFamily="34" charset="0"/>
                <a:cs typeface="Arial" panose="020B0604020202020204" pitchFamily="34" charset="0"/>
              </a:rPr>
              <a:t>When</a:t>
            </a:r>
            <a:r>
              <a:rPr lang="fi-FI" sz="2000" b="0">
                <a:latin typeface="Arial" panose="020B0604020202020204" pitchFamily="34" charset="0"/>
                <a:cs typeface="Arial" panose="020B0604020202020204" pitchFamily="34" charset="0"/>
              </a:rPr>
              <a:t> </a:t>
            </a:r>
            <a:r>
              <a:rPr lang="fi-FI" sz="2000" b="0" err="1">
                <a:latin typeface="Arial" panose="020B0604020202020204" pitchFamily="34" charset="0"/>
                <a:cs typeface="Arial" panose="020B0604020202020204" pitchFamily="34" charset="0"/>
              </a:rPr>
              <a:t>using</a:t>
            </a:r>
            <a:r>
              <a:rPr lang="fi-FI" sz="2000" b="0">
                <a:latin typeface="Arial" panose="020B0604020202020204" pitchFamily="34" charset="0"/>
                <a:cs typeface="Arial" panose="020B0604020202020204" pitchFamily="34" charset="0"/>
              </a:rPr>
              <a:t> </a:t>
            </a:r>
            <a:r>
              <a:rPr lang="fi-FI" sz="2000" b="0" err="1">
                <a:latin typeface="Arial" panose="020B0604020202020204" pitchFamily="34" charset="0"/>
                <a:cs typeface="Arial" panose="020B0604020202020204" pitchFamily="34" charset="0"/>
              </a:rPr>
              <a:t>statistics</a:t>
            </a:r>
            <a:r>
              <a:rPr lang="fi-FI" sz="2000" b="0">
                <a:latin typeface="Arial" panose="020B0604020202020204" pitchFamily="34" charset="0"/>
                <a:cs typeface="Arial" panose="020B0604020202020204" pitchFamily="34" charset="0"/>
              </a:rPr>
              <a:t> in </a:t>
            </a:r>
            <a:r>
              <a:rPr lang="fi-FI" sz="2000" b="0" err="1">
                <a:latin typeface="Arial" panose="020B0604020202020204" pitchFamily="34" charset="0"/>
                <a:cs typeface="Arial" panose="020B0604020202020204" pitchFamily="34" charset="0"/>
              </a:rPr>
              <a:t>your</a:t>
            </a:r>
            <a:r>
              <a:rPr lang="fi-FI" sz="2000" b="0">
                <a:latin typeface="Arial" panose="020B0604020202020204" pitchFamily="34" charset="0"/>
                <a:cs typeface="Arial" panose="020B0604020202020204" pitchFamily="34" charset="0"/>
              </a:rPr>
              <a:t> </a:t>
            </a:r>
            <a:r>
              <a:rPr lang="fi-FI" sz="2000" b="0" err="1">
                <a:latin typeface="Arial" panose="020B0604020202020204" pitchFamily="34" charset="0"/>
                <a:cs typeface="Arial" panose="020B0604020202020204" pitchFamily="34" charset="0"/>
              </a:rPr>
              <a:t>assignments</a:t>
            </a:r>
            <a:r>
              <a:rPr lang="fi-FI" sz="2000" b="0">
                <a:latin typeface="Arial" panose="020B0604020202020204" pitchFamily="34" charset="0"/>
                <a:cs typeface="Arial" panose="020B0604020202020204" pitchFamily="34" charset="0"/>
              </a:rPr>
              <a:t>, </a:t>
            </a:r>
            <a:r>
              <a:rPr lang="fi-FI" sz="2000" b="0" err="1">
                <a:latin typeface="Arial" panose="020B0604020202020204" pitchFamily="34" charset="0"/>
                <a:cs typeface="Arial" panose="020B0604020202020204" pitchFamily="34" charset="0"/>
              </a:rPr>
              <a:t>make</a:t>
            </a:r>
            <a:r>
              <a:rPr lang="fi-FI" sz="2000" b="0">
                <a:latin typeface="Arial" panose="020B0604020202020204" pitchFamily="34" charset="0"/>
                <a:cs typeface="Arial" panose="020B0604020202020204" pitchFamily="34" charset="0"/>
              </a:rPr>
              <a:t> sure </a:t>
            </a:r>
            <a:r>
              <a:rPr lang="fi-FI" sz="2000" b="0" err="1">
                <a:latin typeface="Arial" panose="020B0604020202020204" pitchFamily="34" charset="0"/>
                <a:cs typeface="Arial" panose="020B0604020202020204" pitchFamily="34" charset="0"/>
              </a:rPr>
              <a:t>that</a:t>
            </a:r>
            <a:r>
              <a:rPr lang="fi-FI" sz="2000" b="0">
                <a:latin typeface="Arial" panose="020B0604020202020204" pitchFamily="34" charset="0"/>
                <a:cs typeface="Arial" panose="020B0604020202020204" pitchFamily="34" charset="0"/>
              </a:rPr>
              <a:t>…</a:t>
            </a:r>
          </a:p>
        </p:txBody>
      </p:sp>
      <p:sp>
        <p:nvSpPr>
          <p:cNvPr id="6" name="Sisällön paikkamerkki 5">
            <a:extLst>
              <a:ext uri="{FF2B5EF4-FFF2-40B4-BE49-F238E27FC236}">
                <a16:creationId xmlns:a16="http://schemas.microsoft.com/office/drawing/2014/main" id="{1F1D5D42-F6CE-642F-326A-99DA88D29880}"/>
              </a:ext>
            </a:extLst>
          </p:cNvPr>
          <p:cNvSpPr>
            <a:spLocks noGrp="1"/>
          </p:cNvSpPr>
          <p:nvPr>
            <p:ph sz="quarter" idx="4"/>
          </p:nvPr>
        </p:nvSpPr>
        <p:spPr>
          <a:xfrm>
            <a:off x="6197603" y="2671762"/>
            <a:ext cx="5183188" cy="2651387"/>
          </a:xfrm>
        </p:spPr>
        <p:txBody>
          <a:bodyPr/>
          <a:lstStyle/>
          <a:p>
            <a:pPr>
              <a:lnSpc>
                <a:spcPct val="150000"/>
              </a:lnSpc>
              <a:spcBef>
                <a:spcPts val="0"/>
              </a:spcBef>
            </a:pPr>
            <a:r>
              <a:rPr lang="fi-FI" sz="2000" dirty="0" err="1">
                <a:latin typeface="Arial"/>
                <a:cs typeface="Calibri" panose="020F0502020204030204"/>
              </a:rPr>
              <a:t>The</a:t>
            </a:r>
            <a:r>
              <a:rPr lang="fi-FI" sz="2000" dirty="0">
                <a:latin typeface="Arial"/>
                <a:cs typeface="Calibri" panose="020F0502020204030204"/>
              </a:rPr>
              <a:t> </a:t>
            </a:r>
            <a:r>
              <a:rPr lang="fi-FI" sz="2000" dirty="0" err="1">
                <a:latin typeface="Arial"/>
                <a:cs typeface="Calibri" panose="020F0502020204030204"/>
              </a:rPr>
              <a:t>statistics</a:t>
            </a:r>
            <a:r>
              <a:rPr lang="fi-FI" sz="2000" dirty="0">
                <a:latin typeface="Arial"/>
                <a:cs typeface="Calibri" panose="020F0502020204030204"/>
              </a:rPr>
              <a:t> </a:t>
            </a:r>
            <a:r>
              <a:rPr lang="fi-FI" sz="2000" dirty="0" err="1">
                <a:latin typeface="Arial"/>
                <a:cs typeface="Calibri" panose="020F0502020204030204"/>
              </a:rPr>
              <a:t>are</a:t>
            </a:r>
            <a:r>
              <a:rPr lang="fi-FI" sz="2000" dirty="0">
                <a:latin typeface="Arial"/>
                <a:cs typeface="Calibri" panose="020F0502020204030204"/>
              </a:rPr>
              <a:t> </a:t>
            </a:r>
            <a:r>
              <a:rPr lang="fi-FI" sz="2000" dirty="0" err="1">
                <a:latin typeface="Arial"/>
                <a:cs typeface="Calibri" panose="020F0502020204030204"/>
              </a:rPr>
              <a:t>up</a:t>
            </a:r>
            <a:r>
              <a:rPr lang="fi-FI" sz="2000" dirty="0">
                <a:latin typeface="Arial"/>
                <a:cs typeface="Calibri" panose="020F0502020204030204"/>
              </a:rPr>
              <a:t>-to-</a:t>
            </a:r>
            <a:r>
              <a:rPr lang="fi-FI" sz="2000" dirty="0" err="1">
                <a:latin typeface="Arial"/>
                <a:cs typeface="Calibri" panose="020F0502020204030204"/>
              </a:rPr>
              <a:t>date</a:t>
            </a:r>
            <a:r>
              <a:rPr lang="fi-FI" sz="2000" dirty="0">
                <a:latin typeface="Arial"/>
                <a:cs typeface="Calibri" panose="020F0502020204030204"/>
              </a:rPr>
              <a:t> (</a:t>
            </a:r>
            <a:r>
              <a:rPr lang="fi-FI" sz="2000" dirty="0" err="1">
                <a:latin typeface="Arial"/>
                <a:cs typeface="Calibri" panose="020F0502020204030204"/>
              </a:rPr>
              <a:t>latest</a:t>
            </a:r>
            <a:r>
              <a:rPr lang="fi-FI" sz="2000" dirty="0">
                <a:latin typeface="Arial"/>
                <a:cs typeface="Calibri" panose="020F0502020204030204"/>
              </a:rPr>
              <a:t>!).</a:t>
            </a:r>
            <a:endParaRPr lang="en-US" sz="2000" dirty="0">
              <a:latin typeface="Arial"/>
              <a:ea typeface="+mn-lt"/>
              <a:cs typeface="+mn-lt"/>
            </a:endParaRPr>
          </a:p>
          <a:p>
            <a:pPr>
              <a:lnSpc>
                <a:spcPct val="150000"/>
              </a:lnSpc>
              <a:spcBef>
                <a:spcPts val="0"/>
              </a:spcBef>
            </a:pPr>
            <a:r>
              <a:rPr lang="fi-FI" sz="2000" dirty="0" err="1">
                <a:latin typeface="Arial"/>
                <a:cs typeface="Calibri"/>
              </a:rPr>
              <a:t>The</a:t>
            </a:r>
            <a:r>
              <a:rPr lang="fi-FI" sz="2000" dirty="0">
                <a:latin typeface="Arial"/>
                <a:cs typeface="Calibri"/>
              </a:rPr>
              <a:t> </a:t>
            </a:r>
            <a:r>
              <a:rPr lang="fi-FI" sz="2000" dirty="0" err="1">
                <a:latin typeface="Arial"/>
                <a:cs typeface="Calibri"/>
              </a:rPr>
              <a:t>statistics</a:t>
            </a:r>
            <a:r>
              <a:rPr lang="fi-FI" sz="2000" dirty="0">
                <a:latin typeface="Arial"/>
                <a:cs typeface="Calibri"/>
              </a:rPr>
              <a:t> </a:t>
            </a:r>
            <a:r>
              <a:rPr lang="fi-FI" sz="2000" dirty="0" err="1">
                <a:latin typeface="Arial"/>
                <a:cs typeface="Calibri"/>
              </a:rPr>
              <a:t>are</a:t>
            </a:r>
            <a:r>
              <a:rPr lang="fi-FI" sz="2000" dirty="0">
                <a:latin typeface="Arial"/>
                <a:cs typeface="Calibri"/>
              </a:rPr>
              <a:t> </a:t>
            </a:r>
            <a:r>
              <a:rPr lang="fi-FI" sz="2000" dirty="0" err="1">
                <a:latin typeface="Arial"/>
                <a:cs typeface="Calibri"/>
              </a:rPr>
              <a:t>applicable</a:t>
            </a:r>
            <a:r>
              <a:rPr lang="fi-FI" sz="2000" dirty="0">
                <a:latin typeface="Arial"/>
                <a:cs typeface="Calibri"/>
              </a:rPr>
              <a:t> to </a:t>
            </a:r>
            <a:r>
              <a:rPr lang="fi-FI" sz="2000" dirty="0" err="1">
                <a:latin typeface="Arial"/>
                <a:cs typeface="Calibri"/>
              </a:rPr>
              <a:t>your</a:t>
            </a:r>
            <a:r>
              <a:rPr lang="fi-FI" sz="2000" dirty="0">
                <a:latin typeface="Arial"/>
                <a:cs typeface="Calibri"/>
              </a:rPr>
              <a:t> </a:t>
            </a:r>
            <a:r>
              <a:rPr lang="fi-FI" sz="2000" dirty="0" err="1">
                <a:latin typeface="Arial"/>
                <a:cs typeface="Calibri"/>
              </a:rPr>
              <a:t>topic</a:t>
            </a:r>
            <a:r>
              <a:rPr lang="fi-FI" sz="2000" dirty="0">
                <a:latin typeface="Arial"/>
                <a:cs typeface="Calibri"/>
              </a:rPr>
              <a:t>.</a:t>
            </a:r>
            <a:endParaRPr lang="en-US" sz="2000" dirty="0">
              <a:latin typeface="Arial"/>
              <a:ea typeface="+mn-lt"/>
              <a:cs typeface="+mn-lt"/>
            </a:endParaRPr>
          </a:p>
          <a:p>
            <a:pPr>
              <a:lnSpc>
                <a:spcPct val="150000"/>
              </a:lnSpc>
              <a:spcBef>
                <a:spcPts val="0"/>
              </a:spcBef>
            </a:pPr>
            <a:r>
              <a:rPr lang="fi-FI" sz="2000" dirty="0" err="1">
                <a:latin typeface="Arial"/>
                <a:cs typeface="Calibri"/>
              </a:rPr>
              <a:t>Conclusions</a:t>
            </a:r>
            <a:r>
              <a:rPr lang="fi-FI" sz="2000" dirty="0">
                <a:latin typeface="Arial"/>
                <a:cs typeface="Calibri"/>
              </a:rPr>
              <a:t> </a:t>
            </a:r>
            <a:r>
              <a:rPr lang="fi-FI" sz="2000" dirty="0" err="1">
                <a:latin typeface="Arial"/>
                <a:cs typeface="Calibri"/>
              </a:rPr>
              <a:t>drawn</a:t>
            </a:r>
            <a:r>
              <a:rPr lang="fi-FI" sz="2000" dirty="0">
                <a:latin typeface="Arial"/>
                <a:cs typeface="Calibri"/>
              </a:rPr>
              <a:t> in </a:t>
            </a:r>
            <a:r>
              <a:rPr lang="fi-FI" sz="2000" dirty="0" err="1">
                <a:latin typeface="Arial"/>
                <a:cs typeface="Calibri"/>
              </a:rPr>
              <a:t>the</a:t>
            </a:r>
            <a:r>
              <a:rPr lang="fi-FI" sz="2000" dirty="0">
                <a:latin typeface="Arial"/>
                <a:cs typeface="Calibri"/>
              </a:rPr>
              <a:t> </a:t>
            </a:r>
            <a:r>
              <a:rPr lang="fi-FI" sz="2000" dirty="0" err="1">
                <a:latin typeface="Arial"/>
                <a:cs typeface="Calibri"/>
              </a:rPr>
              <a:t>assignment</a:t>
            </a:r>
            <a:r>
              <a:rPr lang="fi-FI" sz="2000" dirty="0">
                <a:latin typeface="Arial"/>
                <a:cs typeface="Calibri"/>
              </a:rPr>
              <a:t>/</a:t>
            </a:r>
            <a:r>
              <a:rPr lang="fi-FI" sz="2000" dirty="0" err="1">
                <a:latin typeface="Arial"/>
                <a:cs typeface="Calibri"/>
              </a:rPr>
              <a:t>thesis</a:t>
            </a:r>
            <a:r>
              <a:rPr lang="fi-FI" sz="2000" dirty="0">
                <a:latin typeface="Arial"/>
                <a:cs typeface="Calibri"/>
              </a:rPr>
              <a:t> </a:t>
            </a:r>
            <a:r>
              <a:rPr lang="fi-FI" sz="2000" dirty="0" err="1">
                <a:latin typeface="Arial"/>
                <a:cs typeface="Calibri"/>
              </a:rPr>
              <a:t>are</a:t>
            </a:r>
            <a:r>
              <a:rPr lang="fi-FI" sz="2000" dirty="0">
                <a:latin typeface="Arial"/>
                <a:cs typeface="Calibri"/>
              </a:rPr>
              <a:t> </a:t>
            </a:r>
            <a:r>
              <a:rPr lang="fi-FI" sz="2000" dirty="0" err="1">
                <a:latin typeface="Arial"/>
                <a:cs typeface="Calibri"/>
              </a:rPr>
              <a:t>justified</a:t>
            </a:r>
            <a:r>
              <a:rPr lang="fi-FI" sz="2000" dirty="0">
                <a:latin typeface="Arial"/>
                <a:cs typeface="Calibri"/>
              </a:rPr>
              <a:t> </a:t>
            </a:r>
            <a:r>
              <a:rPr lang="fi-FI" sz="2000" dirty="0" err="1">
                <a:latin typeface="Arial"/>
                <a:cs typeface="Calibri"/>
              </a:rPr>
              <a:t>by</a:t>
            </a:r>
            <a:r>
              <a:rPr lang="fi-FI" sz="2000" dirty="0">
                <a:latin typeface="Arial"/>
                <a:cs typeface="Calibri"/>
              </a:rPr>
              <a:t> </a:t>
            </a:r>
            <a:r>
              <a:rPr lang="fi-FI" sz="2000" dirty="0" err="1">
                <a:latin typeface="Arial"/>
                <a:cs typeface="Calibri"/>
              </a:rPr>
              <a:t>numbers</a:t>
            </a:r>
            <a:r>
              <a:rPr lang="fi-FI" sz="2000" dirty="0">
                <a:latin typeface="Arial"/>
                <a:cs typeface="Calibri"/>
              </a:rPr>
              <a:t>.</a:t>
            </a:r>
            <a:endParaRPr lang="fi-FI" sz="2000" dirty="0">
              <a:latin typeface="Arial"/>
            </a:endParaRPr>
          </a:p>
          <a:p>
            <a:pPr marL="0" indent="0">
              <a:buNone/>
            </a:pPr>
            <a:endParaRPr lang="fi-FI" dirty="0"/>
          </a:p>
        </p:txBody>
      </p:sp>
      <p:sp>
        <p:nvSpPr>
          <p:cNvPr id="7" name="Alatunnisteen paikkamerkki 6">
            <a:extLst>
              <a:ext uri="{FF2B5EF4-FFF2-40B4-BE49-F238E27FC236}">
                <a16:creationId xmlns:a16="http://schemas.microsoft.com/office/drawing/2014/main" id="{6878ABA1-C8BB-711E-0F55-48C6822099D0}"/>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420532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4A5E4-3158-4B01-88AA-A49A5B4BA3BF}"/>
              </a:ext>
            </a:extLst>
          </p:cNvPr>
          <p:cNvSpPr>
            <a:spLocks noGrp="1"/>
          </p:cNvSpPr>
          <p:nvPr>
            <p:ph type="title"/>
          </p:nvPr>
        </p:nvSpPr>
        <p:spPr>
          <a:xfrm>
            <a:off x="4884150" y="139278"/>
            <a:ext cx="6586491" cy="1099838"/>
          </a:xfrm>
        </p:spPr>
        <p:txBody>
          <a:bodyPr vert="horz" lIns="91440" tIns="45720" rIns="91440" bIns="45720" rtlCol="0" anchor="ctr">
            <a:normAutofit/>
          </a:bodyPr>
          <a:lstStyle/>
          <a:p>
            <a:r>
              <a:rPr lang="en-US">
                <a:latin typeface="Arial"/>
                <a:cs typeface="Arial"/>
              </a:rPr>
              <a:t>Learn more and test (3)</a:t>
            </a:r>
          </a:p>
        </p:txBody>
      </p:sp>
      <p:sp>
        <p:nvSpPr>
          <p:cNvPr id="4" name="Sisällön paikkamerkki 3">
            <a:extLst>
              <a:ext uri="{FF2B5EF4-FFF2-40B4-BE49-F238E27FC236}">
                <a16:creationId xmlns:a16="http://schemas.microsoft.com/office/drawing/2014/main" id="{EACEC0D1-079D-4D36-A3BA-C388B826D1A2}"/>
              </a:ext>
            </a:extLst>
          </p:cNvPr>
          <p:cNvSpPr>
            <a:spLocks noGrp="1"/>
          </p:cNvSpPr>
          <p:nvPr>
            <p:ph sz="half" idx="2"/>
          </p:nvPr>
        </p:nvSpPr>
        <p:spPr>
          <a:xfrm>
            <a:off x="4865867" y="1065936"/>
            <a:ext cx="6572112" cy="5131466"/>
          </a:xfrm>
        </p:spPr>
        <p:txBody>
          <a:bodyPr vert="horz" lIns="91440" tIns="45720" rIns="91440" bIns="45720" rtlCol="0" anchor="t">
            <a:noAutofit/>
          </a:bodyPr>
          <a:lstStyle/>
          <a:p>
            <a:pPr marL="0" indent="0">
              <a:spcBef>
                <a:spcPts val="0"/>
              </a:spcBef>
              <a:buNone/>
            </a:pPr>
            <a:endParaRPr lang="fi-FI" sz="2400">
              <a:solidFill>
                <a:srgbClr val="0563C1"/>
              </a:solidFill>
              <a:ea typeface="+mn-lt"/>
              <a:cs typeface="+mn-lt"/>
            </a:endParaRPr>
          </a:p>
          <a:p>
            <a:pPr marL="0" indent="0">
              <a:spcBef>
                <a:spcPts val="0"/>
              </a:spcBef>
              <a:buNone/>
            </a:pPr>
            <a:endParaRPr lang="fi-FI" sz="2400" dirty="0">
              <a:solidFill>
                <a:srgbClr val="0563C1"/>
              </a:solidFill>
              <a:latin typeface="Calibri"/>
              <a:ea typeface="Calibri"/>
              <a:cs typeface="Calibri"/>
            </a:endParaRPr>
          </a:p>
          <a:p>
            <a:pPr>
              <a:spcBef>
                <a:spcPts val="0"/>
              </a:spcBef>
            </a:pPr>
            <a:r>
              <a:rPr lang="fi-FI" sz="2000" dirty="0" err="1">
                <a:latin typeface="Arial"/>
                <a:cs typeface="Arial"/>
              </a:rPr>
              <a:t>Anyaosah</a:t>
            </a:r>
            <a:r>
              <a:rPr lang="fi-FI" sz="2000" dirty="0">
                <a:latin typeface="Arial"/>
                <a:cs typeface="Arial"/>
              </a:rPr>
              <a:t>, A. &amp; Scott, A. </a:t>
            </a:r>
            <a:r>
              <a:rPr lang="fi-FI" sz="2000" dirty="0">
                <a:latin typeface="Arial"/>
                <a:cs typeface="Arial"/>
                <a:hlinkClick r:id="rId2"/>
              </a:rPr>
              <a:t>The dangers of statistics out of context</a:t>
            </a:r>
            <a:r>
              <a:rPr lang="fi-FI" sz="2000" dirty="0">
                <a:latin typeface="Arial"/>
                <a:cs typeface="Arial"/>
              </a:rPr>
              <a:t>. </a:t>
            </a:r>
            <a:r>
              <a:rPr lang="fi-FI" sz="2000" dirty="0" err="1">
                <a:latin typeface="Arial"/>
                <a:cs typeface="Arial"/>
              </a:rPr>
              <a:t>The</a:t>
            </a:r>
            <a:r>
              <a:rPr lang="fi-FI" sz="2000" dirty="0">
                <a:latin typeface="Arial"/>
                <a:cs typeface="Arial"/>
              </a:rPr>
              <a:t> </a:t>
            </a:r>
            <a:r>
              <a:rPr lang="fi-FI" sz="2000" dirty="0" err="1">
                <a:latin typeface="Arial"/>
                <a:cs typeface="Arial"/>
              </a:rPr>
              <a:t>Cypress</a:t>
            </a:r>
            <a:r>
              <a:rPr lang="fi-FI" sz="2000" dirty="0">
                <a:latin typeface="Arial"/>
                <a:cs typeface="Arial"/>
              </a:rPr>
              <a:t>, 2023. </a:t>
            </a:r>
            <a:endParaRPr lang="fi-FI" sz="2000" dirty="0">
              <a:solidFill>
                <a:srgbClr val="0563C1"/>
              </a:solidFill>
              <a:latin typeface="Arial"/>
              <a:cs typeface="Arial"/>
              <a:hlinkClick r:id="rId3"/>
            </a:endParaRPr>
          </a:p>
          <a:p>
            <a:pPr>
              <a:spcBef>
                <a:spcPts val="0"/>
              </a:spcBef>
            </a:pPr>
            <a:endParaRPr lang="fi-FI" sz="2000">
              <a:solidFill>
                <a:srgbClr val="0563C1"/>
              </a:solidFill>
              <a:latin typeface="Arial" panose="020B0604020202020204" pitchFamily="34" charset="0"/>
              <a:cs typeface="Arial" panose="020B0604020202020204" pitchFamily="34" charset="0"/>
              <a:hlinkClick r:id="rId3"/>
            </a:endParaRPr>
          </a:p>
          <a:p>
            <a:pPr>
              <a:spcBef>
                <a:spcPts val="0"/>
              </a:spcBef>
            </a:pPr>
            <a:r>
              <a:rPr lang="fi-FI" sz="2000" dirty="0">
                <a:solidFill>
                  <a:srgbClr val="0563C1"/>
                </a:solidFill>
                <a:latin typeface="Arial"/>
                <a:cs typeface="Arial"/>
                <a:hlinkClick r:id="rId3"/>
              </a:rPr>
              <a:t>Using statistical evidence</a:t>
            </a:r>
            <a:r>
              <a:rPr lang="fi-FI" sz="2000" dirty="0">
                <a:solidFill>
                  <a:srgbClr val="0563C1"/>
                </a:solidFill>
                <a:latin typeface="Arial"/>
                <a:cs typeface="Arial"/>
              </a:rPr>
              <a:t>. </a:t>
            </a:r>
            <a:r>
              <a:rPr lang="fi-FI" sz="2000" dirty="0">
                <a:latin typeface="Arial"/>
                <a:cs typeface="Arial"/>
              </a:rPr>
              <a:t>BBC </a:t>
            </a:r>
            <a:r>
              <a:rPr lang="fi-FI" sz="2000" dirty="0" err="1">
                <a:latin typeface="Arial"/>
                <a:cs typeface="Arial"/>
              </a:rPr>
              <a:t>Bitesize</a:t>
            </a:r>
            <a:r>
              <a:rPr lang="fi-FI" sz="2000" dirty="0">
                <a:latin typeface="Arial"/>
                <a:cs typeface="Arial"/>
              </a:rPr>
              <a:t>. </a:t>
            </a:r>
          </a:p>
          <a:p>
            <a:pPr>
              <a:spcBef>
                <a:spcPts val="0"/>
              </a:spcBef>
            </a:pPr>
            <a:endParaRPr lang="fi-FI" sz="2000">
              <a:solidFill>
                <a:srgbClr val="0563C1"/>
              </a:solidFill>
              <a:latin typeface="Arial" panose="020B0604020202020204" pitchFamily="34" charset="0"/>
              <a:cs typeface="Arial" panose="020B0604020202020204" pitchFamily="34" charset="0"/>
            </a:endParaRPr>
          </a:p>
          <a:p>
            <a:pPr marL="0" indent="0">
              <a:spcBef>
                <a:spcPts val="0"/>
              </a:spcBef>
              <a:buNone/>
            </a:pPr>
            <a:endParaRPr lang="fi-FI" sz="2000">
              <a:solidFill>
                <a:srgbClr val="0563C1"/>
              </a:solidFill>
              <a:latin typeface="Arial" panose="020B0604020202020204" pitchFamily="34" charset="0"/>
              <a:cs typeface="Arial" panose="020B0604020202020204" pitchFamily="34" charset="0"/>
            </a:endParaRPr>
          </a:p>
          <a:p>
            <a:pPr marL="0" indent="0">
              <a:spcBef>
                <a:spcPts val="0"/>
              </a:spcBef>
              <a:buNone/>
            </a:pPr>
            <a:endParaRPr lang="fi-FI" sz="2000">
              <a:solidFill>
                <a:srgbClr val="0563C1"/>
              </a:solidFill>
              <a:latin typeface="Arial" panose="020B0604020202020204" pitchFamily="34" charset="0"/>
              <a:cs typeface="Arial" panose="020B0604020202020204" pitchFamily="34" charset="0"/>
            </a:endParaRPr>
          </a:p>
          <a:p>
            <a:pPr marL="0" indent="0">
              <a:spcBef>
                <a:spcPts val="0"/>
              </a:spcBef>
              <a:buNone/>
            </a:pPr>
            <a:r>
              <a:rPr lang="fi-FI" sz="2000" b="1" dirty="0" err="1">
                <a:latin typeface="Arial"/>
                <a:cs typeface="Arial"/>
              </a:rPr>
              <a:t>Test</a:t>
            </a:r>
            <a:endParaRPr lang="fi-FI" sz="2000" b="1">
              <a:latin typeface="Arial"/>
              <a:cs typeface="Arial"/>
            </a:endParaRPr>
          </a:p>
          <a:p>
            <a:pPr marL="0" indent="0">
              <a:spcBef>
                <a:spcPts val="0"/>
              </a:spcBef>
              <a:buNone/>
            </a:pPr>
            <a:endParaRPr lang="fi-FI" sz="2000">
              <a:solidFill>
                <a:srgbClr val="0563C1"/>
              </a:solidFill>
              <a:latin typeface="Arial" panose="020B0604020202020204" pitchFamily="34" charset="0"/>
              <a:cs typeface="Arial" panose="020B0604020202020204" pitchFamily="34" charset="0"/>
            </a:endParaRPr>
          </a:p>
          <a:p>
            <a:pPr marL="0" indent="0">
              <a:spcBef>
                <a:spcPts val="0"/>
              </a:spcBef>
              <a:buNone/>
            </a:pPr>
            <a:r>
              <a:rPr lang="fi-FI" sz="2000" dirty="0">
                <a:solidFill>
                  <a:srgbClr val="0563C1"/>
                </a:solidFill>
                <a:latin typeface="Arial"/>
                <a:cs typeface="Arial"/>
                <a:hlinkClick r:id="rId4">
                  <a:extLst>
                    <a:ext uri="{A12FA001-AC4F-418D-AE19-62706E023703}">
                      <ahyp:hlinkClr xmlns:ahyp="http://schemas.microsoft.com/office/drawing/2018/hyperlinkcolor" val="tx"/>
                    </a:ext>
                  </a:extLst>
                </a:hlinkClick>
              </a:rPr>
              <a:t>Statistics Finland</a:t>
            </a:r>
            <a:r>
              <a:rPr lang="fi-FI" sz="2000" dirty="0">
                <a:solidFill>
                  <a:srgbClr val="0563C1"/>
                </a:solidFill>
                <a:latin typeface="Arial"/>
                <a:cs typeface="Arial"/>
              </a:rPr>
              <a:t> </a:t>
            </a:r>
            <a:r>
              <a:rPr lang="fi-FI" sz="2000" dirty="0" err="1">
                <a:latin typeface="Arial"/>
                <a:cs typeface="Arial"/>
              </a:rPr>
              <a:t>offers</a:t>
            </a:r>
            <a:r>
              <a:rPr lang="fi-FI" sz="2000" dirty="0">
                <a:latin typeface="Arial"/>
                <a:cs typeface="Arial"/>
              </a:rPr>
              <a:t> a </a:t>
            </a:r>
            <a:r>
              <a:rPr lang="fi-FI" sz="2000" dirty="0" err="1">
                <a:latin typeface="Arial"/>
                <a:cs typeface="Arial"/>
              </a:rPr>
              <a:t>wide</a:t>
            </a:r>
            <a:r>
              <a:rPr lang="fi-FI" sz="2000" dirty="0">
                <a:latin typeface="Arial"/>
                <a:cs typeface="Arial"/>
              </a:rPr>
              <a:t> </a:t>
            </a:r>
            <a:r>
              <a:rPr lang="fi-FI" sz="2000" dirty="0" err="1">
                <a:latin typeface="Arial"/>
                <a:cs typeface="Arial"/>
              </a:rPr>
              <a:t>range</a:t>
            </a:r>
            <a:r>
              <a:rPr lang="fi-FI" sz="2000" dirty="0">
                <a:latin typeface="Arial"/>
                <a:cs typeface="Arial"/>
              </a:rPr>
              <a:t> of </a:t>
            </a:r>
            <a:r>
              <a:rPr lang="fi-FI" sz="2000" dirty="0" err="1">
                <a:latin typeface="Arial"/>
                <a:cs typeface="Arial"/>
              </a:rPr>
              <a:t>statistical</a:t>
            </a:r>
            <a:r>
              <a:rPr lang="fi-FI" sz="2000" dirty="0">
                <a:latin typeface="Arial"/>
                <a:cs typeface="Arial"/>
              </a:rPr>
              <a:t> data and </a:t>
            </a:r>
            <a:r>
              <a:rPr lang="fi-FI" sz="2000" dirty="0" err="1">
                <a:latin typeface="Arial"/>
                <a:cs typeface="Arial"/>
              </a:rPr>
              <a:t>other</a:t>
            </a:r>
            <a:r>
              <a:rPr lang="fi-FI" sz="2000" dirty="0">
                <a:latin typeface="Arial"/>
                <a:cs typeface="Arial"/>
              </a:rPr>
              <a:t> </a:t>
            </a:r>
            <a:r>
              <a:rPr lang="fi-FI" sz="2000" dirty="0" err="1">
                <a:latin typeface="Arial"/>
                <a:cs typeface="Arial"/>
              </a:rPr>
              <a:t>information</a:t>
            </a:r>
            <a:r>
              <a:rPr lang="fi-FI" sz="2000" dirty="0">
                <a:latin typeface="Arial"/>
                <a:cs typeface="Arial"/>
              </a:rPr>
              <a:t>. </a:t>
            </a:r>
            <a:r>
              <a:rPr lang="fi-FI" sz="2000" dirty="0" err="1">
                <a:latin typeface="Arial"/>
                <a:cs typeface="Arial"/>
              </a:rPr>
              <a:t>Take</a:t>
            </a:r>
            <a:r>
              <a:rPr lang="fi-FI" sz="2000" dirty="0">
                <a:latin typeface="Arial"/>
                <a:cs typeface="Arial"/>
              </a:rPr>
              <a:t> a look at </a:t>
            </a:r>
            <a:r>
              <a:rPr lang="fi-FI" sz="2000" dirty="0" err="1">
                <a:latin typeface="Arial"/>
                <a:cs typeface="Arial"/>
              </a:rPr>
              <a:t>the</a:t>
            </a:r>
            <a:r>
              <a:rPr lang="fi-FI" sz="2000" dirty="0">
                <a:latin typeface="Arial"/>
                <a:cs typeface="Arial"/>
              </a:rPr>
              <a:t> </a:t>
            </a:r>
            <a:r>
              <a:rPr lang="fi-FI" sz="2000" dirty="0" err="1">
                <a:latin typeface="Arial"/>
                <a:cs typeface="Arial"/>
              </a:rPr>
              <a:t>pages</a:t>
            </a:r>
            <a:r>
              <a:rPr lang="fi-FI" sz="2000" dirty="0">
                <a:latin typeface="Arial"/>
                <a:cs typeface="Arial"/>
              </a:rPr>
              <a:t>. </a:t>
            </a:r>
          </a:p>
          <a:p>
            <a:pPr marL="0" indent="0">
              <a:spcBef>
                <a:spcPts val="0"/>
              </a:spcBef>
              <a:buNone/>
            </a:pPr>
            <a:endParaRPr lang="fi-FI" sz="2000">
              <a:latin typeface="Arial" panose="020B0604020202020204" pitchFamily="34" charset="0"/>
              <a:cs typeface="Arial" panose="020B0604020202020204" pitchFamily="34" charset="0"/>
            </a:endParaRPr>
          </a:p>
          <a:p>
            <a:pPr marL="0" indent="0">
              <a:spcBef>
                <a:spcPts val="0"/>
              </a:spcBef>
              <a:buNone/>
            </a:pPr>
            <a:endParaRPr lang="fi-FI" sz="2400">
              <a:solidFill>
                <a:srgbClr val="0563C1"/>
              </a:solidFill>
              <a:cs typeface="Calibri"/>
            </a:endParaRPr>
          </a:p>
        </p:txBody>
      </p:sp>
      <p:pic>
        <p:nvPicPr>
          <p:cNvPr id="6" name="Sisällön paikkamerkki 5">
            <a:extLst>
              <a:ext uri="{FF2B5EF4-FFF2-40B4-BE49-F238E27FC236}">
                <a16:creationId xmlns:a16="http://schemas.microsoft.com/office/drawing/2014/main" id="{720F2B00-E197-4EFE-A742-93CCACA5F287}"/>
              </a:ext>
              <a:ext uri="{C183D7F6-B498-43B3-948B-1728B52AA6E4}">
                <adec:decorative xmlns:adec="http://schemas.microsoft.com/office/drawing/2017/decorative" val="1"/>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3" name="Alatunnisteen paikkamerkki 2">
            <a:extLst>
              <a:ext uri="{FF2B5EF4-FFF2-40B4-BE49-F238E27FC236}">
                <a16:creationId xmlns:a16="http://schemas.microsoft.com/office/drawing/2014/main" id="{157C19C3-8D61-23B1-7E9F-698FB93B28F3}"/>
              </a:ext>
              <a:ext uri="{C183D7F6-B498-43B3-948B-1728B52AA6E4}">
                <adec:decorative xmlns:adec="http://schemas.microsoft.com/office/drawing/2017/decorative" val="1"/>
              </a:ext>
            </a:extLst>
          </p:cNvPr>
          <p:cNvSpPr>
            <a:spLocks noGrp="1"/>
          </p:cNvSpPr>
          <p:nvPr>
            <p:ph type="ftr" sz="quarter" idx="11"/>
          </p:nvPr>
        </p:nvSpPr>
        <p:spPr>
          <a:xfrm>
            <a:off x="4880212" y="6367723"/>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63662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845CD9-45F3-18DF-E99E-06A6D8613B5A}"/>
              </a:ext>
            </a:extLst>
          </p:cNvPr>
          <p:cNvSpPr>
            <a:spLocks noGrp="1"/>
          </p:cNvSpPr>
          <p:nvPr>
            <p:ph type="ctrTitle"/>
          </p:nvPr>
        </p:nvSpPr>
        <p:spPr/>
        <p:txBody>
          <a:bodyPr/>
          <a:lstStyle/>
          <a:p>
            <a:r>
              <a:rPr lang="fi-FI" dirty="0">
                <a:latin typeface="Arial"/>
                <a:cs typeface="Arial"/>
              </a:rPr>
              <a:t> </a:t>
            </a:r>
            <a:r>
              <a:rPr lang="fi-FI" dirty="0" err="1">
                <a:latin typeface="Arial"/>
                <a:cs typeface="Arial"/>
              </a:rPr>
              <a:t>articles</a:t>
            </a:r>
            <a:endParaRPr lang="fi-FI" dirty="0">
              <a:latin typeface="Arial"/>
              <a:cs typeface="Arial"/>
            </a:endParaRPr>
          </a:p>
        </p:txBody>
      </p:sp>
      <p:sp>
        <p:nvSpPr>
          <p:cNvPr id="3" name="Alatunnisteen paikkamerkki 2">
            <a:extLst>
              <a:ext uri="{FF2B5EF4-FFF2-40B4-BE49-F238E27FC236}">
                <a16:creationId xmlns:a16="http://schemas.microsoft.com/office/drawing/2014/main" id="{07088F4F-0C52-09FA-F9A4-D03F3C808C80}"/>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6520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4953335" y="358096"/>
            <a:ext cx="6586491" cy="1586060"/>
          </a:xfrm>
        </p:spPr>
        <p:txBody>
          <a:bodyPr anchor="b">
            <a:noAutofit/>
          </a:bodyPr>
          <a:lstStyle/>
          <a:p>
            <a:r>
              <a:rPr lang="fi-FI" err="1">
                <a:latin typeface="Arial"/>
                <a:cs typeface="Arial"/>
              </a:rPr>
              <a:t>Orientation</a:t>
            </a:r>
            <a:r>
              <a:rPr lang="fi-FI">
                <a:latin typeface="Arial"/>
                <a:cs typeface="Arial"/>
              </a:rPr>
              <a:t> – </a:t>
            </a:r>
            <a:r>
              <a:rPr lang="fi-FI" err="1">
                <a:latin typeface="Arial"/>
                <a:cs typeface="Arial"/>
              </a:rPr>
              <a:t>What</a:t>
            </a:r>
            <a:r>
              <a:rPr lang="fi-FI">
                <a:latin typeface="Arial"/>
                <a:cs typeface="Arial"/>
              </a:rPr>
              <a:t> </a:t>
            </a:r>
            <a:r>
              <a:rPr lang="fi-FI" err="1">
                <a:latin typeface="Arial"/>
                <a:cs typeface="Arial"/>
              </a:rPr>
              <a:t>do</a:t>
            </a:r>
            <a:r>
              <a:rPr lang="fi-FI">
                <a:latin typeface="Arial"/>
                <a:cs typeface="Arial"/>
              </a:rPr>
              <a:t> </a:t>
            </a:r>
            <a:r>
              <a:rPr lang="fi-FI" err="1">
                <a:latin typeface="Arial"/>
                <a:cs typeface="Arial"/>
              </a:rPr>
              <a:t>you</a:t>
            </a:r>
            <a:r>
              <a:rPr lang="fi-FI">
                <a:latin typeface="Arial"/>
                <a:cs typeface="Arial"/>
              </a:rPr>
              <a:t> </a:t>
            </a:r>
            <a:r>
              <a:rPr lang="fi-FI" err="1">
                <a:latin typeface="Arial"/>
                <a:cs typeface="Arial"/>
              </a:rPr>
              <a:t>do</a:t>
            </a:r>
            <a:r>
              <a:rPr lang="fi-FI">
                <a:latin typeface="Arial"/>
                <a:cs typeface="Arial"/>
              </a:rPr>
              <a:t>?</a:t>
            </a:r>
            <a:endParaRPr lang="fi-FI">
              <a:latin typeface="Arial"/>
              <a:cs typeface="Arial" panose="020B0604020202020204" pitchFamily="34" charset="0"/>
            </a:endParaRPr>
          </a:p>
        </p:txBody>
      </p:sp>
      <p:sp>
        <p:nvSpPr>
          <p:cNvPr id="3" name="Sisällön paikkamerkki 2">
            <a:extLst>
              <a:ext uri="{FF2B5EF4-FFF2-40B4-BE49-F238E27FC236}">
                <a16:creationId xmlns:a16="http://schemas.microsoft.com/office/drawing/2014/main" id="{FC948D31-8ADF-49A8-98CC-E1E1A2DD2470}"/>
              </a:ext>
              <a:ext uri="{C183D7F6-B498-43B3-948B-1728B52AA6E4}">
                <adec:decorative xmlns:adec="http://schemas.microsoft.com/office/drawing/2017/decorative" val="1"/>
              </a:ext>
            </a:extLst>
          </p:cNvPr>
          <p:cNvSpPr>
            <a:spLocks noGrp="1"/>
          </p:cNvSpPr>
          <p:nvPr>
            <p:ph idx="1"/>
          </p:nvPr>
        </p:nvSpPr>
        <p:spPr>
          <a:xfrm>
            <a:off x="4965430" y="2115117"/>
            <a:ext cx="6586489" cy="4424827"/>
          </a:xfrm>
        </p:spPr>
        <p:txBody>
          <a:bodyPr vert="horz" lIns="91440" tIns="45720" rIns="91440" bIns="45720" rtlCol="0" anchor="t">
            <a:normAutofit/>
          </a:bodyPr>
          <a:lstStyle/>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p:txBody>
      </p:sp>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C6769970-2F9D-F7F9-CC3B-4ADD3EE96787}"/>
              </a:ext>
            </a:extLst>
          </p:cNvPr>
          <p:cNvSpPr>
            <a:spLocks noGrp="1"/>
          </p:cNvSpPr>
          <p:nvPr>
            <p:ph type="ftr" sz="quarter" idx="11"/>
          </p:nvPr>
        </p:nvSpPr>
        <p:spPr>
          <a:xfrm>
            <a:off x="4948451" y="6356350"/>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
        <p:nvSpPr>
          <p:cNvPr id="5" name="Tekstiruutu 4">
            <a:extLst>
              <a:ext uri="{FF2B5EF4-FFF2-40B4-BE49-F238E27FC236}">
                <a16:creationId xmlns:a16="http://schemas.microsoft.com/office/drawing/2014/main" id="{D722E6AA-E8C4-900A-EC87-8B283C090A79}"/>
              </a:ext>
            </a:extLst>
          </p:cNvPr>
          <p:cNvSpPr txBox="1"/>
          <p:nvPr/>
        </p:nvSpPr>
        <p:spPr>
          <a:xfrm>
            <a:off x="4942919" y="1954677"/>
            <a:ext cx="642934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Arial"/>
            </a:endParaRPr>
          </a:p>
          <a:p>
            <a:r>
              <a:rPr lang="en-US" dirty="0">
                <a:latin typeface="Arial"/>
                <a:cs typeface="Arial"/>
              </a:rPr>
              <a:t>You are in a hurry. </a:t>
            </a:r>
            <a:r>
              <a:rPr lang="en-US" b="0" i="0" u="none" strike="noStrike" dirty="0">
                <a:solidFill>
                  <a:srgbClr val="000000"/>
                </a:solidFill>
                <a:effectLst/>
                <a:latin typeface="Arial"/>
                <a:cs typeface="Arial"/>
              </a:rPr>
              <a:t>You must hand in an assignment, </a:t>
            </a:r>
            <a:r>
              <a:rPr lang="en-US" dirty="0">
                <a:solidFill>
                  <a:srgbClr val="000000"/>
                </a:solidFill>
                <a:latin typeface="Arial"/>
                <a:cs typeface="Arial"/>
              </a:rPr>
              <a:t>but it </a:t>
            </a:r>
            <a:r>
              <a:rPr lang="en-US" b="0" i="0" u="none" strike="noStrike" dirty="0">
                <a:solidFill>
                  <a:srgbClr val="000000"/>
                </a:solidFill>
                <a:effectLst/>
                <a:latin typeface="Arial"/>
                <a:cs typeface="Arial"/>
              </a:rPr>
              <a:t>lacks a few scholarly articles as references. You decide to google for articles.</a:t>
            </a:r>
          </a:p>
          <a:p>
            <a:endParaRPr lang="en-US" dirty="0">
              <a:latin typeface="Arial"/>
              <a:cs typeface="Arial"/>
            </a:endParaRPr>
          </a:p>
          <a:p>
            <a:pPr marL="342900" indent="-342900">
              <a:buFont typeface="Arial"/>
              <a:buChar char="•"/>
            </a:pPr>
            <a:r>
              <a:rPr lang="en-US" dirty="0">
                <a:latin typeface="Arial"/>
                <a:cs typeface="Arial"/>
              </a:rPr>
              <a:t>I choose the article </a:t>
            </a:r>
            <a:r>
              <a:rPr lang="en-US" b="0" i="0" u="none" strike="noStrike" dirty="0">
                <a:solidFill>
                  <a:srgbClr val="000000"/>
                </a:solidFill>
                <a:effectLst/>
                <a:latin typeface="Arial"/>
                <a:cs typeface="Arial"/>
              </a:rPr>
              <a:t>from the first result page. No need to look further</a:t>
            </a:r>
            <a:r>
              <a:rPr lang="en-US" dirty="0">
                <a:solidFill>
                  <a:srgbClr val="000000"/>
                </a:solidFill>
                <a:latin typeface="Arial"/>
                <a:cs typeface="Arial"/>
              </a:rPr>
              <a:t>. </a:t>
            </a:r>
          </a:p>
          <a:p>
            <a:pPr marL="342900" indent="-342900">
              <a:buFont typeface="Arial"/>
              <a:buChar char="•"/>
            </a:pPr>
            <a:r>
              <a:rPr lang="en-US" dirty="0">
                <a:latin typeface="Arial"/>
                <a:cs typeface="Arial"/>
              </a:rPr>
              <a:t>I </a:t>
            </a:r>
            <a:r>
              <a:rPr lang="en-US" dirty="0">
                <a:solidFill>
                  <a:srgbClr val="000000"/>
                </a:solidFill>
                <a:latin typeface="Arial"/>
                <a:cs typeface="Arial"/>
              </a:rPr>
              <a:t>choose</a:t>
            </a:r>
            <a:r>
              <a:rPr lang="en-US" b="0" i="0" u="none" strike="noStrike" dirty="0">
                <a:solidFill>
                  <a:srgbClr val="000000"/>
                </a:solidFill>
                <a:effectLst/>
                <a:latin typeface="Arial"/>
                <a:cs typeface="Arial"/>
              </a:rPr>
              <a:t> based on the title as it sounds nice.</a:t>
            </a:r>
          </a:p>
          <a:p>
            <a:pPr marL="342900" indent="-342900">
              <a:buFont typeface="Arial"/>
              <a:buChar char="•"/>
            </a:pPr>
            <a:r>
              <a:rPr lang="en-US" b="0" i="0" u="none" strike="noStrike" dirty="0">
                <a:solidFill>
                  <a:srgbClr val="000000"/>
                </a:solidFill>
                <a:effectLst/>
                <a:latin typeface="Arial"/>
                <a:cs typeface="Arial"/>
              </a:rPr>
              <a:t>I won’t take the time to look when the article is published or what is said about the author</a:t>
            </a:r>
            <a:r>
              <a:rPr lang="en-US" dirty="0">
                <a:solidFill>
                  <a:srgbClr val="000000"/>
                </a:solidFill>
                <a:latin typeface="Arial"/>
                <a:cs typeface="Arial"/>
              </a:rPr>
              <a:t>.</a:t>
            </a:r>
            <a:endParaRPr lang="en-US" b="0" dirty="0">
              <a:effectLst/>
              <a:latin typeface="Arial"/>
              <a:cs typeface="Arial"/>
            </a:endParaRPr>
          </a:p>
          <a:p>
            <a:pPr marL="342900" indent="-342900">
              <a:buFont typeface="Arial"/>
              <a:buChar char="•"/>
            </a:pPr>
            <a:r>
              <a:rPr lang="en-US" b="0" i="0" u="none" strike="noStrike" dirty="0">
                <a:solidFill>
                  <a:srgbClr val="000000"/>
                </a:solidFill>
                <a:effectLst/>
                <a:latin typeface="Arial"/>
                <a:cs typeface="Arial"/>
              </a:rPr>
              <a:t>I’ll glance at the abstract, but not </a:t>
            </a:r>
            <a:r>
              <a:rPr lang="en-US" dirty="0">
                <a:solidFill>
                  <a:srgbClr val="000000"/>
                </a:solidFill>
                <a:latin typeface="Arial"/>
                <a:cs typeface="Arial"/>
              </a:rPr>
              <a:t>at the structure or </a:t>
            </a:r>
            <a:r>
              <a:rPr lang="en-US" b="0" i="0" u="none" strike="noStrike" dirty="0">
                <a:solidFill>
                  <a:srgbClr val="000000"/>
                </a:solidFill>
                <a:effectLst/>
                <a:latin typeface="Arial"/>
                <a:cs typeface="Arial"/>
              </a:rPr>
              <a:t>reference list.</a:t>
            </a:r>
            <a:endParaRPr lang="en-US" dirty="0">
              <a:latin typeface="Arial"/>
              <a:cs typeface="Arial"/>
            </a:endParaRPr>
          </a:p>
          <a:p>
            <a:pPr marL="342900" indent="-342900">
              <a:buFont typeface="Arial"/>
              <a:buChar char="•"/>
            </a:pPr>
            <a:r>
              <a:rPr lang="en-US" dirty="0">
                <a:latin typeface="Arial"/>
                <a:cs typeface="Arial"/>
              </a:rPr>
              <a:t>I’ll use </a:t>
            </a:r>
            <a:r>
              <a:rPr lang="en-US" b="0" i="0" u="none" strike="noStrike" dirty="0">
                <a:solidFill>
                  <a:srgbClr val="000000"/>
                </a:solidFill>
                <a:effectLst/>
                <a:latin typeface="Arial"/>
                <a:cs typeface="Arial"/>
              </a:rPr>
              <a:t>ChatGPT because it produces articles fast</a:t>
            </a:r>
            <a:r>
              <a:rPr lang="en-US" dirty="0">
                <a:solidFill>
                  <a:srgbClr val="000000"/>
                </a:solidFill>
                <a:latin typeface="Arial"/>
                <a:cs typeface="Arial"/>
              </a:rPr>
              <a:t>.</a:t>
            </a:r>
            <a:endParaRPr lang="en-US" b="0" i="0" u="none" strike="noStrike" dirty="0">
              <a:solidFill>
                <a:srgbClr val="000000"/>
              </a:solidFill>
              <a:effectLst/>
              <a:latin typeface="Arial"/>
              <a:cs typeface="Arial"/>
            </a:endParaRPr>
          </a:p>
          <a:p>
            <a:endParaRPr lang="fi-FI" dirty="0">
              <a:latin typeface="Arial"/>
              <a:cs typeface="Arial"/>
            </a:endParaRPr>
          </a:p>
          <a:p>
            <a:r>
              <a:rPr lang="en-US" dirty="0">
                <a:latin typeface="Arial"/>
                <a:cs typeface="Arial"/>
              </a:rPr>
              <a:t>How did it go? </a:t>
            </a:r>
            <a:r>
              <a:rPr lang="en-US" dirty="0">
                <a:latin typeface="Arial"/>
                <a:ea typeface="+mn-lt"/>
                <a:cs typeface="Arial"/>
              </a:rPr>
              <a:t>Is this the way you work? Think again. It is your responsibility to choose quality articles. </a:t>
            </a:r>
            <a:endParaRPr lang="fi-FI" dirty="0">
              <a:latin typeface="Arial"/>
              <a:ea typeface="+mn-lt"/>
              <a:cs typeface="Arial"/>
            </a:endParaRPr>
          </a:p>
          <a:p>
            <a:endParaRPr lang="en-US" sz="1600" dirty="0">
              <a:latin typeface="Arial"/>
              <a:cs typeface="Arial"/>
            </a:endParaRPr>
          </a:p>
          <a:p>
            <a:endParaRPr lang="fi-FI" dirty="0">
              <a:cs typeface="Calibri"/>
            </a:endParaRPr>
          </a:p>
        </p:txBody>
      </p:sp>
    </p:spTree>
    <p:extLst>
      <p:ext uri="{BB962C8B-B14F-4D97-AF65-F5344CB8AC3E}">
        <p14:creationId xmlns:p14="http://schemas.microsoft.com/office/powerpoint/2010/main" val="2922383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62B6B8-4752-F7F3-DB90-7DBF67B18206}"/>
              </a:ext>
            </a:extLst>
          </p:cNvPr>
          <p:cNvSpPr>
            <a:spLocks noGrp="1"/>
          </p:cNvSpPr>
          <p:nvPr>
            <p:ph type="title"/>
          </p:nvPr>
        </p:nvSpPr>
        <p:spPr>
          <a:xfrm>
            <a:off x="462419" y="114604"/>
            <a:ext cx="10515600" cy="1325563"/>
          </a:xfrm>
        </p:spPr>
        <p:txBody>
          <a:bodyPr/>
          <a:lstStyle/>
          <a:p>
            <a:r>
              <a:rPr lang="fi-FI" dirty="0" err="1">
                <a:latin typeface="Arial"/>
                <a:ea typeface="Calibri Light"/>
                <a:cs typeface="Calibri Light"/>
              </a:rPr>
              <a:t>Scholarly</a:t>
            </a:r>
            <a:r>
              <a:rPr lang="fi-FI" dirty="0">
                <a:latin typeface="Arial"/>
                <a:ea typeface="Calibri Light"/>
                <a:cs typeface="Calibri Light"/>
              </a:rPr>
              <a:t> </a:t>
            </a:r>
            <a:r>
              <a:rPr lang="fi-FI" dirty="0" err="1">
                <a:latin typeface="Arial"/>
                <a:ea typeface="Calibri Light"/>
                <a:cs typeface="Calibri Light"/>
              </a:rPr>
              <a:t>articles</a:t>
            </a:r>
            <a:endParaRPr lang="fi-FI" dirty="0">
              <a:latin typeface="Arial"/>
            </a:endParaRPr>
          </a:p>
        </p:txBody>
      </p:sp>
      <p:sp>
        <p:nvSpPr>
          <p:cNvPr id="3" name="Sisällön paikkamerkki 2">
            <a:extLst>
              <a:ext uri="{FF2B5EF4-FFF2-40B4-BE49-F238E27FC236}">
                <a16:creationId xmlns:a16="http://schemas.microsoft.com/office/drawing/2014/main" id="{AD2D95DB-AC4C-F11D-A947-47BBC2BBA993}"/>
              </a:ext>
            </a:extLst>
          </p:cNvPr>
          <p:cNvSpPr>
            <a:spLocks noGrp="1"/>
          </p:cNvSpPr>
          <p:nvPr>
            <p:ph idx="1"/>
          </p:nvPr>
        </p:nvSpPr>
        <p:spPr>
          <a:xfrm>
            <a:off x="462419" y="1575104"/>
            <a:ext cx="10515600" cy="4507913"/>
          </a:xfrm>
        </p:spPr>
        <p:txBody>
          <a:bodyPr vert="horz" lIns="91440" tIns="45720" rIns="91440" bIns="45720" rtlCol="0" anchor="t">
            <a:normAutofit/>
          </a:bodyPr>
          <a:lstStyle/>
          <a:p>
            <a:r>
              <a:rPr lang="en-US" sz="2000" dirty="0">
                <a:latin typeface="Arial"/>
                <a:cs typeface="Arial"/>
              </a:rPr>
              <a:t>Scholarly articles are good information sources for assignments.</a:t>
            </a:r>
            <a:endParaRPr lang="fi-FI" sz="2000" dirty="0">
              <a:latin typeface="Arial"/>
              <a:ea typeface="Calibri" panose="020F0502020204030204"/>
              <a:cs typeface="Arial"/>
            </a:endParaRPr>
          </a:p>
          <a:p>
            <a:r>
              <a:rPr lang="en-US" sz="2000" dirty="0">
                <a:latin typeface="Arial"/>
                <a:cs typeface="Arial"/>
              </a:rPr>
              <a:t>Students find articles from their university library’s services.</a:t>
            </a:r>
            <a:endParaRPr lang="fi-FI" sz="2000" dirty="0">
              <a:latin typeface="Arial"/>
              <a:cs typeface="Arial"/>
            </a:endParaRPr>
          </a:p>
          <a:p>
            <a:r>
              <a:rPr lang="en-US" sz="2000" dirty="0">
                <a:latin typeface="Arial"/>
                <a:cs typeface="Arial"/>
              </a:rPr>
              <a:t>Open Access (OA) publishing has become more common alongside the library’s provision. OA means that scholarly articles are freely available online. </a:t>
            </a:r>
            <a:endParaRPr lang="en-US" sz="2000" dirty="0">
              <a:highlight>
                <a:srgbClr val="FFFF00"/>
              </a:highlight>
              <a:latin typeface="Arial" panose="020B0604020202020204" pitchFamily="34" charset="0"/>
              <a:cs typeface="Arial" panose="020B0604020202020204" pitchFamily="34" charset="0"/>
            </a:endParaRPr>
          </a:p>
          <a:p>
            <a:r>
              <a:rPr lang="en-US" sz="2000" dirty="0">
                <a:latin typeface="Arial"/>
                <a:cs typeface="Arial"/>
              </a:rPr>
              <a:t>AI-powered scholarly article search tools are developing constantly.</a:t>
            </a:r>
            <a:endParaRPr lang="fi-FI" sz="2000" dirty="0">
              <a:latin typeface="Arial"/>
              <a:cs typeface="Arial"/>
            </a:endParaRPr>
          </a:p>
          <a:p>
            <a:r>
              <a:rPr lang="en-US" sz="2000" dirty="0">
                <a:latin typeface="Arial"/>
                <a:cs typeface="Arial"/>
              </a:rPr>
              <a:t>Scientific articles have a specific structure, which might vary slightly between disciplines.</a:t>
            </a:r>
            <a:endParaRPr lang="fi-FI" sz="2000" dirty="0">
              <a:latin typeface="Arial"/>
              <a:cs typeface="Arial"/>
            </a:endParaRPr>
          </a:p>
          <a:p>
            <a:r>
              <a:rPr lang="en-US" sz="2000" dirty="0">
                <a:latin typeface="Arial"/>
                <a:cs typeface="Arial"/>
              </a:rPr>
              <a:t>The structure is IMRD: introduction, methods, results, discussion and a reference list.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a:ea typeface="Calibri"/>
                <a:cs typeface="Arial"/>
              </a:rPr>
              <a:t>Learn more about the </a:t>
            </a:r>
            <a:r>
              <a:rPr lang="en-US" sz="2000" dirty="0">
                <a:latin typeface="Arial"/>
                <a:ea typeface="Calibri"/>
                <a:cs typeface="Arial"/>
                <a:hlinkClick r:id="rId2"/>
              </a:rPr>
              <a:t>structure of a quality article</a:t>
            </a:r>
            <a:r>
              <a:rPr lang="en-US" sz="2000" dirty="0">
                <a:latin typeface="Arial"/>
                <a:ea typeface="Calibri"/>
                <a:cs typeface="Arial"/>
              </a:rPr>
              <a:t> (video by </a:t>
            </a:r>
            <a:r>
              <a:rPr lang="en-US" sz="2000" dirty="0" err="1">
                <a:latin typeface="Arial"/>
                <a:ea typeface="Calibri"/>
                <a:cs typeface="Arial"/>
              </a:rPr>
              <a:t>Wordvice</a:t>
            </a:r>
            <a:r>
              <a:rPr lang="en-US" sz="2000" dirty="0">
                <a:latin typeface="Arial"/>
                <a:ea typeface="Calibri"/>
                <a:cs typeface="Arial"/>
              </a:rPr>
              <a:t> Editing services 4:22 min, opens in YouTube).</a:t>
            </a:r>
          </a:p>
          <a:p>
            <a:endParaRPr lang="en-US" sz="2200" dirty="0">
              <a:latin typeface="Arial" panose="020B0604020202020204" pitchFamily="34" charset="0"/>
              <a:ea typeface="Calibri"/>
              <a:cs typeface="Arial" panose="020B0604020202020204" pitchFamily="34" charset="0"/>
            </a:endParaRPr>
          </a:p>
          <a:p>
            <a:pPr marL="0" indent="0">
              <a:buNone/>
            </a:pPr>
            <a:endParaRPr lang="en-US" dirty="0">
              <a:latin typeface="Arial"/>
              <a:ea typeface="Calibri"/>
              <a:cs typeface="Arial"/>
            </a:endParaRPr>
          </a:p>
          <a:p>
            <a:endParaRPr lang="fi-FI" dirty="0">
              <a:ea typeface="Calibri"/>
              <a:cs typeface="Calibri"/>
            </a:endParaRPr>
          </a:p>
        </p:txBody>
      </p:sp>
      <p:sp>
        <p:nvSpPr>
          <p:cNvPr id="4" name="Alatunnisteen paikkamerkki 3">
            <a:extLst>
              <a:ext uri="{FF2B5EF4-FFF2-40B4-BE49-F238E27FC236}">
                <a16:creationId xmlns:a16="http://schemas.microsoft.com/office/drawing/2014/main" id="{79FD96B9-20FC-C821-56F7-76E399476C7D}"/>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148188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E7CCAB-8919-0E2A-67DC-943C57A4EB78}"/>
              </a:ext>
            </a:extLst>
          </p:cNvPr>
          <p:cNvSpPr>
            <a:spLocks noGrp="1"/>
          </p:cNvSpPr>
          <p:nvPr>
            <p:ph type="title"/>
          </p:nvPr>
        </p:nvSpPr>
        <p:spPr>
          <a:xfrm>
            <a:off x="620486" y="135315"/>
            <a:ext cx="10515600" cy="1156230"/>
          </a:xfrm>
        </p:spPr>
        <p:txBody>
          <a:bodyPr>
            <a:noAutofit/>
          </a:bodyPr>
          <a:lstStyle/>
          <a:p>
            <a:r>
              <a:rPr lang="fi-FI" dirty="0" err="1">
                <a:latin typeface="Arial"/>
                <a:cs typeface="Calibri Light"/>
              </a:rPr>
              <a:t>What</a:t>
            </a:r>
            <a:r>
              <a:rPr lang="fi-FI" dirty="0">
                <a:latin typeface="Arial"/>
                <a:cs typeface="Calibri Light"/>
              </a:rPr>
              <a:t> </a:t>
            </a:r>
            <a:r>
              <a:rPr lang="fi-FI" dirty="0" err="1">
                <a:latin typeface="Arial"/>
                <a:cs typeface="Calibri Light"/>
              </a:rPr>
              <a:t>do</a:t>
            </a:r>
            <a:r>
              <a:rPr lang="fi-FI" dirty="0">
                <a:latin typeface="Arial"/>
                <a:cs typeface="Calibri Light"/>
              </a:rPr>
              <a:t> </a:t>
            </a:r>
            <a:r>
              <a:rPr lang="fi-FI" dirty="0" err="1">
                <a:latin typeface="Arial"/>
                <a:cs typeface="Calibri Light"/>
              </a:rPr>
              <a:t>you</a:t>
            </a:r>
            <a:r>
              <a:rPr lang="fi-FI" dirty="0">
                <a:latin typeface="Arial"/>
                <a:cs typeface="Calibri Light"/>
              </a:rPr>
              <a:t> </a:t>
            </a:r>
            <a:r>
              <a:rPr lang="fi-FI" dirty="0" err="1">
                <a:latin typeface="Arial"/>
                <a:cs typeface="Calibri Light"/>
              </a:rPr>
              <a:t>trust</a:t>
            </a:r>
            <a:r>
              <a:rPr lang="fi-FI" dirty="0">
                <a:latin typeface="Arial"/>
                <a:cs typeface="Calibri Light"/>
              </a:rPr>
              <a:t>? </a:t>
            </a:r>
            <a:r>
              <a:rPr lang="fi-FI" dirty="0" err="1">
                <a:latin typeface="Arial"/>
                <a:cs typeface="Calibri Light"/>
              </a:rPr>
              <a:t>Are</a:t>
            </a:r>
            <a:r>
              <a:rPr lang="fi-FI" dirty="0">
                <a:latin typeface="Arial"/>
                <a:cs typeface="Calibri Light"/>
              </a:rPr>
              <a:t> </a:t>
            </a:r>
            <a:r>
              <a:rPr lang="fi-FI" dirty="0" err="1">
                <a:latin typeface="Arial"/>
                <a:cs typeface="Calibri Light"/>
              </a:rPr>
              <a:t>all</a:t>
            </a:r>
            <a:r>
              <a:rPr lang="fi-FI" dirty="0">
                <a:latin typeface="Arial"/>
                <a:cs typeface="Calibri Light"/>
              </a:rPr>
              <a:t> </a:t>
            </a:r>
            <a:r>
              <a:rPr lang="fi-FI" dirty="0" err="1">
                <a:latin typeface="Arial"/>
                <a:cs typeface="Calibri Light"/>
              </a:rPr>
              <a:t>so</a:t>
            </a:r>
            <a:r>
              <a:rPr lang="fi-FI" dirty="0">
                <a:latin typeface="Arial"/>
                <a:cs typeface="Calibri Light"/>
              </a:rPr>
              <a:t> </a:t>
            </a:r>
            <a:r>
              <a:rPr lang="fi-FI" dirty="0" err="1">
                <a:latin typeface="Arial"/>
                <a:cs typeface="Calibri Light"/>
              </a:rPr>
              <a:t>called</a:t>
            </a:r>
            <a:r>
              <a:rPr lang="fi-FI" dirty="0">
                <a:latin typeface="Arial"/>
                <a:cs typeface="Calibri Light"/>
              </a:rPr>
              <a:t> </a:t>
            </a:r>
            <a:r>
              <a:rPr lang="fi-FI" dirty="0" err="1">
                <a:latin typeface="Arial"/>
                <a:cs typeface="Calibri Light"/>
              </a:rPr>
              <a:t>scholarly</a:t>
            </a:r>
            <a:r>
              <a:rPr lang="fi-FI" dirty="0">
                <a:latin typeface="Arial"/>
                <a:cs typeface="Calibri Light"/>
              </a:rPr>
              <a:t> </a:t>
            </a:r>
            <a:r>
              <a:rPr lang="fi-FI" dirty="0" err="1">
                <a:latin typeface="Arial"/>
                <a:cs typeface="Calibri Light"/>
              </a:rPr>
              <a:t>articles</a:t>
            </a:r>
            <a:r>
              <a:rPr lang="fi-FI" dirty="0">
                <a:latin typeface="Arial"/>
                <a:cs typeface="Calibri Light"/>
              </a:rPr>
              <a:t> </a:t>
            </a:r>
            <a:r>
              <a:rPr lang="fi-FI" dirty="0" err="1">
                <a:latin typeface="Arial"/>
                <a:cs typeface="Calibri Light"/>
              </a:rPr>
              <a:t>quality</a:t>
            </a:r>
            <a:r>
              <a:rPr lang="fi-FI" dirty="0">
                <a:latin typeface="Arial"/>
                <a:cs typeface="Calibri Light"/>
              </a:rPr>
              <a:t> </a:t>
            </a:r>
            <a:r>
              <a:rPr lang="fi-FI" dirty="0" err="1">
                <a:latin typeface="Arial"/>
                <a:cs typeface="Calibri Light"/>
              </a:rPr>
              <a:t>ones</a:t>
            </a:r>
            <a:r>
              <a:rPr lang="fi-FI" dirty="0">
                <a:latin typeface="Arial"/>
                <a:cs typeface="Calibri Light"/>
              </a:rPr>
              <a:t>?</a:t>
            </a:r>
          </a:p>
        </p:txBody>
      </p:sp>
      <p:sp>
        <p:nvSpPr>
          <p:cNvPr id="3" name="Sisällön paikkamerkki 2">
            <a:extLst>
              <a:ext uri="{FF2B5EF4-FFF2-40B4-BE49-F238E27FC236}">
                <a16:creationId xmlns:a16="http://schemas.microsoft.com/office/drawing/2014/main" id="{197C80AE-EE19-BB68-7F16-EF94D85C49F9}"/>
              </a:ext>
            </a:extLst>
          </p:cNvPr>
          <p:cNvSpPr>
            <a:spLocks noGrp="1"/>
          </p:cNvSpPr>
          <p:nvPr>
            <p:ph idx="1"/>
          </p:nvPr>
        </p:nvSpPr>
        <p:spPr>
          <a:xfrm>
            <a:off x="487438" y="1293435"/>
            <a:ext cx="11096172" cy="5052861"/>
          </a:xfrm>
        </p:spPr>
        <p:txBody>
          <a:bodyPr vert="horz" lIns="91440" tIns="45720" rIns="91440" bIns="45720" rtlCol="0" anchor="t">
            <a:normAutofit fontScale="40000" lnSpcReduction="20000"/>
          </a:bodyPr>
          <a:lstStyle/>
          <a:p>
            <a:pPr marL="0" indent="0">
              <a:buNone/>
            </a:pPr>
            <a:endParaRPr lang="en-US" sz="2000" dirty="0">
              <a:latin typeface="Arial"/>
              <a:cs typeface="Calibri"/>
            </a:endParaRPr>
          </a:p>
          <a:p>
            <a:pPr marL="0" indent="0">
              <a:buNone/>
            </a:pPr>
            <a:r>
              <a:rPr lang="en-US" sz="5000" dirty="0">
                <a:latin typeface="Arial"/>
                <a:cs typeface="Arial"/>
              </a:rPr>
              <a:t>Not everything online is reliable. Always evaluate your article before choosing. Check:</a:t>
            </a:r>
            <a:endParaRPr lang="en-US" sz="5000" dirty="0">
              <a:latin typeface="Arial"/>
              <a:cs typeface="Calibri"/>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fi-FI" sz="2100" dirty="0">
              <a:latin typeface="Arial"/>
              <a:cs typeface="Arial"/>
            </a:endParaRPr>
          </a:p>
          <a:p>
            <a:pPr marL="0" indent="0">
              <a:buNone/>
            </a:pPr>
            <a:endParaRPr lang="fi-FI" sz="2100" dirty="0">
              <a:latin typeface="Arial"/>
              <a:cs typeface="Arial"/>
            </a:endParaRPr>
          </a:p>
          <a:p>
            <a:pPr marL="0" indent="0">
              <a:buNone/>
            </a:pPr>
            <a:endParaRPr lang="fi-FI" sz="2100" dirty="0">
              <a:latin typeface="Arial"/>
              <a:cs typeface="Arial"/>
            </a:endParaRPr>
          </a:p>
          <a:p>
            <a:pPr marL="0" indent="0">
              <a:buNone/>
            </a:pPr>
            <a:endParaRPr lang="fi-FI" sz="2100" dirty="0">
              <a:latin typeface="Arial"/>
              <a:cs typeface="Arial"/>
            </a:endParaRPr>
          </a:p>
          <a:p>
            <a:pPr marL="0" indent="0">
              <a:buNone/>
            </a:pPr>
            <a:endParaRPr lang="fi-FI" sz="2900" dirty="0">
              <a:latin typeface="Arial"/>
              <a:cs typeface="Arial"/>
            </a:endParaRPr>
          </a:p>
          <a:p>
            <a:pPr marL="0" indent="0">
              <a:buNone/>
            </a:pPr>
            <a:endParaRPr lang="fi-FI" sz="2900" dirty="0">
              <a:latin typeface="Arial"/>
              <a:cs typeface="Arial"/>
            </a:endParaRPr>
          </a:p>
          <a:p>
            <a:pPr marL="0" indent="0">
              <a:buNone/>
            </a:pPr>
            <a:r>
              <a:rPr lang="fi-FI" sz="5000" dirty="0" err="1">
                <a:latin typeface="Arial"/>
                <a:cs typeface="Arial"/>
              </a:rPr>
              <a:t>You</a:t>
            </a:r>
            <a:r>
              <a:rPr lang="fi-FI" sz="5000" dirty="0">
                <a:latin typeface="Arial"/>
                <a:cs typeface="Arial"/>
              </a:rPr>
              <a:t> </a:t>
            </a:r>
            <a:r>
              <a:rPr lang="fi-FI" sz="5000" dirty="0" err="1">
                <a:latin typeface="Arial"/>
                <a:cs typeface="Arial"/>
              </a:rPr>
              <a:t>can</a:t>
            </a:r>
            <a:r>
              <a:rPr lang="fi-FI" sz="5000" dirty="0">
                <a:latin typeface="Arial"/>
                <a:cs typeface="Arial"/>
              </a:rPr>
              <a:t> </a:t>
            </a:r>
            <a:r>
              <a:rPr lang="fi-FI" sz="5000" dirty="0" err="1">
                <a:latin typeface="Arial"/>
                <a:cs typeface="Arial"/>
              </a:rPr>
              <a:t>evaluate</a:t>
            </a:r>
            <a:r>
              <a:rPr lang="fi-FI" sz="5000" dirty="0">
                <a:latin typeface="Arial"/>
                <a:cs typeface="Arial"/>
              </a:rPr>
              <a:t> an </a:t>
            </a:r>
            <a:r>
              <a:rPr lang="fi-FI" sz="5000" dirty="0" err="1">
                <a:latin typeface="Arial"/>
                <a:cs typeface="Arial"/>
              </a:rPr>
              <a:t>information</a:t>
            </a:r>
            <a:r>
              <a:rPr lang="fi-FI" sz="5000" dirty="0">
                <a:latin typeface="Arial"/>
                <a:cs typeface="Arial"/>
              </a:rPr>
              <a:t> </a:t>
            </a:r>
            <a:r>
              <a:rPr lang="fi-FI" sz="5000" dirty="0" err="1">
                <a:latin typeface="Arial"/>
                <a:cs typeface="Arial"/>
              </a:rPr>
              <a:t>source</a:t>
            </a:r>
            <a:r>
              <a:rPr lang="fi-FI" sz="5000" dirty="0">
                <a:latin typeface="Arial"/>
                <a:cs typeface="Arial"/>
              </a:rPr>
              <a:t> </a:t>
            </a:r>
            <a:r>
              <a:rPr lang="fi-FI" sz="5000" dirty="0" err="1">
                <a:latin typeface="Arial"/>
                <a:cs typeface="Arial"/>
              </a:rPr>
              <a:t>with</a:t>
            </a:r>
            <a:r>
              <a:rPr lang="fi-FI" sz="5000" dirty="0">
                <a:latin typeface="Arial"/>
                <a:cs typeface="Arial"/>
              </a:rPr>
              <a:t> </a:t>
            </a:r>
            <a:r>
              <a:rPr lang="fi-FI" sz="5000" dirty="0" err="1">
                <a:latin typeface="Arial"/>
                <a:cs typeface="Arial"/>
              </a:rPr>
              <a:t>the</a:t>
            </a:r>
            <a:r>
              <a:rPr lang="fi-FI" sz="5000" dirty="0">
                <a:latin typeface="Arial"/>
                <a:cs typeface="Arial"/>
              </a:rPr>
              <a:t> TRAAP-</a:t>
            </a:r>
            <a:r>
              <a:rPr lang="fi-FI" sz="5000" dirty="0" err="1">
                <a:latin typeface="Arial"/>
                <a:cs typeface="Arial"/>
              </a:rPr>
              <a:t>test</a:t>
            </a:r>
            <a:r>
              <a:rPr lang="fi-FI" sz="5000" dirty="0">
                <a:latin typeface="Arial"/>
                <a:cs typeface="Arial"/>
              </a:rPr>
              <a:t> (</a:t>
            </a:r>
            <a:r>
              <a:rPr lang="fi-FI" sz="5000" dirty="0" err="1">
                <a:latin typeface="Arial"/>
                <a:cs typeface="Arial"/>
              </a:rPr>
              <a:t>timeliness</a:t>
            </a:r>
            <a:r>
              <a:rPr lang="fi-FI" sz="5000" dirty="0">
                <a:latin typeface="Arial"/>
                <a:cs typeface="Arial"/>
              </a:rPr>
              <a:t>, </a:t>
            </a:r>
            <a:r>
              <a:rPr lang="fi-FI" sz="5000" dirty="0" err="1">
                <a:latin typeface="Arial"/>
                <a:cs typeface="Arial"/>
              </a:rPr>
              <a:t>relevance</a:t>
            </a:r>
            <a:r>
              <a:rPr lang="fi-FI" sz="5000" dirty="0">
                <a:latin typeface="Arial"/>
                <a:cs typeface="Arial"/>
              </a:rPr>
              <a:t>, </a:t>
            </a:r>
            <a:r>
              <a:rPr lang="fi-FI" sz="5000" dirty="0" err="1">
                <a:latin typeface="Arial"/>
                <a:cs typeface="Arial"/>
              </a:rPr>
              <a:t>authority</a:t>
            </a:r>
            <a:r>
              <a:rPr lang="fi-FI" sz="5000" dirty="0">
                <a:latin typeface="Arial"/>
                <a:cs typeface="Arial"/>
              </a:rPr>
              <a:t>, </a:t>
            </a:r>
            <a:r>
              <a:rPr lang="fi-FI" sz="5000" dirty="0" err="1">
                <a:latin typeface="Arial"/>
                <a:cs typeface="Arial"/>
              </a:rPr>
              <a:t>accuracy</a:t>
            </a:r>
            <a:r>
              <a:rPr lang="fi-FI" sz="5000" dirty="0">
                <a:latin typeface="Arial"/>
                <a:cs typeface="Arial"/>
              </a:rPr>
              <a:t>, </a:t>
            </a:r>
            <a:r>
              <a:rPr lang="fi-FI" sz="5000" dirty="0" err="1">
                <a:latin typeface="Arial"/>
                <a:cs typeface="Arial"/>
              </a:rPr>
              <a:t>purpose</a:t>
            </a:r>
            <a:r>
              <a:rPr lang="fi-FI" sz="5000" dirty="0">
                <a:latin typeface="Arial"/>
                <a:cs typeface="Arial"/>
              </a:rPr>
              <a:t>).</a:t>
            </a:r>
            <a:endParaRPr lang="fi-FI" sz="5000" dirty="0">
              <a:latin typeface="Arial"/>
              <a:cs typeface="Calibri"/>
            </a:endParaRPr>
          </a:p>
          <a:p>
            <a:pPr marL="0" indent="0">
              <a:buNone/>
            </a:pPr>
            <a:r>
              <a:rPr lang="fi-FI" sz="5000" dirty="0" err="1">
                <a:latin typeface="Arial"/>
                <a:cs typeface="Arial"/>
              </a:rPr>
              <a:t>Learn</a:t>
            </a:r>
            <a:r>
              <a:rPr lang="fi-FI" sz="5000" dirty="0">
                <a:latin typeface="Arial"/>
                <a:cs typeface="Arial"/>
              </a:rPr>
              <a:t> </a:t>
            </a:r>
            <a:r>
              <a:rPr lang="fi-FI" sz="5000" dirty="0" err="1">
                <a:latin typeface="Arial"/>
                <a:cs typeface="Arial"/>
              </a:rPr>
              <a:t>more</a:t>
            </a:r>
            <a:r>
              <a:rPr lang="fi-FI" sz="5000" dirty="0">
                <a:latin typeface="Arial"/>
                <a:cs typeface="Arial"/>
              </a:rPr>
              <a:t> </a:t>
            </a:r>
            <a:r>
              <a:rPr lang="fi-FI" sz="5000" dirty="0" err="1">
                <a:latin typeface="Arial"/>
                <a:cs typeface="Arial"/>
              </a:rPr>
              <a:t>about</a:t>
            </a:r>
            <a:r>
              <a:rPr lang="fi-FI" sz="5000" dirty="0">
                <a:latin typeface="Arial"/>
                <a:cs typeface="Arial"/>
              </a:rPr>
              <a:t> TRAAP </a:t>
            </a:r>
            <a:r>
              <a:rPr lang="fi-FI" sz="5000" dirty="0" err="1">
                <a:latin typeface="Arial"/>
                <a:cs typeface="Arial"/>
              </a:rPr>
              <a:t>from</a:t>
            </a:r>
            <a:r>
              <a:rPr lang="fi-FI" sz="5000" dirty="0">
                <a:latin typeface="Arial"/>
                <a:cs typeface="Arial"/>
              </a:rPr>
              <a:t> a video  </a:t>
            </a:r>
            <a:r>
              <a:rPr lang="fi-FI" sz="5000" dirty="0">
                <a:latin typeface="Arial"/>
                <a:cs typeface="Arial"/>
                <a:hlinkClick r:id="rId2"/>
              </a:rPr>
              <a:t>‘</a:t>
            </a:r>
            <a:r>
              <a:rPr lang="fi-FI" sz="5000" dirty="0" err="1">
                <a:latin typeface="Arial"/>
                <a:cs typeface="Arial"/>
                <a:hlinkClick r:id="rId2"/>
              </a:rPr>
              <a:t>Evaluating</a:t>
            </a:r>
            <a:r>
              <a:rPr lang="fi-FI" sz="5000" dirty="0">
                <a:latin typeface="Arial"/>
                <a:cs typeface="Arial"/>
                <a:hlinkClick r:id="rId2"/>
              </a:rPr>
              <a:t> </a:t>
            </a:r>
            <a:r>
              <a:rPr lang="fi-FI" sz="5000" dirty="0" err="1">
                <a:latin typeface="Arial"/>
                <a:cs typeface="Arial"/>
                <a:hlinkClick r:id="rId2"/>
              </a:rPr>
              <a:t>information</a:t>
            </a:r>
            <a:r>
              <a:rPr lang="fi-FI" sz="5000" dirty="0">
                <a:latin typeface="Arial"/>
                <a:cs typeface="Arial"/>
                <a:hlinkClick r:id="rId2"/>
              </a:rPr>
              <a:t> </a:t>
            </a:r>
            <a:r>
              <a:rPr lang="fi-FI" sz="5000" dirty="0" err="1">
                <a:latin typeface="Arial"/>
                <a:cs typeface="Arial"/>
                <a:hlinkClick r:id="rId2"/>
              </a:rPr>
              <a:t>sources</a:t>
            </a:r>
            <a:r>
              <a:rPr lang="fi-FI" sz="5000" dirty="0">
                <a:latin typeface="Arial"/>
                <a:cs typeface="Arial"/>
                <a:hlinkClick r:id="rId2"/>
              </a:rPr>
              <a:t>’ </a:t>
            </a:r>
            <a:r>
              <a:rPr lang="fi-FI" sz="5000" dirty="0">
                <a:latin typeface="Arial"/>
                <a:cs typeface="Arial"/>
              </a:rPr>
              <a:t>(Australian National </a:t>
            </a:r>
            <a:r>
              <a:rPr lang="fi-FI" sz="5000" dirty="0" err="1">
                <a:latin typeface="Arial"/>
                <a:cs typeface="Arial"/>
              </a:rPr>
              <a:t>University</a:t>
            </a:r>
            <a:r>
              <a:rPr lang="fi-FI" sz="5000" dirty="0">
                <a:latin typeface="Arial"/>
                <a:cs typeface="Arial"/>
              </a:rPr>
              <a:t> Library, 3:55 min, </a:t>
            </a:r>
            <a:r>
              <a:rPr lang="fi-FI" sz="5000" dirty="0" err="1">
                <a:latin typeface="Arial"/>
                <a:cs typeface="Arial"/>
              </a:rPr>
              <a:t>opens</a:t>
            </a:r>
            <a:r>
              <a:rPr lang="fi-FI" sz="5000" dirty="0">
                <a:latin typeface="Arial"/>
                <a:cs typeface="Arial"/>
              </a:rPr>
              <a:t> in YouTube)</a:t>
            </a:r>
          </a:p>
          <a:p>
            <a:pPr>
              <a:buFont typeface="Arial"/>
              <a:buChar char="•"/>
            </a:pPr>
            <a:br>
              <a:rPr lang="en-US" sz="700" dirty="0">
                <a:latin typeface="Calibri"/>
                <a:cs typeface="Calibri"/>
              </a:rPr>
            </a:br>
            <a:endParaRPr lang="en-US" sz="700" dirty="0">
              <a:latin typeface="Calibri"/>
              <a:cs typeface="Calibri"/>
            </a:endParaRPr>
          </a:p>
          <a:p>
            <a:pPr marL="0" indent="0">
              <a:buNone/>
            </a:pPr>
            <a:endParaRPr lang="en-US" sz="2400" dirty="0">
              <a:latin typeface="Arial"/>
              <a:cs typeface="Arial"/>
            </a:endParaRPr>
          </a:p>
        </p:txBody>
      </p:sp>
      <p:sp>
        <p:nvSpPr>
          <p:cNvPr id="5" name="Suorakulmio: Pyöristetyt kulmat 4">
            <a:extLst>
              <a:ext uri="{FF2B5EF4-FFF2-40B4-BE49-F238E27FC236}">
                <a16:creationId xmlns:a16="http://schemas.microsoft.com/office/drawing/2014/main" id="{AF9D42AD-DDF1-E6B5-9858-1D5E4BA185CB}"/>
              </a:ext>
            </a:extLst>
          </p:cNvPr>
          <p:cNvSpPr/>
          <p:nvPr/>
        </p:nvSpPr>
        <p:spPr>
          <a:xfrm>
            <a:off x="1894061" y="1960775"/>
            <a:ext cx="7550162" cy="2669772"/>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r>
              <a:rPr lang="en-US" sz="1600">
                <a:solidFill>
                  <a:srgbClr val="000000"/>
                </a:solidFill>
                <a:latin typeface="Arial"/>
                <a:cs typeface="Arial"/>
              </a:rPr>
              <a:t>Date – When was the article published, or last updated?</a:t>
            </a:r>
            <a:endParaRPr lang="fi-FI" sz="1600">
              <a:latin typeface="Arial"/>
              <a:cs typeface="Arial"/>
            </a:endParaRPr>
          </a:p>
          <a:p>
            <a:pPr marL="285750" indent="-285750">
              <a:lnSpc>
                <a:spcPct val="90000"/>
              </a:lnSpc>
              <a:spcBef>
                <a:spcPts val="1000"/>
              </a:spcBef>
              <a:buFont typeface="Arial"/>
              <a:buChar char="•"/>
            </a:pPr>
            <a:r>
              <a:rPr lang="en-US" sz="1600">
                <a:solidFill>
                  <a:srgbClr val="000000"/>
                </a:solidFill>
                <a:latin typeface="Arial"/>
                <a:cs typeface="Arial"/>
              </a:rPr>
              <a:t>Author – Who is the author? What information is there about them?  </a:t>
            </a:r>
            <a:endParaRPr lang="fi-FI" sz="1600">
              <a:latin typeface="Arial"/>
              <a:cs typeface="Arial"/>
            </a:endParaRPr>
          </a:p>
          <a:p>
            <a:pPr marL="285750" indent="-285750">
              <a:lnSpc>
                <a:spcPct val="90000"/>
              </a:lnSpc>
              <a:spcBef>
                <a:spcPts val="1000"/>
              </a:spcBef>
              <a:buFont typeface="Arial"/>
              <a:buChar char="•"/>
            </a:pPr>
            <a:r>
              <a:rPr lang="en-US" sz="1600">
                <a:solidFill>
                  <a:srgbClr val="000000"/>
                </a:solidFill>
                <a:latin typeface="Arial"/>
                <a:cs typeface="Arial"/>
              </a:rPr>
              <a:t>Publisher – Who published the content, and where?</a:t>
            </a:r>
            <a:endParaRPr lang="fi-FI" sz="1600">
              <a:latin typeface="Arial"/>
              <a:cs typeface="Arial"/>
            </a:endParaRPr>
          </a:p>
          <a:p>
            <a:pPr marL="285750" indent="-285750">
              <a:lnSpc>
                <a:spcPct val="90000"/>
              </a:lnSpc>
              <a:spcBef>
                <a:spcPts val="1000"/>
              </a:spcBef>
              <a:buFont typeface="Arial"/>
              <a:buChar char="•"/>
            </a:pPr>
            <a:r>
              <a:rPr lang="en-US" sz="1600">
                <a:solidFill>
                  <a:srgbClr val="000000"/>
                </a:solidFill>
                <a:latin typeface="Arial"/>
                <a:cs typeface="Arial"/>
              </a:rPr>
              <a:t>Purpose – What is the author’s motive? </a:t>
            </a:r>
            <a:r>
              <a:rPr lang="fi-FI" sz="1600">
                <a:solidFill>
                  <a:srgbClr val="000000"/>
                </a:solidFill>
                <a:latin typeface="Arial"/>
                <a:cs typeface="Arial"/>
              </a:rPr>
              <a:t>Is </a:t>
            </a:r>
            <a:r>
              <a:rPr lang="fi-FI" sz="1600" err="1">
                <a:solidFill>
                  <a:srgbClr val="000000"/>
                </a:solidFill>
                <a:latin typeface="Arial"/>
                <a:cs typeface="Arial"/>
              </a:rPr>
              <a:t>the</a:t>
            </a:r>
            <a:r>
              <a:rPr lang="fi-FI" sz="1600">
                <a:solidFill>
                  <a:srgbClr val="000000"/>
                </a:solidFill>
                <a:latin typeface="Arial"/>
                <a:cs typeface="Arial"/>
              </a:rPr>
              <a:t> </a:t>
            </a:r>
            <a:r>
              <a:rPr lang="fi-FI" sz="1600" err="1">
                <a:solidFill>
                  <a:srgbClr val="000000"/>
                </a:solidFill>
                <a:latin typeface="Arial"/>
                <a:cs typeface="Arial"/>
              </a:rPr>
              <a:t>presentation</a:t>
            </a:r>
            <a:r>
              <a:rPr lang="fi-FI" sz="1600">
                <a:solidFill>
                  <a:srgbClr val="000000"/>
                </a:solidFill>
                <a:latin typeface="Arial"/>
                <a:cs typeface="Arial"/>
              </a:rPr>
              <a:t> </a:t>
            </a:r>
            <a:r>
              <a:rPr lang="fi-FI" sz="1600" err="1">
                <a:solidFill>
                  <a:srgbClr val="000000"/>
                </a:solidFill>
                <a:latin typeface="Arial"/>
                <a:cs typeface="Arial"/>
              </a:rPr>
              <a:t>objective</a:t>
            </a:r>
            <a:r>
              <a:rPr lang="fi-FI" sz="1600">
                <a:solidFill>
                  <a:srgbClr val="000000"/>
                </a:solidFill>
                <a:latin typeface="Arial"/>
                <a:cs typeface="Arial"/>
              </a:rPr>
              <a:t>?</a:t>
            </a:r>
            <a:endParaRPr lang="fi-FI" sz="1600">
              <a:latin typeface="Arial"/>
              <a:cs typeface="Arial"/>
            </a:endParaRPr>
          </a:p>
          <a:p>
            <a:pPr marL="285750" indent="-285750">
              <a:lnSpc>
                <a:spcPct val="90000"/>
              </a:lnSpc>
              <a:spcBef>
                <a:spcPts val="1000"/>
              </a:spcBef>
              <a:buFont typeface="Arial"/>
              <a:buChar char="•"/>
            </a:pPr>
            <a:r>
              <a:rPr lang="en-US" sz="1600">
                <a:solidFill>
                  <a:srgbClr val="000000"/>
                </a:solidFill>
                <a:latin typeface="Arial"/>
                <a:cs typeface="Arial"/>
              </a:rPr>
              <a:t>Content – Opinion or based on research? Is the text poorly written? </a:t>
            </a:r>
            <a:r>
              <a:rPr lang="fi-FI" sz="1600" err="1">
                <a:solidFill>
                  <a:srgbClr val="000000"/>
                </a:solidFill>
                <a:latin typeface="Arial"/>
                <a:cs typeface="Arial"/>
              </a:rPr>
              <a:t>Are</a:t>
            </a:r>
            <a:r>
              <a:rPr lang="fi-FI" sz="1600">
                <a:solidFill>
                  <a:srgbClr val="000000"/>
                </a:solidFill>
                <a:latin typeface="Arial"/>
                <a:cs typeface="Arial"/>
              </a:rPr>
              <a:t> </a:t>
            </a:r>
            <a:r>
              <a:rPr lang="fi-FI" sz="1600" err="1">
                <a:solidFill>
                  <a:srgbClr val="000000"/>
                </a:solidFill>
                <a:latin typeface="Arial"/>
                <a:cs typeface="Arial"/>
              </a:rPr>
              <a:t>there</a:t>
            </a:r>
            <a:r>
              <a:rPr lang="fi-FI" sz="1600">
                <a:solidFill>
                  <a:srgbClr val="000000"/>
                </a:solidFill>
                <a:latin typeface="Arial"/>
                <a:cs typeface="Arial"/>
              </a:rPr>
              <a:t> </a:t>
            </a:r>
            <a:r>
              <a:rPr lang="fi-FI" sz="1600" err="1">
                <a:solidFill>
                  <a:srgbClr val="000000"/>
                </a:solidFill>
                <a:latin typeface="Arial"/>
                <a:cs typeface="Arial"/>
              </a:rPr>
              <a:t>references</a:t>
            </a:r>
            <a:r>
              <a:rPr lang="fi-FI" sz="1600">
                <a:solidFill>
                  <a:srgbClr val="000000"/>
                </a:solidFill>
                <a:latin typeface="Arial"/>
                <a:cs typeface="Arial"/>
              </a:rPr>
              <a:t>?</a:t>
            </a:r>
            <a:endParaRPr lang="fi-FI" sz="1600">
              <a:latin typeface="Arial"/>
              <a:cs typeface="Arial"/>
            </a:endParaRPr>
          </a:p>
          <a:p>
            <a:pPr marL="285750" indent="-285750">
              <a:lnSpc>
                <a:spcPct val="90000"/>
              </a:lnSpc>
              <a:spcBef>
                <a:spcPts val="1000"/>
              </a:spcBef>
              <a:buFont typeface="Arial"/>
              <a:buChar char="•"/>
            </a:pPr>
            <a:r>
              <a:rPr lang="en-US" sz="1600">
                <a:solidFill>
                  <a:srgbClr val="000000"/>
                </a:solidFill>
                <a:latin typeface="Arial"/>
                <a:cs typeface="Arial"/>
              </a:rPr>
              <a:t>Structure – Does the article follow IMRD (look at previous slide)?</a:t>
            </a:r>
            <a:endParaRPr lang="fi-FI" sz="1600"/>
          </a:p>
        </p:txBody>
      </p:sp>
      <p:sp>
        <p:nvSpPr>
          <p:cNvPr id="4" name="Alatunnisteen paikkamerkki 3">
            <a:extLst>
              <a:ext uri="{FF2B5EF4-FFF2-40B4-BE49-F238E27FC236}">
                <a16:creationId xmlns:a16="http://schemas.microsoft.com/office/drawing/2014/main" id="{D9853CDE-BD10-A004-9A12-C90DB8EAC393}"/>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385156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88B7B7-0844-A716-0D31-B3AB55E25353}"/>
              </a:ext>
            </a:extLst>
          </p:cNvPr>
          <p:cNvSpPr>
            <a:spLocks noGrp="1"/>
          </p:cNvSpPr>
          <p:nvPr>
            <p:ph type="title"/>
          </p:nvPr>
        </p:nvSpPr>
        <p:spPr>
          <a:xfrm>
            <a:off x="318105" y="2268"/>
            <a:ext cx="11507409" cy="1325563"/>
          </a:xfrm>
        </p:spPr>
        <p:txBody>
          <a:bodyPr/>
          <a:lstStyle/>
          <a:p>
            <a:r>
              <a:rPr lang="fi-FI" dirty="0">
                <a:latin typeface="Arial"/>
                <a:ea typeface="Calibri Light"/>
                <a:cs typeface="Calibri Light"/>
              </a:rPr>
              <a:t>Open Access (OA) publishing – </a:t>
            </a:r>
            <a:r>
              <a:rPr lang="fi-FI" dirty="0" err="1">
                <a:latin typeface="Arial"/>
                <a:ea typeface="Calibri Light"/>
                <a:cs typeface="Calibri Light"/>
              </a:rPr>
              <a:t>freely</a:t>
            </a:r>
            <a:r>
              <a:rPr lang="fi-FI" dirty="0">
                <a:latin typeface="Arial"/>
                <a:ea typeface="Calibri Light"/>
                <a:cs typeface="Calibri Light"/>
              </a:rPr>
              <a:t> </a:t>
            </a:r>
            <a:r>
              <a:rPr lang="fi-FI" dirty="0" err="1">
                <a:latin typeface="Arial"/>
                <a:ea typeface="Calibri Light"/>
                <a:cs typeface="Calibri Light"/>
              </a:rPr>
              <a:t>online</a:t>
            </a:r>
            <a:endParaRPr lang="fi-FI" dirty="0" err="1">
              <a:latin typeface="Arial"/>
            </a:endParaRPr>
          </a:p>
        </p:txBody>
      </p:sp>
      <p:sp>
        <p:nvSpPr>
          <p:cNvPr id="3" name="Sisällön paikkamerkki 2">
            <a:extLst>
              <a:ext uri="{FF2B5EF4-FFF2-40B4-BE49-F238E27FC236}">
                <a16:creationId xmlns:a16="http://schemas.microsoft.com/office/drawing/2014/main" id="{5FBE27D5-A1A2-503C-FDBB-D1FA9ABA54D9}"/>
              </a:ext>
            </a:extLst>
          </p:cNvPr>
          <p:cNvSpPr>
            <a:spLocks noGrp="1"/>
          </p:cNvSpPr>
          <p:nvPr>
            <p:ph idx="1"/>
          </p:nvPr>
        </p:nvSpPr>
        <p:spPr>
          <a:xfrm>
            <a:off x="838200" y="1075720"/>
            <a:ext cx="10515600" cy="5258480"/>
          </a:xfrm>
        </p:spPr>
        <p:txBody>
          <a:bodyPr vert="horz" lIns="91440" tIns="45720" rIns="91440" bIns="45720" rtlCol="0" anchor="t">
            <a:normAutofit/>
          </a:bodyPr>
          <a:lstStyle/>
          <a:p>
            <a:r>
              <a:rPr lang="en-US" sz="2000" dirty="0">
                <a:latin typeface="Arial"/>
                <a:ea typeface="Calibri" panose="020F0502020204030204"/>
                <a:cs typeface="Arial"/>
              </a:rPr>
              <a:t>Most OA scholarly articles are of high quality and trustworthy.</a:t>
            </a:r>
            <a:endParaRPr lang="fi-FI" sz="2000" dirty="0">
              <a:latin typeface="Arial"/>
              <a:ea typeface="Calibri" panose="020F0502020204030204"/>
              <a:cs typeface="Arial"/>
            </a:endParaRPr>
          </a:p>
          <a:p>
            <a:r>
              <a:rPr lang="en-US" sz="2000" dirty="0">
                <a:latin typeface="Arial"/>
                <a:ea typeface="Calibri" panose="020F0502020204030204"/>
                <a:cs typeface="Arial"/>
              </a:rPr>
              <a:t>Unfortunately, openness has brought an unwanted phenomenon: predatory journals.</a:t>
            </a:r>
            <a:endParaRPr lang="fi-FI" sz="2000" dirty="0">
              <a:latin typeface="Arial"/>
              <a:ea typeface="Calibri" panose="020F0502020204030204"/>
              <a:cs typeface="Arial"/>
            </a:endParaRPr>
          </a:p>
          <a:p>
            <a:r>
              <a:rPr lang="en-US" sz="2000" dirty="0">
                <a:latin typeface="Arial"/>
                <a:ea typeface="Calibri" panose="020F0502020204030204"/>
                <a:cs typeface="Arial"/>
              </a:rPr>
              <a:t>They entice to publish in the journal with promises of quick publishing and no requirements on the text</a:t>
            </a:r>
            <a:r>
              <a:rPr lang="fi-FI" sz="2000" dirty="0">
                <a:latin typeface="Arial"/>
                <a:ea typeface="Calibri" panose="020F0502020204030204"/>
                <a:cs typeface="Arial"/>
              </a:rPr>
              <a:t>.</a:t>
            </a:r>
          </a:p>
          <a:p>
            <a:r>
              <a:rPr lang="en-US" sz="2000" dirty="0">
                <a:latin typeface="Arial"/>
                <a:ea typeface="Calibri" panose="020F0502020204030204"/>
                <a:cs typeface="Arial"/>
              </a:rPr>
              <a:t>Predatory journals don’t meet the requirements of scholarly publishing.</a:t>
            </a:r>
            <a:endParaRPr lang="fi-FI" sz="2000" dirty="0">
              <a:latin typeface="Arial"/>
              <a:ea typeface="Calibri" panose="020F0502020204030204"/>
              <a:cs typeface="Arial"/>
            </a:endParaRPr>
          </a:p>
          <a:p>
            <a:r>
              <a:rPr lang="en-US" sz="2000" dirty="0">
                <a:latin typeface="Arial"/>
                <a:ea typeface="Calibri" panose="020F0502020204030204"/>
                <a:cs typeface="Arial"/>
              </a:rPr>
              <a:t>You might run into these so called “scholarly journals”.</a:t>
            </a:r>
            <a:endParaRPr lang="fi-FI" sz="2000" dirty="0">
              <a:latin typeface="Arial"/>
              <a:ea typeface="Calibri" panose="020F0502020204030204"/>
              <a:cs typeface="Arial"/>
            </a:endParaRPr>
          </a:p>
          <a:p>
            <a:r>
              <a:rPr lang="en-US" sz="2000" dirty="0">
                <a:latin typeface="Arial"/>
                <a:ea typeface="Calibri" panose="020F0502020204030204"/>
                <a:cs typeface="Arial"/>
              </a:rPr>
              <a:t>Have doubts if: there are spelling mistakes, information about the author is scarce, references are missing.</a:t>
            </a:r>
            <a:endParaRPr lang="fi-FI" sz="2000" dirty="0">
              <a:latin typeface="Arial"/>
              <a:ea typeface="Calibri" panose="020F0502020204030204"/>
              <a:cs typeface="Arial"/>
            </a:endParaRPr>
          </a:p>
          <a:p>
            <a:r>
              <a:rPr lang="en-US" sz="2000" dirty="0">
                <a:latin typeface="Arial"/>
                <a:ea typeface="Calibri" panose="020F0502020204030204"/>
                <a:cs typeface="Arial"/>
              </a:rPr>
              <a:t>Find out about the journal:</a:t>
            </a:r>
          </a:p>
          <a:p>
            <a:pPr lvl="1"/>
            <a:r>
              <a:rPr lang="en-US" sz="1800" dirty="0">
                <a:latin typeface="Arial"/>
                <a:ea typeface="Calibri" panose="020F0502020204030204"/>
                <a:cs typeface="Arial"/>
              </a:rPr>
              <a:t>Google the journal and read what is discussed. Untrustworthy publishers/journals are noticed quickly in the science community.</a:t>
            </a:r>
            <a:endParaRPr lang="en-US" sz="1800" dirty="0">
              <a:latin typeface="Arial"/>
              <a:ea typeface="Calibri" panose="020F0502020204030204"/>
              <a:cs typeface="Calibri" panose="020F0502020204030204"/>
            </a:endParaRPr>
          </a:p>
          <a:p>
            <a:pPr lvl="1"/>
            <a:r>
              <a:rPr lang="en-US" sz="1800" dirty="0">
                <a:latin typeface="Arial"/>
                <a:ea typeface="Calibri" panose="020F0502020204030204"/>
                <a:cs typeface="Arial"/>
                <a:hlinkClick r:id="rId2"/>
              </a:rPr>
              <a:t>Directory of Open Access Journals (DOAJ)</a:t>
            </a:r>
            <a:r>
              <a:rPr lang="en-US" sz="1800" dirty="0">
                <a:latin typeface="Arial"/>
                <a:ea typeface="Calibri" panose="020F0502020204030204"/>
                <a:cs typeface="Arial"/>
              </a:rPr>
              <a:t> lists quality OA scholarly journals. Even though it doesn’t cover all, it’s a handy tool for checking.</a:t>
            </a:r>
            <a:endParaRPr lang="en-US" sz="1800" dirty="0">
              <a:latin typeface="Arial"/>
              <a:ea typeface="Calibri"/>
              <a:cs typeface="Calibri"/>
            </a:endParaRPr>
          </a:p>
          <a:p>
            <a:pPr lvl="1"/>
            <a:r>
              <a:rPr lang="en-US" sz="1800" dirty="0">
                <a:latin typeface="Arial"/>
                <a:ea typeface="Calibri" panose="020F0502020204030204"/>
                <a:cs typeface="Arial"/>
                <a:hlinkClick r:id="rId3"/>
              </a:rPr>
              <a:t>JUFO portal</a:t>
            </a:r>
            <a:r>
              <a:rPr lang="en-US" sz="1800" dirty="0">
                <a:latin typeface="Arial"/>
                <a:ea typeface="Calibri" panose="020F0502020204030204"/>
                <a:cs typeface="Arial"/>
              </a:rPr>
              <a:t> is a service for information on scholarly publishing. It is maintained by the Federation of Finnish Learned Societies.</a:t>
            </a:r>
          </a:p>
          <a:p>
            <a:pPr marL="0" indent="0">
              <a:buNone/>
            </a:pPr>
            <a:endParaRPr lang="en-US" sz="2000" dirty="0">
              <a:latin typeface="Arial"/>
              <a:ea typeface="Calibri" panose="020F0502020204030204"/>
              <a:cs typeface="Arial"/>
            </a:endParaRPr>
          </a:p>
          <a:p>
            <a:endParaRPr lang="en-US" sz="2000" dirty="0">
              <a:latin typeface="Arial"/>
              <a:ea typeface="Calibri" panose="020F0502020204030204"/>
              <a:cs typeface="Arial"/>
            </a:endParaRPr>
          </a:p>
          <a:p>
            <a:endParaRPr lang="en-US" sz="2000" dirty="0">
              <a:latin typeface="Arial"/>
              <a:ea typeface="Calibri" panose="020F0502020204030204"/>
              <a:cs typeface="Arial"/>
            </a:endParaRPr>
          </a:p>
          <a:p>
            <a:pPr marL="0" indent="0">
              <a:buNone/>
            </a:pPr>
            <a:endParaRPr lang="fi-FI" dirty="0">
              <a:ea typeface="Calibri" panose="020F0502020204030204"/>
              <a:cs typeface="Calibri" panose="020F0502020204030204"/>
            </a:endParaRPr>
          </a:p>
        </p:txBody>
      </p:sp>
      <p:sp>
        <p:nvSpPr>
          <p:cNvPr id="4" name="Alatunnisteen paikkamerkki 3">
            <a:extLst>
              <a:ext uri="{FF2B5EF4-FFF2-40B4-BE49-F238E27FC236}">
                <a16:creationId xmlns:a16="http://schemas.microsoft.com/office/drawing/2014/main" id="{89AB068D-3A38-169F-0121-F14057DCF5B3}"/>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20084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238797-19F9-4BBF-A6C1-6816E246D8BB}"/>
              </a:ext>
            </a:extLst>
          </p:cNvPr>
          <p:cNvSpPr>
            <a:spLocks noGrp="1"/>
          </p:cNvSpPr>
          <p:nvPr>
            <p:ph type="title"/>
          </p:nvPr>
        </p:nvSpPr>
        <p:spPr>
          <a:xfrm>
            <a:off x="725334" y="405203"/>
            <a:ext cx="10731689" cy="749299"/>
          </a:xfrm>
        </p:spPr>
        <p:txBody>
          <a:bodyPr/>
          <a:lstStyle/>
          <a:p>
            <a:r>
              <a:rPr lang="fi-FI" err="1">
                <a:latin typeface="Arial"/>
                <a:cs typeface="Arial"/>
              </a:rPr>
              <a:t>Evaluate</a:t>
            </a:r>
            <a:r>
              <a:rPr lang="fi-FI">
                <a:latin typeface="Arial"/>
                <a:cs typeface="Arial"/>
              </a:rPr>
              <a:t> </a:t>
            </a:r>
            <a:r>
              <a:rPr lang="fi-FI" err="1">
                <a:latin typeface="Arial"/>
                <a:cs typeface="Arial"/>
              </a:rPr>
              <a:t>journals</a:t>
            </a:r>
            <a:endParaRPr lang="fi-FI">
              <a:latin typeface="Arial"/>
              <a:cs typeface="Arial"/>
            </a:endParaRPr>
          </a:p>
        </p:txBody>
      </p:sp>
      <p:sp>
        <p:nvSpPr>
          <p:cNvPr id="3" name="Tekstin paikkamerkki 2">
            <a:extLst>
              <a:ext uri="{FF2B5EF4-FFF2-40B4-BE49-F238E27FC236}">
                <a16:creationId xmlns:a16="http://schemas.microsoft.com/office/drawing/2014/main" id="{DC43FC0D-DA1E-406B-8917-11DFA570BC41}"/>
              </a:ext>
            </a:extLst>
          </p:cNvPr>
          <p:cNvSpPr>
            <a:spLocks noGrp="1"/>
          </p:cNvSpPr>
          <p:nvPr>
            <p:ph type="body" idx="1"/>
          </p:nvPr>
        </p:nvSpPr>
        <p:spPr>
          <a:xfrm>
            <a:off x="758989" y="1593378"/>
            <a:ext cx="5157787" cy="579731"/>
          </a:xfrm>
          <a:solidFill>
            <a:schemeClr val="accent4">
              <a:lumMod val="40000"/>
              <a:lumOff val="60000"/>
            </a:schemeClr>
          </a:solidFill>
        </p:spPr>
        <p:txBody>
          <a:bodyPr/>
          <a:lstStyle/>
          <a:p>
            <a:pPr algn="ctr"/>
            <a:r>
              <a:rPr lang="fi-FI" err="1">
                <a:latin typeface="Arial"/>
                <a:cs typeface="Arial"/>
              </a:rPr>
              <a:t>Scientific</a:t>
            </a:r>
            <a:r>
              <a:rPr lang="fi-FI">
                <a:latin typeface="Arial"/>
                <a:cs typeface="Arial"/>
              </a:rPr>
              <a:t> </a:t>
            </a:r>
            <a:r>
              <a:rPr lang="fi-FI" err="1">
                <a:latin typeface="Arial"/>
                <a:cs typeface="Arial"/>
              </a:rPr>
              <a:t>journal</a:t>
            </a:r>
            <a:endParaRPr lang="fi-FI">
              <a:latin typeface="Arial"/>
              <a:cs typeface="Arial"/>
            </a:endParaRPr>
          </a:p>
        </p:txBody>
      </p:sp>
      <p:sp>
        <p:nvSpPr>
          <p:cNvPr id="10" name="Sisällön paikkamerkki 9">
            <a:extLst>
              <a:ext uri="{FF2B5EF4-FFF2-40B4-BE49-F238E27FC236}">
                <a16:creationId xmlns:a16="http://schemas.microsoft.com/office/drawing/2014/main" id="{C0F38A9B-0339-EB8E-0428-E3E98CC9D3A7}"/>
              </a:ext>
            </a:extLst>
          </p:cNvPr>
          <p:cNvSpPr>
            <a:spLocks noGrp="1"/>
          </p:cNvSpPr>
          <p:nvPr>
            <p:ph sz="quarter" idx="4"/>
          </p:nvPr>
        </p:nvSpPr>
        <p:spPr>
          <a:xfrm>
            <a:off x="734915" y="2468898"/>
            <a:ext cx="5205934" cy="2398271"/>
          </a:xfrm>
        </p:spPr>
        <p:txBody>
          <a:bodyPr vert="horz" lIns="91440" tIns="45720" rIns="91440" bIns="45720" rtlCol="0" anchor="t">
            <a:normAutofit/>
          </a:bodyPr>
          <a:lstStyle/>
          <a:p>
            <a:pPr marL="457200" indent="-457200"/>
            <a:r>
              <a:rPr lang="fi-FI" sz="2000" err="1">
                <a:latin typeface="Arial"/>
                <a:ea typeface="Calibri"/>
                <a:cs typeface="Arial"/>
              </a:rPr>
              <a:t>Articles</a:t>
            </a:r>
            <a:r>
              <a:rPr lang="fi-FI" sz="2000" dirty="0">
                <a:latin typeface="Arial"/>
                <a:ea typeface="Calibri"/>
                <a:cs typeface="Arial"/>
              </a:rPr>
              <a:t> </a:t>
            </a:r>
            <a:r>
              <a:rPr lang="fi-FI" sz="2000" err="1">
                <a:latin typeface="Arial"/>
                <a:ea typeface="Calibri"/>
                <a:cs typeface="Arial"/>
              </a:rPr>
              <a:t>are</a:t>
            </a:r>
            <a:r>
              <a:rPr lang="fi-FI" sz="2000" dirty="0">
                <a:latin typeface="Arial"/>
                <a:ea typeface="Calibri"/>
                <a:cs typeface="Arial"/>
              </a:rPr>
              <a:t> </a:t>
            </a:r>
            <a:r>
              <a:rPr lang="fi-FI" sz="2000" dirty="0">
                <a:latin typeface="Arial"/>
                <a:ea typeface="Calibri"/>
                <a:cs typeface="Arial"/>
                <a:hlinkClick r:id="rId2"/>
              </a:rPr>
              <a:t>scholary peer reviewed</a:t>
            </a:r>
            <a:r>
              <a:rPr lang="fi-FI" sz="2000" dirty="0">
                <a:latin typeface="Arial"/>
                <a:ea typeface="Calibri"/>
                <a:cs typeface="Arial"/>
              </a:rPr>
              <a:t> and </a:t>
            </a:r>
            <a:r>
              <a:rPr lang="fi-FI" sz="2000" err="1">
                <a:latin typeface="Arial"/>
                <a:ea typeface="Calibri"/>
                <a:cs typeface="Arial"/>
              </a:rPr>
              <a:t>the</a:t>
            </a:r>
            <a:r>
              <a:rPr lang="fi-FI" sz="2000" dirty="0">
                <a:latin typeface="Arial"/>
                <a:ea typeface="Calibri"/>
                <a:cs typeface="Arial"/>
              </a:rPr>
              <a:t> publishing </a:t>
            </a:r>
            <a:r>
              <a:rPr lang="fi-FI" sz="2000" err="1">
                <a:latin typeface="Arial"/>
                <a:ea typeface="Calibri"/>
                <a:cs typeface="Arial"/>
              </a:rPr>
              <a:t>process</a:t>
            </a:r>
            <a:r>
              <a:rPr lang="fi-FI" sz="2000" dirty="0">
                <a:latin typeface="Arial"/>
                <a:ea typeface="Calibri"/>
                <a:cs typeface="Arial"/>
              </a:rPr>
              <a:t> is long</a:t>
            </a:r>
          </a:p>
          <a:p>
            <a:pPr marL="457200" indent="-457200"/>
            <a:r>
              <a:rPr lang="fi-FI" sz="2000" dirty="0" err="1">
                <a:latin typeface="Arial"/>
                <a:ea typeface="Calibri"/>
                <a:cs typeface="Arial"/>
              </a:rPr>
              <a:t>The</a:t>
            </a:r>
            <a:r>
              <a:rPr lang="fi-FI" sz="2000" dirty="0">
                <a:latin typeface="Arial"/>
                <a:ea typeface="Calibri"/>
                <a:cs typeface="Arial"/>
              </a:rPr>
              <a:t> </a:t>
            </a:r>
            <a:r>
              <a:rPr lang="fi-FI" sz="2000" dirty="0" err="1">
                <a:latin typeface="Arial"/>
                <a:ea typeface="Calibri"/>
                <a:cs typeface="Arial"/>
              </a:rPr>
              <a:t>journal's</a:t>
            </a:r>
            <a:r>
              <a:rPr lang="fi-FI" sz="2000" dirty="0">
                <a:latin typeface="Arial"/>
                <a:ea typeface="Calibri"/>
                <a:cs typeface="Arial"/>
              </a:rPr>
              <a:t> </a:t>
            </a:r>
            <a:r>
              <a:rPr lang="fi-FI" sz="2000" dirty="0" err="1">
                <a:latin typeface="Arial"/>
                <a:ea typeface="Calibri"/>
                <a:cs typeface="Arial"/>
              </a:rPr>
              <a:t>background</a:t>
            </a:r>
            <a:r>
              <a:rPr lang="fi-FI" sz="2000" dirty="0">
                <a:latin typeface="Arial"/>
                <a:ea typeface="Calibri"/>
                <a:cs typeface="Arial"/>
              </a:rPr>
              <a:t> </a:t>
            </a:r>
            <a:r>
              <a:rPr lang="fi-FI" sz="2000" dirty="0" err="1">
                <a:latin typeface="Arial"/>
                <a:ea typeface="Calibri"/>
                <a:cs typeface="Arial"/>
              </a:rPr>
              <a:t>information</a:t>
            </a:r>
            <a:r>
              <a:rPr lang="fi-FI" sz="2000" dirty="0">
                <a:latin typeface="Arial"/>
                <a:ea typeface="Calibri"/>
                <a:cs typeface="Arial"/>
              </a:rPr>
              <a:t> </a:t>
            </a:r>
            <a:r>
              <a:rPr lang="fi-FI" sz="2000" dirty="0" err="1">
                <a:latin typeface="Arial"/>
                <a:ea typeface="Calibri"/>
                <a:cs typeface="Arial"/>
              </a:rPr>
              <a:t>can</a:t>
            </a:r>
            <a:r>
              <a:rPr lang="fi-FI" sz="2000" dirty="0">
                <a:latin typeface="Arial"/>
                <a:ea typeface="Calibri"/>
                <a:cs typeface="Arial"/>
              </a:rPr>
              <a:t> </a:t>
            </a:r>
            <a:r>
              <a:rPr lang="fi-FI" sz="2000" dirty="0" err="1">
                <a:latin typeface="Arial"/>
                <a:ea typeface="Calibri"/>
                <a:cs typeface="Arial"/>
              </a:rPr>
              <a:t>be</a:t>
            </a:r>
            <a:r>
              <a:rPr lang="fi-FI" sz="2000" dirty="0">
                <a:latin typeface="Arial"/>
                <a:ea typeface="Calibri"/>
                <a:cs typeface="Arial"/>
              </a:rPr>
              <a:t> </a:t>
            </a:r>
            <a:r>
              <a:rPr lang="fi-FI" sz="2000" dirty="0" err="1">
                <a:latin typeface="Arial"/>
                <a:ea typeface="Calibri"/>
                <a:cs typeface="Arial"/>
              </a:rPr>
              <a:t>checked</a:t>
            </a:r>
          </a:p>
          <a:p>
            <a:pPr marL="457200" indent="-457200"/>
            <a:r>
              <a:rPr lang="fi-FI" sz="2000" dirty="0" err="1">
                <a:latin typeface="Arial"/>
                <a:ea typeface="Calibri"/>
                <a:cs typeface="Arial"/>
              </a:rPr>
              <a:t>The</a:t>
            </a:r>
            <a:r>
              <a:rPr lang="fi-FI" sz="2000" dirty="0">
                <a:latin typeface="Arial"/>
                <a:ea typeface="Calibri"/>
                <a:cs typeface="Arial"/>
              </a:rPr>
              <a:t> editorial </a:t>
            </a:r>
            <a:r>
              <a:rPr lang="fi-FI" sz="2000" dirty="0" err="1">
                <a:latin typeface="Arial"/>
                <a:ea typeface="Calibri"/>
                <a:cs typeface="Arial"/>
              </a:rPr>
              <a:t>board</a:t>
            </a:r>
            <a:r>
              <a:rPr lang="fi-FI" sz="2000" dirty="0">
                <a:latin typeface="Arial"/>
                <a:ea typeface="Calibri"/>
                <a:cs typeface="Arial"/>
              </a:rPr>
              <a:t> </a:t>
            </a:r>
            <a:r>
              <a:rPr lang="fi-FI" sz="2000" dirty="0" err="1">
                <a:latin typeface="Arial"/>
                <a:ea typeface="Calibri"/>
                <a:cs typeface="Arial"/>
              </a:rPr>
              <a:t>has</a:t>
            </a:r>
            <a:r>
              <a:rPr lang="fi-FI" sz="2000" dirty="0">
                <a:latin typeface="Arial"/>
                <a:ea typeface="Calibri"/>
                <a:cs typeface="Arial"/>
              </a:rPr>
              <a:t> </a:t>
            </a:r>
            <a:r>
              <a:rPr lang="fi-FI" sz="2000" dirty="0" err="1">
                <a:latin typeface="Arial"/>
                <a:ea typeface="Calibri"/>
                <a:cs typeface="Arial"/>
              </a:rPr>
              <a:t>experts</a:t>
            </a:r>
            <a:r>
              <a:rPr lang="fi-FI" sz="2000" dirty="0">
                <a:latin typeface="Arial"/>
                <a:ea typeface="Calibri"/>
                <a:cs typeface="Arial"/>
              </a:rPr>
              <a:t> in </a:t>
            </a:r>
            <a:r>
              <a:rPr lang="fi-FI" sz="2000" dirty="0" err="1">
                <a:latin typeface="Arial"/>
                <a:ea typeface="Calibri"/>
                <a:cs typeface="Arial"/>
              </a:rPr>
              <a:t>the</a:t>
            </a:r>
            <a:r>
              <a:rPr lang="fi-FI" sz="2000" dirty="0">
                <a:latin typeface="Arial"/>
                <a:ea typeface="Calibri"/>
                <a:cs typeface="Arial"/>
              </a:rPr>
              <a:t> </a:t>
            </a:r>
            <a:r>
              <a:rPr lang="fi-FI" sz="2000" dirty="0" err="1">
                <a:latin typeface="Arial"/>
                <a:ea typeface="Calibri"/>
                <a:cs typeface="Arial"/>
              </a:rPr>
              <a:t>journal's</a:t>
            </a:r>
            <a:r>
              <a:rPr lang="fi-FI" sz="2000" dirty="0">
                <a:latin typeface="Arial"/>
                <a:ea typeface="Calibri"/>
                <a:cs typeface="Arial"/>
              </a:rPr>
              <a:t> </a:t>
            </a:r>
            <a:r>
              <a:rPr lang="fi-FI" sz="2000" dirty="0" err="1">
                <a:latin typeface="Arial"/>
                <a:ea typeface="Calibri"/>
                <a:cs typeface="Arial"/>
              </a:rPr>
              <a:t>field</a:t>
            </a:r>
            <a:endParaRPr lang="fi-FI" sz="2000" dirty="0">
              <a:latin typeface="Arial"/>
              <a:ea typeface="Calibri"/>
              <a:cs typeface="Arial"/>
            </a:endParaRPr>
          </a:p>
          <a:p>
            <a:pPr marL="457200" indent="-457200"/>
            <a:r>
              <a:rPr lang="fi-FI" sz="2000" dirty="0" err="1">
                <a:latin typeface="Arial"/>
                <a:ea typeface="Calibri"/>
                <a:cs typeface="Arial"/>
              </a:rPr>
              <a:t>The</a:t>
            </a:r>
            <a:r>
              <a:rPr lang="fi-FI" sz="2000" dirty="0">
                <a:latin typeface="Arial"/>
                <a:ea typeface="Calibri"/>
                <a:cs typeface="Arial"/>
              </a:rPr>
              <a:t> publishing </a:t>
            </a:r>
            <a:r>
              <a:rPr lang="fi-FI" sz="2000" dirty="0" err="1">
                <a:latin typeface="Arial"/>
                <a:ea typeface="Calibri"/>
                <a:cs typeface="Arial"/>
              </a:rPr>
              <a:t>process</a:t>
            </a:r>
            <a:r>
              <a:rPr lang="fi-FI" sz="2000" dirty="0">
                <a:latin typeface="Arial"/>
                <a:ea typeface="Calibri"/>
                <a:cs typeface="Arial"/>
              </a:rPr>
              <a:t> is open</a:t>
            </a:r>
          </a:p>
          <a:p>
            <a:pPr marL="457200" indent="-457200"/>
            <a:endParaRPr lang="fi-FI" sz="2000">
              <a:latin typeface="Arial" panose="020B0604020202020204" pitchFamily="34" charset="0"/>
              <a:ea typeface="Calibri"/>
              <a:cs typeface="Arial" panose="020B0604020202020204" pitchFamily="34" charset="0"/>
            </a:endParaRPr>
          </a:p>
          <a:p>
            <a:pPr marL="0" indent="0">
              <a:buNone/>
            </a:pPr>
            <a:endParaRPr lang="fi-FI">
              <a:ea typeface="Calibri"/>
              <a:cs typeface="Calibri"/>
            </a:endParaRPr>
          </a:p>
          <a:p>
            <a:pPr marL="457200" indent="-457200"/>
            <a:endParaRPr lang="fi-FI">
              <a:ea typeface="Calibri"/>
              <a:cs typeface="Calibri"/>
            </a:endParaRPr>
          </a:p>
          <a:p>
            <a:pPr marL="0" indent="0">
              <a:buNone/>
            </a:pPr>
            <a:endParaRPr lang="fi-FI">
              <a:ea typeface="Calibri"/>
              <a:cs typeface="Calibri"/>
            </a:endParaRPr>
          </a:p>
          <a:p>
            <a:pPr marL="457200" indent="-457200"/>
            <a:endParaRPr lang="fi-FI">
              <a:ea typeface="Calibri"/>
              <a:cs typeface="Calibri"/>
            </a:endParaRPr>
          </a:p>
        </p:txBody>
      </p:sp>
      <p:sp>
        <p:nvSpPr>
          <p:cNvPr id="5" name="Tekstin paikkamerkki 4">
            <a:extLst>
              <a:ext uri="{FF2B5EF4-FFF2-40B4-BE49-F238E27FC236}">
                <a16:creationId xmlns:a16="http://schemas.microsoft.com/office/drawing/2014/main" id="{FD42C12A-485C-4C75-A93D-ED57CBF1BA9B}"/>
              </a:ext>
            </a:extLst>
          </p:cNvPr>
          <p:cNvSpPr>
            <a:spLocks noGrp="1"/>
          </p:cNvSpPr>
          <p:nvPr>
            <p:ph type="body" sz="quarter" idx="3"/>
          </p:nvPr>
        </p:nvSpPr>
        <p:spPr>
          <a:xfrm>
            <a:off x="6445685" y="1593378"/>
            <a:ext cx="5213351" cy="579732"/>
          </a:xfrm>
          <a:solidFill>
            <a:schemeClr val="accent2">
              <a:lumMod val="40000"/>
              <a:lumOff val="60000"/>
            </a:schemeClr>
          </a:solidFill>
        </p:spPr>
        <p:txBody>
          <a:bodyPr/>
          <a:lstStyle/>
          <a:p>
            <a:pPr algn="ctr"/>
            <a:r>
              <a:rPr lang="fi-FI" err="1">
                <a:latin typeface="Arial"/>
                <a:cs typeface="Arial"/>
              </a:rPr>
              <a:t>Predatory</a:t>
            </a:r>
            <a:r>
              <a:rPr lang="fi-FI">
                <a:latin typeface="Arial"/>
                <a:cs typeface="Arial"/>
              </a:rPr>
              <a:t> </a:t>
            </a:r>
            <a:r>
              <a:rPr lang="fi-FI" err="1">
                <a:latin typeface="Arial"/>
                <a:cs typeface="Arial"/>
              </a:rPr>
              <a:t>journal</a:t>
            </a:r>
            <a:endParaRPr lang="fi-FI">
              <a:latin typeface="Arial" panose="020B0604020202020204" pitchFamily="34" charset="0"/>
              <a:cs typeface="Arial" panose="020B0604020202020204" pitchFamily="34" charset="0"/>
            </a:endParaRPr>
          </a:p>
        </p:txBody>
      </p:sp>
      <p:sp>
        <p:nvSpPr>
          <p:cNvPr id="4" name="Sisällön paikkamerkki 3">
            <a:extLst>
              <a:ext uri="{FF2B5EF4-FFF2-40B4-BE49-F238E27FC236}">
                <a16:creationId xmlns:a16="http://schemas.microsoft.com/office/drawing/2014/main" id="{CE0D3C44-5922-4AF1-8BDA-173F36DBFCA7}"/>
              </a:ext>
              <a:ext uri="{C183D7F6-B498-43B3-948B-1728B52AA6E4}">
                <adec:decorative xmlns:adec="http://schemas.microsoft.com/office/drawing/2017/decorative" val="1"/>
              </a:ext>
            </a:extLst>
          </p:cNvPr>
          <p:cNvSpPr>
            <a:spLocks noGrp="1"/>
          </p:cNvSpPr>
          <p:nvPr>
            <p:ph sz="half" idx="2"/>
          </p:nvPr>
        </p:nvSpPr>
        <p:spPr>
          <a:xfrm>
            <a:off x="653724" y="2024880"/>
            <a:ext cx="5157787" cy="4582317"/>
          </a:xfrm>
        </p:spPr>
        <p:txBody>
          <a:bodyPr vert="horz" lIns="91440" tIns="45720" rIns="91440" bIns="45720" rtlCol="0" anchor="t">
            <a:normAutofit/>
          </a:bodyPr>
          <a:lstStyle/>
          <a:p>
            <a:endParaRPr lang="fi-FI" sz="2400">
              <a:latin typeface="Arial"/>
              <a:cs typeface="Arial"/>
            </a:endParaRPr>
          </a:p>
          <a:p>
            <a:endParaRPr lang="fi-FI" sz="2400">
              <a:latin typeface="Arial"/>
              <a:cs typeface="Arial"/>
            </a:endParaRPr>
          </a:p>
          <a:p>
            <a:endParaRPr lang="fi-FI" sz="2400">
              <a:latin typeface="Arial"/>
              <a:cs typeface="Arial"/>
            </a:endParaRPr>
          </a:p>
        </p:txBody>
      </p:sp>
      <p:sp>
        <p:nvSpPr>
          <p:cNvPr id="12" name="Sisällön paikkamerkki 9">
            <a:extLst>
              <a:ext uri="{FF2B5EF4-FFF2-40B4-BE49-F238E27FC236}">
                <a16:creationId xmlns:a16="http://schemas.microsoft.com/office/drawing/2014/main" id="{FAF624EA-3817-4083-958D-9C223E56836C}"/>
              </a:ext>
            </a:extLst>
          </p:cNvPr>
          <p:cNvSpPr txBox="1">
            <a:spLocks/>
          </p:cNvSpPr>
          <p:nvPr/>
        </p:nvSpPr>
        <p:spPr>
          <a:xfrm>
            <a:off x="6441007" y="2468898"/>
            <a:ext cx="5205934" cy="3230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fi-FI" sz="2000" dirty="0" err="1">
                <a:latin typeface="Arial"/>
                <a:ea typeface="Calibri" panose="020F0502020204030204"/>
                <a:cs typeface="Arial"/>
              </a:rPr>
              <a:t>Articles</a:t>
            </a:r>
            <a:r>
              <a:rPr lang="fi-FI" sz="2000" dirty="0">
                <a:latin typeface="Arial"/>
                <a:ea typeface="Calibri" panose="020F0502020204030204"/>
                <a:cs typeface="Arial"/>
              </a:rPr>
              <a:t> </a:t>
            </a:r>
            <a:r>
              <a:rPr lang="fi-FI" sz="2000" dirty="0" err="1">
                <a:latin typeface="Arial"/>
                <a:ea typeface="Calibri" panose="020F0502020204030204"/>
                <a:cs typeface="Arial"/>
              </a:rPr>
              <a:t>are</a:t>
            </a:r>
            <a:r>
              <a:rPr lang="fi-FI" sz="2000" dirty="0">
                <a:latin typeface="Arial"/>
                <a:ea typeface="Calibri" panose="020F0502020204030204"/>
                <a:cs typeface="Arial"/>
              </a:rPr>
              <a:t> </a:t>
            </a:r>
            <a:r>
              <a:rPr lang="fi-FI" sz="2000" dirty="0" err="1">
                <a:latin typeface="Arial"/>
                <a:ea typeface="Calibri" panose="020F0502020204030204"/>
                <a:cs typeface="Arial"/>
              </a:rPr>
              <a:t>published</a:t>
            </a:r>
            <a:r>
              <a:rPr lang="fi-FI" sz="2000" dirty="0">
                <a:latin typeface="Arial"/>
                <a:ea typeface="Calibri" panose="020F0502020204030204"/>
                <a:cs typeface="Arial"/>
              </a:rPr>
              <a:t> </a:t>
            </a:r>
            <a:r>
              <a:rPr lang="fi-FI" sz="2000" dirty="0" err="1">
                <a:latin typeface="Arial"/>
                <a:ea typeface="Calibri" panose="020F0502020204030204"/>
                <a:cs typeface="Arial"/>
              </a:rPr>
              <a:t>instantly</a:t>
            </a:r>
            <a:r>
              <a:rPr lang="fi-FI" sz="2000" dirty="0">
                <a:latin typeface="Arial"/>
                <a:ea typeface="Calibri" panose="020F0502020204030204"/>
                <a:cs typeface="Arial"/>
              </a:rPr>
              <a:t>, and </a:t>
            </a:r>
            <a:r>
              <a:rPr lang="fi-FI" sz="2000" dirty="0" err="1">
                <a:latin typeface="Arial"/>
                <a:ea typeface="Calibri" panose="020F0502020204030204"/>
                <a:cs typeface="Arial"/>
              </a:rPr>
              <a:t>there</a:t>
            </a:r>
            <a:r>
              <a:rPr lang="fi-FI" sz="2000" dirty="0">
                <a:latin typeface="Arial"/>
                <a:ea typeface="Calibri" panose="020F0502020204030204"/>
                <a:cs typeface="Arial"/>
              </a:rPr>
              <a:t> is </a:t>
            </a:r>
            <a:r>
              <a:rPr lang="fi-FI" sz="2000" dirty="0" err="1">
                <a:latin typeface="Arial"/>
                <a:ea typeface="Calibri" panose="020F0502020204030204"/>
                <a:cs typeface="Arial"/>
              </a:rPr>
              <a:t>scarce</a:t>
            </a:r>
            <a:r>
              <a:rPr lang="fi-FI" sz="2000" dirty="0">
                <a:latin typeface="Arial"/>
                <a:ea typeface="Calibri" panose="020F0502020204030204"/>
                <a:cs typeface="Arial"/>
              </a:rPr>
              <a:t> </a:t>
            </a:r>
            <a:r>
              <a:rPr lang="fi-FI" sz="2000" dirty="0" err="1">
                <a:latin typeface="Arial"/>
                <a:ea typeface="Calibri" panose="020F0502020204030204"/>
                <a:cs typeface="Arial"/>
              </a:rPr>
              <a:t>or</a:t>
            </a:r>
            <a:r>
              <a:rPr lang="fi-FI" sz="2000" dirty="0">
                <a:latin typeface="Arial"/>
                <a:ea typeface="Calibri" panose="020F0502020204030204"/>
                <a:cs typeface="Arial"/>
              </a:rPr>
              <a:t> </a:t>
            </a:r>
            <a:r>
              <a:rPr lang="fi-FI" sz="2000" dirty="0" err="1">
                <a:latin typeface="Arial"/>
                <a:ea typeface="Calibri" panose="020F0502020204030204"/>
                <a:cs typeface="Arial"/>
              </a:rPr>
              <a:t>none</a:t>
            </a:r>
            <a:r>
              <a:rPr lang="fi-FI" sz="2000" dirty="0">
                <a:latin typeface="Arial"/>
                <a:ea typeface="Calibri" panose="020F0502020204030204"/>
                <a:cs typeface="Arial"/>
              </a:rPr>
              <a:t> </a:t>
            </a:r>
            <a:r>
              <a:rPr lang="fi-FI" sz="2000" dirty="0" err="1">
                <a:latin typeface="Arial"/>
                <a:ea typeface="Calibri" panose="020F0502020204030204"/>
                <a:cs typeface="Arial"/>
              </a:rPr>
              <a:t>evaluation</a:t>
            </a:r>
            <a:r>
              <a:rPr lang="fi-FI" sz="2000" dirty="0">
                <a:latin typeface="Arial"/>
                <a:ea typeface="Calibri" panose="020F0502020204030204"/>
                <a:cs typeface="Arial"/>
              </a:rPr>
              <a:t>.</a:t>
            </a:r>
          </a:p>
          <a:p>
            <a:pPr marL="457200" indent="-457200"/>
            <a:r>
              <a:rPr lang="fi-FI" sz="2000" dirty="0" err="1">
                <a:latin typeface="Arial"/>
                <a:ea typeface="Calibri" panose="020F0502020204030204"/>
                <a:cs typeface="Arial"/>
              </a:rPr>
              <a:t>There</a:t>
            </a:r>
            <a:r>
              <a:rPr lang="fi-FI" sz="2000" dirty="0">
                <a:latin typeface="Arial"/>
                <a:ea typeface="Calibri" panose="020F0502020204030204"/>
                <a:cs typeface="Arial"/>
              </a:rPr>
              <a:t> is </a:t>
            </a:r>
            <a:r>
              <a:rPr lang="fi-FI" sz="2000" dirty="0" err="1">
                <a:latin typeface="Arial"/>
                <a:ea typeface="Calibri" panose="020F0502020204030204"/>
                <a:cs typeface="Arial"/>
              </a:rPr>
              <a:t>none</a:t>
            </a:r>
            <a:r>
              <a:rPr lang="fi-FI" sz="2000" dirty="0">
                <a:latin typeface="Arial"/>
                <a:ea typeface="Calibri" panose="020F0502020204030204"/>
                <a:cs typeface="Arial"/>
              </a:rPr>
              <a:t> </a:t>
            </a:r>
            <a:r>
              <a:rPr lang="fi-FI" sz="2000" dirty="0" err="1">
                <a:latin typeface="Arial"/>
                <a:ea typeface="Calibri" panose="020F0502020204030204"/>
                <a:cs typeface="Arial"/>
              </a:rPr>
              <a:t>or</a:t>
            </a:r>
            <a:r>
              <a:rPr lang="fi-FI" sz="2000" dirty="0">
                <a:latin typeface="Arial"/>
                <a:ea typeface="Calibri" panose="020F0502020204030204"/>
                <a:cs typeface="Arial"/>
              </a:rPr>
              <a:t> </a:t>
            </a:r>
            <a:r>
              <a:rPr lang="fi-FI" sz="2000" dirty="0" err="1">
                <a:latin typeface="Arial"/>
                <a:ea typeface="Calibri" panose="020F0502020204030204"/>
                <a:cs typeface="Arial"/>
              </a:rPr>
              <a:t>very</a:t>
            </a:r>
            <a:r>
              <a:rPr lang="fi-FI" sz="2000" dirty="0">
                <a:latin typeface="Arial"/>
                <a:ea typeface="Calibri" panose="020F0502020204030204"/>
                <a:cs typeface="Arial"/>
              </a:rPr>
              <a:t> </a:t>
            </a:r>
            <a:r>
              <a:rPr lang="fi-FI" sz="2000" dirty="0" err="1">
                <a:latin typeface="Arial"/>
                <a:ea typeface="Calibri" panose="020F0502020204030204"/>
                <a:cs typeface="Arial"/>
              </a:rPr>
              <a:t>little</a:t>
            </a:r>
            <a:r>
              <a:rPr lang="fi-FI" sz="2000" dirty="0">
                <a:latin typeface="Arial"/>
                <a:ea typeface="Calibri" panose="020F0502020204030204"/>
                <a:cs typeface="Arial"/>
              </a:rPr>
              <a:t> </a:t>
            </a:r>
            <a:r>
              <a:rPr lang="fi-FI" sz="2000" dirty="0" err="1">
                <a:latin typeface="Arial"/>
                <a:ea typeface="Calibri" panose="020F0502020204030204"/>
                <a:cs typeface="Arial"/>
              </a:rPr>
              <a:t>information</a:t>
            </a:r>
            <a:r>
              <a:rPr lang="fi-FI" sz="2000" dirty="0">
                <a:latin typeface="Arial"/>
                <a:ea typeface="Calibri" panose="020F0502020204030204"/>
                <a:cs typeface="Arial"/>
              </a:rPr>
              <a:t> </a:t>
            </a:r>
            <a:r>
              <a:rPr lang="fi-FI" sz="2000" dirty="0" err="1">
                <a:latin typeface="Arial"/>
                <a:ea typeface="Calibri" panose="020F0502020204030204"/>
                <a:cs typeface="Arial"/>
              </a:rPr>
              <a:t>about</a:t>
            </a:r>
            <a:r>
              <a:rPr lang="fi-FI" sz="2000" dirty="0">
                <a:latin typeface="Arial"/>
                <a:ea typeface="Calibri" panose="020F0502020204030204"/>
                <a:cs typeface="Arial"/>
              </a:rPr>
              <a:t> </a:t>
            </a:r>
            <a:r>
              <a:rPr lang="fi-FI" sz="2000" dirty="0" err="1">
                <a:latin typeface="Arial"/>
                <a:ea typeface="Calibri" panose="020F0502020204030204"/>
                <a:cs typeface="Arial"/>
              </a:rPr>
              <a:t>the</a:t>
            </a:r>
            <a:r>
              <a:rPr lang="fi-FI" sz="2000" dirty="0">
                <a:latin typeface="Arial"/>
                <a:ea typeface="Calibri" panose="020F0502020204030204"/>
                <a:cs typeface="Arial"/>
              </a:rPr>
              <a:t> </a:t>
            </a:r>
            <a:r>
              <a:rPr lang="fi-FI" sz="2000" dirty="0" err="1">
                <a:latin typeface="Arial"/>
                <a:ea typeface="Calibri" panose="020F0502020204030204"/>
                <a:cs typeface="Arial"/>
              </a:rPr>
              <a:t>journal</a:t>
            </a:r>
            <a:r>
              <a:rPr lang="fi-FI" sz="2000" dirty="0">
                <a:latin typeface="Arial"/>
                <a:ea typeface="Calibri" panose="020F0502020204030204"/>
                <a:cs typeface="Arial"/>
              </a:rPr>
              <a:t>, for </a:t>
            </a:r>
            <a:r>
              <a:rPr lang="fi-FI" sz="2000" dirty="0" err="1">
                <a:latin typeface="Arial"/>
                <a:ea typeface="Calibri" panose="020F0502020204030204"/>
                <a:cs typeface="Arial"/>
              </a:rPr>
              <a:t>example</a:t>
            </a:r>
            <a:r>
              <a:rPr lang="fi-FI" sz="2000" dirty="0">
                <a:latin typeface="Arial"/>
                <a:ea typeface="Calibri" panose="020F0502020204030204"/>
                <a:cs typeface="Arial"/>
              </a:rPr>
              <a:t> </a:t>
            </a:r>
            <a:r>
              <a:rPr lang="fi-FI" sz="2000" dirty="0">
                <a:latin typeface="Arial"/>
                <a:ea typeface="Calibri" panose="020F0502020204030204"/>
                <a:cs typeface="Arial"/>
                <a:hlinkClick r:id="rId3"/>
              </a:rPr>
              <a:t>ISSN-</a:t>
            </a:r>
            <a:r>
              <a:rPr lang="fi-FI" sz="2000" dirty="0" err="1">
                <a:latin typeface="Arial"/>
                <a:ea typeface="Calibri" panose="020F0502020204030204"/>
                <a:cs typeface="Arial"/>
                <a:hlinkClick r:id="rId3"/>
              </a:rPr>
              <a:t>number</a:t>
            </a:r>
            <a:r>
              <a:rPr lang="fi-FI" sz="2000" dirty="0">
                <a:latin typeface="Arial"/>
                <a:ea typeface="Calibri" panose="020F0502020204030204"/>
                <a:cs typeface="Arial"/>
              </a:rPr>
              <a:t>.</a:t>
            </a:r>
          </a:p>
          <a:p>
            <a:pPr marL="457200" indent="-457200"/>
            <a:r>
              <a:rPr lang="fi-FI" sz="2000" dirty="0" err="1">
                <a:latin typeface="Arial"/>
                <a:ea typeface="Calibri" panose="020F0502020204030204"/>
                <a:cs typeface="Arial"/>
              </a:rPr>
              <a:t>The</a:t>
            </a:r>
            <a:r>
              <a:rPr lang="fi-FI" sz="2000" dirty="0">
                <a:latin typeface="Arial"/>
                <a:ea typeface="Calibri" panose="020F0502020204030204"/>
                <a:cs typeface="Arial"/>
              </a:rPr>
              <a:t> editorial </a:t>
            </a:r>
            <a:r>
              <a:rPr lang="fi-FI" sz="2000" dirty="0" err="1">
                <a:latin typeface="Arial"/>
                <a:ea typeface="Calibri" panose="020F0502020204030204"/>
                <a:cs typeface="Arial"/>
              </a:rPr>
              <a:t>board</a:t>
            </a:r>
            <a:r>
              <a:rPr lang="fi-FI" sz="2000" dirty="0">
                <a:latin typeface="Arial"/>
                <a:ea typeface="Calibri" panose="020F0502020204030204"/>
                <a:cs typeface="Arial"/>
              </a:rPr>
              <a:t> </a:t>
            </a:r>
            <a:r>
              <a:rPr lang="fi-FI" sz="2000" dirty="0" err="1">
                <a:latin typeface="Arial"/>
                <a:ea typeface="Calibri" panose="020F0502020204030204"/>
                <a:cs typeface="Arial"/>
              </a:rPr>
              <a:t>doesn't</a:t>
            </a:r>
            <a:r>
              <a:rPr lang="fi-FI" sz="2000" dirty="0">
                <a:latin typeface="Arial"/>
                <a:ea typeface="Calibri" panose="020F0502020204030204"/>
                <a:cs typeface="Arial"/>
              </a:rPr>
              <a:t> </a:t>
            </a:r>
            <a:r>
              <a:rPr lang="fi-FI" sz="2000" dirty="0" err="1">
                <a:latin typeface="Arial"/>
                <a:ea typeface="Calibri" panose="020F0502020204030204"/>
                <a:cs typeface="Arial"/>
              </a:rPr>
              <a:t>have</a:t>
            </a:r>
            <a:r>
              <a:rPr lang="fi-FI" sz="2000" dirty="0">
                <a:latin typeface="Arial"/>
                <a:ea typeface="Calibri" panose="020F0502020204030204"/>
                <a:cs typeface="Arial"/>
              </a:rPr>
              <a:t> </a:t>
            </a:r>
            <a:r>
              <a:rPr lang="fi-FI" sz="2000" dirty="0" err="1">
                <a:latin typeface="Arial"/>
                <a:ea typeface="Calibri" panose="020F0502020204030204"/>
                <a:cs typeface="Arial"/>
              </a:rPr>
              <a:t>experts</a:t>
            </a:r>
            <a:r>
              <a:rPr lang="fi-FI" sz="2000" dirty="0">
                <a:latin typeface="Arial"/>
                <a:ea typeface="Calibri" panose="020F0502020204030204"/>
                <a:cs typeface="Arial"/>
              </a:rPr>
              <a:t> in </a:t>
            </a:r>
            <a:r>
              <a:rPr lang="fi-FI" sz="2000" dirty="0" err="1">
                <a:latin typeface="Arial"/>
                <a:ea typeface="Calibri" panose="020F0502020204030204"/>
                <a:cs typeface="Arial"/>
              </a:rPr>
              <a:t>the</a:t>
            </a:r>
            <a:r>
              <a:rPr lang="fi-FI" sz="2000" dirty="0">
                <a:latin typeface="Arial"/>
                <a:ea typeface="Calibri" panose="020F0502020204030204"/>
                <a:cs typeface="Arial"/>
              </a:rPr>
              <a:t> </a:t>
            </a:r>
            <a:r>
              <a:rPr lang="fi-FI" sz="2000" dirty="0" err="1">
                <a:latin typeface="Arial"/>
                <a:ea typeface="Calibri" panose="020F0502020204030204"/>
                <a:cs typeface="Arial"/>
              </a:rPr>
              <a:t>journal's</a:t>
            </a:r>
            <a:r>
              <a:rPr lang="fi-FI" sz="2000" dirty="0">
                <a:latin typeface="Arial"/>
                <a:ea typeface="Calibri" panose="020F0502020204030204"/>
                <a:cs typeface="Arial"/>
              </a:rPr>
              <a:t> </a:t>
            </a:r>
            <a:r>
              <a:rPr lang="fi-FI" sz="2000" dirty="0" err="1">
                <a:latin typeface="Arial"/>
                <a:ea typeface="Calibri" panose="020F0502020204030204"/>
                <a:cs typeface="Arial"/>
              </a:rPr>
              <a:t>field</a:t>
            </a:r>
            <a:r>
              <a:rPr lang="fi-FI" sz="2000" dirty="0">
                <a:latin typeface="Arial"/>
                <a:ea typeface="Calibri" panose="020F0502020204030204"/>
                <a:cs typeface="Arial"/>
              </a:rPr>
              <a:t> </a:t>
            </a:r>
            <a:r>
              <a:rPr lang="fi-FI" sz="2000" dirty="0" err="1">
                <a:latin typeface="Arial"/>
                <a:ea typeface="Calibri" panose="020F0502020204030204"/>
                <a:cs typeface="Arial"/>
              </a:rPr>
              <a:t>or</a:t>
            </a:r>
            <a:r>
              <a:rPr lang="fi-FI" sz="2000" dirty="0">
                <a:latin typeface="Arial"/>
                <a:ea typeface="Calibri" panose="020F0502020204030204"/>
                <a:cs typeface="Arial"/>
              </a:rPr>
              <a:t> </a:t>
            </a:r>
            <a:r>
              <a:rPr lang="fi-FI" sz="2000" dirty="0" err="1">
                <a:latin typeface="Arial"/>
                <a:ea typeface="Calibri" panose="020F0502020204030204"/>
                <a:cs typeface="Arial"/>
              </a:rPr>
              <a:t>there</a:t>
            </a:r>
            <a:r>
              <a:rPr lang="fi-FI" sz="2000" dirty="0">
                <a:latin typeface="Arial"/>
                <a:ea typeface="Calibri" panose="020F0502020204030204"/>
                <a:cs typeface="Arial"/>
              </a:rPr>
              <a:t> is no </a:t>
            </a:r>
            <a:r>
              <a:rPr lang="fi-FI" sz="2000" dirty="0" err="1">
                <a:latin typeface="Arial"/>
                <a:ea typeface="Calibri" panose="020F0502020204030204"/>
                <a:cs typeface="Arial"/>
              </a:rPr>
              <a:t>information</a:t>
            </a:r>
            <a:r>
              <a:rPr lang="fi-FI" sz="2000" dirty="0">
                <a:latin typeface="Arial"/>
                <a:ea typeface="Calibri" panose="020F0502020204030204"/>
                <a:cs typeface="Arial"/>
              </a:rPr>
              <a:t>.</a:t>
            </a:r>
          </a:p>
          <a:p>
            <a:pPr marL="457200" indent="-457200"/>
            <a:r>
              <a:rPr lang="fi-FI" sz="2000" dirty="0">
                <a:latin typeface="Arial"/>
                <a:ea typeface="Calibri" panose="020F0502020204030204"/>
                <a:cs typeface="Arial"/>
              </a:rPr>
              <a:t>Information </a:t>
            </a:r>
            <a:r>
              <a:rPr lang="fi-FI" sz="2000" dirty="0" err="1">
                <a:latin typeface="Arial"/>
                <a:ea typeface="Calibri" panose="020F0502020204030204"/>
                <a:cs typeface="Arial"/>
              </a:rPr>
              <a:t>about</a:t>
            </a:r>
            <a:r>
              <a:rPr lang="fi-FI" sz="2000" dirty="0">
                <a:latin typeface="Arial"/>
                <a:ea typeface="Calibri" panose="020F0502020204030204"/>
                <a:cs typeface="Arial"/>
              </a:rPr>
              <a:t> </a:t>
            </a:r>
            <a:r>
              <a:rPr lang="fi-FI" sz="2000" dirty="0" err="1">
                <a:latin typeface="Arial"/>
                <a:ea typeface="Calibri" panose="020F0502020204030204"/>
                <a:cs typeface="Arial"/>
              </a:rPr>
              <a:t>the</a:t>
            </a:r>
            <a:r>
              <a:rPr lang="fi-FI" sz="2000" dirty="0">
                <a:latin typeface="Arial"/>
                <a:ea typeface="Calibri" panose="020F0502020204030204"/>
                <a:cs typeface="Arial"/>
              </a:rPr>
              <a:t> publishing </a:t>
            </a:r>
            <a:r>
              <a:rPr lang="fi-FI" sz="2000" dirty="0" err="1">
                <a:latin typeface="Arial"/>
                <a:ea typeface="Calibri" panose="020F0502020204030204"/>
                <a:cs typeface="Arial"/>
              </a:rPr>
              <a:t>process</a:t>
            </a:r>
            <a:r>
              <a:rPr lang="fi-FI" sz="2000" dirty="0">
                <a:latin typeface="Arial"/>
                <a:ea typeface="Calibri" panose="020F0502020204030204"/>
                <a:cs typeface="Arial"/>
              </a:rPr>
              <a:t> is </a:t>
            </a:r>
            <a:r>
              <a:rPr lang="fi-FI" sz="2000" dirty="0" err="1">
                <a:latin typeface="Arial"/>
                <a:ea typeface="Calibri" panose="020F0502020204030204"/>
                <a:cs typeface="Arial"/>
              </a:rPr>
              <a:t>lacking</a:t>
            </a:r>
            <a:r>
              <a:rPr lang="fi-FI" sz="2000" dirty="0">
                <a:latin typeface="Arial"/>
                <a:ea typeface="Calibri" panose="020F0502020204030204"/>
                <a:cs typeface="Arial"/>
              </a:rPr>
              <a:t>.</a:t>
            </a:r>
          </a:p>
          <a:p>
            <a:pPr marL="457200" indent="-457200"/>
            <a:endParaRPr lang="fi-FI" dirty="0">
              <a:ea typeface="Calibri" panose="020F0502020204030204"/>
              <a:cs typeface="Calibri" panose="020F0502020204030204"/>
            </a:endParaRPr>
          </a:p>
          <a:p>
            <a:pPr marL="457200" indent="-457200"/>
            <a:endParaRPr lang="fi-FI" dirty="0">
              <a:ea typeface="Calibri" panose="020F0502020204030204"/>
              <a:cs typeface="Calibri" panose="020F0502020204030204"/>
            </a:endParaRPr>
          </a:p>
        </p:txBody>
      </p:sp>
      <p:sp>
        <p:nvSpPr>
          <p:cNvPr id="7" name="Alatunnisteen paikkamerkki 6">
            <a:extLst>
              <a:ext uri="{FF2B5EF4-FFF2-40B4-BE49-F238E27FC236}">
                <a16:creationId xmlns:a16="http://schemas.microsoft.com/office/drawing/2014/main" id="{28198232-5C13-6F1C-03AC-DEFD6B217230}"/>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Puttonen, Elenius, Karjalainen &amp; Aho (2025) CC-BY-SA</a:t>
            </a:r>
            <a:endParaRPr lang="fi-FI" dirty="0">
              <a:solidFill>
                <a:srgbClr val="000000"/>
              </a:solidFill>
            </a:endParaRPr>
          </a:p>
          <a:p>
            <a:endParaRPr lang="fi-FI" dirty="0">
              <a:ea typeface="Calibri"/>
              <a:cs typeface="Calibri"/>
            </a:endParaRPr>
          </a:p>
        </p:txBody>
      </p:sp>
    </p:spTree>
    <p:extLst>
      <p:ext uri="{BB962C8B-B14F-4D97-AF65-F5344CB8AC3E}">
        <p14:creationId xmlns:p14="http://schemas.microsoft.com/office/powerpoint/2010/main" val="60093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8945D-45D8-467C-B4B3-84AF082DE943}"/>
              </a:ext>
            </a:extLst>
          </p:cNvPr>
          <p:cNvSpPr>
            <a:spLocks noGrp="1"/>
          </p:cNvSpPr>
          <p:nvPr>
            <p:ph type="title"/>
          </p:nvPr>
        </p:nvSpPr>
        <p:spPr>
          <a:xfrm>
            <a:off x="391160" y="171450"/>
            <a:ext cx="10515600" cy="925195"/>
          </a:xfrm>
        </p:spPr>
        <p:txBody>
          <a:bodyPr/>
          <a:lstStyle/>
          <a:p>
            <a:r>
              <a:rPr lang="fi-FI" err="1">
                <a:latin typeface="Arial"/>
                <a:cs typeface="Arial"/>
              </a:rPr>
              <a:t>What</a:t>
            </a:r>
            <a:r>
              <a:rPr lang="fi-FI">
                <a:latin typeface="Arial"/>
                <a:cs typeface="Arial"/>
              </a:rPr>
              <a:t> </a:t>
            </a:r>
            <a:r>
              <a:rPr lang="fi-FI" err="1">
                <a:latin typeface="Arial"/>
                <a:cs typeface="Arial"/>
              </a:rPr>
              <a:t>do</a:t>
            </a:r>
            <a:r>
              <a:rPr lang="fi-FI">
                <a:latin typeface="Arial"/>
                <a:cs typeface="Arial"/>
              </a:rPr>
              <a:t> </a:t>
            </a:r>
            <a:r>
              <a:rPr lang="fi-FI" err="1">
                <a:latin typeface="Arial"/>
                <a:cs typeface="Arial"/>
              </a:rPr>
              <a:t>these</a:t>
            </a:r>
            <a:r>
              <a:rPr lang="fi-FI">
                <a:latin typeface="Arial"/>
                <a:cs typeface="Arial"/>
              </a:rPr>
              <a:t> </a:t>
            </a:r>
            <a:r>
              <a:rPr lang="fi-FI" err="1">
                <a:latin typeface="Arial"/>
                <a:cs typeface="Arial"/>
              </a:rPr>
              <a:t>mean</a:t>
            </a:r>
            <a:r>
              <a:rPr lang="fi-FI">
                <a:latin typeface="Arial"/>
                <a:cs typeface="Arial"/>
              </a:rPr>
              <a:t>?</a:t>
            </a:r>
          </a:p>
        </p:txBody>
      </p:sp>
      <p:sp>
        <p:nvSpPr>
          <p:cNvPr id="3" name="Sisällön paikkamerkki 2">
            <a:extLst>
              <a:ext uri="{FF2B5EF4-FFF2-40B4-BE49-F238E27FC236}">
                <a16:creationId xmlns:a16="http://schemas.microsoft.com/office/drawing/2014/main" id="{D928D081-5D0A-4628-9A41-E22F30450D27}"/>
              </a:ext>
              <a:ext uri="{C183D7F6-B498-43B3-948B-1728B52AA6E4}">
                <adec:decorative xmlns:adec="http://schemas.microsoft.com/office/drawing/2017/decorative" val="1"/>
              </a:ext>
            </a:extLst>
          </p:cNvPr>
          <p:cNvSpPr>
            <a:spLocks noGrp="1"/>
          </p:cNvSpPr>
          <p:nvPr>
            <p:ph idx="1"/>
          </p:nvPr>
        </p:nvSpPr>
        <p:spPr>
          <a:xfrm>
            <a:off x="388203" y="1096977"/>
            <a:ext cx="10795000" cy="5334173"/>
          </a:xfrm>
        </p:spPr>
        <p:txBody>
          <a:bodyPr vert="horz" lIns="91440" tIns="45720" rIns="91440" bIns="45720" rtlCol="0" anchor="t">
            <a:normAutofit/>
          </a:bodyPr>
          <a:lstStyle/>
          <a:p>
            <a:endParaRPr lang="fi-FI"/>
          </a:p>
          <a:p>
            <a:endParaRPr lang="fi-FI"/>
          </a:p>
          <a:p>
            <a:endParaRPr lang="fi-FI"/>
          </a:p>
          <a:p>
            <a:endParaRPr lang="fi-FI"/>
          </a:p>
          <a:p>
            <a:endParaRPr lang="fi-FI"/>
          </a:p>
          <a:p>
            <a:endParaRPr lang="fi-FI"/>
          </a:p>
          <a:p>
            <a:endParaRPr lang="fi-FI"/>
          </a:p>
          <a:p>
            <a:endParaRPr lang="fi-FI"/>
          </a:p>
          <a:p>
            <a:endParaRPr lang="fi-FI"/>
          </a:p>
          <a:p>
            <a:pPr marL="0" indent="0">
              <a:buNone/>
            </a:pPr>
            <a:endParaRPr lang="fi-FI"/>
          </a:p>
          <a:p>
            <a:pPr marL="0" indent="0">
              <a:buNone/>
            </a:pPr>
            <a:endParaRPr lang="fi-FI">
              <a:cs typeface="Calibri" panose="020F0502020204030204"/>
            </a:endParaRPr>
          </a:p>
        </p:txBody>
      </p:sp>
      <p:sp>
        <p:nvSpPr>
          <p:cNvPr id="4" name="Suorakulmio 3">
            <a:extLst>
              <a:ext uri="{FF2B5EF4-FFF2-40B4-BE49-F238E27FC236}">
                <a16:creationId xmlns:a16="http://schemas.microsoft.com/office/drawing/2014/main" id="{831261D3-63F9-4C1A-B897-328DF91B3804}"/>
              </a:ext>
            </a:extLst>
          </p:cNvPr>
          <p:cNvSpPr/>
          <p:nvPr/>
        </p:nvSpPr>
        <p:spPr>
          <a:xfrm>
            <a:off x="391160" y="1332070"/>
            <a:ext cx="5069840" cy="122237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b="1" dirty="0">
                <a:solidFill>
                  <a:schemeClr val="tx1"/>
                </a:solidFill>
              </a:rPr>
              <a:t>MISINFORMATION = </a:t>
            </a:r>
            <a:r>
              <a:rPr lang="fi-FI" dirty="0" err="1">
                <a:solidFill>
                  <a:schemeClr val="tx1"/>
                </a:solidFill>
                <a:latin typeface="Calibri"/>
                <a:cs typeface="Calibri"/>
              </a:rPr>
              <a:t>F</a:t>
            </a:r>
            <a:r>
              <a:rPr lang="fi-FI" dirty="0" err="1">
                <a:solidFill>
                  <a:srgbClr val="121212"/>
                </a:solidFill>
                <a:latin typeface="Arial"/>
                <a:cs typeface="Arial"/>
              </a:rPr>
              <a:t>alse</a:t>
            </a:r>
            <a:r>
              <a:rPr lang="fi-FI" dirty="0">
                <a:solidFill>
                  <a:srgbClr val="121212"/>
                </a:solidFill>
                <a:latin typeface="Arial"/>
                <a:cs typeface="Arial"/>
              </a:rPr>
              <a:t> </a:t>
            </a:r>
            <a:r>
              <a:rPr lang="fi-FI" dirty="0" err="1">
                <a:solidFill>
                  <a:srgbClr val="121212"/>
                </a:solidFill>
                <a:latin typeface="Arial"/>
                <a:cs typeface="Arial"/>
              </a:rPr>
              <a:t>information</a:t>
            </a:r>
            <a:r>
              <a:rPr lang="fi-FI" dirty="0">
                <a:solidFill>
                  <a:srgbClr val="121212"/>
                </a:solidFill>
                <a:latin typeface="Arial"/>
                <a:cs typeface="Arial"/>
              </a:rPr>
              <a:t> </a:t>
            </a:r>
            <a:r>
              <a:rPr lang="fi-FI" dirty="0" err="1">
                <a:solidFill>
                  <a:srgbClr val="121212"/>
                </a:solidFill>
                <a:latin typeface="Arial"/>
                <a:cs typeface="Arial"/>
              </a:rPr>
              <a:t>shared</a:t>
            </a:r>
            <a:r>
              <a:rPr lang="fi-FI" dirty="0">
                <a:solidFill>
                  <a:srgbClr val="121212"/>
                </a:solidFill>
                <a:latin typeface="Arial"/>
                <a:cs typeface="Arial"/>
              </a:rPr>
              <a:t> </a:t>
            </a:r>
            <a:r>
              <a:rPr lang="fi-FI" dirty="0" err="1">
                <a:solidFill>
                  <a:srgbClr val="121212"/>
                </a:solidFill>
                <a:latin typeface="Arial"/>
                <a:cs typeface="Arial"/>
              </a:rPr>
              <a:t>uninteded</a:t>
            </a:r>
            <a:r>
              <a:rPr lang="fi-FI" dirty="0">
                <a:solidFill>
                  <a:srgbClr val="121212"/>
                </a:solidFill>
                <a:latin typeface="Arial"/>
                <a:cs typeface="Arial"/>
              </a:rPr>
              <a:t>. </a:t>
            </a:r>
            <a:r>
              <a:rPr lang="fi-FI" dirty="0" err="1">
                <a:solidFill>
                  <a:srgbClr val="121212"/>
                </a:solidFill>
                <a:latin typeface="Arial"/>
                <a:cs typeface="Arial"/>
              </a:rPr>
              <a:t>Happens</a:t>
            </a:r>
            <a:r>
              <a:rPr lang="fi-FI" dirty="0">
                <a:solidFill>
                  <a:srgbClr val="121212"/>
                </a:solidFill>
                <a:latin typeface="Arial"/>
                <a:cs typeface="Arial"/>
              </a:rPr>
              <a:t> </a:t>
            </a:r>
            <a:r>
              <a:rPr lang="fi-FI" dirty="0" err="1">
                <a:solidFill>
                  <a:srgbClr val="121212"/>
                </a:solidFill>
                <a:latin typeface="Arial"/>
                <a:cs typeface="Arial"/>
              </a:rPr>
              <a:t>easily</a:t>
            </a:r>
            <a:r>
              <a:rPr lang="fi-FI" dirty="0">
                <a:solidFill>
                  <a:srgbClr val="121212"/>
                </a:solidFill>
                <a:latin typeface="Arial"/>
                <a:cs typeface="Arial"/>
              </a:rPr>
              <a:t> in </a:t>
            </a:r>
            <a:r>
              <a:rPr lang="fi-FI" dirty="0" err="1">
                <a:solidFill>
                  <a:srgbClr val="121212"/>
                </a:solidFill>
                <a:latin typeface="Arial"/>
                <a:cs typeface="Arial"/>
              </a:rPr>
              <a:t>social</a:t>
            </a:r>
            <a:r>
              <a:rPr lang="fi-FI" dirty="0">
                <a:solidFill>
                  <a:srgbClr val="121212"/>
                </a:solidFill>
                <a:latin typeface="Arial"/>
                <a:cs typeface="Arial"/>
              </a:rPr>
              <a:t> media.</a:t>
            </a:r>
            <a:endParaRPr lang="fi-FI" dirty="0">
              <a:solidFill>
                <a:schemeClr val="tx1"/>
              </a:solidFill>
              <a:latin typeface="Arial"/>
              <a:cs typeface="Arial"/>
            </a:endParaRPr>
          </a:p>
        </p:txBody>
      </p:sp>
      <p:sp>
        <p:nvSpPr>
          <p:cNvPr id="5" name="Suorakulmio 4">
            <a:extLst>
              <a:ext uri="{FF2B5EF4-FFF2-40B4-BE49-F238E27FC236}">
                <a16:creationId xmlns:a16="http://schemas.microsoft.com/office/drawing/2014/main" id="{0ABB55A0-9040-4193-BF51-C1272BD5E465}"/>
              </a:ext>
            </a:extLst>
          </p:cNvPr>
          <p:cNvSpPr/>
          <p:nvPr/>
        </p:nvSpPr>
        <p:spPr>
          <a:xfrm>
            <a:off x="391160" y="2912823"/>
            <a:ext cx="5069840" cy="129476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b="1" dirty="0">
                <a:solidFill>
                  <a:schemeClr val="tx1"/>
                </a:solidFill>
              </a:rPr>
              <a:t>DISINFORMATION = </a:t>
            </a:r>
            <a:r>
              <a:rPr lang="fi-FI" dirty="0" err="1">
                <a:solidFill>
                  <a:schemeClr val="tx1"/>
                </a:solidFill>
                <a:latin typeface="Calibri"/>
                <a:cs typeface="Calibri"/>
              </a:rPr>
              <a:t>P</a:t>
            </a:r>
            <a:r>
              <a:rPr lang="fi-FI" dirty="0" err="1">
                <a:solidFill>
                  <a:srgbClr val="121212"/>
                </a:solidFill>
                <a:latin typeface="Arial"/>
                <a:cs typeface="Arial"/>
              </a:rPr>
              <a:t>roduced</a:t>
            </a:r>
            <a:r>
              <a:rPr lang="fi-FI" dirty="0">
                <a:solidFill>
                  <a:srgbClr val="121212"/>
                </a:solidFill>
                <a:latin typeface="Arial"/>
                <a:cs typeface="Arial"/>
              </a:rPr>
              <a:t> </a:t>
            </a:r>
            <a:r>
              <a:rPr lang="fi-FI" dirty="0" err="1">
                <a:solidFill>
                  <a:srgbClr val="121212"/>
                </a:solidFill>
                <a:latin typeface="Arial"/>
                <a:cs typeface="Arial"/>
              </a:rPr>
              <a:t>false</a:t>
            </a:r>
            <a:r>
              <a:rPr lang="fi-FI" dirty="0">
                <a:solidFill>
                  <a:srgbClr val="121212"/>
                </a:solidFill>
                <a:latin typeface="Arial"/>
                <a:cs typeface="Arial"/>
              </a:rPr>
              <a:t> </a:t>
            </a:r>
            <a:r>
              <a:rPr lang="fi-FI" dirty="0" err="1">
                <a:solidFill>
                  <a:srgbClr val="121212"/>
                </a:solidFill>
                <a:latin typeface="Arial"/>
                <a:cs typeface="Arial"/>
              </a:rPr>
              <a:t>information</a:t>
            </a:r>
            <a:r>
              <a:rPr lang="fi-FI" dirty="0">
                <a:solidFill>
                  <a:srgbClr val="121212"/>
                </a:solidFill>
                <a:latin typeface="Arial"/>
                <a:cs typeface="Arial"/>
              </a:rPr>
              <a:t>, </a:t>
            </a:r>
            <a:r>
              <a:rPr lang="fi-FI" dirty="0" err="1">
                <a:solidFill>
                  <a:srgbClr val="121212"/>
                </a:solidFill>
                <a:latin typeface="Arial"/>
                <a:cs typeface="Arial"/>
              </a:rPr>
              <a:t>deliberately</a:t>
            </a:r>
            <a:r>
              <a:rPr lang="fi-FI" dirty="0">
                <a:solidFill>
                  <a:srgbClr val="121212"/>
                </a:solidFill>
                <a:latin typeface="Arial"/>
                <a:cs typeface="Arial"/>
              </a:rPr>
              <a:t> </a:t>
            </a:r>
            <a:r>
              <a:rPr lang="fi-FI" dirty="0" err="1">
                <a:solidFill>
                  <a:srgbClr val="121212"/>
                </a:solidFill>
                <a:latin typeface="Arial"/>
                <a:cs typeface="Arial"/>
              </a:rPr>
              <a:t>spread</a:t>
            </a:r>
            <a:endParaRPr lang="fi-FI" dirty="0">
              <a:solidFill>
                <a:schemeClr val="tx1"/>
              </a:solidFill>
              <a:latin typeface="Arial"/>
              <a:cs typeface="Arial"/>
            </a:endParaRPr>
          </a:p>
        </p:txBody>
      </p:sp>
      <p:sp>
        <p:nvSpPr>
          <p:cNvPr id="8" name="Suorakulmio 7">
            <a:extLst>
              <a:ext uri="{FF2B5EF4-FFF2-40B4-BE49-F238E27FC236}">
                <a16:creationId xmlns:a16="http://schemas.microsoft.com/office/drawing/2014/main" id="{C9D0E2D5-9C02-4330-BFEA-26F6B7BCF1B9}"/>
              </a:ext>
            </a:extLst>
          </p:cNvPr>
          <p:cNvSpPr/>
          <p:nvPr/>
        </p:nvSpPr>
        <p:spPr>
          <a:xfrm>
            <a:off x="391160" y="4463608"/>
            <a:ext cx="5069840" cy="12223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b="1">
                <a:solidFill>
                  <a:schemeClr val="tx1"/>
                </a:solidFill>
              </a:rPr>
              <a:t>MALINFORMATION = </a:t>
            </a:r>
            <a:r>
              <a:rPr lang="fi-FI" err="1">
                <a:solidFill>
                  <a:srgbClr val="121212"/>
                </a:solidFill>
                <a:latin typeface="Arial"/>
                <a:cs typeface="Arial"/>
              </a:rPr>
              <a:t>Correct</a:t>
            </a:r>
            <a:r>
              <a:rPr lang="fi-FI">
                <a:solidFill>
                  <a:srgbClr val="121212"/>
                </a:solidFill>
                <a:latin typeface="Arial"/>
                <a:cs typeface="Arial"/>
              </a:rPr>
              <a:t> </a:t>
            </a:r>
            <a:r>
              <a:rPr lang="fi-FI" err="1">
                <a:solidFill>
                  <a:srgbClr val="121212"/>
                </a:solidFill>
                <a:latin typeface="Arial"/>
                <a:cs typeface="Arial"/>
              </a:rPr>
              <a:t>information</a:t>
            </a:r>
            <a:r>
              <a:rPr lang="fi-FI">
                <a:solidFill>
                  <a:srgbClr val="121212"/>
                </a:solidFill>
                <a:latin typeface="Arial"/>
                <a:cs typeface="Arial"/>
              </a:rPr>
              <a:t> </a:t>
            </a:r>
            <a:r>
              <a:rPr lang="fi-FI" err="1">
                <a:solidFill>
                  <a:srgbClr val="121212"/>
                </a:solidFill>
                <a:latin typeface="Arial"/>
                <a:cs typeface="Arial"/>
              </a:rPr>
              <a:t>deliberately</a:t>
            </a:r>
            <a:r>
              <a:rPr lang="fi-FI">
                <a:solidFill>
                  <a:srgbClr val="121212"/>
                </a:solidFill>
                <a:latin typeface="Arial"/>
                <a:cs typeface="Arial"/>
              </a:rPr>
              <a:t> </a:t>
            </a:r>
            <a:r>
              <a:rPr lang="fi-FI" err="1">
                <a:solidFill>
                  <a:srgbClr val="121212"/>
                </a:solidFill>
                <a:latin typeface="Arial"/>
                <a:cs typeface="Arial"/>
              </a:rPr>
              <a:t>spread</a:t>
            </a:r>
            <a:r>
              <a:rPr lang="fi-FI">
                <a:solidFill>
                  <a:srgbClr val="121212"/>
                </a:solidFill>
                <a:latin typeface="Arial"/>
                <a:cs typeface="Arial"/>
              </a:rPr>
              <a:t> </a:t>
            </a:r>
            <a:r>
              <a:rPr lang="fi-FI" err="1">
                <a:solidFill>
                  <a:srgbClr val="121212"/>
                </a:solidFill>
                <a:latin typeface="Arial"/>
                <a:cs typeface="Arial"/>
              </a:rPr>
              <a:t>causing</a:t>
            </a:r>
            <a:r>
              <a:rPr lang="fi-FI">
                <a:solidFill>
                  <a:srgbClr val="121212"/>
                </a:solidFill>
                <a:latin typeface="Arial"/>
                <a:cs typeface="Arial"/>
              </a:rPr>
              <a:t> </a:t>
            </a:r>
            <a:r>
              <a:rPr lang="fi-FI" err="1">
                <a:solidFill>
                  <a:srgbClr val="121212"/>
                </a:solidFill>
                <a:latin typeface="Arial"/>
                <a:cs typeface="Arial"/>
              </a:rPr>
              <a:t>harm</a:t>
            </a:r>
            <a:endParaRPr lang="fi-FI">
              <a:solidFill>
                <a:schemeClr val="tx1"/>
              </a:solidFill>
              <a:latin typeface="Arial"/>
              <a:cs typeface="Arial"/>
            </a:endParaRPr>
          </a:p>
        </p:txBody>
      </p:sp>
      <p:sp>
        <p:nvSpPr>
          <p:cNvPr id="7" name="Suorakulmio 6">
            <a:extLst>
              <a:ext uri="{FF2B5EF4-FFF2-40B4-BE49-F238E27FC236}">
                <a16:creationId xmlns:a16="http://schemas.microsoft.com/office/drawing/2014/main" id="{3A49D6A9-3ACD-44FC-86AF-1B70A0AE4CBE}"/>
              </a:ext>
            </a:extLst>
          </p:cNvPr>
          <p:cNvSpPr/>
          <p:nvPr/>
        </p:nvSpPr>
        <p:spPr>
          <a:xfrm>
            <a:off x="6232476" y="808906"/>
            <a:ext cx="5174615" cy="2277428"/>
          </a:xfrm>
          <a:prstGeom prst="rect">
            <a:avLst/>
          </a:prstGeom>
          <a:solidFill>
            <a:srgbClr val="F6DCF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b="1">
                <a:solidFill>
                  <a:schemeClr val="tx1"/>
                </a:solidFill>
              </a:rPr>
              <a:t>HYBRID INFLUENCE ACTIVITIES = </a:t>
            </a:r>
            <a:r>
              <a:rPr lang="fi-FI" err="1">
                <a:solidFill>
                  <a:schemeClr val="tx1"/>
                </a:solidFill>
                <a:latin typeface="Calibri"/>
                <a:cs typeface="Calibri"/>
              </a:rPr>
              <a:t>P</a:t>
            </a:r>
            <a:r>
              <a:rPr lang="fi-FI" err="1">
                <a:solidFill>
                  <a:srgbClr val="121212"/>
                </a:solidFill>
                <a:latin typeface="Arial"/>
                <a:cs typeface="Arial"/>
              </a:rPr>
              <a:t>olitically</a:t>
            </a:r>
            <a:r>
              <a:rPr lang="fi-FI">
                <a:solidFill>
                  <a:srgbClr val="121212"/>
                </a:solidFill>
                <a:latin typeface="Arial"/>
                <a:cs typeface="Arial"/>
              </a:rPr>
              <a:t> </a:t>
            </a:r>
            <a:r>
              <a:rPr lang="fi-FI" err="1">
                <a:solidFill>
                  <a:srgbClr val="121212"/>
                </a:solidFill>
                <a:latin typeface="Arial"/>
                <a:cs typeface="Arial"/>
              </a:rPr>
              <a:t>motivated</a:t>
            </a:r>
            <a:r>
              <a:rPr lang="fi-FI">
                <a:solidFill>
                  <a:srgbClr val="121212"/>
                </a:solidFill>
                <a:latin typeface="Arial"/>
                <a:cs typeface="Arial"/>
              </a:rPr>
              <a:t> </a:t>
            </a:r>
            <a:r>
              <a:rPr lang="fi-FI" err="1">
                <a:solidFill>
                  <a:srgbClr val="121212"/>
                </a:solidFill>
                <a:latin typeface="Arial"/>
                <a:cs typeface="Arial"/>
              </a:rPr>
              <a:t>planned</a:t>
            </a:r>
            <a:r>
              <a:rPr lang="fi-FI">
                <a:solidFill>
                  <a:srgbClr val="121212"/>
                </a:solidFill>
                <a:latin typeface="Arial"/>
                <a:cs typeface="Arial"/>
              </a:rPr>
              <a:t> action </a:t>
            </a:r>
            <a:r>
              <a:rPr lang="fi-FI" err="1">
                <a:solidFill>
                  <a:srgbClr val="111111"/>
                </a:solidFill>
                <a:latin typeface="Arial"/>
                <a:cs typeface="Arial"/>
              </a:rPr>
              <a:t>aimed</a:t>
            </a:r>
            <a:r>
              <a:rPr lang="fi-FI">
                <a:solidFill>
                  <a:srgbClr val="111111"/>
                </a:solidFill>
                <a:latin typeface="Arial"/>
                <a:cs typeface="Arial"/>
              </a:rPr>
              <a:t> at </a:t>
            </a:r>
            <a:r>
              <a:rPr lang="fi-FI" err="1">
                <a:solidFill>
                  <a:srgbClr val="111111"/>
                </a:solidFill>
                <a:latin typeface="Arial"/>
                <a:cs typeface="Arial"/>
              </a:rPr>
              <a:t>achieving</a:t>
            </a:r>
            <a:r>
              <a:rPr lang="fi-FI">
                <a:solidFill>
                  <a:srgbClr val="111111"/>
                </a:solidFill>
                <a:latin typeface="Arial"/>
                <a:cs typeface="Arial"/>
              </a:rPr>
              <a:t> </a:t>
            </a:r>
            <a:r>
              <a:rPr lang="fi-FI" err="1">
                <a:solidFill>
                  <a:srgbClr val="111111"/>
                </a:solidFill>
                <a:latin typeface="Arial"/>
                <a:cs typeface="Arial"/>
              </a:rPr>
              <a:t>one's</a:t>
            </a:r>
            <a:r>
              <a:rPr lang="fi-FI">
                <a:solidFill>
                  <a:srgbClr val="111111"/>
                </a:solidFill>
                <a:latin typeface="Arial"/>
                <a:cs typeface="Arial"/>
              </a:rPr>
              <a:t> </a:t>
            </a:r>
            <a:r>
              <a:rPr lang="fi-FI" err="1">
                <a:solidFill>
                  <a:srgbClr val="111111"/>
                </a:solidFill>
                <a:latin typeface="Arial"/>
                <a:cs typeface="Arial"/>
              </a:rPr>
              <a:t>own</a:t>
            </a:r>
            <a:r>
              <a:rPr lang="fi-FI">
                <a:solidFill>
                  <a:srgbClr val="111111"/>
                </a:solidFill>
                <a:latin typeface="Arial"/>
                <a:cs typeface="Arial"/>
              </a:rPr>
              <a:t> </a:t>
            </a:r>
            <a:r>
              <a:rPr lang="fi-FI" err="1">
                <a:solidFill>
                  <a:srgbClr val="111111"/>
                </a:solidFill>
                <a:latin typeface="Arial"/>
                <a:cs typeface="Arial"/>
              </a:rPr>
              <a:t>goals</a:t>
            </a:r>
            <a:r>
              <a:rPr lang="fi-FI">
                <a:solidFill>
                  <a:srgbClr val="111111"/>
                </a:solidFill>
                <a:latin typeface="Arial"/>
                <a:cs typeface="Arial"/>
              </a:rPr>
              <a:t> </a:t>
            </a:r>
            <a:r>
              <a:rPr lang="fi-FI" err="1">
                <a:solidFill>
                  <a:srgbClr val="111111"/>
                </a:solidFill>
                <a:latin typeface="Arial"/>
                <a:cs typeface="Arial"/>
              </a:rPr>
              <a:t>using</a:t>
            </a:r>
            <a:r>
              <a:rPr lang="fi-FI">
                <a:solidFill>
                  <a:srgbClr val="111111"/>
                </a:solidFill>
                <a:latin typeface="Arial"/>
                <a:cs typeface="Arial"/>
              </a:rPr>
              <a:t> </a:t>
            </a:r>
            <a:r>
              <a:rPr lang="fi-FI" err="1">
                <a:solidFill>
                  <a:srgbClr val="111111"/>
                </a:solidFill>
                <a:latin typeface="Arial"/>
                <a:cs typeface="Arial"/>
              </a:rPr>
              <a:t>different</a:t>
            </a:r>
            <a:r>
              <a:rPr lang="fi-FI">
                <a:solidFill>
                  <a:srgbClr val="111111"/>
                </a:solidFill>
                <a:latin typeface="Arial"/>
                <a:cs typeface="Arial"/>
              </a:rPr>
              <a:t>, </a:t>
            </a:r>
            <a:r>
              <a:rPr lang="fi-FI" err="1">
                <a:solidFill>
                  <a:srgbClr val="111111"/>
                </a:solidFill>
                <a:latin typeface="Arial"/>
                <a:cs typeface="Arial"/>
              </a:rPr>
              <a:t>complementary</a:t>
            </a:r>
            <a:r>
              <a:rPr lang="fi-FI">
                <a:solidFill>
                  <a:srgbClr val="111111"/>
                </a:solidFill>
                <a:latin typeface="Arial"/>
                <a:cs typeface="Arial"/>
              </a:rPr>
              <a:t> </a:t>
            </a:r>
            <a:r>
              <a:rPr lang="fi-FI" err="1">
                <a:solidFill>
                  <a:srgbClr val="111111"/>
                </a:solidFill>
                <a:latin typeface="Arial"/>
                <a:cs typeface="Arial"/>
              </a:rPr>
              <a:t>means</a:t>
            </a:r>
            <a:r>
              <a:rPr lang="fi-FI">
                <a:solidFill>
                  <a:srgbClr val="111111"/>
                </a:solidFill>
                <a:latin typeface="Arial"/>
                <a:cs typeface="Arial"/>
              </a:rPr>
              <a:t> and </a:t>
            </a:r>
            <a:r>
              <a:rPr lang="fi-FI" err="1">
                <a:solidFill>
                  <a:srgbClr val="111111"/>
                </a:solidFill>
                <a:latin typeface="Arial"/>
                <a:cs typeface="Arial"/>
              </a:rPr>
              <a:t>utilizing</a:t>
            </a:r>
            <a:r>
              <a:rPr lang="fi-FI">
                <a:solidFill>
                  <a:srgbClr val="111111"/>
                </a:solidFill>
                <a:latin typeface="Arial"/>
                <a:cs typeface="Arial"/>
              </a:rPr>
              <a:t> </a:t>
            </a:r>
            <a:r>
              <a:rPr lang="fi-FI" err="1">
                <a:solidFill>
                  <a:srgbClr val="111111"/>
                </a:solidFill>
                <a:latin typeface="Arial"/>
                <a:cs typeface="Arial"/>
              </a:rPr>
              <a:t>the</a:t>
            </a:r>
            <a:r>
              <a:rPr lang="fi-FI">
                <a:solidFill>
                  <a:srgbClr val="111111"/>
                </a:solidFill>
                <a:latin typeface="Arial"/>
                <a:cs typeface="Arial"/>
              </a:rPr>
              <a:t> </a:t>
            </a:r>
            <a:r>
              <a:rPr lang="fi-FI" err="1">
                <a:solidFill>
                  <a:srgbClr val="111111"/>
                </a:solidFill>
                <a:latin typeface="Arial"/>
                <a:cs typeface="Arial"/>
              </a:rPr>
              <a:t>weaknesses</a:t>
            </a:r>
            <a:r>
              <a:rPr lang="fi-FI">
                <a:solidFill>
                  <a:srgbClr val="111111"/>
                </a:solidFill>
                <a:latin typeface="Arial"/>
                <a:cs typeface="Arial"/>
              </a:rPr>
              <a:t> of </a:t>
            </a:r>
            <a:r>
              <a:rPr lang="fi-FI" err="1">
                <a:solidFill>
                  <a:srgbClr val="111111"/>
                </a:solidFill>
                <a:latin typeface="Arial"/>
                <a:cs typeface="Arial"/>
              </a:rPr>
              <a:t>the</a:t>
            </a:r>
            <a:r>
              <a:rPr lang="fi-FI">
                <a:solidFill>
                  <a:srgbClr val="111111"/>
                </a:solidFill>
                <a:latin typeface="Arial"/>
                <a:cs typeface="Arial"/>
              </a:rPr>
              <a:t> </a:t>
            </a:r>
            <a:r>
              <a:rPr lang="fi-FI" err="1">
                <a:solidFill>
                  <a:srgbClr val="111111"/>
                </a:solidFill>
                <a:latin typeface="Arial"/>
                <a:cs typeface="Arial"/>
              </a:rPr>
              <a:t>target</a:t>
            </a:r>
            <a:endParaRPr lang="fi-FI">
              <a:solidFill>
                <a:schemeClr val="tx1"/>
              </a:solidFill>
              <a:latin typeface="Arial"/>
              <a:cs typeface="Arial"/>
            </a:endParaRPr>
          </a:p>
        </p:txBody>
      </p:sp>
      <p:sp>
        <p:nvSpPr>
          <p:cNvPr id="6" name="Suorakulmio 5">
            <a:extLst>
              <a:ext uri="{FF2B5EF4-FFF2-40B4-BE49-F238E27FC236}">
                <a16:creationId xmlns:a16="http://schemas.microsoft.com/office/drawing/2014/main" id="{9D53929F-9C14-41FF-AEC2-DAA2E47323DD}"/>
              </a:ext>
            </a:extLst>
          </p:cNvPr>
          <p:cNvSpPr/>
          <p:nvPr/>
        </p:nvSpPr>
        <p:spPr>
          <a:xfrm>
            <a:off x="6414447" y="3426491"/>
            <a:ext cx="5174615" cy="2320261"/>
          </a:xfrm>
          <a:prstGeom prst="rect">
            <a:avLst/>
          </a:prstGeom>
          <a:solidFill>
            <a:srgbClr val="FAF9C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b="1" dirty="0">
              <a:solidFill>
                <a:schemeClr val="tx1"/>
              </a:solidFill>
            </a:endParaRPr>
          </a:p>
          <a:p>
            <a:pPr algn="ctr"/>
            <a:r>
              <a:rPr lang="fi-FI" b="1" dirty="0">
                <a:solidFill>
                  <a:schemeClr val="tx1"/>
                </a:solidFill>
              </a:rPr>
              <a:t>INFORMATION INFLUENCE ACTIVITIES = </a:t>
            </a:r>
            <a:endParaRPr lang="fi-FI" b="1" dirty="0">
              <a:solidFill>
                <a:schemeClr val="tx1"/>
              </a:solidFill>
              <a:cs typeface="Calibri"/>
            </a:endParaRPr>
          </a:p>
          <a:p>
            <a:pPr algn="ctr"/>
            <a:r>
              <a:rPr lang="fi-FI" dirty="0" err="1">
                <a:solidFill>
                  <a:schemeClr val="tx1"/>
                </a:solidFill>
                <a:latin typeface="Arial" panose="020B0604020202020204" pitchFamily="34" charset="0"/>
                <a:ea typeface="+mn-lt"/>
                <a:cs typeface="Arial" panose="020B0604020202020204" pitchFamily="34" charset="0"/>
              </a:rPr>
              <a:t>Systematic</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actions</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designed</a:t>
            </a:r>
            <a:r>
              <a:rPr lang="fi-FI" dirty="0">
                <a:solidFill>
                  <a:schemeClr val="tx1"/>
                </a:solidFill>
                <a:latin typeface="Arial" panose="020B0604020202020204" pitchFamily="34" charset="0"/>
                <a:ea typeface="+mn-lt"/>
                <a:cs typeface="Arial" panose="020B0604020202020204" pitchFamily="34" charset="0"/>
              </a:rPr>
              <a:t> to </a:t>
            </a:r>
            <a:r>
              <a:rPr lang="fi-FI" dirty="0" err="1">
                <a:solidFill>
                  <a:schemeClr val="tx1"/>
                </a:solidFill>
                <a:latin typeface="Arial" panose="020B0604020202020204" pitchFamily="34" charset="0"/>
                <a:ea typeface="+mn-lt"/>
                <a:cs typeface="Arial" panose="020B0604020202020204" pitchFamily="34" charset="0"/>
              </a:rPr>
              <a:t>influence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public</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opinion</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people’s</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behaviour</a:t>
            </a:r>
            <a:r>
              <a:rPr lang="fi-FI" dirty="0">
                <a:solidFill>
                  <a:schemeClr val="tx1"/>
                </a:solidFill>
                <a:latin typeface="Arial" panose="020B0604020202020204" pitchFamily="34" charset="0"/>
                <a:ea typeface="+mn-lt"/>
                <a:cs typeface="Arial" panose="020B0604020202020204" pitchFamily="34" charset="0"/>
              </a:rPr>
              <a:t> and </a:t>
            </a:r>
            <a:r>
              <a:rPr lang="fi-FI" dirty="0" err="1">
                <a:solidFill>
                  <a:schemeClr val="tx1"/>
                </a:solidFill>
                <a:latin typeface="Arial" panose="020B0604020202020204" pitchFamily="34" charset="0"/>
                <a:ea typeface="+mn-lt"/>
                <a:cs typeface="Arial" panose="020B0604020202020204" pitchFamily="34" charset="0"/>
              </a:rPr>
              <a:t>decision-makers</a:t>
            </a:r>
            <a:r>
              <a:rPr lang="fi-FI" dirty="0">
                <a:solidFill>
                  <a:schemeClr val="tx1"/>
                </a:solidFill>
                <a:latin typeface="Arial" panose="020B0604020202020204" pitchFamily="34" charset="0"/>
                <a:ea typeface="+mn-lt"/>
                <a:cs typeface="Arial" panose="020B0604020202020204" pitchFamily="34" charset="0"/>
              </a:rPr>
              <a:t> and, </a:t>
            </a:r>
            <a:r>
              <a:rPr lang="fi-FI" dirty="0" err="1">
                <a:solidFill>
                  <a:schemeClr val="tx1"/>
                </a:solidFill>
                <a:latin typeface="Arial" panose="020B0604020202020204" pitchFamily="34" charset="0"/>
                <a:ea typeface="+mn-lt"/>
                <a:cs typeface="Arial" panose="020B0604020202020204" pitchFamily="34" charset="0"/>
              </a:rPr>
              <a:t>through</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this</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the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functions</a:t>
            </a:r>
            <a:r>
              <a:rPr lang="fi-FI" dirty="0">
                <a:solidFill>
                  <a:schemeClr val="tx1"/>
                </a:solidFill>
                <a:latin typeface="Arial" panose="020B0604020202020204" pitchFamily="34" charset="0"/>
                <a:ea typeface="+mn-lt"/>
                <a:cs typeface="Arial" panose="020B0604020202020204" pitchFamily="34" charset="0"/>
              </a:rPr>
              <a:t> of </a:t>
            </a:r>
            <a:r>
              <a:rPr lang="fi-FI" dirty="0" err="1">
                <a:solidFill>
                  <a:schemeClr val="tx1"/>
                </a:solidFill>
                <a:latin typeface="Arial" panose="020B0604020202020204" pitchFamily="34" charset="0"/>
                <a:ea typeface="+mn-lt"/>
                <a:cs typeface="Arial" panose="020B0604020202020204" pitchFamily="34" charset="0"/>
              </a:rPr>
              <a:t>society</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The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methods</a:t>
            </a:r>
            <a:r>
              <a:rPr lang="fi-FI" dirty="0">
                <a:solidFill>
                  <a:schemeClr val="tx1"/>
                </a:solidFill>
                <a:latin typeface="Arial" panose="020B0604020202020204" pitchFamily="34" charset="0"/>
                <a:ea typeface="+mn-lt"/>
                <a:cs typeface="Arial" panose="020B0604020202020204" pitchFamily="34" charset="0"/>
              </a:rPr>
              <a:t> of </a:t>
            </a:r>
            <a:r>
              <a:rPr lang="fi-FI" dirty="0" err="1">
                <a:solidFill>
                  <a:schemeClr val="tx1"/>
                </a:solidFill>
                <a:latin typeface="Arial" panose="020B0604020202020204" pitchFamily="34" charset="0"/>
                <a:ea typeface="+mn-lt"/>
                <a:cs typeface="Arial" panose="020B0604020202020204" pitchFamily="34" charset="0"/>
              </a:rPr>
              <a:t>influence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include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dissemination</a:t>
            </a:r>
            <a:r>
              <a:rPr lang="fi-FI" dirty="0">
                <a:solidFill>
                  <a:schemeClr val="tx1"/>
                </a:solidFill>
                <a:latin typeface="Arial" panose="020B0604020202020204" pitchFamily="34" charset="0"/>
                <a:ea typeface="+mn-lt"/>
                <a:cs typeface="Arial" panose="020B0604020202020204" pitchFamily="34" charset="0"/>
              </a:rPr>
              <a:t> of </a:t>
            </a:r>
            <a:r>
              <a:rPr lang="fi-FI" dirty="0" err="1">
                <a:solidFill>
                  <a:schemeClr val="tx1"/>
                </a:solidFill>
                <a:latin typeface="Arial" panose="020B0604020202020204" pitchFamily="34" charset="0"/>
                <a:ea typeface="+mn-lt"/>
                <a:cs typeface="Arial" panose="020B0604020202020204" pitchFamily="34" charset="0"/>
              </a:rPr>
              <a:t>false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or</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misleading</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information</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exertion</a:t>
            </a:r>
            <a:r>
              <a:rPr lang="fi-FI" dirty="0">
                <a:solidFill>
                  <a:schemeClr val="tx1"/>
                </a:solidFill>
                <a:latin typeface="Arial" panose="020B0604020202020204" pitchFamily="34" charset="0"/>
                <a:ea typeface="+mn-lt"/>
                <a:cs typeface="Arial" panose="020B0604020202020204" pitchFamily="34" charset="0"/>
              </a:rPr>
              <a:t> of </a:t>
            </a:r>
            <a:r>
              <a:rPr lang="fi-FI" dirty="0" err="1">
                <a:solidFill>
                  <a:schemeClr val="tx1"/>
                </a:solidFill>
                <a:latin typeface="Arial" panose="020B0604020202020204" pitchFamily="34" charset="0"/>
                <a:ea typeface="+mn-lt"/>
                <a:cs typeface="Arial" panose="020B0604020202020204" pitchFamily="34" charset="0"/>
              </a:rPr>
              <a:t>pressure</a:t>
            </a:r>
            <a:r>
              <a:rPr lang="fi-FI" dirty="0">
                <a:solidFill>
                  <a:schemeClr val="tx1"/>
                </a:solidFill>
                <a:latin typeface="Arial" panose="020B0604020202020204" pitchFamily="34" charset="0"/>
                <a:ea typeface="+mn-lt"/>
                <a:cs typeface="Arial" panose="020B0604020202020204" pitchFamily="34" charset="0"/>
              </a:rPr>
              <a:t>, and </a:t>
            </a:r>
            <a:r>
              <a:rPr lang="fi-FI" dirty="0" err="1">
                <a:solidFill>
                  <a:schemeClr val="tx1"/>
                </a:solidFill>
                <a:latin typeface="Arial" panose="020B0604020202020204" pitchFamily="34" charset="0"/>
                <a:ea typeface="+mn-lt"/>
                <a:cs typeface="Arial" panose="020B0604020202020204" pitchFamily="34" charset="0"/>
              </a:rPr>
              <a:t>manipulative</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use</a:t>
            </a:r>
            <a:r>
              <a:rPr lang="fi-FI" dirty="0">
                <a:solidFill>
                  <a:schemeClr val="tx1"/>
                </a:solidFill>
                <a:latin typeface="Arial" panose="020B0604020202020204" pitchFamily="34" charset="0"/>
                <a:ea typeface="+mn-lt"/>
                <a:cs typeface="Arial" panose="020B0604020202020204" pitchFamily="34" charset="0"/>
              </a:rPr>
              <a:t> of </a:t>
            </a:r>
            <a:r>
              <a:rPr lang="fi-FI" dirty="0" err="1">
                <a:solidFill>
                  <a:schemeClr val="tx1"/>
                </a:solidFill>
                <a:latin typeface="Arial" panose="020B0604020202020204" pitchFamily="34" charset="0"/>
                <a:ea typeface="+mn-lt"/>
                <a:cs typeface="Arial" panose="020B0604020202020204" pitchFamily="34" charset="0"/>
              </a:rPr>
              <a:t>information</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that</a:t>
            </a:r>
            <a:r>
              <a:rPr lang="fi-FI" dirty="0">
                <a:solidFill>
                  <a:schemeClr val="tx1"/>
                </a:solidFill>
                <a:latin typeface="Arial" panose="020B0604020202020204" pitchFamily="34" charset="0"/>
                <a:ea typeface="+mn-lt"/>
                <a:cs typeface="Arial" panose="020B0604020202020204" pitchFamily="34" charset="0"/>
              </a:rPr>
              <a:t> is in </a:t>
            </a:r>
            <a:r>
              <a:rPr lang="fi-FI" dirty="0" err="1">
                <a:solidFill>
                  <a:schemeClr val="tx1"/>
                </a:solidFill>
                <a:latin typeface="Arial" panose="020B0604020202020204" pitchFamily="34" charset="0"/>
                <a:ea typeface="+mn-lt"/>
                <a:cs typeface="Arial" panose="020B0604020202020204" pitchFamily="34" charset="0"/>
              </a:rPr>
              <a:t>itself</a:t>
            </a:r>
            <a:r>
              <a:rPr lang="fi-FI" dirty="0">
                <a:solidFill>
                  <a:schemeClr val="tx1"/>
                </a:solidFill>
                <a:latin typeface="Arial" panose="020B0604020202020204" pitchFamily="34" charset="0"/>
                <a:ea typeface="+mn-lt"/>
                <a:cs typeface="Arial" panose="020B0604020202020204" pitchFamily="34" charset="0"/>
              </a:rPr>
              <a:t> </a:t>
            </a:r>
            <a:r>
              <a:rPr lang="fi-FI" dirty="0" err="1">
                <a:solidFill>
                  <a:schemeClr val="tx1"/>
                </a:solidFill>
                <a:latin typeface="Arial" panose="020B0604020202020204" pitchFamily="34" charset="0"/>
                <a:ea typeface="+mn-lt"/>
                <a:cs typeface="Arial" panose="020B0604020202020204" pitchFamily="34" charset="0"/>
              </a:rPr>
              <a:t>correct</a:t>
            </a:r>
            <a:r>
              <a:rPr lang="fi-FI" dirty="0">
                <a:solidFill>
                  <a:schemeClr val="tx1"/>
                </a:solidFill>
                <a:latin typeface="Arial" panose="020B0604020202020204" pitchFamily="34" charset="0"/>
                <a:ea typeface="+mn-lt"/>
                <a:cs typeface="Arial" panose="020B0604020202020204" pitchFamily="34" charset="0"/>
              </a:rPr>
              <a:t>. (</a:t>
            </a:r>
            <a:r>
              <a:rPr lang="fi-FI" dirty="0">
                <a:solidFill>
                  <a:schemeClr val="tx1"/>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VNK</a:t>
            </a:r>
            <a:r>
              <a:rPr lang="fi-FI" dirty="0">
                <a:solidFill>
                  <a:schemeClr val="tx1"/>
                </a:solidFill>
                <a:latin typeface="Arial" panose="020B0604020202020204" pitchFamily="34" charset="0"/>
                <a:ea typeface="+mn-lt"/>
                <a:cs typeface="Arial" panose="020B0604020202020204" pitchFamily="34" charset="0"/>
              </a:rPr>
              <a:t>)</a:t>
            </a:r>
            <a:endParaRPr lang="fi-FI" dirty="0">
              <a:solidFill>
                <a:schemeClr val="tx1"/>
              </a:solidFill>
              <a:latin typeface="Arial" panose="020B0604020202020204" pitchFamily="34" charset="0"/>
              <a:cs typeface="Arial" panose="020B0604020202020204" pitchFamily="34" charset="0"/>
            </a:endParaRPr>
          </a:p>
          <a:p>
            <a:pPr algn="ctr"/>
            <a:endParaRPr lang="fi-FI" b="1" dirty="0">
              <a:solidFill>
                <a:schemeClr val="tx1"/>
              </a:solidFill>
              <a:cs typeface="Calibri"/>
            </a:endParaRPr>
          </a:p>
        </p:txBody>
      </p:sp>
      <p:sp>
        <p:nvSpPr>
          <p:cNvPr id="9" name="Alatunnisteen paikkamerkki 8">
            <a:extLst>
              <a:ext uri="{FF2B5EF4-FFF2-40B4-BE49-F238E27FC236}">
                <a16:creationId xmlns:a16="http://schemas.microsoft.com/office/drawing/2014/main" id="{D3BF5F78-B2AD-DD0B-1194-83062E186CF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
        <p:nvSpPr>
          <p:cNvPr id="10" name="Tekstiruutu 9">
            <a:extLst>
              <a:ext uri="{FF2B5EF4-FFF2-40B4-BE49-F238E27FC236}">
                <a16:creationId xmlns:a16="http://schemas.microsoft.com/office/drawing/2014/main" id="{6F5187A0-A04B-6931-92D0-483E313BA3AD}"/>
              </a:ext>
              <a:ext uri="{C183D7F6-B498-43B3-948B-1728B52AA6E4}">
                <adec:decorative xmlns:adec="http://schemas.microsoft.com/office/drawing/2017/decorative" val="0"/>
              </a:ext>
            </a:extLst>
          </p:cNvPr>
          <p:cNvSpPr txBox="1"/>
          <p:nvPr/>
        </p:nvSpPr>
        <p:spPr>
          <a:xfrm>
            <a:off x="533851" y="5988623"/>
            <a:ext cx="81255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3"/>
              </a:rPr>
              <a:t>Types of misinformation and disinformation</a:t>
            </a:r>
            <a:r>
              <a:rPr lang="en-US">
                <a:cs typeface="Calibri"/>
              </a:rPr>
              <a:t>. UNHCR</a:t>
            </a:r>
          </a:p>
        </p:txBody>
      </p:sp>
    </p:spTree>
    <p:extLst>
      <p:ext uri="{BB962C8B-B14F-4D97-AF65-F5344CB8AC3E}">
        <p14:creationId xmlns:p14="http://schemas.microsoft.com/office/powerpoint/2010/main" val="381572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5CBB49-BA92-AA51-1324-70123FDB5321}"/>
              </a:ext>
            </a:extLst>
          </p:cNvPr>
          <p:cNvSpPr>
            <a:spLocks noGrp="1"/>
          </p:cNvSpPr>
          <p:nvPr>
            <p:ph type="title"/>
          </p:nvPr>
        </p:nvSpPr>
        <p:spPr>
          <a:xfrm>
            <a:off x="256365" y="1365"/>
            <a:ext cx="10515600" cy="1325563"/>
          </a:xfrm>
        </p:spPr>
        <p:txBody>
          <a:bodyPr/>
          <a:lstStyle/>
          <a:p>
            <a:r>
              <a:rPr lang="fi-FI" dirty="0">
                <a:latin typeface="Arial"/>
                <a:ea typeface="Calibri Light"/>
                <a:cs typeface="Calibri Light"/>
              </a:rPr>
              <a:t>AI in </a:t>
            </a:r>
            <a:r>
              <a:rPr lang="fi-FI" dirty="0" err="1">
                <a:latin typeface="Arial"/>
                <a:ea typeface="Calibri Light"/>
                <a:cs typeface="Calibri Light"/>
              </a:rPr>
              <a:t>scholarly</a:t>
            </a:r>
            <a:r>
              <a:rPr lang="fi-FI" dirty="0">
                <a:latin typeface="Arial"/>
                <a:ea typeface="Calibri Light"/>
                <a:cs typeface="Calibri Light"/>
              </a:rPr>
              <a:t> </a:t>
            </a:r>
            <a:r>
              <a:rPr lang="fi-FI" dirty="0" err="1">
                <a:latin typeface="Arial"/>
                <a:ea typeface="Calibri Light"/>
                <a:cs typeface="Calibri Light"/>
              </a:rPr>
              <a:t>information</a:t>
            </a:r>
            <a:r>
              <a:rPr lang="fi-FI" dirty="0">
                <a:latin typeface="Arial"/>
                <a:ea typeface="Calibri Light"/>
                <a:cs typeface="Calibri Light"/>
              </a:rPr>
              <a:t> </a:t>
            </a:r>
            <a:r>
              <a:rPr lang="fi-FI" dirty="0" err="1">
                <a:latin typeface="Arial"/>
                <a:ea typeface="Calibri Light"/>
                <a:cs typeface="Calibri Light"/>
              </a:rPr>
              <a:t>retrieval</a:t>
            </a:r>
            <a:r>
              <a:rPr lang="fi-FI" dirty="0">
                <a:latin typeface="Arial"/>
                <a:ea typeface="Calibri Light"/>
                <a:cs typeface="Calibri Light"/>
              </a:rPr>
              <a:t> </a:t>
            </a:r>
            <a:endParaRPr lang="fi-FI" dirty="0">
              <a:latin typeface="Arial"/>
            </a:endParaRPr>
          </a:p>
        </p:txBody>
      </p:sp>
      <p:sp>
        <p:nvSpPr>
          <p:cNvPr id="3" name="Sisällön paikkamerkki 2">
            <a:extLst>
              <a:ext uri="{FF2B5EF4-FFF2-40B4-BE49-F238E27FC236}">
                <a16:creationId xmlns:a16="http://schemas.microsoft.com/office/drawing/2014/main" id="{7C359B03-19BC-597E-81A1-BB0ACC504B85}"/>
              </a:ext>
            </a:extLst>
          </p:cNvPr>
          <p:cNvSpPr>
            <a:spLocks noGrp="1"/>
          </p:cNvSpPr>
          <p:nvPr>
            <p:ph idx="1"/>
          </p:nvPr>
        </p:nvSpPr>
        <p:spPr>
          <a:xfrm>
            <a:off x="257629" y="1087816"/>
            <a:ext cx="11096171" cy="5258479"/>
          </a:xfrm>
        </p:spPr>
        <p:txBody>
          <a:bodyPr vert="horz" lIns="91440" tIns="45720" rIns="91440" bIns="45720" rtlCol="0" anchor="t">
            <a:normAutofit/>
          </a:bodyPr>
          <a:lstStyle/>
          <a:p>
            <a:pPr marL="0" indent="0">
              <a:buNone/>
            </a:pPr>
            <a:r>
              <a:rPr lang="en-US" sz="2000" dirty="0">
                <a:latin typeface="Arial"/>
              </a:rPr>
              <a:t>Artificial intelligence (AI) based search tools for scholarly information evolve rapidly. The tools retrieve articles among millions of scholarly articles. There are both free and paid versions of AI tools. Your university library might offer a paid version with better search features. Examples of tools are (2025) Elicit, </a:t>
            </a:r>
            <a:r>
              <a:rPr lang="en-US" sz="2000" dirty="0" err="1">
                <a:latin typeface="Arial"/>
              </a:rPr>
              <a:t>Keenious</a:t>
            </a:r>
            <a:r>
              <a:rPr lang="en-US" sz="2000" dirty="0">
                <a:latin typeface="Arial"/>
              </a:rPr>
              <a:t>, Research Rabbit, Semantic Scholar. </a:t>
            </a:r>
            <a:endParaRPr lang="fi-FI" sz="2000" dirty="0">
              <a:ea typeface="Calibri"/>
              <a:cs typeface="Calibri"/>
            </a:endParaRPr>
          </a:p>
          <a:p>
            <a:pPr marL="0" indent="0">
              <a:buNone/>
            </a:pPr>
            <a:r>
              <a:rPr lang="en-US" sz="2000" dirty="0">
                <a:latin typeface="Arial"/>
              </a:rPr>
              <a:t>ChatGPT, and other similar generative tools, produce new text based on huge amounts of saved text and a statistical model. </a:t>
            </a:r>
            <a:r>
              <a:rPr lang="en-US" sz="2000" b="1" dirty="0">
                <a:latin typeface="Arial"/>
              </a:rPr>
              <a:t>You can’t use ChatGPT as a reference</a:t>
            </a:r>
            <a:r>
              <a:rPr lang="en-US" sz="2000" b="1" dirty="0">
                <a:latin typeface="Arial"/>
                <a:cs typeface="Arial"/>
              </a:rPr>
              <a:t>.</a:t>
            </a:r>
            <a:endParaRPr lang="en-US" sz="2000" b="1" dirty="0">
              <a:ea typeface="Calibri"/>
              <a:cs typeface="Calibri"/>
            </a:endParaRPr>
          </a:p>
        </p:txBody>
      </p:sp>
      <p:sp>
        <p:nvSpPr>
          <p:cNvPr id="4" name="Alatunnisteen paikkamerkki 3">
            <a:extLst>
              <a:ext uri="{FF2B5EF4-FFF2-40B4-BE49-F238E27FC236}">
                <a16:creationId xmlns:a16="http://schemas.microsoft.com/office/drawing/2014/main" id="{C4355D31-95C6-48CF-5810-7CFD6A63730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
        <p:nvSpPr>
          <p:cNvPr id="5" name="Suorakulmio: Pyöristetyt kulmat 4">
            <a:extLst>
              <a:ext uri="{FF2B5EF4-FFF2-40B4-BE49-F238E27FC236}">
                <a16:creationId xmlns:a16="http://schemas.microsoft.com/office/drawing/2014/main" id="{602BC137-9223-4A42-D149-90961C431E18}"/>
              </a:ext>
            </a:extLst>
          </p:cNvPr>
          <p:cNvSpPr/>
          <p:nvPr/>
        </p:nvSpPr>
        <p:spPr>
          <a:xfrm>
            <a:off x="423317" y="3350201"/>
            <a:ext cx="5228387" cy="294192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latin typeface="Arial"/>
                <a:cs typeface="Arial"/>
              </a:rPr>
              <a:t>AI tools in searching for scholarly articles</a:t>
            </a:r>
            <a:endParaRPr lang="fi-FI" b="1" dirty="0">
              <a:solidFill>
                <a:schemeClr val="tx1"/>
              </a:solidFill>
              <a:cs typeface="Calibri"/>
            </a:endParaRPr>
          </a:p>
          <a:p>
            <a:endParaRPr lang="en-US" dirty="0">
              <a:solidFill>
                <a:schemeClr val="tx1"/>
              </a:solidFill>
              <a:latin typeface="Arial"/>
              <a:cs typeface="Arial"/>
            </a:endParaRPr>
          </a:p>
          <a:p>
            <a:pPr marL="285750" indent="-285750">
              <a:buFont typeface="Arial"/>
              <a:buChar char="•"/>
            </a:pPr>
            <a:r>
              <a:rPr lang="en-US" dirty="0">
                <a:solidFill>
                  <a:schemeClr val="tx1"/>
                </a:solidFill>
                <a:latin typeface="Arial"/>
                <a:cs typeface="Arial"/>
              </a:rPr>
              <a:t>search with natural language or keywords</a:t>
            </a:r>
            <a:endParaRPr lang="fi-FI" dirty="0">
              <a:solidFill>
                <a:schemeClr val="tx1"/>
              </a:solidFill>
              <a:cs typeface="Calibri"/>
            </a:endParaRPr>
          </a:p>
          <a:p>
            <a:pPr marL="285750" indent="-285750">
              <a:buFont typeface="Arial"/>
              <a:buChar char="•"/>
            </a:pPr>
            <a:r>
              <a:rPr lang="en-US" dirty="0">
                <a:solidFill>
                  <a:schemeClr val="tx1"/>
                </a:solidFill>
                <a:latin typeface="Arial"/>
                <a:cs typeface="Arial"/>
              </a:rPr>
              <a:t>search among millions of </a:t>
            </a:r>
            <a:r>
              <a:rPr lang="en-US" dirty="0" err="1">
                <a:solidFill>
                  <a:schemeClr val="tx1"/>
                </a:solidFill>
                <a:latin typeface="Arial"/>
                <a:cs typeface="Arial"/>
              </a:rPr>
              <a:t>scholary</a:t>
            </a:r>
            <a:r>
              <a:rPr lang="en-US" dirty="0">
                <a:solidFill>
                  <a:schemeClr val="tx1"/>
                </a:solidFill>
                <a:latin typeface="Arial"/>
                <a:cs typeface="Arial"/>
              </a:rPr>
              <a:t> articles</a:t>
            </a:r>
            <a:endParaRPr lang="fi-FI" dirty="0">
              <a:solidFill>
                <a:schemeClr val="tx1"/>
              </a:solidFill>
              <a:cs typeface="Calibri"/>
            </a:endParaRPr>
          </a:p>
          <a:p>
            <a:pPr marL="285750" indent="-285750">
              <a:buFont typeface="Arial"/>
              <a:buChar char="•"/>
            </a:pPr>
            <a:r>
              <a:rPr lang="en-US" dirty="0">
                <a:solidFill>
                  <a:schemeClr val="tx1"/>
                </a:solidFill>
                <a:latin typeface="Arial"/>
                <a:cs typeface="Arial"/>
              </a:rPr>
              <a:t>results mainly articles</a:t>
            </a:r>
          </a:p>
          <a:p>
            <a:pPr marL="285750" indent="-285750">
              <a:buFont typeface="Arial"/>
              <a:buChar char="•"/>
            </a:pPr>
            <a:r>
              <a:rPr lang="en-US" dirty="0">
                <a:solidFill>
                  <a:schemeClr val="tx1"/>
                </a:solidFill>
                <a:latin typeface="Arial"/>
                <a:cs typeface="Arial"/>
              </a:rPr>
              <a:t>results from known sources</a:t>
            </a:r>
            <a:endParaRPr lang="fi-FI" dirty="0">
              <a:solidFill>
                <a:schemeClr val="tx1"/>
              </a:solidFill>
              <a:cs typeface="Calibri"/>
            </a:endParaRPr>
          </a:p>
          <a:p>
            <a:pPr marL="285750" indent="-285750">
              <a:buFont typeface="Arial"/>
              <a:buChar char="•"/>
            </a:pPr>
            <a:r>
              <a:rPr lang="en-US" dirty="0">
                <a:solidFill>
                  <a:schemeClr val="tx1"/>
                </a:solidFill>
                <a:latin typeface="Arial"/>
                <a:cs typeface="Arial"/>
              </a:rPr>
              <a:t>results really exist</a:t>
            </a:r>
            <a:endParaRPr lang="fi-FI" dirty="0">
              <a:solidFill>
                <a:schemeClr val="tx1"/>
              </a:solidFill>
              <a:cs typeface="Calibri"/>
            </a:endParaRPr>
          </a:p>
          <a:p>
            <a:pPr marL="285750" indent="-285750">
              <a:buFont typeface="Arial"/>
              <a:buChar char="•"/>
            </a:pPr>
            <a:r>
              <a:rPr lang="en-US" dirty="0">
                <a:solidFill>
                  <a:schemeClr val="tx1"/>
                </a:solidFill>
                <a:latin typeface="Arial"/>
                <a:cs typeface="Arial"/>
              </a:rPr>
              <a:t>tools for evaluating search results</a:t>
            </a:r>
            <a:endParaRPr lang="fi-FI" dirty="0">
              <a:solidFill>
                <a:schemeClr val="tx1"/>
              </a:solidFill>
              <a:cs typeface="Calibri" panose="020F0502020204030204"/>
            </a:endParaRPr>
          </a:p>
          <a:p>
            <a:pPr algn="ctr"/>
            <a:endParaRPr lang="fi-FI" dirty="0">
              <a:ea typeface="Calibri" panose="020F0502020204030204"/>
              <a:cs typeface="Calibri" panose="020F0502020204030204"/>
            </a:endParaRPr>
          </a:p>
        </p:txBody>
      </p:sp>
      <p:sp>
        <p:nvSpPr>
          <p:cNvPr id="6" name="Suorakulmio: Pyöristetyt kulmat 5">
            <a:extLst>
              <a:ext uri="{FF2B5EF4-FFF2-40B4-BE49-F238E27FC236}">
                <a16:creationId xmlns:a16="http://schemas.microsoft.com/office/drawing/2014/main" id="{EB99A27F-0BC6-4775-8C87-9FE73B74B7E1}"/>
              </a:ext>
            </a:extLst>
          </p:cNvPr>
          <p:cNvSpPr/>
          <p:nvPr/>
        </p:nvSpPr>
        <p:spPr>
          <a:xfrm>
            <a:off x="6263675" y="3346554"/>
            <a:ext cx="5228387" cy="285685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i-FI" b="1" dirty="0" err="1">
                <a:solidFill>
                  <a:srgbClr val="000000"/>
                </a:solidFill>
                <a:latin typeface="Arial"/>
                <a:ea typeface="Calibri"/>
                <a:cs typeface="Arial"/>
              </a:rPr>
              <a:t>Generative</a:t>
            </a:r>
            <a:r>
              <a:rPr lang="fi-FI" b="1" dirty="0">
                <a:solidFill>
                  <a:srgbClr val="000000"/>
                </a:solidFill>
                <a:latin typeface="Arial"/>
                <a:ea typeface="Calibri"/>
                <a:cs typeface="Arial"/>
              </a:rPr>
              <a:t> AI </a:t>
            </a:r>
            <a:r>
              <a:rPr lang="fi-FI" b="1" dirty="0" err="1">
                <a:solidFill>
                  <a:srgbClr val="000000"/>
                </a:solidFill>
                <a:latin typeface="Arial"/>
                <a:ea typeface="Calibri"/>
                <a:cs typeface="Arial"/>
              </a:rPr>
              <a:t>tools</a:t>
            </a:r>
            <a:endParaRPr lang="fi-FI" b="1" dirty="0"/>
          </a:p>
          <a:p>
            <a:endParaRPr lang="fi-FI" b="1" dirty="0">
              <a:solidFill>
                <a:srgbClr val="000000"/>
              </a:solidFill>
              <a:latin typeface="Arial"/>
              <a:ea typeface="Calibri"/>
              <a:cs typeface="Arial"/>
            </a:endParaRPr>
          </a:p>
          <a:p>
            <a:pPr marL="285750" indent="-285750">
              <a:buFont typeface="Arial"/>
              <a:buChar char="•"/>
            </a:pPr>
            <a:r>
              <a:rPr lang="en-US" dirty="0">
                <a:solidFill>
                  <a:srgbClr val="000000"/>
                </a:solidFill>
                <a:latin typeface="Arial"/>
                <a:ea typeface="Calibri"/>
                <a:cs typeface="Arial"/>
              </a:rPr>
              <a:t>search with natural language </a:t>
            </a:r>
          </a:p>
          <a:p>
            <a:pPr marL="285750" indent="-285750">
              <a:buFont typeface="Arial"/>
              <a:buChar char="•"/>
            </a:pPr>
            <a:r>
              <a:rPr lang="fi-FI" dirty="0" err="1">
                <a:solidFill>
                  <a:srgbClr val="000000"/>
                </a:solidFill>
                <a:latin typeface="Arial"/>
                <a:ea typeface="Calibri"/>
                <a:cs typeface="Arial"/>
              </a:rPr>
              <a:t>responses</a:t>
            </a:r>
            <a:r>
              <a:rPr lang="fi-FI" dirty="0">
                <a:solidFill>
                  <a:srgbClr val="000000"/>
                </a:solidFill>
                <a:latin typeface="Arial"/>
                <a:ea typeface="Calibri"/>
                <a:cs typeface="Arial"/>
              </a:rPr>
              <a:t> </a:t>
            </a:r>
            <a:r>
              <a:rPr lang="fi-FI" dirty="0" err="1">
                <a:solidFill>
                  <a:srgbClr val="000000"/>
                </a:solidFill>
                <a:latin typeface="Arial"/>
                <a:ea typeface="Calibri"/>
                <a:cs typeface="Arial"/>
              </a:rPr>
              <a:t>based</a:t>
            </a:r>
            <a:r>
              <a:rPr lang="fi-FI" dirty="0">
                <a:solidFill>
                  <a:srgbClr val="000000"/>
                </a:solidFill>
                <a:latin typeface="Arial"/>
                <a:ea typeface="Calibri"/>
                <a:cs typeface="Arial"/>
              </a:rPr>
              <a:t> on </a:t>
            </a:r>
            <a:r>
              <a:rPr lang="fi-FI" dirty="0" err="1">
                <a:solidFill>
                  <a:srgbClr val="000000"/>
                </a:solidFill>
                <a:latin typeface="Arial"/>
                <a:ea typeface="Calibri"/>
                <a:cs typeface="Arial"/>
              </a:rPr>
              <a:t>training</a:t>
            </a:r>
            <a:r>
              <a:rPr lang="fi-FI" dirty="0">
                <a:solidFill>
                  <a:srgbClr val="000000"/>
                </a:solidFill>
                <a:latin typeface="Arial"/>
                <a:ea typeface="Calibri"/>
                <a:cs typeface="Arial"/>
              </a:rPr>
              <a:t> </a:t>
            </a:r>
            <a:r>
              <a:rPr lang="fi-FI" dirty="0" err="1">
                <a:solidFill>
                  <a:srgbClr val="000000"/>
                </a:solidFill>
                <a:latin typeface="Arial"/>
                <a:ea typeface="Calibri"/>
                <a:cs typeface="Arial"/>
              </a:rPr>
              <a:t>material</a:t>
            </a:r>
            <a:r>
              <a:rPr lang="fi-FI" dirty="0">
                <a:solidFill>
                  <a:srgbClr val="000000"/>
                </a:solidFill>
                <a:latin typeface="Arial"/>
                <a:ea typeface="Calibri"/>
                <a:cs typeface="Arial"/>
              </a:rPr>
              <a:t> </a:t>
            </a:r>
            <a:r>
              <a:rPr lang="fi-FI" dirty="0" err="1">
                <a:solidFill>
                  <a:srgbClr val="000000"/>
                </a:solidFill>
                <a:latin typeface="Arial"/>
                <a:ea typeface="Calibri"/>
                <a:cs typeface="Arial"/>
              </a:rPr>
              <a:t>entered</a:t>
            </a:r>
            <a:r>
              <a:rPr lang="fi-FI" dirty="0">
                <a:solidFill>
                  <a:srgbClr val="000000"/>
                </a:solidFill>
                <a:latin typeface="Arial"/>
                <a:ea typeface="Calibri"/>
                <a:cs typeface="Arial"/>
              </a:rPr>
              <a:t> into </a:t>
            </a:r>
            <a:r>
              <a:rPr lang="fi-FI" dirty="0" err="1">
                <a:solidFill>
                  <a:srgbClr val="000000"/>
                </a:solidFill>
                <a:latin typeface="Arial"/>
                <a:ea typeface="Calibri"/>
                <a:cs typeface="Arial"/>
              </a:rPr>
              <a:t>the</a:t>
            </a:r>
            <a:r>
              <a:rPr lang="fi-FI" dirty="0">
                <a:solidFill>
                  <a:srgbClr val="000000"/>
                </a:solidFill>
                <a:latin typeface="Arial"/>
                <a:ea typeface="Calibri"/>
                <a:cs typeface="Arial"/>
              </a:rPr>
              <a:t> </a:t>
            </a:r>
            <a:r>
              <a:rPr lang="fi-FI" dirty="0" err="1">
                <a:solidFill>
                  <a:srgbClr val="000000"/>
                </a:solidFill>
                <a:latin typeface="Arial"/>
                <a:ea typeface="Calibri"/>
                <a:cs typeface="Arial"/>
              </a:rPr>
              <a:t>language</a:t>
            </a:r>
            <a:r>
              <a:rPr lang="fi-FI" dirty="0">
                <a:solidFill>
                  <a:srgbClr val="000000"/>
                </a:solidFill>
                <a:latin typeface="Arial"/>
                <a:ea typeface="Calibri"/>
                <a:cs typeface="Arial"/>
              </a:rPr>
              <a:t> </a:t>
            </a:r>
            <a:r>
              <a:rPr lang="fi-FI" dirty="0" err="1">
                <a:solidFill>
                  <a:srgbClr val="000000"/>
                </a:solidFill>
                <a:latin typeface="Arial"/>
                <a:ea typeface="Calibri"/>
                <a:cs typeface="Arial"/>
              </a:rPr>
              <a:t>model</a:t>
            </a:r>
            <a:endParaRPr lang="fi-FI" dirty="0">
              <a:ea typeface="Calibri" panose="020F0502020204030204"/>
              <a:cs typeface="Calibri" panose="020F0502020204030204"/>
            </a:endParaRPr>
          </a:p>
          <a:p>
            <a:pPr marL="285750" indent="-285750">
              <a:buFont typeface="Arial"/>
              <a:buChar char="•"/>
            </a:pPr>
            <a:r>
              <a:rPr lang="en-US" dirty="0">
                <a:solidFill>
                  <a:srgbClr val="000000"/>
                </a:solidFill>
                <a:latin typeface="Arial"/>
                <a:ea typeface="Calibri"/>
                <a:cs typeface="Arial"/>
              </a:rPr>
              <a:t>responses are text generated by AI</a:t>
            </a:r>
          </a:p>
          <a:p>
            <a:pPr marL="285750" indent="-285750">
              <a:buFont typeface="Arial"/>
              <a:buChar char="•"/>
            </a:pPr>
            <a:r>
              <a:rPr lang="en-US" dirty="0">
                <a:solidFill>
                  <a:srgbClr val="000000"/>
                </a:solidFill>
                <a:latin typeface="Arial"/>
                <a:ea typeface="Calibri"/>
                <a:cs typeface="Arial"/>
              </a:rPr>
              <a:t>sources unknown</a:t>
            </a:r>
            <a:endParaRPr lang="fi-FI" dirty="0">
              <a:ea typeface="Calibri" panose="020F0502020204030204"/>
              <a:cs typeface="Calibri" panose="020F0502020204030204"/>
            </a:endParaRPr>
          </a:p>
          <a:p>
            <a:pPr marL="285750" indent="-285750">
              <a:buFont typeface="Arial"/>
              <a:buChar char="•"/>
            </a:pPr>
            <a:r>
              <a:rPr lang="en-US" dirty="0">
                <a:solidFill>
                  <a:srgbClr val="000000"/>
                </a:solidFill>
                <a:latin typeface="Arial"/>
                <a:ea typeface="Calibri"/>
                <a:cs typeface="Arial"/>
              </a:rPr>
              <a:t>can hallucinate information or sources</a:t>
            </a:r>
            <a:endParaRPr lang="fi-FI" dirty="0">
              <a:ea typeface="Calibri" panose="020F0502020204030204"/>
              <a:cs typeface="Calibri" panose="020F0502020204030204"/>
            </a:endParaRPr>
          </a:p>
          <a:p>
            <a:pPr marL="285750" indent="-285750">
              <a:buFont typeface="Arial"/>
              <a:buChar char="•"/>
            </a:pPr>
            <a:r>
              <a:rPr lang="en-US" dirty="0">
                <a:solidFill>
                  <a:srgbClr val="000000"/>
                </a:solidFill>
                <a:latin typeface="Arial"/>
                <a:ea typeface="Calibri"/>
                <a:cs typeface="Arial"/>
              </a:rPr>
              <a:t>no tools for evaluating the text </a:t>
            </a:r>
            <a:endParaRPr lang="fi-FI" dirty="0">
              <a:ea typeface="Calibri" panose="020F0502020204030204"/>
              <a:cs typeface="Calibri" panose="020F0502020204030204"/>
            </a:endParaRPr>
          </a:p>
          <a:p>
            <a:endParaRPr lang="fi-FI" b="1" dirty="0">
              <a:solidFill>
                <a:srgbClr val="000000"/>
              </a:solidFill>
              <a:ea typeface="Calibri"/>
              <a:cs typeface="Calibri"/>
            </a:endParaRPr>
          </a:p>
        </p:txBody>
      </p:sp>
      <p:pic>
        <p:nvPicPr>
          <p:cNvPr id="7" name="Kuva 6">
            <a:extLst>
              <a:ext uri="{FF2B5EF4-FFF2-40B4-BE49-F238E27FC236}">
                <a16:creationId xmlns:a16="http://schemas.microsoft.com/office/drawing/2014/main" id="{96867AE2-AD47-0974-0A6A-68D4D29075B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7304" y="2851532"/>
            <a:ext cx="914400" cy="914400"/>
          </a:xfrm>
          <a:prstGeom prst="rect">
            <a:avLst/>
          </a:prstGeom>
        </p:spPr>
      </p:pic>
      <p:pic>
        <p:nvPicPr>
          <p:cNvPr id="8" name="Kuva 7">
            <a:extLst>
              <a:ext uri="{FF2B5EF4-FFF2-40B4-BE49-F238E27FC236}">
                <a16:creationId xmlns:a16="http://schemas.microsoft.com/office/drawing/2014/main" id="{9E88E043-87D3-82F4-1646-17AE6911746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4070" y="2892765"/>
            <a:ext cx="914400" cy="914400"/>
          </a:xfrm>
          <a:prstGeom prst="rect">
            <a:avLst/>
          </a:prstGeom>
        </p:spPr>
      </p:pic>
    </p:spTree>
    <p:extLst>
      <p:ext uri="{BB962C8B-B14F-4D97-AF65-F5344CB8AC3E}">
        <p14:creationId xmlns:p14="http://schemas.microsoft.com/office/powerpoint/2010/main" val="162403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4A5E4-3158-4B01-88AA-A49A5B4BA3BF}"/>
              </a:ext>
            </a:extLst>
          </p:cNvPr>
          <p:cNvSpPr>
            <a:spLocks noGrp="1"/>
          </p:cNvSpPr>
          <p:nvPr>
            <p:ph type="title"/>
          </p:nvPr>
        </p:nvSpPr>
        <p:spPr>
          <a:xfrm>
            <a:off x="4884150" y="243187"/>
            <a:ext cx="6586491" cy="871238"/>
          </a:xfrm>
        </p:spPr>
        <p:txBody>
          <a:bodyPr vert="horz" lIns="91440" tIns="45720" rIns="91440" bIns="45720" rtlCol="0" anchor="ctr">
            <a:normAutofit/>
          </a:bodyPr>
          <a:lstStyle/>
          <a:p>
            <a:r>
              <a:rPr lang="en-US">
                <a:latin typeface="Arial"/>
                <a:cs typeface="Arial"/>
              </a:rPr>
              <a:t>Learn more and test (4)</a:t>
            </a:r>
            <a:endParaRPr lang="en-US">
              <a:latin typeface="Arial" panose="020B0604020202020204" pitchFamily="34" charset="0"/>
              <a:cs typeface="Arial" panose="020B0604020202020204" pitchFamily="34" charset="0"/>
            </a:endParaRPr>
          </a:p>
        </p:txBody>
      </p:sp>
      <p:sp>
        <p:nvSpPr>
          <p:cNvPr id="4" name="Sisällön paikkamerkki 3">
            <a:extLst>
              <a:ext uri="{FF2B5EF4-FFF2-40B4-BE49-F238E27FC236}">
                <a16:creationId xmlns:a16="http://schemas.microsoft.com/office/drawing/2014/main" id="{EACEC0D1-079D-4D36-A3BA-C388B826D1A2}"/>
              </a:ext>
            </a:extLst>
          </p:cNvPr>
          <p:cNvSpPr>
            <a:spLocks noGrp="1"/>
          </p:cNvSpPr>
          <p:nvPr>
            <p:ph sz="half" idx="2"/>
          </p:nvPr>
        </p:nvSpPr>
        <p:spPr>
          <a:xfrm>
            <a:off x="4882838" y="1124342"/>
            <a:ext cx="6586489" cy="5469712"/>
          </a:xfrm>
        </p:spPr>
        <p:txBody>
          <a:bodyPr vert="horz" lIns="91440" tIns="45720" rIns="91440" bIns="45720" rtlCol="0" anchor="t">
            <a:normAutofit/>
          </a:bodyPr>
          <a:lstStyle/>
          <a:p>
            <a:pPr marL="285750" indent="-285750"/>
            <a:endParaRPr lang="fi-FI" sz="2000" dirty="0">
              <a:latin typeface="Arial" panose="020B0604020202020204" pitchFamily="34" charset="0"/>
              <a:cs typeface="Arial" panose="020B0604020202020204" pitchFamily="34" charset="0"/>
            </a:endParaRPr>
          </a:p>
          <a:p>
            <a:pPr marL="285750" indent="-285750"/>
            <a:r>
              <a:rPr lang="fi-FI" sz="2000" dirty="0">
                <a:latin typeface="Arial"/>
                <a:cs typeface="Arial"/>
                <a:hlinkClick r:id="rId2"/>
              </a:rPr>
              <a:t>Dihydrogen monoxide parody</a:t>
            </a:r>
            <a:endParaRPr lang="fi-FI" sz="2000" dirty="0">
              <a:latin typeface="Arial"/>
              <a:cs typeface="Arial"/>
            </a:endParaRPr>
          </a:p>
          <a:p>
            <a:pPr marL="285750" indent="-285750"/>
            <a:r>
              <a:rPr lang="fi-FI" sz="2000" dirty="0">
                <a:latin typeface="Arial"/>
                <a:cs typeface="Arial"/>
              </a:rPr>
              <a:t>PA. </a:t>
            </a:r>
            <a:r>
              <a:rPr lang="fi-FI" sz="2000" dirty="0">
                <a:latin typeface="Arial"/>
                <a:cs typeface="Arial"/>
                <a:hlinkClick r:id="rId3"/>
              </a:rPr>
              <a:t>A blogger fooled three scientific journals into pubishing a fake Star Wars -themed paper</a:t>
            </a:r>
            <a:r>
              <a:rPr lang="fi-FI" sz="2000" dirty="0">
                <a:latin typeface="Arial"/>
                <a:cs typeface="Arial"/>
              </a:rPr>
              <a:t>. Jersey </a:t>
            </a:r>
            <a:r>
              <a:rPr lang="fi-FI" sz="2000" dirty="0" err="1">
                <a:latin typeface="Arial"/>
                <a:cs typeface="Arial"/>
              </a:rPr>
              <a:t>Evening</a:t>
            </a:r>
            <a:r>
              <a:rPr lang="fi-FI" sz="2000" dirty="0">
                <a:latin typeface="Arial"/>
                <a:cs typeface="Arial"/>
              </a:rPr>
              <a:t> Post, </a:t>
            </a:r>
            <a:r>
              <a:rPr lang="fi-FI" sz="2000" dirty="0" err="1">
                <a:latin typeface="Arial"/>
                <a:cs typeface="Arial"/>
              </a:rPr>
              <a:t>updated</a:t>
            </a:r>
            <a:r>
              <a:rPr lang="fi-FI" sz="2000" dirty="0">
                <a:latin typeface="Arial"/>
                <a:cs typeface="Arial"/>
              </a:rPr>
              <a:t> 2022. </a:t>
            </a:r>
          </a:p>
          <a:p>
            <a:pPr marL="285750" indent="-285750"/>
            <a:r>
              <a:rPr lang="fi-FI" sz="2000" dirty="0">
                <a:latin typeface="Arial"/>
                <a:cs typeface="Arial"/>
                <a:hlinkClick r:id="rId4"/>
              </a:rPr>
              <a:t>Tools for identifying predatory journals</a:t>
            </a:r>
            <a:r>
              <a:rPr lang="fi-FI" sz="2000" dirty="0">
                <a:latin typeface="Arial"/>
                <a:cs typeface="Arial"/>
              </a:rPr>
              <a:t>. </a:t>
            </a:r>
            <a:r>
              <a:rPr lang="fi-FI" sz="2000" dirty="0" err="1">
                <a:latin typeface="Arial"/>
                <a:cs typeface="Arial"/>
              </a:rPr>
              <a:t>University</a:t>
            </a:r>
            <a:r>
              <a:rPr lang="fi-FI" sz="2000" dirty="0">
                <a:latin typeface="Arial"/>
                <a:cs typeface="Arial"/>
              </a:rPr>
              <a:t> of Turku, news, 2023.</a:t>
            </a:r>
          </a:p>
          <a:p>
            <a:pPr marL="285750" indent="-285750"/>
            <a:r>
              <a:rPr lang="fi-FI" sz="2000" dirty="0">
                <a:latin typeface="Arial"/>
                <a:cs typeface="Arial"/>
                <a:hlinkClick r:id="rId5"/>
              </a:rPr>
              <a:t>What is scientific information?</a:t>
            </a:r>
            <a:r>
              <a:rPr lang="fi-FI" sz="2000" dirty="0">
                <a:latin typeface="Arial"/>
                <a:cs typeface="Arial"/>
              </a:rPr>
              <a:t> </a:t>
            </a:r>
            <a:r>
              <a:rPr lang="fi-FI" sz="2000" dirty="0" err="1">
                <a:latin typeface="Arial"/>
                <a:cs typeface="Arial"/>
              </a:rPr>
              <a:t>University</a:t>
            </a:r>
            <a:r>
              <a:rPr lang="fi-FI" sz="2000" dirty="0">
                <a:latin typeface="Arial"/>
                <a:cs typeface="Arial"/>
              </a:rPr>
              <a:t> of Jyväskylä.</a:t>
            </a:r>
          </a:p>
          <a:p>
            <a:pPr marL="0" indent="0">
              <a:buNone/>
            </a:pPr>
            <a:endParaRPr lang="fi-FI" sz="2000" dirty="0">
              <a:latin typeface="Arial" panose="020B0604020202020204" pitchFamily="34" charset="0"/>
              <a:cs typeface="Arial" panose="020B0604020202020204" pitchFamily="34" charset="0"/>
            </a:endParaRPr>
          </a:p>
          <a:p>
            <a:pPr marL="0" indent="0">
              <a:buNone/>
            </a:pPr>
            <a:r>
              <a:rPr lang="fi-FI" sz="2000" b="1" dirty="0" err="1">
                <a:latin typeface="Arial" panose="020B0604020202020204" pitchFamily="34" charset="0"/>
                <a:cs typeface="Arial" panose="020B0604020202020204" pitchFamily="34" charset="0"/>
              </a:rPr>
              <a:t>Test</a:t>
            </a:r>
            <a:endParaRPr lang="fi-FI" sz="2000" b="1" dirty="0">
              <a:latin typeface="Arial" panose="020B0604020202020204" pitchFamily="34" charset="0"/>
              <a:cs typeface="Arial" panose="020B0604020202020204" pitchFamily="34" charset="0"/>
            </a:endParaRPr>
          </a:p>
          <a:p>
            <a:pPr marL="0" indent="0">
              <a:buNone/>
            </a:pPr>
            <a:r>
              <a:rPr lang="fi-FI" sz="2000" dirty="0" err="1">
                <a:latin typeface="Arial"/>
                <a:cs typeface="Arial"/>
              </a:rPr>
              <a:t>Choose</a:t>
            </a:r>
            <a:r>
              <a:rPr lang="fi-FI" sz="2000" dirty="0">
                <a:latin typeface="Arial"/>
                <a:cs typeface="Arial"/>
              </a:rPr>
              <a:t> an </a:t>
            </a:r>
            <a:r>
              <a:rPr lang="fi-FI" sz="2000" dirty="0" err="1">
                <a:latin typeface="Arial"/>
                <a:cs typeface="Arial"/>
              </a:rPr>
              <a:t>interesting</a:t>
            </a:r>
            <a:r>
              <a:rPr lang="fi-FI" sz="2000" dirty="0">
                <a:latin typeface="Arial"/>
                <a:cs typeface="Arial"/>
              </a:rPr>
              <a:t> </a:t>
            </a:r>
            <a:r>
              <a:rPr lang="fi-FI" sz="2000" dirty="0" err="1">
                <a:latin typeface="Arial"/>
                <a:cs typeface="Arial"/>
              </a:rPr>
              <a:t>topic</a:t>
            </a:r>
            <a:r>
              <a:rPr lang="fi-FI" sz="2000" dirty="0">
                <a:latin typeface="Arial"/>
                <a:cs typeface="Arial"/>
              </a:rPr>
              <a:t> and </a:t>
            </a:r>
            <a:r>
              <a:rPr lang="fi-FI" sz="2000" dirty="0" err="1">
                <a:latin typeface="Arial"/>
                <a:cs typeface="Arial"/>
              </a:rPr>
              <a:t>search</a:t>
            </a:r>
            <a:r>
              <a:rPr lang="fi-FI" sz="2000" dirty="0">
                <a:latin typeface="Arial"/>
                <a:cs typeface="Arial"/>
              </a:rPr>
              <a:t> for an OA </a:t>
            </a:r>
            <a:r>
              <a:rPr lang="fi-FI" sz="2000" dirty="0" err="1">
                <a:latin typeface="Arial"/>
                <a:cs typeface="Arial"/>
              </a:rPr>
              <a:t>article</a:t>
            </a:r>
            <a:r>
              <a:rPr lang="fi-FI" sz="2000" dirty="0">
                <a:latin typeface="Arial"/>
                <a:cs typeface="Arial"/>
              </a:rPr>
              <a:t> </a:t>
            </a:r>
            <a:r>
              <a:rPr lang="fi-FI" sz="2000" dirty="0" err="1">
                <a:latin typeface="Arial"/>
                <a:cs typeface="Arial"/>
              </a:rPr>
              <a:t>from</a:t>
            </a:r>
            <a:r>
              <a:rPr lang="fi-FI" sz="2000" dirty="0">
                <a:latin typeface="Arial"/>
                <a:cs typeface="Arial"/>
              </a:rPr>
              <a:t> Google </a:t>
            </a:r>
            <a:r>
              <a:rPr lang="fi-FI" sz="2000" dirty="0" err="1">
                <a:latin typeface="Arial"/>
                <a:cs typeface="Arial"/>
              </a:rPr>
              <a:t>Scholar</a:t>
            </a:r>
            <a:r>
              <a:rPr lang="fi-FI" sz="2000" dirty="0">
                <a:latin typeface="Arial"/>
                <a:cs typeface="Arial"/>
              </a:rPr>
              <a:t>. </a:t>
            </a:r>
            <a:endParaRPr lang="fi-FI" sz="2000" dirty="0">
              <a:highlight>
                <a:srgbClr val="FFFF00"/>
              </a:highlight>
              <a:latin typeface="Arial"/>
              <a:cs typeface="Arial"/>
            </a:endParaRPr>
          </a:p>
          <a:p>
            <a:pPr marL="0" indent="0">
              <a:buNone/>
            </a:pPr>
            <a:r>
              <a:rPr lang="fi-FI" sz="2000" dirty="0">
                <a:latin typeface="Arial"/>
                <a:cs typeface="Arial"/>
              </a:rPr>
              <a:t>Look at </a:t>
            </a:r>
            <a:r>
              <a:rPr lang="fi-FI" sz="2000" dirty="0" err="1">
                <a:latin typeface="Arial"/>
                <a:cs typeface="Arial"/>
              </a:rPr>
              <a:t>the</a:t>
            </a:r>
            <a:r>
              <a:rPr lang="fi-FI" sz="2000" dirty="0">
                <a:latin typeface="Arial"/>
                <a:cs typeface="Arial"/>
              </a:rPr>
              <a:t> </a:t>
            </a:r>
            <a:r>
              <a:rPr lang="fi-FI" sz="2000" dirty="0" err="1">
                <a:latin typeface="Arial"/>
                <a:cs typeface="Arial"/>
              </a:rPr>
              <a:t>journal's</a:t>
            </a:r>
            <a:r>
              <a:rPr lang="fi-FI" sz="2000" dirty="0">
                <a:latin typeface="Arial"/>
                <a:cs typeface="Arial"/>
              </a:rPr>
              <a:t> </a:t>
            </a:r>
            <a:r>
              <a:rPr lang="fi-FI" sz="2000" dirty="0" err="1">
                <a:latin typeface="Arial"/>
                <a:cs typeface="Arial"/>
              </a:rPr>
              <a:t>name</a:t>
            </a:r>
            <a:r>
              <a:rPr lang="fi-FI" sz="2000" dirty="0">
                <a:latin typeface="Arial"/>
                <a:cs typeface="Arial"/>
              </a:rPr>
              <a:t>. Can </a:t>
            </a:r>
            <a:r>
              <a:rPr lang="fi-FI" sz="2000" dirty="0" err="1">
                <a:latin typeface="Arial"/>
                <a:cs typeface="Arial"/>
              </a:rPr>
              <a:t>you</a:t>
            </a:r>
            <a:r>
              <a:rPr lang="fi-FI" sz="2000" dirty="0">
                <a:latin typeface="Arial"/>
                <a:cs typeface="Arial"/>
              </a:rPr>
              <a:t> </a:t>
            </a:r>
            <a:r>
              <a:rPr lang="fi-FI" sz="2000" dirty="0" err="1">
                <a:latin typeface="Arial"/>
                <a:cs typeface="Arial"/>
              </a:rPr>
              <a:t>find</a:t>
            </a:r>
            <a:r>
              <a:rPr lang="fi-FI" sz="2000" dirty="0">
                <a:latin typeface="Arial"/>
                <a:cs typeface="Arial"/>
              </a:rPr>
              <a:t> it </a:t>
            </a:r>
            <a:r>
              <a:rPr lang="fi-FI" sz="2000" dirty="0" err="1">
                <a:latin typeface="Arial"/>
                <a:cs typeface="Arial"/>
              </a:rPr>
              <a:t>from</a:t>
            </a:r>
            <a:r>
              <a:rPr lang="fi-FI" sz="2000" dirty="0">
                <a:latin typeface="Arial"/>
                <a:cs typeface="Arial"/>
              </a:rPr>
              <a:t> </a:t>
            </a:r>
            <a:r>
              <a:rPr lang="fi-FI" sz="2000" dirty="0">
                <a:latin typeface="Arial"/>
                <a:cs typeface="Arial"/>
                <a:hlinkClick r:id="rId6"/>
              </a:rPr>
              <a:t>DOAJ</a:t>
            </a:r>
            <a:r>
              <a:rPr lang="fi-FI" sz="2000" dirty="0">
                <a:latin typeface="Arial"/>
                <a:cs typeface="Arial"/>
              </a:rPr>
              <a:t> </a:t>
            </a:r>
            <a:r>
              <a:rPr lang="fi-FI" sz="2000" dirty="0" err="1">
                <a:latin typeface="Arial"/>
                <a:cs typeface="Arial"/>
              </a:rPr>
              <a:t>or</a:t>
            </a:r>
            <a:r>
              <a:rPr lang="fi-FI" sz="2000" dirty="0">
                <a:latin typeface="Arial"/>
                <a:cs typeface="Arial"/>
              </a:rPr>
              <a:t> </a:t>
            </a:r>
            <a:r>
              <a:rPr lang="fi-FI" sz="2000" dirty="0">
                <a:latin typeface="Arial"/>
                <a:cs typeface="Arial"/>
                <a:hlinkClick r:id="rId7"/>
              </a:rPr>
              <a:t>JUFO</a:t>
            </a:r>
            <a:r>
              <a:rPr lang="fi-FI" sz="2000" dirty="0">
                <a:latin typeface="Arial"/>
                <a:cs typeface="Arial"/>
              </a:rPr>
              <a:t>?</a:t>
            </a:r>
            <a:endParaRPr lang="fi-FI" sz="2000" dirty="0">
              <a:highlight>
                <a:srgbClr val="FFFF00"/>
              </a:highlight>
              <a:latin typeface="Arial"/>
              <a:cs typeface="Arial"/>
            </a:endParaRPr>
          </a:p>
          <a:p>
            <a:pPr marL="0" indent="0">
              <a:buNone/>
            </a:pPr>
            <a:endParaRPr lang="fi-FI" sz="2000" dirty="0">
              <a:latin typeface="Arial" panose="020B0604020202020204" pitchFamily="34" charset="0"/>
              <a:cs typeface="Arial" panose="020B0604020202020204" pitchFamily="34" charset="0"/>
            </a:endParaRPr>
          </a:p>
          <a:p>
            <a:pPr marL="0" indent="0">
              <a:buNone/>
            </a:pPr>
            <a:endParaRPr lang="fi-FI" dirty="0">
              <a:cs typeface="Calibri" panose="020F0502020204030204"/>
            </a:endParaRPr>
          </a:p>
          <a:p>
            <a:pPr marL="0" indent="0">
              <a:buNone/>
            </a:pPr>
            <a:endParaRPr lang="fi-FI" dirty="0">
              <a:cs typeface="Calibri" panose="020F0502020204030204"/>
            </a:endParaRPr>
          </a:p>
          <a:p>
            <a:pPr marL="0" indent="0">
              <a:buNone/>
            </a:pPr>
            <a:endParaRPr lang="fi-FI" dirty="0">
              <a:cs typeface="Calibri" panose="020F0502020204030204"/>
            </a:endParaRPr>
          </a:p>
          <a:p>
            <a:pPr marL="0" indent="0">
              <a:buNone/>
            </a:pPr>
            <a:endParaRPr lang="fi-FI" dirty="0">
              <a:cs typeface="Calibri" panose="020F0502020204030204"/>
            </a:endParaRPr>
          </a:p>
          <a:p>
            <a:pPr marL="0" indent="0">
              <a:buNone/>
            </a:pPr>
            <a:endParaRPr lang="fi-FI" dirty="0">
              <a:cs typeface="Calibri" panose="020F0502020204030204"/>
            </a:endParaRPr>
          </a:p>
          <a:p>
            <a:pPr marL="0" indent="0">
              <a:buNone/>
            </a:pPr>
            <a:endParaRPr lang="fi-FI" dirty="0">
              <a:cs typeface="Calibri" panose="020F0502020204030204"/>
            </a:endParaRPr>
          </a:p>
        </p:txBody>
      </p:sp>
      <p:pic>
        <p:nvPicPr>
          <p:cNvPr id="6" name="Sisällön paikkamerkki 5">
            <a:extLst>
              <a:ext uri="{FF2B5EF4-FFF2-40B4-BE49-F238E27FC236}">
                <a16:creationId xmlns:a16="http://schemas.microsoft.com/office/drawing/2014/main" id="{720F2B00-E197-4EFE-A742-93CCACA5F287}"/>
              </a:ext>
              <a:ext uri="{C183D7F6-B498-43B3-948B-1728B52AA6E4}">
                <adec:decorative xmlns:adec="http://schemas.microsoft.com/office/drawing/2017/decorative" val="1"/>
              </a:ext>
            </a:extLst>
          </p:cNvPr>
          <p:cNvPicPr>
            <a:picLocks noGrp="1" noChangeAspect="1"/>
          </p:cNvPicPr>
          <p:nvPr>
            <p:ph sz="half" idx="1"/>
          </p:nvPr>
        </p:nvPicPr>
        <p:blipFill rotWithShape="1">
          <a:blip r:embed="rId8">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3" name="Alatunnisteen paikkamerkki 2">
            <a:extLst>
              <a:ext uri="{FF2B5EF4-FFF2-40B4-BE49-F238E27FC236}">
                <a16:creationId xmlns:a16="http://schemas.microsoft.com/office/drawing/2014/main" id="{4AA3D241-839F-C8DC-9839-61581259D76E}"/>
              </a:ext>
              <a:ext uri="{C183D7F6-B498-43B3-948B-1728B52AA6E4}">
                <adec:decorative xmlns:adec="http://schemas.microsoft.com/office/drawing/2017/decorative" val="1"/>
              </a:ext>
            </a:extLst>
          </p:cNvPr>
          <p:cNvSpPr>
            <a:spLocks noGrp="1"/>
          </p:cNvSpPr>
          <p:nvPr>
            <p:ph type="ftr" sz="quarter" idx="11"/>
          </p:nvPr>
        </p:nvSpPr>
        <p:spPr>
          <a:xfrm>
            <a:off x="5702280" y="6413495"/>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a:ea typeface="Calibri"/>
              <a:cs typeface="Calibri"/>
            </a:endParaRPr>
          </a:p>
        </p:txBody>
      </p:sp>
    </p:spTree>
    <p:extLst>
      <p:ext uri="{BB962C8B-B14F-4D97-AF65-F5344CB8AC3E}">
        <p14:creationId xmlns:p14="http://schemas.microsoft.com/office/powerpoint/2010/main" val="267176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isällön paikkamerkki 7" descr="Värikäs lautapeli">
            <a:extLst>
              <a:ext uri="{FF2B5EF4-FFF2-40B4-BE49-F238E27FC236}">
                <a16:creationId xmlns:a16="http://schemas.microsoft.com/office/drawing/2014/main" id="{C4B6E3E0-87ED-4526-BDD4-323DCDC1A61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1" r="23282" b="8679"/>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C0345EC-0AC6-CDB1-6914-2B983C35BF89}"/>
              </a:ext>
            </a:extLst>
          </p:cNvPr>
          <p:cNvSpPr>
            <a:spLocks noGrp="1"/>
          </p:cNvSpPr>
          <p:nvPr>
            <p:ph type="title"/>
          </p:nvPr>
        </p:nvSpPr>
        <p:spPr>
          <a:xfrm>
            <a:off x="311545" y="919000"/>
            <a:ext cx="4097170" cy="1114415"/>
          </a:xfrm>
        </p:spPr>
        <p:txBody>
          <a:bodyPr vert="horz" lIns="91440" tIns="45720" rIns="91440" bIns="45720" rtlCol="0" anchor="b">
            <a:normAutofit fontScale="90000"/>
          </a:bodyPr>
          <a:lstStyle/>
          <a:p>
            <a:r>
              <a:rPr lang="en-US">
                <a:latin typeface="Arial"/>
                <a:cs typeface="Arial"/>
              </a:rPr>
              <a:t>Congratulations!</a:t>
            </a: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71D2F48-8A53-CFCE-39A9-123732A671F4}"/>
              </a:ext>
            </a:extLst>
          </p:cNvPr>
          <p:cNvSpPr>
            <a:spLocks noGrp="1"/>
          </p:cNvSpPr>
          <p:nvPr>
            <p:ph sz="half" idx="1"/>
          </p:nvPr>
        </p:nvSpPr>
        <p:spPr>
          <a:xfrm>
            <a:off x="198274" y="2593533"/>
            <a:ext cx="5080394" cy="3758148"/>
          </a:xfrm>
        </p:spPr>
        <p:txBody>
          <a:bodyPr vert="horz" lIns="91440" tIns="45720" rIns="91440" bIns="45720" rtlCol="0" anchor="t">
            <a:noAutofit/>
          </a:bodyPr>
          <a:lstStyle/>
          <a:p>
            <a:r>
              <a:rPr lang="en-US" sz="2000" dirty="0">
                <a:latin typeface="Arial"/>
                <a:cs typeface="Arial"/>
              </a:rPr>
              <a:t>Congratulations on</a:t>
            </a:r>
            <a:r>
              <a:rPr lang="en-US" sz="2000" dirty="0">
                <a:effectLst/>
                <a:latin typeface="Arial"/>
                <a:cs typeface="Arial"/>
              </a:rPr>
              <a:t> </a:t>
            </a:r>
            <a:r>
              <a:rPr lang="en-US" sz="2000" dirty="0">
                <a:latin typeface="Arial"/>
                <a:cs typeface="Arial"/>
              </a:rPr>
              <a:t>completing the learning material. </a:t>
            </a:r>
            <a:endParaRPr lang="en-US" sz="2000" dirty="0">
              <a:effectLst/>
              <a:latin typeface="Arial"/>
              <a:cs typeface="Arial"/>
            </a:endParaRPr>
          </a:p>
          <a:p>
            <a:r>
              <a:rPr lang="en-US" sz="2000" dirty="0">
                <a:latin typeface="Arial"/>
                <a:ea typeface="+mn-lt"/>
                <a:cs typeface="+mn-lt"/>
              </a:rPr>
              <a:t>You have acquired information</a:t>
            </a:r>
            <a:r>
              <a:rPr lang="en-US" sz="2000" dirty="0">
                <a:effectLst/>
                <a:latin typeface="Arial"/>
                <a:ea typeface="+mn-lt"/>
                <a:cs typeface="+mn-lt"/>
              </a:rPr>
              <a:t>, </a:t>
            </a:r>
            <a:r>
              <a:rPr lang="en-US" sz="2000" dirty="0">
                <a:latin typeface="Arial"/>
                <a:ea typeface="+mn-lt"/>
                <a:cs typeface="+mn-lt"/>
              </a:rPr>
              <a:t>which you can use in today’s environment where false and fake information travels fast</a:t>
            </a:r>
            <a:r>
              <a:rPr lang="en-US" sz="2000" dirty="0">
                <a:effectLst/>
                <a:latin typeface="Arial"/>
                <a:ea typeface="+mn-lt"/>
                <a:cs typeface="+mn-lt"/>
              </a:rPr>
              <a:t>. </a:t>
            </a:r>
            <a:r>
              <a:rPr lang="en-US" sz="2000" dirty="0">
                <a:latin typeface="Arial"/>
                <a:ea typeface="+mn-lt"/>
                <a:cs typeface="+mn-lt"/>
              </a:rPr>
              <a:t>You have also learnt about tools</a:t>
            </a:r>
            <a:r>
              <a:rPr lang="en-US" sz="2000" dirty="0">
                <a:effectLst/>
                <a:latin typeface="Arial"/>
                <a:ea typeface="+mn-lt"/>
                <a:cs typeface="+mn-lt"/>
              </a:rPr>
              <a:t>, </a:t>
            </a:r>
            <a:r>
              <a:rPr lang="en-US" sz="2000" dirty="0">
                <a:latin typeface="Arial"/>
                <a:ea typeface="+mn-lt"/>
                <a:cs typeface="+mn-lt"/>
              </a:rPr>
              <a:t>which help you evaluate information so that it is trustworthy and based on facts. </a:t>
            </a:r>
            <a:r>
              <a:rPr lang="en-US" sz="2000" dirty="0">
                <a:effectLst/>
                <a:latin typeface="Arial"/>
                <a:ea typeface="+mn-lt"/>
                <a:cs typeface="+mn-lt"/>
              </a:rPr>
              <a:t> </a:t>
            </a:r>
            <a:endParaRPr lang="en-US" sz="2000" dirty="0">
              <a:latin typeface="Arial"/>
              <a:ea typeface="+mn-lt"/>
              <a:cs typeface="+mn-lt"/>
            </a:endParaRPr>
          </a:p>
          <a:p>
            <a:r>
              <a:rPr lang="en-US" sz="2000" dirty="0">
                <a:latin typeface="Arial"/>
                <a:cs typeface="Arial"/>
              </a:rPr>
              <a:t>We hope your critical thinking skills have become better and that you are ready to apply these skills in practice</a:t>
            </a:r>
            <a:r>
              <a:rPr lang="en-US" sz="2000" dirty="0">
                <a:effectLst/>
                <a:latin typeface="Arial"/>
                <a:cs typeface="Arial"/>
              </a:rPr>
              <a:t>. </a:t>
            </a:r>
            <a:endParaRPr lang="en-US" sz="2000" dirty="0">
              <a:latin typeface="Arial"/>
              <a:cs typeface="Arial"/>
            </a:endParaRPr>
          </a:p>
          <a:p>
            <a:pPr marL="0"/>
            <a:endParaRPr lang="en-US" sz="2000" dirty="0">
              <a:latin typeface="Arial"/>
              <a:cs typeface="Arial"/>
            </a:endParaRPr>
          </a:p>
        </p:txBody>
      </p:sp>
      <p:sp>
        <p:nvSpPr>
          <p:cNvPr id="5" name="Alatunnisteen paikkamerkki 4">
            <a:extLst>
              <a:ext uri="{FF2B5EF4-FFF2-40B4-BE49-F238E27FC236}">
                <a16:creationId xmlns:a16="http://schemas.microsoft.com/office/drawing/2014/main" id="{CA49A00F-7EC5-ED28-F607-652CD06C920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defRPr/>
            </a:pPr>
            <a:endParaRPr lang="fi-FI" dirty="0">
              <a:solidFill>
                <a:srgbClr val="898989"/>
              </a:solidFill>
              <a:latin typeface="Calibri" panose="020F0502020204030204"/>
            </a:endParaRPr>
          </a:p>
          <a:p>
            <a:pPr>
              <a:defRPr/>
            </a:pPr>
            <a:r>
              <a:rPr lang="fi-FI" kern="1200" dirty="0">
                <a:solidFill>
                  <a:srgbClr val="898989"/>
                </a:solidFill>
                <a:latin typeface="Calibri" panose="020F0502020204030204"/>
                <a:ea typeface="+mn-ea"/>
                <a:cs typeface="+mn-cs"/>
              </a:rPr>
              <a:t>Puttonen, Elenius</a:t>
            </a:r>
            <a:r>
              <a:rPr lang="fi-FI" dirty="0">
                <a:solidFill>
                  <a:srgbClr val="898989"/>
                </a:solidFill>
                <a:latin typeface="Calibri" panose="020F0502020204030204"/>
              </a:rPr>
              <a:t>, Karjalainen</a:t>
            </a:r>
            <a:r>
              <a:rPr lang="fi-FI" kern="1200" dirty="0">
                <a:solidFill>
                  <a:srgbClr val="898989"/>
                </a:solidFill>
                <a:latin typeface="Calibri" panose="020F0502020204030204"/>
                <a:ea typeface="+mn-ea"/>
                <a:cs typeface="+mn-cs"/>
              </a:rPr>
              <a:t> &amp; </a:t>
            </a:r>
            <a:r>
              <a:rPr lang="fi-FI" dirty="0">
                <a:solidFill>
                  <a:srgbClr val="898989"/>
                </a:solidFill>
                <a:latin typeface="Calibri" panose="020F0502020204030204"/>
              </a:rPr>
              <a:t>Aho </a:t>
            </a:r>
            <a:r>
              <a:rPr lang="fi-FI" kern="1200" dirty="0">
                <a:solidFill>
                  <a:srgbClr val="898989"/>
                </a:solidFill>
                <a:latin typeface="Calibri" panose="020F0502020204030204"/>
                <a:ea typeface="+mn-ea"/>
                <a:cs typeface="+mn-cs"/>
              </a:rPr>
              <a:t>(</a:t>
            </a:r>
            <a:r>
              <a:rPr lang="fi-FI" dirty="0">
                <a:solidFill>
                  <a:srgbClr val="898989"/>
                </a:solidFill>
                <a:latin typeface="Calibri" panose="020F0502020204030204"/>
              </a:rPr>
              <a:t>2025</a:t>
            </a:r>
            <a:r>
              <a:rPr lang="fi-FI" kern="1200" dirty="0">
                <a:solidFill>
                  <a:srgbClr val="898989"/>
                </a:solidFill>
                <a:latin typeface="Calibri" panose="020F0502020204030204"/>
                <a:ea typeface="+mn-ea"/>
                <a:cs typeface="+mn-cs"/>
              </a:rPr>
              <a:t>) CC-BY-SA</a:t>
            </a:r>
            <a:endParaRPr lang="fi-FI" dirty="0"/>
          </a:p>
          <a:p>
            <a:pPr>
              <a:spcAft>
                <a:spcPts val="600"/>
              </a:spcAft>
              <a:defRPr/>
            </a:pPr>
            <a:endParaRPr lang="fi-FI" kern="1200" dirty="0">
              <a:solidFill>
                <a:schemeClr val="tx1">
                  <a:lumMod val="50000"/>
                  <a:lumOff val="50000"/>
                </a:schemeClr>
              </a:solidFill>
              <a:latin typeface="Calibri" panose="020F0502020204030204"/>
              <a:ea typeface="Calibri"/>
              <a:cs typeface="Calibri"/>
            </a:endParaRPr>
          </a:p>
        </p:txBody>
      </p:sp>
    </p:spTree>
    <p:extLst>
      <p:ext uri="{BB962C8B-B14F-4D97-AF65-F5344CB8AC3E}">
        <p14:creationId xmlns:p14="http://schemas.microsoft.com/office/powerpoint/2010/main" val="3745862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2D9994-62E2-3935-3DA2-B2BA3F6B61B4}"/>
              </a:ext>
            </a:extLst>
          </p:cNvPr>
          <p:cNvSpPr>
            <a:spLocks noGrp="1"/>
          </p:cNvSpPr>
          <p:nvPr>
            <p:ph type="title"/>
          </p:nvPr>
        </p:nvSpPr>
        <p:spPr>
          <a:xfrm>
            <a:off x="708804" y="306061"/>
            <a:ext cx="10515600" cy="782812"/>
          </a:xfrm>
        </p:spPr>
        <p:txBody>
          <a:bodyPr>
            <a:normAutofit/>
          </a:bodyPr>
          <a:lstStyle/>
          <a:p>
            <a:r>
              <a:rPr lang="fi-FI" err="1">
                <a:latin typeface="Arial"/>
                <a:ea typeface="Calibri Light"/>
                <a:cs typeface="Calibri Light"/>
              </a:rPr>
              <a:t>Tips</a:t>
            </a:r>
            <a:r>
              <a:rPr lang="fi-FI" dirty="0">
                <a:latin typeface="Arial"/>
                <a:ea typeface="Calibri Light"/>
                <a:cs typeface="Calibri Light"/>
              </a:rPr>
              <a:t> for </a:t>
            </a:r>
            <a:r>
              <a:rPr lang="fi-FI" err="1">
                <a:latin typeface="Arial"/>
                <a:ea typeface="Calibri Light"/>
                <a:cs typeface="Calibri Light"/>
              </a:rPr>
              <a:t>further</a:t>
            </a:r>
            <a:r>
              <a:rPr lang="fi-FI" dirty="0">
                <a:latin typeface="Arial"/>
                <a:ea typeface="Calibri Light"/>
                <a:cs typeface="Calibri Light"/>
              </a:rPr>
              <a:t> </a:t>
            </a:r>
            <a:r>
              <a:rPr lang="fi-FI" err="1">
                <a:latin typeface="Arial"/>
                <a:ea typeface="Calibri Light"/>
                <a:cs typeface="Calibri Light"/>
              </a:rPr>
              <a:t>reading</a:t>
            </a:r>
            <a:endParaRPr lang="fi-FI">
              <a:latin typeface="Arial"/>
              <a:ea typeface="Calibri Light"/>
              <a:cs typeface="Calibri Light"/>
            </a:endParaRPr>
          </a:p>
        </p:txBody>
      </p:sp>
      <p:sp>
        <p:nvSpPr>
          <p:cNvPr id="3" name="Sisällön paikkamerkki 2">
            <a:extLst>
              <a:ext uri="{FF2B5EF4-FFF2-40B4-BE49-F238E27FC236}">
                <a16:creationId xmlns:a16="http://schemas.microsoft.com/office/drawing/2014/main" id="{E607F7D0-FA2D-A89E-22AE-F7D21240DC79}"/>
              </a:ext>
            </a:extLst>
          </p:cNvPr>
          <p:cNvSpPr>
            <a:spLocks noGrp="1"/>
          </p:cNvSpPr>
          <p:nvPr>
            <p:ph idx="1"/>
          </p:nvPr>
        </p:nvSpPr>
        <p:spPr>
          <a:xfrm>
            <a:off x="838200" y="1097462"/>
            <a:ext cx="10515600" cy="5079501"/>
          </a:xfrm>
        </p:spPr>
        <p:txBody>
          <a:bodyPr vert="horz" lIns="91440" tIns="45720" rIns="91440" bIns="45720" rtlCol="0" anchor="t">
            <a:normAutofit/>
          </a:bodyPr>
          <a:lstStyle/>
          <a:p>
            <a:endParaRPr lang="fi-FI" sz="2000" dirty="0">
              <a:latin typeface="Arial"/>
              <a:ea typeface="Calibri"/>
              <a:cs typeface="Arial"/>
            </a:endParaRPr>
          </a:p>
          <a:p>
            <a:r>
              <a:rPr lang="fi-FI" sz="2000" err="1">
                <a:latin typeface="Arial"/>
                <a:ea typeface="Calibri"/>
                <a:cs typeface="Arial"/>
              </a:rPr>
              <a:t>Castillo</a:t>
            </a:r>
            <a:r>
              <a:rPr lang="fi-FI" sz="2000" dirty="0">
                <a:latin typeface="Arial"/>
                <a:ea typeface="Calibri"/>
                <a:cs typeface="Arial"/>
              </a:rPr>
              <a:t>, D.R., </a:t>
            </a:r>
            <a:r>
              <a:rPr lang="fi-FI" sz="2000" err="1">
                <a:latin typeface="Arial"/>
                <a:ea typeface="Calibri"/>
                <a:cs typeface="Arial"/>
              </a:rPr>
              <a:t>Siwei</a:t>
            </a:r>
            <a:r>
              <a:rPr lang="fi-FI" sz="2000" dirty="0">
                <a:latin typeface="Arial"/>
                <a:ea typeface="Calibri"/>
                <a:cs typeface="Arial"/>
              </a:rPr>
              <a:t>, L. &amp; </a:t>
            </a:r>
            <a:r>
              <a:rPr lang="fi-FI" sz="2000" err="1">
                <a:latin typeface="Arial"/>
                <a:ea typeface="Calibri"/>
                <a:cs typeface="Arial"/>
              </a:rPr>
              <a:t>Miletti</a:t>
            </a:r>
            <a:r>
              <a:rPr lang="fi-FI" sz="2000" dirty="0">
                <a:latin typeface="Arial"/>
                <a:ea typeface="Calibri"/>
                <a:cs typeface="Arial"/>
              </a:rPr>
              <a:t>, C. 2024. </a:t>
            </a:r>
            <a:r>
              <a:rPr lang="fi-FI" sz="2000" dirty="0">
                <a:latin typeface="Arial"/>
                <a:ea typeface="Calibri"/>
                <a:cs typeface="Arial"/>
                <a:hlinkClick r:id="rId2"/>
              </a:rPr>
              <a:t>Truth-Seeking in an Age of (Mis)Information Overload</a:t>
            </a:r>
            <a:r>
              <a:rPr lang="fi-FI" sz="2000">
                <a:latin typeface="Arial"/>
                <a:ea typeface="Calibri"/>
                <a:cs typeface="Arial"/>
              </a:rPr>
              <a:t>. SUNY Press. CC BY-NC-ND  (</a:t>
            </a:r>
            <a:r>
              <a:rPr lang="fi-FI" sz="2000" err="1">
                <a:latin typeface="Arial"/>
                <a:ea typeface="Calibri"/>
                <a:cs typeface="Arial"/>
              </a:rPr>
              <a:t>Opens</a:t>
            </a:r>
            <a:r>
              <a:rPr lang="fi-FI" sz="2000" dirty="0">
                <a:latin typeface="Arial"/>
                <a:ea typeface="Calibri"/>
                <a:cs typeface="Arial"/>
              </a:rPr>
              <a:t> </a:t>
            </a:r>
            <a:r>
              <a:rPr lang="fi-FI" sz="2000" err="1">
                <a:latin typeface="Arial"/>
                <a:ea typeface="Calibri"/>
                <a:cs typeface="Arial"/>
              </a:rPr>
              <a:t>with</a:t>
            </a:r>
            <a:r>
              <a:rPr lang="fi-FI" sz="2000" dirty="0">
                <a:latin typeface="Arial"/>
                <a:ea typeface="Calibri"/>
                <a:cs typeface="Arial"/>
              </a:rPr>
              <a:t> </a:t>
            </a:r>
            <a:r>
              <a:rPr lang="fi-FI" sz="2000" err="1">
                <a:latin typeface="Arial"/>
                <a:ea typeface="Calibri"/>
                <a:cs typeface="Arial"/>
              </a:rPr>
              <a:t>Thorium</a:t>
            </a:r>
            <a:r>
              <a:rPr lang="fi-FI" sz="2000" dirty="0">
                <a:latin typeface="Arial"/>
                <a:ea typeface="Calibri"/>
                <a:cs typeface="Arial"/>
              </a:rPr>
              <a:t> Reader)</a:t>
            </a:r>
            <a:endParaRPr lang="fi-FI" dirty="0">
              <a:latin typeface="Arial"/>
              <a:ea typeface="Calibri" panose="020F0502020204030204"/>
              <a:cs typeface="Arial"/>
            </a:endParaRPr>
          </a:p>
          <a:p>
            <a:r>
              <a:rPr lang="fi-FI" sz="2000">
                <a:latin typeface="Arial"/>
                <a:ea typeface="+mn-lt"/>
                <a:cs typeface="Arial"/>
              </a:rPr>
              <a:t>Farmer, R. 2022. </a:t>
            </a:r>
            <a:r>
              <a:rPr lang="fi-FI" sz="2000" dirty="0">
                <a:latin typeface="Arial"/>
                <a:ea typeface="+mn-lt"/>
                <a:cs typeface="Arial"/>
                <a:hlinkClick r:id="rId3"/>
              </a:rPr>
              <a:t>Visual Literacy and Fake News : Gaining a Visual Voice</a:t>
            </a:r>
            <a:r>
              <a:rPr lang="fi-FI" sz="2000">
                <a:latin typeface="Arial"/>
                <a:ea typeface="+mn-lt"/>
                <a:cs typeface="Arial"/>
              </a:rPr>
              <a:t>. Studies in Enhanced Learning</a:t>
            </a:r>
            <a:endParaRPr lang="fi-FI" sz="2000" dirty="0">
              <a:latin typeface="Arial"/>
              <a:ea typeface="+mn-lt"/>
              <a:cs typeface="Arial"/>
            </a:endParaRPr>
          </a:p>
          <a:p>
            <a:r>
              <a:rPr lang="fi-FI" sz="2000">
                <a:latin typeface="Arial"/>
                <a:ea typeface="+mn-lt"/>
                <a:cs typeface="Arial"/>
              </a:rPr>
              <a:t>Greifender, R. &amp; al. 2020. </a:t>
            </a:r>
            <a:r>
              <a:rPr lang="fi-FI" sz="2000" dirty="0">
                <a:latin typeface="Arial"/>
                <a:ea typeface="+mn-lt"/>
                <a:cs typeface="Arial"/>
                <a:hlinkClick r:id="rId4"/>
              </a:rPr>
              <a:t>The Psychology of Fake News</a:t>
            </a:r>
            <a:r>
              <a:rPr lang="fi-FI" sz="2000">
                <a:latin typeface="Arial"/>
                <a:ea typeface="+mn-lt"/>
                <a:cs typeface="Arial"/>
              </a:rPr>
              <a:t> - Accepting, Sharing and Correcting Fake News . Routledge. </a:t>
            </a:r>
            <a:r>
              <a:rPr lang="fi-FI" sz="2000">
                <a:latin typeface="Arial"/>
                <a:ea typeface="Calibri"/>
                <a:cs typeface="Arial"/>
              </a:rPr>
              <a:t>CC-BY-NC-ND </a:t>
            </a:r>
            <a:endParaRPr lang="fi-FI" sz="2000">
              <a:latin typeface="Arial"/>
              <a:ea typeface="+mn-lt"/>
              <a:cs typeface="Arial"/>
            </a:endParaRPr>
          </a:p>
          <a:p>
            <a:r>
              <a:rPr lang="fi-FI" sz="2000">
                <a:latin typeface="Arial"/>
                <a:ea typeface="+mn-lt"/>
                <a:cs typeface="Arial"/>
              </a:rPr>
              <a:t>Lares, S. 2024. </a:t>
            </a:r>
            <a:r>
              <a:rPr lang="fi-FI" sz="2000" dirty="0">
                <a:latin typeface="Arial"/>
                <a:ea typeface="+mn-lt"/>
                <a:cs typeface="Arial"/>
                <a:hlinkClick r:id="rId5"/>
              </a:rPr>
              <a:t>How Finnish News Actors Perceive and Combat Visual Disinformation.</a:t>
            </a:r>
            <a:r>
              <a:rPr lang="fi-FI" sz="2000">
                <a:latin typeface="Arial"/>
                <a:ea typeface="+mn-lt"/>
                <a:cs typeface="Arial"/>
              </a:rPr>
              <a:t> Master's thesis, Aalto Univeristy</a:t>
            </a:r>
          </a:p>
          <a:p>
            <a:r>
              <a:rPr lang="fi-FI" sz="2000">
                <a:latin typeface="Arial"/>
                <a:ea typeface="+mn-lt"/>
                <a:cs typeface="Arial"/>
              </a:rPr>
              <a:t>Seitz, P., Eisenegger, M. &amp; Bergman, M.M. 2023. </a:t>
            </a:r>
            <a:r>
              <a:rPr lang="fi-FI" sz="2000" dirty="0">
                <a:latin typeface="Arial"/>
                <a:ea typeface="+mn-lt"/>
                <a:cs typeface="Arial"/>
                <a:hlinkClick r:id="rId6"/>
              </a:rPr>
              <a:t>Fighting Fake Facts.</a:t>
            </a:r>
            <a:r>
              <a:rPr lang="fi-FI" sz="2000">
                <a:latin typeface="Arial"/>
                <a:ea typeface="+mn-lt"/>
                <a:cs typeface="Arial"/>
              </a:rPr>
              <a:t> Multidisciplinary Digital Publishing Institute. CC BY-NC-ND </a:t>
            </a:r>
            <a:endParaRPr lang="fi-FI" sz="2000" dirty="0">
              <a:latin typeface="Arial"/>
              <a:ea typeface="+mn-lt"/>
              <a:cs typeface="Arial"/>
            </a:endParaRPr>
          </a:p>
          <a:p>
            <a:r>
              <a:rPr lang="fi-FI" sz="2000" dirty="0">
                <a:latin typeface="Arial"/>
                <a:ea typeface="+mn-lt"/>
                <a:cs typeface="Arial"/>
              </a:rPr>
              <a:t>World </a:t>
            </a:r>
            <a:r>
              <a:rPr lang="fi-FI" sz="2000" dirty="0" err="1">
                <a:latin typeface="Arial"/>
                <a:ea typeface="+mn-lt"/>
                <a:cs typeface="Arial"/>
              </a:rPr>
              <a:t>Econmic</a:t>
            </a:r>
            <a:r>
              <a:rPr lang="fi-FI" sz="2000" dirty="0">
                <a:latin typeface="Arial"/>
                <a:ea typeface="+mn-lt"/>
                <a:cs typeface="Arial"/>
              </a:rPr>
              <a:t> Forum. 2024. </a:t>
            </a:r>
            <a:r>
              <a:rPr lang="fi-FI" sz="2000" dirty="0">
                <a:latin typeface="Arial"/>
                <a:ea typeface="+mn-lt"/>
                <a:cs typeface="Arial"/>
                <a:hlinkClick r:id="rId7"/>
              </a:rPr>
              <a:t>Global risks 2024: Disinformation Tops Global Risks 2024 as Environmental Threats Intensify</a:t>
            </a:r>
            <a:endParaRPr lang="fi-FI" sz="2000" dirty="0">
              <a:latin typeface="Arial"/>
              <a:ea typeface="+mn-lt"/>
              <a:cs typeface="Arial"/>
            </a:endParaRPr>
          </a:p>
          <a:p>
            <a:pPr marL="0" indent="0">
              <a:buNone/>
            </a:pPr>
            <a:endParaRPr lang="fi-FI" sz="2000" dirty="0">
              <a:latin typeface="Arial"/>
              <a:ea typeface="+mn-lt"/>
              <a:cs typeface="Arial"/>
            </a:endParaRPr>
          </a:p>
          <a:p>
            <a:pPr marL="0" indent="0">
              <a:buNone/>
            </a:pPr>
            <a:endParaRPr lang="fi-FI" sz="2000" dirty="0">
              <a:solidFill>
                <a:srgbClr val="000000"/>
              </a:solidFill>
              <a:latin typeface="Arial"/>
              <a:ea typeface="Calibri"/>
              <a:cs typeface="Arial"/>
            </a:endParaRPr>
          </a:p>
          <a:p>
            <a:endParaRPr lang="fi-FI">
              <a:latin typeface="Arial"/>
              <a:ea typeface="Calibri"/>
              <a:cs typeface="Arial"/>
            </a:endParaRPr>
          </a:p>
          <a:p>
            <a:endParaRPr lang="fi-FI">
              <a:latin typeface="Arial"/>
              <a:ea typeface="Calibri"/>
              <a:cs typeface="Arial"/>
            </a:endParaRPr>
          </a:p>
        </p:txBody>
      </p:sp>
      <p:sp>
        <p:nvSpPr>
          <p:cNvPr id="4" name="Alatunnisteen paikkamerkki 3">
            <a:extLst>
              <a:ext uri="{FF2B5EF4-FFF2-40B4-BE49-F238E27FC236}">
                <a16:creationId xmlns:a16="http://schemas.microsoft.com/office/drawing/2014/main" id="{C64DB462-1C0A-BC92-D021-DA6E9B701579}"/>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128796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171BA9-B85D-815D-06AB-DB2EFAE09F28}"/>
              </a:ext>
            </a:extLst>
          </p:cNvPr>
          <p:cNvSpPr>
            <a:spLocks noGrp="1"/>
          </p:cNvSpPr>
          <p:nvPr>
            <p:ph type="title"/>
          </p:nvPr>
        </p:nvSpPr>
        <p:spPr/>
        <p:txBody>
          <a:bodyPr/>
          <a:lstStyle/>
          <a:p>
            <a:r>
              <a:rPr lang="fi-FI" err="1">
                <a:latin typeface="Arial"/>
                <a:cs typeface="Calibri Light"/>
              </a:rPr>
              <a:t>Material</a:t>
            </a:r>
            <a:r>
              <a:rPr lang="fi-FI">
                <a:latin typeface="Arial"/>
                <a:cs typeface="Calibri Light"/>
              </a:rPr>
              <a:t> </a:t>
            </a:r>
            <a:r>
              <a:rPr lang="fi-FI" err="1">
                <a:latin typeface="Arial"/>
                <a:cs typeface="Calibri Light"/>
              </a:rPr>
              <a:t>by</a:t>
            </a:r>
            <a:endParaRPr lang="fi-FI">
              <a:latin typeface="Arial"/>
            </a:endParaRPr>
          </a:p>
        </p:txBody>
      </p:sp>
      <p:sp>
        <p:nvSpPr>
          <p:cNvPr id="3" name="Sisällön paikkamerkki 2">
            <a:extLst>
              <a:ext uri="{FF2B5EF4-FFF2-40B4-BE49-F238E27FC236}">
                <a16:creationId xmlns:a16="http://schemas.microsoft.com/office/drawing/2014/main" id="{9C87DCD8-4CBC-C7DB-A7CB-3C3858660CD6}"/>
              </a:ext>
            </a:extLst>
          </p:cNvPr>
          <p:cNvSpPr>
            <a:spLocks noGrp="1"/>
          </p:cNvSpPr>
          <p:nvPr>
            <p:ph idx="1"/>
          </p:nvPr>
        </p:nvSpPr>
        <p:spPr>
          <a:xfrm>
            <a:off x="319625" y="1536192"/>
            <a:ext cx="10515600" cy="4820158"/>
          </a:xfrm>
        </p:spPr>
        <p:txBody>
          <a:bodyPr vert="horz" lIns="91440" tIns="45720" rIns="91440" bIns="45720" rtlCol="0" anchor="t">
            <a:normAutofit/>
          </a:bodyPr>
          <a:lstStyle/>
          <a:p>
            <a:pPr marL="0" indent="0">
              <a:buNone/>
            </a:pPr>
            <a:endParaRPr lang="fi-FI">
              <a:ea typeface="+mn-lt"/>
              <a:cs typeface="+mn-lt"/>
            </a:endParaRPr>
          </a:p>
          <a:p>
            <a:r>
              <a:rPr lang="fi-FI" dirty="0">
                <a:ea typeface="+mn-lt"/>
                <a:cs typeface="+mn-lt"/>
              </a:rPr>
              <a:t>Kaisa Puttonen, Laurea </a:t>
            </a:r>
            <a:r>
              <a:rPr lang="fi-FI" dirty="0" err="1">
                <a:ea typeface="+mn-lt"/>
                <a:cs typeface="+mn-lt"/>
              </a:rPr>
              <a:t>University</a:t>
            </a:r>
            <a:r>
              <a:rPr lang="fi-FI" dirty="0">
                <a:ea typeface="+mn-lt"/>
                <a:cs typeface="+mn-lt"/>
              </a:rPr>
              <a:t> of </a:t>
            </a:r>
            <a:r>
              <a:rPr lang="fi-FI" dirty="0" err="1">
                <a:ea typeface="+mn-lt"/>
                <a:cs typeface="+mn-lt"/>
              </a:rPr>
              <a:t>Applied</a:t>
            </a:r>
            <a:r>
              <a:rPr lang="fi-FI" dirty="0">
                <a:ea typeface="+mn-lt"/>
                <a:cs typeface="+mn-lt"/>
              </a:rPr>
              <a:t> Sciences, Finland</a:t>
            </a:r>
          </a:p>
          <a:p>
            <a:r>
              <a:rPr lang="fi-FI" dirty="0">
                <a:ea typeface="+mn-lt"/>
                <a:cs typeface="+mn-lt"/>
              </a:rPr>
              <a:t>Riitta-Liisa Karjalainen, Kajaani </a:t>
            </a:r>
            <a:r>
              <a:rPr lang="fi-FI" dirty="0" err="1">
                <a:ea typeface="+mn-lt"/>
                <a:cs typeface="+mn-lt"/>
              </a:rPr>
              <a:t>University</a:t>
            </a:r>
            <a:r>
              <a:rPr lang="fi-FI" dirty="0">
                <a:ea typeface="+mn-lt"/>
                <a:cs typeface="+mn-lt"/>
              </a:rPr>
              <a:t> of </a:t>
            </a:r>
            <a:r>
              <a:rPr lang="fi-FI" dirty="0" err="1">
                <a:ea typeface="+mn-lt"/>
                <a:cs typeface="+mn-lt"/>
              </a:rPr>
              <a:t>Applied</a:t>
            </a:r>
            <a:r>
              <a:rPr lang="fi-FI" dirty="0">
                <a:ea typeface="+mn-lt"/>
                <a:cs typeface="+mn-lt"/>
              </a:rPr>
              <a:t> Sciences, Finland</a:t>
            </a:r>
          </a:p>
          <a:p>
            <a:r>
              <a:rPr lang="fi-FI" dirty="0">
                <a:ea typeface="+mn-lt"/>
                <a:cs typeface="+mn-lt"/>
              </a:rPr>
              <a:t>Leena Elenius, Seinäjoki </a:t>
            </a:r>
            <a:r>
              <a:rPr lang="fi-FI" dirty="0" err="1">
                <a:ea typeface="+mn-lt"/>
                <a:cs typeface="+mn-lt"/>
              </a:rPr>
              <a:t>University</a:t>
            </a:r>
            <a:r>
              <a:rPr lang="fi-FI" dirty="0">
                <a:ea typeface="+mn-lt"/>
                <a:cs typeface="+mn-lt"/>
              </a:rPr>
              <a:t> of </a:t>
            </a:r>
            <a:r>
              <a:rPr lang="fi-FI" dirty="0" err="1">
                <a:ea typeface="+mn-lt"/>
                <a:cs typeface="+mn-lt"/>
              </a:rPr>
              <a:t>Applied</a:t>
            </a:r>
            <a:r>
              <a:rPr lang="fi-FI" dirty="0">
                <a:ea typeface="+mn-lt"/>
                <a:cs typeface="+mn-lt"/>
              </a:rPr>
              <a:t> Sciences, Finland</a:t>
            </a:r>
          </a:p>
          <a:p>
            <a:r>
              <a:rPr lang="fi-FI" dirty="0">
                <a:ea typeface="+mn-lt"/>
                <a:cs typeface="+mn-lt"/>
              </a:rPr>
              <a:t>Hanna-Riina Aho (</a:t>
            </a:r>
            <a:r>
              <a:rPr lang="fi-FI" dirty="0" err="1">
                <a:ea typeface="+mn-lt"/>
                <a:cs typeface="+mn-lt"/>
              </a:rPr>
              <a:t>Centria</a:t>
            </a:r>
            <a:r>
              <a:rPr lang="fi-FI" dirty="0">
                <a:ea typeface="+mn-lt"/>
                <a:cs typeface="+mn-lt"/>
              </a:rPr>
              <a:t> </a:t>
            </a:r>
            <a:r>
              <a:rPr lang="fi-FI" dirty="0" err="1">
                <a:ea typeface="+mn-lt"/>
                <a:cs typeface="+mn-lt"/>
              </a:rPr>
              <a:t>University</a:t>
            </a:r>
            <a:r>
              <a:rPr lang="fi-FI" dirty="0">
                <a:ea typeface="+mn-lt"/>
                <a:cs typeface="+mn-lt"/>
              </a:rPr>
              <a:t> of </a:t>
            </a:r>
            <a:r>
              <a:rPr lang="fi-FI" dirty="0" err="1">
                <a:ea typeface="+mn-lt"/>
                <a:cs typeface="+mn-lt"/>
              </a:rPr>
              <a:t>Applied</a:t>
            </a:r>
            <a:r>
              <a:rPr lang="fi-FI" dirty="0">
                <a:ea typeface="+mn-lt"/>
                <a:cs typeface="+mn-lt"/>
              </a:rPr>
              <a:t> Sciences), Finland</a:t>
            </a:r>
          </a:p>
          <a:p>
            <a:endParaRPr lang="fi-FI">
              <a:highlight>
                <a:srgbClr val="FFFF00"/>
              </a:highlight>
              <a:ea typeface="+mn-lt"/>
              <a:cs typeface="+mn-lt"/>
            </a:endParaRPr>
          </a:p>
          <a:p>
            <a:pPr marL="0" indent="0">
              <a:buNone/>
            </a:pPr>
            <a:r>
              <a:rPr lang="fi-FI" dirty="0" err="1">
                <a:ea typeface="+mn-lt"/>
                <a:cs typeface="+mn-lt"/>
              </a:rPr>
              <a:t>Translation</a:t>
            </a:r>
            <a:r>
              <a:rPr lang="fi-FI" dirty="0">
                <a:ea typeface="+mn-lt"/>
                <a:cs typeface="+mn-lt"/>
              </a:rPr>
              <a:t> </a:t>
            </a:r>
            <a:r>
              <a:rPr lang="fi-FI" dirty="0" err="1">
                <a:ea typeface="+mn-lt"/>
                <a:cs typeface="+mn-lt"/>
              </a:rPr>
              <a:t>by</a:t>
            </a:r>
            <a:r>
              <a:rPr lang="fi-FI" dirty="0">
                <a:ea typeface="+mn-lt"/>
                <a:cs typeface="+mn-lt"/>
              </a:rPr>
              <a:t>: Kaisa Puttonen and Hanna-Riina Aho </a:t>
            </a:r>
          </a:p>
        </p:txBody>
      </p:sp>
      <p:sp>
        <p:nvSpPr>
          <p:cNvPr id="4" name="Alatunnisteen paikkamerkki 3">
            <a:extLst>
              <a:ext uri="{FF2B5EF4-FFF2-40B4-BE49-F238E27FC236}">
                <a16:creationId xmlns:a16="http://schemas.microsoft.com/office/drawing/2014/main" id="{BFF1CFB0-627F-491D-4604-94113981E5AA}"/>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pic>
        <p:nvPicPr>
          <p:cNvPr id="7" name="Kuva 6">
            <a:extLst>
              <a:ext uri="{FF2B5EF4-FFF2-40B4-BE49-F238E27FC236}">
                <a16:creationId xmlns:a16="http://schemas.microsoft.com/office/drawing/2014/main" id="{05EA5C85-14F5-9C90-E6A6-C6B0B9BA24F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345" y="149739"/>
            <a:ext cx="2743200" cy="878167"/>
          </a:xfrm>
          <a:prstGeom prst="rect">
            <a:avLst/>
          </a:prstGeom>
        </p:spPr>
      </p:pic>
    </p:spTree>
    <p:extLst>
      <p:ext uri="{BB962C8B-B14F-4D97-AF65-F5344CB8AC3E}">
        <p14:creationId xmlns:p14="http://schemas.microsoft.com/office/powerpoint/2010/main" val="400903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A4934F-EAE7-B380-19D8-2260696BCF56}"/>
              </a:ext>
            </a:extLst>
          </p:cNvPr>
          <p:cNvSpPr>
            <a:spLocks noGrp="1"/>
          </p:cNvSpPr>
          <p:nvPr>
            <p:ph type="title"/>
          </p:nvPr>
        </p:nvSpPr>
        <p:spPr/>
        <p:txBody>
          <a:bodyPr/>
          <a:lstStyle/>
          <a:p>
            <a:r>
              <a:rPr lang="fi-FI" err="1">
                <a:latin typeface="Arial"/>
                <a:cs typeface="Arial"/>
              </a:rPr>
              <a:t>Consider</a:t>
            </a:r>
            <a:r>
              <a:rPr lang="fi-FI">
                <a:latin typeface="Arial"/>
                <a:cs typeface="Arial"/>
              </a:rPr>
              <a:t> </a:t>
            </a:r>
            <a:r>
              <a:rPr lang="fi-FI" err="1">
                <a:latin typeface="Arial"/>
                <a:cs typeface="Arial"/>
              </a:rPr>
              <a:t>these</a:t>
            </a:r>
            <a:r>
              <a:rPr lang="fi-FI">
                <a:latin typeface="Arial"/>
                <a:cs typeface="Arial"/>
              </a:rPr>
              <a:t> </a:t>
            </a:r>
            <a:r>
              <a:rPr lang="fi-FI" err="1">
                <a:latin typeface="Arial"/>
                <a:cs typeface="Arial"/>
              </a:rPr>
              <a:t>realted</a:t>
            </a:r>
            <a:r>
              <a:rPr lang="fi-FI">
                <a:latin typeface="Arial"/>
                <a:cs typeface="Arial"/>
              </a:rPr>
              <a:t> to AI </a:t>
            </a:r>
          </a:p>
        </p:txBody>
      </p:sp>
      <p:sp>
        <p:nvSpPr>
          <p:cNvPr id="3" name="Sisällön paikkamerkki 2">
            <a:extLst>
              <a:ext uri="{FF2B5EF4-FFF2-40B4-BE49-F238E27FC236}">
                <a16:creationId xmlns:a16="http://schemas.microsoft.com/office/drawing/2014/main" id="{3930E985-9EB2-C42C-0301-8A8099D42144}"/>
              </a:ext>
            </a:extLst>
          </p:cNvPr>
          <p:cNvSpPr>
            <a:spLocks noGrp="1"/>
          </p:cNvSpPr>
          <p:nvPr>
            <p:ph idx="1"/>
          </p:nvPr>
        </p:nvSpPr>
        <p:spPr>
          <a:xfrm>
            <a:off x="838200" y="1825625"/>
            <a:ext cx="10515600" cy="3839884"/>
          </a:xfrm>
        </p:spPr>
        <p:txBody>
          <a:bodyPr vert="horz" lIns="91440" tIns="45720" rIns="91440" bIns="45720" rtlCol="0" anchor="t">
            <a:normAutofit/>
          </a:bodyPr>
          <a:lstStyle/>
          <a:p>
            <a:r>
              <a:rPr lang="en-US" sz="2000">
                <a:latin typeface="Arial" panose="020B0604020202020204" pitchFamily="34" charset="0"/>
                <a:ea typeface="+mn-lt"/>
                <a:cs typeface="Arial" panose="020B0604020202020204" pitchFamily="34" charset="0"/>
              </a:rPr>
              <a:t>Are there errors and inconsistencies in the content by AI? </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Is the output contradictory to general information?</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Does the text contain inexact or odd terms?</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Are there details which can’t be verified from credible sources?</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Does the output lack logic or justification?</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Is the information too general and vague?</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Does the information differ significantly from the user’s expectations or questions?</a:t>
            </a:r>
            <a:endParaRPr lang="fi-FI" sz="2000">
              <a:latin typeface="Arial" panose="020B0604020202020204" pitchFamily="34" charset="0"/>
              <a:cs typeface="Arial" panose="020B0604020202020204" pitchFamily="34" charset="0"/>
            </a:endParaRPr>
          </a:p>
          <a:p>
            <a:r>
              <a:rPr lang="en-US" sz="2000">
                <a:latin typeface="Arial" panose="020B0604020202020204" pitchFamily="34" charset="0"/>
                <a:ea typeface="+mn-lt"/>
                <a:cs typeface="Arial" panose="020B0604020202020204" pitchFamily="34" charset="0"/>
              </a:rPr>
              <a:t>Does the answer by AI coincide with the question’s scope and details?</a:t>
            </a:r>
            <a:endParaRPr lang="fi-FI" sz="2000">
              <a:latin typeface="Arial" panose="020B0604020202020204" pitchFamily="34" charset="0"/>
              <a:cs typeface="Arial" panose="020B0604020202020204" pitchFamily="34" charset="0"/>
            </a:endParaRPr>
          </a:p>
          <a:p>
            <a:endParaRPr lang="fi-FI">
              <a:cs typeface="Calibri"/>
            </a:endParaRPr>
          </a:p>
        </p:txBody>
      </p:sp>
      <p:sp>
        <p:nvSpPr>
          <p:cNvPr id="4" name="Alatunnisteen paikkamerkki 3">
            <a:extLst>
              <a:ext uri="{FF2B5EF4-FFF2-40B4-BE49-F238E27FC236}">
                <a16:creationId xmlns:a16="http://schemas.microsoft.com/office/drawing/2014/main" id="{AD1FA318-DDC8-AD0A-285C-8BD051FF60CC}"/>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211012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F8782-0705-9069-8B3C-7A209A943E34}"/>
              </a:ext>
            </a:extLst>
          </p:cNvPr>
          <p:cNvSpPr>
            <a:spLocks noGrp="1"/>
          </p:cNvSpPr>
          <p:nvPr>
            <p:ph type="ctrTitle"/>
          </p:nvPr>
        </p:nvSpPr>
        <p:spPr/>
        <p:txBody>
          <a:bodyPr/>
          <a:lstStyle/>
          <a:p>
            <a:r>
              <a:rPr lang="fi-FI">
                <a:latin typeface="Arial"/>
                <a:cs typeface="Arial"/>
              </a:rPr>
              <a:t>News</a:t>
            </a:r>
          </a:p>
        </p:txBody>
      </p:sp>
      <p:sp>
        <p:nvSpPr>
          <p:cNvPr id="3" name="Alatunnisteen paikkamerkki 2">
            <a:extLst>
              <a:ext uri="{FF2B5EF4-FFF2-40B4-BE49-F238E27FC236}">
                <a16:creationId xmlns:a16="http://schemas.microsoft.com/office/drawing/2014/main" id="{6947C7C4-1FEE-3028-327D-8AC18CBC69C1}"/>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266826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4953335" y="358096"/>
            <a:ext cx="6586491" cy="1586060"/>
          </a:xfrm>
        </p:spPr>
        <p:txBody>
          <a:bodyPr anchor="b">
            <a:noAutofit/>
          </a:bodyPr>
          <a:lstStyle/>
          <a:p>
            <a:r>
              <a:rPr lang="fi-FI" err="1">
                <a:latin typeface="Arial"/>
                <a:cs typeface="Arial"/>
              </a:rPr>
              <a:t>Orientation</a:t>
            </a:r>
            <a:r>
              <a:rPr lang="fi-FI">
                <a:latin typeface="Arial"/>
                <a:cs typeface="Arial"/>
              </a:rPr>
              <a:t> – How </a:t>
            </a:r>
            <a:r>
              <a:rPr lang="fi-FI" err="1">
                <a:latin typeface="Arial"/>
                <a:cs typeface="Arial"/>
              </a:rPr>
              <a:t>do</a:t>
            </a:r>
            <a:r>
              <a:rPr lang="fi-FI">
                <a:latin typeface="Arial"/>
                <a:cs typeface="Arial"/>
              </a:rPr>
              <a:t> </a:t>
            </a:r>
            <a:r>
              <a:rPr lang="fi-FI" err="1">
                <a:latin typeface="Arial"/>
                <a:cs typeface="Arial"/>
              </a:rPr>
              <a:t>you</a:t>
            </a:r>
            <a:r>
              <a:rPr lang="fi-FI">
                <a:latin typeface="Arial"/>
                <a:cs typeface="Arial"/>
              </a:rPr>
              <a:t> </a:t>
            </a:r>
            <a:r>
              <a:rPr lang="fi-FI" err="1">
                <a:latin typeface="Arial"/>
                <a:cs typeface="Arial"/>
              </a:rPr>
              <a:t>react</a:t>
            </a:r>
            <a:r>
              <a:rPr lang="fi-FI">
                <a:latin typeface="Arial"/>
                <a:cs typeface="Arial"/>
              </a:rPr>
              <a:t>?</a:t>
            </a:r>
            <a:endParaRPr lang="fi-FI">
              <a:latin typeface="Arial"/>
              <a:cs typeface="Arial" panose="020B0604020202020204" pitchFamily="34" charset="0"/>
            </a:endParaRPr>
          </a:p>
        </p:txBody>
      </p:sp>
      <p:sp>
        <p:nvSpPr>
          <p:cNvPr id="3" name="Sisällön paikkamerkki 2">
            <a:extLst>
              <a:ext uri="{FF2B5EF4-FFF2-40B4-BE49-F238E27FC236}">
                <a16:creationId xmlns:a16="http://schemas.microsoft.com/office/drawing/2014/main" id="{FC948D31-8ADF-49A8-98CC-E1E1A2DD2470}"/>
              </a:ext>
              <a:ext uri="{C183D7F6-B498-43B3-948B-1728B52AA6E4}">
                <adec:decorative xmlns:adec="http://schemas.microsoft.com/office/drawing/2017/decorative" val="1"/>
              </a:ext>
            </a:extLst>
          </p:cNvPr>
          <p:cNvSpPr>
            <a:spLocks noGrp="1"/>
          </p:cNvSpPr>
          <p:nvPr>
            <p:ph idx="1"/>
          </p:nvPr>
        </p:nvSpPr>
        <p:spPr>
          <a:xfrm>
            <a:off x="4965430" y="2115117"/>
            <a:ext cx="6586489" cy="4424827"/>
          </a:xfrm>
        </p:spPr>
        <p:txBody>
          <a:bodyPr vert="horz" lIns="91440" tIns="45720" rIns="91440" bIns="45720" rtlCol="0" anchor="t">
            <a:normAutofit/>
          </a:bodyPr>
          <a:lstStyle/>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p:txBody>
      </p:sp>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C6769970-2F9D-F7F9-CC3B-4ADD3EE96787}"/>
              </a:ext>
            </a:extLst>
          </p:cNvPr>
          <p:cNvSpPr>
            <a:spLocks noGrp="1"/>
          </p:cNvSpPr>
          <p:nvPr>
            <p:ph type="ftr" sz="quarter" idx="11"/>
          </p:nvPr>
        </p:nvSpPr>
        <p:spPr>
          <a:xfrm>
            <a:off x="4959824" y="6356350"/>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
        <p:nvSpPr>
          <p:cNvPr id="5" name="Tekstiruutu 4">
            <a:extLst>
              <a:ext uri="{FF2B5EF4-FFF2-40B4-BE49-F238E27FC236}">
                <a16:creationId xmlns:a16="http://schemas.microsoft.com/office/drawing/2014/main" id="{D722E6AA-E8C4-900A-EC87-8B283C090A79}"/>
              </a:ext>
            </a:extLst>
          </p:cNvPr>
          <p:cNvSpPr txBox="1"/>
          <p:nvPr/>
        </p:nvSpPr>
        <p:spPr>
          <a:xfrm>
            <a:off x="5091491" y="1954678"/>
            <a:ext cx="645208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endParaRPr lang="en-US" sz="1600">
              <a:latin typeface="Arial"/>
              <a:cs typeface="Arial"/>
            </a:endParaRPr>
          </a:p>
          <a:p>
            <a:pPr marL="342900" indent="-342900">
              <a:buFont typeface="Arial" panose="020B0604020202020204" pitchFamily="34" charset="0"/>
              <a:buChar char="•"/>
            </a:pPr>
            <a:r>
              <a:rPr lang="en-US" dirty="0">
                <a:latin typeface="Arial"/>
                <a:cs typeface="Arial"/>
              </a:rPr>
              <a:t>I see an eye-catching </a:t>
            </a:r>
            <a:r>
              <a:rPr lang="en-US" b="0" i="0" u="none" strike="noStrike" dirty="0">
                <a:effectLst/>
                <a:latin typeface="Arial"/>
                <a:cs typeface="Arial"/>
              </a:rPr>
              <a:t>headline on Facebook and immediately share it.</a:t>
            </a:r>
          </a:p>
          <a:p>
            <a:pPr marL="342900" indent="-342900">
              <a:buFont typeface="Arial" panose="020B0604020202020204" pitchFamily="34" charset="0"/>
              <a:buChar char="•"/>
            </a:pPr>
            <a:r>
              <a:rPr lang="en-US" b="0" i="0" u="none" strike="noStrike" dirty="0">
                <a:effectLst/>
                <a:latin typeface="Arial"/>
                <a:cs typeface="Arial"/>
              </a:rPr>
              <a:t>I have read an article about the health effects of a particular diet. I will share the article</a:t>
            </a:r>
            <a:r>
              <a:rPr lang="en-US" dirty="0">
                <a:latin typeface="Arial"/>
                <a:cs typeface="Arial"/>
              </a:rPr>
              <a:t> as</a:t>
            </a:r>
            <a:r>
              <a:rPr lang="en-US" b="0" i="0" u="none" strike="noStrike" dirty="0">
                <a:effectLst/>
                <a:latin typeface="Arial"/>
                <a:cs typeface="Arial"/>
              </a:rPr>
              <a:t> </a:t>
            </a:r>
            <a:r>
              <a:rPr lang="en-US" dirty="0">
                <a:latin typeface="Arial"/>
                <a:cs typeface="Arial"/>
              </a:rPr>
              <a:t>the research</a:t>
            </a:r>
            <a:r>
              <a:rPr lang="en-US" b="0" i="0" u="none" strike="noStrike" dirty="0">
                <a:effectLst/>
                <a:latin typeface="Arial"/>
                <a:cs typeface="Arial"/>
              </a:rPr>
              <a:t> results are according to my point of view.</a:t>
            </a:r>
          </a:p>
          <a:p>
            <a:pPr marL="342900" indent="-342900">
              <a:buFont typeface="Arial" panose="020B0604020202020204" pitchFamily="34" charset="0"/>
              <a:buChar char="•"/>
            </a:pPr>
            <a:r>
              <a:rPr lang="en-US" dirty="0">
                <a:latin typeface="Arial"/>
                <a:cs typeface="Arial"/>
              </a:rPr>
              <a:t>I </a:t>
            </a:r>
            <a:r>
              <a:rPr lang="en-US" b="0" i="0" u="none" strike="noStrike" dirty="0">
                <a:effectLst/>
                <a:latin typeface="Arial"/>
                <a:cs typeface="Arial"/>
              </a:rPr>
              <a:t>read in a health magazine a claim that it is healthier to drink water that has been overnight in a glass than water</a:t>
            </a:r>
            <a:r>
              <a:rPr lang="en-US" dirty="0">
                <a:latin typeface="Arial"/>
                <a:cs typeface="Arial"/>
              </a:rPr>
              <a:t> just</a:t>
            </a:r>
            <a:r>
              <a:rPr lang="en-US" b="0" i="0" u="none" strike="noStrike" dirty="0">
                <a:effectLst/>
                <a:latin typeface="Arial"/>
                <a:cs typeface="Arial"/>
              </a:rPr>
              <a:t> from the tap. I am eager to tell everyone only the claim without explanations.</a:t>
            </a:r>
            <a:endParaRPr lang="en-US" dirty="0">
              <a:latin typeface="Arial"/>
              <a:ea typeface="+mn-lt"/>
              <a:cs typeface="Arial"/>
            </a:endParaRPr>
          </a:p>
          <a:p>
            <a:pPr marL="342900" indent="-342900">
              <a:buFont typeface="Arial" panose="020B0604020202020204" pitchFamily="34" charset="0"/>
              <a:buChar char="•"/>
            </a:pPr>
            <a:r>
              <a:rPr lang="en-US" dirty="0">
                <a:latin typeface="Arial"/>
                <a:cs typeface="Arial"/>
              </a:rPr>
              <a:t>I read about burglars. I see a suspicious looking van in front of my home. I'll give everyone the description of the car.</a:t>
            </a:r>
          </a:p>
          <a:p>
            <a:pPr marL="342900" indent="-342900">
              <a:buFont typeface="Arial" panose="020B0604020202020204" pitchFamily="34" charset="0"/>
              <a:buChar char="•"/>
            </a:pPr>
            <a:endParaRPr lang="en-US" b="0" i="0" u="none" strike="noStrike" dirty="0">
              <a:effectLst/>
              <a:latin typeface="Arial"/>
              <a:cs typeface="Arial"/>
            </a:endParaRPr>
          </a:p>
          <a:p>
            <a:r>
              <a:rPr lang="en-US" dirty="0">
                <a:latin typeface="Arial"/>
                <a:ea typeface="+mn-lt"/>
                <a:cs typeface="Arial"/>
              </a:rPr>
              <a:t>How did it go? Did you react this way? Think again. It is your responsibility that  misinformation isn’t spread. </a:t>
            </a:r>
            <a:endParaRPr lang="fi-FI" dirty="0">
              <a:latin typeface="Arial"/>
              <a:ea typeface="+mn-lt"/>
              <a:cs typeface="Arial"/>
            </a:endParaRPr>
          </a:p>
          <a:p>
            <a:pPr marL="342900" indent="-342900">
              <a:buFont typeface="Arial"/>
              <a:buChar char="•"/>
            </a:pPr>
            <a:endParaRPr lang="en-US" sz="2000">
              <a:latin typeface="Arial"/>
              <a:cs typeface="Arial"/>
            </a:endParaRPr>
          </a:p>
          <a:p>
            <a:endParaRPr lang="fi-FI">
              <a:cs typeface="Calibri"/>
            </a:endParaRPr>
          </a:p>
        </p:txBody>
      </p:sp>
    </p:spTree>
    <p:extLst>
      <p:ext uri="{BB962C8B-B14F-4D97-AF65-F5344CB8AC3E}">
        <p14:creationId xmlns:p14="http://schemas.microsoft.com/office/powerpoint/2010/main" val="29794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F11CD1-159C-4FDF-8ABE-F1E5F4E8FA1F}"/>
              </a:ext>
            </a:extLst>
          </p:cNvPr>
          <p:cNvSpPr>
            <a:spLocks noGrp="1"/>
          </p:cNvSpPr>
          <p:nvPr>
            <p:ph type="title"/>
          </p:nvPr>
        </p:nvSpPr>
        <p:spPr>
          <a:xfrm>
            <a:off x="465455" y="167641"/>
            <a:ext cx="10515600" cy="994410"/>
          </a:xfrm>
        </p:spPr>
        <p:txBody>
          <a:bodyPr/>
          <a:lstStyle/>
          <a:p>
            <a:r>
              <a:rPr lang="fi-FI" err="1">
                <a:latin typeface="Arial" panose="020B0604020202020204" pitchFamily="34" charset="0"/>
                <a:cs typeface="Arial" panose="020B0604020202020204" pitchFamily="34" charset="0"/>
              </a:rPr>
              <a:t>What</a:t>
            </a:r>
            <a:r>
              <a:rPr lang="fi-FI">
                <a:latin typeface="Arial" panose="020B0604020202020204" pitchFamily="34" charset="0"/>
                <a:cs typeface="Arial" panose="020B0604020202020204" pitchFamily="34" charset="0"/>
              </a:rPr>
              <a:t> </a:t>
            </a:r>
            <a:r>
              <a:rPr lang="fi-FI" err="1">
                <a:latin typeface="Arial" panose="020B0604020202020204" pitchFamily="34" charset="0"/>
                <a:cs typeface="Arial" panose="020B0604020202020204" pitchFamily="34" charset="0"/>
              </a:rPr>
              <a:t>catches</a:t>
            </a:r>
            <a:r>
              <a:rPr lang="fi-FI">
                <a:latin typeface="Arial" panose="020B0604020202020204" pitchFamily="34" charset="0"/>
                <a:cs typeface="Arial" panose="020B0604020202020204" pitchFamily="34" charset="0"/>
              </a:rPr>
              <a:t> </a:t>
            </a:r>
            <a:r>
              <a:rPr lang="fi-FI" err="1">
                <a:latin typeface="Arial" panose="020B0604020202020204" pitchFamily="34" charset="0"/>
                <a:cs typeface="Arial" panose="020B0604020202020204" pitchFamily="34" charset="0"/>
              </a:rPr>
              <a:t>your</a:t>
            </a:r>
            <a:r>
              <a:rPr lang="fi-FI">
                <a:latin typeface="Arial" panose="020B0604020202020204" pitchFamily="34" charset="0"/>
                <a:cs typeface="Arial" panose="020B0604020202020204" pitchFamily="34" charset="0"/>
              </a:rPr>
              <a:t> </a:t>
            </a:r>
            <a:r>
              <a:rPr lang="fi-FI" err="1">
                <a:latin typeface="Arial" panose="020B0604020202020204" pitchFamily="34" charset="0"/>
                <a:cs typeface="Arial" panose="020B0604020202020204" pitchFamily="34" charset="0"/>
              </a:rPr>
              <a:t>attention</a:t>
            </a:r>
            <a:r>
              <a:rPr lang="fi-FI">
                <a:latin typeface="Arial" panose="020B0604020202020204" pitchFamily="34" charset="0"/>
                <a:cs typeface="Arial" panose="020B0604020202020204" pitchFamily="34" charset="0"/>
              </a:rPr>
              <a:t>?</a:t>
            </a:r>
          </a:p>
        </p:txBody>
      </p:sp>
      <p:sp>
        <p:nvSpPr>
          <p:cNvPr id="3" name="Sisällön paikkamerkki 2">
            <a:extLst>
              <a:ext uri="{FF2B5EF4-FFF2-40B4-BE49-F238E27FC236}">
                <a16:creationId xmlns:a16="http://schemas.microsoft.com/office/drawing/2014/main" id="{881C903A-9F59-4FA7-B70C-59120C56592C}"/>
              </a:ext>
            </a:extLst>
          </p:cNvPr>
          <p:cNvSpPr>
            <a:spLocks noGrp="1"/>
          </p:cNvSpPr>
          <p:nvPr>
            <p:ph sz="half" idx="1"/>
          </p:nvPr>
        </p:nvSpPr>
        <p:spPr>
          <a:xfrm>
            <a:off x="411480" y="1215548"/>
            <a:ext cx="9957087" cy="5175091"/>
          </a:xfrm>
        </p:spPr>
        <p:txBody>
          <a:bodyPr vert="horz" lIns="91440" tIns="45720" rIns="91440" bIns="45720" rtlCol="0" anchor="t">
            <a:normAutofit/>
          </a:bodyPr>
          <a:lstStyle/>
          <a:p>
            <a:pPr marL="0" indent="0">
              <a:buNone/>
            </a:pPr>
            <a:r>
              <a:rPr lang="en-US" sz="2000" b="0" i="0" u="none" strike="noStrike" dirty="0">
                <a:solidFill>
                  <a:srgbClr val="000000"/>
                </a:solidFill>
                <a:effectLst/>
                <a:latin typeface="Arial"/>
                <a:cs typeface="Arial"/>
              </a:rPr>
              <a:t>The information flow doesn’t </a:t>
            </a:r>
            <a:r>
              <a:rPr lang="en-US" sz="2000" dirty="0">
                <a:solidFill>
                  <a:srgbClr val="000000"/>
                </a:solidFill>
                <a:latin typeface="Arial"/>
                <a:cs typeface="Arial"/>
              </a:rPr>
              <a:t>stop. We</a:t>
            </a:r>
            <a:r>
              <a:rPr lang="en-US" sz="2000" b="0" i="0" u="none" strike="noStrike" dirty="0">
                <a:solidFill>
                  <a:srgbClr val="000000"/>
                </a:solidFill>
                <a:effectLst/>
                <a:latin typeface="Arial"/>
                <a:cs typeface="Arial"/>
              </a:rPr>
              <a:t> choose consciously as well as unconsciously the information we take in. </a:t>
            </a:r>
            <a:r>
              <a:rPr lang="en-US" sz="2000" dirty="0">
                <a:solidFill>
                  <a:srgbClr val="000000"/>
                </a:solidFill>
                <a:latin typeface="Arial"/>
                <a:cs typeface="Arial"/>
              </a:rPr>
              <a:t>Choosing is constant also in studying and completing learning tasks. </a:t>
            </a:r>
            <a:endParaRPr lang="fi-FI" dirty="0"/>
          </a:p>
          <a:p>
            <a:pPr marL="0" indent="0">
              <a:buNone/>
            </a:pPr>
            <a:endParaRPr lang="en-US" sz="2000">
              <a:latin typeface="Arial"/>
              <a:cs typeface="Arial"/>
            </a:endParaRPr>
          </a:p>
          <a:p>
            <a:pPr marL="0" indent="0">
              <a:buNone/>
            </a:pPr>
            <a:r>
              <a:rPr lang="fi-FI" sz="2000" dirty="0" err="1">
                <a:latin typeface="Arial"/>
                <a:cs typeface="Arial"/>
              </a:rPr>
              <a:t>Interpretation</a:t>
            </a:r>
            <a:r>
              <a:rPr lang="fi-FI" sz="2000" dirty="0">
                <a:latin typeface="Arial"/>
                <a:cs typeface="Arial"/>
              </a:rPr>
              <a:t> of </a:t>
            </a:r>
            <a:r>
              <a:rPr lang="fi-FI" sz="2000" dirty="0" err="1">
                <a:latin typeface="Arial"/>
                <a:cs typeface="Arial"/>
              </a:rPr>
              <a:t>information</a:t>
            </a:r>
            <a:r>
              <a:rPr lang="fi-FI" sz="2000" dirty="0">
                <a:latin typeface="Arial"/>
                <a:cs typeface="Arial"/>
              </a:rPr>
              <a:t> is </a:t>
            </a:r>
            <a:r>
              <a:rPr lang="fi-FI" sz="2000" dirty="0" err="1">
                <a:latin typeface="Arial"/>
                <a:cs typeface="Arial"/>
              </a:rPr>
              <a:t>influenced</a:t>
            </a:r>
            <a:r>
              <a:rPr lang="fi-FI" sz="2000" dirty="0">
                <a:latin typeface="Arial"/>
                <a:cs typeface="Arial"/>
              </a:rPr>
              <a:t> </a:t>
            </a:r>
            <a:r>
              <a:rPr lang="fi-FI" sz="2000" dirty="0" err="1">
                <a:latin typeface="Arial"/>
                <a:cs typeface="Arial"/>
              </a:rPr>
              <a:t>by</a:t>
            </a:r>
            <a:r>
              <a:rPr lang="fi-FI" sz="2000" dirty="0">
                <a:latin typeface="Arial"/>
                <a:cs typeface="Arial"/>
              </a:rPr>
              <a:t>:</a:t>
            </a:r>
          </a:p>
          <a:p>
            <a:r>
              <a:rPr lang="fi-FI" sz="2000" dirty="0" err="1">
                <a:latin typeface="Arial"/>
                <a:cs typeface="Arial"/>
              </a:rPr>
              <a:t>Emotions</a:t>
            </a:r>
            <a:r>
              <a:rPr lang="fi-FI" sz="2000" dirty="0">
                <a:latin typeface="Arial"/>
                <a:cs typeface="Arial"/>
              </a:rPr>
              <a:t> – </a:t>
            </a:r>
            <a:r>
              <a:rPr lang="fi-FI" sz="2000" dirty="0" err="1">
                <a:latin typeface="Arial"/>
                <a:cs typeface="Arial"/>
              </a:rPr>
              <a:t>our</a:t>
            </a:r>
            <a:r>
              <a:rPr lang="fi-FI" sz="2000" dirty="0">
                <a:latin typeface="Arial"/>
                <a:cs typeface="Arial"/>
              </a:rPr>
              <a:t> </a:t>
            </a:r>
            <a:r>
              <a:rPr lang="fi-FI" sz="2000" dirty="0" err="1">
                <a:latin typeface="Arial"/>
                <a:cs typeface="Arial"/>
              </a:rPr>
              <a:t>own</a:t>
            </a:r>
            <a:r>
              <a:rPr lang="fi-FI" sz="2000" dirty="0">
                <a:latin typeface="Arial"/>
                <a:cs typeface="Arial"/>
              </a:rPr>
              <a:t> and </a:t>
            </a:r>
            <a:r>
              <a:rPr lang="fi-FI" sz="2000" dirty="0" err="1">
                <a:latin typeface="Arial"/>
                <a:cs typeface="Arial"/>
              </a:rPr>
              <a:t>those</a:t>
            </a:r>
            <a:r>
              <a:rPr lang="fi-FI" sz="2000" dirty="0">
                <a:latin typeface="Arial"/>
                <a:cs typeface="Arial"/>
              </a:rPr>
              <a:t> </a:t>
            </a:r>
            <a:r>
              <a:rPr lang="fi-FI" sz="2000" dirty="0" err="1">
                <a:latin typeface="Arial"/>
                <a:cs typeface="Arial"/>
              </a:rPr>
              <a:t>transmitted</a:t>
            </a:r>
            <a:r>
              <a:rPr lang="fi-FI" sz="2000" dirty="0">
                <a:latin typeface="Arial"/>
                <a:cs typeface="Arial"/>
              </a:rPr>
              <a:t> to us </a:t>
            </a:r>
          </a:p>
          <a:p>
            <a:r>
              <a:rPr lang="en-US" sz="2000" dirty="0">
                <a:solidFill>
                  <a:srgbClr val="000000"/>
                </a:solidFill>
                <a:latin typeface="Arial"/>
                <a:cs typeface="Arial"/>
                <a:hlinkClick r:id="rId2"/>
              </a:rPr>
              <a:t>Cognitive </a:t>
            </a:r>
            <a:r>
              <a:rPr lang="en-US" sz="2000" b="0" i="0" u="none" strike="noStrike" dirty="0">
                <a:solidFill>
                  <a:srgbClr val="000000"/>
                </a:solidFill>
                <a:effectLst/>
                <a:latin typeface="Arial"/>
                <a:cs typeface="Arial"/>
                <a:hlinkClick r:id="rId2"/>
              </a:rPr>
              <a:t>biases</a:t>
            </a:r>
            <a:r>
              <a:rPr lang="en-US" sz="2000" b="0" i="0" u="none" strike="noStrike" dirty="0">
                <a:solidFill>
                  <a:srgbClr val="000000"/>
                </a:solidFill>
                <a:effectLst/>
                <a:latin typeface="Arial"/>
                <a:cs typeface="Arial"/>
              </a:rPr>
              <a:t>, for example, the information reinforces our way of thinking, we trust what we hear</a:t>
            </a:r>
            <a:r>
              <a:rPr lang="en-US" sz="2000" dirty="0">
                <a:solidFill>
                  <a:srgbClr val="000000"/>
                </a:solidFill>
                <a:latin typeface="Arial"/>
                <a:cs typeface="Arial"/>
              </a:rPr>
              <a:t> first</a:t>
            </a:r>
            <a:r>
              <a:rPr lang="en-US" sz="2000" b="0" i="0" u="none" strike="noStrike" dirty="0">
                <a:solidFill>
                  <a:srgbClr val="000000"/>
                </a:solidFill>
                <a:effectLst/>
                <a:latin typeface="Arial"/>
                <a:cs typeface="Arial"/>
              </a:rPr>
              <a:t>, we consider an expert in a particular field to be an expert in all fields</a:t>
            </a:r>
            <a:r>
              <a:rPr lang="en-US" sz="2000" dirty="0">
                <a:solidFill>
                  <a:srgbClr val="000000"/>
                </a:solidFill>
                <a:latin typeface="Arial"/>
                <a:cs typeface="Arial"/>
              </a:rPr>
              <a:t> </a:t>
            </a:r>
            <a:endParaRPr lang="fi-FI" sz="2000" dirty="0">
              <a:solidFill>
                <a:srgbClr val="000000"/>
              </a:solidFill>
              <a:highlight>
                <a:srgbClr val="FFFF00"/>
              </a:highlight>
              <a:latin typeface="Arial"/>
              <a:cs typeface="Arial"/>
            </a:endParaRPr>
          </a:p>
          <a:p>
            <a:r>
              <a:rPr lang="fi-FI" sz="2000" dirty="0" err="1">
                <a:latin typeface="Arial"/>
                <a:cs typeface="Arial"/>
              </a:rPr>
              <a:t>The</a:t>
            </a:r>
            <a:r>
              <a:rPr lang="fi-FI" sz="2000" dirty="0">
                <a:latin typeface="Arial"/>
                <a:cs typeface="Arial"/>
              </a:rPr>
              <a:t> </a:t>
            </a:r>
            <a:r>
              <a:rPr lang="fi-FI" sz="2000" dirty="0" err="1">
                <a:latin typeface="Arial"/>
                <a:cs typeface="Arial"/>
              </a:rPr>
              <a:t>source</a:t>
            </a:r>
            <a:r>
              <a:rPr lang="fi-FI" sz="2000" dirty="0">
                <a:latin typeface="Arial"/>
                <a:cs typeface="Arial"/>
              </a:rPr>
              <a:t> </a:t>
            </a:r>
            <a:r>
              <a:rPr lang="fi-FI" sz="2000" dirty="0" err="1">
                <a:latin typeface="Arial"/>
                <a:cs typeface="Arial"/>
              </a:rPr>
              <a:t>distributing</a:t>
            </a:r>
            <a:r>
              <a:rPr lang="fi-FI" sz="2000" dirty="0">
                <a:latin typeface="Arial"/>
                <a:cs typeface="Arial"/>
              </a:rPr>
              <a:t> </a:t>
            </a:r>
            <a:r>
              <a:rPr lang="fi-FI" sz="2000" dirty="0" err="1">
                <a:latin typeface="Arial"/>
                <a:cs typeface="Arial"/>
              </a:rPr>
              <a:t>the</a:t>
            </a:r>
            <a:r>
              <a:rPr lang="fi-FI" sz="2000" dirty="0">
                <a:latin typeface="Arial"/>
                <a:cs typeface="Arial"/>
              </a:rPr>
              <a:t> </a:t>
            </a:r>
            <a:r>
              <a:rPr lang="fi-FI" sz="2000" dirty="0" err="1">
                <a:latin typeface="Arial"/>
                <a:cs typeface="Arial"/>
              </a:rPr>
              <a:t>information</a:t>
            </a:r>
            <a:endParaRPr lang="fi-FI" sz="2000" dirty="0">
              <a:latin typeface="Arial"/>
              <a:cs typeface="Arial"/>
            </a:endParaRPr>
          </a:p>
          <a:p>
            <a:pPr marL="0" indent="0">
              <a:buNone/>
            </a:pPr>
            <a:endParaRPr lang="fi-FI" sz="2000">
              <a:latin typeface="Arial"/>
              <a:cs typeface="Arial"/>
            </a:endParaRPr>
          </a:p>
          <a:p>
            <a:pPr marL="0" indent="0">
              <a:buNone/>
            </a:pPr>
            <a:r>
              <a:rPr lang="fi-FI" sz="2000" dirty="0" err="1">
                <a:latin typeface="Arial"/>
                <a:cs typeface="Calibri"/>
              </a:rPr>
              <a:t>Yaqine</a:t>
            </a:r>
            <a:r>
              <a:rPr lang="fi-FI" sz="2000" dirty="0">
                <a:latin typeface="Arial"/>
                <a:cs typeface="Calibri"/>
              </a:rPr>
              <a:t> Saada. </a:t>
            </a:r>
            <a:r>
              <a:rPr lang="fi-FI" sz="2000" dirty="0">
                <a:latin typeface="Arial"/>
                <a:cs typeface="Calibri"/>
                <a:hlinkClick r:id="rId3"/>
              </a:rPr>
              <a:t>Cognitive Bias, Why You're rightfully Wrong.</a:t>
            </a:r>
            <a:r>
              <a:rPr lang="fi-FI" sz="2000" dirty="0">
                <a:latin typeface="Arial"/>
                <a:cs typeface="Calibri"/>
              </a:rPr>
              <a:t> </a:t>
            </a:r>
            <a:r>
              <a:rPr lang="fi-FI" sz="2000" dirty="0" err="1">
                <a:latin typeface="Arial"/>
                <a:cs typeface="Calibri"/>
              </a:rPr>
              <a:t>TEDx</a:t>
            </a:r>
            <a:r>
              <a:rPr lang="fi-FI" sz="2000" dirty="0">
                <a:latin typeface="Arial"/>
                <a:cs typeface="Calibri"/>
              </a:rPr>
              <a:t> </a:t>
            </a:r>
            <a:r>
              <a:rPr lang="fi-FI" sz="2000" dirty="0" err="1">
                <a:latin typeface="Arial"/>
                <a:cs typeface="Calibri"/>
              </a:rPr>
              <a:t>ClearLakeHighschool</a:t>
            </a:r>
            <a:r>
              <a:rPr lang="fi-FI" sz="2000" dirty="0">
                <a:latin typeface="Arial"/>
                <a:cs typeface="Calibri"/>
              </a:rPr>
              <a:t>. (Video 14:11 min, </a:t>
            </a:r>
            <a:r>
              <a:rPr lang="fi-FI" sz="2000" dirty="0" err="1">
                <a:latin typeface="Arial"/>
                <a:cs typeface="Calibri"/>
              </a:rPr>
              <a:t>opens</a:t>
            </a:r>
            <a:r>
              <a:rPr lang="fi-FI" sz="2000" dirty="0">
                <a:latin typeface="Arial"/>
                <a:cs typeface="Calibri"/>
              </a:rPr>
              <a:t> in YouTube)</a:t>
            </a:r>
            <a:endParaRPr lang="fi-FI" sz="2000" dirty="0">
              <a:latin typeface="Arial"/>
            </a:endParaRPr>
          </a:p>
          <a:p>
            <a:pPr marL="0" indent="0">
              <a:buNone/>
            </a:pPr>
            <a:endParaRPr lang="fi-FI" sz="1900">
              <a:cs typeface="Calibri" panose="020F0502020204030204"/>
            </a:endParaRPr>
          </a:p>
        </p:txBody>
      </p:sp>
      <p:sp>
        <p:nvSpPr>
          <p:cNvPr id="4" name="Alatunnisteen paikkamerkki 3">
            <a:extLst>
              <a:ext uri="{FF2B5EF4-FFF2-40B4-BE49-F238E27FC236}">
                <a16:creationId xmlns:a16="http://schemas.microsoft.com/office/drawing/2014/main" id="{5849D35F-6AC3-0C3E-E51E-7C6B54B4BC82}"/>
              </a:ext>
            </a:extLst>
          </p:cNvPr>
          <p:cNvSpPr>
            <a:spLocks noGrp="1"/>
          </p:cNvSpPr>
          <p:nvPr>
            <p:ph type="ftr" sz="quarter" idx="11"/>
          </p:nvPr>
        </p:nvSpPr>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42209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4D56A3-C4DF-4200-2E8F-6DA43EE69305}"/>
              </a:ext>
            </a:extLst>
          </p:cNvPr>
          <p:cNvSpPr>
            <a:spLocks noGrp="1"/>
          </p:cNvSpPr>
          <p:nvPr>
            <p:ph type="title"/>
          </p:nvPr>
        </p:nvSpPr>
        <p:spPr>
          <a:xfrm>
            <a:off x="591065" y="128288"/>
            <a:ext cx="10515600" cy="1132220"/>
          </a:xfrm>
        </p:spPr>
        <p:txBody>
          <a:bodyPr/>
          <a:lstStyle/>
          <a:p>
            <a:r>
              <a:rPr lang="fi-FI" err="1">
                <a:latin typeface="Arial"/>
                <a:cs typeface="Calibri Light"/>
              </a:rPr>
              <a:t>What</a:t>
            </a:r>
            <a:r>
              <a:rPr lang="fi-FI">
                <a:latin typeface="Arial"/>
                <a:cs typeface="Calibri Light"/>
              </a:rPr>
              <a:t> </a:t>
            </a:r>
            <a:r>
              <a:rPr lang="fi-FI" err="1">
                <a:latin typeface="Arial"/>
                <a:cs typeface="Calibri Light"/>
              </a:rPr>
              <a:t>catches</a:t>
            </a:r>
            <a:r>
              <a:rPr lang="fi-FI">
                <a:latin typeface="Arial"/>
                <a:cs typeface="Calibri Light"/>
              </a:rPr>
              <a:t> </a:t>
            </a:r>
            <a:r>
              <a:rPr lang="fi-FI" err="1">
                <a:latin typeface="Arial"/>
                <a:cs typeface="Calibri Light"/>
              </a:rPr>
              <a:t>your</a:t>
            </a:r>
            <a:r>
              <a:rPr lang="fi-FI">
                <a:latin typeface="Arial"/>
                <a:cs typeface="Calibri Light"/>
              </a:rPr>
              <a:t> </a:t>
            </a:r>
            <a:r>
              <a:rPr lang="fi-FI" err="1">
                <a:latin typeface="Arial"/>
                <a:cs typeface="Calibri Light"/>
              </a:rPr>
              <a:t>eye</a:t>
            </a:r>
            <a:r>
              <a:rPr lang="fi-FI">
                <a:latin typeface="Arial"/>
                <a:cs typeface="Calibri Light"/>
              </a:rPr>
              <a:t> in </a:t>
            </a:r>
            <a:r>
              <a:rPr lang="fi-FI" err="1">
                <a:latin typeface="Arial"/>
                <a:cs typeface="Calibri Light"/>
              </a:rPr>
              <a:t>the</a:t>
            </a:r>
            <a:r>
              <a:rPr lang="fi-FI">
                <a:latin typeface="Arial"/>
                <a:cs typeface="Calibri Light"/>
              </a:rPr>
              <a:t> news?</a:t>
            </a:r>
            <a:endParaRPr lang="fi-FI">
              <a:latin typeface="Arial"/>
            </a:endParaRPr>
          </a:p>
        </p:txBody>
      </p:sp>
      <p:sp>
        <p:nvSpPr>
          <p:cNvPr id="3" name="Sisällön paikkamerkki 2">
            <a:extLst>
              <a:ext uri="{FF2B5EF4-FFF2-40B4-BE49-F238E27FC236}">
                <a16:creationId xmlns:a16="http://schemas.microsoft.com/office/drawing/2014/main" id="{DBC1725F-8DA4-1413-EDD4-3A69F9CD3CDD}"/>
              </a:ext>
            </a:extLst>
          </p:cNvPr>
          <p:cNvSpPr>
            <a:spLocks noGrp="1"/>
          </p:cNvSpPr>
          <p:nvPr>
            <p:ph idx="1"/>
          </p:nvPr>
        </p:nvSpPr>
        <p:spPr>
          <a:xfrm>
            <a:off x="838200" y="1518551"/>
            <a:ext cx="10515600" cy="4658412"/>
          </a:xfrm>
        </p:spPr>
        <p:txBody>
          <a:bodyPr vert="horz" lIns="91440" tIns="45720" rIns="91440" bIns="45720" rtlCol="0" anchor="t">
            <a:normAutofit/>
          </a:bodyPr>
          <a:lstStyle/>
          <a:p>
            <a:pPr marL="0" indent="0">
              <a:buNone/>
            </a:pPr>
            <a:r>
              <a:rPr lang="en-US" sz="2000" dirty="0">
                <a:latin typeface="Arial"/>
                <a:cs typeface="Arial"/>
              </a:rPr>
              <a:t>It is important in your studies as well as at work to follow what is going on. General and professional sources offer us current information. The latter is relevant when you keep up to date in your own field. When using the information sources, note:</a:t>
            </a:r>
            <a:endParaRPr lang="fi-FI" sz="2000" dirty="0">
              <a:latin typeface="Arial"/>
              <a:cs typeface="Arial"/>
            </a:endParaRPr>
          </a:p>
          <a:p>
            <a:pPr marL="342900" indent="-342900"/>
            <a:r>
              <a:rPr lang="en-US" sz="2000" dirty="0">
                <a:latin typeface="Arial"/>
                <a:cs typeface="Arial"/>
              </a:rPr>
              <a:t>News is updated, changed and rewritten by the editorials – do you have the latest version?</a:t>
            </a:r>
            <a:endParaRPr lang="fi-FI" sz="2000" dirty="0">
              <a:latin typeface="Arial"/>
              <a:cs typeface="Arial"/>
            </a:endParaRPr>
          </a:p>
          <a:p>
            <a:pPr marL="342900" indent="-342900"/>
            <a:r>
              <a:rPr lang="en-US" sz="2000" dirty="0">
                <a:latin typeface="Arial"/>
                <a:cs typeface="Arial"/>
              </a:rPr>
              <a:t>News is summarized and referred to in various ways according to one’s interest – evaluate who is distributing the piece of news and how it is referred to.</a:t>
            </a:r>
            <a:endParaRPr lang="fi-FI" sz="2000" dirty="0">
              <a:latin typeface="Arial"/>
              <a:cs typeface="Arial"/>
            </a:endParaRPr>
          </a:p>
          <a:p>
            <a:pPr marL="342900" indent="-342900"/>
            <a:r>
              <a:rPr lang="en-US" sz="2000" dirty="0">
                <a:latin typeface="Arial"/>
                <a:cs typeface="Arial"/>
              </a:rPr>
              <a:t>News is shared in social media – do you pause a moment and look closely before sharing?</a:t>
            </a:r>
          </a:p>
          <a:p>
            <a:pPr marL="342900" indent="-342900"/>
            <a:endParaRPr lang="en-US" sz="2000" dirty="0">
              <a:latin typeface="Arial"/>
              <a:cs typeface="Arial"/>
            </a:endParaRPr>
          </a:p>
          <a:p>
            <a:pPr marL="0" indent="0">
              <a:buNone/>
            </a:pPr>
            <a:r>
              <a:rPr lang="en-US" sz="2000" u="sng" kern="100" dirty="0">
                <a:solidFill>
                  <a:srgbClr val="0563C1"/>
                </a:solidFill>
                <a:effectLst/>
                <a:latin typeface="Arial"/>
                <a:ea typeface="Calibri"/>
                <a:cs typeface="Arial"/>
                <a:hlinkClick r:id="rId2"/>
              </a:rPr>
              <a:t>A study by Reuters Institute</a:t>
            </a:r>
            <a:r>
              <a:rPr lang="en-US" sz="2000" kern="100" dirty="0">
                <a:effectLst/>
                <a:latin typeface="Arial"/>
                <a:ea typeface="Calibri"/>
                <a:cs typeface="Arial"/>
              </a:rPr>
              <a:t> (2024) reveals that Finns have a high trust rate for the Finnish news. The overall trust rate 69 % is the highest among the countries surveyed. An interdisciplinary project </a:t>
            </a:r>
            <a:r>
              <a:rPr lang="en-US" sz="2000" u="sng" kern="100" dirty="0">
                <a:solidFill>
                  <a:srgbClr val="0563C1"/>
                </a:solidFill>
                <a:effectLst/>
                <a:latin typeface="Arial"/>
                <a:ea typeface="Calibri"/>
                <a:cs typeface="Arial"/>
                <a:hlinkClick r:id="rId3"/>
              </a:rPr>
              <a:t>by University of Helsinki</a:t>
            </a:r>
            <a:r>
              <a:rPr lang="en-US" sz="2000" kern="100" dirty="0">
                <a:effectLst/>
                <a:latin typeface="Arial"/>
                <a:ea typeface="Calibri"/>
                <a:cs typeface="Arial"/>
              </a:rPr>
              <a:t> (2020) coincides with this, and states that the most defining </a:t>
            </a:r>
            <a:r>
              <a:rPr lang="en-US" sz="2000" kern="100" dirty="0" err="1">
                <a:effectLst/>
                <a:latin typeface="Arial"/>
                <a:ea typeface="Calibri"/>
                <a:cs typeface="Arial"/>
              </a:rPr>
              <a:t>characterstics</a:t>
            </a:r>
            <a:r>
              <a:rPr lang="en-US" sz="2000" kern="100" dirty="0">
                <a:effectLst/>
                <a:latin typeface="Arial"/>
                <a:ea typeface="Calibri"/>
                <a:cs typeface="Arial"/>
              </a:rPr>
              <a:t> of Finnish audiences is critical trust. </a:t>
            </a:r>
            <a:endParaRPr lang="fi-FI" sz="2000" kern="100" dirty="0">
              <a:effectLst/>
              <a:latin typeface="Arial"/>
              <a:ea typeface="Calibri"/>
              <a:cs typeface="Arial"/>
            </a:endParaRPr>
          </a:p>
          <a:p>
            <a:pPr marL="342900" indent="-342900"/>
            <a:endParaRPr lang="fi-FI" sz="2000" dirty="0">
              <a:latin typeface="Arial" panose="020B0604020202020204" pitchFamily="34" charset="0"/>
              <a:cs typeface="Arial" panose="020B0604020202020204" pitchFamily="34" charset="0"/>
            </a:endParaRPr>
          </a:p>
          <a:p>
            <a:pPr marL="0" indent="0">
              <a:buNone/>
            </a:pPr>
            <a:endParaRPr lang="en-US" sz="2000" dirty="0">
              <a:latin typeface="Arial"/>
              <a:cs typeface="Arial"/>
            </a:endParaRPr>
          </a:p>
          <a:p>
            <a:pPr marL="0" indent="0">
              <a:buNone/>
            </a:pPr>
            <a:endParaRPr lang="en-US" sz="2000" dirty="0">
              <a:latin typeface="Arial"/>
              <a:cs typeface="Arial"/>
            </a:endParaRPr>
          </a:p>
          <a:p>
            <a:pPr marL="342900" indent="-342900"/>
            <a:endParaRPr lang="en-US" sz="2000" dirty="0">
              <a:latin typeface="Arial"/>
              <a:cs typeface="Arial"/>
            </a:endParaRPr>
          </a:p>
          <a:p>
            <a:pPr marL="0" indent="0">
              <a:buNone/>
            </a:pPr>
            <a:endParaRPr lang="en-US" sz="2000" dirty="0">
              <a:latin typeface="Arial"/>
              <a:cs typeface="Arial"/>
            </a:endParaRPr>
          </a:p>
        </p:txBody>
      </p:sp>
      <p:sp>
        <p:nvSpPr>
          <p:cNvPr id="4" name="Alatunnisteen paikkamerkki 3">
            <a:extLst>
              <a:ext uri="{FF2B5EF4-FFF2-40B4-BE49-F238E27FC236}">
                <a16:creationId xmlns:a16="http://schemas.microsoft.com/office/drawing/2014/main" id="{DEA658CD-F928-5AEF-2B60-F6F3FD2FEF15}"/>
              </a:ext>
            </a:extLst>
          </p:cNvPr>
          <p:cNvSpPr>
            <a:spLocks noGrp="1"/>
          </p:cNvSpPr>
          <p:nvPr>
            <p:ph type="ftr" sz="quarter" idx="11"/>
          </p:nvPr>
        </p:nvSpPr>
        <p:spPr/>
        <p:txBody>
          <a:bodyPr/>
          <a:lstStyle/>
          <a:p>
            <a:endParaRPr lang="fi-FI" dirty="0"/>
          </a:p>
          <a:p>
            <a:r>
              <a:rPr lang="fi-FI" dirty="0"/>
              <a:t>Puttonen, Elenius, Karjalainen &amp; Aho (2025) CC-BY-SA</a:t>
            </a:r>
            <a:endParaRPr lang="fi-FI" dirty="0">
              <a:solidFill>
                <a:srgbClr val="000000"/>
              </a:solidFill>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5792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3B1EDF5F-D50C-4398-A879-EA37E50BBAFB}"/>
              </a:ext>
            </a:extLst>
          </p:cNvPr>
          <p:cNvSpPr>
            <a:spLocks noGrp="1"/>
          </p:cNvSpPr>
          <p:nvPr>
            <p:ph type="title"/>
          </p:nvPr>
        </p:nvSpPr>
        <p:spPr>
          <a:xfrm>
            <a:off x="5421629" y="167874"/>
            <a:ext cx="6294119" cy="768618"/>
          </a:xfrm>
          <a:noFill/>
        </p:spPr>
        <p:txBody>
          <a:bodyPr vert="horz" lIns="91440" tIns="45720" rIns="91440" bIns="45720" rtlCol="0" anchor="b">
            <a:normAutofit/>
          </a:bodyPr>
          <a:lstStyle/>
          <a:p>
            <a:r>
              <a:rPr lang="en-US">
                <a:latin typeface="Arial"/>
                <a:cs typeface="Arial"/>
              </a:rPr>
              <a:t>Learn more and test (1)</a:t>
            </a:r>
            <a:endParaRPr lang="en-US">
              <a:latin typeface="Arial"/>
              <a:cs typeface="Arial" panose="020B0604020202020204" pitchFamily="34" charset="0"/>
            </a:endParaRPr>
          </a:p>
        </p:txBody>
      </p:sp>
      <p:sp>
        <p:nvSpPr>
          <p:cNvPr id="3" name="Sisällön paikkamerkki 2">
            <a:extLst>
              <a:ext uri="{FF2B5EF4-FFF2-40B4-BE49-F238E27FC236}">
                <a16:creationId xmlns:a16="http://schemas.microsoft.com/office/drawing/2014/main" id="{A287B922-B656-4075-9540-96AF8F4D9B33}"/>
              </a:ext>
            </a:extLst>
          </p:cNvPr>
          <p:cNvSpPr>
            <a:spLocks noGrp="1"/>
          </p:cNvSpPr>
          <p:nvPr>
            <p:ph sz="half" idx="1"/>
          </p:nvPr>
        </p:nvSpPr>
        <p:spPr>
          <a:xfrm>
            <a:off x="5421630" y="1066800"/>
            <a:ext cx="6294120" cy="4735098"/>
          </a:xfrm>
          <a:noFill/>
        </p:spPr>
        <p:txBody>
          <a:bodyPr vert="horz" lIns="91440" tIns="45720" rIns="91440" bIns="45720" rtlCol="0" anchor="t">
            <a:noAutofit/>
          </a:bodyPr>
          <a:lstStyle/>
          <a:p>
            <a:pPr marL="342900" indent="-342900"/>
            <a:r>
              <a:rPr lang="fi-FI" sz="2000" dirty="0" err="1">
                <a:solidFill>
                  <a:srgbClr val="121212"/>
                </a:solidFill>
                <a:latin typeface="Arial"/>
                <a:ea typeface="+mn-lt"/>
                <a:cs typeface="Segoe UI"/>
              </a:rPr>
              <a:t>Beauvais</a:t>
            </a:r>
            <a:r>
              <a:rPr lang="fi-FI" sz="2000" dirty="0">
                <a:solidFill>
                  <a:srgbClr val="121212"/>
                </a:solidFill>
                <a:latin typeface="Arial"/>
                <a:ea typeface="+mn-lt"/>
                <a:cs typeface="Segoe UI"/>
              </a:rPr>
              <a:t>, C. </a:t>
            </a:r>
            <a:r>
              <a:rPr lang="fi-FI" sz="2000" dirty="0">
                <a:solidFill>
                  <a:srgbClr val="121212"/>
                </a:solidFill>
                <a:latin typeface="Arial"/>
                <a:ea typeface="+mn-lt"/>
                <a:cs typeface="Segoe UI"/>
                <a:hlinkClick r:id="rId2"/>
              </a:rPr>
              <a:t>Fake news, why do we belive it? </a:t>
            </a:r>
            <a:r>
              <a:rPr lang="fi-FI" sz="2000" dirty="0">
                <a:solidFill>
                  <a:srgbClr val="121212"/>
                </a:solidFill>
                <a:latin typeface="Arial"/>
                <a:ea typeface="+mn-lt"/>
                <a:cs typeface="Segoe UI"/>
              </a:rPr>
              <a:t> </a:t>
            </a:r>
            <a:r>
              <a:rPr lang="fi-FI" sz="2000" dirty="0" err="1">
                <a:solidFill>
                  <a:srgbClr val="121212"/>
                </a:solidFill>
                <a:latin typeface="Arial"/>
                <a:ea typeface="+mn-lt"/>
                <a:cs typeface="Segoe UI"/>
              </a:rPr>
              <a:t>Joint</a:t>
            </a:r>
            <a:r>
              <a:rPr lang="fi-FI" sz="2000" dirty="0">
                <a:solidFill>
                  <a:srgbClr val="121212"/>
                </a:solidFill>
                <a:latin typeface="Arial"/>
                <a:ea typeface="+mn-lt"/>
                <a:cs typeface="Segoe UI"/>
              </a:rPr>
              <a:t> </a:t>
            </a:r>
            <a:r>
              <a:rPr lang="fi-FI" sz="2000" dirty="0" err="1">
                <a:solidFill>
                  <a:srgbClr val="121212"/>
                </a:solidFill>
                <a:latin typeface="Arial"/>
                <a:ea typeface="+mn-lt"/>
                <a:cs typeface="Segoe UI"/>
              </a:rPr>
              <a:t>Bone</a:t>
            </a:r>
            <a:r>
              <a:rPr lang="fi-FI" sz="2000" dirty="0">
                <a:solidFill>
                  <a:srgbClr val="121212"/>
                </a:solidFill>
                <a:latin typeface="Arial"/>
                <a:ea typeface="+mn-lt"/>
                <a:cs typeface="Segoe UI"/>
              </a:rPr>
              <a:t> </a:t>
            </a:r>
            <a:r>
              <a:rPr lang="fi-FI" sz="2000" dirty="0" err="1">
                <a:solidFill>
                  <a:srgbClr val="121212"/>
                </a:solidFill>
                <a:latin typeface="Arial"/>
                <a:ea typeface="+mn-lt"/>
                <a:cs typeface="Segoe UI"/>
              </a:rPr>
              <a:t>Spine</a:t>
            </a:r>
            <a:r>
              <a:rPr lang="fi-FI" sz="2000" dirty="0">
                <a:solidFill>
                  <a:srgbClr val="121212"/>
                </a:solidFill>
                <a:latin typeface="Arial"/>
                <a:ea typeface="+mn-lt"/>
                <a:cs typeface="Segoe UI"/>
              </a:rPr>
              <a:t>, 4, 2022</a:t>
            </a:r>
            <a:endParaRPr lang="fi-FI" dirty="0"/>
          </a:p>
          <a:p>
            <a:pPr marL="342900" indent="-342900"/>
            <a:r>
              <a:rPr lang="fi-FI" sz="2000" dirty="0">
                <a:latin typeface="Arial"/>
                <a:ea typeface="+mn-lt"/>
                <a:cs typeface="+mn-lt"/>
                <a:hlinkClick r:id="rId3"/>
              </a:rPr>
              <a:t>How does fake news spread?</a:t>
            </a:r>
            <a:r>
              <a:rPr lang="fi-FI" sz="2000" dirty="0">
                <a:latin typeface="Arial"/>
                <a:ea typeface="+mn-lt"/>
                <a:cs typeface="+mn-lt"/>
              </a:rPr>
              <a:t> BBC </a:t>
            </a:r>
            <a:r>
              <a:rPr lang="fi-FI" sz="2000" dirty="0" err="1">
                <a:latin typeface="Arial"/>
                <a:ea typeface="+mn-lt"/>
                <a:cs typeface="+mn-lt"/>
              </a:rPr>
              <a:t>Bitesize</a:t>
            </a:r>
            <a:r>
              <a:rPr lang="fi-FI" sz="2000" dirty="0">
                <a:latin typeface="Arial"/>
                <a:ea typeface="+mn-lt"/>
                <a:cs typeface="+mn-lt"/>
              </a:rPr>
              <a:t> </a:t>
            </a:r>
            <a:endParaRPr lang="fi-FI" sz="2000" dirty="0">
              <a:latin typeface="Arial"/>
              <a:cs typeface="Calibri"/>
            </a:endParaRPr>
          </a:p>
          <a:p>
            <a:pPr marL="342900" indent="-342900"/>
            <a:r>
              <a:rPr lang="fi-FI" sz="2000" dirty="0">
                <a:solidFill>
                  <a:srgbClr val="000000"/>
                </a:solidFill>
                <a:latin typeface="Arial"/>
                <a:cs typeface="Calibri" panose="020F0502020204030204"/>
                <a:hlinkClick r:id="rId4"/>
              </a:rPr>
              <a:t>Look for these signs to identify information online.</a:t>
            </a:r>
            <a:r>
              <a:rPr lang="fi-FI" sz="2000" dirty="0">
                <a:solidFill>
                  <a:srgbClr val="000000"/>
                </a:solidFill>
                <a:latin typeface="Arial"/>
                <a:cs typeface="Calibri" panose="020F0502020204030204"/>
              </a:rPr>
              <a:t> </a:t>
            </a:r>
            <a:r>
              <a:rPr lang="fi-FI" sz="2000" dirty="0" err="1">
                <a:solidFill>
                  <a:srgbClr val="000000"/>
                </a:solidFill>
                <a:latin typeface="Arial"/>
                <a:cs typeface="Calibri" panose="020F0502020204030204"/>
              </a:rPr>
              <a:t>Finnish</a:t>
            </a:r>
            <a:r>
              <a:rPr lang="fi-FI" sz="2000" dirty="0">
                <a:solidFill>
                  <a:srgbClr val="000000"/>
                </a:solidFill>
                <a:latin typeface="Arial"/>
                <a:cs typeface="Calibri" panose="020F0502020204030204"/>
              </a:rPr>
              <a:t> Institute for Health and </a:t>
            </a:r>
            <a:r>
              <a:rPr lang="fi-FI" sz="2000" dirty="0" err="1">
                <a:solidFill>
                  <a:srgbClr val="000000"/>
                </a:solidFill>
                <a:latin typeface="Arial"/>
                <a:cs typeface="Calibri" panose="020F0502020204030204"/>
              </a:rPr>
              <a:t>Welfare</a:t>
            </a:r>
            <a:r>
              <a:rPr lang="fi-FI" sz="2000" dirty="0">
                <a:solidFill>
                  <a:srgbClr val="000000"/>
                </a:solidFill>
                <a:latin typeface="Arial"/>
                <a:cs typeface="Calibri" panose="020F0502020204030204"/>
              </a:rPr>
              <a:t>, 2023</a:t>
            </a:r>
            <a:endParaRPr lang="fi-FI" sz="2000" dirty="0">
              <a:solidFill>
                <a:srgbClr val="121212"/>
              </a:solidFill>
              <a:latin typeface="Arial"/>
              <a:ea typeface="+mn-lt"/>
              <a:cs typeface="Segoe UI"/>
            </a:endParaRPr>
          </a:p>
          <a:p>
            <a:pPr marL="0" indent="0">
              <a:buNone/>
            </a:pPr>
            <a:endParaRPr lang="fi-FI" sz="2000" b="1" dirty="0">
              <a:latin typeface="Arial"/>
              <a:ea typeface="+mn-lt"/>
              <a:cs typeface="Arial"/>
            </a:endParaRPr>
          </a:p>
          <a:p>
            <a:pPr marL="0" indent="0">
              <a:buNone/>
            </a:pPr>
            <a:r>
              <a:rPr lang="fi-FI" sz="2000" b="1" dirty="0" err="1">
                <a:latin typeface="Arial"/>
                <a:ea typeface="+mn-lt"/>
                <a:cs typeface="Arial"/>
              </a:rPr>
              <a:t>Test</a:t>
            </a:r>
            <a:endParaRPr lang="fi-FI" sz="2000" b="1" dirty="0" err="1">
              <a:latin typeface="Arial"/>
              <a:cs typeface="Calibri"/>
            </a:endParaRPr>
          </a:p>
          <a:p>
            <a:pPr marL="0" indent="0">
              <a:buNone/>
            </a:pPr>
            <a:r>
              <a:rPr lang="fi-FI" sz="2000" dirty="0">
                <a:solidFill>
                  <a:srgbClr val="1155CC"/>
                </a:solidFill>
                <a:latin typeface="Arial"/>
                <a:ea typeface="+mn-lt"/>
                <a:cs typeface="Arial"/>
                <a:hlinkClick r:id="rId5"/>
              </a:rPr>
              <a:t>What is fake news?</a:t>
            </a:r>
            <a:r>
              <a:rPr lang="fi-FI" sz="2000" dirty="0">
                <a:solidFill>
                  <a:srgbClr val="1155CC"/>
                </a:solidFill>
                <a:latin typeface="Arial"/>
                <a:ea typeface="+mn-lt"/>
                <a:cs typeface="Arial"/>
              </a:rPr>
              <a:t> </a:t>
            </a:r>
            <a:r>
              <a:rPr lang="fi-FI" sz="2000" dirty="0" err="1">
                <a:latin typeface="Arial"/>
                <a:ea typeface="+mn-lt"/>
                <a:cs typeface="Arial"/>
              </a:rPr>
              <a:t>Quiz</a:t>
            </a:r>
            <a:r>
              <a:rPr lang="fi-FI" sz="2000" dirty="0">
                <a:latin typeface="Arial"/>
                <a:ea typeface="+mn-lt"/>
                <a:cs typeface="Arial"/>
              </a:rPr>
              <a:t> BBC </a:t>
            </a:r>
            <a:r>
              <a:rPr lang="fi-FI" sz="2000" dirty="0" err="1">
                <a:latin typeface="Arial"/>
                <a:ea typeface="+mn-lt"/>
                <a:cs typeface="Arial"/>
              </a:rPr>
              <a:t>Bitesize</a:t>
            </a:r>
            <a:endParaRPr lang="fi-FI" sz="2000" dirty="0">
              <a:latin typeface="Arial"/>
              <a:ea typeface="+mn-lt"/>
              <a:cs typeface="Arial"/>
            </a:endParaRPr>
          </a:p>
          <a:p>
            <a:pPr marL="0" indent="0">
              <a:buNone/>
            </a:pPr>
            <a:r>
              <a:rPr lang="fi-FI" sz="2000" dirty="0">
                <a:solidFill>
                  <a:srgbClr val="1155CC"/>
                </a:solidFill>
                <a:latin typeface="Arial"/>
                <a:ea typeface="+mn-lt"/>
                <a:cs typeface="Arial"/>
                <a:hlinkClick r:id="rId6">
                  <a:extLst>
                    <a:ext uri="{A12FA001-AC4F-418D-AE19-62706E023703}">
                      <ahyp:hlinkClr xmlns:ahyp="http://schemas.microsoft.com/office/drawing/2018/hyperlinkcolor" val="tx"/>
                    </a:ext>
                  </a:extLst>
                </a:hlinkClick>
              </a:rPr>
              <a:t>Can you spot the signs of fake news?</a:t>
            </a:r>
            <a:r>
              <a:rPr lang="fi-FI" sz="2000" dirty="0">
                <a:solidFill>
                  <a:srgbClr val="1155CC"/>
                </a:solidFill>
                <a:latin typeface="Arial"/>
                <a:ea typeface="+mn-lt"/>
                <a:cs typeface="Arial"/>
              </a:rPr>
              <a:t>  </a:t>
            </a:r>
            <a:r>
              <a:rPr lang="fi-FI" sz="2000" dirty="0" err="1">
                <a:latin typeface="Arial"/>
                <a:ea typeface="+mn-lt"/>
                <a:cs typeface="Arial"/>
              </a:rPr>
              <a:t>Quiz</a:t>
            </a:r>
            <a:r>
              <a:rPr lang="fi-FI" sz="2000" dirty="0">
                <a:latin typeface="Arial"/>
                <a:ea typeface="+mn-lt"/>
                <a:cs typeface="Arial"/>
              </a:rPr>
              <a:t> BBC </a:t>
            </a:r>
            <a:r>
              <a:rPr lang="fi-FI" sz="2000" dirty="0" err="1">
                <a:latin typeface="Arial"/>
                <a:ea typeface="+mn-lt"/>
                <a:cs typeface="Arial"/>
              </a:rPr>
              <a:t>Bitesize</a:t>
            </a:r>
            <a:endParaRPr lang="fi-FI" sz="2000" dirty="0">
              <a:latin typeface="Arial"/>
              <a:ea typeface="+mn-lt"/>
              <a:cs typeface="Arial"/>
            </a:endParaRPr>
          </a:p>
          <a:p>
            <a:pPr marL="0" indent="0">
              <a:buNone/>
            </a:pPr>
            <a:r>
              <a:rPr lang="fi-FI" sz="2000" dirty="0">
                <a:latin typeface="Arial"/>
                <a:ea typeface="Calibri" panose="020F0502020204030204"/>
                <a:cs typeface="Arial"/>
                <a:hlinkClick r:id="rId7"/>
              </a:rPr>
              <a:t>Test your media literacy skills</a:t>
            </a:r>
            <a:r>
              <a:rPr lang="fi-FI" sz="2000" dirty="0">
                <a:latin typeface="Arial"/>
                <a:ea typeface="Calibri" panose="020F0502020204030204"/>
                <a:cs typeface="Arial"/>
              </a:rPr>
              <a:t>. </a:t>
            </a:r>
            <a:r>
              <a:rPr lang="fi-FI" sz="2000" dirty="0" err="1">
                <a:latin typeface="Arial"/>
                <a:ea typeface="Calibri" panose="020F0502020204030204"/>
                <a:cs typeface="Arial"/>
              </a:rPr>
              <a:t>The</a:t>
            </a:r>
            <a:r>
              <a:rPr lang="fi-FI" sz="2000" dirty="0">
                <a:latin typeface="Arial"/>
                <a:ea typeface="Calibri" panose="020F0502020204030204"/>
                <a:cs typeface="Arial"/>
              </a:rPr>
              <a:t> </a:t>
            </a:r>
            <a:r>
              <a:rPr lang="fi-FI" sz="2000" dirty="0" err="1">
                <a:latin typeface="Arial"/>
                <a:ea typeface="Calibri" panose="020F0502020204030204"/>
                <a:cs typeface="Arial"/>
              </a:rPr>
              <a:t>Finnish</a:t>
            </a:r>
            <a:r>
              <a:rPr lang="fi-FI" sz="2000" dirty="0">
                <a:latin typeface="Arial"/>
                <a:ea typeface="Calibri" panose="020F0502020204030204"/>
                <a:cs typeface="Arial"/>
              </a:rPr>
              <a:t> </a:t>
            </a:r>
            <a:r>
              <a:rPr lang="fi-FI" sz="2000" dirty="0" err="1">
                <a:latin typeface="Arial"/>
                <a:ea typeface="Calibri" panose="020F0502020204030204"/>
                <a:cs typeface="Arial"/>
              </a:rPr>
              <a:t>Society</a:t>
            </a:r>
            <a:r>
              <a:rPr lang="fi-FI" sz="2000" dirty="0">
                <a:latin typeface="Arial"/>
                <a:ea typeface="Calibri" panose="020F0502020204030204"/>
                <a:cs typeface="Arial"/>
              </a:rPr>
              <a:t> on Media </a:t>
            </a:r>
            <a:r>
              <a:rPr lang="fi-FI" sz="2000" dirty="0" err="1">
                <a:latin typeface="Arial"/>
                <a:ea typeface="Calibri" panose="020F0502020204030204"/>
                <a:cs typeface="Arial"/>
              </a:rPr>
              <a:t>Education</a:t>
            </a:r>
            <a:endParaRPr lang="fi-FI" sz="2000" dirty="0">
              <a:latin typeface="Arial"/>
              <a:ea typeface="Calibri" panose="020F0502020204030204"/>
              <a:cs typeface="Arial"/>
            </a:endParaRPr>
          </a:p>
          <a:p>
            <a:pPr>
              <a:buNone/>
            </a:pPr>
            <a:endParaRPr lang="fi-FI" sz="2000" dirty="0">
              <a:latin typeface="Arial"/>
              <a:cs typeface="Arial"/>
            </a:endParaRPr>
          </a:p>
          <a:p>
            <a:pPr marL="0" indent="0">
              <a:buNone/>
            </a:pPr>
            <a:br>
              <a:rPr lang="en-US" dirty="0"/>
            </a:br>
            <a:endParaRPr lang="en-US" dirty="0"/>
          </a:p>
          <a:p>
            <a:pPr marL="0" indent="0">
              <a:buNone/>
            </a:pPr>
            <a:endParaRPr lang="fi-FI" dirty="0">
              <a:cs typeface="Calibri"/>
            </a:endParaRPr>
          </a:p>
          <a:p>
            <a:pPr marL="0" indent="0">
              <a:buNone/>
            </a:pPr>
            <a:endParaRPr lang="fi-FI" dirty="0">
              <a:cs typeface="Calibri"/>
            </a:endParaRPr>
          </a:p>
        </p:txBody>
      </p:sp>
      <p:pic>
        <p:nvPicPr>
          <p:cNvPr id="6" name="Sisällön paikkamerkki 5">
            <a:extLst>
              <a:ext uri="{FF2B5EF4-FFF2-40B4-BE49-F238E27FC236}">
                <a16:creationId xmlns:a16="http://schemas.microsoft.com/office/drawing/2014/main" id="{F27920A1-D52B-4918-9E26-BC2B012D32CC}"/>
              </a:ext>
              <a:ext uri="{C183D7F6-B498-43B3-948B-1728B52AA6E4}">
                <adec:decorative xmlns:adec="http://schemas.microsoft.com/office/drawing/2017/decorative" val="1"/>
              </a:ext>
            </a:extLst>
          </p:cNvPr>
          <p:cNvPicPr>
            <a:picLocks noGrp="1" noChangeAspect="1"/>
          </p:cNvPicPr>
          <p:nvPr>
            <p:ph sz="half" idx="2"/>
          </p:nvPr>
        </p:nvPicPr>
        <p:blipFill rotWithShape="1">
          <a:blip r:embed="rId8">
            <a:extLst>
              <a:ext uri="{28A0092B-C50C-407E-A947-70E740481C1C}">
                <a14:useLocalDpi xmlns:a14="http://schemas.microsoft.com/office/drawing/2010/main" val="0"/>
              </a:ext>
            </a:extLst>
          </a:blip>
          <a:srcRect r="-2" b="8316"/>
          <a:stretch/>
        </p:blipFill>
        <p:spPr>
          <a:xfrm>
            <a:off x="20" y="10"/>
            <a:ext cx="4992985" cy="6857990"/>
          </a:xfrm>
          <a:prstGeom prst="rect">
            <a:avLst/>
          </a:prstGeom>
        </p:spPr>
      </p:pic>
      <p:sp>
        <p:nvSpPr>
          <p:cNvPr id="4" name="Alatunnisteen paikkamerkki 3">
            <a:extLst>
              <a:ext uri="{FF2B5EF4-FFF2-40B4-BE49-F238E27FC236}">
                <a16:creationId xmlns:a16="http://schemas.microsoft.com/office/drawing/2014/main" id="{0604EB36-5D49-E791-88A2-A27C9DDA03EF}"/>
              </a:ext>
              <a:ext uri="{C183D7F6-B498-43B3-948B-1728B52AA6E4}">
                <adec:decorative xmlns:adec="http://schemas.microsoft.com/office/drawing/2017/decorative" val="1"/>
              </a:ext>
            </a:extLst>
          </p:cNvPr>
          <p:cNvSpPr>
            <a:spLocks noGrp="1"/>
          </p:cNvSpPr>
          <p:nvPr>
            <p:ph type="ftr" sz="quarter" idx="11"/>
          </p:nvPr>
        </p:nvSpPr>
        <p:spPr>
          <a:xfrm>
            <a:off x="5244152" y="6356350"/>
            <a:ext cx="4114800" cy="365125"/>
          </a:xfrm>
        </p:spPr>
        <p:txBody>
          <a:bodyPr/>
          <a:lstStyle/>
          <a:p>
            <a:pPr>
              <a:defRPr/>
            </a:pPr>
            <a:endParaRPr lang="fi-FI" dirty="0">
              <a:solidFill>
                <a:prstClr val="black">
                  <a:tint val="75000"/>
                </a:prstClr>
              </a:solidFill>
              <a:latin typeface="Calibri" panose="020F0502020204030204"/>
            </a:endParaRPr>
          </a:p>
          <a:p>
            <a:pPr>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Puttonen, Elenius</a:t>
            </a:r>
            <a:r>
              <a:rPr lang="fi-FI" dirty="0">
                <a:solidFill>
                  <a:prstClr val="black">
                    <a:tint val="75000"/>
                  </a:prstClr>
                </a:solidFill>
                <a:latin typeface="Calibri" panose="020F0502020204030204"/>
              </a:rPr>
              <a:t>, Karjalainen</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&amp; </a:t>
            </a:r>
            <a:r>
              <a:rPr lang="fi-FI" dirty="0">
                <a:solidFill>
                  <a:prstClr val="black">
                    <a:tint val="75000"/>
                  </a:prstClr>
                </a:solidFill>
                <a:latin typeface="Calibri" panose="020F0502020204030204"/>
              </a:rPr>
              <a:t>Aho </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r>
              <a:rPr lang="fi-FI" dirty="0">
                <a:solidFill>
                  <a:prstClr val="black">
                    <a:tint val="75000"/>
                  </a:prstClr>
                </a:solidFill>
                <a:latin typeface="Calibri" panose="020F0502020204030204"/>
              </a:rPr>
              <a:t>2025</a:t>
            </a: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CC-BY-SA</a:t>
            </a:r>
            <a:endParaRPr lang="fi-FI" dirty="0">
              <a:solidFill>
                <a:prstClr val="black">
                  <a:tint val="75000"/>
                </a:prstClr>
              </a:solidFill>
              <a:latin typeface="Calibri" panose="020F0502020204030204"/>
              <a:ea typeface="Calibri"/>
              <a:cs typeface="Calibri"/>
            </a:endParaRPr>
          </a:p>
          <a:p>
            <a:pPr marL="0" marR="0" lvl="0" indent="0" algn="ctr" defTabSz="914400">
              <a:lnSpc>
                <a:spcPct val="100000"/>
              </a:lnSpc>
              <a:spcBef>
                <a:spcPts val="0"/>
              </a:spcBef>
              <a:spcAft>
                <a:spcPts val="0"/>
              </a:spcAft>
              <a:buClrTx/>
              <a:buSzTx/>
              <a:buFontTx/>
              <a:buNone/>
              <a:tabLst/>
              <a:defRPr/>
            </a:pPr>
            <a:endParaRPr lang="fi-FI" sz="1200" b="0" i="0" u="none" strike="noStrike" kern="1200" cap="none" spc="0" normalizeH="0" baseline="0" noProof="0" dirty="0">
              <a:ln>
                <a:noFill/>
              </a:ln>
              <a:solidFill>
                <a:prstClr val="black">
                  <a:tint val="7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66843677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3833</Words>
  <Application>Microsoft Office PowerPoint</Application>
  <PresentationFormat>Laajakuva</PresentationFormat>
  <Paragraphs>401</Paragraphs>
  <Slides>34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34</vt:i4>
      </vt:variant>
    </vt:vector>
  </HeadingPairs>
  <TitlesOfParts>
    <vt:vector size="39" baseType="lpstr">
      <vt:lpstr>Arial</vt:lpstr>
      <vt:lpstr>Arial,Sans-Serif</vt:lpstr>
      <vt:lpstr>Calibri</vt:lpstr>
      <vt:lpstr>Calibri Light</vt:lpstr>
      <vt:lpstr>Office-teema</vt:lpstr>
      <vt:lpstr>Am I fooled? Do I fool others?</vt:lpstr>
      <vt:lpstr>Introduction</vt:lpstr>
      <vt:lpstr>What do these mean?</vt:lpstr>
      <vt:lpstr>Consider these realted to AI </vt:lpstr>
      <vt:lpstr>News</vt:lpstr>
      <vt:lpstr>Orientation – How do you react?</vt:lpstr>
      <vt:lpstr>What catches your attention?</vt:lpstr>
      <vt:lpstr>What catches your eye in the news?</vt:lpstr>
      <vt:lpstr>Learn more and test (1)</vt:lpstr>
      <vt:lpstr>Pictures and videos</vt:lpstr>
      <vt:lpstr>Orientation – How do you act?</vt:lpstr>
      <vt:lpstr>Visual literacy and interpretation</vt:lpstr>
      <vt:lpstr>What do you see?</vt:lpstr>
      <vt:lpstr>Can you really belive what you see in an image or a video?</vt:lpstr>
      <vt:lpstr>Does an image or video make you suspicious?</vt:lpstr>
      <vt:lpstr>Learn more and test (2)</vt:lpstr>
      <vt:lpstr>Numbers, statistics, and how to present them</vt:lpstr>
      <vt:lpstr>Orientation – How do you interpret?</vt:lpstr>
      <vt:lpstr>Numbers require special reading skills</vt:lpstr>
      <vt:lpstr>Numerical information in studies and work</vt:lpstr>
      <vt:lpstr>Why do we need statistics?</vt:lpstr>
      <vt:lpstr>Do you interpret numerical data correctly? </vt:lpstr>
      <vt:lpstr>Learn more and test (3)</vt:lpstr>
      <vt:lpstr> articles</vt:lpstr>
      <vt:lpstr>Orientation – What do you do?</vt:lpstr>
      <vt:lpstr>Scholarly articles</vt:lpstr>
      <vt:lpstr>What do you trust? Are all so called scholarly articles quality ones?</vt:lpstr>
      <vt:lpstr>Open Access (OA) publishing – freely online</vt:lpstr>
      <vt:lpstr>Evaluate journals</vt:lpstr>
      <vt:lpstr>AI in scholarly information retrieval </vt:lpstr>
      <vt:lpstr>Learn more and test (4)</vt:lpstr>
      <vt:lpstr>Congratulations!</vt:lpstr>
      <vt:lpstr>Tips for further reading</vt:lpstr>
      <vt:lpstr>Material by</vt:lpstr>
    </vt:vector>
  </TitlesOfParts>
  <Company>Laurea University of Applied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Kaisa Puttonen</dc:creator>
  <cp:lastModifiedBy>Kaisa Puttonen</cp:lastModifiedBy>
  <cp:revision>425</cp:revision>
  <dcterms:created xsi:type="dcterms:W3CDTF">2022-11-24T08:50:42Z</dcterms:created>
  <dcterms:modified xsi:type="dcterms:W3CDTF">2025-01-17T13:19:14Z</dcterms:modified>
</cp:coreProperties>
</file>