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notesMasterIdLst>
    <p:notesMasterId r:id="rId17"/>
  </p:notesMasterIdLst>
  <p:sldIdLst>
    <p:sldId id="859" r:id="rId4"/>
    <p:sldId id="943" r:id="rId5"/>
    <p:sldId id="919" r:id="rId6"/>
    <p:sldId id="939" r:id="rId7"/>
    <p:sldId id="938" r:id="rId8"/>
    <p:sldId id="933" r:id="rId9"/>
    <p:sldId id="942" r:id="rId10"/>
    <p:sldId id="947" r:id="rId11"/>
    <p:sldId id="946" r:id="rId12"/>
    <p:sldId id="949" r:id="rId13"/>
    <p:sldId id="948" r:id="rId14"/>
    <p:sldId id="945" r:id="rId15"/>
    <p:sldId id="258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90" autoAdjust="0"/>
  </p:normalViewPr>
  <p:slideViewPr>
    <p:cSldViewPr snapToGrid="0">
      <p:cViewPr varScale="1">
        <p:scale>
          <a:sx n="61" d="100"/>
          <a:sy n="61" d="100"/>
        </p:scale>
        <p:origin x="8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D9671-2F55-4A64-B42E-5E7946D3990B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689C5-B0FD-478E-9BD0-E320DFD886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13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Viime vuosien sään vaihtelut ja ääri-ilmiöt ovat tuoneet haasteita maa- ja metsätaloudelle sekä rakennetulle ympäristölle ja muistuttaneet meitä veden ja sen hallinnan tärkeydestä.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689C5-B0FD-478E-9BD0-E320DFD8864E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2377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689C5-B0FD-478E-9BD0-E320DFD8864E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13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kansi aloituspohj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16" y="1727027"/>
            <a:ext cx="5985183" cy="1839951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en-US" dirty="0"/>
              <a:t>Add a title on two or three lines</a:t>
            </a:r>
            <a:endParaRPr lang="fi-FI" dirty="0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291729F3-6BCF-A6D5-7161-5F622A499D6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7618" y="3713290"/>
            <a:ext cx="5985183" cy="706918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5356075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, sisältö ja kuvituselementt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1493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napsauttamalla </a:t>
            </a:r>
            <a:br>
              <a:rPr lang="fi-FI" dirty="0"/>
            </a:br>
            <a:r>
              <a:rPr lang="fi-FI" dirty="0"/>
              <a:t>keskellä näkyvää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38806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lang="fi-FI" sz="14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lnSpc>
                <a:spcPts val="1600"/>
              </a:lnSpc>
              <a:spcBef>
                <a:spcPts val="800"/>
              </a:spcBef>
              <a:buClr>
                <a:schemeClr val="accent1"/>
              </a:buClr>
              <a:defRPr/>
            </a:pP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2891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tekstiä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1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86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BE2F05-8FC4-607B-3D15-25E97B70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643DB31-5CB2-6D55-9536-44D342D8C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2C2A2F-3344-C3B8-0F89-32C856A4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1308-198F-4355-9624-4A97F6760FE8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B97DDD-3109-1DDA-265A-4C092017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04FC7E-1825-0440-0790-EA2EB07A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5D39-A07D-413C-99A9-9152E5A191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299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A6D52D-DCAA-3D51-83FD-1B9B73302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B64509-FA71-F606-46DD-21BDFB4F6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4F0397-7718-C3BD-AF95-B7844E932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1308-198F-4355-9624-4A97F6760FE8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F54412-253E-59B4-BDD7-5DFD77483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1F29BE-78F4-A08F-78F9-A07FE92E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5D39-A07D-413C-99A9-9152E5A191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828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898C12-3B06-FD99-F609-7BA2F9DF0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2997AC8-EDAB-055C-824D-B4554D1CA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FEA6940-D77B-E0E9-35D3-A402B167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1308-198F-4355-9624-4A97F6760FE8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063FC0-6F3C-C4B4-27DB-24C86B77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2ADA61-3E12-F920-2AAA-1F7829D0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5D39-A07D-413C-99A9-9152E5A191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0225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237BA3-63E5-9FD7-3685-CC416679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6A6B11-2D6A-E1CA-5F66-44331712B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FF0F2AF-B3F0-264B-0D1B-D59E20D0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A09B353-80EA-EFDA-7EF6-8984F596F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1308-198F-4355-9624-4A97F6760FE8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A7A29FE-BA06-D438-CBC5-C8E8ADBF6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2EB0BC-B86A-9EC8-B740-81FF955F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5D39-A07D-413C-99A9-9152E5A191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4529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6F03A7-8FC1-5E9D-6FC2-DB3826ED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762B3CD-D883-2CA4-2DF4-FDE264F6A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3EC926-D2C6-700A-7BAA-BADF780F1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FCB6E9-6CE8-9901-F517-A57A45B77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0387B0D-7600-7A24-B106-2E9EC0D80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8E9ECF7-B872-7DF8-2F97-87E12CDA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1308-198F-4355-9624-4A97F6760FE8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B438588-112F-E9B6-909E-0106F6CC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C40E25E-F359-B491-AEAC-899D758A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5D39-A07D-413C-99A9-9152E5A191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027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0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6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9A847B-2F8E-2551-81EB-69438449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A6606C2-8E9E-2B6D-244D-F5A7938B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1308-198F-4355-9624-4A97F6760FE8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AD19078-5954-C42B-8674-8AD6D574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2F450D5-B629-228B-F558-B0CB6571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5D39-A07D-413C-99A9-9152E5A191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985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89DD154-6304-B31B-F134-BD36509C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1308-198F-4355-9624-4A97F6760FE8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8F897E3-2C9F-9C39-03B7-5F4D9793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1B007C6-FE12-BAB7-CB3B-825CC255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5D39-A07D-413C-99A9-9152E5A191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5003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825474-F0AD-A072-23C7-90D34BAD5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8D3B11-BD09-A3B3-5109-640B8CEC2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1CC7C41-E7E1-577A-3712-4E4ED2F4D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F2F3C9E-6469-984B-D5FF-0FB96BC23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1308-198F-4355-9624-4A97F6760FE8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12BC502-3807-EBBF-768C-3F67560AE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38BEDF-66B9-CA8A-0560-BF81FFA4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5D39-A07D-413C-99A9-9152E5A191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8519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013A9B-42CB-8C8F-022F-A334C9AA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381BEB3-2939-C65B-233F-5977257B9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EFBFDA8-22CD-0B37-C67D-0D194FE86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7244E5B-7F6E-0BC8-0A9C-2C8C7548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1308-198F-4355-9624-4A97F6760FE8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A699E98-D8A3-A427-29F3-6FE601C3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71834E1-C16B-5C72-BF9C-F2B5D1AB8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5D39-A07D-413C-99A9-9152E5A191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7305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E0A7A4-F9EE-60C8-4FD2-F1610BA03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CC3A9E4-BD8A-1B90-C463-636869726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A2464D-951D-8D07-BFD8-47D528806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1308-198F-4355-9624-4A97F6760FE8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E7D3CF-9CF0-0E1B-562E-38969D9F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D1D1CB-97E5-A8CD-4403-2E7EA73A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5D39-A07D-413C-99A9-9152E5A191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2549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2E0AC29-AA77-910C-FE90-ED0B8785F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F9851AF-219C-BF2A-2C77-41D24555D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D7F0C9-8F65-F731-9904-1B0E67D1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1308-198F-4355-9624-4A97F6760FE8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F98C55-0105-7794-2128-55627B884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E1303E-CA10-5B05-DAB0-ACB57ABB9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5D39-A07D-413C-99A9-9152E5A191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3089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352425" indent="-169863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0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6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89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618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  <a:lvl2pPr>
              <a:defRPr sz="1800"/>
            </a:lvl2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5456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28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7189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36326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57254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30480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080768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napsauttamalla </a:t>
            </a:r>
            <a:br>
              <a:rPr lang="fi-FI" dirty="0"/>
            </a:br>
            <a:r>
              <a:rPr lang="fi-FI" dirty="0"/>
              <a:t>keskellä näkyvää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78171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lang="fi-FI" sz="14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lnSpc>
                <a:spcPts val="1600"/>
              </a:lnSpc>
              <a:spcBef>
                <a:spcPts val="800"/>
              </a:spcBef>
              <a:buClr>
                <a:schemeClr val="accent1"/>
              </a:buClr>
              <a:defRPr/>
            </a:pP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06066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tekstiä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50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7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, sisältö ja kuvitus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879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706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tumma (puna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1" name="Kuva 2">
            <a:extLst>
              <a:ext uri="{FF2B5EF4-FFF2-40B4-BE49-F238E27FC236}">
                <a16:creationId xmlns:a16="http://schemas.microsoft.com/office/drawing/2014/main" id="{94E24F46-D02F-43FA-993C-86EAE6944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420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llinen kansi aloituspohj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16" y="1727027"/>
            <a:ext cx="5985183" cy="1839951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sz="3800" dirty="0"/>
              <a:t>Lisää otsikko kahdelle tai kolmelle riville</a:t>
            </a:r>
            <a:endParaRPr lang="fi-FI" dirty="0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291729F3-6BCF-A6D5-7161-5F622A499D6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7618" y="3713290"/>
            <a:ext cx="5985183" cy="706918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78885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tumma (sin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A0FE95E-3456-4DED-9B39-6CE71A487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639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tumma (vihreä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3">
            <a:extLst>
              <a:ext uri="{FF2B5EF4-FFF2-40B4-BE49-F238E27FC236}">
                <a16:creationId xmlns:a16="http://schemas.microsoft.com/office/drawing/2014/main" id="{3FB360F8-ED7B-40BA-940E-F7341C2D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022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valkoinen (pun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A700FC5-081A-AC4B-ECD1-BCE99571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pic>
        <p:nvPicPr>
          <p:cNvPr id="18" name="Kuva">
            <a:extLst>
              <a:ext uri="{FF2B5EF4-FFF2-40B4-BE49-F238E27FC236}">
                <a16:creationId xmlns:a16="http://schemas.microsoft.com/office/drawing/2014/main" id="{EF98B83C-725F-0BAD-E4D4-D7A428027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742895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valkoinen (sin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C2D76F7B-DB50-AA33-6FAA-94C18A533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0" r="-1"/>
          <a:stretch/>
        </p:blipFill>
        <p:spPr>
          <a:xfrm>
            <a:off x="0" y="0"/>
            <a:ext cx="4657590" cy="6858000"/>
          </a:xfrm>
          <a:prstGeom prst="rect">
            <a:avLst/>
          </a:prstGeom>
        </p:spPr>
      </p:pic>
      <p:pic>
        <p:nvPicPr>
          <p:cNvPr id="12" name="Kuva 5">
            <a:extLst>
              <a:ext uri="{FF2B5EF4-FFF2-40B4-BE49-F238E27FC236}">
                <a16:creationId xmlns:a16="http://schemas.microsoft.com/office/drawing/2014/main" id="{58E5BB7D-CD61-7F19-ACAC-FACD778F4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 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2549089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valkoinen (vihre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3">
            <a:extLst>
              <a:ext uri="{FF2B5EF4-FFF2-40B4-BE49-F238E27FC236}">
                <a16:creationId xmlns:a16="http://schemas.microsoft.com/office/drawing/2014/main" id="{DE697451-B3D8-408E-562B-425A397F5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424D59B0-B58F-7A98-7613-A901A2074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12998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, sisältö ja kuvituselemen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  <a:lvl2pPr>
              <a:defRPr sz="1800"/>
            </a:lvl2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2276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, sisältö ja kuvituselemen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6209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, sisältö ja kuvituselemen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4929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, sisältö ja kuvituselemen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1724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, sisältö ja kuvituselement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660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3023FB8-FB91-7A75-B15F-4764B99154A2}"/>
              </a:ext>
            </a:extLst>
          </p:cNvPr>
          <p:cNvSpPr txBox="1"/>
          <p:nvPr userDrawn="1"/>
        </p:nvSpPr>
        <p:spPr>
          <a:xfrm>
            <a:off x="62142" y="6374106"/>
            <a:ext cx="597671" cy="1800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/>
          <a:p>
            <a:pPr algn="r"/>
            <a:fld id="{B0FA1FCE-3B31-49F3-AF28-99B509C786C6}" type="slidenum">
              <a:rPr lang="fi-FI" sz="1000" smtClean="0">
                <a:solidFill>
                  <a:schemeClr val="accent1"/>
                </a:solidFill>
              </a:rPr>
              <a:pPr algn="r"/>
              <a:t>‹#›</a:t>
            </a:fld>
            <a:endParaRPr lang="fi-FI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6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415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3680">
          <p15:clr>
            <a:srgbClr val="F26B43"/>
          </p15:clr>
        </p15:guide>
        <p15:guide id="6" pos="665">
          <p15:clr>
            <a:srgbClr val="F26B43"/>
          </p15:clr>
        </p15:guide>
        <p15:guide id="7" orient="horz" pos="368">
          <p15:clr>
            <a:srgbClr val="F26B43"/>
          </p15:clr>
        </p15:guide>
        <p15:guide id="8" pos="438">
          <p15:clr>
            <a:srgbClr val="F26B43"/>
          </p15:clr>
        </p15:guide>
        <p15:guide id="9" orient="horz" pos="1071">
          <p15:clr>
            <a:srgbClr val="F26B43"/>
          </p15:clr>
        </p15:guide>
        <p15:guide id="10" orient="horz" pos="3685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135B002-344C-134A-ADFC-8171A572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F4445F2-AF5E-9649-767B-C9739039B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2330C1-9F65-72B6-74D6-A0448C1A6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F1308-198F-4355-9624-4A97F6760FE8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C6E7BF-C3A7-0041-CCAF-824C93108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4133C-7594-9822-286F-F4A1F6889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5D39-A07D-413C-99A9-9152E5A191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854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5CA83A7-7179-4F1A-B6E1-62BA8B6C76F3}"/>
              </a:ext>
            </a:extLst>
          </p:cNvPr>
          <p:cNvSpPr txBox="1"/>
          <p:nvPr userDrawn="1"/>
        </p:nvSpPr>
        <p:spPr>
          <a:xfrm>
            <a:off x="62142" y="6374106"/>
            <a:ext cx="597671" cy="1800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/>
          <a:p>
            <a:pPr algn="r"/>
            <a:fld id="{B0FA1FCE-3B31-49F3-AF28-99B509C786C6}" type="slidenum">
              <a:rPr lang="fi-FI" sz="1000" smtClean="0">
                <a:solidFill>
                  <a:schemeClr val="accent1"/>
                </a:solidFill>
              </a:rPr>
              <a:pPr algn="r"/>
              <a:t>‹#›</a:t>
            </a:fld>
            <a:endParaRPr lang="fi-FI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8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352425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34988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3685">
          <p15:clr>
            <a:srgbClr val="F26B43"/>
          </p15:clr>
        </p15:guide>
        <p15:guide id="5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://creativecommons.org/licenses/by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CB3BA5-DBC4-1832-0238-7635817FB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776" y="279305"/>
            <a:ext cx="6757578" cy="2037040"/>
          </a:xfrm>
        </p:spPr>
        <p:txBody>
          <a:bodyPr/>
          <a:lstStyle/>
          <a:p>
            <a:r>
              <a:rPr lang="fi-FI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Fiksu vesienhallinta: Miten valuma-aluesuunnittelu voi auttaa maanomistajia?</a:t>
            </a:r>
            <a:br>
              <a:rPr lang="fi-FI" dirty="0"/>
            </a:b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F8D49-F175-5EC1-83D3-F0F90ED3B22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005592" y="2316345"/>
            <a:ext cx="6447946" cy="732369"/>
          </a:xfrm>
        </p:spPr>
        <p:txBody>
          <a:bodyPr/>
          <a:lstStyle/>
          <a:p>
            <a:r>
              <a:rPr lang="fi-FI" sz="2000" dirty="0">
                <a:solidFill>
                  <a:schemeClr val="accent3"/>
                </a:solidFill>
              </a:rPr>
              <a:t>”Tiedolla ja taidolla kohti ilmastoviisasta ja kestävää maankäyttöä (</a:t>
            </a:r>
            <a:r>
              <a:rPr lang="fi-FI" sz="2000" dirty="0" err="1">
                <a:solidFill>
                  <a:schemeClr val="accent3"/>
                </a:solidFill>
              </a:rPr>
              <a:t>HiiliVie</a:t>
            </a:r>
            <a:r>
              <a:rPr lang="fi-FI" sz="2000" dirty="0">
                <a:solidFill>
                  <a:schemeClr val="accent3"/>
                </a:solidFill>
              </a:rPr>
              <a:t>)” -hankkeen opetusmateriaalia </a:t>
            </a:r>
          </a:p>
          <a:p>
            <a:endParaRPr lang="fi-FI" sz="2000" dirty="0"/>
          </a:p>
          <a:p>
            <a:r>
              <a:rPr lang="fi-FI" sz="2000" dirty="0"/>
              <a:t>Mika Marttunen  ja Pasi Valkama</a:t>
            </a:r>
          </a:p>
          <a:p>
            <a:r>
              <a:rPr lang="fi-FI" sz="2000" dirty="0"/>
              <a:t>Suomen ympäristökeskus (Syke)</a:t>
            </a:r>
          </a:p>
          <a:p>
            <a:r>
              <a:rPr lang="fi-FI" sz="2000" dirty="0"/>
              <a:t>15.11.2024</a:t>
            </a:r>
          </a:p>
        </p:txBody>
      </p:sp>
      <p:pic>
        <p:nvPicPr>
          <p:cNvPr id="5" name="Kuva 1">
            <a:extLst>
              <a:ext uri="{FF2B5EF4-FFF2-40B4-BE49-F238E27FC236}">
                <a16:creationId xmlns:a16="http://schemas.microsoft.com/office/drawing/2014/main" id="{37F599C6-C944-D2DC-A122-B69EFB50D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59" y="5635964"/>
            <a:ext cx="1930761" cy="1033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57F85-EAB5-3F6D-0CA9-5ED2EFD3C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7368" y="6309320"/>
            <a:ext cx="432048" cy="288032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8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57D7C85-E39C-91F0-DE55-5731208BA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355" y="4369774"/>
            <a:ext cx="1919289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A324F757-2E2A-B1C4-62D9-0B008DEE4A91}"/>
              </a:ext>
            </a:extLst>
          </p:cNvPr>
          <p:cNvSpPr txBox="1"/>
          <p:nvPr/>
        </p:nvSpPr>
        <p:spPr>
          <a:xfrm>
            <a:off x="5089208" y="5116213"/>
            <a:ext cx="4335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Tämä</a:t>
            </a: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teos</a:t>
            </a: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on 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lisensoitu</a:t>
            </a: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Creative Commons 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Nimeä</a:t>
            </a: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4.0 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Kansainvälinen</a:t>
            </a: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-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käyttöluvalla</a:t>
            </a: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. 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Tarkastele</a:t>
            </a: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käyttölupaa</a:t>
            </a:r>
            <a:r>
              <a:rPr lang="en-US" sz="1200" b="1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osoitteessa</a:t>
            </a:r>
            <a:r>
              <a:rPr lang="en-US" sz="1200" b="1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1" i="0" u="sng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http://creativecommons.org/licenses/by/4.0/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</a:t>
            </a:r>
            <a:endParaRPr lang="fi-FI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35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3A9365-C268-7C13-41FA-28BD6992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12F11F-636D-1C16-1DBF-D3F9715F4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249D772-B498-718A-5E5D-51FB58C7E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85" y="153619"/>
            <a:ext cx="9676243" cy="6706078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D465412-5B7A-A344-212A-AD33812C257D}"/>
              </a:ext>
            </a:extLst>
          </p:cNvPr>
          <p:cNvSpPr txBox="1"/>
          <p:nvPr/>
        </p:nvSpPr>
        <p:spPr>
          <a:xfrm>
            <a:off x="9854950" y="605847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/>
              <a:t>Maa- ja metsätalouden tietokortit</a:t>
            </a:r>
          </a:p>
          <a:p>
            <a:pPr algn="ctr"/>
            <a:r>
              <a:rPr lang="fi-FI" sz="2400" b="1" dirty="0"/>
              <a:t>Vesi.fi</a:t>
            </a:r>
          </a:p>
        </p:txBody>
      </p:sp>
    </p:spTree>
    <p:extLst>
      <p:ext uri="{BB962C8B-B14F-4D97-AF65-F5344CB8AC3E}">
        <p14:creationId xmlns:p14="http://schemas.microsoft.com/office/powerpoint/2010/main" val="4011087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719CA5-1EF9-7D8F-5D24-A3C6CB1B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DD3808-28E1-1FB7-F094-FD30402A2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0C2DD1A-7432-F5E3-A4F9-D44CF403F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9" y="88618"/>
            <a:ext cx="9818913" cy="6751478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FC07F4D-3047-B48B-E29E-5D8761EE3494}"/>
              </a:ext>
            </a:extLst>
          </p:cNvPr>
          <p:cNvSpPr txBox="1"/>
          <p:nvPr/>
        </p:nvSpPr>
        <p:spPr>
          <a:xfrm>
            <a:off x="9982200" y="452595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/>
              <a:t>Maa- ja metsätalouden tietokortit</a:t>
            </a:r>
          </a:p>
          <a:p>
            <a:pPr algn="ctr"/>
            <a:r>
              <a:rPr lang="fi-FI" sz="2400" b="1" dirty="0"/>
              <a:t>Vesi.fi</a:t>
            </a:r>
          </a:p>
        </p:txBody>
      </p:sp>
    </p:spTree>
    <p:extLst>
      <p:ext uri="{BB962C8B-B14F-4D97-AF65-F5344CB8AC3E}">
        <p14:creationId xmlns:p14="http://schemas.microsoft.com/office/powerpoint/2010/main" val="2562407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34F4977F-D6C1-FA28-11D0-E090F613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98" y="342899"/>
            <a:ext cx="12239173" cy="983513"/>
          </a:xfrm>
        </p:spPr>
        <p:txBody>
          <a:bodyPr/>
          <a:lstStyle/>
          <a:p>
            <a:r>
              <a:rPr lang="fi-FI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Mitä hyötyä valuma-aluesuunnittelusta on maanomistajille?</a:t>
            </a:r>
            <a:endParaRPr lang="fi-FI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AD1280BA-2C33-4863-8BB0-56FDF6FF5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99" y="1371599"/>
            <a:ext cx="7863116" cy="514350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Paremmat sadot ja metsänkasvu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Voi vähentää tulvien, eroosion ja kuivuuden aiheuttamia riskejä, mikä parantaa maan viljelykelpoisuutta ja metsän kasvua.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Kustannussäästöt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Voi vähentää kustannuksia, jotka aiheutuvat esimerkiksi vesistöihin valuvista ravinteista, maan köyhtymisestä ja eroosiosta =&gt; vähentää lannoitteiden ja muiden tuotantopanosten tarvetta. Myös kunnostusojitusten tarve voi vähentyä.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Parempi lähiympäristön tila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Lannoitteiden, kemikaalien, kiintoaineen ja humuksen huuhtoutuminen vesistöihin voi vähentyä =&gt; parempi vedenlaatu ja vesiluonnon tila. Myös maa-alueilla elinympäristöjen ja lajien elonkirjo voi kasvaa.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Ilmastonmuutokseen sopeutuminen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Parempi varautuminen ilmastonmuutoksen tuomiin haasteisiin suunnittelemalla toimia valuma-aluelähtöisesti.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96FCD1A-6549-288A-0D75-0D6574E14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972" y="1371599"/>
            <a:ext cx="3120856" cy="442726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BCBE67E-385A-E790-1C74-B4CB95D2E3B3}"/>
              </a:ext>
            </a:extLst>
          </p:cNvPr>
          <p:cNvSpPr txBox="1"/>
          <p:nvPr/>
        </p:nvSpPr>
        <p:spPr>
          <a:xfrm>
            <a:off x="8265243" y="5798860"/>
            <a:ext cx="3366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Mika Marttunen</a:t>
            </a:r>
          </a:p>
        </p:txBody>
      </p:sp>
    </p:spTree>
    <p:extLst>
      <p:ext uri="{BB962C8B-B14F-4D97-AF65-F5344CB8AC3E}">
        <p14:creationId xmlns:p14="http://schemas.microsoft.com/office/powerpoint/2010/main" val="2370842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1FF9FB0-81A4-35D4-C8CB-57CB13E8B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49" y="-283779"/>
            <a:ext cx="10515600" cy="1325563"/>
          </a:xfrm>
        </p:spPr>
        <p:txBody>
          <a:bodyPr/>
          <a:lstStyle/>
          <a:p>
            <a:r>
              <a:rPr lang="fi-FI" dirty="0"/>
              <a:t>Valuma-aluesuunnittelun periaatteita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BE740B2-742A-212A-F629-D1906AA0A7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8523" y="1268858"/>
            <a:ext cx="986396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i-FI" altLang="fi-FI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Kokonaisvaltainen lähestymistapa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Koko valuma-alueen tarkastelu yhtenä kokonaisuutena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Huomioidaan kaikki osat ja niiden vaikutukset vesistöihin ja maankäyttöön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i-FI" altLang="fi-FI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Monitavoitteinen suunnittelu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Pyritään yhdistämään vesiensuojelu, tulvasuojelu ja luonnon monimuotoisuuden turvaaminen sekä elinkeinojen harjoittaminen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i-FI" altLang="fi-FI" sz="1800" dirty="0">
                <a:solidFill>
                  <a:schemeClr val="tx1"/>
                </a:solidFill>
                <a:latin typeface="Arial" panose="020B0604020202020204" pitchFamily="34" charset="0"/>
              </a:rPr>
              <a:t> Hy</a:t>
            </a:r>
            <a: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ödynnetään luontopohjaisia ratkaisuja, jotka tuovat hyötyä maa- ja metsätaloudelle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i-FI" altLang="fi-FI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i-FI" altLang="fi-FI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Kustannustehokkaat ja reilut ratkaisut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Toimenpiteet suunnitellaan niin, että ne ovat kustannustehokkaita ja oikeudenmukaisia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Etsitään ratkaisuja, jotka tuovat hyötyä monille osapuolille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i-FI" altLang="fi-FI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i-FI" altLang="fi-FI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Yhteistyö ja maanomistajien osallistaminen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Maanomistajien</a:t>
            </a:r>
            <a:r>
              <a:rPr lang="fi-FI" altLang="fi-FI" sz="1800" dirty="0">
                <a:solidFill>
                  <a:schemeClr val="tx1"/>
                </a:solidFill>
                <a:latin typeface="Arial" panose="020B0604020202020204" pitchFamily="34" charset="0"/>
              </a:rPr>
              <a:t> ja muiden sidosryhmien </a:t>
            </a:r>
            <a: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osallistaminen varhaisessa vaiheessa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sz="1800" dirty="0">
                <a:solidFill>
                  <a:schemeClr val="tx1"/>
                </a:solidFill>
                <a:latin typeface="Arial" panose="020B0604020202020204" pitchFamily="34" charset="0"/>
              </a:rPr>
              <a:t> Y</a:t>
            </a:r>
            <a: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hteinen ymmärrys tavoitteista ja keinoista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Kuva 9" descr="Palapelin palat ääriviiva">
            <a:extLst>
              <a:ext uri="{FF2B5EF4-FFF2-40B4-BE49-F238E27FC236}">
                <a16:creationId xmlns:a16="http://schemas.microsoft.com/office/drawing/2014/main" id="{6264805E-AD61-F73D-25AA-066BC900C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5052" y="-104509"/>
            <a:ext cx="3141999" cy="31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2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BAFACF5-0E0C-11D8-3342-6A493327A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041" y="1587782"/>
            <a:ext cx="7505048" cy="442964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4C379B1-1C87-3AF7-5EDB-61F488303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79" y="43247"/>
            <a:ext cx="11464491" cy="1325563"/>
          </a:xfrm>
        </p:spPr>
        <p:txBody>
          <a:bodyPr>
            <a:normAutofit/>
          </a:bodyPr>
          <a:lstStyle/>
          <a:p>
            <a:r>
              <a:rPr lang="fi-FI" sz="2800" b="1" i="0" dirty="0">
                <a:solidFill>
                  <a:srgbClr val="0F0F0F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Mihin puroon, jokeen tai järveen maillesi satanut vesipisara päätyy?</a:t>
            </a:r>
            <a:endParaRPr lang="fi-FI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04607F1-50F3-35CC-997F-528D4701B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79" y="1170302"/>
            <a:ext cx="5553892" cy="4884468"/>
          </a:xfrm>
        </p:spPr>
        <p:txBody>
          <a:bodyPr>
            <a:noAutofit/>
          </a:bodyPr>
          <a:lstStyle/>
          <a:p>
            <a:r>
              <a:rPr lang="fi-FI" sz="24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 määrittää maastonmuotojen rajaama valuma-alue. Valuma-alueelta vesi päätyy uomien ja verkostojen kautta matalimpaan pisteeseen, ja lopulta vesistöihin. </a:t>
            </a:r>
          </a:p>
          <a:p>
            <a:r>
              <a:rPr lang="fi-FI" sz="24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Jokaisella valuma-alueella on ainutlaatuiset olosuhteet korkeuserojen, maalajien, maankäyttömuotojen, vetisyyden, kuivatustilanteen sekä toimijoiden osalta.</a:t>
            </a:r>
          </a:p>
          <a:p>
            <a:r>
              <a:rPr lang="fi-FI" sz="24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Valuma-alueen ominaisuudet, maankäyttö ja vesivarastot vaikuttavat siihen, kuinka nopeasti sateet tai sulamisvedet nostattavat vedenpinnat tulvakorkeuteen tai kuinka vettä riittää kuivien kausien tarpeisiin.</a:t>
            </a:r>
          </a:p>
          <a:p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AE72564-3DB8-772E-F6E6-6323173C254D}"/>
              </a:ext>
            </a:extLst>
          </p:cNvPr>
          <p:cNvSpPr txBox="1"/>
          <p:nvPr/>
        </p:nvSpPr>
        <p:spPr>
          <a:xfrm>
            <a:off x="6949440" y="6109199"/>
            <a:ext cx="452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highlight>
                  <a:srgbClr val="FFFF00"/>
                </a:highlight>
              </a:rPr>
              <a:t>”Järvi on valuma-alueensa lapsi”</a:t>
            </a:r>
          </a:p>
        </p:txBody>
      </p:sp>
    </p:spTree>
    <p:extLst>
      <p:ext uri="{BB962C8B-B14F-4D97-AF65-F5344CB8AC3E}">
        <p14:creationId xmlns:p14="http://schemas.microsoft.com/office/powerpoint/2010/main" val="298961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37CB84-4B30-FD88-71A4-405860833F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0BAEA9-26FC-BFBA-0FD7-270D48EE569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356034C-07DA-8255-FB5C-2BD982139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9" y="66489"/>
            <a:ext cx="9117542" cy="6854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561D6F2-D479-CBA5-E2B4-BCCC96AD55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9" y="4200922"/>
            <a:ext cx="1785625" cy="2657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BFF1A61-52BF-87F9-054D-72F5AAD377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571" y="57643"/>
            <a:ext cx="4155429" cy="6863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1BE18C8B-9317-C0AF-FBCC-64AB916CBB4E}"/>
              </a:ext>
            </a:extLst>
          </p:cNvPr>
          <p:cNvSpPr txBox="1"/>
          <p:nvPr/>
        </p:nvSpPr>
        <p:spPr>
          <a:xfrm>
            <a:off x="451632" y="1014718"/>
            <a:ext cx="5791199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Valuma-alueita on paljon ja ne ovat kaikki erilaisia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-Suunnittelun mittakaava?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4840517E-EAE0-EE81-46CB-01451DF8A737}"/>
              </a:ext>
            </a:extLst>
          </p:cNvPr>
          <p:cNvSpPr txBox="1"/>
          <p:nvPr/>
        </p:nvSpPr>
        <p:spPr>
          <a:xfrm>
            <a:off x="7576411" y="1016730"/>
            <a:ext cx="455407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Uomaverkosto, valuma-alueen suonet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Hydrologinen kytkeytyneisyys!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4D6294D-AE5B-5020-325B-318FF760201D}"/>
              </a:ext>
            </a:extLst>
          </p:cNvPr>
          <p:cNvSpPr txBox="1"/>
          <p:nvPr/>
        </p:nvSpPr>
        <p:spPr>
          <a:xfrm>
            <a:off x="0" y="0"/>
            <a:ext cx="551527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Tarkasteluyksikkönä valuma-alue</a:t>
            </a: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B61CA1AD-E482-4B64-9504-6AC4510863FE}"/>
              </a:ext>
            </a:extLst>
          </p:cNvPr>
          <p:cNvCxnSpPr/>
          <p:nvPr/>
        </p:nvCxnSpPr>
        <p:spPr>
          <a:xfrm flipH="1">
            <a:off x="3073934" y="6069525"/>
            <a:ext cx="497840" cy="5689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96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E47608-D094-D8F4-61B5-B745706E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15" y="-216258"/>
            <a:ext cx="10827659" cy="983513"/>
          </a:xfrm>
        </p:spPr>
        <p:txBody>
          <a:bodyPr/>
          <a:lstStyle/>
          <a:p>
            <a:r>
              <a:rPr lang="fi-FI" dirty="0"/>
              <a:t>Kartta Muhokselta vuodelta 2020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C5FE381-0392-5239-9EEB-ACA5AA1F7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5" y="598294"/>
            <a:ext cx="11551871" cy="625347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13839611-7C43-38B2-B156-8BB05562246E}"/>
              </a:ext>
            </a:extLst>
          </p:cNvPr>
          <p:cNvSpPr txBox="1"/>
          <p:nvPr/>
        </p:nvSpPr>
        <p:spPr>
          <a:xfrm>
            <a:off x="734194" y="6015551"/>
            <a:ext cx="425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Vanhatkartat.fi</a:t>
            </a:r>
          </a:p>
          <a:p>
            <a:r>
              <a:rPr lang="fi-FI" sz="1400" b="1" dirty="0"/>
              <a:t>https://vanhatkartat.fi/#11/64.771/26.0761</a:t>
            </a:r>
          </a:p>
        </p:txBody>
      </p:sp>
    </p:spTree>
    <p:extLst>
      <p:ext uri="{BB962C8B-B14F-4D97-AF65-F5344CB8AC3E}">
        <p14:creationId xmlns:p14="http://schemas.microsoft.com/office/powerpoint/2010/main" val="337172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C270C60-F6C0-A533-C232-5FE57F018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60" y="1359398"/>
            <a:ext cx="10345650" cy="5625745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E815ECAB-B9E6-7750-63D9-638D572A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60" y="-145248"/>
            <a:ext cx="10827659" cy="983513"/>
          </a:xfrm>
        </p:spPr>
        <p:txBody>
          <a:bodyPr/>
          <a:lstStyle/>
          <a:p>
            <a:r>
              <a:rPr lang="fi-FI" dirty="0"/>
              <a:t>Kartta Muhokselta vuodelta 1950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1F2BB65-7A06-AA60-8484-8E4DB681D23A}"/>
              </a:ext>
            </a:extLst>
          </p:cNvPr>
          <p:cNvSpPr txBox="1"/>
          <p:nvPr/>
        </p:nvSpPr>
        <p:spPr>
          <a:xfrm>
            <a:off x="637660" y="634700"/>
            <a:ext cx="8617017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fi-FI" b="0" i="0" dirty="0">
                <a:solidFill>
                  <a:srgbClr val="0F0F0F"/>
                </a:solidFill>
                <a:effectLst/>
                <a:latin typeface="myriad-pro"/>
              </a:rPr>
              <a:t>Vertaamalla vanhoja ja uusia karttoja nähdään, kuinka soiden ojitukset ja muu maankäyttö ovat muuttaneet valuma-alueita viimeisen 50 vuoden aikana</a:t>
            </a: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A489E6C-C1B3-B7AC-2072-7D772B16A193}"/>
              </a:ext>
            </a:extLst>
          </p:cNvPr>
          <p:cNvSpPr txBox="1"/>
          <p:nvPr/>
        </p:nvSpPr>
        <p:spPr>
          <a:xfrm>
            <a:off x="734194" y="6015551"/>
            <a:ext cx="425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Vanhatkartat.fi</a:t>
            </a:r>
          </a:p>
          <a:p>
            <a:r>
              <a:rPr lang="fi-FI" sz="1400" b="1" dirty="0"/>
              <a:t>https://vanhatkartat.fi/#11/64.771/26.0761</a:t>
            </a:r>
          </a:p>
        </p:txBody>
      </p:sp>
    </p:spTree>
    <p:extLst>
      <p:ext uri="{BB962C8B-B14F-4D97-AF65-F5344CB8AC3E}">
        <p14:creationId xmlns:p14="http://schemas.microsoft.com/office/powerpoint/2010/main" val="239917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988E0C-0A21-4EDC-0463-3B756BC3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76" y="256268"/>
            <a:ext cx="10515600" cy="1325563"/>
          </a:xfrm>
        </p:spPr>
        <p:txBody>
          <a:bodyPr/>
          <a:lstStyle/>
          <a:p>
            <a:r>
              <a:rPr lang="fi-FI" b="1" dirty="0"/>
              <a:t>Suomen pintavedet tummuvat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26029F7-5821-F675-972F-A0FACBCB6E22}"/>
              </a:ext>
            </a:extLst>
          </p:cNvPr>
          <p:cNvSpPr txBox="1"/>
          <p:nvPr/>
        </p:nvSpPr>
        <p:spPr>
          <a:xfrm>
            <a:off x="209723" y="2153404"/>
            <a:ext cx="3889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Taustalla mm. maankäytön muutokset, soiden ja suometsien ojitukset, ilmaston lämpeneminen ja sadannan kasvu</a:t>
            </a:r>
          </a:p>
          <a:p>
            <a:endParaRPr lang="fi-FI" sz="2800" dirty="0"/>
          </a:p>
          <a:p>
            <a:endParaRPr lang="fi-FI" sz="28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4839882-1DAE-AAF6-F3BC-F572445E0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988" y="1194393"/>
            <a:ext cx="4544707" cy="545745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C6567F05-BD6A-46E5-221F-E37F95135831}"/>
              </a:ext>
            </a:extLst>
          </p:cNvPr>
          <p:cNvSpPr txBox="1"/>
          <p:nvPr/>
        </p:nvSpPr>
        <p:spPr>
          <a:xfrm>
            <a:off x="8074572" y="6282512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https://yle.fi/a/74-20053160</a:t>
            </a:r>
          </a:p>
        </p:txBody>
      </p:sp>
    </p:spTree>
    <p:extLst>
      <p:ext uri="{BB962C8B-B14F-4D97-AF65-F5344CB8AC3E}">
        <p14:creationId xmlns:p14="http://schemas.microsoft.com/office/powerpoint/2010/main" val="338850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3848621-68C8-3EA4-C0F3-62A4714F7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60" y="1623352"/>
            <a:ext cx="7169518" cy="462938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782541B-1C1D-E8E8-A8A4-9F74E76C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11" y="5689361"/>
            <a:ext cx="10515600" cy="1325563"/>
          </a:xfrm>
        </p:spPr>
        <p:txBody>
          <a:bodyPr>
            <a:normAutofit/>
          </a:bodyPr>
          <a:lstStyle/>
          <a:p>
            <a:r>
              <a:rPr lang="fi-FI" sz="1800" b="1" dirty="0">
                <a:latin typeface="+mn-lt"/>
              </a:rPr>
              <a:t>Valuma-aluekunnostuksen menetelmiä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72E2882-5048-34D4-3807-E7E2769C088F}"/>
              </a:ext>
            </a:extLst>
          </p:cNvPr>
          <p:cNvSpPr txBox="1"/>
          <p:nvPr/>
        </p:nvSpPr>
        <p:spPr>
          <a:xfrm>
            <a:off x="6474375" y="625274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https://www.vesi.fi/vesitieto/valuma-alueen-kunnostus/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734785C-BC96-89B6-C9B0-8C6F3978BBFC}"/>
              </a:ext>
            </a:extLst>
          </p:cNvPr>
          <p:cNvSpPr txBox="1"/>
          <p:nvPr/>
        </p:nvSpPr>
        <p:spPr>
          <a:xfrm>
            <a:off x="8047849" y="5806456"/>
            <a:ext cx="279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Mikko Kautto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F9EE43D-0FC7-6950-7A3A-7FAF0FDB7137}"/>
              </a:ext>
            </a:extLst>
          </p:cNvPr>
          <p:cNvSpPr txBox="1"/>
          <p:nvPr/>
        </p:nvSpPr>
        <p:spPr>
          <a:xfrm>
            <a:off x="1144454" y="180459"/>
            <a:ext cx="10412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Valuma-alueelta vesistöihin virtaava vesi kytkee toisiinsa metsät, pellot ja rakennetut alueet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CB90F99-8484-D006-8116-57EE814CB154}"/>
              </a:ext>
            </a:extLst>
          </p:cNvPr>
          <p:cNvSpPr txBox="1"/>
          <p:nvPr/>
        </p:nvSpPr>
        <p:spPr>
          <a:xfrm>
            <a:off x="8489826" y="1713028"/>
            <a:ext cx="33636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000" dirty="0"/>
          </a:p>
          <a:p>
            <a:r>
              <a:rPr lang="fi-FI" sz="2000" b="0" i="0" dirty="0">
                <a:solidFill>
                  <a:srgbClr val="0F0F0F"/>
                </a:solidFill>
                <a:effectLst/>
                <a:latin typeface="myriad-pro"/>
              </a:rPr>
              <a:t>Suojavyöhykkeitä, ympärivuotista kasvipeitteisyyttä tai avohakkuiden ja ojituksen välttämistä kannattaa kohdistaa valuma-alueella sinne, missä eroosion tai ravinne-, happamuus- tai humuskuormituksen riski on suurin. </a:t>
            </a:r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1034C1D-BB07-4B47-3CB3-B31C85633895}"/>
              </a:ext>
            </a:extLst>
          </p:cNvPr>
          <p:cNvSpPr txBox="1"/>
          <p:nvPr/>
        </p:nvSpPr>
        <p:spPr>
          <a:xfrm>
            <a:off x="1248722" y="1155601"/>
            <a:ext cx="7151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Tehokkainta vesiensuojelua on estää kuormituksen syntyminen</a:t>
            </a:r>
          </a:p>
        </p:txBody>
      </p:sp>
    </p:spTree>
    <p:extLst>
      <p:ext uri="{BB962C8B-B14F-4D97-AF65-F5344CB8AC3E}">
        <p14:creationId xmlns:p14="http://schemas.microsoft.com/office/powerpoint/2010/main" val="343056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51D1AD-E872-2779-D978-458DFC99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012ED3A-9BBF-167F-898C-A27FA2917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" y="135700"/>
            <a:ext cx="9666514" cy="668388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41EE1ECC-AFA5-8890-DB54-EF95C6A3D1F8}"/>
              </a:ext>
            </a:extLst>
          </p:cNvPr>
          <p:cNvSpPr txBox="1"/>
          <p:nvPr/>
        </p:nvSpPr>
        <p:spPr>
          <a:xfrm>
            <a:off x="9907501" y="584826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/>
              <a:t>Maa- ja metsätalouden tietokortit</a:t>
            </a:r>
          </a:p>
          <a:p>
            <a:pPr algn="ctr"/>
            <a:r>
              <a:rPr lang="fi-FI" sz="2400" b="1" dirty="0"/>
              <a:t>Vesi.fi</a:t>
            </a:r>
          </a:p>
        </p:txBody>
      </p:sp>
    </p:spTree>
    <p:extLst>
      <p:ext uri="{BB962C8B-B14F-4D97-AF65-F5344CB8AC3E}">
        <p14:creationId xmlns:p14="http://schemas.microsoft.com/office/powerpoint/2010/main" val="336266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CF0D241-6273-DE12-203A-019D0F821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8600"/>
            <a:ext cx="9356163" cy="655231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F860D33-CE01-BD83-7804-37FD249722F2}"/>
              </a:ext>
            </a:extLst>
          </p:cNvPr>
          <p:cNvSpPr txBox="1"/>
          <p:nvPr/>
        </p:nvSpPr>
        <p:spPr>
          <a:xfrm>
            <a:off x="9644743" y="500743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/>
              <a:t>Maa- ja metsätalouden tietokortit</a:t>
            </a:r>
          </a:p>
          <a:p>
            <a:pPr algn="ctr"/>
            <a:r>
              <a:rPr lang="fi-FI" sz="2400" b="1" dirty="0"/>
              <a:t>Vesi.fi</a:t>
            </a:r>
          </a:p>
        </p:txBody>
      </p:sp>
    </p:spTree>
    <p:extLst>
      <p:ext uri="{BB962C8B-B14F-4D97-AF65-F5344CB8AC3E}">
        <p14:creationId xmlns:p14="http://schemas.microsoft.com/office/powerpoint/2010/main" val="1416507894"/>
      </p:ext>
    </p:extLst>
  </p:cSld>
  <p:clrMapOvr>
    <a:masterClrMapping/>
  </p:clrMapOvr>
</p:sld>
</file>

<file path=ppt/theme/theme1.xml><?xml version="1.0" encoding="utf-8"?>
<a:theme xmlns:a="http://schemas.openxmlformats.org/drawingml/2006/main" name="Teema2">
  <a:themeElements>
    <a:clrScheme name="Syke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84C497"/>
      </a:accent1>
      <a:accent2>
        <a:srgbClr val="F28E77"/>
      </a:accent2>
      <a:accent3>
        <a:srgbClr val="64C1CB"/>
      </a:accent3>
      <a:accent4>
        <a:srgbClr val="F3A44C"/>
      </a:accent4>
      <a:accent5>
        <a:srgbClr val="B34733"/>
      </a:accent5>
      <a:accent6>
        <a:srgbClr val="006085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B43F334D-4C56-4028-9DF3-DD4AE9E67BD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yke - sisällys">
  <a:themeElements>
    <a:clrScheme name="Syke-värit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84C497"/>
      </a:accent1>
      <a:accent2>
        <a:srgbClr val="F28E77"/>
      </a:accent2>
      <a:accent3>
        <a:srgbClr val="64C1CB"/>
      </a:accent3>
      <a:accent4>
        <a:srgbClr val="F3A44C"/>
      </a:accent4>
      <a:accent5>
        <a:srgbClr val="B34733"/>
      </a:accent5>
      <a:accent6>
        <a:srgbClr val="006085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noAutofit/>
      </a:bodyPr>
      <a:lstStyle>
        <a:defPPr algn="l">
          <a:defRPr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1F545F2A-7001-46FE-97C9-12AD2C805E5D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AED956FBB92C14C878E8A18E6834AC7" ma:contentTypeVersion="13" ma:contentTypeDescription="Luo uusi asiakirja." ma:contentTypeScope="" ma:versionID="6221af7cdf6560c537f57a88ff8d5332">
  <xsd:schema xmlns:xsd="http://www.w3.org/2001/XMLSchema" xmlns:xs="http://www.w3.org/2001/XMLSchema" xmlns:p="http://schemas.microsoft.com/office/2006/metadata/properties" xmlns:ns2="b10aecce-d17c-40a9-a7ff-b3ef41e3f18b" xmlns:ns3="bded8de7-45a7-4aa7-b9d4-008d45d029a1" targetNamespace="http://schemas.microsoft.com/office/2006/metadata/properties" ma:root="true" ma:fieldsID="acea45771f69ba56977cc1038b92b2dc" ns2:_="" ns3:_="">
    <xsd:import namespace="b10aecce-d17c-40a9-a7ff-b3ef41e3f18b"/>
    <xsd:import namespace="bded8de7-45a7-4aa7-b9d4-008d45d029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aecce-d17c-40a9-a7ff-b3ef41e3f1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27ee12cc-49ea-458b-8a70-8770974bc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ed8de7-45a7-4aa7-b9d4-008d45d029a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8082b3-6328-4d75-8646-9db5dd497424}" ma:internalName="TaxCatchAll" ma:showField="CatchAllData" ma:web="bded8de7-45a7-4aa7-b9d4-008d45d029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0aecce-d17c-40a9-a7ff-b3ef41e3f18b">
      <Terms xmlns="http://schemas.microsoft.com/office/infopath/2007/PartnerControls"/>
    </lcf76f155ced4ddcb4097134ff3c332f>
    <TaxCatchAll xmlns="bded8de7-45a7-4aa7-b9d4-008d45d029a1" xsi:nil="true"/>
  </documentManagement>
</p:properties>
</file>

<file path=customXml/itemProps1.xml><?xml version="1.0" encoding="utf-8"?>
<ds:datastoreItem xmlns:ds="http://schemas.openxmlformats.org/officeDocument/2006/customXml" ds:itemID="{524CB6F7-F374-435F-B905-E46D982743C3}"/>
</file>

<file path=customXml/itemProps2.xml><?xml version="1.0" encoding="utf-8"?>
<ds:datastoreItem xmlns:ds="http://schemas.openxmlformats.org/officeDocument/2006/customXml" ds:itemID="{5FF6A16A-4EF7-4AE5-B976-988B95DF10B2}"/>
</file>

<file path=customXml/itemProps3.xml><?xml version="1.0" encoding="utf-8"?>
<ds:datastoreItem xmlns:ds="http://schemas.openxmlformats.org/officeDocument/2006/customXml" ds:itemID="{8F6C1801-1659-421E-A162-4817D9DAEE61}"/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557</Words>
  <Application>Microsoft Office PowerPoint</Application>
  <PresentationFormat>Laajakuva</PresentationFormat>
  <Paragraphs>67</Paragraphs>
  <Slides>13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13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Century Gothic</vt:lpstr>
      <vt:lpstr>myriad-pro</vt:lpstr>
      <vt:lpstr>Poppins</vt:lpstr>
      <vt:lpstr>Teema2</vt:lpstr>
      <vt:lpstr>Office-teema</vt:lpstr>
      <vt:lpstr>Syke - sisällys</vt:lpstr>
      <vt:lpstr>Fiksu vesienhallinta: Miten valuma-aluesuunnittelu voi auttaa maanomistajia? </vt:lpstr>
      <vt:lpstr>Mihin puroon, jokeen tai järveen maillesi satanut vesipisara päätyy?</vt:lpstr>
      <vt:lpstr>PowerPoint-esitys</vt:lpstr>
      <vt:lpstr>Kartta Muhokselta vuodelta 2020</vt:lpstr>
      <vt:lpstr>Kartta Muhokselta vuodelta 1950</vt:lpstr>
      <vt:lpstr>Suomen pintavedet tummuvat</vt:lpstr>
      <vt:lpstr>Valuma-aluekunnostuksen menetelmiä</vt:lpstr>
      <vt:lpstr>PowerPoint-esitys</vt:lpstr>
      <vt:lpstr>PowerPoint-esitys</vt:lpstr>
      <vt:lpstr>PowerPoint-esitys</vt:lpstr>
      <vt:lpstr>PowerPoint-esitys</vt:lpstr>
      <vt:lpstr>Mitä hyötyä valuma-aluesuunnittelusta on maanomistajille?</vt:lpstr>
      <vt:lpstr>Valuma-aluesuunnittelun periaatteita</vt:lpstr>
    </vt:vector>
  </TitlesOfParts>
  <Company>SYKE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Valuma-aluesuunnittelun periaatteet</dc:title>
  <dc:creator>Marttunen Mika</dc:creator>
  <cp:lastModifiedBy>Marttunen Mika</cp:lastModifiedBy>
  <cp:revision>28</cp:revision>
  <dcterms:created xsi:type="dcterms:W3CDTF">2024-09-27T09:39:00Z</dcterms:created>
  <dcterms:modified xsi:type="dcterms:W3CDTF">2024-12-12T07:55:58Z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0x010100BAED956FBB92C14C878E8A18E6834AC7</vt:lpwstr>
  </property>
</Properties>
</file>