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20"/>
  </p:notesMasterIdLst>
  <p:sldIdLst>
    <p:sldId id="377" r:id="rId6"/>
    <p:sldId id="374" r:id="rId7"/>
    <p:sldId id="273" r:id="rId8"/>
    <p:sldId id="274" r:id="rId9"/>
    <p:sldId id="378" r:id="rId10"/>
    <p:sldId id="275" r:id="rId11"/>
    <p:sldId id="257" r:id="rId12"/>
    <p:sldId id="272" r:id="rId13"/>
    <p:sldId id="276" r:id="rId14"/>
    <p:sldId id="379" r:id="rId15"/>
    <p:sldId id="380" r:id="rId16"/>
    <p:sldId id="263" r:id="rId17"/>
    <p:sldId id="334" r:id="rId18"/>
    <p:sldId id="38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583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2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5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51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22.9.2020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57800"/>
            <a:ext cx="5359363" cy="8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5788" y="3044918"/>
            <a:ext cx="470042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uuhuolto.fi/woodforce-logforc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uuhuolto.fi/woodforce-logforce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lehti.fi/keskustelut/aihe/wood-force/sivu/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2316000" y="2075609"/>
            <a:ext cx="7560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i-FI" sz="4800" b="1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WoodForce LogForce</a:t>
            </a:r>
            <a:endParaRPr sz="4800" b="1" dirty="0">
              <a:solidFill>
                <a:srgbClr val="4A821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i-FI" sz="2000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UUDEN AJAN METSÄJÄRJESTELMÄ</a:t>
            </a:r>
            <a:br>
              <a:rPr lang="fi-FI" sz="2000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2000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KIERTOTALOUDEN EDISTÄMISEKSI</a:t>
            </a:r>
            <a:endParaRPr sz="20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8CAD6F9-2254-724A-997C-DD882605D5B9}"/>
              </a:ext>
            </a:extLst>
          </p:cNvPr>
          <p:cNvSpPr txBox="1"/>
          <p:nvPr/>
        </p:nvSpPr>
        <p:spPr>
          <a:xfrm>
            <a:off x="1623301" y="6066263"/>
            <a:ext cx="3712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Koostanut: Nina Kokkonen, Hämeen 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50119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2A1C75-45B0-3F48-A29D-29B39127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85D2D9-568B-3148-98A3-7DCFF016B4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895086"/>
            <a:ext cx="5181600" cy="414359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99F2A9-BD5B-8B4E-8A50-480F92E1E3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895086"/>
            <a:ext cx="5181600" cy="39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936702" y="624568"/>
            <a:ext cx="3791415" cy="5412920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fi-FI" sz="3700" b="1" dirty="0" err="1"/>
              <a:t>WoodForce</a:t>
            </a:r>
            <a:br>
              <a:rPr lang="fi-FI" sz="3700" dirty="0"/>
            </a:br>
            <a:br>
              <a:rPr lang="fi-FI" sz="3700" dirty="0"/>
            </a:br>
            <a:r>
              <a:rPr lang="fi-FI" sz="3700" dirty="0"/>
              <a:t>Tärkeimmät toiminnallisuudet</a:t>
            </a: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5029200" y="624568"/>
            <a:ext cx="6324598" cy="5412920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 marL="596900" lvl="1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fi-FI" sz="1700" b="1" dirty="0">
                <a:latin typeface="Arial"/>
                <a:ea typeface="Arial"/>
                <a:cs typeface="Arial"/>
                <a:sym typeface="Arial"/>
              </a:rPr>
              <a:t>Puunkorjuu ja metsäenergian korjuu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henkilö- ja koneresurssien hallinnointi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kapasiteetti- ja tuottavuustiedot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leimikko-, lohko-, kuviokohtaisen työmaasuunnittelu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suunnitelman ja työmaakohtaisten ohjeiden jakaminen koneille ja työntekijöille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työkohteiden käsittely huomioiden korjuuajankohta, ympäristönhoito- ja työturvallisuusnäkökohdat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välittää katkonnan ohjaustiedot mittalaitteisiin sekä uuden </a:t>
            </a:r>
            <a:r>
              <a:rPr lang="fi-FI" sz="1700" dirty="0" err="1">
                <a:latin typeface="Arial"/>
                <a:ea typeface="Arial"/>
                <a:cs typeface="Arial"/>
                <a:sym typeface="Arial"/>
              </a:rPr>
              <a:t>StanForD</a:t>
            </a: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 2010 -standardin että vanhemman </a:t>
            </a:r>
            <a:r>
              <a:rPr lang="fi-FI" sz="1700" dirty="0" err="1">
                <a:latin typeface="Arial"/>
                <a:ea typeface="Arial"/>
                <a:cs typeface="Arial"/>
                <a:sym typeface="Arial"/>
              </a:rPr>
              <a:t>StanForD</a:t>
            </a: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-standardin mukaisesti</a:t>
            </a:r>
          </a:p>
          <a:p>
            <a:pPr marL="1358900" lvl="1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fi-FI" sz="1700" dirty="0">
              <a:latin typeface="Arial"/>
              <a:ea typeface="Arial"/>
              <a:cs typeface="Arial"/>
              <a:sym typeface="Arial"/>
            </a:endParaRPr>
          </a:p>
          <a:p>
            <a:pPr marL="596900" lvl="1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fi-FI" sz="1700" b="1" dirty="0">
                <a:latin typeface="Arial"/>
                <a:ea typeface="Arial"/>
                <a:cs typeface="Arial"/>
                <a:sym typeface="Arial"/>
              </a:rPr>
              <a:t>Metsänhoito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suunnittelu, ohjaus ja raportointi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maanmuokkaus, metsän uudistaminen ja raivaus</a:t>
            </a:r>
          </a:p>
          <a:p>
            <a:pPr marL="1358900" lvl="1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fi-FI" sz="1700" dirty="0">
              <a:latin typeface="Arial"/>
              <a:ea typeface="Arial"/>
              <a:cs typeface="Arial"/>
              <a:sym typeface="Arial"/>
            </a:endParaRPr>
          </a:p>
          <a:p>
            <a:pPr marL="596900" lvl="1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fi-FI" sz="1700" b="1" dirty="0">
                <a:latin typeface="Arial"/>
                <a:ea typeface="Arial"/>
                <a:cs typeface="Arial"/>
                <a:sym typeface="Arial"/>
              </a:rPr>
              <a:t>Metsänparannus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suunnittelu, ohjaus ja raportointi</a:t>
            </a:r>
          </a:p>
          <a:p>
            <a:pPr marL="1676400" lvl="1" indent="-317500"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fi-FI" sz="1700" dirty="0">
                <a:latin typeface="Arial"/>
                <a:ea typeface="Arial"/>
                <a:cs typeface="Arial"/>
                <a:sym typeface="Arial"/>
              </a:rPr>
              <a:t>lannoitus, ojitus ja metsäteiden rakentaminen</a:t>
            </a:r>
          </a:p>
          <a:p>
            <a:pPr marL="0" indent="0">
              <a:spcBef>
                <a:spcPts val="4000"/>
              </a:spcBef>
              <a:buSzPts val="1800"/>
              <a:buNone/>
            </a:pP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212891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970156" y="624568"/>
            <a:ext cx="3769112" cy="5412920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fi-FI" sz="3700" b="1" dirty="0" err="1"/>
              <a:t>LogForce</a:t>
            </a:r>
            <a:br>
              <a:rPr lang="fi-FI" sz="3700" dirty="0"/>
            </a:br>
            <a:br>
              <a:rPr lang="fi-FI" sz="3700" dirty="0"/>
            </a:br>
            <a:r>
              <a:rPr lang="fi-FI" sz="3700" dirty="0"/>
              <a:t>Tärkeimmät toiminnallisuudet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idx="1"/>
          </p:nvPr>
        </p:nvSpPr>
        <p:spPr>
          <a:xfrm>
            <a:off x="5029200" y="624568"/>
            <a:ext cx="6324598" cy="5412920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i-FI" sz="1700" b="1">
                <a:latin typeface="Arial"/>
                <a:ea typeface="Arial"/>
                <a:cs typeface="Arial"/>
                <a:sym typeface="Arial"/>
              </a:rPr>
              <a:t>TÄRKEIMMÄT TOIMINNALLISUUDET</a:t>
            </a:r>
          </a:p>
          <a:p>
            <a:pPr marL="838200" indent="-317500">
              <a:spcBef>
                <a:spcPts val="200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Resurssitietojen hallinta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Kokonaiskapasiteetin hallinta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Kuljetustilausten vastaanotto metsäyhtiöltä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Kuljetuksen suunnittelu ja aikataulutus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Varaston hallinta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Karttatoiminnallisuus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Kuormien suorittaminen</a:t>
            </a:r>
          </a:p>
          <a:p>
            <a:pPr marL="0" indent="0">
              <a:spcBef>
                <a:spcPts val="4000"/>
              </a:spcBef>
              <a:buSzPts val="1800"/>
              <a:buNone/>
            </a:pPr>
            <a:r>
              <a:rPr lang="fi-FI" sz="1700" b="1">
                <a:latin typeface="Arial"/>
                <a:ea typeface="Arial"/>
                <a:cs typeface="Arial"/>
                <a:sym typeface="Arial"/>
              </a:rPr>
              <a:t>MUITA LOGFORCE -PALVELUN TOIMINNALLISUUKSIA</a:t>
            </a:r>
          </a:p>
          <a:p>
            <a:pPr marL="838200" indent="-317500">
              <a:spcBef>
                <a:spcPts val="200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Kuljetusohjelma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Viestitoiminnallisuudet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Sanomaloki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Lähtövarastojen siirtäminen ja punnitus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Lähtövaraston tietojen muutospyyntö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Kuormien yhdistely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Kuormainvaakaloki ja kalibrointi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Kuljetusraportit</a:t>
            </a:r>
          </a:p>
          <a:p>
            <a:pPr marL="838200" indent="-317500"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fi-FI" sz="1700">
                <a:latin typeface="Arial"/>
                <a:ea typeface="Arial"/>
                <a:cs typeface="Arial"/>
                <a:sym typeface="Arial"/>
              </a:rPr>
              <a:t>Turvallisuus</a:t>
            </a:r>
          </a:p>
          <a:p>
            <a:pPr marL="0" indent="0">
              <a:spcBef>
                <a:spcPts val="4000"/>
              </a:spcBef>
              <a:buSzPts val="1800"/>
              <a:buNone/>
            </a:pPr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285239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own Arrow 61"/>
          <p:cNvSpPr/>
          <p:nvPr/>
        </p:nvSpPr>
        <p:spPr>
          <a:xfrm rot="13440000" flipH="1" flipV="1">
            <a:off x="8024083" y="4050456"/>
            <a:ext cx="207035" cy="451357"/>
          </a:xfrm>
          <a:prstGeom prst="downArrow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buClrTx/>
              <a:defRPr/>
            </a:pPr>
            <a:endParaRPr lang="fi-FI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Down Arrow 54"/>
          <p:cNvSpPr/>
          <p:nvPr/>
        </p:nvSpPr>
        <p:spPr>
          <a:xfrm rot="10800000" flipV="1">
            <a:off x="8842418" y="2682676"/>
            <a:ext cx="173722" cy="1790514"/>
          </a:xfrm>
          <a:prstGeom prst="downArrow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buClrTx/>
              <a:defRPr/>
            </a:pPr>
            <a:endParaRPr lang="fi-FI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4" y="1067727"/>
            <a:ext cx="8334375" cy="57150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LogForce</a:t>
            </a:r>
            <a:r>
              <a:rPr lang="fi-FI" dirty="0"/>
              <a:t> roolit ja työnkulku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03385" y="2682676"/>
            <a:ext cx="685800" cy="685800"/>
          </a:xfrm>
          <a:prstGeom prst="rect">
            <a:avLst/>
          </a:prstGeom>
        </p:spPr>
        <p:txBody>
          <a:bodyPr vert="horz" wrap="none" lIns="0" tIns="34290" rIns="0" bIns="54000" rtlCol="0" anchor="ctr">
            <a:normAutofit/>
          </a:bodyPr>
          <a:lstStyle/>
          <a:p>
            <a:pPr>
              <a:buClrTx/>
              <a:defRPr/>
            </a:pPr>
            <a:endParaRPr lang="fi-FI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defRPr/>
            </a:pPr>
            <a:endParaRPr lang="fi-FI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4979849" y="2557972"/>
            <a:ext cx="1008900" cy="685800"/>
          </a:xfrm>
          <a:prstGeom prst="rect">
            <a:avLst/>
          </a:prstGeom>
        </p:spPr>
        <p:txBody>
          <a:bodyPr vert="horz" wrap="none" lIns="0" tIns="34290" rIns="0" bIns="54000" rtlCol="0" anchor="ctr">
            <a:normAutofit/>
          </a:bodyPr>
          <a:lstStyle/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Suunnitellut kuormat</a:t>
            </a:r>
          </a:p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Lähtövarastot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50319" y="2652390"/>
            <a:ext cx="685800" cy="685800"/>
          </a:xfrm>
          <a:prstGeom prst="rect">
            <a:avLst/>
          </a:prstGeom>
        </p:spPr>
        <p:txBody>
          <a:bodyPr vert="horz" wrap="none" lIns="0" tIns="34290" rIns="0" bIns="54000" rtlCol="0" anchor="ctr">
            <a:normAutofit/>
          </a:bodyPr>
          <a:lstStyle/>
          <a:p>
            <a:pPr>
              <a:buClrTx/>
              <a:defRPr/>
            </a:pPr>
            <a:endParaRPr lang="fi-FI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defRPr/>
            </a:pPr>
            <a:endParaRPr lang="fi-FI" sz="9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406175" y="3261644"/>
            <a:ext cx="7952664" cy="862829"/>
            <a:chOff x="895856" y="2520599"/>
            <a:chExt cx="7952664" cy="862829"/>
          </a:xfrm>
        </p:grpSpPr>
        <p:grpSp>
          <p:nvGrpSpPr>
            <p:cNvPr id="3" name="Group 2"/>
            <p:cNvGrpSpPr/>
            <p:nvPr/>
          </p:nvGrpSpPr>
          <p:grpSpPr>
            <a:xfrm>
              <a:off x="895856" y="2520599"/>
              <a:ext cx="7952664" cy="862829"/>
              <a:chOff x="1024743" y="5235682"/>
              <a:chExt cx="7291739" cy="86282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24743" y="5235682"/>
                <a:ext cx="7291739" cy="862829"/>
              </a:xfrm>
              <a:prstGeom prst="rect">
                <a:avLst/>
              </a:prstGeom>
              <a:solidFill>
                <a:srgbClr val="5E93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defRPr/>
                </a:pPr>
                <a:endParaRPr lang="fi-FI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544" y="5316209"/>
                <a:ext cx="704941" cy="655595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4882535" y="2688664"/>
              <a:ext cx="3811522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/>
                </a:rPr>
                <a:t>Seuranta ja muutokset suunnitelmien muutostarpeen mukaan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60091" y="2688664"/>
              <a:ext cx="1453040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/>
                </a:rPr>
                <a:t>Kuormien suunnittelu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944908" y="1773105"/>
            <a:ext cx="464646" cy="2350608"/>
          </a:xfrm>
          <a:prstGeom prst="rect">
            <a:avLst/>
          </a:prstGeom>
          <a:solidFill>
            <a:srgbClr val="5E9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buClrTx/>
              <a:defRPr/>
            </a:pPr>
            <a:r>
              <a:rPr lang="fi-FI" sz="2000" dirty="0" err="1">
                <a:solidFill>
                  <a:srgbClr val="FFFFFF"/>
                </a:solidFill>
                <a:latin typeface="Arial"/>
              </a:rPr>
              <a:t>LogForce</a:t>
            </a:r>
            <a:r>
              <a:rPr lang="fi-FI" sz="2000" dirty="0">
                <a:solidFill>
                  <a:srgbClr val="FFFFFF"/>
                </a:solidFill>
                <a:latin typeface="Arial"/>
              </a:rPr>
              <a:t>™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78112" y="4651611"/>
            <a:ext cx="8367768" cy="881831"/>
            <a:chOff x="442403" y="3648672"/>
            <a:chExt cx="8367768" cy="881831"/>
          </a:xfrm>
        </p:grpSpPr>
        <p:sp>
          <p:nvSpPr>
            <p:cNvPr id="8" name="Rectangle 7"/>
            <p:cNvSpPr/>
            <p:nvPr/>
          </p:nvSpPr>
          <p:spPr>
            <a:xfrm>
              <a:off x="857507" y="3648672"/>
              <a:ext cx="7952664" cy="881830"/>
            </a:xfrm>
            <a:prstGeom prst="rect">
              <a:avLst/>
            </a:prstGeom>
            <a:solidFill>
              <a:srgbClr val="0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defRPr/>
              </a:pPr>
              <a:endParaRPr lang="fi-FI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913" y="3790231"/>
              <a:ext cx="720000" cy="6320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1952877" y="3846231"/>
              <a:ext cx="1052029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/>
                </a:rPr>
                <a:t>Toimitus-tarpeiden suunnittelu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74176" y="3846231"/>
              <a:ext cx="1580517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/>
                </a:rPr>
                <a:t>Tilausten ja varastojen allokointi yrittäjille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15090" y="3846231"/>
              <a:ext cx="1831645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/>
                </a:rPr>
                <a:t>Varastomäärien ja toimitusten seuranta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80407" y="3846231"/>
              <a:ext cx="2013650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/>
                </a:rPr>
                <a:t>Toimitettujen määrien tarkastus ja tilitykset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2403" y="3648673"/>
              <a:ext cx="464646" cy="881830"/>
            </a:xfrm>
            <a:prstGeom prst="rect">
              <a:avLst/>
            </a:prstGeom>
            <a:solidFill>
              <a:srgbClr val="0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buClrTx/>
                <a:defRPr/>
              </a:pPr>
              <a:r>
                <a:rPr lang="fi-FI" sz="2000" dirty="0">
                  <a:solidFill>
                    <a:srgbClr val="FFFFFF"/>
                  </a:solidFill>
                  <a:latin typeface="Arial"/>
                </a:rPr>
                <a:t>ERP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93216" y="1771363"/>
            <a:ext cx="7952664" cy="862829"/>
            <a:chOff x="882175" y="959397"/>
            <a:chExt cx="7952664" cy="862829"/>
          </a:xfrm>
        </p:grpSpPr>
        <p:sp>
          <p:nvSpPr>
            <p:cNvPr id="49" name="Rectangle 48"/>
            <p:cNvSpPr/>
            <p:nvPr/>
          </p:nvSpPr>
          <p:spPr>
            <a:xfrm>
              <a:off x="882175" y="959397"/>
              <a:ext cx="7952664" cy="862829"/>
            </a:xfrm>
            <a:prstGeom prst="rect">
              <a:avLst/>
            </a:prstGeom>
            <a:solidFill>
              <a:srgbClr val="5E9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defRPr/>
              </a:pPr>
              <a:endParaRPr lang="fi-FI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00816" y="1114092"/>
              <a:ext cx="762105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/>
                </a:rPr>
                <a:t>Lastaus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90057" y="1114092"/>
              <a:ext cx="1404000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Kuorman toimitus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51695" y="1114092"/>
              <a:ext cx="1384311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Lähtövarastolle siirtyminen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60091" y="1114092"/>
              <a:ext cx="1447419" cy="57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  <a:defRPr/>
              </a:pPr>
              <a:r>
                <a:rPr lang="fi-FI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Työsuunnitelman tarkistus</a:t>
              </a:r>
            </a:p>
          </p:txBody>
        </p:sp>
      </p:grpSp>
      <p:sp>
        <p:nvSpPr>
          <p:cNvPr id="21" name="Down Arrow 20"/>
          <p:cNvSpPr/>
          <p:nvPr/>
        </p:nvSpPr>
        <p:spPr>
          <a:xfrm rot="10800000">
            <a:off x="4388285" y="2667395"/>
            <a:ext cx="290384" cy="576000"/>
          </a:xfrm>
          <a:prstGeom prst="downArrow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buClrTx/>
              <a:defRPr/>
            </a:pPr>
            <a:endParaRPr lang="fi-FI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>
          <a:xfrm rot="10800000">
            <a:off x="5407800" y="4150814"/>
            <a:ext cx="266086" cy="372874"/>
          </a:xfrm>
          <a:prstGeom prst="downArrow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buClrTx/>
              <a:defRPr/>
            </a:pPr>
            <a:endParaRPr lang="fi-FI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own Arrow 62"/>
          <p:cNvSpPr/>
          <p:nvPr/>
        </p:nvSpPr>
        <p:spPr>
          <a:xfrm rot="10800000" flipV="1">
            <a:off x="5653200" y="4189242"/>
            <a:ext cx="261826" cy="372874"/>
          </a:xfrm>
          <a:prstGeom prst="downArrow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buClrTx/>
              <a:defRPr/>
            </a:pPr>
            <a:endParaRPr lang="fi-FI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0" y="1867231"/>
            <a:ext cx="548749" cy="65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2972" y="4064877"/>
            <a:ext cx="2062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fi-FI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Kuljetustilaukset</a:t>
            </a:r>
          </a:p>
          <a:p>
            <a:pPr algn="ctr">
              <a:buClrTx/>
              <a:defRPr/>
            </a:pPr>
            <a:r>
              <a:rPr lang="fi-FI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Lähtövarastot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0278" y="4138648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fi-FI" b="1" dirty="0">
                <a:solidFill>
                  <a:srgbClr val="363545"/>
                </a:solidFill>
              </a:rPr>
              <a:t>Kuljetussuunnitelma</a:t>
            </a:r>
            <a:endParaRPr lang="fi-FI" b="1" dirty="0">
              <a:solidFill>
                <a:srgbClr val="363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5692" y="2661598"/>
            <a:ext cx="1723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Aloitettu</a:t>
            </a:r>
          </a:p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seuranta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86921" y="2606182"/>
            <a:ext cx="1929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Toimitettu</a:t>
            </a:r>
          </a:p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seuranta</a:t>
            </a:r>
          </a:p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Kuorman tiedot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78620" y="2661598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Lastattu</a:t>
            </a:r>
          </a:p>
          <a:p>
            <a:pPr algn="ctr">
              <a:buClrTx/>
              <a:defRPr/>
            </a:pPr>
            <a:r>
              <a:rPr lang="fi-FI" sz="1200" b="1" dirty="0">
                <a:solidFill>
                  <a:srgbClr val="363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Kuorman tiedot</a:t>
            </a:r>
          </a:p>
        </p:txBody>
      </p:sp>
    </p:spTree>
    <p:extLst>
      <p:ext uri="{BB962C8B-B14F-4D97-AF65-F5344CB8AC3E}">
        <p14:creationId xmlns:p14="http://schemas.microsoft.com/office/powerpoint/2010/main" val="415148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D6F83-E7C0-4649-A2AF-10B8593D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Oppimisympäristö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08F674-ADD3-5944-A8DF-9D5A06867C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sz="3200" b="1">
                <a:hlinkClick r:id="rId2"/>
              </a:rPr>
              <a:t>http://puuhuolto.fi/woodforce-logforce/</a:t>
            </a:r>
            <a:endParaRPr lang="fi-FI" sz="3200" b="1"/>
          </a:p>
          <a:p>
            <a:endParaRPr lang="fi-FI"/>
          </a:p>
          <a:p>
            <a:r>
              <a:rPr lang="fi-FI" b="1"/>
              <a:t>WOOD FORCE JA LOG FORCE – Tehtävät </a:t>
            </a:r>
            <a:r>
              <a:rPr lang="fi-FI"/>
              <a:t>ovat oppimisympäristössä toteutettavia ohjelmiston käytön harjoituksia. Tehtävien suorittaminen edellyttää pääsyä WoodForceen ja LogForceen koulun tunnuksilla. Tehtävät on jaoteltu WoodForce ja LogForce tehtäviin.</a:t>
            </a:r>
          </a:p>
          <a:p>
            <a:r>
              <a:rPr lang="fi-FI"/>
              <a:t>Pääsääntöisesti kaikki tehtävät toimivat interaktiivisesti eli välittömästi palautetta antavina, jolloin opiskelijan ei tarvitse odottaa opettajan antamaa palautetta.</a:t>
            </a:r>
          </a:p>
          <a:p>
            <a:r>
              <a:rPr lang="fi-FI"/>
              <a:t>Osa tehtävistä sisältää pohdintatehtäviä, joista opettaja antaa tarkempia ohjeita opiskelijoille mm. tehtävien palautusmuodosta ja palautteen annosta.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AEE204C-BE24-3E49-B2A1-E54971058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30028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/>
              <a:t>Oppimistavoitteet</a:t>
            </a:r>
          </a:p>
          <a:p>
            <a:r>
              <a:rPr lang="fi-FI" dirty="0"/>
              <a:t>Oppimisympäristö mahdollistaa sen, että opiskelija asettaa itselleen oppimistavoitteita tai opettaja voi asettaa tavoitteet. </a:t>
            </a:r>
          </a:p>
          <a:p>
            <a:r>
              <a:rPr lang="fi-FI" dirty="0"/>
              <a:t>Ammattioppilaitoksen opiskelija voi asettaa tavoitteeksi perehtyä </a:t>
            </a:r>
            <a:r>
              <a:rPr lang="fi-FI" dirty="0" err="1"/>
              <a:t>WoodForceen</a:t>
            </a:r>
            <a:r>
              <a:rPr lang="fi-FI" dirty="0"/>
              <a:t> niin, että osaa aloittaa leimikon. </a:t>
            </a:r>
          </a:p>
          <a:p>
            <a:r>
              <a:rPr lang="fi-FI" dirty="0"/>
              <a:t>Korkeakouluopiskelija voi asettaa tavoitteeksi selvittää </a:t>
            </a:r>
            <a:r>
              <a:rPr lang="fi-FI" dirty="0" err="1"/>
              <a:t>LogForcen</a:t>
            </a:r>
            <a:r>
              <a:rPr lang="fi-FI" dirty="0"/>
              <a:t> avulla, mitä tietoja puunhankintaorganisaation tietojärjestelmästä tarvitaan, jotta kuljetusyrittäjä voi suunnitella ja toteuttaa kuljetukset.  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25B96D-F14F-7C44-834A-8B557A25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0783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D4C75D-FE83-490A-A8BE-D2AB2E199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79" b="1"/>
          <a:stretch/>
        </p:blipFill>
        <p:spPr>
          <a:xfrm>
            <a:off x="20" y="10"/>
            <a:ext cx="12191998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880B58E-FCFB-E942-9B5A-279149AF6836}"/>
              </a:ext>
            </a:extLst>
          </p:cNvPr>
          <p:cNvSpPr txBox="1"/>
          <p:nvPr/>
        </p:nvSpPr>
        <p:spPr>
          <a:xfrm>
            <a:off x="188685" y="6488658"/>
            <a:ext cx="13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 </a:t>
            </a:r>
            <a:r>
              <a:rPr lang="fi-FI" dirty="0" err="1"/>
              <a:t>Trimble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81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7E2694-F676-594F-AF1C-1B2A85A2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395" y="630936"/>
            <a:ext cx="8502805" cy="1353312"/>
          </a:xfrm>
        </p:spPr>
        <p:txBody>
          <a:bodyPr anchor="b">
            <a:normAutofit/>
          </a:bodyPr>
          <a:lstStyle/>
          <a:p>
            <a:r>
              <a:rPr lang="fi-FI" sz="4000" dirty="0"/>
              <a:t>Asiakasriippumaton järjestelmä puunhankintaan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B4FB75-3EE3-214A-874B-BEACD9F52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6604" y="2157984"/>
            <a:ext cx="6127595" cy="3895344"/>
          </a:xfrm>
        </p:spPr>
        <p:txBody>
          <a:bodyPr anchor="ctr">
            <a:normAutofit fontScale="92500"/>
          </a:bodyPr>
          <a:lstStyle/>
          <a:p>
            <a:r>
              <a:rPr lang="fi-FI" sz="2200" dirty="0"/>
              <a:t>Wood </a:t>
            </a:r>
            <a:r>
              <a:rPr lang="fi-FI" sz="2200" dirty="0" err="1"/>
              <a:t>Force</a:t>
            </a:r>
            <a:r>
              <a:rPr lang="fi-FI" sz="2200" dirty="0"/>
              <a:t> ja </a:t>
            </a:r>
            <a:r>
              <a:rPr lang="fi-FI" sz="2200" dirty="0" err="1"/>
              <a:t>Log</a:t>
            </a:r>
            <a:r>
              <a:rPr lang="fi-FI" sz="2200" dirty="0"/>
              <a:t> </a:t>
            </a:r>
            <a:r>
              <a:rPr lang="fi-FI" sz="2200" dirty="0" err="1"/>
              <a:t>Force</a:t>
            </a:r>
            <a:r>
              <a:rPr lang="fi-FI" sz="2200" dirty="0"/>
              <a:t> ovat puunhankinnan yrittäjille tarkoitettuja suunnittelutoiminnot sisältäviä ja asiakasriippumattomia ohjausjärjestelmiä.</a:t>
            </a:r>
          </a:p>
          <a:p>
            <a:r>
              <a:rPr lang="fi-FI" sz="2200" dirty="0"/>
              <a:t>Niiden avulla yrittäjillä on mahdollisuus suunnitella metsänhoitotöitä, puunkorjuuta ja puun kaukokuljetusta sekä seurata töiden toteumista. </a:t>
            </a:r>
          </a:p>
          <a:p>
            <a:r>
              <a:rPr lang="fi-FI" sz="2200" dirty="0"/>
              <a:t>“Uuden ajan metsäjärjestelmä” antaa mahdollisuuden käyttää uusia toimintamalleja metsäalalla. Järjestelmän avulla sama yrittäjä voi palvella useita asiakkaita, kun aiemmin jokainen asiakas toimi oman järjestelmänsä kautta. Näin puuhuolto tehostuu. </a:t>
            </a:r>
          </a:p>
        </p:txBody>
      </p:sp>
    </p:spTree>
    <p:extLst>
      <p:ext uri="{BB962C8B-B14F-4D97-AF65-F5344CB8AC3E}">
        <p14:creationId xmlns:p14="http://schemas.microsoft.com/office/powerpoint/2010/main" val="419076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2536D6-1318-1B44-B9D5-59CC2D52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278" y="630936"/>
            <a:ext cx="8658922" cy="1353312"/>
          </a:xfrm>
        </p:spPr>
        <p:txBody>
          <a:bodyPr anchor="b">
            <a:normAutofit/>
          </a:bodyPr>
          <a:lstStyle/>
          <a:p>
            <a:r>
              <a:rPr lang="fi-FI" sz="4000" dirty="0"/>
              <a:t>Tiedonkulun parempi hallinta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B37C99-C4B5-564C-9EF5-67C99E7B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116" y="2157984"/>
            <a:ext cx="6016083" cy="3895344"/>
          </a:xfrm>
        </p:spPr>
        <p:txBody>
          <a:bodyPr anchor="ctr">
            <a:normAutofit lnSpcReduction="10000"/>
          </a:bodyPr>
          <a:lstStyle/>
          <a:p>
            <a:r>
              <a:rPr lang="fi-FI" sz="2200" dirty="0"/>
              <a:t>Puunkorjuuta suunnitellaan ja ohjataan ennakkotiedon ja operaatioissa syntyvän tiedon avulla. </a:t>
            </a:r>
          </a:p>
          <a:p>
            <a:r>
              <a:rPr lang="fi-FI" sz="2200" dirty="0"/>
              <a:t>Erilaisia tietojärjestelmiä käytetään suunnittelussa päätöksenteon tukena, datansiirtoon, koneiden toimintojen ja automatiikan ohjaukseen sekä tuotannon ja toimintojen seurantaan. </a:t>
            </a:r>
          </a:p>
          <a:p>
            <a:r>
              <a:rPr lang="fi-FI" sz="2200" dirty="0"/>
              <a:t>Tietoa välitetään eri osapuolten välillä ja järjestelmien välillä eri tavoin. Wood </a:t>
            </a:r>
            <a:r>
              <a:rPr lang="fi-FI" sz="2200" dirty="0" err="1"/>
              <a:t>Force</a:t>
            </a:r>
            <a:r>
              <a:rPr lang="fi-FI" sz="2200" dirty="0"/>
              <a:t> ja </a:t>
            </a:r>
            <a:r>
              <a:rPr lang="fi-FI" sz="2200" dirty="0" err="1"/>
              <a:t>Log</a:t>
            </a:r>
            <a:r>
              <a:rPr lang="fi-FI" sz="2200" dirty="0"/>
              <a:t> </a:t>
            </a:r>
            <a:r>
              <a:rPr lang="fi-FI" sz="2200" dirty="0" err="1"/>
              <a:t>Force</a:t>
            </a:r>
            <a:r>
              <a:rPr lang="fi-FI" sz="2200" dirty="0"/>
              <a:t>- ohjausjärjestelmien avulla näitä kaikkia tiedonkulun vaiheita pystytään hallitsemaan.</a:t>
            </a:r>
          </a:p>
        </p:txBody>
      </p:sp>
    </p:spTree>
    <p:extLst>
      <p:ext uri="{BB962C8B-B14F-4D97-AF65-F5344CB8AC3E}">
        <p14:creationId xmlns:p14="http://schemas.microsoft.com/office/powerpoint/2010/main" val="93508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8FB734A-0D32-7949-A580-27100859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305"/>
            <a:ext cx="10515600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Puun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korjuun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kuljetusten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kulku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6410A-A960-4AB5-879B-3E083254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6" y="358761"/>
            <a:ext cx="8596280" cy="4702832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kiertotalousamk.fi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25D753A-F5FC-D743-A238-963F3439B4AC}"/>
              </a:ext>
            </a:extLst>
          </p:cNvPr>
          <p:cNvSpPr txBox="1"/>
          <p:nvPr/>
        </p:nvSpPr>
        <p:spPr>
          <a:xfrm>
            <a:off x="10119377" y="3975016"/>
            <a:ext cx="1125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 </a:t>
            </a:r>
            <a:r>
              <a:rPr lang="fi-FI" sz="1400" dirty="0" err="1"/>
              <a:t>Trimble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7584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EE9731-B01F-E74F-AB4C-05710CC1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252728"/>
            <a:ext cx="3493008" cy="4352544"/>
          </a:xfrm>
        </p:spPr>
        <p:txBody>
          <a:bodyPr>
            <a:normAutofit/>
          </a:bodyPr>
          <a:lstStyle/>
          <a:p>
            <a:pPr algn="r"/>
            <a:r>
              <a:rPr lang="fi-FI" sz="2500"/>
              <a:t>Resurssitehokkuuden edistäminen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24B525-CDA3-6F4B-9079-43C4BCF4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056" y="811022"/>
            <a:ext cx="5724144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Useiden metsäyhtiöiden käyttämän ohjausjärjestelmän avulla on mahdollisuus suunnitella toimintaa siten, että voidaan vähentää kuljettajien ja metsäkoneiden siirtymisiä työmaalta toiselle ja vähentää puutavaran kuljetuksia maanteillä.</a:t>
            </a:r>
          </a:p>
        </p:txBody>
      </p:sp>
    </p:spTree>
    <p:extLst>
      <p:ext uri="{BB962C8B-B14F-4D97-AF65-F5344CB8AC3E}">
        <p14:creationId xmlns:p14="http://schemas.microsoft.com/office/powerpoint/2010/main" val="22419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5DFDAB-4BD8-6F4E-A950-AB02A791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252728"/>
            <a:ext cx="3493008" cy="4352544"/>
          </a:xfrm>
        </p:spPr>
        <p:txBody>
          <a:bodyPr>
            <a:normAutofit/>
          </a:bodyPr>
          <a:lstStyle/>
          <a:p>
            <a:pPr algn="r"/>
            <a:r>
              <a:rPr lang="fi-FI" sz="4000" dirty="0"/>
              <a:t>Uuden ajan metsä-järjestelmä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020056" y="811022"/>
            <a:ext cx="5724144" cy="5248656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i-FI" sz="1300" b="1">
                <a:latin typeface="Times New Roman"/>
                <a:ea typeface="Times New Roman"/>
                <a:cs typeface="Times New Roman"/>
                <a:sym typeface="Times New Roman"/>
              </a:rPr>
              <a:t>Julkaistu 17.12.2015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i-FI" sz="1300" b="1">
                <a:latin typeface="Times New Roman"/>
                <a:ea typeface="Times New Roman"/>
                <a:cs typeface="Times New Roman"/>
                <a:sym typeface="Times New Roman"/>
              </a:rPr>
              <a:t>Metsäyhtiöiden yhteinen metsäjärjestelmä </a:t>
            </a:r>
            <a:r>
              <a:rPr lang="fi-FI" sz="1300">
                <a:latin typeface="Times New Roman"/>
                <a:ea typeface="Times New Roman"/>
                <a:cs typeface="Times New Roman"/>
                <a:sym typeface="Times New Roman"/>
              </a:rPr>
              <a:t>vähentää tulevaisuudessa metsäkoneiden siirtoja maanteillä.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i-FI" sz="1300">
                <a:latin typeface="Times New Roman"/>
                <a:ea typeface="Times New Roman"/>
                <a:cs typeface="Times New Roman"/>
                <a:sym typeface="Times New Roman"/>
              </a:rPr>
              <a:t>Mukaan lähtevät Metsähallitus, Metsä Group ja Stora Enso. Myös Koskitukki on ottamassa järjestelmän käyttöönsä. Jos näin käy, Wood Force kattaa liki kaksi kolmasosaa Suomessa korjattavasta puusta.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i-FI" sz="1300">
                <a:latin typeface="Times New Roman"/>
                <a:ea typeface="Times New Roman"/>
                <a:cs typeface="Times New Roman"/>
                <a:sym typeface="Times New Roman"/>
              </a:rPr>
              <a:t>”Tavoitteena on koneyrittäjien toimintaa tehostava suunnittelu- ja ohjausjärjestelmä. Yhteinen järjestelmä mahdollistaa yrittäjien työskentelemisen eri toimeksiantajien lukuun”, esittelee Metsähallituksen korjuupäällikkö Ossi Miettinen.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i-FI" sz="1300">
                <a:latin typeface="Times New Roman"/>
                <a:ea typeface="Times New Roman"/>
                <a:cs typeface="Times New Roman"/>
                <a:sym typeface="Times New Roman"/>
              </a:rPr>
              <a:t>Wood Force on tietojärjestelmä, jolla hallitaan puunkorjuuta sekä metsänparannus- ja metsänhoitotöitä. Järjestelmää käyttävät metsäyhtiöt ja heille palveluita tuottavat yrittäjät.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i-FI" sz="1300">
                <a:latin typeface="Times New Roman"/>
                <a:ea typeface="Times New Roman"/>
                <a:cs typeface="Times New Roman"/>
                <a:sym typeface="Times New Roman"/>
              </a:rPr>
              <a:t>Metsäkoneyrittäjille se tarjoaa aiempaa paremmat mahdollisuudet työskennellä eri urakanantajien leimikoilla, jotka löytyvät tietokoneen samalta karttanäkymältä.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i-FI" sz="1300">
                <a:latin typeface="Times New Roman"/>
                <a:ea typeface="Times New Roman"/>
                <a:cs typeface="Times New Roman"/>
                <a:sym typeface="Times New Roman"/>
              </a:rPr>
              <a:t>”Kuljettajien siirtäminen toisen yhtiön työmaalle helpottuu, kun käytössä on yhteinen tietojärjestelmä. Häntä ei tarvitse perehdyttää uuteen järjestelmään”, toteaa toimitusjohtaja Timo Tolppa Metsäkonepalvelusta.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i-FI" sz="1300" b="1">
                <a:latin typeface="Times New Roman"/>
                <a:ea typeface="Times New Roman"/>
                <a:cs typeface="Times New Roman"/>
                <a:sym typeface="Times New Roman"/>
              </a:rPr>
              <a:t>METSÄLEHTI</a:t>
            </a:r>
          </a:p>
          <a:p>
            <a:pPr marL="0" indent="0">
              <a:buSzPts val="1800"/>
              <a:buNone/>
            </a:pPr>
            <a:r>
              <a:rPr lang="fi-FI" sz="1300" b="1" u="sng">
                <a:hlinkClick r:id="rId3"/>
              </a:rPr>
              <a:t>https://www.metsalehti.fi/keskustelut/aihe/wood-force/sivu/2/</a:t>
            </a:r>
            <a:endParaRPr lang="fi-FI" sz="1300" b="1"/>
          </a:p>
          <a:p>
            <a:pPr marL="0" indent="0">
              <a:buSzPts val="1800"/>
              <a:buNone/>
            </a:pPr>
            <a:endParaRPr lang="fi-FI" sz="1300" b="1"/>
          </a:p>
        </p:txBody>
      </p:sp>
    </p:spTree>
    <p:extLst>
      <p:ext uri="{BB962C8B-B14F-4D97-AF65-F5344CB8AC3E}">
        <p14:creationId xmlns:p14="http://schemas.microsoft.com/office/powerpoint/2010/main" val="399388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371ABA-0F80-4D3D-B071-9074C334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72" y="598862"/>
            <a:ext cx="9059815" cy="51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1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henkilö, ruoka, pitäminen, pieni&#10;&#10;Kuvaus luotu automaattisesti">
            <a:extLst>
              <a:ext uri="{FF2B5EF4-FFF2-40B4-BE49-F238E27FC236}">
                <a16:creationId xmlns:a16="http://schemas.microsoft.com/office/drawing/2014/main" id="{D7914715-3746-0E4E-9F8A-8AAC9772B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05" b="1278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CC0514-8A22-7548-810D-85FD921A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latin typeface="+mj-lt"/>
                <a:ea typeface="+mj-ea"/>
                <a:cs typeface="+mj-cs"/>
              </a:rPr>
              <a:t>Trimble Forestry Europe palvelun ylläpitäjä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41303D-9F66-2E40-B061-BFBF30D3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Wood Force ja Log Force -järjestelmän on käyttäjien kanssa kehittänyt ohjelmistotalo Trimble Forestry Europe Oy, joka toimiii myös palvelun ylläpitäjänä.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84BD9AC-9936-9546-89A1-E0C94411BC7F}"/>
              </a:ext>
            </a:extLst>
          </p:cNvPr>
          <p:cNvSpPr txBox="1"/>
          <p:nvPr/>
        </p:nvSpPr>
        <p:spPr>
          <a:xfrm>
            <a:off x="74586" y="6384437"/>
            <a:ext cx="14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Kuva </a:t>
            </a:r>
            <a:r>
              <a:rPr lang="fi-FI" dirty="0" err="1"/>
              <a:t>Trimble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6711656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427W7XWPXQD2-403814790-3105</_dlc_DocId>
    <_dlc_DocIdUrl xmlns="76865ef9-df32-4c37-ae45-f9784eb47bff">
      <Url>https://tt.eduuni.fi/sites/luc-lapinamk-extra/kiertotalousosaamista-ammattikorkeakouluihin/_layouts/15/DocIdRedir.aspx?ID=427W7XWPXQD2-403814790-3105</Url>
      <Description>427W7XWPXQD2-403814790-3105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5E855-3A02-4BAE-B75B-409022FD480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11FB009-BD01-46A5-8707-C89D1C4FBDB4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1ac515c-6505-4946-b5b8-9516dc20cbd8"/>
    <ds:schemaRef ds:uri="http://schemas.microsoft.com/office/2006/documentManagement/types"/>
    <ds:schemaRef ds:uri="8583a729-b0e7-4a41-9691-3c71cc4d5fab"/>
    <ds:schemaRef ds:uri="http://schemas.microsoft.com/office/2006/metadata/properties"/>
    <ds:schemaRef ds:uri="http://www.w3.org/XML/1998/namespace"/>
    <ds:schemaRef ds:uri="http://purl.org/dc/dcmitype/"/>
    <ds:schemaRef ds:uri="76865ef9-df32-4c37-ae45-f9784eb47bff"/>
  </ds:schemaRefs>
</ds:datastoreItem>
</file>

<file path=customXml/itemProps3.xml><?xml version="1.0" encoding="utf-8"?>
<ds:datastoreItem xmlns:ds="http://schemas.openxmlformats.org/officeDocument/2006/customXml" ds:itemID="{09A295B2-FAEA-404F-B67E-2F6DC4573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68FDA8B-CD65-4CD9-97D8-FB5AB53E6C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681</Words>
  <Application>Microsoft Office PowerPoint</Application>
  <PresentationFormat>Laajakuva</PresentationFormat>
  <Paragraphs>102</Paragraphs>
  <Slides>14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Microsoft Sans Serif</vt:lpstr>
      <vt:lpstr>Times New Roman</vt:lpstr>
      <vt:lpstr>1_Mukautettu suunnittelumalli</vt:lpstr>
      <vt:lpstr>WoodForce LogForce UUDEN AJAN METSÄJÄRJESTELMÄ KIERTOTALOUDEN EDISTÄMISEKSI</vt:lpstr>
      <vt:lpstr>PowerPoint-esitys</vt:lpstr>
      <vt:lpstr>Asiakasriippumaton järjestelmä puunhankintaan</vt:lpstr>
      <vt:lpstr>Tiedonkulun parempi hallinta</vt:lpstr>
      <vt:lpstr>Puun korjuun ja kuljetusten kulku</vt:lpstr>
      <vt:lpstr>Resurssitehokkuuden edistäminen</vt:lpstr>
      <vt:lpstr>Uuden ajan metsä-järjestelmä</vt:lpstr>
      <vt:lpstr>PowerPoint-esitys</vt:lpstr>
      <vt:lpstr>Trimble Forestry Europe palvelun ylläpitäjä</vt:lpstr>
      <vt:lpstr>PowerPoint-esitys</vt:lpstr>
      <vt:lpstr>WoodForce  Tärkeimmät toiminnallisuudet</vt:lpstr>
      <vt:lpstr>LogForce  Tärkeimmät toiminnallisuudet</vt:lpstr>
      <vt:lpstr>LogForce roolit ja työnkulku</vt:lpstr>
      <vt:lpstr>Oppimisympäristö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WoodForce LogForce UUDEN AJAN METSÄJÄRJESTELMÄ KIERTOTALOUDEN EDISTÄMISEKSI</dc:title>
  <dc:creator>Nina Kokkonen</dc:creator>
  <cp:lastModifiedBy>Liisa Siivola</cp:lastModifiedBy>
  <cp:revision>3</cp:revision>
  <dcterms:created xsi:type="dcterms:W3CDTF">2020-09-17T12:31:32Z</dcterms:created>
  <dcterms:modified xsi:type="dcterms:W3CDTF">2020-09-22T12:09:47Z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daa4ac41-1c56-49d9-a4b5-25881e3402fc</vt:lpwstr>
  </property>
  <property fmtid="{D5CDD505-2E9C-101B-9397-08002B2CF9AE}" pid="3" name="ContentTypeId">
    <vt:lpwstr>0x010100844F74372C55FE4B821D5F2378F4B2BA</vt:lpwstr>
  </property>
</Properties>
</file>