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83"/>
  </p:notesMasterIdLst>
  <p:sldIdLst>
    <p:sldId id="256" r:id="rId6"/>
    <p:sldId id="257" r:id="rId7"/>
    <p:sldId id="275" r:id="rId8"/>
    <p:sldId id="296" r:id="rId9"/>
    <p:sldId id="297" r:id="rId10"/>
    <p:sldId id="299" r:id="rId11"/>
    <p:sldId id="276" r:id="rId12"/>
    <p:sldId id="317" r:id="rId13"/>
    <p:sldId id="323" r:id="rId14"/>
    <p:sldId id="319"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22" r:id="rId29"/>
    <p:sldId id="303" r:id="rId30"/>
    <p:sldId id="277" r:id="rId31"/>
    <p:sldId id="278" r:id="rId32"/>
    <p:sldId id="279" r:id="rId33"/>
    <p:sldId id="280" r:id="rId34"/>
    <p:sldId id="281" r:id="rId35"/>
    <p:sldId id="282" r:id="rId36"/>
    <p:sldId id="283" r:id="rId37"/>
    <p:sldId id="298" r:id="rId38"/>
    <p:sldId id="285" r:id="rId39"/>
    <p:sldId id="284" r:id="rId40"/>
    <p:sldId id="295" r:id="rId41"/>
    <p:sldId id="292" r:id="rId42"/>
    <p:sldId id="294" r:id="rId43"/>
    <p:sldId id="290" r:id="rId44"/>
    <p:sldId id="291" r:id="rId45"/>
    <p:sldId id="316" r:id="rId46"/>
    <p:sldId id="301" r:id="rId47"/>
    <p:sldId id="304" r:id="rId48"/>
    <p:sldId id="305" r:id="rId49"/>
    <p:sldId id="306" r:id="rId50"/>
    <p:sldId id="307" r:id="rId51"/>
    <p:sldId id="308" r:id="rId52"/>
    <p:sldId id="309" r:id="rId53"/>
    <p:sldId id="310" r:id="rId54"/>
    <p:sldId id="312" r:id="rId55"/>
    <p:sldId id="313" r:id="rId56"/>
    <p:sldId id="314" r:id="rId57"/>
    <p:sldId id="315" r:id="rId58"/>
    <p:sldId id="311" r:id="rId59"/>
    <p:sldId id="338" r:id="rId60"/>
    <p:sldId id="341" r:id="rId61"/>
    <p:sldId id="342" r:id="rId62"/>
    <p:sldId id="343" r:id="rId63"/>
    <p:sldId id="344" r:id="rId64"/>
    <p:sldId id="346" r:id="rId65"/>
    <p:sldId id="348" r:id="rId66"/>
    <p:sldId id="349" r:id="rId67"/>
    <p:sldId id="350" r:id="rId68"/>
    <p:sldId id="262" r:id="rId69"/>
    <p:sldId id="263" r:id="rId70"/>
    <p:sldId id="264" r:id="rId71"/>
    <p:sldId id="265" r:id="rId72"/>
    <p:sldId id="266" r:id="rId73"/>
    <p:sldId id="260" r:id="rId74"/>
    <p:sldId id="267" r:id="rId75"/>
    <p:sldId id="268" r:id="rId76"/>
    <p:sldId id="272" r:id="rId77"/>
    <p:sldId id="273" r:id="rId78"/>
    <p:sldId id="270" r:id="rId79"/>
    <p:sldId id="274" r:id="rId80"/>
    <p:sldId id="337" r:id="rId81"/>
    <p:sldId id="351" r:id="rId8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7" autoAdjust="0"/>
    <p:restoredTop sz="94660"/>
  </p:normalViewPr>
  <p:slideViewPr>
    <p:cSldViewPr snapToGrid="0">
      <p:cViewPr varScale="1">
        <p:scale>
          <a:sx n="86" d="100"/>
          <a:sy n="86" d="100"/>
        </p:scale>
        <p:origin x="26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B60CE-8A42-4962-A5A7-234E2D55FE6D}" type="doc">
      <dgm:prSet loTypeId="urn:microsoft.com/office/officeart/2005/8/layout/cycle3" loCatId="cycle" qsTypeId="urn:microsoft.com/office/officeart/2005/8/quickstyle/3d4" qsCatId="3D" csTypeId="urn:microsoft.com/office/officeart/2005/8/colors/accent0_3" csCatId="mainScheme" phldr="1"/>
      <dgm:spPr/>
      <dgm:t>
        <a:bodyPr/>
        <a:lstStyle/>
        <a:p>
          <a:endParaRPr lang="en-US"/>
        </a:p>
      </dgm:t>
    </dgm:pt>
    <dgm:pt modelId="{0935BDD4-8859-4E73-8A65-CE90D0E97637}">
      <dgm:prSet phldrT="[Text]" custT="1"/>
      <dgm:spPr/>
      <dgm:t>
        <a:bodyPr/>
        <a:lstStyle/>
        <a:p>
          <a:r>
            <a:rPr lang="en-US" sz="1200" b="1" dirty="0"/>
            <a:t>Plan</a:t>
          </a:r>
        </a:p>
        <a:p>
          <a:r>
            <a:rPr lang="en-US" sz="1200" dirty="0"/>
            <a:t>- Environmental Policy</a:t>
          </a:r>
        </a:p>
        <a:p>
          <a:r>
            <a:rPr lang="en-US" sz="1200" dirty="0"/>
            <a:t>- Environmental Aspects</a:t>
          </a:r>
        </a:p>
        <a:p>
          <a:r>
            <a:rPr lang="en-US" sz="1200" dirty="0"/>
            <a:t>Legal Requirements</a:t>
          </a:r>
        </a:p>
        <a:p>
          <a:r>
            <a:rPr lang="en-US" sz="1200" dirty="0"/>
            <a:t>Objectives and Targets</a:t>
          </a:r>
        </a:p>
        <a:p>
          <a:r>
            <a:rPr lang="en-US" sz="1200" dirty="0"/>
            <a:t>Environmental Management Programme</a:t>
          </a:r>
        </a:p>
        <a:p>
          <a:endParaRPr lang="en-US" sz="600" dirty="0"/>
        </a:p>
        <a:p>
          <a:endParaRPr lang="en-US" sz="600" dirty="0"/>
        </a:p>
      </dgm:t>
    </dgm:pt>
    <dgm:pt modelId="{05375D29-0347-4A38-AE0C-FC78AB57BF22}" type="parTrans" cxnId="{73E61EA9-B1DB-4700-8F8E-641BE80D327C}">
      <dgm:prSet/>
      <dgm:spPr/>
      <dgm:t>
        <a:bodyPr/>
        <a:lstStyle/>
        <a:p>
          <a:endParaRPr lang="en-US"/>
        </a:p>
      </dgm:t>
    </dgm:pt>
    <dgm:pt modelId="{51D9C9C3-8C2A-486E-95A4-B8D5FAE86FDC}" type="sibTrans" cxnId="{73E61EA9-B1DB-4700-8F8E-641BE80D327C}">
      <dgm:prSet/>
      <dgm:spPr/>
      <dgm:t>
        <a:bodyPr/>
        <a:lstStyle/>
        <a:p>
          <a:endParaRPr lang="en-US"/>
        </a:p>
      </dgm:t>
    </dgm:pt>
    <dgm:pt modelId="{A01BDA2A-A655-40A8-895F-AA2CB714440F}">
      <dgm:prSet phldrT="[Text]" custT="1"/>
      <dgm:spPr/>
      <dgm:t>
        <a:bodyPr/>
        <a:lstStyle/>
        <a:p>
          <a:r>
            <a:rPr lang="en-US" sz="1200" b="1" dirty="0"/>
            <a:t>Do</a:t>
          </a:r>
        </a:p>
        <a:p>
          <a:r>
            <a:rPr lang="en-US" sz="1200" dirty="0"/>
            <a:t>- Structure, responsibility</a:t>
          </a:r>
        </a:p>
        <a:p>
          <a:r>
            <a:rPr lang="en-US" sz="1200" dirty="0"/>
            <a:t>- Training</a:t>
          </a:r>
        </a:p>
        <a:p>
          <a:r>
            <a:rPr lang="en-US" sz="1200" dirty="0"/>
            <a:t>- Communication</a:t>
          </a:r>
        </a:p>
        <a:p>
          <a:r>
            <a:rPr lang="en-US" sz="1200" dirty="0"/>
            <a:t>- Env. Management Documentation</a:t>
          </a:r>
        </a:p>
        <a:p>
          <a:r>
            <a:rPr lang="en-US" sz="1200" dirty="0"/>
            <a:t>- Document Control</a:t>
          </a:r>
        </a:p>
        <a:p>
          <a:r>
            <a:rPr lang="en-US" sz="1200" dirty="0"/>
            <a:t>- Operational Control</a:t>
          </a:r>
        </a:p>
        <a:p>
          <a:r>
            <a:rPr lang="en-US" sz="1200" dirty="0"/>
            <a:t>- Emergency Preparedness</a:t>
          </a:r>
        </a:p>
      </dgm:t>
    </dgm:pt>
    <dgm:pt modelId="{BF29DE4C-3A9C-4A4B-BCAC-B9D82A2B01ED}" type="parTrans" cxnId="{0F3CD563-3E90-4146-8742-40789177900C}">
      <dgm:prSet/>
      <dgm:spPr/>
      <dgm:t>
        <a:bodyPr/>
        <a:lstStyle/>
        <a:p>
          <a:endParaRPr lang="en-US"/>
        </a:p>
      </dgm:t>
    </dgm:pt>
    <dgm:pt modelId="{20523A9E-D017-4EDC-88A1-224E484BF1BA}" type="sibTrans" cxnId="{0F3CD563-3E90-4146-8742-40789177900C}">
      <dgm:prSet/>
      <dgm:spPr/>
      <dgm:t>
        <a:bodyPr/>
        <a:lstStyle/>
        <a:p>
          <a:endParaRPr lang="en-US"/>
        </a:p>
      </dgm:t>
    </dgm:pt>
    <dgm:pt modelId="{F0C2CB48-76A9-4330-AF6C-FB2A0AF66FB2}">
      <dgm:prSet phldrT="[Text]"/>
      <dgm:spPr/>
      <dgm:t>
        <a:bodyPr/>
        <a:lstStyle/>
        <a:p>
          <a:r>
            <a:rPr lang="en-US" b="1" dirty="0"/>
            <a:t>Check/Correct</a:t>
          </a:r>
        </a:p>
        <a:p>
          <a:r>
            <a:rPr lang="en-US" dirty="0"/>
            <a:t>- Monitoring/Measurement</a:t>
          </a:r>
        </a:p>
        <a:p>
          <a:r>
            <a:rPr lang="en-US" dirty="0"/>
            <a:t>- Non Conformance/Corrective/Preventive Action</a:t>
          </a:r>
        </a:p>
        <a:p>
          <a:r>
            <a:rPr lang="en-US" dirty="0"/>
            <a:t>- Records</a:t>
          </a:r>
        </a:p>
        <a:p>
          <a:r>
            <a:rPr lang="en-US" dirty="0"/>
            <a:t>- Audits</a:t>
          </a:r>
        </a:p>
      </dgm:t>
    </dgm:pt>
    <dgm:pt modelId="{0C600F86-B087-40AE-8C98-6432D45122F3}" type="parTrans" cxnId="{9617A306-7789-4073-ABCC-5217D62BB614}">
      <dgm:prSet/>
      <dgm:spPr/>
      <dgm:t>
        <a:bodyPr/>
        <a:lstStyle/>
        <a:p>
          <a:endParaRPr lang="en-US"/>
        </a:p>
      </dgm:t>
    </dgm:pt>
    <dgm:pt modelId="{176B188C-0C17-4109-9923-BB08E75EEFE4}" type="sibTrans" cxnId="{9617A306-7789-4073-ABCC-5217D62BB614}">
      <dgm:prSet/>
      <dgm:spPr/>
      <dgm:t>
        <a:bodyPr/>
        <a:lstStyle/>
        <a:p>
          <a:endParaRPr lang="en-US"/>
        </a:p>
      </dgm:t>
    </dgm:pt>
    <dgm:pt modelId="{5AA79F1D-D35E-47E5-A17D-C457507AC575}">
      <dgm:prSet phldrT="[Text]" custT="1"/>
      <dgm:spPr/>
      <dgm:t>
        <a:bodyPr/>
        <a:lstStyle/>
        <a:p>
          <a:r>
            <a:rPr lang="en-US" sz="1200" b="1" dirty="0"/>
            <a:t>Act/Improve</a:t>
          </a:r>
        </a:p>
        <a:p>
          <a:r>
            <a:rPr lang="en-US" sz="1200" dirty="0"/>
            <a:t>- Management Review</a:t>
          </a:r>
        </a:p>
      </dgm:t>
    </dgm:pt>
    <dgm:pt modelId="{A73EEB8D-19D5-4F87-9693-62B715254468}" type="parTrans" cxnId="{7466CE91-455B-44EE-B2FB-334405807E66}">
      <dgm:prSet/>
      <dgm:spPr/>
      <dgm:t>
        <a:bodyPr/>
        <a:lstStyle/>
        <a:p>
          <a:endParaRPr lang="en-US"/>
        </a:p>
      </dgm:t>
    </dgm:pt>
    <dgm:pt modelId="{D7EE97F1-E55E-4231-BFDA-39422EED6E72}" type="sibTrans" cxnId="{7466CE91-455B-44EE-B2FB-334405807E66}">
      <dgm:prSet/>
      <dgm:spPr/>
      <dgm:t>
        <a:bodyPr/>
        <a:lstStyle/>
        <a:p>
          <a:endParaRPr lang="en-US"/>
        </a:p>
      </dgm:t>
    </dgm:pt>
    <dgm:pt modelId="{A42AFDC7-7E28-46CA-A988-F258596C81BC}" type="pres">
      <dgm:prSet presAssocID="{9F2B60CE-8A42-4962-A5A7-234E2D55FE6D}" presName="Name0" presStyleCnt="0">
        <dgm:presLayoutVars>
          <dgm:dir/>
          <dgm:resizeHandles val="exact"/>
        </dgm:presLayoutVars>
      </dgm:prSet>
      <dgm:spPr/>
    </dgm:pt>
    <dgm:pt modelId="{69AB415F-EFDF-4F24-9058-E30EF7994A9A}" type="pres">
      <dgm:prSet presAssocID="{9F2B60CE-8A42-4962-A5A7-234E2D55FE6D}" presName="cycle" presStyleCnt="0"/>
      <dgm:spPr/>
    </dgm:pt>
    <dgm:pt modelId="{DEE05545-8A5E-4956-99F6-A4A6150C8CF9}" type="pres">
      <dgm:prSet presAssocID="{0935BDD4-8859-4E73-8A65-CE90D0E97637}" presName="nodeFirstNode" presStyleLbl="node1" presStyleIdx="0" presStyleCnt="4" custScaleY="109913">
        <dgm:presLayoutVars>
          <dgm:bulletEnabled val="1"/>
        </dgm:presLayoutVars>
      </dgm:prSet>
      <dgm:spPr/>
    </dgm:pt>
    <dgm:pt modelId="{10804C6B-6945-4CAE-836F-F32EB4EF136B}" type="pres">
      <dgm:prSet presAssocID="{51D9C9C3-8C2A-486E-95A4-B8D5FAE86FDC}" presName="sibTransFirstNode" presStyleLbl="bgShp" presStyleIdx="0" presStyleCnt="1"/>
      <dgm:spPr/>
    </dgm:pt>
    <dgm:pt modelId="{E2FF08A8-8C59-448D-91BF-5B52BAC0343F}" type="pres">
      <dgm:prSet presAssocID="{A01BDA2A-A655-40A8-895F-AA2CB714440F}" presName="nodeFollowingNodes" presStyleLbl="node1" presStyleIdx="1" presStyleCnt="4" custScaleX="92259" custScaleY="124486" custRadScaleRad="94837" custRadScaleInc="5429">
        <dgm:presLayoutVars>
          <dgm:bulletEnabled val="1"/>
        </dgm:presLayoutVars>
      </dgm:prSet>
      <dgm:spPr/>
    </dgm:pt>
    <dgm:pt modelId="{7B6C3D1B-4A66-4F3F-AA4C-FEC9102EC379}" type="pres">
      <dgm:prSet presAssocID="{F0C2CB48-76A9-4330-AF6C-FB2A0AF66FB2}" presName="nodeFollowingNodes" presStyleLbl="node1" presStyleIdx="2" presStyleCnt="4" custScaleY="108503" custRadScaleRad="116156" custRadScaleInc="249">
        <dgm:presLayoutVars>
          <dgm:bulletEnabled val="1"/>
        </dgm:presLayoutVars>
      </dgm:prSet>
      <dgm:spPr/>
    </dgm:pt>
    <dgm:pt modelId="{3DFB35E1-18C1-4702-B284-799A933A9D44}" type="pres">
      <dgm:prSet presAssocID="{5AA79F1D-D35E-47E5-A17D-C457507AC575}" presName="nodeFollowingNodes" presStyleLbl="node1" presStyleIdx="3" presStyleCnt="4">
        <dgm:presLayoutVars>
          <dgm:bulletEnabled val="1"/>
        </dgm:presLayoutVars>
      </dgm:prSet>
      <dgm:spPr/>
    </dgm:pt>
  </dgm:ptLst>
  <dgm:cxnLst>
    <dgm:cxn modelId="{9617A306-7789-4073-ABCC-5217D62BB614}" srcId="{9F2B60CE-8A42-4962-A5A7-234E2D55FE6D}" destId="{F0C2CB48-76A9-4330-AF6C-FB2A0AF66FB2}" srcOrd="2" destOrd="0" parTransId="{0C600F86-B087-40AE-8C98-6432D45122F3}" sibTransId="{176B188C-0C17-4109-9923-BB08E75EEFE4}"/>
    <dgm:cxn modelId="{3A960329-1416-49D3-875F-DB67CE2EA314}" type="presOf" srcId="{F0C2CB48-76A9-4330-AF6C-FB2A0AF66FB2}" destId="{7B6C3D1B-4A66-4F3F-AA4C-FEC9102EC379}" srcOrd="0" destOrd="0" presId="urn:microsoft.com/office/officeart/2005/8/layout/cycle3"/>
    <dgm:cxn modelId="{0D258E37-6A71-4BFF-A9D7-70131D924AE9}" type="presOf" srcId="{5AA79F1D-D35E-47E5-A17D-C457507AC575}" destId="{3DFB35E1-18C1-4702-B284-799A933A9D44}" srcOrd="0" destOrd="0" presId="urn:microsoft.com/office/officeart/2005/8/layout/cycle3"/>
    <dgm:cxn modelId="{7FD41940-80AE-4C0D-9A5E-8BE5CC0F5C4C}" type="presOf" srcId="{0935BDD4-8859-4E73-8A65-CE90D0E97637}" destId="{DEE05545-8A5E-4956-99F6-A4A6150C8CF9}" srcOrd="0" destOrd="0" presId="urn:microsoft.com/office/officeart/2005/8/layout/cycle3"/>
    <dgm:cxn modelId="{0F3CD563-3E90-4146-8742-40789177900C}" srcId="{9F2B60CE-8A42-4962-A5A7-234E2D55FE6D}" destId="{A01BDA2A-A655-40A8-895F-AA2CB714440F}" srcOrd="1" destOrd="0" parTransId="{BF29DE4C-3A9C-4A4B-BCAC-B9D82A2B01ED}" sibTransId="{20523A9E-D017-4EDC-88A1-224E484BF1BA}"/>
    <dgm:cxn modelId="{77802055-F23D-489A-B439-3550307CDD4D}" type="presOf" srcId="{51D9C9C3-8C2A-486E-95A4-B8D5FAE86FDC}" destId="{10804C6B-6945-4CAE-836F-F32EB4EF136B}" srcOrd="0" destOrd="0" presId="urn:microsoft.com/office/officeart/2005/8/layout/cycle3"/>
    <dgm:cxn modelId="{7466CE91-455B-44EE-B2FB-334405807E66}" srcId="{9F2B60CE-8A42-4962-A5A7-234E2D55FE6D}" destId="{5AA79F1D-D35E-47E5-A17D-C457507AC575}" srcOrd="3" destOrd="0" parTransId="{A73EEB8D-19D5-4F87-9693-62B715254468}" sibTransId="{D7EE97F1-E55E-4231-BFDA-39422EED6E72}"/>
    <dgm:cxn modelId="{73E61EA9-B1DB-4700-8F8E-641BE80D327C}" srcId="{9F2B60CE-8A42-4962-A5A7-234E2D55FE6D}" destId="{0935BDD4-8859-4E73-8A65-CE90D0E97637}" srcOrd="0" destOrd="0" parTransId="{05375D29-0347-4A38-AE0C-FC78AB57BF22}" sibTransId="{51D9C9C3-8C2A-486E-95A4-B8D5FAE86FDC}"/>
    <dgm:cxn modelId="{0E6B41B8-9763-40CC-B5DD-9AD0EFB3C915}" type="presOf" srcId="{9F2B60CE-8A42-4962-A5A7-234E2D55FE6D}" destId="{A42AFDC7-7E28-46CA-A988-F258596C81BC}" srcOrd="0" destOrd="0" presId="urn:microsoft.com/office/officeart/2005/8/layout/cycle3"/>
    <dgm:cxn modelId="{6401F4CF-59FC-4A2A-B85F-FCD7257B46F3}" type="presOf" srcId="{A01BDA2A-A655-40A8-895F-AA2CB714440F}" destId="{E2FF08A8-8C59-448D-91BF-5B52BAC0343F}" srcOrd="0" destOrd="0" presId="urn:microsoft.com/office/officeart/2005/8/layout/cycle3"/>
    <dgm:cxn modelId="{8AF49B22-6E0C-42C8-8688-117A317C372A}" type="presParOf" srcId="{A42AFDC7-7E28-46CA-A988-F258596C81BC}" destId="{69AB415F-EFDF-4F24-9058-E30EF7994A9A}" srcOrd="0" destOrd="0" presId="urn:microsoft.com/office/officeart/2005/8/layout/cycle3"/>
    <dgm:cxn modelId="{090B6592-45D6-43FB-8233-7CC47427FFA8}" type="presParOf" srcId="{69AB415F-EFDF-4F24-9058-E30EF7994A9A}" destId="{DEE05545-8A5E-4956-99F6-A4A6150C8CF9}" srcOrd="0" destOrd="0" presId="urn:microsoft.com/office/officeart/2005/8/layout/cycle3"/>
    <dgm:cxn modelId="{5F400BC6-E8FE-43BC-8BA5-52512046F000}" type="presParOf" srcId="{69AB415F-EFDF-4F24-9058-E30EF7994A9A}" destId="{10804C6B-6945-4CAE-836F-F32EB4EF136B}" srcOrd="1" destOrd="0" presId="urn:microsoft.com/office/officeart/2005/8/layout/cycle3"/>
    <dgm:cxn modelId="{0ABA9A54-D1EE-473E-A97B-B5B480217BA2}" type="presParOf" srcId="{69AB415F-EFDF-4F24-9058-E30EF7994A9A}" destId="{E2FF08A8-8C59-448D-91BF-5B52BAC0343F}" srcOrd="2" destOrd="0" presId="urn:microsoft.com/office/officeart/2005/8/layout/cycle3"/>
    <dgm:cxn modelId="{3E9FCFC5-F2C7-4D40-B48E-7CE44BE7CA21}" type="presParOf" srcId="{69AB415F-EFDF-4F24-9058-E30EF7994A9A}" destId="{7B6C3D1B-4A66-4F3F-AA4C-FEC9102EC379}" srcOrd="3" destOrd="0" presId="urn:microsoft.com/office/officeart/2005/8/layout/cycle3"/>
    <dgm:cxn modelId="{E9EA5C8E-BDFA-48F9-A3C8-5AA3D10E3F96}" type="presParOf" srcId="{69AB415F-EFDF-4F24-9058-E30EF7994A9A}" destId="{3DFB35E1-18C1-4702-B284-799A933A9D4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4C6B-6945-4CAE-836F-F32EB4EF136B}">
      <dsp:nvSpPr>
        <dsp:cNvPr id="0" name=""/>
        <dsp:cNvSpPr/>
      </dsp:nvSpPr>
      <dsp:spPr>
        <a:xfrm>
          <a:off x="902166" y="133155"/>
          <a:ext cx="4697187" cy="4697187"/>
        </a:xfrm>
        <a:prstGeom prst="circularArrow">
          <a:avLst>
            <a:gd name="adj1" fmla="val 4668"/>
            <a:gd name="adj2" fmla="val 272909"/>
            <a:gd name="adj3" fmla="val 12976305"/>
            <a:gd name="adj4" fmla="val 17932819"/>
            <a:gd name="adj5" fmla="val 4847"/>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EE05545-8A5E-4956-99F6-A4A6150C8CF9}">
      <dsp:nvSpPr>
        <dsp:cNvPr id="0" name=""/>
        <dsp:cNvSpPr/>
      </dsp:nvSpPr>
      <dsp:spPr>
        <a:xfrm>
          <a:off x="1744933" y="154660"/>
          <a:ext cx="3011653" cy="1655099"/>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Plan</a:t>
          </a:r>
        </a:p>
        <a:p>
          <a:pPr marL="0" lvl="0" indent="0" algn="ctr" defTabSz="533400">
            <a:lnSpc>
              <a:spcPct val="90000"/>
            </a:lnSpc>
            <a:spcBef>
              <a:spcPct val="0"/>
            </a:spcBef>
            <a:spcAft>
              <a:spcPct val="35000"/>
            </a:spcAft>
            <a:buNone/>
          </a:pPr>
          <a:r>
            <a:rPr lang="en-US" sz="1200" kern="1200" dirty="0"/>
            <a:t>- Environmental Policy</a:t>
          </a:r>
        </a:p>
        <a:p>
          <a:pPr marL="0" lvl="0" indent="0" algn="ctr" defTabSz="533400">
            <a:lnSpc>
              <a:spcPct val="90000"/>
            </a:lnSpc>
            <a:spcBef>
              <a:spcPct val="0"/>
            </a:spcBef>
            <a:spcAft>
              <a:spcPct val="35000"/>
            </a:spcAft>
            <a:buNone/>
          </a:pPr>
          <a:r>
            <a:rPr lang="en-US" sz="1200" kern="1200" dirty="0"/>
            <a:t>- Environmental Aspects</a:t>
          </a:r>
        </a:p>
        <a:p>
          <a:pPr marL="0" lvl="0" indent="0" algn="ctr" defTabSz="533400">
            <a:lnSpc>
              <a:spcPct val="90000"/>
            </a:lnSpc>
            <a:spcBef>
              <a:spcPct val="0"/>
            </a:spcBef>
            <a:spcAft>
              <a:spcPct val="35000"/>
            </a:spcAft>
            <a:buNone/>
          </a:pPr>
          <a:r>
            <a:rPr lang="en-US" sz="1200" kern="1200" dirty="0"/>
            <a:t>Legal Requirements</a:t>
          </a:r>
        </a:p>
        <a:p>
          <a:pPr marL="0" lvl="0" indent="0" algn="ctr" defTabSz="533400">
            <a:lnSpc>
              <a:spcPct val="90000"/>
            </a:lnSpc>
            <a:spcBef>
              <a:spcPct val="0"/>
            </a:spcBef>
            <a:spcAft>
              <a:spcPct val="35000"/>
            </a:spcAft>
            <a:buNone/>
          </a:pPr>
          <a:r>
            <a:rPr lang="en-US" sz="1200" kern="1200" dirty="0"/>
            <a:t>Objectives and Targets</a:t>
          </a:r>
        </a:p>
        <a:p>
          <a:pPr marL="0" lvl="0" indent="0" algn="ctr" defTabSz="533400">
            <a:lnSpc>
              <a:spcPct val="90000"/>
            </a:lnSpc>
            <a:spcBef>
              <a:spcPct val="0"/>
            </a:spcBef>
            <a:spcAft>
              <a:spcPct val="35000"/>
            </a:spcAft>
            <a:buNone/>
          </a:pPr>
          <a:r>
            <a:rPr lang="en-US" sz="1200" kern="1200" dirty="0"/>
            <a:t>Environmental Management Programme</a:t>
          </a:r>
        </a:p>
        <a:p>
          <a:pPr marL="0" lvl="0" indent="0" algn="ctr" defTabSz="533400">
            <a:lnSpc>
              <a:spcPct val="90000"/>
            </a:lnSpc>
            <a:spcBef>
              <a:spcPct val="0"/>
            </a:spcBef>
            <a:spcAft>
              <a:spcPct val="35000"/>
            </a:spcAft>
            <a:buNone/>
          </a:pPr>
          <a:endParaRPr lang="en-US" sz="600" kern="1200" dirty="0"/>
        </a:p>
        <a:p>
          <a:pPr marL="0" lvl="0" indent="0" algn="ctr" defTabSz="533400">
            <a:lnSpc>
              <a:spcPct val="90000"/>
            </a:lnSpc>
            <a:spcBef>
              <a:spcPct val="0"/>
            </a:spcBef>
            <a:spcAft>
              <a:spcPct val="35000"/>
            </a:spcAft>
            <a:buNone/>
          </a:pPr>
          <a:endParaRPr lang="en-US" sz="600" kern="1200" dirty="0"/>
        </a:p>
      </dsp:txBody>
      <dsp:txXfrm>
        <a:off x="1825728" y="235455"/>
        <a:ext cx="2850063" cy="1493509"/>
      </dsp:txXfrm>
    </dsp:sp>
    <dsp:sp modelId="{E2FF08A8-8C59-448D-91BF-5B52BAC0343F}">
      <dsp:nvSpPr>
        <dsp:cNvPr id="0" name=""/>
        <dsp:cNvSpPr/>
      </dsp:nvSpPr>
      <dsp:spPr>
        <a:xfrm>
          <a:off x="3457301" y="1840580"/>
          <a:ext cx="2778521" cy="1874543"/>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Do</a:t>
          </a:r>
        </a:p>
        <a:p>
          <a:pPr marL="0" lvl="0" indent="0" algn="ctr" defTabSz="533400">
            <a:lnSpc>
              <a:spcPct val="90000"/>
            </a:lnSpc>
            <a:spcBef>
              <a:spcPct val="0"/>
            </a:spcBef>
            <a:spcAft>
              <a:spcPct val="35000"/>
            </a:spcAft>
            <a:buNone/>
          </a:pPr>
          <a:r>
            <a:rPr lang="en-US" sz="1200" kern="1200" dirty="0"/>
            <a:t>- Structure, responsibility</a:t>
          </a:r>
        </a:p>
        <a:p>
          <a:pPr marL="0" lvl="0" indent="0" algn="ctr" defTabSz="533400">
            <a:lnSpc>
              <a:spcPct val="90000"/>
            </a:lnSpc>
            <a:spcBef>
              <a:spcPct val="0"/>
            </a:spcBef>
            <a:spcAft>
              <a:spcPct val="35000"/>
            </a:spcAft>
            <a:buNone/>
          </a:pPr>
          <a:r>
            <a:rPr lang="en-US" sz="1200" kern="1200" dirty="0"/>
            <a:t>- Training</a:t>
          </a:r>
        </a:p>
        <a:p>
          <a:pPr marL="0" lvl="0" indent="0" algn="ctr" defTabSz="533400">
            <a:lnSpc>
              <a:spcPct val="90000"/>
            </a:lnSpc>
            <a:spcBef>
              <a:spcPct val="0"/>
            </a:spcBef>
            <a:spcAft>
              <a:spcPct val="35000"/>
            </a:spcAft>
            <a:buNone/>
          </a:pPr>
          <a:r>
            <a:rPr lang="en-US" sz="1200" kern="1200" dirty="0"/>
            <a:t>- Communication</a:t>
          </a:r>
        </a:p>
        <a:p>
          <a:pPr marL="0" lvl="0" indent="0" algn="ctr" defTabSz="533400">
            <a:lnSpc>
              <a:spcPct val="90000"/>
            </a:lnSpc>
            <a:spcBef>
              <a:spcPct val="0"/>
            </a:spcBef>
            <a:spcAft>
              <a:spcPct val="35000"/>
            </a:spcAft>
            <a:buNone/>
          </a:pPr>
          <a:r>
            <a:rPr lang="en-US" sz="1200" kern="1200" dirty="0"/>
            <a:t>- Env. Management Documentation</a:t>
          </a:r>
        </a:p>
        <a:p>
          <a:pPr marL="0" lvl="0" indent="0" algn="ctr" defTabSz="533400">
            <a:lnSpc>
              <a:spcPct val="90000"/>
            </a:lnSpc>
            <a:spcBef>
              <a:spcPct val="0"/>
            </a:spcBef>
            <a:spcAft>
              <a:spcPct val="35000"/>
            </a:spcAft>
            <a:buNone/>
          </a:pPr>
          <a:r>
            <a:rPr lang="en-US" sz="1200" kern="1200" dirty="0"/>
            <a:t>- Document Control</a:t>
          </a:r>
        </a:p>
        <a:p>
          <a:pPr marL="0" lvl="0" indent="0" algn="ctr" defTabSz="533400">
            <a:lnSpc>
              <a:spcPct val="90000"/>
            </a:lnSpc>
            <a:spcBef>
              <a:spcPct val="0"/>
            </a:spcBef>
            <a:spcAft>
              <a:spcPct val="35000"/>
            </a:spcAft>
            <a:buNone/>
          </a:pPr>
          <a:r>
            <a:rPr lang="en-US" sz="1200" kern="1200" dirty="0"/>
            <a:t>- Operational Control</a:t>
          </a:r>
        </a:p>
        <a:p>
          <a:pPr marL="0" lvl="0" indent="0" algn="ctr" defTabSz="533400">
            <a:lnSpc>
              <a:spcPct val="90000"/>
            </a:lnSpc>
            <a:spcBef>
              <a:spcPct val="0"/>
            </a:spcBef>
            <a:spcAft>
              <a:spcPct val="35000"/>
            </a:spcAft>
            <a:buNone/>
          </a:pPr>
          <a:r>
            <a:rPr lang="en-US" sz="1200" kern="1200" dirty="0"/>
            <a:t>- Emergency Preparedness</a:t>
          </a:r>
        </a:p>
      </dsp:txBody>
      <dsp:txXfrm>
        <a:off x="3548809" y="1932088"/>
        <a:ext cx="2595505" cy="1691527"/>
      </dsp:txXfrm>
    </dsp:sp>
    <dsp:sp modelId="{7B6C3D1B-4A66-4F3F-AA4C-FEC9102EC379}">
      <dsp:nvSpPr>
        <dsp:cNvPr id="0" name=""/>
        <dsp:cNvSpPr/>
      </dsp:nvSpPr>
      <dsp:spPr>
        <a:xfrm>
          <a:off x="1738803" y="3693141"/>
          <a:ext cx="3011653" cy="1633867"/>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Check/Correct</a:t>
          </a:r>
        </a:p>
        <a:p>
          <a:pPr marL="0" lvl="0" indent="0" algn="ctr" defTabSz="533400">
            <a:lnSpc>
              <a:spcPct val="90000"/>
            </a:lnSpc>
            <a:spcBef>
              <a:spcPct val="0"/>
            </a:spcBef>
            <a:spcAft>
              <a:spcPct val="35000"/>
            </a:spcAft>
            <a:buNone/>
          </a:pPr>
          <a:r>
            <a:rPr lang="en-US" sz="1200" kern="1200" dirty="0"/>
            <a:t>- Monitoring/Measurement</a:t>
          </a:r>
        </a:p>
        <a:p>
          <a:pPr marL="0" lvl="0" indent="0" algn="ctr" defTabSz="533400">
            <a:lnSpc>
              <a:spcPct val="90000"/>
            </a:lnSpc>
            <a:spcBef>
              <a:spcPct val="0"/>
            </a:spcBef>
            <a:spcAft>
              <a:spcPct val="35000"/>
            </a:spcAft>
            <a:buNone/>
          </a:pPr>
          <a:r>
            <a:rPr lang="en-US" sz="1200" kern="1200" dirty="0"/>
            <a:t>- Non Conformance/Corrective/Preventive Action</a:t>
          </a:r>
        </a:p>
        <a:p>
          <a:pPr marL="0" lvl="0" indent="0" algn="ctr" defTabSz="533400">
            <a:lnSpc>
              <a:spcPct val="90000"/>
            </a:lnSpc>
            <a:spcBef>
              <a:spcPct val="0"/>
            </a:spcBef>
            <a:spcAft>
              <a:spcPct val="35000"/>
            </a:spcAft>
            <a:buNone/>
          </a:pPr>
          <a:r>
            <a:rPr lang="en-US" sz="1200" kern="1200" dirty="0"/>
            <a:t>- Records</a:t>
          </a:r>
        </a:p>
        <a:p>
          <a:pPr marL="0" lvl="0" indent="0" algn="ctr" defTabSz="533400">
            <a:lnSpc>
              <a:spcPct val="90000"/>
            </a:lnSpc>
            <a:spcBef>
              <a:spcPct val="0"/>
            </a:spcBef>
            <a:spcAft>
              <a:spcPct val="35000"/>
            </a:spcAft>
            <a:buNone/>
          </a:pPr>
          <a:r>
            <a:rPr lang="en-US" sz="1200" kern="1200" dirty="0"/>
            <a:t>- Audits</a:t>
          </a:r>
        </a:p>
      </dsp:txBody>
      <dsp:txXfrm>
        <a:off x="1818562" y="3772900"/>
        <a:ext cx="2852135" cy="1474349"/>
      </dsp:txXfrm>
    </dsp:sp>
    <dsp:sp modelId="{3DFB35E1-18C1-4702-B284-799A933A9D44}">
      <dsp:nvSpPr>
        <dsp:cNvPr id="0" name=""/>
        <dsp:cNvSpPr/>
      </dsp:nvSpPr>
      <dsp:spPr>
        <a:xfrm>
          <a:off x="58331" y="1915899"/>
          <a:ext cx="3011653" cy="150582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Act/Improve</a:t>
          </a:r>
        </a:p>
        <a:p>
          <a:pPr marL="0" lvl="0" indent="0" algn="ctr" defTabSz="533400">
            <a:lnSpc>
              <a:spcPct val="90000"/>
            </a:lnSpc>
            <a:spcBef>
              <a:spcPct val="0"/>
            </a:spcBef>
            <a:spcAft>
              <a:spcPct val="35000"/>
            </a:spcAft>
            <a:buNone/>
          </a:pPr>
          <a:r>
            <a:rPr lang="en-US" sz="1200" kern="1200" dirty="0"/>
            <a:t>- Management Review</a:t>
          </a:r>
        </a:p>
      </dsp:txBody>
      <dsp:txXfrm>
        <a:off x="131839" y="1989407"/>
        <a:ext cx="2864637" cy="13588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15.9.2020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15.9.2020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mod="1">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Kuva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Kuvan paikkamerkki 10"/>
          <p:cNvSpPr>
            <a:spLocks noGrp="1"/>
          </p:cNvSpPr>
          <p:nvPr>
            <p:ph type="pic" sz="quarter" idx="10"/>
          </p:nvPr>
        </p:nvSpPr>
        <p:spPr>
          <a:xfrm>
            <a:off x="661789" y="423379"/>
            <a:ext cx="11015861" cy="5562317"/>
          </a:xfrm>
        </p:spPr>
        <p:txBody>
          <a:bodyPr/>
          <a:lstStyle/>
          <a:p>
            <a:pPr lvl="0"/>
            <a:r>
              <a:rPr lang="en-US" noProof="0"/>
              <a:t>Click icon to add picture</a:t>
            </a:r>
            <a:endParaRPr lang="fi-FI" noProof="0"/>
          </a:p>
        </p:txBody>
      </p:sp>
      <p:sp>
        <p:nvSpPr>
          <p:cNvPr id="2" name="Footer Placeholder 1"/>
          <p:cNvSpPr>
            <a:spLocks noGrp="1"/>
          </p:cNvSpPr>
          <p:nvPr>
            <p:ph type="ftr" sz="quarter" idx="11"/>
          </p:nvPr>
        </p:nvSpPr>
        <p:spPr/>
        <p:txBody>
          <a:bodyPr/>
          <a:lstStyle/>
          <a:p>
            <a:endParaRPr lang="en-US"/>
          </a:p>
        </p:txBody>
      </p:sp>
      <p:sp>
        <p:nvSpPr>
          <p:cNvPr id="5" name="Slide Number Placeholder 1"/>
          <p:cNvSpPr>
            <a:spLocks noGrp="1"/>
          </p:cNvSpPr>
          <p:nvPr>
            <p:ph type="sldNum" sz="quarter" idx="4"/>
          </p:nvPr>
        </p:nvSpPr>
        <p:spPr>
          <a:xfrm>
            <a:off x="10901277" y="326639"/>
            <a:ext cx="85364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1856C896-489C-42B1-8D92-4B0E863D45CB}" type="slidenum">
              <a:rPr lang="en-US" smtClean="0"/>
              <a:t>‹#›</a:t>
            </a:fld>
            <a:endParaRPr lang="en-US"/>
          </a:p>
        </p:txBody>
      </p:sp>
    </p:spTree>
    <p:extLst>
      <p:ext uri="{BB962C8B-B14F-4D97-AF65-F5344CB8AC3E}">
        <p14:creationId xmlns:p14="http://schemas.microsoft.com/office/powerpoint/2010/main" val="307250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15.9.2020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 id="2147483703" r:id="rId8"/>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ikid.io.tudelft.nl/WikID/index.php/Example_of_an_EcoDesign_checklist" TargetMode="External"/><Relationship Id="rId2" Type="http://schemas.openxmlformats.org/officeDocument/2006/relationships/hyperlink" Target="http://wikid.io.tudelft.nl/WikID/index.php/EcoDesign_strategy_whee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eur-lex.europa.eu/legal-content/EN/TXT/?uri=uriserv:OJ.L_.2017.198.01.0001.01.ENG" TargetMode="External"/><Relationship Id="rId2" Type="http://schemas.openxmlformats.org/officeDocument/2006/relationships/hyperlink" Target="https://ec.europa.eu/info/energy-climate-change-environment/standards-tools-and-labels/products-labelling-rules-and-requirements/energy-label-and-ecodesign/rules-and-requirements_en#energy-labelling-framework" TargetMode="External"/><Relationship Id="rId1" Type="http://schemas.openxmlformats.org/officeDocument/2006/relationships/slideLayout" Target="../slideLayouts/slideLayout3.xml"/><Relationship Id="rId6" Type="http://schemas.openxmlformats.org/officeDocument/2006/relationships/hyperlink" Target="https://ec.europa.eu/energy/en/list-regulations-product-groups-energy-efficient-products" TargetMode="External"/><Relationship Id="rId5" Type="http://schemas.openxmlformats.org/officeDocument/2006/relationships/hyperlink" Target="https://eur-lex.europa.eu/legal-content/EN/TXT/?qid=1483960559694&amp;uri=CELEX:52016DC0773" TargetMode="External"/><Relationship Id="rId4" Type="http://schemas.openxmlformats.org/officeDocument/2006/relationships/hyperlink" Target="https://eur-lex.europa.eu/LexUriServ/LexUriServ.do?uri=OJ:L:2009:285:0010:0035:en:PDF"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ikid.io.tudelft.nl/WikID/index.php/Example_of_an_EcoDesign_checklist"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globalecolabelling.net/assets/Uploads/intro-to-ecolabelling.pdf" TargetMode="External"/><Relationship Id="rId2" Type="http://schemas.openxmlformats.org/officeDocument/2006/relationships/hyperlink" Target="https://www.globalecolabelling.net/eco/eco-friendly-products-by-category/"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globalecolabelling.net/assets/Uploads/intro-to-ecolabelling.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s://globalecolabelling.net/assets/Uploads/intro-to-ecolabelling.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globalecolabelling.net/assets/Uploads/intro-to-ecolabelling.pdf"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globalecolabelling.net/assets/Uploads/intro-to-ecolabelling.pdf"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globalecolabelling.net/assets/Uploads/intro-to-ecolabelling.pdf"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www.globalecolabelling.net/"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iso.org/standard/66652.html" TargetMode="External"/><Relationship Id="rId3" Type="http://schemas.openxmlformats.org/officeDocument/2006/relationships/hyperlink" Target="https://www.iso.org/standard/60856.html" TargetMode="External"/><Relationship Id="rId7" Type="http://schemas.openxmlformats.org/officeDocument/2006/relationships/hyperlink" Target="https://www.iso.org/standard/34425.html" TargetMode="External"/><Relationship Id="rId2" Type="http://schemas.openxmlformats.org/officeDocument/2006/relationships/hyperlink" Target="https://www.iso.org/standard/60857.html" TargetMode="External"/><Relationship Id="rId1" Type="http://schemas.openxmlformats.org/officeDocument/2006/relationships/slideLayout" Target="../slideLayouts/slideLayout5.xml"/><Relationship Id="rId6" Type="http://schemas.openxmlformats.org/officeDocument/2006/relationships/hyperlink" Target="https://www.iso.org/standard/38498.html" TargetMode="External"/><Relationship Id="rId11" Type="http://schemas.openxmlformats.org/officeDocument/2006/relationships/hyperlink" Target="https://www.iso.org/standard/43241.html" TargetMode="External"/><Relationship Id="rId5" Type="http://schemas.openxmlformats.org/officeDocument/2006/relationships/hyperlink" Target="https://www.iso.org/standard/37456.html" TargetMode="External"/><Relationship Id="rId10" Type="http://schemas.openxmlformats.org/officeDocument/2006/relationships/hyperlink" Target="https://www.iso.org/standard/38131.html" TargetMode="External"/><Relationship Id="rId4" Type="http://schemas.openxmlformats.org/officeDocument/2006/relationships/hyperlink" Target="https://www.iso.org/standard/71206.html" TargetMode="External"/><Relationship Id="rId9" Type="http://schemas.openxmlformats.org/officeDocument/2006/relationships/hyperlink" Target="https://www.iso.org/standard/72458.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hgprotocol.org/sites/default/files/ghgp/standards/Scope3_Calculation_Guidance_0.pdf" TargetMode="External"/><Relationship Id="rId2" Type="http://schemas.openxmlformats.org/officeDocument/2006/relationships/hyperlink" Target="https://ghgprotocol.or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hyperlink" Target="https://www.threebility.com/sustainable-business-model-canvas" TargetMode="External"/><Relationship Id="rId7" Type="http://schemas.openxmlformats.org/officeDocument/2006/relationships/hyperlink" Target="https://www.threebility.com/sustainability-balanced-scorecard" TargetMode="External"/><Relationship Id="rId2" Type="http://schemas.openxmlformats.org/officeDocument/2006/relationships/hyperlink" Target="https://www.threebility.com/sustainability-impact-canvas" TargetMode="External"/><Relationship Id="rId1" Type="http://schemas.openxmlformats.org/officeDocument/2006/relationships/slideLayout" Target="../slideLayouts/slideLayout2.xml"/><Relationship Id="rId6" Type="http://schemas.openxmlformats.org/officeDocument/2006/relationships/hyperlink" Target="https://www.threebility.com/sustainability-swot-analysis" TargetMode="External"/><Relationship Id="rId5" Type="http://schemas.openxmlformats.org/officeDocument/2006/relationships/hyperlink" Target="https://www.threebility.com/digital-product-ethics-canvas" TargetMode="External"/><Relationship Id="rId4" Type="http://schemas.openxmlformats.org/officeDocument/2006/relationships/hyperlink" Target="https://www.threebility.com/sustainable-business-model-game"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intelex.com/products/environment" TargetMode="External"/><Relationship Id="rId7" Type="http://schemas.openxmlformats.org/officeDocument/2006/relationships/hyperlink" Target="https://www.capterra.com/p/149424/MyEasyISO/" TargetMode="External"/><Relationship Id="rId2" Type="http://schemas.openxmlformats.org/officeDocument/2006/relationships/hyperlink" Target="https://int.lead.bureauveritas.com/en/environment-digital-tools" TargetMode="External"/><Relationship Id="rId1" Type="http://schemas.openxmlformats.org/officeDocument/2006/relationships/slideLayout" Target="../slideLayouts/slideLayout2.xml"/><Relationship Id="rId6" Type="http://schemas.openxmlformats.org/officeDocument/2006/relationships/hyperlink" Target="https://www.ehs.com/solutions/environmental-management-software/" TargetMode="External"/><Relationship Id="rId5" Type="http://schemas.openxmlformats.org/officeDocument/2006/relationships/hyperlink" Target="https://www.quentic.com/environmental-management-system/" TargetMode="External"/><Relationship Id="rId4" Type="http://schemas.openxmlformats.org/officeDocument/2006/relationships/hyperlink" Target="https://www.cority.com/solutions/environmental-management/"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eco-bat.ch/" TargetMode="External"/><Relationship Id="rId3" Type="http://schemas.openxmlformats.org/officeDocument/2006/relationships/hyperlink" Target="https://www.oneclicklca.com/" TargetMode="External"/><Relationship Id="rId7" Type="http://schemas.openxmlformats.org/officeDocument/2006/relationships/hyperlink" Target="https://grantadesign.com/" TargetMode="External"/><Relationship Id="rId2" Type="http://schemas.openxmlformats.org/officeDocument/2006/relationships/hyperlink" Target="https://www.ecodesign-company.com/en/" TargetMode="External"/><Relationship Id="rId1" Type="http://schemas.openxmlformats.org/officeDocument/2006/relationships/slideLayout" Target="../slideLayouts/slideLayout2.xml"/><Relationship Id="rId6" Type="http://schemas.openxmlformats.org/officeDocument/2006/relationships/hyperlink" Target="https://www.solidforest.com/en/index.html" TargetMode="External"/><Relationship Id="rId5" Type="http://schemas.openxmlformats.org/officeDocument/2006/relationships/hyperlink" Target="https://www.gabi-software.com/nw-eu-english/index/" TargetMode="External"/><Relationship Id="rId4" Type="http://schemas.openxmlformats.org/officeDocument/2006/relationships/hyperlink" Target="https://simapro.com/" TargetMode="External"/><Relationship Id="rId9" Type="http://schemas.openxmlformats.org/officeDocument/2006/relationships/hyperlink" Target="http://www.ccalc.org.uk/"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selerant.com/eco-design/" TargetMode="External"/><Relationship Id="rId7" Type="http://schemas.openxmlformats.org/officeDocument/2006/relationships/hyperlink" Target="https://www.earthshiftglobal.com/" TargetMode="External"/><Relationship Id="rId2" Type="http://schemas.openxmlformats.org/officeDocument/2006/relationships/hyperlink" Target="https://www.makersite.de/" TargetMode="External"/><Relationship Id="rId1" Type="http://schemas.openxmlformats.org/officeDocument/2006/relationships/slideLayout" Target="../slideLayouts/slideLayout2.xml"/><Relationship Id="rId6" Type="http://schemas.openxmlformats.org/officeDocument/2006/relationships/hyperlink" Target="https://www.earthshiftglobal.com/software/packagesmart" TargetMode="External"/><Relationship Id="rId5" Type="http://schemas.openxmlformats.org/officeDocument/2006/relationships/hyperlink" Target="https://www.lcacalculator.com/" TargetMode="External"/><Relationship Id="rId4" Type="http://schemas.openxmlformats.org/officeDocument/2006/relationships/hyperlink" Target="https://www.ethz.ch/content/specialinterest/baug/institute-ifu/esd/en/downloads/lca4waste.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ec.europa.eu/environment/ecolabel/" TargetMode="External"/><Relationship Id="rId7" Type="http://schemas.openxmlformats.org/officeDocument/2006/relationships/hyperlink" Target="https://globalecolabelling.net/" TargetMode="External"/><Relationship Id="rId2" Type="http://schemas.openxmlformats.org/officeDocument/2006/relationships/hyperlink" Target="https://www.blauer-engel.de/en" TargetMode="External"/><Relationship Id="rId1" Type="http://schemas.openxmlformats.org/officeDocument/2006/relationships/slideLayout" Target="../slideLayouts/slideLayout2.xml"/><Relationship Id="rId6" Type="http://schemas.openxmlformats.org/officeDocument/2006/relationships/hyperlink" Target="https://www.ruokavirasto.fi/yritykset/elintarvikeala/luomutuotteet/markkinointi-ja-merkinnat/aurinkomerkki/" TargetMode="External"/><Relationship Id="rId5" Type="http://schemas.openxmlformats.org/officeDocument/2006/relationships/hyperlink" Target="https://www.environdec.com/" TargetMode="External"/><Relationship Id="rId4" Type="http://schemas.openxmlformats.org/officeDocument/2006/relationships/hyperlink" Target="http://www.nordic-ecolabel.or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bapcertification.org/" TargetMode="External"/><Relationship Id="rId7" Type="http://schemas.openxmlformats.org/officeDocument/2006/relationships/hyperlink" Target="https://www.carbontrust.com/home/" TargetMode="External"/><Relationship Id="rId2" Type="http://schemas.openxmlformats.org/officeDocument/2006/relationships/hyperlink" Target="https://www.asc-aqua.org/" TargetMode="External"/><Relationship Id="rId1" Type="http://schemas.openxmlformats.org/officeDocument/2006/relationships/slideLayout" Target="../slideLayouts/slideLayout2.xml"/><Relationship Id="rId6" Type="http://schemas.openxmlformats.org/officeDocument/2006/relationships/hyperlink" Target="https://www.breeam.com/" TargetMode="External"/><Relationship Id="rId5" Type="http://schemas.openxmlformats.org/officeDocument/2006/relationships/hyperlink" Target="https://www.blueflag.global/" TargetMode="External"/><Relationship Id="rId4" Type="http://schemas.openxmlformats.org/officeDocument/2006/relationships/hyperlink" Target="https://www.basf.com/fi/en.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energystar.gov/" TargetMode="External"/><Relationship Id="rId7" Type="http://schemas.openxmlformats.org/officeDocument/2006/relationships/hyperlink" Target="https://greenglobe.com/" TargetMode="External"/><Relationship Id="rId2" Type="http://schemas.openxmlformats.org/officeDocument/2006/relationships/hyperlink" Target="https://www.ekoenergy.org/" TargetMode="External"/><Relationship Id="rId1" Type="http://schemas.openxmlformats.org/officeDocument/2006/relationships/slideLayout" Target="../slideLayouts/slideLayout2.xml"/><Relationship Id="rId6" Type="http://schemas.openxmlformats.org/officeDocument/2006/relationships/hyperlink" Target="https://www.naturskyddsforeningen.se/in-english" TargetMode="External"/><Relationship Id="rId5" Type="http://schemas.openxmlformats.org/officeDocument/2006/relationships/hyperlink" Target="https://sustainable.golf/vision/action/certification" TargetMode="External"/><Relationship Id="rId4" Type="http://schemas.openxmlformats.org/officeDocument/2006/relationships/hyperlink" Target="https://www.fsc.org/"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pefc.fi/english/" TargetMode="External"/><Relationship Id="rId3" Type="http://schemas.openxmlformats.org/officeDocument/2006/relationships/hyperlink" Target="https://www.greenseal.org/" TargetMode="External"/><Relationship Id="rId7" Type="http://schemas.openxmlformats.org/officeDocument/2006/relationships/hyperlink" Target="https://www.oprl.org.uk/about-oprl/" TargetMode="External"/><Relationship Id="rId2" Type="http://schemas.openxmlformats.org/officeDocument/2006/relationships/hyperlink" Target="http://greenguard.org/en/CertificationPrograms/CertificationPrograms_indoorAirQuality.aspx" TargetMode="External"/><Relationship Id="rId1" Type="http://schemas.openxmlformats.org/officeDocument/2006/relationships/slideLayout" Target="../slideLayouts/slideLayout2.xml"/><Relationship Id="rId6" Type="http://schemas.openxmlformats.org/officeDocument/2006/relationships/hyperlink" Target="https://www.msc.org/home" TargetMode="External"/><Relationship Id="rId5" Type="http://schemas.openxmlformats.org/officeDocument/2006/relationships/hyperlink" Target="http://www.luomuliitto.fi/luomutuotanto/leppakerttumerkki/" TargetMode="External"/><Relationship Id="rId4" Type="http://schemas.openxmlformats.org/officeDocument/2006/relationships/hyperlink" Target="http://leed.usgbc.org/leed.html" TargetMode="External"/><Relationship Id="rId9" Type="http://schemas.openxmlformats.org/officeDocument/2006/relationships/hyperlink" Target="https://ec.europa.eu/info/food-farming-fisheries/farming/organic-farming/organics-glance/organic-logo_en"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earthcheck.org/" TargetMode="External"/><Relationship Id="rId7" Type="http://schemas.openxmlformats.org/officeDocument/2006/relationships/hyperlink" Target="https://www.globalreporting.org/standards" TargetMode="External"/><Relationship Id="rId2" Type="http://schemas.openxmlformats.org/officeDocument/2006/relationships/hyperlink" Target="https://bcorporation.net/" TargetMode="External"/><Relationship Id="rId1" Type="http://schemas.openxmlformats.org/officeDocument/2006/relationships/slideLayout" Target="../slideLayouts/slideLayout2.xml"/><Relationship Id="rId6" Type="http://schemas.openxmlformats.org/officeDocument/2006/relationships/hyperlink" Target="https://wwf.fi/en/green-office/" TargetMode="External"/><Relationship Id="rId5" Type="http://schemas.openxmlformats.org/officeDocument/2006/relationships/hyperlink" Target="https://www.fairtrade.net/" TargetMode="External"/><Relationship Id="rId4" Type="http://schemas.openxmlformats.org/officeDocument/2006/relationships/hyperlink" Target="https://ekokompassi.fi/en/"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goldstandard.org/" TargetMode="External"/><Relationship Id="rId2" Type="http://schemas.openxmlformats.org/officeDocument/2006/relationships/hyperlink" Target="https://www.atmosfair.de/de/" TargetMode="External"/><Relationship Id="rId1" Type="http://schemas.openxmlformats.org/officeDocument/2006/relationships/slideLayout" Target="../slideLayouts/slideLayout2.xml"/><Relationship Id="rId6" Type="http://schemas.openxmlformats.org/officeDocument/2006/relationships/hyperlink" Target="https://verra.org/" TargetMode="External"/><Relationship Id="rId5" Type="http://schemas.openxmlformats.org/officeDocument/2006/relationships/hyperlink" Target="https://www.southpole.com/" TargetMode="External"/><Relationship Id="rId4" Type="http://schemas.openxmlformats.org/officeDocument/2006/relationships/hyperlink" Target="http://www.planvivo.org/"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3200" dirty="0"/>
              <a:t>Green Standards Framework</a:t>
            </a:r>
          </a:p>
        </p:txBody>
      </p:sp>
      <p:sp>
        <p:nvSpPr>
          <p:cNvPr id="3" name="Alaotsikko 2"/>
          <p:cNvSpPr>
            <a:spLocks noGrp="1"/>
          </p:cNvSpPr>
          <p:nvPr>
            <p:ph type="subTitle" idx="1"/>
          </p:nvPr>
        </p:nvSpPr>
        <p:spPr/>
        <p:txBody>
          <a:bodyPr>
            <a:normAutofit/>
          </a:bodyPr>
          <a:lstStyle/>
          <a:p>
            <a:r>
              <a:rPr lang="fi-FI" sz="1800" dirty="0"/>
              <a:t>Lasse Okkonen, Karelia UAS</a:t>
            </a:r>
          </a:p>
          <a:p>
            <a:r>
              <a:rPr lang="fi-FI" sz="1800" dirty="0"/>
              <a:t>lasse.okkonen@karelia.fi</a:t>
            </a:r>
          </a:p>
        </p:txBody>
      </p:sp>
      <p:sp>
        <p:nvSpPr>
          <p:cNvPr id="5" name="Alatunnisteen paikkamerkki 4"/>
          <p:cNvSpPr>
            <a:spLocks noGrp="1"/>
          </p:cNvSpPr>
          <p:nvPr>
            <p:ph type="ftr" sz="quarter" idx="11"/>
          </p:nvPr>
        </p:nvSpPr>
        <p:spPr>
          <a:xfrm>
            <a:off x="8356158" y="6498381"/>
            <a:ext cx="4114800" cy="365125"/>
          </a:xfrm>
        </p:spPr>
        <p:txBody>
          <a:bodyPr/>
          <a:lstStyle/>
          <a:p>
            <a:r>
              <a:rPr lang="fi-FI" dirty="0"/>
              <a:t>kiertotalousamk.fi</a:t>
            </a:r>
          </a:p>
        </p:txBody>
      </p:sp>
      <p:grpSp>
        <p:nvGrpSpPr>
          <p:cNvPr id="6" name="Group 5"/>
          <p:cNvGrpSpPr/>
          <p:nvPr/>
        </p:nvGrpSpPr>
        <p:grpSpPr>
          <a:xfrm>
            <a:off x="1524000" y="5838245"/>
            <a:ext cx="8112388" cy="752474"/>
            <a:chOff x="0" y="0"/>
            <a:chExt cx="8112388" cy="75247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33418" cy="7524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83908"/>
              <a:ext cx="5378712" cy="635228"/>
            </a:xfrm>
            <a:prstGeom prst="rect">
              <a:avLst/>
            </a:prstGeom>
          </p:spPr>
        </p:pic>
      </p:grpSp>
      <p:pic>
        <p:nvPicPr>
          <p:cNvPr id="9" name="Kuva 6">
            <a:extLst>
              <a:ext uri="{FF2B5EF4-FFF2-40B4-BE49-F238E27FC236}">
                <a16:creationId xmlns:a16="http://schemas.microsoft.com/office/drawing/2014/main" id="{3CA9A64D-E503-4FC4-9AC5-74602033C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872" y="5032261"/>
            <a:ext cx="6559095" cy="635228"/>
          </a:xfrm>
          <a:prstGeom prst="rect">
            <a:avLst/>
          </a:prstGeom>
        </p:spPr>
      </p:pic>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000" dirty="0"/>
              <a:t>Principles of the environmental management systems</a:t>
            </a:r>
          </a:p>
        </p:txBody>
      </p:sp>
      <p:sp>
        <p:nvSpPr>
          <p:cNvPr id="6" name="Content Placeholder 5"/>
          <p:cNvSpPr>
            <a:spLocks noGrp="1"/>
          </p:cNvSpPr>
          <p:nvPr>
            <p:ph idx="1"/>
          </p:nvPr>
        </p:nvSpPr>
        <p:spPr>
          <a:xfrm>
            <a:off x="838200" y="1825625"/>
            <a:ext cx="5117983" cy="4161289"/>
          </a:xfrm>
        </p:spPr>
        <p:txBody>
          <a:bodyPr>
            <a:normAutofit/>
          </a:bodyPr>
          <a:lstStyle/>
          <a:p>
            <a:r>
              <a:rPr lang="en-GB" sz="1800" dirty="0"/>
              <a:t>The foundations of the environmental management systems are in quality management and continuous improvement (Deming Cycle, PDCA)</a:t>
            </a:r>
          </a:p>
          <a:p>
            <a:r>
              <a:rPr lang="en-GB" sz="1800" dirty="0"/>
              <a:t>Total Quality Management (TQM):</a:t>
            </a:r>
          </a:p>
          <a:p>
            <a:pPr lvl="1"/>
            <a:r>
              <a:rPr lang="en-GB" sz="1600" dirty="0"/>
              <a:t>System understanding and development</a:t>
            </a:r>
          </a:p>
          <a:p>
            <a:pPr lvl="1"/>
            <a:r>
              <a:rPr lang="en-GB" sz="1600" dirty="0"/>
              <a:t>Statistical methods to understand development needs</a:t>
            </a:r>
          </a:p>
          <a:p>
            <a:pPr lvl="1"/>
            <a:r>
              <a:rPr lang="en-GB" sz="1600" dirty="0"/>
              <a:t>Involvement of the whole work community to identify and solve problems together</a:t>
            </a:r>
          </a:p>
          <a:p>
            <a:pPr lvl="1"/>
            <a:r>
              <a:rPr lang="en-GB" sz="1600" dirty="0"/>
              <a:t>Comprehensiveness: quality, safety, risk management, economy, environmental management</a:t>
            </a:r>
          </a:p>
          <a:p>
            <a:pPr lvl="1"/>
            <a:r>
              <a:rPr lang="en-GB" sz="1600" dirty="0"/>
              <a:t>Inclusion increases cooperation and commitment to the continuous improvement</a:t>
            </a:r>
          </a:p>
        </p:txBody>
      </p:sp>
      <p:sp>
        <p:nvSpPr>
          <p:cNvPr id="4" name="Footer Placeholder 3"/>
          <p:cNvSpPr>
            <a:spLocks noGrp="1"/>
          </p:cNvSpPr>
          <p:nvPr>
            <p:ph type="ftr" sz="quarter" idx="11"/>
          </p:nvPr>
        </p:nvSpPr>
        <p:spPr>
          <a:xfrm>
            <a:off x="838200" y="6121851"/>
            <a:ext cx="4114800" cy="365125"/>
          </a:xfrm>
        </p:spPr>
        <p:txBody>
          <a:bodyPr/>
          <a:lstStyle/>
          <a:p>
            <a:r>
              <a:rPr lang="fi-FI" dirty="0"/>
              <a:t>kiertotalousamk.fi</a:t>
            </a:r>
          </a:p>
        </p:txBody>
      </p:sp>
      <p:graphicFrame>
        <p:nvGraphicFramePr>
          <p:cNvPr id="2" name="Diagram 1"/>
          <p:cNvGraphicFramePr/>
          <p:nvPr>
            <p:extLst>
              <p:ext uri="{D42A27DB-BD31-4B8C-83A1-F6EECF244321}">
                <p14:modId xmlns:p14="http://schemas.microsoft.com/office/powerpoint/2010/main" val="717098835"/>
              </p:ext>
            </p:extLst>
          </p:nvPr>
        </p:nvGraphicFramePr>
        <p:xfrm>
          <a:off x="5956183" y="1359017"/>
          <a:ext cx="6384955" cy="5327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459485" y="5799387"/>
            <a:ext cx="2265028" cy="600164"/>
          </a:xfrm>
          <a:prstGeom prst="rect">
            <a:avLst/>
          </a:prstGeom>
          <a:noFill/>
        </p:spPr>
        <p:txBody>
          <a:bodyPr wrap="square" rtlCol="0">
            <a:spAutoFit/>
          </a:bodyPr>
          <a:lstStyle/>
          <a:p>
            <a:r>
              <a:rPr lang="en-GB" sz="1100" dirty="0"/>
              <a:t>Source: Weiss &amp; Bentlage 2006. Environmental Management Systems and Certification. </a:t>
            </a:r>
          </a:p>
        </p:txBody>
      </p:sp>
    </p:spTree>
    <p:extLst>
      <p:ext uri="{BB962C8B-B14F-4D97-AF65-F5344CB8AC3E}">
        <p14:creationId xmlns:p14="http://schemas.microsoft.com/office/powerpoint/2010/main" val="252727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80" y="583278"/>
            <a:ext cx="11269505" cy="993775"/>
          </a:xfrm>
        </p:spPr>
        <p:txBody>
          <a:bodyPr>
            <a:normAutofit/>
          </a:bodyPr>
          <a:lstStyle/>
          <a:p>
            <a:r>
              <a:rPr lang="en-GB" sz="2000" dirty="0"/>
              <a:t>Environmental Reviewing: establishing the background for environmental management system</a:t>
            </a:r>
          </a:p>
        </p:txBody>
      </p:sp>
      <p:sp>
        <p:nvSpPr>
          <p:cNvPr id="3" name="Content Placeholder 2"/>
          <p:cNvSpPr>
            <a:spLocks noGrp="1"/>
          </p:cNvSpPr>
          <p:nvPr>
            <p:ph idx="1"/>
          </p:nvPr>
        </p:nvSpPr>
        <p:spPr>
          <a:xfrm>
            <a:off x="785193" y="1828723"/>
            <a:ext cx="9200649" cy="3701687"/>
          </a:xfrm>
        </p:spPr>
        <p:txBody>
          <a:bodyPr>
            <a:normAutofit fontScale="92500" lnSpcReduction="10000"/>
          </a:bodyPr>
          <a:lstStyle/>
          <a:p>
            <a:r>
              <a:rPr lang="fi-FI" sz="1900" dirty="0"/>
              <a:t>The basis is on organisational environmental management (ISO 14001 /14004 on Environmental Management Systems)</a:t>
            </a:r>
            <a:endParaRPr lang="en-GB" sz="1900" dirty="0"/>
          </a:p>
          <a:p>
            <a:r>
              <a:rPr lang="en-GB" sz="1900" dirty="0"/>
              <a:t>Main stages of the process are here simplified as follows:</a:t>
            </a:r>
          </a:p>
          <a:p>
            <a:endParaRPr lang="fi-FI" sz="2000" dirty="0"/>
          </a:p>
          <a:p>
            <a:pPr marL="800100" lvl="1" indent="-342900">
              <a:buFont typeface="+mj-lt"/>
              <a:buAutoNum type="arabicParenR"/>
            </a:pPr>
            <a:r>
              <a:rPr lang="fi-FI" sz="1800" dirty="0"/>
              <a:t>Business description</a:t>
            </a:r>
          </a:p>
          <a:p>
            <a:pPr lvl="2"/>
            <a:r>
              <a:rPr lang="en-GB" sz="1700" dirty="0"/>
              <a:t>This can be supported e.g. by SCOT, </a:t>
            </a:r>
            <a:r>
              <a:rPr lang="fi-FI" sz="1700" dirty="0"/>
              <a:t>(</a:t>
            </a:r>
            <a:r>
              <a:rPr lang="en-US" sz="1700" dirty="0"/>
              <a:t>Strengths, Challenges, Opportunities, Threats) –analyses</a:t>
            </a:r>
          </a:p>
          <a:p>
            <a:pPr marL="800100" lvl="1" indent="-342900">
              <a:buFont typeface="+mj-lt"/>
              <a:buAutoNum type="arabicParenR"/>
            </a:pPr>
            <a:r>
              <a:rPr lang="en-US" sz="1700" dirty="0"/>
              <a:t>Stakeholder analyses</a:t>
            </a:r>
          </a:p>
          <a:p>
            <a:pPr lvl="2"/>
            <a:r>
              <a:rPr lang="en-US" sz="1700" dirty="0"/>
              <a:t>Who are the stakeholders and what do they expect</a:t>
            </a:r>
          </a:p>
          <a:p>
            <a:pPr marL="800100" lvl="1" indent="-342900">
              <a:buFont typeface="+mj-lt"/>
              <a:buAutoNum type="arabicParenR"/>
            </a:pPr>
            <a:r>
              <a:rPr lang="en-US" sz="1800" dirty="0"/>
              <a:t>Identifying the environmental aspects and impacts</a:t>
            </a:r>
          </a:p>
          <a:p>
            <a:pPr marL="800100" lvl="1" indent="-342900">
              <a:buFont typeface="+mj-lt"/>
              <a:buAutoNum type="arabicParenR"/>
            </a:pPr>
            <a:r>
              <a:rPr lang="en-US" sz="1800" dirty="0"/>
              <a:t>Analyses of the legislation and mandatory requirements</a:t>
            </a:r>
          </a:p>
          <a:p>
            <a:pPr marL="800100" lvl="1" indent="-342900">
              <a:buFont typeface="+mj-lt"/>
              <a:buAutoNum type="arabicParenR"/>
            </a:pPr>
            <a:r>
              <a:rPr lang="en-US" sz="1800" dirty="0"/>
              <a:t>Environmental programme</a:t>
            </a:r>
          </a:p>
          <a:p>
            <a:pPr marL="800100" lvl="1" indent="-342900">
              <a:buFont typeface="+mj-lt"/>
              <a:buAutoNum type="arabicParenR"/>
            </a:pPr>
            <a:r>
              <a:rPr lang="en-US" sz="1800" dirty="0"/>
              <a:t>Environmental policy</a:t>
            </a:r>
          </a:p>
          <a:p>
            <a:pPr marL="800100" lvl="1" indent="-342900">
              <a:buFont typeface="+mj-lt"/>
              <a:buAutoNum type="arabicParenR"/>
            </a:pPr>
            <a:r>
              <a:rPr lang="en-US" sz="1800" dirty="0"/>
              <a:t>Implementation, communication and marketing</a:t>
            </a:r>
          </a:p>
          <a:p>
            <a:pPr lvl="1"/>
            <a:endParaRPr lang="en-US" sz="1600" dirty="0"/>
          </a:p>
          <a:p>
            <a:pPr lvl="1"/>
            <a:endParaRPr lang="en-US" sz="1600" dirty="0"/>
          </a:p>
          <a:p>
            <a:pPr lvl="1"/>
            <a:endParaRPr lang="en-US" sz="1600" dirty="0"/>
          </a:p>
          <a:p>
            <a:pPr lvl="1"/>
            <a:endParaRPr lang="fi-FI" sz="1600" dirty="0"/>
          </a:p>
        </p:txBody>
      </p:sp>
    </p:spTree>
    <p:extLst>
      <p:ext uri="{BB962C8B-B14F-4D97-AF65-F5344CB8AC3E}">
        <p14:creationId xmlns:p14="http://schemas.microsoft.com/office/powerpoint/2010/main" val="34478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a:t>Business description</a:t>
            </a:r>
          </a:p>
        </p:txBody>
      </p:sp>
      <p:sp>
        <p:nvSpPr>
          <p:cNvPr id="3" name="Content Placeholder 2"/>
          <p:cNvSpPr>
            <a:spLocks noGrp="1"/>
          </p:cNvSpPr>
          <p:nvPr>
            <p:ph idx="1"/>
          </p:nvPr>
        </p:nvSpPr>
        <p:spPr>
          <a:xfrm>
            <a:off x="752214" y="2149155"/>
            <a:ext cx="11301662" cy="3313188"/>
          </a:xfrm>
        </p:spPr>
        <p:txBody>
          <a:bodyPr/>
          <a:lstStyle/>
          <a:p>
            <a:r>
              <a:rPr lang="en-GB" sz="2000" dirty="0"/>
              <a:t>Business description – and current development phase</a:t>
            </a:r>
          </a:p>
          <a:p>
            <a:r>
              <a:rPr lang="en-GB" sz="2000" dirty="0"/>
              <a:t>Products, services and processes </a:t>
            </a:r>
          </a:p>
          <a:p>
            <a:r>
              <a:rPr lang="en-GB" sz="2000" dirty="0"/>
              <a:t>Any existing, or aspirations, for environmental management (systems, standards, labels, routines)</a:t>
            </a:r>
          </a:p>
          <a:p>
            <a:pPr marL="0" indent="0">
              <a:buNone/>
            </a:pPr>
            <a:endParaRPr lang="fi-FI" sz="2000" dirty="0">
              <a:sym typeface="Wingdings" panose="05000000000000000000" pitchFamily="2" charset="2"/>
            </a:endParaRPr>
          </a:p>
          <a:p>
            <a:pPr marL="0" indent="0">
              <a:buNone/>
            </a:pPr>
            <a:r>
              <a:rPr lang="fi-FI" sz="2000" dirty="0">
                <a:sym typeface="Wingdings" panose="05000000000000000000" pitchFamily="2" charset="2"/>
              </a:rPr>
              <a:t> </a:t>
            </a:r>
            <a:r>
              <a:rPr lang="en-GB" sz="2000" dirty="0">
                <a:sym typeface="Wingdings" panose="05000000000000000000" pitchFamily="2" charset="2"/>
              </a:rPr>
              <a:t>Understanding the business cases is essential for any further development activities</a:t>
            </a:r>
            <a:endParaRPr lang="en-GB" sz="2000" dirty="0"/>
          </a:p>
        </p:txBody>
      </p:sp>
    </p:spTree>
    <p:extLst>
      <p:ext uri="{BB962C8B-B14F-4D97-AF65-F5344CB8AC3E}">
        <p14:creationId xmlns:p14="http://schemas.microsoft.com/office/powerpoint/2010/main" val="32761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SCOT –analyses</a:t>
            </a:r>
            <a:endParaRPr lang="fi-FI" sz="2400" dirty="0"/>
          </a:p>
        </p:txBody>
      </p:sp>
      <p:sp>
        <p:nvSpPr>
          <p:cNvPr id="3" name="Content Placeholder 2"/>
          <p:cNvSpPr>
            <a:spLocks noGrp="1"/>
          </p:cNvSpPr>
          <p:nvPr>
            <p:ph idx="1"/>
          </p:nvPr>
        </p:nvSpPr>
        <p:spPr>
          <a:xfrm>
            <a:off x="838200" y="2065265"/>
            <a:ext cx="10858500" cy="3313188"/>
          </a:xfrm>
        </p:spPr>
        <p:txBody>
          <a:bodyPr>
            <a:normAutofit/>
          </a:bodyPr>
          <a:lstStyle/>
          <a:p>
            <a:r>
              <a:rPr lang="en-GB" sz="2000" dirty="0"/>
              <a:t>Enterprise/organisation should be aware of external and internal issues that affect to its environmental performance and management</a:t>
            </a:r>
          </a:p>
          <a:p>
            <a:r>
              <a:rPr lang="en-GB" sz="2000" dirty="0"/>
              <a:t>For this purpose, </a:t>
            </a:r>
            <a:r>
              <a:rPr lang="en-GB" sz="2000" b="1" dirty="0"/>
              <a:t>SCOT</a:t>
            </a:r>
            <a:r>
              <a:rPr lang="en-GB" sz="2000" dirty="0"/>
              <a:t> (Strengths, Challenges, Opportunities, Threats) –analyses, is an easy to use tool</a:t>
            </a:r>
          </a:p>
          <a:p>
            <a:r>
              <a:rPr lang="en-GB" sz="2000" dirty="0"/>
              <a:t>It can include also any risks related to business and its operations, and thus causing danger to the health, safety and environment</a:t>
            </a:r>
          </a:p>
          <a:p>
            <a:endParaRPr lang="fi-FI" sz="2000" dirty="0"/>
          </a:p>
        </p:txBody>
      </p:sp>
    </p:spTree>
    <p:extLst>
      <p:ext uri="{BB962C8B-B14F-4D97-AF65-F5344CB8AC3E}">
        <p14:creationId xmlns:p14="http://schemas.microsoft.com/office/powerpoint/2010/main" val="2527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01" y="436619"/>
            <a:ext cx="10972800" cy="993775"/>
          </a:xfrm>
        </p:spPr>
        <p:txBody>
          <a:bodyPr>
            <a:normAutofit/>
          </a:bodyPr>
          <a:lstStyle/>
          <a:p>
            <a:r>
              <a:rPr lang="fi-FI" sz="2400" dirty="0"/>
              <a:t>Stakeholder analyses</a:t>
            </a:r>
          </a:p>
        </p:txBody>
      </p:sp>
      <p:sp>
        <p:nvSpPr>
          <p:cNvPr id="3" name="Content Placeholder 2"/>
          <p:cNvSpPr>
            <a:spLocks noGrp="1"/>
          </p:cNvSpPr>
          <p:nvPr>
            <p:ph idx="1"/>
          </p:nvPr>
        </p:nvSpPr>
        <p:spPr>
          <a:xfrm>
            <a:off x="617989" y="1761171"/>
            <a:ext cx="10972800" cy="3313188"/>
          </a:xfrm>
        </p:spPr>
        <p:txBody>
          <a:bodyPr>
            <a:normAutofit/>
          </a:bodyPr>
          <a:lstStyle/>
          <a:p>
            <a:r>
              <a:rPr lang="en-GB" sz="2000" dirty="0"/>
              <a:t>According to ISO 14001, organisation should understand </a:t>
            </a:r>
            <a:r>
              <a:rPr lang="en-GB" sz="2000" b="1" dirty="0"/>
              <a:t>the needs and expectations</a:t>
            </a:r>
            <a:r>
              <a:rPr lang="en-GB" sz="2000" dirty="0"/>
              <a:t> of interested parties (= stakeholders)</a:t>
            </a:r>
          </a:p>
          <a:p>
            <a:r>
              <a:rPr lang="en-GB" sz="2000" dirty="0"/>
              <a:t>For stakeholder analyses, following questions can be applied:</a:t>
            </a:r>
          </a:p>
          <a:p>
            <a:pPr lvl="1"/>
            <a:r>
              <a:rPr lang="en-GB" sz="1800" dirty="0"/>
              <a:t>Who are the key stakeholders and their relation to company? (</a:t>
            </a:r>
            <a:r>
              <a:rPr lang="en-GB" sz="1800" b="1" dirty="0"/>
              <a:t>Customers</a:t>
            </a:r>
            <a:r>
              <a:rPr lang="en-GB" sz="1800" dirty="0"/>
              <a:t>, suppliers, collaborates, authorities, competitors, NGO’s, media, public etc).</a:t>
            </a:r>
            <a:endParaRPr lang="fi-FI" sz="1800" dirty="0"/>
          </a:p>
          <a:p>
            <a:pPr lvl="1"/>
            <a:r>
              <a:rPr lang="en-GB" sz="1800" dirty="0"/>
              <a:t>What are the opportunities of environmental / sustainable development with those stakeholders? (e.g. savings, cooperation, markets)</a:t>
            </a:r>
            <a:endParaRPr lang="fi-FI" sz="1800" dirty="0"/>
          </a:p>
          <a:p>
            <a:pPr lvl="1"/>
            <a:r>
              <a:rPr lang="en-GB" sz="1800" dirty="0"/>
              <a:t>Does the company have expectations to its stakeholders in environmental issues?</a:t>
            </a:r>
            <a:endParaRPr lang="fi-FI" sz="1800" dirty="0"/>
          </a:p>
          <a:p>
            <a:pPr lvl="1"/>
            <a:r>
              <a:rPr lang="en-GB" sz="1800" dirty="0"/>
              <a:t>How the cooperation with each stakeholder group is managed (documents, contracts, audits, marketing messages etc.)?</a:t>
            </a:r>
            <a:endParaRPr lang="fi-FI" sz="1800" dirty="0"/>
          </a:p>
          <a:p>
            <a:endParaRPr lang="fi-FI" sz="2000" dirty="0"/>
          </a:p>
        </p:txBody>
      </p:sp>
    </p:spTree>
    <p:extLst>
      <p:ext uri="{BB962C8B-B14F-4D97-AF65-F5344CB8AC3E}">
        <p14:creationId xmlns:p14="http://schemas.microsoft.com/office/powerpoint/2010/main" val="223049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76" y="495341"/>
            <a:ext cx="10972800" cy="993775"/>
          </a:xfrm>
        </p:spPr>
        <p:txBody>
          <a:bodyPr>
            <a:normAutofit/>
          </a:bodyPr>
          <a:lstStyle/>
          <a:p>
            <a:r>
              <a:rPr lang="en-US" sz="2400" dirty="0"/>
              <a:t>Identifying the environmental aspects and impacts</a:t>
            </a:r>
            <a:endParaRPr lang="fi-FI" sz="2400" dirty="0"/>
          </a:p>
        </p:txBody>
      </p:sp>
      <p:sp>
        <p:nvSpPr>
          <p:cNvPr id="3" name="Content Placeholder 2"/>
          <p:cNvSpPr>
            <a:spLocks noGrp="1"/>
          </p:cNvSpPr>
          <p:nvPr>
            <p:ph idx="1"/>
          </p:nvPr>
        </p:nvSpPr>
        <p:spPr>
          <a:xfrm>
            <a:off x="886437" y="2093002"/>
            <a:ext cx="5566611" cy="3313188"/>
          </a:xfrm>
        </p:spPr>
        <p:txBody>
          <a:bodyPr>
            <a:normAutofit/>
          </a:bodyPr>
          <a:lstStyle/>
          <a:p>
            <a:pPr>
              <a:buFont typeface="Constantia" panose="02030602050306030303" pitchFamily="18" charset="0"/>
              <a:buChar char="‐"/>
            </a:pPr>
            <a:r>
              <a:rPr lang="en-US" sz="2000" dirty="0"/>
              <a:t>Environmental </a:t>
            </a:r>
            <a:r>
              <a:rPr lang="en-US" sz="2000" b="1" dirty="0"/>
              <a:t>aspect</a:t>
            </a:r>
            <a:r>
              <a:rPr lang="en-US" sz="2000" dirty="0"/>
              <a:t> is operation that may cause positive or negative environmental impacts</a:t>
            </a:r>
          </a:p>
          <a:p>
            <a:pPr>
              <a:buFont typeface="Constantia" panose="02030602050306030303" pitchFamily="18" charset="0"/>
              <a:buChar char="‐"/>
            </a:pPr>
            <a:r>
              <a:rPr lang="en-US" sz="2000" dirty="0"/>
              <a:t>Environmental </a:t>
            </a:r>
            <a:r>
              <a:rPr lang="en-US" sz="2000" b="1" dirty="0"/>
              <a:t>impact</a:t>
            </a:r>
            <a:r>
              <a:rPr lang="en-US" sz="2000" dirty="0"/>
              <a:t> is either positive or negative change resulting from the operation. It could be for instance, acidification, eutrophication of waters, change in air quality, soil degradation, ozone layer depletion, global warming etc.</a:t>
            </a:r>
            <a:endParaRPr lang="fi-FI" sz="2000" dirty="0"/>
          </a:p>
        </p:txBody>
      </p:sp>
      <p:pic>
        <p:nvPicPr>
          <p:cNvPr id="4" name="Picture 3"/>
          <p:cNvPicPr>
            <a:picLocks noChangeAspect="1"/>
          </p:cNvPicPr>
          <p:nvPr/>
        </p:nvPicPr>
        <p:blipFill rotWithShape="1">
          <a:blip r:embed="rId2"/>
          <a:srcRect l="12959"/>
          <a:stretch/>
        </p:blipFill>
        <p:spPr>
          <a:xfrm>
            <a:off x="6353778" y="2314561"/>
            <a:ext cx="5739888" cy="251278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174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86884"/>
            <a:ext cx="10972800" cy="993775"/>
          </a:xfrm>
        </p:spPr>
        <p:txBody>
          <a:bodyPr>
            <a:normAutofit/>
          </a:bodyPr>
          <a:lstStyle/>
          <a:p>
            <a:r>
              <a:rPr lang="en-US" sz="2400" dirty="0"/>
              <a:t>Identifying the environmental aspects and impacts</a:t>
            </a:r>
            <a:endParaRPr lang="fi-FI" sz="2400" dirty="0"/>
          </a:p>
        </p:txBody>
      </p:sp>
      <p:sp>
        <p:nvSpPr>
          <p:cNvPr id="3" name="Content Placeholder 2"/>
          <p:cNvSpPr>
            <a:spLocks noGrp="1"/>
          </p:cNvSpPr>
          <p:nvPr>
            <p:ph idx="1"/>
          </p:nvPr>
        </p:nvSpPr>
        <p:spPr>
          <a:xfrm>
            <a:off x="693490" y="2090432"/>
            <a:ext cx="10782300" cy="3313188"/>
          </a:xfrm>
        </p:spPr>
        <p:txBody>
          <a:bodyPr>
            <a:normAutofit/>
          </a:bodyPr>
          <a:lstStyle/>
          <a:p>
            <a:r>
              <a:rPr lang="en-US" sz="2000" dirty="0"/>
              <a:t>The main environmental aspects and impacts  related to the business and its products and services (previous, current, potential future impacts):</a:t>
            </a:r>
          </a:p>
          <a:p>
            <a:pPr lvl="1"/>
            <a:r>
              <a:rPr lang="en-US" sz="1800" dirty="0"/>
              <a:t>Resources (materials and energy) consumed/produced</a:t>
            </a:r>
          </a:p>
          <a:p>
            <a:pPr lvl="1"/>
            <a:r>
              <a:rPr lang="en-US" sz="1800" dirty="0"/>
              <a:t>Emissions and waste (to air, ground, water, waste, energy, noise, dust, odour etc.)</a:t>
            </a:r>
          </a:p>
          <a:p>
            <a:pPr lvl="1"/>
            <a:r>
              <a:rPr lang="en-US" sz="1800" dirty="0"/>
              <a:t>Are there any potential risks / accidents that could create harmful environmental impacts of danger to health/safety? How is / should the risk be avoided? </a:t>
            </a:r>
          </a:p>
          <a:p>
            <a:r>
              <a:rPr lang="en-GB" sz="2000" dirty="0"/>
              <a:t>Notice: Consider also positive impacts!</a:t>
            </a:r>
          </a:p>
        </p:txBody>
      </p:sp>
    </p:spTree>
    <p:extLst>
      <p:ext uri="{BB962C8B-B14F-4D97-AF65-F5344CB8AC3E}">
        <p14:creationId xmlns:p14="http://schemas.microsoft.com/office/powerpoint/2010/main" val="22941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29" y="340376"/>
            <a:ext cx="10972800" cy="993775"/>
          </a:xfrm>
        </p:spPr>
        <p:txBody>
          <a:bodyPr>
            <a:normAutofit/>
          </a:bodyPr>
          <a:lstStyle/>
          <a:p>
            <a:r>
              <a:rPr lang="en-US" sz="2400" dirty="0"/>
              <a:t>Criteria for assessing the significance of environmental impacts</a:t>
            </a:r>
            <a:endParaRPr lang="fi-FI" sz="2400" dirty="0"/>
          </a:p>
        </p:txBody>
      </p:sp>
      <p:sp>
        <p:nvSpPr>
          <p:cNvPr id="3" name="Content Placeholder 2"/>
          <p:cNvSpPr>
            <a:spLocks noGrp="1"/>
          </p:cNvSpPr>
          <p:nvPr>
            <p:ph idx="1"/>
          </p:nvPr>
        </p:nvSpPr>
        <p:spPr>
          <a:xfrm>
            <a:off x="710268" y="1832654"/>
            <a:ext cx="10972800" cy="3313188"/>
          </a:xfrm>
        </p:spPr>
        <p:txBody>
          <a:bodyPr/>
          <a:lstStyle/>
          <a:p>
            <a:r>
              <a:rPr lang="en-US" sz="1800" dirty="0"/>
              <a:t>After identifying the environmental impacts, also their importance should be considered. ISO 14001 gives businesses and organisations </a:t>
            </a:r>
            <a:r>
              <a:rPr lang="en-US" sz="1800" b="1" dirty="0"/>
              <a:t>freedom to find most suitable methods </a:t>
            </a:r>
            <a:r>
              <a:rPr lang="en-US" sz="1800" dirty="0"/>
              <a:t>for this.</a:t>
            </a:r>
          </a:p>
          <a:p>
            <a:r>
              <a:rPr lang="en-US" sz="1800" dirty="0"/>
              <a:t>Following exemplar criteria for assessing the significance of environmental impacts can be utilised:</a:t>
            </a:r>
          </a:p>
          <a:p>
            <a:endParaRPr lang="fi-FI" dirty="0"/>
          </a:p>
        </p:txBody>
      </p:sp>
      <p:graphicFrame>
        <p:nvGraphicFramePr>
          <p:cNvPr id="9" name="Table 8"/>
          <p:cNvGraphicFramePr>
            <a:graphicFrameLocks noGrp="1"/>
          </p:cNvGraphicFramePr>
          <p:nvPr>
            <p:extLst>
              <p:ext uri="{D42A27DB-BD31-4B8C-83A1-F6EECF244321}">
                <p14:modId xmlns:p14="http://schemas.microsoft.com/office/powerpoint/2010/main" val="2273485760"/>
              </p:ext>
            </p:extLst>
          </p:nvPr>
        </p:nvGraphicFramePr>
        <p:xfrm>
          <a:off x="1555341" y="3287180"/>
          <a:ext cx="4235450" cy="2225040"/>
        </p:xfrm>
        <a:graphic>
          <a:graphicData uri="http://schemas.openxmlformats.org/drawingml/2006/table">
            <a:tbl>
              <a:tblPr firstRow="1" bandRow="1">
                <a:tableStyleId>{00A15C55-8517-42AA-B614-E9B94910E393}</a:tableStyleId>
              </a:tblPr>
              <a:tblGrid>
                <a:gridCol w="579065">
                  <a:extLst>
                    <a:ext uri="{9D8B030D-6E8A-4147-A177-3AD203B41FA5}">
                      <a16:colId xmlns:a16="http://schemas.microsoft.com/office/drawing/2014/main" val="2869430848"/>
                    </a:ext>
                  </a:extLst>
                </a:gridCol>
                <a:gridCol w="3656385">
                  <a:extLst>
                    <a:ext uri="{9D8B030D-6E8A-4147-A177-3AD203B41FA5}">
                      <a16:colId xmlns:a16="http://schemas.microsoft.com/office/drawing/2014/main" val="3109064999"/>
                    </a:ext>
                  </a:extLst>
                </a:gridCol>
              </a:tblGrid>
              <a:tr h="370840">
                <a:tc>
                  <a:txBody>
                    <a:bodyPr/>
                    <a:lstStyle/>
                    <a:p>
                      <a:endParaRPr lang="fi-FI" dirty="0"/>
                    </a:p>
                  </a:txBody>
                  <a:tcPr/>
                </a:tc>
                <a:tc>
                  <a:txBody>
                    <a:bodyPr/>
                    <a:lstStyle/>
                    <a:p>
                      <a:r>
                        <a:rPr lang="fi-FI" sz="1400" dirty="0"/>
                        <a:t>Severity</a:t>
                      </a:r>
                    </a:p>
                  </a:txBody>
                  <a:tcPr/>
                </a:tc>
                <a:extLst>
                  <a:ext uri="{0D108BD9-81ED-4DB2-BD59-A6C34878D82A}">
                    <a16:rowId xmlns:a16="http://schemas.microsoft.com/office/drawing/2014/main" val="4106952306"/>
                  </a:ext>
                </a:extLst>
              </a:tr>
              <a:tr h="370840">
                <a:tc>
                  <a:txBody>
                    <a:bodyPr/>
                    <a:lstStyle/>
                    <a:p>
                      <a:pPr>
                        <a:lnSpc>
                          <a:spcPct val="115000"/>
                        </a:lnSpc>
                        <a:spcAft>
                          <a:spcPts val="0"/>
                        </a:spcAft>
                      </a:pPr>
                      <a:r>
                        <a:rPr lang="en-GB" sz="1100">
                          <a:effectLst/>
                        </a:rPr>
                        <a:t>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Limited impact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5171028"/>
                  </a:ext>
                </a:extLst>
              </a:tr>
              <a:tr h="370840">
                <a:tc>
                  <a:txBody>
                    <a:bodyPr/>
                    <a:lstStyle/>
                    <a:p>
                      <a:pPr>
                        <a:lnSpc>
                          <a:spcPct val="115000"/>
                        </a:lnSpc>
                        <a:spcAft>
                          <a:spcPts val="0"/>
                        </a:spcAft>
                      </a:pPr>
                      <a:r>
                        <a:rPr lang="en-GB" sz="1100">
                          <a:effectLst/>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Local impact</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36717"/>
                  </a:ext>
                </a:extLst>
              </a:tr>
              <a:tr h="370840">
                <a:tc>
                  <a:txBody>
                    <a:bodyPr/>
                    <a:lstStyle/>
                    <a:p>
                      <a:pPr>
                        <a:lnSpc>
                          <a:spcPct val="115000"/>
                        </a:lnSpc>
                        <a:spcAft>
                          <a:spcPts val="0"/>
                        </a:spcAft>
                      </a:pPr>
                      <a:r>
                        <a:rPr lang="en-GB" sz="1100">
                          <a:effectLst/>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Regional impact</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3061494"/>
                  </a:ext>
                </a:extLst>
              </a:tr>
              <a:tr h="370840">
                <a:tc>
                  <a:txBody>
                    <a:bodyPr/>
                    <a:lstStyle/>
                    <a:p>
                      <a:pPr>
                        <a:lnSpc>
                          <a:spcPct val="115000"/>
                        </a:lnSpc>
                        <a:spcAft>
                          <a:spcPts val="0"/>
                        </a:spcAft>
                      </a:pPr>
                      <a:r>
                        <a:rPr lang="en-GB" sz="1100">
                          <a:effectLst/>
                        </a:rPr>
                        <a:t>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Significant national/international impact</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6586754"/>
                  </a:ext>
                </a:extLst>
              </a:tr>
              <a:tr h="370840">
                <a:tc>
                  <a:txBody>
                    <a:bodyPr/>
                    <a:lstStyle/>
                    <a:p>
                      <a:pPr>
                        <a:lnSpc>
                          <a:spcPct val="115000"/>
                        </a:lnSpc>
                        <a:spcAft>
                          <a:spcPts val="0"/>
                        </a:spcAft>
                      </a:pPr>
                      <a:r>
                        <a:rPr lang="en-GB" sz="1100" dirty="0">
                          <a:effectLst/>
                        </a:rPr>
                        <a:t>5</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Not acceptable</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30831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54834184"/>
              </p:ext>
            </p:extLst>
          </p:nvPr>
        </p:nvGraphicFramePr>
        <p:xfrm>
          <a:off x="6117816" y="3287180"/>
          <a:ext cx="4235450" cy="2225040"/>
        </p:xfrm>
        <a:graphic>
          <a:graphicData uri="http://schemas.openxmlformats.org/drawingml/2006/table">
            <a:tbl>
              <a:tblPr firstRow="1" bandRow="1">
                <a:tableStyleId>{00A15C55-8517-42AA-B614-E9B94910E393}</a:tableStyleId>
              </a:tblPr>
              <a:tblGrid>
                <a:gridCol w="579065">
                  <a:extLst>
                    <a:ext uri="{9D8B030D-6E8A-4147-A177-3AD203B41FA5}">
                      <a16:colId xmlns:a16="http://schemas.microsoft.com/office/drawing/2014/main" val="2869430848"/>
                    </a:ext>
                  </a:extLst>
                </a:gridCol>
                <a:gridCol w="3656385">
                  <a:extLst>
                    <a:ext uri="{9D8B030D-6E8A-4147-A177-3AD203B41FA5}">
                      <a16:colId xmlns:a16="http://schemas.microsoft.com/office/drawing/2014/main" val="3109064999"/>
                    </a:ext>
                  </a:extLst>
                </a:gridCol>
              </a:tblGrid>
              <a:tr h="370840">
                <a:tc>
                  <a:txBody>
                    <a:bodyPr/>
                    <a:lstStyle/>
                    <a:p>
                      <a:endParaRPr lang="fi-FI" dirty="0"/>
                    </a:p>
                  </a:txBody>
                  <a:tcPr/>
                </a:tc>
                <a:tc>
                  <a:txBody>
                    <a:bodyPr/>
                    <a:lstStyle/>
                    <a:p>
                      <a:r>
                        <a:rPr lang="fi-FI" sz="1400" dirty="0"/>
                        <a:t>Likelihood</a:t>
                      </a:r>
                    </a:p>
                  </a:txBody>
                  <a:tcPr/>
                </a:tc>
                <a:extLst>
                  <a:ext uri="{0D108BD9-81ED-4DB2-BD59-A6C34878D82A}">
                    <a16:rowId xmlns:a16="http://schemas.microsoft.com/office/drawing/2014/main" val="4106952306"/>
                  </a:ext>
                </a:extLst>
              </a:tr>
              <a:tr h="370840">
                <a:tc>
                  <a:txBody>
                    <a:bodyPr/>
                    <a:lstStyle/>
                    <a:p>
                      <a:pPr>
                        <a:lnSpc>
                          <a:spcPct val="115000"/>
                        </a:lnSpc>
                        <a:spcAft>
                          <a:spcPts val="0"/>
                        </a:spcAft>
                      </a:pPr>
                      <a:r>
                        <a:rPr lang="en-GB" sz="1100">
                          <a:effectLst/>
                        </a:rPr>
                        <a:t>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Very seldom</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5171028"/>
                  </a:ext>
                </a:extLst>
              </a:tr>
              <a:tr h="370840">
                <a:tc>
                  <a:txBody>
                    <a:bodyPr/>
                    <a:lstStyle/>
                    <a:p>
                      <a:pPr>
                        <a:lnSpc>
                          <a:spcPct val="115000"/>
                        </a:lnSpc>
                        <a:spcAft>
                          <a:spcPts val="0"/>
                        </a:spcAft>
                      </a:pPr>
                      <a:r>
                        <a:rPr lang="en-GB" sz="1100">
                          <a:effectLst/>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Seldom</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36717"/>
                  </a:ext>
                </a:extLst>
              </a:tr>
              <a:tr h="370840">
                <a:tc>
                  <a:txBody>
                    <a:bodyPr/>
                    <a:lstStyle/>
                    <a:p>
                      <a:pPr>
                        <a:lnSpc>
                          <a:spcPct val="115000"/>
                        </a:lnSpc>
                        <a:spcAft>
                          <a:spcPts val="0"/>
                        </a:spcAft>
                      </a:pPr>
                      <a:r>
                        <a:rPr lang="en-GB" sz="1100">
                          <a:effectLst/>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Occasionally</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3061494"/>
                  </a:ext>
                </a:extLst>
              </a:tr>
              <a:tr h="370840">
                <a:tc>
                  <a:txBody>
                    <a:bodyPr/>
                    <a:lstStyle/>
                    <a:p>
                      <a:pPr>
                        <a:lnSpc>
                          <a:spcPct val="115000"/>
                        </a:lnSpc>
                        <a:spcAft>
                          <a:spcPts val="0"/>
                        </a:spcAft>
                      </a:pPr>
                      <a:r>
                        <a:rPr lang="en-GB" sz="1100">
                          <a:effectLst/>
                        </a:rPr>
                        <a:t>4</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Often</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6586754"/>
                  </a:ext>
                </a:extLst>
              </a:tr>
              <a:tr h="370840">
                <a:tc>
                  <a:txBody>
                    <a:bodyPr/>
                    <a:lstStyle/>
                    <a:p>
                      <a:pPr>
                        <a:lnSpc>
                          <a:spcPct val="115000"/>
                        </a:lnSpc>
                        <a:spcAft>
                          <a:spcPts val="0"/>
                        </a:spcAft>
                      </a:pPr>
                      <a:r>
                        <a:rPr lang="en-GB" sz="1100" dirty="0">
                          <a:effectLst/>
                        </a:rPr>
                        <a:t>5</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Very often</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308319"/>
                  </a:ext>
                </a:extLst>
              </a:tr>
            </a:tbl>
          </a:graphicData>
        </a:graphic>
      </p:graphicFrame>
    </p:spTree>
    <p:extLst>
      <p:ext uri="{BB962C8B-B14F-4D97-AF65-F5344CB8AC3E}">
        <p14:creationId xmlns:p14="http://schemas.microsoft.com/office/powerpoint/2010/main" val="418309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96" y="393219"/>
            <a:ext cx="10972800" cy="993775"/>
          </a:xfrm>
        </p:spPr>
        <p:txBody>
          <a:bodyPr>
            <a:normAutofit/>
          </a:bodyPr>
          <a:lstStyle/>
          <a:p>
            <a:r>
              <a:rPr lang="en-US" sz="2400" dirty="0"/>
              <a:t>Assessing the significance of environmental impacts – an exemplar table</a:t>
            </a:r>
            <a:endParaRPr lang="fi-FI"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3830270"/>
              </p:ext>
            </p:extLst>
          </p:nvPr>
        </p:nvGraphicFramePr>
        <p:xfrm>
          <a:off x="1233486" y="1774687"/>
          <a:ext cx="9601200" cy="2264791"/>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4017854273"/>
                    </a:ext>
                  </a:extLst>
                </a:gridCol>
                <a:gridCol w="1371600">
                  <a:extLst>
                    <a:ext uri="{9D8B030D-6E8A-4147-A177-3AD203B41FA5}">
                      <a16:colId xmlns:a16="http://schemas.microsoft.com/office/drawing/2014/main" val="714024619"/>
                    </a:ext>
                  </a:extLst>
                </a:gridCol>
                <a:gridCol w="1371600">
                  <a:extLst>
                    <a:ext uri="{9D8B030D-6E8A-4147-A177-3AD203B41FA5}">
                      <a16:colId xmlns:a16="http://schemas.microsoft.com/office/drawing/2014/main" val="149368235"/>
                    </a:ext>
                  </a:extLst>
                </a:gridCol>
                <a:gridCol w="1371600">
                  <a:extLst>
                    <a:ext uri="{9D8B030D-6E8A-4147-A177-3AD203B41FA5}">
                      <a16:colId xmlns:a16="http://schemas.microsoft.com/office/drawing/2014/main" val="1800701438"/>
                    </a:ext>
                  </a:extLst>
                </a:gridCol>
                <a:gridCol w="1371600">
                  <a:extLst>
                    <a:ext uri="{9D8B030D-6E8A-4147-A177-3AD203B41FA5}">
                      <a16:colId xmlns:a16="http://schemas.microsoft.com/office/drawing/2014/main" val="3480886370"/>
                    </a:ext>
                  </a:extLst>
                </a:gridCol>
                <a:gridCol w="1371600">
                  <a:extLst>
                    <a:ext uri="{9D8B030D-6E8A-4147-A177-3AD203B41FA5}">
                      <a16:colId xmlns:a16="http://schemas.microsoft.com/office/drawing/2014/main" val="351285765"/>
                    </a:ext>
                  </a:extLst>
                </a:gridCol>
                <a:gridCol w="1371600">
                  <a:extLst>
                    <a:ext uri="{9D8B030D-6E8A-4147-A177-3AD203B41FA5}">
                      <a16:colId xmlns:a16="http://schemas.microsoft.com/office/drawing/2014/main" val="4064393200"/>
                    </a:ext>
                  </a:extLst>
                </a:gridCol>
              </a:tblGrid>
              <a:tr h="370840">
                <a:tc>
                  <a:txBody>
                    <a:bodyPr/>
                    <a:lstStyle/>
                    <a:p>
                      <a:pPr algn="l">
                        <a:lnSpc>
                          <a:spcPct val="115000"/>
                        </a:lnSpc>
                        <a:spcAft>
                          <a:spcPts val="0"/>
                        </a:spcAft>
                      </a:pPr>
                      <a:r>
                        <a:rPr lang="en-GB" sz="1100" dirty="0">
                          <a:effectLst/>
                        </a:rPr>
                        <a:t>Operation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Environmental aspect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Quantity</a:t>
                      </a:r>
                      <a:endParaRPr lang="fi-FI" sz="1100" dirty="0">
                        <a:effectLst/>
                      </a:endParaRPr>
                    </a:p>
                    <a:p>
                      <a:pPr algn="l">
                        <a:lnSpc>
                          <a:spcPct val="115000"/>
                        </a:lnSpc>
                        <a:spcAft>
                          <a:spcPts val="0"/>
                        </a:spcAft>
                      </a:pPr>
                      <a:r>
                        <a:rPr lang="en-GB" sz="1100" dirty="0">
                          <a:effectLst/>
                        </a:rPr>
                        <a:t>Indicator</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Environmental impact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Severity</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Likelihood</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Total</a:t>
                      </a:r>
                      <a:endParaRPr lang="fi-FI" sz="1100" dirty="0">
                        <a:effectLst/>
                      </a:endParaRPr>
                    </a:p>
                    <a:p>
                      <a:pPr algn="l">
                        <a:lnSpc>
                          <a:spcPct val="115000"/>
                        </a:lnSpc>
                        <a:spcAft>
                          <a:spcPts val="0"/>
                        </a:spcAft>
                      </a:pPr>
                      <a:r>
                        <a:rPr lang="en-GB" sz="1100" dirty="0">
                          <a:effectLst/>
                        </a:rPr>
                        <a:t>(severity*</a:t>
                      </a:r>
                      <a:endParaRPr lang="fi-FI" sz="1100" dirty="0">
                        <a:effectLst/>
                      </a:endParaRPr>
                    </a:p>
                    <a:p>
                      <a:pPr algn="l">
                        <a:lnSpc>
                          <a:spcPct val="115000"/>
                        </a:lnSpc>
                        <a:spcAft>
                          <a:spcPts val="0"/>
                        </a:spcAft>
                      </a:pPr>
                      <a:r>
                        <a:rPr lang="en-GB" sz="1100" dirty="0">
                          <a:effectLst/>
                        </a:rPr>
                        <a:t>likelihood)</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8894539"/>
                  </a:ext>
                </a:extLst>
              </a:tr>
              <a:tr h="370840">
                <a:tc>
                  <a:txBody>
                    <a:bodyPr/>
                    <a:lstStyle/>
                    <a:p>
                      <a:pPr algn="l">
                        <a:lnSpc>
                          <a:spcPct val="115000"/>
                        </a:lnSpc>
                        <a:spcAft>
                          <a:spcPts val="0"/>
                        </a:spcAft>
                      </a:pPr>
                      <a:r>
                        <a:rPr lang="en-GB" sz="1100">
                          <a:effectLst/>
                        </a:rPr>
                        <a:t>Logistics</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Oil leakage</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X litres</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Negative impact on ground in area of ground-water protection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15</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508627"/>
                  </a:ext>
                </a:extLst>
              </a:tr>
              <a:tr h="370840">
                <a:tc>
                  <a:txBody>
                    <a:bodyPr/>
                    <a:lstStyle/>
                    <a:p>
                      <a:pPr algn="l">
                        <a:lnSpc>
                          <a:spcPct val="115000"/>
                        </a:lnSpc>
                        <a:spcAft>
                          <a:spcPts val="0"/>
                        </a:spcAft>
                      </a:pPr>
                      <a:r>
                        <a:rPr lang="en-GB" sz="1100">
                          <a:effectLst/>
                        </a:rPr>
                        <a:t>Renewable </a:t>
                      </a:r>
                      <a:endParaRPr lang="fi-FI" sz="1100">
                        <a:effectLst/>
                      </a:endParaRPr>
                    </a:p>
                    <a:p>
                      <a:pPr algn="l">
                        <a:lnSpc>
                          <a:spcPct val="115000"/>
                        </a:lnSpc>
                        <a:spcAft>
                          <a:spcPts val="0"/>
                        </a:spcAft>
                      </a:pPr>
                      <a:r>
                        <a:rPr lang="en-GB" sz="1100">
                          <a:effectLst/>
                        </a:rPr>
                        <a:t>energy production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Reduced GHG emissions</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X kWh produced.</a:t>
                      </a:r>
                      <a:endParaRPr lang="fi-FI" sz="1100">
                        <a:effectLst/>
                      </a:endParaRPr>
                    </a:p>
                    <a:p>
                      <a:pPr algn="l">
                        <a:lnSpc>
                          <a:spcPct val="115000"/>
                        </a:lnSpc>
                        <a:spcAft>
                          <a:spcPts val="0"/>
                        </a:spcAft>
                      </a:pPr>
                      <a:r>
                        <a:rPr lang="en-GB" sz="1100">
                          <a:effectLst/>
                        </a:rPr>
                        <a:t>CO</a:t>
                      </a:r>
                      <a:r>
                        <a:rPr lang="en-GB" sz="1100" baseline="-25000">
                          <a:effectLst/>
                        </a:rPr>
                        <a:t>2</a:t>
                      </a:r>
                      <a:r>
                        <a:rPr lang="en-GB" sz="1100">
                          <a:effectLst/>
                        </a:rPr>
                        <a:t> eqv. emissions</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Positive climate impact through reduced emissions</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10</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407443"/>
                  </a:ext>
                </a:extLst>
              </a:tr>
              <a:tr h="370840">
                <a:tc>
                  <a:txBody>
                    <a:bodyPr/>
                    <a:lstStyle/>
                    <a:p>
                      <a:pPr algn="l">
                        <a:lnSpc>
                          <a:spcPct val="115000"/>
                        </a:lnSpc>
                        <a:spcAft>
                          <a:spcPts val="0"/>
                        </a:spcAft>
                      </a:pPr>
                      <a:r>
                        <a:rPr lang="en-GB" sz="1100">
                          <a:effectLst/>
                        </a:rPr>
                        <a:t>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164851"/>
                  </a:ext>
                </a:extLst>
              </a:tr>
            </a:tbl>
          </a:graphicData>
        </a:graphic>
      </p:graphicFrame>
      <p:sp>
        <p:nvSpPr>
          <p:cNvPr id="7" name="TextBox 6"/>
          <p:cNvSpPr txBox="1"/>
          <p:nvPr/>
        </p:nvSpPr>
        <p:spPr>
          <a:xfrm>
            <a:off x="1171573" y="4461080"/>
            <a:ext cx="9725025" cy="646331"/>
          </a:xfrm>
          <a:prstGeom prst="rect">
            <a:avLst/>
          </a:prstGeom>
          <a:noFill/>
        </p:spPr>
        <p:txBody>
          <a:bodyPr wrap="square" rtlCol="0">
            <a:spAutoFit/>
          </a:bodyPr>
          <a:lstStyle/>
          <a:p>
            <a:r>
              <a:rPr lang="en-GB" dirty="0"/>
              <a:t>If the company/organisation has interest to investigate environmental impacts of its products and services in more detail, life cycle approach (following the ISO 14040 / 14044 standards) can be applied </a:t>
            </a:r>
            <a:endParaRPr lang="fi-FI" dirty="0"/>
          </a:p>
        </p:txBody>
      </p:sp>
    </p:spTree>
    <p:extLst>
      <p:ext uri="{BB962C8B-B14F-4D97-AF65-F5344CB8AC3E}">
        <p14:creationId xmlns:p14="http://schemas.microsoft.com/office/powerpoint/2010/main" val="275015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87" y="385917"/>
            <a:ext cx="10972800" cy="993775"/>
          </a:xfrm>
        </p:spPr>
        <p:txBody>
          <a:bodyPr>
            <a:normAutofit/>
          </a:bodyPr>
          <a:lstStyle/>
          <a:p>
            <a:r>
              <a:rPr lang="en-US" sz="2400" dirty="0"/>
              <a:t>Analyses of legislation and mandatory requirements</a:t>
            </a:r>
            <a:endParaRPr lang="fi-FI" sz="2400" dirty="0"/>
          </a:p>
        </p:txBody>
      </p:sp>
      <p:sp>
        <p:nvSpPr>
          <p:cNvPr id="3" name="Content Placeholder 2"/>
          <p:cNvSpPr>
            <a:spLocks noGrp="1"/>
          </p:cNvSpPr>
          <p:nvPr>
            <p:ph idx="1"/>
          </p:nvPr>
        </p:nvSpPr>
        <p:spPr>
          <a:xfrm>
            <a:off x="609600" y="1971413"/>
            <a:ext cx="10182225" cy="4027825"/>
          </a:xfrm>
        </p:spPr>
        <p:txBody>
          <a:bodyPr>
            <a:normAutofit/>
          </a:bodyPr>
          <a:lstStyle/>
          <a:p>
            <a:r>
              <a:rPr lang="en-US" sz="1800" dirty="0"/>
              <a:t>Environmental management includes identification, access and understanding of the environmental legislation, requirements and commitments related to company </a:t>
            </a:r>
          </a:p>
          <a:p>
            <a:pPr lvl="1"/>
            <a:r>
              <a:rPr lang="en-US" sz="1800" dirty="0"/>
              <a:t>All </a:t>
            </a:r>
            <a:r>
              <a:rPr lang="en-US" sz="1800" b="1" dirty="0"/>
              <a:t>operations that require environmental permissions or statements are also relevant environmental aspects</a:t>
            </a:r>
            <a:r>
              <a:rPr lang="en-US" sz="1800" dirty="0"/>
              <a:t>.</a:t>
            </a:r>
          </a:p>
          <a:p>
            <a:pPr lvl="1"/>
            <a:r>
              <a:rPr lang="en-US" sz="1800" dirty="0"/>
              <a:t>Knowledge about any policy changes/ legislation can provide a significant business advantage</a:t>
            </a:r>
          </a:p>
          <a:p>
            <a:endParaRPr lang="fi-FI" dirty="0"/>
          </a:p>
        </p:txBody>
      </p:sp>
    </p:spTree>
    <p:extLst>
      <p:ext uri="{BB962C8B-B14F-4D97-AF65-F5344CB8AC3E}">
        <p14:creationId xmlns:p14="http://schemas.microsoft.com/office/powerpoint/2010/main" val="207208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t>Contents</a:t>
            </a:r>
          </a:p>
        </p:txBody>
      </p:sp>
      <p:sp>
        <p:nvSpPr>
          <p:cNvPr id="3" name="Sisällön paikkamerkki 2"/>
          <p:cNvSpPr>
            <a:spLocks noGrp="1"/>
          </p:cNvSpPr>
          <p:nvPr>
            <p:ph sz="half" idx="1"/>
          </p:nvPr>
        </p:nvSpPr>
        <p:spPr>
          <a:xfrm>
            <a:off x="838199" y="1825625"/>
            <a:ext cx="7911517" cy="4199790"/>
          </a:xfrm>
        </p:spPr>
        <p:txBody>
          <a:bodyPr>
            <a:normAutofit/>
          </a:bodyPr>
          <a:lstStyle/>
          <a:p>
            <a:r>
              <a:rPr lang="en-GB" sz="2200" dirty="0"/>
              <a:t>Background</a:t>
            </a:r>
          </a:p>
          <a:p>
            <a:r>
              <a:rPr lang="en-GB" sz="2200" dirty="0"/>
              <a:t>Organisational environmental management </a:t>
            </a:r>
          </a:p>
          <a:p>
            <a:r>
              <a:rPr lang="en-GB" sz="2200" dirty="0"/>
              <a:t>Product-based approaches to environmental management</a:t>
            </a:r>
          </a:p>
          <a:p>
            <a:pPr lvl="1"/>
            <a:r>
              <a:rPr lang="en-GB" sz="1800" dirty="0"/>
              <a:t>EcoDesign</a:t>
            </a:r>
          </a:p>
          <a:p>
            <a:pPr lvl="1"/>
            <a:r>
              <a:rPr lang="en-GB" sz="1800" dirty="0"/>
              <a:t>Life Cycle Analyses</a:t>
            </a:r>
          </a:p>
          <a:p>
            <a:pPr lvl="1"/>
            <a:r>
              <a:rPr lang="en-GB" sz="1800" dirty="0"/>
              <a:t>Ecolabelling</a:t>
            </a:r>
          </a:p>
          <a:p>
            <a:r>
              <a:rPr lang="en-GB" sz="2200" dirty="0"/>
              <a:t>Thematic approach: Carbon footprint  </a:t>
            </a:r>
          </a:p>
          <a:p>
            <a:r>
              <a:rPr lang="en-GB" sz="2200" dirty="0"/>
              <a:t>Tools and methods</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87599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00050"/>
            <a:ext cx="7172325" cy="993775"/>
          </a:xfrm>
        </p:spPr>
        <p:txBody>
          <a:bodyPr>
            <a:normAutofit/>
          </a:bodyPr>
          <a:lstStyle/>
          <a:p>
            <a:r>
              <a:rPr lang="fi-FI" sz="2400" dirty="0"/>
              <a:t>Environmental policy</a:t>
            </a:r>
          </a:p>
        </p:txBody>
      </p:sp>
      <p:sp>
        <p:nvSpPr>
          <p:cNvPr id="3" name="Content Placeholder 2"/>
          <p:cNvSpPr>
            <a:spLocks noGrp="1"/>
          </p:cNvSpPr>
          <p:nvPr>
            <p:ph idx="1"/>
          </p:nvPr>
        </p:nvSpPr>
        <p:spPr>
          <a:xfrm>
            <a:off x="846899" y="1998153"/>
            <a:ext cx="6153150" cy="3313188"/>
          </a:xfrm>
        </p:spPr>
        <p:txBody>
          <a:bodyPr>
            <a:normAutofit/>
          </a:bodyPr>
          <a:lstStyle/>
          <a:p>
            <a:r>
              <a:rPr lang="en-GB" sz="2000" dirty="0"/>
              <a:t>Appropriate for the purpose </a:t>
            </a:r>
          </a:p>
          <a:p>
            <a:r>
              <a:rPr lang="en-GB" sz="2000" dirty="0"/>
              <a:t>Commitment to the environmental issues, mandatory requirements and continuous improvement</a:t>
            </a:r>
          </a:p>
        </p:txBody>
      </p:sp>
      <p:pic>
        <p:nvPicPr>
          <p:cNvPr id="5" name="Picture 4"/>
          <p:cNvPicPr>
            <a:picLocks noChangeAspect="1"/>
          </p:cNvPicPr>
          <p:nvPr/>
        </p:nvPicPr>
        <p:blipFill>
          <a:blip r:embed="rId2"/>
          <a:stretch>
            <a:fillRect/>
          </a:stretch>
        </p:blipFill>
        <p:spPr>
          <a:xfrm>
            <a:off x="7000049" y="896937"/>
            <a:ext cx="4502226" cy="5167733"/>
          </a:xfrm>
          <a:prstGeom prst="rect">
            <a:avLst/>
          </a:prstGeom>
          <a:effectLst>
            <a:glow rad="127000">
              <a:schemeClr val="accent3">
                <a:lumMod val="40000"/>
                <a:lumOff val="60000"/>
              </a:schemeClr>
            </a:glow>
          </a:effectLst>
        </p:spPr>
      </p:pic>
      <p:sp>
        <p:nvSpPr>
          <p:cNvPr id="4" name="TextBox 3"/>
          <p:cNvSpPr txBox="1"/>
          <p:nvPr/>
        </p:nvSpPr>
        <p:spPr>
          <a:xfrm>
            <a:off x="7000049" y="6220984"/>
            <a:ext cx="3331028" cy="276999"/>
          </a:xfrm>
          <a:prstGeom prst="rect">
            <a:avLst/>
          </a:prstGeom>
          <a:noFill/>
        </p:spPr>
        <p:txBody>
          <a:bodyPr wrap="square" rtlCol="0">
            <a:spAutoFit/>
          </a:bodyPr>
          <a:lstStyle/>
          <a:p>
            <a:r>
              <a:rPr lang="fi-FI" sz="1200" dirty="0"/>
              <a:t>Adopted from ISO 14001</a:t>
            </a:r>
          </a:p>
        </p:txBody>
      </p:sp>
    </p:spTree>
    <p:extLst>
      <p:ext uri="{BB962C8B-B14F-4D97-AF65-F5344CB8AC3E}">
        <p14:creationId xmlns:p14="http://schemas.microsoft.com/office/powerpoint/2010/main" val="415700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99" y="487320"/>
            <a:ext cx="10972800" cy="993775"/>
          </a:xfrm>
        </p:spPr>
        <p:txBody>
          <a:bodyPr>
            <a:normAutofit/>
          </a:bodyPr>
          <a:lstStyle/>
          <a:p>
            <a:r>
              <a:rPr lang="en-GB" sz="2400" dirty="0"/>
              <a:t>Environmental programme: </a:t>
            </a:r>
            <a:br>
              <a:rPr lang="en-GB" sz="2400" dirty="0"/>
            </a:br>
            <a:r>
              <a:rPr lang="en-GB" sz="2400" dirty="0"/>
              <a:t>defined objectives, roles and responsibilities</a:t>
            </a:r>
          </a:p>
        </p:txBody>
      </p:sp>
      <p:sp>
        <p:nvSpPr>
          <p:cNvPr id="3" name="Content Placeholder 2"/>
          <p:cNvSpPr>
            <a:spLocks noGrp="1"/>
          </p:cNvSpPr>
          <p:nvPr>
            <p:ph idx="1"/>
          </p:nvPr>
        </p:nvSpPr>
        <p:spPr>
          <a:xfrm>
            <a:off x="651545" y="2038466"/>
            <a:ext cx="10539663" cy="3313188"/>
          </a:xfrm>
        </p:spPr>
        <p:txBody>
          <a:bodyPr>
            <a:normAutofit/>
          </a:bodyPr>
          <a:lstStyle/>
          <a:p>
            <a:r>
              <a:rPr lang="en-US" sz="2000" dirty="0"/>
              <a:t>Basing on the environmental review, the environmental programme defines the goals and objectives and their implementation activities and responsibilities </a:t>
            </a:r>
          </a:p>
          <a:p>
            <a:pPr lvl="1"/>
            <a:r>
              <a:rPr lang="en-US" sz="1800" dirty="0"/>
              <a:t>Goals/objectives that company could commit to? </a:t>
            </a:r>
          </a:p>
          <a:p>
            <a:pPr marL="457200" lvl="1" indent="0">
              <a:buNone/>
            </a:pPr>
            <a:r>
              <a:rPr lang="en-US" sz="1800" dirty="0"/>
              <a:t>	For instance: waste reduction, emission reduction, energy efficiency, risk prevention, renewable 	energy use</a:t>
            </a:r>
          </a:p>
          <a:p>
            <a:pPr lvl="1"/>
            <a:r>
              <a:rPr lang="en-US" sz="1800" dirty="0"/>
              <a:t>Activities to reach those goals/objectives? </a:t>
            </a:r>
          </a:p>
          <a:p>
            <a:pPr marL="457200" lvl="1" indent="0">
              <a:buNone/>
            </a:pPr>
            <a:r>
              <a:rPr lang="en-US" sz="1800" dirty="0"/>
              <a:t>	For instance: training, communications, investments in efficiency, monitoring</a:t>
            </a:r>
          </a:p>
          <a:p>
            <a:pPr lvl="1"/>
            <a:r>
              <a:rPr lang="en-US" sz="1800" dirty="0"/>
              <a:t>The roles, responsibilities and schedule for the activities</a:t>
            </a:r>
          </a:p>
          <a:p>
            <a:endParaRPr lang="fi-FI" dirty="0"/>
          </a:p>
        </p:txBody>
      </p:sp>
    </p:spTree>
    <p:extLst>
      <p:ext uri="{BB962C8B-B14F-4D97-AF65-F5344CB8AC3E}">
        <p14:creationId xmlns:p14="http://schemas.microsoft.com/office/powerpoint/2010/main" val="478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5" y="409575"/>
            <a:ext cx="7296150" cy="993775"/>
          </a:xfrm>
        </p:spPr>
        <p:txBody>
          <a:bodyPr>
            <a:normAutofit/>
          </a:bodyPr>
          <a:lstStyle/>
          <a:p>
            <a:r>
              <a:rPr lang="en-GB" sz="2000" dirty="0"/>
              <a:t>Environmental programme table – from policy and objectives into concreate implementation activities</a:t>
            </a:r>
          </a:p>
        </p:txBody>
      </p:sp>
      <p:graphicFrame>
        <p:nvGraphicFramePr>
          <p:cNvPr id="4" name="Content Placeholder 3"/>
          <p:cNvGraphicFramePr>
            <a:graphicFrameLocks noGrp="1"/>
          </p:cNvGraphicFramePr>
          <p:nvPr>
            <p:ph idx="1"/>
            <p:extLst/>
          </p:nvPr>
        </p:nvGraphicFramePr>
        <p:xfrm>
          <a:off x="1489408" y="1491582"/>
          <a:ext cx="9339012" cy="4131177"/>
        </p:xfrm>
        <a:graphic>
          <a:graphicData uri="http://schemas.openxmlformats.org/drawingml/2006/table">
            <a:tbl>
              <a:tblPr firstRow="1" bandRow="1">
                <a:tableStyleId>{00A15C55-8517-42AA-B614-E9B94910E393}</a:tableStyleId>
              </a:tblPr>
              <a:tblGrid>
                <a:gridCol w="2334753">
                  <a:extLst>
                    <a:ext uri="{9D8B030D-6E8A-4147-A177-3AD203B41FA5}">
                      <a16:colId xmlns:a16="http://schemas.microsoft.com/office/drawing/2014/main" val="644298759"/>
                    </a:ext>
                  </a:extLst>
                </a:gridCol>
                <a:gridCol w="2334753">
                  <a:extLst>
                    <a:ext uri="{9D8B030D-6E8A-4147-A177-3AD203B41FA5}">
                      <a16:colId xmlns:a16="http://schemas.microsoft.com/office/drawing/2014/main" val="762612326"/>
                    </a:ext>
                  </a:extLst>
                </a:gridCol>
                <a:gridCol w="2334753">
                  <a:extLst>
                    <a:ext uri="{9D8B030D-6E8A-4147-A177-3AD203B41FA5}">
                      <a16:colId xmlns:a16="http://schemas.microsoft.com/office/drawing/2014/main" val="1433772700"/>
                    </a:ext>
                  </a:extLst>
                </a:gridCol>
                <a:gridCol w="2334753">
                  <a:extLst>
                    <a:ext uri="{9D8B030D-6E8A-4147-A177-3AD203B41FA5}">
                      <a16:colId xmlns:a16="http://schemas.microsoft.com/office/drawing/2014/main" val="4004851392"/>
                    </a:ext>
                  </a:extLst>
                </a:gridCol>
              </a:tblGrid>
              <a:tr h="385001">
                <a:tc>
                  <a:txBody>
                    <a:bodyPr/>
                    <a:lstStyle/>
                    <a:p>
                      <a:pPr>
                        <a:lnSpc>
                          <a:spcPct val="115000"/>
                        </a:lnSpc>
                        <a:spcAft>
                          <a:spcPts val="0"/>
                        </a:spcAft>
                      </a:pPr>
                      <a:r>
                        <a:rPr lang="en-US" sz="1400" dirty="0">
                          <a:effectLst/>
                        </a:rPr>
                        <a:t>Environmental policy</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3">
                  <a:txBody>
                    <a:bodyPr/>
                    <a:lstStyle/>
                    <a:p>
                      <a:pPr>
                        <a:lnSpc>
                          <a:spcPct val="115000"/>
                        </a:lnSpc>
                        <a:spcAft>
                          <a:spcPts val="0"/>
                        </a:spcAft>
                      </a:pPr>
                      <a:r>
                        <a:rPr lang="en-US" sz="1400" dirty="0">
                          <a:effectLst/>
                        </a:rPr>
                        <a:t>Energy saving</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539675640"/>
                  </a:ext>
                </a:extLst>
              </a:tr>
              <a:tr h="493052">
                <a:tc>
                  <a:txBody>
                    <a:bodyPr/>
                    <a:lstStyle/>
                    <a:p>
                      <a:pPr>
                        <a:lnSpc>
                          <a:spcPct val="115000"/>
                        </a:lnSpc>
                        <a:spcAft>
                          <a:spcPts val="0"/>
                        </a:spcAft>
                      </a:pPr>
                      <a:r>
                        <a:rPr lang="en-US" sz="1400">
                          <a:effectLst/>
                        </a:rPr>
                        <a:t>Environmental objective/goal</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3">
                  <a:txBody>
                    <a:bodyPr/>
                    <a:lstStyle/>
                    <a:p>
                      <a:pPr>
                        <a:lnSpc>
                          <a:spcPct val="115000"/>
                        </a:lnSpc>
                        <a:spcAft>
                          <a:spcPts val="0"/>
                        </a:spcAft>
                      </a:pPr>
                      <a:r>
                        <a:rPr lang="en-US" sz="1400">
                          <a:effectLst/>
                        </a:rPr>
                        <a:t>Minimizing the use of energy in production processes</a:t>
                      </a:r>
                      <a:endParaRPr lang="fi-FI" sz="1400">
                        <a:effectLst/>
                      </a:endParaRPr>
                    </a:p>
                    <a:p>
                      <a:pPr>
                        <a:lnSpc>
                          <a:spcPct val="115000"/>
                        </a:lnSpc>
                        <a:spcAft>
                          <a:spcPts val="0"/>
                        </a:spcAft>
                      </a:pPr>
                      <a:r>
                        <a:rPr lang="en-US"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893291531"/>
                  </a:ext>
                </a:extLst>
              </a:tr>
              <a:tr h="494501">
                <a:tc>
                  <a:txBody>
                    <a:bodyPr/>
                    <a:lstStyle/>
                    <a:p>
                      <a:pPr>
                        <a:lnSpc>
                          <a:spcPct val="115000"/>
                        </a:lnSpc>
                        <a:spcAft>
                          <a:spcPts val="0"/>
                        </a:spcAft>
                      </a:pPr>
                      <a:r>
                        <a:rPr lang="en-US" sz="1400">
                          <a:effectLst/>
                        </a:rPr>
                        <a:t>Indicator</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3">
                  <a:txBody>
                    <a:bodyPr/>
                    <a:lstStyle/>
                    <a:p>
                      <a:pPr>
                        <a:lnSpc>
                          <a:spcPct val="115000"/>
                        </a:lnSpc>
                        <a:spcAft>
                          <a:spcPts val="0"/>
                        </a:spcAft>
                      </a:pPr>
                      <a:r>
                        <a:rPr lang="en-US" sz="1400">
                          <a:effectLst/>
                        </a:rPr>
                        <a:t>Reducing the use of energy by 10% or X kWh annually</a:t>
                      </a:r>
                      <a:endParaRPr lang="fi-FI" sz="1400">
                        <a:effectLst/>
                      </a:endParaRPr>
                    </a:p>
                    <a:p>
                      <a:pPr>
                        <a:lnSpc>
                          <a:spcPct val="115000"/>
                        </a:lnSpc>
                        <a:spcAft>
                          <a:spcPts val="0"/>
                        </a:spcAft>
                      </a:pPr>
                      <a:r>
                        <a:rPr lang="en-US" sz="1400" baseline="300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700855016"/>
                  </a:ext>
                </a:extLst>
              </a:tr>
              <a:tr h="493052">
                <a:tc>
                  <a:txBody>
                    <a:bodyPr/>
                    <a:lstStyle/>
                    <a:p>
                      <a:pPr>
                        <a:lnSpc>
                          <a:spcPct val="115000"/>
                        </a:lnSpc>
                        <a:spcAft>
                          <a:spcPts val="0"/>
                        </a:spcAft>
                      </a:pPr>
                      <a:r>
                        <a:rPr lang="en-US" sz="1400">
                          <a:effectLst/>
                        </a:rPr>
                        <a:t>Responsibility:</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3">
                  <a:txBody>
                    <a:bodyPr/>
                    <a:lstStyle/>
                    <a:p>
                      <a:pPr>
                        <a:lnSpc>
                          <a:spcPct val="115000"/>
                        </a:lnSpc>
                        <a:spcAft>
                          <a:spcPts val="0"/>
                        </a:spcAft>
                      </a:pPr>
                      <a:r>
                        <a:rPr lang="en-US" sz="1400">
                          <a:effectLst/>
                        </a:rPr>
                        <a:t>Production manager</a:t>
                      </a:r>
                      <a:endParaRPr lang="fi-FI" sz="1400">
                        <a:effectLst/>
                      </a:endParaRPr>
                    </a:p>
                    <a:p>
                      <a:pPr>
                        <a:lnSpc>
                          <a:spcPct val="115000"/>
                        </a:lnSpc>
                        <a:spcAft>
                          <a:spcPts val="0"/>
                        </a:spcAft>
                      </a:pPr>
                      <a:r>
                        <a:rPr lang="en-US"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62225636"/>
                  </a:ext>
                </a:extLst>
              </a:tr>
              <a:tr h="385001">
                <a:tc rowSpan="2">
                  <a:txBody>
                    <a:bodyPr/>
                    <a:lstStyle/>
                    <a:p>
                      <a:pPr>
                        <a:lnSpc>
                          <a:spcPct val="115000"/>
                        </a:lnSpc>
                        <a:spcAft>
                          <a:spcPts val="0"/>
                        </a:spcAft>
                      </a:pPr>
                      <a:r>
                        <a:rPr lang="en-US" sz="1400">
                          <a:effectLst/>
                        </a:rPr>
                        <a:t>Activity</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n-US" sz="1400">
                          <a:effectLst/>
                        </a:rPr>
                        <a:t>Operation</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n-US" sz="1400">
                          <a:effectLst/>
                        </a:rPr>
                        <a:t>Schedule</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n-US" sz="1400">
                          <a:effectLst/>
                        </a:rPr>
                        <a:t>Person responsible</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34510195"/>
                  </a:ext>
                </a:extLst>
              </a:tr>
              <a:tr h="1002517">
                <a:tc vMerge="1">
                  <a:txBody>
                    <a:bodyPr/>
                    <a:lstStyle/>
                    <a:p>
                      <a:endParaRPr lang="fi-FI"/>
                    </a:p>
                  </a:txBody>
                  <a:tcPr/>
                </a:tc>
                <a:tc>
                  <a:txBody>
                    <a:bodyPr/>
                    <a:lstStyle/>
                    <a:p>
                      <a:pPr marL="342900" lvl="0" indent="-342900">
                        <a:lnSpc>
                          <a:spcPct val="115000"/>
                        </a:lnSpc>
                        <a:spcAft>
                          <a:spcPts val="0"/>
                        </a:spcAft>
                        <a:buFont typeface="Calibri" panose="020F0502020204030204" pitchFamily="34" charset="0"/>
                        <a:buChar char="-"/>
                      </a:pPr>
                      <a:r>
                        <a:rPr lang="en-US" sz="1400">
                          <a:effectLst/>
                        </a:rPr>
                        <a:t>Reducing air-leakages from compressors</a:t>
                      </a:r>
                      <a:endParaRPr lang="fi-FI" sz="1400">
                        <a:effectLst/>
                      </a:endParaRPr>
                    </a:p>
                    <a:p>
                      <a:pPr marL="342900" lvl="0" indent="-342900">
                        <a:lnSpc>
                          <a:spcPct val="115000"/>
                        </a:lnSpc>
                        <a:spcAft>
                          <a:spcPts val="0"/>
                        </a:spcAft>
                        <a:buFont typeface="Calibri" panose="020F0502020204030204" pitchFamily="34" charset="0"/>
                        <a:buChar char="-"/>
                      </a:pPr>
                      <a:r>
                        <a:rPr lang="en-US" sz="1400">
                          <a:effectLst/>
                        </a:rPr>
                        <a:t>LED lights</a:t>
                      </a:r>
                      <a:endParaRPr lang="fi-FI" sz="1400">
                        <a:effectLst/>
                      </a:endParaRPr>
                    </a:p>
                    <a:p>
                      <a:pPr>
                        <a:lnSpc>
                          <a:spcPct val="115000"/>
                        </a:lnSpc>
                        <a:spcAft>
                          <a:spcPts val="0"/>
                        </a:spcAft>
                      </a:pPr>
                      <a:r>
                        <a:rPr lang="en-US"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n-US" sz="1400">
                          <a:effectLst/>
                        </a:rPr>
                        <a:t>Feb 2020</a:t>
                      </a:r>
                      <a:endParaRPr lang="fi-FI" sz="1400">
                        <a:effectLst/>
                      </a:endParaRPr>
                    </a:p>
                    <a:p>
                      <a:pPr>
                        <a:lnSpc>
                          <a:spcPct val="115000"/>
                        </a:lnSpc>
                        <a:spcAft>
                          <a:spcPts val="0"/>
                        </a:spcAft>
                      </a:pPr>
                      <a:r>
                        <a:rPr lang="en-US" sz="1400">
                          <a:effectLst/>
                        </a:rPr>
                        <a:t>Nov 2020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n-US" sz="1400" dirty="0">
                          <a:effectLst/>
                        </a:rPr>
                        <a:t>n.n.</a:t>
                      </a:r>
                      <a:endParaRPr lang="fi-FI" sz="1400" dirty="0">
                        <a:effectLst/>
                      </a:endParaRPr>
                    </a:p>
                    <a:p>
                      <a:pPr>
                        <a:lnSpc>
                          <a:spcPct val="115000"/>
                        </a:lnSpc>
                        <a:spcAft>
                          <a:spcPts val="0"/>
                        </a:spcAft>
                      </a:pPr>
                      <a:r>
                        <a:rPr lang="en-US" sz="1400" dirty="0">
                          <a:effectLst/>
                        </a:rPr>
                        <a:t>n.n.</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506525522"/>
                  </a:ext>
                </a:extLst>
              </a:tr>
              <a:tr h="385001">
                <a:tc>
                  <a:txBody>
                    <a:bodyPr/>
                    <a:lstStyle/>
                    <a:p>
                      <a:pPr>
                        <a:lnSpc>
                          <a:spcPct val="115000"/>
                        </a:lnSpc>
                        <a:spcAft>
                          <a:spcPts val="0"/>
                        </a:spcAft>
                      </a:pPr>
                      <a:r>
                        <a:rPr lang="en-US" sz="1400">
                          <a:effectLst/>
                        </a:rPr>
                        <a:t>Resources:</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3">
                  <a:txBody>
                    <a:bodyPr/>
                    <a:lstStyle/>
                    <a:p>
                      <a:pPr>
                        <a:lnSpc>
                          <a:spcPct val="115000"/>
                        </a:lnSpc>
                        <a:spcAft>
                          <a:spcPts val="0"/>
                        </a:spcAft>
                      </a:pPr>
                      <a:r>
                        <a:rPr lang="en-US" sz="1400">
                          <a:effectLst/>
                        </a:rPr>
                        <a:t>x €’s budgeted</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919916821"/>
                  </a:ext>
                </a:extLst>
              </a:tr>
              <a:tr h="493052">
                <a:tc>
                  <a:txBody>
                    <a:bodyPr/>
                    <a:lstStyle/>
                    <a:p>
                      <a:pPr>
                        <a:lnSpc>
                          <a:spcPct val="115000"/>
                        </a:lnSpc>
                        <a:spcAft>
                          <a:spcPts val="0"/>
                        </a:spcAft>
                      </a:pPr>
                      <a:r>
                        <a:rPr lang="en-US" sz="1400">
                          <a:effectLst/>
                        </a:rPr>
                        <a:t>Follow-up:</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3">
                  <a:txBody>
                    <a:bodyPr/>
                    <a:lstStyle/>
                    <a:p>
                      <a:pPr>
                        <a:lnSpc>
                          <a:spcPct val="115000"/>
                        </a:lnSpc>
                        <a:spcAft>
                          <a:spcPts val="0"/>
                        </a:spcAft>
                      </a:pPr>
                      <a:r>
                        <a:rPr lang="en-US" sz="1400" dirty="0">
                          <a:effectLst/>
                        </a:rPr>
                        <a:t>1/2021, team meeting</a:t>
                      </a:r>
                      <a:endParaRPr lang="fi-FI" sz="1400" dirty="0">
                        <a:effectLst/>
                      </a:endParaRPr>
                    </a:p>
                    <a:p>
                      <a:pPr>
                        <a:lnSpc>
                          <a:spcPct val="115000"/>
                        </a:lnSpc>
                        <a:spcAft>
                          <a:spcPts val="0"/>
                        </a:spcAft>
                      </a:pPr>
                      <a:r>
                        <a:rPr lang="en-US"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914085500"/>
                  </a:ext>
                </a:extLst>
              </a:tr>
            </a:tbl>
          </a:graphicData>
        </a:graphic>
      </p:graphicFrame>
    </p:spTree>
    <p:extLst>
      <p:ext uri="{BB962C8B-B14F-4D97-AF65-F5344CB8AC3E}">
        <p14:creationId xmlns:p14="http://schemas.microsoft.com/office/powerpoint/2010/main" val="277607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8563"/>
            <a:ext cx="10972800" cy="993775"/>
          </a:xfrm>
        </p:spPr>
        <p:txBody>
          <a:bodyPr>
            <a:normAutofit/>
          </a:bodyPr>
          <a:lstStyle/>
          <a:p>
            <a:r>
              <a:rPr lang="en-GB" sz="2400" dirty="0"/>
              <a:t>Adoption</a:t>
            </a:r>
            <a:r>
              <a:rPr lang="en-GB" sz="2800" dirty="0"/>
              <a:t> </a:t>
            </a:r>
          </a:p>
        </p:txBody>
      </p:sp>
      <p:sp>
        <p:nvSpPr>
          <p:cNvPr id="3" name="Content Placeholder 2"/>
          <p:cNvSpPr>
            <a:spLocks noGrp="1"/>
          </p:cNvSpPr>
          <p:nvPr>
            <p:ph idx="1"/>
          </p:nvPr>
        </p:nvSpPr>
        <p:spPr>
          <a:xfrm>
            <a:off x="847287" y="1860765"/>
            <a:ext cx="10894503" cy="3313188"/>
          </a:xfrm>
        </p:spPr>
        <p:txBody>
          <a:bodyPr>
            <a:normAutofit/>
          </a:bodyPr>
          <a:lstStyle/>
          <a:p>
            <a:r>
              <a:rPr lang="en-GB" sz="2000" dirty="0"/>
              <a:t>Depending on the business needs and objectives</a:t>
            </a:r>
          </a:p>
          <a:p>
            <a:r>
              <a:rPr lang="en-US" sz="2000" dirty="0"/>
              <a:t>The potential of coordinated environmental management at the company: is there interest and potential to develop toward environmental management system or adoption of green standards?</a:t>
            </a:r>
          </a:p>
          <a:p>
            <a:r>
              <a:rPr lang="en-US" sz="2000" dirty="0"/>
              <a:t>What are the key messages related to environmental performance of the company (and its products/services), to whom are they targeted, and could those be utilised in green marketing? </a:t>
            </a:r>
          </a:p>
          <a:p>
            <a:pPr lvl="1"/>
            <a:r>
              <a:rPr lang="en-US" sz="1800" dirty="0"/>
              <a:t>These can be more generic about Social/Environmental Responsibility, or specific related to certain processes (Clean-Tech) or characteristics of the products/services.</a:t>
            </a:r>
            <a:endParaRPr lang="fi-FI" sz="1800" dirty="0"/>
          </a:p>
        </p:txBody>
      </p:sp>
    </p:spTree>
    <p:extLst>
      <p:ext uri="{BB962C8B-B14F-4D97-AF65-F5344CB8AC3E}">
        <p14:creationId xmlns:p14="http://schemas.microsoft.com/office/powerpoint/2010/main" val="189098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1800" dirty="0"/>
              <a:t>Assignment: Environmental reviewing of a micro- or small-scale enterprise</a:t>
            </a:r>
          </a:p>
        </p:txBody>
      </p:sp>
      <p:sp>
        <p:nvSpPr>
          <p:cNvPr id="6" name="Content Placeholder 5"/>
          <p:cNvSpPr>
            <a:spLocks noGrp="1"/>
          </p:cNvSpPr>
          <p:nvPr>
            <p:ph idx="1"/>
          </p:nvPr>
        </p:nvSpPr>
        <p:spPr>
          <a:xfrm>
            <a:off x="838200" y="1825625"/>
            <a:ext cx="2165059" cy="4161289"/>
          </a:xfrm>
        </p:spPr>
        <p:txBody>
          <a:bodyPr>
            <a:normAutofit/>
          </a:bodyPr>
          <a:lstStyle/>
          <a:p>
            <a:r>
              <a:rPr lang="fi-FI" sz="2000" dirty="0"/>
              <a:t>Attachment A. </a:t>
            </a:r>
          </a:p>
        </p:txBody>
      </p:sp>
      <p:sp>
        <p:nvSpPr>
          <p:cNvPr id="4" name="Footer Placeholder 3"/>
          <p:cNvSpPr>
            <a:spLocks noGrp="1"/>
          </p:cNvSpPr>
          <p:nvPr>
            <p:ph type="ftr" sz="quarter" idx="11"/>
          </p:nvPr>
        </p:nvSpPr>
        <p:spPr/>
        <p:txBody>
          <a:bodyPr/>
          <a:lstStyle/>
          <a:p>
            <a:r>
              <a:rPr lang="fi-FI"/>
              <a:t>kiertotalousamk.fi</a:t>
            </a:r>
          </a:p>
        </p:txBody>
      </p:sp>
      <p:pic>
        <p:nvPicPr>
          <p:cNvPr id="2" name="Picture 1"/>
          <p:cNvPicPr>
            <a:picLocks noChangeAspect="1"/>
          </p:cNvPicPr>
          <p:nvPr/>
        </p:nvPicPr>
        <p:blipFill rotWithShape="1">
          <a:blip r:embed="rId2"/>
          <a:srcRect l="7871" t="12412" r="9651" b="4101"/>
          <a:stretch/>
        </p:blipFill>
        <p:spPr>
          <a:xfrm>
            <a:off x="3003259" y="1926293"/>
            <a:ext cx="4800127" cy="3036816"/>
          </a:xfrm>
          <a:prstGeom prst="rect">
            <a:avLst/>
          </a:prstGeom>
        </p:spPr>
      </p:pic>
      <p:sp>
        <p:nvSpPr>
          <p:cNvPr id="3" name="TextBox 2"/>
          <p:cNvSpPr txBox="1"/>
          <p:nvPr/>
        </p:nvSpPr>
        <p:spPr>
          <a:xfrm>
            <a:off x="973123" y="5041783"/>
            <a:ext cx="9328558" cy="523220"/>
          </a:xfrm>
          <a:prstGeom prst="rect">
            <a:avLst/>
          </a:prstGeom>
          <a:noFill/>
        </p:spPr>
        <p:txBody>
          <a:bodyPr wrap="square" rtlCol="0">
            <a:spAutoFit/>
          </a:bodyPr>
          <a:lstStyle/>
          <a:p>
            <a:r>
              <a:rPr lang="en-GB" sz="1400" dirty="0"/>
              <a:t>This assignment is comprehensive case –based learning on environmental management topics in level of micro or small-scale enterprises. When completed in detail and collaboration with working life partner, It equals to 3 ETCS study content. </a:t>
            </a:r>
          </a:p>
        </p:txBody>
      </p:sp>
    </p:spTree>
    <p:extLst>
      <p:ext uri="{BB962C8B-B14F-4D97-AF65-F5344CB8AC3E}">
        <p14:creationId xmlns:p14="http://schemas.microsoft.com/office/powerpoint/2010/main" val="210528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800" dirty="0"/>
              <a:t>B. </a:t>
            </a:r>
            <a:r>
              <a:rPr lang="en-GB" sz="2800" dirty="0">
                <a:solidFill>
                  <a:prstClr val="black"/>
                </a:solidFill>
              </a:rPr>
              <a:t>Product-based approaches to environmental management</a:t>
            </a:r>
            <a:br>
              <a:rPr lang="en-GB" sz="2800" dirty="0"/>
            </a:br>
            <a:r>
              <a:rPr lang="en-GB" sz="2800" dirty="0"/>
              <a:t>B.1. EcoDesign</a:t>
            </a:r>
          </a:p>
        </p:txBody>
      </p:sp>
      <p:sp>
        <p:nvSpPr>
          <p:cNvPr id="5" name="Footer Placeholder 4"/>
          <p:cNvSpPr>
            <a:spLocks noGrp="1"/>
          </p:cNvSpPr>
          <p:nvPr>
            <p:ph type="ftr" sz="quarter" idx="11"/>
          </p:nvPr>
        </p:nvSpPr>
        <p:spPr/>
        <p:txBody>
          <a:bodyPr/>
          <a:lstStyle/>
          <a:p>
            <a:r>
              <a:rPr lang="fi-FI"/>
              <a:t>kiertotalousamk.fi</a:t>
            </a:r>
          </a:p>
        </p:txBody>
      </p:sp>
      <p:pic>
        <p:nvPicPr>
          <p:cNvPr id="4" name="Kuva 6">
            <a:extLst>
              <a:ext uri="{FF2B5EF4-FFF2-40B4-BE49-F238E27FC236}">
                <a16:creationId xmlns:a16="http://schemas.microsoft.com/office/drawing/2014/main" id="{B602F7F0-79B2-4FC9-AF76-8828874A8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766" y="5148262"/>
            <a:ext cx="5141476" cy="497936"/>
          </a:xfrm>
          <a:prstGeom prst="rect">
            <a:avLst/>
          </a:prstGeom>
        </p:spPr>
      </p:pic>
    </p:spTree>
    <p:extLst>
      <p:ext uri="{BB962C8B-B14F-4D97-AF65-F5344CB8AC3E}">
        <p14:creationId xmlns:p14="http://schemas.microsoft.com/office/powerpoint/2010/main" val="153103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i-FI" sz="2800" dirty="0"/>
              <a:t>Product–based approaches</a:t>
            </a:r>
          </a:p>
        </p:txBody>
      </p:sp>
      <p:sp>
        <p:nvSpPr>
          <p:cNvPr id="6" name="Content Placeholder 5"/>
          <p:cNvSpPr>
            <a:spLocks noGrp="1"/>
          </p:cNvSpPr>
          <p:nvPr>
            <p:ph idx="1"/>
          </p:nvPr>
        </p:nvSpPr>
        <p:spPr/>
        <p:txBody>
          <a:bodyPr>
            <a:normAutofit/>
          </a:bodyPr>
          <a:lstStyle/>
          <a:p>
            <a:r>
              <a:rPr lang="en-GB" sz="1800" dirty="0"/>
              <a:t>Companies can strive toward environmentally better development by improving their organisational environmental management, but also by developing production processes, products and services. </a:t>
            </a:r>
          </a:p>
          <a:p>
            <a:r>
              <a:rPr lang="en-GB" sz="1800" dirty="0"/>
              <a:t>Eco-design and design for the environment (Brezet &amp;Van Hamel 1997) refer to the strategies on how to develop more sustainable products and services. The focus is at holistic development of the new concepts with less environmental burden. </a:t>
            </a:r>
            <a:endParaRPr lang="fi-FI" sz="1800" dirty="0"/>
          </a:p>
          <a:p>
            <a:r>
              <a:rPr lang="en-GB" sz="1800" dirty="0"/>
              <a:t>For the product -based approaches life cycle method and tools are applicable. </a:t>
            </a:r>
          </a:p>
          <a:p>
            <a:r>
              <a:rPr lang="en-GB" sz="1800" dirty="0"/>
              <a:t>LCA theory and method provide opportunities to investigate the life-cycle impacts of products, services, and processes. In addition, associated products (consumables), and other consumption during the lifetime should be identified and its impact modelled. </a:t>
            </a:r>
          </a:p>
          <a:p>
            <a:r>
              <a:rPr lang="en-GB" sz="1800" dirty="0"/>
              <a:t>Ecolabelling applies LCA methods in systematic manner to verify and communicate environmental impacts of the products and services</a:t>
            </a:r>
          </a:p>
          <a:p>
            <a:r>
              <a:rPr lang="en-GB" sz="1800" dirty="0"/>
              <a:t>In this section, we introduce these approaches and standards providing guidance for their adoption in practice.</a:t>
            </a:r>
          </a:p>
          <a:p>
            <a:endParaRPr lang="fi-FI" sz="1800" dirty="0"/>
          </a:p>
        </p:txBody>
      </p:sp>
      <p:sp>
        <p:nvSpPr>
          <p:cNvPr id="4" name="Footer Placeholder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0722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a:t>EcoDesign strategies</a:t>
            </a:r>
          </a:p>
        </p:txBody>
      </p:sp>
      <p:sp>
        <p:nvSpPr>
          <p:cNvPr id="3" name="Content Placeholder 2"/>
          <p:cNvSpPr>
            <a:spLocks noGrp="1"/>
          </p:cNvSpPr>
          <p:nvPr>
            <p:ph idx="1"/>
          </p:nvPr>
        </p:nvSpPr>
        <p:spPr/>
        <p:txBody>
          <a:bodyPr>
            <a:normAutofit/>
          </a:bodyPr>
          <a:lstStyle/>
          <a:p>
            <a:r>
              <a:rPr lang="en-GB" sz="2000" dirty="0"/>
              <a:t>EcoDesign strategies (Brezet &amp; Van Hamel 1997) detail approaches for improving the sustainability of both products and services in systematic manner, including:</a:t>
            </a:r>
          </a:p>
          <a:p>
            <a:pPr lvl="1"/>
            <a:r>
              <a:rPr lang="en-GB" sz="2000" dirty="0"/>
              <a:t>Product component level</a:t>
            </a:r>
          </a:p>
          <a:p>
            <a:pPr lvl="1"/>
            <a:r>
              <a:rPr lang="en-GB" sz="2000" dirty="0"/>
              <a:t>Product structure level</a:t>
            </a:r>
          </a:p>
          <a:p>
            <a:pPr lvl="1"/>
            <a:r>
              <a:rPr lang="en-GB" sz="2000" dirty="0"/>
              <a:t>Product systems level, and</a:t>
            </a:r>
          </a:p>
          <a:p>
            <a:pPr lvl="1"/>
            <a:r>
              <a:rPr lang="en-GB" sz="2000" dirty="0"/>
              <a:t>Innovation of new more sustainable concepts</a:t>
            </a:r>
          </a:p>
          <a:p>
            <a:pPr lvl="1"/>
            <a:endParaRPr lang="en-GB" sz="2000" dirty="0"/>
          </a:p>
          <a:p>
            <a:r>
              <a:rPr lang="en-GB" sz="2000" dirty="0"/>
              <a:t>EcoDesign strategies can be analysed and developed by applying the EcoDesign Strategy wheel, called also as </a:t>
            </a:r>
            <a:r>
              <a:rPr lang="en-GB" sz="2000" dirty="0">
                <a:hlinkClick r:id="rId2"/>
              </a:rPr>
              <a:t>LiDS (Life Cycle Design Strategy) wheel</a:t>
            </a:r>
            <a:r>
              <a:rPr lang="en-GB" sz="2000" dirty="0"/>
              <a:t>. It can be applied together with the </a:t>
            </a:r>
            <a:r>
              <a:rPr lang="en-GB" sz="2000" dirty="0">
                <a:hlinkClick r:id="rId3"/>
              </a:rPr>
              <a:t>EcoDesign Checklist</a:t>
            </a:r>
            <a:r>
              <a:rPr lang="en-GB" sz="2000" dirty="0"/>
              <a:t>.</a:t>
            </a:r>
          </a:p>
          <a:p>
            <a:endParaRPr lang="en-GB" sz="2000" dirty="0"/>
          </a:p>
        </p:txBody>
      </p:sp>
      <p:sp>
        <p:nvSpPr>
          <p:cNvPr id="4" name="Footer Placeholder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001348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400" dirty="0"/>
              <a:t>The EcoDesign Strategy Wheel, LiDS (Life-Cycle Design Strategy)</a:t>
            </a:r>
            <a:endParaRPr lang="fi-FI" sz="2400" dirty="0"/>
          </a:p>
        </p:txBody>
      </p:sp>
      <p:pic>
        <p:nvPicPr>
          <p:cNvPr id="7" name="Content Placeholder 6" descr="http://wikid.io.tudelft.nl/WikID/images/2/22/DDG-2-5.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9599" y="1775291"/>
            <a:ext cx="5557442" cy="4160838"/>
          </a:xfrm>
          <a:prstGeom prst="rect">
            <a:avLst/>
          </a:prstGeom>
          <a:noFill/>
          <a:ln>
            <a:noFill/>
          </a:ln>
        </p:spPr>
      </p:pic>
      <p:sp>
        <p:nvSpPr>
          <p:cNvPr id="8" name="TextBox 7"/>
          <p:cNvSpPr txBox="1"/>
          <p:nvPr/>
        </p:nvSpPr>
        <p:spPr>
          <a:xfrm>
            <a:off x="6846073" y="6191321"/>
            <a:ext cx="3927944" cy="584775"/>
          </a:xfrm>
          <a:prstGeom prst="rect">
            <a:avLst/>
          </a:prstGeom>
          <a:noFill/>
        </p:spPr>
        <p:txBody>
          <a:bodyPr wrap="square" rtlCol="0">
            <a:spAutoFit/>
          </a:bodyPr>
          <a:lstStyle/>
          <a:p>
            <a:r>
              <a:rPr lang="en-US" sz="1400" dirty="0"/>
              <a:t>(Brezet and van Hemel, 1997; Origin: The Industrial Engineering Wiki 2019, Cc-by-nc-sa-3.0</a:t>
            </a:r>
            <a:r>
              <a:rPr lang="en-US" dirty="0"/>
              <a:t>)</a:t>
            </a:r>
            <a:endParaRPr lang="fi-FI" dirty="0"/>
          </a:p>
        </p:txBody>
      </p:sp>
      <p:sp>
        <p:nvSpPr>
          <p:cNvPr id="9" name="TextBox 8"/>
          <p:cNvSpPr txBox="1"/>
          <p:nvPr/>
        </p:nvSpPr>
        <p:spPr>
          <a:xfrm>
            <a:off x="8211305" y="1670374"/>
            <a:ext cx="3792772" cy="3785652"/>
          </a:xfrm>
          <a:prstGeom prst="rect">
            <a:avLst/>
          </a:prstGeom>
          <a:noFill/>
        </p:spPr>
        <p:txBody>
          <a:bodyPr wrap="square" rtlCol="0">
            <a:spAutoFit/>
          </a:bodyPr>
          <a:lstStyle/>
          <a:p>
            <a:r>
              <a:rPr lang="en-GB" sz="1600" dirty="0"/>
              <a:t>LiDS does not provide information on the specific environmental impacts but is “a strategy tool for evaluating environmental trade-offs between two similar or evolutionary designs.” (University of Michigan, cited in Solid Works Sustainability 2019). </a:t>
            </a:r>
          </a:p>
          <a:p>
            <a:endParaRPr lang="en-GB" sz="1600" dirty="0"/>
          </a:p>
          <a:p>
            <a:r>
              <a:rPr lang="en-GB" sz="1600" dirty="0"/>
              <a:t>This type of more comprehensive strategy approach reveals trade-offs, or problem displacements: for instance mixing of recycled (secondary) materials with virgin (primary) materials may effect on the product recyclability, and sometimes also cause additional environmental challenges.</a:t>
            </a:r>
            <a:endParaRPr lang="fi-FI" sz="1600" dirty="0"/>
          </a:p>
        </p:txBody>
      </p:sp>
    </p:spTree>
    <p:extLst>
      <p:ext uri="{BB962C8B-B14F-4D97-AF65-F5344CB8AC3E}">
        <p14:creationId xmlns:p14="http://schemas.microsoft.com/office/powerpoint/2010/main" val="660199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a:solidFill>
                  <a:prstClr val="black"/>
                </a:solidFill>
              </a:rPr>
              <a:t>EcoDesign strategies</a:t>
            </a:r>
            <a:endParaRPr lang="fi-FI" dirty="0"/>
          </a:p>
        </p:txBody>
      </p:sp>
      <p:sp>
        <p:nvSpPr>
          <p:cNvPr id="3" name="Content Placeholder 2"/>
          <p:cNvSpPr>
            <a:spLocks noGrp="1"/>
          </p:cNvSpPr>
          <p:nvPr>
            <p:ph sz="half" idx="1"/>
          </p:nvPr>
        </p:nvSpPr>
        <p:spPr/>
        <p:txBody>
          <a:bodyPr>
            <a:normAutofit/>
          </a:bodyPr>
          <a:lstStyle/>
          <a:p>
            <a:r>
              <a:rPr lang="en-GB" sz="2000" b="1" dirty="0"/>
              <a:t>Product component level:</a:t>
            </a:r>
          </a:p>
          <a:p>
            <a:pPr marL="0" indent="0">
              <a:buNone/>
            </a:pPr>
            <a:endParaRPr lang="fi-FI" sz="1000" dirty="0"/>
          </a:p>
          <a:p>
            <a:pPr lvl="1"/>
            <a:r>
              <a:rPr lang="en-GB" sz="1800" dirty="0"/>
              <a:t>Selection of materials with lower environmental impacts: cleaner materials, renewable materials, lower energy content materials, recycled materials and recyclable materials </a:t>
            </a:r>
            <a:endParaRPr lang="fi-FI" sz="1800" dirty="0"/>
          </a:p>
          <a:p>
            <a:pPr lvl="1"/>
            <a:r>
              <a:rPr lang="en-GB" sz="1800" dirty="0"/>
              <a:t>Reduction of materials usage: reduction in weight, reduction in volume (e.g. transports)</a:t>
            </a:r>
            <a:endParaRPr lang="fi-FI" sz="1800" dirty="0"/>
          </a:p>
          <a:p>
            <a:pPr lvl="1"/>
            <a:r>
              <a:rPr lang="en-GB" sz="1800" dirty="0"/>
              <a:t>Optimising the production technologies: finding alternative (more sustainable) production techniques, fewer production steps, lower energy consumption and waste generation, fewer and cleaner consumables (other products needed during the use).</a:t>
            </a:r>
          </a:p>
          <a:p>
            <a:pPr marL="457200" lvl="1" indent="0">
              <a:buNone/>
            </a:pPr>
            <a:r>
              <a:rPr lang="en-GB" sz="1800" dirty="0"/>
              <a:t>				</a:t>
            </a:r>
            <a:endParaRPr lang="fi-FI" sz="1800" dirty="0"/>
          </a:p>
        </p:txBody>
      </p:sp>
      <p:sp>
        <p:nvSpPr>
          <p:cNvPr id="4" name="Footer Placeholder 3"/>
          <p:cNvSpPr>
            <a:spLocks noGrp="1"/>
          </p:cNvSpPr>
          <p:nvPr>
            <p:ph type="ftr" sz="quarter" idx="11"/>
          </p:nvPr>
        </p:nvSpPr>
        <p:spPr/>
        <p:txBody>
          <a:bodyPr/>
          <a:lstStyle/>
          <a:p>
            <a:r>
              <a:rPr lang="fi-FI" dirty="0"/>
              <a:t>kiertotalousamk.fi</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6146" y="2267274"/>
            <a:ext cx="4010107" cy="2406064"/>
          </a:xfrm>
          <a:prstGeom prst="rect">
            <a:avLst/>
          </a:prstGeom>
        </p:spPr>
      </p:pic>
      <p:sp>
        <p:nvSpPr>
          <p:cNvPr id="6" name="TextBox 5"/>
          <p:cNvSpPr txBox="1"/>
          <p:nvPr/>
        </p:nvSpPr>
        <p:spPr>
          <a:xfrm>
            <a:off x="9093013" y="4673338"/>
            <a:ext cx="1763240" cy="276999"/>
          </a:xfrm>
          <a:prstGeom prst="rect">
            <a:avLst/>
          </a:prstGeom>
          <a:noFill/>
        </p:spPr>
        <p:txBody>
          <a:bodyPr wrap="none" rtlCol="0">
            <a:spAutoFit/>
          </a:bodyPr>
          <a:lstStyle/>
          <a:p>
            <a:r>
              <a:rPr lang="fi-FI" sz="1200" dirty="0"/>
              <a:t>Okkonen, L. / Karelia UAS</a:t>
            </a:r>
          </a:p>
        </p:txBody>
      </p:sp>
    </p:spTree>
    <p:extLst>
      <p:ext uri="{BB962C8B-B14F-4D97-AF65-F5344CB8AC3E}">
        <p14:creationId xmlns:p14="http://schemas.microsoft.com/office/powerpoint/2010/main" val="82939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i-FI" sz="2800" dirty="0"/>
              <a:t>Background</a:t>
            </a:r>
          </a:p>
        </p:txBody>
      </p:sp>
      <p:sp>
        <p:nvSpPr>
          <p:cNvPr id="6" name="Content Placeholder 5"/>
          <p:cNvSpPr>
            <a:spLocks noGrp="1"/>
          </p:cNvSpPr>
          <p:nvPr>
            <p:ph sz="half" idx="1"/>
          </p:nvPr>
        </p:nvSpPr>
        <p:spPr>
          <a:xfrm>
            <a:off x="838199" y="1825625"/>
            <a:ext cx="10147664" cy="4199790"/>
          </a:xfrm>
        </p:spPr>
        <p:txBody>
          <a:bodyPr>
            <a:noAutofit/>
          </a:bodyPr>
          <a:lstStyle/>
          <a:p>
            <a:r>
              <a:rPr lang="en-GB" sz="1800" dirty="0"/>
              <a:t>This material establishes 3 ECTS nugget giving overall understanding of the green business framework basing on the voluntary standards</a:t>
            </a:r>
          </a:p>
          <a:p>
            <a:r>
              <a:rPr lang="en-GB" sz="1800" dirty="0"/>
              <a:t>The content is organised as follows:</a:t>
            </a:r>
          </a:p>
          <a:p>
            <a:pPr marL="800100" lvl="1" indent="-342900">
              <a:buFont typeface="+mj-lt"/>
              <a:buAutoNum type="arabicPeriod"/>
            </a:pPr>
            <a:r>
              <a:rPr lang="en-GB" sz="1800" b="1" dirty="0"/>
              <a:t>Introduction</a:t>
            </a:r>
            <a:r>
              <a:rPr lang="en-GB" sz="1800" dirty="0"/>
              <a:t> of organisation and product based approaches on environmental management and interlinked standards</a:t>
            </a:r>
          </a:p>
          <a:p>
            <a:pPr marL="800100" lvl="1" indent="-342900">
              <a:buFont typeface="+mj-lt"/>
              <a:buAutoNum type="arabicPeriod"/>
            </a:pPr>
            <a:r>
              <a:rPr lang="en-GB" sz="1800" b="1" dirty="0"/>
              <a:t>Assignments </a:t>
            </a:r>
            <a:r>
              <a:rPr lang="en-GB" sz="1800" dirty="0"/>
              <a:t>that provide student opportunity to get more in-depth to the content of the standard and their applications</a:t>
            </a:r>
          </a:p>
          <a:p>
            <a:pPr marL="800100" lvl="1" indent="-342900">
              <a:buFont typeface="+mj-lt"/>
              <a:buAutoNum type="arabicPeriod"/>
            </a:pPr>
            <a:r>
              <a:rPr lang="en-GB" sz="1800" b="1" dirty="0"/>
              <a:t>Tool package </a:t>
            </a:r>
            <a:r>
              <a:rPr lang="en-GB" sz="1800" dirty="0"/>
              <a:t>that provides introductionary descriptions of various tools (systems, certificates, labels, softwares), and source linkages. This is supporting material that can be utilised in completing the tasks, or later on in other studies.</a:t>
            </a:r>
          </a:p>
        </p:txBody>
      </p:sp>
      <p:sp>
        <p:nvSpPr>
          <p:cNvPr id="4" name="Footer Placeholder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270631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a:solidFill>
                  <a:prstClr val="black"/>
                </a:solidFill>
              </a:rPr>
              <a:t>EcoDesign strategies</a:t>
            </a:r>
            <a:endParaRPr lang="fi-FI" dirty="0"/>
          </a:p>
        </p:txBody>
      </p:sp>
      <p:sp>
        <p:nvSpPr>
          <p:cNvPr id="3" name="Content Placeholder 2"/>
          <p:cNvSpPr>
            <a:spLocks noGrp="1"/>
          </p:cNvSpPr>
          <p:nvPr>
            <p:ph sz="half" idx="1"/>
          </p:nvPr>
        </p:nvSpPr>
        <p:spPr/>
        <p:txBody>
          <a:bodyPr>
            <a:normAutofit/>
          </a:bodyPr>
          <a:lstStyle/>
          <a:p>
            <a:r>
              <a:rPr lang="en-GB" sz="2000" b="1" dirty="0"/>
              <a:t>Product structure level:</a:t>
            </a:r>
          </a:p>
          <a:p>
            <a:endParaRPr lang="fi-FI" sz="1000" dirty="0"/>
          </a:p>
          <a:p>
            <a:pPr lvl="1"/>
            <a:r>
              <a:rPr lang="en-GB" sz="1800" dirty="0"/>
              <a:t>Optimising the distribution systems: less packaging, more efficient transportations and logistics</a:t>
            </a:r>
          </a:p>
          <a:p>
            <a:pPr lvl="1"/>
            <a:r>
              <a:rPr lang="en-GB" sz="1800" dirty="0">
                <a:solidFill>
                  <a:prstClr val="black"/>
                </a:solidFill>
              </a:rPr>
              <a:t>Reduction the impact during the use of the product: energy efficiency, use of cleaner energy sources, less consumables needed, cleaner consumables, avoiding the waste and consumables</a:t>
            </a:r>
          </a:p>
          <a:p>
            <a:pPr marL="457200" lvl="1" indent="0">
              <a:buNone/>
            </a:pPr>
            <a:r>
              <a:rPr lang="fi-FI" sz="1800" dirty="0">
                <a:solidFill>
                  <a:prstClr val="black"/>
                </a:solidFill>
              </a:rPr>
              <a:t>				</a:t>
            </a:r>
          </a:p>
          <a:p>
            <a:pPr lvl="1"/>
            <a:endParaRPr lang="fi-FI" sz="1800" dirty="0"/>
          </a:p>
          <a:p>
            <a:endParaRPr lang="fi-FI" dirty="0"/>
          </a:p>
        </p:txBody>
      </p:sp>
      <p:sp>
        <p:nvSpPr>
          <p:cNvPr id="4" name="Footer Placeholder 3"/>
          <p:cNvSpPr>
            <a:spLocks noGrp="1"/>
          </p:cNvSpPr>
          <p:nvPr>
            <p:ph type="ftr" sz="quarter" idx="11"/>
          </p:nvPr>
        </p:nvSpPr>
        <p:spPr/>
        <p:txBody>
          <a:bodyPr/>
          <a:lstStyle/>
          <a:p>
            <a:r>
              <a:rPr lang="fi-FI"/>
              <a:t>kiertotalousamk.fi</a:t>
            </a:r>
          </a:p>
        </p:txBody>
      </p:sp>
      <p:pic>
        <p:nvPicPr>
          <p:cNvPr id="5" name="Picture 2" descr="http://berryjam.ru/assets/page-files/3/215/zavod_10.jpg"/>
          <p:cNvPicPr>
            <a:picLocks noChangeAspect="1" noChangeArrowheads="1"/>
          </p:cNvPicPr>
          <p:nvPr/>
        </p:nvPicPr>
        <p:blipFill rotWithShape="1">
          <a:blip r:embed="rId2">
            <a:extLst>
              <a:ext uri="{28A0092B-C50C-407E-A947-70E740481C1C}">
                <a14:useLocalDpi xmlns:a14="http://schemas.microsoft.com/office/drawing/2010/main" val="0"/>
              </a:ext>
            </a:extLst>
          </a:blip>
          <a:srcRect b="4487"/>
          <a:stretch/>
        </p:blipFill>
        <p:spPr bwMode="auto">
          <a:xfrm>
            <a:off x="6657021" y="2341269"/>
            <a:ext cx="4211958" cy="26819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82953" y="5019673"/>
            <a:ext cx="1763240" cy="276999"/>
          </a:xfrm>
          <a:prstGeom prst="rect">
            <a:avLst/>
          </a:prstGeom>
          <a:noFill/>
        </p:spPr>
        <p:txBody>
          <a:bodyPr wrap="none" rtlCol="0">
            <a:spAutoFit/>
          </a:bodyPr>
          <a:lstStyle/>
          <a:p>
            <a:r>
              <a:rPr lang="fi-FI" sz="1200" dirty="0"/>
              <a:t>Okkonen, L. / Karelia UAS</a:t>
            </a:r>
          </a:p>
        </p:txBody>
      </p:sp>
    </p:spTree>
    <p:extLst>
      <p:ext uri="{BB962C8B-B14F-4D97-AF65-F5344CB8AC3E}">
        <p14:creationId xmlns:p14="http://schemas.microsoft.com/office/powerpoint/2010/main" val="287426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a:solidFill>
                  <a:prstClr val="black"/>
                </a:solidFill>
              </a:rPr>
              <a:t>EcoDesign strategies</a:t>
            </a:r>
            <a:endParaRPr lang="fi-FI" dirty="0"/>
          </a:p>
        </p:txBody>
      </p:sp>
      <p:sp>
        <p:nvSpPr>
          <p:cNvPr id="3" name="Content Placeholder 2"/>
          <p:cNvSpPr>
            <a:spLocks noGrp="1"/>
          </p:cNvSpPr>
          <p:nvPr>
            <p:ph idx="1"/>
          </p:nvPr>
        </p:nvSpPr>
        <p:spPr/>
        <p:txBody>
          <a:bodyPr>
            <a:normAutofit/>
          </a:bodyPr>
          <a:lstStyle/>
          <a:p>
            <a:pPr lvl="0"/>
            <a:r>
              <a:rPr lang="en-GB" sz="2000" b="1" dirty="0">
                <a:solidFill>
                  <a:prstClr val="black"/>
                </a:solidFill>
              </a:rPr>
              <a:t>Product systems level:</a:t>
            </a:r>
          </a:p>
          <a:p>
            <a:pPr marL="0" lvl="0" indent="0">
              <a:buNone/>
            </a:pPr>
            <a:r>
              <a:rPr lang="en-GB" sz="1000" b="1" dirty="0">
                <a:solidFill>
                  <a:prstClr val="black"/>
                </a:solidFill>
              </a:rPr>
              <a:t> </a:t>
            </a:r>
            <a:endParaRPr lang="fi-FI" sz="1000" dirty="0">
              <a:solidFill>
                <a:prstClr val="black"/>
              </a:solidFill>
            </a:endParaRPr>
          </a:p>
          <a:p>
            <a:pPr lvl="1"/>
            <a:r>
              <a:rPr lang="en-GB" sz="1800" dirty="0">
                <a:solidFill>
                  <a:prstClr val="black"/>
                </a:solidFill>
              </a:rPr>
              <a:t>Optimising the initial lifetime of the product: production of reliable and durable products, improving the product maintenance and repair, modular product structures, classic (attractive) designs, and creation of stronger product-user relations</a:t>
            </a:r>
          </a:p>
          <a:p>
            <a:pPr lvl="2"/>
            <a:r>
              <a:rPr lang="en-GB" sz="1800" i="1" dirty="0">
                <a:solidFill>
                  <a:prstClr val="black"/>
                </a:solidFill>
              </a:rPr>
              <a:t>Do you have a product that you find a classic design, attractive and with you have strong product-user relation? That product might have longer life-time, and cause less environmental burden, compared to other products. </a:t>
            </a:r>
            <a:endParaRPr lang="fi-FI" sz="1800" i="1" dirty="0">
              <a:solidFill>
                <a:prstClr val="black"/>
              </a:solidFill>
            </a:endParaRPr>
          </a:p>
          <a:p>
            <a:pPr lvl="1"/>
            <a:r>
              <a:rPr lang="en-GB" sz="1800" dirty="0">
                <a:solidFill>
                  <a:prstClr val="black"/>
                </a:solidFill>
              </a:rPr>
              <a:t>Optimising end-of-life systems: product reuse, remanufacturing/refurbishing, material recycling, utilisation as energy through incineration</a:t>
            </a:r>
          </a:p>
          <a:p>
            <a:pPr marL="457200" lvl="1" indent="0">
              <a:buNone/>
            </a:pPr>
            <a:r>
              <a:rPr lang="fi-FI" sz="1800" dirty="0">
                <a:solidFill>
                  <a:prstClr val="black"/>
                </a:solidFill>
              </a:rPr>
              <a:t>								</a:t>
            </a:r>
          </a:p>
          <a:p>
            <a:endParaRPr lang="fi-FI"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159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prstClr val="black"/>
                </a:solidFill>
              </a:rPr>
              <a:t>EcoDesign policy and legislation</a:t>
            </a:r>
          </a:p>
        </p:txBody>
      </p:sp>
      <p:sp>
        <p:nvSpPr>
          <p:cNvPr id="3" name="Content Placeholder 2"/>
          <p:cNvSpPr>
            <a:spLocks noGrp="1"/>
          </p:cNvSpPr>
          <p:nvPr>
            <p:ph idx="1"/>
          </p:nvPr>
        </p:nvSpPr>
        <p:spPr/>
        <p:txBody>
          <a:bodyPr/>
          <a:lstStyle/>
          <a:p>
            <a:r>
              <a:rPr lang="en-GB" sz="1800" dirty="0"/>
              <a:t>The European Union has established </a:t>
            </a:r>
            <a:r>
              <a:rPr lang="en-GB" sz="1800" dirty="0">
                <a:hlinkClick r:id="rId2"/>
              </a:rPr>
              <a:t>a set of rules and requirements </a:t>
            </a:r>
            <a:r>
              <a:rPr lang="en-GB" sz="1800" dirty="0"/>
              <a:t>for energy labelling and the EcoDesign</a:t>
            </a:r>
          </a:p>
          <a:p>
            <a:r>
              <a:rPr lang="en-GB" sz="1800" dirty="0"/>
              <a:t>In content, the focus is especially on energy-related products</a:t>
            </a:r>
          </a:p>
          <a:p>
            <a:r>
              <a:rPr lang="en-GB" sz="1800" dirty="0"/>
              <a:t>The main policy/legislation documents are:</a:t>
            </a:r>
          </a:p>
          <a:p>
            <a:pPr lvl="1"/>
            <a:r>
              <a:rPr lang="fi-FI" sz="1600" u="sng" dirty="0" err="1">
                <a:hlinkClick r:id="rId3"/>
              </a:rPr>
              <a:t>EU's</a:t>
            </a:r>
            <a:r>
              <a:rPr lang="fi-FI" sz="1600" u="sng" dirty="0">
                <a:hlinkClick r:id="rId3"/>
              </a:rPr>
              <a:t> Energy Labelling </a:t>
            </a:r>
            <a:r>
              <a:rPr lang="fi-FI" sz="1600" u="sng" dirty="0" err="1">
                <a:hlinkClick r:id="rId3"/>
              </a:rPr>
              <a:t>framework</a:t>
            </a:r>
            <a:r>
              <a:rPr lang="fi-FI" sz="1600" u="sng" dirty="0">
                <a:hlinkClick r:id="rId3"/>
              </a:rPr>
              <a:t> </a:t>
            </a:r>
            <a:r>
              <a:rPr lang="fi-FI" sz="1600" u="sng" dirty="0" err="1">
                <a:hlinkClick r:id="rId3"/>
              </a:rPr>
              <a:t>Regulation</a:t>
            </a:r>
            <a:r>
              <a:rPr lang="fi-FI" sz="1600" u="sng" dirty="0">
                <a:hlinkClick r:id="rId3"/>
              </a:rPr>
              <a:t> (EU)2017/1369)</a:t>
            </a:r>
            <a:endParaRPr lang="fi-FI" sz="1600" dirty="0"/>
          </a:p>
          <a:p>
            <a:pPr lvl="1"/>
            <a:r>
              <a:rPr lang="fi-FI" sz="1600" u="sng" dirty="0" err="1">
                <a:hlinkClick r:id="rId4"/>
              </a:rPr>
              <a:t>EU's</a:t>
            </a:r>
            <a:r>
              <a:rPr lang="fi-FI" sz="1600" u="sng" dirty="0">
                <a:hlinkClick r:id="rId4"/>
              </a:rPr>
              <a:t> Ecodesign Directive (2009/125/EC)</a:t>
            </a:r>
            <a:endParaRPr lang="fi-FI" sz="1600" dirty="0"/>
          </a:p>
          <a:p>
            <a:pPr lvl="1"/>
            <a:r>
              <a:rPr lang="fi-FI" sz="1600" u="sng" dirty="0" err="1">
                <a:hlinkClick r:id="rId5"/>
              </a:rPr>
              <a:t>EU's</a:t>
            </a:r>
            <a:r>
              <a:rPr lang="fi-FI" sz="1600" u="sng" dirty="0">
                <a:hlinkClick r:id="rId5"/>
              </a:rPr>
              <a:t> Ecodesign </a:t>
            </a:r>
            <a:r>
              <a:rPr lang="fi-FI" sz="1600" u="sng" dirty="0" err="1">
                <a:hlinkClick r:id="rId5"/>
              </a:rPr>
              <a:t>Working</a:t>
            </a:r>
            <a:r>
              <a:rPr lang="fi-FI" sz="1600" u="sng" dirty="0">
                <a:hlinkClick r:id="rId5"/>
              </a:rPr>
              <a:t> Plan 2016-2019 (COM/2016/0773)</a:t>
            </a:r>
            <a:endParaRPr lang="fi-FI" sz="1600" dirty="0"/>
          </a:p>
          <a:p>
            <a:r>
              <a:rPr lang="en-GB" sz="1800" dirty="0"/>
              <a:t>The energy-efficient products regulation includes both energy labelling and ecolabelling legislation</a:t>
            </a:r>
          </a:p>
          <a:p>
            <a:r>
              <a:rPr lang="en-GB" sz="1800" dirty="0"/>
              <a:t>This is established for 26 product groups. See the product groups and legislations </a:t>
            </a:r>
            <a:r>
              <a:rPr lang="en-GB" sz="1800" dirty="0">
                <a:hlinkClick r:id="rId6"/>
              </a:rPr>
              <a:t>here</a:t>
            </a:r>
            <a:r>
              <a:rPr lang="en-GB" sz="1800" dirty="0"/>
              <a:t>.</a:t>
            </a:r>
          </a:p>
          <a:p>
            <a:r>
              <a:rPr lang="en-GB" sz="1800" dirty="0"/>
              <a:t>In addition, there are voluntary agreements for other product categories</a:t>
            </a:r>
          </a:p>
        </p:txBody>
      </p:sp>
      <p:sp>
        <p:nvSpPr>
          <p:cNvPr id="4" name="Footer Placeholder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224986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a:solidFill>
                  <a:prstClr val="black"/>
                </a:solidFill>
              </a:rPr>
              <a:t>Assignment:</a:t>
            </a:r>
            <a:r>
              <a:rPr lang="fi-FI" dirty="0"/>
              <a:t> </a:t>
            </a:r>
          </a:p>
        </p:txBody>
      </p:sp>
      <p:sp>
        <p:nvSpPr>
          <p:cNvPr id="5" name="Content Placeholder 4"/>
          <p:cNvSpPr>
            <a:spLocks noGrp="1"/>
          </p:cNvSpPr>
          <p:nvPr>
            <p:ph idx="1"/>
          </p:nvPr>
        </p:nvSpPr>
        <p:spPr/>
        <p:txBody>
          <a:bodyPr>
            <a:normAutofit/>
          </a:bodyPr>
          <a:lstStyle/>
          <a:p>
            <a:r>
              <a:rPr lang="en-GB" sz="1800" dirty="0"/>
              <a:t>Choose one tangible product from the industry sector you find interesting</a:t>
            </a:r>
          </a:p>
          <a:p>
            <a:r>
              <a:rPr lang="en-GB" sz="1800" dirty="0"/>
              <a:t>Get familiar with the product and processes along its life cycle</a:t>
            </a:r>
          </a:p>
          <a:p>
            <a:r>
              <a:rPr lang="en-GB" sz="1800" dirty="0"/>
              <a:t>Please analyse the environmental strengths and challenges related to the product by using the </a:t>
            </a:r>
            <a:r>
              <a:rPr lang="en-GB" sz="1800" dirty="0" err="1">
                <a:hlinkClick r:id="rId2"/>
              </a:rPr>
              <a:t>Ecodesign</a:t>
            </a:r>
            <a:r>
              <a:rPr lang="en-GB" sz="1800" dirty="0">
                <a:hlinkClick r:id="rId2"/>
              </a:rPr>
              <a:t> strategy questions </a:t>
            </a:r>
            <a:r>
              <a:rPr lang="en-GB" sz="1800" dirty="0"/>
              <a:t>(EcoDesign checklist). Provide a one-page summary of your analyses. </a:t>
            </a:r>
          </a:p>
          <a:p>
            <a:r>
              <a:rPr lang="en-GB" sz="1800" dirty="0"/>
              <a:t>You may also visualise your findings as indicative LiDS Wheel or other graphic presentation. </a:t>
            </a:r>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546281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800" dirty="0"/>
              <a:t>B. Product-based approaches to </a:t>
            </a:r>
            <a:r>
              <a:rPr lang="en-GB" sz="2800" dirty="0" err="1"/>
              <a:t>environmnetal</a:t>
            </a:r>
            <a:r>
              <a:rPr lang="en-GB" sz="2800" dirty="0"/>
              <a:t> management </a:t>
            </a:r>
            <a:br>
              <a:rPr lang="en-GB" sz="2800" dirty="0"/>
            </a:br>
            <a:r>
              <a:rPr lang="en-GB" sz="2800" dirty="0"/>
              <a:t>B.2. Life-Cycle Analyses</a:t>
            </a:r>
          </a:p>
        </p:txBody>
      </p:sp>
      <p:sp>
        <p:nvSpPr>
          <p:cNvPr id="5" name="Footer Placeholder 4"/>
          <p:cNvSpPr>
            <a:spLocks noGrp="1"/>
          </p:cNvSpPr>
          <p:nvPr>
            <p:ph type="ftr" sz="quarter" idx="11"/>
          </p:nvPr>
        </p:nvSpPr>
        <p:spPr/>
        <p:txBody>
          <a:bodyPr/>
          <a:lstStyle/>
          <a:p>
            <a:r>
              <a:rPr lang="fi-FI"/>
              <a:t>kiertotalousamk.fi</a:t>
            </a:r>
          </a:p>
        </p:txBody>
      </p:sp>
      <p:pic>
        <p:nvPicPr>
          <p:cNvPr id="4" name="Kuva 6">
            <a:extLst>
              <a:ext uri="{FF2B5EF4-FFF2-40B4-BE49-F238E27FC236}">
                <a16:creationId xmlns:a16="http://schemas.microsoft.com/office/drawing/2014/main" id="{D8E5248C-F956-4458-9102-A3F0DB5AD5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766" y="5148262"/>
            <a:ext cx="5141476" cy="497936"/>
          </a:xfrm>
          <a:prstGeom prst="rect">
            <a:avLst/>
          </a:prstGeom>
        </p:spPr>
      </p:pic>
    </p:spTree>
    <p:extLst>
      <p:ext uri="{BB962C8B-B14F-4D97-AF65-F5344CB8AC3E}">
        <p14:creationId xmlns:p14="http://schemas.microsoft.com/office/powerpoint/2010/main" val="364299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t>Life Cycle Analyses – A method for ecological product/service development</a:t>
            </a:r>
          </a:p>
        </p:txBody>
      </p:sp>
      <p:sp>
        <p:nvSpPr>
          <p:cNvPr id="6" name="Content Placeholder 5"/>
          <p:cNvSpPr>
            <a:spLocks noGrp="1"/>
          </p:cNvSpPr>
          <p:nvPr>
            <p:ph idx="1"/>
          </p:nvPr>
        </p:nvSpPr>
        <p:spPr/>
        <p:txBody>
          <a:bodyPr>
            <a:normAutofit/>
          </a:bodyPr>
          <a:lstStyle/>
          <a:p>
            <a:r>
              <a:rPr lang="en-US" sz="1800" dirty="0"/>
              <a:t>The life cycle analysis or LCA is an approach to estimate the environmental impact of a product or service throughout its lifecycle</a:t>
            </a:r>
          </a:p>
          <a:p>
            <a:r>
              <a:rPr lang="en-US" sz="1800" dirty="0"/>
              <a:t>Both products and services can have severe, and surprising, environmental impacts</a:t>
            </a:r>
          </a:p>
          <a:p>
            <a:r>
              <a:rPr lang="en-US" sz="1800" dirty="0"/>
              <a:t>In LCA environmental impacts are identified and analyzed from ”cradle to grave” or “cradle-to-cradle”, covering the whole production chain</a:t>
            </a:r>
          </a:p>
          <a:p>
            <a:r>
              <a:rPr lang="en-US" sz="1800" dirty="0"/>
              <a:t>Identification of environmental impacts</a:t>
            </a:r>
          </a:p>
          <a:p>
            <a:r>
              <a:rPr lang="en-US" sz="1800" dirty="0"/>
              <a:t>Re-designing products and services to decrease their negative impacts</a:t>
            </a:r>
          </a:p>
          <a:p>
            <a:r>
              <a:rPr lang="en-US" sz="1800" dirty="0"/>
              <a:t>Can be made in different levels of detail, e.g. a screening analyses points the direction where to analyze in more detail</a:t>
            </a:r>
          </a:p>
          <a:p>
            <a:r>
              <a:rPr lang="en-US" sz="1800" dirty="0"/>
              <a:t>Allows comparisons</a:t>
            </a:r>
          </a:p>
          <a:p>
            <a:r>
              <a:rPr lang="en-US" sz="1800" dirty="0"/>
              <a:t>Requires cooperation along the production chain (often complex networks hard to trace)</a:t>
            </a:r>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762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solidFill>
                  <a:prstClr val="black"/>
                </a:solidFill>
              </a:rPr>
              <a:t>Life Cycle Analyses – A method for ecological product/service development</a:t>
            </a:r>
            <a:endParaRPr lang="fi-FI" dirty="0"/>
          </a:p>
        </p:txBody>
      </p:sp>
      <p:sp>
        <p:nvSpPr>
          <p:cNvPr id="6" name="Content Placeholder 5"/>
          <p:cNvSpPr>
            <a:spLocks noGrp="1"/>
          </p:cNvSpPr>
          <p:nvPr>
            <p:ph idx="1"/>
          </p:nvPr>
        </p:nvSpPr>
        <p:spPr>
          <a:xfrm>
            <a:off x="997225" y="1833576"/>
            <a:ext cx="10579873" cy="4193512"/>
          </a:xfrm>
        </p:spPr>
        <p:txBody>
          <a:bodyPr>
            <a:normAutofit/>
          </a:bodyPr>
          <a:lstStyle/>
          <a:p>
            <a:r>
              <a:rPr lang="en-GB" sz="1800" dirty="0"/>
              <a:t>Life cycle approach has gained increased role in green design and marketing as it enables identifying different types of environmental impacts of the products and services, and also establish metrics for the overall impacts. </a:t>
            </a:r>
          </a:p>
          <a:p>
            <a:r>
              <a:rPr lang="en-GB" sz="1800" dirty="0"/>
              <a:t>The analyses are guided through ISO standards 14040 (principles and framework) and 14044 (requirements and guidelines). </a:t>
            </a:r>
          </a:p>
          <a:p>
            <a:r>
              <a:rPr lang="en-GB" sz="1800" dirty="0"/>
              <a:t>The analyses can be utilised for instance for applying ecolabels, environmental product declarations, environmental management systems or in development of strategies / green marketing</a:t>
            </a:r>
          </a:p>
          <a:p>
            <a:r>
              <a:rPr lang="en-GB" sz="1800" dirty="0"/>
              <a:t>The main steps of the analyses are as follows (ISO 14040):</a:t>
            </a:r>
          </a:p>
          <a:p>
            <a:pPr lvl="1"/>
            <a:r>
              <a:rPr lang="en-GB" sz="1800" dirty="0"/>
              <a:t>Defining the goal and scope</a:t>
            </a:r>
          </a:p>
          <a:p>
            <a:pPr lvl="1"/>
            <a:r>
              <a:rPr lang="en-GB" sz="1800" dirty="0"/>
              <a:t>Life Cycle Inventory (LCI)</a:t>
            </a:r>
          </a:p>
          <a:p>
            <a:pPr lvl="1"/>
            <a:r>
              <a:rPr lang="en-GB" sz="1800" dirty="0"/>
              <a:t>Life Cycle Impact Analyses</a:t>
            </a:r>
          </a:p>
          <a:p>
            <a:pPr lvl="1"/>
            <a:r>
              <a:rPr lang="en-GB" sz="1800" dirty="0"/>
              <a:t>Interpretation</a:t>
            </a:r>
            <a:endParaRPr lang="fi-FI" sz="1800" dirty="0"/>
          </a:p>
          <a:p>
            <a:pPr marL="457200" lvl="1" indent="0">
              <a:buNone/>
            </a:pPr>
            <a:endParaRPr lang="fi-FI" sz="1800"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69959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solidFill>
                  <a:prstClr val="black"/>
                </a:solidFill>
              </a:rPr>
              <a:t>The life-cycle analyses typically have following steps (ISO 14040)</a:t>
            </a:r>
            <a:br>
              <a:rPr lang="fi-FI" sz="2800" dirty="0">
                <a:solidFill>
                  <a:prstClr val="black"/>
                </a:solidFill>
              </a:rPr>
            </a:br>
            <a:endParaRPr lang="fi-FI" sz="2800" dirty="0">
              <a:solidFill>
                <a:prstClr val="black"/>
              </a:solidFill>
            </a:endParaRPr>
          </a:p>
        </p:txBody>
      </p:sp>
      <p:sp>
        <p:nvSpPr>
          <p:cNvPr id="6" name="Content Placeholder 5"/>
          <p:cNvSpPr>
            <a:spLocks noGrp="1"/>
          </p:cNvSpPr>
          <p:nvPr>
            <p:ph idx="1"/>
          </p:nvPr>
        </p:nvSpPr>
        <p:spPr>
          <a:xfrm>
            <a:off x="838200" y="1825625"/>
            <a:ext cx="10730948" cy="4732171"/>
          </a:xfrm>
        </p:spPr>
        <p:txBody>
          <a:bodyPr>
            <a:normAutofit/>
          </a:bodyPr>
          <a:lstStyle/>
          <a:p>
            <a:pPr marL="342900" lvl="0" indent="-342900" algn="just">
              <a:lnSpc>
                <a:spcPct val="115000"/>
              </a:lnSpc>
              <a:spcAft>
                <a:spcPts val="0"/>
              </a:spcAft>
              <a:buFont typeface="+mj-lt"/>
              <a:buAutoNum type="arabicPeriod"/>
            </a:pPr>
            <a:r>
              <a:rPr lang="en-GB" sz="1900" b="1" dirty="0"/>
              <a:t>Defining the goal and scope: </a:t>
            </a:r>
          </a:p>
          <a:p>
            <a:pPr lvl="0" algn="just">
              <a:lnSpc>
                <a:spcPct val="115000"/>
              </a:lnSpc>
              <a:spcAft>
                <a:spcPts val="0"/>
              </a:spcAft>
            </a:pPr>
            <a:r>
              <a:rPr lang="en-GB" sz="1800" dirty="0"/>
              <a:t>Including the functional unit of analyses (e.g. product with certain dimensions and defined use), target audience and objectives of the study. </a:t>
            </a:r>
          </a:p>
          <a:p>
            <a:pPr lvl="0" algn="just">
              <a:lnSpc>
                <a:spcPct val="115000"/>
              </a:lnSpc>
              <a:spcAft>
                <a:spcPts val="0"/>
              </a:spcAft>
            </a:pPr>
            <a:r>
              <a:rPr lang="en-GB" sz="1800" dirty="0"/>
              <a:t>This definition includes also system boundaries, i.e. what is included/excluded from the analyses. The approach varies depending on the objectives. </a:t>
            </a:r>
            <a:endParaRPr lang="fi-FI" sz="1800" dirty="0"/>
          </a:p>
          <a:p>
            <a:pPr marL="457200" lvl="0" indent="-457200" algn="just">
              <a:lnSpc>
                <a:spcPct val="115000"/>
              </a:lnSpc>
              <a:spcAft>
                <a:spcPts val="0"/>
              </a:spcAft>
              <a:buFont typeface="+mj-lt"/>
              <a:buAutoNum type="arabicPeriod" startAt="2"/>
            </a:pPr>
            <a:r>
              <a:rPr lang="en-GB" sz="1900" b="1" dirty="0"/>
              <a:t>Life Cycle Inventory (LCI):</a:t>
            </a:r>
          </a:p>
          <a:p>
            <a:pPr lvl="0" algn="just">
              <a:lnSpc>
                <a:spcPct val="115000"/>
              </a:lnSpc>
              <a:spcAft>
                <a:spcPts val="0"/>
              </a:spcAft>
            </a:pPr>
            <a:r>
              <a:rPr lang="en-GB" sz="1900" dirty="0"/>
              <a:t>Including detailed inventory of the input and outputs (e.g. materials, production processes, transportations, use of fuel and other energy, and waste and emission outputs). The resulting inventory table provides data for the further analyses of the impacts.</a:t>
            </a:r>
            <a:endParaRPr lang="fi-FI" sz="1900"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44798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solidFill>
                  <a:prstClr val="black"/>
                </a:solidFill>
              </a:rPr>
              <a:t>The life-cycle analyses typically have following steps (ISO 14040)</a:t>
            </a:r>
            <a:br>
              <a:rPr lang="fi-FI" sz="2800" dirty="0">
                <a:solidFill>
                  <a:prstClr val="black"/>
                </a:solidFill>
              </a:rPr>
            </a:br>
            <a:endParaRPr lang="fi-FI" sz="2800" dirty="0">
              <a:solidFill>
                <a:prstClr val="black"/>
              </a:solidFill>
            </a:endParaRPr>
          </a:p>
        </p:txBody>
      </p:sp>
      <p:sp>
        <p:nvSpPr>
          <p:cNvPr id="6" name="Content Placeholder 5"/>
          <p:cNvSpPr>
            <a:spLocks noGrp="1"/>
          </p:cNvSpPr>
          <p:nvPr>
            <p:ph idx="1"/>
          </p:nvPr>
        </p:nvSpPr>
        <p:spPr>
          <a:xfrm>
            <a:off x="838199" y="1690688"/>
            <a:ext cx="10715045" cy="4026300"/>
          </a:xfrm>
        </p:spPr>
        <p:txBody>
          <a:bodyPr>
            <a:normAutofit fontScale="47500" lnSpcReduction="20000"/>
          </a:bodyPr>
          <a:lstStyle/>
          <a:p>
            <a:pPr marL="514350" lvl="0" indent="-514350" algn="just">
              <a:lnSpc>
                <a:spcPct val="115000"/>
              </a:lnSpc>
              <a:spcAft>
                <a:spcPts val="0"/>
              </a:spcAft>
              <a:buFont typeface="+mj-lt"/>
              <a:buAutoNum type="arabicPeriod" startAt="3"/>
            </a:pPr>
            <a:r>
              <a:rPr lang="en-GB" sz="3800" b="1" dirty="0"/>
              <a:t>Life Cycle Impact Analyses (LCIA)</a:t>
            </a:r>
            <a:r>
              <a:rPr lang="en-GB" sz="3800" dirty="0"/>
              <a:t>:</a:t>
            </a:r>
          </a:p>
          <a:p>
            <a:pPr lvl="0" algn="just">
              <a:lnSpc>
                <a:spcPct val="115000"/>
              </a:lnSpc>
              <a:spcAft>
                <a:spcPts val="0"/>
              </a:spcAft>
            </a:pPr>
            <a:r>
              <a:rPr lang="en-GB" sz="3800" dirty="0"/>
              <a:t>Utilises data from the inventory to analyse environmental impacts related to the product life cycle. Through the steps of classification, categorisation, normalisation and weighting, it is possible to establish end-point impact analyses, where different types of environmental impacts are compared and single impact end-point metric is established. </a:t>
            </a:r>
          </a:p>
          <a:p>
            <a:pPr lvl="0" algn="just">
              <a:lnSpc>
                <a:spcPct val="115000"/>
              </a:lnSpc>
              <a:spcAft>
                <a:spcPts val="0"/>
              </a:spcAft>
            </a:pPr>
            <a:r>
              <a:rPr lang="en-GB" sz="3800" dirty="0"/>
              <a:t>Alternatively, mid-point methods can be applied without normalisation and weighting of the impacts, which results in single indicators, such as climate impact or eutrophication impact. </a:t>
            </a:r>
          </a:p>
          <a:p>
            <a:pPr lvl="0" algn="just">
              <a:lnSpc>
                <a:spcPct val="115000"/>
              </a:lnSpc>
              <a:spcAft>
                <a:spcPts val="0"/>
              </a:spcAft>
            </a:pPr>
            <a:r>
              <a:rPr lang="en-GB" sz="3800" dirty="0"/>
              <a:t>As the LCA is an approach with several optional methods for different purposes, it is important to defined the objectives and choose the methodology accordingly.</a:t>
            </a:r>
            <a:endParaRPr lang="fi-FI" sz="3800" dirty="0"/>
          </a:p>
          <a:p>
            <a:pPr marL="514350" lvl="0" indent="-514350" algn="just">
              <a:lnSpc>
                <a:spcPct val="115000"/>
              </a:lnSpc>
              <a:spcAft>
                <a:spcPts val="1000"/>
              </a:spcAft>
              <a:buFont typeface="+mj-lt"/>
              <a:buAutoNum type="arabicPeriod" startAt="4"/>
            </a:pPr>
            <a:r>
              <a:rPr lang="en-GB" sz="3800" b="1" dirty="0"/>
              <a:t>Interpretation of the results: </a:t>
            </a:r>
          </a:p>
          <a:p>
            <a:pPr algn="just">
              <a:lnSpc>
                <a:spcPct val="115000"/>
              </a:lnSpc>
              <a:spcAft>
                <a:spcPts val="1000"/>
              </a:spcAft>
            </a:pPr>
            <a:r>
              <a:rPr lang="en-GB" sz="3800" dirty="0"/>
              <a:t>In this stage the results of the analyses are utilised to make conclusions and recommendations over the results (depending on the goal and scope). This phase includes also analyses of result reliability/sensitivity</a:t>
            </a:r>
            <a:endParaRPr lang="fi-FI" sz="3800"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570511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i-FI" sz="2800" dirty="0"/>
              <a:t>Application of the LCA results</a:t>
            </a:r>
          </a:p>
        </p:txBody>
      </p:sp>
      <p:pic>
        <p:nvPicPr>
          <p:cNvPr id="7" name="Content Placeholder 6" descr="LCA tulosten soveltamisalueit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9260" y="1420978"/>
            <a:ext cx="7305228" cy="4867108"/>
          </a:xfrm>
          <a:prstGeom prst="rect">
            <a:avLst/>
          </a:prstGeom>
          <a:noFill/>
          <a:ln>
            <a:noFill/>
          </a:ln>
        </p:spPr>
      </p:pic>
      <p:sp>
        <p:nvSpPr>
          <p:cNvPr id="2" name="TextBox 1"/>
          <p:cNvSpPr txBox="1"/>
          <p:nvPr/>
        </p:nvSpPr>
        <p:spPr>
          <a:xfrm>
            <a:off x="5508508" y="6403907"/>
            <a:ext cx="4063117" cy="307777"/>
          </a:xfrm>
          <a:prstGeom prst="rect">
            <a:avLst/>
          </a:prstGeom>
          <a:noFill/>
        </p:spPr>
        <p:txBody>
          <a:bodyPr wrap="square" rtlCol="0">
            <a:spAutoFit/>
          </a:bodyPr>
          <a:lstStyle/>
          <a:p>
            <a:r>
              <a:rPr lang="fi-FI" sz="1400" dirty="0"/>
              <a:t>Kontturi 2016, adapted from Tonteri 1998; ISO 14040.</a:t>
            </a:r>
          </a:p>
        </p:txBody>
      </p:sp>
    </p:spTree>
    <p:extLst>
      <p:ext uri="{BB962C8B-B14F-4D97-AF65-F5344CB8AC3E}">
        <p14:creationId xmlns:p14="http://schemas.microsoft.com/office/powerpoint/2010/main" val="249808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z="2800" dirty="0"/>
              <a:t>Learning objectives</a:t>
            </a:r>
          </a:p>
        </p:txBody>
      </p:sp>
      <p:sp>
        <p:nvSpPr>
          <p:cNvPr id="7" name="Content Placeholder 6"/>
          <p:cNvSpPr>
            <a:spLocks noGrp="1"/>
          </p:cNvSpPr>
          <p:nvPr>
            <p:ph sz="half" idx="1"/>
          </p:nvPr>
        </p:nvSpPr>
        <p:spPr>
          <a:xfrm>
            <a:off x="861390" y="1825625"/>
            <a:ext cx="10492410" cy="4507798"/>
          </a:xfrm>
        </p:spPr>
        <p:txBody>
          <a:bodyPr>
            <a:normAutofit/>
          </a:bodyPr>
          <a:lstStyle/>
          <a:p>
            <a:pPr lvl="0"/>
            <a:r>
              <a:rPr lang="en-GB" sz="2000" dirty="0"/>
              <a:t>Student knows the standard framework related to the environmental management, including environmental management systems, life-cycle analyses and its applications, and standards for addressing the climate change.</a:t>
            </a:r>
          </a:p>
          <a:p>
            <a:pPr lvl="0"/>
            <a:r>
              <a:rPr lang="en-GB" sz="2000" dirty="0"/>
              <a:t>Student can position and identify the standards and related tools to the broader framework of sustainable management</a:t>
            </a:r>
          </a:p>
          <a:p>
            <a:pPr lvl="0"/>
            <a:r>
              <a:rPr lang="en-GB" sz="2000" dirty="0"/>
              <a:t>Student knows methods and tools available for different sectors and assess their suitability for different end-user needs</a:t>
            </a:r>
          </a:p>
          <a:p>
            <a:pPr marL="0" lvl="0" indent="0">
              <a:buNone/>
            </a:pPr>
            <a:r>
              <a:rPr lang="en-GB" sz="2000" dirty="0"/>
              <a:t> </a:t>
            </a:r>
          </a:p>
          <a:p>
            <a:endParaRPr lang="fi-FI" sz="2000" dirty="0"/>
          </a:p>
        </p:txBody>
      </p:sp>
      <p:sp>
        <p:nvSpPr>
          <p:cNvPr id="5" name="Footer Placeholder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35936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solidFill>
                  <a:prstClr val="black"/>
                </a:solidFill>
              </a:rPr>
              <a:t>Assignment: Getting familiar with the LCA Standard (ISO 14040)</a:t>
            </a:r>
          </a:p>
        </p:txBody>
      </p:sp>
      <p:sp>
        <p:nvSpPr>
          <p:cNvPr id="6" name="Content Placeholder 5"/>
          <p:cNvSpPr>
            <a:spLocks noGrp="1"/>
          </p:cNvSpPr>
          <p:nvPr>
            <p:ph idx="1"/>
          </p:nvPr>
        </p:nvSpPr>
        <p:spPr/>
        <p:txBody>
          <a:bodyPr>
            <a:normAutofit/>
          </a:bodyPr>
          <a:lstStyle/>
          <a:p>
            <a:pPr marL="0" indent="0">
              <a:buNone/>
            </a:pPr>
            <a:r>
              <a:rPr lang="en-US" sz="1800" b="1" dirty="0"/>
              <a:t>Getting familiar with LCA standard</a:t>
            </a:r>
            <a:endParaRPr lang="fi-FI" sz="1800" dirty="0"/>
          </a:p>
          <a:p>
            <a:pPr marL="0" indent="0">
              <a:buNone/>
            </a:pPr>
            <a:r>
              <a:rPr lang="en-GB" sz="1800" dirty="0"/>
              <a:t>Upload the licenced standards (SFS-EN ISO 14040 and SFS-EN ISO 14044 ) via your university e-library services. Remember to follow the licence terms and not to distribute the standards in any other use. Establish full-text answers to following questions. Please avoid repeating the standard text but use your own text to describe the content.</a:t>
            </a:r>
          </a:p>
          <a:p>
            <a:pPr marL="0" indent="0">
              <a:buNone/>
            </a:pPr>
            <a:endParaRPr lang="fi-FI" sz="1000" dirty="0"/>
          </a:p>
          <a:p>
            <a:pPr lvl="0"/>
            <a:r>
              <a:rPr lang="en-GB" sz="1800" dirty="0"/>
              <a:t>What are the key characteristics of life cycle assessment?</a:t>
            </a:r>
          </a:p>
          <a:p>
            <a:pPr lvl="0"/>
            <a:r>
              <a:rPr lang="en-GB" sz="1800" dirty="0"/>
              <a:t>For which purposes you can use LCA?</a:t>
            </a:r>
          </a:p>
          <a:p>
            <a:pPr lvl="0"/>
            <a:r>
              <a:rPr lang="en-GB" sz="1800" dirty="0"/>
              <a:t>What does goal and scope definition mean in LCA?</a:t>
            </a:r>
          </a:p>
          <a:p>
            <a:pPr lvl="0"/>
            <a:r>
              <a:rPr lang="en-GB" sz="1800" dirty="0"/>
              <a:t>Define life cycle inventory analyses and life cycle impact assessment</a:t>
            </a:r>
          </a:p>
          <a:p>
            <a:pPr lvl="0"/>
            <a:r>
              <a:rPr lang="en-GB" sz="1800" dirty="0"/>
              <a:t>Present shortly reporting and critical evaluation of the LCA</a:t>
            </a:r>
          </a:p>
          <a:p>
            <a:endParaRPr lang="fi-FI"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9461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solidFill>
                  <a:prstClr val="black"/>
                </a:solidFill>
              </a:rPr>
              <a:t>Assignment: Getting familiar with the LCA studies</a:t>
            </a:r>
          </a:p>
        </p:txBody>
      </p:sp>
      <p:sp>
        <p:nvSpPr>
          <p:cNvPr id="6" name="Content Placeholder 5"/>
          <p:cNvSpPr>
            <a:spLocks noGrp="1"/>
          </p:cNvSpPr>
          <p:nvPr>
            <p:ph idx="1"/>
          </p:nvPr>
        </p:nvSpPr>
        <p:spPr/>
        <p:txBody>
          <a:bodyPr>
            <a:normAutofit/>
          </a:bodyPr>
          <a:lstStyle/>
          <a:p>
            <a:pPr marL="0" indent="0">
              <a:buNone/>
            </a:pPr>
            <a:r>
              <a:rPr lang="en-US" sz="1800" b="1" dirty="0"/>
              <a:t>Getting familiar with the LCA </a:t>
            </a:r>
            <a:r>
              <a:rPr lang="fi-FI" sz="1800" b="1" dirty="0"/>
              <a:t>studies</a:t>
            </a:r>
          </a:p>
          <a:p>
            <a:pPr marL="0" indent="0">
              <a:buNone/>
            </a:pPr>
            <a:endParaRPr lang="fi-FI" sz="1800" b="1" dirty="0"/>
          </a:p>
          <a:p>
            <a:r>
              <a:rPr lang="en-GB" sz="1800" dirty="0"/>
              <a:t>Find a study report applying the LCA methods. You might use e.g. Google Scholar or your organisation e-library/databases. Select a study you find interesting or close to your own field.</a:t>
            </a:r>
          </a:p>
          <a:p>
            <a:pPr lvl="1"/>
            <a:r>
              <a:rPr lang="en-GB" sz="1600" b="1" dirty="0"/>
              <a:t>Find out what has been the goal and scope of the study</a:t>
            </a:r>
            <a:r>
              <a:rPr lang="en-GB" sz="1600" dirty="0"/>
              <a:t>. What has been the functional unit of the analyses, e.g. a certain </a:t>
            </a:r>
            <a:r>
              <a:rPr lang="en-US" sz="1600" dirty="0"/>
              <a:t>product, component, amount of product/a, hour of service..</a:t>
            </a:r>
          </a:p>
          <a:p>
            <a:pPr lvl="1"/>
            <a:r>
              <a:rPr lang="en-US" sz="1600" b="1" dirty="0"/>
              <a:t>How has the product system defined</a:t>
            </a:r>
            <a:r>
              <a:rPr lang="en-US" sz="1600" dirty="0"/>
              <a:t>? What has been included / excluded from the analyses and why?</a:t>
            </a:r>
          </a:p>
          <a:p>
            <a:pPr lvl="1"/>
            <a:r>
              <a:rPr lang="en-US" sz="1600" b="1" dirty="0"/>
              <a:t>What kind of inventory data has been collected for the analyses</a:t>
            </a:r>
            <a:r>
              <a:rPr lang="en-US" sz="1600" dirty="0"/>
              <a:t>? Inventory data can include e.g. raw materials, energy consumptions, emissions (to water, ground and atmosphere), needed other processes (transportations) and other products.</a:t>
            </a:r>
          </a:p>
          <a:p>
            <a:pPr lvl="1"/>
            <a:r>
              <a:rPr lang="en-US" sz="1600" b="1" dirty="0"/>
              <a:t>What kind of impacts have been analysed and by which methods</a:t>
            </a:r>
            <a:r>
              <a:rPr lang="en-US" sz="1600" dirty="0"/>
              <a:t>? Do these present overall environmental impacts of some specific environmental impact?</a:t>
            </a:r>
          </a:p>
          <a:p>
            <a:pPr lvl="1"/>
            <a:r>
              <a:rPr lang="en-US" sz="1600" b="1" dirty="0"/>
              <a:t>How have the results being interpreted? </a:t>
            </a:r>
            <a:r>
              <a:rPr lang="en-US" sz="1600" dirty="0"/>
              <a:t>Do you agree / disagree with the main findings of the study.</a:t>
            </a:r>
          </a:p>
          <a:p>
            <a:endParaRPr lang="en-US" sz="1800" dirty="0"/>
          </a:p>
          <a:p>
            <a:endParaRPr lang="en-GB" sz="1800" dirty="0"/>
          </a:p>
          <a:p>
            <a:endParaRPr lang="fi-FI"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374046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800" dirty="0"/>
              <a:t>B. Product-based approaches to environmental management </a:t>
            </a:r>
            <a:br>
              <a:rPr lang="en-GB" sz="2800" dirty="0"/>
            </a:br>
            <a:r>
              <a:rPr lang="en-GB" sz="2800" dirty="0"/>
              <a:t>B.3. Environmental Labelling</a:t>
            </a:r>
          </a:p>
        </p:txBody>
      </p:sp>
      <p:sp>
        <p:nvSpPr>
          <p:cNvPr id="5" name="Footer Placeholder 4"/>
          <p:cNvSpPr>
            <a:spLocks noGrp="1"/>
          </p:cNvSpPr>
          <p:nvPr>
            <p:ph type="ftr" sz="quarter" idx="11"/>
          </p:nvPr>
        </p:nvSpPr>
        <p:spPr/>
        <p:txBody>
          <a:bodyPr/>
          <a:lstStyle/>
          <a:p>
            <a:r>
              <a:rPr lang="fi-FI"/>
              <a:t>kiertotalousamk.fi</a:t>
            </a:r>
          </a:p>
        </p:txBody>
      </p:sp>
      <p:pic>
        <p:nvPicPr>
          <p:cNvPr id="4" name="Kuva 6">
            <a:extLst>
              <a:ext uri="{FF2B5EF4-FFF2-40B4-BE49-F238E27FC236}">
                <a16:creationId xmlns:a16="http://schemas.microsoft.com/office/drawing/2014/main" id="{C4BA3F29-32B2-469F-967D-BAA0034B7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766" y="5148262"/>
            <a:ext cx="5141476" cy="497936"/>
          </a:xfrm>
          <a:prstGeom prst="rect">
            <a:avLst/>
          </a:prstGeom>
        </p:spPr>
      </p:pic>
    </p:spTree>
    <p:extLst>
      <p:ext uri="{BB962C8B-B14F-4D97-AF65-F5344CB8AC3E}">
        <p14:creationId xmlns:p14="http://schemas.microsoft.com/office/powerpoint/2010/main" val="560292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a:t>Why ecolabelling?</a:t>
            </a:r>
          </a:p>
        </p:txBody>
      </p:sp>
      <p:sp>
        <p:nvSpPr>
          <p:cNvPr id="3" name="Content Placeholder 2"/>
          <p:cNvSpPr>
            <a:spLocks noGrp="1"/>
          </p:cNvSpPr>
          <p:nvPr>
            <p:ph sz="half" idx="1"/>
          </p:nvPr>
        </p:nvSpPr>
        <p:spPr>
          <a:xfrm>
            <a:off x="838200" y="1690688"/>
            <a:ext cx="10317480" cy="4351338"/>
          </a:xfrm>
        </p:spPr>
        <p:txBody>
          <a:bodyPr>
            <a:normAutofit/>
          </a:bodyPr>
          <a:lstStyle/>
          <a:p>
            <a:r>
              <a:rPr lang="en-GB" sz="1800" dirty="0"/>
              <a:t>General concern about the environmental impacts</a:t>
            </a:r>
          </a:p>
          <a:p>
            <a:r>
              <a:rPr lang="en-GB" sz="1800" dirty="0"/>
              <a:t>It was realised that this concern can be translated into a market advantage for certain products </a:t>
            </a:r>
            <a:r>
              <a:rPr lang="en-GB" sz="1800" dirty="0">
                <a:sym typeface="Wingdings" panose="05000000000000000000" pitchFamily="2" charset="2"/>
              </a:rPr>
              <a:t></a:t>
            </a:r>
            <a:r>
              <a:rPr lang="en-GB" sz="1800" dirty="0"/>
              <a:t> number of labels and environmental claims emerged: there are over 3000 different types of labels</a:t>
            </a:r>
          </a:p>
          <a:p>
            <a:pPr lvl="1"/>
            <a:r>
              <a:rPr lang="en-GB" sz="1800" dirty="0"/>
              <a:t>Products are often  described as ”recyclable”, ”eco-friendly”, ”green”, ”low-energy”, ”recycled content”</a:t>
            </a:r>
          </a:p>
          <a:p>
            <a:pPr lvl="1"/>
            <a:r>
              <a:rPr lang="en-GB" sz="1800" dirty="0"/>
              <a:t>There is evident need to have established criteria and system for providing ecolabels</a:t>
            </a:r>
          </a:p>
          <a:p>
            <a:pPr marL="0" indent="0">
              <a:buNone/>
            </a:pPr>
            <a:endParaRPr lang="en-GB" sz="1800" dirty="0"/>
          </a:p>
        </p:txBody>
      </p:sp>
    </p:spTree>
    <p:extLst>
      <p:ext uri="{BB962C8B-B14F-4D97-AF65-F5344CB8AC3E}">
        <p14:creationId xmlns:p14="http://schemas.microsoft.com/office/powerpoint/2010/main" val="97739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Why environmental labelling?</a:t>
            </a:r>
          </a:p>
        </p:txBody>
      </p:sp>
      <p:sp>
        <p:nvSpPr>
          <p:cNvPr id="3" name="Content Placeholder 2"/>
          <p:cNvSpPr>
            <a:spLocks noGrp="1"/>
          </p:cNvSpPr>
          <p:nvPr>
            <p:ph idx="1"/>
          </p:nvPr>
        </p:nvSpPr>
        <p:spPr/>
        <p:txBody>
          <a:bodyPr>
            <a:normAutofit/>
          </a:bodyPr>
          <a:lstStyle/>
          <a:p>
            <a:r>
              <a:rPr lang="en-GB" sz="1800" dirty="0"/>
              <a:t>Labelling attracts consumers with environmental awareness</a:t>
            </a:r>
          </a:p>
          <a:p>
            <a:r>
              <a:rPr lang="en-GB" sz="1800" dirty="0"/>
              <a:t>Labelling also confused as there many labels and declarations </a:t>
            </a:r>
          </a:p>
          <a:p>
            <a:pPr lvl="1"/>
            <a:r>
              <a:rPr lang="en-GB" sz="1800" i="1" dirty="0"/>
              <a:t>Have you been confused with different labels? Please give an example. </a:t>
            </a:r>
          </a:p>
          <a:p>
            <a:r>
              <a:rPr lang="en-GB" sz="1800" dirty="0"/>
              <a:t>Without reliable and verified practices consumers could be mislead </a:t>
            </a:r>
            <a:r>
              <a:rPr lang="en-GB" sz="1800" dirty="0">
                <a:sym typeface="Wingdings" panose="05000000000000000000" pitchFamily="2" charset="2"/>
              </a:rPr>
              <a:t> there has been need to standardise the practices and requirements</a:t>
            </a:r>
          </a:p>
          <a:p>
            <a:r>
              <a:rPr lang="en-GB" sz="1800" dirty="0">
                <a:sym typeface="Wingdings" panose="05000000000000000000" pitchFamily="2" charset="2"/>
              </a:rPr>
              <a:t>This need of credibility and impartiality led to establishment of both public and private organisations that provide third-party (external) labelling services</a:t>
            </a:r>
          </a:p>
          <a:p>
            <a:r>
              <a:rPr lang="en-GB" sz="1800" dirty="0">
                <a:sym typeface="Wingdings" panose="05000000000000000000" pitchFamily="2" charset="2"/>
              </a:rPr>
              <a:t>These services take place as national and multinational programmes / schemes that award ecolabels</a:t>
            </a:r>
            <a:endParaRPr lang="en-GB" sz="1800" dirty="0"/>
          </a:p>
        </p:txBody>
      </p:sp>
    </p:spTree>
    <p:extLst>
      <p:ext uri="{BB962C8B-B14F-4D97-AF65-F5344CB8AC3E}">
        <p14:creationId xmlns:p14="http://schemas.microsoft.com/office/powerpoint/2010/main" val="19013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Environmental labelling </a:t>
            </a:r>
            <a:r>
              <a:rPr lang="fi-FI" sz="2400" dirty="0"/>
              <a:t>– ISO definitions</a:t>
            </a:r>
          </a:p>
        </p:txBody>
      </p:sp>
      <p:sp>
        <p:nvSpPr>
          <p:cNvPr id="3" name="Content Placeholder 2"/>
          <p:cNvSpPr>
            <a:spLocks noGrp="1"/>
          </p:cNvSpPr>
          <p:nvPr>
            <p:ph idx="1"/>
          </p:nvPr>
        </p:nvSpPr>
        <p:spPr/>
        <p:txBody>
          <a:bodyPr>
            <a:normAutofit/>
          </a:bodyPr>
          <a:lstStyle/>
          <a:p>
            <a:r>
              <a:rPr lang="en-GB" sz="1900" dirty="0"/>
              <a:t>ISO has standardized environmental labelling practices (ISO 14020 series)</a:t>
            </a:r>
          </a:p>
          <a:p>
            <a:r>
              <a:rPr lang="en-GB" sz="1900" dirty="0"/>
              <a:t>These are voluntary procedures</a:t>
            </a:r>
          </a:p>
          <a:p>
            <a:pPr marL="0" indent="0">
              <a:buNone/>
            </a:pPr>
            <a:endParaRPr lang="en-GB" sz="1900" dirty="0"/>
          </a:p>
          <a:p>
            <a:r>
              <a:rPr lang="en-GB" sz="1900" dirty="0"/>
              <a:t>TYPE I environmental label = Ecolabel</a:t>
            </a:r>
          </a:p>
          <a:p>
            <a:r>
              <a:rPr lang="en-GB" sz="1900" dirty="0"/>
              <a:t>TYPE II self declaration claim </a:t>
            </a:r>
            <a:r>
              <a:rPr lang="fi-FI" sz="1900" dirty="0"/>
              <a:t>and </a:t>
            </a:r>
            <a:r>
              <a:rPr lang="en-US" sz="1900" dirty="0"/>
              <a:t>very wide in its application. It deals with all environmental claims voluntarily made for products. </a:t>
            </a:r>
            <a:endParaRPr lang="en-GB" sz="1900" dirty="0"/>
          </a:p>
          <a:p>
            <a:r>
              <a:rPr lang="en-GB" sz="1900" dirty="0"/>
              <a:t>TYPE III environmental declaration, i.e. provides verified environmental data or indicator based on Life Cycle Analyses</a:t>
            </a:r>
          </a:p>
        </p:txBody>
      </p:sp>
    </p:spTree>
    <p:extLst>
      <p:ext uri="{BB962C8B-B14F-4D97-AF65-F5344CB8AC3E}">
        <p14:creationId xmlns:p14="http://schemas.microsoft.com/office/powerpoint/2010/main" val="24924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Environmental labelling </a:t>
            </a:r>
            <a:r>
              <a:rPr lang="fi-FI" sz="2400" dirty="0"/>
              <a:t>– three types of labels</a:t>
            </a:r>
          </a:p>
        </p:txBody>
      </p:sp>
      <p:sp>
        <p:nvSpPr>
          <p:cNvPr id="3" name="Content Placeholder 2"/>
          <p:cNvSpPr>
            <a:spLocks noGrp="1"/>
          </p:cNvSpPr>
          <p:nvPr>
            <p:ph idx="1"/>
          </p:nvPr>
        </p:nvSpPr>
        <p:spPr/>
        <p:txBody>
          <a:bodyPr>
            <a:normAutofit/>
          </a:bodyPr>
          <a:lstStyle/>
          <a:p>
            <a:r>
              <a:rPr lang="en-GB" sz="1900" dirty="0"/>
              <a:t>Various labelling systems have emerged:</a:t>
            </a:r>
          </a:p>
          <a:p>
            <a:endParaRPr lang="en-GB" sz="1000" dirty="0"/>
          </a:p>
          <a:p>
            <a:pPr lvl="1"/>
            <a:r>
              <a:rPr lang="en-GB" sz="1800" dirty="0"/>
              <a:t>There are also hybrids of ecolabelling, including narrower focus as normal ecolabelling programmes: single sector/industry, only one environmental issue (energy saving, carbon emission etc.), or only one or some parts of the life cycle (product manufacturing, use, or recycling)</a:t>
            </a:r>
          </a:p>
          <a:p>
            <a:pPr lvl="1"/>
            <a:r>
              <a:rPr lang="en-GB" sz="1800" dirty="0"/>
              <a:t>These are often called as ISO-like labels</a:t>
            </a:r>
          </a:p>
          <a:p>
            <a:pPr lvl="1"/>
            <a:r>
              <a:rPr lang="en-GB" sz="1800" dirty="0"/>
              <a:t>At same time, some Type I labels have expanded beyond the environmental aspect toward overall corporate social responsibility</a:t>
            </a:r>
          </a:p>
        </p:txBody>
      </p:sp>
    </p:spTree>
    <p:extLst>
      <p:ext uri="{BB962C8B-B14F-4D97-AF65-F5344CB8AC3E}">
        <p14:creationId xmlns:p14="http://schemas.microsoft.com/office/powerpoint/2010/main" val="38179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a:t>Ecolabellig</a:t>
            </a:r>
          </a:p>
        </p:txBody>
      </p:sp>
      <p:sp>
        <p:nvSpPr>
          <p:cNvPr id="3" name="Content Placeholder 2"/>
          <p:cNvSpPr>
            <a:spLocks noGrp="1"/>
          </p:cNvSpPr>
          <p:nvPr>
            <p:ph idx="1"/>
          </p:nvPr>
        </p:nvSpPr>
        <p:spPr/>
        <p:txBody>
          <a:bodyPr>
            <a:normAutofit/>
          </a:bodyPr>
          <a:lstStyle/>
          <a:p>
            <a:r>
              <a:rPr lang="en-GB" sz="1900" dirty="0"/>
              <a:t>Goal of the ecolabelling according to ISO (International Organization for Standardization):</a:t>
            </a:r>
          </a:p>
          <a:p>
            <a:endParaRPr lang="fi-FI" sz="1000" dirty="0"/>
          </a:p>
          <a:p>
            <a:pPr marL="0" indent="0">
              <a:buNone/>
            </a:pPr>
            <a:r>
              <a:rPr lang="en-US" sz="1800" dirty="0"/>
              <a:t>"...through communication of verifiable and accurate information, that is not misleading, on environmental aspects of products and services, to encourage the demand for and supply of those products and services that cause less stress on the environment, thereby stimulating the potential for market-driven continuous environmental improvement". (GEN, Global Ecolabelling Network 2019)</a:t>
            </a:r>
          </a:p>
          <a:p>
            <a:pPr marL="0" indent="0">
              <a:buNone/>
            </a:pPr>
            <a:endParaRPr lang="en-US" sz="1000" dirty="0"/>
          </a:p>
          <a:p>
            <a:r>
              <a:rPr lang="en-US" sz="2000" dirty="0"/>
              <a:t>Information, directing the demand toward environmentally-friendly products</a:t>
            </a:r>
            <a:endParaRPr lang="fi-FI" sz="1900" dirty="0"/>
          </a:p>
        </p:txBody>
      </p:sp>
    </p:spTree>
    <p:extLst>
      <p:ext uri="{BB962C8B-B14F-4D97-AF65-F5344CB8AC3E}">
        <p14:creationId xmlns:p14="http://schemas.microsoft.com/office/powerpoint/2010/main" val="230218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What is an Ecolabel</a:t>
            </a:r>
          </a:p>
        </p:txBody>
      </p:sp>
      <p:sp>
        <p:nvSpPr>
          <p:cNvPr id="3" name="Content Placeholder 2"/>
          <p:cNvSpPr>
            <a:spLocks noGrp="1"/>
          </p:cNvSpPr>
          <p:nvPr>
            <p:ph idx="1"/>
          </p:nvPr>
        </p:nvSpPr>
        <p:spPr/>
        <p:txBody>
          <a:bodyPr>
            <a:normAutofit/>
          </a:bodyPr>
          <a:lstStyle/>
          <a:p>
            <a:r>
              <a:rPr lang="en-GB" sz="1900" dirty="0"/>
              <a:t>An ecolabel is a label identifying overall environmental performance of a product (good or service) within a certain product category, and its based on life cycle approach</a:t>
            </a:r>
          </a:p>
          <a:p>
            <a:r>
              <a:rPr lang="en-GB" sz="1900" dirty="0"/>
              <a:t>An ecolabel is voluntary, independent, and reliable</a:t>
            </a:r>
          </a:p>
          <a:p>
            <a:r>
              <a:rPr lang="en-GB" sz="1900" dirty="0"/>
              <a:t>It is comprehensive i.e. takes account different environmental aspects</a:t>
            </a:r>
            <a:r>
              <a:rPr lang="fi-FI" sz="1900" dirty="0"/>
              <a:t>  </a:t>
            </a:r>
          </a:p>
          <a:p>
            <a:r>
              <a:rPr lang="fi-FI" sz="1900" dirty="0"/>
              <a:t>It is based on impartial third party verification</a:t>
            </a:r>
            <a:r>
              <a:rPr lang="en-GB" sz="1900" dirty="0"/>
              <a:t> (in contrast to self-styled labels or own producer’s claims), and sound scientific evidence</a:t>
            </a:r>
          </a:p>
          <a:p>
            <a:r>
              <a:rPr lang="en-GB" sz="1900" dirty="0"/>
              <a:t>It is meant for products that meet established environmental leadership criteria, i.e. are distinctive in environmental performance in their product category (</a:t>
            </a:r>
            <a:r>
              <a:rPr lang="en-GB" sz="1900" dirty="0">
                <a:hlinkClick r:id="rId2"/>
              </a:rPr>
              <a:t>https://www.globalecolabelling.net/eco/eco-friendly-products-by-category/</a:t>
            </a:r>
            <a:r>
              <a:rPr lang="en-GB" sz="1900" dirty="0"/>
              <a:t>)</a:t>
            </a:r>
          </a:p>
          <a:p>
            <a:endParaRPr lang="en-GB" sz="1900" dirty="0"/>
          </a:p>
          <a:p>
            <a:endParaRPr lang="fi-FI" sz="2800" dirty="0"/>
          </a:p>
        </p:txBody>
      </p:sp>
      <p:sp>
        <p:nvSpPr>
          <p:cNvPr id="4" name="TextBox 3"/>
          <p:cNvSpPr txBox="1"/>
          <p:nvPr/>
        </p:nvSpPr>
        <p:spPr>
          <a:xfrm>
            <a:off x="4202885" y="5986914"/>
            <a:ext cx="7063530" cy="369332"/>
          </a:xfrm>
          <a:prstGeom prst="rect">
            <a:avLst/>
          </a:prstGeom>
          <a:noFill/>
        </p:spPr>
        <p:txBody>
          <a:bodyPr wrap="square" rtlCol="0">
            <a:spAutoFit/>
          </a:bodyPr>
          <a:lstStyle/>
          <a:p>
            <a:r>
              <a:rPr lang="en-US" dirty="0">
                <a:hlinkClick r:id="rId3"/>
              </a:rPr>
              <a:t>GEN, Global Ecolabelling Network. 2004. Introduction to Ecolabelling. </a:t>
            </a:r>
            <a:endParaRPr lang="fi-FI" dirty="0"/>
          </a:p>
        </p:txBody>
      </p:sp>
    </p:spTree>
    <p:extLst>
      <p:ext uri="{BB962C8B-B14F-4D97-AF65-F5344CB8AC3E}">
        <p14:creationId xmlns:p14="http://schemas.microsoft.com/office/powerpoint/2010/main" val="29705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What is an Ecolabel</a:t>
            </a:r>
          </a:p>
        </p:txBody>
      </p:sp>
      <p:sp>
        <p:nvSpPr>
          <p:cNvPr id="3" name="Content Placeholder 2"/>
          <p:cNvSpPr>
            <a:spLocks noGrp="1"/>
          </p:cNvSpPr>
          <p:nvPr>
            <p:ph idx="1"/>
          </p:nvPr>
        </p:nvSpPr>
        <p:spPr/>
        <p:txBody>
          <a:bodyPr>
            <a:normAutofit/>
          </a:bodyPr>
          <a:lstStyle/>
          <a:p>
            <a:r>
              <a:rPr lang="en-GB" sz="1900" dirty="0"/>
              <a:t>It is </a:t>
            </a:r>
            <a:r>
              <a:rPr lang="en-GB" sz="1900" b="1" dirty="0"/>
              <a:t>generic</a:t>
            </a:r>
            <a:r>
              <a:rPr lang="en-GB" sz="1900" dirty="0"/>
              <a:t>, i.e. suitable for most of the sectors (most popular ones are food, appliances, household products, paper – i.e. “consumer products”)</a:t>
            </a:r>
          </a:p>
          <a:p>
            <a:r>
              <a:rPr lang="en-GB" sz="1900" dirty="0"/>
              <a:t>It has </a:t>
            </a:r>
            <a:r>
              <a:rPr lang="en-GB" sz="1900" b="1" dirty="0"/>
              <a:t>standardised principles</a:t>
            </a:r>
            <a:r>
              <a:rPr lang="en-GB" sz="1900" dirty="0"/>
              <a:t>: Environmental labels and declarations. Type I environmental labelling. Principles and procedures (</a:t>
            </a:r>
            <a:r>
              <a:rPr lang="en-GB" sz="1900" b="1" dirty="0"/>
              <a:t>ISO 14024:2018</a:t>
            </a:r>
            <a:r>
              <a:rPr lang="en-GB" sz="1900" dirty="0"/>
              <a:t>)</a:t>
            </a:r>
          </a:p>
          <a:p>
            <a:r>
              <a:rPr lang="en-GB" sz="1900" dirty="0"/>
              <a:t>In ecolabelling programmes, the product categories (e.g. batteries, recharged batteries) and ecolabelling criteria are defined by an independent organisation with an advisory group</a:t>
            </a:r>
          </a:p>
          <a:p>
            <a:pPr lvl="1"/>
            <a:r>
              <a:rPr lang="en-GB" sz="1600" dirty="0"/>
              <a:t>Criteria development are typically based on life cycle reviews (so the correct environmental aspects are considered)</a:t>
            </a:r>
          </a:p>
          <a:p>
            <a:pPr lvl="1"/>
            <a:r>
              <a:rPr lang="en-GB" sz="1600" dirty="0"/>
              <a:t>Review includes life-cycle from raw materials extraction, manufacture, distribution, use, disposal/re-use</a:t>
            </a:r>
          </a:p>
          <a:p>
            <a:pPr lvl="1"/>
            <a:r>
              <a:rPr lang="en-GB" sz="1600" dirty="0"/>
              <a:t>Key differentiating parameters  - such as toxicity, energy use, GHG emissions - are then used for the criteria development</a:t>
            </a:r>
          </a:p>
          <a:p>
            <a:pPr lvl="1"/>
            <a:r>
              <a:rPr lang="en-GB" sz="1600" dirty="0"/>
              <a:t>Attending companies need to provide product information for verification, and if approved, pay for the permission to use the label for a certain period</a:t>
            </a:r>
          </a:p>
          <a:p>
            <a:pPr lvl="1"/>
            <a:r>
              <a:rPr lang="en-GB" sz="1600" dirty="0"/>
              <a:t>Label applies only to the verified products</a:t>
            </a:r>
          </a:p>
          <a:p>
            <a:pPr lvl="1"/>
            <a:endParaRPr lang="en-GB" sz="1500" dirty="0"/>
          </a:p>
          <a:p>
            <a:endParaRPr lang="fi-FI" sz="2800" dirty="0"/>
          </a:p>
        </p:txBody>
      </p:sp>
      <p:sp>
        <p:nvSpPr>
          <p:cNvPr id="4" name="TextBox 3"/>
          <p:cNvSpPr txBox="1"/>
          <p:nvPr/>
        </p:nvSpPr>
        <p:spPr>
          <a:xfrm>
            <a:off x="4202885" y="5986914"/>
            <a:ext cx="7063530" cy="369332"/>
          </a:xfrm>
          <a:prstGeom prst="rect">
            <a:avLst/>
          </a:prstGeom>
          <a:noFill/>
        </p:spPr>
        <p:txBody>
          <a:bodyPr wrap="square" rtlCol="0">
            <a:spAutoFit/>
          </a:bodyPr>
          <a:lstStyle/>
          <a:p>
            <a:r>
              <a:rPr lang="en-US" dirty="0">
                <a:hlinkClick r:id="rId2"/>
              </a:rPr>
              <a:t>GEN, Global Ecolabelling Network. 2004. Introduction to Ecolabelling. </a:t>
            </a:r>
            <a:endParaRPr lang="fi-FI" dirty="0"/>
          </a:p>
        </p:txBody>
      </p:sp>
    </p:spTree>
    <p:extLst>
      <p:ext uri="{BB962C8B-B14F-4D97-AF65-F5344CB8AC3E}">
        <p14:creationId xmlns:p14="http://schemas.microsoft.com/office/powerpoint/2010/main" val="42255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Contents</a:t>
            </a:r>
          </a:p>
        </p:txBody>
      </p:sp>
      <p:sp>
        <p:nvSpPr>
          <p:cNvPr id="3" name="Content Placeholder 2"/>
          <p:cNvSpPr>
            <a:spLocks noGrp="1"/>
          </p:cNvSpPr>
          <p:nvPr>
            <p:ph sz="half" idx="1"/>
          </p:nvPr>
        </p:nvSpPr>
        <p:spPr>
          <a:xfrm>
            <a:off x="838200" y="1690688"/>
            <a:ext cx="10625488" cy="4199790"/>
          </a:xfrm>
        </p:spPr>
        <p:txBody>
          <a:bodyPr>
            <a:noAutofit/>
          </a:bodyPr>
          <a:lstStyle/>
          <a:p>
            <a:pPr lvl="0"/>
            <a:r>
              <a:rPr lang="en-GB" sz="2400" dirty="0"/>
              <a:t>The standard framework for environmental management, including ISO standards for community, organisation and product levels</a:t>
            </a:r>
            <a:r>
              <a:rPr lang="fi-FI" sz="2400" dirty="0"/>
              <a:t>:</a:t>
            </a:r>
          </a:p>
          <a:p>
            <a:pPr lvl="1"/>
            <a:r>
              <a:rPr lang="en-GB" dirty="0"/>
              <a:t>Environmental management systems</a:t>
            </a:r>
          </a:p>
          <a:p>
            <a:pPr lvl="1"/>
            <a:r>
              <a:rPr lang="en-GB" dirty="0"/>
              <a:t>Life Cycle Analyses</a:t>
            </a:r>
          </a:p>
          <a:p>
            <a:pPr lvl="1"/>
            <a:r>
              <a:rPr lang="en-GB" dirty="0"/>
              <a:t>EcoDesign</a:t>
            </a:r>
          </a:p>
          <a:p>
            <a:pPr lvl="1"/>
            <a:r>
              <a:rPr lang="en-GB" dirty="0"/>
              <a:t>Ecolabelling</a:t>
            </a:r>
          </a:p>
          <a:p>
            <a:pPr lvl="1"/>
            <a:r>
              <a:rPr lang="en-GB" dirty="0"/>
              <a:t>Green house gas reporting and carbon footprint</a:t>
            </a:r>
            <a:endParaRPr lang="fi-FI" dirty="0"/>
          </a:p>
          <a:p>
            <a:pPr lvl="0"/>
            <a:r>
              <a:rPr lang="en-GB" sz="2400" dirty="0"/>
              <a:t>Assignments that introduce the standards and their applications, allowing also sector specific case analyses.</a:t>
            </a:r>
          </a:p>
        </p:txBody>
      </p:sp>
      <p:sp>
        <p:nvSpPr>
          <p:cNvPr id="5" name="Footer Placeholder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2423844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Objectives of ecolabelling</a:t>
            </a:r>
          </a:p>
        </p:txBody>
      </p:sp>
      <p:sp>
        <p:nvSpPr>
          <p:cNvPr id="3" name="Content Placeholder 2"/>
          <p:cNvSpPr>
            <a:spLocks noGrp="1"/>
          </p:cNvSpPr>
          <p:nvPr>
            <p:ph idx="1"/>
          </p:nvPr>
        </p:nvSpPr>
        <p:spPr>
          <a:xfrm>
            <a:off x="838200" y="1560352"/>
            <a:ext cx="9513815" cy="4471331"/>
          </a:xfrm>
        </p:spPr>
        <p:txBody>
          <a:bodyPr>
            <a:normAutofit fontScale="85000" lnSpcReduction="10000"/>
          </a:bodyPr>
          <a:lstStyle/>
          <a:p>
            <a:pPr marL="0" indent="0">
              <a:buNone/>
            </a:pPr>
            <a:r>
              <a:rPr lang="en-GB" sz="1900" b="1" dirty="0"/>
              <a:t>Protecting the environment</a:t>
            </a:r>
          </a:p>
          <a:p>
            <a:pPr>
              <a:buFont typeface="Arial" panose="020B0604020202020204" pitchFamily="34" charset="0"/>
              <a:buChar char="•"/>
            </a:pPr>
            <a:r>
              <a:rPr lang="en-GB" sz="1900" dirty="0"/>
              <a:t>Policy instrument for environmental protection</a:t>
            </a:r>
          </a:p>
          <a:p>
            <a:pPr>
              <a:buFont typeface="Arial" panose="020B0604020202020204" pitchFamily="34" charset="0"/>
              <a:buChar char="•"/>
            </a:pPr>
            <a:r>
              <a:rPr lang="en-GB" sz="1900" dirty="0"/>
              <a:t>Directs consumption to environmentally better alternatives</a:t>
            </a:r>
          </a:p>
          <a:p>
            <a:pPr>
              <a:buFont typeface="Arial" panose="020B0604020202020204" pitchFamily="34" charset="0"/>
              <a:buChar char="•"/>
            </a:pPr>
            <a:r>
              <a:rPr lang="en-GB" sz="1900" dirty="0"/>
              <a:t>Promotes resource efficiency; improves reuse and recycling</a:t>
            </a:r>
          </a:p>
          <a:p>
            <a:pPr>
              <a:buFont typeface="Arial" panose="020B0604020202020204" pitchFamily="34" charset="0"/>
              <a:buChar char="•"/>
            </a:pPr>
            <a:r>
              <a:rPr lang="en-GB" sz="1900" dirty="0"/>
              <a:t>Encourages ecosystem protection, maintaining biodiversity, and proper management of chemicals in products</a:t>
            </a:r>
          </a:p>
          <a:p>
            <a:pPr marL="0" indent="0">
              <a:buNone/>
            </a:pPr>
            <a:endParaRPr lang="en-GB" sz="1200" dirty="0"/>
          </a:p>
          <a:p>
            <a:pPr marL="0" indent="0">
              <a:buNone/>
            </a:pPr>
            <a:r>
              <a:rPr lang="en-GB" sz="1900" b="1" dirty="0"/>
              <a:t>Encouraging environmentally positive innovations and leaderships</a:t>
            </a:r>
          </a:p>
          <a:p>
            <a:pPr>
              <a:buFont typeface="Arial" panose="020B0604020202020204" pitchFamily="34" charset="0"/>
              <a:buChar char="•"/>
            </a:pPr>
            <a:r>
              <a:rPr lang="en-GB" sz="1900" dirty="0"/>
              <a:t>Ecolabelling offer market opportunities: market niche for environmentally better products, positive corporate image, marketing advantage</a:t>
            </a:r>
          </a:p>
          <a:p>
            <a:pPr>
              <a:buFont typeface="Arial" panose="020B0604020202020204" pitchFamily="34" charset="0"/>
              <a:buChar char="•"/>
            </a:pPr>
            <a:r>
              <a:rPr lang="en-GB" sz="1900" dirty="0"/>
              <a:t>Criteria are typically set to award top performers – not all – in product category</a:t>
            </a:r>
          </a:p>
          <a:p>
            <a:pPr>
              <a:buFont typeface="Arial" panose="020B0604020202020204" pitchFamily="34" charset="0"/>
              <a:buChar char="•"/>
            </a:pPr>
            <a:r>
              <a:rPr lang="en-GB" sz="1900" dirty="0"/>
              <a:t>Incremental raising of standards leading toward improved products and services</a:t>
            </a:r>
          </a:p>
          <a:p>
            <a:pPr>
              <a:buFont typeface="Arial" panose="020B0604020202020204" pitchFamily="34" charset="0"/>
              <a:buChar char="•"/>
            </a:pPr>
            <a:endParaRPr lang="en-GB" sz="1300" dirty="0"/>
          </a:p>
          <a:p>
            <a:pPr marL="0" indent="0">
              <a:buNone/>
            </a:pPr>
            <a:r>
              <a:rPr lang="en-GB" sz="1900" b="1" dirty="0"/>
              <a:t>Building consumer awareness</a:t>
            </a:r>
          </a:p>
          <a:p>
            <a:pPr>
              <a:buFont typeface="Arial" panose="020B0604020202020204" pitchFamily="34" charset="0"/>
              <a:buChar char="•"/>
            </a:pPr>
            <a:r>
              <a:rPr lang="en-GB" sz="1900" dirty="0"/>
              <a:t>In some market areas ecolabel is already one of the selection criteria among the consumers – in other less advanced market areas it is a tool to raise environmental awareness</a:t>
            </a:r>
          </a:p>
          <a:p>
            <a:pPr marL="457200" indent="-457200">
              <a:buFont typeface="+mj-lt"/>
              <a:buAutoNum type="arabicPeriod"/>
            </a:pPr>
            <a:endParaRPr lang="en-GB" sz="1500" dirty="0"/>
          </a:p>
          <a:p>
            <a:endParaRPr lang="fi-FI" sz="2800" dirty="0"/>
          </a:p>
        </p:txBody>
      </p:sp>
      <p:sp>
        <p:nvSpPr>
          <p:cNvPr id="4" name="TextBox 3"/>
          <p:cNvSpPr txBox="1"/>
          <p:nvPr/>
        </p:nvSpPr>
        <p:spPr>
          <a:xfrm>
            <a:off x="4290270" y="6196639"/>
            <a:ext cx="7063530" cy="369332"/>
          </a:xfrm>
          <a:prstGeom prst="rect">
            <a:avLst/>
          </a:prstGeom>
          <a:noFill/>
        </p:spPr>
        <p:txBody>
          <a:bodyPr wrap="square" rtlCol="0">
            <a:spAutoFit/>
          </a:bodyPr>
          <a:lstStyle/>
          <a:p>
            <a:r>
              <a:rPr lang="en-US" dirty="0">
                <a:hlinkClick r:id="rId2"/>
              </a:rPr>
              <a:t>GEN, Global Ecolabelling Network. 2004. Introduction to Ecolabelling. </a:t>
            </a:r>
            <a:endParaRPr lang="fi-FI" dirty="0"/>
          </a:p>
        </p:txBody>
      </p:sp>
    </p:spTree>
    <p:extLst>
      <p:ext uri="{BB962C8B-B14F-4D97-AF65-F5344CB8AC3E}">
        <p14:creationId xmlns:p14="http://schemas.microsoft.com/office/powerpoint/2010/main" val="231489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Principles for ecolabelling</a:t>
            </a:r>
          </a:p>
        </p:txBody>
      </p:sp>
      <p:sp>
        <p:nvSpPr>
          <p:cNvPr id="3" name="Content Placeholder 2"/>
          <p:cNvSpPr>
            <a:spLocks noGrp="1"/>
          </p:cNvSpPr>
          <p:nvPr>
            <p:ph idx="1"/>
          </p:nvPr>
        </p:nvSpPr>
        <p:spPr>
          <a:xfrm>
            <a:off x="838200" y="1690688"/>
            <a:ext cx="10419827" cy="4826845"/>
          </a:xfrm>
        </p:spPr>
        <p:txBody>
          <a:bodyPr>
            <a:normAutofit/>
          </a:bodyPr>
          <a:lstStyle/>
          <a:p>
            <a:r>
              <a:rPr lang="en-GB" sz="1800" b="1" dirty="0"/>
              <a:t>Voluntary participation</a:t>
            </a:r>
          </a:p>
          <a:p>
            <a:pPr lvl="1"/>
            <a:r>
              <a:rPr lang="en-GB" sz="1800" dirty="0"/>
              <a:t>Open access</a:t>
            </a:r>
          </a:p>
          <a:p>
            <a:pPr lvl="1"/>
            <a:r>
              <a:rPr lang="en-GB" sz="1800" dirty="0"/>
              <a:t>Potential industry participants can request also development of ecolabelling categories and criteria for their products</a:t>
            </a:r>
          </a:p>
          <a:p>
            <a:pPr marL="457200" lvl="1" indent="0">
              <a:buNone/>
            </a:pPr>
            <a:endParaRPr lang="en-GB" sz="1800" dirty="0"/>
          </a:p>
          <a:p>
            <a:r>
              <a:rPr lang="en-GB" sz="1800" b="1" dirty="0"/>
              <a:t>Compliance with legislation</a:t>
            </a:r>
          </a:p>
          <a:p>
            <a:pPr lvl="1"/>
            <a:r>
              <a:rPr lang="en-GB" sz="1800" dirty="0"/>
              <a:t>Full compliance with all environmental and other relevant legislation</a:t>
            </a:r>
          </a:p>
          <a:p>
            <a:pPr lvl="1"/>
            <a:r>
              <a:rPr lang="en-GB" sz="1800" dirty="0"/>
              <a:t>This approach acknowledges, and does not challenge, legislations in different jurisdictions</a:t>
            </a:r>
          </a:p>
          <a:p>
            <a:pPr lvl="1"/>
            <a:r>
              <a:rPr lang="en-GB" sz="1800" dirty="0"/>
              <a:t>Ecolabelling should not cause any trade barriers</a:t>
            </a:r>
          </a:p>
          <a:p>
            <a:pPr lvl="1"/>
            <a:endParaRPr lang="en-GB" sz="1800" dirty="0"/>
          </a:p>
          <a:p>
            <a:r>
              <a:rPr lang="en-GB" sz="1800" b="1" dirty="0"/>
              <a:t>Consideration of fitness for purpose and level of overall performance</a:t>
            </a:r>
          </a:p>
          <a:p>
            <a:pPr lvl="1"/>
            <a:r>
              <a:rPr lang="en-GB" sz="1800" dirty="0"/>
              <a:t>Product should meet also other quality requirements in reasonable level, so the ecolabel product should also have comparable quality and performance in relation to its alternatives</a:t>
            </a:r>
          </a:p>
        </p:txBody>
      </p:sp>
      <p:sp>
        <p:nvSpPr>
          <p:cNvPr id="5" name="TextBox 4"/>
          <p:cNvSpPr txBox="1"/>
          <p:nvPr/>
        </p:nvSpPr>
        <p:spPr>
          <a:xfrm>
            <a:off x="4242384" y="6148201"/>
            <a:ext cx="7063530" cy="369332"/>
          </a:xfrm>
          <a:prstGeom prst="rect">
            <a:avLst/>
          </a:prstGeom>
          <a:noFill/>
        </p:spPr>
        <p:txBody>
          <a:bodyPr wrap="square" rtlCol="0">
            <a:spAutoFit/>
          </a:bodyPr>
          <a:lstStyle/>
          <a:p>
            <a:r>
              <a:rPr lang="en-US" dirty="0">
                <a:hlinkClick r:id="rId2"/>
              </a:rPr>
              <a:t>GEN, Global Ecolabelling Network. 2004. Introduction to Ecolabelling. </a:t>
            </a:r>
            <a:endParaRPr lang="fi-FI" dirty="0"/>
          </a:p>
        </p:txBody>
      </p:sp>
    </p:spTree>
    <p:extLst>
      <p:ext uri="{BB962C8B-B14F-4D97-AF65-F5344CB8AC3E}">
        <p14:creationId xmlns:p14="http://schemas.microsoft.com/office/powerpoint/2010/main" val="1476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Principles for ecolabelling</a:t>
            </a:r>
          </a:p>
        </p:txBody>
      </p:sp>
      <p:sp>
        <p:nvSpPr>
          <p:cNvPr id="3" name="Content Placeholder 2"/>
          <p:cNvSpPr>
            <a:spLocks noGrp="1"/>
          </p:cNvSpPr>
          <p:nvPr>
            <p:ph idx="1"/>
          </p:nvPr>
        </p:nvSpPr>
        <p:spPr/>
        <p:txBody>
          <a:bodyPr>
            <a:normAutofit/>
          </a:bodyPr>
          <a:lstStyle/>
          <a:p>
            <a:r>
              <a:rPr lang="en-GB" sz="1600" b="1" dirty="0"/>
              <a:t>Scientific and engineering principles</a:t>
            </a:r>
          </a:p>
          <a:p>
            <a:pPr lvl="1"/>
            <a:r>
              <a:rPr lang="en-GB" sz="1600" dirty="0"/>
              <a:t>Life cycle analyses: both theory and methods, and scientific reliable procedures</a:t>
            </a:r>
          </a:p>
          <a:p>
            <a:pPr lvl="1"/>
            <a:endParaRPr lang="en-GB" sz="1000" dirty="0"/>
          </a:p>
          <a:p>
            <a:r>
              <a:rPr lang="en-GB" sz="1600" b="1" dirty="0"/>
              <a:t>Criteria must distinguish leadership</a:t>
            </a:r>
          </a:p>
          <a:p>
            <a:pPr lvl="1"/>
            <a:r>
              <a:rPr lang="en-GB" sz="1600" dirty="0"/>
              <a:t>Distinguishing leadership segment of a product category from the rest of the category</a:t>
            </a:r>
          </a:p>
          <a:p>
            <a:pPr lvl="1"/>
            <a:endParaRPr lang="en-GB" sz="1000" dirty="0"/>
          </a:p>
          <a:p>
            <a:r>
              <a:rPr lang="en-GB" sz="1600" b="1" dirty="0"/>
              <a:t>Criteria must be credible, relevant, attainable and measurable/verifiable</a:t>
            </a:r>
          </a:p>
          <a:p>
            <a:pPr lvl="1"/>
            <a:r>
              <a:rPr lang="en-GB" sz="1600" dirty="0"/>
              <a:t>Considering the whole life-cycle, thus keeping the procedures possible also for smaller companies </a:t>
            </a:r>
          </a:p>
          <a:p>
            <a:pPr lvl="1"/>
            <a:endParaRPr lang="en-GB" sz="1000" dirty="0"/>
          </a:p>
          <a:p>
            <a:r>
              <a:rPr lang="en-GB" sz="1600" b="1" dirty="0"/>
              <a:t>Independence</a:t>
            </a:r>
          </a:p>
          <a:p>
            <a:pPr lvl="1"/>
            <a:r>
              <a:rPr lang="en-GB" sz="1600" dirty="0"/>
              <a:t>Operator should be independent of any commercial interests; this applies also to the panels defining the product categories/criteria</a:t>
            </a:r>
          </a:p>
          <a:p>
            <a:pPr lvl="1"/>
            <a:r>
              <a:rPr lang="en-GB" sz="1600" dirty="0"/>
              <a:t>Balanced representation of different stakeholders in panels (industry, environment, academia, consumers, NGO’s, administration)</a:t>
            </a:r>
          </a:p>
        </p:txBody>
      </p:sp>
      <p:sp>
        <p:nvSpPr>
          <p:cNvPr id="5" name="TextBox 4"/>
          <p:cNvSpPr txBox="1"/>
          <p:nvPr/>
        </p:nvSpPr>
        <p:spPr>
          <a:xfrm>
            <a:off x="4202885" y="5986914"/>
            <a:ext cx="7063530" cy="369332"/>
          </a:xfrm>
          <a:prstGeom prst="rect">
            <a:avLst/>
          </a:prstGeom>
          <a:noFill/>
        </p:spPr>
        <p:txBody>
          <a:bodyPr wrap="square" rtlCol="0">
            <a:spAutoFit/>
          </a:bodyPr>
          <a:lstStyle/>
          <a:p>
            <a:r>
              <a:rPr lang="en-US" dirty="0">
                <a:hlinkClick r:id="rId2"/>
              </a:rPr>
              <a:t>GEN, Global Ecolabelling Network. 2004. Introduction to Ecolabelling. </a:t>
            </a:r>
            <a:endParaRPr lang="fi-FI" dirty="0"/>
          </a:p>
        </p:txBody>
      </p:sp>
    </p:spTree>
    <p:extLst>
      <p:ext uri="{BB962C8B-B14F-4D97-AF65-F5344CB8AC3E}">
        <p14:creationId xmlns:p14="http://schemas.microsoft.com/office/powerpoint/2010/main" val="29774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Principles for ecolabelling</a:t>
            </a:r>
          </a:p>
        </p:txBody>
      </p:sp>
      <p:sp>
        <p:nvSpPr>
          <p:cNvPr id="3" name="Content Placeholder 2"/>
          <p:cNvSpPr>
            <a:spLocks noGrp="1"/>
          </p:cNvSpPr>
          <p:nvPr>
            <p:ph idx="1"/>
          </p:nvPr>
        </p:nvSpPr>
        <p:spPr>
          <a:xfrm>
            <a:off x="838200" y="1690688"/>
            <a:ext cx="10515600" cy="4161289"/>
          </a:xfrm>
        </p:spPr>
        <p:txBody>
          <a:bodyPr>
            <a:noAutofit/>
          </a:bodyPr>
          <a:lstStyle/>
          <a:p>
            <a:r>
              <a:rPr lang="en-GB" sz="1600" b="1" dirty="0"/>
              <a:t>Open and accountable process</a:t>
            </a:r>
          </a:p>
          <a:p>
            <a:pPr lvl="1"/>
            <a:r>
              <a:rPr lang="en-GB" sz="1600" dirty="0"/>
              <a:t>Process must be transparent</a:t>
            </a:r>
          </a:p>
          <a:p>
            <a:pPr lvl="1"/>
            <a:r>
              <a:rPr lang="en-GB" sz="1600" dirty="0"/>
              <a:t>It can be observed, monitored, questioned</a:t>
            </a:r>
          </a:p>
          <a:p>
            <a:pPr lvl="1"/>
            <a:r>
              <a:rPr lang="en-GB" sz="1600" dirty="0"/>
              <a:t>Good quality management system is recommended</a:t>
            </a:r>
          </a:p>
          <a:p>
            <a:pPr lvl="1"/>
            <a:r>
              <a:rPr lang="en-GB" sz="1600" dirty="0"/>
              <a:t>Public criteria and their review, inclusion of stakeholders in criteria development</a:t>
            </a:r>
          </a:p>
          <a:p>
            <a:pPr lvl="1"/>
            <a:endParaRPr lang="en-GB" sz="1000" dirty="0"/>
          </a:p>
          <a:p>
            <a:r>
              <a:rPr lang="en-GB" sz="1600" b="1" dirty="0"/>
              <a:t>Flexibility</a:t>
            </a:r>
          </a:p>
          <a:p>
            <a:pPr lvl="1"/>
            <a:r>
              <a:rPr lang="en-GB" sz="1600" dirty="0"/>
              <a:t>Programmes must operate “business-like”</a:t>
            </a:r>
          </a:p>
          <a:p>
            <a:pPr lvl="1"/>
            <a:r>
              <a:rPr lang="en-GB" sz="1600" dirty="0"/>
              <a:t>Cost efficiency</a:t>
            </a:r>
          </a:p>
          <a:p>
            <a:pPr lvl="1"/>
            <a:r>
              <a:rPr lang="en-GB" sz="1600" dirty="0"/>
              <a:t>Responding quickly to market changes and technology development</a:t>
            </a:r>
          </a:p>
          <a:p>
            <a:pPr lvl="1"/>
            <a:r>
              <a:rPr lang="en-GB" sz="1600" dirty="0"/>
              <a:t>This requires reviews, updating of product categories and criteria, and considerations of market and technology developments</a:t>
            </a:r>
          </a:p>
          <a:p>
            <a:pPr lvl="1"/>
            <a:endParaRPr lang="en-GB" sz="1000" dirty="0"/>
          </a:p>
          <a:p>
            <a:r>
              <a:rPr lang="en-GB" sz="1600" b="1" dirty="0"/>
              <a:t>Consistence with the ISO standards (ISO 14020 series)</a:t>
            </a:r>
          </a:p>
          <a:p>
            <a:pPr lvl="1"/>
            <a:r>
              <a:rPr lang="en-GB" sz="1600" dirty="0"/>
              <a:t>Provides better legitimacy and soundness</a:t>
            </a:r>
          </a:p>
        </p:txBody>
      </p:sp>
      <p:sp>
        <p:nvSpPr>
          <p:cNvPr id="5" name="TextBox 4"/>
          <p:cNvSpPr txBox="1"/>
          <p:nvPr/>
        </p:nvSpPr>
        <p:spPr>
          <a:xfrm>
            <a:off x="4211274" y="6144193"/>
            <a:ext cx="7063530" cy="369332"/>
          </a:xfrm>
          <a:prstGeom prst="rect">
            <a:avLst/>
          </a:prstGeom>
          <a:noFill/>
        </p:spPr>
        <p:txBody>
          <a:bodyPr wrap="square" rtlCol="0">
            <a:spAutoFit/>
          </a:bodyPr>
          <a:lstStyle/>
          <a:p>
            <a:r>
              <a:rPr lang="en-US" dirty="0">
                <a:hlinkClick r:id="rId2"/>
              </a:rPr>
              <a:t>GEN, Global Ecolabelling Network. 2004. Introduction to Ecolabelling. </a:t>
            </a:r>
            <a:endParaRPr lang="fi-FI" dirty="0"/>
          </a:p>
        </p:txBody>
      </p:sp>
    </p:spTree>
    <p:extLst>
      <p:ext uri="{BB962C8B-B14F-4D97-AF65-F5344CB8AC3E}">
        <p14:creationId xmlns:p14="http://schemas.microsoft.com/office/powerpoint/2010/main" val="152790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Assignment: Get familiar with some of the ecolabels and their contents</a:t>
            </a:r>
          </a:p>
        </p:txBody>
      </p:sp>
      <p:sp>
        <p:nvSpPr>
          <p:cNvPr id="4" name="Content Placeholder 3"/>
          <p:cNvSpPr>
            <a:spLocks noGrp="1"/>
          </p:cNvSpPr>
          <p:nvPr>
            <p:ph idx="1"/>
          </p:nvPr>
        </p:nvSpPr>
        <p:spPr>
          <a:xfrm>
            <a:off x="838200" y="1825625"/>
            <a:ext cx="10515600" cy="4382228"/>
          </a:xfrm>
        </p:spPr>
        <p:txBody>
          <a:bodyPr/>
          <a:lstStyle/>
          <a:p>
            <a:r>
              <a:rPr lang="en-GB" sz="2400" dirty="0"/>
              <a:t>Select an ecolabel or an environmental label (generic or sectoral)</a:t>
            </a:r>
          </a:p>
          <a:p>
            <a:pPr marL="0" indent="0">
              <a:buNone/>
            </a:pPr>
            <a:endParaRPr lang="en-GB" sz="2400" dirty="0"/>
          </a:p>
          <a:p>
            <a:pPr lvl="1"/>
            <a:r>
              <a:rPr lang="en-GB" dirty="0"/>
              <a:t>Provide short description of the label and its main characteristics </a:t>
            </a:r>
          </a:p>
          <a:p>
            <a:pPr lvl="1"/>
            <a:r>
              <a:rPr lang="en-GB" dirty="0"/>
              <a:t>Find out what it requires to have it? (Criteria)</a:t>
            </a:r>
          </a:p>
          <a:p>
            <a:pPr lvl="1"/>
            <a:r>
              <a:rPr lang="en-GB" dirty="0"/>
              <a:t>Describe the application process </a:t>
            </a:r>
          </a:p>
          <a:p>
            <a:pPr lvl="1"/>
            <a:r>
              <a:rPr lang="en-GB" dirty="0"/>
              <a:t>Provide internet link to the Programme / Scheme providing the Label</a:t>
            </a:r>
          </a:p>
          <a:p>
            <a:pPr lvl="1"/>
            <a:r>
              <a:rPr lang="en-GB" dirty="0"/>
              <a:t>Find three examples of products/services using the Label</a:t>
            </a:r>
          </a:p>
          <a:p>
            <a:r>
              <a:rPr lang="en-GB" sz="2400" dirty="0"/>
              <a:t>You may find examples via </a:t>
            </a:r>
            <a:r>
              <a:rPr lang="en-GB" sz="2400" dirty="0">
                <a:hlinkClick r:id="rId2"/>
              </a:rPr>
              <a:t>Global Ecolabelling Network</a:t>
            </a:r>
            <a:r>
              <a:rPr lang="en-GB" sz="2400" dirty="0"/>
              <a:t> or from the tool package at the end of this presentation.</a:t>
            </a:r>
          </a:p>
        </p:txBody>
      </p:sp>
    </p:spTree>
    <p:extLst>
      <p:ext uri="{BB962C8B-B14F-4D97-AF65-F5344CB8AC3E}">
        <p14:creationId xmlns:p14="http://schemas.microsoft.com/office/powerpoint/2010/main" val="663489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400" dirty="0"/>
              <a:t>C. Thematic approach: Carbon footprint  </a:t>
            </a:r>
          </a:p>
        </p:txBody>
      </p:sp>
      <p:sp>
        <p:nvSpPr>
          <p:cNvPr id="4" name="Footer Placeholder 3"/>
          <p:cNvSpPr>
            <a:spLocks noGrp="1"/>
          </p:cNvSpPr>
          <p:nvPr>
            <p:ph type="ftr" sz="quarter" idx="11"/>
          </p:nvPr>
        </p:nvSpPr>
        <p:spPr/>
        <p:txBody>
          <a:bodyPr/>
          <a:lstStyle/>
          <a:p>
            <a:r>
              <a:rPr lang="fi-FI"/>
              <a:t>kiertotalousamk.fi</a:t>
            </a:r>
          </a:p>
        </p:txBody>
      </p:sp>
      <p:pic>
        <p:nvPicPr>
          <p:cNvPr id="6" name="Kuva 6">
            <a:extLst>
              <a:ext uri="{FF2B5EF4-FFF2-40B4-BE49-F238E27FC236}">
                <a16:creationId xmlns:a16="http://schemas.microsoft.com/office/drawing/2014/main" id="{D1B14B38-2B35-4085-9100-28919A6E5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766" y="5148262"/>
            <a:ext cx="5141476" cy="497936"/>
          </a:xfrm>
          <a:prstGeom prst="rect">
            <a:avLst/>
          </a:prstGeom>
        </p:spPr>
      </p:pic>
    </p:spTree>
    <p:extLst>
      <p:ext uri="{BB962C8B-B14F-4D97-AF65-F5344CB8AC3E}">
        <p14:creationId xmlns:p14="http://schemas.microsoft.com/office/powerpoint/2010/main" val="935709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i-FI" sz="2800" dirty="0"/>
              <a:t>Key concepts</a:t>
            </a:r>
            <a:endParaRPr lang="en-US" sz="2800" dirty="0"/>
          </a:p>
        </p:txBody>
      </p:sp>
      <p:sp>
        <p:nvSpPr>
          <p:cNvPr id="5" name="Content Placeholder 4"/>
          <p:cNvSpPr>
            <a:spLocks noGrp="1"/>
          </p:cNvSpPr>
          <p:nvPr>
            <p:ph idx="1"/>
          </p:nvPr>
        </p:nvSpPr>
        <p:spPr>
          <a:xfrm>
            <a:off x="838200" y="1926293"/>
            <a:ext cx="10515600" cy="4161289"/>
          </a:xfrm>
        </p:spPr>
        <p:txBody>
          <a:bodyPr>
            <a:normAutofit/>
          </a:bodyPr>
          <a:lstStyle/>
          <a:p>
            <a:r>
              <a:rPr lang="en-US" sz="1800" b="1" dirty="0"/>
              <a:t>Carbon Footprint: </a:t>
            </a:r>
            <a:r>
              <a:rPr lang="en-US" sz="1800" dirty="0"/>
              <a:t>The amount of CO</a:t>
            </a:r>
            <a:r>
              <a:rPr lang="en-US" sz="1800" baseline="-25000" dirty="0"/>
              <a:t>2</a:t>
            </a:r>
            <a:r>
              <a:rPr lang="en-US" sz="1800" dirty="0"/>
              <a:t>e released into the atmosphere as a result of the activities of a particular individual, organisation or community</a:t>
            </a:r>
          </a:p>
          <a:p>
            <a:pPr lvl="1"/>
            <a:r>
              <a:rPr lang="en-US" sz="1800" dirty="0"/>
              <a:t>Carbon = GHG emissions as CO</a:t>
            </a:r>
            <a:r>
              <a:rPr lang="en-US" sz="1800" baseline="-25000" dirty="0"/>
              <a:t>2</a:t>
            </a:r>
            <a:r>
              <a:rPr lang="en-US" sz="1800" dirty="0"/>
              <a:t> equivalent</a:t>
            </a:r>
          </a:p>
          <a:p>
            <a:pPr lvl="1"/>
            <a:r>
              <a:rPr lang="en-US" sz="1800" dirty="0"/>
              <a:t>Footprint = metaphor for the total global warming impact of these gases with GWP 100a</a:t>
            </a:r>
          </a:p>
          <a:p>
            <a:r>
              <a:rPr lang="en-US" sz="1800" b="1" dirty="0"/>
              <a:t>Carbon Offsets: </a:t>
            </a:r>
            <a:r>
              <a:rPr lang="en-US" sz="1800" dirty="0"/>
              <a:t>Compensating emissions produced by funding an equivalent carbon saving elsewhere </a:t>
            </a:r>
          </a:p>
          <a:p>
            <a:r>
              <a:rPr lang="en-US" sz="1800" b="1" dirty="0"/>
              <a:t>Carbon neutral:</a:t>
            </a:r>
            <a:r>
              <a:rPr lang="en-US" sz="1800" dirty="0"/>
              <a:t> Having a net zero carbon footprint by balancing emissions released with an equivalent amount sequestered, avoided or offset </a:t>
            </a:r>
          </a:p>
        </p:txBody>
      </p:sp>
    </p:spTree>
    <p:extLst>
      <p:ext uri="{BB962C8B-B14F-4D97-AF65-F5344CB8AC3E}">
        <p14:creationId xmlns:p14="http://schemas.microsoft.com/office/powerpoint/2010/main" val="10360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095" y="878807"/>
            <a:ext cx="10972800" cy="993775"/>
          </a:xfrm>
        </p:spPr>
        <p:txBody>
          <a:bodyPr>
            <a:normAutofit/>
          </a:bodyPr>
          <a:lstStyle/>
          <a:p>
            <a:r>
              <a:rPr lang="fi-FI" sz="2400" dirty="0"/>
              <a:t>Carbon neutrality</a:t>
            </a:r>
            <a:endParaRPr lang="en-US" sz="2400" dirty="0"/>
          </a:p>
        </p:txBody>
      </p:sp>
      <p:sp>
        <p:nvSpPr>
          <p:cNvPr id="6" name="Rounded Rectangle 5"/>
          <p:cNvSpPr/>
          <p:nvPr/>
        </p:nvSpPr>
        <p:spPr>
          <a:xfrm>
            <a:off x="2385762" y="2324100"/>
            <a:ext cx="7436518" cy="3130084"/>
          </a:xfrm>
          <a:prstGeom prst="round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96127" y="3457074"/>
            <a:ext cx="1973179" cy="923330"/>
          </a:xfrm>
          <a:prstGeom prst="rect">
            <a:avLst/>
          </a:prstGeom>
          <a:noFill/>
        </p:spPr>
        <p:txBody>
          <a:bodyPr wrap="square" rtlCol="0">
            <a:spAutoFit/>
          </a:bodyPr>
          <a:lstStyle/>
          <a:p>
            <a:r>
              <a:rPr lang="fi-FI" dirty="0"/>
              <a:t>GHG Emission inventories / calculations</a:t>
            </a:r>
            <a:endParaRPr lang="en-US" dirty="0"/>
          </a:p>
        </p:txBody>
      </p:sp>
      <p:cxnSp>
        <p:nvCxnSpPr>
          <p:cNvPr id="9" name="Straight Arrow Connector 8"/>
          <p:cNvCxnSpPr/>
          <p:nvPr/>
        </p:nvCxnSpPr>
        <p:spPr>
          <a:xfrm>
            <a:off x="3216442" y="4576465"/>
            <a:ext cx="5775158" cy="14390"/>
          </a:xfrm>
          <a:prstGeom prst="straightConnector1">
            <a:avLst/>
          </a:prstGeom>
          <a:ln>
            <a:solidFill>
              <a:schemeClr val="accent5">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20915" y="3624354"/>
            <a:ext cx="2173706" cy="646331"/>
          </a:xfrm>
          <a:prstGeom prst="rect">
            <a:avLst/>
          </a:prstGeom>
          <a:noFill/>
        </p:spPr>
        <p:txBody>
          <a:bodyPr wrap="square" rtlCol="0">
            <a:spAutoFit/>
          </a:bodyPr>
          <a:lstStyle/>
          <a:p>
            <a:r>
              <a:rPr lang="fi-FI" dirty="0"/>
              <a:t>GHG Emission </a:t>
            </a:r>
            <a:r>
              <a:rPr lang="en-GB" dirty="0"/>
              <a:t>reduction/mitigation</a:t>
            </a:r>
          </a:p>
        </p:txBody>
      </p:sp>
      <p:sp>
        <p:nvSpPr>
          <p:cNvPr id="13" name="TextBox 12"/>
          <p:cNvSpPr txBox="1"/>
          <p:nvPr/>
        </p:nvSpPr>
        <p:spPr>
          <a:xfrm>
            <a:off x="7283116" y="3473207"/>
            <a:ext cx="1708484" cy="923330"/>
          </a:xfrm>
          <a:prstGeom prst="rect">
            <a:avLst/>
          </a:prstGeom>
          <a:noFill/>
        </p:spPr>
        <p:txBody>
          <a:bodyPr wrap="square" rtlCol="0">
            <a:spAutoFit/>
          </a:bodyPr>
          <a:lstStyle/>
          <a:p>
            <a:r>
              <a:rPr lang="fi-FI" dirty="0"/>
              <a:t>Emission compensations (offsetting)</a:t>
            </a:r>
            <a:endParaRPr lang="en-US" dirty="0"/>
          </a:p>
        </p:txBody>
      </p:sp>
      <p:cxnSp>
        <p:nvCxnSpPr>
          <p:cNvPr id="23" name="Straight Connector 22"/>
          <p:cNvCxnSpPr/>
          <p:nvPr/>
        </p:nvCxnSpPr>
        <p:spPr>
          <a:xfrm flipH="1" flipV="1">
            <a:off x="8983579" y="2959768"/>
            <a:ext cx="8021" cy="401053"/>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16442" y="2967789"/>
            <a:ext cx="5775158" cy="0"/>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216442" y="2959768"/>
            <a:ext cx="0" cy="401053"/>
          </a:xfrm>
          <a:prstGeom prst="straightConnector1">
            <a:avLst/>
          </a:prstGeom>
          <a:ln>
            <a:solidFill>
              <a:schemeClr val="accent5">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197140" y="2635351"/>
            <a:ext cx="2173706" cy="369332"/>
          </a:xfrm>
          <a:prstGeom prst="rect">
            <a:avLst/>
          </a:prstGeom>
          <a:noFill/>
        </p:spPr>
        <p:txBody>
          <a:bodyPr wrap="square" rtlCol="0">
            <a:spAutoFit/>
          </a:bodyPr>
          <a:lstStyle/>
          <a:p>
            <a:r>
              <a:rPr lang="fi-FI" dirty="0"/>
              <a:t>transparency</a:t>
            </a:r>
            <a:endParaRPr lang="en-US" dirty="0"/>
          </a:p>
        </p:txBody>
      </p:sp>
      <p:sp>
        <p:nvSpPr>
          <p:cNvPr id="33" name="TextBox 32"/>
          <p:cNvSpPr txBox="1"/>
          <p:nvPr/>
        </p:nvSpPr>
        <p:spPr>
          <a:xfrm>
            <a:off x="3908508" y="5606534"/>
            <a:ext cx="6372225" cy="369332"/>
          </a:xfrm>
          <a:prstGeom prst="rect">
            <a:avLst/>
          </a:prstGeom>
          <a:noFill/>
        </p:spPr>
        <p:txBody>
          <a:bodyPr wrap="square" rtlCol="0">
            <a:spAutoFit/>
          </a:bodyPr>
          <a:lstStyle/>
          <a:p>
            <a:r>
              <a:rPr lang="en-US" dirty="0"/>
              <a:t>Carbon neutral = CO</a:t>
            </a:r>
            <a:r>
              <a:rPr lang="en-US" baseline="-25000" dirty="0"/>
              <a:t>2</a:t>
            </a:r>
            <a:r>
              <a:rPr lang="en-US" dirty="0"/>
              <a:t> net emissions are 0</a:t>
            </a:r>
          </a:p>
        </p:txBody>
      </p:sp>
      <p:sp>
        <p:nvSpPr>
          <p:cNvPr id="34" name="TextBox 33"/>
          <p:cNvSpPr txBox="1"/>
          <p:nvPr/>
        </p:nvSpPr>
        <p:spPr>
          <a:xfrm>
            <a:off x="8991600" y="5797916"/>
            <a:ext cx="2266950" cy="646331"/>
          </a:xfrm>
          <a:prstGeom prst="rect">
            <a:avLst/>
          </a:prstGeom>
          <a:noFill/>
        </p:spPr>
        <p:txBody>
          <a:bodyPr wrap="square" rtlCol="0">
            <a:spAutoFit/>
          </a:bodyPr>
          <a:lstStyle/>
          <a:p>
            <a:r>
              <a:rPr lang="fi-FI" dirty="0"/>
              <a:t>Adapted from: Ahola &amp; Seppälä 2014</a:t>
            </a:r>
            <a:endParaRPr lang="en-US" dirty="0"/>
          </a:p>
        </p:txBody>
      </p:sp>
    </p:spTree>
    <p:extLst>
      <p:ext uri="{BB962C8B-B14F-4D97-AF65-F5344CB8AC3E}">
        <p14:creationId xmlns:p14="http://schemas.microsoft.com/office/powerpoint/2010/main" val="413008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348056"/>
            <a:ext cx="10972800" cy="993775"/>
          </a:xfrm>
        </p:spPr>
        <p:txBody>
          <a:bodyPr>
            <a:normAutofit/>
          </a:bodyPr>
          <a:lstStyle/>
          <a:p>
            <a:r>
              <a:rPr lang="fi-FI" sz="2400" dirty="0"/>
              <a:t>Carbon neutrality</a:t>
            </a:r>
            <a:endParaRPr lang="en-US" sz="2400" dirty="0"/>
          </a:p>
        </p:txBody>
      </p:sp>
      <p:sp>
        <p:nvSpPr>
          <p:cNvPr id="3" name="Content Placeholder 2"/>
          <p:cNvSpPr>
            <a:spLocks noGrp="1"/>
          </p:cNvSpPr>
          <p:nvPr>
            <p:ph idx="1"/>
          </p:nvPr>
        </p:nvSpPr>
        <p:spPr>
          <a:xfrm>
            <a:off x="713064" y="1728132"/>
            <a:ext cx="10869336" cy="4377393"/>
          </a:xfrm>
        </p:spPr>
        <p:txBody>
          <a:bodyPr>
            <a:normAutofit/>
          </a:bodyPr>
          <a:lstStyle/>
          <a:p>
            <a:r>
              <a:rPr lang="en-US" sz="2000" dirty="0"/>
              <a:t>Carbon neutrality has become widely established in companies’ public relations, media and public debate. However, its content and scope varies a lot.</a:t>
            </a:r>
          </a:p>
          <a:p>
            <a:r>
              <a:rPr lang="en-US" sz="2000" dirty="0"/>
              <a:t>The term carbon neutrality is still often defined by a common usage as there are no internationally accepted rules for using the claim of carbon neutrality.</a:t>
            </a:r>
          </a:p>
          <a:p>
            <a:r>
              <a:rPr lang="en-US" sz="2000" dirty="0"/>
              <a:t>Carbon neutrality means </a:t>
            </a:r>
            <a:r>
              <a:rPr lang="en-US" sz="2000" b="1" dirty="0"/>
              <a:t>zero net greenhouse gas emissions to atmosphere</a:t>
            </a:r>
            <a:r>
              <a:rPr lang="en-US" sz="2000" dirty="0"/>
              <a:t>, and it can be achieved by measuring emissions, reducing them as much as possible and compensating the residual emissions. </a:t>
            </a:r>
          </a:p>
          <a:p>
            <a:r>
              <a:rPr lang="en-US" sz="2000" b="1" dirty="0"/>
              <a:t>The lack of transparency</a:t>
            </a:r>
            <a:r>
              <a:rPr lang="en-US" sz="2000" dirty="0"/>
              <a:t>, especially in outlining the organizational boundaries and main indirect emissions, measurement of emissions, efforts to achieve internal emission reductions, and the type of offsetting for residual emissions, have all affected the credibility of carbon neutrality claims.</a:t>
            </a:r>
          </a:p>
          <a:p>
            <a:r>
              <a:rPr lang="en-US" sz="2000" dirty="0"/>
              <a:t>However, it has become already very important to the companies’ public relations and reputation. In practice, carbon neutrality is often seen as inspirer to new business.</a:t>
            </a:r>
          </a:p>
          <a:p>
            <a:endParaRPr lang="en-US" sz="2000" dirty="0"/>
          </a:p>
        </p:txBody>
      </p:sp>
      <p:sp>
        <p:nvSpPr>
          <p:cNvPr id="4" name="TextBox 3"/>
          <p:cNvSpPr txBox="1"/>
          <p:nvPr/>
        </p:nvSpPr>
        <p:spPr>
          <a:xfrm>
            <a:off x="7571241" y="5951636"/>
            <a:ext cx="3401700" cy="307777"/>
          </a:xfrm>
          <a:prstGeom prst="rect">
            <a:avLst/>
          </a:prstGeom>
          <a:noFill/>
        </p:spPr>
        <p:txBody>
          <a:bodyPr wrap="none" rtlCol="0">
            <a:spAutoFit/>
          </a:bodyPr>
          <a:lstStyle/>
          <a:p>
            <a:r>
              <a:rPr lang="fi-FI" sz="1400" dirty="0">
                <a:latin typeface="+mj-lt"/>
              </a:rPr>
              <a:t>The Finnish Environmental Centre SYKE 2017</a:t>
            </a:r>
            <a:endParaRPr lang="en-US" sz="1400" dirty="0">
              <a:latin typeface="+mj-lt"/>
            </a:endParaRPr>
          </a:p>
        </p:txBody>
      </p:sp>
    </p:spTree>
    <p:extLst>
      <p:ext uri="{BB962C8B-B14F-4D97-AF65-F5344CB8AC3E}">
        <p14:creationId xmlns:p14="http://schemas.microsoft.com/office/powerpoint/2010/main" val="22981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a:t>Organisational carbon footprint calculations</a:t>
            </a:r>
            <a:endParaRPr lang="en-US" sz="2400" dirty="0"/>
          </a:p>
        </p:txBody>
      </p:sp>
      <p:sp>
        <p:nvSpPr>
          <p:cNvPr id="3" name="Content Placeholder 2"/>
          <p:cNvSpPr>
            <a:spLocks noGrp="1"/>
          </p:cNvSpPr>
          <p:nvPr>
            <p:ph idx="1"/>
          </p:nvPr>
        </p:nvSpPr>
        <p:spPr/>
        <p:txBody>
          <a:bodyPr>
            <a:normAutofit/>
          </a:bodyPr>
          <a:lstStyle/>
          <a:p>
            <a:r>
              <a:rPr lang="en-US" sz="2000" dirty="0"/>
              <a:t>For instance: PAS 2060 Specification for the demonstration of carbon neutrality (British Standarding Institute). This standard sets out the requirements for achieving and demonstrating carbon neutrality</a:t>
            </a:r>
          </a:p>
          <a:p>
            <a:r>
              <a:rPr lang="en-US" sz="2000" dirty="0"/>
              <a:t>The specification defines a consistent set of measures and requirements for entities (e.g. organisations, governments, communities, families, individuals) to demonstrate carbon neutrality for a product, service, organisation, community, event or building. </a:t>
            </a:r>
          </a:p>
          <a:p>
            <a:r>
              <a:rPr lang="en-US" sz="2000" dirty="0"/>
              <a:t>According to PAS 2060, The carbon footprint measurements should include 100% of Scope 1 and Scope 2 emissions, plus all Scope 3 emissions that contribute more than 1% of the total footprint.</a:t>
            </a:r>
          </a:p>
          <a:p>
            <a:pPr marL="0" indent="0">
              <a:buNone/>
            </a:pPr>
            <a:r>
              <a:rPr lang="fi-FI" sz="2000" dirty="0">
                <a:sym typeface="Wingdings" panose="05000000000000000000" pitchFamily="2" charset="2"/>
              </a:rPr>
              <a:t>	 DIRECT ORGANISATIONAL + VALUE-CHAIN EMISSIONS</a:t>
            </a:r>
            <a:endParaRPr lang="en-US" sz="2000" dirty="0"/>
          </a:p>
          <a:p>
            <a:r>
              <a:rPr lang="en-US" sz="2000" dirty="0"/>
              <a:t>The weakness is the lack of life-cycle emissions of the products and services</a:t>
            </a:r>
          </a:p>
          <a:p>
            <a:endParaRPr lang="en-US" dirty="0"/>
          </a:p>
          <a:p>
            <a:endParaRPr lang="en-US" dirty="0"/>
          </a:p>
        </p:txBody>
      </p:sp>
    </p:spTree>
    <p:extLst>
      <p:ext uri="{BB962C8B-B14F-4D97-AF65-F5344CB8AC3E}">
        <p14:creationId xmlns:p14="http://schemas.microsoft.com/office/powerpoint/2010/main" val="1993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2000" dirty="0"/>
              <a:t>The Green Standards Framework applied in this course</a:t>
            </a:r>
          </a:p>
        </p:txBody>
      </p:sp>
      <p:sp>
        <p:nvSpPr>
          <p:cNvPr id="5" name="Footer Placeholder 4"/>
          <p:cNvSpPr>
            <a:spLocks noGrp="1"/>
          </p:cNvSpPr>
          <p:nvPr>
            <p:ph type="ftr" sz="quarter" idx="11"/>
          </p:nvPr>
        </p:nvSpPr>
        <p:spPr/>
        <p:txBody>
          <a:bodyPr/>
          <a:lstStyle/>
          <a:p>
            <a:r>
              <a:rPr lang="fi-FI" dirty="0"/>
              <a:t>kiertotalousamk.fi</a:t>
            </a:r>
          </a:p>
        </p:txBody>
      </p:sp>
      <p:grpSp>
        <p:nvGrpSpPr>
          <p:cNvPr id="33" name="Group 32"/>
          <p:cNvGrpSpPr/>
          <p:nvPr/>
        </p:nvGrpSpPr>
        <p:grpSpPr>
          <a:xfrm>
            <a:off x="1751607" y="1846467"/>
            <a:ext cx="7844589" cy="4066292"/>
            <a:chOff x="1727753" y="1825625"/>
            <a:chExt cx="7844589" cy="4066292"/>
          </a:xfrm>
        </p:grpSpPr>
        <p:sp>
          <p:nvSpPr>
            <p:cNvPr id="4" name="Rounded Rectangle 3"/>
            <p:cNvSpPr/>
            <p:nvPr/>
          </p:nvSpPr>
          <p:spPr>
            <a:xfrm>
              <a:off x="1727753" y="1825625"/>
              <a:ext cx="2409244" cy="1346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Environmental management systems</a:t>
              </a:r>
            </a:p>
            <a:p>
              <a:pPr algn="ctr"/>
              <a:r>
                <a:rPr lang="fi-FI" dirty="0">
                  <a:hlinkClick r:id="rId2"/>
                </a:rPr>
                <a:t>ISO 14001</a:t>
              </a:r>
              <a:endParaRPr lang="fi-FI" dirty="0"/>
            </a:p>
            <a:p>
              <a:pPr algn="ctr"/>
              <a:r>
                <a:rPr lang="fi-FI" dirty="0">
                  <a:hlinkClick r:id="rId3"/>
                </a:rPr>
                <a:t>ISO 14004</a:t>
              </a:r>
              <a:endParaRPr lang="fi-FI" dirty="0"/>
            </a:p>
          </p:txBody>
        </p:sp>
        <p:sp>
          <p:nvSpPr>
            <p:cNvPr id="10" name="Rounded Rectangle 9"/>
            <p:cNvSpPr/>
            <p:nvPr/>
          </p:nvSpPr>
          <p:spPr>
            <a:xfrm>
              <a:off x="7275078" y="2907262"/>
              <a:ext cx="2297264" cy="959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Carbon Footprint</a:t>
              </a:r>
            </a:p>
            <a:p>
              <a:pPr algn="ctr"/>
              <a:r>
                <a:rPr lang="fi-FI" dirty="0">
                  <a:hlinkClick r:id="rId4"/>
                </a:rPr>
                <a:t>ISO 14067</a:t>
              </a:r>
              <a:endParaRPr lang="fi-FI" dirty="0"/>
            </a:p>
          </p:txBody>
        </p:sp>
        <p:sp>
          <p:nvSpPr>
            <p:cNvPr id="11" name="Rounded Rectangle 10"/>
            <p:cNvSpPr/>
            <p:nvPr/>
          </p:nvSpPr>
          <p:spPr>
            <a:xfrm>
              <a:off x="4714129" y="1825625"/>
              <a:ext cx="2308529" cy="1346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Life Cycle Analyses</a:t>
              </a:r>
            </a:p>
            <a:p>
              <a:pPr algn="ctr"/>
              <a:r>
                <a:rPr lang="fi-FI" dirty="0">
                  <a:hlinkClick r:id="rId5"/>
                </a:rPr>
                <a:t>ISO 14040</a:t>
              </a:r>
              <a:endParaRPr lang="fi-FI" dirty="0"/>
            </a:p>
            <a:p>
              <a:pPr algn="ctr"/>
              <a:r>
                <a:rPr lang="fi-FI" dirty="0">
                  <a:hlinkClick r:id="rId6"/>
                </a:rPr>
                <a:t>ISO 14044</a:t>
              </a:r>
              <a:endParaRPr lang="fi-FI" dirty="0"/>
            </a:p>
          </p:txBody>
        </p:sp>
        <p:cxnSp>
          <p:nvCxnSpPr>
            <p:cNvPr id="13" name="Straight Arrow Connector 12"/>
            <p:cNvCxnSpPr>
              <a:stCxn id="11" idx="3"/>
              <a:endCxn id="10" idx="1"/>
            </p:cNvCxnSpPr>
            <p:nvPr/>
          </p:nvCxnSpPr>
          <p:spPr>
            <a:xfrm>
              <a:off x="7022658" y="2499098"/>
              <a:ext cx="252420" cy="887982"/>
            </a:xfrm>
            <a:prstGeom prst="straightConnector1">
              <a:avLst/>
            </a:prstGeom>
            <a:ln w="2857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5" name="Rounded Rectangle 14"/>
            <p:cNvSpPr/>
            <p:nvPr/>
          </p:nvSpPr>
          <p:spPr>
            <a:xfrm>
              <a:off x="4714128" y="3387080"/>
              <a:ext cx="2308529" cy="250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Environmental Labelling</a:t>
              </a:r>
            </a:p>
            <a:p>
              <a:pPr algn="ctr"/>
              <a:r>
                <a:rPr lang="fi-FI" dirty="0">
                  <a:hlinkClick r:id="rId7"/>
                </a:rPr>
                <a:t>ISO 14020</a:t>
              </a:r>
              <a:endParaRPr lang="fi-FI" dirty="0"/>
            </a:p>
            <a:p>
              <a:pPr algn="ctr"/>
              <a:r>
                <a:rPr lang="fi-FI" dirty="0">
                  <a:hlinkClick r:id="rId8"/>
                </a:rPr>
                <a:t>ISO 14021</a:t>
              </a:r>
              <a:endParaRPr lang="fi-FI" dirty="0"/>
            </a:p>
            <a:p>
              <a:pPr algn="ctr"/>
              <a:r>
                <a:rPr lang="fi-FI" dirty="0">
                  <a:hlinkClick r:id="rId9"/>
                </a:rPr>
                <a:t>ISO 14024</a:t>
              </a:r>
              <a:endParaRPr lang="fi-FI" dirty="0"/>
            </a:p>
            <a:p>
              <a:pPr algn="ctr"/>
              <a:r>
                <a:rPr lang="fi-FI" dirty="0">
                  <a:hlinkClick r:id="rId10"/>
                </a:rPr>
                <a:t>ISO 14025</a:t>
              </a:r>
              <a:endParaRPr lang="fi-FI" dirty="0"/>
            </a:p>
          </p:txBody>
        </p:sp>
        <p:cxnSp>
          <p:nvCxnSpPr>
            <p:cNvPr id="17" name="Straight Arrow Connector 16"/>
            <p:cNvCxnSpPr>
              <a:stCxn id="11" idx="2"/>
              <a:endCxn id="15" idx="0"/>
            </p:cNvCxnSpPr>
            <p:nvPr/>
          </p:nvCxnSpPr>
          <p:spPr>
            <a:xfrm flipH="1">
              <a:off x="5868393" y="3172570"/>
              <a:ext cx="1" cy="214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727753" y="3442930"/>
              <a:ext cx="2409244" cy="1415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Environmental management systems – Incorporating EcoDesign</a:t>
              </a:r>
            </a:p>
            <a:p>
              <a:pPr algn="ctr"/>
              <a:r>
                <a:rPr lang="fi-FI" dirty="0">
                  <a:hlinkClick r:id="rId11"/>
                </a:rPr>
                <a:t>ISO 14006</a:t>
              </a:r>
              <a:endParaRPr lang="fi-FI" dirty="0"/>
            </a:p>
          </p:txBody>
        </p:sp>
        <p:cxnSp>
          <p:nvCxnSpPr>
            <p:cNvPr id="20" name="Straight Arrow Connector 19"/>
            <p:cNvCxnSpPr>
              <a:stCxn id="4" idx="2"/>
              <a:endCxn id="18" idx="0"/>
            </p:cNvCxnSpPr>
            <p:nvPr/>
          </p:nvCxnSpPr>
          <p:spPr>
            <a:xfrm>
              <a:off x="2932375" y="3172570"/>
              <a:ext cx="0" cy="270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1"/>
              <a:endCxn id="18" idx="3"/>
            </p:cNvCxnSpPr>
            <p:nvPr/>
          </p:nvCxnSpPr>
          <p:spPr>
            <a:xfrm flipH="1">
              <a:off x="4136997" y="2499098"/>
              <a:ext cx="577132" cy="16514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15" idx="1"/>
            </p:cNvCxnSpPr>
            <p:nvPr/>
          </p:nvCxnSpPr>
          <p:spPr>
            <a:xfrm>
              <a:off x="4136997" y="4150589"/>
              <a:ext cx="577131" cy="4889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3"/>
              <a:endCxn id="11" idx="1"/>
            </p:cNvCxnSpPr>
            <p:nvPr/>
          </p:nvCxnSpPr>
          <p:spPr>
            <a:xfrm>
              <a:off x="4136997" y="2499098"/>
              <a:ext cx="5771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9414344" y="6158086"/>
            <a:ext cx="2631882" cy="307777"/>
          </a:xfrm>
          <a:prstGeom prst="rect">
            <a:avLst/>
          </a:prstGeom>
          <a:noFill/>
        </p:spPr>
        <p:txBody>
          <a:bodyPr wrap="square" rtlCol="0">
            <a:spAutoFit/>
          </a:bodyPr>
          <a:lstStyle/>
          <a:p>
            <a:r>
              <a:rPr lang="fi-FI" sz="1400" dirty="0"/>
              <a:t>Source: SFS.fi</a:t>
            </a:r>
          </a:p>
        </p:txBody>
      </p:sp>
    </p:spTree>
    <p:extLst>
      <p:ext uri="{BB962C8B-B14F-4D97-AF65-F5344CB8AC3E}">
        <p14:creationId xmlns:p14="http://schemas.microsoft.com/office/powerpoint/2010/main" val="2436527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Carbon footprint of products - ISO 14067</a:t>
            </a:r>
          </a:p>
        </p:txBody>
      </p:sp>
      <p:sp>
        <p:nvSpPr>
          <p:cNvPr id="3" name="Content Placeholder 2"/>
          <p:cNvSpPr>
            <a:spLocks noGrp="1"/>
          </p:cNvSpPr>
          <p:nvPr>
            <p:ph idx="1"/>
          </p:nvPr>
        </p:nvSpPr>
        <p:spPr/>
        <p:txBody>
          <a:bodyPr>
            <a:normAutofit/>
          </a:bodyPr>
          <a:lstStyle/>
          <a:p>
            <a:r>
              <a:rPr lang="en-US" sz="1800" dirty="0"/>
              <a:t>ISO has published standard: ISO 14067:2018 Greenhouse gases -- Carbon footprint of products -- Requirements and guidelines for quantification, which supports carbon footprint calculation and also communication of the results</a:t>
            </a:r>
          </a:p>
          <a:p>
            <a:r>
              <a:rPr lang="en-US" sz="1800" dirty="0"/>
              <a:t>Based on Life Cycle Analyses – both theory and method</a:t>
            </a:r>
          </a:p>
          <a:p>
            <a:pPr lvl="1"/>
            <a:r>
              <a:rPr lang="en-US" sz="1800" dirty="0"/>
              <a:t>Analyses are based on defined product systems, inventory data (materials, processes, other products…), and validated LCA impact assessment methods (e.g. IPCC GWP100a)</a:t>
            </a:r>
          </a:p>
          <a:p>
            <a:r>
              <a:rPr lang="en-US" sz="1800" dirty="0"/>
              <a:t>LCA standards ISO 14040, ISO 14044</a:t>
            </a:r>
          </a:p>
          <a:p>
            <a:r>
              <a:rPr lang="en-US" sz="1800" dirty="0"/>
              <a:t>Links to quantification of environmental labels and declarations (ISO 14020, ISO 14024, ISO 14025)</a:t>
            </a:r>
          </a:p>
          <a:p>
            <a:r>
              <a:rPr lang="en-US" sz="1800" dirty="0"/>
              <a:t>Instructions how to generate partial carbon footprint analyses</a:t>
            </a:r>
          </a:p>
          <a:p>
            <a:r>
              <a:rPr lang="en-US" sz="1800" dirty="0"/>
              <a:t>Instructions and requirements of communicating carbon footprint results</a:t>
            </a:r>
          </a:p>
          <a:p>
            <a:endParaRPr lang="en-US" sz="2400" dirty="0"/>
          </a:p>
        </p:txBody>
      </p:sp>
    </p:spTree>
    <p:extLst>
      <p:ext uri="{BB962C8B-B14F-4D97-AF65-F5344CB8AC3E}">
        <p14:creationId xmlns:p14="http://schemas.microsoft.com/office/powerpoint/2010/main" val="15386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a:t>Assignment: </a:t>
            </a:r>
          </a:p>
        </p:txBody>
      </p:sp>
      <p:sp>
        <p:nvSpPr>
          <p:cNvPr id="3" name="Content Placeholder 2"/>
          <p:cNvSpPr>
            <a:spLocks noGrp="1"/>
          </p:cNvSpPr>
          <p:nvPr>
            <p:ph idx="1"/>
          </p:nvPr>
        </p:nvSpPr>
        <p:spPr/>
        <p:txBody>
          <a:bodyPr>
            <a:normAutofit/>
          </a:bodyPr>
          <a:lstStyle/>
          <a:p>
            <a:r>
              <a:rPr lang="en-GB" sz="2000" dirty="0"/>
              <a:t>The </a:t>
            </a:r>
            <a:r>
              <a:rPr lang="en-GB" sz="2000" dirty="0">
                <a:hlinkClick r:id="rId2"/>
              </a:rPr>
              <a:t>Greenhouse Gas Protocol </a:t>
            </a:r>
            <a:r>
              <a:rPr lang="en-GB" sz="2000" dirty="0"/>
              <a:t>provides guidance for calculation and reporting the corporation value chain GHG emissions</a:t>
            </a:r>
          </a:p>
          <a:p>
            <a:r>
              <a:rPr lang="en-GB" sz="2000" dirty="0"/>
              <a:t>Please select an industrial production sector you find most interesting</a:t>
            </a:r>
          </a:p>
          <a:p>
            <a:r>
              <a:rPr lang="en-GB" sz="2000" dirty="0"/>
              <a:t>Get familiar with the </a:t>
            </a:r>
            <a:r>
              <a:rPr lang="en-GB" sz="2000" dirty="0">
                <a:hlinkClick r:id="rId3"/>
              </a:rPr>
              <a:t>report</a:t>
            </a:r>
            <a:r>
              <a:rPr lang="en-GB" sz="2000" dirty="0"/>
              <a:t> on corporate GHG accounting, and define following concepts:</a:t>
            </a:r>
          </a:p>
          <a:p>
            <a:pPr marL="914400" lvl="1" indent="-457200">
              <a:buFont typeface="+mj-lt"/>
              <a:buAutoNum type="alphaLcParenR"/>
            </a:pPr>
            <a:r>
              <a:rPr lang="en-GB" sz="2000" dirty="0"/>
              <a:t>SCOPE 1 Direct emissions</a:t>
            </a:r>
          </a:p>
          <a:p>
            <a:pPr marL="914400" lvl="1" indent="-457200">
              <a:buFont typeface="+mj-lt"/>
              <a:buAutoNum type="alphaLcParenR"/>
            </a:pPr>
            <a:r>
              <a:rPr lang="en-GB" sz="2000" dirty="0"/>
              <a:t>SCOPE 2 Indirect emissions</a:t>
            </a:r>
          </a:p>
          <a:p>
            <a:pPr marL="914400" lvl="1" indent="-457200">
              <a:buFont typeface="+mj-lt"/>
              <a:buAutoNum type="alphaLcParenR"/>
            </a:pPr>
            <a:r>
              <a:rPr lang="en-GB" sz="2000" dirty="0"/>
              <a:t>SCOPE 3 Indirect emissions in both downstream and upstream of the value chain</a:t>
            </a:r>
          </a:p>
          <a:p>
            <a:pPr lvl="1">
              <a:buFontTx/>
              <a:buChar char="-"/>
            </a:pPr>
            <a:r>
              <a:rPr lang="en-GB" sz="2000" dirty="0"/>
              <a:t>Please provide examples of each from the production sector you have chosen for this study</a:t>
            </a:r>
          </a:p>
          <a:p>
            <a:pPr lvl="1">
              <a:buFontTx/>
              <a:buChar char="-"/>
            </a:pPr>
            <a:r>
              <a:rPr lang="en-GB" sz="2000" dirty="0"/>
              <a:t>Which of the emissions are most challenging to quantify? How could they be analysed in reliable manner?</a:t>
            </a:r>
          </a:p>
          <a:p>
            <a:endParaRPr lang="fi-FI"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331643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99" y="581480"/>
            <a:ext cx="10972800" cy="993775"/>
          </a:xfrm>
        </p:spPr>
        <p:txBody>
          <a:bodyPr>
            <a:normAutofit/>
          </a:bodyPr>
          <a:lstStyle/>
          <a:p>
            <a:r>
              <a:rPr lang="en-US" sz="2000" dirty="0"/>
              <a:t>Discussion - How to become carbon neutral?</a:t>
            </a:r>
          </a:p>
        </p:txBody>
      </p:sp>
      <p:sp>
        <p:nvSpPr>
          <p:cNvPr id="3" name="Content Placeholder 2"/>
          <p:cNvSpPr>
            <a:spLocks noGrp="1"/>
          </p:cNvSpPr>
          <p:nvPr>
            <p:ph idx="1"/>
          </p:nvPr>
        </p:nvSpPr>
        <p:spPr>
          <a:xfrm>
            <a:off x="685101" y="1860481"/>
            <a:ext cx="11277600" cy="4255663"/>
          </a:xfrm>
        </p:spPr>
        <p:txBody>
          <a:bodyPr>
            <a:normAutofit/>
          </a:bodyPr>
          <a:lstStyle/>
          <a:p>
            <a:r>
              <a:rPr lang="en-US" sz="1800" b="1" dirty="0"/>
              <a:t>Awareness</a:t>
            </a:r>
            <a:r>
              <a:rPr lang="en-US" sz="1800" dirty="0"/>
              <a:t> of your own consumptions and generation of GHG emissions </a:t>
            </a:r>
          </a:p>
          <a:p>
            <a:pPr lvl="1"/>
            <a:r>
              <a:rPr lang="en-US" sz="1800" dirty="0"/>
              <a:t>Housing (heat, electricity, water, consumables)</a:t>
            </a:r>
          </a:p>
          <a:p>
            <a:pPr lvl="1"/>
            <a:r>
              <a:rPr lang="en-US" sz="1800" dirty="0"/>
              <a:t>Transportations</a:t>
            </a:r>
          </a:p>
          <a:p>
            <a:pPr lvl="1"/>
            <a:r>
              <a:rPr lang="en-US" sz="1800" dirty="0"/>
              <a:t>Products and services consumed (use, re-use, recycling, disposal)</a:t>
            </a:r>
          </a:p>
          <a:p>
            <a:pPr lvl="1"/>
            <a:endParaRPr lang="en-US" sz="1800" dirty="0"/>
          </a:p>
          <a:p>
            <a:r>
              <a:rPr lang="en-US" sz="1800" dirty="0"/>
              <a:t>Identifying and </a:t>
            </a:r>
            <a:r>
              <a:rPr lang="en-US" sz="1800" b="1" dirty="0"/>
              <a:t>utilising emission reduction opportunities</a:t>
            </a:r>
          </a:p>
          <a:p>
            <a:pPr lvl="1"/>
            <a:r>
              <a:rPr lang="en-US" sz="1800" dirty="0"/>
              <a:t>Change of behavior, reduction of consumption (energy and material efficiencies)</a:t>
            </a:r>
          </a:p>
          <a:p>
            <a:pPr lvl="1"/>
            <a:r>
              <a:rPr lang="en-US" sz="1800" dirty="0"/>
              <a:t>Extend the life-cycle: Reuse, recycle, share…</a:t>
            </a:r>
          </a:p>
          <a:p>
            <a:pPr lvl="1"/>
            <a:r>
              <a:rPr lang="en-US" sz="1800" dirty="0"/>
              <a:t>Renewables instead of non-renewables, recyclables instead of non-recyclables</a:t>
            </a:r>
          </a:p>
          <a:p>
            <a:pPr lvl="1"/>
            <a:r>
              <a:rPr lang="en-US" sz="1800" dirty="0"/>
              <a:t>Services instead of products (with certain preconditions)</a:t>
            </a:r>
          </a:p>
          <a:p>
            <a:pPr lvl="1"/>
            <a:r>
              <a:rPr lang="en-US" sz="1800" dirty="0"/>
              <a:t>Choosing the products and services that cause less GHG emissions (but be aware of problem displacements – other environmentally harmful impacts!)</a:t>
            </a:r>
          </a:p>
          <a:p>
            <a:pPr lvl="1"/>
            <a:endParaRPr lang="fi-FI" sz="1800" dirty="0"/>
          </a:p>
          <a:p>
            <a:pPr lvl="1"/>
            <a:endParaRPr lang="fi-FI" sz="20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400094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46075"/>
            <a:ext cx="10972800" cy="993775"/>
          </a:xfrm>
        </p:spPr>
        <p:txBody>
          <a:bodyPr>
            <a:normAutofit/>
          </a:bodyPr>
          <a:lstStyle/>
          <a:p>
            <a:r>
              <a:rPr lang="en-US" sz="2000" dirty="0"/>
              <a:t>Discussion - How to become carbon neutral?</a:t>
            </a:r>
          </a:p>
        </p:txBody>
      </p:sp>
      <p:sp>
        <p:nvSpPr>
          <p:cNvPr id="3" name="Content Placeholder 2"/>
          <p:cNvSpPr>
            <a:spLocks noGrp="1"/>
          </p:cNvSpPr>
          <p:nvPr>
            <p:ph idx="1"/>
          </p:nvPr>
        </p:nvSpPr>
        <p:spPr>
          <a:xfrm>
            <a:off x="634767" y="1652865"/>
            <a:ext cx="11135932" cy="4417810"/>
          </a:xfrm>
        </p:spPr>
        <p:txBody>
          <a:bodyPr>
            <a:normAutofit/>
          </a:bodyPr>
          <a:lstStyle/>
          <a:p>
            <a:r>
              <a:rPr lang="en-US" sz="1900" b="1" dirty="0"/>
              <a:t>Compensation </a:t>
            </a:r>
            <a:r>
              <a:rPr lang="en-US" sz="1900" dirty="0"/>
              <a:t>of</a:t>
            </a:r>
            <a:r>
              <a:rPr lang="en-US" sz="1900" b="1" dirty="0"/>
              <a:t> </a:t>
            </a:r>
            <a:r>
              <a:rPr lang="en-US" sz="1900" dirty="0"/>
              <a:t>the remaining emissions</a:t>
            </a:r>
          </a:p>
          <a:p>
            <a:pPr marL="0" indent="0">
              <a:buNone/>
            </a:pPr>
            <a:endParaRPr lang="en-US" sz="1900" dirty="0"/>
          </a:p>
          <a:p>
            <a:pPr lvl="1"/>
            <a:r>
              <a:rPr lang="en-US" sz="1900" dirty="0"/>
              <a:t>In compliance market, companies, governments, or other entities buy carbon offsets in order to comply with caps on the total amount of carbon dioxide they are allowed to emit. (achieving compliance with obligations of Annex 1 Parties under the Kyoto Protocol, and of liable entities under the EU Emission Trading Scheme.)</a:t>
            </a:r>
          </a:p>
          <a:p>
            <a:pPr lvl="1"/>
            <a:r>
              <a:rPr lang="en-US" sz="1900" dirty="0"/>
              <a:t>In </a:t>
            </a:r>
            <a:r>
              <a:rPr lang="en-US" sz="1900" b="1" dirty="0"/>
              <a:t>voluntary market</a:t>
            </a:r>
            <a:r>
              <a:rPr lang="en-US" sz="1900" dirty="0"/>
              <a:t>, individuals, companies, or governments purchase carbon offsets to mitigate their own greenhouse gas emissions from transportation, electricity use, and other sources. </a:t>
            </a:r>
          </a:p>
          <a:p>
            <a:pPr lvl="1"/>
            <a:r>
              <a:rPr lang="en-US" sz="1900" dirty="0"/>
              <a:t>For instance: purchasing carbon offsets to compensate for the greenhouse gas emissions caused by personal air travel. Many companies offer carbon offsets as an up-sell during the sales process so that customers can mitigate the emissions related with their product or service purchase (such as offsetting emissions related to a vacation flight, car rental, hotel stay, consumer good, etc.)</a:t>
            </a:r>
            <a:endParaRPr lang="fi-FI" sz="1900" dirty="0"/>
          </a:p>
          <a:p>
            <a:pPr lvl="1"/>
            <a:endParaRPr lang="fi-FI" sz="20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410824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337" y="1876715"/>
            <a:ext cx="10515600" cy="2852737"/>
          </a:xfrm>
        </p:spPr>
        <p:txBody>
          <a:bodyPr>
            <a:normAutofit/>
          </a:bodyPr>
          <a:lstStyle/>
          <a:p>
            <a:pPr>
              <a:spcAft>
                <a:spcPts val="1200"/>
              </a:spcAft>
            </a:pPr>
            <a:r>
              <a:rPr lang="en-GB" sz="2800" dirty="0"/>
              <a:t>C. Tool package for implementing green standards</a:t>
            </a:r>
            <a:br>
              <a:rPr lang="en-GB" sz="2800" dirty="0"/>
            </a:br>
            <a:r>
              <a:rPr lang="en-GB" sz="1400" dirty="0"/>
              <a:t>(Based on: Okkonen, L. 2019. Compendium of Assessed Digital Tools. D2M Project)</a:t>
            </a:r>
          </a:p>
        </p:txBody>
      </p:sp>
      <p:sp>
        <p:nvSpPr>
          <p:cNvPr id="4" name="Alatunnisteen paikkamerkki 3"/>
          <p:cNvSpPr>
            <a:spLocks noGrp="1"/>
          </p:cNvSpPr>
          <p:nvPr>
            <p:ph type="ftr" sz="quarter" idx="11"/>
          </p:nvPr>
        </p:nvSpPr>
        <p:spPr>
          <a:xfrm>
            <a:off x="9088772" y="6343673"/>
            <a:ext cx="4114800" cy="365125"/>
          </a:xfrm>
        </p:spPr>
        <p:txBody>
          <a:bodyPr/>
          <a:lstStyle/>
          <a:p>
            <a:r>
              <a:rPr lang="fi-FI" dirty="0"/>
              <a:t>kiertotalousamk.fi</a:t>
            </a:r>
          </a:p>
        </p:txBody>
      </p:sp>
      <p:grpSp>
        <p:nvGrpSpPr>
          <p:cNvPr id="6" name="Group 5"/>
          <p:cNvGrpSpPr/>
          <p:nvPr/>
        </p:nvGrpSpPr>
        <p:grpSpPr>
          <a:xfrm>
            <a:off x="2080469" y="6025536"/>
            <a:ext cx="6859632" cy="636273"/>
            <a:chOff x="0" y="0"/>
            <a:chExt cx="8112388" cy="75247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33418" cy="7524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83908"/>
              <a:ext cx="5378712" cy="635228"/>
            </a:xfrm>
            <a:prstGeom prst="rect">
              <a:avLst/>
            </a:prstGeom>
          </p:spPr>
        </p:pic>
      </p:grpSp>
      <p:pic>
        <p:nvPicPr>
          <p:cNvPr id="9" name="Kuva 6">
            <a:extLst>
              <a:ext uri="{FF2B5EF4-FFF2-40B4-BE49-F238E27FC236}">
                <a16:creationId xmlns:a16="http://schemas.microsoft.com/office/drawing/2014/main" id="{7D000ED8-25C0-4B69-9789-124F9736ED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980" y="5101352"/>
            <a:ext cx="4493794" cy="435210"/>
          </a:xfrm>
          <a:prstGeom prst="rect">
            <a:avLst/>
          </a:prstGeom>
        </p:spPr>
      </p:pic>
    </p:spTree>
    <p:extLst>
      <p:ext uri="{BB962C8B-B14F-4D97-AF65-F5344CB8AC3E}">
        <p14:creationId xmlns:p14="http://schemas.microsoft.com/office/powerpoint/2010/main" val="2930873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t>Tools for sustainable business planning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6765248"/>
              </p:ext>
            </p:extLst>
          </p:nvPr>
        </p:nvGraphicFramePr>
        <p:xfrm>
          <a:off x="838200" y="1825625"/>
          <a:ext cx="10515556" cy="3908425"/>
        </p:xfrm>
        <a:graphic>
          <a:graphicData uri="http://schemas.openxmlformats.org/drawingml/2006/table">
            <a:tbl>
              <a:tblPr firstRow="1" bandRow="1">
                <a:tableStyleId>{5C22544A-7EE6-4342-B048-85BDC9FD1C3A}</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i="0" u="none" strike="noStrike" dirty="0">
                          <a:solidFill>
                            <a:srgbClr val="FFFFFF"/>
                          </a:solidFill>
                          <a:effectLst/>
                          <a:latin typeface="Cambria" panose="02040503050406030204" pitchFamily="18" charset="0"/>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dirty="0">
                          <a:solidFill>
                            <a:srgbClr val="000000"/>
                          </a:solidFill>
                          <a:effectLst/>
                          <a:latin typeface="Cambria" panose="02040503050406030204" pitchFamily="18" charset="0"/>
                        </a:rPr>
                        <a:t>THE IMPACT CANVAS</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tool for identifying positive and negative direct, indirect and systemic impacts related to the company's products and processes. This could be applied as part of the environmental reviewing.</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https://www.threebility.com/sustainability-impact-canvas</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en-US" sz="1100" b="0" i="0" u="none" strike="noStrike">
                          <a:solidFill>
                            <a:srgbClr val="000000"/>
                          </a:solidFill>
                          <a:effectLst/>
                          <a:latin typeface="Cambria" panose="02040503050406030204" pitchFamily="18" charset="0"/>
                        </a:rPr>
                        <a:t>THE SUSTAINABLE BUSINESS MODEL CANVAS</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In-depth consideration of the business model sustainability by integrating sustainability aspect the business planning/development process (adopted tool from Osterwalder's business model canvas).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https://www.threebility.com/sustainable-business-model-canvas</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en-US" sz="1100" b="0" i="0" u="none" strike="noStrike" dirty="0">
                          <a:solidFill>
                            <a:srgbClr val="000000"/>
                          </a:solidFill>
                          <a:effectLst/>
                          <a:latin typeface="Cambria" panose="02040503050406030204" pitchFamily="18" charset="0"/>
                        </a:rPr>
                        <a:t>THE SUSTAINABLE BUSINESS INNOVATION GAME</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An innovation game based on 38 sustainable business model case examples. This can be used to raise new ideas, and in education, for instance.</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4"/>
                        </a:rPr>
                        <a:t>https://www.threebility.com/sustainable-business-model-game</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en-US" sz="1100" b="0" i="0" u="none" strike="noStrike">
                          <a:solidFill>
                            <a:srgbClr val="000000"/>
                          </a:solidFill>
                          <a:effectLst/>
                          <a:latin typeface="Cambria" panose="02040503050406030204" pitchFamily="18" charset="0"/>
                        </a:rPr>
                        <a:t>THE DIGITAL PRODUCT ETHICS CANVAS</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Identifying the ethical risks of digital products to the individual and society. This could complement the social impact analyses, for instance.</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5"/>
                        </a:rPr>
                        <a:t>https://www.threebility.com/digital-product-ethics-canvas</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b="0" i="0" u="none" strike="noStrike">
                          <a:solidFill>
                            <a:srgbClr val="000000"/>
                          </a:solidFill>
                          <a:effectLst/>
                          <a:latin typeface="Cambria" panose="02040503050406030204" pitchFamily="18" charset="0"/>
                        </a:rPr>
                        <a:t>THE SUSTAINABILITY SWOT ANALYSES</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Adapted SWOT tool to assess environmental risks and directing actions toward improvements.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6"/>
                        </a:rPr>
                        <a:t>https://www.threebility.com/sustainability-swot-analysis</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b="0" i="0" u="none" strike="noStrike" dirty="0">
                          <a:solidFill>
                            <a:srgbClr val="000000"/>
                          </a:solidFill>
                          <a:effectLst/>
                          <a:latin typeface="Cambria" panose="02040503050406030204" pitchFamily="18" charset="0"/>
                        </a:rPr>
                        <a:t>THE SUSTAINABILITY BALANCED SCORECARD</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comprehensive framework translating company’s strategic objectives into a set of performance measures. The balanced scorecard is a management system motivating improvements in product, process, customer, and market development.</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7"/>
                        </a:rPr>
                        <a:t>https://www.threebility.com/sustainability-balanced-scorecard</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24224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t>Tools for environmental management systems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1462890"/>
              </p:ext>
            </p:extLst>
          </p:nvPr>
        </p:nvGraphicFramePr>
        <p:xfrm>
          <a:off x="838200" y="1825625"/>
          <a:ext cx="10515556" cy="3599180"/>
        </p:xfrm>
        <a:graphic>
          <a:graphicData uri="http://schemas.openxmlformats.org/drawingml/2006/table">
            <a:tbl>
              <a:tblPr firstRow="1" bandRow="1">
                <a:tableStyleId>{93296810-A885-4BE3-A3E7-6D5BEEA58F35}</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a:solidFill>
                            <a:srgbClr val="000000"/>
                          </a:solidFill>
                          <a:effectLst/>
                          <a:latin typeface="Cambria" panose="02040503050406030204" pitchFamily="18" charset="0"/>
                        </a:rPr>
                        <a:t>ISO 14001 TOOLBOX, SELF-ASSESSMENT</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Tis is an on-line tool basing for assessing compliance of ISO 14001:2004 Environmental Management System against the requirements of new ISO 14001:2015 standard. This is done "chapter by chapter, clause by clause".</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https://int.lead.bureauveritas.com/en/environment-digital-tools</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b="0" i="0" u="none" strike="noStrike" dirty="0">
                          <a:solidFill>
                            <a:srgbClr val="000000"/>
                          </a:solidFill>
                          <a:effectLst/>
                          <a:latin typeface="Cambria" panose="02040503050406030204" pitchFamily="18" charset="0"/>
                        </a:rPr>
                        <a:t>INTELEX ENVIRONMENTAL MANAGEMENT</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A comprehensive environmental management system software with several subtools for performing in relevant subareas of EHSQ -program.</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https://www.intelex.com/products/environment</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b="0" i="0" u="none" strike="noStrike" dirty="0">
                          <a:solidFill>
                            <a:srgbClr val="000000"/>
                          </a:solidFill>
                          <a:effectLst/>
                          <a:latin typeface="Cambria" panose="02040503050406030204" pitchFamily="18" charset="0"/>
                        </a:rPr>
                        <a:t>CORITY ENVIRONMENTAL MANAGEMENT</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software to streamline and standardize environmental management in company, identify and manage risks and carry out proactive environmental management.</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4"/>
                        </a:rPr>
                        <a:t>https://www.cority.com/solutions/environmental-management/</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b="0" i="0" u="none" strike="noStrike" dirty="0">
                          <a:solidFill>
                            <a:srgbClr val="000000"/>
                          </a:solidFill>
                          <a:effectLst/>
                          <a:latin typeface="Cambria" panose="02040503050406030204" pitchFamily="18" charset="0"/>
                        </a:rPr>
                        <a:t>QUENTIC ENVIRONMENTAL MANAGEMENT SYSTEM</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Quentic is environmental management systems solution that complies with ISO 14001 and 50001 standards.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5"/>
                        </a:rPr>
                        <a:t>https://www.quentic.com/environmental-management-system/</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b="0" i="0" u="none" strike="noStrike" dirty="0">
                          <a:solidFill>
                            <a:srgbClr val="000000"/>
                          </a:solidFill>
                          <a:effectLst/>
                          <a:latin typeface="Cambria" panose="02040503050406030204" pitchFamily="18" charset="0"/>
                        </a:rPr>
                        <a:t>VELOCITY EHS: ENVIRONMENTAL SOFTWARE</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Environmental management software covering different environmnetal impacts, such as air emissions, water quality and waste compliance.</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6"/>
                        </a:rPr>
                        <a:t>https://www.ehs.com/solutions/environmental-management-software/</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b="0" i="0" u="none" strike="noStrike" dirty="0">
                          <a:solidFill>
                            <a:srgbClr val="000000"/>
                          </a:solidFill>
                          <a:effectLst/>
                          <a:latin typeface="Cambria" panose="02040503050406030204" pitchFamily="18" charset="0"/>
                        </a:rPr>
                        <a:t>MY EASY ISO</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software to automate and implement the ISO-based quality, environmental and energy management operations.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7"/>
                        </a:rPr>
                        <a:t>https://www.capterra.com/p/149424/MyEasyISO/</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177826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t>Tools for Life Cycle Analyses &amp; EcoDesign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2443051"/>
              </p:ext>
            </p:extLst>
          </p:nvPr>
        </p:nvGraphicFramePr>
        <p:xfrm>
          <a:off x="838200" y="1825625"/>
          <a:ext cx="10515556" cy="3606800"/>
        </p:xfrm>
        <a:graphic>
          <a:graphicData uri="http://schemas.openxmlformats.org/drawingml/2006/table">
            <a:tbl>
              <a:tblPr firstRow="1" bandRow="1">
                <a:tableStyleId>{21E4AEA4-8DFA-4A89-87EB-49C32662AFE0}</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dirty="0">
                          <a:solidFill>
                            <a:srgbClr val="000000"/>
                          </a:solidFill>
                          <a:effectLst/>
                          <a:latin typeface="Cambria" panose="02040503050406030204" pitchFamily="18" charset="0"/>
                        </a:rPr>
                        <a:t>ECODESIGN+</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software to calculate LCA-based Product Carbon Footprint and to carry out EcoDesign.</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https://www.ecodesign-company.com/en/</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b="0" i="0" u="none" strike="noStrike">
                          <a:solidFill>
                            <a:srgbClr val="000000"/>
                          </a:solidFill>
                          <a:effectLst/>
                          <a:latin typeface="Cambria" panose="02040503050406030204" pitchFamily="18" charset="0"/>
                        </a:rPr>
                        <a:t>ONE CLICK LCA</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Easy and fast life cycle software to calculate carbon footprint and life cycle costs especially for buildings.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https://www.oneclicklca.com/</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b="0" i="0" u="none" strike="noStrike">
                          <a:solidFill>
                            <a:srgbClr val="000000"/>
                          </a:solidFill>
                          <a:effectLst/>
                          <a:latin typeface="Cambria" panose="02040503050406030204" pitchFamily="18" charset="0"/>
                        </a:rPr>
                        <a:t>SIMAPRO</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world-leading LCA software package for developers, product managers and education.</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4"/>
                        </a:rPr>
                        <a:t>https://simapro.com/</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b="0" i="0" u="none" strike="noStrike">
                          <a:solidFill>
                            <a:srgbClr val="000000"/>
                          </a:solidFill>
                          <a:effectLst/>
                          <a:latin typeface="Cambria" panose="02040503050406030204" pitchFamily="18" charset="0"/>
                        </a:rPr>
                        <a:t>GABI</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LCA modelling and reporting software, content databases with intuitive data collection and reporting tools. </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5"/>
                        </a:rPr>
                        <a:t>https://www.gabi-software.com/nw-eu-english/index/</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b="0" i="0" u="none" strike="noStrike">
                          <a:solidFill>
                            <a:srgbClr val="000000"/>
                          </a:solidFill>
                          <a:effectLst/>
                          <a:latin typeface="Cambria" panose="02040503050406030204" pitchFamily="18" charset="0"/>
                        </a:rPr>
                        <a:t>AIR.E</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software for LCA, including also sub tool for carbon footprint calculations.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6"/>
                        </a:rPr>
                        <a:t>https://www.solidforest.com/en/index.html</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b="0" i="0" u="none" strike="noStrike" dirty="0">
                          <a:solidFill>
                            <a:srgbClr val="000000"/>
                          </a:solidFill>
                          <a:effectLst/>
                          <a:latin typeface="Cambria" panose="02040503050406030204" pitchFamily="18" charset="0"/>
                        </a:rPr>
                        <a:t>GRANTADESIGN</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Material intelligence with solutions for material knowledge, selection, data, properties data, and educational pack.</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7"/>
                        </a:rPr>
                        <a:t>https://grantadesign.com/</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r h="370840">
                <a:tc>
                  <a:txBody>
                    <a:bodyPr/>
                    <a:lstStyle/>
                    <a:p>
                      <a:pPr algn="l" fontAlgn="t"/>
                      <a:r>
                        <a:rPr lang="fi-FI" sz="1100" b="0" i="0" u="none" strike="noStrike">
                          <a:solidFill>
                            <a:srgbClr val="000000"/>
                          </a:solidFill>
                          <a:effectLst/>
                          <a:latin typeface="Cambria" panose="02040503050406030204" pitchFamily="18" charset="0"/>
                        </a:rPr>
                        <a:t>ECO-BAT</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Eco-Bat is an eco-balance tool enabling quick LCA of a building.</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8"/>
                        </a:rPr>
                        <a:t>http://www.eco-bat.ch/</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188987831"/>
                  </a:ext>
                </a:extLst>
              </a:tr>
              <a:tr h="370840">
                <a:tc>
                  <a:txBody>
                    <a:bodyPr/>
                    <a:lstStyle/>
                    <a:p>
                      <a:pPr algn="l" fontAlgn="t"/>
                      <a:r>
                        <a:rPr lang="fi-FI" sz="1100" b="0" i="0" u="none" strike="noStrike" dirty="0">
                          <a:solidFill>
                            <a:srgbClr val="000000"/>
                          </a:solidFill>
                          <a:effectLst/>
                          <a:latin typeface="Cambria" panose="02040503050406030204" pitchFamily="18" charset="0"/>
                        </a:rPr>
                        <a:t>CCALC</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Carbon calculating/</a:t>
                      </a:r>
                      <a:r>
                        <a:rPr lang="en-US" sz="1100" b="0" i="0" u="none" strike="noStrike" dirty="0" err="1">
                          <a:solidFill>
                            <a:srgbClr val="000000"/>
                          </a:solidFill>
                          <a:effectLst/>
                          <a:latin typeface="Cambria" panose="02040503050406030204" pitchFamily="18" charset="0"/>
                        </a:rPr>
                        <a:t>footprinting</a:t>
                      </a:r>
                      <a:r>
                        <a:rPr lang="en-US" sz="1100" b="0" i="0" u="none" strike="noStrike" dirty="0">
                          <a:solidFill>
                            <a:srgbClr val="000000"/>
                          </a:solidFill>
                          <a:effectLst/>
                          <a:latin typeface="Cambria" panose="02040503050406030204" pitchFamily="18" charset="0"/>
                        </a:rPr>
                        <a:t> tools, including additional support/training products.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9"/>
                        </a:rPr>
                        <a:t>http://www.ccalc.org.uk/</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829057938"/>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262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t>Tools for Life Cycle Analyses &amp; EcoDesign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6974324"/>
              </p:ext>
            </p:extLst>
          </p:nvPr>
        </p:nvGraphicFramePr>
        <p:xfrm>
          <a:off x="838200" y="1825625"/>
          <a:ext cx="10515556" cy="3792855"/>
        </p:xfrm>
        <a:graphic>
          <a:graphicData uri="http://schemas.openxmlformats.org/drawingml/2006/table">
            <a:tbl>
              <a:tblPr firstRow="1" bandRow="1">
                <a:tableStyleId>{21E4AEA4-8DFA-4A89-87EB-49C32662AFE0}</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a:solidFill>
                            <a:srgbClr val="000000"/>
                          </a:solidFill>
                          <a:effectLst/>
                          <a:latin typeface="Cambria" panose="02040503050406030204" pitchFamily="18" charset="0"/>
                        </a:rPr>
                        <a:t>MAKERSITE</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Makersite is a software to utilise integrated data and tools for collaboratively analysing, improving and reporting on product compliance, cost and sustainability in a standard complying manner.</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https://www.makersite.de/</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b="0" i="0" u="none" strike="noStrike">
                          <a:solidFill>
                            <a:srgbClr val="000000"/>
                          </a:solidFill>
                          <a:effectLst/>
                          <a:latin typeface="Cambria" panose="02040503050406030204" pitchFamily="18" charset="0"/>
                        </a:rPr>
                        <a:t>ECODEX</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solution for communicative LCA and EcoDesign activities to create more sustainable products.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https://www.selerant.com/eco-design/</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b="0" i="0" u="none" strike="noStrike">
                          <a:solidFill>
                            <a:srgbClr val="000000"/>
                          </a:solidFill>
                          <a:effectLst/>
                          <a:latin typeface="Cambria" panose="02040503050406030204" pitchFamily="18" charset="0"/>
                        </a:rPr>
                        <a:t>LCA4WASTE</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This is a decision support tool focusing especially for resource use and waste management in energy intensive industries and in dedicated waste treatment processes.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4"/>
                        </a:rPr>
                        <a:t>https://www.ethz.ch/content/specialinterest/baug/institute-ifu/esd/en/downloads/lca4waste.html</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b="0" i="0" u="none" strike="noStrike">
                          <a:solidFill>
                            <a:srgbClr val="000000"/>
                          </a:solidFill>
                          <a:effectLst/>
                          <a:latin typeface="Cambria" panose="02040503050406030204" pitchFamily="18" charset="0"/>
                        </a:rPr>
                        <a:t>LCA CALCULATOR</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"The LCA Calculator is fast, user-friendly, life cycle analysis software, that helps designers and engineers to understand, analyse and compare environmental impacts of their products to help make ‘greener’ design decisions. "</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5"/>
                        </a:rPr>
                        <a:t>https://www.lcacalculator.com/</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b="0" i="0" u="none" strike="noStrike">
                          <a:solidFill>
                            <a:srgbClr val="000000"/>
                          </a:solidFill>
                          <a:effectLst/>
                          <a:latin typeface="Cambria" panose="02040503050406030204" pitchFamily="18" charset="0"/>
                        </a:rPr>
                        <a:t>PACKAGESMART</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PackageSmart is an easy-to-use LCA software especially for packaging design.</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6"/>
                        </a:rPr>
                        <a:t>https://www.earthshiftglobal.com/software/packagesmart</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b="0" i="0" u="none" strike="noStrike" dirty="0">
                          <a:solidFill>
                            <a:srgbClr val="000000"/>
                          </a:solidFill>
                          <a:effectLst/>
                          <a:latin typeface="Cambria" panose="02040503050406030204" pitchFamily="18" charset="0"/>
                        </a:rPr>
                        <a:t>EARTHSMART</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Flexible, web-based LCA tool for analysing the complete product life-cycles / product systems.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7"/>
                        </a:rPr>
                        <a:t>https://www.earthshiftglobal.com/</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6351643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Certificates and labels - Verifying the sustainability</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5461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800" dirty="0"/>
              <a:t>A. Organisational environmental management</a:t>
            </a:r>
            <a:br>
              <a:rPr lang="en-GB" sz="2800" dirty="0"/>
            </a:br>
            <a:r>
              <a:rPr lang="en-GB" sz="2800" dirty="0"/>
              <a:t>A.1. Environmental Management Systems</a:t>
            </a:r>
          </a:p>
        </p:txBody>
      </p:sp>
      <p:sp>
        <p:nvSpPr>
          <p:cNvPr id="5" name="Footer Placeholder 4"/>
          <p:cNvSpPr>
            <a:spLocks noGrp="1"/>
          </p:cNvSpPr>
          <p:nvPr>
            <p:ph type="ftr" sz="quarter" idx="11"/>
          </p:nvPr>
        </p:nvSpPr>
        <p:spPr/>
        <p:txBody>
          <a:bodyPr/>
          <a:lstStyle/>
          <a:p>
            <a:r>
              <a:rPr lang="fi-FI"/>
              <a:t>kiertotalousamk.fi</a:t>
            </a:r>
          </a:p>
        </p:txBody>
      </p:sp>
      <p:pic>
        <p:nvPicPr>
          <p:cNvPr id="4" name="Kuva 6">
            <a:extLst>
              <a:ext uri="{FF2B5EF4-FFF2-40B4-BE49-F238E27FC236}">
                <a16:creationId xmlns:a16="http://schemas.microsoft.com/office/drawing/2014/main" id="{EF2832F0-6D15-4BFD-AE29-C1696282A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766" y="5148262"/>
            <a:ext cx="5141476" cy="497936"/>
          </a:xfrm>
          <a:prstGeom prst="rect">
            <a:avLst/>
          </a:prstGeom>
        </p:spPr>
      </p:pic>
    </p:spTree>
    <p:extLst>
      <p:ext uri="{BB962C8B-B14F-4D97-AF65-F5344CB8AC3E}">
        <p14:creationId xmlns:p14="http://schemas.microsoft.com/office/powerpoint/2010/main" val="3944847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Green certificates and labels – Type-I-II-III Ecolabels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9021455"/>
              </p:ext>
            </p:extLst>
          </p:nvPr>
        </p:nvGraphicFramePr>
        <p:xfrm>
          <a:off x="838200" y="1825625"/>
          <a:ext cx="10515556" cy="3599180"/>
        </p:xfrm>
        <a:graphic>
          <a:graphicData uri="http://schemas.openxmlformats.org/drawingml/2006/table">
            <a:tbl>
              <a:tblPr firstRow="1" bandRow="1">
                <a:tableStyleId>{7DF18680-E054-41AD-8BC1-D1AEF772440D}</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a:solidFill>
                            <a:srgbClr val="000000"/>
                          </a:solidFill>
                          <a:effectLst/>
                          <a:latin typeface="Cambria" panose="02040503050406030204" pitchFamily="18" charset="0"/>
                        </a:rPr>
                        <a:t>BLUE ANGEL</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The Blue Angel in a German type-I comprehensive Ecolabel setting high standards for environmentally sound product design in number of product categories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https://www.blauer-engel.de/en</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b="0" i="0" u="none" strike="noStrike">
                          <a:solidFill>
                            <a:srgbClr val="000000"/>
                          </a:solidFill>
                          <a:effectLst/>
                          <a:latin typeface="Cambria" panose="02040503050406030204" pitchFamily="18" charset="0"/>
                        </a:rPr>
                        <a:t>EU ECOLABEL</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The EU Ecolabel is a type-I comprehensive ecolabel for consumer non-food products and services which generally have a significant impact on the environment. It is based on Life Cycle Assessments.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http://ec.europa.eu/environment/ecolabel/</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b="0" i="0" u="none" strike="noStrike" dirty="0">
                          <a:solidFill>
                            <a:srgbClr val="000000"/>
                          </a:solidFill>
                          <a:effectLst/>
                          <a:latin typeface="Cambria" panose="02040503050406030204" pitchFamily="18" charset="0"/>
                        </a:rPr>
                        <a:t>NORDIC SWAN</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Comprehensive type-I</a:t>
                      </a:r>
                      <a:r>
                        <a:rPr lang="en-US" sz="1100" b="0" i="0" u="none" strike="noStrike" baseline="0" dirty="0">
                          <a:solidFill>
                            <a:srgbClr val="000000"/>
                          </a:solidFill>
                          <a:effectLst/>
                          <a:latin typeface="Cambria" panose="02040503050406030204" pitchFamily="18" charset="0"/>
                        </a:rPr>
                        <a:t> </a:t>
                      </a:r>
                      <a:r>
                        <a:rPr lang="en-US" sz="1100" b="0" i="0" u="none" strike="noStrike" dirty="0">
                          <a:solidFill>
                            <a:srgbClr val="000000"/>
                          </a:solidFill>
                          <a:effectLst/>
                          <a:latin typeface="Cambria" panose="02040503050406030204" pitchFamily="18" charset="0"/>
                        </a:rPr>
                        <a:t>Ecolabel of Nordic countries covering approximately 60 product groups.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4"/>
                        </a:rPr>
                        <a:t>http://www.nordic-ecolabel.org/</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b="0" i="0" u="none" strike="noStrike">
                          <a:solidFill>
                            <a:srgbClr val="000000"/>
                          </a:solidFill>
                          <a:effectLst/>
                          <a:latin typeface="Cambria" panose="02040503050406030204" pitchFamily="18" charset="0"/>
                        </a:rPr>
                        <a:t>EPD</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Environmental Product Declaration, EPD, provides relevant, verified and comparable information to meet various customer and market needs. (based on ISO 14025 and EN 15804 standards).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5"/>
                        </a:rPr>
                        <a:t>https://www.environdec.com/</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b="0" i="0" u="none" strike="noStrike" dirty="0">
                          <a:solidFill>
                            <a:srgbClr val="000000"/>
                          </a:solidFill>
                          <a:effectLst/>
                          <a:latin typeface="Cambria" panose="02040503050406030204" pitchFamily="18" charset="0"/>
                        </a:rPr>
                        <a:t>LUOMU (AURINKOMERKKI)</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 Finnish national label for organic products meeting the requirements of EU organic regulations and administrated by the Finnish authority.</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6"/>
                        </a:rPr>
                        <a:t>https://www.ruokavirasto.fi/yritykset/elintarvikeala/luomutuotteet/markkinointi-ja-merkinnat/aurinkomerkki/</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i-FI" sz="1100" b="0" i="0" u="none" strike="noStrike" dirty="0">
                          <a:solidFill>
                            <a:srgbClr val="000000"/>
                          </a:solidFill>
                          <a:effectLst/>
                          <a:latin typeface="Cambria" panose="02040503050406030204" pitchFamily="18" charset="0"/>
                        </a:rPr>
                        <a:t>Other,</a:t>
                      </a:r>
                      <a:r>
                        <a:rPr lang="fi-FI" sz="1100" b="0" i="0" u="none" strike="noStrike" baseline="0" dirty="0">
                          <a:solidFill>
                            <a:srgbClr val="000000"/>
                          </a:solidFill>
                          <a:effectLst/>
                          <a:latin typeface="Cambria" panose="02040503050406030204" pitchFamily="18" charset="0"/>
                        </a:rPr>
                        <a:t> please find: </a:t>
                      </a:r>
                      <a:r>
                        <a:rPr lang="fi-FI" sz="1100" b="0" i="0" u="none" strike="noStrike" baseline="0" dirty="0">
                          <a:solidFill>
                            <a:srgbClr val="000000"/>
                          </a:solidFill>
                          <a:effectLst/>
                          <a:latin typeface="Cambria" panose="02040503050406030204" pitchFamily="18" charset="0"/>
                          <a:hlinkClick r:id="rId7"/>
                        </a:rPr>
                        <a:t>https://globalecolabelling.net/</a:t>
                      </a:r>
                      <a:endParaRPr lang="fi-FI" sz="1100" b="0" i="0" u="none" strike="noStrike" baseline="0" dirty="0">
                        <a:solidFill>
                          <a:srgbClr val="000000"/>
                        </a:solidFill>
                        <a:effectLst/>
                        <a:latin typeface="Cambria" panose="020405030504060302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i-FI" sz="1100" b="0" i="0" u="none" strike="noStrike" dirty="0">
                        <a:solidFill>
                          <a:srgbClr val="000000"/>
                        </a:solidFill>
                        <a:effectLst/>
                        <a:latin typeface="Cambria" panose="02040503050406030204" pitchFamily="18" charset="0"/>
                      </a:endParaRPr>
                    </a:p>
                  </a:txBody>
                  <a:tcPr marL="86548" marR="9616" marT="9525" marB="0"/>
                </a:tc>
                <a:tc>
                  <a:txBody>
                    <a:bodyPr/>
                    <a:lstStyle/>
                    <a:p>
                      <a:pPr algn="l" fontAlgn="t"/>
                      <a:endParaRPr lang="en-US" sz="1100" b="0" i="0" u="none" strike="noStrike" dirty="0">
                        <a:solidFill>
                          <a:srgbClr val="000000"/>
                        </a:solidFill>
                        <a:effectLst/>
                        <a:latin typeface="Cambria" panose="02040503050406030204" pitchFamily="18" charset="0"/>
                      </a:endParaRPr>
                    </a:p>
                  </a:txBody>
                  <a:tcPr marL="86548" marR="9616" marT="9525" marB="0"/>
                </a:tc>
                <a:tc>
                  <a:txBody>
                    <a:bodyPr/>
                    <a:lstStyle/>
                    <a:p>
                      <a:pPr algn="l" fontAlgn="t"/>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80173733"/>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017492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Green certificates and labels – Other “ISO-like” Labelling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8843797"/>
              </p:ext>
            </p:extLst>
          </p:nvPr>
        </p:nvGraphicFramePr>
        <p:xfrm>
          <a:off x="838200" y="1825625"/>
          <a:ext cx="10515556" cy="3766820"/>
        </p:xfrm>
        <a:graphic>
          <a:graphicData uri="http://schemas.openxmlformats.org/drawingml/2006/table">
            <a:tbl>
              <a:tblPr firstRow="1" bandRow="1">
                <a:tableStyleId>{93296810-A885-4BE3-A3E7-6D5BEEA58F35}</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a:solidFill>
                            <a:srgbClr val="000000"/>
                          </a:solidFill>
                          <a:effectLst/>
                          <a:latin typeface="Cambria" panose="02040503050406030204" pitchFamily="18" charset="0"/>
                        </a:rPr>
                        <a:t>ASC</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The Aquaculture Stewardship Council (ASC) offers standards for aquaculture and for the seafood chain of custody</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2"/>
                        </a:rPr>
                        <a:t>https://www.asc-aqua.org/</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b="0" i="0" u="none" strike="noStrike">
                          <a:solidFill>
                            <a:srgbClr val="000000"/>
                          </a:solidFill>
                          <a:effectLst/>
                          <a:latin typeface="Cambria" panose="02040503050406030204" pitchFamily="18" charset="0"/>
                        </a:rPr>
                        <a:t>BAP</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A third-party aquaculture certification program that improves the environmental, social and economic performance of the aquaculture supply chain, and aims at growing the global supply of responsibly farmed seafood.</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3"/>
                        </a:rPr>
                        <a:t>https://bapcertification.org/</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b="0" i="0" u="none" strike="noStrike">
                          <a:solidFill>
                            <a:srgbClr val="000000"/>
                          </a:solidFill>
                          <a:effectLst/>
                          <a:latin typeface="Cambria" panose="02040503050406030204" pitchFamily="18" charset="0"/>
                        </a:rPr>
                        <a:t>BASF</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BASF is a large-scale chemical coroporation that has developed a label for products that have been evaluated by an Eco-Efficiency Analysis.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4"/>
                        </a:rPr>
                        <a:t>https://www.basf.com/fi/en.html</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b="0" i="0" u="none" strike="noStrike">
                          <a:solidFill>
                            <a:srgbClr val="000000"/>
                          </a:solidFill>
                          <a:effectLst/>
                          <a:latin typeface="Cambria" panose="02040503050406030204" pitchFamily="18" charset="0"/>
                        </a:rPr>
                        <a:t>BLUE FLAG</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Ecolabelling for beaches, marinas, and sustainable boating toursim operators.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5"/>
                        </a:rPr>
                        <a:t>https://www.blueflag.global/</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b="0" i="0" u="none" strike="noStrike">
                          <a:solidFill>
                            <a:srgbClr val="000000"/>
                          </a:solidFill>
                          <a:effectLst/>
                          <a:latin typeface="Cambria" panose="02040503050406030204" pitchFamily="18" charset="0"/>
                        </a:rPr>
                        <a:t>BREEAM</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"BREEAM is sustainability assessment method for masterplanning projects, infrastructure and buildings. It recognises and reflects the value in higher performing assets across the built environment lifecycle, from new construction to in-use and refurbishment."</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6"/>
                        </a:rPr>
                        <a:t>https://www.breeam.com/</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b="0" i="0" u="none" strike="noStrike" dirty="0">
                          <a:solidFill>
                            <a:srgbClr val="000000"/>
                          </a:solidFill>
                          <a:effectLst/>
                          <a:latin typeface="Cambria" panose="02040503050406030204" pitchFamily="18" charset="0"/>
                        </a:rPr>
                        <a:t>CARBON TRUST STANDARDS</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A third-party verified organisational label for measuring and reducing carbon, water and/or waste, or supply-chain CO2 emission reductions/management.</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7"/>
                        </a:rPr>
                        <a:t>https://www.carbontrust.com/home/</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477905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Green certificates and labels – Other “ISO-like” Labelling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6250844"/>
              </p:ext>
            </p:extLst>
          </p:nvPr>
        </p:nvGraphicFramePr>
        <p:xfrm>
          <a:off x="838200" y="1825625"/>
          <a:ext cx="10515556" cy="3625215"/>
        </p:xfrm>
        <a:graphic>
          <a:graphicData uri="http://schemas.openxmlformats.org/drawingml/2006/table">
            <a:tbl>
              <a:tblPr firstRow="1" bandRow="1">
                <a:tableStyleId>{93296810-A885-4BE3-A3E7-6D5BEEA58F35}</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b="0" i="0" u="none" strike="noStrike">
                          <a:solidFill>
                            <a:srgbClr val="000000"/>
                          </a:solidFill>
                          <a:effectLst/>
                          <a:latin typeface="Cambria" panose="02040503050406030204" pitchFamily="18" charset="0"/>
                        </a:rPr>
                        <a:t>ECO ENERGY</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"EKOenergy is an international non-profit ecolabel for energy (renewable electricity and renewable gas). In addition to being renewable, the energy sold with the EKOenergy label fulfills additional sustainability criteria and finances projects that combat energy poverty." (www.ekoenergy.org) </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https://www.ekoenergy.org/</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b="0" i="0" u="none" strike="noStrike">
                          <a:solidFill>
                            <a:srgbClr val="000000"/>
                          </a:solidFill>
                          <a:effectLst/>
                          <a:latin typeface="Cambria" panose="02040503050406030204" pitchFamily="18" charset="0"/>
                        </a:rPr>
                        <a:t>ENERGY STAR</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The Energy Star is a label for energy efficiency, including products, homes, buildings and industrial plants.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https://www.energystar.gov/</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b="0" i="0" u="none" strike="noStrike">
                          <a:solidFill>
                            <a:srgbClr val="000000"/>
                          </a:solidFill>
                          <a:effectLst/>
                          <a:latin typeface="Cambria" panose="02040503050406030204" pitchFamily="18" charset="0"/>
                        </a:rPr>
                        <a:t>FSC</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Forest Stewardship Council provides certifications for the Forest management and The Chain of Cusotody (i.e. products are handled correctly at every stage of production).</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4"/>
                        </a:rPr>
                        <a:t>https://www.fsc.org/</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b="0" i="0" u="none" strike="noStrike">
                          <a:solidFill>
                            <a:srgbClr val="000000"/>
                          </a:solidFill>
                          <a:effectLst/>
                          <a:latin typeface="Cambria" panose="02040503050406030204" pitchFamily="18" charset="0"/>
                        </a:rPr>
                        <a:t>GEO CERTIFIED</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GEO Certification is a comprehensive certification for golf facility operations, golf development and renovation, and golf tournaments. </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5"/>
                        </a:rPr>
                        <a:t>https://sustainable.golf/vision/action/certification</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r-FR" sz="1100" b="0" i="0" u="none" strike="noStrike">
                          <a:solidFill>
                            <a:srgbClr val="000000"/>
                          </a:solidFill>
                          <a:effectLst/>
                          <a:latin typeface="Cambria" panose="02040503050406030204" pitchFamily="18" charset="0"/>
                        </a:rPr>
                        <a:t>GOOD ENVIRONMENTAL CHOISE "BRA MILJÖVAL"</a:t>
                      </a:r>
                    </a:p>
                  </a:txBody>
                  <a:tcPr marL="86548" marR="9616" marT="9525" marB="0"/>
                </a:tc>
                <a:tc>
                  <a:txBody>
                    <a:bodyPr/>
                    <a:lstStyle/>
                    <a:p>
                      <a:pPr algn="l" fontAlgn="t"/>
                      <a:r>
                        <a:rPr lang="en-US" sz="1100" b="0" i="0" u="none" strike="noStrike">
                          <a:solidFill>
                            <a:srgbClr val="000000"/>
                          </a:solidFill>
                          <a:effectLst/>
                          <a:latin typeface="Cambria" panose="02040503050406030204" pitchFamily="18" charset="0"/>
                        </a:rPr>
                        <a:t>Swedish Society for Nature Conservation (SSNC) provides its own eco-label, Good Environmental Choice, for several types of products</a:t>
                      </a:r>
                    </a:p>
                  </a:txBody>
                  <a:tcPr marL="86548" marR="9616" marT="9525" marB="0"/>
                </a:tc>
                <a:tc>
                  <a:txBody>
                    <a:bodyPr/>
                    <a:lstStyle/>
                    <a:p>
                      <a:pPr algn="l" fontAlgn="t"/>
                      <a:r>
                        <a:rPr lang="fi-FI" sz="1100" b="0" i="0" u="sng" strike="noStrike">
                          <a:solidFill>
                            <a:srgbClr val="0563C1"/>
                          </a:solidFill>
                          <a:effectLst/>
                          <a:latin typeface="Cambria" panose="02040503050406030204" pitchFamily="18" charset="0"/>
                          <a:hlinkClick r:id="rId6"/>
                        </a:rPr>
                        <a:t>https://www.naturskyddsforeningen.se/in-english</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b="0" i="0" u="none" strike="noStrike" dirty="0">
                          <a:solidFill>
                            <a:srgbClr val="000000"/>
                          </a:solidFill>
                          <a:effectLst/>
                          <a:latin typeface="Cambria" panose="02040503050406030204" pitchFamily="18" charset="0"/>
                        </a:rPr>
                        <a:t>GREEN GLOBE</a:t>
                      </a:r>
                    </a:p>
                  </a:txBody>
                  <a:tcPr marL="86548" marR="9616" marT="9525" marB="0"/>
                </a:tc>
                <a:tc>
                  <a:txBody>
                    <a:bodyPr/>
                    <a:lstStyle/>
                    <a:p>
                      <a:pPr algn="l" fontAlgn="t"/>
                      <a:r>
                        <a:rPr lang="en-US" sz="1100" b="0" i="0" u="none" strike="noStrike" dirty="0">
                          <a:solidFill>
                            <a:srgbClr val="000000"/>
                          </a:solidFill>
                          <a:effectLst/>
                          <a:latin typeface="Cambria" panose="02040503050406030204" pitchFamily="18" charset="0"/>
                        </a:rPr>
                        <a:t>"The Green Globe certification is a structured assessment of the sustainability performance of travel and tourism businesses and their supply chain partners."</a:t>
                      </a:r>
                    </a:p>
                  </a:txBody>
                  <a:tcPr marL="86548" marR="9616" marT="9525" marB="0"/>
                </a:tc>
                <a:tc>
                  <a:txBody>
                    <a:bodyPr/>
                    <a:lstStyle/>
                    <a:p>
                      <a:pPr algn="l" fontAlgn="t"/>
                      <a:r>
                        <a:rPr lang="fi-FI" sz="1100" b="0" i="0" u="sng" strike="noStrike" dirty="0">
                          <a:solidFill>
                            <a:srgbClr val="0563C1"/>
                          </a:solidFill>
                          <a:effectLst/>
                          <a:latin typeface="Cambria" panose="02040503050406030204" pitchFamily="18" charset="0"/>
                          <a:hlinkClick r:id="rId7"/>
                        </a:rPr>
                        <a:t>https://greenglobe.com/</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38115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63834"/>
            <a:ext cx="10515600" cy="1325563"/>
          </a:xfrm>
        </p:spPr>
        <p:txBody>
          <a:bodyPr>
            <a:normAutofit/>
          </a:bodyPr>
          <a:lstStyle/>
          <a:p>
            <a:r>
              <a:rPr lang="en-GB" sz="2800" dirty="0"/>
              <a:t>Green certificates and labels – Other “ISO-like” Labelling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6338288"/>
              </p:ext>
            </p:extLst>
          </p:nvPr>
        </p:nvGraphicFramePr>
        <p:xfrm>
          <a:off x="905312" y="1389397"/>
          <a:ext cx="10517160" cy="4650105"/>
        </p:xfrm>
        <a:graphic>
          <a:graphicData uri="http://schemas.openxmlformats.org/drawingml/2006/table">
            <a:tbl>
              <a:tblPr firstRow="1" bandRow="1">
                <a:tableStyleId>{93296810-A885-4BE3-A3E7-6D5BEEA58F35}</a:tableStyleId>
              </a:tblPr>
              <a:tblGrid>
                <a:gridCol w="3965693">
                  <a:extLst>
                    <a:ext uri="{9D8B030D-6E8A-4147-A177-3AD203B41FA5}">
                      <a16:colId xmlns:a16="http://schemas.microsoft.com/office/drawing/2014/main" val="1711497817"/>
                    </a:ext>
                  </a:extLst>
                </a:gridCol>
                <a:gridCol w="4157583">
                  <a:extLst>
                    <a:ext uri="{9D8B030D-6E8A-4147-A177-3AD203B41FA5}">
                      <a16:colId xmlns:a16="http://schemas.microsoft.com/office/drawing/2014/main" val="1652364388"/>
                    </a:ext>
                  </a:extLst>
                </a:gridCol>
                <a:gridCol w="2393884">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32" marR="92332"/>
                </a:tc>
                <a:tc>
                  <a:txBody>
                    <a:bodyPr/>
                    <a:lstStyle/>
                    <a:p>
                      <a:r>
                        <a:rPr lang="fi-FI" dirty="0"/>
                        <a:t>Description</a:t>
                      </a:r>
                    </a:p>
                  </a:txBody>
                  <a:tcPr marL="92332" marR="92332"/>
                </a:tc>
                <a:tc>
                  <a:txBody>
                    <a:bodyPr/>
                    <a:lstStyle/>
                    <a:p>
                      <a:r>
                        <a:rPr lang="fi-FI" dirty="0"/>
                        <a:t>Address</a:t>
                      </a:r>
                    </a:p>
                  </a:txBody>
                  <a:tcPr marL="92332" marR="92332"/>
                </a:tc>
                <a:extLst>
                  <a:ext uri="{0D108BD9-81ED-4DB2-BD59-A6C34878D82A}">
                    <a16:rowId xmlns:a16="http://schemas.microsoft.com/office/drawing/2014/main" val="304863800"/>
                  </a:ext>
                </a:extLst>
              </a:tr>
              <a:tr h="370840">
                <a:tc>
                  <a:txBody>
                    <a:bodyPr/>
                    <a:lstStyle/>
                    <a:p>
                      <a:pPr algn="l" fontAlgn="t"/>
                      <a:r>
                        <a:rPr lang="fi-FI" sz="1100" b="0" i="0" u="none" strike="noStrike">
                          <a:solidFill>
                            <a:srgbClr val="000000"/>
                          </a:solidFill>
                          <a:effectLst/>
                          <a:latin typeface="Cambria" panose="02040503050406030204" pitchFamily="18" charset="0"/>
                        </a:rPr>
                        <a:t>GREEN GUARD</a:t>
                      </a:r>
                    </a:p>
                  </a:txBody>
                  <a:tcPr marL="86561" marR="9618" marT="9525" marB="0"/>
                </a:tc>
                <a:tc>
                  <a:txBody>
                    <a:bodyPr/>
                    <a:lstStyle/>
                    <a:p>
                      <a:pPr algn="l" fontAlgn="t"/>
                      <a:r>
                        <a:rPr lang="en-US" sz="1100" b="0" i="0" u="none" strike="noStrike">
                          <a:solidFill>
                            <a:srgbClr val="000000"/>
                          </a:solidFill>
                          <a:effectLst/>
                          <a:latin typeface="Cambria" panose="02040503050406030204" pitchFamily="18" charset="0"/>
                        </a:rPr>
                        <a:t>Certification helps manufacturers to create and buyers to identify such interior products and materials that have low chemical emissions into indoor air during product usage.</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2"/>
                        </a:rPr>
                        <a:t>http://greenguard.org/en/CertificationPrograms/CertificationPrograms_indoorAirQuality.aspx</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653721356"/>
                  </a:ext>
                </a:extLst>
              </a:tr>
              <a:tr h="370840">
                <a:tc>
                  <a:txBody>
                    <a:bodyPr/>
                    <a:lstStyle/>
                    <a:p>
                      <a:pPr algn="l" fontAlgn="t"/>
                      <a:r>
                        <a:rPr lang="fi-FI" sz="1100" b="0" i="0" u="none" strike="noStrike">
                          <a:solidFill>
                            <a:srgbClr val="000000"/>
                          </a:solidFill>
                          <a:effectLst/>
                          <a:latin typeface="Cambria" panose="02040503050406030204" pitchFamily="18" charset="0"/>
                        </a:rPr>
                        <a:t>GREEN SEAL</a:t>
                      </a:r>
                    </a:p>
                  </a:txBody>
                  <a:tcPr marL="86561" marR="9618" marT="9525" marB="0"/>
                </a:tc>
                <a:tc>
                  <a:txBody>
                    <a:bodyPr/>
                    <a:lstStyle/>
                    <a:p>
                      <a:pPr algn="l" fontAlgn="t"/>
                      <a:r>
                        <a:rPr lang="en-US" sz="1100" b="0" i="0" u="none" strike="noStrike">
                          <a:solidFill>
                            <a:srgbClr val="000000"/>
                          </a:solidFill>
                          <a:effectLst/>
                          <a:latin typeface="Cambria" panose="02040503050406030204" pitchFamily="18" charset="0"/>
                        </a:rPr>
                        <a:t>Green Seal is a non-profit organisation developing life-cycle-based, multi-attribute standards, and certifying products and services.</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3"/>
                        </a:rPr>
                        <a:t>https://www.greenseal.org/</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4260335453"/>
                  </a:ext>
                </a:extLst>
              </a:tr>
              <a:tr h="370840">
                <a:tc>
                  <a:txBody>
                    <a:bodyPr/>
                    <a:lstStyle/>
                    <a:p>
                      <a:pPr algn="l" fontAlgn="t"/>
                      <a:r>
                        <a:rPr lang="fi-FI" sz="1100" b="0" i="0" u="none" strike="noStrike">
                          <a:solidFill>
                            <a:srgbClr val="000000"/>
                          </a:solidFill>
                          <a:effectLst/>
                          <a:latin typeface="Cambria" panose="02040503050406030204" pitchFamily="18" charset="0"/>
                        </a:rPr>
                        <a:t>LEED</a:t>
                      </a:r>
                    </a:p>
                  </a:txBody>
                  <a:tcPr marL="86561" marR="9618" marT="9525" marB="0"/>
                </a:tc>
                <a:tc>
                  <a:txBody>
                    <a:bodyPr/>
                    <a:lstStyle/>
                    <a:p>
                      <a:pPr algn="l" fontAlgn="t"/>
                      <a:r>
                        <a:rPr lang="en-US" sz="1100" b="0" i="0" u="none" strike="noStrike" dirty="0">
                          <a:solidFill>
                            <a:srgbClr val="000000"/>
                          </a:solidFill>
                          <a:effectLst/>
                          <a:latin typeface="Cambria" panose="02040503050406030204" pitchFamily="18" charset="0"/>
                        </a:rPr>
                        <a:t>Leadership in Energy and </a:t>
                      </a:r>
                      <a:r>
                        <a:rPr lang="en-US" sz="1100" b="0" i="0" u="none" strike="noStrike">
                          <a:solidFill>
                            <a:srgbClr val="000000"/>
                          </a:solidFill>
                          <a:effectLst/>
                          <a:latin typeface="Cambria" panose="02040503050406030204" pitchFamily="18" charset="0"/>
                        </a:rPr>
                        <a:t>Enviornmental</a:t>
                      </a:r>
                      <a:r>
                        <a:rPr lang="en-US" sz="1100" b="0" i="0" u="none" strike="noStrike" dirty="0">
                          <a:solidFill>
                            <a:srgbClr val="000000"/>
                          </a:solidFill>
                          <a:effectLst/>
                          <a:latin typeface="Cambria" panose="02040503050406030204" pitchFamily="18" charset="0"/>
                        </a:rPr>
                        <a:t> Design (LEED) is globally most commonly used green building rating system. </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4"/>
                        </a:rPr>
                        <a:t>http://leed.usgbc.org/leed.html</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2389488798"/>
                  </a:ext>
                </a:extLst>
              </a:tr>
              <a:tr h="370840">
                <a:tc>
                  <a:txBody>
                    <a:bodyPr/>
                    <a:lstStyle/>
                    <a:p>
                      <a:pPr algn="l" fontAlgn="t"/>
                      <a:r>
                        <a:rPr lang="fi-FI" sz="1100" b="0" i="0" u="none" strike="noStrike">
                          <a:solidFill>
                            <a:srgbClr val="000000"/>
                          </a:solidFill>
                          <a:effectLst/>
                          <a:latin typeface="Cambria" panose="02040503050406030204" pitchFamily="18" charset="0"/>
                        </a:rPr>
                        <a:t>LUOMULIITTO</a:t>
                      </a:r>
                    </a:p>
                  </a:txBody>
                  <a:tcPr marL="86561" marR="9618" marT="9525" marB="0"/>
                </a:tc>
                <a:tc>
                  <a:txBody>
                    <a:bodyPr/>
                    <a:lstStyle/>
                    <a:p>
                      <a:pPr algn="l" fontAlgn="t"/>
                      <a:r>
                        <a:rPr lang="en-US" sz="1100" b="0" i="0" u="none" strike="noStrike">
                          <a:solidFill>
                            <a:srgbClr val="000000"/>
                          </a:solidFill>
                          <a:effectLst/>
                          <a:latin typeface="Cambria" panose="02040503050406030204" pitchFamily="18" charset="0"/>
                        </a:rPr>
                        <a:t>A label for the Finnish organic products. Applicable to be used together with the EU Organic Logo.</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5"/>
                        </a:rPr>
                        <a:t>http://www.luomuliitto.fi/luomutuotanto/leppakerttumerkki/</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4070974668"/>
                  </a:ext>
                </a:extLst>
              </a:tr>
              <a:tr h="370840">
                <a:tc>
                  <a:txBody>
                    <a:bodyPr/>
                    <a:lstStyle/>
                    <a:p>
                      <a:pPr algn="l" fontAlgn="t"/>
                      <a:r>
                        <a:rPr lang="fi-FI" sz="1100" b="0" i="0" u="none" strike="noStrike">
                          <a:solidFill>
                            <a:srgbClr val="000000"/>
                          </a:solidFill>
                          <a:effectLst/>
                          <a:latin typeface="Cambria" panose="02040503050406030204" pitchFamily="18" charset="0"/>
                        </a:rPr>
                        <a:t>MSC</a:t>
                      </a:r>
                    </a:p>
                  </a:txBody>
                  <a:tcPr marL="86561" marR="9618" marT="9525" marB="0"/>
                </a:tc>
                <a:tc>
                  <a:txBody>
                    <a:bodyPr/>
                    <a:lstStyle/>
                    <a:p>
                      <a:pPr algn="l" fontAlgn="t"/>
                      <a:r>
                        <a:rPr lang="en-US" sz="1100" b="0" i="0" u="none" strike="noStrike">
                          <a:solidFill>
                            <a:srgbClr val="000000"/>
                          </a:solidFill>
                          <a:effectLst/>
                          <a:latin typeface="Cambria" panose="02040503050406030204" pitchFamily="18" charset="0"/>
                        </a:rPr>
                        <a:t>Marine Stewardship Council is a non-profit organisation providing labelling to support sustainable fishing (seafood, chain of custody and seaweed).</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6"/>
                        </a:rPr>
                        <a:t>https://www.msc.org/home</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1513711974"/>
                  </a:ext>
                </a:extLst>
              </a:tr>
              <a:tr h="370840">
                <a:tc>
                  <a:txBody>
                    <a:bodyPr/>
                    <a:lstStyle/>
                    <a:p>
                      <a:pPr algn="l" fontAlgn="t"/>
                      <a:r>
                        <a:rPr lang="fi-FI" sz="1100" b="0" i="0" u="none" strike="noStrike">
                          <a:solidFill>
                            <a:srgbClr val="000000"/>
                          </a:solidFill>
                          <a:effectLst/>
                          <a:latin typeface="Cambria" panose="02040503050406030204" pitchFamily="18" charset="0"/>
                        </a:rPr>
                        <a:t>ON-PACK RECYCLING LABEL</a:t>
                      </a:r>
                    </a:p>
                  </a:txBody>
                  <a:tcPr marL="86561" marR="9618" marT="9525" marB="0"/>
                </a:tc>
                <a:tc>
                  <a:txBody>
                    <a:bodyPr/>
                    <a:lstStyle/>
                    <a:p>
                      <a:pPr algn="l" fontAlgn="t"/>
                      <a:r>
                        <a:rPr lang="en-US" sz="1100" b="0" i="0" u="none" strike="noStrike">
                          <a:solidFill>
                            <a:srgbClr val="000000"/>
                          </a:solidFill>
                          <a:effectLst/>
                          <a:latin typeface="Cambria" panose="02040503050406030204" pitchFamily="18" charset="0"/>
                        </a:rPr>
                        <a:t>"The On-Pack Recycling Label scheme aims to deliver a simple, consistent and UK-wide recycling message on retailer and brand packaging2.</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7"/>
                        </a:rPr>
                        <a:t>https://www.oprl.org.uk/about-oprl/</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1250766842"/>
                  </a:ext>
                </a:extLst>
              </a:tr>
              <a:tr h="370840">
                <a:tc>
                  <a:txBody>
                    <a:bodyPr/>
                    <a:lstStyle/>
                    <a:p>
                      <a:pPr algn="l" fontAlgn="t"/>
                      <a:r>
                        <a:rPr lang="fi-FI" sz="1100" b="0" i="0" u="none" strike="noStrike">
                          <a:solidFill>
                            <a:srgbClr val="000000"/>
                          </a:solidFill>
                          <a:effectLst/>
                          <a:latin typeface="Cambria" panose="02040503050406030204" pitchFamily="18" charset="0"/>
                        </a:rPr>
                        <a:t>PEFC</a:t>
                      </a:r>
                    </a:p>
                  </a:txBody>
                  <a:tcPr marL="86561" marR="9618" marT="9525" marB="0"/>
                </a:tc>
                <a:tc>
                  <a:txBody>
                    <a:bodyPr/>
                    <a:lstStyle/>
                    <a:p>
                      <a:pPr algn="l" fontAlgn="t"/>
                      <a:r>
                        <a:rPr lang="en-US" sz="1100" b="0" i="0" u="none" strike="noStrike" dirty="0">
                          <a:solidFill>
                            <a:srgbClr val="000000"/>
                          </a:solidFill>
                          <a:effectLst/>
                          <a:latin typeface="Cambria" panose="02040503050406030204" pitchFamily="18" charset="0"/>
                        </a:rPr>
                        <a:t>"PEFC (Programme for the Endorsement of Forest Certification) is an international forest certification system promoting ecologically, socially and economically sustainable forestry throughout the world."</a:t>
                      </a:r>
                    </a:p>
                  </a:txBody>
                  <a:tcPr marL="86561" marR="9618" marT="9525" marB="0"/>
                </a:tc>
                <a:tc>
                  <a:txBody>
                    <a:bodyPr/>
                    <a:lstStyle/>
                    <a:p>
                      <a:pPr algn="l" fontAlgn="t"/>
                      <a:r>
                        <a:rPr lang="fi-FI" sz="1100" b="0" i="0" u="sng" strike="noStrike">
                          <a:solidFill>
                            <a:srgbClr val="0563C1"/>
                          </a:solidFill>
                          <a:effectLst/>
                          <a:latin typeface="Cambria" panose="02040503050406030204" pitchFamily="18" charset="0"/>
                          <a:hlinkClick r:id="rId8"/>
                        </a:rPr>
                        <a:t>https://pefc.fi/english/</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3575950630"/>
                  </a:ext>
                </a:extLst>
              </a:tr>
              <a:tr h="370840">
                <a:tc>
                  <a:txBody>
                    <a:bodyPr/>
                    <a:lstStyle/>
                    <a:p>
                      <a:pPr algn="l" fontAlgn="t"/>
                      <a:r>
                        <a:rPr lang="fi-FI" sz="1100" b="0" i="0" u="none" strike="noStrike" dirty="0">
                          <a:solidFill>
                            <a:srgbClr val="000000"/>
                          </a:solidFill>
                          <a:effectLst/>
                          <a:latin typeface="Cambria" panose="02040503050406030204" pitchFamily="18" charset="0"/>
                        </a:rPr>
                        <a:t>THE EU ORGANIC LOGO</a:t>
                      </a:r>
                    </a:p>
                  </a:txBody>
                  <a:tcPr marL="86561" marR="9618" marT="9525" marB="0"/>
                </a:tc>
                <a:tc>
                  <a:txBody>
                    <a:bodyPr/>
                    <a:lstStyle/>
                    <a:p>
                      <a:pPr algn="l" fontAlgn="t"/>
                      <a:r>
                        <a:rPr lang="en-US" sz="1100" b="0" i="0" u="none" strike="noStrike" dirty="0">
                          <a:solidFill>
                            <a:srgbClr val="000000"/>
                          </a:solidFill>
                          <a:effectLst/>
                          <a:latin typeface="Cambria" panose="02040503050406030204" pitchFamily="18" charset="0"/>
                        </a:rPr>
                        <a:t>The EU Organic logo informs the consumers that the products are produced according to the organic production regulations by the EU</a:t>
                      </a:r>
                    </a:p>
                  </a:txBody>
                  <a:tcPr marL="86561" marR="9618" marT="9525" marB="0"/>
                </a:tc>
                <a:tc>
                  <a:txBody>
                    <a:bodyPr/>
                    <a:lstStyle/>
                    <a:p>
                      <a:pPr algn="l" fontAlgn="t"/>
                      <a:r>
                        <a:rPr lang="fi-FI" sz="1100" b="0" i="0" u="sng" strike="noStrike" dirty="0">
                          <a:solidFill>
                            <a:srgbClr val="0563C1"/>
                          </a:solidFill>
                          <a:effectLst/>
                          <a:latin typeface="Cambria" panose="02040503050406030204" pitchFamily="18" charset="0"/>
                          <a:hlinkClick r:id="rId9"/>
                        </a:rPr>
                        <a:t>https://ec.europa.eu/info/food-farming-fisheries/farming/organic-farming/organics-glance/organic-logo_en</a:t>
                      </a:r>
                      <a:endParaRPr lang="fi-FI" sz="1100" b="0" i="0" u="sng" strike="noStrike" dirty="0">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3181162517"/>
                  </a:ext>
                </a:extLst>
              </a:tr>
            </a:tbl>
          </a:graphicData>
        </a:graphic>
      </p:graphicFrame>
      <p:sp>
        <p:nvSpPr>
          <p:cNvPr id="4" name="Alatunnisteen paikkamerkki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845975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Green certificates and labels – Social responsibility, ethical labelling and environmental management systems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5844845"/>
              </p:ext>
            </p:extLst>
          </p:nvPr>
        </p:nvGraphicFramePr>
        <p:xfrm>
          <a:off x="838200" y="1825625"/>
          <a:ext cx="10515556" cy="3625215"/>
        </p:xfrm>
        <a:graphic>
          <a:graphicData uri="http://schemas.openxmlformats.org/drawingml/2006/table">
            <a:tbl>
              <a:tblPr firstRow="1" bandRow="1">
                <a:tableStyleId>{21E4AEA4-8DFA-4A89-87EB-49C32662AFE0}</a:tableStyleId>
              </a:tblPr>
              <a:tblGrid>
                <a:gridCol w="3965088">
                  <a:extLst>
                    <a:ext uri="{9D8B030D-6E8A-4147-A177-3AD203B41FA5}">
                      <a16:colId xmlns:a16="http://schemas.microsoft.com/office/drawing/2014/main" val="1711497817"/>
                    </a:ext>
                  </a:extLst>
                </a:gridCol>
                <a:gridCol w="4156949">
                  <a:extLst>
                    <a:ext uri="{9D8B030D-6E8A-4147-A177-3AD203B41FA5}">
                      <a16:colId xmlns:a16="http://schemas.microsoft.com/office/drawing/2014/main" val="1652364388"/>
                    </a:ext>
                  </a:extLst>
                </a:gridCol>
                <a:gridCol w="2393519">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18" marR="92318"/>
                </a:tc>
                <a:tc>
                  <a:txBody>
                    <a:bodyPr/>
                    <a:lstStyle/>
                    <a:p>
                      <a:r>
                        <a:rPr lang="fi-FI" dirty="0"/>
                        <a:t>Description</a:t>
                      </a:r>
                    </a:p>
                  </a:txBody>
                  <a:tcPr marL="92318" marR="92318"/>
                </a:tc>
                <a:tc>
                  <a:txBody>
                    <a:bodyPr/>
                    <a:lstStyle/>
                    <a:p>
                      <a:r>
                        <a:rPr lang="fi-FI" dirty="0"/>
                        <a:t>Address</a:t>
                      </a:r>
                    </a:p>
                  </a:txBody>
                  <a:tcPr marL="92318" marR="92318"/>
                </a:tc>
                <a:extLst>
                  <a:ext uri="{0D108BD9-81ED-4DB2-BD59-A6C34878D82A}">
                    <a16:rowId xmlns:a16="http://schemas.microsoft.com/office/drawing/2014/main" val="304863800"/>
                  </a:ext>
                </a:extLst>
              </a:tr>
              <a:tr h="370840">
                <a:tc>
                  <a:txBody>
                    <a:bodyPr/>
                    <a:lstStyle/>
                    <a:p>
                      <a:pPr algn="l" fontAlgn="t"/>
                      <a:r>
                        <a:rPr lang="fi-FI" sz="1100" u="none" strike="noStrike">
                          <a:effectLst/>
                        </a:rPr>
                        <a:t>B CORPORATION</a:t>
                      </a:r>
                      <a:endParaRPr lang="fi-FI"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en-US" sz="1100" u="none" strike="noStrike">
                          <a:effectLst/>
                        </a:rPr>
                        <a:t>B Corporations use the power of business to solve social and environmental problems. They apply the "highest standards of verified social and environmental performance, public transparency, and legal accountability to balance profit and purpose" (https://bcorporation.net/about-b-corps)</a:t>
                      </a:r>
                      <a:endParaRPr lang="en-US"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fi-FI" sz="1100" u="sng" strike="noStrike">
                          <a:effectLst/>
                          <a:hlinkClick r:id="rId2"/>
                        </a:rPr>
                        <a:t>https://bcorporation.net/</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653721356"/>
                  </a:ext>
                </a:extLst>
              </a:tr>
              <a:tr h="370840">
                <a:tc>
                  <a:txBody>
                    <a:bodyPr/>
                    <a:lstStyle/>
                    <a:p>
                      <a:pPr algn="l" fontAlgn="t"/>
                      <a:r>
                        <a:rPr lang="fi-FI" sz="1100" u="none" strike="noStrike">
                          <a:effectLst/>
                        </a:rPr>
                        <a:t>EARTHCHECK</a:t>
                      </a:r>
                      <a:endParaRPr lang="fi-FI"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en-US" sz="1100" u="none" strike="noStrike">
                          <a:effectLst/>
                        </a:rPr>
                        <a:t>Amoung the world-leading scientific bechmarking, certification and advisory bodies for tourism. Can be applied in regional/destination certification.</a:t>
                      </a:r>
                      <a:endParaRPr lang="en-US"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fi-FI" sz="1100" u="sng" strike="noStrike">
                          <a:effectLst/>
                          <a:hlinkClick r:id="rId3"/>
                        </a:rPr>
                        <a:t>https://earthcheck.org/</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260335453"/>
                  </a:ext>
                </a:extLst>
              </a:tr>
              <a:tr h="370840">
                <a:tc>
                  <a:txBody>
                    <a:bodyPr/>
                    <a:lstStyle/>
                    <a:p>
                      <a:pPr algn="l" fontAlgn="t"/>
                      <a:r>
                        <a:rPr lang="fi-FI" sz="1100" u="none" strike="noStrike">
                          <a:effectLst/>
                        </a:rPr>
                        <a:t>ECOCOMPASS</a:t>
                      </a:r>
                      <a:endParaRPr lang="fi-FI"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en-US" sz="1100" u="none" strike="noStrike">
                          <a:effectLst/>
                        </a:rPr>
                        <a:t>Environmental certificate for small and medium size enterprises and events</a:t>
                      </a:r>
                      <a:endParaRPr lang="en-US"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fi-FI" sz="1100" u="sng" strike="noStrike">
                          <a:effectLst/>
                          <a:hlinkClick r:id="rId4"/>
                        </a:rPr>
                        <a:t>https://ekokompassi.fi/en/</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2389488798"/>
                  </a:ext>
                </a:extLst>
              </a:tr>
              <a:tr h="370840">
                <a:tc>
                  <a:txBody>
                    <a:bodyPr/>
                    <a:lstStyle/>
                    <a:p>
                      <a:pPr algn="l" fontAlgn="t"/>
                      <a:r>
                        <a:rPr lang="fi-FI" sz="1100" u="none" strike="noStrike">
                          <a:effectLst/>
                        </a:rPr>
                        <a:t>FAIRTRADE</a:t>
                      </a:r>
                      <a:endParaRPr lang="fi-FI"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en-US" sz="1100" u="none" strike="noStrike">
                          <a:effectLst/>
                        </a:rPr>
                        <a:t>The fairtrade standards are designed to tackle poverty, and empower producers (incl. Local farmers and workers). It involves both producers and the traders. </a:t>
                      </a:r>
                      <a:endParaRPr lang="en-US"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fi-FI" sz="1100" u="sng" strike="noStrike">
                          <a:effectLst/>
                          <a:hlinkClick r:id="rId5"/>
                        </a:rPr>
                        <a:t>https://www.fairtrade.net/</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4070974668"/>
                  </a:ext>
                </a:extLst>
              </a:tr>
              <a:tr h="370840">
                <a:tc>
                  <a:txBody>
                    <a:bodyPr/>
                    <a:lstStyle/>
                    <a:p>
                      <a:pPr algn="l" fontAlgn="t"/>
                      <a:r>
                        <a:rPr lang="fi-FI" sz="1100" u="none" strike="noStrike">
                          <a:effectLst/>
                        </a:rPr>
                        <a:t>GREEN OFFICE</a:t>
                      </a:r>
                      <a:endParaRPr lang="fi-FI"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en-US" sz="1100" u="none" strike="noStrike">
                          <a:effectLst/>
                        </a:rPr>
                        <a:t>WWF certificate to improve the sustainability of workplaces/offices</a:t>
                      </a:r>
                      <a:endParaRPr lang="en-US" sz="1100" b="0" i="0" u="none" strike="noStrike">
                        <a:solidFill>
                          <a:srgbClr val="000000"/>
                        </a:solidFill>
                        <a:effectLst/>
                        <a:latin typeface="Cambria" panose="02040503050406030204" pitchFamily="18" charset="0"/>
                      </a:endParaRPr>
                    </a:p>
                  </a:txBody>
                  <a:tcPr marL="86548" marR="9616" marT="9525" marB="0"/>
                </a:tc>
                <a:tc>
                  <a:txBody>
                    <a:bodyPr/>
                    <a:lstStyle/>
                    <a:p>
                      <a:pPr algn="l" fontAlgn="t"/>
                      <a:r>
                        <a:rPr lang="fi-FI" sz="1100" u="sng" strike="noStrike">
                          <a:effectLst/>
                          <a:hlinkClick r:id="rId6"/>
                        </a:rPr>
                        <a:t>https://wwf.fi/en/green-office/</a:t>
                      </a:r>
                      <a:endParaRPr lang="fi-FI" sz="1100" b="0" i="0" u="sng" strike="noStrike">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513711974"/>
                  </a:ext>
                </a:extLst>
              </a:tr>
              <a:tr h="370840">
                <a:tc>
                  <a:txBody>
                    <a:bodyPr/>
                    <a:lstStyle/>
                    <a:p>
                      <a:pPr algn="l" fontAlgn="t"/>
                      <a:r>
                        <a:rPr lang="fi-FI" sz="1100" u="none" strike="noStrike" dirty="0">
                          <a:effectLst/>
                        </a:rPr>
                        <a:t>GRI</a:t>
                      </a:r>
                      <a:endParaRPr lang="fi-FI" sz="1100" b="0" i="0" u="none" strike="noStrike" dirty="0">
                        <a:solidFill>
                          <a:srgbClr val="000000"/>
                        </a:solidFill>
                        <a:effectLst/>
                        <a:latin typeface="Cambria" panose="02040503050406030204" pitchFamily="18" charset="0"/>
                      </a:endParaRPr>
                    </a:p>
                  </a:txBody>
                  <a:tcPr marL="86548" marR="9616" marT="9525" marB="0"/>
                </a:tc>
                <a:tc>
                  <a:txBody>
                    <a:bodyPr/>
                    <a:lstStyle/>
                    <a:p>
                      <a:pPr algn="l" fontAlgn="t"/>
                      <a:r>
                        <a:rPr lang="en-US" sz="1100" u="none" strike="noStrike" dirty="0">
                          <a:effectLst/>
                        </a:rPr>
                        <a:t>GRI is a global standard for sustainability reporting.</a:t>
                      </a:r>
                      <a:endParaRPr lang="en-US" sz="1100" b="0" i="0" u="none" strike="noStrike" dirty="0">
                        <a:solidFill>
                          <a:srgbClr val="000000"/>
                        </a:solidFill>
                        <a:effectLst/>
                        <a:latin typeface="Cambria" panose="02040503050406030204" pitchFamily="18" charset="0"/>
                      </a:endParaRPr>
                    </a:p>
                  </a:txBody>
                  <a:tcPr marL="86548" marR="9616" marT="9525" marB="0"/>
                </a:tc>
                <a:tc>
                  <a:txBody>
                    <a:bodyPr/>
                    <a:lstStyle/>
                    <a:p>
                      <a:pPr algn="l" fontAlgn="t"/>
                      <a:r>
                        <a:rPr lang="fi-FI" sz="1100" u="sng" strike="noStrike" dirty="0">
                          <a:effectLst/>
                          <a:hlinkClick r:id="rId7"/>
                        </a:rPr>
                        <a:t>https://www.globalreporting.org/standards</a:t>
                      </a:r>
                      <a:endParaRPr lang="fi-FI" sz="1100" b="0" i="0" u="sng" strike="noStrike" dirty="0">
                        <a:solidFill>
                          <a:srgbClr val="0563C1"/>
                        </a:solidFill>
                        <a:effectLst/>
                        <a:latin typeface="Cambria" panose="02040503050406030204" pitchFamily="18" charset="0"/>
                      </a:endParaRPr>
                    </a:p>
                  </a:txBody>
                  <a:tcPr marL="86548" marR="9616" marT="9525" marB="0"/>
                </a:tc>
                <a:extLst>
                  <a:ext uri="{0D108BD9-81ED-4DB2-BD59-A6C34878D82A}">
                    <a16:rowId xmlns:a16="http://schemas.microsoft.com/office/drawing/2014/main" val="1250766842"/>
                  </a:ext>
                </a:extLst>
              </a:tr>
            </a:tbl>
          </a:graphicData>
        </a:graphic>
      </p:graphicFrame>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128957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Green certificates and labels – Carbon offsetting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8341263"/>
              </p:ext>
            </p:extLst>
          </p:nvPr>
        </p:nvGraphicFramePr>
        <p:xfrm>
          <a:off x="838200" y="1825625"/>
          <a:ext cx="10517160" cy="2945130"/>
        </p:xfrm>
        <a:graphic>
          <a:graphicData uri="http://schemas.openxmlformats.org/drawingml/2006/table">
            <a:tbl>
              <a:tblPr firstRow="1" bandRow="1">
                <a:tableStyleId>{00A15C55-8517-42AA-B614-E9B94910E393}</a:tableStyleId>
              </a:tblPr>
              <a:tblGrid>
                <a:gridCol w="3965693">
                  <a:extLst>
                    <a:ext uri="{9D8B030D-6E8A-4147-A177-3AD203B41FA5}">
                      <a16:colId xmlns:a16="http://schemas.microsoft.com/office/drawing/2014/main" val="1711497817"/>
                    </a:ext>
                  </a:extLst>
                </a:gridCol>
                <a:gridCol w="4157583">
                  <a:extLst>
                    <a:ext uri="{9D8B030D-6E8A-4147-A177-3AD203B41FA5}">
                      <a16:colId xmlns:a16="http://schemas.microsoft.com/office/drawing/2014/main" val="1652364388"/>
                    </a:ext>
                  </a:extLst>
                </a:gridCol>
                <a:gridCol w="2393884">
                  <a:extLst>
                    <a:ext uri="{9D8B030D-6E8A-4147-A177-3AD203B41FA5}">
                      <a16:colId xmlns:a16="http://schemas.microsoft.com/office/drawing/2014/main" val="10647154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u="none" strike="noStrike" dirty="0">
                          <a:effectLst/>
                        </a:rPr>
                        <a:t>Tool</a:t>
                      </a:r>
                    </a:p>
                    <a:p>
                      <a:endParaRPr lang="fi-FI" dirty="0"/>
                    </a:p>
                  </a:txBody>
                  <a:tcPr marL="92332" marR="92332"/>
                </a:tc>
                <a:tc>
                  <a:txBody>
                    <a:bodyPr/>
                    <a:lstStyle/>
                    <a:p>
                      <a:r>
                        <a:rPr lang="fi-FI" dirty="0"/>
                        <a:t>Description</a:t>
                      </a:r>
                    </a:p>
                  </a:txBody>
                  <a:tcPr marL="92332" marR="92332"/>
                </a:tc>
                <a:tc>
                  <a:txBody>
                    <a:bodyPr/>
                    <a:lstStyle/>
                    <a:p>
                      <a:r>
                        <a:rPr lang="fi-FI" dirty="0"/>
                        <a:t>Address</a:t>
                      </a:r>
                    </a:p>
                  </a:txBody>
                  <a:tcPr marL="92332" marR="92332"/>
                </a:tc>
                <a:extLst>
                  <a:ext uri="{0D108BD9-81ED-4DB2-BD59-A6C34878D82A}">
                    <a16:rowId xmlns:a16="http://schemas.microsoft.com/office/drawing/2014/main" val="304863800"/>
                  </a:ext>
                </a:extLst>
              </a:tr>
              <a:tr h="370840">
                <a:tc>
                  <a:txBody>
                    <a:bodyPr/>
                    <a:lstStyle/>
                    <a:p>
                      <a:pPr algn="l" fontAlgn="t"/>
                      <a:r>
                        <a:rPr lang="fi-FI" sz="1100" u="none" strike="noStrike">
                          <a:effectLst/>
                        </a:rPr>
                        <a:t>ATMOSFAIR</a:t>
                      </a:r>
                      <a:endParaRPr lang="fi-FI"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en-US" sz="1100" u="none" strike="noStrike">
                          <a:effectLst/>
                        </a:rPr>
                        <a:t>Carbon management and offsetting services</a:t>
                      </a:r>
                      <a:endParaRPr lang="en-US"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fi-FI" sz="1100" u="sng" strike="noStrike">
                          <a:effectLst/>
                          <a:hlinkClick r:id="rId2"/>
                        </a:rPr>
                        <a:t>https://www.atmosfair.de/de/</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653721356"/>
                  </a:ext>
                </a:extLst>
              </a:tr>
              <a:tr h="370840">
                <a:tc>
                  <a:txBody>
                    <a:bodyPr/>
                    <a:lstStyle/>
                    <a:p>
                      <a:pPr algn="l" fontAlgn="t"/>
                      <a:r>
                        <a:rPr lang="fi-FI" sz="1100" u="none" strike="noStrike">
                          <a:effectLst/>
                        </a:rPr>
                        <a:t>GOLD STANDARD</a:t>
                      </a:r>
                      <a:endParaRPr lang="fi-FI"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en-US" sz="1100" u="none" strike="noStrike">
                          <a:effectLst/>
                        </a:rPr>
                        <a:t>Gold Standard certification is for carbon offset projects both in the voluntary and compliance environmental markets.</a:t>
                      </a:r>
                      <a:endParaRPr lang="en-US"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fi-FI" sz="1100" u="sng" strike="noStrike">
                          <a:effectLst/>
                          <a:hlinkClick r:id="rId3"/>
                        </a:rPr>
                        <a:t>https://www.goldstandard.org/</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4260335453"/>
                  </a:ext>
                </a:extLst>
              </a:tr>
              <a:tr h="370840">
                <a:tc>
                  <a:txBody>
                    <a:bodyPr/>
                    <a:lstStyle/>
                    <a:p>
                      <a:pPr algn="l" fontAlgn="t"/>
                      <a:r>
                        <a:rPr lang="fi-FI" sz="1100" u="none" strike="noStrike">
                          <a:effectLst/>
                        </a:rPr>
                        <a:t>PLAN VIVO</a:t>
                      </a:r>
                      <a:endParaRPr lang="fi-FI"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en-US" sz="1100" u="none" strike="noStrike">
                          <a:effectLst/>
                        </a:rPr>
                        <a:t>Plan Vivo projects support smallholders and communities by selling Plan Vivo Certificates. One Plan Vivo Certificate represents the long-term sequestration or reduction of one tonne CO2e, as well as other ecological and social/community benefits.</a:t>
                      </a:r>
                      <a:endParaRPr lang="en-US"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fi-FI" sz="1100" u="sng" strike="noStrike">
                          <a:effectLst/>
                          <a:hlinkClick r:id="rId4"/>
                        </a:rPr>
                        <a:t>http://www.planvivo.org/</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2389488798"/>
                  </a:ext>
                </a:extLst>
              </a:tr>
              <a:tr h="370840">
                <a:tc>
                  <a:txBody>
                    <a:bodyPr/>
                    <a:lstStyle/>
                    <a:p>
                      <a:pPr algn="l" fontAlgn="t"/>
                      <a:r>
                        <a:rPr lang="fi-FI" sz="1100" u="none" strike="noStrike">
                          <a:effectLst/>
                        </a:rPr>
                        <a:t>SOUTH POLE GROUP</a:t>
                      </a:r>
                      <a:endParaRPr lang="fi-FI"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en-US" sz="1100" u="none" strike="noStrike">
                          <a:effectLst/>
                        </a:rPr>
                        <a:t>Sustainability consulting, data solutions, platforms, offsetting services, among others</a:t>
                      </a:r>
                      <a:endParaRPr lang="en-US"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fi-FI" sz="1100" u="sng" strike="noStrike">
                          <a:effectLst/>
                          <a:hlinkClick r:id="rId5"/>
                        </a:rPr>
                        <a:t>https://www.southpole.com/</a:t>
                      </a:r>
                      <a:endParaRPr lang="fi-FI" sz="1100" b="0" i="0" u="sng" strike="noStrike">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4070974668"/>
                  </a:ext>
                </a:extLst>
              </a:tr>
              <a:tr h="370840">
                <a:tc>
                  <a:txBody>
                    <a:bodyPr/>
                    <a:lstStyle/>
                    <a:p>
                      <a:pPr algn="l" fontAlgn="t"/>
                      <a:r>
                        <a:rPr lang="fi-FI" sz="1100" u="none" strike="noStrike">
                          <a:effectLst/>
                        </a:rPr>
                        <a:t>VCS (VERRA)</a:t>
                      </a:r>
                      <a:endParaRPr lang="fi-FI" sz="1100" b="0" i="0" u="none" strike="noStrike">
                        <a:solidFill>
                          <a:srgbClr val="000000"/>
                        </a:solidFill>
                        <a:effectLst/>
                        <a:latin typeface="Cambria" panose="02040503050406030204" pitchFamily="18" charset="0"/>
                      </a:endParaRPr>
                    </a:p>
                  </a:txBody>
                  <a:tcPr marL="86561" marR="9618" marT="9525" marB="0"/>
                </a:tc>
                <a:tc>
                  <a:txBody>
                    <a:bodyPr/>
                    <a:lstStyle/>
                    <a:p>
                      <a:pPr algn="l" fontAlgn="t"/>
                      <a:r>
                        <a:rPr lang="en-US" sz="1100" u="none" strike="noStrike" dirty="0">
                          <a:effectLst/>
                        </a:rPr>
                        <a:t>"The VCS Program is the world’s leading voluntary program for the certification of GHG emission reduction projects". Verra has also several other green certification services.</a:t>
                      </a:r>
                      <a:endParaRPr lang="en-US" sz="1100" b="0" i="0" u="none" strike="noStrike" dirty="0">
                        <a:solidFill>
                          <a:srgbClr val="000000"/>
                        </a:solidFill>
                        <a:effectLst/>
                        <a:latin typeface="Cambria" panose="02040503050406030204" pitchFamily="18" charset="0"/>
                      </a:endParaRPr>
                    </a:p>
                  </a:txBody>
                  <a:tcPr marL="86561" marR="9618" marT="9525" marB="0"/>
                </a:tc>
                <a:tc>
                  <a:txBody>
                    <a:bodyPr/>
                    <a:lstStyle/>
                    <a:p>
                      <a:pPr algn="l" fontAlgn="t"/>
                      <a:r>
                        <a:rPr lang="fi-FI" sz="1100" u="sng" strike="noStrike" dirty="0">
                          <a:effectLst/>
                          <a:hlinkClick r:id="rId6"/>
                        </a:rPr>
                        <a:t>https://verra.org/</a:t>
                      </a:r>
                      <a:endParaRPr lang="fi-FI" sz="1100" b="0" i="0" u="sng" strike="noStrike" dirty="0">
                        <a:solidFill>
                          <a:srgbClr val="0563C1"/>
                        </a:solidFill>
                        <a:effectLst/>
                        <a:latin typeface="Cambria" panose="02040503050406030204" pitchFamily="18" charset="0"/>
                      </a:endParaRPr>
                    </a:p>
                  </a:txBody>
                  <a:tcPr marL="86561" marR="9618" marT="9525" marB="0"/>
                </a:tc>
                <a:extLst>
                  <a:ext uri="{0D108BD9-81ED-4DB2-BD59-A6C34878D82A}">
                    <a16:rowId xmlns:a16="http://schemas.microsoft.com/office/drawing/2014/main" val="1513711974"/>
                  </a:ext>
                </a:extLst>
              </a:tr>
            </a:tbl>
          </a:graphicData>
        </a:graphic>
      </p:graphicFrame>
      <p:sp>
        <p:nvSpPr>
          <p:cNvPr id="4" name="Alatunnisteen paikkamerkki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2109838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Sources</a:t>
            </a:r>
          </a:p>
        </p:txBody>
      </p:sp>
      <p:sp>
        <p:nvSpPr>
          <p:cNvPr id="3" name="Sisällön paikkamerkki 2"/>
          <p:cNvSpPr>
            <a:spLocks noGrp="1"/>
          </p:cNvSpPr>
          <p:nvPr>
            <p:ph sz="half" idx="1"/>
          </p:nvPr>
        </p:nvSpPr>
        <p:spPr>
          <a:xfrm>
            <a:off x="838200" y="1515291"/>
            <a:ext cx="10515600" cy="4510124"/>
          </a:xfrm>
        </p:spPr>
        <p:txBody>
          <a:bodyPr>
            <a:normAutofit lnSpcReduction="10000"/>
          </a:bodyPr>
          <a:lstStyle/>
          <a:p>
            <a:r>
              <a:rPr lang="fi-FI" sz="1400" dirty="0"/>
              <a:t>Ahola, K. &amp; Seppälä, J. 2014. Osa 1: Hiilineutraalisuus käsitteenä. Teoksessa Seppälä, J. (toim.) Suomen ilmastopaneeli. Kohti hiilineutraalia yhteiskuntaa, 8–30.</a:t>
            </a:r>
          </a:p>
          <a:p>
            <a:r>
              <a:rPr lang="en-US" sz="1400" dirty="0"/>
              <a:t>Brezet H, Van Hamel C, Ecodesign: A promising approach to sustainable production and consumption, Paris: UNEP, 1997.</a:t>
            </a:r>
          </a:p>
          <a:p>
            <a:r>
              <a:rPr lang="en-US" sz="1400" dirty="0"/>
              <a:t>Global Ecolabelling Network. 2004. Introduction to Ecolabelling. Global Ecolabelling Network Information Paper. Available at: https://globalecolabelling.net/assets/Uploads/intro-to-ecolabelling.pdf. </a:t>
            </a:r>
          </a:p>
          <a:p>
            <a:r>
              <a:rPr lang="en-US" sz="1400" dirty="0"/>
              <a:t>Global Ecolabelling Network. 2019. Global Ecolabelling Network. Available at: https://globalecolabelling.net/. </a:t>
            </a:r>
          </a:p>
          <a:p>
            <a:r>
              <a:rPr lang="en-US" sz="1400" dirty="0"/>
              <a:t>Greenhouse Gas Protocol. 2013. Technical Guidance  for Calculating  Scope 3 Emissions. Supplement to the Corporate Value Chain (Scope 3) Accounting &amp; Reporting Standard. http://www.ghgprotocol.org/sites/default/files/ghgp/standards/Scope3_Calculation_Guidance_0.pdf</a:t>
            </a:r>
          </a:p>
          <a:p>
            <a:r>
              <a:rPr lang="en-US" sz="1400" dirty="0"/>
              <a:t>ISO 14021:2016. Environmental labels and declarations - Self-declared environmental claims (Type II environmental labelling). Available at: https://www.iso.org/standard/66652.html. </a:t>
            </a:r>
          </a:p>
          <a:p>
            <a:r>
              <a:rPr lang="en-US" sz="1400" dirty="0"/>
              <a:t>ISO 14024:2018. Environmental labels and declarations -Type I environmental labelling - Principles and procedures. Available at: https://www.iso.org/standard/72458.html. </a:t>
            </a:r>
          </a:p>
          <a:p>
            <a:r>
              <a:rPr lang="en-US" sz="1400" dirty="0"/>
              <a:t>ISO 14025:2006. Environmental labels and declarations. Type III environmental declarations. Principles and procedures. International Organization for Standardization. Available at: https://www.iso.org/standard/38131.html. </a:t>
            </a:r>
          </a:p>
          <a:p>
            <a:r>
              <a:rPr lang="en-US" sz="1400" dirty="0"/>
              <a:t>ISO 14001:2005. Environmental Management Systems. Requirements with Guidance for Use. Available at: https://www.iso.org/standard/60857.html</a:t>
            </a:r>
          </a:p>
          <a:p>
            <a:r>
              <a:rPr lang="en-US" sz="1400" dirty="0"/>
              <a:t>ISO 14040:2006. Environmental Management – Life Cycle assessment – Principles and Framework. Available at: https://www.iso.org/standard/37456.html. </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5188364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2800" dirty="0"/>
              <a:t>Sources</a:t>
            </a:r>
          </a:p>
        </p:txBody>
      </p:sp>
      <p:sp>
        <p:nvSpPr>
          <p:cNvPr id="3" name="Sisällön paikkamerkki 2"/>
          <p:cNvSpPr>
            <a:spLocks noGrp="1"/>
          </p:cNvSpPr>
          <p:nvPr>
            <p:ph sz="half" idx="1"/>
          </p:nvPr>
        </p:nvSpPr>
        <p:spPr>
          <a:xfrm>
            <a:off x="838200" y="1825625"/>
            <a:ext cx="10515600" cy="4199790"/>
          </a:xfrm>
        </p:spPr>
        <p:txBody>
          <a:bodyPr>
            <a:normAutofit/>
          </a:bodyPr>
          <a:lstStyle/>
          <a:p>
            <a:r>
              <a:rPr lang="en-US" sz="1400" dirty="0"/>
              <a:t>Kontturi, A-M. 2016- Utilization of the life cycle analysis in the product marketing: Case Kero hirsirakennus Oy. Available at: http://urn.fi/URN:NBN:fi:amk-2016092614561. </a:t>
            </a:r>
          </a:p>
          <a:p>
            <a:r>
              <a:rPr lang="en-US" sz="1400" dirty="0"/>
              <a:t>Okkonen, L. 2019. Compendium of Assessed Digital Tools. D2M Project. Unpublished.</a:t>
            </a:r>
          </a:p>
          <a:p>
            <a:r>
              <a:rPr lang="en-US" sz="1400" dirty="0"/>
              <a:t>PAS 2060. 2014. Specification for the demonstration of carbon neutrality. Lontoo: The British Standards Institution. </a:t>
            </a:r>
          </a:p>
          <a:p>
            <a:r>
              <a:rPr lang="en-US" sz="1400" dirty="0"/>
              <a:t>Renvall, J. 2015. </a:t>
            </a:r>
            <a:r>
              <a:rPr lang="en-US" sz="1400" dirty="0" err="1"/>
              <a:t>Alustava</a:t>
            </a:r>
            <a:r>
              <a:rPr lang="en-US" sz="1400" dirty="0"/>
              <a:t> </a:t>
            </a:r>
            <a:r>
              <a:rPr lang="en-US" sz="1400" dirty="0" err="1"/>
              <a:t>ympäristökatselmus</a:t>
            </a:r>
            <a:r>
              <a:rPr lang="en-US" sz="1400" dirty="0"/>
              <a:t>. </a:t>
            </a:r>
            <a:r>
              <a:rPr lang="en-US" sz="1400" dirty="0" err="1"/>
              <a:t>Harjoitustyön</a:t>
            </a:r>
            <a:r>
              <a:rPr lang="en-US" sz="1400" dirty="0"/>
              <a:t> </a:t>
            </a:r>
            <a:r>
              <a:rPr lang="en-US" sz="1400" dirty="0" err="1"/>
              <a:t>ohje</a:t>
            </a:r>
            <a:r>
              <a:rPr lang="en-US" sz="1400" dirty="0"/>
              <a:t>. Karelia-</a:t>
            </a:r>
            <a:r>
              <a:rPr lang="en-US" sz="1400" dirty="0" err="1"/>
              <a:t>amk</a:t>
            </a:r>
            <a:r>
              <a:rPr lang="en-US" sz="1400" dirty="0"/>
              <a:t>.</a:t>
            </a:r>
          </a:p>
          <a:p>
            <a:r>
              <a:rPr lang="en-US" sz="1400" dirty="0"/>
              <a:t>SYKE. Suomen Ympäristökeskus. 2017. Climate Guide. https://ilmasto-opas.fi/en/.</a:t>
            </a:r>
          </a:p>
          <a:p>
            <a:r>
              <a:rPr lang="en-US" sz="1400" dirty="0"/>
              <a:t>The Industrial Design Engineering Wiki. 2019. Available at: http://wikid.io.tudelft.nl/WikID/index.php/Main_Page. </a:t>
            </a:r>
          </a:p>
          <a:p>
            <a:r>
              <a:rPr lang="fi-FI" sz="1400" dirty="0"/>
              <a:t>Tonteri, H. 1998. Metallituotteiden elinkaariarviointi. Tekninen tiedotus, MET-julkaisuja nro 7/98. Helsinki: Metalliteollisuuden Kustannus Oy.</a:t>
            </a:r>
            <a:endParaRPr lang="en-US" sz="1400" dirty="0"/>
          </a:p>
          <a:p>
            <a:r>
              <a:rPr lang="en-US" sz="1400" dirty="0"/>
              <a:t>Van Hemel, C.G. 1995. The LiDS wheel. In Ecodesign, A promising approach to sustainable production and consumption, Brezet, H. and Van Hemel, C.G. (1997). UNEP: Paris.</a:t>
            </a:r>
          </a:p>
          <a:p>
            <a:r>
              <a:rPr lang="en-US" sz="1400" dirty="0"/>
              <a:t>Weiss &amp; Bentlage 2006. Environmental Management Systems and Certification. </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01890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000" dirty="0"/>
              <a:t>Why to have environmental management system?</a:t>
            </a:r>
          </a:p>
        </p:txBody>
      </p:sp>
      <p:sp>
        <p:nvSpPr>
          <p:cNvPr id="6" name="Content Placeholder 5"/>
          <p:cNvSpPr>
            <a:spLocks noGrp="1"/>
          </p:cNvSpPr>
          <p:nvPr>
            <p:ph idx="1"/>
          </p:nvPr>
        </p:nvSpPr>
        <p:spPr/>
        <p:txBody>
          <a:bodyPr/>
          <a:lstStyle/>
          <a:p>
            <a:r>
              <a:rPr lang="en-GB" sz="1800" dirty="0"/>
              <a:t>Does the company have duties that are related to the environmental legislation/administration?</a:t>
            </a:r>
          </a:p>
          <a:p>
            <a:r>
              <a:rPr lang="en-GB" sz="1800" dirty="0"/>
              <a:t>Do the stakeholders have expectations concerning the environmental issues?</a:t>
            </a:r>
          </a:p>
          <a:p>
            <a:r>
              <a:rPr lang="en-GB" sz="1800" dirty="0"/>
              <a:t>Does the company want to improve its environmental performance?</a:t>
            </a:r>
          </a:p>
          <a:p>
            <a:r>
              <a:rPr lang="en-GB" sz="1800" dirty="0"/>
              <a:t>Are there resource challenges (time, resources..) for the environmental management?</a:t>
            </a:r>
            <a:endParaRPr lang="en-GB" dirty="0"/>
          </a:p>
          <a:p>
            <a:r>
              <a:rPr lang="en-GB" sz="1800" dirty="0"/>
              <a:t>Are the environmental objectives unclear compared to the other objectives?</a:t>
            </a:r>
          </a:p>
          <a:p>
            <a:endParaRPr lang="en-GB" sz="1800" dirty="0"/>
          </a:p>
          <a:p>
            <a:pPr marL="0" indent="0">
              <a:buNone/>
            </a:pPr>
            <a:r>
              <a:rPr lang="en-GB" sz="1800" dirty="0"/>
              <a:t>If yes, the environmental management system might be useful for the company</a:t>
            </a:r>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5054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000" dirty="0"/>
              <a:t>Potential benefits of the environmental management system</a:t>
            </a:r>
          </a:p>
        </p:txBody>
      </p:sp>
      <p:sp>
        <p:nvSpPr>
          <p:cNvPr id="6" name="Content Placeholder 5"/>
          <p:cNvSpPr>
            <a:spLocks noGrp="1"/>
          </p:cNvSpPr>
          <p:nvPr>
            <p:ph idx="1"/>
          </p:nvPr>
        </p:nvSpPr>
        <p:spPr/>
        <p:txBody>
          <a:bodyPr/>
          <a:lstStyle/>
          <a:p>
            <a:r>
              <a:rPr lang="en-GB" sz="1800" dirty="0"/>
              <a:t>Better performance</a:t>
            </a:r>
          </a:p>
          <a:p>
            <a:r>
              <a:rPr lang="en-GB" sz="1800" dirty="0"/>
              <a:t>Meeting the mandatory requirements</a:t>
            </a:r>
          </a:p>
          <a:p>
            <a:r>
              <a:rPr lang="en-GB" sz="1800" dirty="0"/>
              <a:t>Preventing the pollution</a:t>
            </a:r>
          </a:p>
          <a:p>
            <a:r>
              <a:rPr lang="en-GB" sz="1800" dirty="0"/>
              <a:t>Saving natural resources</a:t>
            </a:r>
          </a:p>
          <a:p>
            <a:r>
              <a:rPr lang="en-GB" sz="1800" dirty="0"/>
              <a:t>New customers and markets</a:t>
            </a:r>
          </a:p>
          <a:p>
            <a:r>
              <a:rPr lang="en-GB" sz="1800" dirty="0"/>
              <a:t>Better efficiency – cost efficiency, competitive advantage</a:t>
            </a:r>
          </a:p>
          <a:p>
            <a:r>
              <a:rPr lang="en-GB" sz="1800" dirty="0"/>
              <a:t>Image toward stakeholders, such as investors, customers, partners</a:t>
            </a:r>
          </a:p>
          <a:p>
            <a:r>
              <a:rPr lang="en-GB" sz="1800" dirty="0"/>
              <a:t>Improved consciousness</a:t>
            </a:r>
          </a:p>
          <a:p>
            <a:r>
              <a:rPr lang="en-GB" sz="1800" dirty="0"/>
              <a:t> Better work safety</a:t>
            </a:r>
          </a:p>
          <a:p>
            <a:r>
              <a:rPr lang="en-GB" sz="1800" dirty="0"/>
              <a:t>Other?</a:t>
            </a:r>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533991247"/>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427W7XWPXQD2-403814790-1924</_dlc_DocId>
    <_dlc_DocIdUrl xmlns="76865ef9-df32-4c37-ae45-f9784eb47bff">
      <Url>https://tt.eduuni.fi/sites/luc-lapinamk-extra/kiertotalousosaamista-ammattikorkeakouluihin/_layouts/15/DocIdRedir.aspx?ID=427W7XWPXQD2-403814790-1924</Url>
      <Description>427W7XWPXQD2-403814790-1924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2.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62D49C-CA25-4999-B952-F55D754961C0}">
  <ds:schemaRefs>
    <ds:schemaRef ds:uri="http://purl.org/dc/elements/1.1/"/>
    <ds:schemaRef ds:uri="7e9e6169-ad39-4139-80cb-366121f0def0"/>
    <ds:schemaRef ds:uri="76865ef9-df32-4c37-ae45-f9784eb47bff"/>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BEB1A0C-CB66-4291-BD4D-308FACDFF63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2486</TotalTime>
  <Words>8553</Words>
  <Application>Microsoft Office PowerPoint</Application>
  <PresentationFormat>Widescreen</PresentationFormat>
  <Paragraphs>835</Paragraphs>
  <Slides>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Calibri</vt:lpstr>
      <vt:lpstr>Calibri Light</vt:lpstr>
      <vt:lpstr>Cambria</vt:lpstr>
      <vt:lpstr>Constantia</vt:lpstr>
      <vt:lpstr>Microsoft Sans Serif</vt:lpstr>
      <vt:lpstr>Times New Roman</vt:lpstr>
      <vt:lpstr>Wingdings</vt:lpstr>
      <vt:lpstr>1_Mukautettu suunnittelumalli</vt:lpstr>
      <vt:lpstr>Green Standards Framework</vt:lpstr>
      <vt:lpstr>Contents</vt:lpstr>
      <vt:lpstr>Background</vt:lpstr>
      <vt:lpstr>Learning objectives</vt:lpstr>
      <vt:lpstr>Contents</vt:lpstr>
      <vt:lpstr>The Green Standards Framework applied in this course</vt:lpstr>
      <vt:lpstr>A. Organisational environmental management A.1. Environmental Management Systems</vt:lpstr>
      <vt:lpstr>Why to have environmental management system?</vt:lpstr>
      <vt:lpstr>Potential benefits of the environmental management system</vt:lpstr>
      <vt:lpstr>Principles of the environmental management systems</vt:lpstr>
      <vt:lpstr>Environmental Reviewing: establishing the background for environmental management system</vt:lpstr>
      <vt:lpstr>Business description</vt:lpstr>
      <vt:lpstr>SCOT –analyses</vt:lpstr>
      <vt:lpstr>Stakeholder analyses</vt:lpstr>
      <vt:lpstr>Identifying the environmental aspects and impacts</vt:lpstr>
      <vt:lpstr>Identifying the environmental aspects and impacts</vt:lpstr>
      <vt:lpstr>Criteria for assessing the significance of environmental impacts</vt:lpstr>
      <vt:lpstr>Assessing the significance of environmental impacts – an exemplar table</vt:lpstr>
      <vt:lpstr>Analyses of legislation and mandatory requirements</vt:lpstr>
      <vt:lpstr>Environmental policy</vt:lpstr>
      <vt:lpstr>Environmental programme:  defined objectives, roles and responsibilities</vt:lpstr>
      <vt:lpstr>Environmental programme table – from policy and objectives into concreate implementation activities</vt:lpstr>
      <vt:lpstr>Adoption </vt:lpstr>
      <vt:lpstr>Assignment: Environmental reviewing of a micro- or small-scale enterprise</vt:lpstr>
      <vt:lpstr>B. Product-based approaches to environmental management B.1. EcoDesign</vt:lpstr>
      <vt:lpstr>Product–based approaches</vt:lpstr>
      <vt:lpstr>EcoDesign strategies</vt:lpstr>
      <vt:lpstr>The EcoDesign Strategy Wheel, LiDS (Life-Cycle Design Strategy)</vt:lpstr>
      <vt:lpstr>EcoDesign strategies</vt:lpstr>
      <vt:lpstr>EcoDesign strategies</vt:lpstr>
      <vt:lpstr>EcoDesign strategies</vt:lpstr>
      <vt:lpstr>EcoDesign policy and legislation</vt:lpstr>
      <vt:lpstr>Assignment: </vt:lpstr>
      <vt:lpstr>B. Product-based approaches to environmnetal management  B.2. Life-Cycle Analyses</vt:lpstr>
      <vt:lpstr>Life Cycle Analyses – A method for ecological product/service development</vt:lpstr>
      <vt:lpstr>Life Cycle Analyses – A method for ecological product/service development</vt:lpstr>
      <vt:lpstr>The life-cycle analyses typically have following steps (ISO 14040) </vt:lpstr>
      <vt:lpstr>The life-cycle analyses typically have following steps (ISO 14040) </vt:lpstr>
      <vt:lpstr>Application of the LCA results</vt:lpstr>
      <vt:lpstr>Assignment: Getting familiar with the LCA Standard (ISO 14040)</vt:lpstr>
      <vt:lpstr>Assignment: Getting familiar with the LCA studies</vt:lpstr>
      <vt:lpstr>B. Product-based approaches to environmental management  B.3. Environmental Labelling</vt:lpstr>
      <vt:lpstr>Why ecolabelling?</vt:lpstr>
      <vt:lpstr>Why environmental labelling?</vt:lpstr>
      <vt:lpstr>Environmental labelling – ISO definitions</vt:lpstr>
      <vt:lpstr>Environmental labelling – three types of labels</vt:lpstr>
      <vt:lpstr>Ecolabellig</vt:lpstr>
      <vt:lpstr>What is an Ecolabel</vt:lpstr>
      <vt:lpstr>What is an Ecolabel</vt:lpstr>
      <vt:lpstr>Objectives of ecolabelling</vt:lpstr>
      <vt:lpstr>Principles for ecolabelling</vt:lpstr>
      <vt:lpstr>Principles for ecolabelling</vt:lpstr>
      <vt:lpstr>Principles for ecolabelling</vt:lpstr>
      <vt:lpstr>Assignment: Get familiar with some of the ecolabels and their contents</vt:lpstr>
      <vt:lpstr>C. Thematic approach: Carbon footprint  </vt:lpstr>
      <vt:lpstr>Key concepts</vt:lpstr>
      <vt:lpstr>Carbon neutrality</vt:lpstr>
      <vt:lpstr>Carbon neutrality</vt:lpstr>
      <vt:lpstr>Organisational carbon footprint calculations</vt:lpstr>
      <vt:lpstr>Carbon footprint of products - ISO 14067</vt:lpstr>
      <vt:lpstr>Assignment: </vt:lpstr>
      <vt:lpstr>Discussion - How to become carbon neutral?</vt:lpstr>
      <vt:lpstr>Discussion - How to become carbon neutral?</vt:lpstr>
      <vt:lpstr>C. Tool package for implementing green standards (Based on: Okkonen, L. 2019. Compendium of Assessed Digital Tools. D2M Project)</vt:lpstr>
      <vt:lpstr>Tools for sustainable business planning</vt:lpstr>
      <vt:lpstr>Tools for environmental management systems</vt:lpstr>
      <vt:lpstr>Tools for Life Cycle Analyses &amp; EcoDesign</vt:lpstr>
      <vt:lpstr>Tools for Life Cycle Analyses &amp; EcoDesign</vt:lpstr>
      <vt:lpstr>Certificates and labels - Verifying the sustainability</vt:lpstr>
      <vt:lpstr>Green certificates and labels – Type-I-II-III Ecolabels</vt:lpstr>
      <vt:lpstr>Green certificates and labels – Other “ISO-like” Labelling</vt:lpstr>
      <vt:lpstr>Green certificates and labels – Other “ISO-like” Labelling</vt:lpstr>
      <vt:lpstr>Green certificates and labels – Other “ISO-like” Labelling</vt:lpstr>
      <vt:lpstr>Green certificates and labels – Social responsibility, ethical labelling and environmental management systems</vt:lpstr>
      <vt:lpstr>Green certificates and labels – Carbon offsetting</vt:lpstr>
      <vt:lpstr>Sources</vt:lpstr>
      <vt:lpstr>Sources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Okkonen Lasse</cp:lastModifiedBy>
  <cp:revision>95</cp:revision>
  <dcterms:created xsi:type="dcterms:W3CDTF">2019-02-14T13:35:11Z</dcterms:created>
  <dcterms:modified xsi:type="dcterms:W3CDTF">2020-09-15T05:42:20Z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d0cc2c2c-508e-4666-b095-16a3ace1db5c</vt:lpwstr>
  </property>
</Properties>
</file>