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grandir Bold" panose="020B0604020202020204" charset="0"/>
      <p:regular r:id="rId9"/>
    </p:embeddedFont>
    <p:embeddedFont>
      <p:font typeface="Agrandir Medium" panose="020B0604020202020204" charset="0"/>
      <p:regular r:id="rId10"/>
    </p:embeddedFont>
    <p:embeddedFont>
      <p:font typeface="Open Sans" panose="020B0606030504020204" pitchFamily="34" charset="0"/>
      <p:regular r:id="rId11"/>
    </p:embeddedFont>
    <p:embeddedFont>
      <p:font typeface="Open Sans Bold" panose="020B0806030504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155EAA-3971-4132-A5CB-19DC8B0049FC}" v="1" dt="2025-02-13T13:22:55.2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ina Halonen" userId="1bb1becd-caa0-4ff2-8564-4835f2639393" providerId="ADAL" clId="{B1155EAA-3971-4132-A5CB-19DC8B0049FC}"/>
    <pc:docChg chg="modSld">
      <pc:chgData name="Tiina Halonen" userId="1bb1becd-caa0-4ff2-8564-4835f2639393" providerId="ADAL" clId="{B1155EAA-3971-4132-A5CB-19DC8B0049FC}" dt="2025-02-13T13:23:37.123" v="63" actId="20577"/>
      <pc:docMkLst>
        <pc:docMk/>
      </pc:docMkLst>
      <pc:sldChg chg="addSp modSp mod">
        <pc:chgData name="Tiina Halonen" userId="1bb1becd-caa0-4ff2-8564-4835f2639393" providerId="ADAL" clId="{B1155EAA-3971-4132-A5CB-19DC8B0049FC}" dt="2025-02-13T13:23:37.123" v="63" actId="20577"/>
        <pc:sldMkLst>
          <pc:docMk/>
          <pc:sldMk cId="0" sldId="262"/>
        </pc:sldMkLst>
        <pc:spChg chg="add mod">
          <ac:chgData name="Tiina Halonen" userId="1bb1becd-caa0-4ff2-8564-4835f2639393" providerId="ADAL" clId="{B1155EAA-3971-4132-A5CB-19DC8B0049FC}" dt="2025-02-13T13:23:37.123" v="63" actId="20577"/>
          <ac:spMkLst>
            <pc:docMk/>
            <pc:sldMk cId="0" sldId="262"/>
            <ac:spMk id="6" creationId="{8D705805-14D7-AA16-73BB-73B0D0B502C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18" Type="http://schemas.openxmlformats.org/officeDocument/2006/relationships/image" Target="../media/image4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.jpeg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svg"/><Relationship Id="rId9" Type="http://schemas.openxmlformats.org/officeDocument/2006/relationships/image" Target="../media/image36.jpeg"/><Relationship Id="rId1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16543507" y="-689971"/>
            <a:ext cx="2803900" cy="2414053"/>
          </a:xfrm>
          <a:custGeom>
            <a:avLst/>
            <a:gdLst/>
            <a:ahLst/>
            <a:cxnLst/>
            <a:rect l="l" t="t" r="r" b="b"/>
            <a:pathLst>
              <a:path w="2803900" h="2414053">
                <a:moveTo>
                  <a:pt x="0" y="0"/>
                </a:moveTo>
                <a:lnTo>
                  <a:pt x="2803900" y="0"/>
                </a:lnTo>
                <a:lnTo>
                  <a:pt x="2803900" y="2414053"/>
                </a:lnTo>
                <a:lnTo>
                  <a:pt x="0" y="24140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17259300" y="5033991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2030548" y="-1293994"/>
            <a:ext cx="2465343" cy="2588269"/>
          </a:xfrm>
          <a:custGeom>
            <a:avLst/>
            <a:gdLst/>
            <a:ahLst/>
            <a:cxnLst/>
            <a:rect l="l" t="t" r="r" b="b"/>
            <a:pathLst>
              <a:path w="2465343" h="2588269">
                <a:moveTo>
                  <a:pt x="0" y="0"/>
                </a:moveTo>
                <a:lnTo>
                  <a:pt x="2465343" y="0"/>
                </a:lnTo>
                <a:lnTo>
                  <a:pt x="2465343" y="2588269"/>
                </a:lnTo>
                <a:lnTo>
                  <a:pt x="0" y="25882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>
            <a:off x="-2036878" y="3225785"/>
            <a:ext cx="3065578" cy="2711086"/>
          </a:xfrm>
          <a:custGeom>
            <a:avLst/>
            <a:gdLst/>
            <a:ahLst/>
            <a:cxnLst/>
            <a:rect l="l" t="t" r="r" b="b"/>
            <a:pathLst>
              <a:path w="3065578" h="2711086">
                <a:moveTo>
                  <a:pt x="0" y="0"/>
                </a:moveTo>
                <a:lnTo>
                  <a:pt x="3065578" y="0"/>
                </a:lnTo>
                <a:lnTo>
                  <a:pt x="3065578" y="2711085"/>
                </a:lnTo>
                <a:lnTo>
                  <a:pt x="0" y="271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>
            <a:off x="-916995" y="7638350"/>
            <a:ext cx="2882762" cy="3283660"/>
          </a:xfrm>
          <a:custGeom>
            <a:avLst/>
            <a:gdLst/>
            <a:ahLst/>
            <a:cxnLst/>
            <a:rect l="l" t="t" r="r" b="b"/>
            <a:pathLst>
              <a:path w="2882762" h="3283660">
                <a:moveTo>
                  <a:pt x="0" y="0"/>
                </a:moveTo>
                <a:lnTo>
                  <a:pt x="2882761" y="0"/>
                </a:lnTo>
                <a:lnTo>
                  <a:pt x="2882761" y="3283660"/>
                </a:lnTo>
                <a:lnTo>
                  <a:pt x="0" y="3283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>
            <a:off x="16858779" y="8450325"/>
            <a:ext cx="2163234" cy="3572134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4"/>
                </a:lnTo>
                <a:lnTo>
                  <a:pt x="0" y="3572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Freeform 9"/>
          <p:cNvSpPr/>
          <p:nvPr/>
        </p:nvSpPr>
        <p:spPr>
          <a:xfrm>
            <a:off x="-916995" y="-689971"/>
            <a:ext cx="2379176" cy="3224668"/>
          </a:xfrm>
          <a:custGeom>
            <a:avLst/>
            <a:gdLst/>
            <a:ahLst/>
            <a:cxnLst/>
            <a:rect l="l" t="t" r="r" b="b"/>
            <a:pathLst>
              <a:path w="2379176" h="3224668">
                <a:moveTo>
                  <a:pt x="0" y="0"/>
                </a:moveTo>
                <a:lnTo>
                  <a:pt x="2379175" y="0"/>
                </a:lnTo>
                <a:lnTo>
                  <a:pt x="2379175" y="3224668"/>
                </a:lnTo>
                <a:lnTo>
                  <a:pt x="0" y="32246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0" name="Freeform 10"/>
          <p:cNvSpPr/>
          <p:nvPr/>
        </p:nvSpPr>
        <p:spPr>
          <a:xfrm>
            <a:off x="13892554" y="9046259"/>
            <a:ext cx="2647404" cy="2079468"/>
          </a:xfrm>
          <a:custGeom>
            <a:avLst/>
            <a:gdLst/>
            <a:ahLst/>
            <a:cxnLst/>
            <a:rect l="l" t="t" r="r" b="b"/>
            <a:pathLst>
              <a:path w="2647404" h="2079468">
                <a:moveTo>
                  <a:pt x="0" y="0"/>
                </a:moveTo>
                <a:lnTo>
                  <a:pt x="2647404" y="0"/>
                </a:lnTo>
                <a:lnTo>
                  <a:pt x="2647404" y="2079468"/>
                </a:lnTo>
                <a:lnTo>
                  <a:pt x="0" y="207946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>
            <a:off x="17579615" y="2049544"/>
            <a:ext cx="1442398" cy="2352482"/>
          </a:xfrm>
          <a:custGeom>
            <a:avLst/>
            <a:gdLst/>
            <a:ahLst/>
            <a:cxnLst/>
            <a:rect l="l" t="t" r="r" b="b"/>
            <a:pathLst>
              <a:path w="1442398" h="2352482">
                <a:moveTo>
                  <a:pt x="0" y="0"/>
                </a:moveTo>
                <a:lnTo>
                  <a:pt x="1442398" y="0"/>
                </a:lnTo>
                <a:lnTo>
                  <a:pt x="1442398" y="2352482"/>
                </a:lnTo>
                <a:lnTo>
                  <a:pt x="0" y="235248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/>
          <p:cNvSpPr/>
          <p:nvPr/>
        </p:nvSpPr>
        <p:spPr>
          <a:xfrm rot="2032490">
            <a:off x="5423388" y="-1980819"/>
            <a:ext cx="4703437" cy="4114800"/>
          </a:xfrm>
          <a:custGeom>
            <a:avLst/>
            <a:gdLst/>
            <a:ahLst/>
            <a:cxnLst/>
            <a:rect l="l" t="t" r="r" b="b"/>
            <a:pathLst>
              <a:path w="4703437" h="4114800">
                <a:moveTo>
                  <a:pt x="0" y="0"/>
                </a:moveTo>
                <a:lnTo>
                  <a:pt x="4703438" y="0"/>
                </a:lnTo>
                <a:lnTo>
                  <a:pt x="4703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Freeform 13"/>
          <p:cNvSpPr/>
          <p:nvPr/>
        </p:nvSpPr>
        <p:spPr>
          <a:xfrm>
            <a:off x="8501928" y="8884186"/>
            <a:ext cx="4302387" cy="4075647"/>
          </a:xfrm>
          <a:custGeom>
            <a:avLst/>
            <a:gdLst/>
            <a:ahLst/>
            <a:cxnLst/>
            <a:rect l="l" t="t" r="r" b="b"/>
            <a:pathLst>
              <a:path w="4302387" h="4075647">
                <a:moveTo>
                  <a:pt x="0" y="0"/>
                </a:moveTo>
                <a:lnTo>
                  <a:pt x="4302387" y="0"/>
                </a:lnTo>
                <a:lnTo>
                  <a:pt x="4302387" y="4075647"/>
                </a:lnTo>
                <a:lnTo>
                  <a:pt x="0" y="407564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4" name="Freeform 14"/>
          <p:cNvSpPr/>
          <p:nvPr/>
        </p:nvSpPr>
        <p:spPr>
          <a:xfrm>
            <a:off x="2193475" y="8450325"/>
            <a:ext cx="2139488" cy="2099373"/>
          </a:xfrm>
          <a:custGeom>
            <a:avLst/>
            <a:gdLst/>
            <a:ahLst/>
            <a:cxnLst/>
            <a:rect l="l" t="t" r="r" b="b"/>
            <a:pathLst>
              <a:path w="2139488" h="2099373">
                <a:moveTo>
                  <a:pt x="0" y="0"/>
                </a:moveTo>
                <a:lnTo>
                  <a:pt x="2139489" y="0"/>
                </a:lnTo>
                <a:lnTo>
                  <a:pt x="2139489" y="2099373"/>
                </a:lnTo>
                <a:lnTo>
                  <a:pt x="0" y="20993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5" name="Freeform 15"/>
          <p:cNvSpPr/>
          <p:nvPr/>
        </p:nvSpPr>
        <p:spPr>
          <a:xfrm>
            <a:off x="12407913" y="8227339"/>
            <a:ext cx="1637841" cy="1637841"/>
          </a:xfrm>
          <a:custGeom>
            <a:avLst/>
            <a:gdLst/>
            <a:ahLst/>
            <a:cxnLst/>
            <a:rect l="l" t="t" r="r" b="b"/>
            <a:pathLst>
              <a:path w="1637841" h="1637841">
                <a:moveTo>
                  <a:pt x="0" y="0"/>
                </a:moveTo>
                <a:lnTo>
                  <a:pt x="1637841" y="0"/>
                </a:lnTo>
                <a:lnTo>
                  <a:pt x="1637841" y="1637841"/>
                </a:lnTo>
                <a:lnTo>
                  <a:pt x="0" y="163784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6" name="Freeform 16"/>
          <p:cNvSpPr/>
          <p:nvPr/>
        </p:nvSpPr>
        <p:spPr>
          <a:xfrm>
            <a:off x="13892554" y="7803364"/>
            <a:ext cx="1080822" cy="1080822"/>
          </a:xfrm>
          <a:custGeom>
            <a:avLst/>
            <a:gdLst/>
            <a:ahLst/>
            <a:cxnLst/>
            <a:rect l="l" t="t" r="r" b="b"/>
            <a:pathLst>
              <a:path w="1080822" h="1080822">
                <a:moveTo>
                  <a:pt x="0" y="0"/>
                </a:moveTo>
                <a:lnTo>
                  <a:pt x="1080822" y="0"/>
                </a:lnTo>
                <a:lnTo>
                  <a:pt x="1080822" y="1080822"/>
                </a:lnTo>
                <a:lnTo>
                  <a:pt x="0" y="1080822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TextBox 17"/>
          <p:cNvSpPr txBox="1"/>
          <p:nvPr/>
        </p:nvSpPr>
        <p:spPr>
          <a:xfrm>
            <a:off x="2708982" y="2943154"/>
            <a:ext cx="12870036" cy="2962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spc="-343">
                <a:solidFill>
                  <a:srgbClr val="FFFFFF"/>
                </a:solidFill>
                <a:latin typeface="Agrandir Bold"/>
              </a:rPr>
              <a:t>Grannar, vänner och </a:t>
            </a:r>
            <a:r>
              <a:rPr lang="en-US" sz="9800" spc="-343">
                <a:solidFill>
                  <a:srgbClr val="FFDE59"/>
                </a:solidFill>
                <a:latin typeface="Agrandir Bold"/>
              </a:rPr>
              <a:t>affärspartner(s)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12877360" y="1304113"/>
            <a:ext cx="3032074" cy="2296796"/>
          </a:xfrm>
          <a:custGeom>
            <a:avLst/>
            <a:gdLst/>
            <a:ahLst/>
            <a:cxnLst/>
            <a:rect l="l" t="t" r="r" b="b"/>
            <a:pathLst>
              <a:path w="3032074" h="2296796">
                <a:moveTo>
                  <a:pt x="0" y="0"/>
                </a:moveTo>
                <a:lnTo>
                  <a:pt x="3032074" y="0"/>
                </a:lnTo>
                <a:lnTo>
                  <a:pt x="3032074" y="2296796"/>
                </a:lnTo>
                <a:lnTo>
                  <a:pt x="0" y="22967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12325745" y="4563961"/>
            <a:ext cx="1847613" cy="970837"/>
          </a:xfrm>
          <a:custGeom>
            <a:avLst/>
            <a:gdLst/>
            <a:ahLst/>
            <a:cxnLst/>
            <a:rect l="l" t="t" r="r" b="b"/>
            <a:pathLst>
              <a:path w="1847613" h="970837">
                <a:moveTo>
                  <a:pt x="0" y="0"/>
                </a:moveTo>
                <a:lnTo>
                  <a:pt x="1847613" y="0"/>
                </a:lnTo>
                <a:lnTo>
                  <a:pt x="1847613" y="970837"/>
                </a:lnTo>
                <a:lnTo>
                  <a:pt x="0" y="970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14393397" y="4168579"/>
            <a:ext cx="1593234" cy="1159078"/>
          </a:xfrm>
          <a:custGeom>
            <a:avLst/>
            <a:gdLst/>
            <a:ahLst/>
            <a:cxnLst/>
            <a:rect l="l" t="t" r="r" b="b"/>
            <a:pathLst>
              <a:path w="1593234" h="1159078">
                <a:moveTo>
                  <a:pt x="0" y="0"/>
                </a:moveTo>
                <a:lnTo>
                  <a:pt x="1593234" y="0"/>
                </a:lnTo>
                <a:lnTo>
                  <a:pt x="1593234" y="1159078"/>
                </a:lnTo>
                <a:lnTo>
                  <a:pt x="0" y="11590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>
            <a:off x="12114214" y="7753332"/>
            <a:ext cx="1862158" cy="1461794"/>
          </a:xfrm>
          <a:custGeom>
            <a:avLst/>
            <a:gdLst/>
            <a:ahLst/>
            <a:cxnLst/>
            <a:rect l="l" t="t" r="r" b="b"/>
            <a:pathLst>
              <a:path w="1862158" h="1461794">
                <a:moveTo>
                  <a:pt x="0" y="0"/>
                </a:moveTo>
                <a:lnTo>
                  <a:pt x="1862158" y="0"/>
                </a:lnTo>
                <a:lnTo>
                  <a:pt x="1862158" y="1461795"/>
                </a:lnTo>
                <a:lnTo>
                  <a:pt x="0" y="14617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Freeform 7"/>
          <p:cNvSpPr/>
          <p:nvPr/>
        </p:nvSpPr>
        <p:spPr>
          <a:xfrm>
            <a:off x="11206211" y="6810598"/>
            <a:ext cx="2239068" cy="1885468"/>
          </a:xfrm>
          <a:custGeom>
            <a:avLst/>
            <a:gdLst/>
            <a:ahLst/>
            <a:cxnLst/>
            <a:rect l="l" t="t" r="r" b="b"/>
            <a:pathLst>
              <a:path w="2239068" h="1885468">
                <a:moveTo>
                  <a:pt x="0" y="0"/>
                </a:moveTo>
                <a:lnTo>
                  <a:pt x="2239068" y="0"/>
                </a:lnTo>
                <a:lnTo>
                  <a:pt x="2239068" y="1885469"/>
                </a:lnTo>
                <a:lnTo>
                  <a:pt x="0" y="1885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8" name="Freeform 8"/>
          <p:cNvSpPr/>
          <p:nvPr/>
        </p:nvSpPr>
        <p:spPr>
          <a:xfrm>
            <a:off x="2032726" y="3600909"/>
            <a:ext cx="4181250" cy="5879883"/>
          </a:xfrm>
          <a:custGeom>
            <a:avLst/>
            <a:gdLst/>
            <a:ahLst/>
            <a:cxnLst/>
            <a:rect l="l" t="t" r="r" b="b"/>
            <a:pathLst>
              <a:path w="4181250" h="5879883">
                <a:moveTo>
                  <a:pt x="0" y="0"/>
                </a:moveTo>
                <a:lnTo>
                  <a:pt x="4181251" y="0"/>
                </a:lnTo>
                <a:lnTo>
                  <a:pt x="4181251" y="5879883"/>
                </a:lnTo>
                <a:lnTo>
                  <a:pt x="0" y="5879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9" name="TextBox 9"/>
          <p:cNvSpPr txBox="1"/>
          <p:nvPr/>
        </p:nvSpPr>
        <p:spPr>
          <a:xfrm rot="-1134082">
            <a:off x="6826409" y="3527453"/>
            <a:ext cx="5417915" cy="298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Entivanhaan ei kauppaa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käyty ihan missä vaan!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Millä verot maksettiin?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Miksi viinanpoltto kiellettiin?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01058" y="7455530"/>
            <a:ext cx="1737096" cy="2057400"/>
          </a:xfrm>
          <a:custGeom>
            <a:avLst/>
            <a:gdLst/>
            <a:ahLst/>
            <a:cxnLst/>
            <a:rect l="l" t="t" r="r" b="b"/>
            <a:pathLst>
              <a:path w="1737096" h="2057400">
                <a:moveTo>
                  <a:pt x="0" y="0"/>
                </a:moveTo>
                <a:lnTo>
                  <a:pt x="1737097" y="0"/>
                </a:lnTo>
                <a:lnTo>
                  <a:pt x="173709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1" name="Freeform 11"/>
          <p:cNvSpPr/>
          <p:nvPr/>
        </p:nvSpPr>
        <p:spPr>
          <a:xfrm>
            <a:off x="14313047" y="5512150"/>
            <a:ext cx="1753934" cy="2057400"/>
          </a:xfrm>
          <a:custGeom>
            <a:avLst/>
            <a:gdLst/>
            <a:ahLst/>
            <a:cxnLst/>
            <a:rect l="l" t="t" r="r" b="b"/>
            <a:pathLst>
              <a:path w="1753934" h="2057400">
                <a:moveTo>
                  <a:pt x="0" y="0"/>
                </a:moveTo>
                <a:lnTo>
                  <a:pt x="1753934" y="0"/>
                </a:lnTo>
                <a:lnTo>
                  <a:pt x="175393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2" name="Freeform 12"/>
          <p:cNvSpPr/>
          <p:nvPr/>
        </p:nvSpPr>
        <p:spPr>
          <a:xfrm>
            <a:off x="16066981" y="6540850"/>
            <a:ext cx="1359946" cy="1380019"/>
          </a:xfrm>
          <a:custGeom>
            <a:avLst/>
            <a:gdLst/>
            <a:ahLst/>
            <a:cxnLst/>
            <a:rect l="l" t="t" r="r" b="b"/>
            <a:pathLst>
              <a:path w="1359946" h="1380019">
                <a:moveTo>
                  <a:pt x="0" y="0"/>
                </a:moveTo>
                <a:lnTo>
                  <a:pt x="1359945" y="0"/>
                </a:lnTo>
                <a:lnTo>
                  <a:pt x="1359945" y="1380019"/>
                </a:lnTo>
                <a:lnTo>
                  <a:pt x="0" y="138001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3" name="TextBox 13"/>
          <p:cNvSpPr txBox="1"/>
          <p:nvPr/>
        </p:nvSpPr>
        <p:spPr>
          <a:xfrm>
            <a:off x="1480809" y="557930"/>
            <a:ext cx="5995549" cy="27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sz="5978" spc="-209">
                <a:solidFill>
                  <a:srgbClr val="FFFFFF"/>
                </a:solidFill>
                <a:latin typeface="Agrandir Medium"/>
              </a:rPr>
              <a:t>Hansakaupungit</a:t>
            </a:r>
          </a:p>
          <a:p>
            <a:pPr algn="l">
              <a:lnSpc>
                <a:spcPts val="6755"/>
              </a:lnSpc>
            </a:pPr>
            <a:r>
              <a:rPr lang="en-US" sz="5978" spc="-209">
                <a:solidFill>
                  <a:srgbClr val="FFFFFF"/>
                </a:solidFill>
                <a:latin typeface="Agrandir Medium"/>
              </a:rPr>
              <a:t>Tapulikaupungit</a:t>
            </a:r>
          </a:p>
          <a:p>
            <a:pPr marL="0" lvl="0" indent="0" algn="l">
              <a:lnSpc>
                <a:spcPts val="6755"/>
              </a:lnSpc>
            </a:pPr>
            <a:r>
              <a:rPr lang="en-US" sz="5978" spc="-209">
                <a:solidFill>
                  <a:srgbClr val="FFFFFF"/>
                </a:solidFill>
                <a:latin typeface="Agrandir Medium"/>
              </a:rPr>
              <a:t>Markkinapaikat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AutoShape 3"/>
          <p:cNvSpPr/>
          <p:nvPr/>
        </p:nvSpPr>
        <p:spPr>
          <a:xfrm>
            <a:off x="-886757" y="4952710"/>
            <a:ext cx="20061513" cy="0"/>
          </a:xfrm>
          <a:prstGeom prst="line">
            <a:avLst/>
          </a:prstGeom>
          <a:ln w="28575" cap="flat">
            <a:solidFill>
              <a:srgbClr val="60AA8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i-FI"/>
          </a:p>
        </p:txBody>
      </p:sp>
      <p:grpSp>
        <p:nvGrpSpPr>
          <p:cNvPr id="4" name="Group 4"/>
          <p:cNvGrpSpPr/>
          <p:nvPr/>
        </p:nvGrpSpPr>
        <p:grpSpPr>
          <a:xfrm>
            <a:off x="5037448" y="4701682"/>
            <a:ext cx="502056" cy="502056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35820" y="4701682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41944" y="4701682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923162" y="4641444"/>
            <a:ext cx="502056" cy="50205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313073" y="-1659845"/>
            <a:ext cx="2975403" cy="3123761"/>
          </a:xfrm>
          <a:custGeom>
            <a:avLst/>
            <a:gdLst/>
            <a:ahLst/>
            <a:cxnLst/>
            <a:rect l="l" t="t" r="r" b="b"/>
            <a:pathLst>
              <a:path w="2975403" h="3123761">
                <a:moveTo>
                  <a:pt x="0" y="0"/>
                </a:moveTo>
                <a:lnTo>
                  <a:pt x="2975403" y="0"/>
                </a:lnTo>
                <a:lnTo>
                  <a:pt x="2975403" y="3123761"/>
                </a:lnTo>
                <a:lnTo>
                  <a:pt x="0" y="312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7" name="Freeform 17"/>
          <p:cNvSpPr/>
          <p:nvPr/>
        </p:nvSpPr>
        <p:spPr>
          <a:xfrm>
            <a:off x="-1791584" y="7790604"/>
            <a:ext cx="3427404" cy="3031072"/>
          </a:xfrm>
          <a:custGeom>
            <a:avLst/>
            <a:gdLst/>
            <a:ahLst/>
            <a:cxnLst/>
            <a:rect l="l" t="t" r="r" b="b"/>
            <a:pathLst>
              <a:path w="3427404" h="3031072">
                <a:moveTo>
                  <a:pt x="0" y="0"/>
                </a:moveTo>
                <a:lnTo>
                  <a:pt x="3427404" y="0"/>
                </a:lnTo>
                <a:lnTo>
                  <a:pt x="3427404" y="3031072"/>
                </a:lnTo>
                <a:lnTo>
                  <a:pt x="0" y="3031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8" name="Freeform 18"/>
          <p:cNvSpPr/>
          <p:nvPr/>
        </p:nvSpPr>
        <p:spPr>
          <a:xfrm>
            <a:off x="-749865" y="-587294"/>
            <a:ext cx="2636713" cy="3573727"/>
          </a:xfrm>
          <a:custGeom>
            <a:avLst/>
            <a:gdLst/>
            <a:ahLst/>
            <a:cxnLst/>
            <a:rect l="l" t="t" r="r" b="b"/>
            <a:pathLst>
              <a:path w="2636713" h="3573727">
                <a:moveTo>
                  <a:pt x="0" y="0"/>
                </a:moveTo>
                <a:lnTo>
                  <a:pt x="2636713" y="0"/>
                </a:lnTo>
                <a:lnTo>
                  <a:pt x="2636713" y="3573727"/>
                </a:lnTo>
                <a:lnTo>
                  <a:pt x="0" y="3573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19" name="Freeform 19"/>
          <p:cNvSpPr/>
          <p:nvPr/>
        </p:nvSpPr>
        <p:spPr>
          <a:xfrm>
            <a:off x="16425218" y="606167"/>
            <a:ext cx="3030355" cy="2380266"/>
          </a:xfrm>
          <a:custGeom>
            <a:avLst/>
            <a:gdLst/>
            <a:ahLst/>
            <a:cxnLst/>
            <a:rect l="l" t="t" r="r" b="b"/>
            <a:pathLst>
              <a:path w="3030355" h="2380266">
                <a:moveTo>
                  <a:pt x="0" y="0"/>
                </a:moveTo>
                <a:lnTo>
                  <a:pt x="3030355" y="0"/>
                </a:lnTo>
                <a:lnTo>
                  <a:pt x="3030355" y="2380266"/>
                </a:lnTo>
                <a:lnTo>
                  <a:pt x="0" y="23802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grpSp>
        <p:nvGrpSpPr>
          <p:cNvPr id="20" name="Group 20"/>
          <p:cNvGrpSpPr/>
          <p:nvPr/>
        </p:nvGrpSpPr>
        <p:grpSpPr>
          <a:xfrm>
            <a:off x="12039600" y="4641444"/>
            <a:ext cx="502056" cy="50205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5560585" y="7614759"/>
            <a:ext cx="1729266" cy="1729266"/>
          </a:xfrm>
          <a:custGeom>
            <a:avLst/>
            <a:gdLst/>
            <a:ahLst/>
            <a:cxnLst/>
            <a:rect l="l" t="t" r="r" b="b"/>
            <a:pathLst>
              <a:path w="1729266" h="1729266">
                <a:moveTo>
                  <a:pt x="0" y="0"/>
                </a:moveTo>
                <a:lnTo>
                  <a:pt x="1729266" y="0"/>
                </a:lnTo>
                <a:lnTo>
                  <a:pt x="1729266" y="1729266"/>
                </a:lnTo>
                <a:lnTo>
                  <a:pt x="0" y="1729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24" name="TextBox 24"/>
          <p:cNvSpPr txBox="1"/>
          <p:nvPr/>
        </p:nvSpPr>
        <p:spPr>
          <a:xfrm>
            <a:off x="3548050" y="1773329"/>
            <a:ext cx="11191900" cy="1694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200" spc="-252">
                <a:solidFill>
                  <a:srgbClr val="60AA82"/>
                </a:solidFill>
                <a:latin typeface="Agrandir Medium"/>
              </a:rPr>
              <a:t>Näringslivets utveckling</a:t>
            </a:r>
          </a:p>
          <a:p>
            <a:pPr marL="0" lvl="0" indent="0" algn="ctr">
              <a:lnSpc>
                <a:spcPts val="3729"/>
              </a:lnSpc>
              <a:spcBef>
                <a:spcPct val="0"/>
              </a:spcBef>
            </a:pPr>
            <a:r>
              <a:rPr lang="en-US" sz="3300" spc="-115">
                <a:solidFill>
                  <a:srgbClr val="60AA82"/>
                </a:solidFill>
                <a:latin typeface="Agrandir Medium"/>
              </a:rPr>
              <a:t>Elinkeinoelämän kehittyminen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09593" y="5410188"/>
            <a:ext cx="2554511" cy="238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Såg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Bruk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Tändstickor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Cigaretter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00774" y="5453368"/>
            <a:ext cx="4210412" cy="118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Keramik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A _ _ _ _ _ 1874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45065" y="5453368"/>
            <a:ext cx="2397869" cy="17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Karameller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Rederier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60AA82"/>
              </a:solidFill>
              <a:latin typeface="Open 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5806961" y="3765828"/>
            <a:ext cx="985738" cy="5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1990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562436" y="5453368"/>
            <a:ext cx="3725564" cy="17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Utländska investeringar i Finland möjliga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81110" y="5453368"/>
            <a:ext cx="2943037" cy="2380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Hur många finnar flyttade till Sverige?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425751" y="3765828"/>
            <a:ext cx="1729755" cy="580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0AA82"/>
                </a:solidFill>
                <a:latin typeface="Open Sans Bold"/>
              </a:rPr>
              <a:t>1960-70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070138" y="8329084"/>
            <a:ext cx="2943037" cy="1745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60AA82"/>
                </a:solidFill>
                <a:latin typeface="Open Sans Bold"/>
              </a:rPr>
              <a:t>Marabou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60AA82"/>
                </a:solidFill>
                <a:latin typeface="Open Sans Bold"/>
              </a:rPr>
              <a:t>Borås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60AA82"/>
                </a:solidFill>
                <a:latin typeface="Open Sans Bold"/>
              </a:rPr>
              <a:t>Volvo</a:t>
            </a:r>
          </a:p>
          <a:p>
            <a:pPr algn="ctr">
              <a:lnSpc>
                <a:spcPts val="3500"/>
              </a:lnSpc>
            </a:pPr>
            <a:endParaRPr lang="en-US" sz="2500">
              <a:solidFill>
                <a:srgbClr val="60AA82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12265697" y="4146856"/>
            <a:ext cx="4314338" cy="4114800"/>
          </a:xfrm>
          <a:custGeom>
            <a:avLst/>
            <a:gdLst/>
            <a:ahLst/>
            <a:cxnLst/>
            <a:rect l="l" t="t" r="r" b="b"/>
            <a:pathLst>
              <a:path w="4314338" h="4114800">
                <a:moveTo>
                  <a:pt x="0" y="0"/>
                </a:moveTo>
                <a:lnTo>
                  <a:pt x="4314338" y="0"/>
                </a:lnTo>
                <a:lnTo>
                  <a:pt x="43143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TextBox 4"/>
          <p:cNvSpPr txBox="1"/>
          <p:nvPr/>
        </p:nvSpPr>
        <p:spPr>
          <a:xfrm>
            <a:off x="864532" y="1304765"/>
            <a:ext cx="17067924" cy="1123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32"/>
              </a:lnSpc>
            </a:pPr>
            <a:r>
              <a:rPr lang="en-US" sz="6400" spc="-224">
                <a:solidFill>
                  <a:srgbClr val="FFFFFF"/>
                </a:solidFill>
                <a:latin typeface="Agrandir Medium"/>
              </a:rPr>
              <a:t>“Ruotsi on Suomen tärkein kauppakumppani.”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6838" y="4165293"/>
            <a:ext cx="11426621" cy="1832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4"/>
              </a:lnSpc>
            </a:pPr>
            <a:r>
              <a:rPr lang="en-US" sz="5800" spc="-203">
                <a:solidFill>
                  <a:srgbClr val="FFFFFF"/>
                </a:solidFill>
                <a:latin typeface="Agrandir Medium"/>
              </a:rPr>
              <a:t>Maimo Henriksson</a:t>
            </a:r>
          </a:p>
          <a:p>
            <a:pPr marL="0" lvl="0" indent="0" algn="l">
              <a:lnSpc>
                <a:spcPts val="6554"/>
              </a:lnSpc>
            </a:pPr>
            <a:r>
              <a:rPr lang="en-US" sz="5800" spc="-203">
                <a:solidFill>
                  <a:srgbClr val="FFFFFF"/>
                </a:solidFill>
                <a:latin typeface="Agrandir Medium"/>
              </a:rPr>
              <a:t>Suomen suurlähettiläs, Ruotsi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Freeform 3"/>
          <p:cNvSpPr/>
          <p:nvPr/>
        </p:nvSpPr>
        <p:spPr>
          <a:xfrm>
            <a:off x="2062476" y="2792784"/>
            <a:ext cx="13025306" cy="1736707"/>
          </a:xfrm>
          <a:custGeom>
            <a:avLst/>
            <a:gdLst/>
            <a:ahLst/>
            <a:cxnLst/>
            <a:rect l="l" t="t" r="r" b="b"/>
            <a:pathLst>
              <a:path w="13025306" h="1736707">
                <a:moveTo>
                  <a:pt x="0" y="0"/>
                </a:moveTo>
                <a:lnTo>
                  <a:pt x="13025306" y="0"/>
                </a:lnTo>
                <a:lnTo>
                  <a:pt x="13025306" y="1736708"/>
                </a:lnTo>
                <a:lnTo>
                  <a:pt x="0" y="1736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4" name="Freeform 4"/>
          <p:cNvSpPr/>
          <p:nvPr/>
        </p:nvSpPr>
        <p:spPr>
          <a:xfrm>
            <a:off x="2062476" y="264349"/>
            <a:ext cx="2895864" cy="1914427"/>
          </a:xfrm>
          <a:custGeom>
            <a:avLst/>
            <a:gdLst/>
            <a:ahLst/>
            <a:cxnLst/>
            <a:rect l="l" t="t" r="r" b="b"/>
            <a:pathLst>
              <a:path w="2895864" h="1914427">
                <a:moveTo>
                  <a:pt x="0" y="0"/>
                </a:moveTo>
                <a:lnTo>
                  <a:pt x="2895864" y="0"/>
                </a:lnTo>
                <a:lnTo>
                  <a:pt x="2895864" y="1914427"/>
                </a:lnTo>
                <a:lnTo>
                  <a:pt x="0" y="1914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5" name="Freeform 5"/>
          <p:cNvSpPr/>
          <p:nvPr/>
        </p:nvSpPr>
        <p:spPr>
          <a:xfrm>
            <a:off x="2062476" y="4859065"/>
            <a:ext cx="11350616" cy="2274202"/>
          </a:xfrm>
          <a:custGeom>
            <a:avLst/>
            <a:gdLst/>
            <a:ahLst/>
            <a:cxnLst/>
            <a:rect l="l" t="t" r="r" b="b"/>
            <a:pathLst>
              <a:path w="11350616" h="2274202">
                <a:moveTo>
                  <a:pt x="0" y="0"/>
                </a:moveTo>
                <a:lnTo>
                  <a:pt x="11350616" y="0"/>
                </a:lnTo>
                <a:lnTo>
                  <a:pt x="11350616" y="2274202"/>
                </a:lnTo>
                <a:lnTo>
                  <a:pt x="0" y="22742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6" name="Freeform 6"/>
          <p:cNvSpPr/>
          <p:nvPr/>
        </p:nvSpPr>
        <p:spPr>
          <a:xfrm>
            <a:off x="2062476" y="7466642"/>
            <a:ext cx="7585664" cy="2349542"/>
          </a:xfrm>
          <a:custGeom>
            <a:avLst/>
            <a:gdLst/>
            <a:ahLst/>
            <a:cxnLst/>
            <a:rect l="l" t="t" r="r" b="b"/>
            <a:pathLst>
              <a:path w="7585664" h="2349542">
                <a:moveTo>
                  <a:pt x="0" y="0"/>
                </a:moveTo>
                <a:lnTo>
                  <a:pt x="7585664" y="0"/>
                </a:lnTo>
                <a:lnTo>
                  <a:pt x="7585664" y="2349542"/>
                </a:lnTo>
                <a:lnTo>
                  <a:pt x="0" y="2349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7" name="TextBox 7"/>
          <p:cNvSpPr txBox="1"/>
          <p:nvPr/>
        </p:nvSpPr>
        <p:spPr>
          <a:xfrm>
            <a:off x="5121544" y="471817"/>
            <a:ext cx="5501049" cy="1385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00"/>
              </a:lnSpc>
            </a:pPr>
            <a:r>
              <a:rPr lang="en-US" sz="5000">
                <a:solidFill>
                  <a:srgbClr val="FFFFFF"/>
                </a:solidFill>
                <a:latin typeface="Agrandir Bold"/>
              </a:rPr>
              <a:t>Färska nyheter</a:t>
            </a:r>
          </a:p>
          <a:p>
            <a:pPr marL="0" lvl="0" indent="0" algn="l">
              <a:lnSpc>
                <a:spcPts val="4104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grandir Bold"/>
              </a:rPr>
              <a:t>Tuoreita uutisia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35973" y="5119965"/>
            <a:ext cx="3723327" cy="87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00"/>
              </a:lnSpc>
              <a:spcBef>
                <a:spcPct val="0"/>
              </a:spcBef>
            </a:pPr>
            <a:r>
              <a:rPr lang="en-US" sz="5000">
                <a:solidFill>
                  <a:srgbClr val="FFFFFF"/>
                </a:solidFill>
                <a:latin typeface="Agrandir Bold"/>
              </a:rPr>
              <a:t>Dollarstore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82156" y="7231999"/>
            <a:ext cx="3723327" cy="266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20"/>
              </a:lnSpc>
            </a:pPr>
            <a:r>
              <a:rPr lang="en-US" sz="3000">
                <a:solidFill>
                  <a:srgbClr val="FFFFFF"/>
                </a:solidFill>
                <a:latin typeface="Agrandir Bold"/>
              </a:rPr>
              <a:t>K-Rauta -&gt; K-Bygg</a:t>
            </a:r>
          </a:p>
          <a:p>
            <a:pPr algn="l">
              <a:lnSpc>
                <a:spcPts val="3420"/>
              </a:lnSpc>
            </a:pPr>
            <a:r>
              <a:rPr lang="en-US" sz="3000">
                <a:solidFill>
                  <a:srgbClr val="FFFFFF"/>
                </a:solidFill>
                <a:latin typeface="Agrandir Bold"/>
              </a:rPr>
              <a:t>Puustelli</a:t>
            </a:r>
          </a:p>
          <a:p>
            <a:pPr algn="l">
              <a:lnSpc>
                <a:spcPts val="3420"/>
              </a:lnSpc>
            </a:pPr>
            <a:r>
              <a:rPr lang="en-US" sz="3000">
                <a:solidFill>
                  <a:srgbClr val="FFFFFF"/>
                </a:solidFill>
                <a:latin typeface="Agrandir Bold"/>
              </a:rPr>
              <a:t>Valio</a:t>
            </a:r>
          </a:p>
          <a:p>
            <a:pPr algn="l">
              <a:lnSpc>
                <a:spcPts val="3420"/>
              </a:lnSpc>
            </a:pPr>
            <a:r>
              <a:rPr lang="en-US" sz="3000">
                <a:solidFill>
                  <a:srgbClr val="FFFFFF"/>
                </a:solidFill>
                <a:latin typeface="Agrandir Bold"/>
              </a:rPr>
              <a:t>Kiilto</a:t>
            </a:r>
          </a:p>
          <a:p>
            <a:pPr algn="l">
              <a:lnSpc>
                <a:spcPts val="3420"/>
              </a:lnSpc>
            </a:pPr>
            <a:r>
              <a:rPr lang="en-US" sz="3000">
                <a:solidFill>
                  <a:srgbClr val="FFFFFF"/>
                </a:solidFill>
                <a:latin typeface="Agrandir Bold"/>
              </a:rPr>
              <a:t>Fiskars</a:t>
            </a:r>
          </a:p>
          <a:p>
            <a:pPr marL="0" lvl="0" indent="0" algn="l">
              <a:lnSpc>
                <a:spcPts val="342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Agrandir Bold"/>
              </a:rPr>
              <a:t>Fazer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1028700" y="488453"/>
            <a:ext cx="16159162" cy="985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spc="-312">
                <a:solidFill>
                  <a:srgbClr val="000000"/>
                </a:solidFill>
                <a:latin typeface="Agrandir Medium"/>
              </a:rPr>
              <a:t>Ruotsin markkinoille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1545853"/>
            <a:ext cx="7920266" cy="2991887"/>
            <a:chOff x="0" y="0"/>
            <a:chExt cx="2263664" cy="8551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AADBC0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44000" y="1545853"/>
            <a:ext cx="7920266" cy="2991887"/>
            <a:chOff x="0" y="0"/>
            <a:chExt cx="2263664" cy="8551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138" y="5033040"/>
            <a:ext cx="7920266" cy="2991887"/>
            <a:chOff x="0" y="0"/>
            <a:chExt cx="2263664" cy="8551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67596" y="5033040"/>
            <a:ext cx="7920266" cy="2991887"/>
            <a:chOff x="0" y="0"/>
            <a:chExt cx="2263664" cy="8551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AADBC0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440346" y="1924481"/>
            <a:ext cx="7096975" cy="2858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32" lvl="1" indent="-313066" algn="l">
              <a:lnSpc>
                <a:spcPts val="3103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Agrandir Medium"/>
              </a:rPr>
              <a:t>Seuraa ruotsalaisia medioita, niin saat tietoa, mille tuotteille ja palveluille on kysyntää - ruotsalaiset trendeissä edellä.</a:t>
            </a:r>
          </a:p>
          <a:p>
            <a:pPr marL="626132" lvl="1" indent="-313066" algn="l">
              <a:lnSpc>
                <a:spcPts val="3103"/>
              </a:lnSpc>
              <a:buFont typeface="Arial"/>
              <a:buChar char="•"/>
            </a:pPr>
            <a:r>
              <a:rPr lang="en-US" sz="2900">
                <a:solidFill>
                  <a:srgbClr val="000000"/>
                </a:solidFill>
                <a:latin typeface="Agrandir Medium"/>
              </a:rPr>
              <a:t>Perehdy markkinoihin, kuluttajatottumuksiin, lakeihin ym.</a:t>
            </a:r>
          </a:p>
          <a:p>
            <a:pPr algn="l">
              <a:lnSpc>
                <a:spcPts val="3317"/>
              </a:lnSpc>
            </a:pPr>
            <a:endParaRPr lang="en-US" sz="2900">
              <a:solidFill>
                <a:srgbClr val="000000"/>
              </a:solidFill>
              <a:latin typeface="Agrandir Medi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555646" y="1914956"/>
            <a:ext cx="7096975" cy="2622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11" lvl="1" indent="-334655" algn="l">
              <a:lnSpc>
                <a:spcPts val="3317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Agrandir Medium"/>
              </a:rPr>
              <a:t>Julkaise ruotsinkieliset verkkosivut ja verkkokauppa.</a:t>
            </a:r>
          </a:p>
          <a:p>
            <a:pPr marL="669311" lvl="1" indent="-334655" algn="l">
              <a:lnSpc>
                <a:spcPts val="3317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Agrandir Medium"/>
              </a:rPr>
              <a:t>Treenaa småprat</a:t>
            </a:r>
          </a:p>
          <a:p>
            <a:pPr marL="669311" lvl="1" indent="-334655" algn="l">
              <a:lnSpc>
                <a:spcPts val="3317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Agrandir Medium"/>
              </a:rPr>
              <a:t>Ole valmis “diskuteeraamaan”.</a:t>
            </a:r>
          </a:p>
          <a:p>
            <a:pPr algn="l">
              <a:lnSpc>
                <a:spcPts val="3317"/>
              </a:lnSpc>
            </a:pPr>
            <a:endParaRPr lang="en-US" sz="3100">
              <a:solidFill>
                <a:srgbClr val="000000"/>
              </a:solidFill>
              <a:latin typeface="Agrandir Medium"/>
            </a:endParaRPr>
          </a:p>
          <a:p>
            <a:pPr algn="l">
              <a:lnSpc>
                <a:spcPts val="3317"/>
              </a:lnSpc>
            </a:pPr>
            <a:endParaRPr lang="en-US" sz="3100">
              <a:solidFill>
                <a:srgbClr val="000000"/>
              </a:solidFill>
              <a:latin typeface="Agrandir Medium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40346" y="5203630"/>
            <a:ext cx="7096975" cy="220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11" lvl="1" indent="-334655" algn="l">
              <a:lnSpc>
                <a:spcPts val="3317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Agrandir Medium"/>
              </a:rPr>
              <a:t>Hanki liiketoimintaosaamista ja yrittäjyystaitoja - ruotsalaisilla niitä jo on!</a:t>
            </a:r>
          </a:p>
          <a:p>
            <a:pPr marL="669311" lvl="1" indent="-334655" algn="l">
              <a:lnSpc>
                <a:spcPts val="3317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Agrandir Medium"/>
              </a:rPr>
              <a:t>Yrittäjyys ei syö taiteellista uskottavuutta!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78256" y="5343894"/>
            <a:ext cx="7498946" cy="2322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5" lvl="1" indent="-302257" algn="l">
              <a:lnSpc>
                <a:spcPts val="29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grandir Medium"/>
              </a:rPr>
              <a:t>Älä pelkää tehdä itsestäsi numeroa!</a:t>
            </a:r>
          </a:p>
          <a:p>
            <a:pPr marL="604515" lvl="1" indent="-302257" algn="l">
              <a:lnSpc>
                <a:spcPts val="29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grandir Medium"/>
              </a:rPr>
              <a:t>Myy elämäntapaa, älä pelkkää logoa!</a:t>
            </a:r>
          </a:p>
          <a:p>
            <a:pPr marL="604515" lvl="1" indent="-302257" algn="l">
              <a:lnSpc>
                <a:spcPts val="29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grandir Medium"/>
              </a:rPr>
              <a:t>Yritä saada tuote isoihin tavarataloihin.</a:t>
            </a:r>
          </a:p>
          <a:p>
            <a:pPr algn="l">
              <a:lnSpc>
                <a:spcPts val="2995"/>
              </a:lnSpc>
            </a:pPr>
            <a:r>
              <a:rPr lang="en-US" sz="2799">
                <a:solidFill>
                  <a:srgbClr val="000000"/>
                </a:solidFill>
                <a:latin typeface="Agrandir Medium"/>
              </a:rPr>
              <a:t>        (Gauhar NK:lla)</a:t>
            </a:r>
          </a:p>
          <a:p>
            <a:pPr marL="604515" lvl="1" indent="-302257" algn="l">
              <a:lnSpc>
                <a:spcPts val="29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grandir Medium"/>
              </a:rPr>
              <a:t>Pystytä pop up -liike.</a:t>
            </a:r>
          </a:p>
          <a:p>
            <a:pPr marL="604515" lvl="1" indent="-302257" algn="l">
              <a:lnSpc>
                <a:spcPts val="2995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Agrandir Medium"/>
              </a:rPr>
              <a:t>Hyödynnä vaikuttajia.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23734" y="8520226"/>
            <a:ext cx="15964129" cy="1318557"/>
            <a:chOff x="0" y="0"/>
            <a:chExt cx="4562653" cy="37685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562653" cy="376852"/>
            </a:xfrm>
            <a:custGeom>
              <a:avLst/>
              <a:gdLst/>
              <a:ahLst/>
              <a:cxnLst/>
              <a:rect l="l" t="t" r="r" b="b"/>
              <a:pathLst>
                <a:path w="4562653" h="376852">
                  <a:moveTo>
                    <a:pt x="11639" y="0"/>
                  </a:moveTo>
                  <a:lnTo>
                    <a:pt x="4551014" y="0"/>
                  </a:lnTo>
                  <a:cubicBezTo>
                    <a:pt x="4554101" y="0"/>
                    <a:pt x="4557062" y="1226"/>
                    <a:pt x="4559244" y="3409"/>
                  </a:cubicBezTo>
                  <a:cubicBezTo>
                    <a:pt x="4561427" y="5592"/>
                    <a:pt x="4562653" y="8552"/>
                    <a:pt x="4562653" y="11639"/>
                  </a:cubicBezTo>
                  <a:lnTo>
                    <a:pt x="4562653" y="365213"/>
                  </a:lnTo>
                  <a:cubicBezTo>
                    <a:pt x="4562653" y="371641"/>
                    <a:pt x="4557442" y="376852"/>
                    <a:pt x="4551014" y="376852"/>
                  </a:cubicBezTo>
                  <a:lnTo>
                    <a:pt x="11639" y="376852"/>
                  </a:lnTo>
                  <a:cubicBezTo>
                    <a:pt x="5211" y="376852"/>
                    <a:pt x="0" y="371641"/>
                    <a:pt x="0" y="365213"/>
                  </a:cubicBezTo>
                  <a:lnTo>
                    <a:pt x="0" y="11639"/>
                  </a:lnTo>
                  <a:cubicBezTo>
                    <a:pt x="0" y="5211"/>
                    <a:pt x="5211" y="0"/>
                    <a:pt x="11639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  <p:txBody>
            <a:bodyPr/>
            <a:lstStyle/>
            <a:p>
              <a:endParaRPr lang="fi-FI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9525"/>
              <a:ext cx="4562653" cy="367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440346" y="8652097"/>
            <a:ext cx="7096975" cy="527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311" lvl="1" indent="-334655" algn="l">
              <a:lnSpc>
                <a:spcPts val="3317"/>
              </a:lnSpc>
              <a:buFont typeface="Arial"/>
              <a:buChar char="•"/>
            </a:pPr>
            <a:r>
              <a:rPr lang="en-US" sz="3100">
                <a:solidFill>
                  <a:srgbClr val="000000"/>
                </a:solidFill>
                <a:latin typeface="Agrandir Medium"/>
              </a:rPr>
              <a:t>Oltava rohkeaa ja iloista.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i-FI"/>
          </a:p>
        </p:txBody>
      </p:sp>
      <p:sp>
        <p:nvSpPr>
          <p:cNvPr id="3" name="TextBox 3"/>
          <p:cNvSpPr txBox="1"/>
          <p:nvPr/>
        </p:nvSpPr>
        <p:spPr>
          <a:xfrm>
            <a:off x="4910894" y="537565"/>
            <a:ext cx="8347698" cy="88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Affärer eller business?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0865" y="1833420"/>
            <a:ext cx="9147513" cy="658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"/>
              </a:rPr>
              <a:t>Kun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puhut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ruotsia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,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kuulut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joukkoon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luot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verkostoja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olet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mukana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käytäväkeskusteluissa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ymmärrät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mitä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muut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puhuvat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keskenään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asiakkaat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tuntevat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olonsa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mukavaksi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menet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ohi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kilpailijoiden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jotka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eivät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osaa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saat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pääsyn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>
                <a:solidFill>
                  <a:srgbClr val="FFFFFF"/>
                </a:solidFill>
                <a:latin typeface="Open Sans"/>
              </a:rPr>
              <a:t>tietoon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saat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näkyvyyttä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FFFFFF"/>
                </a:solidFill>
                <a:latin typeface="Open Sans"/>
              </a:rPr>
              <a:t>saat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kunnioitusta</a:t>
            </a:r>
            <a:endParaRPr lang="en-US" sz="3399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Open Sans"/>
              </a:rPr>
              <a:t>-&gt; se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vaikuttaa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positiivisesti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Open Sans"/>
              </a:rPr>
              <a:t>urakehitykseesi</a:t>
            </a:r>
            <a:r>
              <a:rPr lang="en-US" sz="3399" dirty="0">
                <a:solidFill>
                  <a:srgbClr val="FFFFFF"/>
                </a:solidFill>
                <a:latin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78525" y="1833420"/>
            <a:ext cx="8009772" cy="6580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Kun et puhu ruotsia,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jäät epävirallisten keskustelujen</a:t>
            </a: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      ulkopuolelle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tiedonsaanti hankaloituu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kontaktien luominen hidastuu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asioiden lobbaaminen vaikeutuu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luottamuksellisen ilmapiirin luominen hankaloituu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tulee väärinkäsityksiä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Open Sans"/>
              </a:rPr>
              <a:t>annat ehkä epätoivotun kuvan itsestäsi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D705805-14D7-AA16-73BB-73B0D0B502C7}"/>
              </a:ext>
            </a:extLst>
          </p:cNvPr>
          <p:cNvSpPr txBox="1"/>
          <p:nvPr/>
        </p:nvSpPr>
        <p:spPr>
          <a:xfrm>
            <a:off x="1219200" y="9105900"/>
            <a:ext cx="1386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Källa: Affärer eller business, Wilhelm </a:t>
            </a:r>
            <a:r>
              <a:rPr lang="sv-SE" dirty="0" err="1"/>
              <a:t>Barner</a:t>
            </a:r>
            <a:r>
              <a:rPr lang="sv-SE" dirty="0"/>
              <a:t>-Rasmussen, 2011</a:t>
            </a:r>
            <a:endParaRPr lang="fi-F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270</Words>
  <Application>Microsoft Office PowerPoint</Application>
  <PresentationFormat>Mukautettu</PresentationFormat>
  <Paragraphs>74</Paragraphs>
  <Slides>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4" baseType="lpstr">
      <vt:lpstr>Agrandir Bold</vt:lpstr>
      <vt:lpstr>Arial</vt:lpstr>
      <vt:lpstr>Calibri</vt:lpstr>
      <vt:lpstr>Open Sans</vt:lpstr>
      <vt:lpstr>Agrandir Medium</vt:lpstr>
      <vt:lpstr>Open Sans Bold</vt:lpstr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Financial Management Presentation</dc:title>
  <dc:creator>Tiina Halonen</dc:creator>
  <cp:lastModifiedBy>Tiina Halonen</cp:lastModifiedBy>
  <cp:revision>1</cp:revision>
  <dcterms:created xsi:type="dcterms:W3CDTF">2006-08-16T00:00:00Z</dcterms:created>
  <dcterms:modified xsi:type="dcterms:W3CDTF">2025-02-13T13:23:53Z</dcterms:modified>
  <dc:identifier>DAGEQCJj5QI</dc:identifier>
</cp:coreProperties>
</file>