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1"/>
  </p:notesMasterIdLst>
  <p:sldIdLst>
    <p:sldId id="418" r:id="rId2"/>
    <p:sldId id="329" r:id="rId3"/>
    <p:sldId id="328" r:id="rId4"/>
    <p:sldId id="320" r:id="rId5"/>
    <p:sldId id="427" r:id="rId6"/>
    <p:sldId id="428" r:id="rId7"/>
    <p:sldId id="419" r:id="rId8"/>
    <p:sldId id="321" r:id="rId9"/>
    <p:sldId id="420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Författare" initials="E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B7C0"/>
    <a:srgbClr val="3494BA"/>
    <a:srgbClr val="E0F2F4"/>
    <a:srgbClr val="BFE3E7"/>
    <a:srgbClr val="C0E1EE"/>
    <a:srgbClr val="C7DFE7"/>
    <a:srgbClr val="E7E5E5"/>
    <a:srgbClr val="C9E3E6"/>
    <a:srgbClr val="D1E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52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44"/>
      </p:cViewPr>
      <p:guideLst>
        <p:guide orient="horz" pos="2137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3202-6835-41F3-96DA-2F221E798856}" type="datetimeFigureOut">
              <a:rPr lang="fi-FI" smtClean="0"/>
              <a:t>16.12.2025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599FF-E190-49DE-AB97-B6C1E6A84E24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993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9CAAFA-E321-525F-37D4-3A7EF4D29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C349200-D501-1405-BF41-C0151A4E8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DE2F4C-DFB9-DA38-8C57-FE96C821A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16.12.2025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CBCAAF-A1B4-4E27-68E7-25D85A9F9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4A9FC4-A248-AB45-6A9A-0984FBEEB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1469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C64374-224C-BFCC-432A-31FA45681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670B53C-9FD4-5CCF-7C74-594658A34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933D13-B260-D2CF-EFE8-39D92F50D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16.12.2025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62F82C-DA7D-2F66-C1CF-911B9D3DB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AADC3C-ED55-9BD1-F81D-AC0F2B0AC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4981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FC721C6-FA3D-D9D0-C88F-3DDB69EF4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2452593-F240-3A79-4336-EA15DC5D6A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4F34F8A-FE79-9E62-71A8-ED19E4924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16.12.2025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F22D34-B944-7F8A-D5DA-C3D2668A1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F8C87FD-2EED-F107-9BE8-162851A21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74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9FE37B-5E56-925A-0805-E913C68E7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43B532-9249-3F44-155B-9B11B3638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405828-EAB0-BA64-176B-7C7229E00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16.12.2025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F6F4B9-3012-7FE2-A927-D36FD817D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18FC2D9-051A-E5CE-5072-6E6E54ACD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84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4E4074-671E-3406-D528-BBCE7FA11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CC3E93B-4A8C-0A05-77F2-BC652A55C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40B694-1E69-E01E-6B6F-AE91FF76E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16.12.2025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17CE87-3548-DBC9-9513-D8E7EF563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55579F-27E9-E7CE-33DB-F3F837B2C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169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6BADEA-F5B3-2888-DB96-82BFD812B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571355-F98F-DF13-7EB3-0EA3BF71F2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2BBD730-3515-0858-7E63-FB3B75E40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FA5453-2960-268B-B597-13ACC912F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16.12.2025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8F2746F-A83B-D2B5-07AE-A81ED43B4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A7DB6E3-C5D8-2D2F-E7BD-7AB396F69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0669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424CE7-6E96-2D04-0436-D77251BB3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89683BE-6961-245B-570B-3D089798D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8895450-8E3E-EF52-4D97-A45A363A3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EC53E36-43A7-7AC8-2A75-EFF06DC6DB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74033CD-E380-DD25-A263-621AD89E48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6F3C5E0-497D-0D1C-55A1-554488136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16.12.2025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613FB89-EB5D-0672-7008-632EAB9B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39A2337-4B34-D0CC-AC76-093855B9D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7437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6CE095-D0D5-4C23-2AA7-850407DEF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482FCC6-D0E5-236D-AABC-F94BDD2D8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16.12.2025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66F2242-BB56-9088-F1B0-2F1E77B32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BDABAC6-33CB-3AF8-1F55-1114C0C56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3309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312DD46-23AF-E1C4-70E4-7E8A9C3E29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74920" y="6362700"/>
            <a:ext cx="2743200" cy="365125"/>
          </a:xfrm>
        </p:spPr>
        <p:txBody>
          <a:bodyPr/>
          <a:lstStyle/>
          <a:p>
            <a:fld id="{DD4E51B5-4D3B-4133-9F5E-FF36125E1D73}" type="datetimeFigureOut">
              <a:rPr lang="fi-FI" smtClean="0"/>
              <a:t>16.12.2025</a:t>
            </a:fld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E1C79E9-317D-8C21-1F3C-A3513FEAE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79086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BE8603-68D2-34EB-9F93-EDC0F31BB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CCA47D-CFFC-1E89-65B5-E52306F14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73B791F-37A9-E58B-420A-1E7A4EE66C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35CFB3E-A220-946A-B829-E9FD24D2F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16.12.2025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8AF23BE-2EA7-D066-1624-BA51330A6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35715D4-B57D-4CA1-0EC6-EE5DB4A99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3750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22607E-4508-FE1A-A6C5-7C343B66E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D334C1B-BFB9-97A2-9B03-E440626346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dirty="0"/>
              <a:t>Lisää kuva napsauttamalla kuvaketta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C04A4C1-FAB7-42CE-306F-4E957C900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EABA317-359C-4082-CC6C-01547F5B2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16.12.2025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E6090FE-CCAB-C6A6-A1A0-4FDA8CBE0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5E40E71-9856-E684-27CC-95FB88694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5323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9BBA6F1-28CB-37FB-704B-A69022282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C564B9A-6297-28DB-5274-C1B544424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4B3F3D-8E1A-F41B-977C-35C09FEF27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E51B5-4D3B-4133-9F5E-FF36125E1D73}" type="datetimeFigureOut">
              <a:rPr lang="fi-FI" smtClean="0"/>
              <a:t>16.12.2025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7674F0F-E910-2473-8393-6F6DBF0FB7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8AABF1B-1454-764F-B80B-70092D1464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0680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ph.fi/sites/default/files/documents/Opiskelijapalautekyselyt%201.7.2025%20alkaen%2C%20selkoenglanti.pdf" TargetMode="External"/><Relationship Id="rId5" Type="http://schemas.openxmlformats.org/officeDocument/2006/relationships/hyperlink" Target="https://www.oph.fi/sites/default/files/documents/Opiskelijapalautekyselyt%201.7.2025%20alkaen%2C%20selkoruotsi.pdf" TargetMode="External"/><Relationship Id="rId4" Type="http://schemas.openxmlformats.org/officeDocument/2006/relationships/hyperlink" Target="https://www.oph.fi/sites/default/files/documents/Opiskelijapalautekysely%201.7.2025%20alkaen%2C%20selkosuomi.pdf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aoe.fi/#/materiaali/4222" TargetMode="External"/><Relationship Id="rId3" Type="http://schemas.microsoft.com/office/2007/relationships/hdphoto" Target="../media/hdphoto2.wdp"/><Relationship Id="rId7" Type="http://schemas.openxmlformats.org/officeDocument/2006/relationships/hyperlink" Target="https://aoe.fi/#/materiaali/4216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oe.fi/#/materiaali/4588" TargetMode="External"/><Relationship Id="rId5" Type="http://schemas.openxmlformats.org/officeDocument/2006/relationships/hyperlink" Target="https://aoe.fi/#/materiaali/4589" TargetMode="External"/><Relationship Id="rId4" Type="http://schemas.openxmlformats.org/officeDocument/2006/relationships/hyperlink" Target="https://www.keuda.fi/keuda/hankkeet/vierko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ph.fi/fi/koulutus-ja-tutkinnot/ammatillisen-koulutuksen-opiskelijapalaute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h.fi/fi/koulutus-ja-tutkinnot/ammatillisen-koulutuksen-opiskelijapalaute" TargetMode="External"/><Relationship Id="rId2" Type="http://schemas.openxmlformats.org/officeDocument/2006/relationships/hyperlink" Target="https://www.finlex.fi/fi/lainsaadanto/saadoskokoelma/2020/1244#OT2_OT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0EDD36-9669-4617-4A0B-3027DB3BA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5830" y="685879"/>
            <a:ext cx="8140820" cy="5451073"/>
          </a:xfrm>
        </p:spPr>
        <p:txBody>
          <a:bodyPr>
            <a:normAutofit/>
          </a:bodyPr>
          <a:lstStyle/>
          <a:p>
            <a:pPr algn="ctr" rtl="0"/>
            <a:r>
              <a:rPr kumimoji="0" lang="sv-fi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ADLaM Display"/>
                <a:ea typeface="ADLaM Display"/>
                <a:cs typeface="ADLaM Display"/>
              </a:rPr>
              <a:t>FRIS 2</a:t>
            </a:r>
            <a:br>
              <a:rPr lang="sv-fi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sv-fi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sv-fi" sz="4400" b="0" i="0" u="none" baseline="0" dirty="0">
                <a:ln>
                  <a:noFill/>
                </a:ln>
                <a:effectLst/>
                <a:uLnTx/>
                <a:uFillTx/>
                <a:latin typeface="ADLaM Display"/>
                <a:ea typeface="ADLaM Display"/>
                <a:cs typeface="ADLaM Display"/>
              </a:rPr>
              <a:t>Handledning av studerande i yrkesutbildningens </a:t>
            </a:r>
            <a:br>
              <a:rPr lang="sv-fi" sz="4400" dirty="0">
                <a:latin typeface="ADLaM Display"/>
                <a:ea typeface="ADLaM Display"/>
                <a:cs typeface="ADLaM Display"/>
              </a:rPr>
            </a:br>
            <a:r>
              <a:rPr lang="sv-fi" sz="4400" b="0" i="0" u="none" baseline="0" dirty="0">
                <a:ln>
                  <a:noFill/>
                </a:ln>
                <a:effectLst/>
                <a:uLnTx/>
                <a:uFillTx/>
                <a:latin typeface="ADLaM Display"/>
                <a:ea typeface="ADLaM Display"/>
                <a:cs typeface="ADLaM Display"/>
              </a:rPr>
              <a:t>startenkät</a:t>
            </a:r>
            <a:br>
              <a:rPr lang="sv-fi" sz="4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sv-fi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sv-fi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sv-fi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sv-fi" sz="2400" b="0" i="0" u="none" baseline="0" dirty="0">
                <a:ln>
                  <a:noFill/>
                </a:ln>
                <a:effectLst/>
                <a:uLnTx/>
                <a:uFillTx/>
                <a:latin typeface="ADLaM Display"/>
                <a:ea typeface="ADLaM Display"/>
                <a:cs typeface="ADLaM Display"/>
              </a:rPr>
              <a:t>Arbetspaket E/</a:t>
            </a:r>
            <a:r>
              <a:rPr kumimoji="0" lang="sv-fi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ADLaM Display"/>
                <a:ea typeface="ADLaM Display"/>
                <a:cs typeface="ADLaM Display"/>
              </a:rPr>
              <a:t> </a:t>
            </a:r>
            <a:r>
              <a:rPr lang="sv-fi" sz="2400" b="0" i="0" u="none" baseline="0" dirty="0">
                <a:latin typeface="ADLaM Display"/>
                <a:ea typeface="ADLaM Display"/>
                <a:cs typeface="ADLaM Display"/>
              </a:rPr>
              <a:t>Oili </a:t>
            </a:r>
            <a:r>
              <a:rPr lang="sv-fi" sz="2400" b="0" i="0" u="none" baseline="0" dirty="0" err="1">
                <a:latin typeface="ADLaM Display"/>
                <a:ea typeface="ADLaM Display"/>
                <a:cs typeface="ADLaM Display"/>
              </a:rPr>
              <a:t>Jäppinen</a:t>
            </a:r>
            <a:br>
              <a:rPr lang="sv-fi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sv-fi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kumimoji="0" lang="sv-fi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ADLaM Display"/>
                <a:ea typeface="ADLaM Display"/>
                <a:cs typeface="ADLaM Display"/>
              </a:rPr>
              <a:t>2025</a:t>
            </a:r>
            <a:br>
              <a:rPr lang="sv-fi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691631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26532736-A98C-BC5A-478F-D59773222F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27258" y="1"/>
            <a:ext cx="7285351" cy="6407888"/>
          </a:xfrm>
          <a:prstGeom prst="rect">
            <a:avLst/>
          </a:prstGeom>
          <a:ln>
            <a:noFill/>
          </a:ln>
        </p:spPr>
      </p:pic>
      <p:sp>
        <p:nvSpPr>
          <p:cNvPr id="3" name="Otsikko 2">
            <a:extLst>
              <a:ext uri="{FF2B5EF4-FFF2-40B4-BE49-F238E27FC236}">
                <a16:creationId xmlns:a16="http://schemas.microsoft.com/office/drawing/2014/main" id="{D926AB86-8B37-672E-B436-41CC8AB15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1930" y="777582"/>
            <a:ext cx="4168140" cy="1325563"/>
          </a:xfrm>
        </p:spPr>
        <p:txBody>
          <a:bodyPr/>
          <a:lstStyle/>
          <a:p>
            <a:pPr algn="ctr" rtl="0"/>
            <a:r>
              <a:rPr lang="sv-fi" b="0" i="0" u="none" baseline="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FRIS 2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3D69C5B-C443-8263-1EDC-1637D7A7A263}"/>
              </a:ext>
            </a:extLst>
          </p:cNvPr>
          <p:cNvSpPr txBox="1"/>
          <p:nvPr/>
        </p:nvSpPr>
        <p:spPr>
          <a:xfrm>
            <a:off x="3466465" y="2103145"/>
            <a:ext cx="525907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2400" b="1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Utveckling av utbildning och handledning på främmande språk och av språkmedveten utbildning och handledning.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fi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2400" b="1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Förbättring av studiemöjligheterna i S2-språk.</a:t>
            </a:r>
            <a:endParaRPr kumimoji="0" lang="sv-fi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52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13D086-EB06-36B4-8ABE-8C4D29067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7940" y="161925"/>
            <a:ext cx="8506460" cy="1325563"/>
          </a:xfrm>
        </p:spPr>
        <p:txBody>
          <a:bodyPr>
            <a:normAutofit/>
          </a:bodyPr>
          <a:lstStyle/>
          <a:p>
            <a:pPr algn="l" rtl="0"/>
            <a:r>
              <a:rPr lang="sv-fi" b="0" i="0" u="none" baseline="0" dirty="0">
                <a:latin typeface="ADLaM Display"/>
                <a:ea typeface="ADLaM Display"/>
                <a:cs typeface="ADLaM Display"/>
              </a:rPr>
              <a:t>Bakgrund: studeranderespons inom yrkesutbildningen</a:t>
            </a:r>
            <a:endParaRPr lang="sv-fi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212096-2842-A7F8-B14E-E7DB2E42B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7940" y="1677670"/>
            <a:ext cx="8796746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l" rtl="0"/>
            <a:r>
              <a:rPr lang="sv-fi" b="0" i="0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Utbildningsstyrelsen följer upp hur nöjda de studerande är med utbildningen och dess effekter</a:t>
            </a:r>
          </a:p>
          <a:p>
            <a:pPr algn="l" rtl="0"/>
            <a:r>
              <a:rPr lang="sv-fi" b="0" i="0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Utgående från responsen uppföljs och utvecklas utbildningen</a:t>
            </a:r>
          </a:p>
          <a:p>
            <a:pPr algn="l" rtl="0"/>
            <a:r>
              <a:rPr lang="sv-fi" b="0" i="0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Responsenkäten skickas i inledningsskedet och i slutskedet av studierna. </a:t>
            </a:r>
          </a:p>
          <a:p>
            <a:pPr algn="l" rtl="0"/>
            <a:r>
              <a:rPr lang="sv-fi" b="0" i="0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Svaren i studeranderesponsen påverkar läroanstaltens finansiering</a:t>
            </a:r>
          </a:p>
          <a:p>
            <a:pPr lvl="1" algn="l" rtl="0">
              <a:buFont typeface="Courier New" panose="020B0604020202020204" pitchFamily="34" charset="0"/>
              <a:buChar char="o"/>
            </a:pPr>
            <a:r>
              <a:rPr lang="sv-fi" b="0" i="0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Antal svarande</a:t>
            </a:r>
          </a:p>
          <a:p>
            <a:pPr lvl="1" algn="l" rtl="0">
              <a:buFont typeface="Courier New" panose="020B0604020202020204" pitchFamily="34" charset="0"/>
              <a:buChar char="o"/>
            </a:pPr>
            <a:r>
              <a:rPr lang="sv-fi" b="0" i="0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Poäng som de svarande gett </a:t>
            </a:r>
          </a:p>
          <a:p>
            <a:pPr marL="457200" lvl="1" indent="0" algn="l" rtl="0">
              <a:buNone/>
            </a:pPr>
            <a:r>
              <a:rPr lang="sv-fi" b="0" i="0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det är alltså viktigt att så många som möjligt besvarar enkäten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05E6F0B4-3255-DCEC-6C50-60E3A159A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8295" t="10751" r="6793" b="21515"/>
          <a:stretch/>
        </p:blipFill>
        <p:spPr>
          <a:xfrm>
            <a:off x="1" y="1"/>
            <a:ext cx="2354094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49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13D086-EB06-36B4-8ABE-8C4D29067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939" y="365125"/>
            <a:ext cx="8428501" cy="1337286"/>
          </a:xfrm>
        </p:spPr>
        <p:txBody>
          <a:bodyPr/>
          <a:lstStyle/>
          <a:p>
            <a:pPr algn="l" rtl="0"/>
            <a:r>
              <a:rPr lang="sv-fi" b="0" i="0" u="none" baseline="0" dirty="0">
                <a:latin typeface="ADLaM Display"/>
                <a:ea typeface="ADLaM Display"/>
                <a:cs typeface="ADLaM Display"/>
              </a:rPr>
              <a:t>Startenkäten och PUK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1296FFC3-7D75-2A48-BE5D-303B9DCD56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 l="7304" r="9437" b="3594"/>
          <a:stretch/>
        </p:blipFill>
        <p:spPr>
          <a:xfrm flipH="1">
            <a:off x="0" y="2679786"/>
            <a:ext cx="3075994" cy="3644973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212096-2842-A7F8-B14E-E7DB2E42B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8939" y="1702411"/>
            <a:ext cx="8945624" cy="4418471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algn="l" rtl="0"/>
            <a:r>
              <a:rPr lang="sv-fi" b="0" i="0" u="none" baseline="0" dirty="0">
                <a:ea typeface="ADLaM Display"/>
                <a:cs typeface="Arial"/>
              </a:rPr>
              <a:t>Då den studerandes PUK har godkänts för första gången skickar Utbildningsstyrelsen automatiskt enkäten till den studerande per e-post (e-postadress som antecknats i studerande-informationssystemet)</a:t>
            </a:r>
          </a:p>
          <a:p>
            <a:pPr algn="l" rtl="0"/>
            <a:r>
              <a:rPr lang="sv-fi" b="0" i="0" u="none" baseline="0" dirty="0">
                <a:ea typeface="ADLaM Display"/>
                <a:cs typeface="Arial"/>
              </a:rPr>
              <a:t>Svarstiden är 30 dagar</a:t>
            </a:r>
          </a:p>
          <a:p>
            <a:pPr algn="l" rtl="0"/>
            <a:r>
              <a:rPr lang="sv-fi" b="0" i="0" u="none" baseline="0" dirty="0">
                <a:ea typeface="ADLaM Display"/>
                <a:cs typeface="Arial"/>
              </a:rPr>
              <a:t>Målgrupp är studerande som avlägger grund-, yrkes- eller specialyrkesexamina eller examensdelar i dessa.</a:t>
            </a:r>
          </a:p>
          <a:p>
            <a:pPr algn="l" rtl="0"/>
            <a:r>
              <a:rPr lang="sv-fi" b="0" i="0" u="none" baseline="0" dirty="0">
                <a:ea typeface="ADLaM Display"/>
                <a:cs typeface="Arial"/>
              </a:rPr>
              <a:t>I det meddelande som den studerande får finns tre olika länkar - enkät på finska, svenska och engelska</a:t>
            </a:r>
          </a:p>
          <a:p>
            <a:pPr algn="l" rtl="0"/>
            <a:r>
              <a:rPr lang="sv-fi" b="0" i="0" u="none" baseline="0" dirty="0">
                <a:ea typeface="ADLaM Display"/>
                <a:cs typeface="Arial"/>
              </a:rPr>
              <a:t>Dessutom finns material på lätt språk för utskrivning: </a:t>
            </a:r>
          </a:p>
          <a:p>
            <a:pPr lvl="1" algn="l" rtl="0"/>
            <a:r>
              <a:rPr lang="sv-fi" b="0" i="0" u="none" baseline="0" dirty="0">
                <a:ea typeface="ADLaM Display"/>
                <a:cs typeface="Arial"/>
                <a:hlinkClick r:id="rId4"/>
              </a:rPr>
              <a:t>Lätt finska</a:t>
            </a:r>
            <a:endParaRPr lang="sv-fi" dirty="0">
              <a:ea typeface="ADLaM Display"/>
              <a:cs typeface="Arial"/>
            </a:endParaRPr>
          </a:p>
          <a:p>
            <a:pPr lvl="1" algn="l" rtl="0"/>
            <a:r>
              <a:rPr lang="sv-fi" b="0" i="0" u="none" baseline="0" dirty="0">
                <a:ea typeface="ADLaM Display"/>
                <a:cs typeface="Arial"/>
                <a:hlinkClick r:id="rId5"/>
              </a:rPr>
              <a:t>Lätt svenska </a:t>
            </a:r>
            <a:endParaRPr lang="sv-fi" dirty="0">
              <a:ea typeface="ADLaM Display"/>
              <a:cs typeface="Arial"/>
            </a:endParaRPr>
          </a:p>
          <a:p>
            <a:pPr lvl="1" algn="l" rtl="0"/>
            <a:r>
              <a:rPr lang="sv-fi" b="0" i="0" u="none" baseline="0" dirty="0">
                <a:ea typeface="ADLaM Display"/>
                <a:cs typeface="Arial"/>
                <a:hlinkClick r:id="rId6"/>
              </a:rPr>
              <a:t>Lätt engelska</a:t>
            </a:r>
            <a:endParaRPr lang="sv-fi" dirty="0">
              <a:ea typeface="ADLaM Display"/>
              <a:cs typeface="Arial"/>
            </a:endParaRPr>
          </a:p>
          <a:p>
            <a:pPr marL="0" indent="0" algn="l" rtl="0">
              <a:buNone/>
            </a:pPr>
            <a:endParaRPr lang="sv-fi" dirty="0">
              <a:latin typeface="Arial"/>
              <a:ea typeface="ADLaM Display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60981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65D06-503E-94C9-5B8D-23349DA29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8A9DDF-E46F-C29A-8824-623205E2E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439" y="365125"/>
            <a:ext cx="9000001" cy="1348491"/>
          </a:xfrm>
        </p:spPr>
        <p:txBody>
          <a:bodyPr>
            <a:normAutofit fontScale="90000"/>
          </a:bodyPr>
          <a:lstStyle/>
          <a:p>
            <a:pPr algn="l" rtl="0"/>
            <a:r>
              <a:rPr lang="sv-fi" b="0" i="0" u="none" baseline="0" dirty="0">
                <a:latin typeface="ADLaM Display"/>
                <a:ea typeface="ADLaM Display"/>
                <a:cs typeface="ADLaM Display"/>
              </a:rPr>
              <a:t>Handledning av studerande med ett främmande språk I startenkäten 1/2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EB49850-74B9-1732-AE8E-B5B24B04EC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 l="7304" r="9437" b="3594"/>
          <a:stretch/>
        </p:blipFill>
        <p:spPr>
          <a:xfrm flipH="1">
            <a:off x="0" y="2679786"/>
            <a:ext cx="3075994" cy="3644973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3B4965-159D-A1CA-507B-E898A2D15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9498" y="2055682"/>
            <a:ext cx="8580602" cy="4269077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457200" indent="-457200" algn="l" rtl="0"/>
            <a:r>
              <a:rPr lang="sv-fi" b="0" i="0" u="none" baseline="0" dirty="0">
                <a:ea typeface="Calibri" panose="020F0502020204030204"/>
                <a:cs typeface="Calibri" panose="020F0502020204030204"/>
              </a:rPr>
              <a:t>Reservera tillräckligt med tid i början av studierna för introduktion av den studerande. Utbildningssystemet och sättet att studera kan avvika från den studerandes tidigare erfarenheter av att studera. </a:t>
            </a:r>
          </a:p>
          <a:p>
            <a:pPr marL="457200" indent="-457200" algn="l" rtl="0"/>
            <a:r>
              <a:rPr lang="sv-fi" b="0" i="0" u="none" baseline="0" dirty="0">
                <a:ea typeface="Calibri" panose="020F0502020204030204"/>
                <a:cs typeface="Calibri" panose="020F0502020204030204"/>
              </a:rPr>
              <a:t>Utnyttja </a:t>
            </a:r>
            <a:r>
              <a:rPr lang="sv-fi" b="0" i="0" u="none" baseline="0" dirty="0">
                <a:ea typeface="Calibri" panose="020F0502020204030204"/>
                <a:cs typeface="Calibri" panose="020F0502020204030204"/>
                <a:hlinkClick r:id="rId4"/>
              </a:rPr>
              <a:t>FRIS stödmaterial</a:t>
            </a:r>
            <a:r>
              <a:rPr lang="sv-fi" b="0" i="0" u="none" baseline="0" dirty="0">
                <a:ea typeface="Calibri" panose="020F0502020204030204"/>
                <a:cs typeface="Calibri" panose="020F0502020204030204"/>
              </a:rPr>
              <a:t>, t.ex. </a:t>
            </a:r>
          </a:p>
          <a:p>
            <a:pPr marL="914400" lvl="1" indent="-457200" algn="l" rtl="0"/>
            <a:r>
              <a:rPr lang="sv-fi" b="0" i="0" u="none" baseline="0" dirty="0">
                <a:ea typeface="Calibri" panose="020F0502020204030204"/>
                <a:cs typeface="Calibri" panose="020F0502020204030204"/>
                <a:hlinkClick r:id="rId5"/>
              </a:rPr>
              <a:t>HOKS-</a:t>
            </a:r>
            <a:r>
              <a:rPr lang="sv-fi" b="0" i="0" u="none" baseline="0" dirty="0" err="1">
                <a:ea typeface="Calibri" panose="020F0502020204030204"/>
                <a:cs typeface="Calibri" panose="020F0502020204030204"/>
                <a:hlinkClick r:id="rId5"/>
              </a:rPr>
              <a:t>pöytätabletti</a:t>
            </a:r>
            <a:r>
              <a:rPr lang="sv-fi" b="0" i="0" u="none" baseline="0" dirty="0">
                <a:ea typeface="Calibri" panose="020F0502020204030204"/>
                <a:cs typeface="Calibri" panose="020F0502020204030204"/>
                <a:hlinkClick r:id="rId5"/>
              </a:rPr>
              <a:t> (frågor på olika språk</a:t>
            </a:r>
            <a:r>
              <a:rPr lang="sv-fi" b="0" i="0" u="none" baseline="0" dirty="0">
                <a:ea typeface="Calibri" panose="020F0502020204030204"/>
                <a:cs typeface="Calibri" panose="020F0502020204030204"/>
              </a:rPr>
              <a:t>)</a:t>
            </a:r>
          </a:p>
          <a:p>
            <a:pPr marL="914400" lvl="1" indent="-457200" algn="l" rtl="0"/>
            <a:r>
              <a:rPr lang="sv-fi" b="0" i="0" u="none" baseline="0" dirty="0">
                <a:ea typeface="Calibri" panose="020F0502020204030204"/>
                <a:cs typeface="Calibri" panose="020F0502020204030204"/>
                <a:hlinkClick r:id="rId6"/>
              </a:rPr>
              <a:t>HOKS-</a:t>
            </a:r>
            <a:r>
              <a:rPr lang="sv-fi" b="0" i="0" u="none" baseline="0" dirty="0" err="1">
                <a:ea typeface="Calibri" panose="020F0502020204030204"/>
                <a:cs typeface="Calibri" panose="020F0502020204030204"/>
                <a:hlinkClick r:id="rId6"/>
              </a:rPr>
              <a:t>botti</a:t>
            </a:r>
            <a:r>
              <a:rPr lang="sv-fi" b="0" i="0" u="none" baseline="0" dirty="0">
                <a:ea typeface="Calibri" panose="020F0502020204030204"/>
                <a:cs typeface="Calibri" panose="020F0502020204030204"/>
                <a:hlinkClick r:id="rId6"/>
              </a:rPr>
              <a:t> ja ammatillisen </a:t>
            </a:r>
            <a:r>
              <a:rPr lang="sv-fi" b="0" i="0" u="none" baseline="0" dirty="0" err="1">
                <a:ea typeface="Calibri" panose="020F0502020204030204"/>
                <a:cs typeface="Calibri" panose="020F0502020204030204"/>
                <a:hlinkClick r:id="rId6"/>
              </a:rPr>
              <a:t>koulutuksen</a:t>
            </a:r>
            <a:r>
              <a:rPr lang="sv-fi" b="0" i="0" u="none" baseline="0" dirty="0">
                <a:ea typeface="Calibri" panose="020F0502020204030204"/>
                <a:cs typeface="Calibri" panose="020F0502020204030204"/>
                <a:hlinkClick r:id="rId6"/>
              </a:rPr>
              <a:t> </a:t>
            </a:r>
            <a:r>
              <a:rPr lang="sv-fi" b="0" i="0" u="none" baseline="0" dirty="0" err="1">
                <a:ea typeface="Calibri" panose="020F0502020204030204"/>
                <a:cs typeface="Calibri" panose="020F0502020204030204"/>
                <a:hlinkClick r:id="rId6"/>
              </a:rPr>
              <a:t>sanastoa</a:t>
            </a:r>
            <a:r>
              <a:rPr lang="sv-fi" b="0" i="0" u="none" baseline="0" dirty="0">
                <a:ea typeface="Calibri" panose="020F0502020204030204"/>
                <a:cs typeface="Calibri" panose="020F0502020204030204"/>
                <a:hlinkClick r:id="rId6"/>
              </a:rPr>
              <a:t> </a:t>
            </a:r>
            <a:endParaRPr lang="sv-fi" dirty="0">
              <a:ea typeface="Calibri" panose="020F0502020204030204"/>
              <a:cs typeface="Calibri" panose="020F0502020204030204"/>
            </a:endParaRPr>
          </a:p>
          <a:p>
            <a:pPr marL="914400" lvl="1" indent="-457200" algn="l" rtl="0"/>
            <a:r>
              <a:rPr lang="sv-fi" b="0" i="0" u="none" baseline="0" dirty="0">
                <a:ea typeface="Calibri" panose="020F0502020204030204"/>
                <a:cs typeface="Calibri" panose="020F0502020204030204"/>
                <a:hlinkClick r:id="rId7"/>
              </a:rPr>
              <a:t>Utvärdering av invandrarstuderandes stödbehov (blankett)</a:t>
            </a:r>
            <a:endParaRPr lang="sv-fi" dirty="0">
              <a:ea typeface="Calibri" panose="020F0502020204030204"/>
              <a:cs typeface="Calibri" panose="020F0502020204030204"/>
            </a:endParaRPr>
          </a:p>
          <a:p>
            <a:pPr marL="914400" lvl="1" indent="-457200" algn="l" rtl="0"/>
            <a:r>
              <a:rPr lang="sv-fi" b="0" i="0" u="none" baseline="0" dirty="0">
                <a:ea typeface="Calibri" panose="020F0502020204030204"/>
                <a:cs typeface="Calibri" panose="020F0502020204030204"/>
                <a:hlinkClick r:id="rId8"/>
              </a:rPr>
              <a:t>YTO-</a:t>
            </a:r>
            <a:r>
              <a:rPr lang="sv-fi" b="0" i="0" u="none" baseline="0" dirty="0" err="1">
                <a:ea typeface="Calibri" panose="020F0502020204030204"/>
                <a:cs typeface="Calibri" panose="020F0502020204030204"/>
                <a:hlinkClick r:id="rId8"/>
              </a:rPr>
              <a:t>opintojen</a:t>
            </a:r>
            <a:r>
              <a:rPr lang="sv-fi" b="0" i="0" u="none" baseline="0" dirty="0">
                <a:ea typeface="Calibri" panose="020F0502020204030204"/>
                <a:cs typeface="Calibri" panose="020F0502020204030204"/>
                <a:hlinkClick r:id="rId8"/>
              </a:rPr>
              <a:t> </a:t>
            </a:r>
            <a:r>
              <a:rPr lang="sv-fi" b="0" i="0" u="none" baseline="0" dirty="0" err="1">
                <a:ea typeface="Calibri" panose="020F0502020204030204"/>
                <a:cs typeface="Calibri" panose="020F0502020204030204"/>
                <a:hlinkClick r:id="rId8"/>
              </a:rPr>
              <a:t>osaamistavoitteet</a:t>
            </a:r>
            <a:r>
              <a:rPr lang="sv-fi" b="0" i="0" u="none" baseline="0" dirty="0">
                <a:ea typeface="Calibri" panose="020F0502020204030204"/>
                <a:cs typeface="Calibri" panose="020F0502020204030204"/>
                <a:hlinkClick r:id="rId8"/>
              </a:rPr>
              <a:t> </a:t>
            </a:r>
            <a:r>
              <a:rPr lang="sv-fi" b="0" i="0" u="none" baseline="0" dirty="0" err="1">
                <a:ea typeface="Calibri" panose="020F0502020204030204"/>
                <a:cs typeface="Calibri" panose="020F0502020204030204"/>
                <a:hlinkClick r:id="rId8"/>
              </a:rPr>
              <a:t>selkokielellä</a:t>
            </a:r>
            <a:endParaRPr lang="sv-fi" dirty="0">
              <a:ea typeface="Calibri" panose="020F0502020204030204"/>
              <a:cs typeface="Calibri" panose="020F0502020204030204"/>
            </a:endParaRPr>
          </a:p>
          <a:p>
            <a:pPr marL="457200" lvl="1" indent="0" algn="l" rtl="0">
              <a:buNone/>
            </a:pPr>
            <a:endParaRPr lang="sv-fi" dirty="0">
              <a:ea typeface="Calibri" panose="020F0502020204030204"/>
              <a:cs typeface="Calibri" panose="020F0502020204030204"/>
            </a:endParaRPr>
          </a:p>
          <a:p>
            <a:pPr marL="457200" indent="-457200" algn="l" rtl="0"/>
            <a:r>
              <a:rPr lang="sv-fi" b="0" i="0" u="none" baseline="0" dirty="0">
                <a:ea typeface="Calibri" panose="020F0502020204030204"/>
                <a:cs typeface="Calibri" panose="020F0502020204030204"/>
              </a:rPr>
              <a:t>Säkerställ innan PUK uppgörs att den studerande speciellt förstår</a:t>
            </a:r>
          </a:p>
          <a:p>
            <a:pPr marL="1371600" lvl="2" indent="-457200" algn="l" rtl="0">
              <a:buFont typeface="Wingdings,Sans-Serif" panose="020B0604020202020204" pitchFamily="34" charset="0"/>
              <a:buChar char="§"/>
            </a:pPr>
            <a:r>
              <a:rPr lang="sv-fi" b="0" i="0" u="none" baseline="0" dirty="0">
                <a:ea typeface="Calibri" panose="020F0502020204030204"/>
                <a:cs typeface="Calibri" panose="020F0502020204030204"/>
              </a:rPr>
              <a:t>Uppbyggnaden av examen och tidtabellen för den samt sina egna mål i utbildningen (del- eller helexamen)</a:t>
            </a:r>
          </a:p>
          <a:p>
            <a:pPr marL="1371600" lvl="2" indent="-457200" algn="l" rtl="0">
              <a:buFont typeface="Wingdings,Sans-Serif" panose="020B0604020202020204" pitchFamily="34" charset="0"/>
              <a:buChar char="§"/>
            </a:pPr>
            <a:r>
              <a:rPr lang="sv-fi" b="0" i="0" u="none" baseline="0" dirty="0">
                <a:ea typeface="Calibri" panose="020F0502020204030204"/>
                <a:cs typeface="Calibri" panose="020F0502020204030204"/>
              </a:rPr>
              <a:t>Examensdelarnas innehåll och mål </a:t>
            </a:r>
          </a:p>
          <a:p>
            <a:pPr marL="1371600" lvl="2" indent="-457200" algn="l" rtl="0">
              <a:buFont typeface="Wingdings,Sans-Serif" panose="020B0604020202020204" pitchFamily="34" charset="0"/>
              <a:buChar char="§"/>
            </a:pPr>
            <a:r>
              <a:rPr lang="sv-fi" b="0" i="0" u="none" baseline="0" dirty="0">
                <a:ea typeface="Calibri" panose="020F0502020204030204"/>
                <a:cs typeface="Calibri" panose="020F0502020204030204"/>
              </a:rPr>
              <a:t>Studieformer (närundervisning, självständiga studier, lärande i arbetslivet)</a:t>
            </a:r>
          </a:p>
          <a:p>
            <a:pPr marL="1371600" lvl="2" indent="-457200" algn="l" rtl="0">
              <a:buFont typeface="Wingdings,Sans-Serif" panose="020B0604020202020204" pitchFamily="34" charset="0"/>
              <a:buChar char="§"/>
            </a:pPr>
            <a:r>
              <a:rPr lang="sv-fi" b="0" i="0" u="none" baseline="0" dirty="0">
                <a:ea typeface="Calibri" panose="020F0502020204030204"/>
                <a:cs typeface="Calibri" panose="020F0502020204030204"/>
              </a:rPr>
              <a:t>Principerna för bedömning och yrkesprov</a:t>
            </a:r>
          </a:p>
          <a:p>
            <a:pPr marL="1371600" lvl="2" indent="-457200" algn="l" rtl="0">
              <a:buFont typeface="Wingdings,Sans-Serif" panose="020B0604020202020204" pitchFamily="34" charset="0"/>
              <a:buChar char="§"/>
            </a:pPr>
            <a:r>
              <a:rPr lang="sv-fi" b="0" i="0" u="none" baseline="0" dirty="0">
                <a:ea typeface="Calibri" panose="020F0502020204030204"/>
                <a:cs typeface="Calibri" panose="020F0502020204030204"/>
              </a:rPr>
              <a:t>Olika stödformer samt handledningstjänster, personernas kontaktuppgifter</a:t>
            </a:r>
            <a:endParaRPr lang="sv-fi" dirty="0"/>
          </a:p>
          <a:p>
            <a:pPr marL="914400" lvl="2" indent="0" algn="l" rtl="0">
              <a:buNone/>
            </a:pPr>
            <a:endParaRPr lang="sv-fi" dirty="0">
              <a:ea typeface="Calibri" panose="020F0502020204030204"/>
              <a:cs typeface="Calibri" panose="020F0502020204030204"/>
            </a:endParaRPr>
          </a:p>
          <a:p>
            <a:pPr marL="914400" lvl="1" algn="l" rtl="0">
              <a:buFont typeface="Courier New" panose="020B0604020202020204" pitchFamily="34" charset="0"/>
              <a:buChar char="o"/>
            </a:pPr>
            <a:endParaRPr lang="sv-fi" dirty="0">
              <a:ea typeface="Calibri" panose="020F0502020204030204"/>
              <a:cs typeface="Calibri" panose="020F0502020204030204"/>
            </a:endParaRPr>
          </a:p>
          <a:p>
            <a:pPr marL="914400" lvl="1" algn="l" rtl="0">
              <a:buFont typeface="Courier New" panose="020B0604020202020204" pitchFamily="34" charset="0"/>
              <a:buChar char="o"/>
            </a:pPr>
            <a:endParaRPr lang="sv-fi" dirty="0">
              <a:ea typeface="Calibri" panose="020F0502020204030204"/>
              <a:cs typeface="Calibri" panose="020F0502020204030204"/>
            </a:endParaRPr>
          </a:p>
          <a:p>
            <a:pPr marL="1371600" lvl="2" indent="-457200" algn="l" rtl="0">
              <a:buFont typeface="Wingdings" panose="020B0604020202020204" pitchFamily="34" charset="0"/>
              <a:buChar char="§"/>
            </a:pPr>
            <a:endParaRPr lang="sv-fi" dirty="0">
              <a:ea typeface="Calibri" panose="020F0502020204030204"/>
              <a:cs typeface="Calibri" panose="020F0502020204030204"/>
            </a:endParaRPr>
          </a:p>
          <a:p>
            <a:pPr marL="1371600" lvl="2" indent="-457200" algn="l" rtl="0">
              <a:buFont typeface="Wingdings" panose="020B0604020202020204" pitchFamily="34" charset="0"/>
              <a:buChar char="§"/>
            </a:pPr>
            <a:endParaRPr lang="sv-fi" dirty="0">
              <a:ea typeface="Calibri" panose="020F0502020204030204"/>
              <a:cs typeface="Calibri" panose="020F0502020204030204"/>
            </a:endParaRPr>
          </a:p>
          <a:p>
            <a:pPr marL="1371600" lvl="2" indent="-457200" algn="l" rtl="0">
              <a:buFont typeface="Wingdings" panose="020B0604020202020204" pitchFamily="34" charset="0"/>
              <a:buChar char="§"/>
            </a:pPr>
            <a:endParaRPr lang="sv-fi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25706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25EE5-4D05-BD24-CF03-1B4D96D4B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B57D48-A94F-84D2-87D6-8B9F86ABD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439" y="365125"/>
            <a:ext cx="9000001" cy="1348491"/>
          </a:xfrm>
        </p:spPr>
        <p:txBody>
          <a:bodyPr>
            <a:normAutofit fontScale="90000"/>
          </a:bodyPr>
          <a:lstStyle/>
          <a:p>
            <a:r>
              <a:rPr lang="sv-fi" dirty="0">
                <a:latin typeface="ADLaM Display"/>
                <a:ea typeface="ADLaM Display"/>
                <a:cs typeface="ADLaM Display"/>
              </a:rPr>
              <a:t>Handledning av studerande med ett främmande språk I startenkäten 2/2</a:t>
            </a:r>
            <a:endParaRPr lang="sv-fi" b="0" i="0" u="none" baseline="0" dirty="0">
              <a:latin typeface="ADLaM Display"/>
              <a:ea typeface="ADLaM Display"/>
              <a:cs typeface="ADLaM Display"/>
            </a:endParaRP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DED8FB9-4F6B-EA9F-23C2-1EFAA4502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 l="7304" r="9437" b="3594"/>
          <a:stretch/>
        </p:blipFill>
        <p:spPr>
          <a:xfrm flipH="1">
            <a:off x="0" y="2679786"/>
            <a:ext cx="3075994" cy="3644973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18CB47-54D0-13B4-4DD3-C448FF791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505" y="1713617"/>
            <a:ext cx="9069163" cy="477925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 algn="l" rtl="0">
              <a:buNone/>
            </a:pPr>
            <a:r>
              <a:rPr lang="sv-fi" sz="2600" b="0" i="0" u="none" baseline="0" dirty="0">
                <a:ea typeface="Calibri"/>
                <a:cs typeface="Calibri"/>
              </a:rPr>
              <a:t>Berätta i samband med PUK-diskussionen om den kommande startenkäten</a:t>
            </a:r>
          </a:p>
          <a:p>
            <a:pPr marL="0" indent="0" algn="l" rtl="0">
              <a:buNone/>
            </a:pPr>
            <a:endParaRPr lang="sv-fi" sz="2600" dirty="0">
              <a:ea typeface="Calibri"/>
              <a:cs typeface="Calibri"/>
            </a:endParaRPr>
          </a:p>
          <a:p>
            <a:pPr marL="914400" lvl="1" algn="l" rtl="0"/>
            <a:r>
              <a:rPr lang="sv-fi" sz="2200" b="0" i="0" u="none" baseline="0" dirty="0">
                <a:ea typeface="Calibri"/>
                <a:cs typeface="Calibri"/>
              </a:rPr>
              <a:t>Vem frågar efter respons och varför</a:t>
            </a:r>
          </a:p>
          <a:p>
            <a:pPr marL="1371600" lvl="3" indent="0" algn="l" rtl="0">
              <a:buNone/>
            </a:pPr>
            <a:r>
              <a:rPr lang="sv-fi" sz="2100" b="0" i="1" u="none" baseline="0" dirty="0">
                <a:ea typeface="Calibri"/>
                <a:cs typeface="Calibri"/>
              </a:rPr>
              <a:t>Utbildningsstyrelsen frågar efter responsen, för den vill utveckla utbildningen. </a:t>
            </a:r>
            <a:r>
              <a:rPr lang="sv-fi" sz="2100" b="0" i="0" u="none" baseline="0" dirty="0">
                <a:ea typeface="Calibri"/>
                <a:cs typeface="Calibri"/>
              </a:rPr>
              <a:t>	</a:t>
            </a:r>
            <a:endParaRPr lang="sv-fi" sz="2100" dirty="0">
              <a:ea typeface="Calibri"/>
              <a:cs typeface="Calibri"/>
            </a:endParaRPr>
          </a:p>
          <a:p>
            <a:pPr marL="1371600" lvl="3" indent="0" algn="l" rtl="0">
              <a:buNone/>
            </a:pPr>
            <a:r>
              <a:rPr lang="sv-fi" sz="2100" b="0" i="1" u="none" baseline="0" dirty="0">
                <a:ea typeface="Calibri"/>
                <a:cs typeface="Calibri"/>
              </a:rPr>
              <a:t>Enkäten är anonym.</a:t>
            </a:r>
          </a:p>
          <a:p>
            <a:pPr marL="1371600" lvl="3" indent="0" algn="l" rtl="0">
              <a:buNone/>
            </a:pPr>
            <a:endParaRPr lang="sv-fi" sz="2100" dirty="0">
              <a:ea typeface="Calibri"/>
              <a:cs typeface="Calibri"/>
            </a:endParaRPr>
          </a:p>
          <a:p>
            <a:pPr marL="914400" lvl="1" algn="l" rtl="0"/>
            <a:r>
              <a:rPr lang="sv-fi" sz="2200" b="0" i="0" u="none" baseline="0" dirty="0">
                <a:ea typeface="Calibri"/>
                <a:cs typeface="Calibri"/>
              </a:rPr>
              <a:t>Vart kommer enkäten (säkerställ till vilken e-post enkäten skickas i er läroanstalt)</a:t>
            </a:r>
          </a:p>
          <a:p>
            <a:pPr marL="1371600" lvl="3" indent="0" algn="l" rtl="0">
              <a:buNone/>
            </a:pPr>
            <a:r>
              <a:rPr lang="sv-fi" sz="2100" b="0" i="1" u="none" baseline="0" dirty="0">
                <a:ea typeface="Calibri"/>
                <a:cs typeface="Calibri"/>
              </a:rPr>
              <a:t>Länk till enkäten kommer till din e-post, som har sparats i läroanstaltens system.	</a:t>
            </a:r>
          </a:p>
          <a:p>
            <a:pPr marL="1371600" lvl="3" indent="0" algn="l" rtl="0">
              <a:buNone/>
            </a:pPr>
            <a:r>
              <a:rPr lang="sv-fi" sz="2100" b="0" i="1" u="none" baseline="0" dirty="0">
                <a:ea typeface="Calibri"/>
                <a:cs typeface="Calibri"/>
              </a:rPr>
              <a:t>För dig är det din egen e-post / skolans e-post.</a:t>
            </a:r>
          </a:p>
          <a:p>
            <a:pPr marL="1371600" lvl="3" indent="0" algn="l" rtl="0">
              <a:buNone/>
            </a:pPr>
            <a:endParaRPr lang="sv-fi" sz="2100" dirty="0">
              <a:ea typeface="Calibri"/>
              <a:cs typeface="Calibri"/>
            </a:endParaRPr>
          </a:p>
          <a:p>
            <a:pPr marL="914400" lvl="1" algn="l" rtl="0"/>
            <a:r>
              <a:rPr lang="sv-fi" sz="2200" b="0" i="0" u="none" baseline="0" dirty="0">
                <a:ea typeface="Calibri"/>
                <a:cs typeface="Calibri"/>
              </a:rPr>
              <a:t>När och var besvarar den studerande enkäten. </a:t>
            </a:r>
          </a:p>
          <a:p>
            <a:pPr lvl="1" indent="0" algn="l" rtl="0">
              <a:buNone/>
            </a:pPr>
            <a:r>
              <a:rPr lang="sv-fi" sz="2200" b="0" i="0" u="none" baseline="0" dirty="0">
                <a:ea typeface="Calibri"/>
                <a:cs typeface="Calibri"/>
              </a:rPr>
              <a:t>     Skriv åt den studerande ut frågor på lätt språk vid behov </a:t>
            </a:r>
            <a:r>
              <a:rPr lang="sv-fi" sz="2200" b="0" i="0" u="none" baseline="0" dirty="0">
                <a:ea typeface="Calibri"/>
                <a:cs typeface="Calibri"/>
                <a:hlinkClick r:id="rId4"/>
              </a:rPr>
              <a:t>från Utbildningsstyrelsens hemsida</a:t>
            </a:r>
            <a:endParaRPr lang="sv-fi" sz="2200" dirty="0">
              <a:ea typeface="Calibri"/>
              <a:cs typeface="Calibri"/>
            </a:endParaRPr>
          </a:p>
          <a:p>
            <a:pPr lvl="1" indent="0" algn="l" rtl="0">
              <a:buNone/>
            </a:pPr>
            <a:endParaRPr lang="sv-fi" sz="2200" dirty="0">
              <a:ea typeface="Calibri"/>
              <a:cs typeface="Calibri"/>
            </a:endParaRPr>
          </a:p>
          <a:p>
            <a:pPr lvl="1" indent="0" algn="l" rtl="0">
              <a:buNone/>
            </a:pPr>
            <a:r>
              <a:rPr lang="sv-fi" sz="2200" b="0" i="0" u="none" baseline="0" dirty="0">
                <a:ea typeface="Calibri"/>
                <a:cs typeface="Calibri"/>
              </a:rPr>
              <a:t>   		</a:t>
            </a:r>
            <a:r>
              <a:rPr lang="sv-fi" sz="2100" b="0" i="1" u="none" baseline="0" dirty="0">
                <a:ea typeface="Calibri"/>
                <a:cs typeface="Calibri"/>
              </a:rPr>
              <a:t>Besvara enkäten senare tillsammans med läraren och hela gruppen. </a:t>
            </a:r>
          </a:p>
          <a:p>
            <a:pPr lvl="2" indent="0" algn="l" rtl="0">
              <a:buNone/>
            </a:pPr>
            <a:r>
              <a:rPr lang="sv-fi" sz="2100" b="0" i="0" u="none" baseline="0" dirty="0">
                <a:ea typeface="Calibri"/>
                <a:cs typeface="Calibri"/>
              </a:rPr>
              <a:t>    	</a:t>
            </a:r>
            <a:r>
              <a:rPr lang="sv-fi" sz="2100" b="0" i="1" u="none" baseline="0" dirty="0">
                <a:ea typeface="Calibri"/>
                <a:cs typeface="Calibri"/>
              </a:rPr>
              <a:t>Du kan läsa frågorna på förhand från papper.</a:t>
            </a:r>
          </a:p>
          <a:p>
            <a:pPr indent="0" algn="l" rtl="0">
              <a:buNone/>
            </a:pPr>
            <a:r>
              <a:rPr lang="sv-fi" sz="2100" b="0" i="0" u="none" baseline="0" dirty="0">
                <a:ea typeface="Calibri"/>
                <a:cs typeface="Calibri"/>
              </a:rPr>
              <a:t>		</a:t>
            </a:r>
            <a:r>
              <a:rPr lang="sv-fi" sz="2100" b="0" i="1" u="none" baseline="0" dirty="0">
                <a:ea typeface="Calibri"/>
                <a:cs typeface="Calibri"/>
              </a:rPr>
              <a:t>ELLER</a:t>
            </a:r>
          </a:p>
          <a:p>
            <a:pPr lvl="1" indent="0" algn="l" rtl="0">
              <a:buNone/>
            </a:pPr>
            <a:r>
              <a:rPr lang="sv-fi" sz="2100" b="0" i="0" u="none" baseline="0" dirty="0">
                <a:ea typeface="Calibri"/>
                <a:cs typeface="Calibri"/>
              </a:rPr>
              <a:t>              	</a:t>
            </a:r>
            <a:r>
              <a:rPr lang="sv-fi" sz="2100" b="0" i="1" u="none" baseline="0" dirty="0">
                <a:ea typeface="Calibri"/>
                <a:cs typeface="Calibri"/>
              </a:rPr>
              <a:t>Du kan besvara enkäten självständigt, svarstiden är 30 dagar. </a:t>
            </a:r>
          </a:p>
          <a:p>
            <a:pPr lvl="2" indent="0" algn="l" rtl="0">
              <a:buNone/>
            </a:pPr>
            <a:r>
              <a:rPr lang="sv-fi" sz="2100" b="0" i="0" u="none" baseline="0" dirty="0">
                <a:ea typeface="Calibri"/>
                <a:cs typeface="Calibri"/>
              </a:rPr>
              <a:t>     	</a:t>
            </a:r>
            <a:r>
              <a:rPr lang="sv-fi" sz="2100" b="0" i="1" u="none" baseline="0" dirty="0">
                <a:ea typeface="Calibri"/>
                <a:cs typeface="Calibri"/>
              </a:rPr>
              <a:t>(Vem) hjälper, om du behöver hjälp </a:t>
            </a:r>
          </a:p>
          <a:p>
            <a:pPr lvl="2" indent="0" algn="l" rtl="0">
              <a:buNone/>
            </a:pPr>
            <a:r>
              <a:rPr lang="sv-fi" sz="2100" b="0" i="0" u="none" baseline="0" dirty="0">
                <a:ea typeface="Calibri"/>
                <a:cs typeface="Calibri"/>
              </a:rPr>
              <a:t>     	</a:t>
            </a:r>
            <a:r>
              <a:rPr lang="sv-fi" sz="2100" b="0" i="1" u="none" baseline="0" dirty="0">
                <a:ea typeface="Calibri"/>
                <a:cs typeface="Calibri"/>
              </a:rPr>
              <a:t>Du kan läsa frågorna på förhand från det här pappret. </a:t>
            </a:r>
            <a:endParaRPr lang="sv-fi" dirty="0">
              <a:ea typeface="Calibri"/>
              <a:cs typeface="Calibri"/>
            </a:endParaRPr>
          </a:p>
          <a:p>
            <a:pPr marL="1371600" lvl="2" indent="-457200" algn="l" rtl="0"/>
            <a:endParaRPr lang="sv-fi" dirty="0">
              <a:ea typeface="Calibri"/>
              <a:cs typeface="Calibri"/>
            </a:endParaRPr>
          </a:p>
          <a:p>
            <a:pPr marL="1371600" lvl="2" indent="-457200" algn="l" rtl="0"/>
            <a:endParaRPr lang="sv-fi" dirty="0">
              <a:ea typeface="Calibri"/>
              <a:cs typeface="Calibri"/>
            </a:endParaRPr>
          </a:p>
          <a:p>
            <a:pPr marL="1371600" lvl="2" indent="-457200" algn="l" rtl="0"/>
            <a:endParaRPr lang="sv-fi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6134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B0F24-B4FD-D1CF-C6E1-66C6ADD71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sv-fi" b="0" i="0" u="none" baseline="0">
                <a:latin typeface="ADLaM Display"/>
                <a:ea typeface="ADLaM Display"/>
                <a:cs typeface="ADLaM Display"/>
              </a:rPr>
              <a:t>Tips på handledning av en grupp i enkäten</a:t>
            </a:r>
            <a:endParaRPr lang="sv-fi" dirty="0">
              <a:latin typeface="ADLaM Display"/>
              <a:ea typeface="ADLaM Display"/>
              <a:cs typeface="ADLaM Display"/>
            </a:endParaRPr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4FC113EC-8415-129D-94E4-75F87818D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sv-fi" b="0" i="0" u="none" baseline="0"/>
              <a:t>Reservera en lämplig tidpunkt för enkäten</a:t>
            </a:r>
          </a:p>
          <a:p>
            <a:pPr algn="l" rtl="0"/>
            <a:r>
              <a:rPr lang="sv-fi" b="0" i="0" u="none" baseline="0"/>
              <a:t>Om det finns många i gruppen som behöver språkstöd eller digistöd, begär då till exempel hjälp av en S2-lärare.  </a:t>
            </a:r>
          </a:p>
          <a:p>
            <a:pPr algn="l" rtl="0"/>
            <a:r>
              <a:rPr lang="sv-fi" b="0" i="0" u="none" baseline="0"/>
              <a:t>Gå vid behov tillsammans igenom frågorna innan de besvaras. Säkerställ att studerandena förstår frågorna och svarsalternativen. </a:t>
            </a:r>
          </a:p>
          <a:p>
            <a:pPr algn="l" rtl="0"/>
            <a:r>
              <a:rPr lang="sv-fi" b="0" i="0" u="none" baseline="0"/>
              <a:t>Reservera vid behov pappersversioner av frågorna på lätt språk. </a:t>
            </a:r>
          </a:p>
        </p:txBody>
      </p:sp>
    </p:spTree>
    <p:extLst>
      <p:ext uri="{BB962C8B-B14F-4D97-AF65-F5344CB8AC3E}">
        <p14:creationId xmlns:p14="http://schemas.microsoft.com/office/powerpoint/2010/main" val="938500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13D086-EB06-36B4-8ABE-8C4D29067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5640" y="365125"/>
            <a:ext cx="5511800" cy="1325563"/>
          </a:xfrm>
        </p:spPr>
        <p:txBody>
          <a:bodyPr/>
          <a:lstStyle/>
          <a:p>
            <a:pPr algn="l" rtl="0"/>
            <a:r>
              <a:rPr lang="sv-fi" b="0" i="0" u="none" baseline="0">
                <a:latin typeface="ADLaM Display"/>
                <a:ea typeface="ADLaM Display"/>
                <a:cs typeface="ADLaM Display"/>
              </a:rPr>
              <a:t>Kontaktuppgifter: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212096-2842-A7F8-B14E-E7DB2E42B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5374" y="1550988"/>
            <a:ext cx="6098026" cy="34909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sv-fi" b="0" i="0" u="none" baseline="0">
                <a:latin typeface="Arial"/>
                <a:ea typeface="ADLaM Display"/>
                <a:cs typeface="Arial"/>
              </a:rPr>
              <a:t>Skriv här kontaktuppgifter för din egen läroanstalt, för sådana som kan ge mer information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0007974C-C4DB-3472-DD90-6A41D9E816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498600" y="3038545"/>
            <a:ext cx="1721946" cy="1323439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l" rtl="0"/>
            <a:r>
              <a:rPr lang="sv-fi" sz="4000" b="0" i="0" u="none" baseline="0">
                <a:latin typeface="ADLaM Display"/>
                <a:ea typeface="ADLaM Display"/>
                <a:cs typeface="ADLaM Display"/>
              </a:rPr>
              <a:t>Kiitos,</a:t>
            </a:r>
            <a:br>
              <a:rPr lang="sv-fi" sz="4000">
                <a:latin typeface="ADLaM Display"/>
                <a:ea typeface="ADLaM Display"/>
                <a:cs typeface="ADLaM Display"/>
              </a:rPr>
            </a:br>
            <a:r>
              <a:rPr lang="sv-fi" sz="4000" b="0" i="0" u="none" baseline="0">
                <a:latin typeface="ADLaM Display"/>
                <a:ea typeface="ADLaM Display"/>
                <a:cs typeface="ADLaM Display"/>
              </a:rPr>
              <a:t>tack!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1296FFC3-7D75-2A48-BE5D-303B9DCD56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304" r="9437" b="3594"/>
          <a:stretch/>
        </p:blipFill>
        <p:spPr>
          <a:xfrm flipH="1">
            <a:off x="123772" y="1054894"/>
            <a:ext cx="4494486" cy="5204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710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42E7A9AE-EBF1-3028-2B8B-DC724D48C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sv-fi" b="0" i="0" u="none" baseline="0">
                <a:latin typeface="ADLaM Display"/>
                <a:ea typeface="ADLaM Display"/>
                <a:cs typeface="ADLaM Display"/>
              </a:rPr>
              <a:t>Källor: </a:t>
            </a:r>
            <a:endParaRPr lang="sv-fi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D0C7D3F-4260-AE47-1813-9753C5DA8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l" rtl="0">
              <a:buNone/>
            </a:pPr>
            <a:r>
              <a:rPr lang="sv-fi" sz="1800" b="0" i="0" u="none" baseline="0">
                <a:ea typeface="+mn-lt"/>
                <a:cs typeface="+mn-lt"/>
                <a:hlinkClick r:id="rId2"/>
              </a:rPr>
              <a:t>Undervisnings- och kulturministeriets förordning om beräkningsgrunderna för finansiering för yrkesutbildning   | 1244/2020 | Finlands författningssamling | Finlex</a:t>
            </a:r>
            <a:endParaRPr lang="sv-fi" dirty="0"/>
          </a:p>
          <a:p>
            <a:pPr marL="0" indent="0" algn="l" rtl="0">
              <a:buNone/>
            </a:pPr>
            <a:endParaRPr lang="sv-fi" sz="1800" dirty="0">
              <a:ea typeface="+mn-lt"/>
              <a:cs typeface="+mn-lt"/>
            </a:endParaRPr>
          </a:p>
          <a:p>
            <a:pPr marL="0" indent="0" algn="l" rtl="0">
              <a:buNone/>
            </a:pPr>
            <a:r>
              <a:rPr lang="sv-fi" sz="1800" b="0" i="0" u="none" baseline="0">
                <a:ea typeface="+mn-lt"/>
                <a:cs typeface="+mn-lt"/>
                <a:hlinkClick r:id="rId3"/>
              </a:rPr>
              <a:t>Studeranderespons inom yrkesutbildningen | Utbildningsstyrelsen </a:t>
            </a:r>
            <a:endParaRPr lang="sv-fi" sz="1800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3889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RKOmallipohjat" id="{D4D80572-9317-4665-8B0D-238CEC7B1C2D}" vid="{32D10B52-81B6-4EBC-80CE-9BB4D887A743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CF28071C79A14B9F22182B9B92C540" ma:contentTypeVersion="13" ma:contentTypeDescription="Create a new document." ma:contentTypeScope="" ma:versionID="f97d423ac3940b248fcbc4c4bcc9d1a2">
  <xsd:schema xmlns:xsd="http://www.w3.org/2001/XMLSchema" xmlns:xs="http://www.w3.org/2001/XMLSchema" xmlns:p="http://schemas.microsoft.com/office/2006/metadata/properties" xmlns:ns2="99c4edd6-4692-4bdc-b7c2-f7fdb8cf042f" xmlns:ns3="76be92a1-9c2e-45bd-bc7a-77e2bc8acba2" targetNamespace="http://schemas.microsoft.com/office/2006/metadata/properties" ma:root="true" ma:fieldsID="ac2bd7a0dd5406a5cff4eb9bfad4f9f4" ns2:_="" ns3:_="">
    <xsd:import namespace="99c4edd6-4692-4bdc-b7c2-f7fdb8cf042f"/>
    <xsd:import namespace="76be92a1-9c2e-45bd-bc7a-77e2bc8acb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c4edd6-4692-4bdc-b7c2-f7fdb8cf04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26c6a39-ca17-4711-8675-0cb8c6f60f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be92a1-9c2e-45bd-bc7a-77e2bc8acba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93a5905-6c09-4fdb-b610-8a0047d6305c}" ma:internalName="TaxCatchAll" ma:showField="CatchAllData" ma:web="76be92a1-9c2e-45bd-bc7a-77e2bc8acb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be92a1-9c2e-45bd-bc7a-77e2bc8acba2" xsi:nil="true"/>
    <lcf76f155ced4ddcb4097134ff3c332f xmlns="99c4edd6-4692-4bdc-b7c2-f7fdb8cf042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0EBB15D-F028-4BE3-A7E8-0502056346B0}"/>
</file>

<file path=customXml/itemProps2.xml><?xml version="1.0" encoding="utf-8"?>
<ds:datastoreItem xmlns:ds="http://schemas.openxmlformats.org/officeDocument/2006/customXml" ds:itemID="{A3F94B08-F2FA-4E91-A18C-518AB877281F}"/>
</file>

<file path=customXml/itemProps3.xml><?xml version="1.0" encoding="utf-8"?>
<ds:datastoreItem xmlns:ds="http://schemas.openxmlformats.org/officeDocument/2006/customXml" ds:itemID="{5C52D36B-7CC1-4654-85C8-DA95A7695C5C}"/>
</file>

<file path=docProps/app.xml><?xml version="1.0" encoding="utf-8"?>
<Properties xmlns="http://schemas.openxmlformats.org/officeDocument/2006/extended-properties" xmlns:vt="http://schemas.openxmlformats.org/officeDocument/2006/docPropsVTypes">
  <Template>VIERKOmallipohjat</Template>
  <TotalTime>0</TotalTime>
  <Words>590</Words>
  <Application>Microsoft Office PowerPoint</Application>
  <PresentationFormat>Bredbild</PresentationFormat>
  <Paragraphs>73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8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8" baseType="lpstr">
      <vt:lpstr>ADLaM Display</vt:lpstr>
      <vt:lpstr>Aptos</vt:lpstr>
      <vt:lpstr>Arial</vt:lpstr>
      <vt:lpstr>Calibri</vt:lpstr>
      <vt:lpstr>Calibri Light</vt:lpstr>
      <vt:lpstr>Courier New</vt:lpstr>
      <vt:lpstr>Wingdings</vt:lpstr>
      <vt:lpstr>Wingdings,Sans-Serif</vt:lpstr>
      <vt:lpstr>Office-teema</vt:lpstr>
      <vt:lpstr>FRIS 2  Handledning av studerande i yrkesutbildningens  startenkät    Arbetspaket E/ Oili Jäppinen  2025 </vt:lpstr>
      <vt:lpstr>FRIS 2</vt:lpstr>
      <vt:lpstr>Bakgrund: studeranderespons inom yrkesutbildningen</vt:lpstr>
      <vt:lpstr>Startenkäten och PUK</vt:lpstr>
      <vt:lpstr>Handledning av studerande med ett främmande språk I startenkäten 1/2</vt:lpstr>
      <vt:lpstr>Handledning av studerande med ett främmande språk I startenkäten 2/2</vt:lpstr>
      <vt:lpstr>Tips på handledning av en grupp i enkäten</vt:lpstr>
      <vt:lpstr>Kontaktuppgifter:</vt:lpstr>
      <vt:lpstr>Källor: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2025-12-12T12:12:07Z</dcterms:created>
  <dcterms:modified xsi:type="dcterms:W3CDTF">2025-12-16T07:17:53Z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0x01010003CF28071C79A14B9F22182B9B92C540</vt:lpwstr>
  </property>
</Properties>
</file>