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1"/>
  </p:sldMasterIdLst>
  <p:notesMasterIdLst>
    <p:notesMasterId r:id="rId16"/>
  </p:notesMasterIdLst>
  <p:handoutMasterIdLst>
    <p:handoutMasterId r:id="rId17"/>
  </p:handoutMasterIdLst>
  <p:sldIdLst>
    <p:sldId id="257" r:id="rId2"/>
    <p:sldId id="295" r:id="rId3"/>
    <p:sldId id="260" r:id="rId4"/>
    <p:sldId id="293" r:id="rId5"/>
    <p:sldId id="296" r:id="rId6"/>
    <p:sldId id="294" r:id="rId7"/>
    <p:sldId id="280" r:id="rId8"/>
    <p:sldId id="281" r:id="rId9"/>
    <p:sldId id="268" r:id="rId10"/>
    <p:sldId id="269" r:id="rId11"/>
    <p:sldId id="270" r:id="rId12"/>
    <p:sldId id="276" r:id="rId13"/>
    <p:sldId id="278" r:id="rId14"/>
    <p:sldId id="277" r:id="rId1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80" autoAdjust="0"/>
  </p:normalViewPr>
  <p:slideViewPr>
    <p:cSldViewPr snapToGrid="0">
      <p:cViewPr varScale="1">
        <p:scale>
          <a:sx n="76" d="100"/>
          <a:sy n="76" d="100"/>
        </p:scale>
        <p:origin x="228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2" d="100"/>
          <a:sy n="122" d="100"/>
        </p:scale>
        <p:origin x="41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itinen Merja" userId="814f4452-0b86-4d71-9b70-2e535e553236" providerId="ADAL" clId="{707287C2-FBC5-4A61-991F-228FFBBCF30D}"/>
    <pc:docChg chg="custSel modSld">
      <pc:chgData name="Laitinen Merja" userId="814f4452-0b86-4d71-9b70-2e535e553236" providerId="ADAL" clId="{707287C2-FBC5-4A61-991F-228FFBBCF30D}" dt="2024-06-26T06:16:09.027" v="8" actId="255"/>
      <pc:docMkLst>
        <pc:docMk/>
      </pc:docMkLst>
      <pc:sldChg chg="modSp mod">
        <pc:chgData name="Laitinen Merja" userId="814f4452-0b86-4d71-9b70-2e535e553236" providerId="ADAL" clId="{707287C2-FBC5-4A61-991F-228FFBBCF30D}" dt="2024-06-26T06:15:21.472" v="0" actId="255"/>
        <pc:sldMkLst>
          <pc:docMk/>
          <pc:sldMk cId="2325499017" sldId="257"/>
        </pc:sldMkLst>
        <pc:spChg chg="mod">
          <ac:chgData name="Laitinen Merja" userId="814f4452-0b86-4d71-9b70-2e535e553236" providerId="ADAL" clId="{707287C2-FBC5-4A61-991F-228FFBBCF30D}" dt="2024-06-26T06:15:21.472" v="0" actId="255"/>
          <ac:spMkLst>
            <pc:docMk/>
            <pc:sldMk cId="2325499017" sldId="257"/>
            <ac:spMk id="30723" creationId="{00000000-0000-0000-0000-000000000000}"/>
          </ac:spMkLst>
        </pc:spChg>
      </pc:sldChg>
      <pc:sldChg chg="modSp mod">
        <pc:chgData name="Laitinen Merja" userId="814f4452-0b86-4d71-9b70-2e535e553236" providerId="ADAL" clId="{707287C2-FBC5-4A61-991F-228FFBBCF30D}" dt="2024-06-26T06:16:09.027" v="8" actId="255"/>
        <pc:sldMkLst>
          <pc:docMk/>
          <pc:sldMk cId="3538399495" sldId="294"/>
        </pc:sldMkLst>
        <pc:spChg chg="mod">
          <ac:chgData name="Laitinen Merja" userId="814f4452-0b86-4d71-9b70-2e535e553236" providerId="ADAL" clId="{707287C2-FBC5-4A61-991F-228FFBBCF30D}" dt="2024-06-26T06:15:51.608" v="4" actId="1076"/>
          <ac:spMkLst>
            <pc:docMk/>
            <pc:sldMk cId="3538399495" sldId="294"/>
            <ac:spMk id="4" creationId="{00000000-0000-0000-0000-000000000000}"/>
          </ac:spMkLst>
        </pc:spChg>
        <pc:spChg chg="mod">
          <ac:chgData name="Laitinen Merja" userId="814f4452-0b86-4d71-9b70-2e535e553236" providerId="ADAL" clId="{707287C2-FBC5-4A61-991F-228FFBBCF30D}" dt="2024-06-26T06:16:00.269" v="7" actId="27636"/>
          <ac:spMkLst>
            <pc:docMk/>
            <pc:sldMk cId="3538399495" sldId="294"/>
            <ac:spMk id="5" creationId="{00000000-0000-0000-0000-000000000000}"/>
          </ac:spMkLst>
        </pc:spChg>
        <pc:spChg chg="mod">
          <ac:chgData name="Laitinen Merja" userId="814f4452-0b86-4d71-9b70-2e535e553236" providerId="ADAL" clId="{707287C2-FBC5-4A61-991F-228FFBBCF30D}" dt="2024-06-26T06:16:09.027" v="8" actId="255"/>
          <ac:spMkLst>
            <pc:docMk/>
            <pc:sldMk cId="3538399495" sldId="294"/>
            <ac:spMk id="6" creationId="{2F957413-2247-1DF6-1975-1493DC405F7F}"/>
          </ac:spMkLst>
        </pc:spChg>
      </pc:sldChg>
      <pc:sldChg chg="modSp mod">
        <pc:chgData name="Laitinen Merja" userId="814f4452-0b86-4d71-9b70-2e535e553236" providerId="ADAL" clId="{707287C2-FBC5-4A61-991F-228FFBBCF30D}" dt="2024-06-26T06:15:31.243" v="1" actId="255"/>
        <pc:sldMkLst>
          <pc:docMk/>
          <pc:sldMk cId="1682953015" sldId="295"/>
        </pc:sldMkLst>
        <pc:spChg chg="mod">
          <ac:chgData name="Laitinen Merja" userId="814f4452-0b86-4d71-9b70-2e535e553236" providerId="ADAL" clId="{707287C2-FBC5-4A61-991F-228FFBBCF30D}" dt="2024-06-26T06:15:31.243" v="1" actId="255"/>
          <ac:spMkLst>
            <pc:docMk/>
            <pc:sldMk cId="1682953015" sldId="295"/>
            <ac:spMk id="3072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D810FBB3-8ADC-429F-B087-492E2D2DE4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EACE8A2-C2D6-48AE-A527-765F18C5A93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B773C5-6A8B-4FD8-A54B-76324FA29378}" type="datetimeFigureOut">
              <a:rPr lang="fi-FI" smtClean="0"/>
              <a:t>26.6.2024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C05786E-1DAF-4B02-B968-6E6CC9C3A30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E761DE-4CD2-4871-B3DA-53A7FEF99A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CBC1F-F2AC-4423-91DD-15192D9D55F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036088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8C733C-D785-024B-A6E7-86706BEC7AEF}" type="datetimeFigureOut">
              <a:rPr lang="fi-FI" smtClean="0"/>
              <a:t>26.6.2024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F12D5-5B44-D641-815E-C9DE0D087BD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433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emojen käyttöohj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E6167CAD-9602-4581-AA5B-4998DB0626D5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B164FD1-A516-4312-A141-16C17479886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CE637AD5-BCCC-472F-B315-4D0B219A9F48}"/>
              </a:ext>
            </a:extLst>
          </p:cNvPr>
          <p:cNvSpPr txBox="1"/>
          <p:nvPr/>
        </p:nvSpPr>
        <p:spPr>
          <a:xfrm>
            <a:off x="576118" y="263047"/>
            <a:ext cx="111713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NÄIN KÄYTÄT POWERPOINTIN SAKKYN TEEMAPOHJIA:</a:t>
            </a:r>
          </a:p>
          <a:p>
            <a:endParaRPr lang="fi-FI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-Valitse itsellesi sopivat diat alla olevista vaihtoehdoista, poista  ylimääräiset diat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-Tallenna diat omalle koneellesi (älä tee muutoksia tai tallenna mitään alkuperäiseen!)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-Voit muokata tekstikenttiä mieleiseksesi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fonttia Open </a:t>
            </a:r>
            <a:r>
              <a:rPr lang="fi-FI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Sans</a:t>
            </a: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jos sinulta ei löydy fonttia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voit ladata sen netistä.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Teeman värejä, löydät ne -&gt; Dian Perustyyli  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-&gt; Värit -&gt; Mukautetut värit -&gt; Sakky Teema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9C191DBD-509E-45E2-B800-200126877231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C831C7D0-5DE7-45A8-B291-AB95E237665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9D112D81-3BFF-4180-9447-B53FFCD3C2BE}"/>
              </a:ext>
            </a:extLst>
          </p:cNvPr>
          <p:cNvSpPr txBox="1"/>
          <p:nvPr/>
        </p:nvSpPr>
        <p:spPr>
          <a:xfrm>
            <a:off x="576118" y="263047"/>
            <a:ext cx="111713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NÄIN KÄYTÄT POWERPOINTIN SAKKYN TEEMAPOHJIA:</a:t>
            </a:r>
          </a:p>
          <a:p>
            <a:endParaRPr lang="fi-FI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-Valitse itsellesi sopivat diat alla olevista vaihtoehdoista, poista  ylimääräiset diat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-Tallenna diat omalle koneellesi (älä tee muutoksia tai tallenna mitään alkuperäiseen!)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-Voit muokata tekstikenttiä mieleiseksesi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fonttia Open </a:t>
            </a:r>
            <a:r>
              <a:rPr lang="fi-FI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Sans</a:t>
            </a: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jos sinulta ei löydy fonttia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voit ladata sen netistä.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Teeman värejä, löydät ne -&gt; Dian Perustyyli  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-&gt; Värit -&gt; Mukautetut värit -&gt; Sakky Teema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EB06ACDF-B07F-4267-A866-162715781B74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2F37FECB-DF8E-479B-8FCE-702CA10E81F2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F1C5EDE6-3B07-4618-9AE4-FC2BFBE9B4F5}"/>
              </a:ext>
            </a:extLst>
          </p:cNvPr>
          <p:cNvSpPr txBox="1"/>
          <p:nvPr userDrawn="1"/>
        </p:nvSpPr>
        <p:spPr>
          <a:xfrm>
            <a:off x="576118" y="263047"/>
            <a:ext cx="111713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NÄIN KÄYTÄT POWERPOINTIN SAKKYN TEEMAPOHJIA:</a:t>
            </a:r>
          </a:p>
          <a:p>
            <a:endParaRPr lang="fi-FI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-Valitse itsellesi sopivat diat alla olevista vaihtoehdoista, poista  ylimääräiset diat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-Tallenna diat omalle koneellesi (älä tee muutoksia tai tallenna mitään alkuperäiseen!)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-Voit muokata tekstikenttiä mieleiseksesi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fonttia Open </a:t>
            </a:r>
            <a:r>
              <a:rPr lang="fi-FI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Sans</a:t>
            </a: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jos sinulta ei löydy fonttia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voit ladata sen netistä.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Teeman värejä, löydät ne -&gt; Dian Perustyyli  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-&gt; Värit -&gt; Mukautetut värit -&gt; Sakky Teema</a:t>
            </a:r>
          </a:p>
        </p:txBody>
      </p:sp>
      <p:pic>
        <p:nvPicPr>
          <p:cNvPr id="19" name="Kuva 18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0D66D2FE-2E7C-474D-A34C-3DA7099A0E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51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8DBF590A-E90D-4CC2-B8E6-6A3A50BB12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520553" y="0"/>
            <a:ext cx="4671446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B149F8A3-E8D2-ECD0-C88F-EB1958FCF8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534" y="534692"/>
            <a:ext cx="3813225" cy="498164"/>
          </a:xfrm>
        </p:spPr>
        <p:txBody>
          <a:bodyPr anchor="b">
            <a:noAutofit/>
          </a:bodyPr>
          <a:lstStyle>
            <a:lvl1pPr>
              <a:defRPr sz="3500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6" name="Tekstin paikkamerkki 3">
            <a:extLst>
              <a:ext uri="{FF2B5EF4-FFF2-40B4-BE49-F238E27FC236}">
                <a16:creationId xmlns:a16="http://schemas.microsoft.com/office/drawing/2014/main" id="{760F7322-A0B9-3876-5EA0-E365158695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533" y="1339387"/>
            <a:ext cx="6688161" cy="48638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Kuva 9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08465B2D-A834-4511-BEB2-CF457113F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02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_sisältö_taust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vaate, Ihmisen kasvot, henkilö, nainen&#10;&#10;Kuvaus luotu automaattisesti">
            <a:extLst>
              <a:ext uri="{FF2B5EF4-FFF2-40B4-BE49-F238E27FC236}">
                <a16:creationId xmlns:a16="http://schemas.microsoft.com/office/drawing/2014/main" id="{10F03729-1E2C-9BA6-F2BF-27DAFAA781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5" b="10838"/>
          <a:stretch/>
        </p:blipFill>
        <p:spPr>
          <a:xfrm>
            <a:off x="-95693" y="-46301"/>
            <a:ext cx="12445880" cy="701426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1D31DF2-A643-47E3-97C7-6B657F6EC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C607C20-DD26-45CB-9FC0-59C26C531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544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AB21B0A-046A-E8D5-9C86-670AC8E73A60}"/>
              </a:ext>
            </a:extLst>
          </p:cNvPr>
          <p:cNvSpPr/>
          <p:nvPr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BFD4BB77-2675-9A45-5A1D-4A4DDABDCD1B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743CFAB7-22A9-ACB3-8B96-1EBD104CF1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10" name="Kuva 9" descr="Kuva, joka sisältää kohteen vaate, Ihmisen kasvot, henkilö, nainen&#10;&#10;Kuvaus luotu automaattisesti">
            <a:extLst>
              <a:ext uri="{FF2B5EF4-FFF2-40B4-BE49-F238E27FC236}">
                <a16:creationId xmlns:a16="http://schemas.microsoft.com/office/drawing/2014/main" id="{E78943E1-DDB1-48B8-85FF-DD6ECF5B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5" b="10838"/>
          <a:stretch/>
        </p:blipFill>
        <p:spPr>
          <a:xfrm>
            <a:off x="-95693" y="-46301"/>
            <a:ext cx="12445880" cy="7014261"/>
          </a:xfrm>
          <a:prstGeom prst="rect">
            <a:avLst/>
          </a:prstGeom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CCE4F4D5-5488-4C33-BFA2-45D0F1475B98}"/>
              </a:ext>
            </a:extLst>
          </p:cNvPr>
          <p:cNvSpPr/>
          <p:nvPr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FA3214FC-115A-4FA3-A99D-E0E9061F65E0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3CACE1D-4666-44E3-AAD6-FF4E714C5F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14" name="Kuva 13" descr="Kuva, joka sisältää kohteen vaate, Ihmisen kasvot, henkilö, nainen&#10;&#10;Kuvaus luotu automaattisesti">
            <a:extLst>
              <a:ext uri="{FF2B5EF4-FFF2-40B4-BE49-F238E27FC236}">
                <a16:creationId xmlns:a16="http://schemas.microsoft.com/office/drawing/2014/main" id="{1040E45F-6F0A-4170-9313-3530CEA59C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5" b="10838"/>
          <a:stretch/>
        </p:blipFill>
        <p:spPr>
          <a:xfrm>
            <a:off x="-95693" y="-46301"/>
            <a:ext cx="12445880" cy="7014261"/>
          </a:xfrm>
          <a:prstGeom prst="rect">
            <a:avLst/>
          </a:prstGeom>
        </p:spPr>
      </p:pic>
      <p:sp>
        <p:nvSpPr>
          <p:cNvPr id="15" name="Suorakulmio 14">
            <a:extLst>
              <a:ext uri="{FF2B5EF4-FFF2-40B4-BE49-F238E27FC236}">
                <a16:creationId xmlns:a16="http://schemas.microsoft.com/office/drawing/2014/main" id="{39F55AEA-0954-442F-8CD0-38CDE3BAE2CE}"/>
              </a:ext>
            </a:extLst>
          </p:cNvPr>
          <p:cNvSpPr/>
          <p:nvPr userDrawn="1"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E5396203-FE51-41D1-A855-98AEBBFB35F6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8" name="Kuva 17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70E8F59F-AEB0-4AC7-ADAB-6FFB82E303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906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E6167CAD-9602-4581-AA5B-4998DB0626D5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B164FD1-A516-4312-A141-16C17479886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DF2EED68-520C-4B2F-928A-453643DB42EB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84495EE0-FC09-43C9-8DF9-B1DCCC2B868E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2026047F-FB3D-41A4-AA9D-67489630C524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2DF6FB1D-69C6-495B-AE94-869CD973A891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4" name="Kuva 13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5ADE5A71-26BC-4586-970F-705F917DF8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39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Otsikko_sisältö_taust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Ihmisen kasvot, vaate, henkilö, mies&#10;&#10;Kuvaus luotu automaattisesti">
            <a:extLst>
              <a:ext uri="{FF2B5EF4-FFF2-40B4-BE49-F238E27FC236}">
                <a16:creationId xmlns:a16="http://schemas.microsoft.com/office/drawing/2014/main" id="{E8C4F747-B2B7-6AE8-F89D-4CD722C156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t="2124" r="7946" b="18673"/>
          <a:stretch/>
        </p:blipFill>
        <p:spPr>
          <a:xfrm>
            <a:off x="-95693" y="-92597"/>
            <a:ext cx="12287692" cy="706055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1D31DF2-A643-47E3-97C7-6B657F6EC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C607C20-DD26-45CB-9FC0-59C26C531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671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AB21B0A-046A-E8D5-9C86-670AC8E73A60}"/>
              </a:ext>
            </a:extLst>
          </p:cNvPr>
          <p:cNvSpPr/>
          <p:nvPr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B100B941-4BED-4D66-0711-FD5974E81D49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6DB8862D-DF20-4B48-033E-5E3CD09B5C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10" name="Kuva 9" descr="Kuva, joka sisältää kohteen Ihmisen kasvot, vaate, henkilö, mies&#10;&#10;Kuvaus luotu automaattisesti">
            <a:extLst>
              <a:ext uri="{FF2B5EF4-FFF2-40B4-BE49-F238E27FC236}">
                <a16:creationId xmlns:a16="http://schemas.microsoft.com/office/drawing/2014/main" id="{1B344625-0279-4998-9836-B2C48EAEB5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t="2124" r="7946" b="18673"/>
          <a:stretch/>
        </p:blipFill>
        <p:spPr>
          <a:xfrm>
            <a:off x="-95693" y="-92597"/>
            <a:ext cx="12287692" cy="7060558"/>
          </a:xfrm>
          <a:prstGeom prst="rect">
            <a:avLst/>
          </a:prstGeom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9493F8D8-4EC4-4D8B-B8D7-B328DC39D131}"/>
              </a:ext>
            </a:extLst>
          </p:cNvPr>
          <p:cNvSpPr/>
          <p:nvPr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24AAD314-B5E5-4C2C-A5D9-C1CE0E0E2B69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66F0B07-D5CC-4321-ABEB-3D35A13D28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14" name="Kuva 13" descr="Kuva, joka sisältää kohteen Ihmisen kasvot, vaate, henkilö, mies&#10;&#10;Kuvaus luotu automaattisesti">
            <a:extLst>
              <a:ext uri="{FF2B5EF4-FFF2-40B4-BE49-F238E27FC236}">
                <a16:creationId xmlns:a16="http://schemas.microsoft.com/office/drawing/2014/main" id="{7BB74D54-A951-4258-A6D9-31D730D47E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t="2124" r="7946" b="18673"/>
          <a:stretch/>
        </p:blipFill>
        <p:spPr>
          <a:xfrm>
            <a:off x="-95693" y="-92597"/>
            <a:ext cx="12287692" cy="7060558"/>
          </a:xfrm>
          <a:prstGeom prst="rect">
            <a:avLst/>
          </a:prstGeom>
        </p:spPr>
      </p:pic>
      <p:sp>
        <p:nvSpPr>
          <p:cNvPr id="15" name="Suorakulmio 14">
            <a:extLst>
              <a:ext uri="{FF2B5EF4-FFF2-40B4-BE49-F238E27FC236}">
                <a16:creationId xmlns:a16="http://schemas.microsoft.com/office/drawing/2014/main" id="{38CDC431-E8E2-4482-880A-28DB8C96D749}"/>
              </a:ext>
            </a:extLst>
          </p:cNvPr>
          <p:cNvSpPr/>
          <p:nvPr userDrawn="1"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50AF83A9-95EA-40A6-802C-B761BDCD9AE3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8" name="Kuva 17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A8349697-F459-448C-A921-5ADA991DF1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56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Otsikko_sisältö_taust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henkilö, vaate, Ihmisen kasvot, seinä&#10;&#10;Kuvaus luotu automaattisesti">
            <a:extLst>
              <a:ext uri="{FF2B5EF4-FFF2-40B4-BE49-F238E27FC236}">
                <a16:creationId xmlns:a16="http://schemas.microsoft.com/office/drawing/2014/main" id="{5974295C-BA88-AD2D-EE5B-B7CDE12AEB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t="6123" r="-308" b="9254"/>
          <a:stretch/>
        </p:blipFill>
        <p:spPr>
          <a:xfrm>
            <a:off x="-95693" y="-104172"/>
            <a:ext cx="12422731" cy="7072132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1D31DF2-A643-47E3-97C7-6B657F6EC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C607C20-DD26-45CB-9FC0-59C26C531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925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AB21B0A-046A-E8D5-9C86-670AC8E73A60}"/>
              </a:ext>
            </a:extLst>
          </p:cNvPr>
          <p:cNvSpPr/>
          <p:nvPr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31974A01-200C-FF3B-E3A0-3FF429FB1107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3D250D87-0994-EDB3-C953-52908FB3F4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9" name="Kuva 8" descr="Kuva, joka sisältää kohteen henkilö, vaate, Ihmisen kasvot, seinä&#10;&#10;Kuvaus luotu automaattisesti">
            <a:extLst>
              <a:ext uri="{FF2B5EF4-FFF2-40B4-BE49-F238E27FC236}">
                <a16:creationId xmlns:a16="http://schemas.microsoft.com/office/drawing/2014/main" id="{01995EDD-B21B-464B-97ED-EF7F6D493B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t="6123" r="-308" b="9254"/>
          <a:stretch/>
        </p:blipFill>
        <p:spPr>
          <a:xfrm>
            <a:off x="-95693" y="-104172"/>
            <a:ext cx="12422731" cy="7072132"/>
          </a:xfrm>
          <a:prstGeom prst="rect">
            <a:avLst/>
          </a:prstGeom>
        </p:spPr>
      </p:pic>
      <p:sp>
        <p:nvSpPr>
          <p:cNvPr id="10" name="Suorakulmio 9">
            <a:extLst>
              <a:ext uri="{FF2B5EF4-FFF2-40B4-BE49-F238E27FC236}">
                <a16:creationId xmlns:a16="http://schemas.microsoft.com/office/drawing/2014/main" id="{8EE5F422-1AB7-473D-8078-9B4ADBAB014C}"/>
              </a:ext>
            </a:extLst>
          </p:cNvPr>
          <p:cNvSpPr/>
          <p:nvPr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13D48162-FA14-452C-A4F9-023335DF4C71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AD13B5E1-28FC-466F-B899-53696B1908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13" name="Kuva 12" descr="Kuva, joka sisältää kohteen henkilö, vaate, Ihmisen kasvot, seinä&#10;&#10;Kuvaus luotu automaattisesti">
            <a:extLst>
              <a:ext uri="{FF2B5EF4-FFF2-40B4-BE49-F238E27FC236}">
                <a16:creationId xmlns:a16="http://schemas.microsoft.com/office/drawing/2014/main" id="{432E6182-3A2D-49B8-82ED-E6FEA7796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t="6123" r="-308" b="9254"/>
          <a:stretch/>
        </p:blipFill>
        <p:spPr>
          <a:xfrm>
            <a:off x="-95693" y="-104172"/>
            <a:ext cx="12422731" cy="7072132"/>
          </a:xfrm>
          <a:prstGeom prst="rect">
            <a:avLst/>
          </a:prstGeom>
        </p:spPr>
      </p:pic>
      <p:sp>
        <p:nvSpPr>
          <p:cNvPr id="14" name="Suorakulmio 13">
            <a:extLst>
              <a:ext uri="{FF2B5EF4-FFF2-40B4-BE49-F238E27FC236}">
                <a16:creationId xmlns:a16="http://schemas.microsoft.com/office/drawing/2014/main" id="{DBC7812C-F95C-4B4F-A903-BC2AFAF9E199}"/>
              </a:ext>
            </a:extLst>
          </p:cNvPr>
          <p:cNvSpPr/>
          <p:nvPr userDrawn="1"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C089CF7B-BB48-46E8-8CCA-F54EFAED1620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7" name="Kuva 16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4D34A00B-7D46-4C17-8A65-F9104682D3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92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D31DF2-A643-47E3-97C7-6B657F6EC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C607C20-DD26-45CB-9FC0-59C26C531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798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7" name="Kuva 6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2DF679EE-53CB-4254-948F-448DA280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696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tsikko_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9AA9FD9-9B1B-4F21-A3A6-B88E7FDBF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47283"/>
            <a:ext cx="10515600" cy="1500187"/>
          </a:xfrm>
        </p:spPr>
        <p:txBody>
          <a:bodyPr anchor="b">
            <a:normAutofit/>
          </a:bodyPr>
          <a:lstStyle>
            <a:lvl1pPr>
              <a:defRPr sz="5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D5617C4-8283-42C5-94B9-BC73737A0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057400"/>
            <a:ext cx="10515600" cy="38227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Kuva 7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5B7B784B-431F-468A-909A-39AFED3F3E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43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E6167CAD-9602-4581-AA5B-4998DB0626D5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B164FD1-A516-4312-A141-16C17479886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C500732F-2B19-4E44-9B1C-BB07A9D9DD9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6D20BD9B-52BD-4D1F-A034-A6266E26E013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CF33EDD1-852B-429D-946B-709AAFB03553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4FF299AE-BC4A-4F1B-B648-3C886A74E2A6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4" name="Kuva 13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DFE2D226-D5EC-4353-BB0F-4A9B46E52D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6240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E111EF7-5F38-40B6-928C-950C97685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9147620-7109-4D59-BF5C-B464346304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163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197C87C-EEA5-4D66-A7E0-EE2AF36D1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163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8" name="Kuva 7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364BE623-6648-4CE6-BA81-6A70AD1693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05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BAB4BFF-1602-4033-AB1D-78DA0E6F7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C9BE827-939B-413E-B6E2-57363DF95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CE5DB86-FF47-4994-B291-22EE91E59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25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EA6BD01-1188-4AA9-A939-DEF44CC90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FDC6AA51-29E7-496D-9B18-4D5E248A95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5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0" name="Kuva 9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80AB180D-0CA2-4CB7-996E-923CE04C92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68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720EE9F0-B3F0-96B4-621A-592F397D4E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" t="4903" r="7556" b="211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Alaotsikko 2">
            <a:extLst>
              <a:ext uri="{FF2B5EF4-FFF2-40B4-BE49-F238E27FC236}">
                <a16:creationId xmlns:a16="http://schemas.microsoft.com/office/drawing/2014/main" id="{FDFF418A-D9A4-4409-AABA-AC6E396559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715" y="2578099"/>
            <a:ext cx="6153695" cy="3245171"/>
          </a:xfrm>
        </p:spPr>
        <p:txBody>
          <a:bodyPr>
            <a:normAutofit/>
          </a:bodyPr>
          <a:lstStyle>
            <a:lvl1pPr marL="0" indent="0" algn="l">
              <a:lnSpc>
                <a:spcPts val="4200"/>
              </a:lnSpc>
              <a:buNone/>
              <a:defRPr sz="3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Aihe</a:t>
            </a:r>
            <a:br>
              <a:rPr lang="fi-FI" dirty="0"/>
            </a:br>
            <a:r>
              <a:rPr lang="fi-FI" dirty="0"/>
              <a:t>Nimi, titteli</a:t>
            </a:r>
            <a:br>
              <a:rPr lang="fi-FI" dirty="0"/>
            </a:br>
            <a:r>
              <a:rPr lang="fi-FI" dirty="0"/>
              <a:t>Päivämäärä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52F3F15E-DA39-3424-2216-72F476EF2D76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8D725A2D-5170-7610-CBE3-5E68B7A0A3C7}"/>
              </a:ext>
            </a:extLst>
          </p:cNvPr>
          <p:cNvSpPr txBox="1"/>
          <p:nvPr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9" name="Kuva 8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4D4A7B54-78A6-4B7C-AA66-E962D1AA2C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" t="4903" r="7556" b="211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6D38BF21-0A5D-4C9E-8847-036674B13E4E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740B6595-10D4-4B40-AF80-69E5611630B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21648404-C1FE-45BB-9BDB-A9365CFB4CE7}"/>
              </a:ext>
            </a:extLst>
          </p:cNvPr>
          <p:cNvSpPr txBox="1"/>
          <p:nvPr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1DD45348-C63C-491F-B341-F82E34F5A1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15" name="Kuva 14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29B5E25E-DF7E-4D68-BEC5-1B0ADFB58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" t="4903" r="7556" b="211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kstiruutu 15">
            <a:extLst>
              <a:ext uri="{FF2B5EF4-FFF2-40B4-BE49-F238E27FC236}">
                <a16:creationId xmlns:a16="http://schemas.microsoft.com/office/drawing/2014/main" id="{817CB3BD-345E-4EF6-B0D1-3AC48CEE51D3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A63F780C-CDAA-4319-8BA3-81CFB4AEB841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DE2AC0D0-798C-4DFF-A06A-FF9237E5B0E5}"/>
              </a:ext>
            </a:extLst>
          </p:cNvPr>
          <p:cNvSpPr txBox="1"/>
          <p:nvPr userDrawn="1"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23" name="Kuva 22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61FFD71F-908B-47C1-A5D4-24F8F18500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811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Kiito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häämekko, puku, morsian, henkilö&#10;&#10;Kuvaus luotu automaattisesti">
            <a:extLst>
              <a:ext uri="{FF2B5EF4-FFF2-40B4-BE49-F238E27FC236}">
                <a16:creationId xmlns:a16="http://schemas.microsoft.com/office/drawing/2014/main" id="{A7BDDCD2-6F2B-75F0-42C1-7BF89EB826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9" r="10102"/>
          <a:stretch/>
        </p:blipFill>
        <p:spPr>
          <a:xfrm>
            <a:off x="-115747" y="-172043"/>
            <a:ext cx="12570106" cy="7096338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4" name="Alaotsikko 2">
            <a:extLst>
              <a:ext uri="{FF2B5EF4-FFF2-40B4-BE49-F238E27FC236}">
                <a16:creationId xmlns:a16="http://schemas.microsoft.com/office/drawing/2014/main" id="{974638BA-F58F-AC21-4277-EA6F2ECC4F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715" y="3954499"/>
            <a:ext cx="11139715" cy="1542291"/>
          </a:xfrm>
        </p:spPr>
        <p:txBody>
          <a:bodyPr>
            <a:normAutofit/>
          </a:bodyPr>
          <a:lstStyle>
            <a:lvl1pPr marL="0" indent="0" algn="l">
              <a:lnSpc>
                <a:spcPts val="4200"/>
              </a:lnSpc>
              <a:buNone/>
              <a:defRPr sz="3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Aihe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450E61D5-9B2F-5E16-14D9-8E4B94926A01}"/>
              </a:ext>
            </a:extLst>
          </p:cNvPr>
          <p:cNvSpPr/>
          <p:nvPr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28D833C3-1CDE-4C71-F454-2E084B2FC0F0}"/>
              </a:ext>
            </a:extLst>
          </p:cNvPr>
          <p:cNvSpPr txBox="1"/>
          <p:nvPr/>
        </p:nvSpPr>
        <p:spPr>
          <a:xfrm>
            <a:off x="550715" y="996630"/>
            <a:ext cx="6153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9" name="Kuva 8" descr="Kuva, joka sisältää kohteen häämekko, puku, morsian, henkilö&#10;&#10;Kuvaus luotu automaattisesti">
            <a:extLst>
              <a:ext uri="{FF2B5EF4-FFF2-40B4-BE49-F238E27FC236}">
                <a16:creationId xmlns:a16="http://schemas.microsoft.com/office/drawing/2014/main" id="{7F3043D3-269F-4555-B644-9AD9FCB3A3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9" r="10102"/>
          <a:stretch/>
        </p:blipFill>
        <p:spPr>
          <a:xfrm>
            <a:off x="-115747" y="-172043"/>
            <a:ext cx="12570106" cy="7096338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DC791663-F166-45B5-BD8F-8C0A21BF78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76A1FC5E-A3E0-4486-970F-3294BB0C926D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E22EBCC7-AB1B-40FE-9D83-35B0628FAF60}"/>
              </a:ext>
            </a:extLst>
          </p:cNvPr>
          <p:cNvSpPr/>
          <p:nvPr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AB3A47B9-DA74-455C-A5F7-A72C268B4406}"/>
              </a:ext>
            </a:extLst>
          </p:cNvPr>
          <p:cNvSpPr txBox="1"/>
          <p:nvPr/>
        </p:nvSpPr>
        <p:spPr>
          <a:xfrm>
            <a:off x="550715" y="996630"/>
            <a:ext cx="6153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17" name="Kuva 16" descr="Kuva, joka sisältää kohteen häämekko, puku, morsian, henkilö&#10;&#10;Kuvaus luotu automaattisesti">
            <a:extLst>
              <a:ext uri="{FF2B5EF4-FFF2-40B4-BE49-F238E27FC236}">
                <a16:creationId xmlns:a16="http://schemas.microsoft.com/office/drawing/2014/main" id="{667F7E0E-9C47-4CD8-AD08-744F03E786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9" r="10102"/>
          <a:stretch/>
        </p:blipFill>
        <p:spPr>
          <a:xfrm>
            <a:off x="-115747" y="-172043"/>
            <a:ext cx="12570106" cy="7096338"/>
          </a:xfrm>
          <a:prstGeom prst="rect">
            <a:avLst/>
          </a:prstGeom>
        </p:spPr>
      </p:pic>
      <p:sp>
        <p:nvSpPr>
          <p:cNvPr id="20" name="Tekstiruutu 19">
            <a:extLst>
              <a:ext uri="{FF2B5EF4-FFF2-40B4-BE49-F238E27FC236}">
                <a16:creationId xmlns:a16="http://schemas.microsoft.com/office/drawing/2014/main" id="{4C2624DB-B162-411C-804D-1A640065595F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1" name="Suorakulmio 20">
            <a:extLst>
              <a:ext uri="{FF2B5EF4-FFF2-40B4-BE49-F238E27FC236}">
                <a16:creationId xmlns:a16="http://schemas.microsoft.com/office/drawing/2014/main" id="{AB356B01-354A-49E0-941C-38C96C834E8E}"/>
              </a:ext>
            </a:extLst>
          </p:cNvPr>
          <p:cNvSpPr/>
          <p:nvPr userDrawn="1"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AFBCE956-3E2F-4576-8A8C-90FCBE041068}"/>
              </a:ext>
            </a:extLst>
          </p:cNvPr>
          <p:cNvSpPr txBox="1"/>
          <p:nvPr userDrawn="1"/>
        </p:nvSpPr>
        <p:spPr>
          <a:xfrm>
            <a:off x="550715" y="996630"/>
            <a:ext cx="6153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23" name="Kuva 22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D76BF551-23BD-4B3E-B4AE-809332C5EA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2319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Kiito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 descr="Kuva, joka sisältää kohteen vaate, henkilö, Ihmisen kasvot, seinä&#10;&#10;Kuvaus luotu automaattisesti">
            <a:extLst>
              <a:ext uri="{FF2B5EF4-FFF2-40B4-BE49-F238E27FC236}">
                <a16:creationId xmlns:a16="http://schemas.microsoft.com/office/drawing/2014/main" id="{5CD99958-DF3E-E83B-F3F1-6768DEA3BE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" t="1360" r="8467" b="12158"/>
          <a:stretch/>
        </p:blipFill>
        <p:spPr>
          <a:xfrm>
            <a:off x="0" y="-12701"/>
            <a:ext cx="12204699" cy="6936995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4240CF25-C235-4ECB-B44D-B98EABB218AC}"/>
              </a:ext>
            </a:extLst>
          </p:cNvPr>
          <p:cNvSpPr/>
          <p:nvPr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C3955B98-3784-CF45-80CD-49EF050B59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715" y="3954499"/>
            <a:ext cx="11139715" cy="1542291"/>
          </a:xfrm>
        </p:spPr>
        <p:txBody>
          <a:bodyPr>
            <a:normAutofit/>
          </a:bodyPr>
          <a:lstStyle>
            <a:lvl1pPr marL="0" indent="0" algn="ctr">
              <a:lnSpc>
                <a:spcPts val="4200"/>
              </a:lnSpc>
              <a:buNone/>
              <a:defRPr sz="3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Aihe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92775DF7-2B76-ACD1-C312-4BEA3FAB7C8B}"/>
              </a:ext>
            </a:extLst>
          </p:cNvPr>
          <p:cNvSpPr txBox="1"/>
          <p:nvPr/>
        </p:nvSpPr>
        <p:spPr>
          <a:xfrm>
            <a:off x="550715" y="1132610"/>
            <a:ext cx="1113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8" name="Kuva 7" descr="Kuva, joka sisältää kohteen vaate, henkilö, Ihmisen kasvot, seinä&#10;&#10;Kuvaus luotu automaattisesti">
            <a:extLst>
              <a:ext uri="{FF2B5EF4-FFF2-40B4-BE49-F238E27FC236}">
                <a16:creationId xmlns:a16="http://schemas.microsoft.com/office/drawing/2014/main" id="{5CAA490C-6E8B-4706-A193-B85CA1F5F2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" t="1360" r="8467" b="12158"/>
          <a:stretch/>
        </p:blipFill>
        <p:spPr>
          <a:xfrm>
            <a:off x="0" y="-12701"/>
            <a:ext cx="12204699" cy="6936995"/>
          </a:xfrm>
          <a:prstGeom prst="rect">
            <a:avLst/>
          </a:prstGeom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id="{DDA32277-E36E-4143-9C37-63FD0826D978}"/>
              </a:ext>
            </a:extLst>
          </p:cNvPr>
          <p:cNvSpPr/>
          <p:nvPr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F5CAA1D7-AB6C-4E06-90AC-DA7FEF05BF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DA6A5C8D-2672-4DF7-90ED-B867BCC07521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745ABF5E-4513-447A-ABD0-D6979F8FA4D7}"/>
              </a:ext>
            </a:extLst>
          </p:cNvPr>
          <p:cNvSpPr txBox="1"/>
          <p:nvPr/>
        </p:nvSpPr>
        <p:spPr>
          <a:xfrm>
            <a:off x="550715" y="1132610"/>
            <a:ext cx="1113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17" name="Kuva 16" descr="Kuva, joka sisältää kohteen vaate, henkilö, Ihmisen kasvot, seinä&#10;&#10;Kuvaus luotu automaattisesti">
            <a:extLst>
              <a:ext uri="{FF2B5EF4-FFF2-40B4-BE49-F238E27FC236}">
                <a16:creationId xmlns:a16="http://schemas.microsoft.com/office/drawing/2014/main" id="{E6B1BBDD-0377-4F6D-BE77-F7303401AF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" t="1360" r="8467" b="12158"/>
          <a:stretch/>
        </p:blipFill>
        <p:spPr>
          <a:xfrm>
            <a:off x="0" y="-12701"/>
            <a:ext cx="12204699" cy="6936995"/>
          </a:xfrm>
          <a:prstGeom prst="rect">
            <a:avLst/>
          </a:prstGeom>
        </p:spPr>
      </p:pic>
      <p:sp>
        <p:nvSpPr>
          <p:cNvPr id="18" name="Suorakulmio 17">
            <a:extLst>
              <a:ext uri="{FF2B5EF4-FFF2-40B4-BE49-F238E27FC236}">
                <a16:creationId xmlns:a16="http://schemas.microsoft.com/office/drawing/2014/main" id="{9E11F42B-BE28-4282-93B7-6EF5746492B2}"/>
              </a:ext>
            </a:extLst>
          </p:cNvPr>
          <p:cNvSpPr/>
          <p:nvPr userDrawn="1"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383BC1B3-5C1E-4E06-BD71-F481DEEAB367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C25C6762-4B78-44FD-BC2F-102411BAEDDC}"/>
              </a:ext>
            </a:extLst>
          </p:cNvPr>
          <p:cNvSpPr txBox="1"/>
          <p:nvPr userDrawn="1"/>
        </p:nvSpPr>
        <p:spPr>
          <a:xfrm>
            <a:off x="550715" y="1132610"/>
            <a:ext cx="1113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23" name="Kuva 22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36FCBCAB-3121-4469-989C-8829403BD8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30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Kiito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733C1D52-EB1F-5789-B534-FD91B74D96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15"/>
          <a:stretch/>
        </p:blipFill>
        <p:spPr>
          <a:xfrm>
            <a:off x="0" y="0"/>
            <a:ext cx="12192000" cy="6924296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4" name="Alaotsikko 2">
            <a:extLst>
              <a:ext uri="{FF2B5EF4-FFF2-40B4-BE49-F238E27FC236}">
                <a16:creationId xmlns:a16="http://schemas.microsoft.com/office/drawing/2014/main" id="{974638BA-F58F-AC21-4277-EA6F2ECC4F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715" y="3609000"/>
            <a:ext cx="11139715" cy="1542291"/>
          </a:xfrm>
        </p:spPr>
        <p:txBody>
          <a:bodyPr>
            <a:normAutofit/>
          </a:bodyPr>
          <a:lstStyle>
            <a:lvl1pPr marL="0" indent="0" algn="ctr">
              <a:lnSpc>
                <a:spcPts val="4200"/>
              </a:lnSpc>
              <a:buNone/>
              <a:defRPr sz="3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Aihe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450E61D5-9B2F-5E16-14D9-8E4B94926A01}"/>
              </a:ext>
            </a:extLst>
          </p:cNvPr>
          <p:cNvSpPr/>
          <p:nvPr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0E0E6746-4271-CFFD-8A4F-337E4B677F4B}"/>
              </a:ext>
            </a:extLst>
          </p:cNvPr>
          <p:cNvSpPr txBox="1"/>
          <p:nvPr/>
        </p:nvSpPr>
        <p:spPr>
          <a:xfrm>
            <a:off x="550715" y="2714744"/>
            <a:ext cx="1113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8" name="Kuva 7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E4970732-2EBF-4854-A6BF-0015C2288B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15"/>
          <a:stretch/>
        </p:blipFill>
        <p:spPr>
          <a:xfrm>
            <a:off x="0" y="0"/>
            <a:ext cx="12192000" cy="6924296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0E9D515A-2C44-4F6B-8280-4A38AC4EC2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04879827-3BDC-4D08-9EA7-6B757016B470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21B62B8E-B2CE-4BF1-B5DF-3F3B112E982B}"/>
              </a:ext>
            </a:extLst>
          </p:cNvPr>
          <p:cNvSpPr/>
          <p:nvPr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0A77DBF5-A9B5-424D-A4A4-AA11D3046040}"/>
              </a:ext>
            </a:extLst>
          </p:cNvPr>
          <p:cNvSpPr txBox="1"/>
          <p:nvPr/>
        </p:nvSpPr>
        <p:spPr>
          <a:xfrm>
            <a:off x="550715" y="2714744"/>
            <a:ext cx="1113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15" name="Kuva 14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D8171F60-2624-4119-8AED-861183B0D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15"/>
          <a:stretch/>
        </p:blipFill>
        <p:spPr>
          <a:xfrm>
            <a:off x="0" y="0"/>
            <a:ext cx="12192000" cy="6924296"/>
          </a:xfrm>
          <a:prstGeom prst="rect">
            <a:avLst/>
          </a:prstGeom>
        </p:spPr>
      </p:pic>
      <p:sp>
        <p:nvSpPr>
          <p:cNvPr id="17" name="Tekstiruutu 16">
            <a:extLst>
              <a:ext uri="{FF2B5EF4-FFF2-40B4-BE49-F238E27FC236}">
                <a16:creationId xmlns:a16="http://schemas.microsoft.com/office/drawing/2014/main" id="{525EC9AE-01D0-4E36-B8F4-216975D5BB3D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8" name="Suorakulmio 17">
            <a:extLst>
              <a:ext uri="{FF2B5EF4-FFF2-40B4-BE49-F238E27FC236}">
                <a16:creationId xmlns:a16="http://schemas.microsoft.com/office/drawing/2014/main" id="{0129D6C9-A7D2-4D81-A01E-F89D7D295331}"/>
              </a:ext>
            </a:extLst>
          </p:cNvPr>
          <p:cNvSpPr/>
          <p:nvPr userDrawn="1"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F69778BC-F884-4722-A820-AA71CCCAD844}"/>
              </a:ext>
            </a:extLst>
          </p:cNvPr>
          <p:cNvSpPr txBox="1"/>
          <p:nvPr userDrawn="1"/>
        </p:nvSpPr>
        <p:spPr>
          <a:xfrm>
            <a:off x="550715" y="2714744"/>
            <a:ext cx="1113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21" name="Kuva 20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9E34A688-B9F3-4D61-AD78-D27A6A645E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682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AC29BC-9504-4B49-80C3-B50AE3900C6C}" type="slidenum">
              <a:rPr lang="fi-FI" altLang="fi-FI" smtClean="0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969898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avon Koulutus omaishoi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52F3F15E-DA39-3424-2216-72F476EF2D76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D38BF21-0A5D-4C9E-8847-036674B13E4E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740B6595-10D4-4B40-AF80-69E5611630B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817CB3BD-345E-4EF6-B0D1-3AC48CEE51D3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A63F780C-CDAA-4319-8BA3-81CFB4AEB841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1" name="Kuva 20" descr="Kuva, joka sisältää kohteen henkilö, istuminen, mies, sisä&#10;&#10;Kuvaus luotu automaattisesti">
            <a:extLst>
              <a:ext uri="{FF2B5EF4-FFF2-40B4-BE49-F238E27FC236}">
                <a16:creationId xmlns:a16="http://schemas.microsoft.com/office/drawing/2014/main" id="{767904A1-A98B-4943-B598-0974547E42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0401" y="0"/>
            <a:ext cx="8331599" cy="6858000"/>
          </a:xfrm>
          <a:prstGeom prst="rect">
            <a:avLst/>
          </a:prstGeom>
        </p:spPr>
      </p:pic>
      <p:sp>
        <p:nvSpPr>
          <p:cNvPr id="22" name="Suorakulmio 21">
            <a:extLst>
              <a:ext uri="{FF2B5EF4-FFF2-40B4-BE49-F238E27FC236}">
                <a16:creationId xmlns:a16="http://schemas.microsoft.com/office/drawing/2014/main" id="{BAF33FAC-A812-4A34-AB42-9742F8CD3C9F}"/>
              </a:ext>
            </a:extLst>
          </p:cNvPr>
          <p:cNvSpPr/>
          <p:nvPr userDrawn="1"/>
        </p:nvSpPr>
        <p:spPr>
          <a:xfrm>
            <a:off x="-53786" y="-27002"/>
            <a:ext cx="12245786" cy="6912004"/>
          </a:xfrm>
          <a:prstGeom prst="rect">
            <a:avLst/>
          </a:prstGeom>
          <a:gradFill flip="none" rotWithShape="1">
            <a:gsLst>
              <a:gs pos="37000">
                <a:schemeClr val="accent1">
                  <a:lumMod val="5000"/>
                  <a:lumOff val="95000"/>
                  <a:alpha val="17000"/>
                </a:schemeClr>
              </a:gs>
              <a:gs pos="69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lnSpc>
                <a:spcPct val="80000"/>
              </a:lnSpc>
            </a:pPr>
            <a:endParaRPr lang="fi-FI" sz="4400" b="1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80000"/>
              </a:lnSpc>
            </a:pPr>
            <a:r>
              <a:rPr lang="fi-FI" sz="2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br>
              <a:rPr lang="fi-FI" sz="3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fi-FI" sz="32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80000"/>
              </a:lnSpc>
            </a:pPr>
            <a:r>
              <a:rPr lang="fi-FI" sz="3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</a:t>
            </a:r>
            <a:br>
              <a:rPr lang="fi-FI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fi-FI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br>
              <a:rPr lang="fi-FI" sz="280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</a:br>
            <a:endParaRPr lang="fi-FI" sz="2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endParaRPr lang="fi-FI" sz="2400" b="1" dirty="0">
              <a:solidFill>
                <a:srgbClr val="EABE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fi-FI" sz="2400" b="1" dirty="0">
                <a:solidFill>
                  <a:srgbClr val="EABE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i-FI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</a:t>
            </a:r>
          </a:p>
          <a:p>
            <a:pPr>
              <a:lnSpc>
                <a:spcPct val="80000"/>
              </a:lnSpc>
            </a:pPr>
            <a:r>
              <a:rPr lang="fi-FI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</a:p>
          <a:p>
            <a:pPr>
              <a:lnSpc>
                <a:spcPct val="80000"/>
              </a:lnSpc>
            </a:pPr>
            <a:endParaRPr lang="fi-FI" sz="2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1EE7C45C-E782-483B-940B-399DD6D84E25}"/>
              </a:ext>
            </a:extLst>
          </p:cNvPr>
          <p:cNvSpPr txBox="1"/>
          <p:nvPr userDrawn="1"/>
        </p:nvSpPr>
        <p:spPr>
          <a:xfrm>
            <a:off x="558338" y="626299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4" name="Suorakulmio 23">
            <a:extLst>
              <a:ext uri="{FF2B5EF4-FFF2-40B4-BE49-F238E27FC236}">
                <a16:creationId xmlns:a16="http://schemas.microsoft.com/office/drawing/2014/main" id="{F0D5AF2A-5783-4B1D-9FFE-EB67612256BE}"/>
              </a:ext>
            </a:extLst>
          </p:cNvPr>
          <p:cNvSpPr/>
          <p:nvPr userDrawn="1"/>
        </p:nvSpPr>
        <p:spPr>
          <a:xfrm>
            <a:off x="-72508" y="254083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71EA19FA-048F-4240-AB84-25F5F32E3A4E}"/>
              </a:ext>
            </a:extLst>
          </p:cNvPr>
          <p:cNvSpPr txBox="1"/>
          <p:nvPr userDrawn="1"/>
        </p:nvSpPr>
        <p:spPr>
          <a:xfrm>
            <a:off x="550715" y="447993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9" name="Kuva 8" descr="Kuva, joka sisältää kohteen teksti, Fontti, Grafiikka, graafinen suunnittelu&#10;&#10;Kuvaus luotu automaattisesti">
            <a:extLst>
              <a:ext uri="{FF2B5EF4-FFF2-40B4-BE49-F238E27FC236}">
                <a16:creationId xmlns:a16="http://schemas.microsoft.com/office/drawing/2014/main" id="{4378D3BA-2D96-465B-85FC-6A2F98A765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717" y="5979218"/>
            <a:ext cx="2472964" cy="62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11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hymy, Ihmisen kasvot, henkilö, vaate&#10;&#10;Kuvaus luotu automaattisesti">
            <a:extLst>
              <a:ext uri="{FF2B5EF4-FFF2-40B4-BE49-F238E27FC236}">
                <a16:creationId xmlns:a16="http://schemas.microsoft.com/office/drawing/2014/main" id="{FE87A3C1-1A07-DE85-A312-3B91C6CC22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" t="3280" r="6917" b="11741"/>
          <a:stretch/>
        </p:blipFill>
        <p:spPr>
          <a:xfrm>
            <a:off x="-85060" y="-1"/>
            <a:ext cx="12277060" cy="6924296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A75D66B2-2BE5-F7C5-721D-87CBB8D4A414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Alaotsikko 2">
            <a:extLst>
              <a:ext uri="{FF2B5EF4-FFF2-40B4-BE49-F238E27FC236}">
                <a16:creationId xmlns:a16="http://schemas.microsoft.com/office/drawing/2014/main" id="{D469D120-C7C2-3A49-9EA3-17B10D67688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715" y="2578099"/>
            <a:ext cx="6153695" cy="3245171"/>
          </a:xfrm>
        </p:spPr>
        <p:txBody>
          <a:bodyPr>
            <a:normAutofit/>
          </a:bodyPr>
          <a:lstStyle>
            <a:lvl1pPr marL="0" indent="0" algn="l">
              <a:lnSpc>
                <a:spcPts val="4200"/>
              </a:lnSpc>
              <a:buNone/>
              <a:defRPr sz="3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Aihe</a:t>
            </a:r>
            <a:br>
              <a:rPr lang="fi-FI"/>
            </a:br>
            <a:r>
              <a:rPr lang="fi-FI"/>
              <a:t>Nimi, titteli</a:t>
            </a:r>
            <a:br>
              <a:rPr lang="fi-FI"/>
            </a:br>
            <a:r>
              <a:rPr lang="fi-FI"/>
              <a:t>Päivämäärä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EA76A28C-48CC-83DA-C31E-2448ED84E3F2}"/>
              </a:ext>
            </a:extLst>
          </p:cNvPr>
          <p:cNvSpPr txBox="1"/>
          <p:nvPr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2" name="Kuva 11" descr="Kuva, joka sisältää kohteen hymy, Ihmisen kasvot, henkilö, vaate&#10;&#10;Kuvaus luotu automaattisesti">
            <a:extLst>
              <a:ext uri="{FF2B5EF4-FFF2-40B4-BE49-F238E27FC236}">
                <a16:creationId xmlns:a16="http://schemas.microsoft.com/office/drawing/2014/main" id="{4B5D8D66-577B-4733-A003-10CBD7EDA5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" t="3280" r="6917" b="11741"/>
          <a:stretch/>
        </p:blipFill>
        <p:spPr>
          <a:xfrm>
            <a:off x="-85060" y="-1"/>
            <a:ext cx="12277060" cy="6924296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29357970-5E60-4DF1-BB0C-9373BFE503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C8C88D21-6276-44C2-90AB-7C3F1801F8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45CB7C39-5B9E-4935-9670-8A9632F3139E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8D1471B3-6F91-4AAA-9B59-63BD2DB24208}"/>
              </a:ext>
            </a:extLst>
          </p:cNvPr>
          <p:cNvSpPr txBox="1"/>
          <p:nvPr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7" name="Kuva 16" descr="Kuva, joka sisältää kohteen hymy, Ihmisen kasvot, henkilö, vaate&#10;&#10;Kuvaus luotu automaattisesti">
            <a:extLst>
              <a:ext uri="{FF2B5EF4-FFF2-40B4-BE49-F238E27FC236}">
                <a16:creationId xmlns:a16="http://schemas.microsoft.com/office/drawing/2014/main" id="{F33A15DE-F395-4F36-8BEE-52FF5F022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" t="3280" r="6917" b="11741"/>
          <a:stretch/>
        </p:blipFill>
        <p:spPr>
          <a:xfrm>
            <a:off x="-85060" y="-1"/>
            <a:ext cx="12277060" cy="6924296"/>
          </a:xfrm>
          <a:prstGeom prst="rect">
            <a:avLst/>
          </a:prstGeom>
        </p:spPr>
      </p:pic>
      <p:sp>
        <p:nvSpPr>
          <p:cNvPr id="20" name="Tekstiruutu 19">
            <a:extLst>
              <a:ext uri="{FF2B5EF4-FFF2-40B4-BE49-F238E27FC236}">
                <a16:creationId xmlns:a16="http://schemas.microsoft.com/office/drawing/2014/main" id="{FB3358DC-A9E4-4190-AB79-2B07BC400BA9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1" name="Suorakulmio 20">
            <a:extLst>
              <a:ext uri="{FF2B5EF4-FFF2-40B4-BE49-F238E27FC236}">
                <a16:creationId xmlns:a16="http://schemas.microsoft.com/office/drawing/2014/main" id="{88A9ABCC-5D7D-44F5-8027-3C5C26BA67C5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80E19A15-07E8-438E-A836-3D3BEFECDAD7}"/>
              </a:ext>
            </a:extLst>
          </p:cNvPr>
          <p:cNvSpPr txBox="1"/>
          <p:nvPr userDrawn="1"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25" name="Kuva 24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50A52943-FD60-4547-962B-0B0E432957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90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69A59778-DADE-D235-E6E4-59CE31B5A8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4" r="18976" b="33314"/>
          <a:stretch/>
        </p:blipFill>
        <p:spPr>
          <a:xfrm>
            <a:off x="-95693" y="1"/>
            <a:ext cx="12287693" cy="6924294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4240CF25-C235-4ECB-B44D-B98EABB218AC}"/>
              </a:ext>
            </a:extLst>
          </p:cNvPr>
          <p:cNvSpPr/>
          <p:nvPr/>
        </p:nvSpPr>
        <p:spPr>
          <a:xfrm>
            <a:off x="-95693" y="263047"/>
            <a:ext cx="321161" cy="66612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8" name="Alaotsikko 2">
            <a:extLst>
              <a:ext uri="{FF2B5EF4-FFF2-40B4-BE49-F238E27FC236}">
                <a16:creationId xmlns:a16="http://schemas.microsoft.com/office/drawing/2014/main" id="{6B4ABE6A-5FBA-2949-74EC-9D5A0E3CC7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715" y="2578099"/>
            <a:ext cx="6153695" cy="3245171"/>
          </a:xfrm>
        </p:spPr>
        <p:txBody>
          <a:bodyPr>
            <a:normAutofit/>
          </a:bodyPr>
          <a:lstStyle>
            <a:lvl1pPr marL="0" indent="0" algn="l">
              <a:lnSpc>
                <a:spcPts val="4200"/>
              </a:lnSpc>
              <a:buNone/>
              <a:defRPr sz="3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Aihe</a:t>
            </a:r>
            <a:br>
              <a:rPr lang="fi-FI"/>
            </a:br>
            <a:r>
              <a:rPr lang="fi-FI"/>
              <a:t>Nimi, titteli</a:t>
            </a:r>
            <a:br>
              <a:rPr lang="fi-FI"/>
            </a:br>
            <a:r>
              <a:rPr lang="fi-FI"/>
              <a:t>Päivämäärä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36133DB4-8F30-BB8B-5758-E0A4B1405047}"/>
              </a:ext>
            </a:extLst>
          </p:cNvPr>
          <p:cNvSpPr txBox="1"/>
          <p:nvPr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1" name="Kuva 10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612BDF28-2E25-4D8D-A558-1BCA38C500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4" r="18976" b="33314"/>
          <a:stretch/>
        </p:blipFill>
        <p:spPr>
          <a:xfrm>
            <a:off x="-95693" y="1"/>
            <a:ext cx="12287693" cy="6924294"/>
          </a:xfrm>
          <a:prstGeom prst="rect">
            <a:avLst/>
          </a:prstGeom>
        </p:spPr>
      </p:pic>
      <p:sp>
        <p:nvSpPr>
          <p:cNvPr id="12" name="Suorakulmio 11">
            <a:extLst>
              <a:ext uri="{FF2B5EF4-FFF2-40B4-BE49-F238E27FC236}">
                <a16:creationId xmlns:a16="http://schemas.microsoft.com/office/drawing/2014/main" id="{2EF08904-F44C-4604-A5ED-AB98BBC73C84}"/>
              </a:ext>
            </a:extLst>
          </p:cNvPr>
          <p:cNvSpPr/>
          <p:nvPr/>
        </p:nvSpPr>
        <p:spPr>
          <a:xfrm>
            <a:off x="-95693" y="263047"/>
            <a:ext cx="321161" cy="66612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5EB99DEB-049A-4A69-BD49-72CD01C9A6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6F101AE7-350F-4B36-BFA6-0F0DA3692102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488C1616-D499-42A9-A9CC-2439192C73D2}"/>
              </a:ext>
            </a:extLst>
          </p:cNvPr>
          <p:cNvSpPr txBox="1"/>
          <p:nvPr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6" name="Kuva 15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967B40EE-DBA0-4736-8024-DBF0EC157C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4" r="18976" b="33314"/>
          <a:stretch/>
        </p:blipFill>
        <p:spPr>
          <a:xfrm>
            <a:off x="-95693" y="1"/>
            <a:ext cx="12287693" cy="6924294"/>
          </a:xfrm>
          <a:prstGeom prst="rect">
            <a:avLst/>
          </a:prstGeom>
        </p:spPr>
      </p:pic>
      <p:sp>
        <p:nvSpPr>
          <p:cNvPr id="17" name="Suorakulmio 16">
            <a:extLst>
              <a:ext uri="{FF2B5EF4-FFF2-40B4-BE49-F238E27FC236}">
                <a16:creationId xmlns:a16="http://schemas.microsoft.com/office/drawing/2014/main" id="{B6E654D0-A89E-4FD4-97A6-F02DE57B046B}"/>
              </a:ext>
            </a:extLst>
          </p:cNvPr>
          <p:cNvSpPr/>
          <p:nvPr userDrawn="1"/>
        </p:nvSpPr>
        <p:spPr>
          <a:xfrm>
            <a:off x="-95693" y="263047"/>
            <a:ext cx="321161" cy="66612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EF9219EE-FAA2-4C1A-ADF7-B3E9E8551022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B80944DC-D081-4D56-B2AF-21D3EE9B0ED5}"/>
              </a:ext>
            </a:extLst>
          </p:cNvPr>
          <p:cNvSpPr txBox="1"/>
          <p:nvPr userDrawn="1"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24" name="Kuva 23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357843A9-AFE0-4B51-9BB0-A9A8B6EC7A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64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408A392B-959C-7B6C-674C-5AA9880AC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" r="12031"/>
          <a:stretch/>
        </p:blipFill>
        <p:spPr>
          <a:xfrm>
            <a:off x="5892588" y="-16923"/>
            <a:ext cx="6299412" cy="6858000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E6167CAD-9602-4581-AA5B-4998DB0626D5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B164FD1-A516-4312-A141-16C17479886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9C1D2456-A64D-4F82-9B4A-7DA6C7A450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15709"/>
            <a:ext cx="3782576" cy="1542291"/>
          </a:xfrm>
          <a:prstGeom prst="rect">
            <a:avLst/>
          </a:prstGeom>
        </p:spPr>
      </p:pic>
      <p:pic>
        <p:nvPicPr>
          <p:cNvPr id="9" name="Kuva 8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15B011E6-98DB-4186-838A-1302F1A9FC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" r="12031"/>
          <a:stretch/>
        </p:blipFill>
        <p:spPr>
          <a:xfrm>
            <a:off x="5892588" y="-16923"/>
            <a:ext cx="6299412" cy="6858000"/>
          </a:xfrm>
          <a:prstGeom prst="rect">
            <a:avLst/>
          </a:prstGeom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856AB2E0-F467-4878-AD8E-A323B7D3D4CF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CCDBA8AB-B6E6-49D2-AEDF-DACE02E7FB3E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32B98DC9-2FF0-46E7-865F-F00899F5F2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15709"/>
            <a:ext cx="3782576" cy="1542291"/>
          </a:xfrm>
          <a:prstGeom prst="rect">
            <a:avLst/>
          </a:prstGeom>
        </p:spPr>
      </p:pic>
      <p:pic>
        <p:nvPicPr>
          <p:cNvPr id="16" name="Kuva 15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8505BCF7-C890-4C46-97FC-4BF2FAC402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" r="12031"/>
          <a:stretch/>
        </p:blipFill>
        <p:spPr>
          <a:xfrm>
            <a:off x="5892588" y="-16923"/>
            <a:ext cx="6299412" cy="6858000"/>
          </a:xfrm>
          <a:prstGeom prst="rect">
            <a:avLst/>
          </a:prstGeom>
        </p:spPr>
      </p:pic>
      <p:sp>
        <p:nvSpPr>
          <p:cNvPr id="17" name="Suorakulmio 16">
            <a:extLst>
              <a:ext uri="{FF2B5EF4-FFF2-40B4-BE49-F238E27FC236}">
                <a16:creationId xmlns:a16="http://schemas.microsoft.com/office/drawing/2014/main" id="{8F56E451-ED68-4BCF-9EDE-39681F5DC6C6}"/>
              </a:ext>
            </a:extLst>
          </p:cNvPr>
          <p:cNvSpPr/>
          <p:nvPr userDrawn="1"/>
        </p:nvSpPr>
        <p:spPr>
          <a:xfrm>
            <a:off x="-790365" y="-108274"/>
            <a:ext cx="13095576" cy="6949351"/>
          </a:xfrm>
          <a:prstGeom prst="rect">
            <a:avLst/>
          </a:prstGeom>
          <a:solidFill>
            <a:schemeClr val="bg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BD9B7B40-FF2F-4159-A535-114A62C65F22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9" name="Suorakulmio 18">
            <a:extLst>
              <a:ext uri="{FF2B5EF4-FFF2-40B4-BE49-F238E27FC236}">
                <a16:creationId xmlns:a16="http://schemas.microsoft.com/office/drawing/2014/main" id="{4A856E9D-3E3B-4DB8-AE8A-35E5F028DAD4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A5D48A1-3B6D-4B0C-A2E2-5EE297DF9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534" y="581060"/>
            <a:ext cx="4812866" cy="451796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9047971-4931-4452-A269-A67E25D6CA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534" y="1339388"/>
            <a:ext cx="4812866" cy="417922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3" name="Kuva 22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E7D4BE42-323A-487C-9551-C4E7B2DA7C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88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hjä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E6167CAD-9602-4581-AA5B-4998DB0626D5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B164FD1-A516-4312-A141-16C17479886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AF0D2D1F-6102-4CD8-A7EA-26F9EBA40886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A80BA9F-CDAD-4AD2-BA67-0A464FFF49A3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8D6DC961-B2E6-4138-9FD0-114DA1F56DAC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BA192F75-1EDF-4AFD-A166-B0C73573F4C1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6" name="Kuva 15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68CD60EC-9B47-4E4B-9DBF-7A52613D9D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25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henkilö, Ihmisen kasvot, vaate, hymy&#10;&#10;Kuvaus luotu automaattisesti">
            <a:extLst>
              <a:ext uri="{FF2B5EF4-FFF2-40B4-BE49-F238E27FC236}">
                <a16:creationId xmlns:a16="http://schemas.microsoft.com/office/drawing/2014/main" id="{B5034847-7B62-8A9E-4154-5F5ED4C18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840" y="196658"/>
            <a:ext cx="8094875" cy="6663306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F0B6DF00-71B4-8E4E-2250-8F7F0FF943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EE5434D2-CBF4-4B03-88E5-F3FFF15FDD23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D82C2476-002F-4F75-9F7F-2B30389B428D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 descr="Kuva, joka sisältää kohteen henkilö, Ihmisen kasvot, vaate, hymy&#10;&#10;Kuvaus luotu automaattisesti">
            <a:extLst>
              <a:ext uri="{FF2B5EF4-FFF2-40B4-BE49-F238E27FC236}">
                <a16:creationId xmlns:a16="http://schemas.microsoft.com/office/drawing/2014/main" id="{1CB23D3C-191D-4F8E-B26C-D10E7FCAE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840" y="196658"/>
            <a:ext cx="8094875" cy="6663306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40A69C2F-FA42-4FAF-8EFB-B9D3AF049B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04A3E93F-67DD-43A7-8104-54213AC0C1D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4A16441B-A971-419E-9833-C1AF99B12940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6" name="Kuva 15" descr="Kuva, joka sisältää kohteen henkilö, Ihmisen kasvot, vaate, hymy&#10;&#10;Kuvaus luotu automaattisesti">
            <a:extLst>
              <a:ext uri="{FF2B5EF4-FFF2-40B4-BE49-F238E27FC236}">
                <a16:creationId xmlns:a16="http://schemas.microsoft.com/office/drawing/2014/main" id="{102AA5A4-D7B4-4E49-BA23-03C8C42E6A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840" y="196658"/>
            <a:ext cx="8094875" cy="6663306"/>
          </a:xfrm>
          <a:prstGeom prst="rect">
            <a:avLst/>
          </a:prstGeom>
        </p:spPr>
      </p:pic>
      <p:sp>
        <p:nvSpPr>
          <p:cNvPr id="17" name="Suorakulmio 16">
            <a:extLst>
              <a:ext uri="{FF2B5EF4-FFF2-40B4-BE49-F238E27FC236}">
                <a16:creationId xmlns:a16="http://schemas.microsoft.com/office/drawing/2014/main" id="{6A34A581-056A-4ED4-BA17-599DC7FEC65A}"/>
              </a:ext>
            </a:extLst>
          </p:cNvPr>
          <p:cNvSpPr/>
          <p:nvPr userDrawn="1"/>
        </p:nvSpPr>
        <p:spPr>
          <a:xfrm>
            <a:off x="-613953" y="-209006"/>
            <a:ext cx="13143668" cy="7141434"/>
          </a:xfrm>
          <a:prstGeom prst="rect">
            <a:avLst/>
          </a:prstGeom>
          <a:solidFill>
            <a:schemeClr val="bg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078A09B6-5A4A-43FD-86E7-702340C3F1B8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0" name="Suorakulmio 19">
            <a:extLst>
              <a:ext uri="{FF2B5EF4-FFF2-40B4-BE49-F238E27FC236}">
                <a16:creationId xmlns:a16="http://schemas.microsoft.com/office/drawing/2014/main" id="{24B2B2E0-F505-4593-9DEC-1762277AF0D3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BC79D2FE-6044-D47B-D9E7-1F4DF92B6C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534" y="581060"/>
            <a:ext cx="4812866" cy="451796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7" name="Tekstin paikkamerkki 3">
            <a:extLst>
              <a:ext uri="{FF2B5EF4-FFF2-40B4-BE49-F238E27FC236}">
                <a16:creationId xmlns:a16="http://schemas.microsoft.com/office/drawing/2014/main" id="{A512C8FF-0B50-1AC9-291E-9133D63A6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534" y="1339388"/>
            <a:ext cx="4812866" cy="417922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3" name="Kuva 22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5A97E782-402E-4EF3-BA6D-DCA6273450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97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henkilö, Ihmisen kasvot, hymy, vaate&#10;&#10;Kuvaus luotu automaattisesti">
            <a:extLst>
              <a:ext uri="{FF2B5EF4-FFF2-40B4-BE49-F238E27FC236}">
                <a16:creationId xmlns:a16="http://schemas.microsoft.com/office/drawing/2014/main" id="{732889B2-8B94-AED4-54A9-A4DBC247DD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6" r="19209" b="3807"/>
          <a:stretch/>
        </p:blipFill>
        <p:spPr>
          <a:xfrm>
            <a:off x="6067509" y="0"/>
            <a:ext cx="6202463" cy="6924296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6588FA28-52F0-6E7B-2A5D-2F91ACECD7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F0E3A41A-F442-493C-87D8-8E9F469A2CB1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4DC754EF-B2C7-4BD7-B4F8-CB249D10E24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 descr="Kuva, joka sisältää kohteen henkilö, Ihmisen kasvot, hymy, vaate&#10;&#10;Kuvaus luotu automaattisesti">
            <a:extLst>
              <a:ext uri="{FF2B5EF4-FFF2-40B4-BE49-F238E27FC236}">
                <a16:creationId xmlns:a16="http://schemas.microsoft.com/office/drawing/2014/main" id="{0CC615EA-A1F1-4D4B-8748-CC39DCEEC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6" r="19209" b="3807"/>
          <a:stretch/>
        </p:blipFill>
        <p:spPr>
          <a:xfrm>
            <a:off x="6067509" y="0"/>
            <a:ext cx="6202463" cy="6924296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783B9A6D-9A0C-40BC-B6BF-2C03C0EA25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D5FA3EA6-7468-4614-AAEE-DAD78FE80CC6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6A418577-C013-4907-92D7-4444435C79BE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6" name="Kuva 15" descr="Kuva, joka sisältää kohteen henkilö, Ihmisen kasvot, hymy, vaate&#10;&#10;Kuvaus luotu automaattisesti">
            <a:extLst>
              <a:ext uri="{FF2B5EF4-FFF2-40B4-BE49-F238E27FC236}">
                <a16:creationId xmlns:a16="http://schemas.microsoft.com/office/drawing/2014/main" id="{8C620B8B-56E8-4FF7-AD5C-B3083B2F76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6" r="19209" b="3807"/>
          <a:stretch/>
        </p:blipFill>
        <p:spPr>
          <a:xfrm>
            <a:off x="6067509" y="0"/>
            <a:ext cx="6202463" cy="6924296"/>
          </a:xfrm>
          <a:prstGeom prst="rect">
            <a:avLst/>
          </a:prstGeom>
        </p:spPr>
      </p:pic>
      <p:sp>
        <p:nvSpPr>
          <p:cNvPr id="17" name="Suorakulmio 16">
            <a:extLst>
              <a:ext uri="{FF2B5EF4-FFF2-40B4-BE49-F238E27FC236}">
                <a16:creationId xmlns:a16="http://schemas.microsoft.com/office/drawing/2014/main" id="{A3F3B0FB-E9FF-4B4D-8422-C811998C7C28}"/>
              </a:ext>
            </a:extLst>
          </p:cNvPr>
          <p:cNvSpPr/>
          <p:nvPr userDrawn="1"/>
        </p:nvSpPr>
        <p:spPr>
          <a:xfrm>
            <a:off x="-85060" y="-66295"/>
            <a:ext cx="12860534" cy="7159426"/>
          </a:xfrm>
          <a:prstGeom prst="rect">
            <a:avLst/>
          </a:prstGeom>
          <a:solidFill>
            <a:schemeClr val="bg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F613F8D0-A9F0-4B62-A645-B9527E49920C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0" name="Suorakulmio 19">
            <a:extLst>
              <a:ext uri="{FF2B5EF4-FFF2-40B4-BE49-F238E27FC236}">
                <a16:creationId xmlns:a16="http://schemas.microsoft.com/office/drawing/2014/main" id="{FC0794B5-7FDD-4982-A13C-724BAD32EBBE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Otsikko 1">
            <a:extLst>
              <a:ext uri="{FF2B5EF4-FFF2-40B4-BE49-F238E27FC236}">
                <a16:creationId xmlns:a16="http://schemas.microsoft.com/office/drawing/2014/main" id="{6BB91629-3ADE-C876-8969-AC289F4FCD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534" y="581060"/>
            <a:ext cx="4812866" cy="451796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5" name="Tekstin paikkamerkki 3">
            <a:extLst>
              <a:ext uri="{FF2B5EF4-FFF2-40B4-BE49-F238E27FC236}">
                <a16:creationId xmlns:a16="http://schemas.microsoft.com/office/drawing/2014/main" id="{CCE08EB6-352C-AF4B-178C-18EDE406CD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534" y="1339388"/>
            <a:ext cx="4812866" cy="417922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2" name="Kuva 21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88A44F6F-24A7-49BE-BDAD-680D3FE3E7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47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48052DE6-9295-4938-B6E3-DC11D1294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F3FDD54-2E59-4973-9AD8-BE4645EF4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F25945F8-20EB-481B-C58B-F6BA160F8133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9DAD45E5-ED6A-5BF1-6C5E-D9CDED16E20B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AF698BDE-4F5E-495B-873E-FCB1AB3BC760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9989E5AD-E8B2-4CA6-A5C0-FD84E852F1D7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33B67240-02E7-4FBD-A531-11FC3AB30DB5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E1A21D39-239B-4CED-9753-55C0A5A33854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8707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97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  <p:sldLayoutId id="2147483791" r:id="rId18"/>
    <p:sldLayoutId id="2147483792" r:id="rId19"/>
    <p:sldLayoutId id="2147483793" r:id="rId20"/>
    <p:sldLayoutId id="2147483794" r:id="rId21"/>
    <p:sldLayoutId id="2147483795" r:id="rId22"/>
    <p:sldLayoutId id="2147483798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okavirasto.fi/elintarvikkeet/terveytta-edistava-ruokavalio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png"/><Relationship Id="rId4" Type="http://schemas.openxmlformats.org/officeDocument/2006/relationships/hyperlink" Target="https://terveurheilija.fi/urheilijan-ravitsemus/ravintoaineet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4974771" y="634946"/>
            <a:ext cx="3912054" cy="1450757"/>
          </a:xfrm>
        </p:spPr>
        <p:txBody>
          <a:bodyPr>
            <a:normAutofit/>
          </a:bodyPr>
          <a:lstStyle/>
          <a:p>
            <a:pPr eaLnBrk="1" hangingPunct="1"/>
            <a:r>
              <a:rPr lang="fi-FI" altLang="fi-FI" sz="3600" b="1" dirty="0"/>
              <a:t>Hiilihydraatit</a:t>
            </a:r>
          </a:p>
        </p:txBody>
      </p:sp>
      <p:pic>
        <p:nvPicPr>
          <p:cNvPr id="3" name="Kuva 2" descr="Kuva, joka sisältää kohteen ruoka, hedelmä, useita, varietee&#10;&#10;Kuvaus luotu automaattisesti">
            <a:extLst>
              <a:ext uri="{FF2B5EF4-FFF2-40B4-BE49-F238E27FC236}">
                <a16:creationId xmlns:a16="http://schemas.microsoft.com/office/drawing/2014/main" id="{0781AB0F-4103-478F-AD24-2C9E3D5A7F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9" r="17284"/>
          <a:stretch/>
        </p:blipFill>
        <p:spPr>
          <a:xfrm>
            <a:off x="633999" y="640081"/>
            <a:ext cx="4001315" cy="5314406"/>
          </a:xfrm>
          <a:prstGeom prst="rect">
            <a:avLst/>
          </a:prstGeom>
        </p:spPr>
      </p:pic>
      <p:sp>
        <p:nvSpPr>
          <p:cNvPr id="29700" name="Rectangle 3"/>
          <p:cNvSpPr>
            <a:spLocks noGrp="1" noChangeArrowheads="1"/>
          </p:cNvSpPr>
          <p:nvPr>
            <p:ph idx="1"/>
          </p:nvPr>
        </p:nvSpPr>
        <p:spPr>
          <a:xfrm>
            <a:off x="4974769" y="2198913"/>
            <a:ext cx="6574973" cy="4024137"/>
          </a:xfrm>
        </p:spPr>
        <p:txBody>
          <a:bodyPr>
            <a:normAutofit lnSpcReduction="10000"/>
          </a:bodyPr>
          <a:lstStyle/>
          <a:p>
            <a:pPr>
              <a:defRPr/>
            </a:pPr>
            <a:endParaRPr lang="fi-FI" altLang="fi-FI" sz="1400" dirty="0"/>
          </a:p>
          <a:p>
            <a:pPr>
              <a:defRPr/>
            </a:pPr>
            <a:endParaRPr lang="fi-FI" altLang="fi-FI" sz="1400" dirty="0"/>
          </a:p>
          <a:p>
            <a:pPr>
              <a:defRPr/>
            </a:pPr>
            <a:r>
              <a:rPr lang="fi-FI" altLang="fi-FI" sz="1400" dirty="0"/>
              <a:t>Lähteet: </a:t>
            </a:r>
          </a:p>
          <a:p>
            <a:pPr>
              <a:defRPr/>
            </a:pPr>
            <a:r>
              <a:rPr lang="fi-FI" altLang="fi-FI" sz="1400" dirty="0"/>
              <a:t>Terveyttä ruoasta. Suomalaiset ravitsemussuositukset 2014. VRN 2014</a:t>
            </a:r>
          </a:p>
          <a:p>
            <a:pPr>
              <a:defRPr/>
            </a:pPr>
            <a:r>
              <a:rPr lang="fi-FI" altLang="fi-FI" sz="1400" dirty="0"/>
              <a:t>Mutanen M, Niinikoski H, </a:t>
            </a:r>
            <a:r>
              <a:rPr lang="fi-FI" altLang="fi-FI" sz="1400" dirty="0" err="1"/>
              <a:t>Schwab</a:t>
            </a:r>
            <a:r>
              <a:rPr lang="fi-FI" altLang="fi-FI" sz="1400" dirty="0"/>
              <a:t> U, Uusitupa M (toim.): Ravitsemustiede. Duodecim 2021</a:t>
            </a:r>
          </a:p>
          <a:p>
            <a:pPr>
              <a:defRPr/>
            </a:pPr>
            <a:r>
              <a:rPr lang="fi-FI" altLang="fi-FI" sz="1400" dirty="0">
                <a:hlinkClick r:id="rId3"/>
              </a:rPr>
              <a:t>https://www.ruokavirasto.fi/elintarvikkeet/terveytta-edistava-ruokavalio/</a:t>
            </a:r>
            <a:endParaRPr lang="fi-FI" altLang="fi-FI" sz="1400" dirty="0"/>
          </a:p>
          <a:p>
            <a:pPr>
              <a:defRPr/>
            </a:pPr>
            <a:r>
              <a:rPr lang="fi-FI" altLang="fi-FI" sz="1400" dirty="0"/>
              <a:t>https://www.leipatiedotus.fi/materiaalit/diasarjat/suomalainen-ravinto-opas.html</a:t>
            </a:r>
          </a:p>
          <a:p>
            <a:pPr>
              <a:defRPr/>
            </a:pPr>
            <a:r>
              <a:rPr lang="fi-FI" altLang="fi-FI" sz="1400" dirty="0">
                <a:hlinkClick r:id="rId4"/>
              </a:rPr>
              <a:t>https://terveurheilija.fi/urheilijan-ravitsemus/ravintoaineet/</a:t>
            </a:r>
            <a:endParaRPr lang="fi-FI" altLang="fi-FI" sz="1400" dirty="0"/>
          </a:p>
          <a:p>
            <a:pPr>
              <a:defRPr/>
            </a:pPr>
            <a:r>
              <a:rPr lang="fi-FI" altLang="fi-FI" sz="1400" dirty="0"/>
              <a:t>Syö hyvää. Jokaiselle löytyy tapa syödä hyvin. Kuluttajaliitto</a:t>
            </a:r>
          </a:p>
          <a:p>
            <a:pPr>
              <a:defRPr/>
            </a:pPr>
            <a:r>
              <a:rPr lang="fi-FI" sz="1400" cap="none" dirty="0" err="1">
                <a:latin typeface="Open Sans" panose="020B0606030504020204" pitchFamily="34" charset="0"/>
              </a:rPr>
              <a:t>Schwab</a:t>
            </a:r>
            <a:r>
              <a:rPr lang="fi-FI" sz="1400" cap="none" dirty="0">
                <a:latin typeface="Open Sans" panose="020B0606030504020204" pitchFamily="34" charset="0"/>
              </a:rPr>
              <a:t> U: Energiaravintoaineet, ravintokuitu ja alkoholi. Lääkärikirja Duodecim 2022</a:t>
            </a:r>
          </a:p>
          <a:p>
            <a:pPr>
              <a:defRPr/>
            </a:pPr>
            <a:r>
              <a:rPr lang="fi-FI" sz="1400" dirty="0" err="1"/>
              <a:t>Schwab</a:t>
            </a:r>
            <a:r>
              <a:rPr lang="fi-FI" sz="1400" dirty="0"/>
              <a:t> U: Terveyttä edistävä ruokavalio. Lääkärikirja Duodecim 2023</a:t>
            </a:r>
          </a:p>
          <a:p>
            <a:pPr>
              <a:defRPr/>
            </a:pPr>
            <a:endParaRPr lang="fi-FI" sz="1400" cap="none" dirty="0">
              <a:latin typeface="Open Sans" panose="020B0606030504020204" pitchFamily="34" charset="0"/>
            </a:endParaRPr>
          </a:p>
          <a:p>
            <a:pPr>
              <a:defRPr/>
            </a:pPr>
            <a:endParaRPr lang="fi-FI" altLang="fi-FI" sz="1400" dirty="0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1E74C745-8B7B-5ED3-584E-39DA1740F3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6825" y="-29576"/>
            <a:ext cx="3316511" cy="1329043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0F636BAA-82BE-54E8-D6F2-7796D1095752}"/>
              </a:ext>
            </a:extLst>
          </p:cNvPr>
          <p:cNvSpPr txBox="1"/>
          <p:nvPr/>
        </p:nvSpPr>
        <p:spPr>
          <a:xfrm>
            <a:off x="781050" y="5954487"/>
            <a:ext cx="2524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Kuva: </a:t>
            </a:r>
            <a:r>
              <a:rPr lang="fi-FI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Envato</a:t>
            </a:r>
            <a:r>
              <a:rPr lang="fi-FI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i-FI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elements</a:t>
            </a:r>
            <a:endParaRPr lang="fi-FI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499017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>
          <a:xfrm>
            <a:off x="783573" y="960250"/>
            <a:ext cx="8229600" cy="6334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i-FI" altLang="fi-FI" sz="4000" dirty="0"/>
              <a:t>L</a:t>
            </a:r>
            <a:r>
              <a:rPr lang="fi-FI" altLang="fi-FI" sz="4000" b="1" dirty="0">
                <a:solidFill>
                  <a:schemeClr val="tx1"/>
                </a:solidFill>
              </a:rPr>
              <a:t>iukenematon kuitu</a:t>
            </a:r>
            <a:endParaRPr lang="fi-FI" altLang="fi-FI" sz="4000" b="1" dirty="0">
              <a:solidFill>
                <a:schemeClr val="bg1"/>
              </a:solidFill>
            </a:endParaRPr>
          </a:p>
        </p:txBody>
      </p:sp>
      <p:sp>
        <p:nvSpPr>
          <p:cNvPr id="43012" name="Rectangle 3"/>
          <p:cNvSpPr>
            <a:spLocks noGrp="1" noChangeArrowheads="1"/>
          </p:cNvSpPr>
          <p:nvPr>
            <p:ph idx="1"/>
          </p:nvPr>
        </p:nvSpPr>
        <p:spPr>
          <a:xfrm>
            <a:off x="619126" y="1935408"/>
            <a:ext cx="7754448" cy="4751387"/>
          </a:xfrm>
        </p:spPr>
        <p:txBody>
          <a:bodyPr/>
          <a:lstStyle/>
          <a:p>
            <a:pPr lvl="1" eaLnBrk="1" hangingPunct="1"/>
            <a:r>
              <a:rPr lang="fi-FI" altLang="fi-FI" sz="2300" dirty="0"/>
              <a:t>Esimerkiksi s</a:t>
            </a:r>
            <a:r>
              <a:rPr lang="fi-FI" altLang="fi-FI" sz="2300" dirty="0">
                <a:solidFill>
                  <a:schemeClr val="tx1"/>
                </a:solidFill>
              </a:rPr>
              <a:t>elluloosa, hemiselluloosa, ligniini</a:t>
            </a:r>
          </a:p>
          <a:p>
            <a:pPr lvl="1" eaLnBrk="1" hangingPunct="1"/>
            <a:r>
              <a:rPr lang="fi-FI" altLang="fi-FI" sz="2300" dirty="0">
                <a:solidFill>
                  <a:schemeClr val="tx1"/>
                </a:solidFill>
              </a:rPr>
              <a:t>Vehnä, ruis, leseet, juurekset</a:t>
            </a:r>
          </a:p>
          <a:p>
            <a:pPr lvl="1" eaLnBrk="1" hangingPunct="1"/>
            <a:endParaRPr lang="fi-FI" altLang="fi-FI" sz="2400" dirty="0">
              <a:solidFill>
                <a:schemeClr val="tx1"/>
              </a:solidFill>
            </a:endParaRPr>
          </a:p>
          <a:p>
            <a:pPr marL="201168" lvl="1" indent="0" eaLnBrk="1" hangingPunct="1">
              <a:buNone/>
            </a:pPr>
            <a:r>
              <a:rPr lang="fi-FI" altLang="fi-FI" sz="2300" dirty="0"/>
              <a:t>L</a:t>
            </a:r>
            <a:r>
              <a:rPr lang="fi-FI" altLang="fi-FI" sz="2300" dirty="0">
                <a:solidFill>
                  <a:schemeClr val="tx1"/>
                </a:solidFill>
              </a:rPr>
              <a:t>iukenematon kuitu:</a:t>
            </a:r>
          </a:p>
          <a:p>
            <a:pPr lvl="1"/>
            <a:r>
              <a:rPr lang="fi-FI" altLang="fi-FI" sz="1900" dirty="0">
                <a:solidFill>
                  <a:schemeClr val="tx1"/>
                </a:solidFill>
              </a:rPr>
              <a:t>Vähentää ummetusta: </a:t>
            </a:r>
          </a:p>
          <a:p>
            <a:pPr lvl="2"/>
            <a:r>
              <a:rPr lang="fi-FI" altLang="fi-FI" sz="1500" dirty="0">
                <a:solidFill>
                  <a:schemeClr val="tx1"/>
                </a:solidFill>
              </a:rPr>
              <a:t>Kuitupitoinen ruoka lisää ulosteen määrää ja nopeuttaa ulosteen läpikulkuaikaa suolistossa.</a:t>
            </a:r>
          </a:p>
          <a:p>
            <a:pPr lvl="1"/>
            <a:r>
              <a:rPr lang="fi-FI" altLang="fi-FI" sz="1900" dirty="0">
                <a:solidFill>
                  <a:schemeClr val="tx1"/>
                </a:solidFill>
              </a:rPr>
              <a:t>Vähentää </a:t>
            </a:r>
            <a:r>
              <a:rPr lang="fi-FI" altLang="fi-FI" sz="1900" dirty="0"/>
              <a:t>paksu- ja peräsuoli</a:t>
            </a:r>
            <a:r>
              <a:rPr lang="fi-FI" altLang="fi-FI" sz="1900" dirty="0">
                <a:solidFill>
                  <a:schemeClr val="tx1"/>
                </a:solidFill>
              </a:rPr>
              <a:t>syövän riskiä.</a:t>
            </a:r>
          </a:p>
          <a:p>
            <a:pPr lvl="2"/>
            <a:r>
              <a:rPr lang="fi-FI" altLang="fi-FI" sz="1500" dirty="0"/>
              <a:t>Kuitu laimentaa syöpää aiheuttavien aineiden pitoisuutta ulosteessa.</a:t>
            </a:r>
            <a:endParaRPr lang="fi-FI" altLang="fi-FI" sz="1500" dirty="0">
              <a:solidFill>
                <a:schemeClr val="tx1"/>
              </a:solidFill>
            </a:endParaRPr>
          </a:p>
          <a:p>
            <a:pPr lvl="1"/>
            <a:r>
              <a:rPr lang="fi-FI" altLang="fi-FI" sz="1900" dirty="0">
                <a:solidFill>
                  <a:schemeClr val="tx1"/>
                </a:solidFill>
              </a:rPr>
              <a:t>Vähentää hampaiden reikiintymistä (karies) :</a:t>
            </a:r>
          </a:p>
          <a:p>
            <a:pPr lvl="2"/>
            <a:r>
              <a:rPr lang="fi-FI" altLang="fi-FI" sz="1500" dirty="0">
                <a:solidFill>
                  <a:schemeClr val="tx1"/>
                </a:solidFill>
              </a:rPr>
              <a:t>Kuitupitoista ruokaa täytyy pureskella paljon. </a:t>
            </a:r>
          </a:p>
          <a:p>
            <a:pPr lvl="2"/>
            <a:r>
              <a:rPr lang="fi-FI" altLang="fi-FI" sz="1500" dirty="0">
                <a:solidFill>
                  <a:schemeClr val="tx1"/>
                </a:solidFill>
              </a:rPr>
              <a:t>Pureskelu lisää syljen eritystä ja se suojaa hampaita. </a:t>
            </a:r>
          </a:p>
          <a:p>
            <a:pPr lvl="1">
              <a:buFont typeface="Wingdings" panose="05000000000000000000" pitchFamily="2" charset="2"/>
              <a:buNone/>
            </a:pPr>
            <a:endParaRPr lang="fi-FI" altLang="fi-FI" sz="2000" dirty="0">
              <a:solidFill>
                <a:schemeClr val="tx1"/>
              </a:solidFill>
            </a:endParaRPr>
          </a:p>
        </p:txBody>
      </p:sp>
      <p:pic>
        <p:nvPicPr>
          <p:cNvPr id="4" name="Kuva 5" descr="jyvan kuv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922" y="2072570"/>
            <a:ext cx="3454401" cy="345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9013173" y="5342305"/>
            <a:ext cx="2427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Kuvat: Leipätiedotus ry</a:t>
            </a:r>
          </a:p>
        </p:txBody>
      </p:sp>
      <p:pic>
        <p:nvPicPr>
          <p:cNvPr id="5" name="Kuva 4" descr="Kuva, joka sisältää kohteen donitsi, sisä-, useita, varietee&#10;&#10;Kuvaus luotu automaattisesti">
            <a:extLst>
              <a:ext uri="{FF2B5EF4-FFF2-40B4-BE49-F238E27FC236}">
                <a16:creationId xmlns:a16="http://schemas.microsoft.com/office/drawing/2014/main" id="{B5FF0EF0-BC7F-46DE-99E0-1F3431F292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121" y="5005455"/>
            <a:ext cx="2596704" cy="1852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74E56C07-E5B1-DA67-C2BF-2A9BAE38E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6825" y="-29576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46101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946517" y="695309"/>
            <a:ext cx="8229600" cy="6334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i-FI" altLang="fi-FI" sz="4000" b="1" dirty="0">
                <a:solidFill>
                  <a:schemeClr val="tx1"/>
                </a:solidFill>
              </a:rPr>
              <a:t>Liukoinen = </a:t>
            </a:r>
            <a:r>
              <a:rPr lang="fi-FI" altLang="fi-FI" sz="4000" b="1" dirty="0" err="1">
                <a:solidFill>
                  <a:schemeClr val="tx1"/>
                </a:solidFill>
              </a:rPr>
              <a:t>geeliytyvä</a:t>
            </a:r>
            <a:r>
              <a:rPr lang="fi-FI" altLang="fi-FI" sz="4000" b="1" dirty="0">
                <a:solidFill>
                  <a:schemeClr val="tx1"/>
                </a:solidFill>
              </a:rPr>
              <a:t> kuitu</a:t>
            </a:r>
            <a:endParaRPr lang="fi-FI" altLang="fi-FI" sz="4000" b="1" dirty="0">
              <a:solidFill>
                <a:schemeClr val="bg1"/>
              </a:solidFill>
            </a:endParaRPr>
          </a:p>
        </p:txBody>
      </p:sp>
      <p:sp>
        <p:nvSpPr>
          <p:cNvPr id="44036" name="Rectangle 3"/>
          <p:cNvSpPr>
            <a:spLocks noGrp="1" noChangeArrowheads="1"/>
          </p:cNvSpPr>
          <p:nvPr>
            <p:ph idx="1"/>
          </p:nvPr>
        </p:nvSpPr>
        <p:spPr>
          <a:xfrm>
            <a:off x="336080" y="1853216"/>
            <a:ext cx="8409507" cy="5099546"/>
          </a:xfrm>
        </p:spPr>
        <p:txBody>
          <a:bodyPr>
            <a:normAutofit/>
          </a:bodyPr>
          <a:lstStyle/>
          <a:p>
            <a:pPr lvl="1" eaLnBrk="1" hangingPunct="1"/>
            <a:r>
              <a:rPr lang="fi-FI" altLang="fi-FI" sz="2000" dirty="0"/>
              <a:t>Esimerkiksi p</a:t>
            </a:r>
            <a:r>
              <a:rPr lang="fi-FI" altLang="fi-FI" sz="2000" dirty="0">
                <a:solidFill>
                  <a:schemeClr val="tx1"/>
                </a:solidFill>
              </a:rPr>
              <a:t>ektiini, kasvikumit, beeta-</a:t>
            </a:r>
            <a:r>
              <a:rPr lang="fi-FI" altLang="fi-FI" sz="2000" dirty="0" err="1">
                <a:solidFill>
                  <a:schemeClr val="tx1"/>
                </a:solidFill>
              </a:rPr>
              <a:t>glukaani</a:t>
            </a:r>
            <a:endParaRPr lang="fi-FI" altLang="fi-FI" sz="2000" dirty="0">
              <a:solidFill>
                <a:schemeClr val="tx1"/>
              </a:solidFill>
            </a:endParaRPr>
          </a:p>
          <a:p>
            <a:pPr lvl="1" eaLnBrk="1" hangingPunct="1"/>
            <a:r>
              <a:rPr lang="fi-FI" altLang="fi-FI" sz="2000" dirty="0">
                <a:solidFill>
                  <a:schemeClr val="tx1"/>
                </a:solidFill>
              </a:rPr>
              <a:t>Kasvikset, marjat, hedelmät, ohra, kaura, ruis, palkokasvit</a:t>
            </a:r>
          </a:p>
          <a:p>
            <a:pPr marL="201168" lvl="1" indent="0" eaLnBrk="1" hangingPunct="1">
              <a:buNone/>
            </a:pPr>
            <a:endParaRPr lang="fi-FI" altLang="fi-FI" sz="2000" dirty="0">
              <a:solidFill>
                <a:schemeClr val="tx1"/>
              </a:solidFill>
            </a:endParaRPr>
          </a:p>
          <a:p>
            <a:pPr lvl="1"/>
            <a:r>
              <a:rPr lang="fi-FI" altLang="fi-FI" sz="2000" dirty="0">
                <a:solidFill>
                  <a:schemeClr val="tx1"/>
                </a:solidFill>
              </a:rPr>
              <a:t>Kylläisyyden tunne säilyy pitkään :</a:t>
            </a:r>
          </a:p>
          <a:p>
            <a:pPr lvl="3"/>
            <a:r>
              <a:rPr lang="fi-FI" altLang="fi-FI" sz="2000" dirty="0">
                <a:solidFill>
                  <a:schemeClr val="tx1"/>
                </a:solidFill>
              </a:rPr>
              <a:t>Ravintokuitu auttaa painonhallinnassa. </a:t>
            </a:r>
          </a:p>
          <a:p>
            <a:pPr lvl="1"/>
            <a:r>
              <a:rPr lang="fi-FI" altLang="fi-FI" sz="2000" dirty="0">
                <a:solidFill>
                  <a:schemeClr val="tx1"/>
                </a:solidFill>
              </a:rPr>
              <a:t>Parantaa</a:t>
            </a:r>
            <a:r>
              <a:rPr lang="fi-FI" altLang="fi-FI" sz="2000" b="1" dirty="0">
                <a:solidFill>
                  <a:schemeClr val="tx1"/>
                </a:solidFill>
              </a:rPr>
              <a:t> </a:t>
            </a:r>
            <a:r>
              <a:rPr lang="fi-FI" altLang="fi-FI" sz="2000" dirty="0">
                <a:solidFill>
                  <a:schemeClr val="tx1"/>
                </a:solidFill>
              </a:rPr>
              <a:t>sokeriaineenvaihduntaa: </a:t>
            </a:r>
          </a:p>
          <a:p>
            <a:pPr lvl="3"/>
            <a:r>
              <a:rPr lang="fi-FI" altLang="fi-FI" sz="2000" dirty="0">
                <a:solidFill>
                  <a:schemeClr val="tx1"/>
                </a:solidFill>
              </a:rPr>
              <a:t>Hidastaa mahalaukun tyhjenemistä ja  hiilihydraattien imeytymistä </a:t>
            </a:r>
          </a:p>
          <a:p>
            <a:pPr marL="566928" lvl="3" indent="0">
              <a:buNone/>
            </a:pPr>
            <a:r>
              <a:rPr lang="fi-FI" altLang="fi-FI" sz="2000" dirty="0">
                <a:solidFill>
                  <a:schemeClr val="tx1"/>
                </a:solidFill>
              </a:rPr>
              <a:t>		→ verensokeri pysyy tasaisempana. </a:t>
            </a:r>
          </a:p>
          <a:p>
            <a:pPr lvl="1"/>
            <a:r>
              <a:rPr lang="fi-FI" altLang="fi-FI" sz="2000" dirty="0">
                <a:solidFill>
                  <a:schemeClr val="tx1"/>
                </a:solidFill>
              </a:rPr>
              <a:t>Vähentää veren kolesterolin ja LDL-kolesterolin määrää:</a:t>
            </a:r>
          </a:p>
          <a:p>
            <a:pPr lvl="3"/>
            <a:r>
              <a:rPr lang="fi-FI" altLang="fi-FI" sz="2000" dirty="0">
                <a:solidFill>
                  <a:schemeClr val="tx1"/>
                </a:solidFill>
              </a:rPr>
              <a:t>Vähentää sydän- ja verisuonitautien vaaraa. </a:t>
            </a:r>
          </a:p>
          <a:p>
            <a:pPr lvl="2" eaLnBrk="1" hangingPunct="1"/>
            <a:endParaRPr lang="fi-FI" altLang="fi-FI" sz="2000" dirty="0"/>
          </a:p>
        </p:txBody>
      </p:sp>
      <p:pic>
        <p:nvPicPr>
          <p:cNvPr id="3" name="Kuva 2" descr="Kuva, joka sisältää kohteen tuore, useita, varietee&#10;&#10;Kuvaus luotu automaattisesti">
            <a:extLst>
              <a:ext uri="{FF2B5EF4-FFF2-40B4-BE49-F238E27FC236}">
                <a16:creationId xmlns:a16="http://schemas.microsoft.com/office/drawing/2014/main" id="{7B9731FF-EBC6-4BF7-95AC-172518D37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119" y="3448705"/>
            <a:ext cx="1908736" cy="2109829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0EB158D8-137F-4599-94EE-69AD3D80F356}"/>
              </a:ext>
            </a:extLst>
          </p:cNvPr>
          <p:cNvSpPr txBox="1"/>
          <p:nvPr/>
        </p:nvSpPr>
        <p:spPr>
          <a:xfrm>
            <a:off x="9591675" y="5543550"/>
            <a:ext cx="157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Kuvat: </a:t>
            </a:r>
            <a:r>
              <a:rPr lang="fi-FI" dirty="0" err="1"/>
              <a:t>Pixabay</a:t>
            </a:r>
            <a:endParaRPr lang="fi-FI" dirty="0"/>
          </a:p>
        </p:txBody>
      </p:sp>
      <p:pic>
        <p:nvPicPr>
          <p:cNvPr id="8" name="Kuva 7" descr="Kuva, joka sisältää kohteen ruoka, lautanen, kulho, liha&#10;&#10;Kuvaus luotu automaattisesti">
            <a:extLst>
              <a:ext uri="{FF2B5EF4-FFF2-40B4-BE49-F238E27FC236}">
                <a16:creationId xmlns:a16="http://schemas.microsoft.com/office/drawing/2014/main" id="{4BEA8618-0443-4666-BD3C-821F0780A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089" y="1593860"/>
            <a:ext cx="2721029" cy="1815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3F5ADE48-303F-4B0D-41A7-0143E0AEC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6825" y="-29576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322672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2"/>
          <a:srcRect t="12333"/>
          <a:stretch/>
        </p:blipFill>
        <p:spPr>
          <a:xfrm>
            <a:off x="1643388" y="930031"/>
            <a:ext cx="7732930" cy="5089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kstiruutu 2"/>
          <p:cNvSpPr txBox="1"/>
          <p:nvPr/>
        </p:nvSpPr>
        <p:spPr>
          <a:xfrm>
            <a:off x="1822206" y="5927970"/>
            <a:ext cx="3159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Kuva: Leipätiedotus ry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5EA5DE35-57F8-49A8-AF8D-67B91B62F62F}"/>
              </a:ext>
            </a:extLst>
          </p:cNvPr>
          <p:cNvSpPr txBox="1"/>
          <p:nvPr/>
        </p:nvSpPr>
        <p:spPr>
          <a:xfrm>
            <a:off x="2500923" y="375138"/>
            <a:ext cx="6799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b="1" dirty="0"/>
              <a:t>Missä on paljon kuitua?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A5E9B336-8EC6-32C8-B4B2-BDB739BFD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825" y="-29576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878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2"/>
          <a:srcRect t="14257"/>
          <a:stretch/>
        </p:blipFill>
        <p:spPr>
          <a:xfrm>
            <a:off x="2203938" y="976922"/>
            <a:ext cx="8247624" cy="5322277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C1986D22-BE0C-4F68-964C-0FEE6444AD62}"/>
              </a:ext>
            </a:extLst>
          </p:cNvPr>
          <p:cNvSpPr txBox="1"/>
          <p:nvPr/>
        </p:nvSpPr>
        <p:spPr>
          <a:xfrm>
            <a:off x="3196492" y="338406"/>
            <a:ext cx="5978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dirty="0"/>
              <a:t>Leipä ja kuitumäärä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B2314682-022C-4463-991A-87DFE2E73CC2}"/>
              </a:ext>
            </a:extLst>
          </p:cNvPr>
          <p:cNvSpPr txBox="1"/>
          <p:nvPr/>
        </p:nvSpPr>
        <p:spPr>
          <a:xfrm>
            <a:off x="2533649" y="5972175"/>
            <a:ext cx="2733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Kuva: Leipätiedotus ry</a:t>
            </a:r>
          </a:p>
          <a:p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08AB075B-F1E6-BC85-5882-6A5E95FE3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825" y="-29576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896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298" y="0"/>
            <a:ext cx="8404103" cy="6314833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FB90FE43-3C78-4B9B-8888-E0C3C37D24FF}"/>
              </a:ext>
            </a:extLst>
          </p:cNvPr>
          <p:cNvSpPr txBox="1"/>
          <p:nvPr/>
        </p:nvSpPr>
        <p:spPr>
          <a:xfrm>
            <a:off x="2190750" y="5991225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Kuva: Leipätiedotus ry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7316FF3-4DB1-8B37-916C-87D5EED0E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825" y="-29576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267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4974771" y="634946"/>
            <a:ext cx="3912054" cy="1450757"/>
          </a:xfrm>
        </p:spPr>
        <p:txBody>
          <a:bodyPr>
            <a:normAutofit/>
          </a:bodyPr>
          <a:lstStyle/>
          <a:p>
            <a:pPr eaLnBrk="1" hangingPunct="1"/>
            <a:r>
              <a:rPr lang="fi-FI" altLang="fi-FI" sz="3600" b="1" dirty="0"/>
              <a:t>Hiilihydraatit</a:t>
            </a:r>
          </a:p>
        </p:txBody>
      </p:sp>
      <p:pic>
        <p:nvPicPr>
          <p:cNvPr id="3" name="Kuva 2" descr="Kuva, joka sisältää kohteen ruoka, hedelmä, useita, varietee&#10;&#10;Kuvaus luotu automaattisesti">
            <a:extLst>
              <a:ext uri="{FF2B5EF4-FFF2-40B4-BE49-F238E27FC236}">
                <a16:creationId xmlns:a16="http://schemas.microsoft.com/office/drawing/2014/main" id="{0781AB0F-4103-478F-AD24-2C9E3D5A7F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9" r="17284"/>
          <a:stretch/>
        </p:blipFill>
        <p:spPr>
          <a:xfrm>
            <a:off x="633999" y="640081"/>
            <a:ext cx="4001315" cy="5314406"/>
          </a:xfrm>
          <a:prstGeom prst="rect">
            <a:avLst/>
          </a:prstGeom>
        </p:spPr>
      </p:pic>
      <p:sp>
        <p:nvSpPr>
          <p:cNvPr id="29700" name="Rectangle 3"/>
          <p:cNvSpPr>
            <a:spLocks noGrp="1" noChangeArrowheads="1"/>
          </p:cNvSpPr>
          <p:nvPr>
            <p:ph idx="1"/>
          </p:nvPr>
        </p:nvSpPr>
        <p:spPr>
          <a:xfrm>
            <a:off x="4974769" y="2198913"/>
            <a:ext cx="6574973" cy="4024137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fi-FI" altLang="fi-FI" sz="2300" dirty="0"/>
              <a:t>Ruoka-aineiden hiilihydraatit ovat tärkkelystä, sokereita ja ravintokuitua.</a:t>
            </a:r>
          </a:p>
          <a:p>
            <a:pPr>
              <a:defRPr/>
            </a:pPr>
            <a:r>
              <a:rPr lang="fi-FI" altLang="fi-FI" sz="2300" dirty="0"/>
              <a:t>Hiilihydraatteja on hyvä saada noin 45–60 % energiansaannista . </a:t>
            </a:r>
          </a:p>
          <a:p>
            <a:pPr lvl="1">
              <a:defRPr/>
            </a:pPr>
            <a:r>
              <a:rPr lang="fi-FI" sz="2300" dirty="0"/>
              <a:t>Hiilihydraatit ovat paljon liikkuvan ihmisen tärkein energianlähde.</a:t>
            </a:r>
            <a:endParaRPr lang="fi-FI" altLang="fi-FI" sz="2300" dirty="0"/>
          </a:p>
          <a:p>
            <a:r>
              <a:rPr lang="fi-FI" sz="2300" dirty="0"/>
              <a:t>Hiilihydraatteja tarvitaan noin 200 - 400 g päivässä</a:t>
            </a:r>
            <a:r>
              <a:rPr lang="fi-FI" sz="2300" b="1" dirty="0"/>
              <a:t>.</a:t>
            </a:r>
          </a:p>
          <a:p>
            <a:pPr lvl="1"/>
            <a:r>
              <a:rPr lang="fi-FI" altLang="fi-FI" sz="2300" dirty="0"/>
              <a:t>Ihminen tarvitsee kuitua vähintään 25–35 g päivässä.</a:t>
            </a:r>
          </a:p>
          <a:p>
            <a:r>
              <a:rPr lang="fi-FI" sz="2300" dirty="0"/>
              <a:t>Saat sopivasti hiilihydraattia ja kuitua kun:</a:t>
            </a:r>
          </a:p>
          <a:p>
            <a:pPr lvl="1"/>
            <a:r>
              <a:rPr lang="fi-FI" sz="2300" dirty="0"/>
              <a:t>Syöt kuitua sisältäviä ruokia enemmän (esim. täysjyvävilja, palkokasvit, juurekset, marjat, hedelmät).</a:t>
            </a:r>
          </a:p>
          <a:p>
            <a:pPr lvl="1"/>
            <a:r>
              <a:rPr lang="fi-FI" sz="2300" dirty="0"/>
              <a:t>Syöt paljon sokeria sisältäviä ruokia vähemmän (esim. makeiset, sokeroidut hillot ja mehut, makeat vanukkaat ja leivonnaiset).</a:t>
            </a:r>
          </a:p>
          <a:p>
            <a:pPr lvl="1"/>
            <a:r>
              <a:rPr lang="fi-FI" sz="2300" dirty="0"/>
              <a:t>Syöt monipuolisesti lautasmallin mukaan.</a:t>
            </a:r>
          </a:p>
          <a:p>
            <a:pPr>
              <a:defRPr/>
            </a:pPr>
            <a:r>
              <a:rPr lang="fi-FI" altLang="fi-FI" sz="1400" dirty="0"/>
              <a:t> </a:t>
            </a:r>
          </a:p>
          <a:p>
            <a:pPr>
              <a:defRPr/>
            </a:pPr>
            <a:endParaRPr lang="fi-FI" altLang="fi-FI" sz="1400" dirty="0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1E74C745-8B7B-5ED3-584E-39DA1740F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825" y="-29576"/>
            <a:ext cx="3316511" cy="1329043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0F636BAA-82BE-54E8-D6F2-7796D1095752}"/>
              </a:ext>
            </a:extLst>
          </p:cNvPr>
          <p:cNvSpPr txBox="1"/>
          <p:nvPr/>
        </p:nvSpPr>
        <p:spPr>
          <a:xfrm>
            <a:off x="781050" y="5954487"/>
            <a:ext cx="2524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Kuva: </a:t>
            </a:r>
            <a:r>
              <a:rPr lang="fi-FI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Envato</a:t>
            </a:r>
            <a:r>
              <a:rPr lang="fi-FI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i-FI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elements</a:t>
            </a:r>
            <a:endParaRPr lang="fi-FI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953015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1843820" y="984251"/>
            <a:ext cx="8229600" cy="6334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i-FI" altLang="fi-FI" sz="4000" b="1" dirty="0">
                <a:solidFill>
                  <a:schemeClr val="tx1"/>
                </a:solidFill>
              </a:rPr>
              <a:t>Hiilihydraatit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idx="1"/>
          </p:nvPr>
        </p:nvSpPr>
        <p:spPr>
          <a:xfrm>
            <a:off x="1227014" y="2008554"/>
            <a:ext cx="7541847" cy="4084272"/>
          </a:xfrm>
        </p:spPr>
        <p:txBody>
          <a:bodyPr/>
          <a:lstStyle/>
          <a:p>
            <a:pPr eaLnBrk="1" hangingPunct="1"/>
            <a:r>
              <a:rPr lang="fi-FI" altLang="fi-FI" sz="2400" dirty="0"/>
              <a:t>Kasvit valmistavat hiilihydraatteja vedestä, hiilidioksidista auringon valon avulla.</a:t>
            </a:r>
          </a:p>
          <a:p>
            <a:pPr eaLnBrk="1" hangingPunct="1"/>
            <a:r>
              <a:rPr lang="fi-FI" altLang="fi-FI" sz="2400" dirty="0"/>
              <a:t>Hiilihydraatit ovat elimistön tärkein energianlähde. </a:t>
            </a:r>
          </a:p>
          <a:p>
            <a:pPr eaLnBrk="1" hangingPunct="1"/>
            <a:r>
              <a:rPr lang="fi-FI" altLang="fi-FI" sz="2400" dirty="0"/>
              <a:t>Suomalaiset saavat suurimman osan hiilihydraateista viljavalmisteista. Muita lähteitä ovat marjat ja hedelmät, maitotuotteet, sokeri ja makeiset.</a:t>
            </a:r>
          </a:p>
          <a:p>
            <a:pPr eaLnBrk="1" hangingPunct="1"/>
            <a:endParaRPr lang="fi-FI" altLang="fi-FI" sz="2400" dirty="0"/>
          </a:p>
          <a:p>
            <a:pPr eaLnBrk="1" hangingPunct="1"/>
            <a:r>
              <a:rPr lang="fi-FI" altLang="fi-FI" sz="2400" dirty="0"/>
              <a:t>Ravinnon hiilihydraatteja ovat</a:t>
            </a:r>
            <a:r>
              <a:rPr lang="fi-FI" sz="2400" dirty="0"/>
              <a:t>  mm. tärkkelys, sokerit ja ravintokuitu.</a:t>
            </a:r>
            <a:endParaRPr lang="fi-FI" altLang="fi-FI" sz="2400" dirty="0"/>
          </a:p>
          <a:p>
            <a:pPr eaLnBrk="1" hangingPunct="1"/>
            <a:endParaRPr lang="fi-FI" altLang="fi-FI" sz="2400" dirty="0">
              <a:solidFill>
                <a:srgbClr val="00B050"/>
              </a:solidFill>
            </a:endParaRP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58D7EE94-86C5-5494-EB3B-3F921F32E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6825" y="-29576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99108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ikkuna, rakennus&#10;&#10;Kuvaus luotu automaattisesti">
            <a:extLst>
              <a:ext uri="{FF2B5EF4-FFF2-40B4-BE49-F238E27FC236}">
                <a16:creationId xmlns:a16="http://schemas.microsoft.com/office/drawing/2014/main" id="{8CB5A688-EDE0-4B4D-8822-42E8CE995A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9"/>
          <a:stretch/>
        </p:blipFill>
        <p:spPr>
          <a:xfrm>
            <a:off x="699729" y="-6475"/>
            <a:ext cx="9906715" cy="6376346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20B58081-63AE-42A5-9E42-F760A6EE8527}"/>
              </a:ext>
            </a:extLst>
          </p:cNvPr>
          <p:cNvSpPr txBox="1"/>
          <p:nvPr/>
        </p:nvSpPr>
        <p:spPr>
          <a:xfrm>
            <a:off x="1962150" y="5232052"/>
            <a:ext cx="73818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  <a:p>
            <a:r>
              <a:rPr lang="fi-FI" dirty="0"/>
              <a:t> </a:t>
            </a:r>
            <a:r>
              <a:rPr lang="fi-FI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Kasviksissa noin 0.2-45 %, hedelmissä ja marjoissa 0.5-70 %, marjoissa, palkokasveissa noin 5-50 % 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9156CEA5-228A-4530-BCFB-2825CD598E42}"/>
              </a:ext>
            </a:extLst>
          </p:cNvPr>
          <p:cNvSpPr txBox="1"/>
          <p:nvPr/>
        </p:nvSpPr>
        <p:spPr>
          <a:xfrm>
            <a:off x="1314450" y="933450"/>
            <a:ext cx="4067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chemeClr val="bg1"/>
                </a:solidFill>
              </a:rPr>
              <a:t>Imeytyviä hiilihydraatteja on: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DFEC3EA7-F224-466B-A54D-E360F7027968}"/>
              </a:ext>
            </a:extLst>
          </p:cNvPr>
          <p:cNvSpPr txBox="1"/>
          <p:nvPr/>
        </p:nvSpPr>
        <p:spPr>
          <a:xfrm>
            <a:off x="847726" y="2373168"/>
            <a:ext cx="266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Pähkinöissä ja siemenissä 0.2-38 %</a:t>
            </a:r>
          </a:p>
          <a:p>
            <a:r>
              <a:rPr lang="fi-FI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Öljyissä ja levitteissä noin </a:t>
            </a:r>
          </a:p>
          <a:p>
            <a:r>
              <a:rPr lang="fi-FI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0-3 %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2979FC46-C7F5-4C73-8761-CB4ED2117A16}"/>
              </a:ext>
            </a:extLst>
          </p:cNvPr>
          <p:cNvSpPr txBox="1"/>
          <p:nvPr/>
        </p:nvSpPr>
        <p:spPr>
          <a:xfrm>
            <a:off x="847725" y="3573497"/>
            <a:ext cx="2352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Perunassa ja perunatuotteissa </a:t>
            </a:r>
          </a:p>
          <a:p>
            <a:r>
              <a:rPr lang="fi-FI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15-75 %, </a:t>
            </a:r>
          </a:p>
          <a:p>
            <a:r>
              <a:rPr lang="fi-FI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Viljatuotteissa  15-90 %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962E8D8D-7C67-4A4F-91E4-BEDFA369826D}"/>
              </a:ext>
            </a:extLst>
          </p:cNvPr>
          <p:cNvSpPr txBox="1"/>
          <p:nvPr/>
        </p:nvSpPr>
        <p:spPr>
          <a:xfrm>
            <a:off x="7715249" y="2562225"/>
            <a:ext cx="3038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Maitotuotteissa noin 0-40 %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DAE634D7-6D0F-42ED-A5FD-50307C886A7F}"/>
              </a:ext>
            </a:extLst>
          </p:cNvPr>
          <p:cNvSpPr txBox="1"/>
          <p:nvPr/>
        </p:nvSpPr>
        <p:spPr>
          <a:xfrm>
            <a:off x="1314450" y="1485900"/>
            <a:ext cx="3057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Kananmunassa noin 0.2-0.4 %</a:t>
            </a:r>
          </a:p>
          <a:p>
            <a:r>
              <a:rPr lang="fi-FI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Lihassa ja lihatuotteissa 0-20 %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CC4DDF93-2B13-47BA-9B72-9F644F2D4F35}"/>
              </a:ext>
            </a:extLst>
          </p:cNvPr>
          <p:cNvSpPr txBox="1"/>
          <p:nvPr/>
        </p:nvSpPr>
        <p:spPr>
          <a:xfrm>
            <a:off x="6734175" y="1485899"/>
            <a:ext cx="3038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Kalassa ja kalavalmisteissa  0-15 %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DBA0BFE2-B6CA-4945-AF80-16E9D259B99F}"/>
              </a:ext>
            </a:extLst>
          </p:cNvPr>
          <p:cNvSpPr txBox="1"/>
          <p:nvPr/>
        </p:nvSpPr>
        <p:spPr>
          <a:xfrm>
            <a:off x="6096000" y="462125"/>
            <a:ext cx="3963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Hilloissa, makeisissa, sokerissa noin 30-100 %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05512999-3F8F-4E87-8259-C8BD143F51E8}"/>
              </a:ext>
            </a:extLst>
          </p:cNvPr>
          <p:cNvSpPr txBox="1"/>
          <p:nvPr/>
        </p:nvSpPr>
        <p:spPr>
          <a:xfrm>
            <a:off x="1809750" y="6396319"/>
            <a:ext cx="57435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Kuva: Mukailtu Valtion Ravitsemusneuvottelukunta 2014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F1D33C6D-B735-DC03-0A82-704FBE4EB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101" y="43025"/>
            <a:ext cx="1866899" cy="74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23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678C287-948E-4D42-9EFB-0802662A6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400" dirty="0"/>
              <a:t>Hiilihydraattien laatu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F293C6C-749D-0CEB-42AA-346F523132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057400"/>
            <a:ext cx="10515600" cy="3855720"/>
          </a:xfrm>
        </p:spPr>
        <p:txBody>
          <a:bodyPr>
            <a:normAutofit fontScale="85000" lnSpcReduction="20000"/>
          </a:bodyPr>
          <a:lstStyle/>
          <a:p>
            <a:r>
              <a:rPr lang="fi-FI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Hiilihydraattien laatu on tärkeää. </a:t>
            </a:r>
          </a:p>
          <a:p>
            <a:r>
              <a:rPr lang="fi-FI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Suositeltavia hiilihydraattien lähteitä ovat täysjyväviljavalmisteet, kasvikset, hedelmät ja marjat.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Täysjyvävilja sisältää paljon kuitua, vitamiineja ja kivennäisaineita.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Leivän hyvä kuitupitoisuus on vähintään 6 g/100 g.</a:t>
            </a:r>
          </a:p>
          <a:p>
            <a:endParaRPr lang="fi-FI" dirty="0">
              <a:solidFill>
                <a:srgbClr val="000000"/>
              </a:solidFill>
            </a:endParaRPr>
          </a:p>
          <a:p>
            <a:r>
              <a:rPr lang="fi-FI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Sokeri tuo ruokavalioon runsaasti energiaa, mutta ei suojaravintoaineita. Runsas sokerin määrä huonontaa ruokavalion laatua.</a:t>
            </a:r>
          </a:p>
          <a:p>
            <a:r>
              <a:rPr lang="fi-FI" dirty="0">
                <a:solidFill>
                  <a:srgbClr val="000000"/>
                </a:solidFill>
              </a:rPr>
              <a:t>Lisätyn sokerin määrää on hyvä vähentää.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0000"/>
                </a:solidFill>
              </a:rPr>
              <a:t>Lisättyä sokeria on esimerkiksi makeisissa, makeissa leivonnaisissa, virvoitusjuomissa, sokeroidussa jogurtissa jne.</a:t>
            </a:r>
          </a:p>
          <a:p>
            <a:r>
              <a:rPr lang="fi-FI" dirty="0">
                <a:solidFill>
                  <a:srgbClr val="000000"/>
                </a:solidFill>
              </a:rPr>
              <a:t>Marjojen, hedelmien ja kasvisten luonnostaan sisältämää sokeria ei tarvitse välttää.</a:t>
            </a:r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B240DA8B-767A-FDE1-27ED-ED912A0C7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6825" y="-29576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2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838200" y="506858"/>
            <a:ext cx="10515600" cy="1325563"/>
          </a:xfrm>
        </p:spPr>
        <p:txBody>
          <a:bodyPr>
            <a:normAutofit/>
          </a:bodyPr>
          <a:lstStyle/>
          <a:p>
            <a:r>
              <a:rPr lang="fi-FI" sz="4000" b="1" dirty="0"/>
              <a:t>Nopeasti ja hitaasti imeytyvät hiilihydraatit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2085389"/>
            <a:ext cx="5181600" cy="4016375"/>
          </a:xfrm>
        </p:spPr>
        <p:txBody>
          <a:bodyPr>
            <a:normAutofit/>
          </a:bodyPr>
          <a:lstStyle/>
          <a:p>
            <a:r>
              <a:rPr lang="fi-FI" sz="2000" dirty="0"/>
              <a:t>Suosi hitaasti imeytyviä hiilihydraatteja.</a:t>
            </a:r>
          </a:p>
          <a:p>
            <a:r>
              <a:rPr lang="fi-FI" sz="2000" dirty="0"/>
              <a:t>Hitaasti imeytyvät hiilihydraatit ovat vähemmän prosessoituja ja sisältävät paljon ravintoaineita.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Täysjyväviljavalmisteet, kuten täysjyväleipä, puuro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Tumma pasta ja riisi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Sokeroimattomat murot ja myslit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Peruna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Hedelmät, marjat, kasvikset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D3A661C6-3A7B-96B4-9B43-7B3735E8A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6825" y="-29576"/>
            <a:ext cx="3316511" cy="1329043"/>
          </a:xfrm>
          <a:prstGeom prst="rect">
            <a:avLst/>
          </a:prstGeom>
        </p:spPr>
      </p:pic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2F957413-2247-1DF6-1975-1493DC405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6025" y="2365376"/>
            <a:ext cx="5181600" cy="4127499"/>
          </a:xfrm>
        </p:spPr>
        <p:txBody>
          <a:bodyPr>
            <a:normAutofit/>
          </a:bodyPr>
          <a:lstStyle/>
          <a:p>
            <a:r>
              <a:rPr lang="fi-FI" sz="2000" dirty="0"/>
              <a:t>Nopeasti imeytyvät hiilihydraatit ovat enemmän prosessoituja ja sisältävät vähän ravintoaineita.</a:t>
            </a:r>
          </a:p>
          <a:p>
            <a:pPr marL="1028700" lvl="1" indent="-342900"/>
            <a:r>
              <a:rPr lang="fi-FI" sz="2000" dirty="0"/>
              <a:t>Vaaleat viljavalmisteet</a:t>
            </a:r>
          </a:p>
          <a:p>
            <a:pPr marL="1028700" lvl="1" indent="-342900"/>
            <a:r>
              <a:rPr lang="fi-FI" sz="2000" dirty="0"/>
              <a:t>Makeat leivonnaiset</a:t>
            </a:r>
          </a:p>
          <a:p>
            <a:pPr marL="1028700" lvl="1" indent="-342900"/>
            <a:r>
              <a:rPr lang="fi-FI" sz="2000" dirty="0"/>
              <a:t>Vaalea leipä</a:t>
            </a:r>
          </a:p>
          <a:p>
            <a:pPr marL="1028700" lvl="1" indent="-342900"/>
            <a:r>
              <a:rPr lang="fi-FI" sz="2000" dirty="0"/>
              <a:t>Vaalea pasta ja riisi</a:t>
            </a:r>
          </a:p>
          <a:p>
            <a:pPr marL="1028700" lvl="1" indent="-342900"/>
            <a:r>
              <a:rPr lang="fi-FI" sz="2000" dirty="0"/>
              <a:t>Murot, ja myslit</a:t>
            </a:r>
          </a:p>
          <a:p>
            <a:pPr marL="1028700" lvl="1" indent="-342900"/>
            <a:r>
              <a:rPr lang="fi-FI" sz="2000" dirty="0"/>
              <a:t>Mehut, hillot, marmeladit</a:t>
            </a:r>
          </a:p>
          <a:p>
            <a:pPr marL="1028700" lvl="1" indent="-342900"/>
            <a:r>
              <a:rPr lang="fi-FI" sz="2000" dirty="0"/>
              <a:t>Makeiset</a:t>
            </a:r>
          </a:p>
        </p:txBody>
      </p:sp>
    </p:spTree>
    <p:extLst>
      <p:ext uri="{BB962C8B-B14F-4D97-AF65-F5344CB8AC3E}">
        <p14:creationId xmlns:p14="http://schemas.microsoft.com/office/powerpoint/2010/main" val="3538399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3ED9F743-70CF-42FC-A96A-CD3DD63A1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39" y="80351"/>
            <a:ext cx="8533864" cy="5977549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8DAE07CE-7042-D93E-E493-6E538CE0F203}"/>
              </a:ext>
            </a:extLst>
          </p:cNvPr>
          <p:cNvSpPr txBox="1"/>
          <p:nvPr/>
        </p:nvSpPr>
        <p:spPr>
          <a:xfrm>
            <a:off x="9124950" y="4857571"/>
            <a:ext cx="1895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Kuva: Suomen Sydänliitto, Neuvokasperhe</a:t>
            </a:r>
          </a:p>
          <a:p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9272C95-6C4F-2121-A74B-979CC98F5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825" y="-29576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8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F5817861-9A49-4E8D-B96B-EDBEF80CE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14" y="101460"/>
            <a:ext cx="8418479" cy="5889765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EDE201B8-8C9C-C6DB-24D9-1B250938D819}"/>
              </a:ext>
            </a:extLst>
          </p:cNvPr>
          <p:cNvSpPr txBox="1"/>
          <p:nvPr/>
        </p:nvSpPr>
        <p:spPr>
          <a:xfrm>
            <a:off x="9137895" y="5067895"/>
            <a:ext cx="1939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Kuva: Suomen Sydänliitto, Neuvokasperhe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EA4CF5D-7CF4-D66F-E2C6-5B98B8E36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825" y="-29576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939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657225" y="982760"/>
            <a:ext cx="8229600" cy="6334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i-FI" altLang="fi-FI" sz="4000" dirty="0">
                <a:latin typeface="+mn-lt"/>
              </a:rPr>
              <a:t>Ravintok</a:t>
            </a:r>
            <a:r>
              <a:rPr lang="fi-FI" altLang="fi-FI" sz="4000" b="1" dirty="0">
                <a:solidFill>
                  <a:schemeClr val="tx1"/>
                </a:solidFill>
                <a:latin typeface="+mn-lt"/>
              </a:rPr>
              <a:t>uitu 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idx="1"/>
          </p:nvPr>
        </p:nvSpPr>
        <p:spPr>
          <a:xfrm>
            <a:off x="726221" y="1943223"/>
            <a:ext cx="7920037" cy="4751387"/>
          </a:xfrm>
        </p:spPr>
        <p:txBody>
          <a:bodyPr/>
          <a:lstStyle/>
          <a:p>
            <a:pPr eaLnBrk="1" hangingPunct="1"/>
            <a:r>
              <a:rPr lang="fi-FI" altLang="fi-FI" sz="2400" dirty="0"/>
              <a:t>Ravintok</a:t>
            </a:r>
            <a:r>
              <a:rPr lang="fi-FI" altLang="fi-FI" sz="2400" dirty="0">
                <a:solidFill>
                  <a:schemeClr val="tx1"/>
                </a:solidFill>
              </a:rPr>
              <a:t>uitua on vain kasvikunnan tuotteissa.</a:t>
            </a:r>
          </a:p>
          <a:p>
            <a:pPr eaLnBrk="1" hangingPunct="1"/>
            <a:r>
              <a:rPr lang="fi-FI" altLang="fi-FI" sz="2400" dirty="0">
                <a:solidFill>
                  <a:schemeClr val="tx1"/>
                </a:solidFill>
              </a:rPr>
              <a:t>Ihmisen ruoansulatusentsyymit eivät pysty pilkkomaan kuitua.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fi-FI" altLang="fi-FI" sz="2400" dirty="0">
              <a:solidFill>
                <a:schemeClr val="tx1"/>
              </a:solidFill>
            </a:endParaRPr>
          </a:p>
          <a:p>
            <a:pPr eaLnBrk="1" hangingPunct="1"/>
            <a:r>
              <a:rPr lang="fi-FI" altLang="fi-FI" sz="2400" dirty="0">
                <a:solidFill>
                  <a:schemeClr val="tx1"/>
                </a:solidFill>
              </a:rPr>
              <a:t>Ihminen tarvitsee kuitua vähintään 25-35 g päivässä.</a:t>
            </a:r>
          </a:p>
          <a:p>
            <a:pPr eaLnBrk="1" hangingPunct="1"/>
            <a:endParaRPr lang="fi-FI" altLang="fi-FI" sz="2400" dirty="0"/>
          </a:p>
          <a:p>
            <a:pPr eaLnBrk="1" hangingPunct="1"/>
            <a:r>
              <a:rPr lang="fi-FI" sz="2400" dirty="0"/>
              <a:t>Ravintokuitua on kahdenlaista, liukoista ja liukenematonta.</a:t>
            </a:r>
            <a:endParaRPr lang="fi-FI" altLang="fi-FI" sz="2400" dirty="0"/>
          </a:p>
          <a:p>
            <a:pPr eaLnBrk="1" hangingPunct="1"/>
            <a:endParaRPr lang="fi-FI" altLang="fi-FI" sz="2400" dirty="0">
              <a:solidFill>
                <a:schemeClr val="tx1"/>
              </a:solidFill>
            </a:endParaRPr>
          </a:p>
          <a:p>
            <a:pPr eaLnBrk="1" hangingPunct="1"/>
            <a:endParaRPr lang="fi-FI" altLang="fi-FI" sz="2400" dirty="0"/>
          </a:p>
          <a:p>
            <a:pPr eaLnBrk="1" hangingPunct="1"/>
            <a:endParaRPr lang="fi-FI" altLang="fi-FI" sz="2400" dirty="0">
              <a:solidFill>
                <a:srgbClr val="00B050"/>
              </a:solidFill>
            </a:endParaRP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BAD93D96-BC39-F576-7F1D-9B2A8E599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6825" y="-29576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45399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Teema2">
  <a:themeElements>
    <a:clrScheme name="Savon ammattiopisto 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DBC00"/>
      </a:accent1>
      <a:accent2>
        <a:srgbClr val="D5D6D2"/>
      </a:accent2>
      <a:accent3>
        <a:srgbClr val="A5A5A5"/>
      </a:accent3>
      <a:accent4>
        <a:srgbClr val="FFC000"/>
      </a:accent4>
      <a:accent5>
        <a:srgbClr val="000000"/>
      </a:accent5>
      <a:accent6>
        <a:srgbClr val="212526"/>
      </a:accent6>
      <a:hlink>
        <a:srgbClr val="0563C1"/>
      </a:hlink>
      <a:folHlink>
        <a:srgbClr val="954F72"/>
      </a:folHlink>
    </a:clrScheme>
    <a:fontScheme name="Sakky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-pohjat_ammattiopisto_2023 " id="{244896B4-2FAC-4F51-9B3B-8E1B59381629}" vid="{AB042E5D-C5DD-47D6-869F-2ECCCA28E069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PP-pohjat_ammattiopisto_2024</Template>
  <TotalTime>163</TotalTime>
  <Words>682</Words>
  <Application>Microsoft Office PowerPoint</Application>
  <PresentationFormat>Laajakuva</PresentationFormat>
  <Paragraphs>112</Paragraphs>
  <Slides>14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14</vt:i4>
      </vt:variant>
    </vt:vector>
  </HeadingPairs>
  <TitlesOfParts>
    <vt:vector size="19" baseType="lpstr">
      <vt:lpstr>Arial</vt:lpstr>
      <vt:lpstr>Calibri</vt:lpstr>
      <vt:lpstr>Open Sans</vt:lpstr>
      <vt:lpstr>Wingdings</vt:lpstr>
      <vt:lpstr>Teema2</vt:lpstr>
      <vt:lpstr>Hiilihydraatit</vt:lpstr>
      <vt:lpstr>Hiilihydraatit</vt:lpstr>
      <vt:lpstr>Hiilihydraatit</vt:lpstr>
      <vt:lpstr>PowerPoint-esitys</vt:lpstr>
      <vt:lpstr>Hiilihydraattien laatu</vt:lpstr>
      <vt:lpstr>Nopeasti ja hitaasti imeytyvät hiilihydraatit</vt:lpstr>
      <vt:lpstr>PowerPoint-esitys</vt:lpstr>
      <vt:lpstr>PowerPoint-esitys</vt:lpstr>
      <vt:lpstr>Ravintokuitu </vt:lpstr>
      <vt:lpstr>Liukenematon kuitu</vt:lpstr>
      <vt:lpstr>Liukoinen = geeliytyvä kuitu</vt:lpstr>
      <vt:lpstr>PowerPoint-esitys</vt:lpstr>
      <vt:lpstr>PowerPoint-esitys</vt:lpstr>
      <vt:lpstr>PowerPoint-esitys</vt:lpstr>
    </vt:vector>
  </TitlesOfParts>
  <Company>Savon koulutuskuntayhtyma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Hiilihydraatit</dc:title>
  <dc:creator>Kortelainen Arja</dc:creator>
  <cp:lastModifiedBy>Laitinen Merja</cp:lastModifiedBy>
  <cp:revision>7</cp:revision>
  <dcterms:created xsi:type="dcterms:W3CDTF">2024-05-07T11:26:24Z</dcterms:created>
  <dcterms:modified xsi:type="dcterms:W3CDTF">2024-06-26T06:16:14Z</dcterms:modified>
</cp:coreProperties>
</file>