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7.xml" ContentType="application/vnd.openxmlformats-officedocument.drawingml.char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9" r:id="rId4"/>
    <p:sldMasterId id="2147483946" r:id="rId5"/>
    <p:sldMasterId id="2147484115" r:id="rId6"/>
    <p:sldMasterId id="2147484194" r:id="rId7"/>
  </p:sldMasterIdLst>
  <p:notesMasterIdLst>
    <p:notesMasterId r:id="rId71"/>
  </p:notesMasterIdLst>
  <p:handoutMasterIdLst>
    <p:handoutMasterId r:id="rId72"/>
  </p:handoutMasterIdLst>
  <p:sldIdLst>
    <p:sldId id="859" r:id="rId8"/>
    <p:sldId id="838" r:id="rId9"/>
    <p:sldId id="688" r:id="rId10"/>
    <p:sldId id="860" r:id="rId11"/>
    <p:sldId id="330" r:id="rId12"/>
    <p:sldId id="892" r:id="rId13"/>
    <p:sldId id="806" r:id="rId14"/>
    <p:sldId id="863" r:id="rId15"/>
    <p:sldId id="867" r:id="rId16"/>
    <p:sldId id="870" r:id="rId17"/>
    <p:sldId id="869" r:id="rId18"/>
    <p:sldId id="878" r:id="rId19"/>
    <p:sldId id="862" r:id="rId20"/>
    <p:sldId id="879" r:id="rId21"/>
    <p:sldId id="884" r:id="rId22"/>
    <p:sldId id="871" r:id="rId23"/>
    <p:sldId id="822" r:id="rId24"/>
    <p:sldId id="886" r:id="rId25"/>
    <p:sldId id="836" r:id="rId26"/>
    <p:sldId id="851" r:id="rId27"/>
    <p:sldId id="873" r:id="rId28"/>
    <p:sldId id="260" r:id="rId29"/>
    <p:sldId id="875" r:id="rId30"/>
    <p:sldId id="829" r:id="rId31"/>
    <p:sldId id="850" r:id="rId32"/>
    <p:sldId id="876" r:id="rId33"/>
    <p:sldId id="830" r:id="rId34"/>
    <p:sldId id="885" r:id="rId35"/>
    <p:sldId id="283" r:id="rId36"/>
    <p:sldId id="284" r:id="rId37"/>
    <p:sldId id="282" r:id="rId38"/>
    <p:sldId id="288" r:id="rId39"/>
    <p:sldId id="857" r:id="rId40"/>
    <p:sldId id="880" r:id="rId41"/>
    <p:sldId id="881" r:id="rId42"/>
    <p:sldId id="887" r:id="rId43"/>
    <p:sldId id="825" r:id="rId44"/>
    <p:sldId id="883" r:id="rId45"/>
    <p:sldId id="835" r:id="rId46"/>
    <p:sldId id="856" r:id="rId47"/>
    <p:sldId id="336" r:id="rId48"/>
    <p:sldId id="533" r:id="rId49"/>
    <p:sldId id="259" r:id="rId50"/>
    <p:sldId id="808" r:id="rId51"/>
    <p:sldId id="854" r:id="rId52"/>
    <p:sldId id="831" r:id="rId53"/>
    <p:sldId id="877" r:id="rId54"/>
    <p:sldId id="834" r:id="rId55"/>
    <p:sldId id="832" r:id="rId56"/>
    <p:sldId id="833" r:id="rId57"/>
    <p:sldId id="839" r:id="rId58"/>
    <p:sldId id="840" r:id="rId59"/>
    <p:sldId id="326" r:id="rId60"/>
    <p:sldId id="841" r:id="rId61"/>
    <p:sldId id="842" r:id="rId62"/>
    <p:sldId id="843" r:id="rId63"/>
    <p:sldId id="852" r:id="rId64"/>
    <p:sldId id="895" r:id="rId65"/>
    <p:sldId id="896" r:id="rId66"/>
    <p:sldId id="855" r:id="rId67"/>
    <p:sldId id="891" r:id="rId68"/>
    <p:sldId id="888" r:id="rId69"/>
    <p:sldId id="890" r:id="rId70"/>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89"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6F0D"/>
    <a:srgbClr val="476D2D"/>
    <a:srgbClr val="C3D69B"/>
    <a:srgbClr val="9BBB59"/>
    <a:srgbClr val="77933C"/>
    <a:srgbClr val="D99694"/>
    <a:srgbClr val="C0504D"/>
    <a:srgbClr val="953735"/>
    <a:srgbClr val="FFFFFF"/>
    <a:srgbClr val="95B3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52" autoAdjust="0"/>
    <p:restoredTop sz="95200" autoAdjust="0"/>
  </p:normalViewPr>
  <p:slideViewPr>
    <p:cSldViewPr>
      <p:cViewPr varScale="1">
        <p:scale>
          <a:sx n="70" d="100"/>
          <a:sy n="70" d="100"/>
        </p:scale>
        <p:origin x="270" y="54"/>
      </p:cViewPr>
      <p:guideLst>
        <p:guide orient="horz" pos="3589"/>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97" d="100"/>
          <a:sy n="97" d="100"/>
        </p:scale>
        <p:origin x="3534"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microsoft.com/office/2016/11/relationships/changesInfo" Target="changesInfos/changesInfo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yri.Mustajoki" userId="S::jyri.mustajoki_syke.fi#ext#@amksavonia.onmicrosoft.com::d282aed5-8044-49fa-bd44-7bf6b8ec66cd" providerId="AD" clId="Web-{CCA47763-C139-65C5-5E99-C4F5A3743947}"/>
    <pc:docChg chg="modSld">
      <pc:chgData name="Jyri.Mustajoki" userId="S::jyri.mustajoki_syke.fi#ext#@amksavonia.onmicrosoft.com::d282aed5-8044-49fa-bd44-7bf6b8ec66cd" providerId="AD" clId="Web-{CCA47763-C139-65C5-5E99-C4F5A3743947}" dt="2024-11-18T12:45:43.016" v="16" actId="1076"/>
      <pc:docMkLst>
        <pc:docMk/>
      </pc:docMkLst>
      <pc:sldChg chg="addSp modSp">
        <pc:chgData name="Jyri.Mustajoki" userId="S::jyri.mustajoki_syke.fi#ext#@amksavonia.onmicrosoft.com::d282aed5-8044-49fa-bd44-7bf6b8ec66cd" providerId="AD" clId="Web-{CCA47763-C139-65C5-5E99-C4F5A3743947}" dt="2024-11-18T12:45:43.016" v="16" actId="1076"/>
        <pc:sldMkLst>
          <pc:docMk/>
          <pc:sldMk cId="3834635784" sldId="859"/>
        </pc:sldMkLst>
        <pc:spChg chg="mod">
          <ac:chgData name="Jyri.Mustajoki" userId="S::jyri.mustajoki_syke.fi#ext#@amksavonia.onmicrosoft.com::d282aed5-8044-49fa-bd44-7bf6b8ec66cd" providerId="AD" clId="Web-{CCA47763-C139-65C5-5E99-C4F5A3743947}" dt="2024-11-18T12:45:35.828" v="14" actId="1076"/>
          <ac:spMkLst>
            <pc:docMk/>
            <pc:sldMk cId="3834635784" sldId="859"/>
            <ac:spMk id="6" creationId="{22E0F2CE-91A0-EB03-7B35-986B70FF6A40}"/>
          </ac:spMkLst>
        </pc:spChg>
        <pc:picChg chg="mod">
          <ac:chgData name="Jyri.Mustajoki" userId="S::jyri.mustajoki_syke.fi#ext#@amksavonia.onmicrosoft.com::d282aed5-8044-49fa-bd44-7bf6b8ec66cd" providerId="AD" clId="Web-{CCA47763-C139-65C5-5E99-C4F5A3743947}" dt="2024-11-18T12:45:43.016" v="16" actId="1076"/>
          <ac:picMkLst>
            <pc:docMk/>
            <pc:sldMk cId="3834635784" sldId="859"/>
            <ac:picMk id="5" creationId="{37F599C6-C944-D2DC-A122-B69EFB50DBFC}"/>
          </ac:picMkLst>
        </pc:picChg>
        <pc:picChg chg="add mod">
          <ac:chgData name="Jyri.Mustajoki" userId="S::jyri.mustajoki_syke.fi#ext#@amksavonia.onmicrosoft.com::d282aed5-8044-49fa-bd44-7bf6b8ec66cd" providerId="AD" clId="Web-{CCA47763-C139-65C5-5E99-C4F5A3743947}" dt="2024-11-18T12:45:39.532" v="15" actId="1076"/>
          <ac:picMkLst>
            <pc:docMk/>
            <pc:sldMk cId="3834635784" sldId="859"/>
            <ac:picMk id="7" creationId="{4993F8ED-BE8C-81AF-19C6-977992657135}"/>
          </ac:picMkLst>
        </pc:picChg>
      </pc:sldChg>
    </pc:docChg>
  </pc:docChgLst>
  <pc:docChgLst>
    <pc:chgData clId="Web-{CCA47763-C139-65C5-5E99-C4F5A3743947}"/>
    <pc:docChg chg="modSld">
      <pc:chgData name="" userId="" providerId="" clId="Web-{CCA47763-C139-65C5-5E99-C4F5A3743947}" dt="2024-11-18T12:42:45.306" v="1"/>
      <pc:docMkLst>
        <pc:docMk/>
      </pc:docMkLst>
      <pc:sldChg chg="addSp modSp">
        <pc:chgData name="" userId="" providerId="" clId="Web-{CCA47763-C139-65C5-5E99-C4F5A3743947}" dt="2024-11-18T12:42:45.306" v="1"/>
        <pc:sldMkLst>
          <pc:docMk/>
          <pc:sldMk cId="3834635784" sldId="859"/>
        </pc:sldMkLst>
        <pc:spChg chg="add mod">
          <ac:chgData name="" userId="" providerId="" clId="Web-{CCA47763-C139-65C5-5E99-C4F5A3743947}" dt="2024-11-18T12:42:45.306" v="1"/>
          <ac:spMkLst>
            <pc:docMk/>
            <pc:sldMk cId="3834635784" sldId="859"/>
            <ac:spMk id="6" creationId="{22E0F2CE-91A0-EB03-7B35-986B70FF6A40}"/>
          </ac:spMkLst>
        </pc:spChg>
      </pc:sldChg>
    </pc:docChg>
  </pc:docChgLst>
</pc:chgInfo>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1" Type="http://schemas.openxmlformats.org/officeDocument/2006/relationships/oleObject" Target="file:///\\kkg81\kkgisuser1\gis_user\E1008674\kiuruvesi\100x100_tarkastelu\indeksien_koostuminen.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400" b="1"/>
            </a:pPr>
            <a:r>
              <a:rPr lang="fi-FI" sz="1400" b="1"/>
              <a:t>Painot</a:t>
            </a:r>
          </a:p>
        </c:rich>
      </c:tx>
      <c:layout>
        <c:manualLayout>
          <c:xMode val="edge"/>
          <c:yMode val="edge"/>
          <c:x val="0.27654811354619752"/>
          <c:y val="1.1834319526627219E-2"/>
        </c:manualLayout>
      </c:layout>
      <c:overlay val="1"/>
    </c:title>
    <c:autoTitleDeleted val="0"/>
    <c:plotArea>
      <c:layout>
        <c:manualLayout>
          <c:layoutTarget val="inner"/>
          <c:xMode val="edge"/>
          <c:yMode val="edge"/>
          <c:x val="0.13960550668289021"/>
          <c:y val="0.15746605640308975"/>
          <c:w val="0.32948318457105558"/>
          <c:h val="0.76416070728983332"/>
        </c:manualLayout>
      </c:layout>
      <c:barChart>
        <c:barDir val="col"/>
        <c:grouping val="percentStacked"/>
        <c:varyColors val="0"/>
        <c:ser>
          <c:idx val="0"/>
          <c:order val="0"/>
          <c:tx>
            <c:strRef>
              <c:f>DataAlanen!$B$34</c:f>
              <c:strCache>
                <c:ptCount val="1"/>
                <c:pt idx="0">
                  <c:v>Tuotanto-palvelut</c:v>
                </c:pt>
              </c:strCache>
            </c:strRef>
          </c:tx>
          <c:invertIfNegative val="0"/>
          <c:val>
            <c:numRef>
              <c:f>DataAlanen!$Z$34</c:f>
              <c:numCache>
                <c:formatCode>General</c:formatCode>
                <c:ptCount val="1"/>
                <c:pt idx="0">
                  <c:v>0.36809815950920244</c:v>
                </c:pt>
              </c:numCache>
            </c:numRef>
          </c:val>
          <c:extLst>
            <c:ext xmlns:c16="http://schemas.microsoft.com/office/drawing/2014/chart" uri="{C3380CC4-5D6E-409C-BE32-E72D297353CC}">
              <c16:uniqueId val="{00000000-86E2-446D-AC1F-57D94FB138FA}"/>
            </c:ext>
          </c:extLst>
        </c:ser>
        <c:ser>
          <c:idx val="1"/>
          <c:order val="1"/>
          <c:tx>
            <c:strRef>
              <c:f>DataAlanen!$B$35</c:f>
              <c:strCache>
                <c:ptCount val="1"/>
                <c:pt idx="0">
                  <c:v>Säätely- ja ylläpito-palvelut</c:v>
                </c:pt>
              </c:strCache>
            </c:strRef>
          </c:tx>
          <c:invertIfNegative val="0"/>
          <c:val>
            <c:numRef>
              <c:f>DataAlanen!$Z$35</c:f>
              <c:numCache>
                <c:formatCode>General</c:formatCode>
                <c:ptCount val="1"/>
                <c:pt idx="0">
                  <c:v>0.55214723926380371</c:v>
                </c:pt>
              </c:numCache>
            </c:numRef>
          </c:val>
          <c:extLst>
            <c:ext xmlns:c16="http://schemas.microsoft.com/office/drawing/2014/chart" uri="{C3380CC4-5D6E-409C-BE32-E72D297353CC}">
              <c16:uniqueId val="{00000001-86E2-446D-AC1F-57D94FB138FA}"/>
            </c:ext>
          </c:extLst>
        </c:ser>
        <c:ser>
          <c:idx val="2"/>
          <c:order val="2"/>
          <c:tx>
            <c:strRef>
              <c:f>DataAlanen!$B$36</c:f>
              <c:strCache>
                <c:ptCount val="1"/>
                <c:pt idx="0">
                  <c:v>Kulttuuri-palvelut</c:v>
                </c:pt>
              </c:strCache>
            </c:strRef>
          </c:tx>
          <c:invertIfNegative val="0"/>
          <c:val>
            <c:numRef>
              <c:f>DataAlanen!$Z$36</c:f>
              <c:numCache>
                <c:formatCode>General</c:formatCode>
                <c:ptCount val="1"/>
                <c:pt idx="0">
                  <c:v>7.9754601226993863E-2</c:v>
                </c:pt>
              </c:numCache>
            </c:numRef>
          </c:val>
          <c:extLst>
            <c:ext xmlns:c16="http://schemas.microsoft.com/office/drawing/2014/chart" uri="{C3380CC4-5D6E-409C-BE32-E72D297353CC}">
              <c16:uniqueId val="{00000002-86E2-446D-AC1F-57D94FB138FA}"/>
            </c:ext>
          </c:extLst>
        </c:ser>
        <c:dLbls>
          <c:showLegendKey val="0"/>
          <c:showVal val="0"/>
          <c:showCatName val="0"/>
          <c:showSerName val="0"/>
          <c:showPercent val="0"/>
          <c:showBubbleSize val="0"/>
        </c:dLbls>
        <c:gapWidth val="150"/>
        <c:overlap val="100"/>
        <c:axId val="31973760"/>
        <c:axId val="31975296"/>
      </c:barChart>
      <c:catAx>
        <c:axId val="31973760"/>
        <c:scaling>
          <c:orientation val="minMax"/>
        </c:scaling>
        <c:delete val="1"/>
        <c:axPos val="b"/>
        <c:numFmt formatCode="General" sourceLinked="1"/>
        <c:majorTickMark val="out"/>
        <c:minorTickMark val="none"/>
        <c:tickLblPos val="nextTo"/>
        <c:crossAx val="31975296"/>
        <c:crosses val="autoZero"/>
        <c:auto val="1"/>
        <c:lblAlgn val="ctr"/>
        <c:lblOffset val="100"/>
        <c:noMultiLvlLbl val="0"/>
      </c:catAx>
      <c:valAx>
        <c:axId val="31975296"/>
        <c:scaling>
          <c:orientation val="minMax"/>
        </c:scaling>
        <c:delete val="0"/>
        <c:axPos val="l"/>
        <c:majorGridlines/>
        <c:numFmt formatCode="0%" sourceLinked="1"/>
        <c:majorTickMark val="out"/>
        <c:minorTickMark val="none"/>
        <c:tickLblPos val="nextTo"/>
        <c:crossAx val="31973760"/>
        <c:crosses val="autoZero"/>
        <c:crossBetween val="between"/>
      </c:valAx>
    </c:plotArea>
    <c:legend>
      <c:legendPos val="r"/>
      <c:layout>
        <c:manualLayout>
          <c:xMode val="edge"/>
          <c:yMode val="edge"/>
          <c:x val="0.5703276833621036"/>
          <c:y val="0.18087678810098543"/>
          <c:w val="0.40655093637038631"/>
          <c:h val="0.75900741668434146"/>
        </c:manualLayout>
      </c:layout>
      <c:overlay val="0"/>
    </c:legend>
    <c:plotVisOnly val="1"/>
    <c:dispBlanksAs val="gap"/>
    <c:showDLblsOverMax val="0"/>
  </c:chart>
  <c:spPr>
    <a:solidFill>
      <a:sysClr val="window" lastClr="FFFFFF"/>
    </a:solidFill>
    <a:ln w="12700">
      <a:solidFill>
        <a:srgbClr val="84C497">
          <a:shade val="15000"/>
        </a:srgbClr>
      </a:solidFill>
    </a:ln>
  </c:spPr>
  <c:txPr>
    <a:bodyPr/>
    <a:lstStyle/>
    <a:p>
      <a:pPr>
        <a:defRPr sz="1200" b="0"/>
      </a:pPr>
      <a:endParaRPr lang="fi-FI"/>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rtl="0">
              <a:defRPr sz="1400"/>
            </a:pPr>
            <a:r>
              <a:rPr lang="fi-FI" sz="1400" dirty="0"/>
              <a:t>Kokonaisarvot</a:t>
            </a:r>
            <a:r>
              <a:rPr lang="fi-FI" sz="1400" baseline="0" dirty="0"/>
              <a:t> annetuilla painoilla</a:t>
            </a:r>
            <a:endParaRPr lang="fi-FI" sz="1400" dirty="0"/>
          </a:p>
        </c:rich>
      </c:tx>
      <c:layout>
        <c:manualLayout>
          <c:xMode val="edge"/>
          <c:yMode val="edge"/>
          <c:x val="0.11247054224604904"/>
          <c:y val="0"/>
        </c:manualLayout>
      </c:layout>
      <c:overlay val="1"/>
    </c:title>
    <c:autoTitleDeleted val="0"/>
    <c:plotArea>
      <c:layout>
        <c:manualLayout>
          <c:layoutTarget val="inner"/>
          <c:xMode val="edge"/>
          <c:yMode val="edge"/>
          <c:x val="9.497254332570132E-2"/>
          <c:y val="0.10479155087255214"/>
          <c:w val="0.60371422575622113"/>
          <c:h val="0.75941658203900897"/>
        </c:manualLayout>
      </c:layout>
      <c:barChart>
        <c:barDir val="col"/>
        <c:grouping val="stacked"/>
        <c:varyColors val="0"/>
        <c:ser>
          <c:idx val="0"/>
          <c:order val="0"/>
          <c:tx>
            <c:strRef>
              <c:f>DataAlanen!$C$39</c:f>
              <c:strCache>
                <c:ptCount val="1"/>
                <c:pt idx="0">
                  <c:v>Turpeentuotanto</c:v>
                </c:pt>
              </c:strCache>
            </c:strRef>
          </c:tx>
          <c:spPr>
            <a:solidFill>
              <a:schemeClr val="accent1">
                <a:lumMod val="75000"/>
              </a:schemeClr>
            </a:solidFill>
          </c:spPr>
          <c:invertIfNegative val="0"/>
          <c:cat>
            <c:strRef>
              <c:f>DataAlanen!$AC$38:$AG$38</c:f>
              <c:strCache>
                <c:ptCount val="5"/>
                <c:pt idx="0">
                  <c:v>VE 1</c:v>
                </c:pt>
                <c:pt idx="1">
                  <c:v>VE 2</c:v>
                </c:pt>
                <c:pt idx="2">
                  <c:v>VE 3</c:v>
                </c:pt>
                <c:pt idx="3">
                  <c:v>VE 4</c:v>
                </c:pt>
                <c:pt idx="4">
                  <c:v>VE 5</c:v>
                </c:pt>
              </c:strCache>
            </c:strRef>
          </c:cat>
          <c:val>
            <c:numRef>
              <c:f>DataAlanen!$AC$39:$AG$39</c:f>
              <c:numCache>
                <c:formatCode>General</c:formatCode>
                <c:ptCount val="5"/>
                <c:pt idx="0">
                  <c:v>0</c:v>
                </c:pt>
                <c:pt idx="1">
                  <c:v>0.11565632731276904</c:v>
                </c:pt>
                <c:pt idx="2">
                  <c:v>0.21120239678521888</c:v>
                </c:pt>
                <c:pt idx="3">
                  <c:v>0.21120239678521888</c:v>
                </c:pt>
                <c:pt idx="4">
                  <c:v>0.30674846625766872</c:v>
                </c:pt>
              </c:numCache>
            </c:numRef>
          </c:val>
          <c:extLst>
            <c:ext xmlns:c16="http://schemas.microsoft.com/office/drawing/2014/chart" uri="{C3380CC4-5D6E-409C-BE32-E72D297353CC}">
              <c16:uniqueId val="{00000000-E238-479A-9C30-892C53DFD423}"/>
            </c:ext>
          </c:extLst>
        </c:ser>
        <c:ser>
          <c:idx val="1"/>
          <c:order val="1"/>
          <c:tx>
            <c:strRef>
              <c:f>DataAlanen!$C$40</c:f>
              <c:strCache>
                <c:ptCount val="1"/>
                <c:pt idx="0">
                  <c:v>Marjat</c:v>
                </c:pt>
              </c:strCache>
            </c:strRef>
          </c:tx>
          <c:spPr>
            <a:solidFill>
              <a:schemeClr val="accent1">
                <a:lumMod val="60000"/>
                <a:lumOff val="40000"/>
              </a:schemeClr>
            </a:solidFill>
          </c:spPr>
          <c:invertIfNegative val="0"/>
          <c:cat>
            <c:strRef>
              <c:f>DataAlanen!$AC$38:$AG$38</c:f>
              <c:strCache>
                <c:ptCount val="5"/>
                <c:pt idx="0">
                  <c:v>VE 1</c:v>
                </c:pt>
                <c:pt idx="1">
                  <c:v>VE 2</c:v>
                </c:pt>
                <c:pt idx="2">
                  <c:v>VE 3</c:v>
                </c:pt>
                <c:pt idx="3">
                  <c:v>VE 4</c:v>
                </c:pt>
                <c:pt idx="4">
                  <c:v>VE 5</c:v>
                </c:pt>
              </c:strCache>
            </c:strRef>
          </c:cat>
          <c:val>
            <c:numRef>
              <c:f>DataAlanen!$AC$40:$AG$40</c:f>
              <c:numCache>
                <c:formatCode>General</c:formatCode>
                <c:ptCount val="5"/>
                <c:pt idx="0">
                  <c:v>6.1349693251533742E-2</c:v>
                </c:pt>
                <c:pt idx="1">
                  <c:v>6.1349693251533742E-2</c:v>
                </c:pt>
                <c:pt idx="2">
                  <c:v>3.0674846625766871E-2</c:v>
                </c:pt>
                <c:pt idx="3">
                  <c:v>3.0674846625766871E-2</c:v>
                </c:pt>
                <c:pt idx="4">
                  <c:v>0</c:v>
                </c:pt>
              </c:numCache>
            </c:numRef>
          </c:val>
          <c:extLst>
            <c:ext xmlns:c16="http://schemas.microsoft.com/office/drawing/2014/chart" uri="{C3380CC4-5D6E-409C-BE32-E72D297353CC}">
              <c16:uniqueId val="{00000001-E238-479A-9C30-892C53DFD423}"/>
            </c:ext>
          </c:extLst>
        </c:ser>
        <c:ser>
          <c:idx val="2"/>
          <c:order val="2"/>
          <c:tx>
            <c:strRef>
              <c:f>DataAlanen!$C$41</c:f>
              <c:strCache>
                <c:ptCount val="1"/>
                <c:pt idx="0">
                  <c:v>Ilmastonmuutos</c:v>
                </c:pt>
              </c:strCache>
            </c:strRef>
          </c:tx>
          <c:spPr>
            <a:solidFill>
              <a:schemeClr val="accent2">
                <a:lumMod val="75000"/>
              </a:schemeClr>
            </a:solidFill>
          </c:spPr>
          <c:invertIfNegative val="0"/>
          <c:cat>
            <c:strRef>
              <c:f>DataAlanen!$AC$38:$AG$38</c:f>
              <c:strCache>
                <c:ptCount val="5"/>
                <c:pt idx="0">
                  <c:v>VE 1</c:v>
                </c:pt>
                <c:pt idx="1">
                  <c:v>VE 2</c:v>
                </c:pt>
                <c:pt idx="2">
                  <c:v>VE 3</c:v>
                </c:pt>
                <c:pt idx="3">
                  <c:v>VE 4</c:v>
                </c:pt>
                <c:pt idx="4">
                  <c:v>VE 5</c:v>
                </c:pt>
              </c:strCache>
            </c:strRef>
          </c:cat>
          <c:val>
            <c:numRef>
              <c:f>DataAlanen!$AC$41:$AG$41</c:f>
              <c:numCache>
                <c:formatCode>General</c:formatCode>
                <c:ptCount val="5"/>
                <c:pt idx="0">
                  <c:v>0.15337423312883436</c:v>
                </c:pt>
                <c:pt idx="1">
                  <c:v>9.202453987730061E-2</c:v>
                </c:pt>
                <c:pt idx="2">
                  <c:v>4.6012269938650305E-2</c:v>
                </c:pt>
                <c:pt idx="3">
                  <c:v>4.6012269938650305E-2</c:v>
                </c:pt>
                <c:pt idx="4">
                  <c:v>0</c:v>
                </c:pt>
              </c:numCache>
            </c:numRef>
          </c:val>
          <c:extLst>
            <c:ext xmlns:c16="http://schemas.microsoft.com/office/drawing/2014/chart" uri="{C3380CC4-5D6E-409C-BE32-E72D297353CC}">
              <c16:uniqueId val="{00000002-E238-479A-9C30-892C53DFD423}"/>
            </c:ext>
          </c:extLst>
        </c:ser>
        <c:ser>
          <c:idx val="3"/>
          <c:order val="3"/>
          <c:tx>
            <c:strRef>
              <c:f>DataAlanen!$C$42</c:f>
              <c:strCache>
                <c:ptCount val="1"/>
                <c:pt idx="0">
                  <c:v>Vesien tila</c:v>
                </c:pt>
              </c:strCache>
            </c:strRef>
          </c:tx>
          <c:spPr>
            <a:solidFill>
              <a:schemeClr val="accent2"/>
            </a:solidFill>
          </c:spPr>
          <c:invertIfNegative val="0"/>
          <c:cat>
            <c:strRef>
              <c:f>DataAlanen!$AC$38:$AG$38</c:f>
              <c:strCache>
                <c:ptCount val="5"/>
                <c:pt idx="0">
                  <c:v>VE 1</c:v>
                </c:pt>
                <c:pt idx="1">
                  <c:v>VE 2</c:v>
                </c:pt>
                <c:pt idx="2">
                  <c:v>VE 3</c:v>
                </c:pt>
                <c:pt idx="3">
                  <c:v>VE 4</c:v>
                </c:pt>
                <c:pt idx="4">
                  <c:v>VE 5</c:v>
                </c:pt>
              </c:strCache>
            </c:strRef>
          </c:cat>
          <c:val>
            <c:numRef>
              <c:f>DataAlanen!$AC$42:$AG$42</c:f>
              <c:numCache>
                <c:formatCode>General</c:formatCode>
                <c:ptCount val="5"/>
                <c:pt idx="0">
                  <c:v>0.30674846625766872</c:v>
                </c:pt>
                <c:pt idx="1">
                  <c:v>0.27962105087433747</c:v>
                </c:pt>
                <c:pt idx="2">
                  <c:v>9.8076040232043735E-2</c:v>
                </c:pt>
                <c:pt idx="3">
                  <c:v>9.4459051514266229E-2</c:v>
                </c:pt>
                <c:pt idx="4">
                  <c:v>0</c:v>
                </c:pt>
              </c:numCache>
            </c:numRef>
          </c:val>
          <c:extLst>
            <c:ext xmlns:c16="http://schemas.microsoft.com/office/drawing/2014/chart" uri="{C3380CC4-5D6E-409C-BE32-E72D297353CC}">
              <c16:uniqueId val="{00000003-E238-479A-9C30-892C53DFD423}"/>
            </c:ext>
          </c:extLst>
        </c:ser>
        <c:ser>
          <c:idx val="4"/>
          <c:order val="4"/>
          <c:tx>
            <c:strRef>
              <c:f>DataAlanen!$C$43</c:f>
              <c:strCache>
                <c:ptCount val="1"/>
                <c:pt idx="0">
                  <c:v>Monimuotoisuus</c:v>
                </c:pt>
              </c:strCache>
            </c:strRef>
          </c:tx>
          <c:spPr>
            <a:solidFill>
              <a:schemeClr val="accent2">
                <a:lumMod val="60000"/>
                <a:lumOff val="40000"/>
              </a:schemeClr>
            </a:solidFill>
          </c:spPr>
          <c:invertIfNegative val="0"/>
          <c:cat>
            <c:strRef>
              <c:f>DataAlanen!$AC$38:$AG$38</c:f>
              <c:strCache>
                <c:ptCount val="5"/>
                <c:pt idx="0">
                  <c:v>VE 1</c:v>
                </c:pt>
                <c:pt idx="1">
                  <c:v>VE 2</c:v>
                </c:pt>
                <c:pt idx="2">
                  <c:v>VE 3</c:v>
                </c:pt>
                <c:pt idx="3">
                  <c:v>VE 4</c:v>
                </c:pt>
                <c:pt idx="4">
                  <c:v>VE 5</c:v>
                </c:pt>
              </c:strCache>
            </c:strRef>
          </c:cat>
          <c:val>
            <c:numRef>
              <c:f>DataAlanen!$AC$43:$AG$43</c:f>
              <c:numCache>
                <c:formatCode>General</c:formatCode>
                <c:ptCount val="5"/>
                <c:pt idx="0">
                  <c:v>9.202453987730061E-2</c:v>
                </c:pt>
                <c:pt idx="1">
                  <c:v>9.202453987730061E-2</c:v>
                </c:pt>
                <c:pt idx="2">
                  <c:v>6.1349693251533735E-2</c:v>
                </c:pt>
                <c:pt idx="3">
                  <c:v>3.0674846625766868E-2</c:v>
                </c:pt>
                <c:pt idx="4">
                  <c:v>0</c:v>
                </c:pt>
              </c:numCache>
            </c:numRef>
          </c:val>
          <c:extLst>
            <c:ext xmlns:c16="http://schemas.microsoft.com/office/drawing/2014/chart" uri="{C3380CC4-5D6E-409C-BE32-E72D297353CC}">
              <c16:uniqueId val="{00000004-E238-479A-9C30-892C53DFD423}"/>
            </c:ext>
          </c:extLst>
        </c:ser>
        <c:ser>
          <c:idx val="5"/>
          <c:order val="5"/>
          <c:tx>
            <c:strRef>
              <c:f>DataAlanen!$C$44</c:f>
              <c:strCache>
                <c:ptCount val="1"/>
                <c:pt idx="0">
                  <c:v>Virkistyskäyttö</c:v>
                </c:pt>
              </c:strCache>
            </c:strRef>
          </c:tx>
          <c:spPr>
            <a:solidFill>
              <a:schemeClr val="accent3">
                <a:lumMod val="75000"/>
              </a:schemeClr>
            </a:solidFill>
          </c:spPr>
          <c:invertIfNegative val="0"/>
          <c:cat>
            <c:strRef>
              <c:f>DataAlanen!$AC$38:$AG$38</c:f>
              <c:strCache>
                <c:ptCount val="5"/>
                <c:pt idx="0">
                  <c:v>VE 1</c:v>
                </c:pt>
                <c:pt idx="1">
                  <c:v>VE 2</c:v>
                </c:pt>
                <c:pt idx="2">
                  <c:v>VE 3</c:v>
                </c:pt>
                <c:pt idx="3">
                  <c:v>VE 4</c:v>
                </c:pt>
                <c:pt idx="4">
                  <c:v>VE 5</c:v>
                </c:pt>
              </c:strCache>
            </c:strRef>
          </c:cat>
          <c:val>
            <c:numRef>
              <c:f>DataAlanen!$AC$44:$AG$44</c:f>
              <c:numCache>
                <c:formatCode>General</c:formatCode>
                <c:ptCount val="5"/>
                <c:pt idx="0">
                  <c:v>6.1349693251533735E-2</c:v>
                </c:pt>
                <c:pt idx="1">
                  <c:v>6.1349693251533735E-2</c:v>
                </c:pt>
                <c:pt idx="2">
                  <c:v>3.0674846625766868E-2</c:v>
                </c:pt>
                <c:pt idx="3">
                  <c:v>3.0674846625766868E-2</c:v>
                </c:pt>
                <c:pt idx="4">
                  <c:v>0</c:v>
                </c:pt>
              </c:numCache>
            </c:numRef>
          </c:val>
          <c:extLst>
            <c:ext xmlns:c16="http://schemas.microsoft.com/office/drawing/2014/chart" uri="{C3380CC4-5D6E-409C-BE32-E72D297353CC}">
              <c16:uniqueId val="{00000005-E238-479A-9C30-892C53DFD423}"/>
            </c:ext>
          </c:extLst>
        </c:ser>
        <c:ser>
          <c:idx val="6"/>
          <c:order val="6"/>
          <c:tx>
            <c:strRef>
              <c:f>DataAlanen!$C$45</c:f>
              <c:strCache>
                <c:ptCount val="1"/>
                <c:pt idx="0">
                  <c:v>Maisema</c:v>
                </c:pt>
              </c:strCache>
            </c:strRef>
          </c:tx>
          <c:spPr>
            <a:solidFill>
              <a:schemeClr val="accent3"/>
            </a:solidFill>
          </c:spPr>
          <c:invertIfNegative val="0"/>
          <c:cat>
            <c:strRef>
              <c:f>DataAlanen!$AC$38:$AG$38</c:f>
              <c:strCache>
                <c:ptCount val="5"/>
                <c:pt idx="0">
                  <c:v>VE 1</c:v>
                </c:pt>
                <c:pt idx="1">
                  <c:v>VE 2</c:v>
                </c:pt>
                <c:pt idx="2">
                  <c:v>VE 3</c:v>
                </c:pt>
                <c:pt idx="3">
                  <c:v>VE 4</c:v>
                </c:pt>
                <c:pt idx="4">
                  <c:v>VE 5</c:v>
                </c:pt>
              </c:strCache>
            </c:strRef>
          </c:cat>
          <c:val>
            <c:numRef>
              <c:f>DataAlanen!$AC$45:$AG$45</c:f>
              <c:numCache>
                <c:formatCode>General</c:formatCode>
                <c:ptCount val="5"/>
                <c:pt idx="0">
                  <c:v>1.5337423312883434E-2</c:v>
                </c:pt>
                <c:pt idx="1">
                  <c:v>1.5337423312883434E-2</c:v>
                </c:pt>
                <c:pt idx="2">
                  <c:v>7.6687116564417169E-3</c:v>
                </c:pt>
                <c:pt idx="3">
                  <c:v>7.6687116564417169E-3</c:v>
                </c:pt>
                <c:pt idx="4">
                  <c:v>0</c:v>
                </c:pt>
              </c:numCache>
            </c:numRef>
          </c:val>
          <c:extLst>
            <c:ext xmlns:c16="http://schemas.microsoft.com/office/drawing/2014/chart" uri="{C3380CC4-5D6E-409C-BE32-E72D297353CC}">
              <c16:uniqueId val="{00000006-E238-479A-9C30-892C53DFD423}"/>
            </c:ext>
          </c:extLst>
        </c:ser>
        <c:ser>
          <c:idx val="7"/>
          <c:order val="7"/>
          <c:tx>
            <c:strRef>
              <c:f>DataAlanen!$C$46</c:f>
              <c:strCache>
                <c:ptCount val="1"/>
                <c:pt idx="0">
                  <c:v>Opetus</c:v>
                </c:pt>
              </c:strCache>
            </c:strRef>
          </c:tx>
          <c:spPr>
            <a:solidFill>
              <a:schemeClr val="accent3">
                <a:lumMod val="60000"/>
                <a:lumOff val="40000"/>
              </a:schemeClr>
            </a:solidFill>
          </c:spPr>
          <c:invertIfNegative val="0"/>
          <c:cat>
            <c:strRef>
              <c:f>DataAlanen!$AC$38:$AG$38</c:f>
              <c:strCache>
                <c:ptCount val="5"/>
                <c:pt idx="0">
                  <c:v>VE 1</c:v>
                </c:pt>
                <c:pt idx="1">
                  <c:v>VE 2</c:v>
                </c:pt>
                <c:pt idx="2">
                  <c:v>VE 3</c:v>
                </c:pt>
                <c:pt idx="3">
                  <c:v>VE 4</c:v>
                </c:pt>
                <c:pt idx="4">
                  <c:v>VE 5</c:v>
                </c:pt>
              </c:strCache>
            </c:strRef>
          </c:cat>
          <c:val>
            <c:numRef>
              <c:f>DataAlanen!$AC$46:$AG$46</c:f>
              <c:numCache>
                <c:formatCode>General</c:formatCode>
                <c:ptCount val="5"/>
                <c:pt idx="0">
                  <c:v>3.0674846625766872E-3</c:v>
                </c:pt>
                <c:pt idx="1">
                  <c:v>3.0674846625766872E-3</c:v>
                </c:pt>
                <c:pt idx="2">
                  <c:v>1.0224948875255623E-3</c:v>
                </c:pt>
                <c:pt idx="3">
                  <c:v>1.0224948875255623E-3</c:v>
                </c:pt>
                <c:pt idx="4">
                  <c:v>0</c:v>
                </c:pt>
              </c:numCache>
            </c:numRef>
          </c:val>
          <c:extLst>
            <c:ext xmlns:c16="http://schemas.microsoft.com/office/drawing/2014/chart" uri="{C3380CC4-5D6E-409C-BE32-E72D297353CC}">
              <c16:uniqueId val="{00000007-E238-479A-9C30-892C53DFD423}"/>
            </c:ext>
          </c:extLst>
        </c:ser>
        <c:dLbls>
          <c:showLegendKey val="0"/>
          <c:showVal val="0"/>
          <c:showCatName val="0"/>
          <c:showSerName val="0"/>
          <c:showPercent val="0"/>
          <c:showBubbleSize val="0"/>
        </c:dLbls>
        <c:gapWidth val="150"/>
        <c:overlap val="100"/>
        <c:axId val="32228480"/>
        <c:axId val="32230016"/>
      </c:barChart>
      <c:catAx>
        <c:axId val="32228480"/>
        <c:scaling>
          <c:orientation val="minMax"/>
        </c:scaling>
        <c:delete val="0"/>
        <c:axPos val="b"/>
        <c:numFmt formatCode="General" sourceLinked="0"/>
        <c:majorTickMark val="out"/>
        <c:minorTickMark val="none"/>
        <c:tickLblPos val="nextTo"/>
        <c:txPr>
          <a:bodyPr/>
          <a:lstStyle/>
          <a:p>
            <a:pPr>
              <a:defRPr sz="1200"/>
            </a:pPr>
            <a:endParaRPr lang="fi-FI"/>
          </a:p>
        </c:txPr>
        <c:crossAx val="32230016"/>
        <c:crosses val="autoZero"/>
        <c:auto val="1"/>
        <c:lblAlgn val="ctr"/>
        <c:lblOffset val="100"/>
        <c:noMultiLvlLbl val="0"/>
      </c:catAx>
      <c:valAx>
        <c:axId val="32230016"/>
        <c:scaling>
          <c:orientation val="minMax"/>
          <c:max val="1"/>
        </c:scaling>
        <c:delete val="0"/>
        <c:axPos val="l"/>
        <c:majorGridlines/>
        <c:numFmt formatCode="General" sourceLinked="1"/>
        <c:majorTickMark val="out"/>
        <c:minorTickMark val="none"/>
        <c:tickLblPos val="nextTo"/>
        <c:txPr>
          <a:bodyPr/>
          <a:lstStyle/>
          <a:p>
            <a:pPr>
              <a:defRPr sz="1200"/>
            </a:pPr>
            <a:endParaRPr lang="fi-FI"/>
          </a:p>
        </c:txPr>
        <c:crossAx val="32228480"/>
        <c:crosses val="autoZero"/>
        <c:crossBetween val="between"/>
      </c:valAx>
    </c:plotArea>
    <c:legend>
      <c:legendPos val="r"/>
      <c:layout>
        <c:manualLayout>
          <c:xMode val="edge"/>
          <c:yMode val="edge"/>
          <c:x val="0.71205051290597343"/>
          <c:y val="0.15558223534748922"/>
          <c:w val="0.28451071574057907"/>
          <c:h val="0.70006131123373361"/>
        </c:manualLayout>
      </c:layout>
      <c:overlay val="0"/>
      <c:txPr>
        <a:bodyPr/>
        <a:lstStyle/>
        <a:p>
          <a:pPr>
            <a:defRPr sz="1200"/>
          </a:pPr>
          <a:endParaRPr lang="fi-FI"/>
        </a:p>
      </c:txPr>
    </c:legend>
    <c:plotVisOnly val="1"/>
    <c:dispBlanksAs val="gap"/>
    <c:showDLblsOverMax val="0"/>
  </c:chart>
  <c:spPr>
    <a:solidFill>
      <a:sysClr val="window" lastClr="FFFFFF"/>
    </a:solidFill>
    <a:ln w="12700">
      <a:solidFill>
        <a:srgbClr val="84C497">
          <a:shade val="15000"/>
        </a:srgbClr>
      </a:solidFill>
    </a:ln>
  </c:spPr>
  <c:txPr>
    <a:bodyPr/>
    <a:lstStyle/>
    <a:p>
      <a:pPr>
        <a:defRPr lang="en-US" sz="1400" noProof="0"/>
      </a:pPr>
      <a:endParaRPr lang="fi-FI"/>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400" b="1"/>
            </a:pPr>
            <a:r>
              <a:rPr lang="fi-FI" sz="1400" b="1" dirty="0"/>
              <a:t>Sidosryhmän</a:t>
            </a:r>
            <a:r>
              <a:rPr lang="fi-FI" sz="1400" b="1" baseline="0" dirty="0"/>
              <a:t> 1 painot</a:t>
            </a:r>
            <a:endParaRPr lang="fi-FI" sz="1400" b="1" dirty="0"/>
          </a:p>
        </c:rich>
      </c:tx>
      <c:layout>
        <c:manualLayout>
          <c:xMode val="edge"/>
          <c:yMode val="edge"/>
          <c:x val="0.15308993445172758"/>
          <c:y val="1.459805119692582E-3"/>
        </c:manualLayout>
      </c:layout>
      <c:overlay val="1"/>
    </c:title>
    <c:autoTitleDeleted val="0"/>
    <c:plotArea>
      <c:layout>
        <c:manualLayout>
          <c:layoutTarget val="inner"/>
          <c:xMode val="edge"/>
          <c:yMode val="edge"/>
          <c:x val="0.13960550668289021"/>
          <c:y val="0.23527614578772293"/>
          <c:w val="0.47939742806354851"/>
          <c:h val="0.68635061790520002"/>
        </c:manualLayout>
      </c:layout>
      <c:barChart>
        <c:barDir val="col"/>
        <c:grouping val="percentStacked"/>
        <c:varyColors val="0"/>
        <c:ser>
          <c:idx val="0"/>
          <c:order val="0"/>
          <c:tx>
            <c:strRef>
              <c:f>DataAlanen!$B$39</c:f>
              <c:strCache>
                <c:ptCount val="1"/>
                <c:pt idx="0">
                  <c:v>Turpeentuotanto</c:v>
                </c:pt>
              </c:strCache>
            </c:strRef>
          </c:tx>
          <c:invertIfNegative val="0"/>
          <c:val>
            <c:numRef>
              <c:f>DataAlanen!$AA$39</c:f>
              <c:numCache>
                <c:formatCode>General</c:formatCode>
                <c:ptCount val="1"/>
                <c:pt idx="0">
                  <c:v>0.30674846625766872</c:v>
                </c:pt>
              </c:numCache>
            </c:numRef>
          </c:val>
          <c:extLst>
            <c:ext xmlns:c16="http://schemas.microsoft.com/office/drawing/2014/chart" uri="{C3380CC4-5D6E-409C-BE32-E72D297353CC}">
              <c16:uniqueId val="{00000000-083A-4ADB-BF36-5342B23B45B6}"/>
            </c:ext>
          </c:extLst>
        </c:ser>
        <c:ser>
          <c:idx val="1"/>
          <c:order val="1"/>
          <c:tx>
            <c:strRef>
              <c:f>DataAlanen!$B$40</c:f>
              <c:strCache>
                <c:ptCount val="1"/>
                <c:pt idx="0">
                  <c:v>Marjat</c:v>
                </c:pt>
              </c:strCache>
            </c:strRef>
          </c:tx>
          <c:spPr>
            <a:solidFill>
              <a:srgbClr val="95B3D7"/>
            </a:solidFill>
          </c:spPr>
          <c:invertIfNegative val="0"/>
          <c:val>
            <c:numRef>
              <c:f>DataAlanen!$AA$40</c:f>
              <c:numCache>
                <c:formatCode>General</c:formatCode>
                <c:ptCount val="1"/>
                <c:pt idx="0">
                  <c:v>6.1349693251533742E-2</c:v>
                </c:pt>
              </c:numCache>
            </c:numRef>
          </c:val>
          <c:extLst>
            <c:ext xmlns:c16="http://schemas.microsoft.com/office/drawing/2014/chart" uri="{C3380CC4-5D6E-409C-BE32-E72D297353CC}">
              <c16:uniqueId val="{00000001-083A-4ADB-BF36-5342B23B45B6}"/>
            </c:ext>
          </c:extLst>
        </c:ser>
        <c:ser>
          <c:idx val="2"/>
          <c:order val="2"/>
          <c:tx>
            <c:strRef>
              <c:f>DataAlanen!$B$41</c:f>
              <c:strCache>
                <c:ptCount val="1"/>
                <c:pt idx="0">
                  <c:v>Ilmastonmuutos</c:v>
                </c:pt>
              </c:strCache>
            </c:strRef>
          </c:tx>
          <c:spPr>
            <a:solidFill>
              <a:srgbClr val="953735"/>
            </a:solidFill>
          </c:spPr>
          <c:invertIfNegative val="0"/>
          <c:val>
            <c:numRef>
              <c:f>DataAlanen!$AA$41</c:f>
              <c:numCache>
                <c:formatCode>General</c:formatCode>
                <c:ptCount val="1"/>
                <c:pt idx="0">
                  <c:v>0.15337423312883436</c:v>
                </c:pt>
              </c:numCache>
            </c:numRef>
          </c:val>
          <c:extLst>
            <c:ext xmlns:c16="http://schemas.microsoft.com/office/drawing/2014/chart" uri="{C3380CC4-5D6E-409C-BE32-E72D297353CC}">
              <c16:uniqueId val="{00000002-083A-4ADB-BF36-5342B23B45B6}"/>
            </c:ext>
          </c:extLst>
        </c:ser>
        <c:ser>
          <c:idx val="3"/>
          <c:order val="3"/>
          <c:tx>
            <c:strRef>
              <c:f>DataAlanen!$B$42</c:f>
              <c:strCache>
                <c:ptCount val="1"/>
                <c:pt idx="0">
                  <c:v>Vesien tila</c:v>
                </c:pt>
              </c:strCache>
            </c:strRef>
          </c:tx>
          <c:spPr>
            <a:solidFill>
              <a:srgbClr val="C0504D"/>
            </a:solidFill>
          </c:spPr>
          <c:invertIfNegative val="0"/>
          <c:val>
            <c:numRef>
              <c:f>DataAlanen!$AA$42</c:f>
              <c:numCache>
                <c:formatCode>General</c:formatCode>
                <c:ptCount val="1"/>
                <c:pt idx="0">
                  <c:v>0.30674846625766872</c:v>
                </c:pt>
              </c:numCache>
            </c:numRef>
          </c:val>
          <c:extLst>
            <c:ext xmlns:c16="http://schemas.microsoft.com/office/drawing/2014/chart" uri="{C3380CC4-5D6E-409C-BE32-E72D297353CC}">
              <c16:uniqueId val="{00000003-083A-4ADB-BF36-5342B23B45B6}"/>
            </c:ext>
          </c:extLst>
        </c:ser>
        <c:ser>
          <c:idx val="4"/>
          <c:order val="4"/>
          <c:tx>
            <c:strRef>
              <c:f>DataAlanen!$B$43</c:f>
              <c:strCache>
                <c:ptCount val="1"/>
                <c:pt idx="0">
                  <c:v>Monimuotoisuus</c:v>
                </c:pt>
              </c:strCache>
            </c:strRef>
          </c:tx>
          <c:spPr>
            <a:solidFill>
              <a:srgbClr val="77933C"/>
            </a:solidFill>
          </c:spPr>
          <c:invertIfNegative val="0"/>
          <c:val>
            <c:numRef>
              <c:f>DataAlanen!$AA$43</c:f>
              <c:numCache>
                <c:formatCode>General</c:formatCode>
                <c:ptCount val="1"/>
                <c:pt idx="0">
                  <c:v>9.2024539877300623E-2</c:v>
                </c:pt>
              </c:numCache>
            </c:numRef>
          </c:val>
          <c:extLst>
            <c:ext xmlns:c16="http://schemas.microsoft.com/office/drawing/2014/chart" uri="{C3380CC4-5D6E-409C-BE32-E72D297353CC}">
              <c16:uniqueId val="{00000004-083A-4ADB-BF36-5342B23B45B6}"/>
            </c:ext>
          </c:extLst>
        </c:ser>
        <c:ser>
          <c:idx val="5"/>
          <c:order val="5"/>
          <c:tx>
            <c:strRef>
              <c:f>DataAlanen!$B$44</c:f>
              <c:strCache>
                <c:ptCount val="1"/>
                <c:pt idx="0">
                  <c:v>Virkistyskäyttö</c:v>
                </c:pt>
              </c:strCache>
            </c:strRef>
          </c:tx>
          <c:spPr>
            <a:solidFill>
              <a:srgbClr val="9BBB59"/>
            </a:solidFill>
          </c:spPr>
          <c:invertIfNegative val="0"/>
          <c:val>
            <c:numRef>
              <c:f>DataAlanen!$AA$44</c:f>
              <c:numCache>
                <c:formatCode>General</c:formatCode>
                <c:ptCount val="1"/>
                <c:pt idx="0">
                  <c:v>6.1349693251533735E-2</c:v>
                </c:pt>
              </c:numCache>
            </c:numRef>
          </c:val>
          <c:extLst>
            <c:ext xmlns:c16="http://schemas.microsoft.com/office/drawing/2014/chart" uri="{C3380CC4-5D6E-409C-BE32-E72D297353CC}">
              <c16:uniqueId val="{00000005-083A-4ADB-BF36-5342B23B45B6}"/>
            </c:ext>
          </c:extLst>
        </c:ser>
        <c:ser>
          <c:idx val="6"/>
          <c:order val="6"/>
          <c:tx>
            <c:strRef>
              <c:f>DataAlanen!$B$45</c:f>
              <c:strCache>
                <c:ptCount val="1"/>
                <c:pt idx="0">
                  <c:v>Maisema</c:v>
                </c:pt>
              </c:strCache>
            </c:strRef>
          </c:tx>
          <c:invertIfNegative val="0"/>
          <c:val>
            <c:numRef>
              <c:f>DataAlanen!$AA$45</c:f>
              <c:numCache>
                <c:formatCode>General</c:formatCode>
                <c:ptCount val="1"/>
                <c:pt idx="0">
                  <c:v>1.5337423312883434E-2</c:v>
                </c:pt>
              </c:numCache>
            </c:numRef>
          </c:val>
          <c:extLst>
            <c:ext xmlns:c16="http://schemas.microsoft.com/office/drawing/2014/chart" uri="{C3380CC4-5D6E-409C-BE32-E72D297353CC}">
              <c16:uniqueId val="{00000006-083A-4ADB-BF36-5342B23B45B6}"/>
            </c:ext>
          </c:extLst>
        </c:ser>
        <c:ser>
          <c:idx val="7"/>
          <c:order val="7"/>
          <c:tx>
            <c:strRef>
              <c:f>DataAlanen!$B$46</c:f>
              <c:strCache>
                <c:ptCount val="1"/>
                <c:pt idx="0">
                  <c:v>Opetus</c:v>
                </c:pt>
              </c:strCache>
            </c:strRef>
          </c:tx>
          <c:invertIfNegative val="0"/>
          <c:val>
            <c:numRef>
              <c:f>DataAlanen!$AA$46</c:f>
              <c:numCache>
                <c:formatCode>General</c:formatCode>
                <c:ptCount val="1"/>
                <c:pt idx="0">
                  <c:v>3.0674846625766872E-3</c:v>
                </c:pt>
              </c:numCache>
            </c:numRef>
          </c:val>
          <c:extLst>
            <c:ext xmlns:c16="http://schemas.microsoft.com/office/drawing/2014/chart" uri="{C3380CC4-5D6E-409C-BE32-E72D297353CC}">
              <c16:uniqueId val="{00000007-083A-4ADB-BF36-5342B23B45B6}"/>
            </c:ext>
          </c:extLst>
        </c:ser>
        <c:dLbls>
          <c:showLegendKey val="0"/>
          <c:showVal val="0"/>
          <c:showCatName val="0"/>
          <c:showSerName val="0"/>
          <c:showPercent val="0"/>
          <c:showBubbleSize val="0"/>
        </c:dLbls>
        <c:gapWidth val="150"/>
        <c:overlap val="100"/>
        <c:axId val="31973760"/>
        <c:axId val="31975296"/>
      </c:barChart>
      <c:catAx>
        <c:axId val="31973760"/>
        <c:scaling>
          <c:orientation val="minMax"/>
        </c:scaling>
        <c:delete val="1"/>
        <c:axPos val="b"/>
        <c:numFmt formatCode="General" sourceLinked="1"/>
        <c:majorTickMark val="out"/>
        <c:minorTickMark val="none"/>
        <c:tickLblPos val="nextTo"/>
        <c:crossAx val="31975296"/>
        <c:crosses val="autoZero"/>
        <c:auto val="1"/>
        <c:lblAlgn val="ctr"/>
        <c:lblOffset val="100"/>
        <c:noMultiLvlLbl val="0"/>
      </c:catAx>
      <c:valAx>
        <c:axId val="31975296"/>
        <c:scaling>
          <c:orientation val="minMax"/>
        </c:scaling>
        <c:delete val="0"/>
        <c:axPos val="l"/>
        <c:majorGridlines/>
        <c:numFmt formatCode="0%" sourceLinked="1"/>
        <c:majorTickMark val="out"/>
        <c:minorTickMark val="none"/>
        <c:tickLblPos val="nextTo"/>
        <c:crossAx val="31973760"/>
        <c:crosses val="autoZero"/>
        <c:crossBetween val="between"/>
      </c:valAx>
    </c:plotArea>
    <c:plotVisOnly val="1"/>
    <c:dispBlanksAs val="gap"/>
    <c:showDLblsOverMax val="0"/>
  </c:chart>
  <c:spPr>
    <a:solidFill>
      <a:sysClr val="window" lastClr="FFFFFF"/>
    </a:solidFill>
    <a:ln w="12700">
      <a:solidFill>
        <a:srgbClr val="84C497">
          <a:shade val="15000"/>
        </a:srgbClr>
      </a:solidFill>
    </a:ln>
  </c:spPr>
  <c:txPr>
    <a:bodyPr/>
    <a:lstStyle/>
    <a:p>
      <a:pPr>
        <a:defRPr sz="1200" b="0"/>
      </a:pPr>
      <a:endParaRPr lang="fi-FI"/>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rtl="0">
              <a:defRPr sz="1400"/>
            </a:pPr>
            <a:r>
              <a:rPr lang="fi-FI" sz="1400" dirty="0"/>
              <a:t>Kokonaisarvot</a:t>
            </a:r>
            <a:r>
              <a:rPr lang="fi-FI" sz="1400" baseline="0" dirty="0"/>
              <a:t> sidosryhmän 1 painoilla</a:t>
            </a:r>
            <a:endParaRPr lang="fi-FI" sz="1400" dirty="0"/>
          </a:p>
        </c:rich>
      </c:tx>
      <c:layout>
        <c:manualLayout>
          <c:xMode val="edge"/>
          <c:yMode val="edge"/>
          <c:x val="0.11247054224604904"/>
          <c:y val="0"/>
        </c:manualLayout>
      </c:layout>
      <c:overlay val="1"/>
    </c:title>
    <c:autoTitleDeleted val="0"/>
    <c:plotArea>
      <c:layout>
        <c:manualLayout>
          <c:layoutTarget val="inner"/>
          <c:xMode val="edge"/>
          <c:yMode val="edge"/>
          <c:x val="9.497254332570132E-2"/>
          <c:y val="0.10479155087255214"/>
          <c:w val="0.5611423922246187"/>
          <c:h val="0.75941658203900897"/>
        </c:manualLayout>
      </c:layout>
      <c:barChart>
        <c:barDir val="col"/>
        <c:grouping val="stacked"/>
        <c:varyColors val="0"/>
        <c:ser>
          <c:idx val="0"/>
          <c:order val="0"/>
          <c:tx>
            <c:strRef>
              <c:f>DataAlanen!$C$39</c:f>
              <c:strCache>
                <c:ptCount val="1"/>
                <c:pt idx="0">
                  <c:v>Turpeentuotanto</c:v>
                </c:pt>
              </c:strCache>
            </c:strRef>
          </c:tx>
          <c:spPr>
            <a:solidFill>
              <a:schemeClr val="accent1">
                <a:lumMod val="75000"/>
              </a:schemeClr>
            </a:solidFill>
          </c:spPr>
          <c:invertIfNegative val="0"/>
          <c:cat>
            <c:strRef>
              <c:f>DataAlanen!$AC$38:$AG$38</c:f>
              <c:strCache>
                <c:ptCount val="5"/>
                <c:pt idx="0">
                  <c:v>VE 1</c:v>
                </c:pt>
                <c:pt idx="1">
                  <c:v>VE 2</c:v>
                </c:pt>
                <c:pt idx="2">
                  <c:v>VE 3</c:v>
                </c:pt>
                <c:pt idx="3">
                  <c:v>VE 4</c:v>
                </c:pt>
                <c:pt idx="4">
                  <c:v>VE 5</c:v>
                </c:pt>
              </c:strCache>
            </c:strRef>
          </c:cat>
          <c:val>
            <c:numRef>
              <c:f>DataAlanen!$AC$39:$AG$39</c:f>
              <c:numCache>
                <c:formatCode>General</c:formatCode>
                <c:ptCount val="5"/>
                <c:pt idx="0">
                  <c:v>0</c:v>
                </c:pt>
                <c:pt idx="1">
                  <c:v>0.11565632731276904</c:v>
                </c:pt>
                <c:pt idx="2">
                  <c:v>0.21120239678521888</c:v>
                </c:pt>
                <c:pt idx="3">
                  <c:v>0.21120239678521888</c:v>
                </c:pt>
                <c:pt idx="4">
                  <c:v>0.30674846625766872</c:v>
                </c:pt>
              </c:numCache>
            </c:numRef>
          </c:val>
          <c:extLst>
            <c:ext xmlns:c16="http://schemas.microsoft.com/office/drawing/2014/chart" uri="{C3380CC4-5D6E-409C-BE32-E72D297353CC}">
              <c16:uniqueId val="{00000000-8C08-483B-BB14-8F4A90F949A1}"/>
            </c:ext>
          </c:extLst>
        </c:ser>
        <c:ser>
          <c:idx val="1"/>
          <c:order val="1"/>
          <c:tx>
            <c:strRef>
              <c:f>DataAlanen!$C$40</c:f>
              <c:strCache>
                <c:ptCount val="1"/>
                <c:pt idx="0">
                  <c:v>Marjat</c:v>
                </c:pt>
              </c:strCache>
            </c:strRef>
          </c:tx>
          <c:spPr>
            <a:solidFill>
              <a:schemeClr val="accent1">
                <a:lumMod val="60000"/>
                <a:lumOff val="40000"/>
              </a:schemeClr>
            </a:solidFill>
          </c:spPr>
          <c:invertIfNegative val="0"/>
          <c:cat>
            <c:strRef>
              <c:f>DataAlanen!$AC$38:$AG$38</c:f>
              <c:strCache>
                <c:ptCount val="5"/>
                <c:pt idx="0">
                  <c:v>VE 1</c:v>
                </c:pt>
                <c:pt idx="1">
                  <c:v>VE 2</c:v>
                </c:pt>
                <c:pt idx="2">
                  <c:v>VE 3</c:v>
                </c:pt>
                <c:pt idx="3">
                  <c:v>VE 4</c:v>
                </c:pt>
                <c:pt idx="4">
                  <c:v>VE 5</c:v>
                </c:pt>
              </c:strCache>
            </c:strRef>
          </c:cat>
          <c:val>
            <c:numRef>
              <c:f>DataAlanen!$AC$40:$AG$40</c:f>
              <c:numCache>
                <c:formatCode>General</c:formatCode>
                <c:ptCount val="5"/>
                <c:pt idx="0">
                  <c:v>6.1349693251533742E-2</c:v>
                </c:pt>
                <c:pt idx="1">
                  <c:v>6.1349693251533742E-2</c:v>
                </c:pt>
                <c:pt idx="2">
                  <c:v>3.0674846625766871E-2</c:v>
                </c:pt>
                <c:pt idx="3">
                  <c:v>3.0674846625766871E-2</c:v>
                </c:pt>
                <c:pt idx="4">
                  <c:v>0</c:v>
                </c:pt>
              </c:numCache>
            </c:numRef>
          </c:val>
          <c:extLst>
            <c:ext xmlns:c16="http://schemas.microsoft.com/office/drawing/2014/chart" uri="{C3380CC4-5D6E-409C-BE32-E72D297353CC}">
              <c16:uniqueId val="{00000001-8C08-483B-BB14-8F4A90F949A1}"/>
            </c:ext>
          </c:extLst>
        </c:ser>
        <c:ser>
          <c:idx val="2"/>
          <c:order val="2"/>
          <c:tx>
            <c:strRef>
              <c:f>DataAlanen!$C$41</c:f>
              <c:strCache>
                <c:ptCount val="1"/>
                <c:pt idx="0">
                  <c:v>Ilmastonmuutos</c:v>
                </c:pt>
              </c:strCache>
            </c:strRef>
          </c:tx>
          <c:spPr>
            <a:solidFill>
              <a:schemeClr val="accent2">
                <a:lumMod val="75000"/>
              </a:schemeClr>
            </a:solidFill>
          </c:spPr>
          <c:invertIfNegative val="0"/>
          <c:cat>
            <c:strRef>
              <c:f>DataAlanen!$AC$38:$AG$38</c:f>
              <c:strCache>
                <c:ptCount val="5"/>
                <c:pt idx="0">
                  <c:v>VE 1</c:v>
                </c:pt>
                <c:pt idx="1">
                  <c:v>VE 2</c:v>
                </c:pt>
                <c:pt idx="2">
                  <c:v>VE 3</c:v>
                </c:pt>
                <c:pt idx="3">
                  <c:v>VE 4</c:v>
                </c:pt>
                <c:pt idx="4">
                  <c:v>VE 5</c:v>
                </c:pt>
              </c:strCache>
            </c:strRef>
          </c:cat>
          <c:val>
            <c:numRef>
              <c:f>DataAlanen!$AC$41:$AG$41</c:f>
              <c:numCache>
                <c:formatCode>General</c:formatCode>
                <c:ptCount val="5"/>
                <c:pt idx="0">
                  <c:v>0.15337423312883436</c:v>
                </c:pt>
                <c:pt idx="1">
                  <c:v>9.202453987730061E-2</c:v>
                </c:pt>
                <c:pt idx="2">
                  <c:v>4.6012269938650305E-2</c:v>
                </c:pt>
                <c:pt idx="3">
                  <c:v>4.6012269938650305E-2</c:v>
                </c:pt>
                <c:pt idx="4">
                  <c:v>0</c:v>
                </c:pt>
              </c:numCache>
            </c:numRef>
          </c:val>
          <c:extLst>
            <c:ext xmlns:c16="http://schemas.microsoft.com/office/drawing/2014/chart" uri="{C3380CC4-5D6E-409C-BE32-E72D297353CC}">
              <c16:uniqueId val="{00000002-8C08-483B-BB14-8F4A90F949A1}"/>
            </c:ext>
          </c:extLst>
        </c:ser>
        <c:ser>
          <c:idx val="3"/>
          <c:order val="3"/>
          <c:tx>
            <c:strRef>
              <c:f>DataAlanen!$C$42</c:f>
              <c:strCache>
                <c:ptCount val="1"/>
                <c:pt idx="0">
                  <c:v>Vesien tila</c:v>
                </c:pt>
              </c:strCache>
            </c:strRef>
          </c:tx>
          <c:spPr>
            <a:solidFill>
              <a:schemeClr val="accent2"/>
            </a:solidFill>
          </c:spPr>
          <c:invertIfNegative val="0"/>
          <c:cat>
            <c:strRef>
              <c:f>DataAlanen!$AC$38:$AG$38</c:f>
              <c:strCache>
                <c:ptCount val="5"/>
                <c:pt idx="0">
                  <c:v>VE 1</c:v>
                </c:pt>
                <c:pt idx="1">
                  <c:v>VE 2</c:v>
                </c:pt>
                <c:pt idx="2">
                  <c:v>VE 3</c:v>
                </c:pt>
                <c:pt idx="3">
                  <c:v>VE 4</c:v>
                </c:pt>
                <c:pt idx="4">
                  <c:v>VE 5</c:v>
                </c:pt>
              </c:strCache>
            </c:strRef>
          </c:cat>
          <c:val>
            <c:numRef>
              <c:f>DataAlanen!$AC$42:$AG$42</c:f>
              <c:numCache>
                <c:formatCode>General</c:formatCode>
                <c:ptCount val="5"/>
                <c:pt idx="0">
                  <c:v>0.30674846625766872</c:v>
                </c:pt>
                <c:pt idx="1">
                  <c:v>0.27962105087433747</c:v>
                </c:pt>
                <c:pt idx="2">
                  <c:v>9.8076040232043735E-2</c:v>
                </c:pt>
                <c:pt idx="3">
                  <c:v>9.4459051514266229E-2</c:v>
                </c:pt>
                <c:pt idx="4">
                  <c:v>0</c:v>
                </c:pt>
              </c:numCache>
            </c:numRef>
          </c:val>
          <c:extLst>
            <c:ext xmlns:c16="http://schemas.microsoft.com/office/drawing/2014/chart" uri="{C3380CC4-5D6E-409C-BE32-E72D297353CC}">
              <c16:uniqueId val="{00000003-8C08-483B-BB14-8F4A90F949A1}"/>
            </c:ext>
          </c:extLst>
        </c:ser>
        <c:ser>
          <c:idx val="4"/>
          <c:order val="4"/>
          <c:tx>
            <c:strRef>
              <c:f>DataAlanen!$C$43</c:f>
              <c:strCache>
                <c:ptCount val="1"/>
                <c:pt idx="0">
                  <c:v>Monimuotoisuus</c:v>
                </c:pt>
              </c:strCache>
            </c:strRef>
          </c:tx>
          <c:spPr>
            <a:solidFill>
              <a:schemeClr val="accent2">
                <a:lumMod val="60000"/>
                <a:lumOff val="40000"/>
              </a:schemeClr>
            </a:solidFill>
          </c:spPr>
          <c:invertIfNegative val="0"/>
          <c:cat>
            <c:strRef>
              <c:f>DataAlanen!$AC$38:$AG$38</c:f>
              <c:strCache>
                <c:ptCount val="5"/>
                <c:pt idx="0">
                  <c:v>VE 1</c:v>
                </c:pt>
                <c:pt idx="1">
                  <c:v>VE 2</c:v>
                </c:pt>
                <c:pt idx="2">
                  <c:v>VE 3</c:v>
                </c:pt>
                <c:pt idx="3">
                  <c:v>VE 4</c:v>
                </c:pt>
                <c:pt idx="4">
                  <c:v>VE 5</c:v>
                </c:pt>
              </c:strCache>
            </c:strRef>
          </c:cat>
          <c:val>
            <c:numRef>
              <c:f>DataAlanen!$AC$43:$AG$43</c:f>
              <c:numCache>
                <c:formatCode>General</c:formatCode>
                <c:ptCount val="5"/>
                <c:pt idx="0">
                  <c:v>9.202453987730061E-2</c:v>
                </c:pt>
                <c:pt idx="1">
                  <c:v>9.202453987730061E-2</c:v>
                </c:pt>
                <c:pt idx="2">
                  <c:v>6.1349693251533735E-2</c:v>
                </c:pt>
                <c:pt idx="3">
                  <c:v>3.0674846625766868E-2</c:v>
                </c:pt>
                <c:pt idx="4">
                  <c:v>0</c:v>
                </c:pt>
              </c:numCache>
            </c:numRef>
          </c:val>
          <c:extLst>
            <c:ext xmlns:c16="http://schemas.microsoft.com/office/drawing/2014/chart" uri="{C3380CC4-5D6E-409C-BE32-E72D297353CC}">
              <c16:uniqueId val="{00000004-8C08-483B-BB14-8F4A90F949A1}"/>
            </c:ext>
          </c:extLst>
        </c:ser>
        <c:ser>
          <c:idx val="5"/>
          <c:order val="5"/>
          <c:tx>
            <c:strRef>
              <c:f>DataAlanen!$C$44</c:f>
              <c:strCache>
                <c:ptCount val="1"/>
                <c:pt idx="0">
                  <c:v>Virkistyskäyttö</c:v>
                </c:pt>
              </c:strCache>
            </c:strRef>
          </c:tx>
          <c:spPr>
            <a:solidFill>
              <a:schemeClr val="accent3">
                <a:lumMod val="75000"/>
              </a:schemeClr>
            </a:solidFill>
          </c:spPr>
          <c:invertIfNegative val="0"/>
          <c:cat>
            <c:strRef>
              <c:f>DataAlanen!$AC$38:$AG$38</c:f>
              <c:strCache>
                <c:ptCount val="5"/>
                <c:pt idx="0">
                  <c:v>VE 1</c:v>
                </c:pt>
                <c:pt idx="1">
                  <c:v>VE 2</c:v>
                </c:pt>
                <c:pt idx="2">
                  <c:v>VE 3</c:v>
                </c:pt>
                <c:pt idx="3">
                  <c:v>VE 4</c:v>
                </c:pt>
                <c:pt idx="4">
                  <c:v>VE 5</c:v>
                </c:pt>
              </c:strCache>
            </c:strRef>
          </c:cat>
          <c:val>
            <c:numRef>
              <c:f>DataAlanen!$AC$44:$AG$44</c:f>
              <c:numCache>
                <c:formatCode>General</c:formatCode>
                <c:ptCount val="5"/>
                <c:pt idx="0">
                  <c:v>6.1349693251533735E-2</c:v>
                </c:pt>
                <c:pt idx="1">
                  <c:v>6.1349693251533735E-2</c:v>
                </c:pt>
                <c:pt idx="2">
                  <c:v>3.0674846625766868E-2</c:v>
                </c:pt>
                <c:pt idx="3">
                  <c:v>3.0674846625766868E-2</c:v>
                </c:pt>
                <c:pt idx="4">
                  <c:v>0</c:v>
                </c:pt>
              </c:numCache>
            </c:numRef>
          </c:val>
          <c:extLst>
            <c:ext xmlns:c16="http://schemas.microsoft.com/office/drawing/2014/chart" uri="{C3380CC4-5D6E-409C-BE32-E72D297353CC}">
              <c16:uniqueId val="{00000005-8C08-483B-BB14-8F4A90F949A1}"/>
            </c:ext>
          </c:extLst>
        </c:ser>
        <c:ser>
          <c:idx val="6"/>
          <c:order val="6"/>
          <c:tx>
            <c:strRef>
              <c:f>DataAlanen!$C$45</c:f>
              <c:strCache>
                <c:ptCount val="1"/>
                <c:pt idx="0">
                  <c:v>Maisema</c:v>
                </c:pt>
              </c:strCache>
            </c:strRef>
          </c:tx>
          <c:spPr>
            <a:solidFill>
              <a:schemeClr val="accent3"/>
            </a:solidFill>
          </c:spPr>
          <c:invertIfNegative val="0"/>
          <c:cat>
            <c:strRef>
              <c:f>DataAlanen!$AC$38:$AG$38</c:f>
              <c:strCache>
                <c:ptCount val="5"/>
                <c:pt idx="0">
                  <c:v>VE 1</c:v>
                </c:pt>
                <c:pt idx="1">
                  <c:v>VE 2</c:v>
                </c:pt>
                <c:pt idx="2">
                  <c:v>VE 3</c:v>
                </c:pt>
                <c:pt idx="3">
                  <c:v>VE 4</c:v>
                </c:pt>
                <c:pt idx="4">
                  <c:v>VE 5</c:v>
                </c:pt>
              </c:strCache>
            </c:strRef>
          </c:cat>
          <c:val>
            <c:numRef>
              <c:f>DataAlanen!$AC$45:$AG$45</c:f>
              <c:numCache>
                <c:formatCode>General</c:formatCode>
                <c:ptCount val="5"/>
                <c:pt idx="0">
                  <c:v>1.5337423312883434E-2</c:v>
                </c:pt>
                <c:pt idx="1">
                  <c:v>1.5337423312883434E-2</c:v>
                </c:pt>
                <c:pt idx="2">
                  <c:v>7.6687116564417169E-3</c:v>
                </c:pt>
                <c:pt idx="3">
                  <c:v>7.6687116564417169E-3</c:v>
                </c:pt>
                <c:pt idx="4">
                  <c:v>0</c:v>
                </c:pt>
              </c:numCache>
            </c:numRef>
          </c:val>
          <c:extLst>
            <c:ext xmlns:c16="http://schemas.microsoft.com/office/drawing/2014/chart" uri="{C3380CC4-5D6E-409C-BE32-E72D297353CC}">
              <c16:uniqueId val="{00000006-8C08-483B-BB14-8F4A90F949A1}"/>
            </c:ext>
          </c:extLst>
        </c:ser>
        <c:ser>
          <c:idx val="7"/>
          <c:order val="7"/>
          <c:tx>
            <c:strRef>
              <c:f>DataAlanen!$C$46</c:f>
              <c:strCache>
                <c:ptCount val="1"/>
                <c:pt idx="0">
                  <c:v>Opetus</c:v>
                </c:pt>
              </c:strCache>
            </c:strRef>
          </c:tx>
          <c:spPr>
            <a:solidFill>
              <a:schemeClr val="accent3">
                <a:lumMod val="60000"/>
                <a:lumOff val="40000"/>
              </a:schemeClr>
            </a:solidFill>
          </c:spPr>
          <c:invertIfNegative val="0"/>
          <c:cat>
            <c:strRef>
              <c:f>DataAlanen!$AC$38:$AG$38</c:f>
              <c:strCache>
                <c:ptCount val="5"/>
                <c:pt idx="0">
                  <c:v>VE 1</c:v>
                </c:pt>
                <c:pt idx="1">
                  <c:v>VE 2</c:v>
                </c:pt>
                <c:pt idx="2">
                  <c:v>VE 3</c:v>
                </c:pt>
                <c:pt idx="3">
                  <c:v>VE 4</c:v>
                </c:pt>
                <c:pt idx="4">
                  <c:v>VE 5</c:v>
                </c:pt>
              </c:strCache>
            </c:strRef>
          </c:cat>
          <c:val>
            <c:numRef>
              <c:f>DataAlanen!$AC$46:$AG$46</c:f>
              <c:numCache>
                <c:formatCode>General</c:formatCode>
                <c:ptCount val="5"/>
                <c:pt idx="0">
                  <c:v>3.0674846625766872E-3</c:v>
                </c:pt>
                <c:pt idx="1">
                  <c:v>3.0674846625766872E-3</c:v>
                </c:pt>
                <c:pt idx="2">
                  <c:v>1.0224948875255623E-3</c:v>
                </c:pt>
                <c:pt idx="3">
                  <c:v>1.0224948875255623E-3</c:v>
                </c:pt>
                <c:pt idx="4">
                  <c:v>0</c:v>
                </c:pt>
              </c:numCache>
            </c:numRef>
          </c:val>
          <c:extLst>
            <c:ext xmlns:c16="http://schemas.microsoft.com/office/drawing/2014/chart" uri="{C3380CC4-5D6E-409C-BE32-E72D297353CC}">
              <c16:uniqueId val="{00000007-8C08-483B-BB14-8F4A90F949A1}"/>
            </c:ext>
          </c:extLst>
        </c:ser>
        <c:dLbls>
          <c:showLegendKey val="0"/>
          <c:showVal val="0"/>
          <c:showCatName val="0"/>
          <c:showSerName val="0"/>
          <c:showPercent val="0"/>
          <c:showBubbleSize val="0"/>
        </c:dLbls>
        <c:gapWidth val="150"/>
        <c:overlap val="100"/>
        <c:axId val="32228480"/>
        <c:axId val="32230016"/>
      </c:barChart>
      <c:catAx>
        <c:axId val="32228480"/>
        <c:scaling>
          <c:orientation val="minMax"/>
        </c:scaling>
        <c:delete val="0"/>
        <c:axPos val="b"/>
        <c:numFmt formatCode="General" sourceLinked="0"/>
        <c:majorTickMark val="out"/>
        <c:minorTickMark val="none"/>
        <c:tickLblPos val="nextTo"/>
        <c:txPr>
          <a:bodyPr/>
          <a:lstStyle/>
          <a:p>
            <a:pPr>
              <a:defRPr sz="1200"/>
            </a:pPr>
            <a:endParaRPr lang="fi-FI"/>
          </a:p>
        </c:txPr>
        <c:crossAx val="32230016"/>
        <c:crosses val="autoZero"/>
        <c:auto val="1"/>
        <c:lblAlgn val="ctr"/>
        <c:lblOffset val="100"/>
        <c:noMultiLvlLbl val="0"/>
      </c:catAx>
      <c:valAx>
        <c:axId val="32230016"/>
        <c:scaling>
          <c:orientation val="minMax"/>
          <c:max val="1"/>
        </c:scaling>
        <c:delete val="0"/>
        <c:axPos val="l"/>
        <c:majorGridlines/>
        <c:numFmt formatCode="General" sourceLinked="1"/>
        <c:majorTickMark val="out"/>
        <c:minorTickMark val="none"/>
        <c:tickLblPos val="nextTo"/>
        <c:txPr>
          <a:bodyPr/>
          <a:lstStyle/>
          <a:p>
            <a:pPr>
              <a:defRPr sz="1200"/>
            </a:pPr>
            <a:endParaRPr lang="fi-FI"/>
          </a:p>
        </c:txPr>
        <c:crossAx val="32228480"/>
        <c:crosses val="autoZero"/>
        <c:crossBetween val="between"/>
      </c:valAx>
    </c:plotArea>
    <c:legend>
      <c:legendPos val="r"/>
      <c:layout>
        <c:manualLayout>
          <c:xMode val="edge"/>
          <c:yMode val="edge"/>
          <c:x val="0.66947853495205512"/>
          <c:y val="0.15558223534748922"/>
          <c:w val="0.32708267089097381"/>
          <c:h val="0.70006131123373361"/>
        </c:manualLayout>
      </c:layout>
      <c:overlay val="0"/>
      <c:txPr>
        <a:bodyPr/>
        <a:lstStyle/>
        <a:p>
          <a:pPr>
            <a:defRPr sz="1200"/>
          </a:pPr>
          <a:endParaRPr lang="fi-FI"/>
        </a:p>
      </c:txPr>
    </c:legend>
    <c:plotVisOnly val="1"/>
    <c:dispBlanksAs val="gap"/>
    <c:showDLblsOverMax val="0"/>
  </c:chart>
  <c:spPr>
    <a:solidFill>
      <a:sysClr val="window" lastClr="FFFFFF"/>
    </a:solidFill>
    <a:ln w="12700">
      <a:solidFill>
        <a:srgbClr val="84C497">
          <a:shade val="15000"/>
        </a:srgbClr>
      </a:solidFill>
    </a:ln>
  </c:spPr>
  <c:txPr>
    <a:bodyPr/>
    <a:lstStyle/>
    <a:p>
      <a:pPr>
        <a:defRPr lang="en-US" sz="1400" noProof="0"/>
      </a:pPr>
      <a:endParaRPr lang="fi-FI"/>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400" b="1"/>
            </a:pPr>
            <a:r>
              <a:rPr lang="fi-FI" sz="1400" b="1" dirty="0"/>
              <a:t>Sidosryhmän</a:t>
            </a:r>
            <a:r>
              <a:rPr lang="fi-FI" sz="1400" b="1" baseline="0" dirty="0"/>
              <a:t> 2 painot</a:t>
            </a:r>
            <a:endParaRPr lang="fi-FI" sz="1400" b="1" dirty="0"/>
          </a:p>
        </c:rich>
      </c:tx>
      <c:layout>
        <c:manualLayout>
          <c:xMode val="edge"/>
          <c:yMode val="edge"/>
          <c:x val="0.15308993445172758"/>
          <c:y val="1.459805119692582E-3"/>
        </c:manualLayout>
      </c:layout>
      <c:overlay val="1"/>
    </c:title>
    <c:autoTitleDeleted val="0"/>
    <c:plotArea>
      <c:layout>
        <c:manualLayout>
          <c:layoutTarget val="inner"/>
          <c:xMode val="edge"/>
          <c:yMode val="edge"/>
          <c:x val="0.13960550668289021"/>
          <c:y val="0.23527614578772293"/>
          <c:w val="0.47939742806354851"/>
          <c:h val="0.68635061790520002"/>
        </c:manualLayout>
      </c:layout>
      <c:barChart>
        <c:barDir val="col"/>
        <c:grouping val="percentStacked"/>
        <c:varyColors val="0"/>
        <c:ser>
          <c:idx val="0"/>
          <c:order val="0"/>
          <c:tx>
            <c:strRef>
              <c:f>DataAlanen!$B$39</c:f>
              <c:strCache>
                <c:ptCount val="1"/>
                <c:pt idx="0">
                  <c:v>Turpeentuotanto</c:v>
                </c:pt>
              </c:strCache>
            </c:strRef>
          </c:tx>
          <c:invertIfNegative val="0"/>
          <c:val>
            <c:numRef>
              <c:f>DataAlanen!$AA$39</c:f>
              <c:numCache>
                <c:formatCode>General</c:formatCode>
                <c:ptCount val="1"/>
                <c:pt idx="0">
                  <c:v>0.58823529411764708</c:v>
                </c:pt>
              </c:numCache>
            </c:numRef>
          </c:val>
          <c:extLst>
            <c:ext xmlns:c16="http://schemas.microsoft.com/office/drawing/2014/chart" uri="{C3380CC4-5D6E-409C-BE32-E72D297353CC}">
              <c16:uniqueId val="{00000000-8FF7-4AB4-B45C-7CCB5E4BA889}"/>
            </c:ext>
          </c:extLst>
        </c:ser>
        <c:ser>
          <c:idx val="1"/>
          <c:order val="1"/>
          <c:tx>
            <c:strRef>
              <c:f>DataAlanen!$B$40</c:f>
              <c:strCache>
                <c:ptCount val="1"/>
                <c:pt idx="0">
                  <c:v>Marjat</c:v>
                </c:pt>
              </c:strCache>
            </c:strRef>
          </c:tx>
          <c:spPr>
            <a:solidFill>
              <a:srgbClr val="95B3D7"/>
            </a:solidFill>
          </c:spPr>
          <c:invertIfNegative val="0"/>
          <c:val>
            <c:numRef>
              <c:f>DataAlanen!$AA$40</c:f>
              <c:numCache>
                <c:formatCode>General</c:formatCode>
                <c:ptCount val="1"/>
                <c:pt idx="0">
                  <c:v>4.4117647058823525E-2</c:v>
                </c:pt>
              </c:numCache>
            </c:numRef>
          </c:val>
          <c:extLst>
            <c:ext xmlns:c16="http://schemas.microsoft.com/office/drawing/2014/chart" uri="{C3380CC4-5D6E-409C-BE32-E72D297353CC}">
              <c16:uniqueId val="{00000001-8FF7-4AB4-B45C-7CCB5E4BA889}"/>
            </c:ext>
          </c:extLst>
        </c:ser>
        <c:ser>
          <c:idx val="2"/>
          <c:order val="2"/>
          <c:tx>
            <c:strRef>
              <c:f>DataAlanen!$B$41</c:f>
              <c:strCache>
                <c:ptCount val="1"/>
                <c:pt idx="0">
                  <c:v>Ilmastonmuutos</c:v>
                </c:pt>
              </c:strCache>
            </c:strRef>
          </c:tx>
          <c:spPr>
            <a:solidFill>
              <a:srgbClr val="953735"/>
            </a:solidFill>
          </c:spPr>
          <c:invertIfNegative val="0"/>
          <c:val>
            <c:numRef>
              <c:f>DataAlanen!$AA$41</c:f>
              <c:numCache>
                <c:formatCode>General</c:formatCode>
                <c:ptCount val="1"/>
                <c:pt idx="0">
                  <c:v>0.10294117647058823</c:v>
                </c:pt>
              </c:numCache>
            </c:numRef>
          </c:val>
          <c:extLst>
            <c:ext xmlns:c16="http://schemas.microsoft.com/office/drawing/2014/chart" uri="{C3380CC4-5D6E-409C-BE32-E72D297353CC}">
              <c16:uniqueId val="{00000002-8FF7-4AB4-B45C-7CCB5E4BA889}"/>
            </c:ext>
          </c:extLst>
        </c:ser>
        <c:ser>
          <c:idx val="3"/>
          <c:order val="3"/>
          <c:tx>
            <c:strRef>
              <c:f>DataAlanen!$B$42</c:f>
              <c:strCache>
                <c:ptCount val="1"/>
                <c:pt idx="0">
                  <c:v>Vesien tila</c:v>
                </c:pt>
              </c:strCache>
            </c:strRef>
          </c:tx>
          <c:spPr>
            <a:solidFill>
              <a:srgbClr val="C0504D"/>
            </a:solidFill>
          </c:spPr>
          <c:invertIfNegative val="0"/>
          <c:val>
            <c:numRef>
              <c:f>DataAlanen!$AA$42</c:f>
              <c:numCache>
                <c:formatCode>General</c:formatCode>
                <c:ptCount val="1"/>
                <c:pt idx="0">
                  <c:v>5.8823529411764698E-2</c:v>
                </c:pt>
              </c:numCache>
            </c:numRef>
          </c:val>
          <c:extLst>
            <c:ext xmlns:c16="http://schemas.microsoft.com/office/drawing/2014/chart" uri="{C3380CC4-5D6E-409C-BE32-E72D297353CC}">
              <c16:uniqueId val="{00000003-8FF7-4AB4-B45C-7CCB5E4BA889}"/>
            </c:ext>
          </c:extLst>
        </c:ser>
        <c:ser>
          <c:idx val="4"/>
          <c:order val="4"/>
          <c:tx>
            <c:strRef>
              <c:f>DataAlanen!$B$43</c:f>
              <c:strCache>
                <c:ptCount val="1"/>
                <c:pt idx="0">
                  <c:v>Monimuotoisuus</c:v>
                </c:pt>
              </c:strCache>
            </c:strRef>
          </c:tx>
          <c:spPr>
            <a:solidFill>
              <a:srgbClr val="D99694"/>
            </a:solidFill>
          </c:spPr>
          <c:invertIfNegative val="0"/>
          <c:val>
            <c:numRef>
              <c:f>DataAlanen!$AA$43</c:f>
              <c:numCache>
                <c:formatCode>General</c:formatCode>
                <c:ptCount val="1"/>
                <c:pt idx="0">
                  <c:v>4.4117647058823525E-2</c:v>
                </c:pt>
              </c:numCache>
            </c:numRef>
          </c:val>
          <c:extLst>
            <c:ext xmlns:c16="http://schemas.microsoft.com/office/drawing/2014/chart" uri="{C3380CC4-5D6E-409C-BE32-E72D297353CC}">
              <c16:uniqueId val="{00000004-8FF7-4AB4-B45C-7CCB5E4BA889}"/>
            </c:ext>
          </c:extLst>
        </c:ser>
        <c:ser>
          <c:idx val="5"/>
          <c:order val="5"/>
          <c:tx>
            <c:strRef>
              <c:f>DataAlanen!$B$44</c:f>
              <c:strCache>
                <c:ptCount val="1"/>
                <c:pt idx="0">
                  <c:v>Virkistyskäyttö</c:v>
                </c:pt>
              </c:strCache>
            </c:strRef>
          </c:tx>
          <c:spPr>
            <a:solidFill>
              <a:srgbClr val="77933C"/>
            </a:solidFill>
          </c:spPr>
          <c:invertIfNegative val="0"/>
          <c:val>
            <c:numRef>
              <c:f>DataAlanen!$AA$44</c:f>
              <c:numCache>
                <c:formatCode>General</c:formatCode>
                <c:ptCount val="1"/>
                <c:pt idx="0">
                  <c:v>7.3529411764705885E-2</c:v>
                </c:pt>
              </c:numCache>
            </c:numRef>
          </c:val>
          <c:extLst>
            <c:ext xmlns:c16="http://schemas.microsoft.com/office/drawing/2014/chart" uri="{C3380CC4-5D6E-409C-BE32-E72D297353CC}">
              <c16:uniqueId val="{00000005-8FF7-4AB4-B45C-7CCB5E4BA889}"/>
            </c:ext>
          </c:extLst>
        </c:ser>
        <c:ser>
          <c:idx val="6"/>
          <c:order val="6"/>
          <c:tx>
            <c:strRef>
              <c:f>DataAlanen!$B$45</c:f>
              <c:strCache>
                <c:ptCount val="1"/>
                <c:pt idx="0">
                  <c:v>Maisema</c:v>
                </c:pt>
              </c:strCache>
            </c:strRef>
          </c:tx>
          <c:spPr>
            <a:solidFill>
              <a:srgbClr val="9BBB59"/>
            </a:solidFill>
          </c:spPr>
          <c:invertIfNegative val="0"/>
          <c:val>
            <c:numRef>
              <c:f>DataAlanen!$AA$45</c:f>
              <c:numCache>
                <c:formatCode>General</c:formatCode>
                <c:ptCount val="1"/>
                <c:pt idx="0">
                  <c:v>7.3529411764705885E-2</c:v>
                </c:pt>
              </c:numCache>
            </c:numRef>
          </c:val>
          <c:extLst>
            <c:ext xmlns:c16="http://schemas.microsoft.com/office/drawing/2014/chart" uri="{C3380CC4-5D6E-409C-BE32-E72D297353CC}">
              <c16:uniqueId val="{00000006-8FF7-4AB4-B45C-7CCB5E4BA889}"/>
            </c:ext>
          </c:extLst>
        </c:ser>
        <c:ser>
          <c:idx val="7"/>
          <c:order val="7"/>
          <c:tx>
            <c:strRef>
              <c:f>DataAlanen!$B$46</c:f>
              <c:strCache>
                <c:ptCount val="1"/>
                <c:pt idx="0">
                  <c:v>Opetus</c:v>
                </c:pt>
              </c:strCache>
            </c:strRef>
          </c:tx>
          <c:spPr>
            <a:solidFill>
              <a:srgbClr val="C3D69B"/>
            </a:solidFill>
          </c:spPr>
          <c:invertIfNegative val="0"/>
          <c:val>
            <c:numRef>
              <c:f>DataAlanen!$AA$46</c:f>
              <c:numCache>
                <c:formatCode>General</c:formatCode>
                <c:ptCount val="1"/>
                <c:pt idx="0">
                  <c:v>1.4705882352941176E-2</c:v>
                </c:pt>
              </c:numCache>
            </c:numRef>
          </c:val>
          <c:extLst>
            <c:ext xmlns:c16="http://schemas.microsoft.com/office/drawing/2014/chart" uri="{C3380CC4-5D6E-409C-BE32-E72D297353CC}">
              <c16:uniqueId val="{00000007-8FF7-4AB4-B45C-7CCB5E4BA889}"/>
            </c:ext>
          </c:extLst>
        </c:ser>
        <c:dLbls>
          <c:showLegendKey val="0"/>
          <c:showVal val="0"/>
          <c:showCatName val="0"/>
          <c:showSerName val="0"/>
          <c:showPercent val="0"/>
          <c:showBubbleSize val="0"/>
        </c:dLbls>
        <c:gapWidth val="150"/>
        <c:overlap val="100"/>
        <c:axId val="31973760"/>
        <c:axId val="31975296"/>
      </c:barChart>
      <c:catAx>
        <c:axId val="31973760"/>
        <c:scaling>
          <c:orientation val="minMax"/>
        </c:scaling>
        <c:delete val="1"/>
        <c:axPos val="b"/>
        <c:numFmt formatCode="General" sourceLinked="1"/>
        <c:majorTickMark val="out"/>
        <c:minorTickMark val="none"/>
        <c:tickLblPos val="nextTo"/>
        <c:crossAx val="31975296"/>
        <c:crosses val="autoZero"/>
        <c:auto val="1"/>
        <c:lblAlgn val="ctr"/>
        <c:lblOffset val="100"/>
        <c:noMultiLvlLbl val="0"/>
      </c:catAx>
      <c:valAx>
        <c:axId val="31975296"/>
        <c:scaling>
          <c:orientation val="minMax"/>
        </c:scaling>
        <c:delete val="0"/>
        <c:axPos val="l"/>
        <c:majorGridlines/>
        <c:numFmt formatCode="0%" sourceLinked="1"/>
        <c:majorTickMark val="out"/>
        <c:minorTickMark val="none"/>
        <c:tickLblPos val="nextTo"/>
        <c:crossAx val="31973760"/>
        <c:crosses val="autoZero"/>
        <c:crossBetween val="between"/>
      </c:valAx>
    </c:plotArea>
    <c:plotVisOnly val="1"/>
    <c:dispBlanksAs val="gap"/>
    <c:showDLblsOverMax val="0"/>
  </c:chart>
  <c:spPr>
    <a:solidFill>
      <a:sysClr val="window" lastClr="FFFFFF"/>
    </a:solidFill>
    <a:ln w="12700">
      <a:solidFill>
        <a:srgbClr val="84C497">
          <a:shade val="15000"/>
        </a:srgbClr>
      </a:solidFill>
    </a:ln>
  </c:spPr>
  <c:txPr>
    <a:bodyPr/>
    <a:lstStyle/>
    <a:p>
      <a:pPr>
        <a:defRPr sz="1200" b="0"/>
      </a:pPr>
      <a:endParaRPr lang="fi-FI"/>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rtl="0">
              <a:defRPr sz="1400"/>
            </a:pPr>
            <a:r>
              <a:rPr lang="fi-FI" sz="1400" dirty="0"/>
              <a:t>Kokonaisarvot</a:t>
            </a:r>
            <a:r>
              <a:rPr lang="fi-FI" sz="1400" baseline="0" dirty="0"/>
              <a:t> sidosryhmän 2 painoilla</a:t>
            </a:r>
            <a:endParaRPr lang="fi-FI" sz="1400" dirty="0"/>
          </a:p>
        </c:rich>
      </c:tx>
      <c:layout>
        <c:manualLayout>
          <c:xMode val="edge"/>
          <c:yMode val="edge"/>
          <c:x val="0.11247054224604904"/>
          <c:y val="0"/>
        </c:manualLayout>
      </c:layout>
      <c:overlay val="1"/>
    </c:title>
    <c:autoTitleDeleted val="0"/>
    <c:plotArea>
      <c:layout>
        <c:manualLayout>
          <c:layoutTarget val="inner"/>
          <c:xMode val="edge"/>
          <c:yMode val="edge"/>
          <c:x val="9.497254332570132E-2"/>
          <c:y val="0.10479155087255214"/>
          <c:w val="0.5611423922246187"/>
          <c:h val="0.75941658203900897"/>
        </c:manualLayout>
      </c:layout>
      <c:barChart>
        <c:barDir val="col"/>
        <c:grouping val="stacked"/>
        <c:varyColors val="0"/>
        <c:ser>
          <c:idx val="0"/>
          <c:order val="0"/>
          <c:tx>
            <c:strRef>
              <c:f>DataAlanen!$C$39</c:f>
              <c:strCache>
                <c:ptCount val="1"/>
                <c:pt idx="0">
                  <c:v>Turpeentuotanto</c:v>
                </c:pt>
              </c:strCache>
            </c:strRef>
          </c:tx>
          <c:spPr>
            <a:solidFill>
              <a:schemeClr val="accent1">
                <a:lumMod val="75000"/>
              </a:schemeClr>
            </a:solidFill>
          </c:spPr>
          <c:invertIfNegative val="0"/>
          <c:cat>
            <c:strRef>
              <c:f>DataAlanen!$AC$38:$AG$38</c:f>
              <c:strCache>
                <c:ptCount val="5"/>
                <c:pt idx="0">
                  <c:v>VE 1</c:v>
                </c:pt>
                <c:pt idx="1">
                  <c:v>VE 2</c:v>
                </c:pt>
                <c:pt idx="2">
                  <c:v>VE 3</c:v>
                </c:pt>
                <c:pt idx="3">
                  <c:v>VE 4</c:v>
                </c:pt>
                <c:pt idx="4">
                  <c:v>VE 5</c:v>
                </c:pt>
              </c:strCache>
            </c:strRef>
          </c:cat>
          <c:val>
            <c:numRef>
              <c:f>DataAlanen!$AC$39:$AG$39</c:f>
              <c:numCache>
                <c:formatCode>General</c:formatCode>
                <c:ptCount val="5"/>
                <c:pt idx="0">
                  <c:v>0</c:v>
                </c:pt>
                <c:pt idx="1">
                  <c:v>0.236626119</c:v>
                </c:pt>
                <c:pt idx="2">
                  <c:v>0.41243070700000001</c:v>
                </c:pt>
                <c:pt idx="3">
                  <c:v>0.41243070700000001</c:v>
                </c:pt>
                <c:pt idx="4">
                  <c:v>0.58823529399999996</c:v>
                </c:pt>
              </c:numCache>
            </c:numRef>
          </c:val>
          <c:extLst>
            <c:ext xmlns:c16="http://schemas.microsoft.com/office/drawing/2014/chart" uri="{C3380CC4-5D6E-409C-BE32-E72D297353CC}">
              <c16:uniqueId val="{00000000-2BC8-4C79-A651-F1DF77D3DE59}"/>
            </c:ext>
          </c:extLst>
        </c:ser>
        <c:ser>
          <c:idx val="1"/>
          <c:order val="1"/>
          <c:tx>
            <c:strRef>
              <c:f>DataAlanen!$C$40</c:f>
              <c:strCache>
                <c:ptCount val="1"/>
                <c:pt idx="0">
                  <c:v>Marjat</c:v>
                </c:pt>
              </c:strCache>
            </c:strRef>
          </c:tx>
          <c:spPr>
            <a:solidFill>
              <a:schemeClr val="accent1">
                <a:lumMod val="60000"/>
                <a:lumOff val="40000"/>
              </a:schemeClr>
            </a:solidFill>
          </c:spPr>
          <c:invertIfNegative val="0"/>
          <c:cat>
            <c:strRef>
              <c:f>DataAlanen!$AC$38:$AG$38</c:f>
              <c:strCache>
                <c:ptCount val="5"/>
                <c:pt idx="0">
                  <c:v>VE 1</c:v>
                </c:pt>
                <c:pt idx="1">
                  <c:v>VE 2</c:v>
                </c:pt>
                <c:pt idx="2">
                  <c:v>VE 3</c:v>
                </c:pt>
                <c:pt idx="3">
                  <c:v>VE 4</c:v>
                </c:pt>
                <c:pt idx="4">
                  <c:v>VE 5</c:v>
                </c:pt>
              </c:strCache>
            </c:strRef>
          </c:cat>
          <c:val>
            <c:numRef>
              <c:f>DataAlanen!$AC$40:$AG$40</c:f>
              <c:numCache>
                <c:formatCode>General</c:formatCode>
                <c:ptCount val="5"/>
                <c:pt idx="0">
                  <c:v>4.4117647000000003E-2</c:v>
                </c:pt>
                <c:pt idx="1">
                  <c:v>4.4117647000000003E-2</c:v>
                </c:pt>
                <c:pt idx="2">
                  <c:v>2.2058824000000001E-2</c:v>
                </c:pt>
                <c:pt idx="3">
                  <c:v>2.2058824000000001E-2</c:v>
                </c:pt>
                <c:pt idx="4">
                  <c:v>0</c:v>
                </c:pt>
              </c:numCache>
            </c:numRef>
          </c:val>
          <c:extLst>
            <c:ext xmlns:c16="http://schemas.microsoft.com/office/drawing/2014/chart" uri="{C3380CC4-5D6E-409C-BE32-E72D297353CC}">
              <c16:uniqueId val="{00000001-2BC8-4C79-A651-F1DF77D3DE59}"/>
            </c:ext>
          </c:extLst>
        </c:ser>
        <c:ser>
          <c:idx val="2"/>
          <c:order val="2"/>
          <c:tx>
            <c:strRef>
              <c:f>DataAlanen!$C$41</c:f>
              <c:strCache>
                <c:ptCount val="1"/>
                <c:pt idx="0">
                  <c:v>Ilmastonmuutos</c:v>
                </c:pt>
              </c:strCache>
            </c:strRef>
          </c:tx>
          <c:spPr>
            <a:solidFill>
              <a:schemeClr val="accent2">
                <a:lumMod val="75000"/>
              </a:schemeClr>
            </a:solidFill>
          </c:spPr>
          <c:invertIfNegative val="0"/>
          <c:cat>
            <c:strRef>
              <c:f>DataAlanen!$AC$38:$AG$38</c:f>
              <c:strCache>
                <c:ptCount val="5"/>
                <c:pt idx="0">
                  <c:v>VE 1</c:v>
                </c:pt>
                <c:pt idx="1">
                  <c:v>VE 2</c:v>
                </c:pt>
                <c:pt idx="2">
                  <c:v>VE 3</c:v>
                </c:pt>
                <c:pt idx="3">
                  <c:v>VE 4</c:v>
                </c:pt>
                <c:pt idx="4">
                  <c:v>VE 5</c:v>
                </c:pt>
              </c:strCache>
            </c:strRef>
          </c:cat>
          <c:val>
            <c:numRef>
              <c:f>DataAlanen!$AC$41:$AG$41</c:f>
              <c:numCache>
                <c:formatCode>General</c:formatCode>
                <c:ptCount val="5"/>
                <c:pt idx="0">
                  <c:v>0.102941176</c:v>
                </c:pt>
                <c:pt idx="1">
                  <c:v>6.1764706000000003E-2</c:v>
                </c:pt>
                <c:pt idx="2">
                  <c:v>3.0882353000000001E-2</c:v>
                </c:pt>
                <c:pt idx="3">
                  <c:v>3.0882353000000001E-2</c:v>
                </c:pt>
                <c:pt idx="4">
                  <c:v>0</c:v>
                </c:pt>
              </c:numCache>
            </c:numRef>
          </c:val>
          <c:extLst>
            <c:ext xmlns:c16="http://schemas.microsoft.com/office/drawing/2014/chart" uri="{C3380CC4-5D6E-409C-BE32-E72D297353CC}">
              <c16:uniqueId val="{00000002-2BC8-4C79-A651-F1DF77D3DE59}"/>
            </c:ext>
          </c:extLst>
        </c:ser>
        <c:ser>
          <c:idx val="3"/>
          <c:order val="3"/>
          <c:tx>
            <c:strRef>
              <c:f>DataAlanen!$C$42</c:f>
              <c:strCache>
                <c:ptCount val="1"/>
                <c:pt idx="0">
                  <c:v>Vesien tila</c:v>
                </c:pt>
              </c:strCache>
            </c:strRef>
          </c:tx>
          <c:spPr>
            <a:solidFill>
              <a:schemeClr val="accent2"/>
            </a:solidFill>
          </c:spPr>
          <c:invertIfNegative val="0"/>
          <c:cat>
            <c:strRef>
              <c:f>DataAlanen!$AC$38:$AG$38</c:f>
              <c:strCache>
                <c:ptCount val="5"/>
                <c:pt idx="0">
                  <c:v>VE 1</c:v>
                </c:pt>
                <c:pt idx="1">
                  <c:v>VE 2</c:v>
                </c:pt>
                <c:pt idx="2">
                  <c:v>VE 3</c:v>
                </c:pt>
                <c:pt idx="3">
                  <c:v>VE 4</c:v>
                </c:pt>
                <c:pt idx="4">
                  <c:v>VE 5</c:v>
                </c:pt>
              </c:strCache>
            </c:strRef>
          </c:cat>
          <c:val>
            <c:numRef>
              <c:f>DataAlanen!$AC$42:$AG$42</c:f>
              <c:numCache>
                <c:formatCode>General</c:formatCode>
                <c:ptCount val="5"/>
                <c:pt idx="0">
                  <c:v>5.8823528999999999E-2</c:v>
                </c:pt>
                <c:pt idx="1">
                  <c:v>5.0900359999999999E-2</c:v>
                </c:pt>
                <c:pt idx="2">
                  <c:v>1.9067627E-2</c:v>
                </c:pt>
                <c:pt idx="3">
                  <c:v>1.8207283000000001E-2</c:v>
                </c:pt>
                <c:pt idx="4">
                  <c:v>0</c:v>
                </c:pt>
              </c:numCache>
            </c:numRef>
          </c:val>
          <c:extLst>
            <c:ext xmlns:c16="http://schemas.microsoft.com/office/drawing/2014/chart" uri="{C3380CC4-5D6E-409C-BE32-E72D297353CC}">
              <c16:uniqueId val="{00000003-2BC8-4C79-A651-F1DF77D3DE59}"/>
            </c:ext>
          </c:extLst>
        </c:ser>
        <c:ser>
          <c:idx val="4"/>
          <c:order val="4"/>
          <c:tx>
            <c:strRef>
              <c:f>DataAlanen!$C$43</c:f>
              <c:strCache>
                <c:ptCount val="1"/>
                <c:pt idx="0">
                  <c:v>Monimuotoisuus</c:v>
                </c:pt>
              </c:strCache>
            </c:strRef>
          </c:tx>
          <c:spPr>
            <a:solidFill>
              <a:schemeClr val="accent2">
                <a:lumMod val="60000"/>
                <a:lumOff val="40000"/>
              </a:schemeClr>
            </a:solidFill>
          </c:spPr>
          <c:invertIfNegative val="0"/>
          <c:cat>
            <c:strRef>
              <c:f>DataAlanen!$AC$38:$AG$38</c:f>
              <c:strCache>
                <c:ptCount val="5"/>
                <c:pt idx="0">
                  <c:v>VE 1</c:v>
                </c:pt>
                <c:pt idx="1">
                  <c:v>VE 2</c:v>
                </c:pt>
                <c:pt idx="2">
                  <c:v>VE 3</c:v>
                </c:pt>
                <c:pt idx="3">
                  <c:v>VE 4</c:v>
                </c:pt>
                <c:pt idx="4">
                  <c:v>VE 5</c:v>
                </c:pt>
              </c:strCache>
            </c:strRef>
          </c:cat>
          <c:val>
            <c:numRef>
              <c:f>DataAlanen!$AC$43:$AG$43</c:f>
              <c:numCache>
                <c:formatCode>General</c:formatCode>
                <c:ptCount val="5"/>
                <c:pt idx="0">
                  <c:v>4.4117647000000003E-2</c:v>
                </c:pt>
                <c:pt idx="1">
                  <c:v>4.4117647000000003E-2</c:v>
                </c:pt>
                <c:pt idx="2">
                  <c:v>2.9411764999999999E-2</c:v>
                </c:pt>
                <c:pt idx="3">
                  <c:v>1.4705882E-2</c:v>
                </c:pt>
                <c:pt idx="4">
                  <c:v>0</c:v>
                </c:pt>
              </c:numCache>
            </c:numRef>
          </c:val>
          <c:extLst>
            <c:ext xmlns:c16="http://schemas.microsoft.com/office/drawing/2014/chart" uri="{C3380CC4-5D6E-409C-BE32-E72D297353CC}">
              <c16:uniqueId val="{00000004-2BC8-4C79-A651-F1DF77D3DE59}"/>
            </c:ext>
          </c:extLst>
        </c:ser>
        <c:ser>
          <c:idx val="5"/>
          <c:order val="5"/>
          <c:tx>
            <c:strRef>
              <c:f>DataAlanen!$C$44</c:f>
              <c:strCache>
                <c:ptCount val="1"/>
                <c:pt idx="0">
                  <c:v>Virkistyskäyttö</c:v>
                </c:pt>
              </c:strCache>
            </c:strRef>
          </c:tx>
          <c:spPr>
            <a:solidFill>
              <a:schemeClr val="accent3">
                <a:lumMod val="75000"/>
              </a:schemeClr>
            </a:solidFill>
          </c:spPr>
          <c:invertIfNegative val="0"/>
          <c:cat>
            <c:strRef>
              <c:f>DataAlanen!$AC$38:$AG$38</c:f>
              <c:strCache>
                <c:ptCount val="5"/>
                <c:pt idx="0">
                  <c:v>VE 1</c:v>
                </c:pt>
                <c:pt idx="1">
                  <c:v>VE 2</c:v>
                </c:pt>
                <c:pt idx="2">
                  <c:v>VE 3</c:v>
                </c:pt>
                <c:pt idx="3">
                  <c:v>VE 4</c:v>
                </c:pt>
                <c:pt idx="4">
                  <c:v>VE 5</c:v>
                </c:pt>
              </c:strCache>
            </c:strRef>
          </c:cat>
          <c:val>
            <c:numRef>
              <c:f>DataAlanen!$AC$44:$AG$44</c:f>
              <c:numCache>
                <c:formatCode>General</c:formatCode>
                <c:ptCount val="5"/>
                <c:pt idx="0">
                  <c:v>7.3529412000000002E-2</c:v>
                </c:pt>
                <c:pt idx="1">
                  <c:v>6.4338234999999994E-2</c:v>
                </c:pt>
                <c:pt idx="2">
                  <c:v>4.5955882000000003E-2</c:v>
                </c:pt>
                <c:pt idx="3">
                  <c:v>3.6764706000000001E-2</c:v>
                </c:pt>
                <c:pt idx="4">
                  <c:v>0</c:v>
                </c:pt>
              </c:numCache>
            </c:numRef>
          </c:val>
          <c:extLst>
            <c:ext xmlns:c16="http://schemas.microsoft.com/office/drawing/2014/chart" uri="{C3380CC4-5D6E-409C-BE32-E72D297353CC}">
              <c16:uniqueId val="{00000005-2BC8-4C79-A651-F1DF77D3DE59}"/>
            </c:ext>
          </c:extLst>
        </c:ser>
        <c:ser>
          <c:idx val="6"/>
          <c:order val="6"/>
          <c:tx>
            <c:strRef>
              <c:f>DataAlanen!$C$45</c:f>
              <c:strCache>
                <c:ptCount val="1"/>
                <c:pt idx="0">
                  <c:v>Maisema</c:v>
                </c:pt>
              </c:strCache>
            </c:strRef>
          </c:tx>
          <c:spPr>
            <a:solidFill>
              <a:schemeClr val="accent3"/>
            </a:solidFill>
          </c:spPr>
          <c:invertIfNegative val="0"/>
          <c:cat>
            <c:strRef>
              <c:f>DataAlanen!$AC$38:$AG$38</c:f>
              <c:strCache>
                <c:ptCount val="5"/>
                <c:pt idx="0">
                  <c:v>VE 1</c:v>
                </c:pt>
                <c:pt idx="1">
                  <c:v>VE 2</c:v>
                </c:pt>
                <c:pt idx="2">
                  <c:v>VE 3</c:v>
                </c:pt>
                <c:pt idx="3">
                  <c:v>VE 4</c:v>
                </c:pt>
                <c:pt idx="4">
                  <c:v>VE 5</c:v>
                </c:pt>
              </c:strCache>
            </c:strRef>
          </c:cat>
          <c:val>
            <c:numRef>
              <c:f>DataAlanen!$AC$45:$AG$45</c:f>
              <c:numCache>
                <c:formatCode>General</c:formatCode>
                <c:ptCount val="5"/>
                <c:pt idx="0">
                  <c:v>7.3529412000000002E-2</c:v>
                </c:pt>
                <c:pt idx="1">
                  <c:v>6.4338234999999994E-2</c:v>
                </c:pt>
                <c:pt idx="2">
                  <c:v>4.5955882000000003E-2</c:v>
                </c:pt>
                <c:pt idx="3">
                  <c:v>3.6764706000000001E-2</c:v>
                </c:pt>
                <c:pt idx="4">
                  <c:v>0</c:v>
                </c:pt>
              </c:numCache>
            </c:numRef>
          </c:val>
          <c:extLst>
            <c:ext xmlns:c16="http://schemas.microsoft.com/office/drawing/2014/chart" uri="{C3380CC4-5D6E-409C-BE32-E72D297353CC}">
              <c16:uniqueId val="{00000006-2BC8-4C79-A651-F1DF77D3DE59}"/>
            </c:ext>
          </c:extLst>
        </c:ser>
        <c:ser>
          <c:idx val="7"/>
          <c:order val="7"/>
          <c:tx>
            <c:strRef>
              <c:f>DataAlanen!$C$46</c:f>
              <c:strCache>
                <c:ptCount val="1"/>
                <c:pt idx="0">
                  <c:v>Opetus</c:v>
                </c:pt>
              </c:strCache>
            </c:strRef>
          </c:tx>
          <c:spPr>
            <a:solidFill>
              <a:schemeClr val="accent3">
                <a:lumMod val="60000"/>
                <a:lumOff val="40000"/>
              </a:schemeClr>
            </a:solidFill>
          </c:spPr>
          <c:invertIfNegative val="0"/>
          <c:cat>
            <c:strRef>
              <c:f>DataAlanen!$AC$38:$AG$38</c:f>
              <c:strCache>
                <c:ptCount val="5"/>
                <c:pt idx="0">
                  <c:v>VE 1</c:v>
                </c:pt>
                <c:pt idx="1">
                  <c:v>VE 2</c:v>
                </c:pt>
                <c:pt idx="2">
                  <c:v>VE 3</c:v>
                </c:pt>
                <c:pt idx="3">
                  <c:v>VE 4</c:v>
                </c:pt>
                <c:pt idx="4">
                  <c:v>VE 5</c:v>
                </c:pt>
              </c:strCache>
            </c:strRef>
          </c:cat>
          <c:val>
            <c:numRef>
              <c:f>DataAlanen!$AC$46:$AG$46</c:f>
              <c:numCache>
                <c:formatCode>General</c:formatCode>
                <c:ptCount val="5"/>
                <c:pt idx="0">
                  <c:v>1.4705882E-2</c:v>
                </c:pt>
                <c:pt idx="1">
                  <c:v>1.4705882E-2</c:v>
                </c:pt>
                <c:pt idx="2">
                  <c:v>4.9019609999999998E-3</c:v>
                </c:pt>
                <c:pt idx="3">
                  <c:v>4.9019609999999998E-3</c:v>
                </c:pt>
                <c:pt idx="4">
                  <c:v>0</c:v>
                </c:pt>
              </c:numCache>
            </c:numRef>
          </c:val>
          <c:extLst>
            <c:ext xmlns:c16="http://schemas.microsoft.com/office/drawing/2014/chart" uri="{C3380CC4-5D6E-409C-BE32-E72D297353CC}">
              <c16:uniqueId val="{00000007-2BC8-4C79-A651-F1DF77D3DE59}"/>
            </c:ext>
          </c:extLst>
        </c:ser>
        <c:dLbls>
          <c:showLegendKey val="0"/>
          <c:showVal val="0"/>
          <c:showCatName val="0"/>
          <c:showSerName val="0"/>
          <c:showPercent val="0"/>
          <c:showBubbleSize val="0"/>
        </c:dLbls>
        <c:gapWidth val="150"/>
        <c:overlap val="100"/>
        <c:axId val="32228480"/>
        <c:axId val="32230016"/>
      </c:barChart>
      <c:catAx>
        <c:axId val="32228480"/>
        <c:scaling>
          <c:orientation val="minMax"/>
        </c:scaling>
        <c:delete val="0"/>
        <c:axPos val="b"/>
        <c:numFmt formatCode="General" sourceLinked="0"/>
        <c:majorTickMark val="out"/>
        <c:minorTickMark val="none"/>
        <c:tickLblPos val="nextTo"/>
        <c:txPr>
          <a:bodyPr/>
          <a:lstStyle/>
          <a:p>
            <a:pPr>
              <a:defRPr sz="1200"/>
            </a:pPr>
            <a:endParaRPr lang="fi-FI"/>
          </a:p>
        </c:txPr>
        <c:crossAx val="32230016"/>
        <c:crosses val="autoZero"/>
        <c:auto val="1"/>
        <c:lblAlgn val="ctr"/>
        <c:lblOffset val="100"/>
        <c:noMultiLvlLbl val="0"/>
      </c:catAx>
      <c:valAx>
        <c:axId val="32230016"/>
        <c:scaling>
          <c:orientation val="minMax"/>
          <c:max val="1"/>
        </c:scaling>
        <c:delete val="0"/>
        <c:axPos val="l"/>
        <c:majorGridlines/>
        <c:numFmt formatCode="General" sourceLinked="1"/>
        <c:majorTickMark val="out"/>
        <c:minorTickMark val="none"/>
        <c:tickLblPos val="nextTo"/>
        <c:txPr>
          <a:bodyPr/>
          <a:lstStyle/>
          <a:p>
            <a:pPr>
              <a:defRPr sz="1200"/>
            </a:pPr>
            <a:endParaRPr lang="fi-FI"/>
          </a:p>
        </c:txPr>
        <c:crossAx val="32228480"/>
        <c:crosses val="autoZero"/>
        <c:crossBetween val="between"/>
      </c:valAx>
    </c:plotArea>
    <c:legend>
      <c:legendPos val="r"/>
      <c:layout>
        <c:manualLayout>
          <c:xMode val="edge"/>
          <c:yMode val="edge"/>
          <c:x val="0.66947853495205512"/>
          <c:y val="0.15558223534748922"/>
          <c:w val="0.32708267089097381"/>
          <c:h val="0.70006131123373361"/>
        </c:manualLayout>
      </c:layout>
      <c:overlay val="0"/>
      <c:txPr>
        <a:bodyPr/>
        <a:lstStyle/>
        <a:p>
          <a:pPr>
            <a:defRPr sz="1200"/>
          </a:pPr>
          <a:endParaRPr lang="fi-FI"/>
        </a:p>
      </c:txPr>
    </c:legend>
    <c:plotVisOnly val="1"/>
    <c:dispBlanksAs val="gap"/>
    <c:showDLblsOverMax val="0"/>
  </c:chart>
  <c:spPr>
    <a:solidFill>
      <a:sysClr val="window" lastClr="FFFFFF"/>
    </a:solidFill>
    <a:ln w="12700">
      <a:solidFill>
        <a:srgbClr val="84C497">
          <a:shade val="15000"/>
        </a:srgbClr>
      </a:solidFill>
    </a:ln>
  </c:spPr>
  <c:txPr>
    <a:bodyPr/>
    <a:lstStyle/>
    <a:p>
      <a:pPr>
        <a:defRPr lang="en-US" sz="1400" noProof="0"/>
      </a:pPr>
      <a:endParaRPr lang="fi-FI"/>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i-FI"/>
              <a:t>Kuormitusindeksi</a:t>
            </a:r>
          </a:p>
        </c:rich>
      </c:tx>
      <c:overlay val="0"/>
      <c:spPr>
        <a:noFill/>
        <a:ln w="25400">
          <a:noFill/>
        </a:ln>
      </c:spPr>
    </c:title>
    <c:autoTitleDeleted val="0"/>
    <c:plotArea>
      <c:layout>
        <c:manualLayout>
          <c:layoutTarget val="inner"/>
          <c:xMode val="edge"/>
          <c:yMode val="edge"/>
          <c:x val="7.2817147856517939E-2"/>
          <c:y val="0.17171296296296296"/>
          <c:w val="0.66287069983427827"/>
          <c:h val="0.63813247302420539"/>
        </c:manualLayout>
      </c:layout>
      <c:barChart>
        <c:barDir val="col"/>
        <c:grouping val="stacked"/>
        <c:varyColors val="0"/>
        <c:ser>
          <c:idx val="0"/>
          <c:order val="0"/>
          <c:tx>
            <c:v>Rusle</c:v>
          </c:tx>
          <c:spPr>
            <a:solidFill>
              <a:srgbClr val="4472C4"/>
            </a:solidFill>
            <a:ln w="25400">
              <a:noFill/>
            </a:ln>
          </c:spPr>
          <c:invertIfNegative val="0"/>
          <c:val>
            <c:numRef>
              <c:f>kuormitus!$M$3:$M$12</c:f>
              <c:numCache>
                <c:formatCode>General</c:formatCode>
                <c:ptCount val="10"/>
                <c:pt idx="0">
                  <c:v>2.8574838046589304E-2</c:v>
                </c:pt>
                <c:pt idx="1">
                  <c:v>8.2571919535131787E-3</c:v>
                </c:pt>
                <c:pt idx="2">
                  <c:v>2.6265644191606225E-3</c:v>
                </c:pt>
                <c:pt idx="3">
                  <c:v>5.0508775604395879E-2</c:v>
                </c:pt>
                <c:pt idx="4">
                  <c:v>2.4159165443118687E-2</c:v>
                </c:pt>
                <c:pt idx="5">
                  <c:v>3.3239540544475157E-2</c:v>
                </c:pt>
                <c:pt idx="6">
                  <c:v>2.918950454294085E-2</c:v>
                </c:pt>
                <c:pt idx="7">
                  <c:v>5.2526191781745453E-2</c:v>
                </c:pt>
                <c:pt idx="8">
                  <c:v>5.5421823890042111E-2</c:v>
                </c:pt>
                <c:pt idx="9">
                  <c:v>6.2082381211458794E-2</c:v>
                </c:pt>
              </c:numCache>
            </c:numRef>
          </c:val>
          <c:extLst>
            <c:ext xmlns:c16="http://schemas.microsoft.com/office/drawing/2014/chart" uri="{C3380CC4-5D6E-409C-BE32-E72D297353CC}">
              <c16:uniqueId val="{00000000-519C-412A-9720-62E7C2A6F708}"/>
            </c:ext>
          </c:extLst>
        </c:ser>
        <c:ser>
          <c:idx val="1"/>
          <c:order val="1"/>
          <c:tx>
            <c:v>P-kuorma</c:v>
          </c:tx>
          <c:spPr>
            <a:solidFill>
              <a:srgbClr val="ED7D31"/>
            </a:solidFill>
            <a:ln w="25400">
              <a:noFill/>
            </a:ln>
          </c:spPr>
          <c:invertIfNegative val="0"/>
          <c:val>
            <c:numRef>
              <c:f>kuormitus!$N$3:$N$12</c:f>
              <c:numCache>
                <c:formatCode>General</c:formatCode>
                <c:ptCount val="10"/>
                <c:pt idx="0">
                  <c:v>0.54416891091476804</c:v>
                </c:pt>
                <c:pt idx="1">
                  <c:v>0.25578370029289077</c:v>
                </c:pt>
                <c:pt idx="2">
                  <c:v>0.20606089861023263</c:v>
                </c:pt>
                <c:pt idx="3">
                  <c:v>0.50817576038724355</c:v>
                </c:pt>
                <c:pt idx="4">
                  <c:v>0.43869761868879087</c:v>
                </c:pt>
                <c:pt idx="5">
                  <c:v>0.31533075853309966</c:v>
                </c:pt>
                <c:pt idx="6">
                  <c:v>0.37127808700096465</c:v>
                </c:pt>
                <c:pt idx="7">
                  <c:v>0.44738980369904524</c:v>
                </c:pt>
                <c:pt idx="8">
                  <c:v>0.39149668890843292</c:v>
                </c:pt>
                <c:pt idx="9">
                  <c:v>0.3079964433476603</c:v>
                </c:pt>
              </c:numCache>
            </c:numRef>
          </c:val>
          <c:extLst>
            <c:ext xmlns:c16="http://schemas.microsoft.com/office/drawing/2014/chart" uri="{C3380CC4-5D6E-409C-BE32-E72D297353CC}">
              <c16:uniqueId val="{00000001-519C-412A-9720-62E7C2A6F708}"/>
            </c:ext>
          </c:extLst>
        </c:ser>
        <c:ser>
          <c:idx val="2"/>
          <c:order val="2"/>
          <c:tx>
            <c:v>N-kuorma</c:v>
          </c:tx>
          <c:spPr>
            <a:solidFill>
              <a:srgbClr val="A5A5A5"/>
            </a:solidFill>
            <a:ln w="25400">
              <a:noFill/>
            </a:ln>
          </c:spPr>
          <c:invertIfNegative val="0"/>
          <c:val>
            <c:numRef>
              <c:f>kuormitus!$O$3:$O$12</c:f>
              <c:numCache>
                <c:formatCode>General</c:formatCode>
                <c:ptCount val="10"/>
                <c:pt idx="0">
                  <c:v>0.27208445582225338</c:v>
                </c:pt>
                <c:pt idx="1">
                  <c:v>0.16449212750801201</c:v>
                </c:pt>
                <c:pt idx="2">
                  <c:v>0.13887935410049967</c:v>
                </c:pt>
                <c:pt idx="3">
                  <c:v>0.21760596585568762</c:v>
                </c:pt>
                <c:pt idx="4">
                  <c:v>0.26052563853191352</c:v>
                </c:pt>
                <c:pt idx="5">
                  <c:v>0.16127186131371868</c:v>
                </c:pt>
                <c:pt idx="6">
                  <c:v>0.1980283514104515</c:v>
                </c:pt>
                <c:pt idx="7">
                  <c:v>0.17314121633884141</c:v>
                </c:pt>
                <c:pt idx="8">
                  <c:v>0.19365070543957194</c:v>
                </c:pt>
                <c:pt idx="9">
                  <c:v>0.16288731142625174</c:v>
                </c:pt>
              </c:numCache>
            </c:numRef>
          </c:val>
          <c:extLst>
            <c:ext xmlns:c16="http://schemas.microsoft.com/office/drawing/2014/chart" uri="{C3380CC4-5D6E-409C-BE32-E72D297353CC}">
              <c16:uniqueId val="{00000002-519C-412A-9720-62E7C2A6F708}"/>
            </c:ext>
          </c:extLst>
        </c:ser>
        <c:ser>
          <c:idx val="3"/>
          <c:order val="3"/>
          <c:tx>
            <c:v>TOC-kuorma</c:v>
          </c:tx>
          <c:spPr>
            <a:solidFill>
              <a:srgbClr val="FFC000"/>
            </a:solidFill>
            <a:ln w="25400">
              <a:noFill/>
            </a:ln>
          </c:spPr>
          <c:invertIfNegative val="0"/>
          <c:val>
            <c:numRef>
              <c:f>kuormitus!$P$3:$P$12</c:f>
              <c:numCache>
                <c:formatCode>General</c:formatCode>
                <c:ptCount val="10"/>
                <c:pt idx="0">
                  <c:v>0.15517179521638924</c:v>
                </c:pt>
                <c:pt idx="1">
                  <c:v>0.47872094160792694</c:v>
                </c:pt>
                <c:pt idx="2">
                  <c:v>0.54035687047870329</c:v>
                </c:pt>
                <c:pt idx="3">
                  <c:v>0.10643136930831365</c:v>
                </c:pt>
                <c:pt idx="4">
                  <c:v>0.15142772817514796</c:v>
                </c:pt>
                <c:pt idx="5">
                  <c:v>0.31079761812348433</c:v>
                </c:pt>
                <c:pt idx="6">
                  <c:v>0.19729949319867207</c:v>
                </c:pt>
                <c:pt idx="7">
                  <c:v>0.1060103681055948</c:v>
                </c:pt>
                <c:pt idx="8">
                  <c:v>9.4876340263445491E-2</c:v>
                </c:pt>
                <c:pt idx="9">
                  <c:v>0.18033124175206219</c:v>
                </c:pt>
              </c:numCache>
            </c:numRef>
          </c:val>
          <c:extLst>
            <c:ext xmlns:c16="http://schemas.microsoft.com/office/drawing/2014/chart" uri="{C3380CC4-5D6E-409C-BE32-E72D297353CC}">
              <c16:uniqueId val="{00000003-519C-412A-9720-62E7C2A6F708}"/>
            </c:ext>
          </c:extLst>
        </c:ser>
        <c:dLbls>
          <c:showLegendKey val="0"/>
          <c:showVal val="0"/>
          <c:showCatName val="0"/>
          <c:showSerName val="0"/>
          <c:showPercent val="0"/>
          <c:showBubbleSize val="0"/>
        </c:dLbls>
        <c:gapWidth val="150"/>
        <c:overlap val="100"/>
        <c:axId val="1095243375"/>
        <c:axId val="1"/>
      </c:barChart>
      <c:catAx>
        <c:axId val="10952433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1"/>
        <c:crosses val="autoZero"/>
        <c:auto val="1"/>
        <c:lblAlgn val="ctr"/>
        <c:lblOffset val="100"/>
        <c:noMultiLvlLbl val="0"/>
      </c:catAx>
      <c:valAx>
        <c:axId val="1"/>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1095243375"/>
        <c:crosses val="autoZero"/>
        <c:crossBetween val="between"/>
        <c:majorUnit val="0.1"/>
      </c:valAx>
      <c:spPr>
        <a:noFill/>
        <a:ln w="25400">
          <a:noFill/>
        </a:ln>
      </c:spPr>
    </c:plotArea>
    <c:legend>
      <c:legendPos val="b"/>
      <c:layout>
        <c:manualLayout>
          <c:xMode val="edge"/>
          <c:yMode val="edge"/>
          <c:x val="0.7550070580972672"/>
          <c:y val="0.3478003791192768"/>
          <c:w val="0.23387179587509976"/>
          <c:h val="0.33275517643627878"/>
        </c:manualLayout>
      </c:layout>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fi-FI"/>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E9FF17-18DD-4814-A78D-697C69FA01DE}" type="doc">
      <dgm:prSet loTypeId="urn:microsoft.com/office/officeart/2005/8/layout/lProcess3" loCatId="process" qsTypeId="urn:microsoft.com/office/officeart/2005/8/quickstyle/simple1" qsCatId="simple" csTypeId="urn:microsoft.com/office/officeart/2005/8/colors/accent0_3" csCatId="mainScheme" phldr="1"/>
      <dgm:spPr/>
      <dgm:t>
        <a:bodyPr/>
        <a:lstStyle/>
        <a:p>
          <a:endParaRPr lang="fi-FI"/>
        </a:p>
      </dgm:t>
    </dgm:pt>
    <dgm:pt modelId="{BE69B123-65A4-4F4F-923E-A9C6B756D877}">
      <dgm:prSet phldrT="[Teksti]" custT="1"/>
      <dgm:spPr/>
      <dgm:t>
        <a:bodyPr/>
        <a:lstStyle/>
        <a:p>
          <a:r>
            <a:rPr lang="fi-FI" sz="1600" dirty="0"/>
            <a:t>TAVOITTEET</a:t>
          </a:r>
        </a:p>
      </dgm:t>
    </dgm:pt>
    <dgm:pt modelId="{4075FA02-1715-4673-A7EB-558143DC58D3}" type="parTrans" cxnId="{D593B409-E722-48CE-9CA0-5A53A0C51E5F}">
      <dgm:prSet/>
      <dgm:spPr/>
      <dgm:t>
        <a:bodyPr/>
        <a:lstStyle/>
        <a:p>
          <a:endParaRPr lang="fi-FI" sz="1600"/>
        </a:p>
      </dgm:t>
    </dgm:pt>
    <dgm:pt modelId="{9C95F9DE-E8BB-468C-B8E9-3C57A1373F2F}" type="sibTrans" cxnId="{D593B409-E722-48CE-9CA0-5A53A0C51E5F}">
      <dgm:prSet/>
      <dgm:spPr/>
      <dgm:t>
        <a:bodyPr/>
        <a:lstStyle/>
        <a:p>
          <a:endParaRPr lang="fi-FI" sz="1600"/>
        </a:p>
      </dgm:t>
    </dgm:pt>
    <dgm:pt modelId="{DB1380B3-3E7E-4EDF-9EB3-A09F2A4D2760}">
      <dgm:prSet phldrT="[Teksti]" custT="1"/>
      <dgm:spPr/>
      <dgm:t>
        <a:bodyPr/>
        <a:lstStyle/>
        <a:p>
          <a:r>
            <a:rPr lang="fi-FI" sz="1600" dirty="0"/>
            <a:t>Minkä tavoitteiden edistämistä pidetään tärkeänä?</a:t>
          </a:r>
        </a:p>
      </dgm:t>
    </dgm:pt>
    <dgm:pt modelId="{A3F40D37-B0B5-46FE-8483-2792C3FD6B1A}" type="parTrans" cxnId="{44E0F93F-2389-41F0-964D-31EC99D2E0FC}">
      <dgm:prSet/>
      <dgm:spPr/>
      <dgm:t>
        <a:bodyPr/>
        <a:lstStyle/>
        <a:p>
          <a:endParaRPr lang="fi-FI" sz="1600"/>
        </a:p>
      </dgm:t>
    </dgm:pt>
    <dgm:pt modelId="{8EF6AEC0-94E3-4527-AE81-9C4F9C4EA50D}" type="sibTrans" cxnId="{44E0F93F-2389-41F0-964D-31EC99D2E0FC}">
      <dgm:prSet/>
      <dgm:spPr/>
      <dgm:t>
        <a:bodyPr/>
        <a:lstStyle/>
        <a:p>
          <a:endParaRPr lang="fi-FI" sz="1600"/>
        </a:p>
      </dgm:t>
    </dgm:pt>
    <dgm:pt modelId="{4345C349-1310-4839-8279-9C6356EAA812}">
      <dgm:prSet phldrT="[Teksti]" custT="1"/>
      <dgm:spPr/>
      <dgm:t>
        <a:bodyPr/>
        <a:lstStyle/>
        <a:p>
          <a:r>
            <a:rPr lang="fi-FI" sz="1600" dirty="0"/>
            <a:t>VAIHTOEHDOT</a:t>
          </a:r>
        </a:p>
      </dgm:t>
    </dgm:pt>
    <dgm:pt modelId="{45B88AB7-3830-4767-9DEE-2DCBA41EB7BA}" type="parTrans" cxnId="{DED16F30-CC65-4F1F-9FEF-C4545D007E5B}">
      <dgm:prSet/>
      <dgm:spPr/>
      <dgm:t>
        <a:bodyPr/>
        <a:lstStyle/>
        <a:p>
          <a:endParaRPr lang="fi-FI" sz="1600"/>
        </a:p>
      </dgm:t>
    </dgm:pt>
    <dgm:pt modelId="{ED67F7AB-38A8-431D-B6E9-770E4757F29D}" type="sibTrans" cxnId="{DED16F30-CC65-4F1F-9FEF-C4545D007E5B}">
      <dgm:prSet/>
      <dgm:spPr/>
      <dgm:t>
        <a:bodyPr/>
        <a:lstStyle/>
        <a:p>
          <a:endParaRPr lang="fi-FI" sz="1600"/>
        </a:p>
      </dgm:t>
    </dgm:pt>
    <dgm:pt modelId="{D987A266-D494-4C10-8090-80BEDA0E3934}">
      <dgm:prSet phldrT="[Teksti]" custT="1"/>
      <dgm:spPr/>
      <dgm:t>
        <a:bodyPr/>
        <a:lstStyle/>
        <a:p>
          <a:r>
            <a:rPr lang="fi-FI" sz="1600" dirty="0"/>
            <a:t>Mitä eri jatkokäyttövaihtoehtoja tarkastellaan eri lohkoilla?</a:t>
          </a:r>
        </a:p>
      </dgm:t>
    </dgm:pt>
    <dgm:pt modelId="{8C53FADE-0318-4509-AEA4-FF5B49ECBC91}" type="parTrans" cxnId="{7026E115-72AB-425D-84BE-F3316B1A8FDD}">
      <dgm:prSet/>
      <dgm:spPr/>
      <dgm:t>
        <a:bodyPr/>
        <a:lstStyle/>
        <a:p>
          <a:endParaRPr lang="fi-FI" sz="1600"/>
        </a:p>
      </dgm:t>
    </dgm:pt>
    <dgm:pt modelId="{6D12CDAA-7A5F-48F1-8B31-E0A6F276E13A}" type="sibTrans" cxnId="{7026E115-72AB-425D-84BE-F3316B1A8FDD}">
      <dgm:prSet/>
      <dgm:spPr/>
      <dgm:t>
        <a:bodyPr/>
        <a:lstStyle/>
        <a:p>
          <a:endParaRPr lang="fi-FI" sz="1600"/>
        </a:p>
      </dgm:t>
    </dgm:pt>
    <dgm:pt modelId="{F918034B-323B-48C7-AAB2-69091CE349CE}">
      <dgm:prSet phldrT="[Teksti]" custT="1"/>
      <dgm:spPr/>
      <dgm:t>
        <a:bodyPr/>
        <a:lstStyle/>
        <a:p>
          <a:r>
            <a:rPr lang="fi-FI" sz="1600" dirty="0"/>
            <a:t>Onko jatkokäyttömuotoja, jotka eivät voi tulla kyseeseen?</a:t>
          </a:r>
        </a:p>
      </dgm:t>
    </dgm:pt>
    <dgm:pt modelId="{7ACB0DDD-4436-4414-8D2F-A15EC81277E5}" type="parTrans" cxnId="{8DBCDFB8-3539-41B2-A45A-9014B418BC00}">
      <dgm:prSet/>
      <dgm:spPr/>
      <dgm:t>
        <a:bodyPr/>
        <a:lstStyle/>
        <a:p>
          <a:endParaRPr lang="fi-FI" sz="1600"/>
        </a:p>
      </dgm:t>
    </dgm:pt>
    <dgm:pt modelId="{BF1C3DB3-8883-41C4-B7F7-A27B958981D2}" type="sibTrans" cxnId="{8DBCDFB8-3539-41B2-A45A-9014B418BC00}">
      <dgm:prSet/>
      <dgm:spPr/>
      <dgm:t>
        <a:bodyPr/>
        <a:lstStyle/>
        <a:p>
          <a:endParaRPr lang="fi-FI" sz="1600"/>
        </a:p>
      </dgm:t>
    </dgm:pt>
    <dgm:pt modelId="{9CE400F8-1ECC-4858-97DD-041A1AD01013}">
      <dgm:prSet phldrT="[Teksti]" custT="1"/>
      <dgm:spPr/>
      <dgm:t>
        <a:bodyPr/>
        <a:lstStyle/>
        <a:p>
          <a:r>
            <a:rPr lang="fi-FI" sz="1600" dirty="0"/>
            <a:t>VAIKUTUKSET</a:t>
          </a:r>
        </a:p>
      </dgm:t>
    </dgm:pt>
    <dgm:pt modelId="{F236C438-5442-43F9-892E-A5789C1C0543}" type="parTrans" cxnId="{75C3450F-DBB5-405F-989C-FAD04C2A9F35}">
      <dgm:prSet/>
      <dgm:spPr/>
      <dgm:t>
        <a:bodyPr/>
        <a:lstStyle/>
        <a:p>
          <a:endParaRPr lang="fi-FI" sz="1600"/>
        </a:p>
      </dgm:t>
    </dgm:pt>
    <dgm:pt modelId="{D3452FC3-1C4C-4550-8223-325AB6178669}" type="sibTrans" cxnId="{75C3450F-DBB5-405F-989C-FAD04C2A9F35}">
      <dgm:prSet/>
      <dgm:spPr/>
      <dgm:t>
        <a:bodyPr/>
        <a:lstStyle/>
        <a:p>
          <a:endParaRPr lang="fi-FI" sz="1600"/>
        </a:p>
      </dgm:t>
    </dgm:pt>
    <dgm:pt modelId="{5ABE9EBB-0A57-4BF3-B938-99EA7B46A73A}">
      <dgm:prSet phldrT="[Teksti]" custT="1"/>
      <dgm:spPr/>
      <dgm:t>
        <a:bodyPr/>
        <a:lstStyle/>
        <a:p>
          <a:r>
            <a:rPr lang="fi-FI" sz="1600" dirty="0"/>
            <a:t>Mitkä ovat vaihtoehtojen vaikutukset ja toteutettavuus eri tavoitteiden suhteen?</a:t>
          </a:r>
        </a:p>
      </dgm:t>
    </dgm:pt>
    <dgm:pt modelId="{E3737B28-99A1-499D-8704-D258788C172A}" type="parTrans" cxnId="{8278944F-E77C-4029-846B-E9D50052B67C}">
      <dgm:prSet/>
      <dgm:spPr/>
      <dgm:t>
        <a:bodyPr/>
        <a:lstStyle/>
        <a:p>
          <a:endParaRPr lang="fi-FI" sz="1600"/>
        </a:p>
      </dgm:t>
    </dgm:pt>
    <dgm:pt modelId="{6ADBDDBD-6C55-47B0-B2F3-24BFA879758B}" type="sibTrans" cxnId="{8278944F-E77C-4029-846B-E9D50052B67C}">
      <dgm:prSet/>
      <dgm:spPr/>
      <dgm:t>
        <a:bodyPr/>
        <a:lstStyle/>
        <a:p>
          <a:endParaRPr lang="fi-FI" sz="1600"/>
        </a:p>
      </dgm:t>
    </dgm:pt>
    <dgm:pt modelId="{27987860-9481-4BAE-AC11-6C4938C68B99}">
      <dgm:prSet phldrT="[Teksti]" custT="1"/>
      <dgm:spPr/>
      <dgm:t>
        <a:bodyPr/>
        <a:lstStyle/>
        <a:p>
          <a:r>
            <a:rPr lang="fi-FI" sz="1600" dirty="0"/>
            <a:t>Mitkä ovat suurimmat erot vaihtoehtojen välillä?</a:t>
          </a:r>
        </a:p>
      </dgm:t>
    </dgm:pt>
    <dgm:pt modelId="{57D6DAD1-D9E2-4E32-A818-C452D6807CA1}" type="parTrans" cxnId="{C9DD5182-F9BC-49D1-80CB-FFCCD5E41561}">
      <dgm:prSet/>
      <dgm:spPr/>
      <dgm:t>
        <a:bodyPr/>
        <a:lstStyle/>
        <a:p>
          <a:endParaRPr lang="fi-FI" sz="1600"/>
        </a:p>
      </dgm:t>
    </dgm:pt>
    <dgm:pt modelId="{0B1DDCCA-635D-4219-ADDA-068A63473591}" type="sibTrans" cxnId="{C9DD5182-F9BC-49D1-80CB-FFCCD5E41561}">
      <dgm:prSet/>
      <dgm:spPr/>
      <dgm:t>
        <a:bodyPr/>
        <a:lstStyle/>
        <a:p>
          <a:endParaRPr lang="fi-FI" sz="1600"/>
        </a:p>
      </dgm:t>
    </dgm:pt>
    <dgm:pt modelId="{48D786A3-AE35-4CB2-AD7B-70F5588644CD}">
      <dgm:prSet phldrT="[Teksti]" custT="1"/>
      <dgm:spPr/>
      <dgm:t>
        <a:bodyPr/>
        <a:lstStyle/>
        <a:p>
          <a:r>
            <a:rPr lang="fi-FI" sz="1600" dirty="0"/>
            <a:t>NÄKÖKULMAT JA PAINOTUS</a:t>
          </a:r>
        </a:p>
      </dgm:t>
    </dgm:pt>
    <dgm:pt modelId="{9967D360-F64F-4FB2-80AE-189FA45DF3E5}" type="parTrans" cxnId="{CAACA7E5-A94D-4A42-84E9-CB3803CAA197}">
      <dgm:prSet/>
      <dgm:spPr/>
      <dgm:t>
        <a:bodyPr/>
        <a:lstStyle/>
        <a:p>
          <a:endParaRPr lang="fi-FI" sz="1600"/>
        </a:p>
      </dgm:t>
    </dgm:pt>
    <dgm:pt modelId="{521FEFC5-37C3-474E-ACDA-E131E8569F34}" type="sibTrans" cxnId="{CAACA7E5-A94D-4A42-84E9-CB3803CAA197}">
      <dgm:prSet/>
      <dgm:spPr/>
      <dgm:t>
        <a:bodyPr/>
        <a:lstStyle/>
        <a:p>
          <a:endParaRPr lang="fi-FI" sz="1600"/>
        </a:p>
      </dgm:t>
    </dgm:pt>
    <dgm:pt modelId="{F410D1DE-2288-4C32-A633-43E7FC61BBDE}">
      <dgm:prSet phldrT="[Teksti]" custT="1"/>
      <dgm:spPr/>
      <dgm:t>
        <a:bodyPr/>
        <a:lstStyle/>
        <a:p>
          <a:r>
            <a:rPr lang="fi-FI" sz="1600" dirty="0"/>
            <a:t>Mitä eri tavoitteita korostetaan jatkokäyttömuotojen valinnassa?</a:t>
          </a:r>
        </a:p>
      </dgm:t>
    </dgm:pt>
    <dgm:pt modelId="{81172C4B-0490-44BF-87BC-D7B212DC3FBC}" type="parTrans" cxnId="{94C04B2B-B228-4EE6-8E5B-767A2D0D5073}">
      <dgm:prSet/>
      <dgm:spPr/>
      <dgm:t>
        <a:bodyPr/>
        <a:lstStyle/>
        <a:p>
          <a:endParaRPr lang="fi-FI" sz="1600"/>
        </a:p>
      </dgm:t>
    </dgm:pt>
    <dgm:pt modelId="{82B8D170-A92D-4300-BF6B-0A4143464590}" type="sibTrans" cxnId="{94C04B2B-B228-4EE6-8E5B-767A2D0D5073}">
      <dgm:prSet/>
      <dgm:spPr/>
      <dgm:t>
        <a:bodyPr/>
        <a:lstStyle/>
        <a:p>
          <a:endParaRPr lang="fi-FI" sz="1600"/>
        </a:p>
      </dgm:t>
    </dgm:pt>
    <dgm:pt modelId="{52FA14E2-7DF6-4440-BDB8-A669F6CB0FAB}">
      <dgm:prSet phldrT="[Teksti]" custT="1"/>
      <dgm:spPr/>
      <dgm:t>
        <a:bodyPr/>
        <a:lstStyle/>
        <a:p>
          <a:r>
            <a:rPr lang="fi-FI" sz="1600" dirty="0"/>
            <a:t>SYNTEESI TULOKSISTA</a:t>
          </a:r>
        </a:p>
      </dgm:t>
    </dgm:pt>
    <dgm:pt modelId="{5BB438AA-3250-4338-944B-C066B64022A0}" type="parTrans" cxnId="{0F93C008-B2CE-4E03-9EA9-2071194DB3FB}">
      <dgm:prSet/>
      <dgm:spPr/>
      <dgm:t>
        <a:bodyPr/>
        <a:lstStyle/>
        <a:p>
          <a:endParaRPr lang="fi-FI" sz="1600"/>
        </a:p>
      </dgm:t>
    </dgm:pt>
    <dgm:pt modelId="{C08444B9-2562-4C57-AFC6-B0C79E08098A}" type="sibTrans" cxnId="{0F93C008-B2CE-4E03-9EA9-2071194DB3FB}">
      <dgm:prSet/>
      <dgm:spPr/>
      <dgm:t>
        <a:bodyPr/>
        <a:lstStyle/>
        <a:p>
          <a:endParaRPr lang="fi-FI" sz="1600"/>
        </a:p>
      </dgm:t>
    </dgm:pt>
    <dgm:pt modelId="{8083355A-67C3-4563-9EDF-546E44CC82EF}">
      <dgm:prSet phldrT="[Teksti]" custT="1"/>
      <dgm:spPr/>
      <dgm:t>
        <a:bodyPr/>
        <a:lstStyle/>
        <a:p>
          <a:r>
            <a:rPr lang="fi-FI" sz="1600" dirty="0"/>
            <a:t>Kuinka tärkeinä eri tavoitteita pidetään eri näkökulmista katsottuna?</a:t>
          </a:r>
        </a:p>
      </dgm:t>
    </dgm:pt>
    <dgm:pt modelId="{FB7F547A-3BD2-4E16-B580-9527444D9BE1}" type="parTrans" cxnId="{C51B595C-0C43-49D7-B6B5-639D39BB3332}">
      <dgm:prSet/>
      <dgm:spPr/>
      <dgm:t>
        <a:bodyPr/>
        <a:lstStyle/>
        <a:p>
          <a:endParaRPr lang="fi-FI" sz="1600"/>
        </a:p>
      </dgm:t>
    </dgm:pt>
    <dgm:pt modelId="{5C39A649-86CE-4AD4-987A-B84774A1443D}" type="sibTrans" cxnId="{C51B595C-0C43-49D7-B6B5-639D39BB3332}">
      <dgm:prSet/>
      <dgm:spPr/>
      <dgm:t>
        <a:bodyPr/>
        <a:lstStyle/>
        <a:p>
          <a:endParaRPr lang="fi-FI" sz="1600"/>
        </a:p>
      </dgm:t>
    </dgm:pt>
    <dgm:pt modelId="{F06FE37A-9ADA-40AC-AF27-63ED7C1C9CA7}">
      <dgm:prSet phldrT="[Teksti]" custT="1"/>
      <dgm:spPr/>
      <dgm:t>
        <a:bodyPr/>
        <a:lstStyle/>
        <a:p>
          <a:r>
            <a:rPr lang="fi-FI" sz="1600" dirty="0"/>
            <a:t>Mitkä ovat parhaat jatkokäyttömuodot eri lohkoilla eri näkökulmista katsottuna?</a:t>
          </a:r>
        </a:p>
      </dgm:t>
    </dgm:pt>
    <dgm:pt modelId="{3EE04C3F-4879-46F1-878A-9D55FBB5FA87}" type="parTrans" cxnId="{1DFE13EA-2F58-4084-B6E0-A5AF5AC639C0}">
      <dgm:prSet/>
      <dgm:spPr/>
      <dgm:t>
        <a:bodyPr/>
        <a:lstStyle/>
        <a:p>
          <a:endParaRPr lang="fi-FI" sz="1600"/>
        </a:p>
      </dgm:t>
    </dgm:pt>
    <dgm:pt modelId="{8DAF44DA-2861-4A9D-9C17-CC1B66C43F9C}" type="sibTrans" cxnId="{1DFE13EA-2F58-4084-B6E0-A5AF5AC639C0}">
      <dgm:prSet/>
      <dgm:spPr/>
      <dgm:t>
        <a:bodyPr/>
        <a:lstStyle/>
        <a:p>
          <a:endParaRPr lang="fi-FI" sz="1600"/>
        </a:p>
      </dgm:t>
    </dgm:pt>
    <dgm:pt modelId="{66D0C021-3E3A-40DB-AE37-DA735B569226}">
      <dgm:prSet phldrT="[Teksti]" custT="1"/>
      <dgm:spPr/>
      <dgm:t>
        <a:bodyPr/>
        <a:lstStyle/>
        <a:p>
          <a:r>
            <a:rPr lang="fi-FI" sz="1600" dirty="0"/>
            <a:t>Syntyikö yhteinen näkemys siitä, mikä on kokonaisuutena paras ratkaisu?</a:t>
          </a:r>
        </a:p>
      </dgm:t>
    </dgm:pt>
    <dgm:pt modelId="{8F0D4428-84B4-4388-9C45-76BA20C9FE0E}" type="parTrans" cxnId="{7A768478-E11A-4D02-BC79-3AE7CAADD4BF}">
      <dgm:prSet/>
      <dgm:spPr/>
      <dgm:t>
        <a:bodyPr/>
        <a:lstStyle/>
        <a:p>
          <a:endParaRPr lang="fi-FI" sz="1600"/>
        </a:p>
      </dgm:t>
    </dgm:pt>
    <dgm:pt modelId="{84BFDA16-DADD-4871-AEC6-964732741C14}" type="sibTrans" cxnId="{7A768478-E11A-4D02-BC79-3AE7CAADD4BF}">
      <dgm:prSet/>
      <dgm:spPr/>
      <dgm:t>
        <a:bodyPr/>
        <a:lstStyle/>
        <a:p>
          <a:endParaRPr lang="fi-FI" sz="1600"/>
        </a:p>
      </dgm:t>
    </dgm:pt>
    <dgm:pt modelId="{1D527019-A553-4A3F-AF73-2F37A2CF0776}">
      <dgm:prSet custT="1"/>
      <dgm:spPr/>
      <dgm:t>
        <a:bodyPr/>
        <a:lstStyle/>
        <a:p>
          <a:r>
            <a:rPr lang="fi-FI" sz="1600" dirty="0"/>
            <a:t>SIDOSRYHMÄT</a:t>
          </a:r>
        </a:p>
      </dgm:t>
    </dgm:pt>
    <dgm:pt modelId="{72500D86-03F6-4385-9803-8AD974F2BAD3}" type="parTrans" cxnId="{9D896687-9832-4FFE-B28D-7AC40681FFC9}">
      <dgm:prSet/>
      <dgm:spPr/>
      <dgm:t>
        <a:bodyPr/>
        <a:lstStyle/>
        <a:p>
          <a:endParaRPr lang="fi-FI" sz="1600"/>
        </a:p>
      </dgm:t>
    </dgm:pt>
    <dgm:pt modelId="{81AD404A-247F-44D3-BA57-73CF4A51F9E1}" type="sibTrans" cxnId="{9D896687-9832-4FFE-B28D-7AC40681FFC9}">
      <dgm:prSet/>
      <dgm:spPr/>
      <dgm:t>
        <a:bodyPr/>
        <a:lstStyle/>
        <a:p>
          <a:endParaRPr lang="fi-FI" sz="1600"/>
        </a:p>
      </dgm:t>
    </dgm:pt>
    <dgm:pt modelId="{6FA99483-19F9-4975-92E5-B80A36CA819C}">
      <dgm:prSet custT="1"/>
      <dgm:spPr/>
      <dgm:t>
        <a:bodyPr/>
        <a:lstStyle/>
        <a:p>
          <a:r>
            <a:rPr lang="fi-FI" sz="1600" dirty="0"/>
            <a:t>Mitkä ovat tärkeimmät sidosryhmät? </a:t>
          </a:r>
        </a:p>
      </dgm:t>
    </dgm:pt>
    <dgm:pt modelId="{84F0810E-450B-4CF4-93FA-AF582BA1F03F}" type="parTrans" cxnId="{5FA24B6B-38FD-4671-9724-7B300BF94422}">
      <dgm:prSet/>
      <dgm:spPr/>
      <dgm:t>
        <a:bodyPr/>
        <a:lstStyle/>
        <a:p>
          <a:endParaRPr lang="fi-FI" sz="1600"/>
        </a:p>
      </dgm:t>
    </dgm:pt>
    <dgm:pt modelId="{B269D3C3-28C1-402D-ABE1-B20F59CE0F93}" type="sibTrans" cxnId="{5FA24B6B-38FD-4671-9724-7B300BF94422}">
      <dgm:prSet/>
      <dgm:spPr/>
      <dgm:t>
        <a:bodyPr/>
        <a:lstStyle/>
        <a:p>
          <a:endParaRPr lang="fi-FI" sz="1600"/>
        </a:p>
      </dgm:t>
    </dgm:pt>
    <dgm:pt modelId="{944A8CBD-7F44-4133-81A7-D607918786D5}">
      <dgm:prSet custT="1"/>
      <dgm:spPr/>
      <dgm:t>
        <a:bodyPr/>
        <a:lstStyle/>
        <a:p>
          <a:r>
            <a:rPr lang="fi-FI" sz="1600" dirty="0"/>
            <a:t>Keitä on tarpeen </a:t>
          </a:r>
          <a:r>
            <a:rPr lang="fi-FI" sz="1600" dirty="0" err="1"/>
            <a:t>osallistaa</a:t>
          </a:r>
          <a:r>
            <a:rPr lang="fi-FI" sz="1600" dirty="0"/>
            <a:t> mukaan prosessiin?</a:t>
          </a:r>
        </a:p>
      </dgm:t>
    </dgm:pt>
    <dgm:pt modelId="{1227AB9A-A860-4CC3-B5E1-ACBFFC4BFE87}" type="parTrans" cxnId="{FDC47CEB-FA60-4C86-8BC6-0F3086C90421}">
      <dgm:prSet/>
      <dgm:spPr/>
      <dgm:t>
        <a:bodyPr/>
        <a:lstStyle/>
        <a:p>
          <a:endParaRPr lang="fi-FI" sz="1600"/>
        </a:p>
      </dgm:t>
    </dgm:pt>
    <dgm:pt modelId="{E931C6DB-C657-43C9-BC22-BD1F6C53FD49}" type="sibTrans" cxnId="{FDC47CEB-FA60-4C86-8BC6-0F3086C90421}">
      <dgm:prSet/>
      <dgm:spPr/>
      <dgm:t>
        <a:bodyPr/>
        <a:lstStyle/>
        <a:p>
          <a:endParaRPr lang="fi-FI" sz="1600"/>
        </a:p>
      </dgm:t>
    </dgm:pt>
    <dgm:pt modelId="{81104748-5613-459A-A46C-DBC9FC288BE4}">
      <dgm:prSet custT="1"/>
      <dgm:spPr/>
      <dgm:t>
        <a:bodyPr/>
        <a:lstStyle/>
        <a:p>
          <a:r>
            <a:rPr lang="fi-FI" sz="1600" dirty="0"/>
            <a:t>LOHKOT</a:t>
          </a:r>
        </a:p>
      </dgm:t>
    </dgm:pt>
    <dgm:pt modelId="{2C77153E-608C-4224-A42B-0635BD0E1BC6}" type="parTrans" cxnId="{452AF05F-B3B8-459B-BAF2-23DC0E7C16AB}">
      <dgm:prSet/>
      <dgm:spPr/>
      <dgm:t>
        <a:bodyPr/>
        <a:lstStyle/>
        <a:p>
          <a:endParaRPr lang="fi-FI" sz="1600"/>
        </a:p>
      </dgm:t>
    </dgm:pt>
    <dgm:pt modelId="{47683945-7217-489B-B897-3BE295EF967E}" type="sibTrans" cxnId="{452AF05F-B3B8-459B-BAF2-23DC0E7C16AB}">
      <dgm:prSet/>
      <dgm:spPr/>
      <dgm:t>
        <a:bodyPr/>
        <a:lstStyle/>
        <a:p>
          <a:endParaRPr lang="fi-FI" sz="1600"/>
        </a:p>
      </dgm:t>
    </dgm:pt>
    <dgm:pt modelId="{F46B499F-D1A5-4351-B0DC-7FF63AF52907}">
      <dgm:prSet custT="1"/>
      <dgm:spPr/>
      <dgm:t>
        <a:bodyPr/>
        <a:lstStyle/>
        <a:p>
          <a:r>
            <a:rPr lang="fi-FI" sz="1600" dirty="0"/>
            <a:t>Miten suon eri osat (lohkot) eroavat toisistaan?</a:t>
          </a:r>
        </a:p>
      </dgm:t>
    </dgm:pt>
    <dgm:pt modelId="{4BED32A2-73D9-4825-8E36-16293FC7216D}" type="parTrans" cxnId="{ADC9EDC2-81D5-4D51-B0BF-F80806591C4C}">
      <dgm:prSet/>
      <dgm:spPr/>
      <dgm:t>
        <a:bodyPr/>
        <a:lstStyle/>
        <a:p>
          <a:endParaRPr lang="fi-FI" sz="1600"/>
        </a:p>
      </dgm:t>
    </dgm:pt>
    <dgm:pt modelId="{66D93DAC-03D0-4B7B-A756-838202DAD99D}" type="sibTrans" cxnId="{ADC9EDC2-81D5-4D51-B0BF-F80806591C4C}">
      <dgm:prSet/>
      <dgm:spPr/>
      <dgm:t>
        <a:bodyPr/>
        <a:lstStyle/>
        <a:p>
          <a:endParaRPr lang="fi-FI" sz="1600"/>
        </a:p>
      </dgm:t>
    </dgm:pt>
    <dgm:pt modelId="{7FA4B0A3-A7EC-4148-A3A3-9FCE4944711A}">
      <dgm:prSet custT="1"/>
      <dgm:spPr/>
      <dgm:t>
        <a:bodyPr/>
        <a:lstStyle/>
        <a:p>
          <a:r>
            <a:rPr lang="fi-FI" sz="1600" dirty="0"/>
            <a:t>Mitkä ovat eri lohkojen ominaispiirteet?</a:t>
          </a:r>
        </a:p>
      </dgm:t>
    </dgm:pt>
    <dgm:pt modelId="{82603F23-A868-4AEE-9B7D-611B432CB3BB}" type="parTrans" cxnId="{23DCE40F-6DEB-46F1-9586-0458303C493C}">
      <dgm:prSet/>
      <dgm:spPr/>
      <dgm:t>
        <a:bodyPr/>
        <a:lstStyle/>
        <a:p>
          <a:endParaRPr lang="fi-FI" sz="1600"/>
        </a:p>
      </dgm:t>
    </dgm:pt>
    <dgm:pt modelId="{40B792E0-2AB9-47E5-8855-A45C75E30741}" type="sibTrans" cxnId="{23DCE40F-6DEB-46F1-9586-0458303C493C}">
      <dgm:prSet/>
      <dgm:spPr/>
      <dgm:t>
        <a:bodyPr/>
        <a:lstStyle/>
        <a:p>
          <a:endParaRPr lang="fi-FI" sz="1600"/>
        </a:p>
      </dgm:t>
    </dgm:pt>
    <dgm:pt modelId="{C4730B1C-0861-45B7-AD6B-25D5C35CC77A}">
      <dgm:prSet custT="1"/>
      <dgm:spPr/>
      <dgm:t>
        <a:bodyPr/>
        <a:lstStyle/>
        <a:p>
          <a:r>
            <a:rPr lang="fi-FI" sz="1600" dirty="0"/>
            <a:t>VIESTINTÄ</a:t>
          </a:r>
        </a:p>
      </dgm:t>
    </dgm:pt>
    <dgm:pt modelId="{3E91BE8F-4D33-4F63-BDA8-58BFC31C2AEF}" type="parTrans" cxnId="{7266D850-E8C5-4B40-B456-7550C9DE0EF3}">
      <dgm:prSet/>
      <dgm:spPr/>
      <dgm:t>
        <a:bodyPr/>
        <a:lstStyle/>
        <a:p>
          <a:endParaRPr lang="fi-FI" sz="1600"/>
        </a:p>
      </dgm:t>
    </dgm:pt>
    <dgm:pt modelId="{CFF50599-CAF9-461B-A191-9B748AF27E3C}" type="sibTrans" cxnId="{7266D850-E8C5-4B40-B456-7550C9DE0EF3}">
      <dgm:prSet/>
      <dgm:spPr/>
      <dgm:t>
        <a:bodyPr/>
        <a:lstStyle/>
        <a:p>
          <a:endParaRPr lang="fi-FI" sz="1600"/>
        </a:p>
      </dgm:t>
    </dgm:pt>
    <dgm:pt modelId="{9672C0DA-5848-4495-96C1-39F217585FCF}">
      <dgm:prSet custT="1"/>
      <dgm:spPr/>
      <dgm:t>
        <a:bodyPr/>
        <a:lstStyle/>
        <a:p>
          <a:r>
            <a:rPr lang="fi-FI" sz="1600" dirty="0"/>
            <a:t>Miten ja kenelle tuloksista viestitään?</a:t>
          </a:r>
        </a:p>
      </dgm:t>
    </dgm:pt>
    <dgm:pt modelId="{2E215D52-BB2A-43B6-865D-EC3B9F19A99B}" type="parTrans" cxnId="{409515E2-A3BB-45CA-9661-5E6D1FD08773}">
      <dgm:prSet/>
      <dgm:spPr/>
      <dgm:t>
        <a:bodyPr/>
        <a:lstStyle/>
        <a:p>
          <a:endParaRPr lang="fi-FI" sz="1600"/>
        </a:p>
      </dgm:t>
    </dgm:pt>
    <dgm:pt modelId="{F4BFC1D6-82B8-42AA-814D-3ECB749303D9}" type="sibTrans" cxnId="{409515E2-A3BB-45CA-9661-5E6D1FD08773}">
      <dgm:prSet/>
      <dgm:spPr/>
      <dgm:t>
        <a:bodyPr/>
        <a:lstStyle/>
        <a:p>
          <a:endParaRPr lang="fi-FI" sz="1600"/>
        </a:p>
      </dgm:t>
    </dgm:pt>
    <dgm:pt modelId="{BF24D165-C5C3-4A32-A7E2-AA59A35E78CA}">
      <dgm:prSet custT="1"/>
      <dgm:spPr/>
      <dgm:t>
        <a:bodyPr/>
        <a:lstStyle/>
        <a:p>
          <a:r>
            <a:rPr lang="fi-FI" sz="1600" dirty="0"/>
            <a:t>Keitä otetaan mukaan jatkosuunnitteluun?</a:t>
          </a:r>
        </a:p>
      </dgm:t>
    </dgm:pt>
    <dgm:pt modelId="{BB9B0CC2-D515-44CC-B845-7F1CD9C6BC5A}" type="parTrans" cxnId="{82D53290-C98A-4669-94AB-2C85AA8EA431}">
      <dgm:prSet/>
      <dgm:spPr/>
      <dgm:t>
        <a:bodyPr/>
        <a:lstStyle/>
        <a:p>
          <a:endParaRPr lang="fi-FI" sz="1800"/>
        </a:p>
      </dgm:t>
    </dgm:pt>
    <dgm:pt modelId="{4F807138-2B18-4109-AB79-2AAE981B4014}" type="sibTrans" cxnId="{82D53290-C98A-4669-94AB-2C85AA8EA431}">
      <dgm:prSet/>
      <dgm:spPr/>
      <dgm:t>
        <a:bodyPr/>
        <a:lstStyle/>
        <a:p>
          <a:endParaRPr lang="fi-FI" sz="1800"/>
        </a:p>
      </dgm:t>
    </dgm:pt>
    <dgm:pt modelId="{5974DDEF-C987-422B-93B2-655151E83275}">
      <dgm:prSet custT="1"/>
      <dgm:spPr/>
      <dgm:t>
        <a:bodyPr/>
        <a:lstStyle/>
        <a:p>
          <a:r>
            <a:rPr lang="fi-FI" sz="1600" dirty="0"/>
            <a:t>Mihin tavoitteisiin jatkokäyttömuodon valinnalla voi olla vaikutusta?</a:t>
          </a:r>
        </a:p>
      </dgm:t>
    </dgm:pt>
    <dgm:pt modelId="{0A4F7230-563E-430A-99EB-8CF2074E31A2}" type="parTrans" cxnId="{08C5D5F3-B706-46CC-A58A-C1AE785678F7}">
      <dgm:prSet/>
      <dgm:spPr/>
      <dgm:t>
        <a:bodyPr/>
        <a:lstStyle/>
        <a:p>
          <a:endParaRPr lang="fi-FI" sz="1800"/>
        </a:p>
      </dgm:t>
    </dgm:pt>
    <dgm:pt modelId="{F2F68F0A-555B-441E-95BC-EC5CE26852AC}" type="sibTrans" cxnId="{08C5D5F3-B706-46CC-A58A-C1AE785678F7}">
      <dgm:prSet/>
      <dgm:spPr/>
      <dgm:t>
        <a:bodyPr/>
        <a:lstStyle/>
        <a:p>
          <a:endParaRPr lang="fi-FI" sz="1800"/>
        </a:p>
      </dgm:t>
    </dgm:pt>
    <dgm:pt modelId="{EA40A4F7-972F-49BD-B5BB-83E9C3F53CF7}" type="pres">
      <dgm:prSet presAssocID="{85E9FF17-18DD-4814-A78D-697C69FA01DE}" presName="Name0" presStyleCnt="0">
        <dgm:presLayoutVars>
          <dgm:chPref val="3"/>
          <dgm:dir/>
          <dgm:animLvl val="lvl"/>
          <dgm:resizeHandles/>
        </dgm:presLayoutVars>
      </dgm:prSet>
      <dgm:spPr/>
    </dgm:pt>
    <dgm:pt modelId="{1C652125-4891-4F12-A20C-57D834362A9B}" type="pres">
      <dgm:prSet presAssocID="{1D527019-A553-4A3F-AF73-2F37A2CF0776}" presName="horFlow" presStyleCnt="0"/>
      <dgm:spPr/>
    </dgm:pt>
    <dgm:pt modelId="{A7512785-569E-452C-8D47-58DA4007F88C}" type="pres">
      <dgm:prSet presAssocID="{1D527019-A553-4A3F-AF73-2F37A2CF0776}" presName="bigChev" presStyleLbl="node1" presStyleIdx="0" presStyleCnt="8" custScaleX="136756"/>
      <dgm:spPr/>
    </dgm:pt>
    <dgm:pt modelId="{D764BA6F-7ED3-49A3-BFA1-69814C377A96}" type="pres">
      <dgm:prSet presAssocID="{84F0810E-450B-4CF4-93FA-AF582BA1F03F}" presName="parTrans" presStyleCnt="0"/>
      <dgm:spPr/>
    </dgm:pt>
    <dgm:pt modelId="{21235760-666F-412F-8BA5-F72B3371D847}" type="pres">
      <dgm:prSet presAssocID="{6FA99483-19F9-4975-92E5-B80A36CA819C}" presName="node" presStyleLbl="alignAccFollowNode1" presStyleIdx="0" presStyleCnt="16" custScaleX="203686">
        <dgm:presLayoutVars>
          <dgm:bulletEnabled val="1"/>
        </dgm:presLayoutVars>
      </dgm:prSet>
      <dgm:spPr/>
    </dgm:pt>
    <dgm:pt modelId="{F04DD1DC-4EE6-439D-9AAE-A1F1224A50BF}" type="pres">
      <dgm:prSet presAssocID="{B269D3C3-28C1-402D-ABE1-B20F59CE0F93}" presName="sibTrans" presStyleCnt="0"/>
      <dgm:spPr/>
    </dgm:pt>
    <dgm:pt modelId="{DF376595-9987-4DBB-A90E-44C075A7FF47}" type="pres">
      <dgm:prSet presAssocID="{944A8CBD-7F44-4133-81A7-D607918786D5}" presName="node" presStyleLbl="alignAccFollowNode1" presStyleIdx="1" presStyleCnt="16" custScaleX="261796">
        <dgm:presLayoutVars>
          <dgm:bulletEnabled val="1"/>
        </dgm:presLayoutVars>
      </dgm:prSet>
      <dgm:spPr/>
    </dgm:pt>
    <dgm:pt modelId="{CF276892-5617-49B7-8180-2BBA8934D4D3}" type="pres">
      <dgm:prSet presAssocID="{1D527019-A553-4A3F-AF73-2F37A2CF0776}" presName="vSp" presStyleCnt="0"/>
      <dgm:spPr/>
    </dgm:pt>
    <dgm:pt modelId="{5B19B6DE-1808-41A4-B68F-77051378805D}" type="pres">
      <dgm:prSet presAssocID="{BE69B123-65A4-4F4F-923E-A9C6B756D877}" presName="horFlow" presStyleCnt="0"/>
      <dgm:spPr/>
    </dgm:pt>
    <dgm:pt modelId="{1B14EE30-3FB1-4BE0-9AB5-11782257EB00}" type="pres">
      <dgm:prSet presAssocID="{BE69B123-65A4-4F4F-923E-A9C6B756D877}" presName="bigChev" presStyleLbl="node1" presStyleIdx="1" presStyleCnt="8" custScaleX="136756"/>
      <dgm:spPr/>
    </dgm:pt>
    <dgm:pt modelId="{FB298223-6A7E-4F45-A67D-4CE43E625DE8}" type="pres">
      <dgm:prSet presAssocID="{A3F40D37-B0B5-46FE-8483-2792C3FD6B1A}" presName="parTrans" presStyleCnt="0"/>
      <dgm:spPr/>
    </dgm:pt>
    <dgm:pt modelId="{1FD260C4-9311-4F95-9D0D-4FDF61EA94C3}" type="pres">
      <dgm:prSet presAssocID="{DB1380B3-3E7E-4EDF-9EB3-A09F2A4D2760}" presName="node" presStyleLbl="alignAccFollowNode1" presStyleIdx="2" presStyleCnt="16" custScaleX="261197">
        <dgm:presLayoutVars>
          <dgm:bulletEnabled val="1"/>
        </dgm:presLayoutVars>
      </dgm:prSet>
      <dgm:spPr/>
    </dgm:pt>
    <dgm:pt modelId="{FD3C4557-07DD-46A3-ADAB-AE08701B7D24}" type="pres">
      <dgm:prSet presAssocID="{8EF6AEC0-94E3-4527-AE81-9C4F9C4EA50D}" presName="sibTrans" presStyleCnt="0"/>
      <dgm:spPr/>
    </dgm:pt>
    <dgm:pt modelId="{4A7B388F-041B-4F36-87D9-EF26E8401BA6}" type="pres">
      <dgm:prSet presAssocID="{5974DDEF-C987-422B-93B2-655151E83275}" presName="node" presStyleLbl="alignAccFollowNode1" presStyleIdx="3" presStyleCnt="16" custScaleX="316099">
        <dgm:presLayoutVars>
          <dgm:bulletEnabled val="1"/>
        </dgm:presLayoutVars>
      </dgm:prSet>
      <dgm:spPr/>
    </dgm:pt>
    <dgm:pt modelId="{84D7CC8C-2777-48E0-B564-87276D0E7B71}" type="pres">
      <dgm:prSet presAssocID="{BE69B123-65A4-4F4F-923E-A9C6B756D877}" presName="vSp" presStyleCnt="0"/>
      <dgm:spPr/>
    </dgm:pt>
    <dgm:pt modelId="{820F8129-50C6-45AB-9FE1-190B439F2034}" type="pres">
      <dgm:prSet presAssocID="{81104748-5613-459A-A46C-DBC9FC288BE4}" presName="horFlow" presStyleCnt="0"/>
      <dgm:spPr/>
    </dgm:pt>
    <dgm:pt modelId="{77E33B1D-E2E1-46F8-8FBF-5959F1D31A16}" type="pres">
      <dgm:prSet presAssocID="{81104748-5613-459A-A46C-DBC9FC288BE4}" presName="bigChev" presStyleLbl="node1" presStyleIdx="2" presStyleCnt="8" custScaleX="136756"/>
      <dgm:spPr/>
    </dgm:pt>
    <dgm:pt modelId="{B6E05F5F-779F-415D-8CCF-8DC665B15C8C}" type="pres">
      <dgm:prSet presAssocID="{4BED32A2-73D9-4825-8E36-16293FC7216D}" presName="parTrans" presStyleCnt="0"/>
      <dgm:spPr/>
    </dgm:pt>
    <dgm:pt modelId="{88D09B4C-6F23-4AAD-859E-616B94F38D96}" type="pres">
      <dgm:prSet presAssocID="{F46B499F-D1A5-4351-B0DC-7FF63AF52907}" presName="node" presStyleLbl="alignAccFollowNode1" presStyleIdx="4" presStyleCnt="16" custScaleX="253997">
        <dgm:presLayoutVars>
          <dgm:bulletEnabled val="1"/>
        </dgm:presLayoutVars>
      </dgm:prSet>
      <dgm:spPr/>
    </dgm:pt>
    <dgm:pt modelId="{2DB23B74-EBE8-4AD3-B99E-D654EA1DAA5B}" type="pres">
      <dgm:prSet presAssocID="{66D93DAC-03D0-4B7B-A756-838202DAD99D}" presName="sibTrans" presStyleCnt="0"/>
      <dgm:spPr/>
    </dgm:pt>
    <dgm:pt modelId="{9638F0E9-ECBD-40EE-BB6D-60ACC83A906E}" type="pres">
      <dgm:prSet presAssocID="{7FA4B0A3-A7EC-4148-A3A3-9FCE4944711A}" presName="node" presStyleLbl="alignAccFollowNode1" presStyleIdx="5" presStyleCnt="16" custScaleX="199890">
        <dgm:presLayoutVars>
          <dgm:bulletEnabled val="1"/>
        </dgm:presLayoutVars>
      </dgm:prSet>
      <dgm:spPr/>
    </dgm:pt>
    <dgm:pt modelId="{D270EE45-E8F0-4F62-9366-BCD1C05C894B}" type="pres">
      <dgm:prSet presAssocID="{81104748-5613-459A-A46C-DBC9FC288BE4}" presName="vSp" presStyleCnt="0"/>
      <dgm:spPr/>
    </dgm:pt>
    <dgm:pt modelId="{A0F46E3B-38D4-4283-B272-2DE62F6EFBBB}" type="pres">
      <dgm:prSet presAssocID="{4345C349-1310-4839-8279-9C6356EAA812}" presName="horFlow" presStyleCnt="0"/>
      <dgm:spPr/>
    </dgm:pt>
    <dgm:pt modelId="{A4570BCE-647B-46D7-8441-4F692A5CBF32}" type="pres">
      <dgm:prSet presAssocID="{4345C349-1310-4839-8279-9C6356EAA812}" presName="bigChev" presStyleLbl="node1" presStyleIdx="3" presStyleCnt="8" custScaleX="136756"/>
      <dgm:spPr/>
    </dgm:pt>
    <dgm:pt modelId="{8499BD30-ADFD-45DF-8BA3-D7E234874886}" type="pres">
      <dgm:prSet presAssocID="{8C53FADE-0318-4509-AEA4-FF5B49ECBC91}" presName="parTrans" presStyleCnt="0"/>
      <dgm:spPr/>
    </dgm:pt>
    <dgm:pt modelId="{74EA7770-B487-46FD-9889-AD17AA083F50}" type="pres">
      <dgm:prSet presAssocID="{D987A266-D494-4C10-8090-80BEDA0E3934}" presName="node" presStyleLbl="alignAccFollowNode1" presStyleIdx="6" presStyleCnt="16" custScaleX="272316">
        <dgm:presLayoutVars>
          <dgm:bulletEnabled val="1"/>
        </dgm:presLayoutVars>
      </dgm:prSet>
      <dgm:spPr/>
    </dgm:pt>
    <dgm:pt modelId="{52BF7A72-7C26-4188-817A-D9E344983965}" type="pres">
      <dgm:prSet presAssocID="{6D12CDAA-7A5F-48F1-8B31-E0A6F276E13A}" presName="sibTrans" presStyleCnt="0"/>
      <dgm:spPr/>
    </dgm:pt>
    <dgm:pt modelId="{B8F67A93-A82C-4E7D-9DD4-E9D47FE578BA}" type="pres">
      <dgm:prSet presAssocID="{F918034B-323B-48C7-AAB2-69091CE349CE}" presName="node" presStyleLbl="alignAccFollowNode1" presStyleIdx="7" presStyleCnt="16" custScaleX="281769">
        <dgm:presLayoutVars>
          <dgm:bulletEnabled val="1"/>
        </dgm:presLayoutVars>
      </dgm:prSet>
      <dgm:spPr/>
    </dgm:pt>
    <dgm:pt modelId="{DEB7718F-A8FF-465B-B931-788470938907}" type="pres">
      <dgm:prSet presAssocID="{4345C349-1310-4839-8279-9C6356EAA812}" presName="vSp" presStyleCnt="0"/>
      <dgm:spPr/>
    </dgm:pt>
    <dgm:pt modelId="{8678F8D8-86CA-4288-9D95-2F430674F39A}" type="pres">
      <dgm:prSet presAssocID="{9CE400F8-1ECC-4858-97DD-041A1AD01013}" presName="horFlow" presStyleCnt="0"/>
      <dgm:spPr/>
    </dgm:pt>
    <dgm:pt modelId="{9259D223-6607-47C3-9532-EA54EC5B7B34}" type="pres">
      <dgm:prSet presAssocID="{9CE400F8-1ECC-4858-97DD-041A1AD01013}" presName="bigChev" presStyleLbl="node1" presStyleIdx="4" presStyleCnt="8" custScaleX="136756"/>
      <dgm:spPr/>
    </dgm:pt>
    <dgm:pt modelId="{96431FB3-BAEC-4250-8219-21B644661461}" type="pres">
      <dgm:prSet presAssocID="{E3737B28-99A1-499D-8704-D258788C172A}" presName="parTrans" presStyleCnt="0"/>
      <dgm:spPr/>
    </dgm:pt>
    <dgm:pt modelId="{1F415705-ED92-4986-8CA1-4FD23C785084}" type="pres">
      <dgm:prSet presAssocID="{5ABE9EBB-0A57-4BF3-B938-99EA7B46A73A}" presName="node" presStyleLbl="alignAccFollowNode1" presStyleIdx="8" presStyleCnt="16" custScaleX="316671">
        <dgm:presLayoutVars>
          <dgm:bulletEnabled val="1"/>
        </dgm:presLayoutVars>
      </dgm:prSet>
      <dgm:spPr/>
    </dgm:pt>
    <dgm:pt modelId="{C054BB3C-A479-4347-8051-CA2B14327441}" type="pres">
      <dgm:prSet presAssocID="{6ADBDDBD-6C55-47B0-B2F3-24BFA879758B}" presName="sibTrans" presStyleCnt="0"/>
      <dgm:spPr/>
    </dgm:pt>
    <dgm:pt modelId="{43E1421A-7C96-4492-ACDC-C74CB2692635}" type="pres">
      <dgm:prSet presAssocID="{27987860-9481-4BAE-AC11-6C4938C68B99}" presName="node" presStyleLbl="alignAccFollowNode1" presStyleIdx="9" presStyleCnt="16" custScaleX="244980">
        <dgm:presLayoutVars>
          <dgm:bulletEnabled val="1"/>
        </dgm:presLayoutVars>
      </dgm:prSet>
      <dgm:spPr/>
    </dgm:pt>
    <dgm:pt modelId="{408CB44C-208D-4A7D-AF56-8B5BF74C65DD}" type="pres">
      <dgm:prSet presAssocID="{9CE400F8-1ECC-4858-97DD-041A1AD01013}" presName="vSp" presStyleCnt="0"/>
      <dgm:spPr/>
    </dgm:pt>
    <dgm:pt modelId="{232D394F-53C4-490E-BC2C-684C35736455}" type="pres">
      <dgm:prSet presAssocID="{48D786A3-AE35-4CB2-AD7B-70F5588644CD}" presName="horFlow" presStyleCnt="0"/>
      <dgm:spPr/>
    </dgm:pt>
    <dgm:pt modelId="{D0AAED6D-7ED0-4471-8475-DD34EE8F0518}" type="pres">
      <dgm:prSet presAssocID="{48D786A3-AE35-4CB2-AD7B-70F5588644CD}" presName="bigChev" presStyleLbl="node1" presStyleIdx="5" presStyleCnt="8" custScaleX="136756"/>
      <dgm:spPr/>
    </dgm:pt>
    <dgm:pt modelId="{208ACB07-EB34-45EA-A8C9-B063016B19DB}" type="pres">
      <dgm:prSet presAssocID="{81172C4B-0490-44BF-87BC-D7B212DC3FBC}" presName="parTrans" presStyleCnt="0"/>
      <dgm:spPr/>
    </dgm:pt>
    <dgm:pt modelId="{5D005DA8-578F-4D24-91A4-03D7A5E1413E}" type="pres">
      <dgm:prSet presAssocID="{F410D1DE-2288-4C32-A633-43E7FC61BBDE}" presName="node" presStyleLbl="alignAccFollowNode1" presStyleIdx="10" presStyleCnt="16" custScaleX="284693">
        <dgm:presLayoutVars>
          <dgm:bulletEnabled val="1"/>
        </dgm:presLayoutVars>
      </dgm:prSet>
      <dgm:spPr/>
    </dgm:pt>
    <dgm:pt modelId="{A3A4B714-8010-4535-80BA-C7E9A106B8EC}" type="pres">
      <dgm:prSet presAssocID="{82B8D170-A92D-4300-BF6B-0A4143464590}" presName="sibTrans" presStyleCnt="0"/>
      <dgm:spPr/>
    </dgm:pt>
    <dgm:pt modelId="{46D4EE5B-AFF8-4DD2-9840-076A9724FBA6}" type="pres">
      <dgm:prSet presAssocID="{8083355A-67C3-4563-9EDF-546E44CC82EF}" presName="node" presStyleLbl="alignAccFollowNode1" presStyleIdx="11" presStyleCnt="16" custScaleX="321759">
        <dgm:presLayoutVars>
          <dgm:bulletEnabled val="1"/>
        </dgm:presLayoutVars>
      </dgm:prSet>
      <dgm:spPr/>
    </dgm:pt>
    <dgm:pt modelId="{588DAA2A-6E24-4A7B-990A-B78F2D3983E0}" type="pres">
      <dgm:prSet presAssocID="{48D786A3-AE35-4CB2-AD7B-70F5588644CD}" presName="vSp" presStyleCnt="0"/>
      <dgm:spPr/>
    </dgm:pt>
    <dgm:pt modelId="{C03BC1CF-8F38-41D6-B034-2F473129B6AE}" type="pres">
      <dgm:prSet presAssocID="{52FA14E2-7DF6-4440-BDB8-A669F6CB0FAB}" presName="horFlow" presStyleCnt="0"/>
      <dgm:spPr/>
    </dgm:pt>
    <dgm:pt modelId="{66A63DEB-3587-42B1-8C69-E7CEC231C369}" type="pres">
      <dgm:prSet presAssocID="{52FA14E2-7DF6-4440-BDB8-A669F6CB0FAB}" presName="bigChev" presStyleLbl="node1" presStyleIdx="6" presStyleCnt="8" custScaleX="136756"/>
      <dgm:spPr/>
    </dgm:pt>
    <dgm:pt modelId="{8C7B3F5D-9B51-4256-969C-C711CA0DF92D}" type="pres">
      <dgm:prSet presAssocID="{3EE04C3F-4879-46F1-878A-9D55FBB5FA87}" presName="parTrans" presStyleCnt="0"/>
      <dgm:spPr/>
    </dgm:pt>
    <dgm:pt modelId="{EDA3821B-B51D-4481-8327-6E91841D55E9}" type="pres">
      <dgm:prSet presAssocID="{F06FE37A-9ADA-40AC-AF27-63ED7C1C9CA7}" presName="node" presStyleLbl="alignAccFollowNode1" presStyleIdx="12" presStyleCnt="16" custScaleX="326641">
        <dgm:presLayoutVars>
          <dgm:bulletEnabled val="1"/>
        </dgm:presLayoutVars>
      </dgm:prSet>
      <dgm:spPr/>
    </dgm:pt>
    <dgm:pt modelId="{0CF56BB9-DB58-45E5-8FFA-E9C0B7E29A06}" type="pres">
      <dgm:prSet presAssocID="{8DAF44DA-2861-4A9D-9C17-CC1B66C43F9C}" presName="sibTrans" presStyleCnt="0"/>
      <dgm:spPr/>
    </dgm:pt>
    <dgm:pt modelId="{4D22C743-B6B5-4CC4-AFF4-BD408FDD1AC7}" type="pres">
      <dgm:prSet presAssocID="{66D0C021-3E3A-40DB-AE37-DA735B569226}" presName="node" presStyleLbl="alignAccFollowNode1" presStyleIdx="13" presStyleCnt="16" custScaleX="319014">
        <dgm:presLayoutVars>
          <dgm:bulletEnabled val="1"/>
        </dgm:presLayoutVars>
      </dgm:prSet>
      <dgm:spPr/>
    </dgm:pt>
    <dgm:pt modelId="{16FE59E8-47DE-4FA1-9654-48260D3E60E9}" type="pres">
      <dgm:prSet presAssocID="{52FA14E2-7DF6-4440-BDB8-A669F6CB0FAB}" presName="vSp" presStyleCnt="0"/>
      <dgm:spPr/>
    </dgm:pt>
    <dgm:pt modelId="{174C9097-A0E4-405F-BC73-778D87DB67F8}" type="pres">
      <dgm:prSet presAssocID="{C4730B1C-0861-45B7-AD6B-25D5C35CC77A}" presName="horFlow" presStyleCnt="0"/>
      <dgm:spPr/>
    </dgm:pt>
    <dgm:pt modelId="{CA8AE32B-3A55-4E7C-9376-E4A9F72009E6}" type="pres">
      <dgm:prSet presAssocID="{C4730B1C-0861-45B7-AD6B-25D5C35CC77A}" presName="bigChev" presStyleLbl="node1" presStyleIdx="7" presStyleCnt="8" custScaleX="136849"/>
      <dgm:spPr/>
    </dgm:pt>
    <dgm:pt modelId="{BB07A194-8617-4EFB-90C6-62774625380D}" type="pres">
      <dgm:prSet presAssocID="{2E215D52-BB2A-43B6-865D-EC3B9F19A99B}" presName="parTrans" presStyleCnt="0"/>
      <dgm:spPr/>
    </dgm:pt>
    <dgm:pt modelId="{00096255-94DC-4E62-A673-32D276FB9FBB}" type="pres">
      <dgm:prSet presAssocID="{9672C0DA-5848-4495-96C1-39F217585FCF}" presName="node" presStyleLbl="alignAccFollowNode1" presStyleIdx="14" presStyleCnt="16" custScaleX="209119">
        <dgm:presLayoutVars>
          <dgm:bulletEnabled val="1"/>
        </dgm:presLayoutVars>
      </dgm:prSet>
      <dgm:spPr/>
    </dgm:pt>
    <dgm:pt modelId="{AD83022E-3EDF-4C2C-83D6-A53839BFBC6D}" type="pres">
      <dgm:prSet presAssocID="{F4BFC1D6-82B8-42AA-814D-3ECB749303D9}" presName="sibTrans" presStyleCnt="0"/>
      <dgm:spPr/>
    </dgm:pt>
    <dgm:pt modelId="{5EB77180-AD70-42A6-8214-852A3391948D}" type="pres">
      <dgm:prSet presAssocID="{BF24D165-C5C3-4A32-A7E2-AA59A35E78CA}" presName="node" presStyleLbl="alignAccFollowNode1" presStyleIdx="15" presStyleCnt="16" custScaleX="210295">
        <dgm:presLayoutVars>
          <dgm:bulletEnabled val="1"/>
        </dgm:presLayoutVars>
      </dgm:prSet>
      <dgm:spPr/>
    </dgm:pt>
  </dgm:ptLst>
  <dgm:cxnLst>
    <dgm:cxn modelId="{A4538705-31C0-4D29-96FE-884B8909E33D}" type="presOf" srcId="{F918034B-323B-48C7-AAB2-69091CE349CE}" destId="{B8F67A93-A82C-4E7D-9DD4-E9D47FE578BA}" srcOrd="0" destOrd="0" presId="urn:microsoft.com/office/officeart/2005/8/layout/lProcess3"/>
    <dgm:cxn modelId="{0F93C008-B2CE-4E03-9EA9-2071194DB3FB}" srcId="{85E9FF17-18DD-4814-A78D-697C69FA01DE}" destId="{52FA14E2-7DF6-4440-BDB8-A669F6CB0FAB}" srcOrd="6" destOrd="0" parTransId="{5BB438AA-3250-4338-944B-C066B64022A0}" sibTransId="{C08444B9-2562-4C57-AFC6-B0C79E08098A}"/>
    <dgm:cxn modelId="{D593B409-E722-48CE-9CA0-5A53A0C51E5F}" srcId="{85E9FF17-18DD-4814-A78D-697C69FA01DE}" destId="{BE69B123-65A4-4F4F-923E-A9C6B756D877}" srcOrd="1" destOrd="0" parTransId="{4075FA02-1715-4673-A7EB-558143DC58D3}" sibTransId="{9C95F9DE-E8BB-468C-B8E9-3C57A1373F2F}"/>
    <dgm:cxn modelId="{75C3450F-DBB5-405F-989C-FAD04C2A9F35}" srcId="{85E9FF17-18DD-4814-A78D-697C69FA01DE}" destId="{9CE400F8-1ECC-4858-97DD-041A1AD01013}" srcOrd="4" destOrd="0" parTransId="{F236C438-5442-43F9-892E-A5789C1C0543}" sibTransId="{D3452FC3-1C4C-4550-8223-325AB6178669}"/>
    <dgm:cxn modelId="{23DCE40F-6DEB-46F1-9586-0458303C493C}" srcId="{81104748-5613-459A-A46C-DBC9FC288BE4}" destId="{7FA4B0A3-A7EC-4148-A3A3-9FCE4944711A}" srcOrd="1" destOrd="0" parTransId="{82603F23-A868-4AEE-9B7D-611B432CB3BB}" sibTransId="{40B792E0-2AB9-47E5-8855-A45C75E30741}"/>
    <dgm:cxn modelId="{7026E115-72AB-425D-84BE-F3316B1A8FDD}" srcId="{4345C349-1310-4839-8279-9C6356EAA812}" destId="{D987A266-D494-4C10-8090-80BEDA0E3934}" srcOrd="0" destOrd="0" parTransId="{8C53FADE-0318-4509-AEA4-FF5B49ECBC91}" sibTransId="{6D12CDAA-7A5F-48F1-8B31-E0A6F276E13A}"/>
    <dgm:cxn modelId="{8C3BF31C-33F9-401B-AA82-4D88F1C6F102}" type="presOf" srcId="{48D786A3-AE35-4CB2-AD7B-70F5588644CD}" destId="{D0AAED6D-7ED0-4471-8475-DD34EE8F0518}" srcOrd="0" destOrd="0" presId="urn:microsoft.com/office/officeart/2005/8/layout/lProcess3"/>
    <dgm:cxn modelId="{9FA15B2B-99C0-41A8-ACE4-BD8E6697F7AF}" type="presOf" srcId="{85E9FF17-18DD-4814-A78D-697C69FA01DE}" destId="{EA40A4F7-972F-49BD-B5BB-83E9C3F53CF7}" srcOrd="0" destOrd="0" presId="urn:microsoft.com/office/officeart/2005/8/layout/lProcess3"/>
    <dgm:cxn modelId="{94C04B2B-B228-4EE6-8E5B-767A2D0D5073}" srcId="{48D786A3-AE35-4CB2-AD7B-70F5588644CD}" destId="{F410D1DE-2288-4C32-A633-43E7FC61BBDE}" srcOrd="0" destOrd="0" parTransId="{81172C4B-0490-44BF-87BC-D7B212DC3FBC}" sibTransId="{82B8D170-A92D-4300-BF6B-0A4143464590}"/>
    <dgm:cxn modelId="{FDD7A82F-01FD-4D67-918F-7829B4D195A7}" type="presOf" srcId="{27987860-9481-4BAE-AC11-6C4938C68B99}" destId="{43E1421A-7C96-4492-ACDC-C74CB2692635}" srcOrd="0" destOrd="0" presId="urn:microsoft.com/office/officeart/2005/8/layout/lProcess3"/>
    <dgm:cxn modelId="{DED16F30-CC65-4F1F-9FEF-C4545D007E5B}" srcId="{85E9FF17-18DD-4814-A78D-697C69FA01DE}" destId="{4345C349-1310-4839-8279-9C6356EAA812}" srcOrd="3" destOrd="0" parTransId="{45B88AB7-3830-4767-9DEE-2DCBA41EB7BA}" sibTransId="{ED67F7AB-38A8-431D-B6E9-770E4757F29D}"/>
    <dgm:cxn modelId="{CAF61331-4E50-47F8-8F00-6C4F59710475}" type="presOf" srcId="{7FA4B0A3-A7EC-4148-A3A3-9FCE4944711A}" destId="{9638F0E9-ECBD-40EE-BB6D-60ACC83A906E}" srcOrd="0" destOrd="0" presId="urn:microsoft.com/office/officeart/2005/8/layout/lProcess3"/>
    <dgm:cxn modelId="{44E0F93F-2389-41F0-964D-31EC99D2E0FC}" srcId="{BE69B123-65A4-4F4F-923E-A9C6B756D877}" destId="{DB1380B3-3E7E-4EDF-9EB3-A09F2A4D2760}" srcOrd="0" destOrd="0" parTransId="{A3F40D37-B0B5-46FE-8483-2792C3FD6B1A}" sibTransId="{8EF6AEC0-94E3-4527-AE81-9C4F9C4EA50D}"/>
    <dgm:cxn modelId="{54701E5B-EABD-4CC0-AE33-ECC7526FBE4D}" type="presOf" srcId="{6FA99483-19F9-4975-92E5-B80A36CA819C}" destId="{21235760-666F-412F-8BA5-F72B3371D847}" srcOrd="0" destOrd="0" presId="urn:microsoft.com/office/officeart/2005/8/layout/lProcess3"/>
    <dgm:cxn modelId="{C51B595C-0C43-49D7-B6B5-639D39BB3332}" srcId="{48D786A3-AE35-4CB2-AD7B-70F5588644CD}" destId="{8083355A-67C3-4563-9EDF-546E44CC82EF}" srcOrd="1" destOrd="0" parTransId="{FB7F547A-3BD2-4E16-B580-9527444D9BE1}" sibTransId="{5C39A649-86CE-4AD4-987A-B84774A1443D}"/>
    <dgm:cxn modelId="{452AF05F-B3B8-459B-BAF2-23DC0E7C16AB}" srcId="{85E9FF17-18DD-4814-A78D-697C69FA01DE}" destId="{81104748-5613-459A-A46C-DBC9FC288BE4}" srcOrd="2" destOrd="0" parTransId="{2C77153E-608C-4224-A42B-0635BD0E1BC6}" sibTransId="{47683945-7217-489B-B897-3BE295EF967E}"/>
    <dgm:cxn modelId="{5FA24B6B-38FD-4671-9724-7B300BF94422}" srcId="{1D527019-A553-4A3F-AF73-2F37A2CF0776}" destId="{6FA99483-19F9-4975-92E5-B80A36CA819C}" srcOrd="0" destOrd="0" parTransId="{84F0810E-450B-4CF4-93FA-AF582BA1F03F}" sibTransId="{B269D3C3-28C1-402D-ABE1-B20F59CE0F93}"/>
    <dgm:cxn modelId="{B210F76B-FA2A-4B23-9426-E4A772118763}" type="presOf" srcId="{F410D1DE-2288-4C32-A633-43E7FC61BBDE}" destId="{5D005DA8-578F-4D24-91A4-03D7A5E1413E}" srcOrd="0" destOrd="0" presId="urn:microsoft.com/office/officeart/2005/8/layout/lProcess3"/>
    <dgm:cxn modelId="{9DBD5B4F-2734-41B6-8C3B-ABC8B3F19850}" type="presOf" srcId="{C4730B1C-0861-45B7-AD6B-25D5C35CC77A}" destId="{CA8AE32B-3A55-4E7C-9376-E4A9F72009E6}" srcOrd="0" destOrd="0" presId="urn:microsoft.com/office/officeart/2005/8/layout/lProcess3"/>
    <dgm:cxn modelId="{8278944F-E77C-4029-846B-E9D50052B67C}" srcId="{9CE400F8-1ECC-4858-97DD-041A1AD01013}" destId="{5ABE9EBB-0A57-4BF3-B938-99EA7B46A73A}" srcOrd="0" destOrd="0" parTransId="{E3737B28-99A1-499D-8704-D258788C172A}" sibTransId="{6ADBDDBD-6C55-47B0-B2F3-24BFA879758B}"/>
    <dgm:cxn modelId="{7266D850-E8C5-4B40-B456-7550C9DE0EF3}" srcId="{85E9FF17-18DD-4814-A78D-697C69FA01DE}" destId="{C4730B1C-0861-45B7-AD6B-25D5C35CC77A}" srcOrd="7" destOrd="0" parTransId="{3E91BE8F-4D33-4F63-BDA8-58BFC31C2AEF}" sibTransId="{CFF50599-CAF9-461B-A191-9B748AF27E3C}"/>
    <dgm:cxn modelId="{7A768478-E11A-4D02-BC79-3AE7CAADD4BF}" srcId="{52FA14E2-7DF6-4440-BDB8-A669F6CB0FAB}" destId="{66D0C021-3E3A-40DB-AE37-DA735B569226}" srcOrd="1" destOrd="0" parTransId="{8F0D4428-84B4-4388-9C45-76BA20C9FE0E}" sibTransId="{84BFDA16-DADD-4871-AEC6-964732741C14}"/>
    <dgm:cxn modelId="{D789A479-4769-482B-B07B-13C0E47CBBDE}" type="presOf" srcId="{8083355A-67C3-4563-9EDF-546E44CC82EF}" destId="{46D4EE5B-AFF8-4DD2-9840-076A9724FBA6}" srcOrd="0" destOrd="0" presId="urn:microsoft.com/office/officeart/2005/8/layout/lProcess3"/>
    <dgm:cxn modelId="{9438E87B-9F06-4C10-A878-CDBF41BF8378}" type="presOf" srcId="{5ABE9EBB-0A57-4BF3-B938-99EA7B46A73A}" destId="{1F415705-ED92-4986-8CA1-4FD23C785084}" srcOrd="0" destOrd="0" presId="urn:microsoft.com/office/officeart/2005/8/layout/lProcess3"/>
    <dgm:cxn modelId="{9072FF7D-ED53-4B25-B580-55EB5DE69F9C}" type="presOf" srcId="{1D527019-A553-4A3F-AF73-2F37A2CF0776}" destId="{A7512785-569E-452C-8D47-58DA4007F88C}" srcOrd="0" destOrd="0" presId="urn:microsoft.com/office/officeart/2005/8/layout/lProcess3"/>
    <dgm:cxn modelId="{C9DD5182-F9BC-49D1-80CB-FFCCD5E41561}" srcId="{9CE400F8-1ECC-4858-97DD-041A1AD01013}" destId="{27987860-9481-4BAE-AC11-6C4938C68B99}" srcOrd="1" destOrd="0" parTransId="{57D6DAD1-D9E2-4E32-A818-C452D6807CA1}" sibTransId="{0B1DDCCA-635D-4219-ADDA-068A63473591}"/>
    <dgm:cxn modelId="{9D896687-9832-4FFE-B28D-7AC40681FFC9}" srcId="{85E9FF17-18DD-4814-A78D-697C69FA01DE}" destId="{1D527019-A553-4A3F-AF73-2F37A2CF0776}" srcOrd="0" destOrd="0" parTransId="{72500D86-03F6-4385-9803-8AD974F2BAD3}" sibTransId="{81AD404A-247F-44D3-BA57-73CF4A51F9E1}"/>
    <dgm:cxn modelId="{82D53290-C98A-4669-94AB-2C85AA8EA431}" srcId="{C4730B1C-0861-45B7-AD6B-25D5C35CC77A}" destId="{BF24D165-C5C3-4A32-A7E2-AA59A35E78CA}" srcOrd="1" destOrd="0" parTransId="{BB9B0CC2-D515-44CC-B845-7F1CD9C6BC5A}" sibTransId="{4F807138-2B18-4109-AB79-2AAE981B4014}"/>
    <dgm:cxn modelId="{485A9691-E45A-45D0-A614-F56B95AC8D19}" type="presOf" srcId="{F06FE37A-9ADA-40AC-AF27-63ED7C1C9CA7}" destId="{EDA3821B-B51D-4481-8327-6E91841D55E9}" srcOrd="0" destOrd="0" presId="urn:microsoft.com/office/officeart/2005/8/layout/lProcess3"/>
    <dgm:cxn modelId="{5AE5A2AA-2472-401A-829E-D4760BB0EA5C}" type="presOf" srcId="{BF24D165-C5C3-4A32-A7E2-AA59A35E78CA}" destId="{5EB77180-AD70-42A6-8214-852A3391948D}" srcOrd="0" destOrd="0" presId="urn:microsoft.com/office/officeart/2005/8/layout/lProcess3"/>
    <dgm:cxn modelId="{226B2BAF-B24B-4F5E-883D-C4C9F0446E93}" type="presOf" srcId="{81104748-5613-459A-A46C-DBC9FC288BE4}" destId="{77E33B1D-E2E1-46F8-8FBF-5959F1D31A16}" srcOrd="0" destOrd="0" presId="urn:microsoft.com/office/officeart/2005/8/layout/lProcess3"/>
    <dgm:cxn modelId="{8DBCDFB8-3539-41B2-A45A-9014B418BC00}" srcId="{4345C349-1310-4839-8279-9C6356EAA812}" destId="{F918034B-323B-48C7-AAB2-69091CE349CE}" srcOrd="1" destOrd="0" parTransId="{7ACB0DDD-4436-4414-8D2F-A15EC81277E5}" sibTransId="{BF1C3DB3-8883-41C4-B7F7-A27B958981D2}"/>
    <dgm:cxn modelId="{5FFCF8BC-33B7-484F-91BE-03099BE7125A}" type="presOf" srcId="{DB1380B3-3E7E-4EDF-9EB3-A09F2A4D2760}" destId="{1FD260C4-9311-4F95-9D0D-4FDF61EA94C3}" srcOrd="0" destOrd="0" presId="urn:microsoft.com/office/officeart/2005/8/layout/lProcess3"/>
    <dgm:cxn modelId="{4CA50CBF-8A18-4D34-A9B6-0B5F1CC7E90F}" type="presOf" srcId="{D987A266-D494-4C10-8090-80BEDA0E3934}" destId="{74EA7770-B487-46FD-9889-AD17AA083F50}" srcOrd="0" destOrd="0" presId="urn:microsoft.com/office/officeart/2005/8/layout/lProcess3"/>
    <dgm:cxn modelId="{ADC9EDC2-81D5-4D51-B0BF-F80806591C4C}" srcId="{81104748-5613-459A-A46C-DBC9FC288BE4}" destId="{F46B499F-D1A5-4351-B0DC-7FF63AF52907}" srcOrd="0" destOrd="0" parTransId="{4BED32A2-73D9-4825-8E36-16293FC7216D}" sibTransId="{66D93DAC-03D0-4B7B-A756-838202DAD99D}"/>
    <dgm:cxn modelId="{4DC32EC4-9DEE-4452-BDA8-3E1BF95F0BE8}" type="presOf" srcId="{F46B499F-D1A5-4351-B0DC-7FF63AF52907}" destId="{88D09B4C-6F23-4AAD-859E-616B94F38D96}" srcOrd="0" destOrd="0" presId="urn:microsoft.com/office/officeart/2005/8/layout/lProcess3"/>
    <dgm:cxn modelId="{58C6F8CD-E8B9-46A8-9D9E-4F593A7B69A0}" type="presOf" srcId="{52FA14E2-7DF6-4440-BDB8-A669F6CB0FAB}" destId="{66A63DEB-3587-42B1-8C69-E7CEC231C369}" srcOrd="0" destOrd="0" presId="urn:microsoft.com/office/officeart/2005/8/layout/lProcess3"/>
    <dgm:cxn modelId="{2373A7D5-B8CB-4F28-BCF8-4ABE52644CD5}" type="presOf" srcId="{5974DDEF-C987-422B-93B2-655151E83275}" destId="{4A7B388F-041B-4F36-87D9-EF26E8401BA6}" srcOrd="0" destOrd="0" presId="urn:microsoft.com/office/officeart/2005/8/layout/lProcess3"/>
    <dgm:cxn modelId="{644749DE-EB5A-40D3-8A7E-40A97078E8FF}" type="presOf" srcId="{9672C0DA-5848-4495-96C1-39F217585FCF}" destId="{00096255-94DC-4E62-A673-32D276FB9FBB}" srcOrd="0" destOrd="0" presId="urn:microsoft.com/office/officeart/2005/8/layout/lProcess3"/>
    <dgm:cxn modelId="{409515E2-A3BB-45CA-9661-5E6D1FD08773}" srcId="{C4730B1C-0861-45B7-AD6B-25D5C35CC77A}" destId="{9672C0DA-5848-4495-96C1-39F217585FCF}" srcOrd="0" destOrd="0" parTransId="{2E215D52-BB2A-43B6-865D-EC3B9F19A99B}" sibTransId="{F4BFC1D6-82B8-42AA-814D-3ECB749303D9}"/>
    <dgm:cxn modelId="{579B89E3-B4C9-40B7-B85D-610B79BDDFC4}" type="presOf" srcId="{66D0C021-3E3A-40DB-AE37-DA735B569226}" destId="{4D22C743-B6B5-4CC4-AFF4-BD408FDD1AC7}" srcOrd="0" destOrd="0" presId="urn:microsoft.com/office/officeart/2005/8/layout/lProcess3"/>
    <dgm:cxn modelId="{CAACA7E5-A94D-4A42-84E9-CB3803CAA197}" srcId="{85E9FF17-18DD-4814-A78D-697C69FA01DE}" destId="{48D786A3-AE35-4CB2-AD7B-70F5588644CD}" srcOrd="5" destOrd="0" parTransId="{9967D360-F64F-4FB2-80AE-189FA45DF3E5}" sibTransId="{521FEFC5-37C3-474E-ACDA-E131E8569F34}"/>
    <dgm:cxn modelId="{1DFE13EA-2F58-4084-B6E0-A5AF5AC639C0}" srcId="{52FA14E2-7DF6-4440-BDB8-A669F6CB0FAB}" destId="{F06FE37A-9ADA-40AC-AF27-63ED7C1C9CA7}" srcOrd="0" destOrd="0" parTransId="{3EE04C3F-4879-46F1-878A-9D55FBB5FA87}" sibTransId="{8DAF44DA-2861-4A9D-9C17-CC1B66C43F9C}"/>
    <dgm:cxn modelId="{FDC47CEB-FA60-4C86-8BC6-0F3086C90421}" srcId="{1D527019-A553-4A3F-AF73-2F37A2CF0776}" destId="{944A8CBD-7F44-4133-81A7-D607918786D5}" srcOrd="1" destOrd="0" parTransId="{1227AB9A-A860-4CC3-B5E1-ACBFFC4BFE87}" sibTransId="{E931C6DB-C657-43C9-BC22-BD1F6C53FD49}"/>
    <dgm:cxn modelId="{98401FED-5C3E-4785-B638-D7E151CA4208}" type="presOf" srcId="{944A8CBD-7F44-4133-81A7-D607918786D5}" destId="{DF376595-9987-4DBB-A90E-44C075A7FF47}" srcOrd="0" destOrd="0" presId="urn:microsoft.com/office/officeart/2005/8/layout/lProcess3"/>
    <dgm:cxn modelId="{7AE22EF0-ADC6-459D-A488-56F4435A36E4}" type="presOf" srcId="{4345C349-1310-4839-8279-9C6356EAA812}" destId="{A4570BCE-647B-46D7-8441-4F692A5CBF32}" srcOrd="0" destOrd="0" presId="urn:microsoft.com/office/officeart/2005/8/layout/lProcess3"/>
    <dgm:cxn modelId="{08C5D5F3-B706-46CC-A58A-C1AE785678F7}" srcId="{BE69B123-65A4-4F4F-923E-A9C6B756D877}" destId="{5974DDEF-C987-422B-93B2-655151E83275}" srcOrd="1" destOrd="0" parTransId="{0A4F7230-563E-430A-99EB-8CF2074E31A2}" sibTransId="{F2F68F0A-555B-441E-95BC-EC5CE26852AC}"/>
    <dgm:cxn modelId="{5F374CF8-31F2-4068-B3D8-50275B43F094}" type="presOf" srcId="{9CE400F8-1ECC-4858-97DD-041A1AD01013}" destId="{9259D223-6607-47C3-9532-EA54EC5B7B34}" srcOrd="0" destOrd="0" presId="urn:microsoft.com/office/officeart/2005/8/layout/lProcess3"/>
    <dgm:cxn modelId="{506BBBF8-3DF5-4198-B179-868651B840DE}" type="presOf" srcId="{BE69B123-65A4-4F4F-923E-A9C6B756D877}" destId="{1B14EE30-3FB1-4BE0-9AB5-11782257EB00}" srcOrd="0" destOrd="0" presId="urn:microsoft.com/office/officeart/2005/8/layout/lProcess3"/>
    <dgm:cxn modelId="{E9DFA08B-CC9E-4B86-AC1C-9F2CC3470199}" type="presParOf" srcId="{EA40A4F7-972F-49BD-B5BB-83E9C3F53CF7}" destId="{1C652125-4891-4F12-A20C-57D834362A9B}" srcOrd="0" destOrd="0" presId="urn:microsoft.com/office/officeart/2005/8/layout/lProcess3"/>
    <dgm:cxn modelId="{A4CDCB07-09FC-4AF1-BDF8-8E997DA99493}" type="presParOf" srcId="{1C652125-4891-4F12-A20C-57D834362A9B}" destId="{A7512785-569E-452C-8D47-58DA4007F88C}" srcOrd="0" destOrd="0" presId="urn:microsoft.com/office/officeart/2005/8/layout/lProcess3"/>
    <dgm:cxn modelId="{5C5919D3-B15E-4AEF-A9F2-1DC242AA37F5}" type="presParOf" srcId="{1C652125-4891-4F12-A20C-57D834362A9B}" destId="{D764BA6F-7ED3-49A3-BFA1-69814C377A96}" srcOrd="1" destOrd="0" presId="urn:microsoft.com/office/officeart/2005/8/layout/lProcess3"/>
    <dgm:cxn modelId="{ABFCD923-FB55-4BAA-A582-5DB55355C2D0}" type="presParOf" srcId="{1C652125-4891-4F12-A20C-57D834362A9B}" destId="{21235760-666F-412F-8BA5-F72B3371D847}" srcOrd="2" destOrd="0" presId="urn:microsoft.com/office/officeart/2005/8/layout/lProcess3"/>
    <dgm:cxn modelId="{E14E0DEF-FF69-413A-8D0F-49D59CC41E1D}" type="presParOf" srcId="{1C652125-4891-4F12-A20C-57D834362A9B}" destId="{F04DD1DC-4EE6-439D-9AAE-A1F1224A50BF}" srcOrd="3" destOrd="0" presId="urn:microsoft.com/office/officeart/2005/8/layout/lProcess3"/>
    <dgm:cxn modelId="{C1D6473F-A758-4F0E-9A8F-BFBBD15545E0}" type="presParOf" srcId="{1C652125-4891-4F12-A20C-57D834362A9B}" destId="{DF376595-9987-4DBB-A90E-44C075A7FF47}" srcOrd="4" destOrd="0" presId="urn:microsoft.com/office/officeart/2005/8/layout/lProcess3"/>
    <dgm:cxn modelId="{CC71ABE9-A42C-4839-BF68-AEC0E1F27023}" type="presParOf" srcId="{EA40A4F7-972F-49BD-B5BB-83E9C3F53CF7}" destId="{CF276892-5617-49B7-8180-2BBA8934D4D3}" srcOrd="1" destOrd="0" presId="urn:microsoft.com/office/officeart/2005/8/layout/lProcess3"/>
    <dgm:cxn modelId="{9301C8D5-A343-4B4D-9DB2-B1EC615A8EF0}" type="presParOf" srcId="{EA40A4F7-972F-49BD-B5BB-83E9C3F53CF7}" destId="{5B19B6DE-1808-41A4-B68F-77051378805D}" srcOrd="2" destOrd="0" presId="urn:microsoft.com/office/officeart/2005/8/layout/lProcess3"/>
    <dgm:cxn modelId="{40B85549-A2FD-4B49-A209-410C89BC5CC5}" type="presParOf" srcId="{5B19B6DE-1808-41A4-B68F-77051378805D}" destId="{1B14EE30-3FB1-4BE0-9AB5-11782257EB00}" srcOrd="0" destOrd="0" presId="urn:microsoft.com/office/officeart/2005/8/layout/lProcess3"/>
    <dgm:cxn modelId="{BF9194D3-6400-4441-86A5-85E2E556054C}" type="presParOf" srcId="{5B19B6DE-1808-41A4-B68F-77051378805D}" destId="{FB298223-6A7E-4F45-A67D-4CE43E625DE8}" srcOrd="1" destOrd="0" presId="urn:microsoft.com/office/officeart/2005/8/layout/lProcess3"/>
    <dgm:cxn modelId="{0DECCA4E-270B-4A96-BB0A-EA239840579F}" type="presParOf" srcId="{5B19B6DE-1808-41A4-B68F-77051378805D}" destId="{1FD260C4-9311-4F95-9D0D-4FDF61EA94C3}" srcOrd="2" destOrd="0" presId="urn:microsoft.com/office/officeart/2005/8/layout/lProcess3"/>
    <dgm:cxn modelId="{2667126B-3A55-4C0C-944A-FD1A3AD82BAC}" type="presParOf" srcId="{5B19B6DE-1808-41A4-B68F-77051378805D}" destId="{FD3C4557-07DD-46A3-ADAB-AE08701B7D24}" srcOrd="3" destOrd="0" presId="urn:microsoft.com/office/officeart/2005/8/layout/lProcess3"/>
    <dgm:cxn modelId="{06AC3677-6BFD-4AC8-A5ED-F41D3FABAEC1}" type="presParOf" srcId="{5B19B6DE-1808-41A4-B68F-77051378805D}" destId="{4A7B388F-041B-4F36-87D9-EF26E8401BA6}" srcOrd="4" destOrd="0" presId="urn:microsoft.com/office/officeart/2005/8/layout/lProcess3"/>
    <dgm:cxn modelId="{FAA523E1-A3BB-4E81-A8C1-51D33DAB449D}" type="presParOf" srcId="{EA40A4F7-972F-49BD-B5BB-83E9C3F53CF7}" destId="{84D7CC8C-2777-48E0-B564-87276D0E7B71}" srcOrd="3" destOrd="0" presId="urn:microsoft.com/office/officeart/2005/8/layout/lProcess3"/>
    <dgm:cxn modelId="{8A9AEBDF-F406-40CD-8CEE-1B019DF4470F}" type="presParOf" srcId="{EA40A4F7-972F-49BD-B5BB-83E9C3F53CF7}" destId="{820F8129-50C6-45AB-9FE1-190B439F2034}" srcOrd="4" destOrd="0" presId="urn:microsoft.com/office/officeart/2005/8/layout/lProcess3"/>
    <dgm:cxn modelId="{71478681-35A6-43EE-8C14-E25E8A1D688A}" type="presParOf" srcId="{820F8129-50C6-45AB-9FE1-190B439F2034}" destId="{77E33B1D-E2E1-46F8-8FBF-5959F1D31A16}" srcOrd="0" destOrd="0" presId="urn:microsoft.com/office/officeart/2005/8/layout/lProcess3"/>
    <dgm:cxn modelId="{69F1F079-B186-42FE-9B83-4BAFD64BD338}" type="presParOf" srcId="{820F8129-50C6-45AB-9FE1-190B439F2034}" destId="{B6E05F5F-779F-415D-8CCF-8DC665B15C8C}" srcOrd="1" destOrd="0" presId="urn:microsoft.com/office/officeart/2005/8/layout/lProcess3"/>
    <dgm:cxn modelId="{44BDAD81-E463-4E88-8289-684E73D5C25B}" type="presParOf" srcId="{820F8129-50C6-45AB-9FE1-190B439F2034}" destId="{88D09B4C-6F23-4AAD-859E-616B94F38D96}" srcOrd="2" destOrd="0" presId="urn:microsoft.com/office/officeart/2005/8/layout/lProcess3"/>
    <dgm:cxn modelId="{C937128D-C22C-41F7-A2E7-96CAC590C9D4}" type="presParOf" srcId="{820F8129-50C6-45AB-9FE1-190B439F2034}" destId="{2DB23B74-EBE8-4AD3-B99E-D654EA1DAA5B}" srcOrd="3" destOrd="0" presId="urn:microsoft.com/office/officeart/2005/8/layout/lProcess3"/>
    <dgm:cxn modelId="{500F86CB-FE2A-4A67-A096-469DE7A304B3}" type="presParOf" srcId="{820F8129-50C6-45AB-9FE1-190B439F2034}" destId="{9638F0E9-ECBD-40EE-BB6D-60ACC83A906E}" srcOrd="4" destOrd="0" presId="urn:microsoft.com/office/officeart/2005/8/layout/lProcess3"/>
    <dgm:cxn modelId="{337D38FC-BDB1-4632-888D-E3251F81A166}" type="presParOf" srcId="{EA40A4F7-972F-49BD-B5BB-83E9C3F53CF7}" destId="{D270EE45-E8F0-4F62-9366-BCD1C05C894B}" srcOrd="5" destOrd="0" presId="urn:microsoft.com/office/officeart/2005/8/layout/lProcess3"/>
    <dgm:cxn modelId="{58DBFA68-2A2E-411D-AE3A-721C6F59A70D}" type="presParOf" srcId="{EA40A4F7-972F-49BD-B5BB-83E9C3F53CF7}" destId="{A0F46E3B-38D4-4283-B272-2DE62F6EFBBB}" srcOrd="6" destOrd="0" presId="urn:microsoft.com/office/officeart/2005/8/layout/lProcess3"/>
    <dgm:cxn modelId="{AA30DE84-1149-4725-991A-8F06D9D2C95D}" type="presParOf" srcId="{A0F46E3B-38D4-4283-B272-2DE62F6EFBBB}" destId="{A4570BCE-647B-46D7-8441-4F692A5CBF32}" srcOrd="0" destOrd="0" presId="urn:microsoft.com/office/officeart/2005/8/layout/lProcess3"/>
    <dgm:cxn modelId="{5BB5DA4F-30D9-4A03-B8A0-CB20E6A8CCD0}" type="presParOf" srcId="{A0F46E3B-38D4-4283-B272-2DE62F6EFBBB}" destId="{8499BD30-ADFD-45DF-8BA3-D7E234874886}" srcOrd="1" destOrd="0" presId="urn:microsoft.com/office/officeart/2005/8/layout/lProcess3"/>
    <dgm:cxn modelId="{0C6B8F03-7449-457C-9B8E-8FB5E359329F}" type="presParOf" srcId="{A0F46E3B-38D4-4283-B272-2DE62F6EFBBB}" destId="{74EA7770-B487-46FD-9889-AD17AA083F50}" srcOrd="2" destOrd="0" presId="urn:microsoft.com/office/officeart/2005/8/layout/lProcess3"/>
    <dgm:cxn modelId="{EF163AAC-E521-47E5-B6AE-6273D462675E}" type="presParOf" srcId="{A0F46E3B-38D4-4283-B272-2DE62F6EFBBB}" destId="{52BF7A72-7C26-4188-817A-D9E344983965}" srcOrd="3" destOrd="0" presId="urn:microsoft.com/office/officeart/2005/8/layout/lProcess3"/>
    <dgm:cxn modelId="{6726148C-89F4-4AAE-8D76-6BE71B2903A2}" type="presParOf" srcId="{A0F46E3B-38D4-4283-B272-2DE62F6EFBBB}" destId="{B8F67A93-A82C-4E7D-9DD4-E9D47FE578BA}" srcOrd="4" destOrd="0" presId="urn:microsoft.com/office/officeart/2005/8/layout/lProcess3"/>
    <dgm:cxn modelId="{9D193CE3-761C-4688-B412-4B6818CCEE01}" type="presParOf" srcId="{EA40A4F7-972F-49BD-B5BB-83E9C3F53CF7}" destId="{DEB7718F-A8FF-465B-B931-788470938907}" srcOrd="7" destOrd="0" presId="urn:microsoft.com/office/officeart/2005/8/layout/lProcess3"/>
    <dgm:cxn modelId="{60C41EB8-40B4-4646-A5E8-57024831BC80}" type="presParOf" srcId="{EA40A4F7-972F-49BD-B5BB-83E9C3F53CF7}" destId="{8678F8D8-86CA-4288-9D95-2F430674F39A}" srcOrd="8" destOrd="0" presId="urn:microsoft.com/office/officeart/2005/8/layout/lProcess3"/>
    <dgm:cxn modelId="{74D03B24-C5DA-4BED-8BCD-DA214D0C9FDB}" type="presParOf" srcId="{8678F8D8-86CA-4288-9D95-2F430674F39A}" destId="{9259D223-6607-47C3-9532-EA54EC5B7B34}" srcOrd="0" destOrd="0" presId="urn:microsoft.com/office/officeart/2005/8/layout/lProcess3"/>
    <dgm:cxn modelId="{B01750D2-9CFB-4C8E-9413-A79124A317D1}" type="presParOf" srcId="{8678F8D8-86CA-4288-9D95-2F430674F39A}" destId="{96431FB3-BAEC-4250-8219-21B644661461}" srcOrd="1" destOrd="0" presId="urn:microsoft.com/office/officeart/2005/8/layout/lProcess3"/>
    <dgm:cxn modelId="{7EE43537-AFF7-4701-BAD2-BEC151134D60}" type="presParOf" srcId="{8678F8D8-86CA-4288-9D95-2F430674F39A}" destId="{1F415705-ED92-4986-8CA1-4FD23C785084}" srcOrd="2" destOrd="0" presId="urn:microsoft.com/office/officeart/2005/8/layout/lProcess3"/>
    <dgm:cxn modelId="{B82CA6F9-5396-40A6-B059-295A38251E78}" type="presParOf" srcId="{8678F8D8-86CA-4288-9D95-2F430674F39A}" destId="{C054BB3C-A479-4347-8051-CA2B14327441}" srcOrd="3" destOrd="0" presId="urn:microsoft.com/office/officeart/2005/8/layout/lProcess3"/>
    <dgm:cxn modelId="{C2CDFA39-DA52-4D65-8279-1CB14BA591F1}" type="presParOf" srcId="{8678F8D8-86CA-4288-9D95-2F430674F39A}" destId="{43E1421A-7C96-4492-ACDC-C74CB2692635}" srcOrd="4" destOrd="0" presId="urn:microsoft.com/office/officeart/2005/8/layout/lProcess3"/>
    <dgm:cxn modelId="{2729C8A4-B345-498B-9601-FA77E56F72FA}" type="presParOf" srcId="{EA40A4F7-972F-49BD-B5BB-83E9C3F53CF7}" destId="{408CB44C-208D-4A7D-AF56-8B5BF74C65DD}" srcOrd="9" destOrd="0" presId="urn:microsoft.com/office/officeart/2005/8/layout/lProcess3"/>
    <dgm:cxn modelId="{DF6966AE-EECE-4935-9AA1-6BBC7FEFBD86}" type="presParOf" srcId="{EA40A4F7-972F-49BD-B5BB-83E9C3F53CF7}" destId="{232D394F-53C4-490E-BC2C-684C35736455}" srcOrd="10" destOrd="0" presId="urn:microsoft.com/office/officeart/2005/8/layout/lProcess3"/>
    <dgm:cxn modelId="{C10A7695-49E8-4A20-8E8B-C69218237D6E}" type="presParOf" srcId="{232D394F-53C4-490E-BC2C-684C35736455}" destId="{D0AAED6D-7ED0-4471-8475-DD34EE8F0518}" srcOrd="0" destOrd="0" presId="urn:microsoft.com/office/officeart/2005/8/layout/lProcess3"/>
    <dgm:cxn modelId="{3F20753B-8059-4E72-89A9-097CB7BA76C2}" type="presParOf" srcId="{232D394F-53C4-490E-BC2C-684C35736455}" destId="{208ACB07-EB34-45EA-A8C9-B063016B19DB}" srcOrd="1" destOrd="0" presId="urn:microsoft.com/office/officeart/2005/8/layout/lProcess3"/>
    <dgm:cxn modelId="{509A5569-C35F-4E3E-9070-F14033B049A3}" type="presParOf" srcId="{232D394F-53C4-490E-BC2C-684C35736455}" destId="{5D005DA8-578F-4D24-91A4-03D7A5E1413E}" srcOrd="2" destOrd="0" presId="urn:microsoft.com/office/officeart/2005/8/layout/lProcess3"/>
    <dgm:cxn modelId="{0C90413D-1214-4486-A125-D9CEDD709CF9}" type="presParOf" srcId="{232D394F-53C4-490E-BC2C-684C35736455}" destId="{A3A4B714-8010-4535-80BA-C7E9A106B8EC}" srcOrd="3" destOrd="0" presId="urn:microsoft.com/office/officeart/2005/8/layout/lProcess3"/>
    <dgm:cxn modelId="{65846C0A-182C-466F-8149-2E1FB5AB02B1}" type="presParOf" srcId="{232D394F-53C4-490E-BC2C-684C35736455}" destId="{46D4EE5B-AFF8-4DD2-9840-076A9724FBA6}" srcOrd="4" destOrd="0" presId="urn:microsoft.com/office/officeart/2005/8/layout/lProcess3"/>
    <dgm:cxn modelId="{9461B55A-8DF1-4852-B6BD-52AE96CA78FB}" type="presParOf" srcId="{EA40A4F7-972F-49BD-B5BB-83E9C3F53CF7}" destId="{588DAA2A-6E24-4A7B-990A-B78F2D3983E0}" srcOrd="11" destOrd="0" presId="urn:microsoft.com/office/officeart/2005/8/layout/lProcess3"/>
    <dgm:cxn modelId="{4708842F-2DD4-4F62-9447-459658FB4130}" type="presParOf" srcId="{EA40A4F7-972F-49BD-B5BB-83E9C3F53CF7}" destId="{C03BC1CF-8F38-41D6-B034-2F473129B6AE}" srcOrd="12" destOrd="0" presId="urn:microsoft.com/office/officeart/2005/8/layout/lProcess3"/>
    <dgm:cxn modelId="{B62FF5FA-ECA2-4075-B3D4-1BDE814CE6CB}" type="presParOf" srcId="{C03BC1CF-8F38-41D6-B034-2F473129B6AE}" destId="{66A63DEB-3587-42B1-8C69-E7CEC231C369}" srcOrd="0" destOrd="0" presId="urn:microsoft.com/office/officeart/2005/8/layout/lProcess3"/>
    <dgm:cxn modelId="{CA08BF44-4589-4470-BF4A-FA39110C212A}" type="presParOf" srcId="{C03BC1CF-8F38-41D6-B034-2F473129B6AE}" destId="{8C7B3F5D-9B51-4256-969C-C711CA0DF92D}" srcOrd="1" destOrd="0" presId="urn:microsoft.com/office/officeart/2005/8/layout/lProcess3"/>
    <dgm:cxn modelId="{A3C92ED4-CF7E-4F73-8E31-55ADF44EC400}" type="presParOf" srcId="{C03BC1CF-8F38-41D6-B034-2F473129B6AE}" destId="{EDA3821B-B51D-4481-8327-6E91841D55E9}" srcOrd="2" destOrd="0" presId="urn:microsoft.com/office/officeart/2005/8/layout/lProcess3"/>
    <dgm:cxn modelId="{A7FCD96C-C6D5-41BF-97FA-265ACE3AB998}" type="presParOf" srcId="{C03BC1CF-8F38-41D6-B034-2F473129B6AE}" destId="{0CF56BB9-DB58-45E5-8FFA-E9C0B7E29A06}" srcOrd="3" destOrd="0" presId="urn:microsoft.com/office/officeart/2005/8/layout/lProcess3"/>
    <dgm:cxn modelId="{62F1D975-7703-4D9B-9CF6-3C04416A2E10}" type="presParOf" srcId="{C03BC1CF-8F38-41D6-B034-2F473129B6AE}" destId="{4D22C743-B6B5-4CC4-AFF4-BD408FDD1AC7}" srcOrd="4" destOrd="0" presId="urn:microsoft.com/office/officeart/2005/8/layout/lProcess3"/>
    <dgm:cxn modelId="{780EAA54-16D2-423F-851F-0BEC47A101E2}" type="presParOf" srcId="{EA40A4F7-972F-49BD-B5BB-83E9C3F53CF7}" destId="{16FE59E8-47DE-4FA1-9654-48260D3E60E9}" srcOrd="13" destOrd="0" presId="urn:microsoft.com/office/officeart/2005/8/layout/lProcess3"/>
    <dgm:cxn modelId="{370437CD-B9DB-4FEF-A138-B9F7DFC6A853}" type="presParOf" srcId="{EA40A4F7-972F-49BD-B5BB-83E9C3F53CF7}" destId="{174C9097-A0E4-405F-BC73-778D87DB67F8}" srcOrd="14" destOrd="0" presId="urn:microsoft.com/office/officeart/2005/8/layout/lProcess3"/>
    <dgm:cxn modelId="{C3FCC6E9-1116-44F9-9400-6C94867BD4CF}" type="presParOf" srcId="{174C9097-A0E4-405F-BC73-778D87DB67F8}" destId="{CA8AE32B-3A55-4E7C-9376-E4A9F72009E6}" srcOrd="0" destOrd="0" presId="urn:microsoft.com/office/officeart/2005/8/layout/lProcess3"/>
    <dgm:cxn modelId="{50A4E218-6A50-4855-AB49-DB202A9484C0}" type="presParOf" srcId="{174C9097-A0E4-405F-BC73-778D87DB67F8}" destId="{BB07A194-8617-4EFB-90C6-62774625380D}" srcOrd="1" destOrd="0" presId="urn:microsoft.com/office/officeart/2005/8/layout/lProcess3"/>
    <dgm:cxn modelId="{61AD430D-B6F7-4EEF-BDCF-E0BD7CFA52EB}" type="presParOf" srcId="{174C9097-A0E4-405F-BC73-778D87DB67F8}" destId="{00096255-94DC-4E62-A673-32D276FB9FBB}" srcOrd="2" destOrd="0" presId="urn:microsoft.com/office/officeart/2005/8/layout/lProcess3"/>
    <dgm:cxn modelId="{8BF93880-75F0-4CFB-B11B-D074E1BEF166}" type="presParOf" srcId="{174C9097-A0E4-405F-BC73-778D87DB67F8}" destId="{AD83022E-3EDF-4C2C-83D6-A53839BFBC6D}" srcOrd="3" destOrd="0" presId="urn:microsoft.com/office/officeart/2005/8/layout/lProcess3"/>
    <dgm:cxn modelId="{E3B03962-141B-477C-8A9E-4D8C89BE895B}" type="presParOf" srcId="{174C9097-A0E4-405F-BC73-778D87DB67F8}" destId="{5EB77180-AD70-42A6-8214-852A3391948D}"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512785-569E-452C-8D47-58DA4007F88C}">
      <dsp:nvSpPr>
        <dsp:cNvPr id="0" name=""/>
        <dsp:cNvSpPr/>
      </dsp:nvSpPr>
      <dsp:spPr>
        <a:xfrm>
          <a:off x="261310" y="587"/>
          <a:ext cx="2287771" cy="669154"/>
        </a:xfrm>
        <a:prstGeom prst="chevron">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fi-FI" sz="1600" kern="1200" dirty="0"/>
            <a:t>SIDOSRYHMÄT</a:t>
          </a:r>
        </a:p>
      </dsp:txBody>
      <dsp:txXfrm>
        <a:off x="595887" y="587"/>
        <a:ext cx="1618617" cy="669154"/>
      </dsp:txXfrm>
    </dsp:sp>
    <dsp:sp modelId="{21235760-666F-412F-8BA5-F72B3371D847}">
      <dsp:nvSpPr>
        <dsp:cNvPr id="0" name=""/>
        <dsp:cNvSpPr/>
      </dsp:nvSpPr>
      <dsp:spPr>
        <a:xfrm>
          <a:off x="2331607" y="57465"/>
          <a:ext cx="2828170" cy="555398"/>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fi-FI" sz="1600" kern="1200" dirty="0"/>
            <a:t>Mitkä ovat tärkeimmät sidosryhmät? </a:t>
          </a:r>
        </a:p>
      </dsp:txBody>
      <dsp:txXfrm>
        <a:off x="2609306" y="57465"/>
        <a:ext cx="2272772" cy="555398"/>
      </dsp:txXfrm>
    </dsp:sp>
    <dsp:sp modelId="{DF376595-9987-4DBB-A90E-44C075A7FF47}">
      <dsp:nvSpPr>
        <dsp:cNvPr id="0" name=""/>
        <dsp:cNvSpPr/>
      </dsp:nvSpPr>
      <dsp:spPr>
        <a:xfrm>
          <a:off x="4965388" y="57465"/>
          <a:ext cx="3635025" cy="555398"/>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fi-FI" sz="1600" kern="1200" dirty="0"/>
            <a:t>Keitä on tarpeen </a:t>
          </a:r>
          <a:r>
            <a:rPr lang="fi-FI" sz="1600" kern="1200" dirty="0" err="1"/>
            <a:t>osallistaa</a:t>
          </a:r>
          <a:r>
            <a:rPr lang="fi-FI" sz="1600" kern="1200" dirty="0"/>
            <a:t> mukaan prosessiin?</a:t>
          </a:r>
        </a:p>
      </dsp:txBody>
      <dsp:txXfrm>
        <a:off x="5243087" y="57465"/>
        <a:ext cx="3079627" cy="555398"/>
      </dsp:txXfrm>
    </dsp:sp>
    <dsp:sp modelId="{1B14EE30-3FB1-4BE0-9AB5-11782257EB00}">
      <dsp:nvSpPr>
        <dsp:cNvPr id="0" name=""/>
        <dsp:cNvSpPr/>
      </dsp:nvSpPr>
      <dsp:spPr>
        <a:xfrm>
          <a:off x="261310" y="763423"/>
          <a:ext cx="2287771" cy="669154"/>
        </a:xfrm>
        <a:prstGeom prst="chevron">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fi-FI" sz="1600" kern="1200" dirty="0"/>
            <a:t>TAVOITTEET</a:t>
          </a:r>
        </a:p>
      </dsp:txBody>
      <dsp:txXfrm>
        <a:off x="595887" y="763423"/>
        <a:ext cx="1618617" cy="669154"/>
      </dsp:txXfrm>
    </dsp:sp>
    <dsp:sp modelId="{1FD260C4-9311-4F95-9D0D-4FDF61EA94C3}">
      <dsp:nvSpPr>
        <dsp:cNvPr id="0" name=""/>
        <dsp:cNvSpPr/>
      </dsp:nvSpPr>
      <dsp:spPr>
        <a:xfrm>
          <a:off x="2331607" y="820301"/>
          <a:ext cx="3626708" cy="555398"/>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fi-FI" sz="1600" kern="1200" dirty="0"/>
            <a:t>Minkä tavoitteiden edistämistä pidetään tärkeänä?</a:t>
          </a:r>
        </a:p>
      </dsp:txBody>
      <dsp:txXfrm>
        <a:off x="2609306" y="820301"/>
        <a:ext cx="3071310" cy="555398"/>
      </dsp:txXfrm>
    </dsp:sp>
    <dsp:sp modelId="{4A7B388F-041B-4F36-87D9-EF26E8401BA6}">
      <dsp:nvSpPr>
        <dsp:cNvPr id="0" name=""/>
        <dsp:cNvSpPr/>
      </dsp:nvSpPr>
      <dsp:spPr>
        <a:xfrm>
          <a:off x="5763926" y="820301"/>
          <a:ext cx="4389020" cy="555398"/>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fi-FI" sz="1600" kern="1200" dirty="0"/>
            <a:t>Mihin tavoitteisiin jatkokäyttömuodon valinnalla voi olla vaikutusta?</a:t>
          </a:r>
        </a:p>
      </dsp:txBody>
      <dsp:txXfrm>
        <a:off x="6041625" y="820301"/>
        <a:ext cx="3833622" cy="555398"/>
      </dsp:txXfrm>
    </dsp:sp>
    <dsp:sp modelId="{77E33B1D-E2E1-46F8-8FBF-5959F1D31A16}">
      <dsp:nvSpPr>
        <dsp:cNvPr id="0" name=""/>
        <dsp:cNvSpPr/>
      </dsp:nvSpPr>
      <dsp:spPr>
        <a:xfrm>
          <a:off x="261310" y="1526259"/>
          <a:ext cx="2287771" cy="669154"/>
        </a:xfrm>
        <a:prstGeom prst="chevron">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fi-FI" sz="1600" kern="1200" dirty="0"/>
            <a:t>LOHKOT</a:t>
          </a:r>
        </a:p>
      </dsp:txBody>
      <dsp:txXfrm>
        <a:off x="595887" y="1526259"/>
        <a:ext cx="1618617" cy="669154"/>
      </dsp:txXfrm>
    </dsp:sp>
    <dsp:sp modelId="{88D09B4C-6F23-4AAD-859E-616B94F38D96}">
      <dsp:nvSpPr>
        <dsp:cNvPr id="0" name=""/>
        <dsp:cNvSpPr/>
      </dsp:nvSpPr>
      <dsp:spPr>
        <a:xfrm>
          <a:off x="2331607" y="1583137"/>
          <a:ext cx="3526736" cy="555398"/>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fi-FI" sz="1600" kern="1200" dirty="0"/>
            <a:t>Miten suon eri osat (lohkot) eroavat toisistaan?</a:t>
          </a:r>
        </a:p>
      </dsp:txBody>
      <dsp:txXfrm>
        <a:off x="2609306" y="1583137"/>
        <a:ext cx="2971338" cy="555398"/>
      </dsp:txXfrm>
    </dsp:sp>
    <dsp:sp modelId="{9638F0E9-ECBD-40EE-BB6D-60ACC83A906E}">
      <dsp:nvSpPr>
        <dsp:cNvPr id="0" name=""/>
        <dsp:cNvSpPr/>
      </dsp:nvSpPr>
      <dsp:spPr>
        <a:xfrm>
          <a:off x="5663954" y="1583137"/>
          <a:ext cx="2775463" cy="555398"/>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fi-FI" sz="1600" kern="1200" dirty="0"/>
            <a:t>Mitkä ovat eri lohkojen ominaispiirteet?</a:t>
          </a:r>
        </a:p>
      </dsp:txBody>
      <dsp:txXfrm>
        <a:off x="5941653" y="1583137"/>
        <a:ext cx="2220065" cy="555398"/>
      </dsp:txXfrm>
    </dsp:sp>
    <dsp:sp modelId="{A4570BCE-647B-46D7-8441-4F692A5CBF32}">
      <dsp:nvSpPr>
        <dsp:cNvPr id="0" name=""/>
        <dsp:cNvSpPr/>
      </dsp:nvSpPr>
      <dsp:spPr>
        <a:xfrm>
          <a:off x="261310" y="2289095"/>
          <a:ext cx="2287771" cy="669154"/>
        </a:xfrm>
        <a:prstGeom prst="chevron">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fi-FI" sz="1600" kern="1200" dirty="0"/>
            <a:t>VAIHTOEHDOT</a:t>
          </a:r>
        </a:p>
      </dsp:txBody>
      <dsp:txXfrm>
        <a:off x="595887" y="2289095"/>
        <a:ext cx="1618617" cy="669154"/>
      </dsp:txXfrm>
    </dsp:sp>
    <dsp:sp modelId="{74EA7770-B487-46FD-9889-AD17AA083F50}">
      <dsp:nvSpPr>
        <dsp:cNvPr id="0" name=""/>
        <dsp:cNvSpPr/>
      </dsp:nvSpPr>
      <dsp:spPr>
        <a:xfrm>
          <a:off x="2331607" y="2345973"/>
          <a:ext cx="3781095" cy="555398"/>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fi-FI" sz="1600" kern="1200" dirty="0"/>
            <a:t>Mitä eri jatkokäyttövaihtoehtoja tarkastellaan eri lohkoilla?</a:t>
          </a:r>
        </a:p>
      </dsp:txBody>
      <dsp:txXfrm>
        <a:off x="2609306" y="2345973"/>
        <a:ext cx="3225697" cy="555398"/>
      </dsp:txXfrm>
    </dsp:sp>
    <dsp:sp modelId="{B8F67A93-A82C-4E7D-9DD4-E9D47FE578BA}">
      <dsp:nvSpPr>
        <dsp:cNvPr id="0" name=""/>
        <dsp:cNvSpPr/>
      </dsp:nvSpPr>
      <dsp:spPr>
        <a:xfrm>
          <a:off x="5918312" y="2345973"/>
          <a:ext cx="3912349" cy="555398"/>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fi-FI" sz="1600" kern="1200" dirty="0"/>
            <a:t>Onko jatkokäyttömuotoja, jotka eivät voi tulla kyseeseen?</a:t>
          </a:r>
        </a:p>
      </dsp:txBody>
      <dsp:txXfrm>
        <a:off x="6196011" y="2345973"/>
        <a:ext cx="3356951" cy="555398"/>
      </dsp:txXfrm>
    </dsp:sp>
    <dsp:sp modelId="{9259D223-6607-47C3-9532-EA54EC5B7B34}">
      <dsp:nvSpPr>
        <dsp:cNvPr id="0" name=""/>
        <dsp:cNvSpPr/>
      </dsp:nvSpPr>
      <dsp:spPr>
        <a:xfrm>
          <a:off x="261310" y="3051931"/>
          <a:ext cx="2287771" cy="669154"/>
        </a:xfrm>
        <a:prstGeom prst="chevron">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fi-FI" sz="1600" kern="1200" dirty="0"/>
            <a:t>VAIKUTUKSET</a:t>
          </a:r>
        </a:p>
      </dsp:txBody>
      <dsp:txXfrm>
        <a:off x="595887" y="3051931"/>
        <a:ext cx="1618617" cy="669154"/>
      </dsp:txXfrm>
    </dsp:sp>
    <dsp:sp modelId="{1F415705-ED92-4986-8CA1-4FD23C785084}">
      <dsp:nvSpPr>
        <dsp:cNvPr id="0" name=""/>
        <dsp:cNvSpPr/>
      </dsp:nvSpPr>
      <dsp:spPr>
        <a:xfrm>
          <a:off x="2331607" y="3108809"/>
          <a:ext cx="4396962" cy="555398"/>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fi-FI" sz="1600" kern="1200" dirty="0"/>
            <a:t>Mitkä ovat vaihtoehtojen vaikutukset ja toteutettavuus eri tavoitteiden suhteen?</a:t>
          </a:r>
        </a:p>
      </dsp:txBody>
      <dsp:txXfrm>
        <a:off x="2609306" y="3108809"/>
        <a:ext cx="3841564" cy="555398"/>
      </dsp:txXfrm>
    </dsp:sp>
    <dsp:sp modelId="{43E1421A-7C96-4492-ACDC-C74CB2692635}">
      <dsp:nvSpPr>
        <dsp:cNvPr id="0" name=""/>
        <dsp:cNvSpPr/>
      </dsp:nvSpPr>
      <dsp:spPr>
        <a:xfrm>
          <a:off x="6534180" y="3108809"/>
          <a:ext cx="3401535" cy="555398"/>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fi-FI" sz="1600" kern="1200" dirty="0"/>
            <a:t>Mitkä ovat suurimmat erot vaihtoehtojen välillä?</a:t>
          </a:r>
        </a:p>
      </dsp:txBody>
      <dsp:txXfrm>
        <a:off x="6811879" y="3108809"/>
        <a:ext cx="2846137" cy="555398"/>
      </dsp:txXfrm>
    </dsp:sp>
    <dsp:sp modelId="{D0AAED6D-7ED0-4471-8475-DD34EE8F0518}">
      <dsp:nvSpPr>
        <dsp:cNvPr id="0" name=""/>
        <dsp:cNvSpPr/>
      </dsp:nvSpPr>
      <dsp:spPr>
        <a:xfrm>
          <a:off x="261310" y="3814767"/>
          <a:ext cx="2287771" cy="669154"/>
        </a:xfrm>
        <a:prstGeom prst="chevron">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fi-FI" sz="1600" kern="1200" dirty="0"/>
            <a:t>NÄKÖKULMAT JA PAINOTUS</a:t>
          </a:r>
        </a:p>
      </dsp:txBody>
      <dsp:txXfrm>
        <a:off x="595887" y="3814767"/>
        <a:ext cx="1618617" cy="669154"/>
      </dsp:txXfrm>
    </dsp:sp>
    <dsp:sp modelId="{5D005DA8-578F-4D24-91A4-03D7A5E1413E}">
      <dsp:nvSpPr>
        <dsp:cNvPr id="0" name=""/>
        <dsp:cNvSpPr/>
      </dsp:nvSpPr>
      <dsp:spPr>
        <a:xfrm>
          <a:off x="2331607" y="3871645"/>
          <a:ext cx="3952949" cy="555398"/>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fi-FI" sz="1600" kern="1200" dirty="0"/>
            <a:t>Mitä eri tavoitteita korostetaan jatkokäyttömuotojen valinnassa?</a:t>
          </a:r>
        </a:p>
      </dsp:txBody>
      <dsp:txXfrm>
        <a:off x="2609306" y="3871645"/>
        <a:ext cx="3397551" cy="555398"/>
      </dsp:txXfrm>
    </dsp:sp>
    <dsp:sp modelId="{46D4EE5B-AFF8-4DD2-9840-076A9724FBA6}">
      <dsp:nvSpPr>
        <dsp:cNvPr id="0" name=""/>
        <dsp:cNvSpPr/>
      </dsp:nvSpPr>
      <dsp:spPr>
        <a:xfrm>
          <a:off x="6090166" y="3871645"/>
          <a:ext cx="4467608" cy="555398"/>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fi-FI" sz="1600" kern="1200" dirty="0"/>
            <a:t>Kuinka tärkeinä eri tavoitteita pidetään eri näkökulmista katsottuna?</a:t>
          </a:r>
        </a:p>
      </dsp:txBody>
      <dsp:txXfrm>
        <a:off x="6367865" y="3871645"/>
        <a:ext cx="3912210" cy="555398"/>
      </dsp:txXfrm>
    </dsp:sp>
    <dsp:sp modelId="{66A63DEB-3587-42B1-8C69-E7CEC231C369}">
      <dsp:nvSpPr>
        <dsp:cNvPr id="0" name=""/>
        <dsp:cNvSpPr/>
      </dsp:nvSpPr>
      <dsp:spPr>
        <a:xfrm>
          <a:off x="261310" y="4577603"/>
          <a:ext cx="2287771" cy="669154"/>
        </a:xfrm>
        <a:prstGeom prst="chevron">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fi-FI" sz="1600" kern="1200" dirty="0"/>
            <a:t>SYNTEESI TULOKSISTA</a:t>
          </a:r>
        </a:p>
      </dsp:txBody>
      <dsp:txXfrm>
        <a:off x="595887" y="4577603"/>
        <a:ext cx="1618617" cy="669154"/>
      </dsp:txXfrm>
    </dsp:sp>
    <dsp:sp modelId="{EDA3821B-B51D-4481-8327-6E91841D55E9}">
      <dsp:nvSpPr>
        <dsp:cNvPr id="0" name=""/>
        <dsp:cNvSpPr/>
      </dsp:nvSpPr>
      <dsp:spPr>
        <a:xfrm>
          <a:off x="2331607" y="4634481"/>
          <a:ext cx="4535395" cy="555398"/>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fi-FI" sz="1600" kern="1200" dirty="0"/>
            <a:t>Mitkä ovat parhaat jatkokäyttömuodot eri lohkoilla eri näkökulmista katsottuna?</a:t>
          </a:r>
        </a:p>
      </dsp:txBody>
      <dsp:txXfrm>
        <a:off x="2609306" y="4634481"/>
        <a:ext cx="3979997" cy="555398"/>
      </dsp:txXfrm>
    </dsp:sp>
    <dsp:sp modelId="{4D22C743-B6B5-4CC4-AFF4-BD408FDD1AC7}">
      <dsp:nvSpPr>
        <dsp:cNvPr id="0" name=""/>
        <dsp:cNvSpPr/>
      </dsp:nvSpPr>
      <dsp:spPr>
        <a:xfrm>
          <a:off x="6672612" y="4634481"/>
          <a:ext cx="4429494" cy="555398"/>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fi-FI" sz="1600" kern="1200" dirty="0"/>
            <a:t>Syntyikö yhteinen näkemys siitä, mikä on kokonaisuutena paras ratkaisu?</a:t>
          </a:r>
        </a:p>
      </dsp:txBody>
      <dsp:txXfrm>
        <a:off x="6950311" y="4634481"/>
        <a:ext cx="3874096" cy="555398"/>
      </dsp:txXfrm>
    </dsp:sp>
    <dsp:sp modelId="{CA8AE32B-3A55-4E7C-9376-E4A9F72009E6}">
      <dsp:nvSpPr>
        <dsp:cNvPr id="0" name=""/>
        <dsp:cNvSpPr/>
      </dsp:nvSpPr>
      <dsp:spPr>
        <a:xfrm>
          <a:off x="261310" y="5340439"/>
          <a:ext cx="2289327" cy="669154"/>
        </a:xfrm>
        <a:prstGeom prst="chevron">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fi-FI" sz="1600" kern="1200" dirty="0"/>
            <a:t>VIESTINTÄ</a:t>
          </a:r>
        </a:p>
      </dsp:txBody>
      <dsp:txXfrm>
        <a:off x="595887" y="5340439"/>
        <a:ext cx="1620173" cy="669154"/>
      </dsp:txXfrm>
    </dsp:sp>
    <dsp:sp modelId="{00096255-94DC-4E62-A673-32D276FB9FBB}">
      <dsp:nvSpPr>
        <dsp:cNvPr id="0" name=""/>
        <dsp:cNvSpPr/>
      </dsp:nvSpPr>
      <dsp:spPr>
        <a:xfrm>
          <a:off x="2333162" y="5397317"/>
          <a:ext cx="2903607" cy="555398"/>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fi-FI" sz="1600" kern="1200" dirty="0"/>
            <a:t>Miten ja kenelle tuloksista viestitään?</a:t>
          </a:r>
        </a:p>
      </dsp:txBody>
      <dsp:txXfrm>
        <a:off x="2610861" y="5397317"/>
        <a:ext cx="2348209" cy="555398"/>
      </dsp:txXfrm>
    </dsp:sp>
    <dsp:sp modelId="{5EB77180-AD70-42A6-8214-852A3391948D}">
      <dsp:nvSpPr>
        <dsp:cNvPr id="0" name=""/>
        <dsp:cNvSpPr/>
      </dsp:nvSpPr>
      <dsp:spPr>
        <a:xfrm>
          <a:off x="5042381" y="5397317"/>
          <a:ext cx="2919936" cy="555398"/>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fi-FI" sz="1600" kern="1200" dirty="0"/>
            <a:t>Keitä otetaan mukaan jatkosuunnitteluun?</a:t>
          </a:r>
        </a:p>
      </dsp:txBody>
      <dsp:txXfrm>
        <a:off x="5320080" y="5397317"/>
        <a:ext cx="2364538" cy="555398"/>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47C98521-F432-4972-8DCD-BF042C8ECC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7EA4EFE9-B313-4916-BC92-461AD15C97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2E29AD-6962-4F41-A8E3-A500C85E9636}" type="datetimeFigureOut">
              <a:rPr lang="fi-FI" smtClean="0"/>
              <a:t>11.12.2024</a:t>
            </a:fld>
            <a:endParaRPr lang="fi-FI"/>
          </a:p>
        </p:txBody>
      </p:sp>
      <p:sp>
        <p:nvSpPr>
          <p:cNvPr id="4" name="Alatunnisteen paikkamerkki 3">
            <a:extLst>
              <a:ext uri="{FF2B5EF4-FFF2-40B4-BE49-F238E27FC236}">
                <a16:creationId xmlns:a16="http://schemas.microsoft.com/office/drawing/2014/main" id="{AEE571B3-FE2A-4E91-882F-40FA7B29F8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FDB0D0B2-D0D8-4E79-938B-E6569E8A74D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324F1E-E137-456F-9307-54686FEEDBC2}" type="slidenum">
              <a:rPr lang="fi-FI" smtClean="0"/>
              <a:t>‹#›</a:t>
            </a:fld>
            <a:endParaRPr lang="fi-FI"/>
          </a:p>
        </p:txBody>
      </p:sp>
    </p:spTree>
    <p:extLst>
      <p:ext uri="{BB962C8B-B14F-4D97-AF65-F5344CB8AC3E}">
        <p14:creationId xmlns:p14="http://schemas.microsoft.com/office/powerpoint/2010/main" val="340181361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732B33-838E-4511-96FF-6AAD03FB9CDE}" type="datetimeFigureOut">
              <a:rPr lang="fi-FI" smtClean="0"/>
              <a:t>11.12.2024</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E0D77E-73F2-4CF6-8D74-789903B0E963}" type="slidenum">
              <a:rPr lang="fi-FI" smtClean="0"/>
              <a:t>‹#›</a:t>
            </a:fld>
            <a:endParaRPr lang="fi-FI"/>
          </a:p>
        </p:txBody>
      </p:sp>
    </p:spTree>
    <p:extLst>
      <p:ext uri="{BB962C8B-B14F-4D97-AF65-F5344CB8AC3E}">
        <p14:creationId xmlns:p14="http://schemas.microsoft.com/office/powerpoint/2010/main" val="85064800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Päähuomio on monitavoitearvioinnissa</a:t>
            </a:r>
          </a:p>
        </p:txBody>
      </p:sp>
      <p:sp>
        <p:nvSpPr>
          <p:cNvPr id="4" name="Dian numeron paikkamerkki 3"/>
          <p:cNvSpPr>
            <a:spLocks noGrp="1"/>
          </p:cNvSpPr>
          <p:nvPr>
            <p:ph type="sldNum" sz="quarter" idx="5"/>
          </p:nvPr>
        </p:nvSpPr>
        <p:spPr/>
        <p:txBody>
          <a:bodyPr/>
          <a:lstStyle/>
          <a:p>
            <a:fld id="{E6E0D77E-73F2-4CF6-8D74-789903B0E963}" type="slidenum">
              <a:rPr lang="fi-FI" smtClean="0"/>
              <a:t>2</a:t>
            </a:fld>
            <a:endParaRPr lang="fi-FI"/>
          </a:p>
        </p:txBody>
      </p:sp>
    </p:spTree>
    <p:extLst>
      <p:ext uri="{BB962C8B-B14F-4D97-AF65-F5344CB8AC3E}">
        <p14:creationId xmlns:p14="http://schemas.microsoft.com/office/powerpoint/2010/main" val="491592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Muodollistaa arkijärjen käyttöä ongelmissa, jotka ovat liian mutkikkaita ratkaistavaksi ilman päätöstukea</a:t>
            </a:r>
          </a:p>
          <a:p>
            <a:r>
              <a:rPr lang="fi-FI" dirty="0"/>
              <a:t>Kyse on käytännönläheisestä menetelmästä, ei abstraktista teoretisoinnista</a:t>
            </a: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D2DE3-2FF1-471C-9C75-1EBC785EA4FB}"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0045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Muodollistaa arkijärjen käyttöä ongelmissa, jotka ovat liian mutkikkaita ratkaistavaksi ilman päätöstukea</a:t>
            </a:r>
          </a:p>
          <a:p>
            <a:r>
              <a:rPr lang="fi-FI" dirty="0"/>
              <a:t>Kyse on käytännönläheisestä menetelmästä, ei abstraktista teoretisoinnista</a:t>
            </a: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D2DE3-2FF1-471C-9C75-1EBC785EA4FB}"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9119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Miksi monitavoitearviointia on sovellettu. Päätöksentekoa edeltävän valmisteluprosessi parantaminen ja päätöksenteon pohjana olevan aineiston parantaminen</a:t>
            </a:r>
          </a:p>
        </p:txBody>
      </p:sp>
      <p:sp>
        <p:nvSpPr>
          <p:cNvPr id="4" name="Dian numeron paikkamerkki 3"/>
          <p:cNvSpPr>
            <a:spLocks noGrp="1"/>
          </p:cNvSpPr>
          <p:nvPr>
            <p:ph type="sldNum" sz="quarter" idx="5"/>
          </p:nvPr>
        </p:nvSpPr>
        <p:spPr/>
        <p:txBody>
          <a:bodyPr/>
          <a:lstStyle/>
          <a:p>
            <a:fld id="{E6E0D77E-73F2-4CF6-8D74-789903B0E963}" type="slidenum">
              <a:rPr lang="fi-FI" smtClean="0"/>
              <a:t>13</a:t>
            </a:fld>
            <a:endParaRPr lang="fi-FI"/>
          </a:p>
        </p:txBody>
      </p:sp>
    </p:spTree>
    <p:extLst>
      <p:ext uri="{BB962C8B-B14F-4D97-AF65-F5344CB8AC3E}">
        <p14:creationId xmlns:p14="http://schemas.microsoft.com/office/powerpoint/2010/main" val="23091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E0D77E-73F2-4CF6-8D74-789903B0E963}" type="slidenum">
              <a:rPr lang="fi-FI" smtClean="0"/>
              <a:t>14</a:t>
            </a:fld>
            <a:endParaRPr lang="fi-FI"/>
          </a:p>
        </p:txBody>
      </p:sp>
    </p:spTree>
    <p:extLst>
      <p:ext uri="{BB962C8B-B14F-4D97-AF65-F5344CB8AC3E}">
        <p14:creationId xmlns:p14="http://schemas.microsoft.com/office/powerpoint/2010/main" val="2968535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E0D77E-73F2-4CF6-8D74-789903B0E963}" type="slidenum">
              <a:rPr lang="fi-FI" smtClean="0"/>
              <a:t>22</a:t>
            </a:fld>
            <a:endParaRPr lang="fi-FI"/>
          </a:p>
        </p:txBody>
      </p:sp>
    </p:spTree>
    <p:extLst>
      <p:ext uri="{BB962C8B-B14F-4D97-AF65-F5344CB8AC3E}">
        <p14:creationId xmlns:p14="http://schemas.microsoft.com/office/powerpoint/2010/main" val="3485460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0-1 välille skaalaamisesta seuraa se, että indikaattorien painotuksessa otettava huomioon vaihteluvälit</a:t>
            </a:r>
          </a:p>
        </p:txBody>
      </p:sp>
      <p:sp>
        <p:nvSpPr>
          <p:cNvPr id="4" name="Dian numeron paikkamerkki 3"/>
          <p:cNvSpPr>
            <a:spLocks noGrp="1"/>
          </p:cNvSpPr>
          <p:nvPr>
            <p:ph type="sldNum" sz="quarter" idx="5"/>
          </p:nvPr>
        </p:nvSpPr>
        <p:spPr/>
        <p:txBody>
          <a:bodyPr/>
          <a:lstStyle/>
          <a:p>
            <a:fld id="{7F5C7C32-ACC5-471C-AFC1-FC7875943FAF}" type="slidenum">
              <a:rPr lang="fi-FI" smtClean="0"/>
              <a:t>40</a:t>
            </a:fld>
            <a:endParaRPr lang="fi-FI"/>
          </a:p>
        </p:txBody>
      </p:sp>
    </p:spTree>
    <p:extLst>
      <p:ext uri="{BB962C8B-B14F-4D97-AF65-F5344CB8AC3E}">
        <p14:creationId xmlns:p14="http://schemas.microsoft.com/office/powerpoint/2010/main" val="3104853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5C7C32-ACC5-471C-AFC1-FC7875943FAF}"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52336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00D669B-29C8-A4EB-2D71-CF37716F9117}"/>
              </a:ext>
            </a:extLst>
          </p:cNvPr>
          <p:cNvSpPr>
            <a:spLocks noGrp="1"/>
          </p:cNvSpPr>
          <p:nvPr>
            <p:ph type="title" hasCustomPrompt="1"/>
          </p:nvPr>
        </p:nvSpPr>
        <p:spPr>
          <a:xfrm>
            <a:off x="682170" y="571499"/>
            <a:ext cx="10827659" cy="983513"/>
          </a:xfrm>
        </p:spPr>
        <p:txBody>
          <a:bodyPr>
            <a:noAutofit/>
          </a:bodyPr>
          <a:lstStyle>
            <a:lvl1pPr>
              <a:defRPr sz="3800"/>
            </a:lvl1pPr>
          </a:lstStyle>
          <a:p>
            <a:r>
              <a:rPr lang="fi-FI" dirty="0"/>
              <a:t>Lisää otsikko napsauttamalla</a:t>
            </a:r>
          </a:p>
        </p:txBody>
      </p:sp>
      <p:sp>
        <p:nvSpPr>
          <p:cNvPr id="3" name="Sisällön paikkamerkki 2">
            <a:extLst>
              <a:ext uri="{FF2B5EF4-FFF2-40B4-BE49-F238E27FC236}">
                <a16:creationId xmlns:a16="http://schemas.microsoft.com/office/drawing/2014/main" id="{29FAB5EF-9BBB-35DD-308E-C70BAB11BDF3}"/>
              </a:ext>
            </a:extLst>
          </p:cNvPr>
          <p:cNvSpPr>
            <a:spLocks noGrp="1"/>
          </p:cNvSpPr>
          <p:nvPr>
            <p:ph idx="1" hasCustomPrompt="1"/>
          </p:nvPr>
        </p:nvSpPr>
        <p:spPr>
          <a:xfrm>
            <a:off x="682170" y="1714500"/>
            <a:ext cx="10827659" cy="4114801"/>
          </a:xfrm>
        </p:spPr>
        <p:txBody>
          <a:bodyPr>
            <a:noAutofit/>
          </a:bodyPr>
          <a:lstStyle>
            <a:lvl1pPr marL="0" indent="0">
              <a:buFont typeface="Arial" panose="020B0604020202020204" pitchFamily="34" charset="0"/>
              <a:buNone/>
              <a:defRPr sz="2400"/>
            </a:lvl1pPr>
            <a:lvl2pPr marL="352425" indent="-169863">
              <a:buFont typeface="Arial" panose="020B0604020202020204" pitchFamily="34" charset="0"/>
              <a:buChar char="•"/>
              <a:defRPr/>
            </a:lvl2pPr>
          </a:lstStyle>
          <a:p>
            <a:pPr lvl="0"/>
            <a:r>
              <a:rPr lang="fi-FI" dirty="0"/>
              <a:t>Lisää tekstiä napauttamalla</a:t>
            </a:r>
          </a:p>
          <a:p>
            <a:pPr lvl="1"/>
            <a:r>
              <a:rPr lang="fi-FI" dirty="0"/>
              <a:t>toinen taso</a:t>
            </a:r>
          </a:p>
          <a:p>
            <a:pPr lvl="2"/>
            <a:r>
              <a:rPr lang="fi-FI" dirty="0"/>
              <a:t>kolmas taso</a:t>
            </a:r>
          </a:p>
          <a:p>
            <a:pPr lvl="3"/>
            <a:r>
              <a:rPr lang="fi-FI" dirty="0"/>
              <a:t>neljäs taso</a:t>
            </a:r>
          </a:p>
          <a:p>
            <a:pPr lvl="4"/>
            <a:r>
              <a:rPr lang="fi-FI" dirty="0"/>
              <a:t>viides taso</a:t>
            </a:r>
          </a:p>
          <a:p>
            <a:pPr lvl="0"/>
            <a:endParaRPr lang="fi-FI" dirty="0"/>
          </a:p>
        </p:txBody>
      </p:sp>
      <p:pic>
        <p:nvPicPr>
          <p:cNvPr id="4" name="Kuva 3">
            <a:extLst>
              <a:ext uri="{FF2B5EF4-FFF2-40B4-BE49-F238E27FC236}">
                <a16:creationId xmlns:a16="http://schemas.microsoft.com/office/drawing/2014/main" id="{689B0F09-8B74-5048-A35E-DD91870C42F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39325" y="6055469"/>
            <a:ext cx="1933575" cy="513606"/>
          </a:xfrm>
          <a:prstGeom prst="rect">
            <a:avLst/>
          </a:prstGeom>
        </p:spPr>
      </p:pic>
    </p:spTree>
    <p:extLst>
      <p:ext uri="{BB962C8B-B14F-4D97-AF65-F5344CB8AC3E}">
        <p14:creationId xmlns:p14="http://schemas.microsoft.com/office/powerpoint/2010/main" val="334341384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uva ja sisältö ">
    <p:spTree>
      <p:nvGrpSpPr>
        <p:cNvPr id="1" name=""/>
        <p:cNvGrpSpPr/>
        <p:nvPr/>
      </p:nvGrpSpPr>
      <p:grpSpPr>
        <a:xfrm>
          <a:off x="0" y="0"/>
          <a:ext cx="0" cy="0"/>
          <a:chOff x="0" y="0"/>
          <a:chExt cx="0" cy="0"/>
        </a:xfrm>
      </p:grpSpPr>
      <p:sp>
        <p:nvSpPr>
          <p:cNvPr id="3" name="Kuvan paikkamerkki 2">
            <a:extLst>
              <a:ext uri="{FF2B5EF4-FFF2-40B4-BE49-F238E27FC236}">
                <a16:creationId xmlns:a16="http://schemas.microsoft.com/office/drawing/2014/main" id="{57C80A9E-A3B7-A6AF-80F7-86AFC224A8BF}"/>
              </a:ext>
              <a:ext uri="{C183D7F6-B498-43B3-948B-1728B52AA6E4}">
                <adec:decorative xmlns:adec="http://schemas.microsoft.com/office/drawing/2017/decorative" val="1"/>
              </a:ext>
            </a:extLst>
          </p:cNvPr>
          <p:cNvSpPr>
            <a:spLocks noGrp="1"/>
          </p:cNvSpPr>
          <p:nvPr>
            <p:ph type="pic" idx="1" hasCustomPrompt="1"/>
          </p:nvPr>
        </p:nvSpPr>
        <p:spPr>
          <a:xfrm>
            <a:off x="0" y="0"/>
            <a:ext cx="5655076" cy="6858000"/>
          </a:xfrm>
        </p:spPr>
        <p:txBody>
          <a:bodyPr>
            <a:normAutofit/>
          </a:bodyPr>
          <a:lstStyle>
            <a:lvl1pPr marL="0" indent="0" algn="ctr">
              <a:buNone/>
              <a:defRPr sz="1800">
                <a:solidFill>
                  <a:srgbClr val="FF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lang="fi-FI" dirty="0"/>
            </a:br>
            <a:r>
              <a:rPr lang="fi-FI" dirty="0"/>
              <a:t>Lisää kuva napsauttamalla </a:t>
            </a:r>
            <a:br>
              <a:rPr lang="fi-FI" dirty="0"/>
            </a:br>
            <a:r>
              <a:rPr lang="fi-FI" dirty="0"/>
              <a:t>keskellä näkyvää kuvaketta.</a:t>
            </a:r>
            <a:br>
              <a:rPr lang="fi-FI" dirty="0"/>
            </a:br>
            <a:r>
              <a:rPr lang="fi-FI" dirty="0"/>
              <a:t>Ohjeet kuvan rajaamiseen ja skaalaamiseen löytyvät diasarjan alussa olevalta ohjesivulta.</a:t>
            </a:r>
            <a:br>
              <a:rPr lang="fi-FI" dirty="0"/>
            </a:br>
            <a:r>
              <a:rPr lang="fi-FI" dirty="0"/>
              <a:t>Muista lisätä kuvalle alt-teksti.</a:t>
            </a:r>
          </a:p>
        </p:txBody>
      </p:sp>
      <p:pic>
        <p:nvPicPr>
          <p:cNvPr id="7" name="Kuva 4">
            <a:extLst>
              <a:ext uri="{FF2B5EF4-FFF2-40B4-BE49-F238E27FC236}">
                <a16:creationId xmlns:a16="http://schemas.microsoft.com/office/drawing/2014/main" id="{A7AA0FC4-980B-BFAC-EA98-9BC5BB2E5CB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39325" y="6055469"/>
            <a:ext cx="1933575" cy="513606"/>
          </a:xfrm>
          <a:prstGeom prst="rect">
            <a:avLst/>
          </a:prstGeom>
        </p:spPr>
      </p:pic>
      <p:sp>
        <p:nvSpPr>
          <p:cNvPr id="10" name="Otsikko 1">
            <a:extLst>
              <a:ext uri="{FF2B5EF4-FFF2-40B4-BE49-F238E27FC236}">
                <a16:creationId xmlns:a16="http://schemas.microsoft.com/office/drawing/2014/main" id="{538C098E-3E44-B9F0-FC60-C2CF263552BB}"/>
              </a:ext>
            </a:extLst>
          </p:cNvPr>
          <p:cNvSpPr>
            <a:spLocks noGrp="1"/>
          </p:cNvSpPr>
          <p:nvPr>
            <p:ph type="title" hasCustomPrompt="1"/>
          </p:nvPr>
        </p:nvSpPr>
        <p:spPr>
          <a:xfrm>
            <a:off x="6285391" y="571499"/>
            <a:ext cx="5224437" cy="1278566"/>
          </a:xfrm>
        </p:spPr>
        <p:txBody>
          <a:bodyPr>
            <a:noAutofit/>
          </a:bodyPr>
          <a:lstStyle>
            <a:lvl1pPr>
              <a:defRPr sz="3800"/>
            </a:lvl1pPr>
          </a:lstStyle>
          <a:p>
            <a:r>
              <a:rPr lang="fi-FI" dirty="0"/>
              <a:t>Lisää otsikko napsauttamalla</a:t>
            </a:r>
          </a:p>
        </p:txBody>
      </p:sp>
      <p:sp>
        <p:nvSpPr>
          <p:cNvPr id="11" name="Sisällön paikkamerkki 2">
            <a:extLst>
              <a:ext uri="{FF2B5EF4-FFF2-40B4-BE49-F238E27FC236}">
                <a16:creationId xmlns:a16="http://schemas.microsoft.com/office/drawing/2014/main" id="{71A7FEF0-1E42-E87F-44AE-D7AF91FB1433}"/>
              </a:ext>
            </a:extLst>
          </p:cNvPr>
          <p:cNvSpPr>
            <a:spLocks noGrp="1"/>
          </p:cNvSpPr>
          <p:nvPr>
            <p:ph idx="10" hasCustomPrompt="1"/>
          </p:nvPr>
        </p:nvSpPr>
        <p:spPr>
          <a:xfrm>
            <a:off x="6285390" y="2048747"/>
            <a:ext cx="5224437" cy="3780554"/>
          </a:xfrm>
        </p:spPr>
        <p:txBody>
          <a:bodyPr>
            <a:noAutofit/>
          </a:bodyPr>
          <a:lstStyle>
            <a:lvl1pPr marL="0" indent="0">
              <a:buNone/>
              <a:defRPr/>
            </a:lvl1pPr>
          </a:lstStyle>
          <a:p>
            <a:pPr lvl="0"/>
            <a:r>
              <a:rPr lang="fi-FI" dirty="0"/>
              <a:t>Lisää tekstiä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1840647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uva ja sisältö 2">
    <p:spTree>
      <p:nvGrpSpPr>
        <p:cNvPr id="1" name=""/>
        <p:cNvGrpSpPr/>
        <p:nvPr/>
      </p:nvGrpSpPr>
      <p:grpSpPr>
        <a:xfrm>
          <a:off x="0" y="0"/>
          <a:ext cx="0" cy="0"/>
          <a:chOff x="0" y="0"/>
          <a:chExt cx="0" cy="0"/>
        </a:xfrm>
      </p:grpSpPr>
      <p:pic>
        <p:nvPicPr>
          <p:cNvPr id="7" name="Kuva 4">
            <a:extLst>
              <a:ext uri="{FF2B5EF4-FFF2-40B4-BE49-F238E27FC236}">
                <a16:creationId xmlns:a16="http://schemas.microsoft.com/office/drawing/2014/main" id="{A7AA0FC4-980B-BFAC-EA98-9BC5BB2E5CB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39325" y="6055469"/>
            <a:ext cx="1933575" cy="513606"/>
          </a:xfrm>
          <a:prstGeom prst="rect">
            <a:avLst/>
          </a:prstGeom>
        </p:spPr>
      </p:pic>
      <p:sp>
        <p:nvSpPr>
          <p:cNvPr id="5" name="Kuvan paikkamerkki 5">
            <a:extLst>
              <a:ext uri="{FF2B5EF4-FFF2-40B4-BE49-F238E27FC236}">
                <a16:creationId xmlns:a16="http://schemas.microsoft.com/office/drawing/2014/main" id="{05E40DAB-D981-7D68-5629-60F3AB80C9D4}"/>
              </a:ext>
              <a:ext uri="{C183D7F6-B498-43B3-948B-1728B52AA6E4}">
                <adec:decorative xmlns:adec="http://schemas.microsoft.com/office/drawing/2017/decorative" val="1"/>
              </a:ext>
            </a:extLst>
          </p:cNvPr>
          <p:cNvSpPr>
            <a:spLocks noGrp="1"/>
          </p:cNvSpPr>
          <p:nvPr>
            <p:ph type="pic" sz="quarter" idx="11" hasCustomPrompt="1"/>
          </p:nvPr>
        </p:nvSpPr>
        <p:spPr>
          <a:xfrm>
            <a:off x="0" y="1263921"/>
            <a:ext cx="4688271" cy="5594460"/>
          </a:xfrm>
          <a:custGeom>
            <a:avLst/>
            <a:gdLst>
              <a:gd name="connsiteX0" fmla="*/ 0 w 4688271"/>
              <a:gd name="connsiteY0" fmla="*/ 0 h 5594460"/>
              <a:gd name="connsiteX1" fmla="*/ 4648853 w 4688271"/>
              <a:gd name="connsiteY1" fmla="*/ 5362028 h 5594460"/>
              <a:gd name="connsiteX2" fmla="*/ 4688271 w 4688271"/>
              <a:gd name="connsiteY2" fmla="*/ 5594460 h 5594460"/>
              <a:gd name="connsiteX3" fmla="*/ 1198786 w 4688271"/>
              <a:gd name="connsiteY3" fmla="*/ 5594460 h 5594460"/>
              <a:gd name="connsiteX4" fmla="*/ 1069202 w 4688271"/>
              <a:gd name="connsiteY4" fmla="*/ 5332987 h 5594460"/>
              <a:gd name="connsiteX5" fmla="*/ 918726 w 4688271"/>
              <a:gd name="connsiteY5" fmla="*/ 5075366 h 5594460"/>
              <a:gd name="connsiteX6" fmla="*/ 0 w 4688271"/>
              <a:gd name="connsiteY6" fmla="*/ 4037560 h 559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8271" h="5594460">
                <a:moveTo>
                  <a:pt x="0" y="0"/>
                </a:moveTo>
                <a:cubicBezTo>
                  <a:pt x="2387277" y="899829"/>
                  <a:pt x="4193876" y="2949305"/>
                  <a:pt x="4648853" y="5362028"/>
                </a:cubicBezTo>
                <a:lnTo>
                  <a:pt x="4688271" y="5594460"/>
                </a:lnTo>
                <a:lnTo>
                  <a:pt x="1198786" y="5594460"/>
                </a:lnTo>
                <a:lnTo>
                  <a:pt x="1069202" y="5332987"/>
                </a:lnTo>
                <a:cubicBezTo>
                  <a:pt x="1022360" y="5246052"/>
                  <a:pt x="972215" y="5160120"/>
                  <a:pt x="918726" y="5075366"/>
                </a:cubicBezTo>
                <a:cubicBezTo>
                  <a:pt x="663383" y="4670763"/>
                  <a:pt x="351559" y="4323660"/>
                  <a:pt x="0" y="4037560"/>
                </a:cubicBezTo>
                <a:close/>
              </a:path>
            </a:pathLst>
          </a:custGeom>
        </p:spPr>
        <p:txBody>
          <a:bodyPr wrap="square">
            <a:noAutofit/>
          </a:bodyPr>
          <a:lstStyle>
            <a:lvl1pPr marL="0" indent="0" algn="ctr">
              <a:buFontTx/>
              <a:buNone/>
              <a:defRPr lang="fi-FI" sz="1400" kern="1200" dirty="0" smtClean="0">
                <a:solidFill>
                  <a:srgbClr val="FF0000"/>
                </a:solidFill>
                <a:latin typeface="+mn-lt"/>
                <a:ea typeface="+mn-ea"/>
                <a:cs typeface="+mn-cs"/>
              </a:defRPr>
            </a:lvl1pPr>
          </a:lstStyle>
          <a:p>
            <a:pPr algn="ctr">
              <a:lnSpc>
                <a:spcPts val="1600"/>
              </a:lnSpc>
              <a:spcBef>
                <a:spcPts val="800"/>
              </a:spcBef>
              <a:buClr>
                <a:schemeClr val="accent1"/>
              </a:buClr>
              <a:defRPr/>
            </a:pPr>
            <a:br>
              <a:rPr lang="fi-FI" dirty="0"/>
            </a:br>
            <a:r>
              <a:rPr lang="fi-FI" dirty="0"/>
              <a:t>Lisää kuva kaarimuotoon napsauttamalla alla näkyvää kuvaketta. </a:t>
            </a:r>
            <a:br>
              <a:rPr lang="fi-FI" dirty="0"/>
            </a:br>
            <a:r>
              <a:rPr lang="fi-FI" dirty="0"/>
              <a:t>Kaareen sijoitetun kuvan rajausta voit muuttaa helposti aktivoimalla kuvalaatikon ja valitsemalla Muotoile-välilehdeltä Rajaa-työkalu. Nyt voit siirtää kuvaa hiirellä/nuolinäppäimillä tai skaalata kuvaa tarttumalla kuvan kulmissa oleviin valkoisiin palloihin. Kun kuvasta näkyy sopiva kohta, klikkaa kuvan ulkopuolelle. </a:t>
            </a:r>
            <a:br>
              <a:rPr lang="fi-FI" dirty="0"/>
            </a:br>
            <a:r>
              <a:rPr lang="fi-FI" dirty="0"/>
              <a:t>Kuvan voi poistaa/vaihtaa klikkaamalla </a:t>
            </a:r>
            <a:r>
              <a:rPr lang="fi-FI" dirty="0" err="1"/>
              <a:t>Delete</a:t>
            </a:r>
            <a:r>
              <a:rPr lang="fi-FI" dirty="0"/>
              <a:t>-näppäintä.</a:t>
            </a:r>
            <a:br>
              <a:rPr lang="fi-FI" dirty="0"/>
            </a:br>
            <a:r>
              <a:rPr lang="fi-FI" dirty="0"/>
              <a:t>Muista lisätä kuvalle alt-teksti.</a:t>
            </a:r>
          </a:p>
        </p:txBody>
      </p:sp>
      <p:sp>
        <p:nvSpPr>
          <p:cNvPr id="6" name="Otsikko 1">
            <a:extLst>
              <a:ext uri="{FF2B5EF4-FFF2-40B4-BE49-F238E27FC236}">
                <a16:creationId xmlns:a16="http://schemas.microsoft.com/office/drawing/2014/main" id="{242EB14F-ACB7-4C77-5CF1-616AC39765BF}"/>
              </a:ext>
            </a:extLst>
          </p:cNvPr>
          <p:cNvSpPr>
            <a:spLocks noGrp="1"/>
          </p:cNvSpPr>
          <p:nvPr>
            <p:ph type="title" hasCustomPrompt="1"/>
          </p:nvPr>
        </p:nvSpPr>
        <p:spPr>
          <a:xfrm>
            <a:off x="4961213" y="571499"/>
            <a:ext cx="6548615" cy="1278566"/>
          </a:xfrm>
        </p:spPr>
        <p:txBody>
          <a:bodyPr>
            <a:noAutofit/>
          </a:bodyPr>
          <a:lstStyle>
            <a:lvl1pPr>
              <a:defRPr sz="3800"/>
            </a:lvl1pPr>
          </a:lstStyle>
          <a:p>
            <a:r>
              <a:rPr lang="fi-FI" dirty="0"/>
              <a:t>Lisää otsikko napsauttamalla</a:t>
            </a:r>
          </a:p>
        </p:txBody>
      </p:sp>
      <p:sp>
        <p:nvSpPr>
          <p:cNvPr id="8" name="Sisällön paikkamerkki 2">
            <a:extLst>
              <a:ext uri="{FF2B5EF4-FFF2-40B4-BE49-F238E27FC236}">
                <a16:creationId xmlns:a16="http://schemas.microsoft.com/office/drawing/2014/main" id="{1DFC1383-5B5F-9DE1-C50A-5F631A370500}"/>
              </a:ext>
            </a:extLst>
          </p:cNvPr>
          <p:cNvSpPr>
            <a:spLocks noGrp="1"/>
          </p:cNvSpPr>
          <p:nvPr>
            <p:ph idx="1" hasCustomPrompt="1"/>
          </p:nvPr>
        </p:nvSpPr>
        <p:spPr>
          <a:xfrm>
            <a:off x="4961212" y="2048747"/>
            <a:ext cx="6548615" cy="3780554"/>
          </a:xfrm>
        </p:spPr>
        <p:txBody>
          <a:bodyPr>
            <a:noAutofit/>
          </a:bodyPr>
          <a:lstStyle>
            <a:lvl1pPr marL="0" indent="0">
              <a:buNone/>
              <a:defRPr/>
            </a:lvl1pPr>
          </a:lstStyle>
          <a:p>
            <a:pPr lvl="0"/>
            <a:r>
              <a:rPr lang="fi-FI" dirty="0"/>
              <a:t>Lisää tekstiä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1782796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eskitetty 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00D669B-29C8-A4EB-2D71-CF37716F9117}"/>
              </a:ext>
            </a:extLst>
          </p:cNvPr>
          <p:cNvSpPr>
            <a:spLocks noGrp="1"/>
          </p:cNvSpPr>
          <p:nvPr>
            <p:ph type="title" hasCustomPrompt="1"/>
          </p:nvPr>
        </p:nvSpPr>
        <p:spPr>
          <a:xfrm>
            <a:off x="1465941" y="2046515"/>
            <a:ext cx="9506859" cy="1148610"/>
          </a:xfrm>
        </p:spPr>
        <p:txBody>
          <a:bodyPr>
            <a:noAutofit/>
          </a:bodyPr>
          <a:lstStyle>
            <a:lvl1pPr algn="ctr">
              <a:defRPr sz="3800"/>
            </a:lvl1pPr>
          </a:lstStyle>
          <a:p>
            <a:r>
              <a:rPr lang="fi-FI" dirty="0"/>
              <a:t>Lisää tekstiä napsauttamalla</a:t>
            </a:r>
          </a:p>
        </p:txBody>
      </p:sp>
      <p:sp>
        <p:nvSpPr>
          <p:cNvPr id="6" name="Alaotsikko 2">
            <a:extLst>
              <a:ext uri="{FF2B5EF4-FFF2-40B4-BE49-F238E27FC236}">
                <a16:creationId xmlns:a16="http://schemas.microsoft.com/office/drawing/2014/main" id="{125EE5CF-D820-EC6B-B521-B4A14B9F9AFE}"/>
              </a:ext>
            </a:extLst>
          </p:cNvPr>
          <p:cNvSpPr>
            <a:spLocks noGrp="1"/>
          </p:cNvSpPr>
          <p:nvPr>
            <p:ph type="subTitle" idx="10" hasCustomPrompt="1"/>
          </p:nvPr>
        </p:nvSpPr>
        <p:spPr>
          <a:xfrm>
            <a:off x="1465941" y="3352147"/>
            <a:ext cx="9506859" cy="1814939"/>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fi-FI" dirty="0"/>
              <a:t>Lisää tekstiä napsauttamalla</a:t>
            </a:r>
          </a:p>
        </p:txBody>
      </p:sp>
      <p:pic>
        <p:nvPicPr>
          <p:cNvPr id="4" name="Kuva 3">
            <a:extLst>
              <a:ext uri="{FF2B5EF4-FFF2-40B4-BE49-F238E27FC236}">
                <a16:creationId xmlns:a16="http://schemas.microsoft.com/office/drawing/2014/main" id="{689B0F09-8B74-5048-A35E-DD91870C42F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39325" y="6055469"/>
            <a:ext cx="1933575" cy="513606"/>
          </a:xfrm>
          <a:prstGeom prst="rect">
            <a:avLst/>
          </a:prstGeom>
        </p:spPr>
      </p:pic>
    </p:spTree>
    <p:extLst>
      <p:ext uri="{BB962C8B-B14F-4D97-AF65-F5344CB8AC3E}">
        <p14:creationId xmlns:p14="http://schemas.microsoft.com/office/powerpoint/2010/main" val="1240001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tsikko">
    <p:spTree>
      <p:nvGrpSpPr>
        <p:cNvPr id="1" name=""/>
        <p:cNvGrpSpPr/>
        <p:nvPr/>
      </p:nvGrpSpPr>
      <p:grpSpPr>
        <a:xfrm>
          <a:off x="0" y="0"/>
          <a:ext cx="0" cy="0"/>
          <a:chOff x="0" y="0"/>
          <a:chExt cx="0" cy="0"/>
        </a:xfrm>
      </p:grpSpPr>
      <p:sp>
        <p:nvSpPr>
          <p:cNvPr id="8" name="Otsikko 1">
            <a:extLst>
              <a:ext uri="{FF2B5EF4-FFF2-40B4-BE49-F238E27FC236}">
                <a16:creationId xmlns:a16="http://schemas.microsoft.com/office/drawing/2014/main" id="{11C1D0A0-B4E1-10DE-121D-A479D19B3C0B}"/>
              </a:ext>
            </a:extLst>
          </p:cNvPr>
          <p:cNvSpPr>
            <a:spLocks noGrp="1"/>
          </p:cNvSpPr>
          <p:nvPr>
            <p:ph type="title" hasCustomPrompt="1"/>
          </p:nvPr>
        </p:nvSpPr>
        <p:spPr>
          <a:xfrm>
            <a:off x="682170" y="571499"/>
            <a:ext cx="10827659" cy="983513"/>
          </a:xfrm>
        </p:spPr>
        <p:txBody>
          <a:bodyPr>
            <a:noAutofit/>
          </a:bodyPr>
          <a:lstStyle>
            <a:lvl1pPr>
              <a:defRPr sz="3800"/>
            </a:lvl1pPr>
          </a:lstStyle>
          <a:p>
            <a:r>
              <a:rPr lang="fi-FI" dirty="0"/>
              <a:t>Lisää otsikko napsauttamalla</a:t>
            </a:r>
          </a:p>
        </p:txBody>
      </p:sp>
      <p:pic>
        <p:nvPicPr>
          <p:cNvPr id="9" name="Kuva 2">
            <a:extLst>
              <a:ext uri="{FF2B5EF4-FFF2-40B4-BE49-F238E27FC236}">
                <a16:creationId xmlns:a16="http://schemas.microsoft.com/office/drawing/2014/main" id="{FA607794-4935-7662-5871-AD2ED260916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39325" y="6055469"/>
            <a:ext cx="1933575" cy="513606"/>
          </a:xfrm>
          <a:prstGeom prst="rect">
            <a:avLst/>
          </a:prstGeom>
        </p:spPr>
      </p:pic>
    </p:spTree>
    <p:extLst>
      <p:ext uri="{BB962C8B-B14F-4D97-AF65-F5344CB8AC3E}">
        <p14:creationId xmlns:p14="http://schemas.microsoft.com/office/powerpoint/2010/main" val="3392129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pic>
        <p:nvPicPr>
          <p:cNvPr id="6" name="Kuva 1">
            <a:extLst>
              <a:ext uri="{FF2B5EF4-FFF2-40B4-BE49-F238E27FC236}">
                <a16:creationId xmlns:a16="http://schemas.microsoft.com/office/drawing/2014/main" id="{6E2A3B3F-ED59-5905-C8DB-A53BFFB16C6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39325" y="6055469"/>
            <a:ext cx="1933575" cy="513606"/>
          </a:xfrm>
          <a:prstGeom prst="rect">
            <a:avLst/>
          </a:prstGeom>
        </p:spPr>
      </p:pic>
    </p:spTree>
    <p:extLst>
      <p:ext uri="{BB962C8B-B14F-4D97-AF65-F5344CB8AC3E}">
        <p14:creationId xmlns:p14="http://schemas.microsoft.com/office/powerpoint/2010/main" val="1188541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088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Kansi tumma (punainen)">
    <p:bg>
      <p:bgPr>
        <a:solidFill>
          <a:schemeClr val="tx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C486F46-0FFA-044B-55F7-5ADC5C334837}"/>
              </a:ext>
            </a:extLst>
          </p:cNvPr>
          <p:cNvSpPr>
            <a:spLocks noGrp="1"/>
          </p:cNvSpPr>
          <p:nvPr>
            <p:ph type="ctrTitle" hasCustomPrompt="1"/>
          </p:nvPr>
        </p:nvSpPr>
        <p:spPr>
          <a:xfrm>
            <a:off x="4924349" y="1678302"/>
            <a:ext cx="6447946" cy="2037040"/>
          </a:xfrm>
        </p:spPr>
        <p:txBody>
          <a:bodyPr anchor="b">
            <a:noAutofit/>
          </a:bodyPr>
          <a:lstStyle>
            <a:lvl1pPr algn="l">
              <a:defRPr sz="3800">
                <a:solidFill>
                  <a:schemeClr val="bg1"/>
                </a:solidFill>
              </a:defRPr>
            </a:lvl1pPr>
          </a:lstStyle>
          <a:p>
            <a:r>
              <a:rPr lang="fi-FI" dirty="0"/>
              <a:t>Lisää otsikko kahdelle </a:t>
            </a:r>
            <a:br>
              <a:rPr lang="fi-FI" dirty="0"/>
            </a:br>
            <a:r>
              <a:rPr lang="fi-FI" dirty="0"/>
              <a:t>tai kolmelle riville</a:t>
            </a:r>
          </a:p>
        </p:txBody>
      </p:sp>
      <p:sp>
        <p:nvSpPr>
          <p:cNvPr id="7" name="Tekstin paikkamerkki 3">
            <a:extLst>
              <a:ext uri="{FF2B5EF4-FFF2-40B4-BE49-F238E27FC236}">
                <a16:creationId xmlns:a16="http://schemas.microsoft.com/office/drawing/2014/main" id="{A18A47CB-98F3-CB1F-D682-88FFF42F4E6C}"/>
              </a:ext>
            </a:extLst>
          </p:cNvPr>
          <p:cNvSpPr>
            <a:spLocks noGrp="1"/>
          </p:cNvSpPr>
          <p:nvPr>
            <p:ph type="body" sz="half" idx="10" hasCustomPrompt="1"/>
          </p:nvPr>
        </p:nvSpPr>
        <p:spPr>
          <a:xfrm>
            <a:off x="4924348" y="3948908"/>
            <a:ext cx="6447946" cy="732369"/>
          </a:xfrm>
        </p:spPr>
        <p:txBody>
          <a:bodyPr>
            <a:noAutofit/>
          </a:bodyPr>
          <a:lstStyle>
            <a:lvl1pPr marL="0" indent="0">
              <a:lnSpc>
                <a:spcPct val="100000"/>
              </a:lnSpc>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Etunimi Sukunimi</a:t>
            </a:r>
            <a:br>
              <a:rPr lang="fi-FI" dirty="0"/>
            </a:br>
            <a:r>
              <a:rPr lang="fi-FI" dirty="0"/>
              <a:t>titteli</a:t>
            </a:r>
          </a:p>
        </p:txBody>
      </p:sp>
      <p:pic>
        <p:nvPicPr>
          <p:cNvPr id="6" name="Kuva 5">
            <a:extLst>
              <a:ext uri="{FF2B5EF4-FFF2-40B4-BE49-F238E27FC236}">
                <a16:creationId xmlns:a16="http://schemas.microsoft.com/office/drawing/2014/main" id="{8C7305DD-9A99-4AC5-B0F7-1C664D320D0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40800" y="5756293"/>
            <a:ext cx="2757153" cy="732369"/>
          </a:xfrm>
          <a:prstGeom prst="rect">
            <a:avLst/>
          </a:prstGeom>
        </p:spPr>
      </p:pic>
      <p:pic>
        <p:nvPicPr>
          <p:cNvPr id="11" name="Kuva 2">
            <a:extLst>
              <a:ext uri="{FF2B5EF4-FFF2-40B4-BE49-F238E27FC236}">
                <a16:creationId xmlns:a16="http://schemas.microsoft.com/office/drawing/2014/main" id="{94E24F46-D02F-43FA-993C-86EAE694488B}"/>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4654780" cy="6858000"/>
          </a:xfrm>
          <a:prstGeom prst="rect">
            <a:avLst/>
          </a:prstGeom>
        </p:spPr>
      </p:pic>
    </p:spTree>
    <p:extLst>
      <p:ext uri="{BB962C8B-B14F-4D97-AF65-F5344CB8AC3E}">
        <p14:creationId xmlns:p14="http://schemas.microsoft.com/office/powerpoint/2010/main" val="276222704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Kuvallinen kansi aloituspohjass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C486F46-0FFA-044B-55F7-5ADC5C334837}"/>
              </a:ext>
            </a:extLst>
          </p:cNvPr>
          <p:cNvSpPr>
            <a:spLocks noGrp="1"/>
          </p:cNvSpPr>
          <p:nvPr>
            <p:ph type="ctrTitle" hasCustomPrompt="1"/>
          </p:nvPr>
        </p:nvSpPr>
        <p:spPr>
          <a:xfrm>
            <a:off x="4987616" y="1727027"/>
            <a:ext cx="5985183" cy="1839951"/>
          </a:xfrm>
        </p:spPr>
        <p:txBody>
          <a:bodyPr anchor="b">
            <a:noAutofit/>
          </a:bodyPr>
          <a:lstStyle>
            <a:lvl1pPr algn="l">
              <a:defRPr sz="3800"/>
            </a:lvl1pPr>
          </a:lstStyle>
          <a:p>
            <a:r>
              <a:rPr lang="fi-FI" sz="3800" dirty="0"/>
              <a:t>Lisää otsikko kahdelle tai kolmelle riville</a:t>
            </a:r>
            <a:endParaRPr lang="fi-FI" dirty="0"/>
          </a:p>
        </p:txBody>
      </p:sp>
      <p:sp>
        <p:nvSpPr>
          <p:cNvPr id="25" name="Tekstin paikkamerkki 3">
            <a:extLst>
              <a:ext uri="{FF2B5EF4-FFF2-40B4-BE49-F238E27FC236}">
                <a16:creationId xmlns:a16="http://schemas.microsoft.com/office/drawing/2014/main" id="{291729F3-6BCF-A6D5-7161-5F622A499D61}"/>
              </a:ext>
            </a:extLst>
          </p:cNvPr>
          <p:cNvSpPr>
            <a:spLocks noGrp="1"/>
          </p:cNvSpPr>
          <p:nvPr>
            <p:ph type="body" sz="half" idx="10" hasCustomPrompt="1"/>
          </p:nvPr>
        </p:nvSpPr>
        <p:spPr>
          <a:xfrm>
            <a:off x="4987618" y="3713290"/>
            <a:ext cx="5985183" cy="706918"/>
          </a:xfrm>
        </p:spPr>
        <p:txBody>
          <a:bodyPr tIns="0">
            <a:noAutofit/>
          </a:bodyPr>
          <a:lstStyle>
            <a:lvl1pPr marL="0" indent="0">
              <a:lnSpc>
                <a:spcPct val="100000"/>
              </a:lnSpc>
              <a:spcBef>
                <a:spcPts val="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Lisää Etunimi Sukunimi</a:t>
            </a:r>
            <a:br>
              <a:rPr lang="fi-FI" dirty="0"/>
            </a:br>
            <a:r>
              <a:rPr lang="fi-FI" dirty="0"/>
              <a:t>titteli</a:t>
            </a:r>
          </a:p>
        </p:txBody>
      </p:sp>
    </p:spTree>
    <p:extLst>
      <p:ext uri="{BB962C8B-B14F-4D97-AF65-F5344CB8AC3E}">
        <p14:creationId xmlns:p14="http://schemas.microsoft.com/office/powerpoint/2010/main" val="24400627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Kansi tumma (sininen)">
    <p:bg>
      <p:bgPr>
        <a:solidFill>
          <a:schemeClr val="tx2"/>
        </a:solidFill>
        <a:effectLst/>
      </p:bgPr>
    </p:bg>
    <p:spTree>
      <p:nvGrpSpPr>
        <p:cNvPr id="1" name=""/>
        <p:cNvGrpSpPr/>
        <p:nvPr/>
      </p:nvGrpSpPr>
      <p:grpSpPr>
        <a:xfrm>
          <a:off x="0" y="0"/>
          <a:ext cx="0" cy="0"/>
          <a:chOff x="0" y="0"/>
          <a:chExt cx="0" cy="0"/>
        </a:xfrm>
      </p:grpSpPr>
      <p:sp>
        <p:nvSpPr>
          <p:cNvPr id="5" name="Otsikko 1">
            <a:extLst>
              <a:ext uri="{FF2B5EF4-FFF2-40B4-BE49-F238E27FC236}">
                <a16:creationId xmlns:a16="http://schemas.microsoft.com/office/drawing/2014/main" id="{08D9B7ED-15F2-E41B-9426-1C9FA1EB1A1F}"/>
              </a:ext>
            </a:extLst>
          </p:cNvPr>
          <p:cNvSpPr>
            <a:spLocks noGrp="1"/>
          </p:cNvSpPr>
          <p:nvPr>
            <p:ph type="ctrTitle" hasCustomPrompt="1"/>
          </p:nvPr>
        </p:nvSpPr>
        <p:spPr>
          <a:xfrm>
            <a:off x="4924349" y="1678302"/>
            <a:ext cx="6447946" cy="2037040"/>
          </a:xfrm>
        </p:spPr>
        <p:txBody>
          <a:bodyPr anchor="b">
            <a:noAutofit/>
          </a:bodyPr>
          <a:lstStyle>
            <a:lvl1pPr algn="l">
              <a:defRPr sz="3800">
                <a:solidFill>
                  <a:schemeClr val="bg1"/>
                </a:solidFill>
              </a:defRPr>
            </a:lvl1pPr>
          </a:lstStyle>
          <a:p>
            <a:r>
              <a:rPr lang="fi-FI" dirty="0"/>
              <a:t>Lisää otsikko kahdelle </a:t>
            </a:r>
            <a:br>
              <a:rPr lang="fi-FI" dirty="0"/>
            </a:br>
            <a:r>
              <a:rPr lang="fi-FI" dirty="0"/>
              <a:t>tai kolmelle riville</a:t>
            </a:r>
          </a:p>
        </p:txBody>
      </p:sp>
      <p:sp>
        <p:nvSpPr>
          <p:cNvPr id="6" name="Tekstin paikkamerkki 3">
            <a:extLst>
              <a:ext uri="{FF2B5EF4-FFF2-40B4-BE49-F238E27FC236}">
                <a16:creationId xmlns:a16="http://schemas.microsoft.com/office/drawing/2014/main" id="{D3B08CFE-D8F8-4DF3-33ED-0DB0739E5CF9}"/>
              </a:ext>
            </a:extLst>
          </p:cNvPr>
          <p:cNvSpPr>
            <a:spLocks noGrp="1"/>
          </p:cNvSpPr>
          <p:nvPr>
            <p:ph type="body" sz="half" idx="10" hasCustomPrompt="1"/>
          </p:nvPr>
        </p:nvSpPr>
        <p:spPr>
          <a:xfrm>
            <a:off x="4924348" y="3948908"/>
            <a:ext cx="6447946" cy="732369"/>
          </a:xfrm>
        </p:spPr>
        <p:txBody>
          <a:bodyPr tIns="46800">
            <a:noAutofit/>
          </a:bodyPr>
          <a:lstStyle>
            <a:lvl1pPr marL="0" indent="0">
              <a:lnSpc>
                <a:spcPct val="100000"/>
              </a:lnSpc>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Etunimi Sukunimi</a:t>
            </a:r>
            <a:br>
              <a:rPr lang="fi-FI" dirty="0"/>
            </a:br>
            <a:r>
              <a:rPr lang="fi-FI" dirty="0"/>
              <a:t>titteli</a:t>
            </a:r>
          </a:p>
        </p:txBody>
      </p:sp>
      <p:pic>
        <p:nvPicPr>
          <p:cNvPr id="9" name="Kuva 8">
            <a:extLst>
              <a:ext uri="{FF2B5EF4-FFF2-40B4-BE49-F238E27FC236}">
                <a16:creationId xmlns:a16="http://schemas.microsoft.com/office/drawing/2014/main" id="{497DF42B-20AF-449A-8B57-68CB1BC8C6E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40800" y="5756293"/>
            <a:ext cx="2757153" cy="732369"/>
          </a:xfrm>
          <a:prstGeom prst="rect">
            <a:avLst/>
          </a:prstGeom>
        </p:spPr>
      </p:pic>
      <p:pic>
        <p:nvPicPr>
          <p:cNvPr id="10" name="Kuva 9">
            <a:extLst>
              <a:ext uri="{FF2B5EF4-FFF2-40B4-BE49-F238E27FC236}">
                <a16:creationId xmlns:a16="http://schemas.microsoft.com/office/drawing/2014/main" id="{5A0FE95E-3456-4DED-9B39-6CE71A4876DB}"/>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4686618" cy="6858000"/>
          </a:xfrm>
          <a:prstGeom prst="rect">
            <a:avLst/>
          </a:prstGeom>
        </p:spPr>
      </p:pic>
    </p:spTree>
    <p:extLst>
      <p:ext uri="{BB962C8B-B14F-4D97-AF65-F5344CB8AC3E}">
        <p14:creationId xmlns:p14="http://schemas.microsoft.com/office/powerpoint/2010/main" val="3495498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Kansi tumma (vihreä)">
    <p:bg>
      <p:bgPr>
        <a:solidFill>
          <a:schemeClr val="tx2"/>
        </a:solidFill>
        <a:effectLst/>
      </p:bgPr>
    </p:bg>
    <p:spTree>
      <p:nvGrpSpPr>
        <p:cNvPr id="1" name=""/>
        <p:cNvGrpSpPr/>
        <p:nvPr/>
      </p:nvGrpSpPr>
      <p:grpSpPr>
        <a:xfrm>
          <a:off x="0" y="0"/>
          <a:ext cx="0" cy="0"/>
          <a:chOff x="0" y="0"/>
          <a:chExt cx="0" cy="0"/>
        </a:xfrm>
      </p:grpSpPr>
      <p:pic>
        <p:nvPicPr>
          <p:cNvPr id="6" name="Kuva 3">
            <a:extLst>
              <a:ext uri="{FF2B5EF4-FFF2-40B4-BE49-F238E27FC236}">
                <a16:creationId xmlns:a16="http://schemas.microsoft.com/office/drawing/2014/main" id="{3FB360F8-ED7B-40BA-940E-F7341C2DAB7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4654780" cy="6858000"/>
          </a:xfrm>
          <a:prstGeom prst="rect">
            <a:avLst/>
          </a:prstGeom>
        </p:spPr>
      </p:pic>
      <p:sp>
        <p:nvSpPr>
          <p:cNvPr id="7" name="Otsikko 1">
            <a:extLst>
              <a:ext uri="{FF2B5EF4-FFF2-40B4-BE49-F238E27FC236}">
                <a16:creationId xmlns:a16="http://schemas.microsoft.com/office/drawing/2014/main" id="{17198E08-DB3F-A08F-18BB-190D5C2AD4EF}"/>
              </a:ext>
            </a:extLst>
          </p:cNvPr>
          <p:cNvSpPr>
            <a:spLocks noGrp="1"/>
          </p:cNvSpPr>
          <p:nvPr>
            <p:ph type="ctrTitle" hasCustomPrompt="1"/>
          </p:nvPr>
        </p:nvSpPr>
        <p:spPr>
          <a:xfrm>
            <a:off x="4924349" y="1678302"/>
            <a:ext cx="6447946" cy="2037040"/>
          </a:xfrm>
        </p:spPr>
        <p:txBody>
          <a:bodyPr anchor="b">
            <a:noAutofit/>
          </a:bodyPr>
          <a:lstStyle>
            <a:lvl1pPr algn="l">
              <a:defRPr sz="3800">
                <a:solidFill>
                  <a:schemeClr val="bg1"/>
                </a:solidFill>
              </a:defRPr>
            </a:lvl1pPr>
          </a:lstStyle>
          <a:p>
            <a:r>
              <a:rPr lang="fi-FI" dirty="0"/>
              <a:t>Lisää otsikko kahdelle </a:t>
            </a:r>
            <a:br>
              <a:rPr lang="fi-FI" dirty="0"/>
            </a:br>
            <a:r>
              <a:rPr lang="fi-FI" dirty="0"/>
              <a:t>tai kolmelle riville</a:t>
            </a:r>
          </a:p>
        </p:txBody>
      </p:sp>
      <p:sp>
        <p:nvSpPr>
          <p:cNvPr id="8" name="Tekstin paikkamerkki 3">
            <a:extLst>
              <a:ext uri="{FF2B5EF4-FFF2-40B4-BE49-F238E27FC236}">
                <a16:creationId xmlns:a16="http://schemas.microsoft.com/office/drawing/2014/main" id="{B1CE9FC7-AFDF-BEB5-0F29-CEF4854031A7}"/>
              </a:ext>
            </a:extLst>
          </p:cNvPr>
          <p:cNvSpPr>
            <a:spLocks noGrp="1"/>
          </p:cNvSpPr>
          <p:nvPr>
            <p:ph type="body" sz="half" idx="10" hasCustomPrompt="1"/>
          </p:nvPr>
        </p:nvSpPr>
        <p:spPr>
          <a:xfrm>
            <a:off x="4924348" y="3948908"/>
            <a:ext cx="6447946" cy="732369"/>
          </a:xfrm>
        </p:spPr>
        <p:txBody>
          <a:bodyPr tIns="46800">
            <a:noAutofit/>
          </a:bodyPr>
          <a:lstStyle>
            <a:lvl1pPr marL="0" indent="0">
              <a:lnSpc>
                <a:spcPct val="100000"/>
              </a:lnSpc>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Etunimi Sukunimi</a:t>
            </a:r>
            <a:br>
              <a:rPr lang="fi-FI" dirty="0"/>
            </a:br>
            <a:r>
              <a:rPr lang="fi-FI" dirty="0"/>
              <a:t>titteli</a:t>
            </a:r>
          </a:p>
        </p:txBody>
      </p:sp>
      <p:pic>
        <p:nvPicPr>
          <p:cNvPr id="10" name="Kuva 9">
            <a:extLst>
              <a:ext uri="{FF2B5EF4-FFF2-40B4-BE49-F238E27FC236}">
                <a16:creationId xmlns:a16="http://schemas.microsoft.com/office/drawing/2014/main" id="{CA50EBD2-4D93-49FC-921F-E533D3B5AC16}"/>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940800" y="5756293"/>
            <a:ext cx="2757153" cy="732369"/>
          </a:xfrm>
          <a:prstGeom prst="rect">
            <a:avLst/>
          </a:prstGeom>
        </p:spPr>
      </p:pic>
    </p:spTree>
    <p:extLst>
      <p:ext uri="{BB962C8B-B14F-4D97-AF65-F5344CB8AC3E}">
        <p14:creationId xmlns:p14="http://schemas.microsoft.com/office/powerpoint/2010/main" val="4287702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 ja sisältö 2">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00D669B-29C8-A4EB-2D71-CF37716F9117}"/>
              </a:ext>
            </a:extLst>
          </p:cNvPr>
          <p:cNvSpPr>
            <a:spLocks noGrp="1"/>
          </p:cNvSpPr>
          <p:nvPr>
            <p:ph type="title" hasCustomPrompt="1"/>
          </p:nvPr>
        </p:nvSpPr>
        <p:spPr>
          <a:xfrm>
            <a:off x="682170" y="571499"/>
            <a:ext cx="10827659" cy="983513"/>
          </a:xfrm>
        </p:spPr>
        <p:txBody>
          <a:bodyPr>
            <a:noAutofit/>
          </a:bodyPr>
          <a:lstStyle>
            <a:lvl1pPr>
              <a:defRPr sz="3800"/>
            </a:lvl1pPr>
          </a:lstStyle>
          <a:p>
            <a:r>
              <a:rPr lang="fi-FI" dirty="0"/>
              <a:t>Lisää otsikko napsauttamalla</a:t>
            </a:r>
          </a:p>
        </p:txBody>
      </p:sp>
      <p:sp>
        <p:nvSpPr>
          <p:cNvPr id="3" name="Sisällön paikkamerkki 2">
            <a:extLst>
              <a:ext uri="{FF2B5EF4-FFF2-40B4-BE49-F238E27FC236}">
                <a16:creationId xmlns:a16="http://schemas.microsoft.com/office/drawing/2014/main" id="{29FAB5EF-9BBB-35DD-308E-C70BAB11BDF3}"/>
              </a:ext>
            </a:extLst>
          </p:cNvPr>
          <p:cNvSpPr>
            <a:spLocks noGrp="1"/>
          </p:cNvSpPr>
          <p:nvPr>
            <p:ph idx="1" hasCustomPrompt="1"/>
          </p:nvPr>
        </p:nvSpPr>
        <p:spPr>
          <a:xfrm>
            <a:off x="682170" y="1714500"/>
            <a:ext cx="5309056" cy="4114801"/>
          </a:xfrm>
        </p:spPr>
        <p:txBody>
          <a:bodyPr>
            <a:noAutofit/>
          </a:bodyPr>
          <a:lstStyle>
            <a:lvl1pPr marL="0" indent="0">
              <a:buFont typeface="Arial" panose="020B0604020202020204" pitchFamily="34" charset="0"/>
              <a:buNone/>
              <a:defRPr/>
            </a:lvl1pPr>
          </a:lstStyle>
          <a:p>
            <a:pPr lvl="0"/>
            <a:r>
              <a:rPr lang="fi-FI" dirty="0"/>
              <a:t>Lisää tekstiä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Sisällön paikkamerkki 3">
            <a:extLst>
              <a:ext uri="{FF2B5EF4-FFF2-40B4-BE49-F238E27FC236}">
                <a16:creationId xmlns:a16="http://schemas.microsoft.com/office/drawing/2014/main" id="{A7CCBFD4-DB01-BC93-C9B2-24B252E8E113}"/>
              </a:ext>
            </a:extLst>
          </p:cNvPr>
          <p:cNvSpPr>
            <a:spLocks noGrp="1"/>
          </p:cNvSpPr>
          <p:nvPr>
            <p:ph idx="10" hasCustomPrompt="1"/>
          </p:nvPr>
        </p:nvSpPr>
        <p:spPr>
          <a:xfrm>
            <a:off x="6200774" y="1714500"/>
            <a:ext cx="5309055" cy="4114801"/>
          </a:xfrm>
        </p:spPr>
        <p:txBody>
          <a:bodyPr>
            <a:noAutofit/>
          </a:bodyPr>
          <a:lstStyle>
            <a:lvl1pPr marL="0" indent="0">
              <a:buFont typeface="Arial" panose="020B0604020202020204" pitchFamily="34" charset="0"/>
              <a:buNone/>
              <a:defRPr/>
            </a:lvl1pPr>
          </a:lstStyle>
          <a:p>
            <a:pPr lvl="0"/>
            <a:r>
              <a:rPr lang="fi-FI" dirty="0"/>
              <a:t>Lisää tekstiä napsauttamalla</a:t>
            </a:r>
          </a:p>
          <a:p>
            <a:pPr lvl="1"/>
            <a:r>
              <a:rPr lang="fi-FI" dirty="0"/>
              <a:t>toinen taso</a:t>
            </a:r>
          </a:p>
          <a:p>
            <a:pPr lvl="2"/>
            <a:r>
              <a:rPr lang="fi-FI" dirty="0"/>
              <a:t>kolmas taso</a:t>
            </a:r>
          </a:p>
          <a:p>
            <a:pPr lvl="3"/>
            <a:r>
              <a:rPr lang="fi-FI" dirty="0"/>
              <a:t>neljäs taso</a:t>
            </a:r>
          </a:p>
          <a:p>
            <a:pPr lvl="4"/>
            <a:r>
              <a:rPr lang="fi-FI" dirty="0"/>
              <a:t>viides taso</a:t>
            </a:r>
          </a:p>
        </p:txBody>
      </p:sp>
      <p:pic>
        <p:nvPicPr>
          <p:cNvPr id="4" name="Kuva 4">
            <a:extLst>
              <a:ext uri="{FF2B5EF4-FFF2-40B4-BE49-F238E27FC236}">
                <a16:creationId xmlns:a16="http://schemas.microsoft.com/office/drawing/2014/main" id="{689B0F09-8B74-5048-A35E-DD91870C42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39325" y="6055469"/>
            <a:ext cx="1933575" cy="513606"/>
          </a:xfrm>
          <a:prstGeom prst="rect">
            <a:avLst/>
          </a:prstGeom>
        </p:spPr>
      </p:pic>
    </p:spTree>
    <p:extLst>
      <p:ext uri="{BB962C8B-B14F-4D97-AF65-F5344CB8AC3E}">
        <p14:creationId xmlns:p14="http://schemas.microsoft.com/office/powerpoint/2010/main" val="31100341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Kansi valkoinen (punaine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C486F46-0FFA-044B-55F7-5ADC5C334837}"/>
              </a:ext>
            </a:extLst>
          </p:cNvPr>
          <p:cNvSpPr>
            <a:spLocks noGrp="1"/>
          </p:cNvSpPr>
          <p:nvPr>
            <p:ph type="ctrTitle" hasCustomPrompt="1"/>
          </p:nvPr>
        </p:nvSpPr>
        <p:spPr>
          <a:xfrm>
            <a:off x="4924349" y="1678302"/>
            <a:ext cx="6447946" cy="2037040"/>
          </a:xfrm>
        </p:spPr>
        <p:txBody>
          <a:bodyPr anchor="b">
            <a:noAutofit/>
          </a:bodyPr>
          <a:lstStyle>
            <a:lvl1pPr algn="l">
              <a:defRPr sz="3800"/>
            </a:lvl1pPr>
          </a:lstStyle>
          <a:p>
            <a:r>
              <a:rPr lang="fi-FI" dirty="0"/>
              <a:t>Lisää otsikko kahdelle </a:t>
            </a:r>
            <a:br>
              <a:rPr lang="fi-FI" dirty="0"/>
            </a:br>
            <a:r>
              <a:rPr lang="fi-FI" dirty="0"/>
              <a:t>tai kolmelle riville</a:t>
            </a:r>
          </a:p>
        </p:txBody>
      </p:sp>
      <p:pic>
        <p:nvPicPr>
          <p:cNvPr id="8" name="Kuva 7">
            <a:extLst>
              <a:ext uri="{FF2B5EF4-FFF2-40B4-BE49-F238E27FC236}">
                <a16:creationId xmlns:a16="http://schemas.microsoft.com/office/drawing/2014/main" id="{FA700FC5-081A-AC4B-ECD1-BCE99571D0F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40800" y="5756294"/>
            <a:ext cx="2765425" cy="734566"/>
          </a:xfrm>
          <a:prstGeom prst="rect">
            <a:avLst/>
          </a:prstGeom>
        </p:spPr>
      </p:pic>
      <p:pic>
        <p:nvPicPr>
          <p:cNvPr id="18" name="Kuva">
            <a:extLst>
              <a:ext uri="{FF2B5EF4-FFF2-40B4-BE49-F238E27FC236}">
                <a16:creationId xmlns:a16="http://schemas.microsoft.com/office/drawing/2014/main" id="{EF98B83C-725F-0BAD-E4D4-D7A428027F0D}"/>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4654780" cy="6858000"/>
          </a:xfrm>
          <a:prstGeom prst="rect">
            <a:avLst/>
          </a:prstGeom>
        </p:spPr>
      </p:pic>
      <p:sp>
        <p:nvSpPr>
          <p:cNvPr id="7" name="Tekstin paikkamerkki 3">
            <a:extLst>
              <a:ext uri="{FF2B5EF4-FFF2-40B4-BE49-F238E27FC236}">
                <a16:creationId xmlns:a16="http://schemas.microsoft.com/office/drawing/2014/main" id="{A18A47CB-98F3-CB1F-D682-88FFF42F4E6C}"/>
              </a:ext>
            </a:extLst>
          </p:cNvPr>
          <p:cNvSpPr>
            <a:spLocks noGrp="1"/>
          </p:cNvSpPr>
          <p:nvPr>
            <p:ph type="body" sz="half" idx="10" hasCustomPrompt="1"/>
          </p:nvPr>
        </p:nvSpPr>
        <p:spPr>
          <a:xfrm>
            <a:off x="4924348" y="3948908"/>
            <a:ext cx="6447946" cy="734566"/>
          </a:xfrm>
        </p:spPr>
        <p:txBody>
          <a:bodyPr>
            <a:noAutofit/>
          </a:bodyPr>
          <a:lstStyle>
            <a:lvl1pPr marL="0" indent="0">
              <a:lnSpc>
                <a:spcPct val="100000"/>
              </a:lnSpc>
              <a:spcBef>
                <a:spcPts val="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Etunimi Sukunimi</a:t>
            </a:r>
            <a:br>
              <a:rPr lang="fi-FI" dirty="0"/>
            </a:br>
            <a:r>
              <a:rPr lang="fi-FI" dirty="0"/>
              <a:t>titteli</a:t>
            </a:r>
          </a:p>
        </p:txBody>
      </p:sp>
    </p:spTree>
    <p:extLst>
      <p:ext uri="{BB962C8B-B14F-4D97-AF65-F5344CB8AC3E}">
        <p14:creationId xmlns:p14="http://schemas.microsoft.com/office/powerpoint/2010/main" val="289425848"/>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Kansi valkoinen (sininen)">
    <p:spTree>
      <p:nvGrpSpPr>
        <p:cNvPr id="1" name=""/>
        <p:cNvGrpSpPr/>
        <p:nvPr/>
      </p:nvGrpSpPr>
      <p:grpSpPr>
        <a:xfrm>
          <a:off x="0" y="0"/>
          <a:ext cx="0" cy="0"/>
          <a:chOff x="0" y="0"/>
          <a:chExt cx="0" cy="0"/>
        </a:xfrm>
      </p:grpSpPr>
      <p:pic>
        <p:nvPicPr>
          <p:cNvPr id="7" name="Kuva 4">
            <a:extLst>
              <a:ext uri="{FF2B5EF4-FFF2-40B4-BE49-F238E27FC236}">
                <a16:creationId xmlns:a16="http://schemas.microsoft.com/office/drawing/2014/main" id="{C2D76F7B-DB50-AA33-6FAA-94C18A533227}"/>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20" r="-1"/>
          <a:stretch/>
        </p:blipFill>
        <p:spPr>
          <a:xfrm>
            <a:off x="0" y="0"/>
            <a:ext cx="4657590" cy="6858000"/>
          </a:xfrm>
          <a:prstGeom prst="rect">
            <a:avLst/>
          </a:prstGeom>
        </p:spPr>
      </p:pic>
      <p:pic>
        <p:nvPicPr>
          <p:cNvPr id="12" name="Kuva 5">
            <a:extLst>
              <a:ext uri="{FF2B5EF4-FFF2-40B4-BE49-F238E27FC236}">
                <a16:creationId xmlns:a16="http://schemas.microsoft.com/office/drawing/2014/main" id="{58E5BB7D-CD61-7F19-ACAC-FACD778F4B23}"/>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940800" y="5756294"/>
            <a:ext cx="2765425" cy="734566"/>
          </a:xfrm>
          <a:prstGeom prst="rect">
            <a:avLst/>
          </a:prstGeom>
        </p:spPr>
      </p:pic>
      <p:sp>
        <p:nvSpPr>
          <p:cNvPr id="5" name="Otsikko 1">
            <a:extLst>
              <a:ext uri="{FF2B5EF4-FFF2-40B4-BE49-F238E27FC236}">
                <a16:creationId xmlns:a16="http://schemas.microsoft.com/office/drawing/2014/main" id="{08D9B7ED-15F2-E41B-9426-1C9FA1EB1A1F}"/>
              </a:ext>
            </a:extLst>
          </p:cNvPr>
          <p:cNvSpPr>
            <a:spLocks noGrp="1"/>
          </p:cNvSpPr>
          <p:nvPr>
            <p:ph type="ctrTitle" hasCustomPrompt="1"/>
          </p:nvPr>
        </p:nvSpPr>
        <p:spPr>
          <a:xfrm>
            <a:off x="4924349" y="1678302"/>
            <a:ext cx="6447946" cy="2037040"/>
          </a:xfrm>
        </p:spPr>
        <p:txBody>
          <a:bodyPr anchor="b">
            <a:noAutofit/>
          </a:bodyPr>
          <a:lstStyle>
            <a:lvl1pPr algn="l">
              <a:defRPr sz="3800"/>
            </a:lvl1pPr>
          </a:lstStyle>
          <a:p>
            <a:r>
              <a:rPr lang="fi-FI" dirty="0"/>
              <a:t>Lisää otsikko kahdelle </a:t>
            </a:r>
            <a:br>
              <a:rPr lang="fi-FI" dirty="0"/>
            </a:br>
            <a:r>
              <a:rPr lang="fi-FI" dirty="0"/>
              <a:t>tai kolmelle riville</a:t>
            </a:r>
          </a:p>
        </p:txBody>
      </p:sp>
      <p:sp>
        <p:nvSpPr>
          <p:cNvPr id="6" name="Tekstin paikkamerkki 3">
            <a:extLst>
              <a:ext uri="{FF2B5EF4-FFF2-40B4-BE49-F238E27FC236}">
                <a16:creationId xmlns:a16="http://schemas.microsoft.com/office/drawing/2014/main" id="{D3B08CFE-D8F8-4DF3-33ED-0DB0739E5CF9}"/>
              </a:ext>
            </a:extLst>
          </p:cNvPr>
          <p:cNvSpPr>
            <a:spLocks noGrp="1"/>
          </p:cNvSpPr>
          <p:nvPr>
            <p:ph type="body" sz="half" idx="10" hasCustomPrompt="1"/>
          </p:nvPr>
        </p:nvSpPr>
        <p:spPr>
          <a:xfrm>
            <a:off x="4924348" y="3948908"/>
            <a:ext cx="6447946" cy="734566"/>
          </a:xfrm>
        </p:spPr>
        <p:txBody>
          <a:bodyPr>
            <a:noAutofit/>
          </a:bodyPr>
          <a:lstStyle>
            <a:lvl1pPr marL="0" indent="0">
              <a:lnSpc>
                <a:spcPct val="100000"/>
              </a:lnSpc>
              <a:spcBef>
                <a:spcPts val="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Etunimi Sukunimi </a:t>
            </a:r>
            <a:br>
              <a:rPr lang="fi-FI" dirty="0"/>
            </a:br>
            <a:r>
              <a:rPr lang="fi-FI" dirty="0"/>
              <a:t>titteli</a:t>
            </a:r>
          </a:p>
        </p:txBody>
      </p:sp>
    </p:spTree>
    <p:extLst>
      <p:ext uri="{BB962C8B-B14F-4D97-AF65-F5344CB8AC3E}">
        <p14:creationId xmlns:p14="http://schemas.microsoft.com/office/powerpoint/2010/main" val="1879629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Kansi valkoinen (vihreä)">
    <p:spTree>
      <p:nvGrpSpPr>
        <p:cNvPr id="1" name=""/>
        <p:cNvGrpSpPr/>
        <p:nvPr/>
      </p:nvGrpSpPr>
      <p:grpSpPr>
        <a:xfrm>
          <a:off x="0" y="0"/>
          <a:ext cx="0" cy="0"/>
          <a:chOff x="0" y="0"/>
          <a:chExt cx="0" cy="0"/>
        </a:xfrm>
      </p:grpSpPr>
      <p:pic>
        <p:nvPicPr>
          <p:cNvPr id="5" name="Kuva 3">
            <a:extLst>
              <a:ext uri="{FF2B5EF4-FFF2-40B4-BE49-F238E27FC236}">
                <a16:creationId xmlns:a16="http://schemas.microsoft.com/office/drawing/2014/main" id="{DE697451-B3D8-408E-562B-425A397F55F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4654780" cy="6858000"/>
          </a:xfrm>
          <a:prstGeom prst="rect">
            <a:avLst/>
          </a:prstGeom>
        </p:spPr>
      </p:pic>
      <p:pic>
        <p:nvPicPr>
          <p:cNvPr id="11" name="Kuva 4">
            <a:extLst>
              <a:ext uri="{FF2B5EF4-FFF2-40B4-BE49-F238E27FC236}">
                <a16:creationId xmlns:a16="http://schemas.microsoft.com/office/drawing/2014/main" id="{424D59B0-B58F-7A98-7613-A901A2074D14}"/>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940800" y="5756294"/>
            <a:ext cx="2765425" cy="734566"/>
          </a:xfrm>
          <a:prstGeom prst="rect">
            <a:avLst/>
          </a:prstGeom>
        </p:spPr>
      </p:pic>
      <p:sp>
        <p:nvSpPr>
          <p:cNvPr id="7" name="Otsikko 1">
            <a:extLst>
              <a:ext uri="{FF2B5EF4-FFF2-40B4-BE49-F238E27FC236}">
                <a16:creationId xmlns:a16="http://schemas.microsoft.com/office/drawing/2014/main" id="{17198E08-DB3F-A08F-18BB-190D5C2AD4EF}"/>
              </a:ext>
            </a:extLst>
          </p:cNvPr>
          <p:cNvSpPr>
            <a:spLocks noGrp="1"/>
          </p:cNvSpPr>
          <p:nvPr>
            <p:ph type="ctrTitle" hasCustomPrompt="1"/>
          </p:nvPr>
        </p:nvSpPr>
        <p:spPr>
          <a:xfrm>
            <a:off x="4924349" y="1678302"/>
            <a:ext cx="6447946" cy="2037040"/>
          </a:xfrm>
        </p:spPr>
        <p:txBody>
          <a:bodyPr anchor="b">
            <a:noAutofit/>
          </a:bodyPr>
          <a:lstStyle>
            <a:lvl1pPr algn="l">
              <a:defRPr sz="3800"/>
            </a:lvl1pPr>
          </a:lstStyle>
          <a:p>
            <a:r>
              <a:rPr lang="fi-FI" dirty="0"/>
              <a:t>Lisää otsikko kahdelle </a:t>
            </a:r>
            <a:br>
              <a:rPr lang="fi-FI" dirty="0"/>
            </a:br>
            <a:r>
              <a:rPr lang="fi-FI" dirty="0"/>
              <a:t>tai kolmelle riville</a:t>
            </a:r>
          </a:p>
        </p:txBody>
      </p:sp>
      <p:sp>
        <p:nvSpPr>
          <p:cNvPr id="8" name="Tekstin paikkamerkki 3">
            <a:extLst>
              <a:ext uri="{FF2B5EF4-FFF2-40B4-BE49-F238E27FC236}">
                <a16:creationId xmlns:a16="http://schemas.microsoft.com/office/drawing/2014/main" id="{B1CE9FC7-AFDF-BEB5-0F29-CEF4854031A7}"/>
              </a:ext>
            </a:extLst>
          </p:cNvPr>
          <p:cNvSpPr>
            <a:spLocks noGrp="1"/>
          </p:cNvSpPr>
          <p:nvPr>
            <p:ph type="body" sz="half" idx="10" hasCustomPrompt="1"/>
          </p:nvPr>
        </p:nvSpPr>
        <p:spPr>
          <a:xfrm>
            <a:off x="4924348" y="3948908"/>
            <a:ext cx="6447946" cy="734566"/>
          </a:xfrm>
        </p:spPr>
        <p:txBody>
          <a:bodyPr>
            <a:noAutofit/>
          </a:bodyPr>
          <a:lstStyle>
            <a:lvl1pPr marL="0" indent="0">
              <a:lnSpc>
                <a:spcPct val="100000"/>
              </a:lnSpc>
              <a:spcBef>
                <a:spcPts val="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Etunimi Sukunimi</a:t>
            </a:r>
            <a:br>
              <a:rPr lang="fi-FI" dirty="0"/>
            </a:br>
            <a:r>
              <a:rPr lang="fi-FI" dirty="0"/>
              <a:t>titteli</a:t>
            </a:r>
          </a:p>
        </p:txBody>
      </p:sp>
    </p:spTree>
    <p:extLst>
      <p:ext uri="{BB962C8B-B14F-4D97-AF65-F5344CB8AC3E}">
        <p14:creationId xmlns:p14="http://schemas.microsoft.com/office/powerpoint/2010/main" val="21420616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Kuvallinen kansi aloituspohjass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C486F46-0FFA-044B-55F7-5ADC5C334837}"/>
              </a:ext>
            </a:extLst>
          </p:cNvPr>
          <p:cNvSpPr>
            <a:spLocks noGrp="1"/>
          </p:cNvSpPr>
          <p:nvPr>
            <p:ph type="ctrTitle" hasCustomPrompt="1"/>
          </p:nvPr>
        </p:nvSpPr>
        <p:spPr>
          <a:xfrm>
            <a:off x="4987616" y="1727027"/>
            <a:ext cx="5985183" cy="1839951"/>
          </a:xfrm>
        </p:spPr>
        <p:txBody>
          <a:bodyPr anchor="b">
            <a:noAutofit/>
          </a:bodyPr>
          <a:lstStyle>
            <a:lvl1pPr algn="l">
              <a:defRPr sz="3800"/>
            </a:lvl1pPr>
          </a:lstStyle>
          <a:p>
            <a:r>
              <a:rPr lang="fi-FI" sz="3800" dirty="0"/>
              <a:t>Lisää otsikko kahdelle tai kolmelle riville</a:t>
            </a:r>
            <a:endParaRPr lang="fi-FI" dirty="0"/>
          </a:p>
        </p:txBody>
      </p:sp>
      <p:sp>
        <p:nvSpPr>
          <p:cNvPr id="25" name="Tekstin paikkamerkki 3">
            <a:extLst>
              <a:ext uri="{FF2B5EF4-FFF2-40B4-BE49-F238E27FC236}">
                <a16:creationId xmlns:a16="http://schemas.microsoft.com/office/drawing/2014/main" id="{291729F3-6BCF-A6D5-7161-5F622A499D61}"/>
              </a:ext>
            </a:extLst>
          </p:cNvPr>
          <p:cNvSpPr>
            <a:spLocks noGrp="1"/>
          </p:cNvSpPr>
          <p:nvPr>
            <p:ph type="body" sz="half" idx="10" hasCustomPrompt="1"/>
          </p:nvPr>
        </p:nvSpPr>
        <p:spPr>
          <a:xfrm>
            <a:off x="4987618" y="3713290"/>
            <a:ext cx="5985183" cy="706918"/>
          </a:xfrm>
        </p:spPr>
        <p:txBody>
          <a:bodyPr tIns="0">
            <a:noAutofit/>
          </a:bodyPr>
          <a:lstStyle>
            <a:lvl1pPr marL="0" indent="0">
              <a:lnSpc>
                <a:spcPct val="100000"/>
              </a:lnSpc>
              <a:spcBef>
                <a:spcPts val="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Lisää Etunimi Sukunimi</a:t>
            </a:r>
            <a:br>
              <a:rPr lang="fi-FI" dirty="0"/>
            </a:br>
            <a:r>
              <a:rPr lang="fi-FI" dirty="0"/>
              <a:t>titteli</a:t>
            </a:r>
          </a:p>
        </p:txBody>
      </p:sp>
    </p:spTree>
    <p:extLst>
      <p:ext uri="{BB962C8B-B14F-4D97-AF65-F5344CB8AC3E}">
        <p14:creationId xmlns:p14="http://schemas.microsoft.com/office/powerpoint/2010/main" val="30015210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Otsikko+ teksti valk">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E6CE12F8-5EF6-4E44-A092-1CE2527CE17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28313" y="0"/>
            <a:ext cx="1563687"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1722B05-239D-0643-93B5-2899FBB1B7DD}"/>
              </a:ext>
            </a:extLst>
          </p:cNvPr>
          <p:cNvSpPr>
            <a:spLocks noGrp="1"/>
          </p:cNvSpPr>
          <p:nvPr>
            <p:ph type="title"/>
          </p:nvPr>
        </p:nvSpPr>
        <p:spPr>
          <a:xfrm>
            <a:off x="1409830" y="181370"/>
            <a:ext cx="9080569" cy="2852737"/>
          </a:xfrm>
          <a:effectLst/>
        </p:spPr>
        <p:txBody>
          <a:bodyPr anchor="b">
            <a:normAutofit/>
          </a:bodyPr>
          <a:lstStyle>
            <a:lvl1pPr>
              <a:defRPr sz="5400" spc="-50" baseline="0">
                <a:solidFill>
                  <a:srgbClr val="002F5B"/>
                </a:solidFill>
              </a:defRPr>
            </a:lvl1pPr>
          </a:lstStyle>
          <a:p>
            <a:r>
              <a:rPr lang="en-US" dirty="0"/>
              <a:t>Click to edit Master title style</a:t>
            </a:r>
            <a:endParaRPr lang="fi-FI" dirty="0"/>
          </a:p>
        </p:txBody>
      </p:sp>
      <p:sp>
        <p:nvSpPr>
          <p:cNvPr id="3" name="Text Placeholder 2">
            <a:extLst>
              <a:ext uri="{FF2B5EF4-FFF2-40B4-BE49-F238E27FC236}">
                <a16:creationId xmlns:a16="http://schemas.microsoft.com/office/drawing/2014/main" id="{D56858AD-DC95-2F44-89C2-1218375A0CB1}"/>
              </a:ext>
            </a:extLst>
          </p:cNvPr>
          <p:cNvSpPr>
            <a:spLocks noGrp="1"/>
          </p:cNvSpPr>
          <p:nvPr>
            <p:ph type="body" idx="1"/>
          </p:nvPr>
        </p:nvSpPr>
        <p:spPr>
          <a:xfrm>
            <a:off x="1409830" y="3227248"/>
            <a:ext cx="9080569" cy="2259479"/>
          </a:xfrm>
          <a:effectLst>
            <a:glow rad="546100">
              <a:schemeClr val="tx1">
                <a:alpha val="84000"/>
              </a:schemeClr>
            </a:glow>
          </a:effectLst>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Slide Number Placeholder 5">
            <a:extLst>
              <a:ext uri="{FF2B5EF4-FFF2-40B4-BE49-F238E27FC236}">
                <a16:creationId xmlns:a16="http://schemas.microsoft.com/office/drawing/2014/main" id="{D450A727-F044-4530-A347-09306AFFCF5A}"/>
              </a:ext>
            </a:extLst>
          </p:cNvPr>
          <p:cNvSpPr>
            <a:spLocks noGrp="1"/>
          </p:cNvSpPr>
          <p:nvPr>
            <p:ph type="sldNum" sz="quarter" idx="10"/>
          </p:nvPr>
        </p:nvSpPr>
        <p:spPr/>
        <p:txBody>
          <a:bodyPr/>
          <a:lstStyle>
            <a:lvl1pPr algn="r">
              <a:defRPr sz="1000" b="1" i="0">
                <a:solidFill>
                  <a:srgbClr val="002F5B"/>
                </a:solidFill>
                <a:latin typeface="Arial" panose="020B0604020202020204" pitchFamily="34" charset="0"/>
                <a:cs typeface="Arial" panose="020B0604020202020204" pitchFamily="34" charset="0"/>
              </a:defRPr>
            </a:lvl1pPr>
          </a:lstStyle>
          <a:p>
            <a:pPr>
              <a:defRPr/>
            </a:pPr>
            <a:fld id="{5FF1F359-7269-4A00-AC87-2A27A194D36A}" type="slidenum">
              <a:rPr lang="fi-FI"/>
              <a:pPr>
                <a:defRPr/>
              </a:pPr>
              <a:t>‹#›</a:t>
            </a:fld>
            <a:endParaRPr lang="fi-FI" dirty="0"/>
          </a:p>
        </p:txBody>
      </p:sp>
    </p:spTree>
    <p:extLst>
      <p:ext uri="{BB962C8B-B14F-4D97-AF65-F5344CB8AC3E}">
        <p14:creationId xmlns:p14="http://schemas.microsoft.com/office/powerpoint/2010/main" val="3157145687"/>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00D669B-29C8-A4EB-2D71-CF37716F9117}"/>
              </a:ext>
            </a:extLst>
          </p:cNvPr>
          <p:cNvSpPr>
            <a:spLocks noGrp="1"/>
          </p:cNvSpPr>
          <p:nvPr>
            <p:ph type="title" hasCustomPrompt="1"/>
          </p:nvPr>
        </p:nvSpPr>
        <p:spPr>
          <a:xfrm>
            <a:off x="682170" y="571499"/>
            <a:ext cx="10827659" cy="983513"/>
          </a:xfrm>
        </p:spPr>
        <p:txBody>
          <a:bodyPr>
            <a:noAutofit/>
          </a:bodyPr>
          <a:lstStyle>
            <a:lvl1pPr>
              <a:defRPr sz="3800"/>
            </a:lvl1pPr>
          </a:lstStyle>
          <a:p>
            <a:r>
              <a:rPr lang="fi-FI" dirty="0"/>
              <a:t>Lisää otsikko napsauttamalla</a:t>
            </a:r>
          </a:p>
        </p:txBody>
      </p:sp>
      <p:sp>
        <p:nvSpPr>
          <p:cNvPr id="3" name="Sisällön paikkamerkki 2">
            <a:extLst>
              <a:ext uri="{FF2B5EF4-FFF2-40B4-BE49-F238E27FC236}">
                <a16:creationId xmlns:a16="http://schemas.microsoft.com/office/drawing/2014/main" id="{29FAB5EF-9BBB-35DD-308E-C70BAB11BDF3}"/>
              </a:ext>
            </a:extLst>
          </p:cNvPr>
          <p:cNvSpPr>
            <a:spLocks noGrp="1"/>
          </p:cNvSpPr>
          <p:nvPr>
            <p:ph idx="1" hasCustomPrompt="1"/>
          </p:nvPr>
        </p:nvSpPr>
        <p:spPr>
          <a:xfrm>
            <a:off x="682170" y="1714500"/>
            <a:ext cx="10827659" cy="4114801"/>
          </a:xfrm>
        </p:spPr>
        <p:txBody>
          <a:bodyPr>
            <a:noAutofit/>
          </a:bodyPr>
          <a:lstStyle>
            <a:lvl1pPr marL="0" indent="0">
              <a:buFont typeface="Arial" panose="020B0604020202020204" pitchFamily="34" charset="0"/>
              <a:buNone/>
              <a:defRPr sz="2400"/>
            </a:lvl1pPr>
            <a:lvl2pPr marL="742950" indent="-285750">
              <a:buFont typeface="Arial" panose="020B0604020202020204" pitchFamily="34" charset="0"/>
              <a:buChar char="•"/>
              <a:defRPr/>
            </a:lvl2pPr>
          </a:lstStyle>
          <a:p>
            <a:pPr lvl="0"/>
            <a:r>
              <a:rPr lang="fi-FI" dirty="0"/>
              <a:t>Lisää tekstiä napauttamalla</a:t>
            </a:r>
          </a:p>
          <a:p>
            <a:pPr lvl="1"/>
            <a:r>
              <a:rPr lang="fi-FI" dirty="0"/>
              <a:t>toinen taso</a:t>
            </a:r>
          </a:p>
          <a:p>
            <a:pPr lvl="2"/>
            <a:r>
              <a:rPr lang="fi-FI" dirty="0"/>
              <a:t>kolmas taso</a:t>
            </a:r>
          </a:p>
          <a:p>
            <a:pPr lvl="3"/>
            <a:r>
              <a:rPr lang="fi-FI" dirty="0"/>
              <a:t>neljäs taso</a:t>
            </a:r>
          </a:p>
          <a:p>
            <a:pPr lvl="4"/>
            <a:r>
              <a:rPr lang="fi-FI" dirty="0"/>
              <a:t>viides taso</a:t>
            </a:r>
          </a:p>
          <a:p>
            <a:pPr lvl="0"/>
            <a:endParaRPr lang="fi-FI" dirty="0"/>
          </a:p>
        </p:txBody>
      </p:sp>
      <p:pic>
        <p:nvPicPr>
          <p:cNvPr id="4" name="Kuva 3">
            <a:extLst>
              <a:ext uri="{FF2B5EF4-FFF2-40B4-BE49-F238E27FC236}">
                <a16:creationId xmlns:a16="http://schemas.microsoft.com/office/drawing/2014/main" id="{689B0F09-8B74-5048-A35E-DD91870C42F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39325" y="6055469"/>
            <a:ext cx="1933575" cy="513606"/>
          </a:xfrm>
          <a:prstGeom prst="rect">
            <a:avLst/>
          </a:prstGeom>
        </p:spPr>
      </p:pic>
    </p:spTree>
    <p:extLst>
      <p:ext uri="{BB962C8B-B14F-4D97-AF65-F5344CB8AC3E}">
        <p14:creationId xmlns:p14="http://schemas.microsoft.com/office/powerpoint/2010/main" val="3072075960"/>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Otsikko, sisältö ja kuvituselementti 2">
    <p:spTree>
      <p:nvGrpSpPr>
        <p:cNvPr id="1" name=""/>
        <p:cNvGrpSpPr/>
        <p:nvPr/>
      </p:nvGrpSpPr>
      <p:grpSpPr>
        <a:xfrm>
          <a:off x="0" y="0"/>
          <a:ext cx="0" cy="0"/>
          <a:chOff x="0" y="0"/>
          <a:chExt cx="0" cy="0"/>
        </a:xfrm>
      </p:grpSpPr>
      <p:pic>
        <p:nvPicPr>
          <p:cNvPr id="4" name="Kuva 4">
            <a:extLst>
              <a:ext uri="{FF2B5EF4-FFF2-40B4-BE49-F238E27FC236}">
                <a16:creationId xmlns:a16="http://schemas.microsoft.com/office/drawing/2014/main" id="{689B0F09-8B74-5048-A35E-DD91870C42F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39325" y="6055469"/>
            <a:ext cx="1933575" cy="513606"/>
          </a:xfrm>
          <a:prstGeom prst="rect">
            <a:avLst/>
          </a:prstGeom>
        </p:spPr>
      </p:pic>
      <p:sp>
        <p:nvSpPr>
          <p:cNvPr id="13" name="Kuvan paikkamerkki 12">
            <a:extLst>
              <a:ext uri="{FF2B5EF4-FFF2-40B4-BE49-F238E27FC236}">
                <a16:creationId xmlns:a16="http://schemas.microsoft.com/office/drawing/2014/main" id="{85CA3CB4-B9F2-C26C-C51E-36DE30878212}"/>
              </a:ext>
              <a:ext uri="{C183D7F6-B498-43B3-948B-1728B52AA6E4}">
                <adec:decorative xmlns:adec="http://schemas.microsoft.com/office/drawing/2017/decorative" val="1"/>
              </a:ext>
            </a:extLst>
          </p:cNvPr>
          <p:cNvSpPr>
            <a:spLocks noGrp="1"/>
          </p:cNvSpPr>
          <p:nvPr>
            <p:ph type="pic" sz="quarter" idx="11" hasCustomPrompt="1"/>
          </p:nvPr>
        </p:nvSpPr>
        <p:spPr>
          <a:xfrm>
            <a:off x="7187581" y="1071466"/>
            <a:ext cx="4106590" cy="4106590"/>
          </a:xfrm>
          <a:custGeom>
            <a:avLst/>
            <a:gdLst>
              <a:gd name="connsiteX0" fmla="*/ 1815963 w 3631926"/>
              <a:gd name="connsiteY0" fmla="*/ 0 h 3631926"/>
              <a:gd name="connsiteX1" fmla="*/ 3631926 w 3631926"/>
              <a:gd name="connsiteY1" fmla="*/ 1815963 h 3631926"/>
              <a:gd name="connsiteX2" fmla="*/ 1815963 w 3631926"/>
              <a:gd name="connsiteY2" fmla="*/ 3631926 h 3631926"/>
              <a:gd name="connsiteX3" fmla="*/ 0 w 3631926"/>
              <a:gd name="connsiteY3" fmla="*/ 1815963 h 3631926"/>
              <a:gd name="connsiteX4" fmla="*/ 1815963 w 3631926"/>
              <a:gd name="connsiteY4" fmla="*/ 0 h 363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1926" h="3631926">
                <a:moveTo>
                  <a:pt x="1815963" y="0"/>
                </a:moveTo>
                <a:cubicBezTo>
                  <a:pt x="2818892" y="0"/>
                  <a:pt x="3631926" y="813034"/>
                  <a:pt x="3631926" y="1815963"/>
                </a:cubicBezTo>
                <a:cubicBezTo>
                  <a:pt x="3631926" y="2818892"/>
                  <a:pt x="2818892" y="3631926"/>
                  <a:pt x="1815963" y="3631926"/>
                </a:cubicBezTo>
                <a:cubicBezTo>
                  <a:pt x="813034" y="3631926"/>
                  <a:pt x="0" y="2818892"/>
                  <a:pt x="0" y="1815963"/>
                </a:cubicBezTo>
                <a:cubicBezTo>
                  <a:pt x="0" y="813034"/>
                  <a:pt x="813034" y="0"/>
                  <a:pt x="1815963" y="0"/>
                </a:cubicBezTo>
                <a:close/>
              </a:path>
            </a:pathLst>
          </a:custGeom>
        </p:spPr>
        <p:txBody>
          <a:bodyPr wrap="square">
            <a:noAutofit/>
          </a:bodyPr>
          <a:lstStyle>
            <a:lvl1pPr marL="0" indent="0" algn="ctr">
              <a:buFontTx/>
              <a:buNone/>
              <a:defRPr sz="1800">
                <a:solidFill>
                  <a:srgbClr val="FF0000"/>
                </a:solidFill>
              </a:defRPr>
            </a:lvl1pPr>
            <a:lvl2pPr>
              <a:defRPr sz="1800"/>
            </a:lvl2pPr>
          </a:lstStyle>
          <a:p>
            <a:r>
              <a:rPr lang="fi-FI" dirty="0"/>
              <a:t>Lisää kuva napsauttamalla kuvaketta.</a:t>
            </a:r>
            <a:br>
              <a:rPr lang="fi-FI" dirty="0"/>
            </a:br>
            <a:r>
              <a:rPr lang="fi-FI" dirty="0"/>
              <a:t>Ohjeet kuvan rajaamiseen ja skaalaamiseen löytyvät diasarjan alussa olevalta ohjesivulta.</a:t>
            </a:r>
            <a:br>
              <a:rPr lang="fi-FI" dirty="0"/>
            </a:br>
            <a:r>
              <a:rPr lang="fi-FI" dirty="0"/>
              <a:t>Muista lisätä kuvalle alt-teksti.</a:t>
            </a:r>
          </a:p>
        </p:txBody>
      </p:sp>
      <p:sp>
        <p:nvSpPr>
          <p:cNvPr id="14" name="Otsikko 1">
            <a:extLst>
              <a:ext uri="{FF2B5EF4-FFF2-40B4-BE49-F238E27FC236}">
                <a16:creationId xmlns:a16="http://schemas.microsoft.com/office/drawing/2014/main" id="{457BF562-2053-6B66-1B5C-6BEB148A3210}"/>
              </a:ext>
            </a:extLst>
          </p:cNvPr>
          <p:cNvSpPr>
            <a:spLocks noGrp="1"/>
          </p:cNvSpPr>
          <p:nvPr>
            <p:ph type="title" hasCustomPrompt="1"/>
          </p:nvPr>
        </p:nvSpPr>
        <p:spPr>
          <a:xfrm>
            <a:off x="682171" y="571499"/>
            <a:ext cx="5888750" cy="1278566"/>
          </a:xfrm>
        </p:spPr>
        <p:txBody>
          <a:bodyPr>
            <a:noAutofit/>
          </a:bodyPr>
          <a:lstStyle>
            <a:lvl1pPr>
              <a:defRPr sz="3800"/>
            </a:lvl1pPr>
          </a:lstStyle>
          <a:p>
            <a:r>
              <a:rPr lang="fi-FI" dirty="0"/>
              <a:t>Lisää otsikko napsauttamalla</a:t>
            </a:r>
          </a:p>
        </p:txBody>
      </p:sp>
      <p:sp>
        <p:nvSpPr>
          <p:cNvPr id="15" name="Sisällön paikkamerkki 2">
            <a:extLst>
              <a:ext uri="{FF2B5EF4-FFF2-40B4-BE49-F238E27FC236}">
                <a16:creationId xmlns:a16="http://schemas.microsoft.com/office/drawing/2014/main" id="{B7F60B85-9F1C-AAD2-C3EB-EEA56A2B867A}"/>
              </a:ext>
            </a:extLst>
          </p:cNvPr>
          <p:cNvSpPr>
            <a:spLocks noGrp="1"/>
          </p:cNvSpPr>
          <p:nvPr>
            <p:ph idx="1" hasCustomPrompt="1"/>
          </p:nvPr>
        </p:nvSpPr>
        <p:spPr>
          <a:xfrm>
            <a:off x="682169" y="2048747"/>
            <a:ext cx="5888749" cy="3780554"/>
          </a:xfrm>
        </p:spPr>
        <p:txBody>
          <a:bodyPr>
            <a:noAutofit/>
          </a:bodyPr>
          <a:lstStyle>
            <a:lvl1pPr marL="0" indent="0">
              <a:buNone/>
              <a:defRPr/>
            </a:lvl1pPr>
          </a:lstStyle>
          <a:p>
            <a:pPr lvl="0"/>
            <a:r>
              <a:rPr lang="fi-FI" dirty="0"/>
              <a:t>Lisää tekstiä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24286546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8F6449-8234-4C36-81C1-3F324160D1ED}"/>
              </a:ext>
            </a:extLst>
          </p:cNvPr>
          <p:cNvSpPr>
            <a:spLocks noGrp="1"/>
          </p:cNvSpPr>
          <p:nvPr>
            <p:ph type="dt" sz="half" idx="10"/>
          </p:nvPr>
        </p:nvSpPr>
        <p:spPr/>
        <p:txBody>
          <a:bodyPr/>
          <a:lstStyle/>
          <a:p>
            <a:fld id="{6DE0089D-B440-46D8-B96C-F448D9586441}" type="datetimeFigureOut">
              <a:rPr lang="fi-FI" smtClean="0"/>
              <a:t>11.12.2024</a:t>
            </a:fld>
            <a:endParaRPr lang="fi-FI"/>
          </a:p>
        </p:txBody>
      </p:sp>
      <p:sp>
        <p:nvSpPr>
          <p:cNvPr id="3" name="Footer Placeholder 2">
            <a:extLst>
              <a:ext uri="{FF2B5EF4-FFF2-40B4-BE49-F238E27FC236}">
                <a16:creationId xmlns:a16="http://schemas.microsoft.com/office/drawing/2014/main" id="{2D3EB8CC-ADFF-4811-B6D3-AA5E28BB7E68}"/>
              </a:ext>
            </a:extLst>
          </p:cNvPr>
          <p:cNvSpPr>
            <a:spLocks noGrp="1"/>
          </p:cNvSpPr>
          <p:nvPr>
            <p:ph type="ftr" sz="quarter" idx="11"/>
          </p:nvPr>
        </p:nvSpPr>
        <p:spPr/>
        <p:txBody>
          <a:bodyPr/>
          <a:lstStyle/>
          <a:p>
            <a:endParaRPr lang="fi-FI"/>
          </a:p>
        </p:txBody>
      </p:sp>
      <p:sp>
        <p:nvSpPr>
          <p:cNvPr id="4" name="Slide Number Placeholder 3">
            <a:extLst>
              <a:ext uri="{FF2B5EF4-FFF2-40B4-BE49-F238E27FC236}">
                <a16:creationId xmlns:a16="http://schemas.microsoft.com/office/drawing/2014/main" id="{2F5578DD-413C-4FAD-875B-6ACF43615254}"/>
              </a:ext>
            </a:extLst>
          </p:cNvPr>
          <p:cNvSpPr>
            <a:spLocks noGrp="1"/>
          </p:cNvSpPr>
          <p:nvPr>
            <p:ph type="sldNum" sz="quarter" idx="12"/>
          </p:nvPr>
        </p:nvSpPr>
        <p:spPr/>
        <p:txBody>
          <a:bodyPr/>
          <a:lstStyle/>
          <a:p>
            <a:fld id="{3BABAADA-9172-4579-A34D-E5F61ADAF1BD}" type="slidenum">
              <a:rPr lang="fi-FI" smtClean="0"/>
              <a:t>‹#›</a:t>
            </a:fld>
            <a:endParaRPr lang="fi-FI"/>
          </a:p>
        </p:txBody>
      </p:sp>
    </p:spTree>
    <p:extLst>
      <p:ext uri="{BB962C8B-B14F-4D97-AF65-F5344CB8AC3E}">
        <p14:creationId xmlns:p14="http://schemas.microsoft.com/office/powerpoint/2010/main" val="35157947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Kansi tumma (sininen)">
    <p:bg>
      <p:bgPr>
        <a:solidFill>
          <a:schemeClr val="tx2"/>
        </a:solidFill>
        <a:effectLst/>
      </p:bgPr>
    </p:bg>
    <p:spTree>
      <p:nvGrpSpPr>
        <p:cNvPr id="1" name=""/>
        <p:cNvGrpSpPr/>
        <p:nvPr/>
      </p:nvGrpSpPr>
      <p:grpSpPr>
        <a:xfrm>
          <a:off x="0" y="0"/>
          <a:ext cx="0" cy="0"/>
          <a:chOff x="0" y="0"/>
          <a:chExt cx="0" cy="0"/>
        </a:xfrm>
      </p:grpSpPr>
      <p:sp>
        <p:nvSpPr>
          <p:cNvPr id="5" name="Otsikko 1">
            <a:extLst>
              <a:ext uri="{FF2B5EF4-FFF2-40B4-BE49-F238E27FC236}">
                <a16:creationId xmlns:a16="http://schemas.microsoft.com/office/drawing/2014/main" id="{08D9B7ED-15F2-E41B-9426-1C9FA1EB1A1F}"/>
              </a:ext>
            </a:extLst>
          </p:cNvPr>
          <p:cNvSpPr>
            <a:spLocks noGrp="1"/>
          </p:cNvSpPr>
          <p:nvPr>
            <p:ph type="ctrTitle" hasCustomPrompt="1"/>
          </p:nvPr>
        </p:nvSpPr>
        <p:spPr>
          <a:xfrm>
            <a:off x="4924349" y="1678302"/>
            <a:ext cx="6447946" cy="2037040"/>
          </a:xfrm>
        </p:spPr>
        <p:txBody>
          <a:bodyPr anchor="b">
            <a:noAutofit/>
          </a:bodyPr>
          <a:lstStyle>
            <a:lvl1pPr algn="l">
              <a:defRPr sz="3800">
                <a:solidFill>
                  <a:schemeClr val="bg1"/>
                </a:solidFill>
              </a:defRPr>
            </a:lvl1pPr>
          </a:lstStyle>
          <a:p>
            <a:r>
              <a:rPr lang="fi-FI" dirty="0"/>
              <a:t>Lisää otsikko kahdelle </a:t>
            </a:r>
            <a:br>
              <a:rPr lang="fi-FI" dirty="0"/>
            </a:br>
            <a:r>
              <a:rPr lang="fi-FI" dirty="0"/>
              <a:t>tai kolmelle riville</a:t>
            </a:r>
          </a:p>
        </p:txBody>
      </p:sp>
      <p:sp>
        <p:nvSpPr>
          <p:cNvPr id="6" name="Tekstin paikkamerkki 3">
            <a:extLst>
              <a:ext uri="{FF2B5EF4-FFF2-40B4-BE49-F238E27FC236}">
                <a16:creationId xmlns:a16="http://schemas.microsoft.com/office/drawing/2014/main" id="{D3B08CFE-D8F8-4DF3-33ED-0DB0739E5CF9}"/>
              </a:ext>
            </a:extLst>
          </p:cNvPr>
          <p:cNvSpPr>
            <a:spLocks noGrp="1"/>
          </p:cNvSpPr>
          <p:nvPr>
            <p:ph type="body" sz="half" idx="10" hasCustomPrompt="1"/>
          </p:nvPr>
        </p:nvSpPr>
        <p:spPr>
          <a:xfrm>
            <a:off x="4924348" y="3948908"/>
            <a:ext cx="6447946" cy="732369"/>
          </a:xfrm>
        </p:spPr>
        <p:txBody>
          <a:bodyPr tIns="46800">
            <a:noAutofit/>
          </a:bodyPr>
          <a:lstStyle>
            <a:lvl1pPr marL="0" indent="0">
              <a:lnSpc>
                <a:spcPct val="100000"/>
              </a:lnSpc>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Etunimi Sukunimi</a:t>
            </a:r>
            <a:br>
              <a:rPr lang="fi-FI" dirty="0"/>
            </a:br>
            <a:r>
              <a:rPr lang="fi-FI" dirty="0"/>
              <a:t>titteli</a:t>
            </a:r>
          </a:p>
        </p:txBody>
      </p:sp>
      <p:pic>
        <p:nvPicPr>
          <p:cNvPr id="9" name="Kuva 8">
            <a:extLst>
              <a:ext uri="{FF2B5EF4-FFF2-40B4-BE49-F238E27FC236}">
                <a16:creationId xmlns:a16="http://schemas.microsoft.com/office/drawing/2014/main" id="{497DF42B-20AF-449A-8B57-68CB1BC8C6E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40800" y="5756293"/>
            <a:ext cx="2757153" cy="732369"/>
          </a:xfrm>
          <a:prstGeom prst="rect">
            <a:avLst/>
          </a:prstGeom>
        </p:spPr>
      </p:pic>
      <p:pic>
        <p:nvPicPr>
          <p:cNvPr id="10" name="Kuva 9">
            <a:extLst>
              <a:ext uri="{FF2B5EF4-FFF2-40B4-BE49-F238E27FC236}">
                <a16:creationId xmlns:a16="http://schemas.microsoft.com/office/drawing/2014/main" id="{5A0FE95E-3456-4DED-9B39-6CE71A4876DB}"/>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4686618" cy="6858000"/>
          </a:xfrm>
          <a:prstGeom prst="rect">
            <a:avLst/>
          </a:prstGeom>
        </p:spPr>
      </p:pic>
    </p:spTree>
    <p:extLst>
      <p:ext uri="{BB962C8B-B14F-4D97-AF65-F5344CB8AC3E}">
        <p14:creationId xmlns:p14="http://schemas.microsoft.com/office/powerpoint/2010/main" val="18282069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609600" y="274638"/>
            <a:ext cx="10972800" cy="1143000"/>
          </a:xfrm>
        </p:spPr>
        <p:txBody>
          <a:bodyPr/>
          <a:lstStyle>
            <a:lvl1pPr>
              <a:defRPr/>
            </a:lvl1pPr>
          </a:lstStyle>
          <a:p>
            <a:r>
              <a:rPr lang="fi-FI"/>
              <a:t>Muokkaa perustyyl. napsautt.</a:t>
            </a:r>
          </a:p>
        </p:txBody>
      </p:sp>
      <p:sp>
        <p:nvSpPr>
          <p:cNvPr id="3" name="Tekstin paikkamerkki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Rectangle 5">
            <a:extLst>
              <a:ext uri="{FF2B5EF4-FFF2-40B4-BE49-F238E27FC236}">
                <a16:creationId xmlns:a16="http://schemas.microsoft.com/office/drawing/2014/main" id="{95B41966-0CEE-43B6-A8F0-107DCFDF90AE}"/>
              </a:ext>
            </a:extLst>
          </p:cNvPr>
          <p:cNvSpPr>
            <a:spLocks noGrp="1" noChangeArrowheads="1"/>
          </p:cNvSpPr>
          <p:nvPr>
            <p:ph type="ftr" sz="quarter" idx="10"/>
          </p:nvPr>
        </p:nvSpPr>
        <p:spPr>
          <a:ln/>
        </p:spPr>
        <p:txBody>
          <a:bodyPr/>
          <a:lstStyle>
            <a:lvl1pPr>
              <a:defRPr/>
            </a:lvl1pPr>
          </a:lstStyle>
          <a:p>
            <a:pPr>
              <a:defRPr/>
            </a:pPr>
            <a:endParaRPr lang="fi-FI"/>
          </a:p>
        </p:txBody>
      </p:sp>
      <p:sp>
        <p:nvSpPr>
          <p:cNvPr id="8" name="Rectangle 4">
            <a:extLst>
              <a:ext uri="{FF2B5EF4-FFF2-40B4-BE49-F238E27FC236}">
                <a16:creationId xmlns:a16="http://schemas.microsoft.com/office/drawing/2014/main" id="{32B30DB2-E980-FBF6-1809-72ABD0CFD534}"/>
              </a:ext>
            </a:extLst>
          </p:cNvPr>
          <p:cNvSpPr>
            <a:spLocks noGrp="1" noChangeArrowheads="1"/>
          </p:cNvSpPr>
          <p:nvPr>
            <p:ph type="dt" sz="half" idx="11"/>
          </p:nvPr>
        </p:nvSpPr>
        <p:spPr>
          <a:ln/>
        </p:spPr>
        <p:txBody>
          <a:bodyPr/>
          <a:lstStyle>
            <a:lvl1pPr>
              <a:defRPr/>
            </a:lvl1pPr>
          </a:lstStyle>
          <a:p>
            <a:pPr>
              <a:defRPr/>
            </a:pPr>
            <a:fld id="{B347BD2A-1104-4D61-98B3-D4F979B07B29}" type="datetime1">
              <a:rPr lang="fi-FI"/>
              <a:pPr>
                <a:defRPr/>
              </a:pPr>
              <a:t>11.12.2024</a:t>
            </a:fld>
            <a:endParaRPr lang="fi-FI"/>
          </a:p>
        </p:txBody>
      </p:sp>
    </p:spTree>
    <p:extLst>
      <p:ext uri="{BB962C8B-B14F-4D97-AF65-F5344CB8AC3E}">
        <p14:creationId xmlns:p14="http://schemas.microsoft.com/office/powerpoint/2010/main" val="725265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tsikko, sisältö ja kuvituselement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00D669B-29C8-A4EB-2D71-CF37716F9117}"/>
              </a:ext>
            </a:extLst>
          </p:cNvPr>
          <p:cNvSpPr>
            <a:spLocks noGrp="1"/>
          </p:cNvSpPr>
          <p:nvPr>
            <p:ph type="title" hasCustomPrompt="1"/>
          </p:nvPr>
        </p:nvSpPr>
        <p:spPr>
          <a:xfrm>
            <a:off x="682171" y="571499"/>
            <a:ext cx="5888750" cy="1278566"/>
          </a:xfrm>
        </p:spPr>
        <p:txBody>
          <a:bodyPr>
            <a:noAutofit/>
          </a:bodyPr>
          <a:lstStyle>
            <a:lvl1pPr>
              <a:defRPr sz="3800"/>
            </a:lvl1pPr>
          </a:lstStyle>
          <a:p>
            <a:r>
              <a:rPr lang="fi-FI" dirty="0"/>
              <a:t>Lisää otsikko napsauttamalla</a:t>
            </a:r>
          </a:p>
        </p:txBody>
      </p:sp>
      <p:sp>
        <p:nvSpPr>
          <p:cNvPr id="3" name="Sisällön paikkamerkki 2">
            <a:extLst>
              <a:ext uri="{FF2B5EF4-FFF2-40B4-BE49-F238E27FC236}">
                <a16:creationId xmlns:a16="http://schemas.microsoft.com/office/drawing/2014/main" id="{29FAB5EF-9BBB-35DD-308E-C70BAB11BDF3}"/>
              </a:ext>
            </a:extLst>
          </p:cNvPr>
          <p:cNvSpPr>
            <a:spLocks noGrp="1"/>
          </p:cNvSpPr>
          <p:nvPr>
            <p:ph idx="1" hasCustomPrompt="1"/>
          </p:nvPr>
        </p:nvSpPr>
        <p:spPr>
          <a:xfrm>
            <a:off x="682169" y="2048747"/>
            <a:ext cx="5888749" cy="3780554"/>
          </a:xfrm>
        </p:spPr>
        <p:txBody>
          <a:bodyPr>
            <a:noAutofit/>
          </a:bodyPr>
          <a:lstStyle>
            <a:lvl1pPr marL="0" indent="0">
              <a:buNone/>
              <a:defRPr/>
            </a:lvl1pPr>
          </a:lstStyle>
          <a:p>
            <a:pPr lvl="0"/>
            <a:r>
              <a:rPr lang="fi-FI" dirty="0"/>
              <a:t>Lisää tekstiä napsauttamalla</a:t>
            </a:r>
          </a:p>
          <a:p>
            <a:pPr lvl="1"/>
            <a:r>
              <a:rPr lang="fi-FI" dirty="0"/>
              <a:t>toinen taso</a:t>
            </a:r>
          </a:p>
          <a:p>
            <a:pPr lvl="2"/>
            <a:r>
              <a:rPr lang="fi-FI" dirty="0"/>
              <a:t>kolmas taso</a:t>
            </a:r>
          </a:p>
          <a:p>
            <a:pPr lvl="3"/>
            <a:r>
              <a:rPr lang="fi-FI" dirty="0"/>
              <a:t>neljäs taso</a:t>
            </a:r>
          </a:p>
          <a:p>
            <a:pPr lvl="4"/>
            <a:r>
              <a:rPr lang="fi-FI" dirty="0"/>
              <a:t>viides taso</a:t>
            </a:r>
          </a:p>
        </p:txBody>
      </p:sp>
      <p:pic>
        <p:nvPicPr>
          <p:cNvPr id="4" name="Kuva 4">
            <a:extLst>
              <a:ext uri="{FF2B5EF4-FFF2-40B4-BE49-F238E27FC236}">
                <a16:creationId xmlns:a16="http://schemas.microsoft.com/office/drawing/2014/main" id="{689B0F09-8B74-5048-A35E-DD91870C42F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39325" y="6055469"/>
            <a:ext cx="1933575" cy="513606"/>
          </a:xfrm>
          <a:prstGeom prst="rect">
            <a:avLst/>
          </a:prstGeom>
        </p:spPr>
      </p:pic>
      <p:sp>
        <p:nvSpPr>
          <p:cNvPr id="17" name="Kuvan paikkamerkki 16">
            <a:extLst>
              <a:ext uri="{FF2B5EF4-FFF2-40B4-BE49-F238E27FC236}">
                <a16:creationId xmlns:a16="http://schemas.microsoft.com/office/drawing/2014/main" id="{CD2308A2-F97E-5E2C-0183-C452E3A78B7C}"/>
              </a:ext>
              <a:ext uri="{C183D7F6-B498-43B3-948B-1728B52AA6E4}">
                <adec:decorative xmlns:adec="http://schemas.microsoft.com/office/drawing/2017/decorative" val="1"/>
              </a:ext>
            </a:extLst>
          </p:cNvPr>
          <p:cNvSpPr>
            <a:spLocks noGrp="1"/>
          </p:cNvSpPr>
          <p:nvPr>
            <p:ph type="pic" sz="quarter" idx="10" hasCustomPrompt="1"/>
          </p:nvPr>
        </p:nvSpPr>
        <p:spPr>
          <a:xfrm>
            <a:off x="7444573" y="992282"/>
            <a:ext cx="3719613" cy="4487796"/>
          </a:xfrm>
          <a:custGeom>
            <a:avLst/>
            <a:gdLst>
              <a:gd name="connsiteX0" fmla="*/ 1570333 w 3133431"/>
              <a:gd name="connsiteY0" fmla="*/ 0 h 3780554"/>
              <a:gd name="connsiteX1" fmla="*/ 1725558 w 3133431"/>
              <a:gd name="connsiteY1" fmla="*/ 115881 h 3780554"/>
              <a:gd name="connsiteX2" fmla="*/ 3133431 w 3133431"/>
              <a:gd name="connsiteY2" fmla="*/ 2177043 h 3780554"/>
              <a:gd name="connsiteX3" fmla="*/ 1556626 w 3133431"/>
              <a:gd name="connsiteY3" fmla="*/ 3780554 h 3780554"/>
              <a:gd name="connsiteX4" fmla="*/ 1088242 w 3133431"/>
              <a:gd name="connsiteY4" fmla="*/ 3708341 h 3780554"/>
              <a:gd name="connsiteX5" fmla="*/ 957271 w 3133431"/>
              <a:gd name="connsiteY5" fmla="*/ 3659499 h 3780554"/>
              <a:gd name="connsiteX6" fmla="*/ 825816 w 3133431"/>
              <a:gd name="connsiteY6" fmla="*/ 3595005 h 3780554"/>
              <a:gd name="connsiteX7" fmla="*/ 0 w 3133431"/>
              <a:gd name="connsiteY7" fmla="*/ 2185316 h 3780554"/>
              <a:gd name="connsiteX8" fmla="*/ 1405344 w 3133431"/>
              <a:gd name="connsiteY8" fmla="*/ 126051 h 378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3431" h="3780554">
                <a:moveTo>
                  <a:pt x="1570333" y="0"/>
                </a:moveTo>
                <a:lnTo>
                  <a:pt x="1725558" y="115881"/>
                </a:lnTo>
                <a:cubicBezTo>
                  <a:pt x="1869680" y="223340"/>
                  <a:pt x="3133431" y="1194739"/>
                  <a:pt x="3133431" y="2177043"/>
                </a:cubicBezTo>
                <a:cubicBezTo>
                  <a:pt x="3133431" y="3061210"/>
                  <a:pt x="2426096" y="3780554"/>
                  <a:pt x="1556626" y="3780554"/>
                </a:cubicBezTo>
                <a:cubicBezTo>
                  <a:pt x="1393600" y="3780554"/>
                  <a:pt x="1236274" y="3755265"/>
                  <a:pt x="1088242" y="3708341"/>
                </a:cubicBezTo>
                <a:lnTo>
                  <a:pt x="957271" y="3659499"/>
                </a:lnTo>
                <a:lnTo>
                  <a:pt x="825816" y="3595005"/>
                </a:lnTo>
                <a:cubicBezTo>
                  <a:pt x="334326" y="3323141"/>
                  <a:pt x="0" y="2793181"/>
                  <a:pt x="0" y="2185316"/>
                </a:cubicBezTo>
                <a:cubicBezTo>
                  <a:pt x="0" y="1227349"/>
                  <a:pt x="1261382" y="236038"/>
                  <a:pt x="1405344" y="126051"/>
                </a:cubicBezTo>
                <a:close/>
              </a:path>
            </a:pathLst>
          </a:custGeom>
        </p:spPr>
        <p:txBody>
          <a:bodyPr wrap="square">
            <a:noAutofit/>
          </a:bodyPr>
          <a:lstStyle>
            <a:lvl1pPr marL="0" indent="0" algn="ctr">
              <a:buFontTx/>
              <a:buNone/>
              <a:defRPr sz="1800">
                <a:solidFill>
                  <a:srgbClr val="FF0000"/>
                </a:solidFill>
              </a:defRPr>
            </a:lvl1pPr>
          </a:lstStyle>
          <a:p>
            <a:r>
              <a:rPr lang="fi-FI" dirty="0"/>
              <a:t>Lisää kuva napsauttamalla kuvaketta.</a:t>
            </a:r>
            <a:br>
              <a:rPr lang="fi-FI" dirty="0"/>
            </a:br>
            <a:r>
              <a:rPr lang="fi-FI" dirty="0"/>
              <a:t>Ohjeet kuvan rajaamiseen ja skaalaamiseen löytyvät diasarjan alussa olevalta ohjesivulta.</a:t>
            </a:r>
            <a:br>
              <a:rPr lang="fi-FI" dirty="0"/>
            </a:br>
            <a:r>
              <a:rPr lang="fi-FI" dirty="0"/>
              <a:t>Muista lisätä kuvalle alt-teksti.</a:t>
            </a:r>
          </a:p>
          <a:p>
            <a:endParaRPr lang="fi-FI" dirty="0"/>
          </a:p>
        </p:txBody>
      </p:sp>
    </p:spTree>
    <p:extLst>
      <p:ext uri="{BB962C8B-B14F-4D97-AF65-F5344CB8AC3E}">
        <p14:creationId xmlns:p14="http://schemas.microsoft.com/office/powerpoint/2010/main" val="34450705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00D669B-29C8-A4EB-2D71-CF37716F9117}"/>
              </a:ext>
            </a:extLst>
          </p:cNvPr>
          <p:cNvSpPr>
            <a:spLocks noGrp="1"/>
          </p:cNvSpPr>
          <p:nvPr>
            <p:ph type="title" hasCustomPrompt="1"/>
          </p:nvPr>
        </p:nvSpPr>
        <p:spPr>
          <a:xfrm>
            <a:off x="682170" y="571499"/>
            <a:ext cx="10827659" cy="983513"/>
          </a:xfrm>
        </p:spPr>
        <p:txBody>
          <a:bodyPr>
            <a:noAutofit/>
          </a:bodyPr>
          <a:lstStyle>
            <a:lvl1pPr>
              <a:defRPr sz="3200"/>
            </a:lvl1pPr>
          </a:lstStyle>
          <a:p>
            <a:r>
              <a:rPr lang="fi-FI" dirty="0"/>
              <a:t>Lisää otsikko napsauttamalla</a:t>
            </a:r>
          </a:p>
        </p:txBody>
      </p:sp>
      <p:sp>
        <p:nvSpPr>
          <p:cNvPr id="3" name="Sisällön paikkamerkki 2">
            <a:extLst>
              <a:ext uri="{FF2B5EF4-FFF2-40B4-BE49-F238E27FC236}">
                <a16:creationId xmlns:a16="http://schemas.microsoft.com/office/drawing/2014/main" id="{29FAB5EF-9BBB-35DD-308E-C70BAB11BDF3}"/>
              </a:ext>
            </a:extLst>
          </p:cNvPr>
          <p:cNvSpPr>
            <a:spLocks noGrp="1"/>
          </p:cNvSpPr>
          <p:nvPr>
            <p:ph idx="1"/>
          </p:nvPr>
        </p:nvSpPr>
        <p:spPr>
          <a:xfrm>
            <a:off x="682170" y="1714500"/>
            <a:ext cx="10827659" cy="4114801"/>
          </a:xfrm>
        </p:spPr>
        <p:txBody>
          <a:bodyPr>
            <a:noAutofit/>
          </a:bodyPr>
          <a:lstStyle>
            <a:lvl1pPr marL="285750" indent="-285750">
              <a:buFont typeface="Arial" panose="020B0604020202020204" pitchFamily="34" charset="0"/>
              <a:buChar char="•"/>
              <a:defRPr/>
            </a:lvl1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pic>
        <p:nvPicPr>
          <p:cNvPr id="4" name="Kuva 3">
            <a:extLst>
              <a:ext uri="{FF2B5EF4-FFF2-40B4-BE49-F238E27FC236}">
                <a16:creationId xmlns:a16="http://schemas.microsoft.com/office/drawing/2014/main" id="{689B0F09-8B74-5048-A35E-DD91870C42F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39325" y="6055469"/>
            <a:ext cx="1933575" cy="513606"/>
          </a:xfrm>
          <a:prstGeom prst="rect">
            <a:avLst/>
          </a:prstGeom>
        </p:spPr>
      </p:pic>
    </p:spTree>
    <p:extLst>
      <p:ext uri="{BB962C8B-B14F-4D97-AF65-F5344CB8AC3E}">
        <p14:creationId xmlns:p14="http://schemas.microsoft.com/office/powerpoint/2010/main" val="2664682361"/>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tsikko ja sisältö 2">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00D669B-29C8-A4EB-2D71-CF37716F9117}"/>
              </a:ext>
            </a:extLst>
          </p:cNvPr>
          <p:cNvSpPr>
            <a:spLocks noGrp="1"/>
          </p:cNvSpPr>
          <p:nvPr>
            <p:ph type="title"/>
          </p:nvPr>
        </p:nvSpPr>
        <p:spPr>
          <a:xfrm>
            <a:off x="682170" y="571499"/>
            <a:ext cx="10827659" cy="983513"/>
          </a:xfrm>
        </p:spPr>
        <p:txBody>
          <a:bodyPr>
            <a:noAutofit/>
          </a:bodyPr>
          <a:lstStyle>
            <a:lvl1pPr>
              <a:defRPr sz="38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29FAB5EF-9BBB-35DD-308E-C70BAB11BDF3}"/>
              </a:ext>
            </a:extLst>
          </p:cNvPr>
          <p:cNvSpPr>
            <a:spLocks noGrp="1"/>
          </p:cNvSpPr>
          <p:nvPr>
            <p:ph idx="1"/>
          </p:nvPr>
        </p:nvSpPr>
        <p:spPr>
          <a:xfrm>
            <a:off x="682170" y="1714500"/>
            <a:ext cx="5309056" cy="4114801"/>
          </a:xfrm>
        </p:spPr>
        <p:txBody>
          <a:bodyPr>
            <a:noAutofit/>
          </a:bodyPr>
          <a:lstStyle>
            <a:lvl1pPr marL="285750" indent="-285750">
              <a:buFont typeface="Arial" panose="020B0604020202020204" pitchFamily="34" charset="0"/>
              <a:buChar char="•"/>
              <a:defRPr/>
            </a:lvl1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Sisällön paikkamerkki 3">
            <a:extLst>
              <a:ext uri="{FF2B5EF4-FFF2-40B4-BE49-F238E27FC236}">
                <a16:creationId xmlns:a16="http://schemas.microsoft.com/office/drawing/2014/main" id="{A7CCBFD4-DB01-BC93-C9B2-24B252E8E113}"/>
              </a:ext>
            </a:extLst>
          </p:cNvPr>
          <p:cNvSpPr>
            <a:spLocks noGrp="1"/>
          </p:cNvSpPr>
          <p:nvPr>
            <p:ph idx="10"/>
          </p:nvPr>
        </p:nvSpPr>
        <p:spPr>
          <a:xfrm>
            <a:off x="6200774" y="1714500"/>
            <a:ext cx="5309055" cy="4114801"/>
          </a:xfrm>
        </p:spPr>
        <p:txBody>
          <a:bodyPr>
            <a:noAutofit/>
          </a:bodyPr>
          <a:lstStyle>
            <a:lvl1pPr marL="285750" indent="-285750">
              <a:buFont typeface="Arial" panose="020B0604020202020204" pitchFamily="34" charset="0"/>
              <a:buChar char="•"/>
              <a:defRPr/>
            </a:lvl1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pic>
        <p:nvPicPr>
          <p:cNvPr id="4" name="Kuva 4">
            <a:extLst>
              <a:ext uri="{FF2B5EF4-FFF2-40B4-BE49-F238E27FC236}">
                <a16:creationId xmlns:a16="http://schemas.microsoft.com/office/drawing/2014/main" id="{689B0F09-8B74-5048-A35E-DD91870C42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39325" y="6055469"/>
            <a:ext cx="1933575" cy="513606"/>
          </a:xfrm>
          <a:prstGeom prst="rect">
            <a:avLst/>
          </a:prstGeom>
        </p:spPr>
      </p:pic>
    </p:spTree>
    <p:extLst>
      <p:ext uri="{BB962C8B-B14F-4D97-AF65-F5344CB8AC3E}">
        <p14:creationId xmlns:p14="http://schemas.microsoft.com/office/powerpoint/2010/main" val="9851914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tsikko, sisältö ja kuvituselement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00D669B-29C8-A4EB-2D71-CF37716F9117}"/>
              </a:ext>
            </a:extLst>
          </p:cNvPr>
          <p:cNvSpPr>
            <a:spLocks noGrp="1"/>
          </p:cNvSpPr>
          <p:nvPr>
            <p:ph type="title"/>
          </p:nvPr>
        </p:nvSpPr>
        <p:spPr>
          <a:xfrm>
            <a:off x="682171" y="571499"/>
            <a:ext cx="5888750" cy="1278566"/>
          </a:xfrm>
        </p:spPr>
        <p:txBody>
          <a:bodyPr>
            <a:noAutofit/>
          </a:bodyPr>
          <a:lstStyle>
            <a:lvl1pPr>
              <a:defRPr sz="38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29FAB5EF-9BBB-35DD-308E-C70BAB11BDF3}"/>
              </a:ext>
            </a:extLst>
          </p:cNvPr>
          <p:cNvSpPr>
            <a:spLocks noGrp="1"/>
          </p:cNvSpPr>
          <p:nvPr>
            <p:ph idx="1"/>
          </p:nvPr>
        </p:nvSpPr>
        <p:spPr>
          <a:xfrm>
            <a:off x="682169" y="2048747"/>
            <a:ext cx="5888749" cy="3780554"/>
          </a:xfrm>
        </p:spPr>
        <p:txBody>
          <a:bodyPr>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pic>
        <p:nvPicPr>
          <p:cNvPr id="4" name="Kuva 4">
            <a:extLst>
              <a:ext uri="{FF2B5EF4-FFF2-40B4-BE49-F238E27FC236}">
                <a16:creationId xmlns:a16="http://schemas.microsoft.com/office/drawing/2014/main" id="{689B0F09-8B74-5048-A35E-DD91870C42F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39325" y="6055469"/>
            <a:ext cx="1933575" cy="513606"/>
          </a:xfrm>
          <a:prstGeom prst="rect">
            <a:avLst/>
          </a:prstGeom>
        </p:spPr>
      </p:pic>
      <p:sp>
        <p:nvSpPr>
          <p:cNvPr id="17" name="Kuvan paikkamerkki 16">
            <a:extLst>
              <a:ext uri="{FF2B5EF4-FFF2-40B4-BE49-F238E27FC236}">
                <a16:creationId xmlns:a16="http://schemas.microsoft.com/office/drawing/2014/main" id="{CD2308A2-F97E-5E2C-0183-C452E3A78B7C}"/>
              </a:ext>
              <a:ext uri="{C183D7F6-B498-43B3-948B-1728B52AA6E4}">
                <adec:decorative xmlns:adec="http://schemas.microsoft.com/office/drawing/2017/decorative" val="1"/>
              </a:ext>
            </a:extLst>
          </p:cNvPr>
          <p:cNvSpPr>
            <a:spLocks noGrp="1"/>
          </p:cNvSpPr>
          <p:nvPr>
            <p:ph type="pic" sz="quarter" idx="10" hasCustomPrompt="1"/>
          </p:nvPr>
        </p:nvSpPr>
        <p:spPr>
          <a:xfrm>
            <a:off x="7444573" y="992282"/>
            <a:ext cx="3719613" cy="4487796"/>
          </a:xfrm>
          <a:custGeom>
            <a:avLst/>
            <a:gdLst>
              <a:gd name="connsiteX0" fmla="*/ 1570333 w 3133431"/>
              <a:gd name="connsiteY0" fmla="*/ 0 h 3780554"/>
              <a:gd name="connsiteX1" fmla="*/ 1725558 w 3133431"/>
              <a:gd name="connsiteY1" fmla="*/ 115881 h 3780554"/>
              <a:gd name="connsiteX2" fmla="*/ 3133431 w 3133431"/>
              <a:gd name="connsiteY2" fmla="*/ 2177043 h 3780554"/>
              <a:gd name="connsiteX3" fmla="*/ 1556626 w 3133431"/>
              <a:gd name="connsiteY3" fmla="*/ 3780554 h 3780554"/>
              <a:gd name="connsiteX4" fmla="*/ 1088242 w 3133431"/>
              <a:gd name="connsiteY4" fmla="*/ 3708341 h 3780554"/>
              <a:gd name="connsiteX5" fmla="*/ 957271 w 3133431"/>
              <a:gd name="connsiteY5" fmla="*/ 3659499 h 3780554"/>
              <a:gd name="connsiteX6" fmla="*/ 825816 w 3133431"/>
              <a:gd name="connsiteY6" fmla="*/ 3595005 h 3780554"/>
              <a:gd name="connsiteX7" fmla="*/ 0 w 3133431"/>
              <a:gd name="connsiteY7" fmla="*/ 2185316 h 3780554"/>
              <a:gd name="connsiteX8" fmla="*/ 1405344 w 3133431"/>
              <a:gd name="connsiteY8" fmla="*/ 126051 h 378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3431" h="3780554">
                <a:moveTo>
                  <a:pt x="1570333" y="0"/>
                </a:moveTo>
                <a:lnTo>
                  <a:pt x="1725558" y="115881"/>
                </a:lnTo>
                <a:cubicBezTo>
                  <a:pt x="1869680" y="223340"/>
                  <a:pt x="3133431" y="1194739"/>
                  <a:pt x="3133431" y="2177043"/>
                </a:cubicBezTo>
                <a:cubicBezTo>
                  <a:pt x="3133431" y="3061210"/>
                  <a:pt x="2426096" y="3780554"/>
                  <a:pt x="1556626" y="3780554"/>
                </a:cubicBezTo>
                <a:cubicBezTo>
                  <a:pt x="1393600" y="3780554"/>
                  <a:pt x="1236274" y="3755265"/>
                  <a:pt x="1088242" y="3708341"/>
                </a:cubicBezTo>
                <a:lnTo>
                  <a:pt x="957271" y="3659499"/>
                </a:lnTo>
                <a:lnTo>
                  <a:pt x="825816" y="3595005"/>
                </a:lnTo>
                <a:cubicBezTo>
                  <a:pt x="334326" y="3323141"/>
                  <a:pt x="0" y="2793181"/>
                  <a:pt x="0" y="2185316"/>
                </a:cubicBezTo>
                <a:cubicBezTo>
                  <a:pt x="0" y="1227349"/>
                  <a:pt x="1261382" y="236038"/>
                  <a:pt x="1405344" y="126051"/>
                </a:cubicBezTo>
                <a:close/>
              </a:path>
            </a:pathLst>
          </a:custGeom>
        </p:spPr>
        <p:txBody>
          <a:bodyPr wrap="square">
            <a:noAutofit/>
          </a:bodyPr>
          <a:lstStyle>
            <a:lvl1pPr marL="0" indent="0" algn="ctr">
              <a:buFontTx/>
              <a:buNone/>
              <a:defRPr>
                <a:solidFill>
                  <a:srgbClr val="FF0000"/>
                </a:solidFill>
              </a:defRPr>
            </a:lvl1pPr>
          </a:lstStyle>
          <a:p>
            <a:r>
              <a:rPr lang="fi-FI" dirty="0"/>
              <a:t>Lisää kuva napsauttamalla kuvaketta.</a:t>
            </a:r>
            <a:br>
              <a:rPr lang="fi-FI" dirty="0"/>
            </a:br>
            <a:r>
              <a:rPr lang="fi-FI" dirty="0"/>
              <a:t>Ohjeet kuvan rajaamiseen ja skaalaamiseen löytyvät diasarjan alussa olevalta ohjesivulta.</a:t>
            </a:r>
            <a:br>
              <a:rPr lang="fi-FI" dirty="0"/>
            </a:br>
            <a:r>
              <a:rPr lang="fi-FI" dirty="0"/>
              <a:t>Muista lisätä kuvalle alt-teksti.</a:t>
            </a:r>
          </a:p>
          <a:p>
            <a:endParaRPr lang="fi-FI" dirty="0"/>
          </a:p>
        </p:txBody>
      </p:sp>
    </p:spTree>
    <p:extLst>
      <p:ext uri="{BB962C8B-B14F-4D97-AF65-F5344CB8AC3E}">
        <p14:creationId xmlns:p14="http://schemas.microsoft.com/office/powerpoint/2010/main" val="29121230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tsikko, sisältö ja kuvituselementti 2">
    <p:spTree>
      <p:nvGrpSpPr>
        <p:cNvPr id="1" name=""/>
        <p:cNvGrpSpPr/>
        <p:nvPr/>
      </p:nvGrpSpPr>
      <p:grpSpPr>
        <a:xfrm>
          <a:off x="0" y="0"/>
          <a:ext cx="0" cy="0"/>
          <a:chOff x="0" y="0"/>
          <a:chExt cx="0" cy="0"/>
        </a:xfrm>
      </p:grpSpPr>
      <p:pic>
        <p:nvPicPr>
          <p:cNvPr id="4" name="Kuva 4">
            <a:extLst>
              <a:ext uri="{FF2B5EF4-FFF2-40B4-BE49-F238E27FC236}">
                <a16:creationId xmlns:a16="http://schemas.microsoft.com/office/drawing/2014/main" id="{689B0F09-8B74-5048-A35E-DD91870C42F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39325" y="6055469"/>
            <a:ext cx="1933575" cy="513606"/>
          </a:xfrm>
          <a:prstGeom prst="rect">
            <a:avLst/>
          </a:prstGeom>
        </p:spPr>
      </p:pic>
      <p:sp>
        <p:nvSpPr>
          <p:cNvPr id="13" name="Kuvan paikkamerkki 12">
            <a:extLst>
              <a:ext uri="{FF2B5EF4-FFF2-40B4-BE49-F238E27FC236}">
                <a16:creationId xmlns:a16="http://schemas.microsoft.com/office/drawing/2014/main" id="{85CA3CB4-B9F2-C26C-C51E-36DE30878212}"/>
              </a:ext>
              <a:ext uri="{C183D7F6-B498-43B3-948B-1728B52AA6E4}">
                <adec:decorative xmlns:adec="http://schemas.microsoft.com/office/drawing/2017/decorative" val="1"/>
              </a:ext>
            </a:extLst>
          </p:cNvPr>
          <p:cNvSpPr>
            <a:spLocks noGrp="1"/>
          </p:cNvSpPr>
          <p:nvPr>
            <p:ph type="pic" sz="quarter" idx="11" hasCustomPrompt="1"/>
          </p:nvPr>
        </p:nvSpPr>
        <p:spPr>
          <a:xfrm>
            <a:off x="7187581" y="1071466"/>
            <a:ext cx="4106590" cy="4106590"/>
          </a:xfrm>
          <a:custGeom>
            <a:avLst/>
            <a:gdLst>
              <a:gd name="connsiteX0" fmla="*/ 1815963 w 3631926"/>
              <a:gd name="connsiteY0" fmla="*/ 0 h 3631926"/>
              <a:gd name="connsiteX1" fmla="*/ 3631926 w 3631926"/>
              <a:gd name="connsiteY1" fmla="*/ 1815963 h 3631926"/>
              <a:gd name="connsiteX2" fmla="*/ 1815963 w 3631926"/>
              <a:gd name="connsiteY2" fmla="*/ 3631926 h 3631926"/>
              <a:gd name="connsiteX3" fmla="*/ 0 w 3631926"/>
              <a:gd name="connsiteY3" fmla="*/ 1815963 h 3631926"/>
              <a:gd name="connsiteX4" fmla="*/ 1815963 w 3631926"/>
              <a:gd name="connsiteY4" fmla="*/ 0 h 363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1926" h="3631926">
                <a:moveTo>
                  <a:pt x="1815963" y="0"/>
                </a:moveTo>
                <a:cubicBezTo>
                  <a:pt x="2818892" y="0"/>
                  <a:pt x="3631926" y="813034"/>
                  <a:pt x="3631926" y="1815963"/>
                </a:cubicBezTo>
                <a:cubicBezTo>
                  <a:pt x="3631926" y="2818892"/>
                  <a:pt x="2818892" y="3631926"/>
                  <a:pt x="1815963" y="3631926"/>
                </a:cubicBezTo>
                <a:cubicBezTo>
                  <a:pt x="813034" y="3631926"/>
                  <a:pt x="0" y="2818892"/>
                  <a:pt x="0" y="1815963"/>
                </a:cubicBezTo>
                <a:cubicBezTo>
                  <a:pt x="0" y="813034"/>
                  <a:pt x="813034" y="0"/>
                  <a:pt x="1815963" y="0"/>
                </a:cubicBezTo>
                <a:close/>
              </a:path>
            </a:pathLst>
          </a:custGeom>
        </p:spPr>
        <p:txBody>
          <a:bodyPr wrap="square">
            <a:noAutofit/>
          </a:bodyPr>
          <a:lstStyle>
            <a:lvl1pPr marL="0" indent="0" algn="ctr">
              <a:buFontTx/>
              <a:buNone/>
              <a:defRPr sz="1800">
                <a:solidFill>
                  <a:srgbClr val="FF0000"/>
                </a:solidFill>
              </a:defRPr>
            </a:lvl1pPr>
            <a:lvl2pPr>
              <a:defRPr sz="1800"/>
            </a:lvl2pPr>
          </a:lstStyle>
          <a:p>
            <a:r>
              <a:rPr lang="fi-FI" dirty="0"/>
              <a:t>Lisää kuva napsauttamalla kuvaketta.</a:t>
            </a:r>
            <a:br>
              <a:rPr lang="fi-FI" dirty="0"/>
            </a:br>
            <a:r>
              <a:rPr lang="fi-FI" dirty="0"/>
              <a:t>Ohjeet kuvan rajaamiseen ja skaalaamiseen löytyvät diasarjan alussa olevalta ohjesivulta.</a:t>
            </a:r>
            <a:br>
              <a:rPr lang="fi-FI" dirty="0"/>
            </a:br>
            <a:r>
              <a:rPr lang="fi-FI" dirty="0"/>
              <a:t>Muista lisätä kuvalle alt-teksti.</a:t>
            </a:r>
          </a:p>
        </p:txBody>
      </p:sp>
      <p:sp>
        <p:nvSpPr>
          <p:cNvPr id="14" name="Otsikko 1">
            <a:extLst>
              <a:ext uri="{FF2B5EF4-FFF2-40B4-BE49-F238E27FC236}">
                <a16:creationId xmlns:a16="http://schemas.microsoft.com/office/drawing/2014/main" id="{457BF562-2053-6B66-1B5C-6BEB148A3210}"/>
              </a:ext>
            </a:extLst>
          </p:cNvPr>
          <p:cNvSpPr>
            <a:spLocks noGrp="1"/>
          </p:cNvSpPr>
          <p:nvPr>
            <p:ph type="title"/>
          </p:nvPr>
        </p:nvSpPr>
        <p:spPr>
          <a:xfrm>
            <a:off x="682171" y="571499"/>
            <a:ext cx="5888750" cy="1278566"/>
          </a:xfrm>
        </p:spPr>
        <p:txBody>
          <a:bodyPr>
            <a:noAutofit/>
          </a:bodyPr>
          <a:lstStyle>
            <a:lvl1pPr>
              <a:defRPr sz="38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15" name="Sisällön paikkamerkki 2">
            <a:extLst>
              <a:ext uri="{FF2B5EF4-FFF2-40B4-BE49-F238E27FC236}">
                <a16:creationId xmlns:a16="http://schemas.microsoft.com/office/drawing/2014/main" id="{B7F60B85-9F1C-AAD2-C3EB-EEA56A2B867A}"/>
              </a:ext>
            </a:extLst>
          </p:cNvPr>
          <p:cNvSpPr>
            <a:spLocks noGrp="1"/>
          </p:cNvSpPr>
          <p:nvPr>
            <p:ph idx="1"/>
          </p:nvPr>
        </p:nvSpPr>
        <p:spPr>
          <a:xfrm>
            <a:off x="682169" y="2048747"/>
            <a:ext cx="5888749" cy="3780554"/>
          </a:xfrm>
        </p:spPr>
        <p:txBody>
          <a:bodyPr>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20796329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tsikko, sisältö ja kuvituselementti 3">
    <p:spTree>
      <p:nvGrpSpPr>
        <p:cNvPr id="1" name=""/>
        <p:cNvGrpSpPr/>
        <p:nvPr/>
      </p:nvGrpSpPr>
      <p:grpSpPr>
        <a:xfrm>
          <a:off x="0" y="0"/>
          <a:ext cx="0" cy="0"/>
          <a:chOff x="0" y="0"/>
          <a:chExt cx="0" cy="0"/>
        </a:xfrm>
      </p:grpSpPr>
      <p:pic>
        <p:nvPicPr>
          <p:cNvPr id="4" name="Kuva 4">
            <a:extLst>
              <a:ext uri="{FF2B5EF4-FFF2-40B4-BE49-F238E27FC236}">
                <a16:creationId xmlns:a16="http://schemas.microsoft.com/office/drawing/2014/main" id="{689B0F09-8B74-5048-A35E-DD91870C42F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39325" y="6055469"/>
            <a:ext cx="1933575" cy="513606"/>
          </a:xfrm>
          <a:prstGeom prst="rect">
            <a:avLst/>
          </a:prstGeom>
        </p:spPr>
      </p:pic>
      <p:sp>
        <p:nvSpPr>
          <p:cNvPr id="12" name="Kuvan paikkamerkki 11">
            <a:extLst>
              <a:ext uri="{FF2B5EF4-FFF2-40B4-BE49-F238E27FC236}">
                <a16:creationId xmlns:a16="http://schemas.microsoft.com/office/drawing/2014/main" id="{3414B0AE-0FD8-CFD9-B09D-A34D7514682D}"/>
              </a:ext>
              <a:ext uri="{C183D7F6-B498-43B3-948B-1728B52AA6E4}">
                <adec:decorative xmlns:adec="http://schemas.microsoft.com/office/drawing/2017/decorative" val="1"/>
              </a:ext>
            </a:extLst>
          </p:cNvPr>
          <p:cNvSpPr>
            <a:spLocks noGrp="1"/>
          </p:cNvSpPr>
          <p:nvPr>
            <p:ph type="pic" sz="quarter" idx="10" hasCustomPrompt="1"/>
          </p:nvPr>
        </p:nvSpPr>
        <p:spPr>
          <a:xfrm>
            <a:off x="6937738" y="1358958"/>
            <a:ext cx="4462741" cy="3780554"/>
          </a:xfrm>
          <a:custGeom>
            <a:avLst/>
            <a:gdLst>
              <a:gd name="connsiteX0" fmla="*/ 3197486 w 4447882"/>
              <a:gd name="connsiteY0" fmla="*/ 0 h 3767967"/>
              <a:gd name="connsiteX1" fmla="*/ 4447882 w 4447882"/>
              <a:gd name="connsiteY1" fmla="*/ 1250582 h 3767967"/>
              <a:gd name="connsiteX2" fmla="*/ 4430916 w 4447882"/>
              <a:gd name="connsiteY2" fmla="*/ 1444099 h 3767967"/>
              <a:gd name="connsiteX3" fmla="*/ 4047613 w 4447882"/>
              <a:gd name="connsiteY3" fmla="*/ 2330767 h 3767967"/>
              <a:gd name="connsiteX4" fmla="*/ 2348850 w 4447882"/>
              <a:gd name="connsiteY4" fmla="*/ 3697123 h 3767967"/>
              <a:gd name="connsiteX5" fmla="*/ 2217042 w 4447882"/>
              <a:gd name="connsiteY5" fmla="*/ 3767967 h 3767967"/>
              <a:gd name="connsiteX6" fmla="*/ 2085609 w 4447882"/>
              <a:gd name="connsiteY6" fmla="*/ 3696563 h 3767967"/>
              <a:gd name="connsiteX7" fmla="*/ 400081 w 4447882"/>
              <a:gd name="connsiteY7" fmla="*/ 2330953 h 3767967"/>
              <a:gd name="connsiteX8" fmla="*/ 16780 w 4447882"/>
              <a:gd name="connsiteY8" fmla="*/ 1444099 h 3767967"/>
              <a:gd name="connsiteX9" fmla="*/ 0 w 4447882"/>
              <a:gd name="connsiteY9" fmla="*/ 1254497 h 3767967"/>
              <a:gd name="connsiteX10" fmla="*/ 0 w 4447882"/>
              <a:gd name="connsiteY10" fmla="*/ 1252634 h 3767967"/>
              <a:gd name="connsiteX11" fmla="*/ 0 w 4447882"/>
              <a:gd name="connsiteY11" fmla="*/ 1250582 h 3767967"/>
              <a:gd name="connsiteX12" fmla="*/ 1163332 w 4447882"/>
              <a:gd name="connsiteY12" fmla="*/ 13983 h 3767967"/>
              <a:gd name="connsiteX13" fmla="*/ 1167621 w 4447882"/>
              <a:gd name="connsiteY13" fmla="*/ 13983 h 3767967"/>
              <a:gd name="connsiteX14" fmla="*/ 2190010 w 4447882"/>
              <a:gd name="connsiteY14" fmla="*/ 510822 h 3767967"/>
              <a:gd name="connsiteX15" fmla="*/ 3197486 w 4447882"/>
              <a:gd name="connsiteY15" fmla="*/ 0 h 376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7882" h="3767967">
                <a:moveTo>
                  <a:pt x="3197486" y="0"/>
                </a:moveTo>
                <a:cubicBezTo>
                  <a:pt x="3887096" y="0"/>
                  <a:pt x="4448068" y="560972"/>
                  <a:pt x="4447882" y="1250582"/>
                </a:cubicBezTo>
                <a:cubicBezTo>
                  <a:pt x="4447882" y="1306140"/>
                  <a:pt x="4442288" y="1369527"/>
                  <a:pt x="4430916" y="1444099"/>
                </a:cubicBezTo>
                <a:cubicBezTo>
                  <a:pt x="4382070" y="1763828"/>
                  <a:pt x="4249519" y="2070509"/>
                  <a:pt x="4047613" y="2330767"/>
                </a:cubicBezTo>
                <a:cubicBezTo>
                  <a:pt x="3450847" y="3099797"/>
                  <a:pt x="2393594" y="3673074"/>
                  <a:pt x="2348850" y="3697123"/>
                </a:cubicBezTo>
                <a:lnTo>
                  <a:pt x="2217042" y="3767967"/>
                </a:lnTo>
                <a:lnTo>
                  <a:pt x="2085609" y="3696563"/>
                </a:lnTo>
                <a:cubicBezTo>
                  <a:pt x="2041425" y="3672700"/>
                  <a:pt x="996290" y="3099423"/>
                  <a:pt x="400081" y="2330953"/>
                </a:cubicBezTo>
                <a:cubicBezTo>
                  <a:pt x="198177" y="2070695"/>
                  <a:pt x="65624" y="1764016"/>
                  <a:pt x="16780" y="1444099"/>
                </a:cubicBezTo>
                <a:cubicBezTo>
                  <a:pt x="5780" y="1371390"/>
                  <a:pt x="186" y="1309309"/>
                  <a:pt x="0" y="1254497"/>
                </a:cubicBezTo>
                <a:cubicBezTo>
                  <a:pt x="0" y="1253751"/>
                  <a:pt x="0" y="1253379"/>
                  <a:pt x="0" y="1252634"/>
                </a:cubicBezTo>
                <a:cubicBezTo>
                  <a:pt x="0" y="1251888"/>
                  <a:pt x="0" y="1250582"/>
                  <a:pt x="0" y="1250582"/>
                </a:cubicBezTo>
                <a:cubicBezTo>
                  <a:pt x="4289" y="567871"/>
                  <a:pt x="505976" y="24237"/>
                  <a:pt x="1163332" y="13983"/>
                </a:cubicBezTo>
                <a:cubicBezTo>
                  <a:pt x="1164638" y="13983"/>
                  <a:pt x="1166129" y="13983"/>
                  <a:pt x="1167621" y="13983"/>
                </a:cubicBezTo>
                <a:cubicBezTo>
                  <a:pt x="1568821" y="9323"/>
                  <a:pt x="1939259" y="203955"/>
                  <a:pt x="2190010" y="510822"/>
                </a:cubicBezTo>
                <a:cubicBezTo>
                  <a:pt x="2417829" y="201346"/>
                  <a:pt x="2784540" y="0"/>
                  <a:pt x="3197486" y="0"/>
                </a:cubicBezTo>
                <a:close/>
              </a:path>
            </a:pathLst>
          </a:custGeom>
        </p:spPr>
        <p:txBody>
          <a:bodyPr wrap="square">
            <a:noAutofit/>
          </a:bodyPr>
          <a:lstStyle>
            <a:lvl1pPr algn="ctr">
              <a:defRPr>
                <a:solidFill>
                  <a:srgbClr val="FF0000"/>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dirty="0"/>
              <a:t>Lisää kuva napsauttamalla kuvaketta.</a:t>
            </a:r>
            <a:br>
              <a:rPr lang="fi-FI" dirty="0"/>
            </a:br>
            <a:r>
              <a:rPr lang="fi-FI" dirty="0"/>
              <a:t>Ohjeet kuvan rajaamiseen ja skaalaamiseen löytyvät diasarjan alussa olevalta ohjesivulta.</a:t>
            </a:r>
            <a:br>
              <a:rPr lang="fi-FI" dirty="0"/>
            </a:br>
            <a:r>
              <a:rPr lang="fi-FI" dirty="0"/>
              <a:t>Muista lisätä kuvalle alt-teksti.</a:t>
            </a:r>
          </a:p>
          <a:p>
            <a:endParaRPr lang="fi-FI" dirty="0"/>
          </a:p>
        </p:txBody>
      </p:sp>
      <p:sp>
        <p:nvSpPr>
          <p:cNvPr id="5" name="Otsikko 1">
            <a:extLst>
              <a:ext uri="{FF2B5EF4-FFF2-40B4-BE49-F238E27FC236}">
                <a16:creationId xmlns:a16="http://schemas.microsoft.com/office/drawing/2014/main" id="{91D925A1-C339-B7AD-E09F-851C16E312B8}"/>
              </a:ext>
            </a:extLst>
          </p:cNvPr>
          <p:cNvSpPr>
            <a:spLocks noGrp="1"/>
          </p:cNvSpPr>
          <p:nvPr>
            <p:ph type="title"/>
          </p:nvPr>
        </p:nvSpPr>
        <p:spPr>
          <a:xfrm>
            <a:off x="682171" y="571499"/>
            <a:ext cx="5888750" cy="1278566"/>
          </a:xfrm>
        </p:spPr>
        <p:txBody>
          <a:bodyPr>
            <a:noAutofit/>
          </a:bodyPr>
          <a:lstStyle>
            <a:lvl1pPr>
              <a:defRPr sz="38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10" name="Sisällön paikkamerkki 2">
            <a:extLst>
              <a:ext uri="{FF2B5EF4-FFF2-40B4-BE49-F238E27FC236}">
                <a16:creationId xmlns:a16="http://schemas.microsoft.com/office/drawing/2014/main" id="{F1BA9CAA-79ED-C8E2-2C7B-4744CC050064}"/>
              </a:ext>
            </a:extLst>
          </p:cNvPr>
          <p:cNvSpPr>
            <a:spLocks noGrp="1"/>
          </p:cNvSpPr>
          <p:nvPr>
            <p:ph idx="1"/>
          </p:nvPr>
        </p:nvSpPr>
        <p:spPr>
          <a:xfrm>
            <a:off x="682169" y="2048747"/>
            <a:ext cx="5888749" cy="3780554"/>
          </a:xfrm>
        </p:spPr>
        <p:txBody>
          <a:bodyPr>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32931712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tsikko, sisältö ja kuvituselementti 4">
    <p:spTree>
      <p:nvGrpSpPr>
        <p:cNvPr id="1" name=""/>
        <p:cNvGrpSpPr/>
        <p:nvPr/>
      </p:nvGrpSpPr>
      <p:grpSpPr>
        <a:xfrm>
          <a:off x="0" y="0"/>
          <a:ext cx="0" cy="0"/>
          <a:chOff x="0" y="0"/>
          <a:chExt cx="0" cy="0"/>
        </a:xfrm>
      </p:grpSpPr>
      <p:pic>
        <p:nvPicPr>
          <p:cNvPr id="4" name="Kuva 4">
            <a:extLst>
              <a:ext uri="{FF2B5EF4-FFF2-40B4-BE49-F238E27FC236}">
                <a16:creationId xmlns:a16="http://schemas.microsoft.com/office/drawing/2014/main" id="{689B0F09-8B74-5048-A35E-DD91870C42F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39325" y="6055469"/>
            <a:ext cx="1933575" cy="513606"/>
          </a:xfrm>
          <a:prstGeom prst="rect">
            <a:avLst/>
          </a:prstGeom>
        </p:spPr>
      </p:pic>
      <p:sp>
        <p:nvSpPr>
          <p:cNvPr id="16" name="Kuvan paikkamerkki 15">
            <a:extLst>
              <a:ext uri="{FF2B5EF4-FFF2-40B4-BE49-F238E27FC236}">
                <a16:creationId xmlns:a16="http://schemas.microsoft.com/office/drawing/2014/main" id="{0DF876A1-E5D4-508F-65CF-525B5DEB7738}"/>
              </a:ext>
              <a:ext uri="{C183D7F6-B498-43B3-948B-1728B52AA6E4}">
                <adec:decorative xmlns:adec="http://schemas.microsoft.com/office/drawing/2017/decorative" val="1"/>
              </a:ext>
            </a:extLst>
          </p:cNvPr>
          <p:cNvSpPr>
            <a:spLocks noGrp="1"/>
          </p:cNvSpPr>
          <p:nvPr>
            <p:ph type="pic" sz="quarter" idx="10" hasCustomPrompt="1"/>
          </p:nvPr>
        </p:nvSpPr>
        <p:spPr>
          <a:xfrm>
            <a:off x="7602646" y="1046122"/>
            <a:ext cx="3540273" cy="4258077"/>
          </a:xfrm>
          <a:custGeom>
            <a:avLst/>
            <a:gdLst>
              <a:gd name="connsiteX0" fmla="*/ 1571621 w 3143250"/>
              <a:gd name="connsiteY0" fmla="*/ 0 h 3780556"/>
              <a:gd name="connsiteX1" fmla="*/ 3135450 w 3143250"/>
              <a:gd name="connsiteY1" fmla="*/ 1435375 h 3780556"/>
              <a:gd name="connsiteX2" fmla="*/ 3143250 w 3143250"/>
              <a:gd name="connsiteY2" fmla="*/ 1591942 h 3780556"/>
              <a:gd name="connsiteX3" fmla="*/ 3143250 w 3143250"/>
              <a:gd name="connsiteY3" fmla="*/ 1602777 h 3780556"/>
              <a:gd name="connsiteX4" fmla="*/ 3129422 w 3143250"/>
              <a:gd name="connsiteY4" fmla="*/ 1777823 h 3780556"/>
              <a:gd name="connsiteX5" fmla="*/ 1742554 w 3143250"/>
              <a:gd name="connsiteY5" fmla="*/ 3651528 h 3780556"/>
              <a:gd name="connsiteX6" fmla="*/ 1573669 w 3143250"/>
              <a:gd name="connsiteY6" fmla="*/ 3780556 h 3780556"/>
              <a:gd name="connsiteX7" fmla="*/ 1403207 w 3143250"/>
              <a:gd name="connsiteY7" fmla="*/ 3653418 h 3780556"/>
              <a:gd name="connsiteX8" fmla="*/ 13843 w 3143250"/>
              <a:gd name="connsiteY8" fmla="*/ 1781868 h 3780556"/>
              <a:gd name="connsiteX9" fmla="*/ 0 w 3143250"/>
              <a:gd name="connsiteY9" fmla="*/ 1602993 h 3780556"/>
              <a:gd name="connsiteX10" fmla="*/ 0 w 3143250"/>
              <a:gd name="connsiteY10" fmla="*/ 1591743 h 3780556"/>
              <a:gd name="connsiteX11" fmla="*/ 7790 w 3143250"/>
              <a:gd name="connsiteY11" fmla="*/ 1435375 h 3780556"/>
              <a:gd name="connsiteX12" fmla="*/ 1571621 w 3143250"/>
              <a:gd name="connsiteY12" fmla="*/ 0 h 378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43250" h="3780556">
                <a:moveTo>
                  <a:pt x="1571621" y="0"/>
                </a:moveTo>
                <a:cubicBezTo>
                  <a:pt x="2384246" y="0"/>
                  <a:pt x="3054805" y="630295"/>
                  <a:pt x="3135450" y="1435375"/>
                </a:cubicBezTo>
                <a:lnTo>
                  <a:pt x="3143250" y="1591942"/>
                </a:lnTo>
                <a:lnTo>
                  <a:pt x="3143250" y="1602777"/>
                </a:lnTo>
                <a:lnTo>
                  <a:pt x="3129422" y="1777823"/>
                </a:lnTo>
                <a:cubicBezTo>
                  <a:pt x="2990726" y="2673733"/>
                  <a:pt x="1876957" y="3548880"/>
                  <a:pt x="1742554" y="3651528"/>
                </a:cubicBezTo>
                <a:lnTo>
                  <a:pt x="1573669" y="3780556"/>
                </a:lnTo>
                <a:lnTo>
                  <a:pt x="1403207" y="3653418"/>
                </a:lnTo>
                <a:cubicBezTo>
                  <a:pt x="1268508" y="3552987"/>
                  <a:pt x="152783" y="2695562"/>
                  <a:pt x="13843" y="1781868"/>
                </a:cubicBezTo>
                <a:lnTo>
                  <a:pt x="0" y="1602993"/>
                </a:lnTo>
                <a:lnTo>
                  <a:pt x="0" y="1591743"/>
                </a:lnTo>
                <a:lnTo>
                  <a:pt x="7790" y="1435375"/>
                </a:lnTo>
                <a:cubicBezTo>
                  <a:pt x="88436" y="630295"/>
                  <a:pt x="758995" y="0"/>
                  <a:pt x="1571621" y="0"/>
                </a:cubicBezTo>
                <a:close/>
              </a:path>
            </a:pathLst>
          </a:custGeom>
        </p:spPr>
        <p:txBody>
          <a:bodyPr wrap="square">
            <a:noAutofit/>
          </a:bodyPr>
          <a:lstStyle>
            <a:lvl1pPr algn="ctr">
              <a:defRPr>
                <a:solidFill>
                  <a:srgbClr val="FF0000"/>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dirty="0"/>
              <a:t>Lisää kuva napsauttamalla kuvaketta.</a:t>
            </a:r>
            <a:br>
              <a:rPr lang="fi-FI" dirty="0"/>
            </a:br>
            <a:r>
              <a:rPr lang="fi-FI" dirty="0"/>
              <a:t>Ohjeet kuvan rajaamiseen ja skaalaamiseen löytyvät diasarjan alussa olevalta ohjesivulta.</a:t>
            </a:r>
            <a:br>
              <a:rPr lang="fi-FI" dirty="0"/>
            </a:br>
            <a:r>
              <a:rPr lang="fi-FI" dirty="0"/>
              <a:t>Muista lisätä kuvalle alt-teksti.</a:t>
            </a:r>
          </a:p>
          <a:p>
            <a:endParaRPr lang="fi-FI" dirty="0"/>
          </a:p>
        </p:txBody>
      </p:sp>
      <p:sp>
        <p:nvSpPr>
          <p:cNvPr id="23" name="Otsikko 1">
            <a:extLst>
              <a:ext uri="{FF2B5EF4-FFF2-40B4-BE49-F238E27FC236}">
                <a16:creationId xmlns:a16="http://schemas.microsoft.com/office/drawing/2014/main" id="{10C21353-E662-A370-76E8-8B375D706822}"/>
              </a:ext>
            </a:extLst>
          </p:cNvPr>
          <p:cNvSpPr>
            <a:spLocks noGrp="1"/>
          </p:cNvSpPr>
          <p:nvPr>
            <p:ph type="title"/>
          </p:nvPr>
        </p:nvSpPr>
        <p:spPr>
          <a:xfrm>
            <a:off x="682171" y="571499"/>
            <a:ext cx="5888750" cy="1278566"/>
          </a:xfrm>
        </p:spPr>
        <p:txBody>
          <a:bodyPr>
            <a:noAutofit/>
          </a:bodyPr>
          <a:lstStyle>
            <a:lvl1pPr>
              <a:defRPr sz="38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24" name="Sisällön paikkamerkki 2">
            <a:extLst>
              <a:ext uri="{FF2B5EF4-FFF2-40B4-BE49-F238E27FC236}">
                <a16:creationId xmlns:a16="http://schemas.microsoft.com/office/drawing/2014/main" id="{287405B4-BE24-E005-CD80-0EE4814FECFA}"/>
              </a:ext>
            </a:extLst>
          </p:cNvPr>
          <p:cNvSpPr>
            <a:spLocks noGrp="1"/>
          </p:cNvSpPr>
          <p:nvPr>
            <p:ph idx="1"/>
          </p:nvPr>
        </p:nvSpPr>
        <p:spPr>
          <a:xfrm>
            <a:off x="682169" y="2048747"/>
            <a:ext cx="5888749" cy="3780554"/>
          </a:xfrm>
        </p:spPr>
        <p:txBody>
          <a:bodyPr>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9814854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tsikko, sisältö ja kuvituselementti 5">
    <p:spTree>
      <p:nvGrpSpPr>
        <p:cNvPr id="1" name=""/>
        <p:cNvGrpSpPr/>
        <p:nvPr/>
      </p:nvGrpSpPr>
      <p:grpSpPr>
        <a:xfrm>
          <a:off x="0" y="0"/>
          <a:ext cx="0" cy="0"/>
          <a:chOff x="0" y="0"/>
          <a:chExt cx="0" cy="0"/>
        </a:xfrm>
      </p:grpSpPr>
      <p:pic>
        <p:nvPicPr>
          <p:cNvPr id="4" name="Kuva 4">
            <a:extLst>
              <a:ext uri="{FF2B5EF4-FFF2-40B4-BE49-F238E27FC236}">
                <a16:creationId xmlns:a16="http://schemas.microsoft.com/office/drawing/2014/main" id="{689B0F09-8B74-5048-A35E-DD91870C42F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39325" y="6055469"/>
            <a:ext cx="1933575" cy="513606"/>
          </a:xfrm>
          <a:prstGeom prst="rect">
            <a:avLst/>
          </a:prstGeom>
        </p:spPr>
      </p:pic>
      <p:sp>
        <p:nvSpPr>
          <p:cNvPr id="13" name="Kuvan paikkamerkki 12">
            <a:extLst>
              <a:ext uri="{FF2B5EF4-FFF2-40B4-BE49-F238E27FC236}">
                <a16:creationId xmlns:a16="http://schemas.microsoft.com/office/drawing/2014/main" id="{C913CA0B-44C9-CF29-C8D1-6423C991C5B4}"/>
              </a:ext>
              <a:ext uri="{C183D7F6-B498-43B3-948B-1728B52AA6E4}">
                <adec:decorative xmlns:adec="http://schemas.microsoft.com/office/drawing/2017/decorative" val="1"/>
              </a:ext>
            </a:extLst>
          </p:cNvPr>
          <p:cNvSpPr>
            <a:spLocks noGrp="1"/>
          </p:cNvSpPr>
          <p:nvPr>
            <p:ph type="pic" sz="quarter" idx="10" hasCustomPrompt="1"/>
          </p:nvPr>
        </p:nvSpPr>
        <p:spPr>
          <a:xfrm>
            <a:off x="7122873" y="1210782"/>
            <a:ext cx="4386956" cy="3896331"/>
          </a:xfrm>
          <a:custGeom>
            <a:avLst/>
            <a:gdLst>
              <a:gd name="connsiteX0" fmla="*/ 2673722 w 4218938"/>
              <a:gd name="connsiteY0" fmla="*/ 3269886 h 3747104"/>
              <a:gd name="connsiteX1" fmla="*/ 2912330 w 4218938"/>
              <a:gd name="connsiteY1" fmla="*/ 3508494 h 3747104"/>
              <a:gd name="connsiteX2" fmla="*/ 2673722 w 4218938"/>
              <a:gd name="connsiteY2" fmla="*/ 3747104 h 3747104"/>
              <a:gd name="connsiteX3" fmla="*/ 2435112 w 4218938"/>
              <a:gd name="connsiteY3" fmla="*/ 3508494 h 3747104"/>
              <a:gd name="connsiteX4" fmla="*/ 2673722 w 4218938"/>
              <a:gd name="connsiteY4" fmla="*/ 3269886 h 3747104"/>
              <a:gd name="connsiteX5" fmla="*/ 1635199 w 4218938"/>
              <a:gd name="connsiteY5" fmla="*/ 3269886 h 3747104"/>
              <a:gd name="connsiteX6" fmla="*/ 1873809 w 4218938"/>
              <a:gd name="connsiteY6" fmla="*/ 3508494 h 3747104"/>
              <a:gd name="connsiteX7" fmla="*/ 1635199 w 4218938"/>
              <a:gd name="connsiteY7" fmla="*/ 3747104 h 3747104"/>
              <a:gd name="connsiteX8" fmla="*/ 1396590 w 4218938"/>
              <a:gd name="connsiteY8" fmla="*/ 3508494 h 3747104"/>
              <a:gd name="connsiteX9" fmla="*/ 1635199 w 4218938"/>
              <a:gd name="connsiteY9" fmla="*/ 3269886 h 3747104"/>
              <a:gd name="connsiteX10" fmla="*/ 2019098 w 4218938"/>
              <a:gd name="connsiteY10" fmla="*/ 0 h 3747104"/>
              <a:gd name="connsiteX11" fmla="*/ 2036522 w 4218938"/>
              <a:gd name="connsiteY11" fmla="*/ 0 h 3747104"/>
              <a:gd name="connsiteX12" fmla="*/ 2209578 w 4218938"/>
              <a:gd name="connsiteY12" fmla="*/ 11529 h 3747104"/>
              <a:gd name="connsiteX13" fmla="*/ 3174210 w 4218938"/>
              <a:gd name="connsiteY13" fmla="*/ 741376 h 3747104"/>
              <a:gd name="connsiteX14" fmla="*/ 3260160 w 4218938"/>
              <a:gd name="connsiteY14" fmla="*/ 741376 h 3747104"/>
              <a:gd name="connsiteX15" fmla="*/ 4218938 w 4218938"/>
              <a:gd name="connsiteY15" fmla="*/ 1700156 h 3747104"/>
              <a:gd name="connsiteX16" fmla="*/ 4218782 w 4218938"/>
              <a:gd name="connsiteY16" fmla="*/ 1700467 h 3747104"/>
              <a:gd name="connsiteX17" fmla="*/ 3260003 w 4218938"/>
              <a:gd name="connsiteY17" fmla="*/ 2659246 h 3747104"/>
              <a:gd name="connsiteX18" fmla="*/ 958779 w 4218938"/>
              <a:gd name="connsiteY18" fmla="*/ 2659246 h 3747104"/>
              <a:gd name="connsiteX19" fmla="*/ 0 w 4218938"/>
              <a:gd name="connsiteY19" fmla="*/ 1700310 h 3747104"/>
              <a:gd name="connsiteX20" fmla="*/ 958779 w 4218938"/>
              <a:gd name="connsiteY20" fmla="*/ 741531 h 3747104"/>
              <a:gd name="connsiteX21" fmla="*/ 995704 w 4218938"/>
              <a:gd name="connsiteY21" fmla="*/ 741531 h 3747104"/>
              <a:gd name="connsiteX22" fmla="*/ 1849975 w 4218938"/>
              <a:gd name="connsiteY22" fmla="*/ 15806 h 374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18938" h="3747104">
                <a:moveTo>
                  <a:pt x="2673722" y="3269886"/>
                </a:moveTo>
                <a:cubicBezTo>
                  <a:pt x="2805437" y="3269886"/>
                  <a:pt x="2912330" y="3376779"/>
                  <a:pt x="2912330" y="3508494"/>
                </a:cubicBezTo>
                <a:cubicBezTo>
                  <a:pt x="2912330" y="3640210"/>
                  <a:pt x="2805437" y="3747104"/>
                  <a:pt x="2673722" y="3747104"/>
                </a:cubicBezTo>
                <a:cubicBezTo>
                  <a:pt x="2542005" y="3747104"/>
                  <a:pt x="2435112" y="3640210"/>
                  <a:pt x="2435112" y="3508494"/>
                </a:cubicBezTo>
                <a:cubicBezTo>
                  <a:pt x="2435112" y="3376779"/>
                  <a:pt x="2542005" y="3269886"/>
                  <a:pt x="2673722" y="3269886"/>
                </a:cubicBezTo>
                <a:close/>
                <a:moveTo>
                  <a:pt x="1635199" y="3269886"/>
                </a:moveTo>
                <a:cubicBezTo>
                  <a:pt x="1766914" y="3269886"/>
                  <a:pt x="1873809" y="3376779"/>
                  <a:pt x="1873809" y="3508494"/>
                </a:cubicBezTo>
                <a:cubicBezTo>
                  <a:pt x="1873809" y="3640210"/>
                  <a:pt x="1766914" y="3747104"/>
                  <a:pt x="1635199" y="3747104"/>
                </a:cubicBezTo>
                <a:cubicBezTo>
                  <a:pt x="1503484" y="3747104"/>
                  <a:pt x="1396590" y="3640210"/>
                  <a:pt x="1396590" y="3508494"/>
                </a:cubicBezTo>
                <a:cubicBezTo>
                  <a:pt x="1396590" y="3376779"/>
                  <a:pt x="1503484" y="3269886"/>
                  <a:pt x="1635199" y="3269886"/>
                </a:cubicBezTo>
                <a:close/>
                <a:moveTo>
                  <a:pt x="2019098" y="0"/>
                </a:moveTo>
                <a:lnTo>
                  <a:pt x="2036522" y="0"/>
                </a:lnTo>
                <a:lnTo>
                  <a:pt x="2209578" y="11529"/>
                </a:lnTo>
                <a:cubicBezTo>
                  <a:pt x="2624543" y="72097"/>
                  <a:pt x="2985789" y="354354"/>
                  <a:pt x="3174210" y="741376"/>
                </a:cubicBezTo>
                <a:lnTo>
                  <a:pt x="3260160" y="741376"/>
                </a:lnTo>
                <a:cubicBezTo>
                  <a:pt x="3788884" y="741376"/>
                  <a:pt x="4218938" y="1171431"/>
                  <a:pt x="4218938" y="1700156"/>
                </a:cubicBezTo>
                <a:lnTo>
                  <a:pt x="4218782" y="1700467"/>
                </a:lnTo>
                <a:cubicBezTo>
                  <a:pt x="4218782" y="2229192"/>
                  <a:pt x="3788728" y="2659246"/>
                  <a:pt x="3260003" y="2659246"/>
                </a:cubicBezTo>
                <a:lnTo>
                  <a:pt x="958779" y="2659246"/>
                </a:lnTo>
                <a:cubicBezTo>
                  <a:pt x="430054" y="2659246"/>
                  <a:pt x="0" y="2229035"/>
                  <a:pt x="0" y="1700310"/>
                </a:cubicBezTo>
                <a:cubicBezTo>
                  <a:pt x="0" y="1171586"/>
                  <a:pt x="430054" y="741531"/>
                  <a:pt x="958779" y="741531"/>
                </a:cubicBezTo>
                <a:lnTo>
                  <a:pt x="995704" y="741531"/>
                </a:lnTo>
                <a:cubicBezTo>
                  <a:pt x="1136340" y="363877"/>
                  <a:pt x="1453248" y="84690"/>
                  <a:pt x="1849975" y="15806"/>
                </a:cubicBezTo>
                <a:close/>
              </a:path>
            </a:pathLst>
          </a:custGeom>
        </p:spPr>
        <p:txBody>
          <a:bodyPr wrap="square">
            <a:noAutofit/>
          </a:bodyPr>
          <a:lstStyle>
            <a:lvl1pPr algn="ctr">
              <a:defRPr>
                <a:solidFill>
                  <a:srgbClr val="FF0000"/>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dirty="0"/>
              <a:t>Lisää kuva napsauttamalla kuvaketta.</a:t>
            </a:r>
            <a:br>
              <a:rPr lang="fi-FI" dirty="0"/>
            </a:br>
            <a:r>
              <a:rPr lang="fi-FI" dirty="0"/>
              <a:t>Ohjeet kuvan rajaamiseen ja skaalaamiseen löytyvät diasarjan alussa olevalta ohjesivulta.</a:t>
            </a:r>
            <a:br>
              <a:rPr lang="fi-FI" dirty="0"/>
            </a:br>
            <a:r>
              <a:rPr lang="fi-FI" dirty="0"/>
              <a:t>Muista lisätä kuvalle alt-teksti.</a:t>
            </a:r>
          </a:p>
          <a:p>
            <a:endParaRPr lang="fi-FI" dirty="0"/>
          </a:p>
        </p:txBody>
      </p:sp>
      <p:sp>
        <p:nvSpPr>
          <p:cNvPr id="14" name="Otsikko 1">
            <a:extLst>
              <a:ext uri="{FF2B5EF4-FFF2-40B4-BE49-F238E27FC236}">
                <a16:creationId xmlns:a16="http://schemas.microsoft.com/office/drawing/2014/main" id="{B8ED1808-2BF7-7846-718F-446C70C9CB2D}"/>
              </a:ext>
            </a:extLst>
          </p:cNvPr>
          <p:cNvSpPr>
            <a:spLocks noGrp="1"/>
          </p:cNvSpPr>
          <p:nvPr>
            <p:ph type="title"/>
          </p:nvPr>
        </p:nvSpPr>
        <p:spPr>
          <a:xfrm>
            <a:off x="682171" y="571499"/>
            <a:ext cx="5888750" cy="1278566"/>
          </a:xfrm>
        </p:spPr>
        <p:txBody>
          <a:bodyPr>
            <a:noAutofit/>
          </a:bodyPr>
          <a:lstStyle>
            <a:lvl1pPr>
              <a:defRPr sz="38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15" name="Sisällön paikkamerkki 2">
            <a:extLst>
              <a:ext uri="{FF2B5EF4-FFF2-40B4-BE49-F238E27FC236}">
                <a16:creationId xmlns:a16="http://schemas.microsoft.com/office/drawing/2014/main" id="{F55F0934-939A-955F-8A4E-E6337B72A67D}"/>
              </a:ext>
            </a:extLst>
          </p:cNvPr>
          <p:cNvSpPr>
            <a:spLocks noGrp="1"/>
          </p:cNvSpPr>
          <p:nvPr>
            <p:ph idx="1"/>
          </p:nvPr>
        </p:nvSpPr>
        <p:spPr>
          <a:xfrm>
            <a:off x="682169" y="2048747"/>
            <a:ext cx="5888749" cy="3780554"/>
          </a:xfrm>
        </p:spPr>
        <p:txBody>
          <a:bodyPr>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7470884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tsikko, sisältö ja kuvituselementti 6">
    <p:spTree>
      <p:nvGrpSpPr>
        <p:cNvPr id="1" name=""/>
        <p:cNvGrpSpPr/>
        <p:nvPr/>
      </p:nvGrpSpPr>
      <p:grpSpPr>
        <a:xfrm>
          <a:off x="0" y="0"/>
          <a:ext cx="0" cy="0"/>
          <a:chOff x="0" y="0"/>
          <a:chExt cx="0" cy="0"/>
        </a:xfrm>
      </p:grpSpPr>
      <p:pic>
        <p:nvPicPr>
          <p:cNvPr id="4" name="Kuva 4">
            <a:extLst>
              <a:ext uri="{FF2B5EF4-FFF2-40B4-BE49-F238E27FC236}">
                <a16:creationId xmlns:a16="http://schemas.microsoft.com/office/drawing/2014/main" id="{689B0F09-8B74-5048-A35E-DD91870C42F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39325" y="6055469"/>
            <a:ext cx="1933575" cy="513606"/>
          </a:xfrm>
          <a:prstGeom prst="rect">
            <a:avLst/>
          </a:prstGeom>
        </p:spPr>
      </p:pic>
      <p:sp>
        <p:nvSpPr>
          <p:cNvPr id="10" name="Kuvan paikkamerkki 9">
            <a:extLst>
              <a:ext uri="{FF2B5EF4-FFF2-40B4-BE49-F238E27FC236}">
                <a16:creationId xmlns:a16="http://schemas.microsoft.com/office/drawing/2014/main" id="{C20113C1-3A1E-A727-A40B-2687A88CB508}"/>
              </a:ext>
              <a:ext uri="{C183D7F6-B498-43B3-948B-1728B52AA6E4}">
                <adec:decorative xmlns:adec="http://schemas.microsoft.com/office/drawing/2017/decorative" val="1"/>
              </a:ext>
            </a:extLst>
          </p:cNvPr>
          <p:cNvSpPr>
            <a:spLocks noGrp="1"/>
          </p:cNvSpPr>
          <p:nvPr>
            <p:ph type="pic" sz="quarter" idx="10" hasCustomPrompt="1"/>
          </p:nvPr>
        </p:nvSpPr>
        <p:spPr>
          <a:xfrm>
            <a:off x="7516080" y="1345802"/>
            <a:ext cx="3566453" cy="3657496"/>
          </a:xfrm>
          <a:custGeom>
            <a:avLst/>
            <a:gdLst>
              <a:gd name="connsiteX0" fmla="*/ 1760916 w 3474428"/>
              <a:gd name="connsiteY0" fmla="*/ 0 h 3563122"/>
              <a:gd name="connsiteX1" fmla="*/ 3474428 w 3474428"/>
              <a:gd name="connsiteY1" fmla="*/ 1310652 h 3563122"/>
              <a:gd name="connsiteX2" fmla="*/ 3463196 w 3474428"/>
              <a:gd name="connsiteY2" fmla="*/ 3563122 h 3563122"/>
              <a:gd name="connsiteX3" fmla="*/ 2174181 w 3474428"/>
              <a:gd name="connsiteY3" fmla="*/ 3563122 h 3563122"/>
              <a:gd name="connsiteX4" fmla="*/ 2183264 w 3474428"/>
              <a:gd name="connsiteY4" fmla="*/ 2546479 h 3563122"/>
              <a:gd name="connsiteX5" fmla="*/ 2185081 w 3474428"/>
              <a:gd name="connsiteY5" fmla="*/ 2546479 h 3563122"/>
              <a:gd name="connsiteX6" fmla="*/ 1731680 w 3474428"/>
              <a:gd name="connsiteY6" fmla="*/ 2094400 h 3563122"/>
              <a:gd name="connsiteX7" fmla="*/ 1278279 w 3474428"/>
              <a:gd name="connsiteY7" fmla="*/ 2547800 h 3563122"/>
              <a:gd name="connsiteX8" fmla="*/ 1277948 w 3474428"/>
              <a:gd name="connsiteY8" fmla="*/ 2547800 h 3563122"/>
              <a:gd name="connsiteX9" fmla="*/ 1283894 w 3474428"/>
              <a:gd name="connsiteY9" fmla="*/ 3563122 h 3563122"/>
              <a:gd name="connsiteX10" fmla="*/ 0 w 3474428"/>
              <a:gd name="connsiteY10" fmla="*/ 3563122 h 3563122"/>
              <a:gd name="connsiteX11" fmla="*/ 0 w 3474428"/>
              <a:gd name="connsiteY11" fmla="*/ 1343191 h 3563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428" h="3563122">
                <a:moveTo>
                  <a:pt x="1760916" y="0"/>
                </a:moveTo>
                <a:lnTo>
                  <a:pt x="3474428" y="1310652"/>
                </a:lnTo>
                <a:lnTo>
                  <a:pt x="3463196" y="3563122"/>
                </a:lnTo>
                <a:lnTo>
                  <a:pt x="2174181" y="3563122"/>
                </a:lnTo>
                <a:cubicBezTo>
                  <a:pt x="2174181" y="3563122"/>
                  <a:pt x="2183264" y="2546479"/>
                  <a:pt x="2183264" y="2546479"/>
                </a:cubicBezTo>
                <a:lnTo>
                  <a:pt x="2185081" y="2546479"/>
                </a:lnTo>
                <a:cubicBezTo>
                  <a:pt x="2184421" y="2296737"/>
                  <a:pt x="1982083" y="2094400"/>
                  <a:pt x="1731680" y="2094400"/>
                </a:cubicBezTo>
                <a:cubicBezTo>
                  <a:pt x="1481277" y="2094400"/>
                  <a:pt x="1278279" y="2297397"/>
                  <a:pt x="1278279" y="2547800"/>
                </a:cubicBezTo>
                <a:lnTo>
                  <a:pt x="1277948" y="2547800"/>
                </a:lnTo>
                <a:lnTo>
                  <a:pt x="1283894" y="3563122"/>
                </a:lnTo>
                <a:lnTo>
                  <a:pt x="0" y="3563122"/>
                </a:lnTo>
                <a:lnTo>
                  <a:pt x="0" y="1343191"/>
                </a:lnTo>
                <a:close/>
              </a:path>
            </a:pathLst>
          </a:custGeom>
        </p:spPr>
        <p:txBody>
          <a:bodyPr wrap="square">
            <a:noAutofit/>
          </a:bodyPr>
          <a:lstStyle>
            <a:lvl1pPr algn="ctr">
              <a:defRPr>
                <a:solidFill>
                  <a:srgbClr val="FF0000"/>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dirty="0"/>
              <a:t>Lisää kuva napsauttamalla kuvaketta.</a:t>
            </a:r>
            <a:br>
              <a:rPr lang="fi-FI" dirty="0"/>
            </a:br>
            <a:r>
              <a:rPr lang="fi-FI" dirty="0"/>
              <a:t>Ohjeet kuvan rajaamiseen ja skaalaamiseen löytyvät diasarjan alussa olevalta ohjesivulta.</a:t>
            </a:r>
            <a:br>
              <a:rPr lang="fi-FI" dirty="0"/>
            </a:br>
            <a:r>
              <a:rPr lang="fi-FI" dirty="0"/>
              <a:t>Muista lisätä kuvalle alt-teksti.</a:t>
            </a:r>
          </a:p>
          <a:p>
            <a:endParaRPr lang="fi-FI" dirty="0"/>
          </a:p>
        </p:txBody>
      </p:sp>
      <p:sp>
        <p:nvSpPr>
          <p:cNvPr id="14" name="Otsikko 1">
            <a:extLst>
              <a:ext uri="{FF2B5EF4-FFF2-40B4-BE49-F238E27FC236}">
                <a16:creationId xmlns:a16="http://schemas.microsoft.com/office/drawing/2014/main" id="{C9D155B5-4174-10C8-115B-B9D61F974BEB}"/>
              </a:ext>
            </a:extLst>
          </p:cNvPr>
          <p:cNvSpPr>
            <a:spLocks noGrp="1"/>
          </p:cNvSpPr>
          <p:nvPr>
            <p:ph type="title"/>
          </p:nvPr>
        </p:nvSpPr>
        <p:spPr>
          <a:xfrm>
            <a:off x="682171" y="571499"/>
            <a:ext cx="5888750" cy="1278566"/>
          </a:xfrm>
        </p:spPr>
        <p:txBody>
          <a:bodyPr>
            <a:noAutofit/>
          </a:bodyPr>
          <a:lstStyle>
            <a:lvl1pPr>
              <a:defRPr sz="38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15" name="Sisällön paikkamerkki 2">
            <a:extLst>
              <a:ext uri="{FF2B5EF4-FFF2-40B4-BE49-F238E27FC236}">
                <a16:creationId xmlns:a16="http://schemas.microsoft.com/office/drawing/2014/main" id="{710BA9C9-CE48-68F1-9BC0-820A9E5DC2E3}"/>
              </a:ext>
            </a:extLst>
          </p:cNvPr>
          <p:cNvSpPr>
            <a:spLocks noGrp="1"/>
          </p:cNvSpPr>
          <p:nvPr>
            <p:ph idx="1"/>
          </p:nvPr>
        </p:nvSpPr>
        <p:spPr>
          <a:xfrm>
            <a:off x="682169" y="2048747"/>
            <a:ext cx="5888749" cy="3780554"/>
          </a:xfrm>
        </p:spPr>
        <p:txBody>
          <a:bodyPr>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28617021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tsikko, sisältö ja kuvituselementti 7">
    <p:spTree>
      <p:nvGrpSpPr>
        <p:cNvPr id="1" name=""/>
        <p:cNvGrpSpPr/>
        <p:nvPr/>
      </p:nvGrpSpPr>
      <p:grpSpPr>
        <a:xfrm>
          <a:off x="0" y="0"/>
          <a:ext cx="0" cy="0"/>
          <a:chOff x="0" y="0"/>
          <a:chExt cx="0" cy="0"/>
        </a:xfrm>
      </p:grpSpPr>
      <p:pic>
        <p:nvPicPr>
          <p:cNvPr id="4" name="Kuva 4">
            <a:extLst>
              <a:ext uri="{FF2B5EF4-FFF2-40B4-BE49-F238E27FC236}">
                <a16:creationId xmlns:a16="http://schemas.microsoft.com/office/drawing/2014/main" id="{689B0F09-8B74-5048-A35E-DD91870C42F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39325" y="6055469"/>
            <a:ext cx="1933575" cy="513606"/>
          </a:xfrm>
          <a:prstGeom prst="rect">
            <a:avLst/>
          </a:prstGeom>
        </p:spPr>
      </p:pic>
      <p:sp>
        <p:nvSpPr>
          <p:cNvPr id="8" name="Kuvan paikkamerkki 7">
            <a:extLst>
              <a:ext uri="{FF2B5EF4-FFF2-40B4-BE49-F238E27FC236}">
                <a16:creationId xmlns:a16="http://schemas.microsoft.com/office/drawing/2014/main" id="{3169AB7E-C761-156E-F906-8C03230BB74C}"/>
              </a:ext>
              <a:ext uri="{C183D7F6-B498-43B3-948B-1728B52AA6E4}">
                <adec:decorative xmlns:adec="http://schemas.microsoft.com/office/drawing/2017/decorative" val="1"/>
              </a:ext>
            </a:extLst>
          </p:cNvPr>
          <p:cNvSpPr>
            <a:spLocks noGrp="1"/>
          </p:cNvSpPr>
          <p:nvPr>
            <p:ph type="pic" sz="quarter" idx="10" hasCustomPrompt="1"/>
          </p:nvPr>
        </p:nvSpPr>
        <p:spPr>
          <a:xfrm>
            <a:off x="7098581" y="1850065"/>
            <a:ext cx="3994479" cy="2965354"/>
          </a:xfrm>
          <a:custGeom>
            <a:avLst/>
            <a:gdLst>
              <a:gd name="connsiteX0" fmla="*/ 355267 w 3513838"/>
              <a:gd name="connsiteY0" fmla="*/ 1939502 h 2608544"/>
              <a:gd name="connsiteX1" fmla="*/ 540513 w 3513838"/>
              <a:gd name="connsiteY1" fmla="*/ 2202652 h 2608544"/>
              <a:gd name="connsiteX2" fmla="*/ 693024 w 3513838"/>
              <a:gd name="connsiteY2" fmla="*/ 2260764 h 2608544"/>
              <a:gd name="connsiteX3" fmla="*/ 693024 w 3513838"/>
              <a:gd name="connsiteY3" fmla="*/ 2261272 h 2608544"/>
              <a:gd name="connsiteX4" fmla="*/ 1114395 w 3513838"/>
              <a:gd name="connsiteY4" fmla="*/ 2072092 h 2608544"/>
              <a:gd name="connsiteX5" fmla="*/ 1168445 w 3513838"/>
              <a:gd name="connsiteY5" fmla="*/ 1939629 h 2608544"/>
              <a:gd name="connsiteX6" fmla="*/ 1289490 w 3513838"/>
              <a:gd name="connsiteY6" fmla="*/ 1939629 h 2608544"/>
              <a:gd name="connsiteX7" fmla="*/ 1289490 w 3513838"/>
              <a:gd name="connsiteY7" fmla="*/ 1940897 h 2608544"/>
              <a:gd name="connsiteX8" fmla="*/ 1443270 w 3513838"/>
              <a:gd name="connsiteY8" fmla="*/ 1940897 h 2608544"/>
              <a:gd name="connsiteX9" fmla="*/ 1836093 w 3513838"/>
              <a:gd name="connsiteY9" fmla="*/ 2333720 h 2608544"/>
              <a:gd name="connsiteX10" fmla="*/ 2228788 w 3513838"/>
              <a:gd name="connsiteY10" fmla="*/ 1942166 h 2608544"/>
              <a:gd name="connsiteX11" fmla="*/ 2228535 w 3513838"/>
              <a:gd name="connsiteY11" fmla="*/ 1940009 h 2608544"/>
              <a:gd name="connsiteX12" fmla="*/ 2579360 w 3513838"/>
              <a:gd name="connsiteY12" fmla="*/ 1939629 h 2608544"/>
              <a:gd name="connsiteX13" fmla="*/ 2764606 w 3513838"/>
              <a:gd name="connsiteY13" fmla="*/ 2202779 h 2608544"/>
              <a:gd name="connsiteX14" fmla="*/ 2917118 w 3513838"/>
              <a:gd name="connsiteY14" fmla="*/ 2260891 h 2608544"/>
              <a:gd name="connsiteX15" fmla="*/ 2917118 w 3513838"/>
              <a:gd name="connsiteY15" fmla="*/ 2261398 h 2608544"/>
              <a:gd name="connsiteX16" fmla="*/ 3338488 w 3513838"/>
              <a:gd name="connsiteY16" fmla="*/ 2072219 h 2608544"/>
              <a:gd name="connsiteX17" fmla="*/ 3392540 w 3513838"/>
              <a:gd name="connsiteY17" fmla="*/ 1939755 h 2608544"/>
              <a:gd name="connsiteX18" fmla="*/ 3513548 w 3513838"/>
              <a:gd name="connsiteY18" fmla="*/ 1939755 h 2608544"/>
              <a:gd name="connsiteX19" fmla="*/ 3501475 w 3513838"/>
              <a:gd name="connsiteY19" fmla="*/ 2067248 h 2608544"/>
              <a:gd name="connsiteX20" fmla="*/ 2917118 w 3513838"/>
              <a:gd name="connsiteY20" fmla="*/ 2575429 h 2608544"/>
              <a:gd name="connsiteX21" fmla="*/ 2914833 w 3513838"/>
              <a:gd name="connsiteY21" fmla="*/ 2575429 h 2608544"/>
              <a:gd name="connsiteX22" fmla="*/ 2387516 w 3513838"/>
              <a:gd name="connsiteY22" fmla="*/ 2316845 h 2608544"/>
              <a:gd name="connsiteX23" fmla="*/ 1836093 w 3513838"/>
              <a:gd name="connsiteY23" fmla="*/ 2608544 h 2608544"/>
              <a:gd name="connsiteX24" fmla="*/ 1229348 w 3513838"/>
              <a:gd name="connsiteY24" fmla="*/ 2219019 h 2608544"/>
              <a:gd name="connsiteX25" fmla="*/ 693024 w 3513838"/>
              <a:gd name="connsiteY25" fmla="*/ 2575429 h 2608544"/>
              <a:gd name="connsiteX26" fmla="*/ 690739 w 3513838"/>
              <a:gd name="connsiteY26" fmla="*/ 2575429 h 2608544"/>
              <a:gd name="connsiteX27" fmla="*/ 4441 w 3513838"/>
              <a:gd name="connsiteY27" fmla="*/ 1939882 h 2608544"/>
              <a:gd name="connsiteX28" fmla="*/ 3513584 w 3513838"/>
              <a:gd name="connsiteY28" fmla="*/ 1939374 h 2608544"/>
              <a:gd name="connsiteX29" fmla="*/ 3513584 w 3513838"/>
              <a:gd name="connsiteY29" fmla="*/ 1939755 h 2608544"/>
              <a:gd name="connsiteX30" fmla="*/ 3513548 w 3513838"/>
              <a:gd name="connsiteY30" fmla="*/ 1939755 h 2608544"/>
              <a:gd name="connsiteX31" fmla="*/ 350825 w 3513838"/>
              <a:gd name="connsiteY31" fmla="*/ 968736 h 2608544"/>
              <a:gd name="connsiteX32" fmla="*/ 536071 w 3513838"/>
              <a:gd name="connsiteY32" fmla="*/ 1231886 h 2608544"/>
              <a:gd name="connsiteX33" fmla="*/ 688583 w 3513838"/>
              <a:gd name="connsiteY33" fmla="*/ 1289998 h 2608544"/>
              <a:gd name="connsiteX34" fmla="*/ 688583 w 3513838"/>
              <a:gd name="connsiteY34" fmla="*/ 1290506 h 2608544"/>
              <a:gd name="connsiteX35" fmla="*/ 1109954 w 3513838"/>
              <a:gd name="connsiteY35" fmla="*/ 1101326 h 2608544"/>
              <a:gd name="connsiteX36" fmla="*/ 1164006 w 3513838"/>
              <a:gd name="connsiteY36" fmla="*/ 968736 h 2608544"/>
              <a:gd name="connsiteX37" fmla="*/ 1285049 w 3513838"/>
              <a:gd name="connsiteY37" fmla="*/ 968736 h 2608544"/>
              <a:gd name="connsiteX38" fmla="*/ 1285049 w 3513838"/>
              <a:gd name="connsiteY38" fmla="*/ 970385 h 2608544"/>
              <a:gd name="connsiteX39" fmla="*/ 1443523 w 3513838"/>
              <a:gd name="connsiteY39" fmla="*/ 970385 h 2608544"/>
              <a:gd name="connsiteX40" fmla="*/ 1836346 w 3513838"/>
              <a:gd name="connsiteY40" fmla="*/ 1363208 h 2608544"/>
              <a:gd name="connsiteX41" fmla="*/ 2229042 w 3513838"/>
              <a:gd name="connsiteY41" fmla="*/ 971400 h 2608544"/>
              <a:gd name="connsiteX42" fmla="*/ 2228662 w 3513838"/>
              <a:gd name="connsiteY42" fmla="*/ 969117 h 2608544"/>
              <a:gd name="connsiteX43" fmla="*/ 2579488 w 3513838"/>
              <a:gd name="connsiteY43" fmla="*/ 968736 h 2608544"/>
              <a:gd name="connsiteX44" fmla="*/ 2764734 w 3513838"/>
              <a:gd name="connsiteY44" fmla="*/ 1231886 h 2608544"/>
              <a:gd name="connsiteX45" fmla="*/ 2917244 w 3513838"/>
              <a:gd name="connsiteY45" fmla="*/ 1289998 h 2608544"/>
              <a:gd name="connsiteX46" fmla="*/ 2917244 w 3513838"/>
              <a:gd name="connsiteY46" fmla="*/ 1290506 h 2608544"/>
              <a:gd name="connsiteX47" fmla="*/ 3338615 w 3513838"/>
              <a:gd name="connsiteY47" fmla="*/ 1101326 h 2608544"/>
              <a:gd name="connsiteX48" fmla="*/ 3392667 w 3513838"/>
              <a:gd name="connsiteY48" fmla="*/ 968736 h 2608544"/>
              <a:gd name="connsiteX49" fmla="*/ 3513710 w 3513838"/>
              <a:gd name="connsiteY49" fmla="*/ 968736 h 2608544"/>
              <a:gd name="connsiteX50" fmla="*/ 2917244 w 3513838"/>
              <a:gd name="connsiteY50" fmla="*/ 1604663 h 2608544"/>
              <a:gd name="connsiteX51" fmla="*/ 2914961 w 3513838"/>
              <a:gd name="connsiteY51" fmla="*/ 1604663 h 2608544"/>
              <a:gd name="connsiteX52" fmla="*/ 2387771 w 3513838"/>
              <a:gd name="connsiteY52" fmla="*/ 1346206 h 2608544"/>
              <a:gd name="connsiteX53" fmla="*/ 1836219 w 3513838"/>
              <a:gd name="connsiteY53" fmla="*/ 1638160 h 2608544"/>
              <a:gd name="connsiteX54" fmla="*/ 1227065 w 3513838"/>
              <a:gd name="connsiteY54" fmla="*/ 1243433 h 2608544"/>
              <a:gd name="connsiteX55" fmla="*/ 688456 w 3513838"/>
              <a:gd name="connsiteY55" fmla="*/ 1604663 h 2608544"/>
              <a:gd name="connsiteX56" fmla="*/ 686172 w 3513838"/>
              <a:gd name="connsiteY56" fmla="*/ 1604663 h 2608544"/>
              <a:gd name="connsiteX57" fmla="*/ 686426 w 3513838"/>
              <a:gd name="connsiteY57" fmla="*/ 1604790 h 2608544"/>
              <a:gd name="connsiteX58" fmla="*/ 0 w 3513838"/>
              <a:gd name="connsiteY58" fmla="*/ 969117 h 2608544"/>
              <a:gd name="connsiteX59" fmla="*/ 353617 w 3513838"/>
              <a:gd name="connsiteY59" fmla="*/ 0 h 2608544"/>
              <a:gd name="connsiteX60" fmla="*/ 538863 w 3513838"/>
              <a:gd name="connsiteY60" fmla="*/ 263152 h 2608544"/>
              <a:gd name="connsiteX61" fmla="*/ 691374 w 3513838"/>
              <a:gd name="connsiteY61" fmla="*/ 321263 h 2608544"/>
              <a:gd name="connsiteX62" fmla="*/ 691374 w 3513838"/>
              <a:gd name="connsiteY62" fmla="*/ 321770 h 2608544"/>
              <a:gd name="connsiteX63" fmla="*/ 1112746 w 3513838"/>
              <a:gd name="connsiteY63" fmla="*/ 132590 h 2608544"/>
              <a:gd name="connsiteX64" fmla="*/ 1166796 w 3513838"/>
              <a:gd name="connsiteY64" fmla="*/ 127 h 2608544"/>
              <a:gd name="connsiteX65" fmla="*/ 1168066 w 3513838"/>
              <a:gd name="connsiteY65" fmla="*/ 127 h 2608544"/>
              <a:gd name="connsiteX66" fmla="*/ 1443015 w 3513838"/>
              <a:gd name="connsiteY66" fmla="*/ 127 h 2608544"/>
              <a:gd name="connsiteX67" fmla="*/ 1835838 w 3513838"/>
              <a:gd name="connsiteY67" fmla="*/ 392950 h 2608544"/>
              <a:gd name="connsiteX68" fmla="*/ 2228535 w 3513838"/>
              <a:gd name="connsiteY68" fmla="*/ 127 h 2608544"/>
              <a:gd name="connsiteX69" fmla="*/ 2503486 w 3513838"/>
              <a:gd name="connsiteY69" fmla="*/ 127 h 2608544"/>
              <a:gd name="connsiteX70" fmla="*/ 2579360 w 3513838"/>
              <a:gd name="connsiteY70" fmla="*/ 127 h 2608544"/>
              <a:gd name="connsiteX71" fmla="*/ 2764860 w 3513838"/>
              <a:gd name="connsiteY71" fmla="*/ 263405 h 2608544"/>
              <a:gd name="connsiteX72" fmla="*/ 2917370 w 3513838"/>
              <a:gd name="connsiteY72" fmla="*/ 321517 h 2608544"/>
              <a:gd name="connsiteX73" fmla="*/ 2917370 w 3513838"/>
              <a:gd name="connsiteY73" fmla="*/ 322024 h 2608544"/>
              <a:gd name="connsiteX74" fmla="*/ 3338743 w 3513838"/>
              <a:gd name="connsiteY74" fmla="*/ 132845 h 2608544"/>
              <a:gd name="connsiteX75" fmla="*/ 3392793 w 3513838"/>
              <a:gd name="connsiteY75" fmla="*/ 255 h 2608544"/>
              <a:gd name="connsiteX76" fmla="*/ 3513838 w 3513838"/>
              <a:gd name="connsiteY76" fmla="*/ 255 h 2608544"/>
              <a:gd name="connsiteX77" fmla="*/ 2917370 w 3513838"/>
              <a:gd name="connsiteY77" fmla="*/ 636182 h 2608544"/>
              <a:gd name="connsiteX78" fmla="*/ 2915087 w 3513838"/>
              <a:gd name="connsiteY78" fmla="*/ 636182 h 2608544"/>
              <a:gd name="connsiteX79" fmla="*/ 2387009 w 3513838"/>
              <a:gd name="connsiteY79" fmla="*/ 376709 h 2608544"/>
              <a:gd name="connsiteX80" fmla="*/ 1835838 w 3513838"/>
              <a:gd name="connsiteY80" fmla="*/ 667901 h 2608544"/>
              <a:gd name="connsiteX81" fmla="*/ 1228714 w 3513838"/>
              <a:gd name="connsiteY81" fmla="*/ 277616 h 2608544"/>
              <a:gd name="connsiteX82" fmla="*/ 691374 w 3513838"/>
              <a:gd name="connsiteY82" fmla="*/ 636054 h 2608544"/>
              <a:gd name="connsiteX83" fmla="*/ 689090 w 3513838"/>
              <a:gd name="connsiteY83" fmla="*/ 636054 h 2608544"/>
              <a:gd name="connsiteX84" fmla="*/ 2664 w 3513838"/>
              <a:gd name="connsiteY84" fmla="*/ 508 h 2608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513838" h="2608544">
                <a:moveTo>
                  <a:pt x="355267" y="1939502"/>
                </a:moveTo>
                <a:cubicBezTo>
                  <a:pt x="378486" y="2044686"/>
                  <a:pt x="442053" y="2140861"/>
                  <a:pt x="540513" y="2202652"/>
                </a:cubicBezTo>
                <a:cubicBezTo>
                  <a:pt x="588601" y="2232851"/>
                  <a:pt x="640368" y="2251882"/>
                  <a:pt x="693024" y="2260764"/>
                </a:cubicBezTo>
                <a:lnTo>
                  <a:pt x="693024" y="2261272"/>
                </a:lnTo>
                <a:cubicBezTo>
                  <a:pt x="853781" y="2288171"/>
                  <a:pt x="1022407" y="2218766"/>
                  <a:pt x="1114395" y="2072092"/>
                </a:cubicBezTo>
                <a:cubicBezTo>
                  <a:pt x="1140660" y="2030221"/>
                  <a:pt x="1158549" y="1985432"/>
                  <a:pt x="1168445" y="1939629"/>
                </a:cubicBezTo>
                <a:lnTo>
                  <a:pt x="1289490" y="1939629"/>
                </a:lnTo>
                <a:cubicBezTo>
                  <a:pt x="1289490" y="1939629"/>
                  <a:pt x="1289490" y="1940389"/>
                  <a:pt x="1289490" y="1940897"/>
                </a:cubicBezTo>
                <a:lnTo>
                  <a:pt x="1443270" y="1940897"/>
                </a:lnTo>
                <a:cubicBezTo>
                  <a:pt x="1443270" y="2157483"/>
                  <a:pt x="1619507" y="2333720"/>
                  <a:pt x="1836093" y="2333720"/>
                </a:cubicBezTo>
                <a:cubicBezTo>
                  <a:pt x="2052298" y="2333720"/>
                  <a:pt x="2228154" y="2158117"/>
                  <a:pt x="2228788" y="1942166"/>
                </a:cubicBezTo>
                <a:cubicBezTo>
                  <a:pt x="2228788" y="1941404"/>
                  <a:pt x="2228535" y="1940770"/>
                  <a:pt x="2228535" y="1940009"/>
                </a:cubicBezTo>
                <a:lnTo>
                  <a:pt x="2579360" y="1939629"/>
                </a:lnTo>
                <a:cubicBezTo>
                  <a:pt x="2602580" y="2044812"/>
                  <a:pt x="2666146" y="2140989"/>
                  <a:pt x="2764606" y="2202779"/>
                </a:cubicBezTo>
                <a:cubicBezTo>
                  <a:pt x="2812694" y="2232977"/>
                  <a:pt x="2864462" y="2252009"/>
                  <a:pt x="2917118" y="2260891"/>
                </a:cubicBezTo>
                <a:lnTo>
                  <a:pt x="2917118" y="2261398"/>
                </a:lnTo>
                <a:cubicBezTo>
                  <a:pt x="3077876" y="2288297"/>
                  <a:pt x="3246500" y="2218893"/>
                  <a:pt x="3338488" y="2072219"/>
                </a:cubicBezTo>
                <a:cubicBezTo>
                  <a:pt x="3364753" y="2030349"/>
                  <a:pt x="3382643" y="1985559"/>
                  <a:pt x="3392540" y="1939755"/>
                </a:cubicBezTo>
                <a:lnTo>
                  <a:pt x="3513548" y="1939755"/>
                </a:lnTo>
                <a:lnTo>
                  <a:pt x="3501475" y="2067248"/>
                </a:lnTo>
                <a:cubicBezTo>
                  <a:pt x="3446769" y="2355982"/>
                  <a:pt x="3212543" y="2570765"/>
                  <a:pt x="2917118" y="2575429"/>
                </a:cubicBezTo>
                <a:cubicBezTo>
                  <a:pt x="2916356" y="2575429"/>
                  <a:pt x="2915595" y="2575429"/>
                  <a:pt x="2914833" y="2575429"/>
                </a:cubicBezTo>
                <a:cubicBezTo>
                  <a:pt x="2707510" y="2577966"/>
                  <a:pt x="2516174" y="2476334"/>
                  <a:pt x="2387516" y="2316845"/>
                </a:cubicBezTo>
                <a:cubicBezTo>
                  <a:pt x="2267107" y="2492829"/>
                  <a:pt x="2064859" y="2608544"/>
                  <a:pt x="1836093" y="2608544"/>
                </a:cubicBezTo>
                <a:cubicBezTo>
                  <a:pt x="1567106" y="2608544"/>
                  <a:pt x="1335041" y="2448675"/>
                  <a:pt x="1229348" y="2219019"/>
                </a:cubicBezTo>
                <a:cubicBezTo>
                  <a:pt x="1133934" y="2428247"/>
                  <a:pt x="933843" y="2571748"/>
                  <a:pt x="693024" y="2575429"/>
                </a:cubicBezTo>
                <a:cubicBezTo>
                  <a:pt x="692262" y="2575429"/>
                  <a:pt x="691501" y="2575429"/>
                  <a:pt x="690739" y="2575429"/>
                </a:cubicBezTo>
                <a:cubicBezTo>
                  <a:pt x="347020" y="2579488"/>
                  <a:pt x="47073" y="2298193"/>
                  <a:pt x="4441" y="1939882"/>
                </a:cubicBezTo>
                <a:close/>
                <a:moveTo>
                  <a:pt x="3513584" y="1939374"/>
                </a:moveTo>
                <a:lnTo>
                  <a:pt x="3513584" y="1939755"/>
                </a:lnTo>
                <a:lnTo>
                  <a:pt x="3513548" y="1939755"/>
                </a:lnTo>
                <a:close/>
                <a:moveTo>
                  <a:pt x="350825" y="968736"/>
                </a:moveTo>
                <a:cubicBezTo>
                  <a:pt x="374045" y="1073920"/>
                  <a:pt x="437612" y="1170096"/>
                  <a:pt x="536071" y="1231886"/>
                </a:cubicBezTo>
                <a:cubicBezTo>
                  <a:pt x="584033" y="1262085"/>
                  <a:pt x="635927" y="1281116"/>
                  <a:pt x="688583" y="1289998"/>
                </a:cubicBezTo>
                <a:lnTo>
                  <a:pt x="688583" y="1290506"/>
                </a:lnTo>
                <a:cubicBezTo>
                  <a:pt x="849341" y="1317405"/>
                  <a:pt x="1017839" y="1248001"/>
                  <a:pt x="1109954" y="1101326"/>
                </a:cubicBezTo>
                <a:cubicBezTo>
                  <a:pt x="1136218" y="1059328"/>
                  <a:pt x="1154108" y="1014540"/>
                  <a:pt x="1164006" y="968736"/>
                </a:cubicBezTo>
                <a:lnTo>
                  <a:pt x="1285049" y="968736"/>
                </a:lnTo>
                <a:cubicBezTo>
                  <a:pt x="1285049" y="969244"/>
                  <a:pt x="1285049" y="970385"/>
                  <a:pt x="1285049" y="970385"/>
                </a:cubicBezTo>
                <a:lnTo>
                  <a:pt x="1443523" y="970385"/>
                </a:lnTo>
                <a:cubicBezTo>
                  <a:pt x="1443523" y="1186971"/>
                  <a:pt x="1619761" y="1363208"/>
                  <a:pt x="1836346" y="1363208"/>
                </a:cubicBezTo>
                <a:cubicBezTo>
                  <a:pt x="2052551" y="1363208"/>
                  <a:pt x="2228535" y="1187605"/>
                  <a:pt x="2229042" y="971400"/>
                </a:cubicBezTo>
                <a:cubicBezTo>
                  <a:pt x="2228916" y="970640"/>
                  <a:pt x="2228662" y="969878"/>
                  <a:pt x="2228662" y="969117"/>
                </a:cubicBezTo>
                <a:lnTo>
                  <a:pt x="2579488" y="968736"/>
                </a:lnTo>
                <a:cubicBezTo>
                  <a:pt x="2602706" y="1073920"/>
                  <a:pt x="2666274" y="1170096"/>
                  <a:pt x="2764734" y="1231886"/>
                </a:cubicBezTo>
                <a:cubicBezTo>
                  <a:pt x="2812694" y="1262085"/>
                  <a:pt x="2864588" y="1281116"/>
                  <a:pt x="2917244" y="1289998"/>
                </a:cubicBezTo>
                <a:lnTo>
                  <a:pt x="2917244" y="1290506"/>
                </a:lnTo>
                <a:cubicBezTo>
                  <a:pt x="3078002" y="1317405"/>
                  <a:pt x="3246500" y="1248001"/>
                  <a:pt x="3338615" y="1101326"/>
                </a:cubicBezTo>
                <a:cubicBezTo>
                  <a:pt x="3364880" y="1059328"/>
                  <a:pt x="3382770" y="1014540"/>
                  <a:pt x="3392667" y="968736"/>
                </a:cubicBezTo>
                <a:lnTo>
                  <a:pt x="3513710" y="968736"/>
                </a:lnTo>
                <a:cubicBezTo>
                  <a:pt x="3512569" y="1319688"/>
                  <a:pt x="3254874" y="1599461"/>
                  <a:pt x="2917244" y="1604663"/>
                </a:cubicBezTo>
                <a:cubicBezTo>
                  <a:pt x="2916484" y="1604663"/>
                  <a:pt x="2915722" y="1604663"/>
                  <a:pt x="2914961" y="1604663"/>
                </a:cubicBezTo>
                <a:cubicBezTo>
                  <a:pt x="2707637" y="1607074"/>
                  <a:pt x="2516427" y="1505696"/>
                  <a:pt x="2387771" y="1346206"/>
                </a:cubicBezTo>
                <a:cubicBezTo>
                  <a:pt x="2267488" y="1522318"/>
                  <a:pt x="2065112" y="1638160"/>
                  <a:pt x="1836219" y="1638160"/>
                </a:cubicBezTo>
                <a:cubicBezTo>
                  <a:pt x="1565202" y="1638160"/>
                  <a:pt x="1331615" y="1475879"/>
                  <a:pt x="1227065" y="1243433"/>
                </a:cubicBezTo>
                <a:cubicBezTo>
                  <a:pt x="1132539" y="1455325"/>
                  <a:pt x="931179" y="1600984"/>
                  <a:pt x="688456" y="1604663"/>
                </a:cubicBezTo>
                <a:cubicBezTo>
                  <a:pt x="687694" y="1604663"/>
                  <a:pt x="686934" y="1604663"/>
                  <a:pt x="686172" y="1604663"/>
                </a:cubicBezTo>
                <a:lnTo>
                  <a:pt x="686426" y="1604790"/>
                </a:lnTo>
                <a:cubicBezTo>
                  <a:pt x="342705" y="1608850"/>
                  <a:pt x="42632" y="1327429"/>
                  <a:pt x="0" y="969117"/>
                </a:cubicBezTo>
                <a:close/>
                <a:moveTo>
                  <a:pt x="353617" y="0"/>
                </a:moveTo>
                <a:cubicBezTo>
                  <a:pt x="376837" y="105184"/>
                  <a:pt x="440404" y="201360"/>
                  <a:pt x="538863" y="263152"/>
                </a:cubicBezTo>
                <a:cubicBezTo>
                  <a:pt x="586824" y="293349"/>
                  <a:pt x="638719" y="312382"/>
                  <a:pt x="691374" y="321263"/>
                </a:cubicBezTo>
                <a:lnTo>
                  <a:pt x="691374" y="321770"/>
                </a:lnTo>
                <a:cubicBezTo>
                  <a:pt x="852132" y="348669"/>
                  <a:pt x="1020630" y="279265"/>
                  <a:pt x="1112746" y="132590"/>
                </a:cubicBezTo>
                <a:cubicBezTo>
                  <a:pt x="1139009" y="90594"/>
                  <a:pt x="1156900" y="45804"/>
                  <a:pt x="1166796" y="127"/>
                </a:cubicBezTo>
                <a:lnTo>
                  <a:pt x="1168066" y="127"/>
                </a:lnTo>
                <a:lnTo>
                  <a:pt x="1443015" y="127"/>
                </a:lnTo>
                <a:cubicBezTo>
                  <a:pt x="1443015" y="216713"/>
                  <a:pt x="1619254" y="392950"/>
                  <a:pt x="1835838" y="392950"/>
                </a:cubicBezTo>
                <a:cubicBezTo>
                  <a:pt x="2052298" y="392950"/>
                  <a:pt x="2228535" y="216713"/>
                  <a:pt x="2228535" y="127"/>
                </a:cubicBezTo>
                <a:lnTo>
                  <a:pt x="2503486" y="127"/>
                </a:lnTo>
                <a:lnTo>
                  <a:pt x="2579360" y="127"/>
                </a:lnTo>
                <a:cubicBezTo>
                  <a:pt x="2602580" y="105312"/>
                  <a:pt x="2666146" y="201487"/>
                  <a:pt x="2764860" y="263405"/>
                </a:cubicBezTo>
                <a:cubicBezTo>
                  <a:pt x="2812821" y="293602"/>
                  <a:pt x="2864716" y="312635"/>
                  <a:pt x="2917370" y="321517"/>
                </a:cubicBezTo>
                <a:lnTo>
                  <a:pt x="2917370" y="322024"/>
                </a:lnTo>
                <a:cubicBezTo>
                  <a:pt x="3078129" y="348923"/>
                  <a:pt x="3246627" y="279519"/>
                  <a:pt x="3338743" y="132845"/>
                </a:cubicBezTo>
                <a:cubicBezTo>
                  <a:pt x="3365006" y="90847"/>
                  <a:pt x="3382897" y="46058"/>
                  <a:pt x="3392793" y="255"/>
                </a:cubicBezTo>
                <a:lnTo>
                  <a:pt x="3513838" y="255"/>
                </a:lnTo>
                <a:cubicBezTo>
                  <a:pt x="3512696" y="351206"/>
                  <a:pt x="3255002" y="630978"/>
                  <a:pt x="2917370" y="636182"/>
                </a:cubicBezTo>
                <a:cubicBezTo>
                  <a:pt x="2916610" y="636182"/>
                  <a:pt x="2915848" y="636182"/>
                  <a:pt x="2915087" y="636182"/>
                </a:cubicBezTo>
                <a:cubicBezTo>
                  <a:pt x="2707256" y="638719"/>
                  <a:pt x="2515666" y="536707"/>
                  <a:pt x="2387009" y="376709"/>
                </a:cubicBezTo>
                <a:cubicBezTo>
                  <a:pt x="2266599" y="552312"/>
                  <a:pt x="2064478" y="667901"/>
                  <a:pt x="1835838" y="667901"/>
                </a:cubicBezTo>
                <a:cubicBezTo>
                  <a:pt x="1566598" y="667901"/>
                  <a:pt x="1334279" y="507650"/>
                  <a:pt x="1228714" y="277616"/>
                </a:cubicBezTo>
                <a:cubicBezTo>
                  <a:pt x="1133681" y="487985"/>
                  <a:pt x="932955" y="632374"/>
                  <a:pt x="691374" y="636054"/>
                </a:cubicBezTo>
                <a:cubicBezTo>
                  <a:pt x="690613" y="636054"/>
                  <a:pt x="689851" y="636054"/>
                  <a:pt x="689090" y="636054"/>
                </a:cubicBezTo>
                <a:cubicBezTo>
                  <a:pt x="345371" y="640242"/>
                  <a:pt x="45296" y="358819"/>
                  <a:pt x="2664" y="508"/>
                </a:cubicBezTo>
                <a:close/>
              </a:path>
            </a:pathLst>
          </a:custGeom>
        </p:spPr>
        <p:txBody>
          <a:bodyPr wrap="square">
            <a:noAutofit/>
          </a:bodyPr>
          <a:lstStyle>
            <a:lvl1pPr algn="ctr">
              <a:defRPr>
                <a:solidFill>
                  <a:srgbClr val="FF0000"/>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dirty="0"/>
              <a:t>Lisää kuva napsauttamalla kuvaketta.</a:t>
            </a:r>
            <a:br>
              <a:rPr lang="fi-FI" dirty="0"/>
            </a:br>
            <a:r>
              <a:rPr lang="fi-FI" dirty="0"/>
              <a:t>Ohjeet kuvan rajaamiseen ja skaalaamiseen löytyvät diasarjan alussa olevalta ohjesivulta.</a:t>
            </a:r>
            <a:br>
              <a:rPr lang="fi-FI" dirty="0"/>
            </a:br>
            <a:r>
              <a:rPr lang="fi-FI" dirty="0"/>
              <a:t>Muista lisätä kuvalle alt-teksti.</a:t>
            </a:r>
          </a:p>
          <a:p>
            <a:endParaRPr lang="fi-FI" dirty="0"/>
          </a:p>
        </p:txBody>
      </p:sp>
      <p:sp>
        <p:nvSpPr>
          <p:cNvPr id="9" name="Otsikko 1">
            <a:extLst>
              <a:ext uri="{FF2B5EF4-FFF2-40B4-BE49-F238E27FC236}">
                <a16:creationId xmlns:a16="http://schemas.microsoft.com/office/drawing/2014/main" id="{D05048C3-7FA6-3884-A3E9-700D49D2C735}"/>
              </a:ext>
            </a:extLst>
          </p:cNvPr>
          <p:cNvSpPr>
            <a:spLocks noGrp="1"/>
          </p:cNvSpPr>
          <p:nvPr>
            <p:ph type="title"/>
          </p:nvPr>
        </p:nvSpPr>
        <p:spPr>
          <a:xfrm>
            <a:off x="682171" y="571499"/>
            <a:ext cx="5888750" cy="1278566"/>
          </a:xfrm>
        </p:spPr>
        <p:txBody>
          <a:bodyPr>
            <a:noAutofit/>
          </a:bodyPr>
          <a:lstStyle>
            <a:lvl1pPr>
              <a:defRPr sz="38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11" name="Sisällön paikkamerkki 2">
            <a:extLst>
              <a:ext uri="{FF2B5EF4-FFF2-40B4-BE49-F238E27FC236}">
                <a16:creationId xmlns:a16="http://schemas.microsoft.com/office/drawing/2014/main" id="{DA603E91-F656-12B5-2562-5589767A6DA0}"/>
              </a:ext>
            </a:extLst>
          </p:cNvPr>
          <p:cNvSpPr>
            <a:spLocks noGrp="1"/>
          </p:cNvSpPr>
          <p:nvPr>
            <p:ph idx="1"/>
          </p:nvPr>
        </p:nvSpPr>
        <p:spPr>
          <a:xfrm>
            <a:off x="682169" y="2048747"/>
            <a:ext cx="5888749" cy="3780554"/>
          </a:xfrm>
        </p:spPr>
        <p:txBody>
          <a:bodyPr>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4525370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Kuva ja sisältö ">
    <p:spTree>
      <p:nvGrpSpPr>
        <p:cNvPr id="1" name=""/>
        <p:cNvGrpSpPr/>
        <p:nvPr/>
      </p:nvGrpSpPr>
      <p:grpSpPr>
        <a:xfrm>
          <a:off x="0" y="0"/>
          <a:ext cx="0" cy="0"/>
          <a:chOff x="0" y="0"/>
          <a:chExt cx="0" cy="0"/>
        </a:xfrm>
      </p:grpSpPr>
      <p:sp>
        <p:nvSpPr>
          <p:cNvPr id="3" name="Kuvan paikkamerkki 2">
            <a:extLst>
              <a:ext uri="{FF2B5EF4-FFF2-40B4-BE49-F238E27FC236}">
                <a16:creationId xmlns:a16="http://schemas.microsoft.com/office/drawing/2014/main" id="{57C80A9E-A3B7-A6AF-80F7-86AFC224A8BF}"/>
              </a:ext>
              <a:ext uri="{C183D7F6-B498-43B3-948B-1728B52AA6E4}">
                <adec:decorative xmlns:adec="http://schemas.microsoft.com/office/drawing/2017/decorative" val="1"/>
              </a:ext>
            </a:extLst>
          </p:cNvPr>
          <p:cNvSpPr>
            <a:spLocks noGrp="1"/>
          </p:cNvSpPr>
          <p:nvPr>
            <p:ph type="pic" idx="1" hasCustomPrompt="1"/>
          </p:nvPr>
        </p:nvSpPr>
        <p:spPr>
          <a:xfrm>
            <a:off x="0" y="0"/>
            <a:ext cx="5655076" cy="6858000"/>
          </a:xfrm>
        </p:spPr>
        <p:txBody>
          <a:bodyPr>
            <a:normAutofit/>
          </a:bodyPr>
          <a:lstStyle>
            <a:lvl1pPr marL="0" indent="0" algn="ctr">
              <a:buNone/>
              <a:defRPr sz="1800">
                <a:solidFill>
                  <a:srgbClr val="FF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lang="fi-FI" dirty="0"/>
            </a:br>
            <a:r>
              <a:rPr lang="fi-FI" dirty="0"/>
              <a:t>Lisää kuva napsauttamalla </a:t>
            </a:r>
            <a:br>
              <a:rPr lang="fi-FI" dirty="0"/>
            </a:br>
            <a:r>
              <a:rPr lang="fi-FI" dirty="0"/>
              <a:t>keskellä näkyvää kuvaketta.</a:t>
            </a:r>
            <a:br>
              <a:rPr lang="fi-FI" dirty="0"/>
            </a:br>
            <a:r>
              <a:rPr lang="fi-FI" dirty="0"/>
              <a:t>Ohjeet kuvan rajaamiseen ja skaalaamiseen löytyvät diasarjan alussa olevalta ohjesivulta.</a:t>
            </a:r>
            <a:br>
              <a:rPr lang="fi-FI" dirty="0"/>
            </a:br>
            <a:r>
              <a:rPr lang="fi-FI" dirty="0"/>
              <a:t>Muista lisätä kuvalle alt-teksti.</a:t>
            </a:r>
          </a:p>
        </p:txBody>
      </p:sp>
      <p:pic>
        <p:nvPicPr>
          <p:cNvPr id="7" name="Kuva 4">
            <a:extLst>
              <a:ext uri="{FF2B5EF4-FFF2-40B4-BE49-F238E27FC236}">
                <a16:creationId xmlns:a16="http://schemas.microsoft.com/office/drawing/2014/main" id="{A7AA0FC4-980B-BFAC-EA98-9BC5BB2E5CB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39325" y="6055469"/>
            <a:ext cx="1933575" cy="513606"/>
          </a:xfrm>
          <a:prstGeom prst="rect">
            <a:avLst/>
          </a:prstGeom>
        </p:spPr>
      </p:pic>
      <p:sp>
        <p:nvSpPr>
          <p:cNvPr id="10" name="Otsikko 1">
            <a:extLst>
              <a:ext uri="{FF2B5EF4-FFF2-40B4-BE49-F238E27FC236}">
                <a16:creationId xmlns:a16="http://schemas.microsoft.com/office/drawing/2014/main" id="{538C098E-3E44-B9F0-FC60-C2CF263552BB}"/>
              </a:ext>
            </a:extLst>
          </p:cNvPr>
          <p:cNvSpPr>
            <a:spLocks noGrp="1"/>
          </p:cNvSpPr>
          <p:nvPr>
            <p:ph type="title"/>
          </p:nvPr>
        </p:nvSpPr>
        <p:spPr>
          <a:xfrm>
            <a:off x="6285391" y="571499"/>
            <a:ext cx="5224437" cy="1278566"/>
          </a:xfrm>
        </p:spPr>
        <p:txBody>
          <a:bodyPr>
            <a:noAutofit/>
          </a:bodyPr>
          <a:lstStyle>
            <a:lvl1pPr>
              <a:defRPr sz="38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11" name="Sisällön paikkamerkki 2">
            <a:extLst>
              <a:ext uri="{FF2B5EF4-FFF2-40B4-BE49-F238E27FC236}">
                <a16:creationId xmlns:a16="http://schemas.microsoft.com/office/drawing/2014/main" id="{71A7FEF0-1E42-E87F-44AE-D7AF91FB1433}"/>
              </a:ext>
            </a:extLst>
          </p:cNvPr>
          <p:cNvSpPr>
            <a:spLocks noGrp="1"/>
          </p:cNvSpPr>
          <p:nvPr>
            <p:ph idx="10"/>
          </p:nvPr>
        </p:nvSpPr>
        <p:spPr>
          <a:xfrm>
            <a:off x="6285390" y="2048747"/>
            <a:ext cx="5224437" cy="3780554"/>
          </a:xfrm>
        </p:spPr>
        <p:txBody>
          <a:bodyPr>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3133378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tsikko, sisältö ja kuvituselementti 2">
    <p:spTree>
      <p:nvGrpSpPr>
        <p:cNvPr id="1" name=""/>
        <p:cNvGrpSpPr/>
        <p:nvPr/>
      </p:nvGrpSpPr>
      <p:grpSpPr>
        <a:xfrm>
          <a:off x="0" y="0"/>
          <a:ext cx="0" cy="0"/>
          <a:chOff x="0" y="0"/>
          <a:chExt cx="0" cy="0"/>
        </a:xfrm>
      </p:grpSpPr>
      <p:pic>
        <p:nvPicPr>
          <p:cNvPr id="4" name="Kuva 4">
            <a:extLst>
              <a:ext uri="{FF2B5EF4-FFF2-40B4-BE49-F238E27FC236}">
                <a16:creationId xmlns:a16="http://schemas.microsoft.com/office/drawing/2014/main" id="{689B0F09-8B74-5048-A35E-DD91870C42F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39325" y="6055469"/>
            <a:ext cx="1933575" cy="513606"/>
          </a:xfrm>
          <a:prstGeom prst="rect">
            <a:avLst/>
          </a:prstGeom>
        </p:spPr>
      </p:pic>
      <p:sp>
        <p:nvSpPr>
          <p:cNvPr id="13" name="Kuvan paikkamerkki 12">
            <a:extLst>
              <a:ext uri="{FF2B5EF4-FFF2-40B4-BE49-F238E27FC236}">
                <a16:creationId xmlns:a16="http://schemas.microsoft.com/office/drawing/2014/main" id="{85CA3CB4-B9F2-C26C-C51E-36DE30878212}"/>
              </a:ext>
              <a:ext uri="{C183D7F6-B498-43B3-948B-1728B52AA6E4}">
                <adec:decorative xmlns:adec="http://schemas.microsoft.com/office/drawing/2017/decorative" val="1"/>
              </a:ext>
            </a:extLst>
          </p:cNvPr>
          <p:cNvSpPr>
            <a:spLocks noGrp="1"/>
          </p:cNvSpPr>
          <p:nvPr>
            <p:ph type="pic" sz="quarter" idx="11" hasCustomPrompt="1"/>
          </p:nvPr>
        </p:nvSpPr>
        <p:spPr>
          <a:xfrm>
            <a:off x="7187581" y="1071466"/>
            <a:ext cx="4106590" cy="4106590"/>
          </a:xfrm>
          <a:custGeom>
            <a:avLst/>
            <a:gdLst>
              <a:gd name="connsiteX0" fmla="*/ 1815963 w 3631926"/>
              <a:gd name="connsiteY0" fmla="*/ 0 h 3631926"/>
              <a:gd name="connsiteX1" fmla="*/ 3631926 w 3631926"/>
              <a:gd name="connsiteY1" fmla="*/ 1815963 h 3631926"/>
              <a:gd name="connsiteX2" fmla="*/ 1815963 w 3631926"/>
              <a:gd name="connsiteY2" fmla="*/ 3631926 h 3631926"/>
              <a:gd name="connsiteX3" fmla="*/ 0 w 3631926"/>
              <a:gd name="connsiteY3" fmla="*/ 1815963 h 3631926"/>
              <a:gd name="connsiteX4" fmla="*/ 1815963 w 3631926"/>
              <a:gd name="connsiteY4" fmla="*/ 0 h 363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1926" h="3631926">
                <a:moveTo>
                  <a:pt x="1815963" y="0"/>
                </a:moveTo>
                <a:cubicBezTo>
                  <a:pt x="2818892" y="0"/>
                  <a:pt x="3631926" y="813034"/>
                  <a:pt x="3631926" y="1815963"/>
                </a:cubicBezTo>
                <a:cubicBezTo>
                  <a:pt x="3631926" y="2818892"/>
                  <a:pt x="2818892" y="3631926"/>
                  <a:pt x="1815963" y="3631926"/>
                </a:cubicBezTo>
                <a:cubicBezTo>
                  <a:pt x="813034" y="3631926"/>
                  <a:pt x="0" y="2818892"/>
                  <a:pt x="0" y="1815963"/>
                </a:cubicBezTo>
                <a:cubicBezTo>
                  <a:pt x="0" y="813034"/>
                  <a:pt x="813034" y="0"/>
                  <a:pt x="1815963" y="0"/>
                </a:cubicBezTo>
                <a:close/>
              </a:path>
            </a:pathLst>
          </a:custGeom>
        </p:spPr>
        <p:txBody>
          <a:bodyPr wrap="square">
            <a:noAutofit/>
          </a:bodyPr>
          <a:lstStyle>
            <a:lvl1pPr marL="0" indent="0" algn="ctr">
              <a:buFontTx/>
              <a:buNone/>
              <a:defRPr sz="1800">
                <a:solidFill>
                  <a:srgbClr val="FF0000"/>
                </a:solidFill>
              </a:defRPr>
            </a:lvl1pPr>
            <a:lvl2pPr>
              <a:defRPr sz="1800"/>
            </a:lvl2pPr>
          </a:lstStyle>
          <a:p>
            <a:r>
              <a:rPr lang="fi-FI" dirty="0"/>
              <a:t>Lisää kuva napsauttamalla kuvaketta.</a:t>
            </a:r>
            <a:br>
              <a:rPr lang="fi-FI" dirty="0"/>
            </a:br>
            <a:r>
              <a:rPr lang="fi-FI" dirty="0"/>
              <a:t>Ohjeet kuvan rajaamiseen ja skaalaamiseen löytyvät diasarjan alussa olevalta ohjesivulta.</a:t>
            </a:r>
            <a:br>
              <a:rPr lang="fi-FI" dirty="0"/>
            </a:br>
            <a:r>
              <a:rPr lang="fi-FI" dirty="0"/>
              <a:t>Muista lisätä kuvalle alt-teksti.</a:t>
            </a:r>
          </a:p>
        </p:txBody>
      </p:sp>
      <p:sp>
        <p:nvSpPr>
          <p:cNvPr id="14" name="Otsikko 1">
            <a:extLst>
              <a:ext uri="{FF2B5EF4-FFF2-40B4-BE49-F238E27FC236}">
                <a16:creationId xmlns:a16="http://schemas.microsoft.com/office/drawing/2014/main" id="{457BF562-2053-6B66-1B5C-6BEB148A3210}"/>
              </a:ext>
            </a:extLst>
          </p:cNvPr>
          <p:cNvSpPr>
            <a:spLocks noGrp="1"/>
          </p:cNvSpPr>
          <p:nvPr>
            <p:ph type="title" hasCustomPrompt="1"/>
          </p:nvPr>
        </p:nvSpPr>
        <p:spPr>
          <a:xfrm>
            <a:off x="682171" y="571499"/>
            <a:ext cx="5888750" cy="1278566"/>
          </a:xfrm>
        </p:spPr>
        <p:txBody>
          <a:bodyPr>
            <a:noAutofit/>
          </a:bodyPr>
          <a:lstStyle>
            <a:lvl1pPr>
              <a:defRPr sz="3800"/>
            </a:lvl1pPr>
          </a:lstStyle>
          <a:p>
            <a:r>
              <a:rPr lang="fi-FI" dirty="0"/>
              <a:t>Lisää otsikko napsauttamalla</a:t>
            </a:r>
          </a:p>
        </p:txBody>
      </p:sp>
      <p:sp>
        <p:nvSpPr>
          <p:cNvPr id="15" name="Sisällön paikkamerkki 2">
            <a:extLst>
              <a:ext uri="{FF2B5EF4-FFF2-40B4-BE49-F238E27FC236}">
                <a16:creationId xmlns:a16="http://schemas.microsoft.com/office/drawing/2014/main" id="{B7F60B85-9F1C-AAD2-C3EB-EEA56A2B867A}"/>
              </a:ext>
            </a:extLst>
          </p:cNvPr>
          <p:cNvSpPr>
            <a:spLocks noGrp="1"/>
          </p:cNvSpPr>
          <p:nvPr>
            <p:ph idx="1" hasCustomPrompt="1"/>
          </p:nvPr>
        </p:nvSpPr>
        <p:spPr>
          <a:xfrm>
            <a:off x="682169" y="2048747"/>
            <a:ext cx="5888749" cy="3780554"/>
          </a:xfrm>
        </p:spPr>
        <p:txBody>
          <a:bodyPr>
            <a:noAutofit/>
          </a:bodyPr>
          <a:lstStyle>
            <a:lvl1pPr marL="0" indent="0">
              <a:buNone/>
              <a:defRPr/>
            </a:lvl1pPr>
          </a:lstStyle>
          <a:p>
            <a:pPr lvl="0"/>
            <a:r>
              <a:rPr lang="fi-FI" dirty="0"/>
              <a:t>Lisää tekstiä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11014584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Kuva ja sisältö 2">
    <p:spTree>
      <p:nvGrpSpPr>
        <p:cNvPr id="1" name=""/>
        <p:cNvGrpSpPr/>
        <p:nvPr/>
      </p:nvGrpSpPr>
      <p:grpSpPr>
        <a:xfrm>
          <a:off x="0" y="0"/>
          <a:ext cx="0" cy="0"/>
          <a:chOff x="0" y="0"/>
          <a:chExt cx="0" cy="0"/>
        </a:xfrm>
      </p:grpSpPr>
      <p:pic>
        <p:nvPicPr>
          <p:cNvPr id="7" name="Kuva 4">
            <a:extLst>
              <a:ext uri="{FF2B5EF4-FFF2-40B4-BE49-F238E27FC236}">
                <a16:creationId xmlns:a16="http://schemas.microsoft.com/office/drawing/2014/main" id="{A7AA0FC4-980B-BFAC-EA98-9BC5BB2E5CB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39325" y="6055469"/>
            <a:ext cx="1933575" cy="513606"/>
          </a:xfrm>
          <a:prstGeom prst="rect">
            <a:avLst/>
          </a:prstGeom>
        </p:spPr>
      </p:pic>
      <p:sp>
        <p:nvSpPr>
          <p:cNvPr id="5" name="Kuvan paikkamerkki 5">
            <a:extLst>
              <a:ext uri="{FF2B5EF4-FFF2-40B4-BE49-F238E27FC236}">
                <a16:creationId xmlns:a16="http://schemas.microsoft.com/office/drawing/2014/main" id="{05E40DAB-D981-7D68-5629-60F3AB80C9D4}"/>
              </a:ext>
              <a:ext uri="{C183D7F6-B498-43B3-948B-1728B52AA6E4}">
                <adec:decorative xmlns:adec="http://schemas.microsoft.com/office/drawing/2017/decorative" val="1"/>
              </a:ext>
            </a:extLst>
          </p:cNvPr>
          <p:cNvSpPr>
            <a:spLocks noGrp="1"/>
          </p:cNvSpPr>
          <p:nvPr>
            <p:ph type="pic" sz="quarter" idx="11" hasCustomPrompt="1"/>
          </p:nvPr>
        </p:nvSpPr>
        <p:spPr>
          <a:xfrm>
            <a:off x="0" y="1263921"/>
            <a:ext cx="4688271" cy="5594460"/>
          </a:xfrm>
          <a:custGeom>
            <a:avLst/>
            <a:gdLst>
              <a:gd name="connsiteX0" fmla="*/ 0 w 4688271"/>
              <a:gd name="connsiteY0" fmla="*/ 0 h 5594460"/>
              <a:gd name="connsiteX1" fmla="*/ 4648853 w 4688271"/>
              <a:gd name="connsiteY1" fmla="*/ 5362028 h 5594460"/>
              <a:gd name="connsiteX2" fmla="*/ 4688271 w 4688271"/>
              <a:gd name="connsiteY2" fmla="*/ 5594460 h 5594460"/>
              <a:gd name="connsiteX3" fmla="*/ 1198786 w 4688271"/>
              <a:gd name="connsiteY3" fmla="*/ 5594460 h 5594460"/>
              <a:gd name="connsiteX4" fmla="*/ 1069202 w 4688271"/>
              <a:gd name="connsiteY4" fmla="*/ 5332987 h 5594460"/>
              <a:gd name="connsiteX5" fmla="*/ 918726 w 4688271"/>
              <a:gd name="connsiteY5" fmla="*/ 5075366 h 5594460"/>
              <a:gd name="connsiteX6" fmla="*/ 0 w 4688271"/>
              <a:gd name="connsiteY6" fmla="*/ 4037560 h 559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8271" h="5594460">
                <a:moveTo>
                  <a:pt x="0" y="0"/>
                </a:moveTo>
                <a:cubicBezTo>
                  <a:pt x="2387277" y="899829"/>
                  <a:pt x="4193876" y="2949305"/>
                  <a:pt x="4648853" y="5362028"/>
                </a:cubicBezTo>
                <a:lnTo>
                  <a:pt x="4688271" y="5594460"/>
                </a:lnTo>
                <a:lnTo>
                  <a:pt x="1198786" y="5594460"/>
                </a:lnTo>
                <a:lnTo>
                  <a:pt x="1069202" y="5332987"/>
                </a:lnTo>
                <a:cubicBezTo>
                  <a:pt x="1022360" y="5246052"/>
                  <a:pt x="972215" y="5160120"/>
                  <a:pt x="918726" y="5075366"/>
                </a:cubicBezTo>
                <a:cubicBezTo>
                  <a:pt x="663383" y="4670763"/>
                  <a:pt x="351559" y="4323660"/>
                  <a:pt x="0" y="4037560"/>
                </a:cubicBezTo>
                <a:close/>
              </a:path>
            </a:pathLst>
          </a:custGeom>
        </p:spPr>
        <p:txBody>
          <a:bodyPr wrap="square">
            <a:noAutofit/>
          </a:bodyPr>
          <a:lstStyle>
            <a:lvl1pPr marL="0" indent="0" algn="ctr">
              <a:buFontTx/>
              <a:buNone/>
              <a:defRPr lang="fi-FI" sz="1400" kern="1200" dirty="0" smtClean="0">
                <a:solidFill>
                  <a:srgbClr val="FF0000"/>
                </a:solidFill>
                <a:latin typeface="+mn-lt"/>
                <a:ea typeface="+mn-ea"/>
                <a:cs typeface="+mn-cs"/>
              </a:defRPr>
            </a:lvl1pPr>
          </a:lstStyle>
          <a:p>
            <a:pPr algn="ctr">
              <a:lnSpc>
                <a:spcPts val="1600"/>
              </a:lnSpc>
              <a:spcBef>
                <a:spcPts val="800"/>
              </a:spcBef>
              <a:buClr>
                <a:schemeClr val="accent1"/>
              </a:buClr>
              <a:defRPr/>
            </a:pPr>
            <a:br>
              <a:rPr lang="fi-FI" dirty="0"/>
            </a:br>
            <a:r>
              <a:rPr lang="fi-FI" dirty="0"/>
              <a:t>Lisää kuva kaarimuotoon napsauttamalla alla näkyvää kuvaketta. </a:t>
            </a:r>
            <a:br>
              <a:rPr lang="fi-FI" dirty="0"/>
            </a:br>
            <a:br>
              <a:rPr lang="fi-FI" dirty="0"/>
            </a:br>
            <a:r>
              <a:rPr lang="fi-FI" dirty="0"/>
              <a:t>Kaareen sijoitetun kuvan rajausta voit muuttaa helposti aktivoimalla kuvalaatikon ja valitsemalla Muotoile-välilehdeltä Rajaa-työkalu. Nyt voit siirtää kuvaa hiirellä/nuolinäppäimillä tai skaalata kuvaa tarttumalla kuvan kulmissa oleviin valkoisiin palloihin. Kun kuvasta näkyy sopiva kohta, klikkaa kuvan ulkopuolelle. </a:t>
            </a:r>
            <a:br>
              <a:rPr lang="fi-FI" dirty="0"/>
            </a:br>
            <a:br>
              <a:rPr lang="fi-FI" dirty="0"/>
            </a:br>
            <a:br>
              <a:rPr lang="fi-FI" dirty="0"/>
            </a:br>
            <a:r>
              <a:rPr lang="fi-FI" dirty="0"/>
              <a:t>Kuvan voi poistaa/vaihtaa klikkaamalla </a:t>
            </a:r>
            <a:r>
              <a:rPr lang="fi-FI" dirty="0" err="1"/>
              <a:t>Delete</a:t>
            </a:r>
            <a:r>
              <a:rPr lang="fi-FI" dirty="0"/>
              <a:t>-näppäintä.</a:t>
            </a:r>
            <a:br>
              <a:rPr lang="fi-FI" dirty="0"/>
            </a:br>
            <a:r>
              <a:rPr lang="fi-FI" dirty="0"/>
              <a:t>Muista lisätä kuvalle alt-teksti.</a:t>
            </a:r>
          </a:p>
        </p:txBody>
      </p:sp>
      <p:sp>
        <p:nvSpPr>
          <p:cNvPr id="6" name="Otsikko 1">
            <a:extLst>
              <a:ext uri="{FF2B5EF4-FFF2-40B4-BE49-F238E27FC236}">
                <a16:creationId xmlns:a16="http://schemas.microsoft.com/office/drawing/2014/main" id="{242EB14F-ACB7-4C77-5CF1-616AC39765BF}"/>
              </a:ext>
            </a:extLst>
          </p:cNvPr>
          <p:cNvSpPr>
            <a:spLocks noGrp="1"/>
          </p:cNvSpPr>
          <p:nvPr>
            <p:ph type="title"/>
          </p:nvPr>
        </p:nvSpPr>
        <p:spPr>
          <a:xfrm>
            <a:off x="4961213" y="571499"/>
            <a:ext cx="6548615" cy="1278566"/>
          </a:xfrm>
        </p:spPr>
        <p:txBody>
          <a:bodyPr>
            <a:noAutofit/>
          </a:bodyPr>
          <a:lstStyle>
            <a:lvl1pPr>
              <a:defRPr sz="38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8" name="Sisällön paikkamerkki 2">
            <a:extLst>
              <a:ext uri="{FF2B5EF4-FFF2-40B4-BE49-F238E27FC236}">
                <a16:creationId xmlns:a16="http://schemas.microsoft.com/office/drawing/2014/main" id="{1DFC1383-5B5F-9DE1-C50A-5F631A370500}"/>
              </a:ext>
            </a:extLst>
          </p:cNvPr>
          <p:cNvSpPr>
            <a:spLocks noGrp="1"/>
          </p:cNvSpPr>
          <p:nvPr>
            <p:ph idx="1"/>
          </p:nvPr>
        </p:nvSpPr>
        <p:spPr>
          <a:xfrm>
            <a:off x="4961212" y="2048747"/>
            <a:ext cx="6548615" cy="3780554"/>
          </a:xfrm>
        </p:spPr>
        <p:txBody>
          <a:bodyPr>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31852596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Keskitetty 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00D669B-29C8-A4EB-2D71-CF37716F9117}"/>
              </a:ext>
            </a:extLst>
          </p:cNvPr>
          <p:cNvSpPr>
            <a:spLocks noGrp="1"/>
          </p:cNvSpPr>
          <p:nvPr>
            <p:ph type="title"/>
          </p:nvPr>
        </p:nvSpPr>
        <p:spPr>
          <a:xfrm>
            <a:off x="1465941" y="2046515"/>
            <a:ext cx="9506859" cy="1148610"/>
          </a:xfrm>
        </p:spPr>
        <p:txBody>
          <a:bodyPr>
            <a:noAutofit/>
          </a:bodyPr>
          <a:lstStyle>
            <a:lvl1pPr algn="ctr">
              <a:defRPr sz="38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6" name="Alaotsikko 2">
            <a:extLst>
              <a:ext uri="{FF2B5EF4-FFF2-40B4-BE49-F238E27FC236}">
                <a16:creationId xmlns:a16="http://schemas.microsoft.com/office/drawing/2014/main" id="{125EE5CF-D820-EC6B-B521-B4A14B9F9AFE}"/>
              </a:ext>
            </a:extLst>
          </p:cNvPr>
          <p:cNvSpPr>
            <a:spLocks noGrp="1"/>
          </p:cNvSpPr>
          <p:nvPr>
            <p:ph type="subTitle" idx="10" hasCustomPrompt="1"/>
          </p:nvPr>
        </p:nvSpPr>
        <p:spPr>
          <a:xfrm>
            <a:off x="1465941" y="3352147"/>
            <a:ext cx="9506859" cy="1814939"/>
          </a:xfrm>
        </p:spPr>
        <p:txBody>
          <a:bodyPr>
            <a:no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fi-FI" dirty="0"/>
              <a:t>Lisää tekstiä napsauttamalla</a:t>
            </a:r>
          </a:p>
        </p:txBody>
      </p:sp>
      <p:pic>
        <p:nvPicPr>
          <p:cNvPr id="4" name="Kuva 3">
            <a:extLst>
              <a:ext uri="{FF2B5EF4-FFF2-40B4-BE49-F238E27FC236}">
                <a16:creationId xmlns:a16="http://schemas.microsoft.com/office/drawing/2014/main" id="{689B0F09-8B74-5048-A35E-DD91870C42F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39325" y="6055469"/>
            <a:ext cx="1933575" cy="513606"/>
          </a:xfrm>
          <a:prstGeom prst="rect">
            <a:avLst/>
          </a:prstGeom>
        </p:spPr>
      </p:pic>
    </p:spTree>
    <p:extLst>
      <p:ext uri="{BB962C8B-B14F-4D97-AF65-F5344CB8AC3E}">
        <p14:creationId xmlns:p14="http://schemas.microsoft.com/office/powerpoint/2010/main" val="15309018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tsikko">
    <p:spTree>
      <p:nvGrpSpPr>
        <p:cNvPr id="1" name=""/>
        <p:cNvGrpSpPr/>
        <p:nvPr/>
      </p:nvGrpSpPr>
      <p:grpSpPr>
        <a:xfrm>
          <a:off x="0" y="0"/>
          <a:ext cx="0" cy="0"/>
          <a:chOff x="0" y="0"/>
          <a:chExt cx="0" cy="0"/>
        </a:xfrm>
      </p:grpSpPr>
      <p:sp>
        <p:nvSpPr>
          <p:cNvPr id="8" name="Otsikko 1">
            <a:extLst>
              <a:ext uri="{FF2B5EF4-FFF2-40B4-BE49-F238E27FC236}">
                <a16:creationId xmlns:a16="http://schemas.microsoft.com/office/drawing/2014/main" id="{11C1D0A0-B4E1-10DE-121D-A479D19B3C0B}"/>
              </a:ext>
            </a:extLst>
          </p:cNvPr>
          <p:cNvSpPr>
            <a:spLocks noGrp="1"/>
          </p:cNvSpPr>
          <p:nvPr>
            <p:ph type="title"/>
          </p:nvPr>
        </p:nvSpPr>
        <p:spPr>
          <a:xfrm>
            <a:off x="682170" y="571499"/>
            <a:ext cx="10827659" cy="983513"/>
          </a:xfrm>
        </p:spPr>
        <p:txBody>
          <a:bodyPr>
            <a:noAutofit/>
          </a:bodyPr>
          <a:lstStyle>
            <a:lvl1pPr>
              <a:defRPr sz="38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pic>
        <p:nvPicPr>
          <p:cNvPr id="9" name="Kuva 2">
            <a:extLst>
              <a:ext uri="{FF2B5EF4-FFF2-40B4-BE49-F238E27FC236}">
                <a16:creationId xmlns:a16="http://schemas.microsoft.com/office/drawing/2014/main" id="{FA607794-4935-7662-5871-AD2ED260916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39325" y="6055469"/>
            <a:ext cx="1933575" cy="513606"/>
          </a:xfrm>
          <a:prstGeom prst="rect">
            <a:avLst/>
          </a:prstGeom>
        </p:spPr>
      </p:pic>
    </p:spTree>
    <p:extLst>
      <p:ext uri="{BB962C8B-B14F-4D97-AF65-F5344CB8AC3E}">
        <p14:creationId xmlns:p14="http://schemas.microsoft.com/office/powerpoint/2010/main" val="11939407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pic>
        <p:nvPicPr>
          <p:cNvPr id="6" name="Kuva 1">
            <a:extLst>
              <a:ext uri="{FF2B5EF4-FFF2-40B4-BE49-F238E27FC236}">
                <a16:creationId xmlns:a16="http://schemas.microsoft.com/office/drawing/2014/main" id="{6E2A3B3F-ED59-5905-C8DB-A53BFFB16C6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39325" y="6055469"/>
            <a:ext cx="1933575" cy="513606"/>
          </a:xfrm>
          <a:prstGeom prst="rect">
            <a:avLst/>
          </a:prstGeom>
        </p:spPr>
      </p:pic>
    </p:spTree>
    <p:extLst>
      <p:ext uri="{BB962C8B-B14F-4D97-AF65-F5344CB8AC3E}">
        <p14:creationId xmlns:p14="http://schemas.microsoft.com/office/powerpoint/2010/main" val="21108594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6678306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00D669B-29C8-A4EB-2D71-CF37716F9117}"/>
              </a:ext>
            </a:extLst>
          </p:cNvPr>
          <p:cNvSpPr>
            <a:spLocks noGrp="1"/>
          </p:cNvSpPr>
          <p:nvPr>
            <p:ph type="title" hasCustomPrompt="1"/>
          </p:nvPr>
        </p:nvSpPr>
        <p:spPr>
          <a:xfrm>
            <a:off x="682170" y="571499"/>
            <a:ext cx="10827659" cy="983513"/>
          </a:xfrm>
        </p:spPr>
        <p:txBody>
          <a:bodyPr>
            <a:noAutofit/>
          </a:bodyPr>
          <a:lstStyle>
            <a:lvl1pPr>
              <a:defRPr sz="3800"/>
            </a:lvl1pPr>
          </a:lstStyle>
          <a:p>
            <a:r>
              <a:rPr lang="fi-FI" dirty="0"/>
              <a:t>Lisää otsikko napsauttamalla</a:t>
            </a:r>
          </a:p>
        </p:txBody>
      </p:sp>
      <p:sp>
        <p:nvSpPr>
          <p:cNvPr id="3" name="Sisällön paikkamerkki 2">
            <a:extLst>
              <a:ext uri="{FF2B5EF4-FFF2-40B4-BE49-F238E27FC236}">
                <a16:creationId xmlns:a16="http://schemas.microsoft.com/office/drawing/2014/main" id="{29FAB5EF-9BBB-35DD-308E-C70BAB11BDF3}"/>
              </a:ext>
            </a:extLst>
          </p:cNvPr>
          <p:cNvSpPr>
            <a:spLocks noGrp="1"/>
          </p:cNvSpPr>
          <p:nvPr>
            <p:ph idx="1" hasCustomPrompt="1"/>
          </p:nvPr>
        </p:nvSpPr>
        <p:spPr>
          <a:xfrm>
            <a:off x="682170" y="1714500"/>
            <a:ext cx="10827659" cy="4114801"/>
          </a:xfrm>
        </p:spPr>
        <p:txBody>
          <a:bodyPr>
            <a:noAutofit/>
          </a:bodyPr>
          <a:lstStyle>
            <a:lvl1pPr marL="0" indent="0">
              <a:buFont typeface="Arial" panose="020B0604020202020204" pitchFamily="34" charset="0"/>
              <a:buNone/>
              <a:defRPr sz="2400"/>
            </a:lvl1pPr>
            <a:lvl2pPr marL="742950" indent="-285750">
              <a:buFont typeface="Arial" panose="020B0604020202020204" pitchFamily="34" charset="0"/>
              <a:buChar char="•"/>
              <a:defRPr/>
            </a:lvl2pPr>
          </a:lstStyle>
          <a:p>
            <a:pPr lvl="0"/>
            <a:r>
              <a:rPr lang="fi-FI" dirty="0"/>
              <a:t>Lisää tekstiä napauttamalla</a:t>
            </a:r>
          </a:p>
          <a:p>
            <a:pPr lvl="1"/>
            <a:r>
              <a:rPr lang="fi-FI" dirty="0"/>
              <a:t>toinen taso</a:t>
            </a:r>
          </a:p>
          <a:p>
            <a:pPr lvl="2"/>
            <a:r>
              <a:rPr lang="fi-FI" dirty="0"/>
              <a:t>kolmas taso</a:t>
            </a:r>
          </a:p>
          <a:p>
            <a:pPr lvl="3"/>
            <a:r>
              <a:rPr lang="fi-FI" dirty="0"/>
              <a:t>neljäs taso</a:t>
            </a:r>
          </a:p>
          <a:p>
            <a:pPr lvl="4"/>
            <a:r>
              <a:rPr lang="fi-FI" dirty="0"/>
              <a:t>viides taso</a:t>
            </a:r>
          </a:p>
          <a:p>
            <a:pPr lvl="0"/>
            <a:endParaRPr lang="fi-FI" dirty="0"/>
          </a:p>
        </p:txBody>
      </p:sp>
      <p:pic>
        <p:nvPicPr>
          <p:cNvPr id="4" name="Kuva 3">
            <a:extLst>
              <a:ext uri="{FF2B5EF4-FFF2-40B4-BE49-F238E27FC236}">
                <a16:creationId xmlns:a16="http://schemas.microsoft.com/office/drawing/2014/main" id="{689B0F09-8B74-5048-A35E-DD91870C42F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39325" y="6055469"/>
            <a:ext cx="1933575" cy="513606"/>
          </a:xfrm>
          <a:prstGeom prst="rect">
            <a:avLst/>
          </a:prstGeom>
        </p:spPr>
      </p:pic>
    </p:spTree>
    <p:extLst>
      <p:ext uri="{BB962C8B-B14F-4D97-AF65-F5344CB8AC3E}">
        <p14:creationId xmlns:p14="http://schemas.microsoft.com/office/powerpoint/2010/main" val="1485151282"/>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tsikko ja sisältö 2">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00D669B-29C8-A4EB-2D71-CF37716F9117}"/>
              </a:ext>
            </a:extLst>
          </p:cNvPr>
          <p:cNvSpPr>
            <a:spLocks noGrp="1"/>
          </p:cNvSpPr>
          <p:nvPr>
            <p:ph type="title" hasCustomPrompt="1"/>
          </p:nvPr>
        </p:nvSpPr>
        <p:spPr>
          <a:xfrm>
            <a:off x="682170" y="571499"/>
            <a:ext cx="10827659" cy="983513"/>
          </a:xfrm>
        </p:spPr>
        <p:txBody>
          <a:bodyPr>
            <a:noAutofit/>
          </a:bodyPr>
          <a:lstStyle>
            <a:lvl1pPr>
              <a:defRPr sz="3800"/>
            </a:lvl1pPr>
          </a:lstStyle>
          <a:p>
            <a:r>
              <a:rPr lang="fi-FI" dirty="0"/>
              <a:t>Lisää otsikko napsauttamalla</a:t>
            </a:r>
          </a:p>
        </p:txBody>
      </p:sp>
      <p:sp>
        <p:nvSpPr>
          <p:cNvPr id="3" name="Sisällön paikkamerkki 2">
            <a:extLst>
              <a:ext uri="{FF2B5EF4-FFF2-40B4-BE49-F238E27FC236}">
                <a16:creationId xmlns:a16="http://schemas.microsoft.com/office/drawing/2014/main" id="{29FAB5EF-9BBB-35DD-308E-C70BAB11BDF3}"/>
              </a:ext>
            </a:extLst>
          </p:cNvPr>
          <p:cNvSpPr>
            <a:spLocks noGrp="1"/>
          </p:cNvSpPr>
          <p:nvPr>
            <p:ph idx="1" hasCustomPrompt="1"/>
          </p:nvPr>
        </p:nvSpPr>
        <p:spPr>
          <a:xfrm>
            <a:off x="682170" y="1714500"/>
            <a:ext cx="5309056" cy="4114801"/>
          </a:xfrm>
        </p:spPr>
        <p:txBody>
          <a:bodyPr>
            <a:noAutofit/>
          </a:bodyPr>
          <a:lstStyle>
            <a:lvl1pPr marL="0" indent="0">
              <a:buFont typeface="Arial" panose="020B0604020202020204" pitchFamily="34" charset="0"/>
              <a:buNone/>
              <a:defRPr/>
            </a:lvl1pPr>
          </a:lstStyle>
          <a:p>
            <a:pPr lvl="0"/>
            <a:r>
              <a:rPr lang="fi-FI" dirty="0"/>
              <a:t>Lisää tekstiä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Sisällön paikkamerkki 3">
            <a:extLst>
              <a:ext uri="{FF2B5EF4-FFF2-40B4-BE49-F238E27FC236}">
                <a16:creationId xmlns:a16="http://schemas.microsoft.com/office/drawing/2014/main" id="{A7CCBFD4-DB01-BC93-C9B2-24B252E8E113}"/>
              </a:ext>
            </a:extLst>
          </p:cNvPr>
          <p:cNvSpPr>
            <a:spLocks noGrp="1"/>
          </p:cNvSpPr>
          <p:nvPr>
            <p:ph idx="10" hasCustomPrompt="1"/>
          </p:nvPr>
        </p:nvSpPr>
        <p:spPr>
          <a:xfrm>
            <a:off x="6200774" y="1714500"/>
            <a:ext cx="5309055" cy="4114801"/>
          </a:xfrm>
        </p:spPr>
        <p:txBody>
          <a:bodyPr>
            <a:noAutofit/>
          </a:bodyPr>
          <a:lstStyle>
            <a:lvl1pPr marL="0" indent="0">
              <a:buFont typeface="Arial" panose="020B0604020202020204" pitchFamily="34" charset="0"/>
              <a:buNone/>
              <a:defRPr/>
            </a:lvl1pPr>
          </a:lstStyle>
          <a:p>
            <a:pPr lvl="0"/>
            <a:r>
              <a:rPr lang="fi-FI" dirty="0"/>
              <a:t>Lisää tekstiä napsauttamalla</a:t>
            </a:r>
          </a:p>
          <a:p>
            <a:pPr lvl="1"/>
            <a:r>
              <a:rPr lang="fi-FI" dirty="0"/>
              <a:t>toinen taso</a:t>
            </a:r>
          </a:p>
          <a:p>
            <a:pPr lvl="2"/>
            <a:r>
              <a:rPr lang="fi-FI" dirty="0"/>
              <a:t>kolmas taso</a:t>
            </a:r>
          </a:p>
          <a:p>
            <a:pPr lvl="3"/>
            <a:r>
              <a:rPr lang="fi-FI" dirty="0"/>
              <a:t>neljäs taso</a:t>
            </a:r>
          </a:p>
          <a:p>
            <a:pPr lvl="4"/>
            <a:r>
              <a:rPr lang="fi-FI" dirty="0"/>
              <a:t>viides taso</a:t>
            </a:r>
          </a:p>
        </p:txBody>
      </p:sp>
      <p:pic>
        <p:nvPicPr>
          <p:cNvPr id="4" name="Kuva 4">
            <a:extLst>
              <a:ext uri="{FF2B5EF4-FFF2-40B4-BE49-F238E27FC236}">
                <a16:creationId xmlns:a16="http://schemas.microsoft.com/office/drawing/2014/main" id="{689B0F09-8B74-5048-A35E-DD91870C42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39325" y="6055469"/>
            <a:ext cx="1933575" cy="513606"/>
          </a:xfrm>
          <a:prstGeom prst="rect">
            <a:avLst/>
          </a:prstGeom>
        </p:spPr>
      </p:pic>
    </p:spTree>
    <p:extLst>
      <p:ext uri="{BB962C8B-B14F-4D97-AF65-F5344CB8AC3E}">
        <p14:creationId xmlns:p14="http://schemas.microsoft.com/office/powerpoint/2010/main" val="24566005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tsikko, sisältö ja kuvituselement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00D669B-29C8-A4EB-2D71-CF37716F9117}"/>
              </a:ext>
            </a:extLst>
          </p:cNvPr>
          <p:cNvSpPr>
            <a:spLocks noGrp="1"/>
          </p:cNvSpPr>
          <p:nvPr>
            <p:ph type="title" hasCustomPrompt="1"/>
          </p:nvPr>
        </p:nvSpPr>
        <p:spPr>
          <a:xfrm>
            <a:off x="682171" y="571499"/>
            <a:ext cx="5888750" cy="1278566"/>
          </a:xfrm>
        </p:spPr>
        <p:txBody>
          <a:bodyPr>
            <a:noAutofit/>
          </a:bodyPr>
          <a:lstStyle>
            <a:lvl1pPr>
              <a:defRPr sz="3800"/>
            </a:lvl1pPr>
          </a:lstStyle>
          <a:p>
            <a:r>
              <a:rPr lang="fi-FI" dirty="0"/>
              <a:t>Lisää otsikko napsauttamalla</a:t>
            </a:r>
          </a:p>
        </p:txBody>
      </p:sp>
      <p:sp>
        <p:nvSpPr>
          <p:cNvPr id="3" name="Sisällön paikkamerkki 2">
            <a:extLst>
              <a:ext uri="{FF2B5EF4-FFF2-40B4-BE49-F238E27FC236}">
                <a16:creationId xmlns:a16="http://schemas.microsoft.com/office/drawing/2014/main" id="{29FAB5EF-9BBB-35DD-308E-C70BAB11BDF3}"/>
              </a:ext>
            </a:extLst>
          </p:cNvPr>
          <p:cNvSpPr>
            <a:spLocks noGrp="1"/>
          </p:cNvSpPr>
          <p:nvPr>
            <p:ph idx="1" hasCustomPrompt="1"/>
          </p:nvPr>
        </p:nvSpPr>
        <p:spPr>
          <a:xfrm>
            <a:off x="682169" y="2048747"/>
            <a:ext cx="5888749" cy="3780554"/>
          </a:xfrm>
        </p:spPr>
        <p:txBody>
          <a:bodyPr>
            <a:noAutofit/>
          </a:bodyPr>
          <a:lstStyle>
            <a:lvl1pPr marL="0" indent="0">
              <a:buNone/>
              <a:defRPr/>
            </a:lvl1pPr>
          </a:lstStyle>
          <a:p>
            <a:pPr lvl="0"/>
            <a:r>
              <a:rPr lang="fi-FI" dirty="0"/>
              <a:t>Lisää tekstiä napsauttamalla</a:t>
            </a:r>
          </a:p>
          <a:p>
            <a:pPr lvl="1"/>
            <a:r>
              <a:rPr lang="fi-FI" dirty="0"/>
              <a:t>toinen taso</a:t>
            </a:r>
          </a:p>
          <a:p>
            <a:pPr lvl="2"/>
            <a:r>
              <a:rPr lang="fi-FI" dirty="0"/>
              <a:t>kolmas taso</a:t>
            </a:r>
          </a:p>
          <a:p>
            <a:pPr lvl="3"/>
            <a:r>
              <a:rPr lang="fi-FI" dirty="0"/>
              <a:t>neljäs taso</a:t>
            </a:r>
          </a:p>
          <a:p>
            <a:pPr lvl="4"/>
            <a:r>
              <a:rPr lang="fi-FI" dirty="0"/>
              <a:t>viides taso</a:t>
            </a:r>
          </a:p>
        </p:txBody>
      </p:sp>
      <p:pic>
        <p:nvPicPr>
          <p:cNvPr id="4" name="Kuva 4">
            <a:extLst>
              <a:ext uri="{FF2B5EF4-FFF2-40B4-BE49-F238E27FC236}">
                <a16:creationId xmlns:a16="http://schemas.microsoft.com/office/drawing/2014/main" id="{689B0F09-8B74-5048-A35E-DD91870C42F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39325" y="6055469"/>
            <a:ext cx="1933575" cy="513606"/>
          </a:xfrm>
          <a:prstGeom prst="rect">
            <a:avLst/>
          </a:prstGeom>
        </p:spPr>
      </p:pic>
      <p:sp>
        <p:nvSpPr>
          <p:cNvPr id="17" name="Kuvan paikkamerkki 16">
            <a:extLst>
              <a:ext uri="{FF2B5EF4-FFF2-40B4-BE49-F238E27FC236}">
                <a16:creationId xmlns:a16="http://schemas.microsoft.com/office/drawing/2014/main" id="{CD2308A2-F97E-5E2C-0183-C452E3A78B7C}"/>
              </a:ext>
              <a:ext uri="{C183D7F6-B498-43B3-948B-1728B52AA6E4}">
                <adec:decorative xmlns:adec="http://schemas.microsoft.com/office/drawing/2017/decorative" val="1"/>
              </a:ext>
            </a:extLst>
          </p:cNvPr>
          <p:cNvSpPr>
            <a:spLocks noGrp="1"/>
          </p:cNvSpPr>
          <p:nvPr>
            <p:ph type="pic" sz="quarter" idx="10" hasCustomPrompt="1"/>
          </p:nvPr>
        </p:nvSpPr>
        <p:spPr>
          <a:xfrm>
            <a:off x="7444573" y="992282"/>
            <a:ext cx="3719613" cy="4487796"/>
          </a:xfrm>
          <a:custGeom>
            <a:avLst/>
            <a:gdLst>
              <a:gd name="connsiteX0" fmla="*/ 1570333 w 3133431"/>
              <a:gd name="connsiteY0" fmla="*/ 0 h 3780554"/>
              <a:gd name="connsiteX1" fmla="*/ 1725558 w 3133431"/>
              <a:gd name="connsiteY1" fmla="*/ 115881 h 3780554"/>
              <a:gd name="connsiteX2" fmla="*/ 3133431 w 3133431"/>
              <a:gd name="connsiteY2" fmla="*/ 2177043 h 3780554"/>
              <a:gd name="connsiteX3" fmla="*/ 1556626 w 3133431"/>
              <a:gd name="connsiteY3" fmla="*/ 3780554 h 3780554"/>
              <a:gd name="connsiteX4" fmla="*/ 1088242 w 3133431"/>
              <a:gd name="connsiteY4" fmla="*/ 3708341 h 3780554"/>
              <a:gd name="connsiteX5" fmla="*/ 957271 w 3133431"/>
              <a:gd name="connsiteY5" fmla="*/ 3659499 h 3780554"/>
              <a:gd name="connsiteX6" fmla="*/ 825816 w 3133431"/>
              <a:gd name="connsiteY6" fmla="*/ 3595005 h 3780554"/>
              <a:gd name="connsiteX7" fmla="*/ 0 w 3133431"/>
              <a:gd name="connsiteY7" fmla="*/ 2185316 h 3780554"/>
              <a:gd name="connsiteX8" fmla="*/ 1405344 w 3133431"/>
              <a:gd name="connsiteY8" fmla="*/ 126051 h 378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3431" h="3780554">
                <a:moveTo>
                  <a:pt x="1570333" y="0"/>
                </a:moveTo>
                <a:lnTo>
                  <a:pt x="1725558" y="115881"/>
                </a:lnTo>
                <a:cubicBezTo>
                  <a:pt x="1869680" y="223340"/>
                  <a:pt x="3133431" y="1194739"/>
                  <a:pt x="3133431" y="2177043"/>
                </a:cubicBezTo>
                <a:cubicBezTo>
                  <a:pt x="3133431" y="3061210"/>
                  <a:pt x="2426096" y="3780554"/>
                  <a:pt x="1556626" y="3780554"/>
                </a:cubicBezTo>
                <a:cubicBezTo>
                  <a:pt x="1393600" y="3780554"/>
                  <a:pt x="1236274" y="3755265"/>
                  <a:pt x="1088242" y="3708341"/>
                </a:cubicBezTo>
                <a:lnTo>
                  <a:pt x="957271" y="3659499"/>
                </a:lnTo>
                <a:lnTo>
                  <a:pt x="825816" y="3595005"/>
                </a:lnTo>
                <a:cubicBezTo>
                  <a:pt x="334326" y="3323141"/>
                  <a:pt x="0" y="2793181"/>
                  <a:pt x="0" y="2185316"/>
                </a:cubicBezTo>
                <a:cubicBezTo>
                  <a:pt x="0" y="1227349"/>
                  <a:pt x="1261382" y="236038"/>
                  <a:pt x="1405344" y="126051"/>
                </a:cubicBezTo>
                <a:close/>
              </a:path>
            </a:pathLst>
          </a:custGeom>
        </p:spPr>
        <p:txBody>
          <a:bodyPr wrap="square">
            <a:noAutofit/>
          </a:bodyPr>
          <a:lstStyle>
            <a:lvl1pPr marL="0" indent="0" algn="ctr">
              <a:buFontTx/>
              <a:buNone/>
              <a:defRPr sz="1800">
                <a:solidFill>
                  <a:srgbClr val="FF0000"/>
                </a:solidFill>
              </a:defRPr>
            </a:lvl1pPr>
          </a:lstStyle>
          <a:p>
            <a:r>
              <a:rPr lang="fi-FI" dirty="0"/>
              <a:t>Lisää kuva napsauttamalla kuvaketta.</a:t>
            </a:r>
            <a:br>
              <a:rPr lang="fi-FI" dirty="0"/>
            </a:br>
            <a:r>
              <a:rPr lang="fi-FI" dirty="0"/>
              <a:t>Ohjeet kuvan rajaamiseen ja skaalaamiseen löytyvät diasarjan alussa olevalta ohjesivulta.</a:t>
            </a:r>
            <a:br>
              <a:rPr lang="fi-FI" dirty="0"/>
            </a:br>
            <a:r>
              <a:rPr lang="fi-FI" dirty="0"/>
              <a:t>Muista lisätä kuvalle alt-teksti.</a:t>
            </a:r>
          </a:p>
          <a:p>
            <a:endParaRPr lang="fi-FI" dirty="0"/>
          </a:p>
        </p:txBody>
      </p:sp>
    </p:spTree>
    <p:extLst>
      <p:ext uri="{BB962C8B-B14F-4D97-AF65-F5344CB8AC3E}">
        <p14:creationId xmlns:p14="http://schemas.microsoft.com/office/powerpoint/2010/main" val="26736993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tsikko, sisältö ja kuvituselementti 2">
    <p:spTree>
      <p:nvGrpSpPr>
        <p:cNvPr id="1" name=""/>
        <p:cNvGrpSpPr/>
        <p:nvPr/>
      </p:nvGrpSpPr>
      <p:grpSpPr>
        <a:xfrm>
          <a:off x="0" y="0"/>
          <a:ext cx="0" cy="0"/>
          <a:chOff x="0" y="0"/>
          <a:chExt cx="0" cy="0"/>
        </a:xfrm>
      </p:grpSpPr>
      <p:pic>
        <p:nvPicPr>
          <p:cNvPr id="4" name="Kuva 4">
            <a:extLst>
              <a:ext uri="{FF2B5EF4-FFF2-40B4-BE49-F238E27FC236}">
                <a16:creationId xmlns:a16="http://schemas.microsoft.com/office/drawing/2014/main" id="{689B0F09-8B74-5048-A35E-DD91870C42F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39325" y="6055469"/>
            <a:ext cx="1933575" cy="513606"/>
          </a:xfrm>
          <a:prstGeom prst="rect">
            <a:avLst/>
          </a:prstGeom>
        </p:spPr>
      </p:pic>
      <p:sp>
        <p:nvSpPr>
          <p:cNvPr id="13" name="Kuvan paikkamerkki 12">
            <a:extLst>
              <a:ext uri="{FF2B5EF4-FFF2-40B4-BE49-F238E27FC236}">
                <a16:creationId xmlns:a16="http://schemas.microsoft.com/office/drawing/2014/main" id="{85CA3CB4-B9F2-C26C-C51E-36DE30878212}"/>
              </a:ext>
              <a:ext uri="{C183D7F6-B498-43B3-948B-1728B52AA6E4}">
                <adec:decorative xmlns:adec="http://schemas.microsoft.com/office/drawing/2017/decorative" val="1"/>
              </a:ext>
            </a:extLst>
          </p:cNvPr>
          <p:cNvSpPr>
            <a:spLocks noGrp="1"/>
          </p:cNvSpPr>
          <p:nvPr>
            <p:ph type="pic" sz="quarter" idx="11" hasCustomPrompt="1"/>
          </p:nvPr>
        </p:nvSpPr>
        <p:spPr>
          <a:xfrm>
            <a:off x="7187581" y="1071466"/>
            <a:ext cx="4106590" cy="4106590"/>
          </a:xfrm>
          <a:custGeom>
            <a:avLst/>
            <a:gdLst>
              <a:gd name="connsiteX0" fmla="*/ 1815963 w 3631926"/>
              <a:gd name="connsiteY0" fmla="*/ 0 h 3631926"/>
              <a:gd name="connsiteX1" fmla="*/ 3631926 w 3631926"/>
              <a:gd name="connsiteY1" fmla="*/ 1815963 h 3631926"/>
              <a:gd name="connsiteX2" fmla="*/ 1815963 w 3631926"/>
              <a:gd name="connsiteY2" fmla="*/ 3631926 h 3631926"/>
              <a:gd name="connsiteX3" fmla="*/ 0 w 3631926"/>
              <a:gd name="connsiteY3" fmla="*/ 1815963 h 3631926"/>
              <a:gd name="connsiteX4" fmla="*/ 1815963 w 3631926"/>
              <a:gd name="connsiteY4" fmla="*/ 0 h 363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1926" h="3631926">
                <a:moveTo>
                  <a:pt x="1815963" y="0"/>
                </a:moveTo>
                <a:cubicBezTo>
                  <a:pt x="2818892" y="0"/>
                  <a:pt x="3631926" y="813034"/>
                  <a:pt x="3631926" y="1815963"/>
                </a:cubicBezTo>
                <a:cubicBezTo>
                  <a:pt x="3631926" y="2818892"/>
                  <a:pt x="2818892" y="3631926"/>
                  <a:pt x="1815963" y="3631926"/>
                </a:cubicBezTo>
                <a:cubicBezTo>
                  <a:pt x="813034" y="3631926"/>
                  <a:pt x="0" y="2818892"/>
                  <a:pt x="0" y="1815963"/>
                </a:cubicBezTo>
                <a:cubicBezTo>
                  <a:pt x="0" y="813034"/>
                  <a:pt x="813034" y="0"/>
                  <a:pt x="1815963" y="0"/>
                </a:cubicBezTo>
                <a:close/>
              </a:path>
            </a:pathLst>
          </a:custGeom>
        </p:spPr>
        <p:txBody>
          <a:bodyPr wrap="square">
            <a:noAutofit/>
          </a:bodyPr>
          <a:lstStyle>
            <a:lvl1pPr marL="0" indent="0" algn="ctr">
              <a:buFontTx/>
              <a:buNone/>
              <a:defRPr sz="1800">
                <a:solidFill>
                  <a:srgbClr val="FF0000"/>
                </a:solidFill>
              </a:defRPr>
            </a:lvl1pPr>
            <a:lvl2pPr>
              <a:defRPr sz="1800"/>
            </a:lvl2pPr>
          </a:lstStyle>
          <a:p>
            <a:r>
              <a:rPr lang="fi-FI" dirty="0"/>
              <a:t>Lisää kuva napsauttamalla kuvaketta.</a:t>
            </a:r>
            <a:br>
              <a:rPr lang="fi-FI" dirty="0"/>
            </a:br>
            <a:r>
              <a:rPr lang="fi-FI" dirty="0"/>
              <a:t>Ohjeet kuvan rajaamiseen ja skaalaamiseen löytyvät diasarjan alussa olevalta ohjesivulta.</a:t>
            </a:r>
            <a:br>
              <a:rPr lang="fi-FI" dirty="0"/>
            </a:br>
            <a:r>
              <a:rPr lang="fi-FI" dirty="0"/>
              <a:t>Muista lisätä kuvalle alt-teksti.</a:t>
            </a:r>
          </a:p>
        </p:txBody>
      </p:sp>
      <p:sp>
        <p:nvSpPr>
          <p:cNvPr id="14" name="Otsikko 1">
            <a:extLst>
              <a:ext uri="{FF2B5EF4-FFF2-40B4-BE49-F238E27FC236}">
                <a16:creationId xmlns:a16="http://schemas.microsoft.com/office/drawing/2014/main" id="{457BF562-2053-6B66-1B5C-6BEB148A3210}"/>
              </a:ext>
            </a:extLst>
          </p:cNvPr>
          <p:cNvSpPr>
            <a:spLocks noGrp="1"/>
          </p:cNvSpPr>
          <p:nvPr>
            <p:ph type="title" hasCustomPrompt="1"/>
          </p:nvPr>
        </p:nvSpPr>
        <p:spPr>
          <a:xfrm>
            <a:off x="682171" y="571499"/>
            <a:ext cx="5888750" cy="1278566"/>
          </a:xfrm>
        </p:spPr>
        <p:txBody>
          <a:bodyPr>
            <a:noAutofit/>
          </a:bodyPr>
          <a:lstStyle>
            <a:lvl1pPr>
              <a:defRPr sz="3800"/>
            </a:lvl1pPr>
          </a:lstStyle>
          <a:p>
            <a:r>
              <a:rPr lang="fi-FI" dirty="0"/>
              <a:t>Lisää otsikko napsauttamalla</a:t>
            </a:r>
          </a:p>
        </p:txBody>
      </p:sp>
      <p:sp>
        <p:nvSpPr>
          <p:cNvPr id="15" name="Sisällön paikkamerkki 2">
            <a:extLst>
              <a:ext uri="{FF2B5EF4-FFF2-40B4-BE49-F238E27FC236}">
                <a16:creationId xmlns:a16="http://schemas.microsoft.com/office/drawing/2014/main" id="{B7F60B85-9F1C-AAD2-C3EB-EEA56A2B867A}"/>
              </a:ext>
            </a:extLst>
          </p:cNvPr>
          <p:cNvSpPr>
            <a:spLocks noGrp="1"/>
          </p:cNvSpPr>
          <p:nvPr>
            <p:ph idx="1" hasCustomPrompt="1"/>
          </p:nvPr>
        </p:nvSpPr>
        <p:spPr>
          <a:xfrm>
            <a:off x="682169" y="2048747"/>
            <a:ext cx="5888749" cy="3780554"/>
          </a:xfrm>
        </p:spPr>
        <p:txBody>
          <a:bodyPr>
            <a:noAutofit/>
          </a:bodyPr>
          <a:lstStyle>
            <a:lvl1pPr marL="0" indent="0">
              <a:buNone/>
              <a:defRPr/>
            </a:lvl1pPr>
          </a:lstStyle>
          <a:p>
            <a:pPr lvl="0"/>
            <a:r>
              <a:rPr lang="fi-FI" dirty="0"/>
              <a:t>Lisää tekstiä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34450481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tsikko, sisältö ja kuvituselementti 3">
    <p:spTree>
      <p:nvGrpSpPr>
        <p:cNvPr id="1" name=""/>
        <p:cNvGrpSpPr/>
        <p:nvPr/>
      </p:nvGrpSpPr>
      <p:grpSpPr>
        <a:xfrm>
          <a:off x="0" y="0"/>
          <a:ext cx="0" cy="0"/>
          <a:chOff x="0" y="0"/>
          <a:chExt cx="0" cy="0"/>
        </a:xfrm>
      </p:grpSpPr>
      <p:pic>
        <p:nvPicPr>
          <p:cNvPr id="4" name="Kuva 4">
            <a:extLst>
              <a:ext uri="{FF2B5EF4-FFF2-40B4-BE49-F238E27FC236}">
                <a16:creationId xmlns:a16="http://schemas.microsoft.com/office/drawing/2014/main" id="{689B0F09-8B74-5048-A35E-DD91870C42F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39325" y="6055469"/>
            <a:ext cx="1933575" cy="513606"/>
          </a:xfrm>
          <a:prstGeom prst="rect">
            <a:avLst/>
          </a:prstGeom>
        </p:spPr>
      </p:pic>
      <p:sp>
        <p:nvSpPr>
          <p:cNvPr id="12" name="Kuvan paikkamerkki 11">
            <a:extLst>
              <a:ext uri="{FF2B5EF4-FFF2-40B4-BE49-F238E27FC236}">
                <a16:creationId xmlns:a16="http://schemas.microsoft.com/office/drawing/2014/main" id="{3414B0AE-0FD8-CFD9-B09D-A34D7514682D}"/>
              </a:ext>
              <a:ext uri="{C183D7F6-B498-43B3-948B-1728B52AA6E4}">
                <adec:decorative xmlns:adec="http://schemas.microsoft.com/office/drawing/2017/decorative" val="1"/>
              </a:ext>
            </a:extLst>
          </p:cNvPr>
          <p:cNvSpPr>
            <a:spLocks noGrp="1"/>
          </p:cNvSpPr>
          <p:nvPr>
            <p:ph type="pic" sz="quarter" idx="10" hasCustomPrompt="1"/>
          </p:nvPr>
        </p:nvSpPr>
        <p:spPr>
          <a:xfrm>
            <a:off x="6937738" y="1358958"/>
            <a:ext cx="4462741" cy="3780554"/>
          </a:xfrm>
          <a:custGeom>
            <a:avLst/>
            <a:gdLst>
              <a:gd name="connsiteX0" fmla="*/ 3197486 w 4447882"/>
              <a:gd name="connsiteY0" fmla="*/ 0 h 3767967"/>
              <a:gd name="connsiteX1" fmla="*/ 4447882 w 4447882"/>
              <a:gd name="connsiteY1" fmla="*/ 1250582 h 3767967"/>
              <a:gd name="connsiteX2" fmla="*/ 4430916 w 4447882"/>
              <a:gd name="connsiteY2" fmla="*/ 1444099 h 3767967"/>
              <a:gd name="connsiteX3" fmla="*/ 4047613 w 4447882"/>
              <a:gd name="connsiteY3" fmla="*/ 2330767 h 3767967"/>
              <a:gd name="connsiteX4" fmla="*/ 2348850 w 4447882"/>
              <a:gd name="connsiteY4" fmla="*/ 3697123 h 3767967"/>
              <a:gd name="connsiteX5" fmla="*/ 2217042 w 4447882"/>
              <a:gd name="connsiteY5" fmla="*/ 3767967 h 3767967"/>
              <a:gd name="connsiteX6" fmla="*/ 2085609 w 4447882"/>
              <a:gd name="connsiteY6" fmla="*/ 3696563 h 3767967"/>
              <a:gd name="connsiteX7" fmla="*/ 400081 w 4447882"/>
              <a:gd name="connsiteY7" fmla="*/ 2330953 h 3767967"/>
              <a:gd name="connsiteX8" fmla="*/ 16780 w 4447882"/>
              <a:gd name="connsiteY8" fmla="*/ 1444099 h 3767967"/>
              <a:gd name="connsiteX9" fmla="*/ 0 w 4447882"/>
              <a:gd name="connsiteY9" fmla="*/ 1254497 h 3767967"/>
              <a:gd name="connsiteX10" fmla="*/ 0 w 4447882"/>
              <a:gd name="connsiteY10" fmla="*/ 1252634 h 3767967"/>
              <a:gd name="connsiteX11" fmla="*/ 0 w 4447882"/>
              <a:gd name="connsiteY11" fmla="*/ 1250582 h 3767967"/>
              <a:gd name="connsiteX12" fmla="*/ 1163332 w 4447882"/>
              <a:gd name="connsiteY12" fmla="*/ 13983 h 3767967"/>
              <a:gd name="connsiteX13" fmla="*/ 1167621 w 4447882"/>
              <a:gd name="connsiteY13" fmla="*/ 13983 h 3767967"/>
              <a:gd name="connsiteX14" fmla="*/ 2190010 w 4447882"/>
              <a:gd name="connsiteY14" fmla="*/ 510822 h 3767967"/>
              <a:gd name="connsiteX15" fmla="*/ 3197486 w 4447882"/>
              <a:gd name="connsiteY15" fmla="*/ 0 h 376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7882" h="3767967">
                <a:moveTo>
                  <a:pt x="3197486" y="0"/>
                </a:moveTo>
                <a:cubicBezTo>
                  <a:pt x="3887096" y="0"/>
                  <a:pt x="4448068" y="560972"/>
                  <a:pt x="4447882" y="1250582"/>
                </a:cubicBezTo>
                <a:cubicBezTo>
                  <a:pt x="4447882" y="1306140"/>
                  <a:pt x="4442288" y="1369527"/>
                  <a:pt x="4430916" y="1444099"/>
                </a:cubicBezTo>
                <a:cubicBezTo>
                  <a:pt x="4382070" y="1763828"/>
                  <a:pt x="4249519" y="2070509"/>
                  <a:pt x="4047613" y="2330767"/>
                </a:cubicBezTo>
                <a:cubicBezTo>
                  <a:pt x="3450847" y="3099797"/>
                  <a:pt x="2393594" y="3673074"/>
                  <a:pt x="2348850" y="3697123"/>
                </a:cubicBezTo>
                <a:lnTo>
                  <a:pt x="2217042" y="3767967"/>
                </a:lnTo>
                <a:lnTo>
                  <a:pt x="2085609" y="3696563"/>
                </a:lnTo>
                <a:cubicBezTo>
                  <a:pt x="2041425" y="3672700"/>
                  <a:pt x="996290" y="3099423"/>
                  <a:pt x="400081" y="2330953"/>
                </a:cubicBezTo>
                <a:cubicBezTo>
                  <a:pt x="198177" y="2070695"/>
                  <a:pt x="65624" y="1764016"/>
                  <a:pt x="16780" y="1444099"/>
                </a:cubicBezTo>
                <a:cubicBezTo>
                  <a:pt x="5780" y="1371390"/>
                  <a:pt x="186" y="1309309"/>
                  <a:pt x="0" y="1254497"/>
                </a:cubicBezTo>
                <a:cubicBezTo>
                  <a:pt x="0" y="1253751"/>
                  <a:pt x="0" y="1253379"/>
                  <a:pt x="0" y="1252634"/>
                </a:cubicBezTo>
                <a:cubicBezTo>
                  <a:pt x="0" y="1251888"/>
                  <a:pt x="0" y="1250582"/>
                  <a:pt x="0" y="1250582"/>
                </a:cubicBezTo>
                <a:cubicBezTo>
                  <a:pt x="4289" y="567871"/>
                  <a:pt x="505976" y="24237"/>
                  <a:pt x="1163332" y="13983"/>
                </a:cubicBezTo>
                <a:cubicBezTo>
                  <a:pt x="1164638" y="13983"/>
                  <a:pt x="1166129" y="13983"/>
                  <a:pt x="1167621" y="13983"/>
                </a:cubicBezTo>
                <a:cubicBezTo>
                  <a:pt x="1568821" y="9323"/>
                  <a:pt x="1939259" y="203955"/>
                  <a:pt x="2190010" y="510822"/>
                </a:cubicBezTo>
                <a:cubicBezTo>
                  <a:pt x="2417829" y="201346"/>
                  <a:pt x="2784540" y="0"/>
                  <a:pt x="3197486" y="0"/>
                </a:cubicBezTo>
                <a:close/>
              </a:path>
            </a:pathLst>
          </a:custGeom>
        </p:spPr>
        <p:txBody>
          <a:bodyPr wrap="square">
            <a:noAutofit/>
          </a:bodyPr>
          <a:lstStyle>
            <a:lvl1pPr marL="0" indent="0" algn="ctr">
              <a:buFontTx/>
              <a:buNone/>
              <a:defRPr sz="1800">
                <a:solidFill>
                  <a:srgbClr val="FF0000"/>
                </a:solidFill>
              </a:defRPr>
            </a:lvl1pPr>
          </a:lstStyle>
          <a:p>
            <a:pPr marL="285750" marR="0" lvl="0" indent="-285750" algn="ctr" defTabSz="914400" rtl="0" eaLnBrk="1" fontAlgn="auto" latinLnBrk="0" hangingPunct="1">
              <a:lnSpc>
                <a:spcPct val="90000"/>
              </a:lnSpc>
              <a:spcBef>
                <a:spcPts val="1000"/>
              </a:spcBef>
              <a:spcAft>
                <a:spcPts val="0"/>
              </a:spcAft>
              <a:buClrTx/>
              <a:buSzTx/>
              <a:tabLst/>
              <a:defRPr/>
            </a:pPr>
            <a:r>
              <a:rPr lang="fi-FI" dirty="0"/>
              <a:t>Lisää kuva napsauttamalla kuvaketta. </a:t>
            </a:r>
            <a:br>
              <a:rPr lang="fi-FI" dirty="0"/>
            </a:br>
            <a:r>
              <a:rPr lang="fi-FI" dirty="0"/>
              <a:t>Ohjeet kuvan rajaamiseen ja skaalaamiseen löytyvät diasarjan alussa olevalta ohjesivulta. </a:t>
            </a:r>
            <a:br>
              <a:rPr lang="fi-FI" dirty="0"/>
            </a:br>
            <a:r>
              <a:rPr lang="fi-FI" dirty="0"/>
              <a:t>Muista lisätä kuvalle alt-teksti.</a:t>
            </a:r>
          </a:p>
          <a:p>
            <a:endParaRPr lang="fi-FI" dirty="0"/>
          </a:p>
        </p:txBody>
      </p:sp>
      <p:sp>
        <p:nvSpPr>
          <p:cNvPr id="5" name="Otsikko 1">
            <a:extLst>
              <a:ext uri="{FF2B5EF4-FFF2-40B4-BE49-F238E27FC236}">
                <a16:creationId xmlns:a16="http://schemas.microsoft.com/office/drawing/2014/main" id="{91D925A1-C339-B7AD-E09F-851C16E312B8}"/>
              </a:ext>
            </a:extLst>
          </p:cNvPr>
          <p:cNvSpPr>
            <a:spLocks noGrp="1"/>
          </p:cNvSpPr>
          <p:nvPr>
            <p:ph type="title" hasCustomPrompt="1"/>
          </p:nvPr>
        </p:nvSpPr>
        <p:spPr>
          <a:xfrm>
            <a:off x="682171" y="571499"/>
            <a:ext cx="5888750" cy="1278566"/>
          </a:xfrm>
        </p:spPr>
        <p:txBody>
          <a:bodyPr>
            <a:noAutofit/>
          </a:bodyPr>
          <a:lstStyle>
            <a:lvl1pPr>
              <a:defRPr sz="3800"/>
            </a:lvl1pPr>
          </a:lstStyle>
          <a:p>
            <a:r>
              <a:rPr lang="fi-FI" dirty="0"/>
              <a:t>Lisää otsikko napsauttamalla</a:t>
            </a:r>
          </a:p>
        </p:txBody>
      </p:sp>
      <p:sp>
        <p:nvSpPr>
          <p:cNvPr id="10" name="Sisällön paikkamerkki 2">
            <a:extLst>
              <a:ext uri="{FF2B5EF4-FFF2-40B4-BE49-F238E27FC236}">
                <a16:creationId xmlns:a16="http://schemas.microsoft.com/office/drawing/2014/main" id="{F1BA9CAA-79ED-C8E2-2C7B-4744CC050064}"/>
              </a:ext>
            </a:extLst>
          </p:cNvPr>
          <p:cNvSpPr>
            <a:spLocks noGrp="1"/>
          </p:cNvSpPr>
          <p:nvPr>
            <p:ph idx="1" hasCustomPrompt="1"/>
          </p:nvPr>
        </p:nvSpPr>
        <p:spPr>
          <a:xfrm>
            <a:off x="682169" y="2048747"/>
            <a:ext cx="5888749" cy="3780554"/>
          </a:xfrm>
        </p:spPr>
        <p:txBody>
          <a:bodyPr>
            <a:noAutofit/>
          </a:bodyPr>
          <a:lstStyle>
            <a:lvl1pPr marL="0" indent="0">
              <a:buNone/>
              <a:defRPr/>
            </a:lvl1pPr>
          </a:lstStyle>
          <a:p>
            <a:pPr lvl="0"/>
            <a:r>
              <a:rPr lang="fi-FI" dirty="0"/>
              <a:t>Lisää tekstiä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2334569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tsikko, sisältö ja kuvituselementti 3">
    <p:spTree>
      <p:nvGrpSpPr>
        <p:cNvPr id="1" name=""/>
        <p:cNvGrpSpPr/>
        <p:nvPr/>
      </p:nvGrpSpPr>
      <p:grpSpPr>
        <a:xfrm>
          <a:off x="0" y="0"/>
          <a:ext cx="0" cy="0"/>
          <a:chOff x="0" y="0"/>
          <a:chExt cx="0" cy="0"/>
        </a:xfrm>
      </p:grpSpPr>
      <p:pic>
        <p:nvPicPr>
          <p:cNvPr id="4" name="Kuva 4">
            <a:extLst>
              <a:ext uri="{FF2B5EF4-FFF2-40B4-BE49-F238E27FC236}">
                <a16:creationId xmlns:a16="http://schemas.microsoft.com/office/drawing/2014/main" id="{689B0F09-8B74-5048-A35E-DD91870C42F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39325" y="6055469"/>
            <a:ext cx="1933575" cy="513606"/>
          </a:xfrm>
          <a:prstGeom prst="rect">
            <a:avLst/>
          </a:prstGeom>
        </p:spPr>
      </p:pic>
      <p:sp>
        <p:nvSpPr>
          <p:cNvPr id="12" name="Kuvan paikkamerkki 11">
            <a:extLst>
              <a:ext uri="{FF2B5EF4-FFF2-40B4-BE49-F238E27FC236}">
                <a16:creationId xmlns:a16="http://schemas.microsoft.com/office/drawing/2014/main" id="{3414B0AE-0FD8-CFD9-B09D-A34D7514682D}"/>
              </a:ext>
              <a:ext uri="{C183D7F6-B498-43B3-948B-1728B52AA6E4}">
                <adec:decorative xmlns:adec="http://schemas.microsoft.com/office/drawing/2017/decorative" val="1"/>
              </a:ext>
            </a:extLst>
          </p:cNvPr>
          <p:cNvSpPr>
            <a:spLocks noGrp="1"/>
          </p:cNvSpPr>
          <p:nvPr>
            <p:ph type="pic" sz="quarter" idx="10" hasCustomPrompt="1"/>
          </p:nvPr>
        </p:nvSpPr>
        <p:spPr>
          <a:xfrm>
            <a:off x="6937738" y="1358958"/>
            <a:ext cx="4462741" cy="3780554"/>
          </a:xfrm>
          <a:custGeom>
            <a:avLst/>
            <a:gdLst>
              <a:gd name="connsiteX0" fmla="*/ 3197486 w 4447882"/>
              <a:gd name="connsiteY0" fmla="*/ 0 h 3767967"/>
              <a:gd name="connsiteX1" fmla="*/ 4447882 w 4447882"/>
              <a:gd name="connsiteY1" fmla="*/ 1250582 h 3767967"/>
              <a:gd name="connsiteX2" fmla="*/ 4430916 w 4447882"/>
              <a:gd name="connsiteY2" fmla="*/ 1444099 h 3767967"/>
              <a:gd name="connsiteX3" fmla="*/ 4047613 w 4447882"/>
              <a:gd name="connsiteY3" fmla="*/ 2330767 h 3767967"/>
              <a:gd name="connsiteX4" fmla="*/ 2348850 w 4447882"/>
              <a:gd name="connsiteY4" fmla="*/ 3697123 h 3767967"/>
              <a:gd name="connsiteX5" fmla="*/ 2217042 w 4447882"/>
              <a:gd name="connsiteY5" fmla="*/ 3767967 h 3767967"/>
              <a:gd name="connsiteX6" fmla="*/ 2085609 w 4447882"/>
              <a:gd name="connsiteY6" fmla="*/ 3696563 h 3767967"/>
              <a:gd name="connsiteX7" fmla="*/ 400081 w 4447882"/>
              <a:gd name="connsiteY7" fmla="*/ 2330953 h 3767967"/>
              <a:gd name="connsiteX8" fmla="*/ 16780 w 4447882"/>
              <a:gd name="connsiteY8" fmla="*/ 1444099 h 3767967"/>
              <a:gd name="connsiteX9" fmla="*/ 0 w 4447882"/>
              <a:gd name="connsiteY9" fmla="*/ 1254497 h 3767967"/>
              <a:gd name="connsiteX10" fmla="*/ 0 w 4447882"/>
              <a:gd name="connsiteY10" fmla="*/ 1252634 h 3767967"/>
              <a:gd name="connsiteX11" fmla="*/ 0 w 4447882"/>
              <a:gd name="connsiteY11" fmla="*/ 1250582 h 3767967"/>
              <a:gd name="connsiteX12" fmla="*/ 1163332 w 4447882"/>
              <a:gd name="connsiteY12" fmla="*/ 13983 h 3767967"/>
              <a:gd name="connsiteX13" fmla="*/ 1167621 w 4447882"/>
              <a:gd name="connsiteY13" fmla="*/ 13983 h 3767967"/>
              <a:gd name="connsiteX14" fmla="*/ 2190010 w 4447882"/>
              <a:gd name="connsiteY14" fmla="*/ 510822 h 3767967"/>
              <a:gd name="connsiteX15" fmla="*/ 3197486 w 4447882"/>
              <a:gd name="connsiteY15" fmla="*/ 0 h 376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7882" h="3767967">
                <a:moveTo>
                  <a:pt x="3197486" y="0"/>
                </a:moveTo>
                <a:cubicBezTo>
                  <a:pt x="3887096" y="0"/>
                  <a:pt x="4448068" y="560972"/>
                  <a:pt x="4447882" y="1250582"/>
                </a:cubicBezTo>
                <a:cubicBezTo>
                  <a:pt x="4447882" y="1306140"/>
                  <a:pt x="4442288" y="1369527"/>
                  <a:pt x="4430916" y="1444099"/>
                </a:cubicBezTo>
                <a:cubicBezTo>
                  <a:pt x="4382070" y="1763828"/>
                  <a:pt x="4249519" y="2070509"/>
                  <a:pt x="4047613" y="2330767"/>
                </a:cubicBezTo>
                <a:cubicBezTo>
                  <a:pt x="3450847" y="3099797"/>
                  <a:pt x="2393594" y="3673074"/>
                  <a:pt x="2348850" y="3697123"/>
                </a:cubicBezTo>
                <a:lnTo>
                  <a:pt x="2217042" y="3767967"/>
                </a:lnTo>
                <a:lnTo>
                  <a:pt x="2085609" y="3696563"/>
                </a:lnTo>
                <a:cubicBezTo>
                  <a:pt x="2041425" y="3672700"/>
                  <a:pt x="996290" y="3099423"/>
                  <a:pt x="400081" y="2330953"/>
                </a:cubicBezTo>
                <a:cubicBezTo>
                  <a:pt x="198177" y="2070695"/>
                  <a:pt x="65624" y="1764016"/>
                  <a:pt x="16780" y="1444099"/>
                </a:cubicBezTo>
                <a:cubicBezTo>
                  <a:pt x="5780" y="1371390"/>
                  <a:pt x="186" y="1309309"/>
                  <a:pt x="0" y="1254497"/>
                </a:cubicBezTo>
                <a:cubicBezTo>
                  <a:pt x="0" y="1253751"/>
                  <a:pt x="0" y="1253379"/>
                  <a:pt x="0" y="1252634"/>
                </a:cubicBezTo>
                <a:cubicBezTo>
                  <a:pt x="0" y="1251888"/>
                  <a:pt x="0" y="1250582"/>
                  <a:pt x="0" y="1250582"/>
                </a:cubicBezTo>
                <a:cubicBezTo>
                  <a:pt x="4289" y="567871"/>
                  <a:pt x="505976" y="24237"/>
                  <a:pt x="1163332" y="13983"/>
                </a:cubicBezTo>
                <a:cubicBezTo>
                  <a:pt x="1164638" y="13983"/>
                  <a:pt x="1166129" y="13983"/>
                  <a:pt x="1167621" y="13983"/>
                </a:cubicBezTo>
                <a:cubicBezTo>
                  <a:pt x="1568821" y="9323"/>
                  <a:pt x="1939259" y="203955"/>
                  <a:pt x="2190010" y="510822"/>
                </a:cubicBezTo>
                <a:cubicBezTo>
                  <a:pt x="2417829" y="201346"/>
                  <a:pt x="2784540" y="0"/>
                  <a:pt x="3197486" y="0"/>
                </a:cubicBezTo>
                <a:close/>
              </a:path>
            </a:pathLst>
          </a:custGeom>
        </p:spPr>
        <p:txBody>
          <a:bodyPr wrap="square">
            <a:noAutofit/>
          </a:bodyPr>
          <a:lstStyle>
            <a:lvl1pPr marL="0" indent="0" algn="ctr">
              <a:buFontTx/>
              <a:buNone/>
              <a:defRPr sz="1800">
                <a:solidFill>
                  <a:srgbClr val="FF0000"/>
                </a:solidFill>
              </a:defRPr>
            </a:lvl1pPr>
          </a:lstStyle>
          <a:p>
            <a:pPr marL="285750" marR="0" lvl="0" indent="-285750" algn="ctr" defTabSz="914400" rtl="0" eaLnBrk="1" fontAlgn="auto" latinLnBrk="0" hangingPunct="1">
              <a:lnSpc>
                <a:spcPct val="90000"/>
              </a:lnSpc>
              <a:spcBef>
                <a:spcPts val="1000"/>
              </a:spcBef>
              <a:spcAft>
                <a:spcPts val="0"/>
              </a:spcAft>
              <a:buClrTx/>
              <a:buSzTx/>
              <a:tabLst/>
              <a:defRPr/>
            </a:pPr>
            <a:r>
              <a:rPr lang="fi-FI" dirty="0"/>
              <a:t>Lisää kuva napsauttamalla kuvaketta. </a:t>
            </a:r>
            <a:br>
              <a:rPr lang="fi-FI" dirty="0"/>
            </a:br>
            <a:r>
              <a:rPr lang="fi-FI" dirty="0"/>
              <a:t>Ohjeet kuvan rajaamiseen ja skaalaamiseen löytyvät diasarjan alussa olevalta ohjesivulta. </a:t>
            </a:r>
            <a:br>
              <a:rPr lang="fi-FI" dirty="0"/>
            </a:br>
            <a:r>
              <a:rPr lang="fi-FI" dirty="0"/>
              <a:t>Muista lisätä kuvalle alt-teksti.</a:t>
            </a:r>
          </a:p>
          <a:p>
            <a:endParaRPr lang="fi-FI" dirty="0"/>
          </a:p>
        </p:txBody>
      </p:sp>
      <p:sp>
        <p:nvSpPr>
          <p:cNvPr id="5" name="Otsikko 1">
            <a:extLst>
              <a:ext uri="{FF2B5EF4-FFF2-40B4-BE49-F238E27FC236}">
                <a16:creationId xmlns:a16="http://schemas.microsoft.com/office/drawing/2014/main" id="{91D925A1-C339-B7AD-E09F-851C16E312B8}"/>
              </a:ext>
            </a:extLst>
          </p:cNvPr>
          <p:cNvSpPr>
            <a:spLocks noGrp="1"/>
          </p:cNvSpPr>
          <p:nvPr>
            <p:ph type="title" hasCustomPrompt="1"/>
          </p:nvPr>
        </p:nvSpPr>
        <p:spPr>
          <a:xfrm>
            <a:off x="682171" y="571499"/>
            <a:ext cx="5888750" cy="1278566"/>
          </a:xfrm>
        </p:spPr>
        <p:txBody>
          <a:bodyPr>
            <a:noAutofit/>
          </a:bodyPr>
          <a:lstStyle>
            <a:lvl1pPr>
              <a:defRPr sz="3800"/>
            </a:lvl1pPr>
          </a:lstStyle>
          <a:p>
            <a:r>
              <a:rPr lang="fi-FI" dirty="0"/>
              <a:t>Lisää otsikko napsauttamalla</a:t>
            </a:r>
          </a:p>
        </p:txBody>
      </p:sp>
      <p:sp>
        <p:nvSpPr>
          <p:cNvPr id="10" name="Sisällön paikkamerkki 2">
            <a:extLst>
              <a:ext uri="{FF2B5EF4-FFF2-40B4-BE49-F238E27FC236}">
                <a16:creationId xmlns:a16="http://schemas.microsoft.com/office/drawing/2014/main" id="{F1BA9CAA-79ED-C8E2-2C7B-4744CC050064}"/>
              </a:ext>
            </a:extLst>
          </p:cNvPr>
          <p:cNvSpPr>
            <a:spLocks noGrp="1"/>
          </p:cNvSpPr>
          <p:nvPr>
            <p:ph idx="1" hasCustomPrompt="1"/>
          </p:nvPr>
        </p:nvSpPr>
        <p:spPr>
          <a:xfrm>
            <a:off x="682169" y="2048747"/>
            <a:ext cx="5888749" cy="3780554"/>
          </a:xfrm>
        </p:spPr>
        <p:txBody>
          <a:bodyPr>
            <a:noAutofit/>
          </a:bodyPr>
          <a:lstStyle>
            <a:lvl1pPr marL="0" indent="0">
              <a:buNone/>
              <a:defRPr/>
            </a:lvl1pPr>
          </a:lstStyle>
          <a:p>
            <a:pPr lvl="0"/>
            <a:r>
              <a:rPr lang="fi-FI" dirty="0"/>
              <a:t>Lisää tekstiä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1783124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tsikko, sisältö ja kuvituselementti 4">
    <p:spTree>
      <p:nvGrpSpPr>
        <p:cNvPr id="1" name=""/>
        <p:cNvGrpSpPr/>
        <p:nvPr/>
      </p:nvGrpSpPr>
      <p:grpSpPr>
        <a:xfrm>
          <a:off x="0" y="0"/>
          <a:ext cx="0" cy="0"/>
          <a:chOff x="0" y="0"/>
          <a:chExt cx="0" cy="0"/>
        </a:xfrm>
      </p:grpSpPr>
      <p:pic>
        <p:nvPicPr>
          <p:cNvPr id="4" name="Kuva 4">
            <a:extLst>
              <a:ext uri="{FF2B5EF4-FFF2-40B4-BE49-F238E27FC236}">
                <a16:creationId xmlns:a16="http://schemas.microsoft.com/office/drawing/2014/main" id="{689B0F09-8B74-5048-A35E-DD91870C42F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39325" y="6055469"/>
            <a:ext cx="1933575" cy="513606"/>
          </a:xfrm>
          <a:prstGeom prst="rect">
            <a:avLst/>
          </a:prstGeom>
        </p:spPr>
      </p:pic>
      <p:sp>
        <p:nvSpPr>
          <p:cNvPr id="16" name="Kuvan paikkamerkki 15">
            <a:extLst>
              <a:ext uri="{FF2B5EF4-FFF2-40B4-BE49-F238E27FC236}">
                <a16:creationId xmlns:a16="http://schemas.microsoft.com/office/drawing/2014/main" id="{0DF876A1-E5D4-508F-65CF-525B5DEB7738}"/>
              </a:ext>
              <a:ext uri="{C183D7F6-B498-43B3-948B-1728B52AA6E4}">
                <adec:decorative xmlns:adec="http://schemas.microsoft.com/office/drawing/2017/decorative" val="1"/>
              </a:ext>
            </a:extLst>
          </p:cNvPr>
          <p:cNvSpPr>
            <a:spLocks noGrp="1"/>
          </p:cNvSpPr>
          <p:nvPr>
            <p:ph type="pic" sz="quarter" idx="10" hasCustomPrompt="1"/>
          </p:nvPr>
        </p:nvSpPr>
        <p:spPr>
          <a:xfrm>
            <a:off x="7602646" y="1046122"/>
            <a:ext cx="3540273" cy="4258077"/>
          </a:xfrm>
          <a:custGeom>
            <a:avLst/>
            <a:gdLst>
              <a:gd name="connsiteX0" fmla="*/ 1571621 w 3143250"/>
              <a:gd name="connsiteY0" fmla="*/ 0 h 3780556"/>
              <a:gd name="connsiteX1" fmla="*/ 3135450 w 3143250"/>
              <a:gd name="connsiteY1" fmla="*/ 1435375 h 3780556"/>
              <a:gd name="connsiteX2" fmla="*/ 3143250 w 3143250"/>
              <a:gd name="connsiteY2" fmla="*/ 1591942 h 3780556"/>
              <a:gd name="connsiteX3" fmla="*/ 3143250 w 3143250"/>
              <a:gd name="connsiteY3" fmla="*/ 1602777 h 3780556"/>
              <a:gd name="connsiteX4" fmla="*/ 3129422 w 3143250"/>
              <a:gd name="connsiteY4" fmla="*/ 1777823 h 3780556"/>
              <a:gd name="connsiteX5" fmla="*/ 1742554 w 3143250"/>
              <a:gd name="connsiteY5" fmla="*/ 3651528 h 3780556"/>
              <a:gd name="connsiteX6" fmla="*/ 1573669 w 3143250"/>
              <a:gd name="connsiteY6" fmla="*/ 3780556 h 3780556"/>
              <a:gd name="connsiteX7" fmla="*/ 1403207 w 3143250"/>
              <a:gd name="connsiteY7" fmla="*/ 3653418 h 3780556"/>
              <a:gd name="connsiteX8" fmla="*/ 13843 w 3143250"/>
              <a:gd name="connsiteY8" fmla="*/ 1781868 h 3780556"/>
              <a:gd name="connsiteX9" fmla="*/ 0 w 3143250"/>
              <a:gd name="connsiteY9" fmla="*/ 1602993 h 3780556"/>
              <a:gd name="connsiteX10" fmla="*/ 0 w 3143250"/>
              <a:gd name="connsiteY10" fmla="*/ 1591743 h 3780556"/>
              <a:gd name="connsiteX11" fmla="*/ 7790 w 3143250"/>
              <a:gd name="connsiteY11" fmla="*/ 1435375 h 3780556"/>
              <a:gd name="connsiteX12" fmla="*/ 1571621 w 3143250"/>
              <a:gd name="connsiteY12" fmla="*/ 0 h 378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43250" h="3780556">
                <a:moveTo>
                  <a:pt x="1571621" y="0"/>
                </a:moveTo>
                <a:cubicBezTo>
                  <a:pt x="2384246" y="0"/>
                  <a:pt x="3054805" y="630295"/>
                  <a:pt x="3135450" y="1435375"/>
                </a:cubicBezTo>
                <a:lnTo>
                  <a:pt x="3143250" y="1591942"/>
                </a:lnTo>
                <a:lnTo>
                  <a:pt x="3143250" y="1602777"/>
                </a:lnTo>
                <a:lnTo>
                  <a:pt x="3129422" y="1777823"/>
                </a:lnTo>
                <a:cubicBezTo>
                  <a:pt x="2990726" y="2673733"/>
                  <a:pt x="1876957" y="3548880"/>
                  <a:pt x="1742554" y="3651528"/>
                </a:cubicBezTo>
                <a:lnTo>
                  <a:pt x="1573669" y="3780556"/>
                </a:lnTo>
                <a:lnTo>
                  <a:pt x="1403207" y="3653418"/>
                </a:lnTo>
                <a:cubicBezTo>
                  <a:pt x="1268508" y="3552987"/>
                  <a:pt x="152783" y="2695562"/>
                  <a:pt x="13843" y="1781868"/>
                </a:cubicBezTo>
                <a:lnTo>
                  <a:pt x="0" y="1602993"/>
                </a:lnTo>
                <a:lnTo>
                  <a:pt x="0" y="1591743"/>
                </a:lnTo>
                <a:lnTo>
                  <a:pt x="7790" y="1435375"/>
                </a:lnTo>
                <a:cubicBezTo>
                  <a:pt x="88436" y="630295"/>
                  <a:pt x="758995" y="0"/>
                  <a:pt x="1571621" y="0"/>
                </a:cubicBezTo>
                <a:close/>
              </a:path>
            </a:pathLst>
          </a:custGeom>
        </p:spPr>
        <p:txBody>
          <a:bodyPr wrap="square">
            <a:noAutofit/>
          </a:bodyPr>
          <a:lstStyle>
            <a:lvl1pPr marL="0" indent="0" algn="ctr">
              <a:buFontTx/>
              <a:buNone/>
              <a:defRPr sz="1800">
                <a:solidFill>
                  <a:srgbClr val="FF0000"/>
                </a:solidFill>
              </a:defRPr>
            </a:lvl1pPr>
          </a:lstStyle>
          <a:p>
            <a:pPr marL="285750" marR="0" lvl="0" indent="-285750" algn="ctr" defTabSz="914400" rtl="0" eaLnBrk="1" fontAlgn="auto" latinLnBrk="0" hangingPunct="1">
              <a:lnSpc>
                <a:spcPct val="90000"/>
              </a:lnSpc>
              <a:spcBef>
                <a:spcPts val="1000"/>
              </a:spcBef>
              <a:spcAft>
                <a:spcPts val="0"/>
              </a:spcAft>
              <a:buClrTx/>
              <a:buSzTx/>
              <a:tabLst/>
              <a:defRPr/>
            </a:pPr>
            <a:r>
              <a:rPr lang="fi-FI" dirty="0"/>
              <a:t>Lisää kuva napsauttamalla kuvaketta. </a:t>
            </a:r>
            <a:br>
              <a:rPr lang="fi-FI" dirty="0"/>
            </a:br>
            <a:r>
              <a:rPr lang="fi-FI" dirty="0"/>
              <a:t>Ohjeet kuvan rajaamiseen ja skaalaamiseen löytyvät diasarjan alussa olevalta ohjesivulta. </a:t>
            </a:r>
            <a:br>
              <a:rPr lang="fi-FI" dirty="0"/>
            </a:br>
            <a:r>
              <a:rPr lang="fi-FI" dirty="0"/>
              <a:t>Muista lisätä kuvalle alt-teksti.</a:t>
            </a:r>
          </a:p>
          <a:p>
            <a:endParaRPr lang="fi-FI" dirty="0"/>
          </a:p>
        </p:txBody>
      </p:sp>
      <p:sp>
        <p:nvSpPr>
          <p:cNvPr id="23" name="Otsikko 1">
            <a:extLst>
              <a:ext uri="{FF2B5EF4-FFF2-40B4-BE49-F238E27FC236}">
                <a16:creationId xmlns:a16="http://schemas.microsoft.com/office/drawing/2014/main" id="{10C21353-E662-A370-76E8-8B375D706822}"/>
              </a:ext>
            </a:extLst>
          </p:cNvPr>
          <p:cNvSpPr>
            <a:spLocks noGrp="1"/>
          </p:cNvSpPr>
          <p:nvPr>
            <p:ph type="title" hasCustomPrompt="1"/>
          </p:nvPr>
        </p:nvSpPr>
        <p:spPr>
          <a:xfrm>
            <a:off x="682171" y="571499"/>
            <a:ext cx="5888750" cy="1278566"/>
          </a:xfrm>
        </p:spPr>
        <p:txBody>
          <a:bodyPr>
            <a:noAutofit/>
          </a:bodyPr>
          <a:lstStyle>
            <a:lvl1pPr>
              <a:defRPr sz="3800"/>
            </a:lvl1pPr>
          </a:lstStyle>
          <a:p>
            <a:r>
              <a:rPr lang="fi-FI" dirty="0"/>
              <a:t>Lisää otsikko napsauttamalla</a:t>
            </a:r>
          </a:p>
        </p:txBody>
      </p:sp>
      <p:sp>
        <p:nvSpPr>
          <p:cNvPr id="24" name="Sisällön paikkamerkki 2">
            <a:extLst>
              <a:ext uri="{FF2B5EF4-FFF2-40B4-BE49-F238E27FC236}">
                <a16:creationId xmlns:a16="http://schemas.microsoft.com/office/drawing/2014/main" id="{287405B4-BE24-E005-CD80-0EE4814FECFA}"/>
              </a:ext>
            </a:extLst>
          </p:cNvPr>
          <p:cNvSpPr>
            <a:spLocks noGrp="1"/>
          </p:cNvSpPr>
          <p:nvPr>
            <p:ph idx="1" hasCustomPrompt="1"/>
          </p:nvPr>
        </p:nvSpPr>
        <p:spPr>
          <a:xfrm>
            <a:off x="682169" y="2048747"/>
            <a:ext cx="5888749" cy="3780554"/>
          </a:xfrm>
        </p:spPr>
        <p:txBody>
          <a:bodyPr>
            <a:noAutofit/>
          </a:bodyPr>
          <a:lstStyle>
            <a:lvl1pPr marL="0" indent="0">
              <a:buNone/>
              <a:defRPr/>
            </a:lvl1pPr>
          </a:lstStyle>
          <a:p>
            <a:pPr lvl="0"/>
            <a:r>
              <a:rPr lang="fi-FI" dirty="0"/>
              <a:t>Lisää tekstiä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31357132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tsikko, sisältö ja kuvituselementti 5">
    <p:spTree>
      <p:nvGrpSpPr>
        <p:cNvPr id="1" name=""/>
        <p:cNvGrpSpPr/>
        <p:nvPr/>
      </p:nvGrpSpPr>
      <p:grpSpPr>
        <a:xfrm>
          <a:off x="0" y="0"/>
          <a:ext cx="0" cy="0"/>
          <a:chOff x="0" y="0"/>
          <a:chExt cx="0" cy="0"/>
        </a:xfrm>
      </p:grpSpPr>
      <p:pic>
        <p:nvPicPr>
          <p:cNvPr id="4" name="Kuva 4">
            <a:extLst>
              <a:ext uri="{FF2B5EF4-FFF2-40B4-BE49-F238E27FC236}">
                <a16:creationId xmlns:a16="http://schemas.microsoft.com/office/drawing/2014/main" id="{689B0F09-8B74-5048-A35E-DD91870C42F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39325" y="6055469"/>
            <a:ext cx="1933575" cy="513606"/>
          </a:xfrm>
          <a:prstGeom prst="rect">
            <a:avLst/>
          </a:prstGeom>
        </p:spPr>
      </p:pic>
      <p:sp>
        <p:nvSpPr>
          <p:cNvPr id="13" name="Kuvan paikkamerkki 12">
            <a:extLst>
              <a:ext uri="{FF2B5EF4-FFF2-40B4-BE49-F238E27FC236}">
                <a16:creationId xmlns:a16="http://schemas.microsoft.com/office/drawing/2014/main" id="{C913CA0B-44C9-CF29-C8D1-6423C991C5B4}"/>
              </a:ext>
              <a:ext uri="{C183D7F6-B498-43B3-948B-1728B52AA6E4}">
                <adec:decorative xmlns:adec="http://schemas.microsoft.com/office/drawing/2017/decorative" val="1"/>
              </a:ext>
            </a:extLst>
          </p:cNvPr>
          <p:cNvSpPr>
            <a:spLocks noGrp="1"/>
          </p:cNvSpPr>
          <p:nvPr>
            <p:ph type="pic" sz="quarter" idx="10" hasCustomPrompt="1"/>
          </p:nvPr>
        </p:nvSpPr>
        <p:spPr>
          <a:xfrm>
            <a:off x="7122873" y="1210782"/>
            <a:ext cx="4386956" cy="3896331"/>
          </a:xfrm>
          <a:custGeom>
            <a:avLst/>
            <a:gdLst>
              <a:gd name="connsiteX0" fmla="*/ 2673722 w 4218938"/>
              <a:gd name="connsiteY0" fmla="*/ 3269886 h 3747104"/>
              <a:gd name="connsiteX1" fmla="*/ 2912330 w 4218938"/>
              <a:gd name="connsiteY1" fmla="*/ 3508494 h 3747104"/>
              <a:gd name="connsiteX2" fmla="*/ 2673722 w 4218938"/>
              <a:gd name="connsiteY2" fmla="*/ 3747104 h 3747104"/>
              <a:gd name="connsiteX3" fmla="*/ 2435112 w 4218938"/>
              <a:gd name="connsiteY3" fmla="*/ 3508494 h 3747104"/>
              <a:gd name="connsiteX4" fmla="*/ 2673722 w 4218938"/>
              <a:gd name="connsiteY4" fmla="*/ 3269886 h 3747104"/>
              <a:gd name="connsiteX5" fmla="*/ 1635199 w 4218938"/>
              <a:gd name="connsiteY5" fmla="*/ 3269886 h 3747104"/>
              <a:gd name="connsiteX6" fmla="*/ 1873809 w 4218938"/>
              <a:gd name="connsiteY6" fmla="*/ 3508494 h 3747104"/>
              <a:gd name="connsiteX7" fmla="*/ 1635199 w 4218938"/>
              <a:gd name="connsiteY7" fmla="*/ 3747104 h 3747104"/>
              <a:gd name="connsiteX8" fmla="*/ 1396590 w 4218938"/>
              <a:gd name="connsiteY8" fmla="*/ 3508494 h 3747104"/>
              <a:gd name="connsiteX9" fmla="*/ 1635199 w 4218938"/>
              <a:gd name="connsiteY9" fmla="*/ 3269886 h 3747104"/>
              <a:gd name="connsiteX10" fmla="*/ 2019098 w 4218938"/>
              <a:gd name="connsiteY10" fmla="*/ 0 h 3747104"/>
              <a:gd name="connsiteX11" fmla="*/ 2036522 w 4218938"/>
              <a:gd name="connsiteY11" fmla="*/ 0 h 3747104"/>
              <a:gd name="connsiteX12" fmla="*/ 2209578 w 4218938"/>
              <a:gd name="connsiteY12" fmla="*/ 11529 h 3747104"/>
              <a:gd name="connsiteX13" fmla="*/ 3174210 w 4218938"/>
              <a:gd name="connsiteY13" fmla="*/ 741376 h 3747104"/>
              <a:gd name="connsiteX14" fmla="*/ 3260160 w 4218938"/>
              <a:gd name="connsiteY14" fmla="*/ 741376 h 3747104"/>
              <a:gd name="connsiteX15" fmla="*/ 4218938 w 4218938"/>
              <a:gd name="connsiteY15" fmla="*/ 1700156 h 3747104"/>
              <a:gd name="connsiteX16" fmla="*/ 4218782 w 4218938"/>
              <a:gd name="connsiteY16" fmla="*/ 1700467 h 3747104"/>
              <a:gd name="connsiteX17" fmla="*/ 3260003 w 4218938"/>
              <a:gd name="connsiteY17" fmla="*/ 2659246 h 3747104"/>
              <a:gd name="connsiteX18" fmla="*/ 958779 w 4218938"/>
              <a:gd name="connsiteY18" fmla="*/ 2659246 h 3747104"/>
              <a:gd name="connsiteX19" fmla="*/ 0 w 4218938"/>
              <a:gd name="connsiteY19" fmla="*/ 1700310 h 3747104"/>
              <a:gd name="connsiteX20" fmla="*/ 958779 w 4218938"/>
              <a:gd name="connsiteY20" fmla="*/ 741531 h 3747104"/>
              <a:gd name="connsiteX21" fmla="*/ 995704 w 4218938"/>
              <a:gd name="connsiteY21" fmla="*/ 741531 h 3747104"/>
              <a:gd name="connsiteX22" fmla="*/ 1849975 w 4218938"/>
              <a:gd name="connsiteY22" fmla="*/ 15806 h 374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18938" h="3747104">
                <a:moveTo>
                  <a:pt x="2673722" y="3269886"/>
                </a:moveTo>
                <a:cubicBezTo>
                  <a:pt x="2805437" y="3269886"/>
                  <a:pt x="2912330" y="3376779"/>
                  <a:pt x="2912330" y="3508494"/>
                </a:cubicBezTo>
                <a:cubicBezTo>
                  <a:pt x="2912330" y="3640210"/>
                  <a:pt x="2805437" y="3747104"/>
                  <a:pt x="2673722" y="3747104"/>
                </a:cubicBezTo>
                <a:cubicBezTo>
                  <a:pt x="2542005" y="3747104"/>
                  <a:pt x="2435112" y="3640210"/>
                  <a:pt x="2435112" y="3508494"/>
                </a:cubicBezTo>
                <a:cubicBezTo>
                  <a:pt x="2435112" y="3376779"/>
                  <a:pt x="2542005" y="3269886"/>
                  <a:pt x="2673722" y="3269886"/>
                </a:cubicBezTo>
                <a:close/>
                <a:moveTo>
                  <a:pt x="1635199" y="3269886"/>
                </a:moveTo>
                <a:cubicBezTo>
                  <a:pt x="1766914" y="3269886"/>
                  <a:pt x="1873809" y="3376779"/>
                  <a:pt x="1873809" y="3508494"/>
                </a:cubicBezTo>
                <a:cubicBezTo>
                  <a:pt x="1873809" y="3640210"/>
                  <a:pt x="1766914" y="3747104"/>
                  <a:pt x="1635199" y="3747104"/>
                </a:cubicBezTo>
                <a:cubicBezTo>
                  <a:pt x="1503484" y="3747104"/>
                  <a:pt x="1396590" y="3640210"/>
                  <a:pt x="1396590" y="3508494"/>
                </a:cubicBezTo>
                <a:cubicBezTo>
                  <a:pt x="1396590" y="3376779"/>
                  <a:pt x="1503484" y="3269886"/>
                  <a:pt x="1635199" y="3269886"/>
                </a:cubicBezTo>
                <a:close/>
                <a:moveTo>
                  <a:pt x="2019098" y="0"/>
                </a:moveTo>
                <a:lnTo>
                  <a:pt x="2036522" y="0"/>
                </a:lnTo>
                <a:lnTo>
                  <a:pt x="2209578" y="11529"/>
                </a:lnTo>
                <a:cubicBezTo>
                  <a:pt x="2624543" y="72097"/>
                  <a:pt x="2985789" y="354354"/>
                  <a:pt x="3174210" y="741376"/>
                </a:cubicBezTo>
                <a:lnTo>
                  <a:pt x="3260160" y="741376"/>
                </a:lnTo>
                <a:cubicBezTo>
                  <a:pt x="3788884" y="741376"/>
                  <a:pt x="4218938" y="1171431"/>
                  <a:pt x="4218938" y="1700156"/>
                </a:cubicBezTo>
                <a:lnTo>
                  <a:pt x="4218782" y="1700467"/>
                </a:lnTo>
                <a:cubicBezTo>
                  <a:pt x="4218782" y="2229192"/>
                  <a:pt x="3788728" y="2659246"/>
                  <a:pt x="3260003" y="2659246"/>
                </a:cubicBezTo>
                <a:lnTo>
                  <a:pt x="958779" y="2659246"/>
                </a:lnTo>
                <a:cubicBezTo>
                  <a:pt x="430054" y="2659246"/>
                  <a:pt x="0" y="2229035"/>
                  <a:pt x="0" y="1700310"/>
                </a:cubicBezTo>
                <a:cubicBezTo>
                  <a:pt x="0" y="1171586"/>
                  <a:pt x="430054" y="741531"/>
                  <a:pt x="958779" y="741531"/>
                </a:cubicBezTo>
                <a:lnTo>
                  <a:pt x="995704" y="741531"/>
                </a:lnTo>
                <a:cubicBezTo>
                  <a:pt x="1136340" y="363877"/>
                  <a:pt x="1453248" y="84690"/>
                  <a:pt x="1849975" y="15806"/>
                </a:cubicBezTo>
                <a:close/>
              </a:path>
            </a:pathLst>
          </a:custGeom>
        </p:spPr>
        <p:txBody>
          <a:bodyPr wrap="square">
            <a:noAutofit/>
          </a:bodyPr>
          <a:lstStyle>
            <a:lvl1pPr marL="0" indent="0" algn="ctr">
              <a:buFontTx/>
              <a:buNone/>
              <a:defRPr sz="1800">
                <a:solidFill>
                  <a:srgbClr val="FF0000"/>
                </a:solidFill>
              </a:defRPr>
            </a:lvl1pPr>
          </a:lstStyle>
          <a:p>
            <a:pPr marL="285750" marR="0" lvl="0" indent="-285750" algn="ctr" defTabSz="914400" rtl="0" eaLnBrk="1" fontAlgn="auto" latinLnBrk="0" hangingPunct="1">
              <a:lnSpc>
                <a:spcPct val="90000"/>
              </a:lnSpc>
              <a:spcBef>
                <a:spcPts val="1000"/>
              </a:spcBef>
              <a:spcAft>
                <a:spcPts val="0"/>
              </a:spcAft>
              <a:buClrTx/>
              <a:buSzTx/>
              <a:tabLst/>
              <a:defRPr/>
            </a:pPr>
            <a:r>
              <a:rPr lang="fi-FI" dirty="0"/>
              <a:t>Lisää kuva napsauttamalla kuvaketta. </a:t>
            </a:r>
            <a:br>
              <a:rPr lang="fi-FI" dirty="0"/>
            </a:br>
            <a:r>
              <a:rPr lang="fi-FI" dirty="0"/>
              <a:t>Ohjeet kuvan rajaamiseen ja skaalaamiseen löytyvät diasarjan alussa olevalta ohjesivulta. </a:t>
            </a:r>
            <a:br>
              <a:rPr lang="fi-FI" dirty="0"/>
            </a:br>
            <a:r>
              <a:rPr lang="fi-FI" dirty="0"/>
              <a:t>Muista lisätä kuvalle alt-teksti.</a:t>
            </a:r>
          </a:p>
          <a:p>
            <a:endParaRPr lang="fi-FI" dirty="0"/>
          </a:p>
        </p:txBody>
      </p:sp>
      <p:sp>
        <p:nvSpPr>
          <p:cNvPr id="14" name="Otsikko 1">
            <a:extLst>
              <a:ext uri="{FF2B5EF4-FFF2-40B4-BE49-F238E27FC236}">
                <a16:creationId xmlns:a16="http://schemas.microsoft.com/office/drawing/2014/main" id="{B8ED1808-2BF7-7846-718F-446C70C9CB2D}"/>
              </a:ext>
            </a:extLst>
          </p:cNvPr>
          <p:cNvSpPr>
            <a:spLocks noGrp="1"/>
          </p:cNvSpPr>
          <p:nvPr>
            <p:ph type="title" hasCustomPrompt="1"/>
          </p:nvPr>
        </p:nvSpPr>
        <p:spPr>
          <a:xfrm>
            <a:off x="682171" y="571499"/>
            <a:ext cx="5888750" cy="1278566"/>
          </a:xfrm>
        </p:spPr>
        <p:txBody>
          <a:bodyPr>
            <a:noAutofit/>
          </a:bodyPr>
          <a:lstStyle>
            <a:lvl1pPr>
              <a:defRPr sz="3800"/>
            </a:lvl1pPr>
          </a:lstStyle>
          <a:p>
            <a:r>
              <a:rPr lang="fi-FI" dirty="0"/>
              <a:t>Lisää otsikko napsauttamalla</a:t>
            </a:r>
          </a:p>
        </p:txBody>
      </p:sp>
      <p:sp>
        <p:nvSpPr>
          <p:cNvPr id="15" name="Sisällön paikkamerkki 2">
            <a:extLst>
              <a:ext uri="{FF2B5EF4-FFF2-40B4-BE49-F238E27FC236}">
                <a16:creationId xmlns:a16="http://schemas.microsoft.com/office/drawing/2014/main" id="{F55F0934-939A-955F-8A4E-E6337B72A67D}"/>
              </a:ext>
            </a:extLst>
          </p:cNvPr>
          <p:cNvSpPr>
            <a:spLocks noGrp="1"/>
          </p:cNvSpPr>
          <p:nvPr>
            <p:ph idx="1" hasCustomPrompt="1"/>
          </p:nvPr>
        </p:nvSpPr>
        <p:spPr>
          <a:xfrm>
            <a:off x="682169" y="2048747"/>
            <a:ext cx="5888749" cy="3780554"/>
          </a:xfrm>
        </p:spPr>
        <p:txBody>
          <a:bodyPr>
            <a:noAutofit/>
          </a:bodyPr>
          <a:lstStyle>
            <a:lvl1pPr marL="0" indent="0">
              <a:buNone/>
              <a:defRPr/>
            </a:lvl1pPr>
          </a:lstStyle>
          <a:p>
            <a:pPr lvl="0"/>
            <a:r>
              <a:rPr lang="fi-FI" dirty="0"/>
              <a:t>Lisää tekstiä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37237529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tsikko, sisältö ja kuvituselementti 6">
    <p:spTree>
      <p:nvGrpSpPr>
        <p:cNvPr id="1" name=""/>
        <p:cNvGrpSpPr/>
        <p:nvPr/>
      </p:nvGrpSpPr>
      <p:grpSpPr>
        <a:xfrm>
          <a:off x="0" y="0"/>
          <a:ext cx="0" cy="0"/>
          <a:chOff x="0" y="0"/>
          <a:chExt cx="0" cy="0"/>
        </a:xfrm>
      </p:grpSpPr>
      <p:pic>
        <p:nvPicPr>
          <p:cNvPr id="4" name="Kuva 4">
            <a:extLst>
              <a:ext uri="{FF2B5EF4-FFF2-40B4-BE49-F238E27FC236}">
                <a16:creationId xmlns:a16="http://schemas.microsoft.com/office/drawing/2014/main" id="{689B0F09-8B74-5048-A35E-DD91870C42F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39325" y="6055469"/>
            <a:ext cx="1933575" cy="513606"/>
          </a:xfrm>
          <a:prstGeom prst="rect">
            <a:avLst/>
          </a:prstGeom>
        </p:spPr>
      </p:pic>
      <p:sp>
        <p:nvSpPr>
          <p:cNvPr id="10" name="Kuvan paikkamerkki 9">
            <a:extLst>
              <a:ext uri="{FF2B5EF4-FFF2-40B4-BE49-F238E27FC236}">
                <a16:creationId xmlns:a16="http://schemas.microsoft.com/office/drawing/2014/main" id="{C20113C1-3A1E-A727-A40B-2687A88CB508}"/>
              </a:ext>
              <a:ext uri="{C183D7F6-B498-43B3-948B-1728B52AA6E4}">
                <adec:decorative xmlns:adec="http://schemas.microsoft.com/office/drawing/2017/decorative" val="1"/>
              </a:ext>
            </a:extLst>
          </p:cNvPr>
          <p:cNvSpPr>
            <a:spLocks noGrp="1"/>
          </p:cNvSpPr>
          <p:nvPr>
            <p:ph type="pic" sz="quarter" idx="10" hasCustomPrompt="1"/>
          </p:nvPr>
        </p:nvSpPr>
        <p:spPr>
          <a:xfrm>
            <a:off x="7516080" y="1345802"/>
            <a:ext cx="3566453" cy="3657496"/>
          </a:xfrm>
          <a:custGeom>
            <a:avLst/>
            <a:gdLst>
              <a:gd name="connsiteX0" fmla="*/ 1760916 w 3474428"/>
              <a:gd name="connsiteY0" fmla="*/ 0 h 3563122"/>
              <a:gd name="connsiteX1" fmla="*/ 3474428 w 3474428"/>
              <a:gd name="connsiteY1" fmla="*/ 1310652 h 3563122"/>
              <a:gd name="connsiteX2" fmla="*/ 3463196 w 3474428"/>
              <a:gd name="connsiteY2" fmla="*/ 3563122 h 3563122"/>
              <a:gd name="connsiteX3" fmla="*/ 2174181 w 3474428"/>
              <a:gd name="connsiteY3" fmla="*/ 3563122 h 3563122"/>
              <a:gd name="connsiteX4" fmla="*/ 2183264 w 3474428"/>
              <a:gd name="connsiteY4" fmla="*/ 2546479 h 3563122"/>
              <a:gd name="connsiteX5" fmla="*/ 2185081 w 3474428"/>
              <a:gd name="connsiteY5" fmla="*/ 2546479 h 3563122"/>
              <a:gd name="connsiteX6" fmla="*/ 1731680 w 3474428"/>
              <a:gd name="connsiteY6" fmla="*/ 2094400 h 3563122"/>
              <a:gd name="connsiteX7" fmla="*/ 1278279 w 3474428"/>
              <a:gd name="connsiteY7" fmla="*/ 2547800 h 3563122"/>
              <a:gd name="connsiteX8" fmla="*/ 1277948 w 3474428"/>
              <a:gd name="connsiteY8" fmla="*/ 2547800 h 3563122"/>
              <a:gd name="connsiteX9" fmla="*/ 1283894 w 3474428"/>
              <a:gd name="connsiteY9" fmla="*/ 3563122 h 3563122"/>
              <a:gd name="connsiteX10" fmla="*/ 0 w 3474428"/>
              <a:gd name="connsiteY10" fmla="*/ 3563122 h 3563122"/>
              <a:gd name="connsiteX11" fmla="*/ 0 w 3474428"/>
              <a:gd name="connsiteY11" fmla="*/ 1343191 h 3563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428" h="3563122">
                <a:moveTo>
                  <a:pt x="1760916" y="0"/>
                </a:moveTo>
                <a:lnTo>
                  <a:pt x="3474428" y="1310652"/>
                </a:lnTo>
                <a:lnTo>
                  <a:pt x="3463196" y="3563122"/>
                </a:lnTo>
                <a:lnTo>
                  <a:pt x="2174181" y="3563122"/>
                </a:lnTo>
                <a:cubicBezTo>
                  <a:pt x="2174181" y="3563122"/>
                  <a:pt x="2183264" y="2546479"/>
                  <a:pt x="2183264" y="2546479"/>
                </a:cubicBezTo>
                <a:lnTo>
                  <a:pt x="2185081" y="2546479"/>
                </a:lnTo>
                <a:cubicBezTo>
                  <a:pt x="2184421" y="2296737"/>
                  <a:pt x="1982083" y="2094400"/>
                  <a:pt x="1731680" y="2094400"/>
                </a:cubicBezTo>
                <a:cubicBezTo>
                  <a:pt x="1481277" y="2094400"/>
                  <a:pt x="1278279" y="2297397"/>
                  <a:pt x="1278279" y="2547800"/>
                </a:cubicBezTo>
                <a:lnTo>
                  <a:pt x="1277948" y="2547800"/>
                </a:lnTo>
                <a:lnTo>
                  <a:pt x="1283894" y="3563122"/>
                </a:lnTo>
                <a:lnTo>
                  <a:pt x="0" y="3563122"/>
                </a:lnTo>
                <a:lnTo>
                  <a:pt x="0" y="1343191"/>
                </a:lnTo>
                <a:close/>
              </a:path>
            </a:pathLst>
          </a:custGeom>
        </p:spPr>
        <p:txBody>
          <a:bodyPr wrap="square">
            <a:noAutofit/>
          </a:bodyPr>
          <a:lstStyle>
            <a:lvl1pPr marL="0" indent="0" algn="ctr">
              <a:buFontTx/>
              <a:buNone/>
              <a:defRPr sz="1800">
                <a:solidFill>
                  <a:srgbClr val="FF0000"/>
                </a:solidFill>
              </a:defRPr>
            </a:lvl1pPr>
          </a:lstStyle>
          <a:p>
            <a:pPr marL="285750" marR="0" lvl="0" indent="-285750" algn="ctr" defTabSz="914400" rtl="0" eaLnBrk="1" fontAlgn="auto" latinLnBrk="0" hangingPunct="1">
              <a:lnSpc>
                <a:spcPct val="90000"/>
              </a:lnSpc>
              <a:spcBef>
                <a:spcPts val="1000"/>
              </a:spcBef>
              <a:spcAft>
                <a:spcPts val="0"/>
              </a:spcAft>
              <a:buClrTx/>
              <a:buSzTx/>
              <a:tabLst/>
              <a:defRPr/>
            </a:pPr>
            <a:r>
              <a:rPr lang="fi-FI" dirty="0"/>
              <a:t>Lisää kuva napsauttamalla kuvaketta. </a:t>
            </a:r>
            <a:br>
              <a:rPr lang="fi-FI" dirty="0"/>
            </a:br>
            <a:r>
              <a:rPr lang="fi-FI" dirty="0"/>
              <a:t>Ohjeet kuvan rajaamiseen ja skaalaamiseen löytyvät diasarjan alussa olevalta ohjesivulta. </a:t>
            </a:r>
            <a:br>
              <a:rPr lang="fi-FI" dirty="0"/>
            </a:br>
            <a:r>
              <a:rPr lang="fi-FI" dirty="0"/>
              <a:t>Muista lisätä kuvalle alt-teksti.</a:t>
            </a:r>
          </a:p>
          <a:p>
            <a:endParaRPr lang="fi-FI" dirty="0"/>
          </a:p>
        </p:txBody>
      </p:sp>
      <p:sp>
        <p:nvSpPr>
          <p:cNvPr id="14" name="Otsikko 1">
            <a:extLst>
              <a:ext uri="{FF2B5EF4-FFF2-40B4-BE49-F238E27FC236}">
                <a16:creationId xmlns:a16="http://schemas.microsoft.com/office/drawing/2014/main" id="{C9D155B5-4174-10C8-115B-B9D61F974BEB}"/>
              </a:ext>
            </a:extLst>
          </p:cNvPr>
          <p:cNvSpPr>
            <a:spLocks noGrp="1"/>
          </p:cNvSpPr>
          <p:nvPr>
            <p:ph type="title" hasCustomPrompt="1"/>
          </p:nvPr>
        </p:nvSpPr>
        <p:spPr>
          <a:xfrm>
            <a:off x="682171" y="571499"/>
            <a:ext cx="5888750" cy="1278566"/>
          </a:xfrm>
        </p:spPr>
        <p:txBody>
          <a:bodyPr>
            <a:noAutofit/>
          </a:bodyPr>
          <a:lstStyle>
            <a:lvl1pPr>
              <a:defRPr sz="3800"/>
            </a:lvl1pPr>
          </a:lstStyle>
          <a:p>
            <a:r>
              <a:rPr lang="fi-FI" dirty="0"/>
              <a:t>Lisää otsikko napsauttamalla</a:t>
            </a:r>
          </a:p>
        </p:txBody>
      </p:sp>
      <p:sp>
        <p:nvSpPr>
          <p:cNvPr id="15" name="Sisällön paikkamerkki 2">
            <a:extLst>
              <a:ext uri="{FF2B5EF4-FFF2-40B4-BE49-F238E27FC236}">
                <a16:creationId xmlns:a16="http://schemas.microsoft.com/office/drawing/2014/main" id="{710BA9C9-CE48-68F1-9BC0-820A9E5DC2E3}"/>
              </a:ext>
            </a:extLst>
          </p:cNvPr>
          <p:cNvSpPr>
            <a:spLocks noGrp="1"/>
          </p:cNvSpPr>
          <p:nvPr>
            <p:ph idx="1" hasCustomPrompt="1"/>
          </p:nvPr>
        </p:nvSpPr>
        <p:spPr>
          <a:xfrm>
            <a:off x="682169" y="2048747"/>
            <a:ext cx="5888749" cy="3780554"/>
          </a:xfrm>
        </p:spPr>
        <p:txBody>
          <a:bodyPr>
            <a:noAutofit/>
          </a:bodyPr>
          <a:lstStyle>
            <a:lvl1pPr marL="0" indent="0">
              <a:buNone/>
              <a:defRPr/>
            </a:lvl1pPr>
          </a:lstStyle>
          <a:p>
            <a:pPr lvl="0"/>
            <a:r>
              <a:rPr lang="fi-FI" dirty="0"/>
              <a:t>Lisää tekstiä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25617674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tsikko, sisältö ja kuvituselementti 7">
    <p:spTree>
      <p:nvGrpSpPr>
        <p:cNvPr id="1" name=""/>
        <p:cNvGrpSpPr/>
        <p:nvPr/>
      </p:nvGrpSpPr>
      <p:grpSpPr>
        <a:xfrm>
          <a:off x="0" y="0"/>
          <a:ext cx="0" cy="0"/>
          <a:chOff x="0" y="0"/>
          <a:chExt cx="0" cy="0"/>
        </a:xfrm>
      </p:grpSpPr>
      <p:pic>
        <p:nvPicPr>
          <p:cNvPr id="4" name="Kuva 4">
            <a:extLst>
              <a:ext uri="{FF2B5EF4-FFF2-40B4-BE49-F238E27FC236}">
                <a16:creationId xmlns:a16="http://schemas.microsoft.com/office/drawing/2014/main" id="{689B0F09-8B74-5048-A35E-DD91870C42F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39325" y="6055469"/>
            <a:ext cx="1933575" cy="513606"/>
          </a:xfrm>
          <a:prstGeom prst="rect">
            <a:avLst/>
          </a:prstGeom>
        </p:spPr>
      </p:pic>
      <p:sp>
        <p:nvSpPr>
          <p:cNvPr id="8" name="Kuvan paikkamerkki 7">
            <a:extLst>
              <a:ext uri="{FF2B5EF4-FFF2-40B4-BE49-F238E27FC236}">
                <a16:creationId xmlns:a16="http://schemas.microsoft.com/office/drawing/2014/main" id="{3169AB7E-C761-156E-F906-8C03230BB74C}"/>
              </a:ext>
              <a:ext uri="{C183D7F6-B498-43B3-948B-1728B52AA6E4}">
                <adec:decorative xmlns:adec="http://schemas.microsoft.com/office/drawing/2017/decorative" val="1"/>
              </a:ext>
            </a:extLst>
          </p:cNvPr>
          <p:cNvSpPr>
            <a:spLocks noGrp="1"/>
          </p:cNvSpPr>
          <p:nvPr>
            <p:ph type="pic" sz="quarter" idx="10" hasCustomPrompt="1"/>
          </p:nvPr>
        </p:nvSpPr>
        <p:spPr>
          <a:xfrm>
            <a:off x="7098581" y="1850065"/>
            <a:ext cx="3994479" cy="2965354"/>
          </a:xfrm>
          <a:custGeom>
            <a:avLst/>
            <a:gdLst>
              <a:gd name="connsiteX0" fmla="*/ 355267 w 3513838"/>
              <a:gd name="connsiteY0" fmla="*/ 1939502 h 2608544"/>
              <a:gd name="connsiteX1" fmla="*/ 540513 w 3513838"/>
              <a:gd name="connsiteY1" fmla="*/ 2202652 h 2608544"/>
              <a:gd name="connsiteX2" fmla="*/ 693024 w 3513838"/>
              <a:gd name="connsiteY2" fmla="*/ 2260764 h 2608544"/>
              <a:gd name="connsiteX3" fmla="*/ 693024 w 3513838"/>
              <a:gd name="connsiteY3" fmla="*/ 2261272 h 2608544"/>
              <a:gd name="connsiteX4" fmla="*/ 1114395 w 3513838"/>
              <a:gd name="connsiteY4" fmla="*/ 2072092 h 2608544"/>
              <a:gd name="connsiteX5" fmla="*/ 1168445 w 3513838"/>
              <a:gd name="connsiteY5" fmla="*/ 1939629 h 2608544"/>
              <a:gd name="connsiteX6" fmla="*/ 1289490 w 3513838"/>
              <a:gd name="connsiteY6" fmla="*/ 1939629 h 2608544"/>
              <a:gd name="connsiteX7" fmla="*/ 1289490 w 3513838"/>
              <a:gd name="connsiteY7" fmla="*/ 1940897 h 2608544"/>
              <a:gd name="connsiteX8" fmla="*/ 1443270 w 3513838"/>
              <a:gd name="connsiteY8" fmla="*/ 1940897 h 2608544"/>
              <a:gd name="connsiteX9" fmla="*/ 1836093 w 3513838"/>
              <a:gd name="connsiteY9" fmla="*/ 2333720 h 2608544"/>
              <a:gd name="connsiteX10" fmla="*/ 2228788 w 3513838"/>
              <a:gd name="connsiteY10" fmla="*/ 1942166 h 2608544"/>
              <a:gd name="connsiteX11" fmla="*/ 2228535 w 3513838"/>
              <a:gd name="connsiteY11" fmla="*/ 1940009 h 2608544"/>
              <a:gd name="connsiteX12" fmla="*/ 2579360 w 3513838"/>
              <a:gd name="connsiteY12" fmla="*/ 1939629 h 2608544"/>
              <a:gd name="connsiteX13" fmla="*/ 2764606 w 3513838"/>
              <a:gd name="connsiteY13" fmla="*/ 2202779 h 2608544"/>
              <a:gd name="connsiteX14" fmla="*/ 2917118 w 3513838"/>
              <a:gd name="connsiteY14" fmla="*/ 2260891 h 2608544"/>
              <a:gd name="connsiteX15" fmla="*/ 2917118 w 3513838"/>
              <a:gd name="connsiteY15" fmla="*/ 2261398 h 2608544"/>
              <a:gd name="connsiteX16" fmla="*/ 3338488 w 3513838"/>
              <a:gd name="connsiteY16" fmla="*/ 2072219 h 2608544"/>
              <a:gd name="connsiteX17" fmla="*/ 3392540 w 3513838"/>
              <a:gd name="connsiteY17" fmla="*/ 1939755 h 2608544"/>
              <a:gd name="connsiteX18" fmla="*/ 3513548 w 3513838"/>
              <a:gd name="connsiteY18" fmla="*/ 1939755 h 2608544"/>
              <a:gd name="connsiteX19" fmla="*/ 3501475 w 3513838"/>
              <a:gd name="connsiteY19" fmla="*/ 2067248 h 2608544"/>
              <a:gd name="connsiteX20" fmla="*/ 2917118 w 3513838"/>
              <a:gd name="connsiteY20" fmla="*/ 2575429 h 2608544"/>
              <a:gd name="connsiteX21" fmla="*/ 2914833 w 3513838"/>
              <a:gd name="connsiteY21" fmla="*/ 2575429 h 2608544"/>
              <a:gd name="connsiteX22" fmla="*/ 2387516 w 3513838"/>
              <a:gd name="connsiteY22" fmla="*/ 2316845 h 2608544"/>
              <a:gd name="connsiteX23" fmla="*/ 1836093 w 3513838"/>
              <a:gd name="connsiteY23" fmla="*/ 2608544 h 2608544"/>
              <a:gd name="connsiteX24" fmla="*/ 1229348 w 3513838"/>
              <a:gd name="connsiteY24" fmla="*/ 2219019 h 2608544"/>
              <a:gd name="connsiteX25" fmla="*/ 693024 w 3513838"/>
              <a:gd name="connsiteY25" fmla="*/ 2575429 h 2608544"/>
              <a:gd name="connsiteX26" fmla="*/ 690739 w 3513838"/>
              <a:gd name="connsiteY26" fmla="*/ 2575429 h 2608544"/>
              <a:gd name="connsiteX27" fmla="*/ 4441 w 3513838"/>
              <a:gd name="connsiteY27" fmla="*/ 1939882 h 2608544"/>
              <a:gd name="connsiteX28" fmla="*/ 3513584 w 3513838"/>
              <a:gd name="connsiteY28" fmla="*/ 1939374 h 2608544"/>
              <a:gd name="connsiteX29" fmla="*/ 3513584 w 3513838"/>
              <a:gd name="connsiteY29" fmla="*/ 1939755 h 2608544"/>
              <a:gd name="connsiteX30" fmla="*/ 3513548 w 3513838"/>
              <a:gd name="connsiteY30" fmla="*/ 1939755 h 2608544"/>
              <a:gd name="connsiteX31" fmla="*/ 350825 w 3513838"/>
              <a:gd name="connsiteY31" fmla="*/ 968736 h 2608544"/>
              <a:gd name="connsiteX32" fmla="*/ 536071 w 3513838"/>
              <a:gd name="connsiteY32" fmla="*/ 1231886 h 2608544"/>
              <a:gd name="connsiteX33" fmla="*/ 688583 w 3513838"/>
              <a:gd name="connsiteY33" fmla="*/ 1289998 h 2608544"/>
              <a:gd name="connsiteX34" fmla="*/ 688583 w 3513838"/>
              <a:gd name="connsiteY34" fmla="*/ 1290506 h 2608544"/>
              <a:gd name="connsiteX35" fmla="*/ 1109954 w 3513838"/>
              <a:gd name="connsiteY35" fmla="*/ 1101326 h 2608544"/>
              <a:gd name="connsiteX36" fmla="*/ 1164006 w 3513838"/>
              <a:gd name="connsiteY36" fmla="*/ 968736 h 2608544"/>
              <a:gd name="connsiteX37" fmla="*/ 1285049 w 3513838"/>
              <a:gd name="connsiteY37" fmla="*/ 968736 h 2608544"/>
              <a:gd name="connsiteX38" fmla="*/ 1285049 w 3513838"/>
              <a:gd name="connsiteY38" fmla="*/ 970385 h 2608544"/>
              <a:gd name="connsiteX39" fmla="*/ 1443523 w 3513838"/>
              <a:gd name="connsiteY39" fmla="*/ 970385 h 2608544"/>
              <a:gd name="connsiteX40" fmla="*/ 1836346 w 3513838"/>
              <a:gd name="connsiteY40" fmla="*/ 1363208 h 2608544"/>
              <a:gd name="connsiteX41" fmla="*/ 2229042 w 3513838"/>
              <a:gd name="connsiteY41" fmla="*/ 971400 h 2608544"/>
              <a:gd name="connsiteX42" fmla="*/ 2228662 w 3513838"/>
              <a:gd name="connsiteY42" fmla="*/ 969117 h 2608544"/>
              <a:gd name="connsiteX43" fmla="*/ 2579488 w 3513838"/>
              <a:gd name="connsiteY43" fmla="*/ 968736 h 2608544"/>
              <a:gd name="connsiteX44" fmla="*/ 2764734 w 3513838"/>
              <a:gd name="connsiteY44" fmla="*/ 1231886 h 2608544"/>
              <a:gd name="connsiteX45" fmla="*/ 2917244 w 3513838"/>
              <a:gd name="connsiteY45" fmla="*/ 1289998 h 2608544"/>
              <a:gd name="connsiteX46" fmla="*/ 2917244 w 3513838"/>
              <a:gd name="connsiteY46" fmla="*/ 1290506 h 2608544"/>
              <a:gd name="connsiteX47" fmla="*/ 3338615 w 3513838"/>
              <a:gd name="connsiteY47" fmla="*/ 1101326 h 2608544"/>
              <a:gd name="connsiteX48" fmla="*/ 3392667 w 3513838"/>
              <a:gd name="connsiteY48" fmla="*/ 968736 h 2608544"/>
              <a:gd name="connsiteX49" fmla="*/ 3513710 w 3513838"/>
              <a:gd name="connsiteY49" fmla="*/ 968736 h 2608544"/>
              <a:gd name="connsiteX50" fmla="*/ 2917244 w 3513838"/>
              <a:gd name="connsiteY50" fmla="*/ 1604663 h 2608544"/>
              <a:gd name="connsiteX51" fmla="*/ 2914961 w 3513838"/>
              <a:gd name="connsiteY51" fmla="*/ 1604663 h 2608544"/>
              <a:gd name="connsiteX52" fmla="*/ 2387771 w 3513838"/>
              <a:gd name="connsiteY52" fmla="*/ 1346206 h 2608544"/>
              <a:gd name="connsiteX53" fmla="*/ 1836219 w 3513838"/>
              <a:gd name="connsiteY53" fmla="*/ 1638160 h 2608544"/>
              <a:gd name="connsiteX54" fmla="*/ 1227065 w 3513838"/>
              <a:gd name="connsiteY54" fmla="*/ 1243433 h 2608544"/>
              <a:gd name="connsiteX55" fmla="*/ 688456 w 3513838"/>
              <a:gd name="connsiteY55" fmla="*/ 1604663 h 2608544"/>
              <a:gd name="connsiteX56" fmla="*/ 686172 w 3513838"/>
              <a:gd name="connsiteY56" fmla="*/ 1604663 h 2608544"/>
              <a:gd name="connsiteX57" fmla="*/ 686426 w 3513838"/>
              <a:gd name="connsiteY57" fmla="*/ 1604790 h 2608544"/>
              <a:gd name="connsiteX58" fmla="*/ 0 w 3513838"/>
              <a:gd name="connsiteY58" fmla="*/ 969117 h 2608544"/>
              <a:gd name="connsiteX59" fmla="*/ 353617 w 3513838"/>
              <a:gd name="connsiteY59" fmla="*/ 0 h 2608544"/>
              <a:gd name="connsiteX60" fmla="*/ 538863 w 3513838"/>
              <a:gd name="connsiteY60" fmla="*/ 263152 h 2608544"/>
              <a:gd name="connsiteX61" fmla="*/ 691374 w 3513838"/>
              <a:gd name="connsiteY61" fmla="*/ 321263 h 2608544"/>
              <a:gd name="connsiteX62" fmla="*/ 691374 w 3513838"/>
              <a:gd name="connsiteY62" fmla="*/ 321770 h 2608544"/>
              <a:gd name="connsiteX63" fmla="*/ 1112746 w 3513838"/>
              <a:gd name="connsiteY63" fmla="*/ 132590 h 2608544"/>
              <a:gd name="connsiteX64" fmla="*/ 1166796 w 3513838"/>
              <a:gd name="connsiteY64" fmla="*/ 127 h 2608544"/>
              <a:gd name="connsiteX65" fmla="*/ 1168066 w 3513838"/>
              <a:gd name="connsiteY65" fmla="*/ 127 h 2608544"/>
              <a:gd name="connsiteX66" fmla="*/ 1443015 w 3513838"/>
              <a:gd name="connsiteY66" fmla="*/ 127 h 2608544"/>
              <a:gd name="connsiteX67" fmla="*/ 1835838 w 3513838"/>
              <a:gd name="connsiteY67" fmla="*/ 392950 h 2608544"/>
              <a:gd name="connsiteX68" fmla="*/ 2228535 w 3513838"/>
              <a:gd name="connsiteY68" fmla="*/ 127 h 2608544"/>
              <a:gd name="connsiteX69" fmla="*/ 2503486 w 3513838"/>
              <a:gd name="connsiteY69" fmla="*/ 127 h 2608544"/>
              <a:gd name="connsiteX70" fmla="*/ 2579360 w 3513838"/>
              <a:gd name="connsiteY70" fmla="*/ 127 h 2608544"/>
              <a:gd name="connsiteX71" fmla="*/ 2764860 w 3513838"/>
              <a:gd name="connsiteY71" fmla="*/ 263405 h 2608544"/>
              <a:gd name="connsiteX72" fmla="*/ 2917370 w 3513838"/>
              <a:gd name="connsiteY72" fmla="*/ 321517 h 2608544"/>
              <a:gd name="connsiteX73" fmla="*/ 2917370 w 3513838"/>
              <a:gd name="connsiteY73" fmla="*/ 322024 h 2608544"/>
              <a:gd name="connsiteX74" fmla="*/ 3338743 w 3513838"/>
              <a:gd name="connsiteY74" fmla="*/ 132845 h 2608544"/>
              <a:gd name="connsiteX75" fmla="*/ 3392793 w 3513838"/>
              <a:gd name="connsiteY75" fmla="*/ 255 h 2608544"/>
              <a:gd name="connsiteX76" fmla="*/ 3513838 w 3513838"/>
              <a:gd name="connsiteY76" fmla="*/ 255 h 2608544"/>
              <a:gd name="connsiteX77" fmla="*/ 2917370 w 3513838"/>
              <a:gd name="connsiteY77" fmla="*/ 636182 h 2608544"/>
              <a:gd name="connsiteX78" fmla="*/ 2915087 w 3513838"/>
              <a:gd name="connsiteY78" fmla="*/ 636182 h 2608544"/>
              <a:gd name="connsiteX79" fmla="*/ 2387009 w 3513838"/>
              <a:gd name="connsiteY79" fmla="*/ 376709 h 2608544"/>
              <a:gd name="connsiteX80" fmla="*/ 1835838 w 3513838"/>
              <a:gd name="connsiteY80" fmla="*/ 667901 h 2608544"/>
              <a:gd name="connsiteX81" fmla="*/ 1228714 w 3513838"/>
              <a:gd name="connsiteY81" fmla="*/ 277616 h 2608544"/>
              <a:gd name="connsiteX82" fmla="*/ 691374 w 3513838"/>
              <a:gd name="connsiteY82" fmla="*/ 636054 h 2608544"/>
              <a:gd name="connsiteX83" fmla="*/ 689090 w 3513838"/>
              <a:gd name="connsiteY83" fmla="*/ 636054 h 2608544"/>
              <a:gd name="connsiteX84" fmla="*/ 2664 w 3513838"/>
              <a:gd name="connsiteY84" fmla="*/ 508 h 2608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513838" h="2608544">
                <a:moveTo>
                  <a:pt x="355267" y="1939502"/>
                </a:moveTo>
                <a:cubicBezTo>
                  <a:pt x="378486" y="2044686"/>
                  <a:pt x="442053" y="2140861"/>
                  <a:pt x="540513" y="2202652"/>
                </a:cubicBezTo>
                <a:cubicBezTo>
                  <a:pt x="588601" y="2232851"/>
                  <a:pt x="640368" y="2251882"/>
                  <a:pt x="693024" y="2260764"/>
                </a:cubicBezTo>
                <a:lnTo>
                  <a:pt x="693024" y="2261272"/>
                </a:lnTo>
                <a:cubicBezTo>
                  <a:pt x="853781" y="2288171"/>
                  <a:pt x="1022407" y="2218766"/>
                  <a:pt x="1114395" y="2072092"/>
                </a:cubicBezTo>
                <a:cubicBezTo>
                  <a:pt x="1140660" y="2030221"/>
                  <a:pt x="1158549" y="1985432"/>
                  <a:pt x="1168445" y="1939629"/>
                </a:cubicBezTo>
                <a:lnTo>
                  <a:pt x="1289490" y="1939629"/>
                </a:lnTo>
                <a:cubicBezTo>
                  <a:pt x="1289490" y="1939629"/>
                  <a:pt x="1289490" y="1940389"/>
                  <a:pt x="1289490" y="1940897"/>
                </a:cubicBezTo>
                <a:lnTo>
                  <a:pt x="1443270" y="1940897"/>
                </a:lnTo>
                <a:cubicBezTo>
                  <a:pt x="1443270" y="2157483"/>
                  <a:pt x="1619507" y="2333720"/>
                  <a:pt x="1836093" y="2333720"/>
                </a:cubicBezTo>
                <a:cubicBezTo>
                  <a:pt x="2052298" y="2333720"/>
                  <a:pt x="2228154" y="2158117"/>
                  <a:pt x="2228788" y="1942166"/>
                </a:cubicBezTo>
                <a:cubicBezTo>
                  <a:pt x="2228788" y="1941404"/>
                  <a:pt x="2228535" y="1940770"/>
                  <a:pt x="2228535" y="1940009"/>
                </a:cubicBezTo>
                <a:lnTo>
                  <a:pt x="2579360" y="1939629"/>
                </a:lnTo>
                <a:cubicBezTo>
                  <a:pt x="2602580" y="2044812"/>
                  <a:pt x="2666146" y="2140989"/>
                  <a:pt x="2764606" y="2202779"/>
                </a:cubicBezTo>
                <a:cubicBezTo>
                  <a:pt x="2812694" y="2232977"/>
                  <a:pt x="2864462" y="2252009"/>
                  <a:pt x="2917118" y="2260891"/>
                </a:cubicBezTo>
                <a:lnTo>
                  <a:pt x="2917118" y="2261398"/>
                </a:lnTo>
                <a:cubicBezTo>
                  <a:pt x="3077876" y="2288297"/>
                  <a:pt x="3246500" y="2218893"/>
                  <a:pt x="3338488" y="2072219"/>
                </a:cubicBezTo>
                <a:cubicBezTo>
                  <a:pt x="3364753" y="2030349"/>
                  <a:pt x="3382643" y="1985559"/>
                  <a:pt x="3392540" y="1939755"/>
                </a:cubicBezTo>
                <a:lnTo>
                  <a:pt x="3513548" y="1939755"/>
                </a:lnTo>
                <a:lnTo>
                  <a:pt x="3501475" y="2067248"/>
                </a:lnTo>
                <a:cubicBezTo>
                  <a:pt x="3446769" y="2355982"/>
                  <a:pt x="3212543" y="2570765"/>
                  <a:pt x="2917118" y="2575429"/>
                </a:cubicBezTo>
                <a:cubicBezTo>
                  <a:pt x="2916356" y="2575429"/>
                  <a:pt x="2915595" y="2575429"/>
                  <a:pt x="2914833" y="2575429"/>
                </a:cubicBezTo>
                <a:cubicBezTo>
                  <a:pt x="2707510" y="2577966"/>
                  <a:pt x="2516174" y="2476334"/>
                  <a:pt x="2387516" y="2316845"/>
                </a:cubicBezTo>
                <a:cubicBezTo>
                  <a:pt x="2267107" y="2492829"/>
                  <a:pt x="2064859" y="2608544"/>
                  <a:pt x="1836093" y="2608544"/>
                </a:cubicBezTo>
                <a:cubicBezTo>
                  <a:pt x="1567106" y="2608544"/>
                  <a:pt x="1335041" y="2448675"/>
                  <a:pt x="1229348" y="2219019"/>
                </a:cubicBezTo>
                <a:cubicBezTo>
                  <a:pt x="1133934" y="2428247"/>
                  <a:pt x="933843" y="2571748"/>
                  <a:pt x="693024" y="2575429"/>
                </a:cubicBezTo>
                <a:cubicBezTo>
                  <a:pt x="692262" y="2575429"/>
                  <a:pt x="691501" y="2575429"/>
                  <a:pt x="690739" y="2575429"/>
                </a:cubicBezTo>
                <a:cubicBezTo>
                  <a:pt x="347020" y="2579488"/>
                  <a:pt x="47073" y="2298193"/>
                  <a:pt x="4441" y="1939882"/>
                </a:cubicBezTo>
                <a:close/>
                <a:moveTo>
                  <a:pt x="3513584" y="1939374"/>
                </a:moveTo>
                <a:lnTo>
                  <a:pt x="3513584" y="1939755"/>
                </a:lnTo>
                <a:lnTo>
                  <a:pt x="3513548" y="1939755"/>
                </a:lnTo>
                <a:close/>
                <a:moveTo>
                  <a:pt x="350825" y="968736"/>
                </a:moveTo>
                <a:cubicBezTo>
                  <a:pt x="374045" y="1073920"/>
                  <a:pt x="437612" y="1170096"/>
                  <a:pt x="536071" y="1231886"/>
                </a:cubicBezTo>
                <a:cubicBezTo>
                  <a:pt x="584033" y="1262085"/>
                  <a:pt x="635927" y="1281116"/>
                  <a:pt x="688583" y="1289998"/>
                </a:cubicBezTo>
                <a:lnTo>
                  <a:pt x="688583" y="1290506"/>
                </a:lnTo>
                <a:cubicBezTo>
                  <a:pt x="849341" y="1317405"/>
                  <a:pt x="1017839" y="1248001"/>
                  <a:pt x="1109954" y="1101326"/>
                </a:cubicBezTo>
                <a:cubicBezTo>
                  <a:pt x="1136218" y="1059328"/>
                  <a:pt x="1154108" y="1014540"/>
                  <a:pt x="1164006" y="968736"/>
                </a:cubicBezTo>
                <a:lnTo>
                  <a:pt x="1285049" y="968736"/>
                </a:lnTo>
                <a:cubicBezTo>
                  <a:pt x="1285049" y="969244"/>
                  <a:pt x="1285049" y="970385"/>
                  <a:pt x="1285049" y="970385"/>
                </a:cubicBezTo>
                <a:lnTo>
                  <a:pt x="1443523" y="970385"/>
                </a:lnTo>
                <a:cubicBezTo>
                  <a:pt x="1443523" y="1186971"/>
                  <a:pt x="1619761" y="1363208"/>
                  <a:pt x="1836346" y="1363208"/>
                </a:cubicBezTo>
                <a:cubicBezTo>
                  <a:pt x="2052551" y="1363208"/>
                  <a:pt x="2228535" y="1187605"/>
                  <a:pt x="2229042" y="971400"/>
                </a:cubicBezTo>
                <a:cubicBezTo>
                  <a:pt x="2228916" y="970640"/>
                  <a:pt x="2228662" y="969878"/>
                  <a:pt x="2228662" y="969117"/>
                </a:cubicBezTo>
                <a:lnTo>
                  <a:pt x="2579488" y="968736"/>
                </a:lnTo>
                <a:cubicBezTo>
                  <a:pt x="2602706" y="1073920"/>
                  <a:pt x="2666274" y="1170096"/>
                  <a:pt x="2764734" y="1231886"/>
                </a:cubicBezTo>
                <a:cubicBezTo>
                  <a:pt x="2812694" y="1262085"/>
                  <a:pt x="2864588" y="1281116"/>
                  <a:pt x="2917244" y="1289998"/>
                </a:cubicBezTo>
                <a:lnTo>
                  <a:pt x="2917244" y="1290506"/>
                </a:lnTo>
                <a:cubicBezTo>
                  <a:pt x="3078002" y="1317405"/>
                  <a:pt x="3246500" y="1248001"/>
                  <a:pt x="3338615" y="1101326"/>
                </a:cubicBezTo>
                <a:cubicBezTo>
                  <a:pt x="3364880" y="1059328"/>
                  <a:pt x="3382770" y="1014540"/>
                  <a:pt x="3392667" y="968736"/>
                </a:cubicBezTo>
                <a:lnTo>
                  <a:pt x="3513710" y="968736"/>
                </a:lnTo>
                <a:cubicBezTo>
                  <a:pt x="3512569" y="1319688"/>
                  <a:pt x="3254874" y="1599461"/>
                  <a:pt x="2917244" y="1604663"/>
                </a:cubicBezTo>
                <a:cubicBezTo>
                  <a:pt x="2916484" y="1604663"/>
                  <a:pt x="2915722" y="1604663"/>
                  <a:pt x="2914961" y="1604663"/>
                </a:cubicBezTo>
                <a:cubicBezTo>
                  <a:pt x="2707637" y="1607074"/>
                  <a:pt x="2516427" y="1505696"/>
                  <a:pt x="2387771" y="1346206"/>
                </a:cubicBezTo>
                <a:cubicBezTo>
                  <a:pt x="2267488" y="1522318"/>
                  <a:pt x="2065112" y="1638160"/>
                  <a:pt x="1836219" y="1638160"/>
                </a:cubicBezTo>
                <a:cubicBezTo>
                  <a:pt x="1565202" y="1638160"/>
                  <a:pt x="1331615" y="1475879"/>
                  <a:pt x="1227065" y="1243433"/>
                </a:cubicBezTo>
                <a:cubicBezTo>
                  <a:pt x="1132539" y="1455325"/>
                  <a:pt x="931179" y="1600984"/>
                  <a:pt x="688456" y="1604663"/>
                </a:cubicBezTo>
                <a:cubicBezTo>
                  <a:pt x="687694" y="1604663"/>
                  <a:pt x="686934" y="1604663"/>
                  <a:pt x="686172" y="1604663"/>
                </a:cubicBezTo>
                <a:lnTo>
                  <a:pt x="686426" y="1604790"/>
                </a:lnTo>
                <a:cubicBezTo>
                  <a:pt x="342705" y="1608850"/>
                  <a:pt x="42632" y="1327429"/>
                  <a:pt x="0" y="969117"/>
                </a:cubicBezTo>
                <a:close/>
                <a:moveTo>
                  <a:pt x="353617" y="0"/>
                </a:moveTo>
                <a:cubicBezTo>
                  <a:pt x="376837" y="105184"/>
                  <a:pt x="440404" y="201360"/>
                  <a:pt x="538863" y="263152"/>
                </a:cubicBezTo>
                <a:cubicBezTo>
                  <a:pt x="586824" y="293349"/>
                  <a:pt x="638719" y="312382"/>
                  <a:pt x="691374" y="321263"/>
                </a:cubicBezTo>
                <a:lnTo>
                  <a:pt x="691374" y="321770"/>
                </a:lnTo>
                <a:cubicBezTo>
                  <a:pt x="852132" y="348669"/>
                  <a:pt x="1020630" y="279265"/>
                  <a:pt x="1112746" y="132590"/>
                </a:cubicBezTo>
                <a:cubicBezTo>
                  <a:pt x="1139009" y="90594"/>
                  <a:pt x="1156900" y="45804"/>
                  <a:pt x="1166796" y="127"/>
                </a:cubicBezTo>
                <a:lnTo>
                  <a:pt x="1168066" y="127"/>
                </a:lnTo>
                <a:lnTo>
                  <a:pt x="1443015" y="127"/>
                </a:lnTo>
                <a:cubicBezTo>
                  <a:pt x="1443015" y="216713"/>
                  <a:pt x="1619254" y="392950"/>
                  <a:pt x="1835838" y="392950"/>
                </a:cubicBezTo>
                <a:cubicBezTo>
                  <a:pt x="2052298" y="392950"/>
                  <a:pt x="2228535" y="216713"/>
                  <a:pt x="2228535" y="127"/>
                </a:cubicBezTo>
                <a:lnTo>
                  <a:pt x="2503486" y="127"/>
                </a:lnTo>
                <a:lnTo>
                  <a:pt x="2579360" y="127"/>
                </a:lnTo>
                <a:cubicBezTo>
                  <a:pt x="2602580" y="105312"/>
                  <a:pt x="2666146" y="201487"/>
                  <a:pt x="2764860" y="263405"/>
                </a:cubicBezTo>
                <a:cubicBezTo>
                  <a:pt x="2812821" y="293602"/>
                  <a:pt x="2864716" y="312635"/>
                  <a:pt x="2917370" y="321517"/>
                </a:cubicBezTo>
                <a:lnTo>
                  <a:pt x="2917370" y="322024"/>
                </a:lnTo>
                <a:cubicBezTo>
                  <a:pt x="3078129" y="348923"/>
                  <a:pt x="3246627" y="279519"/>
                  <a:pt x="3338743" y="132845"/>
                </a:cubicBezTo>
                <a:cubicBezTo>
                  <a:pt x="3365006" y="90847"/>
                  <a:pt x="3382897" y="46058"/>
                  <a:pt x="3392793" y="255"/>
                </a:cubicBezTo>
                <a:lnTo>
                  <a:pt x="3513838" y="255"/>
                </a:lnTo>
                <a:cubicBezTo>
                  <a:pt x="3512696" y="351206"/>
                  <a:pt x="3255002" y="630978"/>
                  <a:pt x="2917370" y="636182"/>
                </a:cubicBezTo>
                <a:cubicBezTo>
                  <a:pt x="2916610" y="636182"/>
                  <a:pt x="2915848" y="636182"/>
                  <a:pt x="2915087" y="636182"/>
                </a:cubicBezTo>
                <a:cubicBezTo>
                  <a:pt x="2707256" y="638719"/>
                  <a:pt x="2515666" y="536707"/>
                  <a:pt x="2387009" y="376709"/>
                </a:cubicBezTo>
                <a:cubicBezTo>
                  <a:pt x="2266599" y="552312"/>
                  <a:pt x="2064478" y="667901"/>
                  <a:pt x="1835838" y="667901"/>
                </a:cubicBezTo>
                <a:cubicBezTo>
                  <a:pt x="1566598" y="667901"/>
                  <a:pt x="1334279" y="507650"/>
                  <a:pt x="1228714" y="277616"/>
                </a:cubicBezTo>
                <a:cubicBezTo>
                  <a:pt x="1133681" y="487985"/>
                  <a:pt x="932955" y="632374"/>
                  <a:pt x="691374" y="636054"/>
                </a:cubicBezTo>
                <a:cubicBezTo>
                  <a:pt x="690613" y="636054"/>
                  <a:pt x="689851" y="636054"/>
                  <a:pt x="689090" y="636054"/>
                </a:cubicBezTo>
                <a:cubicBezTo>
                  <a:pt x="345371" y="640242"/>
                  <a:pt x="45296" y="358819"/>
                  <a:pt x="2664" y="508"/>
                </a:cubicBezTo>
                <a:close/>
              </a:path>
            </a:pathLst>
          </a:custGeom>
        </p:spPr>
        <p:txBody>
          <a:bodyPr wrap="square">
            <a:noAutofit/>
          </a:bodyPr>
          <a:lstStyle>
            <a:lvl1pPr marL="0" indent="0" algn="ctr">
              <a:buFontTx/>
              <a:buNone/>
              <a:defRPr sz="1800">
                <a:solidFill>
                  <a:srgbClr val="FF0000"/>
                </a:solidFill>
              </a:defRPr>
            </a:lvl1pPr>
          </a:lstStyle>
          <a:p>
            <a:pPr marL="285750" marR="0" lvl="0" indent="-285750" algn="ctr" defTabSz="914400" rtl="0" eaLnBrk="1" fontAlgn="auto" latinLnBrk="0" hangingPunct="1">
              <a:lnSpc>
                <a:spcPct val="90000"/>
              </a:lnSpc>
              <a:spcBef>
                <a:spcPts val="1000"/>
              </a:spcBef>
              <a:spcAft>
                <a:spcPts val="0"/>
              </a:spcAft>
              <a:buClrTx/>
              <a:buSzTx/>
              <a:tabLst/>
              <a:defRPr/>
            </a:pPr>
            <a:r>
              <a:rPr lang="fi-FI" dirty="0"/>
              <a:t>Lisää kuva napsauttamalla kuvaketta.</a:t>
            </a:r>
            <a:br>
              <a:rPr lang="fi-FI" dirty="0"/>
            </a:br>
            <a:r>
              <a:rPr lang="fi-FI" dirty="0"/>
              <a:t>Ohjeet kuvan rajaamiseen ja skaalaamiseen löytyvät diasarjan alussa olevalta ohjesivulta.</a:t>
            </a:r>
            <a:br>
              <a:rPr lang="fi-FI" dirty="0"/>
            </a:br>
            <a:r>
              <a:rPr lang="fi-FI" dirty="0"/>
              <a:t>Muista lisätä kuvalle alt-teksti.</a:t>
            </a:r>
          </a:p>
          <a:p>
            <a:endParaRPr lang="fi-FI" dirty="0"/>
          </a:p>
        </p:txBody>
      </p:sp>
      <p:sp>
        <p:nvSpPr>
          <p:cNvPr id="9" name="Otsikko 1">
            <a:extLst>
              <a:ext uri="{FF2B5EF4-FFF2-40B4-BE49-F238E27FC236}">
                <a16:creationId xmlns:a16="http://schemas.microsoft.com/office/drawing/2014/main" id="{D05048C3-7FA6-3884-A3E9-700D49D2C735}"/>
              </a:ext>
            </a:extLst>
          </p:cNvPr>
          <p:cNvSpPr>
            <a:spLocks noGrp="1"/>
          </p:cNvSpPr>
          <p:nvPr>
            <p:ph type="title" hasCustomPrompt="1"/>
          </p:nvPr>
        </p:nvSpPr>
        <p:spPr>
          <a:xfrm>
            <a:off x="682171" y="571499"/>
            <a:ext cx="5888750" cy="1278566"/>
          </a:xfrm>
        </p:spPr>
        <p:txBody>
          <a:bodyPr>
            <a:noAutofit/>
          </a:bodyPr>
          <a:lstStyle>
            <a:lvl1pPr>
              <a:defRPr sz="3800"/>
            </a:lvl1pPr>
          </a:lstStyle>
          <a:p>
            <a:r>
              <a:rPr lang="fi-FI" dirty="0"/>
              <a:t>Lisää otsikko napsauttamalla</a:t>
            </a:r>
          </a:p>
        </p:txBody>
      </p:sp>
      <p:sp>
        <p:nvSpPr>
          <p:cNvPr id="11" name="Sisällön paikkamerkki 2">
            <a:extLst>
              <a:ext uri="{FF2B5EF4-FFF2-40B4-BE49-F238E27FC236}">
                <a16:creationId xmlns:a16="http://schemas.microsoft.com/office/drawing/2014/main" id="{DA603E91-F656-12B5-2562-5589767A6DA0}"/>
              </a:ext>
            </a:extLst>
          </p:cNvPr>
          <p:cNvSpPr>
            <a:spLocks noGrp="1"/>
          </p:cNvSpPr>
          <p:nvPr>
            <p:ph idx="1" hasCustomPrompt="1"/>
          </p:nvPr>
        </p:nvSpPr>
        <p:spPr>
          <a:xfrm>
            <a:off x="682169" y="2048747"/>
            <a:ext cx="5888749" cy="3780554"/>
          </a:xfrm>
        </p:spPr>
        <p:txBody>
          <a:bodyPr>
            <a:noAutofit/>
          </a:bodyPr>
          <a:lstStyle>
            <a:lvl1pPr marL="0" indent="0">
              <a:buNone/>
              <a:defRPr/>
            </a:lvl1pPr>
          </a:lstStyle>
          <a:p>
            <a:pPr lvl="0"/>
            <a:r>
              <a:rPr lang="fi-FI" dirty="0"/>
              <a:t>Lisää tekstiä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448801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Kuva ja sisältö ">
    <p:spTree>
      <p:nvGrpSpPr>
        <p:cNvPr id="1" name=""/>
        <p:cNvGrpSpPr/>
        <p:nvPr/>
      </p:nvGrpSpPr>
      <p:grpSpPr>
        <a:xfrm>
          <a:off x="0" y="0"/>
          <a:ext cx="0" cy="0"/>
          <a:chOff x="0" y="0"/>
          <a:chExt cx="0" cy="0"/>
        </a:xfrm>
      </p:grpSpPr>
      <p:sp>
        <p:nvSpPr>
          <p:cNvPr id="3" name="Kuvan paikkamerkki 2">
            <a:extLst>
              <a:ext uri="{FF2B5EF4-FFF2-40B4-BE49-F238E27FC236}">
                <a16:creationId xmlns:a16="http://schemas.microsoft.com/office/drawing/2014/main" id="{57C80A9E-A3B7-A6AF-80F7-86AFC224A8BF}"/>
              </a:ext>
              <a:ext uri="{C183D7F6-B498-43B3-948B-1728B52AA6E4}">
                <adec:decorative xmlns:adec="http://schemas.microsoft.com/office/drawing/2017/decorative" val="1"/>
              </a:ext>
            </a:extLst>
          </p:cNvPr>
          <p:cNvSpPr>
            <a:spLocks noGrp="1"/>
          </p:cNvSpPr>
          <p:nvPr>
            <p:ph type="pic" idx="1" hasCustomPrompt="1"/>
          </p:nvPr>
        </p:nvSpPr>
        <p:spPr>
          <a:xfrm>
            <a:off x="0" y="0"/>
            <a:ext cx="5655076" cy="6858000"/>
          </a:xfrm>
        </p:spPr>
        <p:txBody>
          <a:bodyPr>
            <a:normAutofit/>
          </a:bodyPr>
          <a:lstStyle>
            <a:lvl1pPr marL="0" indent="0" algn="ctr">
              <a:buNone/>
              <a:defRPr sz="1800">
                <a:solidFill>
                  <a:srgbClr val="FF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lang="fi-FI" dirty="0"/>
            </a:br>
            <a:r>
              <a:rPr lang="fi-FI" dirty="0"/>
              <a:t>Lisää kuva napsauttamalla </a:t>
            </a:r>
            <a:br>
              <a:rPr lang="fi-FI" dirty="0"/>
            </a:br>
            <a:r>
              <a:rPr lang="fi-FI" dirty="0"/>
              <a:t>keskellä näkyvää kuvaketta.</a:t>
            </a:r>
            <a:br>
              <a:rPr lang="fi-FI" dirty="0"/>
            </a:br>
            <a:r>
              <a:rPr lang="fi-FI" dirty="0"/>
              <a:t>Ohjeet kuvan rajaamiseen ja skaalaamiseen löytyvät diasarjan alussa olevalta ohjesivulta.</a:t>
            </a:r>
            <a:br>
              <a:rPr lang="fi-FI" dirty="0"/>
            </a:br>
            <a:r>
              <a:rPr lang="fi-FI" dirty="0"/>
              <a:t>Muista lisätä kuvalle alt-teksti.</a:t>
            </a:r>
          </a:p>
        </p:txBody>
      </p:sp>
      <p:pic>
        <p:nvPicPr>
          <p:cNvPr id="7" name="Kuva 4">
            <a:extLst>
              <a:ext uri="{FF2B5EF4-FFF2-40B4-BE49-F238E27FC236}">
                <a16:creationId xmlns:a16="http://schemas.microsoft.com/office/drawing/2014/main" id="{A7AA0FC4-980B-BFAC-EA98-9BC5BB2E5CB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39325" y="6055469"/>
            <a:ext cx="1933575" cy="513606"/>
          </a:xfrm>
          <a:prstGeom prst="rect">
            <a:avLst/>
          </a:prstGeom>
        </p:spPr>
      </p:pic>
      <p:sp>
        <p:nvSpPr>
          <p:cNvPr id="10" name="Otsikko 1">
            <a:extLst>
              <a:ext uri="{FF2B5EF4-FFF2-40B4-BE49-F238E27FC236}">
                <a16:creationId xmlns:a16="http://schemas.microsoft.com/office/drawing/2014/main" id="{538C098E-3E44-B9F0-FC60-C2CF263552BB}"/>
              </a:ext>
            </a:extLst>
          </p:cNvPr>
          <p:cNvSpPr>
            <a:spLocks noGrp="1"/>
          </p:cNvSpPr>
          <p:nvPr>
            <p:ph type="title" hasCustomPrompt="1"/>
          </p:nvPr>
        </p:nvSpPr>
        <p:spPr>
          <a:xfrm>
            <a:off x="6285391" y="571499"/>
            <a:ext cx="5224437" cy="1278566"/>
          </a:xfrm>
        </p:spPr>
        <p:txBody>
          <a:bodyPr>
            <a:noAutofit/>
          </a:bodyPr>
          <a:lstStyle>
            <a:lvl1pPr>
              <a:defRPr sz="3800"/>
            </a:lvl1pPr>
          </a:lstStyle>
          <a:p>
            <a:r>
              <a:rPr lang="fi-FI" dirty="0"/>
              <a:t>Lisää otsikko napsauttamalla</a:t>
            </a:r>
          </a:p>
        </p:txBody>
      </p:sp>
      <p:sp>
        <p:nvSpPr>
          <p:cNvPr id="11" name="Sisällön paikkamerkki 2">
            <a:extLst>
              <a:ext uri="{FF2B5EF4-FFF2-40B4-BE49-F238E27FC236}">
                <a16:creationId xmlns:a16="http://schemas.microsoft.com/office/drawing/2014/main" id="{71A7FEF0-1E42-E87F-44AE-D7AF91FB1433}"/>
              </a:ext>
            </a:extLst>
          </p:cNvPr>
          <p:cNvSpPr>
            <a:spLocks noGrp="1"/>
          </p:cNvSpPr>
          <p:nvPr>
            <p:ph idx="10" hasCustomPrompt="1"/>
          </p:nvPr>
        </p:nvSpPr>
        <p:spPr>
          <a:xfrm>
            <a:off x="6285390" y="2048747"/>
            <a:ext cx="5224437" cy="3780554"/>
          </a:xfrm>
        </p:spPr>
        <p:txBody>
          <a:bodyPr>
            <a:noAutofit/>
          </a:bodyPr>
          <a:lstStyle>
            <a:lvl1pPr marL="0" indent="0">
              <a:buNone/>
              <a:defRPr/>
            </a:lvl1pPr>
          </a:lstStyle>
          <a:p>
            <a:pPr lvl="0"/>
            <a:r>
              <a:rPr lang="fi-FI" dirty="0"/>
              <a:t>Lisää tekstiä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35465913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Kuva ja sisältö 2">
    <p:spTree>
      <p:nvGrpSpPr>
        <p:cNvPr id="1" name=""/>
        <p:cNvGrpSpPr/>
        <p:nvPr/>
      </p:nvGrpSpPr>
      <p:grpSpPr>
        <a:xfrm>
          <a:off x="0" y="0"/>
          <a:ext cx="0" cy="0"/>
          <a:chOff x="0" y="0"/>
          <a:chExt cx="0" cy="0"/>
        </a:xfrm>
      </p:grpSpPr>
      <p:pic>
        <p:nvPicPr>
          <p:cNvPr id="7" name="Kuva 4">
            <a:extLst>
              <a:ext uri="{FF2B5EF4-FFF2-40B4-BE49-F238E27FC236}">
                <a16:creationId xmlns:a16="http://schemas.microsoft.com/office/drawing/2014/main" id="{A7AA0FC4-980B-BFAC-EA98-9BC5BB2E5CB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39325" y="6055469"/>
            <a:ext cx="1933575" cy="513606"/>
          </a:xfrm>
          <a:prstGeom prst="rect">
            <a:avLst/>
          </a:prstGeom>
        </p:spPr>
      </p:pic>
      <p:sp>
        <p:nvSpPr>
          <p:cNvPr id="5" name="Kuvan paikkamerkki 5">
            <a:extLst>
              <a:ext uri="{FF2B5EF4-FFF2-40B4-BE49-F238E27FC236}">
                <a16:creationId xmlns:a16="http://schemas.microsoft.com/office/drawing/2014/main" id="{05E40DAB-D981-7D68-5629-60F3AB80C9D4}"/>
              </a:ext>
              <a:ext uri="{C183D7F6-B498-43B3-948B-1728B52AA6E4}">
                <adec:decorative xmlns:adec="http://schemas.microsoft.com/office/drawing/2017/decorative" val="1"/>
              </a:ext>
            </a:extLst>
          </p:cNvPr>
          <p:cNvSpPr>
            <a:spLocks noGrp="1"/>
          </p:cNvSpPr>
          <p:nvPr>
            <p:ph type="pic" sz="quarter" idx="11" hasCustomPrompt="1"/>
          </p:nvPr>
        </p:nvSpPr>
        <p:spPr>
          <a:xfrm>
            <a:off x="0" y="1263921"/>
            <a:ext cx="4688271" cy="5594460"/>
          </a:xfrm>
          <a:custGeom>
            <a:avLst/>
            <a:gdLst>
              <a:gd name="connsiteX0" fmla="*/ 0 w 4688271"/>
              <a:gd name="connsiteY0" fmla="*/ 0 h 5594460"/>
              <a:gd name="connsiteX1" fmla="*/ 4648853 w 4688271"/>
              <a:gd name="connsiteY1" fmla="*/ 5362028 h 5594460"/>
              <a:gd name="connsiteX2" fmla="*/ 4688271 w 4688271"/>
              <a:gd name="connsiteY2" fmla="*/ 5594460 h 5594460"/>
              <a:gd name="connsiteX3" fmla="*/ 1198786 w 4688271"/>
              <a:gd name="connsiteY3" fmla="*/ 5594460 h 5594460"/>
              <a:gd name="connsiteX4" fmla="*/ 1069202 w 4688271"/>
              <a:gd name="connsiteY4" fmla="*/ 5332987 h 5594460"/>
              <a:gd name="connsiteX5" fmla="*/ 918726 w 4688271"/>
              <a:gd name="connsiteY5" fmla="*/ 5075366 h 5594460"/>
              <a:gd name="connsiteX6" fmla="*/ 0 w 4688271"/>
              <a:gd name="connsiteY6" fmla="*/ 4037560 h 559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8271" h="5594460">
                <a:moveTo>
                  <a:pt x="0" y="0"/>
                </a:moveTo>
                <a:cubicBezTo>
                  <a:pt x="2387277" y="899829"/>
                  <a:pt x="4193876" y="2949305"/>
                  <a:pt x="4648853" y="5362028"/>
                </a:cubicBezTo>
                <a:lnTo>
                  <a:pt x="4688271" y="5594460"/>
                </a:lnTo>
                <a:lnTo>
                  <a:pt x="1198786" y="5594460"/>
                </a:lnTo>
                <a:lnTo>
                  <a:pt x="1069202" y="5332987"/>
                </a:lnTo>
                <a:cubicBezTo>
                  <a:pt x="1022360" y="5246052"/>
                  <a:pt x="972215" y="5160120"/>
                  <a:pt x="918726" y="5075366"/>
                </a:cubicBezTo>
                <a:cubicBezTo>
                  <a:pt x="663383" y="4670763"/>
                  <a:pt x="351559" y="4323660"/>
                  <a:pt x="0" y="4037560"/>
                </a:cubicBezTo>
                <a:close/>
              </a:path>
            </a:pathLst>
          </a:custGeom>
        </p:spPr>
        <p:txBody>
          <a:bodyPr wrap="square">
            <a:noAutofit/>
          </a:bodyPr>
          <a:lstStyle>
            <a:lvl1pPr marL="0" indent="0" algn="ctr">
              <a:buFontTx/>
              <a:buNone/>
              <a:defRPr lang="fi-FI" sz="1400" kern="1200" dirty="0" smtClean="0">
                <a:solidFill>
                  <a:srgbClr val="FF0000"/>
                </a:solidFill>
                <a:latin typeface="+mn-lt"/>
                <a:ea typeface="+mn-ea"/>
                <a:cs typeface="+mn-cs"/>
              </a:defRPr>
            </a:lvl1pPr>
          </a:lstStyle>
          <a:p>
            <a:pPr algn="ctr">
              <a:lnSpc>
                <a:spcPts val="1600"/>
              </a:lnSpc>
              <a:spcBef>
                <a:spcPts val="800"/>
              </a:spcBef>
              <a:buClr>
                <a:schemeClr val="accent1"/>
              </a:buClr>
              <a:defRPr/>
            </a:pPr>
            <a:br>
              <a:rPr lang="fi-FI" dirty="0"/>
            </a:br>
            <a:r>
              <a:rPr lang="fi-FI" dirty="0"/>
              <a:t>Lisää kuva kaarimuotoon napsauttamalla alla näkyvää kuvaketta. </a:t>
            </a:r>
            <a:br>
              <a:rPr lang="fi-FI" dirty="0"/>
            </a:br>
            <a:r>
              <a:rPr lang="fi-FI" dirty="0"/>
              <a:t>Kaareen sijoitetun kuvan rajausta voit muuttaa helposti aktivoimalla kuvalaatikon ja valitsemalla Muotoile-välilehdeltä Rajaa-työkalu. Nyt voit siirtää kuvaa hiirellä/nuolinäppäimillä tai skaalata kuvaa tarttumalla kuvan kulmissa oleviin valkoisiin palloihin. Kun kuvasta näkyy sopiva kohta, klikkaa kuvan ulkopuolelle. </a:t>
            </a:r>
            <a:br>
              <a:rPr lang="fi-FI" dirty="0"/>
            </a:br>
            <a:r>
              <a:rPr lang="fi-FI" dirty="0"/>
              <a:t>Kuvan voi poistaa/vaihtaa klikkaamalla </a:t>
            </a:r>
            <a:r>
              <a:rPr lang="fi-FI" dirty="0" err="1"/>
              <a:t>Delete</a:t>
            </a:r>
            <a:r>
              <a:rPr lang="fi-FI" dirty="0"/>
              <a:t>-näppäintä.</a:t>
            </a:r>
            <a:br>
              <a:rPr lang="fi-FI" dirty="0"/>
            </a:br>
            <a:r>
              <a:rPr lang="fi-FI" dirty="0"/>
              <a:t>Muista lisätä kuvalle alt-teksti.</a:t>
            </a:r>
          </a:p>
        </p:txBody>
      </p:sp>
      <p:sp>
        <p:nvSpPr>
          <p:cNvPr id="6" name="Otsikko 1">
            <a:extLst>
              <a:ext uri="{FF2B5EF4-FFF2-40B4-BE49-F238E27FC236}">
                <a16:creationId xmlns:a16="http://schemas.microsoft.com/office/drawing/2014/main" id="{242EB14F-ACB7-4C77-5CF1-616AC39765BF}"/>
              </a:ext>
            </a:extLst>
          </p:cNvPr>
          <p:cNvSpPr>
            <a:spLocks noGrp="1"/>
          </p:cNvSpPr>
          <p:nvPr>
            <p:ph type="title" hasCustomPrompt="1"/>
          </p:nvPr>
        </p:nvSpPr>
        <p:spPr>
          <a:xfrm>
            <a:off x="4961213" y="571499"/>
            <a:ext cx="6548615" cy="1278566"/>
          </a:xfrm>
        </p:spPr>
        <p:txBody>
          <a:bodyPr>
            <a:noAutofit/>
          </a:bodyPr>
          <a:lstStyle>
            <a:lvl1pPr>
              <a:defRPr sz="3800"/>
            </a:lvl1pPr>
          </a:lstStyle>
          <a:p>
            <a:r>
              <a:rPr lang="fi-FI" dirty="0"/>
              <a:t>Lisää otsikko napsauttamalla</a:t>
            </a:r>
          </a:p>
        </p:txBody>
      </p:sp>
      <p:sp>
        <p:nvSpPr>
          <p:cNvPr id="8" name="Sisällön paikkamerkki 2">
            <a:extLst>
              <a:ext uri="{FF2B5EF4-FFF2-40B4-BE49-F238E27FC236}">
                <a16:creationId xmlns:a16="http://schemas.microsoft.com/office/drawing/2014/main" id="{1DFC1383-5B5F-9DE1-C50A-5F631A370500}"/>
              </a:ext>
            </a:extLst>
          </p:cNvPr>
          <p:cNvSpPr>
            <a:spLocks noGrp="1"/>
          </p:cNvSpPr>
          <p:nvPr>
            <p:ph idx="1" hasCustomPrompt="1"/>
          </p:nvPr>
        </p:nvSpPr>
        <p:spPr>
          <a:xfrm>
            <a:off x="4961212" y="2048747"/>
            <a:ext cx="6548615" cy="3780554"/>
          </a:xfrm>
        </p:spPr>
        <p:txBody>
          <a:bodyPr>
            <a:noAutofit/>
          </a:bodyPr>
          <a:lstStyle>
            <a:lvl1pPr marL="0" indent="0">
              <a:buNone/>
              <a:defRPr/>
            </a:lvl1pPr>
          </a:lstStyle>
          <a:p>
            <a:pPr lvl="0"/>
            <a:r>
              <a:rPr lang="fi-FI" dirty="0"/>
              <a:t>Lisää tekstiä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30291135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Keskitetty 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00D669B-29C8-A4EB-2D71-CF37716F9117}"/>
              </a:ext>
            </a:extLst>
          </p:cNvPr>
          <p:cNvSpPr>
            <a:spLocks noGrp="1"/>
          </p:cNvSpPr>
          <p:nvPr>
            <p:ph type="title" hasCustomPrompt="1"/>
          </p:nvPr>
        </p:nvSpPr>
        <p:spPr>
          <a:xfrm>
            <a:off x="1465941" y="2046515"/>
            <a:ext cx="9506859" cy="1148610"/>
          </a:xfrm>
        </p:spPr>
        <p:txBody>
          <a:bodyPr>
            <a:noAutofit/>
          </a:bodyPr>
          <a:lstStyle>
            <a:lvl1pPr algn="ctr">
              <a:defRPr sz="3800"/>
            </a:lvl1pPr>
          </a:lstStyle>
          <a:p>
            <a:r>
              <a:rPr lang="fi-FI" dirty="0"/>
              <a:t>Lisää tekstiä napsauttamalla</a:t>
            </a:r>
          </a:p>
        </p:txBody>
      </p:sp>
      <p:sp>
        <p:nvSpPr>
          <p:cNvPr id="6" name="Alaotsikko 2">
            <a:extLst>
              <a:ext uri="{FF2B5EF4-FFF2-40B4-BE49-F238E27FC236}">
                <a16:creationId xmlns:a16="http://schemas.microsoft.com/office/drawing/2014/main" id="{125EE5CF-D820-EC6B-B521-B4A14B9F9AFE}"/>
              </a:ext>
            </a:extLst>
          </p:cNvPr>
          <p:cNvSpPr>
            <a:spLocks noGrp="1"/>
          </p:cNvSpPr>
          <p:nvPr>
            <p:ph type="subTitle" idx="10" hasCustomPrompt="1"/>
          </p:nvPr>
        </p:nvSpPr>
        <p:spPr>
          <a:xfrm>
            <a:off x="1465941" y="3352147"/>
            <a:ext cx="9506859" cy="1814939"/>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fi-FI" dirty="0"/>
              <a:t>Lisää tekstiä napsauttamalla</a:t>
            </a:r>
          </a:p>
        </p:txBody>
      </p:sp>
      <p:pic>
        <p:nvPicPr>
          <p:cNvPr id="4" name="Kuva 3">
            <a:extLst>
              <a:ext uri="{FF2B5EF4-FFF2-40B4-BE49-F238E27FC236}">
                <a16:creationId xmlns:a16="http://schemas.microsoft.com/office/drawing/2014/main" id="{689B0F09-8B74-5048-A35E-DD91870C42F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39325" y="6055469"/>
            <a:ext cx="1933575" cy="513606"/>
          </a:xfrm>
          <a:prstGeom prst="rect">
            <a:avLst/>
          </a:prstGeom>
        </p:spPr>
      </p:pic>
    </p:spTree>
    <p:extLst>
      <p:ext uri="{BB962C8B-B14F-4D97-AF65-F5344CB8AC3E}">
        <p14:creationId xmlns:p14="http://schemas.microsoft.com/office/powerpoint/2010/main" val="23010098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Otsikko">
    <p:spTree>
      <p:nvGrpSpPr>
        <p:cNvPr id="1" name=""/>
        <p:cNvGrpSpPr/>
        <p:nvPr/>
      </p:nvGrpSpPr>
      <p:grpSpPr>
        <a:xfrm>
          <a:off x="0" y="0"/>
          <a:ext cx="0" cy="0"/>
          <a:chOff x="0" y="0"/>
          <a:chExt cx="0" cy="0"/>
        </a:xfrm>
      </p:grpSpPr>
      <p:sp>
        <p:nvSpPr>
          <p:cNvPr id="8" name="Otsikko 1">
            <a:extLst>
              <a:ext uri="{FF2B5EF4-FFF2-40B4-BE49-F238E27FC236}">
                <a16:creationId xmlns:a16="http://schemas.microsoft.com/office/drawing/2014/main" id="{11C1D0A0-B4E1-10DE-121D-A479D19B3C0B}"/>
              </a:ext>
            </a:extLst>
          </p:cNvPr>
          <p:cNvSpPr>
            <a:spLocks noGrp="1"/>
          </p:cNvSpPr>
          <p:nvPr>
            <p:ph type="title" hasCustomPrompt="1"/>
          </p:nvPr>
        </p:nvSpPr>
        <p:spPr>
          <a:xfrm>
            <a:off x="682170" y="571499"/>
            <a:ext cx="10827659" cy="983513"/>
          </a:xfrm>
        </p:spPr>
        <p:txBody>
          <a:bodyPr>
            <a:noAutofit/>
          </a:bodyPr>
          <a:lstStyle>
            <a:lvl1pPr>
              <a:defRPr sz="3800"/>
            </a:lvl1pPr>
          </a:lstStyle>
          <a:p>
            <a:r>
              <a:rPr lang="fi-FI" dirty="0"/>
              <a:t>Lisää otsikko napsauttamalla</a:t>
            </a:r>
          </a:p>
        </p:txBody>
      </p:sp>
      <p:pic>
        <p:nvPicPr>
          <p:cNvPr id="9" name="Kuva 2">
            <a:extLst>
              <a:ext uri="{FF2B5EF4-FFF2-40B4-BE49-F238E27FC236}">
                <a16:creationId xmlns:a16="http://schemas.microsoft.com/office/drawing/2014/main" id="{FA607794-4935-7662-5871-AD2ED260916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39325" y="6055469"/>
            <a:ext cx="1933575" cy="513606"/>
          </a:xfrm>
          <a:prstGeom prst="rect">
            <a:avLst/>
          </a:prstGeom>
        </p:spPr>
      </p:pic>
    </p:spTree>
    <p:extLst>
      <p:ext uri="{BB962C8B-B14F-4D97-AF65-F5344CB8AC3E}">
        <p14:creationId xmlns:p14="http://schemas.microsoft.com/office/powerpoint/2010/main" val="26364551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pic>
        <p:nvPicPr>
          <p:cNvPr id="6" name="Kuva 1">
            <a:extLst>
              <a:ext uri="{FF2B5EF4-FFF2-40B4-BE49-F238E27FC236}">
                <a16:creationId xmlns:a16="http://schemas.microsoft.com/office/drawing/2014/main" id="{6E2A3B3F-ED59-5905-C8DB-A53BFFB16C6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39325" y="6055469"/>
            <a:ext cx="1933575" cy="513606"/>
          </a:xfrm>
          <a:prstGeom prst="rect">
            <a:avLst/>
          </a:prstGeom>
        </p:spPr>
      </p:pic>
    </p:spTree>
    <p:extLst>
      <p:ext uri="{BB962C8B-B14F-4D97-AF65-F5344CB8AC3E}">
        <p14:creationId xmlns:p14="http://schemas.microsoft.com/office/powerpoint/2010/main" val="1854050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8408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tsikko, sisältö ja kuvituselementti 4">
    <p:spTree>
      <p:nvGrpSpPr>
        <p:cNvPr id="1" name=""/>
        <p:cNvGrpSpPr/>
        <p:nvPr/>
      </p:nvGrpSpPr>
      <p:grpSpPr>
        <a:xfrm>
          <a:off x="0" y="0"/>
          <a:ext cx="0" cy="0"/>
          <a:chOff x="0" y="0"/>
          <a:chExt cx="0" cy="0"/>
        </a:xfrm>
      </p:grpSpPr>
      <p:pic>
        <p:nvPicPr>
          <p:cNvPr id="4" name="Kuva 4">
            <a:extLst>
              <a:ext uri="{FF2B5EF4-FFF2-40B4-BE49-F238E27FC236}">
                <a16:creationId xmlns:a16="http://schemas.microsoft.com/office/drawing/2014/main" id="{689B0F09-8B74-5048-A35E-DD91870C42F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39325" y="6055469"/>
            <a:ext cx="1933575" cy="513606"/>
          </a:xfrm>
          <a:prstGeom prst="rect">
            <a:avLst/>
          </a:prstGeom>
        </p:spPr>
      </p:pic>
      <p:sp>
        <p:nvSpPr>
          <p:cNvPr id="16" name="Kuvan paikkamerkki 15">
            <a:extLst>
              <a:ext uri="{FF2B5EF4-FFF2-40B4-BE49-F238E27FC236}">
                <a16:creationId xmlns:a16="http://schemas.microsoft.com/office/drawing/2014/main" id="{0DF876A1-E5D4-508F-65CF-525B5DEB7738}"/>
              </a:ext>
              <a:ext uri="{C183D7F6-B498-43B3-948B-1728B52AA6E4}">
                <adec:decorative xmlns:adec="http://schemas.microsoft.com/office/drawing/2017/decorative" val="1"/>
              </a:ext>
            </a:extLst>
          </p:cNvPr>
          <p:cNvSpPr>
            <a:spLocks noGrp="1"/>
          </p:cNvSpPr>
          <p:nvPr>
            <p:ph type="pic" sz="quarter" idx="10" hasCustomPrompt="1"/>
          </p:nvPr>
        </p:nvSpPr>
        <p:spPr>
          <a:xfrm>
            <a:off x="7602646" y="1046122"/>
            <a:ext cx="3540273" cy="4258077"/>
          </a:xfrm>
          <a:custGeom>
            <a:avLst/>
            <a:gdLst>
              <a:gd name="connsiteX0" fmla="*/ 1571621 w 3143250"/>
              <a:gd name="connsiteY0" fmla="*/ 0 h 3780556"/>
              <a:gd name="connsiteX1" fmla="*/ 3135450 w 3143250"/>
              <a:gd name="connsiteY1" fmla="*/ 1435375 h 3780556"/>
              <a:gd name="connsiteX2" fmla="*/ 3143250 w 3143250"/>
              <a:gd name="connsiteY2" fmla="*/ 1591942 h 3780556"/>
              <a:gd name="connsiteX3" fmla="*/ 3143250 w 3143250"/>
              <a:gd name="connsiteY3" fmla="*/ 1602777 h 3780556"/>
              <a:gd name="connsiteX4" fmla="*/ 3129422 w 3143250"/>
              <a:gd name="connsiteY4" fmla="*/ 1777823 h 3780556"/>
              <a:gd name="connsiteX5" fmla="*/ 1742554 w 3143250"/>
              <a:gd name="connsiteY5" fmla="*/ 3651528 h 3780556"/>
              <a:gd name="connsiteX6" fmla="*/ 1573669 w 3143250"/>
              <a:gd name="connsiteY6" fmla="*/ 3780556 h 3780556"/>
              <a:gd name="connsiteX7" fmla="*/ 1403207 w 3143250"/>
              <a:gd name="connsiteY7" fmla="*/ 3653418 h 3780556"/>
              <a:gd name="connsiteX8" fmla="*/ 13843 w 3143250"/>
              <a:gd name="connsiteY8" fmla="*/ 1781868 h 3780556"/>
              <a:gd name="connsiteX9" fmla="*/ 0 w 3143250"/>
              <a:gd name="connsiteY9" fmla="*/ 1602993 h 3780556"/>
              <a:gd name="connsiteX10" fmla="*/ 0 w 3143250"/>
              <a:gd name="connsiteY10" fmla="*/ 1591743 h 3780556"/>
              <a:gd name="connsiteX11" fmla="*/ 7790 w 3143250"/>
              <a:gd name="connsiteY11" fmla="*/ 1435375 h 3780556"/>
              <a:gd name="connsiteX12" fmla="*/ 1571621 w 3143250"/>
              <a:gd name="connsiteY12" fmla="*/ 0 h 378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43250" h="3780556">
                <a:moveTo>
                  <a:pt x="1571621" y="0"/>
                </a:moveTo>
                <a:cubicBezTo>
                  <a:pt x="2384246" y="0"/>
                  <a:pt x="3054805" y="630295"/>
                  <a:pt x="3135450" y="1435375"/>
                </a:cubicBezTo>
                <a:lnTo>
                  <a:pt x="3143250" y="1591942"/>
                </a:lnTo>
                <a:lnTo>
                  <a:pt x="3143250" y="1602777"/>
                </a:lnTo>
                <a:lnTo>
                  <a:pt x="3129422" y="1777823"/>
                </a:lnTo>
                <a:cubicBezTo>
                  <a:pt x="2990726" y="2673733"/>
                  <a:pt x="1876957" y="3548880"/>
                  <a:pt x="1742554" y="3651528"/>
                </a:cubicBezTo>
                <a:lnTo>
                  <a:pt x="1573669" y="3780556"/>
                </a:lnTo>
                <a:lnTo>
                  <a:pt x="1403207" y="3653418"/>
                </a:lnTo>
                <a:cubicBezTo>
                  <a:pt x="1268508" y="3552987"/>
                  <a:pt x="152783" y="2695562"/>
                  <a:pt x="13843" y="1781868"/>
                </a:cubicBezTo>
                <a:lnTo>
                  <a:pt x="0" y="1602993"/>
                </a:lnTo>
                <a:lnTo>
                  <a:pt x="0" y="1591743"/>
                </a:lnTo>
                <a:lnTo>
                  <a:pt x="7790" y="1435375"/>
                </a:lnTo>
                <a:cubicBezTo>
                  <a:pt x="88436" y="630295"/>
                  <a:pt x="758995" y="0"/>
                  <a:pt x="1571621" y="0"/>
                </a:cubicBezTo>
                <a:close/>
              </a:path>
            </a:pathLst>
          </a:custGeom>
        </p:spPr>
        <p:txBody>
          <a:bodyPr wrap="square">
            <a:noAutofit/>
          </a:bodyPr>
          <a:lstStyle>
            <a:lvl1pPr marL="0" indent="0" algn="ctr">
              <a:buFontTx/>
              <a:buNone/>
              <a:defRPr sz="1800">
                <a:solidFill>
                  <a:srgbClr val="FF0000"/>
                </a:solidFill>
              </a:defRPr>
            </a:lvl1pPr>
          </a:lstStyle>
          <a:p>
            <a:pPr marL="285750" marR="0" lvl="0" indent="-285750" algn="ctr" defTabSz="914400" rtl="0" eaLnBrk="1" fontAlgn="auto" latinLnBrk="0" hangingPunct="1">
              <a:lnSpc>
                <a:spcPct val="90000"/>
              </a:lnSpc>
              <a:spcBef>
                <a:spcPts val="1000"/>
              </a:spcBef>
              <a:spcAft>
                <a:spcPts val="0"/>
              </a:spcAft>
              <a:buClrTx/>
              <a:buSzTx/>
              <a:tabLst/>
              <a:defRPr/>
            </a:pPr>
            <a:r>
              <a:rPr lang="fi-FI" dirty="0"/>
              <a:t>Lisää kuva napsauttamalla kuvaketta. </a:t>
            </a:r>
            <a:br>
              <a:rPr lang="fi-FI" dirty="0"/>
            </a:br>
            <a:r>
              <a:rPr lang="fi-FI" dirty="0"/>
              <a:t>Ohjeet kuvan rajaamiseen ja skaalaamiseen löytyvät diasarjan alussa olevalta ohjesivulta. </a:t>
            </a:r>
            <a:br>
              <a:rPr lang="fi-FI" dirty="0"/>
            </a:br>
            <a:r>
              <a:rPr lang="fi-FI" dirty="0"/>
              <a:t>Muista lisätä kuvalle alt-teksti.</a:t>
            </a:r>
          </a:p>
          <a:p>
            <a:endParaRPr lang="fi-FI" dirty="0"/>
          </a:p>
        </p:txBody>
      </p:sp>
      <p:sp>
        <p:nvSpPr>
          <p:cNvPr id="23" name="Otsikko 1">
            <a:extLst>
              <a:ext uri="{FF2B5EF4-FFF2-40B4-BE49-F238E27FC236}">
                <a16:creationId xmlns:a16="http://schemas.microsoft.com/office/drawing/2014/main" id="{10C21353-E662-A370-76E8-8B375D706822}"/>
              </a:ext>
            </a:extLst>
          </p:cNvPr>
          <p:cNvSpPr>
            <a:spLocks noGrp="1"/>
          </p:cNvSpPr>
          <p:nvPr>
            <p:ph type="title" hasCustomPrompt="1"/>
          </p:nvPr>
        </p:nvSpPr>
        <p:spPr>
          <a:xfrm>
            <a:off x="682171" y="571499"/>
            <a:ext cx="5888750" cy="1278566"/>
          </a:xfrm>
        </p:spPr>
        <p:txBody>
          <a:bodyPr>
            <a:noAutofit/>
          </a:bodyPr>
          <a:lstStyle>
            <a:lvl1pPr>
              <a:defRPr sz="3800"/>
            </a:lvl1pPr>
          </a:lstStyle>
          <a:p>
            <a:r>
              <a:rPr lang="fi-FI" dirty="0"/>
              <a:t>Lisää otsikko napsauttamalla</a:t>
            </a:r>
          </a:p>
        </p:txBody>
      </p:sp>
      <p:sp>
        <p:nvSpPr>
          <p:cNvPr id="24" name="Sisällön paikkamerkki 2">
            <a:extLst>
              <a:ext uri="{FF2B5EF4-FFF2-40B4-BE49-F238E27FC236}">
                <a16:creationId xmlns:a16="http://schemas.microsoft.com/office/drawing/2014/main" id="{287405B4-BE24-E005-CD80-0EE4814FECFA}"/>
              </a:ext>
            </a:extLst>
          </p:cNvPr>
          <p:cNvSpPr>
            <a:spLocks noGrp="1"/>
          </p:cNvSpPr>
          <p:nvPr>
            <p:ph idx="1" hasCustomPrompt="1"/>
          </p:nvPr>
        </p:nvSpPr>
        <p:spPr>
          <a:xfrm>
            <a:off x="682169" y="2048747"/>
            <a:ext cx="5888749" cy="3780554"/>
          </a:xfrm>
        </p:spPr>
        <p:txBody>
          <a:bodyPr>
            <a:noAutofit/>
          </a:bodyPr>
          <a:lstStyle>
            <a:lvl1pPr marL="0" indent="0">
              <a:buNone/>
              <a:defRPr/>
            </a:lvl1pPr>
          </a:lstStyle>
          <a:p>
            <a:pPr lvl="0"/>
            <a:r>
              <a:rPr lang="fi-FI" dirty="0"/>
              <a:t>Lisää tekstiä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39938781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ONTENT: title">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2C8895DA-0D05-45BE-8E38-60E6838F063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4" y="0"/>
            <a:ext cx="12188389" cy="6858000"/>
          </a:xfrm>
          <a:prstGeom prst="rect">
            <a:avLst/>
          </a:prstGeom>
        </p:spPr>
      </p:pic>
      <p:sp>
        <p:nvSpPr>
          <p:cNvPr id="2" name="Otsikko 1"/>
          <p:cNvSpPr>
            <a:spLocks noGrp="1"/>
          </p:cNvSpPr>
          <p:nvPr>
            <p:ph type="title" hasCustomPrompt="1"/>
          </p:nvPr>
        </p:nvSpPr>
        <p:spPr>
          <a:xfrm>
            <a:off x="1536700" y="698499"/>
            <a:ext cx="9118600" cy="1049868"/>
          </a:xfrm>
        </p:spPr>
        <p:txBody>
          <a:bodyPr/>
          <a:lstStyle>
            <a:lvl1pPr>
              <a:defRPr>
                <a:solidFill>
                  <a:schemeClr val="accent1">
                    <a:lumMod val="75000"/>
                  </a:schemeClr>
                </a:solidFill>
              </a:defRPr>
            </a:lvl1pPr>
          </a:lstStyle>
          <a:p>
            <a:r>
              <a:rPr lang="fi-FI" dirty="0" err="1"/>
              <a:t>Title</a:t>
            </a:r>
            <a:endParaRPr lang="fi-FI" dirty="0"/>
          </a:p>
        </p:txBody>
      </p:sp>
      <p:sp>
        <p:nvSpPr>
          <p:cNvPr id="6" name="Dian numeron paikkamerkki 5"/>
          <p:cNvSpPr>
            <a:spLocks noGrp="1"/>
          </p:cNvSpPr>
          <p:nvPr>
            <p:ph type="sldNum" sz="quarter" idx="12"/>
          </p:nvPr>
        </p:nvSpPr>
        <p:spPr/>
        <p:txBody>
          <a:bodyPr/>
          <a:lstStyle/>
          <a:p>
            <a:fld id="{24342B02-74FC-4320-A08D-C58DA89F77A2}" type="slidenum">
              <a:rPr lang="fi-FI" smtClean="0"/>
              <a:pPr/>
              <a:t>‹#›</a:t>
            </a:fld>
            <a:endParaRPr lang="fi-FI"/>
          </a:p>
        </p:txBody>
      </p:sp>
      <p:pic>
        <p:nvPicPr>
          <p:cNvPr id="7" name="Kuva 6" descr="Syke logo">
            <a:extLst>
              <a:ext uri="{FF2B5EF4-FFF2-40B4-BE49-F238E27FC236}">
                <a16:creationId xmlns:a16="http://schemas.microsoft.com/office/drawing/2014/main" id="{8F3B88B1-6A3A-412A-B639-76407CEFA3B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1434" y="5761328"/>
            <a:ext cx="959105" cy="711201"/>
          </a:xfrm>
          <a:prstGeom prst="rect">
            <a:avLst/>
          </a:prstGeom>
        </p:spPr>
      </p:pic>
    </p:spTree>
    <p:extLst>
      <p:ext uri="{BB962C8B-B14F-4D97-AF65-F5344CB8AC3E}">
        <p14:creationId xmlns:p14="http://schemas.microsoft.com/office/powerpoint/2010/main" val="210685660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tsikko, sisältö ja kuvituselementti 5">
    <p:spTree>
      <p:nvGrpSpPr>
        <p:cNvPr id="1" name=""/>
        <p:cNvGrpSpPr/>
        <p:nvPr/>
      </p:nvGrpSpPr>
      <p:grpSpPr>
        <a:xfrm>
          <a:off x="0" y="0"/>
          <a:ext cx="0" cy="0"/>
          <a:chOff x="0" y="0"/>
          <a:chExt cx="0" cy="0"/>
        </a:xfrm>
      </p:grpSpPr>
      <p:pic>
        <p:nvPicPr>
          <p:cNvPr id="4" name="Kuva 4">
            <a:extLst>
              <a:ext uri="{FF2B5EF4-FFF2-40B4-BE49-F238E27FC236}">
                <a16:creationId xmlns:a16="http://schemas.microsoft.com/office/drawing/2014/main" id="{689B0F09-8B74-5048-A35E-DD91870C42F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39325" y="6055469"/>
            <a:ext cx="1933575" cy="513606"/>
          </a:xfrm>
          <a:prstGeom prst="rect">
            <a:avLst/>
          </a:prstGeom>
        </p:spPr>
      </p:pic>
      <p:sp>
        <p:nvSpPr>
          <p:cNvPr id="13" name="Kuvan paikkamerkki 12">
            <a:extLst>
              <a:ext uri="{FF2B5EF4-FFF2-40B4-BE49-F238E27FC236}">
                <a16:creationId xmlns:a16="http://schemas.microsoft.com/office/drawing/2014/main" id="{C913CA0B-44C9-CF29-C8D1-6423C991C5B4}"/>
              </a:ext>
              <a:ext uri="{C183D7F6-B498-43B3-948B-1728B52AA6E4}">
                <adec:decorative xmlns:adec="http://schemas.microsoft.com/office/drawing/2017/decorative" val="1"/>
              </a:ext>
            </a:extLst>
          </p:cNvPr>
          <p:cNvSpPr>
            <a:spLocks noGrp="1"/>
          </p:cNvSpPr>
          <p:nvPr>
            <p:ph type="pic" sz="quarter" idx="10" hasCustomPrompt="1"/>
          </p:nvPr>
        </p:nvSpPr>
        <p:spPr>
          <a:xfrm>
            <a:off x="7122873" y="1210782"/>
            <a:ext cx="4386956" cy="3896331"/>
          </a:xfrm>
          <a:custGeom>
            <a:avLst/>
            <a:gdLst>
              <a:gd name="connsiteX0" fmla="*/ 2673722 w 4218938"/>
              <a:gd name="connsiteY0" fmla="*/ 3269886 h 3747104"/>
              <a:gd name="connsiteX1" fmla="*/ 2912330 w 4218938"/>
              <a:gd name="connsiteY1" fmla="*/ 3508494 h 3747104"/>
              <a:gd name="connsiteX2" fmla="*/ 2673722 w 4218938"/>
              <a:gd name="connsiteY2" fmla="*/ 3747104 h 3747104"/>
              <a:gd name="connsiteX3" fmla="*/ 2435112 w 4218938"/>
              <a:gd name="connsiteY3" fmla="*/ 3508494 h 3747104"/>
              <a:gd name="connsiteX4" fmla="*/ 2673722 w 4218938"/>
              <a:gd name="connsiteY4" fmla="*/ 3269886 h 3747104"/>
              <a:gd name="connsiteX5" fmla="*/ 1635199 w 4218938"/>
              <a:gd name="connsiteY5" fmla="*/ 3269886 h 3747104"/>
              <a:gd name="connsiteX6" fmla="*/ 1873809 w 4218938"/>
              <a:gd name="connsiteY6" fmla="*/ 3508494 h 3747104"/>
              <a:gd name="connsiteX7" fmla="*/ 1635199 w 4218938"/>
              <a:gd name="connsiteY7" fmla="*/ 3747104 h 3747104"/>
              <a:gd name="connsiteX8" fmla="*/ 1396590 w 4218938"/>
              <a:gd name="connsiteY8" fmla="*/ 3508494 h 3747104"/>
              <a:gd name="connsiteX9" fmla="*/ 1635199 w 4218938"/>
              <a:gd name="connsiteY9" fmla="*/ 3269886 h 3747104"/>
              <a:gd name="connsiteX10" fmla="*/ 2019098 w 4218938"/>
              <a:gd name="connsiteY10" fmla="*/ 0 h 3747104"/>
              <a:gd name="connsiteX11" fmla="*/ 2036522 w 4218938"/>
              <a:gd name="connsiteY11" fmla="*/ 0 h 3747104"/>
              <a:gd name="connsiteX12" fmla="*/ 2209578 w 4218938"/>
              <a:gd name="connsiteY12" fmla="*/ 11529 h 3747104"/>
              <a:gd name="connsiteX13" fmla="*/ 3174210 w 4218938"/>
              <a:gd name="connsiteY13" fmla="*/ 741376 h 3747104"/>
              <a:gd name="connsiteX14" fmla="*/ 3260160 w 4218938"/>
              <a:gd name="connsiteY14" fmla="*/ 741376 h 3747104"/>
              <a:gd name="connsiteX15" fmla="*/ 4218938 w 4218938"/>
              <a:gd name="connsiteY15" fmla="*/ 1700156 h 3747104"/>
              <a:gd name="connsiteX16" fmla="*/ 4218782 w 4218938"/>
              <a:gd name="connsiteY16" fmla="*/ 1700467 h 3747104"/>
              <a:gd name="connsiteX17" fmla="*/ 3260003 w 4218938"/>
              <a:gd name="connsiteY17" fmla="*/ 2659246 h 3747104"/>
              <a:gd name="connsiteX18" fmla="*/ 958779 w 4218938"/>
              <a:gd name="connsiteY18" fmla="*/ 2659246 h 3747104"/>
              <a:gd name="connsiteX19" fmla="*/ 0 w 4218938"/>
              <a:gd name="connsiteY19" fmla="*/ 1700310 h 3747104"/>
              <a:gd name="connsiteX20" fmla="*/ 958779 w 4218938"/>
              <a:gd name="connsiteY20" fmla="*/ 741531 h 3747104"/>
              <a:gd name="connsiteX21" fmla="*/ 995704 w 4218938"/>
              <a:gd name="connsiteY21" fmla="*/ 741531 h 3747104"/>
              <a:gd name="connsiteX22" fmla="*/ 1849975 w 4218938"/>
              <a:gd name="connsiteY22" fmla="*/ 15806 h 374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18938" h="3747104">
                <a:moveTo>
                  <a:pt x="2673722" y="3269886"/>
                </a:moveTo>
                <a:cubicBezTo>
                  <a:pt x="2805437" y="3269886"/>
                  <a:pt x="2912330" y="3376779"/>
                  <a:pt x="2912330" y="3508494"/>
                </a:cubicBezTo>
                <a:cubicBezTo>
                  <a:pt x="2912330" y="3640210"/>
                  <a:pt x="2805437" y="3747104"/>
                  <a:pt x="2673722" y="3747104"/>
                </a:cubicBezTo>
                <a:cubicBezTo>
                  <a:pt x="2542005" y="3747104"/>
                  <a:pt x="2435112" y="3640210"/>
                  <a:pt x="2435112" y="3508494"/>
                </a:cubicBezTo>
                <a:cubicBezTo>
                  <a:pt x="2435112" y="3376779"/>
                  <a:pt x="2542005" y="3269886"/>
                  <a:pt x="2673722" y="3269886"/>
                </a:cubicBezTo>
                <a:close/>
                <a:moveTo>
                  <a:pt x="1635199" y="3269886"/>
                </a:moveTo>
                <a:cubicBezTo>
                  <a:pt x="1766914" y="3269886"/>
                  <a:pt x="1873809" y="3376779"/>
                  <a:pt x="1873809" y="3508494"/>
                </a:cubicBezTo>
                <a:cubicBezTo>
                  <a:pt x="1873809" y="3640210"/>
                  <a:pt x="1766914" y="3747104"/>
                  <a:pt x="1635199" y="3747104"/>
                </a:cubicBezTo>
                <a:cubicBezTo>
                  <a:pt x="1503484" y="3747104"/>
                  <a:pt x="1396590" y="3640210"/>
                  <a:pt x="1396590" y="3508494"/>
                </a:cubicBezTo>
                <a:cubicBezTo>
                  <a:pt x="1396590" y="3376779"/>
                  <a:pt x="1503484" y="3269886"/>
                  <a:pt x="1635199" y="3269886"/>
                </a:cubicBezTo>
                <a:close/>
                <a:moveTo>
                  <a:pt x="2019098" y="0"/>
                </a:moveTo>
                <a:lnTo>
                  <a:pt x="2036522" y="0"/>
                </a:lnTo>
                <a:lnTo>
                  <a:pt x="2209578" y="11529"/>
                </a:lnTo>
                <a:cubicBezTo>
                  <a:pt x="2624543" y="72097"/>
                  <a:pt x="2985789" y="354354"/>
                  <a:pt x="3174210" y="741376"/>
                </a:cubicBezTo>
                <a:lnTo>
                  <a:pt x="3260160" y="741376"/>
                </a:lnTo>
                <a:cubicBezTo>
                  <a:pt x="3788884" y="741376"/>
                  <a:pt x="4218938" y="1171431"/>
                  <a:pt x="4218938" y="1700156"/>
                </a:cubicBezTo>
                <a:lnTo>
                  <a:pt x="4218782" y="1700467"/>
                </a:lnTo>
                <a:cubicBezTo>
                  <a:pt x="4218782" y="2229192"/>
                  <a:pt x="3788728" y="2659246"/>
                  <a:pt x="3260003" y="2659246"/>
                </a:cubicBezTo>
                <a:lnTo>
                  <a:pt x="958779" y="2659246"/>
                </a:lnTo>
                <a:cubicBezTo>
                  <a:pt x="430054" y="2659246"/>
                  <a:pt x="0" y="2229035"/>
                  <a:pt x="0" y="1700310"/>
                </a:cubicBezTo>
                <a:cubicBezTo>
                  <a:pt x="0" y="1171586"/>
                  <a:pt x="430054" y="741531"/>
                  <a:pt x="958779" y="741531"/>
                </a:cubicBezTo>
                <a:lnTo>
                  <a:pt x="995704" y="741531"/>
                </a:lnTo>
                <a:cubicBezTo>
                  <a:pt x="1136340" y="363877"/>
                  <a:pt x="1453248" y="84690"/>
                  <a:pt x="1849975" y="15806"/>
                </a:cubicBezTo>
                <a:close/>
              </a:path>
            </a:pathLst>
          </a:custGeom>
        </p:spPr>
        <p:txBody>
          <a:bodyPr wrap="square">
            <a:noAutofit/>
          </a:bodyPr>
          <a:lstStyle>
            <a:lvl1pPr marL="0" indent="0" algn="ctr">
              <a:buFontTx/>
              <a:buNone/>
              <a:defRPr sz="1800">
                <a:solidFill>
                  <a:srgbClr val="FF0000"/>
                </a:solidFill>
              </a:defRPr>
            </a:lvl1pPr>
          </a:lstStyle>
          <a:p>
            <a:pPr marL="285750" marR="0" lvl="0" indent="-285750" algn="ctr" defTabSz="914400" rtl="0" eaLnBrk="1" fontAlgn="auto" latinLnBrk="0" hangingPunct="1">
              <a:lnSpc>
                <a:spcPct val="90000"/>
              </a:lnSpc>
              <a:spcBef>
                <a:spcPts val="1000"/>
              </a:spcBef>
              <a:spcAft>
                <a:spcPts val="0"/>
              </a:spcAft>
              <a:buClrTx/>
              <a:buSzTx/>
              <a:tabLst/>
              <a:defRPr/>
            </a:pPr>
            <a:r>
              <a:rPr lang="fi-FI" dirty="0"/>
              <a:t>Lisää kuva napsauttamalla kuvaketta. </a:t>
            </a:r>
            <a:br>
              <a:rPr lang="fi-FI" dirty="0"/>
            </a:br>
            <a:r>
              <a:rPr lang="fi-FI" dirty="0"/>
              <a:t>Ohjeet kuvan rajaamiseen ja skaalaamiseen löytyvät diasarjan alussa olevalta ohjesivulta. </a:t>
            </a:r>
            <a:br>
              <a:rPr lang="fi-FI" dirty="0"/>
            </a:br>
            <a:r>
              <a:rPr lang="fi-FI" dirty="0"/>
              <a:t>Muista lisätä kuvalle alt-teksti.</a:t>
            </a:r>
          </a:p>
          <a:p>
            <a:endParaRPr lang="fi-FI" dirty="0"/>
          </a:p>
        </p:txBody>
      </p:sp>
      <p:sp>
        <p:nvSpPr>
          <p:cNvPr id="14" name="Otsikko 1">
            <a:extLst>
              <a:ext uri="{FF2B5EF4-FFF2-40B4-BE49-F238E27FC236}">
                <a16:creationId xmlns:a16="http://schemas.microsoft.com/office/drawing/2014/main" id="{B8ED1808-2BF7-7846-718F-446C70C9CB2D}"/>
              </a:ext>
            </a:extLst>
          </p:cNvPr>
          <p:cNvSpPr>
            <a:spLocks noGrp="1"/>
          </p:cNvSpPr>
          <p:nvPr>
            <p:ph type="title" hasCustomPrompt="1"/>
          </p:nvPr>
        </p:nvSpPr>
        <p:spPr>
          <a:xfrm>
            <a:off x="682171" y="571499"/>
            <a:ext cx="5888750" cy="1278566"/>
          </a:xfrm>
        </p:spPr>
        <p:txBody>
          <a:bodyPr>
            <a:noAutofit/>
          </a:bodyPr>
          <a:lstStyle>
            <a:lvl1pPr>
              <a:defRPr sz="3800"/>
            </a:lvl1pPr>
          </a:lstStyle>
          <a:p>
            <a:r>
              <a:rPr lang="fi-FI" dirty="0"/>
              <a:t>Lisää otsikko napsauttamalla</a:t>
            </a:r>
          </a:p>
        </p:txBody>
      </p:sp>
      <p:sp>
        <p:nvSpPr>
          <p:cNvPr id="15" name="Sisällön paikkamerkki 2">
            <a:extLst>
              <a:ext uri="{FF2B5EF4-FFF2-40B4-BE49-F238E27FC236}">
                <a16:creationId xmlns:a16="http://schemas.microsoft.com/office/drawing/2014/main" id="{F55F0934-939A-955F-8A4E-E6337B72A67D}"/>
              </a:ext>
            </a:extLst>
          </p:cNvPr>
          <p:cNvSpPr>
            <a:spLocks noGrp="1"/>
          </p:cNvSpPr>
          <p:nvPr>
            <p:ph idx="1" hasCustomPrompt="1"/>
          </p:nvPr>
        </p:nvSpPr>
        <p:spPr>
          <a:xfrm>
            <a:off x="682169" y="2048747"/>
            <a:ext cx="5888749" cy="3780554"/>
          </a:xfrm>
        </p:spPr>
        <p:txBody>
          <a:bodyPr>
            <a:noAutofit/>
          </a:bodyPr>
          <a:lstStyle>
            <a:lvl1pPr marL="0" indent="0">
              <a:buNone/>
              <a:defRPr/>
            </a:lvl1pPr>
          </a:lstStyle>
          <a:p>
            <a:pPr lvl="0"/>
            <a:r>
              <a:rPr lang="fi-FI" dirty="0"/>
              <a:t>Lisää tekstiä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2598826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tsikko, sisältö ja kuvituselementti 6">
    <p:spTree>
      <p:nvGrpSpPr>
        <p:cNvPr id="1" name=""/>
        <p:cNvGrpSpPr/>
        <p:nvPr/>
      </p:nvGrpSpPr>
      <p:grpSpPr>
        <a:xfrm>
          <a:off x="0" y="0"/>
          <a:ext cx="0" cy="0"/>
          <a:chOff x="0" y="0"/>
          <a:chExt cx="0" cy="0"/>
        </a:xfrm>
      </p:grpSpPr>
      <p:pic>
        <p:nvPicPr>
          <p:cNvPr id="4" name="Kuva 4">
            <a:extLst>
              <a:ext uri="{FF2B5EF4-FFF2-40B4-BE49-F238E27FC236}">
                <a16:creationId xmlns:a16="http://schemas.microsoft.com/office/drawing/2014/main" id="{689B0F09-8B74-5048-A35E-DD91870C42F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39325" y="6055469"/>
            <a:ext cx="1933575" cy="513606"/>
          </a:xfrm>
          <a:prstGeom prst="rect">
            <a:avLst/>
          </a:prstGeom>
        </p:spPr>
      </p:pic>
      <p:sp>
        <p:nvSpPr>
          <p:cNvPr id="10" name="Kuvan paikkamerkki 9">
            <a:extLst>
              <a:ext uri="{FF2B5EF4-FFF2-40B4-BE49-F238E27FC236}">
                <a16:creationId xmlns:a16="http://schemas.microsoft.com/office/drawing/2014/main" id="{C20113C1-3A1E-A727-A40B-2687A88CB508}"/>
              </a:ext>
              <a:ext uri="{C183D7F6-B498-43B3-948B-1728B52AA6E4}">
                <adec:decorative xmlns:adec="http://schemas.microsoft.com/office/drawing/2017/decorative" val="1"/>
              </a:ext>
            </a:extLst>
          </p:cNvPr>
          <p:cNvSpPr>
            <a:spLocks noGrp="1"/>
          </p:cNvSpPr>
          <p:nvPr>
            <p:ph type="pic" sz="quarter" idx="10" hasCustomPrompt="1"/>
          </p:nvPr>
        </p:nvSpPr>
        <p:spPr>
          <a:xfrm>
            <a:off x="7516080" y="1345802"/>
            <a:ext cx="3566453" cy="3657496"/>
          </a:xfrm>
          <a:custGeom>
            <a:avLst/>
            <a:gdLst>
              <a:gd name="connsiteX0" fmla="*/ 1760916 w 3474428"/>
              <a:gd name="connsiteY0" fmla="*/ 0 h 3563122"/>
              <a:gd name="connsiteX1" fmla="*/ 3474428 w 3474428"/>
              <a:gd name="connsiteY1" fmla="*/ 1310652 h 3563122"/>
              <a:gd name="connsiteX2" fmla="*/ 3463196 w 3474428"/>
              <a:gd name="connsiteY2" fmla="*/ 3563122 h 3563122"/>
              <a:gd name="connsiteX3" fmla="*/ 2174181 w 3474428"/>
              <a:gd name="connsiteY3" fmla="*/ 3563122 h 3563122"/>
              <a:gd name="connsiteX4" fmla="*/ 2183264 w 3474428"/>
              <a:gd name="connsiteY4" fmla="*/ 2546479 h 3563122"/>
              <a:gd name="connsiteX5" fmla="*/ 2185081 w 3474428"/>
              <a:gd name="connsiteY5" fmla="*/ 2546479 h 3563122"/>
              <a:gd name="connsiteX6" fmla="*/ 1731680 w 3474428"/>
              <a:gd name="connsiteY6" fmla="*/ 2094400 h 3563122"/>
              <a:gd name="connsiteX7" fmla="*/ 1278279 w 3474428"/>
              <a:gd name="connsiteY7" fmla="*/ 2547800 h 3563122"/>
              <a:gd name="connsiteX8" fmla="*/ 1277948 w 3474428"/>
              <a:gd name="connsiteY8" fmla="*/ 2547800 h 3563122"/>
              <a:gd name="connsiteX9" fmla="*/ 1283894 w 3474428"/>
              <a:gd name="connsiteY9" fmla="*/ 3563122 h 3563122"/>
              <a:gd name="connsiteX10" fmla="*/ 0 w 3474428"/>
              <a:gd name="connsiteY10" fmla="*/ 3563122 h 3563122"/>
              <a:gd name="connsiteX11" fmla="*/ 0 w 3474428"/>
              <a:gd name="connsiteY11" fmla="*/ 1343191 h 3563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428" h="3563122">
                <a:moveTo>
                  <a:pt x="1760916" y="0"/>
                </a:moveTo>
                <a:lnTo>
                  <a:pt x="3474428" y="1310652"/>
                </a:lnTo>
                <a:lnTo>
                  <a:pt x="3463196" y="3563122"/>
                </a:lnTo>
                <a:lnTo>
                  <a:pt x="2174181" y="3563122"/>
                </a:lnTo>
                <a:cubicBezTo>
                  <a:pt x="2174181" y="3563122"/>
                  <a:pt x="2183264" y="2546479"/>
                  <a:pt x="2183264" y="2546479"/>
                </a:cubicBezTo>
                <a:lnTo>
                  <a:pt x="2185081" y="2546479"/>
                </a:lnTo>
                <a:cubicBezTo>
                  <a:pt x="2184421" y="2296737"/>
                  <a:pt x="1982083" y="2094400"/>
                  <a:pt x="1731680" y="2094400"/>
                </a:cubicBezTo>
                <a:cubicBezTo>
                  <a:pt x="1481277" y="2094400"/>
                  <a:pt x="1278279" y="2297397"/>
                  <a:pt x="1278279" y="2547800"/>
                </a:cubicBezTo>
                <a:lnTo>
                  <a:pt x="1277948" y="2547800"/>
                </a:lnTo>
                <a:lnTo>
                  <a:pt x="1283894" y="3563122"/>
                </a:lnTo>
                <a:lnTo>
                  <a:pt x="0" y="3563122"/>
                </a:lnTo>
                <a:lnTo>
                  <a:pt x="0" y="1343191"/>
                </a:lnTo>
                <a:close/>
              </a:path>
            </a:pathLst>
          </a:custGeom>
        </p:spPr>
        <p:txBody>
          <a:bodyPr wrap="square">
            <a:noAutofit/>
          </a:bodyPr>
          <a:lstStyle>
            <a:lvl1pPr marL="0" indent="0" algn="ctr">
              <a:buFontTx/>
              <a:buNone/>
              <a:defRPr sz="1800">
                <a:solidFill>
                  <a:srgbClr val="FF0000"/>
                </a:solidFill>
              </a:defRPr>
            </a:lvl1pPr>
          </a:lstStyle>
          <a:p>
            <a:pPr marL="285750" marR="0" lvl="0" indent="-285750" algn="ctr" defTabSz="914400" rtl="0" eaLnBrk="1" fontAlgn="auto" latinLnBrk="0" hangingPunct="1">
              <a:lnSpc>
                <a:spcPct val="90000"/>
              </a:lnSpc>
              <a:spcBef>
                <a:spcPts val="1000"/>
              </a:spcBef>
              <a:spcAft>
                <a:spcPts val="0"/>
              </a:spcAft>
              <a:buClrTx/>
              <a:buSzTx/>
              <a:tabLst/>
              <a:defRPr/>
            </a:pPr>
            <a:r>
              <a:rPr lang="fi-FI" dirty="0"/>
              <a:t>Lisää kuva napsauttamalla kuvaketta. </a:t>
            </a:r>
            <a:br>
              <a:rPr lang="fi-FI" dirty="0"/>
            </a:br>
            <a:r>
              <a:rPr lang="fi-FI" dirty="0"/>
              <a:t>Ohjeet kuvan rajaamiseen ja skaalaamiseen löytyvät diasarjan alussa olevalta ohjesivulta. </a:t>
            </a:r>
            <a:br>
              <a:rPr lang="fi-FI" dirty="0"/>
            </a:br>
            <a:r>
              <a:rPr lang="fi-FI" dirty="0"/>
              <a:t>Muista lisätä kuvalle alt-teksti.</a:t>
            </a:r>
          </a:p>
          <a:p>
            <a:endParaRPr lang="fi-FI" dirty="0"/>
          </a:p>
        </p:txBody>
      </p:sp>
      <p:sp>
        <p:nvSpPr>
          <p:cNvPr id="14" name="Otsikko 1">
            <a:extLst>
              <a:ext uri="{FF2B5EF4-FFF2-40B4-BE49-F238E27FC236}">
                <a16:creationId xmlns:a16="http://schemas.microsoft.com/office/drawing/2014/main" id="{C9D155B5-4174-10C8-115B-B9D61F974BEB}"/>
              </a:ext>
            </a:extLst>
          </p:cNvPr>
          <p:cNvSpPr>
            <a:spLocks noGrp="1"/>
          </p:cNvSpPr>
          <p:nvPr>
            <p:ph type="title" hasCustomPrompt="1"/>
          </p:nvPr>
        </p:nvSpPr>
        <p:spPr>
          <a:xfrm>
            <a:off x="682171" y="571499"/>
            <a:ext cx="5888750" cy="1278566"/>
          </a:xfrm>
        </p:spPr>
        <p:txBody>
          <a:bodyPr>
            <a:noAutofit/>
          </a:bodyPr>
          <a:lstStyle>
            <a:lvl1pPr>
              <a:defRPr sz="3800"/>
            </a:lvl1pPr>
          </a:lstStyle>
          <a:p>
            <a:r>
              <a:rPr lang="fi-FI" dirty="0"/>
              <a:t>Lisää otsikko napsauttamalla</a:t>
            </a:r>
          </a:p>
        </p:txBody>
      </p:sp>
      <p:sp>
        <p:nvSpPr>
          <p:cNvPr id="15" name="Sisällön paikkamerkki 2">
            <a:extLst>
              <a:ext uri="{FF2B5EF4-FFF2-40B4-BE49-F238E27FC236}">
                <a16:creationId xmlns:a16="http://schemas.microsoft.com/office/drawing/2014/main" id="{710BA9C9-CE48-68F1-9BC0-820A9E5DC2E3}"/>
              </a:ext>
            </a:extLst>
          </p:cNvPr>
          <p:cNvSpPr>
            <a:spLocks noGrp="1"/>
          </p:cNvSpPr>
          <p:nvPr>
            <p:ph idx="1" hasCustomPrompt="1"/>
          </p:nvPr>
        </p:nvSpPr>
        <p:spPr>
          <a:xfrm>
            <a:off x="682169" y="2048747"/>
            <a:ext cx="5888749" cy="3780554"/>
          </a:xfrm>
        </p:spPr>
        <p:txBody>
          <a:bodyPr>
            <a:noAutofit/>
          </a:bodyPr>
          <a:lstStyle>
            <a:lvl1pPr marL="0" indent="0">
              <a:buNone/>
              <a:defRPr/>
            </a:lvl1pPr>
          </a:lstStyle>
          <a:p>
            <a:pPr lvl="0"/>
            <a:r>
              <a:rPr lang="fi-FI" dirty="0"/>
              <a:t>Lisää tekstiä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3047063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tsikko, sisältö ja kuvituselementti 7">
    <p:spTree>
      <p:nvGrpSpPr>
        <p:cNvPr id="1" name=""/>
        <p:cNvGrpSpPr/>
        <p:nvPr/>
      </p:nvGrpSpPr>
      <p:grpSpPr>
        <a:xfrm>
          <a:off x="0" y="0"/>
          <a:ext cx="0" cy="0"/>
          <a:chOff x="0" y="0"/>
          <a:chExt cx="0" cy="0"/>
        </a:xfrm>
      </p:grpSpPr>
      <p:pic>
        <p:nvPicPr>
          <p:cNvPr id="4" name="Kuva 4">
            <a:extLst>
              <a:ext uri="{FF2B5EF4-FFF2-40B4-BE49-F238E27FC236}">
                <a16:creationId xmlns:a16="http://schemas.microsoft.com/office/drawing/2014/main" id="{689B0F09-8B74-5048-A35E-DD91870C42F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39325" y="6055469"/>
            <a:ext cx="1933575" cy="513606"/>
          </a:xfrm>
          <a:prstGeom prst="rect">
            <a:avLst/>
          </a:prstGeom>
        </p:spPr>
      </p:pic>
      <p:sp>
        <p:nvSpPr>
          <p:cNvPr id="8" name="Kuvan paikkamerkki 7">
            <a:extLst>
              <a:ext uri="{FF2B5EF4-FFF2-40B4-BE49-F238E27FC236}">
                <a16:creationId xmlns:a16="http://schemas.microsoft.com/office/drawing/2014/main" id="{3169AB7E-C761-156E-F906-8C03230BB74C}"/>
              </a:ext>
              <a:ext uri="{C183D7F6-B498-43B3-948B-1728B52AA6E4}">
                <adec:decorative xmlns:adec="http://schemas.microsoft.com/office/drawing/2017/decorative" val="1"/>
              </a:ext>
            </a:extLst>
          </p:cNvPr>
          <p:cNvSpPr>
            <a:spLocks noGrp="1"/>
          </p:cNvSpPr>
          <p:nvPr>
            <p:ph type="pic" sz="quarter" idx="10" hasCustomPrompt="1"/>
          </p:nvPr>
        </p:nvSpPr>
        <p:spPr>
          <a:xfrm>
            <a:off x="7098581" y="1850065"/>
            <a:ext cx="3994479" cy="2965354"/>
          </a:xfrm>
          <a:custGeom>
            <a:avLst/>
            <a:gdLst>
              <a:gd name="connsiteX0" fmla="*/ 355267 w 3513838"/>
              <a:gd name="connsiteY0" fmla="*/ 1939502 h 2608544"/>
              <a:gd name="connsiteX1" fmla="*/ 540513 w 3513838"/>
              <a:gd name="connsiteY1" fmla="*/ 2202652 h 2608544"/>
              <a:gd name="connsiteX2" fmla="*/ 693024 w 3513838"/>
              <a:gd name="connsiteY2" fmla="*/ 2260764 h 2608544"/>
              <a:gd name="connsiteX3" fmla="*/ 693024 w 3513838"/>
              <a:gd name="connsiteY3" fmla="*/ 2261272 h 2608544"/>
              <a:gd name="connsiteX4" fmla="*/ 1114395 w 3513838"/>
              <a:gd name="connsiteY4" fmla="*/ 2072092 h 2608544"/>
              <a:gd name="connsiteX5" fmla="*/ 1168445 w 3513838"/>
              <a:gd name="connsiteY5" fmla="*/ 1939629 h 2608544"/>
              <a:gd name="connsiteX6" fmla="*/ 1289490 w 3513838"/>
              <a:gd name="connsiteY6" fmla="*/ 1939629 h 2608544"/>
              <a:gd name="connsiteX7" fmla="*/ 1289490 w 3513838"/>
              <a:gd name="connsiteY7" fmla="*/ 1940897 h 2608544"/>
              <a:gd name="connsiteX8" fmla="*/ 1443270 w 3513838"/>
              <a:gd name="connsiteY8" fmla="*/ 1940897 h 2608544"/>
              <a:gd name="connsiteX9" fmla="*/ 1836093 w 3513838"/>
              <a:gd name="connsiteY9" fmla="*/ 2333720 h 2608544"/>
              <a:gd name="connsiteX10" fmla="*/ 2228788 w 3513838"/>
              <a:gd name="connsiteY10" fmla="*/ 1942166 h 2608544"/>
              <a:gd name="connsiteX11" fmla="*/ 2228535 w 3513838"/>
              <a:gd name="connsiteY11" fmla="*/ 1940009 h 2608544"/>
              <a:gd name="connsiteX12" fmla="*/ 2579360 w 3513838"/>
              <a:gd name="connsiteY12" fmla="*/ 1939629 h 2608544"/>
              <a:gd name="connsiteX13" fmla="*/ 2764606 w 3513838"/>
              <a:gd name="connsiteY13" fmla="*/ 2202779 h 2608544"/>
              <a:gd name="connsiteX14" fmla="*/ 2917118 w 3513838"/>
              <a:gd name="connsiteY14" fmla="*/ 2260891 h 2608544"/>
              <a:gd name="connsiteX15" fmla="*/ 2917118 w 3513838"/>
              <a:gd name="connsiteY15" fmla="*/ 2261398 h 2608544"/>
              <a:gd name="connsiteX16" fmla="*/ 3338488 w 3513838"/>
              <a:gd name="connsiteY16" fmla="*/ 2072219 h 2608544"/>
              <a:gd name="connsiteX17" fmla="*/ 3392540 w 3513838"/>
              <a:gd name="connsiteY17" fmla="*/ 1939755 h 2608544"/>
              <a:gd name="connsiteX18" fmla="*/ 3513548 w 3513838"/>
              <a:gd name="connsiteY18" fmla="*/ 1939755 h 2608544"/>
              <a:gd name="connsiteX19" fmla="*/ 3501475 w 3513838"/>
              <a:gd name="connsiteY19" fmla="*/ 2067248 h 2608544"/>
              <a:gd name="connsiteX20" fmla="*/ 2917118 w 3513838"/>
              <a:gd name="connsiteY20" fmla="*/ 2575429 h 2608544"/>
              <a:gd name="connsiteX21" fmla="*/ 2914833 w 3513838"/>
              <a:gd name="connsiteY21" fmla="*/ 2575429 h 2608544"/>
              <a:gd name="connsiteX22" fmla="*/ 2387516 w 3513838"/>
              <a:gd name="connsiteY22" fmla="*/ 2316845 h 2608544"/>
              <a:gd name="connsiteX23" fmla="*/ 1836093 w 3513838"/>
              <a:gd name="connsiteY23" fmla="*/ 2608544 h 2608544"/>
              <a:gd name="connsiteX24" fmla="*/ 1229348 w 3513838"/>
              <a:gd name="connsiteY24" fmla="*/ 2219019 h 2608544"/>
              <a:gd name="connsiteX25" fmla="*/ 693024 w 3513838"/>
              <a:gd name="connsiteY25" fmla="*/ 2575429 h 2608544"/>
              <a:gd name="connsiteX26" fmla="*/ 690739 w 3513838"/>
              <a:gd name="connsiteY26" fmla="*/ 2575429 h 2608544"/>
              <a:gd name="connsiteX27" fmla="*/ 4441 w 3513838"/>
              <a:gd name="connsiteY27" fmla="*/ 1939882 h 2608544"/>
              <a:gd name="connsiteX28" fmla="*/ 3513584 w 3513838"/>
              <a:gd name="connsiteY28" fmla="*/ 1939374 h 2608544"/>
              <a:gd name="connsiteX29" fmla="*/ 3513584 w 3513838"/>
              <a:gd name="connsiteY29" fmla="*/ 1939755 h 2608544"/>
              <a:gd name="connsiteX30" fmla="*/ 3513548 w 3513838"/>
              <a:gd name="connsiteY30" fmla="*/ 1939755 h 2608544"/>
              <a:gd name="connsiteX31" fmla="*/ 350825 w 3513838"/>
              <a:gd name="connsiteY31" fmla="*/ 968736 h 2608544"/>
              <a:gd name="connsiteX32" fmla="*/ 536071 w 3513838"/>
              <a:gd name="connsiteY32" fmla="*/ 1231886 h 2608544"/>
              <a:gd name="connsiteX33" fmla="*/ 688583 w 3513838"/>
              <a:gd name="connsiteY33" fmla="*/ 1289998 h 2608544"/>
              <a:gd name="connsiteX34" fmla="*/ 688583 w 3513838"/>
              <a:gd name="connsiteY34" fmla="*/ 1290506 h 2608544"/>
              <a:gd name="connsiteX35" fmla="*/ 1109954 w 3513838"/>
              <a:gd name="connsiteY35" fmla="*/ 1101326 h 2608544"/>
              <a:gd name="connsiteX36" fmla="*/ 1164006 w 3513838"/>
              <a:gd name="connsiteY36" fmla="*/ 968736 h 2608544"/>
              <a:gd name="connsiteX37" fmla="*/ 1285049 w 3513838"/>
              <a:gd name="connsiteY37" fmla="*/ 968736 h 2608544"/>
              <a:gd name="connsiteX38" fmla="*/ 1285049 w 3513838"/>
              <a:gd name="connsiteY38" fmla="*/ 970385 h 2608544"/>
              <a:gd name="connsiteX39" fmla="*/ 1443523 w 3513838"/>
              <a:gd name="connsiteY39" fmla="*/ 970385 h 2608544"/>
              <a:gd name="connsiteX40" fmla="*/ 1836346 w 3513838"/>
              <a:gd name="connsiteY40" fmla="*/ 1363208 h 2608544"/>
              <a:gd name="connsiteX41" fmla="*/ 2229042 w 3513838"/>
              <a:gd name="connsiteY41" fmla="*/ 971400 h 2608544"/>
              <a:gd name="connsiteX42" fmla="*/ 2228662 w 3513838"/>
              <a:gd name="connsiteY42" fmla="*/ 969117 h 2608544"/>
              <a:gd name="connsiteX43" fmla="*/ 2579488 w 3513838"/>
              <a:gd name="connsiteY43" fmla="*/ 968736 h 2608544"/>
              <a:gd name="connsiteX44" fmla="*/ 2764734 w 3513838"/>
              <a:gd name="connsiteY44" fmla="*/ 1231886 h 2608544"/>
              <a:gd name="connsiteX45" fmla="*/ 2917244 w 3513838"/>
              <a:gd name="connsiteY45" fmla="*/ 1289998 h 2608544"/>
              <a:gd name="connsiteX46" fmla="*/ 2917244 w 3513838"/>
              <a:gd name="connsiteY46" fmla="*/ 1290506 h 2608544"/>
              <a:gd name="connsiteX47" fmla="*/ 3338615 w 3513838"/>
              <a:gd name="connsiteY47" fmla="*/ 1101326 h 2608544"/>
              <a:gd name="connsiteX48" fmla="*/ 3392667 w 3513838"/>
              <a:gd name="connsiteY48" fmla="*/ 968736 h 2608544"/>
              <a:gd name="connsiteX49" fmla="*/ 3513710 w 3513838"/>
              <a:gd name="connsiteY49" fmla="*/ 968736 h 2608544"/>
              <a:gd name="connsiteX50" fmla="*/ 2917244 w 3513838"/>
              <a:gd name="connsiteY50" fmla="*/ 1604663 h 2608544"/>
              <a:gd name="connsiteX51" fmla="*/ 2914961 w 3513838"/>
              <a:gd name="connsiteY51" fmla="*/ 1604663 h 2608544"/>
              <a:gd name="connsiteX52" fmla="*/ 2387771 w 3513838"/>
              <a:gd name="connsiteY52" fmla="*/ 1346206 h 2608544"/>
              <a:gd name="connsiteX53" fmla="*/ 1836219 w 3513838"/>
              <a:gd name="connsiteY53" fmla="*/ 1638160 h 2608544"/>
              <a:gd name="connsiteX54" fmla="*/ 1227065 w 3513838"/>
              <a:gd name="connsiteY54" fmla="*/ 1243433 h 2608544"/>
              <a:gd name="connsiteX55" fmla="*/ 688456 w 3513838"/>
              <a:gd name="connsiteY55" fmla="*/ 1604663 h 2608544"/>
              <a:gd name="connsiteX56" fmla="*/ 686172 w 3513838"/>
              <a:gd name="connsiteY56" fmla="*/ 1604663 h 2608544"/>
              <a:gd name="connsiteX57" fmla="*/ 686426 w 3513838"/>
              <a:gd name="connsiteY57" fmla="*/ 1604790 h 2608544"/>
              <a:gd name="connsiteX58" fmla="*/ 0 w 3513838"/>
              <a:gd name="connsiteY58" fmla="*/ 969117 h 2608544"/>
              <a:gd name="connsiteX59" fmla="*/ 353617 w 3513838"/>
              <a:gd name="connsiteY59" fmla="*/ 0 h 2608544"/>
              <a:gd name="connsiteX60" fmla="*/ 538863 w 3513838"/>
              <a:gd name="connsiteY60" fmla="*/ 263152 h 2608544"/>
              <a:gd name="connsiteX61" fmla="*/ 691374 w 3513838"/>
              <a:gd name="connsiteY61" fmla="*/ 321263 h 2608544"/>
              <a:gd name="connsiteX62" fmla="*/ 691374 w 3513838"/>
              <a:gd name="connsiteY62" fmla="*/ 321770 h 2608544"/>
              <a:gd name="connsiteX63" fmla="*/ 1112746 w 3513838"/>
              <a:gd name="connsiteY63" fmla="*/ 132590 h 2608544"/>
              <a:gd name="connsiteX64" fmla="*/ 1166796 w 3513838"/>
              <a:gd name="connsiteY64" fmla="*/ 127 h 2608544"/>
              <a:gd name="connsiteX65" fmla="*/ 1168066 w 3513838"/>
              <a:gd name="connsiteY65" fmla="*/ 127 h 2608544"/>
              <a:gd name="connsiteX66" fmla="*/ 1443015 w 3513838"/>
              <a:gd name="connsiteY66" fmla="*/ 127 h 2608544"/>
              <a:gd name="connsiteX67" fmla="*/ 1835838 w 3513838"/>
              <a:gd name="connsiteY67" fmla="*/ 392950 h 2608544"/>
              <a:gd name="connsiteX68" fmla="*/ 2228535 w 3513838"/>
              <a:gd name="connsiteY68" fmla="*/ 127 h 2608544"/>
              <a:gd name="connsiteX69" fmla="*/ 2503486 w 3513838"/>
              <a:gd name="connsiteY69" fmla="*/ 127 h 2608544"/>
              <a:gd name="connsiteX70" fmla="*/ 2579360 w 3513838"/>
              <a:gd name="connsiteY70" fmla="*/ 127 h 2608544"/>
              <a:gd name="connsiteX71" fmla="*/ 2764860 w 3513838"/>
              <a:gd name="connsiteY71" fmla="*/ 263405 h 2608544"/>
              <a:gd name="connsiteX72" fmla="*/ 2917370 w 3513838"/>
              <a:gd name="connsiteY72" fmla="*/ 321517 h 2608544"/>
              <a:gd name="connsiteX73" fmla="*/ 2917370 w 3513838"/>
              <a:gd name="connsiteY73" fmla="*/ 322024 h 2608544"/>
              <a:gd name="connsiteX74" fmla="*/ 3338743 w 3513838"/>
              <a:gd name="connsiteY74" fmla="*/ 132845 h 2608544"/>
              <a:gd name="connsiteX75" fmla="*/ 3392793 w 3513838"/>
              <a:gd name="connsiteY75" fmla="*/ 255 h 2608544"/>
              <a:gd name="connsiteX76" fmla="*/ 3513838 w 3513838"/>
              <a:gd name="connsiteY76" fmla="*/ 255 h 2608544"/>
              <a:gd name="connsiteX77" fmla="*/ 2917370 w 3513838"/>
              <a:gd name="connsiteY77" fmla="*/ 636182 h 2608544"/>
              <a:gd name="connsiteX78" fmla="*/ 2915087 w 3513838"/>
              <a:gd name="connsiteY78" fmla="*/ 636182 h 2608544"/>
              <a:gd name="connsiteX79" fmla="*/ 2387009 w 3513838"/>
              <a:gd name="connsiteY79" fmla="*/ 376709 h 2608544"/>
              <a:gd name="connsiteX80" fmla="*/ 1835838 w 3513838"/>
              <a:gd name="connsiteY80" fmla="*/ 667901 h 2608544"/>
              <a:gd name="connsiteX81" fmla="*/ 1228714 w 3513838"/>
              <a:gd name="connsiteY81" fmla="*/ 277616 h 2608544"/>
              <a:gd name="connsiteX82" fmla="*/ 691374 w 3513838"/>
              <a:gd name="connsiteY82" fmla="*/ 636054 h 2608544"/>
              <a:gd name="connsiteX83" fmla="*/ 689090 w 3513838"/>
              <a:gd name="connsiteY83" fmla="*/ 636054 h 2608544"/>
              <a:gd name="connsiteX84" fmla="*/ 2664 w 3513838"/>
              <a:gd name="connsiteY84" fmla="*/ 508 h 2608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513838" h="2608544">
                <a:moveTo>
                  <a:pt x="355267" y="1939502"/>
                </a:moveTo>
                <a:cubicBezTo>
                  <a:pt x="378486" y="2044686"/>
                  <a:pt x="442053" y="2140861"/>
                  <a:pt x="540513" y="2202652"/>
                </a:cubicBezTo>
                <a:cubicBezTo>
                  <a:pt x="588601" y="2232851"/>
                  <a:pt x="640368" y="2251882"/>
                  <a:pt x="693024" y="2260764"/>
                </a:cubicBezTo>
                <a:lnTo>
                  <a:pt x="693024" y="2261272"/>
                </a:lnTo>
                <a:cubicBezTo>
                  <a:pt x="853781" y="2288171"/>
                  <a:pt x="1022407" y="2218766"/>
                  <a:pt x="1114395" y="2072092"/>
                </a:cubicBezTo>
                <a:cubicBezTo>
                  <a:pt x="1140660" y="2030221"/>
                  <a:pt x="1158549" y="1985432"/>
                  <a:pt x="1168445" y="1939629"/>
                </a:cubicBezTo>
                <a:lnTo>
                  <a:pt x="1289490" y="1939629"/>
                </a:lnTo>
                <a:cubicBezTo>
                  <a:pt x="1289490" y="1939629"/>
                  <a:pt x="1289490" y="1940389"/>
                  <a:pt x="1289490" y="1940897"/>
                </a:cubicBezTo>
                <a:lnTo>
                  <a:pt x="1443270" y="1940897"/>
                </a:lnTo>
                <a:cubicBezTo>
                  <a:pt x="1443270" y="2157483"/>
                  <a:pt x="1619507" y="2333720"/>
                  <a:pt x="1836093" y="2333720"/>
                </a:cubicBezTo>
                <a:cubicBezTo>
                  <a:pt x="2052298" y="2333720"/>
                  <a:pt x="2228154" y="2158117"/>
                  <a:pt x="2228788" y="1942166"/>
                </a:cubicBezTo>
                <a:cubicBezTo>
                  <a:pt x="2228788" y="1941404"/>
                  <a:pt x="2228535" y="1940770"/>
                  <a:pt x="2228535" y="1940009"/>
                </a:cubicBezTo>
                <a:lnTo>
                  <a:pt x="2579360" y="1939629"/>
                </a:lnTo>
                <a:cubicBezTo>
                  <a:pt x="2602580" y="2044812"/>
                  <a:pt x="2666146" y="2140989"/>
                  <a:pt x="2764606" y="2202779"/>
                </a:cubicBezTo>
                <a:cubicBezTo>
                  <a:pt x="2812694" y="2232977"/>
                  <a:pt x="2864462" y="2252009"/>
                  <a:pt x="2917118" y="2260891"/>
                </a:cubicBezTo>
                <a:lnTo>
                  <a:pt x="2917118" y="2261398"/>
                </a:lnTo>
                <a:cubicBezTo>
                  <a:pt x="3077876" y="2288297"/>
                  <a:pt x="3246500" y="2218893"/>
                  <a:pt x="3338488" y="2072219"/>
                </a:cubicBezTo>
                <a:cubicBezTo>
                  <a:pt x="3364753" y="2030349"/>
                  <a:pt x="3382643" y="1985559"/>
                  <a:pt x="3392540" y="1939755"/>
                </a:cubicBezTo>
                <a:lnTo>
                  <a:pt x="3513548" y="1939755"/>
                </a:lnTo>
                <a:lnTo>
                  <a:pt x="3501475" y="2067248"/>
                </a:lnTo>
                <a:cubicBezTo>
                  <a:pt x="3446769" y="2355982"/>
                  <a:pt x="3212543" y="2570765"/>
                  <a:pt x="2917118" y="2575429"/>
                </a:cubicBezTo>
                <a:cubicBezTo>
                  <a:pt x="2916356" y="2575429"/>
                  <a:pt x="2915595" y="2575429"/>
                  <a:pt x="2914833" y="2575429"/>
                </a:cubicBezTo>
                <a:cubicBezTo>
                  <a:pt x="2707510" y="2577966"/>
                  <a:pt x="2516174" y="2476334"/>
                  <a:pt x="2387516" y="2316845"/>
                </a:cubicBezTo>
                <a:cubicBezTo>
                  <a:pt x="2267107" y="2492829"/>
                  <a:pt x="2064859" y="2608544"/>
                  <a:pt x="1836093" y="2608544"/>
                </a:cubicBezTo>
                <a:cubicBezTo>
                  <a:pt x="1567106" y="2608544"/>
                  <a:pt x="1335041" y="2448675"/>
                  <a:pt x="1229348" y="2219019"/>
                </a:cubicBezTo>
                <a:cubicBezTo>
                  <a:pt x="1133934" y="2428247"/>
                  <a:pt x="933843" y="2571748"/>
                  <a:pt x="693024" y="2575429"/>
                </a:cubicBezTo>
                <a:cubicBezTo>
                  <a:pt x="692262" y="2575429"/>
                  <a:pt x="691501" y="2575429"/>
                  <a:pt x="690739" y="2575429"/>
                </a:cubicBezTo>
                <a:cubicBezTo>
                  <a:pt x="347020" y="2579488"/>
                  <a:pt x="47073" y="2298193"/>
                  <a:pt x="4441" y="1939882"/>
                </a:cubicBezTo>
                <a:close/>
                <a:moveTo>
                  <a:pt x="3513584" y="1939374"/>
                </a:moveTo>
                <a:lnTo>
                  <a:pt x="3513584" y="1939755"/>
                </a:lnTo>
                <a:lnTo>
                  <a:pt x="3513548" y="1939755"/>
                </a:lnTo>
                <a:close/>
                <a:moveTo>
                  <a:pt x="350825" y="968736"/>
                </a:moveTo>
                <a:cubicBezTo>
                  <a:pt x="374045" y="1073920"/>
                  <a:pt x="437612" y="1170096"/>
                  <a:pt x="536071" y="1231886"/>
                </a:cubicBezTo>
                <a:cubicBezTo>
                  <a:pt x="584033" y="1262085"/>
                  <a:pt x="635927" y="1281116"/>
                  <a:pt x="688583" y="1289998"/>
                </a:cubicBezTo>
                <a:lnTo>
                  <a:pt x="688583" y="1290506"/>
                </a:lnTo>
                <a:cubicBezTo>
                  <a:pt x="849341" y="1317405"/>
                  <a:pt x="1017839" y="1248001"/>
                  <a:pt x="1109954" y="1101326"/>
                </a:cubicBezTo>
                <a:cubicBezTo>
                  <a:pt x="1136218" y="1059328"/>
                  <a:pt x="1154108" y="1014540"/>
                  <a:pt x="1164006" y="968736"/>
                </a:cubicBezTo>
                <a:lnTo>
                  <a:pt x="1285049" y="968736"/>
                </a:lnTo>
                <a:cubicBezTo>
                  <a:pt x="1285049" y="969244"/>
                  <a:pt x="1285049" y="970385"/>
                  <a:pt x="1285049" y="970385"/>
                </a:cubicBezTo>
                <a:lnTo>
                  <a:pt x="1443523" y="970385"/>
                </a:lnTo>
                <a:cubicBezTo>
                  <a:pt x="1443523" y="1186971"/>
                  <a:pt x="1619761" y="1363208"/>
                  <a:pt x="1836346" y="1363208"/>
                </a:cubicBezTo>
                <a:cubicBezTo>
                  <a:pt x="2052551" y="1363208"/>
                  <a:pt x="2228535" y="1187605"/>
                  <a:pt x="2229042" y="971400"/>
                </a:cubicBezTo>
                <a:cubicBezTo>
                  <a:pt x="2228916" y="970640"/>
                  <a:pt x="2228662" y="969878"/>
                  <a:pt x="2228662" y="969117"/>
                </a:cubicBezTo>
                <a:lnTo>
                  <a:pt x="2579488" y="968736"/>
                </a:lnTo>
                <a:cubicBezTo>
                  <a:pt x="2602706" y="1073920"/>
                  <a:pt x="2666274" y="1170096"/>
                  <a:pt x="2764734" y="1231886"/>
                </a:cubicBezTo>
                <a:cubicBezTo>
                  <a:pt x="2812694" y="1262085"/>
                  <a:pt x="2864588" y="1281116"/>
                  <a:pt x="2917244" y="1289998"/>
                </a:cubicBezTo>
                <a:lnTo>
                  <a:pt x="2917244" y="1290506"/>
                </a:lnTo>
                <a:cubicBezTo>
                  <a:pt x="3078002" y="1317405"/>
                  <a:pt x="3246500" y="1248001"/>
                  <a:pt x="3338615" y="1101326"/>
                </a:cubicBezTo>
                <a:cubicBezTo>
                  <a:pt x="3364880" y="1059328"/>
                  <a:pt x="3382770" y="1014540"/>
                  <a:pt x="3392667" y="968736"/>
                </a:cubicBezTo>
                <a:lnTo>
                  <a:pt x="3513710" y="968736"/>
                </a:lnTo>
                <a:cubicBezTo>
                  <a:pt x="3512569" y="1319688"/>
                  <a:pt x="3254874" y="1599461"/>
                  <a:pt x="2917244" y="1604663"/>
                </a:cubicBezTo>
                <a:cubicBezTo>
                  <a:pt x="2916484" y="1604663"/>
                  <a:pt x="2915722" y="1604663"/>
                  <a:pt x="2914961" y="1604663"/>
                </a:cubicBezTo>
                <a:cubicBezTo>
                  <a:pt x="2707637" y="1607074"/>
                  <a:pt x="2516427" y="1505696"/>
                  <a:pt x="2387771" y="1346206"/>
                </a:cubicBezTo>
                <a:cubicBezTo>
                  <a:pt x="2267488" y="1522318"/>
                  <a:pt x="2065112" y="1638160"/>
                  <a:pt x="1836219" y="1638160"/>
                </a:cubicBezTo>
                <a:cubicBezTo>
                  <a:pt x="1565202" y="1638160"/>
                  <a:pt x="1331615" y="1475879"/>
                  <a:pt x="1227065" y="1243433"/>
                </a:cubicBezTo>
                <a:cubicBezTo>
                  <a:pt x="1132539" y="1455325"/>
                  <a:pt x="931179" y="1600984"/>
                  <a:pt x="688456" y="1604663"/>
                </a:cubicBezTo>
                <a:cubicBezTo>
                  <a:pt x="687694" y="1604663"/>
                  <a:pt x="686934" y="1604663"/>
                  <a:pt x="686172" y="1604663"/>
                </a:cubicBezTo>
                <a:lnTo>
                  <a:pt x="686426" y="1604790"/>
                </a:lnTo>
                <a:cubicBezTo>
                  <a:pt x="342705" y="1608850"/>
                  <a:pt x="42632" y="1327429"/>
                  <a:pt x="0" y="969117"/>
                </a:cubicBezTo>
                <a:close/>
                <a:moveTo>
                  <a:pt x="353617" y="0"/>
                </a:moveTo>
                <a:cubicBezTo>
                  <a:pt x="376837" y="105184"/>
                  <a:pt x="440404" y="201360"/>
                  <a:pt x="538863" y="263152"/>
                </a:cubicBezTo>
                <a:cubicBezTo>
                  <a:pt x="586824" y="293349"/>
                  <a:pt x="638719" y="312382"/>
                  <a:pt x="691374" y="321263"/>
                </a:cubicBezTo>
                <a:lnTo>
                  <a:pt x="691374" y="321770"/>
                </a:lnTo>
                <a:cubicBezTo>
                  <a:pt x="852132" y="348669"/>
                  <a:pt x="1020630" y="279265"/>
                  <a:pt x="1112746" y="132590"/>
                </a:cubicBezTo>
                <a:cubicBezTo>
                  <a:pt x="1139009" y="90594"/>
                  <a:pt x="1156900" y="45804"/>
                  <a:pt x="1166796" y="127"/>
                </a:cubicBezTo>
                <a:lnTo>
                  <a:pt x="1168066" y="127"/>
                </a:lnTo>
                <a:lnTo>
                  <a:pt x="1443015" y="127"/>
                </a:lnTo>
                <a:cubicBezTo>
                  <a:pt x="1443015" y="216713"/>
                  <a:pt x="1619254" y="392950"/>
                  <a:pt x="1835838" y="392950"/>
                </a:cubicBezTo>
                <a:cubicBezTo>
                  <a:pt x="2052298" y="392950"/>
                  <a:pt x="2228535" y="216713"/>
                  <a:pt x="2228535" y="127"/>
                </a:cubicBezTo>
                <a:lnTo>
                  <a:pt x="2503486" y="127"/>
                </a:lnTo>
                <a:lnTo>
                  <a:pt x="2579360" y="127"/>
                </a:lnTo>
                <a:cubicBezTo>
                  <a:pt x="2602580" y="105312"/>
                  <a:pt x="2666146" y="201487"/>
                  <a:pt x="2764860" y="263405"/>
                </a:cubicBezTo>
                <a:cubicBezTo>
                  <a:pt x="2812821" y="293602"/>
                  <a:pt x="2864716" y="312635"/>
                  <a:pt x="2917370" y="321517"/>
                </a:cubicBezTo>
                <a:lnTo>
                  <a:pt x="2917370" y="322024"/>
                </a:lnTo>
                <a:cubicBezTo>
                  <a:pt x="3078129" y="348923"/>
                  <a:pt x="3246627" y="279519"/>
                  <a:pt x="3338743" y="132845"/>
                </a:cubicBezTo>
                <a:cubicBezTo>
                  <a:pt x="3365006" y="90847"/>
                  <a:pt x="3382897" y="46058"/>
                  <a:pt x="3392793" y="255"/>
                </a:cubicBezTo>
                <a:lnTo>
                  <a:pt x="3513838" y="255"/>
                </a:lnTo>
                <a:cubicBezTo>
                  <a:pt x="3512696" y="351206"/>
                  <a:pt x="3255002" y="630978"/>
                  <a:pt x="2917370" y="636182"/>
                </a:cubicBezTo>
                <a:cubicBezTo>
                  <a:pt x="2916610" y="636182"/>
                  <a:pt x="2915848" y="636182"/>
                  <a:pt x="2915087" y="636182"/>
                </a:cubicBezTo>
                <a:cubicBezTo>
                  <a:pt x="2707256" y="638719"/>
                  <a:pt x="2515666" y="536707"/>
                  <a:pt x="2387009" y="376709"/>
                </a:cubicBezTo>
                <a:cubicBezTo>
                  <a:pt x="2266599" y="552312"/>
                  <a:pt x="2064478" y="667901"/>
                  <a:pt x="1835838" y="667901"/>
                </a:cubicBezTo>
                <a:cubicBezTo>
                  <a:pt x="1566598" y="667901"/>
                  <a:pt x="1334279" y="507650"/>
                  <a:pt x="1228714" y="277616"/>
                </a:cubicBezTo>
                <a:cubicBezTo>
                  <a:pt x="1133681" y="487985"/>
                  <a:pt x="932955" y="632374"/>
                  <a:pt x="691374" y="636054"/>
                </a:cubicBezTo>
                <a:cubicBezTo>
                  <a:pt x="690613" y="636054"/>
                  <a:pt x="689851" y="636054"/>
                  <a:pt x="689090" y="636054"/>
                </a:cubicBezTo>
                <a:cubicBezTo>
                  <a:pt x="345371" y="640242"/>
                  <a:pt x="45296" y="358819"/>
                  <a:pt x="2664" y="508"/>
                </a:cubicBezTo>
                <a:close/>
              </a:path>
            </a:pathLst>
          </a:custGeom>
        </p:spPr>
        <p:txBody>
          <a:bodyPr wrap="square">
            <a:noAutofit/>
          </a:bodyPr>
          <a:lstStyle>
            <a:lvl1pPr marL="0" indent="0" algn="ctr">
              <a:buFontTx/>
              <a:buNone/>
              <a:defRPr sz="1800">
                <a:solidFill>
                  <a:srgbClr val="FF0000"/>
                </a:solidFill>
              </a:defRPr>
            </a:lvl1pPr>
          </a:lstStyle>
          <a:p>
            <a:pPr marL="285750" marR="0" lvl="0" indent="-285750" algn="ctr" defTabSz="914400" rtl="0" eaLnBrk="1" fontAlgn="auto" latinLnBrk="0" hangingPunct="1">
              <a:lnSpc>
                <a:spcPct val="90000"/>
              </a:lnSpc>
              <a:spcBef>
                <a:spcPts val="1000"/>
              </a:spcBef>
              <a:spcAft>
                <a:spcPts val="0"/>
              </a:spcAft>
              <a:buClrTx/>
              <a:buSzTx/>
              <a:tabLst/>
              <a:defRPr/>
            </a:pPr>
            <a:r>
              <a:rPr lang="fi-FI" dirty="0"/>
              <a:t>Lisää kuva napsauttamalla kuvaketta.</a:t>
            </a:r>
            <a:br>
              <a:rPr lang="fi-FI" dirty="0"/>
            </a:br>
            <a:r>
              <a:rPr lang="fi-FI" dirty="0"/>
              <a:t>Ohjeet kuvan rajaamiseen ja skaalaamiseen löytyvät diasarjan alussa olevalta ohjesivulta.</a:t>
            </a:r>
            <a:br>
              <a:rPr lang="fi-FI" dirty="0"/>
            </a:br>
            <a:r>
              <a:rPr lang="fi-FI" dirty="0"/>
              <a:t>Muista lisätä kuvalle alt-teksti.</a:t>
            </a:r>
          </a:p>
          <a:p>
            <a:endParaRPr lang="fi-FI" dirty="0"/>
          </a:p>
        </p:txBody>
      </p:sp>
      <p:sp>
        <p:nvSpPr>
          <p:cNvPr id="9" name="Otsikko 1">
            <a:extLst>
              <a:ext uri="{FF2B5EF4-FFF2-40B4-BE49-F238E27FC236}">
                <a16:creationId xmlns:a16="http://schemas.microsoft.com/office/drawing/2014/main" id="{D05048C3-7FA6-3884-A3E9-700D49D2C735}"/>
              </a:ext>
            </a:extLst>
          </p:cNvPr>
          <p:cNvSpPr>
            <a:spLocks noGrp="1"/>
          </p:cNvSpPr>
          <p:nvPr>
            <p:ph type="title" hasCustomPrompt="1"/>
          </p:nvPr>
        </p:nvSpPr>
        <p:spPr>
          <a:xfrm>
            <a:off x="682171" y="571499"/>
            <a:ext cx="5888750" cy="1278566"/>
          </a:xfrm>
        </p:spPr>
        <p:txBody>
          <a:bodyPr>
            <a:noAutofit/>
          </a:bodyPr>
          <a:lstStyle>
            <a:lvl1pPr>
              <a:defRPr sz="3800"/>
            </a:lvl1pPr>
          </a:lstStyle>
          <a:p>
            <a:r>
              <a:rPr lang="fi-FI" dirty="0"/>
              <a:t>Lisää otsikko napsauttamalla</a:t>
            </a:r>
          </a:p>
        </p:txBody>
      </p:sp>
      <p:sp>
        <p:nvSpPr>
          <p:cNvPr id="11" name="Sisällön paikkamerkki 2">
            <a:extLst>
              <a:ext uri="{FF2B5EF4-FFF2-40B4-BE49-F238E27FC236}">
                <a16:creationId xmlns:a16="http://schemas.microsoft.com/office/drawing/2014/main" id="{DA603E91-F656-12B5-2562-5589767A6DA0}"/>
              </a:ext>
            </a:extLst>
          </p:cNvPr>
          <p:cNvSpPr>
            <a:spLocks noGrp="1"/>
          </p:cNvSpPr>
          <p:nvPr>
            <p:ph idx="1" hasCustomPrompt="1"/>
          </p:nvPr>
        </p:nvSpPr>
        <p:spPr>
          <a:xfrm>
            <a:off x="682169" y="2048747"/>
            <a:ext cx="5888749" cy="3780554"/>
          </a:xfrm>
        </p:spPr>
        <p:txBody>
          <a:bodyPr>
            <a:noAutofit/>
          </a:bodyPr>
          <a:lstStyle>
            <a:lvl1pPr marL="0" indent="0">
              <a:buNone/>
              <a:defRPr/>
            </a:lvl1pPr>
          </a:lstStyle>
          <a:p>
            <a:pPr lvl="0"/>
            <a:r>
              <a:rPr lang="fi-FI" dirty="0"/>
              <a:t>Lisää tekstiä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1830859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theme" Target="../theme/theme4.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7580D9A4-0BA9-8194-6AB4-4AEE6F64E0F8}"/>
              </a:ext>
            </a:extLst>
          </p:cNvPr>
          <p:cNvSpPr>
            <a:spLocks noGrp="1"/>
          </p:cNvSpPr>
          <p:nvPr>
            <p:ph type="title"/>
          </p:nvPr>
        </p:nvSpPr>
        <p:spPr>
          <a:xfrm>
            <a:off x="682171" y="365126"/>
            <a:ext cx="10798630" cy="1092200"/>
          </a:xfrm>
          <a:prstGeom prst="rect">
            <a:avLst/>
          </a:prstGeom>
        </p:spPr>
        <p:txBody>
          <a:bodyPr vert="horz" lIns="91440" tIns="45720" rIns="91440" bIns="45720" rtlCol="0" anchor="ctr">
            <a:noAutofit/>
          </a:bodyPr>
          <a:lstStyle/>
          <a:p>
            <a:r>
              <a:rPr lang="fi-FI" dirty="0"/>
              <a:t>Lisää otsikko napauttamalla</a:t>
            </a:r>
          </a:p>
        </p:txBody>
      </p:sp>
      <p:sp>
        <p:nvSpPr>
          <p:cNvPr id="3" name="Tekstin paikkamerkki 2">
            <a:extLst>
              <a:ext uri="{FF2B5EF4-FFF2-40B4-BE49-F238E27FC236}">
                <a16:creationId xmlns:a16="http://schemas.microsoft.com/office/drawing/2014/main" id="{19F16160-F29F-E480-8C3D-A388C0F8DCFE}"/>
              </a:ext>
            </a:extLst>
          </p:cNvPr>
          <p:cNvSpPr>
            <a:spLocks noGrp="1"/>
          </p:cNvSpPr>
          <p:nvPr>
            <p:ph type="body" idx="1"/>
          </p:nvPr>
        </p:nvSpPr>
        <p:spPr>
          <a:xfrm>
            <a:off x="682171" y="1457326"/>
            <a:ext cx="10798630" cy="4719637"/>
          </a:xfrm>
          <a:prstGeom prst="rect">
            <a:avLst/>
          </a:prstGeom>
        </p:spPr>
        <p:txBody>
          <a:bodyPr vert="horz" lIns="91440" tIns="45720" rIns="91440" bIns="45720" rtlCol="0">
            <a:noAutofit/>
          </a:bodyPr>
          <a:lstStyle/>
          <a:p>
            <a:pPr lvl="0"/>
            <a:r>
              <a:rPr lang="fi-FI" dirty="0"/>
              <a:t>Lisää tekstiä napauttamalla</a:t>
            </a:r>
          </a:p>
          <a:p>
            <a:pPr lvl="1"/>
            <a:r>
              <a:rPr lang="fi-FI" dirty="0"/>
              <a:t>toinen taso</a:t>
            </a:r>
          </a:p>
          <a:p>
            <a:pPr lvl="2"/>
            <a:r>
              <a:rPr lang="fi-FI" dirty="0"/>
              <a:t>kolmas taso</a:t>
            </a:r>
          </a:p>
          <a:p>
            <a:pPr lvl="3"/>
            <a:r>
              <a:rPr lang="fi-FI" dirty="0"/>
              <a:t>neljäs taso</a:t>
            </a:r>
          </a:p>
          <a:p>
            <a:pPr lvl="4"/>
            <a:r>
              <a:rPr lang="fi-FI" dirty="0"/>
              <a:t>viides taso</a:t>
            </a:r>
          </a:p>
          <a:p>
            <a:pPr lvl="1"/>
            <a:endParaRPr lang="fi-FI" dirty="0"/>
          </a:p>
          <a:p>
            <a:pPr lvl="1"/>
            <a:endParaRPr lang="fi-FI" dirty="0"/>
          </a:p>
        </p:txBody>
      </p:sp>
      <p:sp>
        <p:nvSpPr>
          <p:cNvPr id="9" name="Tekstiruutu 8">
            <a:extLst>
              <a:ext uri="{FF2B5EF4-FFF2-40B4-BE49-F238E27FC236}">
                <a16:creationId xmlns:a16="http://schemas.microsoft.com/office/drawing/2014/main" id="{75CA83A7-7179-4F1A-B6E1-62BA8B6C76F3}"/>
              </a:ext>
            </a:extLst>
          </p:cNvPr>
          <p:cNvSpPr txBox="1"/>
          <p:nvPr userDrawn="1"/>
        </p:nvSpPr>
        <p:spPr>
          <a:xfrm>
            <a:off x="62142" y="6374106"/>
            <a:ext cx="597671" cy="180000"/>
          </a:xfrm>
          <a:prstGeom prst="rect">
            <a:avLst/>
          </a:prstGeom>
          <a:noFill/>
        </p:spPr>
        <p:txBody>
          <a:bodyPr vert="horz" wrap="none" lIns="0" tIns="0" rIns="0" bIns="0" rtlCol="0" anchor="b" anchorCtr="0">
            <a:noAutofit/>
          </a:bodyPr>
          <a:lstStyle/>
          <a:p>
            <a:pPr algn="r"/>
            <a:fld id="{B0FA1FCE-3B31-49F3-AF28-99B509C786C6}" type="slidenum">
              <a:rPr lang="fi-FI" sz="1000" smtClean="0">
                <a:solidFill>
                  <a:schemeClr val="accent1"/>
                </a:solidFill>
              </a:rPr>
              <a:pPr algn="r"/>
              <a:t>‹#›</a:t>
            </a:fld>
            <a:endParaRPr lang="fi-FI" sz="1000" dirty="0">
              <a:solidFill>
                <a:schemeClr val="accent1"/>
              </a:solidFill>
            </a:endParaRPr>
          </a:p>
        </p:txBody>
      </p:sp>
    </p:spTree>
    <p:extLst>
      <p:ext uri="{BB962C8B-B14F-4D97-AF65-F5344CB8AC3E}">
        <p14:creationId xmlns:p14="http://schemas.microsoft.com/office/powerpoint/2010/main" val="951703257"/>
      </p:ext>
    </p:extLst>
  </p:cSld>
  <p:clrMap bg1="lt1" tx1="dk1" bg2="lt2" tx2="dk2" accent1="accent1" accent2="accent2" accent3="accent3" accent4="accent4" accent5="accent5" accent6="accent6" hlink="hlink" folHlink="folHlink"/>
  <p:sldLayoutIdLst>
    <p:sldLayoutId id="2147483715" r:id="rId1"/>
    <p:sldLayoutId id="2147483718" r:id="rId2"/>
    <p:sldLayoutId id="2147483829" r:id="rId3"/>
    <p:sldLayoutId id="2147483788" r:id="rId4"/>
    <p:sldLayoutId id="2147483789" r:id="rId5"/>
    <p:sldLayoutId id="2147483787" r:id="rId6"/>
    <p:sldLayoutId id="2147483790" r:id="rId7"/>
    <p:sldLayoutId id="2147483791" r:id="rId8"/>
    <p:sldLayoutId id="2147483792" r:id="rId9"/>
    <p:sldLayoutId id="2147483819" r:id="rId10"/>
    <p:sldLayoutId id="2147483719" r:id="rId11"/>
    <p:sldLayoutId id="2147483716" r:id="rId12"/>
    <p:sldLayoutId id="2147483720" r:id="rId13"/>
    <p:sldLayoutId id="2147483724" r:id="rId14"/>
    <p:sldLayoutId id="2147483725" r:id="rId15"/>
    <p:sldLayoutId id="2147483931" r:id="rId16"/>
    <p:sldLayoutId id="2147483932" r:id="rId17"/>
    <p:sldLayoutId id="2147483933" r:id="rId18"/>
    <p:sldLayoutId id="2147483934" r:id="rId19"/>
    <p:sldLayoutId id="2147483935" r:id="rId20"/>
    <p:sldLayoutId id="2147483936" r:id="rId21"/>
    <p:sldLayoutId id="2147483937" r:id="rId22"/>
  </p:sldLayoutIdLst>
  <p:hf sldNum="0" hdr="0" ftr="0"/>
  <p:txStyles>
    <p:titleStyle>
      <a:lvl1pPr algn="l" defTabSz="914400" rtl="0" eaLnBrk="1" latinLnBrk="0" hangingPunct="1">
        <a:lnSpc>
          <a:spcPct val="90000"/>
        </a:lnSpc>
        <a:spcBef>
          <a:spcPct val="0"/>
        </a:spcBef>
        <a:buNone/>
        <a:defRPr sz="38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800"/>
        </a:spcBef>
        <a:buFont typeface="Arial" panose="020B0604020202020204" pitchFamily="34" charset="0"/>
        <a:buNone/>
        <a:defRPr sz="2400" kern="1200">
          <a:solidFill>
            <a:schemeClr val="tx2"/>
          </a:solidFill>
          <a:latin typeface="+mn-lt"/>
          <a:ea typeface="+mn-ea"/>
          <a:cs typeface="+mn-cs"/>
        </a:defRPr>
      </a:lvl1pPr>
      <a:lvl2pPr marL="352425" indent="-169863" algn="l" defTabSz="914400" rtl="0" eaLnBrk="1" latinLnBrk="0" hangingPunct="1">
        <a:lnSpc>
          <a:spcPct val="100000"/>
        </a:lnSpc>
        <a:spcBef>
          <a:spcPts val="600"/>
        </a:spcBef>
        <a:buFont typeface="Arial" panose="020B0604020202020204" pitchFamily="34" charset="0"/>
        <a:buChar char="•"/>
        <a:defRPr sz="2000" kern="1200">
          <a:solidFill>
            <a:schemeClr val="tx2"/>
          </a:solidFill>
          <a:latin typeface="+mn-lt"/>
          <a:ea typeface="+mn-ea"/>
          <a:cs typeface="+mn-cs"/>
        </a:defRPr>
      </a:lvl2pPr>
      <a:lvl3pPr marL="534988" indent="-182563"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pos="438" userDrawn="1">
          <p15:clr>
            <a:srgbClr val="F26B43"/>
          </p15:clr>
        </p15:guide>
        <p15:guide id="3" orient="horz" pos="1071" userDrawn="1">
          <p15:clr>
            <a:srgbClr val="F26B43"/>
          </p15:clr>
        </p15:guide>
        <p15:guide id="4" orient="horz" pos="3685" userDrawn="1">
          <p15:clr>
            <a:srgbClr val="F26B43"/>
          </p15:clr>
        </p15:guide>
        <p15:guide id="5" orient="horz" pos="411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7580D9A4-0BA9-8194-6AB4-4AEE6F64E0F8}"/>
              </a:ext>
            </a:extLst>
          </p:cNvPr>
          <p:cNvSpPr>
            <a:spLocks noGrp="1"/>
          </p:cNvSpPr>
          <p:nvPr>
            <p:ph type="title"/>
          </p:nvPr>
        </p:nvSpPr>
        <p:spPr>
          <a:xfrm>
            <a:off x="682171" y="365126"/>
            <a:ext cx="10798630" cy="1092200"/>
          </a:xfrm>
          <a:prstGeom prst="rect">
            <a:avLst/>
          </a:prstGeom>
        </p:spPr>
        <p:txBody>
          <a:bodyPr vert="horz" lIns="91440" tIns="45720" rIns="91440" bIns="45720" rtlCol="0" anchor="ctr">
            <a:noAutofit/>
          </a:bodyPr>
          <a:lstStyle/>
          <a:p>
            <a:r>
              <a:rPr lang="fi-FI" dirty="0"/>
              <a:t>Lisää otsikko napsauttamalla</a:t>
            </a:r>
          </a:p>
        </p:txBody>
      </p:sp>
      <p:sp>
        <p:nvSpPr>
          <p:cNvPr id="3" name="Tekstin paikkamerkki 2">
            <a:extLst>
              <a:ext uri="{FF2B5EF4-FFF2-40B4-BE49-F238E27FC236}">
                <a16:creationId xmlns:a16="http://schemas.microsoft.com/office/drawing/2014/main" id="{19F16160-F29F-E480-8C3D-A388C0F8DCFE}"/>
              </a:ext>
            </a:extLst>
          </p:cNvPr>
          <p:cNvSpPr>
            <a:spLocks noGrp="1"/>
          </p:cNvSpPr>
          <p:nvPr>
            <p:ph type="body" idx="1"/>
          </p:nvPr>
        </p:nvSpPr>
        <p:spPr>
          <a:xfrm>
            <a:off x="682171" y="1457326"/>
            <a:ext cx="10798630" cy="4719637"/>
          </a:xfrm>
          <a:prstGeom prst="rect">
            <a:avLst/>
          </a:prstGeom>
        </p:spPr>
        <p:txBody>
          <a:bodyPr vert="horz" lIns="91440" tIns="45720" rIns="91440" bIns="45720" rtlCol="0">
            <a:noAutofit/>
          </a:bodyPr>
          <a:lstStyle/>
          <a:p>
            <a:pPr lvl="0"/>
            <a:r>
              <a:rPr lang="fi-FI" dirty="0"/>
              <a:t>Lisää tekstiä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977161086"/>
      </p:ext>
    </p:extLst>
  </p:cSld>
  <p:clrMap bg1="lt1" tx1="dk1" bg2="lt2" tx2="dk2" accent1="accent1" accent2="accent2" accent3="accent3" accent4="accent4" accent5="accent5" accent6="accent6" hlink="hlink" folHlink="folHlink"/>
  <p:sldLayoutIdLst>
    <p:sldLayoutId id="2147483947" r:id="rId1"/>
    <p:sldLayoutId id="2147484108" r:id="rId2"/>
    <p:sldLayoutId id="2147484110" r:id="rId3"/>
    <p:sldLayoutId id="2147484112" r:id="rId4"/>
    <p:sldLayoutId id="2147484113" r:id="rId5"/>
    <p:sldLayoutId id="2147484114" r:id="rId6"/>
    <p:sldLayoutId id="2147484193" r:id="rId7"/>
  </p:sldLayoutIdLst>
  <p:hf sldNum="0" hdr="0" ftr="0"/>
  <p:txStyles>
    <p:titleStyle>
      <a:lvl1pPr algn="l" defTabSz="914400" rtl="0" eaLnBrk="1" latinLnBrk="0" hangingPunct="1">
        <a:lnSpc>
          <a:spcPct val="90000"/>
        </a:lnSpc>
        <a:spcBef>
          <a:spcPct val="0"/>
        </a:spcBef>
        <a:buNone/>
        <a:defRPr sz="38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F26B43"/>
          </p15:clr>
        </p15:guide>
        <p15:guide id="2" pos="415">
          <p15:clr>
            <a:srgbClr val="F26B43"/>
          </p15:clr>
        </p15:guide>
        <p15:guide id="3" orient="horz" pos="913">
          <p15:clr>
            <a:srgbClr val="F26B43"/>
          </p15:clr>
        </p15:guide>
        <p15:guide id="4" orient="horz" pos="3680">
          <p15:clr>
            <a:srgbClr val="F26B43"/>
          </p15:clr>
        </p15:guide>
        <p15:guide id="5" orient="horz" pos="4110">
          <p15:clr>
            <a:srgbClr val="F26B43"/>
          </p15:clr>
        </p15:guide>
        <p15:guide id="6" pos="665">
          <p15:clr>
            <a:srgbClr val="F26B43"/>
          </p15:clr>
        </p15:guide>
        <p15:guide id="7" orient="horz" pos="2341" userDrawn="1">
          <p15:clr>
            <a:srgbClr val="F26B43"/>
          </p15:clr>
        </p15:guide>
        <p15:guide id="8" pos="3092" userDrawn="1">
          <p15:clr>
            <a:srgbClr val="F26B43"/>
          </p15:clr>
        </p15:guide>
        <p15:guide id="9" orient="horz" pos="247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7580D9A4-0BA9-8194-6AB4-4AEE6F64E0F8}"/>
              </a:ext>
            </a:extLst>
          </p:cNvPr>
          <p:cNvSpPr>
            <a:spLocks noGrp="1"/>
          </p:cNvSpPr>
          <p:nvPr>
            <p:ph type="title"/>
          </p:nvPr>
        </p:nvSpPr>
        <p:spPr>
          <a:xfrm>
            <a:off x="682171" y="365126"/>
            <a:ext cx="10798630" cy="1092200"/>
          </a:xfrm>
          <a:prstGeom prst="rect">
            <a:avLst/>
          </a:prstGeom>
        </p:spPr>
        <p:txBody>
          <a:bodyPr vert="horz" lIns="91440" tIns="45720" rIns="91440" bIns="45720" rtlCol="0" anchor="ctr">
            <a:noAutofit/>
          </a:bodyPr>
          <a:lstStyle/>
          <a:p>
            <a:r>
              <a:rPr lang="en-GB" noProof="0"/>
              <a:t>Lisää otsikko napauttamalla</a:t>
            </a:r>
          </a:p>
        </p:txBody>
      </p:sp>
      <p:sp>
        <p:nvSpPr>
          <p:cNvPr id="3" name="Tekstin paikkamerkki 2">
            <a:extLst>
              <a:ext uri="{FF2B5EF4-FFF2-40B4-BE49-F238E27FC236}">
                <a16:creationId xmlns:a16="http://schemas.microsoft.com/office/drawing/2014/main" id="{19F16160-F29F-E480-8C3D-A388C0F8DCFE}"/>
              </a:ext>
            </a:extLst>
          </p:cNvPr>
          <p:cNvSpPr>
            <a:spLocks noGrp="1"/>
          </p:cNvSpPr>
          <p:nvPr>
            <p:ph type="body" idx="1"/>
          </p:nvPr>
        </p:nvSpPr>
        <p:spPr>
          <a:xfrm>
            <a:off x="682171" y="1457326"/>
            <a:ext cx="10798630" cy="4719637"/>
          </a:xfrm>
          <a:prstGeom prst="rect">
            <a:avLst/>
          </a:prstGeom>
        </p:spPr>
        <p:txBody>
          <a:bodyPr vert="horz" lIns="91440" tIns="45720" rIns="91440" bIns="45720" rtlCol="0">
            <a:noAutofit/>
          </a:bodyPr>
          <a:lstStyle/>
          <a:p>
            <a:pPr lvl="0"/>
            <a:r>
              <a:rPr lang="en-GB" noProof="0"/>
              <a:t>Lisää tekstiä napauttamalla</a:t>
            </a:r>
          </a:p>
          <a:p>
            <a:pPr lvl="1"/>
            <a:r>
              <a:rPr lang="en-GB" noProof="0"/>
              <a:t>toinen taso</a:t>
            </a:r>
          </a:p>
          <a:p>
            <a:pPr lvl="2"/>
            <a:r>
              <a:rPr lang="en-GB" noProof="0"/>
              <a:t>kolmas taso</a:t>
            </a:r>
          </a:p>
          <a:p>
            <a:pPr lvl="3"/>
            <a:r>
              <a:rPr lang="en-GB" noProof="0"/>
              <a:t>neljäs taso</a:t>
            </a:r>
          </a:p>
          <a:p>
            <a:pPr lvl="4"/>
            <a:r>
              <a:rPr lang="en-GB" noProof="0"/>
              <a:t>viides taso</a:t>
            </a:r>
          </a:p>
        </p:txBody>
      </p:sp>
      <p:sp>
        <p:nvSpPr>
          <p:cNvPr id="9" name="Tekstiruutu 8">
            <a:extLst>
              <a:ext uri="{FF2B5EF4-FFF2-40B4-BE49-F238E27FC236}">
                <a16:creationId xmlns:a16="http://schemas.microsoft.com/office/drawing/2014/main" id="{75CA83A7-7179-4F1A-B6E1-62BA8B6C76F3}"/>
              </a:ext>
            </a:extLst>
          </p:cNvPr>
          <p:cNvSpPr txBox="1"/>
          <p:nvPr userDrawn="1"/>
        </p:nvSpPr>
        <p:spPr>
          <a:xfrm>
            <a:off x="62142" y="6374106"/>
            <a:ext cx="597671" cy="180000"/>
          </a:xfrm>
          <a:prstGeom prst="rect">
            <a:avLst/>
          </a:prstGeom>
          <a:noFill/>
        </p:spPr>
        <p:txBody>
          <a:bodyPr vert="horz" wrap="none" lIns="0" tIns="0" rIns="0" bIns="0" rtlCol="0" anchor="b" anchorCtr="0">
            <a:noAutofit/>
          </a:bodyPr>
          <a:lstStyle/>
          <a:p>
            <a:pPr algn="r"/>
            <a:fld id="{B0FA1FCE-3B31-49F3-AF28-99B509C786C6}" type="slidenum">
              <a:rPr lang="fi-FI" sz="1000" smtClean="0">
                <a:solidFill>
                  <a:schemeClr val="accent2"/>
                </a:solidFill>
              </a:rPr>
              <a:pPr algn="r"/>
              <a:t>‹#›</a:t>
            </a:fld>
            <a:endParaRPr lang="fi-FI" sz="1000" dirty="0">
              <a:solidFill>
                <a:schemeClr val="accent2"/>
              </a:solidFill>
            </a:endParaRPr>
          </a:p>
        </p:txBody>
      </p:sp>
    </p:spTree>
    <p:extLst>
      <p:ext uri="{BB962C8B-B14F-4D97-AF65-F5344CB8AC3E}">
        <p14:creationId xmlns:p14="http://schemas.microsoft.com/office/powerpoint/2010/main" val="3624523643"/>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 id="2147484127" r:id="rId12"/>
    <p:sldLayoutId id="2147484128" r:id="rId13"/>
    <p:sldLayoutId id="2147484129" r:id="rId14"/>
    <p:sldLayoutId id="2147484130" r:id="rId15"/>
  </p:sldLayoutIdLst>
  <p:hf sldNum="0" hdr="0" ftr="0"/>
  <p:txStyles>
    <p:titleStyle>
      <a:lvl1pPr algn="l" defTabSz="914400" rtl="0" eaLnBrk="1" latinLnBrk="0" hangingPunct="1">
        <a:lnSpc>
          <a:spcPct val="90000"/>
        </a:lnSpc>
        <a:spcBef>
          <a:spcPct val="0"/>
        </a:spcBef>
        <a:buNone/>
        <a:defRPr sz="3200" b="1" kern="1200">
          <a:solidFill>
            <a:schemeClr val="tx2"/>
          </a:solidFill>
          <a:latin typeface="Poppins" panose="00000500000000000000" pitchFamily="2" charset="0"/>
          <a:ea typeface="+mj-ea"/>
          <a:cs typeface="Poppins" panose="00000500000000000000" pitchFamily="2" charset="0"/>
        </a:defRPr>
      </a:lvl1pPr>
    </p:titleStyle>
    <p:bodyStyle>
      <a:lvl1pPr marL="285750" indent="-28575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p15:clr>
            <a:srgbClr val="F26B43"/>
          </p15:clr>
        </p15:guide>
        <p15:guide id="2" pos="438">
          <p15:clr>
            <a:srgbClr val="F26B43"/>
          </p15:clr>
        </p15:guide>
        <p15:guide id="3" orient="horz" pos="1071">
          <p15:clr>
            <a:srgbClr val="F26B43"/>
          </p15:clr>
        </p15:guide>
        <p15:guide id="4" orient="horz" pos="3685">
          <p15:clr>
            <a:srgbClr val="F26B43"/>
          </p15:clr>
        </p15:guide>
        <p15:guide id="5" orient="horz" pos="411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7580D9A4-0BA9-8194-6AB4-4AEE6F64E0F8}"/>
              </a:ext>
            </a:extLst>
          </p:cNvPr>
          <p:cNvSpPr>
            <a:spLocks noGrp="1"/>
          </p:cNvSpPr>
          <p:nvPr>
            <p:ph type="title"/>
          </p:nvPr>
        </p:nvSpPr>
        <p:spPr>
          <a:xfrm>
            <a:off x="682171" y="365126"/>
            <a:ext cx="10798630" cy="1092200"/>
          </a:xfrm>
          <a:prstGeom prst="rect">
            <a:avLst/>
          </a:prstGeom>
        </p:spPr>
        <p:txBody>
          <a:bodyPr vert="horz" lIns="91440" tIns="45720" rIns="91440" bIns="45720" rtlCol="0" anchor="ctr">
            <a:noAutofit/>
          </a:bodyPr>
          <a:lstStyle/>
          <a:p>
            <a:r>
              <a:rPr lang="fi-FI" dirty="0"/>
              <a:t>Lisää otsikko napauttamalla</a:t>
            </a:r>
          </a:p>
        </p:txBody>
      </p:sp>
      <p:sp>
        <p:nvSpPr>
          <p:cNvPr id="3" name="Tekstin paikkamerkki 2">
            <a:extLst>
              <a:ext uri="{FF2B5EF4-FFF2-40B4-BE49-F238E27FC236}">
                <a16:creationId xmlns:a16="http://schemas.microsoft.com/office/drawing/2014/main" id="{19F16160-F29F-E480-8C3D-A388C0F8DCFE}"/>
              </a:ext>
            </a:extLst>
          </p:cNvPr>
          <p:cNvSpPr>
            <a:spLocks noGrp="1"/>
          </p:cNvSpPr>
          <p:nvPr>
            <p:ph type="body" idx="1"/>
          </p:nvPr>
        </p:nvSpPr>
        <p:spPr>
          <a:xfrm>
            <a:off x="682171" y="1457326"/>
            <a:ext cx="10798630" cy="4719637"/>
          </a:xfrm>
          <a:prstGeom prst="rect">
            <a:avLst/>
          </a:prstGeom>
        </p:spPr>
        <p:txBody>
          <a:bodyPr vert="horz" lIns="91440" tIns="45720" rIns="91440" bIns="45720" rtlCol="0">
            <a:noAutofit/>
          </a:bodyPr>
          <a:lstStyle/>
          <a:p>
            <a:pPr lvl="0"/>
            <a:r>
              <a:rPr lang="fi-FI" dirty="0"/>
              <a:t>Lisää tekstiä napauttamalla</a:t>
            </a:r>
          </a:p>
          <a:p>
            <a:pPr lvl="1"/>
            <a:r>
              <a:rPr lang="fi-FI" dirty="0"/>
              <a:t>toinen taso</a:t>
            </a:r>
          </a:p>
          <a:p>
            <a:pPr lvl="2"/>
            <a:r>
              <a:rPr lang="fi-FI" dirty="0"/>
              <a:t>kolmas taso</a:t>
            </a:r>
          </a:p>
          <a:p>
            <a:pPr lvl="3"/>
            <a:r>
              <a:rPr lang="fi-FI" dirty="0"/>
              <a:t>neljäs taso</a:t>
            </a:r>
          </a:p>
          <a:p>
            <a:pPr lvl="4"/>
            <a:r>
              <a:rPr lang="fi-FI" dirty="0"/>
              <a:t>viides taso</a:t>
            </a:r>
          </a:p>
          <a:p>
            <a:pPr lvl="1"/>
            <a:endParaRPr lang="fi-FI" dirty="0"/>
          </a:p>
          <a:p>
            <a:pPr lvl="1"/>
            <a:endParaRPr lang="fi-FI" dirty="0"/>
          </a:p>
        </p:txBody>
      </p:sp>
      <p:sp>
        <p:nvSpPr>
          <p:cNvPr id="9" name="Tekstiruutu 8">
            <a:extLst>
              <a:ext uri="{FF2B5EF4-FFF2-40B4-BE49-F238E27FC236}">
                <a16:creationId xmlns:a16="http://schemas.microsoft.com/office/drawing/2014/main" id="{75CA83A7-7179-4F1A-B6E1-62BA8B6C76F3}"/>
              </a:ext>
            </a:extLst>
          </p:cNvPr>
          <p:cNvSpPr txBox="1"/>
          <p:nvPr userDrawn="1"/>
        </p:nvSpPr>
        <p:spPr>
          <a:xfrm>
            <a:off x="62142" y="6374106"/>
            <a:ext cx="597671" cy="180000"/>
          </a:xfrm>
          <a:prstGeom prst="rect">
            <a:avLst/>
          </a:prstGeom>
          <a:noFill/>
        </p:spPr>
        <p:txBody>
          <a:bodyPr vert="horz" wrap="none" lIns="0" tIns="0" rIns="0" bIns="0" rtlCol="0" anchor="b" anchorCtr="0">
            <a:noAutofit/>
          </a:bodyPr>
          <a:lstStyle/>
          <a:p>
            <a:pPr algn="r"/>
            <a:fld id="{B0FA1FCE-3B31-49F3-AF28-99B509C786C6}" type="slidenum">
              <a:rPr lang="fi-FI" sz="1000" smtClean="0">
                <a:solidFill>
                  <a:schemeClr val="accent1"/>
                </a:solidFill>
              </a:rPr>
              <a:pPr algn="r"/>
              <a:t>‹#›</a:t>
            </a:fld>
            <a:endParaRPr lang="fi-FI" sz="1000" dirty="0">
              <a:solidFill>
                <a:schemeClr val="accent1"/>
              </a:solidFill>
            </a:endParaRPr>
          </a:p>
        </p:txBody>
      </p:sp>
    </p:spTree>
    <p:extLst>
      <p:ext uri="{BB962C8B-B14F-4D97-AF65-F5344CB8AC3E}">
        <p14:creationId xmlns:p14="http://schemas.microsoft.com/office/powerpoint/2010/main" val="2828797964"/>
      </p:ext>
    </p:extLst>
  </p:cSld>
  <p:clrMap bg1="lt1" tx1="dk1" bg2="lt2" tx2="dk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 id="2147484206" r:id="rId12"/>
    <p:sldLayoutId id="2147484207" r:id="rId13"/>
    <p:sldLayoutId id="2147484208" r:id="rId14"/>
    <p:sldLayoutId id="2147484209" r:id="rId15"/>
    <p:sldLayoutId id="2147484210" r:id="rId16"/>
  </p:sldLayoutIdLst>
  <p:hf sldNum="0" hdr="0" ftr="0"/>
  <p:txStyles>
    <p:titleStyle>
      <a:lvl1pPr algn="l" defTabSz="914400" rtl="0" eaLnBrk="1" latinLnBrk="0" hangingPunct="1">
        <a:lnSpc>
          <a:spcPct val="90000"/>
        </a:lnSpc>
        <a:spcBef>
          <a:spcPct val="0"/>
        </a:spcBef>
        <a:buNone/>
        <a:defRPr sz="38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742950" indent="-28575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p15:clr>
            <a:srgbClr val="F26B43"/>
          </p15:clr>
        </p15:guide>
        <p15:guide id="2" pos="438">
          <p15:clr>
            <a:srgbClr val="F26B43"/>
          </p15:clr>
        </p15:guide>
        <p15:guide id="3" orient="horz" pos="1071">
          <p15:clr>
            <a:srgbClr val="F26B43"/>
          </p15:clr>
        </p15:guide>
        <p15:guide id="4" orient="horz" pos="3685">
          <p15:clr>
            <a:srgbClr val="F26B43"/>
          </p15:clr>
        </p15:guide>
        <p15:guide id="5" orient="horz" pos="411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creativecommons.org/licenses/by/4.0/" TargetMode="External"/><Relationship Id="rId2" Type="http://schemas.openxmlformats.org/officeDocument/2006/relationships/image" Target="../media/image20.png"/><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45.xml"/><Relationship Id="rId5" Type="http://schemas.openxmlformats.org/officeDocument/2006/relationships/chart" Target="../charts/chart6.xml"/><Relationship Id="rId4" Type="http://schemas.openxmlformats.org/officeDocument/2006/relationships/chart" Target="../charts/chart5.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www.syke.fi/hankkeet/systeemihiili" TargetMode="External"/><Relationship Id="rId5" Type="http://schemas.openxmlformats.org/officeDocument/2006/relationships/image" Target="../media/image20.png"/><Relationship Id="rId4" Type="http://schemas.openxmlformats.org/officeDocument/2006/relationships/hyperlink" Target="http://hdl.handle.net/10138/567748"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luke.fi/fi/blogit/onko-kokonaiskestava-metsien-kaytto-haihattelua"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 Target="slide24.xml"/><Relationship Id="rId7" Type="http://schemas.openxmlformats.org/officeDocument/2006/relationships/slide" Target="slide51.xml"/><Relationship Id="rId2" Type="http://schemas.openxmlformats.org/officeDocument/2006/relationships/slide" Target="slide19.xml"/><Relationship Id="rId1" Type="http://schemas.openxmlformats.org/officeDocument/2006/relationships/slideLayout" Target="../slideLayouts/slideLayout1.xml"/><Relationship Id="rId6" Type="http://schemas.openxmlformats.org/officeDocument/2006/relationships/slide" Target="slide46.xml"/><Relationship Id="rId5" Type="http://schemas.openxmlformats.org/officeDocument/2006/relationships/slide" Target="slide39.xml"/><Relationship Id="rId4" Type="http://schemas.openxmlformats.org/officeDocument/2006/relationships/slide" Target="slide33.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0.png"/><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5.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8.emf"/><Relationship Id="rId1" Type="http://schemas.openxmlformats.org/officeDocument/2006/relationships/slideLayout" Target="../slideLayouts/slideLayout25.xml"/><Relationship Id="rId4" Type="http://schemas.openxmlformats.org/officeDocument/2006/relationships/image" Target="../media/image29.emf"/></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5.xml"/><Relationship Id="rId5" Type="http://schemas.openxmlformats.org/officeDocument/2006/relationships/image" Target="../media/image20.png"/><Relationship Id="rId4" Type="http://schemas.openxmlformats.org/officeDocument/2006/relationships/hyperlink" Target="https://vesi.fi/aineistopankki/tietokortit-kestavan-maa-ja-metsatalouden-toimenpiteista-vesien-suojelemiseksi/"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chart" Target="../charts/chart7.xml"/></Relationships>
</file>

<file path=ppt/slides/_rels/slide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turvearvi.syke.fi/" TargetMode="Externa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hyperlink" Target="https://turvearvi.syke.fi/" TargetMode="External"/><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5.xml"/></Relationships>
</file>

<file path=ppt/slides/_rels/slide50.xml.rels><?xml version="1.0" encoding="UTF-8" standalone="yes"?>
<Relationships xmlns="http://schemas.openxmlformats.org/package/2006/relationships"><Relationship Id="rId3" Type="http://schemas.openxmlformats.org/officeDocument/2006/relationships/hyperlink" Target="https://turvearvi.syke.fi/" TargetMode="External"/><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0.xml"/><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hyperlink" Target="https://www.vesi.fi/valuma-aluesuunnittelussa-huomioidaan-erilaisia-nakokulmia/" TargetMode="External"/><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8" Type="http://schemas.openxmlformats.org/officeDocument/2006/relationships/hyperlink" Target="https://turvearvi.syke.fi/" TargetMode="External"/><Relationship Id="rId3" Type="http://schemas.openxmlformats.org/officeDocument/2006/relationships/hyperlink" Target="http://hdl.handle.net/10138/570304" TargetMode="External"/><Relationship Id="rId7" Type="http://schemas.openxmlformats.org/officeDocument/2006/relationships/hyperlink" Target="http://hdl.handle.net/10138/567748" TargetMode="External"/><Relationship Id="rId2" Type="http://schemas.openxmlformats.org/officeDocument/2006/relationships/hyperlink" Target="https://tapio.fi/tiedotteet/komppasuon-turvetuotantoalueelle-rakennetaan-kosteikkoja-palautetaan-suokasvillisuutta-ja-metsitetaan/" TargetMode="External"/><Relationship Id="rId1" Type="http://schemas.openxmlformats.org/officeDocument/2006/relationships/slideLayout" Target="../slideLayouts/slideLayout1.xml"/><Relationship Id="rId6" Type="http://schemas.openxmlformats.org/officeDocument/2006/relationships/hyperlink" Target="https://vesi.fi/aineistopankki/tietokortit-kestavan-maa-ja-metsatalouden-toimenpiteista-vesien-suojelemiseksi/" TargetMode="External"/><Relationship Id="rId5" Type="http://schemas.openxmlformats.org/officeDocument/2006/relationships/hyperlink" Target="http://urn.fi/URN:NBN:fi-fe20231222156897" TargetMode="External"/><Relationship Id="rId4" Type="http://schemas.openxmlformats.org/officeDocument/2006/relationships/hyperlink" Target="https://project-merlin.eu/cs-portal/case-study-14.html" TargetMode="External"/><Relationship Id="rId9" Type="http://schemas.openxmlformats.org/officeDocument/2006/relationships/hyperlink" Target="https://storymaps.arcgis.com/stories/e596596f4aa24758aef64f0f069a99d0"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hdl.handle.net/10138/567786" TargetMode="External"/><Relationship Id="rId2" Type="http://schemas.openxmlformats.org/officeDocument/2006/relationships/hyperlink" Target="http://hdl.handle.net/10138/567748" TargetMode="External"/><Relationship Id="rId1" Type="http://schemas.openxmlformats.org/officeDocument/2006/relationships/slideLayout" Target="../slideLayouts/slideLayout1.xml"/><Relationship Id="rId5" Type="http://schemas.openxmlformats.org/officeDocument/2006/relationships/hyperlink" Target="https://www.syke.fi/hankkeet/systeemihiili" TargetMode="External"/><Relationship Id="rId4" Type="http://schemas.openxmlformats.org/officeDocument/2006/relationships/hyperlink" Target="https://vesi.fi/aineistopankki/tietokortit-kestavan-maa-ja-metsatalouden-toimenpiteista-vesien-suojelemiseksi/"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jyx.jyu.fi/bitstream/handle/123456789/49500/5/Monitavoitearvioinnin%20ja%20ongelmien.pdf" TargetMode="External"/><Relationship Id="rId7" Type="http://schemas.openxmlformats.org/officeDocument/2006/relationships/hyperlink" Target="https://www.vesi.fi/teemasivu/valuma-aluesuunnittelu/" TargetMode="External"/><Relationship Id="rId2" Type="http://schemas.openxmlformats.org/officeDocument/2006/relationships/hyperlink" Target="http://hdl.handle.net/10138/38341" TargetMode="External"/><Relationship Id="rId1" Type="http://schemas.openxmlformats.org/officeDocument/2006/relationships/slideLayout" Target="../slideLayouts/slideLayout1.xml"/><Relationship Id="rId6" Type="http://schemas.openxmlformats.org/officeDocument/2006/relationships/hyperlink" Target="http://hdl.handle.net/10138/575289" TargetMode="External"/><Relationship Id="rId5" Type="http://schemas.openxmlformats.org/officeDocument/2006/relationships/hyperlink" Target="http://urn.fi/URN:ISBN:978-952-383-727-0" TargetMode="External"/><Relationship Id="rId4" Type="http://schemas.openxmlformats.org/officeDocument/2006/relationships/hyperlink" Target="https://www.syke.fi/fi-FI/Tutkimus__kehittaminen/Tutkimusmenetelmat_ja_kokeilut/Monitavoitearviointi_ymparistosuunnittelussa"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CB3BA5-DBC4-1832-0238-7635817FBF50}"/>
              </a:ext>
            </a:extLst>
          </p:cNvPr>
          <p:cNvSpPr>
            <a:spLocks noGrp="1"/>
          </p:cNvSpPr>
          <p:nvPr>
            <p:ph type="ctrTitle"/>
          </p:nvPr>
        </p:nvSpPr>
        <p:spPr>
          <a:xfrm>
            <a:off x="4924349" y="1678302"/>
            <a:ext cx="6757578" cy="2037040"/>
          </a:xfrm>
        </p:spPr>
        <p:txBody>
          <a:bodyPr/>
          <a:lstStyle/>
          <a:p>
            <a:r>
              <a:rPr lang="fi-FI" dirty="0"/>
              <a:t>Monitavoitearviointi valuma-aluesuunnittelussa: </a:t>
            </a:r>
            <a:br>
              <a:rPr lang="fi-FI" dirty="0"/>
            </a:br>
            <a:r>
              <a:rPr lang="fi-FI" dirty="0"/>
              <a:t>Käytännön esimerkkejä </a:t>
            </a:r>
            <a:br>
              <a:rPr lang="fi-FI" dirty="0"/>
            </a:br>
            <a:endParaRPr lang="fi-FI" dirty="0"/>
          </a:p>
        </p:txBody>
      </p:sp>
      <p:sp>
        <p:nvSpPr>
          <p:cNvPr id="4" name="Text Placeholder 3">
            <a:extLst>
              <a:ext uri="{FF2B5EF4-FFF2-40B4-BE49-F238E27FC236}">
                <a16:creationId xmlns:a16="http://schemas.microsoft.com/office/drawing/2014/main" id="{12AF8D49-F175-5EC1-83D3-F0F90ED3B22C}"/>
              </a:ext>
            </a:extLst>
          </p:cNvPr>
          <p:cNvSpPr>
            <a:spLocks noGrp="1"/>
          </p:cNvSpPr>
          <p:nvPr>
            <p:ph type="body" sz="half" idx="10"/>
          </p:nvPr>
        </p:nvSpPr>
        <p:spPr/>
        <p:txBody>
          <a:bodyPr/>
          <a:lstStyle/>
          <a:p>
            <a:r>
              <a:rPr lang="fi-FI" sz="2000" dirty="0">
                <a:solidFill>
                  <a:schemeClr val="accent3"/>
                </a:solidFill>
              </a:rPr>
              <a:t>”Tiedolla ja taidolla kohti ilmastoviisasta ja kestävää maankäyttöä (</a:t>
            </a:r>
            <a:r>
              <a:rPr lang="fi-FI" sz="2000" dirty="0" err="1">
                <a:solidFill>
                  <a:schemeClr val="accent3"/>
                </a:solidFill>
              </a:rPr>
              <a:t>HiiliVie</a:t>
            </a:r>
            <a:r>
              <a:rPr lang="fi-FI" sz="2000" dirty="0">
                <a:solidFill>
                  <a:schemeClr val="accent3"/>
                </a:solidFill>
              </a:rPr>
              <a:t>)” -hankkeen opetusmateriaalia </a:t>
            </a:r>
          </a:p>
          <a:p>
            <a:endParaRPr lang="fi-FI" sz="2000" dirty="0"/>
          </a:p>
          <a:p>
            <a:r>
              <a:rPr lang="fi-FI" sz="2000" dirty="0"/>
              <a:t>Jyri Mustajoki ja Mika Marttunen </a:t>
            </a:r>
          </a:p>
          <a:p>
            <a:r>
              <a:rPr lang="fi-FI" sz="2000" dirty="0"/>
              <a:t>Suomen ympäristökeskus (Syke)</a:t>
            </a:r>
          </a:p>
          <a:p>
            <a:r>
              <a:rPr lang="fi-FI" sz="2000" dirty="0"/>
              <a:t>26.9.2024</a:t>
            </a:r>
          </a:p>
        </p:txBody>
      </p:sp>
      <p:pic>
        <p:nvPicPr>
          <p:cNvPr id="5" name="Kuva 1">
            <a:extLst>
              <a:ext uri="{FF2B5EF4-FFF2-40B4-BE49-F238E27FC236}">
                <a16:creationId xmlns:a16="http://schemas.microsoft.com/office/drawing/2014/main" id="{37F599C6-C944-D2DC-A122-B69EFB50DBF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5132" y="5635964"/>
            <a:ext cx="1930761" cy="1033396"/>
          </a:xfrm>
          <a:prstGeom prst="rect">
            <a:avLst/>
          </a:prstGeom>
        </p:spPr>
      </p:pic>
      <p:sp>
        <p:nvSpPr>
          <p:cNvPr id="2" name="TextBox 1">
            <a:extLst>
              <a:ext uri="{FF2B5EF4-FFF2-40B4-BE49-F238E27FC236}">
                <a16:creationId xmlns:a16="http://schemas.microsoft.com/office/drawing/2014/main" id="{B4257F85-EAB5-3F6D-0CA9-5ED2EFD3C0F7}"/>
              </a:ext>
              <a:ext uri="{C183D7F6-B498-43B3-948B-1728B52AA6E4}">
                <adec:decorative xmlns:adec="http://schemas.microsoft.com/office/drawing/2017/decorative" val="1"/>
              </a:ext>
            </a:extLst>
          </p:cNvPr>
          <p:cNvSpPr txBox="1"/>
          <p:nvPr/>
        </p:nvSpPr>
        <p:spPr>
          <a:xfrm>
            <a:off x="407368" y="6309320"/>
            <a:ext cx="432048" cy="288032"/>
          </a:xfrm>
          <a:prstGeom prst="rect">
            <a:avLst/>
          </a:prstGeom>
          <a:solidFill>
            <a:schemeClr val="tx2"/>
          </a:solidFill>
        </p:spPr>
        <p:txBody>
          <a:bodyPr wrap="square" lIns="0" tIns="0" rIns="0" bIns="0" rtlCol="0" anchor="t" anchorCtr="0">
            <a:noAutofit/>
          </a:bodyPr>
          <a:lstStyle/>
          <a:p>
            <a:pPr algn="l"/>
            <a:endParaRPr lang="en-GB" kern="1200" dirty="0">
              <a:solidFill>
                <a:schemeClr val="tx2"/>
              </a:solidFill>
              <a:latin typeface="+mn-lt"/>
              <a:ea typeface="+mn-ea"/>
              <a:cs typeface="+mn-cs"/>
            </a:endParaRPr>
          </a:p>
        </p:txBody>
      </p:sp>
      <p:sp>
        <p:nvSpPr>
          <p:cNvPr id="6" name="Tekstiruutu 5">
            <a:extLst>
              <a:ext uri="{FF2B5EF4-FFF2-40B4-BE49-F238E27FC236}">
                <a16:creationId xmlns:a16="http://schemas.microsoft.com/office/drawing/2014/main" id="{22E0F2CE-91A0-EB03-7B35-986B70FF6A40}"/>
              </a:ext>
            </a:extLst>
          </p:cNvPr>
          <p:cNvSpPr txBox="1"/>
          <p:nvPr/>
        </p:nvSpPr>
        <p:spPr>
          <a:xfrm>
            <a:off x="4711262" y="6182710"/>
            <a:ext cx="4529958"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200">
                <a:solidFill>
                  <a:srgbClr val="FFFFFF"/>
                </a:solidFill>
                <a:latin typeface="Aptos"/>
              </a:rPr>
              <a:t>Tämä teos on lisensoitu Creative Commons Nimeä 4.0 Kansainvälinen -käyttöluvalla. Tarkastele käyttölupaa</a:t>
            </a:r>
            <a:r>
              <a:rPr lang="en-US" sz="1200" b="1">
                <a:solidFill>
                  <a:srgbClr val="FFFFFF"/>
                </a:solidFill>
                <a:latin typeface="Aptos"/>
              </a:rPr>
              <a:t> </a:t>
            </a:r>
            <a:r>
              <a:rPr lang="en-US" sz="1200">
                <a:solidFill>
                  <a:srgbClr val="FFFFFF"/>
                </a:solidFill>
                <a:latin typeface="Aptos"/>
              </a:rPr>
              <a:t>osoitteessa</a:t>
            </a:r>
            <a:r>
              <a:rPr lang="en-US" sz="1200" b="1">
                <a:solidFill>
                  <a:srgbClr val="FFFFFF"/>
                </a:solidFill>
                <a:latin typeface="Aptos"/>
              </a:rPr>
              <a:t> </a:t>
            </a:r>
            <a:r>
              <a:rPr lang="en-US" sz="1200" b="1">
                <a:solidFill>
                  <a:srgbClr val="FFFFFF"/>
                </a:solidFill>
                <a:latin typeface="Aptos"/>
                <a:hlinkClick r:id="rId3">
                  <a:extLst>
                    <a:ext uri="{A12FA001-AC4F-418D-AE19-62706E023703}">
                      <ahyp:hlinkClr xmlns:ahyp="http://schemas.microsoft.com/office/drawing/2018/hyperlinkcolor" val="tx"/>
                    </a:ext>
                  </a:extLst>
                </a:hlinkClick>
              </a:rPr>
              <a:t>http://creativecommons.org/licenses/by/4.0/</a:t>
            </a:r>
            <a:r>
              <a:rPr lang="en-US" sz="1200" b="1">
                <a:solidFill>
                  <a:srgbClr val="FFFFFF"/>
                </a:solidFill>
                <a:latin typeface="Aptos"/>
              </a:rPr>
              <a:t> </a:t>
            </a:r>
          </a:p>
        </p:txBody>
      </p:sp>
      <p:pic>
        <p:nvPicPr>
          <p:cNvPr id="7" name="Kuva 6" descr="https://mirrors.creativecommons.org/presskit/buttons/88x31/png/by.png">
            <a:extLst>
              <a:ext uri="{FF2B5EF4-FFF2-40B4-BE49-F238E27FC236}">
                <a16:creationId xmlns:a16="http://schemas.microsoft.com/office/drawing/2014/main" id="{4993F8ED-BE8C-81AF-19C6-977992657135}"/>
              </a:ext>
            </a:extLst>
          </p:cNvPr>
          <p:cNvPicPr>
            <a:picLocks noChangeAspect="1"/>
          </p:cNvPicPr>
          <p:nvPr/>
        </p:nvPicPr>
        <p:blipFill>
          <a:blip r:embed="rId4"/>
          <a:stretch>
            <a:fillRect/>
          </a:stretch>
        </p:blipFill>
        <p:spPr>
          <a:xfrm>
            <a:off x="3314536" y="6262279"/>
            <a:ext cx="1227411" cy="429442"/>
          </a:xfrm>
          <a:prstGeom prst="rect">
            <a:avLst/>
          </a:prstGeom>
        </p:spPr>
      </p:pic>
    </p:spTree>
    <p:extLst>
      <p:ext uri="{BB962C8B-B14F-4D97-AF65-F5344CB8AC3E}">
        <p14:creationId xmlns:p14="http://schemas.microsoft.com/office/powerpoint/2010/main" val="3834635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6BC67A-BCE7-D9AF-A4DE-6A2925CDDEC2}"/>
              </a:ext>
            </a:extLst>
          </p:cNvPr>
          <p:cNvSpPr>
            <a:spLocks noGrp="1"/>
          </p:cNvSpPr>
          <p:nvPr>
            <p:ph type="title"/>
          </p:nvPr>
        </p:nvSpPr>
        <p:spPr>
          <a:xfrm>
            <a:off x="296023" y="116632"/>
            <a:ext cx="6998006" cy="720080"/>
          </a:xfrm>
        </p:spPr>
        <p:txBody>
          <a:bodyPr/>
          <a:lstStyle/>
          <a:p>
            <a:r>
              <a:rPr lang="fi-FI" sz="3600" dirty="0"/>
              <a:t> Arviointi ja painotus</a:t>
            </a:r>
          </a:p>
        </p:txBody>
      </p:sp>
      <p:sp>
        <p:nvSpPr>
          <p:cNvPr id="6" name="Content Placeholder 5">
            <a:extLst>
              <a:ext uri="{FF2B5EF4-FFF2-40B4-BE49-F238E27FC236}">
                <a16:creationId xmlns:a16="http://schemas.microsoft.com/office/drawing/2014/main" id="{837CB951-5A5D-D088-4222-14909DBD2789}"/>
              </a:ext>
            </a:extLst>
          </p:cNvPr>
          <p:cNvSpPr>
            <a:spLocks noGrp="1"/>
          </p:cNvSpPr>
          <p:nvPr>
            <p:ph idx="1"/>
          </p:nvPr>
        </p:nvSpPr>
        <p:spPr>
          <a:xfrm>
            <a:off x="479376" y="908720"/>
            <a:ext cx="4896544" cy="4590171"/>
          </a:xfrm>
        </p:spPr>
        <p:txBody>
          <a:bodyPr/>
          <a:lstStyle/>
          <a:p>
            <a:pPr>
              <a:lnSpc>
                <a:spcPct val="100000"/>
              </a:lnSpc>
            </a:pPr>
            <a:r>
              <a:rPr lang="fi-FI" sz="1800" dirty="0"/>
              <a:t>Vaihtoehtojen mittausarvot kunkin eri tavoitteen suhteen</a:t>
            </a:r>
          </a:p>
          <a:p>
            <a:pPr marL="536575" indent="-268288">
              <a:lnSpc>
                <a:spcPct val="100000"/>
              </a:lnSpc>
              <a:spcBef>
                <a:spcPts val="600"/>
              </a:spcBef>
              <a:buFont typeface="Arial" panose="020B0604020202020204" pitchFamily="34" charset="0"/>
              <a:buChar char="•"/>
            </a:pPr>
            <a:r>
              <a:rPr lang="fi-FI" sz="1800" dirty="0"/>
              <a:t>Skaalataan tyypillisesti välille 0–1</a:t>
            </a:r>
          </a:p>
          <a:p>
            <a:pPr marL="536575" indent="-268288">
              <a:lnSpc>
                <a:spcPct val="100000"/>
              </a:lnSpc>
              <a:spcBef>
                <a:spcPts val="300"/>
              </a:spcBef>
              <a:buFont typeface="Arial" panose="020B0604020202020204" pitchFamily="34" charset="0"/>
              <a:buChar char="•"/>
            </a:pPr>
            <a:r>
              <a:rPr lang="fi-FI" sz="1800" dirty="0"/>
              <a:t>Paras vaihtoehto 1 ja huonoin 0</a:t>
            </a:r>
          </a:p>
          <a:p>
            <a:pPr marL="536575" indent="-268288">
              <a:lnSpc>
                <a:spcPct val="100000"/>
              </a:lnSpc>
              <a:spcBef>
                <a:spcPts val="300"/>
              </a:spcBef>
              <a:buFont typeface="Arial" panose="020B0604020202020204" pitchFamily="34" charset="0"/>
              <a:buChar char="•"/>
            </a:pPr>
            <a:r>
              <a:rPr lang="fi-FI" sz="1800" dirty="0"/>
              <a:t>Interpoloinnilla muiden arvot (usein lineaarisuusoletus)</a:t>
            </a:r>
          </a:p>
          <a:p>
            <a:pPr>
              <a:lnSpc>
                <a:spcPct val="100000"/>
              </a:lnSpc>
              <a:spcBef>
                <a:spcPts val="1800"/>
              </a:spcBef>
            </a:pPr>
            <a:r>
              <a:rPr lang="fi-FI" sz="1800" dirty="0"/>
              <a:t>Painotuksessa otettava huomioon vaihtoehtojen vaikutusten vaihteluväli kussakin tavoitteessa</a:t>
            </a:r>
          </a:p>
          <a:p>
            <a:pPr marL="536575" lvl="1" indent="-268288">
              <a:lnSpc>
                <a:spcPct val="100000"/>
              </a:lnSpc>
              <a:spcBef>
                <a:spcPts val="600"/>
              </a:spcBef>
            </a:pPr>
            <a:r>
              <a:rPr lang="fi-FI" dirty="0"/>
              <a:t>Mitä merkittävämpi on vaikutusero  ääripäiden välillä, sitä enemmän kyseiselle tavoitteelle on annettava painoa</a:t>
            </a:r>
          </a:p>
          <a:p>
            <a:pPr>
              <a:lnSpc>
                <a:spcPct val="100000"/>
              </a:lnSpc>
            </a:pPr>
            <a:r>
              <a:rPr lang="fi-FI" sz="1800" dirty="0"/>
              <a:t>Kokonaisarvot kuvaavat vaihtoehtojen mieluisuutta annettujen painojen valossa</a:t>
            </a:r>
          </a:p>
          <a:p>
            <a:pPr marL="536575" indent="-268288">
              <a:lnSpc>
                <a:spcPct val="100000"/>
              </a:lnSpc>
              <a:buFont typeface="Arial" panose="020B0604020202020204" pitchFamily="34" charset="0"/>
              <a:buChar char="•"/>
            </a:pPr>
            <a:r>
              <a:rPr lang="fi-FI" sz="1800" dirty="0"/>
              <a:t>Ei yhtä “oikeaa” tulosta, vaan tulokset vaihtelevat sen mukaan, miten sidos-ryhmien edustajat painottavat tavoitteita </a:t>
            </a:r>
          </a:p>
          <a:p>
            <a:pPr lvl="1" indent="0">
              <a:buNone/>
            </a:pPr>
            <a:endParaRPr lang="fi-FI" dirty="0"/>
          </a:p>
        </p:txBody>
      </p:sp>
      <p:sp>
        <p:nvSpPr>
          <p:cNvPr id="7" name="TextBox 6">
            <a:extLst>
              <a:ext uri="{FF2B5EF4-FFF2-40B4-BE49-F238E27FC236}">
                <a16:creationId xmlns:a16="http://schemas.microsoft.com/office/drawing/2014/main" id="{8A9A9A4C-C176-1B41-A5E8-098737062BA7}"/>
              </a:ext>
            </a:extLst>
          </p:cNvPr>
          <p:cNvSpPr txBox="1"/>
          <p:nvPr/>
        </p:nvSpPr>
        <p:spPr>
          <a:xfrm>
            <a:off x="5375920" y="188640"/>
            <a:ext cx="2232248" cy="1224136"/>
          </a:xfrm>
          <a:prstGeom prst="rect">
            <a:avLst/>
          </a:prstGeom>
          <a:noFill/>
        </p:spPr>
        <p:txBody>
          <a:bodyPr wrap="square" lIns="0" tIns="0" rIns="0" bIns="0" rtlCol="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400" b="1" i="0" u="none" strike="noStrike" kern="0" cap="none" spc="0" normalizeH="0" baseline="0" dirty="0">
              <a:ln>
                <a:noFill/>
              </a:ln>
              <a:solidFill>
                <a:srgbClr val="64C1CB">
                  <a:lumMod val="75000"/>
                </a:srgbClr>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400" b="1" i="0" u="none" strike="noStrike" kern="0" cap="none" spc="0" normalizeH="0" baseline="0" dirty="0">
                <a:ln>
                  <a:noFill/>
                </a:ln>
                <a:solidFill>
                  <a:srgbClr val="64C1CB">
                    <a:lumMod val="75000"/>
                  </a:srgbClr>
                </a:solidFill>
                <a:effectLst/>
                <a:uLnTx/>
                <a:uFillTx/>
              </a:rPr>
              <a:t>Esimerkkinä ekosysteemipalveluihin perustuva turvetuotanto-strategioiden vertailu</a:t>
            </a:r>
          </a:p>
        </p:txBody>
      </p:sp>
      <p:sp>
        <p:nvSpPr>
          <p:cNvPr id="9" name="TextBox 8">
            <a:extLst>
              <a:ext uri="{FF2B5EF4-FFF2-40B4-BE49-F238E27FC236}">
                <a16:creationId xmlns:a16="http://schemas.microsoft.com/office/drawing/2014/main" id="{0D926075-7483-C807-305E-839A1345E58C}"/>
              </a:ext>
            </a:extLst>
          </p:cNvPr>
          <p:cNvSpPr txBox="1"/>
          <p:nvPr/>
        </p:nvSpPr>
        <p:spPr>
          <a:xfrm>
            <a:off x="8184232" y="404664"/>
            <a:ext cx="3744416" cy="864100"/>
          </a:xfrm>
          <a:prstGeom prst="rect">
            <a:avLst/>
          </a:prstGeom>
          <a:solidFill>
            <a:schemeClr val="accent3">
              <a:lumMod val="20000"/>
              <a:lumOff val="80000"/>
            </a:schemeClr>
          </a:solidFill>
          <a:ln>
            <a:solidFill>
              <a:schemeClr val="accent3">
                <a:lumMod val="50000"/>
              </a:schemeClr>
            </a:solidFill>
          </a:ln>
        </p:spPr>
        <p:txBody>
          <a:bodyPr wrap="square" lIns="72000" tIns="0" rIns="72000" bIns="0" rtlCol="0" anchor="ctr" anchorCtr="0">
            <a:noAutofit/>
          </a:bodyPr>
          <a:lstStyle/>
          <a:p>
            <a:pPr algn="ctr"/>
            <a:r>
              <a:rPr lang="fi-FI" sz="1600" b="1" kern="1200" dirty="0">
                <a:solidFill>
                  <a:schemeClr val="accent3">
                    <a:lumMod val="50000"/>
                  </a:schemeClr>
                </a:solidFill>
                <a:latin typeface="+mn-lt"/>
                <a:ea typeface="+mn-ea"/>
                <a:cs typeface="+mn-cs"/>
              </a:rPr>
              <a:t>Vaihe 1: </a:t>
            </a:r>
            <a:r>
              <a:rPr lang="fi-FI" sz="1600" kern="1200" dirty="0">
                <a:solidFill>
                  <a:schemeClr val="tx2"/>
                </a:solidFill>
                <a:latin typeface="+mn-lt"/>
                <a:ea typeface="+mn-ea"/>
                <a:cs typeface="+mn-cs"/>
              </a:rPr>
              <a:t>Arvioidaan vaihtoehtojen vaikutukset kutakin tavoitetta mittaavan mittarin</a:t>
            </a:r>
            <a:r>
              <a:rPr lang="fi-FI" sz="1600" dirty="0">
                <a:solidFill>
                  <a:schemeClr val="tx2"/>
                </a:solidFill>
              </a:rPr>
              <a:t> </a:t>
            </a:r>
            <a:r>
              <a:rPr lang="fi-FI" sz="1600" kern="1200" dirty="0">
                <a:solidFill>
                  <a:schemeClr val="tx2"/>
                </a:solidFill>
                <a:latin typeface="+mn-lt"/>
                <a:ea typeface="+mn-ea"/>
                <a:cs typeface="+mn-cs"/>
              </a:rPr>
              <a:t>suhteen</a:t>
            </a:r>
          </a:p>
        </p:txBody>
      </p:sp>
      <p:graphicFrame>
        <p:nvGraphicFramePr>
          <p:cNvPr id="4" name="Table 21" descr="Taulukko vaikutuksista">
            <a:extLst>
              <a:ext uri="{FF2B5EF4-FFF2-40B4-BE49-F238E27FC236}">
                <a16:creationId xmlns:a16="http://schemas.microsoft.com/office/drawing/2014/main" id="{0621C116-2EF2-D81E-3DA1-F2AB415B3C71}"/>
              </a:ext>
            </a:extLst>
          </p:cNvPr>
          <p:cNvGraphicFramePr>
            <a:graphicFrameLocks noGrp="1"/>
          </p:cNvGraphicFramePr>
          <p:nvPr>
            <p:extLst>
              <p:ext uri="{D42A27DB-BD31-4B8C-83A1-F6EECF244321}">
                <p14:modId xmlns:p14="http://schemas.microsoft.com/office/powerpoint/2010/main" val="1085680050"/>
              </p:ext>
            </p:extLst>
          </p:nvPr>
        </p:nvGraphicFramePr>
        <p:xfrm>
          <a:off x="8184232" y="1340772"/>
          <a:ext cx="3744415" cy="1944212"/>
        </p:xfrm>
        <a:graphic>
          <a:graphicData uri="http://schemas.openxmlformats.org/drawingml/2006/table">
            <a:tbl>
              <a:tblPr firstRow="1" firstCol="1" bandRow="1">
                <a:tableStyleId>{F5AB1C69-6EDB-4FF4-983F-18BD219EF322}</a:tableStyleId>
              </a:tblPr>
              <a:tblGrid>
                <a:gridCol w="1604750">
                  <a:extLst>
                    <a:ext uri="{9D8B030D-6E8A-4147-A177-3AD203B41FA5}">
                      <a16:colId xmlns:a16="http://schemas.microsoft.com/office/drawing/2014/main" val="5535569"/>
                    </a:ext>
                  </a:extLst>
                </a:gridCol>
                <a:gridCol w="427933">
                  <a:extLst>
                    <a:ext uri="{9D8B030D-6E8A-4147-A177-3AD203B41FA5}">
                      <a16:colId xmlns:a16="http://schemas.microsoft.com/office/drawing/2014/main" val="1463506617"/>
                    </a:ext>
                  </a:extLst>
                </a:gridCol>
                <a:gridCol w="427933">
                  <a:extLst>
                    <a:ext uri="{9D8B030D-6E8A-4147-A177-3AD203B41FA5}">
                      <a16:colId xmlns:a16="http://schemas.microsoft.com/office/drawing/2014/main" val="2892803431"/>
                    </a:ext>
                  </a:extLst>
                </a:gridCol>
                <a:gridCol w="427933">
                  <a:extLst>
                    <a:ext uri="{9D8B030D-6E8A-4147-A177-3AD203B41FA5}">
                      <a16:colId xmlns:a16="http://schemas.microsoft.com/office/drawing/2014/main" val="3007838435"/>
                    </a:ext>
                  </a:extLst>
                </a:gridCol>
                <a:gridCol w="427933">
                  <a:extLst>
                    <a:ext uri="{9D8B030D-6E8A-4147-A177-3AD203B41FA5}">
                      <a16:colId xmlns:a16="http://schemas.microsoft.com/office/drawing/2014/main" val="1542551837"/>
                    </a:ext>
                  </a:extLst>
                </a:gridCol>
                <a:gridCol w="427933">
                  <a:extLst>
                    <a:ext uri="{9D8B030D-6E8A-4147-A177-3AD203B41FA5}">
                      <a16:colId xmlns:a16="http://schemas.microsoft.com/office/drawing/2014/main" val="887481183"/>
                    </a:ext>
                  </a:extLst>
                </a:gridCol>
              </a:tblGrid>
              <a:tr h="234246">
                <a:tc>
                  <a:txBody>
                    <a:bodyPr/>
                    <a:lstStyle/>
                    <a:p>
                      <a:pPr algn="l" fontAlgn="b">
                        <a:lnSpc>
                          <a:spcPts val="1100"/>
                        </a:lnSpc>
                      </a:pPr>
                      <a:endParaRPr lang="fi-FI" sz="1100" b="1" i="0" u="none" strike="noStrike" dirty="0">
                        <a:solidFill>
                          <a:schemeClr val="bg1"/>
                        </a:solidFill>
                        <a:effectLst/>
                        <a:latin typeface="+mn-lt"/>
                        <a:cs typeface="Calibri" panose="020F0502020204030204" pitchFamily="34" charset="0"/>
                      </a:endParaRPr>
                    </a:p>
                  </a:txBody>
                  <a:tcPr marL="7200" marR="7620"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r" fontAlgn="b">
                        <a:lnSpc>
                          <a:spcPts val="1100"/>
                        </a:lnSpc>
                      </a:pPr>
                      <a:r>
                        <a:rPr lang="fi-FI" sz="1200" b="0" u="none" strike="noStrike" dirty="0">
                          <a:solidFill>
                            <a:schemeClr val="tx1"/>
                          </a:solidFill>
                          <a:effectLst/>
                          <a:latin typeface="+mn-lt"/>
                        </a:rPr>
                        <a:t>VE 1</a:t>
                      </a:r>
                      <a:endParaRPr lang="fi-FI" sz="1200" b="0" i="0" u="none" strike="noStrike" dirty="0">
                        <a:solidFill>
                          <a:schemeClr val="tx1"/>
                        </a:solidFill>
                        <a:effectLst/>
                        <a:latin typeface="+mn-lt"/>
                        <a:cs typeface="Calibri" panose="020F0502020204030204" pitchFamily="34" charset="0"/>
                      </a:endParaRPr>
                    </a:p>
                  </a:txBody>
                  <a:tcPr marL="7200" marR="7620" marT="0" marB="0" anchor="b">
                    <a:lnT w="12700" cap="flat" cmpd="sng" algn="ctr">
                      <a:solidFill>
                        <a:schemeClr val="tx1"/>
                      </a:solidFill>
                      <a:prstDash val="solid"/>
                      <a:round/>
                      <a:headEnd type="none" w="med" len="med"/>
                      <a:tailEnd type="none" w="med" len="med"/>
                    </a:lnT>
                  </a:tcPr>
                </a:tc>
                <a:tc>
                  <a:txBody>
                    <a:bodyPr/>
                    <a:lstStyle/>
                    <a:p>
                      <a:pPr algn="r" fontAlgn="b">
                        <a:lnSpc>
                          <a:spcPts val="1100"/>
                        </a:lnSpc>
                      </a:pPr>
                      <a:r>
                        <a:rPr lang="fi-FI" sz="1200" b="0" u="none" strike="noStrike" dirty="0">
                          <a:solidFill>
                            <a:schemeClr val="tx1"/>
                          </a:solidFill>
                          <a:effectLst/>
                          <a:latin typeface="+mn-lt"/>
                        </a:rPr>
                        <a:t>VE 2</a:t>
                      </a:r>
                      <a:endParaRPr lang="fi-FI" sz="1200" b="0" i="0" u="none" strike="noStrike" dirty="0">
                        <a:solidFill>
                          <a:schemeClr val="tx1"/>
                        </a:solidFill>
                        <a:effectLst/>
                        <a:latin typeface="+mn-lt"/>
                        <a:cs typeface="Calibri" panose="020F0502020204030204" pitchFamily="34" charset="0"/>
                      </a:endParaRPr>
                    </a:p>
                  </a:txBody>
                  <a:tcPr marL="7200" marR="7620" marT="0" marB="0" anchor="b">
                    <a:lnT w="12700" cap="flat" cmpd="sng" algn="ctr">
                      <a:solidFill>
                        <a:schemeClr val="tx1"/>
                      </a:solidFill>
                      <a:prstDash val="solid"/>
                      <a:round/>
                      <a:headEnd type="none" w="med" len="med"/>
                      <a:tailEnd type="none" w="med" len="med"/>
                    </a:lnT>
                  </a:tcPr>
                </a:tc>
                <a:tc>
                  <a:txBody>
                    <a:bodyPr/>
                    <a:lstStyle/>
                    <a:p>
                      <a:pPr algn="r" fontAlgn="b">
                        <a:lnSpc>
                          <a:spcPts val="1100"/>
                        </a:lnSpc>
                      </a:pPr>
                      <a:r>
                        <a:rPr lang="fi-FI" sz="1200" b="0" u="none" strike="noStrike" dirty="0">
                          <a:solidFill>
                            <a:schemeClr val="tx1"/>
                          </a:solidFill>
                          <a:effectLst/>
                          <a:latin typeface="+mn-lt"/>
                        </a:rPr>
                        <a:t>VE 3</a:t>
                      </a:r>
                      <a:endParaRPr lang="fi-FI" sz="1200" b="0" i="0" u="none" strike="noStrike" dirty="0">
                        <a:solidFill>
                          <a:schemeClr val="tx1"/>
                        </a:solidFill>
                        <a:effectLst/>
                        <a:latin typeface="+mn-lt"/>
                        <a:cs typeface="Calibri" panose="020F0502020204030204" pitchFamily="34" charset="0"/>
                      </a:endParaRPr>
                    </a:p>
                  </a:txBody>
                  <a:tcPr marL="7200" marR="7620" marT="0" marB="0" anchor="b">
                    <a:lnT w="12700" cap="flat" cmpd="sng" algn="ctr">
                      <a:solidFill>
                        <a:schemeClr val="tx1"/>
                      </a:solidFill>
                      <a:prstDash val="solid"/>
                      <a:round/>
                      <a:headEnd type="none" w="med" len="med"/>
                      <a:tailEnd type="none" w="med" len="med"/>
                    </a:lnT>
                  </a:tcPr>
                </a:tc>
                <a:tc>
                  <a:txBody>
                    <a:bodyPr/>
                    <a:lstStyle/>
                    <a:p>
                      <a:pPr algn="r" fontAlgn="b">
                        <a:lnSpc>
                          <a:spcPts val="1100"/>
                        </a:lnSpc>
                      </a:pPr>
                      <a:r>
                        <a:rPr lang="fi-FI" sz="1200" b="0" u="none" strike="noStrike" dirty="0">
                          <a:solidFill>
                            <a:schemeClr val="tx1"/>
                          </a:solidFill>
                          <a:effectLst/>
                          <a:latin typeface="+mn-lt"/>
                        </a:rPr>
                        <a:t>VE4</a:t>
                      </a:r>
                      <a:endParaRPr lang="fi-FI" sz="1200" b="0" i="0" u="none" strike="noStrike" dirty="0">
                        <a:solidFill>
                          <a:schemeClr val="tx1"/>
                        </a:solidFill>
                        <a:effectLst/>
                        <a:latin typeface="+mn-lt"/>
                        <a:cs typeface="Calibri" panose="020F0502020204030204" pitchFamily="34" charset="0"/>
                      </a:endParaRPr>
                    </a:p>
                  </a:txBody>
                  <a:tcPr marL="7200" marR="7620" marT="0" marB="0" anchor="b">
                    <a:lnT w="12700" cap="flat" cmpd="sng" algn="ctr">
                      <a:solidFill>
                        <a:schemeClr val="tx1"/>
                      </a:solidFill>
                      <a:prstDash val="solid"/>
                      <a:round/>
                      <a:headEnd type="none" w="med" len="med"/>
                      <a:tailEnd type="none" w="med" len="med"/>
                    </a:lnT>
                  </a:tcPr>
                </a:tc>
                <a:tc>
                  <a:txBody>
                    <a:bodyPr/>
                    <a:lstStyle/>
                    <a:p>
                      <a:pPr algn="r" fontAlgn="b">
                        <a:lnSpc>
                          <a:spcPts val="1100"/>
                        </a:lnSpc>
                      </a:pPr>
                      <a:r>
                        <a:rPr lang="fi-FI" sz="1200" b="0" u="none" strike="noStrike" dirty="0">
                          <a:solidFill>
                            <a:schemeClr val="tx1"/>
                          </a:solidFill>
                          <a:effectLst/>
                          <a:latin typeface="+mn-lt"/>
                        </a:rPr>
                        <a:t>VE 5</a:t>
                      </a:r>
                      <a:endParaRPr lang="fi-FI" sz="1200" b="0" i="0" u="none" strike="noStrike" dirty="0">
                        <a:solidFill>
                          <a:schemeClr val="tx1"/>
                        </a:solidFill>
                        <a:effectLst/>
                        <a:latin typeface="+mn-lt"/>
                        <a:cs typeface="Calibri" panose="020F0502020204030204" pitchFamily="34" charset="0"/>
                      </a:endParaRPr>
                    </a:p>
                  </a:txBody>
                  <a:tcPr marL="7200" marR="762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398282346"/>
                  </a:ext>
                </a:extLst>
              </a:tr>
              <a:tr h="214771">
                <a:tc>
                  <a:txBody>
                    <a:bodyPr/>
                    <a:lstStyle/>
                    <a:p>
                      <a:pPr algn="l" fontAlgn="b"/>
                      <a:r>
                        <a:rPr lang="fi-FI" sz="1200" b="0" i="0" u="none" strike="noStrike" dirty="0">
                          <a:solidFill>
                            <a:srgbClr val="000000"/>
                          </a:solidFill>
                          <a:effectLst/>
                          <a:latin typeface="+mn-lt"/>
                        </a:rPr>
                        <a:t>Turpeentuotanto</a:t>
                      </a:r>
                    </a:p>
                  </a:txBody>
                  <a:tcPr marL="7620" marR="7620" marT="7620" marB="0" anchor="b">
                    <a:lnL w="12700" cap="flat" cmpd="sng" algn="ctr">
                      <a:solidFill>
                        <a:schemeClr val="tx1"/>
                      </a:solidFill>
                      <a:prstDash val="solid"/>
                      <a:round/>
                      <a:headEnd type="none" w="med" len="med"/>
                      <a:tailEnd type="none" w="med" len="med"/>
                    </a:lnL>
                  </a:tcPr>
                </a:tc>
                <a:tc>
                  <a:txBody>
                    <a:bodyPr/>
                    <a:lstStyle/>
                    <a:p>
                      <a:pPr algn="r" fontAlgn="b">
                        <a:lnSpc>
                          <a:spcPts val="1100"/>
                        </a:lnSpc>
                      </a:pPr>
                      <a:r>
                        <a:rPr lang="fi-FI" sz="1200" b="0" u="none" strike="noStrike" dirty="0">
                          <a:solidFill>
                            <a:srgbClr val="000000"/>
                          </a:solidFill>
                          <a:effectLst/>
                          <a:latin typeface="+mn-lt"/>
                        </a:rPr>
                        <a:t>0.00</a:t>
                      </a:r>
                      <a:endParaRPr lang="fi-FI" sz="1200" b="0" i="0" u="none" strike="noStrike" dirty="0">
                        <a:solidFill>
                          <a:srgbClr val="000000"/>
                        </a:solidFill>
                        <a:effectLst/>
                        <a:latin typeface="+mn-lt"/>
                      </a:endParaRPr>
                    </a:p>
                  </a:txBody>
                  <a:tcPr marL="7200" marR="7620" marT="0" marB="0" anchor="b"/>
                </a:tc>
                <a:tc>
                  <a:txBody>
                    <a:bodyPr/>
                    <a:lstStyle/>
                    <a:p>
                      <a:pPr algn="r" fontAlgn="b">
                        <a:lnSpc>
                          <a:spcPts val="1100"/>
                        </a:lnSpc>
                      </a:pPr>
                      <a:r>
                        <a:rPr lang="fi-FI" sz="1200" b="0" u="none" strike="noStrike" dirty="0">
                          <a:solidFill>
                            <a:srgbClr val="000000"/>
                          </a:solidFill>
                          <a:effectLst/>
                          <a:latin typeface="+mn-lt"/>
                        </a:rPr>
                        <a:t>0.38</a:t>
                      </a:r>
                      <a:endParaRPr lang="fi-FI" sz="1200" b="0" i="0" u="none" strike="noStrike" dirty="0">
                        <a:solidFill>
                          <a:srgbClr val="000000"/>
                        </a:solidFill>
                        <a:effectLst/>
                        <a:latin typeface="+mn-lt"/>
                      </a:endParaRPr>
                    </a:p>
                  </a:txBody>
                  <a:tcPr marL="7200" marR="7620" marT="0" marB="0" anchor="b"/>
                </a:tc>
                <a:tc>
                  <a:txBody>
                    <a:bodyPr/>
                    <a:lstStyle/>
                    <a:p>
                      <a:pPr algn="r" fontAlgn="b">
                        <a:lnSpc>
                          <a:spcPts val="1100"/>
                        </a:lnSpc>
                      </a:pPr>
                      <a:r>
                        <a:rPr lang="fi-FI" sz="1200" b="0" u="none" strike="noStrike" dirty="0">
                          <a:solidFill>
                            <a:srgbClr val="000000"/>
                          </a:solidFill>
                          <a:effectLst/>
                          <a:latin typeface="+mn-lt"/>
                        </a:rPr>
                        <a:t>0.69</a:t>
                      </a:r>
                      <a:endParaRPr lang="fi-FI" sz="1200" b="0" i="0" u="none" strike="noStrike" dirty="0">
                        <a:solidFill>
                          <a:srgbClr val="000000"/>
                        </a:solidFill>
                        <a:effectLst/>
                        <a:latin typeface="+mn-lt"/>
                      </a:endParaRPr>
                    </a:p>
                  </a:txBody>
                  <a:tcPr marL="7200" marR="7620" marT="0" marB="0" anchor="b"/>
                </a:tc>
                <a:tc>
                  <a:txBody>
                    <a:bodyPr/>
                    <a:lstStyle/>
                    <a:p>
                      <a:pPr algn="r" fontAlgn="b">
                        <a:lnSpc>
                          <a:spcPts val="1100"/>
                        </a:lnSpc>
                      </a:pPr>
                      <a:r>
                        <a:rPr lang="fi-FI" sz="1200" b="0" u="none" strike="noStrike">
                          <a:solidFill>
                            <a:srgbClr val="000000"/>
                          </a:solidFill>
                          <a:effectLst/>
                          <a:latin typeface="+mn-lt"/>
                        </a:rPr>
                        <a:t>0.69</a:t>
                      </a:r>
                      <a:endParaRPr lang="fi-FI" sz="1200" b="0" i="0" u="none" strike="noStrike">
                        <a:solidFill>
                          <a:srgbClr val="000000"/>
                        </a:solidFill>
                        <a:effectLst/>
                        <a:latin typeface="+mn-lt"/>
                      </a:endParaRPr>
                    </a:p>
                  </a:txBody>
                  <a:tcPr marL="7200" marR="7620" marT="0" marB="0" anchor="b"/>
                </a:tc>
                <a:tc>
                  <a:txBody>
                    <a:bodyPr/>
                    <a:lstStyle/>
                    <a:p>
                      <a:pPr algn="r" fontAlgn="b">
                        <a:lnSpc>
                          <a:spcPts val="1100"/>
                        </a:lnSpc>
                      </a:pPr>
                      <a:r>
                        <a:rPr lang="fi-FI" sz="1200" b="0" u="none" strike="noStrike" dirty="0">
                          <a:solidFill>
                            <a:srgbClr val="000000"/>
                          </a:solidFill>
                          <a:effectLst/>
                          <a:latin typeface="+mn-lt"/>
                        </a:rPr>
                        <a:t>1.00</a:t>
                      </a:r>
                      <a:endParaRPr lang="fi-FI" sz="1200" b="0" i="0" u="none" strike="noStrike" dirty="0">
                        <a:solidFill>
                          <a:srgbClr val="000000"/>
                        </a:solidFill>
                        <a:effectLst/>
                        <a:latin typeface="+mn-lt"/>
                      </a:endParaRPr>
                    </a:p>
                  </a:txBody>
                  <a:tcPr marL="7200" marR="762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922588752"/>
                  </a:ext>
                </a:extLst>
              </a:tr>
              <a:tr h="214771">
                <a:tc>
                  <a:txBody>
                    <a:bodyPr/>
                    <a:lstStyle/>
                    <a:p>
                      <a:pPr algn="l" fontAlgn="b"/>
                      <a:r>
                        <a:rPr lang="fi-FI" sz="1200" b="0" i="0" u="none" strike="noStrike" dirty="0">
                          <a:solidFill>
                            <a:srgbClr val="000000"/>
                          </a:solidFill>
                          <a:effectLst/>
                          <a:latin typeface="+mn-lt"/>
                        </a:rPr>
                        <a:t>Marjat</a:t>
                      </a:r>
                    </a:p>
                  </a:txBody>
                  <a:tcPr marL="7620" marR="7620" marT="7620" marB="0" anchor="b">
                    <a:lnL w="12700" cap="flat" cmpd="sng" algn="ctr">
                      <a:solidFill>
                        <a:schemeClr val="tx1"/>
                      </a:solidFill>
                      <a:prstDash val="solid"/>
                      <a:round/>
                      <a:headEnd type="none" w="med" len="med"/>
                      <a:tailEnd type="none" w="med" len="med"/>
                    </a:lnL>
                  </a:tcPr>
                </a:tc>
                <a:tc>
                  <a:txBody>
                    <a:bodyPr/>
                    <a:lstStyle/>
                    <a:p>
                      <a:pPr algn="r" fontAlgn="b">
                        <a:lnSpc>
                          <a:spcPts val="1100"/>
                        </a:lnSpc>
                      </a:pPr>
                      <a:r>
                        <a:rPr lang="fi-FI" sz="1200" b="0" u="none" strike="noStrike" dirty="0">
                          <a:solidFill>
                            <a:srgbClr val="000000"/>
                          </a:solidFill>
                          <a:effectLst/>
                          <a:latin typeface="+mn-lt"/>
                        </a:rPr>
                        <a:t>1.00</a:t>
                      </a:r>
                      <a:endParaRPr lang="fi-FI" sz="1200" b="0" i="0" u="none" strike="noStrike" dirty="0">
                        <a:solidFill>
                          <a:srgbClr val="000000"/>
                        </a:solidFill>
                        <a:effectLst/>
                        <a:latin typeface="+mn-lt"/>
                      </a:endParaRPr>
                    </a:p>
                  </a:txBody>
                  <a:tcPr marL="7200" marR="7620" marT="0" marB="0" anchor="b"/>
                </a:tc>
                <a:tc>
                  <a:txBody>
                    <a:bodyPr/>
                    <a:lstStyle/>
                    <a:p>
                      <a:pPr algn="r" fontAlgn="b">
                        <a:lnSpc>
                          <a:spcPts val="1100"/>
                        </a:lnSpc>
                      </a:pPr>
                      <a:r>
                        <a:rPr lang="fi-FI" sz="1200" b="0" u="none" strike="noStrike" dirty="0">
                          <a:solidFill>
                            <a:srgbClr val="000000"/>
                          </a:solidFill>
                          <a:effectLst/>
                          <a:latin typeface="+mn-lt"/>
                        </a:rPr>
                        <a:t>1.00</a:t>
                      </a:r>
                      <a:endParaRPr lang="fi-FI" sz="1200" b="0" i="0" u="none" strike="noStrike" dirty="0">
                        <a:solidFill>
                          <a:srgbClr val="000000"/>
                        </a:solidFill>
                        <a:effectLst/>
                        <a:latin typeface="+mn-lt"/>
                      </a:endParaRPr>
                    </a:p>
                  </a:txBody>
                  <a:tcPr marL="7200" marR="7620" marT="0" marB="0" anchor="b"/>
                </a:tc>
                <a:tc>
                  <a:txBody>
                    <a:bodyPr/>
                    <a:lstStyle/>
                    <a:p>
                      <a:pPr algn="r" fontAlgn="b">
                        <a:lnSpc>
                          <a:spcPts val="1100"/>
                        </a:lnSpc>
                      </a:pPr>
                      <a:r>
                        <a:rPr lang="fi-FI" sz="1200" b="0" u="none" strike="noStrike" dirty="0">
                          <a:solidFill>
                            <a:srgbClr val="000000"/>
                          </a:solidFill>
                          <a:effectLst/>
                          <a:latin typeface="+mn-lt"/>
                        </a:rPr>
                        <a:t>0.50</a:t>
                      </a:r>
                      <a:endParaRPr lang="fi-FI" sz="1200" b="0" i="0" u="none" strike="noStrike" dirty="0">
                        <a:solidFill>
                          <a:srgbClr val="000000"/>
                        </a:solidFill>
                        <a:effectLst/>
                        <a:latin typeface="+mn-lt"/>
                      </a:endParaRPr>
                    </a:p>
                  </a:txBody>
                  <a:tcPr marL="7200" marR="7620" marT="0" marB="0" anchor="b"/>
                </a:tc>
                <a:tc>
                  <a:txBody>
                    <a:bodyPr/>
                    <a:lstStyle/>
                    <a:p>
                      <a:pPr algn="r" fontAlgn="b">
                        <a:lnSpc>
                          <a:spcPts val="1100"/>
                        </a:lnSpc>
                      </a:pPr>
                      <a:r>
                        <a:rPr lang="fi-FI" sz="1200" b="0" u="none" strike="noStrike">
                          <a:solidFill>
                            <a:srgbClr val="000000"/>
                          </a:solidFill>
                          <a:effectLst/>
                          <a:latin typeface="+mn-lt"/>
                        </a:rPr>
                        <a:t>0.50</a:t>
                      </a:r>
                      <a:endParaRPr lang="fi-FI" sz="1200" b="0" i="0" u="none" strike="noStrike">
                        <a:solidFill>
                          <a:srgbClr val="000000"/>
                        </a:solidFill>
                        <a:effectLst/>
                        <a:latin typeface="+mn-lt"/>
                      </a:endParaRPr>
                    </a:p>
                  </a:txBody>
                  <a:tcPr marL="7200" marR="7620" marT="0" marB="0" anchor="b"/>
                </a:tc>
                <a:tc>
                  <a:txBody>
                    <a:bodyPr/>
                    <a:lstStyle/>
                    <a:p>
                      <a:pPr algn="r" fontAlgn="b">
                        <a:lnSpc>
                          <a:spcPts val="1100"/>
                        </a:lnSpc>
                      </a:pPr>
                      <a:r>
                        <a:rPr lang="fi-FI" sz="1200" b="0" u="none" strike="noStrike" dirty="0">
                          <a:solidFill>
                            <a:srgbClr val="000000"/>
                          </a:solidFill>
                          <a:effectLst/>
                          <a:latin typeface="+mn-lt"/>
                        </a:rPr>
                        <a:t>0.00</a:t>
                      </a:r>
                      <a:endParaRPr lang="fi-FI" sz="1200" b="0" i="0" u="none" strike="noStrike" dirty="0">
                        <a:solidFill>
                          <a:srgbClr val="000000"/>
                        </a:solidFill>
                        <a:effectLst/>
                        <a:latin typeface="+mn-lt"/>
                      </a:endParaRPr>
                    </a:p>
                  </a:txBody>
                  <a:tcPr marL="7200" marR="762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952107815"/>
                  </a:ext>
                </a:extLst>
              </a:tr>
              <a:tr h="206569">
                <a:tc>
                  <a:txBody>
                    <a:bodyPr/>
                    <a:lstStyle/>
                    <a:p>
                      <a:pPr algn="l" fontAlgn="b"/>
                      <a:r>
                        <a:rPr lang="fi-FI" sz="1200" b="0" i="0" u="none" strike="noStrike" dirty="0">
                          <a:solidFill>
                            <a:srgbClr val="000000"/>
                          </a:solidFill>
                          <a:effectLst/>
                          <a:latin typeface="+mn-lt"/>
                        </a:rPr>
                        <a:t>Ilmastonmuutos</a:t>
                      </a:r>
                    </a:p>
                  </a:txBody>
                  <a:tcPr marL="7620" marR="7620" marT="7620" marB="0" anchor="b">
                    <a:lnL w="12700" cap="flat" cmpd="sng" algn="ctr">
                      <a:solidFill>
                        <a:schemeClr val="tx1"/>
                      </a:solidFill>
                      <a:prstDash val="solid"/>
                      <a:round/>
                      <a:headEnd type="none" w="med" len="med"/>
                      <a:tailEnd type="none" w="med" len="med"/>
                    </a:lnL>
                  </a:tcPr>
                </a:tc>
                <a:tc>
                  <a:txBody>
                    <a:bodyPr/>
                    <a:lstStyle/>
                    <a:p>
                      <a:pPr algn="r" fontAlgn="b">
                        <a:lnSpc>
                          <a:spcPts val="1100"/>
                        </a:lnSpc>
                      </a:pPr>
                      <a:r>
                        <a:rPr lang="fi-FI" sz="1200" b="0" u="none" strike="noStrike" dirty="0">
                          <a:solidFill>
                            <a:srgbClr val="000000"/>
                          </a:solidFill>
                          <a:effectLst/>
                          <a:latin typeface="+mn-lt"/>
                        </a:rPr>
                        <a:t>1.00</a:t>
                      </a:r>
                      <a:endParaRPr lang="fi-FI" sz="1200" b="0" i="0" u="none" strike="noStrike" dirty="0">
                        <a:solidFill>
                          <a:srgbClr val="000000"/>
                        </a:solidFill>
                        <a:effectLst/>
                        <a:latin typeface="+mn-lt"/>
                      </a:endParaRPr>
                    </a:p>
                  </a:txBody>
                  <a:tcPr marL="7200" marR="7620" marT="0" marB="0" anchor="b"/>
                </a:tc>
                <a:tc>
                  <a:txBody>
                    <a:bodyPr/>
                    <a:lstStyle/>
                    <a:p>
                      <a:pPr algn="r" fontAlgn="b">
                        <a:lnSpc>
                          <a:spcPts val="1100"/>
                        </a:lnSpc>
                      </a:pPr>
                      <a:r>
                        <a:rPr lang="fi-FI" sz="1200" b="0" u="none" strike="noStrike">
                          <a:solidFill>
                            <a:srgbClr val="000000"/>
                          </a:solidFill>
                          <a:effectLst/>
                          <a:latin typeface="+mn-lt"/>
                        </a:rPr>
                        <a:t>0.60</a:t>
                      </a:r>
                      <a:endParaRPr lang="fi-FI" sz="1200" b="0" i="0" u="none" strike="noStrike">
                        <a:solidFill>
                          <a:srgbClr val="000000"/>
                        </a:solidFill>
                        <a:effectLst/>
                        <a:latin typeface="+mn-lt"/>
                      </a:endParaRPr>
                    </a:p>
                  </a:txBody>
                  <a:tcPr marL="7200" marR="7620" marT="0" marB="0" anchor="b"/>
                </a:tc>
                <a:tc>
                  <a:txBody>
                    <a:bodyPr/>
                    <a:lstStyle/>
                    <a:p>
                      <a:pPr algn="r" fontAlgn="b">
                        <a:lnSpc>
                          <a:spcPts val="1100"/>
                        </a:lnSpc>
                      </a:pPr>
                      <a:r>
                        <a:rPr lang="fi-FI" sz="1200" b="0" u="none" strike="noStrike" dirty="0">
                          <a:solidFill>
                            <a:srgbClr val="000000"/>
                          </a:solidFill>
                          <a:effectLst/>
                          <a:latin typeface="+mn-lt"/>
                        </a:rPr>
                        <a:t>0.30</a:t>
                      </a:r>
                      <a:endParaRPr lang="fi-FI" sz="1200" b="0" i="0" u="none" strike="noStrike" dirty="0">
                        <a:solidFill>
                          <a:srgbClr val="000000"/>
                        </a:solidFill>
                        <a:effectLst/>
                        <a:latin typeface="+mn-lt"/>
                      </a:endParaRPr>
                    </a:p>
                  </a:txBody>
                  <a:tcPr marL="7200" marR="7620" marT="0" marB="0" anchor="b"/>
                </a:tc>
                <a:tc>
                  <a:txBody>
                    <a:bodyPr/>
                    <a:lstStyle/>
                    <a:p>
                      <a:pPr algn="r" fontAlgn="b">
                        <a:lnSpc>
                          <a:spcPts val="1100"/>
                        </a:lnSpc>
                      </a:pPr>
                      <a:r>
                        <a:rPr lang="fi-FI" sz="1200" b="0" u="none" strike="noStrike" dirty="0">
                          <a:solidFill>
                            <a:srgbClr val="000000"/>
                          </a:solidFill>
                          <a:effectLst/>
                          <a:latin typeface="+mn-lt"/>
                        </a:rPr>
                        <a:t>0.30</a:t>
                      </a:r>
                      <a:endParaRPr lang="fi-FI" sz="1200" b="0" i="0" u="none" strike="noStrike" dirty="0">
                        <a:solidFill>
                          <a:srgbClr val="000000"/>
                        </a:solidFill>
                        <a:effectLst/>
                        <a:latin typeface="+mn-lt"/>
                      </a:endParaRPr>
                    </a:p>
                  </a:txBody>
                  <a:tcPr marL="7200" marR="7620" marT="0" marB="0" anchor="b"/>
                </a:tc>
                <a:tc>
                  <a:txBody>
                    <a:bodyPr/>
                    <a:lstStyle/>
                    <a:p>
                      <a:pPr algn="r" fontAlgn="b">
                        <a:lnSpc>
                          <a:spcPts val="1100"/>
                        </a:lnSpc>
                      </a:pPr>
                      <a:r>
                        <a:rPr lang="fi-FI" sz="1200" b="0" u="none" strike="noStrike" dirty="0">
                          <a:solidFill>
                            <a:srgbClr val="000000"/>
                          </a:solidFill>
                          <a:effectLst/>
                          <a:latin typeface="+mn-lt"/>
                        </a:rPr>
                        <a:t>0.00</a:t>
                      </a:r>
                      <a:endParaRPr lang="fi-FI" sz="1200" b="0" i="0" u="none" strike="noStrike" dirty="0">
                        <a:solidFill>
                          <a:srgbClr val="000000"/>
                        </a:solidFill>
                        <a:effectLst/>
                        <a:latin typeface="+mn-lt"/>
                      </a:endParaRPr>
                    </a:p>
                  </a:txBody>
                  <a:tcPr marL="7200" marR="762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495224515"/>
                  </a:ext>
                </a:extLst>
              </a:tr>
              <a:tr h="214771">
                <a:tc>
                  <a:txBody>
                    <a:bodyPr/>
                    <a:lstStyle/>
                    <a:p>
                      <a:pPr algn="l" fontAlgn="b"/>
                      <a:r>
                        <a:rPr lang="fi-FI" sz="1200" b="0" i="0" u="none" strike="noStrike" dirty="0">
                          <a:solidFill>
                            <a:srgbClr val="000000"/>
                          </a:solidFill>
                          <a:effectLst/>
                          <a:latin typeface="+mn-lt"/>
                        </a:rPr>
                        <a:t>Vesien tila</a:t>
                      </a:r>
                    </a:p>
                  </a:txBody>
                  <a:tcPr marL="7620" marR="7620" marT="7620" marB="0" anchor="b">
                    <a:lnL w="12700" cap="flat" cmpd="sng" algn="ctr">
                      <a:solidFill>
                        <a:schemeClr val="tx1"/>
                      </a:solidFill>
                      <a:prstDash val="solid"/>
                      <a:round/>
                      <a:headEnd type="none" w="med" len="med"/>
                      <a:tailEnd type="none" w="med" len="med"/>
                    </a:lnL>
                  </a:tcPr>
                </a:tc>
                <a:tc>
                  <a:txBody>
                    <a:bodyPr/>
                    <a:lstStyle/>
                    <a:p>
                      <a:pPr algn="r" fontAlgn="b">
                        <a:lnSpc>
                          <a:spcPts val="1100"/>
                        </a:lnSpc>
                      </a:pPr>
                      <a:r>
                        <a:rPr lang="fi-FI" sz="1200" b="0" u="none" strike="noStrike" dirty="0">
                          <a:solidFill>
                            <a:srgbClr val="000000"/>
                          </a:solidFill>
                          <a:effectLst/>
                          <a:latin typeface="+mn-lt"/>
                        </a:rPr>
                        <a:t>1.00</a:t>
                      </a:r>
                      <a:endParaRPr lang="fi-FI" sz="1200" b="0" i="0" u="none" strike="noStrike" dirty="0">
                        <a:solidFill>
                          <a:srgbClr val="000000"/>
                        </a:solidFill>
                        <a:effectLst/>
                        <a:latin typeface="+mn-lt"/>
                      </a:endParaRPr>
                    </a:p>
                  </a:txBody>
                  <a:tcPr marL="7200" marR="7620" marT="0" marB="0" anchor="b"/>
                </a:tc>
                <a:tc>
                  <a:txBody>
                    <a:bodyPr/>
                    <a:lstStyle/>
                    <a:p>
                      <a:pPr algn="r" fontAlgn="b">
                        <a:lnSpc>
                          <a:spcPts val="1100"/>
                        </a:lnSpc>
                      </a:pPr>
                      <a:r>
                        <a:rPr lang="fi-FI" sz="1200" b="0" u="none" strike="noStrike">
                          <a:solidFill>
                            <a:srgbClr val="000000"/>
                          </a:solidFill>
                          <a:effectLst/>
                          <a:latin typeface="+mn-lt"/>
                        </a:rPr>
                        <a:t>0.86</a:t>
                      </a:r>
                      <a:endParaRPr lang="fi-FI" sz="1200" b="0" i="0" u="none" strike="noStrike">
                        <a:solidFill>
                          <a:srgbClr val="000000"/>
                        </a:solidFill>
                        <a:effectLst/>
                        <a:latin typeface="+mn-lt"/>
                      </a:endParaRPr>
                    </a:p>
                  </a:txBody>
                  <a:tcPr marL="7200" marR="7620" marT="0" marB="0" anchor="b"/>
                </a:tc>
                <a:tc>
                  <a:txBody>
                    <a:bodyPr/>
                    <a:lstStyle/>
                    <a:p>
                      <a:pPr algn="r" fontAlgn="b">
                        <a:lnSpc>
                          <a:spcPts val="1100"/>
                        </a:lnSpc>
                      </a:pPr>
                      <a:r>
                        <a:rPr lang="fi-FI" sz="1200" b="0" u="none" strike="noStrike">
                          <a:solidFill>
                            <a:srgbClr val="000000"/>
                          </a:solidFill>
                          <a:effectLst/>
                          <a:latin typeface="+mn-lt"/>
                        </a:rPr>
                        <a:t>0.32</a:t>
                      </a:r>
                      <a:endParaRPr lang="fi-FI" sz="1200" b="0" i="0" u="none" strike="noStrike">
                        <a:solidFill>
                          <a:srgbClr val="000000"/>
                        </a:solidFill>
                        <a:effectLst/>
                        <a:latin typeface="+mn-lt"/>
                      </a:endParaRPr>
                    </a:p>
                  </a:txBody>
                  <a:tcPr marL="7200" marR="7620" marT="0" marB="0" anchor="b"/>
                </a:tc>
                <a:tc>
                  <a:txBody>
                    <a:bodyPr/>
                    <a:lstStyle/>
                    <a:p>
                      <a:pPr algn="r" fontAlgn="b">
                        <a:lnSpc>
                          <a:spcPts val="1100"/>
                        </a:lnSpc>
                      </a:pPr>
                      <a:r>
                        <a:rPr lang="fi-FI" sz="1200" b="0" u="none" strike="noStrike" dirty="0">
                          <a:solidFill>
                            <a:srgbClr val="000000"/>
                          </a:solidFill>
                          <a:effectLst/>
                          <a:latin typeface="+mn-lt"/>
                        </a:rPr>
                        <a:t>0.31</a:t>
                      </a:r>
                      <a:endParaRPr lang="fi-FI" sz="1200" b="0" i="0" u="none" strike="noStrike" dirty="0">
                        <a:solidFill>
                          <a:srgbClr val="000000"/>
                        </a:solidFill>
                        <a:effectLst/>
                        <a:latin typeface="+mn-lt"/>
                      </a:endParaRPr>
                    </a:p>
                  </a:txBody>
                  <a:tcPr marL="7200" marR="7620" marT="0" marB="0" anchor="b"/>
                </a:tc>
                <a:tc>
                  <a:txBody>
                    <a:bodyPr/>
                    <a:lstStyle/>
                    <a:p>
                      <a:pPr algn="r" fontAlgn="b">
                        <a:lnSpc>
                          <a:spcPts val="1100"/>
                        </a:lnSpc>
                      </a:pPr>
                      <a:r>
                        <a:rPr lang="fi-FI" sz="1200" b="0" u="none" strike="noStrike" dirty="0">
                          <a:solidFill>
                            <a:srgbClr val="000000"/>
                          </a:solidFill>
                          <a:effectLst/>
                          <a:latin typeface="+mn-lt"/>
                        </a:rPr>
                        <a:t>0.00</a:t>
                      </a:r>
                      <a:endParaRPr lang="fi-FI" sz="1200" b="0" i="0" u="none" strike="noStrike" dirty="0">
                        <a:solidFill>
                          <a:srgbClr val="000000"/>
                        </a:solidFill>
                        <a:effectLst/>
                        <a:latin typeface="+mn-lt"/>
                      </a:endParaRPr>
                    </a:p>
                  </a:txBody>
                  <a:tcPr marL="7200" marR="762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63873813"/>
                  </a:ext>
                </a:extLst>
              </a:tr>
              <a:tr h="214771">
                <a:tc>
                  <a:txBody>
                    <a:bodyPr/>
                    <a:lstStyle/>
                    <a:p>
                      <a:pPr algn="l" fontAlgn="b"/>
                      <a:r>
                        <a:rPr lang="fi-FI" sz="1200" b="0" i="0" u="none" strike="noStrike" dirty="0">
                          <a:solidFill>
                            <a:srgbClr val="000000"/>
                          </a:solidFill>
                          <a:effectLst/>
                          <a:latin typeface="+mn-lt"/>
                        </a:rPr>
                        <a:t>Monimuotoisuus</a:t>
                      </a:r>
                    </a:p>
                  </a:txBody>
                  <a:tcPr marL="7620" marR="7620" marT="7620" marB="0" anchor="b">
                    <a:lnL w="12700" cap="flat" cmpd="sng" algn="ctr">
                      <a:solidFill>
                        <a:schemeClr val="tx1"/>
                      </a:solidFill>
                      <a:prstDash val="solid"/>
                      <a:round/>
                      <a:headEnd type="none" w="med" len="med"/>
                      <a:tailEnd type="none" w="med" len="med"/>
                    </a:lnL>
                  </a:tcPr>
                </a:tc>
                <a:tc>
                  <a:txBody>
                    <a:bodyPr/>
                    <a:lstStyle/>
                    <a:p>
                      <a:pPr algn="r" fontAlgn="b">
                        <a:lnSpc>
                          <a:spcPts val="1100"/>
                        </a:lnSpc>
                      </a:pPr>
                      <a:r>
                        <a:rPr lang="fi-FI" sz="1200" b="0" u="none" strike="noStrike">
                          <a:solidFill>
                            <a:srgbClr val="000000"/>
                          </a:solidFill>
                          <a:effectLst/>
                          <a:latin typeface="+mn-lt"/>
                        </a:rPr>
                        <a:t>1.00</a:t>
                      </a:r>
                      <a:endParaRPr lang="fi-FI" sz="1200" b="0" i="0" u="none" strike="noStrike">
                        <a:solidFill>
                          <a:srgbClr val="000000"/>
                        </a:solidFill>
                        <a:effectLst/>
                        <a:latin typeface="+mn-lt"/>
                      </a:endParaRPr>
                    </a:p>
                  </a:txBody>
                  <a:tcPr marL="7200" marR="7620" marT="0" marB="0" anchor="b"/>
                </a:tc>
                <a:tc>
                  <a:txBody>
                    <a:bodyPr/>
                    <a:lstStyle/>
                    <a:p>
                      <a:pPr algn="r" fontAlgn="b">
                        <a:lnSpc>
                          <a:spcPts val="1100"/>
                        </a:lnSpc>
                      </a:pPr>
                      <a:r>
                        <a:rPr lang="fi-FI" sz="1200" b="0" u="none" strike="noStrike" dirty="0">
                          <a:solidFill>
                            <a:srgbClr val="000000"/>
                          </a:solidFill>
                          <a:effectLst/>
                          <a:latin typeface="+mn-lt"/>
                        </a:rPr>
                        <a:t>1.00</a:t>
                      </a:r>
                      <a:endParaRPr lang="fi-FI" sz="1200" b="0" i="0" u="none" strike="noStrike" dirty="0">
                        <a:solidFill>
                          <a:srgbClr val="000000"/>
                        </a:solidFill>
                        <a:effectLst/>
                        <a:latin typeface="+mn-lt"/>
                      </a:endParaRPr>
                    </a:p>
                  </a:txBody>
                  <a:tcPr marL="7200" marR="7620" marT="0" marB="0" anchor="b"/>
                </a:tc>
                <a:tc>
                  <a:txBody>
                    <a:bodyPr/>
                    <a:lstStyle/>
                    <a:p>
                      <a:pPr algn="r" fontAlgn="b">
                        <a:lnSpc>
                          <a:spcPts val="1100"/>
                        </a:lnSpc>
                      </a:pPr>
                      <a:r>
                        <a:rPr lang="fi-FI" sz="1200" b="0" u="none" strike="noStrike">
                          <a:solidFill>
                            <a:srgbClr val="000000"/>
                          </a:solidFill>
                          <a:effectLst/>
                          <a:latin typeface="+mn-lt"/>
                        </a:rPr>
                        <a:t>0.67</a:t>
                      </a:r>
                      <a:endParaRPr lang="fi-FI" sz="1200" b="0" i="0" u="none" strike="noStrike">
                        <a:solidFill>
                          <a:srgbClr val="000000"/>
                        </a:solidFill>
                        <a:effectLst/>
                        <a:latin typeface="+mn-lt"/>
                      </a:endParaRPr>
                    </a:p>
                  </a:txBody>
                  <a:tcPr marL="7200" marR="7620" marT="0" marB="0" anchor="b"/>
                </a:tc>
                <a:tc>
                  <a:txBody>
                    <a:bodyPr/>
                    <a:lstStyle/>
                    <a:p>
                      <a:pPr algn="r" fontAlgn="b">
                        <a:lnSpc>
                          <a:spcPts val="1100"/>
                        </a:lnSpc>
                      </a:pPr>
                      <a:r>
                        <a:rPr lang="fi-FI" sz="1200" b="0" u="none" strike="noStrike" dirty="0">
                          <a:solidFill>
                            <a:srgbClr val="000000"/>
                          </a:solidFill>
                          <a:effectLst/>
                          <a:latin typeface="+mn-lt"/>
                        </a:rPr>
                        <a:t>0.33</a:t>
                      </a:r>
                      <a:endParaRPr lang="fi-FI" sz="1200" b="0" i="0" u="none" strike="noStrike" dirty="0">
                        <a:solidFill>
                          <a:srgbClr val="000000"/>
                        </a:solidFill>
                        <a:effectLst/>
                        <a:latin typeface="+mn-lt"/>
                      </a:endParaRPr>
                    </a:p>
                  </a:txBody>
                  <a:tcPr marL="7200" marR="7620" marT="0" marB="0" anchor="b"/>
                </a:tc>
                <a:tc>
                  <a:txBody>
                    <a:bodyPr/>
                    <a:lstStyle/>
                    <a:p>
                      <a:pPr algn="r" fontAlgn="b">
                        <a:lnSpc>
                          <a:spcPts val="1100"/>
                        </a:lnSpc>
                      </a:pPr>
                      <a:r>
                        <a:rPr lang="fi-FI" sz="1200" b="0" u="none" strike="noStrike" dirty="0">
                          <a:solidFill>
                            <a:srgbClr val="000000"/>
                          </a:solidFill>
                          <a:effectLst/>
                          <a:latin typeface="+mn-lt"/>
                        </a:rPr>
                        <a:t>0.00</a:t>
                      </a:r>
                      <a:endParaRPr lang="fi-FI" sz="1200" b="0" i="0" u="none" strike="noStrike" dirty="0">
                        <a:solidFill>
                          <a:srgbClr val="000000"/>
                        </a:solidFill>
                        <a:effectLst/>
                        <a:latin typeface="+mn-lt"/>
                      </a:endParaRPr>
                    </a:p>
                  </a:txBody>
                  <a:tcPr marL="7200" marR="762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20523238"/>
                  </a:ext>
                </a:extLst>
              </a:tr>
              <a:tr h="214771">
                <a:tc>
                  <a:txBody>
                    <a:bodyPr/>
                    <a:lstStyle/>
                    <a:p>
                      <a:pPr algn="l" fontAlgn="b"/>
                      <a:r>
                        <a:rPr lang="fi-FI" sz="1200" b="0" i="0" u="none" strike="noStrike">
                          <a:solidFill>
                            <a:srgbClr val="000000"/>
                          </a:solidFill>
                          <a:effectLst/>
                          <a:latin typeface="+mn-lt"/>
                        </a:rPr>
                        <a:t>Virkistyskäyttö</a:t>
                      </a:r>
                    </a:p>
                  </a:txBody>
                  <a:tcPr marL="7620" marR="7620" marT="7620" marB="0" anchor="b">
                    <a:lnL w="12700" cap="flat" cmpd="sng" algn="ctr">
                      <a:solidFill>
                        <a:schemeClr val="tx1"/>
                      </a:solidFill>
                      <a:prstDash val="solid"/>
                      <a:round/>
                      <a:headEnd type="none" w="med" len="med"/>
                      <a:tailEnd type="none" w="med" len="med"/>
                    </a:lnL>
                  </a:tcPr>
                </a:tc>
                <a:tc>
                  <a:txBody>
                    <a:bodyPr/>
                    <a:lstStyle/>
                    <a:p>
                      <a:pPr algn="r" fontAlgn="b">
                        <a:lnSpc>
                          <a:spcPts val="1100"/>
                        </a:lnSpc>
                      </a:pPr>
                      <a:r>
                        <a:rPr lang="fi-FI" sz="1200" b="0" u="none" strike="noStrike" dirty="0">
                          <a:solidFill>
                            <a:srgbClr val="000000"/>
                          </a:solidFill>
                          <a:effectLst/>
                          <a:latin typeface="+mn-lt"/>
                        </a:rPr>
                        <a:t>1.00</a:t>
                      </a:r>
                      <a:endParaRPr lang="fi-FI" sz="1200" b="0" i="0" u="none" strike="noStrike" dirty="0">
                        <a:solidFill>
                          <a:srgbClr val="000000"/>
                        </a:solidFill>
                        <a:effectLst/>
                        <a:latin typeface="+mn-lt"/>
                      </a:endParaRPr>
                    </a:p>
                  </a:txBody>
                  <a:tcPr marL="7200" marR="7620" marT="0" marB="0" anchor="b"/>
                </a:tc>
                <a:tc>
                  <a:txBody>
                    <a:bodyPr/>
                    <a:lstStyle/>
                    <a:p>
                      <a:pPr algn="r" fontAlgn="b">
                        <a:lnSpc>
                          <a:spcPts val="1100"/>
                        </a:lnSpc>
                      </a:pPr>
                      <a:r>
                        <a:rPr lang="fi-FI" sz="1200" b="0" u="none" strike="noStrike" dirty="0">
                          <a:solidFill>
                            <a:srgbClr val="000000"/>
                          </a:solidFill>
                          <a:effectLst/>
                          <a:latin typeface="+mn-lt"/>
                        </a:rPr>
                        <a:t>1.00</a:t>
                      </a:r>
                      <a:endParaRPr lang="fi-FI" sz="1200" b="0" i="0" u="none" strike="noStrike" dirty="0">
                        <a:solidFill>
                          <a:srgbClr val="000000"/>
                        </a:solidFill>
                        <a:effectLst/>
                        <a:latin typeface="+mn-lt"/>
                      </a:endParaRPr>
                    </a:p>
                  </a:txBody>
                  <a:tcPr marL="7200" marR="7620" marT="0" marB="0" anchor="b"/>
                </a:tc>
                <a:tc>
                  <a:txBody>
                    <a:bodyPr/>
                    <a:lstStyle/>
                    <a:p>
                      <a:pPr algn="r" fontAlgn="b">
                        <a:lnSpc>
                          <a:spcPts val="1100"/>
                        </a:lnSpc>
                      </a:pPr>
                      <a:r>
                        <a:rPr lang="fi-FI" sz="1200" b="0" u="none" strike="noStrike" dirty="0">
                          <a:solidFill>
                            <a:srgbClr val="000000"/>
                          </a:solidFill>
                          <a:effectLst/>
                          <a:latin typeface="+mn-lt"/>
                        </a:rPr>
                        <a:t>0.50</a:t>
                      </a:r>
                      <a:endParaRPr lang="fi-FI" sz="1200" b="0" i="0" u="none" strike="noStrike" dirty="0">
                        <a:solidFill>
                          <a:srgbClr val="000000"/>
                        </a:solidFill>
                        <a:effectLst/>
                        <a:latin typeface="+mn-lt"/>
                      </a:endParaRPr>
                    </a:p>
                  </a:txBody>
                  <a:tcPr marL="7200" marR="7620" marT="0" marB="0" anchor="b"/>
                </a:tc>
                <a:tc>
                  <a:txBody>
                    <a:bodyPr/>
                    <a:lstStyle/>
                    <a:p>
                      <a:pPr algn="r" fontAlgn="b">
                        <a:lnSpc>
                          <a:spcPts val="1100"/>
                        </a:lnSpc>
                      </a:pPr>
                      <a:r>
                        <a:rPr lang="fi-FI" sz="1200" b="0" u="none" strike="noStrike" dirty="0">
                          <a:solidFill>
                            <a:srgbClr val="000000"/>
                          </a:solidFill>
                          <a:effectLst/>
                          <a:latin typeface="+mn-lt"/>
                        </a:rPr>
                        <a:t>0.50</a:t>
                      </a:r>
                      <a:endParaRPr lang="fi-FI" sz="1200" b="0" i="0" u="none" strike="noStrike" dirty="0">
                        <a:solidFill>
                          <a:srgbClr val="000000"/>
                        </a:solidFill>
                        <a:effectLst/>
                        <a:latin typeface="+mn-lt"/>
                      </a:endParaRPr>
                    </a:p>
                  </a:txBody>
                  <a:tcPr marL="7200" marR="7620" marT="0" marB="0" anchor="b"/>
                </a:tc>
                <a:tc>
                  <a:txBody>
                    <a:bodyPr/>
                    <a:lstStyle/>
                    <a:p>
                      <a:pPr algn="r" fontAlgn="b">
                        <a:lnSpc>
                          <a:spcPts val="1100"/>
                        </a:lnSpc>
                      </a:pPr>
                      <a:r>
                        <a:rPr lang="fi-FI" sz="1200" b="0" u="none" strike="noStrike" dirty="0">
                          <a:solidFill>
                            <a:srgbClr val="000000"/>
                          </a:solidFill>
                          <a:effectLst/>
                          <a:latin typeface="+mn-lt"/>
                        </a:rPr>
                        <a:t>0.00</a:t>
                      </a:r>
                      <a:endParaRPr lang="fi-FI" sz="1200" b="0" i="0" u="none" strike="noStrike" dirty="0">
                        <a:solidFill>
                          <a:srgbClr val="000000"/>
                        </a:solidFill>
                        <a:effectLst/>
                        <a:latin typeface="+mn-lt"/>
                      </a:endParaRPr>
                    </a:p>
                  </a:txBody>
                  <a:tcPr marL="7200" marR="762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782476866"/>
                  </a:ext>
                </a:extLst>
              </a:tr>
              <a:tr h="214771">
                <a:tc>
                  <a:txBody>
                    <a:bodyPr/>
                    <a:lstStyle/>
                    <a:p>
                      <a:pPr algn="l" fontAlgn="b"/>
                      <a:r>
                        <a:rPr lang="fi-FI" sz="1200" b="0" i="0" u="none" strike="noStrike">
                          <a:solidFill>
                            <a:srgbClr val="000000"/>
                          </a:solidFill>
                          <a:effectLst/>
                          <a:latin typeface="+mn-lt"/>
                        </a:rPr>
                        <a:t>Maisema</a:t>
                      </a:r>
                    </a:p>
                  </a:txBody>
                  <a:tcPr marL="7620" marR="7620" marT="7620" marB="0" anchor="b">
                    <a:lnL w="12700" cap="flat" cmpd="sng" algn="ctr">
                      <a:solidFill>
                        <a:schemeClr val="tx1"/>
                      </a:solidFill>
                      <a:prstDash val="solid"/>
                      <a:round/>
                      <a:headEnd type="none" w="med" len="med"/>
                      <a:tailEnd type="none" w="med" len="med"/>
                    </a:lnL>
                  </a:tcPr>
                </a:tc>
                <a:tc>
                  <a:txBody>
                    <a:bodyPr/>
                    <a:lstStyle/>
                    <a:p>
                      <a:pPr algn="r" fontAlgn="b">
                        <a:lnSpc>
                          <a:spcPts val="1100"/>
                        </a:lnSpc>
                      </a:pPr>
                      <a:r>
                        <a:rPr lang="fi-FI" sz="1200" b="0" u="none" strike="noStrike">
                          <a:solidFill>
                            <a:srgbClr val="000000"/>
                          </a:solidFill>
                          <a:effectLst/>
                          <a:latin typeface="+mn-lt"/>
                        </a:rPr>
                        <a:t>1.00</a:t>
                      </a:r>
                      <a:endParaRPr lang="fi-FI" sz="1200" b="0" i="0" u="none" strike="noStrike">
                        <a:solidFill>
                          <a:srgbClr val="000000"/>
                        </a:solidFill>
                        <a:effectLst/>
                        <a:latin typeface="+mn-lt"/>
                      </a:endParaRPr>
                    </a:p>
                  </a:txBody>
                  <a:tcPr marL="7200" marR="7620" marT="0" marB="0" anchor="b"/>
                </a:tc>
                <a:tc>
                  <a:txBody>
                    <a:bodyPr/>
                    <a:lstStyle/>
                    <a:p>
                      <a:pPr algn="r" fontAlgn="b">
                        <a:lnSpc>
                          <a:spcPts val="1100"/>
                        </a:lnSpc>
                      </a:pPr>
                      <a:r>
                        <a:rPr lang="fi-FI" sz="1200" b="0" u="none" strike="noStrike">
                          <a:solidFill>
                            <a:srgbClr val="000000"/>
                          </a:solidFill>
                          <a:effectLst/>
                          <a:latin typeface="+mn-lt"/>
                        </a:rPr>
                        <a:t>1.00</a:t>
                      </a:r>
                      <a:endParaRPr lang="fi-FI" sz="1200" b="0" i="0" u="none" strike="noStrike">
                        <a:solidFill>
                          <a:srgbClr val="000000"/>
                        </a:solidFill>
                        <a:effectLst/>
                        <a:latin typeface="+mn-lt"/>
                      </a:endParaRPr>
                    </a:p>
                  </a:txBody>
                  <a:tcPr marL="7200" marR="7620" marT="0" marB="0" anchor="b"/>
                </a:tc>
                <a:tc>
                  <a:txBody>
                    <a:bodyPr/>
                    <a:lstStyle/>
                    <a:p>
                      <a:pPr algn="r" fontAlgn="b">
                        <a:lnSpc>
                          <a:spcPts val="1100"/>
                        </a:lnSpc>
                      </a:pPr>
                      <a:r>
                        <a:rPr lang="fi-FI" sz="1200" b="0" u="none" strike="noStrike" dirty="0">
                          <a:solidFill>
                            <a:srgbClr val="000000"/>
                          </a:solidFill>
                          <a:effectLst/>
                          <a:latin typeface="+mn-lt"/>
                        </a:rPr>
                        <a:t>0.50</a:t>
                      </a:r>
                      <a:endParaRPr lang="fi-FI" sz="1200" b="0" i="0" u="none" strike="noStrike" dirty="0">
                        <a:solidFill>
                          <a:srgbClr val="000000"/>
                        </a:solidFill>
                        <a:effectLst/>
                        <a:latin typeface="+mn-lt"/>
                      </a:endParaRPr>
                    </a:p>
                  </a:txBody>
                  <a:tcPr marL="7200" marR="7620" marT="0" marB="0" anchor="b"/>
                </a:tc>
                <a:tc>
                  <a:txBody>
                    <a:bodyPr/>
                    <a:lstStyle/>
                    <a:p>
                      <a:pPr algn="r" fontAlgn="b">
                        <a:lnSpc>
                          <a:spcPts val="1100"/>
                        </a:lnSpc>
                      </a:pPr>
                      <a:r>
                        <a:rPr lang="fi-FI" sz="1200" b="0" u="none" strike="noStrike" dirty="0">
                          <a:solidFill>
                            <a:srgbClr val="000000"/>
                          </a:solidFill>
                          <a:effectLst/>
                          <a:latin typeface="+mn-lt"/>
                        </a:rPr>
                        <a:t>0.50</a:t>
                      </a:r>
                      <a:endParaRPr lang="fi-FI" sz="1200" b="0" i="0" u="none" strike="noStrike" dirty="0">
                        <a:solidFill>
                          <a:srgbClr val="000000"/>
                        </a:solidFill>
                        <a:effectLst/>
                        <a:latin typeface="+mn-lt"/>
                      </a:endParaRPr>
                    </a:p>
                  </a:txBody>
                  <a:tcPr marL="7200" marR="7620" marT="0" marB="0" anchor="b"/>
                </a:tc>
                <a:tc>
                  <a:txBody>
                    <a:bodyPr/>
                    <a:lstStyle/>
                    <a:p>
                      <a:pPr algn="r" fontAlgn="b">
                        <a:lnSpc>
                          <a:spcPts val="1100"/>
                        </a:lnSpc>
                      </a:pPr>
                      <a:r>
                        <a:rPr lang="fi-FI" sz="1200" b="0" u="none" strike="noStrike" dirty="0">
                          <a:solidFill>
                            <a:srgbClr val="000000"/>
                          </a:solidFill>
                          <a:effectLst/>
                          <a:latin typeface="+mn-lt"/>
                        </a:rPr>
                        <a:t>0.00</a:t>
                      </a:r>
                      <a:endParaRPr lang="fi-FI" sz="1200" b="0" i="0" u="none" strike="noStrike" dirty="0">
                        <a:solidFill>
                          <a:srgbClr val="000000"/>
                        </a:solidFill>
                        <a:effectLst/>
                        <a:latin typeface="+mn-lt"/>
                      </a:endParaRPr>
                    </a:p>
                  </a:txBody>
                  <a:tcPr marL="7200" marR="762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073188826"/>
                  </a:ext>
                </a:extLst>
              </a:tr>
              <a:tr h="214771">
                <a:tc>
                  <a:txBody>
                    <a:bodyPr/>
                    <a:lstStyle/>
                    <a:p>
                      <a:pPr algn="l" fontAlgn="b"/>
                      <a:r>
                        <a:rPr lang="fi-FI" sz="1200" b="0" i="0" u="none" strike="noStrike" dirty="0">
                          <a:solidFill>
                            <a:srgbClr val="000000"/>
                          </a:solidFill>
                          <a:effectLst/>
                          <a:latin typeface="+mn-lt"/>
                        </a:rPr>
                        <a:t>Opetus</a:t>
                      </a:r>
                    </a:p>
                  </a:txBody>
                  <a:tcPr marL="7620" marR="7620" marT="7620"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r" fontAlgn="b">
                        <a:lnSpc>
                          <a:spcPts val="1100"/>
                        </a:lnSpc>
                      </a:pPr>
                      <a:r>
                        <a:rPr lang="fi-FI" sz="1200" b="0" u="none" strike="noStrike">
                          <a:solidFill>
                            <a:srgbClr val="000000"/>
                          </a:solidFill>
                          <a:effectLst/>
                          <a:latin typeface="+mn-lt"/>
                        </a:rPr>
                        <a:t>1.00</a:t>
                      </a:r>
                      <a:endParaRPr lang="fi-FI" sz="1200" b="0" i="0" u="none" strike="noStrike">
                        <a:solidFill>
                          <a:srgbClr val="000000"/>
                        </a:solidFill>
                        <a:effectLst/>
                        <a:latin typeface="+mn-lt"/>
                      </a:endParaRPr>
                    </a:p>
                  </a:txBody>
                  <a:tcPr marL="7200" marR="7620" marT="0" marB="0" anchor="b">
                    <a:lnB w="12700" cap="flat" cmpd="sng" algn="ctr">
                      <a:solidFill>
                        <a:schemeClr val="tx1"/>
                      </a:solidFill>
                      <a:prstDash val="solid"/>
                      <a:round/>
                      <a:headEnd type="none" w="med" len="med"/>
                      <a:tailEnd type="none" w="med" len="med"/>
                    </a:lnB>
                  </a:tcPr>
                </a:tc>
                <a:tc>
                  <a:txBody>
                    <a:bodyPr/>
                    <a:lstStyle/>
                    <a:p>
                      <a:pPr algn="r" fontAlgn="b">
                        <a:lnSpc>
                          <a:spcPts val="1100"/>
                        </a:lnSpc>
                      </a:pPr>
                      <a:r>
                        <a:rPr lang="fi-FI" sz="1200" b="0" u="none" strike="noStrike">
                          <a:solidFill>
                            <a:srgbClr val="000000"/>
                          </a:solidFill>
                          <a:effectLst/>
                          <a:latin typeface="+mn-lt"/>
                        </a:rPr>
                        <a:t>1.00</a:t>
                      </a:r>
                      <a:endParaRPr lang="fi-FI" sz="1200" b="0" i="0" u="none" strike="noStrike">
                        <a:solidFill>
                          <a:srgbClr val="000000"/>
                        </a:solidFill>
                        <a:effectLst/>
                        <a:latin typeface="+mn-lt"/>
                      </a:endParaRPr>
                    </a:p>
                  </a:txBody>
                  <a:tcPr marL="7200" marR="7620" marT="0" marB="0" anchor="b">
                    <a:lnB w="12700" cap="flat" cmpd="sng" algn="ctr">
                      <a:solidFill>
                        <a:schemeClr val="tx1"/>
                      </a:solidFill>
                      <a:prstDash val="solid"/>
                      <a:round/>
                      <a:headEnd type="none" w="med" len="med"/>
                      <a:tailEnd type="none" w="med" len="med"/>
                    </a:lnB>
                  </a:tcPr>
                </a:tc>
                <a:tc>
                  <a:txBody>
                    <a:bodyPr/>
                    <a:lstStyle/>
                    <a:p>
                      <a:pPr algn="r" fontAlgn="b">
                        <a:lnSpc>
                          <a:spcPts val="1100"/>
                        </a:lnSpc>
                      </a:pPr>
                      <a:r>
                        <a:rPr lang="fi-FI" sz="1200" b="0" u="none" strike="noStrike" dirty="0">
                          <a:solidFill>
                            <a:srgbClr val="000000"/>
                          </a:solidFill>
                          <a:effectLst/>
                          <a:latin typeface="+mn-lt"/>
                        </a:rPr>
                        <a:t>0.33</a:t>
                      </a:r>
                      <a:endParaRPr lang="fi-FI" sz="1200" b="0" i="0" u="none" strike="noStrike" dirty="0">
                        <a:solidFill>
                          <a:srgbClr val="000000"/>
                        </a:solidFill>
                        <a:effectLst/>
                        <a:latin typeface="+mn-lt"/>
                      </a:endParaRPr>
                    </a:p>
                  </a:txBody>
                  <a:tcPr marL="7200" marR="7620" marT="0" marB="0" anchor="b">
                    <a:lnB w="12700" cap="flat" cmpd="sng" algn="ctr">
                      <a:solidFill>
                        <a:schemeClr val="tx1"/>
                      </a:solidFill>
                      <a:prstDash val="solid"/>
                      <a:round/>
                      <a:headEnd type="none" w="med" len="med"/>
                      <a:tailEnd type="none" w="med" len="med"/>
                    </a:lnB>
                  </a:tcPr>
                </a:tc>
                <a:tc>
                  <a:txBody>
                    <a:bodyPr/>
                    <a:lstStyle/>
                    <a:p>
                      <a:pPr algn="r" fontAlgn="b">
                        <a:lnSpc>
                          <a:spcPts val="1100"/>
                        </a:lnSpc>
                      </a:pPr>
                      <a:r>
                        <a:rPr lang="fi-FI" sz="1200" b="0" u="none" strike="noStrike">
                          <a:solidFill>
                            <a:srgbClr val="000000"/>
                          </a:solidFill>
                          <a:effectLst/>
                          <a:latin typeface="+mn-lt"/>
                        </a:rPr>
                        <a:t>0.33</a:t>
                      </a:r>
                      <a:endParaRPr lang="fi-FI" sz="1200" b="0" i="0" u="none" strike="noStrike">
                        <a:solidFill>
                          <a:srgbClr val="000000"/>
                        </a:solidFill>
                        <a:effectLst/>
                        <a:latin typeface="+mn-lt"/>
                      </a:endParaRPr>
                    </a:p>
                  </a:txBody>
                  <a:tcPr marL="7200" marR="7620" marT="0" marB="0" anchor="b">
                    <a:lnB w="12700" cap="flat" cmpd="sng" algn="ctr">
                      <a:solidFill>
                        <a:schemeClr val="tx1"/>
                      </a:solidFill>
                      <a:prstDash val="solid"/>
                      <a:round/>
                      <a:headEnd type="none" w="med" len="med"/>
                      <a:tailEnd type="none" w="med" len="med"/>
                    </a:lnB>
                  </a:tcPr>
                </a:tc>
                <a:tc>
                  <a:txBody>
                    <a:bodyPr/>
                    <a:lstStyle/>
                    <a:p>
                      <a:pPr algn="r" fontAlgn="b">
                        <a:lnSpc>
                          <a:spcPts val="1100"/>
                        </a:lnSpc>
                      </a:pPr>
                      <a:r>
                        <a:rPr lang="fi-FI" sz="1200" b="0" u="none" strike="noStrike" dirty="0">
                          <a:solidFill>
                            <a:srgbClr val="000000"/>
                          </a:solidFill>
                          <a:effectLst/>
                          <a:latin typeface="+mn-lt"/>
                        </a:rPr>
                        <a:t>0.00</a:t>
                      </a:r>
                      <a:endParaRPr lang="fi-FI" sz="1200" b="0" i="0" u="none" strike="noStrike" dirty="0">
                        <a:solidFill>
                          <a:srgbClr val="000000"/>
                        </a:solidFill>
                        <a:effectLst/>
                        <a:latin typeface="+mn-lt"/>
                      </a:endParaRPr>
                    </a:p>
                  </a:txBody>
                  <a:tcPr marL="7200" marR="7620" marT="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9871504"/>
                  </a:ext>
                </a:extLst>
              </a:tr>
            </a:tbl>
          </a:graphicData>
        </a:graphic>
      </p:graphicFrame>
      <p:grpSp>
        <p:nvGrpSpPr>
          <p:cNvPr id="15" name="Group 14" descr="Vaihe 2: Painotetaan tavoitteita niiden tärkeyden mukaan">
            <a:extLst>
              <a:ext uri="{FF2B5EF4-FFF2-40B4-BE49-F238E27FC236}">
                <a16:creationId xmlns:a16="http://schemas.microsoft.com/office/drawing/2014/main" id="{85449B36-AC67-80AF-A68F-FBE370D9D503}"/>
              </a:ext>
            </a:extLst>
          </p:cNvPr>
          <p:cNvGrpSpPr/>
          <p:nvPr/>
        </p:nvGrpSpPr>
        <p:grpSpPr>
          <a:xfrm>
            <a:off x="5087888" y="1556792"/>
            <a:ext cx="2972110" cy="3312368"/>
            <a:chOff x="5087888" y="1556792"/>
            <a:chExt cx="2972110" cy="3312368"/>
          </a:xfrm>
        </p:grpSpPr>
        <p:grpSp>
          <p:nvGrpSpPr>
            <p:cNvPr id="3" name="Group 2" descr="Vaihe 2: Painotetaan tavoitteita niiden tärkeyden mukaan">
              <a:extLst>
                <a:ext uri="{FF2B5EF4-FFF2-40B4-BE49-F238E27FC236}">
                  <a16:creationId xmlns:a16="http://schemas.microsoft.com/office/drawing/2014/main" id="{FD5518C5-4053-2833-B24C-E7B7AB57CC03}"/>
                </a:ext>
              </a:extLst>
            </p:cNvPr>
            <p:cNvGrpSpPr/>
            <p:nvPr/>
          </p:nvGrpSpPr>
          <p:grpSpPr>
            <a:xfrm>
              <a:off x="5087888" y="1556792"/>
              <a:ext cx="2088232" cy="3312368"/>
              <a:chOff x="5087888" y="1124744"/>
              <a:chExt cx="2088232" cy="3312368"/>
            </a:xfrm>
          </p:grpSpPr>
          <p:sp>
            <p:nvSpPr>
              <p:cNvPr id="12" name="TextBox 11">
                <a:extLst>
                  <a:ext uri="{FF2B5EF4-FFF2-40B4-BE49-F238E27FC236}">
                    <a16:creationId xmlns:a16="http://schemas.microsoft.com/office/drawing/2014/main" id="{3EDEBB8D-60FD-38C4-8F1E-6F803E4EFFAA}"/>
                  </a:ext>
                </a:extLst>
              </p:cNvPr>
              <p:cNvSpPr txBox="1"/>
              <p:nvPr/>
            </p:nvSpPr>
            <p:spPr>
              <a:xfrm>
                <a:off x="5087888" y="1124744"/>
                <a:ext cx="2088232" cy="864096"/>
              </a:xfrm>
              <a:prstGeom prst="rect">
                <a:avLst/>
              </a:prstGeom>
              <a:solidFill>
                <a:schemeClr val="accent3">
                  <a:lumMod val="20000"/>
                  <a:lumOff val="80000"/>
                </a:schemeClr>
              </a:solidFill>
              <a:ln>
                <a:solidFill>
                  <a:schemeClr val="accent3">
                    <a:lumMod val="50000"/>
                  </a:schemeClr>
                </a:solidFill>
              </a:ln>
            </p:spPr>
            <p:txBody>
              <a:bodyPr wrap="square" lIns="72000" tIns="0" rIns="72000" bIns="0" rtlCol="0" anchor="ctr" anchorCtr="0">
                <a:noAutofit/>
              </a:bodyPr>
              <a:lstStyle/>
              <a:p>
                <a:pPr algn="ctr"/>
                <a:r>
                  <a:rPr lang="fi-FI" sz="1600" b="1" kern="1200" dirty="0">
                    <a:solidFill>
                      <a:schemeClr val="accent3">
                        <a:lumMod val="50000"/>
                      </a:schemeClr>
                    </a:solidFill>
                    <a:latin typeface="+mn-lt"/>
                    <a:ea typeface="+mn-ea"/>
                    <a:cs typeface="+mn-cs"/>
                  </a:rPr>
                  <a:t>Vaihe 2: </a:t>
                </a:r>
                <a:r>
                  <a:rPr lang="fi-FI" sz="1600" dirty="0">
                    <a:solidFill>
                      <a:schemeClr val="tx2"/>
                    </a:solidFill>
                  </a:rPr>
                  <a:t>Painotetaan tavoitteita niiden tärkeyden mukaan</a:t>
                </a:r>
                <a:r>
                  <a:rPr lang="fi-FI" sz="1600" b="1" dirty="0">
                    <a:solidFill>
                      <a:schemeClr val="tx2"/>
                    </a:solidFill>
                  </a:rPr>
                  <a:t> </a:t>
                </a:r>
                <a:endParaRPr lang="fi-FI" sz="1600" kern="1200" dirty="0">
                  <a:solidFill>
                    <a:schemeClr val="tx2"/>
                  </a:solidFill>
                </a:endParaRPr>
              </a:p>
            </p:txBody>
          </p:sp>
          <p:graphicFrame>
            <p:nvGraphicFramePr>
              <p:cNvPr id="11" name="Chart 10" descr="Painot">
                <a:extLst>
                  <a:ext uri="{FF2B5EF4-FFF2-40B4-BE49-F238E27FC236}">
                    <a16:creationId xmlns:a16="http://schemas.microsoft.com/office/drawing/2014/main" id="{BE59BD7B-6250-AEFE-9D2B-81603EC788F4}"/>
                  </a:ext>
                </a:extLst>
              </p:cNvPr>
              <p:cNvGraphicFramePr>
                <a:graphicFrameLocks/>
              </p:cNvGraphicFramePr>
              <p:nvPr>
                <p:extLst>
                  <p:ext uri="{D42A27DB-BD31-4B8C-83A1-F6EECF244321}">
                    <p14:modId xmlns:p14="http://schemas.microsoft.com/office/powerpoint/2010/main" val="1259265131"/>
                  </p:ext>
                </p:extLst>
              </p:nvPr>
            </p:nvGraphicFramePr>
            <p:xfrm>
              <a:off x="5087888" y="2060848"/>
              <a:ext cx="2088231" cy="2376264"/>
            </p:xfrm>
            <a:graphic>
              <a:graphicData uri="http://schemas.openxmlformats.org/drawingml/2006/chart">
                <c:chart xmlns:c="http://schemas.openxmlformats.org/drawingml/2006/chart" xmlns:r="http://schemas.openxmlformats.org/officeDocument/2006/relationships" r:id="rId2"/>
              </a:graphicData>
            </a:graphic>
          </p:graphicFrame>
        </p:grpSp>
        <p:sp>
          <p:nvSpPr>
            <p:cNvPr id="10" name="Arrow: Down 9">
              <a:extLst>
                <a:ext uri="{FF2B5EF4-FFF2-40B4-BE49-F238E27FC236}">
                  <a16:creationId xmlns:a16="http://schemas.microsoft.com/office/drawing/2014/main" id="{1966CB9D-A8C2-E8E1-7979-F51D8586A5AD}"/>
                </a:ext>
                <a:ext uri="{C183D7F6-B498-43B3-948B-1728B52AA6E4}">
                  <adec:decorative xmlns:adec="http://schemas.microsoft.com/office/drawing/2017/decorative" val="1"/>
                </a:ext>
              </a:extLst>
            </p:cNvPr>
            <p:cNvSpPr/>
            <p:nvPr/>
          </p:nvSpPr>
          <p:spPr>
            <a:xfrm rot="2700000">
              <a:off x="7410989" y="1483268"/>
              <a:ext cx="484632" cy="813386"/>
            </a:xfrm>
            <a:prstGeom prst="downArrow">
              <a:avLst/>
            </a:prstGeom>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descr="Vaihe 3: Lopputuloksena saadaan vaihtoehtojen hyvyyttä kuvaavat kokonaisarvot">
            <a:extLst>
              <a:ext uri="{FF2B5EF4-FFF2-40B4-BE49-F238E27FC236}">
                <a16:creationId xmlns:a16="http://schemas.microsoft.com/office/drawing/2014/main" id="{BC5B295E-3A35-10E1-B7DA-217797F8BE21}"/>
              </a:ext>
            </a:extLst>
          </p:cNvPr>
          <p:cNvGrpSpPr/>
          <p:nvPr/>
        </p:nvGrpSpPr>
        <p:grpSpPr>
          <a:xfrm>
            <a:off x="7464152" y="2837687"/>
            <a:ext cx="4536504" cy="3903681"/>
            <a:chOff x="7464152" y="2837687"/>
            <a:chExt cx="4536504" cy="3903681"/>
          </a:xfrm>
        </p:grpSpPr>
        <p:grpSp>
          <p:nvGrpSpPr>
            <p:cNvPr id="8" name="Group 7" descr="Vaihe 3: Lopputuloksena saadaan vaihtoehtojen hyvyyttä kuvaavat kokonaisarvot">
              <a:extLst>
                <a:ext uri="{FF2B5EF4-FFF2-40B4-BE49-F238E27FC236}">
                  <a16:creationId xmlns:a16="http://schemas.microsoft.com/office/drawing/2014/main" id="{F4A94B21-307B-858A-BF97-35923B6C727B}"/>
                </a:ext>
              </a:extLst>
            </p:cNvPr>
            <p:cNvGrpSpPr/>
            <p:nvPr/>
          </p:nvGrpSpPr>
          <p:grpSpPr>
            <a:xfrm>
              <a:off x="7464152" y="3645024"/>
              <a:ext cx="4536504" cy="3096344"/>
              <a:chOff x="7464152" y="3645024"/>
              <a:chExt cx="4536504" cy="3096344"/>
            </a:xfrm>
          </p:grpSpPr>
          <p:sp>
            <p:nvSpPr>
              <p:cNvPr id="14" name="TextBox 13">
                <a:extLst>
                  <a:ext uri="{FF2B5EF4-FFF2-40B4-BE49-F238E27FC236}">
                    <a16:creationId xmlns:a16="http://schemas.microsoft.com/office/drawing/2014/main" id="{C0ED56E2-C26A-6904-20B8-4423D74979D7}"/>
                  </a:ext>
                </a:extLst>
              </p:cNvPr>
              <p:cNvSpPr txBox="1"/>
              <p:nvPr/>
            </p:nvSpPr>
            <p:spPr>
              <a:xfrm>
                <a:off x="7464152" y="3645024"/>
                <a:ext cx="4536504" cy="576064"/>
              </a:xfrm>
              <a:prstGeom prst="rect">
                <a:avLst/>
              </a:prstGeom>
              <a:solidFill>
                <a:schemeClr val="accent3">
                  <a:lumMod val="20000"/>
                  <a:lumOff val="80000"/>
                </a:schemeClr>
              </a:solidFill>
              <a:ln>
                <a:solidFill>
                  <a:schemeClr val="accent3">
                    <a:lumMod val="50000"/>
                  </a:schemeClr>
                </a:solidFill>
              </a:ln>
            </p:spPr>
            <p:txBody>
              <a:bodyPr wrap="square" lIns="72000" tIns="0" rIns="72000" bIns="0" rtlCol="0" anchor="ctr" anchorCtr="0">
                <a:noAutofit/>
              </a:bodyPr>
              <a:lstStyle/>
              <a:p>
                <a:pPr algn="ctr"/>
                <a:r>
                  <a:rPr lang="fi-FI" sz="1600" b="1" kern="1200" dirty="0">
                    <a:solidFill>
                      <a:schemeClr val="accent3">
                        <a:lumMod val="50000"/>
                      </a:schemeClr>
                    </a:solidFill>
                    <a:latin typeface="+mn-lt"/>
                    <a:ea typeface="+mn-ea"/>
                    <a:cs typeface="+mn-cs"/>
                  </a:rPr>
                  <a:t>Vaihe 3: </a:t>
                </a:r>
                <a:r>
                  <a:rPr lang="fi-FI" sz="1600" dirty="0">
                    <a:solidFill>
                      <a:schemeClr val="tx2"/>
                    </a:solidFill>
                  </a:rPr>
                  <a:t>Lopputuloksena saadaan vaihtoehtojen hyvyyttä kuvaavat kokonaisarvot </a:t>
                </a:r>
                <a:endParaRPr lang="fi-FI" sz="1600" kern="1200" dirty="0">
                  <a:solidFill>
                    <a:schemeClr val="tx2"/>
                  </a:solidFill>
                </a:endParaRPr>
              </a:p>
            </p:txBody>
          </p:sp>
          <p:graphicFrame>
            <p:nvGraphicFramePr>
              <p:cNvPr id="2" name="Chart 1" descr="Kokonaisarvot">
                <a:extLst>
                  <a:ext uri="{FF2B5EF4-FFF2-40B4-BE49-F238E27FC236}">
                    <a16:creationId xmlns:a16="http://schemas.microsoft.com/office/drawing/2014/main" id="{B0425912-C962-956C-DFBD-B0E45CD5CFCC}"/>
                  </a:ext>
                </a:extLst>
              </p:cNvPr>
              <p:cNvGraphicFramePr>
                <a:graphicFrameLocks/>
              </p:cNvGraphicFramePr>
              <p:nvPr>
                <p:extLst>
                  <p:ext uri="{D42A27DB-BD31-4B8C-83A1-F6EECF244321}">
                    <p14:modId xmlns:p14="http://schemas.microsoft.com/office/powerpoint/2010/main" val="4289893302"/>
                  </p:ext>
                </p:extLst>
              </p:nvPr>
            </p:nvGraphicFramePr>
            <p:xfrm>
              <a:off x="7464152" y="4293096"/>
              <a:ext cx="4536504" cy="2448272"/>
            </p:xfrm>
            <a:graphic>
              <a:graphicData uri="http://schemas.openxmlformats.org/drawingml/2006/chart">
                <c:chart xmlns:c="http://schemas.openxmlformats.org/drawingml/2006/chart" xmlns:r="http://schemas.openxmlformats.org/officeDocument/2006/relationships" r:id="rId3"/>
              </a:graphicData>
            </a:graphic>
          </p:graphicFrame>
        </p:grpSp>
        <p:sp>
          <p:nvSpPr>
            <p:cNvPr id="13" name="Arrow: Down 12">
              <a:extLst>
                <a:ext uri="{FF2B5EF4-FFF2-40B4-BE49-F238E27FC236}">
                  <a16:creationId xmlns:a16="http://schemas.microsoft.com/office/drawing/2014/main" id="{2CEE1D53-F530-D9DB-9C2D-451964D030BB}"/>
                </a:ext>
                <a:ext uri="{C183D7F6-B498-43B3-948B-1728B52AA6E4}">
                  <adec:decorative xmlns:adec="http://schemas.microsoft.com/office/drawing/2017/decorative" val="1"/>
                </a:ext>
              </a:extLst>
            </p:cNvPr>
            <p:cNvSpPr/>
            <p:nvPr/>
          </p:nvSpPr>
          <p:spPr>
            <a:xfrm rot="18900000">
              <a:off x="7493940" y="2837687"/>
              <a:ext cx="484632" cy="782435"/>
            </a:xfrm>
            <a:prstGeom prst="downArrow">
              <a:avLst/>
            </a:prstGeom>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51014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D054AF-5704-A9EC-863F-889B8EA86774}"/>
              </a:ext>
              <a:ext uri="{C183D7F6-B498-43B3-948B-1728B52AA6E4}">
                <adec:decorative xmlns:adec="http://schemas.microsoft.com/office/drawing/2017/decorative" val="1"/>
              </a:ext>
            </a:extLst>
          </p:cNvPr>
          <p:cNvSpPr/>
          <p:nvPr/>
        </p:nvSpPr>
        <p:spPr>
          <a:xfrm>
            <a:off x="9336360" y="5589240"/>
            <a:ext cx="2664296" cy="1080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B38C25C6-8D63-717A-5FBF-5C2DB5AC29E4}"/>
              </a:ext>
            </a:extLst>
          </p:cNvPr>
          <p:cNvSpPr>
            <a:spLocks noGrp="1"/>
          </p:cNvSpPr>
          <p:nvPr>
            <p:ph type="title"/>
          </p:nvPr>
        </p:nvSpPr>
        <p:spPr>
          <a:xfrm>
            <a:off x="682170" y="188640"/>
            <a:ext cx="10958445" cy="798653"/>
          </a:xfrm>
        </p:spPr>
        <p:txBody>
          <a:bodyPr/>
          <a:lstStyle/>
          <a:p>
            <a:r>
              <a:rPr lang="fi-FI" sz="3600" dirty="0">
                <a:solidFill>
                  <a:schemeClr val="tx2">
                    <a:lumMod val="75000"/>
                  </a:schemeClr>
                </a:solidFill>
              </a:rPr>
              <a:t>Tyypillinen arviointiprosessi – Suositukset</a:t>
            </a:r>
          </a:p>
        </p:txBody>
      </p:sp>
      <p:grpSp>
        <p:nvGrpSpPr>
          <p:cNvPr id="7" name="Group 6" descr="Suositukset">
            <a:extLst>
              <a:ext uri="{FF2B5EF4-FFF2-40B4-BE49-F238E27FC236}">
                <a16:creationId xmlns:a16="http://schemas.microsoft.com/office/drawing/2014/main" id="{B4BD5A0E-E2C7-2B1E-95DE-CAADC8944213}"/>
              </a:ext>
            </a:extLst>
          </p:cNvPr>
          <p:cNvGrpSpPr/>
          <p:nvPr/>
        </p:nvGrpSpPr>
        <p:grpSpPr>
          <a:xfrm>
            <a:off x="839416" y="980728"/>
            <a:ext cx="5616624" cy="5699660"/>
            <a:chOff x="839416" y="980728"/>
            <a:chExt cx="5616624" cy="5699660"/>
          </a:xfrm>
        </p:grpSpPr>
        <p:sp>
          <p:nvSpPr>
            <p:cNvPr id="8" name="Suorakulmio 12">
              <a:extLst>
                <a:ext uri="{FF2B5EF4-FFF2-40B4-BE49-F238E27FC236}">
                  <a16:creationId xmlns:a16="http://schemas.microsoft.com/office/drawing/2014/main" id="{C59CCA56-D92F-584B-DCD1-CADF0E0A3519}"/>
                </a:ext>
              </a:extLst>
            </p:cNvPr>
            <p:cNvSpPr/>
            <p:nvPr/>
          </p:nvSpPr>
          <p:spPr>
            <a:xfrm>
              <a:off x="2927648" y="1124792"/>
              <a:ext cx="3024336" cy="432000"/>
            </a:xfrm>
            <a:prstGeom prst="rect">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white"/>
                  </a:solidFill>
                  <a:effectLst/>
                  <a:uLnTx/>
                  <a:uFillTx/>
                  <a:latin typeface="Arial"/>
                  <a:ea typeface="+mn-ea"/>
                  <a:cs typeface="Poppins" panose="00000500000000000000" pitchFamily="2" charset="0"/>
                </a:rPr>
                <a:t>Ongelman tunnistus </a:t>
              </a:r>
            </a:p>
          </p:txBody>
        </p:sp>
        <p:sp>
          <p:nvSpPr>
            <p:cNvPr id="9" name="Suorakulmio 13">
              <a:extLst>
                <a:ext uri="{FF2B5EF4-FFF2-40B4-BE49-F238E27FC236}">
                  <a16:creationId xmlns:a16="http://schemas.microsoft.com/office/drawing/2014/main" id="{7AA6C0EE-E87A-3D93-1B18-ACF41AF2F7BD}"/>
                </a:ext>
              </a:extLst>
            </p:cNvPr>
            <p:cNvSpPr/>
            <p:nvPr/>
          </p:nvSpPr>
          <p:spPr>
            <a:xfrm>
              <a:off x="2927648" y="1556792"/>
              <a:ext cx="3024336" cy="432000"/>
            </a:xfrm>
            <a:prstGeom prst="rect">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white"/>
                  </a:solidFill>
                  <a:effectLst/>
                  <a:uLnTx/>
                  <a:uFillTx/>
                  <a:latin typeface="Arial"/>
                  <a:ea typeface="+mn-ea"/>
                  <a:cs typeface="Poppins" panose="00000500000000000000" pitchFamily="2" charset="0"/>
                </a:rPr>
                <a:t>Sidosryhmät</a:t>
              </a:r>
            </a:p>
          </p:txBody>
        </p:sp>
        <p:sp>
          <p:nvSpPr>
            <p:cNvPr id="10" name="Suorakulmio 14">
              <a:extLst>
                <a:ext uri="{FF2B5EF4-FFF2-40B4-BE49-F238E27FC236}">
                  <a16:creationId xmlns:a16="http://schemas.microsoft.com/office/drawing/2014/main" id="{5B2760EA-E8A9-AEBC-1788-7A8547053043}"/>
                </a:ext>
              </a:extLst>
            </p:cNvPr>
            <p:cNvSpPr/>
            <p:nvPr/>
          </p:nvSpPr>
          <p:spPr>
            <a:xfrm>
              <a:off x="2927648" y="1988840"/>
              <a:ext cx="3024336" cy="432000"/>
            </a:xfrm>
            <a:prstGeom prst="rect">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white"/>
                  </a:solidFill>
                  <a:effectLst/>
                  <a:uLnTx/>
                  <a:uFillTx/>
                  <a:latin typeface="Arial"/>
                  <a:ea typeface="+mn-ea"/>
                  <a:cs typeface="Poppins" panose="00000500000000000000" pitchFamily="2" charset="0"/>
                </a:rPr>
                <a:t>Tavoitteet</a:t>
              </a:r>
            </a:p>
          </p:txBody>
        </p:sp>
        <p:sp>
          <p:nvSpPr>
            <p:cNvPr id="11" name="Suorakulmio 15">
              <a:extLst>
                <a:ext uri="{FF2B5EF4-FFF2-40B4-BE49-F238E27FC236}">
                  <a16:creationId xmlns:a16="http://schemas.microsoft.com/office/drawing/2014/main" id="{D50B102D-E7CB-6082-13E2-347D5EABDBF3}"/>
                </a:ext>
              </a:extLst>
            </p:cNvPr>
            <p:cNvSpPr/>
            <p:nvPr/>
          </p:nvSpPr>
          <p:spPr>
            <a:xfrm>
              <a:off x="2927968" y="2420936"/>
              <a:ext cx="3024336" cy="432000"/>
            </a:xfrm>
            <a:prstGeom prst="rect">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white"/>
                  </a:solidFill>
                  <a:effectLst/>
                  <a:uLnTx/>
                  <a:uFillTx/>
                  <a:latin typeface="Arial"/>
                  <a:ea typeface="+mn-ea"/>
                  <a:cs typeface="Poppins" panose="00000500000000000000" pitchFamily="2" charset="0"/>
                </a:rPr>
                <a:t>Vaihtoehdot</a:t>
              </a:r>
            </a:p>
          </p:txBody>
        </p:sp>
        <p:sp>
          <p:nvSpPr>
            <p:cNvPr id="12" name="Suorakulmio 16">
              <a:extLst>
                <a:ext uri="{FF2B5EF4-FFF2-40B4-BE49-F238E27FC236}">
                  <a16:creationId xmlns:a16="http://schemas.microsoft.com/office/drawing/2014/main" id="{E71CB143-3EEB-170C-1869-92417C7E83AE}"/>
                </a:ext>
              </a:extLst>
            </p:cNvPr>
            <p:cNvSpPr/>
            <p:nvPr/>
          </p:nvSpPr>
          <p:spPr>
            <a:xfrm>
              <a:off x="2927648" y="3176972"/>
              <a:ext cx="3024336" cy="432048"/>
            </a:xfrm>
            <a:prstGeom prst="rect">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white"/>
                  </a:solidFill>
                  <a:effectLst/>
                  <a:uLnTx/>
                  <a:uFillTx/>
                  <a:latin typeface="Arial"/>
                  <a:ea typeface="+mn-ea"/>
                  <a:cs typeface="Poppins" panose="00000500000000000000" pitchFamily="2" charset="0"/>
                </a:rPr>
                <a:t>Vaikutusten arviointi</a:t>
              </a:r>
            </a:p>
          </p:txBody>
        </p:sp>
        <p:sp>
          <p:nvSpPr>
            <p:cNvPr id="13" name="Suorakulmio 17">
              <a:extLst>
                <a:ext uri="{FF2B5EF4-FFF2-40B4-BE49-F238E27FC236}">
                  <a16:creationId xmlns:a16="http://schemas.microsoft.com/office/drawing/2014/main" id="{2031708E-FDC3-365F-E375-B6810009CE87}"/>
                </a:ext>
              </a:extLst>
            </p:cNvPr>
            <p:cNvSpPr/>
            <p:nvPr/>
          </p:nvSpPr>
          <p:spPr>
            <a:xfrm>
              <a:off x="2927648" y="3609020"/>
              <a:ext cx="3024336" cy="504056"/>
            </a:xfrm>
            <a:prstGeom prst="rect">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ts val="18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white"/>
                  </a:solidFill>
                  <a:effectLst/>
                  <a:uLnTx/>
                  <a:uFillTx/>
                  <a:latin typeface="Arial"/>
                  <a:ea typeface="+mn-ea"/>
                  <a:cs typeface="Poppins" panose="00000500000000000000" pitchFamily="2" charset="0"/>
                </a:rPr>
                <a:t>Sidosryhmien mieltymykset</a:t>
              </a:r>
            </a:p>
          </p:txBody>
        </p:sp>
        <p:sp>
          <p:nvSpPr>
            <p:cNvPr id="14" name="Suorakulmio 18">
              <a:extLst>
                <a:ext uri="{FF2B5EF4-FFF2-40B4-BE49-F238E27FC236}">
                  <a16:creationId xmlns:a16="http://schemas.microsoft.com/office/drawing/2014/main" id="{3C41C5B4-382B-BBF3-D193-56A1BD012D0B}"/>
                </a:ext>
              </a:extLst>
            </p:cNvPr>
            <p:cNvSpPr/>
            <p:nvPr/>
          </p:nvSpPr>
          <p:spPr>
            <a:xfrm>
              <a:off x="2927648" y="4113076"/>
              <a:ext cx="3024336" cy="432048"/>
            </a:xfrm>
            <a:prstGeom prst="rect">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white"/>
                  </a:solidFill>
                  <a:effectLst/>
                  <a:uLnTx/>
                  <a:uFillTx/>
                  <a:latin typeface="Arial"/>
                  <a:ea typeface="+mn-ea"/>
                  <a:cs typeface="Poppins" panose="00000500000000000000" pitchFamily="2" charset="0"/>
                </a:rPr>
                <a:t>MCDA-mallin soveltaminen</a:t>
              </a:r>
            </a:p>
          </p:txBody>
        </p:sp>
        <p:sp>
          <p:nvSpPr>
            <p:cNvPr id="15" name="Suorakulmio 19">
              <a:extLst>
                <a:ext uri="{FF2B5EF4-FFF2-40B4-BE49-F238E27FC236}">
                  <a16:creationId xmlns:a16="http://schemas.microsoft.com/office/drawing/2014/main" id="{49F16B7F-8730-37F2-334A-7C42122D4FD6}"/>
                </a:ext>
              </a:extLst>
            </p:cNvPr>
            <p:cNvSpPr/>
            <p:nvPr/>
          </p:nvSpPr>
          <p:spPr>
            <a:xfrm>
              <a:off x="2927648" y="4869160"/>
              <a:ext cx="3024336" cy="432000"/>
            </a:xfrm>
            <a:prstGeom prst="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white"/>
                  </a:solidFill>
                  <a:effectLst/>
                  <a:uLnTx/>
                  <a:uFillTx/>
                  <a:latin typeface="Arial"/>
                  <a:ea typeface="+mn-ea"/>
                  <a:cs typeface="Poppins" panose="00000500000000000000" pitchFamily="2" charset="0"/>
                </a:rPr>
                <a:t>Tulosten analysointi</a:t>
              </a:r>
            </a:p>
          </p:txBody>
        </p:sp>
        <p:sp>
          <p:nvSpPr>
            <p:cNvPr id="16" name="Suorakulmio 20">
              <a:extLst>
                <a:ext uri="{FF2B5EF4-FFF2-40B4-BE49-F238E27FC236}">
                  <a16:creationId xmlns:a16="http://schemas.microsoft.com/office/drawing/2014/main" id="{340491AB-7FC1-AED8-CD97-E86E76F19542}"/>
                </a:ext>
              </a:extLst>
            </p:cNvPr>
            <p:cNvSpPr/>
            <p:nvPr/>
          </p:nvSpPr>
          <p:spPr>
            <a:xfrm>
              <a:off x="2927648" y="5744283"/>
              <a:ext cx="3024336" cy="504056"/>
            </a:xfrm>
            <a:prstGeom prst="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ts val="18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white"/>
                  </a:solidFill>
                  <a:effectLst/>
                  <a:uLnTx/>
                  <a:uFillTx/>
                  <a:latin typeface="Arial"/>
                  <a:ea typeface="+mn-ea"/>
                  <a:cs typeface="Poppins" panose="00000500000000000000" pitchFamily="2" charset="0"/>
                </a:rPr>
                <a:t>Vaihtoehtojen kehittäminen</a:t>
              </a:r>
            </a:p>
          </p:txBody>
        </p:sp>
        <p:sp>
          <p:nvSpPr>
            <p:cNvPr id="17" name="Suorakulmio 21">
              <a:extLst>
                <a:ext uri="{FF2B5EF4-FFF2-40B4-BE49-F238E27FC236}">
                  <a16:creationId xmlns:a16="http://schemas.microsoft.com/office/drawing/2014/main" id="{9707FCAC-D033-478D-DB01-E183B5E25A0D}"/>
                </a:ext>
              </a:extLst>
            </p:cNvPr>
            <p:cNvSpPr/>
            <p:nvPr/>
          </p:nvSpPr>
          <p:spPr>
            <a:xfrm>
              <a:off x="2927648" y="6248339"/>
              <a:ext cx="3024336" cy="432000"/>
            </a:xfrm>
            <a:prstGeom prst="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white"/>
                  </a:solidFill>
                  <a:effectLst/>
                  <a:uLnTx/>
                  <a:uFillTx/>
                  <a:latin typeface="Arial"/>
                  <a:ea typeface="+mn-ea"/>
                  <a:cs typeface="Poppins" panose="00000500000000000000" pitchFamily="2" charset="0"/>
                </a:rPr>
                <a:t>Päätös/politiikkasuositukset</a:t>
              </a:r>
            </a:p>
          </p:txBody>
        </p:sp>
        <p:sp>
          <p:nvSpPr>
            <p:cNvPr id="18" name="Suorakulmio 22">
              <a:extLst>
                <a:ext uri="{FF2B5EF4-FFF2-40B4-BE49-F238E27FC236}">
                  <a16:creationId xmlns:a16="http://schemas.microsoft.com/office/drawing/2014/main" id="{8E45C8BA-C506-FBDF-E803-0FA9057F4DF3}"/>
                </a:ext>
              </a:extLst>
            </p:cNvPr>
            <p:cNvSpPr/>
            <p:nvPr/>
          </p:nvSpPr>
          <p:spPr>
            <a:xfrm>
              <a:off x="2927648" y="5312235"/>
              <a:ext cx="3024336" cy="432000"/>
            </a:xfrm>
            <a:prstGeom prst="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white"/>
                  </a:solidFill>
                  <a:effectLst/>
                  <a:uLnTx/>
                  <a:uFillTx/>
                  <a:latin typeface="Arial"/>
                  <a:ea typeface="+mn-ea"/>
                  <a:cs typeface="Poppins" panose="00000500000000000000" pitchFamily="2" charset="0"/>
                </a:rPr>
                <a:t>Epävarmuuksien tarkastelu</a:t>
              </a:r>
            </a:p>
          </p:txBody>
        </p:sp>
        <p:sp>
          <p:nvSpPr>
            <p:cNvPr id="19" name="Suorakulmio 23">
              <a:extLst>
                <a:ext uri="{FF2B5EF4-FFF2-40B4-BE49-F238E27FC236}">
                  <a16:creationId xmlns:a16="http://schemas.microsoft.com/office/drawing/2014/main" id="{72E30BD4-3FCD-4A50-100B-671522FCE9CC}"/>
                </a:ext>
              </a:extLst>
            </p:cNvPr>
            <p:cNvSpPr/>
            <p:nvPr/>
          </p:nvSpPr>
          <p:spPr>
            <a:xfrm>
              <a:off x="911424" y="1124744"/>
              <a:ext cx="2016224" cy="1728192"/>
            </a:xfrm>
            <a:prstGeom prst="rect">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Arial"/>
                  <a:ea typeface="+mn-ea"/>
                  <a:cs typeface="Poppins" panose="00000500000000000000" pitchFamily="2" charset="0"/>
                </a:rPr>
                <a:t>Ongelman jäsentely</a:t>
              </a:r>
            </a:p>
          </p:txBody>
        </p:sp>
        <p:sp>
          <p:nvSpPr>
            <p:cNvPr id="20" name="Suorakulmio 24">
              <a:extLst>
                <a:ext uri="{FF2B5EF4-FFF2-40B4-BE49-F238E27FC236}">
                  <a16:creationId xmlns:a16="http://schemas.microsoft.com/office/drawing/2014/main" id="{B7CA9232-BDEC-E4DB-4431-01D639729B4C}"/>
                </a:ext>
              </a:extLst>
            </p:cNvPr>
            <p:cNvSpPr/>
            <p:nvPr/>
          </p:nvSpPr>
          <p:spPr>
            <a:xfrm>
              <a:off x="911424" y="3176972"/>
              <a:ext cx="2016224" cy="1368152"/>
            </a:xfrm>
            <a:prstGeom prst="rect">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Arial"/>
                  <a:ea typeface="+mn-ea"/>
                  <a:cs typeface="Poppins" panose="00000500000000000000" pitchFamily="2" charset="0"/>
                </a:rPr>
                <a:t>Arviointi</a:t>
              </a:r>
            </a:p>
          </p:txBody>
        </p:sp>
        <p:sp>
          <p:nvSpPr>
            <p:cNvPr id="21" name="Suorakulmio 25">
              <a:extLst>
                <a:ext uri="{FF2B5EF4-FFF2-40B4-BE49-F238E27FC236}">
                  <a16:creationId xmlns:a16="http://schemas.microsoft.com/office/drawing/2014/main" id="{0E9D2FA4-97B1-D147-3E9A-AD1D754B1440}"/>
                </a:ext>
              </a:extLst>
            </p:cNvPr>
            <p:cNvSpPr/>
            <p:nvPr/>
          </p:nvSpPr>
          <p:spPr>
            <a:xfrm>
              <a:off x="911424" y="4869161"/>
              <a:ext cx="2016224" cy="1811227"/>
            </a:xfrm>
            <a:prstGeom prst="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Arial"/>
                  <a:ea typeface="+mn-ea"/>
                  <a:cs typeface="Poppins" panose="00000500000000000000" pitchFamily="2" charset="0"/>
                </a:rPr>
                <a:t>Suositukset</a:t>
              </a:r>
            </a:p>
          </p:txBody>
        </p:sp>
        <p:sp>
          <p:nvSpPr>
            <p:cNvPr id="27" name="Nuoli: Ylös-alas 26">
              <a:extLst>
                <a:ext uri="{FF2B5EF4-FFF2-40B4-BE49-F238E27FC236}">
                  <a16:creationId xmlns:a16="http://schemas.microsoft.com/office/drawing/2014/main" id="{4D696B16-15B8-D8AD-9930-B561996B08C9}"/>
                </a:ext>
              </a:extLst>
            </p:cNvPr>
            <p:cNvSpPr/>
            <p:nvPr/>
          </p:nvSpPr>
          <p:spPr>
            <a:xfrm>
              <a:off x="3395700" y="2888941"/>
              <a:ext cx="180020" cy="252028"/>
            </a:xfrm>
            <a:prstGeom prst="upDownArrow">
              <a:avLst>
                <a:gd name="adj1" fmla="val 46895"/>
                <a:gd name="adj2" fmla="val 40680"/>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600" b="0" i="0" u="none" strike="noStrike" kern="1200" cap="none" spc="0" normalizeH="0" baseline="0" noProof="0" dirty="0">
                <a:ln>
                  <a:noFill/>
                </a:ln>
                <a:solidFill>
                  <a:prstClr val="white"/>
                </a:solidFill>
                <a:effectLst/>
                <a:uLnTx/>
                <a:uFillTx/>
                <a:latin typeface="Arial"/>
                <a:ea typeface="+mn-ea"/>
                <a:cs typeface="Poppins" panose="00000500000000000000" pitchFamily="2" charset="0"/>
              </a:endParaRPr>
            </a:p>
          </p:txBody>
        </p:sp>
        <p:sp>
          <p:nvSpPr>
            <p:cNvPr id="28" name="Nuoli: Ylös-alas 26">
              <a:extLst>
                <a:ext uri="{FF2B5EF4-FFF2-40B4-BE49-F238E27FC236}">
                  <a16:creationId xmlns:a16="http://schemas.microsoft.com/office/drawing/2014/main" id="{29598F9D-CF0C-F8C4-3F5D-D5056D8A4A53}"/>
                </a:ext>
              </a:extLst>
            </p:cNvPr>
            <p:cNvSpPr/>
            <p:nvPr/>
          </p:nvSpPr>
          <p:spPr>
            <a:xfrm>
              <a:off x="3395700" y="4581129"/>
              <a:ext cx="180020" cy="252028"/>
            </a:xfrm>
            <a:prstGeom prst="upDownArrow">
              <a:avLst>
                <a:gd name="adj1" fmla="val 46895"/>
                <a:gd name="adj2" fmla="val 40680"/>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600" b="0" i="0" u="none" strike="noStrike" kern="1200" cap="none" spc="0" normalizeH="0" baseline="0" noProof="0" dirty="0">
                <a:ln>
                  <a:noFill/>
                </a:ln>
                <a:solidFill>
                  <a:prstClr val="white"/>
                </a:solidFill>
                <a:effectLst/>
                <a:uLnTx/>
                <a:uFillTx/>
                <a:latin typeface="Arial"/>
                <a:ea typeface="+mn-ea"/>
                <a:cs typeface="Poppins" panose="00000500000000000000" pitchFamily="2" charset="0"/>
              </a:endParaRPr>
            </a:p>
          </p:txBody>
        </p:sp>
        <p:sp>
          <p:nvSpPr>
            <p:cNvPr id="2" name="Nuoli: Oikea 28">
              <a:extLst>
                <a:ext uri="{FF2B5EF4-FFF2-40B4-BE49-F238E27FC236}">
                  <a16:creationId xmlns:a16="http://schemas.microsoft.com/office/drawing/2014/main" id="{DE89EE48-D01A-8BBC-37C7-9D067A60F70F}"/>
                </a:ext>
              </a:extLst>
            </p:cNvPr>
            <p:cNvSpPr/>
            <p:nvPr/>
          </p:nvSpPr>
          <p:spPr>
            <a:xfrm>
              <a:off x="6095999" y="5584155"/>
              <a:ext cx="360041" cy="365125"/>
            </a:xfrm>
            <a:prstGeom prst="rightArrow">
              <a:avLst/>
            </a:prstGeom>
            <a:solidFill>
              <a:schemeClr val="accent4">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600" b="0" i="0" u="none" strike="noStrike" kern="1200" cap="none" spc="0" normalizeH="0" baseline="0" noProof="0" dirty="0">
                <a:ln>
                  <a:noFill/>
                </a:ln>
                <a:solidFill>
                  <a:prstClr val="white"/>
                </a:solidFill>
                <a:effectLst/>
                <a:uLnTx/>
                <a:uFillTx/>
                <a:latin typeface="Arial"/>
                <a:ea typeface="+mn-ea"/>
                <a:cs typeface="Poppins" panose="00000500000000000000" pitchFamily="2" charset="0"/>
              </a:endParaRPr>
            </a:p>
          </p:txBody>
        </p:sp>
        <p:sp>
          <p:nvSpPr>
            <p:cNvPr id="6" name="Rectangle 5">
              <a:extLst>
                <a:ext uri="{FF2B5EF4-FFF2-40B4-BE49-F238E27FC236}">
                  <a16:creationId xmlns:a16="http://schemas.microsoft.com/office/drawing/2014/main" id="{F1072DB9-BE3A-4ECF-7B9D-D453D068CA0B}"/>
                </a:ext>
              </a:extLst>
            </p:cNvPr>
            <p:cNvSpPr/>
            <p:nvPr/>
          </p:nvSpPr>
          <p:spPr>
            <a:xfrm>
              <a:off x="839416" y="3140968"/>
              <a:ext cx="5256584" cy="1728192"/>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4BDC30DD-01DC-CE37-E65E-5E371A2780A9}"/>
                </a:ext>
              </a:extLst>
            </p:cNvPr>
            <p:cNvSpPr/>
            <p:nvPr/>
          </p:nvSpPr>
          <p:spPr>
            <a:xfrm>
              <a:off x="839416" y="980728"/>
              <a:ext cx="5256584" cy="2160240"/>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TextBox 33">
            <a:extLst>
              <a:ext uri="{FF2B5EF4-FFF2-40B4-BE49-F238E27FC236}">
                <a16:creationId xmlns:a16="http://schemas.microsoft.com/office/drawing/2014/main" id="{7F19680E-1083-3275-5EC6-EF406517C9D0}"/>
              </a:ext>
            </a:extLst>
          </p:cNvPr>
          <p:cNvSpPr txBox="1"/>
          <p:nvPr/>
        </p:nvSpPr>
        <p:spPr>
          <a:xfrm>
            <a:off x="6600056" y="980728"/>
            <a:ext cx="5400600" cy="5328592"/>
          </a:xfrm>
          <a:prstGeom prst="rect">
            <a:avLst/>
          </a:prstGeom>
          <a:noFill/>
        </p:spPr>
        <p:txBody>
          <a:bodyPr wrap="square" lIns="0" tIns="0" rIns="0" bIns="0" rtlCol="0" anchor="t" anchorCtr="0">
            <a:noAutofit/>
          </a:bodyPr>
          <a:lstStyle/>
          <a:p>
            <a:pPr algn="l"/>
            <a:r>
              <a:rPr lang="fi-FI" sz="2000" b="1" dirty="0">
                <a:solidFill>
                  <a:schemeClr val="accent3">
                    <a:lumMod val="75000"/>
                  </a:schemeClr>
                </a:solidFill>
              </a:rPr>
              <a:t>Analysoidaan tulokset</a:t>
            </a:r>
          </a:p>
          <a:p>
            <a:pPr marL="342900" indent="-342900" algn="l">
              <a:spcBef>
                <a:spcPts val="600"/>
              </a:spcBef>
              <a:buFont typeface="Arial" panose="020B0604020202020204" pitchFamily="34" charset="0"/>
              <a:buChar char="•"/>
            </a:pPr>
            <a:r>
              <a:rPr lang="fi-FI" sz="2000" kern="1200" dirty="0">
                <a:solidFill>
                  <a:schemeClr val="tx2"/>
                </a:solidFill>
                <a:latin typeface="+mn-lt"/>
                <a:ea typeface="+mn-ea"/>
                <a:cs typeface="+mn-cs"/>
              </a:rPr>
              <a:t>Mitkä ovat parhaita vaihtoehto</a:t>
            </a:r>
            <a:r>
              <a:rPr lang="fi-FI" sz="2000" dirty="0">
                <a:solidFill>
                  <a:schemeClr val="tx2"/>
                </a:solidFill>
              </a:rPr>
              <a:t>ja eri sidosryhmille?</a:t>
            </a:r>
          </a:p>
          <a:p>
            <a:pPr marL="342900" indent="-342900">
              <a:spcBef>
                <a:spcPts val="600"/>
              </a:spcBef>
              <a:buFont typeface="Arial" panose="020B0604020202020204" pitchFamily="34" charset="0"/>
              <a:buChar char="•"/>
            </a:pPr>
            <a:r>
              <a:rPr lang="fi-FI" sz="2000" dirty="0">
                <a:solidFill>
                  <a:schemeClr val="tx2"/>
                </a:solidFill>
              </a:rPr>
              <a:t>Onko jokin vaihtoehdoista hyvä kaikille sidosryhmille?</a:t>
            </a:r>
          </a:p>
          <a:p>
            <a:pPr algn="l">
              <a:spcBef>
                <a:spcPts val="1200"/>
              </a:spcBef>
            </a:pPr>
            <a:r>
              <a:rPr lang="fi-FI" sz="2000" b="1" kern="1200" dirty="0">
                <a:solidFill>
                  <a:schemeClr val="accent3">
                    <a:lumMod val="75000"/>
                  </a:schemeClr>
                </a:solidFill>
                <a:latin typeface="+mn-lt"/>
                <a:ea typeface="+mn-ea"/>
                <a:cs typeface="+mn-cs"/>
              </a:rPr>
              <a:t>Tarkastellaan epävarmuuksia</a:t>
            </a:r>
            <a:endParaRPr lang="fi-FI" sz="2000" b="1" dirty="0">
              <a:solidFill>
                <a:schemeClr val="accent3">
                  <a:lumMod val="75000"/>
                </a:schemeClr>
              </a:solidFill>
            </a:endParaRPr>
          </a:p>
          <a:p>
            <a:pPr marL="342900" indent="-342900" algn="l">
              <a:spcBef>
                <a:spcPts val="600"/>
              </a:spcBef>
              <a:buFont typeface="Arial" panose="020B0604020202020204" pitchFamily="34" charset="0"/>
              <a:buChar char="•"/>
            </a:pPr>
            <a:r>
              <a:rPr lang="fi-FI" sz="2000" dirty="0">
                <a:solidFill>
                  <a:schemeClr val="tx2"/>
                </a:solidFill>
              </a:rPr>
              <a:t>Herkkyysanalyysi: Miten tulokset muuttuvat, jos mallin arvoja muutetaan</a:t>
            </a:r>
          </a:p>
          <a:p>
            <a:pPr algn="l">
              <a:spcBef>
                <a:spcPts val="1200"/>
              </a:spcBef>
            </a:pPr>
            <a:r>
              <a:rPr lang="fi-FI" sz="2000" b="1" dirty="0">
                <a:solidFill>
                  <a:schemeClr val="accent3">
                    <a:lumMod val="75000"/>
                  </a:schemeClr>
                </a:solidFill>
              </a:rPr>
              <a:t>Jatkokehitetään v</a:t>
            </a:r>
            <a:r>
              <a:rPr lang="fi-FI" sz="2000" b="1" kern="1200" dirty="0">
                <a:solidFill>
                  <a:schemeClr val="accent3">
                    <a:lumMod val="75000"/>
                  </a:schemeClr>
                </a:solidFill>
                <a:latin typeface="+mn-lt"/>
                <a:ea typeface="+mn-ea"/>
                <a:cs typeface="+mn-cs"/>
              </a:rPr>
              <a:t>aihtoehtoja</a:t>
            </a:r>
            <a:endParaRPr lang="fi-FI" sz="2000" b="1" dirty="0">
              <a:solidFill>
                <a:schemeClr val="accent3">
                  <a:lumMod val="75000"/>
                </a:schemeClr>
              </a:solidFill>
            </a:endParaRPr>
          </a:p>
          <a:p>
            <a:pPr marL="342900" indent="-342900" algn="l">
              <a:spcBef>
                <a:spcPts val="600"/>
              </a:spcBef>
              <a:buFont typeface="Arial" panose="020B0604020202020204" pitchFamily="34" charset="0"/>
              <a:buChar char="•"/>
            </a:pPr>
            <a:r>
              <a:rPr lang="fi-FI" sz="2000" dirty="0">
                <a:solidFill>
                  <a:schemeClr val="tx2"/>
                </a:solidFill>
              </a:rPr>
              <a:t>“Miten vaihtoehtoja voisi kehittää, että ne täyttäisivät eri sidosryhmien tarpeet?”</a:t>
            </a:r>
          </a:p>
          <a:p>
            <a:pPr algn="l">
              <a:spcBef>
                <a:spcPts val="1200"/>
              </a:spcBef>
            </a:pPr>
            <a:r>
              <a:rPr lang="fi-FI" sz="2000" b="1" dirty="0">
                <a:solidFill>
                  <a:schemeClr val="accent3">
                    <a:lumMod val="75000"/>
                  </a:schemeClr>
                </a:solidFill>
              </a:rPr>
              <a:t>Tehdään päätös/politiikkasuosituksia</a:t>
            </a:r>
          </a:p>
          <a:p>
            <a:pPr marL="342900" indent="-342900" algn="l">
              <a:spcBef>
                <a:spcPts val="600"/>
              </a:spcBef>
              <a:buFont typeface="Arial" panose="020B0604020202020204" pitchFamily="34" charset="0"/>
              <a:buChar char="•"/>
            </a:pPr>
            <a:r>
              <a:rPr lang="fi-FI" sz="2000" kern="1200" dirty="0">
                <a:solidFill>
                  <a:schemeClr val="tx2"/>
                </a:solidFill>
                <a:latin typeface="+mn-lt"/>
                <a:ea typeface="+mn-ea"/>
                <a:cs typeface="+mn-cs"/>
              </a:rPr>
              <a:t>Tulosten perusteella suosituksia miten edetä</a:t>
            </a:r>
            <a:endParaRPr lang="fi-FI" sz="2000" dirty="0">
              <a:solidFill>
                <a:schemeClr val="tx2"/>
              </a:solidFill>
            </a:endParaRPr>
          </a:p>
          <a:p>
            <a:pPr marL="342900" indent="-342900" algn="l">
              <a:spcBef>
                <a:spcPts val="600"/>
              </a:spcBef>
              <a:buFont typeface="Arial" panose="020B0604020202020204" pitchFamily="34" charset="0"/>
              <a:buChar char="•"/>
            </a:pPr>
            <a:r>
              <a:rPr lang="fi-FI" sz="2000" kern="1200" dirty="0">
                <a:solidFill>
                  <a:schemeClr val="tx2"/>
                </a:solidFill>
                <a:latin typeface="+mn-lt"/>
                <a:ea typeface="+mn-ea"/>
                <a:cs typeface="+mn-cs"/>
              </a:rPr>
              <a:t>Voivat olla ehdollisia: “</a:t>
            </a:r>
            <a:r>
              <a:rPr lang="fi-FI" sz="2000" dirty="0">
                <a:solidFill>
                  <a:schemeClr val="tx2"/>
                </a:solidFill>
              </a:rPr>
              <a:t>Jos valitaan tämä vaihtoehto, niin siitä seuraa tätä”</a:t>
            </a:r>
            <a:endParaRPr lang="fi-FI" sz="2000" kern="1200" dirty="0">
              <a:solidFill>
                <a:schemeClr val="tx2"/>
              </a:solidFill>
              <a:latin typeface="+mn-lt"/>
              <a:ea typeface="+mn-ea"/>
              <a:cs typeface="+mn-cs"/>
            </a:endParaRPr>
          </a:p>
        </p:txBody>
      </p:sp>
    </p:spTree>
    <p:extLst>
      <p:ext uri="{BB962C8B-B14F-4D97-AF65-F5344CB8AC3E}">
        <p14:creationId xmlns:p14="http://schemas.microsoft.com/office/powerpoint/2010/main" val="1082810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6BC67A-BCE7-D9AF-A4DE-6A2925CDDEC2}"/>
              </a:ext>
            </a:extLst>
          </p:cNvPr>
          <p:cNvSpPr>
            <a:spLocks noGrp="1"/>
          </p:cNvSpPr>
          <p:nvPr>
            <p:ph type="title"/>
          </p:nvPr>
        </p:nvSpPr>
        <p:spPr>
          <a:xfrm>
            <a:off x="682170" y="571499"/>
            <a:ext cx="10827659" cy="481237"/>
          </a:xfrm>
        </p:spPr>
        <p:txBody>
          <a:bodyPr/>
          <a:lstStyle/>
          <a:p>
            <a:r>
              <a:rPr lang="fi-FI" sz="3600" dirty="0"/>
              <a:t>Tulosten analysointi</a:t>
            </a:r>
          </a:p>
        </p:txBody>
      </p:sp>
      <p:sp>
        <p:nvSpPr>
          <p:cNvPr id="6" name="Content Placeholder 5">
            <a:extLst>
              <a:ext uri="{FF2B5EF4-FFF2-40B4-BE49-F238E27FC236}">
                <a16:creationId xmlns:a16="http://schemas.microsoft.com/office/drawing/2014/main" id="{837CB951-5A5D-D088-4222-14909DBD2789}"/>
              </a:ext>
            </a:extLst>
          </p:cNvPr>
          <p:cNvSpPr>
            <a:spLocks noGrp="1"/>
          </p:cNvSpPr>
          <p:nvPr>
            <p:ph idx="1"/>
          </p:nvPr>
        </p:nvSpPr>
        <p:spPr>
          <a:xfrm>
            <a:off x="695401" y="1196752"/>
            <a:ext cx="4968552" cy="5472608"/>
          </a:xfrm>
        </p:spPr>
        <p:txBody>
          <a:bodyPr/>
          <a:lstStyle/>
          <a:p>
            <a:pPr>
              <a:lnSpc>
                <a:spcPct val="100000"/>
              </a:lnSpc>
            </a:pPr>
            <a:r>
              <a:rPr lang="fi-FI" sz="2000" dirty="0"/>
              <a:t>Kokonaisarvojen jako tavoitteiden mukaisiin sektoreihin kertoo, mitä kautta vaihtoehdon hyvyys muodostuu  </a:t>
            </a:r>
          </a:p>
          <a:p>
            <a:pPr marL="447675" indent="-268288">
              <a:lnSpc>
                <a:spcPct val="100000"/>
              </a:lnSpc>
              <a:spcBef>
                <a:spcPts val="600"/>
              </a:spcBef>
              <a:buFont typeface="Arial" panose="020B0604020202020204" pitchFamily="34" charset="0"/>
              <a:buChar char="•"/>
            </a:pPr>
            <a:r>
              <a:rPr lang="fi-FI" sz="1800" dirty="0"/>
              <a:t>Auttaa ymmärtämään vaihtoehtojen hyviä ja huonoja puolia</a:t>
            </a:r>
          </a:p>
          <a:p>
            <a:pPr>
              <a:lnSpc>
                <a:spcPct val="100000"/>
              </a:lnSpc>
            </a:pPr>
            <a:r>
              <a:rPr lang="fi-FI" sz="2000" dirty="0"/>
              <a:t>Eri sidosryhmien painoilla tehtävät vertailut auttavat ymmärtämään sidosryhmien välisiä ristiriitoja </a:t>
            </a:r>
          </a:p>
          <a:p>
            <a:pPr marL="447675" lvl="1" indent="-268288">
              <a:lnSpc>
                <a:spcPct val="100000"/>
              </a:lnSpc>
            </a:pPr>
            <a:r>
              <a:rPr lang="fi-FI" dirty="0"/>
              <a:t>Kuvaavat, miksi sama vaihtoehto voi olla hyvä jollekin sidosryhmälle, mutta huono jollekin toiselle vaihtoehdot ovat</a:t>
            </a:r>
          </a:p>
          <a:p>
            <a:pPr>
              <a:lnSpc>
                <a:spcPct val="100000"/>
              </a:lnSpc>
            </a:pPr>
            <a:r>
              <a:rPr lang="fi-FI" sz="2000" dirty="0"/>
              <a:t>Vaihtoehtoja jatkokehittämällä voidaan yrittää löytää </a:t>
            </a:r>
            <a:r>
              <a:rPr lang="fi-FI" sz="2000" dirty="0" err="1"/>
              <a:t>win</a:t>
            </a:r>
            <a:r>
              <a:rPr lang="fi-FI" sz="2000" dirty="0"/>
              <a:t>–</a:t>
            </a:r>
            <a:r>
              <a:rPr lang="fi-FI" sz="2000" dirty="0" err="1"/>
              <a:t>win</a:t>
            </a:r>
            <a:r>
              <a:rPr lang="fi-FI" sz="2000" dirty="0"/>
              <a:t> -ratkaisuja</a:t>
            </a:r>
          </a:p>
          <a:p>
            <a:pPr marL="447675" lvl="1" indent="-268288">
              <a:lnSpc>
                <a:spcPct val="100000"/>
              </a:lnSpc>
            </a:pPr>
            <a:r>
              <a:rPr lang="fi-FI" dirty="0"/>
              <a:t>Pohjaksi esim. vaihtoehto, joka on kohtuullisen hyvä kaikille sidosryhmille</a:t>
            </a:r>
          </a:p>
          <a:p>
            <a:pPr marL="179387" lvl="1" indent="0">
              <a:lnSpc>
                <a:spcPct val="100000"/>
              </a:lnSpc>
              <a:buNone/>
            </a:pPr>
            <a:endParaRPr lang="fi-FI" dirty="0"/>
          </a:p>
        </p:txBody>
      </p:sp>
      <p:sp>
        <p:nvSpPr>
          <p:cNvPr id="11" name="TextBox 10">
            <a:extLst>
              <a:ext uri="{FF2B5EF4-FFF2-40B4-BE49-F238E27FC236}">
                <a16:creationId xmlns:a16="http://schemas.microsoft.com/office/drawing/2014/main" id="{95DDE46C-019C-9FA0-A860-F5F7B7D5A9D8}"/>
              </a:ext>
            </a:extLst>
          </p:cNvPr>
          <p:cNvSpPr txBox="1"/>
          <p:nvPr/>
        </p:nvSpPr>
        <p:spPr>
          <a:xfrm>
            <a:off x="6528048" y="188640"/>
            <a:ext cx="4896544" cy="432048"/>
          </a:xfrm>
          <a:prstGeom prst="rect">
            <a:avLst/>
          </a:prstGeom>
          <a:noFill/>
        </p:spPr>
        <p:txBody>
          <a:bodyPr wrap="square" lIns="0" tIns="0" rIns="0" bIns="0" rtlCol="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err="1">
                <a:ln>
                  <a:noFill/>
                </a:ln>
                <a:solidFill>
                  <a:srgbClr val="64C1CB">
                    <a:lumMod val="75000"/>
                  </a:srgbClr>
                </a:solidFill>
                <a:effectLst/>
                <a:uLnTx/>
                <a:uFillTx/>
              </a:rPr>
              <a:t>Esimerkkinä</a:t>
            </a:r>
            <a:r>
              <a:rPr kumimoji="0" lang="en-GB" sz="1400" b="1" i="0" u="none" strike="noStrike" kern="0" cap="none" spc="0" normalizeH="0" baseline="0" noProof="0" dirty="0">
                <a:ln>
                  <a:noFill/>
                </a:ln>
                <a:solidFill>
                  <a:srgbClr val="64C1CB">
                    <a:lumMod val="75000"/>
                  </a:srgbClr>
                </a:solidFill>
                <a:effectLst/>
                <a:uLnTx/>
                <a:uFillTx/>
              </a:rPr>
              <a:t> </a:t>
            </a:r>
            <a:r>
              <a:rPr kumimoji="0" lang="en-GB" sz="1400" b="1" i="0" u="none" strike="noStrike" kern="0" cap="none" spc="0" normalizeH="0" baseline="0" noProof="0" dirty="0" err="1">
                <a:ln>
                  <a:noFill/>
                </a:ln>
                <a:solidFill>
                  <a:srgbClr val="64C1CB">
                    <a:lumMod val="75000"/>
                  </a:srgbClr>
                </a:solidFill>
                <a:effectLst/>
                <a:uLnTx/>
                <a:uFillTx/>
              </a:rPr>
              <a:t>ekosysteemipalveluihin</a:t>
            </a:r>
            <a:r>
              <a:rPr kumimoji="0" lang="en-GB" sz="1400" b="1" i="0" u="none" strike="noStrike" kern="0" cap="none" spc="0" normalizeH="0" baseline="0" noProof="0" dirty="0">
                <a:ln>
                  <a:noFill/>
                </a:ln>
                <a:solidFill>
                  <a:srgbClr val="64C1CB">
                    <a:lumMod val="75000"/>
                  </a:srgbClr>
                </a:solidFill>
                <a:effectLst/>
                <a:uLnTx/>
                <a:uFillTx/>
              </a:rPr>
              <a:t> </a:t>
            </a:r>
            <a:r>
              <a:rPr kumimoji="0" lang="en-GB" sz="1400" b="1" i="0" u="none" strike="noStrike" kern="0" cap="none" spc="0" normalizeH="0" baseline="0" noProof="0" dirty="0" err="1">
                <a:ln>
                  <a:noFill/>
                </a:ln>
                <a:solidFill>
                  <a:srgbClr val="64C1CB">
                    <a:lumMod val="75000"/>
                  </a:srgbClr>
                </a:solidFill>
                <a:effectLst/>
                <a:uLnTx/>
                <a:uFillTx/>
              </a:rPr>
              <a:t>perustuva</a:t>
            </a:r>
            <a:r>
              <a:rPr kumimoji="0" lang="en-GB" sz="1400" b="1" i="0" u="none" strike="noStrike" kern="0" cap="none" spc="0" normalizeH="0" baseline="0" noProof="0" dirty="0">
                <a:ln>
                  <a:noFill/>
                </a:ln>
                <a:solidFill>
                  <a:srgbClr val="64C1CB">
                    <a:lumMod val="75000"/>
                  </a:srgbClr>
                </a:solidFill>
                <a:effectLst/>
                <a:uLnTx/>
                <a:uFillTx/>
              </a:rPr>
              <a:t> </a:t>
            </a:r>
            <a:r>
              <a:rPr kumimoji="0" lang="en-GB" sz="1400" b="1" i="0" u="none" strike="noStrike" kern="0" cap="none" spc="0" normalizeH="0" baseline="0" noProof="0" dirty="0" err="1">
                <a:ln>
                  <a:noFill/>
                </a:ln>
                <a:solidFill>
                  <a:srgbClr val="64C1CB">
                    <a:lumMod val="75000"/>
                  </a:srgbClr>
                </a:solidFill>
                <a:effectLst/>
                <a:uLnTx/>
                <a:uFillTx/>
              </a:rPr>
              <a:t>turvetuotantostrategioiden</a:t>
            </a:r>
            <a:r>
              <a:rPr kumimoji="0" lang="en-GB" sz="1400" b="1" i="0" u="none" strike="noStrike" kern="0" cap="none" spc="0" normalizeH="0" baseline="0" noProof="0" dirty="0">
                <a:ln>
                  <a:noFill/>
                </a:ln>
                <a:solidFill>
                  <a:srgbClr val="64C1CB">
                    <a:lumMod val="75000"/>
                  </a:srgbClr>
                </a:solidFill>
                <a:effectLst/>
                <a:uLnTx/>
                <a:uFillTx/>
              </a:rPr>
              <a:t> </a:t>
            </a:r>
            <a:r>
              <a:rPr kumimoji="0" lang="en-GB" sz="1400" b="1" i="0" u="none" strike="noStrike" kern="0" cap="none" spc="0" normalizeH="0" baseline="0" noProof="0" dirty="0" err="1">
                <a:ln>
                  <a:noFill/>
                </a:ln>
                <a:solidFill>
                  <a:srgbClr val="64C1CB">
                    <a:lumMod val="75000"/>
                  </a:srgbClr>
                </a:solidFill>
                <a:effectLst/>
                <a:uLnTx/>
                <a:uFillTx/>
              </a:rPr>
              <a:t>vertailu</a:t>
            </a:r>
            <a:endParaRPr kumimoji="0" lang="en-GB" sz="1400" b="1" i="0" u="none" strike="noStrike" kern="0" cap="none" spc="0" normalizeH="0" baseline="0" noProof="0" dirty="0">
              <a:ln>
                <a:noFill/>
              </a:ln>
              <a:solidFill>
                <a:srgbClr val="64C1CB">
                  <a:lumMod val="75000"/>
                </a:srgbClr>
              </a:solidFill>
              <a:effectLst/>
              <a:uLnTx/>
              <a:uFillTx/>
            </a:endParaRPr>
          </a:p>
        </p:txBody>
      </p:sp>
      <p:graphicFrame>
        <p:nvGraphicFramePr>
          <p:cNvPr id="3" name="Chart 2" descr="Sidosryhmän 1 painot">
            <a:extLst>
              <a:ext uri="{FF2B5EF4-FFF2-40B4-BE49-F238E27FC236}">
                <a16:creationId xmlns:a16="http://schemas.microsoft.com/office/drawing/2014/main" id="{39AA6C80-69A3-542A-C716-4EADE3F67DF7}"/>
              </a:ext>
            </a:extLst>
          </p:cNvPr>
          <p:cNvGraphicFramePr>
            <a:graphicFrameLocks/>
          </p:cNvGraphicFramePr>
          <p:nvPr>
            <p:extLst>
              <p:ext uri="{D42A27DB-BD31-4B8C-83A1-F6EECF244321}">
                <p14:modId xmlns:p14="http://schemas.microsoft.com/office/powerpoint/2010/main" val="3377226317"/>
              </p:ext>
            </p:extLst>
          </p:nvPr>
        </p:nvGraphicFramePr>
        <p:xfrm>
          <a:off x="5951984" y="764704"/>
          <a:ext cx="1440160" cy="2448272"/>
        </p:xfrm>
        <a:graphic>
          <a:graphicData uri="http://schemas.openxmlformats.org/drawingml/2006/chart">
            <c:chart xmlns:c="http://schemas.openxmlformats.org/drawingml/2006/chart" xmlns:r="http://schemas.openxmlformats.org/officeDocument/2006/relationships" r:id="rId2"/>
          </a:graphicData>
        </a:graphic>
      </p:graphicFrame>
      <p:sp>
        <p:nvSpPr>
          <p:cNvPr id="8" name="Arrow: Down 7">
            <a:extLst>
              <a:ext uri="{FF2B5EF4-FFF2-40B4-BE49-F238E27FC236}">
                <a16:creationId xmlns:a16="http://schemas.microsoft.com/office/drawing/2014/main" id="{5F31BA22-6F7E-E790-EF97-DE99C9F22E5C}"/>
              </a:ext>
              <a:ext uri="{C183D7F6-B498-43B3-948B-1728B52AA6E4}">
                <adec:decorative xmlns:adec="http://schemas.microsoft.com/office/drawing/2017/decorative" val="1"/>
              </a:ext>
            </a:extLst>
          </p:cNvPr>
          <p:cNvSpPr/>
          <p:nvPr/>
        </p:nvSpPr>
        <p:spPr>
          <a:xfrm rot="16200000">
            <a:off x="7424955" y="1759429"/>
            <a:ext cx="484632" cy="406237"/>
          </a:xfrm>
          <a:prstGeom prst="downArrow">
            <a:avLst/>
          </a:prstGeom>
          <a:solidFill>
            <a:schemeClr val="tx2">
              <a:lumMod val="75000"/>
              <a:lumOff val="25000"/>
            </a:schemeClr>
          </a:solidFill>
          <a:ln w="25400">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Chart 1" descr="Kokonaisarvot ryhmän 1 painoilla">
            <a:extLst>
              <a:ext uri="{FF2B5EF4-FFF2-40B4-BE49-F238E27FC236}">
                <a16:creationId xmlns:a16="http://schemas.microsoft.com/office/drawing/2014/main" id="{837C11FE-9702-D774-4BCE-61D3740E3F0D}"/>
              </a:ext>
            </a:extLst>
          </p:cNvPr>
          <p:cNvGraphicFramePr>
            <a:graphicFrameLocks/>
          </p:cNvGraphicFramePr>
          <p:nvPr>
            <p:extLst>
              <p:ext uri="{D42A27DB-BD31-4B8C-83A1-F6EECF244321}">
                <p14:modId xmlns:p14="http://schemas.microsoft.com/office/powerpoint/2010/main" val="3413908925"/>
              </p:ext>
            </p:extLst>
          </p:nvPr>
        </p:nvGraphicFramePr>
        <p:xfrm>
          <a:off x="7896200" y="764704"/>
          <a:ext cx="4176464" cy="24482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descr="Sidosryhmän 1 painot">
            <a:extLst>
              <a:ext uri="{FF2B5EF4-FFF2-40B4-BE49-F238E27FC236}">
                <a16:creationId xmlns:a16="http://schemas.microsoft.com/office/drawing/2014/main" id="{2176A285-2660-10AE-5DF6-331322DE3A63}"/>
              </a:ext>
            </a:extLst>
          </p:cNvPr>
          <p:cNvGraphicFramePr>
            <a:graphicFrameLocks/>
          </p:cNvGraphicFramePr>
          <p:nvPr>
            <p:extLst>
              <p:ext uri="{D42A27DB-BD31-4B8C-83A1-F6EECF244321}">
                <p14:modId xmlns:p14="http://schemas.microsoft.com/office/powerpoint/2010/main" val="4188614341"/>
              </p:ext>
            </p:extLst>
          </p:nvPr>
        </p:nvGraphicFramePr>
        <p:xfrm>
          <a:off x="5951984" y="3429000"/>
          <a:ext cx="1440160" cy="2448272"/>
        </p:xfrm>
        <a:graphic>
          <a:graphicData uri="http://schemas.openxmlformats.org/drawingml/2006/chart">
            <c:chart xmlns:c="http://schemas.openxmlformats.org/drawingml/2006/chart" xmlns:r="http://schemas.openxmlformats.org/officeDocument/2006/relationships" r:id="rId4"/>
          </a:graphicData>
        </a:graphic>
      </p:graphicFrame>
      <p:sp>
        <p:nvSpPr>
          <p:cNvPr id="9" name="Arrow: Down 8">
            <a:extLst>
              <a:ext uri="{FF2B5EF4-FFF2-40B4-BE49-F238E27FC236}">
                <a16:creationId xmlns:a16="http://schemas.microsoft.com/office/drawing/2014/main" id="{6A04D79B-828F-DA4A-B219-9702FED39BE4}"/>
              </a:ext>
              <a:ext uri="{C183D7F6-B498-43B3-948B-1728B52AA6E4}">
                <adec:decorative xmlns:adec="http://schemas.microsoft.com/office/drawing/2017/decorative" val="1"/>
              </a:ext>
            </a:extLst>
          </p:cNvPr>
          <p:cNvSpPr/>
          <p:nvPr/>
        </p:nvSpPr>
        <p:spPr>
          <a:xfrm rot="16200000">
            <a:off x="7424954" y="4423725"/>
            <a:ext cx="484632" cy="406237"/>
          </a:xfrm>
          <a:prstGeom prst="downArrow">
            <a:avLst/>
          </a:prstGeom>
          <a:solidFill>
            <a:schemeClr val="tx2">
              <a:lumMod val="75000"/>
              <a:lumOff val="25000"/>
            </a:schemeClr>
          </a:solidFill>
          <a:ln w="25400">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4" name="Chart 3" descr="Kokonaisarvot ryhmän 2 painoilla">
            <a:extLst>
              <a:ext uri="{FF2B5EF4-FFF2-40B4-BE49-F238E27FC236}">
                <a16:creationId xmlns:a16="http://schemas.microsoft.com/office/drawing/2014/main" id="{921BA124-BC27-1CEB-D6CC-8E2F9DAFB12E}"/>
              </a:ext>
            </a:extLst>
          </p:cNvPr>
          <p:cNvGraphicFramePr>
            <a:graphicFrameLocks/>
          </p:cNvGraphicFramePr>
          <p:nvPr>
            <p:extLst>
              <p:ext uri="{D42A27DB-BD31-4B8C-83A1-F6EECF244321}">
                <p14:modId xmlns:p14="http://schemas.microsoft.com/office/powerpoint/2010/main" val="1582431425"/>
              </p:ext>
            </p:extLst>
          </p:nvPr>
        </p:nvGraphicFramePr>
        <p:xfrm>
          <a:off x="7896200" y="3429000"/>
          <a:ext cx="4176464" cy="244827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098682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DFE6F00-3E29-4766-A0FB-AD437BE054CA}"/>
              </a:ext>
            </a:extLst>
          </p:cNvPr>
          <p:cNvSpPr>
            <a:spLocks noGrp="1"/>
          </p:cNvSpPr>
          <p:nvPr>
            <p:ph type="title"/>
          </p:nvPr>
        </p:nvSpPr>
        <p:spPr>
          <a:xfrm>
            <a:off x="682170" y="1"/>
            <a:ext cx="10827659" cy="1052735"/>
          </a:xfrm>
        </p:spPr>
        <p:txBody>
          <a:bodyPr/>
          <a:lstStyle/>
          <a:p>
            <a:pPr algn="ctr"/>
            <a:r>
              <a:rPr lang="fi-FI" sz="3600" b="1" dirty="0"/>
              <a:t>Miksi monitavoitearviointia?</a:t>
            </a:r>
          </a:p>
        </p:txBody>
      </p:sp>
      <p:pic>
        <p:nvPicPr>
          <p:cNvPr id="4" name="Kuva 1">
            <a:extLst>
              <a:ext uri="{FF2B5EF4-FFF2-40B4-BE49-F238E27FC236}">
                <a16:creationId xmlns:a16="http://schemas.microsoft.com/office/drawing/2014/main" id="{AF5EB681-C60F-4137-5805-984A105EA47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0496" y="5229200"/>
            <a:ext cx="1296144" cy="693732"/>
          </a:xfrm>
          <a:prstGeom prst="rect">
            <a:avLst/>
          </a:prstGeom>
        </p:spPr>
      </p:pic>
      <p:sp>
        <p:nvSpPr>
          <p:cNvPr id="15" name="Suorakulmio 4">
            <a:extLst>
              <a:ext uri="{FF2B5EF4-FFF2-40B4-BE49-F238E27FC236}">
                <a16:creationId xmlns:a16="http://schemas.microsoft.com/office/drawing/2014/main" id="{507A9F90-8AA2-7B18-E466-B482B528B5FB}"/>
              </a:ext>
            </a:extLst>
          </p:cNvPr>
          <p:cNvSpPr/>
          <p:nvPr/>
        </p:nvSpPr>
        <p:spPr>
          <a:xfrm>
            <a:off x="1703512" y="909360"/>
            <a:ext cx="8640960" cy="1008000"/>
          </a:xfrm>
          <a:prstGeom prst="rect">
            <a:avLst/>
          </a:prstGeom>
          <a:solidFill>
            <a:srgbClr val="005854"/>
          </a:solidFill>
          <a:ln w="12700" cap="flat" cmpd="sng" algn="ctr">
            <a:solidFill>
              <a:srgbClr val="00585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altLang="en-US" sz="2200" b="1" i="0" u="none" strike="noStrike" kern="0" cap="none" spc="0" normalizeH="0" baseline="0" noProof="0" dirty="0">
                <a:ln>
                  <a:noFill/>
                </a:ln>
                <a:solidFill>
                  <a:srgbClr val="64C1CB">
                    <a:lumMod val="60000"/>
                    <a:lumOff val="40000"/>
                  </a:srgbClr>
                </a:solidFill>
                <a:effectLst/>
                <a:uLnTx/>
                <a:uFillTx/>
                <a:latin typeface="Calibri" panose="020F0502020204030204"/>
                <a:ea typeface="+mn-ea"/>
                <a:cs typeface="+mn-cs"/>
              </a:rPr>
              <a:t>MONIMUTKAISUUS</a:t>
            </a:r>
            <a:r>
              <a:rPr kumimoji="0" lang="fi-FI" altLang="en-US" sz="2200" b="1" i="0" u="none" strike="noStrike" kern="0" cap="none" spc="0" normalizeH="0" baseline="0" noProof="0" dirty="0">
                <a:ln>
                  <a:noFill/>
                </a:ln>
                <a:solidFill>
                  <a:srgbClr val="006600"/>
                </a:solidFill>
                <a:effectLst/>
                <a:uLnTx/>
                <a:uFillTx/>
                <a:latin typeface="Calibri" panose="020F0502020204030204"/>
                <a:ea typeface="+mn-ea"/>
                <a:cs typeface="+mn-cs"/>
              </a:rPr>
              <a:t> </a:t>
            </a:r>
            <a:r>
              <a:rPr kumimoji="0" lang="fi-FI" altLang="en-US" sz="2200" b="0" i="0" u="none" strike="noStrike" kern="0" cap="none" spc="0" normalizeH="0" baseline="0" noProof="0" dirty="0">
                <a:ln>
                  <a:noFill/>
                </a:ln>
                <a:solidFill>
                  <a:prstClr val="white"/>
                </a:solidFill>
                <a:effectLst/>
                <a:uLnTx/>
                <a:uFillTx/>
                <a:latin typeface="Calibri" panose="020F0502020204030204"/>
                <a:ea typeface="+mn-ea"/>
                <a:cs typeface="+mn-cs"/>
              </a:rPr>
              <a:t>– Ongelma on niin monitahoinen, että parasta vaihtoehtoa on vaikea päätellä intuitiivisesti</a:t>
            </a:r>
            <a:endParaRPr kumimoji="0" lang="fi-FI" sz="22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 name="Suorakulmio 5">
            <a:extLst>
              <a:ext uri="{FF2B5EF4-FFF2-40B4-BE49-F238E27FC236}">
                <a16:creationId xmlns:a16="http://schemas.microsoft.com/office/drawing/2014/main" id="{51E53F9F-5559-B375-5097-3C47C4FCB7A1}"/>
              </a:ext>
            </a:extLst>
          </p:cNvPr>
          <p:cNvSpPr/>
          <p:nvPr/>
        </p:nvSpPr>
        <p:spPr>
          <a:xfrm>
            <a:off x="1703512" y="2097360"/>
            <a:ext cx="8640960" cy="1008000"/>
          </a:xfrm>
          <a:prstGeom prst="rect">
            <a:avLst/>
          </a:prstGeom>
          <a:solidFill>
            <a:srgbClr val="005854"/>
          </a:solidFill>
          <a:ln w="12700" cap="flat" cmpd="sng" algn="ctr">
            <a:solidFill>
              <a:srgbClr val="00585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altLang="en-US" sz="2200" b="1" i="0" u="none" strike="noStrike" kern="0" cap="none" spc="0" normalizeH="0" baseline="0" noProof="0" dirty="0">
                <a:ln>
                  <a:noFill/>
                </a:ln>
                <a:solidFill>
                  <a:srgbClr val="64C1CB">
                    <a:lumMod val="60000"/>
                    <a:lumOff val="40000"/>
                  </a:srgbClr>
                </a:solidFill>
                <a:effectLst/>
                <a:uLnTx/>
                <a:uFillTx/>
                <a:latin typeface="Calibri" panose="020F0502020204030204"/>
                <a:ea typeface="+mn-ea"/>
                <a:cs typeface="+mn-cs"/>
              </a:rPr>
              <a:t>MONITAVOITTEISUUS</a:t>
            </a:r>
            <a:r>
              <a:rPr kumimoji="0" lang="fi-FI" altLang="en-US" sz="2200" b="1" i="0" u="none" strike="noStrike" kern="0" cap="none" spc="0" normalizeH="0" baseline="0" noProof="0" dirty="0">
                <a:ln>
                  <a:noFill/>
                </a:ln>
                <a:solidFill>
                  <a:srgbClr val="006600"/>
                </a:solidFill>
                <a:effectLst/>
                <a:uLnTx/>
                <a:uFillTx/>
                <a:latin typeface="Calibri" panose="020F0502020204030204"/>
                <a:ea typeface="+mn-ea"/>
                <a:cs typeface="+mn-cs"/>
              </a:rPr>
              <a:t> </a:t>
            </a:r>
            <a:r>
              <a:rPr kumimoji="0" lang="fi-FI" altLang="en-US" sz="2200" b="0" i="0" u="none" strike="noStrike" kern="0" cap="none" spc="0" normalizeH="0" baseline="0" noProof="0" dirty="0">
                <a:ln>
                  <a:noFill/>
                </a:ln>
                <a:solidFill>
                  <a:prstClr val="white"/>
                </a:solidFill>
                <a:effectLst/>
                <a:uLnTx/>
                <a:uFillTx/>
                <a:latin typeface="Calibri" panose="020F0502020204030204"/>
                <a:ea typeface="+mn-ea"/>
                <a:cs typeface="+mn-cs"/>
              </a:rPr>
              <a:t>– Eri osapuolilla on erilaisia ja osin vastakkaisia tavoitteita, joita pyritään yhteensovittamaan</a:t>
            </a:r>
            <a:endParaRPr kumimoji="0" lang="fi-FI" sz="22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Suorakulmio 6">
            <a:extLst>
              <a:ext uri="{FF2B5EF4-FFF2-40B4-BE49-F238E27FC236}">
                <a16:creationId xmlns:a16="http://schemas.microsoft.com/office/drawing/2014/main" id="{8B1CA662-4D15-AFF5-FC55-2D4DF55FDF97}"/>
              </a:ext>
            </a:extLst>
          </p:cNvPr>
          <p:cNvSpPr/>
          <p:nvPr/>
        </p:nvSpPr>
        <p:spPr>
          <a:xfrm>
            <a:off x="1703512" y="3285360"/>
            <a:ext cx="8640960" cy="1008000"/>
          </a:xfrm>
          <a:prstGeom prst="rect">
            <a:avLst/>
          </a:prstGeom>
          <a:solidFill>
            <a:srgbClr val="005854"/>
          </a:solidFill>
          <a:ln w="12700" cap="flat" cmpd="sng" algn="ctr">
            <a:solidFill>
              <a:srgbClr val="00585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altLang="en-US" sz="2200" b="1" i="0" u="none" strike="noStrike" kern="0" cap="none" spc="0" normalizeH="0" baseline="0" noProof="0" dirty="0">
                <a:ln>
                  <a:noFill/>
                </a:ln>
                <a:solidFill>
                  <a:srgbClr val="64C1CB">
                    <a:lumMod val="60000"/>
                    <a:lumOff val="40000"/>
                  </a:srgbClr>
                </a:solidFill>
                <a:effectLst/>
                <a:uLnTx/>
                <a:uFillTx/>
                <a:latin typeface="Calibri" panose="020F0502020204030204"/>
                <a:ea typeface="+mn-ea"/>
                <a:cs typeface="+mn-cs"/>
              </a:rPr>
              <a:t>YHTEISMITATTOMUUS</a:t>
            </a:r>
            <a:r>
              <a:rPr kumimoji="0" lang="fi-FI" altLang="en-US" sz="2200" b="1" i="0" u="none" strike="noStrike" kern="0" cap="none" spc="0" normalizeH="0" baseline="0" noProof="0" dirty="0">
                <a:ln>
                  <a:noFill/>
                </a:ln>
                <a:solidFill>
                  <a:srgbClr val="006600"/>
                </a:solidFill>
                <a:effectLst/>
                <a:uLnTx/>
                <a:uFillTx/>
                <a:latin typeface="Calibri" panose="020F0502020204030204"/>
                <a:ea typeface="+mn-ea"/>
                <a:cs typeface="+mn-cs"/>
              </a:rPr>
              <a:t> </a:t>
            </a:r>
            <a:r>
              <a:rPr kumimoji="0" lang="fi-FI" altLang="en-US" sz="2200" b="0" i="0" u="none" strike="noStrike" kern="0" cap="none" spc="0" normalizeH="0" baseline="0" noProof="0" dirty="0">
                <a:ln>
                  <a:noFill/>
                </a:ln>
                <a:solidFill>
                  <a:prstClr val="white"/>
                </a:solidFill>
                <a:effectLst/>
                <a:uLnTx/>
                <a:uFillTx/>
                <a:latin typeface="Calibri" panose="020F0502020204030204"/>
                <a:ea typeface="+mn-ea"/>
                <a:cs typeface="+mn-cs"/>
              </a:rPr>
              <a:t>–  Kaikkia vaikutuksia ei voida muuntaa esim. rahallisiksi hyödyiksi </a:t>
            </a:r>
            <a:endParaRPr kumimoji="0" lang="fi-FI" sz="22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Suorakulmio 7">
            <a:extLst>
              <a:ext uri="{FF2B5EF4-FFF2-40B4-BE49-F238E27FC236}">
                <a16:creationId xmlns:a16="http://schemas.microsoft.com/office/drawing/2014/main" id="{24B99E23-7A44-2D6D-8E98-A48BE81749F5}"/>
              </a:ext>
            </a:extLst>
          </p:cNvPr>
          <p:cNvSpPr/>
          <p:nvPr/>
        </p:nvSpPr>
        <p:spPr>
          <a:xfrm>
            <a:off x="1703512" y="4473360"/>
            <a:ext cx="8640960" cy="1008000"/>
          </a:xfrm>
          <a:prstGeom prst="rect">
            <a:avLst/>
          </a:prstGeom>
          <a:solidFill>
            <a:srgbClr val="005854"/>
          </a:solidFill>
          <a:ln w="12700" cap="flat" cmpd="sng" algn="ctr">
            <a:solidFill>
              <a:srgbClr val="00585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altLang="en-US" sz="2200" b="1" i="0" u="none" strike="noStrike" kern="0" cap="none" spc="0" normalizeH="0" baseline="0" noProof="0" dirty="0">
                <a:ln>
                  <a:noFill/>
                </a:ln>
                <a:solidFill>
                  <a:srgbClr val="64C1CB">
                    <a:lumMod val="60000"/>
                    <a:lumOff val="40000"/>
                  </a:srgbClr>
                </a:solidFill>
                <a:effectLst/>
                <a:uLnTx/>
                <a:uFillTx/>
                <a:latin typeface="Calibri" panose="020F0502020204030204"/>
                <a:ea typeface="+mn-ea"/>
                <a:cs typeface="+mn-cs"/>
              </a:rPr>
              <a:t>YHTEISKEHITTÄMINEN</a:t>
            </a:r>
            <a:r>
              <a:rPr kumimoji="0" lang="fi-FI" altLang="en-US" sz="2200" b="0" i="0" u="none" strike="noStrike" kern="0" cap="none" spc="0" normalizeH="0" baseline="0" noProof="0" dirty="0">
                <a:ln>
                  <a:noFill/>
                </a:ln>
                <a:solidFill>
                  <a:srgbClr val="FFFF00"/>
                </a:solidFill>
                <a:effectLst/>
                <a:uLnTx/>
                <a:uFillTx/>
                <a:latin typeface="Calibri" panose="020F0502020204030204"/>
                <a:ea typeface="+mn-ea"/>
                <a:cs typeface="+mn-cs"/>
              </a:rPr>
              <a:t> </a:t>
            </a:r>
            <a:r>
              <a:rPr kumimoji="0" lang="fi-FI" altLang="en-US" sz="2200" b="0" i="0" u="none" strike="noStrike" kern="0" cap="none" spc="0" normalizeH="0" baseline="0" noProof="0" dirty="0">
                <a:ln>
                  <a:noFill/>
                </a:ln>
                <a:solidFill>
                  <a:prstClr val="white"/>
                </a:solidFill>
                <a:effectLst/>
                <a:uLnTx/>
                <a:uFillTx/>
                <a:latin typeface="Calibri" panose="020F0502020204030204"/>
                <a:ea typeface="+mn-ea"/>
                <a:cs typeface="+mn-cs"/>
              </a:rPr>
              <a:t>– Eri osapuolten osallistaminen sekä näkemysten ja arvostusten selvittäminen ja näkyväksi tekeminen, ”ei ole olemassa yhtä totuutta”</a:t>
            </a:r>
            <a:endParaRPr kumimoji="0" lang="fi-FI" sz="22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Suorakulmio 8">
            <a:extLst>
              <a:ext uri="{FF2B5EF4-FFF2-40B4-BE49-F238E27FC236}">
                <a16:creationId xmlns:a16="http://schemas.microsoft.com/office/drawing/2014/main" id="{1B6F8B3D-4D6E-FC93-428E-2648AE5F9923}"/>
              </a:ext>
            </a:extLst>
          </p:cNvPr>
          <p:cNvSpPr/>
          <p:nvPr/>
        </p:nvSpPr>
        <p:spPr>
          <a:xfrm>
            <a:off x="1703512" y="5661360"/>
            <a:ext cx="8640960" cy="1008000"/>
          </a:xfrm>
          <a:prstGeom prst="rect">
            <a:avLst/>
          </a:prstGeom>
          <a:solidFill>
            <a:srgbClr val="005854"/>
          </a:solidFill>
          <a:ln w="12700" cap="flat" cmpd="sng" algn="ctr">
            <a:solidFill>
              <a:srgbClr val="00585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altLang="en-US" sz="2200" b="1" i="0" u="none" strike="noStrike" kern="0" cap="none" spc="0" normalizeH="0" baseline="0" noProof="0" dirty="0">
                <a:ln>
                  <a:noFill/>
                </a:ln>
                <a:solidFill>
                  <a:srgbClr val="64C1CB">
                    <a:lumMod val="60000"/>
                    <a:lumOff val="40000"/>
                  </a:srgbClr>
                </a:solidFill>
                <a:effectLst/>
                <a:uLnTx/>
                <a:uFillTx/>
                <a:latin typeface="Calibri" panose="020F0502020204030204"/>
                <a:ea typeface="+mn-ea"/>
                <a:cs typeface="+mn-cs"/>
              </a:rPr>
              <a:t>PÄÄTÖKSENTEON PARANTAMINEN </a:t>
            </a:r>
            <a:r>
              <a:rPr kumimoji="0" lang="fi-FI" altLang="en-US" sz="2200" b="0"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fi-FI" altLang="en-US" sz="2200" b="0" i="0" u="none" strike="noStrike" kern="0" cap="none" spc="0" normalizeH="0" baseline="0" noProof="0" dirty="0">
                <a:ln>
                  <a:noFill/>
                </a:ln>
                <a:solidFill>
                  <a:prstClr val="white"/>
                </a:solidFill>
                <a:effectLst/>
                <a:uLnTx/>
                <a:uFillTx/>
                <a:latin typeface="Calibri" panose="020F0502020204030204"/>
                <a:ea typeface="+mn-ea"/>
                <a:cs typeface="Times New Roman" charset="0"/>
              </a:rPr>
              <a:t>Päätös on parempi ja hyväksyttävämpi, kun se on syntynyt laadukkaan ja avoimen prosessin tuloksena, joka mahdollistaa eri osapuolten oppimisen</a:t>
            </a:r>
            <a:endParaRPr kumimoji="0" lang="fi-FI" sz="22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8722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994364-D0C1-9997-C3AA-982886F6E418}"/>
              </a:ext>
            </a:extLst>
          </p:cNvPr>
          <p:cNvSpPr>
            <a:spLocks noGrp="1"/>
          </p:cNvSpPr>
          <p:nvPr>
            <p:ph type="title"/>
          </p:nvPr>
        </p:nvSpPr>
        <p:spPr>
          <a:xfrm>
            <a:off x="682170" y="332657"/>
            <a:ext cx="10827659" cy="576063"/>
          </a:xfrm>
        </p:spPr>
        <p:txBody>
          <a:bodyPr/>
          <a:lstStyle/>
          <a:p>
            <a:r>
              <a:rPr lang="en-GB" dirty="0" err="1"/>
              <a:t>SysteemiHiili-hanke</a:t>
            </a:r>
            <a:endParaRPr lang="en-GB" dirty="0"/>
          </a:p>
        </p:txBody>
      </p:sp>
      <p:sp>
        <p:nvSpPr>
          <p:cNvPr id="6" name="Content Placeholder 5">
            <a:extLst>
              <a:ext uri="{FF2B5EF4-FFF2-40B4-BE49-F238E27FC236}">
                <a16:creationId xmlns:a16="http://schemas.microsoft.com/office/drawing/2014/main" id="{AC01F5FA-9D9A-C93E-9E3D-E52A63F3B2F1}"/>
              </a:ext>
            </a:extLst>
          </p:cNvPr>
          <p:cNvSpPr>
            <a:spLocks noGrp="1"/>
          </p:cNvSpPr>
          <p:nvPr>
            <p:ph idx="1"/>
          </p:nvPr>
        </p:nvSpPr>
        <p:spPr>
          <a:xfrm>
            <a:off x="682170" y="956691"/>
            <a:ext cx="6349934" cy="4992589"/>
          </a:xfrm>
        </p:spPr>
        <p:txBody>
          <a:bodyPr/>
          <a:lstStyle/>
          <a:p>
            <a:pPr algn="ctr"/>
            <a:r>
              <a:rPr lang="fi-FI" b="1" i="1" dirty="0">
                <a:solidFill>
                  <a:schemeClr val="accent3">
                    <a:lumMod val="75000"/>
                  </a:schemeClr>
                </a:solidFill>
              </a:rPr>
              <a:t>”Kestävää maankäyttöä ja ilmastoviisautta systeemisillä tarkasteluilla ja hiilivirtoja mallintamalla”</a:t>
            </a:r>
          </a:p>
          <a:p>
            <a:pPr marL="342900" indent="-342900">
              <a:spcBef>
                <a:spcPts val="1200"/>
              </a:spcBef>
              <a:buFont typeface="Arial" panose="020B0604020202020204" pitchFamily="34" charset="0"/>
              <a:buChar char="•"/>
            </a:pPr>
            <a:r>
              <a:rPr lang="fi-FI" dirty="0"/>
              <a:t>Hankkeen tavoitteena oli</a:t>
            </a:r>
          </a:p>
          <a:p>
            <a:pPr marL="695325" lvl="1" indent="-342900"/>
            <a:r>
              <a:rPr lang="fi-FI" dirty="0"/>
              <a:t>parantaa ymmärrystä maankäytön muutosten vesistö- ja ilmastovaikutuksista sekä </a:t>
            </a:r>
          </a:p>
          <a:p>
            <a:pPr marL="695325" lvl="1" indent="-342900"/>
            <a:r>
              <a:rPr lang="fi-FI" dirty="0"/>
              <a:t>edistää ilmastoystävällisten ja monihyötyisten ratkaisujen käyttöönottoa</a:t>
            </a:r>
          </a:p>
          <a:p>
            <a:pPr marL="342900" indent="-342900">
              <a:spcBef>
                <a:spcPts val="1200"/>
              </a:spcBef>
              <a:buFont typeface="Arial" panose="020B0604020202020204" pitchFamily="34" charset="0"/>
              <a:buChar char="•"/>
            </a:pPr>
            <a:r>
              <a:rPr lang="fi-FI" dirty="0"/>
              <a:t>Hankkeen toteutus (2021–2023)</a:t>
            </a:r>
          </a:p>
          <a:p>
            <a:pPr marL="695325" lvl="1" indent="-342900"/>
            <a:r>
              <a:rPr lang="fi-FI" dirty="0"/>
              <a:t>Partnerit: Suomen ympäristökeskus, Itä-Suomen yliopisto, Luonnonvarakeskus, Savonia ammattikorkeakoulu, Iin </a:t>
            </a:r>
            <a:r>
              <a:rPr lang="fi-FI" dirty="0" err="1"/>
              <a:t>Mircopolis</a:t>
            </a:r>
            <a:r>
              <a:rPr lang="fi-FI" dirty="0"/>
              <a:t> Oy</a:t>
            </a:r>
            <a:endParaRPr lang="fi-FI" b="1" i="1" dirty="0"/>
          </a:p>
          <a:p>
            <a:pPr marL="695325" lvl="1" indent="-342900"/>
            <a:r>
              <a:rPr lang="fi-FI" dirty="0"/>
              <a:t>Osana MMM:n ”Nappaa hiilestä kiinni” </a:t>
            </a:r>
            <a:br>
              <a:rPr lang="fi-FI" dirty="0"/>
            </a:br>
            <a:r>
              <a:rPr lang="fi-FI" dirty="0"/>
              <a:t>-ohjelmakokonaisuutta </a:t>
            </a:r>
          </a:p>
        </p:txBody>
      </p:sp>
      <p:pic>
        <p:nvPicPr>
          <p:cNvPr id="7" name="Kuva 5" descr="Valuma-aluesuunnittelulla kohti hiilineutraalia maankäyttöä">
            <a:extLst>
              <a:ext uri="{FF2B5EF4-FFF2-40B4-BE49-F238E27FC236}">
                <a16:creationId xmlns:a16="http://schemas.microsoft.com/office/drawing/2014/main" id="{C11FF810-1F98-D0AF-ABE0-AC0CA74A16EC}"/>
              </a:ext>
            </a:extLst>
          </p:cNvPr>
          <p:cNvPicPr>
            <a:picLocks noChangeAspect="1"/>
          </p:cNvPicPr>
          <p:nvPr/>
        </p:nvPicPr>
        <p:blipFill>
          <a:blip r:embed="rId3"/>
          <a:stretch>
            <a:fillRect/>
          </a:stretch>
        </p:blipFill>
        <p:spPr>
          <a:xfrm>
            <a:off x="7176120" y="548680"/>
            <a:ext cx="4876692" cy="4320480"/>
          </a:xfrm>
          <a:prstGeom prst="rect">
            <a:avLst/>
          </a:prstGeom>
        </p:spPr>
      </p:pic>
      <p:sp>
        <p:nvSpPr>
          <p:cNvPr id="8" name="Tekstiruutu 1">
            <a:extLst>
              <a:ext uri="{FF2B5EF4-FFF2-40B4-BE49-F238E27FC236}">
                <a16:creationId xmlns:a16="http://schemas.microsoft.com/office/drawing/2014/main" id="{1D758E88-EF3D-DFE3-0AA9-FCEB2ED5263A}"/>
              </a:ext>
            </a:extLst>
          </p:cNvPr>
          <p:cNvSpPr txBox="1"/>
          <p:nvPr/>
        </p:nvSpPr>
        <p:spPr>
          <a:xfrm>
            <a:off x="7146120" y="4869160"/>
            <a:ext cx="49265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0" i="0" u="sng" strike="noStrike" kern="1200" cap="none" spc="0" normalizeH="0" baseline="0" noProof="0" dirty="0">
                <a:ln>
                  <a:noFill/>
                </a:ln>
                <a:solidFill>
                  <a:schemeClr val="accent3">
                    <a:lumMod val="75000"/>
                  </a:schemeClr>
                </a:solidFill>
                <a:effectLst/>
                <a:uLnTx/>
                <a:uFillTx/>
                <a:latin typeface="Calibri" panose="020F0502020204030204" pitchFamily="34" charset="0"/>
                <a:ea typeface="Calibri" panose="020F0502020204030204" pitchFamily="34" charset="0"/>
                <a:cs typeface="+mn-cs"/>
                <a:hlinkClick r:id="rId4">
                  <a:extLst>
                    <a:ext uri="{A12FA001-AC4F-418D-AE19-62706E023703}">
                      <ahyp:hlinkClr xmlns:ahyp="http://schemas.microsoft.com/office/drawing/2018/hyperlinkcolor" val="tx"/>
                    </a:ext>
                  </a:extLst>
                </a:hlinkClick>
              </a:rPr>
              <a:t>http://hdl.handle.net/10138/567748</a:t>
            </a:r>
            <a:endParaRPr kumimoji="0" lang="fi-FI" sz="2000" b="0" i="0" u="none" strike="noStrike" kern="1200" cap="none" spc="0" normalizeH="0" baseline="0" noProof="0" dirty="0">
              <a:ln>
                <a:noFill/>
              </a:ln>
              <a:solidFill>
                <a:schemeClr val="accent3">
                  <a:lumMod val="75000"/>
                </a:schemeClr>
              </a:solidFill>
              <a:effectLst/>
              <a:uLnTx/>
              <a:uFillTx/>
              <a:latin typeface="Arial" panose="020B0604020202020204"/>
              <a:ea typeface="+mn-ea"/>
              <a:cs typeface="+mn-cs"/>
            </a:endParaRPr>
          </a:p>
        </p:txBody>
      </p:sp>
      <p:pic>
        <p:nvPicPr>
          <p:cNvPr id="9" name="Kuva 1">
            <a:extLst>
              <a:ext uri="{FF2B5EF4-FFF2-40B4-BE49-F238E27FC236}">
                <a16:creationId xmlns:a16="http://schemas.microsoft.com/office/drawing/2014/main" id="{523DEE68-9FF8-DE02-032C-7CF09F14E94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8248" y="6021288"/>
            <a:ext cx="1296144" cy="693732"/>
          </a:xfrm>
          <a:prstGeom prst="rect">
            <a:avLst/>
          </a:prstGeom>
        </p:spPr>
      </p:pic>
      <p:sp>
        <p:nvSpPr>
          <p:cNvPr id="13" name="TextBox 12">
            <a:extLst>
              <a:ext uri="{FF2B5EF4-FFF2-40B4-BE49-F238E27FC236}">
                <a16:creationId xmlns:a16="http://schemas.microsoft.com/office/drawing/2014/main" id="{D12E5EB2-CC05-DF7E-137F-29BD20D50D2E}"/>
              </a:ext>
            </a:extLst>
          </p:cNvPr>
          <p:cNvSpPr txBox="1"/>
          <p:nvPr/>
        </p:nvSpPr>
        <p:spPr>
          <a:xfrm>
            <a:off x="7176120" y="5517232"/>
            <a:ext cx="4896544" cy="400110"/>
          </a:xfrm>
          <a:prstGeom prst="rect">
            <a:avLst/>
          </a:prstGeom>
          <a:noFill/>
        </p:spPr>
        <p:txBody>
          <a:bodyPr wrap="square">
            <a:spAutoFit/>
          </a:bodyPr>
          <a:lstStyle/>
          <a:p>
            <a:pPr algn="ctr"/>
            <a:r>
              <a:rPr lang="en-GB" sz="2000" dirty="0">
                <a:solidFill>
                  <a:schemeClr val="accent3">
                    <a:lumMod val="75000"/>
                  </a:schemeClr>
                </a:solidFill>
                <a:hlinkClick r:id="rId6">
                  <a:extLst>
                    <a:ext uri="{A12FA001-AC4F-418D-AE19-62706E023703}">
                      <ahyp:hlinkClr xmlns:ahyp="http://schemas.microsoft.com/office/drawing/2018/hyperlinkcolor" val="tx"/>
                    </a:ext>
                  </a:extLst>
                </a:hlinkClick>
              </a:rPr>
              <a:t>https://www.syke.fi/hankkeet/systeemihiili</a:t>
            </a:r>
            <a:endParaRPr lang="en-GB" sz="2000" dirty="0">
              <a:solidFill>
                <a:schemeClr val="accent3">
                  <a:lumMod val="75000"/>
                </a:schemeClr>
              </a:solidFill>
            </a:endParaRPr>
          </a:p>
        </p:txBody>
      </p:sp>
      <p:sp>
        <p:nvSpPr>
          <p:cNvPr id="3" name="TextBox 2">
            <a:extLst>
              <a:ext uri="{FF2B5EF4-FFF2-40B4-BE49-F238E27FC236}">
                <a16:creationId xmlns:a16="http://schemas.microsoft.com/office/drawing/2014/main" id="{81808641-ADA5-2AF8-20F8-03EC89ACA05E}"/>
              </a:ext>
            </a:extLst>
          </p:cNvPr>
          <p:cNvSpPr txBox="1"/>
          <p:nvPr/>
        </p:nvSpPr>
        <p:spPr>
          <a:xfrm>
            <a:off x="684000" y="6279703"/>
            <a:ext cx="7212200" cy="461665"/>
          </a:xfrm>
          <a:prstGeom prst="rect">
            <a:avLst/>
          </a:prstGeom>
          <a:noFill/>
        </p:spPr>
        <p:txBody>
          <a:bodyPr wrap="square">
            <a:spAutoFit/>
          </a:bodyPr>
          <a:lstStyle/>
          <a:p>
            <a:pPr marL="342900" indent="-342900">
              <a:buFont typeface="Arial" panose="020B0604020202020204" pitchFamily="34" charset="0"/>
              <a:buChar char="•"/>
            </a:pPr>
            <a:r>
              <a:rPr lang="fi-FI" sz="2400" dirty="0" err="1">
                <a:solidFill>
                  <a:schemeClr val="tx2"/>
                </a:solidFill>
              </a:rPr>
              <a:t>HiiliVie</a:t>
            </a:r>
            <a:r>
              <a:rPr lang="fi-FI" sz="2400" dirty="0">
                <a:solidFill>
                  <a:schemeClr val="tx2"/>
                </a:solidFill>
              </a:rPr>
              <a:t>-hanke jatkoa </a:t>
            </a:r>
            <a:r>
              <a:rPr lang="fi-FI" sz="2400" dirty="0" err="1">
                <a:solidFill>
                  <a:schemeClr val="tx2"/>
                </a:solidFill>
              </a:rPr>
              <a:t>SysteemiHiili</a:t>
            </a:r>
            <a:r>
              <a:rPr lang="fi-FI" sz="2400" dirty="0">
                <a:solidFill>
                  <a:schemeClr val="tx2"/>
                </a:solidFill>
              </a:rPr>
              <a:t>-hankkeelle </a:t>
            </a:r>
          </a:p>
        </p:txBody>
      </p:sp>
    </p:spTree>
    <p:extLst>
      <p:ext uri="{BB962C8B-B14F-4D97-AF65-F5344CB8AC3E}">
        <p14:creationId xmlns:p14="http://schemas.microsoft.com/office/powerpoint/2010/main" val="3197741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228CA1-E1DB-2484-6F14-66E4B98055BF}"/>
              </a:ext>
            </a:extLst>
          </p:cNvPr>
          <p:cNvSpPr>
            <a:spLocks noGrp="1"/>
          </p:cNvSpPr>
          <p:nvPr>
            <p:ph type="title"/>
          </p:nvPr>
        </p:nvSpPr>
        <p:spPr>
          <a:xfrm>
            <a:off x="682170" y="571499"/>
            <a:ext cx="10827659" cy="697261"/>
          </a:xfrm>
        </p:spPr>
        <p:txBody>
          <a:bodyPr/>
          <a:lstStyle/>
          <a:p>
            <a:r>
              <a:rPr lang="fi-FI" sz="3600" dirty="0"/>
              <a:t>Keskiössä kokonaiskestävyys</a:t>
            </a:r>
          </a:p>
        </p:txBody>
      </p:sp>
      <p:sp>
        <p:nvSpPr>
          <p:cNvPr id="6" name="Content Placeholder 5">
            <a:extLst>
              <a:ext uri="{FF2B5EF4-FFF2-40B4-BE49-F238E27FC236}">
                <a16:creationId xmlns:a16="http://schemas.microsoft.com/office/drawing/2014/main" id="{BAA00F32-88F8-DDD5-4C9D-919933ACD775}"/>
              </a:ext>
            </a:extLst>
          </p:cNvPr>
          <p:cNvSpPr>
            <a:spLocks noGrp="1"/>
          </p:cNvSpPr>
          <p:nvPr>
            <p:ph idx="1"/>
          </p:nvPr>
        </p:nvSpPr>
        <p:spPr>
          <a:xfrm>
            <a:off x="682170" y="1340768"/>
            <a:ext cx="10827659" cy="4488533"/>
          </a:xfrm>
        </p:spPr>
        <p:txBody>
          <a:bodyPr/>
          <a:lstStyle/>
          <a:p>
            <a:pPr algn="ctr"/>
            <a:r>
              <a:rPr lang="fi-FI" b="1" dirty="0">
                <a:solidFill>
                  <a:schemeClr val="accent3">
                    <a:lumMod val="75000"/>
                  </a:schemeClr>
                </a:solidFill>
                <a:ea typeface="Calibri" panose="020F0502020204030204" pitchFamily="34" charset="0"/>
                <a:cs typeface="Calibri" panose="020F0502020204030204" pitchFamily="34" charset="0"/>
              </a:rPr>
              <a:t>”Kokonaiskestävyys on tavallaan ideaali, jota kohti kannattaa </a:t>
            </a:r>
            <a:br>
              <a:rPr lang="fi-FI" b="1" dirty="0">
                <a:solidFill>
                  <a:schemeClr val="accent3">
                    <a:lumMod val="75000"/>
                  </a:schemeClr>
                </a:solidFill>
                <a:ea typeface="Calibri" panose="020F0502020204030204" pitchFamily="34" charset="0"/>
                <a:cs typeface="Calibri" panose="020F0502020204030204" pitchFamily="34" charset="0"/>
              </a:rPr>
            </a:br>
            <a:r>
              <a:rPr lang="fi-FI" b="1" dirty="0">
                <a:solidFill>
                  <a:schemeClr val="accent3">
                    <a:lumMod val="75000"/>
                  </a:schemeClr>
                </a:solidFill>
                <a:ea typeface="Calibri" panose="020F0502020204030204" pitchFamily="34" charset="0"/>
                <a:cs typeface="Calibri" panose="020F0502020204030204" pitchFamily="34" charset="0"/>
              </a:rPr>
              <a:t>pyrkiä, vaikka sitä ei koskaan saavutettaisi”</a:t>
            </a:r>
          </a:p>
          <a:p>
            <a:pPr algn="ctr">
              <a:spcBef>
                <a:spcPts val="600"/>
              </a:spcBef>
            </a:pPr>
            <a:r>
              <a:rPr lang="fi-FI" sz="2000" dirty="0">
                <a:solidFill>
                  <a:srgbClr val="005854"/>
                </a:solidFill>
                <a:ea typeface="Calibri" panose="020F0502020204030204" pitchFamily="34" charset="0"/>
                <a:cs typeface="Calibri" panose="020F0502020204030204" pitchFamily="34" charset="0"/>
              </a:rPr>
              <a:t>    </a:t>
            </a:r>
            <a:r>
              <a:rPr lang="fi-FI" sz="1400" dirty="0">
                <a:solidFill>
                  <a:srgbClr val="005854"/>
                </a:solidFill>
                <a:ea typeface="Calibri" panose="020F0502020204030204" pitchFamily="34" charset="0"/>
                <a:cs typeface="Calibri" panose="020F0502020204030204" pitchFamily="34" charset="0"/>
              </a:rPr>
              <a:t>Kangas ja Halme (2021), </a:t>
            </a:r>
            <a:r>
              <a:rPr lang="fi-FI" sz="1400" dirty="0">
                <a:solidFill>
                  <a:schemeClr val="accent3">
                    <a:lumMod val="75000"/>
                  </a:schemeClr>
                </a:solidFill>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https://www.luke.fi/fi/blogit/onko-kokonaiskestava-metsien-kaytto-haihattelua</a:t>
            </a:r>
            <a:endParaRPr lang="fi-FI" sz="1600" dirty="0">
              <a:solidFill>
                <a:srgbClr val="005854"/>
              </a:solidFill>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i-FI" dirty="0" err="1"/>
              <a:t>SysteemiHiili</a:t>
            </a:r>
            <a:r>
              <a:rPr lang="fi-FI" dirty="0"/>
              <a:t>-hankkeen t</a:t>
            </a:r>
            <a:r>
              <a:rPr lang="fi-FI" sz="2400" dirty="0"/>
              <a:t>avoitteena oli saavuttaa kokonaisvaltaisia ja -kestäviä ratkaisuja ottaen huomioon</a:t>
            </a:r>
            <a:endParaRPr lang="fi-FI" dirty="0"/>
          </a:p>
          <a:p>
            <a:pPr marL="717550" lvl="1" indent="-271463"/>
            <a:r>
              <a:rPr lang="fi-FI" dirty="0"/>
              <a:t>Suunnittelun eri tasot</a:t>
            </a:r>
          </a:p>
          <a:p>
            <a:pPr marL="717550" lvl="1" indent="-271463"/>
            <a:r>
              <a:rPr lang="fi-FI" dirty="0"/>
              <a:t>Maa- ja metsätalous sekä turvetuotantoalueet</a:t>
            </a:r>
          </a:p>
          <a:p>
            <a:pPr marL="717550" lvl="1" indent="-271463"/>
            <a:r>
              <a:rPr lang="fi-FI" dirty="0"/>
              <a:t>Valuma-aluenäkökulma</a:t>
            </a:r>
          </a:p>
          <a:p>
            <a:pPr marL="717550" lvl="1" indent="-271463"/>
            <a:r>
              <a:rPr lang="fi-FI" dirty="0"/>
              <a:t>Kokonaiskestävyys</a:t>
            </a:r>
          </a:p>
          <a:p>
            <a:pPr marL="342900" indent="-342900">
              <a:buFont typeface="Arial" panose="020B0604020202020204" pitchFamily="34" charset="0"/>
              <a:buChar char="•"/>
            </a:pPr>
            <a:r>
              <a:rPr lang="fi-FI" dirty="0"/>
              <a:t>Systeemiset menetelmät avainasemassa ratkaisuja etsittäessä</a:t>
            </a:r>
          </a:p>
        </p:txBody>
      </p:sp>
      <p:pic>
        <p:nvPicPr>
          <p:cNvPr id="2" name="Kuva 1">
            <a:extLst>
              <a:ext uri="{FF2B5EF4-FFF2-40B4-BE49-F238E27FC236}">
                <a16:creationId xmlns:a16="http://schemas.microsoft.com/office/drawing/2014/main" id="{2767388E-902E-765D-884E-8E786E64947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8248" y="6021288"/>
            <a:ext cx="1296144" cy="693732"/>
          </a:xfrm>
          <a:prstGeom prst="rect">
            <a:avLst/>
          </a:prstGeom>
        </p:spPr>
      </p:pic>
    </p:spTree>
    <p:extLst>
      <p:ext uri="{BB962C8B-B14F-4D97-AF65-F5344CB8AC3E}">
        <p14:creationId xmlns:p14="http://schemas.microsoft.com/office/powerpoint/2010/main" val="2744658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6FE1C9-4E0C-9F5E-774A-F761F084B16E}"/>
              </a:ext>
            </a:extLst>
          </p:cNvPr>
          <p:cNvSpPr>
            <a:spLocks noGrp="1"/>
          </p:cNvSpPr>
          <p:nvPr>
            <p:ph type="title"/>
          </p:nvPr>
        </p:nvSpPr>
        <p:spPr>
          <a:xfrm>
            <a:off x="682170" y="188640"/>
            <a:ext cx="10827659" cy="936104"/>
          </a:xfrm>
        </p:spPr>
        <p:txBody>
          <a:bodyPr/>
          <a:lstStyle/>
          <a:p>
            <a:r>
              <a:rPr kumimoji="0" lang="fi-FI" sz="3600" b="1" i="0" u="none" strike="noStrike" kern="1200" cap="none" spc="0" normalizeH="0" baseline="0" noProof="0" dirty="0">
                <a:ln>
                  <a:noFill/>
                </a:ln>
                <a:solidFill>
                  <a:srgbClr val="005854"/>
                </a:solidFill>
                <a:effectLst/>
                <a:uLnTx/>
                <a:uFillTx/>
                <a:latin typeface="Century Gothic"/>
                <a:ea typeface="+mj-ea"/>
                <a:cs typeface="+mj-cs"/>
              </a:rPr>
              <a:t>Kokonaiskestävyydestä</a:t>
            </a:r>
            <a:endParaRPr lang="en-GB" sz="3600" dirty="0"/>
          </a:p>
        </p:txBody>
      </p:sp>
      <p:sp>
        <p:nvSpPr>
          <p:cNvPr id="21" name="Tekstin paikkamerkki 5">
            <a:extLst>
              <a:ext uri="{FF2B5EF4-FFF2-40B4-BE49-F238E27FC236}">
                <a16:creationId xmlns:a16="http://schemas.microsoft.com/office/drawing/2014/main" id="{91146985-7693-47A2-1CE1-47D29A7DC3AE}"/>
              </a:ext>
            </a:extLst>
          </p:cNvPr>
          <p:cNvSpPr txBox="1">
            <a:spLocks/>
          </p:cNvSpPr>
          <p:nvPr/>
        </p:nvSpPr>
        <p:spPr>
          <a:xfrm>
            <a:off x="616855" y="1124744"/>
            <a:ext cx="11248169" cy="525658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742950" indent="-28575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ts val="1000"/>
              </a:spcBef>
              <a:spcAft>
                <a:spcPts val="0"/>
              </a:spcAft>
              <a:buClrTx/>
              <a:buSzTx/>
              <a:tabLst/>
              <a:defRPr/>
            </a:pPr>
            <a:r>
              <a:rPr kumimoji="0" lang="fi-FI" sz="2400" b="0" i="0" u="none" strike="noStrike" kern="1200" cap="none" spc="0" normalizeH="0" baseline="0" noProof="0" dirty="0">
                <a:ln>
                  <a:noFill/>
                </a:ln>
                <a:solidFill>
                  <a:srgbClr val="005854"/>
                </a:solidFill>
                <a:effectLst/>
                <a:uLnTx/>
                <a:uFillTx/>
                <a:latin typeface="Arial"/>
                <a:ea typeface="Calibri" panose="020F0502020204030204" pitchFamily="34" charset="0"/>
                <a:cs typeface="Calibri" panose="020F0502020204030204" pitchFamily="34" charset="0"/>
              </a:rPr>
              <a:t>Kokonaiskestävyyden näkökulmasta parhaan vaihtoehdon määrittäminen on monimutkaista ja haastavaa, ja liittyy useisiin keskinäisesti vaikuttaviin tekijöihin</a:t>
            </a:r>
          </a:p>
          <a:p>
            <a:pPr marR="0" lvl="0" algn="l" defTabSz="914400" rtl="0" eaLnBrk="1" fontAlgn="auto" latinLnBrk="0" hangingPunct="1">
              <a:lnSpc>
                <a:spcPct val="100000"/>
              </a:lnSpc>
              <a:spcBef>
                <a:spcPts val="1000"/>
              </a:spcBef>
              <a:spcAft>
                <a:spcPts val="0"/>
              </a:spcAft>
              <a:buClrTx/>
              <a:buSzTx/>
              <a:tabLst/>
              <a:defRPr/>
            </a:pPr>
            <a:r>
              <a:rPr kumimoji="0" lang="fi-FI" sz="2000" b="1" i="0" u="none" strike="noStrike" kern="1200" cap="none" spc="0" normalizeH="0" baseline="0" noProof="0" dirty="0">
                <a:ln>
                  <a:noFill/>
                </a:ln>
                <a:solidFill>
                  <a:srgbClr val="64C1CB">
                    <a:lumMod val="75000"/>
                  </a:srgbClr>
                </a:solidFill>
                <a:effectLst/>
                <a:uLnTx/>
                <a:uFillTx/>
                <a:latin typeface="Arial"/>
                <a:ea typeface="Calibri" panose="020F0502020204030204" pitchFamily="34" charset="0"/>
                <a:cs typeface="Calibri" panose="020F0502020204030204" pitchFamily="34" charset="0"/>
              </a:rPr>
              <a:t>Useat vaikutusulottuvuudet</a:t>
            </a:r>
          </a:p>
          <a:p>
            <a:pPr marL="447675" lvl="3" indent="-179388">
              <a:lnSpc>
                <a:spcPct val="100000"/>
              </a:lnSpc>
              <a:defRPr/>
            </a:pPr>
            <a:r>
              <a:rPr kumimoji="0" lang="fi-FI" b="0" i="0" u="none" strike="noStrike" kern="1200" cap="none" spc="0" normalizeH="0" baseline="0" noProof="0" dirty="0">
                <a:ln>
                  <a:noFill/>
                </a:ln>
                <a:solidFill>
                  <a:srgbClr val="000000"/>
                </a:solidFill>
                <a:effectLst/>
                <a:uLnTx/>
                <a:uFillTx/>
                <a:latin typeface="Arial"/>
                <a:ea typeface="Calibri" panose="020F0502020204030204" pitchFamily="34" charset="0"/>
                <a:cs typeface="Calibri" panose="020F0502020204030204" pitchFamily="34" charset="0"/>
              </a:rPr>
              <a:t>Kestävyys kattaa erilaisia ulottuvuuksia, </a:t>
            </a:r>
            <a:r>
              <a:rPr lang="fi-FI" dirty="0">
                <a:solidFill>
                  <a:srgbClr val="000000"/>
                </a:solidFill>
                <a:latin typeface="Arial"/>
                <a:ea typeface="Calibri" panose="020F0502020204030204" pitchFamily="34" charset="0"/>
                <a:cs typeface="Calibri" panose="020F0502020204030204" pitchFamily="34" charset="0"/>
              </a:rPr>
              <a:t>ml. </a:t>
            </a:r>
            <a:r>
              <a:rPr kumimoji="0" lang="fi-FI" b="0" i="0" u="none" strike="noStrike" kern="1200" cap="none" spc="0" normalizeH="0" baseline="0" noProof="0" dirty="0">
                <a:ln>
                  <a:noFill/>
                </a:ln>
                <a:solidFill>
                  <a:srgbClr val="000000"/>
                </a:solidFill>
                <a:effectLst/>
                <a:uLnTx/>
                <a:uFillTx/>
                <a:latin typeface="Arial"/>
                <a:ea typeface="Calibri" panose="020F0502020204030204" pitchFamily="34" charset="0"/>
                <a:cs typeface="Calibri" panose="020F0502020204030204" pitchFamily="34" charset="0"/>
              </a:rPr>
              <a:t>ympäristö-, sosiaaliset ja taloudelliset näkökohdat</a:t>
            </a:r>
            <a:endParaRPr lang="fi-FI" dirty="0">
              <a:solidFill>
                <a:srgbClr val="000000"/>
              </a:solidFill>
              <a:latin typeface="Arial"/>
              <a:ea typeface="Calibri" panose="020F0502020204030204" pitchFamily="34" charset="0"/>
              <a:cs typeface="Calibri" panose="020F0502020204030204" pitchFamily="34" charset="0"/>
            </a:endParaRPr>
          </a:p>
          <a:p>
            <a:pPr marL="447675" lvl="3" indent="-179388">
              <a:lnSpc>
                <a:spcPct val="100000"/>
              </a:lnSpc>
              <a:defRPr/>
            </a:pPr>
            <a:r>
              <a:rPr kumimoji="0" lang="fi-FI" b="0" i="0" u="none" strike="noStrike" kern="1200" cap="none" spc="0" normalizeH="0" baseline="0" noProof="0" dirty="0">
                <a:ln>
                  <a:noFill/>
                </a:ln>
                <a:solidFill>
                  <a:srgbClr val="000000"/>
                </a:solidFill>
                <a:effectLst/>
                <a:uLnTx/>
                <a:uFillTx/>
                <a:latin typeface="Arial"/>
                <a:ea typeface="Calibri" panose="020F0502020204030204" pitchFamily="34" charset="0"/>
                <a:cs typeface="Calibri" panose="020F0502020204030204" pitchFamily="34" charset="0"/>
              </a:rPr>
              <a:t>Eri vaikutusulottuvuuksien välillä tehtävien kompromissien priorisointi ja tasapainotus on haastavaa</a:t>
            </a:r>
          </a:p>
          <a:p>
            <a:pPr marL="0" lvl="1" indent="-231775">
              <a:lnSpc>
                <a:spcPct val="100000"/>
              </a:lnSpc>
              <a:buNone/>
              <a:defRPr/>
            </a:pPr>
            <a:r>
              <a:rPr kumimoji="0" lang="fi-FI" sz="2000" b="1" i="0" u="none" strike="noStrike" kern="1200" cap="none" spc="0" normalizeH="0" baseline="0" noProof="0" dirty="0">
                <a:ln>
                  <a:noFill/>
                </a:ln>
                <a:solidFill>
                  <a:srgbClr val="64C1CB">
                    <a:lumMod val="75000"/>
                  </a:srgbClr>
                </a:solidFill>
                <a:effectLst/>
                <a:uLnTx/>
                <a:uFillTx/>
                <a:latin typeface="Arial"/>
                <a:ea typeface="Calibri" panose="020F0502020204030204" pitchFamily="34" charset="0"/>
                <a:cs typeface="Calibri" panose="020F0502020204030204" pitchFamily="34" charset="0"/>
              </a:rPr>
              <a:t>Kohdesidonnaisuus</a:t>
            </a:r>
          </a:p>
          <a:p>
            <a:pPr marL="447675" lvl="2" indent="-179388">
              <a:lnSpc>
                <a:spcPct val="100000"/>
              </a:lnSpc>
              <a:defRPr/>
            </a:pPr>
            <a:r>
              <a:rPr kumimoji="0" lang="fi-FI" b="0" i="0" u="none" strike="noStrike" kern="1200" cap="none" spc="0" normalizeH="0" baseline="0" noProof="0" dirty="0">
                <a:ln>
                  <a:noFill/>
                </a:ln>
                <a:solidFill>
                  <a:srgbClr val="000000"/>
                </a:solidFill>
                <a:effectLst/>
                <a:uLnTx/>
                <a:uFillTx/>
                <a:latin typeface="Arial"/>
                <a:ea typeface="Calibri" panose="020F0502020204030204" pitchFamily="34" charset="0"/>
                <a:cs typeface="Calibri" panose="020F0502020204030204" pitchFamily="34" charset="0"/>
              </a:rPr>
              <a:t>Paras kestävä vaihtoehto voi vaihdella tietyn tilanteen perusteella, kuten maantieteellisestä sijainnista, käytettävissä olevista resursseista ja teknologiasta</a:t>
            </a:r>
            <a:endParaRPr lang="fi-FI" dirty="0">
              <a:solidFill>
                <a:srgbClr val="000000"/>
              </a:solidFill>
              <a:latin typeface="Arial"/>
              <a:ea typeface="Calibri" panose="020F0502020204030204" pitchFamily="34" charset="0"/>
              <a:cs typeface="Calibri" panose="020F0502020204030204" pitchFamily="34" charset="0"/>
            </a:endParaRPr>
          </a:p>
          <a:p>
            <a:pPr marL="447675" lvl="2" indent="-179388">
              <a:lnSpc>
                <a:spcPct val="100000"/>
              </a:lnSpc>
              <a:defRPr/>
            </a:pPr>
            <a:r>
              <a:rPr kumimoji="0" lang="fi-FI" b="0" i="0" u="none" strike="noStrike" kern="1200" cap="none" spc="0" normalizeH="0" baseline="0" noProof="0" dirty="0">
                <a:ln>
                  <a:noFill/>
                </a:ln>
                <a:solidFill>
                  <a:srgbClr val="000000"/>
                </a:solidFill>
                <a:effectLst/>
                <a:uLnTx/>
                <a:uFillTx/>
                <a:latin typeface="Arial"/>
                <a:ea typeface="Calibri" panose="020F0502020204030204" pitchFamily="34" charset="0"/>
                <a:cs typeface="Calibri" panose="020F0502020204030204" pitchFamily="34" charset="0"/>
              </a:rPr>
              <a:t>Mikä voi olla kestävää yhdellä alueella, ei välttämättä ole toteutettavissa toisella</a:t>
            </a:r>
          </a:p>
          <a:p>
            <a:pPr marL="0" marR="0" lvl="1" indent="0" algn="l" defTabSz="914400" rtl="0" eaLnBrk="1" fontAlgn="auto" latinLnBrk="0" hangingPunct="1">
              <a:lnSpc>
                <a:spcPct val="100000"/>
              </a:lnSpc>
              <a:spcBef>
                <a:spcPts val="500"/>
              </a:spcBef>
              <a:spcAft>
                <a:spcPts val="0"/>
              </a:spcAft>
              <a:buClrTx/>
              <a:buSzTx/>
              <a:buNone/>
              <a:tabLst/>
              <a:defRPr/>
            </a:pPr>
            <a:r>
              <a:rPr kumimoji="0" lang="fi-FI" sz="2000" b="1" i="0" u="none" strike="noStrike" kern="1200" cap="none" spc="0" normalizeH="0" baseline="0" noProof="0" dirty="0">
                <a:ln>
                  <a:noFill/>
                </a:ln>
                <a:solidFill>
                  <a:srgbClr val="64C1CB">
                    <a:lumMod val="75000"/>
                  </a:srgbClr>
                </a:solidFill>
                <a:effectLst/>
                <a:uLnTx/>
                <a:uFillTx/>
                <a:latin typeface="Arial"/>
                <a:ea typeface="Calibri" panose="020F0502020204030204" pitchFamily="34" charset="0"/>
                <a:cs typeface="Calibri" panose="020F0502020204030204" pitchFamily="34" charset="0"/>
              </a:rPr>
              <a:t>Ajallinen ulottuvuus</a:t>
            </a:r>
          </a:p>
          <a:p>
            <a:pPr marL="447675" lvl="2" indent="-179388">
              <a:lnSpc>
                <a:spcPct val="100000"/>
              </a:lnSpc>
              <a:defRPr/>
            </a:pPr>
            <a:r>
              <a:rPr kumimoji="0" lang="fi-FI" b="0" i="0" u="none" strike="noStrike" kern="1200" cap="none" spc="0" normalizeH="0" baseline="0" noProof="0" dirty="0">
                <a:ln>
                  <a:noFill/>
                </a:ln>
                <a:solidFill>
                  <a:srgbClr val="000000"/>
                </a:solidFill>
                <a:effectLst/>
                <a:uLnTx/>
                <a:uFillTx/>
                <a:latin typeface="Arial"/>
                <a:ea typeface="Calibri" panose="020F0502020204030204" pitchFamily="34" charset="0"/>
                <a:cs typeface="Calibri" panose="020F0502020204030204" pitchFamily="34" charset="0"/>
              </a:rPr>
              <a:t>Tarkastellaanko koko elinkaaren vaikutuksia ja millä aikajänteellä? </a:t>
            </a:r>
          </a:p>
          <a:p>
            <a:pPr marL="447675" lvl="2" indent="-179388">
              <a:lnSpc>
                <a:spcPct val="100000"/>
              </a:lnSpc>
              <a:defRPr/>
            </a:pPr>
            <a:r>
              <a:rPr kumimoji="0" lang="fi-FI" b="0" i="0" u="none" strike="noStrike" kern="1200" cap="none" spc="0" normalizeH="0" baseline="0" noProof="0" dirty="0">
                <a:ln>
                  <a:noFill/>
                </a:ln>
                <a:solidFill>
                  <a:srgbClr val="000000"/>
                </a:solidFill>
                <a:effectLst/>
                <a:uLnTx/>
                <a:uFillTx/>
                <a:latin typeface="Arial"/>
                <a:ea typeface="Calibri" panose="020F0502020204030204" pitchFamily="34" charset="0"/>
                <a:cs typeface="Calibri" panose="020F0502020204030204" pitchFamily="34" charset="0"/>
              </a:rPr>
              <a:t>Erilaisilla rajauksilla voidaan saada erilainen lopputulos</a:t>
            </a:r>
            <a:endParaRPr lang="fi-FI" dirty="0">
              <a:solidFill>
                <a:srgbClr val="000000"/>
              </a:solidFill>
              <a:latin typeface="Arial"/>
              <a:ea typeface="Calibri" panose="020F0502020204030204" pitchFamily="34" charset="0"/>
              <a:cs typeface="Calibri" panose="020F0502020204030204" pitchFamily="34" charset="0"/>
            </a:endParaRPr>
          </a:p>
          <a:p>
            <a:pPr marL="447675" lvl="2" indent="-179388">
              <a:lnSpc>
                <a:spcPct val="100000"/>
              </a:lnSpc>
              <a:defRPr/>
            </a:pPr>
            <a:r>
              <a:rPr kumimoji="0" lang="fi-FI" b="0" i="0" u="none" strike="noStrike" kern="1200" cap="none" spc="0" normalizeH="0" baseline="0" noProof="0" dirty="0">
                <a:ln>
                  <a:noFill/>
                </a:ln>
                <a:solidFill>
                  <a:srgbClr val="000000"/>
                </a:solidFill>
                <a:effectLst/>
                <a:uLnTx/>
                <a:uFillTx/>
                <a:latin typeface="Arial"/>
                <a:ea typeface="Calibri" panose="020F0502020204030204" pitchFamily="34" charset="0"/>
                <a:cs typeface="Calibri" panose="020F0502020204030204" pitchFamily="34" charset="0"/>
              </a:rPr>
              <a:t>Pitkäaikaisten vaikutusten ennustaminen ja mittaaminen voi olla haasteellista ja epävarmaa</a:t>
            </a:r>
          </a:p>
          <a:p>
            <a:pPr marL="0" lvl="2" indent="0">
              <a:lnSpc>
                <a:spcPct val="100000"/>
              </a:lnSpc>
              <a:buNone/>
              <a:defRPr/>
            </a:pPr>
            <a:r>
              <a:rPr kumimoji="0" lang="fi-FI" sz="2000" b="1" i="0" u="none" strike="noStrike" kern="1200" cap="none" spc="0" normalizeH="0" baseline="0" noProof="0" dirty="0">
                <a:ln>
                  <a:noFill/>
                </a:ln>
                <a:solidFill>
                  <a:srgbClr val="64C1CB">
                    <a:lumMod val="75000"/>
                  </a:srgbClr>
                </a:solidFill>
                <a:effectLst/>
                <a:uLnTx/>
                <a:uFillTx/>
                <a:latin typeface="Arial"/>
                <a:ea typeface="Calibri" panose="020F0502020204030204" pitchFamily="34" charset="0"/>
                <a:cs typeface="Calibri" panose="020F0502020204030204" pitchFamily="34" charset="0"/>
              </a:rPr>
              <a:t>Sidosryhmien arvostuserot ja subjektiivisuus</a:t>
            </a:r>
          </a:p>
          <a:p>
            <a:pPr marL="446088" lvl="2" indent="-180975">
              <a:lnSpc>
                <a:spcPct val="100000"/>
              </a:lnSpc>
              <a:defRPr/>
            </a:pPr>
            <a:r>
              <a:rPr kumimoji="0" lang="fi-FI" b="0" i="0" u="none" strike="noStrike" kern="1200" cap="none" spc="0" normalizeH="0" baseline="0" noProof="0" dirty="0">
                <a:ln>
                  <a:noFill/>
                </a:ln>
                <a:solidFill>
                  <a:srgbClr val="000000"/>
                </a:solidFill>
                <a:effectLst/>
                <a:uLnTx/>
                <a:uFillTx/>
                <a:latin typeface="Arial"/>
                <a:ea typeface="Calibri" panose="020F0502020204030204" pitchFamily="34" charset="0"/>
                <a:cs typeface="Calibri" panose="020F0502020204030204" pitchFamily="34" charset="0"/>
              </a:rPr>
              <a:t>Eri sidosryhmillä ja ihmisillä on erilaisia prioriteetteja ja näkökulmia kestävyyteen</a:t>
            </a:r>
            <a:endParaRPr kumimoji="0" lang="fi-FI" sz="2000" b="0" i="0" u="none" strike="noStrike" kern="1200" cap="none" spc="0" normalizeH="0" baseline="0" noProof="0" dirty="0">
              <a:ln>
                <a:noFill/>
              </a:ln>
              <a:solidFill>
                <a:srgbClr val="005854"/>
              </a:solidFill>
              <a:effectLst/>
              <a:uLnTx/>
              <a:uFillTx/>
              <a:latin typeface="Arial"/>
              <a:ea typeface="Calibri" panose="020F0502020204030204" pitchFamily="34" charset="0"/>
              <a:cs typeface="Calibri" panose="020F0502020204030204" pitchFamily="34" charset="0"/>
            </a:endParaRPr>
          </a:p>
        </p:txBody>
      </p:sp>
      <p:sp>
        <p:nvSpPr>
          <p:cNvPr id="22" name="Dian numeron paikkamerkki 4">
            <a:extLst>
              <a:ext uri="{FF2B5EF4-FFF2-40B4-BE49-F238E27FC236}">
                <a16:creationId xmlns:a16="http://schemas.microsoft.com/office/drawing/2014/main" id="{2B2C2F58-4554-1529-B00D-69B045091277}"/>
              </a:ext>
              <a:ext uri="{C183D7F6-B498-43B3-948B-1728B52AA6E4}">
                <adec:decorative xmlns:adec="http://schemas.microsoft.com/office/drawing/2017/decorative" val="1"/>
              </a:ext>
            </a:extLst>
          </p:cNvPr>
          <p:cNvSpPr txBox="1">
            <a:spLocks/>
          </p:cNvSpPr>
          <p:nvPr/>
        </p:nvSpPr>
        <p:spPr>
          <a:xfrm>
            <a:off x="152400" y="152400"/>
            <a:ext cx="0" cy="0"/>
          </a:xfrm>
        </p:spPr>
        <p:txBody>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fi-FI" sz="1000" b="1">
                <a:solidFill>
                  <a:srgbClr val="002F5B"/>
                </a:solidFill>
                <a:cs typeface="Arial" panose="020B0604020202020204" pitchFamily="34" charset="0"/>
              </a:rPr>
              <a:t>  </a:t>
            </a:r>
            <a:endParaRPr lang="fi-FI" sz="1000" b="1" dirty="0">
              <a:solidFill>
                <a:srgbClr val="002F5B"/>
              </a:solidFill>
              <a:cs typeface="Arial" panose="020B0604020202020204" pitchFamily="34" charset="0"/>
            </a:endParaRPr>
          </a:p>
        </p:txBody>
      </p:sp>
      <p:pic>
        <p:nvPicPr>
          <p:cNvPr id="23" name="Kuva 1">
            <a:extLst>
              <a:ext uri="{FF2B5EF4-FFF2-40B4-BE49-F238E27FC236}">
                <a16:creationId xmlns:a16="http://schemas.microsoft.com/office/drawing/2014/main" id="{AB273949-E8A7-05B5-4EEB-565FD65DE9C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60496" y="5229200"/>
            <a:ext cx="1296144" cy="693732"/>
          </a:xfrm>
          <a:prstGeom prst="rect">
            <a:avLst/>
          </a:prstGeom>
        </p:spPr>
      </p:pic>
    </p:spTree>
    <p:extLst>
      <p:ext uri="{BB962C8B-B14F-4D97-AF65-F5344CB8AC3E}">
        <p14:creationId xmlns:p14="http://schemas.microsoft.com/office/powerpoint/2010/main" val="20876473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E5067-C4A9-A66F-91B7-95C1F5D79BA3}"/>
              </a:ext>
            </a:extLst>
          </p:cNvPr>
          <p:cNvSpPr>
            <a:spLocks noGrp="1"/>
          </p:cNvSpPr>
          <p:nvPr>
            <p:ph type="title"/>
          </p:nvPr>
        </p:nvSpPr>
        <p:spPr>
          <a:xfrm>
            <a:off x="682170" y="571499"/>
            <a:ext cx="10827659" cy="409229"/>
          </a:xfrm>
        </p:spPr>
        <p:txBody>
          <a:bodyPr/>
          <a:lstStyle/>
          <a:p>
            <a:r>
              <a:rPr lang="fi-FI" sz="3600" dirty="0"/>
              <a:t>Onko vaihtoehtoehto kestävä?</a:t>
            </a:r>
          </a:p>
        </p:txBody>
      </p:sp>
      <p:sp>
        <p:nvSpPr>
          <p:cNvPr id="4" name="Dian numeron paikkamerkki 3">
            <a:extLst>
              <a:ext uri="{FF2B5EF4-FFF2-40B4-BE49-F238E27FC236}">
                <a16:creationId xmlns:a16="http://schemas.microsoft.com/office/drawing/2014/main" id="{503499B9-2B0C-FAA8-5326-B836A6E5E8F8}"/>
              </a:ext>
              <a:ext uri="{C183D7F6-B498-43B3-948B-1728B52AA6E4}">
                <adec:decorative xmlns:adec="http://schemas.microsoft.com/office/drawing/2017/decorative" val="1"/>
              </a:ext>
            </a:extLst>
          </p:cNvPr>
          <p:cNvSpPr>
            <a:spLocks noGrp="1"/>
          </p:cNvSpPr>
          <p:nvPr>
            <p:ph type="sldNum" sz="quarter" idx="4294967295"/>
          </p:nvPr>
        </p:nvSpPr>
        <p:spPr>
          <a:xfrm>
            <a:off x="0" y="0"/>
            <a:ext cx="0" cy="0"/>
          </a:xfrm>
        </p:spPr>
        <p:txBody>
          <a:bodyPr/>
          <a:lstStyle/>
          <a:p>
            <a:pPr>
              <a:defRPr/>
            </a:pPr>
            <a:r>
              <a:rPr lang="fi-FI" dirty="0"/>
              <a:t>  </a:t>
            </a:r>
          </a:p>
        </p:txBody>
      </p:sp>
      <p:grpSp>
        <p:nvGrpSpPr>
          <p:cNvPr id="5" name="Group 4" descr="Vaihtoehto on kestävä, jos se on kaikkien tavoitteiden suhteen kestävällä tasolla ja heikosti kestävä, jos kestävyysvaje jonkin tavoitteen suhteen pystytään kompensoimaan toisilla tavoitteill">
            <a:extLst>
              <a:ext uri="{FF2B5EF4-FFF2-40B4-BE49-F238E27FC236}">
                <a16:creationId xmlns:a16="http://schemas.microsoft.com/office/drawing/2014/main" id="{E74CA820-A3BF-494E-2AE6-52AE808A4EE2}"/>
              </a:ext>
            </a:extLst>
          </p:cNvPr>
          <p:cNvGrpSpPr/>
          <p:nvPr/>
        </p:nvGrpSpPr>
        <p:grpSpPr>
          <a:xfrm>
            <a:off x="1467485" y="1556792"/>
            <a:ext cx="10169458" cy="3521201"/>
            <a:chOff x="1467485" y="1556792"/>
            <a:chExt cx="10169458" cy="3521201"/>
          </a:xfrm>
        </p:grpSpPr>
        <p:cxnSp>
          <p:nvCxnSpPr>
            <p:cNvPr id="33" name="Suora yhdysviiva 32">
              <a:extLst>
                <a:ext uri="{FF2B5EF4-FFF2-40B4-BE49-F238E27FC236}">
                  <a16:creationId xmlns:a16="http://schemas.microsoft.com/office/drawing/2014/main" id="{3361663C-3ABE-DC38-FD52-AE940C89CA66}"/>
                </a:ext>
              </a:extLst>
            </p:cNvPr>
            <p:cNvCxnSpPr/>
            <p:nvPr/>
          </p:nvCxnSpPr>
          <p:spPr>
            <a:xfrm>
              <a:off x="1491916" y="2396695"/>
              <a:ext cx="7613583" cy="0"/>
            </a:xfrm>
            <a:prstGeom prst="line">
              <a:avLst/>
            </a:prstGeom>
            <a:ln>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6" name="Suora nuoliyhdysviiva 5">
              <a:extLst>
                <a:ext uri="{FF2B5EF4-FFF2-40B4-BE49-F238E27FC236}">
                  <a16:creationId xmlns:a16="http://schemas.microsoft.com/office/drawing/2014/main" id="{8B144ABB-3AAF-C9C1-F5AD-74CEAA769F19}"/>
                </a:ext>
              </a:extLst>
            </p:cNvPr>
            <p:cNvCxnSpPr>
              <a:cxnSpLocks/>
            </p:cNvCxnSpPr>
            <p:nvPr/>
          </p:nvCxnSpPr>
          <p:spPr>
            <a:xfrm flipV="1">
              <a:off x="1491916" y="1556792"/>
              <a:ext cx="0" cy="2967087"/>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1" name="Suorakulmio 20">
              <a:extLst>
                <a:ext uri="{FF2B5EF4-FFF2-40B4-BE49-F238E27FC236}">
                  <a16:creationId xmlns:a16="http://schemas.microsoft.com/office/drawing/2014/main" id="{9A450F1C-A91F-7ED5-863F-DC10F962AFC1}"/>
                </a:ext>
              </a:extLst>
            </p:cNvPr>
            <p:cNvSpPr/>
            <p:nvPr/>
          </p:nvSpPr>
          <p:spPr>
            <a:xfrm>
              <a:off x="2146434" y="2367820"/>
              <a:ext cx="587137" cy="2156059"/>
            </a:xfrm>
            <a:prstGeom prst="rect">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i-FI" sz="2000" dirty="0"/>
                <a:t>TALOUS</a:t>
              </a:r>
            </a:p>
          </p:txBody>
        </p:sp>
        <p:sp>
          <p:nvSpPr>
            <p:cNvPr id="22" name="Suorakulmio 21">
              <a:extLst>
                <a:ext uri="{FF2B5EF4-FFF2-40B4-BE49-F238E27FC236}">
                  <a16:creationId xmlns:a16="http://schemas.microsoft.com/office/drawing/2014/main" id="{EEE97657-6734-2E26-1FF6-FB0AC462FAEA}"/>
                </a:ext>
              </a:extLst>
            </p:cNvPr>
            <p:cNvSpPr/>
            <p:nvPr/>
          </p:nvSpPr>
          <p:spPr>
            <a:xfrm>
              <a:off x="2953351" y="2367820"/>
              <a:ext cx="587137" cy="2156059"/>
            </a:xfrm>
            <a:prstGeom prst="rect">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i-FI" sz="2000" dirty="0"/>
                <a:t>LUONTO</a:t>
              </a:r>
            </a:p>
          </p:txBody>
        </p:sp>
        <p:sp>
          <p:nvSpPr>
            <p:cNvPr id="23" name="Suorakulmio 22">
              <a:extLst>
                <a:ext uri="{FF2B5EF4-FFF2-40B4-BE49-F238E27FC236}">
                  <a16:creationId xmlns:a16="http://schemas.microsoft.com/office/drawing/2014/main" id="{E38D6DDD-0E2E-57C6-38EF-BFDD86D94A13}"/>
                </a:ext>
              </a:extLst>
            </p:cNvPr>
            <p:cNvSpPr/>
            <p:nvPr/>
          </p:nvSpPr>
          <p:spPr>
            <a:xfrm>
              <a:off x="3798764" y="2367819"/>
              <a:ext cx="587137" cy="2141301"/>
            </a:xfrm>
            <a:prstGeom prst="rect">
              <a:avLst/>
            </a:prstGeom>
            <a:solidFill>
              <a:srgbClr val="C96F0D"/>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i-FI" sz="2000" dirty="0"/>
                <a:t>YHTEISKUNTA</a:t>
              </a:r>
            </a:p>
          </p:txBody>
        </p:sp>
        <p:sp>
          <p:nvSpPr>
            <p:cNvPr id="24" name="Suorakulmio 23">
              <a:extLst>
                <a:ext uri="{FF2B5EF4-FFF2-40B4-BE49-F238E27FC236}">
                  <a16:creationId xmlns:a16="http://schemas.microsoft.com/office/drawing/2014/main" id="{23F3DF03-D712-06BC-F346-D57A224F7C33}"/>
                </a:ext>
              </a:extLst>
            </p:cNvPr>
            <p:cNvSpPr/>
            <p:nvPr/>
          </p:nvSpPr>
          <p:spPr>
            <a:xfrm>
              <a:off x="5847336" y="1761430"/>
              <a:ext cx="587136" cy="2752824"/>
            </a:xfrm>
            <a:prstGeom prst="rect">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i-FI" sz="2000" dirty="0"/>
                <a:t>TALOUS</a:t>
              </a:r>
            </a:p>
          </p:txBody>
        </p:sp>
        <p:sp>
          <p:nvSpPr>
            <p:cNvPr id="25" name="Suorakulmio 24">
              <a:extLst>
                <a:ext uri="{FF2B5EF4-FFF2-40B4-BE49-F238E27FC236}">
                  <a16:creationId xmlns:a16="http://schemas.microsoft.com/office/drawing/2014/main" id="{DEB3C381-914F-04C8-E7A7-C286FE5D91D3}"/>
                </a:ext>
              </a:extLst>
            </p:cNvPr>
            <p:cNvSpPr/>
            <p:nvPr/>
          </p:nvSpPr>
          <p:spPr>
            <a:xfrm>
              <a:off x="6692748" y="2810582"/>
              <a:ext cx="587137" cy="1698537"/>
            </a:xfrm>
            <a:prstGeom prst="rect">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i-FI" sz="2000" dirty="0"/>
                <a:t>LUONTO</a:t>
              </a:r>
            </a:p>
          </p:txBody>
        </p:sp>
        <p:sp>
          <p:nvSpPr>
            <p:cNvPr id="26" name="Suorakulmio 25">
              <a:extLst>
                <a:ext uri="{FF2B5EF4-FFF2-40B4-BE49-F238E27FC236}">
                  <a16:creationId xmlns:a16="http://schemas.microsoft.com/office/drawing/2014/main" id="{92D00631-5470-1018-398E-BBF8E3106FDF}"/>
                </a:ext>
              </a:extLst>
            </p:cNvPr>
            <p:cNvSpPr/>
            <p:nvPr/>
          </p:nvSpPr>
          <p:spPr>
            <a:xfrm>
              <a:off x="7538161" y="2079061"/>
              <a:ext cx="587136" cy="2430059"/>
            </a:xfrm>
            <a:prstGeom prst="rect">
              <a:avLst/>
            </a:prstGeom>
            <a:solidFill>
              <a:srgbClr val="C96F0D"/>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i-FI" sz="2000" dirty="0"/>
                <a:t>YHTEISKUNTA</a:t>
              </a:r>
            </a:p>
          </p:txBody>
        </p:sp>
        <p:sp>
          <p:nvSpPr>
            <p:cNvPr id="28" name="Tekstiruutu 27">
              <a:extLst>
                <a:ext uri="{FF2B5EF4-FFF2-40B4-BE49-F238E27FC236}">
                  <a16:creationId xmlns:a16="http://schemas.microsoft.com/office/drawing/2014/main" id="{CFF7C04F-7875-9293-C347-BFAD0828B313}"/>
                </a:ext>
              </a:extLst>
            </p:cNvPr>
            <p:cNvSpPr txBox="1"/>
            <p:nvPr/>
          </p:nvSpPr>
          <p:spPr>
            <a:xfrm>
              <a:off x="2127185" y="4677883"/>
              <a:ext cx="2239467" cy="400110"/>
            </a:xfrm>
            <a:prstGeom prst="rect">
              <a:avLst/>
            </a:prstGeom>
            <a:noFill/>
          </p:spPr>
          <p:txBody>
            <a:bodyPr wrap="square" rtlCol="0">
              <a:spAutoFit/>
            </a:bodyPr>
            <a:lstStyle/>
            <a:p>
              <a:pPr algn="ctr"/>
              <a:r>
                <a:rPr lang="fi-FI" sz="2000" dirty="0"/>
                <a:t>Vaihtoehto A</a:t>
              </a:r>
            </a:p>
          </p:txBody>
        </p:sp>
        <p:sp>
          <p:nvSpPr>
            <p:cNvPr id="29" name="Tekstiruutu 28">
              <a:extLst>
                <a:ext uri="{FF2B5EF4-FFF2-40B4-BE49-F238E27FC236}">
                  <a16:creationId xmlns:a16="http://schemas.microsoft.com/office/drawing/2014/main" id="{5BA31EB5-0B48-3E94-3874-14EEC34B586F}"/>
                </a:ext>
              </a:extLst>
            </p:cNvPr>
            <p:cNvSpPr txBox="1"/>
            <p:nvPr/>
          </p:nvSpPr>
          <p:spPr>
            <a:xfrm>
              <a:off x="5885831" y="4677883"/>
              <a:ext cx="2239467" cy="400110"/>
            </a:xfrm>
            <a:prstGeom prst="rect">
              <a:avLst/>
            </a:prstGeom>
            <a:noFill/>
          </p:spPr>
          <p:txBody>
            <a:bodyPr wrap="square" rtlCol="0">
              <a:spAutoFit/>
            </a:bodyPr>
            <a:lstStyle/>
            <a:p>
              <a:pPr algn="ctr"/>
              <a:r>
                <a:rPr lang="fi-FI" sz="2000" dirty="0"/>
                <a:t>Vaihtoehto B</a:t>
              </a:r>
            </a:p>
          </p:txBody>
        </p:sp>
        <p:sp>
          <p:nvSpPr>
            <p:cNvPr id="35" name="Tekstiruutu 34">
              <a:extLst>
                <a:ext uri="{FF2B5EF4-FFF2-40B4-BE49-F238E27FC236}">
                  <a16:creationId xmlns:a16="http://schemas.microsoft.com/office/drawing/2014/main" id="{0FCAFB9F-A4DA-CF38-4134-A407606F0792}"/>
                </a:ext>
              </a:extLst>
            </p:cNvPr>
            <p:cNvSpPr txBox="1"/>
            <p:nvPr/>
          </p:nvSpPr>
          <p:spPr>
            <a:xfrm>
              <a:off x="9178925" y="2373280"/>
              <a:ext cx="2458018" cy="400110"/>
            </a:xfrm>
            <a:prstGeom prst="rect">
              <a:avLst/>
            </a:prstGeom>
            <a:noFill/>
          </p:spPr>
          <p:txBody>
            <a:bodyPr wrap="square" rtlCol="0">
              <a:spAutoFit/>
            </a:bodyPr>
            <a:lstStyle/>
            <a:p>
              <a:r>
                <a:rPr lang="fi-FI" sz="2000" dirty="0"/>
                <a:t>Kestävä taso</a:t>
              </a:r>
            </a:p>
          </p:txBody>
        </p:sp>
        <p:cxnSp>
          <p:nvCxnSpPr>
            <p:cNvPr id="9" name="Suora nuoliyhdysviiva 8">
              <a:extLst>
                <a:ext uri="{FF2B5EF4-FFF2-40B4-BE49-F238E27FC236}">
                  <a16:creationId xmlns:a16="http://schemas.microsoft.com/office/drawing/2014/main" id="{2399FFB0-FD74-F1B3-D08F-BB0205C048A3}"/>
                </a:ext>
              </a:extLst>
            </p:cNvPr>
            <p:cNvCxnSpPr>
              <a:cxnSpLocks/>
            </p:cNvCxnSpPr>
            <p:nvPr/>
          </p:nvCxnSpPr>
          <p:spPr>
            <a:xfrm>
              <a:off x="1467485" y="4509120"/>
              <a:ext cx="8282907" cy="14437"/>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36" name="Tekstiruutu 35">
            <a:extLst>
              <a:ext uri="{FF2B5EF4-FFF2-40B4-BE49-F238E27FC236}">
                <a16:creationId xmlns:a16="http://schemas.microsoft.com/office/drawing/2014/main" id="{E4A3773D-5C6A-3D1C-166D-6DD0CF3CDD96}"/>
              </a:ext>
            </a:extLst>
          </p:cNvPr>
          <p:cNvSpPr txBox="1"/>
          <p:nvPr/>
        </p:nvSpPr>
        <p:spPr>
          <a:xfrm>
            <a:off x="1010652" y="5255398"/>
            <a:ext cx="9333820" cy="707886"/>
          </a:xfrm>
          <a:prstGeom prst="rect">
            <a:avLst/>
          </a:prstGeom>
          <a:solidFill>
            <a:schemeClr val="accent3">
              <a:lumMod val="60000"/>
              <a:lumOff val="40000"/>
            </a:schemeClr>
          </a:solidFill>
          <a:ln>
            <a:solidFill>
              <a:schemeClr val="accent3">
                <a:lumMod val="50000"/>
              </a:schemeClr>
            </a:solidFill>
          </a:ln>
        </p:spPr>
        <p:txBody>
          <a:bodyPr wrap="square" rtlCol="0">
            <a:spAutoFit/>
          </a:bodyPr>
          <a:lstStyle/>
          <a:p>
            <a:pPr marL="285750" indent="-285750">
              <a:buFont typeface="Arial" panose="020B0604020202020204" pitchFamily="34" charset="0"/>
              <a:buChar char="•"/>
            </a:pPr>
            <a:r>
              <a:rPr lang="fi-FI" sz="2000" dirty="0"/>
              <a:t>Vaihtoehto A on kestävä (</a:t>
            </a:r>
            <a:r>
              <a:rPr lang="fi-FI" sz="2000" dirty="0" err="1"/>
              <a:t>Strong</a:t>
            </a:r>
            <a:r>
              <a:rPr lang="fi-FI" sz="2000" dirty="0"/>
              <a:t> </a:t>
            </a:r>
            <a:r>
              <a:rPr lang="fi-FI" sz="2000" dirty="0" err="1"/>
              <a:t>sustainability</a:t>
            </a:r>
            <a:r>
              <a:rPr lang="fi-FI" sz="2000" dirty="0"/>
              <a:t>)</a:t>
            </a:r>
          </a:p>
          <a:p>
            <a:pPr marL="285750" indent="-285750">
              <a:buFont typeface="Arial" panose="020B0604020202020204" pitchFamily="34" charset="0"/>
              <a:buChar char="•"/>
            </a:pPr>
            <a:r>
              <a:rPr lang="fi-FI" sz="2000" dirty="0"/>
              <a:t>Vaihtoehto B voi olla kestävä, jos hyväksytään </a:t>
            </a:r>
            <a:r>
              <a:rPr lang="fi-FI" sz="2000" dirty="0" err="1"/>
              <a:t>trade-offit</a:t>
            </a:r>
            <a:r>
              <a:rPr lang="fi-FI" sz="2000" dirty="0"/>
              <a:t> (</a:t>
            </a:r>
            <a:r>
              <a:rPr lang="fi-FI" sz="2000" dirty="0" err="1"/>
              <a:t>Weak</a:t>
            </a:r>
            <a:r>
              <a:rPr lang="fi-FI" sz="2000" dirty="0"/>
              <a:t> </a:t>
            </a:r>
            <a:r>
              <a:rPr lang="fi-FI" sz="2000" dirty="0" err="1"/>
              <a:t>sustainability</a:t>
            </a:r>
            <a:r>
              <a:rPr lang="fi-FI" sz="2000" dirty="0"/>
              <a:t>) </a:t>
            </a:r>
          </a:p>
        </p:txBody>
      </p:sp>
      <p:sp>
        <p:nvSpPr>
          <p:cNvPr id="37" name="Tekstiruutu 36">
            <a:extLst>
              <a:ext uri="{FF2B5EF4-FFF2-40B4-BE49-F238E27FC236}">
                <a16:creationId xmlns:a16="http://schemas.microsoft.com/office/drawing/2014/main" id="{FAC00349-E84B-202E-59F6-38DE4823AFB1}"/>
              </a:ext>
            </a:extLst>
          </p:cNvPr>
          <p:cNvSpPr txBox="1"/>
          <p:nvPr/>
        </p:nvSpPr>
        <p:spPr>
          <a:xfrm>
            <a:off x="1010652" y="6045909"/>
            <a:ext cx="8685748" cy="707886"/>
          </a:xfrm>
          <a:prstGeom prst="rect">
            <a:avLst/>
          </a:prstGeom>
          <a:noFill/>
        </p:spPr>
        <p:txBody>
          <a:bodyPr wrap="square" rtlCol="0">
            <a:spAutoFit/>
          </a:bodyPr>
          <a:lstStyle/>
          <a:p>
            <a:pPr algn="ctr"/>
            <a:r>
              <a:rPr lang="fi-FI" sz="2000" dirty="0">
                <a:solidFill>
                  <a:schemeClr val="tx2"/>
                </a:solidFill>
              </a:rPr>
              <a:t>Monitavoitearvioinnin menetelmillä voidaan tarkastella molempia tilanteita, sillä ne sallivat myös ”</a:t>
            </a:r>
            <a:r>
              <a:rPr lang="fi-FI" sz="2000" dirty="0" err="1">
                <a:solidFill>
                  <a:schemeClr val="tx2"/>
                </a:solidFill>
              </a:rPr>
              <a:t>trade-offit</a:t>
            </a:r>
            <a:r>
              <a:rPr lang="fi-FI" sz="2000" dirty="0">
                <a:solidFill>
                  <a:schemeClr val="tx2"/>
                </a:solidFill>
              </a:rPr>
              <a:t>” (eli vaihtokaupat)</a:t>
            </a:r>
          </a:p>
        </p:txBody>
      </p:sp>
      <p:pic>
        <p:nvPicPr>
          <p:cNvPr id="3" name="Kuva 1">
            <a:extLst>
              <a:ext uri="{FF2B5EF4-FFF2-40B4-BE49-F238E27FC236}">
                <a16:creationId xmlns:a16="http://schemas.microsoft.com/office/drawing/2014/main" id="{6254A81D-8E16-7ECD-8371-15EBC8A5E55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60496" y="5229200"/>
            <a:ext cx="1296144" cy="693732"/>
          </a:xfrm>
          <a:prstGeom prst="rect">
            <a:avLst/>
          </a:prstGeom>
        </p:spPr>
      </p:pic>
    </p:spTree>
    <p:extLst>
      <p:ext uri="{BB962C8B-B14F-4D97-AF65-F5344CB8AC3E}">
        <p14:creationId xmlns:p14="http://schemas.microsoft.com/office/powerpoint/2010/main" val="1801235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AE6C7E-59A6-38DB-4938-22A90A6BE400}"/>
              </a:ext>
            </a:extLst>
          </p:cNvPr>
          <p:cNvSpPr>
            <a:spLocks noGrp="1"/>
          </p:cNvSpPr>
          <p:nvPr>
            <p:ph type="title"/>
          </p:nvPr>
        </p:nvSpPr>
        <p:spPr>
          <a:xfrm>
            <a:off x="682170" y="260649"/>
            <a:ext cx="10827659" cy="504055"/>
          </a:xfrm>
        </p:spPr>
        <p:txBody>
          <a:bodyPr/>
          <a:lstStyle/>
          <a:p>
            <a:r>
              <a:rPr lang="fi-FI" sz="3600" dirty="0"/>
              <a:t>Tapaustarkastelut</a:t>
            </a:r>
          </a:p>
        </p:txBody>
      </p:sp>
      <p:sp>
        <p:nvSpPr>
          <p:cNvPr id="6" name="Content Placeholder 5">
            <a:extLst>
              <a:ext uri="{FF2B5EF4-FFF2-40B4-BE49-F238E27FC236}">
                <a16:creationId xmlns:a16="http://schemas.microsoft.com/office/drawing/2014/main" id="{D88CD48B-B9E3-6B8D-81DA-DE27D1B211E2}"/>
              </a:ext>
            </a:extLst>
          </p:cNvPr>
          <p:cNvSpPr>
            <a:spLocks noGrp="1"/>
          </p:cNvSpPr>
          <p:nvPr>
            <p:ph idx="1"/>
          </p:nvPr>
        </p:nvSpPr>
        <p:spPr>
          <a:xfrm>
            <a:off x="682170" y="908720"/>
            <a:ext cx="10827659" cy="4920581"/>
          </a:xfrm>
        </p:spPr>
        <p:txBody>
          <a:bodyPr/>
          <a:lstStyle/>
          <a:p>
            <a:pPr marL="457200" indent="-457200">
              <a:buFont typeface="+mj-lt"/>
              <a:buAutoNum type="arabicPeriod"/>
            </a:pPr>
            <a:r>
              <a:rPr lang="fi-FI" b="1" dirty="0">
                <a:solidFill>
                  <a:schemeClr val="accent3">
                    <a:lumMod val="75000"/>
                  </a:schemeClr>
                </a:solidFill>
              </a:rPr>
              <a:t>Arvoperustainen ajattelu</a:t>
            </a:r>
            <a:r>
              <a:rPr lang="fi-FI" dirty="0">
                <a:solidFill>
                  <a:schemeClr val="accent3">
                    <a:lumMod val="75000"/>
                  </a:schemeClr>
                </a:solidFill>
              </a:rPr>
              <a:t> </a:t>
            </a:r>
            <a:r>
              <a:rPr lang="fi-FI" dirty="0"/>
              <a:t>– </a:t>
            </a:r>
            <a:r>
              <a:rPr lang="fi-FI" dirty="0" err="1"/>
              <a:t>Komppasuon</a:t>
            </a:r>
            <a:r>
              <a:rPr lang="fi-FI" dirty="0"/>
              <a:t> turvetuotantoalueen jatkokäyttövaihtoehtojen arviointi (</a:t>
            </a:r>
            <a:r>
              <a:rPr lang="fi-FI" dirty="0">
                <a:solidFill>
                  <a:schemeClr val="accent3">
                    <a:lumMod val="75000"/>
                  </a:schemeClr>
                </a:solidFill>
                <a:hlinkClick r:id="rId2" action="ppaction://hlinksldjump">
                  <a:extLst>
                    <a:ext uri="{A12FA001-AC4F-418D-AE19-62706E023703}">
                      <ahyp:hlinkClr xmlns:ahyp="http://schemas.microsoft.com/office/drawing/2018/hyperlinkcolor" val="tx"/>
                    </a:ext>
                  </a:extLst>
                </a:hlinkClick>
              </a:rPr>
              <a:t>Kalvo 19</a:t>
            </a:r>
            <a:r>
              <a:rPr lang="fi-FI" dirty="0"/>
              <a:t>)</a:t>
            </a:r>
          </a:p>
          <a:p>
            <a:pPr marL="457200" indent="-457200">
              <a:buFont typeface="+mj-lt"/>
              <a:buAutoNum type="arabicPeriod"/>
            </a:pPr>
            <a:r>
              <a:rPr lang="fi-FI" b="1" dirty="0">
                <a:solidFill>
                  <a:schemeClr val="accent3">
                    <a:lumMod val="75000"/>
                  </a:schemeClr>
                </a:solidFill>
              </a:rPr>
              <a:t>Jäsennelty arviointiprosessi </a:t>
            </a:r>
            <a:r>
              <a:rPr lang="fi-FI" dirty="0"/>
              <a:t>– </a:t>
            </a:r>
            <a:r>
              <a:rPr lang="fi-FI" dirty="0" err="1"/>
              <a:t>Miehonsuo</a:t>
            </a:r>
            <a:r>
              <a:rPr lang="fi-FI" dirty="0"/>
              <a:t>-Turvesuon jatkokäyttövaihtoehtojen monihyötyinen tarkastelu (</a:t>
            </a:r>
            <a:r>
              <a:rPr lang="fi-FI" dirty="0">
                <a:solidFill>
                  <a:schemeClr val="accent3">
                    <a:lumMod val="75000"/>
                  </a:schemeClr>
                </a:solidFill>
                <a:hlinkClick r:id="rId3" action="ppaction://hlinksldjump">
                  <a:extLst>
                    <a:ext uri="{A12FA001-AC4F-418D-AE19-62706E023703}">
                      <ahyp:hlinkClr xmlns:ahyp="http://schemas.microsoft.com/office/drawing/2018/hyperlinkcolor" val="tx"/>
                    </a:ext>
                  </a:extLst>
                </a:hlinkClick>
              </a:rPr>
              <a:t>Kalvo 24</a:t>
            </a:r>
            <a:r>
              <a:rPr lang="fi-FI" dirty="0"/>
              <a:t>)</a:t>
            </a:r>
          </a:p>
          <a:p>
            <a:pPr marL="457200" indent="-457200">
              <a:buFont typeface="+mj-lt"/>
              <a:buAutoNum type="arabicPeriod"/>
            </a:pPr>
            <a:r>
              <a:rPr lang="fi-FI" b="1" dirty="0">
                <a:solidFill>
                  <a:schemeClr val="accent3">
                    <a:lumMod val="75000"/>
                  </a:schemeClr>
                </a:solidFill>
              </a:rPr>
              <a:t>Maa- ja metsätalous-toimenpiteiden kokonaisvaltainen arviointi</a:t>
            </a:r>
            <a:r>
              <a:rPr lang="fi-FI" dirty="0"/>
              <a:t> –Tilakorttien ja monitavoitearvioinnin soveltaminen (</a:t>
            </a:r>
            <a:r>
              <a:rPr lang="fi-FI" dirty="0">
                <a:solidFill>
                  <a:schemeClr val="accent3">
                    <a:lumMod val="75000"/>
                  </a:schemeClr>
                </a:solidFill>
                <a:hlinkClick r:id="rId4" action="ppaction://hlinksldjump">
                  <a:extLst>
                    <a:ext uri="{A12FA001-AC4F-418D-AE19-62706E023703}">
                      <ahyp:hlinkClr xmlns:ahyp="http://schemas.microsoft.com/office/drawing/2018/hyperlinkcolor" val="tx"/>
                    </a:ext>
                  </a:extLst>
                </a:hlinkClick>
              </a:rPr>
              <a:t>Kalvo 33</a:t>
            </a:r>
            <a:r>
              <a:rPr lang="fi-FI" dirty="0"/>
              <a:t>)</a:t>
            </a:r>
          </a:p>
          <a:p>
            <a:pPr marL="457200" indent="-457200">
              <a:buFont typeface="+mj-lt"/>
              <a:buAutoNum type="arabicPeriod"/>
            </a:pPr>
            <a:r>
              <a:rPr lang="fi-FI" b="1" dirty="0">
                <a:solidFill>
                  <a:schemeClr val="accent3">
                    <a:lumMod val="75000"/>
                  </a:schemeClr>
                </a:solidFill>
              </a:rPr>
              <a:t>Prioriteettivaluma-alueiden tunnistaminen </a:t>
            </a:r>
            <a:r>
              <a:rPr lang="fi-FI" dirty="0"/>
              <a:t>– Kiurujoen valuma-alueen indeksipohjainen hotspot-tarkastelu (</a:t>
            </a:r>
            <a:r>
              <a:rPr lang="fi-FI" dirty="0">
                <a:solidFill>
                  <a:schemeClr val="accent3">
                    <a:lumMod val="75000"/>
                  </a:schemeClr>
                </a:solidFill>
                <a:hlinkClick r:id="rId5" action="ppaction://hlinksldjump">
                  <a:extLst>
                    <a:ext uri="{A12FA001-AC4F-418D-AE19-62706E023703}">
                      <ahyp:hlinkClr xmlns:ahyp="http://schemas.microsoft.com/office/drawing/2018/hyperlinkcolor" val="tx"/>
                    </a:ext>
                  </a:extLst>
                </a:hlinkClick>
              </a:rPr>
              <a:t>Kalvo 39</a:t>
            </a:r>
            <a:r>
              <a:rPr lang="fi-FI" dirty="0"/>
              <a:t>)</a:t>
            </a:r>
          </a:p>
          <a:p>
            <a:pPr marL="457200" indent="-457200">
              <a:buFont typeface="+mj-lt"/>
              <a:buAutoNum type="arabicPeriod"/>
            </a:pPr>
            <a:r>
              <a:rPr lang="fi-FI" b="1" dirty="0">
                <a:solidFill>
                  <a:schemeClr val="accent3">
                    <a:lumMod val="75000"/>
                  </a:schemeClr>
                </a:solidFill>
              </a:rPr>
              <a:t>Turve-Arvi</a:t>
            </a:r>
            <a:r>
              <a:rPr lang="fi-FI" dirty="0">
                <a:solidFill>
                  <a:schemeClr val="accent3">
                    <a:lumMod val="75000"/>
                  </a:schemeClr>
                </a:solidFill>
              </a:rPr>
              <a:t> </a:t>
            </a:r>
            <a:r>
              <a:rPr lang="fi-FI" dirty="0"/>
              <a:t>– Työkalu entisten turvetuotantoalueiden jatkokäyttövaihtoehtojen arviointiin (</a:t>
            </a:r>
            <a:r>
              <a:rPr lang="fi-FI" dirty="0">
                <a:solidFill>
                  <a:schemeClr val="accent3">
                    <a:lumMod val="75000"/>
                  </a:schemeClr>
                </a:solidFill>
                <a:hlinkClick r:id="rId6" action="ppaction://hlinksldjump">
                  <a:extLst>
                    <a:ext uri="{A12FA001-AC4F-418D-AE19-62706E023703}">
                      <ahyp:hlinkClr xmlns:ahyp="http://schemas.microsoft.com/office/drawing/2018/hyperlinkcolor" val="tx"/>
                    </a:ext>
                  </a:extLst>
                </a:hlinkClick>
              </a:rPr>
              <a:t>Kalvo 46</a:t>
            </a:r>
            <a:r>
              <a:rPr lang="fi-FI" dirty="0"/>
              <a:t>)</a:t>
            </a:r>
          </a:p>
          <a:p>
            <a:pPr marL="457200" indent="-457200">
              <a:buFont typeface="+mj-lt"/>
              <a:buAutoNum type="arabicPeriod"/>
            </a:pPr>
            <a:r>
              <a:rPr lang="fi-FI" b="1" dirty="0">
                <a:solidFill>
                  <a:schemeClr val="accent3">
                    <a:lumMod val="75000"/>
                  </a:schemeClr>
                </a:solidFill>
              </a:rPr>
              <a:t>Monitavoitearviointi + metsänkasvumalli + GIS </a:t>
            </a:r>
            <a:r>
              <a:rPr lang="fi-FI" dirty="0"/>
              <a:t>– Kiuruveden metsänhakkuuvaihtoehtojen monitavoitearviointi (</a:t>
            </a:r>
            <a:r>
              <a:rPr lang="fi-FI" dirty="0">
                <a:solidFill>
                  <a:schemeClr val="accent3">
                    <a:lumMod val="75000"/>
                  </a:schemeClr>
                </a:solidFill>
                <a:hlinkClick r:id="rId7" action="ppaction://hlinksldjump">
                  <a:extLst>
                    <a:ext uri="{A12FA001-AC4F-418D-AE19-62706E023703}">
                      <ahyp:hlinkClr xmlns:ahyp="http://schemas.microsoft.com/office/drawing/2018/hyperlinkcolor" val="tx"/>
                    </a:ext>
                  </a:extLst>
                </a:hlinkClick>
              </a:rPr>
              <a:t>Kalvo 51</a:t>
            </a:r>
            <a:r>
              <a:rPr lang="fi-FI" dirty="0"/>
              <a:t>)</a:t>
            </a:r>
          </a:p>
        </p:txBody>
      </p:sp>
      <p:pic>
        <p:nvPicPr>
          <p:cNvPr id="7" name="Kuva 1">
            <a:extLst>
              <a:ext uri="{FF2B5EF4-FFF2-40B4-BE49-F238E27FC236}">
                <a16:creationId xmlns:a16="http://schemas.microsoft.com/office/drawing/2014/main" id="{B9EA7D74-7939-79D2-242C-D20006BEE149}"/>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60496" y="5229200"/>
            <a:ext cx="1296144" cy="693732"/>
          </a:xfrm>
          <a:prstGeom prst="rect">
            <a:avLst/>
          </a:prstGeom>
        </p:spPr>
      </p:pic>
    </p:spTree>
    <p:extLst>
      <p:ext uri="{BB962C8B-B14F-4D97-AF65-F5344CB8AC3E}">
        <p14:creationId xmlns:p14="http://schemas.microsoft.com/office/powerpoint/2010/main" val="1207827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1C694A-87E0-5540-6CDD-7D3F9589F58B}"/>
              </a:ext>
            </a:extLst>
          </p:cNvPr>
          <p:cNvSpPr>
            <a:spLocks noGrp="1"/>
          </p:cNvSpPr>
          <p:nvPr>
            <p:ph type="ctrTitle"/>
          </p:nvPr>
        </p:nvSpPr>
        <p:spPr>
          <a:xfrm>
            <a:off x="4924349" y="1678302"/>
            <a:ext cx="6454851" cy="3073580"/>
          </a:xfrm>
        </p:spPr>
        <p:txBody>
          <a:bodyPr/>
          <a:lstStyle/>
          <a:p>
            <a:r>
              <a:rPr lang="fi-FI" dirty="0">
                <a:solidFill>
                  <a:schemeClr val="accent4"/>
                </a:solidFill>
              </a:rPr>
              <a:t>Arvoperustainen ajattelu</a:t>
            </a:r>
            <a:br>
              <a:rPr lang="fi-FI" dirty="0">
                <a:solidFill>
                  <a:schemeClr val="accent4"/>
                </a:solidFill>
              </a:rPr>
            </a:br>
            <a:br>
              <a:rPr lang="fi-FI" dirty="0"/>
            </a:br>
            <a:r>
              <a:rPr lang="fi-FI" sz="3200" dirty="0" err="1"/>
              <a:t>Komppasuon</a:t>
            </a:r>
            <a:r>
              <a:rPr lang="fi-FI" sz="3200" dirty="0"/>
              <a:t> turvetuotantoalueen jatkokäyttövaihtoehtojen arviointi </a:t>
            </a:r>
            <a:endParaRPr lang="fi-FI" dirty="0"/>
          </a:p>
        </p:txBody>
      </p:sp>
      <p:sp>
        <p:nvSpPr>
          <p:cNvPr id="2" name="Date Placeholder 1">
            <a:extLst>
              <a:ext uri="{FF2B5EF4-FFF2-40B4-BE49-F238E27FC236}">
                <a16:creationId xmlns:a16="http://schemas.microsoft.com/office/drawing/2014/main" id="{82917D3F-A0D7-CB91-B669-279A827AF18C}"/>
              </a:ext>
            </a:extLst>
          </p:cNvPr>
          <p:cNvSpPr>
            <a:spLocks noGrp="1"/>
          </p:cNvSpPr>
          <p:nvPr>
            <p:ph type="dt" sz="half" idx="4294967295"/>
          </p:nvPr>
        </p:nvSpPr>
        <p:spPr>
          <a:xfrm>
            <a:off x="0" y="0"/>
            <a:ext cx="0" cy="0"/>
          </a:xfrm>
        </p:spPr>
        <p:txBody>
          <a:bodyPr/>
          <a:lstStyle/>
          <a:p>
            <a:r>
              <a:rPr lang="fi-FI" dirty="0"/>
              <a:t> </a:t>
            </a:r>
          </a:p>
        </p:txBody>
      </p:sp>
      <p:pic>
        <p:nvPicPr>
          <p:cNvPr id="5" name="Kuva 1">
            <a:extLst>
              <a:ext uri="{FF2B5EF4-FFF2-40B4-BE49-F238E27FC236}">
                <a16:creationId xmlns:a16="http://schemas.microsoft.com/office/drawing/2014/main" id="{09B6B1E3-A140-CEE6-961D-BED97749DD8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4959" y="5635964"/>
            <a:ext cx="1930761" cy="1033396"/>
          </a:xfrm>
          <a:prstGeom prst="rect">
            <a:avLst/>
          </a:prstGeom>
        </p:spPr>
      </p:pic>
    </p:spTree>
    <p:extLst>
      <p:ext uri="{BB962C8B-B14F-4D97-AF65-F5344CB8AC3E}">
        <p14:creationId xmlns:p14="http://schemas.microsoft.com/office/powerpoint/2010/main" val="187873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C7ED43-83EB-3697-DBD3-F8CAEA77F2C8}"/>
              </a:ext>
            </a:extLst>
          </p:cNvPr>
          <p:cNvSpPr>
            <a:spLocks noGrp="1"/>
          </p:cNvSpPr>
          <p:nvPr>
            <p:ph type="title"/>
          </p:nvPr>
        </p:nvSpPr>
        <p:spPr>
          <a:xfrm>
            <a:off x="576292" y="464695"/>
            <a:ext cx="10827659" cy="749508"/>
          </a:xfrm>
        </p:spPr>
        <p:txBody>
          <a:bodyPr/>
          <a:lstStyle/>
          <a:p>
            <a:r>
              <a:rPr lang="fi-FI" sz="3600" dirty="0"/>
              <a:t>Esityksen sisältö</a:t>
            </a:r>
          </a:p>
        </p:txBody>
      </p:sp>
      <p:sp>
        <p:nvSpPr>
          <p:cNvPr id="4" name="Content Placeholder 3">
            <a:extLst>
              <a:ext uri="{FF2B5EF4-FFF2-40B4-BE49-F238E27FC236}">
                <a16:creationId xmlns:a16="http://schemas.microsoft.com/office/drawing/2014/main" id="{20757EF6-A4E0-046D-5723-FE1012176D9E}"/>
              </a:ext>
            </a:extLst>
          </p:cNvPr>
          <p:cNvSpPr>
            <a:spLocks noGrp="1"/>
          </p:cNvSpPr>
          <p:nvPr>
            <p:ph idx="1"/>
          </p:nvPr>
        </p:nvSpPr>
        <p:spPr>
          <a:xfrm>
            <a:off x="555818" y="1409074"/>
            <a:ext cx="10827659" cy="5251607"/>
          </a:xfrm>
        </p:spPr>
        <p:txBody>
          <a:bodyPr vert="horz" lIns="91440" tIns="45720" rIns="91440" bIns="45720" rtlCol="0" anchor="t">
            <a:noAutofit/>
          </a:bodyPr>
          <a:lstStyle/>
          <a:p>
            <a:r>
              <a:rPr lang="fi-FI" dirty="0">
                <a:ea typeface="Calibri" panose="020F0502020204030204" pitchFamily="34" charset="0"/>
                <a:cs typeface="Calibri" panose="020F0502020204030204" pitchFamily="34" charset="0"/>
              </a:rPr>
              <a:t>Monitavoitearviointi ja arvoperustainen ajattelu</a:t>
            </a:r>
          </a:p>
          <a:p>
            <a:pPr marL="542925" lvl="1" indent="-277813"/>
            <a:r>
              <a:rPr lang="fi-FI" dirty="0">
                <a:ea typeface="Calibri" panose="020F0502020204030204" pitchFamily="34" charset="0"/>
                <a:cs typeface="Calibri" panose="020F0502020204030204" pitchFamily="34" charset="0"/>
              </a:rPr>
              <a:t>Perusteet</a:t>
            </a:r>
          </a:p>
          <a:p>
            <a:pPr marL="542925" lvl="1" indent="-277813"/>
            <a:r>
              <a:rPr lang="fi-FI" dirty="0">
                <a:ea typeface="Calibri" panose="020F0502020204030204" pitchFamily="34" charset="0"/>
                <a:cs typeface="Calibri" panose="020F0502020204030204" pitchFamily="34" charset="0"/>
              </a:rPr>
              <a:t>Prosessin kuvaus</a:t>
            </a:r>
          </a:p>
          <a:p>
            <a:r>
              <a:rPr lang="fi-FI" dirty="0" err="1">
                <a:ea typeface="Calibri" panose="020F0502020204030204" pitchFamily="34" charset="0"/>
                <a:cs typeface="Calibri" panose="020F0502020204030204" pitchFamily="34" charset="0"/>
              </a:rPr>
              <a:t>SysteemiHiili</a:t>
            </a:r>
            <a:r>
              <a:rPr lang="fi-FI" dirty="0">
                <a:ea typeface="Calibri" panose="020F0502020204030204" pitchFamily="34" charset="0"/>
                <a:cs typeface="Calibri" panose="020F0502020204030204" pitchFamily="34" charset="0"/>
              </a:rPr>
              <a:t>-hanke ja kokonaiskestävyys</a:t>
            </a:r>
          </a:p>
          <a:p>
            <a:pPr marL="542925" lvl="1" indent="-277813"/>
            <a:r>
              <a:rPr lang="fi-FI" dirty="0">
                <a:ea typeface="Calibri" panose="020F0502020204030204" pitchFamily="34" charset="0"/>
                <a:cs typeface="Calibri" panose="020F0502020204030204" pitchFamily="34" charset="0"/>
              </a:rPr>
              <a:t>Tavoitteena kokonaisvaltaisia ratkaisuja</a:t>
            </a:r>
          </a:p>
          <a:p>
            <a:pPr marL="542925" lvl="1" indent="-277813"/>
            <a:r>
              <a:rPr lang="fi-FI" sz="2000" dirty="0" err="1">
                <a:solidFill>
                  <a:schemeClr val="tx2"/>
                </a:solidFill>
              </a:rPr>
              <a:t>HiiliVie</a:t>
            </a:r>
            <a:r>
              <a:rPr lang="fi-FI" sz="2000" dirty="0">
                <a:solidFill>
                  <a:schemeClr val="tx2"/>
                </a:solidFill>
              </a:rPr>
              <a:t>-hanke toimi jatkona </a:t>
            </a:r>
            <a:r>
              <a:rPr lang="fi-FI" sz="2000" dirty="0" err="1">
                <a:solidFill>
                  <a:schemeClr val="tx2"/>
                </a:solidFill>
              </a:rPr>
              <a:t>SysteemiHiili</a:t>
            </a:r>
            <a:r>
              <a:rPr lang="fi-FI" sz="2000" dirty="0">
                <a:solidFill>
                  <a:schemeClr val="tx2"/>
                </a:solidFill>
              </a:rPr>
              <a:t>-hankkeelle </a:t>
            </a:r>
            <a:endParaRPr lang="fi-FI" dirty="0">
              <a:ea typeface="Calibri" panose="020F0502020204030204" pitchFamily="34" charset="0"/>
              <a:cs typeface="Calibri" panose="020F0502020204030204" pitchFamily="34" charset="0"/>
            </a:endParaRPr>
          </a:p>
          <a:p>
            <a:r>
              <a:rPr lang="fi-FI" dirty="0">
                <a:ea typeface="Calibri" panose="020F0502020204030204" pitchFamily="34" charset="0"/>
                <a:cs typeface="Calibri" panose="020F0502020204030204" pitchFamily="34" charset="0"/>
              </a:rPr>
              <a:t>Tapaustarkastelut</a:t>
            </a:r>
          </a:p>
          <a:p>
            <a:pPr marL="542925" lvl="1" indent="-277813"/>
            <a:r>
              <a:rPr lang="fi-FI" dirty="0">
                <a:ea typeface="Calibri" panose="020F0502020204030204" pitchFamily="34" charset="0"/>
                <a:cs typeface="Calibri" panose="020F0502020204030204" pitchFamily="34" charset="0"/>
              </a:rPr>
              <a:t>Kuusi monitavoitearvioinnin soveltamista esittelevää tapaustarkastelua</a:t>
            </a:r>
          </a:p>
          <a:p>
            <a:pPr marL="542925" lvl="1" indent="-277813"/>
            <a:r>
              <a:rPr lang="fi-FI" dirty="0">
                <a:ea typeface="Calibri" panose="020F0502020204030204" pitchFamily="34" charset="0"/>
                <a:cs typeface="Calibri" panose="020F0502020204030204" pitchFamily="34" charset="0"/>
              </a:rPr>
              <a:t>Kuvaavat erilaisia tapoja soveltaa monitavoitearviointia</a:t>
            </a:r>
          </a:p>
          <a:p>
            <a:pPr marL="190500" indent="-277813"/>
            <a:r>
              <a:rPr lang="fi-FI" dirty="0">
                <a:ea typeface="Calibri" panose="020F0502020204030204" pitchFamily="34" charset="0"/>
                <a:cs typeface="Calibri" panose="020F0502020204030204" pitchFamily="34" charset="0"/>
              </a:rPr>
              <a:t>Yhteenveto ja päätelmiä</a:t>
            </a:r>
          </a:p>
          <a:p>
            <a:endParaRPr lang="fi-FI" sz="2000" dirty="0">
              <a:solidFill>
                <a:schemeClr val="accent1">
                  <a:lumMod val="50000"/>
                </a:schemeClr>
              </a:solidFill>
              <a:ea typeface="Calibri" panose="020F0502020204030204" pitchFamily="34" charset="0"/>
              <a:cs typeface="Calibri" panose="020F0502020204030204" pitchFamily="34" charset="0"/>
            </a:endParaRPr>
          </a:p>
        </p:txBody>
      </p:sp>
      <p:pic>
        <p:nvPicPr>
          <p:cNvPr id="5" name="Kuva 1">
            <a:extLst>
              <a:ext uri="{FF2B5EF4-FFF2-40B4-BE49-F238E27FC236}">
                <a16:creationId xmlns:a16="http://schemas.microsoft.com/office/drawing/2014/main" id="{2B495B39-4F60-ABB6-AE22-A5EFA9CF300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8248" y="6021288"/>
            <a:ext cx="1296144" cy="693732"/>
          </a:xfrm>
          <a:prstGeom prst="rect">
            <a:avLst/>
          </a:prstGeom>
        </p:spPr>
      </p:pic>
    </p:spTree>
    <p:extLst>
      <p:ext uri="{BB962C8B-B14F-4D97-AF65-F5344CB8AC3E}">
        <p14:creationId xmlns:p14="http://schemas.microsoft.com/office/powerpoint/2010/main" val="2290045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066CAA-68AC-9A26-39A5-4A439AFF74A4}"/>
              </a:ext>
            </a:extLst>
          </p:cNvPr>
          <p:cNvSpPr>
            <a:spLocks noGrp="1"/>
          </p:cNvSpPr>
          <p:nvPr>
            <p:ph type="title"/>
          </p:nvPr>
        </p:nvSpPr>
        <p:spPr>
          <a:xfrm>
            <a:off x="682170" y="116633"/>
            <a:ext cx="10827659" cy="1008111"/>
          </a:xfrm>
        </p:spPr>
        <p:txBody>
          <a:bodyPr/>
          <a:lstStyle/>
          <a:p>
            <a:r>
              <a:rPr lang="fi-FI" sz="3600" dirty="0" err="1"/>
              <a:t>Komppasuon</a:t>
            </a:r>
            <a:r>
              <a:rPr lang="fi-FI" sz="3600" dirty="0"/>
              <a:t> tapaustutkimus</a:t>
            </a:r>
          </a:p>
        </p:txBody>
      </p:sp>
      <p:sp>
        <p:nvSpPr>
          <p:cNvPr id="5" name="Content Placeholder 4">
            <a:extLst>
              <a:ext uri="{FF2B5EF4-FFF2-40B4-BE49-F238E27FC236}">
                <a16:creationId xmlns:a16="http://schemas.microsoft.com/office/drawing/2014/main" id="{4D731FBF-2208-C2ED-E94D-9959BC381864}"/>
              </a:ext>
            </a:extLst>
          </p:cNvPr>
          <p:cNvSpPr>
            <a:spLocks noGrp="1"/>
          </p:cNvSpPr>
          <p:nvPr>
            <p:ph idx="1"/>
          </p:nvPr>
        </p:nvSpPr>
        <p:spPr>
          <a:xfrm>
            <a:off x="682170" y="1124744"/>
            <a:ext cx="8150134" cy="4704557"/>
          </a:xfrm>
        </p:spPr>
        <p:txBody>
          <a:bodyPr/>
          <a:lstStyle/>
          <a:p>
            <a:pPr marL="342900" indent="-342900">
              <a:lnSpc>
                <a:spcPct val="100000"/>
              </a:lnSpc>
              <a:spcBef>
                <a:spcPts val="600"/>
              </a:spcBef>
              <a:buFont typeface="Arial" panose="020B0604020202020204" pitchFamily="34" charset="0"/>
              <a:buChar char="•"/>
            </a:pPr>
            <a:r>
              <a:rPr lang="fi-FI" dirty="0"/>
              <a:t>Turvetuotantokäytöstä poistuneelle </a:t>
            </a:r>
            <a:br>
              <a:rPr lang="fi-FI" dirty="0"/>
            </a:br>
            <a:r>
              <a:rPr lang="fi-FI" dirty="0" err="1"/>
              <a:t>Komppasuolle</a:t>
            </a:r>
            <a:r>
              <a:rPr lang="fi-FI" dirty="0"/>
              <a:t> laadittiin ennallistamis- </a:t>
            </a:r>
            <a:br>
              <a:rPr lang="fi-FI" dirty="0"/>
            </a:br>
            <a:r>
              <a:rPr lang="fi-FI" dirty="0"/>
              <a:t>ja jatkokäyttösuunnitelmaa</a:t>
            </a:r>
          </a:p>
          <a:p>
            <a:pPr marL="695325" lvl="1" indent="-342900"/>
            <a:r>
              <a:rPr lang="fi-FI" dirty="0"/>
              <a:t>MERLIN-hankkeen ja alueen omistajan </a:t>
            </a:r>
            <a:br>
              <a:rPr lang="fi-FI" dirty="0"/>
            </a:br>
            <a:r>
              <a:rPr lang="fi-FI" dirty="0" err="1"/>
              <a:t>Neovan</a:t>
            </a:r>
            <a:r>
              <a:rPr lang="fi-FI" dirty="0"/>
              <a:t> yhteistyönä – Syke mukana </a:t>
            </a:r>
            <a:br>
              <a:rPr lang="fi-FI" dirty="0"/>
            </a:br>
            <a:r>
              <a:rPr lang="fi-FI" dirty="0"/>
              <a:t>arvoperustaisen ajattelun testaamisessa</a:t>
            </a:r>
          </a:p>
          <a:p>
            <a:pPr marL="342900" indent="-342900">
              <a:lnSpc>
                <a:spcPct val="100000"/>
              </a:lnSpc>
              <a:spcBef>
                <a:spcPts val="1800"/>
              </a:spcBef>
              <a:buFont typeface="Arial" panose="020B0604020202020204" pitchFamily="34" charset="0"/>
              <a:buChar char="•"/>
            </a:pPr>
            <a:r>
              <a:rPr lang="fi-FI" dirty="0"/>
              <a:t>Tavoitteena pohtia</a:t>
            </a:r>
          </a:p>
          <a:p>
            <a:pPr marL="695325" lvl="1" indent="-342900"/>
            <a:r>
              <a:rPr lang="fi-FI" dirty="0">
                <a:sym typeface="Wingdings" panose="05000000000000000000" pitchFamily="2" charset="2"/>
              </a:rPr>
              <a:t>Minkälaisia eri vaihtoehtoja alueen </a:t>
            </a:r>
            <a:br>
              <a:rPr lang="fi-FI" dirty="0">
                <a:sym typeface="Wingdings" panose="05000000000000000000" pitchFamily="2" charset="2"/>
              </a:rPr>
            </a:br>
            <a:r>
              <a:rPr lang="fi-FI" dirty="0">
                <a:sym typeface="Wingdings" panose="05000000000000000000" pitchFamily="2" charset="2"/>
              </a:rPr>
              <a:t>jatkokäytölle voisi olla?</a:t>
            </a:r>
          </a:p>
          <a:p>
            <a:pPr marL="695325" lvl="1" indent="-342900"/>
            <a:r>
              <a:rPr lang="fi-FI" dirty="0">
                <a:sym typeface="Wingdings" panose="05000000000000000000" pitchFamily="2" charset="2"/>
              </a:rPr>
              <a:t>Minkälaisia vaikutuksia vaihtoehdoilla on?</a:t>
            </a:r>
          </a:p>
          <a:p>
            <a:pPr marL="695325" lvl="1" indent="-342900"/>
            <a:r>
              <a:rPr lang="fi-FI" dirty="0">
                <a:sym typeface="Wingdings" panose="05000000000000000000" pitchFamily="2" charset="2"/>
              </a:rPr>
              <a:t>Mitä asioita suunnittelussa pitää erityisesti ottaa huomioon?</a:t>
            </a:r>
          </a:p>
          <a:p>
            <a:pPr marL="342900" indent="-342900">
              <a:lnSpc>
                <a:spcPct val="100000"/>
              </a:lnSpc>
              <a:spcBef>
                <a:spcPts val="1800"/>
              </a:spcBef>
              <a:buFont typeface="Arial" panose="020B0604020202020204" pitchFamily="34" charset="0"/>
              <a:buChar char="•"/>
            </a:pPr>
            <a:r>
              <a:rPr lang="fi-FI" dirty="0"/>
              <a:t>Tavoitelähtöinen prosessi yhdessä sidosryhmien kanssa</a:t>
            </a:r>
          </a:p>
          <a:p>
            <a:pPr marL="695325" lvl="1" indent="-342900"/>
            <a:r>
              <a:rPr lang="fi-FI" dirty="0"/>
              <a:t>Sidosryhminä mm. lähialueen asukkaita ja yhdistyksiä</a:t>
            </a:r>
          </a:p>
        </p:txBody>
      </p:sp>
      <p:pic>
        <p:nvPicPr>
          <p:cNvPr id="3" name="Kuva 2">
            <a:extLst>
              <a:ext uri="{FF2B5EF4-FFF2-40B4-BE49-F238E27FC236}">
                <a16:creationId xmlns:a16="http://schemas.microsoft.com/office/drawing/2014/main" id="{9FD2C8A3-CB19-FA68-E374-911BA5E27857}"/>
              </a:ext>
              <a:ext uri="{C183D7F6-B498-43B3-948B-1728B52AA6E4}">
                <adec:decorative xmlns:adec="http://schemas.microsoft.com/office/drawing/2017/decorative" val="1"/>
              </a:ext>
            </a:extLst>
          </p:cNvPr>
          <p:cNvPicPr>
            <a:picLocks noChangeAspect="1"/>
          </p:cNvPicPr>
          <p:nvPr/>
        </p:nvPicPr>
        <p:blipFill rotWithShape="1">
          <a:blip r:embed="rId2"/>
          <a:srcRect r="10065"/>
          <a:stretch/>
        </p:blipFill>
        <p:spPr>
          <a:xfrm>
            <a:off x="6816080" y="1001620"/>
            <a:ext cx="5184575" cy="3342857"/>
          </a:xfrm>
          <a:prstGeom prst="rect">
            <a:avLst/>
          </a:prstGeom>
        </p:spPr>
      </p:pic>
      <p:sp>
        <p:nvSpPr>
          <p:cNvPr id="6" name="Tekstiruutu 5">
            <a:extLst>
              <a:ext uri="{FF2B5EF4-FFF2-40B4-BE49-F238E27FC236}">
                <a16:creationId xmlns:a16="http://schemas.microsoft.com/office/drawing/2014/main" id="{71C98535-1153-C2FA-0C73-AB56A834CDDC}"/>
              </a:ext>
            </a:extLst>
          </p:cNvPr>
          <p:cNvSpPr txBox="1"/>
          <p:nvPr/>
        </p:nvSpPr>
        <p:spPr>
          <a:xfrm>
            <a:off x="7248128" y="4385997"/>
            <a:ext cx="4808158" cy="555171"/>
          </a:xfrm>
          <a:prstGeom prst="rect">
            <a:avLst/>
          </a:prstGeom>
          <a:noFill/>
        </p:spPr>
        <p:txBody>
          <a:bodyPr wrap="square" lIns="0" tIns="0" rIns="0" bIns="0" rtlCol="0" anchor="t" anchorCtr="0">
            <a:noAutofit/>
          </a:bodyPr>
          <a:lstStyle/>
          <a:p>
            <a:pPr algn="l"/>
            <a:r>
              <a:rPr lang="fi-FI" sz="1200" kern="1200" dirty="0">
                <a:solidFill>
                  <a:schemeClr val="tx2"/>
                </a:solidFill>
                <a:latin typeface="+mn-lt"/>
                <a:ea typeface="+mn-ea"/>
                <a:cs typeface="+mn-cs"/>
              </a:rPr>
              <a:t>Lähde: https://tapio.fi/tiedotteet/komppasuon-turvetuotantoalueelle-rakennetaan-kosteikkoja-palautetaan-suokasvillisuutta-ja-metsitetaan/</a:t>
            </a:r>
          </a:p>
        </p:txBody>
      </p:sp>
      <p:pic>
        <p:nvPicPr>
          <p:cNvPr id="7" name="Kuva 1">
            <a:extLst>
              <a:ext uri="{FF2B5EF4-FFF2-40B4-BE49-F238E27FC236}">
                <a16:creationId xmlns:a16="http://schemas.microsoft.com/office/drawing/2014/main" id="{97EF207F-16A0-EB56-B5D1-0A0F6D2F033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8248" y="6021288"/>
            <a:ext cx="1296144" cy="693732"/>
          </a:xfrm>
          <a:prstGeom prst="rect">
            <a:avLst/>
          </a:prstGeom>
        </p:spPr>
      </p:pic>
    </p:spTree>
    <p:extLst>
      <p:ext uri="{BB962C8B-B14F-4D97-AF65-F5344CB8AC3E}">
        <p14:creationId xmlns:p14="http://schemas.microsoft.com/office/powerpoint/2010/main" val="2600145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2204A5-6DFB-7017-1552-AA3EAEFD4281}"/>
              </a:ext>
            </a:extLst>
          </p:cNvPr>
          <p:cNvSpPr>
            <a:spLocks noGrp="1"/>
          </p:cNvSpPr>
          <p:nvPr>
            <p:ph type="title"/>
          </p:nvPr>
        </p:nvSpPr>
        <p:spPr>
          <a:xfrm>
            <a:off x="682170" y="404665"/>
            <a:ext cx="10827659" cy="504055"/>
          </a:xfrm>
        </p:spPr>
        <p:txBody>
          <a:bodyPr/>
          <a:lstStyle/>
          <a:p>
            <a:r>
              <a:rPr lang="fi-FI" sz="3600"/>
              <a:t>Työpaja sidosryhmien kanssa</a:t>
            </a:r>
          </a:p>
        </p:txBody>
      </p:sp>
      <p:sp>
        <p:nvSpPr>
          <p:cNvPr id="6" name="Content Placeholder 5">
            <a:extLst>
              <a:ext uri="{FF2B5EF4-FFF2-40B4-BE49-F238E27FC236}">
                <a16:creationId xmlns:a16="http://schemas.microsoft.com/office/drawing/2014/main" id="{EFB43DBE-92E6-005E-DEDA-900428E86FA0}"/>
              </a:ext>
            </a:extLst>
          </p:cNvPr>
          <p:cNvSpPr>
            <a:spLocks noGrp="1"/>
          </p:cNvSpPr>
          <p:nvPr>
            <p:ph idx="1"/>
          </p:nvPr>
        </p:nvSpPr>
        <p:spPr>
          <a:xfrm>
            <a:off x="682170" y="1052736"/>
            <a:ext cx="11102462" cy="4776565"/>
          </a:xfrm>
        </p:spPr>
        <p:txBody>
          <a:bodyPr/>
          <a:lstStyle/>
          <a:p>
            <a:pPr marL="285750" indent="-285750">
              <a:buFont typeface="Arial" panose="020B0604020202020204" pitchFamily="34" charset="0"/>
              <a:buChar char="•"/>
            </a:pPr>
            <a:r>
              <a:rPr lang="fi-FI" dirty="0"/>
              <a:t>Pohjaksi oli asiantuntijoiden yhteistyönä luotu alustava tavoitehierarkia turvetuotannosta poistuvien maa-alueiden uusille maankäyttömuodoille</a:t>
            </a:r>
          </a:p>
          <a:p>
            <a:pPr marL="638175" lvl="1" indent="-285750"/>
            <a:r>
              <a:rPr lang="fi-FI" dirty="0"/>
              <a:t>Työpajassa hierarkiasta keskusteltiin ja kysyttiin sidosryhmiltä, ovatko kaikki </a:t>
            </a:r>
            <a:r>
              <a:rPr lang="fi-FI" dirty="0" err="1"/>
              <a:t>Komppasuon</a:t>
            </a:r>
            <a:r>
              <a:rPr lang="fi-FI" dirty="0"/>
              <a:t> kannalta relevantit tavoitteet mukana tavoitehierarkiassa</a:t>
            </a:r>
          </a:p>
          <a:p>
            <a:pPr marL="285750" indent="-285750">
              <a:buFont typeface="Arial" panose="020B0604020202020204" pitchFamily="34" charset="0"/>
              <a:buChar char="•"/>
            </a:pPr>
            <a:r>
              <a:rPr lang="fi-FI" dirty="0"/>
              <a:t>Seuraavassa vaiheessa kysyttiin, mitkä tavoitteet tulisi erityisesti ottaa huomioon </a:t>
            </a:r>
            <a:r>
              <a:rPr lang="fi-FI" dirty="0" err="1"/>
              <a:t>Komppasuon</a:t>
            </a:r>
            <a:r>
              <a:rPr lang="fi-FI" dirty="0"/>
              <a:t> jatkokäytön suunnittelussa?</a:t>
            </a:r>
          </a:p>
          <a:p>
            <a:pPr marL="638175" lvl="1" indent="-285750"/>
            <a:r>
              <a:rPr lang="fi-FI" dirty="0" err="1"/>
              <a:t>Mentimeter</a:t>
            </a:r>
            <a:r>
              <a:rPr lang="fi-FI" dirty="0"/>
              <a:t>-kysely, jossa osallistujat arvioivat, kuinka tärkeää on eri tavoitteiden huomioon ottaminen</a:t>
            </a:r>
          </a:p>
          <a:p>
            <a:pPr marL="285750" indent="-285750">
              <a:buFont typeface="Arial" panose="020B0604020202020204" pitchFamily="34" charset="0"/>
              <a:buChar char="•"/>
            </a:pPr>
            <a:r>
              <a:rPr lang="fi-FI" dirty="0"/>
              <a:t>Lopuksi keskusteltiin, kuinka hyvin tärkeimmiksi koetut tavoitteet tulevat huomioon otetuksi alustavassa suunnitelmavaihtoehdossa?</a:t>
            </a:r>
          </a:p>
          <a:p>
            <a:pPr marL="638175" lvl="1" indent="-285750"/>
            <a:r>
              <a:rPr lang="fi-FI" dirty="0"/>
              <a:t>Vaikka varsinaista monitavoitearviointia ei tehty, niin keskustelu auttoi suunnittelijoita jatkomuokkaamaan suunnitemaa, niin että eri sidosryhmien tavoitteet tulevat paremmin mukaan suunnitteluun </a:t>
            </a:r>
          </a:p>
        </p:txBody>
      </p:sp>
      <p:pic>
        <p:nvPicPr>
          <p:cNvPr id="7" name="Kuva 1">
            <a:extLst>
              <a:ext uri="{FF2B5EF4-FFF2-40B4-BE49-F238E27FC236}">
                <a16:creationId xmlns:a16="http://schemas.microsoft.com/office/drawing/2014/main" id="{2367B742-7EDF-9208-8AF7-D6AC775E5E1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8248" y="6021288"/>
            <a:ext cx="1296144" cy="693732"/>
          </a:xfrm>
          <a:prstGeom prst="rect">
            <a:avLst/>
          </a:prstGeom>
        </p:spPr>
      </p:pic>
    </p:spTree>
    <p:extLst>
      <p:ext uri="{BB962C8B-B14F-4D97-AF65-F5344CB8AC3E}">
        <p14:creationId xmlns:p14="http://schemas.microsoft.com/office/powerpoint/2010/main" val="13314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1313A295-A48E-6EDE-AABD-9024E58E4A9B}"/>
              </a:ext>
              <a:ext uri="{C183D7F6-B498-43B3-948B-1728B52AA6E4}">
                <adec:decorative xmlns:adec="http://schemas.microsoft.com/office/drawing/2017/decorative" val="1"/>
              </a:ext>
            </a:extLst>
          </p:cNvPr>
          <p:cNvSpPr/>
          <p:nvPr/>
        </p:nvSpPr>
        <p:spPr>
          <a:xfrm>
            <a:off x="9408368" y="5661248"/>
            <a:ext cx="2664296" cy="11967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FBA48A5E-BE18-43BB-8645-72008D0C1F5B}"/>
              </a:ext>
            </a:extLst>
          </p:cNvPr>
          <p:cNvSpPr txBox="1">
            <a:spLocks noGrp="1"/>
          </p:cNvSpPr>
          <p:nvPr>
            <p:ph type="title" idx="4294967295"/>
          </p:nvPr>
        </p:nvSpPr>
        <p:spPr>
          <a:xfrm>
            <a:off x="119336" y="116632"/>
            <a:ext cx="4464496" cy="1938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a:ln>
                  <a:noFill/>
                </a:ln>
                <a:solidFill>
                  <a:schemeClr val="tx2"/>
                </a:solidFill>
                <a:effectLst/>
                <a:uLnTx/>
                <a:uFillTx/>
                <a:latin typeface="+mj-lt"/>
                <a:ea typeface="+mn-ea"/>
                <a:cs typeface="+mn-cs"/>
              </a:rPr>
              <a:t>Tavoitehierarkia turvetuotannosta poistuvien maa-alueiden uusille maankäyttö-</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a:ln>
                  <a:noFill/>
                </a:ln>
                <a:solidFill>
                  <a:schemeClr val="tx2"/>
                </a:solidFill>
                <a:effectLst/>
                <a:uLnTx/>
                <a:uFillTx/>
                <a:latin typeface="+mj-lt"/>
                <a:ea typeface="+mn-ea"/>
                <a:cs typeface="+mn-cs"/>
              </a:rPr>
              <a:t>muodoille</a:t>
            </a:r>
          </a:p>
        </p:txBody>
      </p:sp>
      <p:grpSp>
        <p:nvGrpSpPr>
          <p:cNvPr id="64" name="Group 63" descr="Tavoitehierarkia turvetuotannosta poistuvien maa-alueiden uusille maankäyttömuodoille">
            <a:extLst>
              <a:ext uri="{FF2B5EF4-FFF2-40B4-BE49-F238E27FC236}">
                <a16:creationId xmlns:a16="http://schemas.microsoft.com/office/drawing/2014/main" id="{8ECCD034-E19C-5C5F-88A1-3D99DDF5BEEE}"/>
              </a:ext>
            </a:extLst>
          </p:cNvPr>
          <p:cNvGrpSpPr/>
          <p:nvPr/>
        </p:nvGrpSpPr>
        <p:grpSpPr>
          <a:xfrm>
            <a:off x="335357" y="550622"/>
            <a:ext cx="11593293" cy="6116794"/>
            <a:chOff x="335357" y="550622"/>
            <a:chExt cx="11593293" cy="6116794"/>
          </a:xfrm>
        </p:grpSpPr>
        <p:sp>
          <p:nvSpPr>
            <p:cNvPr id="9" name="Freeform: Shape 8">
              <a:extLst>
                <a:ext uri="{FF2B5EF4-FFF2-40B4-BE49-F238E27FC236}">
                  <a16:creationId xmlns:a16="http://schemas.microsoft.com/office/drawing/2014/main" id="{2C8E080C-1652-0F18-E76E-2C6024A3595C}"/>
                </a:ext>
              </a:extLst>
            </p:cNvPr>
            <p:cNvSpPr/>
            <p:nvPr/>
          </p:nvSpPr>
          <p:spPr>
            <a:xfrm>
              <a:off x="335357" y="3140969"/>
              <a:ext cx="2090424" cy="936104"/>
            </a:xfrm>
            <a:custGeom>
              <a:avLst/>
              <a:gdLst>
                <a:gd name="connsiteX0" fmla="*/ 0 w 2090424"/>
                <a:gd name="connsiteY0" fmla="*/ 88274 h 882735"/>
                <a:gd name="connsiteX1" fmla="*/ 88274 w 2090424"/>
                <a:gd name="connsiteY1" fmla="*/ 0 h 882735"/>
                <a:gd name="connsiteX2" fmla="*/ 2002151 w 2090424"/>
                <a:gd name="connsiteY2" fmla="*/ 0 h 882735"/>
                <a:gd name="connsiteX3" fmla="*/ 2090425 w 2090424"/>
                <a:gd name="connsiteY3" fmla="*/ 88274 h 882735"/>
                <a:gd name="connsiteX4" fmla="*/ 2090424 w 2090424"/>
                <a:gd name="connsiteY4" fmla="*/ 794462 h 882735"/>
                <a:gd name="connsiteX5" fmla="*/ 2002150 w 2090424"/>
                <a:gd name="connsiteY5" fmla="*/ 882736 h 882735"/>
                <a:gd name="connsiteX6" fmla="*/ 88274 w 2090424"/>
                <a:gd name="connsiteY6" fmla="*/ 882735 h 882735"/>
                <a:gd name="connsiteX7" fmla="*/ 0 w 2090424"/>
                <a:gd name="connsiteY7" fmla="*/ 794461 h 882735"/>
                <a:gd name="connsiteX8" fmla="*/ 0 w 2090424"/>
                <a:gd name="connsiteY8" fmla="*/ 88274 h 88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0424" h="882735">
                  <a:moveTo>
                    <a:pt x="0" y="88274"/>
                  </a:moveTo>
                  <a:cubicBezTo>
                    <a:pt x="0" y="39522"/>
                    <a:pt x="39522" y="0"/>
                    <a:pt x="88274" y="0"/>
                  </a:cubicBezTo>
                  <a:lnTo>
                    <a:pt x="2002151" y="0"/>
                  </a:lnTo>
                  <a:cubicBezTo>
                    <a:pt x="2050903" y="0"/>
                    <a:pt x="2090425" y="39522"/>
                    <a:pt x="2090425" y="88274"/>
                  </a:cubicBezTo>
                  <a:cubicBezTo>
                    <a:pt x="2090425" y="323670"/>
                    <a:pt x="2090424" y="559066"/>
                    <a:pt x="2090424" y="794462"/>
                  </a:cubicBezTo>
                  <a:cubicBezTo>
                    <a:pt x="2090424" y="843214"/>
                    <a:pt x="2050902" y="882736"/>
                    <a:pt x="2002150" y="882736"/>
                  </a:cubicBezTo>
                  <a:lnTo>
                    <a:pt x="88274" y="882735"/>
                  </a:lnTo>
                  <a:cubicBezTo>
                    <a:pt x="39522" y="882735"/>
                    <a:pt x="0" y="843213"/>
                    <a:pt x="0" y="794461"/>
                  </a:cubicBezTo>
                  <a:lnTo>
                    <a:pt x="0" y="88274"/>
                  </a:lnTo>
                  <a:close/>
                </a:path>
              </a:pathLst>
            </a:custGeom>
            <a:solidFill>
              <a:schemeClr val="tx2">
                <a:lumMod val="75000"/>
                <a:lumOff val="25000"/>
              </a:schemeClr>
            </a:solidFill>
            <a:ln>
              <a:solidFill>
                <a:schemeClr val="accent1">
                  <a:lumMod val="50000"/>
                </a:schemeClr>
              </a:solid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spcFirstLastPara="0" vert="horz" wrap="square" lIns="37284" tIns="37284" rIns="37284" bIns="37284" numCol="1" spcCol="1270" anchor="ctr" anchorCtr="0">
              <a:noAutofit/>
            </a:bodyPr>
            <a:lstStyle/>
            <a:p>
              <a:pPr marL="0" lvl="0" indent="0" algn="ctr" defTabSz="800100">
                <a:lnSpc>
                  <a:spcPct val="90000"/>
                </a:lnSpc>
                <a:spcBef>
                  <a:spcPct val="0"/>
                </a:spcBef>
                <a:spcAft>
                  <a:spcPct val="35000"/>
                </a:spcAft>
                <a:buNone/>
              </a:pPr>
              <a:r>
                <a:rPr lang="fi-FI" sz="1800" b="0" kern="1200" dirty="0">
                  <a:solidFill>
                    <a:schemeClr val="tx1"/>
                  </a:solidFill>
                </a:rPr>
                <a:t>Toimenpiteiden kokonaisvaltainen arviointi</a:t>
              </a:r>
            </a:p>
          </p:txBody>
        </p:sp>
        <p:sp>
          <p:nvSpPr>
            <p:cNvPr id="10" name="Freeform: Shape 9">
              <a:extLst>
                <a:ext uri="{FF2B5EF4-FFF2-40B4-BE49-F238E27FC236}">
                  <a16:creationId xmlns:a16="http://schemas.microsoft.com/office/drawing/2014/main" id="{373A662C-4D44-C0FE-7BD6-176147633D03}"/>
                </a:ext>
              </a:extLst>
            </p:cNvPr>
            <p:cNvSpPr/>
            <p:nvPr/>
          </p:nvSpPr>
          <p:spPr>
            <a:xfrm rot="16696057">
              <a:off x="1574789" y="2594116"/>
              <a:ext cx="1987826" cy="9272"/>
            </a:xfrm>
            <a:custGeom>
              <a:avLst/>
              <a:gdLst>
                <a:gd name="connsiteX0" fmla="*/ 0 w 10000"/>
                <a:gd name="connsiteY0" fmla="*/ 5000 h 10000"/>
                <a:gd name="connsiteX1" fmla="*/ 10000 w 10000"/>
                <a:gd name="connsiteY1" fmla="*/ 5000 h 10000"/>
              </a:gdLst>
              <a:ahLst/>
              <a:cxnLst>
                <a:cxn ang="0">
                  <a:pos x="connsiteX0" y="connsiteY0"/>
                </a:cxn>
                <a:cxn ang="0">
                  <a:pos x="connsiteX1" y="connsiteY1"/>
                </a:cxn>
              </a:cxnLst>
              <a:rect l="l" t="t" r="r" b="b"/>
              <a:pathLst>
                <a:path w="10000" h="10000">
                  <a:moveTo>
                    <a:pt x="0" y="5000"/>
                  </a:moveTo>
                  <a:lnTo>
                    <a:pt x="10000" y="5000"/>
                  </a:lnTo>
                </a:path>
              </a:pathLst>
            </a:custGeom>
            <a:noFill/>
            <a:ln>
              <a:solidFill>
                <a:schemeClr val="accent1">
                  <a:lumMod val="50000"/>
                </a:schemeClr>
              </a:solidFill>
            </a:ln>
          </p:spPr>
          <p:style>
            <a:lnRef idx="2">
              <a:scrgbClr r="0" g="0" b="0"/>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spcFirstLastPara="0" vert="horz" wrap="square" lIns="956918" tIns="-45060" rIns="956916" bIns="-45060" numCol="1" spcCol="1270" anchor="ctr" anchorCtr="0">
              <a:noAutofit/>
            </a:bodyPr>
            <a:lstStyle/>
            <a:p>
              <a:pPr marL="0" lvl="0" indent="0" algn="ctr" defTabSz="311150">
                <a:lnSpc>
                  <a:spcPct val="90000"/>
                </a:lnSpc>
                <a:spcBef>
                  <a:spcPct val="0"/>
                </a:spcBef>
                <a:spcAft>
                  <a:spcPct val="35000"/>
                </a:spcAft>
                <a:buNone/>
              </a:pPr>
              <a:endParaRPr lang="fi-FI" sz="700" kern="1200"/>
            </a:p>
          </p:txBody>
        </p:sp>
        <p:sp>
          <p:nvSpPr>
            <p:cNvPr id="11" name="Freeform: Shape 10">
              <a:extLst>
                <a:ext uri="{FF2B5EF4-FFF2-40B4-BE49-F238E27FC236}">
                  <a16:creationId xmlns:a16="http://schemas.microsoft.com/office/drawing/2014/main" id="{59E6B12D-BDAF-D2F3-14B2-ADF92D33E86C}"/>
                </a:ext>
              </a:extLst>
            </p:cNvPr>
            <p:cNvSpPr/>
            <p:nvPr/>
          </p:nvSpPr>
          <p:spPr>
            <a:xfrm>
              <a:off x="2711624" y="1313503"/>
              <a:ext cx="1437017" cy="603330"/>
            </a:xfrm>
            <a:custGeom>
              <a:avLst/>
              <a:gdLst>
                <a:gd name="connsiteX0" fmla="*/ 0 w 1437017"/>
                <a:gd name="connsiteY0" fmla="*/ 60333 h 603330"/>
                <a:gd name="connsiteX1" fmla="*/ 60333 w 1437017"/>
                <a:gd name="connsiteY1" fmla="*/ 0 h 603330"/>
                <a:gd name="connsiteX2" fmla="*/ 1376684 w 1437017"/>
                <a:gd name="connsiteY2" fmla="*/ 0 h 603330"/>
                <a:gd name="connsiteX3" fmla="*/ 1437017 w 1437017"/>
                <a:gd name="connsiteY3" fmla="*/ 60333 h 603330"/>
                <a:gd name="connsiteX4" fmla="*/ 1437017 w 1437017"/>
                <a:gd name="connsiteY4" fmla="*/ 542997 h 603330"/>
                <a:gd name="connsiteX5" fmla="*/ 1376684 w 1437017"/>
                <a:gd name="connsiteY5" fmla="*/ 603330 h 603330"/>
                <a:gd name="connsiteX6" fmla="*/ 60333 w 1437017"/>
                <a:gd name="connsiteY6" fmla="*/ 603330 h 603330"/>
                <a:gd name="connsiteX7" fmla="*/ 0 w 1437017"/>
                <a:gd name="connsiteY7" fmla="*/ 542997 h 603330"/>
                <a:gd name="connsiteX8" fmla="*/ 0 w 1437017"/>
                <a:gd name="connsiteY8" fmla="*/ 60333 h 60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7017" h="603330">
                  <a:moveTo>
                    <a:pt x="0" y="60333"/>
                  </a:moveTo>
                  <a:cubicBezTo>
                    <a:pt x="0" y="27012"/>
                    <a:pt x="27012" y="0"/>
                    <a:pt x="60333" y="0"/>
                  </a:cubicBezTo>
                  <a:lnTo>
                    <a:pt x="1376684" y="0"/>
                  </a:lnTo>
                  <a:cubicBezTo>
                    <a:pt x="1410005" y="0"/>
                    <a:pt x="1437017" y="27012"/>
                    <a:pt x="1437017" y="60333"/>
                  </a:cubicBezTo>
                  <a:lnTo>
                    <a:pt x="1437017" y="542997"/>
                  </a:lnTo>
                  <a:cubicBezTo>
                    <a:pt x="1437017" y="576318"/>
                    <a:pt x="1410005" y="603330"/>
                    <a:pt x="1376684" y="603330"/>
                  </a:cubicBezTo>
                  <a:lnTo>
                    <a:pt x="60333" y="603330"/>
                  </a:lnTo>
                  <a:cubicBezTo>
                    <a:pt x="27012" y="603330"/>
                    <a:pt x="0" y="576318"/>
                    <a:pt x="0" y="542997"/>
                  </a:cubicBezTo>
                  <a:lnTo>
                    <a:pt x="0" y="60333"/>
                  </a:lnTo>
                  <a:close/>
                </a:path>
              </a:pathLst>
            </a:custGeom>
            <a:solidFill>
              <a:schemeClr val="accent1">
                <a:lumMod val="75000"/>
              </a:schemeClr>
            </a:solidFill>
            <a:ln>
              <a:solidFill>
                <a:schemeClr val="accent1">
                  <a:lumMod val="50000"/>
                </a:schemeClr>
              </a:solid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spcFirstLastPara="0" vert="horz" wrap="square" lIns="27831" tIns="27831" rIns="27831" bIns="27831" numCol="1" spcCol="1270" anchor="ctr" anchorCtr="0">
              <a:noAutofit/>
            </a:bodyPr>
            <a:lstStyle/>
            <a:p>
              <a:pPr marL="0" lvl="0" indent="0" algn="ctr" defTabSz="711200">
                <a:lnSpc>
                  <a:spcPct val="90000"/>
                </a:lnSpc>
                <a:spcBef>
                  <a:spcPct val="0"/>
                </a:spcBef>
                <a:spcAft>
                  <a:spcPct val="35000"/>
                </a:spcAft>
                <a:buNone/>
              </a:pPr>
              <a:r>
                <a:rPr lang="fi-FI" sz="1600" b="0" i="0" u="none" kern="1200" dirty="0">
                  <a:solidFill>
                    <a:schemeClr val="tx1"/>
                  </a:solidFill>
                </a:rPr>
                <a:t>Ympäristö-vaikutukset</a:t>
              </a:r>
              <a:endParaRPr lang="fi-FI" sz="1600" b="0" kern="1200" dirty="0">
                <a:solidFill>
                  <a:schemeClr val="tx1"/>
                </a:solidFill>
              </a:endParaRPr>
            </a:p>
          </p:txBody>
        </p:sp>
        <p:sp>
          <p:nvSpPr>
            <p:cNvPr id="12" name="Freeform: Shape 11">
              <a:extLst>
                <a:ext uri="{FF2B5EF4-FFF2-40B4-BE49-F238E27FC236}">
                  <a16:creationId xmlns:a16="http://schemas.microsoft.com/office/drawing/2014/main" id="{1114197E-EDAC-5A7A-D991-06DA0231C8F2}"/>
                </a:ext>
              </a:extLst>
            </p:cNvPr>
            <p:cNvSpPr/>
            <p:nvPr/>
          </p:nvSpPr>
          <p:spPr>
            <a:xfrm rot="17206102">
              <a:off x="3879048" y="1247732"/>
              <a:ext cx="757823" cy="9272"/>
            </a:xfrm>
            <a:custGeom>
              <a:avLst/>
              <a:gdLst>
                <a:gd name="connsiteX0" fmla="*/ 0 w 10000"/>
                <a:gd name="connsiteY0" fmla="*/ 5000 h 10000"/>
                <a:gd name="connsiteX1" fmla="*/ 10000 w 10000"/>
                <a:gd name="connsiteY1" fmla="*/ 5000 h 10000"/>
              </a:gdLst>
              <a:ahLst/>
              <a:cxnLst>
                <a:cxn ang="0">
                  <a:pos x="connsiteX0" y="connsiteY0"/>
                </a:cxn>
                <a:cxn ang="0">
                  <a:pos x="connsiteX1" y="connsiteY1"/>
                </a:cxn>
              </a:cxnLst>
              <a:rect l="l" t="t" r="r" b="b"/>
              <a:pathLst>
                <a:path w="10000" h="10000">
                  <a:moveTo>
                    <a:pt x="0" y="5000"/>
                  </a:moveTo>
                  <a:lnTo>
                    <a:pt x="10000" y="5000"/>
                  </a:lnTo>
                </a:path>
              </a:pathLst>
            </a:custGeom>
            <a:noFill/>
            <a:ln>
              <a:solidFill>
                <a:schemeClr val="accent1">
                  <a:lumMod val="50000"/>
                </a:schemeClr>
              </a:solidFill>
            </a:ln>
          </p:spPr>
          <p:style>
            <a:lnRef idx="2">
              <a:scrgbClr r="0" g="0" b="0"/>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txBody>
            <a:bodyPr spcFirstLastPara="0" vert="horz" wrap="square" lIns="372665" tIns="-14309" rIns="372666" bIns="-14311" numCol="1" spcCol="1270" anchor="ctr" anchorCtr="0">
              <a:noAutofit/>
            </a:bodyPr>
            <a:lstStyle/>
            <a:p>
              <a:pPr marL="0" lvl="0" indent="0" algn="ctr" defTabSz="222250">
                <a:lnSpc>
                  <a:spcPct val="90000"/>
                </a:lnSpc>
                <a:spcBef>
                  <a:spcPct val="0"/>
                </a:spcBef>
                <a:spcAft>
                  <a:spcPct val="35000"/>
                </a:spcAft>
                <a:buNone/>
              </a:pPr>
              <a:endParaRPr lang="fi-FI" sz="500" kern="1200"/>
            </a:p>
          </p:txBody>
        </p:sp>
        <p:sp>
          <p:nvSpPr>
            <p:cNvPr id="13" name="Freeform: Shape 12">
              <a:extLst>
                <a:ext uri="{FF2B5EF4-FFF2-40B4-BE49-F238E27FC236}">
                  <a16:creationId xmlns:a16="http://schemas.microsoft.com/office/drawing/2014/main" id="{7B1A41D3-42EC-44D4-BB5C-A3632419BA88}"/>
                </a:ext>
              </a:extLst>
            </p:cNvPr>
            <p:cNvSpPr/>
            <p:nvPr/>
          </p:nvSpPr>
          <p:spPr>
            <a:xfrm>
              <a:off x="4367277" y="637540"/>
              <a:ext cx="2231835" cy="504055"/>
            </a:xfrm>
            <a:custGeom>
              <a:avLst/>
              <a:gdLst>
                <a:gd name="connsiteX0" fmla="*/ 0 w 2231835"/>
                <a:gd name="connsiteY0" fmla="*/ 50406 h 504055"/>
                <a:gd name="connsiteX1" fmla="*/ 50406 w 2231835"/>
                <a:gd name="connsiteY1" fmla="*/ 0 h 504055"/>
                <a:gd name="connsiteX2" fmla="*/ 2181430 w 2231835"/>
                <a:gd name="connsiteY2" fmla="*/ 0 h 504055"/>
                <a:gd name="connsiteX3" fmla="*/ 2231836 w 2231835"/>
                <a:gd name="connsiteY3" fmla="*/ 50406 h 504055"/>
                <a:gd name="connsiteX4" fmla="*/ 2231835 w 2231835"/>
                <a:gd name="connsiteY4" fmla="*/ 453650 h 504055"/>
                <a:gd name="connsiteX5" fmla="*/ 2181429 w 2231835"/>
                <a:gd name="connsiteY5" fmla="*/ 504056 h 504055"/>
                <a:gd name="connsiteX6" fmla="*/ 50406 w 2231835"/>
                <a:gd name="connsiteY6" fmla="*/ 504055 h 504055"/>
                <a:gd name="connsiteX7" fmla="*/ 0 w 2231835"/>
                <a:gd name="connsiteY7" fmla="*/ 453649 h 504055"/>
                <a:gd name="connsiteX8" fmla="*/ 0 w 2231835"/>
                <a:gd name="connsiteY8" fmla="*/ 50406 h 50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1835" h="504055">
                  <a:moveTo>
                    <a:pt x="0" y="50406"/>
                  </a:moveTo>
                  <a:cubicBezTo>
                    <a:pt x="0" y="22568"/>
                    <a:pt x="22568" y="0"/>
                    <a:pt x="50406" y="0"/>
                  </a:cubicBezTo>
                  <a:lnTo>
                    <a:pt x="2181430" y="0"/>
                  </a:lnTo>
                  <a:cubicBezTo>
                    <a:pt x="2209268" y="0"/>
                    <a:pt x="2231836" y="22568"/>
                    <a:pt x="2231836" y="50406"/>
                  </a:cubicBezTo>
                  <a:cubicBezTo>
                    <a:pt x="2231836" y="184821"/>
                    <a:pt x="2231835" y="319235"/>
                    <a:pt x="2231835" y="453650"/>
                  </a:cubicBezTo>
                  <a:cubicBezTo>
                    <a:pt x="2231835" y="481488"/>
                    <a:pt x="2209267" y="504056"/>
                    <a:pt x="2181429" y="504056"/>
                  </a:cubicBezTo>
                  <a:lnTo>
                    <a:pt x="50406" y="504055"/>
                  </a:lnTo>
                  <a:cubicBezTo>
                    <a:pt x="22568" y="504055"/>
                    <a:pt x="0" y="481487"/>
                    <a:pt x="0" y="453649"/>
                  </a:cubicBezTo>
                  <a:lnTo>
                    <a:pt x="0" y="50406"/>
                  </a:lnTo>
                  <a:close/>
                </a:path>
              </a:pathLst>
            </a:custGeom>
            <a:solidFill>
              <a:schemeClr val="accent1">
                <a:lumMod val="20000"/>
                <a:lumOff val="80000"/>
              </a:schemeClr>
            </a:solidFill>
            <a:ln>
              <a:solidFill>
                <a:schemeClr val="accent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3653" tIns="23653" rIns="23653" bIns="23653" numCol="1" spcCol="1270" anchor="ctr" anchorCtr="0">
              <a:noAutofit/>
            </a:bodyPr>
            <a:lstStyle/>
            <a:p>
              <a:pPr marL="0" lvl="0" indent="0" algn="ctr" defTabSz="622300">
                <a:lnSpc>
                  <a:spcPct val="90000"/>
                </a:lnSpc>
                <a:spcBef>
                  <a:spcPct val="0"/>
                </a:spcBef>
                <a:spcAft>
                  <a:spcPct val="35000"/>
                </a:spcAft>
                <a:buNone/>
              </a:pPr>
              <a:r>
                <a:rPr lang="fi-FI" sz="1400" b="0" i="0" u="none" kern="1200" dirty="0">
                  <a:solidFill>
                    <a:schemeClr val="tx1"/>
                  </a:solidFill>
                </a:rPr>
                <a:t>Ilmastonmuutoksen hillintä</a:t>
              </a:r>
              <a:endParaRPr lang="fi-FI" sz="1400" kern="1200" dirty="0">
                <a:solidFill>
                  <a:schemeClr val="tx1"/>
                </a:solidFill>
              </a:endParaRPr>
            </a:p>
          </p:txBody>
        </p:sp>
        <p:sp>
          <p:nvSpPr>
            <p:cNvPr id="14" name="Freeform: Shape 13">
              <a:extLst>
                <a:ext uri="{FF2B5EF4-FFF2-40B4-BE49-F238E27FC236}">
                  <a16:creationId xmlns:a16="http://schemas.microsoft.com/office/drawing/2014/main" id="{AAB6B665-62D2-D845-80DD-D054058DFBAB}"/>
                </a:ext>
              </a:extLst>
            </p:cNvPr>
            <p:cNvSpPr/>
            <p:nvPr/>
          </p:nvSpPr>
          <p:spPr>
            <a:xfrm rot="19457599">
              <a:off x="6569915" y="794284"/>
              <a:ext cx="310633" cy="9272"/>
            </a:xfrm>
            <a:custGeom>
              <a:avLst/>
              <a:gdLst>
                <a:gd name="connsiteX0" fmla="*/ 0 w 10000"/>
                <a:gd name="connsiteY0" fmla="*/ 5000 h 10000"/>
                <a:gd name="connsiteX1" fmla="*/ 10000 w 10000"/>
                <a:gd name="connsiteY1" fmla="*/ 5000 h 10000"/>
              </a:gdLst>
              <a:ahLst/>
              <a:cxnLst>
                <a:cxn ang="0">
                  <a:pos x="connsiteX0" y="connsiteY0"/>
                </a:cxn>
                <a:cxn ang="0">
                  <a:pos x="connsiteX1" y="connsiteY1"/>
                </a:cxn>
              </a:cxnLst>
              <a:rect l="l" t="t" r="r" b="b"/>
              <a:pathLst>
                <a:path w="10000" h="10000">
                  <a:moveTo>
                    <a:pt x="0" y="5000"/>
                  </a:moveTo>
                  <a:lnTo>
                    <a:pt x="10000" y="5000"/>
                  </a:lnTo>
                </a:path>
              </a:pathLst>
            </a:custGeom>
            <a:noFill/>
            <a:ln>
              <a:solidFill>
                <a:schemeClr val="accent1">
                  <a:lumMod val="50000"/>
                </a:schemeClr>
              </a:solidFill>
            </a:ln>
          </p:spPr>
          <p:style>
            <a:lnRef idx="2">
              <a:scrgbClr r="0" g="0" b="0"/>
            </a:lnRef>
            <a:fillRef idx="0">
              <a:scrgbClr r="0" g="0" b="0"/>
            </a:fillRef>
            <a:effectRef idx="0">
              <a:schemeClr val="accent6">
                <a:tint val="50000"/>
                <a:hueOff val="0"/>
                <a:satOff val="0"/>
                <a:lumOff val="0"/>
                <a:alphaOff val="0"/>
              </a:schemeClr>
            </a:effectRef>
            <a:fontRef idx="minor">
              <a:schemeClr val="tx1">
                <a:hueOff val="0"/>
                <a:satOff val="0"/>
                <a:lumOff val="0"/>
                <a:alphaOff val="0"/>
              </a:schemeClr>
            </a:fontRef>
          </p:style>
          <p:txBody>
            <a:bodyPr spcFirstLastPara="0" vert="horz" wrap="square" lIns="160251" tIns="-3130" rIns="160250" bIns="-3130" numCol="1" spcCol="1270" anchor="ctr" anchorCtr="0">
              <a:noAutofit/>
            </a:bodyPr>
            <a:lstStyle/>
            <a:p>
              <a:pPr marL="0" lvl="0" indent="0" algn="ctr" defTabSz="222250">
                <a:lnSpc>
                  <a:spcPct val="90000"/>
                </a:lnSpc>
                <a:spcBef>
                  <a:spcPct val="0"/>
                </a:spcBef>
                <a:spcAft>
                  <a:spcPct val="35000"/>
                </a:spcAft>
                <a:buNone/>
              </a:pPr>
              <a:endParaRPr lang="fi-FI" sz="500" kern="1200"/>
            </a:p>
          </p:txBody>
        </p:sp>
        <p:sp>
          <p:nvSpPr>
            <p:cNvPr id="15" name="Freeform: Shape 14">
              <a:extLst>
                <a:ext uri="{FF2B5EF4-FFF2-40B4-BE49-F238E27FC236}">
                  <a16:creationId xmlns:a16="http://schemas.microsoft.com/office/drawing/2014/main" id="{FC3D8D3D-BB29-C2FA-63B8-629DD0EC5C8A}"/>
                </a:ext>
              </a:extLst>
            </p:cNvPr>
            <p:cNvSpPr/>
            <p:nvPr/>
          </p:nvSpPr>
          <p:spPr>
            <a:xfrm>
              <a:off x="6851351" y="550622"/>
              <a:ext cx="5077299" cy="315298"/>
            </a:xfrm>
            <a:custGeom>
              <a:avLst/>
              <a:gdLst>
                <a:gd name="connsiteX0" fmla="*/ 0 w 5077299"/>
                <a:gd name="connsiteY0" fmla="*/ 31530 h 315298"/>
                <a:gd name="connsiteX1" fmla="*/ 31530 w 5077299"/>
                <a:gd name="connsiteY1" fmla="*/ 0 h 315298"/>
                <a:gd name="connsiteX2" fmla="*/ 5045769 w 5077299"/>
                <a:gd name="connsiteY2" fmla="*/ 0 h 315298"/>
                <a:gd name="connsiteX3" fmla="*/ 5077299 w 5077299"/>
                <a:gd name="connsiteY3" fmla="*/ 31530 h 315298"/>
                <a:gd name="connsiteX4" fmla="*/ 5077299 w 5077299"/>
                <a:gd name="connsiteY4" fmla="*/ 283768 h 315298"/>
                <a:gd name="connsiteX5" fmla="*/ 5045769 w 5077299"/>
                <a:gd name="connsiteY5" fmla="*/ 315298 h 315298"/>
                <a:gd name="connsiteX6" fmla="*/ 31530 w 5077299"/>
                <a:gd name="connsiteY6" fmla="*/ 315298 h 315298"/>
                <a:gd name="connsiteX7" fmla="*/ 0 w 5077299"/>
                <a:gd name="connsiteY7" fmla="*/ 283768 h 315298"/>
                <a:gd name="connsiteX8" fmla="*/ 0 w 5077299"/>
                <a:gd name="connsiteY8" fmla="*/ 31530 h 31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7299" h="315298">
                  <a:moveTo>
                    <a:pt x="0" y="31530"/>
                  </a:moveTo>
                  <a:cubicBezTo>
                    <a:pt x="0" y="14116"/>
                    <a:pt x="14116" y="0"/>
                    <a:pt x="31530" y="0"/>
                  </a:cubicBezTo>
                  <a:lnTo>
                    <a:pt x="5045769" y="0"/>
                  </a:lnTo>
                  <a:cubicBezTo>
                    <a:pt x="5063183" y="0"/>
                    <a:pt x="5077299" y="14116"/>
                    <a:pt x="5077299" y="31530"/>
                  </a:cubicBezTo>
                  <a:lnTo>
                    <a:pt x="5077299" y="283768"/>
                  </a:lnTo>
                  <a:cubicBezTo>
                    <a:pt x="5077299" y="301182"/>
                    <a:pt x="5063183" y="315298"/>
                    <a:pt x="5045769" y="315298"/>
                  </a:cubicBezTo>
                  <a:lnTo>
                    <a:pt x="31530" y="315298"/>
                  </a:lnTo>
                  <a:cubicBezTo>
                    <a:pt x="14116" y="315298"/>
                    <a:pt x="0" y="301182"/>
                    <a:pt x="0" y="283768"/>
                  </a:cubicBezTo>
                  <a:lnTo>
                    <a:pt x="0" y="31530"/>
                  </a:lnTo>
                  <a:close/>
                </a:path>
              </a:pathLst>
            </a:custGeom>
            <a:solidFill>
              <a:schemeClr val="accent1">
                <a:lumMod val="20000"/>
                <a:lumOff val="80000"/>
              </a:schemeClr>
            </a:solidFill>
            <a:ln>
              <a:solidFill>
                <a:schemeClr val="accent1">
                  <a:lumMod val="50000"/>
                </a:schemeClr>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17490" tIns="17490" rIns="17490" bIns="17490" numCol="1" spcCol="1270" anchor="ctr" anchorCtr="0">
              <a:noAutofit/>
            </a:bodyPr>
            <a:lstStyle/>
            <a:p>
              <a:pPr marL="0" lvl="0" indent="0" algn="ctr" defTabSz="577850">
                <a:lnSpc>
                  <a:spcPct val="90000"/>
                </a:lnSpc>
                <a:spcBef>
                  <a:spcPct val="0"/>
                </a:spcBef>
                <a:spcAft>
                  <a:spcPct val="35000"/>
                </a:spcAft>
                <a:buNone/>
              </a:pPr>
              <a:r>
                <a:rPr lang="fi-FI" sz="1300" b="0" i="0" u="none" kern="1200" dirty="0">
                  <a:solidFill>
                    <a:schemeClr val="tx1"/>
                  </a:solidFill>
                </a:rPr>
                <a:t>Kasvihuonekaasupäästöjen vähentäminen</a:t>
              </a:r>
              <a:endParaRPr lang="fi-FI" sz="1300" kern="1200" dirty="0">
                <a:solidFill>
                  <a:schemeClr val="tx1"/>
                </a:solidFill>
              </a:endParaRPr>
            </a:p>
          </p:txBody>
        </p:sp>
        <p:sp>
          <p:nvSpPr>
            <p:cNvPr id="16" name="Freeform: Shape 15">
              <a:extLst>
                <a:ext uri="{FF2B5EF4-FFF2-40B4-BE49-F238E27FC236}">
                  <a16:creationId xmlns:a16="http://schemas.microsoft.com/office/drawing/2014/main" id="{B1444538-05D7-FDE2-8E01-D3774C59A2C8}"/>
                </a:ext>
              </a:extLst>
            </p:cNvPr>
            <p:cNvSpPr/>
            <p:nvPr/>
          </p:nvSpPr>
          <p:spPr>
            <a:xfrm rot="2142401">
              <a:off x="6569915" y="975580"/>
              <a:ext cx="310633" cy="9272"/>
            </a:xfrm>
            <a:custGeom>
              <a:avLst/>
              <a:gdLst>
                <a:gd name="connsiteX0" fmla="*/ 0 w 10000"/>
                <a:gd name="connsiteY0" fmla="*/ 5000 h 10000"/>
                <a:gd name="connsiteX1" fmla="*/ 10000 w 10000"/>
                <a:gd name="connsiteY1" fmla="*/ 5000 h 10000"/>
              </a:gdLst>
              <a:ahLst/>
              <a:cxnLst>
                <a:cxn ang="0">
                  <a:pos x="connsiteX0" y="connsiteY0"/>
                </a:cxn>
                <a:cxn ang="0">
                  <a:pos x="connsiteX1" y="connsiteY1"/>
                </a:cxn>
              </a:cxnLst>
              <a:rect l="l" t="t" r="r" b="b"/>
              <a:pathLst>
                <a:path w="10000" h="10000">
                  <a:moveTo>
                    <a:pt x="0" y="5000"/>
                  </a:moveTo>
                  <a:lnTo>
                    <a:pt x="10000" y="5000"/>
                  </a:lnTo>
                </a:path>
              </a:pathLst>
            </a:custGeom>
            <a:noFill/>
            <a:ln>
              <a:solidFill>
                <a:schemeClr val="accent1">
                  <a:lumMod val="50000"/>
                </a:schemeClr>
              </a:solidFill>
            </a:ln>
          </p:spPr>
          <p:style>
            <a:lnRef idx="2">
              <a:scrgbClr r="0" g="0" b="0"/>
            </a:lnRef>
            <a:fillRef idx="0">
              <a:scrgbClr r="0" g="0" b="0"/>
            </a:fillRef>
            <a:effectRef idx="0">
              <a:schemeClr val="accent6">
                <a:tint val="50000"/>
                <a:hueOff val="0"/>
                <a:satOff val="0"/>
                <a:lumOff val="0"/>
                <a:alphaOff val="0"/>
              </a:schemeClr>
            </a:effectRef>
            <a:fontRef idx="minor">
              <a:schemeClr val="tx1">
                <a:hueOff val="0"/>
                <a:satOff val="0"/>
                <a:lumOff val="0"/>
                <a:alphaOff val="0"/>
              </a:schemeClr>
            </a:fontRef>
          </p:style>
          <p:txBody>
            <a:bodyPr spcFirstLastPara="0" vert="horz" wrap="square" lIns="160251" tIns="-3130" rIns="160250" bIns="-3130" numCol="1" spcCol="1270" anchor="ctr" anchorCtr="0">
              <a:noAutofit/>
            </a:bodyPr>
            <a:lstStyle/>
            <a:p>
              <a:pPr marL="0" lvl="0" indent="0" algn="ctr" defTabSz="222250">
                <a:lnSpc>
                  <a:spcPct val="90000"/>
                </a:lnSpc>
                <a:spcBef>
                  <a:spcPct val="0"/>
                </a:spcBef>
                <a:spcAft>
                  <a:spcPct val="35000"/>
                </a:spcAft>
                <a:buNone/>
              </a:pPr>
              <a:endParaRPr lang="fi-FI" sz="500" kern="1200"/>
            </a:p>
          </p:txBody>
        </p:sp>
        <p:sp>
          <p:nvSpPr>
            <p:cNvPr id="17" name="Freeform: Shape 16">
              <a:extLst>
                <a:ext uri="{FF2B5EF4-FFF2-40B4-BE49-F238E27FC236}">
                  <a16:creationId xmlns:a16="http://schemas.microsoft.com/office/drawing/2014/main" id="{AF4ACA27-96E3-4CB1-E42B-FD3A261427FE}"/>
                </a:ext>
              </a:extLst>
            </p:cNvPr>
            <p:cNvSpPr/>
            <p:nvPr/>
          </p:nvSpPr>
          <p:spPr>
            <a:xfrm>
              <a:off x="6851351" y="913216"/>
              <a:ext cx="5077299" cy="315298"/>
            </a:xfrm>
            <a:custGeom>
              <a:avLst/>
              <a:gdLst>
                <a:gd name="connsiteX0" fmla="*/ 0 w 5077299"/>
                <a:gd name="connsiteY0" fmla="*/ 31530 h 315298"/>
                <a:gd name="connsiteX1" fmla="*/ 31530 w 5077299"/>
                <a:gd name="connsiteY1" fmla="*/ 0 h 315298"/>
                <a:gd name="connsiteX2" fmla="*/ 5045769 w 5077299"/>
                <a:gd name="connsiteY2" fmla="*/ 0 h 315298"/>
                <a:gd name="connsiteX3" fmla="*/ 5077299 w 5077299"/>
                <a:gd name="connsiteY3" fmla="*/ 31530 h 315298"/>
                <a:gd name="connsiteX4" fmla="*/ 5077299 w 5077299"/>
                <a:gd name="connsiteY4" fmla="*/ 283768 h 315298"/>
                <a:gd name="connsiteX5" fmla="*/ 5045769 w 5077299"/>
                <a:gd name="connsiteY5" fmla="*/ 315298 h 315298"/>
                <a:gd name="connsiteX6" fmla="*/ 31530 w 5077299"/>
                <a:gd name="connsiteY6" fmla="*/ 315298 h 315298"/>
                <a:gd name="connsiteX7" fmla="*/ 0 w 5077299"/>
                <a:gd name="connsiteY7" fmla="*/ 283768 h 315298"/>
                <a:gd name="connsiteX8" fmla="*/ 0 w 5077299"/>
                <a:gd name="connsiteY8" fmla="*/ 31530 h 31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7299" h="315298">
                  <a:moveTo>
                    <a:pt x="0" y="31530"/>
                  </a:moveTo>
                  <a:cubicBezTo>
                    <a:pt x="0" y="14116"/>
                    <a:pt x="14116" y="0"/>
                    <a:pt x="31530" y="0"/>
                  </a:cubicBezTo>
                  <a:lnTo>
                    <a:pt x="5045769" y="0"/>
                  </a:lnTo>
                  <a:cubicBezTo>
                    <a:pt x="5063183" y="0"/>
                    <a:pt x="5077299" y="14116"/>
                    <a:pt x="5077299" y="31530"/>
                  </a:cubicBezTo>
                  <a:lnTo>
                    <a:pt x="5077299" y="283768"/>
                  </a:lnTo>
                  <a:cubicBezTo>
                    <a:pt x="5077299" y="301182"/>
                    <a:pt x="5063183" y="315298"/>
                    <a:pt x="5045769" y="315298"/>
                  </a:cubicBezTo>
                  <a:lnTo>
                    <a:pt x="31530" y="315298"/>
                  </a:lnTo>
                  <a:cubicBezTo>
                    <a:pt x="14116" y="315298"/>
                    <a:pt x="0" y="301182"/>
                    <a:pt x="0" y="283768"/>
                  </a:cubicBezTo>
                  <a:lnTo>
                    <a:pt x="0" y="31530"/>
                  </a:lnTo>
                  <a:close/>
                </a:path>
              </a:pathLst>
            </a:custGeom>
            <a:solidFill>
              <a:schemeClr val="accent1">
                <a:lumMod val="20000"/>
                <a:lumOff val="80000"/>
              </a:schemeClr>
            </a:solidFill>
            <a:ln>
              <a:solidFill>
                <a:schemeClr val="accent1">
                  <a:lumMod val="50000"/>
                </a:schemeClr>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17490" tIns="17490" rIns="17490" bIns="17490" numCol="1" spcCol="1270" anchor="ctr" anchorCtr="0">
              <a:noAutofit/>
            </a:bodyPr>
            <a:lstStyle/>
            <a:p>
              <a:pPr marL="0" lvl="0" indent="0" algn="ctr" defTabSz="577850">
                <a:lnSpc>
                  <a:spcPct val="90000"/>
                </a:lnSpc>
                <a:spcBef>
                  <a:spcPct val="0"/>
                </a:spcBef>
                <a:spcAft>
                  <a:spcPct val="35000"/>
                </a:spcAft>
                <a:buNone/>
              </a:pPr>
              <a:r>
                <a:rPr lang="fi-FI" sz="1300" b="0" i="0" u="none" kern="1200" dirty="0">
                  <a:solidFill>
                    <a:schemeClr val="tx1"/>
                  </a:solidFill>
                </a:rPr>
                <a:t>Hiilen sidonta</a:t>
              </a:r>
              <a:endParaRPr lang="fi-FI" sz="1300" kern="1200" dirty="0">
                <a:solidFill>
                  <a:schemeClr val="tx1"/>
                </a:solidFill>
              </a:endParaRPr>
            </a:p>
          </p:txBody>
        </p:sp>
        <p:sp>
          <p:nvSpPr>
            <p:cNvPr id="18" name="Freeform: Shape 17">
              <a:extLst>
                <a:ext uri="{FF2B5EF4-FFF2-40B4-BE49-F238E27FC236}">
                  <a16:creationId xmlns:a16="http://schemas.microsoft.com/office/drawing/2014/main" id="{8A6991AC-6D96-231D-2304-B96E7B66CD2B}"/>
                </a:ext>
              </a:extLst>
            </p:cNvPr>
            <p:cNvSpPr/>
            <p:nvPr/>
          </p:nvSpPr>
          <p:spPr>
            <a:xfrm rot="21593505">
              <a:off x="4148642" y="1610326"/>
              <a:ext cx="218634" cy="9272"/>
            </a:xfrm>
            <a:custGeom>
              <a:avLst/>
              <a:gdLst>
                <a:gd name="connsiteX0" fmla="*/ 0 w 10000"/>
                <a:gd name="connsiteY0" fmla="*/ 5000 h 10000"/>
                <a:gd name="connsiteX1" fmla="*/ 10000 w 10000"/>
                <a:gd name="connsiteY1" fmla="*/ 5000 h 10000"/>
              </a:gdLst>
              <a:ahLst/>
              <a:cxnLst>
                <a:cxn ang="0">
                  <a:pos x="connsiteX0" y="connsiteY0"/>
                </a:cxn>
                <a:cxn ang="0">
                  <a:pos x="connsiteX1" y="connsiteY1"/>
                </a:cxn>
              </a:cxnLst>
              <a:rect l="l" t="t" r="r" b="b"/>
              <a:pathLst>
                <a:path w="10000" h="10000">
                  <a:moveTo>
                    <a:pt x="0" y="5000"/>
                  </a:moveTo>
                  <a:lnTo>
                    <a:pt x="10000" y="5000"/>
                  </a:lnTo>
                </a:path>
              </a:pathLst>
            </a:custGeom>
            <a:noFill/>
            <a:ln>
              <a:solidFill>
                <a:schemeClr val="accent1">
                  <a:lumMod val="50000"/>
                </a:schemeClr>
              </a:solidFill>
            </a:ln>
          </p:spPr>
          <p:style>
            <a:lnRef idx="2">
              <a:scrgbClr r="0" g="0" b="0"/>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txBody>
            <a:bodyPr spcFirstLastPara="0" vert="horz" wrap="square" lIns="116552" tIns="-830" rIns="116550" bIns="-830" numCol="1" spcCol="1270" anchor="ctr" anchorCtr="0">
              <a:noAutofit/>
            </a:bodyPr>
            <a:lstStyle/>
            <a:p>
              <a:pPr marL="0" lvl="0" indent="0" algn="ctr" defTabSz="222250">
                <a:lnSpc>
                  <a:spcPct val="90000"/>
                </a:lnSpc>
                <a:spcBef>
                  <a:spcPct val="0"/>
                </a:spcBef>
                <a:spcAft>
                  <a:spcPct val="35000"/>
                </a:spcAft>
                <a:buNone/>
              </a:pPr>
              <a:endParaRPr lang="fi-FI" sz="500" kern="1200"/>
            </a:p>
          </p:txBody>
        </p:sp>
        <p:sp>
          <p:nvSpPr>
            <p:cNvPr id="19" name="Freeform: Shape 18">
              <a:extLst>
                <a:ext uri="{FF2B5EF4-FFF2-40B4-BE49-F238E27FC236}">
                  <a16:creationId xmlns:a16="http://schemas.microsoft.com/office/drawing/2014/main" id="{2E3E09A7-CA25-C482-CDDB-14F346552FBF}"/>
                </a:ext>
              </a:extLst>
            </p:cNvPr>
            <p:cNvSpPr/>
            <p:nvPr/>
          </p:nvSpPr>
          <p:spPr>
            <a:xfrm>
              <a:off x="4367277" y="1362728"/>
              <a:ext cx="2231835" cy="504055"/>
            </a:xfrm>
            <a:custGeom>
              <a:avLst/>
              <a:gdLst>
                <a:gd name="connsiteX0" fmla="*/ 0 w 2231835"/>
                <a:gd name="connsiteY0" fmla="*/ 50406 h 504055"/>
                <a:gd name="connsiteX1" fmla="*/ 50406 w 2231835"/>
                <a:gd name="connsiteY1" fmla="*/ 0 h 504055"/>
                <a:gd name="connsiteX2" fmla="*/ 2181430 w 2231835"/>
                <a:gd name="connsiteY2" fmla="*/ 0 h 504055"/>
                <a:gd name="connsiteX3" fmla="*/ 2231836 w 2231835"/>
                <a:gd name="connsiteY3" fmla="*/ 50406 h 504055"/>
                <a:gd name="connsiteX4" fmla="*/ 2231835 w 2231835"/>
                <a:gd name="connsiteY4" fmla="*/ 453650 h 504055"/>
                <a:gd name="connsiteX5" fmla="*/ 2181429 w 2231835"/>
                <a:gd name="connsiteY5" fmla="*/ 504056 h 504055"/>
                <a:gd name="connsiteX6" fmla="*/ 50406 w 2231835"/>
                <a:gd name="connsiteY6" fmla="*/ 504055 h 504055"/>
                <a:gd name="connsiteX7" fmla="*/ 0 w 2231835"/>
                <a:gd name="connsiteY7" fmla="*/ 453649 h 504055"/>
                <a:gd name="connsiteX8" fmla="*/ 0 w 2231835"/>
                <a:gd name="connsiteY8" fmla="*/ 50406 h 50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1835" h="504055">
                  <a:moveTo>
                    <a:pt x="0" y="50406"/>
                  </a:moveTo>
                  <a:cubicBezTo>
                    <a:pt x="0" y="22568"/>
                    <a:pt x="22568" y="0"/>
                    <a:pt x="50406" y="0"/>
                  </a:cubicBezTo>
                  <a:lnTo>
                    <a:pt x="2181430" y="0"/>
                  </a:lnTo>
                  <a:cubicBezTo>
                    <a:pt x="2209268" y="0"/>
                    <a:pt x="2231836" y="22568"/>
                    <a:pt x="2231836" y="50406"/>
                  </a:cubicBezTo>
                  <a:cubicBezTo>
                    <a:pt x="2231836" y="184821"/>
                    <a:pt x="2231835" y="319235"/>
                    <a:pt x="2231835" y="453650"/>
                  </a:cubicBezTo>
                  <a:cubicBezTo>
                    <a:pt x="2231835" y="481488"/>
                    <a:pt x="2209267" y="504056"/>
                    <a:pt x="2181429" y="504056"/>
                  </a:cubicBezTo>
                  <a:lnTo>
                    <a:pt x="50406" y="504055"/>
                  </a:lnTo>
                  <a:cubicBezTo>
                    <a:pt x="22568" y="504055"/>
                    <a:pt x="0" y="481487"/>
                    <a:pt x="0" y="453649"/>
                  </a:cubicBezTo>
                  <a:lnTo>
                    <a:pt x="0" y="50406"/>
                  </a:lnTo>
                  <a:close/>
                </a:path>
              </a:pathLst>
            </a:custGeom>
            <a:solidFill>
              <a:schemeClr val="accent1">
                <a:lumMod val="60000"/>
                <a:lumOff val="40000"/>
              </a:schemeClr>
            </a:solidFill>
            <a:ln>
              <a:solidFill>
                <a:schemeClr val="accent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3653" tIns="23653" rIns="23653" bIns="23653" numCol="1" spcCol="1270" anchor="ctr" anchorCtr="0">
              <a:noAutofit/>
            </a:bodyPr>
            <a:lstStyle/>
            <a:p>
              <a:pPr marL="0" lvl="0" indent="0" algn="ctr" defTabSz="622300">
                <a:lnSpc>
                  <a:spcPct val="90000"/>
                </a:lnSpc>
                <a:spcBef>
                  <a:spcPct val="0"/>
                </a:spcBef>
                <a:spcAft>
                  <a:spcPct val="35000"/>
                </a:spcAft>
                <a:buNone/>
              </a:pPr>
              <a:r>
                <a:rPr lang="fi-FI" sz="1400" b="0" i="0" u="none" kern="1200" dirty="0">
                  <a:solidFill>
                    <a:schemeClr val="tx1"/>
                  </a:solidFill>
                </a:rPr>
                <a:t>Luonnon moni-muotoisuuden edistäminen</a:t>
              </a:r>
              <a:endParaRPr lang="fi-FI" sz="1400" kern="1200" dirty="0">
                <a:solidFill>
                  <a:schemeClr val="tx1"/>
                </a:solidFill>
              </a:endParaRPr>
            </a:p>
          </p:txBody>
        </p:sp>
        <p:sp>
          <p:nvSpPr>
            <p:cNvPr id="20" name="Freeform: Shape 19">
              <a:extLst>
                <a:ext uri="{FF2B5EF4-FFF2-40B4-BE49-F238E27FC236}">
                  <a16:creationId xmlns:a16="http://schemas.microsoft.com/office/drawing/2014/main" id="{0BCF9106-6D9B-6D75-662C-7773729F0493}"/>
                </a:ext>
              </a:extLst>
            </p:cNvPr>
            <p:cNvSpPr/>
            <p:nvPr/>
          </p:nvSpPr>
          <p:spPr>
            <a:xfrm rot="19457599">
              <a:off x="6569915" y="1519471"/>
              <a:ext cx="310633" cy="9272"/>
            </a:xfrm>
            <a:custGeom>
              <a:avLst/>
              <a:gdLst>
                <a:gd name="connsiteX0" fmla="*/ 0 w 10000"/>
                <a:gd name="connsiteY0" fmla="*/ 5000 h 10000"/>
                <a:gd name="connsiteX1" fmla="*/ 10000 w 10000"/>
                <a:gd name="connsiteY1" fmla="*/ 5000 h 10000"/>
              </a:gdLst>
              <a:ahLst/>
              <a:cxnLst>
                <a:cxn ang="0">
                  <a:pos x="connsiteX0" y="connsiteY0"/>
                </a:cxn>
                <a:cxn ang="0">
                  <a:pos x="connsiteX1" y="connsiteY1"/>
                </a:cxn>
              </a:cxnLst>
              <a:rect l="l" t="t" r="r" b="b"/>
              <a:pathLst>
                <a:path w="10000" h="10000">
                  <a:moveTo>
                    <a:pt x="0" y="5000"/>
                  </a:moveTo>
                  <a:lnTo>
                    <a:pt x="10000" y="5000"/>
                  </a:lnTo>
                </a:path>
              </a:pathLst>
            </a:custGeom>
            <a:noFill/>
            <a:ln>
              <a:solidFill>
                <a:schemeClr val="accent1">
                  <a:lumMod val="50000"/>
                </a:schemeClr>
              </a:solidFill>
            </a:ln>
          </p:spPr>
          <p:style>
            <a:lnRef idx="2">
              <a:scrgbClr r="0" g="0" b="0"/>
            </a:lnRef>
            <a:fillRef idx="0">
              <a:scrgbClr r="0" g="0" b="0"/>
            </a:fillRef>
            <a:effectRef idx="0">
              <a:schemeClr val="accent6">
                <a:tint val="50000"/>
                <a:hueOff val="0"/>
                <a:satOff val="0"/>
                <a:lumOff val="0"/>
                <a:alphaOff val="0"/>
              </a:schemeClr>
            </a:effectRef>
            <a:fontRef idx="minor">
              <a:schemeClr val="tx1">
                <a:hueOff val="0"/>
                <a:satOff val="0"/>
                <a:lumOff val="0"/>
                <a:alphaOff val="0"/>
              </a:schemeClr>
            </a:fontRef>
          </p:style>
          <p:txBody>
            <a:bodyPr spcFirstLastPara="0" vert="horz" wrap="square" lIns="160251" tIns="-3130" rIns="160250" bIns="-3130" numCol="1" spcCol="1270" anchor="ctr" anchorCtr="0">
              <a:noAutofit/>
            </a:bodyPr>
            <a:lstStyle/>
            <a:p>
              <a:pPr marL="0" lvl="0" indent="0" algn="ctr" defTabSz="222250">
                <a:lnSpc>
                  <a:spcPct val="90000"/>
                </a:lnSpc>
                <a:spcBef>
                  <a:spcPct val="0"/>
                </a:spcBef>
                <a:spcAft>
                  <a:spcPct val="35000"/>
                </a:spcAft>
                <a:buNone/>
              </a:pPr>
              <a:endParaRPr lang="fi-FI" sz="500" kern="1200"/>
            </a:p>
          </p:txBody>
        </p:sp>
        <p:sp>
          <p:nvSpPr>
            <p:cNvPr id="21" name="Freeform: Shape 20">
              <a:extLst>
                <a:ext uri="{FF2B5EF4-FFF2-40B4-BE49-F238E27FC236}">
                  <a16:creationId xmlns:a16="http://schemas.microsoft.com/office/drawing/2014/main" id="{FE0196C1-47AA-8342-BFD3-2B2999DA0E88}"/>
                </a:ext>
              </a:extLst>
            </p:cNvPr>
            <p:cNvSpPr/>
            <p:nvPr/>
          </p:nvSpPr>
          <p:spPr>
            <a:xfrm>
              <a:off x="6851351" y="1275809"/>
              <a:ext cx="5077299" cy="315298"/>
            </a:xfrm>
            <a:custGeom>
              <a:avLst/>
              <a:gdLst>
                <a:gd name="connsiteX0" fmla="*/ 0 w 5077299"/>
                <a:gd name="connsiteY0" fmla="*/ 31530 h 315298"/>
                <a:gd name="connsiteX1" fmla="*/ 31530 w 5077299"/>
                <a:gd name="connsiteY1" fmla="*/ 0 h 315298"/>
                <a:gd name="connsiteX2" fmla="*/ 5045769 w 5077299"/>
                <a:gd name="connsiteY2" fmla="*/ 0 h 315298"/>
                <a:gd name="connsiteX3" fmla="*/ 5077299 w 5077299"/>
                <a:gd name="connsiteY3" fmla="*/ 31530 h 315298"/>
                <a:gd name="connsiteX4" fmla="*/ 5077299 w 5077299"/>
                <a:gd name="connsiteY4" fmla="*/ 283768 h 315298"/>
                <a:gd name="connsiteX5" fmla="*/ 5045769 w 5077299"/>
                <a:gd name="connsiteY5" fmla="*/ 315298 h 315298"/>
                <a:gd name="connsiteX6" fmla="*/ 31530 w 5077299"/>
                <a:gd name="connsiteY6" fmla="*/ 315298 h 315298"/>
                <a:gd name="connsiteX7" fmla="*/ 0 w 5077299"/>
                <a:gd name="connsiteY7" fmla="*/ 283768 h 315298"/>
                <a:gd name="connsiteX8" fmla="*/ 0 w 5077299"/>
                <a:gd name="connsiteY8" fmla="*/ 31530 h 31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7299" h="315298">
                  <a:moveTo>
                    <a:pt x="0" y="31530"/>
                  </a:moveTo>
                  <a:cubicBezTo>
                    <a:pt x="0" y="14116"/>
                    <a:pt x="14116" y="0"/>
                    <a:pt x="31530" y="0"/>
                  </a:cubicBezTo>
                  <a:lnTo>
                    <a:pt x="5045769" y="0"/>
                  </a:lnTo>
                  <a:cubicBezTo>
                    <a:pt x="5063183" y="0"/>
                    <a:pt x="5077299" y="14116"/>
                    <a:pt x="5077299" y="31530"/>
                  </a:cubicBezTo>
                  <a:lnTo>
                    <a:pt x="5077299" y="283768"/>
                  </a:lnTo>
                  <a:cubicBezTo>
                    <a:pt x="5077299" y="301182"/>
                    <a:pt x="5063183" y="315298"/>
                    <a:pt x="5045769" y="315298"/>
                  </a:cubicBezTo>
                  <a:lnTo>
                    <a:pt x="31530" y="315298"/>
                  </a:lnTo>
                  <a:cubicBezTo>
                    <a:pt x="14116" y="315298"/>
                    <a:pt x="0" y="301182"/>
                    <a:pt x="0" y="283768"/>
                  </a:cubicBezTo>
                  <a:lnTo>
                    <a:pt x="0" y="31530"/>
                  </a:lnTo>
                  <a:close/>
                </a:path>
              </a:pathLst>
            </a:custGeom>
            <a:solidFill>
              <a:schemeClr val="accent1">
                <a:lumMod val="60000"/>
                <a:lumOff val="40000"/>
              </a:schemeClr>
            </a:solidFill>
            <a:ln>
              <a:solidFill>
                <a:schemeClr val="accent1">
                  <a:lumMod val="50000"/>
                </a:schemeClr>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17490" tIns="17490" rIns="17490" bIns="17490" numCol="1" spcCol="1270" anchor="ctr" anchorCtr="0">
              <a:noAutofit/>
            </a:bodyPr>
            <a:lstStyle/>
            <a:p>
              <a:pPr marL="0" lvl="0" indent="0" algn="ctr" defTabSz="577850">
                <a:lnSpc>
                  <a:spcPct val="90000"/>
                </a:lnSpc>
                <a:spcBef>
                  <a:spcPct val="0"/>
                </a:spcBef>
                <a:spcAft>
                  <a:spcPct val="35000"/>
                </a:spcAft>
                <a:buNone/>
              </a:pPr>
              <a:r>
                <a:rPr lang="fi-FI" sz="1300" b="0" i="0" u="none" kern="1200" dirty="0">
                  <a:solidFill>
                    <a:schemeClr val="tx1"/>
                  </a:solidFill>
                </a:rPr>
                <a:t>Kasvillisuuden (myös vesikasvit) monimuotoisuus</a:t>
              </a:r>
              <a:endParaRPr lang="fi-FI" sz="1300" kern="1200" dirty="0">
                <a:solidFill>
                  <a:schemeClr val="tx1"/>
                </a:solidFill>
              </a:endParaRPr>
            </a:p>
          </p:txBody>
        </p:sp>
        <p:sp>
          <p:nvSpPr>
            <p:cNvPr id="22" name="Freeform: Shape 21">
              <a:extLst>
                <a:ext uri="{FF2B5EF4-FFF2-40B4-BE49-F238E27FC236}">
                  <a16:creationId xmlns:a16="http://schemas.microsoft.com/office/drawing/2014/main" id="{7D56876B-FB02-E2C1-2C11-416B115322BD}"/>
                </a:ext>
              </a:extLst>
            </p:cNvPr>
            <p:cNvSpPr/>
            <p:nvPr/>
          </p:nvSpPr>
          <p:spPr>
            <a:xfrm rot="2142401">
              <a:off x="6569915" y="1700767"/>
              <a:ext cx="310633" cy="9272"/>
            </a:xfrm>
            <a:custGeom>
              <a:avLst/>
              <a:gdLst>
                <a:gd name="connsiteX0" fmla="*/ 0 w 10000"/>
                <a:gd name="connsiteY0" fmla="*/ 5000 h 10000"/>
                <a:gd name="connsiteX1" fmla="*/ 10000 w 10000"/>
                <a:gd name="connsiteY1" fmla="*/ 5000 h 10000"/>
              </a:gdLst>
              <a:ahLst/>
              <a:cxnLst>
                <a:cxn ang="0">
                  <a:pos x="connsiteX0" y="connsiteY0"/>
                </a:cxn>
                <a:cxn ang="0">
                  <a:pos x="connsiteX1" y="connsiteY1"/>
                </a:cxn>
              </a:cxnLst>
              <a:rect l="l" t="t" r="r" b="b"/>
              <a:pathLst>
                <a:path w="10000" h="10000">
                  <a:moveTo>
                    <a:pt x="0" y="5000"/>
                  </a:moveTo>
                  <a:lnTo>
                    <a:pt x="10000" y="5000"/>
                  </a:lnTo>
                </a:path>
              </a:pathLst>
            </a:custGeom>
            <a:noFill/>
            <a:ln>
              <a:solidFill>
                <a:schemeClr val="accent1">
                  <a:lumMod val="50000"/>
                </a:schemeClr>
              </a:solidFill>
            </a:ln>
          </p:spPr>
          <p:style>
            <a:lnRef idx="2">
              <a:scrgbClr r="0" g="0" b="0"/>
            </a:lnRef>
            <a:fillRef idx="0">
              <a:scrgbClr r="0" g="0" b="0"/>
            </a:fillRef>
            <a:effectRef idx="0">
              <a:schemeClr val="accent6">
                <a:tint val="50000"/>
                <a:hueOff val="0"/>
                <a:satOff val="0"/>
                <a:lumOff val="0"/>
                <a:alphaOff val="0"/>
              </a:schemeClr>
            </a:effectRef>
            <a:fontRef idx="minor">
              <a:schemeClr val="tx1">
                <a:hueOff val="0"/>
                <a:satOff val="0"/>
                <a:lumOff val="0"/>
                <a:alphaOff val="0"/>
              </a:schemeClr>
            </a:fontRef>
          </p:style>
          <p:txBody>
            <a:bodyPr spcFirstLastPara="0" vert="horz" wrap="square" lIns="160251" tIns="-3130" rIns="160250" bIns="-3130" numCol="1" spcCol="1270" anchor="ctr" anchorCtr="0">
              <a:noAutofit/>
            </a:bodyPr>
            <a:lstStyle/>
            <a:p>
              <a:pPr marL="0" lvl="0" indent="0" algn="ctr" defTabSz="222250">
                <a:lnSpc>
                  <a:spcPct val="90000"/>
                </a:lnSpc>
                <a:spcBef>
                  <a:spcPct val="0"/>
                </a:spcBef>
                <a:spcAft>
                  <a:spcPct val="35000"/>
                </a:spcAft>
                <a:buNone/>
              </a:pPr>
              <a:endParaRPr lang="fi-FI" sz="500" kern="1200"/>
            </a:p>
          </p:txBody>
        </p:sp>
        <p:sp>
          <p:nvSpPr>
            <p:cNvPr id="23" name="Freeform: Shape 22">
              <a:extLst>
                <a:ext uri="{FF2B5EF4-FFF2-40B4-BE49-F238E27FC236}">
                  <a16:creationId xmlns:a16="http://schemas.microsoft.com/office/drawing/2014/main" id="{6D4A1798-0A17-3860-4D27-C15B9F4BCA09}"/>
                </a:ext>
              </a:extLst>
            </p:cNvPr>
            <p:cNvSpPr/>
            <p:nvPr/>
          </p:nvSpPr>
          <p:spPr>
            <a:xfrm>
              <a:off x="6851351" y="1638403"/>
              <a:ext cx="5077299" cy="315298"/>
            </a:xfrm>
            <a:custGeom>
              <a:avLst/>
              <a:gdLst>
                <a:gd name="connsiteX0" fmla="*/ 0 w 5077299"/>
                <a:gd name="connsiteY0" fmla="*/ 31530 h 315298"/>
                <a:gd name="connsiteX1" fmla="*/ 31530 w 5077299"/>
                <a:gd name="connsiteY1" fmla="*/ 0 h 315298"/>
                <a:gd name="connsiteX2" fmla="*/ 5045769 w 5077299"/>
                <a:gd name="connsiteY2" fmla="*/ 0 h 315298"/>
                <a:gd name="connsiteX3" fmla="*/ 5077299 w 5077299"/>
                <a:gd name="connsiteY3" fmla="*/ 31530 h 315298"/>
                <a:gd name="connsiteX4" fmla="*/ 5077299 w 5077299"/>
                <a:gd name="connsiteY4" fmla="*/ 283768 h 315298"/>
                <a:gd name="connsiteX5" fmla="*/ 5045769 w 5077299"/>
                <a:gd name="connsiteY5" fmla="*/ 315298 h 315298"/>
                <a:gd name="connsiteX6" fmla="*/ 31530 w 5077299"/>
                <a:gd name="connsiteY6" fmla="*/ 315298 h 315298"/>
                <a:gd name="connsiteX7" fmla="*/ 0 w 5077299"/>
                <a:gd name="connsiteY7" fmla="*/ 283768 h 315298"/>
                <a:gd name="connsiteX8" fmla="*/ 0 w 5077299"/>
                <a:gd name="connsiteY8" fmla="*/ 31530 h 31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7299" h="315298">
                  <a:moveTo>
                    <a:pt x="0" y="31530"/>
                  </a:moveTo>
                  <a:cubicBezTo>
                    <a:pt x="0" y="14116"/>
                    <a:pt x="14116" y="0"/>
                    <a:pt x="31530" y="0"/>
                  </a:cubicBezTo>
                  <a:lnTo>
                    <a:pt x="5045769" y="0"/>
                  </a:lnTo>
                  <a:cubicBezTo>
                    <a:pt x="5063183" y="0"/>
                    <a:pt x="5077299" y="14116"/>
                    <a:pt x="5077299" y="31530"/>
                  </a:cubicBezTo>
                  <a:lnTo>
                    <a:pt x="5077299" y="283768"/>
                  </a:lnTo>
                  <a:cubicBezTo>
                    <a:pt x="5077299" y="301182"/>
                    <a:pt x="5063183" y="315298"/>
                    <a:pt x="5045769" y="315298"/>
                  </a:cubicBezTo>
                  <a:lnTo>
                    <a:pt x="31530" y="315298"/>
                  </a:lnTo>
                  <a:cubicBezTo>
                    <a:pt x="14116" y="315298"/>
                    <a:pt x="0" y="301182"/>
                    <a:pt x="0" y="283768"/>
                  </a:cubicBezTo>
                  <a:lnTo>
                    <a:pt x="0" y="31530"/>
                  </a:lnTo>
                  <a:close/>
                </a:path>
              </a:pathLst>
            </a:custGeom>
            <a:solidFill>
              <a:schemeClr val="accent1">
                <a:lumMod val="60000"/>
                <a:lumOff val="40000"/>
              </a:schemeClr>
            </a:solidFill>
            <a:ln>
              <a:solidFill>
                <a:schemeClr val="accent1">
                  <a:lumMod val="50000"/>
                </a:schemeClr>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17490" tIns="17490" rIns="17490" bIns="17490" numCol="1" spcCol="1270" anchor="ctr" anchorCtr="0">
              <a:noAutofit/>
            </a:bodyPr>
            <a:lstStyle/>
            <a:p>
              <a:pPr marL="0" lvl="0" indent="0" algn="ctr" defTabSz="577850">
                <a:lnSpc>
                  <a:spcPct val="90000"/>
                </a:lnSpc>
                <a:spcBef>
                  <a:spcPct val="0"/>
                </a:spcBef>
                <a:spcAft>
                  <a:spcPct val="35000"/>
                </a:spcAft>
                <a:buNone/>
              </a:pPr>
              <a:r>
                <a:rPr lang="fi-FI" sz="1300" b="0" i="0" u="none" kern="1200" dirty="0">
                  <a:solidFill>
                    <a:schemeClr val="tx1"/>
                  </a:solidFill>
                </a:rPr>
                <a:t>Eläimistön (hyönteiset, nisäkkäät, linnut, kalat, jne.) monimuotoisuus</a:t>
              </a:r>
              <a:endParaRPr lang="fi-FI" sz="1300" kern="1200" dirty="0">
                <a:solidFill>
                  <a:schemeClr val="tx1"/>
                </a:solidFill>
              </a:endParaRPr>
            </a:p>
          </p:txBody>
        </p:sp>
        <p:sp>
          <p:nvSpPr>
            <p:cNvPr id="24" name="Freeform: Shape 23">
              <a:extLst>
                <a:ext uri="{FF2B5EF4-FFF2-40B4-BE49-F238E27FC236}">
                  <a16:creationId xmlns:a16="http://schemas.microsoft.com/office/drawing/2014/main" id="{6E62F0A1-D312-969B-FC09-6FBB11F503AD}"/>
                </a:ext>
              </a:extLst>
            </p:cNvPr>
            <p:cNvSpPr/>
            <p:nvPr/>
          </p:nvSpPr>
          <p:spPr>
            <a:xfrm rot="4586033">
              <a:off x="3791922" y="2063567"/>
              <a:ext cx="932075" cy="9272"/>
            </a:xfrm>
            <a:custGeom>
              <a:avLst/>
              <a:gdLst>
                <a:gd name="connsiteX0" fmla="*/ 0 w 10000"/>
                <a:gd name="connsiteY0" fmla="*/ 5000 h 10000"/>
                <a:gd name="connsiteX1" fmla="*/ 10000 w 10000"/>
                <a:gd name="connsiteY1" fmla="*/ 5000 h 10000"/>
              </a:gdLst>
              <a:ahLst/>
              <a:cxnLst>
                <a:cxn ang="0">
                  <a:pos x="connsiteX0" y="connsiteY0"/>
                </a:cxn>
                <a:cxn ang="0">
                  <a:pos x="connsiteX1" y="connsiteY1"/>
                </a:cxn>
              </a:cxnLst>
              <a:rect l="l" t="t" r="r" b="b"/>
              <a:pathLst>
                <a:path w="10000" h="10000">
                  <a:moveTo>
                    <a:pt x="0" y="5000"/>
                  </a:moveTo>
                  <a:lnTo>
                    <a:pt x="10000" y="5000"/>
                  </a:lnTo>
                </a:path>
              </a:pathLst>
            </a:custGeom>
            <a:noFill/>
            <a:ln>
              <a:solidFill>
                <a:schemeClr val="accent1">
                  <a:lumMod val="50000"/>
                </a:schemeClr>
              </a:solidFill>
            </a:ln>
          </p:spPr>
          <p:style>
            <a:lnRef idx="2">
              <a:scrgbClr r="0" g="0" b="0"/>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txBody>
            <a:bodyPr spcFirstLastPara="0" vert="horz" wrap="square" lIns="455436" tIns="-18666" rIns="455435" bIns="-18666" numCol="1" spcCol="1270" anchor="ctr" anchorCtr="0">
              <a:noAutofit/>
            </a:bodyPr>
            <a:lstStyle/>
            <a:p>
              <a:pPr marL="0" lvl="0" indent="0" algn="ctr" defTabSz="222250">
                <a:lnSpc>
                  <a:spcPct val="90000"/>
                </a:lnSpc>
                <a:spcBef>
                  <a:spcPct val="0"/>
                </a:spcBef>
                <a:spcAft>
                  <a:spcPct val="35000"/>
                </a:spcAft>
                <a:buNone/>
              </a:pPr>
              <a:endParaRPr lang="fi-FI" sz="500" kern="1200"/>
            </a:p>
          </p:txBody>
        </p:sp>
        <p:sp>
          <p:nvSpPr>
            <p:cNvPr id="25" name="Freeform: Shape 24">
              <a:extLst>
                <a:ext uri="{FF2B5EF4-FFF2-40B4-BE49-F238E27FC236}">
                  <a16:creationId xmlns:a16="http://schemas.microsoft.com/office/drawing/2014/main" id="{5F1F1E3E-0603-FBB2-6F81-55C81FEDAF6B}"/>
                </a:ext>
              </a:extLst>
            </p:cNvPr>
            <p:cNvSpPr/>
            <p:nvPr/>
          </p:nvSpPr>
          <p:spPr>
            <a:xfrm>
              <a:off x="4367277" y="2269211"/>
              <a:ext cx="2231835" cy="504055"/>
            </a:xfrm>
            <a:custGeom>
              <a:avLst/>
              <a:gdLst>
                <a:gd name="connsiteX0" fmla="*/ 0 w 2231835"/>
                <a:gd name="connsiteY0" fmla="*/ 50406 h 504055"/>
                <a:gd name="connsiteX1" fmla="*/ 50406 w 2231835"/>
                <a:gd name="connsiteY1" fmla="*/ 0 h 504055"/>
                <a:gd name="connsiteX2" fmla="*/ 2181430 w 2231835"/>
                <a:gd name="connsiteY2" fmla="*/ 0 h 504055"/>
                <a:gd name="connsiteX3" fmla="*/ 2231836 w 2231835"/>
                <a:gd name="connsiteY3" fmla="*/ 50406 h 504055"/>
                <a:gd name="connsiteX4" fmla="*/ 2231835 w 2231835"/>
                <a:gd name="connsiteY4" fmla="*/ 453650 h 504055"/>
                <a:gd name="connsiteX5" fmla="*/ 2181429 w 2231835"/>
                <a:gd name="connsiteY5" fmla="*/ 504056 h 504055"/>
                <a:gd name="connsiteX6" fmla="*/ 50406 w 2231835"/>
                <a:gd name="connsiteY6" fmla="*/ 504055 h 504055"/>
                <a:gd name="connsiteX7" fmla="*/ 0 w 2231835"/>
                <a:gd name="connsiteY7" fmla="*/ 453649 h 504055"/>
                <a:gd name="connsiteX8" fmla="*/ 0 w 2231835"/>
                <a:gd name="connsiteY8" fmla="*/ 50406 h 50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1835" h="504055">
                  <a:moveTo>
                    <a:pt x="0" y="50406"/>
                  </a:moveTo>
                  <a:cubicBezTo>
                    <a:pt x="0" y="22568"/>
                    <a:pt x="22568" y="0"/>
                    <a:pt x="50406" y="0"/>
                  </a:cubicBezTo>
                  <a:lnTo>
                    <a:pt x="2181430" y="0"/>
                  </a:lnTo>
                  <a:cubicBezTo>
                    <a:pt x="2209268" y="0"/>
                    <a:pt x="2231836" y="22568"/>
                    <a:pt x="2231836" y="50406"/>
                  </a:cubicBezTo>
                  <a:cubicBezTo>
                    <a:pt x="2231836" y="184821"/>
                    <a:pt x="2231835" y="319235"/>
                    <a:pt x="2231835" y="453650"/>
                  </a:cubicBezTo>
                  <a:cubicBezTo>
                    <a:pt x="2231835" y="481488"/>
                    <a:pt x="2209267" y="504056"/>
                    <a:pt x="2181429" y="504056"/>
                  </a:cubicBezTo>
                  <a:lnTo>
                    <a:pt x="50406" y="504055"/>
                  </a:lnTo>
                  <a:cubicBezTo>
                    <a:pt x="22568" y="504055"/>
                    <a:pt x="0" y="481487"/>
                    <a:pt x="0" y="453649"/>
                  </a:cubicBezTo>
                  <a:lnTo>
                    <a:pt x="0" y="50406"/>
                  </a:lnTo>
                  <a:close/>
                </a:path>
              </a:pathLst>
            </a:custGeom>
            <a:solidFill>
              <a:schemeClr val="accent1"/>
            </a:solidFill>
            <a:ln>
              <a:solidFill>
                <a:schemeClr val="accent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3653" tIns="23653" rIns="23653" bIns="23653" numCol="1" spcCol="1270" anchor="ctr" anchorCtr="0">
              <a:noAutofit/>
            </a:bodyPr>
            <a:lstStyle/>
            <a:p>
              <a:pPr marL="0" lvl="0" indent="0" algn="ctr" defTabSz="622300">
                <a:lnSpc>
                  <a:spcPct val="90000"/>
                </a:lnSpc>
                <a:spcBef>
                  <a:spcPct val="0"/>
                </a:spcBef>
                <a:spcAft>
                  <a:spcPct val="35000"/>
                </a:spcAft>
                <a:buNone/>
              </a:pPr>
              <a:r>
                <a:rPr lang="fi-FI" sz="1400" b="0" i="0" u="none" kern="1200" dirty="0">
                  <a:solidFill>
                    <a:schemeClr val="tx1"/>
                  </a:solidFill>
                </a:rPr>
                <a:t>Vesien tilan parantaminen</a:t>
              </a:r>
              <a:endParaRPr lang="fi-FI" sz="1400" kern="1200" dirty="0">
                <a:solidFill>
                  <a:schemeClr val="tx1"/>
                </a:solidFill>
              </a:endParaRPr>
            </a:p>
          </p:txBody>
        </p:sp>
        <p:sp>
          <p:nvSpPr>
            <p:cNvPr id="26" name="Freeform: Shape 25">
              <a:extLst>
                <a:ext uri="{FF2B5EF4-FFF2-40B4-BE49-F238E27FC236}">
                  <a16:creationId xmlns:a16="http://schemas.microsoft.com/office/drawing/2014/main" id="{8EC4C1E0-0DA7-FA7D-8525-323C38B2C9AF}"/>
                </a:ext>
              </a:extLst>
            </p:cNvPr>
            <p:cNvSpPr/>
            <p:nvPr/>
          </p:nvSpPr>
          <p:spPr>
            <a:xfrm rot="18289469">
              <a:off x="6504382" y="2335306"/>
              <a:ext cx="441699" cy="9272"/>
            </a:xfrm>
            <a:custGeom>
              <a:avLst/>
              <a:gdLst>
                <a:gd name="connsiteX0" fmla="*/ 0 w 10000"/>
                <a:gd name="connsiteY0" fmla="*/ 5000 h 10000"/>
                <a:gd name="connsiteX1" fmla="*/ 10000 w 10000"/>
                <a:gd name="connsiteY1" fmla="*/ 5000 h 10000"/>
              </a:gdLst>
              <a:ahLst/>
              <a:cxnLst>
                <a:cxn ang="0">
                  <a:pos x="connsiteX0" y="connsiteY0"/>
                </a:cxn>
                <a:cxn ang="0">
                  <a:pos x="connsiteX1" y="connsiteY1"/>
                </a:cxn>
              </a:cxnLst>
              <a:rect l="l" t="t" r="r" b="b"/>
              <a:pathLst>
                <a:path w="10000" h="10000">
                  <a:moveTo>
                    <a:pt x="0" y="5000"/>
                  </a:moveTo>
                  <a:lnTo>
                    <a:pt x="10000" y="5000"/>
                  </a:lnTo>
                </a:path>
              </a:pathLst>
            </a:custGeom>
            <a:noFill/>
            <a:ln>
              <a:solidFill>
                <a:schemeClr val="accent1">
                  <a:lumMod val="50000"/>
                </a:schemeClr>
              </a:solidFill>
            </a:ln>
          </p:spPr>
          <p:style>
            <a:lnRef idx="2">
              <a:scrgbClr r="0" g="0" b="0"/>
            </a:lnRef>
            <a:fillRef idx="0">
              <a:scrgbClr r="0" g="0" b="0"/>
            </a:fillRef>
            <a:effectRef idx="0">
              <a:schemeClr val="accent6">
                <a:tint val="50000"/>
                <a:hueOff val="0"/>
                <a:satOff val="0"/>
                <a:lumOff val="0"/>
                <a:alphaOff val="0"/>
              </a:schemeClr>
            </a:effectRef>
            <a:fontRef idx="minor">
              <a:schemeClr val="tx1">
                <a:hueOff val="0"/>
                <a:satOff val="0"/>
                <a:lumOff val="0"/>
                <a:alphaOff val="0"/>
              </a:schemeClr>
            </a:fontRef>
          </p:style>
          <p:txBody>
            <a:bodyPr spcFirstLastPara="0" vert="horz" wrap="square" lIns="222507" tIns="-6407" rIns="222507" bIns="-6406" numCol="1" spcCol="1270" anchor="ctr" anchorCtr="0">
              <a:noAutofit/>
            </a:bodyPr>
            <a:lstStyle/>
            <a:p>
              <a:pPr marL="0" lvl="0" indent="0" algn="ctr" defTabSz="222250">
                <a:lnSpc>
                  <a:spcPct val="90000"/>
                </a:lnSpc>
                <a:spcBef>
                  <a:spcPct val="0"/>
                </a:spcBef>
                <a:spcAft>
                  <a:spcPct val="35000"/>
                </a:spcAft>
                <a:buNone/>
              </a:pPr>
              <a:endParaRPr lang="fi-FI" sz="500" kern="1200"/>
            </a:p>
          </p:txBody>
        </p:sp>
        <p:sp>
          <p:nvSpPr>
            <p:cNvPr id="27" name="Freeform: Shape 26">
              <a:extLst>
                <a:ext uri="{FF2B5EF4-FFF2-40B4-BE49-F238E27FC236}">
                  <a16:creationId xmlns:a16="http://schemas.microsoft.com/office/drawing/2014/main" id="{CA348603-E827-21FC-22B5-CB774F8B0556}"/>
                </a:ext>
              </a:extLst>
            </p:cNvPr>
            <p:cNvSpPr/>
            <p:nvPr/>
          </p:nvSpPr>
          <p:spPr>
            <a:xfrm>
              <a:off x="6851351" y="2000996"/>
              <a:ext cx="5077299" cy="315298"/>
            </a:xfrm>
            <a:custGeom>
              <a:avLst/>
              <a:gdLst>
                <a:gd name="connsiteX0" fmla="*/ 0 w 5077299"/>
                <a:gd name="connsiteY0" fmla="*/ 31530 h 315298"/>
                <a:gd name="connsiteX1" fmla="*/ 31530 w 5077299"/>
                <a:gd name="connsiteY1" fmla="*/ 0 h 315298"/>
                <a:gd name="connsiteX2" fmla="*/ 5045769 w 5077299"/>
                <a:gd name="connsiteY2" fmla="*/ 0 h 315298"/>
                <a:gd name="connsiteX3" fmla="*/ 5077299 w 5077299"/>
                <a:gd name="connsiteY3" fmla="*/ 31530 h 315298"/>
                <a:gd name="connsiteX4" fmla="*/ 5077299 w 5077299"/>
                <a:gd name="connsiteY4" fmla="*/ 283768 h 315298"/>
                <a:gd name="connsiteX5" fmla="*/ 5045769 w 5077299"/>
                <a:gd name="connsiteY5" fmla="*/ 315298 h 315298"/>
                <a:gd name="connsiteX6" fmla="*/ 31530 w 5077299"/>
                <a:gd name="connsiteY6" fmla="*/ 315298 h 315298"/>
                <a:gd name="connsiteX7" fmla="*/ 0 w 5077299"/>
                <a:gd name="connsiteY7" fmla="*/ 283768 h 315298"/>
                <a:gd name="connsiteX8" fmla="*/ 0 w 5077299"/>
                <a:gd name="connsiteY8" fmla="*/ 31530 h 31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7299" h="315298">
                  <a:moveTo>
                    <a:pt x="0" y="31530"/>
                  </a:moveTo>
                  <a:cubicBezTo>
                    <a:pt x="0" y="14116"/>
                    <a:pt x="14116" y="0"/>
                    <a:pt x="31530" y="0"/>
                  </a:cubicBezTo>
                  <a:lnTo>
                    <a:pt x="5045769" y="0"/>
                  </a:lnTo>
                  <a:cubicBezTo>
                    <a:pt x="5063183" y="0"/>
                    <a:pt x="5077299" y="14116"/>
                    <a:pt x="5077299" y="31530"/>
                  </a:cubicBezTo>
                  <a:lnTo>
                    <a:pt x="5077299" y="283768"/>
                  </a:lnTo>
                  <a:cubicBezTo>
                    <a:pt x="5077299" y="301182"/>
                    <a:pt x="5063183" y="315298"/>
                    <a:pt x="5045769" y="315298"/>
                  </a:cubicBezTo>
                  <a:lnTo>
                    <a:pt x="31530" y="315298"/>
                  </a:lnTo>
                  <a:cubicBezTo>
                    <a:pt x="14116" y="315298"/>
                    <a:pt x="0" y="301182"/>
                    <a:pt x="0" y="283768"/>
                  </a:cubicBezTo>
                  <a:lnTo>
                    <a:pt x="0" y="31530"/>
                  </a:lnTo>
                  <a:close/>
                </a:path>
              </a:pathLst>
            </a:custGeom>
            <a:solidFill>
              <a:schemeClr val="accent1"/>
            </a:solidFill>
            <a:ln>
              <a:solidFill>
                <a:schemeClr val="accent1">
                  <a:lumMod val="50000"/>
                </a:schemeClr>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17490" tIns="17490" rIns="17490" bIns="17490" numCol="1" spcCol="1270" anchor="ctr" anchorCtr="0">
              <a:noAutofit/>
            </a:bodyPr>
            <a:lstStyle/>
            <a:p>
              <a:pPr marL="0" lvl="0" indent="0" algn="ctr" defTabSz="577850">
                <a:lnSpc>
                  <a:spcPct val="90000"/>
                </a:lnSpc>
                <a:spcBef>
                  <a:spcPct val="0"/>
                </a:spcBef>
                <a:spcAft>
                  <a:spcPct val="35000"/>
                </a:spcAft>
                <a:buNone/>
              </a:pPr>
              <a:r>
                <a:rPr lang="fi-FI" sz="1300" b="0" i="0" u="none" kern="1200" dirty="0">
                  <a:solidFill>
                    <a:schemeClr val="tx1"/>
                  </a:solidFill>
                </a:rPr>
                <a:t>Kuormituksen (typpi, fosfori, hiili, kiintoaine) vähentäminen</a:t>
              </a:r>
              <a:endParaRPr lang="fi-FI" sz="1300" kern="1200" dirty="0">
                <a:solidFill>
                  <a:schemeClr val="tx1"/>
                </a:solidFill>
              </a:endParaRPr>
            </a:p>
          </p:txBody>
        </p:sp>
        <p:sp>
          <p:nvSpPr>
            <p:cNvPr id="28" name="Freeform: Shape 27">
              <a:extLst>
                <a:ext uri="{FF2B5EF4-FFF2-40B4-BE49-F238E27FC236}">
                  <a16:creationId xmlns:a16="http://schemas.microsoft.com/office/drawing/2014/main" id="{4D7067A9-D805-26C4-31F9-63BBB2049369}"/>
                </a:ext>
              </a:extLst>
            </p:cNvPr>
            <p:cNvSpPr/>
            <p:nvPr/>
          </p:nvSpPr>
          <p:spPr>
            <a:xfrm>
              <a:off x="6599112" y="2516603"/>
              <a:ext cx="252238" cy="9272"/>
            </a:xfrm>
            <a:custGeom>
              <a:avLst/>
              <a:gdLst>
                <a:gd name="connsiteX0" fmla="*/ 0 w 10000"/>
                <a:gd name="connsiteY0" fmla="*/ 5000 h 10000"/>
                <a:gd name="connsiteX1" fmla="*/ 10000 w 10000"/>
                <a:gd name="connsiteY1" fmla="*/ 5000 h 10000"/>
              </a:gdLst>
              <a:ahLst/>
              <a:cxnLst>
                <a:cxn ang="0">
                  <a:pos x="connsiteX0" y="connsiteY0"/>
                </a:cxn>
                <a:cxn ang="0">
                  <a:pos x="connsiteX1" y="connsiteY1"/>
                </a:cxn>
              </a:cxnLst>
              <a:rect l="l" t="t" r="r" b="b"/>
              <a:pathLst>
                <a:path w="10000" h="10000">
                  <a:moveTo>
                    <a:pt x="0" y="5000"/>
                  </a:moveTo>
                  <a:lnTo>
                    <a:pt x="10000" y="5000"/>
                  </a:lnTo>
                </a:path>
              </a:pathLst>
            </a:custGeom>
            <a:noFill/>
            <a:ln>
              <a:solidFill>
                <a:schemeClr val="accent1">
                  <a:lumMod val="50000"/>
                </a:schemeClr>
              </a:solidFill>
            </a:ln>
          </p:spPr>
          <p:style>
            <a:lnRef idx="2">
              <a:scrgbClr r="0" g="0" b="0"/>
            </a:lnRef>
            <a:fillRef idx="0">
              <a:scrgbClr r="0" g="0" b="0"/>
            </a:fillRef>
            <a:effectRef idx="0">
              <a:schemeClr val="accent6">
                <a:tint val="50000"/>
                <a:hueOff val="0"/>
                <a:satOff val="0"/>
                <a:lumOff val="0"/>
                <a:alphaOff val="0"/>
              </a:schemeClr>
            </a:effectRef>
            <a:fontRef idx="minor">
              <a:schemeClr val="tx1">
                <a:hueOff val="0"/>
                <a:satOff val="0"/>
                <a:lumOff val="0"/>
                <a:alphaOff val="0"/>
              </a:schemeClr>
            </a:fontRef>
          </p:style>
          <p:txBody>
            <a:bodyPr spcFirstLastPara="0" vert="horz" wrap="square" lIns="132514" tIns="-1670" rIns="132513" bIns="-1669" numCol="1" spcCol="1270" anchor="ctr" anchorCtr="0">
              <a:noAutofit/>
            </a:bodyPr>
            <a:lstStyle/>
            <a:p>
              <a:pPr marL="0" lvl="0" indent="0" algn="ctr" defTabSz="222250">
                <a:lnSpc>
                  <a:spcPct val="90000"/>
                </a:lnSpc>
                <a:spcBef>
                  <a:spcPct val="0"/>
                </a:spcBef>
                <a:spcAft>
                  <a:spcPct val="35000"/>
                </a:spcAft>
                <a:buNone/>
              </a:pPr>
              <a:endParaRPr lang="fi-FI" sz="500" kern="1200"/>
            </a:p>
          </p:txBody>
        </p:sp>
        <p:sp>
          <p:nvSpPr>
            <p:cNvPr id="29" name="Freeform: Shape 28">
              <a:extLst>
                <a:ext uri="{FF2B5EF4-FFF2-40B4-BE49-F238E27FC236}">
                  <a16:creationId xmlns:a16="http://schemas.microsoft.com/office/drawing/2014/main" id="{F93F3B34-932C-163A-0657-8CDC48C15E22}"/>
                </a:ext>
              </a:extLst>
            </p:cNvPr>
            <p:cNvSpPr/>
            <p:nvPr/>
          </p:nvSpPr>
          <p:spPr>
            <a:xfrm>
              <a:off x="6851351" y="2363590"/>
              <a:ext cx="5077299" cy="315298"/>
            </a:xfrm>
            <a:custGeom>
              <a:avLst/>
              <a:gdLst>
                <a:gd name="connsiteX0" fmla="*/ 0 w 5077299"/>
                <a:gd name="connsiteY0" fmla="*/ 31530 h 315298"/>
                <a:gd name="connsiteX1" fmla="*/ 31530 w 5077299"/>
                <a:gd name="connsiteY1" fmla="*/ 0 h 315298"/>
                <a:gd name="connsiteX2" fmla="*/ 5045769 w 5077299"/>
                <a:gd name="connsiteY2" fmla="*/ 0 h 315298"/>
                <a:gd name="connsiteX3" fmla="*/ 5077299 w 5077299"/>
                <a:gd name="connsiteY3" fmla="*/ 31530 h 315298"/>
                <a:gd name="connsiteX4" fmla="*/ 5077299 w 5077299"/>
                <a:gd name="connsiteY4" fmla="*/ 283768 h 315298"/>
                <a:gd name="connsiteX5" fmla="*/ 5045769 w 5077299"/>
                <a:gd name="connsiteY5" fmla="*/ 315298 h 315298"/>
                <a:gd name="connsiteX6" fmla="*/ 31530 w 5077299"/>
                <a:gd name="connsiteY6" fmla="*/ 315298 h 315298"/>
                <a:gd name="connsiteX7" fmla="*/ 0 w 5077299"/>
                <a:gd name="connsiteY7" fmla="*/ 283768 h 315298"/>
                <a:gd name="connsiteX8" fmla="*/ 0 w 5077299"/>
                <a:gd name="connsiteY8" fmla="*/ 31530 h 31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7299" h="315298">
                  <a:moveTo>
                    <a:pt x="0" y="31530"/>
                  </a:moveTo>
                  <a:cubicBezTo>
                    <a:pt x="0" y="14116"/>
                    <a:pt x="14116" y="0"/>
                    <a:pt x="31530" y="0"/>
                  </a:cubicBezTo>
                  <a:lnTo>
                    <a:pt x="5045769" y="0"/>
                  </a:lnTo>
                  <a:cubicBezTo>
                    <a:pt x="5063183" y="0"/>
                    <a:pt x="5077299" y="14116"/>
                    <a:pt x="5077299" y="31530"/>
                  </a:cubicBezTo>
                  <a:lnTo>
                    <a:pt x="5077299" y="283768"/>
                  </a:lnTo>
                  <a:cubicBezTo>
                    <a:pt x="5077299" y="301182"/>
                    <a:pt x="5063183" y="315298"/>
                    <a:pt x="5045769" y="315298"/>
                  </a:cubicBezTo>
                  <a:lnTo>
                    <a:pt x="31530" y="315298"/>
                  </a:lnTo>
                  <a:cubicBezTo>
                    <a:pt x="14116" y="315298"/>
                    <a:pt x="0" y="301182"/>
                    <a:pt x="0" y="283768"/>
                  </a:cubicBezTo>
                  <a:lnTo>
                    <a:pt x="0" y="31530"/>
                  </a:lnTo>
                  <a:close/>
                </a:path>
              </a:pathLst>
            </a:custGeom>
            <a:solidFill>
              <a:schemeClr val="accent1"/>
            </a:solidFill>
            <a:ln>
              <a:solidFill>
                <a:schemeClr val="accent1">
                  <a:lumMod val="50000"/>
                </a:schemeClr>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17490" tIns="17490" rIns="17490" bIns="17490" numCol="1" spcCol="1270" anchor="ctr" anchorCtr="0">
              <a:noAutofit/>
            </a:bodyPr>
            <a:lstStyle/>
            <a:p>
              <a:pPr marL="0" lvl="0" indent="0" algn="ctr" defTabSz="577850">
                <a:lnSpc>
                  <a:spcPct val="90000"/>
                </a:lnSpc>
                <a:spcBef>
                  <a:spcPct val="0"/>
                </a:spcBef>
                <a:spcAft>
                  <a:spcPct val="35000"/>
                </a:spcAft>
                <a:buNone/>
              </a:pPr>
              <a:r>
                <a:rPr lang="fi-FI" sz="1300" b="0" i="0" u="none" kern="1200" dirty="0">
                  <a:solidFill>
                    <a:schemeClr val="tx1"/>
                  </a:solidFill>
                </a:rPr>
                <a:t>Haitta-aineiden (mm. metallit) vähentäminen</a:t>
              </a:r>
              <a:endParaRPr lang="fi-FI" sz="1300" kern="1200" dirty="0">
                <a:solidFill>
                  <a:schemeClr val="tx1"/>
                </a:solidFill>
              </a:endParaRPr>
            </a:p>
          </p:txBody>
        </p:sp>
        <p:sp>
          <p:nvSpPr>
            <p:cNvPr id="30" name="Freeform: Shape 29">
              <a:extLst>
                <a:ext uri="{FF2B5EF4-FFF2-40B4-BE49-F238E27FC236}">
                  <a16:creationId xmlns:a16="http://schemas.microsoft.com/office/drawing/2014/main" id="{E1FA16C1-0D5B-4F92-A9D0-B0B4D9C74F90}"/>
                </a:ext>
              </a:extLst>
            </p:cNvPr>
            <p:cNvSpPr/>
            <p:nvPr/>
          </p:nvSpPr>
          <p:spPr>
            <a:xfrm rot="3310531">
              <a:off x="6504382" y="2697900"/>
              <a:ext cx="441699" cy="9272"/>
            </a:xfrm>
            <a:custGeom>
              <a:avLst/>
              <a:gdLst>
                <a:gd name="connsiteX0" fmla="*/ 0 w 10000"/>
                <a:gd name="connsiteY0" fmla="*/ 5000 h 10000"/>
                <a:gd name="connsiteX1" fmla="*/ 10000 w 10000"/>
                <a:gd name="connsiteY1" fmla="*/ 5000 h 10000"/>
              </a:gdLst>
              <a:ahLst/>
              <a:cxnLst>
                <a:cxn ang="0">
                  <a:pos x="connsiteX0" y="connsiteY0"/>
                </a:cxn>
                <a:cxn ang="0">
                  <a:pos x="connsiteX1" y="connsiteY1"/>
                </a:cxn>
              </a:cxnLst>
              <a:rect l="l" t="t" r="r" b="b"/>
              <a:pathLst>
                <a:path w="10000" h="10000">
                  <a:moveTo>
                    <a:pt x="0" y="5000"/>
                  </a:moveTo>
                  <a:lnTo>
                    <a:pt x="10000" y="5000"/>
                  </a:lnTo>
                </a:path>
              </a:pathLst>
            </a:custGeom>
            <a:noFill/>
            <a:ln>
              <a:solidFill>
                <a:schemeClr val="accent1">
                  <a:lumMod val="50000"/>
                </a:schemeClr>
              </a:solidFill>
            </a:ln>
          </p:spPr>
          <p:style>
            <a:lnRef idx="2">
              <a:scrgbClr r="0" g="0" b="0"/>
            </a:lnRef>
            <a:fillRef idx="0">
              <a:scrgbClr r="0" g="0" b="0"/>
            </a:fillRef>
            <a:effectRef idx="0">
              <a:schemeClr val="accent6">
                <a:tint val="50000"/>
                <a:hueOff val="0"/>
                <a:satOff val="0"/>
                <a:lumOff val="0"/>
                <a:alphaOff val="0"/>
              </a:schemeClr>
            </a:effectRef>
            <a:fontRef idx="minor">
              <a:schemeClr val="tx1">
                <a:hueOff val="0"/>
                <a:satOff val="0"/>
                <a:lumOff val="0"/>
                <a:alphaOff val="0"/>
              </a:schemeClr>
            </a:fontRef>
          </p:style>
          <p:txBody>
            <a:bodyPr spcFirstLastPara="0" vert="horz" wrap="square" lIns="222506" tIns="-6407" rIns="222508" bIns="-6406" numCol="1" spcCol="1270" anchor="ctr" anchorCtr="0">
              <a:noAutofit/>
            </a:bodyPr>
            <a:lstStyle/>
            <a:p>
              <a:pPr marL="0" lvl="0" indent="0" algn="ctr" defTabSz="222250">
                <a:lnSpc>
                  <a:spcPct val="90000"/>
                </a:lnSpc>
                <a:spcBef>
                  <a:spcPct val="0"/>
                </a:spcBef>
                <a:spcAft>
                  <a:spcPct val="35000"/>
                </a:spcAft>
                <a:buNone/>
              </a:pPr>
              <a:endParaRPr lang="fi-FI" sz="500" kern="1200"/>
            </a:p>
          </p:txBody>
        </p:sp>
        <p:sp>
          <p:nvSpPr>
            <p:cNvPr id="31" name="Freeform: Shape 30">
              <a:extLst>
                <a:ext uri="{FF2B5EF4-FFF2-40B4-BE49-F238E27FC236}">
                  <a16:creationId xmlns:a16="http://schemas.microsoft.com/office/drawing/2014/main" id="{FF3685DA-903C-B8A8-BD23-6DC16C4AF81B}"/>
                </a:ext>
              </a:extLst>
            </p:cNvPr>
            <p:cNvSpPr/>
            <p:nvPr/>
          </p:nvSpPr>
          <p:spPr>
            <a:xfrm>
              <a:off x="6851351" y="2726183"/>
              <a:ext cx="5077299" cy="315298"/>
            </a:xfrm>
            <a:custGeom>
              <a:avLst/>
              <a:gdLst>
                <a:gd name="connsiteX0" fmla="*/ 0 w 5077299"/>
                <a:gd name="connsiteY0" fmla="*/ 31530 h 315298"/>
                <a:gd name="connsiteX1" fmla="*/ 31530 w 5077299"/>
                <a:gd name="connsiteY1" fmla="*/ 0 h 315298"/>
                <a:gd name="connsiteX2" fmla="*/ 5045769 w 5077299"/>
                <a:gd name="connsiteY2" fmla="*/ 0 h 315298"/>
                <a:gd name="connsiteX3" fmla="*/ 5077299 w 5077299"/>
                <a:gd name="connsiteY3" fmla="*/ 31530 h 315298"/>
                <a:gd name="connsiteX4" fmla="*/ 5077299 w 5077299"/>
                <a:gd name="connsiteY4" fmla="*/ 283768 h 315298"/>
                <a:gd name="connsiteX5" fmla="*/ 5045769 w 5077299"/>
                <a:gd name="connsiteY5" fmla="*/ 315298 h 315298"/>
                <a:gd name="connsiteX6" fmla="*/ 31530 w 5077299"/>
                <a:gd name="connsiteY6" fmla="*/ 315298 h 315298"/>
                <a:gd name="connsiteX7" fmla="*/ 0 w 5077299"/>
                <a:gd name="connsiteY7" fmla="*/ 283768 h 315298"/>
                <a:gd name="connsiteX8" fmla="*/ 0 w 5077299"/>
                <a:gd name="connsiteY8" fmla="*/ 31530 h 31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7299" h="315298">
                  <a:moveTo>
                    <a:pt x="0" y="31530"/>
                  </a:moveTo>
                  <a:cubicBezTo>
                    <a:pt x="0" y="14116"/>
                    <a:pt x="14116" y="0"/>
                    <a:pt x="31530" y="0"/>
                  </a:cubicBezTo>
                  <a:lnTo>
                    <a:pt x="5045769" y="0"/>
                  </a:lnTo>
                  <a:cubicBezTo>
                    <a:pt x="5063183" y="0"/>
                    <a:pt x="5077299" y="14116"/>
                    <a:pt x="5077299" y="31530"/>
                  </a:cubicBezTo>
                  <a:lnTo>
                    <a:pt x="5077299" y="283768"/>
                  </a:lnTo>
                  <a:cubicBezTo>
                    <a:pt x="5077299" y="301182"/>
                    <a:pt x="5063183" y="315298"/>
                    <a:pt x="5045769" y="315298"/>
                  </a:cubicBezTo>
                  <a:lnTo>
                    <a:pt x="31530" y="315298"/>
                  </a:lnTo>
                  <a:cubicBezTo>
                    <a:pt x="14116" y="315298"/>
                    <a:pt x="0" y="301182"/>
                    <a:pt x="0" y="283768"/>
                  </a:cubicBezTo>
                  <a:lnTo>
                    <a:pt x="0" y="31530"/>
                  </a:lnTo>
                  <a:close/>
                </a:path>
              </a:pathLst>
            </a:custGeom>
            <a:solidFill>
              <a:schemeClr val="accent1"/>
            </a:solidFill>
            <a:ln>
              <a:solidFill>
                <a:schemeClr val="accent1">
                  <a:lumMod val="50000"/>
                </a:schemeClr>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17490" tIns="17490" rIns="17490" bIns="17490" numCol="1" spcCol="1270" anchor="ctr" anchorCtr="0">
              <a:noAutofit/>
            </a:bodyPr>
            <a:lstStyle/>
            <a:p>
              <a:pPr marL="0" lvl="0" indent="0" algn="ctr" defTabSz="577850">
                <a:lnSpc>
                  <a:spcPct val="90000"/>
                </a:lnSpc>
                <a:spcBef>
                  <a:spcPct val="0"/>
                </a:spcBef>
                <a:spcAft>
                  <a:spcPct val="35000"/>
                </a:spcAft>
                <a:buNone/>
              </a:pPr>
              <a:r>
                <a:rPr lang="fi-FI" sz="1300" b="0" i="0" u="none" kern="1200" dirty="0">
                  <a:solidFill>
                    <a:schemeClr val="tx1"/>
                  </a:solidFill>
                </a:rPr>
                <a:t>Vesien korkeuksien ja virtauksien hallinta</a:t>
              </a:r>
            </a:p>
          </p:txBody>
        </p:sp>
        <p:sp>
          <p:nvSpPr>
            <p:cNvPr id="32" name="Freeform: Shape 31">
              <a:extLst>
                <a:ext uri="{FF2B5EF4-FFF2-40B4-BE49-F238E27FC236}">
                  <a16:creationId xmlns:a16="http://schemas.microsoft.com/office/drawing/2014/main" id="{F9C5679D-3036-0FC2-51D5-229DEFC9EDB8}"/>
                </a:ext>
              </a:extLst>
            </p:cNvPr>
            <p:cNvSpPr/>
            <p:nvPr/>
          </p:nvSpPr>
          <p:spPr>
            <a:xfrm flipV="1">
              <a:off x="2425401" y="3573016"/>
              <a:ext cx="286223" cy="45719"/>
            </a:xfrm>
            <a:custGeom>
              <a:avLst/>
              <a:gdLst>
                <a:gd name="connsiteX0" fmla="*/ 0 w 10000"/>
                <a:gd name="connsiteY0" fmla="*/ 5000 h 10000"/>
                <a:gd name="connsiteX1" fmla="*/ 10000 w 10000"/>
                <a:gd name="connsiteY1" fmla="*/ 5000 h 10000"/>
              </a:gdLst>
              <a:ahLst/>
              <a:cxnLst>
                <a:cxn ang="0">
                  <a:pos x="connsiteX0" y="connsiteY0"/>
                </a:cxn>
                <a:cxn ang="0">
                  <a:pos x="connsiteX1" y="connsiteY1"/>
                </a:cxn>
              </a:cxnLst>
              <a:rect l="l" t="t" r="r" b="b"/>
              <a:pathLst>
                <a:path w="10000" h="10000">
                  <a:moveTo>
                    <a:pt x="0" y="5000"/>
                  </a:moveTo>
                  <a:lnTo>
                    <a:pt x="10000" y="5000"/>
                  </a:lnTo>
                </a:path>
              </a:pathLst>
            </a:custGeom>
            <a:noFill/>
            <a:ln>
              <a:solidFill>
                <a:schemeClr val="accent4">
                  <a:lumMod val="50000"/>
                </a:schemeClr>
              </a:solidFill>
            </a:ln>
          </p:spPr>
          <p:style>
            <a:lnRef idx="2">
              <a:scrgbClr r="0" g="0" b="0"/>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spcFirstLastPara="0" vert="horz" wrap="square" lIns="133182" tIns="-1706" rIns="133181" bIns="-1705" numCol="1" spcCol="1270" anchor="ctr" anchorCtr="0">
              <a:noAutofit/>
            </a:bodyPr>
            <a:lstStyle/>
            <a:p>
              <a:pPr marL="0" lvl="0" indent="0" algn="ctr" defTabSz="222250">
                <a:lnSpc>
                  <a:spcPct val="90000"/>
                </a:lnSpc>
                <a:spcBef>
                  <a:spcPct val="0"/>
                </a:spcBef>
                <a:spcAft>
                  <a:spcPct val="35000"/>
                </a:spcAft>
                <a:buNone/>
              </a:pPr>
              <a:endParaRPr lang="fi-FI" sz="500" kern="1200"/>
            </a:p>
          </p:txBody>
        </p:sp>
        <p:sp>
          <p:nvSpPr>
            <p:cNvPr id="33" name="Freeform: Shape 32">
              <a:extLst>
                <a:ext uri="{FF2B5EF4-FFF2-40B4-BE49-F238E27FC236}">
                  <a16:creationId xmlns:a16="http://schemas.microsoft.com/office/drawing/2014/main" id="{53352264-8DCB-EBEE-3231-523C11C619D4}"/>
                </a:ext>
              </a:extLst>
            </p:cNvPr>
            <p:cNvSpPr/>
            <p:nvPr/>
          </p:nvSpPr>
          <p:spPr>
            <a:xfrm>
              <a:off x="2678020" y="3307354"/>
              <a:ext cx="1437017" cy="603330"/>
            </a:xfrm>
            <a:custGeom>
              <a:avLst/>
              <a:gdLst>
                <a:gd name="connsiteX0" fmla="*/ 0 w 1437017"/>
                <a:gd name="connsiteY0" fmla="*/ 60333 h 603330"/>
                <a:gd name="connsiteX1" fmla="*/ 60333 w 1437017"/>
                <a:gd name="connsiteY1" fmla="*/ 0 h 603330"/>
                <a:gd name="connsiteX2" fmla="*/ 1376684 w 1437017"/>
                <a:gd name="connsiteY2" fmla="*/ 0 h 603330"/>
                <a:gd name="connsiteX3" fmla="*/ 1437017 w 1437017"/>
                <a:gd name="connsiteY3" fmla="*/ 60333 h 603330"/>
                <a:gd name="connsiteX4" fmla="*/ 1437017 w 1437017"/>
                <a:gd name="connsiteY4" fmla="*/ 542997 h 603330"/>
                <a:gd name="connsiteX5" fmla="*/ 1376684 w 1437017"/>
                <a:gd name="connsiteY5" fmla="*/ 603330 h 603330"/>
                <a:gd name="connsiteX6" fmla="*/ 60333 w 1437017"/>
                <a:gd name="connsiteY6" fmla="*/ 603330 h 603330"/>
                <a:gd name="connsiteX7" fmla="*/ 0 w 1437017"/>
                <a:gd name="connsiteY7" fmla="*/ 542997 h 603330"/>
                <a:gd name="connsiteX8" fmla="*/ 0 w 1437017"/>
                <a:gd name="connsiteY8" fmla="*/ 60333 h 60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7017" h="603330">
                  <a:moveTo>
                    <a:pt x="0" y="60333"/>
                  </a:moveTo>
                  <a:cubicBezTo>
                    <a:pt x="0" y="27012"/>
                    <a:pt x="27012" y="0"/>
                    <a:pt x="60333" y="0"/>
                  </a:cubicBezTo>
                  <a:lnTo>
                    <a:pt x="1376684" y="0"/>
                  </a:lnTo>
                  <a:cubicBezTo>
                    <a:pt x="1410005" y="0"/>
                    <a:pt x="1437017" y="27012"/>
                    <a:pt x="1437017" y="60333"/>
                  </a:cubicBezTo>
                  <a:lnTo>
                    <a:pt x="1437017" y="542997"/>
                  </a:lnTo>
                  <a:cubicBezTo>
                    <a:pt x="1437017" y="576318"/>
                    <a:pt x="1410005" y="603330"/>
                    <a:pt x="1376684" y="603330"/>
                  </a:cubicBezTo>
                  <a:lnTo>
                    <a:pt x="60333" y="603330"/>
                  </a:lnTo>
                  <a:cubicBezTo>
                    <a:pt x="27012" y="603330"/>
                    <a:pt x="0" y="576318"/>
                    <a:pt x="0" y="542997"/>
                  </a:cubicBezTo>
                  <a:lnTo>
                    <a:pt x="0" y="60333"/>
                  </a:lnTo>
                  <a:close/>
                </a:path>
              </a:pathLst>
            </a:custGeom>
            <a:solidFill>
              <a:schemeClr val="accent4"/>
            </a:solidFill>
            <a:ln>
              <a:solidFill>
                <a:schemeClr val="accent4">
                  <a:lumMod val="50000"/>
                </a:schemeClr>
              </a:solid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spcFirstLastPara="0" vert="horz" wrap="square" lIns="27831" tIns="27831" rIns="27831" bIns="27831" numCol="1" spcCol="1270" anchor="ctr" anchorCtr="0">
              <a:noAutofit/>
            </a:bodyPr>
            <a:lstStyle/>
            <a:p>
              <a:pPr marL="0" lvl="0" indent="0" algn="ctr" defTabSz="711200">
                <a:lnSpc>
                  <a:spcPct val="90000"/>
                </a:lnSpc>
                <a:spcBef>
                  <a:spcPct val="0"/>
                </a:spcBef>
                <a:spcAft>
                  <a:spcPct val="35000"/>
                </a:spcAft>
                <a:buNone/>
              </a:pPr>
              <a:r>
                <a:rPr lang="fi-FI" sz="1600" b="0" i="0" u="none" kern="1200" dirty="0">
                  <a:solidFill>
                    <a:schemeClr val="tx1"/>
                  </a:solidFill>
                </a:rPr>
                <a:t>Sosiaaliset vaikutukset</a:t>
              </a:r>
              <a:endParaRPr lang="fi-FI" sz="1600" b="0" kern="1200" dirty="0">
                <a:solidFill>
                  <a:schemeClr val="tx1"/>
                </a:solidFill>
              </a:endParaRPr>
            </a:p>
          </p:txBody>
        </p:sp>
        <p:sp>
          <p:nvSpPr>
            <p:cNvPr id="34" name="Freeform: Shape 33">
              <a:extLst>
                <a:ext uri="{FF2B5EF4-FFF2-40B4-BE49-F238E27FC236}">
                  <a16:creationId xmlns:a16="http://schemas.microsoft.com/office/drawing/2014/main" id="{CEBE3040-F719-3A2B-3CF3-C82B5D30FFDD}"/>
                </a:ext>
              </a:extLst>
            </p:cNvPr>
            <p:cNvSpPr/>
            <p:nvPr/>
          </p:nvSpPr>
          <p:spPr>
            <a:xfrm>
              <a:off x="4115038" y="3604383"/>
              <a:ext cx="252238" cy="9272"/>
            </a:xfrm>
            <a:custGeom>
              <a:avLst/>
              <a:gdLst>
                <a:gd name="connsiteX0" fmla="*/ 0 w 10000"/>
                <a:gd name="connsiteY0" fmla="*/ 5000 h 10000"/>
                <a:gd name="connsiteX1" fmla="*/ 10000 w 10000"/>
                <a:gd name="connsiteY1" fmla="*/ 5000 h 10000"/>
              </a:gdLst>
              <a:ahLst/>
              <a:cxnLst>
                <a:cxn ang="0">
                  <a:pos x="connsiteX0" y="connsiteY0"/>
                </a:cxn>
                <a:cxn ang="0">
                  <a:pos x="connsiteX1" y="connsiteY1"/>
                </a:cxn>
              </a:cxnLst>
              <a:rect l="l" t="t" r="r" b="b"/>
              <a:pathLst>
                <a:path w="10000" h="10000">
                  <a:moveTo>
                    <a:pt x="0" y="5000"/>
                  </a:moveTo>
                  <a:lnTo>
                    <a:pt x="10000" y="5000"/>
                  </a:lnTo>
                </a:path>
              </a:pathLst>
            </a:custGeom>
            <a:noFill/>
            <a:ln>
              <a:solidFill>
                <a:schemeClr val="accent4">
                  <a:lumMod val="50000"/>
                </a:schemeClr>
              </a:solidFill>
            </a:ln>
          </p:spPr>
          <p:style>
            <a:lnRef idx="2">
              <a:scrgbClr r="0" g="0" b="0"/>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txBody>
            <a:bodyPr spcFirstLastPara="0" vert="horz" wrap="square" lIns="132513" tIns="-1669" rIns="132514" bIns="-1670" numCol="1" spcCol="1270" anchor="ctr" anchorCtr="0">
              <a:noAutofit/>
            </a:bodyPr>
            <a:lstStyle/>
            <a:p>
              <a:pPr marL="0" lvl="0" indent="0" algn="ctr" defTabSz="222250">
                <a:lnSpc>
                  <a:spcPct val="90000"/>
                </a:lnSpc>
                <a:spcBef>
                  <a:spcPct val="0"/>
                </a:spcBef>
                <a:spcAft>
                  <a:spcPct val="35000"/>
                </a:spcAft>
                <a:buNone/>
              </a:pPr>
              <a:endParaRPr lang="fi-FI" sz="500" kern="1200"/>
            </a:p>
          </p:txBody>
        </p:sp>
        <p:sp>
          <p:nvSpPr>
            <p:cNvPr id="35" name="Freeform: Shape 34">
              <a:extLst>
                <a:ext uri="{FF2B5EF4-FFF2-40B4-BE49-F238E27FC236}">
                  <a16:creationId xmlns:a16="http://schemas.microsoft.com/office/drawing/2014/main" id="{A30A793B-F272-DAEC-4F47-B031B74D6405}"/>
                </a:ext>
              </a:extLst>
            </p:cNvPr>
            <p:cNvSpPr/>
            <p:nvPr/>
          </p:nvSpPr>
          <p:spPr>
            <a:xfrm>
              <a:off x="4367277" y="3356992"/>
              <a:ext cx="2231835" cy="504055"/>
            </a:xfrm>
            <a:custGeom>
              <a:avLst/>
              <a:gdLst>
                <a:gd name="connsiteX0" fmla="*/ 0 w 2231835"/>
                <a:gd name="connsiteY0" fmla="*/ 50406 h 504055"/>
                <a:gd name="connsiteX1" fmla="*/ 50406 w 2231835"/>
                <a:gd name="connsiteY1" fmla="*/ 0 h 504055"/>
                <a:gd name="connsiteX2" fmla="*/ 2181430 w 2231835"/>
                <a:gd name="connsiteY2" fmla="*/ 0 h 504055"/>
                <a:gd name="connsiteX3" fmla="*/ 2231836 w 2231835"/>
                <a:gd name="connsiteY3" fmla="*/ 50406 h 504055"/>
                <a:gd name="connsiteX4" fmla="*/ 2231835 w 2231835"/>
                <a:gd name="connsiteY4" fmla="*/ 453650 h 504055"/>
                <a:gd name="connsiteX5" fmla="*/ 2181429 w 2231835"/>
                <a:gd name="connsiteY5" fmla="*/ 504056 h 504055"/>
                <a:gd name="connsiteX6" fmla="*/ 50406 w 2231835"/>
                <a:gd name="connsiteY6" fmla="*/ 504055 h 504055"/>
                <a:gd name="connsiteX7" fmla="*/ 0 w 2231835"/>
                <a:gd name="connsiteY7" fmla="*/ 453649 h 504055"/>
                <a:gd name="connsiteX8" fmla="*/ 0 w 2231835"/>
                <a:gd name="connsiteY8" fmla="*/ 50406 h 50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1835" h="504055">
                  <a:moveTo>
                    <a:pt x="0" y="50406"/>
                  </a:moveTo>
                  <a:cubicBezTo>
                    <a:pt x="0" y="22568"/>
                    <a:pt x="22568" y="0"/>
                    <a:pt x="50406" y="0"/>
                  </a:cubicBezTo>
                  <a:lnTo>
                    <a:pt x="2181430" y="0"/>
                  </a:lnTo>
                  <a:cubicBezTo>
                    <a:pt x="2209268" y="0"/>
                    <a:pt x="2231836" y="22568"/>
                    <a:pt x="2231836" y="50406"/>
                  </a:cubicBezTo>
                  <a:cubicBezTo>
                    <a:pt x="2231836" y="184821"/>
                    <a:pt x="2231835" y="319235"/>
                    <a:pt x="2231835" y="453650"/>
                  </a:cubicBezTo>
                  <a:cubicBezTo>
                    <a:pt x="2231835" y="481488"/>
                    <a:pt x="2209267" y="504056"/>
                    <a:pt x="2181429" y="504056"/>
                  </a:cubicBezTo>
                  <a:lnTo>
                    <a:pt x="50406" y="504055"/>
                  </a:lnTo>
                  <a:cubicBezTo>
                    <a:pt x="22568" y="504055"/>
                    <a:pt x="0" y="481487"/>
                    <a:pt x="0" y="453649"/>
                  </a:cubicBezTo>
                  <a:lnTo>
                    <a:pt x="0" y="50406"/>
                  </a:lnTo>
                  <a:close/>
                </a:path>
              </a:pathLst>
            </a:custGeom>
            <a:solidFill>
              <a:schemeClr val="accent4">
                <a:lumMod val="40000"/>
                <a:lumOff val="60000"/>
              </a:schemeClr>
            </a:solidFill>
            <a:ln>
              <a:solidFill>
                <a:schemeClr val="accent4">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3653" tIns="23653" rIns="23653" bIns="23653" numCol="1" spcCol="1270" anchor="ctr" anchorCtr="0">
              <a:noAutofit/>
            </a:bodyPr>
            <a:lstStyle/>
            <a:p>
              <a:pPr marL="0" lvl="0" indent="0" algn="ctr" defTabSz="622300">
                <a:lnSpc>
                  <a:spcPct val="90000"/>
                </a:lnSpc>
                <a:spcBef>
                  <a:spcPct val="0"/>
                </a:spcBef>
                <a:spcAft>
                  <a:spcPct val="35000"/>
                </a:spcAft>
                <a:buNone/>
              </a:pPr>
              <a:r>
                <a:rPr lang="fi-FI" sz="1400" b="0" i="0" u="none" kern="1200" dirty="0" err="1">
                  <a:solidFill>
                    <a:schemeClr val="tx1"/>
                  </a:solidFill>
                </a:rPr>
                <a:t>Virkistyskäyttömahdol-lisuuksien</a:t>
              </a:r>
              <a:r>
                <a:rPr lang="fi-FI" sz="1400" b="0" i="0" u="none" kern="1200" dirty="0">
                  <a:solidFill>
                    <a:schemeClr val="tx1"/>
                  </a:solidFill>
                </a:rPr>
                <a:t> parantaminen</a:t>
              </a:r>
              <a:endParaRPr lang="fi-FI" sz="1400" kern="1200" dirty="0">
                <a:solidFill>
                  <a:schemeClr val="tx1"/>
                </a:solidFill>
              </a:endParaRPr>
            </a:p>
          </p:txBody>
        </p:sp>
        <p:sp>
          <p:nvSpPr>
            <p:cNvPr id="36" name="Freeform: Shape 35">
              <a:extLst>
                <a:ext uri="{FF2B5EF4-FFF2-40B4-BE49-F238E27FC236}">
                  <a16:creationId xmlns:a16="http://schemas.microsoft.com/office/drawing/2014/main" id="{8073B390-ABCC-03D0-497E-C68B2B449DA9}"/>
                </a:ext>
              </a:extLst>
            </p:cNvPr>
            <p:cNvSpPr/>
            <p:nvPr/>
          </p:nvSpPr>
          <p:spPr>
            <a:xfrm rot="18289469">
              <a:off x="6504382" y="3423087"/>
              <a:ext cx="441699" cy="9272"/>
            </a:xfrm>
            <a:custGeom>
              <a:avLst/>
              <a:gdLst>
                <a:gd name="connsiteX0" fmla="*/ 0 w 10000"/>
                <a:gd name="connsiteY0" fmla="*/ 5000 h 10000"/>
                <a:gd name="connsiteX1" fmla="*/ 10000 w 10000"/>
                <a:gd name="connsiteY1" fmla="*/ 5000 h 10000"/>
              </a:gdLst>
              <a:ahLst/>
              <a:cxnLst>
                <a:cxn ang="0">
                  <a:pos x="connsiteX0" y="connsiteY0"/>
                </a:cxn>
                <a:cxn ang="0">
                  <a:pos x="connsiteX1" y="connsiteY1"/>
                </a:cxn>
              </a:cxnLst>
              <a:rect l="l" t="t" r="r" b="b"/>
              <a:pathLst>
                <a:path w="10000" h="10000">
                  <a:moveTo>
                    <a:pt x="0" y="5000"/>
                  </a:moveTo>
                  <a:lnTo>
                    <a:pt x="10000" y="5000"/>
                  </a:lnTo>
                </a:path>
              </a:pathLst>
            </a:custGeom>
            <a:noFill/>
            <a:ln>
              <a:solidFill>
                <a:schemeClr val="accent4">
                  <a:lumMod val="50000"/>
                </a:schemeClr>
              </a:solidFill>
            </a:ln>
          </p:spPr>
          <p:style>
            <a:lnRef idx="2">
              <a:scrgbClr r="0" g="0" b="0"/>
            </a:lnRef>
            <a:fillRef idx="0">
              <a:scrgbClr r="0" g="0" b="0"/>
            </a:fillRef>
            <a:effectRef idx="0">
              <a:schemeClr val="accent6">
                <a:tint val="50000"/>
                <a:hueOff val="0"/>
                <a:satOff val="0"/>
                <a:lumOff val="0"/>
                <a:alphaOff val="0"/>
              </a:schemeClr>
            </a:effectRef>
            <a:fontRef idx="minor">
              <a:schemeClr val="tx1">
                <a:hueOff val="0"/>
                <a:satOff val="0"/>
                <a:lumOff val="0"/>
                <a:alphaOff val="0"/>
              </a:schemeClr>
            </a:fontRef>
          </p:style>
          <p:txBody>
            <a:bodyPr spcFirstLastPara="0" vert="horz" wrap="square" lIns="222507" tIns="-6407" rIns="222507" bIns="-6406" numCol="1" spcCol="1270" anchor="ctr" anchorCtr="0">
              <a:noAutofit/>
            </a:bodyPr>
            <a:lstStyle/>
            <a:p>
              <a:pPr marL="0" lvl="0" indent="0" algn="ctr" defTabSz="222250">
                <a:lnSpc>
                  <a:spcPct val="90000"/>
                </a:lnSpc>
                <a:spcBef>
                  <a:spcPct val="0"/>
                </a:spcBef>
                <a:spcAft>
                  <a:spcPct val="35000"/>
                </a:spcAft>
                <a:buNone/>
              </a:pPr>
              <a:endParaRPr lang="fi-FI" sz="500" kern="1200"/>
            </a:p>
          </p:txBody>
        </p:sp>
        <p:sp>
          <p:nvSpPr>
            <p:cNvPr id="37" name="Freeform: Shape 36">
              <a:extLst>
                <a:ext uri="{FF2B5EF4-FFF2-40B4-BE49-F238E27FC236}">
                  <a16:creationId xmlns:a16="http://schemas.microsoft.com/office/drawing/2014/main" id="{5CC63B87-C64B-33E7-14EB-A7CC2A046C16}"/>
                </a:ext>
              </a:extLst>
            </p:cNvPr>
            <p:cNvSpPr/>
            <p:nvPr/>
          </p:nvSpPr>
          <p:spPr>
            <a:xfrm>
              <a:off x="6851351" y="3088777"/>
              <a:ext cx="5077299" cy="315298"/>
            </a:xfrm>
            <a:custGeom>
              <a:avLst/>
              <a:gdLst>
                <a:gd name="connsiteX0" fmla="*/ 0 w 5077299"/>
                <a:gd name="connsiteY0" fmla="*/ 31530 h 315298"/>
                <a:gd name="connsiteX1" fmla="*/ 31530 w 5077299"/>
                <a:gd name="connsiteY1" fmla="*/ 0 h 315298"/>
                <a:gd name="connsiteX2" fmla="*/ 5045769 w 5077299"/>
                <a:gd name="connsiteY2" fmla="*/ 0 h 315298"/>
                <a:gd name="connsiteX3" fmla="*/ 5077299 w 5077299"/>
                <a:gd name="connsiteY3" fmla="*/ 31530 h 315298"/>
                <a:gd name="connsiteX4" fmla="*/ 5077299 w 5077299"/>
                <a:gd name="connsiteY4" fmla="*/ 283768 h 315298"/>
                <a:gd name="connsiteX5" fmla="*/ 5045769 w 5077299"/>
                <a:gd name="connsiteY5" fmla="*/ 315298 h 315298"/>
                <a:gd name="connsiteX6" fmla="*/ 31530 w 5077299"/>
                <a:gd name="connsiteY6" fmla="*/ 315298 h 315298"/>
                <a:gd name="connsiteX7" fmla="*/ 0 w 5077299"/>
                <a:gd name="connsiteY7" fmla="*/ 283768 h 315298"/>
                <a:gd name="connsiteX8" fmla="*/ 0 w 5077299"/>
                <a:gd name="connsiteY8" fmla="*/ 31530 h 31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7299" h="315298">
                  <a:moveTo>
                    <a:pt x="0" y="31530"/>
                  </a:moveTo>
                  <a:cubicBezTo>
                    <a:pt x="0" y="14116"/>
                    <a:pt x="14116" y="0"/>
                    <a:pt x="31530" y="0"/>
                  </a:cubicBezTo>
                  <a:lnTo>
                    <a:pt x="5045769" y="0"/>
                  </a:lnTo>
                  <a:cubicBezTo>
                    <a:pt x="5063183" y="0"/>
                    <a:pt x="5077299" y="14116"/>
                    <a:pt x="5077299" y="31530"/>
                  </a:cubicBezTo>
                  <a:lnTo>
                    <a:pt x="5077299" y="283768"/>
                  </a:lnTo>
                  <a:cubicBezTo>
                    <a:pt x="5077299" y="301182"/>
                    <a:pt x="5063183" y="315298"/>
                    <a:pt x="5045769" y="315298"/>
                  </a:cubicBezTo>
                  <a:lnTo>
                    <a:pt x="31530" y="315298"/>
                  </a:lnTo>
                  <a:cubicBezTo>
                    <a:pt x="14116" y="315298"/>
                    <a:pt x="0" y="301182"/>
                    <a:pt x="0" y="283768"/>
                  </a:cubicBezTo>
                  <a:lnTo>
                    <a:pt x="0" y="31530"/>
                  </a:lnTo>
                  <a:close/>
                </a:path>
              </a:pathLst>
            </a:custGeom>
            <a:solidFill>
              <a:schemeClr val="accent4">
                <a:lumMod val="40000"/>
                <a:lumOff val="60000"/>
              </a:schemeClr>
            </a:solidFill>
            <a:ln>
              <a:solidFill>
                <a:schemeClr val="accent4">
                  <a:lumMod val="50000"/>
                </a:schemeClr>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17490" tIns="17490" rIns="17490" bIns="17490" numCol="1" spcCol="1270" anchor="ctr" anchorCtr="0">
              <a:noAutofit/>
            </a:bodyPr>
            <a:lstStyle/>
            <a:p>
              <a:pPr marL="0" lvl="0" indent="0" algn="ctr" defTabSz="577850">
                <a:lnSpc>
                  <a:spcPct val="90000"/>
                </a:lnSpc>
                <a:spcBef>
                  <a:spcPct val="0"/>
                </a:spcBef>
                <a:spcAft>
                  <a:spcPct val="35000"/>
                </a:spcAft>
                <a:buNone/>
              </a:pPr>
              <a:r>
                <a:rPr lang="fi-FI" sz="1300" b="0" i="0" u="none" kern="1200" dirty="0">
                  <a:solidFill>
                    <a:schemeClr val="tx1"/>
                  </a:solidFill>
                </a:rPr>
                <a:t>Keräilyn (marjastus, sienestys, yms.) ja metsästyksen edistäminen</a:t>
              </a:r>
              <a:endParaRPr lang="fi-FI" sz="1300" kern="1200" dirty="0">
                <a:solidFill>
                  <a:schemeClr val="tx1"/>
                </a:solidFill>
              </a:endParaRPr>
            </a:p>
          </p:txBody>
        </p:sp>
        <p:sp>
          <p:nvSpPr>
            <p:cNvPr id="38" name="Freeform: Shape 37">
              <a:extLst>
                <a:ext uri="{FF2B5EF4-FFF2-40B4-BE49-F238E27FC236}">
                  <a16:creationId xmlns:a16="http://schemas.microsoft.com/office/drawing/2014/main" id="{26535BDB-576C-49F1-7D59-9B90D57E951E}"/>
                </a:ext>
              </a:extLst>
            </p:cNvPr>
            <p:cNvSpPr/>
            <p:nvPr/>
          </p:nvSpPr>
          <p:spPr>
            <a:xfrm>
              <a:off x="6599112" y="3604383"/>
              <a:ext cx="252238" cy="9272"/>
            </a:xfrm>
            <a:custGeom>
              <a:avLst/>
              <a:gdLst>
                <a:gd name="connsiteX0" fmla="*/ 0 w 10000"/>
                <a:gd name="connsiteY0" fmla="*/ 5000 h 10000"/>
                <a:gd name="connsiteX1" fmla="*/ 10000 w 10000"/>
                <a:gd name="connsiteY1" fmla="*/ 5000 h 10000"/>
              </a:gdLst>
              <a:ahLst/>
              <a:cxnLst>
                <a:cxn ang="0">
                  <a:pos x="connsiteX0" y="connsiteY0"/>
                </a:cxn>
                <a:cxn ang="0">
                  <a:pos x="connsiteX1" y="connsiteY1"/>
                </a:cxn>
              </a:cxnLst>
              <a:rect l="l" t="t" r="r" b="b"/>
              <a:pathLst>
                <a:path w="10000" h="10000">
                  <a:moveTo>
                    <a:pt x="0" y="5000"/>
                  </a:moveTo>
                  <a:lnTo>
                    <a:pt x="10000" y="5000"/>
                  </a:lnTo>
                </a:path>
              </a:pathLst>
            </a:custGeom>
            <a:noFill/>
            <a:ln>
              <a:solidFill>
                <a:schemeClr val="accent4">
                  <a:lumMod val="50000"/>
                </a:schemeClr>
              </a:solidFill>
            </a:ln>
          </p:spPr>
          <p:style>
            <a:lnRef idx="2">
              <a:scrgbClr r="0" g="0" b="0"/>
            </a:lnRef>
            <a:fillRef idx="0">
              <a:scrgbClr r="0" g="0" b="0"/>
            </a:fillRef>
            <a:effectRef idx="0">
              <a:schemeClr val="accent6">
                <a:tint val="50000"/>
                <a:hueOff val="0"/>
                <a:satOff val="0"/>
                <a:lumOff val="0"/>
                <a:alphaOff val="0"/>
              </a:schemeClr>
            </a:effectRef>
            <a:fontRef idx="minor">
              <a:schemeClr val="tx1">
                <a:hueOff val="0"/>
                <a:satOff val="0"/>
                <a:lumOff val="0"/>
                <a:alphaOff val="0"/>
              </a:schemeClr>
            </a:fontRef>
          </p:style>
          <p:txBody>
            <a:bodyPr spcFirstLastPara="0" vert="horz" wrap="square" lIns="132514" tIns="-1669" rIns="132513" bIns="-1670" numCol="1" spcCol="1270" anchor="ctr" anchorCtr="0">
              <a:noAutofit/>
            </a:bodyPr>
            <a:lstStyle/>
            <a:p>
              <a:pPr marL="0" lvl="0" indent="0" algn="ctr" defTabSz="222250">
                <a:lnSpc>
                  <a:spcPct val="90000"/>
                </a:lnSpc>
                <a:spcBef>
                  <a:spcPct val="0"/>
                </a:spcBef>
                <a:spcAft>
                  <a:spcPct val="35000"/>
                </a:spcAft>
                <a:buNone/>
              </a:pPr>
              <a:endParaRPr lang="fi-FI" sz="500" kern="1200"/>
            </a:p>
          </p:txBody>
        </p:sp>
        <p:sp>
          <p:nvSpPr>
            <p:cNvPr id="39" name="Freeform: Shape 38">
              <a:extLst>
                <a:ext uri="{FF2B5EF4-FFF2-40B4-BE49-F238E27FC236}">
                  <a16:creationId xmlns:a16="http://schemas.microsoft.com/office/drawing/2014/main" id="{137E0C1C-3C10-2AB3-CD7C-9DE6EDE6303E}"/>
                </a:ext>
              </a:extLst>
            </p:cNvPr>
            <p:cNvSpPr/>
            <p:nvPr/>
          </p:nvSpPr>
          <p:spPr>
            <a:xfrm>
              <a:off x="6851351" y="3451370"/>
              <a:ext cx="5077299" cy="315298"/>
            </a:xfrm>
            <a:custGeom>
              <a:avLst/>
              <a:gdLst>
                <a:gd name="connsiteX0" fmla="*/ 0 w 5077299"/>
                <a:gd name="connsiteY0" fmla="*/ 31530 h 315298"/>
                <a:gd name="connsiteX1" fmla="*/ 31530 w 5077299"/>
                <a:gd name="connsiteY1" fmla="*/ 0 h 315298"/>
                <a:gd name="connsiteX2" fmla="*/ 5045769 w 5077299"/>
                <a:gd name="connsiteY2" fmla="*/ 0 h 315298"/>
                <a:gd name="connsiteX3" fmla="*/ 5077299 w 5077299"/>
                <a:gd name="connsiteY3" fmla="*/ 31530 h 315298"/>
                <a:gd name="connsiteX4" fmla="*/ 5077299 w 5077299"/>
                <a:gd name="connsiteY4" fmla="*/ 283768 h 315298"/>
                <a:gd name="connsiteX5" fmla="*/ 5045769 w 5077299"/>
                <a:gd name="connsiteY5" fmla="*/ 315298 h 315298"/>
                <a:gd name="connsiteX6" fmla="*/ 31530 w 5077299"/>
                <a:gd name="connsiteY6" fmla="*/ 315298 h 315298"/>
                <a:gd name="connsiteX7" fmla="*/ 0 w 5077299"/>
                <a:gd name="connsiteY7" fmla="*/ 283768 h 315298"/>
                <a:gd name="connsiteX8" fmla="*/ 0 w 5077299"/>
                <a:gd name="connsiteY8" fmla="*/ 31530 h 31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7299" h="315298">
                  <a:moveTo>
                    <a:pt x="0" y="31530"/>
                  </a:moveTo>
                  <a:cubicBezTo>
                    <a:pt x="0" y="14116"/>
                    <a:pt x="14116" y="0"/>
                    <a:pt x="31530" y="0"/>
                  </a:cubicBezTo>
                  <a:lnTo>
                    <a:pt x="5045769" y="0"/>
                  </a:lnTo>
                  <a:cubicBezTo>
                    <a:pt x="5063183" y="0"/>
                    <a:pt x="5077299" y="14116"/>
                    <a:pt x="5077299" y="31530"/>
                  </a:cubicBezTo>
                  <a:lnTo>
                    <a:pt x="5077299" y="283768"/>
                  </a:lnTo>
                  <a:cubicBezTo>
                    <a:pt x="5077299" y="301182"/>
                    <a:pt x="5063183" y="315298"/>
                    <a:pt x="5045769" y="315298"/>
                  </a:cubicBezTo>
                  <a:lnTo>
                    <a:pt x="31530" y="315298"/>
                  </a:lnTo>
                  <a:cubicBezTo>
                    <a:pt x="14116" y="315298"/>
                    <a:pt x="0" y="301182"/>
                    <a:pt x="0" y="283768"/>
                  </a:cubicBezTo>
                  <a:lnTo>
                    <a:pt x="0" y="31530"/>
                  </a:lnTo>
                  <a:close/>
                </a:path>
              </a:pathLst>
            </a:custGeom>
            <a:solidFill>
              <a:schemeClr val="accent4">
                <a:lumMod val="40000"/>
                <a:lumOff val="60000"/>
              </a:schemeClr>
            </a:solidFill>
            <a:ln>
              <a:solidFill>
                <a:schemeClr val="accent4">
                  <a:lumMod val="50000"/>
                </a:schemeClr>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17490" tIns="17490" rIns="17490" bIns="17490" numCol="1" spcCol="1270" anchor="ctr" anchorCtr="0">
              <a:noAutofit/>
            </a:bodyPr>
            <a:lstStyle/>
            <a:p>
              <a:pPr marL="0" lvl="0" indent="0" algn="ctr" defTabSz="577850">
                <a:lnSpc>
                  <a:spcPct val="90000"/>
                </a:lnSpc>
                <a:spcBef>
                  <a:spcPct val="0"/>
                </a:spcBef>
                <a:spcAft>
                  <a:spcPct val="35000"/>
                </a:spcAft>
                <a:buNone/>
              </a:pPr>
              <a:r>
                <a:rPr lang="fi-FI" sz="1300" b="0" i="0" u="none" kern="1200" dirty="0">
                  <a:solidFill>
                    <a:schemeClr val="tx1"/>
                  </a:solidFill>
                </a:rPr>
                <a:t>Luontomatkailun ja retkeilyn edistäminen</a:t>
              </a:r>
              <a:endParaRPr lang="fi-FI" sz="1300" kern="1200" dirty="0">
                <a:solidFill>
                  <a:schemeClr val="tx1"/>
                </a:solidFill>
              </a:endParaRPr>
            </a:p>
          </p:txBody>
        </p:sp>
        <p:sp>
          <p:nvSpPr>
            <p:cNvPr id="40" name="Freeform: Shape 39">
              <a:extLst>
                <a:ext uri="{FF2B5EF4-FFF2-40B4-BE49-F238E27FC236}">
                  <a16:creationId xmlns:a16="http://schemas.microsoft.com/office/drawing/2014/main" id="{7356C2D7-CFA2-F988-A980-571630AE4668}"/>
                </a:ext>
              </a:extLst>
            </p:cNvPr>
            <p:cNvSpPr/>
            <p:nvPr/>
          </p:nvSpPr>
          <p:spPr>
            <a:xfrm rot="3310531">
              <a:off x="6504382" y="3785680"/>
              <a:ext cx="441699" cy="9272"/>
            </a:xfrm>
            <a:custGeom>
              <a:avLst/>
              <a:gdLst>
                <a:gd name="connsiteX0" fmla="*/ 0 w 10000"/>
                <a:gd name="connsiteY0" fmla="*/ 5000 h 10000"/>
                <a:gd name="connsiteX1" fmla="*/ 10000 w 10000"/>
                <a:gd name="connsiteY1" fmla="*/ 5000 h 10000"/>
              </a:gdLst>
              <a:ahLst/>
              <a:cxnLst>
                <a:cxn ang="0">
                  <a:pos x="connsiteX0" y="connsiteY0"/>
                </a:cxn>
                <a:cxn ang="0">
                  <a:pos x="connsiteX1" y="connsiteY1"/>
                </a:cxn>
              </a:cxnLst>
              <a:rect l="l" t="t" r="r" b="b"/>
              <a:pathLst>
                <a:path w="10000" h="10000">
                  <a:moveTo>
                    <a:pt x="0" y="5000"/>
                  </a:moveTo>
                  <a:lnTo>
                    <a:pt x="10000" y="5000"/>
                  </a:lnTo>
                </a:path>
              </a:pathLst>
            </a:custGeom>
            <a:noFill/>
            <a:ln>
              <a:solidFill>
                <a:schemeClr val="accent4">
                  <a:lumMod val="50000"/>
                </a:schemeClr>
              </a:solidFill>
            </a:ln>
          </p:spPr>
          <p:style>
            <a:lnRef idx="2">
              <a:scrgbClr r="0" g="0" b="0"/>
            </a:lnRef>
            <a:fillRef idx="0">
              <a:scrgbClr r="0" g="0" b="0"/>
            </a:fillRef>
            <a:effectRef idx="0">
              <a:schemeClr val="accent6">
                <a:tint val="50000"/>
                <a:hueOff val="0"/>
                <a:satOff val="0"/>
                <a:lumOff val="0"/>
                <a:alphaOff val="0"/>
              </a:schemeClr>
            </a:effectRef>
            <a:fontRef idx="minor">
              <a:schemeClr val="tx1">
                <a:hueOff val="0"/>
                <a:satOff val="0"/>
                <a:lumOff val="0"/>
                <a:alphaOff val="0"/>
              </a:schemeClr>
            </a:fontRef>
          </p:style>
          <p:txBody>
            <a:bodyPr spcFirstLastPara="0" vert="horz" wrap="square" lIns="222506" tIns="-6407" rIns="222508" bIns="-6406" numCol="1" spcCol="1270" anchor="ctr" anchorCtr="0">
              <a:noAutofit/>
            </a:bodyPr>
            <a:lstStyle/>
            <a:p>
              <a:pPr marL="0" lvl="0" indent="0" algn="ctr" defTabSz="222250">
                <a:lnSpc>
                  <a:spcPct val="90000"/>
                </a:lnSpc>
                <a:spcBef>
                  <a:spcPct val="0"/>
                </a:spcBef>
                <a:spcAft>
                  <a:spcPct val="35000"/>
                </a:spcAft>
                <a:buNone/>
              </a:pPr>
              <a:endParaRPr lang="fi-FI" sz="500" kern="1200"/>
            </a:p>
          </p:txBody>
        </p:sp>
        <p:sp>
          <p:nvSpPr>
            <p:cNvPr id="41" name="Freeform: Shape 40">
              <a:extLst>
                <a:ext uri="{FF2B5EF4-FFF2-40B4-BE49-F238E27FC236}">
                  <a16:creationId xmlns:a16="http://schemas.microsoft.com/office/drawing/2014/main" id="{FAFC3C69-E0A0-4567-1FF5-ACCD0EBEE57D}"/>
                </a:ext>
              </a:extLst>
            </p:cNvPr>
            <p:cNvSpPr/>
            <p:nvPr/>
          </p:nvSpPr>
          <p:spPr>
            <a:xfrm>
              <a:off x="6851351" y="3813964"/>
              <a:ext cx="5077299" cy="315298"/>
            </a:xfrm>
            <a:custGeom>
              <a:avLst/>
              <a:gdLst>
                <a:gd name="connsiteX0" fmla="*/ 0 w 5077299"/>
                <a:gd name="connsiteY0" fmla="*/ 31530 h 315298"/>
                <a:gd name="connsiteX1" fmla="*/ 31530 w 5077299"/>
                <a:gd name="connsiteY1" fmla="*/ 0 h 315298"/>
                <a:gd name="connsiteX2" fmla="*/ 5045769 w 5077299"/>
                <a:gd name="connsiteY2" fmla="*/ 0 h 315298"/>
                <a:gd name="connsiteX3" fmla="*/ 5077299 w 5077299"/>
                <a:gd name="connsiteY3" fmla="*/ 31530 h 315298"/>
                <a:gd name="connsiteX4" fmla="*/ 5077299 w 5077299"/>
                <a:gd name="connsiteY4" fmla="*/ 283768 h 315298"/>
                <a:gd name="connsiteX5" fmla="*/ 5045769 w 5077299"/>
                <a:gd name="connsiteY5" fmla="*/ 315298 h 315298"/>
                <a:gd name="connsiteX6" fmla="*/ 31530 w 5077299"/>
                <a:gd name="connsiteY6" fmla="*/ 315298 h 315298"/>
                <a:gd name="connsiteX7" fmla="*/ 0 w 5077299"/>
                <a:gd name="connsiteY7" fmla="*/ 283768 h 315298"/>
                <a:gd name="connsiteX8" fmla="*/ 0 w 5077299"/>
                <a:gd name="connsiteY8" fmla="*/ 31530 h 31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7299" h="315298">
                  <a:moveTo>
                    <a:pt x="0" y="31530"/>
                  </a:moveTo>
                  <a:cubicBezTo>
                    <a:pt x="0" y="14116"/>
                    <a:pt x="14116" y="0"/>
                    <a:pt x="31530" y="0"/>
                  </a:cubicBezTo>
                  <a:lnTo>
                    <a:pt x="5045769" y="0"/>
                  </a:lnTo>
                  <a:cubicBezTo>
                    <a:pt x="5063183" y="0"/>
                    <a:pt x="5077299" y="14116"/>
                    <a:pt x="5077299" y="31530"/>
                  </a:cubicBezTo>
                  <a:lnTo>
                    <a:pt x="5077299" y="283768"/>
                  </a:lnTo>
                  <a:cubicBezTo>
                    <a:pt x="5077299" y="301182"/>
                    <a:pt x="5063183" y="315298"/>
                    <a:pt x="5045769" y="315298"/>
                  </a:cubicBezTo>
                  <a:lnTo>
                    <a:pt x="31530" y="315298"/>
                  </a:lnTo>
                  <a:cubicBezTo>
                    <a:pt x="14116" y="315298"/>
                    <a:pt x="0" y="301182"/>
                    <a:pt x="0" y="283768"/>
                  </a:cubicBezTo>
                  <a:lnTo>
                    <a:pt x="0" y="31530"/>
                  </a:lnTo>
                  <a:close/>
                </a:path>
              </a:pathLst>
            </a:custGeom>
            <a:solidFill>
              <a:schemeClr val="accent4">
                <a:lumMod val="40000"/>
                <a:lumOff val="60000"/>
              </a:schemeClr>
            </a:solidFill>
            <a:ln>
              <a:solidFill>
                <a:schemeClr val="accent4">
                  <a:lumMod val="50000"/>
                </a:schemeClr>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17490" tIns="17490" rIns="17490" bIns="17490" numCol="1" spcCol="1270" anchor="ctr" anchorCtr="0">
              <a:noAutofit/>
            </a:bodyPr>
            <a:lstStyle/>
            <a:p>
              <a:pPr marL="0" lvl="0" indent="0" algn="ctr" defTabSz="577850">
                <a:lnSpc>
                  <a:spcPct val="90000"/>
                </a:lnSpc>
                <a:spcBef>
                  <a:spcPct val="0"/>
                </a:spcBef>
                <a:spcAft>
                  <a:spcPct val="35000"/>
                </a:spcAft>
                <a:buNone/>
              </a:pPr>
              <a:r>
                <a:rPr lang="fi-FI" sz="1300" b="0" i="0" u="none" kern="1200" dirty="0">
                  <a:solidFill>
                    <a:schemeClr val="tx1"/>
                  </a:solidFill>
                </a:rPr>
                <a:t>Luontokokemus (maisema ja henkiset/kulttuuriarvot)</a:t>
              </a:r>
              <a:endParaRPr lang="fi-FI" sz="1300" kern="1200" dirty="0">
                <a:solidFill>
                  <a:schemeClr val="tx1"/>
                </a:solidFill>
              </a:endParaRPr>
            </a:p>
          </p:txBody>
        </p:sp>
        <p:sp>
          <p:nvSpPr>
            <p:cNvPr id="42" name="Freeform: Shape 41">
              <a:extLst>
                <a:ext uri="{FF2B5EF4-FFF2-40B4-BE49-F238E27FC236}">
                  <a16:creationId xmlns:a16="http://schemas.microsoft.com/office/drawing/2014/main" id="{A608F854-B798-A912-C176-44D47FA8D502}"/>
                </a:ext>
              </a:extLst>
            </p:cNvPr>
            <p:cNvSpPr/>
            <p:nvPr/>
          </p:nvSpPr>
          <p:spPr>
            <a:xfrm rot="4931563">
              <a:off x="1623469" y="4497525"/>
              <a:ext cx="1856863" cy="9272"/>
            </a:xfrm>
            <a:custGeom>
              <a:avLst/>
              <a:gdLst>
                <a:gd name="connsiteX0" fmla="*/ 0 w 10000"/>
                <a:gd name="connsiteY0" fmla="*/ 5000 h 10000"/>
                <a:gd name="connsiteX1" fmla="*/ 10000 w 10000"/>
                <a:gd name="connsiteY1" fmla="*/ 5000 h 10000"/>
              </a:gdLst>
              <a:ahLst/>
              <a:cxnLst>
                <a:cxn ang="0">
                  <a:pos x="connsiteX0" y="connsiteY0"/>
                </a:cxn>
                <a:cxn ang="0">
                  <a:pos x="connsiteX1" y="connsiteY1"/>
                </a:cxn>
              </a:cxnLst>
              <a:rect l="l" t="t" r="r" b="b"/>
              <a:pathLst>
                <a:path w="10000" h="10000">
                  <a:moveTo>
                    <a:pt x="0" y="5000"/>
                  </a:moveTo>
                  <a:lnTo>
                    <a:pt x="10000" y="5000"/>
                  </a:lnTo>
                </a:path>
              </a:pathLst>
            </a:custGeom>
            <a:noFill/>
            <a:ln>
              <a:solidFill>
                <a:schemeClr val="accent3">
                  <a:lumMod val="50000"/>
                </a:schemeClr>
              </a:solidFill>
            </a:ln>
          </p:spPr>
          <p:style>
            <a:lnRef idx="2">
              <a:scrgbClr r="0" g="0" b="0"/>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spcFirstLastPara="0" vert="horz" wrap="square" lIns="894710" tIns="-41786" rIns="894709" bIns="-41786" numCol="1" spcCol="1270" anchor="ctr" anchorCtr="0">
              <a:noAutofit/>
            </a:bodyPr>
            <a:lstStyle/>
            <a:p>
              <a:pPr marL="0" lvl="0" indent="0" algn="ctr" defTabSz="311150">
                <a:lnSpc>
                  <a:spcPct val="90000"/>
                </a:lnSpc>
                <a:spcBef>
                  <a:spcPct val="0"/>
                </a:spcBef>
                <a:spcAft>
                  <a:spcPct val="35000"/>
                </a:spcAft>
                <a:buNone/>
              </a:pPr>
              <a:endParaRPr lang="fi-FI" sz="700" kern="1200"/>
            </a:p>
          </p:txBody>
        </p:sp>
        <p:sp>
          <p:nvSpPr>
            <p:cNvPr id="43" name="Freeform: Shape 42">
              <a:extLst>
                <a:ext uri="{FF2B5EF4-FFF2-40B4-BE49-F238E27FC236}">
                  <a16:creationId xmlns:a16="http://schemas.microsoft.com/office/drawing/2014/main" id="{B967CAC6-46DD-1938-6DC2-41D15E5DE48C}"/>
                </a:ext>
              </a:extLst>
            </p:cNvPr>
            <p:cNvSpPr/>
            <p:nvPr/>
          </p:nvSpPr>
          <p:spPr>
            <a:xfrm>
              <a:off x="2678020" y="5120322"/>
              <a:ext cx="1437017" cy="603330"/>
            </a:xfrm>
            <a:custGeom>
              <a:avLst/>
              <a:gdLst>
                <a:gd name="connsiteX0" fmla="*/ 0 w 1437017"/>
                <a:gd name="connsiteY0" fmla="*/ 60333 h 603330"/>
                <a:gd name="connsiteX1" fmla="*/ 60333 w 1437017"/>
                <a:gd name="connsiteY1" fmla="*/ 0 h 603330"/>
                <a:gd name="connsiteX2" fmla="*/ 1376684 w 1437017"/>
                <a:gd name="connsiteY2" fmla="*/ 0 h 603330"/>
                <a:gd name="connsiteX3" fmla="*/ 1437017 w 1437017"/>
                <a:gd name="connsiteY3" fmla="*/ 60333 h 603330"/>
                <a:gd name="connsiteX4" fmla="*/ 1437017 w 1437017"/>
                <a:gd name="connsiteY4" fmla="*/ 542997 h 603330"/>
                <a:gd name="connsiteX5" fmla="*/ 1376684 w 1437017"/>
                <a:gd name="connsiteY5" fmla="*/ 603330 h 603330"/>
                <a:gd name="connsiteX6" fmla="*/ 60333 w 1437017"/>
                <a:gd name="connsiteY6" fmla="*/ 603330 h 603330"/>
                <a:gd name="connsiteX7" fmla="*/ 0 w 1437017"/>
                <a:gd name="connsiteY7" fmla="*/ 542997 h 603330"/>
                <a:gd name="connsiteX8" fmla="*/ 0 w 1437017"/>
                <a:gd name="connsiteY8" fmla="*/ 60333 h 60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7017" h="603330">
                  <a:moveTo>
                    <a:pt x="0" y="60333"/>
                  </a:moveTo>
                  <a:cubicBezTo>
                    <a:pt x="0" y="27012"/>
                    <a:pt x="27012" y="0"/>
                    <a:pt x="60333" y="0"/>
                  </a:cubicBezTo>
                  <a:lnTo>
                    <a:pt x="1376684" y="0"/>
                  </a:lnTo>
                  <a:cubicBezTo>
                    <a:pt x="1410005" y="0"/>
                    <a:pt x="1437017" y="27012"/>
                    <a:pt x="1437017" y="60333"/>
                  </a:cubicBezTo>
                  <a:lnTo>
                    <a:pt x="1437017" y="542997"/>
                  </a:lnTo>
                  <a:cubicBezTo>
                    <a:pt x="1437017" y="576318"/>
                    <a:pt x="1410005" y="603330"/>
                    <a:pt x="1376684" y="603330"/>
                  </a:cubicBezTo>
                  <a:lnTo>
                    <a:pt x="60333" y="603330"/>
                  </a:lnTo>
                  <a:cubicBezTo>
                    <a:pt x="27012" y="603330"/>
                    <a:pt x="0" y="576318"/>
                    <a:pt x="0" y="542997"/>
                  </a:cubicBezTo>
                  <a:lnTo>
                    <a:pt x="0" y="60333"/>
                  </a:lnTo>
                  <a:close/>
                </a:path>
              </a:pathLst>
            </a:custGeom>
            <a:solidFill>
              <a:schemeClr val="accent3">
                <a:lumMod val="75000"/>
              </a:schemeClr>
            </a:solidFill>
            <a:ln>
              <a:solidFill>
                <a:schemeClr val="accent3">
                  <a:lumMod val="50000"/>
                </a:schemeClr>
              </a:solid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spcFirstLastPara="0" vert="horz" wrap="square" lIns="27831" tIns="27831" rIns="27831" bIns="27831" numCol="1" spcCol="1270" anchor="ctr" anchorCtr="0">
              <a:noAutofit/>
            </a:bodyPr>
            <a:lstStyle/>
            <a:p>
              <a:pPr marL="0" lvl="0" indent="0" algn="ctr" defTabSz="711200">
                <a:lnSpc>
                  <a:spcPct val="90000"/>
                </a:lnSpc>
                <a:spcBef>
                  <a:spcPct val="0"/>
                </a:spcBef>
                <a:spcAft>
                  <a:spcPct val="35000"/>
                </a:spcAft>
                <a:buNone/>
              </a:pPr>
              <a:r>
                <a:rPr lang="fi-FI" sz="1600" b="0" i="0" u="none" kern="1200" dirty="0">
                  <a:solidFill>
                    <a:schemeClr val="tx1"/>
                  </a:solidFill>
                </a:rPr>
                <a:t>Taloudelliset vaikutukset</a:t>
              </a:r>
              <a:endParaRPr lang="fi-FI" sz="1600" b="0" kern="1200" dirty="0">
                <a:solidFill>
                  <a:schemeClr val="tx1"/>
                </a:solidFill>
              </a:endParaRPr>
            </a:p>
          </p:txBody>
        </p:sp>
        <p:sp>
          <p:nvSpPr>
            <p:cNvPr id="44" name="Freeform: Shape 43">
              <a:extLst>
                <a:ext uri="{FF2B5EF4-FFF2-40B4-BE49-F238E27FC236}">
                  <a16:creationId xmlns:a16="http://schemas.microsoft.com/office/drawing/2014/main" id="{739A0174-7C3C-A24D-E5A4-B684B87F5DDF}"/>
                </a:ext>
              </a:extLst>
            </p:cNvPr>
            <p:cNvSpPr/>
            <p:nvPr/>
          </p:nvSpPr>
          <p:spPr>
            <a:xfrm rot="17132988">
              <a:off x="3770695" y="4964109"/>
              <a:ext cx="940923" cy="9272"/>
            </a:xfrm>
            <a:custGeom>
              <a:avLst/>
              <a:gdLst>
                <a:gd name="connsiteX0" fmla="*/ 0 w 10000"/>
                <a:gd name="connsiteY0" fmla="*/ 5000 h 10000"/>
                <a:gd name="connsiteX1" fmla="*/ 10000 w 10000"/>
                <a:gd name="connsiteY1" fmla="*/ 5000 h 10000"/>
              </a:gdLst>
              <a:ahLst/>
              <a:cxnLst>
                <a:cxn ang="0">
                  <a:pos x="connsiteX0" y="connsiteY0"/>
                </a:cxn>
                <a:cxn ang="0">
                  <a:pos x="connsiteX1" y="connsiteY1"/>
                </a:cxn>
              </a:cxnLst>
              <a:rect l="l" t="t" r="r" b="b"/>
              <a:pathLst>
                <a:path w="10000" h="10000">
                  <a:moveTo>
                    <a:pt x="0" y="5000"/>
                  </a:moveTo>
                  <a:lnTo>
                    <a:pt x="10000" y="5000"/>
                  </a:lnTo>
                </a:path>
              </a:pathLst>
            </a:custGeom>
            <a:noFill/>
            <a:ln>
              <a:solidFill>
                <a:schemeClr val="accent3">
                  <a:lumMod val="50000"/>
                </a:schemeClr>
              </a:solidFill>
            </a:ln>
          </p:spPr>
          <p:style>
            <a:lnRef idx="2">
              <a:scrgbClr r="0" g="0" b="0"/>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txBody>
            <a:bodyPr spcFirstLastPara="0" vert="horz" wrap="square" lIns="459638" tIns="-18887" rIns="459638" bIns="-18888" numCol="1" spcCol="1270" anchor="ctr" anchorCtr="0">
              <a:noAutofit/>
            </a:bodyPr>
            <a:lstStyle/>
            <a:p>
              <a:pPr marL="0" lvl="0" indent="0" algn="ctr" defTabSz="222250">
                <a:lnSpc>
                  <a:spcPct val="90000"/>
                </a:lnSpc>
                <a:spcBef>
                  <a:spcPct val="0"/>
                </a:spcBef>
                <a:spcAft>
                  <a:spcPct val="35000"/>
                </a:spcAft>
                <a:buNone/>
              </a:pPr>
              <a:endParaRPr lang="fi-FI" sz="500" kern="1200"/>
            </a:p>
          </p:txBody>
        </p:sp>
        <p:sp>
          <p:nvSpPr>
            <p:cNvPr id="45" name="Freeform: Shape 44">
              <a:extLst>
                <a:ext uri="{FF2B5EF4-FFF2-40B4-BE49-F238E27FC236}">
                  <a16:creationId xmlns:a16="http://schemas.microsoft.com/office/drawing/2014/main" id="{7CB7A08C-3DFA-269B-74E4-E9AAC421C66E}"/>
                </a:ext>
              </a:extLst>
            </p:cNvPr>
            <p:cNvSpPr/>
            <p:nvPr/>
          </p:nvSpPr>
          <p:spPr>
            <a:xfrm>
              <a:off x="4367277" y="4263476"/>
              <a:ext cx="2231835" cy="504055"/>
            </a:xfrm>
            <a:custGeom>
              <a:avLst/>
              <a:gdLst>
                <a:gd name="connsiteX0" fmla="*/ 0 w 2231835"/>
                <a:gd name="connsiteY0" fmla="*/ 50406 h 504055"/>
                <a:gd name="connsiteX1" fmla="*/ 50406 w 2231835"/>
                <a:gd name="connsiteY1" fmla="*/ 0 h 504055"/>
                <a:gd name="connsiteX2" fmla="*/ 2181430 w 2231835"/>
                <a:gd name="connsiteY2" fmla="*/ 0 h 504055"/>
                <a:gd name="connsiteX3" fmla="*/ 2231836 w 2231835"/>
                <a:gd name="connsiteY3" fmla="*/ 50406 h 504055"/>
                <a:gd name="connsiteX4" fmla="*/ 2231835 w 2231835"/>
                <a:gd name="connsiteY4" fmla="*/ 453650 h 504055"/>
                <a:gd name="connsiteX5" fmla="*/ 2181429 w 2231835"/>
                <a:gd name="connsiteY5" fmla="*/ 504056 h 504055"/>
                <a:gd name="connsiteX6" fmla="*/ 50406 w 2231835"/>
                <a:gd name="connsiteY6" fmla="*/ 504055 h 504055"/>
                <a:gd name="connsiteX7" fmla="*/ 0 w 2231835"/>
                <a:gd name="connsiteY7" fmla="*/ 453649 h 504055"/>
                <a:gd name="connsiteX8" fmla="*/ 0 w 2231835"/>
                <a:gd name="connsiteY8" fmla="*/ 50406 h 50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1835" h="504055">
                  <a:moveTo>
                    <a:pt x="0" y="50406"/>
                  </a:moveTo>
                  <a:cubicBezTo>
                    <a:pt x="0" y="22568"/>
                    <a:pt x="22568" y="0"/>
                    <a:pt x="50406" y="0"/>
                  </a:cubicBezTo>
                  <a:lnTo>
                    <a:pt x="2181430" y="0"/>
                  </a:lnTo>
                  <a:cubicBezTo>
                    <a:pt x="2209268" y="0"/>
                    <a:pt x="2231836" y="22568"/>
                    <a:pt x="2231836" y="50406"/>
                  </a:cubicBezTo>
                  <a:cubicBezTo>
                    <a:pt x="2231836" y="184821"/>
                    <a:pt x="2231835" y="319235"/>
                    <a:pt x="2231835" y="453650"/>
                  </a:cubicBezTo>
                  <a:cubicBezTo>
                    <a:pt x="2231835" y="481488"/>
                    <a:pt x="2209267" y="504056"/>
                    <a:pt x="2181429" y="504056"/>
                  </a:cubicBezTo>
                  <a:lnTo>
                    <a:pt x="50406" y="504055"/>
                  </a:lnTo>
                  <a:cubicBezTo>
                    <a:pt x="22568" y="504055"/>
                    <a:pt x="0" y="481487"/>
                    <a:pt x="0" y="453649"/>
                  </a:cubicBezTo>
                  <a:lnTo>
                    <a:pt x="0" y="50406"/>
                  </a:lnTo>
                  <a:close/>
                </a:path>
              </a:pathLst>
            </a:custGeom>
            <a:solidFill>
              <a:schemeClr val="accent3">
                <a:lumMod val="20000"/>
                <a:lumOff val="80000"/>
              </a:schemeClr>
            </a:solidFill>
            <a:ln>
              <a:solidFill>
                <a:schemeClr val="accent3">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3653" tIns="23653" rIns="23653" bIns="23653" numCol="1" spcCol="1270" anchor="ctr" anchorCtr="0">
              <a:noAutofit/>
            </a:bodyPr>
            <a:lstStyle/>
            <a:p>
              <a:pPr marL="0" lvl="0" indent="0" algn="ctr" defTabSz="622300">
                <a:lnSpc>
                  <a:spcPct val="90000"/>
                </a:lnSpc>
                <a:spcBef>
                  <a:spcPct val="0"/>
                </a:spcBef>
                <a:spcAft>
                  <a:spcPct val="35000"/>
                </a:spcAft>
                <a:buNone/>
              </a:pPr>
              <a:r>
                <a:rPr lang="fi-FI" sz="1400" b="0" i="0" u="none" kern="1200" dirty="0">
                  <a:solidFill>
                    <a:schemeClr val="tx1"/>
                  </a:solidFill>
                </a:rPr>
                <a:t>Elinkeinojen edistäminen</a:t>
              </a:r>
              <a:endParaRPr lang="fi-FI" sz="1400" kern="1200" dirty="0">
                <a:solidFill>
                  <a:schemeClr val="tx1"/>
                </a:solidFill>
              </a:endParaRPr>
            </a:p>
          </p:txBody>
        </p:sp>
        <p:sp>
          <p:nvSpPr>
            <p:cNvPr id="46" name="Freeform: Shape 45">
              <a:extLst>
                <a:ext uri="{FF2B5EF4-FFF2-40B4-BE49-F238E27FC236}">
                  <a16:creationId xmlns:a16="http://schemas.microsoft.com/office/drawing/2014/main" id="{C9FC9583-727E-0482-6616-EE7D25B05893}"/>
                </a:ext>
              </a:extLst>
            </p:cNvPr>
            <p:cNvSpPr/>
            <p:nvPr/>
          </p:nvSpPr>
          <p:spPr>
            <a:xfrm rot="19457599">
              <a:off x="6569915" y="4420219"/>
              <a:ext cx="310633" cy="9272"/>
            </a:xfrm>
            <a:custGeom>
              <a:avLst/>
              <a:gdLst>
                <a:gd name="connsiteX0" fmla="*/ 0 w 10000"/>
                <a:gd name="connsiteY0" fmla="*/ 5000 h 10000"/>
                <a:gd name="connsiteX1" fmla="*/ 10000 w 10000"/>
                <a:gd name="connsiteY1" fmla="*/ 5000 h 10000"/>
              </a:gdLst>
              <a:ahLst/>
              <a:cxnLst>
                <a:cxn ang="0">
                  <a:pos x="connsiteX0" y="connsiteY0"/>
                </a:cxn>
                <a:cxn ang="0">
                  <a:pos x="connsiteX1" y="connsiteY1"/>
                </a:cxn>
              </a:cxnLst>
              <a:rect l="l" t="t" r="r" b="b"/>
              <a:pathLst>
                <a:path w="10000" h="10000">
                  <a:moveTo>
                    <a:pt x="0" y="5000"/>
                  </a:moveTo>
                  <a:lnTo>
                    <a:pt x="10000" y="5000"/>
                  </a:lnTo>
                </a:path>
              </a:pathLst>
            </a:custGeom>
            <a:noFill/>
            <a:ln>
              <a:solidFill>
                <a:schemeClr val="accent3">
                  <a:lumMod val="50000"/>
                </a:schemeClr>
              </a:solidFill>
            </a:ln>
          </p:spPr>
          <p:style>
            <a:lnRef idx="2">
              <a:scrgbClr r="0" g="0" b="0"/>
            </a:lnRef>
            <a:fillRef idx="0">
              <a:scrgbClr r="0" g="0" b="0"/>
            </a:fillRef>
            <a:effectRef idx="0">
              <a:schemeClr val="accent6">
                <a:tint val="50000"/>
                <a:hueOff val="0"/>
                <a:satOff val="0"/>
                <a:lumOff val="0"/>
                <a:alphaOff val="0"/>
              </a:schemeClr>
            </a:effectRef>
            <a:fontRef idx="minor">
              <a:schemeClr val="tx1">
                <a:hueOff val="0"/>
                <a:satOff val="0"/>
                <a:lumOff val="0"/>
                <a:alphaOff val="0"/>
              </a:schemeClr>
            </a:fontRef>
          </p:style>
          <p:txBody>
            <a:bodyPr spcFirstLastPara="0" vert="horz" wrap="square" lIns="160251" tIns="-3130" rIns="160250" bIns="-3130" numCol="1" spcCol="1270" anchor="ctr" anchorCtr="0">
              <a:noAutofit/>
            </a:bodyPr>
            <a:lstStyle/>
            <a:p>
              <a:pPr marL="0" lvl="0" indent="0" algn="ctr" defTabSz="222250">
                <a:lnSpc>
                  <a:spcPct val="90000"/>
                </a:lnSpc>
                <a:spcBef>
                  <a:spcPct val="0"/>
                </a:spcBef>
                <a:spcAft>
                  <a:spcPct val="35000"/>
                </a:spcAft>
                <a:buNone/>
              </a:pPr>
              <a:endParaRPr lang="fi-FI" sz="500" kern="1200"/>
            </a:p>
          </p:txBody>
        </p:sp>
        <p:sp>
          <p:nvSpPr>
            <p:cNvPr id="47" name="Freeform: Shape 46">
              <a:extLst>
                <a:ext uri="{FF2B5EF4-FFF2-40B4-BE49-F238E27FC236}">
                  <a16:creationId xmlns:a16="http://schemas.microsoft.com/office/drawing/2014/main" id="{34083522-AB3C-74E0-EFBB-D64D93DB781D}"/>
                </a:ext>
              </a:extLst>
            </p:cNvPr>
            <p:cNvSpPr/>
            <p:nvPr/>
          </p:nvSpPr>
          <p:spPr>
            <a:xfrm>
              <a:off x="6851351" y="4176557"/>
              <a:ext cx="5077299" cy="315298"/>
            </a:xfrm>
            <a:custGeom>
              <a:avLst/>
              <a:gdLst>
                <a:gd name="connsiteX0" fmla="*/ 0 w 5077299"/>
                <a:gd name="connsiteY0" fmla="*/ 31530 h 315298"/>
                <a:gd name="connsiteX1" fmla="*/ 31530 w 5077299"/>
                <a:gd name="connsiteY1" fmla="*/ 0 h 315298"/>
                <a:gd name="connsiteX2" fmla="*/ 5045769 w 5077299"/>
                <a:gd name="connsiteY2" fmla="*/ 0 h 315298"/>
                <a:gd name="connsiteX3" fmla="*/ 5077299 w 5077299"/>
                <a:gd name="connsiteY3" fmla="*/ 31530 h 315298"/>
                <a:gd name="connsiteX4" fmla="*/ 5077299 w 5077299"/>
                <a:gd name="connsiteY4" fmla="*/ 283768 h 315298"/>
                <a:gd name="connsiteX5" fmla="*/ 5045769 w 5077299"/>
                <a:gd name="connsiteY5" fmla="*/ 315298 h 315298"/>
                <a:gd name="connsiteX6" fmla="*/ 31530 w 5077299"/>
                <a:gd name="connsiteY6" fmla="*/ 315298 h 315298"/>
                <a:gd name="connsiteX7" fmla="*/ 0 w 5077299"/>
                <a:gd name="connsiteY7" fmla="*/ 283768 h 315298"/>
                <a:gd name="connsiteX8" fmla="*/ 0 w 5077299"/>
                <a:gd name="connsiteY8" fmla="*/ 31530 h 31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7299" h="315298">
                  <a:moveTo>
                    <a:pt x="0" y="31530"/>
                  </a:moveTo>
                  <a:cubicBezTo>
                    <a:pt x="0" y="14116"/>
                    <a:pt x="14116" y="0"/>
                    <a:pt x="31530" y="0"/>
                  </a:cubicBezTo>
                  <a:lnTo>
                    <a:pt x="5045769" y="0"/>
                  </a:lnTo>
                  <a:cubicBezTo>
                    <a:pt x="5063183" y="0"/>
                    <a:pt x="5077299" y="14116"/>
                    <a:pt x="5077299" y="31530"/>
                  </a:cubicBezTo>
                  <a:lnTo>
                    <a:pt x="5077299" y="283768"/>
                  </a:lnTo>
                  <a:cubicBezTo>
                    <a:pt x="5077299" y="301182"/>
                    <a:pt x="5063183" y="315298"/>
                    <a:pt x="5045769" y="315298"/>
                  </a:cubicBezTo>
                  <a:lnTo>
                    <a:pt x="31530" y="315298"/>
                  </a:lnTo>
                  <a:cubicBezTo>
                    <a:pt x="14116" y="315298"/>
                    <a:pt x="0" y="301182"/>
                    <a:pt x="0" y="283768"/>
                  </a:cubicBezTo>
                  <a:lnTo>
                    <a:pt x="0" y="31530"/>
                  </a:lnTo>
                  <a:close/>
                </a:path>
              </a:pathLst>
            </a:custGeom>
            <a:solidFill>
              <a:schemeClr val="accent3">
                <a:lumMod val="20000"/>
                <a:lumOff val="80000"/>
              </a:schemeClr>
            </a:solidFill>
            <a:ln>
              <a:solidFill>
                <a:schemeClr val="accent3">
                  <a:lumMod val="50000"/>
                </a:schemeClr>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17490" tIns="17490" rIns="17490" bIns="17490" numCol="1" spcCol="1270" anchor="ctr" anchorCtr="0">
              <a:noAutofit/>
            </a:bodyPr>
            <a:lstStyle/>
            <a:p>
              <a:pPr marL="0" lvl="0" indent="0" algn="ctr" defTabSz="577850">
                <a:lnSpc>
                  <a:spcPct val="90000"/>
                </a:lnSpc>
                <a:spcBef>
                  <a:spcPct val="0"/>
                </a:spcBef>
                <a:spcAft>
                  <a:spcPct val="35000"/>
                </a:spcAft>
                <a:buNone/>
              </a:pPr>
              <a:r>
                <a:rPr lang="fi-FI" sz="1300" b="0" i="0" u="none" kern="1200" dirty="0">
                  <a:solidFill>
                    <a:schemeClr val="tx1"/>
                  </a:solidFill>
                </a:rPr>
                <a:t>Työllisyyden edistäminen</a:t>
              </a:r>
              <a:endParaRPr lang="fi-FI" sz="1300" kern="1200" dirty="0">
                <a:solidFill>
                  <a:schemeClr val="tx1"/>
                </a:solidFill>
              </a:endParaRPr>
            </a:p>
          </p:txBody>
        </p:sp>
        <p:sp>
          <p:nvSpPr>
            <p:cNvPr id="48" name="Freeform: Shape 47">
              <a:extLst>
                <a:ext uri="{FF2B5EF4-FFF2-40B4-BE49-F238E27FC236}">
                  <a16:creationId xmlns:a16="http://schemas.microsoft.com/office/drawing/2014/main" id="{8D3A7B3F-B5BB-9C7E-ECA9-832C726A632B}"/>
                </a:ext>
              </a:extLst>
            </p:cNvPr>
            <p:cNvSpPr/>
            <p:nvPr/>
          </p:nvSpPr>
          <p:spPr>
            <a:xfrm rot="2142401">
              <a:off x="6569915" y="4601515"/>
              <a:ext cx="310633" cy="9272"/>
            </a:xfrm>
            <a:custGeom>
              <a:avLst/>
              <a:gdLst>
                <a:gd name="connsiteX0" fmla="*/ 0 w 10000"/>
                <a:gd name="connsiteY0" fmla="*/ 5000 h 10000"/>
                <a:gd name="connsiteX1" fmla="*/ 10000 w 10000"/>
                <a:gd name="connsiteY1" fmla="*/ 5000 h 10000"/>
              </a:gdLst>
              <a:ahLst/>
              <a:cxnLst>
                <a:cxn ang="0">
                  <a:pos x="connsiteX0" y="connsiteY0"/>
                </a:cxn>
                <a:cxn ang="0">
                  <a:pos x="connsiteX1" y="connsiteY1"/>
                </a:cxn>
              </a:cxnLst>
              <a:rect l="l" t="t" r="r" b="b"/>
              <a:pathLst>
                <a:path w="10000" h="10000">
                  <a:moveTo>
                    <a:pt x="0" y="5000"/>
                  </a:moveTo>
                  <a:lnTo>
                    <a:pt x="10000" y="5000"/>
                  </a:lnTo>
                </a:path>
              </a:pathLst>
            </a:custGeom>
            <a:noFill/>
            <a:ln>
              <a:solidFill>
                <a:schemeClr val="accent3">
                  <a:lumMod val="50000"/>
                </a:schemeClr>
              </a:solidFill>
            </a:ln>
          </p:spPr>
          <p:style>
            <a:lnRef idx="2">
              <a:scrgbClr r="0" g="0" b="0"/>
            </a:lnRef>
            <a:fillRef idx="0">
              <a:scrgbClr r="0" g="0" b="0"/>
            </a:fillRef>
            <a:effectRef idx="0">
              <a:schemeClr val="accent6">
                <a:tint val="50000"/>
                <a:hueOff val="0"/>
                <a:satOff val="0"/>
                <a:lumOff val="0"/>
                <a:alphaOff val="0"/>
              </a:schemeClr>
            </a:effectRef>
            <a:fontRef idx="minor">
              <a:schemeClr val="tx1">
                <a:hueOff val="0"/>
                <a:satOff val="0"/>
                <a:lumOff val="0"/>
                <a:alphaOff val="0"/>
              </a:schemeClr>
            </a:fontRef>
          </p:style>
          <p:txBody>
            <a:bodyPr spcFirstLastPara="0" vert="horz" wrap="square" lIns="160251" tIns="-3130" rIns="160250" bIns="-3130" numCol="1" spcCol="1270" anchor="ctr" anchorCtr="0">
              <a:noAutofit/>
            </a:bodyPr>
            <a:lstStyle/>
            <a:p>
              <a:pPr marL="0" lvl="0" indent="0" algn="ctr" defTabSz="222250">
                <a:lnSpc>
                  <a:spcPct val="90000"/>
                </a:lnSpc>
                <a:spcBef>
                  <a:spcPct val="0"/>
                </a:spcBef>
                <a:spcAft>
                  <a:spcPct val="35000"/>
                </a:spcAft>
                <a:buNone/>
              </a:pPr>
              <a:endParaRPr lang="fi-FI" sz="500" kern="1200"/>
            </a:p>
          </p:txBody>
        </p:sp>
        <p:sp>
          <p:nvSpPr>
            <p:cNvPr id="49" name="Freeform: Shape 48">
              <a:extLst>
                <a:ext uri="{FF2B5EF4-FFF2-40B4-BE49-F238E27FC236}">
                  <a16:creationId xmlns:a16="http://schemas.microsoft.com/office/drawing/2014/main" id="{C5AA7691-2E56-0BEE-7C9F-57C08BEEDAB4}"/>
                </a:ext>
              </a:extLst>
            </p:cNvPr>
            <p:cNvSpPr/>
            <p:nvPr/>
          </p:nvSpPr>
          <p:spPr>
            <a:xfrm>
              <a:off x="6851351" y="4539151"/>
              <a:ext cx="5077299" cy="315298"/>
            </a:xfrm>
            <a:custGeom>
              <a:avLst/>
              <a:gdLst>
                <a:gd name="connsiteX0" fmla="*/ 0 w 5077299"/>
                <a:gd name="connsiteY0" fmla="*/ 31530 h 315298"/>
                <a:gd name="connsiteX1" fmla="*/ 31530 w 5077299"/>
                <a:gd name="connsiteY1" fmla="*/ 0 h 315298"/>
                <a:gd name="connsiteX2" fmla="*/ 5045769 w 5077299"/>
                <a:gd name="connsiteY2" fmla="*/ 0 h 315298"/>
                <a:gd name="connsiteX3" fmla="*/ 5077299 w 5077299"/>
                <a:gd name="connsiteY3" fmla="*/ 31530 h 315298"/>
                <a:gd name="connsiteX4" fmla="*/ 5077299 w 5077299"/>
                <a:gd name="connsiteY4" fmla="*/ 283768 h 315298"/>
                <a:gd name="connsiteX5" fmla="*/ 5045769 w 5077299"/>
                <a:gd name="connsiteY5" fmla="*/ 315298 h 315298"/>
                <a:gd name="connsiteX6" fmla="*/ 31530 w 5077299"/>
                <a:gd name="connsiteY6" fmla="*/ 315298 h 315298"/>
                <a:gd name="connsiteX7" fmla="*/ 0 w 5077299"/>
                <a:gd name="connsiteY7" fmla="*/ 283768 h 315298"/>
                <a:gd name="connsiteX8" fmla="*/ 0 w 5077299"/>
                <a:gd name="connsiteY8" fmla="*/ 31530 h 31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7299" h="315298">
                  <a:moveTo>
                    <a:pt x="0" y="31530"/>
                  </a:moveTo>
                  <a:cubicBezTo>
                    <a:pt x="0" y="14116"/>
                    <a:pt x="14116" y="0"/>
                    <a:pt x="31530" y="0"/>
                  </a:cubicBezTo>
                  <a:lnTo>
                    <a:pt x="5045769" y="0"/>
                  </a:lnTo>
                  <a:cubicBezTo>
                    <a:pt x="5063183" y="0"/>
                    <a:pt x="5077299" y="14116"/>
                    <a:pt x="5077299" y="31530"/>
                  </a:cubicBezTo>
                  <a:lnTo>
                    <a:pt x="5077299" y="283768"/>
                  </a:lnTo>
                  <a:cubicBezTo>
                    <a:pt x="5077299" y="301182"/>
                    <a:pt x="5063183" y="315298"/>
                    <a:pt x="5045769" y="315298"/>
                  </a:cubicBezTo>
                  <a:lnTo>
                    <a:pt x="31530" y="315298"/>
                  </a:lnTo>
                  <a:cubicBezTo>
                    <a:pt x="14116" y="315298"/>
                    <a:pt x="0" y="301182"/>
                    <a:pt x="0" y="283768"/>
                  </a:cubicBezTo>
                  <a:lnTo>
                    <a:pt x="0" y="31530"/>
                  </a:lnTo>
                  <a:close/>
                </a:path>
              </a:pathLst>
            </a:custGeom>
            <a:solidFill>
              <a:schemeClr val="accent3">
                <a:lumMod val="20000"/>
                <a:lumOff val="80000"/>
              </a:schemeClr>
            </a:solidFill>
            <a:ln>
              <a:solidFill>
                <a:schemeClr val="accent3">
                  <a:lumMod val="50000"/>
                </a:schemeClr>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17490" tIns="17490" rIns="17490" bIns="17490" numCol="1" spcCol="1270" anchor="ctr" anchorCtr="0">
              <a:noAutofit/>
            </a:bodyPr>
            <a:lstStyle/>
            <a:p>
              <a:pPr marL="0" lvl="0" indent="0" algn="ctr" defTabSz="577850">
                <a:lnSpc>
                  <a:spcPct val="90000"/>
                </a:lnSpc>
                <a:spcBef>
                  <a:spcPct val="0"/>
                </a:spcBef>
                <a:spcAft>
                  <a:spcPct val="35000"/>
                </a:spcAft>
                <a:buNone/>
              </a:pPr>
              <a:r>
                <a:rPr lang="fi-FI" sz="1300" b="0" i="0" u="none" kern="1200" dirty="0">
                  <a:solidFill>
                    <a:schemeClr val="tx1"/>
                  </a:solidFill>
                </a:rPr>
                <a:t>Porotalouden/maatalouden toimintaedellytykset</a:t>
              </a:r>
              <a:endParaRPr lang="fi-FI" sz="1300" kern="1200" dirty="0">
                <a:solidFill>
                  <a:schemeClr val="tx1"/>
                </a:solidFill>
              </a:endParaRPr>
            </a:p>
          </p:txBody>
        </p:sp>
        <p:sp>
          <p:nvSpPr>
            <p:cNvPr id="50" name="Freeform: Shape 49">
              <a:extLst>
                <a:ext uri="{FF2B5EF4-FFF2-40B4-BE49-F238E27FC236}">
                  <a16:creationId xmlns:a16="http://schemas.microsoft.com/office/drawing/2014/main" id="{BB49B8AC-8E6A-C443-B6A9-0ABC5B4A1994}"/>
                </a:ext>
              </a:extLst>
            </p:cNvPr>
            <p:cNvSpPr/>
            <p:nvPr/>
          </p:nvSpPr>
          <p:spPr>
            <a:xfrm>
              <a:off x="4115038" y="5417351"/>
              <a:ext cx="252238" cy="9272"/>
            </a:xfrm>
            <a:custGeom>
              <a:avLst/>
              <a:gdLst>
                <a:gd name="connsiteX0" fmla="*/ 0 w 10000"/>
                <a:gd name="connsiteY0" fmla="*/ 5000 h 10000"/>
                <a:gd name="connsiteX1" fmla="*/ 10000 w 10000"/>
                <a:gd name="connsiteY1" fmla="*/ 5000 h 10000"/>
              </a:gdLst>
              <a:ahLst/>
              <a:cxnLst>
                <a:cxn ang="0">
                  <a:pos x="connsiteX0" y="connsiteY0"/>
                </a:cxn>
                <a:cxn ang="0">
                  <a:pos x="connsiteX1" y="connsiteY1"/>
                </a:cxn>
              </a:cxnLst>
              <a:rect l="l" t="t" r="r" b="b"/>
              <a:pathLst>
                <a:path w="10000" h="10000">
                  <a:moveTo>
                    <a:pt x="0" y="5000"/>
                  </a:moveTo>
                  <a:lnTo>
                    <a:pt x="10000" y="5000"/>
                  </a:lnTo>
                </a:path>
              </a:pathLst>
            </a:custGeom>
            <a:noFill/>
            <a:ln>
              <a:solidFill>
                <a:schemeClr val="accent3">
                  <a:lumMod val="50000"/>
                </a:schemeClr>
              </a:solidFill>
            </a:ln>
          </p:spPr>
          <p:style>
            <a:lnRef idx="2">
              <a:scrgbClr r="0" g="0" b="0"/>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txBody>
            <a:bodyPr spcFirstLastPara="0" vert="horz" wrap="square" lIns="132513" tIns="-1670" rIns="132514" bIns="-1669" numCol="1" spcCol="1270" anchor="ctr" anchorCtr="0">
              <a:noAutofit/>
            </a:bodyPr>
            <a:lstStyle/>
            <a:p>
              <a:pPr marL="0" lvl="0" indent="0" algn="ctr" defTabSz="222250">
                <a:lnSpc>
                  <a:spcPct val="90000"/>
                </a:lnSpc>
                <a:spcBef>
                  <a:spcPct val="0"/>
                </a:spcBef>
                <a:spcAft>
                  <a:spcPct val="35000"/>
                </a:spcAft>
                <a:buNone/>
              </a:pPr>
              <a:endParaRPr lang="fi-FI" sz="500" kern="1200"/>
            </a:p>
          </p:txBody>
        </p:sp>
        <p:sp>
          <p:nvSpPr>
            <p:cNvPr id="51" name="Freeform: Shape 50">
              <a:extLst>
                <a:ext uri="{FF2B5EF4-FFF2-40B4-BE49-F238E27FC236}">
                  <a16:creationId xmlns:a16="http://schemas.microsoft.com/office/drawing/2014/main" id="{D4026FD1-1346-A121-2BF5-A04EAF993732}"/>
                </a:ext>
              </a:extLst>
            </p:cNvPr>
            <p:cNvSpPr/>
            <p:nvPr/>
          </p:nvSpPr>
          <p:spPr>
            <a:xfrm>
              <a:off x="4367277" y="5169959"/>
              <a:ext cx="2231835" cy="504055"/>
            </a:xfrm>
            <a:custGeom>
              <a:avLst/>
              <a:gdLst>
                <a:gd name="connsiteX0" fmla="*/ 0 w 2231835"/>
                <a:gd name="connsiteY0" fmla="*/ 50406 h 504055"/>
                <a:gd name="connsiteX1" fmla="*/ 50406 w 2231835"/>
                <a:gd name="connsiteY1" fmla="*/ 0 h 504055"/>
                <a:gd name="connsiteX2" fmla="*/ 2181430 w 2231835"/>
                <a:gd name="connsiteY2" fmla="*/ 0 h 504055"/>
                <a:gd name="connsiteX3" fmla="*/ 2231836 w 2231835"/>
                <a:gd name="connsiteY3" fmla="*/ 50406 h 504055"/>
                <a:gd name="connsiteX4" fmla="*/ 2231835 w 2231835"/>
                <a:gd name="connsiteY4" fmla="*/ 453650 h 504055"/>
                <a:gd name="connsiteX5" fmla="*/ 2181429 w 2231835"/>
                <a:gd name="connsiteY5" fmla="*/ 504056 h 504055"/>
                <a:gd name="connsiteX6" fmla="*/ 50406 w 2231835"/>
                <a:gd name="connsiteY6" fmla="*/ 504055 h 504055"/>
                <a:gd name="connsiteX7" fmla="*/ 0 w 2231835"/>
                <a:gd name="connsiteY7" fmla="*/ 453649 h 504055"/>
                <a:gd name="connsiteX8" fmla="*/ 0 w 2231835"/>
                <a:gd name="connsiteY8" fmla="*/ 50406 h 50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1835" h="504055">
                  <a:moveTo>
                    <a:pt x="0" y="50406"/>
                  </a:moveTo>
                  <a:cubicBezTo>
                    <a:pt x="0" y="22568"/>
                    <a:pt x="22568" y="0"/>
                    <a:pt x="50406" y="0"/>
                  </a:cubicBezTo>
                  <a:lnTo>
                    <a:pt x="2181430" y="0"/>
                  </a:lnTo>
                  <a:cubicBezTo>
                    <a:pt x="2209268" y="0"/>
                    <a:pt x="2231836" y="22568"/>
                    <a:pt x="2231836" y="50406"/>
                  </a:cubicBezTo>
                  <a:cubicBezTo>
                    <a:pt x="2231836" y="184821"/>
                    <a:pt x="2231835" y="319235"/>
                    <a:pt x="2231835" y="453650"/>
                  </a:cubicBezTo>
                  <a:cubicBezTo>
                    <a:pt x="2231835" y="481488"/>
                    <a:pt x="2209267" y="504056"/>
                    <a:pt x="2181429" y="504056"/>
                  </a:cubicBezTo>
                  <a:lnTo>
                    <a:pt x="50406" y="504055"/>
                  </a:lnTo>
                  <a:cubicBezTo>
                    <a:pt x="22568" y="504055"/>
                    <a:pt x="0" y="481487"/>
                    <a:pt x="0" y="453649"/>
                  </a:cubicBezTo>
                  <a:lnTo>
                    <a:pt x="0" y="50406"/>
                  </a:lnTo>
                  <a:close/>
                </a:path>
              </a:pathLst>
            </a:custGeom>
            <a:solidFill>
              <a:schemeClr val="accent3">
                <a:lumMod val="60000"/>
                <a:lumOff val="40000"/>
              </a:schemeClr>
            </a:solidFill>
            <a:ln>
              <a:solidFill>
                <a:schemeClr val="accent3">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3653" tIns="23653" rIns="23653" bIns="23653" numCol="1" spcCol="1270" anchor="ctr" anchorCtr="0">
              <a:noAutofit/>
            </a:bodyPr>
            <a:lstStyle/>
            <a:p>
              <a:pPr marL="0" lvl="0" indent="0" algn="ctr" defTabSz="622300">
                <a:lnSpc>
                  <a:spcPct val="90000"/>
                </a:lnSpc>
                <a:spcBef>
                  <a:spcPct val="0"/>
                </a:spcBef>
                <a:spcAft>
                  <a:spcPct val="35000"/>
                </a:spcAft>
                <a:buNone/>
              </a:pPr>
              <a:r>
                <a:rPr lang="fi-FI" sz="1400" b="0" i="0" u="none" kern="1200" dirty="0">
                  <a:solidFill>
                    <a:schemeClr val="tx1"/>
                  </a:solidFill>
                </a:rPr>
                <a:t>Tuotannon lisääminen</a:t>
              </a:r>
              <a:endParaRPr lang="fi-FI" sz="1400" kern="1200" dirty="0">
                <a:solidFill>
                  <a:schemeClr val="tx1"/>
                </a:solidFill>
              </a:endParaRPr>
            </a:p>
          </p:txBody>
        </p:sp>
        <p:sp>
          <p:nvSpPr>
            <p:cNvPr id="52" name="Freeform: Shape 51">
              <a:extLst>
                <a:ext uri="{FF2B5EF4-FFF2-40B4-BE49-F238E27FC236}">
                  <a16:creationId xmlns:a16="http://schemas.microsoft.com/office/drawing/2014/main" id="{F873F14E-BC8C-C6A8-18D7-AB0D25AA158F}"/>
                </a:ext>
              </a:extLst>
            </p:cNvPr>
            <p:cNvSpPr/>
            <p:nvPr/>
          </p:nvSpPr>
          <p:spPr>
            <a:xfrm rot="18289469">
              <a:off x="6504382" y="5236054"/>
              <a:ext cx="441699" cy="9272"/>
            </a:xfrm>
            <a:custGeom>
              <a:avLst/>
              <a:gdLst>
                <a:gd name="connsiteX0" fmla="*/ 0 w 10000"/>
                <a:gd name="connsiteY0" fmla="*/ 5000 h 10000"/>
                <a:gd name="connsiteX1" fmla="*/ 10000 w 10000"/>
                <a:gd name="connsiteY1" fmla="*/ 5000 h 10000"/>
              </a:gdLst>
              <a:ahLst/>
              <a:cxnLst>
                <a:cxn ang="0">
                  <a:pos x="connsiteX0" y="connsiteY0"/>
                </a:cxn>
                <a:cxn ang="0">
                  <a:pos x="connsiteX1" y="connsiteY1"/>
                </a:cxn>
              </a:cxnLst>
              <a:rect l="l" t="t" r="r" b="b"/>
              <a:pathLst>
                <a:path w="10000" h="10000">
                  <a:moveTo>
                    <a:pt x="0" y="5000"/>
                  </a:moveTo>
                  <a:lnTo>
                    <a:pt x="10000" y="5000"/>
                  </a:lnTo>
                </a:path>
              </a:pathLst>
            </a:custGeom>
            <a:noFill/>
            <a:ln>
              <a:solidFill>
                <a:schemeClr val="accent3">
                  <a:lumMod val="50000"/>
                </a:schemeClr>
              </a:solidFill>
            </a:ln>
          </p:spPr>
          <p:style>
            <a:lnRef idx="2">
              <a:scrgbClr r="0" g="0" b="0"/>
            </a:lnRef>
            <a:fillRef idx="0">
              <a:scrgbClr r="0" g="0" b="0"/>
            </a:fillRef>
            <a:effectRef idx="0">
              <a:schemeClr val="accent6">
                <a:tint val="50000"/>
                <a:hueOff val="0"/>
                <a:satOff val="0"/>
                <a:lumOff val="0"/>
                <a:alphaOff val="0"/>
              </a:schemeClr>
            </a:effectRef>
            <a:fontRef idx="minor">
              <a:schemeClr val="tx1">
                <a:hueOff val="0"/>
                <a:satOff val="0"/>
                <a:lumOff val="0"/>
                <a:alphaOff val="0"/>
              </a:schemeClr>
            </a:fontRef>
          </p:style>
          <p:txBody>
            <a:bodyPr spcFirstLastPara="0" vert="horz" wrap="square" lIns="222507" tIns="-6407" rIns="222508" bIns="-6406" numCol="1" spcCol="1270" anchor="ctr" anchorCtr="0">
              <a:noAutofit/>
            </a:bodyPr>
            <a:lstStyle/>
            <a:p>
              <a:pPr marL="0" lvl="0" indent="0" algn="ctr" defTabSz="222250">
                <a:lnSpc>
                  <a:spcPct val="90000"/>
                </a:lnSpc>
                <a:spcBef>
                  <a:spcPct val="0"/>
                </a:spcBef>
                <a:spcAft>
                  <a:spcPct val="35000"/>
                </a:spcAft>
                <a:buNone/>
              </a:pPr>
              <a:endParaRPr lang="fi-FI" sz="500" kern="1200"/>
            </a:p>
          </p:txBody>
        </p:sp>
        <p:sp>
          <p:nvSpPr>
            <p:cNvPr id="53" name="Freeform: Shape 52">
              <a:extLst>
                <a:ext uri="{FF2B5EF4-FFF2-40B4-BE49-F238E27FC236}">
                  <a16:creationId xmlns:a16="http://schemas.microsoft.com/office/drawing/2014/main" id="{1DD7773B-E346-05C8-D434-578239C24296}"/>
                </a:ext>
              </a:extLst>
            </p:cNvPr>
            <p:cNvSpPr/>
            <p:nvPr/>
          </p:nvSpPr>
          <p:spPr>
            <a:xfrm>
              <a:off x="6851351" y="4901744"/>
              <a:ext cx="5077299" cy="315298"/>
            </a:xfrm>
            <a:custGeom>
              <a:avLst/>
              <a:gdLst>
                <a:gd name="connsiteX0" fmla="*/ 0 w 5077299"/>
                <a:gd name="connsiteY0" fmla="*/ 31530 h 315298"/>
                <a:gd name="connsiteX1" fmla="*/ 31530 w 5077299"/>
                <a:gd name="connsiteY1" fmla="*/ 0 h 315298"/>
                <a:gd name="connsiteX2" fmla="*/ 5045769 w 5077299"/>
                <a:gd name="connsiteY2" fmla="*/ 0 h 315298"/>
                <a:gd name="connsiteX3" fmla="*/ 5077299 w 5077299"/>
                <a:gd name="connsiteY3" fmla="*/ 31530 h 315298"/>
                <a:gd name="connsiteX4" fmla="*/ 5077299 w 5077299"/>
                <a:gd name="connsiteY4" fmla="*/ 283768 h 315298"/>
                <a:gd name="connsiteX5" fmla="*/ 5045769 w 5077299"/>
                <a:gd name="connsiteY5" fmla="*/ 315298 h 315298"/>
                <a:gd name="connsiteX6" fmla="*/ 31530 w 5077299"/>
                <a:gd name="connsiteY6" fmla="*/ 315298 h 315298"/>
                <a:gd name="connsiteX7" fmla="*/ 0 w 5077299"/>
                <a:gd name="connsiteY7" fmla="*/ 283768 h 315298"/>
                <a:gd name="connsiteX8" fmla="*/ 0 w 5077299"/>
                <a:gd name="connsiteY8" fmla="*/ 31530 h 31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7299" h="315298">
                  <a:moveTo>
                    <a:pt x="0" y="31530"/>
                  </a:moveTo>
                  <a:cubicBezTo>
                    <a:pt x="0" y="14116"/>
                    <a:pt x="14116" y="0"/>
                    <a:pt x="31530" y="0"/>
                  </a:cubicBezTo>
                  <a:lnTo>
                    <a:pt x="5045769" y="0"/>
                  </a:lnTo>
                  <a:cubicBezTo>
                    <a:pt x="5063183" y="0"/>
                    <a:pt x="5077299" y="14116"/>
                    <a:pt x="5077299" y="31530"/>
                  </a:cubicBezTo>
                  <a:lnTo>
                    <a:pt x="5077299" y="283768"/>
                  </a:lnTo>
                  <a:cubicBezTo>
                    <a:pt x="5077299" y="301182"/>
                    <a:pt x="5063183" y="315298"/>
                    <a:pt x="5045769" y="315298"/>
                  </a:cubicBezTo>
                  <a:lnTo>
                    <a:pt x="31530" y="315298"/>
                  </a:lnTo>
                  <a:cubicBezTo>
                    <a:pt x="14116" y="315298"/>
                    <a:pt x="0" y="301182"/>
                    <a:pt x="0" y="283768"/>
                  </a:cubicBezTo>
                  <a:lnTo>
                    <a:pt x="0" y="31530"/>
                  </a:lnTo>
                  <a:close/>
                </a:path>
              </a:pathLst>
            </a:custGeom>
            <a:solidFill>
              <a:schemeClr val="accent3">
                <a:lumMod val="60000"/>
                <a:lumOff val="40000"/>
              </a:schemeClr>
            </a:solidFill>
            <a:ln>
              <a:solidFill>
                <a:schemeClr val="accent3">
                  <a:lumMod val="50000"/>
                </a:schemeClr>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17490" tIns="17490" rIns="17490" bIns="17490" numCol="1" spcCol="1270" anchor="ctr" anchorCtr="0">
              <a:noAutofit/>
            </a:bodyPr>
            <a:lstStyle/>
            <a:p>
              <a:pPr marL="0" lvl="0" indent="0" algn="ctr" defTabSz="577850">
                <a:lnSpc>
                  <a:spcPct val="90000"/>
                </a:lnSpc>
                <a:spcBef>
                  <a:spcPct val="0"/>
                </a:spcBef>
                <a:spcAft>
                  <a:spcPct val="35000"/>
                </a:spcAft>
                <a:buNone/>
              </a:pPr>
              <a:r>
                <a:rPr lang="fi-FI" sz="1300" b="0" i="0" u="none" kern="1200" dirty="0">
                  <a:solidFill>
                    <a:schemeClr val="tx1"/>
                  </a:solidFill>
                </a:rPr>
                <a:t>Puuntuotanto</a:t>
              </a:r>
              <a:endParaRPr lang="fi-FI" sz="1300" kern="1200" dirty="0">
                <a:solidFill>
                  <a:schemeClr val="tx1"/>
                </a:solidFill>
              </a:endParaRPr>
            </a:p>
          </p:txBody>
        </p:sp>
        <p:sp>
          <p:nvSpPr>
            <p:cNvPr id="54" name="Freeform: Shape 53">
              <a:extLst>
                <a:ext uri="{FF2B5EF4-FFF2-40B4-BE49-F238E27FC236}">
                  <a16:creationId xmlns:a16="http://schemas.microsoft.com/office/drawing/2014/main" id="{811381CD-AAC3-F205-B2AD-9920529361E5}"/>
                </a:ext>
              </a:extLst>
            </p:cNvPr>
            <p:cNvSpPr/>
            <p:nvPr/>
          </p:nvSpPr>
          <p:spPr>
            <a:xfrm>
              <a:off x="6599112" y="5417351"/>
              <a:ext cx="252238" cy="9272"/>
            </a:xfrm>
            <a:custGeom>
              <a:avLst/>
              <a:gdLst>
                <a:gd name="connsiteX0" fmla="*/ 0 w 10000"/>
                <a:gd name="connsiteY0" fmla="*/ 5000 h 10000"/>
                <a:gd name="connsiteX1" fmla="*/ 10000 w 10000"/>
                <a:gd name="connsiteY1" fmla="*/ 5000 h 10000"/>
              </a:gdLst>
              <a:ahLst/>
              <a:cxnLst>
                <a:cxn ang="0">
                  <a:pos x="connsiteX0" y="connsiteY0"/>
                </a:cxn>
                <a:cxn ang="0">
                  <a:pos x="connsiteX1" y="connsiteY1"/>
                </a:cxn>
              </a:cxnLst>
              <a:rect l="l" t="t" r="r" b="b"/>
              <a:pathLst>
                <a:path w="10000" h="10000">
                  <a:moveTo>
                    <a:pt x="0" y="5000"/>
                  </a:moveTo>
                  <a:lnTo>
                    <a:pt x="10000" y="5000"/>
                  </a:lnTo>
                </a:path>
              </a:pathLst>
            </a:custGeom>
            <a:noFill/>
            <a:ln>
              <a:solidFill>
                <a:schemeClr val="accent3">
                  <a:lumMod val="50000"/>
                </a:schemeClr>
              </a:solidFill>
            </a:ln>
          </p:spPr>
          <p:style>
            <a:lnRef idx="2">
              <a:scrgbClr r="0" g="0" b="0"/>
            </a:lnRef>
            <a:fillRef idx="0">
              <a:scrgbClr r="0" g="0" b="0"/>
            </a:fillRef>
            <a:effectRef idx="0">
              <a:schemeClr val="accent6">
                <a:tint val="50000"/>
                <a:hueOff val="0"/>
                <a:satOff val="0"/>
                <a:lumOff val="0"/>
                <a:alphaOff val="0"/>
              </a:schemeClr>
            </a:effectRef>
            <a:fontRef idx="minor">
              <a:schemeClr val="tx1">
                <a:hueOff val="0"/>
                <a:satOff val="0"/>
                <a:lumOff val="0"/>
                <a:alphaOff val="0"/>
              </a:schemeClr>
            </a:fontRef>
          </p:style>
          <p:txBody>
            <a:bodyPr spcFirstLastPara="0" vert="horz" wrap="square" lIns="132514" tIns="-1670" rIns="132513" bIns="-1669" numCol="1" spcCol="1270" anchor="ctr" anchorCtr="0">
              <a:noAutofit/>
            </a:bodyPr>
            <a:lstStyle/>
            <a:p>
              <a:pPr marL="0" lvl="0" indent="0" algn="ctr" defTabSz="222250">
                <a:lnSpc>
                  <a:spcPct val="90000"/>
                </a:lnSpc>
                <a:spcBef>
                  <a:spcPct val="0"/>
                </a:spcBef>
                <a:spcAft>
                  <a:spcPct val="35000"/>
                </a:spcAft>
                <a:buNone/>
              </a:pPr>
              <a:endParaRPr lang="fi-FI" sz="500" kern="1200"/>
            </a:p>
          </p:txBody>
        </p:sp>
        <p:sp>
          <p:nvSpPr>
            <p:cNvPr id="55" name="Freeform: Shape 54">
              <a:extLst>
                <a:ext uri="{FF2B5EF4-FFF2-40B4-BE49-F238E27FC236}">
                  <a16:creationId xmlns:a16="http://schemas.microsoft.com/office/drawing/2014/main" id="{DCDB0D22-43AD-BDB4-5A95-F5FF7B470B20}"/>
                </a:ext>
              </a:extLst>
            </p:cNvPr>
            <p:cNvSpPr/>
            <p:nvPr/>
          </p:nvSpPr>
          <p:spPr>
            <a:xfrm>
              <a:off x="6851351" y="5264338"/>
              <a:ext cx="5077299" cy="315298"/>
            </a:xfrm>
            <a:custGeom>
              <a:avLst/>
              <a:gdLst>
                <a:gd name="connsiteX0" fmla="*/ 0 w 5077299"/>
                <a:gd name="connsiteY0" fmla="*/ 31530 h 315298"/>
                <a:gd name="connsiteX1" fmla="*/ 31530 w 5077299"/>
                <a:gd name="connsiteY1" fmla="*/ 0 h 315298"/>
                <a:gd name="connsiteX2" fmla="*/ 5045769 w 5077299"/>
                <a:gd name="connsiteY2" fmla="*/ 0 h 315298"/>
                <a:gd name="connsiteX3" fmla="*/ 5077299 w 5077299"/>
                <a:gd name="connsiteY3" fmla="*/ 31530 h 315298"/>
                <a:gd name="connsiteX4" fmla="*/ 5077299 w 5077299"/>
                <a:gd name="connsiteY4" fmla="*/ 283768 h 315298"/>
                <a:gd name="connsiteX5" fmla="*/ 5045769 w 5077299"/>
                <a:gd name="connsiteY5" fmla="*/ 315298 h 315298"/>
                <a:gd name="connsiteX6" fmla="*/ 31530 w 5077299"/>
                <a:gd name="connsiteY6" fmla="*/ 315298 h 315298"/>
                <a:gd name="connsiteX7" fmla="*/ 0 w 5077299"/>
                <a:gd name="connsiteY7" fmla="*/ 283768 h 315298"/>
                <a:gd name="connsiteX8" fmla="*/ 0 w 5077299"/>
                <a:gd name="connsiteY8" fmla="*/ 31530 h 31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7299" h="315298">
                  <a:moveTo>
                    <a:pt x="0" y="31530"/>
                  </a:moveTo>
                  <a:cubicBezTo>
                    <a:pt x="0" y="14116"/>
                    <a:pt x="14116" y="0"/>
                    <a:pt x="31530" y="0"/>
                  </a:cubicBezTo>
                  <a:lnTo>
                    <a:pt x="5045769" y="0"/>
                  </a:lnTo>
                  <a:cubicBezTo>
                    <a:pt x="5063183" y="0"/>
                    <a:pt x="5077299" y="14116"/>
                    <a:pt x="5077299" y="31530"/>
                  </a:cubicBezTo>
                  <a:lnTo>
                    <a:pt x="5077299" y="283768"/>
                  </a:lnTo>
                  <a:cubicBezTo>
                    <a:pt x="5077299" y="301182"/>
                    <a:pt x="5063183" y="315298"/>
                    <a:pt x="5045769" y="315298"/>
                  </a:cubicBezTo>
                  <a:lnTo>
                    <a:pt x="31530" y="315298"/>
                  </a:lnTo>
                  <a:cubicBezTo>
                    <a:pt x="14116" y="315298"/>
                    <a:pt x="0" y="301182"/>
                    <a:pt x="0" y="283768"/>
                  </a:cubicBezTo>
                  <a:lnTo>
                    <a:pt x="0" y="31530"/>
                  </a:lnTo>
                  <a:close/>
                </a:path>
              </a:pathLst>
            </a:custGeom>
            <a:solidFill>
              <a:schemeClr val="accent3">
                <a:lumMod val="60000"/>
                <a:lumOff val="40000"/>
              </a:schemeClr>
            </a:solidFill>
            <a:ln>
              <a:solidFill>
                <a:schemeClr val="accent3">
                  <a:lumMod val="50000"/>
                </a:schemeClr>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17490" tIns="17490" rIns="17490" bIns="17490" numCol="1" spcCol="1270" anchor="ctr" anchorCtr="0">
              <a:noAutofit/>
            </a:bodyPr>
            <a:lstStyle/>
            <a:p>
              <a:pPr marL="0" lvl="0" indent="0" algn="ctr" defTabSz="577850">
                <a:lnSpc>
                  <a:spcPct val="90000"/>
                </a:lnSpc>
                <a:spcBef>
                  <a:spcPct val="0"/>
                </a:spcBef>
                <a:spcAft>
                  <a:spcPct val="35000"/>
                </a:spcAft>
                <a:buNone/>
              </a:pPr>
              <a:r>
                <a:rPr lang="fi-FI" sz="1300" b="0" i="0" u="none" kern="1200" dirty="0">
                  <a:solidFill>
                    <a:schemeClr val="tx1"/>
                  </a:solidFill>
                </a:rPr>
                <a:t>Uusiutuva energia (Bio-/aurinkoenergia)</a:t>
              </a:r>
              <a:endParaRPr lang="fi-FI" sz="1300" kern="1200" dirty="0">
                <a:solidFill>
                  <a:schemeClr val="tx1"/>
                </a:solidFill>
              </a:endParaRPr>
            </a:p>
          </p:txBody>
        </p:sp>
        <p:sp>
          <p:nvSpPr>
            <p:cNvPr id="56" name="Freeform: Shape 55">
              <a:extLst>
                <a:ext uri="{FF2B5EF4-FFF2-40B4-BE49-F238E27FC236}">
                  <a16:creationId xmlns:a16="http://schemas.microsoft.com/office/drawing/2014/main" id="{6BD3A70B-919C-51CF-49C8-E7B2C0EAD048}"/>
                </a:ext>
              </a:extLst>
            </p:cNvPr>
            <p:cNvSpPr/>
            <p:nvPr/>
          </p:nvSpPr>
          <p:spPr>
            <a:xfrm rot="3310531">
              <a:off x="6504382" y="5598648"/>
              <a:ext cx="441699" cy="9272"/>
            </a:xfrm>
            <a:custGeom>
              <a:avLst/>
              <a:gdLst>
                <a:gd name="connsiteX0" fmla="*/ 0 w 10000"/>
                <a:gd name="connsiteY0" fmla="*/ 5000 h 10000"/>
                <a:gd name="connsiteX1" fmla="*/ 10000 w 10000"/>
                <a:gd name="connsiteY1" fmla="*/ 5000 h 10000"/>
              </a:gdLst>
              <a:ahLst/>
              <a:cxnLst>
                <a:cxn ang="0">
                  <a:pos x="connsiteX0" y="connsiteY0"/>
                </a:cxn>
                <a:cxn ang="0">
                  <a:pos x="connsiteX1" y="connsiteY1"/>
                </a:cxn>
              </a:cxnLst>
              <a:rect l="l" t="t" r="r" b="b"/>
              <a:pathLst>
                <a:path w="10000" h="10000">
                  <a:moveTo>
                    <a:pt x="0" y="5000"/>
                  </a:moveTo>
                  <a:lnTo>
                    <a:pt x="10000" y="5000"/>
                  </a:lnTo>
                </a:path>
              </a:pathLst>
            </a:custGeom>
            <a:noFill/>
            <a:ln>
              <a:solidFill>
                <a:schemeClr val="accent3">
                  <a:lumMod val="50000"/>
                </a:schemeClr>
              </a:solidFill>
            </a:ln>
          </p:spPr>
          <p:style>
            <a:lnRef idx="2">
              <a:scrgbClr r="0" g="0" b="0"/>
            </a:lnRef>
            <a:fillRef idx="0">
              <a:scrgbClr r="0" g="0" b="0"/>
            </a:fillRef>
            <a:effectRef idx="0">
              <a:schemeClr val="accent6">
                <a:tint val="50000"/>
                <a:hueOff val="0"/>
                <a:satOff val="0"/>
                <a:lumOff val="0"/>
                <a:alphaOff val="0"/>
              </a:schemeClr>
            </a:effectRef>
            <a:fontRef idx="minor">
              <a:schemeClr val="tx1">
                <a:hueOff val="0"/>
                <a:satOff val="0"/>
                <a:lumOff val="0"/>
                <a:alphaOff val="0"/>
              </a:schemeClr>
            </a:fontRef>
          </p:style>
          <p:txBody>
            <a:bodyPr spcFirstLastPara="0" vert="horz" wrap="square" lIns="222506" tIns="-6407" rIns="222508" bIns="-6406" numCol="1" spcCol="1270" anchor="ctr" anchorCtr="0">
              <a:noAutofit/>
            </a:bodyPr>
            <a:lstStyle/>
            <a:p>
              <a:pPr marL="0" lvl="0" indent="0" algn="ctr" defTabSz="222250">
                <a:lnSpc>
                  <a:spcPct val="90000"/>
                </a:lnSpc>
                <a:spcBef>
                  <a:spcPct val="0"/>
                </a:spcBef>
                <a:spcAft>
                  <a:spcPct val="35000"/>
                </a:spcAft>
                <a:buNone/>
              </a:pPr>
              <a:endParaRPr lang="fi-FI" sz="500" kern="1200"/>
            </a:p>
          </p:txBody>
        </p:sp>
        <p:sp>
          <p:nvSpPr>
            <p:cNvPr id="57" name="Freeform: Shape 56">
              <a:extLst>
                <a:ext uri="{FF2B5EF4-FFF2-40B4-BE49-F238E27FC236}">
                  <a16:creationId xmlns:a16="http://schemas.microsoft.com/office/drawing/2014/main" id="{15C7D889-5852-E93C-F817-E6EA4D3EE784}"/>
                </a:ext>
              </a:extLst>
            </p:cNvPr>
            <p:cNvSpPr/>
            <p:nvPr/>
          </p:nvSpPr>
          <p:spPr>
            <a:xfrm>
              <a:off x="6851351" y="5626931"/>
              <a:ext cx="5077299" cy="315298"/>
            </a:xfrm>
            <a:custGeom>
              <a:avLst/>
              <a:gdLst>
                <a:gd name="connsiteX0" fmla="*/ 0 w 5077299"/>
                <a:gd name="connsiteY0" fmla="*/ 31530 h 315298"/>
                <a:gd name="connsiteX1" fmla="*/ 31530 w 5077299"/>
                <a:gd name="connsiteY1" fmla="*/ 0 h 315298"/>
                <a:gd name="connsiteX2" fmla="*/ 5045769 w 5077299"/>
                <a:gd name="connsiteY2" fmla="*/ 0 h 315298"/>
                <a:gd name="connsiteX3" fmla="*/ 5077299 w 5077299"/>
                <a:gd name="connsiteY3" fmla="*/ 31530 h 315298"/>
                <a:gd name="connsiteX4" fmla="*/ 5077299 w 5077299"/>
                <a:gd name="connsiteY4" fmla="*/ 283768 h 315298"/>
                <a:gd name="connsiteX5" fmla="*/ 5045769 w 5077299"/>
                <a:gd name="connsiteY5" fmla="*/ 315298 h 315298"/>
                <a:gd name="connsiteX6" fmla="*/ 31530 w 5077299"/>
                <a:gd name="connsiteY6" fmla="*/ 315298 h 315298"/>
                <a:gd name="connsiteX7" fmla="*/ 0 w 5077299"/>
                <a:gd name="connsiteY7" fmla="*/ 283768 h 315298"/>
                <a:gd name="connsiteX8" fmla="*/ 0 w 5077299"/>
                <a:gd name="connsiteY8" fmla="*/ 31530 h 31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7299" h="315298">
                  <a:moveTo>
                    <a:pt x="0" y="31530"/>
                  </a:moveTo>
                  <a:cubicBezTo>
                    <a:pt x="0" y="14116"/>
                    <a:pt x="14116" y="0"/>
                    <a:pt x="31530" y="0"/>
                  </a:cubicBezTo>
                  <a:lnTo>
                    <a:pt x="5045769" y="0"/>
                  </a:lnTo>
                  <a:cubicBezTo>
                    <a:pt x="5063183" y="0"/>
                    <a:pt x="5077299" y="14116"/>
                    <a:pt x="5077299" y="31530"/>
                  </a:cubicBezTo>
                  <a:lnTo>
                    <a:pt x="5077299" y="283768"/>
                  </a:lnTo>
                  <a:cubicBezTo>
                    <a:pt x="5077299" y="301182"/>
                    <a:pt x="5063183" y="315298"/>
                    <a:pt x="5045769" y="315298"/>
                  </a:cubicBezTo>
                  <a:lnTo>
                    <a:pt x="31530" y="315298"/>
                  </a:lnTo>
                  <a:cubicBezTo>
                    <a:pt x="14116" y="315298"/>
                    <a:pt x="0" y="301182"/>
                    <a:pt x="0" y="283768"/>
                  </a:cubicBezTo>
                  <a:lnTo>
                    <a:pt x="0" y="31530"/>
                  </a:lnTo>
                  <a:close/>
                </a:path>
              </a:pathLst>
            </a:custGeom>
            <a:solidFill>
              <a:schemeClr val="accent3">
                <a:lumMod val="60000"/>
                <a:lumOff val="40000"/>
              </a:schemeClr>
            </a:solidFill>
            <a:ln>
              <a:solidFill>
                <a:schemeClr val="accent3">
                  <a:lumMod val="50000"/>
                </a:schemeClr>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17490" tIns="17490" rIns="17490" bIns="17490" numCol="1" spcCol="1270" anchor="ctr" anchorCtr="0">
              <a:noAutofit/>
            </a:bodyPr>
            <a:lstStyle/>
            <a:p>
              <a:pPr marL="0" lvl="0" indent="0" algn="ctr" defTabSz="577850">
                <a:lnSpc>
                  <a:spcPct val="90000"/>
                </a:lnSpc>
                <a:spcBef>
                  <a:spcPct val="0"/>
                </a:spcBef>
                <a:spcAft>
                  <a:spcPct val="35000"/>
                </a:spcAft>
                <a:buNone/>
              </a:pPr>
              <a:r>
                <a:rPr lang="fi-FI" sz="1300" b="0" i="0" u="none" kern="1200" dirty="0">
                  <a:solidFill>
                    <a:schemeClr val="tx1"/>
                  </a:solidFill>
                </a:rPr>
                <a:t>Muu tuotanto (esim., vilja, rahkasammal, jne.)</a:t>
              </a:r>
              <a:endParaRPr lang="fi-FI" sz="1300" kern="1200" dirty="0">
                <a:solidFill>
                  <a:schemeClr val="tx1"/>
                </a:solidFill>
              </a:endParaRPr>
            </a:p>
          </p:txBody>
        </p:sp>
        <p:sp>
          <p:nvSpPr>
            <p:cNvPr id="58" name="Freeform: Shape 57">
              <a:extLst>
                <a:ext uri="{FF2B5EF4-FFF2-40B4-BE49-F238E27FC236}">
                  <a16:creationId xmlns:a16="http://schemas.microsoft.com/office/drawing/2014/main" id="{802791F8-84DA-F69A-2181-62E722858977}"/>
                </a:ext>
              </a:extLst>
            </p:cNvPr>
            <p:cNvSpPr/>
            <p:nvPr/>
          </p:nvSpPr>
          <p:spPr>
            <a:xfrm rot="4467012">
              <a:off x="3770695" y="5870593"/>
              <a:ext cx="940923" cy="9272"/>
            </a:xfrm>
            <a:custGeom>
              <a:avLst/>
              <a:gdLst>
                <a:gd name="connsiteX0" fmla="*/ 0 w 10000"/>
                <a:gd name="connsiteY0" fmla="*/ 5000 h 10000"/>
                <a:gd name="connsiteX1" fmla="*/ 10000 w 10000"/>
                <a:gd name="connsiteY1" fmla="*/ 5000 h 10000"/>
              </a:gdLst>
              <a:ahLst/>
              <a:cxnLst>
                <a:cxn ang="0">
                  <a:pos x="connsiteX0" y="connsiteY0"/>
                </a:cxn>
                <a:cxn ang="0">
                  <a:pos x="connsiteX1" y="connsiteY1"/>
                </a:cxn>
              </a:cxnLst>
              <a:rect l="l" t="t" r="r" b="b"/>
              <a:pathLst>
                <a:path w="10000" h="10000">
                  <a:moveTo>
                    <a:pt x="0" y="5000"/>
                  </a:moveTo>
                  <a:lnTo>
                    <a:pt x="10000" y="5000"/>
                  </a:lnTo>
                </a:path>
              </a:pathLst>
            </a:custGeom>
            <a:noFill/>
            <a:ln>
              <a:solidFill>
                <a:schemeClr val="accent3">
                  <a:lumMod val="50000"/>
                </a:schemeClr>
              </a:solidFill>
            </a:ln>
          </p:spPr>
          <p:style>
            <a:lnRef idx="2">
              <a:scrgbClr r="0" g="0" b="0"/>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txBody>
            <a:bodyPr spcFirstLastPara="0" vert="horz" wrap="square" lIns="459638" tIns="-18888" rIns="459638" bIns="-18887" numCol="1" spcCol="1270" anchor="ctr" anchorCtr="0">
              <a:noAutofit/>
            </a:bodyPr>
            <a:lstStyle/>
            <a:p>
              <a:pPr marL="0" lvl="0" indent="0" algn="ctr" defTabSz="222250">
                <a:lnSpc>
                  <a:spcPct val="90000"/>
                </a:lnSpc>
                <a:spcBef>
                  <a:spcPct val="0"/>
                </a:spcBef>
                <a:spcAft>
                  <a:spcPct val="35000"/>
                </a:spcAft>
                <a:buNone/>
              </a:pPr>
              <a:endParaRPr lang="fi-FI" sz="500" kern="1200"/>
            </a:p>
          </p:txBody>
        </p:sp>
        <p:sp>
          <p:nvSpPr>
            <p:cNvPr id="59" name="Freeform: Shape 58">
              <a:extLst>
                <a:ext uri="{FF2B5EF4-FFF2-40B4-BE49-F238E27FC236}">
                  <a16:creationId xmlns:a16="http://schemas.microsoft.com/office/drawing/2014/main" id="{23C2DD1E-2803-D0DA-275D-0C5736F6BA9F}"/>
                </a:ext>
              </a:extLst>
            </p:cNvPr>
            <p:cNvSpPr/>
            <p:nvPr/>
          </p:nvSpPr>
          <p:spPr>
            <a:xfrm>
              <a:off x="4367277" y="6076443"/>
              <a:ext cx="2231835" cy="504055"/>
            </a:xfrm>
            <a:custGeom>
              <a:avLst/>
              <a:gdLst>
                <a:gd name="connsiteX0" fmla="*/ 0 w 2231835"/>
                <a:gd name="connsiteY0" fmla="*/ 50406 h 504055"/>
                <a:gd name="connsiteX1" fmla="*/ 50406 w 2231835"/>
                <a:gd name="connsiteY1" fmla="*/ 0 h 504055"/>
                <a:gd name="connsiteX2" fmla="*/ 2181430 w 2231835"/>
                <a:gd name="connsiteY2" fmla="*/ 0 h 504055"/>
                <a:gd name="connsiteX3" fmla="*/ 2231836 w 2231835"/>
                <a:gd name="connsiteY3" fmla="*/ 50406 h 504055"/>
                <a:gd name="connsiteX4" fmla="*/ 2231835 w 2231835"/>
                <a:gd name="connsiteY4" fmla="*/ 453650 h 504055"/>
                <a:gd name="connsiteX5" fmla="*/ 2181429 w 2231835"/>
                <a:gd name="connsiteY5" fmla="*/ 504056 h 504055"/>
                <a:gd name="connsiteX6" fmla="*/ 50406 w 2231835"/>
                <a:gd name="connsiteY6" fmla="*/ 504055 h 504055"/>
                <a:gd name="connsiteX7" fmla="*/ 0 w 2231835"/>
                <a:gd name="connsiteY7" fmla="*/ 453649 h 504055"/>
                <a:gd name="connsiteX8" fmla="*/ 0 w 2231835"/>
                <a:gd name="connsiteY8" fmla="*/ 50406 h 50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1835" h="504055">
                  <a:moveTo>
                    <a:pt x="0" y="50406"/>
                  </a:moveTo>
                  <a:cubicBezTo>
                    <a:pt x="0" y="22568"/>
                    <a:pt x="22568" y="0"/>
                    <a:pt x="50406" y="0"/>
                  </a:cubicBezTo>
                  <a:lnTo>
                    <a:pt x="2181430" y="0"/>
                  </a:lnTo>
                  <a:cubicBezTo>
                    <a:pt x="2209268" y="0"/>
                    <a:pt x="2231836" y="22568"/>
                    <a:pt x="2231836" y="50406"/>
                  </a:cubicBezTo>
                  <a:cubicBezTo>
                    <a:pt x="2231836" y="184821"/>
                    <a:pt x="2231835" y="319235"/>
                    <a:pt x="2231835" y="453650"/>
                  </a:cubicBezTo>
                  <a:cubicBezTo>
                    <a:pt x="2231835" y="481488"/>
                    <a:pt x="2209267" y="504056"/>
                    <a:pt x="2181429" y="504056"/>
                  </a:cubicBezTo>
                  <a:lnTo>
                    <a:pt x="50406" y="504055"/>
                  </a:lnTo>
                  <a:cubicBezTo>
                    <a:pt x="22568" y="504055"/>
                    <a:pt x="0" y="481487"/>
                    <a:pt x="0" y="453649"/>
                  </a:cubicBezTo>
                  <a:lnTo>
                    <a:pt x="0" y="50406"/>
                  </a:lnTo>
                  <a:close/>
                </a:path>
              </a:pathLst>
            </a:custGeom>
            <a:solidFill>
              <a:schemeClr val="accent3"/>
            </a:solidFill>
            <a:ln>
              <a:solidFill>
                <a:schemeClr val="accent3">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3653" tIns="23653" rIns="23653" bIns="23653" numCol="1" spcCol="1270" anchor="ctr" anchorCtr="0">
              <a:noAutofit/>
            </a:bodyPr>
            <a:lstStyle/>
            <a:p>
              <a:pPr marL="0" lvl="0" indent="0" algn="ctr" defTabSz="622300">
                <a:lnSpc>
                  <a:spcPct val="90000"/>
                </a:lnSpc>
                <a:spcBef>
                  <a:spcPct val="0"/>
                </a:spcBef>
                <a:spcAft>
                  <a:spcPct val="35000"/>
                </a:spcAft>
                <a:buNone/>
              </a:pPr>
              <a:r>
                <a:rPr lang="fi-FI" sz="1400" b="0" i="0" u="none" kern="1200" dirty="0">
                  <a:solidFill>
                    <a:schemeClr val="tx1"/>
                  </a:solidFill>
                </a:rPr>
                <a:t>Kustannusten hillintä</a:t>
              </a:r>
              <a:br>
                <a:rPr lang="fi-FI" sz="1400" b="0" i="0" u="none" kern="1200" dirty="0">
                  <a:solidFill>
                    <a:schemeClr val="tx1"/>
                  </a:solidFill>
                </a:rPr>
              </a:br>
              <a:r>
                <a:rPr lang="fi-FI" sz="1400" b="0" i="0" u="none" kern="1200" dirty="0">
                  <a:solidFill>
                    <a:schemeClr val="tx1"/>
                  </a:solidFill>
                </a:rPr>
                <a:t>(ml. tuet)</a:t>
              </a:r>
              <a:endParaRPr lang="fi-FI" sz="1400" kern="1200" dirty="0">
                <a:solidFill>
                  <a:schemeClr val="tx1"/>
                </a:solidFill>
              </a:endParaRPr>
            </a:p>
          </p:txBody>
        </p:sp>
        <p:sp>
          <p:nvSpPr>
            <p:cNvPr id="60" name="Freeform: Shape 59">
              <a:extLst>
                <a:ext uri="{FF2B5EF4-FFF2-40B4-BE49-F238E27FC236}">
                  <a16:creationId xmlns:a16="http://schemas.microsoft.com/office/drawing/2014/main" id="{244D2C6C-5244-5561-A13F-C9105ECB1173}"/>
                </a:ext>
              </a:extLst>
            </p:cNvPr>
            <p:cNvSpPr/>
            <p:nvPr/>
          </p:nvSpPr>
          <p:spPr>
            <a:xfrm rot="19457599">
              <a:off x="6569915" y="6233186"/>
              <a:ext cx="310633" cy="9272"/>
            </a:xfrm>
            <a:custGeom>
              <a:avLst/>
              <a:gdLst>
                <a:gd name="connsiteX0" fmla="*/ 0 w 10000"/>
                <a:gd name="connsiteY0" fmla="*/ 5000 h 10000"/>
                <a:gd name="connsiteX1" fmla="*/ 10000 w 10000"/>
                <a:gd name="connsiteY1" fmla="*/ 5000 h 10000"/>
              </a:gdLst>
              <a:ahLst/>
              <a:cxnLst>
                <a:cxn ang="0">
                  <a:pos x="connsiteX0" y="connsiteY0"/>
                </a:cxn>
                <a:cxn ang="0">
                  <a:pos x="connsiteX1" y="connsiteY1"/>
                </a:cxn>
              </a:cxnLst>
              <a:rect l="l" t="t" r="r" b="b"/>
              <a:pathLst>
                <a:path w="10000" h="10000">
                  <a:moveTo>
                    <a:pt x="0" y="5000"/>
                  </a:moveTo>
                  <a:lnTo>
                    <a:pt x="10000" y="5000"/>
                  </a:lnTo>
                </a:path>
              </a:pathLst>
            </a:custGeom>
            <a:noFill/>
            <a:ln>
              <a:solidFill>
                <a:schemeClr val="accent3">
                  <a:lumMod val="50000"/>
                </a:schemeClr>
              </a:solidFill>
            </a:ln>
          </p:spPr>
          <p:style>
            <a:lnRef idx="2">
              <a:scrgbClr r="0" g="0" b="0"/>
            </a:lnRef>
            <a:fillRef idx="0">
              <a:scrgbClr r="0" g="0" b="0"/>
            </a:fillRef>
            <a:effectRef idx="0">
              <a:schemeClr val="accent6">
                <a:tint val="50000"/>
                <a:hueOff val="0"/>
                <a:satOff val="0"/>
                <a:lumOff val="0"/>
                <a:alphaOff val="0"/>
              </a:schemeClr>
            </a:effectRef>
            <a:fontRef idx="minor">
              <a:schemeClr val="tx1">
                <a:hueOff val="0"/>
                <a:satOff val="0"/>
                <a:lumOff val="0"/>
                <a:alphaOff val="0"/>
              </a:schemeClr>
            </a:fontRef>
          </p:style>
          <p:txBody>
            <a:bodyPr spcFirstLastPara="0" vert="horz" wrap="square" lIns="160250" tIns="-3129" rIns="160251" bIns="-3131" numCol="1" spcCol="1270" anchor="ctr" anchorCtr="0">
              <a:noAutofit/>
            </a:bodyPr>
            <a:lstStyle/>
            <a:p>
              <a:pPr marL="0" lvl="0" indent="0" algn="ctr" defTabSz="222250">
                <a:lnSpc>
                  <a:spcPct val="90000"/>
                </a:lnSpc>
                <a:spcBef>
                  <a:spcPct val="0"/>
                </a:spcBef>
                <a:spcAft>
                  <a:spcPct val="35000"/>
                </a:spcAft>
                <a:buNone/>
              </a:pPr>
              <a:endParaRPr lang="fi-FI" sz="500" kern="1200"/>
            </a:p>
          </p:txBody>
        </p:sp>
        <p:sp>
          <p:nvSpPr>
            <p:cNvPr id="61" name="Freeform: Shape 60">
              <a:extLst>
                <a:ext uri="{FF2B5EF4-FFF2-40B4-BE49-F238E27FC236}">
                  <a16:creationId xmlns:a16="http://schemas.microsoft.com/office/drawing/2014/main" id="{C381AABC-D754-656B-51B7-30061D3B50EA}"/>
                </a:ext>
              </a:extLst>
            </p:cNvPr>
            <p:cNvSpPr/>
            <p:nvPr/>
          </p:nvSpPr>
          <p:spPr>
            <a:xfrm>
              <a:off x="6851351" y="5989525"/>
              <a:ext cx="5077299" cy="315298"/>
            </a:xfrm>
            <a:custGeom>
              <a:avLst/>
              <a:gdLst>
                <a:gd name="connsiteX0" fmla="*/ 0 w 5077299"/>
                <a:gd name="connsiteY0" fmla="*/ 31530 h 315298"/>
                <a:gd name="connsiteX1" fmla="*/ 31530 w 5077299"/>
                <a:gd name="connsiteY1" fmla="*/ 0 h 315298"/>
                <a:gd name="connsiteX2" fmla="*/ 5045769 w 5077299"/>
                <a:gd name="connsiteY2" fmla="*/ 0 h 315298"/>
                <a:gd name="connsiteX3" fmla="*/ 5077299 w 5077299"/>
                <a:gd name="connsiteY3" fmla="*/ 31530 h 315298"/>
                <a:gd name="connsiteX4" fmla="*/ 5077299 w 5077299"/>
                <a:gd name="connsiteY4" fmla="*/ 283768 h 315298"/>
                <a:gd name="connsiteX5" fmla="*/ 5045769 w 5077299"/>
                <a:gd name="connsiteY5" fmla="*/ 315298 h 315298"/>
                <a:gd name="connsiteX6" fmla="*/ 31530 w 5077299"/>
                <a:gd name="connsiteY6" fmla="*/ 315298 h 315298"/>
                <a:gd name="connsiteX7" fmla="*/ 0 w 5077299"/>
                <a:gd name="connsiteY7" fmla="*/ 283768 h 315298"/>
                <a:gd name="connsiteX8" fmla="*/ 0 w 5077299"/>
                <a:gd name="connsiteY8" fmla="*/ 31530 h 31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7299" h="315298">
                  <a:moveTo>
                    <a:pt x="0" y="31530"/>
                  </a:moveTo>
                  <a:cubicBezTo>
                    <a:pt x="0" y="14116"/>
                    <a:pt x="14116" y="0"/>
                    <a:pt x="31530" y="0"/>
                  </a:cubicBezTo>
                  <a:lnTo>
                    <a:pt x="5045769" y="0"/>
                  </a:lnTo>
                  <a:cubicBezTo>
                    <a:pt x="5063183" y="0"/>
                    <a:pt x="5077299" y="14116"/>
                    <a:pt x="5077299" y="31530"/>
                  </a:cubicBezTo>
                  <a:lnTo>
                    <a:pt x="5077299" y="283768"/>
                  </a:lnTo>
                  <a:cubicBezTo>
                    <a:pt x="5077299" y="301182"/>
                    <a:pt x="5063183" y="315298"/>
                    <a:pt x="5045769" y="315298"/>
                  </a:cubicBezTo>
                  <a:lnTo>
                    <a:pt x="31530" y="315298"/>
                  </a:lnTo>
                  <a:cubicBezTo>
                    <a:pt x="14116" y="315298"/>
                    <a:pt x="0" y="301182"/>
                    <a:pt x="0" y="283768"/>
                  </a:cubicBezTo>
                  <a:lnTo>
                    <a:pt x="0" y="31530"/>
                  </a:lnTo>
                  <a:close/>
                </a:path>
              </a:pathLst>
            </a:custGeom>
            <a:solidFill>
              <a:schemeClr val="accent3"/>
            </a:solidFill>
            <a:ln>
              <a:solidFill>
                <a:schemeClr val="accent3">
                  <a:lumMod val="50000"/>
                </a:schemeClr>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17490" tIns="17490" rIns="17490" bIns="17490" numCol="1" spcCol="1270" anchor="ctr" anchorCtr="0">
              <a:noAutofit/>
            </a:bodyPr>
            <a:lstStyle/>
            <a:p>
              <a:pPr marL="0" lvl="0" indent="0" algn="ctr" defTabSz="577850">
                <a:lnSpc>
                  <a:spcPct val="90000"/>
                </a:lnSpc>
                <a:spcBef>
                  <a:spcPct val="0"/>
                </a:spcBef>
                <a:spcAft>
                  <a:spcPct val="35000"/>
                </a:spcAft>
                <a:buNone/>
              </a:pPr>
              <a:r>
                <a:rPr lang="fi-FI" sz="1300" b="0" i="0" u="none" kern="1200" dirty="0">
                  <a:solidFill>
                    <a:schemeClr val="tx1"/>
                  </a:solidFill>
                </a:rPr>
                <a:t>Kustannusten (perustaminen/tuotanto/ylläpito) vähentäminen</a:t>
              </a:r>
              <a:endParaRPr lang="fi-FI" sz="1300" kern="1200" dirty="0">
                <a:solidFill>
                  <a:schemeClr val="tx1"/>
                </a:solidFill>
              </a:endParaRPr>
            </a:p>
          </p:txBody>
        </p:sp>
        <p:sp>
          <p:nvSpPr>
            <p:cNvPr id="62" name="Freeform: Shape 61">
              <a:extLst>
                <a:ext uri="{FF2B5EF4-FFF2-40B4-BE49-F238E27FC236}">
                  <a16:creationId xmlns:a16="http://schemas.microsoft.com/office/drawing/2014/main" id="{E909F41F-D097-8FC6-C7C9-CA91A9177C5E}"/>
                </a:ext>
              </a:extLst>
            </p:cNvPr>
            <p:cNvSpPr/>
            <p:nvPr/>
          </p:nvSpPr>
          <p:spPr>
            <a:xfrm rot="2142401">
              <a:off x="6569915" y="6414483"/>
              <a:ext cx="310633" cy="9272"/>
            </a:xfrm>
            <a:custGeom>
              <a:avLst/>
              <a:gdLst>
                <a:gd name="connsiteX0" fmla="*/ 0 w 10000"/>
                <a:gd name="connsiteY0" fmla="*/ 5000 h 10000"/>
                <a:gd name="connsiteX1" fmla="*/ 10000 w 10000"/>
                <a:gd name="connsiteY1" fmla="*/ 5000 h 10000"/>
              </a:gdLst>
              <a:ahLst/>
              <a:cxnLst>
                <a:cxn ang="0">
                  <a:pos x="connsiteX0" y="connsiteY0"/>
                </a:cxn>
                <a:cxn ang="0">
                  <a:pos x="connsiteX1" y="connsiteY1"/>
                </a:cxn>
              </a:cxnLst>
              <a:rect l="l" t="t" r="r" b="b"/>
              <a:pathLst>
                <a:path w="10000" h="10000">
                  <a:moveTo>
                    <a:pt x="0" y="5000"/>
                  </a:moveTo>
                  <a:lnTo>
                    <a:pt x="10000" y="5000"/>
                  </a:lnTo>
                </a:path>
              </a:pathLst>
            </a:custGeom>
            <a:noFill/>
            <a:ln>
              <a:solidFill>
                <a:schemeClr val="accent3">
                  <a:lumMod val="50000"/>
                </a:schemeClr>
              </a:solidFill>
            </a:ln>
          </p:spPr>
          <p:style>
            <a:lnRef idx="2">
              <a:scrgbClr r="0" g="0" b="0"/>
            </a:lnRef>
            <a:fillRef idx="0">
              <a:scrgbClr r="0" g="0" b="0"/>
            </a:fillRef>
            <a:effectRef idx="0">
              <a:schemeClr val="accent6">
                <a:tint val="50000"/>
                <a:hueOff val="0"/>
                <a:satOff val="0"/>
                <a:lumOff val="0"/>
                <a:alphaOff val="0"/>
              </a:schemeClr>
            </a:effectRef>
            <a:fontRef idx="minor">
              <a:schemeClr val="tx1">
                <a:hueOff val="0"/>
                <a:satOff val="0"/>
                <a:lumOff val="0"/>
                <a:alphaOff val="0"/>
              </a:schemeClr>
            </a:fontRef>
          </p:style>
          <p:txBody>
            <a:bodyPr spcFirstLastPara="0" vert="horz" wrap="square" lIns="160250" tIns="-3131" rIns="160251" bIns="-3129" numCol="1" spcCol="1270" anchor="ctr" anchorCtr="0">
              <a:noAutofit/>
            </a:bodyPr>
            <a:lstStyle/>
            <a:p>
              <a:pPr marL="0" lvl="0" indent="0" algn="ctr" defTabSz="222250">
                <a:lnSpc>
                  <a:spcPct val="90000"/>
                </a:lnSpc>
                <a:spcBef>
                  <a:spcPct val="0"/>
                </a:spcBef>
                <a:spcAft>
                  <a:spcPct val="35000"/>
                </a:spcAft>
                <a:buNone/>
              </a:pPr>
              <a:endParaRPr lang="fi-FI" sz="500" kern="1200"/>
            </a:p>
          </p:txBody>
        </p:sp>
        <p:sp>
          <p:nvSpPr>
            <p:cNvPr id="63" name="Freeform: Shape 62">
              <a:extLst>
                <a:ext uri="{FF2B5EF4-FFF2-40B4-BE49-F238E27FC236}">
                  <a16:creationId xmlns:a16="http://schemas.microsoft.com/office/drawing/2014/main" id="{0E5993DF-D52C-72FE-9BE4-A578CEE6322C}"/>
                </a:ext>
              </a:extLst>
            </p:cNvPr>
            <p:cNvSpPr/>
            <p:nvPr/>
          </p:nvSpPr>
          <p:spPr>
            <a:xfrm>
              <a:off x="6851351" y="6352118"/>
              <a:ext cx="5077299" cy="315298"/>
            </a:xfrm>
            <a:custGeom>
              <a:avLst/>
              <a:gdLst>
                <a:gd name="connsiteX0" fmla="*/ 0 w 5077299"/>
                <a:gd name="connsiteY0" fmla="*/ 31530 h 315298"/>
                <a:gd name="connsiteX1" fmla="*/ 31530 w 5077299"/>
                <a:gd name="connsiteY1" fmla="*/ 0 h 315298"/>
                <a:gd name="connsiteX2" fmla="*/ 5045769 w 5077299"/>
                <a:gd name="connsiteY2" fmla="*/ 0 h 315298"/>
                <a:gd name="connsiteX3" fmla="*/ 5077299 w 5077299"/>
                <a:gd name="connsiteY3" fmla="*/ 31530 h 315298"/>
                <a:gd name="connsiteX4" fmla="*/ 5077299 w 5077299"/>
                <a:gd name="connsiteY4" fmla="*/ 283768 h 315298"/>
                <a:gd name="connsiteX5" fmla="*/ 5045769 w 5077299"/>
                <a:gd name="connsiteY5" fmla="*/ 315298 h 315298"/>
                <a:gd name="connsiteX6" fmla="*/ 31530 w 5077299"/>
                <a:gd name="connsiteY6" fmla="*/ 315298 h 315298"/>
                <a:gd name="connsiteX7" fmla="*/ 0 w 5077299"/>
                <a:gd name="connsiteY7" fmla="*/ 283768 h 315298"/>
                <a:gd name="connsiteX8" fmla="*/ 0 w 5077299"/>
                <a:gd name="connsiteY8" fmla="*/ 31530 h 31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7299" h="315298">
                  <a:moveTo>
                    <a:pt x="0" y="31530"/>
                  </a:moveTo>
                  <a:cubicBezTo>
                    <a:pt x="0" y="14116"/>
                    <a:pt x="14116" y="0"/>
                    <a:pt x="31530" y="0"/>
                  </a:cubicBezTo>
                  <a:lnTo>
                    <a:pt x="5045769" y="0"/>
                  </a:lnTo>
                  <a:cubicBezTo>
                    <a:pt x="5063183" y="0"/>
                    <a:pt x="5077299" y="14116"/>
                    <a:pt x="5077299" y="31530"/>
                  </a:cubicBezTo>
                  <a:lnTo>
                    <a:pt x="5077299" y="283768"/>
                  </a:lnTo>
                  <a:cubicBezTo>
                    <a:pt x="5077299" y="301182"/>
                    <a:pt x="5063183" y="315298"/>
                    <a:pt x="5045769" y="315298"/>
                  </a:cubicBezTo>
                  <a:lnTo>
                    <a:pt x="31530" y="315298"/>
                  </a:lnTo>
                  <a:cubicBezTo>
                    <a:pt x="14116" y="315298"/>
                    <a:pt x="0" y="301182"/>
                    <a:pt x="0" y="283768"/>
                  </a:cubicBezTo>
                  <a:lnTo>
                    <a:pt x="0" y="31530"/>
                  </a:lnTo>
                  <a:close/>
                </a:path>
              </a:pathLst>
            </a:custGeom>
            <a:solidFill>
              <a:schemeClr val="accent3"/>
            </a:solidFill>
            <a:ln>
              <a:solidFill>
                <a:schemeClr val="accent3">
                  <a:lumMod val="50000"/>
                </a:schemeClr>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17490" tIns="17490" rIns="17490" bIns="17490" numCol="1" spcCol="1270" anchor="ctr" anchorCtr="0">
              <a:noAutofit/>
            </a:bodyPr>
            <a:lstStyle/>
            <a:p>
              <a:pPr marL="0" lvl="0" indent="0" algn="ctr" defTabSz="577850">
                <a:lnSpc>
                  <a:spcPct val="90000"/>
                </a:lnSpc>
                <a:spcBef>
                  <a:spcPct val="0"/>
                </a:spcBef>
                <a:spcAft>
                  <a:spcPct val="35000"/>
                </a:spcAft>
                <a:buNone/>
              </a:pPr>
              <a:r>
                <a:rPr lang="fi-FI" sz="1300" b="0" i="0" u="none" kern="1200" dirty="0">
                  <a:solidFill>
                    <a:schemeClr val="tx1"/>
                  </a:solidFill>
                </a:rPr>
                <a:t>Tuet toimenpiteen toteuttamiseen (kompensaatio, yms.)</a:t>
              </a:r>
              <a:endParaRPr lang="fi-FI" sz="1300" kern="1200" dirty="0">
                <a:solidFill>
                  <a:schemeClr val="tx1"/>
                </a:solidFill>
              </a:endParaRPr>
            </a:p>
          </p:txBody>
        </p:sp>
      </p:grpSp>
      <p:sp>
        <p:nvSpPr>
          <p:cNvPr id="2" name="TextBox 1">
            <a:extLst>
              <a:ext uri="{FF2B5EF4-FFF2-40B4-BE49-F238E27FC236}">
                <a16:creationId xmlns:a16="http://schemas.microsoft.com/office/drawing/2014/main" id="{C851BCB4-8485-DF50-D652-08DDFC0C85E1}"/>
              </a:ext>
            </a:extLst>
          </p:cNvPr>
          <p:cNvSpPr txBox="1"/>
          <p:nvPr/>
        </p:nvSpPr>
        <p:spPr>
          <a:xfrm>
            <a:off x="119336" y="5013176"/>
            <a:ext cx="2232248" cy="1728192"/>
          </a:xfrm>
          <a:prstGeom prst="rect">
            <a:avLst/>
          </a:prstGeom>
          <a:solidFill>
            <a:schemeClr val="tx2">
              <a:lumMod val="10000"/>
              <a:lumOff val="90000"/>
            </a:schemeClr>
          </a:solidFill>
          <a:ln w="12700">
            <a:solidFill>
              <a:schemeClr val="tx2">
                <a:lumMod val="75000"/>
                <a:lumOff val="25000"/>
              </a:schemeClr>
            </a:solidFill>
          </a:ln>
        </p:spPr>
        <p:txBody>
          <a:bodyPr wrap="square" lIns="0" tIns="0" rIns="0" bIns="0" rtlCol="0" anchor="ctr" anchorCtr="0">
            <a:noAutofit/>
          </a:bodyPr>
          <a:lstStyle/>
          <a:p>
            <a:pPr algn="ctr"/>
            <a:r>
              <a:rPr lang="fi-FI" kern="1200">
                <a:latin typeface="+mn-lt"/>
                <a:ea typeface="+mn-ea"/>
                <a:cs typeface="+mn-cs"/>
              </a:rPr>
              <a:t>Hierarkiaa </a:t>
            </a:r>
            <a:r>
              <a:rPr lang="fi-FI"/>
              <a:t>v</a:t>
            </a:r>
            <a:r>
              <a:rPr lang="fi-FI" kern="1200">
                <a:latin typeface="+mn-lt"/>
                <a:ea typeface="+mn-ea"/>
                <a:cs typeface="+mn-cs"/>
              </a:rPr>
              <a:t>oidaan hyödyntää eri maankäyttömuotojen vaikutusten tunnistamisessa</a:t>
            </a:r>
          </a:p>
        </p:txBody>
      </p:sp>
    </p:spTree>
    <p:extLst>
      <p:ext uri="{BB962C8B-B14F-4D97-AF65-F5344CB8AC3E}">
        <p14:creationId xmlns:p14="http://schemas.microsoft.com/office/powerpoint/2010/main" val="412759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F903E2-B4DD-65A9-5160-6A6B0317A263}"/>
              </a:ext>
            </a:extLst>
          </p:cNvPr>
          <p:cNvSpPr>
            <a:spLocks noGrp="1"/>
          </p:cNvSpPr>
          <p:nvPr>
            <p:ph type="title"/>
          </p:nvPr>
        </p:nvSpPr>
        <p:spPr>
          <a:xfrm>
            <a:off x="682170" y="260649"/>
            <a:ext cx="10827659" cy="648072"/>
          </a:xfrm>
        </p:spPr>
        <p:txBody>
          <a:bodyPr/>
          <a:lstStyle/>
          <a:p>
            <a:r>
              <a:rPr lang="fi-FI" sz="3600" dirty="0" err="1"/>
              <a:t>Mentimeter</a:t>
            </a:r>
            <a:r>
              <a:rPr lang="fi-FI" sz="3600" dirty="0"/>
              <a:t>-kyselyn tulokset</a:t>
            </a:r>
          </a:p>
        </p:txBody>
      </p:sp>
      <p:sp>
        <p:nvSpPr>
          <p:cNvPr id="6" name="Content Placeholder 5">
            <a:extLst>
              <a:ext uri="{FF2B5EF4-FFF2-40B4-BE49-F238E27FC236}">
                <a16:creationId xmlns:a16="http://schemas.microsoft.com/office/drawing/2014/main" id="{803A5B80-D02A-1DF2-852E-4D373BCF689B}"/>
              </a:ext>
            </a:extLst>
          </p:cNvPr>
          <p:cNvSpPr>
            <a:spLocks noGrp="1"/>
          </p:cNvSpPr>
          <p:nvPr>
            <p:ph idx="1"/>
          </p:nvPr>
        </p:nvSpPr>
        <p:spPr>
          <a:xfrm>
            <a:off x="682170" y="1196752"/>
            <a:ext cx="11390494" cy="4632549"/>
          </a:xfrm>
        </p:spPr>
        <p:txBody>
          <a:bodyPr/>
          <a:lstStyle/>
          <a:p>
            <a:pPr lvl="0">
              <a:spcBef>
                <a:spcPts val="600"/>
              </a:spcBef>
              <a:spcAft>
                <a:spcPts val="600"/>
              </a:spcAft>
              <a:tabLst>
                <a:tab pos="457200" algn="l"/>
              </a:tabLst>
            </a:pPr>
            <a:r>
              <a:rPr lang="fi-FI" b="1" dirty="0">
                <a:effectLst/>
                <a:ea typeface="Calibri" panose="020F0502020204030204" pitchFamily="34" charset="0"/>
                <a:cs typeface="Calibri" panose="020F0502020204030204" pitchFamily="34" charset="0"/>
              </a:rPr>
              <a:t>Mitä seuraavista tavoitteista tulisi erityisesti ottaa huomioon </a:t>
            </a:r>
            <a:r>
              <a:rPr lang="fi-FI" b="1" dirty="0" err="1">
                <a:effectLst/>
                <a:ea typeface="Calibri" panose="020F0502020204030204" pitchFamily="34" charset="0"/>
                <a:cs typeface="Calibri" panose="020F0502020204030204" pitchFamily="34" charset="0"/>
              </a:rPr>
              <a:t>Komppasuon</a:t>
            </a:r>
            <a:r>
              <a:rPr lang="fi-FI" b="1" dirty="0">
                <a:effectLst/>
                <a:ea typeface="Calibri" panose="020F0502020204030204" pitchFamily="34" charset="0"/>
                <a:cs typeface="Calibri" panose="020F0502020204030204" pitchFamily="34" charset="0"/>
              </a:rPr>
              <a:t> jatkokäytön suunnittelussa?</a:t>
            </a:r>
            <a:endParaRPr lang="en-GB" sz="3200" dirty="0"/>
          </a:p>
        </p:txBody>
      </p:sp>
      <p:pic>
        <p:nvPicPr>
          <p:cNvPr id="12" name="Picture 11" descr="Mentimeter-kyselyn tulokset">
            <a:extLst>
              <a:ext uri="{FF2B5EF4-FFF2-40B4-BE49-F238E27FC236}">
                <a16:creationId xmlns:a16="http://schemas.microsoft.com/office/drawing/2014/main" id="{AFC4EF81-0E2D-62AA-82C0-F2BAF65CBFB1}"/>
              </a:ext>
            </a:extLst>
          </p:cNvPr>
          <p:cNvPicPr>
            <a:picLocks noChangeAspect="1"/>
          </p:cNvPicPr>
          <p:nvPr/>
        </p:nvPicPr>
        <p:blipFill rotWithShape="1">
          <a:blip r:embed="rId2"/>
          <a:srcRect l="10891" t="4510" b="49412"/>
          <a:stretch/>
        </p:blipFill>
        <p:spPr>
          <a:xfrm>
            <a:off x="479376" y="1988840"/>
            <a:ext cx="11931762" cy="4032448"/>
          </a:xfrm>
          <a:prstGeom prst="rect">
            <a:avLst/>
          </a:prstGeom>
        </p:spPr>
      </p:pic>
      <p:sp>
        <p:nvSpPr>
          <p:cNvPr id="13" name="Oval 12">
            <a:extLst>
              <a:ext uri="{FF2B5EF4-FFF2-40B4-BE49-F238E27FC236}">
                <a16:creationId xmlns:a16="http://schemas.microsoft.com/office/drawing/2014/main" id="{F8622EA8-D83F-9DC3-CA15-B28D87B62B06}"/>
              </a:ext>
            </a:extLst>
          </p:cNvPr>
          <p:cNvSpPr/>
          <p:nvPr/>
        </p:nvSpPr>
        <p:spPr>
          <a:xfrm>
            <a:off x="10560496" y="2160000"/>
            <a:ext cx="432048" cy="432048"/>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GB" sz="1400" dirty="0">
                <a:solidFill>
                  <a:schemeClr val="tx2"/>
                </a:solidFill>
              </a:rPr>
              <a:t>3.5</a:t>
            </a:r>
          </a:p>
        </p:txBody>
      </p:sp>
      <p:sp>
        <p:nvSpPr>
          <p:cNvPr id="14" name="Oval 13">
            <a:extLst>
              <a:ext uri="{FF2B5EF4-FFF2-40B4-BE49-F238E27FC236}">
                <a16:creationId xmlns:a16="http://schemas.microsoft.com/office/drawing/2014/main" id="{2F510746-2588-198E-4441-7A6F52719036}"/>
              </a:ext>
            </a:extLst>
          </p:cNvPr>
          <p:cNvSpPr/>
          <p:nvPr/>
        </p:nvSpPr>
        <p:spPr>
          <a:xfrm>
            <a:off x="11136560" y="2636912"/>
            <a:ext cx="432048" cy="432048"/>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GB" sz="1400" dirty="0">
                <a:solidFill>
                  <a:schemeClr val="tx2"/>
                </a:solidFill>
              </a:rPr>
              <a:t>4.0</a:t>
            </a:r>
          </a:p>
        </p:txBody>
      </p:sp>
      <p:sp>
        <p:nvSpPr>
          <p:cNvPr id="15" name="Oval 14">
            <a:extLst>
              <a:ext uri="{FF2B5EF4-FFF2-40B4-BE49-F238E27FC236}">
                <a16:creationId xmlns:a16="http://schemas.microsoft.com/office/drawing/2014/main" id="{278CCC30-C1EE-CF20-20D2-A2AB2B7CDA6F}"/>
              </a:ext>
            </a:extLst>
          </p:cNvPr>
          <p:cNvSpPr/>
          <p:nvPr/>
        </p:nvSpPr>
        <p:spPr>
          <a:xfrm>
            <a:off x="11208568" y="3132000"/>
            <a:ext cx="432048" cy="432048"/>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GB" sz="1400" dirty="0">
                <a:solidFill>
                  <a:schemeClr val="tx2"/>
                </a:solidFill>
              </a:rPr>
              <a:t>4.1</a:t>
            </a:r>
          </a:p>
        </p:txBody>
      </p:sp>
      <p:sp>
        <p:nvSpPr>
          <p:cNvPr id="16" name="Oval 15">
            <a:extLst>
              <a:ext uri="{FF2B5EF4-FFF2-40B4-BE49-F238E27FC236}">
                <a16:creationId xmlns:a16="http://schemas.microsoft.com/office/drawing/2014/main" id="{B62E7282-B0D9-FCB6-44E2-B2A0B0BDBDF9}"/>
              </a:ext>
            </a:extLst>
          </p:cNvPr>
          <p:cNvSpPr/>
          <p:nvPr/>
        </p:nvSpPr>
        <p:spPr>
          <a:xfrm>
            <a:off x="10200456" y="3600000"/>
            <a:ext cx="432048" cy="432048"/>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GB" sz="1400" dirty="0">
                <a:solidFill>
                  <a:schemeClr val="tx2"/>
                </a:solidFill>
              </a:rPr>
              <a:t>3.2</a:t>
            </a:r>
          </a:p>
        </p:txBody>
      </p:sp>
      <p:sp>
        <p:nvSpPr>
          <p:cNvPr id="17" name="Oval 16">
            <a:extLst>
              <a:ext uri="{FF2B5EF4-FFF2-40B4-BE49-F238E27FC236}">
                <a16:creationId xmlns:a16="http://schemas.microsoft.com/office/drawing/2014/main" id="{FC48BC3A-10D1-A84A-4A5F-9A91CDAB96AE}"/>
              </a:ext>
            </a:extLst>
          </p:cNvPr>
          <p:cNvSpPr/>
          <p:nvPr/>
        </p:nvSpPr>
        <p:spPr>
          <a:xfrm>
            <a:off x="10848528" y="4077072"/>
            <a:ext cx="432048" cy="432048"/>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GB" sz="1400" dirty="0">
                <a:solidFill>
                  <a:schemeClr val="tx2"/>
                </a:solidFill>
              </a:rPr>
              <a:t>3.8</a:t>
            </a:r>
          </a:p>
        </p:txBody>
      </p:sp>
      <p:sp>
        <p:nvSpPr>
          <p:cNvPr id="18" name="Oval 17">
            <a:extLst>
              <a:ext uri="{FF2B5EF4-FFF2-40B4-BE49-F238E27FC236}">
                <a16:creationId xmlns:a16="http://schemas.microsoft.com/office/drawing/2014/main" id="{B37EF43B-2EFC-5A51-FA7E-5F82004C8987}"/>
              </a:ext>
            </a:extLst>
          </p:cNvPr>
          <p:cNvSpPr/>
          <p:nvPr/>
        </p:nvSpPr>
        <p:spPr>
          <a:xfrm>
            <a:off x="10344472" y="4561200"/>
            <a:ext cx="432048" cy="432048"/>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GB" sz="1400" dirty="0">
                <a:solidFill>
                  <a:schemeClr val="tx2"/>
                </a:solidFill>
              </a:rPr>
              <a:t>3.3</a:t>
            </a:r>
          </a:p>
        </p:txBody>
      </p:sp>
      <p:sp>
        <p:nvSpPr>
          <p:cNvPr id="19" name="Oval 18">
            <a:extLst>
              <a:ext uri="{FF2B5EF4-FFF2-40B4-BE49-F238E27FC236}">
                <a16:creationId xmlns:a16="http://schemas.microsoft.com/office/drawing/2014/main" id="{0C7B4EE3-98DC-7600-D11E-DB1A0326A155}"/>
              </a:ext>
            </a:extLst>
          </p:cNvPr>
          <p:cNvSpPr/>
          <p:nvPr/>
        </p:nvSpPr>
        <p:spPr>
          <a:xfrm>
            <a:off x="9768408" y="5040000"/>
            <a:ext cx="432048" cy="432048"/>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GB" sz="1400" dirty="0">
                <a:solidFill>
                  <a:schemeClr val="tx2"/>
                </a:solidFill>
              </a:rPr>
              <a:t>2.8</a:t>
            </a:r>
          </a:p>
        </p:txBody>
      </p:sp>
      <p:sp>
        <p:nvSpPr>
          <p:cNvPr id="20" name="Oval 19">
            <a:extLst>
              <a:ext uri="{FF2B5EF4-FFF2-40B4-BE49-F238E27FC236}">
                <a16:creationId xmlns:a16="http://schemas.microsoft.com/office/drawing/2014/main" id="{E1751F04-EFD9-181E-DEBB-61C34A5BEC5F}"/>
              </a:ext>
            </a:extLst>
          </p:cNvPr>
          <p:cNvSpPr/>
          <p:nvPr/>
        </p:nvSpPr>
        <p:spPr>
          <a:xfrm>
            <a:off x="9768408" y="5526000"/>
            <a:ext cx="432048" cy="432048"/>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GB" sz="1400" dirty="0">
                <a:solidFill>
                  <a:schemeClr val="tx2"/>
                </a:solidFill>
              </a:rPr>
              <a:t>2.8</a:t>
            </a:r>
          </a:p>
        </p:txBody>
      </p:sp>
      <p:pic>
        <p:nvPicPr>
          <p:cNvPr id="21" name="Kuva 1">
            <a:extLst>
              <a:ext uri="{FF2B5EF4-FFF2-40B4-BE49-F238E27FC236}">
                <a16:creationId xmlns:a16="http://schemas.microsoft.com/office/drawing/2014/main" id="{255DF1A1-E831-0FBC-B1FD-27EA909ABD9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8248" y="6021288"/>
            <a:ext cx="1296144" cy="693732"/>
          </a:xfrm>
          <a:prstGeom prst="rect">
            <a:avLst/>
          </a:prstGeom>
        </p:spPr>
      </p:pic>
    </p:spTree>
    <p:extLst>
      <p:ext uri="{BB962C8B-B14F-4D97-AF65-F5344CB8AC3E}">
        <p14:creationId xmlns:p14="http://schemas.microsoft.com/office/powerpoint/2010/main" val="15156847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1C694A-87E0-5540-6CDD-7D3F9589F58B}"/>
              </a:ext>
            </a:extLst>
          </p:cNvPr>
          <p:cNvSpPr>
            <a:spLocks noGrp="1"/>
          </p:cNvSpPr>
          <p:nvPr>
            <p:ph type="ctrTitle"/>
          </p:nvPr>
        </p:nvSpPr>
        <p:spPr>
          <a:xfrm>
            <a:off x="4924348" y="1678302"/>
            <a:ext cx="6425823" cy="3253462"/>
          </a:xfrm>
        </p:spPr>
        <p:txBody>
          <a:bodyPr/>
          <a:lstStyle/>
          <a:p>
            <a:r>
              <a:rPr lang="fi-FI" dirty="0">
                <a:solidFill>
                  <a:schemeClr val="accent3"/>
                </a:solidFill>
              </a:rPr>
              <a:t>Jäsennelty arviointiprosessi</a:t>
            </a:r>
            <a:br>
              <a:rPr lang="fi-FI" dirty="0">
                <a:solidFill>
                  <a:schemeClr val="accent3"/>
                </a:solidFill>
              </a:rPr>
            </a:br>
            <a:br>
              <a:rPr lang="fi-FI" dirty="0">
                <a:solidFill>
                  <a:schemeClr val="accent3"/>
                </a:solidFill>
              </a:rPr>
            </a:br>
            <a:r>
              <a:rPr lang="fi-FI" dirty="0" err="1"/>
              <a:t>Miehonsuo</a:t>
            </a:r>
            <a:r>
              <a:rPr lang="fi-FI" dirty="0"/>
              <a:t>-Turvesuon jatkokäyttövaihtoehtojen monihyötyinen tarkastelu</a:t>
            </a:r>
          </a:p>
        </p:txBody>
      </p:sp>
      <p:sp>
        <p:nvSpPr>
          <p:cNvPr id="2" name="Date Placeholder 1">
            <a:extLst>
              <a:ext uri="{FF2B5EF4-FFF2-40B4-BE49-F238E27FC236}">
                <a16:creationId xmlns:a16="http://schemas.microsoft.com/office/drawing/2014/main" id="{82917D3F-A0D7-CB91-B669-279A827AF18C}"/>
              </a:ext>
            </a:extLst>
          </p:cNvPr>
          <p:cNvSpPr>
            <a:spLocks noGrp="1"/>
          </p:cNvSpPr>
          <p:nvPr>
            <p:ph type="dt" sz="half" idx="4294967295"/>
          </p:nvPr>
        </p:nvSpPr>
        <p:spPr>
          <a:xfrm>
            <a:off x="0" y="0"/>
            <a:ext cx="0" cy="0"/>
          </a:xfrm>
        </p:spPr>
        <p:txBody>
          <a:bodyPr/>
          <a:lstStyle/>
          <a:p>
            <a:r>
              <a:rPr lang="fi-FI" dirty="0"/>
              <a:t> </a:t>
            </a:r>
          </a:p>
        </p:txBody>
      </p:sp>
      <p:pic>
        <p:nvPicPr>
          <p:cNvPr id="4" name="Kuva 1">
            <a:extLst>
              <a:ext uri="{FF2B5EF4-FFF2-40B4-BE49-F238E27FC236}">
                <a16:creationId xmlns:a16="http://schemas.microsoft.com/office/drawing/2014/main" id="{4B346DF4-3A2C-18B9-0F55-9F6472BBE5E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4959" y="5635964"/>
            <a:ext cx="1930761" cy="1033396"/>
          </a:xfrm>
          <a:prstGeom prst="rect">
            <a:avLst/>
          </a:prstGeom>
        </p:spPr>
      </p:pic>
    </p:spTree>
    <p:extLst>
      <p:ext uri="{BB962C8B-B14F-4D97-AF65-F5344CB8AC3E}">
        <p14:creationId xmlns:p14="http://schemas.microsoft.com/office/powerpoint/2010/main" val="2097487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066CAA-68AC-9A26-39A5-4A439AFF74A4}"/>
              </a:ext>
            </a:extLst>
          </p:cNvPr>
          <p:cNvSpPr>
            <a:spLocks noGrp="1"/>
          </p:cNvSpPr>
          <p:nvPr>
            <p:ph type="title"/>
          </p:nvPr>
        </p:nvSpPr>
        <p:spPr>
          <a:xfrm>
            <a:off x="682170" y="571499"/>
            <a:ext cx="10827659" cy="481237"/>
          </a:xfrm>
        </p:spPr>
        <p:txBody>
          <a:bodyPr/>
          <a:lstStyle/>
          <a:p>
            <a:r>
              <a:rPr lang="fi-FI" dirty="0" err="1"/>
              <a:t>Miehonsuo</a:t>
            </a:r>
            <a:r>
              <a:rPr lang="fi-FI" dirty="0"/>
              <a:t>-Turvesuon tapaustutkimus</a:t>
            </a:r>
          </a:p>
        </p:txBody>
      </p:sp>
      <p:sp>
        <p:nvSpPr>
          <p:cNvPr id="5" name="Content Placeholder 4">
            <a:extLst>
              <a:ext uri="{FF2B5EF4-FFF2-40B4-BE49-F238E27FC236}">
                <a16:creationId xmlns:a16="http://schemas.microsoft.com/office/drawing/2014/main" id="{4D731FBF-2208-C2ED-E94D-9959BC381864}"/>
              </a:ext>
            </a:extLst>
          </p:cNvPr>
          <p:cNvSpPr>
            <a:spLocks noGrp="1"/>
          </p:cNvSpPr>
          <p:nvPr>
            <p:ph idx="1"/>
          </p:nvPr>
        </p:nvSpPr>
        <p:spPr>
          <a:xfrm>
            <a:off x="682170" y="1268760"/>
            <a:ext cx="10958445" cy="4560541"/>
          </a:xfrm>
        </p:spPr>
        <p:txBody>
          <a:bodyPr/>
          <a:lstStyle/>
          <a:p>
            <a:r>
              <a:rPr lang="fi-FI" dirty="0"/>
              <a:t>Pääosin Oulun kaupungin omistama käytöstä poistuva turvetuotantoalue noin 20 km Oulun itäpuolella</a:t>
            </a:r>
          </a:p>
          <a:p>
            <a:r>
              <a:rPr lang="fi-FI" dirty="0"/>
              <a:t>Alueella useita erityyppisiä suolohkoja </a:t>
            </a:r>
          </a:p>
          <a:p>
            <a:pPr marL="630238" indent="-273050">
              <a:spcBef>
                <a:spcPts val="0"/>
              </a:spcBef>
              <a:buFont typeface="Arial" panose="020B0604020202020204" pitchFamily="34" charset="0"/>
              <a:buChar char="•"/>
            </a:pPr>
            <a:r>
              <a:rPr lang="fi-FI" sz="2000" dirty="0">
                <a:sym typeface="Wingdings" panose="05000000000000000000" pitchFamily="2" charset="2"/>
              </a:rPr>
              <a:t>Toimenpiteiden soveltuvuus vaihtelee lohkoittain</a:t>
            </a:r>
          </a:p>
          <a:p>
            <a:pPr marL="630238" indent="-273050">
              <a:spcBef>
                <a:spcPts val="0"/>
              </a:spcBef>
              <a:buFont typeface="Arial" panose="020B0604020202020204" pitchFamily="34" charset="0"/>
              <a:buChar char="•"/>
            </a:pPr>
            <a:r>
              <a:rPr lang="fi-FI" sz="2000" dirty="0">
                <a:sym typeface="Wingdings" panose="05000000000000000000" pitchFamily="2" charset="2"/>
              </a:rPr>
              <a:t>Osa lohkoista yksityisten omistuksessa</a:t>
            </a:r>
          </a:p>
          <a:p>
            <a:pPr marL="630238" indent="-273050">
              <a:spcBef>
                <a:spcPts val="0"/>
              </a:spcBef>
              <a:buFont typeface="Arial" panose="020B0604020202020204" pitchFamily="34" charset="0"/>
              <a:buChar char="•"/>
            </a:pPr>
            <a:r>
              <a:rPr lang="fi-FI" sz="2000" dirty="0">
                <a:sym typeface="Wingdings" panose="05000000000000000000" pitchFamily="2" charset="2"/>
              </a:rPr>
              <a:t>Tarvitaan tukea parhaan toimenpidekokonaisuuden löytämiseksi</a:t>
            </a:r>
          </a:p>
          <a:p>
            <a:pPr>
              <a:lnSpc>
                <a:spcPct val="100000"/>
              </a:lnSpc>
            </a:pPr>
            <a:r>
              <a:rPr lang="fi-FI" dirty="0"/>
              <a:t>Kaupungin intresseissä löytää kaupunkilaisia palvelevia käyttömuotoja alueelle</a:t>
            </a:r>
          </a:p>
          <a:p>
            <a:pPr marL="695325" lvl="1" indent="-342900">
              <a:spcBef>
                <a:spcPts val="0"/>
              </a:spcBef>
            </a:pPr>
            <a:r>
              <a:rPr lang="fi-FI" dirty="0"/>
              <a:t>Eri näkökulmia: ilmasto, virkistyskäyttö, luonnon monimuotoisuus, vesien tila</a:t>
            </a:r>
          </a:p>
          <a:p>
            <a:r>
              <a:rPr lang="fi-FI" dirty="0"/>
              <a:t>Testattiin järjestelmällistä tavoitelähtöistä lähestymistapaa käytännön tapaustutkimuksessa</a:t>
            </a:r>
          </a:p>
          <a:p>
            <a:pPr marL="695325" lvl="1" indent="-342900"/>
            <a:r>
              <a:rPr lang="fi-FI" dirty="0"/>
              <a:t>Kolmen työpajan sarja, jossa mukana Oulun kaupungin eri </a:t>
            </a:r>
            <a:br>
              <a:rPr lang="fi-FI" dirty="0"/>
            </a:br>
            <a:r>
              <a:rPr lang="fi-FI" dirty="0"/>
              <a:t>yksiköiden edustajia, </a:t>
            </a:r>
            <a:r>
              <a:rPr lang="fi-FI" dirty="0" err="1"/>
              <a:t>Syken</a:t>
            </a:r>
            <a:r>
              <a:rPr lang="fi-FI" dirty="0"/>
              <a:t> ja Luke tutkijoita sekä </a:t>
            </a:r>
            <a:br>
              <a:rPr lang="fi-FI" dirty="0"/>
            </a:br>
            <a:r>
              <a:rPr lang="fi-FI" dirty="0"/>
              <a:t>Turveruukin, Tapion ja Metsähallituksen edustajia</a:t>
            </a:r>
          </a:p>
          <a:p>
            <a:pPr marL="342900" indent="-342900">
              <a:spcBef>
                <a:spcPts val="0"/>
              </a:spcBef>
            </a:pPr>
            <a:endParaRPr lang="fi-FI" dirty="0"/>
          </a:p>
        </p:txBody>
      </p:sp>
      <p:pic>
        <p:nvPicPr>
          <p:cNvPr id="2" name="Kuva 1">
            <a:extLst>
              <a:ext uri="{FF2B5EF4-FFF2-40B4-BE49-F238E27FC236}">
                <a16:creationId xmlns:a16="http://schemas.microsoft.com/office/drawing/2014/main" id="{5B135338-AC1A-28E0-3786-DCD7C8E4C74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8248" y="6021288"/>
            <a:ext cx="1296144" cy="693732"/>
          </a:xfrm>
          <a:prstGeom prst="rect">
            <a:avLst/>
          </a:prstGeom>
        </p:spPr>
      </p:pic>
    </p:spTree>
    <p:extLst>
      <p:ext uri="{BB962C8B-B14F-4D97-AF65-F5344CB8AC3E}">
        <p14:creationId xmlns:p14="http://schemas.microsoft.com/office/powerpoint/2010/main" val="4263724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F5EE2F-C5D8-7067-C8B6-D3B784BB77B5}"/>
              </a:ext>
            </a:extLst>
          </p:cNvPr>
          <p:cNvSpPr>
            <a:spLocks noGrp="1"/>
          </p:cNvSpPr>
          <p:nvPr>
            <p:ph type="title"/>
          </p:nvPr>
        </p:nvSpPr>
        <p:spPr>
          <a:xfrm>
            <a:off x="682170" y="404665"/>
            <a:ext cx="10827659" cy="504056"/>
          </a:xfrm>
        </p:spPr>
        <p:txBody>
          <a:bodyPr/>
          <a:lstStyle/>
          <a:p>
            <a:r>
              <a:rPr lang="fi-FI"/>
              <a:t>Tavoitelähtöinen prosessi</a:t>
            </a:r>
          </a:p>
        </p:txBody>
      </p:sp>
      <p:sp>
        <p:nvSpPr>
          <p:cNvPr id="6" name="Content Placeholder 5">
            <a:extLst>
              <a:ext uri="{FF2B5EF4-FFF2-40B4-BE49-F238E27FC236}">
                <a16:creationId xmlns:a16="http://schemas.microsoft.com/office/drawing/2014/main" id="{9D240791-9F63-FA4F-E559-B69CC5E1ABA0}"/>
              </a:ext>
            </a:extLst>
          </p:cNvPr>
          <p:cNvSpPr>
            <a:spLocks noGrp="1"/>
          </p:cNvSpPr>
          <p:nvPr>
            <p:ph idx="1"/>
          </p:nvPr>
        </p:nvSpPr>
        <p:spPr>
          <a:xfrm>
            <a:off x="682170" y="1052736"/>
            <a:ext cx="10827659" cy="4776565"/>
          </a:xfrm>
        </p:spPr>
        <p:txBody>
          <a:bodyPr/>
          <a:lstStyle/>
          <a:p>
            <a:r>
              <a:rPr lang="fi-FI" dirty="0"/>
              <a:t>Prosessin t</a:t>
            </a:r>
            <a:r>
              <a:rPr lang="fi-FI" sz="2400" dirty="0"/>
              <a:t>avoitteena</a:t>
            </a:r>
          </a:p>
          <a:p>
            <a:pPr marL="630238" lvl="1" indent="-277813"/>
            <a:r>
              <a:rPr lang="fi-FI" dirty="0"/>
              <a:t>Antaa yleiskuva ja keskustella alueen ominaispiirteistä ja mahdollisuuksista erilaisille jälkikäyttötoimenpiteille</a:t>
            </a:r>
          </a:p>
          <a:p>
            <a:pPr marL="630238" lvl="1" indent="-277813"/>
            <a:r>
              <a:rPr lang="fi-FI" dirty="0"/>
              <a:t>Keskustella, mitkä ovat parhaita toimenpiteitä eri näkökulmissa</a:t>
            </a:r>
          </a:p>
          <a:p>
            <a:pPr marL="630238" lvl="1" indent="-277813"/>
            <a:r>
              <a:rPr lang="fi-FI" dirty="0"/>
              <a:t>Lisätä ymmärrystä siitä, kuinka paljon eri näkökulmat poikkeavat toisistaan jälkikäyttövaihtoehtojen suhteen</a:t>
            </a:r>
          </a:p>
          <a:p>
            <a:pPr marL="630238" lvl="1" indent="-277813"/>
            <a:r>
              <a:rPr lang="fi-FI" dirty="0"/>
              <a:t>Sopia jatkotarkasteluista ja siitä, miten </a:t>
            </a:r>
            <a:r>
              <a:rPr lang="fi-FI" dirty="0" err="1"/>
              <a:t>SysteemiHiili</a:t>
            </a:r>
            <a:r>
              <a:rPr lang="fi-FI" dirty="0"/>
              <a:t>-hanke voi niitä tukea</a:t>
            </a:r>
          </a:p>
          <a:p>
            <a:pPr marL="277813" indent="-277813"/>
            <a:r>
              <a:rPr lang="fi-FI" dirty="0"/>
              <a:t>Hyödynnettyjä menetelmiä</a:t>
            </a:r>
          </a:p>
          <a:p>
            <a:pPr marL="630238" lvl="1" indent="-277813"/>
            <a:r>
              <a:rPr lang="fi-FI" dirty="0"/>
              <a:t>Tavoitelähtöinen lähestymistapa eri suolohkojen tarkasteluun</a:t>
            </a:r>
          </a:p>
          <a:p>
            <a:pPr marL="630238" lvl="1" indent="-277813"/>
            <a:r>
              <a:rPr lang="fi-FI" dirty="0"/>
              <a:t>Taulukot, joilla esiteltiin eri toimenpiteiden suuntaa-antavia vaikutuksia eri tavoitteisiin sekä pitkällä että lyhyellä aikavälillä</a:t>
            </a:r>
          </a:p>
          <a:p>
            <a:pPr marL="630238" lvl="1" indent="-277813"/>
            <a:r>
              <a:rPr lang="fi-FI" dirty="0"/>
              <a:t>Näkökulmatarkastelut, joiden avulla tunnistettiin parhaita toimenpiteitä eri näkökulmista</a:t>
            </a:r>
          </a:p>
          <a:p>
            <a:r>
              <a:rPr lang="fi-FI" dirty="0"/>
              <a:t>Tuotoksena jatkokäyttöehdotus alueelle </a:t>
            </a:r>
          </a:p>
          <a:p>
            <a:pPr marL="695325" lvl="1" indent="-342900"/>
            <a:endParaRPr lang="fi-FI" dirty="0"/>
          </a:p>
          <a:p>
            <a:endParaRPr lang="en-GB" dirty="0"/>
          </a:p>
        </p:txBody>
      </p:sp>
      <p:pic>
        <p:nvPicPr>
          <p:cNvPr id="2" name="Kuva 1">
            <a:extLst>
              <a:ext uri="{FF2B5EF4-FFF2-40B4-BE49-F238E27FC236}">
                <a16:creationId xmlns:a16="http://schemas.microsoft.com/office/drawing/2014/main" id="{533DB02A-0576-647D-3952-55BCD660499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8248" y="6021288"/>
            <a:ext cx="1296144" cy="693732"/>
          </a:xfrm>
          <a:prstGeom prst="rect">
            <a:avLst/>
          </a:prstGeom>
        </p:spPr>
      </p:pic>
    </p:spTree>
    <p:extLst>
      <p:ext uri="{BB962C8B-B14F-4D97-AF65-F5344CB8AC3E}">
        <p14:creationId xmlns:p14="http://schemas.microsoft.com/office/powerpoint/2010/main" val="170410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1">
            <a:extLst>
              <a:ext uri="{FF2B5EF4-FFF2-40B4-BE49-F238E27FC236}">
                <a16:creationId xmlns:a16="http://schemas.microsoft.com/office/drawing/2014/main" id="{072E0D31-52A2-EAD2-6F2B-F50AC33CA4E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8248" y="6021288"/>
            <a:ext cx="1296144" cy="693732"/>
          </a:xfrm>
          <a:prstGeom prst="rect">
            <a:avLst/>
          </a:prstGeom>
        </p:spPr>
      </p:pic>
      <p:sp>
        <p:nvSpPr>
          <p:cNvPr id="2" name="Otsikko 1">
            <a:extLst>
              <a:ext uri="{FF2B5EF4-FFF2-40B4-BE49-F238E27FC236}">
                <a16:creationId xmlns:a16="http://schemas.microsoft.com/office/drawing/2014/main" id="{41015783-7977-4FEB-8007-FF435D3A16AC}"/>
              </a:ext>
            </a:extLst>
          </p:cNvPr>
          <p:cNvSpPr>
            <a:spLocks noGrp="1"/>
          </p:cNvSpPr>
          <p:nvPr>
            <p:ph type="title"/>
          </p:nvPr>
        </p:nvSpPr>
        <p:spPr>
          <a:xfrm>
            <a:off x="493486" y="232230"/>
            <a:ext cx="11948569" cy="388458"/>
          </a:xfrm>
        </p:spPr>
        <p:txBody>
          <a:bodyPr/>
          <a:lstStyle/>
          <a:p>
            <a:r>
              <a:rPr lang="fi-FI" sz="3200" dirty="0"/>
              <a:t>Tavoitelähtöinen lähestymistapa – </a:t>
            </a:r>
            <a:r>
              <a:rPr lang="fi-FI" sz="3200" dirty="0" err="1"/>
              <a:t>Miehonsuo</a:t>
            </a:r>
            <a:r>
              <a:rPr lang="fi-FI" sz="3200" dirty="0"/>
              <a:t>-Turvesuo</a:t>
            </a:r>
          </a:p>
        </p:txBody>
      </p:sp>
      <p:graphicFrame>
        <p:nvGraphicFramePr>
          <p:cNvPr id="4" name="Sisällön paikkamerkki 3" descr="Tavoitelähtöinen lähestymistapa">
            <a:extLst>
              <a:ext uri="{FF2B5EF4-FFF2-40B4-BE49-F238E27FC236}">
                <a16:creationId xmlns:a16="http://schemas.microsoft.com/office/drawing/2014/main" id="{B4A7EC12-18EE-4FFE-A0D9-F27EC1BAFEF2}"/>
              </a:ext>
            </a:extLst>
          </p:cNvPr>
          <p:cNvGraphicFramePr>
            <a:graphicFrameLocks noGrp="1"/>
          </p:cNvGraphicFramePr>
          <p:nvPr>
            <p:ph idx="1"/>
            <p:extLst>
              <p:ext uri="{D42A27DB-BD31-4B8C-83A1-F6EECF244321}">
                <p14:modId xmlns:p14="http://schemas.microsoft.com/office/powerpoint/2010/main" val="4091562274"/>
              </p:ext>
            </p:extLst>
          </p:nvPr>
        </p:nvGraphicFramePr>
        <p:xfrm>
          <a:off x="407368" y="674703"/>
          <a:ext cx="11363418" cy="60101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276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B7736-9C8E-5D86-6CBD-11428B7EC42B}"/>
              </a:ext>
            </a:extLst>
          </p:cNvPr>
          <p:cNvSpPr>
            <a:spLocks noGrp="1"/>
          </p:cNvSpPr>
          <p:nvPr>
            <p:ph type="title"/>
          </p:nvPr>
        </p:nvSpPr>
        <p:spPr>
          <a:xfrm>
            <a:off x="682170" y="188641"/>
            <a:ext cx="10827659" cy="576064"/>
          </a:xfrm>
        </p:spPr>
        <p:txBody>
          <a:bodyPr/>
          <a:lstStyle/>
          <a:p>
            <a:r>
              <a:rPr lang="fi-FI" sz="3600" dirty="0"/>
              <a:t>Ongelman jäsentely</a:t>
            </a:r>
          </a:p>
        </p:txBody>
      </p:sp>
      <p:sp>
        <p:nvSpPr>
          <p:cNvPr id="3" name="Content Placeholder 2">
            <a:extLst>
              <a:ext uri="{FF2B5EF4-FFF2-40B4-BE49-F238E27FC236}">
                <a16:creationId xmlns:a16="http://schemas.microsoft.com/office/drawing/2014/main" id="{A490683B-3089-D0BA-8B75-5AEB55BD5561}"/>
              </a:ext>
            </a:extLst>
          </p:cNvPr>
          <p:cNvSpPr>
            <a:spLocks noGrp="1"/>
          </p:cNvSpPr>
          <p:nvPr>
            <p:ph idx="1"/>
          </p:nvPr>
        </p:nvSpPr>
        <p:spPr>
          <a:xfrm>
            <a:off x="682170" y="764704"/>
            <a:ext cx="10827659" cy="5064597"/>
          </a:xfrm>
        </p:spPr>
        <p:txBody>
          <a:bodyPr/>
          <a:lstStyle/>
          <a:p>
            <a:pPr>
              <a:lnSpc>
                <a:spcPct val="100000"/>
              </a:lnSpc>
            </a:pPr>
            <a:r>
              <a:rPr lang="fi-FI" dirty="0"/>
              <a:t>M</a:t>
            </a:r>
            <a:r>
              <a:rPr lang="fi-FI" sz="2400" dirty="0"/>
              <a:t>aaston ominaispiirteiden perusteella</a:t>
            </a:r>
            <a:br>
              <a:rPr lang="fi-FI" dirty="0"/>
            </a:br>
            <a:r>
              <a:rPr lang="fi-FI" sz="2400" dirty="0"/>
              <a:t>tunnistetut suolohkot</a:t>
            </a:r>
            <a:endParaRPr lang="fi-FI" b="1" dirty="0"/>
          </a:p>
          <a:p>
            <a:pPr marL="630238" lvl="1" indent="-273050">
              <a:lnSpc>
                <a:spcPct val="100000"/>
              </a:lnSpc>
            </a:pPr>
            <a:r>
              <a:rPr lang="fi-FI" sz="2000" dirty="0"/>
              <a:t>12 erityyppistä lohkoa kummallakin suolla</a:t>
            </a:r>
          </a:p>
          <a:p>
            <a:pPr>
              <a:lnSpc>
                <a:spcPct val="100000"/>
              </a:lnSpc>
              <a:spcBef>
                <a:spcPts val="1800"/>
              </a:spcBef>
            </a:pPr>
            <a:r>
              <a:rPr lang="fi-FI" dirty="0"/>
              <a:t>Tunnistetut näkökulmat:</a:t>
            </a:r>
          </a:p>
          <a:p>
            <a:pPr marL="630238" lvl="1" indent="-273050">
              <a:lnSpc>
                <a:spcPct val="100000"/>
              </a:lnSpc>
            </a:pPr>
            <a:r>
              <a:rPr lang="fi-FI" sz="2000" b="1" dirty="0">
                <a:solidFill>
                  <a:schemeClr val="accent4">
                    <a:lumMod val="75000"/>
                  </a:schemeClr>
                </a:solidFill>
              </a:rPr>
              <a:t>Ilmastoa</a:t>
            </a:r>
            <a:r>
              <a:rPr lang="fi-FI" sz="2000" dirty="0"/>
              <a:t> painottava näkökulma</a:t>
            </a:r>
          </a:p>
          <a:p>
            <a:pPr marL="630238" lvl="1" indent="-273050">
              <a:lnSpc>
                <a:spcPct val="100000"/>
              </a:lnSpc>
            </a:pPr>
            <a:r>
              <a:rPr lang="fi-FI" sz="2000" b="1" dirty="0">
                <a:solidFill>
                  <a:schemeClr val="accent4">
                    <a:lumMod val="75000"/>
                  </a:schemeClr>
                </a:solidFill>
              </a:rPr>
              <a:t>Monimuotoisuutta</a:t>
            </a:r>
            <a:r>
              <a:rPr lang="fi-FI" sz="2000" dirty="0"/>
              <a:t> painottava näkökulma</a:t>
            </a:r>
          </a:p>
          <a:p>
            <a:pPr marL="630238" lvl="1" indent="-273050">
              <a:lnSpc>
                <a:spcPct val="100000"/>
              </a:lnSpc>
            </a:pPr>
            <a:r>
              <a:rPr lang="fi-FI" sz="2000" b="1" dirty="0">
                <a:solidFill>
                  <a:schemeClr val="accent4">
                    <a:lumMod val="75000"/>
                  </a:schemeClr>
                </a:solidFill>
              </a:rPr>
              <a:t>Virkistyskäyttöä</a:t>
            </a:r>
            <a:r>
              <a:rPr lang="fi-FI" sz="2000" dirty="0"/>
              <a:t> painottava näkökulma</a:t>
            </a:r>
          </a:p>
          <a:p>
            <a:pPr marL="630238" lvl="1" indent="-273050">
              <a:lnSpc>
                <a:spcPct val="100000"/>
              </a:lnSpc>
            </a:pPr>
            <a:r>
              <a:rPr lang="fi-FI" sz="2000" b="1" dirty="0">
                <a:solidFill>
                  <a:schemeClr val="accent4">
                    <a:lumMod val="75000"/>
                  </a:schemeClr>
                </a:solidFill>
              </a:rPr>
              <a:t>Vesistöjä </a:t>
            </a:r>
            <a:r>
              <a:rPr lang="fi-FI" sz="2000" dirty="0"/>
              <a:t>painottava näkökulma</a:t>
            </a:r>
            <a:endParaRPr lang="fi-FI" sz="2000" b="1" dirty="0"/>
          </a:p>
          <a:p>
            <a:pPr>
              <a:lnSpc>
                <a:spcPct val="100000"/>
              </a:lnSpc>
              <a:spcBef>
                <a:spcPts val="1800"/>
              </a:spcBef>
            </a:pPr>
            <a:r>
              <a:rPr lang="fi-FI" dirty="0"/>
              <a:t>Tarkastellut toimenpidevaihtoehdot kullakin lohkolla:</a:t>
            </a:r>
          </a:p>
          <a:p>
            <a:pPr marL="630238" lvl="1" indent="-273050">
              <a:lnSpc>
                <a:spcPct val="100000"/>
              </a:lnSpc>
            </a:pPr>
            <a:r>
              <a:rPr lang="fi-FI" sz="2000" b="1" dirty="0">
                <a:solidFill>
                  <a:schemeClr val="accent4">
                    <a:lumMod val="75000"/>
                  </a:schemeClr>
                </a:solidFill>
              </a:rPr>
              <a:t>Metsitys</a:t>
            </a:r>
            <a:r>
              <a:rPr lang="fi-FI" sz="2000" dirty="0"/>
              <a:t>: aktiivinen metsien kasvatus</a:t>
            </a:r>
          </a:p>
          <a:p>
            <a:pPr marL="630238" lvl="1" indent="-273050">
              <a:lnSpc>
                <a:spcPct val="100000"/>
              </a:lnSpc>
            </a:pPr>
            <a:r>
              <a:rPr lang="fi-FI" sz="2000" b="1" dirty="0" err="1">
                <a:solidFill>
                  <a:schemeClr val="accent4">
                    <a:lumMod val="75000"/>
                  </a:schemeClr>
                </a:solidFill>
              </a:rPr>
              <a:t>Vettäminen</a:t>
            </a:r>
            <a:r>
              <a:rPr lang="fi-FI" sz="2000" dirty="0"/>
              <a:t>: vesienohjaus tai -pidätys tietylle alueelle siten, </a:t>
            </a:r>
            <a:br>
              <a:rPr lang="fi-FI" sz="2000" dirty="0"/>
            </a:br>
            <a:r>
              <a:rPr lang="fi-FI" sz="2000" dirty="0"/>
              <a:t>että alueelle syntyy märkää/avovesipintaa</a:t>
            </a:r>
          </a:p>
          <a:p>
            <a:pPr marL="630238" lvl="1" indent="-273050">
              <a:lnSpc>
                <a:spcPct val="100000"/>
              </a:lnSpc>
            </a:pPr>
            <a:r>
              <a:rPr lang="fi-FI" sz="2000" b="1" dirty="0">
                <a:solidFill>
                  <a:schemeClr val="accent4">
                    <a:lumMod val="75000"/>
                  </a:schemeClr>
                </a:solidFill>
              </a:rPr>
              <a:t>Luontainen kasvittuminen</a:t>
            </a:r>
            <a:r>
              <a:rPr lang="fi-FI" sz="2000" dirty="0"/>
              <a:t>: kasvitetaan esim. tuhkalannoituksen avulla, </a:t>
            </a:r>
            <a:br>
              <a:rPr lang="fi-FI" sz="2000" dirty="0"/>
            </a:br>
            <a:r>
              <a:rPr lang="fi-FI" sz="2000" dirty="0"/>
              <a:t>mutta ei suoraan yritetä saada tietynlaista kasvillisuutta</a:t>
            </a:r>
          </a:p>
          <a:p>
            <a:pPr marL="630238" lvl="1" indent="-273050">
              <a:lnSpc>
                <a:spcPct val="100000"/>
              </a:lnSpc>
            </a:pPr>
            <a:r>
              <a:rPr lang="fi-FI" sz="2000" b="1" dirty="0">
                <a:solidFill>
                  <a:schemeClr val="accent4">
                    <a:lumMod val="75000"/>
                  </a:schemeClr>
                </a:solidFill>
              </a:rPr>
              <a:t>Uudelleen soistaminen: </a:t>
            </a:r>
            <a:r>
              <a:rPr lang="fi-FI" sz="2000" dirty="0"/>
              <a:t>Vaikea ja kallis toimenpide</a:t>
            </a:r>
            <a:endParaRPr lang="fi-FI" dirty="0"/>
          </a:p>
        </p:txBody>
      </p:sp>
      <p:grpSp>
        <p:nvGrpSpPr>
          <p:cNvPr id="11" name="Group 10" descr="Kartta Turvesuo-Miehonsuosta">
            <a:extLst>
              <a:ext uri="{FF2B5EF4-FFF2-40B4-BE49-F238E27FC236}">
                <a16:creationId xmlns:a16="http://schemas.microsoft.com/office/drawing/2014/main" id="{57BB7BAD-E086-BE8E-2927-F677FA44129F}"/>
              </a:ext>
            </a:extLst>
          </p:cNvPr>
          <p:cNvGrpSpPr/>
          <p:nvPr/>
        </p:nvGrpSpPr>
        <p:grpSpPr>
          <a:xfrm>
            <a:off x="6816080" y="188640"/>
            <a:ext cx="5256584" cy="5146412"/>
            <a:chOff x="6816080" y="188640"/>
            <a:chExt cx="5256584" cy="5146412"/>
          </a:xfrm>
        </p:grpSpPr>
        <p:grpSp>
          <p:nvGrpSpPr>
            <p:cNvPr id="9" name="Group 8">
              <a:extLst>
                <a:ext uri="{FF2B5EF4-FFF2-40B4-BE49-F238E27FC236}">
                  <a16:creationId xmlns:a16="http://schemas.microsoft.com/office/drawing/2014/main" id="{04248196-0CD8-614B-040A-C02A4B49CED3}"/>
                </a:ext>
              </a:extLst>
            </p:cNvPr>
            <p:cNvGrpSpPr/>
            <p:nvPr/>
          </p:nvGrpSpPr>
          <p:grpSpPr>
            <a:xfrm>
              <a:off x="6816080" y="188640"/>
              <a:ext cx="2520280" cy="3026743"/>
              <a:chOff x="6816080" y="188640"/>
              <a:chExt cx="2520280" cy="3026743"/>
            </a:xfrm>
          </p:grpSpPr>
          <p:sp>
            <p:nvSpPr>
              <p:cNvPr id="7" name="TextBox 6">
                <a:extLst>
                  <a:ext uri="{FF2B5EF4-FFF2-40B4-BE49-F238E27FC236}">
                    <a16:creationId xmlns:a16="http://schemas.microsoft.com/office/drawing/2014/main" id="{436FA0F0-80C6-5C3B-9B46-D7BAB8A2FA3F}"/>
                  </a:ext>
                </a:extLst>
              </p:cNvPr>
              <p:cNvSpPr txBox="1"/>
              <p:nvPr/>
            </p:nvSpPr>
            <p:spPr>
              <a:xfrm>
                <a:off x="6816080" y="188640"/>
                <a:ext cx="2520280" cy="369332"/>
              </a:xfrm>
              <a:prstGeom prst="rect">
                <a:avLst/>
              </a:prstGeom>
              <a:noFill/>
            </p:spPr>
            <p:txBody>
              <a:bodyPr wrap="square" rtlCol="0">
                <a:spAutoFit/>
              </a:bodyPr>
              <a:lstStyle/>
              <a:p>
                <a:pPr algn="ctr"/>
                <a:r>
                  <a:rPr lang="en-GB" b="1" dirty="0" err="1">
                    <a:solidFill>
                      <a:schemeClr val="accent4">
                        <a:lumMod val="75000"/>
                      </a:schemeClr>
                    </a:solidFill>
                  </a:rPr>
                  <a:t>Turvesuo</a:t>
                </a:r>
                <a:endParaRPr lang="en-GB" b="1" dirty="0">
                  <a:solidFill>
                    <a:schemeClr val="accent4">
                      <a:lumMod val="75000"/>
                    </a:schemeClr>
                  </a:solidFill>
                </a:endParaRPr>
              </a:p>
            </p:txBody>
          </p:sp>
          <p:pic>
            <p:nvPicPr>
              <p:cNvPr id="6" name="Picture 5" descr="A picture containing tool, red&#10;&#10;Description automatically generated">
                <a:extLst>
                  <a:ext uri="{FF2B5EF4-FFF2-40B4-BE49-F238E27FC236}">
                    <a16:creationId xmlns:a16="http://schemas.microsoft.com/office/drawing/2014/main" id="{1868CA72-81CC-19B4-DB4D-117BDFFAA4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8088" y="548680"/>
                <a:ext cx="2437572" cy="2666703"/>
              </a:xfrm>
              <a:prstGeom prst="rect">
                <a:avLst/>
              </a:prstGeom>
            </p:spPr>
          </p:pic>
        </p:grpSp>
        <p:grpSp>
          <p:nvGrpSpPr>
            <p:cNvPr id="10" name="Group 9">
              <a:extLst>
                <a:ext uri="{FF2B5EF4-FFF2-40B4-BE49-F238E27FC236}">
                  <a16:creationId xmlns:a16="http://schemas.microsoft.com/office/drawing/2014/main" id="{D6089ED7-2231-DF03-5E93-F49F05DD1D3B}"/>
                </a:ext>
              </a:extLst>
            </p:cNvPr>
            <p:cNvGrpSpPr/>
            <p:nvPr/>
          </p:nvGrpSpPr>
          <p:grpSpPr>
            <a:xfrm>
              <a:off x="8832304" y="2924944"/>
              <a:ext cx="3240360" cy="2410108"/>
              <a:chOff x="8832304" y="2924944"/>
              <a:chExt cx="3240360" cy="2410108"/>
            </a:xfrm>
          </p:grpSpPr>
          <p:sp>
            <p:nvSpPr>
              <p:cNvPr id="8" name="TextBox 7">
                <a:extLst>
                  <a:ext uri="{FF2B5EF4-FFF2-40B4-BE49-F238E27FC236}">
                    <a16:creationId xmlns:a16="http://schemas.microsoft.com/office/drawing/2014/main" id="{D4D86ACC-1869-021D-AE57-94DBB23FADE3}"/>
                  </a:ext>
                </a:extLst>
              </p:cNvPr>
              <p:cNvSpPr txBox="1"/>
              <p:nvPr/>
            </p:nvSpPr>
            <p:spPr>
              <a:xfrm>
                <a:off x="9192344" y="2924944"/>
                <a:ext cx="2880320" cy="369332"/>
              </a:xfrm>
              <a:prstGeom prst="rect">
                <a:avLst/>
              </a:prstGeom>
              <a:noFill/>
            </p:spPr>
            <p:txBody>
              <a:bodyPr wrap="square" rtlCol="0">
                <a:spAutoFit/>
              </a:bodyPr>
              <a:lstStyle/>
              <a:p>
                <a:pPr algn="ctr"/>
                <a:r>
                  <a:rPr lang="en-GB" b="1" dirty="0" err="1">
                    <a:solidFill>
                      <a:schemeClr val="accent4">
                        <a:lumMod val="75000"/>
                      </a:schemeClr>
                    </a:solidFill>
                  </a:rPr>
                  <a:t>Miehonsuo</a:t>
                </a:r>
                <a:endParaRPr lang="en-GB" b="1" dirty="0">
                  <a:solidFill>
                    <a:schemeClr val="accent4">
                      <a:lumMod val="75000"/>
                    </a:schemeClr>
                  </a:solidFill>
                </a:endParaRPr>
              </a:p>
            </p:txBody>
          </p:sp>
          <p:pic>
            <p:nvPicPr>
              <p:cNvPr id="5" name="Picture 4" descr="Map&#10;&#10;Description automatically generated">
                <a:extLst>
                  <a:ext uri="{FF2B5EF4-FFF2-40B4-BE49-F238E27FC236}">
                    <a16:creationId xmlns:a16="http://schemas.microsoft.com/office/drawing/2014/main" id="{BDA8324C-8076-4683-3C4D-7C6CD5B07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2304" y="3284984"/>
                <a:ext cx="3240360" cy="2050068"/>
              </a:xfrm>
              <a:prstGeom prst="rect">
                <a:avLst/>
              </a:prstGeom>
            </p:spPr>
          </p:pic>
        </p:grpSp>
      </p:grpSp>
      <p:pic>
        <p:nvPicPr>
          <p:cNvPr id="4" name="Kuva 1">
            <a:extLst>
              <a:ext uri="{FF2B5EF4-FFF2-40B4-BE49-F238E27FC236}">
                <a16:creationId xmlns:a16="http://schemas.microsoft.com/office/drawing/2014/main" id="{FD2D688B-C87D-FBB4-722D-60DB2278744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8248" y="6021288"/>
            <a:ext cx="1296144" cy="693732"/>
          </a:xfrm>
          <a:prstGeom prst="rect">
            <a:avLst/>
          </a:prstGeom>
        </p:spPr>
      </p:pic>
    </p:spTree>
    <p:extLst>
      <p:ext uri="{BB962C8B-B14F-4D97-AF65-F5344CB8AC3E}">
        <p14:creationId xmlns:p14="http://schemas.microsoft.com/office/powerpoint/2010/main" val="3075894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F2E785E-086F-4D22-A580-DE04451ED688}"/>
              </a:ext>
            </a:extLst>
          </p:cNvPr>
          <p:cNvSpPr txBox="1">
            <a:spLocks noGrp="1"/>
          </p:cNvSpPr>
          <p:nvPr>
            <p:ph type="title" idx="4294967295"/>
          </p:nvPr>
        </p:nvSpPr>
        <p:spPr>
          <a:xfrm>
            <a:off x="263351" y="223480"/>
            <a:ext cx="11798019" cy="14773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100000"/>
              </a:lnSpc>
              <a:spcBef>
                <a:spcPts val="1200"/>
              </a:spcBef>
              <a:spcAft>
                <a:spcPts val="0"/>
              </a:spcAft>
              <a:buClrTx/>
              <a:buSzTx/>
              <a:buFontTx/>
              <a:buNone/>
              <a:tabLst/>
              <a:defRPr/>
            </a:pPr>
            <a:r>
              <a:rPr kumimoji="0" lang="fi-FI" sz="3200" b="1" i="0" u="none" strike="noStrike" kern="1200" cap="none" spc="0" normalizeH="0" baseline="0" noProof="0" dirty="0">
                <a:ln>
                  <a:noFill/>
                </a:ln>
                <a:solidFill>
                  <a:schemeClr val="tx2"/>
                </a:solidFill>
                <a:effectLst/>
                <a:uLnTx/>
                <a:uFillTx/>
                <a:latin typeface="+mj-lt"/>
                <a:ea typeface="+mn-ea"/>
                <a:cs typeface="+mn-cs"/>
              </a:rPr>
              <a:t>Toimenpiteiden suuntaa-antavat vaikutukset</a:t>
            </a:r>
          </a:p>
          <a:p>
            <a:pPr marL="0" marR="0" lvl="0" indent="0" algn="l" defTabSz="914377" rtl="0" eaLnBrk="1" fontAlgn="auto" latinLnBrk="0" hangingPunct="1">
              <a:lnSpc>
                <a:spcPct val="100000"/>
              </a:lnSpc>
              <a:spcBef>
                <a:spcPts val="120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mn-lt"/>
                <a:ea typeface="+mn-ea"/>
                <a:cs typeface="+mn-cs"/>
              </a:rPr>
              <a:t>Lyhyellä aikavälillä: 0–5 vuotta, kenoviivan vasemmalla puolella</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mn-lt"/>
                <a:ea typeface="+mn-ea"/>
                <a:cs typeface="+mn-cs"/>
              </a:rPr>
              <a:t>Keskipitkällä aikavälillä: 6–25 vuotta, kenoviivan oikealla puolella</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mn-lt"/>
                <a:ea typeface="+mn-ea"/>
                <a:cs typeface="+mn-cs"/>
              </a:rPr>
              <a:t>Molemmat verrattuna siihen, että ei tehdä mitään </a:t>
            </a:r>
            <a:endParaRPr kumimoji="0" lang="fi-FI" sz="2400" b="0" i="0" u="none" strike="noStrike" kern="1200" cap="none" spc="0" normalizeH="0" baseline="0" noProof="0" dirty="0">
              <a:ln>
                <a:noFill/>
              </a:ln>
              <a:solidFill>
                <a:prstClr val="black"/>
              </a:solidFill>
              <a:effectLst/>
              <a:highlight>
                <a:srgbClr val="FFFF00"/>
              </a:highlight>
              <a:uLnTx/>
              <a:uFillTx/>
              <a:latin typeface="+mn-lt"/>
              <a:ea typeface="+mn-ea"/>
              <a:cs typeface="+mn-cs"/>
            </a:endParaRPr>
          </a:p>
        </p:txBody>
      </p:sp>
      <p:graphicFrame>
        <p:nvGraphicFramePr>
          <p:cNvPr id="4" name="Table 4">
            <a:extLst>
              <a:ext uri="{FF2B5EF4-FFF2-40B4-BE49-F238E27FC236}">
                <a16:creationId xmlns:a16="http://schemas.microsoft.com/office/drawing/2014/main" id="{8E026581-14AB-4CEA-AD76-551A562F3181}"/>
              </a:ext>
            </a:extLst>
          </p:cNvPr>
          <p:cNvGraphicFramePr>
            <a:graphicFrameLocks noGrp="1"/>
          </p:cNvGraphicFramePr>
          <p:nvPr>
            <p:ph idx="1"/>
            <p:extLst>
              <p:ext uri="{D42A27DB-BD31-4B8C-83A1-F6EECF244321}">
                <p14:modId xmlns:p14="http://schemas.microsoft.com/office/powerpoint/2010/main" val="2519425171"/>
              </p:ext>
            </p:extLst>
          </p:nvPr>
        </p:nvGraphicFramePr>
        <p:xfrm>
          <a:off x="601926" y="1957504"/>
          <a:ext cx="10801201" cy="3847760"/>
        </p:xfrm>
        <a:graphic>
          <a:graphicData uri="http://schemas.openxmlformats.org/drawingml/2006/table">
            <a:tbl>
              <a:tblPr firstRow="1" bandRow="1">
                <a:tableStyleId>{5C22544A-7EE6-4342-B048-85BDC9FD1C3A}</a:tableStyleId>
              </a:tblPr>
              <a:tblGrid>
                <a:gridCol w="4292180">
                  <a:extLst>
                    <a:ext uri="{9D8B030D-6E8A-4147-A177-3AD203B41FA5}">
                      <a16:colId xmlns:a16="http://schemas.microsoft.com/office/drawing/2014/main" val="3010695556"/>
                    </a:ext>
                  </a:extLst>
                </a:gridCol>
                <a:gridCol w="1698005">
                  <a:extLst>
                    <a:ext uri="{9D8B030D-6E8A-4147-A177-3AD203B41FA5}">
                      <a16:colId xmlns:a16="http://schemas.microsoft.com/office/drawing/2014/main" val="1822334202"/>
                    </a:ext>
                  </a:extLst>
                </a:gridCol>
                <a:gridCol w="1603672">
                  <a:extLst>
                    <a:ext uri="{9D8B030D-6E8A-4147-A177-3AD203B41FA5}">
                      <a16:colId xmlns:a16="http://schemas.microsoft.com/office/drawing/2014/main" val="3915447623"/>
                    </a:ext>
                  </a:extLst>
                </a:gridCol>
                <a:gridCol w="1603672">
                  <a:extLst>
                    <a:ext uri="{9D8B030D-6E8A-4147-A177-3AD203B41FA5}">
                      <a16:colId xmlns:a16="http://schemas.microsoft.com/office/drawing/2014/main" val="1566890162"/>
                    </a:ext>
                  </a:extLst>
                </a:gridCol>
                <a:gridCol w="1603672">
                  <a:extLst>
                    <a:ext uri="{9D8B030D-6E8A-4147-A177-3AD203B41FA5}">
                      <a16:colId xmlns:a16="http://schemas.microsoft.com/office/drawing/2014/main" val="1533755413"/>
                    </a:ext>
                  </a:extLst>
                </a:gridCol>
              </a:tblGrid>
              <a:tr h="1229360">
                <a:tc>
                  <a:txBody>
                    <a:bodyPr/>
                    <a:lstStyle/>
                    <a:p>
                      <a:pPr algn="r"/>
                      <a:r>
                        <a:rPr lang="fi-FI" sz="1800" dirty="0"/>
                        <a:t>Toimenpide</a:t>
                      </a:r>
                    </a:p>
                    <a:p>
                      <a:pPr algn="l"/>
                      <a:endParaRPr lang="fi-FI" sz="1800" dirty="0"/>
                    </a:p>
                    <a:p>
                      <a:pPr algn="l"/>
                      <a:endParaRPr lang="fi-FI" sz="1800" dirty="0"/>
                    </a:p>
                    <a:p>
                      <a:pPr algn="l"/>
                      <a:r>
                        <a:rPr lang="fi-FI" sz="1800" dirty="0"/>
                        <a:t>Tavoite</a:t>
                      </a:r>
                    </a:p>
                  </a:txBody>
                  <a:tcPr>
                    <a:gradFill flip="none" rotWithShape="1">
                      <a:gsLst>
                        <a:gs pos="0">
                          <a:schemeClr val="accent1">
                            <a:lumMod val="75000"/>
                          </a:schemeClr>
                        </a:gs>
                        <a:gs pos="100000">
                          <a:schemeClr val="tx2">
                            <a:lumMod val="75000"/>
                          </a:schemeClr>
                        </a:gs>
                      </a:gsLst>
                      <a:lin ang="18900000" scaled="1"/>
                      <a:tileRect/>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800" b="1" kern="1200" dirty="0">
                          <a:solidFill>
                            <a:schemeClr val="lt1"/>
                          </a:solidFill>
                          <a:effectLst/>
                          <a:latin typeface="+mn-lt"/>
                          <a:ea typeface="+mn-ea"/>
                          <a:cs typeface="+mn-cs"/>
                        </a:rPr>
                        <a:t>Metsittä-</a:t>
                      </a:r>
                      <a:r>
                        <a:rPr lang="fi-FI" sz="1800" b="1" kern="1200" dirty="0" err="1">
                          <a:solidFill>
                            <a:schemeClr val="lt1"/>
                          </a:solidFill>
                          <a:effectLst/>
                          <a:latin typeface="+mn-lt"/>
                          <a:ea typeface="+mn-ea"/>
                          <a:cs typeface="+mn-cs"/>
                        </a:rPr>
                        <a:t>minen</a:t>
                      </a:r>
                      <a:r>
                        <a:rPr lang="fi-FI" sz="1800" b="1" kern="1200" dirty="0">
                          <a:solidFill>
                            <a:schemeClr val="lt1"/>
                          </a:solidFill>
                          <a:effectLst/>
                          <a:latin typeface="+mn-lt"/>
                          <a:ea typeface="+mn-ea"/>
                          <a:cs typeface="+mn-cs"/>
                        </a:rPr>
                        <a:t> (koivu tai mänty)</a:t>
                      </a:r>
                    </a:p>
                    <a:p>
                      <a:pPr marL="0" marR="0" lvl="0" indent="0" algn="ctr" defTabSz="914400" rtl="0" eaLnBrk="1" fontAlgn="auto" latinLnBrk="0" hangingPunct="1">
                        <a:lnSpc>
                          <a:spcPct val="100000"/>
                        </a:lnSpc>
                        <a:spcBef>
                          <a:spcPts val="0"/>
                        </a:spcBef>
                        <a:spcAft>
                          <a:spcPts val="0"/>
                        </a:spcAft>
                        <a:buClrTx/>
                        <a:buSzTx/>
                        <a:buFontTx/>
                        <a:buNone/>
                        <a:tabLst/>
                        <a:defRPr/>
                      </a:pPr>
                      <a:r>
                        <a:rPr lang="fi-FI" sz="1400" b="1" kern="1200" dirty="0">
                          <a:solidFill>
                            <a:schemeClr val="lt1"/>
                          </a:solidFill>
                          <a:effectLst/>
                          <a:latin typeface="+mn-lt"/>
                          <a:ea typeface="+mn-ea"/>
                          <a:cs typeface="+mn-cs"/>
                        </a:rPr>
                        <a:t>(lyhyt/</a:t>
                      </a:r>
                      <a:r>
                        <a:rPr lang="fi-FI" sz="1400" b="1" kern="1200" dirty="0" err="1">
                          <a:solidFill>
                            <a:schemeClr val="lt1"/>
                          </a:solidFill>
                          <a:effectLst/>
                          <a:latin typeface="+mn-lt"/>
                          <a:ea typeface="+mn-ea"/>
                          <a:cs typeface="+mn-cs"/>
                        </a:rPr>
                        <a:t>keskip</a:t>
                      </a:r>
                      <a:r>
                        <a:rPr lang="fi-FI" sz="1400" b="1" kern="1200" dirty="0">
                          <a:solidFill>
                            <a:schemeClr val="lt1"/>
                          </a:solidFill>
                          <a:effectLst/>
                          <a:latin typeface="+mn-lt"/>
                          <a:ea typeface="+mn-ea"/>
                          <a:cs typeface="+mn-cs"/>
                        </a:rPr>
                        <a:t>.)</a:t>
                      </a:r>
                    </a:p>
                  </a:txBody>
                  <a:tcP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800" b="1" kern="1200" dirty="0" err="1">
                          <a:solidFill>
                            <a:schemeClr val="lt1"/>
                          </a:solidFill>
                          <a:effectLst/>
                          <a:latin typeface="+mn-lt"/>
                          <a:ea typeface="+mn-ea"/>
                          <a:cs typeface="+mn-cs"/>
                        </a:rPr>
                        <a:t>Vettäminen</a:t>
                      </a:r>
                      <a:r>
                        <a:rPr lang="fi-FI" sz="1800" b="1" kern="1200" dirty="0">
                          <a:solidFill>
                            <a:schemeClr val="lt1"/>
                          </a:solidFill>
                          <a:effectLst/>
                          <a:latin typeface="+mn-lt"/>
                          <a:ea typeface="+mn-ea"/>
                          <a:cs typeface="+mn-cs"/>
                        </a:rPr>
                        <a:t> ja uudelleen-soistaminen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solidFill>
                          <a:effectLst/>
                          <a:uLnTx/>
                          <a:uFillTx/>
                          <a:latin typeface="+mn-lt"/>
                          <a:ea typeface="+mn-ea"/>
                          <a:cs typeface="+mn-cs"/>
                        </a:rPr>
                        <a:t>(lyhyt/</a:t>
                      </a:r>
                      <a:r>
                        <a:rPr kumimoji="0" lang="fi-FI" sz="1400" b="1" i="0" u="none" strike="noStrike" kern="1200" cap="none" spc="0" normalizeH="0" baseline="0" noProof="0" dirty="0" err="1">
                          <a:ln>
                            <a:noFill/>
                          </a:ln>
                          <a:solidFill>
                            <a:prstClr val="white"/>
                          </a:solidFill>
                          <a:effectLst/>
                          <a:uLnTx/>
                          <a:uFillTx/>
                          <a:latin typeface="+mn-lt"/>
                          <a:ea typeface="+mn-ea"/>
                          <a:cs typeface="+mn-cs"/>
                        </a:rPr>
                        <a:t>keskip</a:t>
                      </a:r>
                      <a:r>
                        <a:rPr kumimoji="0" lang="fi-FI" sz="1400" b="1" i="0" u="none" strike="noStrike" kern="1200" cap="none" spc="0" normalizeH="0" baseline="0" noProof="0" dirty="0">
                          <a:ln>
                            <a:noFill/>
                          </a:ln>
                          <a:solidFill>
                            <a:prstClr val="white"/>
                          </a:solidFill>
                          <a:effectLst/>
                          <a:uLnTx/>
                          <a:uFillTx/>
                          <a:latin typeface="+mn-lt"/>
                          <a:ea typeface="+mn-ea"/>
                          <a:cs typeface="+mn-cs"/>
                        </a:rPr>
                        <a:t>.)</a:t>
                      </a:r>
                    </a:p>
                  </a:txBody>
                  <a:tcP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800" b="1" kern="1200" dirty="0">
                          <a:solidFill>
                            <a:schemeClr val="lt1"/>
                          </a:solidFill>
                          <a:effectLst/>
                          <a:latin typeface="+mn-lt"/>
                          <a:ea typeface="+mn-ea"/>
                          <a:cs typeface="+mn-cs"/>
                        </a:rPr>
                        <a:t>Luontainen </a:t>
                      </a:r>
                      <a:r>
                        <a:rPr lang="fi-FI" sz="1800" b="1" kern="1200" dirty="0" err="1">
                          <a:solidFill>
                            <a:schemeClr val="lt1"/>
                          </a:solidFill>
                          <a:effectLst/>
                          <a:latin typeface="+mn-lt"/>
                          <a:ea typeface="+mn-ea"/>
                          <a:cs typeface="+mn-cs"/>
                        </a:rPr>
                        <a:t>kasvittu-minen</a:t>
                      </a:r>
                      <a:endParaRPr lang="fi-FI" sz="1800" b="1" kern="1200" dirty="0">
                        <a:solidFill>
                          <a:schemeClr val="lt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solidFill>
                          <a:effectLst/>
                          <a:uLnTx/>
                          <a:uFillTx/>
                          <a:latin typeface="+mn-lt"/>
                          <a:ea typeface="+mn-ea"/>
                          <a:cs typeface="+mn-cs"/>
                        </a:rPr>
                        <a:t>(lyhyt/</a:t>
                      </a:r>
                      <a:r>
                        <a:rPr kumimoji="0" lang="fi-FI" sz="1400" b="1" i="0" u="none" strike="noStrike" kern="1200" cap="none" spc="0" normalizeH="0" baseline="0" noProof="0" dirty="0" err="1">
                          <a:ln>
                            <a:noFill/>
                          </a:ln>
                          <a:solidFill>
                            <a:prstClr val="white"/>
                          </a:solidFill>
                          <a:effectLst/>
                          <a:uLnTx/>
                          <a:uFillTx/>
                          <a:latin typeface="+mn-lt"/>
                          <a:ea typeface="+mn-ea"/>
                          <a:cs typeface="+mn-cs"/>
                        </a:rPr>
                        <a:t>keskip</a:t>
                      </a:r>
                      <a:r>
                        <a:rPr kumimoji="0" lang="fi-FI" sz="1400" b="1" i="0" u="none" strike="noStrike" kern="1200" cap="none" spc="0" normalizeH="0" baseline="0" noProof="0" dirty="0">
                          <a:ln>
                            <a:noFill/>
                          </a:ln>
                          <a:solidFill>
                            <a:prstClr val="white"/>
                          </a:solidFill>
                          <a:effectLst/>
                          <a:uLnTx/>
                          <a:uFillTx/>
                          <a:latin typeface="+mn-lt"/>
                          <a:ea typeface="+mn-ea"/>
                          <a:cs typeface="+mn-cs"/>
                        </a:rPr>
                        <a:t>.)</a:t>
                      </a:r>
                    </a:p>
                  </a:txBody>
                  <a:tcP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800" b="1" kern="1200" dirty="0">
                          <a:solidFill>
                            <a:schemeClr val="lt1"/>
                          </a:solidFill>
                          <a:effectLst/>
                          <a:latin typeface="+mn-lt"/>
                          <a:ea typeface="+mn-ea"/>
                          <a:cs typeface="+mn-cs"/>
                        </a:rPr>
                        <a:t>Aurinko-voima</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i-FI" sz="1800" b="1" kern="1200" dirty="0">
                        <a:solidFill>
                          <a:schemeClr val="lt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solidFill>
                          <a:effectLst/>
                          <a:uLnTx/>
                          <a:uFillTx/>
                          <a:latin typeface="+mn-lt"/>
                          <a:ea typeface="+mn-ea"/>
                          <a:cs typeface="+mn-cs"/>
                        </a:rPr>
                        <a:t>(lyhyt/</a:t>
                      </a:r>
                      <a:r>
                        <a:rPr kumimoji="0" lang="fi-FI" sz="1400" b="1" i="0" u="none" strike="noStrike" kern="1200" cap="none" spc="0" normalizeH="0" baseline="0" noProof="0" dirty="0" err="1">
                          <a:ln>
                            <a:noFill/>
                          </a:ln>
                          <a:solidFill>
                            <a:prstClr val="white"/>
                          </a:solidFill>
                          <a:effectLst/>
                          <a:uLnTx/>
                          <a:uFillTx/>
                          <a:latin typeface="+mn-lt"/>
                          <a:ea typeface="+mn-ea"/>
                          <a:cs typeface="+mn-cs"/>
                        </a:rPr>
                        <a:t>keskip</a:t>
                      </a:r>
                      <a:r>
                        <a:rPr kumimoji="0" lang="fi-FI" sz="1400" b="1" i="0" u="none" strike="noStrike" kern="1200" cap="none" spc="0" normalizeH="0" baseline="0" noProof="0" dirty="0">
                          <a:ln>
                            <a:noFill/>
                          </a:ln>
                          <a:solidFill>
                            <a:prstClr val="white"/>
                          </a:solidFill>
                          <a:effectLst/>
                          <a:uLnTx/>
                          <a:uFillTx/>
                          <a:latin typeface="+mn-lt"/>
                          <a:ea typeface="+mn-ea"/>
                          <a:cs typeface="+mn-cs"/>
                        </a:rPr>
                        <a:t>.)</a:t>
                      </a:r>
                      <a:endParaRPr kumimoji="0" lang="fi-FI" sz="1800" b="1" i="0" u="none" strike="noStrike" kern="1200" cap="none" spc="0" normalizeH="0" baseline="0" noProof="0" dirty="0">
                        <a:ln>
                          <a:noFill/>
                        </a:ln>
                        <a:solidFill>
                          <a:prstClr val="white"/>
                        </a:solidFill>
                        <a:effectLst/>
                        <a:uLnTx/>
                        <a:uFillTx/>
                        <a:latin typeface="+mn-lt"/>
                        <a:ea typeface="+mn-ea"/>
                        <a:cs typeface="+mn-cs"/>
                      </a:endParaRPr>
                    </a:p>
                  </a:txBody>
                  <a:tcPr>
                    <a:solidFill>
                      <a:schemeClr val="tx2"/>
                    </a:solidFill>
                  </a:tcPr>
                </a:tc>
                <a:extLst>
                  <a:ext uri="{0D108BD9-81ED-4DB2-BD59-A6C34878D82A}">
                    <a16:rowId xmlns:a16="http://schemas.microsoft.com/office/drawing/2014/main" val="2481281998"/>
                  </a:ext>
                </a:extLst>
              </a:tr>
              <a:tr h="401760">
                <a:tc>
                  <a:txBody>
                    <a:bodyPr/>
                    <a:lstStyle/>
                    <a:p>
                      <a:pPr lvl="0"/>
                      <a:r>
                        <a:rPr lang="fi-FI" sz="1800" b="1" i="0" u="none" dirty="0">
                          <a:solidFill>
                            <a:schemeClr val="bg1"/>
                          </a:solidFill>
                        </a:rPr>
                        <a:t>Ilmastonmuutoksen hillintä</a:t>
                      </a:r>
                      <a:endParaRPr lang="fi-FI" sz="1800" b="1" dirty="0">
                        <a:solidFill>
                          <a:schemeClr val="bg1"/>
                        </a:solidFill>
                      </a:endParaRPr>
                    </a:p>
                  </a:txBody>
                  <a:tcPr marT="18000" marB="18000"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2000" b="1" i="0" u="none" strike="noStrike" noProof="0" dirty="0">
                          <a:solidFill>
                            <a:schemeClr val="accent6">
                              <a:lumMod val="50000"/>
                            </a:schemeClr>
                          </a:solidFill>
                          <a:latin typeface="+mn-lt"/>
                        </a:rPr>
                        <a:t>–</a:t>
                      </a:r>
                      <a:r>
                        <a:rPr lang="fi-FI" sz="2000" b="1" dirty="0">
                          <a:solidFill>
                            <a:schemeClr val="accent6">
                              <a:lumMod val="50000"/>
                            </a:schemeClr>
                          </a:solidFill>
                          <a:latin typeface="+mn-lt"/>
                          <a:ea typeface="Segoe UI Emoji"/>
                          <a:cs typeface="Calibri"/>
                          <a:sym typeface="Wingdings" panose="05000000000000000000" pitchFamily="2" charset="2"/>
                        </a:rPr>
                        <a:t> </a:t>
                      </a:r>
                      <a:r>
                        <a:rPr lang="fi-FI" sz="2000" b="1" dirty="0">
                          <a:solidFill>
                            <a:schemeClr val="tx1"/>
                          </a:solidFill>
                          <a:latin typeface="+mn-lt"/>
                          <a:ea typeface="Segoe UI Emoji"/>
                          <a:cs typeface="Calibri"/>
                          <a:sym typeface="Wingdings" panose="05000000000000000000" pitchFamily="2" charset="2"/>
                        </a:rPr>
                        <a:t>/</a:t>
                      </a:r>
                      <a:r>
                        <a:rPr lang="fi-FI" sz="2000" b="1" i="0" u="none" strike="noStrike" noProof="0" dirty="0">
                          <a:solidFill>
                            <a:srgbClr val="538135"/>
                          </a:solidFill>
                          <a:latin typeface="Calibri"/>
                        </a:rPr>
                        <a:t>↑</a:t>
                      </a:r>
                      <a:endParaRPr lang="fi-FI" sz="2000" dirty="0"/>
                    </a:p>
                  </a:txBody>
                  <a:tcPr marT="18000" marB="18000" anchor="ctr">
                    <a:solidFill>
                      <a:schemeClr val="bg1">
                        <a:lumMod val="95000"/>
                      </a:schemeClr>
                    </a:solidFill>
                  </a:tcPr>
                </a:tc>
                <a:tc>
                  <a:txBody>
                    <a:bodyPr/>
                    <a:lstStyle/>
                    <a:p>
                      <a:pPr lvl="0" algn="ctr">
                        <a:buNone/>
                      </a:pPr>
                      <a:r>
                        <a:rPr lang="fi-FI" sz="2000" b="1" i="0" u="none" strike="noStrike" noProof="0" dirty="0">
                          <a:solidFill>
                            <a:schemeClr val="accent6">
                              <a:lumMod val="50000"/>
                            </a:schemeClr>
                          </a:solidFill>
                          <a:latin typeface="+mn-lt"/>
                        </a:rPr>
                        <a:t>–</a:t>
                      </a:r>
                      <a:r>
                        <a:rPr lang="fi-FI" sz="2000" b="1" dirty="0">
                          <a:solidFill>
                            <a:srgbClr val="548235"/>
                          </a:solidFill>
                          <a:latin typeface="+mn-lt"/>
                          <a:ea typeface="Segoe UI Emoji"/>
                          <a:cs typeface="Calibri"/>
                          <a:sym typeface="Wingdings" panose="05000000000000000000" pitchFamily="2" charset="2"/>
                        </a:rPr>
                        <a:t> </a:t>
                      </a:r>
                      <a:r>
                        <a:rPr lang="fi-FI" sz="2000" b="1" dirty="0">
                          <a:solidFill>
                            <a:schemeClr val="tx1"/>
                          </a:solidFill>
                          <a:latin typeface="+mn-lt"/>
                          <a:ea typeface="Segoe UI Emoji"/>
                          <a:cs typeface="Calibri"/>
                          <a:sym typeface="Wingdings" panose="05000000000000000000" pitchFamily="2" charset="2"/>
                        </a:rPr>
                        <a:t>/</a:t>
                      </a:r>
                      <a:r>
                        <a:rPr lang="fi-FI" sz="2000" b="1" i="0" u="none" strike="noStrike" noProof="0" dirty="0">
                          <a:solidFill>
                            <a:srgbClr val="538135"/>
                          </a:solidFill>
                          <a:latin typeface="Calibri"/>
                        </a:rPr>
                        <a:t>↑</a:t>
                      </a:r>
                      <a:endParaRPr lang="fi-FI" sz="2000" b="0" i="0" u="none" strike="noStrike" noProof="0" dirty="0">
                        <a:solidFill>
                          <a:srgbClr val="538135"/>
                        </a:solidFill>
                        <a:latin typeface="Calibri"/>
                      </a:endParaRPr>
                    </a:p>
                  </a:txBody>
                  <a:tcPr marT="18000" marB="1800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2000" b="1" i="0" u="none" strike="noStrike" noProof="0" dirty="0">
                          <a:solidFill>
                            <a:schemeClr val="accent6">
                              <a:lumMod val="50000"/>
                            </a:schemeClr>
                          </a:solidFill>
                          <a:latin typeface="+mn-lt"/>
                        </a:rPr>
                        <a:t>–</a:t>
                      </a:r>
                      <a:r>
                        <a:rPr lang="fi-FI" sz="2000" b="1" i="0" u="none" strike="noStrike" noProof="0" dirty="0">
                          <a:solidFill>
                            <a:srgbClr val="FFC000"/>
                          </a:solidFill>
                          <a:latin typeface="+mn-lt"/>
                        </a:rPr>
                        <a:t> </a:t>
                      </a:r>
                      <a:r>
                        <a:rPr lang="fi-FI" sz="2000" b="1" dirty="0">
                          <a:solidFill>
                            <a:schemeClr val="tx1"/>
                          </a:solidFill>
                          <a:latin typeface="+mn-lt"/>
                          <a:ea typeface="Segoe UI Emoji"/>
                          <a:cs typeface="Calibri"/>
                          <a:sym typeface="Wingdings" panose="05000000000000000000" pitchFamily="2" charset="2"/>
                        </a:rPr>
                        <a:t>/</a:t>
                      </a:r>
                      <a:r>
                        <a:rPr lang="fi-FI" sz="2000" b="1" i="0" u="none" strike="noStrike" noProof="0" dirty="0">
                          <a:solidFill>
                            <a:srgbClr val="538135"/>
                          </a:solidFill>
                          <a:latin typeface="Calibri"/>
                        </a:rPr>
                        <a:t>↑</a:t>
                      </a:r>
                      <a:endParaRPr lang="fi-FI" sz="2000" dirty="0">
                        <a:solidFill>
                          <a:srgbClr val="FFC000"/>
                        </a:solidFill>
                      </a:endParaRPr>
                    </a:p>
                  </a:txBody>
                  <a:tcPr marT="18000" marB="18000" anchor="ctr">
                    <a:solidFill>
                      <a:schemeClr val="bg1">
                        <a:lumMod val="9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fi-FI" sz="2000" b="1" i="0" u="none" strike="noStrike" noProof="0" dirty="0">
                          <a:solidFill>
                            <a:srgbClr val="538135"/>
                          </a:solidFill>
                          <a:latin typeface="Calibri"/>
                        </a:rPr>
                        <a:t>↑↑</a:t>
                      </a:r>
                      <a:r>
                        <a:rPr lang="fi-FI" sz="2000" b="1" dirty="0">
                          <a:solidFill>
                            <a:schemeClr val="tx1"/>
                          </a:solidFill>
                          <a:latin typeface="+mn-lt"/>
                          <a:ea typeface="Segoe UI Emoji"/>
                          <a:cs typeface="Calibri"/>
                          <a:sym typeface="Wingdings" panose="05000000000000000000" pitchFamily="2" charset="2"/>
                        </a:rPr>
                        <a:t>/</a:t>
                      </a:r>
                      <a:r>
                        <a:rPr lang="fi-FI" sz="2000" b="1" i="0" u="none" strike="noStrike" noProof="0" dirty="0">
                          <a:solidFill>
                            <a:srgbClr val="538135"/>
                          </a:solidFill>
                          <a:latin typeface="Calibri"/>
                        </a:rPr>
                        <a:t>↑↑</a:t>
                      </a:r>
                      <a:endParaRPr kumimoji="0" lang="fi-FI" sz="2000" b="0" i="0" u="none" strike="noStrike" kern="1200" cap="none" spc="0" normalizeH="0" baseline="0" noProof="0" dirty="0">
                        <a:ln>
                          <a:noFill/>
                        </a:ln>
                        <a:solidFill>
                          <a:srgbClr val="538135"/>
                        </a:solidFill>
                        <a:effectLst/>
                        <a:uLnTx/>
                        <a:uFillTx/>
                        <a:latin typeface="+mn-lt"/>
                        <a:ea typeface="+mn-ea"/>
                        <a:cs typeface="+mn-cs"/>
                      </a:endParaRPr>
                    </a:p>
                  </a:txBody>
                  <a:tcPr marT="18000" marB="18000" anchor="ctr">
                    <a:solidFill>
                      <a:schemeClr val="bg1">
                        <a:lumMod val="95000"/>
                      </a:schemeClr>
                    </a:solidFill>
                  </a:tcPr>
                </a:tc>
                <a:extLst>
                  <a:ext uri="{0D108BD9-81ED-4DB2-BD59-A6C34878D82A}">
                    <a16:rowId xmlns:a16="http://schemas.microsoft.com/office/drawing/2014/main" val="28496448"/>
                  </a:ext>
                </a:extLst>
              </a:tr>
              <a:tr h="604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b="1" i="0" u="none" dirty="0">
                          <a:solidFill>
                            <a:schemeClr val="bg1"/>
                          </a:solidFill>
                        </a:rPr>
                        <a:t>Luonnon monimuotoisuuden edistäminen</a:t>
                      </a:r>
                      <a:endParaRPr lang="fi-FI" sz="1800" b="1" dirty="0">
                        <a:solidFill>
                          <a:schemeClr val="bg1"/>
                        </a:solidFill>
                      </a:endParaRPr>
                    </a:p>
                  </a:txBody>
                  <a:tcPr marT="18000" marB="18000" anchor="ctr">
                    <a:solidFill>
                      <a:schemeClr val="accent1"/>
                    </a:solidFill>
                  </a:tcPr>
                </a:tc>
                <a:tc>
                  <a:txBody>
                    <a:bodyPr/>
                    <a:lstStyle/>
                    <a:p>
                      <a:pPr lvl="0" algn="ctr">
                        <a:buNone/>
                      </a:pPr>
                      <a:r>
                        <a:rPr lang="fi-FI" sz="2000" b="1" i="0" u="none" strike="noStrike" noProof="0" dirty="0">
                          <a:solidFill>
                            <a:srgbClr val="C96F0D"/>
                          </a:solidFill>
                          <a:latin typeface="+mn-lt"/>
                        </a:rPr>
                        <a:t>–</a:t>
                      </a:r>
                      <a:r>
                        <a:rPr lang="fi-FI" sz="2000" b="1" dirty="0">
                          <a:solidFill>
                            <a:srgbClr val="548235"/>
                          </a:solidFill>
                          <a:latin typeface="+mn-lt"/>
                          <a:ea typeface="Segoe UI Emoji"/>
                          <a:cs typeface="Calibri"/>
                          <a:sym typeface="Wingdings" panose="05000000000000000000" pitchFamily="2" charset="2"/>
                        </a:rPr>
                        <a:t> </a:t>
                      </a:r>
                      <a:r>
                        <a:rPr lang="fi-FI" sz="2000" b="1" dirty="0">
                          <a:solidFill>
                            <a:schemeClr val="tx1"/>
                          </a:solidFill>
                          <a:latin typeface="+mn-lt"/>
                          <a:ea typeface="Segoe UI Emoji"/>
                          <a:cs typeface="Calibri"/>
                          <a:sym typeface="Wingdings" panose="05000000000000000000" pitchFamily="2" charset="2"/>
                        </a:rPr>
                        <a:t>/</a:t>
                      </a:r>
                      <a:r>
                        <a:rPr lang="fi-FI" sz="2000" b="1" i="0" u="none" strike="noStrike" noProof="0" dirty="0">
                          <a:solidFill>
                            <a:srgbClr val="538135"/>
                          </a:solidFill>
                          <a:latin typeface="Calibri"/>
                        </a:rPr>
                        <a:t>↑</a:t>
                      </a:r>
                      <a:endParaRPr lang="fi-FI" sz="2000" dirty="0"/>
                    </a:p>
                  </a:txBody>
                  <a:tcPr marT="18000" marB="1800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2000" b="1" dirty="0">
                          <a:solidFill>
                            <a:srgbClr val="548235"/>
                          </a:solidFill>
                          <a:latin typeface="Calibri"/>
                          <a:ea typeface="Segoe UI Emoji"/>
                          <a:cs typeface="Calibri"/>
                          <a:sym typeface="Wingdings" panose="05000000000000000000" pitchFamily="2" charset="2"/>
                        </a:rPr>
                        <a:t>↑</a:t>
                      </a:r>
                      <a:r>
                        <a:rPr lang="fi-FI" sz="2000" b="1" dirty="0">
                          <a:solidFill>
                            <a:schemeClr val="tx1"/>
                          </a:solidFill>
                          <a:latin typeface="+mn-lt"/>
                          <a:ea typeface="Segoe UI Emoji"/>
                          <a:cs typeface="Calibri"/>
                          <a:sym typeface="Wingdings" panose="05000000000000000000" pitchFamily="2" charset="2"/>
                        </a:rPr>
                        <a:t>/</a:t>
                      </a:r>
                      <a:r>
                        <a:rPr lang="fi-FI" sz="2000" b="1" i="0" u="none" strike="noStrike" noProof="0" dirty="0">
                          <a:solidFill>
                            <a:srgbClr val="538135"/>
                          </a:solidFill>
                          <a:latin typeface="Calibri"/>
                        </a:rPr>
                        <a:t>↑↑</a:t>
                      </a:r>
                      <a:endParaRPr lang="fi-FI" sz="2000" dirty="0"/>
                    </a:p>
                  </a:txBody>
                  <a:tcPr marT="18000" marB="1800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2000" b="1" i="0" u="none" strike="noStrike" noProof="0" dirty="0">
                          <a:solidFill>
                            <a:srgbClr val="538135"/>
                          </a:solidFill>
                          <a:latin typeface="Calibri"/>
                        </a:rPr>
                        <a:t>↑</a:t>
                      </a:r>
                      <a:r>
                        <a:rPr lang="fi-FI" sz="2000" b="1" dirty="0">
                          <a:solidFill>
                            <a:schemeClr val="tx1"/>
                          </a:solidFill>
                          <a:latin typeface="+mn-lt"/>
                          <a:ea typeface="Segoe UI Emoji"/>
                          <a:cs typeface="Calibri"/>
                          <a:sym typeface="Wingdings" panose="05000000000000000000" pitchFamily="2" charset="2"/>
                        </a:rPr>
                        <a:t>/</a:t>
                      </a:r>
                      <a:r>
                        <a:rPr lang="fi-FI" sz="2000" b="1" i="0" u="none" strike="noStrike" noProof="0" dirty="0">
                          <a:solidFill>
                            <a:srgbClr val="538135"/>
                          </a:solidFill>
                          <a:latin typeface="Calibri"/>
                        </a:rPr>
                        <a:t>↑</a:t>
                      </a:r>
                      <a:endParaRPr lang="fi-FI" sz="2000" dirty="0">
                        <a:solidFill>
                          <a:srgbClr val="FFC000"/>
                        </a:solidFill>
                      </a:endParaRPr>
                    </a:p>
                  </a:txBody>
                  <a:tcPr marT="18000" marB="1800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2000" b="1" dirty="0">
                          <a:solidFill>
                            <a:srgbClr val="C00000"/>
                          </a:solidFill>
                          <a:latin typeface="Calibri" panose="020F0502020204030204" pitchFamily="34" charset="0"/>
                          <a:ea typeface="Segoe UI Emoji" panose="020B0502040204020203" pitchFamily="34" charset="0"/>
                          <a:cs typeface="Calibri" panose="020F0502020204030204" pitchFamily="34" charset="0"/>
                          <a:sym typeface="Wingdings" panose="05000000000000000000" pitchFamily="2" charset="2"/>
                        </a:rPr>
                        <a:t>↓</a:t>
                      </a:r>
                      <a:r>
                        <a:rPr lang="fi-FI" sz="2000" b="1" dirty="0">
                          <a:solidFill>
                            <a:schemeClr val="tx1"/>
                          </a:solidFill>
                          <a:latin typeface="+mn-lt"/>
                          <a:ea typeface="Segoe UI Emoji"/>
                          <a:cs typeface="Calibri"/>
                          <a:sym typeface="Wingdings" panose="05000000000000000000" pitchFamily="2" charset="2"/>
                        </a:rPr>
                        <a:t>/ </a:t>
                      </a:r>
                      <a:r>
                        <a:rPr lang="fi-FI" sz="2000" b="1" i="0" u="none" strike="noStrike" noProof="0" dirty="0">
                          <a:solidFill>
                            <a:srgbClr val="C96F0D"/>
                          </a:solidFill>
                          <a:latin typeface="+mn-lt"/>
                        </a:rPr>
                        <a:t>–</a:t>
                      </a:r>
                      <a:r>
                        <a:rPr lang="fi-FI" sz="2000" b="1" i="0" u="none" strike="noStrike" noProof="0" dirty="0">
                          <a:solidFill>
                            <a:srgbClr val="FFC000"/>
                          </a:solidFill>
                          <a:latin typeface="+mn-lt"/>
                        </a:rPr>
                        <a:t> </a:t>
                      </a:r>
                      <a:r>
                        <a:rPr lang="fi-FI" sz="2000" b="1" dirty="0">
                          <a:solidFill>
                            <a:srgbClr val="7030A0"/>
                          </a:solidFill>
                          <a:latin typeface="Calibri" panose="020F0502020204030204" pitchFamily="34" charset="0"/>
                          <a:ea typeface="Segoe UI Emoji" panose="020B0502040204020203" pitchFamily="34" charset="0"/>
                          <a:cs typeface="Calibri" panose="020F0502020204030204" pitchFamily="34" charset="0"/>
                          <a:sym typeface="Wingdings" panose="05000000000000000000" pitchFamily="2" charset="2"/>
                        </a:rPr>
                        <a:t>?</a:t>
                      </a:r>
                      <a:endParaRPr lang="fi-FI" sz="2000" dirty="0">
                        <a:solidFill>
                          <a:srgbClr val="FFC000"/>
                        </a:solidFill>
                      </a:endParaRPr>
                    </a:p>
                  </a:txBody>
                  <a:tcPr marT="18000" marB="18000" anchor="ctr">
                    <a:solidFill>
                      <a:schemeClr val="bg1">
                        <a:lumMod val="95000"/>
                      </a:schemeClr>
                    </a:solidFill>
                  </a:tcPr>
                </a:tc>
                <a:extLst>
                  <a:ext uri="{0D108BD9-81ED-4DB2-BD59-A6C34878D82A}">
                    <a16:rowId xmlns:a16="http://schemas.microsoft.com/office/drawing/2014/main" val="2873536826"/>
                  </a:ext>
                </a:extLst>
              </a:tr>
              <a:tr h="401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b="1" i="0" u="none" dirty="0">
                          <a:solidFill>
                            <a:schemeClr val="bg1"/>
                          </a:solidFill>
                        </a:rPr>
                        <a:t>Vesistökuormituksen vähentäminen</a:t>
                      </a:r>
                      <a:endParaRPr lang="fi-FI" sz="1800" b="1" dirty="0">
                        <a:solidFill>
                          <a:schemeClr val="bg1"/>
                        </a:solidFill>
                      </a:endParaRPr>
                    </a:p>
                  </a:txBody>
                  <a:tcPr marT="18000" marB="18000" anchor="ctr">
                    <a:solidFill>
                      <a:schemeClr val="accent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fi-FI" sz="2000" b="1" dirty="0">
                          <a:solidFill>
                            <a:srgbClr val="C00000"/>
                          </a:solidFill>
                          <a:latin typeface="Calibri" panose="020F0502020204030204" pitchFamily="34" charset="0"/>
                          <a:ea typeface="Segoe UI Emoji" panose="020B0502040204020203" pitchFamily="34" charset="0"/>
                          <a:cs typeface="Calibri" panose="020F0502020204030204" pitchFamily="34" charset="0"/>
                          <a:sym typeface="Wingdings" panose="05000000000000000000" pitchFamily="2" charset="2"/>
                        </a:rPr>
                        <a:t>↓</a:t>
                      </a:r>
                      <a:r>
                        <a:rPr lang="fi-FI" sz="2000" b="1" dirty="0">
                          <a:solidFill>
                            <a:schemeClr val="tx1"/>
                          </a:solidFill>
                          <a:latin typeface="+mn-lt"/>
                          <a:ea typeface="Segoe UI Emoji"/>
                          <a:cs typeface="Calibri"/>
                          <a:sym typeface="Wingdings" panose="05000000000000000000" pitchFamily="2" charset="2"/>
                        </a:rPr>
                        <a:t>/</a:t>
                      </a:r>
                      <a:r>
                        <a:rPr lang="fi-FI" sz="2000" b="1" i="0" u="none" strike="noStrike" noProof="0" dirty="0">
                          <a:solidFill>
                            <a:srgbClr val="538135"/>
                          </a:solidFill>
                          <a:latin typeface="Calibri"/>
                        </a:rPr>
                        <a:t>↑</a:t>
                      </a:r>
                      <a:endParaRPr lang="fi-FI" sz="2000" dirty="0"/>
                    </a:p>
                  </a:txBody>
                  <a:tcPr marT="18000" marB="1800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2000" b="1" dirty="0">
                          <a:solidFill>
                            <a:srgbClr val="C00000"/>
                          </a:solidFill>
                          <a:latin typeface="Calibri" panose="020F0502020204030204" pitchFamily="34" charset="0"/>
                          <a:ea typeface="Segoe UI Emoji" panose="020B0502040204020203" pitchFamily="34" charset="0"/>
                          <a:cs typeface="Calibri" panose="020F0502020204030204" pitchFamily="34" charset="0"/>
                          <a:sym typeface="Wingdings" panose="05000000000000000000" pitchFamily="2" charset="2"/>
                        </a:rPr>
                        <a:t>↓</a:t>
                      </a:r>
                      <a:r>
                        <a:rPr lang="fi-FI" sz="2000" b="1" dirty="0">
                          <a:solidFill>
                            <a:schemeClr val="tx1"/>
                          </a:solidFill>
                          <a:latin typeface="+mn-lt"/>
                          <a:ea typeface="Segoe UI Emoji"/>
                          <a:cs typeface="Calibri"/>
                          <a:sym typeface="Wingdings" panose="05000000000000000000" pitchFamily="2" charset="2"/>
                        </a:rPr>
                        <a:t>/</a:t>
                      </a:r>
                      <a:r>
                        <a:rPr lang="fi-FI" sz="2000" b="1" i="0" u="none" strike="noStrike" noProof="0" dirty="0">
                          <a:solidFill>
                            <a:srgbClr val="538135"/>
                          </a:solidFill>
                          <a:latin typeface="Calibri"/>
                        </a:rPr>
                        <a:t>↑</a:t>
                      </a:r>
                      <a:endParaRPr lang="fi-FI" sz="2000" dirty="0">
                        <a:solidFill>
                          <a:srgbClr val="C00000"/>
                        </a:solidFill>
                      </a:endParaRPr>
                    </a:p>
                  </a:txBody>
                  <a:tcPr marT="18000" marB="1800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2000" b="1" i="0" u="none" strike="noStrike" noProof="0" dirty="0">
                          <a:solidFill>
                            <a:srgbClr val="538135"/>
                          </a:solidFill>
                          <a:latin typeface="Calibri"/>
                        </a:rPr>
                        <a:t>↑</a:t>
                      </a:r>
                      <a:r>
                        <a:rPr lang="fi-FI" sz="2000" b="1" dirty="0">
                          <a:solidFill>
                            <a:schemeClr val="tx1"/>
                          </a:solidFill>
                          <a:latin typeface="+mn-lt"/>
                          <a:ea typeface="Segoe UI Emoji"/>
                          <a:cs typeface="Calibri"/>
                          <a:sym typeface="Wingdings" panose="05000000000000000000" pitchFamily="2" charset="2"/>
                        </a:rPr>
                        <a:t>/</a:t>
                      </a:r>
                      <a:r>
                        <a:rPr lang="fi-FI" sz="2000" b="1" i="0" u="none" strike="noStrike" noProof="0" dirty="0">
                          <a:solidFill>
                            <a:srgbClr val="538135"/>
                          </a:solidFill>
                          <a:latin typeface="Calibri"/>
                        </a:rPr>
                        <a:t>↑</a:t>
                      </a:r>
                      <a:endParaRPr lang="fi-FI" sz="2000" dirty="0">
                        <a:solidFill>
                          <a:srgbClr val="FFC000"/>
                        </a:solidFill>
                      </a:endParaRPr>
                    </a:p>
                  </a:txBody>
                  <a:tcPr marT="18000" marB="1800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2000" b="1" dirty="0">
                          <a:solidFill>
                            <a:srgbClr val="C00000"/>
                          </a:solidFill>
                          <a:latin typeface="Calibri" panose="020F0502020204030204" pitchFamily="34" charset="0"/>
                          <a:ea typeface="Segoe UI Emoji" panose="020B0502040204020203" pitchFamily="34" charset="0"/>
                          <a:cs typeface="Calibri" panose="020F0502020204030204" pitchFamily="34" charset="0"/>
                          <a:sym typeface="Wingdings" panose="05000000000000000000" pitchFamily="2" charset="2"/>
                        </a:rPr>
                        <a:t>↓</a:t>
                      </a:r>
                      <a:r>
                        <a:rPr lang="fi-FI" sz="2000" b="1" dirty="0">
                          <a:solidFill>
                            <a:schemeClr val="tx1"/>
                          </a:solidFill>
                          <a:latin typeface="+mn-lt"/>
                          <a:ea typeface="Segoe UI Emoji"/>
                          <a:cs typeface="Calibri"/>
                          <a:sym typeface="Wingdings" panose="05000000000000000000" pitchFamily="2" charset="2"/>
                        </a:rPr>
                        <a:t>/ </a:t>
                      </a:r>
                      <a:r>
                        <a:rPr lang="fi-FI" sz="2000" b="1" i="0" u="none" strike="noStrike" noProof="0" dirty="0">
                          <a:solidFill>
                            <a:srgbClr val="C96F0D"/>
                          </a:solidFill>
                          <a:latin typeface="+mn-lt"/>
                        </a:rPr>
                        <a:t>–</a:t>
                      </a:r>
                      <a:endParaRPr lang="fi-FI" sz="2000" dirty="0">
                        <a:solidFill>
                          <a:srgbClr val="C96F0D"/>
                        </a:solidFill>
                      </a:endParaRPr>
                    </a:p>
                  </a:txBody>
                  <a:tcPr marT="18000" marB="18000" anchor="ctr">
                    <a:solidFill>
                      <a:schemeClr val="bg1">
                        <a:lumMod val="95000"/>
                      </a:schemeClr>
                    </a:solidFill>
                  </a:tcPr>
                </a:tc>
                <a:extLst>
                  <a:ext uri="{0D108BD9-81ED-4DB2-BD59-A6C34878D82A}">
                    <a16:rowId xmlns:a16="http://schemas.microsoft.com/office/drawing/2014/main" val="1832162521"/>
                  </a:ext>
                </a:extLst>
              </a:tr>
              <a:tr h="604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b="1" i="0" u="none" dirty="0">
                          <a:solidFill>
                            <a:schemeClr val="bg1"/>
                          </a:solidFill>
                        </a:rPr>
                        <a:t>Virkistyskäyttömahdollisuuksien parantaminen</a:t>
                      </a:r>
                    </a:p>
                  </a:txBody>
                  <a:tcPr marT="18000" marB="18000" anchor="ctr">
                    <a:solidFill>
                      <a:schemeClr val="accent1"/>
                    </a:solidFill>
                  </a:tcPr>
                </a:tc>
                <a:tc>
                  <a:txBody>
                    <a:bodyPr/>
                    <a:lstStyle/>
                    <a:p>
                      <a:pPr lvl="0" algn="ctr">
                        <a:buNone/>
                      </a:pPr>
                      <a:r>
                        <a:rPr lang="fi-FI" sz="2000" b="1" i="0" u="none" strike="noStrike" noProof="0" dirty="0">
                          <a:solidFill>
                            <a:srgbClr val="C96F0D"/>
                          </a:solidFill>
                          <a:latin typeface="Calibri"/>
                        </a:rPr>
                        <a:t>–</a:t>
                      </a:r>
                      <a:r>
                        <a:rPr lang="fi-FI" sz="2000" b="1" i="0" u="none" strike="noStrike" noProof="0" dirty="0">
                          <a:solidFill>
                            <a:srgbClr val="FFC000"/>
                          </a:solidFill>
                          <a:latin typeface="Calibri"/>
                        </a:rPr>
                        <a:t> </a:t>
                      </a:r>
                      <a:r>
                        <a:rPr lang="fi-FI" sz="2000" b="1" dirty="0">
                          <a:solidFill>
                            <a:schemeClr val="tx1"/>
                          </a:solidFill>
                          <a:latin typeface="+mn-lt"/>
                          <a:ea typeface="Segoe UI Emoji"/>
                          <a:cs typeface="Calibri"/>
                          <a:sym typeface="Wingdings" panose="05000000000000000000" pitchFamily="2" charset="2"/>
                        </a:rPr>
                        <a:t>/</a:t>
                      </a:r>
                      <a:r>
                        <a:rPr lang="fi-FI" sz="2000" b="1" i="0" u="none" strike="noStrike" noProof="0" dirty="0">
                          <a:solidFill>
                            <a:srgbClr val="538135"/>
                          </a:solidFill>
                          <a:latin typeface="Calibri"/>
                        </a:rPr>
                        <a:t>↑</a:t>
                      </a:r>
                      <a:endParaRPr lang="fi-FI" sz="2000" b="0" i="0" u="none" strike="noStrike" noProof="0" dirty="0">
                        <a:solidFill>
                          <a:srgbClr val="FFC000"/>
                        </a:solidFill>
                        <a:latin typeface="Calibri"/>
                      </a:endParaRPr>
                    </a:p>
                  </a:txBody>
                  <a:tcPr marT="18000" marB="18000" anchor="ctr">
                    <a:solidFill>
                      <a:schemeClr val="bg1">
                        <a:lumMod val="95000"/>
                      </a:schemeClr>
                    </a:solidFill>
                  </a:tcPr>
                </a:tc>
                <a:tc>
                  <a:txBody>
                    <a:bodyPr/>
                    <a:lstStyle/>
                    <a:p>
                      <a:pPr lvl="0" algn="ctr">
                        <a:buNone/>
                      </a:pPr>
                      <a:r>
                        <a:rPr lang="fi-FI" sz="2000" b="1" i="0" u="none" strike="noStrike" noProof="0" dirty="0">
                          <a:solidFill>
                            <a:srgbClr val="538135"/>
                          </a:solidFill>
                          <a:latin typeface="Calibri"/>
                        </a:rPr>
                        <a:t>↑</a:t>
                      </a:r>
                      <a:r>
                        <a:rPr lang="fi-FI" sz="2000" b="1" dirty="0">
                          <a:solidFill>
                            <a:schemeClr val="tx1"/>
                          </a:solidFill>
                          <a:latin typeface="+mn-lt"/>
                          <a:ea typeface="Segoe UI Emoji"/>
                          <a:cs typeface="Calibri"/>
                          <a:sym typeface="Wingdings" panose="05000000000000000000" pitchFamily="2" charset="2"/>
                        </a:rPr>
                        <a:t>/</a:t>
                      </a:r>
                      <a:r>
                        <a:rPr lang="fi-FI" sz="2000" b="1" i="0" u="none" strike="noStrike" noProof="0" dirty="0">
                          <a:solidFill>
                            <a:srgbClr val="538135"/>
                          </a:solidFill>
                          <a:latin typeface="Calibri"/>
                        </a:rPr>
                        <a:t>↑↑</a:t>
                      </a:r>
                      <a:endParaRPr lang="fi-FI" sz="2000" dirty="0">
                        <a:solidFill>
                          <a:srgbClr val="538135"/>
                        </a:solidFill>
                      </a:endParaRPr>
                    </a:p>
                  </a:txBody>
                  <a:tcPr marT="18000" marB="1800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2000" b="1" i="0" u="none" strike="noStrike" noProof="0" dirty="0">
                          <a:solidFill>
                            <a:srgbClr val="538135"/>
                          </a:solidFill>
                          <a:latin typeface="Calibri"/>
                        </a:rPr>
                        <a:t>↑</a:t>
                      </a:r>
                      <a:r>
                        <a:rPr lang="fi-FI" sz="2000" b="1" dirty="0">
                          <a:solidFill>
                            <a:schemeClr val="tx1"/>
                          </a:solidFill>
                          <a:latin typeface="+mn-lt"/>
                          <a:ea typeface="Segoe UI Emoji"/>
                          <a:cs typeface="Calibri"/>
                          <a:sym typeface="Wingdings" panose="05000000000000000000" pitchFamily="2" charset="2"/>
                        </a:rPr>
                        <a:t>/</a:t>
                      </a:r>
                      <a:r>
                        <a:rPr lang="fi-FI" sz="2000" b="1" i="0" u="none" strike="noStrike" noProof="0" dirty="0">
                          <a:solidFill>
                            <a:srgbClr val="538135"/>
                          </a:solidFill>
                          <a:latin typeface="Calibri"/>
                        </a:rPr>
                        <a:t>↑</a:t>
                      </a:r>
                      <a:endParaRPr lang="fi-FI" sz="2000" dirty="0">
                        <a:solidFill>
                          <a:srgbClr val="FFC000"/>
                        </a:solidFill>
                      </a:endParaRPr>
                    </a:p>
                  </a:txBody>
                  <a:tcPr marT="18000" marB="1800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2000" b="1" dirty="0">
                          <a:solidFill>
                            <a:srgbClr val="C00000"/>
                          </a:solidFill>
                          <a:latin typeface="Calibri" panose="020F0502020204030204" pitchFamily="34" charset="0"/>
                          <a:ea typeface="Segoe UI Emoji" panose="020B0502040204020203" pitchFamily="34" charset="0"/>
                          <a:cs typeface="Calibri" panose="020F0502020204030204" pitchFamily="34" charset="0"/>
                          <a:sym typeface="Wingdings" panose="05000000000000000000" pitchFamily="2" charset="2"/>
                        </a:rPr>
                        <a:t>↓↓</a:t>
                      </a:r>
                      <a:r>
                        <a:rPr lang="fi-FI" sz="2000" b="1" dirty="0">
                          <a:solidFill>
                            <a:schemeClr val="tx1"/>
                          </a:solidFill>
                          <a:latin typeface="+mn-lt"/>
                          <a:ea typeface="Segoe UI Emoji"/>
                          <a:cs typeface="Calibri"/>
                          <a:sym typeface="Wingdings" panose="05000000000000000000" pitchFamily="2" charset="2"/>
                        </a:rPr>
                        <a:t>/</a:t>
                      </a:r>
                      <a:r>
                        <a:rPr lang="fi-FI" sz="2000" b="1" dirty="0">
                          <a:solidFill>
                            <a:srgbClr val="C00000"/>
                          </a:solidFill>
                          <a:latin typeface="Calibri" panose="020F0502020204030204" pitchFamily="34" charset="0"/>
                          <a:ea typeface="Segoe UI Emoji" panose="020B0502040204020203" pitchFamily="34" charset="0"/>
                          <a:cs typeface="Calibri" panose="020F0502020204030204" pitchFamily="34" charset="0"/>
                          <a:sym typeface="Wingdings" panose="05000000000000000000" pitchFamily="2" charset="2"/>
                        </a:rPr>
                        <a:t>↓↓</a:t>
                      </a:r>
                      <a:endParaRPr lang="fi-FI" sz="2000" dirty="0">
                        <a:solidFill>
                          <a:srgbClr val="FFC000"/>
                        </a:solidFill>
                      </a:endParaRPr>
                    </a:p>
                  </a:txBody>
                  <a:tcPr marT="18000" marB="18000" anchor="ctr">
                    <a:solidFill>
                      <a:schemeClr val="bg1">
                        <a:lumMod val="95000"/>
                      </a:schemeClr>
                    </a:solidFill>
                  </a:tcPr>
                </a:tc>
                <a:extLst>
                  <a:ext uri="{0D108BD9-81ED-4DB2-BD59-A6C34878D82A}">
                    <a16:rowId xmlns:a16="http://schemas.microsoft.com/office/drawing/2014/main" val="1531624394"/>
                  </a:ext>
                </a:extLst>
              </a:tr>
              <a:tr h="604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b="1" i="0" u="none" dirty="0">
                          <a:solidFill>
                            <a:schemeClr val="bg1"/>
                          </a:solidFill>
                        </a:rPr>
                        <a:t>Kustannukset (€/ha)</a:t>
                      </a:r>
                    </a:p>
                  </a:txBody>
                  <a:tcPr marT="18000" marB="18000" anchor="ctr">
                    <a:solidFill>
                      <a:schemeClr val="accent1"/>
                    </a:solidFill>
                  </a:tcPr>
                </a:tc>
                <a:tc>
                  <a:txBody>
                    <a:bodyPr/>
                    <a:lstStyle/>
                    <a:p>
                      <a:pPr lvl="0" algn="ctr">
                        <a:buNone/>
                      </a:pPr>
                      <a:r>
                        <a:rPr lang="fi-FI" sz="2000" b="0" i="0" u="none" strike="noStrike" noProof="0" dirty="0">
                          <a:solidFill>
                            <a:schemeClr val="tx1"/>
                          </a:solidFill>
                          <a:latin typeface="+mn-lt"/>
                        </a:rPr>
                        <a:t>500-2000</a:t>
                      </a:r>
                    </a:p>
                  </a:txBody>
                  <a:tcPr marT="18000" marB="1800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2000" b="0" i="0" u="none" strike="noStrike" noProof="0" dirty="0">
                          <a:solidFill>
                            <a:schemeClr val="tx1"/>
                          </a:solidFill>
                          <a:latin typeface="+mn-lt"/>
                        </a:rPr>
                        <a:t>0-10 000</a:t>
                      </a:r>
                    </a:p>
                  </a:txBody>
                  <a:tcPr marT="18000" marB="1800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2000" dirty="0">
                          <a:solidFill>
                            <a:schemeClr val="tx1"/>
                          </a:solidFill>
                          <a:latin typeface="+mn-lt"/>
                        </a:rPr>
                        <a:t>500</a:t>
                      </a:r>
                    </a:p>
                  </a:txBody>
                  <a:tcPr marT="18000" marB="1800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2000" dirty="0">
                          <a:solidFill>
                            <a:schemeClr val="tx1"/>
                          </a:solidFill>
                          <a:latin typeface="+mn-lt"/>
                        </a:rPr>
                        <a:t>€€€</a:t>
                      </a:r>
                    </a:p>
                  </a:txBody>
                  <a:tcPr marT="18000" marB="18000" anchor="ctr">
                    <a:solidFill>
                      <a:schemeClr val="bg1">
                        <a:lumMod val="95000"/>
                      </a:schemeClr>
                    </a:solidFill>
                  </a:tcPr>
                </a:tc>
                <a:extLst>
                  <a:ext uri="{0D108BD9-81ED-4DB2-BD59-A6C34878D82A}">
                    <a16:rowId xmlns:a16="http://schemas.microsoft.com/office/drawing/2014/main" val="489200843"/>
                  </a:ext>
                </a:extLst>
              </a:tr>
            </a:tbl>
          </a:graphicData>
        </a:graphic>
      </p:graphicFrame>
      <p:sp>
        <p:nvSpPr>
          <p:cNvPr id="5" name="TextBox 4">
            <a:extLst>
              <a:ext uri="{FF2B5EF4-FFF2-40B4-BE49-F238E27FC236}">
                <a16:creationId xmlns:a16="http://schemas.microsoft.com/office/drawing/2014/main" id="{8792BF04-849D-421B-9267-71D40459D8C9}"/>
              </a:ext>
            </a:extLst>
          </p:cNvPr>
          <p:cNvSpPr txBox="1"/>
          <p:nvPr/>
        </p:nvSpPr>
        <p:spPr>
          <a:xfrm>
            <a:off x="479376" y="5877274"/>
            <a:ext cx="6096677" cy="830997"/>
          </a:xfrm>
          <a:prstGeom prst="rect">
            <a:avLst/>
          </a:prstGeom>
          <a:noFill/>
        </p:spPr>
        <p:txBody>
          <a:bodyPr wrap="square" rtlCol="0">
            <a:spAutoFit/>
          </a:bodyPr>
          <a:lstStyle/>
          <a:p>
            <a:pPr defTabSz="914377"/>
            <a:r>
              <a:rPr lang="fi-FI" sz="2400" b="1" dirty="0">
                <a:solidFill>
                  <a:srgbClr val="70AD47">
                    <a:lumMod val="75000"/>
                  </a:srgbClr>
                </a:solidFill>
                <a:latin typeface="Calibri" panose="020F0502020204030204" pitchFamily="34" charset="0"/>
                <a:ea typeface="Segoe UI Emoji" panose="020B0502040204020203" pitchFamily="34" charset="0"/>
                <a:cs typeface="Calibri" panose="020F0502020204030204" pitchFamily="34" charset="0"/>
                <a:sym typeface="Wingdings" panose="05000000000000000000" pitchFamily="2" charset="2"/>
              </a:rPr>
              <a:t>↑</a:t>
            </a:r>
            <a:r>
              <a:rPr lang="fi-FI" sz="2400" dirty="0">
                <a:solidFill>
                  <a:prstClr val="black"/>
                </a:solidFill>
                <a:latin typeface="Calibri" panose="020F0502020204030204" pitchFamily="34" charset="0"/>
                <a:ea typeface="Segoe UI Emoji" panose="020B0502040204020203" pitchFamily="34" charset="0"/>
                <a:cs typeface="Calibri" panose="020F0502020204030204" pitchFamily="34" charset="0"/>
                <a:sym typeface="Wingdings" panose="05000000000000000000" pitchFamily="2" charset="2"/>
              </a:rPr>
              <a:t> / </a:t>
            </a:r>
            <a:r>
              <a:rPr lang="fi-FI" sz="2400" b="1" dirty="0">
                <a:solidFill>
                  <a:srgbClr val="70AD47">
                    <a:lumMod val="75000"/>
                  </a:srgbClr>
                </a:solidFill>
                <a:latin typeface="Calibri" panose="020F0502020204030204" pitchFamily="34" charset="0"/>
                <a:ea typeface="Segoe UI Emoji" panose="020B0502040204020203" pitchFamily="34" charset="0"/>
                <a:cs typeface="Calibri" panose="020F0502020204030204" pitchFamily="34" charset="0"/>
                <a:sym typeface="Wingdings" panose="05000000000000000000" pitchFamily="2" charset="2"/>
              </a:rPr>
              <a:t>↑↑ </a:t>
            </a:r>
            <a:r>
              <a:rPr lang="fi-FI" sz="1600" dirty="0">
                <a:solidFill>
                  <a:prstClr val="black"/>
                </a:solidFill>
                <a:latin typeface="Calibri" panose="020F0502020204030204" pitchFamily="34" charset="0"/>
                <a:ea typeface="Segoe UI Emoji" panose="020B0502040204020203" pitchFamily="34" charset="0"/>
                <a:cs typeface="Calibri" panose="020F0502020204030204" pitchFamily="34" charset="0"/>
                <a:sym typeface="Wingdings" panose="05000000000000000000" pitchFamily="2" charset="2"/>
              </a:rPr>
              <a:t>= Toimenpide edistää tavoitetta (↑↑ = merkittävästi)</a:t>
            </a:r>
          </a:p>
          <a:p>
            <a:pPr defTabSz="914377"/>
            <a:r>
              <a:rPr lang="fi-FI" sz="2400" b="1" dirty="0">
                <a:solidFill>
                  <a:srgbClr val="C00000"/>
                </a:solidFill>
                <a:latin typeface="Calibri" panose="020F0502020204030204" pitchFamily="34" charset="0"/>
                <a:ea typeface="Segoe UI Emoji" panose="020B0502040204020203" pitchFamily="34" charset="0"/>
                <a:cs typeface="Calibri" panose="020F0502020204030204" pitchFamily="34" charset="0"/>
                <a:sym typeface="Wingdings" panose="05000000000000000000" pitchFamily="2" charset="2"/>
              </a:rPr>
              <a:t>↓</a:t>
            </a:r>
            <a:r>
              <a:rPr lang="fi-FI" sz="2400" dirty="0">
                <a:solidFill>
                  <a:prstClr val="black"/>
                </a:solidFill>
                <a:latin typeface="Calibri" panose="020F0502020204030204" pitchFamily="34" charset="0"/>
                <a:ea typeface="Segoe UI Emoji" panose="020B0502040204020203" pitchFamily="34" charset="0"/>
                <a:cs typeface="Calibri" panose="020F0502020204030204" pitchFamily="34" charset="0"/>
                <a:sym typeface="Wingdings" panose="05000000000000000000" pitchFamily="2" charset="2"/>
              </a:rPr>
              <a:t> / </a:t>
            </a:r>
            <a:r>
              <a:rPr lang="fi-FI" sz="2400" b="1" dirty="0">
                <a:solidFill>
                  <a:srgbClr val="C00000"/>
                </a:solidFill>
                <a:latin typeface="Calibri" panose="020F0502020204030204" pitchFamily="34" charset="0"/>
                <a:ea typeface="Segoe UI Emoji" panose="020B0502040204020203" pitchFamily="34" charset="0"/>
                <a:cs typeface="Calibri" panose="020F0502020204030204" pitchFamily="34" charset="0"/>
                <a:sym typeface="Wingdings" panose="05000000000000000000" pitchFamily="2" charset="2"/>
              </a:rPr>
              <a:t>↓↓</a:t>
            </a:r>
            <a:r>
              <a:rPr lang="fi-FI" sz="1600" dirty="0">
                <a:solidFill>
                  <a:prstClr val="black"/>
                </a:solidFill>
                <a:latin typeface="Calibri" panose="020F0502020204030204" pitchFamily="34" charset="0"/>
                <a:ea typeface="Segoe UI Emoji" panose="020B0502040204020203" pitchFamily="34" charset="0"/>
                <a:cs typeface="Calibri" panose="020F0502020204030204" pitchFamily="34" charset="0"/>
                <a:sym typeface="Wingdings" panose="05000000000000000000" pitchFamily="2" charset="2"/>
              </a:rPr>
              <a:t> = Toimenpide heikentää tavoitetta (↓↓ = merkittävästi)</a:t>
            </a:r>
          </a:p>
        </p:txBody>
      </p:sp>
      <p:sp>
        <p:nvSpPr>
          <p:cNvPr id="7" name="TextBox 6">
            <a:extLst>
              <a:ext uri="{FF2B5EF4-FFF2-40B4-BE49-F238E27FC236}">
                <a16:creationId xmlns:a16="http://schemas.microsoft.com/office/drawing/2014/main" id="{EBB0CD13-FA27-4EE7-B02A-CCD6A2AC172C}"/>
              </a:ext>
            </a:extLst>
          </p:cNvPr>
          <p:cNvSpPr txBox="1"/>
          <p:nvPr/>
        </p:nvSpPr>
        <p:spPr>
          <a:xfrm>
            <a:off x="6456040" y="5877274"/>
            <a:ext cx="5400600" cy="830997"/>
          </a:xfrm>
          <a:prstGeom prst="rect">
            <a:avLst/>
          </a:prstGeom>
          <a:solidFill>
            <a:schemeClr val="bg1"/>
          </a:solidFill>
        </p:spPr>
        <p:txBody>
          <a:bodyPr wrap="square" rtlCol="0">
            <a:spAutoFit/>
          </a:bodyPr>
          <a:lstStyle/>
          <a:p>
            <a:pPr defTabSz="914377"/>
            <a:r>
              <a:rPr lang="fi-FI" sz="2400" b="1" dirty="0">
                <a:solidFill>
                  <a:srgbClr val="FFFF00"/>
                </a:solidFill>
                <a:latin typeface="Calibri" panose="020F0502020204030204" pitchFamily="34" charset="0"/>
                <a:ea typeface="Segoe UI Emoji" panose="020B0502040204020203" pitchFamily="34" charset="0"/>
                <a:cs typeface="Calibri" panose="020F0502020204030204" pitchFamily="34" charset="0"/>
                <a:sym typeface="Wingdings" panose="05000000000000000000" pitchFamily="2" charset="2"/>
              </a:rPr>
              <a:t> </a:t>
            </a:r>
            <a:r>
              <a:rPr lang="fi-FI" sz="2400" b="1" dirty="0">
                <a:solidFill>
                  <a:srgbClr val="FFC000">
                    <a:lumMod val="75000"/>
                  </a:srgbClr>
                </a:solidFill>
                <a:latin typeface="Calibri" panose="020F0502020204030204" pitchFamily="34" charset="0"/>
                <a:ea typeface="Segoe UI Emoji" panose="020B0502040204020203" pitchFamily="34" charset="0"/>
                <a:cs typeface="Calibri" panose="020F0502020204030204" pitchFamily="34" charset="0"/>
                <a:sym typeface="Wingdings" panose="05000000000000000000" pitchFamily="2" charset="2"/>
              </a:rPr>
              <a:t>      </a:t>
            </a:r>
            <a:r>
              <a:rPr lang="fi-FI" sz="2400" b="1" dirty="0">
                <a:solidFill>
                  <a:srgbClr val="C96F0D"/>
                </a:solidFill>
                <a:latin typeface="Calibri" panose="020F0502020204030204" pitchFamily="34" charset="0"/>
                <a:ea typeface="Segoe UI Emoji" panose="020B0502040204020203" pitchFamily="34" charset="0"/>
                <a:cs typeface="Calibri" panose="020F0502020204030204" pitchFamily="34" charset="0"/>
                <a:sym typeface="Wingdings" panose="05000000000000000000" pitchFamily="2" charset="2"/>
              </a:rPr>
              <a:t>– </a:t>
            </a:r>
            <a:r>
              <a:rPr lang="fi-FI" sz="1600" dirty="0">
                <a:solidFill>
                  <a:prstClr val="black"/>
                </a:solidFill>
                <a:latin typeface="Calibri" panose="020F0502020204030204" pitchFamily="34" charset="0"/>
                <a:ea typeface="Segoe UI Emoji" panose="020B0502040204020203" pitchFamily="34" charset="0"/>
                <a:cs typeface="Calibri" panose="020F0502020204030204" pitchFamily="34" charset="0"/>
                <a:sym typeface="Wingdings" panose="05000000000000000000" pitchFamily="2" charset="2"/>
              </a:rPr>
              <a:t>= Toimenpiteellä ei ole juuri vaikutuksia tavoitteeseen</a:t>
            </a:r>
          </a:p>
          <a:p>
            <a:pPr defTabSz="914377"/>
            <a:r>
              <a:rPr lang="fi-FI" sz="2400" b="1" dirty="0">
                <a:solidFill>
                  <a:srgbClr val="7030A0"/>
                </a:solidFill>
                <a:latin typeface="Calibri" panose="020F0502020204030204" pitchFamily="34" charset="0"/>
                <a:ea typeface="Segoe UI Emoji" panose="020B0502040204020203" pitchFamily="34" charset="0"/>
                <a:cs typeface="Calibri" panose="020F0502020204030204" pitchFamily="34" charset="0"/>
                <a:sym typeface="Wingdings" panose="05000000000000000000" pitchFamily="2" charset="2"/>
              </a:rPr>
              <a:t>?</a:t>
            </a:r>
            <a:r>
              <a:rPr lang="fi-FI" sz="2400" dirty="0">
                <a:solidFill>
                  <a:prstClr val="black"/>
                </a:solidFill>
                <a:latin typeface="Calibri" panose="020F0502020204030204" pitchFamily="34" charset="0"/>
                <a:ea typeface="Segoe UI Emoji" panose="020B0502040204020203" pitchFamily="34" charset="0"/>
                <a:cs typeface="Calibri" panose="020F0502020204030204" pitchFamily="34" charset="0"/>
                <a:sym typeface="Wingdings" panose="05000000000000000000" pitchFamily="2" charset="2"/>
              </a:rPr>
              <a:t> / </a:t>
            </a:r>
            <a:r>
              <a:rPr lang="fi-FI" sz="2400" b="1" dirty="0">
                <a:solidFill>
                  <a:srgbClr val="7030A0"/>
                </a:solidFill>
                <a:latin typeface="Calibri" panose="020F0502020204030204" pitchFamily="34" charset="0"/>
                <a:ea typeface="Segoe UI Emoji" panose="020B0502040204020203" pitchFamily="34" charset="0"/>
                <a:cs typeface="Calibri" panose="020F0502020204030204" pitchFamily="34" charset="0"/>
                <a:sym typeface="Wingdings" panose="05000000000000000000" pitchFamily="2" charset="2"/>
              </a:rPr>
              <a:t>??</a:t>
            </a:r>
            <a:r>
              <a:rPr lang="fi-FI" sz="1600" dirty="0">
                <a:solidFill>
                  <a:prstClr val="black"/>
                </a:solidFill>
                <a:latin typeface="Calibri" panose="020F0502020204030204" pitchFamily="34" charset="0"/>
                <a:ea typeface="Segoe UI Emoji" panose="020B0502040204020203" pitchFamily="34" charset="0"/>
                <a:cs typeface="Calibri" panose="020F0502020204030204" pitchFamily="34" charset="0"/>
                <a:sym typeface="Wingdings" panose="05000000000000000000" pitchFamily="2" charset="2"/>
              </a:rPr>
              <a:t> = Arviointiin liittyy epävarmuuksia (?? = suuria)</a:t>
            </a:r>
          </a:p>
        </p:txBody>
      </p:sp>
    </p:spTree>
    <p:extLst>
      <p:ext uri="{BB962C8B-B14F-4D97-AF65-F5344CB8AC3E}">
        <p14:creationId xmlns:p14="http://schemas.microsoft.com/office/powerpoint/2010/main" val="4230277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4867145D-FE2A-4603-B7E1-C2C1CC62A2B0}"/>
              </a:ext>
            </a:extLst>
          </p:cNvPr>
          <p:cNvSpPr>
            <a:spLocks noGrp="1"/>
          </p:cNvSpPr>
          <p:nvPr>
            <p:ph type="title" idx="4294967295"/>
          </p:nvPr>
        </p:nvSpPr>
        <p:spPr>
          <a:xfrm>
            <a:off x="983432" y="0"/>
            <a:ext cx="2917825" cy="6858000"/>
          </a:xfrm>
          <a:solidFill>
            <a:schemeClr val="accent1"/>
          </a:solidFill>
        </p:spPr>
        <p:txBody>
          <a:bodyPr anchor="t">
            <a:normAutofit/>
          </a:bodyPr>
          <a:lstStyle/>
          <a:p>
            <a:pPr algn="ctr"/>
            <a:br>
              <a:rPr lang="fi-FI" sz="3200" dirty="0">
                <a:solidFill>
                  <a:schemeClr val="accent4">
                    <a:lumMod val="60000"/>
                    <a:lumOff val="40000"/>
                  </a:schemeClr>
                </a:solidFill>
                <a:latin typeface="+mj-lt"/>
              </a:rPr>
            </a:br>
            <a:r>
              <a:rPr lang="fi-FI" dirty="0">
                <a:solidFill>
                  <a:schemeClr val="accent4">
                    <a:lumMod val="60000"/>
                    <a:lumOff val="40000"/>
                  </a:schemeClr>
                </a:solidFill>
                <a:latin typeface="+mj-lt"/>
              </a:rPr>
              <a:t>MITÄ ON MONI-TAVOITE-ARVIOINTI?</a:t>
            </a:r>
            <a:br>
              <a:rPr lang="fi-FI" sz="3200" dirty="0">
                <a:solidFill>
                  <a:srgbClr val="FFFFFF"/>
                </a:solidFill>
                <a:latin typeface="+mj-lt"/>
              </a:rPr>
            </a:br>
            <a:br>
              <a:rPr lang="fi-FI" sz="3200" dirty="0">
                <a:solidFill>
                  <a:srgbClr val="FFFFFF"/>
                </a:solidFill>
                <a:latin typeface="+mj-lt"/>
              </a:rPr>
            </a:br>
            <a:r>
              <a:rPr lang="fi-FI" sz="2000" dirty="0">
                <a:solidFill>
                  <a:srgbClr val="FFFFFF"/>
                </a:solidFill>
                <a:latin typeface="+mj-lt"/>
              </a:rPr>
              <a:t>Kaksi menetelmää</a:t>
            </a:r>
            <a:br>
              <a:rPr lang="fi-FI" sz="2000" dirty="0">
                <a:solidFill>
                  <a:srgbClr val="FFFFFF"/>
                </a:solidFill>
                <a:latin typeface="+mj-lt"/>
              </a:rPr>
            </a:br>
            <a:br>
              <a:rPr lang="fi-FI" sz="2000" dirty="0">
                <a:solidFill>
                  <a:srgbClr val="FFFFFF"/>
                </a:solidFill>
                <a:latin typeface="+mj-lt"/>
              </a:rPr>
            </a:br>
            <a:r>
              <a:rPr lang="fi-FI" sz="2000" dirty="0">
                <a:solidFill>
                  <a:srgbClr val="FFFFFF"/>
                </a:solidFill>
                <a:latin typeface="+mj-lt"/>
              </a:rPr>
              <a:t>Multi-</a:t>
            </a:r>
            <a:r>
              <a:rPr lang="fi-FI" sz="2000" dirty="0" err="1">
                <a:solidFill>
                  <a:srgbClr val="FFFFFF"/>
                </a:solidFill>
                <a:latin typeface="+mj-lt"/>
              </a:rPr>
              <a:t>Criteria</a:t>
            </a:r>
            <a:r>
              <a:rPr lang="fi-FI" sz="2000" dirty="0">
                <a:solidFill>
                  <a:srgbClr val="FFFFFF"/>
                </a:solidFill>
                <a:latin typeface="+mj-lt"/>
              </a:rPr>
              <a:t> </a:t>
            </a:r>
            <a:br>
              <a:rPr lang="fi-FI" sz="2000" dirty="0">
                <a:solidFill>
                  <a:srgbClr val="FFFFFF"/>
                </a:solidFill>
                <a:latin typeface="+mj-lt"/>
              </a:rPr>
            </a:br>
            <a:r>
              <a:rPr lang="fi-FI" sz="2000" dirty="0" err="1">
                <a:solidFill>
                  <a:srgbClr val="FFFFFF"/>
                </a:solidFill>
                <a:latin typeface="+mj-lt"/>
              </a:rPr>
              <a:t>Decision</a:t>
            </a:r>
            <a:r>
              <a:rPr lang="fi-FI" sz="2000" dirty="0">
                <a:solidFill>
                  <a:srgbClr val="FFFFFF"/>
                </a:solidFill>
                <a:latin typeface="+mj-lt"/>
              </a:rPr>
              <a:t> Analysis</a:t>
            </a:r>
            <a:br>
              <a:rPr lang="fi-FI" sz="2000" dirty="0">
                <a:solidFill>
                  <a:srgbClr val="FFFFFF"/>
                </a:solidFill>
                <a:latin typeface="+mj-lt"/>
              </a:rPr>
            </a:br>
            <a:r>
              <a:rPr lang="fi-FI" sz="2000" dirty="0">
                <a:solidFill>
                  <a:srgbClr val="FFFFFF"/>
                </a:solidFill>
                <a:latin typeface="+mj-lt"/>
              </a:rPr>
              <a:t>(MCDA)</a:t>
            </a:r>
            <a:br>
              <a:rPr lang="fi-FI" sz="2000" dirty="0">
                <a:solidFill>
                  <a:srgbClr val="FFFFFF"/>
                </a:solidFill>
                <a:latin typeface="+mj-lt"/>
              </a:rPr>
            </a:br>
            <a:br>
              <a:rPr lang="fi-FI" sz="2000" dirty="0">
                <a:solidFill>
                  <a:srgbClr val="FFFFFF"/>
                </a:solidFill>
                <a:latin typeface="+mj-lt"/>
              </a:rPr>
            </a:br>
            <a:r>
              <a:rPr lang="fi-FI" altLang="fi-FI" sz="2000" dirty="0">
                <a:solidFill>
                  <a:schemeClr val="bg1"/>
                </a:solidFill>
                <a:latin typeface="+mj-lt"/>
              </a:rPr>
              <a:t>Value-</a:t>
            </a:r>
            <a:r>
              <a:rPr lang="fi-FI" altLang="fi-FI" sz="2000" dirty="0" err="1">
                <a:solidFill>
                  <a:schemeClr val="bg1"/>
                </a:solidFill>
                <a:latin typeface="+mj-lt"/>
              </a:rPr>
              <a:t>Focused</a:t>
            </a:r>
            <a:r>
              <a:rPr lang="fi-FI" altLang="fi-FI" sz="2000" dirty="0">
                <a:solidFill>
                  <a:schemeClr val="bg1"/>
                </a:solidFill>
                <a:latin typeface="+mj-lt"/>
              </a:rPr>
              <a:t> </a:t>
            </a:r>
            <a:r>
              <a:rPr lang="fi-FI" altLang="fi-FI" sz="2000" dirty="0" err="1">
                <a:solidFill>
                  <a:schemeClr val="bg1"/>
                </a:solidFill>
                <a:latin typeface="+mj-lt"/>
              </a:rPr>
              <a:t>Thinking</a:t>
            </a:r>
            <a:r>
              <a:rPr lang="fi-FI" altLang="fi-FI" sz="2000" dirty="0">
                <a:solidFill>
                  <a:schemeClr val="bg1"/>
                </a:solidFill>
                <a:latin typeface="+mj-lt"/>
              </a:rPr>
              <a:t> </a:t>
            </a:r>
            <a:br>
              <a:rPr lang="fi-FI" altLang="fi-FI" sz="2000" dirty="0">
                <a:solidFill>
                  <a:schemeClr val="bg1"/>
                </a:solidFill>
                <a:latin typeface="+mj-lt"/>
              </a:rPr>
            </a:br>
            <a:r>
              <a:rPr lang="fi-FI" altLang="fi-FI" sz="2000" dirty="0">
                <a:solidFill>
                  <a:schemeClr val="bg1"/>
                </a:solidFill>
                <a:latin typeface="+mj-lt"/>
              </a:rPr>
              <a:t>(VFT)</a:t>
            </a:r>
            <a:endParaRPr lang="fi-FI" sz="2000" dirty="0">
              <a:solidFill>
                <a:schemeClr val="bg1"/>
              </a:solidFill>
              <a:latin typeface="+mj-lt"/>
            </a:endParaRPr>
          </a:p>
        </p:txBody>
      </p:sp>
      <p:sp>
        <p:nvSpPr>
          <p:cNvPr id="9" name="Sisällön paikkamerkki 2">
            <a:extLst>
              <a:ext uri="{FF2B5EF4-FFF2-40B4-BE49-F238E27FC236}">
                <a16:creationId xmlns:a16="http://schemas.microsoft.com/office/drawing/2014/main" id="{0088DCC8-79E5-42E4-8BDE-488463275D24}"/>
              </a:ext>
            </a:extLst>
          </p:cNvPr>
          <p:cNvSpPr txBox="1">
            <a:spLocks/>
          </p:cNvSpPr>
          <p:nvPr/>
        </p:nvSpPr>
        <p:spPr>
          <a:xfrm>
            <a:off x="4295800" y="404664"/>
            <a:ext cx="7321297" cy="604867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i-FI" sz="2400" b="1" i="0" u="none" strike="noStrike" kern="1200" cap="none" spc="0" normalizeH="0" baseline="0" noProof="0" dirty="0">
                <a:ln>
                  <a:noFill/>
                </a:ln>
                <a:solidFill>
                  <a:schemeClr val="accent4">
                    <a:lumMod val="75000"/>
                  </a:schemeClr>
                </a:solidFill>
                <a:effectLst/>
                <a:uLnTx/>
                <a:uFillTx/>
                <a:latin typeface="Arial"/>
                <a:ea typeface="+mn-ea"/>
                <a:cs typeface="+mn-cs"/>
              </a:rPr>
              <a:t>Monitavoitearviointi (MCDA)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i-FI" sz="2400" b="0" i="0" u="none" strike="noStrike" kern="1200" cap="none" spc="0" normalizeH="0" baseline="0" noProof="0" dirty="0">
                <a:ln>
                  <a:noFill/>
                </a:ln>
                <a:solidFill>
                  <a:srgbClr val="005854"/>
                </a:solidFill>
                <a:effectLst/>
                <a:uLnTx/>
                <a:uFillTx/>
                <a:latin typeface="Arial"/>
                <a:ea typeface="+mn-ea"/>
                <a:cs typeface="+mn-cs"/>
              </a:rPr>
              <a:t>Järjestelmällinen menetelmä vaihtoehtoisten toimenpiteiden/toimintatapojen arviointiin tilanteissa, joissa sidosryhmillä on monia erilaisia tavoitteita</a:t>
            </a:r>
            <a:endParaRPr lang="fi-FI" sz="2400" dirty="0">
              <a:solidFill>
                <a:schemeClr val="tx2"/>
              </a:solidFill>
            </a:endParaRPr>
          </a:p>
          <a:p>
            <a:pPr marL="352425" lvl="1" indent="-169863" defTabSz="914400">
              <a:lnSpc>
                <a:spcPct val="100000"/>
              </a:lnSpc>
              <a:spcBef>
                <a:spcPts val="1200"/>
              </a:spcBef>
            </a:pPr>
            <a:r>
              <a:rPr lang="fi-FI" sz="2000" dirty="0">
                <a:solidFill>
                  <a:schemeClr val="tx2"/>
                </a:solidFill>
              </a:rPr>
              <a:t>“Erittele, yhdistä ja ymmärrä” -lähestymistapa</a:t>
            </a:r>
          </a:p>
          <a:p>
            <a:pPr marL="352425" lvl="1" indent="-169863" defTabSz="914400">
              <a:lnSpc>
                <a:spcPct val="100000"/>
              </a:lnSpc>
              <a:spcBef>
                <a:spcPts val="1200"/>
              </a:spcBef>
            </a:pPr>
            <a:r>
              <a:rPr lang="fi-FI" sz="2000" dirty="0">
                <a:solidFill>
                  <a:schemeClr val="tx2"/>
                </a:solidFill>
              </a:rPr>
              <a:t>Pohjautuu siihen, mitä pidetään tärkeänä (</a:t>
            </a:r>
            <a:r>
              <a:rPr lang="fi-FI" sz="2000" dirty="0" err="1">
                <a:solidFill>
                  <a:schemeClr val="tx2"/>
                </a:solidFill>
              </a:rPr>
              <a:t>values</a:t>
            </a:r>
            <a:r>
              <a:rPr lang="fi-FI" sz="2000" dirty="0">
                <a:solidFill>
                  <a:schemeClr val="tx2"/>
                </a:solidFill>
              </a:rPr>
              <a:t>) ja minkälaisia vaikutuksia toimenpiteillä on (</a:t>
            </a:r>
            <a:r>
              <a:rPr lang="fi-FI" sz="2000" dirty="0" err="1">
                <a:solidFill>
                  <a:schemeClr val="tx2"/>
                </a:solidFill>
              </a:rPr>
              <a:t>facts</a:t>
            </a:r>
            <a:r>
              <a:rPr lang="fi-FI" sz="2000" dirty="0">
                <a:solidFill>
                  <a:schemeClr val="tx2"/>
                </a:solidFill>
              </a:rPr>
              <a:t>)</a:t>
            </a:r>
          </a:p>
          <a:p>
            <a:pPr marL="352425" lvl="1" indent="-169863" defTabSz="914400">
              <a:lnSpc>
                <a:spcPct val="100000"/>
              </a:lnSpc>
              <a:spcBef>
                <a:spcPts val="1200"/>
              </a:spcBef>
            </a:pPr>
            <a:r>
              <a:rPr lang="fi-FI" sz="2000" dirty="0">
                <a:solidFill>
                  <a:schemeClr val="tx2"/>
                </a:solidFill>
              </a:rPr>
              <a:t>Yleiskäyttöinen ja joustava lähestymistapa</a:t>
            </a:r>
            <a:endParaRPr lang="fi-FI" altLang="fi-FI" sz="2400" dirty="0">
              <a:solidFill>
                <a:schemeClr val="accent4">
                  <a:lumMod val="75000"/>
                </a:schemeClr>
              </a:solidFill>
            </a:endParaRPr>
          </a:p>
          <a:p>
            <a:pPr marL="352425" lvl="1" indent="-169863" defTabSz="914400">
              <a:lnSpc>
                <a:spcPct val="100000"/>
              </a:lnSpc>
              <a:spcBef>
                <a:spcPts val="1200"/>
              </a:spcBef>
            </a:pPr>
            <a:r>
              <a:rPr lang="fi-FI" sz="2000" dirty="0">
                <a:solidFill>
                  <a:schemeClr val="tx2"/>
                </a:solidFill>
              </a:rPr>
              <a:t>Oppimisprosessi keskeinen päämäärä</a:t>
            </a:r>
          </a:p>
          <a:p>
            <a:pPr marL="0" indent="0">
              <a:lnSpc>
                <a:spcPct val="100000"/>
              </a:lnSpc>
              <a:spcBef>
                <a:spcPts val="1800"/>
              </a:spcBef>
              <a:buNone/>
            </a:pPr>
            <a:r>
              <a:rPr lang="fi-FI" altLang="fi-FI" sz="2400" b="1" dirty="0">
                <a:solidFill>
                  <a:schemeClr val="accent4">
                    <a:lumMod val="75000"/>
                  </a:schemeClr>
                </a:solidFill>
              </a:rPr>
              <a:t>Taustalla arvokeskeinen ajattelu (VFT)</a:t>
            </a:r>
          </a:p>
          <a:p>
            <a:pPr marL="352425" lvl="1" indent="-169863">
              <a:lnSpc>
                <a:spcPct val="100000"/>
              </a:lnSpc>
              <a:spcBef>
                <a:spcPts val="1200"/>
              </a:spcBef>
            </a:pPr>
            <a:r>
              <a:rPr lang="fi-FI" altLang="fi-FI" sz="2000" dirty="0">
                <a:solidFill>
                  <a:schemeClr val="tx2"/>
                </a:solidFill>
              </a:rPr>
              <a:t>Arvot ja tavoitteet ovat kaiken inhimillisen toiminnan perusta</a:t>
            </a:r>
          </a:p>
          <a:p>
            <a:pPr marL="352425" lvl="1" indent="-169863">
              <a:lnSpc>
                <a:spcPct val="100000"/>
              </a:lnSpc>
              <a:spcBef>
                <a:spcPts val="1200"/>
              </a:spcBef>
            </a:pPr>
            <a:r>
              <a:rPr lang="fi-FI" altLang="fi-FI" sz="2000" dirty="0">
                <a:solidFill>
                  <a:schemeClr val="tx2"/>
                </a:solidFill>
              </a:rPr>
              <a:t>Eri osapuolten tavoitteiden järjestelmällinen selvittäminen keskeistä</a:t>
            </a:r>
          </a:p>
          <a:p>
            <a:pPr marL="182562" lvl="1" indent="0" defTabSz="914400">
              <a:lnSpc>
                <a:spcPct val="100000"/>
              </a:lnSpc>
              <a:spcBef>
                <a:spcPts val="1200"/>
              </a:spcBef>
              <a:buNone/>
            </a:pPr>
            <a:endParaRPr lang="fi-FI" sz="2000" dirty="0">
              <a:solidFill>
                <a:schemeClr val="tx2"/>
              </a:solidFill>
            </a:endParaRPr>
          </a:p>
        </p:txBody>
      </p:sp>
      <p:pic>
        <p:nvPicPr>
          <p:cNvPr id="4" name="Kuva 1">
            <a:extLst>
              <a:ext uri="{FF2B5EF4-FFF2-40B4-BE49-F238E27FC236}">
                <a16:creationId xmlns:a16="http://schemas.microsoft.com/office/drawing/2014/main" id="{A4DA6A8A-A601-92BF-C070-D8DD00D11CF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8248" y="6021288"/>
            <a:ext cx="1296144" cy="693732"/>
          </a:xfrm>
          <a:prstGeom prst="rect">
            <a:avLst/>
          </a:prstGeom>
        </p:spPr>
      </p:pic>
    </p:spTree>
    <p:extLst>
      <p:ext uri="{BB962C8B-B14F-4D97-AF65-F5344CB8AC3E}">
        <p14:creationId xmlns:p14="http://schemas.microsoft.com/office/powerpoint/2010/main" val="35654074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B501A-5528-432D-AFED-767AAD778AEC}"/>
              </a:ext>
            </a:extLst>
          </p:cNvPr>
          <p:cNvSpPr>
            <a:spLocks noGrp="1"/>
          </p:cNvSpPr>
          <p:nvPr>
            <p:ph type="title"/>
          </p:nvPr>
        </p:nvSpPr>
        <p:spPr>
          <a:xfrm>
            <a:off x="695400" y="548681"/>
            <a:ext cx="10827659" cy="648072"/>
          </a:xfrm>
        </p:spPr>
        <p:txBody>
          <a:bodyPr/>
          <a:lstStyle/>
          <a:p>
            <a:r>
              <a:rPr lang="fi-FI" sz="3600" dirty="0"/>
              <a:t>Näkökulmien pääasialliset erot</a:t>
            </a:r>
          </a:p>
        </p:txBody>
      </p:sp>
      <p:sp>
        <p:nvSpPr>
          <p:cNvPr id="3" name="Content Placeholder 2">
            <a:extLst>
              <a:ext uri="{FF2B5EF4-FFF2-40B4-BE49-F238E27FC236}">
                <a16:creationId xmlns:a16="http://schemas.microsoft.com/office/drawing/2014/main" id="{41FDF7DE-00C7-4978-A486-292D87E38232}"/>
              </a:ext>
            </a:extLst>
          </p:cNvPr>
          <p:cNvSpPr>
            <a:spLocks noGrp="1"/>
          </p:cNvSpPr>
          <p:nvPr>
            <p:ph idx="1"/>
          </p:nvPr>
        </p:nvSpPr>
        <p:spPr>
          <a:xfrm>
            <a:off x="838199" y="1268760"/>
            <a:ext cx="11162457" cy="4908203"/>
          </a:xfrm>
        </p:spPr>
        <p:txBody>
          <a:bodyPr vert="horz" lIns="91440" tIns="45720" rIns="91440" bIns="45720" rtlCol="0" anchor="t">
            <a:noAutofit/>
          </a:bodyPr>
          <a:lstStyle/>
          <a:p>
            <a:pPr>
              <a:lnSpc>
                <a:spcPct val="100000"/>
              </a:lnSpc>
            </a:pPr>
            <a:r>
              <a:rPr lang="fi-FI" b="1" dirty="0">
                <a:solidFill>
                  <a:schemeClr val="accent4">
                    <a:lumMod val="75000"/>
                  </a:schemeClr>
                </a:solidFill>
              </a:rPr>
              <a:t>Ilmasto</a:t>
            </a:r>
            <a:r>
              <a:rPr lang="fi-FI" dirty="0"/>
              <a:t>: </a:t>
            </a:r>
            <a:r>
              <a:rPr lang="fi-FI" dirty="0" err="1"/>
              <a:t>vettämisen</a:t>
            </a:r>
            <a:r>
              <a:rPr lang="fi-FI" dirty="0"/>
              <a:t> sijaan tulisi uudelleen soistaa (pitkällä aikavälillä parempi)</a:t>
            </a:r>
          </a:p>
          <a:p>
            <a:pPr marL="627063" lvl="1" indent="-265113">
              <a:lnSpc>
                <a:spcPct val="100000"/>
              </a:lnSpc>
            </a:pPr>
            <a:r>
              <a:rPr lang="fi-FI" sz="2000" dirty="0"/>
              <a:t>Myös </a:t>
            </a:r>
            <a:r>
              <a:rPr lang="fi-FI" sz="2000" dirty="0" err="1"/>
              <a:t>vettämisen</a:t>
            </a:r>
            <a:r>
              <a:rPr lang="fi-FI" sz="2000" dirty="0"/>
              <a:t> jälkeen voidaan edistää suokasvillisuuden kehittymistä kohti uudelleensoistumista</a:t>
            </a:r>
            <a:endParaRPr lang="fi-FI" sz="2000" dirty="0">
              <a:cs typeface="Calibri"/>
            </a:endParaRPr>
          </a:p>
          <a:p>
            <a:pPr>
              <a:lnSpc>
                <a:spcPct val="100000"/>
              </a:lnSpc>
              <a:spcBef>
                <a:spcPts val="1800"/>
              </a:spcBef>
            </a:pPr>
            <a:r>
              <a:rPr lang="fi-FI" b="1" dirty="0">
                <a:solidFill>
                  <a:schemeClr val="accent4">
                    <a:lumMod val="75000"/>
                  </a:schemeClr>
                </a:solidFill>
              </a:rPr>
              <a:t>Monimuotoisuus</a:t>
            </a:r>
          </a:p>
          <a:p>
            <a:pPr marL="627063" lvl="1" indent="-265113">
              <a:lnSpc>
                <a:spcPct val="100000"/>
              </a:lnSpc>
            </a:pPr>
            <a:r>
              <a:rPr lang="fi-FI" sz="2000" dirty="0"/>
              <a:t>Luonnollinen kasvittuminen siten, että vettyminen/soistuminen sallitaan</a:t>
            </a:r>
          </a:p>
          <a:p>
            <a:pPr marL="627063" lvl="1" indent="-265113">
              <a:lnSpc>
                <a:spcPct val="100000"/>
              </a:lnSpc>
            </a:pPr>
            <a:r>
              <a:rPr lang="fi-FI" sz="2000" dirty="0"/>
              <a:t>Uudelleensoistumisen maksimoiminen ohjaamalla vesiä ympäröiviltä alueilta</a:t>
            </a:r>
            <a:endParaRPr lang="fi-FI" sz="2000" dirty="0">
              <a:cs typeface="Calibri"/>
            </a:endParaRPr>
          </a:p>
          <a:p>
            <a:pPr marL="627063" lvl="1" indent="-265113">
              <a:lnSpc>
                <a:spcPct val="100000"/>
              </a:lnSpc>
            </a:pPr>
            <a:r>
              <a:rPr lang="fi-FI" sz="2000" dirty="0"/>
              <a:t>Lisäksi </a:t>
            </a:r>
            <a:r>
              <a:rPr lang="fi-FI" sz="2000" dirty="0" err="1"/>
              <a:t>vettämistä</a:t>
            </a:r>
            <a:r>
              <a:rPr lang="fi-FI" sz="2000" dirty="0"/>
              <a:t> jonnekin</a:t>
            </a:r>
          </a:p>
          <a:p>
            <a:pPr marL="627063" lvl="1" indent="-265113">
              <a:lnSpc>
                <a:spcPct val="100000"/>
              </a:lnSpc>
            </a:pPr>
            <a:r>
              <a:rPr lang="fi-FI" sz="2000" dirty="0"/>
              <a:t>Myös muuten monia eri jälkikäyttömuotoja mosaiikkimaisesti: riistatiheiköt jne.</a:t>
            </a:r>
          </a:p>
          <a:p>
            <a:pPr>
              <a:lnSpc>
                <a:spcPct val="100000"/>
              </a:lnSpc>
              <a:spcBef>
                <a:spcPts val="1200"/>
              </a:spcBef>
            </a:pPr>
            <a:r>
              <a:rPr lang="fi-FI" b="1" dirty="0">
                <a:solidFill>
                  <a:schemeClr val="accent4">
                    <a:lumMod val="75000"/>
                  </a:schemeClr>
                </a:solidFill>
              </a:rPr>
              <a:t>Vesistö</a:t>
            </a:r>
            <a:r>
              <a:rPr lang="fi-FI" dirty="0"/>
              <a:t>: alajuoksulle uudelleensoistaminen tai </a:t>
            </a:r>
            <a:r>
              <a:rPr lang="fi-FI" dirty="0" err="1"/>
              <a:t>vettäminen</a:t>
            </a:r>
            <a:endParaRPr lang="fi-FI" dirty="0"/>
          </a:p>
          <a:p>
            <a:pPr>
              <a:lnSpc>
                <a:spcPct val="100000"/>
              </a:lnSpc>
              <a:spcBef>
                <a:spcPts val="1200"/>
              </a:spcBef>
            </a:pPr>
            <a:r>
              <a:rPr lang="fi-FI" b="1" dirty="0">
                <a:solidFill>
                  <a:schemeClr val="accent4">
                    <a:lumMod val="75000"/>
                  </a:schemeClr>
                </a:solidFill>
              </a:rPr>
              <a:t>Virkistys</a:t>
            </a:r>
            <a:r>
              <a:rPr lang="fi-FI" dirty="0"/>
              <a:t>: luontopolut, esittelyt, kokeilut</a:t>
            </a:r>
            <a:endParaRPr lang="fi-FI" dirty="0">
              <a:solidFill>
                <a:srgbClr val="FF0000"/>
              </a:solidFill>
            </a:endParaRPr>
          </a:p>
          <a:p>
            <a:pPr marL="627063" lvl="1" indent="-265113">
              <a:lnSpc>
                <a:spcPct val="100000"/>
              </a:lnSpc>
            </a:pPr>
            <a:r>
              <a:rPr lang="fi-FI" sz="2000" dirty="0">
                <a:cs typeface="Calibri"/>
              </a:rPr>
              <a:t>Saavutettavuuden näkökulmasta etenkin Turvesuo keskeinen</a:t>
            </a:r>
          </a:p>
          <a:p>
            <a:endParaRPr lang="fi-FI" dirty="0"/>
          </a:p>
        </p:txBody>
      </p:sp>
      <p:pic>
        <p:nvPicPr>
          <p:cNvPr id="4" name="Kuva 1">
            <a:extLst>
              <a:ext uri="{FF2B5EF4-FFF2-40B4-BE49-F238E27FC236}">
                <a16:creationId xmlns:a16="http://schemas.microsoft.com/office/drawing/2014/main" id="{4A60B4A3-F93C-1D80-10E8-F2587BD614B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8248" y="6021288"/>
            <a:ext cx="1296144" cy="693732"/>
          </a:xfrm>
          <a:prstGeom prst="rect">
            <a:avLst/>
          </a:prstGeom>
        </p:spPr>
      </p:pic>
    </p:spTree>
    <p:extLst>
      <p:ext uri="{BB962C8B-B14F-4D97-AF65-F5344CB8AC3E}">
        <p14:creationId xmlns:p14="http://schemas.microsoft.com/office/powerpoint/2010/main" val="9704643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D92EED-7ECC-4723-1683-337274B14793}"/>
              </a:ext>
              <a:ext uri="{C183D7F6-B498-43B3-948B-1728B52AA6E4}">
                <adec:decorative xmlns:adec="http://schemas.microsoft.com/office/drawing/2017/decorative" val="1"/>
              </a:ext>
            </a:extLst>
          </p:cNvPr>
          <p:cNvSpPr/>
          <p:nvPr/>
        </p:nvSpPr>
        <p:spPr>
          <a:xfrm>
            <a:off x="9336360" y="5589240"/>
            <a:ext cx="2664296" cy="1080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33CF0D4-0641-E450-64A0-6C4E375D8261}"/>
              </a:ext>
            </a:extLst>
          </p:cNvPr>
          <p:cNvSpPr>
            <a:spLocks noGrp="1"/>
          </p:cNvSpPr>
          <p:nvPr>
            <p:ph type="title"/>
          </p:nvPr>
        </p:nvSpPr>
        <p:spPr>
          <a:xfrm>
            <a:off x="682170" y="261257"/>
            <a:ext cx="10827659" cy="275771"/>
          </a:xfrm>
        </p:spPr>
        <p:txBody>
          <a:bodyPr/>
          <a:lstStyle/>
          <a:p>
            <a:r>
              <a:rPr lang="fi-FI" sz="3200" dirty="0"/>
              <a:t>Prioriteettitoimenpiteet eri näkökulmista</a:t>
            </a:r>
          </a:p>
        </p:txBody>
      </p:sp>
      <p:pic>
        <p:nvPicPr>
          <p:cNvPr id="3" name="Picture 2" descr="Prioriteettitoimet eri näkökulmista">
            <a:extLst>
              <a:ext uri="{FF2B5EF4-FFF2-40B4-BE49-F238E27FC236}">
                <a16:creationId xmlns:a16="http://schemas.microsoft.com/office/drawing/2014/main" id="{BAEA03ED-7139-4F30-A2E4-6A943E5CEA44}"/>
              </a:ext>
            </a:extLst>
          </p:cNvPr>
          <p:cNvPicPr>
            <a:picLocks noChangeAspect="1"/>
          </p:cNvPicPr>
          <p:nvPr/>
        </p:nvPicPr>
        <p:blipFill>
          <a:blip r:embed="rId2"/>
          <a:stretch>
            <a:fillRect/>
          </a:stretch>
        </p:blipFill>
        <p:spPr>
          <a:xfrm>
            <a:off x="1233715" y="649329"/>
            <a:ext cx="9559471" cy="6122946"/>
          </a:xfrm>
          <a:prstGeom prst="rect">
            <a:avLst/>
          </a:prstGeom>
        </p:spPr>
      </p:pic>
      <p:sp>
        <p:nvSpPr>
          <p:cNvPr id="4" name="Rectangle 3">
            <a:extLst>
              <a:ext uri="{FF2B5EF4-FFF2-40B4-BE49-F238E27FC236}">
                <a16:creationId xmlns:a16="http://schemas.microsoft.com/office/drawing/2014/main" id="{65A7978E-C61C-384B-1345-726C025B3413}"/>
              </a:ext>
            </a:extLst>
          </p:cNvPr>
          <p:cNvSpPr/>
          <p:nvPr/>
        </p:nvSpPr>
        <p:spPr>
          <a:xfrm rot="16200000">
            <a:off x="4583832" y="3501008"/>
            <a:ext cx="5688632" cy="648072"/>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GB" sz="1400" dirty="0">
                <a:solidFill>
                  <a:schemeClr val="tx1"/>
                </a:solidFill>
              </a:rPr>
              <a:t>Paras </a:t>
            </a:r>
            <a:r>
              <a:rPr lang="en-GB" sz="1400" dirty="0" err="1">
                <a:solidFill>
                  <a:schemeClr val="tx1"/>
                </a:solidFill>
              </a:rPr>
              <a:t>toimenpide</a:t>
            </a:r>
            <a:r>
              <a:rPr lang="en-GB" sz="1400" dirty="0">
                <a:solidFill>
                  <a:schemeClr val="tx1"/>
                </a:solidFill>
              </a:rPr>
              <a:t> </a:t>
            </a:r>
            <a:r>
              <a:rPr lang="en-GB" sz="1400" dirty="0" err="1">
                <a:solidFill>
                  <a:schemeClr val="tx1"/>
                </a:solidFill>
              </a:rPr>
              <a:t>riippuu</a:t>
            </a:r>
            <a:r>
              <a:rPr lang="en-GB" sz="1400" dirty="0">
                <a:solidFill>
                  <a:schemeClr val="tx1"/>
                </a:solidFill>
              </a:rPr>
              <a:t> </a:t>
            </a:r>
            <a:r>
              <a:rPr lang="en-GB" sz="1400" dirty="0" err="1">
                <a:solidFill>
                  <a:schemeClr val="tx1"/>
                </a:solidFill>
              </a:rPr>
              <a:t>siitä</a:t>
            </a:r>
            <a:r>
              <a:rPr lang="en-GB" sz="1400" dirty="0">
                <a:solidFill>
                  <a:schemeClr val="tx1"/>
                </a:solidFill>
              </a:rPr>
              <a:t>, </a:t>
            </a:r>
            <a:br>
              <a:rPr lang="en-GB" sz="1400" dirty="0">
                <a:solidFill>
                  <a:schemeClr val="tx1"/>
                </a:solidFill>
              </a:rPr>
            </a:br>
            <a:r>
              <a:rPr lang="en-GB" sz="1400" dirty="0" err="1">
                <a:solidFill>
                  <a:schemeClr val="tx1"/>
                </a:solidFill>
              </a:rPr>
              <a:t>mitä</a:t>
            </a:r>
            <a:r>
              <a:rPr lang="en-GB" sz="1400" dirty="0">
                <a:solidFill>
                  <a:schemeClr val="tx1"/>
                </a:solidFill>
              </a:rPr>
              <a:t> </a:t>
            </a:r>
            <a:r>
              <a:rPr lang="en-GB" sz="1400" dirty="0" err="1">
                <a:solidFill>
                  <a:schemeClr val="tx1"/>
                </a:solidFill>
              </a:rPr>
              <a:t>virkistyskäyttömuotoa</a:t>
            </a:r>
            <a:r>
              <a:rPr lang="en-GB" sz="1400" dirty="0">
                <a:solidFill>
                  <a:schemeClr val="tx1"/>
                </a:solidFill>
              </a:rPr>
              <a:t> </a:t>
            </a:r>
            <a:r>
              <a:rPr lang="en-GB" sz="1400" dirty="0" err="1">
                <a:solidFill>
                  <a:schemeClr val="tx1"/>
                </a:solidFill>
              </a:rPr>
              <a:t>priorisoidaan</a:t>
            </a:r>
            <a:endParaRPr lang="en-GB" sz="1400" dirty="0">
              <a:solidFill>
                <a:schemeClr val="tx1"/>
              </a:solidFill>
            </a:endParaRPr>
          </a:p>
        </p:txBody>
      </p:sp>
    </p:spTree>
    <p:extLst>
      <p:ext uri="{BB962C8B-B14F-4D97-AF65-F5344CB8AC3E}">
        <p14:creationId xmlns:p14="http://schemas.microsoft.com/office/powerpoint/2010/main" val="17623427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85A1610-3134-BA42-7613-1660B1AA6D17}"/>
              </a:ext>
            </a:extLst>
          </p:cNvPr>
          <p:cNvSpPr>
            <a:spLocks noGrp="1"/>
          </p:cNvSpPr>
          <p:nvPr>
            <p:ph type="title"/>
          </p:nvPr>
        </p:nvSpPr>
        <p:spPr>
          <a:xfrm>
            <a:off x="693056" y="4167266"/>
            <a:ext cx="5979008" cy="992336"/>
          </a:xfrm>
        </p:spPr>
        <p:txBody>
          <a:bodyPr/>
          <a:lstStyle/>
          <a:p>
            <a:r>
              <a:rPr lang="fi-FI" sz="3600" dirty="0"/>
              <a:t>Tuotoksena jatkokäyttö-ehdotus alueelle</a:t>
            </a:r>
            <a:br>
              <a:rPr lang="fi-FI" sz="3600" dirty="0"/>
            </a:br>
            <a:r>
              <a:rPr lang="fi-FI" sz="1800" b="0" dirty="0">
                <a:latin typeface="+mn-lt"/>
              </a:rPr>
              <a:t>(Tässä ehdotus </a:t>
            </a:r>
            <a:r>
              <a:rPr lang="fi-FI" sz="1800" b="0" dirty="0" err="1">
                <a:latin typeface="+mn-lt"/>
              </a:rPr>
              <a:t>Miehonsuolle</a:t>
            </a:r>
            <a:r>
              <a:rPr lang="fi-FI" sz="1800" b="0" dirty="0">
                <a:latin typeface="+mn-lt"/>
              </a:rPr>
              <a:t>, ja vastaava ehdotus tehtiin Turvesuolle)</a:t>
            </a:r>
            <a:endParaRPr lang="fi-FI" sz="3600" b="0" dirty="0">
              <a:latin typeface="+mn-lt"/>
            </a:endParaRPr>
          </a:p>
        </p:txBody>
      </p:sp>
      <p:pic>
        <p:nvPicPr>
          <p:cNvPr id="2" name="Picture 1" descr="Jatkokäyttöehdotus alueelle">
            <a:extLst>
              <a:ext uri="{FF2B5EF4-FFF2-40B4-BE49-F238E27FC236}">
                <a16:creationId xmlns:a16="http://schemas.microsoft.com/office/drawing/2014/main" id="{DB4F2AAC-4D16-4828-ACB0-EE9C481879AE}"/>
              </a:ext>
            </a:extLst>
          </p:cNvPr>
          <p:cNvPicPr>
            <a:picLocks noChangeAspect="1"/>
          </p:cNvPicPr>
          <p:nvPr/>
        </p:nvPicPr>
        <p:blipFill>
          <a:blip r:embed="rId2"/>
          <a:stretch>
            <a:fillRect/>
          </a:stretch>
        </p:blipFill>
        <p:spPr>
          <a:xfrm>
            <a:off x="739761" y="35645"/>
            <a:ext cx="10558662" cy="3393355"/>
          </a:xfrm>
          <a:prstGeom prst="rect">
            <a:avLst/>
          </a:prstGeom>
        </p:spPr>
      </p:pic>
      <p:pic>
        <p:nvPicPr>
          <p:cNvPr id="8" name="Picture 7" descr="Kartta jatkokäyttöehdotuksesta">
            <a:extLst>
              <a:ext uri="{FF2B5EF4-FFF2-40B4-BE49-F238E27FC236}">
                <a16:creationId xmlns:a16="http://schemas.microsoft.com/office/drawing/2014/main" id="{C868E1F3-A351-4E49-96A3-B8D226C2EA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9531" y="3429000"/>
            <a:ext cx="5378605" cy="3402864"/>
          </a:xfrm>
          <a:prstGeom prst="rect">
            <a:avLst/>
          </a:prstGeom>
        </p:spPr>
      </p:pic>
      <p:pic>
        <p:nvPicPr>
          <p:cNvPr id="4" name="Picture 3">
            <a:extLst>
              <a:ext uri="{FF2B5EF4-FFF2-40B4-BE49-F238E27FC236}">
                <a16:creationId xmlns:a16="http://schemas.microsoft.com/office/drawing/2014/main" id="{6A81AC4E-5541-4B8D-82EE-FBE10D042B5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80101" y="6056026"/>
            <a:ext cx="9345398" cy="698090"/>
          </a:xfrm>
          <a:prstGeom prst="rect">
            <a:avLst/>
          </a:prstGeom>
        </p:spPr>
      </p:pic>
    </p:spTree>
    <p:extLst>
      <p:ext uri="{BB962C8B-B14F-4D97-AF65-F5344CB8AC3E}">
        <p14:creationId xmlns:p14="http://schemas.microsoft.com/office/powerpoint/2010/main" val="1372376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1C694A-87E0-5540-6CDD-7D3F9589F58B}"/>
              </a:ext>
            </a:extLst>
          </p:cNvPr>
          <p:cNvSpPr>
            <a:spLocks noGrp="1"/>
          </p:cNvSpPr>
          <p:nvPr>
            <p:ph type="ctrTitle"/>
          </p:nvPr>
        </p:nvSpPr>
        <p:spPr>
          <a:xfrm>
            <a:off x="4924349" y="1678301"/>
            <a:ext cx="6992831" cy="3478891"/>
          </a:xfrm>
        </p:spPr>
        <p:txBody>
          <a:bodyPr/>
          <a:lstStyle/>
          <a:p>
            <a:r>
              <a:rPr lang="fi-FI" dirty="0">
                <a:solidFill>
                  <a:schemeClr val="accent4"/>
                </a:solidFill>
              </a:rPr>
              <a:t>Maa- ja metsätalous-toimenpiteiden  kokonaisvaltainen arviointi</a:t>
            </a:r>
            <a:br>
              <a:rPr lang="fi-FI" dirty="0">
                <a:solidFill>
                  <a:schemeClr val="accent4"/>
                </a:solidFill>
              </a:rPr>
            </a:br>
            <a:br>
              <a:rPr lang="fi-FI" dirty="0">
                <a:solidFill>
                  <a:schemeClr val="accent4"/>
                </a:solidFill>
              </a:rPr>
            </a:br>
            <a:r>
              <a:rPr lang="fi-FI" sz="3200" dirty="0"/>
              <a:t>Tilakorttien ja monitavoitearvioinnin soveltaminen</a:t>
            </a:r>
            <a:endParaRPr lang="fi-FI" dirty="0"/>
          </a:p>
        </p:txBody>
      </p:sp>
      <p:sp>
        <p:nvSpPr>
          <p:cNvPr id="2" name="Date Placeholder 1">
            <a:extLst>
              <a:ext uri="{FF2B5EF4-FFF2-40B4-BE49-F238E27FC236}">
                <a16:creationId xmlns:a16="http://schemas.microsoft.com/office/drawing/2014/main" id="{82917D3F-A0D7-CB91-B669-279A827AF18C}"/>
              </a:ext>
            </a:extLst>
          </p:cNvPr>
          <p:cNvSpPr>
            <a:spLocks noGrp="1"/>
          </p:cNvSpPr>
          <p:nvPr>
            <p:ph type="dt" sz="half" idx="4294967295"/>
          </p:nvPr>
        </p:nvSpPr>
        <p:spPr>
          <a:xfrm>
            <a:off x="0" y="0"/>
            <a:ext cx="0" cy="0"/>
          </a:xfrm>
        </p:spPr>
        <p:txBody>
          <a:bodyPr/>
          <a:lstStyle/>
          <a:p>
            <a:r>
              <a:rPr lang="fi-FI" dirty="0"/>
              <a:t> </a:t>
            </a:r>
          </a:p>
        </p:txBody>
      </p:sp>
      <p:pic>
        <p:nvPicPr>
          <p:cNvPr id="4" name="Kuva 1">
            <a:extLst>
              <a:ext uri="{FF2B5EF4-FFF2-40B4-BE49-F238E27FC236}">
                <a16:creationId xmlns:a16="http://schemas.microsoft.com/office/drawing/2014/main" id="{97A5A7D8-8F31-F179-D759-DA04ED69A1C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4959" y="5635964"/>
            <a:ext cx="1930761" cy="1033396"/>
          </a:xfrm>
          <a:prstGeom prst="rect">
            <a:avLst/>
          </a:prstGeom>
        </p:spPr>
      </p:pic>
    </p:spTree>
    <p:extLst>
      <p:ext uri="{BB962C8B-B14F-4D97-AF65-F5344CB8AC3E}">
        <p14:creationId xmlns:p14="http://schemas.microsoft.com/office/powerpoint/2010/main" val="40702597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2204A5-6DFB-7017-1552-AA3EAEFD4281}"/>
              </a:ext>
            </a:extLst>
          </p:cNvPr>
          <p:cNvSpPr>
            <a:spLocks noGrp="1"/>
          </p:cNvSpPr>
          <p:nvPr>
            <p:ph type="title"/>
          </p:nvPr>
        </p:nvSpPr>
        <p:spPr>
          <a:xfrm>
            <a:off x="682170" y="404665"/>
            <a:ext cx="10827659" cy="1080119"/>
          </a:xfrm>
        </p:spPr>
        <p:txBody>
          <a:bodyPr/>
          <a:lstStyle/>
          <a:p>
            <a:r>
              <a:rPr lang="fi-FI" sz="3600" dirty="0"/>
              <a:t>Maa- ja metsätaloustoimenpiteiden  kokonaisvaltainen arviointi</a:t>
            </a:r>
            <a:endParaRPr lang="en-GB" sz="3600" dirty="0"/>
          </a:p>
        </p:txBody>
      </p:sp>
      <p:sp>
        <p:nvSpPr>
          <p:cNvPr id="6" name="Content Placeholder 5">
            <a:extLst>
              <a:ext uri="{FF2B5EF4-FFF2-40B4-BE49-F238E27FC236}">
                <a16:creationId xmlns:a16="http://schemas.microsoft.com/office/drawing/2014/main" id="{EFB43DBE-92E6-005E-DEDA-900428E86FA0}"/>
              </a:ext>
            </a:extLst>
          </p:cNvPr>
          <p:cNvSpPr>
            <a:spLocks noGrp="1"/>
          </p:cNvSpPr>
          <p:nvPr>
            <p:ph idx="1"/>
          </p:nvPr>
        </p:nvSpPr>
        <p:spPr>
          <a:xfrm>
            <a:off x="682170" y="1700808"/>
            <a:ext cx="10886438" cy="4128493"/>
          </a:xfrm>
        </p:spPr>
        <p:txBody>
          <a:bodyPr/>
          <a:lstStyle/>
          <a:p>
            <a:pPr marL="285750" indent="-285750">
              <a:lnSpc>
                <a:spcPct val="100000"/>
              </a:lnSpc>
              <a:spcBef>
                <a:spcPts val="1200"/>
              </a:spcBef>
              <a:buFont typeface="Arial" panose="020B0604020202020204" pitchFamily="34" charset="0"/>
              <a:buChar char="•"/>
            </a:pPr>
            <a:r>
              <a:rPr lang="fi-FI" dirty="0"/>
              <a:t>Maa- ja metsätaloustoimenpiteillä usein vaikutuksia moniin eri tavoitteisiin: </a:t>
            </a:r>
          </a:p>
          <a:p>
            <a:pPr marL="711200" lvl="1" indent="-261938">
              <a:lnSpc>
                <a:spcPct val="100000"/>
              </a:lnSpc>
              <a:spcBef>
                <a:spcPts val="600"/>
              </a:spcBef>
            </a:pPr>
            <a:r>
              <a:rPr lang="fi-FI" sz="2000" dirty="0"/>
              <a:t>Mm. maaperän kasvukunto, monimuotoisuus, veden pidättäminen, vesistökuormitus, hiilitase ja ilmastonmuutokseen sopeutuminen</a:t>
            </a:r>
          </a:p>
          <a:p>
            <a:pPr marL="285750" indent="-285750">
              <a:lnSpc>
                <a:spcPct val="100000"/>
              </a:lnSpc>
              <a:spcBef>
                <a:spcPts val="1200"/>
              </a:spcBef>
              <a:buFont typeface="Arial" panose="020B0604020202020204" pitchFamily="34" charset="0"/>
              <a:buChar char="•"/>
            </a:pPr>
            <a:r>
              <a:rPr lang="fi-FI" dirty="0" err="1"/>
              <a:t>SysteemiHiili</a:t>
            </a:r>
            <a:r>
              <a:rPr lang="fi-FI" dirty="0"/>
              <a:t>-hankkeessa luotiin tietokortteja toimenpiteistä</a:t>
            </a:r>
          </a:p>
          <a:p>
            <a:pPr marL="711200" lvl="1" indent="-261938">
              <a:lnSpc>
                <a:spcPct val="100000"/>
              </a:lnSpc>
              <a:spcBef>
                <a:spcPts val="600"/>
              </a:spcBef>
            </a:pPr>
            <a:r>
              <a:rPr lang="fi-FI" sz="2000" dirty="0"/>
              <a:t>Mukana mm. kuvaus toimenpiteistä ja yleispiirteinen arvio hyödyistä sekä haasteista</a:t>
            </a:r>
          </a:p>
          <a:p>
            <a:pPr marL="285750" indent="-285750">
              <a:lnSpc>
                <a:spcPct val="100000"/>
              </a:lnSpc>
              <a:spcBef>
                <a:spcPts val="1200"/>
              </a:spcBef>
              <a:buFont typeface="Arial" panose="020B0604020202020204" pitchFamily="34" charset="0"/>
              <a:buChar char="•"/>
            </a:pPr>
            <a:r>
              <a:rPr lang="fi-FI" dirty="0"/>
              <a:t>Toimenpiteistä on laadittu myös erilliset vertailutaulukot</a:t>
            </a:r>
          </a:p>
          <a:p>
            <a:pPr marL="711200" lvl="1" indent="-261938"/>
            <a:r>
              <a:rPr lang="fi-FI" sz="2000" dirty="0"/>
              <a:t>Nopea yleiskuva eri toimenpiteiden hyödyistä</a:t>
            </a:r>
          </a:p>
          <a:p>
            <a:pPr marL="285750" indent="-285750">
              <a:lnSpc>
                <a:spcPct val="100000"/>
              </a:lnSpc>
              <a:spcBef>
                <a:spcPts val="1200"/>
              </a:spcBef>
              <a:buFont typeface="Arial" panose="020B0604020202020204" pitchFamily="34" charset="0"/>
              <a:buChar char="•"/>
            </a:pPr>
            <a:r>
              <a:rPr lang="fi-FI" dirty="0"/>
              <a:t>Esimerkinomaisesti tehtiin monitavoitearviointi kokonaisvaikutuksista</a:t>
            </a:r>
          </a:p>
          <a:p>
            <a:pPr marL="711200" lvl="1" indent="-261938"/>
            <a:r>
              <a:rPr lang="fi-FI" sz="2000" dirty="0"/>
              <a:t>Mahdollisuus painottaa eri tavoitteita sen mukaan, kuinka tärkeänä pitää asiaa</a:t>
            </a:r>
          </a:p>
          <a:p>
            <a:pPr indent="-293688"/>
            <a:endParaRPr lang="fi-FI" sz="2600" dirty="0"/>
          </a:p>
        </p:txBody>
      </p:sp>
      <p:pic>
        <p:nvPicPr>
          <p:cNvPr id="7" name="Kuva 1">
            <a:extLst>
              <a:ext uri="{FF2B5EF4-FFF2-40B4-BE49-F238E27FC236}">
                <a16:creationId xmlns:a16="http://schemas.microsoft.com/office/drawing/2014/main" id="{2367B742-7EDF-9208-8AF7-D6AC775E5E1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8248" y="6021288"/>
            <a:ext cx="1296144" cy="693732"/>
          </a:xfrm>
          <a:prstGeom prst="rect">
            <a:avLst/>
          </a:prstGeom>
        </p:spPr>
      </p:pic>
    </p:spTree>
    <p:extLst>
      <p:ext uri="{BB962C8B-B14F-4D97-AF65-F5344CB8AC3E}">
        <p14:creationId xmlns:p14="http://schemas.microsoft.com/office/powerpoint/2010/main" val="2813604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DD639-576A-36B7-49A0-B88D03373B09}"/>
              </a:ext>
            </a:extLst>
          </p:cNvPr>
          <p:cNvSpPr>
            <a:spLocks noGrp="1"/>
          </p:cNvSpPr>
          <p:nvPr>
            <p:ph type="title"/>
          </p:nvPr>
        </p:nvSpPr>
        <p:spPr>
          <a:xfrm>
            <a:off x="682170" y="188641"/>
            <a:ext cx="11390494" cy="1296143"/>
          </a:xfrm>
        </p:spPr>
        <p:txBody>
          <a:bodyPr/>
          <a:lstStyle/>
          <a:p>
            <a:r>
              <a:rPr lang="fi-FI" sz="3200" b="1" dirty="0">
                <a:solidFill>
                  <a:schemeClr val="tx2"/>
                </a:solidFill>
                <a:latin typeface="+mj-lt"/>
              </a:rPr>
              <a:t>Tietokortit – Maa- ja metsätaloustoimenpiteiden kestävyyden arviointi</a:t>
            </a:r>
            <a:endParaRPr lang="en-GB" dirty="0"/>
          </a:p>
        </p:txBody>
      </p:sp>
      <p:pic>
        <p:nvPicPr>
          <p:cNvPr id="22" name="Picture 21" descr="Esimerkki tilakortista: Kevennetty muokkaus ja suorakylvö">
            <a:extLst>
              <a:ext uri="{FF2B5EF4-FFF2-40B4-BE49-F238E27FC236}">
                <a16:creationId xmlns:a16="http://schemas.microsoft.com/office/drawing/2014/main" id="{F63C17CB-F6B7-E2CE-5383-C2282430E1FF}"/>
              </a:ext>
            </a:extLst>
          </p:cNvPr>
          <p:cNvPicPr>
            <a:picLocks noChangeAspect="1"/>
          </p:cNvPicPr>
          <p:nvPr/>
        </p:nvPicPr>
        <p:blipFill rotWithShape="1">
          <a:blip r:embed="rId2"/>
          <a:srcRect l="998" r="1174" b="1569"/>
          <a:stretch/>
        </p:blipFill>
        <p:spPr>
          <a:xfrm>
            <a:off x="47329" y="1772817"/>
            <a:ext cx="6100118" cy="4296026"/>
          </a:xfrm>
          <a:prstGeom prst="rect">
            <a:avLst/>
          </a:prstGeom>
        </p:spPr>
      </p:pic>
      <p:pic>
        <p:nvPicPr>
          <p:cNvPr id="14" name="Picture 13" descr="Esimerkki tilakortista: Jatkuva kasvatus">
            <a:extLst>
              <a:ext uri="{FF2B5EF4-FFF2-40B4-BE49-F238E27FC236}">
                <a16:creationId xmlns:a16="http://schemas.microsoft.com/office/drawing/2014/main" id="{1BA51D9C-01D5-1E24-2FF9-B094712D8C5E}"/>
              </a:ext>
            </a:extLst>
          </p:cNvPr>
          <p:cNvPicPr>
            <a:picLocks noChangeAspect="1"/>
          </p:cNvPicPr>
          <p:nvPr/>
        </p:nvPicPr>
        <p:blipFill rotWithShape="1">
          <a:blip r:embed="rId3"/>
          <a:srcRect l="1221" r="1229" b="1757"/>
          <a:stretch/>
        </p:blipFill>
        <p:spPr>
          <a:xfrm>
            <a:off x="6111874" y="908720"/>
            <a:ext cx="6026287" cy="4248000"/>
          </a:xfrm>
          <a:prstGeom prst="rect">
            <a:avLst/>
          </a:prstGeom>
        </p:spPr>
      </p:pic>
      <p:sp>
        <p:nvSpPr>
          <p:cNvPr id="3" name="TextBox 2">
            <a:extLst>
              <a:ext uri="{FF2B5EF4-FFF2-40B4-BE49-F238E27FC236}">
                <a16:creationId xmlns:a16="http://schemas.microsoft.com/office/drawing/2014/main" id="{236F5389-CAFE-BF60-EE51-CF8057DC64B1}"/>
              </a:ext>
            </a:extLst>
          </p:cNvPr>
          <p:cNvSpPr txBox="1"/>
          <p:nvPr/>
        </p:nvSpPr>
        <p:spPr>
          <a:xfrm>
            <a:off x="6168008" y="5373216"/>
            <a:ext cx="4248472" cy="432048"/>
          </a:xfrm>
          <a:prstGeom prst="rect">
            <a:avLst/>
          </a:prstGeom>
          <a:noFill/>
        </p:spPr>
        <p:txBody>
          <a:bodyPr wrap="square" lIns="0" tIns="0" rIns="0" bIns="0" rtlCol="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err="1">
                <a:ln>
                  <a:noFill/>
                </a:ln>
                <a:solidFill>
                  <a:srgbClr val="64C1CB">
                    <a:lumMod val="75000"/>
                  </a:srgbClr>
                </a:solidFill>
                <a:effectLst/>
                <a:uLnTx/>
                <a:uFillTx/>
              </a:rPr>
              <a:t>Esimerkkeinä</a:t>
            </a:r>
            <a:r>
              <a:rPr kumimoji="0" lang="en-GB" sz="1400" b="1" i="0" u="none" strike="noStrike" kern="0" cap="none" spc="0" normalizeH="0" baseline="0" noProof="0" dirty="0">
                <a:ln>
                  <a:noFill/>
                </a:ln>
                <a:solidFill>
                  <a:srgbClr val="64C1CB">
                    <a:lumMod val="75000"/>
                  </a:srgbClr>
                </a:solidFill>
                <a:effectLst/>
                <a:uLnTx/>
                <a:uFillTx/>
              </a:rPr>
              <a:t> “</a:t>
            </a:r>
            <a:r>
              <a:rPr kumimoji="0" lang="en-GB" sz="1400" b="1" i="0" u="none" strike="noStrike" kern="0" cap="none" spc="0" normalizeH="0" baseline="0" noProof="0" dirty="0" err="1">
                <a:ln>
                  <a:noFill/>
                </a:ln>
                <a:solidFill>
                  <a:srgbClr val="64C1CB">
                    <a:lumMod val="75000"/>
                  </a:srgbClr>
                </a:solidFill>
                <a:effectLst/>
                <a:uLnTx/>
                <a:uFillTx/>
              </a:rPr>
              <a:t>Jatkuva</a:t>
            </a:r>
            <a:r>
              <a:rPr kumimoji="0" lang="en-GB" sz="1400" b="1" i="0" u="none" strike="noStrike" kern="0" cap="none" spc="0" normalizeH="0" baseline="0" noProof="0" dirty="0">
                <a:ln>
                  <a:noFill/>
                </a:ln>
                <a:solidFill>
                  <a:srgbClr val="64C1CB">
                    <a:lumMod val="75000"/>
                  </a:srgbClr>
                </a:solidFill>
                <a:effectLst/>
                <a:uLnTx/>
                <a:uFillTx/>
              </a:rPr>
              <a:t> </a:t>
            </a:r>
            <a:r>
              <a:rPr kumimoji="0" lang="en-GB" sz="1400" b="1" i="0" u="none" strike="noStrike" kern="0" cap="none" spc="0" normalizeH="0" baseline="0" noProof="0" dirty="0" err="1">
                <a:ln>
                  <a:noFill/>
                </a:ln>
                <a:solidFill>
                  <a:srgbClr val="64C1CB">
                    <a:lumMod val="75000"/>
                  </a:srgbClr>
                </a:solidFill>
                <a:effectLst/>
                <a:uLnTx/>
                <a:uFillTx/>
              </a:rPr>
              <a:t>kasvatus</a:t>
            </a:r>
            <a:r>
              <a:rPr kumimoji="0" lang="en-GB" sz="1400" b="1" i="0" u="none" strike="noStrike" kern="0" cap="none" spc="0" normalizeH="0" baseline="0" noProof="0" dirty="0">
                <a:ln>
                  <a:noFill/>
                </a:ln>
                <a:solidFill>
                  <a:srgbClr val="64C1CB">
                    <a:lumMod val="75000"/>
                  </a:srgbClr>
                </a:solidFill>
                <a:effectLst/>
                <a:uLnTx/>
                <a:uFillTx/>
              </a:rPr>
              <a:t>” </a:t>
            </a:r>
            <a:r>
              <a:rPr kumimoji="0" lang="en-GB" sz="1400" b="1" i="0" u="none" strike="noStrike" kern="0" cap="none" spc="0" normalizeH="0" baseline="0" noProof="0" dirty="0" err="1">
                <a:ln>
                  <a:noFill/>
                </a:ln>
                <a:solidFill>
                  <a:srgbClr val="64C1CB">
                    <a:lumMod val="75000"/>
                  </a:srgbClr>
                </a:solidFill>
                <a:effectLst/>
                <a:uLnTx/>
                <a:uFillTx/>
              </a:rPr>
              <a:t>sekä</a:t>
            </a:r>
            <a:br>
              <a:rPr kumimoji="0" lang="en-GB" sz="1400" b="1" i="0" u="none" strike="noStrike" kern="0" cap="none" spc="0" normalizeH="0" baseline="0" noProof="0" dirty="0">
                <a:ln>
                  <a:noFill/>
                </a:ln>
                <a:solidFill>
                  <a:srgbClr val="64C1CB">
                    <a:lumMod val="75000"/>
                  </a:srgbClr>
                </a:solidFill>
                <a:effectLst/>
                <a:uLnTx/>
                <a:uFillTx/>
              </a:rPr>
            </a:br>
            <a:r>
              <a:rPr kumimoji="0" lang="en-GB" sz="1400" b="1" i="0" u="none" strike="noStrike" kern="0" cap="none" spc="0" normalizeH="0" baseline="0" noProof="0" dirty="0">
                <a:ln>
                  <a:noFill/>
                </a:ln>
                <a:solidFill>
                  <a:srgbClr val="64C1CB">
                    <a:lumMod val="75000"/>
                  </a:srgbClr>
                </a:solidFill>
                <a:effectLst/>
                <a:uLnTx/>
                <a:uFillTx/>
              </a:rPr>
              <a:t>“</a:t>
            </a:r>
            <a:r>
              <a:rPr kumimoji="0" lang="en-GB" sz="1400" b="1" i="0" u="none" strike="noStrike" kern="0" cap="none" spc="0" normalizeH="0" baseline="0" noProof="0" dirty="0" err="1">
                <a:ln>
                  <a:noFill/>
                </a:ln>
                <a:solidFill>
                  <a:srgbClr val="64C1CB">
                    <a:lumMod val="75000"/>
                  </a:srgbClr>
                </a:solidFill>
                <a:effectLst/>
                <a:uLnTx/>
                <a:uFillTx/>
              </a:rPr>
              <a:t>Kevennetty</a:t>
            </a:r>
            <a:r>
              <a:rPr kumimoji="0" lang="en-GB" sz="1400" b="1" i="0" u="none" strike="noStrike" kern="0" cap="none" spc="0" normalizeH="0" baseline="0" noProof="0" dirty="0">
                <a:ln>
                  <a:noFill/>
                </a:ln>
                <a:solidFill>
                  <a:srgbClr val="64C1CB">
                    <a:lumMod val="75000"/>
                  </a:srgbClr>
                </a:solidFill>
                <a:effectLst/>
                <a:uLnTx/>
                <a:uFillTx/>
              </a:rPr>
              <a:t> </a:t>
            </a:r>
            <a:r>
              <a:rPr kumimoji="0" lang="en-GB" sz="1400" b="1" i="0" u="none" strike="noStrike" kern="0" cap="none" spc="0" normalizeH="0" baseline="0" noProof="0" dirty="0" err="1">
                <a:ln>
                  <a:noFill/>
                </a:ln>
                <a:solidFill>
                  <a:srgbClr val="64C1CB">
                    <a:lumMod val="75000"/>
                  </a:srgbClr>
                </a:solidFill>
                <a:effectLst/>
                <a:uLnTx/>
                <a:uFillTx/>
              </a:rPr>
              <a:t>muokkaus</a:t>
            </a:r>
            <a:r>
              <a:rPr kumimoji="0" lang="en-GB" sz="1400" b="1" i="0" u="none" strike="noStrike" kern="0" cap="none" spc="0" normalizeH="0" baseline="0" noProof="0" dirty="0">
                <a:ln>
                  <a:noFill/>
                </a:ln>
                <a:solidFill>
                  <a:srgbClr val="64C1CB">
                    <a:lumMod val="75000"/>
                  </a:srgbClr>
                </a:solidFill>
                <a:effectLst/>
                <a:uLnTx/>
                <a:uFillTx/>
              </a:rPr>
              <a:t> </a:t>
            </a:r>
            <a:r>
              <a:rPr kumimoji="0" lang="en-GB" sz="1400" b="1" i="0" u="none" strike="noStrike" kern="0" cap="none" spc="0" normalizeH="0" baseline="0" noProof="0" dirty="0" err="1">
                <a:ln>
                  <a:noFill/>
                </a:ln>
                <a:solidFill>
                  <a:srgbClr val="64C1CB">
                    <a:lumMod val="75000"/>
                  </a:srgbClr>
                </a:solidFill>
                <a:effectLst/>
                <a:uLnTx/>
                <a:uFillTx/>
              </a:rPr>
              <a:t>ja</a:t>
            </a:r>
            <a:r>
              <a:rPr kumimoji="0" lang="en-GB" sz="1400" b="1" i="0" u="none" strike="noStrike" kern="0" cap="none" spc="0" normalizeH="0" baseline="0" noProof="0" dirty="0">
                <a:ln>
                  <a:noFill/>
                </a:ln>
                <a:solidFill>
                  <a:srgbClr val="64C1CB">
                    <a:lumMod val="75000"/>
                  </a:srgbClr>
                </a:solidFill>
                <a:effectLst/>
                <a:uLnTx/>
                <a:uFillTx/>
              </a:rPr>
              <a:t> </a:t>
            </a:r>
            <a:r>
              <a:rPr kumimoji="0" lang="en-GB" sz="1400" b="1" i="0" u="none" strike="noStrike" kern="0" cap="none" spc="0" normalizeH="0" baseline="0" noProof="0" dirty="0" err="1">
                <a:ln>
                  <a:noFill/>
                </a:ln>
                <a:solidFill>
                  <a:srgbClr val="64C1CB">
                    <a:lumMod val="75000"/>
                  </a:srgbClr>
                </a:solidFill>
                <a:effectLst/>
                <a:uLnTx/>
                <a:uFillTx/>
              </a:rPr>
              <a:t>suorakylvö</a:t>
            </a:r>
            <a:r>
              <a:rPr kumimoji="0" lang="en-GB" sz="1400" b="1" i="0" u="none" strike="noStrike" kern="0" cap="none" spc="0" normalizeH="0" baseline="0" noProof="0" dirty="0">
                <a:ln>
                  <a:noFill/>
                </a:ln>
                <a:solidFill>
                  <a:srgbClr val="64C1CB">
                    <a:lumMod val="75000"/>
                  </a:srgbClr>
                </a:solidFill>
                <a:effectLst/>
                <a:uLnTx/>
                <a:uFillTx/>
              </a:rPr>
              <a:t>” </a:t>
            </a:r>
          </a:p>
        </p:txBody>
      </p:sp>
      <p:sp>
        <p:nvSpPr>
          <p:cNvPr id="5" name="Tekstiruutu 4">
            <a:extLst>
              <a:ext uri="{FF2B5EF4-FFF2-40B4-BE49-F238E27FC236}">
                <a16:creationId xmlns:a16="http://schemas.microsoft.com/office/drawing/2014/main" id="{C82FFDD9-12C3-2118-C8E3-4CA1586177B7}"/>
              </a:ext>
            </a:extLst>
          </p:cNvPr>
          <p:cNvSpPr txBox="1"/>
          <p:nvPr/>
        </p:nvSpPr>
        <p:spPr>
          <a:xfrm>
            <a:off x="191344" y="6309320"/>
            <a:ext cx="11789229" cy="323165"/>
          </a:xfrm>
          <a:prstGeom prst="rect">
            <a:avLst/>
          </a:prstGeom>
          <a:noFill/>
        </p:spPr>
        <p:txBody>
          <a:bodyPr wrap="square" rtlCol="0">
            <a:spAutoFit/>
          </a:bodyPr>
          <a:lstStyle/>
          <a:p>
            <a:pPr algn="l"/>
            <a:r>
              <a:rPr lang="fi-FI" sz="1500" dirty="0">
                <a:solidFill>
                  <a:schemeClr val="accent4">
                    <a:lumMod val="75000"/>
                  </a:schemeClr>
                </a:solidFill>
                <a:hlinkClick r:id="rId4">
                  <a:extLst>
                    <a:ext uri="{A12FA001-AC4F-418D-AE19-62706E023703}">
                      <ahyp:hlinkClr xmlns:ahyp="http://schemas.microsoft.com/office/drawing/2018/hyperlinkcolor" val="tx"/>
                    </a:ext>
                  </a:extLst>
                </a:hlinkClick>
              </a:rPr>
              <a:t>https://vesi.fi/aineistopankki/tietokortit-kestavan-maa-ja-metsatalouden-toimenpiteista-vesien-suojelemiseksi/</a:t>
            </a:r>
            <a:endParaRPr lang="fi-FI" sz="1500" dirty="0">
              <a:solidFill>
                <a:schemeClr val="accent4">
                  <a:lumMod val="75000"/>
                </a:schemeClr>
              </a:solidFill>
            </a:endParaRPr>
          </a:p>
        </p:txBody>
      </p:sp>
      <p:pic>
        <p:nvPicPr>
          <p:cNvPr id="8" name="Kuva 1">
            <a:extLst>
              <a:ext uri="{FF2B5EF4-FFF2-40B4-BE49-F238E27FC236}">
                <a16:creationId xmlns:a16="http://schemas.microsoft.com/office/drawing/2014/main" id="{2C7926B2-290A-7D59-29ED-D9B3C992E43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0496" y="5229200"/>
            <a:ext cx="1296144" cy="693732"/>
          </a:xfrm>
          <a:prstGeom prst="rect">
            <a:avLst/>
          </a:prstGeom>
        </p:spPr>
      </p:pic>
    </p:spTree>
    <p:extLst>
      <p:ext uri="{BB962C8B-B14F-4D97-AF65-F5344CB8AC3E}">
        <p14:creationId xmlns:p14="http://schemas.microsoft.com/office/powerpoint/2010/main" val="24404453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DD639-576A-36B7-49A0-B88D03373B09}"/>
              </a:ext>
            </a:extLst>
          </p:cNvPr>
          <p:cNvSpPr>
            <a:spLocks noGrp="1"/>
          </p:cNvSpPr>
          <p:nvPr>
            <p:ph type="title"/>
          </p:nvPr>
        </p:nvSpPr>
        <p:spPr>
          <a:xfrm>
            <a:off x="682170" y="188641"/>
            <a:ext cx="11390494" cy="792087"/>
          </a:xfrm>
        </p:spPr>
        <p:txBody>
          <a:bodyPr/>
          <a:lstStyle/>
          <a:p>
            <a:r>
              <a:rPr lang="fi-FI" sz="3200" b="1" dirty="0">
                <a:solidFill>
                  <a:schemeClr val="tx2"/>
                </a:solidFill>
                <a:latin typeface="+mj-lt"/>
              </a:rPr>
              <a:t>Vertailutaulukko – Yhteenveto tietokorteista</a:t>
            </a:r>
            <a:endParaRPr lang="en-GB" dirty="0"/>
          </a:p>
        </p:txBody>
      </p:sp>
      <p:pic>
        <p:nvPicPr>
          <p:cNvPr id="6" name="Picture 5" descr="Yhteenvetotaulukko tietokorteista">
            <a:extLst>
              <a:ext uri="{FF2B5EF4-FFF2-40B4-BE49-F238E27FC236}">
                <a16:creationId xmlns:a16="http://schemas.microsoft.com/office/drawing/2014/main" id="{7EB318A6-CD3D-9DF3-2D80-39C3F07B6C02}"/>
              </a:ext>
            </a:extLst>
          </p:cNvPr>
          <p:cNvPicPr>
            <a:picLocks noChangeAspect="1"/>
          </p:cNvPicPr>
          <p:nvPr/>
        </p:nvPicPr>
        <p:blipFill>
          <a:blip r:embed="rId2"/>
          <a:stretch>
            <a:fillRect/>
          </a:stretch>
        </p:blipFill>
        <p:spPr>
          <a:xfrm>
            <a:off x="1271464" y="836712"/>
            <a:ext cx="8496944" cy="5967319"/>
          </a:xfrm>
          <a:prstGeom prst="rect">
            <a:avLst/>
          </a:prstGeom>
        </p:spPr>
      </p:pic>
      <p:pic>
        <p:nvPicPr>
          <p:cNvPr id="8" name="Kuva 1">
            <a:extLst>
              <a:ext uri="{FF2B5EF4-FFF2-40B4-BE49-F238E27FC236}">
                <a16:creationId xmlns:a16="http://schemas.microsoft.com/office/drawing/2014/main" id="{2C7926B2-290A-7D59-29ED-D9B3C992E43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0496" y="5229200"/>
            <a:ext cx="1296144" cy="693732"/>
          </a:xfrm>
          <a:prstGeom prst="rect">
            <a:avLst/>
          </a:prstGeom>
        </p:spPr>
      </p:pic>
    </p:spTree>
    <p:extLst>
      <p:ext uri="{BB962C8B-B14F-4D97-AF65-F5344CB8AC3E}">
        <p14:creationId xmlns:p14="http://schemas.microsoft.com/office/powerpoint/2010/main" val="39707813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840E83-AECC-5B4C-4FC6-D68B976579CB}"/>
              </a:ext>
            </a:extLst>
          </p:cNvPr>
          <p:cNvSpPr>
            <a:spLocks noGrp="1"/>
          </p:cNvSpPr>
          <p:nvPr>
            <p:ph type="title"/>
          </p:nvPr>
        </p:nvSpPr>
        <p:spPr>
          <a:xfrm>
            <a:off x="623392" y="332656"/>
            <a:ext cx="11089232" cy="1008112"/>
          </a:xfrm>
        </p:spPr>
        <p:txBody>
          <a:bodyPr/>
          <a:lstStyle/>
          <a:p>
            <a:pPr>
              <a:lnSpc>
                <a:spcPct val="100000"/>
              </a:lnSpc>
              <a:spcBef>
                <a:spcPts val="1800"/>
              </a:spcBef>
              <a:spcAft>
                <a:spcPts val="1800"/>
              </a:spcAft>
            </a:pPr>
            <a:r>
              <a:rPr lang="fi-FI" sz="3200" dirty="0"/>
              <a:t>Esimerkki monitavoitearvioinnista toimenpiteiden kokonaisvaikutusten arvioinnissa – Vaihe 1</a:t>
            </a:r>
            <a:endParaRPr lang="fi-FI" sz="3200" dirty="0">
              <a:solidFill>
                <a:schemeClr val="accent4">
                  <a:lumMod val="75000"/>
                </a:schemeClr>
              </a:solidFill>
            </a:endParaRPr>
          </a:p>
        </p:txBody>
      </p:sp>
      <p:pic>
        <p:nvPicPr>
          <p:cNvPr id="6" name="Picture 5" descr="Esimerkki tavoitekohtaisista vaikutuksista">
            <a:extLst>
              <a:ext uri="{FF2B5EF4-FFF2-40B4-BE49-F238E27FC236}">
                <a16:creationId xmlns:a16="http://schemas.microsoft.com/office/drawing/2014/main" id="{B2D43E61-8723-7695-5FB1-CE8A3152A5B8}"/>
              </a:ext>
            </a:extLst>
          </p:cNvPr>
          <p:cNvPicPr>
            <a:picLocks noChangeAspect="1"/>
          </p:cNvPicPr>
          <p:nvPr/>
        </p:nvPicPr>
        <p:blipFill>
          <a:blip r:embed="rId2"/>
          <a:stretch>
            <a:fillRect/>
          </a:stretch>
        </p:blipFill>
        <p:spPr>
          <a:xfrm>
            <a:off x="767408" y="2780928"/>
            <a:ext cx="8805122" cy="3600400"/>
          </a:xfrm>
          <a:prstGeom prst="rect">
            <a:avLst/>
          </a:prstGeom>
        </p:spPr>
      </p:pic>
      <p:sp>
        <p:nvSpPr>
          <p:cNvPr id="15" name="Content Placeholder 2">
            <a:extLst>
              <a:ext uri="{FF2B5EF4-FFF2-40B4-BE49-F238E27FC236}">
                <a16:creationId xmlns:a16="http://schemas.microsoft.com/office/drawing/2014/main" id="{42810BD7-EBA8-448C-1A30-226DCBFD36A9}"/>
              </a:ext>
            </a:extLst>
          </p:cNvPr>
          <p:cNvSpPr>
            <a:spLocks noGrp="1"/>
          </p:cNvSpPr>
          <p:nvPr>
            <p:ph idx="1"/>
          </p:nvPr>
        </p:nvSpPr>
        <p:spPr>
          <a:xfrm>
            <a:off x="682170" y="1714501"/>
            <a:ext cx="10886438" cy="3370684"/>
          </a:xfrm>
        </p:spPr>
        <p:txBody>
          <a:bodyPr/>
          <a:lstStyle/>
          <a:p>
            <a:r>
              <a:rPr lang="fi-FI" sz="2400" b="1" dirty="0">
                <a:solidFill>
                  <a:schemeClr val="accent4">
                    <a:lumMod val="75000"/>
                  </a:schemeClr>
                </a:solidFill>
              </a:rPr>
              <a:t>Vaihe 1: </a:t>
            </a:r>
            <a:r>
              <a:rPr lang="fi-FI" dirty="0"/>
              <a:t>Arvioidaan toimenpiteitä eri kriteerien suhteen</a:t>
            </a:r>
          </a:p>
          <a:p>
            <a:pPr marL="1254125">
              <a:lnSpc>
                <a:spcPct val="100000"/>
              </a:lnSpc>
              <a:spcBef>
                <a:spcPts val="0"/>
              </a:spcBef>
            </a:pPr>
            <a:r>
              <a:rPr lang="fi-FI" sz="2000" dirty="0"/>
              <a:t>(Asteikko: 2 = Merkittävä myönteinen vaikutus (++), 0 = Ei vaikutusta)</a:t>
            </a:r>
          </a:p>
          <a:p>
            <a:endParaRPr lang="en-GB" dirty="0"/>
          </a:p>
        </p:txBody>
      </p:sp>
    </p:spTree>
    <p:extLst>
      <p:ext uri="{BB962C8B-B14F-4D97-AF65-F5344CB8AC3E}">
        <p14:creationId xmlns:p14="http://schemas.microsoft.com/office/powerpoint/2010/main" val="15859260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840E83-AECC-5B4C-4FC6-D68B976579CB}"/>
              </a:ext>
            </a:extLst>
          </p:cNvPr>
          <p:cNvSpPr>
            <a:spLocks noGrp="1"/>
          </p:cNvSpPr>
          <p:nvPr>
            <p:ph type="title"/>
          </p:nvPr>
        </p:nvSpPr>
        <p:spPr>
          <a:xfrm>
            <a:off x="623392" y="404664"/>
            <a:ext cx="11089232" cy="864096"/>
          </a:xfrm>
        </p:spPr>
        <p:txBody>
          <a:bodyPr/>
          <a:lstStyle/>
          <a:p>
            <a:pPr>
              <a:lnSpc>
                <a:spcPct val="100000"/>
              </a:lnSpc>
              <a:spcBef>
                <a:spcPts val="1800"/>
              </a:spcBef>
              <a:spcAft>
                <a:spcPts val="1800"/>
              </a:spcAft>
            </a:pPr>
            <a:r>
              <a:rPr lang="fi-FI" sz="3200" dirty="0"/>
              <a:t>Esimerkki monitavoitearvioinnista toimenpiteiden kokonaisvaikutusten arvioinnissa – Vaihe 2</a:t>
            </a:r>
            <a:endParaRPr lang="fi-FI" sz="3200" dirty="0">
              <a:solidFill>
                <a:schemeClr val="accent4">
                  <a:lumMod val="75000"/>
                </a:schemeClr>
              </a:solidFill>
            </a:endParaRPr>
          </a:p>
        </p:txBody>
      </p:sp>
      <p:sp>
        <p:nvSpPr>
          <p:cNvPr id="15" name="Content Placeholder 2">
            <a:extLst>
              <a:ext uri="{FF2B5EF4-FFF2-40B4-BE49-F238E27FC236}">
                <a16:creationId xmlns:a16="http://schemas.microsoft.com/office/drawing/2014/main" id="{42810BD7-EBA8-448C-1A30-226DCBFD36A9}"/>
              </a:ext>
            </a:extLst>
          </p:cNvPr>
          <p:cNvSpPr>
            <a:spLocks noGrp="1"/>
          </p:cNvSpPr>
          <p:nvPr>
            <p:ph idx="1"/>
          </p:nvPr>
        </p:nvSpPr>
        <p:spPr>
          <a:xfrm>
            <a:off x="682170" y="1714500"/>
            <a:ext cx="10827659" cy="4114801"/>
          </a:xfrm>
        </p:spPr>
        <p:txBody>
          <a:bodyPr/>
          <a:lstStyle/>
          <a:p>
            <a:r>
              <a:rPr lang="fi-FI" sz="2400" b="1" dirty="0">
                <a:solidFill>
                  <a:schemeClr val="accent4">
                    <a:lumMod val="75000"/>
                  </a:schemeClr>
                </a:solidFill>
              </a:rPr>
              <a:t>Vaihe 2: </a:t>
            </a:r>
            <a:r>
              <a:rPr lang="fi-FI" dirty="0"/>
              <a:t>Määritetään pistearvot, jotka muunnetaan painoarvoiksi siten, että kriteerien painoarvojen summa on 1</a:t>
            </a:r>
          </a:p>
          <a:p>
            <a:r>
              <a:rPr lang="fi-FI" b="1" dirty="0">
                <a:solidFill>
                  <a:schemeClr val="accent4">
                    <a:lumMod val="75000"/>
                  </a:schemeClr>
                </a:solidFill>
              </a:rPr>
              <a:t>Tuloksena</a:t>
            </a:r>
            <a:r>
              <a:rPr lang="fi-FI" dirty="0"/>
              <a:t> toimenpiteiden kokonaishyvyyttä kuvaavat pylväät:</a:t>
            </a:r>
          </a:p>
          <a:p>
            <a:pPr marL="534988" indent="-260350">
              <a:buFont typeface="Arial" panose="020B0604020202020204" pitchFamily="34" charset="0"/>
              <a:buChar char="•"/>
            </a:pPr>
            <a:r>
              <a:rPr lang="fi-FI" sz="2000" dirty="0"/>
              <a:t>Jaettu osiin sen mukaan, miten kokonaisarvo </a:t>
            </a:r>
            <a:br>
              <a:rPr lang="fi-FI" sz="2000" dirty="0"/>
            </a:br>
            <a:r>
              <a:rPr lang="fi-FI" sz="2000" dirty="0"/>
              <a:t>muodostuu eri tavoitteista</a:t>
            </a:r>
          </a:p>
          <a:p>
            <a:pPr marL="534988" indent="-260350">
              <a:buFont typeface="Arial" panose="020B0604020202020204" pitchFamily="34" charset="0"/>
              <a:buChar char="•"/>
            </a:pPr>
            <a:r>
              <a:rPr lang="fi-FI" sz="2000" dirty="0"/>
              <a:t>Kokonaisarvot riippuvat siitä mitä tavoitteita</a:t>
            </a:r>
            <a:br>
              <a:rPr lang="fi-FI" sz="2000" dirty="0"/>
            </a:br>
            <a:r>
              <a:rPr lang="fi-FI" sz="2000" dirty="0"/>
              <a:t>pidetään tärkeimpinä (esim. tässä esimerkissä</a:t>
            </a:r>
            <a:br>
              <a:rPr lang="fi-FI" sz="2000" dirty="0"/>
            </a:br>
            <a:r>
              <a:rPr lang="fi-FI" sz="2000" dirty="0"/>
              <a:t>monimuotoisuutta painotettu eniten)</a:t>
            </a:r>
          </a:p>
          <a:p>
            <a:pPr marL="342900" indent="-342900">
              <a:buFont typeface="Arial" panose="020B0604020202020204" pitchFamily="34" charset="0"/>
              <a:buChar char="•"/>
            </a:pPr>
            <a:endParaRPr lang="fi-FI" dirty="0"/>
          </a:p>
          <a:p>
            <a:r>
              <a:rPr lang="fi-FI" dirty="0"/>
              <a:t> </a:t>
            </a:r>
          </a:p>
          <a:p>
            <a:endParaRPr lang="en-GB" dirty="0"/>
          </a:p>
        </p:txBody>
      </p:sp>
      <p:grpSp>
        <p:nvGrpSpPr>
          <p:cNvPr id="3" name="Group 2" descr="Toimenpiteiden kokonaisarvot annetuilla esimerkkipainoilla">
            <a:extLst>
              <a:ext uri="{FF2B5EF4-FFF2-40B4-BE49-F238E27FC236}">
                <a16:creationId xmlns:a16="http://schemas.microsoft.com/office/drawing/2014/main" id="{E989AEAC-1516-FF87-3802-66D46E80D10E}"/>
              </a:ext>
            </a:extLst>
          </p:cNvPr>
          <p:cNvGrpSpPr/>
          <p:nvPr/>
        </p:nvGrpSpPr>
        <p:grpSpPr>
          <a:xfrm>
            <a:off x="3863752" y="3212976"/>
            <a:ext cx="8180754" cy="3528392"/>
            <a:chOff x="3863752" y="3212976"/>
            <a:chExt cx="8180754" cy="3528392"/>
          </a:xfrm>
        </p:grpSpPr>
        <p:pic>
          <p:nvPicPr>
            <p:cNvPr id="4" name="Picture 3">
              <a:extLst>
                <a:ext uri="{FF2B5EF4-FFF2-40B4-BE49-F238E27FC236}">
                  <a16:creationId xmlns:a16="http://schemas.microsoft.com/office/drawing/2014/main" id="{6B37FCC4-A741-20B4-ACC7-E0D07FA3ADE6}"/>
                </a:ext>
              </a:extLst>
            </p:cNvPr>
            <p:cNvPicPr>
              <a:picLocks noChangeAspect="1"/>
            </p:cNvPicPr>
            <p:nvPr/>
          </p:nvPicPr>
          <p:blipFill>
            <a:blip r:embed="rId2"/>
            <a:stretch>
              <a:fillRect/>
            </a:stretch>
          </p:blipFill>
          <p:spPr>
            <a:xfrm>
              <a:off x="3863752" y="4725144"/>
              <a:ext cx="2194126" cy="2016224"/>
            </a:xfrm>
            <a:prstGeom prst="rect">
              <a:avLst/>
            </a:prstGeom>
          </p:spPr>
        </p:pic>
        <p:pic>
          <p:nvPicPr>
            <p:cNvPr id="8" name="Picture 7">
              <a:extLst>
                <a:ext uri="{FF2B5EF4-FFF2-40B4-BE49-F238E27FC236}">
                  <a16:creationId xmlns:a16="http://schemas.microsoft.com/office/drawing/2014/main" id="{07C74293-9188-D5AB-394C-F6A7B2C0C1E2}"/>
                </a:ext>
              </a:extLst>
            </p:cNvPr>
            <p:cNvPicPr>
              <a:picLocks noChangeAspect="1"/>
            </p:cNvPicPr>
            <p:nvPr/>
          </p:nvPicPr>
          <p:blipFill>
            <a:blip r:embed="rId3"/>
            <a:stretch>
              <a:fillRect/>
            </a:stretch>
          </p:blipFill>
          <p:spPr>
            <a:xfrm>
              <a:off x="6672064" y="3212976"/>
              <a:ext cx="5372442" cy="3508303"/>
            </a:xfrm>
            <a:prstGeom prst="rect">
              <a:avLst/>
            </a:prstGeom>
            <a:ln w="12700">
              <a:solidFill>
                <a:schemeClr val="tx1"/>
              </a:solidFill>
            </a:ln>
          </p:spPr>
        </p:pic>
        <p:sp>
          <p:nvSpPr>
            <p:cNvPr id="9" name="Arrow: Right 8">
              <a:extLst>
                <a:ext uri="{FF2B5EF4-FFF2-40B4-BE49-F238E27FC236}">
                  <a16:creationId xmlns:a16="http://schemas.microsoft.com/office/drawing/2014/main" id="{4C34BFCC-99F0-51F0-8F21-E5180C2BBB26}"/>
                </a:ext>
              </a:extLst>
            </p:cNvPr>
            <p:cNvSpPr/>
            <p:nvPr/>
          </p:nvSpPr>
          <p:spPr>
            <a:xfrm>
              <a:off x="6168008" y="5445224"/>
              <a:ext cx="432048" cy="50405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2484007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1C694A-87E0-5540-6CDD-7D3F9589F58B}"/>
              </a:ext>
            </a:extLst>
          </p:cNvPr>
          <p:cNvSpPr>
            <a:spLocks noGrp="1"/>
          </p:cNvSpPr>
          <p:nvPr>
            <p:ph type="ctrTitle"/>
          </p:nvPr>
        </p:nvSpPr>
        <p:spPr>
          <a:xfrm>
            <a:off x="4924349" y="1678301"/>
            <a:ext cx="6992831" cy="3013619"/>
          </a:xfrm>
        </p:spPr>
        <p:txBody>
          <a:bodyPr/>
          <a:lstStyle/>
          <a:p>
            <a:r>
              <a:rPr lang="fi-FI" dirty="0">
                <a:solidFill>
                  <a:schemeClr val="accent4"/>
                </a:solidFill>
              </a:rPr>
              <a:t>Prioriteettivaluma-alueiden tunnistaminen</a:t>
            </a:r>
            <a:br>
              <a:rPr lang="fi-FI" dirty="0">
                <a:solidFill>
                  <a:schemeClr val="accent4"/>
                </a:solidFill>
              </a:rPr>
            </a:br>
            <a:br>
              <a:rPr lang="fi-FI" dirty="0">
                <a:solidFill>
                  <a:schemeClr val="accent4"/>
                </a:solidFill>
              </a:rPr>
            </a:br>
            <a:r>
              <a:rPr lang="fi-FI" sz="3200" dirty="0"/>
              <a:t>Kiurujoen valuma-alueen indeksipohjainen hotspot-tarkastelu</a:t>
            </a:r>
            <a:endParaRPr lang="fi-FI" dirty="0"/>
          </a:p>
        </p:txBody>
      </p:sp>
      <p:sp>
        <p:nvSpPr>
          <p:cNvPr id="2" name="Date Placeholder 1">
            <a:extLst>
              <a:ext uri="{FF2B5EF4-FFF2-40B4-BE49-F238E27FC236}">
                <a16:creationId xmlns:a16="http://schemas.microsoft.com/office/drawing/2014/main" id="{82917D3F-A0D7-CB91-B669-279A827AF18C}"/>
              </a:ext>
            </a:extLst>
          </p:cNvPr>
          <p:cNvSpPr>
            <a:spLocks noGrp="1"/>
          </p:cNvSpPr>
          <p:nvPr>
            <p:ph type="dt" sz="half" idx="4294967295"/>
          </p:nvPr>
        </p:nvSpPr>
        <p:spPr>
          <a:xfrm>
            <a:off x="0" y="0"/>
            <a:ext cx="0" cy="0"/>
          </a:xfrm>
        </p:spPr>
        <p:txBody>
          <a:bodyPr/>
          <a:lstStyle/>
          <a:p>
            <a:r>
              <a:rPr lang="fi-FI" dirty="0"/>
              <a:t> </a:t>
            </a:r>
          </a:p>
        </p:txBody>
      </p:sp>
      <p:pic>
        <p:nvPicPr>
          <p:cNvPr id="4" name="Kuva 1">
            <a:extLst>
              <a:ext uri="{FF2B5EF4-FFF2-40B4-BE49-F238E27FC236}">
                <a16:creationId xmlns:a16="http://schemas.microsoft.com/office/drawing/2014/main" id="{F8F66118-6E0F-54D3-4B44-7B244B15849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4959" y="5635964"/>
            <a:ext cx="1930761" cy="1033396"/>
          </a:xfrm>
          <a:prstGeom prst="rect">
            <a:avLst/>
          </a:prstGeom>
        </p:spPr>
      </p:pic>
    </p:spTree>
    <p:extLst>
      <p:ext uri="{BB962C8B-B14F-4D97-AF65-F5344CB8AC3E}">
        <p14:creationId xmlns:p14="http://schemas.microsoft.com/office/powerpoint/2010/main" val="3750959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4867145D-FE2A-4603-B7E1-C2C1CC62A2B0}"/>
              </a:ext>
            </a:extLst>
          </p:cNvPr>
          <p:cNvSpPr>
            <a:spLocks noGrp="1"/>
          </p:cNvSpPr>
          <p:nvPr>
            <p:ph type="title" idx="4294967295"/>
          </p:nvPr>
        </p:nvSpPr>
        <p:spPr>
          <a:xfrm>
            <a:off x="983432" y="0"/>
            <a:ext cx="2917825" cy="6858000"/>
          </a:xfrm>
          <a:solidFill>
            <a:schemeClr val="accent1"/>
          </a:solidFill>
        </p:spPr>
        <p:txBody>
          <a:bodyPr lIns="36000" rIns="36000" anchor="ctr">
            <a:normAutofit/>
          </a:bodyPr>
          <a:lstStyle/>
          <a:p>
            <a:pPr algn="ctr">
              <a:lnSpc>
                <a:spcPct val="100000"/>
              </a:lnSpc>
              <a:spcBef>
                <a:spcPts val="600"/>
              </a:spcBef>
              <a:spcAft>
                <a:spcPts val="600"/>
              </a:spcAft>
            </a:pPr>
            <a:r>
              <a:rPr lang="fi-FI" dirty="0">
                <a:solidFill>
                  <a:schemeClr val="accent4">
                    <a:lumMod val="60000"/>
                    <a:lumOff val="40000"/>
                  </a:schemeClr>
                </a:solidFill>
                <a:latin typeface="+mj-lt"/>
              </a:rPr>
              <a:t>ARVO-PERUSTAINEN AJATTELU</a:t>
            </a:r>
            <a:br>
              <a:rPr lang="fi-FI" dirty="0">
                <a:solidFill>
                  <a:schemeClr val="accent4">
                    <a:lumMod val="60000"/>
                    <a:lumOff val="40000"/>
                  </a:schemeClr>
                </a:solidFill>
                <a:latin typeface="+mj-lt"/>
              </a:rPr>
            </a:br>
            <a:r>
              <a:rPr lang="fi-FI" sz="1200" dirty="0">
                <a:solidFill>
                  <a:schemeClr val="accent4">
                    <a:lumMod val="60000"/>
                    <a:lumOff val="40000"/>
                  </a:schemeClr>
                </a:solidFill>
                <a:latin typeface="+mj-lt"/>
              </a:rPr>
              <a:t> </a:t>
            </a:r>
            <a:br>
              <a:rPr lang="fi-FI" dirty="0">
                <a:solidFill>
                  <a:schemeClr val="accent4">
                    <a:lumMod val="60000"/>
                    <a:lumOff val="40000"/>
                  </a:schemeClr>
                </a:solidFill>
                <a:latin typeface="+mj-lt"/>
              </a:rPr>
            </a:br>
            <a:r>
              <a:rPr lang="fi-FI" dirty="0">
                <a:solidFill>
                  <a:schemeClr val="accent4">
                    <a:lumMod val="60000"/>
                    <a:lumOff val="40000"/>
                  </a:schemeClr>
                </a:solidFill>
                <a:latin typeface="+mj-lt"/>
              </a:rPr>
              <a:t>=</a:t>
            </a:r>
            <a:br>
              <a:rPr lang="fi-FI" dirty="0">
                <a:solidFill>
                  <a:schemeClr val="accent4">
                    <a:lumMod val="60000"/>
                    <a:lumOff val="40000"/>
                  </a:schemeClr>
                </a:solidFill>
                <a:latin typeface="+mj-lt"/>
              </a:rPr>
            </a:br>
            <a:r>
              <a:rPr lang="fi-FI" sz="1200" dirty="0">
                <a:solidFill>
                  <a:schemeClr val="accent4">
                    <a:lumMod val="60000"/>
                    <a:lumOff val="40000"/>
                  </a:schemeClr>
                </a:solidFill>
                <a:latin typeface="+mj-lt"/>
              </a:rPr>
              <a:t> </a:t>
            </a:r>
            <a:br>
              <a:rPr lang="fi-FI" dirty="0">
                <a:solidFill>
                  <a:schemeClr val="accent4">
                    <a:lumMod val="60000"/>
                    <a:lumOff val="40000"/>
                  </a:schemeClr>
                </a:solidFill>
                <a:latin typeface="+mj-lt"/>
              </a:rPr>
            </a:br>
            <a:r>
              <a:rPr lang="fi-FI" dirty="0">
                <a:solidFill>
                  <a:schemeClr val="accent4">
                    <a:lumMod val="60000"/>
                    <a:lumOff val="40000"/>
                  </a:schemeClr>
                </a:solidFill>
                <a:latin typeface="+mj-lt"/>
              </a:rPr>
              <a:t>TAVOITE-KESKEINEN SUUNNITTELU</a:t>
            </a:r>
            <a:endParaRPr lang="fi-FI" sz="2000" dirty="0">
              <a:solidFill>
                <a:schemeClr val="bg1"/>
              </a:solidFill>
              <a:latin typeface="+mj-lt"/>
            </a:endParaRPr>
          </a:p>
        </p:txBody>
      </p:sp>
      <p:sp>
        <p:nvSpPr>
          <p:cNvPr id="7" name="Sisällön paikkamerkki 2">
            <a:extLst>
              <a:ext uri="{FF2B5EF4-FFF2-40B4-BE49-F238E27FC236}">
                <a16:creationId xmlns:a16="http://schemas.microsoft.com/office/drawing/2014/main" id="{FD0F8E98-8B15-B04A-5007-D45C609AC524}"/>
              </a:ext>
            </a:extLst>
          </p:cNvPr>
          <p:cNvSpPr txBox="1">
            <a:spLocks/>
          </p:cNvSpPr>
          <p:nvPr/>
        </p:nvSpPr>
        <p:spPr>
          <a:xfrm>
            <a:off x="4439816" y="476672"/>
            <a:ext cx="7416824" cy="612068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i-FI" altLang="fi-FI" sz="2400" b="0" i="0" u="none" strike="noStrike" kern="1200" cap="none" spc="0" normalizeH="0" baseline="0" noProof="0" dirty="0">
                <a:ln>
                  <a:noFill/>
                </a:ln>
                <a:solidFill>
                  <a:srgbClr val="005854"/>
                </a:solidFill>
                <a:effectLst/>
                <a:uLnTx/>
                <a:uFillTx/>
                <a:latin typeface="Arial"/>
                <a:ea typeface="+mn-ea"/>
                <a:cs typeface="+mn-cs"/>
              </a:rPr>
              <a:t>Yleinen ongelma suunnittelussa on ajattelun keinokeskeisyys</a:t>
            </a:r>
          </a:p>
          <a:p>
            <a:pPr marL="446088" marR="0" lvl="1" indent="-2635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i-FI" altLang="fi-FI" sz="2000" b="0" i="0" u="none" strike="noStrike" kern="1200" cap="none" spc="0" normalizeH="0" baseline="0" noProof="0" dirty="0">
                <a:ln>
                  <a:noFill/>
                </a:ln>
                <a:solidFill>
                  <a:srgbClr val="005854"/>
                </a:solidFill>
                <a:effectLst/>
                <a:uLnTx/>
                <a:uFillTx/>
                <a:latin typeface="Arial"/>
                <a:ea typeface="+mn-ea"/>
                <a:cs typeface="+mn-cs"/>
              </a:rPr>
              <a:t>Ankkuroituminen ensiksi mieleen tuleviin toimenpiteisiin</a:t>
            </a:r>
          </a:p>
          <a:p>
            <a:pPr marL="446088" lvl="1" indent="-263525">
              <a:lnSpc>
                <a:spcPct val="100000"/>
              </a:lnSpc>
              <a:spcBef>
                <a:spcPts val="600"/>
              </a:spcBef>
            </a:pPr>
            <a:r>
              <a:rPr lang="fi-FI" altLang="fi-FI" sz="2000" dirty="0">
                <a:solidFill>
                  <a:srgbClr val="005854"/>
                </a:solidFill>
              </a:rPr>
              <a:t>”Oman vaihtoehdon” puolustaminen</a:t>
            </a:r>
          </a:p>
          <a:p>
            <a:pPr marL="534988" marR="0" lvl="1" indent="-352425" algn="l" defTabSz="914400" rtl="0" eaLnBrk="1" fontAlgn="auto" latinLnBrk="0" hangingPunct="1">
              <a:lnSpc>
                <a:spcPct val="100000"/>
              </a:lnSpc>
              <a:spcBef>
                <a:spcPts val="600"/>
              </a:spcBef>
              <a:spcAft>
                <a:spcPts val="0"/>
              </a:spcAft>
              <a:buClrTx/>
              <a:buSzTx/>
              <a:buNone/>
              <a:tabLst/>
              <a:defRPr/>
            </a:pPr>
            <a:r>
              <a:rPr kumimoji="0" lang="fi-FI" altLang="fi-FI" sz="2000" b="0" i="0" u="none" strike="noStrike" kern="1200" cap="none" spc="0" normalizeH="0" baseline="0" noProof="0" dirty="0">
                <a:ln>
                  <a:noFill/>
                </a:ln>
                <a:solidFill>
                  <a:srgbClr val="005854"/>
                </a:solidFill>
                <a:effectLst/>
                <a:uLnTx/>
                <a:uFillTx/>
                <a:latin typeface="Arial"/>
                <a:ea typeface="+mn-ea"/>
                <a:cs typeface="+mn-cs"/>
                <a:sym typeface="Wingdings" panose="05000000000000000000" pitchFamily="2" charset="2"/>
              </a:rPr>
              <a:t> 	</a:t>
            </a:r>
            <a:r>
              <a:rPr kumimoji="0" lang="fi-FI" altLang="fi-FI" sz="2000" b="0" i="0" u="none" strike="noStrike" kern="1200" cap="none" spc="0" normalizeH="0" baseline="0" noProof="0" dirty="0">
                <a:ln>
                  <a:noFill/>
                </a:ln>
                <a:solidFill>
                  <a:srgbClr val="005854"/>
                </a:solidFill>
                <a:effectLst/>
                <a:uLnTx/>
                <a:uFillTx/>
                <a:latin typeface="Arial"/>
                <a:ea typeface="+mn-ea"/>
                <a:cs typeface="+mn-cs"/>
              </a:rPr>
              <a:t>Parhaita vaihtoehtoja ei löydetä</a:t>
            </a:r>
          </a:p>
          <a:p>
            <a:pPr marL="0" marR="0" lvl="0" indent="0" algn="l" defTabSz="914400" rtl="0" eaLnBrk="1" fontAlgn="auto" latinLnBrk="0" hangingPunct="1">
              <a:lnSpc>
                <a:spcPct val="100000"/>
              </a:lnSpc>
              <a:spcBef>
                <a:spcPts val="1800"/>
              </a:spcBef>
              <a:spcAft>
                <a:spcPts val="0"/>
              </a:spcAft>
              <a:buClrTx/>
              <a:buSzTx/>
              <a:buFont typeface="Arial" panose="020B0604020202020204" pitchFamily="34" charset="0"/>
              <a:buNone/>
              <a:tabLst/>
              <a:defRPr/>
            </a:pPr>
            <a:r>
              <a:rPr kumimoji="0" lang="fi-FI" altLang="fi-FI" sz="2400" b="1" i="0" u="none" strike="noStrike" kern="1200" cap="none" spc="0" normalizeH="0" baseline="0" noProof="0" dirty="0">
                <a:ln>
                  <a:noFill/>
                </a:ln>
                <a:solidFill>
                  <a:schemeClr val="accent4">
                    <a:lumMod val="75000"/>
                  </a:schemeClr>
                </a:solidFill>
                <a:effectLst/>
                <a:uLnTx/>
                <a:uFillTx/>
                <a:latin typeface="Arial"/>
                <a:ea typeface="+mn-ea"/>
                <a:cs typeface="+mn-cs"/>
              </a:rPr>
              <a:t>Tavoitekeskeisessä suunnittelussa </a:t>
            </a:r>
            <a:r>
              <a:rPr kumimoji="0" lang="fi-FI" altLang="fi-FI" sz="2400" b="0" i="0" u="none" strike="noStrike" kern="1200" cap="none" spc="0" normalizeH="0" baseline="0" noProof="0" dirty="0">
                <a:ln>
                  <a:noFill/>
                </a:ln>
                <a:solidFill>
                  <a:srgbClr val="005854"/>
                </a:solidFill>
                <a:effectLst/>
                <a:uLnTx/>
                <a:uFillTx/>
                <a:latin typeface="Arial"/>
                <a:ea typeface="+mn-ea"/>
                <a:cs typeface="+mn-cs"/>
              </a:rPr>
              <a:t>keinoja etsitään eri osapuolten tavoitteiden avulla</a:t>
            </a:r>
          </a:p>
          <a:p>
            <a:pPr marL="446088" marR="0" lvl="0" indent="-2635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fi-FI" altLang="fi-FI" sz="2000" dirty="0">
                <a:solidFill>
                  <a:srgbClr val="005854"/>
                </a:solidFill>
                <a:latin typeface="Arial"/>
              </a:rPr>
              <a:t>Ratkaisut syntyvät ajattelemalla, miten tavoitteet saavutetaan</a:t>
            </a:r>
          </a:p>
          <a:p>
            <a:pPr marL="446088" marR="0" lvl="0" indent="-26352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altLang="fi-FI" sz="2000" b="0" i="0" u="none" strike="noStrike" kern="1200" cap="none" spc="0" normalizeH="0" baseline="0" noProof="0" dirty="0">
                <a:ln>
                  <a:noFill/>
                </a:ln>
                <a:solidFill>
                  <a:srgbClr val="005854"/>
                </a:solidFill>
                <a:effectLst/>
                <a:uLnTx/>
                <a:uFillTx/>
                <a:latin typeface="Arial"/>
                <a:ea typeface="+mn-ea"/>
                <a:cs typeface="+mn-cs"/>
              </a:rPr>
              <a:t>Pyrkimyksenä yhteisymmärrys suunnittelussa huomioonotettavista tavoitteista</a:t>
            </a:r>
          </a:p>
          <a:p>
            <a:pPr marL="901700" lvl="2" indent="-182563">
              <a:defRPr/>
            </a:pPr>
            <a:r>
              <a:rPr kumimoji="0" lang="fi-FI" altLang="fi-FI" b="0" i="0" u="none" strike="noStrike" kern="1200" cap="none" spc="0" normalizeH="0" baseline="0" noProof="0" dirty="0">
                <a:ln>
                  <a:noFill/>
                </a:ln>
                <a:solidFill>
                  <a:srgbClr val="005854"/>
                </a:solidFill>
                <a:effectLst/>
                <a:uLnTx/>
                <a:uFillTx/>
                <a:latin typeface="Arial"/>
                <a:ea typeface="+mn-ea"/>
                <a:cs typeface="+mn-cs"/>
              </a:rPr>
              <a:t>Tavoitteiden tärkeydestä voidaan ja saa olla eri mieltä</a:t>
            </a:r>
          </a:p>
          <a:p>
            <a:pPr marL="446088" marR="0" lvl="0" indent="-2635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i-FI" altLang="fi-FI" sz="2000" b="0" i="0" u="none" strike="noStrike" kern="1200" cap="none" spc="0" normalizeH="0" baseline="0" noProof="0" dirty="0">
                <a:ln>
                  <a:noFill/>
                </a:ln>
                <a:solidFill>
                  <a:srgbClr val="005854"/>
                </a:solidFill>
                <a:effectLst/>
                <a:uLnTx/>
                <a:uFillTx/>
                <a:latin typeface="Arial"/>
                <a:ea typeface="+mn-ea"/>
                <a:cs typeface="+mn-cs"/>
              </a:rPr>
              <a:t>Edellytykset hyvien ratkaisujen löytymiselle paranevat</a:t>
            </a:r>
          </a:p>
          <a:p>
            <a:pPr marL="901700" lvl="2" indent="-182563">
              <a:defRPr/>
            </a:pPr>
            <a:r>
              <a:rPr kumimoji="0" lang="fi-FI" altLang="fi-FI" b="0" i="0" u="none" strike="noStrike" kern="1200" cap="none" spc="0" normalizeH="0" baseline="0" noProof="0" dirty="0">
                <a:ln>
                  <a:noFill/>
                </a:ln>
                <a:solidFill>
                  <a:srgbClr val="005854"/>
                </a:solidFill>
                <a:effectLst/>
                <a:uLnTx/>
                <a:uFillTx/>
                <a:latin typeface="Arial"/>
                <a:ea typeface="+mn-ea"/>
                <a:cs typeface="+mn-cs"/>
              </a:rPr>
              <a:t>Yhteinen ongelma, johon etsitään yhdessä ratkaisua</a:t>
            </a:r>
          </a:p>
          <a:p>
            <a:pPr marL="901700" lvl="2" indent="-182563">
              <a:defRPr/>
            </a:pPr>
            <a:r>
              <a:rPr kumimoji="0" lang="fi-FI" altLang="fi-FI" b="0" i="0" u="none" strike="noStrike" kern="1200" cap="none" spc="0" normalizeH="0" baseline="0" noProof="0" dirty="0">
                <a:ln>
                  <a:noFill/>
                </a:ln>
                <a:solidFill>
                  <a:srgbClr val="005854"/>
                </a:solidFill>
                <a:effectLst/>
                <a:uLnTx/>
                <a:uFillTx/>
                <a:latin typeface="Arial"/>
                <a:ea typeface="+mn-ea"/>
                <a:cs typeface="+mn-cs"/>
              </a:rPr>
              <a:t>Suunnitteluilmapiirin paraneminen, eri sidosryhmät mukaan!</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fi-FI" altLang="fi-FI" sz="2000" b="0" i="0" u="none" strike="noStrike" kern="1200" cap="none" spc="0" normalizeH="0" baseline="0" noProof="0" dirty="0">
              <a:ln>
                <a:noFill/>
              </a:ln>
              <a:solidFill>
                <a:srgbClr val="005854"/>
              </a:solidFill>
              <a:effectLst/>
              <a:uLnTx/>
              <a:uFillTx/>
              <a:latin typeface="Arial"/>
              <a:ea typeface="+mn-ea"/>
              <a:cs typeface="+mn-cs"/>
            </a:endParaRPr>
          </a:p>
        </p:txBody>
      </p:sp>
      <p:pic>
        <p:nvPicPr>
          <p:cNvPr id="10" name="Kuva 1">
            <a:extLst>
              <a:ext uri="{FF2B5EF4-FFF2-40B4-BE49-F238E27FC236}">
                <a16:creationId xmlns:a16="http://schemas.microsoft.com/office/drawing/2014/main" id="{85231FEB-140D-D8AF-BFEC-590671051AE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8248" y="6021288"/>
            <a:ext cx="1296144" cy="693732"/>
          </a:xfrm>
          <a:prstGeom prst="rect">
            <a:avLst/>
          </a:prstGeom>
        </p:spPr>
      </p:pic>
    </p:spTree>
    <p:extLst>
      <p:ext uri="{BB962C8B-B14F-4D97-AF65-F5344CB8AC3E}">
        <p14:creationId xmlns:p14="http://schemas.microsoft.com/office/powerpoint/2010/main" val="18352366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18320060-0855-4BD9-83A2-D0DE475D7320}"/>
              </a:ext>
            </a:extLst>
          </p:cNvPr>
          <p:cNvSpPr>
            <a:spLocks noGrp="1"/>
          </p:cNvSpPr>
          <p:nvPr>
            <p:ph type="title"/>
          </p:nvPr>
        </p:nvSpPr>
        <p:spPr>
          <a:xfrm>
            <a:off x="181959" y="188640"/>
            <a:ext cx="10303953" cy="504056"/>
          </a:xfrm>
        </p:spPr>
        <p:txBody>
          <a:bodyPr/>
          <a:lstStyle/>
          <a:p>
            <a:r>
              <a:rPr lang="fi-FI" sz="2800" dirty="0"/>
              <a:t>Valuma-alueiden hotspot-tarkastelu P-Savossa Kiurujoella</a:t>
            </a:r>
          </a:p>
        </p:txBody>
      </p:sp>
      <p:sp>
        <p:nvSpPr>
          <p:cNvPr id="6" name="Sisällön paikkamerkki 5">
            <a:extLst>
              <a:ext uri="{FF2B5EF4-FFF2-40B4-BE49-F238E27FC236}">
                <a16:creationId xmlns:a16="http://schemas.microsoft.com/office/drawing/2014/main" id="{E6ED0F48-F9E3-4AD7-87CB-361A8181DCCD}"/>
              </a:ext>
            </a:extLst>
          </p:cNvPr>
          <p:cNvSpPr>
            <a:spLocks noGrp="1"/>
          </p:cNvSpPr>
          <p:nvPr>
            <p:ph idx="1"/>
          </p:nvPr>
        </p:nvSpPr>
        <p:spPr>
          <a:xfrm>
            <a:off x="207251" y="794149"/>
            <a:ext cx="8635666" cy="3878211"/>
          </a:xfrm>
        </p:spPr>
        <p:txBody>
          <a:bodyPr/>
          <a:lstStyle/>
          <a:p>
            <a:pPr marL="274638" indent="-274638">
              <a:buFont typeface="Arial" panose="020B0604020202020204" pitchFamily="34" charset="0"/>
              <a:buChar char="•"/>
            </a:pPr>
            <a:r>
              <a:rPr lang="fi-FI" sz="1800" dirty="0">
                <a:effectLst/>
                <a:latin typeface="Arial" panose="020B0604020202020204" pitchFamily="34" charset="0"/>
                <a:ea typeface="Arial" panose="020B0604020202020204" pitchFamily="34" charset="0"/>
                <a:cs typeface="Arial" panose="020B0604020202020204" pitchFamily="34" charset="0"/>
              </a:rPr>
              <a:t>Kullekin osavaluma-alueelle (106 kpl) on laskettu neljä indeksiä</a:t>
            </a:r>
          </a:p>
          <a:p>
            <a:pPr marL="627063" lvl="1" indent="-274638">
              <a:tabLst>
                <a:tab pos="457200" algn="l"/>
              </a:tabLst>
            </a:pPr>
            <a:r>
              <a:rPr lang="fi-FI" sz="1600" dirty="0">
                <a:effectLst/>
                <a:ea typeface="Times New Roman" panose="02020603050405020304" pitchFamily="18" charset="0"/>
                <a:cs typeface="Times New Roman" panose="02020603050405020304" pitchFamily="18" charset="0"/>
              </a:rPr>
              <a:t>Kuormitusindeksi: Missä vesistökuormitus on suurinta?</a:t>
            </a:r>
            <a:endParaRPr lang="fi-FI" sz="1600" dirty="0">
              <a:effectLst/>
              <a:ea typeface="Arial" panose="020B0604020202020204" pitchFamily="34" charset="0"/>
              <a:cs typeface="Times New Roman" panose="02020603050405020304" pitchFamily="18" charset="0"/>
            </a:endParaRPr>
          </a:p>
          <a:p>
            <a:pPr marL="627063" lvl="1" indent="-274638">
              <a:tabLst>
                <a:tab pos="457200" algn="l"/>
              </a:tabLst>
            </a:pPr>
            <a:r>
              <a:rPr lang="fi-FI" sz="1600" dirty="0">
                <a:effectLst/>
                <a:ea typeface="Times New Roman" panose="02020603050405020304" pitchFamily="18" charset="0"/>
                <a:cs typeface="Times New Roman" panose="02020603050405020304" pitchFamily="18" charset="0"/>
              </a:rPr>
              <a:t>Ilmastopäästöindeksi: Missä on suurin potentiaali maankäytön ilmastopäästöjen vähentämiselle?</a:t>
            </a:r>
            <a:endParaRPr lang="fi-FI" sz="1600" dirty="0">
              <a:effectLst/>
              <a:ea typeface="Arial" panose="020B0604020202020204" pitchFamily="34" charset="0"/>
              <a:cs typeface="Times New Roman" panose="02020603050405020304" pitchFamily="18" charset="0"/>
            </a:endParaRPr>
          </a:p>
          <a:p>
            <a:pPr marL="627063" lvl="1" indent="-274638">
              <a:tabLst>
                <a:tab pos="457200" algn="l"/>
              </a:tabLst>
            </a:pPr>
            <a:r>
              <a:rPr lang="fi-FI" sz="1600" dirty="0">
                <a:effectLst/>
                <a:ea typeface="Times New Roman" panose="02020603050405020304" pitchFamily="18" charset="0"/>
                <a:cs typeface="Times New Roman" panose="02020603050405020304" pitchFamily="18" charset="0"/>
              </a:rPr>
              <a:t>Sopeutumisindeksi: Missä on suurin potentiaali ilmastonmuutokseen sopeutumiselle?</a:t>
            </a:r>
            <a:endParaRPr lang="fi-FI" sz="1600" dirty="0">
              <a:effectLst/>
              <a:ea typeface="Arial" panose="020B0604020202020204" pitchFamily="34" charset="0"/>
              <a:cs typeface="Times New Roman" panose="02020603050405020304" pitchFamily="18" charset="0"/>
            </a:endParaRPr>
          </a:p>
          <a:p>
            <a:pPr marL="627063" lvl="1" indent="-274638">
              <a:tabLst>
                <a:tab pos="457200" algn="l"/>
              </a:tabLst>
            </a:pPr>
            <a:r>
              <a:rPr lang="fi-FI" sz="1600" dirty="0">
                <a:effectLst/>
                <a:ea typeface="Times New Roman" panose="02020603050405020304" pitchFamily="18" charset="0"/>
                <a:cs typeface="Times New Roman" panose="02020603050405020304" pitchFamily="18" charset="0"/>
              </a:rPr>
              <a:t>Monimuotoisuusindeksi: Missä luonnon monimuotoisuus on suurinta?</a:t>
            </a:r>
            <a:endParaRPr lang="fi-FI" sz="1600" dirty="0">
              <a:effectLst/>
              <a:latin typeface="Arial" panose="020B0604020202020204" pitchFamily="34" charset="0"/>
              <a:ea typeface="Arial" panose="020B0604020202020204" pitchFamily="34" charset="0"/>
              <a:cs typeface="Arial" panose="020B0604020202020204" pitchFamily="34" charset="0"/>
            </a:endParaRPr>
          </a:p>
          <a:p>
            <a:pPr marL="274638" indent="-274638">
              <a:buFont typeface="Arial" panose="020B0604020202020204" pitchFamily="34" charset="0"/>
              <a:buChar char="•"/>
            </a:pPr>
            <a:r>
              <a:rPr lang="fi-FI" sz="1800" dirty="0">
                <a:latin typeface="Arial" panose="020B0604020202020204" pitchFamily="34" charset="0"/>
                <a:ea typeface="Arial" panose="020B0604020202020204" pitchFamily="34" charset="0"/>
              </a:rPr>
              <a:t>Kukin indeksi muodostuu 3–7 paikkatietopohjaisesta indikaattorista</a:t>
            </a:r>
          </a:p>
          <a:p>
            <a:pPr marL="274638" indent="-274638">
              <a:buFont typeface="Arial" panose="020B0604020202020204" pitchFamily="34" charset="0"/>
              <a:buChar char="•"/>
            </a:pPr>
            <a:r>
              <a:rPr lang="fi-FI" sz="1800" dirty="0">
                <a:latin typeface="Arial" panose="020B0604020202020204" pitchFamily="34" charset="0"/>
                <a:ea typeface="Arial" panose="020B0604020202020204" pitchFamily="34" charset="0"/>
              </a:rPr>
              <a:t>Indikaattorien </a:t>
            </a:r>
            <a:r>
              <a:rPr lang="fi-FI" sz="1800" dirty="0">
                <a:effectLst/>
                <a:latin typeface="Arial" panose="020B0604020202020204" pitchFamily="34" charset="0"/>
                <a:ea typeface="Arial" panose="020B0604020202020204" pitchFamily="34" charset="0"/>
              </a:rPr>
              <a:t>arvot skaalattu välille 0–1 (pienin arvo 0 ja suurin arvo 1)</a:t>
            </a:r>
          </a:p>
          <a:p>
            <a:pPr marL="274638" indent="-274638">
              <a:buFont typeface="Arial" panose="020B0604020202020204" pitchFamily="34" charset="0"/>
              <a:buChar char="•"/>
            </a:pPr>
            <a:r>
              <a:rPr lang="fi-FI" sz="1800" dirty="0">
                <a:latin typeface="Arial" panose="020B0604020202020204" pitchFamily="34" charset="0"/>
                <a:ea typeface="Arial" panose="020B0604020202020204" pitchFamily="34" charset="0"/>
              </a:rPr>
              <a:t>Asiantuntijat määrittivät indikaattoreille painoarvot</a:t>
            </a:r>
            <a:endParaRPr lang="fi-FI" sz="1800" dirty="0">
              <a:effectLst/>
              <a:latin typeface="Arial" panose="020B0604020202020204" pitchFamily="34" charset="0"/>
              <a:ea typeface="Arial" panose="020B0604020202020204" pitchFamily="34" charset="0"/>
            </a:endParaRPr>
          </a:p>
          <a:p>
            <a:pPr marL="274638" indent="-274638">
              <a:buFont typeface="Arial" panose="020B0604020202020204" pitchFamily="34" charset="0"/>
              <a:buChar char="•"/>
            </a:pPr>
            <a:r>
              <a:rPr lang="fi-FI" sz="1800" dirty="0">
                <a:latin typeface="Arial" panose="020B0604020202020204" pitchFamily="34" charset="0"/>
                <a:ea typeface="Arial" panose="020B0604020202020204" pitchFamily="34" charset="0"/>
              </a:rPr>
              <a:t>Tuloksena osavaluma-alueiden suhteellisia eroja kuvaavat indeksiarvot</a:t>
            </a:r>
          </a:p>
          <a:p>
            <a:pPr marL="627063" lvl="1" indent="-274638"/>
            <a:r>
              <a:rPr lang="fi-FI" sz="1600" dirty="0">
                <a:effectLst/>
                <a:latin typeface="Arial" panose="020B0604020202020204" pitchFamily="34" charset="0"/>
                <a:ea typeface="Arial" panose="020B0604020202020204" pitchFamily="34" charset="0"/>
              </a:rPr>
              <a:t>Indeksit lasketaan standardisoitujen kriteerien painotettuna keskiarvona</a:t>
            </a:r>
          </a:p>
          <a:p>
            <a:pPr marL="342900" indent="-342900">
              <a:buFont typeface="Arial" panose="020B0604020202020204" pitchFamily="34" charset="0"/>
              <a:buChar char="•"/>
            </a:pPr>
            <a:endParaRPr lang="fi-FI" sz="1800" dirty="0">
              <a:effectLst/>
              <a:latin typeface="Arial" panose="020B0604020202020204" pitchFamily="34" charset="0"/>
              <a:ea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fi-FI" dirty="0"/>
          </a:p>
        </p:txBody>
      </p:sp>
      <p:pic>
        <p:nvPicPr>
          <p:cNvPr id="8" name="Kuva 7" descr="Indeksien muodostuminen indikaattoreista">
            <a:extLst>
              <a:ext uri="{FF2B5EF4-FFF2-40B4-BE49-F238E27FC236}">
                <a16:creationId xmlns:a16="http://schemas.microsoft.com/office/drawing/2014/main" id="{9368D315-9C82-4E26-7686-69529AF3BC09}"/>
              </a:ext>
            </a:extLst>
          </p:cNvPr>
          <p:cNvPicPr>
            <a:picLocks noChangeAspect="1"/>
          </p:cNvPicPr>
          <p:nvPr/>
        </p:nvPicPr>
        <p:blipFill>
          <a:blip r:embed="rId3"/>
          <a:stretch>
            <a:fillRect/>
          </a:stretch>
        </p:blipFill>
        <p:spPr>
          <a:xfrm>
            <a:off x="181959" y="4228424"/>
            <a:ext cx="7799325" cy="2520373"/>
          </a:xfrm>
          <a:prstGeom prst="rect">
            <a:avLst/>
          </a:prstGeom>
        </p:spPr>
      </p:pic>
      <p:pic>
        <p:nvPicPr>
          <p:cNvPr id="3" name="Picture 2" descr="Karttakuva valuma-alueista">
            <a:extLst>
              <a:ext uri="{FF2B5EF4-FFF2-40B4-BE49-F238E27FC236}">
                <a16:creationId xmlns:a16="http://schemas.microsoft.com/office/drawing/2014/main" id="{3AE87E2C-D8F3-C644-F078-70DAC6634822}"/>
              </a:ext>
            </a:extLst>
          </p:cNvPr>
          <p:cNvPicPr>
            <a:picLocks noChangeAspect="1"/>
          </p:cNvPicPr>
          <p:nvPr/>
        </p:nvPicPr>
        <p:blipFill>
          <a:blip r:embed="rId4"/>
          <a:stretch>
            <a:fillRect/>
          </a:stretch>
        </p:blipFill>
        <p:spPr>
          <a:xfrm>
            <a:off x="8544272" y="260648"/>
            <a:ext cx="3531540" cy="5464740"/>
          </a:xfrm>
          <a:prstGeom prst="rect">
            <a:avLst/>
          </a:prstGeom>
        </p:spPr>
      </p:pic>
      <p:sp>
        <p:nvSpPr>
          <p:cNvPr id="4" name="Tekstiruutu 3">
            <a:extLst>
              <a:ext uri="{FF2B5EF4-FFF2-40B4-BE49-F238E27FC236}">
                <a16:creationId xmlns:a16="http://schemas.microsoft.com/office/drawing/2014/main" id="{4DEA3BED-BCF9-49CD-F05A-0A9F796D195A}"/>
              </a:ext>
            </a:extLst>
          </p:cNvPr>
          <p:cNvSpPr txBox="1"/>
          <p:nvPr/>
        </p:nvSpPr>
        <p:spPr>
          <a:xfrm>
            <a:off x="8094728" y="5845545"/>
            <a:ext cx="3909076" cy="823815"/>
          </a:xfrm>
          <a:prstGeom prst="rect">
            <a:avLst/>
          </a:prstGeom>
          <a:solidFill>
            <a:schemeClr val="accent3">
              <a:lumMod val="20000"/>
              <a:lumOff val="80000"/>
            </a:schemeClr>
          </a:solidFill>
          <a:ln>
            <a:solidFill>
              <a:schemeClr val="accent3"/>
            </a:solidFill>
          </a:ln>
        </p:spPr>
        <p:txBody>
          <a:bodyPr wrap="square">
            <a:spAutoFit/>
          </a:bodyPr>
          <a:lstStyle/>
          <a:p>
            <a:r>
              <a:rPr lang="fi-FI" sz="1400" b="1" dirty="0"/>
              <a:t>Kiurujoen valuma-alue</a:t>
            </a:r>
          </a:p>
          <a:p>
            <a:pPr marL="352425" marR="0" lvl="1" indent="-2603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i-FI" sz="1400" b="0" i="0" u="none" strike="noStrike" kern="1200" cap="none" spc="0" normalizeH="0" baseline="0" noProof="0" dirty="0">
                <a:ln>
                  <a:noFill/>
                </a:ln>
                <a:solidFill>
                  <a:prstClr val="black"/>
                </a:solidFill>
                <a:effectLst/>
                <a:uLnTx/>
                <a:uFillTx/>
                <a:latin typeface="Lato" panose="020F0502020204030203" pitchFamily="34" charset="0"/>
                <a:ea typeface="Calibri" panose="020F0502020204030204" pitchFamily="34" charset="0"/>
                <a:cs typeface="Calibri" panose="020F0502020204030204" pitchFamily="34" charset="0"/>
              </a:rPr>
              <a:t>Valuma-alueen pinta-ala 1 419 km2</a:t>
            </a:r>
          </a:p>
          <a:p>
            <a:pPr marL="352425" marR="0" lvl="1" indent="-2603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i-FI" sz="1400" b="0" i="0" u="none" strike="noStrike" kern="1200" cap="none" spc="0" normalizeH="0" baseline="0" noProof="0" dirty="0">
                <a:ln>
                  <a:noFill/>
                </a:ln>
                <a:solidFill>
                  <a:prstClr val="black"/>
                </a:solidFill>
                <a:effectLst/>
                <a:uLnTx/>
                <a:uFillTx/>
                <a:latin typeface="Lato" panose="020F0502020204030203" pitchFamily="34" charset="0"/>
                <a:ea typeface="Calibri" panose="020F0502020204030204" pitchFamily="34" charset="0"/>
                <a:cs typeface="Calibri" panose="020F0502020204030204" pitchFamily="34" charset="0"/>
              </a:rPr>
              <a:t>Ojitettujen turvemaiden metsiä 37 %</a:t>
            </a:r>
          </a:p>
        </p:txBody>
      </p:sp>
    </p:spTree>
    <p:extLst>
      <p:ext uri="{BB962C8B-B14F-4D97-AF65-F5344CB8AC3E}">
        <p14:creationId xmlns:p14="http://schemas.microsoft.com/office/powerpoint/2010/main" val="22953041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1E4ED6-DA8D-7764-DB76-C0AED681BCC2}"/>
              </a:ext>
            </a:extLst>
          </p:cNvPr>
          <p:cNvSpPr>
            <a:spLocks noGrp="1"/>
          </p:cNvSpPr>
          <p:nvPr>
            <p:ph type="title"/>
          </p:nvPr>
        </p:nvSpPr>
        <p:spPr>
          <a:xfrm>
            <a:off x="304800" y="116632"/>
            <a:ext cx="8311480" cy="1008112"/>
          </a:xfrm>
        </p:spPr>
        <p:txBody>
          <a:bodyPr/>
          <a:lstStyle/>
          <a:p>
            <a:r>
              <a:rPr lang="fi-FI" sz="3600" dirty="0"/>
              <a:t>Indikaattorien painotus </a:t>
            </a:r>
          </a:p>
        </p:txBody>
      </p:sp>
      <p:sp>
        <p:nvSpPr>
          <p:cNvPr id="4" name="Content Placeholder 3">
            <a:extLst>
              <a:ext uri="{FF2B5EF4-FFF2-40B4-BE49-F238E27FC236}">
                <a16:creationId xmlns:a16="http://schemas.microsoft.com/office/drawing/2014/main" id="{4EAF57DF-2994-5ABB-818E-787A039C213D}"/>
              </a:ext>
            </a:extLst>
          </p:cNvPr>
          <p:cNvSpPr>
            <a:spLocks noGrp="1"/>
          </p:cNvSpPr>
          <p:nvPr>
            <p:ph idx="1"/>
          </p:nvPr>
        </p:nvSpPr>
        <p:spPr>
          <a:xfrm>
            <a:off x="304801" y="1052736"/>
            <a:ext cx="6583287" cy="5732005"/>
          </a:xfrm>
        </p:spPr>
        <p:txBody>
          <a:bodyPr/>
          <a:lstStyle/>
          <a:p>
            <a:pPr marL="269875" indent="-269875">
              <a:buFont typeface="Arial" panose="020B0604020202020204" pitchFamily="34" charset="0"/>
              <a:buChar char="•"/>
            </a:pPr>
            <a:r>
              <a:rPr lang="fi-FI" sz="2000" dirty="0">
                <a:effectLst/>
                <a:ea typeface="Calibri" panose="020F0502020204030204" pitchFamily="34" charset="0"/>
                <a:cs typeface="Calibri" panose="020F0502020204030204" pitchFamily="34" charset="0"/>
              </a:rPr>
              <a:t>Ensimmäisessä vaiheessa k</a:t>
            </a:r>
            <a:r>
              <a:rPr lang="fi-FI" sz="2000" dirty="0">
                <a:ea typeface="Calibri" panose="020F0502020204030204" pitchFamily="34" charset="0"/>
                <a:cs typeface="Calibri" panose="020F0502020204030204" pitchFamily="34" charset="0"/>
              </a:rPr>
              <a:t>aikki indikaattorit skaalataan välille 0–1 (0 = huonoin ja 1 = paras arvo </a:t>
            </a:r>
          </a:p>
          <a:p>
            <a:pPr marL="623888" lvl="1" indent="-266700">
              <a:buNone/>
            </a:pPr>
            <a:r>
              <a:rPr lang="fi-FI" dirty="0">
                <a:ea typeface="Calibri" panose="020F0502020204030204" pitchFamily="34" charset="0"/>
                <a:cs typeface="Calibri" panose="020F0502020204030204" pitchFamily="34" charset="0"/>
                <a:sym typeface="Wingdings" panose="05000000000000000000" pitchFamily="2" charset="2"/>
              </a:rPr>
              <a:t> O</a:t>
            </a:r>
            <a:r>
              <a:rPr lang="fi-FI" dirty="0">
                <a:ea typeface="Calibri" panose="020F0502020204030204" pitchFamily="34" charset="0"/>
                <a:cs typeface="Calibri" panose="020F0502020204030204" pitchFamily="34" charset="0"/>
              </a:rPr>
              <a:t>savaluma-alueille järjestys ja suhteelliset erot yhdenmukaisella tavalla, mutta ”hävitetään” myös informaatiota</a:t>
            </a:r>
          </a:p>
          <a:p>
            <a:pPr marL="269875" indent="-269875">
              <a:buFont typeface="Arial" panose="020B0604020202020204" pitchFamily="34" charset="0"/>
              <a:buChar char="•"/>
            </a:pPr>
            <a:r>
              <a:rPr lang="fi-FI" sz="2000" dirty="0">
                <a:ea typeface="Calibri" panose="020F0502020204030204" pitchFamily="34" charset="0"/>
                <a:cs typeface="Calibri" panose="020F0502020204030204" pitchFamily="34" charset="0"/>
              </a:rPr>
              <a:t>Tarvitaan vaihe, jossa kunkin indikaattorin kohdalla otetaan kantaa merkittävyyseroon huonoimman ja parhaimman osavaluma-alueen välillä</a:t>
            </a:r>
          </a:p>
          <a:p>
            <a:pPr marL="623888" lvl="1" indent="-266700"/>
            <a:r>
              <a:rPr lang="fi-FI" dirty="0">
                <a:ea typeface="Calibri" panose="020F0502020204030204" pitchFamily="34" charset="0"/>
                <a:cs typeface="Calibri" panose="020F0502020204030204" pitchFamily="34" charset="0"/>
              </a:rPr>
              <a:t>Esimerkki:	indikaattori A: min 10 t€ ja </a:t>
            </a:r>
            <a:r>
              <a:rPr lang="fi-FI" dirty="0" err="1">
                <a:ea typeface="Calibri" panose="020F0502020204030204" pitchFamily="34" charset="0"/>
                <a:cs typeface="Calibri" panose="020F0502020204030204" pitchFamily="34" charset="0"/>
              </a:rPr>
              <a:t>max</a:t>
            </a:r>
            <a:r>
              <a:rPr lang="fi-FI" dirty="0">
                <a:ea typeface="Calibri" panose="020F0502020204030204" pitchFamily="34" charset="0"/>
                <a:cs typeface="Calibri" panose="020F0502020204030204" pitchFamily="34" charset="0"/>
              </a:rPr>
              <a:t> 50 t€</a:t>
            </a:r>
          </a:p>
          <a:p>
            <a:pPr marL="623888" lvl="3" indent="-266700">
              <a:buNone/>
            </a:pPr>
            <a:r>
              <a:rPr lang="fi-FI" dirty="0">
                <a:ea typeface="Calibri" panose="020F0502020204030204" pitchFamily="34" charset="0"/>
                <a:cs typeface="Calibri" panose="020F0502020204030204" pitchFamily="34" charset="0"/>
              </a:rPr>
              <a:t>      	            	indikaattori B: min 5 M€ ja </a:t>
            </a:r>
            <a:r>
              <a:rPr lang="fi-FI" dirty="0" err="1">
                <a:ea typeface="Calibri" panose="020F0502020204030204" pitchFamily="34" charset="0"/>
                <a:cs typeface="Calibri" panose="020F0502020204030204" pitchFamily="34" charset="0"/>
              </a:rPr>
              <a:t>max</a:t>
            </a:r>
            <a:r>
              <a:rPr lang="fi-FI" dirty="0">
                <a:ea typeface="Calibri" panose="020F0502020204030204" pitchFamily="34" charset="0"/>
                <a:cs typeface="Calibri" panose="020F0502020204030204" pitchFamily="34" charset="0"/>
              </a:rPr>
              <a:t> 10 M€</a:t>
            </a:r>
          </a:p>
          <a:p>
            <a:pPr marL="623888" lvl="1" indent="-266700"/>
            <a:r>
              <a:rPr lang="fi-FI" dirty="0">
                <a:ea typeface="Calibri" panose="020F0502020204030204" pitchFamily="34" charset="0"/>
                <a:cs typeface="Calibri" panose="020F0502020204030204" pitchFamily="34" charset="0"/>
              </a:rPr>
              <a:t>Jos molemmat indikaattorit skaalataan arvovälille 0–1, niin arvonlisäys 0</a:t>
            </a:r>
            <a:r>
              <a:rPr lang="fi-FI" dirty="0">
                <a:ea typeface="Calibri" panose="020F0502020204030204" pitchFamily="34" charset="0"/>
                <a:cs typeface="Calibri" panose="020F0502020204030204" pitchFamily="34" charset="0"/>
                <a:sym typeface="Wingdings" panose="05000000000000000000" pitchFamily="2" charset="2"/>
              </a:rPr>
              <a:t>1 saadaan</a:t>
            </a:r>
            <a:r>
              <a:rPr lang="fi-FI" dirty="0">
                <a:ea typeface="Calibri" panose="020F0502020204030204" pitchFamily="34" charset="0"/>
                <a:cs typeface="Calibri" panose="020F0502020204030204" pitchFamily="34" charset="0"/>
              </a:rPr>
              <a:t> indikaattorin A kohdalla muutoksella 10 t€ </a:t>
            </a:r>
            <a:r>
              <a:rPr lang="fi-FI" dirty="0">
                <a:ea typeface="Calibri" panose="020F0502020204030204" pitchFamily="34" charset="0"/>
                <a:cs typeface="Calibri" panose="020F0502020204030204" pitchFamily="34" charset="0"/>
                <a:sym typeface="Wingdings" panose="05000000000000000000" pitchFamily="2" charset="2"/>
              </a:rPr>
              <a:t> 5</a:t>
            </a:r>
            <a:r>
              <a:rPr lang="fi-FI" dirty="0">
                <a:ea typeface="Calibri" panose="020F0502020204030204" pitchFamily="34" charset="0"/>
                <a:cs typeface="Calibri" panose="020F0502020204030204" pitchFamily="34" charset="0"/>
              </a:rPr>
              <a:t>0 t€, mutta indikaattorin B kohdalla muutoksella 5 M€ </a:t>
            </a:r>
            <a:r>
              <a:rPr lang="fi-FI" dirty="0">
                <a:ea typeface="Calibri" panose="020F0502020204030204" pitchFamily="34" charset="0"/>
                <a:cs typeface="Calibri" panose="020F0502020204030204" pitchFamily="34" charset="0"/>
                <a:sym typeface="Wingdings" panose="05000000000000000000" pitchFamily="2" charset="2"/>
              </a:rPr>
              <a:t> 10 M€</a:t>
            </a:r>
          </a:p>
          <a:p>
            <a:pPr marL="623888" lvl="1" indent="-266700"/>
            <a:r>
              <a:rPr lang="fi-FI" dirty="0">
                <a:ea typeface="Calibri" panose="020F0502020204030204" pitchFamily="34" charset="0"/>
                <a:cs typeface="Calibri" panose="020F0502020204030204" pitchFamily="34" charset="0"/>
                <a:sym typeface="Wingdings" panose="05000000000000000000" pitchFamily="2" charset="2"/>
              </a:rPr>
              <a:t>Mikäli indikaattoreille annetaan sama paino, niin 40 t€:n muutos indikaattorissa A on yhtä arvokas kuin 5 M€:n muutos indikaattorissa B</a:t>
            </a:r>
            <a:endParaRPr lang="fi-FI" dirty="0">
              <a:ea typeface="Calibri" panose="020F0502020204030204" pitchFamily="34" charset="0"/>
              <a:cs typeface="Calibri" panose="020F0502020204030204" pitchFamily="34" charset="0"/>
            </a:endParaRPr>
          </a:p>
          <a:p>
            <a:pPr marL="893763" indent="-357188"/>
            <a:r>
              <a:rPr lang="fi-FI" sz="2000" dirty="0">
                <a:ea typeface="Calibri" panose="020F0502020204030204" pitchFamily="34" charset="0"/>
                <a:cs typeface="Calibri" panose="020F0502020204030204" pitchFamily="34" charset="0"/>
                <a:sym typeface="Wingdings" panose="05000000000000000000" pitchFamily="2" charset="2"/>
              </a:rPr>
              <a:t></a:t>
            </a:r>
            <a:r>
              <a:rPr lang="fi-FI" sz="2000" dirty="0">
                <a:ea typeface="Calibri" panose="020F0502020204030204" pitchFamily="34" charset="0"/>
                <a:cs typeface="Calibri" panose="020F0502020204030204" pitchFamily="34" charset="0"/>
              </a:rPr>
              <a:t> 	Tasapainotus on lähtökohtaisesti virheellinen tapa, sillä se ei ota huomioon vaikutuseroa</a:t>
            </a:r>
            <a:endParaRPr lang="fi-FI" sz="2000" dirty="0">
              <a:effectLst/>
              <a:ea typeface="Calibri" panose="020F0502020204030204" pitchFamily="34" charset="0"/>
              <a:cs typeface="Calibri" panose="020F0502020204030204" pitchFamily="34" charset="0"/>
            </a:endParaRPr>
          </a:p>
        </p:txBody>
      </p:sp>
      <p:graphicFrame>
        <p:nvGraphicFramePr>
          <p:cNvPr id="6" name="Taulukko 5">
            <a:extLst>
              <a:ext uri="{FF2B5EF4-FFF2-40B4-BE49-F238E27FC236}">
                <a16:creationId xmlns:a16="http://schemas.microsoft.com/office/drawing/2014/main" id="{457FF185-E7B6-E1E6-4032-2C016C5D92D8}"/>
              </a:ext>
            </a:extLst>
          </p:cNvPr>
          <p:cNvGraphicFramePr>
            <a:graphicFrameLocks noGrp="1"/>
          </p:cNvGraphicFramePr>
          <p:nvPr>
            <p:extLst>
              <p:ext uri="{D42A27DB-BD31-4B8C-83A1-F6EECF244321}">
                <p14:modId xmlns:p14="http://schemas.microsoft.com/office/powerpoint/2010/main" val="2783037877"/>
              </p:ext>
            </p:extLst>
          </p:nvPr>
        </p:nvGraphicFramePr>
        <p:xfrm>
          <a:off x="6960096" y="1124744"/>
          <a:ext cx="5112568" cy="5733135"/>
        </p:xfrm>
        <a:graphic>
          <a:graphicData uri="http://schemas.openxmlformats.org/drawingml/2006/table">
            <a:tbl>
              <a:tblPr firstRow="1">
                <a:tableStyleId>{5C22544A-7EE6-4342-B048-85BDC9FD1C3A}</a:tableStyleId>
              </a:tblPr>
              <a:tblGrid>
                <a:gridCol w="3744416">
                  <a:extLst>
                    <a:ext uri="{9D8B030D-6E8A-4147-A177-3AD203B41FA5}">
                      <a16:colId xmlns:a16="http://schemas.microsoft.com/office/drawing/2014/main" val="1403005801"/>
                    </a:ext>
                  </a:extLst>
                </a:gridCol>
                <a:gridCol w="720080">
                  <a:extLst>
                    <a:ext uri="{9D8B030D-6E8A-4147-A177-3AD203B41FA5}">
                      <a16:colId xmlns:a16="http://schemas.microsoft.com/office/drawing/2014/main" val="4095356508"/>
                    </a:ext>
                  </a:extLst>
                </a:gridCol>
                <a:gridCol w="648072">
                  <a:extLst>
                    <a:ext uri="{9D8B030D-6E8A-4147-A177-3AD203B41FA5}">
                      <a16:colId xmlns:a16="http://schemas.microsoft.com/office/drawing/2014/main" val="278935802"/>
                    </a:ext>
                  </a:extLst>
                </a:gridCol>
              </a:tblGrid>
              <a:tr h="160782">
                <a:tc>
                  <a:txBody>
                    <a:bodyPr/>
                    <a:lstStyle/>
                    <a:p>
                      <a:r>
                        <a:rPr lang="fi-FI" sz="1200" dirty="0">
                          <a:effectLst/>
                          <a:latin typeface="Calibri" panose="020F0502020204030204" pitchFamily="34" charset="0"/>
                          <a:ea typeface="Calibri" panose="020F0502020204030204" pitchFamily="34" charset="0"/>
                          <a:cs typeface="Times New Roman" panose="02020603050405020304" pitchFamily="18" charset="0"/>
                        </a:rPr>
                        <a:t>Tarkastelussa käytetyt painoarvot (alustavat)</a:t>
                      </a:r>
                    </a:p>
                  </a:txBody>
                  <a:tcPr marL="4153" marR="4153" marT="4153" marB="0">
                    <a:lnR w="9525" cap="flat" cmpd="sng" algn="ctr">
                      <a:solidFill>
                        <a:schemeClr val="accent1"/>
                      </a:solidFill>
                      <a:prstDash val="solid"/>
                      <a:round/>
                      <a:headEnd type="none" w="med" len="med"/>
                      <a:tailEnd type="none" w="med" len="med"/>
                    </a:lnR>
                  </a:tcPr>
                </a:tc>
                <a:tc>
                  <a:txBody>
                    <a:bodyPr/>
                    <a:lstStyle/>
                    <a:p>
                      <a:endParaRPr lang="en-GB" dirty="0"/>
                    </a:p>
                  </a:txBody>
                  <a:tcPr marL="4153" marR="4153" marT="4153" marB="0">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tcPr>
                </a:tc>
                <a:tc>
                  <a:txBody>
                    <a:bodyPr/>
                    <a:lstStyle/>
                    <a:p>
                      <a:endParaRPr lang="en-GB" dirty="0"/>
                    </a:p>
                  </a:txBody>
                  <a:tcPr marL="4153" marR="4153" marT="4153" marB="0">
                    <a:lnL w="9525"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489604609"/>
                  </a:ext>
                </a:extLst>
              </a:tr>
              <a:tr h="160782">
                <a:tc>
                  <a:txBody>
                    <a:bodyPr/>
                    <a:lstStyle/>
                    <a:p>
                      <a:r>
                        <a:rPr lang="fi-FI" sz="1200" b="1" dirty="0">
                          <a:effectLst/>
                        </a:rPr>
                        <a:t>Kuormitusindeksi </a:t>
                      </a:r>
                      <a:endParaRPr lang="fi-FI"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lnR w="9525" cap="flat" cmpd="sng" algn="ctr">
                      <a:solidFill>
                        <a:srgbClr val="E7EAE9"/>
                      </a:solidFill>
                      <a:prstDash val="solid"/>
                      <a:round/>
                      <a:headEnd type="none" w="med" len="med"/>
                      <a:tailEnd type="none" w="med" len="med"/>
                    </a:lnR>
                  </a:tcPr>
                </a:tc>
                <a:tc>
                  <a:txBody>
                    <a:bodyPr/>
                    <a:lstStyle/>
                    <a:p>
                      <a:endParaRPr lang="en-GB" sz="900" dirty="0"/>
                    </a:p>
                  </a:txBody>
                  <a:tcPr marL="4153" marR="4153" marT="4153" marB="0">
                    <a:lnL w="9525" cap="flat" cmpd="sng" algn="ctr">
                      <a:solidFill>
                        <a:srgbClr val="E7EAE9"/>
                      </a:solidFill>
                      <a:prstDash val="solid"/>
                      <a:round/>
                      <a:headEnd type="none" w="med" len="med"/>
                      <a:tailEnd type="none" w="med" len="med"/>
                    </a:lnL>
                    <a:lnR w="9525" cap="flat" cmpd="sng" algn="ctr">
                      <a:solidFill>
                        <a:srgbClr val="E7EAE9"/>
                      </a:solidFill>
                      <a:prstDash val="solid"/>
                      <a:round/>
                      <a:headEnd type="none" w="med" len="med"/>
                      <a:tailEnd type="none" w="med" len="med"/>
                    </a:lnR>
                  </a:tcPr>
                </a:tc>
                <a:tc>
                  <a:txBody>
                    <a:bodyPr/>
                    <a:lstStyle/>
                    <a:p>
                      <a:endParaRPr lang="en-GB" sz="1050" dirty="0"/>
                    </a:p>
                  </a:txBody>
                  <a:tcPr marL="4153" marR="4153" marT="4153" marB="0">
                    <a:lnL w="9525" cap="flat" cmpd="sng" algn="ctr">
                      <a:solidFill>
                        <a:srgbClr val="E7EAE9"/>
                      </a:solidFill>
                      <a:prstDash val="solid"/>
                      <a:round/>
                      <a:headEnd type="none" w="med" len="med"/>
                      <a:tailEnd type="none" w="med" len="med"/>
                    </a:lnL>
                  </a:tcPr>
                </a:tc>
                <a:extLst>
                  <a:ext uri="{0D108BD9-81ED-4DB2-BD59-A6C34878D82A}">
                    <a16:rowId xmlns:a16="http://schemas.microsoft.com/office/drawing/2014/main" val="1883672477"/>
                  </a:ext>
                </a:extLst>
              </a:tr>
              <a:tr h="160782">
                <a:tc>
                  <a:txBody>
                    <a:bodyPr/>
                    <a:lstStyle/>
                    <a:p>
                      <a:r>
                        <a:rPr lang="fi-FI" sz="1200" b="1" dirty="0">
                          <a:effectLst/>
                        </a:rPr>
                        <a:t>muuttuja </a:t>
                      </a:r>
                      <a:endParaRPr lang="fi-FI"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ctr"/>
                </a:tc>
                <a:tc>
                  <a:txBody>
                    <a:bodyPr/>
                    <a:lstStyle/>
                    <a:p>
                      <a:r>
                        <a:rPr lang="fi-FI" sz="1200">
                          <a:effectLst/>
                        </a:rPr>
                        <a:t>pistearvo</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b"/>
                </a:tc>
                <a:tc>
                  <a:txBody>
                    <a:bodyPr/>
                    <a:lstStyle/>
                    <a:p>
                      <a:r>
                        <a:rPr lang="fi-FI" sz="1200">
                          <a:effectLst/>
                        </a:rPr>
                        <a:t>painotus </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b"/>
                </a:tc>
                <a:extLst>
                  <a:ext uri="{0D108BD9-81ED-4DB2-BD59-A6C34878D82A}">
                    <a16:rowId xmlns:a16="http://schemas.microsoft.com/office/drawing/2014/main" val="2988354243"/>
                  </a:ext>
                </a:extLst>
              </a:tr>
              <a:tr h="160782">
                <a:tc>
                  <a:txBody>
                    <a:bodyPr/>
                    <a:lstStyle/>
                    <a:p>
                      <a:r>
                        <a:rPr lang="fi-FI" sz="1200" dirty="0">
                          <a:effectLst/>
                        </a:rPr>
                        <a:t>N-kuorma </a:t>
                      </a:r>
                      <a:endParaRPr lang="fi-FI"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ctr"/>
                </a:tc>
                <a:tc>
                  <a:txBody>
                    <a:bodyPr/>
                    <a:lstStyle/>
                    <a:p>
                      <a:r>
                        <a:rPr lang="fi-FI" sz="1200">
                          <a:effectLst/>
                        </a:rPr>
                        <a:t>50</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b"/>
                </a:tc>
                <a:tc>
                  <a:txBody>
                    <a:bodyPr/>
                    <a:lstStyle/>
                    <a:p>
                      <a:r>
                        <a:rPr lang="fi-FI" sz="1200">
                          <a:effectLst/>
                        </a:rPr>
                        <a:t>0,19</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b"/>
                </a:tc>
                <a:extLst>
                  <a:ext uri="{0D108BD9-81ED-4DB2-BD59-A6C34878D82A}">
                    <a16:rowId xmlns:a16="http://schemas.microsoft.com/office/drawing/2014/main" val="1538374539"/>
                  </a:ext>
                </a:extLst>
              </a:tr>
              <a:tr h="160782">
                <a:tc>
                  <a:txBody>
                    <a:bodyPr/>
                    <a:lstStyle/>
                    <a:p>
                      <a:r>
                        <a:rPr lang="fi-FI" sz="1200" dirty="0">
                          <a:effectLst/>
                        </a:rPr>
                        <a:t>P-kuorma</a:t>
                      </a:r>
                      <a:endParaRPr lang="fi-FI"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ctr"/>
                </a:tc>
                <a:tc>
                  <a:txBody>
                    <a:bodyPr/>
                    <a:lstStyle/>
                    <a:p>
                      <a:r>
                        <a:rPr lang="fi-FI" sz="1200">
                          <a:effectLst/>
                        </a:rPr>
                        <a:t>100</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b"/>
                </a:tc>
                <a:tc>
                  <a:txBody>
                    <a:bodyPr/>
                    <a:lstStyle/>
                    <a:p>
                      <a:r>
                        <a:rPr lang="fi-FI" sz="1200">
                          <a:effectLst/>
                        </a:rPr>
                        <a:t>0,37</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b"/>
                </a:tc>
                <a:extLst>
                  <a:ext uri="{0D108BD9-81ED-4DB2-BD59-A6C34878D82A}">
                    <a16:rowId xmlns:a16="http://schemas.microsoft.com/office/drawing/2014/main" val="2489879774"/>
                  </a:ext>
                </a:extLst>
              </a:tr>
              <a:tr h="217738">
                <a:tc>
                  <a:txBody>
                    <a:bodyPr/>
                    <a:lstStyle/>
                    <a:p>
                      <a:r>
                        <a:rPr lang="fi-FI" sz="1200">
                          <a:effectLst/>
                        </a:rPr>
                        <a:t>TOC-kuorma</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ctr"/>
                </a:tc>
                <a:tc>
                  <a:txBody>
                    <a:bodyPr/>
                    <a:lstStyle/>
                    <a:p>
                      <a:r>
                        <a:rPr lang="fi-FI" sz="1200">
                          <a:effectLst/>
                        </a:rPr>
                        <a:t>100</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b"/>
                </a:tc>
                <a:tc>
                  <a:txBody>
                    <a:bodyPr/>
                    <a:lstStyle/>
                    <a:p>
                      <a:r>
                        <a:rPr lang="fi-FI" sz="1200">
                          <a:effectLst/>
                        </a:rPr>
                        <a:t>0,37</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b"/>
                </a:tc>
                <a:extLst>
                  <a:ext uri="{0D108BD9-81ED-4DB2-BD59-A6C34878D82A}">
                    <a16:rowId xmlns:a16="http://schemas.microsoft.com/office/drawing/2014/main" val="723868501"/>
                  </a:ext>
                </a:extLst>
              </a:tr>
              <a:tr h="160782">
                <a:tc>
                  <a:txBody>
                    <a:bodyPr/>
                    <a:lstStyle/>
                    <a:p>
                      <a:r>
                        <a:rPr lang="fi-FI" sz="1200">
                          <a:effectLst/>
                        </a:rPr>
                        <a:t>Eroosiopotentiaali </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ctr"/>
                </a:tc>
                <a:tc>
                  <a:txBody>
                    <a:bodyPr/>
                    <a:lstStyle/>
                    <a:p>
                      <a:r>
                        <a:rPr lang="fi-FI" sz="1200">
                          <a:effectLst/>
                        </a:rPr>
                        <a:t>20</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b"/>
                </a:tc>
                <a:tc>
                  <a:txBody>
                    <a:bodyPr/>
                    <a:lstStyle/>
                    <a:p>
                      <a:r>
                        <a:rPr lang="fi-FI" sz="1200">
                          <a:effectLst/>
                        </a:rPr>
                        <a:t>0,07</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b"/>
                </a:tc>
                <a:extLst>
                  <a:ext uri="{0D108BD9-81ED-4DB2-BD59-A6C34878D82A}">
                    <a16:rowId xmlns:a16="http://schemas.microsoft.com/office/drawing/2014/main" val="965660167"/>
                  </a:ext>
                </a:extLst>
              </a:tr>
              <a:tr h="160782">
                <a:tc>
                  <a:txBody>
                    <a:bodyPr/>
                    <a:lstStyle/>
                    <a:p>
                      <a:endParaRPr lang="fi-FI" sz="1200">
                        <a:effectLst/>
                        <a:latin typeface="Calibri" panose="020F0502020204030204" pitchFamily="34" charset="0"/>
                        <a:cs typeface="Times New Roman" panose="02020603050405020304" pitchFamily="18" charset="0"/>
                      </a:endParaRPr>
                    </a:p>
                  </a:txBody>
                  <a:tcPr marL="4153" marR="4153" marT="4153" marB="0" anchor="ctr"/>
                </a:tc>
                <a:tc>
                  <a:txBody>
                    <a:bodyPr/>
                    <a:lstStyle/>
                    <a:p>
                      <a:r>
                        <a:rPr lang="fi-FI" sz="1200" dirty="0" err="1">
                          <a:effectLst/>
                        </a:rPr>
                        <a:t>yht</a:t>
                      </a:r>
                      <a:r>
                        <a:rPr lang="fi-FI" sz="1200" dirty="0">
                          <a:effectLst/>
                        </a:rPr>
                        <a:t> </a:t>
                      </a:r>
                      <a:endParaRPr lang="fi-FI" sz="1200" dirty="0">
                        <a:effectLst/>
                        <a:latin typeface="Calibri" panose="020F0502020204030204" pitchFamily="34" charset="0"/>
                        <a:cs typeface="Times New Roman" panose="02020603050405020304" pitchFamily="18" charset="0"/>
                      </a:endParaRPr>
                    </a:p>
                  </a:txBody>
                  <a:tcPr marL="4153" marR="4153" marT="4153" marB="0" anchor="b"/>
                </a:tc>
                <a:tc>
                  <a:txBody>
                    <a:bodyPr/>
                    <a:lstStyle/>
                    <a:p>
                      <a:r>
                        <a:rPr lang="fi-FI" sz="1200" dirty="0">
                          <a:effectLst/>
                        </a:rPr>
                        <a:t>1,00</a:t>
                      </a:r>
                      <a:endParaRPr lang="fi-FI" sz="1200" dirty="0">
                        <a:effectLst/>
                        <a:latin typeface="Calibri" panose="020F0502020204030204" pitchFamily="34" charset="0"/>
                        <a:cs typeface="Times New Roman" panose="02020603050405020304" pitchFamily="18" charset="0"/>
                      </a:endParaRPr>
                    </a:p>
                  </a:txBody>
                  <a:tcPr marL="4153" marR="4153" marT="4153" marB="0" anchor="b"/>
                </a:tc>
                <a:extLst>
                  <a:ext uri="{0D108BD9-81ED-4DB2-BD59-A6C34878D82A}">
                    <a16:rowId xmlns:a16="http://schemas.microsoft.com/office/drawing/2014/main" val="301180304"/>
                  </a:ext>
                </a:extLst>
              </a:tr>
              <a:tr h="160782">
                <a:tc>
                  <a:txBody>
                    <a:bodyPr/>
                    <a:lstStyle/>
                    <a:p>
                      <a:r>
                        <a:rPr lang="fi-FI" sz="1200" b="1" dirty="0">
                          <a:effectLst/>
                        </a:rPr>
                        <a:t>Ilmastopäästöindeksi </a:t>
                      </a:r>
                      <a:endParaRPr lang="fi-FI"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ctr">
                    <a:lnR w="9525" cap="flat" cmpd="sng" algn="ctr">
                      <a:solidFill>
                        <a:srgbClr val="E7EAE9"/>
                      </a:solidFill>
                      <a:prstDash val="solid"/>
                      <a:round/>
                      <a:headEnd type="none" w="med" len="med"/>
                      <a:tailEnd type="none" w="med" len="med"/>
                    </a:lnR>
                  </a:tcPr>
                </a:tc>
                <a:tc>
                  <a:txBody>
                    <a:bodyPr/>
                    <a:lstStyle/>
                    <a:p>
                      <a:endParaRPr lang="en-GB" sz="1100" dirty="0"/>
                    </a:p>
                  </a:txBody>
                  <a:tcPr marL="4153" marR="4153" marT="4153" marB="0" anchor="ctr">
                    <a:lnL w="9525" cap="flat" cmpd="sng" algn="ctr">
                      <a:solidFill>
                        <a:srgbClr val="E7EAE9"/>
                      </a:solidFill>
                      <a:prstDash val="solid"/>
                      <a:round/>
                      <a:headEnd type="none" w="med" len="med"/>
                      <a:tailEnd type="none" w="med" len="med"/>
                    </a:lnL>
                    <a:lnR w="9525" cap="flat" cmpd="sng" algn="ctr">
                      <a:solidFill>
                        <a:srgbClr val="E7EAE9"/>
                      </a:solidFill>
                      <a:prstDash val="solid"/>
                      <a:round/>
                      <a:headEnd type="none" w="med" len="med"/>
                      <a:tailEnd type="none" w="med" len="med"/>
                    </a:lnR>
                  </a:tcPr>
                </a:tc>
                <a:tc>
                  <a:txBody>
                    <a:bodyPr/>
                    <a:lstStyle/>
                    <a:p>
                      <a:endParaRPr lang="en-GB" sz="1100" dirty="0"/>
                    </a:p>
                  </a:txBody>
                  <a:tcPr marL="4153" marR="4153" marT="4153" marB="0" anchor="ctr">
                    <a:lnL w="9525" cap="flat" cmpd="sng" algn="ctr">
                      <a:solidFill>
                        <a:srgbClr val="E7EAE9"/>
                      </a:solidFill>
                      <a:prstDash val="solid"/>
                      <a:round/>
                      <a:headEnd type="none" w="med" len="med"/>
                      <a:tailEnd type="none" w="med" len="med"/>
                    </a:lnL>
                  </a:tcPr>
                </a:tc>
                <a:extLst>
                  <a:ext uri="{0D108BD9-81ED-4DB2-BD59-A6C34878D82A}">
                    <a16:rowId xmlns:a16="http://schemas.microsoft.com/office/drawing/2014/main" val="433735085"/>
                  </a:ext>
                </a:extLst>
              </a:tr>
              <a:tr h="160782">
                <a:tc>
                  <a:txBody>
                    <a:bodyPr/>
                    <a:lstStyle/>
                    <a:p>
                      <a:r>
                        <a:rPr lang="fi-FI" sz="1200" b="1" dirty="0">
                          <a:effectLst/>
                        </a:rPr>
                        <a:t>muuttuja </a:t>
                      </a:r>
                      <a:endParaRPr lang="fi-FI"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ctr"/>
                </a:tc>
                <a:tc>
                  <a:txBody>
                    <a:bodyPr/>
                    <a:lstStyle/>
                    <a:p>
                      <a:r>
                        <a:rPr lang="fi-FI" sz="1200">
                          <a:effectLst/>
                        </a:rPr>
                        <a:t>pistearvo</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b"/>
                </a:tc>
                <a:tc>
                  <a:txBody>
                    <a:bodyPr/>
                    <a:lstStyle/>
                    <a:p>
                      <a:r>
                        <a:rPr lang="fi-FI" sz="1200">
                          <a:effectLst/>
                        </a:rPr>
                        <a:t>painotus </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b"/>
                </a:tc>
                <a:extLst>
                  <a:ext uri="{0D108BD9-81ED-4DB2-BD59-A6C34878D82A}">
                    <a16:rowId xmlns:a16="http://schemas.microsoft.com/office/drawing/2014/main" val="3671245468"/>
                  </a:ext>
                </a:extLst>
              </a:tr>
              <a:tr h="160782">
                <a:tc>
                  <a:txBody>
                    <a:bodyPr/>
                    <a:lstStyle/>
                    <a:p>
                      <a:r>
                        <a:rPr lang="fi-FI" sz="1200">
                          <a:effectLst/>
                        </a:rPr>
                        <a:t>Suometsät</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ctr"/>
                </a:tc>
                <a:tc>
                  <a:txBody>
                    <a:bodyPr/>
                    <a:lstStyle/>
                    <a:p>
                      <a:r>
                        <a:rPr lang="fi-FI" sz="1200">
                          <a:effectLst/>
                        </a:rPr>
                        <a:t>100</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b"/>
                </a:tc>
                <a:tc>
                  <a:txBody>
                    <a:bodyPr/>
                    <a:lstStyle/>
                    <a:p>
                      <a:r>
                        <a:rPr lang="fi-FI" sz="1200">
                          <a:effectLst/>
                        </a:rPr>
                        <a:t>0,50</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b"/>
                </a:tc>
                <a:extLst>
                  <a:ext uri="{0D108BD9-81ED-4DB2-BD59-A6C34878D82A}">
                    <a16:rowId xmlns:a16="http://schemas.microsoft.com/office/drawing/2014/main" val="30866102"/>
                  </a:ext>
                </a:extLst>
              </a:tr>
              <a:tr h="160782">
                <a:tc>
                  <a:txBody>
                    <a:bodyPr/>
                    <a:lstStyle/>
                    <a:p>
                      <a:r>
                        <a:rPr lang="fi-FI" sz="1200">
                          <a:effectLst/>
                        </a:rPr>
                        <a:t>Turvetuotantoalueet</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ctr"/>
                </a:tc>
                <a:tc>
                  <a:txBody>
                    <a:bodyPr/>
                    <a:lstStyle/>
                    <a:p>
                      <a:r>
                        <a:rPr lang="fi-FI" sz="1200">
                          <a:effectLst/>
                        </a:rPr>
                        <a:t>60</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b"/>
                </a:tc>
                <a:tc>
                  <a:txBody>
                    <a:bodyPr/>
                    <a:lstStyle/>
                    <a:p>
                      <a:r>
                        <a:rPr lang="fi-FI" sz="1200">
                          <a:effectLst/>
                        </a:rPr>
                        <a:t>0,30</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b"/>
                </a:tc>
                <a:extLst>
                  <a:ext uri="{0D108BD9-81ED-4DB2-BD59-A6C34878D82A}">
                    <a16:rowId xmlns:a16="http://schemas.microsoft.com/office/drawing/2014/main" val="2434642787"/>
                  </a:ext>
                </a:extLst>
              </a:tr>
              <a:tr h="160782">
                <a:tc>
                  <a:txBody>
                    <a:bodyPr/>
                    <a:lstStyle/>
                    <a:p>
                      <a:r>
                        <a:rPr lang="fi-FI" sz="1200">
                          <a:effectLst/>
                        </a:rPr>
                        <a:t>Turvepellot</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ctr"/>
                </a:tc>
                <a:tc>
                  <a:txBody>
                    <a:bodyPr/>
                    <a:lstStyle/>
                    <a:p>
                      <a:r>
                        <a:rPr lang="fi-FI" sz="1200">
                          <a:effectLst/>
                        </a:rPr>
                        <a:t>40</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b"/>
                </a:tc>
                <a:tc>
                  <a:txBody>
                    <a:bodyPr/>
                    <a:lstStyle/>
                    <a:p>
                      <a:r>
                        <a:rPr lang="fi-FI" sz="1200">
                          <a:effectLst/>
                        </a:rPr>
                        <a:t>0,20</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b"/>
                </a:tc>
                <a:extLst>
                  <a:ext uri="{0D108BD9-81ED-4DB2-BD59-A6C34878D82A}">
                    <a16:rowId xmlns:a16="http://schemas.microsoft.com/office/drawing/2014/main" val="1959489066"/>
                  </a:ext>
                </a:extLst>
              </a:tr>
              <a:tr h="160782">
                <a:tc>
                  <a:txBody>
                    <a:bodyPr/>
                    <a:lstStyle/>
                    <a:p>
                      <a:endParaRPr lang="fi-FI" sz="1200">
                        <a:effectLst/>
                        <a:latin typeface="Calibri" panose="020F0502020204030204" pitchFamily="34" charset="0"/>
                        <a:cs typeface="Times New Roman" panose="02020603050405020304" pitchFamily="18" charset="0"/>
                      </a:endParaRPr>
                    </a:p>
                  </a:txBody>
                  <a:tcPr marL="4153" marR="4153" marT="4153" marB="0" anchor="b"/>
                </a:tc>
                <a:tc>
                  <a:txBody>
                    <a:bodyPr/>
                    <a:lstStyle/>
                    <a:p>
                      <a:r>
                        <a:rPr lang="fi-FI" sz="1200" dirty="0" err="1">
                          <a:effectLst/>
                        </a:rPr>
                        <a:t>yht</a:t>
                      </a:r>
                      <a:r>
                        <a:rPr lang="fi-FI" sz="1200" dirty="0">
                          <a:effectLst/>
                        </a:rPr>
                        <a:t> </a:t>
                      </a:r>
                      <a:endParaRPr lang="fi-FI" sz="1200" dirty="0">
                        <a:effectLst/>
                        <a:latin typeface="Calibri" panose="020F0502020204030204" pitchFamily="34" charset="0"/>
                        <a:cs typeface="Times New Roman" panose="02020603050405020304" pitchFamily="18" charset="0"/>
                      </a:endParaRPr>
                    </a:p>
                  </a:txBody>
                  <a:tcPr marL="4153" marR="4153" marT="4153" marB="0" anchor="b"/>
                </a:tc>
                <a:tc>
                  <a:txBody>
                    <a:bodyPr/>
                    <a:lstStyle/>
                    <a:p>
                      <a:r>
                        <a:rPr lang="fi-FI" sz="1200" dirty="0">
                          <a:effectLst/>
                        </a:rPr>
                        <a:t>1,00</a:t>
                      </a:r>
                      <a:endParaRPr lang="fi-FI" sz="1200" dirty="0">
                        <a:effectLst/>
                        <a:latin typeface="Calibri" panose="020F0502020204030204" pitchFamily="34" charset="0"/>
                        <a:cs typeface="Times New Roman" panose="02020603050405020304" pitchFamily="18" charset="0"/>
                      </a:endParaRPr>
                    </a:p>
                  </a:txBody>
                  <a:tcPr marL="4153" marR="4153" marT="4153" marB="0" anchor="b"/>
                </a:tc>
                <a:extLst>
                  <a:ext uri="{0D108BD9-81ED-4DB2-BD59-A6C34878D82A}">
                    <a16:rowId xmlns:a16="http://schemas.microsoft.com/office/drawing/2014/main" val="1786164930"/>
                  </a:ext>
                </a:extLst>
              </a:tr>
              <a:tr h="160782">
                <a:tc>
                  <a:txBody>
                    <a:bodyPr/>
                    <a:lstStyle/>
                    <a:p>
                      <a:r>
                        <a:rPr lang="fi-FI" sz="1200" b="1" dirty="0">
                          <a:effectLst/>
                        </a:rPr>
                        <a:t>Sopeutumisindeksi </a:t>
                      </a:r>
                      <a:endParaRPr lang="fi-FI"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ctr">
                    <a:lnR w="9525" cap="flat" cmpd="sng" algn="ctr">
                      <a:solidFill>
                        <a:srgbClr val="E7EAE9"/>
                      </a:solidFill>
                      <a:prstDash val="solid"/>
                      <a:round/>
                      <a:headEnd type="none" w="med" len="med"/>
                      <a:tailEnd type="none" w="med" len="med"/>
                    </a:lnR>
                  </a:tcPr>
                </a:tc>
                <a:tc>
                  <a:txBody>
                    <a:bodyPr/>
                    <a:lstStyle/>
                    <a:p>
                      <a:endParaRPr lang="en-GB" sz="1050" dirty="0"/>
                    </a:p>
                  </a:txBody>
                  <a:tcPr marL="4153" marR="4153" marT="4153" marB="0" anchor="ctr">
                    <a:lnL w="9525" cap="flat" cmpd="sng" algn="ctr">
                      <a:solidFill>
                        <a:srgbClr val="E7EAE9"/>
                      </a:solidFill>
                      <a:prstDash val="solid"/>
                      <a:round/>
                      <a:headEnd type="none" w="med" len="med"/>
                      <a:tailEnd type="none" w="med" len="med"/>
                    </a:lnL>
                    <a:lnR w="9525" cap="flat" cmpd="sng" algn="ctr">
                      <a:solidFill>
                        <a:srgbClr val="E7EAE9"/>
                      </a:solidFill>
                      <a:prstDash val="solid"/>
                      <a:round/>
                      <a:headEnd type="none" w="med" len="med"/>
                      <a:tailEnd type="none" w="med" len="med"/>
                    </a:lnR>
                  </a:tcPr>
                </a:tc>
                <a:tc>
                  <a:txBody>
                    <a:bodyPr/>
                    <a:lstStyle/>
                    <a:p>
                      <a:endParaRPr lang="en-GB" sz="1100" dirty="0"/>
                    </a:p>
                  </a:txBody>
                  <a:tcPr marL="4153" marR="4153" marT="4153" marB="0" anchor="ctr">
                    <a:lnL w="9525" cap="flat" cmpd="sng" algn="ctr">
                      <a:solidFill>
                        <a:srgbClr val="E7EAE9"/>
                      </a:solidFill>
                      <a:prstDash val="solid"/>
                      <a:round/>
                      <a:headEnd type="none" w="med" len="med"/>
                      <a:tailEnd type="none" w="med" len="med"/>
                    </a:lnL>
                  </a:tcPr>
                </a:tc>
                <a:extLst>
                  <a:ext uri="{0D108BD9-81ED-4DB2-BD59-A6C34878D82A}">
                    <a16:rowId xmlns:a16="http://schemas.microsoft.com/office/drawing/2014/main" val="2070311634"/>
                  </a:ext>
                </a:extLst>
              </a:tr>
              <a:tr h="160782">
                <a:tc>
                  <a:txBody>
                    <a:bodyPr/>
                    <a:lstStyle/>
                    <a:p>
                      <a:r>
                        <a:rPr lang="fi-FI" sz="1200" b="1" dirty="0">
                          <a:effectLst/>
                        </a:rPr>
                        <a:t>muuttuja</a:t>
                      </a:r>
                      <a:r>
                        <a:rPr lang="fi-FI" sz="1200" dirty="0">
                          <a:effectLst/>
                        </a:rPr>
                        <a:t> </a:t>
                      </a:r>
                      <a:endParaRPr lang="fi-FI"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ctr"/>
                </a:tc>
                <a:tc>
                  <a:txBody>
                    <a:bodyPr/>
                    <a:lstStyle/>
                    <a:p>
                      <a:r>
                        <a:rPr lang="fi-FI" sz="1200">
                          <a:effectLst/>
                        </a:rPr>
                        <a:t>pistearvo</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b"/>
                </a:tc>
                <a:tc>
                  <a:txBody>
                    <a:bodyPr/>
                    <a:lstStyle/>
                    <a:p>
                      <a:r>
                        <a:rPr lang="fi-FI" sz="1200">
                          <a:effectLst/>
                        </a:rPr>
                        <a:t>painotus </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b"/>
                </a:tc>
                <a:extLst>
                  <a:ext uri="{0D108BD9-81ED-4DB2-BD59-A6C34878D82A}">
                    <a16:rowId xmlns:a16="http://schemas.microsoft.com/office/drawing/2014/main" val="990821990"/>
                  </a:ext>
                </a:extLst>
              </a:tr>
              <a:tr h="160782">
                <a:tc>
                  <a:txBody>
                    <a:bodyPr/>
                    <a:lstStyle/>
                    <a:p>
                      <a:r>
                        <a:rPr lang="fi-FI" sz="1200">
                          <a:effectLst/>
                        </a:rPr>
                        <a:t>Turvetuotantoalueet</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ctr"/>
                </a:tc>
                <a:tc>
                  <a:txBody>
                    <a:bodyPr/>
                    <a:lstStyle/>
                    <a:p>
                      <a:r>
                        <a:rPr lang="fi-FI" sz="1200">
                          <a:effectLst/>
                        </a:rPr>
                        <a:t>50</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b"/>
                </a:tc>
                <a:tc>
                  <a:txBody>
                    <a:bodyPr/>
                    <a:lstStyle/>
                    <a:p>
                      <a:r>
                        <a:rPr lang="fi-FI" sz="1200">
                          <a:effectLst/>
                        </a:rPr>
                        <a:t>0,20</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b"/>
                </a:tc>
                <a:extLst>
                  <a:ext uri="{0D108BD9-81ED-4DB2-BD59-A6C34878D82A}">
                    <a16:rowId xmlns:a16="http://schemas.microsoft.com/office/drawing/2014/main" val="1921594611"/>
                  </a:ext>
                </a:extLst>
              </a:tr>
              <a:tr h="160782">
                <a:tc>
                  <a:txBody>
                    <a:bodyPr/>
                    <a:lstStyle/>
                    <a:p>
                      <a:r>
                        <a:rPr lang="fi-FI" sz="1200">
                          <a:effectLst/>
                        </a:rPr>
                        <a:t>Vedenpalautukseen potentiaaliset kitu- ja joutomaat</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ctr"/>
                </a:tc>
                <a:tc>
                  <a:txBody>
                    <a:bodyPr/>
                    <a:lstStyle/>
                    <a:p>
                      <a:r>
                        <a:rPr lang="fi-FI" sz="1200">
                          <a:effectLst/>
                        </a:rPr>
                        <a:t>100</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b"/>
                </a:tc>
                <a:tc>
                  <a:txBody>
                    <a:bodyPr/>
                    <a:lstStyle/>
                    <a:p>
                      <a:r>
                        <a:rPr lang="fi-FI" sz="1200">
                          <a:effectLst/>
                        </a:rPr>
                        <a:t>0,40</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b"/>
                </a:tc>
                <a:extLst>
                  <a:ext uri="{0D108BD9-81ED-4DB2-BD59-A6C34878D82A}">
                    <a16:rowId xmlns:a16="http://schemas.microsoft.com/office/drawing/2014/main" val="4060938315"/>
                  </a:ext>
                </a:extLst>
              </a:tr>
              <a:tr h="160782">
                <a:tc>
                  <a:txBody>
                    <a:bodyPr/>
                    <a:lstStyle/>
                    <a:p>
                      <a:r>
                        <a:rPr lang="fi-FI" sz="1200" dirty="0" err="1">
                          <a:effectLst/>
                        </a:rPr>
                        <a:t>Syken</a:t>
                      </a:r>
                      <a:r>
                        <a:rPr lang="fi-FI" sz="1200" dirty="0">
                          <a:effectLst/>
                        </a:rPr>
                        <a:t> työkalulla laskettujenpotentiaaliset pidätysalueet</a:t>
                      </a:r>
                      <a:endParaRPr lang="fi-FI"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ctr"/>
                </a:tc>
                <a:tc>
                  <a:txBody>
                    <a:bodyPr/>
                    <a:lstStyle/>
                    <a:p>
                      <a:r>
                        <a:rPr lang="fi-FI" sz="1200">
                          <a:effectLst/>
                        </a:rPr>
                        <a:t>100</a:t>
                      </a:r>
                      <a:endParaRPr lang="fi-FI"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b"/>
                </a:tc>
                <a:tc>
                  <a:txBody>
                    <a:bodyPr/>
                    <a:lstStyle/>
                    <a:p>
                      <a:r>
                        <a:rPr lang="fi-FI" sz="1200">
                          <a:effectLst/>
                        </a:rPr>
                        <a:t>0,40</a:t>
                      </a:r>
                      <a:endParaRPr lang="fi-FI"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b"/>
                </a:tc>
                <a:extLst>
                  <a:ext uri="{0D108BD9-81ED-4DB2-BD59-A6C34878D82A}">
                    <a16:rowId xmlns:a16="http://schemas.microsoft.com/office/drawing/2014/main" val="4193790854"/>
                  </a:ext>
                </a:extLst>
              </a:tr>
              <a:tr h="160782">
                <a:tc>
                  <a:txBody>
                    <a:bodyPr/>
                    <a:lstStyle/>
                    <a:p>
                      <a:endParaRPr lang="fi-FI" sz="1200">
                        <a:effectLst/>
                        <a:latin typeface="Calibri" panose="020F0502020204030204" pitchFamily="34" charset="0"/>
                        <a:cs typeface="Times New Roman" panose="02020603050405020304" pitchFamily="18" charset="0"/>
                      </a:endParaRPr>
                    </a:p>
                  </a:txBody>
                  <a:tcPr marL="4153" marR="4153" marT="4153" marB="0" anchor="b"/>
                </a:tc>
                <a:tc>
                  <a:txBody>
                    <a:bodyPr/>
                    <a:lstStyle/>
                    <a:p>
                      <a:r>
                        <a:rPr lang="fi-FI" sz="1200" dirty="0" err="1">
                          <a:effectLst/>
                        </a:rPr>
                        <a:t>yht</a:t>
                      </a:r>
                      <a:r>
                        <a:rPr lang="fi-FI" sz="1200" dirty="0">
                          <a:effectLst/>
                        </a:rPr>
                        <a:t> </a:t>
                      </a:r>
                      <a:endParaRPr lang="fi-FI" sz="1200" dirty="0">
                        <a:effectLst/>
                        <a:latin typeface="Calibri" panose="020F0502020204030204" pitchFamily="34" charset="0"/>
                        <a:cs typeface="Times New Roman" panose="02020603050405020304" pitchFamily="18" charset="0"/>
                      </a:endParaRPr>
                    </a:p>
                  </a:txBody>
                  <a:tcPr marL="4153" marR="4153" marT="4153" marB="0" anchor="b"/>
                </a:tc>
                <a:tc>
                  <a:txBody>
                    <a:bodyPr/>
                    <a:lstStyle/>
                    <a:p>
                      <a:r>
                        <a:rPr lang="fi-FI" sz="1200" dirty="0">
                          <a:effectLst/>
                        </a:rPr>
                        <a:t>1,00</a:t>
                      </a:r>
                      <a:endParaRPr lang="fi-FI" sz="1200" dirty="0">
                        <a:effectLst/>
                        <a:latin typeface="Calibri" panose="020F0502020204030204" pitchFamily="34" charset="0"/>
                        <a:cs typeface="Times New Roman" panose="02020603050405020304" pitchFamily="18" charset="0"/>
                      </a:endParaRPr>
                    </a:p>
                  </a:txBody>
                  <a:tcPr marL="4153" marR="4153" marT="4153" marB="0" anchor="b"/>
                </a:tc>
                <a:extLst>
                  <a:ext uri="{0D108BD9-81ED-4DB2-BD59-A6C34878D82A}">
                    <a16:rowId xmlns:a16="http://schemas.microsoft.com/office/drawing/2014/main" val="1515531351"/>
                  </a:ext>
                </a:extLst>
              </a:tr>
              <a:tr h="160782">
                <a:tc>
                  <a:txBody>
                    <a:bodyPr/>
                    <a:lstStyle/>
                    <a:p>
                      <a:r>
                        <a:rPr lang="fi-FI" sz="1200" b="1" dirty="0">
                          <a:effectLst/>
                        </a:rPr>
                        <a:t>Monimuotoisuusindeksi </a:t>
                      </a:r>
                      <a:endParaRPr lang="fi-FI"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ctr">
                    <a:lnR w="9525" cap="flat" cmpd="sng" algn="ctr">
                      <a:solidFill>
                        <a:srgbClr val="E7EAE9"/>
                      </a:solidFill>
                      <a:prstDash val="solid"/>
                      <a:round/>
                      <a:headEnd type="none" w="med" len="med"/>
                      <a:tailEnd type="none" w="med" len="med"/>
                    </a:lnR>
                  </a:tcPr>
                </a:tc>
                <a:tc>
                  <a:txBody>
                    <a:bodyPr/>
                    <a:lstStyle/>
                    <a:p>
                      <a:endParaRPr lang="en-GB" sz="1050" dirty="0"/>
                    </a:p>
                  </a:txBody>
                  <a:tcPr marL="4153" marR="4153" marT="4153" marB="0" anchor="ctr">
                    <a:lnL w="9525" cap="flat" cmpd="sng" algn="ctr">
                      <a:solidFill>
                        <a:srgbClr val="E7EAE9"/>
                      </a:solidFill>
                      <a:prstDash val="solid"/>
                      <a:round/>
                      <a:headEnd type="none" w="med" len="med"/>
                      <a:tailEnd type="none" w="med" len="med"/>
                    </a:lnL>
                    <a:lnR w="9525" cap="flat" cmpd="sng" algn="ctr">
                      <a:solidFill>
                        <a:srgbClr val="E7EAE9"/>
                      </a:solidFill>
                      <a:prstDash val="solid"/>
                      <a:round/>
                      <a:headEnd type="none" w="med" len="med"/>
                      <a:tailEnd type="none" w="med" len="med"/>
                    </a:lnR>
                  </a:tcPr>
                </a:tc>
                <a:tc>
                  <a:txBody>
                    <a:bodyPr/>
                    <a:lstStyle/>
                    <a:p>
                      <a:endParaRPr lang="en-GB" sz="1000" dirty="0"/>
                    </a:p>
                  </a:txBody>
                  <a:tcPr marL="4153" marR="4153" marT="4153" marB="0" anchor="ctr">
                    <a:lnL w="9525" cap="flat" cmpd="sng" algn="ctr">
                      <a:solidFill>
                        <a:srgbClr val="E7EAE9"/>
                      </a:solidFill>
                      <a:prstDash val="solid"/>
                      <a:round/>
                      <a:headEnd type="none" w="med" len="med"/>
                      <a:tailEnd type="none" w="med" len="med"/>
                    </a:lnL>
                  </a:tcPr>
                </a:tc>
                <a:extLst>
                  <a:ext uri="{0D108BD9-81ED-4DB2-BD59-A6C34878D82A}">
                    <a16:rowId xmlns:a16="http://schemas.microsoft.com/office/drawing/2014/main" val="2362860332"/>
                  </a:ext>
                </a:extLst>
              </a:tr>
              <a:tr h="74050">
                <a:tc>
                  <a:txBody>
                    <a:bodyPr/>
                    <a:lstStyle/>
                    <a:p>
                      <a:r>
                        <a:rPr lang="fi-FI" sz="1200" b="1" dirty="0">
                          <a:effectLst/>
                        </a:rPr>
                        <a:t>muuttuja </a:t>
                      </a:r>
                      <a:endParaRPr lang="fi-FI"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ctr"/>
                </a:tc>
                <a:tc>
                  <a:txBody>
                    <a:bodyPr/>
                    <a:lstStyle/>
                    <a:p>
                      <a:r>
                        <a:rPr lang="fi-FI" sz="1200">
                          <a:effectLst/>
                        </a:rPr>
                        <a:t>pistearvo</a:t>
                      </a:r>
                      <a:endParaRPr lang="fi-FI"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b"/>
                </a:tc>
                <a:tc>
                  <a:txBody>
                    <a:bodyPr/>
                    <a:lstStyle/>
                    <a:p>
                      <a:r>
                        <a:rPr lang="fi-FI" sz="1200">
                          <a:effectLst/>
                        </a:rPr>
                        <a:t>painotus </a:t>
                      </a:r>
                      <a:endParaRPr lang="fi-FI"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b"/>
                </a:tc>
                <a:extLst>
                  <a:ext uri="{0D108BD9-81ED-4DB2-BD59-A6C34878D82A}">
                    <a16:rowId xmlns:a16="http://schemas.microsoft.com/office/drawing/2014/main" val="2998281064"/>
                  </a:ext>
                </a:extLst>
              </a:tr>
              <a:tr h="160782">
                <a:tc>
                  <a:txBody>
                    <a:bodyPr/>
                    <a:lstStyle/>
                    <a:p>
                      <a:r>
                        <a:rPr lang="fi-FI" sz="1200">
                          <a:effectLst/>
                        </a:rPr>
                        <a:t>Luontotyypit (Cr eli äärimmäisen uhanalaiset)</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ctr"/>
                </a:tc>
                <a:tc>
                  <a:txBody>
                    <a:bodyPr/>
                    <a:lstStyle/>
                    <a:p>
                      <a:r>
                        <a:rPr lang="fi-FI" sz="1200">
                          <a:effectLst/>
                        </a:rPr>
                        <a:t>50</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b"/>
                </a:tc>
                <a:tc>
                  <a:txBody>
                    <a:bodyPr/>
                    <a:lstStyle/>
                    <a:p>
                      <a:r>
                        <a:rPr lang="fi-FI" sz="1200">
                          <a:effectLst/>
                        </a:rPr>
                        <a:t>0,11</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b"/>
                </a:tc>
                <a:extLst>
                  <a:ext uri="{0D108BD9-81ED-4DB2-BD59-A6C34878D82A}">
                    <a16:rowId xmlns:a16="http://schemas.microsoft.com/office/drawing/2014/main" val="1205342496"/>
                  </a:ext>
                </a:extLst>
              </a:tr>
              <a:tr h="160782">
                <a:tc>
                  <a:txBody>
                    <a:bodyPr/>
                    <a:lstStyle/>
                    <a:p>
                      <a:r>
                        <a:rPr lang="fi-FI" sz="1200">
                          <a:effectLst/>
                        </a:rPr>
                        <a:t>Luontotyypit (EN eli erittäin uhanalaiset)</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ctr"/>
                </a:tc>
                <a:tc>
                  <a:txBody>
                    <a:bodyPr/>
                    <a:lstStyle/>
                    <a:p>
                      <a:r>
                        <a:rPr lang="fi-FI" sz="1200">
                          <a:effectLst/>
                        </a:rPr>
                        <a:t>50</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b"/>
                </a:tc>
                <a:tc>
                  <a:txBody>
                    <a:bodyPr/>
                    <a:lstStyle/>
                    <a:p>
                      <a:r>
                        <a:rPr lang="fi-FI" sz="1200">
                          <a:effectLst/>
                        </a:rPr>
                        <a:t>0,11</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b"/>
                </a:tc>
                <a:extLst>
                  <a:ext uri="{0D108BD9-81ED-4DB2-BD59-A6C34878D82A}">
                    <a16:rowId xmlns:a16="http://schemas.microsoft.com/office/drawing/2014/main" val="1150367494"/>
                  </a:ext>
                </a:extLst>
              </a:tr>
              <a:tr h="160782">
                <a:tc>
                  <a:txBody>
                    <a:bodyPr/>
                    <a:lstStyle/>
                    <a:p>
                      <a:r>
                        <a:rPr lang="fi-FI" sz="1200">
                          <a:effectLst/>
                        </a:rPr>
                        <a:t>Luontotyypit (VU eli vaarantuneet)</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ctr"/>
                </a:tc>
                <a:tc>
                  <a:txBody>
                    <a:bodyPr/>
                    <a:lstStyle/>
                    <a:p>
                      <a:r>
                        <a:rPr lang="fi-FI" sz="1200">
                          <a:effectLst/>
                        </a:rPr>
                        <a:t>50</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b"/>
                </a:tc>
                <a:tc>
                  <a:txBody>
                    <a:bodyPr/>
                    <a:lstStyle/>
                    <a:p>
                      <a:r>
                        <a:rPr lang="fi-FI" sz="1200">
                          <a:effectLst/>
                        </a:rPr>
                        <a:t>0,11</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b"/>
                </a:tc>
                <a:extLst>
                  <a:ext uri="{0D108BD9-81ED-4DB2-BD59-A6C34878D82A}">
                    <a16:rowId xmlns:a16="http://schemas.microsoft.com/office/drawing/2014/main" val="2352306992"/>
                  </a:ext>
                </a:extLst>
              </a:tr>
              <a:tr h="160782">
                <a:tc>
                  <a:txBody>
                    <a:bodyPr/>
                    <a:lstStyle/>
                    <a:p>
                      <a:r>
                        <a:rPr lang="fi-FI" sz="1200">
                          <a:effectLst/>
                        </a:rPr>
                        <a:t>Monimuotoisuudelle tärkeät metsäalueet </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ctr"/>
                </a:tc>
                <a:tc>
                  <a:txBody>
                    <a:bodyPr/>
                    <a:lstStyle/>
                    <a:p>
                      <a:r>
                        <a:rPr lang="fi-FI" sz="1200">
                          <a:effectLst/>
                        </a:rPr>
                        <a:t>100</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b"/>
                </a:tc>
                <a:tc>
                  <a:txBody>
                    <a:bodyPr/>
                    <a:lstStyle/>
                    <a:p>
                      <a:r>
                        <a:rPr lang="fi-FI" sz="1200">
                          <a:effectLst/>
                        </a:rPr>
                        <a:t>0,22</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b"/>
                </a:tc>
                <a:extLst>
                  <a:ext uri="{0D108BD9-81ED-4DB2-BD59-A6C34878D82A}">
                    <a16:rowId xmlns:a16="http://schemas.microsoft.com/office/drawing/2014/main" val="3608963037"/>
                  </a:ext>
                </a:extLst>
              </a:tr>
              <a:tr h="160782">
                <a:tc>
                  <a:txBody>
                    <a:bodyPr/>
                    <a:lstStyle/>
                    <a:p>
                      <a:r>
                        <a:rPr lang="fi-FI" sz="1200">
                          <a:effectLst/>
                        </a:rPr>
                        <a:t>Olemassaolevat suojelualueet </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ctr"/>
                </a:tc>
                <a:tc>
                  <a:txBody>
                    <a:bodyPr/>
                    <a:lstStyle/>
                    <a:p>
                      <a:r>
                        <a:rPr lang="fi-FI" sz="1200">
                          <a:effectLst/>
                        </a:rPr>
                        <a:t>80</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b"/>
                </a:tc>
                <a:tc>
                  <a:txBody>
                    <a:bodyPr/>
                    <a:lstStyle/>
                    <a:p>
                      <a:r>
                        <a:rPr lang="fi-FI" sz="1200">
                          <a:effectLst/>
                        </a:rPr>
                        <a:t>0,18</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b"/>
                </a:tc>
                <a:extLst>
                  <a:ext uri="{0D108BD9-81ED-4DB2-BD59-A6C34878D82A}">
                    <a16:rowId xmlns:a16="http://schemas.microsoft.com/office/drawing/2014/main" val="1149447700"/>
                  </a:ext>
                </a:extLst>
              </a:tr>
              <a:tr h="160782">
                <a:tc>
                  <a:txBody>
                    <a:bodyPr/>
                    <a:lstStyle/>
                    <a:p>
                      <a:r>
                        <a:rPr lang="fi-FI" sz="1200">
                          <a:effectLst/>
                        </a:rPr>
                        <a:t>Metsälain erityisen tärkeät elinympäristöt </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ctr"/>
                </a:tc>
                <a:tc>
                  <a:txBody>
                    <a:bodyPr/>
                    <a:lstStyle/>
                    <a:p>
                      <a:r>
                        <a:rPr lang="fi-FI" sz="1200">
                          <a:effectLst/>
                        </a:rPr>
                        <a:t>25</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b"/>
                </a:tc>
                <a:tc>
                  <a:txBody>
                    <a:bodyPr/>
                    <a:lstStyle/>
                    <a:p>
                      <a:r>
                        <a:rPr lang="fi-FI" sz="1200">
                          <a:effectLst/>
                        </a:rPr>
                        <a:t>0,05</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b"/>
                </a:tc>
                <a:extLst>
                  <a:ext uri="{0D108BD9-81ED-4DB2-BD59-A6C34878D82A}">
                    <a16:rowId xmlns:a16="http://schemas.microsoft.com/office/drawing/2014/main" val="3046501531"/>
                  </a:ext>
                </a:extLst>
              </a:tr>
              <a:tr h="0">
                <a:tc>
                  <a:txBody>
                    <a:bodyPr/>
                    <a:lstStyle/>
                    <a:p>
                      <a:r>
                        <a:rPr lang="fi-FI" sz="1200">
                          <a:effectLst/>
                        </a:rPr>
                        <a:t>Hyvälaatuiset purohelmi-kohteet </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ctr"/>
                </a:tc>
                <a:tc>
                  <a:txBody>
                    <a:bodyPr/>
                    <a:lstStyle/>
                    <a:p>
                      <a:r>
                        <a:rPr lang="fi-FI" sz="1200">
                          <a:effectLst/>
                        </a:rPr>
                        <a:t>100</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b"/>
                </a:tc>
                <a:tc>
                  <a:txBody>
                    <a:bodyPr/>
                    <a:lstStyle/>
                    <a:p>
                      <a:r>
                        <a:rPr lang="fi-FI" sz="1200">
                          <a:effectLst/>
                        </a:rPr>
                        <a:t>0,22</a:t>
                      </a:r>
                      <a:endParaRPr lang="fi-FI" sz="1200">
                        <a:effectLst/>
                        <a:latin typeface="Calibri" panose="020F0502020204030204" pitchFamily="34" charset="0"/>
                        <a:ea typeface="Calibri" panose="020F0502020204030204" pitchFamily="34" charset="0"/>
                        <a:cs typeface="Times New Roman" panose="02020603050405020304" pitchFamily="18" charset="0"/>
                      </a:endParaRPr>
                    </a:p>
                  </a:txBody>
                  <a:tcPr marL="4153" marR="4153" marT="4153" marB="0" anchor="b"/>
                </a:tc>
                <a:extLst>
                  <a:ext uri="{0D108BD9-81ED-4DB2-BD59-A6C34878D82A}">
                    <a16:rowId xmlns:a16="http://schemas.microsoft.com/office/drawing/2014/main" val="1325382341"/>
                  </a:ext>
                </a:extLst>
              </a:tr>
              <a:tr h="160782">
                <a:tc>
                  <a:txBody>
                    <a:bodyPr/>
                    <a:lstStyle/>
                    <a:p>
                      <a:endParaRPr lang="fi-FI" sz="1200">
                        <a:effectLst/>
                        <a:latin typeface="Calibri" panose="020F0502020204030204" pitchFamily="34" charset="0"/>
                        <a:cs typeface="Times New Roman" panose="02020603050405020304" pitchFamily="18" charset="0"/>
                      </a:endParaRPr>
                    </a:p>
                  </a:txBody>
                  <a:tcPr marL="4153" marR="4153" marT="4153" marB="0" anchor="b"/>
                </a:tc>
                <a:tc>
                  <a:txBody>
                    <a:bodyPr/>
                    <a:lstStyle/>
                    <a:p>
                      <a:r>
                        <a:rPr lang="fi-FI" sz="1200" dirty="0" err="1">
                          <a:effectLst/>
                        </a:rPr>
                        <a:t>yht</a:t>
                      </a:r>
                      <a:endParaRPr lang="fi-FI" sz="1200" dirty="0">
                        <a:effectLst/>
                        <a:latin typeface="Calibri" panose="020F0502020204030204" pitchFamily="34" charset="0"/>
                        <a:cs typeface="Times New Roman" panose="02020603050405020304" pitchFamily="18" charset="0"/>
                      </a:endParaRPr>
                    </a:p>
                  </a:txBody>
                  <a:tcPr marL="4153" marR="4153" marT="4153" marB="0" anchor="b"/>
                </a:tc>
                <a:tc>
                  <a:txBody>
                    <a:bodyPr/>
                    <a:lstStyle/>
                    <a:p>
                      <a:r>
                        <a:rPr lang="fi-FI" sz="1200" dirty="0">
                          <a:effectLst/>
                        </a:rPr>
                        <a:t>1,00</a:t>
                      </a:r>
                      <a:endParaRPr lang="fi-FI" sz="1200" dirty="0">
                        <a:effectLst/>
                        <a:latin typeface="Calibri" panose="020F0502020204030204" pitchFamily="34" charset="0"/>
                        <a:cs typeface="Times New Roman" panose="02020603050405020304" pitchFamily="18" charset="0"/>
                      </a:endParaRPr>
                    </a:p>
                  </a:txBody>
                  <a:tcPr marL="4153" marR="4153" marT="4153" marB="0" anchor="b"/>
                </a:tc>
                <a:extLst>
                  <a:ext uri="{0D108BD9-81ED-4DB2-BD59-A6C34878D82A}">
                    <a16:rowId xmlns:a16="http://schemas.microsoft.com/office/drawing/2014/main" val="1952470280"/>
                  </a:ext>
                </a:extLst>
              </a:tr>
            </a:tbl>
          </a:graphicData>
        </a:graphic>
      </p:graphicFrame>
      <p:sp>
        <p:nvSpPr>
          <p:cNvPr id="8" name="Tekstiruutu 7">
            <a:extLst>
              <a:ext uri="{FF2B5EF4-FFF2-40B4-BE49-F238E27FC236}">
                <a16:creationId xmlns:a16="http://schemas.microsoft.com/office/drawing/2014/main" id="{DCDDB69D-C808-9E1A-6456-14553DFF9E1E}"/>
              </a:ext>
            </a:extLst>
          </p:cNvPr>
          <p:cNvSpPr txBox="1"/>
          <p:nvPr/>
        </p:nvSpPr>
        <p:spPr>
          <a:xfrm>
            <a:off x="7239946" y="755993"/>
            <a:ext cx="491743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schemeClr val="accent4">
                    <a:lumMod val="75000"/>
                  </a:schemeClr>
                </a:solidFill>
                <a:effectLst/>
                <a:uLnTx/>
                <a:uFillTx/>
                <a:latin typeface="Arial" panose="020B0604020202020204" pitchFamily="34" charset="0"/>
                <a:ea typeface="Arial" panose="020B0604020202020204" pitchFamily="34" charset="0"/>
                <a:cs typeface="+mn-cs"/>
              </a:rPr>
              <a:t>Tarkastelussa käytetyt painoarvot (alustavat)</a:t>
            </a:r>
          </a:p>
        </p:txBody>
      </p:sp>
    </p:spTree>
    <p:extLst>
      <p:ext uri="{BB962C8B-B14F-4D97-AF65-F5344CB8AC3E}">
        <p14:creationId xmlns:p14="http://schemas.microsoft.com/office/powerpoint/2010/main" val="8832427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ACA57F25-0E83-00B2-33A7-5E4B76DBC857}"/>
              </a:ext>
            </a:extLst>
          </p:cNvPr>
          <p:cNvSpPr>
            <a:spLocks noGrp="1"/>
          </p:cNvSpPr>
          <p:nvPr>
            <p:ph type="title"/>
          </p:nvPr>
        </p:nvSpPr>
        <p:spPr>
          <a:xfrm>
            <a:off x="304800" y="404664"/>
            <a:ext cx="11623848" cy="576064"/>
          </a:xfrm>
        </p:spPr>
        <p:txBody>
          <a:bodyPr/>
          <a:lstStyle/>
          <a:p>
            <a:r>
              <a:rPr lang="fi-FI" sz="3600" dirty="0"/>
              <a:t>Vaihteluvälien ottaminen huomioon painotuksessa </a:t>
            </a:r>
          </a:p>
        </p:txBody>
      </p:sp>
      <p:sp>
        <p:nvSpPr>
          <p:cNvPr id="8" name="Tekstiruutu 7">
            <a:extLst>
              <a:ext uri="{FF2B5EF4-FFF2-40B4-BE49-F238E27FC236}">
                <a16:creationId xmlns:a16="http://schemas.microsoft.com/office/drawing/2014/main" id="{A0215EED-5704-64A4-9A51-924FA959CBED}"/>
              </a:ext>
            </a:extLst>
          </p:cNvPr>
          <p:cNvSpPr txBox="1"/>
          <p:nvPr/>
        </p:nvSpPr>
        <p:spPr>
          <a:xfrm>
            <a:off x="695400" y="1340768"/>
            <a:ext cx="10801200" cy="2862322"/>
          </a:xfrm>
          <a:prstGeom prst="rect">
            <a:avLst/>
          </a:prstGeom>
          <a:solidFill>
            <a:schemeClr val="accent4">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SWING-menetelmä</a:t>
            </a:r>
            <a:endParaRPr kumimoji="0" lang="fi-FI" sz="20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0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Ajattele, että kaikkien indikaattorien arvot ovat huonoimmalla tasollaan.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0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Valitse </a:t>
            </a:r>
            <a:r>
              <a:rPr lang="fi-FI" sz="2000" dirty="0">
                <a:solidFill>
                  <a:srgbClr val="000000"/>
                </a:solidFill>
                <a:latin typeface="Arial" panose="020B0604020202020204" pitchFamily="34" charset="0"/>
                <a:ea typeface="Arial" panose="020B0604020202020204" pitchFamily="34" charset="0"/>
              </a:rPr>
              <a:t>indikaattori, jonka </a:t>
            </a:r>
            <a:r>
              <a:rPr kumimoji="0" lang="fi-FI" sz="20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arvon nostaisit ensisijaisesti parhaimmalle tasolleen, jos tavoitteena on vesistökuormituksen vähentäminen / vesien tilan parantaminen Kiurujoen valuma-alueella. Anna tälle pistearvo 100.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0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Jatka samalla logiikalla ja vertaa seuraavaksi tärkeimmän indikaattorin arvojen vaihteluvälin merkitystä tärkeimmäksi arvioituun ja anna pisteitä välillä 0–100.</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2000" dirty="0">
                <a:solidFill>
                  <a:srgbClr val="000000"/>
                </a:solidFill>
                <a:latin typeface="Arial" panose="020B0604020202020204" pitchFamily="34" charset="0"/>
                <a:ea typeface="Arial" panose="020B0604020202020204" pitchFamily="34" charset="0"/>
              </a:rPr>
              <a:t>Lopulliset painot saadaan normeeraamalla indikaattoreille annettujen pisteiden summa yhdeksi.</a:t>
            </a:r>
            <a:endParaRPr kumimoji="0" lang="fi-FI" sz="20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endParaRPr>
          </a:p>
        </p:txBody>
      </p:sp>
      <p:pic>
        <p:nvPicPr>
          <p:cNvPr id="6" name="Kuva 5" descr="Esimerkki indeksiarvoista">
            <a:extLst>
              <a:ext uri="{FF2B5EF4-FFF2-40B4-BE49-F238E27FC236}">
                <a16:creationId xmlns:a16="http://schemas.microsoft.com/office/drawing/2014/main" id="{484944F7-1502-3A0B-1EA3-FF6503AF59F5}"/>
              </a:ext>
            </a:extLst>
          </p:cNvPr>
          <p:cNvPicPr>
            <a:picLocks noChangeAspect="1"/>
          </p:cNvPicPr>
          <p:nvPr/>
        </p:nvPicPr>
        <p:blipFill rotWithShape="1">
          <a:blip r:embed="rId2"/>
          <a:srcRect l="1600" t="2459" r="1824" b="6372"/>
          <a:stretch/>
        </p:blipFill>
        <p:spPr>
          <a:xfrm>
            <a:off x="241300" y="4440014"/>
            <a:ext cx="11430000" cy="1365250"/>
          </a:xfrm>
          <a:prstGeom prst="rect">
            <a:avLst/>
          </a:prstGeom>
        </p:spPr>
      </p:pic>
      <p:pic>
        <p:nvPicPr>
          <p:cNvPr id="3" name="Kuva 1">
            <a:extLst>
              <a:ext uri="{FF2B5EF4-FFF2-40B4-BE49-F238E27FC236}">
                <a16:creationId xmlns:a16="http://schemas.microsoft.com/office/drawing/2014/main" id="{052703EA-0F80-EFCB-2648-5B02E9CE2CF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8248" y="6021288"/>
            <a:ext cx="1296144" cy="693732"/>
          </a:xfrm>
          <a:prstGeom prst="rect">
            <a:avLst/>
          </a:prstGeom>
        </p:spPr>
      </p:pic>
    </p:spTree>
    <p:extLst>
      <p:ext uri="{BB962C8B-B14F-4D97-AF65-F5344CB8AC3E}">
        <p14:creationId xmlns:p14="http://schemas.microsoft.com/office/powerpoint/2010/main" val="36133726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98F16FCE-39E8-5AD1-C574-ED0ED0143A17}"/>
              </a:ext>
            </a:extLst>
          </p:cNvPr>
          <p:cNvSpPr txBox="1">
            <a:spLocks noGrp="1"/>
          </p:cNvSpPr>
          <p:nvPr>
            <p:ph type="title" idx="4294967295"/>
          </p:nvPr>
        </p:nvSpPr>
        <p:spPr>
          <a:xfrm>
            <a:off x="216993" y="169476"/>
            <a:ext cx="8961135"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800" b="1" i="0" u="none" strike="noStrike" kern="1200" cap="none" spc="0" normalizeH="0" baseline="0" noProof="0" dirty="0">
                <a:ln>
                  <a:noFill/>
                </a:ln>
                <a:solidFill>
                  <a:schemeClr val="accent1"/>
                </a:solidFill>
                <a:effectLst/>
                <a:uLnTx/>
                <a:uFillTx/>
                <a:latin typeface="+mj-lt"/>
                <a:ea typeface="+mn-ea"/>
                <a:cs typeface="+mn-cs"/>
              </a:rPr>
              <a:t>SWING-menetelmä voi olla kognitiivisesti haastava</a:t>
            </a:r>
          </a:p>
        </p:txBody>
      </p:sp>
      <p:sp>
        <p:nvSpPr>
          <p:cNvPr id="5" name="Tekstiruutu 4">
            <a:extLst>
              <a:ext uri="{FF2B5EF4-FFF2-40B4-BE49-F238E27FC236}">
                <a16:creationId xmlns:a16="http://schemas.microsoft.com/office/drawing/2014/main" id="{71E0B7D3-221C-2845-71EF-E18ABD6BB5ED}"/>
              </a:ext>
            </a:extLst>
          </p:cNvPr>
          <p:cNvSpPr txBox="1"/>
          <p:nvPr/>
        </p:nvSpPr>
        <p:spPr>
          <a:xfrm>
            <a:off x="260402" y="737409"/>
            <a:ext cx="11643117" cy="1323439"/>
          </a:xfrm>
          <a:prstGeom prst="rect">
            <a:avLst/>
          </a:prstGeom>
          <a:solidFill>
            <a:schemeClr val="accent2">
              <a:lumMod val="60000"/>
              <a:lumOff val="40000"/>
            </a:schemeClr>
          </a:solidFill>
        </p:spPr>
        <p:txBody>
          <a:bodyPr wrap="square" rtlCol="0">
            <a:spAutoFit/>
          </a:bodyPr>
          <a:lstStyle/>
          <a:p>
            <a:pPr marL="285750" indent="-285750">
              <a:buFont typeface="Arial" panose="020B0604020202020204" pitchFamily="34" charset="0"/>
              <a:buChar char="•"/>
            </a:pPr>
            <a:r>
              <a:rPr lang="fi-FI" sz="1600" dirty="0"/>
              <a:t>Painoarvojen määrittämisen helpottamiseksi on kehitetty visuaalinen tekniikka (Marttunen ym. 2019).</a:t>
            </a:r>
          </a:p>
          <a:p>
            <a:pPr marL="285750" indent="-285750">
              <a:buFont typeface="Arial" panose="020B0604020202020204" pitchFamily="34" charset="0"/>
              <a:buChar char="•"/>
            </a:pPr>
            <a:r>
              <a:rPr lang="fi-FI" sz="1600" dirty="0"/>
              <a:t>Arvioi ensiksi indikaattorin (esim. fosforikuormituksen, typpikuormituksen ja orgaanisen hiilen kuormituksen) tärkeyttä/merkitystä vesien tilalle Kiurujoen vesistöalueella</a:t>
            </a:r>
          </a:p>
          <a:p>
            <a:pPr marL="285750" indent="-285750">
              <a:buFont typeface="Arial" panose="020B0604020202020204" pitchFamily="34" charset="0"/>
              <a:buChar char="•"/>
            </a:pPr>
            <a:r>
              <a:rPr lang="fi-FI" sz="1600" dirty="0"/>
              <a:t>Arvioi sen jälkeen kuinka suuri ero min- ja </a:t>
            </a:r>
            <a:r>
              <a:rPr lang="fi-FI" sz="1600" dirty="0" err="1"/>
              <a:t>max</a:t>
            </a:r>
            <a:r>
              <a:rPr lang="fi-FI" sz="1600" dirty="0"/>
              <a:t>-arvon välillä esim. tärkeimmäksi arvioidun indikaattorin suhteen? Kuinka muiden indikaattorienvälillä olevat ero suhteutuvat tähän eroon, ovatko suurempia vai pienempiä?</a:t>
            </a:r>
          </a:p>
        </p:txBody>
      </p:sp>
      <p:grpSp>
        <p:nvGrpSpPr>
          <p:cNvPr id="16" name="Group 15" descr="Indikaattorin painoarvo kasvaa, kun ero vaikutuksissa valuma-alueiden välillä sekä indikaattorien tärkeys vesille kasvaa">
            <a:extLst>
              <a:ext uri="{FF2B5EF4-FFF2-40B4-BE49-F238E27FC236}">
                <a16:creationId xmlns:a16="http://schemas.microsoft.com/office/drawing/2014/main" id="{E9F8CA31-FEDF-1533-5030-F679A576597E}"/>
              </a:ext>
            </a:extLst>
          </p:cNvPr>
          <p:cNvGrpSpPr/>
          <p:nvPr/>
        </p:nvGrpSpPr>
        <p:grpSpPr>
          <a:xfrm>
            <a:off x="713249" y="2249759"/>
            <a:ext cx="10632347" cy="4491609"/>
            <a:chOff x="713249" y="2195345"/>
            <a:chExt cx="10632347" cy="4491609"/>
          </a:xfrm>
        </p:grpSpPr>
        <p:sp>
          <p:nvSpPr>
            <p:cNvPr id="31" name="Rectangle 30">
              <a:extLst>
                <a:ext uri="{FF2B5EF4-FFF2-40B4-BE49-F238E27FC236}">
                  <a16:creationId xmlns:a16="http://schemas.microsoft.com/office/drawing/2014/main" id="{1A26BE63-1D6A-FCF3-57DD-525F367ED649}"/>
                </a:ext>
              </a:extLst>
            </p:cNvPr>
            <p:cNvSpPr/>
            <p:nvPr/>
          </p:nvSpPr>
          <p:spPr>
            <a:xfrm>
              <a:off x="3503712" y="2564904"/>
              <a:ext cx="1656184" cy="1152128"/>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DEE0E893-6807-F006-8DA2-0066234EB6E1}"/>
                </a:ext>
              </a:extLst>
            </p:cNvPr>
            <p:cNvSpPr/>
            <p:nvPr/>
          </p:nvSpPr>
          <p:spPr>
            <a:xfrm>
              <a:off x="5159896" y="2564904"/>
              <a:ext cx="1656184" cy="1152128"/>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D55CE22A-9CD9-6F06-DB04-5449F0F915FC}"/>
                </a:ext>
              </a:extLst>
            </p:cNvPr>
            <p:cNvSpPr/>
            <p:nvPr/>
          </p:nvSpPr>
          <p:spPr>
            <a:xfrm>
              <a:off x="6816080" y="2564904"/>
              <a:ext cx="1656184" cy="1152128"/>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5B0BA85E-3FE7-F94B-0C0E-CD3591316A25}"/>
                </a:ext>
              </a:extLst>
            </p:cNvPr>
            <p:cNvSpPr/>
            <p:nvPr/>
          </p:nvSpPr>
          <p:spPr>
            <a:xfrm>
              <a:off x="3503712" y="3717032"/>
              <a:ext cx="1656184" cy="1152128"/>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EB6457B6-E323-362E-61A5-034B11E4300D}"/>
                </a:ext>
              </a:extLst>
            </p:cNvPr>
            <p:cNvSpPr/>
            <p:nvPr/>
          </p:nvSpPr>
          <p:spPr>
            <a:xfrm>
              <a:off x="5159896" y="3717032"/>
              <a:ext cx="1656184" cy="1152128"/>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292BAE28-0356-10A6-03BC-420544F64BDE}"/>
                </a:ext>
              </a:extLst>
            </p:cNvPr>
            <p:cNvSpPr/>
            <p:nvPr/>
          </p:nvSpPr>
          <p:spPr>
            <a:xfrm>
              <a:off x="6816080" y="3717032"/>
              <a:ext cx="1656184" cy="1152128"/>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B457073E-C2D0-6863-5875-0CDD163E8125}"/>
                </a:ext>
              </a:extLst>
            </p:cNvPr>
            <p:cNvSpPr/>
            <p:nvPr/>
          </p:nvSpPr>
          <p:spPr>
            <a:xfrm>
              <a:off x="3503712" y="4869160"/>
              <a:ext cx="1656184" cy="1152128"/>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D7506681-3AF9-34CB-8C06-C147068DED37}"/>
                </a:ext>
              </a:extLst>
            </p:cNvPr>
            <p:cNvSpPr/>
            <p:nvPr/>
          </p:nvSpPr>
          <p:spPr>
            <a:xfrm>
              <a:off x="5159896" y="4869160"/>
              <a:ext cx="1656184" cy="1152128"/>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A3740D2F-351B-BE41-A61B-4D18D541C1AB}"/>
                </a:ext>
              </a:extLst>
            </p:cNvPr>
            <p:cNvSpPr/>
            <p:nvPr/>
          </p:nvSpPr>
          <p:spPr>
            <a:xfrm>
              <a:off x="6816080" y="4869160"/>
              <a:ext cx="1656184" cy="1152128"/>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kstiruutu 10"/>
            <p:cNvSpPr txBox="1"/>
            <p:nvPr/>
          </p:nvSpPr>
          <p:spPr>
            <a:xfrm>
              <a:off x="3503712" y="6025394"/>
              <a:ext cx="1656183" cy="369332"/>
            </a:xfrm>
            <a:prstGeom prst="rect">
              <a:avLst/>
            </a:prstGeom>
            <a:noFill/>
          </p:spPr>
          <p:txBody>
            <a:bodyPr wrap="square" rtlCol="0">
              <a:spAutoFit/>
            </a:bodyPr>
            <a:lstStyle/>
            <a:p>
              <a:pPr algn="ctr"/>
              <a:r>
                <a:rPr lang="fi-FI" dirty="0"/>
                <a:t>Pieni</a:t>
              </a:r>
              <a:endParaRPr lang="en-GB" dirty="0"/>
            </a:p>
          </p:txBody>
        </p:sp>
        <p:sp>
          <p:nvSpPr>
            <p:cNvPr id="12" name="Tekstiruutu 11"/>
            <p:cNvSpPr txBox="1"/>
            <p:nvPr/>
          </p:nvSpPr>
          <p:spPr>
            <a:xfrm>
              <a:off x="5159896" y="6025394"/>
              <a:ext cx="1656183" cy="369332"/>
            </a:xfrm>
            <a:prstGeom prst="rect">
              <a:avLst/>
            </a:prstGeom>
            <a:noFill/>
          </p:spPr>
          <p:txBody>
            <a:bodyPr wrap="square" rtlCol="0">
              <a:spAutoFit/>
            </a:bodyPr>
            <a:lstStyle/>
            <a:p>
              <a:pPr algn="ctr"/>
              <a:r>
                <a:rPr lang="fi-FI" dirty="0"/>
                <a:t>Kohtalainen </a:t>
              </a:r>
              <a:endParaRPr lang="en-GB" dirty="0"/>
            </a:p>
          </p:txBody>
        </p:sp>
        <p:sp>
          <p:nvSpPr>
            <p:cNvPr id="13" name="Tekstiruutu 12"/>
            <p:cNvSpPr txBox="1"/>
            <p:nvPr/>
          </p:nvSpPr>
          <p:spPr>
            <a:xfrm>
              <a:off x="6816080" y="6045132"/>
              <a:ext cx="1656184" cy="369332"/>
            </a:xfrm>
            <a:prstGeom prst="rect">
              <a:avLst/>
            </a:prstGeom>
            <a:noFill/>
          </p:spPr>
          <p:txBody>
            <a:bodyPr wrap="square" rtlCol="0">
              <a:spAutoFit/>
            </a:bodyPr>
            <a:lstStyle/>
            <a:p>
              <a:pPr algn="ctr"/>
              <a:r>
                <a:rPr lang="fi-FI" dirty="0"/>
                <a:t>Suuri</a:t>
              </a:r>
              <a:endParaRPr lang="en-GB" dirty="0"/>
            </a:p>
          </p:txBody>
        </p:sp>
        <p:sp>
          <p:nvSpPr>
            <p:cNvPr id="14" name="Tekstiruutu 13"/>
            <p:cNvSpPr txBox="1"/>
            <p:nvPr/>
          </p:nvSpPr>
          <p:spPr>
            <a:xfrm>
              <a:off x="3503712" y="6379177"/>
              <a:ext cx="4968551" cy="307777"/>
            </a:xfrm>
            <a:prstGeom prst="rect">
              <a:avLst/>
            </a:prstGeom>
            <a:noFill/>
          </p:spPr>
          <p:txBody>
            <a:bodyPr wrap="square" rtlCol="0">
              <a:spAutoFit/>
            </a:bodyPr>
            <a:lstStyle/>
            <a:p>
              <a:pPr algn="ctr"/>
              <a:r>
                <a:rPr lang="fi-FI" sz="1400" b="1" dirty="0"/>
                <a:t>INDIKAATTORIN TÄRKEYS VESIEN TILALLE</a:t>
              </a:r>
              <a:endParaRPr lang="en-GB" sz="1400" b="1" dirty="0"/>
            </a:p>
          </p:txBody>
        </p:sp>
        <p:sp>
          <p:nvSpPr>
            <p:cNvPr id="24" name="Tekstiruutu 23"/>
            <p:cNvSpPr txBox="1"/>
            <p:nvPr/>
          </p:nvSpPr>
          <p:spPr>
            <a:xfrm>
              <a:off x="2698368" y="5246828"/>
              <a:ext cx="805344" cy="369332"/>
            </a:xfrm>
            <a:prstGeom prst="rect">
              <a:avLst/>
            </a:prstGeom>
            <a:noFill/>
          </p:spPr>
          <p:txBody>
            <a:bodyPr wrap="square" rtlCol="0">
              <a:spAutoFit/>
            </a:bodyPr>
            <a:lstStyle/>
            <a:p>
              <a:pPr algn="r"/>
              <a:r>
                <a:rPr lang="fi-FI" dirty="0"/>
                <a:t>Pieni</a:t>
              </a:r>
              <a:endParaRPr lang="en-GB" dirty="0"/>
            </a:p>
          </p:txBody>
        </p:sp>
        <p:sp>
          <p:nvSpPr>
            <p:cNvPr id="25" name="Tekstiruutu 24"/>
            <p:cNvSpPr txBox="1"/>
            <p:nvPr/>
          </p:nvSpPr>
          <p:spPr>
            <a:xfrm>
              <a:off x="2633668" y="4005064"/>
              <a:ext cx="870044" cy="646331"/>
            </a:xfrm>
            <a:prstGeom prst="rect">
              <a:avLst/>
            </a:prstGeom>
            <a:noFill/>
          </p:spPr>
          <p:txBody>
            <a:bodyPr wrap="square" rtlCol="0">
              <a:spAutoFit/>
            </a:bodyPr>
            <a:lstStyle/>
            <a:p>
              <a:pPr algn="r"/>
              <a:r>
                <a:rPr lang="fi-FI" dirty="0"/>
                <a:t>Kohta-</a:t>
              </a:r>
            </a:p>
            <a:p>
              <a:pPr algn="r"/>
              <a:r>
                <a:rPr lang="fi-FI" dirty="0"/>
                <a:t>lainen </a:t>
              </a:r>
              <a:endParaRPr lang="en-GB" dirty="0"/>
            </a:p>
          </p:txBody>
        </p:sp>
        <p:sp>
          <p:nvSpPr>
            <p:cNvPr id="26" name="Tekstiruutu 25"/>
            <p:cNvSpPr txBox="1"/>
            <p:nvPr/>
          </p:nvSpPr>
          <p:spPr>
            <a:xfrm>
              <a:off x="2698368" y="2924944"/>
              <a:ext cx="805344" cy="369332"/>
            </a:xfrm>
            <a:prstGeom prst="rect">
              <a:avLst/>
            </a:prstGeom>
            <a:noFill/>
          </p:spPr>
          <p:txBody>
            <a:bodyPr wrap="square" rtlCol="0">
              <a:spAutoFit/>
            </a:bodyPr>
            <a:lstStyle/>
            <a:p>
              <a:pPr algn="r"/>
              <a:r>
                <a:rPr lang="fi-FI" dirty="0"/>
                <a:t>Suuri </a:t>
              </a:r>
              <a:endParaRPr lang="en-GB" dirty="0"/>
            </a:p>
          </p:txBody>
        </p:sp>
        <p:sp>
          <p:nvSpPr>
            <p:cNvPr id="28" name="Tekstiruutu 27"/>
            <p:cNvSpPr txBox="1"/>
            <p:nvPr/>
          </p:nvSpPr>
          <p:spPr>
            <a:xfrm>
              <a:off x="713249" y="2195345"/>
              <a:ext cx="2807543" cy="523220"/>
            </a:xfrm>
            <a:prstGeom prst="rect">
              <a:avLst/>
            </a:prstGeom>
            <a:noFill/>
          </p:spPr>
          <p:txBody>
            <a:bodyPr wrap="square" rtlCol="0">
              <a:spAutoFit/>
            </a:bodyPr>
            <a:lstStyle/>
            <a:p>
              <a:pPr algn="ctr"/>
              <a:r>
                <a:rPr lang="fi-FI" sz="1400" b="1" dirty="0"/>
                <a:t>ERO VAIKUTUKSESSA </a:t>
              </a:r>
              <a:br>
                <a:rPr lang="fi-FI" sz="1400" b="1" dirty="0"/>
              </a:br>
              <a:r>
                <a:rPr lang="fi-FI" sz="1400" b="1" dirty="0"/>
                <a:t>VALUMA-ALUEIDEN VÄLILLÄ</a:t>
              </a:r>
              <a:endParaRPr lang="en-GB" sz="1400" b="1" dirty="0"/>
            </a:p>
          </p:txBody>
        </p:sp>
        <p:sp>
          <p:nvSpPr>
            <p:cNvPr id="32" name="Tekstiruutu 31"/>
            <p:cNvSpPr txBox="1"/>
            <p:nvPr/>
          </p:nvSpPr>
          <p:spPr>
            <a:xfrm>
              <a:off x="7064243" y="2202713"/>
              <a:ext cx="3393772" cy="307777"/>
            </a:xfrm>
            <a:prstGeom prst="rect">
              <a:avLst/>
            </a:prstGeom>
            <a:solidFill>
              <a:schemeClr val="accent2"/>
            </a:solidFill>
          </p:spPr>
          <p:txBody>
            <a:bodyPr wrap="square" rtlCol="0">
              <a:spAutoFit/>
            </a:bodyPr>
            <a:lstStyle/>
            <a:p>
              <a:pPr algn="ctr"/>
              <a:r>
                <a:rPr lang="fi-FI" sz="1400" dirty="0"/>
                <a:t>Indikaattorin painoarvo kasvaa</a:t>
              </a:r>
              <a:endParaRPr lang="en-GB" sz="1400" dirty="0"/>
            </a:p>
          </p:txBody>
        </p:sp>
        <p:sp>
          <p:nvSpPr>
            <p:cNvPr id="36" name="Ellipsi 35"/>
            <p:cNvSpPr/>
            <p:nvPr/>
          </p:nvSpPr>
          <p:spPr>
            <a:xfrm>
              <a:off x="7540541" y="5313274"/>
              <a:ext cx="211643" cy="20395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38" name="Ellipsi 37"/>
            <p:cNvSpPr/>
            <p:nvPr/>
          </p:nvSpPr>
          <p:spPr>
            <a:xfrm>
              <a:off x="4189547" y="4204809"/>
              <a:ext cx="211643" cy="2039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Tekstiruutu 7">
              <a:extLst>
                <a:ext uri="{FF2B5EF4-FFF2-40B4-BE49-F238E27FC236}">
                  <a16:creationId xmlns:a16="http://schemas.microsoft.com/office/drawing/2014/main" id="{249A1443-4AA6-76A6-E7B1-B0605CF97302}"/>
                </a:ext>
              </a:extLst>
            </p:cNvPr>
            <p:cNvSpPr txBox="1"/>
            <p:nvPr/>
          </p:nvSpPr>
          <p:spPr>
            <a:xfrm>
              <a:off x="7248128" y="2682996"/>
              <a:ext cx="710743" cy="369332"/>
            </a:xfrm>
            <a:prstGeom prst="rect">
              <a:avLst/>
            </a:prstGeom>
            <a:noFill/>
          </p:spPr>
          <p:txBody>
            <a:bodyPr wrap="square" rtlCol="0">
              <a:spAutoFit/>
            </a:bodyPr>
            <a:lstStyle/>
            <a:p>
              <a:r>
                <a:rPr lang="fi-FI" dirty="0"/>
                <a:t>100</a:t>
              </a:r>
            </a:p>
          </p:txBody>
        </p:sp>
        <p:sp>
          <p:nvSpPr>
            <p:cNvPr id="2" name="Ellipsi 1">
              <a:extLst>
                <a:ext uri="{FF2B5EF4-FFF2-40B4-BE49-F238E27FC236}">
                  <a16:creationId xmlns:a16="http://schemas.microsoft.com/office/drawing/2014/main" id="{7B41C869-324C-10B4-7744-28E924AAC8DF}"/>
                </a:ext>
              </a:extLst>
            </p:cNvPr>
            <p:cNvSpPr/>
            <p:nvPr/>
          </p:nvSpPr>
          <p:spPr>
            <a:xfrm>
              <a:off x="8911471" y="3090741"/>
              <a:ext cx="211643" cy="20395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3" name="Tekstiruutu 2">
              <a:extLst>
                <a:ext uri="{FF2B5EF4-FFF2-40B4-BE49-F238E27FC236}">
                  <a16:creationId xmlns:a16="http://schemas.microsoft.com/office/drawing/2014/main" id="{FD3CF837-65B8-4129-FEFF-454A83071CBF}"/>
                </a:ext>
              </a:extLst>
            </p:cNvPr>
            <p:cNvSpPr txBox="1"/>
            <p:nvPr/>
          </p:nvSpPr>
          <p:spPr>
            <a:xfrm>
              <a:off x="9123114" y="2993369"/>
              <a:ext cx="2209799" cy="369332"/>
            </a:xfrm>
            <a:prstGeom prst="rect">
              <a:avLst/>
            </a:prstGeom>
            <a:noFill/>
          </p:spPr>
          <p:txBody>
            <a:bodyPr wrap="square" rtlCol="0">
              <a:spAutoFit/>
            </a:bodyPr>
            <a:lstStyle/>
            <a:p>
              <a:pPr algn="l"/>
              <a:r>
                <a:rPr lang="fi-FI" dirty="0">
                  <a:solidFill>
                    <a:schemeClr val="tx2"/>
                  </a:solidFill>
                </a:rPr>
                <a:t>Indikaattori x</a:t>
              </a:r>
            </a:p>
          </p:txBody>
        </p:sp>
        <p:sp>
          <p:nvSpPr>
            <p:cNvPr id="10" name="Ellipsi 9">
              <a:extLst>
                <a:ext uri="{FF2B5EF4-FFF2-40B4-BE49-F238E27FC236}">
                  <a16:creationId xmlns:a16="http://schemas.microsoft.com/office/drawing/2014/main" id="{313D0EDD-2798-E4A9-0954-2CCD18C220A0}"/>
                </a:ext>
              </a:extLst>
            </p:cNvPr>
            <p:cNvSpPr/>
            <p:nvPr/>
          </p:nvSpPr>
          <p:spPr>
            <a:xfrm>
              <a:off x="8924154" y="3455236"/>
              <a:ext cx="211643" cy="20395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5" name="Tekstiruutu 14">
              <a:extLst>
                <a:ext uri="{FF2B5EF4-FFF2-40B4-BE49-F238E27FC236}">
                  <a16:creationId xmlns:a16="http://schemas.microsoft.com/office/drawing/2014/main" id="{3C9157C4-7E4C-F4F8-8F71-B2347AB636ED}"/>
                </a:ext>
              </a:extLst>
            </p:cNvPr>
            <p:cNvSpPr txBox="1"/>
            <p:nvPr/>
          </p:nvSpPr>
          <p:spPr>
            <a:xfrm>
              <a:off x="9135797" y="3383281"/>
              <a:ext cx="2209799" cy="369332"/>
            </a:xfrm>
            <a:prstGeom prst="rect">
              <a:avLst/>
            </a:prstGeom>
            <a:noFill/>
          </p:spPr>
          <p:txBody>
            <a:bodyPr wrap="square" rtlCol="0">
              <a:spAutoFit/>
            </a:bodyPr>
            <a:lstStyle/>
            <a:p>
              <a:pPr algn="l"/>
              <a:r>
                <a:rPr lang="fi-FI" dirty="0">
                  <a:solidFill>
                    <a:schemeClr val="tx2"/>
                  </a:solidFill>
                </a:rPr>
                <a:t>Indikaattori y</a:t>
              </a:r>
            </a:p>
          </p:txBody>
        </p:sp>
        <p:cxnSp>
          <p:nvCxnSpPr>
            <p:cNvPr id="4" name="Suora nuoliyhdysviiva 3">
              <a:extLst>
                <a:ext uri="{FF2B5EF4-FFF2-40B4-BE49-F238E27FC236}">
                  <a16:creationId xmlns:a16="http://schemas.microsoft.com/office/drawing/2014/main" id="{765BAC3A-993E-91D6-B0B5-FA63DFAE8AF7}"/>
                </a:ext>
              </a:extLst>
            </p:cNvPr>
            <p:cNvCxnSpPr>
              <a:cxnSpLocks/>
            </p:cNvCxnSpPr>
            <p:nvPr/>
          </p:nvCxnSpPr>
          <p:spPr>
            <a:xfrm flipV="1">
              <a:off x="3503712" y="2636912"/>
              <a:ext cx="4896544" cy="338437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5" name="Ellipsi 34"/>
            <p:cNvSpPr/>
            <p:nvPr/>
          </p:nvSpPr>
          <p:spPr>
            <a:xfrm>
              <a:off x="7896200" y="2780928"/>
              <a:ext cx="211643" cy="20395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37" name="Ellipsi 36"/>
            <p:cNvSpPr/>
            <p:nvPr/>
          </p:nvSpPr>
          <p:spPr>
            <a:xfrm>
              <a:off x="5884357" y="4164828"/>
              <a:ext cx="211643" cy="20395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9" name="Ellipsi 38"/>
            <p:cNvSpPr/>
            <p:nvPr/>
          </p:nvSpPr>
          <p:spPr>
            <a:xfrm>
              <a:off x="4268778" y="5329515"/>
              <a:ext cx="211643" cy="203958"/>
            </a:xfrm>
            <a:prstGeom prst="ellipse">
              <a:avLst/>
            </a:prstGeom>
            <a:solidFill>
              <a:schemeClr val="bg1">
                <a:lumMod val="5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cxnSp>
          <p:nvCxnSpPr>
            <p:cNvPr id="7" name="Suora yhdysviiva 6"/>
            <p:cNvCxnSpPr>
              <a:cxnSpLocks/>
            </p:cNvCxnSpPr>
            <p:nvPr/>
          </p:nvCxnSpPr>
          <p:spPr>
            <a:xfrm>
              <a:off x="3503712" y="2555189"/>
              <a:ext cx="0" cy="346609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uora yhdysviiva 8"/>
            <p:cNvCxnSpPr>
              <a:cxnSpLocks/>
            </p:cNvCxnSpPr>
            <p:nvPr/>
          </p:nvCxnSpPr>
          <p:spPr>
            <a:xfrm>
              <a:off x="3503712" y="6021288"/>
              <a:ext cx="496855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0" name="Tekstiruutu 7">
              <a:extLst>
                <a:ext uri="{FF2B5EF4-FFF2-40B4-BE49-F238E27FC236}">
                  <a16:creationId xmlns:a16="http://schemas.microsoft.com/office/drawing/2014/main" id="{93AD573E-9ABC-4EA7-F5D2-8D02DC2EA056}"/>
                </a:ext>
              </a:extLst>
            </p:cNvPr>
            <p:cNvSpPr txBox="1"/>
            <p:nvPr/>
          </p:nvSpPr>
          <p:spPr>
            <a:xfrm>
              <a:off x="7104112" y="4941168"/>
              <a:ext cx="1080120" cy="369332"/>
            </a:xfrm>
            <a:prstGeom prst="rect">
              <a:avLst/>
            </a:prstGeom>
            <a:noFill/>
          </p:spPr>
          <p:txBody>
            <a:bodyPr wrap="square" rtlCol="0">
              <a:spAutoFit/>
            </a:bodyPr>
            <a:lstStyle/>
            <a:p>
              <a:r>
                <a:rPr lang="fi-FI" dirty="0"/>
                <a:t>~30–50</a:t>
              </a:r>
            </a:p>
          </p:txBody>
        </p:sp>
      </p:grpSp>
      <p:pic>
        <p:nvPicPr>
          <p:cNvPr id="17" name="Kuva 1">
            <a:extLst>
              <a:ext uri="{FF2B5EF4-FFF2-40B4-BE49-F238E27FC236}">
                <a16:creationId xmlns:a16="http://schemas.microsoft.com/office/drawing/2014/main" id="{8D70D77D-4FD0-5C37-A1BC-AE1EE25ACE3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60496" y="5229200"/>
            <a:ext cx="1296144" cy="693732"/>
          </a:xfrm>
          <a:prstGeom prst="rect">
            <a:avLst/>
          </a:prstGeom>
        </p:spPr>
      </p:pic>
    </p:spTree>
    <p:extLst>
      <p:ext uri="{BB962C8B-B14F-4D97-AF65-F5344CB8AC3E}">
        <p14:creationId xmlns:p14="http://schemas.microsoft.com/office/powerpoint/2010/main" val="9325761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descr="Karttakuva indeksitarkastelusta">
            <a:extLst>
              <a:ext uri="{FF2B5EF4-FFF2-40B4-BE49-F238E27FC236}">
                <a16:creationId xmlns:a16="http://schemas.microsoft.com/office/drawing/2014/main" id="{1D0A17C1-F090-C602-5753-B815753B3941}"/>
              </a:ext>
            </a:extLst>
          </p:cNvPr>
          <p:cNvPicPr>
            <a:picLocks noChangeAspect="1"/>
          </p:cNvPicPr>
          <p:nvPr/>
        </p:nvPicPr>
        <p:blipFill rotWithShape="1">
          <a:blip r:embed="rId3"/>
          <a:srcRect r="2731"/>
          <a:stretch/>
        </p:blipFill>
        <p:spPr>
          <a:xfrm>
            <a:off x="5674321" y="620688"/>
            <a:ext cx="4131831" cy="5983590"/>
          </a:xfrm>
          <a:prstGeom prst="rect">
            <a:avLst/>
          </a:prstGeom>
        </p:spPr>
      </p:pic>
      <p:sp>
        <p:nvSpPr>
          <p:cNvPr id="5" name="Otsikko 4">
            <a:extLst>
              <a:ext uri="{FF2B5EF4-FFF2-40B4-BE49-F238E27FC236}">
                <a16:creationId xmlns:a16="http://schemas.microsoft.com/office/drawing/2014/main" id="{18320060-0855-4BD9-83A2-D0DE475D7320}"/>
              </a:ext>
            </a:extLst>
          </p:cNvPr>
          <p:cNvSpPr>
            <a:spLocks noGrp="1"/>
          </p:cNvSpPr>
          <p:nvPr>
            <p:ph type="title"/>
          </p:nvPr>
        </p:nvSpPr>
        <p:spPr>
          <a:xfrm>
            <a:off x="320261" y="75405"/>
            <a:ext cx="5888750" cy="1121347"/>
          </a:xfrm>
        </p:spPr>
        <p:txBody>
          <a:bodyPr/>
          <a:lstStyle/>
          <a:p>
            <a:r>
              <a:rPr lang="fi-FI" sz="3600" dirty="0"/>
              <a:t>Vesistökuormitusindeksi</a:t>
            </a:r>
          </a:p>
        </p:txBody>
      </p:sp>
      <p:sp>
        <p:nvSpPr>
          <p:cNvPr id="6" name="Sisällön paikkamerkki 5">
            <a:extLst>
              <a:ext uri="{FF2B5EF4-FFF2-40B4-BE49-F238E27FC236}">
                <a16:creationId xmlns:a16="http://schemas.microsoft.com/office/drawing/2014/main" id="{E6ED0F48-F9E3-4AD7-87CB-361A8181DCCD}"/>
              </a:ext>
            </a:extLst>
          </p:cNvPr>
          <p:cNvSpPr>
            <a:spLocks noGrp="1"/>
          </p:cNvSpPr>
          <p:nvPr>
            <p:ph idx="1"/>
          </p:nvPr>
        </p:nvSpPr>
        <p:spPr>
          <a:xfrm>
            <a:off x="320261" y="1078168"/>
            <a:ext cx="5457372" cy="2142253"/>
          </a:xfrm>
        </p:spPr>
        <p:txBody>
          <a:bodyPr/>
          <a:lstStyle/>
          <a:p>
            <a:pPr marL="268288" indent="-268288">
              <a:buFont typeface="Arial" panose="020B0604020202020204" pitchFamily="34" charset="0"/>
              <a:buChar char="•"/>
            </a:pPr>
            <a:r>
              <a:rPr lang="fi-FI" sz="2000" dirty="0">
                <a:latin typeface="Arial" panose="020B0604020202020204" pitchFamily="34" charset="0"/>
                <a:ea typeface="Arial" panose="020B0604020202020204" pitchFamily="34" charset="0"/>
              </a:rPr>
              <a:t>K</a:t>
            </a:r>
            <a:r>
              <a:rPr lang="fi-FI" sz="2000" dirty="0">
                <a:effectLst/>
                <a:latin typeface="Arial" panose="020B0604020202020204" pitchFamily="34" charset="0"/>
                <a:ea typeface="Arial" panose="020B0604020202020204" pitchFamily="34" charset="0"/>
              </a:rPr>
              <a:t>uvaa osavaluma-alueella syntyvää vesistökuormitusta</a:t>
            </a:r>
            <a:endParaRPr lang="fi-FI" sz="2000" dirty="0"/>
          </a:p>
          <a:p>
            <a:pPr marL="268288" indent="-268288">
              <a:buFont typeface="Arial" panose="020B0604020202020204" pitchFamily="34" charset="0"/>
              <a:buChar char="•"/>
            </a:pPr>
            <a:r>
              <a:rPr lang="fi-FI" sz="2000" dirty="0"/>
              <a:t>Fosforin, typen ja orgaanisen aineen kuormitus  WSFS-</a:t>
            </a:r>
            <a:r>
              <a:rPr lang="fi-FI" sz="2000" dirty="0" err="1"/>
              <a:t>Vemala</a:t>
            </a:r>
            <a:r>
              <a:rPr lang="fi-FI" sz="2000" dirty="0"/>
              <a:t> kuormitusmallista </a:t>
            </a:r>
          </a:p>
          <a:p>
            <a:pPr marL="268288" indent="-268288">
              <a:buFont typeface="Arial" panose="020B0604020202020204" pitchFamily="34" charset="0"/>
              <a:buChar char="•"/>
            </a:pPr>
            <a:r>
              <a:rPr lang="fi-FI" sz="2000" dirty="0"/>
              <a:t>Eroosiopotentiaalin arviointiin hyödynnetty </a:t>
            </a:r>
            <a:r>
              <a:rPr lang="fi-FI" sz="2000" dirty="0" err="1"/>
              <a:t>Rusle</a:t>
            </a:r>
            <a:r>
              <a:rPr lang="fi-FI" sz="2000" dirty="0"/>
              <a:t>-eroosiomallia </a:t>
            </a:r>
          </a:p>
          <a:p>
            <a:endParaRPr lang="fi-FI" dirty="0"/>
          </a:p>
        </p:txBody>
      </p:sp>
      <p:graphicFrame>
        <p:nvGraphicFramePr>
          <p:cNvPr id="2" name="Chart 1" descr="Esimerkki kuormitusindeksistä eri valuma-alueilla">
            <a:extLst>
              <a:ext uri="{FF2B5EF4-FFF2-40B4-BE49-F238E27FC236}">
                <a16:creationId xmlns:a16="http://schemas.microsoft.com/office/drawing/2014/main" id="{47CBB55A-2DBE-06F7-BB9E-B6D0786AD1A3}"/>
              </a:ext>
            </a:extLst>
          </p:cNvPr>
          <p:cNvGraphicFramePr>
            <a:graphicFrameLocks/>
          </p:cNvGraphicFramePr>
          <p:nvPr>
            <p:extLst>
              <p:ext uri="{D42A27DB-BD31-4B8C-83A1-F6EECF244321}">
                <p14:modId xmlns:p14="http://schemas.microsoft.com/office/powerpoint/2010/main" val="1011350800"/>
              </p:ext>
            </p:extLst>
          </p:nvPr>
        </p:nvGraphicFramePr>
        <p:xfrm>
          <a:off x="245711" y="3637579"/>
          <a:ext cx="5457372" cy="2832559"/>
        </p:xfrm>
        <a:graphic>
          <a:graphicData uri="http://schemas.openxmlformats.org/drawingml/2006/chart">
            <c:chart xmlns:c="http://schemas.openxmlformats.org/drawingml/2006/chart" xmlns:r="http://schemas.openxmlformats.org/officeDocument/2006/relationships" r:id="rId4"/>
          </a:graphicData>
        </a:graphic>
      </p:graphicFrame>
      <p:sp>
        <p:nvSpPr>
          <p:cNvPr id="3" name="Tekstiruutu 2">
            <a:extLst>
              <a:ext uri="{FF2B5EF4-FFF2-40B4-BE49-F238E27FC236}">
                <a16:creationId xmlns:a16="http://schemas.microsoft.com/office/drawing/2014/main" id="{D8E7FB0B-3723-103B-10F0-21367612C3B5}"/>
              </a:ext>
            </a:extLst>
          </p:cNvPr>
          <p:cNvSpPr txBox="1"/>
          <p:nvPr/>
        </p:nvSpPr>
        <p:spPr>
          <a:xfrm>
            <a:off x="9866355" y="4658176"/>
            <a:ext cx="2243227" cy="1015663"/>
          </a:xfrm>
          <a:prstGeom prst="rect">
            <a:avLst/>
          </a:prstGeom>
          <a:solidFill>
            <a:schemeClr val="accent4">
              <a:lumMod val="20000"/>
              <a:lumOff val="80000"/>
            </a:schemeClr>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rgbClr val="000000"/>
                </a:solidFill>
                <a:effectLst/>
                <a:uLnTx/>
                <a:uFillTx/>
                <a:latin typeface="Arial"/>
                <a:ea typeface="+mn-ea"/>
                <a:cs typeface="+mn-cs"/>
              </a:rPr>
              <a:t>Indikaattorien painoarvot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200" b="0" i="0" u="none" strike="noStrike" kern="1200" cap="none" spc="0" normalizeH="0" baseline="0" noProof="0" dirty="0">
                <a:ln>
                  <a:noFill/>
                </a:ln>
                <a:solidFill>
                  <a:srgbClr val="000000"/>
                </a:solidFill>
                <a:effectLst/>
                <a:uLnTx/>
                <a:uFillTx/>
                <a:latin typeface="Arial"/>
                <a:ea typeface="+mn-ea"/>
                <a:cs typeface="+mn-cs"/>
              </a:rPr>
              <a:t>P-kuormitus 0,37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200" b="0" i="0" u="none" strike="noStrike" kern="1200" cap="none" spc="0" normalizeH="0" baseline="0" noProof="0" dirty="0">
                <a:ln>
                  <a:noFill/>
                </a:ln>
                <a:solidFill>
                  <a:srgbClr val="000000"/>
                </a:solidFill>
                <a:effectLst/>
                <a:uLnTx/>
                <a:uFillTx/>
                <a:latin typeface="Arial"/>
                <a:ea typeface="+mn-ea"/>
                <a:cs typeface="+mn-cs"/>
              </a:rPr>
              <a:t>N-kuormitus 0,19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200" b="0" i="0" u="none" strike="noStrike" kern="1200" cap="none" spc="0" normalizeH="0" baseline="0" noProof="0" dirty="0">
                <a:ln>
                  <a:noFill/>
                </a:ln>
                <a:solidFill>
                  <a:srgbClr val="000000"/>
                </a:solidFill>
                <a:effectLst/>
                <a:uLnTx/>
                <a:uFillTx/>
                <a:latin typeface="Arial"/>
                <a:ea typeface="+mn-ea"/>
                <a:cs typeface="+mn-cs"/>
              </a:rPr>
              <a:t>TOC-kuormitus 0,37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200" b="0" i="0" u="none" strike="noStrike" kern="1200" cap="none" spc="0" normalizeH="0" baseline="0" noProof="0" dirty="0">
                <a:ln>
                  <a:noFill/>
                </a:ln>
                <a:solidFill>
                  <a:srgbClr val="000000"/>
                </a:solidFill>
                <a:effectLst/>
                <a:uLnTx/>
                <a:uFillTx/>
                <a:latin typeface="Arial"/>
                <a:ea typeface="+mn-ea"/>
                <a:cs typeface="+mn-cs"/>
              </a:rPr>
              <a:t>Eroosiopotentiaali 0,07</a:t>
            </a:r>
          </a:p>
        </p:txBody>
      </p:sp>
    </p:spTree>
    <p:extLst>
      <p:ext uri="{BB962C8B-B14F-4D97-AF65-F5344CB8AC3E}">
        <p14:creationId xmlns:p14="http://schemas.microsoft.com/office/powerpoint/2010/main" val="34894286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otsikko 5">
            <a:extLst>
              <a:ext uri="{FF2B5EF4-FFF2-40B4-BE49-F238E27FC236}">
                <a16:creationId xmlns:a16="http://schemas.microsoft.com/office/drawing/2014/main" id="{6DA6A7E8-5199-2EB0-B62F-FB78B5FC6534}"/>
              </a:ext>
              <a:ext uri="{C183D7F6-B498-43B3-948B-1728B52AA6E4}">
                <adec:decorative xmlns:adec="http://schemas.microsoft.com/office/drawing/2017/decorative" val="1"/>
              </a:ext>
            </a:extLst>
          </p:cNvPr>
          <p:cNvSpPr txBox="1">
            <a:spLocks/>
          </p:cNvSpPr>
          <p:nvPr/>
        </p:nvSpPr>
        <p:spPr>
          <a:xfrm>
            <a:off x="587828" y="880610"/>
            <a:ext cx="4495800" cy="555284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i-FI" sz="1800" dirty="0"/>
          </a:p>
        </p:txBody>
      </p:sp>
      <p:sp>
        <p:nvSpPr>
          <p:cNvPr id="5" name="Title 4">
            <a:extLst>
              <a:ext uri="{FF2B5EF4-FFF2-40B4-BE49-F238E27FC236}">
                <a16:creationId xmlns:a16="http://schemas.microsoft.com/office/drawing/2014/main" id="{A2F6B602-E2CE-BC46-999D-4FF44A4F8BFF}"/>
              </a:ext>
            </a:extLst>
          </p:cNvPr>
          <p:cNvSpPr>
            <a:spLocks noGrp="1"/>
          </p:cNvSpPr>
          <p:nvPr>
            <p:ph type="title"/>
          </p:nvPr>
        </p:nvSpPr>
        <p:spPr>
          <a:xfrm>
            <a:off x="682170" y="332657"/>
            <a:ext cx="11318486" cy="648071"/>
          </a:xfrm>
        </p:spPr>
        <p:txBody>
          <a:bodyPr/>
          <a:lstStyle/>
          <a:p>
            <a:r>
              <a:rPr lang="fi-FI" sz="3600" dirty="0"/>
              <a:t>Monitavoitearvioinnin oppeja indeksitarkasteluihin</a:t>
            </a:r>
            <a:endParaRPr lang="en-GB" sz="3600" dirty="0"/>
          </a:p>
        </p:txBody>
      </p:sp>
      <p:sp>
        <p:nvSpPr>
          <p:cNvPr id="7" name="Sisällön paikkamerkki 6">
            <a:extLst>
              <a:ext uri="{FF2B5EF4-FFF2-40B4-BE49-F238E27FC236}">
                <a16:creationId xmlns:a16="http://schemas.microsoft.com/office/drawing/2014/main" id="{CE4B4951-FBCB-6A5B-1D38-D7F2A6F186B7}"/>
              </a:ext>
            </a:extLst>
          </p:cNvPr>
          <p:cNvSpPr>
            <a:spLocks noGrp="1"/>
          </p:cNvSpPr>
          <p:nvPr>
            <p:ph idx="1"/>
          </p:nvPr>
        </p:nvSpPr>
        <p:spPr>
          <a:xfrm>
            <a:off x="682170" y="1052736"/>
            <a:ext cx="5701862" cy="5616624"/>
          </a:xfrm>
        </p:spPr>
        <p:txBody>
          <a:bodyPr/>
          <a:lstStyle/>
          <a:p>
            <a:r>
              <a:rPr lang="fi-FI" dirty="0"/>
              <a:t>Vältettävä päällekkäisyyksiä indikaattoreissa</a:t>
            </a:r>
          </a:p>
          <a:p>
            <a:pPr marL="446088" lvl="1" indent="-263525"/>
            <a:r>
              <a:rPr lang="fi-FI" sz="2000" dirty="0"/>
              <a:t>Vaarana tuplalaskenta, tiettyjen ominaispiirteiden ylikorostaminen</a:t>
            </a:r>
          </a:p>
          <a:p>
            <a:pPr marL="446088" lvl="1" indent="-263525"/>
            <a:r>
              <a:rPr lang="fi-FI" sz="2000" dirty="0"/>
              <a:t>Indikaattorien välisten korrelaatioiden tarkastelut</a:t>
            </a:r>
          </a:p>
          <a:p>
            <a:r>
              <a:rPr lang="fi-FI" dirty="0"/>
              <a:t>Indikaattorien painotus on keskeinen vaihe</a:t>
            </a:r>
          </a:p>
          <a:p>
            <a:pPr marL="446088" lvl="1" indent="-263525"/>
            <a:r>
              <a:rPr lang="fi-FI" sz="2000" dirty="0"/>
              <a:t>Tasapainotus voi houkuttaa, mutta on lähtökohtaisesti virheellinen tapa</a:t>
            </a:r>
          </a:p>
          <a:p>
            <a:pPr marL="717550" lvl="2" indent="-271463"/>
            <a:r>
              <a:rPr lang="fi-FI" dirty="0"/>
              <a:t>Vaarana vähäisten vaikutusten ylikorostaminen tai merkittävien vaikutusten aliarviointi</a:t>
            </a:r>
          </a:p>
          <a:p>
            <a:pPr marL="446088" lvl="1" indent="-263525"/>
            <a:r>
              <a:rPr lang="fi-FI" sz="2000" dirty="0"/>
              <a:t>Vaikutuserojen huomiointi olennaista</a:t>
            </a:r>
          </a:p>
          <a:p>
            <a:pPr marL="717550" lvl="2" indent="-271463"/>
            <a:r>
              <a:rPr lang="fi-FI" dirty="0"/>
              <a:t>Erilaisten vaihtoehtojen tarkasteluissa helpompaa ja intuitiivisempaa kuin indeksien muodostamisessa</a:t>
            </a:r>
          </a:p>
          <a:p>
            <a:endParaRPr lang="fi-FI" sz="2000" dirty="0"/>
          </a:p>
        </p:txBody>
      </p:sp>
      <p:sp>
        <p:nvSpPr>
          <p:cNvPr id="10" name="Sisällön paikkamerkki 9">
            <a:extLst>
              <a:ext uri="{FF2B5EF4-FFF2-40B4-BE49-F238E27FC236}">
                <a16:creationId xmlns:a16="http://schemas.microsoft.com/office/drawing/2014/main" id="{5102F672-34B6-3B39-6082-AB739D745BF0}"/>
              </a:ext>
            </a:extLst>
          </p:cNvPr>
          <p:cNvSpPr>
            <a:spLocks noGrp="1"/>
          </p:cNvSpPr>
          <p:nvPr>
            <p:ph idx="10"/>
          </p:nvPr>
        </p:nvSpPr>
        <p:spPr>
          <a:xfrm>
            <a:off x="6240016" y="1052736"/>
            <a:ext cx="5472608" cy="4330825"/>
          </a:xfrm>
        </p:spPr>
        <p:txBody>
          <a:bodyPr/>
          <a:lstStyle/>
          <a:p>
            <a:r>
              <a:rPr lang="fi-FI" dirty="0"/>
              <a:t>Kokonaisindeksi ja näkökulmat</a:t>
            </a:r>
          </a:p>
          <a:p>
            <a:pPr marL="446088" lvl="1" indent="-269875"/>
            <a:r>
              <a:rPr lang="fi-FI" sz="2000" dirty="0"/>
              <a:t>Punainen lanka indeksien yhdistämisessä</a:t>
            </a:r>
          </a:p>
          <a:p>
            <a:r>
              <a:rPr lang="fi-FI" dirty="0"/>
              <a:t>Tulosten havainnollinen esittäminen</a:t>
            </a:r>
          </a:p>
          <a:p>
            <a:pPr marL="446088" lvl="1" indent="-263525"/>
            <a:r>
              <a:rPr lang="fi-FI" sz="2000" dirty="0"/>
              <a:t>Pylväskaaviot: yleiskuva syistä, miksi jokin alue on muita huonompi/parempi</a:t>
            </a:r>
          </a:p>
          <a:p>
            <a:r>
              <a:rPr lang="fi-FI" dirty="0"/>
              <a:t>Herkkyystarkastelut</a:t>
            </a:r>
          </a:p>
          <a:p>
            <a:pPr marL="446088" lvl="1" indent="-263525">
              <a:tabLst>
                <a:tab pos="809625" algn="l"/>
              </a:tabLst>
            </a:pPr>
            <a:r>
              <a:rPr lang="fi-FI" sz="2000" dirty="0"/>
              <a:t>Lähtötietoihin liittyy epävarmuuksia ja painoarvoihin subjektiivisuutta</a:t>
            </a:r>
          </a:p>
          <a:p>
            <a:endParaRPr lang="fi-FI" sz="2000" dirty="0"/>
          </a:p>
        </p:txBody>
      </p:sp>
      <p:pic>
        <p:nvPicPr>
          <p:cNvPr id="6" name="Kuva 1">
            <a:extLst>
              <a:ext uri="{FF2B5EF4-FFF2-40B4-BE49-F238E27FC236}">
                <a16:creationId xmlns:a16="http://schemas.microsoft.com/office/drawing/2014/main" id="{533E5730-51C5-60EC-901B-AC69B6CA65F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8248" y="6021288"/>
            <a:ext cx="1296144" cy="693732"/>
          </a:xfrm>
          <a:prstGeom prst="rect">
            <a:avLst/>
          </a:prstGeom>
        </p:spPr>
      </p:pic>
    </p:spTree>
    <p:extLst>
      <p:ext uri="{BB962C8B-B14F-4D97-AF65-F5344CB8AC3E}">
        <p14:creationId xmlns:p14="http://schemas.microsoft.com/office/powerpoint/2010/main" val="32642971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1C694A-87E0-5540-6CDD-7D3F9589F58B}"/>
              </a:ext>
            </a:extLst>
          </p:cNvPr>
          <p:cNvSpPr>
            <a:spLocks noGrp="1"/>
          </p:cNvSpPr>
          <p:nvPr>
            <p:ph type="ctrTitle"/>
          </p:nvPr>
        </p:nvSpPr>
        <p:spPr>
          <a:xfrm>
            <a:off x="4924349" y="1678301"/>
            <a:ext cx="6454851" cy="2818747"/>
          </a:xfrm>
        </p:spPr>
        <p:txBody>
          <a:bodyPr/>
          <a:lstStyle/>
          <a:p>
            <a:r>
              <a:rPr lang="fi-FI" dirty="0">
                <a:solidFill>
                  <a:schemeClr val="accent4"/>
                </a:solidFill>
              </a:rPr>
              <a:t>Turve-Arvi</a:t>
            </a:r>
            <a:br>
              <a:rPr lang="fi-FI" dirty="0"/>
            </a:br>
            <a:br>
              <a:rPr lang="fi-FI" dirty="0"/>
            </a:br>
            <a:r>
              <a:rPr lang="fi-FI" sz="3200" dirty="0"/>
              <a:t>Työkalu entisten turvetuotantoalueiden jatkokäyttövaihtoehtojen arviointiin </a:t>
            </a:r>
            <a:endParaRPr lang="fi-FI" dirty="0"/>
          </a:p>
        </p:txBody>
      </p:sp>
      <p:sp>
        <p:nvSpPr>
          <p:cNvPr id="2" name="Date Placeholder 1">
            <a:extLst>
              <a:ext uri="{FF2B5EF4-FFF2-40B4-BE49-F238E27FC236}">
                <a16:creationId xmlns:a16="http://schemas.microsoft.com/office/drawing/2014/main" id="{82917D3F-A0D7-CB91-B669-279A827AF18C}"/>
              </a:ext>
            </a:extLst>
          </p:cNvPr>
          <p:cNvSpPr>
            <a:spLocks noGrp="1"/>
          </p:cNvSpPr>
          <p:nvPr>
            <p:ph type="dt" sz="half" idx="4294967295"/>
          </p:nvPr>
        </p:nvSpPr>
        <p:spPr>
          <a:xfrm>
            <a:off x="0" y="0"/>
            <a:ext cx="0" cy="0"/>
          </a:xfrm>
        </p:spPr>
        <p:txBody>
          <a:bodyPr/>
          <a:lstStyle/>
          <a:p>
            <a:r>
              <a:rPr lang="fi-FI" dirty="0"/>
              <a:t> </a:t>
            </a:r>
          </a:p>
        </p:txBody>
      </p:sp>
      <p:pic>
        <p:nvPicPr>
          <p:cNvPr id="4" name="Kuva 1">
            <a:extLst>
              <a:ext uri="{FF2B5EF4-FFF2-40B4-BE49-F238E27FC236}">
                <a16:creationId xmlns:a16="http://schemas.microsoft.com/office/drawing/2014/main" id="{18BE4073-51AD-5890-653F-0191F0DF652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4959" y="5635964"/>
            <a:ext cx="1930761" cy="1033396"/>
          </a:xfrm>
          <a:prstGeom prst="rect">
            <a:avLst/>
          </a:prstGeom>
        </p:spPr>
      </p:pic>
    </p:spTree>
    <p:extLst>
      <p:ext uri="{BB962C8B-B14F-4D97-AF65-F5344CB8AC3E}">
        <p14:creationId xmlns:p14="http://schemas.microsoft.com/office/powerpoint/2010/main" val="30583573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14132-164D-7A80-52A1-28671231990B}"/>
              </a:ext>
            </a:extLst>
          </p:cNvPr>
          <p:cNvSpPr>
            <a:spLocks noGrp="1"/>
          </p:cNvSpPr>
          <p:nvPr>
            <p:ph type="title"/>
          </p:nvPr>
        </p:nvSpPr>
        <p:spPr>
          <a:xfrm>
            <a:off x="682170" y="476673"/>
            <a:ext cx="10827659" cy="648072"/>
          </a:xfrm>
        </p:spPr>
        <p:txBody>
          <a:bodyPr/>
          <a:lstStyle/>
          <a:p>
            <a:r>
              <a:rPr lang="fi-FI" sz="3600" dirty="0"/>
              <a:t>Taustaa työkalun kehitykselle</a:t>
            </a:r>
          </a:p>
        </p:txBody>
      </p:sp>
      <p:sp>
        <p:nvSpPr>
          <p:cNvPr id="3" name="Content Placeholder 2">
            <a:extLst>
              <a:ext uri="{FF2B5EF4-FFF2-40B4-BE49-F238E27FC236}">
                <a16:creationId xmlns:a16="http://schemas.microsoft.com/office/drawing/2014/main" id="{501F326C-02D2-555C-09D4-D4E024C50F51}"/>
              </a:ext>
            </a:extLst>
          </p:cNvPr>
          <p:cNvSpPr>
            <a:spLocks noGrp="1"/>
          </p:cNvSpPr>
          <p:nvPr>
            <p:ph idx="1"/>
          </p:nvPr>
        </p:nvSpPr>
        <p:spPr>
          <a:xfrm>
            <a:off x="682170" y="1340768"/>
            <a:ext cx="10827659" cy="4488533"/>
          </a:xfrm>
        </p:spPr>
        <p:txBody>
          <a:bodyPr/>
          <a:lstStyle/>
          <a:p>
            <a:r>
              <a:rPr lang="fi-FI" dirty="0"/>
              <a:t>Turvetuotannosta poistuneet alueet ovat usein yksityisten omistamia ja olleen esim. turvetuotantoyhtiöllä vuokralla</a:t>
            </a:r>
          </a:p>
          <a:p>
            <a:pPr marL="627063" lvl="1" indent="-274638"/>
            <a:r>
              <a:rPr lang="fi-FI" dirty="0"/>
              <a:t>Mitä tehdä alueille kun turvetuotanto lakkaa?</a:t>
            </a:r>
          </a:p>
          <a:p>
            <a:pPr marL="342900" indent="-342900">
              <a:spcBef>
                <a:spcPts val="600"/>
              </a:spcBef>
              <a:buFont typeface="Wingdings" panose="05000000000000000000" pitchFamily="2" charset="2"/>
              <a:buChar char="à"/>
            </a:pPr>
            <a:r>
              <a:rPr lang="fi-FI" dirty="0"/>
              <a:t>Kehitettiin Turve-Arvi-työkalu</a:t>
            </a:r>
            <a:r>
              <a:rPr lang="fi-FI" sz="2000" dirty="0"/>
              <a:t> (</a:t>
            </a:r>
            <a:r>
              <a:rPr lang="fi-FI" sz="2000" dirty="0">
                <a:solidFill>
                  <a:schemeClr val="accent3">
                    <a:lumMod val="75000"/>
                  </a:schemeClr>
                </a:solidFill>
                <a:hlinkClick r:id="rId2">
                  <a:extLst>
                    <a:ext uri="{A12FA001-AC4F-418D-AE19-62706E023703}">
                      <ahyp:hlinkClr xmlns:ahyp="http://schemas.microsoft.com/office/drawing/2018/hyperlinkcolor" val="tx"/>
                    </a:ext>
                  </a:extLst>
                </a:hlinkClick>
              </a:rPr>
              <a:t>https://turvearvi.syke.fi</a:t>
            </a:r>
            <a:r>
              <a:rPr lang="fi-FI" sz="2000" dirty="0"/>
              <a:t>)</a:t>
            </a:r>
          </a:p>
          <a:p>
            <a:r>
              <a:rPr lang="fi-FI" dirty="0"/>
              <a:t>Turve-Arvin nettipohjainen käyttöliittymä</a:t>
            </a:r>
          </a:p>
          <a:p>
            <a:pPr marL="627063" lvl="1" indent="-274638">
              <a:buFont typeface="+mj-lt"/>
              <a:buAutoNum type="arabicPeriod"/>
            </a:pPr>
            <a:r>
              <a:rPr lang="fi-FI" dirty="0"/>
              <a:t>Käyttäjä syöttää työkaluun oman alueensa ominaispiirteet (esim. turpeen paksuus, alusmaalaji, happamuus, jne.)</a:t>
            </a:r>
          </a:p>
          <a:p>
            <a:pPr marL="627063" lvl="1" indent="-274638">
              <a:buFont typeface="+mj-lt"/>
              <a:buAutoNum type="arabicPeriod"/>
            </a:pPr>
            <a:r>
              <a:rPr lang="fi-FI" dirty="0"/>
              <a:t>Työkalu antaa arvion eri jatkokäyttömuotojen soveltuvuudesta</a:t>
            </a:r>
          </a:p>
          <a:p>
            <a:pPr marL="989013" lvl="2" indent="-276225"/>
            <a:r>
              <a:rPr lang="fi-FI" dirty="0"/>
              <a:t>Taulukko, jossa soveltuvuus eri ominaispiirteiden perusteella ja kokonaisarvio soveltuvuudesta</a:t>
            </a:r>
          </a:p>
          <a:p>
            <a:pPr marL="989013" lvl="2" indent="-276225"/>
            <a:r>
              <a:rPr lang="fi-FI" dirty="0"/>
              <a:t>Taulukon solua klikkaamalla saa lisätietoa arvion perusteluista</a:t>
            </a:r>
          </a:p>
          <a:p>
            <a:pPr marL="627063" lvl="1" indent="-265113">
              <a:buFont typeface="+mj-lt"/>
              <a:buAutoNum type="arabicPeriod"/>
            </a:pPr>
            <a:r>
              <a:rPr lang="fi-FI" dirty="0"/>
              <a:t>Soveltuvia jatkokäyttömuotoja voi vertailla monitavoitteisesti</a:t>
            </a:r>
          </a:p>
          <a:p>
            <a:pPr marL="989013" lvl="2" indent="-276225"/>
            <a:r>
              <a:rPr lang="fi-FI" dirty="0"/>
              <a:t>Taulukko, jossa jatkokäyttömuotojen vaikutukset eri tavoitteiden suhteen </a:t>
            </a:r>
          </a:p>
          <a:p>
            <a:pPr marL="989013" lvl="2" indent="-276225"/>
            <a:r>
              <a:rPr lang="fi-FI" dirty="0"/>
              <a:t>Painottamalla tavoitteita omien näkemysten suhteen saadaan </a:t>
            </a:r>
            <a:br>
              <a:rPr lang="fi-FI" dirty="0"/>
            </a:br>
            <a:r>
              <a:rPr lang="fi-FI" dirty="0"/>
              <a:t>näkemysten mukainen kokonaisarvio toimenpiteen hyvyydestä</a:t>
            </a:r>
          </a:p>
          <a:p>
            <a:pPr marL="989013" lvl="2" indent="-276225"/>
            <a:endParaRPr lang="fi-FI" dirty="0"/>
          </a:p>
          <a:p>
            <a:pPr marL="877888" lvl="2" indent="-342900"/>
            <a:endParaRPr lang="fi-FI" dirty="0"/>
          </a:p>
          <a:p>
            <a:pPr marL="877888" lvl="2" indent="-342900"/>
            <a:endParaRPr lang="fi-FI" dirty="0"/>
          </a:p>
          <a:p>
            <a:pPr marL="695325" lvl="1" indent="-342900"/>
            <a:endParaRPr lang="fi-FI" dirty="0"/>
          </a:p>
        </p:txBody>
      </p:sp>
      <p:pic>
        <p:nvPicPr>
          <p:cNvPr id="4" name="Kuva 1">
            <a:extLst>
              <a:ext uri="{FF2B5EF4-FFF2-40B4-BE49-F238E27FC236}">
                <a16:creationId xmlns:a16="http://schemas.microsoft.com/office/drawing/2014/main" id="{3DD902E5-B224-73F1-2E3C-7A12553814B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0496" y="5229200"/>
            <a:ext cx="1296144" cy="693732"/>
          </a:xfrm>
          <a:prstGeom prst="rect">
            <a:avLst/>
          </a:prstGeom>
        </p:spPr>
      </p:pic>
    </p:spTree>
    <p:extLst>
      <p:ext uri="{BB962C8B-B14F-4D97-AF65-F5344CB8AC3E}">
        <p14:creationId xmlns:p14="http://schemas.microsoft.com/office/powerpoint/2010/main" val="9104472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urve-arvi - Soveltuvuusarviointi-ikkuna">
            <a:extLst>
              <a:ext uri="{FF2B5EF4-FFF2-40B4-BE49-F238E27FC236}">
                <a16:creationId xmlns:a16="http://schemas.microsoft.com/office/drawing/2014/main" id="{6FC1C768-2706-6A5C-BE78-036050985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00" y="0"/>
            <a:ext cx="11870310" cy="6858000"/>
          </a:xfrm>
          <a:prstGeom prst="rect">
            <a:avLst/>
          </a:prstGeom>
        </p:spPr>
      </p:pic>
      <p:sp>
        <p:nvSpPr>
          <p:cNvPr id="3" name="TextBox 2">
            <a:extLst>
              <a:ext uri="{FF2B5EF4-FFF2-40B4-BE49-F238E27FC236}">
                <a16:creationId xmlns:a16="http://schemas.microsoft.com/office/drawing/2014/main" id="{F7652BE7-0DC9-94A6-B7F0-104CF4376236}"/>
              </a:ext>
            </a:extLst>
          </p:cNvPr>
          <p:cNvSpPr txBox="1"/>
          <p:nvPr/>
        </p:nvSpPr>
        <p:spPr>
          <a:xfrm>
            <a:off x="9757458" y="127322"/>
            <a:ext cx="2222340" cy="428264"/>
          </a:xfrm>
          <a:prstGeom prst="rect">
            <a:avLst/>
          </a:prstGeom>
          <a:noFill/>
        </p:spPr>
        <p:txBody>
          <a:bodyPr wrap="none" lIns="0" tIns="0" rIns="0" bIns="0" rtlCol="0" anchor="t" anchorCtr="0">
            <a:noAutofit/>
          </a:bodyPr>
          <a:lstStyle/>
          <a:p>
            <a:pPr algn="l"/>
            <a:r>
              <a:rPr lang="fi-FI" sz="2400" dirty="0">
                <a:solidFill>
                  <a:schemeClr val="tx2"/>
                </a:solidFill>
              </a:rPr>
              <a:t>turvearvi.syke.fi</a:t>
            </a:r>
            <a:endParaRPr lang="fi-FI" sz="2400" kern="1200" dirty="0">
              <a:solidFill>
                <a:schemeClr val="tx2"/>
              </a:solidFill>
              <a:latin typeface="+mn-lt"/>
              <a:ea typeface="+mn-ea"/>
              <a:cs typeface="+mn-cs"/>
            </a:endParaRPr>
          </a:p>
        </p:txBody>
      </p:sp>
      <p:sp>
        <p:nvSpPr>
          <p:cNvPr id="4" name="Title 3">
            <a:extLst>
              <a:ext uri="{FF2B5EF4-FFF2-40B4-BE49-F238E27FC236}">
                <a16:creationId xmlns:a16="http://schemas.microsoft.com/office/drawing/2014/main" id="{DE39E16A-4BA3-7FDA-65F8-8CD5DBDA7263}"/>
              </a:ext>
            </a:extLst>
          </p:cNvPr>
          <p:cNvSpPr>
            <a:spLocks noGrp="1"/>
          </p:cNvSpPr>
          <p:nvPr>
            <p:ph type="title" idx="4294967295"/>
          </p:nvPr>
        </p:nvSpPr>
        <p:spPr>
          <a:xfrm>
            <a:off x="8328248" y="116632"/>
            <a:ext cx="3719736" cy="1512168"/>
          </a:xfrm>
          <a:prstGeom prst="rect">
            <a:avLst/>
          </a:prstGeom>
          <a:solidFill>
            <a:schemeClr val="accent3">
              <a:lumMod val="75000"/>
            </a:schemeClr>
          </a:solidFill>
          <a:ln w="12700" cap="flat" cmpd="sng" algn="ctr">
            <a:solidFill>
              <a:schemeClr val="accent3">
                <a:lumMod val="50000"/>
              </a:schemeClr>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schemeClr val="bg1"/>
                </a:solidFill>
                <a:effectLst/>
                <a:uLnTx/>
                <a:uFillTx/>
                <a:latin typeface="+mn-lt"/>
                <a:ea typeface="+mn-ea"/>
                <a:cs typeface="+mn-cs"/>
              </a:rPr>
              <a:t>Soveltuvuusarviointi</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0" i="0" u="none" strike="noStrike" kern="1200" cap="none" spc="0" normalizeH="0" baseline="0" noProof="0" dirty="0">
                <a:ln>
                  <a:noFill/>
                </a:ln>
                <a:solidFill>
                  <a:schemeClr val="bg1"/>
                </a:solidFill>
                <a:effectLst/>
                <a:uLnTx/>
                <a:uFillTx/>
                <a:latin typeface="+mn-lt"/>
                <a:ea typeface="+mn-ea"/>
                <a:cs typeface="+mn-cs"/>
              </a:rPr>
              <a:t>Riveillä eri vaihtoehdot</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0" i="0" u="none" strike="noStrike" kern="1200" cap="none" spc="0" normalizeH="0" baseline="0" noProof="0" dirty="0">
                <a:ln>
                  <a:noFill/>
                </a:ln>
                <a:solidFill>
                  <a:schemeClr val="bg1"/>
                </a:solidFill>
                <a:effectLst/>
                <a:uLnTx/>
                <a:uFillTx/>
                <a:latin typeface="+mn-lt"/>
                <a:ea typeface="+mn-ea"/>
                <a:cs typeface="+mn-cs"/>
              </a:rPr>
              <a:t>Sarakkeissa arvio vaihtoehdon soveltuvuudesta kunkin eri ominaisuuden suhteen</a:t>
            </a:r>
          </a:p>
        </p:txBody>
      </p:sp>
      <p:sp>
        <p:nvSpPr>
          <p:cNvPr id="6" name="TextBox 5">
            <a:extLst>
              <a:ext uri="{FF2B5EF4-FFF2-40B4-BE49-F238E27FC236}">
                <a16:creationId xmlns:a16="http://schemas.microsoft.com/office/drawing/2014/main" id="{4C20B5E9-0765-D6EB-F16E-FC3B079D69FA}"/>
              </a:ext>
            </a:extLst>
          </p:cNvPr>
          <p:cNvSpPr txBox="1"/>
          <p:nvPr/>
        </p:nvSpPr>
        <p:spPr>
          <a:xfrm>
            <a:off x="191344" y="1196752"/>
            <a:ext cx="2592288" cy="369332"/>
          </a:xfrm>
          <a:prstGeom prst="rect">
            <a:avLst/>
          </a:prstGeom>
          <a:noFill/>
        </p:spPr>
        <p:txBody>
          <a:bodyPr wrap="square">
            <a:spAutoFit/>
          </a:bodyPr>
          <a:lstStyle/>
          <a:p>
            <a:r>
              <a:rPr lang="en-GB" dirty="0">
                <a:solidFill>
                  <a:schemeClr val="accent3">
                    <a:lumMod val="75000"/>
                  </a:schemeClr>
                </a:solidFill>
                <a:hlinkClick r:id="rId3">
                  <a:extLst>
                    <a:ext uri="{A12FA001-AC4F-418D-AE19-62706E023703}">
                      <ahyp:hlinkClr xmlns:ahyp="http://schemas.microsoft.com/office/drawing/2018/hyperlinkcolor" val="tx"/>
                    </a:ext>
                  </a:extLst>
                </a:hlinkClick>
              </a:rPr>
              <a:t>https://turvearvi.syke.fi</a:t>
            </a:r>
            <a:endParaRPr lang="en-GB" dirty="0">
              <a:solidFill>
                <a:schemeClr val="accent3">
                  <a:lumMod val="75000"/>
                </a:schemeClr>
              </a:solidFill>
            </a:endParaRPr>
          </a:p>
        </p:txBody>
      </p:sp>
    </p:spTree>
    <p:extLst>
      <p:ext uri="{BB962C8B-B14F-4D97-AF65-F5344CB8AC3E}">
        <p14:creationId xmlns:p14="http://schemas.microsoft.com/office/powerpoint/2010/main" val="24261113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E7BDD3-1FB7-A980-A689-AC497DD33E06}"/>
              </a:ext>
            </a:extLst>
          </p:cNvPr>
          <p:cNvSpPr>
            <a:spLocks noGrp="1"/>
          </p:cNvSpPr>
          <p:nvPr>
            <p:ph type="title" idx="4294967295"/>
          </p:nvPr>
        </p:nvSpPr>
        <p:spPr>
          <a:xfrm>
            <a:off x="9192344" y="188640"/>
            <a:ext cx="2736304" cy="1080120"/>
          </a:xfrm>
          <a:prstGeom prst="rect">
            <a:avLst/>
          </a:prstGeom>
          <a:solidFill>
            <a:schemeClr val="accent3">
              <a:lumMod val="75000"/>
            </a:schemeClr>
          </a:solidFill>
          <a:ln w="12700" cap="flat" cmpd="sng" algn="ctr">
            <a:solidFill>
              <a:schemeClr val="accent3">
                <a:lumMod val="50000"/>
              </a:schemeClr>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chemeClr val="bg1"/>
                </a:solidFill>
                <a:effectLst/>
                <a:uLnTx/>
                <a:uFillTx/>
                <a:latin typeface="+mn-lt"/>
                <a:ea typeface="+mn-ea"/>
                <a:cs typeface="+mn-cs"/>
              </a:rPr>
              <a:t>Lisätietoikkuna soveltuvuusarvioinnin perusteista</a:t>
            </a:r>
          </a:p>
        </p:txBody>
      </p:sp>
      <p:pic>
        <p:nvPicPr>
          <p:cNvPr id="2" name="Picture 1" descr="Turve-Arvi: Lisätietoikkuna soveltuvuusarvioinnin pereusteita">
            <a:extLst>
              <a:ext uri="{FF2B5EF4-FFF2-40B4-BE49-F238E27FC236}">
                <a16:creationId xmlns:a16="http://schemas.microsoft.com/office/drawing/2014/main" id="{7D0C3335-A7B2-5BC9-96B1-461E564BAD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00" y="0"/>
            <a:ext cx="11870310" cy="6858000"/>
          </a:xfrm>
          <a:prstGeom prst="rect">
            <a:avLst/>
          </a:prstGeom>
        </p:spPr>
      </p:pic>
      <p:pic>
        <p:nvPicPr>
          <p:cNvPr id="5" name="Picture 4" descr="Turve-Arvi - Lisätietoikkuna soveltuvuusarvioinnin perusteista">
            <a:extLst>
              <a:ext uri="{FF2B5EF4-FFF2-40B4-BE49-F238E27FC236}">
                <a16:creationId xmlns:a16="http://schemas.microsoft.com/office/drawing/2014/main" id="{63500BE0-0F1C-4FC1-E8D7-07F12BF4DDFA}"/>
              </a:ext>
            </a:extLst>
          </p:cNvPr>
          <p:cNvPicPr>
            <a:picLocks noChangeAspect="1"/>
          </p:cNvPicPr>
          <p:nvPr/>
        </p:nvPicPr>
        <p:blipFill rotWithShape="1">
          <a:blip r:embed="rId3">
            <a:extLst>
              <a:ext uri="{28A0092B-C50C-407E-A947-70E740481C1C}">
                <a14:useLocalDpi xmlns:a14="http://schemas.microsoft.com/office/drawing/2010/main" val="0"/>
              </a:ext>
            </a:extLst>
          </a:blip>
          <a:srcRect l="909" t="22861" r="48085" b="860"/>
          <a:stretch/>
        </p:blipFill>
        <p:spPr>
          <a:xfrm>
            <a:off x="638629" y="754742"/>
            <a:ext cx="6554234" cy="59726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D05C892E-29CC-683C-60C4-BB059E3F58F2}"/>
              </a:ext>
              <a:ext uri="{C183D7F6-B498-43B3-948B-1728B52AA6E4}">
                <adec:decorative xmlns:adec="http://schemas.microsoft.com/office/drawing/2017/decorative" val="1"/>
              </a:ext>
            </a:extLst>
          </p:cNvPr>
          <p:cNvSpPr txBox="1"/>
          <p:nvPr/>
        </p:nvSpPr>
        <p:spPr>
          <a:xfrm>
            <a:off x="9757458" y="127322"/>
            <a:ext cx="2222340" cy="428264"/>
          </a:xfrm>
          <a:prstGeom prst="rect">
            <a:avLst/>
          </a:prstGeom>
          <a:noFill/>
        </p:spPr>
        <p:txBody>
          <a:bodyPr wrap="none" lIns="0" tIns="0" rIns="0" bIns="0" rtlCol="0" anchor="t" anchorCtr="0">
            <a:noAutofit/>
          </a:bodyPr>
          <a:lstStyle/>
          <a:p>
            <a:pPr algn="l"/>
            <a:r>
              <a:rPr lang="fi-FI" sz="2400" dirty="0">
                <a:solidFill>
                  <a:schemeClr val="tx2"/>
                </a:solidFill>
              </a:rPr>
              <a:t>turvearvi.syke.fi</a:t>
            </a:r>
            <a:endParaRPr lang="fi-FI" sz="2400" kern="1200" dirty="0">
              <a:solidFill>
                <a:schemeClr val="tx2"/>
              </a:solidFill>
              <a:latin typeface="+mn-lt"/>
              <a:ea typeface="+mn-ea"/>
              <a:cs typeface="+mn-cs"/>
            </a:endParaRPr>
          </a:p>
        </p:txBody>
      </p:sp>
    </p:spTree>
    <p:extLst>
      <p:ext uri="{BB962C8B-B14F-4D97-AF65-F5344CB8AC3E}">
        <p14:creationId xmlns:p14="http://schemas.microsoft.com/office/powerpoint/2010/main" val="1064120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CFEC5-684D-3F33-29AC-476F65C9B3BF}"/>
              </a:ext>
            </a:extLst>
          </p:cNvPr>
          <p:cNvSpPr>
            <a:spLocks noGrp="1"/>
          </p:cNvSpPr>
          <p:nvPr>
            <p:ph type="title"/>
          </p:nvPr>
        </p:nvSpPr>
        <p:spPr>
          <a:xfrm>
            <a:off x="682170" y="296652"/>
            <a:ext cx="11102462" cy="900100"/>
          </a:xfrm>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altLang="fi-FI" sz="3600" b="1" i="0" u="none" strike="noStrike" kern="1200" cap="none" spc="0" normalizeH="0" baseline="0" noProof="0" dirty="0">
                <a:ln>
                  <a:noFill/>
                </a:ln>
                <a:solidFill>
                  <a:srgbClr val="005854"/>
                </a:solidFill>
                <a:effectLst/>
                <a:uLnTx/>
                <a:uFillTx/>
                <a:latin typeface="Century Gothic"/>
                <a:ea typeface="+mj-ea"/>
                <a:cs typeface="+mj-cs"/>
              </a:rPr>
              <a:t>Monitavoitearviointi yhdistää tutkimustietoa ja sidosryhmien arvoja</a:t>
            </a:r>
            <a:endParaRPr kumimoji="0" lang="en-US" altLang="fi-FI" sz="3600" b="1" i="0" u="none" strike="noStrike" kern="1200" cap="none" spc="0" normalizeH="0" baseline="0" noProof="0" dirty="0">
              <a:ln>
                <a:noFill/>
              </a:ln>
              <a:solidFill>
                <a:srgbClr val="005854"/>
              </a:solidFill>
              <a:effectLst/>
              <a:uLnTx/>
              <a:uFillTx/>
              <a:latin typeface="Century Gothic"/>
              <a:ea typeface="+mj-ea"/>
              <a:cs typeface="+mj-cs"/>
            </a:endParaRPr>
          </a:p>
        </p:txBody>
      </p:sp>
      <p:sp>
        <p:nvSpPr>
          <p:cNvPr id="3" name="Content Placeholder 2">
            <a:extLst>
              <a:ext uri="{FF2B5EF4-FFF2-40B4-BE49-F238E27FC236}">
                <a16:creationId xmlns:a16="http://schemas.microsoft.com/office/drawing/2014/main" id="{A333CE45-B94E-FD1B-2966-F7536532B685}"/>
              </a:ext>
            </a:extLst>
          </p:cNvPr>
          <p:cNvSpPr>
            <a:spLocks noGrp="1"/>
          </p:cNvSpPr>
          <p:nvPr>
            <p:ph idx="1"/>
          </p:nvPr>
        </p:nvSpPr>
        <p:spPr>
          <a:xfrm>
            <a:off x="682170" y="1268760"/>
            <a:ext cx="6853990" cy="4560541"/>
          </a:xfrm>
        </p:spPr>
        <p:txBody>
          <a:bodyPr/>
          <a:lstStyle/>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fi-FI" altLang="fi-FI" sz="2400" b="0" i="0" u="none" strike="noStrike" kern="1200" cap="none" spc="0" normalizeH="0" baseline="0" noProof="0" dirty="0">
                <a:ln>
                  <a:noFill/>
                </a:ln>
                <a:solidFill>
                  <a:srgbClr val="005854"/>
                </a:solidFill>
                <a:effectLst/>
                <a:uLnTx/>
                <a:uFillTx/>
                <a:latin typeface="Arial"/>
                <a:ea typeface="+mn-ea"/>
                <a:cs typeface="+mn-cs"/>
              </a:rPr>
              <a:t>Tyypillisesti suunnittelussa korostetaan tiedon merkitystä</a:t>
            </a:r>
          </a:p>
          <a:p>
            <a:pPr marL="623888" lvl="1" indent="-260350">
              <a:lnSpc>
                <a:spcPct val="100000"/>
              </a:lnSpc>
              <a:spcBef>
                <a:spcPts val="600"/>
              </a:spcBef>
              <a:defRPr/>
            </a:pPr>
            <a:r>
              <a:rPr kumimoji="0" lang="fi-FI" altLang="fi-FI" sz="2000" b="0" i="0" u="none" strike="noStrike" kern="1200" cap="none" spc="0" normalizeH="0" baseline="0" noProof="0" dirty="0">
                <a:ln>
                  <a:noFill/>
                </a:ln>
                <a:solidFill>
                  <a:srgbClr val="005854"/>
                </a:solidFill>
                <a:effectLst/>
                <a:uLnTx/>
                <a:uFillTx/>
                <a:latin typeface="Arial"/>
                <a:ea typeface="+mn-ea"/>
                <a:cs typeface="+mn-cs"/>
              </a:rPr>
              <a:t>Vaikutustiedon tulkinta ja vaikutusten merkittävyys riippuu kuitenkin tarkastelijan arvoista</a:t>
            </a:r>
          </a:p>
          <a:p>
            <a:pPr marL="342900" indent="-342900">
              <a:lnSpc>
                <a:spcPct val="100000"/>
              </a:lnSpc>
              <a:spcBef>
                <a:spcPts val="1800"/>
              </a:spcBef>
              <a:buFont typeface="Arial" panose="020B0604020202020204" pitchFamily="34" charset="0"/>
              <a:buChar char="•"/>
            </a:pPr>
            <a:r>
              <a:rPr lang="fi-FI" b="1" dirty="0">
                <a:solidFill>
                  <a:schemeClr val="accent3">
                    <a:lumMod val="75000"/>
                  </a:schemeClr>
                </a:solidFill>
              </a:rPr>
              <a:t>Monitavoitearviointi on järjestelmällinen lähestymistapa</a:t>
            </a:r>
          </a:p>
          <a:p>
            <a:pPr marL="623888" lvl="1" indent="-260350">
              <a:lnSpc>
                <a:spcPct val="100000"/>
              </a:lnSpc>
            </a:pPr>
            <a:r>
              <a:rPr lang="fi-FI" sz="2000" dirty="0"/>
              <a:t>Tavoitteiden tunnistamiseen</a:t>
            </a:r>
          </a:p>
          <a:p>
            <a:pPr marL="623888" lvl="1" indent="-260350">
              <a:lnSpc>
                <a:spcPct val="100000"/>
              </a:lnSpc>
              <a:spcBef>
                <a:spcPts val="300"/>
              </a:spcBef>
            </a:pPr>
            <a:r>
              <a:rPr lang="fi-FI" sz="2000" dirty="0"/>
              <a:t>Vaihtoehtojen luomiseen</a:t>
            </a:r>
          </a:p>
          <a:p>
            <a:pPr marL="623888" lvl="1" indent="-260350">
              <a:lnSpc>
                <a:spcPct val="100000"/>
              </a:lnSpc>
              <a:spcBef>
                <a:spcPts val="300"/>
              </a:spcBef>
            </a:pPr>
            <a:r>
              <a:rPr lang="fi-FI" sz="2000" dirty="0"/>
              <a:t>Vaihtoehtojen monitavoitteiseen vertailuun eri näkökulmista</a:t>
            </a:r>
          </a:p>
          <a:p>
            <a:pPr marL="342900" indent="-342900">
              <a:lnSpc>
                <a:spcPct val="100000"/>
              </a:lnSpc>
              <a:spcBef>
                <a:spcPts val="1800"/>
              </a:spcBef>
              <a:buFont typeface="Arial" panose="020B0604020202020204" pitchFamily="34" charset="0"/>
              <a:buChar char="•"/>
            </a:pPr>
            <a:r>
              <a:rPr lang="fi-FI" dirty="0"/>
              <a:t>Tavoitteena tukea laadukasta päätöksentekoa ja oppimista tekemällä prosessista</a:t>
            </a:r>
          </a:p>
          <a:p>
            <a:pPr marL="623888" lvl="1" indent="-260350">
              <a:lnSpc>
                <a:spcPct val="100000"/>
              </a:lnSpc>
            </a:pPr>
            <a:r>
              <a:rPr lang="fi-FI" sz="2000" dirty="0"/>
              <a:t>Rationaalista ja perusteltua</a:t>
            </a:r>
          </a:p>
          <a:p>
            <a:pPr marL="623888" lvl="1" indent="-260350">
              <a:lnSpc>
                <a:spcPct val="100000"/>
              </a:lnSpc>
              <a:spcBef>
                <a:spcPts val="300"/>
              </a:spcBef>
            </a:pPr>
            <a:r>
              <a:rPr lang="fi-FI" sz="2000" dirty="0"/>
              <a:t>Läpinäkyvää ja tehokasta</a:t>
            </a:r>
          </a:p>
        </p:txBody>
      </p:sp>
      <p:sp>
        <p:nvSpPr>
          <p:cNvPr id="22" name="Text Box 22">
            <a:extLst>
              <a:ext uri="{FF2B5EF4-FFF2-40B4-BE49-F238E27FC236}">
                <a16:creationId xmlns:a16="http://schemas.microsoft.com/office/drawing/2014/main" id="{DA233D2C-B317-CB90-F60E-A9E10A6D5BA4}"/>
              </a:ext>
            </a:extLst>
          </p:cNvPr>
          <p:cNvSpPr txBox="1">
            <a:spLocks noChangeArrowheads="1"/>
          </p:cNvSpPr>
          <p:nvPr/>
        </p:nvSpPr>
        <p:spPr bwMode="auto">
          <a:xfrm>
            <a:off x="7104112" y="3527720"/>
            <a:ext cx="15481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58775" indent="-358775" eaLnBrk="0" hangingPunct="0">
              <a:defRPr sz="2400">
                <a:solidFill>
                  <a:schemeClr val="tx1"/>
                </a:solidFill>
                <a:latin typeface="Arial Narrow" pitchFamily="34" charset="0"/>
              </a:defRPr>
            </a:lvl1pPr>
            <a:lvl2pPr marL="742950" indent="-285750" eaLnBrk="0" hangingPunct="0">
              <a:defRPr sz="2400">
                <a:solidFill>
                  <a:schemeClr val="tx1"/>
                </a:solidFill>
                <a:latin typeface="Arial Narrow" pitchFamily="34" charset="0"/>
              </a:defRPr>
            </a:lvl2pPr>
            <a:lvl3pPr marL="1143000" indent="-228600" eaLnBrk="0" hangingPunct="0">
              <a:defRPr sz="2400">
                <a:solidFill>
                  <a:schemeClr val="tx1"/>
                </a:solidFill>
                <a:latin typeface="Arial Narrow" pitchFamily="34" charset="0"/>
              </a:defRPr>
            </a:lvl3pPr>
            <a:lvl4pPr marL="1600200" indent="-228600" eaLnBrk="0" hangingPunct="0">
              <a:defRPr sz="2400">
                <a:solidFill>
                  <a:schemeClr val="tx1"/>
                </a:solidFill>
                <a:latin typeface="Arial Narrow" pitchFamily="34" charset="0"/>
              </a:defRPr>
            </a:lvl4pPr>
            <a:lvl5pPr marL="2057400" indent="-228600" eaLnBrk="0" hangingPunct="0">
              <a:defRPr sz="2400">
                <a:solidFill>
                  <a:schemeClr val="tx1"/>
                </a:solidFill>
                <a:latin typeface="Arial Narrow" pitchFamily="34" charset="0"/>
              </a:defRPr>
            </a:lvl5pPr>
            <a:lvl6pPr marL="2514600" indent="-228600" eaLnBrk="0" fontAlgn="base" hangingPunct="0">
              <a:spcBef>
                <a:spcPct val="0"/>
              </a:spcBef>
              <a:spcAft>
                <a:spcPct val="0"/>
              </a:spcAft>
              <a:defRPr sz="2400">
                <a:solidFill>
                  <a:schemeClr val="tx1"/>
                </a:solidFill>
                <a:latin typeface="Arial Narrow" pitchFamily="34" charset="0"/>
              </a:defRPr>
            </a:lvl6pPr>
            <a:lvl7pPr marL="2971800" indent="-228600" eaLnBrk="0" fontAlgn="base" hangingPunct="0">
              <a:spcBef>
                <a:spcPct val="0"/>
              </a:spcBef>
              <a:spcAft>
                <a:spcPct val="0"/>
              </a:spcAft>
              <a:defRPr sz="2400">
                <a:solidFill>
                  <a:schemeClr val="tx1"/>
                </a:solidFill>
                <a:latin typeface="Arial Narrow" pitchFamily="34" charset="0"/>
              </a:defRPr>
            </a:lvl7pPr>
            <a:lvl8pPr marL="3429000" indent="-228600" eaLnBrk="0" fontAlgn="base" hangingPunct="0">
              <a:spcBef>
                <a:spcPct val="0"/>
              </a:spcBef>
              <a:spcAft>
                <a:spcPct val="0"/>
              </a:spcAft>
              <a:defRPr sz="2400">
                <a:solidFill>
                  <a:schemeClr val="tx1"/>
                </a:solidFill>
                <a:latin typeface="Arial Narrow" pitchFamily="34" charset="0"/>
              </a:defRPr>
            </a:lvl8pPr>
            <a:lvl9pPr marL="3886200" indent="-228600" eaLnBrk="0" fontAlgn="base" hangingPunct="0">
              <a:spcBef>
                <a:spcPct val="0"/>
              </a:spcBef>
              <a:spcAft>
                <a:spcPct val="0"/>
              </a:spcAft>
              <a:defRPr sz="2400">
                <a:solidFill>
                  <a:schemeClr val="tx1"/>
                </a:solidFill>
                <a:latin typeface="Arial Narrow" pitchFamily="34" charset="0"/>
              </a:defRPr>
            </a:lvl9pPr>
          </a:lstStyle>
          <a:p>
            <a:pPr marL="358775" marR="0" lvl="0" indent="-358775" algn="r" defTabSz="914400" rtl="0" eaLnBrk="1" fontAlgn="auto" latinLnBrk="0" hangingPunct="1">
              <a:lnSpc>
                <a:spcPct val="100000"/>
              </a:lnSpc>
              <a:spcBef>
                <a:spcPct val="50000"/>
              </a:spcBef>
              <a:spcAft>
                <a:spcPts val="0"/>
              </a:spcAft>
              <a:buClrTx/>
              <a:buSzTx/>
              <a:buFont typeface="Wingdings" pitchFamily="2" charset="2"/>
              <a:buNone/>
              <a:tabLst/>
              <a:defRPr/>
            </a:pPr>
            <a:r>
              <a:rPr kumimoji="0" lang="fi-FI"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Maailman-katsomus</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grpSp>
        <p:nvGrpSpPr>
          <p:cNvPr id="29" name="Group 28" descr="Tiedot + Arvot = Vaihtoehtojen mieluisuus">
            <a:extLst>
              <a:ext uri="{FF2B5EF4-FFF2-40B4-BE49-F238E27FC236}">
                <a16:creationId xmlns:a16="http://schemas.microsoft.com/office/drawing/2014/main" id="{FBF900C5-A62F-899A-8B33-E0B3487FAAB8}"/>
              </a:ext>
            </a:extLst>
          </p:cNvPr>
          <p:cNvGrpSpPr/>
          <p:nvPr/>
        </p:nvGrpSpPr>
        <p:grpSpPr>
          <a:xfrm>
            <a:off x="7572164" y="1021164"/>
            <a:ext cx="4619836" cy="4721225"/>
            <a:chOff x="7572164" y="1021164"/>
            <a:chExt cx="4619836" cy="4721225"/>
          </a:xfrm>
        </p:grpSpPr>
        <p:sp>
          <p:nvSpPr>
            <p:cNvPr id="5" name="Oval 5">
              <a:extLst>
                <a:ext uri="{FF2B5EF4-FFF2-40B4-BE49-F238E27FC236}">
                  <a16:creationId xmlns:a16="http://schemas.microsoft.com/office/drawing/2014/main" id="{A3E4DC7A-EBCD-8362-26B1-246504DB6F80}"/>
                </a:ext>
              </a:extLst>
            </p:cNvPr>
            <p:cNvSpPr>
              <a:spLocks noChangeArrowheads="1"/>
            </p:cNvSpPr>
            <p:nvPr/>
          </p:nvSpPr>
          <p:spPr bwMode="auto">
            <a:xfrm>
              <a:off x="9077744" y="1806977"/>
              <a:ext cx="1223963" cy="863600"/>
            </a:xfrm>
            <a:prstGeom prst="ellipse">
              <a:avLst/>
            </a:prstGeom>
            <a:solidFill>
              <a:schemeClr val="accent1">
                <a:lumMod val="40000"/>
                <a:lumOff val="60000"/>
              </a:schemeClr>
            </a:solidFill>
            <a:ln w="25400" algn="ctr">
              <a:solidFill>
                <a:schemeClr val="tx1"/>
              </a:solidFill>
              <a:round/>
              <a:headEnd/>
              <a:tailEnd/>
            </a:ln>
          </p:spPr>
          <p:txBody>
            <a:bodyPr wrap="none" anchor="ctr"/>
            <a:lstStyle/>
            <a:p>
              <a:pPr marL="358775" marR="0" lvl="0" indent="-358775" algn="ctr" defTabSz="914400" rtl="0" eaLnBrk="1" fontAlgn="auto" latinLnBrk="0" hangingPunct="1">
                <a:lnSpc>
                  <a:spcPct val="100000"/>
                </a:lnSpc>
                <a:spcBef>
                  <a:spcPts val="0"/>
                </a:spcBef>
                <a:spcAft>
                  <a:spcPts val="0"/>
                </a:spcAft>
                <a:buClrTx/>
                <a:buSzTx/>
                <a:buFont typeface="Wingdings" pitchFamily="2" charset="2"/>
                <a:buNone/>
                <a:tabLst/>
                <a:defRPr/>
              </a:pPr>
              <a:r>
                <a:rPr kumimoji="0" lang="fi-FI"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Tiedot</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6" name="Oval 6">
              <a:extLst>
                <a:ext uri="{FF2B5EF4-FFF2-40B4-BE49-F238E27FC236}">
                  <a16:creationId xmlns:a16="http://schemas.microsoft.com/office/drawing/2014/main" id="{D6168805-EC89-43B6-9668-21131B8B906B}"/>
                </a:ext>
              </a:extLst>
            </p:cNvPr>
            <p:cNvSpPr>
              <a:spLocks noChangeArrowheads="1"/>
            </p:cNvSpPr>
            <p:nvPr/>
          </p:nvSpPr>
          <p:spPr bwMode="auto">
            <a:xfrm>
              <a:off x="9088895" y="3089677"/>
              <a:ext cx="1223963" cy="863600"/>
            </a:xfrm>
            <a:prstGeom prst="ellipse">
              <a:avLst/>
            </a:prstGeom>
            <a:solidFill>
              <a:schemeClr val="accent1">
                <a:lumMod val="40000"/>
                <a:lumOff val="60000"/>
              </a:schemeClr>
            </a:solidFill>
            <a:ln w="25400" algn="ctr">
              <a:solidFill>
                <a:schemeClr val="tx1"/>
              </a:solidFill>
              <a:round/>
              <a:headEnd/>
              <a:tailEnd/>
            </a:ln>
          </p:spPr>
          <p:txBody>
            <a:bodyPr wrap="none" anchor="ctr"/>
            <a:lstStyle/>
            <a:p>
              <a:pPr marL="358775" marR="0" lvl="0" indent="-358775" algn="ctr" defTabSz="914400" rtl="0" eaLnBrk="1" fontAlgn="auto" latinLnBrk="0" hangingPunct="1">
                <a:lnSpc>
                  <a:spcPct val="100000"/>
                </a:lnSpc>
                <a:spcBef>
                  <a:spcPts val="0"/>
                </a:spcBef>
                <a:spcAft>
                  <a:spcPts val="0"/>
                </a:spcAft>
                <a:buClrTx/>
                <a:buSzTx/>
                <a:buFont typeface="Wingdings" pitchFamily="2" charset="2"/>
                <a:buNone/>
                <a:tabLst/>
                <a:defRPr/>
              </a:pPr>
              <a:r>
                <a:rPr kumimoji="0" lang="fi-FI"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Arvot</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7" name="Text Box 7">
              <a:extLst>
                <a:ext uri="{FF2B5EF4-FFF2-40B4-BE49-F238E27FC236}">
                  <a16:creationId xmlns:a16="http://schemas.microsoft.com/office/drawing/2014/main" id="{BA439CA0-CE83-EB1B-E9F0-DBFBDE711F11}"/>
                </a:ext>
              </a:extLst>
            </p:cNvPr>
            <p:cNvSpPr txBox="1">
              <a:spLocks noChangeArrowheads="1"/>
            </p:cNvSpPr>
            <p:nvPr/>
          </p:nvSpPr>
          <p:spPr bwMode="auto">
            <a:xfrm>
              <a:off x="9067800" y="2592789"/>
              <a:ext cx="127667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58775" indent="-358775" eaLnBrk="0" hangingPunct="0">
                <a:defRPr sz="2400">
                  <a:solidFill>
                    <a:schemeClr val="tx1"/>
                  </a:solidFill>
                  <a:latin typeface="Arial Narrow" pitchFamily="34" charset="0"/>
                </a:defRPr>
              </a:lvl1pPr>
              <a:lvl2pPr marL="742950" indent="-285750" eaLnBrk="0" hangingPunct="0">
                <a:defRPr sz="2400">
                  <a:solidFill>
                    <a:schemeClr val="tx1"/>
                  </a:solidFill>
                  <a:latin typeface="Arial Narrow" pitchFamily="34" charset="0"/>
                </a:defRPr>
              </a:lvl2pPr>
              <a:lvl3pPr marL="1143000" indent="-228600" eaLnBrk="0" hangingPunct="0">
                <a:defRPr sz="2400">
                  <a:solidFill>
                    <a:schemeClr val="tx1"/>
                  </a:solidFill>
                  <a:latin typeface="Arial Narrow" pitchFamily="34" charset="0"/>
                </a:defRPr>
              </a:lvl3pPr>
              <a:lvl4pPr marL="1600200" indent="-228600" eaLnBrk="0" hangingPunct="0">
                <a:defRPr sz="2400">
                  <a:solidFill>
                    <a:schemeClr val="tx1"/>
                  </a:solidFill>
                  <a:latin typeface="Arial Narrow" pitchFamily="34" charset="0"/>
                </a:defRPr>
              </a:lvl4pPr>
              <a:lvl5pPr marL="2057400" indent="-228600" eaLnBrk="0" hangingPunct="0">
                <a:defRPr sz="2400">
                  <a:solidFill>
                    <a:schemeClr val="tx1"/>
                  </a:solidFill>
                  <a:latin typeface="Arial Narrow" pitchFamily="34" charset="0"/>
                </a:defRPr>
              </a:lvl5pPr>
              <a:lvl6pPr marL="2514600" indent="-228600" eaLnBrk="0" fontAlgn="base" hangingPunct="0">
                <a:spcBef>
                  <a:spcPct val="0"/>
                </a:spcBef>
                <a:spcAft>
                  <a:spcPct val="0"/>
                </a:spcAft>
                <a:defRPr sz="2400">
                  <a:solidFill>
                    <a:schemeClr val="tx1"/>
                  </a:solidFill>
                  <a:latin typeface="Arial Narrow" pitchFamily="34" charset="0"/>
                </a:defRPr>
              </a:lvl6pPr>
              <a:lvl7pPr marL="2971800" indent="-228600" eaLnBrk="0" fontAlgn="base" hangingPunct="0">
                <a:spcBef>
                  <a:spcPct val="0"/>
                </a:spcBef>
                <a:spcAft>
                  <a:spcPct val="0"/>
                </a:spcAft>
                <a:defRPr sz="2400">
                  <a:solidFill>
                    <a:schemeClr val="tx1"/>
                  </a:solidFill>
                  <a:latin typeface="Arial Narrow" pitchFamily="34" charset="0"/>
                </a:defRPr>
              </a:lvl7pPr>
              <a:lvl8pPr marL="3429000" indent="-228600" eaLnBrk="0" fontAlgn="base" hangingPunct="0">
                <a:spcBef>
                  <a:spcPct val="0"/>
                </a:spcBef>
                <a:spcAft>
                  <a:spcPct val="0"/>
                </a:spcAft>
                <a:defRPr sz="2400">
                  <a:solidFill>
                    <a:schemeClr val="tx1"/>
                  </a:solidFill>
                  <a:latin typeface="Arial Narrow" pitchFamily="34" charset="0"/>
                </a:defRPr>
              </a:lvl8pPr>
              <a:lvl9pPr marL="3886200" indent="-228600" eaLnBrk="0" fontAlgn="base" hangingPunct="0">
                <a:spcBef>
                  <a:spcPct val="0"/>
                </a:spcBef>
                <a:spcAft>
                  <a:spcPct val="0"/>
                </a:spcAft>
                <a:defRPr sz="2400">
                  <a:solidFill>
                    <a:schemeClr val="tx1"/>
                  </a:solidFill>
                  <a:latin typeface="Arial Narrow" pitchFamily="34" charset="0"/>
                </a:defRPr>
              </a:lvl9pPr>
            </a:lstStyle>
            <a:p>
              <a:pPr marL="358775" marR="0" lvl="0" indent="-358775" algn="ctr" defTabSz="914400" rtl="0" eaLnBrk="1" fontAlgn="auto" latinLnBrk="0" hangingPunct="1">
                <a:lnSpc>
                  <a:spcPct val="100000"/>
                </a:lnSpc>
                <a:spcBef>
                  <a:spcPct val="50000"/>
                </a:spcBef>
                <a:spcAft>
                  <a:spcPts val="0"/>
                </a:spcAft>
                <a:buClrTx/>
                <a:buSzTx/>
                <a:buFont typeface="Wingdings" pitchFamily="2" charset="2"/>
                <a:buNone/>
                <a:tabLst/>
                <a:defRPr/>
              </a:pPr>
              <a:r>
                <a:rPr kumimoji="0" lang="fi-FI"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8" name="AutoShape 9">
              <a:extLst>
                <a:ext uri="{FF2B5EF4-FFF2-40B4-BE49-F238E27FC236}">
                  <a16:creationId xmlns:a16="http://schemas.microsoft.com/office/drawing/2014/main" id="{0DF505DD-37FB-3660-0743-BEDB8CB3F19B}"/>
                </a:ext>
                <a:ext uri="{C183D7F6-B498-43B3-948B-1728B52AA6E4}">
                  <adec:decorative xmlns:adec="http://schemas.microsoft.com/office/drawing/2017/decorative" val="1"/>
                </a:ext>
              </a:extLst>
            </p:cNvPr>
            <p:cNvSpPr>
              <a:spLocks noChangeArrowheads="1"/>
            </p:cNvSpPr>
            <p:nvPr/>
          </p:nvSpPr>
          <p:spPr bwMode="auto">
            <a:xfrm>
              <a:off x="9408368" y="4164414"/>
              <a:ext cx="582375" cy="504825"/>
            </a:xfrm>
            <a:prstGeom prst="downArrow">
              <a:avLst>
                <a:gd name="adj1" fmla="val 50000"/>
                <a:gd name="adj2" fmla="val 25000"/>
              </a:avLst>
            </a:prstGeom>
            <a:solidFill>
              <a:schemeClr val="accent1">
                <a:lumMod val="40000"/>
                <a:lumOff val="60000"/>
              </a:schemeClr>
            </a:solidFill>
            <a:ln w="25400" algn="ctr">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10">
              <a:extLst>
                <a:ext uri="{FF2B5EF4-FFF2-40B4-BE49-F238E27FC236}">
                  <a16:creationId xmlns:a16="http://schemas.microsoft.com/office/drawing/2014/main" id="{0268625B-A943-AE64-A7E5-FA5534B8FD27}"/>
                </a:ext>
              </a:extLst>
            </p:cNvPr>
            <p:cNvSpPr>
              <a:spLocks noChangeArrowheads="1"/>
            </p:cNvSpPr>
            <p:nvPr/>
          </p:nvSpPr>
          <p:spPr bwMode="auto">
            <a:xfrm>
              <a:off x="8006182" y="4878789"/>
              <a:ext cx="3429000" cy="863600"/>
            </a:xfrm>
            <a:prstGeom prst="rect">
              <a:avLst/>
            </a:prstGeom>
            <a:solidFill>
              <a:schemeClr val="accent1">
                <a:lumMod val="75000"/>
              </a:schemeClr>
            </a:solidFill>
            <a:ln w="25400" algn="ctr">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 typeface="Wingdings" pitchFamily="2" charset="2"/>
                <a:buNone/>
                <a:tabLst/>
                <a:defRPr/>
              </a:pPr>
              <a:r>
                <a:rPr kumimoji="0" lang="fi-FI"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Vaihtoehtojen</a:t>
              </a:r>
            </a:p>
            <a:p>
              <a:pPr marL="0" marR="0" lvl="0" indent="0" algn="ctr" defTabSz="914400" rtl="0" eaLnBrk="1" fontAlgn="auto" latinLnBrk="0" hangingPunct="1">
                <a:lnSpc>
                  <a:spcPct val="100000"/>
                </a:lnSpc>
                <a:spcBef>
                  <a:spcPts val="0"/>
                </a:spcBef>
                <a:spcAft>
                  <a:spcPts val="0"/>
                </a:spcAft>
                <a:buClrTx/>
                <a:buSzTx/>
                <a:buFont typeface="Wingdings" pitchFamily="2" charset="2"/>
                <a:buNone/>
                <a:tabLst/>
                <a:defRPr/>
              </a:pPr>
              <a:r>
                <a:rPr kumimoji="0" lang="fi-FI"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mieluisuus</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0" name="Line 12">
              <a:extLst>
                <a:ext uri="{FF2B5EF4-FFF2-40B4-BE49-F238E27FC236}">
                  <a16:creationId xmlns:a16="http://schemas.microsoft.com/office/drawing/2014/main" id="{715A1C30-F531-4242-C00C-1B969D5CB364}"/>
                </a:ext>
                <a:ext uri="{C183D7F6-B498-43B3-948B-1728B52AA6E4}">
                  <adec:decorative xmlns:adec="http://schemas.microsoft.com/office/drawing/2017/decorative" val="1"/>
                </a:ext>
              </a:extLst>
            </p:cNvPr>
            <p:cNvSpPr>
              <a:spLocks noChangeShapeType="1"/>
            </p:cNvSpPr>
            <p:nvPr/>
          </p:nvSpPr>
          <p:spPr bwMode="auto">
            <a:xfrm flipH="1">
              <a:off x="8658644" y="3165877"/>
              <a:ext cx="360363"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Line 15">
              <a:extLst>
                <a:ext uri="{FF2B5EF4-FFF2-40B4-BE49-F238E27FC236}">
                  <a16:creationId xmlns:a16="http://schemas.microsoft.com/office/drawing/2014/main" id="{10383752-5321-58A2-3D28-B1574F993477}"/>
                </a:ext>
                <a:ext uri="{C183D7F6-B498-43B3-948B-1728B52AA6E4}">
                  <adec:decorative xmlns:adec="http://schemas.microsoft.com/office/drawing/2017/decorative" val="1"/>
                </a:ext>
              </a:extLst>
            </p:cNvPr>
            <p:cNvSpPr>
              <a:spLocks noChangeShapeType="1"/>
            </p:cNvSpPr>
            <p:nvPr/>
          </p:nvSpPr>
          <p:spPr bwMode="auto">
            <a:xfrm>
              <a:off x="8436260" y="1628801"/>
              <a:ext cx="684076" cy="324036"/>
            </a:xfrm>
            <a:prstGeom prst="line">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Text Box 16">
              <a:extLst>
                <a:ext uri="{FF2B5EF4-FFF2-40B4-BE49-F238E27FC236}">
                  <a16:creationId xmlns:a16="http://schemas.microsoft.com/office/drawing/2014/main" id="{E25CAD8A-3173-9996-567B-7FF379188CF7}"/>
                </a:ext>
              </a:extLst>
            </p:cNvPr>
            <p:cNvSpPr txBox="1">
              <a:spLocks noChangeArrowheads="1"/>
            </p:cNvSpPr>
            <p:nvPr/>
          </p:nvSpPr>
          <p:spPr bwMode="auto">
            <a:xfrm>
              <a:off x="7661694" y="1440265"/>
              <a:ext cx="923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58775" indent="-358775" eaLnBrk="0" hangingPunct="0">
                <a:defRPr sz="2400">
                  <a:solidFill>
                    <a:schemeClr val="tx1"/>
                  </a:solidFill>
                  <a:latin typeface="Arial Narrow" pitchFamily="34" charset="0"/>
                </a:defRPr>
              </a:lvl1pPr>
              <a:lvl2pPr marL="742950" indent="-285750" eaLnBrk="0" hangingPunct="0">
                <a:defRPr sz="2400">
                  <a:solidFill>
                    <a:schemeClr val="tx1"/>
                  </a:solidFill>
                  <a:latin typeface="Arial Narrow" pitchFamily="34" charset="0"/>
                </a:defRPr>
              </a:lvl2pPr>
              <a:lvl3pPr marL="1143000" indent="-228600" eaLnBrk="0" hangingPunct="0">
                <a:defRPr sz="2400">
                  <a:solidFill>
                    <a:schemeClr val="tx1"/>
                  </a:solidFill>
                  <a:latin typeface="Arial Narrow" pitchFamily="34" charset="0"/>
                </a:defRPr>
              </a:lvl3pPr>
              <a:lvl4pPr marL="1600200" indent="-228600" eaLnBrk="0" hangingPunct="0">
                <a:defRPr sz="2400">
                  <a:solidFill>
                    <a:schemeClr val="tx1"/>
                  </a:solidFill>
                  <a:latin typeface="Arial Narrow" pitchFamily="34" charset="0"/>
                </a:defRPr>
              </a:lvl4pPr>
              <a:lvl5pPr marL="2057400" indent="-228600" eaLnBrk="0" hangingPunct="0">
                <a:defRPr sz="2400">
                  <a:solidFill>
                    <a:schemeClr val="tx1"/>
                  </a:solidFill>
                  <a:latin typeface="Arial Narrow" pitchFamily="34" charset="0"/>
                </a:defRPr>
              </a:lvl5pPr>
              <a:lvl6pPr marL="2514600" indent="-228600" eaLnBrk="0" fontAlgn="base" hangingPunct="0">
                <a:spcBef>
                  <a:spcPct val="0"/>
                </a:spcBef>
                <a:spcAft>
                  <a:spcPct val="0"/>
                </a:spcAft>
                <a:defRPr sz="2400">
                  <a:solidFill>
                    <a:schemeClr val="tx1"/>
                  </a:solidFill>
                  <a:latin typeface="Arial Narrow" pitchFamily="34" charset="0"/>
                </a:defRPr>
              </a:lvl6pPr>
              <a:lvl7pPr marL="2971800" indent="-228600" eaLnBrk="0" fontAlgn="base" hangingPunct="0">
                <a:spcBef>
                  <a:spcPct val="0"/>
                </a:spcBef>
                <a:spcAft>
                  <a:spcPct val="0"/>
                </a:spcAft>
                <a:defRPr sz="2400">
                  <a:solidFill>
                    <a:schemeClr val="tx1"/>
                  </a:solidFill>
                  <a:latin typeface="Arial Narrow" pitchFamily="34" charset="0"/>
                </a:defRPr>
              </a:lvl7pPr>
              <a:lvl8pPr marL="3429000" indent="-228600" eaLnBrk="0" fontAlgn="base" hangingPunct="0">
                <a:spcBef>
                  <a:spcPct val="0"/>
                </a:spcBef>
                <a:spcAft>
                  <a:spcPct val="0"/>
                </a:spcAft>
                <a:defRPr sz="2400">
                  <a:solidFill>
                    <a:schemeClr val="tx1"/>
                  </a:solidFill>
                  <a:latin typeface="Arial Narrow" pitchFamily="34" charset="0"/>
                </a:defRPr>
              </a:lvl8pPr>
              <a:lvl9pPr marL="3886200" indent="-228600" eaLnBrk="0" fontAlgn="base" hangingPunct="0">
                <a:spcBef>
                  <a:spcPct val="0"/>
                </a:spcBef>
                <a:spcAft>
                  <a:spcPct val="0"/>
                </a:spcAft>
                <a:defRPr sz="2400">
                  <a:solidFill>
                    <a:schemeClr val="tx1"/>
                  </a:solidFill>
                  <a:latin typeface="Arial Narrow" pitchFamily="34" charset="0"/>
                </a:defRPr>
              </a:lvl9pPr>
            </a:lstStyle>
            <a:p>
              <a:pPr marL="358775" marR="0" lvl="0" indent="-358775" algn="l" defTabSz="914400" rtl="0" eaLnBrk="1" fontAlgn="auto" latinLnBrk="0" hangingPunct="1">
                <a:lnSpc>
                  <a:spcPct val="100000"/>
                </a:lnSpc>
                <a:spcBef>
                  <a:spcPct val="50000"/>
                </a:spcBef>
                <a:spcAft>
                  <a:spcPts val="0"/>
                </a:spcAft>
                <a:buClrTx/>
                <a:buSzTx/>
                <a:buFont typeface="Wingdings" pitchFamily="2" charset="2"/>
                <a:buNone/>
                <a:tabLst/>
                <a:defRPr/>
              </a:pPr>
              <a:r>
                <a:rPr kumimoji="0" lang="fi-FI"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Mallit</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3" name="Text Box 17">
              <a:extLst>
                <a:ext uri="{FF2B5EF4-FFF2-40B4-BE49-F238E27FC236}">
                  <a16:creationId xmlns:a16="http://schemas.microsoft.com/office/drawing/2014/main" id="{E7B92354-B497-E866-7619-56D41163568F}"/>
                </a:ext>
              </a:extLst>
            </p:cNvPr>
            <p:cNvSpPr txBox="1">
              <a:spLocks noChangeArrowheads="1"/>
            </p:cNvSpPr>
            <p:nvPr/>
          </p:nvSpPr>
          <p:spPr bwMode="auto">
            <a:xfrm>
              <a:off x="8577682" y="1021164"/>
              <a:ext cx="20716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58775" indent="-358775" eaLnBrk="0" hangingPunct="0">
                <a:defRPr sz="2400">
                  <a:solidFill>
                    <a:schemeClr val="tx1"/>
                  </a:solidFill>
                  <a:latin typeface="Arial Narrow" pitchFamily="34" charset="0"/>
                </a:defRPr>
              </a:lvl1pPr>
              <a:lvl2pPr marL="742950" indent="-285750" eaLnBrk="0" hangingPunct="0">
                <a:defRPr sz="2400">
                  <a:solidFill>
                    <a:schemeClr val="tx1"/>
                  </a:solidFill>
                  <a:latin typeface="Arial Narrow" pitchFamily="34" charset="0"/>
                </a:defRPr>
              </a:lvl2pPr>
              <a:lvl3pPr marL="1143000" indent="-228600" eaLnBrk="0" hangingPunct="0">
                <a:defRPr sz="2400">
                  <a:solidFill>
                    <a:schemeClr val="tx1"/>
                  </a:solidFill>
                  <a:latin typeface="Arial Narrow" pitchFamily="34" charset="0"/>
                </a:defRPr>
              </a:lvl3pPr>
              <a:lvl4pPr marL="1600200" indent="-228600" eaLnBrk="0" hangingPunct="0">
                <a:defRPr sz="2400">
                  <a:solidFill>
                    <a:schemeClr val="tx1"/>
                  </a:solidFill>
                  <a:latin typeface="Arial Narrow" pitchFamily="34" charset="0"/>
                </a:defRPr>
              </a:lvl4pPr>
              <a:lvl5pPr marL="2057400" indent="-228600" eaLnBrk="0" hangingPunct="0">
                <a:defRPr sz="2400">
                  <a:solidFill>
                    <a:schemeClr val="tx1"/>
                  </a:solidFill>
                  <a:latin typeface="Arial Narrow" pitchFamily="34" charset="0"/>
                </a:defRPr>
              </a:lvl5pPr>
              <a:lvl6pPr marL="2514600" indent="-228600" eaLnBrk="0" fontAlgn="base" hangingPunct="0">
                <a:spcBef>
                  <a:spcPct val="0"/>
                </a:spcBef>
                <a:spcAft>
                  <a:spcPct val="0"/>
                </a:spcAft>
                <a:defRPr sz="2400">
                  <a:solidFill>
                    <a:schemeClr val="tx1"/>
                  </a:solidFill>
                  <a:latin typeface="Arial Narrow" pitchFamily="34" charset="0"/>
                </a:defRPr>
              </a:lvl6pPr>
              <a:lvl7pPr marL="2971800" indent="-228600" eaLnBrk="0" fontAlgn="base" hangingPunct="0">
                <a:spcBef>
                  <a:spcPct val="0"/>
                </a:spcBef>
                <a:spcAft>
                  <a:spcPct val="0"/>
                </a:spcAft>
                <a:defRPr sz="2400">
                  <a:solidFill>
                    <a:schemeClr val="tx1"/>
                  </a:solidFill>
                  <a:latin typeface="Arial Narrow" pitchFamily="34" charset="0"/>
                </a:defRPr>
              </a:lvl7pPr>
              <a:lvl8pPr marL="3429000" indent="-228600" eaLnBrk="0" fontAlgn="base" hangingPunct="0">
                <a:spcBef>
                  <a:spcPct val="0"/>
                </a:spcBef>
                <a:spcAft>
                  <a:spcPct val="0"/>
                </a:spcAft>
                <a:defRPr sz="2400">
                  <a:solidFill>
                    <a:schemeClr val="tx1"/>
                  </a:solidFill>
                  <a:latin typeface="Arial Narrow" pitchFamily="34" charset="0"/>
                </a:defRPr>
              </a:lvl8pPr>
              <a:lvl9pPr marL="3886200" indent="-228600" eaLnBrk="0" fontAlgn="base" hangingPunct="0">
                <a:spcBef>
                  <a:spcPct val="0"/>
                </a:spcBef>
                <a:spcAft>
                  <a:spcPct val="0"/>
                </a:spcAft>
                <a:defRPr sz="2400">
                  <a:solidFill>
                    <a:schemeClr val="tx1"/>
                  </a:solidFill>
                  <a:latin typeface="Arial Narrow" pitchFamily="34" charset="0"/>
                </a:defRPr>
              </a:lvl9pPr>
            </a:lstStyle>
            <a:p>
              <a:pPr marL="358775" marR="0" lvl="0" indent="-358775" algn="ctr" defTabSz="914400" rtl="0" eaLnBrk="1" fontAlgn="auto" latinLnBrk="0" hangingPunct="1">
                <a:lnSpc>
                  <a:spcPct val="100000"/>
                </a:lnSpc>
                <a:spcBef>
                  <a:spcPct val="50000"/>
                </a:spcBef>
                <a:spcAft>
                  <a:spcPts val="0"/>
                </a:spcAft>
                <a:buClrTx/>
                <a:buSzTx/>
                <a:buFont typeface="Wingdings" pitchFamily="2" charset="2"/>
                <a:buNone/>
                <a:tabLst/>
                <a:defRPr/>
              </a:pPr>
              <a:r>
                <a:rPr kumimoji="0" lang="fi-FI"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Kenttätutkimukset</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4" name="Line 18">
              <a:extLst>
                <a:ext uri="{FF2B5EF4-FFF2-40B4-BE49-F238E27FC236}">
                  <a16:creationId xmlns:a16="http://schemas.microsoft.com/office/drawing/2014/main" id="{794139CA-89A7-D2E4-033C-AA600E318A40}"/>
                </a:ext>
                <a:ext uri="{C183D7F6-B498-43B3-948B-1728B52AA6E4}">
                  <adec:decorative xmlns:adec="http://schemas.microsoft.com/office/drawing/2017/decorative" val="1"/>
                </a:ext>
              </a:extLst>
            </p:cNvPr>
            <p:cNvSpPr>
              <a:spLocks noChangeShapeType="1"/>
            </p:cNvSpPr>
            <p:nvPr/>
          </p:nvSpPr>
          <p:spPr bwMode="auto">
            <a:xfrm>
              <a:off x="9649244" y="1378352"/>
              <a:ext cx="0" cy="360362"/>
            </a:xfrm>
            <a:prstGeom prst="line">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Line 19">
              <a:extLst>
                <a:ext uri="{FF2B5EF4-FFF2-40B4-BE49-F238E27FC236}">
                  <a16:creationId xmlns:a16="http://schemas.microsoft.com/office/drawing/2014/main" id="{CB63C4A3-E911-B91F-B31F-13B1561B75BF}"/>
                </a:ext>
                <a:ext uri="{C183D7F6-B498-43B3-948B-1728B52AA6E4}">
                  <adec:decorative xmlns:adec="http://schemas.microsoft.com/office/drawing/2017/decorative" val="1"/>
                </a:ext>
              </a:extLst>
            </p:cNvPr>
            <p:cNvSpPr>
              <a:spLocks noChangeShapeType="1"/>
            </p:cNvSpPr>
            <p:nvPr/>
          </p:nvSpPr>
          <p:spPr bwMode="auto">
            <a:xfrm flipH="1">
              <a:off x="10236460" y="1628801"/>
              <a:ext cx="540060" cy="324035"/>
            </a:xfrm>
            <a:prstGeom prst="line">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Arial"/>
                <a:ea typeface="+mn-ea"/>
                <a:cs typeface="+mn-cs"/>
              </a:endParaRPr>
            </a:p>
          </p:txBody>
        </p:sp>
        <p:sp>
          <p:nvSpPr>
            <p:cNvPr id="16" name="Text Box 20">
              <a:extLst>
                <a:ext uri="{FF2B5EF4-FFF2-40B4-BE49-F238E27FC236}">
                  <a16:creationId xmlns:a16="http://schemas.microsoft.com/office/drawing/2014/main" id="{87821BBE-5C3D-A76D-4E5D-1040EA6BB2D3}"/>
                </a:ext>
              </a:extLst>
            </p:cNvPr>
            <p:cNvSpPr txBox="1">
              <a:spLocks noChangeArrowheads="1"/>
            </p:cNvSpPr>
            <p:nvPr/>
          </p:nvSpPr>
          <p:spPr bwMode="auto">
            <a:xfrm>
              <a:off x="10458869" y="1151339"/>
              <a:ext cx="17331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400">
                  <a:solidFill>
                    <a:schemeClr val="tx1"/>
                  </a:solidFill>
                  <a:latin typeface="Arial Narrow" pitchFamily="34" charset="0"/>
                </a:defRPr>
              </a:lvl1pPr>
              <a:lvl2pPr marL="742950" indent="-285750" eaLnBrk="0" hangingPunct="0">
                <a:defRPr sz="2400">
                  <a:solidFill>
                    <a:schemeClr val="tx1"/>
                  </a:solidFill>
                  <a:latin typeface="Arial Narrow" pitchFamily="34" charset="0"/>
                </a:defRPr>
              </a:lvl2pPr>
              <a:lvl3pPr marL="1143000" indent="-228600" eaLnBrk="0" hangingPunct="0">
                <a:defRPr sz="2400">
                  <a:solidFill>
                    <a:schemeClr val="tx1"/>
                  </a:solidFill>
                  <a:latin typeface="Arial Narrow" pitchFamily="34" charset="0"/>
                </a:defRPr>
              </a:lvl3pPr>
              <a:lvl4pPr marL="1600200" indent="-228600" eaLnBrk="0" hangingPunct="0">
                <a:defRPr sz="2400">
                  <a:solidFill>
                    <a:schemeClr val="tx1"/>
                  </a:solidFill>
                  <a:latin typeface="Arial Narrow" pitchFamily="34" charset="0"/>
                </a:defRPr>
              </a:lvl4pPr>
              <a:lvl5pPr marL="2057400" indent="-228600" eaLnBrk="0" hangingPunct="0">
                <a:defRPr sz="2400">
                  <a:solidFill>
                    <a:schemeClr val="tx1"/>
                  </a:solidFill>
                  <a:latin typeface="Arial Narrow" pitchFamily="34" charset="0"/>
                </a:defRPr>
              </a:lvl5pPr>
              <a:lvl6pPr marL="2514600" indent="-228600" eaLnBrk="0" fontAlgn="base" hangingPunct="0">
                <a:spcBef>
                  <a:spcPct val="0"/>
                </a:spcBef>
                <a:spcAft>
                  <a:spcPct val="0"/>
                </a:spcAft>
                <a:defRPr sz="2400">
                  <a:solidFill>
                    <a:schemeClr val="tx1"/>
                  </a:solidFill>
                  <a:latin typeface="Arial Narrow" pitchFamily="34" charset="0"/>
                </a:defRPr>
              </a:lvl6pPr>
              <a:lvl7pPr marL="2971800" indent="-228600" eaLnBrk="0" fontAlgn="base" hangingPunct="0">
                <a:spcBef>
                  <a:spcPct val="0"/>
                </a:spcBef>
                <a:spcAft>
                  <a:spcPct val="0"/>
                </a:spcAft>
                <a:defRPr sz="2400">
                  <a:solidFill>
                    <a:schemeClr val="tx1"/>
                  </a:solidFill>
                  <a:latin typeface="Arial Narrow" pitchFamily="34" charset="0"/>
                </a:defRPr>
              </a:lvl7pPr>
              <a:lvl8pPr marL="3429000" indent="-228600" eaLnBrk="0" fontAlgn="base" hangingPunct="0">
                <a:spcBef>
                  <a:spcPct val="0"/>
                </a:spcBef>
                <a:spcAft>
                  <a:spcPct val="0"/>
                </a:spcAft>
                <a:defRPr sz="2400">
                  <a:solidFill>
                    <a:schemeClr val="tx1"/>
                  </a:solidFill>
                  <a:latin typeface="Arial Narrow" pitchFamily="34" charset="0"/>
                </a:defRPr>
              </a:lvl8pPr>
              <a:lvl9pPr marL="3886200" indent="-228600" eaLnBrk="0" fontAlgn="base" hangingPunct="0">
                <a:spcBef>
                  <a:spcPct val="0"/>
                </a:spcBef>
                <a:spcAft>
                  <a:spcPct val="0"/>
                </a:spcAft>
                <a:defRPr sz="2400">
                  <a:solidFill>
                    <a:schemeClr val="tx1"/>
                  </a:solidFill>
                  <a:latin typeface="Arial Narrow" pitchFamily="34" charset="0"/>
                </a:defRPr>
              </a:lvl9pPr>
            </a:lstStyle>
            <a:p>
              <a:pPr marL="0" marR="0" lvl="0" indent="0" algn="ctr" defTabSz="914400" rtl="0" eaLnBrk="1" fontAlgn="auto" latinLnBrk="0" hangingPunct="1">
                <a:lnSpc>
                  <a:spcPct val="100000"/>
                </a:lnSpc>
                <a:spcBef>
                  <a:spcPct val="50000"/>
                </a:spcBef>
                <a:spcAft>
                  <a:spcPts val="0"/>
                </a:spcAft>
                <a:buClrTx/>
                <a:buSzTx/>
                <a:buFont typeface="Wingdings" pitchFamily="2" charset="2"/>
                <a:buNone/>
                <a:tabLst/>
                <a:defRPr/>
              </a:pPr>
              <a:r>
                <a:rPr kumimoji="0" lang="fi-FI"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Asiantuntija-arviot</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7" name="Line 21">
              <a:extLst>
                <a:ext uri="{FF2B5EF4-FFF2-40B4-BE49-F238E27FC236}">
                  <a16:creationId xmlns:a16="http://schemas.microsoft.com/office/drawing/2014/main" id="{7D9CF0DF-0B32-2981-DC07-1FFEDC0DAAE4}"/>
                </a:ext>
                <a:ext uri="{C183D7F6-B498-43B3-948B-1728B52AA6E4}">
                  <adec:decorative xmlns:adec="http://schemas.microsoft.com/office/drawing/2017/decorative" val="1"/>
                </a:ext>
              </a:extLst>
            </p:cNvPr>
            <p:cNvSpPr>
              <a:spLocks noChangeShapeType="1"/>
            </p:cNvSpPr>
            <p:nvPr/>
          </p:nvSpPr>
          <p:spPr bwMode="auto">
            <a:xfrm>
              <a:off x="8652284" y="3320988"/>
              <a:ext cx="396044" cy="72009"/>
            </a:xfrm>
            <a:prstGeom prst="line">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Arial"/>
                <a:ea typeface="+mn-ea"/>
                <a:cs typeface="+mn-cs"/>
              </a:endParaRPr>
            </a:p>
          </p:txBody>
        </p:sp>
        <p:sp>
          <p:nvSpPr>
            <p:cNvPr id="18" name="Text Box 22">
              <a:extLst>
                <a:ext uri="{FF2B5EF4-FFF2-40B4-BE49-F238E27FC236}">
                  <a16:creationId xmlns:a16="http://schemas.microsoft.com/office/drawing/2014/main" id="{EC31530E-A9A1-A7C9-6E2C-7021CA0DDBCE}"/>
                </a:ext>
              </a:extLst>
            </p:cNvPr>
            <p:cNvSpPr txBox="1">
              <a:spLocks noChangeArrowheads="1"/>
            </p:cNvSpPr>
            <p:nvPr/>
          </p:nvSpPr>
          <p:spPr bwMode="auto">
            <a:xfrm>
              <a:off x="7572164" y="3140968"/>
              <a:ext cx="10801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58775" indent="-358775" eaLnBrk="0" hangingPunct="0">
                <a:defRPr sz="2400">
                  <a:solidFill>
                    <a:schemeClr val="tx1"/>
                  </a:solidFill>
                  <a:latin typeface="Arial Narrow" pitchFamily="34" charset="0"/>
                </a:defRPr>
              </a:lvl1pPr>
              <a:lvl2pPr marL="742950" indent="-285750" eaLnBrk="0" hangingPunct="0">
                <a:defRPr sz="2400">
                  <a:solidFill>
                    <a:schemeClr val="tx1"/>
                  </a:solidFill>
                  <a:latin typeface="Arial Narrow" pitchFamily="34" charset="0"/>
                </a:defRPr>
              </a:lvl2pPr>
              <a:lvl3pPr marL="1143000" indent="-228600" eaLnBrk="0" hangingPunct="0">
                <a:defRPr sz="2400">
                  <a:solidFill>
                    <a:schemeClr val="tx1"/>
                  </a:solidFill>
                  <a:latin typeface="Arial Narrow" pitchFamily="34" charset="0"/>
                </a:defRPr>
              </a:lvl3pPr>
              <a:lvl4pPr marL="1600200" indent="-228600" eaLnBrk="0" hangingPunct="0">
                <a:defRPr sz="2400">
                  <a:solidFill>
                    <a:schemeClr val="tx1"/>
                  </a:solidFill>
                  <a:latin typeface="Arial Narrow" pitchFamily="34" charset="0"/>
                </a:defRPr>
              </a:lvl4pPr>
              <a:lvl5pPr marL="2057400" indent="-228600" eaLnBrk="0" hangingPunct="0">
                <a:defRPr sz="2400">
                  <a:solidFill>
                    <a:schemeClr val="tx1"/>
                  </a:solidFill>
                  <a:latin typeface="Arial Narrow" pitchFamily="34" charset="0"/>
                </a:defRPr>
              </a:lvl5pPr>
              <a:lvl6pPr marL="2514600" indent="-228600" eaLnBrk="0" fontAlgn="base" hangingPunct="0">
                <a:spcBef>
                  <a:spcPct val="0"/>
                </a:spcBef>
                <a:spcAft>
                  <a:spcPct val="0"/>
                </a:spcAft>
                <a:defRPr sz="2400">
                  <a:solidFill>
                    <a:schemeClr val="tx1"/>
                  </a:solidFill>
                  <a:latin typeface="Arial Narrow" pitchFamily="34" charset="0"/>
                </a:defRPr>
              </a:lvl6pPr>
              <a:lvl7pPr marL="2971800" indent="-228600" eaLnBrk="0" fontAlgn="base" hangingPunct="0">
                <a:spcBef>
                  <a:spcPct val="0"/>
                </a:spcBef>
                <a:spcAft>
                  <a:spcPct val="0"/>
                </a:spcAft>
                <a:defRPr sz="2400">
                  <a:solidFill>
                    <a:schemeClr val="tx1"/>
                  </a:solidFill>
                  <a:latin typeface="Arial Narrow" pitchFamily="34" charset="0"/>
                </a:defRPr>
              </a:lvl7pPr>
              <a:lvl8pPr marL="3429000" indent="-228600" eaLnBrk="0" fontAlgn="base" hangingPunct="0">
                <a:spcBef>
                  <a:spcPct val="0"/>
                </a:spcBef>
                <a:spcAft>
                  <a:spcPct val="0"/>
                </a:spcAft>
                <a:defRPr sz="2400">
                  <a:solidFill>
                    <a:schemeClr val="tx1"/>
                  </a:solidFill>
                  <a:latin typeface="Arial Narrow" pitchFamily="34" charset="0"/>
                </a:defRPr>
              </a:lvl8pPr>
              <a:lvl9pPr marL="3886200" indent="-228600" eaLnBrk="0" fontAlgn="base" hangingPunct="0">
                <a:spcBef>
                  <a:spcPct val="0"/>
                </a:spcBef>
                <a:spcAft>
                  <a:spcPct val="0"/>
                </a:spcAft>
                <a:defRPr sz="2400">
                  <a:solidFill>
                    <a:schemeClr val="tx1"/>
                  </a:solidFill>
                  <a:latin typeface="Arial Narrow" pitchFamily="34" charset="0"/>
                </a:defRPr>
              </a:lvl9pPr>
            </a:lstStyle>
            <a:p>
              <a:pPr marL="358775" marR="0" lvl="0" indent="-358775" algn="r" defTabSz="914400" rtl="0" eaLnBrk="1" fontAlgn="auto" latinLnBrk="0" hangingPunct="1">
                <a:lnSpc>
                  <a:spcPct val="100000"/>
                </a:lnSpc>
                <a:spcBef>
                  <a:spcPct val="50000"/>
                </a:spcBef>
                <a:spcAft>
                  <a:spcPts val="0"/>
                </a:spcAft>
                <a:buClrTx/>
                <a:buSzTx/>
                <a:buFont typeface="Wingdings" pitchFamily="2" charset="2"/>
                <a:buNone/>
                <a:tabLst/>
                <a:defRPr/>
              </a:pPr>
              <a:r>
                <a:rPr kumimoji="0" lang="fi-FI"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Intressit</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9" name="Text Box 24">
              <a:extLst>
                <a:ext uri="{FF2B5EF4-FFF2-40B4-BE49-F238E27FC236}">
                  <a16:creationId xmlns:a16="http://schemas.microsoft.com/office/drawing/2014/main" id="{BCE4DD9C-1E77-C8E5-9165-4E7BED08D510}"/>
                </a:ext>
              </a:extLst>
            </p:cNvPr>
            <p:cNvSpPr txBox="1">
              <a:spLocks noChangeArrowheads="1"/>
            </p:cNvSpPr>
            <p:nvPr/>
          </p:nvSpPr>
          <p:spPr bwMode="auto">
            <a:xfrm>
              <a:off x="10704512" y="3104964"/>
              <a:ext cx="14154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58775" indent="-358775" eaLnBrk="0" hangingPunct="0">
                <a:defRPr sz="2400">
                  <a:solidFill>
                    <a:schemeClr val="tx1"/>
                  </a:solidFill>
                  <a:latin typeface="Arial Narrow" pitchFamily="34" charset="0"/>
                </a:defRPr>
              </a:lvl1pPr>
              <a:lvl2pPr marL="742950" indent="-285750" eaLnBrk="0" hangingPunct="0">
                <a:defRPr sz="2400">
                  <a:solidFill>
                    <a:schemeClr val="tx1"/>
                  </a:solidFill>
                  <a:latin typeface="Arial Narrow" pitchFamily="34" charset="0"/>
                </a:defRPr>
              </a:lvl2pPr>
              <a:lvl3pPr marL="1143000" indent="-228600" eaLnBrk="0" hangingPunct="0">
                <a:defRPr sz="2400">
                  <a:solidFill>
                    <a:schemeClr val="tx1"/>
                  </a:solidFill>
                  <a:latin typeface="Arial Narrow" pitchFamily="34" charset="0"/>
                </a:defRPr>
              </a:lvl3pPr>
              <a:lvl4pPr marL="1600200" indent="-228600" eaLnBrk="0" hangingPunct="0">
                <a:defRPr sz="2400">
                  <a:solidFill>
                    <a:schemeClr val="tx1"/>
                  </a:solidFill>
                  <a:latin typeface="Arial Narrow" pitchFamily="34" charset="0"/>
                </a:defRPr>
              </a:lvl4pPr>
              <a:lvl5pPr marL="2057400" indent="-228600" eaLnBrk="0" hangingPunct="0">
                <a:defRPr sz="2400">
                  <a:solidFill>
                    <a:schemeClr val="tx1"/>
                  </a:solidFill>
                  <a:latin typeface="Arial Narrow" pitchFamily="34" charset="0"/>
                </a:defRPr>
              </a:lvl5pPr>
              <a:lvl6pPr marL="2514600" indent="-228600" eaLnBrk="0" fontAlgn="base" hangingPunct="0">
                <a:spcBef>
                  <a:spcPct val="0"/>
                </a:spcBef>
                <a:spcAft>
                  <a:spcPct val="0"/>
                </a:spcAft>
                <a:defRPr sz="2400">
                  <a:solidFill>
                    <a:schemeClr val="tx1"/>
                  </a:solidFill>
                  <a:latin typeface="Arial Narrow" pitchFamily="34" charset="0"/>
                </a:defRPr>
              </a:lvl6pPr>
              <a:lvl7pPr marL="2971800" indent="-228600" eaLnBrk="0" fontAlgn="base" hangingPunct="0">
                <a:spcBef>
                  <a:spcPct val="0"/>
                </a:spcBef>
                <a:spcAft>
                  <a:spcPct val="0"/>
                </a:spcAft>
                <a:defRPr sz="2400">
                  <a:solidFill>
                    <a:schemeClr val="tx1"/>
                  </a:solidFill>
                  <a:latin typeface="Arial Narrow" pitchFamily="34" charset="0"/>
                </a:defRPr>
              </a:lvl7pPr>
              <a:lvl8pPr marL="3429000" indent="-228600" eaLnBrk="0" fontAlgn="base" hangingPunct="0">
                <a:spcBef>
                  <a:spcPct val="0"/>
                </a:spcBef>
                <a:spcAft>
                  <a:spcPct val="0"/>
                </a:spcAft>
                <a:defRPr sz="2400">
                  <a:solidFill>
                    <a:schemeClr val="tx1"/>
                  </a:solidFill>
                  <a:latin typeface="Arial Narrow" pitchFamily="34" charset="0"/>
                </a:defRPr>
              </a:lvl8pPr>
              <a:lvl9pPr marL="3886200" indent="-228600" eaLnBrk="0" fontAlgn="base" hangingPunct="0">
                <a:spcBef>
                  <a:spcPct val="0"/>
                </a:spcBef>
                <a:spcAft>
                  <a:spcPct val="0"/>
                </a:spcAft>
                <a:defRPr sz="2400">
                  <a:solidFill>
                    <a:schemeClr val="tx1"/>
                  </a:solidFill>
                  <a:latin typeface="Arial Narrow" pitchFamily="34" charset="0"/>
                </a:defRPr>
              </a:lvl9pPr>
            </a:lstStyle>
            <a:p>
              <a:pPr marL="358775" marR="0" lvl="0" indent="-358775" algn="l" defTabSz="914400" rtl="0" eaLnBrk="1" fontAlgn="auto" latinLnBrk="0" hangingPunct="1">
                <a:lnSpc>
                  <a:spcPct val="100000"/>
                </a:lnSpc>
                <a:spcBef>
                  <a:spcPct val="50000"/>
                </a:spcBef>
                <a:spcAft>
                  <a:spcPts val="0"/>
                </a:spcAft>
                <a:buClrTx/>
                <a:buSzTx/>
                <a:buFont typeface="Wingdings" pitchFamily="2" charset="2"/>
                <a:buNone/>
                <a:tabLst/>
                <a:defRPr/>
              </a:pPr>
              <a:r>
                <a:rPr kumimoji="0" lang="fi-FI"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Ideologiat</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20" name="Line 21">
              <a:extLst>
                <a:ext uri="{FF2B5EF4-FFF2-40B4-BE49-F238E27FC236}">
                  <a16:creationId xmlns:a16="http://schemas.microsoft.com/office/drawing/2014/main" id="{0AA0DFF1-521A-E35B-0716-7E75FEA23353}"/>
                </a:ext>
                <a:ext uri="{C183D7F6-B498-43B3-948B-1728B52AA6E4}">
                  <adec:decorative xmlns:adec="http://schemas.microsoft.com/office/drawing/2017/decorative" val="1"/>
                </a:ext>
              </a:extLst>
            </p:cNvPr>
            <p:cNvSpPr>
              <a:spLocks noChangeShapeType="1"/>
            </p:cNvSpPr>
            <p:nvPr/>
          </p:nvSpPr>
          <p:spPr bwMode="auto">
            <a:xfrm flipV="1">
              <a:off x="10344472" y="3320988"/>
              <a:ext cx="396044" cy="72008"/>
            </a:xfrm>
            <a:prstGeom prst="line">
              <a:avLst/>
            </a:prstGeom>
            <a:noFill/>
            <a:ln w="19050">
              <a:solidFill>
                <a:schemeClr val="tx1"/>
              </a:solidFill>
              <a:round/>
              <a:headEnd type="triangle" w="lg" len="lg"/>
              <a:tailEnd type="none" w="lg" len="lg"/>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Arial"/>
                <a:ea typeface="+mn-ea"/>
                <a:cs typeface="+mn-cs"/>
              </a:endParaRPr>
            </a:p>
          </p:txBody>
        </p:sp>
        <p:sp>
          <p:nvSpPr>
            <p:cNvPr id="21" name="Text Box 24">
              <a:extLst>
                <a:ext uri="{FF2B5EF4-FFF2-40B4-BE49-F238E27FC236}">
                  <a16:creationId xmlns:a16="http://schemas.microsoft.com/office/drawing/2014/main" id="{B8AC3140-A3D6-59ED-DCD2-3AA167FEA8B3}"/>
                </a:ext>
              </a:extLst>
            </p:cNvPr>
            <p:cNvSpPr txBox="1">
              <a:spLocks noChangeArrowheads="1"/>
            </p:cNvSpPr>
            <p:nvPr/>
          </p:nvSpPr>
          <p:spPr bwMode="auto">
            <a:xfrm>
              <a:off x="10704512" y="3455712"/>
              <a:ext cx="14874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58775" indent="-358775" eaLnBrk="0" hangingPunct="0">
                <a:defRPr sz="2400">
                  <a:solidFill>
                    <a:schemeClr val="tx1"/>
                  </a:solidFill>
                  <a:latin typeface="Arial Narrow" pitchFamily="34" charset="0"/>
                </a:defRPr>
              </a:lvl1pPr>
              <a:lvl2pPr marL="742950" indent="-285750" eaLnBrk="0" hangingPunct="0">
                <a:defRPr sz="2400">
                  <a:solidFill>
                    <a:schemeClr val="tx1"/>
                  </a:solidFill>
                  <a:latin typeface="Arial Narrow" pitchFamily="34" charset="0"/>
                </a:defRPr>
              </a:lvl2pPr>
              <a:lvl3pPr marL="1143000" indent="-228600" eaLnBrk="0" hangingPunct="0">
                <a:defRPr sz="2400">
                  <a:solidFill>
                    <a:schemeClr val="tx1"/>
                  </a:solidFill>
                  <a:latin typeface="Arial Narrow" pitchFamily="34" charset="0"/>
                </a:defRPr>
              </a:lvl3pPr>
              <a:lvl4pPr marL="1600200" indent="-228600" eaLnBrk="0" hangingPunct="0">
                <a:defRPr sz="2400">
                  <a:solidFill>
                    <a:schemeClr val="tx1"/>
                  </a:solidFill>
                  <a:latin typeface="Arial Narrow" pitchFamily="34" charset="0"/>
                </a:defRPr>
              </a:lvl4pPr>
              <a:lvl5pPr marL="2057400" indent="-228600" eaLnBrk="0" hangingPunct="0">
                <a:defRPr sz="2400">
                  <a:solidFill>
                    <a:schemeClr val="tx1"/>
                  </a:solidFill>
                  <a:latin typeface="Arial Narrow" pitchFamily="34" charset="0"/>
                </a:defRPr>
              </a:lvl5pPr>
              <a:lvl6pPr marL="2514600" indent="-228600" eaLnBrk="0" fontAlgn="base" hangingPunct="0">
                <a:spcBef>
                  <a:spcPct val="0"/>
                </a:spcBef>
                <a:spcAft>
                  <a:spcPct val="0"/>
                </a:spcAft>
                <a:defRPr sz="2400">
                  <a:solidFill>
                    <a:schemeClr val="tx1"/>
                  </a:solidFill>
                  <a:latin typeface="Arial Narrow" pitchFamily="34" charset="0"/>
                </a:defRPr>
              </a:lvl6pPr>
              <a:lvl7pPr marL="2971800" indent="-228600" eaLnBrk="0" fontAlgn="base" hangingPunct="0">
                <a:spcBef>
                  <a:spcPct val="0"/>
                </a:spcBef>
                <a:spcAft>
                  <a:spcPct val="0"/>
                </a:spcAft>
                <a:defRPr sz="2400">
                  <a:solidFill>
                    <a:schemeClr val="tx1"/>
                  </a:solidFill>
                  <a:latin typeface="Arial Narrow" pitchFamily="34" charset="0"/>
                </a:defRPr>
              </a:lvl7pPr>
              <a:lvl8pPr marL="3429000" indent="-228600" eaLnBrk="0" fontAlgn="base" hangingPunct="0">
                <a:spcBef>
                  <a:spcPct val="0"/>
                </a:spcBef>
                <a:spcAft>
                  <a:spcPct val="0"/>
                </a:spcAft>
                <a:defRPr sz="2400">
                  <a:solidFill>
                    <a:schemeClr val="tx1"/>
                  </a:solidFill>
                  <a:latin typeface="Arial Narrow" pitchFamily="34" charset="0"/>
                </a:defRPr>
              </a:lvl8pPr>
              <a:lvl9pPr marL="3886200" indent="-228600" eaLnBrk="0" fontAlgn="base" hangingPunct="0">
                <a:spcBef>
                  <a:spcPct val="0"/>
                </a:spcBef>
                <a:spcAft>
                  <a:spcPct val="0"/>
                </a:spcAft>
                <a:defRPr sz="2400">
                  <a:solidFill>
                    <a:schemeClr val="tx1"/>
                  </a:solidFill>
                  <a:latin typeface="Arial Narrow" pitchFamily="34" charset="0"/>
                </a:defRPr>
              </a:lvl9pPr>
            </a:lstStyle>
            <a:p>
              <a:pPr marL="358775" marR="0" lvl="0" indent="-358775" algn="l" defTabSz="914400" rtl="0" eaLnBrk="1" fontAlgn="auto" latinLnBrk="0" hangingPunct="1">
                <a:lnSpc>
                  <a:spcPct val="100000"/>
                </a:lnSpc>
                <a:spcBef>
                  <a:spcPct val="50000"/>
                </a:spcBef>
                <a:spcAft>
                  <a:spcPts val="0"/>
                </a:spcAft>
                <a:buClrTx/>
                <a:buSzTx/>
                <a:buFont typeface="Wingdings" pitchFamily="2" charset="2"/>
                <a:buNone/>
                <a:tabLst/>
                <a:defRPr/>
              </a:pPr>
              <a:r>
                <a:rPr kumimoji="0" lang="fi-FI"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Mieltymykset</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23" name="Line 21">
              <a:extLst>
                <a:ext uri="{FF2B5EF4-FFF2-40B4-BE49-F238E27FC236}">
                  <a16:creationId xmlns:a16="http://schemas.microsoft.com/office/drawing/2014/main" id="{8A3F2B90-B833-6A50-F04B-B62007570BC8}"/>
                </a:ext>
                <a:ext uri="{C183D7F6-B498-43B3-948B-1728B52AA6E4}">
                  <adec:decorative xmlns:adec="http://schemas.microsoft.com/office/drawing/2017/decorative" val="1"/>
                </a:ext>
              </a:extLst>
            </p:cNvPr>
            <p:cNvSpPr>
              <a:spLocks noChangeShapeType="1"/>
            </p:cNvSpPr>
            <p:nvPr/>
          </p:nvSpPr>
          <p:spPr bwMode="auto">
            <a:xfrm>
              <a:off x="10344472" y="3609020"/>
              <a:ext cx="432048" cy="36004"/>
            </a:xfrm>
            <a:prstGeom prst="line">
              <a:avLst/>
            </a:prstGeom>
            <a:noFill/>
            <a:ln w="19050">
              <a:solidFill>
                <a:schemeClr val="tx1"/>
              </a:solidFill>
              <a:round/>
              <a:headEnd type="triangle" w="lg" len="lg"/>
              <a:tailEnd type="none" w="lg" len="lg"/>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Arial"/>
                <a:ea typeface="+mn-ea"/>
                <a:cs typeface="+mn-cs"/>
              </a:endParaRPr>
            </a:p>
          </p:txBody>
        </p:sp>
        <p:sp>
          <p:nvSpPr>
            <p:cNvPr id="24" name="Line 21">
              <a:extLst>
                <a:ext uri="{FF2B5EF4-FFF2-40B4-BE49-F238E27FC236}">
                  <a16:creationId xmlns:a16="http://schemas.microsoft.com/office/drawing/2014/main" id="{337F70A9-DA1A-CBE9-9064-C40BF75AE635}"/>
                </a:ext>
                <a:ext uri="{C183D7F6-B498-43B3-948B-1728B52AA6E4}">
                  <adec:decorative xmlns:adec="http://schemas.microsoft.com/office/drawing/2017/decorative" val="1"/>
                </a:ext>
              </a:extLst>
            </p:cNvPr>
            <p:cNvSpPr>
              <a:spLocks noChangeShapeType="1"/>
            </p:cNvSpPr>
            <p:nvPr/>
          </p:nvSpPr>
          <p:spPr bwMode="auto">
            <a:xfrm flipV="1">
              <a:off x="8652284" y="3645024"/>
              <a:ext cx="396044" cy="108012"/>
            </a:xfrm>
            <a:prstGeom prst="line">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Arial"/>
                <a:ea typeface="+mn-ea"/>
                <a:cs typeface="+mn-cs"/>
              </a:endParaRPr>
            </a:p>
          </p:txBody>
        </p:sp>
        <p:sp>
          <p:nvSpPr>
            <p:cNvPr id="25" name="Text Box 20">
              <a:extLst>
                <a:ext uri="{FF2B5EF4-FFF2-40B4-BE49-F238E27FC236}">
                  <a16:creationId xmlns:a16="http://schemas.microsoft.com/office/drawing/2014/main" id="{6FF3AE5F-71CE-1B64-E6B7-783458159155}"/>
                </a:ext>
              </a:extLst>
            </p:cNvPr>
            <p:cNvSpPr txBox="1">
              <a:spLocks noChangeArrowheads="1"/>
            </p:cNvSpPr>
            <p:nvPr/>
          </p:nvSpPr>
          <p:spPr bwMode="auto">
            <a:xfrm>
              <a:off x="10704512" y="2096852"/>
              <a:ext cx="14514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400">
                  <a:solidFill>
                    <a:schemeClr val="tx1"/>
                  </a:solidFill>
                  <a:latin typeface="Arial Narrow" pitchFamily="34" charset="0"/>
                </a:defRPr>
              </a:lvl1pPr>
              <a:lvl2pPr marL="742950" indent="-285750" eaLnBrk="0" hangingPunct="0">
                <a:defRPr sz="2400">
                  <a:solidFill>
                    <a:schemeClr val="tx1"/>
                  </a:solidFill>
                  <a:latin typeface="Arial Narrow" pitchFamily="34" charset="0"/>
                </a:defRPr>
              </a:lvl2pPr>
              <a:lvl3pPr marL="1143000" indent="-228600" eaLnBrk="0" hangingPunct="0">
                <a:defRPr sz="2400">
                  <a:solidFill>
                    <a:schemeClr val="tx1"/>
                  </a:solidFill>
                  <a:latin typeface="Arial Narrow" pitchFamily="34" charset="0"/>
                </a:defRPr>
              </a:lvl3pPr>
              <a:lvl4pPr marL="1600200" indent="-228600" eaLnBrk="0" hangingPunct="0">
                <a:defRPr sz="2400">
                  <a:solidFill>
                    <a:schemeClr val="tx1"/>
                  </a:solidFill>
                  <a:latin typeface="Arial Narrow" pitchFamily="34" charset="0"/>
                </a:defRPr>
              </a:lvl4pPr>
              <a:lvl5pPr marL="2057400" indent="-228600" eaLnBrk="0" hangingPunct="0">
                <a:defRPr sz="2400">
                  <a:solidFill>
                    <a:schemeClr val="tx1"/>
                  </a:solidFill>
                  <a:latin typeface="Arial Narrow" pitchFamily="34" charset="0"/>
                </a:defRPr>
              </a:lvl5pPr>
              <a:lvl6pPr marL="2514600" indent="-228600" eaLnBrk="0" fontAlgn="base" hangingPunct="0">
                <a:spcBef>
                  <a:spcPct val="0"/>
                </a:spcBef>
                <a:spcAft>
                  <a:spcPct val="0"/>
                </a:spcAft>
                <a:defRPr sz="2400">
                  <a:solidFill>
                    <a:schemeClr val="tx1"/>
                  </a:solidFill>
                  <a:latin typeface="Arial Narrow" pitchFamily="34" charset="0"/>
                </a:defRPr>
              </a:lvl6pPr>
              <a:lvl7pPr marL="2971800" indent="-228600" eaLnBrk="0" fontAlgn="base" hangingPunct="0">
                <a:spcBef>
                  <a:spcPct val="0"/>
                </a:spcBef>
                <a:spcAft>
                  <a:spcPct val="0"/>
                </a:spcAft>
                <a:defRPr sz="2400">
                  <a:solidFill>
                    <a:schemeClr val="tx1"/>
                  </a:solidFill>
                  <a:latin typeface="Arial Narrow" pitchFamily="34" charset="0"/>
                </a:defRPr>
              </a:lvl7pPr>
              <a:lvl8pPr marL="3429000" indent="-228600" eaLnBrk="0" fontAlgn="base" hangingPunct="0">
                <a:spcBef>
                  <a:spcPct val="0"/>
                </a:spcBef>
                <a:spcAft>
                  <a:spcPct val="0"/>
                </a:spcAft>
                <a:defRPr sz="2400">
                  <a:solidFill>
                    <a:schemeClr val="tx1"/>
                  </a:solidFill>
                  <a:latin typeface="Arial Narrow" pitchFamily="34" charset="0"/>
                </a:defRPr>
              </a:lvl8pPr>
              <a:lvl9pPr marL="3886200" indent="-228600" eaLnBrk="0" fontAlgn="base" hangingPunct="0">
                <a:spcBef>
                  <a:spcPct val="0"/>
                </a:spcBef>
                <a:spcAft>
                  <a:spcPct val="0"/>
                </a:spcAft>
                <a:defRPr sz="2400">
                  <a:solidFill>
                    <a:schemeClr val="tx1"/>
                  </a:solidFill>
                  <a:latin typeface="Arial Narrow" pitchFamily="34" charset="0"/>
                </a:defRPr>
              </a:lvl9pPr>
            </a:lstStyle>
            <a:p>
              <a:pPr marL="0" marR="0" lvl="0" indent="0" algn="ctr" defTabSz="914400" rtl="0" eaLnBrk="1" fontAlgn="auto" latinLnBrk="0" hangingPunct="1">
                <a:lnSpc>
                  <a:spcPct val="100000"/>
                </a:lnSpc>
                <a:spcBef>
                  <a:spcPct val="50000"/>
                </a:spcBef>
                <a:spcAft>
                  <a:spcPts val="0"/>
                </a:spcAft>
                <a:buClrTx/>
                <a:buSzTx/>
                <a:buFont typeface="Wingdings" pitchFamily="2" charset="2"/>
                <a:buNone/>
                <a:tabLst/>
                <a:defRPr/>
              </a:pPr>
              <a:r>
                <a:rPr kumimoji="0" lang="fi-FI"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Haastattelut</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26" name="Line 19">
              <a:extLst>
                <a:ext uri="{FF2B5EF4-FFF2-40B4-BE49-F238E27FC236}">
                  <a16:creationId xmlns:a16="http://schemas.microsoft.com/office/drawing/2014/main" id="{374CB72F-66FF-6CB9-AEF4-92E21CE14FFE}"/>
                </a:ext>
                <a:ext uri="{C183D7F6-B498-43B3-948B-1728B52AA6E4}">
                  <adec:decorative xmlns:adec="http://schemas.microsoft.com/office/drawing/2017/decorative" val="1"/>
                </a:ext>
              </a:extLst>
            </p:cNvPr>
            <p:cNvSpPr>
              <a:spLocks noChangeShapeType="1"/>
            </p:cNvSpPr>
            <p:nvPr/>
          </p:nvSpPr>
          <p:spPr bwMode="auto">
            <a:xfrm flipH="1">
              <a:off x="10380475" y="2276872"/>
              <a:ext cx="324035" cy="0"/>
            </a:xfrm>
            <a:prstGeom prst="line">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Arial"/>
                <a:ea typeface="+mn-ea"/>
                <a:cs typeface="+mn-cs"/>
              </a:endParaRPr>
            </a:p>
          </p:txBody>
        </p:sp>
        <p:sp>
          <p:nvSpPr>
            <p:cNvPr id="27" name="Text Box 20">
              <a:extLst>
                <a:ext uri="{FF2B5EF4-FFF2-40B4-BE49-F238E27FC236}">
                  <a16:creationId xmlns:a16="http://schemas.microsoft.com/office/drawing/2014/main" id="{B9FAB164-6B20-EF6D-21C4-A8D27FA49868}"/>
                </a:ext>
              </a:extLst>
            </p:cNvPr>
            <p:cNvSpPr txBox="1">
              <a:spLocks noChangeArrowheads="1"/>
            </p:cNvSpPr>
            <p:nvPr/>
          </p:nvSpPr>
          <p:spPr bwMode="auto">
            <a:xfrm>
              <a:off x="7572164" y="2096852"/>
              <a:ext cx="9361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400">
                  <a:solidFill>
                    <a:schemeClr val="tx1"/>
                  </a:solidFill>
                  <a:latin typeface="Arial Narrow" pitchFamily="34" charset="0"/>
                </a:defRPr>
              </a:lvl1pPr>
              <a:lvl2pPr marL="742950" indent="-285750" eaLnBrk="0" hangingPunct="0">
                <a:defRPr sz="2400">
                  <a:solidFill>
                    <a:schemeClr val="tx1"/>
                  </a:solidFill>
                  <a:latin typeface="Arial Narrow" pitchFamily="34" charset="0"/>
                </a:defRPr>
              </a:lvl2pPr>
              <a:lvl3pPr marL="1143000" indent="-228600" eaLnBrk="0" hangingPunct="0">
                <a:defRPr sz="2400">
                  <a:solidFill>
                    <a:schemeClr val="tx1"/>
                  </a:solidFill>
                  <a:latin typeface="Arial Narrow" pitchFamily="34" charset="0"/>
                </a:defRPr>
              </a:lvl3pPr>
              <a:lvl4pPr marL="1600200" indent="-228600" eaLnBrk="0" hangingPunct="0">
                <a:defRPr sz="2400">
                  <a:solidFill>
                    <a:schemeClr val="tx1"/>
                  </a:solidFill>
                  <a:latin typeface="Arial Narrow" pitchFamily="34" charset="0"/>
                </a:defRPr>
              </a:lvl4pPr>
              <a:lvl5pPr marL="2057400" indent="-228600" eaLnBrk="0" hangingPunct="0">
                <a:defRPr sz="2400">
                  <a:solidFill>
                    <a:schemeClr val="tx1"/>
                  </a:solidFill>
                  <a:latin typeface="Arial Narrow" pitchFamily="34" charset="0"/>
                </a:defRPr>
              </a:lvl5pPr>
              <a:lvl6pPr marL="2514600" indent="-228600" eaLnBrk="0" fontAlgn="base" hangingPunct="0">
                <a:spcBef>
                  <a:spcPct val="0"/>
                </a:spcBef>
                <a:spcAft>
                  <a:spcPct val="0"/>
                </a:spcAft>
                <a:defRPr sz="2400">
                  <a:solidFill>
                    <a:schemeClr val="tx1"/>
                  </a:solidFill>
                  <a:latin typeface="Arial Narrow" pitchFamily="34" charset="0"/>
                </a:defRPr>
              </a:lvl6pPr>
              <a:lvl7pPr marL="2971800" indent="-228600" eaLnBrk="0" fontAlgn="base" hangingPunct="0">
                <a:spcBef>
                  <a:spcPct val="0"/>
                </a:spcBef>
                <a:spcAft>
                  <a:spcPct val="0"/>
                </a:spcAft>
                <a:defRPr sz="2400">
                  <a:solidFill>
                    <a:schemeClr val="tx1"/>
                  </a:solidFill>
                  <a:latin typeface="Arial Narrow" pitchFamily="34" charset="0"/>
                </a:defRPr>
              </a:lvl7pPr>
              <a:lvl8pPr marL="3429000" indent="-228600" eaLnBrk="0" fontAlgn="base" hangingPunct="0">
                <a:spcBef>
                  <a:spcPct val="0"/>
                </a:spcBef>
                <a:spcAft>
                  <a:spcPct val="0"/>
                </a:spcAft>
                <a:defRPr sz="2400">
                  <a:solidFill>
                    <a:schemeClr val="tx1"/>
                  </a:solidFill>
                  <a:latin typeface="Arial Narrow" pitchFamily="34" charset="0"/>
                </a:defRPr>
              </a:lvl8pPr>
              <a:lvl9pPr marL="3886200" indent="-228600" eaLnBrk="0" fontAlgn="base" hangingPunct="0">
                <a:spcBef>
                  <a:spcPct val="0"/>
                </a:spcBef>
                <a:spcAft>
                  <a:spcPct val="0"/>
                </a:spcAft>
                <a:defRPr sz="2400">
                  <a:solidFill>
                    <a:schemeClr val="tx1"/>
                  </a:solidFill>
                  <a:latin typeface="Arial Narrow" pitchFamily="34" charset="0"/>
                </a:defRPr>
              </a:lvl9pPr>
            </a:lstStyle>
            <a:p>
              <a:pPr marL="0" marR="0" lvl="0" indent="0" algn="ctr" defTabSz="914400" rtl="0" eaLnBrk="1" fontAlgn="auto" latinLnBrk="0" hangingPunct="1">
                <a:lnSpc>
                  <a:spcPct val="100000"/>
                </a:lnSpc>
                <a:spcBef>
                  <a:spcPct val="50000"/>
                </a:spcBef>
                <a:spcAft>
                  <a:spcPts val="0"/>
                </a:spcAft>
                <a:buClrTx/>
                <a:buSzTx/>
                <a:buFont typeface="Wingdings" pitchFamily="2" charset="2"/>
                <a:buNone/>
                <a:tabLst/>
                <a:defRPr/>
              </a:pPr>
              <a:r>
                <a:rPr kumimoji="0" lang="fi-FI"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Kyselyt</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28" name="Line 15">
              <a:extLst>
                <a:ext uri="{FF2B5EF4-FFF2-40B4-BE49-F238E27FC236}">
                  <a16:creationId xmlns:a16="http://schemas.microsoft.com/office/drawing/2014/main" id="{71B3DDAB-41B6-A1D8-3ADF-E3266DBC519B}"/>
                </a:ext>
                <a:ext uri="{C183D7F6-B498-43B3-948B-1728B52AA6E4}">
                  <adec:decorative xmlns:adec="http://schemas.microsoft.com/office/drawing/2017/decorative" val="1"/>
                </a:ext>
              </a:extLst>
            </p:cNvPr>
            <p:cNvSpPr>
              <a:spLocks noChangeShapeType="1"/>
            </p:cNvSpPr>
            <p:nvPr/>
          </p:nvSpPr>
          <p:spPr bwMode="auto">
            <a:xfrm>
              <a:off x="8508268" y="2276872"/>
              <a:ext cx="504056" cy="0"/>
            </a:xfrm>
            <a:prstGeom prst="line">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Arial"/>
                <a:ea typeface="+mn-ea"/>
                <a:cs typeface="+mn-cs"/>
              </a:endParaRPr>
            </a:p>
          </p:txBody>
        </p:sp>
      </p:grpSp>
      <p:pic>
        <p:nvPicPr>
          <p:cNvPr id="4" name="Kuva 1">
            <a:extLst>
              <a:ext uri="{FF2B5EF4-FFF2-40B4-BE49-F238E27FC236}">
                <a16:creationId xmlns:a16="http://schemas.microsoft.com/office/drawing/2014/main" id="{09B4C06A-2BDF-4AB9-076C-3AE535181C5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8248" y="6021288"/>
            <a:ext cx="1296144" cy="693732"/>
          </a:xfrm>
          <a:prstGeom prst="rect">
            <a:avLst/>
          </a:prstGeom>
        </p:spPr>
      </p:pic>
    </p:spTree>
    <p:extLst>
      <p:ext uri="{BB962C8B-B14F-4D97-AF65-F5344CB8AC3E}">
        <p14:creationId xmlns:p14="http://schemas.microsoft.com/office/powerpoint/2010/main" val="13818820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urve-Arvi: Monitavoitearviointi">
            <a:extLst>
              <a:ext uri="{FF2B5EF4-FFF2-40B4-BE49-F238E27FC236}">
                <a16:creationId xmlns:a16="http://schemas.microsoft.com/office/drawing/2014/main" id="{96349A21-A3E1-5DBE-850E-BAFBBE3F98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1441"/>
            <a:ext cx="12181789" cy="6529645"/>
          </a:xfrm>
          <a:prstGeom prst="rect">
            <a:avLst/>
          </a:prstGeom>
        </p:spPr>
      </p:pic>
      <p:sp>
        <p:nvSpPr>
          <p:cNvPr id="3" name="TextBox 2">
            <a:extLst>
              <a:ext uri="{FF2B5EF4-FFF2-40B4-BE49-F238E27FC236}">
                <a16:creationId xmlns:a16="http://schemas.microsoft.com/office/drawing/2014/main" id="{4D0E92B6-EEAE-CBF3-AD4C-BC734C5F9C35}"/>
              </a:ext>
            </a:extLst>
          </p:cNvPr>
          <p:cNvSpPr txBox="1"/>
          <p:nvPr/>
        </p:nvSpPr>
        <p:spPr>
          <a:xfrm>
            <a:off x="9757458" y="127322"/>
            <a:ext cx="2222340" cy="428264"/>
          </a:xfrm>
          <a:prstGeom prst="rect">
            <a:avLst/>
          </a:prstGeom>
          <a:noFill/>
        </p:spPr>
        <p:txBody>
          <a:bodyPr wrap="none" lIns="0" tIns="0" rIns="0" bIns="0" rtlCol="0" anchor="t" anchorCtr="0">
            <a:noAutofit/>
          </a:bodyPr>
          <a:lstStyle/>
          <a:p>
            <a:pPr algn="l"/>
            <a:r>
              <a:rPr lang="fi-FI" sz="2400" dirty="0">
                <a:solidFill>
                  <a:schemeClr val="tx2"/>
                </a:solidFill>
              </a:rPr>
              <a:t>turvearvi.syke.fi</a:t>
            </a:r>
            <a:endParaRPr lang="fi-FI" sz="2400" kern="1200" dirty="0">
              <a:solidFill>
                <a:schemeClr val="tx2"/>
              </a:solidFill>
              <a:latin typeface="+mn-lt"/>
              <a:ea typeface="+mn-ea"/>
              <a:cs typeface="+mn-cs"/>
            </a:endParaRPr>
          </a:p>
        </p:txBody>
      </p:sp>
      <p:sp>
        <p:nvSpPr>
          <p:cNvPr id="5" name="Title 4">
            <a:extLst>
              <a:ext uri="{FF2B5EF4-FFF2-40B4-BE49-F238E27FC236}">
                <a16:creationId xmlns:a16="http://schemas.microsoft.com/office/drawing/2014/main" id="{4CC72D0A-9C1D-7ECD-D51A-57BCFE26531D}"/>
              </a:ext>
            </a:extLst>
          </p:cNvPr>
          <p:cNvSpPr>
            <a:spLocks noGrp="1"/>
          </p:cNvSpPr>
          <p:nvPr>
            <p:ph type="title" idx="4294967295"/>
          </p:nvPr>
        </p:nvSpPr>
        <p:spPr>
          <a:xfrm>
            <a:off x="8328248" y="116632"/>
            <a:ext cx="3719736" cy="1512168"/>
          </a:xfrm>
          <a:prstGeom prst="rect">
            <a:avLst/>
          </a:prstGeom>
          <a:solidFill>
            <a:schemeClr val="accent3">
              <a:lumMod val="75000"/>
            </a:schemeClr>
          </a:solidFill>
          <a:ln w="12700" cap="flat" cmpd="sng" algn="ctr">
            <a:solidFill>
              <a:schemeClr val="accent3">
                <a:lumMod val="50000"/>
              </a:schemeClr>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schemeClr val="bg1"/>
                </a:solidFill>
                <a:effectLst/>
                <a:uLnTx/>
                <a:uFillTx/>
                <a:latin typeface="+mn-lt"/>
                <a:ea typeface="+mn-ea"/>
                <a:cs typeface="+mn-cs"/>
              </a:rPr>
              <a:t>Monitavoitearviointi</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0" i="0" u="none" strike="noStrike" kern="1200" cap="none" spc="0" normalizeH="0" baseline="0" noProof="0" dirty="0">
                <a:ln>
                  <a:noFill/>
                </a:ln>
                <a:solidFill>
                  <a:schemeClr val="bg1"/>
                </a:solidFill>
                <a:effectLst/>
                <a:uLnTx/>
                <a:uFillTx/>
                <a:latin typeface="+mn-lt"/>
                <a:ea typeface="+mn-ea"/>
                <a:cs typeface="+mn-cs"/>
              </a:rPr>
              <a:t>Riveillä eri vaihtoehdot</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0" i="0" u="none" strike="noStrike" kern="1200" cap="none" spc="0" normalizeH="0" baseline="0" noProof="0" dirty="0">
                <a:ln>
                  <a:noFill/>
                </a:ln>
                <a:solidFill>
                  <a:schemeClr val="bg1"/>
                </a:solidFill>
                <a:effectLst/>
                <a:uLnTx/>
                <a:uFillTx/>
                <a:latin typeface="+mn-lt"/>
                <a:ea typeface="+mn-ea"/>
                <a:cs typeface="+mn-cs"/>
              </a:rPr>
              <a:t>Sarakkeissa arvio vaihtoehdon kokonaisvaikutuksista sekä  vaikutuksista eri kriteereihin</a:t>
            </a:r>
          </a:p>
        </p:txBody>
      </p:sp>
      <p:sp>
        <p:nvSpPr>
          <p:cNvPr id="4" name="TextBox 3">
            <a:extLst>
              <a:ext uri="{FF2B5EF4-FFF2-40B4-BE49-F238E27FC236}">
                <a16:creationId xmlns:a16="http://schemas.microsoft.com/office/drawing/2014/main" id="{C2D8D042-B9B2-4046-B7D7-FED421F491E8}"/>
              </a:ext>
            </a:extLst>
          </p:cNvPr>
          <p:cNvSpPr txBox="1"/>
          <p:nvPr/>
        </p:nvSpPr>
        <p:spPr>
          <a:xfrm>
            <a:off x="191344" y="1331476"/>
            <a:ext cx="2592288" cy="369332"/>
          </a:xfrm>
          <a:prstGeom prst="rect">
            <a:avLst/>
          </a:prstGeom>
          <a:noFill/>
        </p:spPr>
        <p:txBody>
          <a:bodyPr wrap="square">
            <a:spAutoFit/>
          </a:bodyPr>
          <a:lstStyle/>
          <a:p>
            <a:r>
              <a:rPr lang="en-GB" dirty="0">
                <a:solidFill>
                  <a:schemeClr val="accent3">
                    <a:lumMod val="75000"/>
                  </a:schemeClr>
                </a:solidFill>
                <a:hlinkClick r:id="rId3">
                  <a:extLst>
                    <a:ext uri="{A12FA001-AC4F-418D-AE19-62706E023703}">
                      <ahyp:hlinkClr xmlns:ahyp="http://schemas.microsoft.com/office/drawing/2018/hyperlinkcolor" val="tx"/>
                    </a:ext>
                  </a:extLst>
                </a:hlinkClick>
              </a:rPr>
              <a:t>https://turvearvi.syke.fi</a:t>
            </a:r>
            <a:endParaRPr lang="en-GB" dirty="0">
              <a:solidFill>
                <a:schemeClr val="accent3">
                  <a:lumMod val="75000"/>
                </a:schemeClr>
              </a:solidFill>
            </a:endParaRPr>
          </a:p>
        </p:txBody>
      </p:sp>
    </p:spTree>
    <p:extLst>
      <p:ext uri="{BB962C8B-B14F-4D97-AF65-F5344CB8AC3E}">
        <p14:creationId xmlns:p14="http://schemas.microsoft.com/office/powerpoint/2010/main" val="18681538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1C694A-87E0-5540-6CDD-7D3F9589F58B}"/>
              </a:ext>
            </a:extLst>
          </p:cNvPr>
          <p:cNvSpPr>
            <a:spLocks noGrp="1"/>
          </p:cNvSpPr>
          <p:nvPr>
            <p:ph type="ctrTitle"/>
          </p:nvPr>
        </p:nvSpPr>
        <p:spPr>
          <a:xfrm>
            <a:off x="4924349" y="1678302"/>
            <a:ext cx="6454851" cy="3073580"/>
          </a:xfrm>
        </p:spPr>
        <p:txBody>
          <a:bodyPr/>
          <a:lstStyle/>
          <a:p>
            <a:r>
              <a:rPr lang="fi-FI" dirty="0">
                <a:solidFill>
                  <a:schemeClr val="accent4"/>
                </a:solidFill>
              </a:rPr>
              <a:t>Monitavoitearviointi + metsänkasvumalli + GIS</a:t>
            </a:r>
            <a:br>
              <a:rPr lang="fi-FI" dirty="0">
                <a:solidFill>
                  <a:schemeClr val="accent4"/>
                </a:solidFill>
              </a:rPr>
            </a:br>
            <a:br>
              <a:rPr lang="fi-FI" dirty="0">
                <a:solidFill>
                  <a:schemeClr val="accent4"/>
                </a:solidFill>
              </a:rPr>
            </a:br>
            <a:r>
              <a:rPr lang="fi-FI" sz="3600" dirty="0">
                <a:ea typeface="Calibri" panose="020F0502020204030204" pitchFamily="34" charset="0"/>
              </a:rPr>
              <a:t>K</a:t>
            </a:r>
            <a:r>
              <a:rPr lang="fi-FI" sz="3600" dirty="0">
                <a:effectLst/>
                <a:ea typeface="Calibri" panose="020F0502020204030204" pitchFamily="34" charset="0"/>
              </a:rPr>
              <a:t>iuruveden metsän-hakkuuvaihtoehtojen monitavoitearviointi</a:t>
            </a:r>
            <a:endParaRPr lang="fi-FI" dirty="0"/>
          </a:p>
        </p:txBody>
      </p:sp>
      <p:sp>
        <p:nvSpPr>
          <p:cNvPr id="2" name="Date Placeholder 1">
            <a:extLst>
              <a:ext uri="{FF2B5EF4-FFF2-40B4-BE49-F238E27FC236}">
                <a16:creationId xmlns:a16="http://schemas.microsoft.com/office/drawing/2014/main" id="{82917D3F-A0D7-CB91-B669-279A827AF18C}"/>
              </a:ext>
            </a:extLst>
          </p:cNvPr>
          <p:cNvSpPr>
            <a:spLocks noGrp="1"/>
          </p:cNvSpPr>
          <p:nvPr>
            <p:ph type="dt" sz="half" idx="4294967295"/>
          </p:nvPr>
        </p:nvSpPr>
        <p:spPr>
          <a:xfrm>
            <a:off x="0" y="0"/>
            <a:ext cx="0" cy="0"/>
          </a:xfrm>
        </p:spPr>
        <p:txBody>
          <a:bodyPr/>
          <a:lstStyle/>
          <a:p>
            <a:r>
              <a:rPr lang="fi-FI" dirty="0"/>
              <a:t> </a:t>
            </a:r>
          </a:p>
        </p:txBody>
      </p:sp>
      <p:pic>
        <p:nvPicPr>
          <p:cNvPr id="4" name="Kuva 1">
            <a:extLst>
              <a:ext uri="{FF2B5EF4-FFF2-40B4-BE49-F238E27FC236}">
                <a16:creationId xmlns:a16="http://schemas.microsoft.com/office/drawing/2014/main" id="{B3290585-B642-EC31-20A3-D7BB9C7796F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4959" y="5635964"/>
            <a:ext cx="1930761" cy="1033396"/>
          </a:xfrm>
          <a:prstGeom prst="rect">
            <a:avLst/>
          </a:prstGeom>
        </p:spPr>
      </p:pic>
    </p:spTree>
    <p:extLst>
      <p:ext uri="{BB962C8B-B14F-4D97-AF65-F5344CB8AC3E}">
        <p14:creationId xmlns:p14="http://schemas.microsoft.com/office/powerpoint/2010/main" val="23421360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05359B-A7B5-A86B-CA49-117388375128}"/>
              </a:ext>
            </a:extLst>
          </p:cNvPr>
          <p:cNvSpPr>
            <a:spLocks noGrp="1"/>
          </p:cNvSpPr>
          <p:nvPr>
            <p:ph type="title"/>
          </p:nvPr>
        </p:nvSpPr>
        <p:spPr>
          <a:xfrm>
            <a:off x="682170" y="260648"/>
            <a:ext cx="10827659" cy="1294365"/>
          </a:xfrm>
        </p:spPr>
        <p:txBody>
          <a:bodyPr/>
          <a:lstStyle/>
          <a:p>
            <a:r>
              <a:rPr lang="fi-FI" sz="4000" dirty="0">
                <a:ea typeface="Calibri" panose="020F0502020204030204" pitchFamily="34" charset="0"/>
              </a:rPr>
              <a:t>K</a:t>
            </a:r>
            <a:r>
              <a:rPr lang="fi-FI" sz="4000" dirty="0">
                <a:effectLst/>
                <a:ea typeface="Calibri" panose="020F0502020204030204" pitchFamily="34" charset="0"/>
              </a:rPr>
              <a:t>iuruveden metsänhakkuuvaihtoehtojen monitavoitearviointi</a:t>
            </a:r>
            <a:endParaRPr lang="fi-FI" dirty="0"/>
          </a:p>
        </p:txBody>
      </p:sp>
      <p:sp>
        <p:nvSpPr>
          <p:cNvPr id="5" name="Content Placeholder 4">
            <a:extLst>
              <a:ext uri="{FF2B5EF4-FFF2-40B4-BE49-F238E27FC236}">
                <a16:creationId xmlns:a16="http://schemas.microsoft.com/office/drawing/2014/main" id="{F211334E-15E1-F93D-A478-F40A1FBB2076}"/>
              </a:ext>
            </a:extLst>
          </p:cNvPr>
          <p:cNvSpPr>
            <a:spLocks noGrp="1"/>
          </p:cNvSpPr>
          <p:nvPr>
            <p:ph idx="1"/>
          </p:nvPr>
        </p:nvSpPr>
        <p:spPr>
          <a:xfrm>
            <a:off x="682170" y="1628800"/>
            <a:ext cx="7358046" cy="4200501"/>
          </a:xfrm>
        </p:spPr>
        <p:txBody>
          <a:bodyPr/>
          <a:lstStyle/>
          <a:p>
            <a:r>
              <a:rPr lang="fi-FI" dirty="0">
                <a:effectLst/>
                <a:ea typeface="Calibri" panose="020F0502020204030204" pitchFamily="34" charset="0"/>
              </a:rPr>
              <a:t>Tavoitteena tunnistaa hakkuiden vaikutukset eri tavoitteisiin</a:t>
            </a:r>
            <a:endParaRPr lang="fi-FI" dirty="0">
              <a:ea typeface="Calibri" panose="020F0502020204030204" pitchFamily="34" charset="0"/>
            </a:endParaRPr>
          </a:p>
          <a:p>
            <a:pPr marL="536575" lvl="1" indent="-268288"/>
            <a:r>
              <a:rPr lang="fi-FI" dirty="0">
                <a:effectLst/>
                <a:ea typeface="Calibri" panose="020F0502020204030204" pitchFamily="34" charset="0"/>
              </a:rPr>
              <a:t>Paikkatietoaineistoja hyödyntäen tunnistett</a:t>
            </a:r>
            <a:r>
              <a:rPr lang="fi-FI" dirty="0">
                <a:ea typeface="Calibri" panose="020F0502020204030204" pitchFamily="34" charset="0"/>
              </a:rPr>
              <a:t>u vesistöille, virkistyskäytölle, ja monimuotoisuudelle herkät alueet</a:t>
            </a:r>
            <a:endParaRPr lang="fi-FI" dirty="0">
              <a:effectLst/>
              <a:ea typeface="Calibri" panose="020F0502020204030204" pitchFamily="34" charset="0"/>
            </a:endParaRPr>
          </a:p>
          <a:p>
            <a:r>
              <a:rPr lang="fi-FI" dirty="0">
                <a:ea typeface="Calibri" panose="020F0502020204030204" pitchFamily="34" charset="0"/>
              </a:rPr>
              <a:t>Mallinnettu mahdollisia kestäviä hakkuumääriä, jos herkillä alueilla ei tehdä päätehakkuita</a:t>
            </a:r>
          </a:p>
          <a:p>
            <a:pPr marL="536575" lvl="1" indent="-268288"/>
            <a:r>
              <a:rPr lang="fi-FI" dirty="0">
                <a:ea typeface="Calibri" panose="020F0502020204030204" pitchFamily="34" charset="0"/>
              </a:rPr>
              <a:t>Laskettu PREBAS-mallin eri skenaarioilla kestävät hakkuumäärät </a:t>
            </a:r>
            <a:r>
              <a:rPr lang="fi-FI" dirty="0">
                <a:effectLst/>
                <a:ea typeface="Calibri" panose="020F0502020204030204" pitchFamily="34" charset="0"/>
              </a:rPr>
              <a:t>eri herkkyysasteisilla rajauksilla</a:t>
            </a:r>
          </a:p>
          <a:p>
            <a:pPr marL="539750" lvl="1" indent="-269875">
              <a:buFont typeface="Wingdings" panose="05000000000000000000" pitchFamily="2" charset="2"/>
              <a:buChar char="à"/>
            </a:pPr>
            <a:r>
              <a:rPr lang="fi-FI" dirty="0">
                <a:ea typeface="Calibri" panose="020F0502020204030204" pitchFamily="34" charset="0"/>
                <a:sym typeface="Wingdings" panose="05000000000000000000" pitchFamily="2" charset="2"/>
              </a:rPr>
              <a:t>Arvio siitä, kuinka paljon herkkiä alueita voidaan rajata pois, jos halutaan säilyttää tietty hakkuutaso</a:t>
            </a:r>
          </a:p>
          <a:p>
            <a:r>
              <a:rPr lang="fi-FI" dirty="0">
                <a:effectLst/>
                <a:ea typeface="Calibri" panose="020F0502020204030204" pitchFamily="34" charset="0"/>
              </a:rPr>
              <a:t>Lopuksi herkillä alueilla tarkastellaan, mitkä näistä sopivat jatkuvaan kasvatukseen</a:t>
            </a:r>
            <a:endParaRPr lang="fi-FI" dirty="0">
              <a:ea typeface="Calibri" panose="020F0502020204030204" pitchFamily="34" charset="0"/>
              <a:sym typeface="Wingdings" panose="05000000000000000000" pitchFamily="2" charset="2"/>
            </a:endParaRPr>
          </a:p>
        </p:txBody>
      </p:sp>
      <p:pic>
        <p:nvPicPr>
          <p:cNvPr id="9" name="Picture 8" descr="Karttakuva Kiuruveden valuma-alueesta">
            <a:extLst>
              <a:ext uri="{FF2B5EF4-FFF2-40B4-BE49-F238E27FC236}">
                <a16:creationId xmlns:a16="http://schemas.microsoft.com/office/drawing/2014/main" id="{FD980AEB-DC77-C95E-B9AB-273B10C9AF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8961" y="1113063"/>
            <a:ext cx="4020820" cy="5676900"/>
          </a:xfrm>
          <a:prstGeom prst="rect">
            <a:avLst/>
          </a:prstGeom>
        </p:spPr>
      </p:pic>
    </p:spTree>
    <p:extLst>
      <p:ext uri="{BB962C8B-B14F-4D97-AF65-F5344CB8AC3E}">
        <p14:creationId xmlns:p14="http://schemas.microsoft.com/office/powerpoint/2010/main" val="28734938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9B7A63B-9294-4E76-84E4-AB7773601081}"/>
              </a:ext>
            </a:extLst>
          </p:cNvPr>
          <p:cNvSpPr>
            <a:spLocks noGrp="1"/>
          </p:cNvSpPr>
          <p:nvPr>
            <p:ph type="title"/>
          </p:nvPr>
        </p:nvSpPr>
        <p:spPr>
          <a:xfrm>
            <a:off x="682170" y="571499"/>
            <a:ext cx="10827659" cy="625253"/>
          </a:xfrm>
        </p:spPr>
        <p:txBody>
          <a:bodyPr/>
          <a:lstStyle/>
          <a:p>
            <a:r>
              <a:rPr lang="fi-FI" sz="3600">
                <a:latin typeface="+mj-lt"/>
              </a:rPr>
              <a:t>Vaiheittainen arviointiprosessi</a:t>
            </a:r>
          </a:p>
        </p:txBody>
      </p:sp>
      <p:grpSp>
        <p:nvGrpSpPr>
          <p:cNvPr id="5" name="Group 4" descr="Vaiheittainen arviointiprosessi">
            <a:extLst>
              <a:ext uri="{FF2B5EF4-FFF2-40B4-BE49-F238E27FC236}">
                <a16:creationId xmlns:a16="http://schemas.microsoft.com/office/drawing/2014/main" id="{3583F308-AED4-D8C8-6A94-876DFC2E89EB}"/>
              </a:ext>
            </a:extLst>
          </p:cNvPr>
          <p:cNvGrpSpPr/>
          <p:nvPr/>
        </p:nvGrpSpPr>
        <p:grpSpPr>
          <a:xfrm>
            <a:off x="415375" y="1628800"/>
            <a:ext cx="11377264" cy="4105968"/>
            <a:chOff x="335360" y="1412776"/>
            <a:chExt cx="11377264" cy="4105968"/>
          </a:xfrm>
        </p:grpSpPr>
        <p:sp>
          <p:nvSpPr>
            <p:cNvPr id="6" name="Rectangle 5">
              <a:extLst>
                <a:ext uri="{FF2B5EF4-FFF2-40B4-BE49-F238E27FC236}">
                  <a16:creationId xmlns:a16="http://schemas.microsoft.com/office/drawing/2014/main" id="{29DC859E-EE27-F867-D5E5-542E84D1FFEF}"/>
                </a:ext>
              </a:extLst>
            </p:cNvPr>
            <p:cNvSpPr/>
            <p:nvPr/>
          </p:nvSpPr>
          <p:spPr>
            <a:xfrm>
              <a:off x="335360" y="2276872"/>
              <a:ext cx="2952328" cy="23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dirty="0"/>
                <a:t>Monitavoitteisten GIS-tarkastelujen avulla tunnistetaan “herkät” alueet, joilla hakkuut aiheuttavat eniten haittaa</a:t>
              </a:r>
            </a:p>
            <a:p>
              <a:pPr marL="285750" indent="-201613">
                <a:buFont typeface="Arial" panose="020B0604020202020204" pitchFamily="34" charset="0"/>
                <a:buChar char="•"/>
              </a:pPr>
              <a:r>
                <a:rPr lang="fi-FI" dirty="0"/>
                <a:t>monimuotoisuudelle</a:t>
              </a:r>
            </a:p>
            <a:p>
              <a:pPr marL="285750" indent="-201613">
                <a:buFont typeface="Arial" panose="020B0604020202020204" pitchFamily="34" charset="0"/>
                <a:buChar char="•"/>
              </a:pPr>
              <a:r>
                <a:rPr lang="fi-FI" dirty="0"/>
                <a:t>virkistyskäytölle</a:t>
              </a:r>
            </a:p>
            <a:p>
              <a:pPr marL="285750" indent="-201613">
                <a:buFont typeface="Arial" panose="020B0604020202020204" pitchFamily="34" charset="0"/>
                <a:buChar char="•"/>
              </a:pPr>
              <a:r>
                <a:rPr lang="fi-FI" dirty="0"/>
                <a:t>veden laadulle</a:t>
              </a:r>
            </a:p>
          </p:txBody>
        </p:sp>
        <p:sp>
          <p:nvSpPr>
            <p:cNvPr id="8" name="Rectangle 7">
              <a:extLst>
                <a:ext uri="{FF2B5EF4-FFF2-40B4-BE49-F238E27FC236}">
                  <a16:creationId xmlns:a16="http://schemas.microsoft.com/office/drawing/2014/main" id="{494E3A93-C0EE-7571-68BB-C4EEBD3D4744}"/>
                </a:ext>
              </a:extLst>
            </p:cNvPr>
            <p:cNvSpPr/>
            <p:nvPr/>
          </p:nvSpPr>
          <p:spPr>
            <a:xfrm>
              <a:off x="5015880" y="1412776"/>
              <a:ext cx="2952000" cy="187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dirty="0"/>
                <a:t>Mallinnetaan paras hakkuustrategia PREBAS-mallilla perustuen</a:t>
              </a:r>
            </a:p>
            <a:p>
              <a:pPr marL="285750" indent="-201613">
                <a:buFont typeface="Arial" panose="020B0604020202020204" pitchFamily="34" charset="0"/>
                <a:buChar char="•"/>
              </a:pPr>
              <a:r>
                <a:rPr lang="fi-FI" dirty="0"/>
                <a:t>tuottoon</a:t>
              </a:r>
            </a:p>
            <a:p>
              <a:pPr marL="285750" indent="-201613">
                <a:buFont typeface="Arial" panose="020B0604020202020204" pitchFamily="34" charset="0"/>
                <a:buChar char="•"/>
              </a:pPr>
              <a:r>
                <a:rPr lang="fi-FI" dirty="0"/>
                <a:t>hiilen sidontaan</a:t>
              </a:r>
            </a:p>
          </p:txBody>
        </p:sp>
        <p:cxnSp>
          <p:nvCxnSpPr>
            <p:cNvPr id="10" name="Straight Arrow Connector 9">
              <a:extLst>
                <a:ext uri="{FF2B5EF4-FFF2-40B4-BE49-F238E27FC236}">
                  <a16:creationId xmlns:a16="http://schemas.microsoft.com/office/drawing/2014/main" id="{A7E2A850-D767-13D1-BA5C-A44374B46B3F}"/>
                </a:ext>
              </a:extLst>
            </p:cNvPr>
            <p:cNvCxnSpPr>
              <a:cxnSpLocks/>
              <a:stCxn id="6" idx="3"/>
              <a:endCxn id="8" idx="1"/>
            </p:cNvCxnSpPr>
            <p:nvPr/>
          </p:nvCxnSpPr>
          <p:spPr>
            <a:xfrm flipV="1">
              <a:off x="3287688" y="2348800"/>
              <a:ext cx="1728192" cy="1080200"/>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7F86259-62E4-F368-0630-83E4A437FD20}"/>
                </a:ext>
              </a:extLst>
            </p:cNvPr>
            <p:cNvSpPr/>
            <p:nvPr/>
          </p:nvSpPr>
          <p:spPr>
            <a:xfrm>
              <a:off x="5015880" y="3501008"/>
              <a:ext cx="2952328" cy="18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dirty="0"/>
                <a:t>Tunnistetaan alueet, jotka ovat käypiä jatkuvaan kasvatukseen perustuen</a:t>
              </a:r>
            </a:p>
            <a:p>
              <a:pPr marL="285750" indent="-201613">
                <a:buFont typeface="Arial" panose="020B0604020202020204" pitchFamily="34" charset="0"/>
                <a:buChar char="•"/>
              </a:pPr>
              <a:r>
                <a:rPr lang="fi-FI" dirty="0"/>
                <a:t>puulajeihin</a:t>
              </a:r>
            </a:p>
            <a:p>
              <a:pPr marL="285750" indent="-201613">
                <a:buFont typeface="Arial" panose="020B0604020202020204" pitchFamily="34" charset="0"/>
                <a:buChar char="•"/>
              </a:pPr>
              <a:r>
                <a:rPr lang="fi-FI" dirty="0"/>
                <a:t>puiden ikäjakaumaan</a:t>
              </a:r>
            </a:p>
            <a:p>
              <a:pPr marL="285750" indent="-201613">
                <a:buFont typeface="Arial" panose="020B0604020202020204" pitchFamily="34" charset="0"/>
                <a:buChar char="•"/>
              </a:pPr>
              <a:r>
                <a:rPr lang="fi-FI" dirty="0"/>
                <a:t>maaperän tyyppiin</a:t>
              </a:r>
            </a:p>
          </p:txBody>
        </p:sp>
        <p:sp>
          <p:nvSpPr>
            <p:cNvPr id="12" name="TextBox 11">
              <a:extLst>
                <a:ext uri="{FF2B5EF4-FFF2-40B4-BE49-F238E27FC236}">
                  <a16:creationId xmlns:a16="http://schemas.microsoft.com/office/drawing/2014/main" id="{30C6640D-6890-8401-68A0-510748D48C8E}"/>
                </a:ext>
              </a:extLst>
            </p:cNvPr>
            <p:cNvSpPr txBox="1"/>
            <p:nvPr/>
          </p:nvSpPr>
          <p:spPr>
            <a:xfrm rot="21600000">
              <a:off x="3719736" y="2276872"/>
              <a:ext cx="914400" cy="360040"/>
            </a:xfrm>
            <a:prstGeom prst="rect">
              <a:avLst/>
            </a:prstGeom>
            <a:noFill/>
          </p:spPr>
          <p:txBody>
            <a:bodyPr wrap="none" lIns="0" tIns="0" rIns="0" bIns="0" rtlCol="0" anchor="b" anchorCtr="0">
              <a:noAutofit/>
            </a:bodyPr>
            <a:lstStyle/>
            <a:p>
              <a:pPr algn="ctr"/>
              <a:r>
                <a:rPr lang="fi-FI" dirty="0">
                  <a:solidFill>
                    <a:schemeClr val="accent1"/>
                  </a:solidFill>
                </a:rPr>
                <a:t>Ei-herkät</a:t>
              </a:r>
            </a:p>
            <a:p>
              <a:pPr algn="ctr"/>
              <a:r>
                <a:rPr lang="fi-FI" dirty="0">
                  <a:solidFill>
                    <a:schemeClr val="accent1"/>
                  </a:solidFill>
                </a:rPr>
                <a:t>alueet</a:t>
              </a:r>
              <a:endParaRPr lang="fi-FI" kern="1200" dirty="0">
                <a:solidFill>
                  <a:schemeClr val="accent1"/>
                </a:solidFill>
                <a:latin typeface="+mn-lt"/>
                <a:ea typeface="+mn-ea"/>
                <a:cs typeface="+mn-cs"/>
              </a:endParaRPr>
            </a:p>
          </p:txBody>
        </p:sp>
        <p:cxnSp>
          <p:nvCxnSpPr>
            <p:cNvPr id="14" name="Straight Arrow Connector 13">
              <a:extLst>
                <a:ext uri="{FF2B5EF4-FFF2-40B4-BE49-F238E27FC236}">
                  <a16:creationId xmlns:a16="http://schemas.microsoft.com/office/drawing/2014/main" id="{DAF26621-A9E1-8D6C-F13C-9C1DB97531A3}"/>
                </a:ext>
              </a:extLst>
            </p:cNvPr>
            <p:cNvCxnSpPr>
              <a:cxnSpLocks/>
              <a:stCxn id="6" idx="3"/>
              <a:endCxn id="11" idx="1"/>
            </p:cNvCxnSpPr>
            <p:nvPr/>
          </p:nvCxnSpPr>
          <p:spPr>
            <a:xfrm>
              <a:off x="3287688" y="3429000"/>
              <a:ext cx="1728192" cy="1008112"/>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05EADEE-1A34-1DB3-9C6A-EF2935FD4740}"/>
                </a:ext>
              </a:extLst>
            </p:cNvPr>
            <p:cNvSpPr txBox="1"/>
            <p:nvPr/>
          </p:nvSpPr>
          <p:spPr>
            <a:xfrm>
              <a:off x="3719736" y="4437112"/>
              <a:ext cx="914400" cy="360040"/>
            </a:xfrm>
            <a:prstGeom prst="rect">
              <a:avLst/>
            </a:prstGeom>
            <a:noFill/>
          </p:spPr>
          <p:txBody>
            <a:bodyPr wrap="none" lIns="0" tIns="0" rIns="0" bIns="0" rtlCol="0" anchor="b" anchorCtr="0">
              <a:noAutofit/>
            </a:bodyPr>
            <a:lstStyle/>
            <a:p>
              <a:pPr algn="ctr"/>
              <a:r>
                <a:rPr lang="fi-FI" dirty="0">
                  <a:solidFill>
                    <a:schemeClr val="accent1"/>
                  </a:solidFill>
                </a:rPr>
                <a:t>Herkät</a:t>
              </a:r>
              <a:br>
                <a:rPr lang="fi-FI" dirty="0">
                  <a:solidFill>
                    <a:schemeClr val="accent1"/>
                  </a:solidFill>
                </a:rPr>
              </a:br>
              <a:r>
                <a:rPr lang="fi-FI" dirty="0">
                  <a:solidFill>
                    <a:schemeClr val="accent1"/>
                  </a:solidFill>
                </a:rPr>
                <a:t>alueet</a:t>
              </a:r>
            </a:p>
          </p:txBody>
        </p:sp>
        <p:cxnSp>
          <p:nvCxnSpPr>
            <p:cNvPr id="16" name="Straight Arrow Connector 15">
              <a:extLst>
                <a:ext uri="{FF2B5EF4-FFF2-40B4-BE49-F238E27FC236}">
                  <a16:creationId xmlns:a16="http://schemas.microsoft.com/office/drawing/2014/main" id="{6382B8A6-45F7-5AD9-4AEF-F217B1C9F6CA}"/>
                </a:ext>
              </a:extLst>
            </p:cNvPr>
            <p:cNvCxnSpPr>
              <a:cxnSpLocks/>
              <a:stCxn id="11" idx="3"/>
              <a:endCxn id="17" idx="1"/>
            </p:cNvCxnSpPr>
            <p:nvPr/>
          </p:nvCxnSpPr>
          <p:spPr>
            <a:xfrm flipV="1">
              <a:off x="7968208" y="3861048"/>
              <a:ext cx="1368152" cy="576064"/>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B1058B64-5BE0-FC77-1860-802D55A704A7}"/>
                </a:ext>
              </a:extLst>
            </p:cNvPr>
            <p:cNvSpPr/>
            <p:nvPr/>
          </p:nvSpPr>
          <p:spPr>
            <a:xfrm>
              <a:off x="9336360" y="3429000"/>
              <a:ext cx="2376264"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Jatkuva kasvatus</a:t>
              </a:r>
            </a:p>
          </p:txBody>
        </p:sp>
        <p:sp>
          <p:nvSpPr>
            <p:cNvPr id="18" name="Rectangle 17">
              <a:extLst>
                <a:ext uri="{FF2B5EF4-FFF2-40B4-BE49-F238E27FC236}">
                  <a16:creationId xmlns:a16="http://schemas.microsoft.com/office/drawing/2014/main" id="{0FFE0719-6655-84E1-3A78-FBB3CB538D04}"/>
                </a:ext>
              </a:extLst>
            </p:cNvPr>
            <p:cNvSpPr/>
            <p:nvPr/>
          </p:nvSpPr>
          <p:spPr>
            <a:xfrm>
              <a:off x="9336360" y="4581128"/>
              <a:ext cx="2376264" cy="8204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Ei tehdä mitään (suojelu) </a:t>
              </a:r>
            </a:p>
          </p:txBody>
        </p:sp>
        <p:cxnSp>
          <p:nvCxnSpPr>
            <p:cNvPr id="20" name="Straight Arrow Connector 19">
              <a:extLst>
                <a:ext uri="{FF2B5EF4-FFF2-40B4-BE49-F238E27FC236}">
                  <a16:creationId xmlns:a16="http://schemas.microsoft.com/office/drawing/2014/main" id="{3244765C-4FB1-E419-F59E-E8F5B6A6274E}"/>
                </a:ext>
              </a:extLst>
            </p:cNvPr>
            <p:cNvCxnSpPr>
              <a:cxnSpLocks/>
              <a:stCxn id="11" idx="3"/>
              <a:endCxn id="18" idx="1"/>
            </p:cNvCxnSpPr>
            <p:nvPr/>
          </p:nvCxnSpPr>
          <p:spPr>
            <a:xfrm>
              <a:off x="7968208" y="4437112"/>
              <a:ext cx="1368152" cy="554232"/>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0A9C386-A7B8-92F0-E9C4-5E013B95B8FB}"/>
                </a:ext>
              </a:extLst>
            </p:cNvPr>
            <p:cNvSpPr txBox="1"/>
            <p:nvPr/>
          </p:nvSpPr>
          <p:spPr>
            <a:xfrm>
              <a:off x="8256240" y="3573016"/>
              <a:ext cx="914400" cy="360040"/>
            </a:xfrm>
            <a:prstGeom prst="rect">
              <a:avLst/>
            </a:prstGeom>
            <a:noFill/>
          </p:spPr>
          <p:txBody>
            <a:bodyPr wrap="none" lIns="0" tIns="0" rIns="0" bIns="0" rtlCol="0" anchor="b" anchorCtr="0">
              <a:noAutofit/>
            </a:bodyPr>
            <a:lstStyle/>
            <a:p>
              <a:pPr algn="ctr"/>
              <a:r>
                <a:rPr lang="fi-FI" dirty="0">
                  <a:solidFill>
                    <a:schemeClr val="accent1"/>
                  </a:solidFill>
                </a:rPr>
                <a:t>Käyvät</a:t>
              </a:r>
              <a:br>
                <a:rPr lang="fi-FI" dirty="0">
                  <a:solidFill>
                    <a:schemeClr val="accent1"/>
                  </a:solidFill>
                </a:rPr>
              </a:br>
              <a:r>
                <a:rPr lang="fi-FI" dirty="0">
                  <a:solidFill>
                    <a:schemeClr val="accent1"/>
                  </a:solidFill>
                </a:rPr>
                <a:t>alueet</a:t>
              </a:r>
              <a:endParaRPr lang="fi-FI" kern="1200" dirty="0">
                <a:solidFill>
                  <a:schemeClr val="accent1"/>
                </a:solidFill>
                <a:latin typeface="+mn-lt"/>
                <a:ea typeface="+mn-ea"/>
                <a:cs typeface="+mn-cs"/>
              </a:endParaRPr>
            </a:p>
          </p:txBody>
        </p:sp>
        <p:sp>
          <p:nvSpPr>
            <p:cNvPr id="22" name="TextBox 21">
              <a:extLst>
                <a:ext uri="{FF2B5EF4-FFF2-40B4-BE49-F238E27FC236}">
                  <a16:creationId xmlns:a16="http://schemas.microsoft.com/office/drawing/2014/main" id="{060A5986-0C31-3F7A-F42D-D9F6ECDBF879}"/>
                </a:ext>
              </a:extLst>
            </p:cNvPr>
            <p:cNvSpPr txBox="1"/>
            <p:nvPr/>
          </p:nvSpPr>
          <p:spPr>
            <a:xfrm>
              <a:off x="8268115" y="5158704"/>
              <a:ext cx="914400" cy="360040"/>
            </a:xfrm>
            <a:prstGeom prst="rect">
              <a:avLst/>
            </a:prstGeom>
            <a:noFill/>
          </p:spPr>
          <p:txBody>
            <a:bodyPr wrap="none" lIns="0" tIns="0" rIns="0" bIns="0" rtlCol="0" anchor="b" anchorCtr="0">
              <a:noAutofit/>
            </a:bodyPr>
            <a:lstStyle/>
            <a:p>
              <a:pPr algn="ctr"/>
              <a:r>
                <a:rPr lang="fi-FI" dirty="0">
                  <a:solidFill>
                    <a:schemeClr val="accent1"/>
                  </a:solidFill>
                </a:rPr>
                <a:t>Ei-käyvät</a:t>
              </a:r>
              <a:br>
                <a:rPr lang="fi-FI" dirty="0">
                  <a:solidFill>
                    <a:schemeClr val="accent1"/>
                  </a:solidFill>
                </a:rPr>
              </a:br>
              <a:r>
                <a:rPr lang="fi-FI" dirty="0">
                  <a:solidFill>
                    <a:schemeClr val="accent1"/>
                  </a:solidFill>
                </a:rPr>
                <a:t>alueet</a:t>
              </a:r>
              <a:endParaRPr lang="fi-FI" kern="1200" dirty="0">
                <a:solidFill>
                  <a:schemeClr val="accent1"/>
                </a:solidFill>
                <a:latin typeface="+mn-lt"/>
                <a:ea typeface="+mn-ea"/>
                <a:cs typeface="+mn-cs"/>
              </a:endParaRPr>
            </a:p>
          </p:txBody>
        </p:sp>
        <p:cxnSp>
          <p:nvCxnSpPr>
            <p:cNvPr id="23" name="Straight Arrow Connector 22">
              <a:extLst>
                <a:ext uri="{FF2B5EF4-FFF2-40B4-BE49-F238E27FC236}">
                  <a16:creationId xmlns:a16="http://schemas.microsoft.com/office/drawing/2014/main" id="{6AAF37D6-5A4E-4FB5-DEB9-779A698FF32C}"/>
                </a:ext>
              </a:extLst>
            </p:cNvPr>
            <p:cNvCxnSpPr>
              <a:cxnSpLocks/>
              <a:stCxn id="8" idx="3"/>
              <a:endCxn id="24" idx="1"/>
            </p:cNvCxnSpPr>
            <p:nvPr/>
          </p:nvCxnSpPr>
          <p:spPr>
            <a:xfrm>
              <a:off x="7967880" y="2348800"/>
              <a:ext cx="1368480" cy="80"/>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8841E579-01D2-1E5F-8617-D02B143CA51B}"/>
                </a:ext>
              </a:extLst>
            </p:cNvPr>
            <p:cNvSpPr/>
            <p:nvPr/>
          </p:nvSpPr>
          <p:spPr>
            <a:xfrm>
              <a:off x="9336360" y="1628800"/>
              <a:ext cx="2376264" cy="144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Näillä alueilla tasaikäiskasvatus perustuen saatuun strategiaan</a:t>
              </a:r>
            </a:p>
          </p:txBody>
        </p:sp>
      </p:grpSp>
      <p:pic>
        <p:nvPicPr>
          <p:cNvPr id="3" name="Kuva 1">
            <a:extLst>
              <a:ext uri="{FF2B5EF4-FFF2-40B4-BE49-F238E27FC236}">
                <a16:creationId xmlns:a16="http://schemas.microsoft.com/office/drawing/2014/main" id="{44214BE4-DA1A-3AA9-46AA-EFF676B38E1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8248" y="6021288"/>
            <a:ext cx="1296144" cy="693732"/>
          </a:xfrm>
          <a:prstGeom prst="rect">
            <a:avLst/>
          </a:prstGeom>
        </p:spPr>
      </p:pic>
    </p:spTree>
    <p:extLst>
      <p:ext uri="{BB962C8B-B14F-4D97-AF65-F5344CB8AC3E}">
        <p14:creationId xmlns:p14="http://schemas.microsoft.com/office/powerpoint/2010/main" val="20018409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4CB972-AE57-DCDC-462F-0BF7D8257145}"/>
              </a:ext>
            </a:extLst>
          </p:cNvPr>
          <p:cNvSpPr>
            <a:spLocks noGrp="1"/>
          </p:cNvSpPr>
          <p:nvPr>
            <p:ph type="title"/>
          </p:nvPr>
        </p:nvSpPr>
        <p:spPr>
          <a:xfrm>
            <a:off x="362858" y="275771"/>
            <a:ext cx="11146972" cy="740229"/>
          </a:xfrm>
        </p:spPr>
        <p:txBody>
          <a:bodyPr/>
          <a:lstStyle/>
          <a:p>
            <a:r>
              <a:rPr lang="fi-FI" dirty="0">
                <a:latin typeface="+mj-lt"/>
              </a:rPr>
              <a:t>Hakkuutasojen vertailu</a:t>
            </a:r>
          </a:p>
        </p:txBody>
      </p:sp>
      <p:sp>
        <p:nvSpPr>
          <p:cNvPr id="9" name="Content Placeholder 8">
            <a:extLst>
              <a:ext uri="{FF2B5EF4-FFF2-40B4-BE49-F238E27FC236}">
                <a16:creationId xmlns:a16="http://schemas.microsoft.com/office/drawing/2014/main" id="{CCC4D46C-6590-ECFA-196C-E78545C70D98}"/>
              </a:ext>
            </a:extLst>
          </p:cNvPr>
          <p:cNvSpPr>
            <a:spLocks noGrp="1"/>
          </p:cNvSpPr>
          <p:nvPr>
            <p:ph idx="1"/>
          </p:nvPr>
        </p:nvSpPr>
        <p:spPr>
          <a:xfrm>
            <a:off x="333829" y="1030514"/>
            <a:ext cx="11727541" cy="1451429"/>
          </a:xfrm>
        </p:spPr>
        <p:txBody>
          <a:bodyPr/>
          <a:lstStyle/>
          <a:p>
            <a:r>
              <a:rPr lang="fi-FI" dirty="0"/>
              <a:t>Alue jaettiin 100m*100m -kokoisiin ruutuihin</a:t>
            </a:r>
          </a:p>
          <a:p>
            <a:r>
              <a:rPr lang="fi-FI" dirty="0"/>
              <a:t>Jokaisessa ruudussa laskettiin kokonaisindeksi herkkyydelle perustuen monimuotoisuuteen, etäisyyteen virkistyskäyttökohteista ja vesistövaikutuksiin: 1 = erittäin herkkä, 0 = ei lainkaan herkkä </a:t>
            </a:r>
          </a:p>
          <a:p>
            <a:r>
              <a:rPr lang="fi-FI" dirty="0"/>
              <a:t>Vertailtiin mahdollisia hakkuutasoja eri kokonaisindeksin kynnysarvoilla (0.3, 0.2, 0.1)</a:t>
            </a:r>
          </a:p>
        </p:txBody>
      </p:sp>
      <p:grpSp>
        <p:nvGrpSpPr>
          <p:cNvPr id="2" name="Group 1" descr="Karttakuva eri hakkuutasoista">
            <a:extLst>
              <a:ext uri="{FF2B5EF4-FFF2-40B4-BE49-F238E27FC236}">
                <a16:creationId xmlns:a16="http://schemas.microsoft.com/office/drawing/2014/main" id="{74FF0C59-31E3-4AF6-CB1F-CCFB67AEC37F}"/>
              </a:ext>
            </a:extLst>
          </p:cNvPr>
          <p:cNvGrpSpPr/>
          <p:nvPr/>
        </p:nvGrpSpPr>
        <p:grpSpPr>
          <a:xfrm>
            <a:off x="74950" y="2479538"/>
            <a:ext cx="12048581" cy="4265412"/>
            <a:chOff x="74950" y="2479538"/>
            <a:chExt cx="12048581" cy="4265412"/>
          </a:xfrm>
        </p:grpSpPr>
        <p:pic>
          <p:nvPicPr>
            <p:cNvPr id="1026" name="Picture 2">
              <a:extLst>
                <a:ext uri="{FF2B5EF4-FFF2-40B4-BE49-F238E27FC236}">
                  <a16:creationId xmlns:a16="http://schemas.microsoft.com/office/drawing/2014/main" id="{F255B9FF-D250-1D62-2FFB-93F3540855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50284"/>
            <a:stretch/>
          </p:blipFill>
          <p:spPr bwMode="auto">
            <a:xfrm>
              <a:off x="74950" y="2479538"/>
              <a:ext cx="6140903" cy="42654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312DC5E-170D-CD9E-8A5A-D50425A2CB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6" t="49968" b="1485"/>
            <a:stretch/>
          </p:blipFill>
          <p:spPr bwMode="auto">
            <a:xfrm>
              <a:off x="6057920" y="2564904"/>
              <a:ext cx="6065611" cy="416518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822075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566C828-FE38-0AEE-EB27-39636C65D7D3}"/>
              </a:ext>
            </a:extLst>
          </p:cNvPr>
          <p:cNvSpPr>
            <a:spLocks noGrp="1"/>
          </p:cNvSpPr>
          <p:nvPr>
            <p:ph type="title"/>
          </p:nvPr>
        </p:nvSpPr>
        <p:spPr>
          <a:xfrm>
            <a:off x="638628" y="116115"/>
            <a:ext cx="5515429" cy="1015999"/>
          </a:xfrm>
        </p:spPr>
        <p:txBody>
          <a:bodyPr/>
          <a:lstStyle/>
          <a:p>
            <a:r>
              <a:rPr lang="fi-FI" dirty="0">
                <a:latin typeface="+mj-lt"/>
              </a:rPr>
              <a:t>Alueellisten hakkuutasojen arviointi</a:t>
            </a:r>
          </a:p>
        </p:txBody>
      </p:sp>
      <p:sp>
        <p:nvSpPr>
          <p:cNvPr id="9" name="Content Placeholder 8">
            <a:extLst>
              <a:ext uri="{FF2B5EF4-FFF2-40B4-BE49-F238E27FC236}">
                <a16:creationId xmlns:a16="http://schemas.microsoft.com/office/drawing/2014/main" id="{6E1D644F-68DE-CB49-4A6B-8C57E244E95F}"/>
              </a:ext>
            </a:extLst>
          </p:cNvPr>
          <p:cNvSpPr>
            <a:spLocks noGrp="1"/>
          </p:cNvSpPr>
          <p:nvPr>
            <p:ph idx="1"/>
          </p:nvPr>
        </p:nvSpPr>
        <p:spPr>
          <a:xfrm>
            <a:off x="653143" y="1103086"/>
            <a:ext cx="5529943" cy="4726216"/>
          </a:xfrm>
        </p:spPr>
        <p:txBody>
          <a:bodyPr/>
          <a:lstStyle/>
          <a:p>
            <a:r>
              <a:rPr lang="fi-FI" dirty="0"/>
              <a:t>Nykyään hakkuut yhteensä noin 530 000 m</a:t>
            </a:r>
            <a:r>
              <a:rPr lang="fi-FI" baseline="30000" dirty="0"/>
              <a:t>3</a:t>
            </a:r>
          </a:p>
          <a:p>
            <a:r>
              <a:rPr lang="fi-FI" dirty="0"/>
              <a:t>Herkkien alueiden rajauskynnyksellä 0.3 voidaan saavuttaa lähes sama hakkuutaso, mikäli hakkuita lisätään 20% ei-herkillä alueilla ja sovelletaan jatkuvaa kasvatusta sille soveltuvilla alueilla</a:t>
            </a:r>
          </a:p>
          <a:p>
            <a:r>
              <a:rPr lang="fi-FI" dirty="0"/>
              <a:t>Tiukemmilla rajauksilla hakkuumääristä voidaan joutua tinkimään</a:t>
            </a:r>
          </a:p>
        </p:txBody>
      </p:sp>
      <p:pic>
        <p:nvPicPr>
          <p:cNvPr id="2050" name="Picture 2" descr="Vaihtoehtojen arvot perusskenaariossa">
            <a:extLst>
              <a:ext uri="{FF2B5EF4-FFF2-40B4-BE49-F238E27FC236}">
                <a16:creationId xmlns:a16="http://schemas.microsoft.com/office/drawing/2014/main" id="{EFF0DB53-3254-F993-FABF-5C142A7E02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215" y="3671814"/>
            <a:ext cx="5763534" cy="31496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aihtoehtojen arvot maksimihakkuuskenaariossa">
            <a:extLst>
              <a:ext uri="{FF2B5EF4-FFF2-40B4-BE49-F238E27FC236}">
                <a16:creationId xmlns:a16="http://schemas.microsoft.com/office/drawing/2014/main" id="{EA717B71-E52E-18F7-76F6-D9E1FE86ABA9}"/>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1143" y="406101"/>
            <a:ext cx="5756293" cy="314966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aihtoehtojen arvot minimihakkuuskenaariossa">
            <a:extLst>
              <a:ext uri="{FF2B5EF4-FFF2-40B4-BE49-F238E27FC236}">
                <a16:creationId xmlns:a16="http://schemas.microsoft.com/office/drawing/2014/main" id="{4D5A716E-C961-7F65-0BA9-C9FA3443A0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6013" y="3671811"/>
            <a:ext cx="5763534" cy="3149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2851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0C546F-1CFC-0845-76A1-86049DFAF850}"/>
              </a:ext>
            </a:extLst>
          </p:cNvPr>
          <p:cNvSpPr>
            <a:spLocks noGrp="1"/>
          </p:cNvSpPr>
          <p:nvPr>
            <p:ph type="title"/>
          </p:nvPr>
        </p:nvSpPr>
        <p:spPr>
          <a:xfrm>
            <a:off x="682171" y="571499"/>
            <a:ext cx="4837765" cy="983513"/>
          </a:xfrm>
        </p:spPr>
        <p:txBody>
          <a:bodyPr/>
          <a:lstStyle/>
          <a:p>
            <a:r>
              <a:rPr lang="fi-FI" sz="3600" dirty="0">
                <a:latin typeface="+mj-lt"/>
              </a:rPr>
              <a:t>Tukea paikalliseen suunnitteluun</a:t>
            </a:r>
          </a:p>
        </p:txBody>
      </p:sp>
      <p:sp>
        <p:nvSpPr>
          <p:cNvPr id="6" name="Content Placeholder 5">
            <a:extLst>
              <a:ext uri="{FF2B5EF4-FFF2-40B4-BE49-F238E27FC236}">
                <a16:creationId xmlns:a16="http://schemas.microsoft.com/office/drawing/2014/main" id="{4EEF5FD4-FA70-0B32-0073-29DEF3BEB669}"/>
              </a:ext>
            </a:extLst>
          </p:cNvPr>
          <p:cNvSpPr>
            <a:spLocks noGrp="1"/>
          </p:cNvSpPr>
          <p:nvPr>
            <p:ph idx="1"/>
          </p:nvPr>
        </p:nvSpPr>
        <p:spPr>
          <a:xfrm>
            <a:off x="682171" y="1714500"/>
            <a:ext cx="4513944" cy="4114801"/>
          </a:xfrm>
        </p:spPr>
        <p:txBody>
          <a:bodyPr/>
          <a:lstStyle/>
          <a:p>
            <a:pPr marL="0" indent="0">
              <a:buNone/>
            </a:pPr>
            <a:r>
              <a:rPr lang="fi-FI" sz="2400" dirty="0"/>
              <a:t>Karttatarkasteluilla tunnistetaan herkät alueet (100m*100m -ruudut)</a:t>
            </a:r>
          </a:p>
          <a:p>
            <a:pPr marL="446088" lvl="1" indent="-269875"/>
            <a:r>
              <a:rPr lang="fi-FI" sz="2000" dirty="0"/>
              <a:t>Herkät ruudut tunnistettu sekä yksittäisten tavoitteiden että kokonaisvaikutusten perusteella  sekä yksittäisten </a:t>
            </a:r>
          </a:p>
          <a:p>
            <a:pPr marL="446088" lvl="1" indent="-269875"/>
            <a:r>
              <a:rPr lang="fi-FI" sz="2000" dirty="0"/>
              <a:t>Tämän perusteella pohditaan hakkuiden kohdentamista ei-herkille alueille</a:t>
            </a:r>
          </a:p>
        </p:txBody>
      </p:sp>
      <p:pic>
        <p:nvPicPr>
          <p:cNvPr id="3074" name="Picture 2" descr="Karttakuva herkistä alueista 100m*100m -ruudukossa">
            <a:extLst>
              <a:ext uri="{FF2B5EF4-FFF2-40B4-BE49-F238E27FC236}">
                <a16:creationId xmlns:a16="http://schemas.microsoft.com/office/drawing/2014/main" id="{73F9A36C-7E16-7CDC-CF88-120C96AC8B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20" t="27716" r="2999" b="3492"/>
          <a:stretch/>
        </p:blipFill>
        <p:spPr bwMode="auto">
          <a:xfrm>
            <a:off x="5621309" y="155500"/>
            <a:ext cx="6426026" cy="6597360"/>
          </a:xfrm>
          <a:prstGeom prst="rect">
            <a:avLst/>
          </a:prstGeom>
          <a:noFill/>
          <a:ln w="25400">
            <a:solidFill>
              <a:schemeClr val="accent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3139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1C694A-87E0-5540-6CDD-7D3F9589F58B}"/>
              </a:ext>
            </a:extLst>
          </p:cNvPr>
          <p:cNvSpPr>
            <a:spLocks noGrp="1"/>
          </p:cNvSpPr>
          <p:nvPr>
            <p:ph type="ctrTitle"/>
          </p:nvPr>
        </p:nvSpPr>
        <p:spPr>
          <a:xfrm>
            <a:off x="4529713" y="1625599"/>
            <a:ext cx="6454851" cy="1349829"/>
          </a:xfrm>
        </p:spPr>
        <p:txBody>
          <a:bodyPr/>
          <a:lstStyle/>
          <a:p>
            <a:r>
              <a:rPr lang="fi-FI" dirty="0">
                <a:solidFill>
                  <a:schemeClr val="accent4"/>
                </a:solidFill>
              </a:rPr>
              <a:t>Yhteenveto ja päätelmiä</a:t>
            </a:r>
            <a:endParaRPr lang="fi-FI" dirty="0"/>
          </a:p>
        </p:txBody>
      </p:sp>
      <p:sp>
        <p:nvSpPr>
          <p:cNvPr id="2" name="Date Placeholder 1">
            <a:extLst>
              <a:ext uri="{FF2B5EF4-FFF2-40B4-BE49-F238E27FC236}">
                <a16:creationId xmlns:a16="http://schemas.microsoft.com/office/drawing/2014/main" id="{82917D3F-A0D7-CB91-B669-279A827AF18C}"/>
              </a:ext>
            </a:extLst>
          </p:cNvPr>
          <p:cNvSpPr>
            <a:spLocks noGrp="1"/>
          </p:cNvSpPr>
          <p:nvPr>
            <p:ph type="dt" sz="half" idx="4294967295"/>
          </p:nvPr>
        </p:nvSpPr>
        <p:spPr>
          <a:xfrm>
            <a:off x="0" y="0"/>
            <a:ext cx="0" cy="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000000"/>
                </a:solidFill>
                <a:effectLst/>
                <a:uLnTx/>
                <a:uFillTx/>
                <a:latin typeface="Arial"/>
                <a:ea typeface="+mn-ea"/>
                <a:cs typeface="+mn-cs"/>
              </a:rPr>
              <a:t> </a:t>
            </a:r>
          </a:p>
        </p:txBody>
      </p:sp>
      <p:pic>
        <p:nvPicPr>
          <p:cNvPr id="4" name="Kuva 1">
            <a:extLst>
              <a:ext uri="{FF2B5EF4-FFF2-40B4-BE49-F238E27FC236}">
                <a16:creationId xmlns:a16="http://schemas.microsoft.com/office/drawing/2014/main" id="{879E7819-0AA8-806B-5FC4-2361A2920FB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4959" y="5635964"/>
            <a:ext cx="1930761" cy="1033396"/>
          </a:xfrm>
          <a:prstGeom prst="rect">
            <a:avLst/>
          </a:prstGeom>
        </p:spPr>
      </p:pic>
    </p:spTree>
    <p:extLst>
      <p:ext uri="{BB962C8B-B14F-4D97-AF65-F5344CB8AC3E}">
        <p14:creationId xmlns:p14="http://schemas.microsoft.com/office/powerpoint/2010/main" val="19972589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EDBC9C-5B19-3FD9-25B2-0C2418B74E52}"/>
              </a:ext>
            </a:extLst>
          </p:cNvPr>
          <p:cNvSpPr>
            <a:spLocks noGrp="1"/>
          </p:cNvSpPr>
          <p:nvPr>
            <p:ph type="title"/>
          </p:nvPr>
        </p:nvSpPr>
        <p:spPr>
          <a:xfrm>
            <a:off x="682170" y="260648"/>
            <a:ext cx="10827659" cy="1008111"/>
          </a:xfrm>
        </p:spPr>
        <p:txBody>
          <a:bodyPr/>
          <a:lstStyle/>
          <a:p>
            <a:r>
              <a:rPr lang="fi-FI" sz="3600" dirty="0"/>
              <a:t>Kokemuksia monitavoitearvioinnista</a:t>
            </a:r>
          </a:p>
        </p:txBody>
      </p:sp>
      <p:sp>
        <p:nvSpPr>
          <p:cNvPr id="6" name="Content Placeholder 5">
            <a:extLst>
              <a:ext uri="{FF2B5EF4-FFF2-40B4-BE49-F238E27FC236}">
                <a16:creationId xmlns:a16="http://schemas.microsoft.com/office/drawing/2014/main" id="{99E35487-6BF1-1B57-D272-0047E8881B9B}"/>
              </a:ext>
            </a:extLst>
          </p:cNvPr>
          <p:cNvSpPr>
            <a:spLocks noGrp="1"/>
          </p:cNvSpPr>
          <p:nvPr>
            <p:ph idx="1"/>
          </p:nvPr>
        </p:nvSpPr>
        <p:spPr>
          <a:xfrm>
            <a:off x="682170" y="1340768"/>
            <a:ext cx="11318486" cy="4488533"/>
          </a:xfrm>
        </p:spPr>
        <p:txBody>
          <a:bodyPr/>
          <a:lstStyle/>
          <a:p>
            <a:pPr>
              <a:lnSpc>
                <a:spcPct val="100000"/>
              </a:lnSpc>
              <a:spcBef>
                <a:spcPts val="1500"/>
              </a:spcBef>
            </a:pPr>
            <a:r>
              <a:rPr lang="fi-FI" altLang="fi-FI" sz="2400" dirty="0"/>
              <a:t>Monitavoitearviointia voidaan soveltaa monin eri tavoin tukemaan valuma-aluesuunnittelua</a:t>
            </a:r>
          </a:p>
          <a:p>
            <a:pPr marL="623888" lvl="1" indent="-260350"/>
            <a:r>
              <a:rPr lang="fi-FI" altLang="fi-FI" dirty="0"/>
              <a:t>Menetelmän soveltuvuus riippuu pitkälti tarkasteltavan ongelman tarpeista ja ominaispiirteistä</a:t>
            </a:r>
          </a:p>
          <a:p>
            <a:pPr marL="623888" lvl="1" indent="-260350"/>
            <a:r>
              <a:rPr lang="fi-FI" sz="2000" dirty="0">
                <a:ea typeface="Calibri" panose="020F0502020204030204" pitchFamily="34" charset="0"/>
                <a:cs typeface="Calibri" panose="020F0502020204030204" pitchFamily="34" charset="0"/>
              </a:rPr>
              <a:t>Menetelmää ei tarvitse soveltaa kaikessa laajuudessaan, vaan tapauskohtaisesti arvioitava, mitä osaa kannattaa hyödyntää</a:t>
            </a:r>
            <a:endParaRPr lang="fi-FI" altLang="fi-FI" dirty="0"/>
          </a:p>
          <a:p>
            <a:pPr>
              <a:lnSpc>
                <a:spcPct val="100000"/>
              </a:lnSpc>
              <a:spcBef>
                <a:spcPts val="1500"/>
              </a:spcBef>
            </a:pPr>
            <a:r>
              <a:rPr lang="fi-FI" altLang="fi-FI" sz="2400" dirty="0"/>
              <a:t>Soveltamisessa on tärkeää saada sidosryhmät </a:t>
            </a:r>
            <a:r>
              <a:rPr lang="fi-FI" altLang="fi-FI" sz="2400" dirty="0" err="1"/>
              <a:t>osallistettua</a:t>
            </a:r>
            <a:r>
              <a:rPr lang="fi-FI" altLang="fi-FI" sz="2400" dirty="0"/>
              <a:t> mukaan prosessiin</a:t>
            </a:r>
          </a:p>
          <a:p>
            <a:pPr marL="695325" lvl="1" indent="-342900"/>
            <a:r>
              <a:rPr lang="fi-FI" altLang="fi-FI" dirty="0"/>
              <a:t>Analyysi perustuu siihen, mitä sidosryhmät pitävät tärkeänä</a:t>
            </a:r>
          </a:p>
          <a:p>
            <a:pPr marL="695325" lvl="1" indent="-342900"/>
            <a:r>
              <a:rPr lang="fi-FI" altLang="fi-FI" dirty="0"/>
              <a:t>Mitä tiiviimmin sidosryhmät </a:t>
            </a:r>
            <a:r>
              <a:rPr lang="fi-FI" altLang="fi-FI" dirty="0" err="1"/>
              <a:t>osallistetaan</a:t>
            </a:r>
            <a:r>
              <a:rPr lang="fi-FI" altLang="fi-FI" dirty="0"/>
              <a:t> prosessiin, sitä sitoutuneempia ne yleensä ovat lopputulokseen </a:t>
            </a:r>
          </a:p>
          <a:p>
            <a:pPr>
              <a:lnSpc>
                <a:spcPct val="100000"/>
              </a:lnSpc>
              <a:spcBef>
                <a:spcPts val="1500"/>
              </a:spcBef>
            </a:pPr>
            <a:r>
              <a:rPr lang="fi-FI" altLang="fi-FI" sz="2400" dirty="0"/>
              <a:t>Numeeriset </a:t>
            </a:r>
            <a:r>
              <a:rPr lang="fi-FI" altLang="fi-FI" dirty="0"/>
              <a:t>tulokset auttavat ymmärtämään, miksi vaihtoehdot ovat huonoja/hyviä, mutta ovat vain osa lopputulemaa</a:t>
            </a:r>
          </a:p>
          <a:p>
            <a:pPr marL="809625" lvl="1" indent="-457200"/>
            <a:r>
              <a:rPr lang="fi-FI" altLang="fi-FI" dirty="0"/>
              <a:t>Oppimisen ja ymmärryksen kannalta itse prosessi on usein vähintään </a:t>
            </a:r>
            <a:br>
              <a:rPr lang="fi-FI" altLang="fi-FI" dirty="0"/>
            </a:br>
            <a:r>
              <a:rPr lang="fi-FI" altLang="fi-FI" dirty="0"/>
              <a:t>yhtä tärkeä</a:t>
            </a:r>
          </a:p>
        </p:txBody>
      </p:sp>
      <p:pic>
        <p:nvPicPr>
          <p:cNvPr id="2" name="Kuva 1">
            <a:extLst>
              <a:ext uri="{FF2B5EF4-FFF2-40B4-BE49-F238E27FC236}">
                <a16:creationId xmlns:a16="http://schemas.microsoft.com/office/drawing/2014/main" id="{6DF8982E-9B7C-B5C1-811E-DA953F30E6F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60496" y="5229200"/>
            <a:ext cx="1296144" cy="693732"/>
          </a:xfrm>
          <a:prstGeom prst="rect">
            <a:avLst/>
          </a:prstGeom>
        </p:spPr>
      </p:pic>
    </p:spTree>
    <p:extLst>
      <p:ext uri="{BB962C8B-B14F-4D97-AF65-F5344CB8AC3E}">
        <p14:creationId xmlns:p14="http://schemas.microsoft.com/office/powerpoint/2010/main" val="42448432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5">
            <a:extLst>
              <a:ext uri="{FF2B5EF4-FFF2-40B4-BE49-F238E27FC236}">
                <a16:creationId xmlns:a16="http://schemas.microsoft.com/office/drawing/2014/main" id="{2E600359-29F0-038B-5F8A-FF928C9B65F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392144" y="959346"/>
            <a:ext cx="4473382" cy="2973710"/>
          </a:xfrm>
          <a:prstGeom prst="rect">
            <a:avLst/>
          </a:prstGeom>
        </p:spPr>
      </p:pic>
      <p:sp>
        <p:nvSpPr>
          <p:cNvPr id="5" name="Title 4">
            <a:extLst>
              <a:ext uri="{FF2B5EF4-FFF2-40B4-BE49-F238E27FC236}">
                <a16:creationId xmlns:a16="http://schemas.microsoft.com/office/drawing/2014/main" id="{3F4704A9-B670-1B24-53CC-641B61EA94CA}"/>
              </a:ext>
            </a:extLst>
          </p:cNvPr>
          <p:cNvSpPr>
            <a:spLocks noGrp="1"/>
          </p:cNvSpPr>
          <p:nvPr>
            <p:ph type="title"/>
          </p:nvPr>
        </p:nvSpPr>
        <p:spPr/>
        <p:txBody>
          <a:bodyPr/>
          <a:lstStyle/>
          <a:p>
            <a:r>
              <a:rPr lang="en-GB" sz="3600" dirty="0" err="1"/>
              <a:t>Lopuksi</a:t>
            </a:r>
            <a:endParaRPr lang="en-GB" sz="3600" dirty="0"/>
          </a:p>
        </p:txBody>
      </p:sp>
      <p:sp>
        <p:nvSpPr>
          <p:cNvPr id="6" name="Content Placeholder 5">
            <a:extLst>
              <a:ext uri="{FF2B5EF4-FFF2-40B4-BE49-F238E27FC236}">
                <a16:creationId xmlns:a16="http://schemas.microsoft.com/office/drawing/2014/main" id="{460953D7-B864-81D2-2206-0B674CFB36D8}"/>
              </a:ext>
            </a:extLst>
          </p:cNvPr>
          <p:cNvSpPr>
            <a:spLocks noGrp="1"/>
          </p:cNvSpPr>
          <p:nvPr>
            <p:ph idx="1"/>
          </p:nvPr>
        </p:nvSpPr>
        <p:spPr>
          <a:xfrm>
            <a:off x="682171" y="1556792"/>
            <a:ext cx="6925998" cy="4752528"/>
          </a:xfrm>
        </p:spPr>
        <p:txBody>
          <a:bodyPr/>
          <a:lstStyle/>
          <a:p>
            <a:r>
              <a:rPr lang="fi-FI" sz="2200" dirty="0">
                <a:ea typeface="Calibri" panose="020F0502020204030204" pitchFamily="34" charset="0"/>
                <a:cs typeface="Calibri" panose="020F0502020204030204" pitchFamily="34" charset="0"/>
              </a:rPr>
              <a:t>Valuma-aluesuunnittelussa keskeisiä käsitteitä ovat tavoitelähtöisyys, kokonaisvaltaisuus ja monihyötyisyys</a:t>
            </a:r>
          </a:p>
          <a:p>
            <a:r>
              <a:rPr lang="fi-FI" sz="2200" dirty="0">
                <a:ea typeface="Calibri" panose="020F0502020204030204" pitchFamily="34" charset="0"/>
                <a:cs typeface="Calibri" panose="020F0502020204030204" pitchFamily="34" charset="0"/>
              </a:rPr>
              <a:t>Monitavoitearviointi on potentiaalisesti hyödyllinen menetelmä valuma-aluesuunnittelussa:</a:t>
            </a:r>
          </a:p>
          <a:p>
            <a:pPr marL="623888" lvl="1" indent="-260350"/>
            <a:r>
              <a:rPr lang="fi-FI" dirty="0">
                <a:ea typeface="Calibri" panose="020F0502020204030204" pitchFamily="34" charset="0"/>
                <a:cs typeface="Calibri" panose="020F0502020204030204" pitchFamily="34" charset="0"/>
              </a:rPr>
              <a:t>Auttaa tunnistamaan ja jäsentämään asianomaisten tavoitteita</a:t>
            </a:r>
          </a:p>
          <a:p>
            <a:pPr marL="623888" lvl="1" indent="-260350"/>
            <a:r>
              <a:rPr lang="fi-FI" dirty="0">
                <a:ea typeface="Calibri" panose="020F0502020204030204" pitchFamily="34" charset="0"/>
                <a:cs typeface="Calibri" panose="020F0502020204030204" pitchFamily="34" charset="0"/>
              </a:rPr>
              <a:t>Tukee kokonaisnäkemyksen syntymistä toimenpiteistä</a:t>
            </a:r>
          </a:p>
          <a:p>
            <a:pPr marL="623888" lvl="1" indent="-260350"/>
            <a:r>
              <a:rPr lang="fi-FI" dirty="0">
                <a:ea typeface="Calibri" panose="020F0502020204030204" pitchFamily="34" charset="0"/>
                <a:cs typeface="Calibri" panose="020F0502020204030204" pitchFamily="34" charset="0"/>
              </a:rPr>
              <a:t>Edistää vuoropuhelua eri toimijoiden välillä</a:t>
            </a:r>
          </a:p>
          <a:p>
            <a:r>
              <a:rPr lang="fi-FI" sz="2200" dirty="0">
                <a:ea typeface="Calibri" panose="020F0502020204030204" pitchFamily="34" charset="0"/>
                <a:cs typeface="Calibri" panose="020F0502020204030204" pitchFamily="34" charset="0"/>
              </a:rPr>
              <a:t>Tarvetta soveltamiselle ja kokemusten hankkimiselle eri tyyppisissä suunnittelutilanteissa </a:t>
            </a:r>
          </a:p>
          <a:p>
            <a:endParaRPr lang="en-GB" dirty="0"/>
          </a:p>
        </p:txBody>
      </p:sp>
      <p:sp>
        <p:nvSpPr>
          <p:cNvPr id="8" name="Tekstiruutu 6">
            <a:extLst>
              <a:ext uri="{FF2B5EF4-FFF2-40B4-BE49-F238E27FC236}">
                <a16:creationId xmlns:a16="http://schemas.microsoft.com/office/drawing/2014/main" id="{775CB7B6-22E6-A1F3-9AF4-AB509A5F4F86}"/>
              </a:ext>
            </a:extLst>
          </p:cNvPr>
          <p:cNvSpPr txBox="1"/>
          <p:nvPr/>
        </p:nvSpPr>
        <p:spPr>
          <a:xfrm>
            <a:off x="7824193" y="4077883"/>
            <a:ext cx="4139208" cy="359229"/>
          </a:xfrm>
          <a:prstGeom prst="rect">
            <a:avLst/>
          </a:prstGeom>
          <a:noFill/>
        </p:spPr>
        <p:txBody>
          <a:bodyPr wrap="square" lIns="0" tIns="0" rIns="0" bIns="0" rtlCol="0" anchor="t" anchorCtr="0">
            <a:noAutofit/>
          </a:bodyPr>
          <a:lstStyle/>
          <a:p>
            <a:pPr algn="l"/>
            <a:r>
              <a:rPr lang="fi-FI" sz="1100" kern="1200" dirty="0">
                <a:solidFill>
                  <a:schemeClr val="tx2"/>
                </a:solidFill>
                <a:latin typeface="+mn-lt"/>
                <a:ea typeface="+mn-ea"/>
                <a:cs typeface="+mn-cs"/>
              </a:rPr>
              <a:t>Lähde: </a:t>
            </a:r>
            <a:r>
              <a:rPr lang="fi-FI" sz="1200" kern="1200" dirty="0">
                <a:solidFill>
                  <a:srgbClr val="005854"/>
                </a:solidFill>
                <a:latin typeface="+mn-lt"/>
                <a:ea typeface="+mn-ea"/>
                <a:cs typeface="+mn-cs"/>
                <a:hlinkClick r:id="rId3">
                  <a:extLst>
                    <a:ext uri="{A12FA001-AC4F-418D-AE19-62706E023703}">
                      <ahyp:hlinkClr xmlns:ahyp="http://schemas.microsoft.com/office/drawing/2018/hyperlinkcolor" val="tx"/>
                    </a:ext>
                  </a:extLst>
                </a:hlinkClick>
              </a:rPr>
              <a:t>https://www.vesi.fi/valuma-aluesuunnittelussa-huomioidaan-erilaisia-nakokulmia</a:t>
            </a:r>
            <a:r>
              <a:rPr lang="fi-FI" sz="1200" kern="1200" dirty="0">
                <a:solidFill>
                  <a:schemeClr val="accent3">
                    <a:lumMod val="75000"/>
                  </a:schemeClr>
                </a:solidFill>
                <a:latin typeface="+mn-lt"/>
                <a:ea typeface="+mn-ea"/>
                <a:cs typeface="+mn-cs"/>
                <a:hlinkClick r:id="rId3">
                  <a:extLst>
                    <a:ext uri="{A12FA001-AC4F-418D-AE19-62706E023703}">
                      <ahyp:hlinkClr xmlns:ahyp="http://schemas.microsoft.com/office/drawing/2018/hyperlinkcolor" val="tx"/>
                    </a:ext>
                  </a:extLst>
                </a:hlinkClick>
              </a:rPr>
              <a:t>/</a:t>
            </a:r>
            <a:endParaRPr lang="fi-FI" sz="1000" kern="1200" dirty="0">
              <a:solidFill>
                <a:schemeClr val="accent3">
                  <a:lumMod val="75000"/>
                </a:schemeClr>
              </a:solidFill>
              <a:latin typeface="+mn-lt"/>
              <a:ea typeface="+mn-ea"/>
              <a:cs typeface="+mn-cs"/>
            </a:endParaRPr>
          </a:p>
        </p:txBody>
      </p:sp>
      <p:pic>
        <p:nvPicPr>
          <p:cNvPr id="9" name="Kuva 1">
            <a:extLst>
              <a:ext uri="{FF2B5EF4-FFF2-40B4-BE49-F238E27FC236}">
                <a16:creationId xmlns:a16="http://schemas.microsoft.com/office/drawing/2014/main" id="{4B9B0EB1-4612-EA43-E3FC-98B3F31AC57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0496" y="5229200"/>
            <a:ext cx="1296144" cy="693732"/>
          </a:xfrm>
          <a:prstGeom prst="rect">
            <a:avLst/>
          </a:prstGeom>
        </p:spPr>
      </p:pic>
    </p:spTree>
    <p:extLst>
      <p:ext uri="{BB962C8B-B14F-4D97-AF65-F5344CB8AC3E}">
        <p14:creationId xmlns:p14="http://schemas.microsoft.com/office/powerpoint/2010/main" val="2229428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D44A84-E35F-1388-11AE-A16AC4259C38}"/>
              </a:ext>
            </a:extLst>
          </p:cNvPr>
          <p:cNvSpPr>
            <a:spLocks noGrp="1"/>
          </p:cNvSpPr>
          <p:nvPr>
            <p:ph type="title"/>
          </p:nvPr>
        </p:nvSpPr>
        <p:spPr>
          <a:xfrm>
            <a:off x="682170" y="332656"/>
            <a:ext cx="10827659" cy="792087"/>
          </a:xfrm>
        </p:spPr>
        <p:txBody>
          <a:bodyPr/>
          <a:lstStyle/>
          <a:p>
            <a:r>
              <a:rPr lang="fi-FI" dirty="0"/>
              <a:t>Avautuva ja suppeneva vaihe</a:t>
            </a:r>
          </a:p>
        </p:txBody>
      </p:sp>
      <p:grpSp>
        <p:nvGrpSpPr>
          <p:cNvPr id="2" name="Group 1">
            <a:extLst>
              <a:ext uri="{FF2B5EF4-FFF2-40B4-BE49-F238E27FC236}">
                <a16:creationId xmlns:a16="http://schemas.microsoft.com/office/drawing/2014/main" id="{26164FA7-CE8E-898C-3838-FB33B38B8044}"/>
              </a:ext>
              <a:ext uri="{C183D7F6-B498-43B3-948B-1728B52AA6E4}">
                <adec:decorative xmlns:adec="http://schemas.microsoft.com/office/drawing/2017/decorative" val="1"/>
              </a:ext>
            </a:extLst>
          </p:cNvPr>
          <p:cNvGrpSpPr/>
          <p:nvPr/>
        </p:nvGrpSpPr>
        <p:grpSpPr>
          <a:xfrm>
            <a:off x="1559496" y="1628800"/>
            <a:ext cx="8784976" cy="5112568"/>
            <a:chOff x="1559496" y="1628800"/>
            <a:chExt cx="8784976" cy="5112568"/>
          </a:xfrm>
        </p:grpSpPr>
        <p:sp>
          <p:nvSpPr>
            <p:cNvPr id="31" name="Rectangle 30">
              <a:extLst>
                <a:ext uri="{FF2B5EF4-FFF2-40B4-BE49-F238E27FC236}">
                  <a16:creationId xmlns:a16="http://schemas.microsoft.com/office/drawing/2014/main" id="{E484D23A-1067-B71F-CE6F-CF4B3C12F2EC}"/>
                </a:ext>
                <a:ext uri="{C183D7F6-B498-43B3-948B-1728B52AA6E4}">
                  <adec:decorative xmlns:adec="http://schemas.microsoft.com/office/drawing/2017/decorative" val="1"/>
                </a:ext>
              </a:extLst>
            </p:cNvPr>
            <p:cNvSpPr/>
            <p:nvPr/>
          </p:nvSpPr>
          <p:spPr>
            <a:xfrm>
              <a:off x="9624392" y="5877272"/>
              <a:ext cx="720080" cy="8640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8" name="Isosceles Triangle 7">
              <a:extLst>
                <a:ext uri="{FF2B5EF4-FFF2-40B4-BE49-F238E27FC236}">
                  <a16:creationId xmlns:a16="http://schemas.microsoft.com/office/drawing/2014/main" id="{13A51903-617F-B02D-C16A-B31614ECAC04}"/>
                </a:ext>
              </a:extLst>
            </p:cNvPr>
            <p:cNvSpPr/>
            <p:nvPr/>
          </p:nvSpPr>
          <p:spPr>
            <a:xfrm rot="16200000">
              <a:off x="1559528" y="1917280"/>
              <a:ext cx="4320000" cy="3744000"/>
            </a:xfrm>
            <a:prstGeom prst="triangle">
              <a:avLst/>
            </a:prstGeom>
            <a:solidFill>
              <a:schemeClr val="accent1">
                <a:lumMod val="20000"/>
                <a:lumOff val="8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9" name="Isosceles Triangle 8">
              <a:extLst>
                <a:ext uri="{FF2B5EF4-FFF2-40B4-BE49-F238E27FC236}">
                  <a16:creationId xmlns:a16="http://schemas.microsoft.com/office/drawing/2014/main" id="{C4E759C8-C5EC-B2DE-7638-99AC5E30F0FE}"/>
                </a:ext>
              </a:extLst>
            </p:cNvPr>
            <p:cNvSpPr/>
            <p:nvPr/>
          </p:nvSpPr>
          <p:spPr>
            <a:xfrm rot="5400000">
              <a:off x="6240048" y="1916800"/>
              <a:ext cx="4320000" cy="3744000"/>
            </a:xfrm>
            <a:prstGeom prst="triangle">
              <a:avLst/>
            </a:prstGeom>
            <a:solidFill>
              <a:schemeClr val="accent1">
                <a:lumMod val="20000"/>
                <a:lumOff val="8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1" name="TextBox 10">
              <a:extLst>
                <a:ext uri="{FF2B5EF4-FFF2-40B4-BE49-F238E27FC236}">
                  <a16:creationId xmlns:a16="http://schemas.microsoft.com/office/drawing/2014/main" id="{3D55ECF7-9782-7E57-BFC1-49178CDAB2A7}"/>
                </a:ext>
              </a:extLst>
            </p:cNvPr>
            <p:cNvSpPr txBox="1"/>
            <p:nvPr/>
          </p:nvSpPr>
          <p:spPr>
            <a:xfrm>
              <a:off x="3503712" y="2852936"/>
              <a:ext cx="2016224" cy="1872208"/>
            </a:xfrm>
            <a:prstGeom prst="rect">
              <a:avLst/>
            </a:prstGeom>
            <a:noFill/>
          </p:spPr>
          <p:txBody>
            <a:bodyPr wrap="square" lIns="0" tIns="0" rIns="0" bIns="0" rtlCol="0" anchor="ctr" anchorCtr="0">
              <a:noAutofit/>
            </a:bodyPr>
            <a:lstStyle/>
            <a:p>
              <a:pPr marL="285750" indent="-285750" algn="l">
                <a:buFont typeface="Arial" panose="020B0604020202020204" pitchFamily="34" charset="0"/>
                <a:buChar char="•"/>
              </a:pPr>
              <a:r>
                <a:rPr lang="fi-FI" sz="1600" dirty="0">
                  <a:solidFill>
                    <a:schemeClr val="tx2"/>
                  </a:solidFill>
                </a:rPr>
                <a:t>Ongelman tunnistaminen</a:t>
              </a:r>
            </a:p>
            <a:p>
              <a:pPr marL="285750" indent="-285750" algn="l">
                <a:buFont typeface="Arial" panose="020B0604020202020204" pitchFamily="34" charset="0"/>
                <a:buChar char="•"/>
              </a:pPr>
              <a:r>
                <a:rPr lang="fi-FI" sz="1600" kern="1200" dirty="0">
                  <a:solidFill>
                    <a:schemeClr val="tx2"/>
                  </a:solidFill>
                  <a:latin typeface="+mn-lt"/>
                  <a:ea typeface="+mn-ea"/>
                  <a:cs typeface="+mn-cs"/>
                </a:rPr>
                <a:t>Sidosryhmien ja heidän tavoitte</a:t>
              </a:r>
              <a:r>
                <a:rPr lang="fi-FI" sz="1600" dirty="0">
                  <a:solidFill>
                    <a:schemeClr val="tx2"/>
                  </a:solidFill>
                </a:rPr>
                <a:t>iden tunnistaminen</a:t>
              </a:r>
            </a:p>
            <a:p>
              <a:pPr marL="285750" indent="-285750" algn="l">
                <a:buFont typeface="Arial" panose="020B0604020202020204" pitchFamily="34" charset="0"/>
                <a:buChar char="•"/>
              </a:pPr>
              <a:r>
                <a:rPr lang="fi-FI" sz="1600" dirty="0" err="1">
                  <a:solidFill>
                    <a:schemeClr val="tx2"/>
                  </a:solidFill>
                </a:rPr>
                <a:t>Ratkaisuehdotuk-sien</a:t>
              </a:r>
              <a:r>
                <a:rPr lang="fi-FI" sz="1600" dirty="0">
                  <a:solidFill>
                    <a:schemeClr val="tx2"/>
                  </a:solidFill>
                </a:rPr>
                <a:t> ideointi</a:t>
              </a:r>
            </a:p>
          </p:txBody>
        </p:sp>
        <p:sp>
          <p:nvSpPr>
            <p:cNvPr id="13" name="TextBox 12">
              <a:extLst>
                <a:ext uri="{FF2B5EF4-FFF2-40B4-BE49-F238E27FC236}">
                  <a16:creationId xmlns:a16="http://schemas.microsoft.com/office/drawing/2014/main" id="{04168B06-22A5-0A81-E5DF-2FC7B3E023EC}"/>
                </a:ext>
              </a:extLst>
            </p:cNvPr>
            <p:cNvSpPr txBox="1"/>
            <p:nvPr/>
          </p:nvSpPr>
          <p:spPr>
            <a:xfrm>
              <a:off x="6600056" y="2924944"/>
              <a:ext cx="2448272" cy="1800200"/>
            </a:xfrm>
            <a:prstGeom prst="rect">
              <a:avLst/>
            </a:prstGeom>
            <a:noFill/>
          </p:spPr>
          <p:txBody>
            <a:bodyPr wrap="square" lIns="0" tIns="0" rIns="0" bIns="0" rtlCol="0" anchor="t" anchorCtr="0">
              <a:noAutofit/>
            </a:bodyPr>
            <a:lstStyle/>
            <a:p>
              <a:pPr marL="285750" indent="-285750" algn="l">
                <a:buFont typeface="Arial" panose="020B0604020202020204" pitchFamily="34" charset="0"/>
                <a:buChar char="•"/>
              </a:pPr>
              <a:r>
                <a:rPr lang="fi-FI" sz="1600" dirty="0">
                  <a:solidFill>
                    <a:schemeClr val="tx2"/>
                  </a:solidFill>
                </a:rPr>
                <a:t>Olennaisuuksien erottaminen epäolennaisesta</a:t>
              </a:r>
            </a:p>
            <a:p>
              <a:pPr marL="285750" indent="-285750" algn="l">
                <a:buFont typeface="Arial" panose="020B0604020202020204" pitchFamily="34" charset="0"/>
                <a:buChar char="•"/>
              </a:pPr>
              <a:r>
                <a:rPr lang="fi-FI" sz="1600" dirty="0">
                  <a:solidFill>
                    <a:schemeClr val="tx2"/>
                  </a:solidFill>
                </a:rPr>
                <a:t>Kokonaisuuden hahmottaminen</a:t>
              </a:r>
            </a:p>
            <a:p>
              <a:pPr marL="285750" indent="-285750" algn="l">
                <a:buFont typeface="Arial" panose="020B0604020202020204" pitchFamily="34" charset="0"/>
                <a:buChar char="•"/>
              </a:pPr>
              <a:r>
                <a:rPr lang="fi-FI" sz="1600" dirty="0">
                  <a:solidFill>
                    <a:schemeClr val="tx2"/>
                  </a:solidFill>
                </a:rPr>
                <a:t>Syvällinen ymmärrys ongelmasta</a:t>
              </a:r>
              <a:endParaRPr lang="fi-FI" sz="1600" kern="1200" dirty="0">
                <a:solidFill>
                  <a:schemeClr val="tx2"/>
                </a:solidFill>
                <a:latin typeface="+mn-lt"/>
                <a:ea typeface="+mn-ea"/>
                <a:cs typeface="+mn-cs"/>
              </a:endParaRPr>
            </a:p>
          </p:txBody>
        </p:sp>
        <p:sp>
          <p:nvSpPr>
            <p:cNvPr id="14" name="Rectangle 13">
              <a:extLst>
                <a:ext uri="{FF2B5EF4-FFF2-40B4-BE49-F238E27FC236}">
                  <a16:creationId xmlns:a16="http://schemas.microsoft.com/office/drawing/2014/main" id="{8FF2AAB5-F8D4-6A25-6953-EC65B30AA5F8}"/>
                </a:ext>
              </a:extLst>
            </p:cNvPr>
            <p:cNvSpPr/>
            <p:nvPr/>
          </p:nvSpPr>
          <p:spPr>
            <a:xfrm rot="16200000">
              <a:off x="3899756" y="3320988"/>
              <a:ext cx="4320480" cy="936104"/>
            </a:xfrm>
            <a:prstGeom prst="rect">
              <a:avLst/>
            </a:prstGeom>
            <a:solidFill>
              <a:schemeClr val="accent1">
                <a:lumMod val="20000"/>
                <a:lumOff val="8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fi-FI" sz="1600" kern="1200" dirty="0">
                  <a:solidFill>
                    <a:schemeClr val="tx2"/>
                  </a:solidFill>
                  <a:latin typeface="+mn-lt"/>
                  <a:ea typeface="+mn-ea"/>
                  <a:cs typeface="+mn-cs"/>
                </a:rPr>
                <a:t>Vaihtoehtojen luomi</a:t>
              </a:r>
              <a:r>
                <a:rPr lang="fi-FI" sz="1600" dirty="0">
                  <a:solidFill>
                    <a:schemeClr val="tx2"/>
                  </a:solidFill>
                </a:rPr>
                <a:t>nen</a:t>
              </a:r>
            </a:p>
            <a:p>
              <a:pPr marL="285750" indent="-285750" algn="ctr">
                <a:buFont typeface="Arial" panose="020B0604020202020204" pitchFamily="34" charset="0"/>
                <a:buChar char="•"/>
              </a:pPr>
              <a:r>
                <a:rPr lang="fi-FI" sz="1600" dirty="0">
                  <a:solidFill>
                    <a:schemeClr val="tx2"/>
                  </a:solidFill>
                </a:rPr>
                <a:t>Tiedon kerääminen</a:t>
              </a:r>
              <a:endParaRPr lang="fi-FI" sz="1600" kern="1200" dirty="0">
                <a:solidFill>
                  <a:schemeClr val="tx2"/>
                </a:solidFill>
                <a:latin typeface="+mn-lt"/>
                <a:ea typeface="+mn-ea"/>
                <a:cs typeface="+mn-cs"/>
              </a:endParaRPr>
            </a:p>
          </p:txBody>
        </p:sp>
        <p:sp>
          <p:nvSpPr>
            <p:cNvPr id="15" name="TextBox 14">
              <a:extLst>
                <a:ext uri="{FF2B5EF4-FFF2-40B4-BE49-F238E27FC236}">
                  <a16:creationId xmlns:a16="http://schemas.microsoft.com/office/drawing/2014/main" id="{899C7D44-9AC3-F0AD-644A-605EB12C3BA1}"/>
                </a:ext>
              </a:extLst>
            </p:cNvPr>
            <p:cNvSpPr txBox="1"/>
            <p:nvPr/>
          </p:nvSpPr>
          <p:spPr>
            <a:xfrm>
              <a:off x="1847528" y="1844824"/>
              <a:ext cx="1944216" cy="504056"/>
            </a:xfrm>
            <a:prstGeom prst="rect">
              <a:avLst/>
            </a:prstGeom>
            <a:noFill/>
          </p:spPr>
          <p:txBody>
            <a:bodyPr wrap="none" lIns="0" tIns="0" rIns="0" bIns="0" rtlCol="0" anchor="t" anchorCtr="0">
              <a:noAutofit/>
            </a:bodyPr>
            <a:lstStyle/>
            <a:p>
              <a:pPr algn="l"/>
              <a:r>
                <a:rPr lang="fi-FI" b="1" kern="1200" dirty="0">
                  <a:solidFill>
                    <a:schemeClr val="accent3">
                      <a:lumMod val="75000"/>
                    </a:schemeClr>
                  </a:solidFill>
                  <a:latin typeface="+mn-lt"/>
                  <a:ea typeface="+mn-ea"/>
                  <a:cs typeface="+mn-cs"/>
                </a:rPr>
                <a:t>Avautuva vaihe</a:t>
              </a:r>
            </a:p>
          </p:txBody>
        </p:sp>
        <p:sp>
          <p:nvSpPr>
            <p:cNvPr id="16" name="TextBox 15">
              <a:extLst>
                <a:ext uri="{FF2B5EF4-FFF2-40B4-BE49-F238E27FC236}">
                  <a16:creationId xmlns:a16="http://schemas.microsoft.com/office/drawing/2014/main" id="{01E0C303-956C-1901-0E7A-8086D6F7A9B8}"/>
                </a:ext>
              </a:extLst>
            </p:cNvPr>
            <p:cNvSpPr txBox="1"/>
            <p:nvPr/>
          </p:nvSpPr>
          <p:spPr>
            <a:xfrm>
              <a:off x="8400256" y="1844824"/>
              <a:ext cx="1872208" cy="432048"/>
            </a:xfrm>
            <a:prstGeom prst="rect">
              <a:avLst/>
            </a:prstGeom>
            <a:noFill/>
          </p:spPr>
          <p:txBody>
            <a:bodyPr wrap="none" lIns="0" tIns="0" rIns="0" bIns="0" rtlCol="0" anchor="t" anchorCtr="0">
              <a:noAutofit/>
            </a:bodyPr>
            <a:lstStyle/>
            <a:p>
              <a:pPr algn="l"/>
              <a:r>
                <a:rPr lang="fi-FI" b="1" kern="1200" dirty="0">
                  <a:solidFill>
                    <a:schemeClr val="accent3">
                      <a:lumMod val="75000"/>
                    </a:schemeClr>
                  </a:solidFill>
                  <a:latin typeface="+mn-lt"/>
                  <a:ea typeface="+mn-ea"/>
                  <a:cs typeface="+mn-cs"/>
                </a:rPr>
                <a:t>Suppeneva vaihe</a:t>
              </a:r>
            </a:p>
          </p:txBody>
        </p:sp>
        <p:cxnSp>
          <p:nvCxnSpPr>
            <p:cNvPr id="18" name="Straight Arrow Connector 17">
              <a:extLst>
                <a:ext uri="{FF2B5EF4-FFF2-40B4-BE49-F238E27FC236}">
                  <a16:creationId xmlns:a16="http://schemas.microsoft.com/office/drawing/2014/main" id="{8446AB19-BB96-17D0-910A-309B5E1D4301}"/>
                </a:ext>
              </a:extLst>
            </p:cNvPr>
            <p:cNvCxnSpPr>
              <a:cxnSpLocks/>
            </p:cNvCxnSpPr>
            <p:nvPr/>
          </p:nvCxnSpPr>
          <p:spPr>
            <a:xfrm>
              <a:off x="1559496" y="6165304"/>
              <a:ext cx="5256584"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E25578D-685D-8161-C888-730858B60070}"/>
                </a:ext>
              </a:extLst>
            </p:cNvPr>
            <p:cNvSpPr txBox="1"/>
            <p:nvPr/>
          </p:nvSpPr>
          <p:spPr>
            <a:xfrm>
              <a:off x="1559496" y="5949280"/>
              <a:ext cx="3024336" cy="288032"/>
            </a:xfrm>
            <a:prstGeom prst="rect">
              <a:avLst/>
            </a:prstGeom>
            <a:noFill/>
          </p:spPr>
          <p:txBody>
            <a:bodyPr wrap="square" lIns="0" tIns="0" rIns="0" bIns="0" rtlCol="0" anchor="t" anchorCtr="0">
              <a:noAutofit/>
            </a:bodyPr>
            <a:lstStyle/>
            <a:p>
              <a:pPr algn="l"/>
              <a:r>
                <a:rPr lang="fi-FI" sz="1400" dirty="0">
                  <a:solidFill>
                    <a:schemeClr val="tx2"/>
                  </a:solidFill>
                </a:rPr>
                <a:t>Arvopohjaiseen ajatteluun perustuva ongelman jäsentely</a:t>
              </a:r>
              <a:endParaRPr lang="fi-FI" sz="1400" kern="1200" dirty="0">
                <a:solidFill>
                  <a:schemeClr val="tx2"/>
                </a:solidFill>
                <a:latin typeface="+mn-lt"/>
                <a:ea typeface="+mn-ea"/>
                <a:cs typeface="+mn-cs"/>
              </a:endParaRPr>
            </a:p>
          </p:txBody>
        </p:sp>
        <p:cxnSp>
          <p:nvCxnSpPr>
            <p:cNvPr id="20" name="Straight Arrow Connector 19">
              <a:extLst>
                <a:ext uri="{FF2B5EF4-FFF2-40B4-BE49-F238E27FC236}">
                  <a16:creationId xmlns:a16="http://schemas.microsoft.com/office/drawing/2014/main" id="{50B1BDB8-3491-BFF3-F32A-43ACF72FCC46}"/>
                </a:ext>
              </a:extLst>
            </p:cNvPr>
            <p:cNvCxnSpPr>
              <a:cxnSpLocks/>
            </p:cNvCxnSpPr>
            <p:nvPr/>
          </p:nvCxnSpPr>
          <p:spPr>
            <a:xfrm>
              <a:off x="5231904" y="6317704"/>
              <a:ext cx="5040560"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6F266AA-2DBC-EEC9-DFFE-0D60BF8E5D40}"/>
                </a:ext>
              </a:extLst>
            </p:cNvPr>
            <p:cNvSpPr txBox="1"/>
            <p:nvPr/>
          </p:nvSpPr>
          <p:spPr>
            <a:xfrm>
              <a:off x="7464152" y="6093296"/>
              <a:ext cx="2520280" cy="288032"/>
            </a:xfrm>
            <a:prstGeom prst="rect">
              <a:avLst/>
            </a:prstGeom>
            <a:noFill/>
          </p:spPr>
          <p:txBody>
            <a:bodyPr wrap="square" lIns="0" tIns="0" rIns="0" bIns="0" rtlCol="0" anchor="t" anchorCtr="0">
              <a:noAutofit/>
            </a:bodyPr>
            <a:lstStyle/>
            <a:p>
              <a:pPr algn="l"/>
              <a:r>
                <a:rPr lang="fi-FI" sz="1400" dirty="0">
                  <a:solidFill>
                    <a:schemeClr val="tx2"/>
                  </a:solidFill>
                </a:rPr>
                <a:t>Monitavoitearviointiin perustuva kokonaisuuden analysointi</a:t>
              </a:r>
              <a:endParaRPr lang="fi-FI" sz="1400" kern="1200" dirty="0">
                <a:solidFill>
                  <a:schemeClr val="tx2"/>
                </a:solidFill>
                <a:latin typeface="+mn-lt"/>
                <a:ea typeface="+mn-ea"/>
                <a:cs typeface="+mn-cs"/>
              </a:endParaRPr>
            </a:p>
          </p:txBody>
        </p:sp>
      </p:grpSp>
      <p:pic>
        <p:nvPicPr>
          <p:cNvPr id="30" name="Kuva 1">
            <a:extLst>
              <a:ext uri="{FF2B5EF4-FFF2-40B4-BE49-F238E27FC236}">
                <a16:creationId xmlns:a16="http://schemas.microsoft.com/office/drawing/2014/main" id="{77C4C903-B382-0E3F-CEFB-21C124AD0BAA}"/>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60496" y="5229200"/>
            <a:ext cx="1296144" cy="693732"/>
          </a:xfrm>
          <a:prstGeom prst="rect">
            <a:avLst/>
          </a:prstGeom>
        </p:spPr>
      </p:pic>
    </p:spTree>
    <p:extLst>
      <p:ext uri="{BB962C8B-B14F-4D97-AF65-F5344CB8AC3E}">
        <p14:creationId xmlns:p14="http://schemas.microsoft.com/office/powerpoint/2010/main" val="27994715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orakulmio 4">
            <a:extLst>
              <a:ext uri="{FF2B5EF4-FFF2-40B4-BE49-F238E27FC236}">
                <a16:creationId xmlns:a16="http://schemas.microsoft.com/office/drawing/2014/main" id="{4B3F38AB-C7CB-5E66-2B03-72A69F7BC39E}"/>
              </a:ext>
            </a:extLst>
          </p:cNvPr>
          <p:cNvSpPr/>
          <p:nvPr/>
        </p:nvSpPr>
        <p:spPr>
          <a:xfrm>
            <a:off x="498090" y="589755"/>
            <a:ext cx="11214534" cy="514350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i-FI" sz="2400" b="1" i="0" u="none" strike="noStrike" baseline="0" dirty="0">
              <a:solidFill>
                <a:schemeClr val="tx2"/>
              </a:solidFill>
              <a:ea typeface="Calibri" panose="020F0502020204030204" pitchFamily="34" charset="0"/>
              <a:cs typeface="Calibri" panose="020F0502020204030204" pitchFamily="34" charset="0"/>
            </a:endParaRPr>
          </a:p>
          <a:p>
            <a:endParaRPr lang="fi-FI" sz="2000" b="1" i="0" u="none" strike="noStrike" baseline="0" dirty="0">
              <a:solidFill>
                <a:srgbClr val="000000"/>
              </a:solidFill>
              <a:ea typeface="Calibri" panose="020F0502020204030204" pitchFamily="34" charset="0"/>
              <a:cs typeface="Calibri" panose="020F0502020204030204" pitchFamily="34" charset="0"/>
            </a:endParaRPr>
          </a:p>
          <a:p>
            <a:pPr marL="363538" lvl="1" indent="-188913">
              <a:buFont typeface="Arial" panose="020B0604020202020204" pitchFamily="34" charset="0"/>
              <a:buChar char="•"/>
            </a:pPr>
            <a:r>
              <a:rPr lang="fi-FI" sz="2000" b="0" i="1" u="none" strike="noStrike" baseline="0" dirty="0">
                <a:solidFill>
                  <a:srgbClr val="000000"/>
                </a:solidFill>
                <a:ea typeface="Calibri" panose="020F0502020204030204" pitchFamily="34" charset="0"/>
                <a:cs typeface="Calibri" panose="020F0502020204030204" pitchFamily="34" charset="0"/>
              </a:rPr>
              <a:t>Systeemianalyyttisia menetelmiä voidaan hyödyntää laajamittaisissa tarkasteluissa, joissa etsitään ratkaisuja, jotka ovat ympäristön, talouden ja sosiaalisten vaikutusten kannalta hyväksyttäviä. Soveltamista harkittaessa on keskeistä arvioida näiden menetelmien mahdollisia soveltamistapoja sekä niiden tarjoamien hyötyjen ja tarvittavien resurssien suhdetta. Tämän perusteella voidaan valita optimaalisin menetelmä ja soveltamistapa. </a:t>
            </a:r>
          </a:p>
          <a:p>
            <a:pPr marL="363538" lvl="1" indent="-188913">
              <a:spcBef>
                <a:spcPts val="1800"/>
              </a:spcBef>
              <a:buFont typeface="Arial" panose="020B0604020202020204" pitchFamily="34" charset="0"/>
              <a:buChar char="•"/>
            </a:pPr>
            <a:r>
              <a:rPr lang="fi-FI" sz="2000" i="1" dirty="0">
                <a:solidFill>
                  <a:srgbClr val="000000"/>
                </a:solidFill>
                <a:ea typeface="Calibri" panose="020F0502020204030204" pitchFamily="34" charset="0"/>
                <a:cs typeface="Calibri" panose="020F0502020204030204" pitchFamily="34" charset="0"/>
              </a:rPr>
              <a:t>Eri </a:t>
            </a:r>
            <a:r>
              <a:rPr lang="fi-FI" sz="2000" b="0" i="1" u="none" strike="noStrike" baseline="0" dirty="0">
                <a:solidFill>
                  <a:srgbClr val="000000"/>
                </a:solidFill>
                <a:ea typeface="Calibri" panose="020F0502020204030204" pitchFamily="34" charset="0"/>
                <a:cs typeface="Calibri" panose="020F0502020204030204" pitchFamily="34" charset="0"/>
              </a:rPr>
              <a:t>sidosryhmien ottaminen mukaan tarkasteluihin on tärkeää eri näkökulmien esilletuomiseksi ja yhteensovittamiseksi sekä kokonaiskuvan saamiseksi. Suunnittelussa on tärkeää tunnistaa eri toimijoiden arvoja ja tavoitteita, koska arvot ohjaavat päätöksentekoa. </a:t>
            </a:r>
          </a:p>
          <a:p>
            <a:pPr marL="363538" lvl="1" indent="-188913">
              <a:spcBef>
                <a:spcPts val="1800"/>
              </a:spcBef>
              <a:buFont typeface="Arial" panose="020B0604020202020204" pitchFamily="34" charset="0"/>
              <a:buChar char="•"/>
            </a:pPr>
            <a:r>
              <a:rPr lang="fi-FI" sz="2000" b="0" i="1" u="none" strike="noStrike" baseline="0" dirty="0">
                <a:solidFill>
                  <a:srgbClr val="000000"/>
                </a:solidFill>
                <a:ea typeface="Calibri" panose="020F0502020204030204" pitchFamily="34" charset="0"/>
                <a:cs typeface="Calibri" panose="020F0502020204030204" pitchFamily="34" charset="0"/>
              </a:rPr>
              <a:t>Systeemianalyyttisten menetelmien tehokas käyttö vaatii vankkaa asiantuntemusta. Kokeneiden analyytikoiden osallistuminen auttaa varmistamaan </a:t>
            </a:r>
            <a:r>
              <a:rPr lang="fi-FI" sz="2000" b="0" i="1" u="none" strike="noStrike" baseline="0" dirty="0">
                <a:solidFill>
                  <a:srgbClr val="000000"/>
                </a:solidFill>
              </a:rPr>
              <a:t>menetelmien oikean soveltamisen, mikä vähentää virheiden riskiä ja edistää vastuullista käyttöä.</a:t>
            </a:r>
            <a:endParaRPr lang="fi-FI" sz="2000" i="1" dirty="0">
              <a:ea typeface="Calibri" panose="020F0502020204030204" pitchFamily="34" charset="0"/>
              <a:cs typeface="Calibri" panose="020F0502020204030204" pitchFamily="34" charset="0"/>
            </a:endParaRPr>
          </a:p>
        </p:txBody>
      </p:sp>
      <p:pic>
        <p:nvPicPr>
          <p:cNvPr id="9" name="Kuva 1">
            <a:extLst>
              <a:ext uri="{FF2B5EF4-FFF2-40B4-BE49-F238E27FC236}">
                <a16:creationId xmlns:a16="http://schemas.microsoft.com/office/drawing/2014/main" id="{9C8BB63F-568B-C0E3-52AF-9E9627B4F18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8248" y="6021288"/>
            <a:ext cx="1296144" cy="693732"/>
          </a:xfrm>
          <a:prstGeom prst="rect">
            <a:avLst/>
          </a:prstGeom>
        </p:spPr>
      </p:pic>
      <p:sp>
        <p:nvSpPr>
          <p:cNvPr id="2" name="Title 1">
            <a:extLst>
              <a:ext uri="{FF2B5EF4-FFF2-40B4-BE49-F238E27FC236}">
                <a16:creationId xmlns:a16="http://schemas.microsoft.com/office/drawing/2014/main" id="{367D6588-ACD4-FCF4-0865-337E600B09EA}"/>
              </a:ext>
            </a:extLst>
          </p:cNvPr>
          <p:cNvSpPr>
            <a:spLocks noGrp="1"/>
          </p:cNvSpPr>
          <p:nvPr>
            <p:ph type="title"/>
          </p:nvPr>
        </p:nvSpPr>
        <p:spPr>
          <a:xfrm>
            <a:off x="551384" y="692696"/>
            <a:ext cx="10755651" cy="648072"/>
          </a:xfrm>
        </p:spPr>
        <p:txBody>
          <a:bodyPr vert="horz" lIns="91440" tIns="45720" rIns="91440" bIns="45720" rtlCol="0" anchor="b">
            <a:noAutofit/>
          </a:bodyPr>
          <a:lstStyle/>
          <a:p>
            <a:r>
              <a:rPr lang="fi-FI" sz="2400" dirty="0" err="1">
                <a:ea typeface="Calibri" panose="020F0502020204030204" pitchFamily="34" charset="0"/>
                <a:cs typeface="Calibri" panose="020F0502020204030204" pitchFamily="34" charset="0"/>
              </a:rPr>
              <a:t>SysteemiHiili</a:t>
            </a:r>
            <a:r>
              <a:rPr lang="fi-FI" sz="2400" dirty="0">
                <a:ea typeface="Calibri" panose="020F0502020204030204" pitchFamily="34" charset="0"/>
                <a:cs typeface="Calibri" panose="020F0502020204030204" pitchFamily="34" charset="0"/>
              </a:rPr>
              <a:t>-hankkeen toimintasuosituksia</a:t>
            </a:r>
            <a:endParaRPr lang="en-GB" sz="2400" dirty="0"/>
          </a:p>
        </p:txBody>
      </p:sp>
    </p:spTree>
    <p:extLst>
      <p:ext uri="{BB962C8B-B14F-4D97-AF65-F5344CB8AC3E}">
        <p14:creationId xmlns:p14="http://schemas.microsoft.com/office/powerpoint/2010/main" val="19734884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9679A4-F536-7730-5E73-2702F8C00765}"/>
              </a:ext>
            </a:extLst>
          </p:cNvPr>
          <p:cNvSpPr>
            <a:spLocks noGrp="1"/>
          </p:cNvSpPr>
          <p:nvPr>
            <p:ph type="title"/>
          </p:nvPr>
        </p:nvSpPr>
        <p:spPr>
          <a:xfrm>
            <a:off x="682170" y="260649"/>
            <a:ext cx="10827659" cy="720080"/>
          </a:xfrm>
        </p:spPr>
        <p:txBody>
          <a:bodyPr/>
          <a:lstStyle/>
          <a:p>
            <a:r>
              <a:rPr lang="fi-FI" sz="2800" dirty="0"/>
              <a:t>Lisätietoa esimerkkitapauksista</a:t>
            </a:r>
          </a:p>
        </p:txBody>
      </p:sp>
      <p:sp>
        <p:nvSpPr>
          <p:cNvPr id="6" name="Content Placeholder 5">
            <a:extLst>
              <a:ext uri="{FF2B5EF4-FFF2-40B4-BE49-F238E27FC236}">
                <a16:creationId xmlns:a16="http://schemas.microsoft.com/office/drawing/2014/main" id="{40C7858F-4CFD-69B6-CDB3-5125F26B2DC7}"/>
              </a:ext>
            </a:extLst>
          </p:cNvPr>
          <p:cNvSpPr>
            <a:spLocks noGrp="1"/>
          </p:cNvSpPr>
          <p:nvPr>
            <p:ph idx="1"/>
          </p:nvPr>
        </p:nvSpPr>
        <p:spPr>
          <a:xfrm>
            <a:off x="682170" y="980728"/>
            <a:ext cx="11102462" cy="5256584"/>
          </a:xfrm>
        </p:spPr>
        <p:txBody>
          <a:bodyPr/>
          <a:lstStyle/>
          <a:p>
            <a:pPr marL="285750" indent="-285750" algn="l" rtl="0" eaLnBrk="1" fontAlgn="ctr" latinLnBrk="0" hangingPunct="1">
              <a:spcBef>
                <a:spcPts val="600"/>
              </a:spcBef>
              <a:spcAft>
                <a:spcPts val="0"/>
              </a:spcAft>
              <a:buFont typeface="Arial" panose="020B0604020202020204" pitchFamily="34" charset="0"/>
              <a:buChar char="•"/>
            </a:pPr>
            <a:r>
              <a:rPr lang="fi-FI" sz="1800" dirty="0" err="1"/>
              <a:t>Komppasuon</a:t>
            </a:r>
            <a:r>
              <a:rPr lang="fi-FI" sz="1800" dirty="0"/>
              <a:t> tapaustutkimus</a:t>
            </a:r>
          </a:p>
          <a:p>
            <a:pPr marL="638175" lvl="1" indent="-285750" fontAlgn="ctr"/>
            <a:r>
              <a:rPr lang="fi-FI" sz="1400" dirty="0"/>
              <a:t>Tapion tiedote: </a:t>
            </a:r>
            <a:r>
              <a:rPr lang="fi-FI" sz="1200" dirty="0">
                <a:solidFill>
                  <a:schemeClr val="accent3">
                    <a:lumMod val="75000"/>
                  </a:schemeClr>
                </a:solidFill>
                <a:hlinkClick r:id="rId2">
                  <a:extLst>
                    <a:ext uri="{A12FA001-AC4F-418D-AE19-62706E023703}">
                      <ahyp:hlinkClr xmlns:ahyp="http://schemas.microsoft.com/office/drawing/2018/hyperlinkcolor" val="tx"/>
                    </a:ext>
                  </a:extLst>
                </a:hlinkClick>
              </a:rPr>
              <a:t>https://tapio.fi/tiedotteet/komppasuon-turvetuotantoalueelle-rakennetaan-kosteikkoja-palautetaan-suokasvillisuutta-ja-metsitetaan/</a:t>
            </a:r>
            <a:endParaRPr lang="fi-FI" sz="1200" dirty="0">
              <a:solidFill>
                <a:schemeClr val="accent3">
                  <a:lumMod val="75000"/>
                </a:schemeClr>
              </a:solidFill>
            </a:endParaRPr>
          </a:p>
          <a:p>
            <a:pPr marL="638175" lvl="1" indent="-285750" fontAlgn="ctr"/>
            <a:r>
              <a:rPr lang="fi-FI" sz="1400" dirty="0"/>
              <a:t>Artikkeli Ympäristö ja terveys -lehdessä: Ronkainen et al. (2023): Entisten turvetuotantoalueiden luontoarvojen palauttaminen ja ilmastonmuutoksen hillintä, Ympäristö ja terveys, 54(8), 38–45. </a:t>
            </a:r>
            <a:r>
              <a:rPr lang="fi-FI" sz="1200" dirty="0">
                <a:solidFill>
                  <a:schemeClr val="accent3">
                    <a:lumMod val="75000"/>
                  </a:schemeClr>
                </a:solidFill>
                <a:hlinkClick r:id="rId3">
                  <a:extLst>
                    <a:ext uri="{A12FA001-AC4F-418D-AE19-62706E023703}">
                      <ahyp:hlinkClr xmlns:ahyp="http://schemas.microsoft.com/office/drawing/2018/hyperlinkcolor" val="tx"/>
                    </a:ext>
                  </a:extLst>
                </a:hlinkClick>
              </a:rPr>
              <a:t>http://hdl.handle.net/10138/570304</a:t>
            </a:r>
            <a:endParaRPr lang="fi-FI" sz="1200" dirty="0">
              <a:solidFill>
                <a:schemeClr val="accent3">
                  <a:lumMod val="75000"/>
                </a:schemeClr>
              </a:solidFill>
            </a:endParaRPr>
          </a:p>
          <a:p>
            <a:pPr marL="638175" lvl="1" indent="-285750" fontAlgn="ctr"/>
            <a:r>
              <a:rPr lang="fi-FI" sz="1400" dirty="0"/>
              <a:t>Merlin-hankkeen tietokortti: Case 14. </a:t>
            </a:r>
            <a:r>
              <a:rPr lang="en-US" sz="1400" dirty="0" err="1"/>
              <a:t>Komppasuo</a:t>
            </a:r>
            <a:r>
              <a:rPr lang="en-US" sz="1400" dirty="0"/>
              <a:t> peat extraction area case study. </a:t>
            </a:r>
            <a:r>
              <a:rPr lang="fi-FI" sz="1200" dirty="0">
                <a:solidFill>
                  <a:schemeClr val="accent3">
                    <a:lumMod val="75000"/>
                  </a:schemeClr>
                </a:solidFill>
                <a:hlinkClick r:id="rId4">
                  <a:extLst>
                    <a:ext uri="{A12FA001-AC4F-418D-AE19-62706E023703}">
                      <ahyp:hlinkClr xmlns:ahyp="http://schemas.microsoft.com/office/drawing/2018/hyperlinkcolor" val="tx"/>
                    </a:ext>
                  </a:extLst>
                </a:hlinkClick>
              </a:rPr>
              <a:t>https://project-merlin.eu/cs-portal/case-study-14.html</a:t>
            </a:r>
            <a:endParaRPr lang="fi-FI" sz="1200" dirty="0">
              <a:solidFill>
                <a:schemeClr val="accent3">
                  <a:lumMod val="75000"/>
                </a:schemeClr>
              </a:solidFill>
            </a:endParaRPr>
          </a:p>
          <a:p>
            <a:pPr marL="285750" indent="-285750" algn="l" rtl="0" eaLnBrk="1" fontAlgn="ctr" latinLnBrk="0" hangingPunct="1">
              <a:spcBef>
                <a:spcPts val="600"/>
              </a:spcBef>
              <a:spcAft>
                <a:spcPts val="0"/>
              </a:spcAft>
              <a:buFont typeface="Arial" panose="020B0604020202020204" pitchFamily="34" charset="0"/>
              <a:buChar char="•"/>
            </a:pPr>
            <a:r>
              <a:rPr lang="fi-FI" sz="1800" dirty="0" err="1"/>
              <a:t>Miehonsuo</a:t>
            </a:r>
            <a:r>
              <a:rPr lang="fi-FI" sz="1800" dirty="0"/>
              <a:t>-Turvesuon monihyötyinen tarkastelu</a:t>
            </a:r>
          </a:p>
          <a:p>
            <a:pPr marL="638175" lvl="1" indent="-285750" fontAlgn="ctr"/>
            <a:r>
              <a:rPr lang="fi-FI" sz="1400" dirty="0"/>
              <a:t>Artikkeli Suo-lehdessä: Räsänen et al. (2023): Turvetuotantoalueiden jatkokäytön tavoitelähtöinen ja moniarvoinen suunnittelu, Suo, 74(1), 3–26. </a:t>
            </a:r>
            <a:r>
              <a:rPr lang="fi-FI" sz="1200" dirty="0">
                <a:solidFill>
                  <a:schemeClr val="accent3">
                    <a:lumMod val="75000"/>
                  </a:schemeClr>
                </a:solidFill>
                <a:hlinkClick r:id="rId5">
                  <a:extLst>
                    <a:ext uri="{A12FA001-AC4F-418D-AE19-62706E023703}">
                      <ahyp:hlinkClr xmlns:ahyp="http://schemas.microsoft.com/office/drawing/2018/hyperlinkcolor" val="tx"/>
                    </a:ext>
                  </a:extLst>
                </a:hlinkClick>
              </a:rPr>
              <a:t>http://urn.fi/URN:NBN:fi-fe20231222156897</a:t>
            </a:r>
            <a:endParaRPr lang="fi-FI" sz="1200" dirty="0">
              <a:solidFill>
                <a:schemeClr val="accent3">
                  <a:lumMod val="75000"/>
                </a:schemeClr>
              </a:solidFill>
            </a:endParaRPr>
          </a:p>
          <a:p>
            <a:pPr marL="285750" indent="-285750" algn="l" rtl="0" eaLnBrk="1" fontAlgn="ctr" latinLnBrk="0" hangingPunct="1">
              <a:spcBef>
                <a:spcPts val="600"/>
              </a:spcBef>
              <a:spcAft>
                <a:spcPts val="0"/>
              </a:spcAft>
              <a:buFont typeface="Arial" panose="020B0604020202020204" pitchFamily="34" charset="0"/>
              <a:buChar char="•"/>
            </a:pPr>
            <a:r>
              <a:rPr lang="fi-FI" sz="1800" dirty="0"/>
              <a:t>Maa- ja metsätalous-toimenpiteiden tietokortit</a:t>
            </a:r>
          </a:p>
          <a:p>
            <a:pPr marL="638175" lvl="1" indent="-285750" fontAlgn="ctr"/>
            <a:r>
              <a:rPr lang="fi-FI" sz="1400" dirty="0"/>
              <a:t>Tietokortit Vesi.fi-sivustolla: </a:t>
            </a:r>
            <a:r>
              <a:rPr lang="fi-FI" sz="1200" dirty="0">
                <a:solidFill>
                  <a:schemeClr val="accent3">
                    <a:lumMod val="75000"/>
                  </a:schemeClr>
                </a:solidFill>
                <a:hlinkClick r:id="rId6">
                  <a:extLst>
                    <a:ext uri="{A12FA001-AC4F-418D-AE19-62706E023703}">
                      <ahyp:hlinkClr xmlns:ahyp="http://schemas.microsoft.com/office/drawing/2018/hyperlinkcolor" val="tx"/>
                    </a:ext>
                  </a:extLst>
                </a:hlinkClick>
              </a:rPr>
              <a:t>https://vesi.fi/aineistopankki/tietokortit-kestavan-maa-ja-metsatalouden-toimenpiteista-vesien-suojelemiseksi/</a:t>
            </a:r>
            <a:endParaRPr lang="fi-FI" sz="1200" dirty="0"/>
          </a:p>
          <a:p>
            <a:pPr marL="285750" indent="-285750" algn="l" rtl="0" eaLnBrk="1" fontAlgn="ctr" latinLnBrk="0" hangingPunct="1">
              <a:spcBef>
                <a:spcPts val="600"/>
              </a:spcBef>
              <a:spcAft>
                <a:spcPts val="0"/>
              </a:spcAft>
              <a:buFont typeface="Arial" panose="020B0604020202020204" pitchFamily="34" charset="0"/>
              <a:buChar char="•"/>
            </a:pPr>
            <a:r>
              <a:rPr lang="fi-FI" sz="1800" dirty="0"/>
              <a:t>Kiurujoen valuma-alueen indeksipohjainen hotspot-tarkastelu</a:t>
            </a:r>
          </a:p>
          <a:p>
            <a:pPr marL="638175" lvl="1" indent="-285750" fontAlgn="ctr"/>
            <a:r>
              <a:rPr lang="fi-FI" sz="1400" dirty="0"/>
              <a:t>Valuma-aluesuunnittelulla kohti hiilineutraalia maankäyttöä. Luku 8: Maa- ja metsätalouden vesienhallinta- ja ilmastokestävyys – </a:t>
            </a:r>
            <a:br>
              <a:rPr lang="fi-FI" sz="1400" dirty="0"/>
            </a:br>
            <a:r>
              <a:rPr lang="fi-FI" sz="1400" dirty="0"/>
              <a:t>Tapaustarkastelut Pohjois-Savossa. Suomen ympäristökeskuksen raportteja 35/2023. (</a:t>
            </a:r>
            <a:r>
              <a:rPr lang="fi-FI" sz="1400" dirty="0">
                <a:solidFill>
                  <a:schemeClr val="accent3">
                    <a:lumMod val="75000"/>
                  </a:schemeClr>
                </a:solidFill>
                <a:hlinkClick r:id="rId7">
                  <a:extLst>
                    <a:ext uri="{A12FA001-AC4F-418D-AE19-62706E023703}">
                      <ahyp:hlinkClr xmlns:ahyp="http://schemas.microsoft.com/office/drawing/2018/hyperlinkcolor" val="tx"/>
                    </a:ext>
                  </a:extLst>
                </a:hlinkClick>
              </a:rPr>
              <a:t>http://hdl.handle.net/10138/567748</a:t>
            </a:r>
            <a:r>
              <a:rPr lang="fi-FI" sz="1400" dirty="0"/>
              <a:t>)</a:t>
            </a:r>
          </a:p>
          <a:p>
            <a:pPr marL="285750" indent="-285750" algn="l" rtl="0" eaLnBrk="1" fontAlgn="ctr" latinLnBrk="0" hangingPunct="1">
              <a:spcBef>
                <a:spcPts val="600"/>
              </a:spcBef>
              <a:spcAft>
                <a:spcPts val="0"/>
              </a:spcAft>
              <a:buFont typeface="Arial" panose="020B0604020202020204" pitchFamily="34" charset="0"/>
              <a:buChar char="•"/>
            </a:pPr>
            <a:r>
              <a:rPr lang="fi-FI" sz="1800" dirty="0"/>
              <a:t>Turve-Arvi – Työkalu entisten turvetuotantoalueiden jatkokäyttövaihtoehtojen arviointiin</a:t>
            </a:r>
          </a:p>
          <a:p>
            <a:pPr marL="638175" lvl="1" indent="-285750" fontAlgn="ctr"/>
            <a:r>
              <a:rPr lang="fi-FI" sz="1400" dirty="0"/>
              <a:t>Turve-Arvi-työkalu: </a:t>
            </a:r>
            <a:r>
              <a:rPr lang="fi-FI" sz="1200" dirty="0">
                <a:solidFill>
                  <a:schemeClr val="accent3">
                    <a:lumMod val="75000"/>
                  </a:schemeClr>
                </a:solidFill>
                <a:hlinkClick r:id="rId8">
                  <a:extLst>
                    <a:ext uri="{A12FA001-AC4F-418D-AE19-62706E023703}">
                      <ahyp:hlinkClr xmlns:ahyp="http://schemas.microsoft.com/office/drawing/2018/hyperlinkcolor" val="tx"/>
                    </a:ext>
                  </a:extLst>
                </a:hlinkClick>
              </a:rPr>
              <a:t>https://turvearvi.syke.fi</a:t>
            </a:r>
            <a:endParaRPr lang="fi-FI" sz="1200" dirty="0">
              <a:solidFill>
                <a:schemeClr val="accent3">
                  <a:lumMod val="75000"/>
                </a:schemeClr>
              </a:solidFill>
            </a:endParaRPr>
          </a:p>
          <a:p>
            <a:pPr marL="638175" lvl="1" indent="-285750" fontAlgn="ctr"/>
            <a:r>
              <a:rPr lang="fi-FI" sz="1400" dirty="0"/>
              <a:t>Työkalu on osa GTK:n Ilmastoviisaat ratkaisut turvetuotantoalueiden jatkokäyttöön -tarinakarttaa: </a:t>
            </a:r>
            <a:r>
              <a:rPr lang="fi-FI" sz="1200" dirty="0">
                <a:solidFill>
                  <a:schemeClr val="accent3">
                    <a:lumMod val="75000"/>
                  </a:schemeClr>
                </a:solidFill>
                <a:hlinkClick r:id="rId9">
                  <a:extLst>
                    <a:ext uri="{A12FA001-AC4F-418D-AE19-62706E023703}">
                      <ahyp:hlinkClr xmlns:ahyp="http://schemas.microsoft.com/office/drawing/2018/hyperlinkcolor" val="tx"/>
                    </a:ext>
                  </a:extLst>
                </a:hlinkClick>
              </a:rPr>
              <a:t>https://storymaps.arcgis.com/stories/e596596f4aa24758aef64f0f069a99d0</a:t>
            </a:r>
            <a:endParaRPr lang="fi-FI" sz="1200" dirty="0">
              <a:solidFill>
                <a:schemeClr val="accent3">
                  <a:lumMod val="75000"/>
                </a:schemeClr>
              </a:solidFill>
            </a:endParaRPr>
          </a:p>
          <a:p>
            <a:pPr marL="285750" indent="-285750" algn="l" rtl="0" eaLnBrk="1" fontAlgn="ctr" latinLnBrk="0" hangingPunct="1">
              <a:spcBef>
                <a:spcPts val="600"/>
              </a:spcBef>
              <a:spcAft>
                <a:spcPts val="0"/>
              </a:spcAft>
              <a:buFont typeface="Arial" panose="020B0604020202020204" pitchFamily="34" charset="0"/>
              <a:buChar char="•"/>
            </a:pPr>
            <a:r>
              <a:rPr lang="fi-FI" sz="1800" dirty="0"/>
              <a:t>Kiuruveden metsänhakkuuvaihtoehtojen monitavoitearviointi</a:t>
            </a:r>
          </a:p>
          <a:p>
            <a:pPr marL="638175" lvl="1" indent="-285750" fontAlgn="ctr"/>
            <a:r>
              <a:rPr lang="fi-FI" sz="1400" dirty="0"/>
              <a:t>Mustajoki et al. (2024). </a:t>
            </a:r>
            <a:r>
              <a:rPr lang="fi-FI" sz="1400" dirty="0" err="1"/>
              <a:t>Combining</a:t>
            </a:r>
            <a:r>
              <a:rPr lang="fi-FI" sz="1400" dirty="0"/>
              <a:t> Multi-</a:t>
            </a:r>
            <a:r>
              <a:rPr lang="fi-FI" sz="1400" dirty="0" err="1"/>
              <a:t>Criteria</a:t>
            </a:r>
            <a:r>
              <a:rPr lang="fi-FI" sz="1400" dirty="0"/>
              <a:t> </a:t>
            </a:r>
            <a:r>
              <a:rPr lang="fi-FI" sz="1400" dirty="0" err="1"/>
              <a:t>Decision</a:t>
            </a:r>
            <a:r>
              <a:rPr lang="fi-FI" sz="1400" dirty="0"/>
              <a:t> Analysis, </a:t>
            </a:r>
            <a:r>
              <a:rPr lang="fi-FI" sz="1400" dirty="0" err="1"/>
              <a:t>Forest</a:t>
            </a:r>
            <a:r>
              <a:rPr lang="fi-FI" sz="1400" dirty="0"/>
              <a:t> </a:t>
            </a:r>
            <a:r>
              <a:rPr lang="fi-FI" sz="1400" dirty="0" err="1"/>
              <a:t>Growth</a:t>
            </a:r>
            <a:r>
              <a:rPr lang="fi-FI" sz="1400" dirty="0"/>
              <a:t> </a:t>
            </a:r>
            <a:r>
              <a:rPr lang="fi-FI" sz="1400" dirty="0" err="1"/>
              <a:t>Model</a:t>
            </a:r>
            <a:r>
              <a:rPr lang="fi-FI" sz="1400" dirty="0"/>
              <a:t> and GIS: </a:t>
            </a:r>
            <a:br>
              <a:rPr lang="fi-FI" sz="1400" dirty="0"/>
            </a:br>
            <a:r>
              <a:rPr lang="fi-FI" sz="1400" dirty="0"/>
              <a:t>Case of </a:t>
            </a:r>
            <a:r>
              <a:rPr lang="fi-FI" sz="1400" dirty="0" err="1"/>
              <a:t>Forest</a:t>
            </a:r>
            <a:r>
              <a:rPr lang="fi-FI" sz="1400" dirty="0"/>
              <a:t> Planning in Finland. Vertaisarvioitavaksi lähetetty käsikirjoitus.</a:t>
            </a:r>
            <a:endParaRPr lang="fi-FI" sz="1800" dirty="0"/>
          </a:p>
          <a:p>
            <a:pPr marL="638175" lvl="1" indent="-285750" fontAlgn="ctr"/>
            <a:endParaRPr lang="en-GB" sz="1200" i="0" strike="noStrike" dirty="0">
              <a:effectLst/>
              <a:latin typeface="Arial" panose="020B0604020202020204" pitchFamily="34" charset="0"/>
            </a:endParaRPr>
          </a:p>
          <a:p>
            <a:pPr marL="285750" indent="-285750" algn="l" rtl="0" eaLnBrk="1" fontAlgn="ctr" latinLnBrk="0" hangingPunct="1">
              <a:spcBef>
                <a:spcPts val="600"/>
              </a:spcBef>
              <a:spcAft>
                <a:spcPts val="0"/>
              </a:spcAft>
              <a:buFont typeface="Arial" panose="020B0604020202020204" pitchFamily="34" charset="0"/>
              <a:buChar char="•"/>
            </a:pPr>
            <a:endParaRPr lang="fi-FI" sz="1800" i="0" strike="noStrike" dirty="0">
              <a:solidFill>
                <a:schemeClr val="accent3">
                  <a:lumMod val="75000"/>
                </a:schemeClr>
              </a:solidFill>
              <a:effectLst/>
              <a:latin typeface="Arial" panose="020B0604020202020204" pitchFamily="34" charset="0"/>
            </a:endParaRPr>
          </a:p>
          <a:p>
            <a:endParaRPr lang="en-GB" dirty="0"/>
          </a:p>
        </p:txBody>
      </p:sp>
    </p:spTree>
    <p:extLst>
      <p:ext uri="{BB962C8B-B14F-4D97-AF65-F5344CB8AC3E}">
        <p14:creationId xmlns:p14="http://schemas.microsoft.com/office/powerpoint/2010/main" val="34857174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9679A4-F536-7730-5E73-2702F8C00765}"/>
              </a:ext>
            </a:extLst>
          </p:cNvPr>
          <p:cNvSpPr>
            <a:spLocks noGrp="1"/>
          </p:cNvSpPr>
          <p:nvPr>
            <p:ph type="title"/>
          </p:nvPr>
        </p:nvSpPr>
        <p:spPr>
          <a:xfrm>
            <a:off x="682170" y="260649"/>
            <a:ext cx="10827659" cy="720080"/>
          </a:xfrm>
        </p:spPr>
        <p:txBody>
          <a:bodyPr/>
          <a:lstStyle/>
          <a:p>
            <a:r>
              <a:rPr lang="en-GB" sz="2800" dirty="0" err="1"/>
              <a:t>Systeemihiili-hankkeen</a:t>
            </a:r>
            <a:r>
              <a:rPr lang="en-GB" sz="2800" dirty="0"/>
              <a:t> </a:t>
            </a:r>
            <a:r>
              <a:rPr lang="en-GB" sz="2800" dirty="0" err="1"/>
              <a:t>tuotoksia</a:t>
            </a:r>
            <a:endParaRPr lang="en-GB" sz="2800" dirty="0"/>
          </a:p>
        </p:txBody>
      </p:sp>
      <p:sp>
        <p:nvSpPr>
          <p:cNvPr id="6" name="Content Placeholder 5">
            <a:extLst>
              <a:ext uri="{FF2B5EF4-FFF2-40B4-BE49-F238E27FC236}">
                <a16:creationId xmlns:a16="http://schemas.microsoft.com/office/drawing/2014/main" id="{40C7858F-4CFD-69B6-CDB3-5125F26B2DC7}"/>
              </a:ext>
            </a:extLst>
          </p:cNvPr>
          <p:cNvSpPr>
            <a:spLocks noGrp="1"/>
          </p:cNvSpPr>
          <p:nvPr>
            <p:ph idx="1"/>
          </p:nvPr>
        </p:nvSpPr>
        <p:spPr>
          <a:xfrm>
            <a:off x="682170" y="980728"/>
            <a:ext cx="10827659" cy="5256584"/>
          </a:xfrm>
        </p:spPr>
        <p:txBody>
          <a:bodyPr/>
          <a:lstStyle/>
          <a:p>
            <a:pPr algn="l" rtl="0" eaLnBrk="1" fontAlgn="ctr" latinLnBrk="0" hangingPunct="1">
              <a:spcBef>
                <a:spcPts val="600"/>
              </a:spcBef>
              <a:spcAft>
                <a:spcPts val="0"/>
              </a:spcAft>
            </a:pPr>
            <a:r>
              <a:rPr lang="fi-FI" sz="1800" b="1" i="0" strike="noStrike" kern="1200" dirty="0">
                <a:solidFill>
                  <a:schemeClr val="accent3">
                    <a:lumMod val="75000"/>
                  </a:schemeClr>
                </a:solidFill>
                <a:effectLst/>
                <a:latin typeface="Arial" panose="020B0604020202020204" pitchFamily="34" charset="0"/>
                <a:cs typeface="Arial" panose="020B0604020202020204" pitchFamily="34" charset="0"/>
              </a:rPr>
              <a:t>Raportteja ja oppaita:</a:t>
            </a:r>
          </a:p>
          <a:p>
            <a:pPr marL="285750" indent="-285750" algn="l" rtl="0" eaLnBrk="1" fontAlgn="ctr" latinLnBrk="0" hangingPunct="1">
              <a:spcBef>
                <a:spcPts val="600"/>
              </a:spcBef>
              <a:spcAft>
                <a:spcPts val="0"/>
              </a:spcAft>
              <a:buFont typeface="Arial" panose="020B0604020202020204" pitchFamily="34" charset="0"/>
              <a:buChar char="•"/>
            </a:pPr>
            <a:r>
              <a:rPr lang="fi-FI" sz="1800" i="0" strike="noStrike" kern="1200" dirty="0">
                <a:effectLst/>
                <a:latin typeface="Arial" panose="020B0604020202020204" pitchFamily="34" charset="0"/>
                <a:cs typeface="Arial" panose="020B0604020202020204" pitchFamily="34" charset="0"/>
              </a:rPr>
              <a:t>Valuma-aluesuunnittelulla kohti hiilineutraalia maankäyttöä – </a:t>
            </a:r>
            <a:r>
              <a:rPr lang="fi-FI" sz="1800" i="0" strike="noStrike" kern="1200" dirty="0" err="1">
                <a:effectLst/>
                <a:latin typeface="Arial" panose="020B0604020202020204" pitchFamily="34" charset="0"/>
                <a:cs typeface="Arial" panose="020B0604020202020204" pitchFamily="34" charset="0"/>
              </a:rPr>
              <a:t>SysteemiHiili</a:t>
            </a:r>
            <a:r>
              <a:rPr lang="fi-FI" sz="1800" i="0" strike="noStrike" kern="1200" dirty="0">
                <a:effectLst/>
                <a:latin typeface="Arial" panose="020B0604020202020204" pitchFamily="34" charset="0"/>
                <a:cs typeface="Arial" panose="020B0604020202020204" pitchFamily="34" charset="0"/>
              </a:rPr>
              <a:t>-hankkeen tulokset. Suomen ympäristökeskuksen raportteja 35/2023. </a:t>
            </a:r>
            <a:r>
              <a:rPr lang="fi-FI" sz="1600" i="0" strike="noStrike" kern="1200" dirty="0">
                <a:effectLst/>
                <a:latin typeface="Arial" panose="020B0604020202020204" pitchFamily="34" charset="0"/>
                <a:cs typeface="Arial" panose="020B0604020202020204" pitchFamily="34" charset="0"/>
              </a:rPr>
              <a:t>(</a:t>
            </a:r>
            <a:r>
              <a:rPr lang="fi-FI" sz="1600" i="0" u="none" strike="noStrike" kern="1200" dirty="0">
                <a:solidFill>
                  <a:schemeClr val="accent3">
                    <a:lumMod val="75000"/>
                  </a:schemeClr>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http://hdl.handle.net/10138/567748</a:t>
            </a:r>
            <a:r>
              <a:rPr lang="fi-FI" sz="1600" dirty="0">
                <a:latin typeface="Arial" panose="020B0604020202020204" pitchFamily="34" charset="0"/>
                <a:cs typeface="Arial" panose="020B0604020202020204" pitchFamily="34" charset="0"/>
              </a:rPr>
              <a:t>)</a:t>
            </a:r>
          </a:p>
          <a:p>
            <a:pPr marL="285750" indent="-285750" fontAlgn="ctr">
              <a:spcBef>
                <a:spcPts val="600"/>
              </a:spcBef>
              <a:buFont typeface="Arial" panose="020B0604020202020204" pitchFamily="34" charset="0"/>
              <a:buChar char="•"/>
            </a:pPr>
            <a:r>
              <a:rPr lang="fi-FI" sz="1800" dirty="0" err="1">
                <a:latin typeface="Arial" panose="020B0604020202020204" pitchFamily="34" charset="0"/>
                <a:cs typeface="Arial" panose="020B0604020202020204" pitchFamily="34" charset="0"/>
              </a:rPr>
              <a:t>SysteemiHiili</a:t>
            </a:r>
            <a:r>
              <a:rPr lang="fi-FI" sz="1800" dirty="0">
                <a:latin typeface="Arial" panose="020B0604020202020204" pitchFamily="34" charset="0"/>
                <a:cs typeface="Arial" panose="020B0604020202020204" pitchFamily="34" charset="0"/>
              </a:rPr>
              <a:t>: Valuma-aluesuunnittelulla </a:t>
            </a:r>
            <a:r>
              <a:rPr lang="fi-FI" sz="1800" i="0" strike="noStrike" kern="1200" dirty="0">
                <a:effectLst/>
                <a:latin typeface="Arial" panose="020B0604020202020204" pitchFamily="34" charset="0"/>
                <a:cs typeface="Arial" panose="020B0604020202020204" pitchFamily="34" charset="0"/>
              </a:rPr>
              <a:t>kohti hiilineutraalia maankäyttöä. Tutkimushankkeen toimintasuosituksia, Suomen ympäristökeskus, 11/2023. </a:t>
            </a:r>
            <a:r>
              <a:rPr lang="fi-FI" sz="1600" i="0" strike="noStrike" kern="1200" dirty="0">
                <a:effectLst/>
                <a:latin typeface="Arial" panose="020B0604020202020204" pitchFamily="34" charset="0"/>
                <a:cs typeface="Arial" panose="020B0604020202020204" pitchFamily="34" charset="0"/>
              </a:rPr>
              <a:t>(</a:t>
            </a:r>
            <a:r>
              <a:rPr lang="fi-FI" sz="1600" i="0" strike="noStrike" kern="1200" dirty="0">
                <a:solidFill>
                  <a:schemeClr val="accent3">
                    <a:lumMod val="75000"/>
                  </a:schemeClr>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http://hdl.handle.net/10138/567786</a:t>
            </a:r>
            <a:r>
              <a:rPr lang="fi-FI" sz="1600" i="0" strike="noStrike" kern="1200" dirty="0">
                <a:effectLst/>
                <a:latin typeface="Arial" panose="020B0604020202020204" pitchFamily="34" charset="0"/>
                <a:cs typeface="Arial" panose="020B0604020202020204" pitchFamily="34" charset="0"/>
              </a:rPr>
              <a:t>)</a:t>
            </a:r>
            <a:endParaRPr lang="fi-FI" sz="1600" dirty="0">
              <a:latin typeface="Arial" panose="020B0604020202020204" pitchFamily="34" charset="0"/>
            </a:endParaRPr>
          </a:p>
          <a:p>
            <a:pPr algn="l" rtl="0" eaLnBrk="1" fontAlgn="ctr" latinLnBrk="0" hangingPunct="1">
              <a:spcBef>
                <a:spcPts val="600"/>
              </a:spcBef>
              <a:spcAft>
                <a:spcPts val="0"/>
              </a:spcAft>
            </a:pPr>
            <a:r>
              <a:rPr lang="fi-FI" sz="1800" b="1" i="0" strike="noStrike" kern="1200" dirty="0">
                <a:solidFill>
                  <a:schemeClr val="accent3">
                    <a:lumMod val="75000"/>
                  </a:schemeClr>
                </a:solidFill>
                <a:effectLst/>
                <a:latin typeface="Arial" panose="020B0604020202020204" pitchFamily="34" charset="0"/>
                <a:cs typeface="Arial" panose="020B0604020202020204" pitchFamily="34" charset="0"/>
              </a:rPr>
              <a:t>WWW-sivustoja:</a:t>
            </a:r>
          </a:p>
          <a:p>
            <a:pPr marL="285750" indent="-285750" algn="l" rtl="0" eaLnBrk="1" fontAlgn="ctr" latinLnBrk="0" hangingPunct="1">
              <a:spcBef>
                <a:spcPts val="600"/>
              </a:spcBef>
              <a:spcAft>
                <a:spcPts val="0"/>
              </a:spcAft>
              <a:buFont typeface="Arial" panose="020B0604020202020204" pitchFamily="34" charset="0"/>
              <a:buChar char="•"/>
            </a:pPr>
            <a:r>
              <a:rPr lang="fi-FI" sz="1800" i="0" strike="noStrike" kern="1200" dirty="0">
                <a:effectLst/>
                <a:latin typeface="Arial" panose="020B0604020202020204" pitchFamily="34" charset="0"/>
                <a:cs typeface="Arial" panose="020B0604020202020204" pitchFamily="34" charset="0"/>
              </a:rPr>
              <a:t>Tietokortit kestävän maa- ja metsätalouden toimenpiteistä vesien suojelemiseksi (vesi.fi) (</a:t>
            </a:r>
            <a:r>
              <a:rPr lang="en-GB" sz="1600" dirty="0">
                <a:solidFill>
                  <a:schemeClr val="accent3">
                    <a:lumMod val="75000"/>
                  </a:schemeClr>
                </a:solidFill>
                <a:hlinkClick r:id="rId4">
                  <a:extLst>
                    <a:ext uri="{A12FA001-AC4F-418D-AE19-62706E023703}">
                      <ahyp:hlinkClr xmlns:ahyp="http://schemas.microsoft.com/office/drawing/2018/hyperlinkcolor" val="tx"/>
                    </a:ext>
                  </a:extLst>
                </a:hlinkClick>
              </a:rPr>
              <a:t>https://vesi.fi/aineistopankki/tietokortit-kestavan-maa-ja-metsatalouden-toimenpiteista-vesien-suojelemiseksi/</a:t>
            </a:r>
            <a:r>
              <a:rPr lang="fi-FI" sz="1800" i="0" strike="noStrike" kern="1200" dirty="0">
                <a:effectLst/>
                <a:latin typeface="Arial" panose="020B0604020202020204" pitchFamily="34" charset="0"/>
                <a:cs typeface="Arial" panose="020B0604020202020204" pitchFamily="34" charset="0"/>
              </a:rPr>
              <a:t>)</a:t>
            </a:r>
            <a:endParaRPr lang="fi-FI" sz="1800" dirty="0">
              <a:latin typeface="Arial" panose="020B0604020202020204" pitchFamily="34" charset="0"/>
            </a:endParaRPr>
          </a:p>
          <a:p>
            <a:pPr marL="285750" indent="-285750" fontAlgn="ctr">
              <a:spcBef>
                <a:spcPts val="600"/>
              </a:spcBef>
              <a:buFont typeface="Arial" panose="020B0604020202020204" pitchFamily="34" charset="0"/>
              <a:buChar char="•"/>
            </a:pPr>
            <a:r>
              <a:rPr lang="fi-FI" sz="1800" dirty="0" err="1">
                <a:latin typeface="Arial" panose="020B0604020202020204" pitchFamily="34" charset="0"/>
                <a:cs typeface="Arial" panose="020B0604020202020204" pitchFamily="34" charset="0"/>
              </a:rPr>
              <a:t>SysteemiHiili</a:t>
            </a:r>
            <a:r>
              <a:rPr lang="fi-FI" sz="1800" dirty="0">
                <a:latin typeface="Arial" panose="020B0604020202020204" pitchFamily="34" charset="0"/>
                <a:cs typeface="Arial" panose="020B0604020202020204" pitchFamily="34" charset="0"/>
              </a:rPr>
              <a:t>-hankesivu: Ilmastotoimenpiteiden </a:t>
            </a:r>
            <a:r>
              <a:rPr lang="fi-FI" sz="1800" i="0" strike="noStrike" kern="1200" dirty="0">
                <a:effectLst/>
                <a:latin typeface="Arial" panose="020B0604020202020204" pitchFamily="34" charset="0"/>
                <a:cs typeface="Arial" panose="020B0604020202020204" pitchFamily="34" charset="0"/>
              </a:rPr>
              <a:t>kokonaisvaltainen arviointi valuma-alueilla – Systeemianalyysillä kohti hiilineutraalia maankäyttöä </a:t>
            </a:r>
            <a:r>
              <a:rPr lang="fi-FI" sz="1600" i="0" strike="noStrike" kern="1200" dirty="0">
                <a:effectLst/>
                <a:latin typeface="Arial" panose="020B0604020202020204" pitchFamily="34" charset="0"/>
                <a:cs typeface="Arial" panose="020B0604020202020204" pitchFamily="34" charset="0"/>
              </a:rPr>
              <a:t>(</a:t>
            </a:r>
            <a:r>
              <a:rPr lang="en-GB" sz="1600" dirty="0">
                <a:solidFill>
                  <a:schemeClr val="accent3">
                    <a:lumMod val="75000"/>
                  </a:schemeClr>
                </a:solidFill>
                <a:hlinkClick r:id="rId5">
                  <a:extLst>
                    <a:ext uri="{A12FA001-AC4F-418D-AE19-62706E023703}">
                      <ahyp:hlinkClr xmlns:ahyp="http://schemas.microsoft.com/office/drawing/2018/hyperlinkcolor" val="tx"/>
                    </a:ext>
                  </a:extLst>
                </a:hlinkClick>
              </a:rPr>
              <a:t>https://www.syke.fi/hankkeet/systeemihiili</a:t>
            </a:r>
            <a:r>
              <a:rPr lang="en-GB" sz="1600" dirty="0"/>
              <a:t>)</a:t>
            </a:r>
            <a:endParaRPr lang="en-GB" sz="1600" i="0" strike="noStrike" dirty="0">
              <a:effectLst/>
              <a:latin typeface="Arial" panose="020B0604020202020204" pitchFamily="34" charset="0"/>
            </a:endParaRPr>
          </a:p>
          <a:p>
            <a:pPr marL="285750" indent="-285750" algn="l" rtl="0" eaLnBrk="1" fontAlgn="ctr" latinLnBrk="0" hangingPunct="1">
              <a:spcBef>
                <a:spcPts val="600"/>
              </a:spcBef>
              <a:spcAft>
                <a:spcPts val="0"/>
              </a:spcAft>
              <a:buFont typeface="Arial" panose="020B0604020202020204" pitchFamily="34" charset="0"/>
              <a:buChar char="•"/>
            </a:pPr>
            <a:endParaRPr lang="fi-FI" sz="1800" i="0" strike="noStrike" dirty="0">
              <a:solidFill>
                <a:schemeClr val="accent3">
                  <a:lumMod val="75000"/>
                </a:schemeClr>
              </a:solidFill>
              <a:effectLst/>
              <a:latin typeface="Arial" panose="020B0604020202020204" pitchFamily="34" charset="0"/>
            </a:endParaRPr>
          </a:p>
          <a:p>
            <a:endParaRPr lang="en-GB" dirty="0"/>
          </a:p>
        </p:txBody>
      </p:sp>
    </p:spTree>
    <p:extLst>
      <p:ext uri="{BB962C8B-B14F-4D97-AF65-F5344CB8AC3E}">
        <p14:creationId xmlns:p14="http://schemas.microsoft.com/office/powerpoint/2010/main" val="13365384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9679A4-F536-7730-5E73-2702F8C00765}"/>
              </a:ext>
            </a:extLst>
          </p:cNvPr>
          <p:cNvSpPr>
            <a:spLocks noGrp="1"/>
          </p:cNvSpPr>
          <p:nvPr>
            <p:ph type="title"/>
          </p:nvPr>
        </p:nvSpPr>
        <p:spPr>
          <a:xfrm>
            <a:off x="682170" y="260649"/>
            <a:ext cx="10827659" cy="720080"/>
          </a:xfrm>
        </p:spPr>
        <p:txBody>
          <a:bodyPr/>
          <a:lstStyle/>
          <a:p>
            <a:r>
              <a:rPr lang="en-GB" sz="2800" dirty="0" err="1"/>
              <a:t>Monitavoitearvioinnista</a:t>
            </a:r>
            <a:r>
              <a:rPr lang="en-GB" sz="2800" dirty="0"/>
              <a:t> </a:t>
            </a:r>
            <a:r>
              <a:rPr lang="en-GB" sz="2800" dirty="0" err="1"/>
              <a:t>ja</a:t>
            </a:r>
            <a:r>
              <a:rPr lang="en-GB" sz="2800" dirty="0"/>
              <a:t> </a:t>
            </a:r>
            <a:r>
              <a:rPr lang="en-GB" sz="2800" dirty="0" err="1"/>
              <a:t>valuma-aluesuunnittelusta</a:t>
            </a:r>
            <a:r>
              <a:rPr lang="en-GB" sz="2800" dirty="0"/>
              <a:t> </a:t>
            </a:r>
            <a:r>
              <a:rPr lang="en-GB" sz="2800" dirty="0" err="1"/>
              <a:t>yleisesti</a:t>
            </a:r>
            <a:endParaRPr lang="en-GB" sz="2800" dirty="0"/>
          </a:p>
        </p:txBody>
      </p:sp>
      <p:sp>
        <p:nvSpPr>
          <p:cNvPr id="6" name="Content Placeholder 5">
            <a:extLst>
              <a:ext uri="{FF2B5EF4-FFF2-40B4-BE49-F238E27FC236}">
                <a16:creationId xmlns:a16="http://schemas.microsoft.com/office/drawing/2014/main" id="{40C7858F-4CFD-69B6-CDB3-5125F26B2DC7}"/>
              </a:ext>
            </a:extLst>
          </p:cNvPr>
          <p:cNvSpPr>
            <a:spLocks noGrp="1"/>
          </p:cNvSpPr>
          <p:nvPr>
            <p:ph idx="1"/>
          </p:nvPr>
        </p:nvSpPr>
        <p:spPr>
          <a:xfrm>
            <a:off x="682170" y="980728"/>
            <a:ext cx="10827659" cy="5256584"/>
          </a:xfrm>
        </p:spPr>
        <p:txBody>
          <a:bodyPr/>
          <a:lstStyle/>
          <a:p>
            <a:pPr algn="l" rtl="0" eaLnBrk="1" fontAlgn="ctr" latinLnBrk="0" hangingPunct="1">
              <a:spcBef>
                <a:spcPts val="600"/>
              </a:spcBef>
              <a:spcAft>
                <a:spcPts val="0"/>
              </a:spcAft>
            </a:pPr>
            <a:r>
              <a:rPr lang="fi-FI" sz="1800" b="1" i="0" strike="noStrike" kern="1200" dirty="0">
                <a:solidFill>
                  <a:schemeClr val="accent3">
                    <a:lumMod val="75000"/>
                  </a:schemeClr>
                </a:solidFill>
                <a:effectLst/>
                <a:latin typeface="Arial" panose="020B0604020202020204" pitchFamily="34" charset="0"/>
                <a:cs typeface="Arial" panose="020B0604020202020204" pitchFamily="34" charset="0"/>
              </a:rPr>
              <a:t>Raportteja ja WWW-sivustoja monitavoitearvioinnista</a:t>
            </a:r>
          </a:p>
          <a:p>
            <a:pPr marL="285750" indent="-285750" algn="l" rtl="0" eaLnBrk="1" fontAlgn="ctr" latinLnBrk="0" hangingPunct="1">
              <a:spcBef>
                <a:spcPts val="600"/>
              </a:spcBef>
              <a:spcAft>
                <a:spcPts val="0"/>
              </a:spcAft>
              <a:buFont typeface="Arial" panose="020B0604020202020204" pitchFamily="34" charset="0"/>
              <a:buChar char="•"/>
            </a:pPr>
            <a:r>
              <a:rPr lang="fi-FI" sz="1800" i="0" strike="noStrike" kern="1200" dirty="0">
                <a:effectLst/>
                <a:latin typeface="Arial" panose="020B0604020202020204" pitchFamily="34" charset="0"/>
                <a:cs typeface="Arial" panose="020B0604020202020204" pitchFamily="34" charset="0"/>
              </a:rPr>
              <a:t>Marttunen et al. (2008). Monitavoitearviointi vuorovaikutteisessa ympäristösuunnittelussa – Menetelmä ja sen soveltamisesimerkkejä vesistöjen käytössä ja hoidossa. Suomen ympäristö, 11/2008. </a:t>
            </a:r>
            <a:r>
              <a:rPr lang="fi-FI" sz="1400" i="0" strike="noStrike" kern="1200" dirty="0">
                <a:solidFill>
                  <a:schemeClr val="accent3">
                    <a:lumMod val="75000"/>
                  </a:schemeClr>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http://hdl.handle.net/10138/38341</a:t>
            </a:r>
            <a:endParaRPr lang="fi-FI" sz="1400" i="0" strike="noStrike" kern="1200" dirty="0">
              <a:solidFill>
                <a:schemeClr val="accent3">
                  <a:lumMod val="75000"/>
                </a:schemeClr>
              </a:solidFill>
              <a:effectLst/>
              <a:latin typeface="Arial" panose="020B0604020202020204" pitchFamily="34" charset="0"/>
              <a:cs typeface="Arial" panose="020B0604020202020204" pitchFamily="34" charset="0"/>
            </a:endParaRPr>
          </a:p>
          <a:p>
            <a:pPr marL="285750" indent="-285750" algn="l" rtl="0" eaLnBrk="1" fontAlgn="ctr" latinLnBrk="0" hangingPunct="1">
              <a:spcBef>
                <a:spcPts val="600"/>
              </a:spcBef>
              <a:spcAft>
                <a:spcPts val="0"/>
              </a:spcAft>
              <a:buFont typeface="Arial" panose="020B0604020202020204" pitchFamily="34" charset="0"/>
              <a:buChar char="•"/>
            </a:pPr>
            <a:r>
              <a:rPr lang="fi-FI" sz="1800" dirty="0">
                <a:latin typeface="Arial" panose="020B0604020202020204" pitchFamily="34" charset="0"/>
                <a:cs typeface="Arial" panose="020B0604020202020204" pitchFamily="34" charset="0"/>
              </a:rPr>
              <a:t>Mustajoki et al. (2015). Monitavoitearvioinnin ja ongelmien jäsentelymenetelmien hyödyntäminen ympäristövaikutusten arvioinneissa. IMPERIA-hankkeen projektiraportti. </a:t>
            </a:r>
            <a:r>
              <a:rPr lang="fi-FI" sz="1400" dirty="0">
                <a:solidFill>
                  <a:schemeClr val="accent3">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https://jyx.jyu.fi/bitstream/handle/123456789/49500/5/Monitavoitearvioinnin%20ja%20ongelmien.pdf</a:t>
            </a:r>
            <a:endParaRPr lang="fi-FI" sz="1800" dirty="0">
              <a:solidFill>
                <a:schemeClr val="accent3">
                  <a:lumMod val="75000"/>
                </a:schemeClr>
              </a:solidFill>
              <a:latin typeface="Arial" panose="020B0604020202020204" pitchFamily="34" charset="0"/>
              <a:cs typeface="Arial" panose="020B0604020202020204" pitchFamily="34" charset="0"/>
            </a:endParaRPr>
          </a:p>
          <a:p>
            <a:pPr marL="285750" indent="-285750" algn="l" rtl="0" eaLnBrk="1" fontAlgn="ctr" latinLnBrk="0" hangingPunct="1">
              <a:spcBef>
                <a:spcPts val="600"/>
              </a:spcBef>
              <a:spcAft>
                <a:spcPts val="0"/>
              </a:spcAft>
              <a:buFont typeface="Arial" panose="020B0604020202020204" pitchFamily="34" charset="0"/>
              <a:buChar char="•"/>
            </a:pPr>
            <a:r>
              <a:rPr lang="fi-FI" sz="1800" i="0" strike="noStrike" kern="1200" dirty="0" err="1">
                <a:effectLst/>
                <a:latin typeface="Arial" panose="020B0604020202020204" pitchFamily="34" charset="0"/>
                <a:cs typeface="Arial" panose="020B0604020202020204" pitchFamily="34" charset="0"/>
              </a:rPr>
              <a:t>Syke</a:t>
            </a:r>
            <a:r>
              <a:rPr lang="fi-FI" sz="1800" dirty="0" err="1">
                <a:latin typeface="Arial" panose="020B0604020202020204" pitchFamily="34" charset="0"/>
                <a:cs typeface="Arial" panose="020B0604020202020204" pitchFamily="34" charset="0"/>
              </a:rPr>
              <a:t>n</a:t>
            </a:r>
            <a:r>
              <a:rPr lang="fi-FI" sz="1800" dirty="0">
                <a:latin typeface="Arial" panose="020B0604020202020204" pitchFamily="34" charset="0"/>
                <a:cs typeface="Arial" panose="020B0604020202020204" pitchFamily="34" charset="0"/>
              </a:rPr>
              <a:t> teemasivusto: Monitavoitearviointi ympäristösuunnittelun tukena</a:t>
            </a:r>
            <a:r>
              <a:rPr lang="fi-FI" sz="1800" i="0" strike="noStrike" kern="1200" dirty="0">
                <a:effectLst/>
                <a:latin typeface="Arial" panose="020B0604020202020204" pitchFamily="34" charset="0"/>
                <a:cs typeface="Arial" panose="020B0604020202020204" pitchFamily="34" charset="0"/>
              </a:rPr>
              <a:t>. </a:t>
            </a:r>
            <a:r>
              <a:rPr lang="fi-FI" sz="1400" i="0" strike="noStrike" kern="1200" dirty="0">
                <a:solidFill>
                  <a:schemeClr val="accent3">
                    <a:lumMod val="75000"/>
                  </a:schemeClr>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https://www.syke.fi/fi-FI/Tutkimus__kehittaminen/Tutkimusmenetelmat_ja_kokeilut/Monitavoitearviointi_ymparistosuunnittelussa</a:t>
            </a:r>
            <a:endParaRPr lang="fi-FI" sz="1400" dirty="0">
              <a:solidFill>
                <a:schemeClr val="accent3">
                  <a:lumMod val="75000"/>
                </a:schemeClr>
              </a:solidFill>
              <a:latin typeface="Arial" panose="020B0604020202020204" pitchFamily="34" charset="0"/>
              <a:cs typeface="Arial" panose="020B0604020202020204" pitchFamily="34" charset="0"/>
            </a:endParaRPr>
          </a:p>
          <a:p>
            <a:pPr fontAlgn="ctr">
              <a:spcBef>
                <a:spcPts val="600"/>
              </a:spcBef>
            </a:pPr>
            <a:r>
              <a:rPr lang="fi-FI" sz="1800" b="1" i="0" strike="noStrike" kern="1200" dirty="0">
                <a:solidFill>
                  <a:schemeClr val="accent3">
                    <a:lumMod val="75000"/>
                  </a:schemeClr>
                </a:solidFill>
                <a:effectLst/>
                <a:latin typeface="Arial" panose="020B0604020202020204" pitchFamily="34" charset="0"/>
                <a:cs typeface="Arial" panose="020B0604020202020204" pitchFamily="34" charset="0"/>
              </a:rPr>
              <a:t>Raportteja ja WWW-sivustoja valuma-aluesuunnittelusta</a:t>
            </a:r>
            <a:endParaRPr lang="en-GB" sz="1800" dirty="0"/>
          </a:p>
          <a:p>
            <a:pPr marL="285750" indent="-285750" fontAlgn="ctr">
              <a:spcBef>
                <a:spcPts val="600"/>
              </a:spcBef>
              <a:buFont typeface="Arial" panose="020B0604020202020204" pitchFamily="34" charset="0"/>
              <a:buChar char="•"/>
            </a:pPr>
            <a:r>
              <a:rPr lang="fi-FI" sz="1800" dirty="0"/>
              <a:t>Rytkönen et al. (2024). Valuma-aluesuunnittelun tiekartta vuoteen 2030. Valtioneuvoston julkaisuja, 6/2024. </a:t>
            </a:r>
            <a:r>
              <a:rPr lang="fi-FI" sz="1400" dirty="0">
                <a:solidFill>
                  <a:schemeClr val="accent3">
                    <a:lumMod val="75000"/>
                  </a:schemeClr>
                </a:solidFill>
                <a:hlinkClick r:id="rId5">
                  <a:extLst>
                    <a:ext uri="{A12FA001-AC4F-418D-AE19-62706E023703}">
                      <ahyp:hlinkClr xmlns:ahyp="http://schemas.microsoft.com/office/drawing/2018/hyperlinkcolor" val="tx"/>
                    </a:ext>
                  </a:extLst>
                </a:hlinkClick>
              </a:rPr>
              <a:t>http://urn.fi/URN:ISBN:978-952-383-727-0</a:t>
            </a:r>
            <a:endParaRPr lang="fi-FI" sz="1400" dirty="0">
              <a:solidFill>
                <a:schemeClr val="accent3">
                  <a:lumMod val="75000"/>
                </a:schemeClr>
              </a:solidFill>
            </a:endParaRPr>
          </a:p>
          <a:p>
            <a:pPr marL="285750" indent="-285750" fontAlgn="ctr">
              <a:spcBef>
                <a:spcPts val="600"/>
              </a:spcBef>
              <a:buFont typeface="Arial" panose="020B0604020202020204" pitchFamily="34" charset="0"/>
              <a:buChar char="•"/>
            </a:pPr>
            <a:r>
              <a:rPr lang="fi-FI" sz="1800" dirty="0"/>
              <a:t>Marttunen et al. (2024). Monitavoitteinen valuma-aluesuunnittelu: Yhteenveto ohjeista, oppaista, tietotuotteista ja hankkeista. Suomen ympäristökeskuksen raportteja, 17/2024. </a:t>
            </a:r>
            <a:r>
              <a:rPr lang="fi-FI" sz="1400" dirty="0">
                <a:solidFill>
                  <a:schemeClr val="accent3">
                    <a:lumMod val="75000"/>
                  </a:schemeClr>
                </a:solidFill>
                <a:hlinkClick r:id="rId6">
                  <a:extLst>
                    <a:ext uri="{A12FA001-AC4F-418D-AE19-62706E023703}">
                      <ahyp:hlinkClr xmlns:ahyp="http://schemas.microsoft.com/office/drawing/2018/hyperlinkcolor" val="tx"/>
                    </a:ext>
                  </a:extLst>
                </a:hlinkClick>
              </a:rPr>
              <a:t>http://hdl.handle.net/10138/575289</a:t>
            </a:r>
            <a:endParaRPr lang="fi-FI" sz="1400" dirty="0">
              <a:solidFill>
                <a:schemeClr val="accent3">
                  <a:lumMod val="75000"/>
                </a:schemeClr>
              </a:solidFill>
            </a:endParaRPr>
          </a:p>
          <a:p>
            <a:pPr marL="285750" indent="-285750" algn="l" rtl="0" eaLnBrk="1" fontAlgn="ctr" latinLnBrk="0" hangingPunct="1">
              <a:spcBef>
                <a:spcPts val="600"/>
              </a:spcBef>
              <a:spcAft>
                <a:spcPts val="0"/>
              </a:spcAft>
              <a:buFont typeface="Arial" panose="020B0604020202020204" pitchFamily="34" charset="0"/>
              <a:buChar char="•"/>
            </a:pPr>
            <a:r>
              <a:rPr lang="en-GB" sz="1800" dirty="0"/>
              <a:t>Vesi.fi – </a:t>
            </a:r>
            <a:r>
              <a:rPr lang="en-GB" sz="1800" dirty="0" err="1"/>
              <a:t>Valuma-aluesuunnittelun</a:t>
            </a:r>
            <a:r>
              <a:rPr lang="en-GB" sz="1800" dirty="0"/>
              <a:t> </a:t>
            </a:r>
            <a:r>
              <a:rPr lang="en-GB" sz="1800" dirty="0" err="1"/>
              <a:t>teemasivusto</a:t>
            </a:r>
            <a:r>
              <a:rPr lang="en-GB" sz="1800" dirty="0"/>
              <a:t>: </a:t>
            </a:r>
            <a:r>
              <a:rPr lang="en-GB" sz="1400" dirty="0">
                <a:solidFill>
                  <a:schemeClr val="accent3">
                    <a:lumMod val="75000"/>
                  </a:schemeClr>
                </a:solidFill>
                <a:hlinkClick r:id="rId7">
                  <a:extLst>
                    <a:ext uri="{A12FA001-AC4F-418D-AE19-62706E023703}">
                      <ahyp:hlinkClr xmlns:ahyp="http://schemas.microsoft.com/office/drawing/2018/hyperlinkcolor" val="tx"/>
                    </a:ext>
                  </a:extLst>
                </a:hlinkClick>
              </a:rPr>
              <a:t>https://www.vesi.fi/teemasivu/valuma-aluesuunnittelu/</a:t>
            </a:r>
            <a:endParaRPr lang="en-GB" sz="1400" dirty="0">
              <a:solidFill>
                <a:schemeClr val="accent3">
                  <a:lumMod val="75000"/>
                </a:schemeClr>
              </a:solidFill>
            </a:endParaRPr>
          </a:p>
          <a:p>
            <a:pPr marL="285750" indent="-285750" algn="l" rtl="0" eaLnBrk="1" fontAlgn="ctr" latinLnBrk="0" hangingPunct="1">
              <a:spcBef>
                <a:spcPts val="600"/>
              </a:spcBef>
              <a:spcAft>
                <a:spcPts val="0"/>
              </a:spcAft>
              <a:buFont typeface="Arial" panose="020B0604020202020204" pitchFamily="34" charset="0"/>
              <a:buChar char="•"/>
            </a:pPr>
            <a:endParaRPr lang="en-GB" sz="1800" dirty="0">
              <a:solidFill>
                <a:schemeClr val="accent3">
                  <a:lumMod val="75000"/>
                </a:schemeClr>
              </a:solidFill>
            </a:endParaRPr>
          </a:p>
        </p:txBody>
      </p:sp>
    </p:spTree>
    <p:extLst>
      <p:ext uri="{BB962C8B-B14F-4D97-AF65-F5344CB8AC3E}">
        <p14:creationId xmlns:p14="http://schemas.microsoft.com/office/powerpoint/2010/main" val="2746400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654078FB-3775-ACEB-EB0E-45A022BFF370}"/>
              </a:ext>
              <a:ext uri="{C183D7F6-B498-43B3-948B-1728B52AA6E4}">
                <adec:decorative xmlns:adec="http://schemas.microsoft.com/office/drawing/2017/decorative" val="1"/>
              </a:ext>
            </a:extLst>
          </p:cNvPr>
          <p:cNvSpPr/>
          <p:nvPr/>
        </p:nvSpPr>
        <p:spPr>
          <a:xfrm>
            <a:off x="9336360" y="5589240"/>
            <a:ext cx="2664296" cy="12687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B38C25C6-8D63-717A-5FBF-5C2DB5AC29E4}"/>
              </a:ext>
            </a:extLst>
          </p:cNvPr>
          <p:cNvSpPr>
            <a:spLocks noGrp="1"/>
          </p:cNvSpPr>
          <p:nvPr>
            <p:ph type="title"/>
          </p:nvPr>
        </p:nvSpPr>
        <p:spPr>
          <a:xfrm>
            <a:off x="682170" y="188640"/>
            <a:ext cx="11246477" cy="798653"/>
          </a:xfrm>
        </p:spPr>
        <p:txBody>
          <a:bodyPr/>
          <a:lstStyle/>
          <a:p>
            <a:r>
              <a:rPr lang="fi-FI" sz="3600" dirty="0"/>
              <a:t>Tyypillinen arviointiprosessi – Ongelman jäsentely</a:t>
            </a:r>
          </a:p>
        </p:txBody>
      </p:sp>
      <p:grpSp>
        <p:nvGrpSpPr>
          <p:cNvPr id="7" name="Group 6" descr="Ongelman jäsentely">
            <a:extLst>
              <a:ext uri="{FF2B5EF4-FFF2-40B4-BE49-F238E27FC236}">
                <a16:creationId xmlns:a16="http://schemas.microsoft.com/office/drawing/2014/main" id="{EE96BBAB-A15D-377A-2F93-36F3D0340A58}"/>
              </a:ext>
            </a:extLst>
          </p:cNvPr>
          <p:cNvGrpSpPr/>
          <p:nvPr/>
        </p:nvGrpSpPr>
        <p:grpSpPr>
          <a:xfrm>
            <a:off x="911424" y="1124744"/>
            <a:ext cx="5544616" cy="1728192"/>
            <a:chOff x="911424" y="1124744"/>
            <a:chExt cx="5544616" cy="1728192"/>
          </a:xfrm>
        </p:grpSpPr>
        <p:sp>
          <p:nvSpPr>
            <p:cNvPr id="8" name="Suorakulmio 12">
              <a:extLst>
                <a:ext uri="{FF2B5EF4-FFF2-40B4-BE49-F238E27FC236}">
                  <a16:creationId xmlns:a16="http://schemas.microsoft.com/office/drawing/2014/main" id="{C59CCA56-D92F-584B-DCD1-CADF0E0A3519}"/>
                </a:ext>
              </a:extLst>
            </p:cNvPr>
            <p:cNvSpPr/>
            <p:nvPr/>
          </p:nvSpPr>
          <p:spPr>
            <a:xfrm>
              <a:off x="2927648" y="1124792"/>
              <a:ext cx="3024336" cy="432000"/>
            </a:xfrm>
            <a:prstGeom prst="rect">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white"/>
                  </a:solidFill>
                  <a:effectLst/>
                  <a:uLnTx/>
                  <a:uFillTx/>
                  <a:latin typeface="Arial"/>
                  <a:ea typeface="+mn-ea"/>
                  <a:cs typeface="Poppins" panose="00000500000000000000" pitchFamily="2" charset="0"/>
                </a:rPr>
                <a:t>Ongelman tunnistus </a:t>
              </a:r>
            </a:p>
          </p:txBody>
        </p:sp>
        <p:sp>
          <p:nvSpPr>
            <p:cNvPr id="9" name="Suorakulmio 13">
              <a:extLst>
                <a:ext uri="{FF2B5EF4-FFF2-40B4-BE49-F238E27FC236}">
                  <a16:creationId xmlns:a16="http://schemas.microsoft.com/office/drawing/2014/main" id="{7AA6C0EE-E87A-3D93-1B18-ACF41AF2F7BD}"/>
                </a:ext>
              </a:extLst>
            </p:cNvPr>
            <p:cNvSpPr/>
            <p:nvPr/>
          </p:nvSpPr>
          <p:spPr>
            <a:xfrm>
              <a:off x="2927648" y="1556792"/>
              <a:ext cx="3024336" cy="432000"/>
            </a:xfrm>
            <a:prstGeom prst="rect">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white"/>
                  </a:solidFill>
                  <a:effectLst/>
                  <a:uLnTx/>
                  <a:uFillTx/>
                  <a:latin typeface="Arial"/>
                  <a:ea typeface="+mn-ea"/>
                  <a:cs typeface="Poppins" panose="00000500000000000000" pitchFamily="2" charset="0"/>
                </a:rPr>
                <a:t>Sidosryhmät</a:t>
              </a:r>
            </a:p>
          </p:txBody>
        </p:sp>
        <p:sp>
          <p:nvSpPr>
            <p:cNvPr id="10" name="Suorakulmio 14">
              <a:extLst>
                <a:ext uri="{FF2B5EF4-FFF2-40B4-BE49-F238E27FC236}">
                  <a16:creationId xmlns:a16="http://schemas.microsoft.com/office/drawing/2014/main" id="{5B2760EA-E8A9-AEBC-1788-7A8547053043}"/>
                </a:ext>
              </a:extLst>
            </p:cNvPr>
            <p:cNvSpPr/>
            <p:nvPr/>
          </p:nvSpPr>
          <p:spPr>
            <a:xfrm>
              <a:off x="2927648" y="1988840"/>
              <a:ext cx="3024336" cy="432000"/>
            </a:xfrm>
            <a:prstGeom prst="rect">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white"/>
                  </a:solidFill>
                  <a:effectLst/>
                  <a:uLnTx/>
                  <a:uFillTx/>
                  <a:latin typeface="Arial"/>
                  <a:ea typeface="+mn-ea"/>
                  <a:cs typeface="Poppins" panose="00000500000000000000" pitchFamily="2" charset="0"/>
                </a:rPr>
                <a:t>Tavoitteet</a:t>
              </a:r>
            </a:p>
          </p:txBody>
        </p:sp>
        <p:sp>
          <p:nvSpPr>
            <p:cNvPr id="11" name="Suorakulmio 15">
              <a:extLst>
                <a:ext uri="{FF2B5EF4-FFF2-40B4-BE49-F238E27FC236}">
                  <a16:creationId xmlns:a16="http://schemas.microsoft.com/office/drawing/2014/main" id="{D50B102D-E7CB-6082-13E2-347D5EABDBF3}"/>
                </a:ext>
              </a:extLst>
            </p:cNvPr>
            <p:cNvSpPr/>
            <p:nvPr/>
          </p:nvSpPr>
          <p:spPr>
            <a:xfrm>
              <a:off x="2927968" y="2420936"/>
              <a:ext cx="3024336" cy="432000"/>
            </a:xfrm>
            <a:prstGeom prst="rect">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white"/>
                  </a:solidFill>
                  <a:effectLst/>
                  <a:uLnTx/>
                  <a:uFillTx/>
                  <a:latin typeface="Arial"/>
                  <a:ea typeface="+mn-ea"/>
                  <a:cs typeface="Poppins" panose="00000500000000000000" pitchFamily="2" charset="0"/>
                </a:rPr>
                <a:t>Vaihtoehdot</a:t>
              </a:r>
            </a:p>
          </p:txBody>
        </p:sp>
        <p:sp>
          <p:nvSpPr>
            <p:cNvPr id="19" name="Suorakulmio 23">
              <a:extLst>
                <a:ext uri="{FF2B5EF4-FFF2-40B4-BE49-F238E27FC236}">
                  <a16:creationId xmlns:a16="http://schemas.microsoft.com/office/drawing/2014/main" id="{72E30BD4-3FCD-4A50-100B-671522FCE9CC}"/>
                </a:ext>
              </a:extLst>
            </p:cNvPr>
            <p:cNvSpPr/>
            <p:nvPr/>
          </p:nvSpPr>
          <p:spPr>
            <a:xfrm>
              <a:off x="911424" y="1124744"/>
              <a:ext cx="2016224" cy="1728192"/>
            </a:xfrm>
            <a:prstGeom prst="rect">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Arial"/>
                  <a:ea typeface="+mn-ea"/>
                  <a:cs typeface="Poppins" panose="00000500000000000000" pitchFamily="2" charset="0"/>
                </a:rPr>
                <a:t>Ongelman jäsentely</a:t>
              </a:r>
            </a:p>
          </p:txBody>
        </p:sp>
        <p:sp>
          <p:nvSpPr>
            <p:cNvPr id="2" name="Nuoli: Oikea 28">
              <a:extLst>
                <a:ext uri="{FF2B5EF4-FFF2-40B4-BE49-F238E27FC236}">
                  <a16:creationId xmlns:a16="http://schemas.microsoft.com/office/drawing/2014/main" id="{DE89EE48-D01A-8BBC-37C7-9D067A60F70F}"/>
                </a:ext>
                <a:ext uri="{C183D7F6-B498-43B3-948B-1728B52AA6E4}">
                  <adec:decorative xmlns:adec="http://schemas.microsoft.com/office/drawing/2017/decorative" val="1"/>
                </a:ext>
              </a:extLst>
            </p:cNvPr>
            <p:cNvSpPr/>
            <p:nvPr/>
          </p:nvSpPr>
          <p:spPr>
            <a:xfrm>
              <a:off x="6095999" y="1808820"/>
              <a:ext cx="360041" cy="365125"/>
            </a:xfrm>
            <a:prstGeom prst="rightArrow">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600" b="0" i="0" u="none" strike="noStrike" kern="1200" cap="none" spc="0" normalizeH="0" baseline="0" noProof="0" dirty="0">
                <a:ln>
                  <a:noFill/>
                </a:ln>
                <a:solidFill>
                  <a:prstClr val="white"/>
                </a:solidFill>
                <a:effectLst/>
                <a:uLnTx/>
                <a:uFillTx/>
                <a:latin typeface="Arial"/>
                <a:ea typeface="+mn-ea"/>
                <a:cs typeface="Poppins" panose="00000500000000000000" pitchFamily="2" charset="0"/>
              </a:endParaRPr>
            </a:p>
          </p:txBody>
        </p:sp>
      </p:grpSp>
      <p:grpSp>
        <p:nvGrpSpPr>
          <p:cNvPr id="4" name="Group 3">
            <a:extLst>
              <a:ext uri="{FF2B5EF4-FFF2-40B4-BE49-F238E27FC236}">
                <a16:creationId xmlns:a16="http://schemas.microsoft.com/office/drawing/2014/main" id="{3FC8499F-0228-3821-7CAC-FD76681582FE}"/>
              </a:ext>
              <a:ext uri="{C183D7F6-B498-43B3-948B-1728B52AA6E4}">
                <adec:decorative xmlns:adec="http://schemas.microsoft.com/office/drawing/2017/decorative" val="1"/>
              </a:ext>
            </a:extLst>
          </p:cNvPr>
          <p:cNvGrpSpPr/>
          <p:nvPr/>
        </p:nvGrpSpPr>
        <p:grpSpPr>
          <a:xfrm>
            <a:off x="839416" y="2852936"/>
            <a:ext cx="5256584" cy="4005064"/>
            <a:chOff x="839416" y="2852936"/>
            <a:chExt cx="5256584" cy="4005064"/>
          </a:xfrm>
        </p:grpSpPr>
        <p:sp>
          <p:nvSpPr>
            <p:cNvPr id="12" name="Suorakulmio 16">
              <a:extLst>
                <a:ext uri="{FF2B5EF4-FFF2-40B4-BE49-F238E27FC236}">
                  <a16:creationId xmlns:a16="http://schemas.microsoft.com/office/drawing/2014/main" id="{E71CB143-3EEB-170C-1869-92417C7E83AE}"/>
                </a:ext>
              </a:extLst>
            </p:cNvPr>
            <p:cNvSpPr/>
            <p:nvPr/>
          </p:nvSpPr>
          <p:spPr>
            <a:xfrm>
              <a:off x="2927648" y="3176972"/>
              <a:ext cx="3024336" cy="432048"/>
            </a:xfrm>
            <a:prstGeom prst="rect">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white"/>
                  </a:solidFill>
                  <a:effectLst/>
                  <a:uLnTx/>
                  <a:uFillTx/>
                  <a:latin typeface="Arial"/>
                  <a:ea typeface="+mn-ea"/>
                  <a:cs typeface="Poppins" panose="00000500000000000000" pitchFamily="2" charset="0"/>
                </a:rPr>
                <a:t>Vaikutusten arviointi</a:t>
              </a:r>
            </a:p>
          </p:txBody>
        </p:sp>
        <p:sp>
          <p:nvSpPr>
            <p:cNvPr id="13" name="Suorakulmio 17">
              <a:extLst>
                <a:ext uri="{FF2B5EF4-FFF2-40B4-BE49-F238E27FC236}">
                  <a16:creationId xmlns:a16="http://schemas.microsoft.com/office/drawing/2014/main" id="{2031708E-FDC3-365F-E375-B6810009CE87}"/>
                </a:ext>
              </a:extLst>
            </p:cNvPr>
            <p:cNvSpPr/>
            <p:nvPr/>
          </p:nvSpPr>
          <p:spPr>
            <a:xfrm>
              <a:off x="2927648" y="3609020"/>
              <a:ext cx="3024336" cy="504056"/>
            </a:xfrm>
            <a:prstGeom prst="rect">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ts val="18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white"/>
                  </a:solidFill>
                  <a:effectLst/>
                  <a:uLnTx/>
                  <a:uFillTx/>
                  <a:latin typeface="Arial"/>
                  <a:ea typeface="+mn-ea"/>
                  <a:cs typeface="Poppins" panose="00000500000000000000" pitchFamily="2" charset="0"/>
                </a:rPr>
                <a:t>Sidosryhmien mieltymykset</a:t>
              </a:r>
            </a:p>
          </p:txBody>
        </p:sp>
        <p:sp>
          <p:nvSpPr>
            <p:cNvPr id="14" name="Suorakulmio 18">
              <a:extLst>
                <a:ext uri="{FF2B5EF4-FFF2-40B4-BE49-F238E27FC236}">
                  <a16:creationId xmlns:a16="http://schemas.microsoft.com/office/drawing/2014/main" id="{3C41C5B4-382B-BBF3-D193-56A1BD012D0B}"/>
                </a:ext>
              </a:extLst>
            </p:cNvPr>
            <p:cNvSpPr/>
            <p:nvPr/>
          </p:nvSpPr>
          <p:spPr>
            <a:xfrm>
              <a:off x="2927648" y="4113076"/>
              <a:ext cx="3024336" cy="432048"/>
            </a:xfrm>
            <a:prstGeom prst="rect">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white"/>
                  </a:solidFill>
                  <a:effectLst/>
                  <a:uLnTx/>
                  <a:uFillTx/>
                  <a:latin typeface="Arial"/>
                  <a:ea typeface="+mn-ea"/>
                  <a:cs typeface="Poppins" panose="00000500000000000000" pitchFamily="2" charset="0"/>
                </a:rPr>
                <a:t>MCDA-mallin soveltaminen</a:t>
              </a:r>
            </a:p>
          </p:txBody>
        </p:sp>
        <p:sp>
          <p:nvSpPr>
            <p:cNvPr id="15" name="Suorakulmio 19">
              <a:extLst>
                <a:ext uri="{FF2B5EF4-FFF2-40B4-BE49-F238E27FC236}">
                  <a16:creationId xmlns:a16="http://schemas.microsoft.com/office/drawing/2014/main" id="{49F16B7F-8730-37F2-334A-7C42122D4FD6}"/>
                </a:ext>
              </a:extLst>
            </p:cNvPr>
            <p:cNvSpPr/>
            <p:nvPr/>
          </p:nvSpPr>
          <p:spPr>
            <a:xfrm>
              <a:off x="2927648" y="4869160"/>
              <a:ext cx="3024336" cy="432000"/>
            </a:xfrm>
            <a:prstGeom prst="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white"/>
                  </a:solidFill>
                  <a:effectLst/>
                  <a:uLnTx/>
                  <a:uFillTx/>
                  <a:latin typeface="Arial"/>
                  <a:ea typeface="+mn-ea"/>
                  <a:cs typeface="Poppins" panose="00000500000000000000" pitchFamily="2" charset="0"/>
                </a:rPr>
                <a:t>Tulosten analysointi</a:t>
              </a:r>
            </a:p>
          </p:txBody>
        </p:sp>
        <p:sp>
          <p:nvSpPr>
            <p:cNvPr id="16" name="Suorakulmio 20">
              <a:extLst>
                <a:ext uri="{FF2B5EF4-FFF2-40B4-BE49-F238E27FC236}">
                  <a16:creationId xmlns:a16="http://schemas.microsoft.com/office/drawing/2014/main" id="{340491AB-7FC1-AED8-CD97-E86E76F19542}"/>
                </a:ext>
              </a:extLst>
            </p:cNvPr>
            <p:cNvSpPr/>
            <p:nvPr/>
          </p:nvSpPr>
          <p:spPr>
            <a:xfrm>
              <a:off x="2927648" y="5744283"/>
              <a:ext cx="3024336" cy="504056"/>
            </a:xfrm>
            <a:prstGeom prst="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ts val="18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white"/>
                  </a:solidFill>
                  <a:effectLst/>
                  <a:uLnTx/>
                  <a:uFillTx/>
                  <a:latin typeface="Arial"/>
                  <a:ea typeface="+mn-ea"/>
                  <a:cs typeface="Poppins" panose="00000500000000000000" pitchFamily="2" charset="0"/>
                </a:rPr>
                <a:t>Vaihtoehtojen kehittäminen</a:t>
              </a:r>
            </a:p>
          </p:txBody>
        </p:sp>
        <p:sp>
          <p:nvSpPr>
            <p:cNvPr id="17" name="Suorakulmio 21">
              <a:extLst>
                <a:ext uri="{FF2B5EF4-FFF2-40B4-BE49-F238E27FC236}">
                  <a16:creationId xmlns:a16="http://schemas.microsoft.com/office/drawing/2014/main" id="{9707FCAC-D033-478D-DB01-E183B5E25A0D}"/>
                </a:ext>
              </a:extLst>
            </p:cNvPr>
            <p:cNvSpPr/>
            <p:nvPr/>
          </p:nvSpPr>
          <p:spPr>
            <a:xfrm>
              <a:off x="2927648" y="6248339"/>
              <a:ext cx="3024336" cy="432000"/>
            </a:xfrm>
            <a:prstGeom prst="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white"/>
                  </a:solidFill>
                  <a:effectLst/>
                  <a:uLnTx/>
                  <a:uFillTx/>
                  <a:latin typeface="Arial"/>
                  <a:ea typeface="+mn-ea"/>
                  <a:cs typeface="Poppins" panose="00000500000000000000" pitchFamily="2" charset="0"/>
                </a:rPr>
                <a:t>Politiikkasuositukset</a:t>
              </a:r>
            </a:p>
          </p:txBody>
        </p:sp>
        <p:sp>
          <p:nvSpPr>
            <p:cNvPr id="18" name="Suorakulmio 22">
              <a:extLst>
                <a:ext uri="{FF2B5EF4-FFF2-40B4-BE49-F238E27FC236}">
                  <a16:creationId xmlns:a16="http://schemas.microsoft.com/office/drawing/2014/main" id="{8E45C8BA-C506-FBDF-E803-0FA9057F4DF3}"/>
                </a:ext>
              </a:extLst>
            </p:cNvPr>
            <p:cNvSpPr/>
            <p:nvPr/>
          </p:nvSpPr>
          <p:spPr>
            <a:xfrm>
              <a:off x="2927648" y="5312235"/>
              <a:ext cx="3024336" cy="432000"/>
            </a:xfrm>
            <a:prstGeom prst="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white"/>
                  </a:solidFill>
                  <a:effectLst/>
                  <a:uLnTx/>
                  <a:uFillTx/>
                  <a:latin typeface="Arial"/>
                  <a:ea typeface="+mn-ea"/>
                  <a:cs typeface="Poppins" panose="00000500000000000000" pitchFamily="2" charset="0"/>
                </a:rPr>
                <a:t>Epävarmuuksien tarkastelu</a:t>
              </a:r>
            </a:p>
          </p:txBody>
        </p:sp>
        <p:sp>
          <p:nvSpPr>
            <p:cNvPr id="20" name="Suorakulmio 24">
              <a:extLst>
                <a:ext uri="{FF2B5EF4-FFF2-40B4-BE49-F238E27FC236}">
                  <a16:creationId xmlns:a16="http://schemas.microsoft.com/office/drawing/2014/main" id="{B7CA9232-BDEC-E4DB-4431-01D639729B4C}"/>
                </a:ext>
              </a:extLst>
            </p:cNvPr>
            <p:cNvSpPr/>
            <p:nvPr/>
          </p:nvSpPr>
          <p:spPr>
            <a:xfrm>
              <a:off x="911424" y="3176972"/>
              <a:ext cx="2016224" cy="1368152"/>
            </a:xfrm>
            <a:prstGeom prst="rect">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Arial"/>
                  <a:ea typeface="+mn-ea"/>
                  <a:cs typeface="Poppins" panose="00000500000000000000" pitchFamily="2" charset="0"/>
                </a:rPr>
                <a:t>Arviointi</a:t>
              </a:r>
            </a:p>
          </p:txBody>
        </p:sp>
        <p:sp>
          <p:nvSpPr>
            <p:cNvPr id="21" name="Suorakulmio 25">
              <a:extLst>
                <a:ext uri="{FF2B5EF4-FFF2-40B4-BE49-F238E27FC236}">
                  <a16:creationId xmlns:a16="http://schemas.microsoft.com/office/drawing/2014/main" id="{0E9D2FA4-97B1-D147-3E9A-AD1D754B1440}"/>
                </a:ext>
              </a:extLst>
            </p:cNvPr>
            <p:cNvSpPr/>
            <p:nvPr/>
          </p:nvSpPr>
          <p:spPr>
            <a:xfrm>
              <a:off x="911424" y="4869161"/>
              <a:ext cx="2016224" cy="1811227"/>
            </a:xfrm>
            <a:prstGeom prst="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Arial"/>
                  <a:ea typeface="+mn-ea"/>
                  <a:cs typeface="Poppins" panose="00000500000000000000" pitchFamily="2" charset="0"/>
                </a:rPr>
                <a:t>Suositukset</a:t>
              </a:r>
            </a:p>
          </p:txBody>
        </p:sp>
        <p:sp>
          <p:nvSpPr>
            <p:cNvPr id="27" name="Nuoli: Ylös-alas 26">
              <a:extLst>
                <a:ext uri="{FF2B5EF4-FFF2-40B4-BE49-F238E27FC236}">
                  <a16:creationId xmlns:a16="http://schemas.microsoft.com/office/drawing/2014/main" id="{4D696B16-15B8-D8AD-9930-B561996B08C9}"/>
                </a:ext>
                <a:ext uri="{C183D7F6-B498-43B3-948B-1728B52AA6E4}">
                  <adec:decorative xmlns:adec="http://schemas.microsoft.com/office/drawing/2017/decorative" val="1"/>
                </a:ext>
              </a:extLst>
            </p:cNvPr>
            <p:cNvSpPr/>
            <p:nvPr/>
          </p:nvSpPr>
          <p:spPr>
            <a:xfrm>
              <a:off x="3395700" y="2888941"/>
              <a:ext cx="180020" cy="252028"/>
            </a:xfrm>
            <a:prstGeom prst="upDownArrow">
              <a:avLst>
                <a:gd name="adj1" fmla="val 46895"/>
                <a:gd name="adj2" fmla="val 40680"/>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600" b="0" i="0" u="none" strike="noStrike" kern="1200" cap="none" spc="0" normalizeH="0" baseline="0" noProof="0" dirty="0">
                <a:ln>
                  <a:noFill/>
                </a:ln>
                <a:solidFill>
                  <a:prstClr val="white"/>
                </a:solidFill>
                <a:effectLst/>
                <a:uLnTx/>
                <a:uFillTx/>
                <a:latin typeface="Arial"/>
                <a:ea typeface="+mn-ea"/>
                <a:cs typeface="Poppins" panose="00000500000000000000" pitchFamily="2" charset="0"/>
              </a:endParaRPr>
            </a:p>
          </p:txBody>
        </p:sp>
        <p:sp>
          <p:nvSpPr>
            <p:cNvPr id="28" name="Nuoli: Ylös-alas 26">
              <a:extLst>
                <a:ext uri="{FF2B5EF4-FFF2-40B4-BE49-F238E27FC236}">
                  <a16:creationId xmlns:a16="http://schemas.microsoft.com/office/drawing/2014/main" id="{29598F9D-CF0C-F8C4-3F5D-D5056D8A4A53}"/>
                </a:ext>
                <a:ext uri="{C183D7F6-B498-43B3-948B-1728B52AA6E4}">
                  <adec:decorative xmlns:adec="http://schemas.microsoft.com/office/drawing/2017/decorative" val="1"/>
                </a:ext>
              </a:extLst>
            </p:cNvPr>
            <p:cNvSpPr/>
            <p:nvPr/>
          </p:nvSpPr>
          <p:spPr>
            <a:xfrm>
              <a:off x="3395700" y="4581129"/>
              <a:ext cx="180020" cy="252028"/>
            </a:xfrm>
            <a:prstGeom prst="upDownArrow">
              <a:avLst>
                <a:gd name="adj1" fmla="val 46895"/>
                <a:gd name="adj2" fmla="val 40680"/>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600" b="0" i="0" u="none" strike="noStrike" kern="1200" cap="none" spc="0" normalizeH="0" baseline="0" noProof="0" dirty="0">
                <a:ln>
                  <a:noFill/>
                </a:ln>
                <a:solidFill>
                  <a:prstClr val="white"/>
                </a:solidFill>
                <a:effectLst/>
                <a:uLnTx/>
                <a:uFillTx/>
                <a:latin typeface="Arial"/>
                <a:ea typeface="+mn-ea"/>
                <a:cs typeface="Poppins" panose="00000500000000000000" pitchFamily="2" charset="0"/>
              </a:endParaRPr>
            </a:p>
          </p:txBody>
        </p:sp>
        <p:sp>
          <p:nvSpPr>
            <p:cNvPr id="6" name="Rectangle 5">
              <a:extLst>
                <a:ext uri="{FF2B5EF4-FFF2-40B4-BE49-F238E27FC236}">
                  <a16:creationId xmlns:a16="http://schemas.microsoft.com/office/drawing/2014/main" id="{F1072DB9-BE3A-4ECF-7B9D-D453D068CA0B}"/>
                </a:ext>
              </a:extLst>
            </p:cNvPr>
            <p:cNvSpPr/>
            <p:nvPr/>
          </p:nvSpPr>
          <p:spPr>
            <a:xfrm>
              <a:off x="839416" y="2852936"/>
              <a:ext cx="5256584" cy="4005064"/>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4" name="TextBox 33">
            <a:extLst>
              <a:ext uri="{FF2B5EF4-FFF2-40B4-BE49-F238E27FC236}">
                <a16:creationId xmlns:a16="http://schemas.microsoft.com/office/drawing/2014/main" id="{7F19680E-1083-3275-5EC6-EF406517C9D0}"/>
              </a:ext>
            </a:extLst>
          </p:cNvPr>
          <p:cNvSpPr txBox="1"/>
          <p:nvPr/>
        </p:nvSpPr>
        <p:spPr>
          <a:xfrm>
            <a:off x="6600056" y="980728"/>
            <a:ext cx="5112568" cy="5328592"/>
          </a:xfrm>
          <a:prstGeom prst="rect">
            <a:avLst/>
          </a:prstGeom>
          <a:noFill/>
        </p:spPr>
        <p:txBody>
          <a:bodyPr wrap="square" lIns="0" tIns="0" rIns="0" bIns="0" rtlCol="0" anchor="t" anchorCtr="0">
            <a:noAutofit/>
          </a:bodyPr>
          <a:lstStyle/>
          <a:p>
            <a:pPr algn="l"/>
            <a:r>
              <a:rPr lang="fi-FI" sz="2000" b="1" dirty="0">
                <a:solidFill>
                  <a:schemeClr val="accent3">
                    <a:lumMod val="75000"/>
                  </a:schemeClr>
                </a:solidFill>
              </a:rPr>
              <a:t>Tunnistetaan ratkaistava ongelma</a:t>
            </a:r>
          </a:p>
          <a:p>
            <a:pPr marL="342900" indent="-342900" algn="l">
              <a:spcBef>
                <a:spcPts val="600"/>
              </a:spcBef>
              <a:buFont typeface="Arial" panose="020B0604020202020204" pitchFamily="34" charset="0"/>
              <a:buChar char="•"/>
            </a:pPr>
            <a:r>
              <a:rPr lang="fi-FI" sz="2000" kern="1200" dirty="0">
                <a:solidFill>
                  <a:schemeClr val="tx2"/>
                </a:solidFill>
                <a:latin typeface="+mn-lt"/>
                <a:ea typeface="+mn-ea"/>
                <a:cs typeface="+mn-cs"/>
              </a:rPr>
              <a:t>Rajaus </a:t>
            </a:r>
            <a:r>
              <a:rPr lang="fi-FI" sz="2000" dirty="0">
                <a:solidFill>
                  <a:schemeClr val="tx2"/>
                </a:solidFill>
              </a:rPr>
              <a:t>määrittää koko jatkotyötä</a:t>
            </a:r>
          </a:p>
          <a:p>
            <a:pPr algn="l">
              <a:spcBef>
                <a:spcPts val="1200"/>
              </a:spcBef>
            </a:pPr>
            <a:r>
              <a:rPr lang="fi-FI" sz="2000" b="1" kern="1200" dirty="0">
                <a:solidFill>
                  <a:schemeClr val="accent3">
                    <a:lumMod val="75000"/>
                  </a:schemeClr>
                </a:solidFill>
                <a:latin typeface="+mn-lt"/>
                <a:ea typeface="+mn-ea"/>
                <a:cs typeface="+mn-cs"/>
              </a:rPr>
              <a:t>Tunnistetaan </a:t>
            </a:r>
            <a:r>
              <a:rPr lang="fi-FI" sz="2000" b="1" dirty="0">
                <a:solidFill>
                  <a:schemeClr val="accent3">
                    <a:lumMod val="75000"/>
                  </a:schemeClr>
                </a:solidFill>
              </a:rPr>
              <a:t>olennaiset sidosryhmät</a:t>
            </a:r>
          </a:p>
          <a:p>
            <a:pPr marL="342900" indent="-342900" algn="l">
              <a:spcBef>
                <a:spcPts val="600"/>
              </a:spcBef>
              <a:buFont typeface="Arial" panose="020B0604020202020204" pitchFamily="34" charset="0"/>
              <a:buChar char="•"/>
            </a:pPr>
            <a:r>
              <a:rPr lang="fi-FI" sz="2000" dirty="0">
                <a:solidFill>
                  <a:schemeClr val="tx2"/>
                </a:solidFill>
              </a:rPr>
              <a:t>Miten ja missä vaiheissa sidosryhmiä </a:t>
            </a:r>
            <a:r>
              <a:rPr lang="fi-FI" sz="2000" dirty="0" err="1">
                <a:solidFill>
                  <a:schemeClr val="tx2"/>
                </a:solidFill>
              </a:rPr>
              <a:t>osallistetaan</a:t>
            </a:r>
            <a:r>
              <a:rPr lang="fi-FI" sz="2000" dirty="0">
                <a:solidFill>
                  <a:schemeClr val="tx2"/>
                </a:solidFill>
              </a:rPr>
              <a:t> prosessiin?</a:t>
            </a:r>
          </a:p>
          <a:p>
            <a:pPr algn="l">
              <a:spcBef>
                <a:spcPts val="1200"/>
              </a:spcBef>
            </a:pPr>
            <a:r>
              <a:rPr lang="fi-FI" sz="2000" b="1" kern="1200" dirty="0">
                <a:solidFill>
                  <a:schemeClr val="accent3">
                    <a:lumMod val="75000"/>
                  </a:schemeClr>
                </a:solidFill>
                <a:latin typeface="+mn-lt"/>
                <a:ea typeface="+mn-ea"/>
                <a:cs typeface="+mn-cs"/>
              </a:rPr>
              <a:t>Tunnistetaan sidosryhmien tavoitteet</a:t>
            </a:r>
            <a:endParaRPr lang="fi-FI" sz="2000" b="1" dirty="0">
              <a:solidFill>
                <a:schemeClr val="accent3">
                  <a:lumMod val="75000"/>
                </a:schemeClr>
              </a:solidFill>
            </a:endParaRPr>
          </a:p>
          <a:p>
            <a:pPr marL="342900" indent="-342900" algn="l">
              <a:spcBef>
                <a:spcPts val="600"/>
              </a:spcBef>
              <a:buFont typeface="Arial" panose="020B0604020202020204" pitchFamily="34" charset="0"/>
              <a:buChar char="•"/>
            </a:pPr>
            <a:r>
              <a:rPr lang="fi-FI" sz="2000" dirty="0">
                <a:solidFill>
                  <a:schemeClr val="tx2"/>
                </a:solidFill>
              </a:rPr>
              <a:t>Mitkä asiat ovat tärkeitä sidosryhmille? </a:t>
            </a:r>
          </a:p>
          <a:p>
            <a:pPr marL="342900" indent="-342900" algn="l">
              <a:spcBef>
                <a:spcPts val="600"/>
              </a:spcBef>
              <a:buFont typeface="Arial" panose="020B0604020202020204" pitchFamily="34" charset="0"/>
              <a:buChar char="•"/>
            </a:pPr>
            <a:r>
              <a:rPr lang="fi-FI" sz="2000" dirty="0">
                <a:solidFill>
                  <a:schemeClr val="tx2"/>
                </a:solidFill>
              </a:rPr>
              <a:t>Tunnistaminen “miksi”-kysymyksillä: ”Miksi jokin asia on tärkeää”?</a:t>
            </a:r>
          </a:p>
          <a:p>
            <a:pPr algn="l">
              <a:spcBef>
                <a:spcPts val="1200"/>
              </a:spcBef>
            </a:pPr>
            <a:r>
              <a:rPr lang="fi-FI" sz="2000" b="1" dirty="0">
                <a:solidFill>
                  <a:schemeClr val="accent3">
                    <a:lumMod val="75000"/>
                  </a:schemeClr>
                </a:solidFill>
              </a:rPr>
              <a:t>Tunnistetaan, millä vaihtoehtoisilla toimilla tavoitteet voidaan saavuttaa</a:t>
            </a:r>
          </a:p>
          <a:p>
            <a:pPr marL="342900" indent="-342900" algn="l">
              <a:spcBef>
                <a:spcPts val="600"/>
              </a:spcBef>
              <a:buFont typeface="Arial" panose="020B0604020202020204" pitchFamily="34" charset="0"/>
              <a:buChar char="•"/>
            </a:pPr>
            <a:r>
              <a:rPr lang="fi-FI" sz="2000" dirty="0">
                <a:solidFill>
                  <a:schemeClr val="tx2"/>
                </a:solidFill>
              </a:rPr>
              <a:t>Arvioitavana usein monia vaihtoehtoja</a:t>
            </a:r>
          </a:p>
          <a:p>
            <a:pPr marL="342900" indent="-342900" algn="l">
              <a:spcBef>
                <a:spcPts val="600"/>
              </a:spcBef>
              <a:buFont typeface="Arial" panose="020B0604020202020204" pitchFamily="34" charset="0"/>
              <a:buChar char="•"/>
            </a:pPr>
            <a:r>
              <a:rPr lang="fi-FI" sz="2000" dirty="0">
                <a:solidFill>
                  <a:schemeClr val="tx2"/>
                </a:solidFill>
              </a:rPr>
              <a:t>Tunnistaminen “miten”-kysymyksillä: ”Miten jokin tärkeäksi koettu asia voidaan saavuttaa”?</a:t>
            </a:r>
          </a:p>
          <a:p>
            <a:pPr marL="342900" indent="-342900" algn="l">
              <a:spcBef>
                <a:spcPts val="600"/>
              </a:spcBef>
              <a:buFont typeface="Arial" panose="020B0604020202020204" pitchFamily="34" charset="0"/>
              <a:buChar char="•"/>
            </a:pPr>
            <a:endParaRPr lang="fi-FI" sz="2000" dirty="0">
              <a:solidFill>
                <a:schemeClr val="tx2"/>
              </a:solidFill>
            </a:endParaRPr>
          </a:p>
          <a:p>
            <a:pPr algn="l">
              <a:spcBef>
                <a:spcPts val="600"/>
              </a:spcBef>
            </a:pPr>
            <a:endParaRPr lang="fi-FI" sz="2000" kern="1200" dirty="0">
              <a:solidFill>
                <a:schemeClr val="tx2"/>
              </a:solidFill>
              <a:latin typeface="+mn-lt"/>
              <a:ea typeface="+mn-ea"/>
              <a:cs typeface="+mn-cs"/>
            </a:endParaRPr>
          </a:p>
        </p:txBody>
      </p:sp>
    </p:spTree>
    <p:extLst>
      <p:ext uri="{BB962C8B-B14F-4D97-AF65-F5344CB8AC3E}">
        <p14:creationId xmlns:p14="http://schemas.microsoft.com/office/powerpoint/2010/main" val="163671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53">
            <a:extLst>
              <a:ext uri="{FF2B5EF4-FFF2-40B4-BE49-F238E27FC236}">
                <a16:creationId xmlns:a16="http://schemas.microsoft.com/office/drawing/2014/main" id="{4A71F1C3-42F8-CC1D-1B5B-B1714A00628A}"/>
              </a:ext>
            </a:extLst>
          </p:cNvPr>
          <p:cNvSpPr txBox="1">
            <a:spLocks noGrp="1"/>
          </p:cNvSpPr>
          <p:nvPr>
            <p:ph type="title" idx="4294967295"/>
          </p:nvPr>
        </p:nvSpPr>
        <p:spPr>
          <a:xfrm>
            <a:off x="340178" y="345282"/>
            <a:ext cx="11372446" cy="5634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b="1" kern="1200">
                <a:solidFill>
                  <a:schemeClr val="tx2"/>
                </a:solidFill>
                <a:latin typeface="Poppins" panose="00000500000000000000" pitchFamily="2" charset="0"/>
                <a:ea typeface="+mj-ea"/>
                <a:cs typeface="Poppins" panose="00000500000000000000"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3600" b="1" i="0" u="none" strike="noStrike" kern="1200" cap="none" spc="0" normalizeH="0" baseline="0" noProof="0" dirty="0">
                <a:ln>
                  <a:noFill/>
                </a:ln>
                <a:solidFill>
                  <a:schemeClr val="tx2"/>
                </a:solidFill>
                <a:effectLst/>
                <a:uLnTx/>
                <a:uFillTx/>
                <a:latin typeface="+mj-lt"/>
                <a:ea typeface="+mj-ea"/>
                <a:cs typeface="Poppins" panose="00000500000000000000" pitchFamily="2" charset="0"/>
              </a:rPr>
              <a:t>Tavoitehierarkian (arvopuun) muodostaminen</a:t>
            </a:r>
            <a:endParaRPr kumimoji="0" lang="fi-FI" sz="2800" b="1" i="0" u="none" strike="noStrike" kern="1200" cap="none" spc="0" normalizeH="0" baseline="0" noProof="0" dirty="0">
              <a:ln>
                <a:noFill/>
              </a:ln>
              <a:solidFill>
                <a:schemeClr val="tx2"/>
              </a:solidFill>
              <a:effectLst/>
              <a:uLnTx/>
              <a:uFillTx/>
              <a:latin typeface="+mj-lt"/>
              <a:ea typeface="+mj-ea"/>
              <a:cs typeface="Poppins" panose="00000500000000000000" pitchFamily="2" charset="0"/>
            </a:endParaRPr>
          </a:p>
        </p:txBody>
      </p:sp>
      <p:sp>
        <p:nvSpPr>
          <p:cNvPr id="4" name="Tekstin paikkamerkki 54">
            <a:extLst>
              <a:ext uri="{FF2B5EF4-FFF2-40B4-BE49-F238E27FC236}">
                <a16:creationId xmlns:a16="http://schemas.microsoft.com/office/drawing/2014/main" id="{0A8E460C-6890-FC40-A62A-274CBE463E11}"/>
              </a:ext>
            </a:extLst>
          </p:cNvPr>
          <p:cNvSpPr txBox="1">
            <a:spLocks/>
          </p:cNvSpPr>
          <p:nvPr/>
        </p:nvSpPr>
        <p:spPr>
          <a:xfrm>
            <a:off x="623392" y="980727"/>
            <a:ext cx="6192688" cy="5688633"/>
          </a:xfrm>
          <a:prstGeom prst="rect">
            <a:avLst/>
          </a:prstGeom>
        </p:spPr>
        <p:txBody>
          <a:bodyPr/>
          <a:lstStyle>
            <a:lvl1pPr marL="285750" indent="-28575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563" indent="-182563">
              <a:lnSpc>
                <a:spcPct val="100000"/>
              </a:lnSpc>
              <a:spcBef>
                <a:spcPts val="1200"/>
              </a:spcBef>
            </a:pPr>
            <a:r>
              <a:rPr lang="fi-FI" altLang="fi-FI" dirty="0"/>
              <a:t>Ongelman jäsentelyn tuloksena on </a:t>
            </a:r>
            <a:br>
              <a:rPr lang="fi-FI" altLang="fi-FI" dirty="0"/>
            </a:br>
            <a:r>
              <a:rPr lang="fi-FI" altLang="fi-FI" dirty="0"/>
              <a:t>tyypillisesti tavoitehierarkia, jossa </a:t>
            </a:r>
          </a:p>
          <a:p>
            <a:pPr marL="446088" lvl="1" indent="-263525">
              <a:lnSpc>
                <a:spcPct val="100000"/>
              </a:lnSpc>
              <a:spcBef>
                <a:spcPts val="600"/>
              </a:spcBef>
            </a:pPr>
            <a:r>
              <a:rPr lang="fi-FI" altLang="fi-FI" dirty="0"/>
              <a:t>Sidosryhmille tärkeä tavoitteet on </a:t>
            </a:r>
            <a:br>
              <a:rPr lang="fi-FI" altLang="fi-FI" dirty="0"/>
            </a:br>
            <a:r>
              <a:rPr lang="fi-FI" altLang="fi-FI" dirty="0"/>
              <a:t>jäsennelty tavoitteisiin, jotka voi olla jaettu yksityiskohtaisempiin alatavoitteisiin</a:t>
            </a:r>
          </a:p>
          <a:p>
            <a:pPr marL="446088" lvl="1" indent="-263525">
              <a:lnSpc>
                <a:spcPct val="100000"/>
              </a:lnSpc>
              <a:spcBef>
                <a:spcPts val="600"/>
              </a:spcBef>
            </a:pPr>
            <a:r>
              <a:rPr lang="fi-FI" altLang="fi-FI" dirty="0"/>
              <a:t>Alimmalla tasolla on mittarit, joiden avulla </a:t>
            </a:r>
            <a:br>
              <a:rPr lang="fi-FI" altLang="fi-FI" dirty="0"/>
            </a:br>
            <a:r>
              <a:rPr lang="fi-FI" altLang="fi-FI" dirty="0"/>
              <a:t>tavoitteiden saavuttamista arvioidaan eri vaihtoehdoissa</a:t>
            </a:r>
          </a:p>
          <a:p>
            <a:pPr marL="182563" indent="-182563">
              <a:lnSpc>
                <a:spcPct val="100000"/>
              </a:lnSpc>
              <a:spcBef>
                <a:spcPts val="1800"/>
              </a:spcBef>
            </a:pPr>
            <a:r>
              <a:rPr lang="fi-FI" altLang="fi-FI" dirty="0"/>
              <a:t>Hierarkia Luo perustan koko arvioinnille</a:t>
            </a:r>
          </a:p>
          <a:p>
            <a:pPr marL="0" indent="0" algn="ctr">
              <a:lnSpc>
                <a:spcPct val="100000"/>
              </a:lnSpc>
              <a:spcBef>
                <a:spcPts val="600"/>
              </a:spcBef>
              <a:buNone/>
            </a:pPr>
            <a:r>
              <a:rPr lang="fi-FI" altLang="fi-FI" b="1" i="1" dirty="0">
                <a:solidFill>
                  <a:schemeClr val="accent4">
                    <a:lumMod val="75000"/>
                  </a:schemeClr>
                </a:solidFill>
              </a:rPr>
              <a:t>”Hyvin jäsennetty ongelma on </a:t>
            </a:r>
            <a:br>
              <a:rPr lang="fi-FI" altLang="fi-FI" b="1" i="1" dirty="0">
                <a:solidFill>
                  <a:schemeClr val="accent4">
                    <a:lumMod val="75000"/>
                  </a:schemeClr>
                </a:solidFill>
              </a:rPr>
            </a:br>
            <a:r>
              <a:rPr lang="fi-FI" altLang="fi-FI" b="1" i="1" dirty="0">
                <a:solidFill>
                  <a:schemeClr val="accent4">
                    <a:lumMod val="75000"/>
                  </a:schemeClr>
                </a:solidFill>
              </a:rPr>
              <a:t>puoliksi ratkaistu” </a:t>
            </a:r>
            <a:endParaRPr lang="fi-FI" altLang="fi-FI" b="1" dirty="0">
              <a:solidFill>
                <a:schemeClr val="accent4">
                  <a:lumMod val="75000"/>
                </a:schemeClr>
              </a:solidFill>
            </a:endParaRPr>
          </a:p>
          <a:p>
            <a:pPr marL="182563" indent="-134938">
              <a:lnSpc>
                <a:spcPct val="100000"/>
              </a:lnSpc>
              <a:spcBef>
                <a:spcPts val="1200"/>
              </a:spcBef>
            </a:pPr>
            <a:r>
              <a:rPr lang="fi-FI" altLang="fi-FI" dirty="0"/>
              <a:t>Tavoitteena kokonaisvaltainen eri näkökulmat esiin tuova tarkastelu</a:t>
            </a:r>
          </a:p>
          <a:p>
            <a:pPr marL="446088" lvl="1" indent="-263525">
              <a:lnSpc>
                <a:spcPct val="100000"/>
              </a:lnSpc>
              <a:spcBef>
                <a:spcPts val="600"/>
              </a:spcBef>
            </a:pPr>
            <a:r>
              <a:rPr lang="fi-FI" altLang="fi-FI" dirty="0"/>
              <a:t>Mukaan kaikki eri osapuolille tärkeät tavoitteet</a:t>
            </a:r>
          </a:p>
          <a:p>
            <a:pPr marL="446088" lvl="1" indent="-263525">
              <a:lnSpc>
                <a:spcPct val="100000"/>
              </a:lnSpc>
              <a:spcBef>
                <a:spcPts val="600"/>
              </a:spcBef>
            </a:pPr>
            <a:r>
              <a:rPr lang="fi-FI" altLang="fi-FI" dirty="0"/>
              <a:t>Toisaalta ymmärrettävyyden ja käytettävyyden kannalta ei ole hyvä mennä liian detaljitasolle</a:t>
            </a:r>
            <a:endParaRPr lang="fi-FI" altLang="fi-FI" sz="2200" dirty="0"/>
          </a:p>
        </p:txBody>
      </p:sp>
      <p:pic>
        <p:nvPicPr>
          <p:cNvPr id="8" name="Kuva 1">
            <a:extLst>
              <a:ext uri="{FF2B5EF4-FFF2-40B4-BE49-F238E27FC236}">
                <a16:creationId xmlns:a16="http://schemas.microsoft.com/office/drawing/2014/main" id="{F3B9F03E-7511-7516-DA79-C295407A3A4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8248" y="6021288"/>
            <a:ext cx="1296144" cy="693732"/>
          </a:xfrm>
          <a:prstGeom prst="rect">
            <a:avLst/>
          </a:prstGeom>
        </p:spPr>
      </p:pic>
      <p:grpSp>
        <p:nvGrpSpPr>
          <p:cNvPr id="65" name="Ryhmä 4" descr="Arvopuu">
            <a:extLst>
              <a:ext uri="{FF2B5EF4-FFF2-40B4-BE49-F238E27FC236}">
                <a16:creationId xmlns:a16="http://schemas.microsoft.com/office/drawing/2014/main" id="{46745047-B161-1EE5-CC75-46C22862E99B}"/>
              </a:ext>
            </a:extLst>
          </p:cNvPr>
          <p:cNvGrpSpPr/>
          <p:nvPr/>
        </p:nvGrpSpPr>
        <p:grpSpPr>
          <a:xfrm>
            <a:off x="5735960" y="1926106"/>
            <a:ext cx="6336704" cy="2871046"/>
            <a:chOff x="1907712" y="1710152"/>
            <a:chExt cx="6336704" cy="2871046"/>
          </a:xfrm>
        </p:grpSpPr>
        <p:cxnSp>
          <p:nvCxnSpPr>
            <p:cNvPr id="66" name="Straight Connector 161">
              <a:extLst>
                <a:ext uri="{FF2B5EF4-FFF2-40B4-BE49-F238E27FC236}">
                  <a16:creationId xmlns:a16="http://schemas.microsoft.com/office/drawing/2014/main" id="{81394671-A18B-FF08-6CCE-77FF1A0D7BAA}"/>
                </a:ext>
              </a:extLst>
            </p:cNvPr>
            <p:cNvCxnSpPr>
              <a:cxnSpLocks/>
              <a:stCxn id="69" idx="3"/>
              <a:endCxn id="70" idx="1"/>
            </p:cNvCxnSpPr>
            <p:nvPr/>
          </p:nvCxnSpPr>
          <p:spPr>
            <a:xfrm flipV="1">
              <a:off x="2771892" y="2348995"/>
              <a:ext cx="172431" cy="827763"/>
            </a:xfrm>
            <a:prstGeom prst="line">
              <a:avLst/>
            </a:prstGeom>
            <a:solidFill>
              <a:srgbClr val="BBC122"/>
            </a:solidFill>
            <a:ln w="15875" cap="flat" cmpd="sng" algn="ctr">
              <a:solidFill>
                <a:srgbClr val="E6A100">
                  <a:lumMod val="75000"/>
                </a:srgbClr>
              </a:solidFill>
              <a:prstDash val="solid"/>
            </a:ln>
            <a:effectLst/>
          </p:spPr>
        </p:cxnSp>
        <p:cxnSp>
          <p:nvCxnSpPr>
            <p:cNvPr id="67" name="Straight Connector 162">
              <a:extLst>
                <a:ext uri="{FF2B5EF4-FFF2-40B4-BE49-F238E27FC236}">
                  <a16:creationId xmlns:a16="http://schemas.microsoft.com/office/drawing/2014/main" id="{0FD0FF40-4774-2ECB-9003-F31BC7DA7345}"/>
                </a:ext>
              </a:extLst>
            </p:cNvPr>
            <p:cNvCxnSpPr>
              <a:cxnSpLocks/>
              <a:stCxn id="69" idx="3"/>
              <a:endCxn id="80" idx="1"/>
            </p:cNvCxnSpPr>
            <p:nvPr/>
          </p:nvCxnSpPr>
          <p:spPr>
            <a:xfrm>
              <a:off x="2771892" y="3176758"/>
              <a:ext cx="172431" cy="936383"/>
            </a:xfrm>
            <a:prstGeom prst="line">
              <a:avLst/>
            </a:prstGeom>
            <a:solidFill>
              <a:srgbClr val="75A4A2"/>
            </a:solidFill>
            <a:ln w="15875" cap="flat" cmpd="sng" algn="ctr">
              <a:solidFill>
                <a:srgbClr val="48A5E1">
                  <a:lumMod val="75000"/>
                </a:srgbClr>
              </a:solidFill>
              <a:prstDash val="solid"/>
            </a:ln>
            <a:effectLst/>
          </p:spPr>
        </p:cxnSp>
        <p:cxnSp>
          <p:nvCxnSpPr>
            <p:cNvPr id="68" name="Straight Connector 164">
              <a:extLst>
                <a:ext uri="{FF2B5EF4-FFF2-40B4-BE49-F238E27FC236}">
                  <a16:creationId xmlns:a16="http://schemas.microsoft.com/office/drawing/2014/main" id="{1C7977B3-0F8A-3259-608C-1C21E4D70803}"/>
                </a:ext>
              </a:extLst>
            </p:cNvPr>
            <p:cNvCxnSpPr>
              <a:cxnSpLocks/>
              <a:stCxn id="69" idx="3"/>
              <a:endCxn id="74" idx="1"/>
            </p:cNvCxnSpPr>
            <p:nvPr/>
          </p:nvCxnSpPr>
          <p:spPr>
            <a:xfrm>
              <a:off x="2771892" y="3176758"/>
              <a:ext cx="172431" cy="313"/>
            </a:xfrm>
            <a:prstGeom prst="line">
              <a:avLst/>
            </a:prstGeom>
            <a:solidFill>
              <a:srgbClr val="D67C1C"/>
            </a:solidFill>
            <a:ln w="15875" cap="flat" cmpd="sng" algn="ctr">
              <a:solidFill>
                <a:srgbClr val="78A234">
                  <a:lumMod val="75000"/>
                </a:srgbClr>
              </a:solidFill>
              <a:prstDash val="solid"/>
            </a:ln>
            <a:effectLst/>
          </p:spPr>
        </p:cxnSp>
        <p:sp>
          <p:nvSpPr>
            <p:cNvPr id="69" name="Rectangle 166">
              <a:extLst>
                <a:ext uri="{FF2B5EF4-FFF2-40B4-BE49-F238E27FC236}">
                  <a16:creationId xmlns:a16="http://schemas.microsoft.com/office/drawing/2014/main" id="{4D69A47C-EBBB-B763-4415-C50576F1DC18}"/>
                </a:ext>
              </a:extLst>
            </p:cNvPr>
            <p:cNvSpPr/>
            <p:nvPr/>
          </p:nvSpPr>
          <p:spPr>
            <a:xfrm>
              <a:off x="2051728" y="2528668"/>
              <a:ext cx="720164" cy="1296180"/>
            </a:xfrm>
            <a:prstGeom prst="rect">
              <a:avLst/>
            </a:prstGeom>
            <a:solidFill>
              <a:srgbClr val="A1A9C2"/>
            </a:solidFill>
            <a:ln w="15875" cap="flat" cmpd="sng" algn="ctr">
              <a:solidFill>
                <a:srgbClr val="A1A9C2">
                  <a:lumMod val="75000"/>
                </a:srgbClr>
              </a:solidFill>
              <a:prstDash val="solid"/>
            </a:ln>
            <a:effectLst/>
          </p:spPr>
          <p:txBody>
            <a:bodyPr lIns="36000" tIns="0" rIns="36000" bIns="0" anchor="ctr"/>
            <a:lstStyle/>
            <a:p>
              <a:pPr marL="0" marR="0" lvl="0" indent="0" algn="ctr" defTabSz="914400" eaLnBrk="1" fontAlgn="base" latinLnBrk="0" hangingPunct="1">
                <a:lnSpc>
                  <a:spcPct val="100000"/>
                </a:lnSpc>
                <a:spcBef>
                  <a:spcPts val="432"/>
                </a:spcBef>
                <a:spcAft>
                  <a:spcPts val="0"/>
                </a:spcAft>
                <a:buClrTx/>
                <a:buSzTx/>
                <a:buFontTx/>
                <a:buNone/>
                <a:tabLst/>
                <a:defRPr/>
              </a:pPr>
              <a:r>
                <a:rPr kumimoji="0" lang="fi-FI" sz="1200" b="1" i="0" u="none" strike="noStrike" kern="0" cap="none" spc="0" normalizeH="0" baseline="0" dirty="0">
                  <a:ln>
                    <a:noFill/>
                  </a:ln>
                  <a:solidFill>
                    <a:srgbClr val="000000"/>
                  </a:solidFill>
                  <a:effectLst/>
                  <a:uLnTx/>
                  <a:uFillTx/>
                  <a:latin typeface="Calibri"/>
                </a:rPr>
                <a:t>Paras turpeen-tuotanto-strategia</a:t>
              </a:r>
            </a:p>
          </p:txBody>
        </p:sp>
        <p:sp>
          <p:nvSpPr>
            <p:cNvPr id="70" name="Rectangle 170">
              <a:extLst>
                <a:ext uri="{FF2B5EF4-FFF2-40B4-BE49-F238E27FC236}">
                  <a16:creationId xmlns:a16="http://schemas.microsoft.com/office/drawing/2014/main" id="{05D76D88-C89F-719F-26C8-CCD1750601D7}"/>
                </a:ext>
              </a:extLst>
            </p:cNvPr>
            <p:cNvSpPr/>
            <p:nvPr/>
          </p:nvSpPr>
          <p:spPr>
            <a:xfrm>
              <a:off x="2944323" y="2132926"/>
              <a:ext cx="1123629" cy="432138"/>
            </a:xfrm>
            <a:prstGeom prst="rect">
              <a:avLst/>
            </a:prstGeom>
            <a:solidFill>
              <a:srgbClr val="E6A100"/>
            </a:solidFill>
            <a:ln w="15875" cap="flat" cmpd="sng" algn="ctr">
              <a:solidFill>
                <a:srgbClr val="E6A100">
                  <a:lumMod val="75000"/>
                </a:srgbClr>
              </a:solidFill>
              <a:prstDash val="solid"/>
            </a:ln>
            <a:effectLst/>
          </p:spPr>
          <p:txBody>
            <a:bodyPr lIns="36000" tIns="0" rIns="3600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200" b="1" i="0" u="none" strike="noStrike" kern="0" cap="none" spc="0" normalizeH="0" baseline="0" dirty="0">
                  <a:ln>
                    <a:noFill/>
                  </a:ln>
                  <a:solidFill>
                    <a:prstClr val="black"/>
                  </a:solidFill>
                  <a:effectLst/>
                  <a:uLnTx/>
                  <a:uFillTx/>
                  <a:latin typeface="Calibri"/>
                </a:rPr>
                <a:t>Tuotanto-</a:t>
              </a:r>
              <a:br>
                <a:rPr kumimoji="0" lang="fi-FI" sz="1200" b="1" i="0" u="none" strike="noStrike" kern="0" cap="none" spc="0" normalizeH="0" baseline="0" dirty="0">
                  <a:ln>
                    <a:noFill/>
                  </a:ln>
                  <a:solidFill>
                    <a:prstClr val="black"/>
                  </a:solidFill>
                  <a:effectLst/>
                  <a:uLnTx/>
                  <a:uFillTx/>
                  <a:latin typeface="Calibri"/>
                </a:rPr>
              </a:br>
              <a:r>
                <a:rPr kumimoji="0" lang="fi-FI" sz="1200" b="1" i="0" u="none" strike="noStrike" kern="0" cap="none" spc="0" normalizeH="0" baseline="0" dirty="0">
                  <a:ln>
                    <a:noFill/>
                  </a:ln>
                  <a:solidFill>
                    <a:prstClr val="black"/>
                  </a:solidFill>
                  <a:effectLst/>
                  <a:uLnTx/>
                  <a:uFillTx/>
                  <a:latin typeface="Calibri"/>
                </a:rPr>
                <a:t>palvelut</a:t>
              </a:r>
            </a:p>
          </p:txBody>
        </p:sp>
        <p:sp>
          <p:nvSpPr>
            <p:cNvPr id="71" name="Rectangle 172">
              <a:extLst>
                <a:ext uri="{FF2B5EF4-FFF2-40B4-BE49-F238E27FC236}">
                  <a16:creationId xmlns:a16="http://schemas.microsoft.com/office/drawing/2014/main" id="{53B0E55B-B497-8174-253C-1E82B0B51813}"/>
                </a:ext>
              </a:extLst>
            </p:cNvPr>
            <p:cNvSpPr/>
            <p:nvPr/>
          </p:nvSpPr>
          <p:spPr>
            <a:xfrm>
              <a:off x="4215282" y="2421523"/>
              <a:ext cx="1296112" cy="215491"/>
            </a:xfrm>
            <a:prstGeom prst="rect">
              <a:avLst/>
            </a:prstGeom>
            <a:solidFill>
              <a:sysClr val="window" lastClr="FFFFFF"/>
            </a:solidFill>
            <a:ln w="15875" cap="flat" cmpd="sng" algn="ctr">
              <a:solidFill>
                <a:srgbClr val="E6A100">
                  <a:lumMod val="75000"/>
                </a:srgbClr>
              </a:solidFill>
              <a:prstDash val="solid"/>
            </a:ln>
            <a:effectLst/>
          </p:spPr>
          <p:txBody>
            <a:bodyPr lIns="36000" tIns="0" rIns="3600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200" b="0" i="0" u="none" strike="noStrike" kern="0" cap="none" spc="0" normalizeH="0" baseline="0" dirty="0">
                  <a:ln>
                    <a:noFill/>
                  </a:ln>
                  <a:solidFill>
                    <a:prstClr val="black"/>
                  </a:solidFill>
                  <a:effectLst/>
                  <a:uLnTx/>
                  <a:uFillTx/>
                  <a:latin typeface="Calibri"/>
                </a:rPr>
                <a:t>Marjat</a:t>
              </a:r>
            </a:p>
          </p:txBody>
        </p:sp>
        <p:sp>
          <p:nvSpPr>
            <p:cNvPr id="72" name="Rectangle 182">
              <a:extLst>
                <a:ext uri="{FF2B5EF4-FFF2-40B4-BE49-F238E27FC236}">
                  <a16:creationId xmlns:a16="http://schemas.microsoft.com/office/drawing/2014/main" id="{A101B67A-4158-DE36-F343-729D0527C0D3}"/>
                </a:ext>
              </a:extLst>
            </p:cNvPr>
            <p:cNvSpPr/>
            <p:nvPr/>
          </p:nvSpPr>
          <p:spPr>
            <a:xfrm>
              <a:off x="7125267" y="2111445"/>
              <a:ext cx="1119149" cy="453479"/>
            </a:xfrm>
            <a:prstGeom prst="rect">
              <a:avLst/>
            </a:prstGeom>
            <a:solidFill>
              <a:srgbClr val="A1A9C2"/>
            </a:solidFill>
            <a:ln w="15875" cap="flat" cmpd="sng" algn="ctr">
              <a:solidFill>
                <a:srgbClr val="A1A9C2">
                  <a:lumMod val="75000"/>
                </a:srgbClr>
              </a:solidFill>
              <a:prstDash val="solid"/>
            </a:ln>
            <a:effectLst/>
          </p:spPr>
          <p:txBody>
            <a:bodyPr lIns="36000" tIns="0" rIns="3600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200" b="0" i="0" u="none" strike="noStrike" kern="0" cap="none" spc="0" normalizeH="0" baseline="0" dirty="0">
                  <a:ln>
                    <a:noFill/>
                  </a:ln>
                  <a:solidFill>
                    <a:srgbClr val="000000"/>
                  </a:solidFill>
                  <a:effectLst/>
                  <a:uLnTx/>
                  <a:uFillTx/>
                  <a:latin typeface="Calibri"/>
                </a:rPr>
                <a:t>VE 1: Suojelu</a:t>
              </a:r>
              <a:r>
                <a:rPr lang="fi-FI" sz="1200" kern="0" dirty="0">
                  <a:solidFill>
                    <a:srgbClr val="000000"/>
                  </a:solidFill>
                  <a:latin typeface="Calibri"/>
                </a:rPr>
                <a:t>+</a:t>
              </a:r>
              <a:endParaRPr kumimoji="0" lang="fi-FI" sz="1200" b="0" i="0" u="none" strike="noStrike" kern="0" cap="none" spc="0" normalizeH="0" baseline="0" dirty="0">
                <a:ln>
                  <a:noFill/>
                </a:ln>
                <a:solidFill>
                  <a:srgbClr val="000000"/>
                </a:solidFill>
                <a:effectLst/>
                <a:uLnTx/>
                <a:uFillTx/>
                <a:latin typeface="Calibri"/>
              </a:endParaRPr>
            </a:p>
          </p:txBody>
        </p:sp>
        <p:cxnSp>
          <p:nvCxnSpPr>
            <p:cNvPr id="73" name="Straight Connector 156">
              <a:extLst>
                <a:ext uri="{FF2B5EF4-FFF2-40B4-BE49-F238E27FC236}">
                  <a16:creationId xmlns:a16="http://schemas.microsoft.com/office/drawing/2014/main" id="{2ECCA2C7-7054-1232-D4AD-E0A6825FEF45}"/>
                </a:ext>
              </a:extLst>
            </p:cNvPr>
            <p:cNvCxnSpPr>
              <a:cxnSpLocks/>
              <a:stCxn id="70" idx="3"/>
              <a:endCxn id="71" idx="1"/>
            </p:cNvCxnSpPr>
            <p:nvPr/>
          </p:nvCxnSpPr>
          <p:spPr>
            <a:xfrm>
              <a:off x="4067952" y="2348995"/>
              <a:ext cx="147330" cy="180274"/>
            </a:xfrm>
            <a:prstGeom prst="line">
              <a:avLst/>
            </a:prstGeom>
            <a:solidFill>
              <a:srgbClr val="BBC122"/>
            </a:solidFill>
            <a:ln w="15875" cap="flat" cmpd="sng" algn="ctr">
              <a:solidFill>
                <a:srgbClr val="E6A100">
                  <a:lumMod val="75000"/>
                </a:srgbClr>
              </a:solidFill>
              <a:prstDash val="solid"/>
            </a:ln>
            <a:effectLst/>
          </p:spPr>
        </p:cxnSp>
        <p:sp>
          <p:nvSpPr>
            <p:cNvPr id="74" name="Rectangle 170">
              <a:extLst>
                <a:ext uri="{FF2B5EF4-FFF2-40B4-BE49-F238E27FC236}">
                  <a16:creationId xmlns:a16="http://schemas.microsoft.com/office/drawing/2014/main" id="{D336F106-A689-06FD-2E04-2EFB38821F1A}"/>
                </a:ext>
              </a:extLst>
            </p:cNvPr>
            <p:cNvSpPr/>
            <p:nvPr/>
          </p:nvSpPr>
          <p:spPr>
            <a:xfrm>
              <a:off x="2944323" y="2961029"/>
              <a:ext cx="1083644" cy="432084"/>
            </a:xfrm>
            <a:prstGeom prst="rect">
              <a:avLst/>
            </a:prstGeom>
            <a:solidFill>
              <a:srgbClr val="78A234"/>
            </a:solidFill>
            <a:ln w="15875" cap="flat" cmpd="sng" algn="ctr">
              <a:solidFill>
                <a:srgbClr val="78A234">
                  <a:lumMod val="75000"/>
                </a:srgbClr>
              </a:solidFill>
              <a:prstDash val="solid"/>
            </a:ln>
            <a:effectLst/>
          </p:spPr>
          <p:txBody>
            <a:bodyPr lIns="36000" tIns="0" rIns="3600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200" b="1" i="0" u="none" strike="noStrike" kern="0" cap="none" spc="0" normalizeH="0" baseline="0" dirty="0">
                  <a:ln>
                    <a:noFill/>
                  </a:ln>
                  <a:solidFill>
                    <a:prstClr val="black"/>
                  </a:solidFill>
                  <a:effectLst/>
                  <a:uLnTx/>
                  <a:uFillTx/>
                  <a:latin typeface="Calibri"/>
                </a:rPr>
                <a:t>Säätely- ja ylläpitopalvelut</a:t>
              </a:r>
            </a:p>
          </p:txBody>
        </p:sp>
        <p:sp>
          <p:nvSpPr>
            <p:cNvPr id="75" name="Rectangle 172">
              <a:extLst>
                <a:ext uri="{FF2B5EF4-FFF2-40B4-BE49-F238E27FC236}">
                  <a16:creationId xmlns:a16="http://schemas.microsoft.com/office/drawing/2014/main" id="{87D41EE1-09AF-9297-AD46-A67A409C3D7D}"/>
                </a:ext>
              </a:extLst>
            </p:cNvPr>
            <p:cNvSpPr/>
            <p:nvPr/>
          </p:nvSpPr>
          <p:spPr>
            <a:xfrm>
              <a:off x="4215282" y="2709490"/>
              <a:ext cx="1296112" cy="215491"/>
            </a:xfrm>
            <a:prstGeom prst="rect">
              <a:avLst/>
            </a:prstGeom>
            <a:solidFill>
              <a:sysClr val="window" lastClr="FFFFFF"/>
            </a:solidFill>
            <a:ln w="15875" cap="flat" cmpd="sng" algn="ctr">
              <a:solidFill>
                <a:srgbClr val="78A234">
                  <a:lumMod val="75000"/>
                </a:srgbClr>
              </a:solidFill>
              <a:prstDash val="solid"/>
            </a:ln>
            <a:effectLst/>
          </p:spPr>
          <p:txBody>
            <a:bodyPr lIns="36000" tIns="0" rIns="3600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200" b="0" i="0" u="none" strike="noStrike" kern="0" cap="none" spc="0" normalizeH="0" baseline="0" dirty="0">
                  <a:ln>
                    <a:noFill/>
                  </a:ln>
                  <a:solidFill>
                    <a:prstClr val="black"/>
                  </a:solidFill>
                  <a:effectLst/>
                  <a:uLnTx/>
                  <a:uFillTx/>
                  <a:latin typeface="Calibri"/>
                </a:rPr>
                <a:t>Ilmastonmuutos</a:t>
              </a:r>
            </a:p>
          </p:txBody>
        </p:sp>
        <p:sp>
          <p:nvSpPr>
            <p:cNvPr id="76" name="Rectangle 172">
              <a:extLst>
                <a:ext uri="{FF2B5EF4-FFF2-40B4-BE49-F238E27FC236}">
                  <a16:creationId xmlns:a16="http://schemas.microsoft.com/office/drawing/2014/main" id="{3630834D-7B7F-2148-ACB3-3A4E7A17AB16}"/>
                </a:ext>
              </a:extLst>
            </p:cNvPr>
            <p:cNvSpPr/>
            <p:nvPr/>
          </p:nvSpPr>
          <p:spPr>
            <a:xfrm>
              <a:off x="4215282" y="3069563"/>
              <a:ext cx="1296112" cy="215491"/>
            </a:xfrm>
            <a:prstGeom prst="rect">
              <a:avLst/>
            </a:prstGeom>
            <a:solidFill>
              <a:sysClr val="window" lastClr="FFFFFF"/>
            </a:solidFill>
            <a:ln w="15875" cap="flat" cmpd="sng" algn="ctr">
              <a:solidFill>
                <a:srgbClr val="78A234">
                  <a:lumMod val="75000"/>
                </a:srgbClr>
              </a:solidFill>
              <a:prstDash val="solid"/>
            </a:ln>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200" b="0" i="0" u="none" strike="noStrike" kern="0" cap="none" spc="0" normalizeH="0" baseline="0" dirty="0">
                  <a:ln>
                    <a:noFill/>
                  </a:ln>
                  <a:solidFill>
                    <a:prstClr val="black"/>
                  </a:solidFill>
                  <a:effectLst/>
                  <a:uLnTx/>
                  <a:uFillTx/>
                  <a:latin typeface="Calibri"/>
                </a:rPr>
                <a:t>Vesien tila</a:t>
              </a:r>
            </a:p>
          </p:txBody>
        </p:sp>
        <p:cxnSp>
          <p:nvCxnSpPr>
            <p:cNvPr id="77" name="Straight Connector 156">
              <a:extLst>
                <a:ext uri="{FF2B5EF4-FFF2-40B4-BE49-F238E27FC236}">
                  <a16:creationId xmlns:a16="http://schemas.microsoft.com/office/drawing/2014/main" id="{0438B543-F85B-39A4-4D3F-D6F508CE0639}"/>
                </a:ext>
              </a:extLst>
            </p:cNvPr>
            <p:cNvCxnSpPr>
              <a:cxnSpLocks/>
              <a:stCxn id="75" idx="1"/>
              <a:endCxn id="74" idx="3"/>
            </p:cNvCxnSpPr>
            <p:nvPr/>
          </p:nvCxnSpPr>
          <p:spPr>
            <a:xfrm flipH="1">
              <a:off x="4027967" y="2817236"/>
              <a:ext cx="187315" cy="359835"/>
            </a:xfrm>
            <a:prstGeom prst="line">
              <a:avLst/>
            </a:prstGeom>
            <a:solidFill>
              <a:srgbClr val="BBC122"/>
            </a:solidFill>
            <a:ln w="15875" cap="flat" cmpd="sng" algn="ctr">
              <a:solidFill>
                <a:srgbClr val="78A234">
                  <a:lumMod val="75000"/>
                </a:srgbClr>
              </a:solidFill>
              <a:prstDash val="solid"/>
            </a:ln>
            <a:effectLst/>
          </p:spPr>
        </p:cxnSp>
        <p:cxnSp>
          <p:nvCxnSpPr>
            <p:cNvPr id="78" name="Straight Connector 156">
              <a:extLst>
                <a:ext uri="{FF2B5EF4-FFF2-40B4-BE49-F238E27FC236}">
                  <a16:creationId xmlns:a16="http://schemas.microsoft.com/office/drawing/2014/main" id="{30BA168D-0AD8-6CA3-A286-D224E4FA026C}"/>
                </a:ext>
              </a:extLst>
            </p:cNvPr>
            <p:cNvCxnSpPr>
              <a:cxnSpLocks/>
              <a:stCxn id="76" idx="1"/>
              <a:endCxn id="74" idx="3"/>
            </p:cNvCxnSpPr>
            <p:nvPr/>
          </p:nvCxnSpPr>
          <p:spPr>
            <a:xfrm flipH="1" flipV="1">
              <a:off x="4027967" y="3177071"/>
              <a:ext cx="187315" cy="238"/>
            </a:xfrm>
            <a:prstGeom prst="line">
              <a:avLst/>
            </a:prstGeom>
            <a:solidFill>
              <a:srgbClr val="BBC122"/>
            </a:solidFill>
            <a:ln w="15875" cap="flat" cmpd="sng" algn="ctr">
              <a:solidFill>
                <a:srgbClr val="78A234">
                  <a:lumMod val="75000"/>
                </a:srgbClr>
              </a:solidFill>
              <a:prstDash val="solid"/>
            </a:ln>
            <a:effectLst/>
          </p:spPr>
        </p:cxnSp>
        <p:sp>
          <p:nvSpPr>
            <p:cNvPr id="79" name="Rectangle 172">
              <a:extLst>
                <a:ext uri="{FF2B5EF4-FFF2-40B4-BE49-F238E27FC236}">
                  <a16:creationId xmlns:a16="http://schemas.microsoft.com/office/drawing/2014/main" id="{2CB9D274-2B06-CE17-A350-F664C50BDAA1}"/>
                </a:ext>
              </a:extLst>
            </p:cNvPr>
            <p:cNvSpPr/>
            <p:nvPr/>
          </p:nvSpPr>
          <p:spPr>
            <a:xfrm>
              <a:off x="4215282" y="3429070"/>
              <a:ext cx="1296112" cy="215491"/>
            </a:xfrm>
            <a:prstGeom prst="rect">
              <a:avLst/>
            </a:prstGeom>
            <a:solidFill>
              <a:srgbClr val="FFFFFF"/>
            </a:solidFill>
            <a:ln w="15875" cap="flat" cmpd="sng" algn="ctr">
              <a:solidFill>
                <a:srgbClr val="78A234">
                  <a:lumMod val="75000"/>
                </a:srgbClr>
              </a:solidFill>
              <a:prstDash val="solid"/>
            </a:ln>
            <a:effectLst/>
          </p:spPr>
          <p:txBody>
            <a:bodyPr lIns="36000" tIns="0" rIns="3600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200" b="0" i="0" u="none" strike="noStrike" kern="0" cap="none" spc="0" normalizeH="0" baseline="0" dirty="0">
                  <a:ln>
                    <a:noFill/>
                  </a:ln>
                  <a:solidFill>
                    <a:prstClr val="black"/>
                  </a:solidFill>
                  <a:effectLst/>
                  <a:uLnTx/>
                  <a:uFillTx/>
                  <a:latin typeface="Calibri"/>
                </a:rPr>
                <a:t>Monimuotoisuus</a:t>
              </a:r>
            </a:p>
          </p:txBody>
        </p:sp>
        <p:sp>
          <p:nvSpPr>
            <p:cNvPr id="80" name="Rectangle 170">
              <a:extLst>
                <a:ext uri="{FF2B5EF4-FFF2-40B4-BE49-F238E27FC236}">
                  <a16:creationId xmlns:a16="http://schemas.microsoft.com/office/drawing/2014/main" id="{E2C1BB4C-7369-98CB-916E-9024BC84B33A}"/>
                </a:ext>
              </a:extLst>
            </p:cNvPr>
            <p:cNvSpPr/>
            <p:nvPr/>
          </p:nvSpPr>
          <p:spPr>
            <a:xfrm>
              <a:off x="2944323" y="3933116"/>
              <a:ext cx="1083644" cy="360050"/>
            </a:xfrm>
            <a:prstGeom prst="rect">
              <a:avLst/>
            </a:prstGeom>
            <a:solidFill>
              <a:srgbClr val="48A5E1"/>
            </a:solidFill>
            <a:ln w="15875" cap="flat" cmpd="sng" algn="ctr">
              <a:solidFill>
                <a:srgbClr val="48A5E1">
                  <a:lumMod val="75000"/>
                </a:srgbClr>
              </a:solidFill>
              <a:prstDash val="solid"/>
            </a:ln>
            <a:effectLst/>
          </p:spPr>
          <p:txBody>
            <a:bodyPr lIns="36000" tIns="0" rIns="3600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200" b="1" i="0" u="none" strike="noStrike" kern="0" cap="none" spc="0" normalizeH="0" baseline="0" dirty="0">
                  <a:ln>
                    <a:noFill/>
                  </a:ln>
                  <a:solidFill>
                    <a:prstClr val="black"/>
                  </a:solidFill>
                  <a:effectLst/>
                  <a:uLnTx/>
                  <a:uFillTx/>
                  <a:latin typeface="Calibri"/>
                </a:rPr>
                <a:t>Kulttuuri-palvelut</a:t>
              </a:r>
            </a:p>
          </p:txBody>
        </p:sp>
        <p:sp>
          <p:nvSpPr>
            <p:cNvPr id="81" name="Rectangle 172">
              <a:extLst>
                <a:ext uri="{FF2B5EF4-FFF2-40B4-BE49-F238E27FC236}">
                  <a16:creationId xmlns:a16="http://schemas.microsoft.com/office/drawing/2014/main" id="{AD45A2BE-9930-173B-E2A6-D553B4012422}"/>
                </a:ext>
              </a:extLst>
            </p:cNvPr>
            <p:cNvSpPr/>
            <p:nvPr/>
          </p:nvSpPr>
          <p:spPr>
            <a:xfrm>
              <a:off x="4215282" y="3717102"/>
              <a:ext cx="1296112" cy="215491"/>
            </a:xfrm>
            <a:prstGeom prst="rect">
              <a:avLst/>
            </a:prstGeom>
            <a:solidFill>
              <a:sysClr val="window" lastClr="FFFFFF"/>
            </a:solidFill>
            <a:ln w="15875" cap="flat" cmpd="sng" algn="ctr">
              <a:solidFill>
                <a:srgbClr val="48A5E1">
                  <a:lumMod val="75000"/>
                </a:srgbClr>
              </a:solidFill>
              <a:prstDash val="solid"/>
            </a:ln>
            <a:effectLst/>
          </p:spPr>
          <p:txBody>
            <a:bodyPr lIns="36000" tIns="0" rIns="3600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200" b="0" i="0" u="none" strike="noStrike" kern="0" cap="none" spc="0" normalizeH="0" baseline="0" dirty="0">
                  <a:ln>
                    <a:noFill/>
                  </a:ln>
                  <a:solidFill>
                    <a:prstClr val="black"/>
                  </a:solidFill>
                  <a:effectLst/>
                  <a:uLnTx/>
                  <a:uFillTx/>
                  <a:latin typeface="Calibri"/>
                </a:rPr>
                <a:t>Virkistyskäyttö</a:t>
              </a:r>
            </a:p>
          </p:txBody>
        </p:sp>
        <p:sp>
          <p:nvSpPr>
            <p:cNvPr id="82" name="Rectangle 172">
              <a:extLst>
                <a:ext uri="{FF2B5EF4-FFF2-40B4-BE49-F238E27FC236}">
                  <a16:creationId xmlns:a16="http://schemas.microsoft.com/office/drawing/2014/main" id="{8D33145E-7D4F-B219-E969-97EC668B74F8}"/>
                </a:ext>
              </a:extLst>
            </p:cNvPr>
            <p:cNvSpPr/>
            <p:nvPr/>
          </p:nvSpPr>
          <p:spPr>
            <a:xfrm>
              <a:off x="4215232" y="4293166"/>
              <a:ext cx="1296112" cy="215491"/>
            </a:xfrm>
            <a:prstGeom prst="rect">
              <a:avLst/>
            </a:prstGeom>
            <a:solidFill>
              <a:sysClr val="window" lastClr="FFFFFF"/>
            </a:solidFill>
            <a:ln w="15875" cap="flat" cmpd="sng" algn="ctr">
              <a:solidFill>
                <a:srgbClr val="48A5E1">
                  <a:lumMod val="75000"/>
                </a:srgbClr>
              </a:solidFill>
              <a:prstDash val="solid"/>
            </a:ln>
            <a:effectLst/>
          </p:spPr>
          <p:txBody>
            <a:bodyPr lIns="36000" tIns="0" rIns="3600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200" b="0" i="0" u="none" strike="noStrike" kern="0" cap="none" spc="0" normalizeH="0" baseline="0" dirty="0">
                  <a:ln>
                    <a:noFill/>
                  </a:ln>
                  <a:solidFill>
                    <a:prstClr val="black"/>
                  </a:solidFill>
                  <a:effectLst/>
                  <a:uLnTx/>
                  <a:uFillTx/>
                  <a:latin typeface="Calibri"/>
                </a:rPr>
                <a:t>Opetus</a:t>
              </a:r>
            </a:p>
          </p:txBody>
        </p:sp>
        <p:cxnSp>
          <p:nvCxnSpPr>
            <p:cNvPr id="83" name="Straight Connector 156">
              <a:extLst>
                <a:ext uri="{FF2B5EF4-FFF2-40B4-BE49-F238E27FC236}">
                  <a16:creationId xmlns:a16="http://schemas.microsoft.com/office/drawing/2014/main" id="{8DA9F0A4-C389-2576-3014-0B29C52B74A2}"/>
                </a:ext>
              </a:extLst>
            </p:cNvPr>
            <p:cNvCxnSpPr>
              <a:cxnSpLocks/>
              <a:stCxn id="81" idx="1"/>
              <a:endCxn id="80" idx="3"/>
            </p:cNvCxnSpPr>
            <p:nvPr/>
          </p:nvCxnSpPr>
          <p:spPr>
            <a:xfrm flipH="1">
              <a:off x="4027967" y="3824848"/>
              <a:ext cx="187315" cy="288293"/>
            </a:xfrm>
            <a:prstGeom prst="line">
              <a:avLst/>
            </a:prstGeom>
            <a:solidFill>
              <a:srgbClr val="BBC122"/>
            </a:solidFill>
            <a:ln w="15875" cap="flat" cmpd="sng" algn="ctr">
              <a:solidFill>
                <a:srgbClr val="48A5E1">
                  <a:lumMod val="75000"/>
                </a:srgbClr>
              </a:solidFill>
              <a:prstDash val="solid"/>
            </a:ln>
            <a:effectLst/>
          </p:spPr>
        </p:cxnSp>
        <p:cxnSp>
          <p:nvCxnSpPr>
            <p:cNvPr id="84" name="Straight Connector 156">
              <a:extLst>
                <a:ext uri="{FF2B5EF4-FFF2-40B4-BE49-F238E27FC236}">
                  <a16:creationId xmlns:a16="http://schemas.microsoft.com/office/drawing/2014/main" id="{4E8CDFA2-9976-D97A-B63C-4455F73FDD9C}"/>
                </a:ext>
              </a:extLst>
            </p:cNvPr>
            <p:cNvCxnSpPr>
              <a:cxnSpLocks/>
              <a:stCxn id="82" idx="1"/>
              <a:endCxn id="80" idx="3"/>
            </p:cNvCxnSpPr>
            <p:nvPr/>
          </p:nvCxnSpPr>
          <p:spPr>
            <a:xfrm flipH="1" flipV="1">
              <a:off x="4027967" y="4113141"/>
              <a:ext cx="187265" cy="287771"/>
            </a:xfrm>
            <a:prstGeom prst="line">
              <a:avLst/>
            </a:prstGeom>
            <a:solidFill>
              <a:srgbClr val="BBC122"/>
            </a:solidFill>
            <a:ln w="15875" cap="flat" cmpd="sng" algn="ctr">
              <a:solidFill>
                <a:srgbClr val="48A5E1">
                  <a:lumMod val="75000"/>
                </a:srgbClr>
              </a:solidFill>
              <a:prstDash val="solid"/>
            </a:ln>
            <a:effectLst/>
          </p:spPr>
        </p:cxnSp>
        <p:sp>
          <p:nvSpPr>
            <p:cNvPr id="85" name="Rectangle 182">
              <a:extLst>
                <a:ext uri="{FF2B5EF4-FFF2-40B4-BE49-F238E27FC236}">
                  <a16:creationId xmlns:a16="http://schemas.microsoft.com/office/drawing/2014/main" id="{4DEBE7A9-0ECE-380F-C8B7-7787B68C724B}"/>
                </a:ext>
              </a:extLst>
            </p:cNvPr>
            <p:cNvSpPr/>
            <p:nvPr/>
          </p:nvSpPr>
          <p:spPr>
            <a:xfrm>
              <a:off x="7125267" y="2615551"/>
              <a:ext cx="1119149" cy="453479"/>
            </a:xfrm>
            <a:prstGeom prst="rect">
              <a:avLst/>
            </a:prstGeom>
            <a:solidFill>
              <a:srgbClr val="A1A9C2"/>
            </a:solidFill>
            <a:ln w="15875" cap="flat" cmpd="sng" algn="ctr">
              <a:solidFill>
                <a:srgbClr val="A1A9C2">
                  <a:lumMod val="75000"/>
                </a:srgbClr>
              </a:solidFill>
              <a:prstDash val="solid"/>
            </a:ln>
            <a:effectLst/>
          </p:spPr>
          <p:txBody>
            <a:bodyPr lIns="36000" tIns="0" rIns="3600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200" b="0" i="0" u="none" strike="noStrike" kern="0" cap="none" spc="0" normalizeH="0" baseline="0" dirty="0">
                  <a:ln>
                    <a:noFill/>
                  </a:ln>
                  <a:solidFill>
                    <a:srgbClr val="000000"/>
                  </a:solidFill>
                  <a:effectLst/>
                  <a:uLnTx/>
                  <a:uFillTx/>
                  <a:latin typeface="Calibri"/>
                </a:rPr>
                <a:t>VE 2: Suojelu</a:t>
              </a:r>
            </a:p>
          </p:txBody>
        </p:sp>
        <p:sp>
          <p:nvSpPr>
            <p:cNvPr id="86" name="Rectangle 182">
              <a:extLst>
                <a:ext uri="{FF2B5EF4-FFF2-40B4-BE49-F238E27FC236}">
                  <a16:creationId xmlns:a16="http://schemas.microsoft.com/office/drawing/2014/main" id="{87812CC8-468F-24CA-0F51-B7E0D16CEA67}"/>
                </a:ext>
              </a:extLst>
            </p:cNvPr>
            <p:cNvSpPr/>
            <p:nvPr/>
          </p:nvSpPr>
          <p:spPr>
            <a:xfrm>
              <a:off x="7125267" y="3119607"/>
              <a:ext cx="1119149" cy="453479"/>
            </a:xfrm>
            <a:prstGeom prst="rect">
              <a:avLst/>
            </a:prstGeom>
            <a:solidFill>
              <a:srgbClr val="A1A9C2"/>
            </a:solidFill>
            <a:ln w="15875" cap="flat" cmpd="sng" algn="ctr">
              <a:solidFill>
                <a:srgbClr val="A1A9C2">
                  <a:lumMod val="75000"/>
                </a:srgbClr>
              </a:solidFill>
              <a:prstDash val="solid"/>
            </a:ln>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200" b="0" i="0" u="none" strike="noStrike" kern="0" cap="none" spc="0" normalizeH="0" baseline="0" dirty="0">
                  <a:ln>
                    <a:noFill/>
                  </a:ln>
                  <a:solidFill>
                    <a:srgbClr val="000000"/>
                  </a:solidFill>
                  <a:effectLst/>
                  <a:uLnTx/>
                  <a:uFillTx/>
                  <a:latin typeface="Calibri"/>
                </a:rPr>
                <a:t>VE 3: Soidensuo-</a:t>
              </a:r>
              <a:r>
                <a:rPr kumimoji="0" lang="fi-FI" sz="1200" b="0" i="0" u="none" strike="noStrike" kern="0" cap="none" spc="0" normalizeH="0" baseline="0" dirty="0" err="1">
                  <a:ln>
                    <a:noFill/>
                  </a:ln>
                  <a:solidFill>
                    <a:srgbClr val="000000"/>
                  </a:solidFill>
                  <a:effectLst/>
                  <a:uLnTx/>
                  <a:uFillTx/>
                  <a:latin typeface="Calibri"/>
                </a:rPr>
                <a:t>jeluohjelma</a:t>
              </a:r>
              <a:endParaRPr kumimoji="0" lang="fi-FI" sz="1200" b="0" i="0" u="none" strike="noStrike" kern="0" cap="none" spc="0" normalizeH="0" baseline="0" dirty="0">
                <a:ln>
                  <a:noFill/>
                </a:ln>
                <a:solidFill>
                  <a:srgbClr val="000000"/>
                </a:solidFill>
                <a:effectLst/>
                <a:uLnTx/>
                <a:uFillTx/>
                <a:latin typeface="Calibri"/>
              </a:endParaRPr>
            </a:p>
          </p:txBody>
        </p:sp>
        <p:sp>
          <p:nvSpPr>
            <p:cNvPr id="87" name="Rectangle 182">
              <a:extLst>
                <a:ext uri="{FF2B5EF4-FFF2-40B4-BE49-F238E27FC236}">
                  <a16:creationId xmlns:a16="http://schemas.microsoft.com/office/drawing/2014/main" id="{80C5840A-A7EC-8B22-142A-0D66AD7EA491}"/>
                </a:ext>
              </a:extLst>
            </p:cNvPr>
            <p:cNvSpPr/>
            <p:nvPr/>
          </p:nvSpPr>
          <p:spPr>
            <a:xfrm>
              <a:off x="7125267" y="3623663"/>
              <a:ext cx="1119149" cy="453479"/>
            </a:xfrm>
            <a:prstGeom prst="rect">
              <a:avLst/>
            </a:prstGeom>
            <a:solidFill>
              <a:srgbClr val="A1A9C2"/>
            </a:solidFill>
            <a:ln w="15875" cap="flat" cmpd="sng" algn="ctr">
              <a:solidFill>
                <a:srgbClr val="A1A9C2">
                  <a:lumMod val="75000"/>
                </a:srgbClr>
              </a:solidFill>
              <a:prstDash val="solid"/>
            </a:ln>
            <a:effectLst/>
          </p:spPr>
          <p:txBody>
            <a:bodyPr lIns="36000" tIns="0" rIns="3600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200" b="0" i="0" u="none" strike="noStrike" kern="0" cap="none" spc="0" normalizeH="0" baseline="0" dirty="0">
                  <a:ln>
                    <a:noFill/>
                  </a:ln>
                  <a:solidFill>
                    <a:srgbClr val="000000"/>
                  </a:solidFill>
                  <a:effectLst/>
                  <a:uLnTx/>
                  <a:uFillTx/>
                  <a:latin typeface="Calibri"/>
                </a:rPr>
                <a:t>VE 4: Nykymeno jatkuu</a:t>
              </a:r>
            </a:p>
          </p:txBody>
        </p:sp>
        <p:sp>
          <p:nvSpPr>
            <p:cNvPr id="88" name="Tekstiruutu 27">
              <a:extLst>
                <a:ext uri="{FF2B5EF4-FFF2-40B4-BE49-F238E27FC236}">
                  <a16:creationId xmlns:a16="http://schemas.microsoft.com/office/drawing/2014/main" id="{017DADFD-42D5-3997-A519-8B6EFD10BD85}"/>
                </a:ext>
              </a:extLst>
            </p:cNvPr>
            <p:cNvSpPr txBox="1"/>
            <p:nvPr/>
          </p:nvSpPr>
          <p:spPr>
            <a:xfrm>
              <a:off x="1907712" y="1711911"/>
              <a:ext cx="964635"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200" b="1" i="0" u="none" strike="noStrike" kern="0" cap="none" spc="0" normalizeH="0" baseline="0" dirty="0">
                  <a:ln>
                    <a:noFill/>
                  </a:ln>
                  <a:solidFill>
                    <a:srgbClr val="000000"/>
                  </a:solidFill>
                  <a:effectLst/>
                  <a:uLnTx/>
                  <a:uFillTx/>
                </a:rPr>
                <a:t>Päämäärä</a:t>
              </a:r>
            </a:p>
          </p:txBody>
        </p:sp>
        <p:sp>
          <p:nvSpPr>
            <p:cNvPr id="89" name="Tekstiruutu 28">
              <a:extLst>
                <a:ext uri="{FF2B5EF4-FFF2-40B4-BE49-F238E27FC236}">
                  <a16:creationId xmlns:a16="http://schemas.microsoft.com/office/drawing/2014/main" id="{6079C401-012F-F75E-CE0C-F0F959311B15}"/>
                </a:ext>
              </a:extLst>
            </p:cNvPr>
            <p:cNvSpPr txBox="1"/>
            <p:nvPr/>
          </p:nvSpPr>
          <p:spPr>
            <a:xfrm>
              <a:off x="2944322" y="1711911"/>
              <a:ext cx="1123630"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200" b="1" i="0" u="none" strike="noStrike" kern="0" cap="none" spc="0" normalizeH="0" baseline="0" dirty="0">
                  <a:ln>
                    <a:noFill/>
                  </a:ln>
                  <a:solidFill>
                    <a:srgbClr val="000000"/>
                  </a:solidFill>
                  <a:effectLst/>
                  <a:uLnTx/>
                  <a:uFillTx/>
                </a:rPr>
                <a:t>Tavoitteet</a:t>
              </a:r>
            </a:p>
          </p:txBody>
        </p:sp>
        <p:sp>
          <p:nvSpPr>
            <p:cNvPr id="90" name="Tekstiruutu 29">
              <a:extLst>
                <a:ext uri="{FF2B5EF4-FFF2-40B4-BE49-F238E27FC236}">
                  <a16:creationId xmlns:a16="http://schemas.microsoft.com/office/drawing/2014/main" id="{8D4B3020-3DD9-D549-4ADE-52B252048EF8}"/>
                </a:ext>
              </a:extLst>
            </p:cNvPr>
            <p:cNvSpPr txBox="1"/>
            <p:nvPr/>
          </p:nvSpPr>
          <p:spPr>
            <a:xfrm>
              <a:off x="4211968" y="1711911"/>
              <a:ext cx="1296162"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200" b="1" i="0" u="none" strike="noStrike" kern="0" cap="none" spc="0" normalizeH="0" baseline="0" dirty="0">
                  <a:ln>
                    <a:noFill/>
                  </a:ln>
                  <a:solidFill>
                    <a:srgbClr val="000000"/>
                  </a:solidFill>
                  <a:effectLst/>
                  <a:uLnTx/>
                  <a:uFillTx/>
                </a:rPr>
                <a:t>Alatavoitteet</a:t>
              </a:r>
            </a:p>
          </p:txBody>
        </p:sp>
        <p:sp>
          <p:nvSpPr>
            <p:cNvPr id="91" name="Tekstiruutu 30">
              <a:extLst>
                <a:ext uri="{FF2B5EF4-FFF2-40B4-BE49-F238E27FC236}">
                  <a16:creationId xmlns:a16="http://schemas.microsoft.com/office/drawing/2014/main" id="{4C6343C3-E953-2F86-677B-1BEE549DD232}"/>
                </a:ext>
              </a:extLst>
            </p:cNvPr>
            <p:cNvSpPr txBox="1"/>
            <p:nvPr/>
          </p:nvSpPr>
          <p:spPr>
            <a:xfrm>
              <a:off x="7125067" y="1710152"/>
              <a:ext cx="1119349"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200" b="1" i="0" u="none" strike="noStrike" kern="0" cap="none" spc="0" normalizeH="0" baseline="0" dirty="0">
                  <a:ln>
                    <a:noFill/>
                  </a:ln>
                  <a:solidFill>
                    <a:srgbClr val="000000"/>
                  </a:solidFill>
                  <a:effectLst/>
                  <a:uLnTx/>
                  <a:uFillTx/>
                </a:rPr>
                <a:t>Vaihtoehdot</a:t>
              </a:r>
            </a:p>
          </p:txBody>
        </p:sp>
        <p:sp>
          <p:nvSpPr>
            <p:cNvPr id="92" name="Rectangle 167">
              <a:extLst>
                <a:ext uri="{FF2B5EF4-FFF2-40B4-BE49-F238E27FC236}">
                  <a16:creationId xmlns:a16="http://schemas.microsoft.com/office/drawing/2014/main" id="{8460E770-8848-1750-86EA-8525CD74984E}"/>
                </a:ext>
              </a:extLst>
            </p:cNvPr>
            <p:cNvSpPr/>
            <p:nvPr/>
          </p:nvSpPr>
          <p:spPr>
            <a:xfrm>
              <a:off x="5727424" y="2204934"/>
              <a:ext cx="1292856" cy="288000"/>
            </a:xfrm>
            <a:prstGeom prst="rect">
              <a:avLst/>
            </a:prstGeom>
            <a:noFill/>
            <a:ln w="15875" cap="flat" cmpd="sng" algn="ctr">
              <a:noFill/>
              <a:prstDash val="solid"/>
            </a:ln>
            <a:effectLst/>
          </p:spPr>
          <p:txBody>
            <a:bodyPr lIns="36000" tIns="0" rIns="36000" bIns="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fi-FI" sz="1100" b="0" i="0" u="none" strike="noStrike" kern="0" cap="none" spc="0" normalizeH="0" baseline="0" dirty="0">
                  <a:ln>
                    <a:noFill/>
                  </a:ln>
                  <a:solidFill>
                    <a:prstClr val="black"/>
                  </a:solidFill>
                  <a:effectLst/>
                  <a:uLnTx/>
                  <a:uFillTx/>
                  <a:latin typeface="Calibri"/>
                </a:rPr>
                <a:t>Kasvu</a:t>
              </a:r>
              <a:r>
                <a:rPr lang="fi-FI" sz="1100" kern="0" dirty="0">
                  <a:solidFill>
                    <a:prstClr val="black"/>
                  </a:solidFill>
                  <a:latin typeface="Calibri"/>
                </a:rPr>
                <a:t>turve </a:t>
              </a:r>
              <a:r>
                <a:rPr kumimoji="0" lang="fi-FI" sz="1100" b="0" i="0" u="none" strike="noStrike" kern="0" cap="none" spc="0" normalizeH="0" baseline="0" dirty="0">
                  <a:ln>
                    <a:noFill/>
                  </a:ln>
                  <a:solidFill>
                    <a:prstClr val="black"/>
                  </a:solidFill>
                  <a:effectLst/>
                  <a:uLnTx/>
                  <a:uFillTx/>
                  <a:latin typeface="Calibri"/>
                </a:rPr>
                <a:t>(m</a:t>
              </a:r>
              <a:r>
                <a:rPr kumimoji="0" lang="fi-FI" sz="1100" b="0" i="0" u="none" strike="noStrike" kern="0" cap="none" spc="0" normalizeH="0" baseline="30000" dirty="0">
                  <a:ln>
                    <a:noFill/>
                  </a:ln>
                  <a:solidFill>
                    <a:prstClr val="black"/>
                  </a:solidFill>
                  <a:effectLst/>
                  <a:uLnTx/>
                  <a:uFillTx/>
                  <a:latin typeface="Calibri"/>
                </a:rPr>
                <a:t>3</a:t>
              </a:r>
              <a:endParaRPr kumimoji="0" lang="fi-FI" sz="1100" b="0" i="0" u="none" strike="noStrike" kern="0" cap="none" spc="0" normalizeH="0" baseline="0" dirty="0">
                <a:ln>
                  <a:noFill/>
                </a:ln>
                <a:solidFill>
                  <a:prstClr val="black"/>
                </a:solidFill>
                <a:effectLst/>
                <a:uLnTx/>
                <a:uFillTx/>
                <a:latin typeface="Calibri"/>
              </a:endParaRPr>
            </a:p>
          </p:txBody>
        </p:sp>
        <p:cxnSp>
          <p:nvCxnSpPr>
            <p:cNvPr id="93" name="Straight Connector 156">
              <a:extLst>
                <a:ext uri="{FF2B5EF4-FFF2-40B4-BE49-F238E27FC236}">
                  <a16:creationId xmlns:a16="http://schemas.microsoft.com/office/drawing/2014/main" id="{6C390743-12A3-7CBB-5A5E-C2CA9D768099}"/>
                </a:ext>
              </a:extLst>
            </p:cNvPr>
            <p:cNvCxnSpPr>
              <a:cxnSpLocks/>
              <a:stCxn id="110" idx="3"/>
              <a:endCxn id="92" idx="1"/>
            </p:cNvCxnSpPr>
            <p:nvPr/>
          </p:nvCxnSpPr>
          <p:spPr>
            <a:xfrm>
              <a:off x="5508080" y="2241064"/>
              <a:ext cx="219344" cy="107870"/>
            </a:xfrm>
            <a:prstGeom prst="line">
              <a:avLst/>
            </a:prstGeom>
            <a:solidFill>
              <a:srgbClr val="BBC122"/>
            </a:solidFill>
            <a:ln w="15875" cap="flat" cmpd="sng" algn="ctr">
              <a:solidFill>
                <a:srgbClr val="E6A100">
                  <a:lumMod val="75000"/>
                </a:srgbClr>
              </a:solidFill>
              <a:prstDash val="solid"/>
            </a:ln>
            <a:effectLst/>
          </p:spPr>
        </p:cxnSp>
        <p:sp>
          <p:nvSpPr>
            <p:cNvPr id="94" name="Rectangle 167">
              <a:extLst>
                <a:ext uri="{FF2B5EF4-FFF2-40B4-BE49-F238E27FC236}">
                  <a16:creationId xmlns:a16="http://schemas.microsoft.com/office/drawing/2014/main" id="{845220B8-86EB-C7FA-41C1-9DE561FC1544}"/>
                </a:ext>
              </a:extLst>
            </p:cNvPr>
            <p:cNvSpPr/>
            <p:nvPr/>
          </p:nvSpPr>
          <p:spPr>
            <a:xfrm>
              <a:off x="5727424" y="2420958"/>
              <a:ext cx="1584220" cy="216056"/>
            </a:xfrm>
            <a:prstGeom prst="rect">
              <a:avLst/>
            </a:prstGeom>
            <a:noFill/>
            <a:ln w="15875" cap="flat" cmpd="sng" algn="ctr">
              <a:noFill/>
              <a:prstDash val="solid"/>
            </a:ln>
            <a:effectLst/>
          </p:spPr>
          <p:txBody>
            <a:bodyPr lIns="36000" tIns="0" rIns="3600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fi-FI" sz="1100" kern="0" dirty="0">
                  <a:solidFill>
                    <a:prstClr val="black"/>
                  </a:solidFill>
                  <a:latin typeface="Calibri"/>
                </a:rPr>
                <a:t>Asiantuntija-arvio</a:t>
              </a:r>
              <a:endParaRPr kumimoji="0" lang="fi-FI" sz="1100" b="0" i="0" u="none" strike="noStrike" kern="0" cap="none" spc="0" normalizeH="0" baseline="0" dirty="0">
                <a:ln>
                  <a:noFill/>
                </a:ln>
                <a:solidFill>
                  <a:prstClr val="black"/>
                </a:solidFill>
                <a:effectLst/>
                <a:uLnTx/>
                <a:uFillTx/>
                <a:latin typeface="Calibri"/>
              </a:endParaRPr>
            </a:p>
          </p:txBody>
        </p:sp>
        <p:cxnSp>
          <p:nvCxnSpPr>
            <p:cNvPr id="95" name="Straight Connector 156">
              <a:extLst>
                <a:ext uri="{FF2B5EF4-FFF2-40B4-BE49-F238E27FC236}">
                  <a16:creationId xmlns:a16="http://schemas.microsoft.com/office/drawing/2014/main" id="{03E6033F-D51B-2B32-7AC6-6315C9E03EE4}"/>
                </a:ext>
              </a:extLst>
            </p:cNvPr>
            <p:cNvCxnSpPr>
              <a:cxnSpLocks/>
              <a:stCxn id="71" idx="3"/>
              <a:endCxn id="94" idx="1"/>
            </p:cNvCxnSpPr>
            <p:nvPr/>
          </p:nvCxnSpPr>
          <p:spPr>
            <a:xfrm flipV="1">
              <a:off x="5511394" y="2528986"/>
              <a:ext cx="216030" cy="283"/>
            </a:xfrm>
            <a:prstGeom prst="line">
              <a:avLst/>
            </a:prstGeom>
            <a:solidFill>
              <a:srgbClr val="BBC122"/>
            </a:solidFill>
            <a:ln w="15875" cap="flat" cmpd="sng" algn="ctr">
              <a:solidFill>
                <a:srgbClr val="E6A100">
                  <a:lumMod val="75000"/>
                </a:srgbClr>
              </a:solidFill>
              <a:prstDash val="solid"/>
            </a:ln>
            <a:effectLst/>
          </p:spPr>
        </p:cxnSp>
        <p:sp>
          <p:nvSpPr>
            <p:cNvPr id="96" name="Rectangle 167">
              <a:extLst>
                <a:ext uri="{FF2B5EF4-FFF2-40B4-BE49-F238E27FC236}">
                  <a16:creationId xmlns:a16="http://schemas.microsoft.com/office/drawing/2014/main" id="{2AD3EF7F-2D8A-AC45-8F6A-AF2AD1B9C30F}"/>
                </a:ext>
              </a:extLst>
            </p:cNvPr>
            <p:cNvSpPr/>
            <p:nvPr/>
          </p:nvSpPr>
          <p:spPr>
            <a:xfrm>
              <a:off x="5727424" y="2708900"/>
              <a:ext cx="1292856" cy="216082"/>
            </a:xfrm>
            <a:prstGeom prst="rect">
              <a:avLst/>
            </a:prstGeom>
            <a:noFill/>
            <a:ln w="15875" cap="flat" cmpd="sng" algn="ctr">
              <a:noFill/>
              <a:prstDash val="solid"/>
            </a:ln>
            <a:effectLst/>
          </p:spPr>
          <p:txBody>
            <a:bodyPr lIns="36000" tIns="0" rIns="36000" bIns="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fi-FI" sz="1100" b="0" i="0" u="none" strike="noStrike" kern="0" cap="none" spc="0" normalizeH="0" baseline="0" dirty="0">
                  <a:ln>
                    <a:noFill/>
                  </a:ln>
                  <a:solidFill>
                    <a:prstClr val="black"/>
                  </a:solidFill>
                  <a:effectLst/>
                  <a:uLnTx/>
                  <a:uFillTx/>
                  <a:latin typeface="Calibri"/>
                </a:rPr>
                <a:t>Hiilivaraston muutos</a:t>
              </a:r>
            </a:p>
          </p:txBody>
        </p:sp>
        <p:cxnSp>
          <p:nvCxnSpPr>
            <p:cNvPr id="97" name="Straight Connector 156">
              <a:extLst>
                <a:ext uri="{FF2B5EF4-FFF2-40B4-BE49-F238E27FC236}">
                  <a16:creationId xmlns:a16="http://schemas.microsoft.com/office/drawing/2014/main" id="{6D38E309-A4CC-1163-3FA9-DE52E88CD96D}"/>
                </a:ext>
              </a:extLst>
            </p:cNvPr>
            <p:cNvCxnSpPr>
              <a:cxnSpLocks/>
              <a:stCxn id="96" idx="1"/>
              <a:endCxn id="75" idx="3"/>
            </p:cNvCxnSpPr>
            <p:nvPr/>
          </p:nvCxnSpPr>
          <p:spPr>
            <a:xfrm flipH="1">
              <a:off x="5511394" y="2816941"/>
              <a:ext cx="216030" cy="295"/>
            </a:xfrm>
            <a:prstGeom prst="line">
              <a:avLst/>
            </a:prstGeom>
            <a:solidFill>
              <a:srgbClr val="BBC122"/>
            </a:solidFill>
            <a:ln w="15875" cap="flat" cmpd="sng" algn="ctr">
              <a:solidFill>
                <a:srgbClr val="78A234">
                  <a:lumMod val="75000"/>
                </a:srgbClr>
              </a:solidFill>
              <a:prstDash val="solid"/>
            </a:ln>
            <a:effectLst/>
          </p:spPr>
        </p:cxnSp>
        <p:sp>
          <p:nvSpPr>
            <p:cNvPr id="98" name="Rectangle 182">
              <a:extLst>
                <a:ext uri="{FF2B5EF4-FFF2-40B4-BE49-F238E27FC236}">
                  <a16:creationId xmlns:a16="http://schemas.microsoft.com/office/drawing/2014/main" id="{BABEF628-259E-8945-484D-4F1DCB161C10}"/>
                </a:ext>
              </a:extLst>
            </p:cNvPr>
            <p:cNvSpPr/>
            <p:nvPr/>
          </p:nvSpPr>
          <p:spPr>
            <a:xfrm>
              <a:off x="7125067" y="4127719"/>
              <a:ext cx="1119149" cy="453479"/>
            </a:xfrm>
            <a:prstGeom prst="rect">
              <a:avLst/>
            </a:prstGeom>
            <a:solidFill>
              <a:srgbClr val="A1A9C2"/>
            </a:solidFill>
            <a:ln w="15875" cap="flat" cmpd="sng" algn="ctr">
              <a:solidFill>
                <a:srgbClr val="A1A9C2">
                  <a:lumMod val="75000"/>
                </a:srgbClr>
              </a:solidFill>
              <a:prstDash val="solid"/>
            </a:ln>
            <a:effectLst/>
          </p:spPr>
          <p:txBody>
            <a:bodyPr lIns="36000" tIns="0" rIns="3600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200" b="0" i="0" u="none" strike="noStrike" kern="0" cap="none" spc="0" normalizeH="0" baseline="0" dirty="0">
                  <a:ln>
                    <a:noFill/>
                  </a:ln>
                  <a:solidFill>
                    <a:srgbClr val="000000"/>
                  </a:solidFill>
                  <a:effectLst/>
                  <a:uLnTx/>
                  <a:uFillTx/>
                  <a:latin typeface="Calibri"/>
                </a:rPr>
                <a:t>VE 5: Tehostettu turpeentuotanto</a:t>
              </a:r>
            </a:p>
          </p:txBody>
        </p:sp>
        <p:sp>
          <p:nvSpPr>
            <p:cNvPr id="99" name="Rectangle 167">
              <a:extLst>
                <a:ext uri="{FF2B5EF4-FFF2-40B4-BE49-F238E27FC236}">
                  <a16:creationId xmlns:a16="http://schemas.microsoft.com/office/drawing/2014/main" id="{814E014C-956B-A36F-D8CC-6E37D7D63356}"/>
                </a:ext>
              </a:extLst>
            </p:cNvPr>
            <p:cNvSpPr/>
            <p:nvPr/>
          </p:nvSpPr>
          <p:spPr>
            <a:xfrm>
              <a:off x="5727424" y="3069056"/>
              <a:ext cx="1724976" cy="216030"/>
            </a:xfrm>
            <a:prstGeom prst="rect">
              <a:avLst/>
            </a:prstGeom>
            <a:noFill/>
            <a:ln w="15875" cap="flat" cmpd="sng" algn="ctr">
              <a:noFill/>
              <a:prstDash val="solid"/>
            </a:ln>
            <a:effectLst/>
          </p:spPr>
          <p:txBody>
            <a:bodyPr lIns="36000" tIns="0" rIns="36000" bIns="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fi-FI" sz="1100" b="0" i="0" u="none" strike="noStrike" kern="0" cap="none" spc="0" normalizeH="0" baseline="0" dirty="0">
                  <a:ln>
                    <a:noFill/>
                  </a:ln>
                  <a:solidFill>
                    <a:prstClr val="black"/>
                  </a:solidFill>
                  <a:effectLst/>
                  <a:uLnTx/>
                  <a:uFillTx/>
                  <a:latin typeface="Calibri"/>
                </a:rPr>
                <a:t>Kuormitus</a:t>
              </a:r>
            </a:p>
          </p:txBody>
        </p:sp>
        <p:cxnSp>
          <p:nvCxnSpPr>
            <p:cNvPr id="100" name="Straight Connector 156">
              <a:extLst>
                <a:ext uri="{FF2B5EF4-FFF2-40B4-BE49-F238E27FC236}">
                  <a16:creationId xmlns:a16="http://schemas.microsoft.com/office/drawing/2014/main" id="{7C87E6EC-8C73-FA70-1FB8-8EFC1995AEF4}"/>
                </a:ext>
              </a:extLst>
            </p:cNvPr>
            <p:cNvCxnSpPr>
              <a:cxnSpLocks/>
              <a:stCxn id="99" idx="1"/>
              <a:endCxn id="76" idx="3"/>
            </p:cNvCxnSpPr>
            <p:nvPr/>
          </p:nvCxnSpPr>
          <p:spPr>
            <a:xfrm flipH="1">
              <a:off x="5511394" y="3177071"/>
              <a:ext cx="216030" cy="238"/>
            </a:xfrm>
            <a:prstGeom prst="line">
              <a:avLst/>
            </a:prstGeom>
            <a:solidFill>
              <a:srgbClr val="BBC122"/>
            </a:solidFill>
            <a:ln w="15875" cap="flat" cmpd="sng" algn="ctr">
              <a:solidFill>
                <a:srgbClr val="78A234">
                  <a:lumMod val="75000"/>
                </a:srgbClr>
              </a:solidFill>
              <a:prstDash val="solid"/>
            </a:ln>
            <a:effectLst/>
          </p:spPr>
        </p:cxnSp>
        <p:sp>
          <p:nvSpPr>
            <p:cNvPr id="101" name="Rectangle 167">
              <a:extLst>
                <a:ext uri="{FF2B5EF4-FFF2-40B4-BE49-F238E27FC236}">
                  <a16:creationId xmlns:a16="http://schemas.microsoft.com/office/drawing/2014/main" id="{22A187EF-30CA-7B8D-AF98-D975AE66C45D}"/>
                </a:ext>
              </a:extLst>
            </p:cNvPr>
            <p:cNvSpPr/>
            <p:nvPr/>
          </p:nvSpPr>
          <p:spPr>
            <a:xfrm>
              <a:off x="5727424" y="2923366"/>
              <a:ext cx="1652896" cy="217659"/>
            </a:xfrm>
            <a:prstGeom prst="rect">
              <a:avLst/>
            </a:prstGeom>
            <a:noFill/>
            <a:ln w="15875" cap="flat" cmpd="sng" algn="ctr">
              <a:noFill/>
              <a:prstDash val="solid"/>
            </a:ln>
            <a:effectLst/>
          </p:spPr>
          <p:txBody>
            <a:bodyPr lIns="36000" tIns="0" rIns="36000" bIns="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fi-FI" sz="1100" b="0" i="0" u="none" strike="noStrike" kern="0" cap="none" spc="0" normalizeH="0" baseline="0" dirty="0">
                  <a:ln>
                    <a:noFill/>
                  </a:ln>
                  <a:solidFill>
                    <a:prstClr val="black"/>
                  </a:solidFill>
                  <a:effectLst/>
                  <a:uLnTx/>
                  <a:uFillTx/>
                  <a:latin typeface="Calibri"/>
                </a:rPr>
                <a:t>Vettä puhdistava ala</a:t>
              </a:r>
            </a:p>
          </p:txBody>
        </p:sp>
        <p:cxnSp>
          <p:nvCxnSpPr>
            <p:cNvPr id="102" name="Straight Connector 156">
              <a:extLst>
                <a:ext uri="{FF2B5EF4-FFF2-40B4-BE49-F238E27FC236}">
                  <a16:creationId xmlns:a16="http://schemas.microsoft.com/office/drawing/2014/main" id="{7766A02C-B2A0-A35D-0578-A75779E2E9FE}"/>
                </a:ext>
              </a:extLst>
            </p:cNvPr>
            <p:cNvCxnSpPr>
              <a:cxnSpLocks/>
              <a:stCxn id="101" idx="1"/>
              <a:endCxn id="76" idx="3"/>
            </p:cNvCxnSpPr>
            <p:nvPr/>
          </p:nvCxnSpPr>
          <p:spPr>
            <a:xfrm flipH="1">
              <a:off x="5511394" y="3032196"/>
              <a:ext cx="216030" cy="145113"/>
            </a:xfrm>
            <a:prstGeom prst="line">
              <a:avLst/>
            </a:prstGeom>
            <a:solidFill>
              <a:srgbClr val="BBC122"/>
            </a:solidFill>
            <a:ln w="15875" cap="flat" cmpd="sng" algn="ctr">
              <a:solidFill>
                <a:srgbClr val="78A234">
                  <a:lumMod val="75000"/>
                </a:srgbClr>
              </a:solidFill>
              <a:prstDash val="solid"/>
            </a:ln>
            <a:effectLst/>
          </p:spPr>
        </p:cxnSp>
        <p:sp>
          <p:nvSpPr>
            <p:cNvPr id="103" name="Rectangle 167">
              <a:extLst>
                <a:ext uri="{FF2B5EF4-FFF2-40B4-BE49-F238E27FC236}">
                  <a16:creationId xmlns:a16="http://schemas.microsoft.com/office/drawing/2014/main" id="{6540E3CF-A5DF-9B26-0C77-68821586945F}"/>
                </a:ext>
              </a:extLst>
            </p:cNvPr>
            <p:cNvSpPr/>
            <p:nvPr/>
          </p:nvSpPr>
          <p:spPr>
            <a:xfrm>
              <a:off x="5707754" y="3423188"/>
              <a:ext cx="1584220" cy="221906"/>
            </a:xfrm>
            <a:prstGeom prst="rect">
              <a:avLst/>
            </a:prstGeom>
            <a:noFill/>
            <a:ln w="15875" cap="flat" cmpd="sng" algn="ctr">
              <a:noFill/>
              <a:prstDash val="solid"/>
            </a:ln>
            <a:effectLst/>
          </p:spPr>
          <p:txBody>
            <a:bodyPr lIns="36000" tIns="0" rIns="3600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fi-FI" sz="1100" kern="0" dirty="0">
                  <a:solidFill>
                    <a:prstClr val="black"/>
                  </a:solidFill>
                  <a:latin typeface="Calibri"/>
                </a:rPr>
                <a:t>Asiantuntija-arvio</a:t>
              </a:r>
              <a:endParaRPr kumimoji="0" lang="fi-FI" sz="1100" b="0" i="0" u="none" strike="noStrike" kern="0" cap="none" spc="0" normalizeH="0" baseline="0" dirty="0">
                <a:ln>
                  <a:noFill/>
                </a:ln>
                <a:solidFill>
                  <a:prstClr val="black"/>
                </a:solidFill>
                <a:effectLst/>
                <a:uLnTx/>
                <a:uFillTx/>
                <a:latin typeface="Calibri"/>
              </a:endParaRPr>
            </a:p>
          </p:txBody>
        </p:sp>
        <p:cxnSp>
          <p:nvCxnSpPr>
            <p:cNvPr id="104" name="Straight Connector 156">
              <a:extLst>
                <a:ext uri="{FF2B5EF4-FFF2-40B4-BE49-F238E27FC236}">
                  <a16:creationId xmlns:a16="http://schemas.microsoft.com/office/drawing/2014/main" id="{E8AFBA55-E368-E468-01FE-513017F3ABE0}"/>
                </a:ext>
              </a:extLst>
            </p:cNvPr>
            <p:cNvCxnSpPr>
              <a:cxnSpLocks/>
              <a:stCxn id="103" idx="1"/>
              <a:endCxn id="79" idx="3"/>
            </p:cNvCxnSpPr>
            <p:nvPr/>
          </p:nvCxnSpPr>
          <p:spPr>
            <a:xfrm flipH="1">
              <a:off x="5511394" y="3534141"/>
              <a:ext cx="196360" cy="2675"/>
            </a:xfrm>
            <a:prstGeom prst="line">
              <a:avLst/>
            </a:prstGeom>
            <a:solidFill>
              <a:srgbClr val="BBC122"/>
            </a:solidFill>
            <a:ln w="15875" cap="flat" cmpd="sng" algn="ctr">
              <a:solidFill>
                <a:srgbClr val="78A234">
                  <a:lumMod val="75000"/>
                </a:srgbClr>
              </a:solidFill>
              <a:prstDash val="solid"/>
            </a:ln>
            <a:effectLst/>
          </p:spPr>
        </p:cxnSp>
        <p:sp>
          <p:nvSpPr>
            <p:cNvPr id="105" name="Rectangle 167">
              <a:extLst>
                <a:ext uri="{FF2B5EF4-FFF2-40B4-BE49-F238E27FC236}">
                  <a16:creationId xmlns:a16="http://schemas.microsoft.com/office/drawing/2014/main" id="{AF7D283F-26C4-B3E1-5DBF-4029384A14F6}"/>
                </a:ext>
              </a:extLst>
            </p:cNvPr>
            <p:cNvSpPr/>
            <p:nvPr/>
          </p:nvSpPr>
          <p:spPr>
            <a:xfrm>
              <a:off x="5724160" y="3717040"/>
              <a:ext cx="1584220" cy="216054"/>
            </a:xfrm>
            <a:prstGeom prst="rect">
              <a:avLst/>
            </a:prstGeom>
            <a:noFill/>
            <a:ln w="15875" cap="flat" cmpd="sng" algn="ctr">
              <a:noFill/>
              <a:prstDash val="solid"/>
            </a:ln>
            <a:effectLst/>
          </p:spPr>
          <p:txBody>
            <a:bodyPr lIns="36000" tIns="0" rIns="3600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fi-FI" sz="1100" kern="0" dirty="0">
                  <a:solidFill>
                    <a:prstClr val="black"/>
                  </a:solidFill>
                  <a:latin typeface="Calibri"/>
                </a:rPr>
                <a:t>Asiantuntija-arvio</a:t>
              </a:r>
              <a:endParaRPr kumimoji="0" lang="fi-FI" sz="1100" b="0" i="0" u="none" strike="noStrike" kern="0" cap="none" spc="0" normalizeH="0" baseline="0" dirty="0">
                <a:ln>
                  <a:noFill/>
                </a:ln>
                <a:solidFill>
                  <a:prstClr val="black"/>
                </a:solidFill>
                <a:effectLst/>
                <a:uLnTx/>
                <a:uFillTx/>
                <a:latin typeface="Calibri"/>
              </a:endParaRPr>
            </a:p>
          </p:txBody>
        </p:sp>
        <p:sp>
          <p:nvSpPr>
            <p:cNvPr id="106" name="Rectangle 167">
              <a:extLst>
                <a:ext uri="{FF2B5EF4-FFF2-40B4-BE49-F238E27FC236}">
                  <a16:creationId xmlns:a16="http://schemas.microsoft.com/office/drawing/2014/main" id="{BA03DBA5-4B52-68FA-E422-FA3A88723650}"/>
                </a:ext>
              </a:extLst>
            </p:cNvPr>
            <p:cNvSpPr/>
            <p:nvPr/>
          </p:nvSpPr>
          <p:spPr>
            <a:xfrm>
              <a:off x="5724160" y="4293166"/>
              <a:ext cx="1584220" cy="216024"/>
            </a:xfrm>
            <a:prstGeom prst="rect">
              <a:avLst/>
            </a:prstGeom>
            <a:noFill/>
            <a:ln w="15875" cap="flat" cmpd="sng" algn="ctr">
              <a:noFill/>
              <a:prstDash val="solid"/>
            </a:ln>
            <a:effectLst/>
          </p:spPr>
          <p:txBody>
            <a:bodyPr lIns="36000" tIns="0" rIns="3600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fi-FI" sz="1100" kern="0" dirty="0">
                  <a:solidFill>
                    <a:prstClr val="black"/>
                  </a:solidFill>
                  <a:latin typeface="Calibri"/>
                </a:rPr>
                <a:t>Asiantuntija-arvio</a:t>
              </a:r>
              <a:endParaRPr kumimoji="0" lang="fi-FI" sz="1100" b="0" i="0" u="none" strike="noStrike" kern="0" cap="none" spc="0" normalizeH="0" baseline="0" dirty="0">
                <a:ln>
                  <a:noFill/>
                </a:ln>
                <a:solidFill>
                  <a:prstClr val="black"/>
                </a:solidFill>
                <a:effectLst/>
                <a:uLnTx/>
                <a:uFillTx/>
                <a:latin typeface="Calibri"/>
              </a:endParaRPr>
            </a:p>
          </p:txBody>
        </p:sp>
        <p:cxnSp>
          <p:nvCxnSpPr>
            <p:cNvPr id="107" name="Straight Connector 156">
              <a:extLst>
                <a:ext uri="{FF2B5EF4-FFF2-40B4-BE49-F238E27FC236}">
                  <a16:creationId xmlns:a16="http://schemas.microsoft.com/office/drawing/2014/main" id="{63D466A0-7A22-854B-39B9-7526049C15A6}"/>
                </a:ext>
              </a:extLst>
            </p:cNvPr>
            <p:cNvCxnSpPr>
              <a:cxnSpLocks/>
              <a:stCxn id="105" idx="1"/>
              <a:endCxn id="81" idx="3"/>
            </p:cNvCxnSpPr>
            <p:nvPr/>
          </p:nvCxnSpPr>
          <p:spPr>
            <a:xfrm flipH="1" flipV="1">
              <a:off x="5511394" y="3824848"/>
              <a:ext cx="212766" cy="219"/>
            </a:xfrm>
            <a:prstGeom prst="line">
              <a:avLst/>
            </a:prstGeom>
            <a:solidFill>
              <a:srgbClr val="BBC122"/>
            </a:solidFill>
            <a:ln w="15875" cap="flat" cmpd="sng" algn="ctr">
              <a:solidFill>
                <a:srgbClr val="48A5E1">
                  <a:lumMod val="75000"/>
                </a:srgbClr>
              </a:solidFill>
              <a:prstDash val="solid"/>
            </a:ln>
            <a:effectLst/>
          </p:spPr>
        </p:cxnSp>
        <p:cxnSp>
          <p:nvCxnSpPr>
            <p:cNvPr id="108" name="Straight Connector 156">
              <a:extLst>
                <a:ext uri="{FF2B5EF4-FFF2-40B4-BE49-F238E27FC236}">
                  <a16:creationId xmlns:a16="http://schemas.microsoft.com/office/drawing/2014/main" id="{74A9FF4B-4923-9DB5-CE7B-073D3B85D840}"/>
                </a:ext>
              </a:extLst>
            </p:cNvPr>
            <p:cNvCxnSpPr>
              <a:cxnSpLocks/>
              <a:stCxn id="106" idx="1"/>
              <a:endCxn id="82" idx="3"/>
            </p:cNvCxnSpPr>
            <p:nvPr/>
          </p:nvCxnSpPr>
          <p:spPr>
            <a:xfrm flipH="1" flipV="1">
              <a:off x="5511344" y="4400912"/>
              <a:ext cx="212816" cy="266"/>
            </a:xfrm>
            <a:prstGeom prst="line">
              <a:avLst/>
            </a:prstGeom>
            <a:solidFill>
              <a:srgbClr val="BBC122"/>
            </a:solidFill>
            <a:ln w="15875" cap="flat" cmpd="sng" algn="ctr">
              <a:solidFill>
                <a:srgbClr val="48A5E1">
                  <a:lumMod val="75000"/>
                </a:srgbClr>
              </a:solidFill>
              <a:prstDash val="solid"/>
            </a:ln>
            <a:effectLst/>
          </p:spPr>
        </p:cxnSp>
        <p:sp>
          <p:nvSpPr>
            <p:cNvPr id="109" name="Tekstiruutu 48">
              <a:extLst>
                <a:ext uri="{FF2B5EF4-FFF2-40B4-BE49-F238E27FC236}">
                  <a16:creationId xmlns:a16="http://schemas.microsoft.com/office/drawing/2014/main" id="{8ED406D3-90C7-908F-E52B-5D1887114CAB}"/>
                </a:ext>
              </a:extLst>
            </p:cNvPr>
            <p:cNvSpPr txBox="1"/>
            <p:nvPr/>
          </p:nvSpPr>
          <p:spPr>
            <a:xfrm>
              <a:off x="5724160" y="1711911"/>
              <a:ext cx="1008088"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i-FI" sz="1200" b="1" i="0" u="none" strike="noStrike" kern="0" cap="none" spc="0" normalizeH="0" baseline="0" dirty="0">
                  <a:ln>
                    <a:noFill/>
                  </a:ln>
                  <a:solidFill>
                    <a:srgbClr val="000000"/>
                  </a:solidFill>
                  <a:effectLst/>
                  <a:uLnTx/>
                  <a:uFillTx/>
                </a:rPr>
                <a:t>Mittarit</a:t>
              </a:r>
            </a:p>
          </p:txBody>
        </p:sp>
        <p:sp>
          <p:nvSpPr>
            <p:cNvPr id="110" name="Rectangle 167">
              <a:extLst>
                <a:ext uri="{FF2B5EF4-FFF2-40B4-BE49-F238E27FC236}">
                  <a16:creationId xmlns:a16="http://schemas.microsoft.com/office/drawing/2014/main" id="{5B008C20-C16E-D33A-C7F8-756B4EEB00A7}"/>
                </a:ext>
              </a:extLst>
            </p:cNvPr>
            <p:cNvSpPr/>
            <p:nvPr/>
          </p:nvSpPr>
          <p:spPr>
            <a:xfrm>
              <a:off x="4211968" y="2133318"/>
              <a:ext cx="1296112" cy="215491"/>
            </a:xfrm>
            <a:prstGeom prst="rect">
              <a:avLst/>
            </a:prstGeom>
            <a:solidFill>
              <a:sysClr val="window" lastClr="FFFFFF"/>
            </a:solidFill>
            <a:ln w="15875" cap="flat" cmpd="sng" algn="ctr">
              <a:solidFill>
                <a:srgbClr val="E6A100">
                  <a:lumMod val="75000"/>
                </a:srgbClr>
              </a:solidFill>
              <a:prstDash val="solid"/>
            </a:ln>
            <a:effectLst/>
          </p:spPr>
          <p:txBody>
            <a:bodyPr lIns="36000" tIns="0" rIns="3600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200" b="0" i="0" u="none" strike="noStrike" kern="0" cap="none" spc="0" normalizeH="0" baseline="0" dirty="0">
                  <a:ln>
                    <a:noFill/>
                  </a:ln>
                  <a:solidFill>
                    <a:prstClr val="black"/>
                  </a:solidFill>
                  <a:effectLst/>
                  <a:uLnTx/>
                  <a:uFillTx/>
                  <a:latin typeface="Calibri"/>
                </a:rPr>
                <a:t>Turpeentuotanto</a:t>
              </a:r>
            </a:p>
          </p:txBody>
        </p:sp>
        <p:sp>
          <p:nvSpPr>
            <p:cNvPr id="111" name="Rectangle 167">
              <a:extLst>
                <a:ext uri="{FF2B5EF4-FFF2-40B4-BE49-F238E27FC236}">
                  <a16:creationId xmlns:a16="http://schemas.microsoft.com/office/drawing/2014/main" id="{7741C2C1-20D8-8760-B80C-76F2CE5217BC}"/>
                </a:ext>
              </a:extLst>
            </p:cNvPr>
            <p:cNvSpPr/>
            <p:nvPr/>
          </p:nvSpPr>
          <p:spPr>
            <a:xfrm>
              <a:off x="5724160" y="1988942"/>
              <a:ext cx="1944270" cy="288000"/>
            </a:xfrm>
            <a:prstGeom prst="rect">
              <a:avLst/>
            </a:prstGeom>
            <a:noFill/>
            <a:ln w="15875" cap="flat" cmpd="sng" algn="ctr">
              <a:noFill/>
              <a:prstDash val="solid"/>
            </a:ln>
            <a:effectLst/>
          </p:spPr>
          <p:txBody>
            <a:bodyPr lIns="36000" tIns="0" rIns="36000" bIns="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fi-FI" sz="1100" b="0" i="0" u="none" strike="noStrike" kern="0" cap="none" spc="0" normalizeH="0" baseline="0" dirty="0">
                  <a:ln>
                    <a:noFill/>
                  </a:ln>
                  <a:solidFill>
                    <a:prstClr val="black"/>
                  </a:solidFill>
                  <a:effectLst/>
                  <a:uLnTx/>
                  <a:uFillTx/>
                  <a:latin typeface="Calibri"/>
                </a:rPr>
                <a:t>Turve-energia(</a:t>
              </a:r>
              <a:r>
                <a:rPr kumimoji="0" lang="fi-FI" sz="1100" b="0" i="0" u="none" strike="noStrike" kern="0" cap="none" spc="0" normalizeH="0" baseline="0" dirty="0" err="1">
                  <a:ln>
                    <a:noFill/>
                  </a:ln>
                  <a:solidFill>
                    <a:prstClr val="black"/>
                  </a:solidFill>
                  <a:effectLst/>
                  <a:uLnTx/>
                  <a:uFillTx/>
                  <a:latin typeface="Calibri"/>
                </a:rPr>
                <a:t>TWh</a:t>
              </a:r>
              <a:r>
                <a:rPr kumimoji="0" lang="fi-FI" sz="1100" b="0" i="0" u="none" strike="noStrike" kern="0" cap="none" spc="0" normalizeH="0" baseline="0" dirty="0">
                  <a:ln>
                    <a:noFill/>
                  </a:ln>
                  <a:solidFill>
                    <a:prstClr val="black"/>
                  </a:solidFill>
                  <a:effectLst/>
                  <a:uLnTx/>
                  <a:uFillTx/>
                  <a:latin typeface="Calibri"/>
                </a:rPr>
                <a:t>)</a:t>
              </a:r>
            </a:p>
          </p:txBody>
        </p:sp>
        <p:cxnSp>
          <p:nvCxnSpPr>
            <p:cNvPr id="112" name="Straight Connector 156">
              <a:extLst>
                <a:ext uri="{FF2B5EF4-FFF2-40B4-BE49-F238E27FC236}">
                  <a16:creationId xmlns:a16="http://schemas.microsoft.com/office/drawing/2014/main" id="{581FB88B-5C44-3745-4EC1-48D539C5A2BE}"/>
                </a:ext>
              </a:extLst>
            </p:cNvPr>
            <p:cNvCxnSpPr>
              <a:cxnSpLocks/>
              <a:stCxn id="110" idx="3"/>
              <a:endCxn id="111" idx="1"/>
            </p:cNvCxnSpPr>
            <p:nvPr/>
          </p:nvCxnSpPr>
          <p:spPr>
            <a:xfrm flipV="1">
              <a:off x="5508080" y="2132942"/>
              <a:ext cx="216080" cy="108122"/>
            </a:xfrm>
            <a:prstGeom prst="line">
              <a:avLst/>
            </a:prstGeom>
            <a:solidFill>
              <a:srgbClr val="BBC122"/>
            </a:solidFill>
            <a:ln w="15875" cap="flat" cmpd="sng" algn="ctr">
              <a:solidFill>
                <a:srgbClr val="E6A100">
                  <a:lumMod val="75000"/>
                </a:srgbClr>
              </a:solidFill>
              <a:prstDash val="solid"/>
            </a:ln>
            <a:effectLst/>
          </p:spPr>
        </p:cxnSp>
        <p:cxnSp>
          <p:nvCxnSpPr>
            <p:cNvPr id="113" name="Straight Connector 156">
              <a:extLst>
                <a:ext uri="{FF2B5EF4-FFF2-40B4-BE49-F238E27FC236}">
                  <a16:creationId xmlns:a16="http://schemas.microsoft.com/office/drawing/2014/main" id="{F81DE6D3-99B5-1B8C-1DC7-82CB4C495E0B}"/>
                </a:ext>
              </a:extLst>
            </p:cNvPr>
            <p:cNvCxnSpPr>
              <a:cxnSpLocks/>
              <a:stCxn id="70" idx="3"/>
              <a:endCxn id="110" idx="1"/>
            </p:cNvCxnSpPr>
            <p:nvPr/>
          </p:nvCxnSpPr>
          <p:spPr>
            <a:xfrm flipV="1">
              <a:off x="4067952" y="2241064"/>
              <a:ext cx="144016" cy="107931"/>
            </a:xfrm>
            <a:prstGeom prst="line">
              <a:avLst/>
            </a:prstGeom>
            <a:solidFill>
              <a:srgbClr val="BBC122"/>
            </a:solidFill>
            <a:ln w="15875" cap="flat" cmpd="sng" algn="ctr">
              <a:solidFill>
                <a:srgbClr val="E6A100">
                  <a:lumMod val="75000"/>
                </a:srgbClr>
              </a:solidFill>
              <a:prstDash val="solid"/>
            </a:ln>
            <a:effectLst/>
          </p:spPr>
        </p:cxnSp>
        <p:cxnSp>
          <p:nvCxnSpPr>
            <p:cNvPr id="114" name="Straight Connector 156">
              <a:extLst>
                <a:ext uri="{FF2B5EF4-FFF2-40B4-BE49-F238E27FC236}">
                  <a16:creationId xmlns:a16="http://schemas.microsoft.com/office/drawing/2014/main" id="{6F3BA378-B5DB-D810-FC1E-604CF5A5C12F}"/>
                </a:ext>
              </a:extLst>
            </p:cNvPr>
            <p:cNvCxnSpPr>
              <a:cxnSpLocks/>
              <a:stCxn id="79" idx="1"/>
              <a:endCxn id="74" idx="3"/>
            </p:cNvCxnSpPr>
            <p:nvPr/>
          </p:nvCxnSpPr>
          <p:spPr>
            <a:xfrm flipH="1" flipV="1">
              <a:off x="4027967" y="3177071"/>
              <a:ext cx="187315" cy="359745"/>
            </a:xfrm>
            <a:prstGeom prst="line">
              <a:avLst/>
            </a:prstGeom>
            <a:solidFill>
              <a:srgbClr val="BBC122"/>
            </a:solidFill>
            <a:ln w="15875" cap="flat" cmpd="sng" algn="ctr">
              <a:solidFill>
                <a:srgbClr val="78A234">
                  <a:lumMod val="75000"/>
                </a:srgbClr>
              </a:solidFill>
              <a:prstDash val="solid"/>
            </a:ln>
            <a:effectLst/>
          </p:spPr>
        </p:cxnSp>
        <p:sp>
          <p:nvSpPr>
            <p:cNvPr id="115" name="Rectangle 167">
              <a:extLst>
                <a:ext uri="{FF2B5EF4-FFF2-40B4-BE49-F238E27FC236}">
                  <a16:creationId xmlns:a16="http://schemas.microsoft.com/office/drawing/2014/main" id="{4FB05082-6E8C-CB26-1DB3-0A2D63BF320F}"/>
                </a:ext>
              </a:extLst>
            </p:cNvPr>
            <p:cNvSpPr/>
            <p:nvPr/>
          </p:nvSpPr>
          <p:spPr>
            <a:xfrm>
              <a:off x="5724160" y="3213046"/>
              <a:ext cx="2016280" cy="215924"/>
            </a:xfrm>
            <a:prstGeom prst="rect">
              <a:avLst/>
            </a:prstGeom>
            <a:noFill/>
            <a:ln w="15875" cap="flat" cmpd="sng" algn="ctr">
              <a:noFill/>
              <a:prstDash val="solid"/>
            </a:ln>
            <a:effectLst/>
          </p:spPr>
          <p:txBody>
            <a:bodyPr lIns="36000" tIns="0" rIns="36000" bIns="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fi-FI" sz="1100" b="0" i="0" u="none" strike="noStrike" kern="0" cap="none" spc="0" normalizeH="0" baseline="0" dirty="0">
                  <a:ln>
                    <a:noFill/>
                  </a:ln>
                  <a:solidFill>
                    <a:prstClr val="black"/>
                  </a:solidFill>
                  <a:effectLst/>
                  <a:uLnTx/>
                  <a:uFillTx/>
                  <a:latin typeface="Calibri"/>
                </a:rPr>
                <a:t>Kalasto</a:t>
              </a:r>
            </a:p>
          </p:txBody>
        </p:sp>
        <p:cxnSp>
          <p:nvCxnSpPr>
            <p:cNvPr id="116" name="Straight Connector 156">
              <a:extLst>
                <a:ext uri="{FF2B5EF4-FFF2-40B4-BE49-F238E27FC236}">
                  <a16:creationId xmlns:a16="http://schemas.microsoft.com/office/drawing/2014/main" id="{3BF8B7ED-F853-7FA0-1480-8FD38A4FFD8E}"/>
                </a:ext>
              </a:extLst>
            </p:cNvPr>
            <p:cNvCxnSpPr>
              <a:cxnSpLocks/>
              <a:stCxn id="115" idx="1"/>
              <a:endCxn id="76" idx="3"/>
            </p:cNvCxnSpPr>
            <p:nvPr/>
          </p:nvCxnSpPr>
          <p:spPr>
            <a:xfrm flipH="1" flipV="1">
              <a:off x="5511394" y="3177309"/>
              <a:ext cx="212766" cy="143699"/>
            </a:xfrm>
            <a:prstGeom prst="line">
              <a:avLst/>
            </a:prstGeom>
            <a:solidFill>
              <a:srgbClr val="BBC122"/>
            </a:solidFill>
            <a:ln w="15875" cap="flat" cmpd="sng" algn="ctr">
              <a:solidFill>
                <a:srgbClr val="78A234">
                  <a:lumMod val="75000"/>
                </a:srgbClr>
              </a:solidFill>
              <a:prstDash val="solid"/>
            </a:ln>
            <a:effectLst/>
          </p:spPr>
        </p:cxnSp>
        <p:sp>
          <p:nvSpPr>
            <p:cNvPr id="117" name="Rectangle 167">
              <a:extLst>
                <a:ext uri="{FF2B5EF4-FFF2-40B4-BE49-F238E27FC236}">
                  <a16:creationId xmlns:a16="http://schemas.microsoft.com/office/drawing/2014/main" id="{61C52F93-7366-2BA5-1CA1-B4886DA739DB}"/>
                </a:ext>
              </a:extLst>
            </p:cNvPr>
            <p:cNvSpPr/>
            <p:nvPr/>
          </p:nvSpPr>
          <p:spPr>
            <a:xfrm>
              <a:off x="5724160" y="2708900"/>
              <a:ext cx="1584220" cy="288000"/>
            </a:xfrm>
            <a:prstGeom prst="rect">
              <a:avLst/>
            </a:prstGeom>
            <a:noFill/>
            <a:ln w="15875" cap="flat" cmpd="sng" algn="ctr">
              <a:noFill/>
              <a:prstDash val="solid"/>
            </a:ln>
            <a:effectLst/>
          </p:spPr>
          <p:txBody>
            <a:bodyPr lIns="36000" tIns="0" rIns="3600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400" b="0" i="0" u="none" strike="noStrike" kern="0" cap="none" spc="0" normalizeH="0" baseline="0" dirty="0">
                <a:ln>
                  <a:noFill/>
                </a:ln>
                <a:solidFill>
                  <a:prstClr val="black"/>
                </a:solidFill>
                <a:effectLst/>
                <a:uLnTx/>
                <a:uFillTx/>
                <a:latin typeface="Calibri"/>
              </a:endParaRPr>
            </a:p>
          </p:txBody>
        </p:sp>
        <p:sp>
          <p:nvSpPr>
            <p:cNvPr id="118" name="Rectangle 172">
              <a:extLst>
                <a:ext uri="{FF2B5EF4-FFF2-40B4-BE49-F238E27FC236}">
                  <a16:creationId xmlns:a16="http://schemas.microsoft.com/office/drawing/2014/main" id="{659E45F2-78FB-44AB-AE9D-489D9D38CC10}"/>
                </a:ext>
              </a:extLst>
            </p:cNvPr>
            <p:cNvSpPr/>
            <p:nvPr/>
          </p:nvSpPr>
          <p:spPr>
            <a:xfrm>
              <a:off x="4215282" y="4005667"/>
              <a:ext cx="1296112" cy="215491"/>
            </a:xfrm>
            <a:prstGeom prst="rect">
              <a:avLst/>
            </a:prstGeom>
            <a:solidFill>
              <a:sysClr val="window" lastClr="FFFFFF"/>
            </a:solidFill>
            <a:ln w="15875" cap="flat" cmpd="sng" algn="ctr">
              <a:solidFill>
                <a:srgbClr val="48A5E1">
                  <a:lumMod val="75000"/>
                </a:srgbClr>
              </a:solidFill>
              <a:prstDash val="solid"/>
            </a:ln>
            <a:effectLst/>
          </p:spPr>
          <p:txBody>
            <a:bodyPr lIns="36000" tIns="0" rIns="3600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200" b="0" i="0" u="none" strike="noStrike" kern="0" cap="none" spc="0" normalizeH="0" baseline="0" dirty="0">
                  <a:ln>
                    <a:noFill/>
                  </a:ln>
                  <a:solidFill>
                    <a:prstClr val="black"/>
                  </a:solidFill>
                  <a:effectLst/>
                  <a:uLnTx/>
                  <a:uFillTx/>
                  <a:latin typeface="Calibri"/>
                </a:rPr>
                <a:t>Maisema</a:t>
              </a:r>
            </a:p>
          </p:txBody>
        </p:sp>
        <p:sp>
          <p:nvSpPr>
            <p:cNvPr id="119" name="Rectangle 167">
              <a:extLst>
                <a:ext uri="{FF2B5EF4-FFF2-40B4-BE49-F238E27FC236}">
                  <a16:creationId xmlns:a16="http://schemas.microsoft.com/office/drawing/2014/main" id="{FBE9A847-CCC7-752B-0F95-F6802EDA46E9}"/>
                </a:ext>
              </a:extLst>
            </p:cNvPr>
            <p:cNvSpPr/>
            <p:nvPr/>
          </p:nvSpPr>
          <p:spPr>
            <a:xfrm>
              <a:off x="5724210" y="4005666"/>
              <a:ext cx="1584220" cy="215459"/>
            </a:xfrm>
            <a:prstGeom prst="rect">
              <a:avLst/>
            </a:prstGeom>
            <a:noFill/>
            <a:ln w="15875" cap="flat" cmpd="sng" algn="ctr">
              <a:noFill/>
              <a:prstDash val="solid"/>
            </a:ln>
            <a:effectLst/>
          </p:spPr>
          <p:txBody>
            <a:bodyPr lIns="36000" tIns="0" rIns="3600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fi-FI" sz="1100" kern="0" dirty="0">
                  <a:solidFill>
                    <a:prstClr val="black"/>
                  </a:solidFill>
                  <a:latin typeface="Calibri"/>
                </a:rPr>
                <a:t>Asiantuntija-arvio</a:t>
              </a:r>
              <a:endParaRPr kumimoji="0" lang="fi-FI" sz="1100" b="0" i="0" u="none" strike="noStrike" kern="0" cap="none" spc="0" normalizeH="0" baseline="0" dirty="0">
                <a:ln>
                  <a:noFill/>
                </a:ln>
                <a:solidFill>
                  <a:prstClr val="black"/>
                </a:solidFill>
                <a:effectLst/>
                <a:uLnTx/>
                <a:uFillTx/>
                <a:latin typeface="Calibri"/>
              </a:endParaRPr>
            </a:p>
          </p:txBody>
        </p:sp>
        <p:cxnSp>
          <p:nvCxnSpPr>
            <p:cNvPr id="120" name="Straight Connector 156">
              <a:extLst>
                <a:ext uri="{FF2B5EF4-FFF2-40B4-BE49-F238E27FC236}">
                  <a16:creationId xmlns:a16="http://schemas.microsoft.com/office/drawing/2014/main" id="{E2DD5D25-EA97-BBB8-AD89-9E3583290C1A}"/>
                </a:ext>
              </a:extLst>
            </p:cNvPr>
            <p:cNvCxnSpPr>
              <a:cxnSpLocks/>
              <a:stCxn id="119" idx="1"/>
              <a:endCxn id="118" idx="3"/>
            </p:cNvCxnSpPr>
            <p:nvPr/>
          </p:nvCxnSpPr>
          <p:spPr>
            <a:xfrm flipH="1">
              <a:off x="5511394" y="4113396"/>
              <a:ext cx="212816" cy="17"/>
            </a:xfrm>
            <a:prstGeom prst="line">
              <a:avLst/>
            </a:prstGeom>
            <a:solidFill>
              <a:srgbClr val="BBC122"/>
            </a:solidFill>
            <a:ln w="15875" cap="flat" cmpd="sng" algn="ctr">
              <a:solidFill>
                <a:srgbClr val="48A5E1">
                  <a:lumMod val="75000"/>
                </a:srgbClr>
              </a:solidFill>
              <a:prstDash val="solid"/>
            </a:ln>
            <a:effectLst/>
          </p:spPr>
        </p:cxnSp>
        <p:cxnSp>
          <p:nvCxnSpPr>
            <p:cNvPr id="121" name="Straight Connector 156">
              <a:extLst>
                <a:ext uri="{FF2B5EF4-FFF2-40B4-BE49-F238E27FC236}">
                  <a16:creationId xmlns:a16="http://schemas.microsoft.com/office/drawing/2014/main" id="{272002C3-81D2-3446-E644-49CDD7D20C03}"/>
                </a:ext>
              </a:extLst>
            </p:cNvPr>
            <p:cNvCxnSpPr>
              <a:cxnSpLocks/>
              <a:stCxn id="118" idx="1"/>
              <a:endCxn id="80" idx="3"/>
            </p:cNvCxnSpPr>
            <p:nvPr/>
          </p:nvCxnSpPr>
          <p:spPr>
            <a:xfrm flipH="1" flipV="1">
              <a:off x="4027967" y="4113141"/>
              <a:ext cx="187315" cy="272"/>
            </a:xfrm>
            <a:prstGeom prst="line">
              <a:avLst/>
            </a:prstGeom>
            <a:solidFill>
              <a:srgbClr val="BBC122"/>
            </a:solidFill>
            <a:ln w="15875" cap="flat" cmpd="sng" algn="ctr">
              <a:solidFill>
                <a:srgbClr val="48A5E1">
                  <a:lumMod val="75000"/>
                </a:srgbClr>
              </a:solidFill>
              <a:prstDash val="solid"/>
            </a:ln>
            <a:effectLst/>
          </p:spPr>
        </p:cxnSp>
      </p:grpSp>
      <p:sp>
        <p:nvSpPr>
          <p:cNvPr id="122" name="TextBox 121">
            <a:extLst>
              <a:ext uri="{FF2B5EF4-FFF2-40B4-BE49-F238E27FC236}">
                <a16:creationId xmlns:a16="http://schemas.microsoft.com/office/drawing/2014/main" id="{5A4BAD9E-47EF-98BD-94C8-ADC3591AD43B}"/>
              </a:ext>
            </a:extLst>
          </p:cNvPr>
          <p:cNvSpPr txBox="1"/>
          <p:nvPr/>
        </p:nvSpPr>
        <p:spPr>
          <a:xfrm>
            <a:off x="6600056" y="1340768"/>
            <a:ext cx="4896544" cy="432048"/>
          </a:xfrm>
          <a:prstGeom prst="rect">
            <a:avLst/>
          </a:prstGeom>
          <a:noFill/>
        </p:spPr>
        <p:txBody>
          <a:bodyPr wrap="square" lIns="0" tIns="0" rIns="0" bIns="0" rtlCol="0" anchor="t" anchorCtr="0">
            <a:noAutofit/>
          </a:bodyPr>
          <a:lstStyle/>
          <a:p>
            <a:pPr algn="ctr"/>
            <a:r>
              <a:rPr lang="fi-FI" sz="1400" b="1" kern="1200">
                <a:solidFill>
                  <a:schemeClr val="accent4">
                    <a:lumMod val="75000"/>
                  </a:schemeClr>
                </a:solidFill>
                <a:latin typeface="+mn-lt"/>
                <a:ea typeface="+mn-ea"/>
                <a:cs typeface="+mn-cs"/>
              </a:rPr>
              <a:t>Esimerkkinä ekosysteemipalveluihin perustuva turvetuotantostrategioiden vertailu</a:t>
            </a:r>
          </a:p>
        </p:txBody>
      </p:sp>
    </p:spTree>
    <p:extLst>
      <p:ext uri="{BB962C8B-B14F-4D97-AF65-F5344CB8AC3E}">
        <p14:creationId xmlns:p14="http://schemas.microsoft.com/office/powerpoint/2010/main" val="3679762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0AA124-EC28-B254-4498-E6E10CAE95BB}"/>
              </a:ext>
              <a:ext uri="{C183D7F6-B498-43B3-948B-1728B52AA6E4}">
                <adec:decorative xmlns:adec="http://schemas.microsoft.com/office/drawing/2017/decorative" val="1"/>
              </a:ext>
            </a:extLst>
          </p:cNvPr>
          <p:cNvSpPr/>
          <p:nvPr/>
        </p:nvSpPr>
        <p:spPr>
          <a:xfrm>
            <a:off x="9336360" y="5589240"/>
            <a:ext cx="2664296" cy="12687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B38C25C6-8D63-717A-5FBF-5C2DB5AC29E4}"/>
              </a:ext>
            </a:extLst>
          </p:cNvPr>
          <p:cNvSpPr>
            <a:spLocks noGrp="1"/>
          </p:cNvSpPr>
          <p:nvPr>
            <p:ph type="title"/>
          </p:nvPr>
        </p:nvSpPr>
        <p:spPr>
          <a:xfrm>
            <a:off x="682170" y="188640"/>
            <a:ext cx="10166357" cy="798653"/>
          </a:xfrm>
        </p:spPr>
        <p:txBody>
          <a:bodyPr/>
          <a:lstStyle/>
          <a:p>
            <a:r>
              <a:rPr lang="fi-FI" sz="3600" dirty="0">
                <a:solidFill>
                  <a:schemeClr val="tx2">
                    <a:lumMod val="75000"/>
                  </a:schemeClr>
                </a:solidFill>
              </a:rPr>
              <a:t>Tyypillinen arviointiprosessi – Arviointi</a:t>
            </a:r>
          </a:p>
        </p:txBody>
      </p:sp>
      <p:grpSp>
        <p:nvGrpSpPr>
          <p:cNvPr id="7" name="Group 6" descr="Arviointi">
            <a:extLst>
              <a:ext uri="{FF2B5EF4-FFF2-40B4-BE49-F238E27FC236}">
                <a16:creationId xmlns:a16="http://schemas.microsoft.com/office/drawing/2014/main" id="{35F74392-F4B7-5707-3FE5-AB5937ED4B5C}"/>
              </a:ext>
            </a:extLst>
          </p:cNvPr>
          <p:cNvGrpSpPr/>
          <p:nvPr/>
        </p:nvGrpSpPr>
        <p:grpSpPr>
          <a:xfrm>
            <a:off x="839416" y="980728"/>
            <a:ext cx="5616624" cy="5877272"/>
            <a:chOff x="839416" y="980728"/>
            <a:chExt cx="5616624" cy="5877272"/>
          </a:xfrm>
        </p:grpSpPr>
        <p:sp>
          <p:nvSpPr>
            <p:cNvPr id="8" name="Suorakulmio 12">
              <a:extLst>
                <a:ext uri="{FF2B5EF4-FFF2-40B4-BE49-F238E27FC236}">
                  <a16:creationId xmlns:a16="http://schemas.microsoft.com/office/drawing/2014/main" id="{C59CCA56-D92F-584B-DCD1-CADF0E0A3519}"/>
                </a:ext>
              </a:extLst>
            </p:cNvPr>
            <p:cNvSpPr/>
            <p:nvPr/>
          </p:nvSpPr>
          <p:spPr>
            <a:xfrm>
              <a:off x="2927648" y="1124792"/>
              <a:ext cx="3024336" cy="432000"/>
            </a:xfrm>
            <a:prstGeom prst="rect">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white"/>
                  </a:solidFill>
                  <a:effectLst/>
                  <a:uLnTx/>
                  <a:uFillTx/>
                  <a:latin typeface="Arial"/>
                  <a:ea typeface="+mn-ea"/>
                  <a:cs typeface="Poppins" panose="00000500000000000000" pitchFamily="2" charset="0"/>
                </a:rPr>
                <a:t>Ongelman tunnistus </a:t>
              </a:r>
            </a:p>
          </p:txBody>
        </p:sp>
        <p:sp>
          <p:nvSpPr>
            <p:cNvPr id="9" name="Suorakulmio 13">
              <a:extLst>
                <a:ext uri="{FF2B5EF4-FFF2-40B4-BE49-F238E27FC236}">
                  <a16:creationId xmlns:a16="http://schemas.microsoft.com/office/drawing/2014/main" id="{7AA6C0EE-E87A-3D93-1B18-ACF41AF2F7BD}"/>
                </a:ext>
              </a:extLst>
            </p:cNvPr>
            <p:cNvSpPr/>
            <p:nvPr/>
          </p:nvSpPr>
          <p:spPr>
            <a:xfrm>
              <a:off x="2927648" y="1556792"/>
              <a:ext cx="3024336" cy="432000"/>
            </a:xfrm>
            <a:prstGeom prst="rect">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white"/>
                  </a:solidFill>
                  <a:effectLst/>
                  <a:uLnTx/>
                  <a:uFillTx/>
                  <a:latin typeface="Arial"/>
                  <a:ea typeface="+mn-ea"/>
                  <a:cs typeface="Poppins" panose="00000500000000000000" pitchFamily="2" charset="0"/>
                </a:rPr>
                <a:t>Sidosryhmät</a:t>
              </a:r>
            </a:p>
          </p:txBody>
        </p:sp>
        <p:sp>
          <p:nvSpPr>
            <p:cNvPr id="10" name="Suorakulmio 14">
              <a:extLst>
                <a:ext uri="{FF2B5EF4-FFF2-40B4-BE49-F238E27FC236}">
                  <a16:creationId xmlns:a16="http://schemas.microsoft.com/office/drawing/2014/main" id="{5B2760EA-E8A9-AEBC-1788-7A8547053043}"/>
                </a:ext>
              </a:extLst>
            </p:cNvPr>
            <p:cNvSpPr/>
            <p:nvPr/>
          </p:nvSpPr>
          <p:spPr>
            <a:xfrm>
              <a:off x="2927648" y="1988840"/>
              <a:ext cx="3024336" cy="432000"/>
            </a:xfrm>
            <a:prstGeom prst="rect">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white"/>
                  </a:solidFill>
                  <a:effectLst/>
                  <a:uLnTx/>
                  <a:uFillTx/>
                  <a:latin typeface="Arial"/>
                  <a:ea typeface="+mn-ea"/>
                  <a:cs typeface="Poppins" panose="00000500000000000000" pitchFamily="2" charset="0"/>
                </a:rPr>
                <a:t>Tavoitteet</a:t>
              </a:r>
            </a:p>
          </p:txBody>
        </p:sp>
        <p:sp>
          <p:nvSpPr>
            <p:cNvPr id="11" name="Suorakulmio 15">
              <a:extLst>
                <a:ext uri="{FF2B5EF4-FFF2-40B4-BE49-F238E27FC236}">
                  <a16:creationId xmlns:a16="http://schemas.microsoft.com/office/drawing/2014/main" id="{D50B102D-E7CB-6082-13E2-347D5EABDBF3}"/>
                </a:ext>
              </a:extLst>
            </p:cNvPr>
            <p:cNvSpPr/>
            <p:nvPr/>
          </p:nvSpPr>
          <p:spPr>
            <a:xfrm>
              <a:off x="2927968" y="2420936"/>
              <a:ext cx="3024336" cy="432000"/>
            </a:xfrm>
            <a:prstGeom prst="rect">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white"/>
                  </a:solidFill>
                  <a:effectLst/>
                  <a:uLnTx/>
                  <a:uFillTx/>
                  <a:latin typeface="Arial"/>
                  <a:ea typeface="+mn-ea"/>
                  <a:cs typeface="Poppins" panose="00000500000000000000" pitchFamily="2" charset="0"/>
                </a:rPr>
                <a:t>Vaihtoehdot</a:t>
              </a:r>
            </a:p>
          </p:txBody>
        </p:sp>
        <p:sp>
          <p:nvSpPr>
            <p:cNvPr id="12" name="Suorakulmio 16">
              <a:extLst>
                <a:ext uri="{FF2B5EF4-FFF2-40B4-BE49-F238E27FC236}">
                  <a16:creationId xmlns:a16="http://schemas.microsoft.com/office/drawing/2014/main" id="{E71CB143-3EEB-170C-1869-92417C7E83AE}"/>
                </a:ext>
              </a:extLst>
            </p:cNvPr>
            <p:cNvSpPr/>
            <p:nvPr/>
          </p:nvSpPr>
          <p:spPr>
            <a:xfrm>
              <a:off x="2927648" y="3176972"/>
              <a:ext cx="3024336" cy="432048"/>
            </a:xfrm>
            <a:prstGeom prst="rect">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white"/>
                  </a:solidFill>
                  <a:effectLst/>
                  <a:uLnTx/>
                  <a:uFillTx/>
                  <a:latin typeface="Arial"/>
                  <a:ea typeface="+mn-ea"/>
                  <a:cs typeface="Poppins" panose="00000500000000000000" pitchFamily="2" charset="0"/>
                </a:rPr>
                <a:t>Vaikutusten arviointi</a:t>
              </a:r>
            </a:p>
          </p:txBody>
        </p:sp>
        <p:sp>
          <p:nvSpPr>
            <p:cNvPr id="13" name="Suorakulmio 17">
              <a:extLst>
                <a:ext uri="{FF2B5EF4-FFF2-40B4-BE49-F238E27FC236}">
                  <a16:creationId xmlns:a16="http://schemas.microsoft.com/office/drawing/2014/main" id="{2031708E-FDC3-365F-E375-B6810009CE87}"/>
                </a:ext>
              </a:extLst>
            </p:cNvPr>
            <p:cNvSpPr/>
            <p:nvPr/>
          </p:nvSpPr>
          <p:spPr>
            <a:xfrm>
              <a:off x="2927648" y="3609020"/>
              <a:ext cx="3024336" cy="504056"/>
            </a:xfrm>
            <a:prstGeom prst="rect">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ts val="18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white"/>
                  </a:solidFill>
                  <a:effectLst/>
                  <a:uLnTx/>
                  <a:uFillTx/>
                  <a:latin typeface="Arial"/>
                  <a:ea typeface="+mn-ea"/>
                  <a:cs typeface="Poppins" panose="00000500000000000000" pitchFamily="2" charset="0"/>
                </a:rPr>
                <a:t>Sidosryhmien mieltymykset</a:t>
              </a:r>
            </a:p>
          </p:txBody>
        </p:sp>
        <p:sp>
          <p:nvSpPr>
            <p:cNvPr id="14" name="Suorakulmio 18">
              <a:extLst>
                <a:ext uri="{FF2B5EF4-FFF2-40B4-BE49-F238E27FC236}">
                  <a16:creationId xmlns:a16="http://schemas.microsoft.com/office/drawing/2014/main" id="{3C41C5B4-382B-BBF3-D193-56A1BD012D0B}"/>
                </a:ext>
              </a:extLst>
            </p:cNvPr>
            <p:cNvSpPr/>
            <p:nvPr/>
          </p:nvSpPr>
          <p:spPr>
            <a:xfrm>
              <a:off x="2927648" y="4113076"/>
              <a:ext cx="3024336" cy="432048"/>
            </a:xfrm>
            <a:prstGeom prst="rect">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white"/>
                  </a:solidFill>
                  <a:effectLst/>
                  <a:uLnTx/>
                  <a:uFillTx/>
                  <a:latin typeface="Arial"/>
                  <a:ea typeface="+mn-ea"/>
                  <a:cs typeface="Poppins" panose="00000500000000000000" pitchFamily="2" charset="0"/>
                </a:rPr>
                <a:t>MCDA-mallin soveltaminen</a:t>
              </a:r>
            </a:p>
          </p:txBody>
        </p:sp>
        <p:sp>
          <p:nvSpPr>
            <p:cNvPr id="15" name="Suorakulmio 19">
              <a:extLst>
                <a:ext uri="{FF2B5EF4-FFF2-40B4-BE49-F238E27FC236}">
                  <a16:creationId xmlns:a16="http://schemas.microsoft.com/office/drawing/2014/main" id="{49F16B7F-8730-37F2-334A-7C42122D4FD6}"/>
                </a:ext>
              </a:extLst>
            </p:cNvPr>
            <p:cNvSpPr/>
            <p:nvPr/>
          </p:nvSpPr>
          <p:spPr>
            <a:xfrm>
              <a:off x="2927648" y="4869160"/>
              <a:ext cx="3024336" cy="432000"/>
            </a:xfrm>
            <a:prstGeom prst="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white"/>
                  </a:solidFill>
                  <a:effectLst/>
                  <a:uLnTx/>
                  <a:uFillTx/>
                  <a:latin typeface="Arial"/>
                  <a:ea typeface="+mn-ea"/>
                  <a:cs typeface="Poppins" panose="00000500000000000000" pitchFamily="2" charset="0"/>
                </a:rPr>
                <a:t>Tulosten analysointi</a:t>
              </a:r>
            </a:p>
          </p:txBody>
        </p:sp>
        <p:sp>
          <p:nvSpPr>
            <p:cNvPr id="16" name="Suorakulmio 20">
              <a:extLst>
                <a:ext uri="{FF2B5EF4-FFF2-40B4-BE49-F238E27FC236}">
                  <a16:creationId xmlns:a16="http://schemas.microsoft.com/office/drawing/2014/main" id="{340491AB-7FC1-AED8-CD97-E86E76F19542}"/>
                </a:ext>
              </a:extLst>
            </p:cNvPr>
            <p:cNvSpPr/>
            <p:nvPr/>
          </p:nvSpPr>
          <p:spPr>
            <a:xfrm>
              <a:off x="2927648" y="5744283"/>
              <a:ext cx="3024336" cy="504056"/>
            </a:xfrm>
            <a:prstGeom prst="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ts val="18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white"/>
                  </a:solidFill>
                  <a:effectLst/>
                  <a:uLnTx/>
                  <a:uFillTx/>
                  <a:latin typeface="Arial"/>
                  <a:ea typeface="+mn-ea"/>
                  <a:cs typeface="Poppins" panose="00000500000000000000" pitchFamily="2" charset="0"/>
                </a:rPr>
                <a:t>Vaihtoehtojen kehittäminen</a:t>
              </a:r>
            </a:p>
          </p:txBody>
        </p:sp>
        <p:sp>
          <p:nvSpPr>
            <p:cNvPr id="17" name="Suorakulmio 21">
              <a:extLst>
                <a:ext uri="{FF2B5EF4-FFF2-40B4-BE49-F238E27FC236}">
                  <a16:creationId xmlns:a16="http://schemas.microsoft.com/office/drawing/2014/main" id="{9707FCAC-D033-478D-DB01-E183B5E25A0D}"/>
                </a:ext>
              </a:extLst>
            </p:cNvPr>
            <p:cNvSpPr/>
            <p:nvPr/>
          </p:nvSpPr>
          <p:spPr>
            <a:xfrm>
              <a:off x="2927648" y="6248339"/>
              <a:ext cx="3024336" cy="432000"/>
            </a:xfrm>
            <a:prstGeom prst="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white"/>
                  </a:solidFill>
                  <a:effectLst/>
                  <a:uLnTx/>
                  <a:uFillTx/>
                  <a:latin typeface="Arial"/>
                  <a:ea typeface="+mn-ea"/>
                  <a:cs typeface="Poppins" panose="00000500000000000000" pitchFamily="2" charset="0"/>
                </a:rPr>
                <a:t>Politiikkasuositukset</a:t>
              </a:r>
            </a:p>
          </p:txBody>
        </p:sp>
        <p:sp>
          <p:nvSpPr>
            <p:cNvPr id="18" name="Suorakulmio 22">
              <a:extLst>
                <a:ext uri="{FF2B5EF4-FFF2-40B4-BE49-F238E27FC236}">
                  <a16:creationId xmlns:a16="http://schemas.microsoft.com/office/drawing/2014/main" id="{8E45C8BA-C506-FBDF-E803-0FA9057F4DF3}"/>
                </a:ext>
              </a:extLst>
            </p:cNvPr>
            <p:cNvSpPr/>
            <p:nvPr/>
          </p:nvSpPr>
          <p:spPr>
            <a:xfrm>
              <a:off x="2927648" y="5312235"/>
              <a:ext cx="3024336" cy="432000"/>
            </a:xfrm>
            <a:prstGeom prst="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white"/>
                  </a:solidFill>
                  <a:effectLst/>
                  <a:uLnTx/>
                  <a:uFillTx/>
                  <a:latin typeface="Arial"/>
                  <a:ea typeface="+mn-ea"/>
                  <a:cs typeface="Poppins" panose="00000500000000000000" pitchFamily="2" charset="0"/>
                </a:rPr>
                <a:t>Epävarmuuksien tarkastelu</a:t>
              </a:r>
            </a:p>
          </p:txBody>
        </p:sp>
        <p:sp>
          <p:nvSpPr>
            <p:cNvPr id="19" name="Suorakulmio 23">
              <a:extLst>
                <a:ext uri="{FF2B5EF4-FFF2-40B4-BE49-F238E27FC236}">
                  <a16:creationId xmlns:a16="http://schemas.microsoft.com/office/drawing/2014/main" id="{72E30BD4-3FCD-4A50-100B-671522FCE9CC}"/>
                </a:ext>
              </a:extLst>
            </p:cNvPr>
            <p:cNvSpPr/>
            <p:nvPr/>
          </p:nvSpPr>
          <p:spPr>
            <a:xfrm>
              <a:off x="911424" y="1124744"/>
              <a:ext cx="2016224" cy="1728192"/>
            </a:xfrm>
            <a:prstGeom prst="rect">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Arial"/>
                  <a:ea typeface="+mn-ea"/>
                  <a:cs typeface="Poppins" panose="00000500000000000000" pitchFamily="2" charset="0"/>
                </a:rPr>
                <a:t>Ongelman jäsentely</a:t>
              </a:r>
            </a:p>
          </p:txBody>
        </p:sp>
        <p:sp>
          <p:nvSpPr>
            <p:cNvPr id="20" name="Suorakulmio 24">
              <a:extLst>
                <a:ext uri="{FF2B5EF4-FFF2-40B4-BE49-F238E27FC236}">
                  <a16:creationId xmlns:a16="http://schemas.microsoft.com/office/drawing/2014/main" id="{B7CA9232-BDEC-E4DB-4431-01D639729B4C}"/>
                </a:ext>
              </a:extLst>
            </p:cNvPr>
            <p:cNvSpPr/>
            <p:nvPr/>
          </p:nvSpPr>
          <p:spPr>
            <a:xfrm>
              <a:off x="911424" y="3176972"/>
              <a:ext cx="2016224" cy="1368152"/>
            </a:xfrm>
            <a:prstGeom prst="rect">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Arial"/>
                  <a:ea typeface="+mn-ea"/>
                  <a:cs typeface="Poppins" panose="00000500000000000000" pitchFamily="2" charset="0"/>
                </a:rPr>
                <a:t>Arviointi</a:t>
              </a:r>
            </a:p>
          </p:txBody>
        </p:sp>
        <p:sp>
          <p:nvSpPr>
            <p:cNvPr id="21" name="Suorakulmio 25">
              <a:extLst>
                <a:ext uri="{FF2B5EF4-FFF2-40B4-BE49-F238E27FC236}">
                  <a16:creationId xmlns:a16="http://schemas.microsoft.com/office/drawing/2014/main" id="{0E9D2FA4-97B1-D147-3E9A-AD1D754B1440}"/>
                </a:ext>
              </a:extLst>
            </p:cNvPr>
            <p:cNvSpPr/>
            <p:nvPr/>
          </p:nvSpPr>
          <p:spPr>
            <a:xfrm>
              <a:off x="911424" y="4869161"/>
              <a:ext cx="2016224" cy="1811227"/>
            </a:xfrm>
            <a:prstGeom prst="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Arial"/>
                  <a:ea typeface="+mn-ea"/>
                  <a:cs typeface="Poppins" panose="00000500000000000000" pitchFamily="2" charset="0"/>
                </a:rPr>
                <a:t>Suositukset</a:t>
              </a:r>
            </a:p>
          </p:txBody>
        </p:sp>
        <p:sp>
          <p:nvSpPr>
            <p:cNvPr id="27" name="Nuoli: Ylös-alas 26">
              <a:extLst>
                <a:ext uri="{FF2B5EF4-FFF2-40B4-BE49-F238E27FC236}">
                  <a16:creationId xmlns:a16="http://schemas.microsoft.com/office/drawing/2014/main" id="{4D696B16-15B8-D8AD-9930-B561996B08C9}"/>
                </a:ext>
                <a:ext uri="{C183D7F6-B498-43B3-948B-1728B52AA6E4}">
                  <adec:decorative xmlns:adec="http://schemas.microsoft.com/office/drawing/2017/decorative" val="1"/>
                </a:ext>
              </a:extLst>
            </p:cNvPr>
            <p:cNvSpPr/>
            <p:nvPr/>
          </p:nvSpPr>
          <p:spPr>
            <a:xfrm>
              <a:off x="3395700" y="2888941"/>
              <a:ext cx="180020" cy="252028"/>
            </a:xfrm>
            <a:prstGeom prst="upDownArrow">
              <a:avLst>
                <a:gd name="adj1" fmla="val 46895"/>
                <a:gd name="adj2" fmla="val 40680"/>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600" b="0" i="0" u="none" strike="noStrike" kern="1200" cap="none" spc="0" normalizeH="0" baseline="0" noProof="0" dirty="0">
                <a:ln>
                  <a:noFill/>
                </a:ln>
                <a:solidFill>
                  <a:prstClr val="white"/>
                </a:solidFill>
                <a:effectLst/>
                <a:uLnTx/>
                <a:uFillTx/>
                <a:latin typeface="Arial"/>
                <a:ea typeface="+mn-ea"/>
                <a:cs typeface="Poppins" panose="00000500000000000000" pitchFamily="2" charset="0"/>
              </a:endParaRPr>
            </a:p>
          </p:txBody>
        </p:sp>
        <p:sp>
          <p:nvSpPr>
            <p:cNvPr id="28" name="Nuoli: Ylös-alas 26">
              <a:extLst>
                <a:ext uri="{FF2B5EF4-FFF2-40B4-BE49-F238E27FC236}">
                  <a16:creationId xmlns:a16="http://schemas.microsoft.com/office/drawing/2014/main" id="{29598F9D-CF0C-F8C4-3F5D-D5056D8A4A53}"/>
                </a:ext>
              </a:extLst>
            </p:cNvPr>
            <p:cNvSpPr/>
            <p:nvPr/>
          </p:nvSpPr>
          <p:spPr>
            <a:xfrm>
              <a:off x="3395700" y="4581129"/>
              <a:ext cx="180020" cy="252028"/>
            </a:xfrm>
            <a:prstGeom prst="upDownArrow">
              <a:avLst>
                <a:gd name="adj1" fmla="val 46895"/>
                <a:gd name="adj2" fmla="val 40680"/>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600" b="0" i="0" u="none" strike="noStrike" kern="1200" cap="none" spc="0" normalizeH="0" baseline="0" noProof="0" dirty="0">
                <a:ln>
                  <a:noFill/>
                </a:ln>
                <a:solidFill>
                  <a:prstClr val="white"/>
                </a:solidFill>
                <a:effectLst/>
                <a:uLnTx/>
                <a:uFillTx/>
                <a:latin typeface="Arial"/>
                <a:ea typeface="+mn-ea"/>
                <a:cs typeface="Poppins" panose="00000500000000000000" pitchFamily="2" charset="0"/>
              </a:endParaRPr>
            </a:p>
          </p:txBody>
        </p:sp>
        <p:sp>
          <p:nvSpPr>
            <p:cNvPr id="2" name="Nuoli: Oikea 28">
              <a:extLst>
                <a:ext uri="{FF2B5EF4-FFF2-40B4-BE49-F238E27FC236}">
                  <a16:creationId xmlns:a16="http://schemas.microsoft.com/office/drawing/2014/main" id="{DE89EE48-D01A-8BBC-37C7-9D067A60F70F}"/>
                </a:ext>
              </a:extLst>
            </p:cNvPr>
            <p:cNvSpPr/>
            <p:nvPr/>
          </p:nvSpPr>
          <p:spPr>
            <a:xfrm>
              <a:off x="6095999" y="3645024"/>
              <a:ext cx="360041" cy="365125"/>
            </a:xfrm>
            <a:prstGeom prst="rightArrow">
              <a:avLst/>
            </a:prstGeom>
            <a:solidFill>
              <a:schemeClr val="accent3">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600" b="0" i="0" u="none" strike="noStrike" kern="1200" cap="none" spc="0" normalizeH="0" baseline="0" noProof="0" dirty="0">
                <a:ln>
                  <a:noFill/>
                </a:ln>
                <a:solidFill>
                  <a:prstClr val="white"/>
                </a:solidFill>
                <a:effectLst/>
                <a:uLnTx/>
                <a:uFillTx/>
                <a:latin typeface="Arial"/>
                <a:ea typeface="+mn-ea"/>
                <a:cs typeface="Poppins" panose="00000500000000000000" pitchFamily="2" charset="0"/>
              </a:endParaRPr>
            </a:p>
          </p:txBody>
        </p:sp>
        <p:sp>
          <p:nvSpPr>
            <p:cNvPr id="6" name="Rectangle 5">
              <a:extLst>
                <a:ext uri="{FF2B5EF4-FFF2-40B4-BE49-F238E27FC236}">
                  <a16:creationId xmlns:a16="http://schemas.microsoft.com/office/drawing/2014/main" id="{F1072DB9-BE3A-4ECF-7B9D-D453D068CA0B}"/>
                </a:ext>
              </a:extLst>
            </p:cNvPr>
            <p:cNvSpPr/>
            <p:nvPr/>
          </p:nvSpPr>
          <p:spPr>
            <a:xfrm>
              <a:off x="839416" y="4581128"/>
              <a:ext cx="5256584" cy="2276872"/>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4BDC30DD-01DC-CE37-E65E-5E371A2780A9}"/>
                </a:ext>
              </a:extLst>
            </p:cNvPr>
            <p:cNvSpPr/>
            <p:nvPr/>
          </p:nvSpPr>
          <p:spPr>
            <a:xfrm>
              <a:off x="839416" y="980728"/>
              <a:ext cx="5256584" cy="2160240"/>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TextBox 33">
            <a:extLst>
              <a:ext uri="{FF2B5EF4-FFF2-40B4-BE49-F238E27FC236}">
                <a16:creationId xmlns:a16="http://schemas.microsoft.com/office/drawing/2014/main" id="{7F19680E-1083-3275-5EC6-EF406517C9D0}"/>
              </a:ext>
            </a:extLst>
          </p:cNvPr>
          <p:cNvSpPr txBox="1"/>
          <p:nvPr/>
        </p:nvSpPr>
        <p:spPr>
          <a:xfrm>
            <a:off x="6600056" y="980728"/>
            <a:ext cx="5256584" cy="5328592"/>
          </a:xfrm>
          <a:prstGeom prst="rect">
            <a:avLst/>
          </a:prstGeom>
          <a:noFill/>
        </p:spPr>
        <p:txBody>
          <a:bodyPr wrap="square" lIns="0" tIns="0" rIns="0" bIns="0" rtlCol="0" anchor="t" anchorCtr="0">
            <a:noAutofit/>
          </a:bodyPr>
          <a:lstStyle/>
          <a:p>
            <a:pPr algn="l"/>
            <a:r>
              <a:rPr lang="fi-FI" sz="2000" b="1" dirty="0">
                <a:solidFill>
                  <a:schemeClr val="accent3">
                    <a:lumMod val="75000"/>
                  </a:schemeClr>
                </a:solidFill>
              </a:rPr>
              <a:t>Arvioidaan vaihtoehtojen vaikutukset eri tavoitteiden suhteen</a:t>
            </a:r>
          </a:p>
          <a:p>
            <a:pPr marL="342900" indent="-342900" algn="l">
              <a:spcBef>
                <a:spcPts val="600"/>
              </a:spcBef>
              <a:buFont typeface="Arial" panose="020B0604020202020204" pitchFamily="34" charset="0"/>
              <a:buChar char="•"/>
            </a:pPr>
            <a:r>
              <a:rPr lang="fi-FI" sz="2000" dirty="0">
                <a:solidFill>
                  <a:schemeClr val="tx2"/>
                </a:solidFill>
              </a:rPr>
              <a:t>Usein ns. objektiivista </a:t>
            </a:r>
            <a:r>
              <a:rPr lang="fi-FI" sz="2000" kern="1200" dirty="0">
                <a:solidFill>
                  <a:schemeClr val="tx2"/>
                </a:solidFill>
                <a:latin typeface="+mn-lt"/>
                <a:ea typeface="+mn-ea"/>
                <a:cs typeface="+mn-cs"/>
              </a:rPr>
              <a:t>mittaus- tai asiantuntijatietoa</a:t>
            </a:r>
          </a:p>
          <a:p>
            <a:pPr marL="342900" indent="-342900" algn="l">
              <a:spcBef>
                <a:spcPts val="600"/>
              </a:spcBef>
              <a:buFont typeface="Arial" panose="020B0604020202020204" pitchFamily="34" charset="0"/>
              <a:buChar char="•"/>
            </a:pPr>
            <a:r>
              <a:rPr lang="fi-FI" sz="2000" dirty="0">
                <a:solidFill>
                  <a:schemeClr val="tx2"/>
                </a:solidFill>
              </a:rPr>
              <a:t>Voi olla sidosryhmien paikallistietoakin</a:t>
            </a:r>
          </a:p>
          <a:p>
            <a:pPr algn="l">
              <a:spcBef>
                <a:spcPts val="1200"/>
              </a:spcBef>
            </a:pPr>
            <a:r>
              <a:rPr lang="fi-FI" sz="2000" b="1" dirty="0">
                <a:solidFill>
                  <a:schemeClr val="accent3">
                    <a:lumMod val="75000"/>
                  </a:schemeClr>
                </a:solidFill>
              </a:rPr>
              <a:t>Selvitetään, k</a:t>
            </a:r>
            <a:r>
              <a:rPr lang="fi-FI" sz="2000" b="1" kern="1200" dirty="0">
                <a:solidFill>
                  <a:schemeClr val="accent3">
                    <a:lumMod val="75000"/>
                  </a:schemeClr>
                </a:solidFill>
                <a:latin typeface="+mn-lt"/>
                <a:ea typeface="+mn-ea"/>
                <a:cs typeface="+mn-cs"/>
              </a:rPr>
              <a:t>uinka tärkeää eri tavoitteiden saavuttaminen on eri sidosryhmille</a:t>
            </a:r>
            <a:endParaRPr lang="fi-FI" sz="2000" b="1" dirty="0">
              <a:solidFill>
                <a:schemeClr val="accent3">
                  <a:lumMod val="75000"/>
                </a:schemeClr>
              </a:solidFill>
            </a:endParaRPr>
          </a:p>
          <a:p>
            <a:pPr marL="342900" indent="-342900" algn="l">
              <a:spcBef>
                <a:spcPts val="600"/>
              </a:spcBef>
              <a:buFont typeface="Arial" panose="020B0604020202020204" pitchFamily="34" charset="0"/>
              <a:buChar char="•"/>
            </a:pPr>
            <a:r>
              <a:rPr lang="fi-FI" sz="2000" dirty="0">
                <a:solidFill>
                  <a:schemeClr val="tx2"/>
                </a:solidFill>
              </a:rPr>
              <a:t>Tavoitteiden tärkeyden painotukseen erilaisia menetelmiä</a:t>
            </a:r>
          </a:p>
          <a:p>
            <a:pPr marL="342900" indent="-342900" algn="l">
              <a:spcBef>
                <a:spcPts val="600"/>
              </a:spcBef>
              <a:buFont typeface="Arial" panose="020B0604020202020204" pitchFamily="34" charset="0"/>
              <a:buChar char="•"/>
            </a:pPr>
            <a:r>
              <a:rPr lang="fi-FI" sz="2000" dirty="0">
                <a:solidFill>
                  <a:schemeClr val="tx2"/>
                </a:solidFill>
              </a:rPr>
              <a:t>Menetelmien perusperiaate: “Kuinka paljon olisit valmis luopumaan jonkin tavoitteen suhteen täyttääksesi toisen tavoitteen?”</a:t>
            </a:r>
          </a:p>
          <a:p>
            <a:pPr algn="l">
              <a:spcBef>
                <a:spcPts val="1200"/>
              </a:spcBef>
            </a:pPr>
            <a:r>
              <a:rPr lang="fi-FI" sz="2000" b="1" dirty="0">
                <a:solidFill>
                  <a:schemeClr val="accent3">
                    <a:lumMod val="75000"/>
                  </a:schemeClr>
                </a:solidFill>
              </a:rPr>
              <a:t>Sovelletaan MCDA-mallia</a:t>
            </a:r>
          </a:p>
          <a:p>
            <a:pPr marL="342900" indent="-342900" algn="l">
              <a:spcBef>
                <a:spcPts val="600"/>
              </a:spcBef>
              <a:buFont typeface="Arial" panose="020B0604020202020204" pitchFamily="34" charset="0"/>
              <a:buChar char="•"/>
            </a:pPr>
            <a:r>
              <a:rPr lang="fi-FI" sz="2000" dirty="0">
                <a:solidFill>
                  <a:schemeClr val="tx2"/>
                </a:solidFill>
              </a:rPr>
              <a:t>Vaihtoehtojen hyvyysarvojen laskenta painotusten ja vaikutusarvioiden perusteella</a:t>
            </a:r>
            <a:endParaRPr lang="fi-FI" sz="2000" kern="1200" dirty="0">
              <a:solidFill>
                <a:schemeClr val="tx2"/>
              </a:solidFill>
              <a:latin typeface="+mn-lt"/>
              <a:ea typeface="+mn-ea"/>
              <a:cs typeface="+mn-cs"/>
            </a:endParaRPr>
          </a:p>
        </p:txBody>
      </p:sp>
    </p:spTree>
    <p:extLst>
      <p:ext uri="{BB962C8B-B14F-4D97-AF65-F5344CB8AC3E}">
        <p14:creationId xmlns:p14="http://schemas.microsoft.com/office/powerpoint/2010/main" val="2873342076"/>
      </p:ext>
    </p:extLst>
  </p:cSld>
  <p:clrMapOvr>
    <a:masterClrMapping/>
  </p:clrMapOvr>
</p:sld>
</file>

<file path=ppt/theme/theme1.xml><?xml version="1.0" encoding="utf-8"?>
<a:theme xmlns:a="http://schemas.openxmlformats.org/drawingml/2006/main" name="Syke - sisällys">
  <a:themeElements>
    <a:clrScheme name="Syke-värit">
      <a:dk1>
        <a:srgbClr val="000000"/>
      </a:dk1>
      <a:lt1>
        <a:sysClr val="window" lastClr="FFFFFF"/>
      </a:lt1>
      <a:dk2>
        <a:srgbClr val="005854"/>
      </a:dk2>
      <a:lt2>
        <a:srgbClr val="E4E3DE"/>
      </a:lt2>
      <a:accent1>
        <a:srgbClr val="84C497"/>
      </a:accent1>
      <a:accent2>
        <a:srgbClr val="F28E77"/>
      </a:accent2>
      <a:accent3>
        <a:srgbClr val="64C1CB"/>
      </a:accent3>
      <a:accent4>
        <a:srgbClr val="F3A44C"/>
      </a:accent4>
      <a:accent5>
        <a:srgbClr val="B34733"/>
      </a:accent5>
      <a:accent6>
        <a:srgbClr val="006085"/>
      </a:accent6>
      <a:hlink>
        <a:srgbClr val="006085"/>
      </a:hlink>
      <a:folHlink>
        <a:srgbClr val="005854"/>
      </a:folHlink>
    </a:clrScheme>
    <a:fontScheme name="Syke">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t" anchorCtr="0">
        <a:noAutofit/>
      </a:bodyPr>
      <a:lstStyle>
        <a:defPPr algn="l">
          <a:defRPr kern="1200" dirty="0" err="1" smtClean="0">
            <a:solidFill>
              <a:schemeClr val="tx2"/>
            </a:solidFill>
            <a:latin typeface="+mn-lt"/>
            <a:ea typeface="+mn-ea"/>
            <a:cs typeface="+mn-cs"/>
          </a:defRPr>
        </a:defPPr>
      </a:lstStyle>
    </a:txDef>
  </a:objectDefaults>
  <a:extraClrSchemeLst/>
  <a:extLst>
    <a:ext uri="{05A4C25C-085E-4340-85A3-A5531E510DB2}">
      <thm15:themeFamily xmlns:thm15="http://schemas.microsoft.com/office/thememl/2012/main" name="Syken uusia PowerPoint-esityspohjia.potx" id="{3F4C0A51-1777-41A5-8084-6502DDB469E2}" vid="{1F545F2A-7001-46FE-97C9-12AD2C805E5D}"/>
    </a:ext>
  </a:extLst>
</a:theme>
</file>

<file path=ppt/theme/theme2.xml><?xml version="1.0" encoding="utf-8"?>
<a:theme xmlns:a="http://schemas.openxmlformats.org/drawingml/2006/main" name="Syken uusia PowerPoint-esityspohjia">
  <a:themeElements>
    <a:clrScheme name="Syke 2">
      <a:dk1>
        <a:srgbClr val="000000"/>
      </a:dk1>
      <a:lt1>
        <a:sysClr val="window" lastClr="FFFFFF"/>
      </a:lt1>
      <a:dk2>
        <a:srgbClr val="005854"/>
      </a:dk2>
      <a:lt2>
        <a:srgbClr val="FFFFFF"/>
      </a:lt2>
      <a:accent1>
        <a:srgbClr val="005854"/>
      </a:accent1>
      <a:accent2>
        <a:srgbClr val="84C497"/>
      </a:accent2>
      <a:accent3>
        <a:srgbClr val="F28E77"/>
      </a:accent3>
      <a:accent4>
        <a:srgbClr val="64C1CB"/>
      </a:accent4>
      <a:accent5>
        <a:srgbClr val="E4E3DE"/>
      </a:accent5>
      <a:accent6>
        <a:srgbClr val="F6AA70"/>
      </a:accent6>
      <a:hlink>
        <a:srgbClr val="005854"/>
      </a:hlink>
      <a:folHlink>
        <a:srgbClr val="E4E3DE"/>
      </a:folHlink>
    </a:clrScheme>
    <a:fontScheme name="Syke-fontit">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err="1" smtClean="0">
            <a:solidFill>
              <a:schemeClr val="tx2"/>
            </a:solidFill>
          </a:defRPr>
        </a:defPPr>
      </a:lstStyle>
    </a:txDef>
  </a:objectDefaults>
  <a:extraClrSchemeLst/>
  <a:extLst>
    <a:ext uri="{05A4C25C-085E-4340-85A3-A5531E510DB2}">
      <thm15:themeFamily xmlns:thm15="http://schemas.microsoft.com/office/thememl/2012/main" name="Syken uusia PowerPoint-esityspohjia.potx" id="{3F4C0A51-1777-41A5-8084-6502DDB469E2}" vid="{586238C4-9DC5-4DCC-BD4B-05C407BFCF9A}"/>
    </a:ext>
  </a:extLst>
</a:theme>
</file>

<file path=ppt/theme/theme3.xml><?xml version="1.0" encoding="utf-8"?>
<a:theme xmlns:a="http://schemas.openxmlformats.org/drawingml/2006/main" name="1_Syke - sisällys">
  <a:themeElements>
    <a:clrScheme name="Syke">
      <a:dk1>
        <a:srgbClr val="000000"/>
      </a:dk1>
      <a:lt1>
        <a:sysClr val="window" lastClr="FFFFFF"/>
      </a:lt1>
      <a:dk2>
        <a:srgbClr val="005854"/>
      </a:dk2>
      <a:lt2>
        <a:srgbClr val="FFFFFF"/>
      </a:lt2>
      <a:accent1>
        <a:srgbClr val="005854"/>
      </a:accent1>
      <a:accent2>
        <a:srgbClr val="84C497"/>
      </a:accent2>
      <a:accent3>
        <a:srgbClr val="F28E77"/>
      </a:accent3>
      <a:accent4>
        <a:srgbClr val="64C1CB"/>
      </a:accent4>
      <a:accent5>
        <a:srgbClr val="E4E3DE"/>
      </a:accent5>
      <a:accent6>
        <a:srgbClr val="F6AA70"/>
      </a:accent6>
      <a:hlink>
        <a:srgbClr val="005854"/>
      </a:hlink>
      <a:folHlink>
        <a:srgbClr val="E4E3DE"/>
      </a:folHlink>
    </a:clrScheme>
    <a:fontScheme name="Syke">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b" anchorCtr="0">
        <a:noAutofit/>
      </a:bodyPr>
      <a:lstStyle>
        <a:defPPr algn="l">
          <a:defRPr sz="1000" kern="1200" dirty="0" smtClean="0">
            <a:solidFill>
              <a:schemeClr val="accent2"/>
            </a:solidFill>
            <a:latin typeface="+mn-lt"/>
            <a:ea typeface="+mn-ea"/>
            <a:cs typeface="+mn-cs"/>
          </a:defRPr>
        </a:defPPr>
      </a:lstStyle>
    </a:txDef>
  </a:objectDefaults>
  <a:extraClrSchemeLst/>
  <a:extLst>
    <a:ext uri="{05A4C25C-085E-4340-85A3-A5531E510DB2}">
      <thm15:themeFamily xmlns:thm15="http://schemas.microsoft.com/office/thememl/2012/main" name="Syke_PowerPoint-esityspohja_FI.pptx" id="{F00EB1F1-80E2-486C-AFBF-97984A79C15A}" vid="{2C3F6B49-BDCB-449E-A01C-69D1CC767316}"/>
    </a:ext>
  </a:extLst>
</a:theme>
</file>

<file path=ppt/theme/theme4.xml><?xml version="1.0" encoding="utf-8"?>
<a:theme xmlns:a="http://schemas.openxmlformats.org/drawingml/2006/main" name="2_Syke - sisällys">
  <a:themeElements>
    <a:clrScheme name="Syke-värit">
      <a:dk1>
        <a:srgbClr val="000000"/>
      </a:dk1>
      <a:lt1>
        <a:sysClr val="window" lastClr="FFFFFF"/>
      </a:lt1>
      <a:dk2>
        <a:srgbClr val="005854"/>
      </a:dk2>
      <a:lt2>
        <a:srgbClr val="E4E3DE"/>
      </a:lt2>
      <a:accent1>
        <a:srgbClr val="84C497"/>
      </a:accent1>
      <a:accent2>
        <a:srgbClr val="F28E77"/>
      </a:accent2>
      <a:accent3>
        <a:srgbClr val="64C1CB"/>
      </a:accent3>
      <a:accent4>
        <a:srgbClr val="F3A44C"/>
      </a:accent4>
      <a:accent5>
        <a:srgbClr val="B34733"/>
      </a:accent5>
      <a:accent6>
        <a:srgbClr val="006085"/>
      </a:accent6>
      <a:hlink>
        <a:srgbClr val="006085"/>
      </a:hlink>
      <a:folHlink>
        <a:srgbClr val="005854"/>
      </a:folHlink>
    </a:clrScheme>
    <a:fontScheme name="Syke">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t" anchorCtr="0">
        <a:noAutofit/>
      </a:bodyPr>
      <a:lstStyle>
        <a:defPPr algn="l">
          <a:defRPr kern="1200" dirty="0" err="1" smtClean="0">
            <a:solidFill>
              <a:schemeClr val="tx2"/>
            </a:solidFill>
            <a:latin typeface="+mn-lt"/>
            <a:ea typeface="+mn-ea"/>
            <a:cs typeface="+mn-cs"/>
          </a:defRPr>
        </a:defPPr>
      </a:lstStyle>
    </a:txDef>
  </a:objectDefaults>
  <a:extraClrSchemeLst/>
  <a:extLst>
    <a:ext uri="{05A4C25C-085E-4340-85A3-A5531E510DB2}">
      <thm15:themeFamily xmlns:thm15="http://schemas.microsoft.com/office/thememl/2012/main" name="Syke_PowerPoint-esityspohja_FI.potx" id="{71D71ECD-F79C-416E-9431-E7B7BF1224F6}" vid="{0E319E9B-B226-45FF-BCC8-8C841BD0EEC6}"/>
    </a:ext>
  </a:extLst>
</a:theme>
</file>

<file path=ppt/theme/theme5.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10aecce-d17c-40a9-a7ff-b3ef41e3f18b">
      <Terms xmlns="http://schemas.microsoft.com/office/infopath/2007/PartnerControls"/>
    </lcf76f155ced4ddcb4097134ff3c332f>
    <TaxCatchAll xmlns="bded8de7-45a7-4aa7-b9d4-008d45d029a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BAED956FBB92C14C878E8A18E6834AC7" ma:contentTypeVersion="13" ma:contentTypeDescription="Luo uusi asiakirja." ma:contentTypeScope="" ma:versionID="6221af7cdf6560c537f57a88ff8d5332">
  <xsd:schema xmlns:xsd="http://www.w3.org/2001/XMLSchema" xmlns:xs="http://www.w3.org/2001/XMLSchema" xmlns:p="http://schemas.microsoft.com/office/2006/metadata/properties" xmlns:ns2="b10aecce-d17c-40a9-a7ff-b3ef41e3f18b" xmlns:ns3="bded8de7-45a7-4aa7-b9d4-008d45d029a1" targetNamespace="http://schemas.microsoft.com/office/2006/metadata/properties" ma:root="true" ma:fieldsID="acea45771f69ba56977cc1038b92b2dc" ns2:_="" ns3:_="">
    <xsd:import namespace="b10aecce-d17c-40a9-a7ff-b3ef41e3f18b"/>
    <xsd:import namespace="bded8de7-45a7-4aa7-b9d4-008d45d029a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0aecce-d17c-40a9-a7ff-b3ef41e3f1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Kuvien tunnisteet" ma:readOnly="false" ma:fieldId="{5cf76f15-5ced-4ddc-b409-7134ff3c332f}" ma:taxonomyMulti="true" ma:sspId="27ee12cc-49ea-458b-8a70-8770974bc7e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ed8de7-45a7-4aa7-b9d4-008d45d029a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18082b3-6328-4d75-8646-9db5dd497424}" ma:internalName="TaxCatchAll" ma:showField="CatchAllData" ma:web="bded8de7-45a7-4aa7-b9d4-008d45d029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210C80-1422-48EC-B3AA-082AE23BA660}">
  <ds:schemaRefs>
    <ds:schemaRef ds:uri="http://schemas.microsoft.com/sharepoint/v3/contenttype/forms"/>
  </ds:schemaRefs>
</ds:datastoreItem>
</file>

<file path=customXml/itemProps2.xml><?xml version="1.0" encoding="utf-8"?>
<ds:datastoreItem xmlns:ds="http://schemas.openxmlformats.org/officeDocument/2006/customXml" ds:itemID="{1D26F754-862B-498F-AF81-D5EF9FDA9BC9}">
  <ds:schemaRefs>
    <ds:schemaRef ds:uri="http://purl.org/dc/dcmitype/"/>
    <ds:schemaRef ds:uri="http://purl.org/dc/elements/1.1/"/>
    <ds:schemaRef ds:uri="ebb82943-49da-4504-a2f3-a33fb2eb95f1"/>
    <ds:schemaRef ds:uri="http://schemas.microsoft.com/office/2006/documentManagement/types"/>
    <ds:schemaRef ds:uri="http://schemas.openxmlformats.org/package/2006/metadata/core-properties"/>
    <ds:schemaRef ds:uri="http://www.w3.org/XML/1998/namespace"/>
    <ds:schemaRef ds:uri="http://purl.org/dc/terms/"/>
    <ds:schemaRef ds:uri="http://schemas.microsoft.com/office/infopath/2007/PartnerControls"/>
    <ds:schemaRef ds:uri="http://schemas.microsoft.com/office/2006/metadata/properties"/>
    <ds:schemaRef ds:uri="b10aecce-d17c-40a9-a7ff-b3ef41e3f18b"/>
    <ds:schemaRef ds:uri="bded8de7-45a7-4aa7-b9d4-008d45d029a1"/>
  </ds:schemaRefs>
</ds:datastoreItem>
</file>

<file path=customXml/itemProps3.xml><?xml version="1.0" encoding="utf-8"?>
<ds:datastoreItem xmlns:ds="http://schemas.openxmlformats.org/officeDocument/2006/customXml" ds:itemID="{FA6061A2-747E-4DB5-8CDF-21A91DC9F8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0aecce-d17c-40a9-a7ff-b3ef41e3f18b"/>
    <ds:schemaRef ds:uri="bded8de7-45a7-4aa7-b9d4-008d45d029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2902</TotalTime>
  <Words>4692</Words>
  <Application>Microsoft Office PowerPoint</Application>
  <PresentationFormat>Widescreen</PresentationFormat>
  <Paragraphs>836</Paragraphs>
  <Slides>63</Slides>
  <Notes>8</Notes>
  <HiddenSlides>0</HiddenSlides>
  <MMClips>0</MMClips>
  <ScaleCrop>false</ScaleCrop>
  <HeadingPairs>
    <vt:vector size="4" baseType="variant">
      <vt:variant>
        <vt:lpstr>Theme</vt:lpstr>
      </vt:variant>
      <vt:variant>
        <vt:i4>4</vt:i4>
      </vt:variant>
      <vt:variant>
        <vt:lpstr>Slide Titles</vt:lpstr>
      </vt:variant>
      <vt:variant>
        <vt:i4>63</vt:i4>
      </vt:variant>
    </vt:vector>
  </HeadingPairs>
  <TitlesOfParts>
    <vt:vector size="67" baseType="lpstr">
      <vt:lpstr>Syke - sisällys</vt:lpstr>
      <vt:lpstr>Syken uusia PowerPoint-esityspohjia</vt:lpstr>
      <vt:lpstr>1_Syke - sisällys</vt:lpstr>
      <vt:lpstr>2_Syke - sisällys</vt:lpstr>
      <vt:lpstr>Monitavoitearviointi valuma-aluesuunnittelussa:  Käytännön esimerkkejä  </vt:lpstr>
      <vt:lpstr>Esityksen sisältö</vt:lpstr>
      <vt:lpstr> MITÄ ON MONI-TAVOITE-ARVIOINTI?  Kaksi menetelmää  Multi-Criteria  Decision Analysis (MCDA)  Value-Focused Thinking  (VFT)</vt:lpstr>
      <vt:lpstr>ARVO-PERUSTAINEN AJATTELU   =   TAVOITE-KESKEINEN SUUNNITTELU</vt:lpstr>
      <vt:lpstr>Monitavoitearviointi yhdistää tutkimustietoa ja sidosryhmien arvoja</vt:lpstr>
      <vt:lpstr>Avautuva ja suppeneva vaihe</vt:lpstr>
      <vt:lpstr>Tyypillinen arviointiprosessi – Ongelman jäsentely</vt:lpstr>
      <vt:lpstr>Tavoitehierarkian (arvopuun) muodostaminen</vt:lpstr>
      <vt:lpstr>Tyypillinen arviointiprosessi – Arviointi</vt:lpstr>
      <vt:lpstr> Arviointi ja painotus</vt:lpstr>
      <vt:lpstr>Tyypillinen arviointiprosessi – Suositukset</vt:lpstr>
      <vt:lpstr>Tulosten analysointi</vt:lpstr>
      <vt:lpstr>Miksi monitavoitearviointia?</vt:lpstr>
      <vt:lpstr>SysteemiHiili-hanke</vt:lpstr>
      <vt:lpstr>Keskiössä kokonaiskestävyys</vt:lpstr>
      <vt:lpstr>Kokonaiskestävyydestä</vt:lpstr>
      <vt:lpstr>Onko vaihtoehtoehto kestävä?</vt:lpstr>
      <vt:lpstr>Tapaustarkastelut</vt:lpstr>
      <vt:lpstr>Arvoperustainen ajattelu  Komppasuon turvetuotantoalueen jatkokäyttövaihtoehtojen arviointi </vt:lpstr>
      <vt:lpstr>Komppasuon tapaustutkimus</vt:lpstr>
      <vt:lpstr>Työpaja sidosryhmien kanssa</vt:lpstr>
      <vt:lpstr>Tavoitehierarkia turvetuotannosta poistuvien maa-alueiden uusille maankäyttö- muodoille</vt:lpstr>
      <vt:lpstr>Mentimeter-kyselyn tulokset</vt:lpstr>
      <vt:lpstr>Jäsennelty arviointiprosessi  Miehonsuo-Turvesuon jatkokäyttövaihtoehtojen monihyötyinen tarkastelu</vt:lpstr>
      <vt:lpstr>Miehonsuo-Turvesuon tapaustutkimus</vt:lpstr>
      <vt:lpstr>Tavoitelähtöinen prosessi</vt:lpstr>
      <vt:lpstr>Tavoitelähtöinen lähestymistapa – Miehonsuo-Turvesuo</vt:lpstr>
      <vt:lpstr>Ongelman jäsentely</vt:lpstr>
      <vt:lpstr>Toimenpiteiden suuntaa-antavat vaikutukset Lyhyellä aikavälillä: 0–5 vuotta, kenoviivan vasemmalla puolella Keskipitkällä aikavälillä: 6–25 vuotta, kenoviivan oikealla puolella Molemmat verrattuna siihen, että ei tehdä mitään </vt:lpstr>
      <vt:lpstr>Näkökulmien pääasialliset erot</vt:lpstr>
      <vt:lpstr>Prioriteettitoimenpiteet eri näkökulmista</vt:lpstr>
      <vt:lpstr>Tuotoksena jatkokäyttö-ehdotus alueelle (Tässä ehdotus Miehonsuolle, ja vastaava ehdotus tehtiin Turvesuolle)</vt:lpstr>
      <vt:lpstr>Maa- ja metsätalous-toimenpiteiden  kokonaisvaltainen arviointi  Tilakorttien ja monitavoitearvioinnin soveltaminen</vt:lpstr>
      <vt:lpstr>Maa- ja metsätaloustoimenpiteiden  kokonaisvaltainen arviointi</vt:lpstr>
      <vt:lpstr>Tietokortit – Maa- ja metsätaloustoimenpiteiden kestävyyden arviointi</vt:lpstr>
      <vt:lpstr>Vertailutaulukko – Yhteenveto tietokorteista</vt:lpstr>
      <vt:lpstr>Esimerkki monitavoitearvioinnista toimenpiteiden kokonaisvaikutusten arvioinnissa – Vaihe 1</vt:lpstr>
      <vt:lpstr>Esimerkki monitavoitearvioinnista toimenpiteiden kokonaisvaikutusten arvioinnissa – Vaihe 2</vt:lpstr>
      <vt:lpstr>Prioriteettivaluma-alueiden tunnistaminen  Kiurujoen valuma-alueen indeksipohjainen hotspot-tarkastelu</vt:lpstr>
      <vt:lpstr>Valuma-alueiden hotspot-tarkastelu P-Savossa Kiurujoella</vt:lpstr>
      <vt:lpstr>Indikaattorien painotus </vt:lpstr>
      <vt:lpstr>Vaihteluvälien ottaminen huomioon painotuksessa </vt:lpstr>
      <vt:lpstr>SWING-menetelmä voi olla kognitiivisesti haastava</vt:lpstr>
      <vt:lpstr>Vesistökuormitusindeksi</vt:lpstr>
      <vt:lpstr>Monitavoitearvioinnin oppeja indeksitarkasteluihin</vt:lpstr>
      <vt:lpstr>Turve-Arvi  Työkalu entisten turvetuotantoalueiden jatkokäyttövaihtoehtojen arviointiin </vt:lpstr>
      <vt:lpstr>Taustaa työkalun kehitykselle</vt:lpstr>
      <vt:lpstr>Soveltuvuusarviointi Riveillä eri vaihtoehdot Sarakkeissa arvio vaihtoehdon soveltuvuudesta kunkin eri ominaisuuden suhteen</vt:lpstr>
      <vt:lpstr>Lisätietoikkuna soveltuvuusarvioinnin perusteista</vt:lpstr>
      <vt:lpstr>Monitavoitearviointi Riveillä eri vaihtoehdot Sarakkeissa arvio vaihtoehdon kokonaisvaikutuksista sekä  vaikutuksista eri kriteereihin</vt:lpstr>
      <vt:lpstr>Monitavoitearviointi + metsänkasvumalli + GIS  Kiuruveden metsän-hakkuuvaihtoehtojen monitavoitearviointi</vt:lpstr>
      <vt:lpstr>Kiuruveden metsänhakkuuvaihtoehtojen monitavoitearviointi</vt:lpstr>
      <vt:lpstr>Vaiheittainen arviointiprosessi</vt:lpstr>
      <vt:lpstr>Hakkuutasojen vertailu</vt:lpstr>
      <vt:lpstr>Alueellisten hakkuutasojen arviointi</vt:lpstr>
      <vt:lpstr>Tukea paikalliseen suunnitteluun</vt:lpstr>
      <vt:lpstr>Yhteenveto ja päätelmiä</vt:lpstr>
      <vt:lpstr>Kokemuksia monitavoitearvioinnista</vt:lpstr>
      <vt:lpstr>Lopuksi</vt:lpstr>
      <vt:lpstr>SysteemiHiili-hankkeen toimintasuosituksia</vt:lpstr>
      <vt:lpstr>Lisätietoa esimerkkitapauksista</vt:lpstr>
      <vt:lpstr>Systeemihiili-hankkeen tuotoksia</vt:lpstr>
      <vt:lpstr>Monitavoitearvioinnista ja valuma-aluesuunnittelusta yleisesti</vt:lpstr>
    </vt:vector>
  </TitlesOfParts>
  <Company>SYKE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HiiliVie - Monitavoitearviointi</dc:title>
  <dc:creator>Mustajoki Jyri</dc:creator>
  <cp:lastModifiedBy>Mustajoki Jyri</cp:lastModifiedBy>
  <cp:revision>79</cp:revision>
  <dcterms:created xsi:type="dcterms:W3CDTF">2023-12-08T13:21:16Z</dcterms:created>
  <dcterms:modified xsi:type="dcterms:W3CDTF">2024-12-12T07:52:00Z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0x010100BAED956FBB92C14C878E8A18E6834AC7</vt:lpwstr>
  </property>
  <property fmtid="{D5CDD505-2E9C-101B-9397-08002B2CF9AE}" pid="3" name="MediaServiceImageTags">
    <vt:lpwstr/>
  </property>
</Properties>
</file>