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57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87F16-5D5B-4D98-AB30-D96E4F97F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fi-FI" smtClean="0"/>
              <a:t>KoneDigi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E3A7A3B-BCF7-4707-B4FC-2F1ECCE109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1" y="0"/>
            <a:ext cx="1261981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1374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hits1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1484785"/>
            <a:ext cx="3240360" cy="1727116"/>
          </a:xfrm>
          <a:prstGeom prst="rect">
            <a:avLst/>
          </a:prstGeom>
        </p:spPr>
      </p:pic>
      <p:pic>
        <p:nvPicPr>
          <p:cNvPr id="6" name="Kuva 5" descr="hits1B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86933" y="1341234"/>
            <a:ext cx="2148752" cy="1870074"/>
          </a:xfrm>
          <a:prstGeom prst="rect">
            <a:avLst/>
          </a:prstGeom>
        </p:spPr>
      </p:pic>
      <p:sp>
        <p:nvSpPr>
          <p:cNvPr id="19" name="Tekstikehys 18"/>
          <p:cNvSpPr txBox="1"/>
          <p:nvPr/>
        </p:nvSpPr>
        <p:spPr>
          <a:xfrm>
            <a:off x="2468032" y="40466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HITSAUKSEEN LIITTYVIÄ SANOJA ja LYHENTEITÄ</a:t>
            </a:r>
          </a:p>
        </p:txBody>
      </p:sp>
      <p:sp>
        <p:nvSpPr>
          <p:cNvPr id="21" name="Tekstikehys 20"/>
          <p:cNvSpPr txBox="1"/>
          <p:nvPr/>
        </p:nvSpPr>
        <p:spPr>
          <a:xfrm>
            <a:off x="1690012" y="1284496"/>
            <a:ext cx="16561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Päittäishitsi</a:t>
            </a:r>
          </a:p>
        </p:txBody>
      </p:sp>
      <p:sp>
        <p:nvSpPr>
          <p:cNvPr id="22" name="Tekstikehys 21"/>
          <p:cNvSpPr txBox="1"/>
          <p:nvPr/>
        </p:nvSpPr>
        <p:spPr>
          <a:xfrm>
            <a:off x="5364088" y="3170772"/>
            <a:ext cx="16561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Pienahitsi</a:t>
            </a:r>
          </a:p>
        </p:txBody>
      </p:sp>
      <p:pic>
        <p:nvPicPr>
          <p:cNvPr id="10" name="Kuva 9" descr="putki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987824" y="3931388"/>
            <a:ext cx="1872208" cy="2202597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725772" y="1224888"/>
            <a:ext cx="7344816" cy="2376264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kehys 11"/>
          <p:cNvSpPr txBox="1"/>
          <p:nvPr/>
        </p:nvSpPr>
        <p:spPr>
          <a:xfrm>
            <a:off x="3851920" y="1268760"/>
            <a:ext cx="16561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Levy</a:t>
            </a:r>
          </a:p>
        </p:txBody>
      </p:sp>
      <p:sp>
        <p:nvSpPr>
          <p:cNvPr id="13" name="Tekstikehys 12"/>
          <p:cNvSpPr txBox="1"/>
          <p:nvPr/>
        </p:nvSpPr>
        <p:spPr>
          <a:xfrm>
            <a:off x="4427984" y="1700808"/>
            <a:ext cx="43204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P</a:t>
            </a:r>
          </a:p>
        </p:txBody>
      </p:sp>
      <p:sp>
        <p:nvSpPr>
          <p:cNvPr id="14" name="Tekstikehys 13"/>
          <p:cNvSpPr txBox="1"/>
          <p:nvPr/>
        </p:nvSpPr>
        <p:spPr>
          <a:xfrm>
            <a:off x="7164288" y="2708920"/>
            <a:ext cx="6480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FW</a:t>
            </a:r>
          </a:p>
        </p:txBody>
      </p:sp>
      <p:sp>
        <p:nvSpPr>
          <p:cNvPr id="15" name="Tekstikehys 14"/>
          <p:cNvSpPr txBox="1"/>
          <p:nvPr/>
        </p:nvSpPr>
        <p:spPr>
          <a:xfrm>
            <a:off x="2104656" y="3054892"/>
            <a:ext cx="6480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BW</a:t>
            </a:r>
          </a:p>
        </p:txBody>
      </p:sp>
      <p:sp>
        <p:nvSpPr>
          <p:cNvPr id="16" name="Suorakulmio 15"/>
          <p:cNvSpPr/>
          <p:nvPr/>
        </p:nvSpPr>
        <p:spPr>
          <a:xfrm>
            <a:off x="2339752" y="3717032"/>
            <a:ext cx="3323446" cy="2592288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kehys 16"/>
          <p:cNvSpPr txBox="1"/>
          <p:nvPr/>
        </p:nvSpPr>
        <p:spPr>
          <a:xfrm>
            <a:off x="3203848" y="3789040"/>
            <a:ext cx="165618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Putki</a:t>
            </a:r>
          </a:p>
        </p:txBody>
      </p:sp>
      <p:sp>
        <p:nvSpPr>
          <p:cNvPr id="18" name="Tekstikehys 17"/>
          <p:cNvSpPr txBox="1"/>
          <p:nvPr/>
        </p:nvSpPr>
        <p:spPr>
          <a:xfrm>
            <a:off x="4572000" y="5157192"/>
            <a:ext cx="43204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1" grpId="1" animBg="1"/>
      <p:bldP spid="22" grpId="0" animBg="1"/>
      <p:bldP spid="22" grpId="1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1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its2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75656" y="1700808"/>
            <a:ext cx="3589020" cy="1728216"/>
          </a:xfrm>
          <a:prstGeom prst="rect">
            <a:avLst/>
          </a:prstGeom>
        </p:spPr>
      </p:pic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23034" y="4610933"/>
            <a:ext cx="740654" cy="750940"/>
            <a:chOff x="3699" y="6822"/>
            <a:chExt cx="540" cy="547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3699" y="6822"/>
              <a:ext cx="540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804" y="6867"/>
              <a:ext cx="30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23034" y="3717033"/>
            <a:ext cx="740654" cy="7509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71656" y="2708920"/>
            <a:ext cx="617212" cy="60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023034" y="5517233"/>
            <a:ext cx="740654" cy="750940"/>
            <a:chOff x="3699" y="8721"/>
            <a:chExt cx="540" cy="547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699" y="8721"/>
              <a:ext cx="540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3740" y="8767"/>
              <a:ext cx="44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9" name="Group 11"/>
          <p:cNvGrpSpPr>
            <a:grpSpLocks/>
          </p:cNvGrpSpPr>
          <p:nvPr/>
        </p:nvGrpSpPr>
        <p:grpSpPr bwMode="auto">
          <a:xfrm>
            <a:off x="5852408" y="3920656"/>
            <a:ext cx="864096" cy="747512"/>
            <a:chOff x="3654" y="15839"/>
            <a:chExt cx="630" cy="547"/>
          </a:xfrm>
        </p:grpSpPr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3654" y="15839"/>
              <a:ext cx="630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3699" y="15854"/>
              <a:ext cx="54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Kuva 19" descr="hits3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5611424" y="1412776"/>
            <a:ext cx="2535868" cy="2232248"/>
          </a:xfrm>
          <a:prstGeom prst="rect">
            <a:avLst/>
          </a:prstGeom>
        </p:spPr>
      </p:pic>
      <p:sp>
        <p:nvSpPr>
          <p:cNvPr id="21" name="Tekstikehys 20"/>
          <p:cNvSpPr txBox="1"/>
          <p:nvPr/>
        </p:nvSpPr>
        <p:spPr>
          <a:xfrm>
            <a:off x="3707904" y="8367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HITSAUSRAILO</a:t>
            </a:r>
          </a:p>
        </p:txBody>
      </p:sp>
      <p:sp>
        <p:nvSpPr>
          <p:cNvPr id="22" name="Tekstikehys 21"/>
          <p:cNvSpPr txBox="1"/>
          <p:nvPr/>
        </p:nvSpPr>
        <p:spPr>
          <a:xfrm>
            <a:off x="2097260" y="3933056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V-railo</a:t>
            </a:r>
          </a:p>
        </p:txBody>
      </p:sp>
      <p:sp>
        <p:nvSpPr>
          <p:cNvPr id="23" name="Tekstikehys 22"/>
          <p:cNvSpPr txBox="1"/>
          <p:nvPr/>
        </p:nvSpPr>
        <p:spPr>
          <a:xfrm>
            <a:off x="2097260" y="4797152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I-railo</a:t>
            </a:r>
          </a:p>
        </p:txBody>
      </p:sp>
      <p:sp>
        <p:nvSpPr>
          <p:cNvPr id="24" name="Tekstikehys 23"/>
          <p:cNvSpPr txBox="1"/>
          <p:nvPr/>
        </p:nvSpPr>
        <p:spPr>
          <a:xfrm>
            <a:off x="2097260" y="5661248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X-railo</a:t>
            </a:r>
          </a:p>
        </p:txBody>
      </p:sp>
      <p:sp>
        <p:nvSpPr>
          <p:cNvPr id="25" name="Tekstikehys 24"/>
          <p:cNvSpPr txBox="1"/>
          <p:nvPr/>
        </p:nvSpPr>
        <p:spPr>
          <a:xfrm>
            <a:off x="5436096" y="5301208"/>
            <a:ext cx="19458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jne.</a:t>
            </a:r>
          </a:p>
        </p:txBody>
      </p:sp>
      <p:sp>
        <p:nvSpPr>
          <p:cNvPr id="26" name="Tekstikehys 25"/>
          <p:cNvSpPr txBox="1"/>
          <p:nvPr/>
        </p:nvSpPr>
        <p:spPr>
          <a:xfrm>
            <a:off x="6407008" y="4105208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Pienarailo</a:t>
            </a:r>
          </a:p>
        </p:txBody>
      </p:sp>
      <p:sp>
        <p:nvSpPr>
          <p:cNvPr id="29" name="Puolivapaa piirto 28"/>
          <p:cNvSpPr/>
          <p:nvPr/>
        </p:nvSpPr>
        <p:spPr>
          <a:xfrm>
            <a:off x="4614203" y="1308295"/>
            <a:ext cx="3228536" cy="886265"/>
          </a:xfrm>
          <a:custGeom>
            <a:avLst/>
            <a:gdLst>
              <a:gd name="connsiteX0" fmla="*/ 0 w 3228536"/>
              <a:gd name="connsiteY0" fmla="*/ 0 h 886265"/>
              <a:gd name="connsiteX1" fmla="*/ 1561514 w 3228536"/>
              <a:gd name="connsiteY1" fmla="*/ 196948 h 886265"/>
              <a:gd name="connsiteX2" fmla="*/ 3024554 w 3228536"/>
              <a:gd name="connsiteY2" fmla="*/ 534573 h 886265"/>
              <a:gd name="connsiteX3" fmla="*/ 2785403 w 3228536"/>
              <a:gd name="connsiteY3" fmla="*/ 886265 h 8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8536" h="886265">
                <a:moveTo>
                  <a:pt x="0" y="0"/>
                </a:moveTo>
                <a:cubicBezTo>
                  <a:pt x="528711" y="53926"/>
                  <a:pt x="1057422" y="107852"/>
                  <a:pt x="1561514" y="196948"/>
                </a:cubicBezTo>
                <a:cubicBezTo>
                  <a:pt x="2065606" y="286044"/>
                  <a:pt x="2820573" y="419687"/>
                  <a:pt x="3024554" y="534573"/>
                </a:cubicBezTo>
                <a:cubicBezTo>
                  <a:pt x="3228536" y="649459"/>
                  <a:pt x="2785403" y="886265"/>
                  <a:pt x="2785403" y="886265"/>
                </a:cubicBezTo>
              </a:path>
            </a:pathLst>
          </a:cu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Puolivapaa piirto 29"/>
          <p:cNvSpPr/>
          <p:nvPr/>
        </p:nvSpPr>
        <p:spPr>
          <a:xfrm>
            <a:off x="2919046" y="1294228"/>
            <a:ext cx="1399736" cy="998806"/>
          </a:xfrm>
          <a:custGeom>
            <a:avLst/>
            <a:gdLst>
              <a:gd name="connsiteX0" fmla="*/ 1399736 w 1399736"/>
              <a:gd name="connsiteY0" fmla="*/ 0 h 998806"/>
              <a:gd name="connsiteX1" fmla="*/ 147711 w 1399736"/>
              <a:gd name="connsiteY1" fmla="*/ 393895 h 998806"/>
              <a:gd name="connsiteX2" fmla="*/ 513471 w 1399736"/>
              <a:gd name="connsiteY2" fmla="*/ 998806 h 99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736" h="998806">
                <a:moveTo>
                  <a:pt x="1399736" y="0"/>
                </a:moveTo>
                <a:cubicBezTo>
                  <a:pt x="847579" y="113713"/>
                  <a:pt x="295422" y="227427"/>
                  <a:pt x="147711" y="393895"/>
                </a:cubicBezTo>
                <a:cubicBezTo>
                  <a:pt x="0" y="560363"/>
                  <a:pt x="256735" y="779584"/>
                  <a:pt x="513471" y="998806"/>
                </a:cubicBezTo>
              </a:path>
            </a:pathLst>
          </a:cu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2" descr="railo 001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95536" y="548680"/>
            <a:ext cx="1368152" cy="1872756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1.11111E-6 C -0.00417 0.02917 -0.00816 0.05856 -0.03715 0.0618 C -0.06614 0.06505 -0.15226 0.0037 -0.17413 0.01968 C -0.19601 0.03565 -0.18229 0.09676 -0.16858 0.1581 " pathEditMode="relative" ptsTypes="aaaA">
                                      <p:cBhvr>
                                        <p:cTn id="3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1" grpId="0"/>
      <p:bldP spid="22" grpId="0"/>
      <p:bldP spid="23" grpId="0"/>
      <p:bldP spid="24" grpId="0"/>
      <p:bldP spid="25" grpId="0" animBg="1"/>
      <p:bldP spid="26" grpId="0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hits2B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55776" y="2348880"/>
            <a:ext cx="4704033" cy="23762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lum bright="10000" contrast="30000"/>
          </a:blip>
          <a:srcRect/>
          <a:stretch>
            <a:fillRect/>
          </a:stretch>
        </p:blipFill>
        <p:spPr bwMode="auto">
          <a:xfrm>
            <a:off x="3275856" y="2708920"/>
            <a:ext cx="26277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Kuvatekstiellipsi 18"/>
          <p:cNvSpPr/>
          <p:nvPr/>
        </p:nvSpPr>
        <p:spPr>
          <a:xfrm>
            <a:off x="827584" y="1700808"/>
            <a:ext cx="2592288" cy="1080120"/>
          </a:xfrm>
          <a:prstGeom prst="wedgeEllipseCallout">
            <a:avLst>
              <a:gd name="adj1" fmla="val 80142"/>
              <a:gd name="adj2" fmla="val 7590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</a:t>
            </a:r>
          </a:p>
        </p:txBody>
      </p:sp>
      <p:sp>
        <p:nvSpPr>
          <p:cNvPr id="21" name="Kuvatekstiellipsi 20"/>
          <p:cNvSpPr/>
          <p:nvPr/>
        </p:nvSpPr>
        <p:spPr>
          <a:xfrm>
            <a:off x="4499992" y="836712"/>
            <a:ext cx="2592288" cy="1080120"/>
          </a:xfrm>
          <a:prstGeom prst="wedgeEllipseCallout">
            <a:avLst>
              <a:gd name="adj1" fmla="val -23036"/>
              <a:gd name="adj2" fmla="val 13772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pinta</a:t>
            </a:r>
          </a:p>
        </p:txBody>
      </p:sp>
      <p:sp>
        <p:nvSpPr>
          <p:cNvPr id="22" name="Kuvatekstiellipsi 21"/>
          <p:cNvSpPr/>
          <p:nvPr/>
        </p:nvSpPr>
        <p:spPr>
          <a:xfrm>
            <a:off x="4283968" y="5157192"/>
            <a:ext cx="2592288" cy="1080120"/>
          </a:xfrm>
          <a:prstGeom prst="wedgeEllipseCallout">
            <a:avLst>
              <a:gd name="adj1" fmla="val -39055"/>
              <a:gd name="adj2" fmla="val -10761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juuri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hits2B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2134524"/>
            <a:ext cx="3547872" cy="1792224"/>
          </a:xfrm>
          <a:prstGeom prst="rect">
            <a:avLst/>
          </a:prstGeom>
        </p:spPr>
      </p:pic>
      <p:pic>
        <p:nvPicPr>
          <p:cNvPr id="6" name="Kuva 5" descr="hits1B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194171">
            <a:off x="5004048" y="1846492"/>
            <a:ext cx="2679192" cy="2331720"/>
          </a:xfrm>
          <a:prstGeom prst="rect">
            <a:avLst/>
          </a:prstGeom>
        </p:spPr>
      </p:pic>
      <p:cxnSp>
        <p:nvCxnSpPr>
          <p:cNvPr id="8" name="Suora nuoliyhdysviiva 7"/>
          <p:cNvCxnSpPr/>
          <p:nvPr/>
        </p:nvCxnSpPr>
        <p:spPr>
          <a:xfrm>
            <a:off x="1691680" y="2710588"/>
            <a:ext cx="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V="1">
            <a:off x="1691680" y="3646692"/>
            <a:ext cx="0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 flipH="1">
            <a:off x="4946819" y="3432336"/>
            <a:ext cx="921327" cy="8103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flipH="1">
            <a:off x="5045293" y="3604488"/>
            <a:ext cx="880791" cy="7789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4706710" y="3897282"/>
            <a:ext cx="288032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 flipV="1">
            <a:off x="5131397" y="4322188"/>
            <a:ext cx="288032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V="1">
            <a:off x="2987824" y="2494564"/>
            <a:ext cx="670228" cy="792088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 flipV="1">
            <a:off x="6660232" y="2782596"/>
            <a:ext cx="576064" cy="864096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kehys 38"/>
          <p:cNvSpPr txBox="1"/>
          <p:nvPr/>
        </p:nvSpPr>
        <p:spPr>
          <a:xfrm>
            <a:off x="3563888" y="8367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HITSIN TÄRKEÄT MITAT</a:t>
            </a:r>
          </a:p>
        </p:txBody>
      </p:sp>
      <p:sp>
        <p:nvSpPr>
          <p:cNvPr id="40" name="Kuvatekstiellipsi 39"/>
          <p:cNvSpPr/>
          <p:nvPr/>
        </p:nvSpPr>
        <p:spPr>
          <a:xfrm>
            <a:off x="1979712" y="4438780"/>
            <a:ext cx="2592288" cy="1080120"/>
          </a:xfrm>
          <a:prstGeom prst="wedgeEllipseCallout">
            <a:avLst>
              <a:gd name="adj1" fmla="val -49507"/>
              <a:gd name="adj2" fmla="val -8566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paksuus</a:t>
            </a:r>
          </a:p>
        </p:txBody>
      </p:sp>
      <p:sp>
        <p:nvSpPr>
          <p:cNvPr id="41" name="Kuvatekstiellipsi 40"/>
          <p:cNvSpPr/>
          <p:nvPr/>
        </p:nvSpPr>
        <p:spPr>
          <a:xfrm>
            <a:off x="2019568" y="4436432"/>
            <a:ext cx="2592288" cy="1080120"/>
          </a:xfrm>
          <a:prstGeom prst="wedgeEllipseCallout">
            <a:avLst>
              <a:gd name="adj1" fmla="val 60656"/>
              <a:gd name="adj2" fmla="val -57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paksuus</a:t>
            </a:r>
          </a:p>
        </p:txBody>
      </p:sp>
      <p:sp>
        <p:nvSpPr>
          <p:cNvPr id="42" name="Kuvatekstiellipsi 41"/>
          <p:cNvSpPr/>
          <p:nvPr/>
        </p:nvSpPr>
        <p:spPr>
          <a:xfrm>
            <a:off x="5364088" y="4438780"/>
            <a:ext cx="1728192" cy="648072"/>
          </a:xfrm>
          <a:prstGeom prst="wedgeEllipseCallout">
            <a:avLst>
              <a:gd name="adj1" fmla="val -47337"/>
              <a:gd name="adj2" fmla="val -6483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a-mitta</a:t>
            </a:r>
          </a:p>
        </p:txBody>
      </p:sp>
      <p:sp>
        <p:nvSpPr>
          <p:cNvPr id="43" name="Kuvatekstiellipsi 42"/>
          <p:cNvSpPr/>
          <p:nvPr/>
        </p:nvSpPr>
        <p:spPr>
          <a:xfrm>
            <a:off x="3776576" y="1558460"/>
            <a:ext cx="2232248" cy="1008112"/>
          </a:xfrm>
          <a:prstGeom prst="wedgeEllipseCallout">
            <a:avLst>
              <a:gd name="adj1" fmla="val -47879"/>
              <a:gd name="adj2" fmla="val 510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pituus</a:t>
            </a:r>
          </a:p>
        </p:txBody>
      </p:sp>
      <p:sp>
        <p:nvSpPr>
          <p:cNvPr id="44" name="Kuvatekstiellipsi 43"/>
          <p:cNvSpPr/>
          <p:nvPr/>
        </p:nvSpPr>
        <p:spPr>
          <a:xfrm>
            <a:off x="3788296" y="1556792"/>
            <a:ext cx="2232248" cy="1008112"/>
          </a:xfrm>
          <a:prstGeom prst="wedgeEllipseCallout">
            <a:avLst>
              <a:gd name="adj1" fmla="val 86984"/>
              <a:gd name="adj2" fmla="val 1041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pituus</a:t>
            </a:r>
          </a:p>
        </p:txBody>
      </p:sp>
      <p:cxnSp>
        <p:nvCxnSpPr>
          <p:cNvPr id="21" name="Suora yhdysviiva 20"/>
          <p:cNvCxnSpPr/>
          <p:nvPr/>
        </p:nvCxnSpPr>
        <p:spPr>
          <a:xfrm>
            <a:off x="1691680" y="3068960"/>
            <a:ext cx="0" cy="7200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>
            <a:off x="4884415" y="4077072"/>
            <a:ext cx="432048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asenno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771800" y="1340768"/>
            <a:ext cx="3960440" cy="4121838"/>
          </a:xfrm>
          <a:prstGeom prst="rect">
            <a:avLst/>
          </a:prstGeom>
        </p:spPr>
      </p:pic>
      <p:sp>
        <p:nvSpPr>
          <p:cNvPr id="3" name="Tekstikehys 2"/>
          <p:cNvSpPr txBox="1"/>
          <p:nvPr/>
        </p:nvSpPr>
        <p:spPr>
          <a:xfrm>
            <a:off x="3419872" y="6926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HITSAUSASENNOT</a:t>
            </a:r>
          </a:p>
        </p:txBody>
      </p:sp>
      <p:cxnSp>
        <p:nvCxnSpPr>
          <p:cNvPr id="5" name="Suora nuoliyhdysviiva 4"/>
          <p:cNvCxnSpPr/>
          <p:nvPr/>
        </p:nvCxnSpPr>
        <p:spPr>
          <a:xfrm>
            <a:off x="5076056" y="4293096"/>
            <a:ext cx="0" cy="576064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 flipV="1">
            <a:off x="4644008" y="2708920"/>
            <a:ext cx="0" cy="648072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V="1">
            <a:off x="4139952" y="2852936"/>
            <a:ext cx="0" cy="648072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H="1">
            <a:off x="3443004" y="3701296"/>
            <a:ext cx="696948" cy="0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5119928" y="3140968"/>
            <a:ext cx="0" cy="648072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>
            <a:off x="3491880" y="4285744"/>
            <a:ext cx="440432" cy="511408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 flipV="1">
            <a:off x="3491880" y="2780929"/>
            <a:ext cx="504056" cy="488577"/>
          </a:xfrm>
          <a:prstGeom prst="straightConnector1">
            <a:avLst/>
          </a:prstGeom>
          <a:ln w="635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unnikas 23"/>
          <p:cNvSpPr/>
          <p:nvPr/>
        </p:nvSpPr>
        <p:spPr>
          <a:xfrm>
            <a:off x="4700280" y="4149080"/>
            <a:ext cx="1368152" cy="864096"/>
          </a:xfrm>
          <a:prstGeom prst="parallelogram">
            <a:avLst>
              <a:gd name="adj" fmla="val 93377"/>
            </a:avLst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/>
        </p:nvSpPr>
        <p:spPr>
          <a:xfrm>
            <a:off x="4915107" y="2636912"/>
            <a:ext cx="388176" cy="151216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3995936" y="2636912"/>
            <a:ext cx="388176" cy="1584176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unnikas 26"/>
          <p:cNvSpPr/>
          <p:nvPr/>
        </p:nvSpPr>
        <p:spPr>
          <a:xfrm rot="16200000" flipH="1">
            <a:off x="3222919" y="3176972"/>
            <a:ext cx="864096" cy="792088"/>
          </a:xfrm>
          <a:prstGeom prst="parallelogram">
            <a:avLst>
              <a:gd name="adj" fmla="val 47953"/>
            </a:avLst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ekstikehys 27"/>
          <p:cNvSpPr txBox="1"/>
          <p:nvPr/>
        </p:nvSpPr>
        <p:spPr>
          <a:xfrm>
            <a:off x="4788024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PA</a:t>
            </a:r>
          </a:p>
        </p:txBody>
      </p:sp>
      <p:sp>
        <p:nvSpPr>
          <p:cNvPr id="29" name="Tekstikehys 28"/>
          <p:cNvSpPr txBox="1"/>
          <p:nvPr/>
        </p:nvSpPr>
        <p:spPr>
          <a:xfrm>
            <a:off x="2843808" y="5157192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PB</a:t>
            </a:r>
          </a:p>
        </p:txBody>
      </p:sp>
      <p:sp>
        <p:nvSpPr>
          <p:cNvPr id="30" name="Tekstikehys 29"/>
          <p:cNvSpPr txBox="1"/>
          <p:nvPr/>
        </p:nvSpPr>
        <p:spPr>
          <a:xfrm>
            <a:off x="2462559" y="358994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PC</a:t>
            </a:r>
          </a:p>
        </p:txBody>
      </p:sp>
      <p:sp>
        <p:nvSpPr>
          <p:cNvPr id="31" name="Tekstikehys 30"/>
          <p:cNvSpPr txBox="1"/>
          <p:nvPr/>
        </p:nvSpPr>
        <p:spPr>
          <a:xfrm>
            <a:off x="2699792" y="2204864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PD</a:t>
            </a:r>
          </a:p>
        </p:txBody>
      </p:sp>
      <p:sp>
        <p:nvSpPr>
          <p:cNvPr id="32" name="Tekstikehys 31"/>
          <p:cNvSpPr txBox="1"/>
          <p:nvPr/>
        </p:nvSpPr>
        <p:spPr>
          <a:xfrm>
            <a:off x="4499992" y="1844824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PE</a:t>
            </a:r>
          </a:p>
        </p:txBody>
      </p:sp>
      <p:sp>
        <p:nvSpPr>
          <p:cNvPr id="33" name="Tekstikehys 32"/>
          <p:cNvSpPr txBox="1"/>
          <p:nvPr/>
        </p:nvSpPr>
        <p:spPr>
          <a:xfrm>
            <a:off x="3957794" y="3284984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PF</a:t>
            </a:r>
          </a:p>
        </p:txBody>
      </p:sp>
      <p:sp>
        <p:nvSpPr>
          <p:cNvPr id="34" name="Tekstikehys 33"/>
          <p:cNvSpPr txBox="1"/>
          <p:nvPr/>
        </p:nvSpPr>
        <p:spPr>
          <a:xfrm>
            <a:off x="4860032" y="278092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PG</a:t>
            </a:r>
          </a:p>
        </p:txBody>
      </p:sp>
      <p:sp>
        <p:nvSpPr>
          <p:cNvPr id="35" name="Tekstikehys 34"/>
          <p:cNvSpPr txBox="1"/>
          <p:nvPr/>
        </p:nvSpPr>
        <p:spPr>
          <a:xfrm>
            <a:off x="4355976" y="575446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Jalkoasento</a:t>
            </a:r>
            <a:endParaRPr lang="fi-FI" dirty="0"/>
          </a:p>
        </p:txBody>
      </p:sp>
      <p:sp>
        <p:nvSpPr>
          <p:cNvPr id="36" name="Tekstikehys 35"/>
          <p:cNvSpPr txBox="1"/>
          <p:nvPr/>
        </p:nvSpPr>
        <p:spPr>
          <a:xfrm>
            <a:off x="2144766" y="55172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Alapiena-asento</a:t>
            </a:r>
          </a:p>
        </p:txBody>
      </p:sp>
      <p:sp>
        <p:nvSpPr>
          <p:cNvPr id="37" name="Tekstikehys 36"/>
          <p:cNvSpPr txBox="1"/>
          <p:nvPr/>
        </p:nvSpPr>
        <p:spPr>
          <a:xfrm>
            <a:off x="937563" y="359422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Vaaka-asento</a:t>
            </a:r>
          </a:p>
        </p:txBody>
      </p:sp>
      <p:sp>
        <p:nvSpPr>
          <p:cNvPr id="38" name="Tekstikehys 37"/>
          <p:cNvSpPr txBox="1"/>
          <p:nvPr/>
        </p:nvSpPr>
        <p:spPr>
          <a:xfrm>
            <a:off x="899592" y="21879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Yläpiena-asento</a:t>
            </a:r>
          </a:p>
        </p:txBody>
      </p:sp>
      <p:sp>
        <p:nvSpPr>
          <p:cNvPr id="39" name="Tekstikehys 38"/>
          <p:cNvSpPr txBox="1"/>
          <p:nvPr/>
        </p:nvSpPr>
        <p:spPr>
          <a:xfrm>
            <a:off x="3974727" y="1412776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Lakiasento</a:t>
            </a:r>
          </a:p>
        </p:txBody>
      </p:sp>
      <p:sp>
        <p:nvSpPr>
          <p:cNvPr id="40" name="Tekstikehys 39"/>
          <p:cNvSpPr txBox="1"/>
          <p:nvPr/>
        </p:nvSpPr>
        <p:spPr>
          <a:xfrm>
            <a:off x="5724128" y="3356992"/>
            <a:ext cx="3168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Pystyasento (alhaalta ylös)</a:t>
            </a:r>
          </a:p>
        </p:txBody>
      </p:sp>
      <p:sp>
        <p:nvSpPr>
          <p:cNvPr id="41" name="Tekstikehys 40"/>
          <p:cNvSpPr txBox="1"/>
          <p:nvPr/>
        </p:nvSpPr>
        <p:spPr>
          <a:xfrm>
            <a:off x="5707195" y="2806242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Pystyasento (ylhäältä alas)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2555776" y="836712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HITSAUSPROSESSIEN NUMEROTUNNUKSIA</a:t>
            </a:r>
          </a:p>
        </p:txBody>
      </p:sp>
      <p:pic>
        <p:nvPicPr>
          <p:cNvPr id="1026" name="Picture 2" descr="hit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988840"/>
            <a:ext cx="204986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it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27784" y="1556792"/>
            <a:ext cx="4280584" cy="266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it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948264" y="1930679"/>
            <a:ext cx="1752931" cy="171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ikehys 5"/>
          <p:cNvSpPr txBox="1"/>
          <p:nvPr/>
        </p:nvSpPr>
        <p:spPr>
          <a:xfrm rot="20132540">
            <a:off x="438767" y="927770"/>
            <a:ext cx="2271205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Esimerkkejä hitsausprosessien tunnusnumeroista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683568" y="6115417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Lisää tunnusnumeroita oppikirjan sivulla 25.</a:t>
            </a:r>
          </a:p>
        </p:txBody>
      </p:sp>
      <p:sp>
        <p:nvSpPr>
          <p:cNvPr id="8" name="Tekstikehys 7"/>
          <p:cNvSpPr txBox="1"/>
          <p:nvPr/>
        </p:nvSpPr>
        <p:spPr>
          <a:xfrm>
            <a:off x="683568" y="3750899"/>
            <a:ext cx="18002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Puikkohitsaus </a:t>
            </a:r>
            <a:r>
              <a:rPr lang="fi-FI" sz="1600" b="1" dirty="0"/>
              <a:t>111</a:t>
            </a:r>
          </a:p>
        </p:txBody>
      </p:sp>
      <p:sp>
        <p:nvSpPr>
          <p:cNvPr id="9" name="Tekstikehys 8"/>
          <p:cNvSpPr txBox="1"/>
          <p:nvPr/>
        </p:nvSpPr>
        <p:spPr>
          <a:xfrm>
            <a:off x="2987824" y="4391597"/>
            <a:ext cx="352839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/>
              <a:t>MIG-hitsaus</a:t>
            </a:r>
            <a:r>
              <a:rPr lang="fi-FI" sz="1600" dirty="0"/>
              <a:t> </a:t>
            </a:r>
            <a:r>
              <a:rPr lang="fi-FI" sz="1600" b="1" dirty="0"/>
              <a:t>131</a:t>
            </a:r>
            <a:br>
              <a:rPr lang="fi-FI" sz="1600" b="1" dirty="0"/>
            </a:br>
            <a:endParaRPr lang="fi-FI" sz="1600" b="1" dirty="0"/>
          </a:p>
          <a:p>
            <a:pPr algn="ctr"/>
            <a:r>
              <a:rPr lang="fi-FI" sz="1600" dirty="0" err="1"/>
              <a:t>MAG-hitsaus</a:t>
            </a:r>
            <a:r>
              <a:rPr lang="fi-FI" sz="1600" dirty="0"/>
              <a:t> (umpilanka) </a:t>
            </a:r>
            <a:r>
              <a:rPr lang="fi-FI" sz="1600" b="1" dirty="0"/>
              <a:t>135</a:t>
            </a:r>
            <a:br>
              <a:rPr lang="fi-FI" sz="1600" b="1" dirty="0"/>
            </a:br>
            <a:endParaRPr lang="fi-FI" sz="1600" b="1" dirty="0"/>
          </a:p>
          <a:p>
            <a:pPr algn="ctr"/>
            <a:r>
              <a:rPr lang="fi-FI" sz="1600" dirty="0" err="1"/>
              <a:t>MAG-hitsaus</a:t>
            </a:r>
            <a:r>
              <a:rPr lang="fi-FI" sz="1600" dirty="0"/>
              <a:t> (täytelanka) </a:t>
            </a:r>
            <a:r>
              <a:rPr lang="fi-FI" sz="1600" b="1" dirty="0"/>
              <a:t>136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6876256" y="3750899"/>
            <a:ext cx="18002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/>
              <a:t>TIG-hitsaus</a:t>
            </a:r>
            <a:r>
              <a:rPr lang="fi-FI" sz="1600" dirty="0"/>
              <a:t> </a:t>
            </a:r>
            <a:r>
              <a:rPr lang="fi-FI" sz="1600" b="1" dirty="0"/>
              <a:t>141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  <p:bldP spid="9" grpId="0" uiExpand="1" build="allAtOnce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Kaarityypi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91313" y="321367"/>
            <a:ext cx="4425103" cy="3312763"/>
          </a:xfrm>
          <a:prstGeom prst="rect">
            <a:avLst/>
          </a:prstGeom>
          <a:effectLst>
            <a:outerShdw blurRad="381000" sx="105000" sy="105000" algn="ctr" rotWithShape="0">
              <a:srgbClr val="FFC000">
                <a:alpha val="85000"/>
              </a:srgbClr>
            </a:outerShdw>
          </a:effectLst>
        </p:spPr>
      </p:pic>
      <p:pic>
        <p:nvPicPr>
          <p:cNvPr id="3" name="Kuva 2" descr="Kaarityypit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71600" y="1456971"/>
            <a:ext cx="2664296" cy="2044037"/>
          </a:xfrm>
          <a:prstGeom prst="rect">
            <a:avLst/>
          </a:prstGeom>
          <a:effectLst>
            <a:outerShdw blurRad="215900" sx="102000" sy="102000" algn="ctr" rotWithShape="0">
              <a:schemeClr val="accent3">
                <a:lumMod val="75000"/>
                <a:alpha val="67000"/>
              </a:schemeClr>
            </a:outerShdw>
          </a:effectLst>
        </p:spPr>
      </p:pic>
      <p:pic>
        <p:nvPicPr>
          <p:cNvPr id="4" name="Kuva 3" descr="Kaarityypit2A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094018" y="4074344"/>
            <a:ext cx="1705356" cy="1419606"/>
          </a:xfrm>
          <a:prstGeom prst="rect">
            <a:avLst/>
          </a:prstGeom>
          <a:effectLst>
            <a:outerShdw blurRad="381000" sx="105000" sy="105000" algn="ctr" rotWithShape="0">
              <a:srgbClr val="FFC000">
                <a:alpha val="85000"/>
              </a:srgbClr>
            </a:outerShdw>
          </a:effectLst>
        </p:spPr>
      </p:pic>
      <p:pic>
        <p:nvPicPr>
          <p:cNvPr id="5" name="Kuva 4" descr="Kaarityypit2B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894218" y="4074344"/>
            <a:ext cx="1991106" cy="1431036"/>
          </a:xfrm>
          <a:prstGeom prst="rect">
            <a:avLst/>
          </a:prstGeom>
          <a:effectLst>
            <a:outerShdw blurRad="381000" sx="105000" sy="105000" algn="ctr" rotWithShape="0">
              <a:srgbClr val="FFC000">
                <a:alpha val="85000"/>
              </a:srgbClr>
            </a:outerShdw>
          </a:effectLst>
        </p:spPr>
      </p:pic>
      <p:pic>
        <p:nvPicPr>
          <p:cNvPr id="6" name="Kuva 5" descr="Kaarityypit2C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982450" y="4074344"/>
            <a:ext cx="1728192" cy="1442888"/>
          </a:xfrm>
          <a:prstGeom prst="rect">
            <a:avLst/>
          </a:prstGeom>
          <a:effectLst>
            <a:outerShdw blurRad="381000" sx="105000" sy="105000" algn="ctr" rotWithShape="0">
              <a:srgbClr val="FFC000">
                <a:alpha val="85000"/>
              </a:srgbClr>
            </a:outerShdw>
          </a:effectLst>
        </p:spPr>
      </p:pic>
      <p:pic>
        <p:nvPicPr>
          <p:cNvPr id="7" name="Kuva 6" descr="Kaarityypit2D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6854658" y="4074344"/>
            <a:ext cx="1440160" cy="1440160"/>
          </a:xfrm>
          <a:prstGeom prst="rect">
            <a:avLst/>
          </a:prstGeom>
          <a:effectLst>
            <a:outerShdw blurRad="381000" sx="105000" sy="105000" algn="ctr" rotWithShape="0">
              <a:srgbClr val="FFC000">
                <a:alpha val="85000"/>
              </a:srgbClr>
            </a:outerShdw>
          </a:effectLst>
        </p:spPr>
      </p:pic>
      <p:sp>
        <p:nvSpPr>
          <p:cNvPr id="8" name="Tekstikehys 7"/>
          <p:cNvSpPr txBox="1"/>
          <p:nvPr/>
        </p:nvSpPr>
        <p:spPr>
          <a:xfrm>
            <a:off x="611560" y="6433591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Juha Lukkari. Hitsausprosessien nimike- ja numerostandardi uudistuu, Hitsaustekniikka 6/2010</a:t>
            </a:r>
          </a:p>
        </p:txBody>
      </p:sp>
      <p:sp>
        <p:nvSpPr>
          <p:cNvPr id="9" name="Tekstikehys 8"/>
          <p:cNvSpPr txBox="1"/>
          <p:nvPr/>
        </p:nvSpPr>
        <p:spPr>
          <a:xfrm rot="20944707">
            <a:off x="425180" y="668763"/>
            <a:ext cx="2843749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Esimerkki </a:t>
            </a:r>
            <a:r>
              <a:rPr lang="fi-FI" sz="1600" dirty="0" err="1">
                <a:solidFill>
                  <a:schemeClr val="bg1"/>
                </a:solidFill>
              </a:rPr>
              <a:t>MAG-hitsauksen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b="1" dirty="0">
                <a:solidFill>
                  <a:schemeClr val="bg1"/>
                </a:solidFill>
              </a:rPr>
              <a:t>(135) </a:t>
            </a:r>
            <a:r>
              <a:rPr lang="fi-FI" sz="1600" dirty="0">
                <a:solidFill>
                  <a:schemeClr val="bg1"/>
                </a:solidFill>
              </a:rPr>
              <a:t>uusimmista merkinnöistä.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954318" y="5484181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Oikosulku-</a:t>
            </a:r>
          </a:p>
          <a:p>
            <a:pPr algn="ctr"/>
            <a:r>
              <a:rPr lang="fi-FI" sz="1600" dirty="0"/>
              <a:t>siirtyminen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2898534" y="5484181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Suuripisarainen siirtyminen</a:t>
            </a:r>
          </a:p>
        </p:txBody>
      </p:sp>
      <p:sp>
        <p:nvSpPr>
          <p:cNvPr id="12" name="Tekstikehys 11"/>
          <p:cNvSpPr txBox="1"/>
          <p:nvPr/>
        </p:nvSpPr>
        <p:spPr>
          <a:xfrm>
            <a:off x="4986766" y="5484181"/>
            <a:ext cx="1712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Suihkumainen siirtyminen</a:t>
            </a:r>
          </a:p>
        </p:txBody>
      </p:sp>
      <p:sp>
        <p:nvSpPr>
          <p:cNvPr id="13" name="Tekstikehys 12"/>
          <p:cNvSpPr txBox="1"/>
          <p:nvPr/>
        </p:nvSpPr>
        <p:spPr>
          <a:xfrm>
            <a:off x="6930982" y="5484181"/>
            <a:ext cx="1352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Pulssimainen siirtyminen</a:t>
            </a:r>
          </a:p>
        </p:txBody>
      </p:sp>
      <p:sp>
        <p:nvSpPr>
          <p:cNvPr id="14" name="Tekstikehys 13"/>
          <p:cNvSpPr txBox="1"/>
          <p:nvPr/>
        </p:nvSpPr>
        <p:spPr>
          <a:xfrm>
            <a:off x="1010993" y="6042774"/>
            <a:ext cx="7416824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Lisäaineen siirtymismuoto merkitään kirjaimella numerotunnuksen jäljessä</a:t>
            </a:r>
          </a:p>
        </p:txBody>
      </p:sp>
      <p:cxnSp>
        <p:nvCxnSpPr>
          <p:cNvPr id="16" name="Suora yhdysviiva 15"/>
          <p:cNvCxnSpPr/>
          <p:nvPr/>
        </p:nvCxnSpPr>
        <p:spPr>
          <a:xfrm flipV="1">
            <a:off x="2339752" y="2708920"/>
            <a:ext cx="2592288" cy="1368152"/>
          </a:xfrm>
          <a:prstGeom prst="line">
            <a:avLst/>
          </a:prstGeom>
          <a:ln>
            <a:solidFill>
              <a:srgbClr val="FF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 flipV="1">
            <a:off x="5835257" y="2060848"/>
            <a:ext cx="21598" cy="2013496"/>
          </a:xfrm>
          <a:prstGeom prst="line">
            <a:avLst/>
          </a:prstGeom>
          <a:ln>
            <a:solidFill>
              <a:srgbClr val="FF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/>
          <p:nvPr/>
        </p:nvCxnSpPr>
        <p:spPr>
          <a:xfrm flipV="1">
            <a:off x="4211960" y="2420888"/>
            <a:ext cx="1224136" cy="1656185"/>
          </a:xfrm>
          <a:prstGeom prst="line">
            <a:avLst/>
          </a:prstGeom>
          <a:ln>
            <a:solidFill>
              <a:srgbClr val="FF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6012160" y="1700808"/>
            <a:ext cx="1872208" cy="2376265"/>
          </a:xfrm>
          <a:prstGeom prst="line">
            <a:avLst/>
          </a:prstGeom>
          <a:ln>
            <a:solidFill>
              <a:srgbClr val="FF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kehys 38"/>
          <p:cNvSpPr txBox="1"/>
          <p:nvPr/>
        </p:nvSpPr>
        <p:spPr>
          <a:xfrm>
            <a:off x="1259632" y="375089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135-D</a:t>
            </a:r>
          </a:p>
        </p:txBody>
      </p:sp>
      <p:sp>
        <p:nvSpPr>
          <p:cNvPr id="40" name="Tekstikehys 39"/>
          <p:cNvSpPr txBox="1"/>
          <p:nvPr/>
        </p:nvSpPr>
        <p:spPr>
          <a:xfrm>
            <a:off x="3059832" y="375089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135-G</a:t>
            </a:r>
          </a:p>
        </p:txBody>
      </p:sp>
      <p:sp>
        <p:nvSpPr>
          <p:cNvPr id="41" name="Tekstikehys 40"/>
          <p:cNvSpPr txBox="1"/>
          <p:nvPr/>
        </p:nvSpPr>
        <p:spPr>
          <a:xfrm>
            <a:off x="5076056" y="375089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135-S</a:t>
            </a:r>
          </a:p>
        </p:txBody>
      </p:sp>
      <p:sp>
        <p:nvSpPr>
          <p:cNvPr id="42" name="Tekstikehys 41"/>
          <p:cNvSpPr txBox="1"/>
          <p:nvPr/>
        </p:nvSpPr>
        <p:spPr>
          <a:xfrm>
            <a:off x="7020272" y="375089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135-P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it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3946999"/>
            <a:ext cx="2472395" cy="121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5" y="3753682"/>
            <a:ext cx="8424937" cy="1619534"/>
          </a:xfrm>
          <a:prstGeom prst="rect">
            <a:avLst/>
          </a:prstGeom>
          <a:noFill/>
          <a:effectLst>
            <a:outerShdw blurRad="50800" dist="38100" dir="2700000" sx="1000" sy="1000" algn="tl" rotWithShape="0">
              <a:prstClr val="black"/>
            </a:outerShdw>
          </a:effectLst>
        </p:spPr>
      </p:pic>
      <p:sp>
        <p:nvSpPr>
          <p:cNvPr id="10" name="Tekstikehys 9"/>
          <p:cNvSpPr txBox="1"/>
          <p:nvPr/>
        </p:nvSpPr>
        <p:spPr>
          <a:xfrm>
            <a:off x="3419872" y="6926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HITSAUSLUOKAT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7164288" y="4110938"/>
            <a:ext cx="4320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B</a:t>
            </a:r>
          </a:p>
        </p:txBody>
      </p:sp>
      <p:sp>
        <p:nvSpPr>
          <p:cNvPr id="12" name="Tekstikehys 11"/>
          <p:cNvSpPr txBox="1"/>
          <p:nvPr/>
        </p:nvSpPr>
        <p:spPr>
          <a:xfrm>
            <a:off x="5813069" y="4110938"/>
            <a:ext cx="4320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C</a:t>
            </a:r>
          </a:p>
        </p:txBody>
      </p:sp>
      <p:sp>
        <p:nvSpPr>
          <p:cNvPr id="13" name="Tekstikehys 12"/>
          <p:cNvSpPr txBox="1"/>
          <p:nvPr/>
        </p:nvSpPr>
        <p:spPr>
          <a:xfrm>
            <a:off x="4499992" y="4110938"/>
            <a:ext cx="4320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D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3419872" y="2492896"/>
            <a:ext cx="3096344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Sallittavien virheiden määrä 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572000" y="1954974"/>
            <a:ext cx="3096344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Sallittavien virheiden määrä </a:t>
            </a:r>
          </a:p>
        </p:txBody>
      </p:sp>
      <p:sp>
        <p:nvSpPr>
          <p:cNvPr id="16" name="Suorakulmio 15"/>
          <p:cNvSpPr/>
          <p:nvPr/>
        </p:nvSpPr>
        <p:spPr>
          <a:xfrm>
            <a:off x="5575665" y="1556792"/>
            <a:ext cx="3096344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Sallittavien virheiden määrä </a:t>
            </a:r>
          </a:p>
        </p:txBody>
      </p:sp>
      <p:sp>
        <p:nvSpPr>
          <p:cNvPr id="17" name="Tekstikehys 16"/>
          <p:cNvSpPr txBox="1"/>
          <p:nvPr/>
        </p:nvSpPr>
        <p:spPr>
          <a:xfrm>
            <a:off x="4118743" y="1505993"/>
            <a:ext cx="93610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Vaativa</a:t>
            </a:r>
          </a:p>
        </p:txBody>
      </p:sp>
      <p:sp>
        <p:nvSpPr>
          <p:cNvPr id="18" name="Tekstikehys 17"/>
          <p:cNvSpPr txBox="1"/>
          <p:nvPr/>
        </p:nvSpPr>
        <p:spPr>
          <a:xfrm>
            <a:off x="2869122" y="1967630"/>
            <a:ext cx="93610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Hyvä</a:t>
            </a:r>
          </a:p>
        </p:txBody>
      </p:sp>
      <p:sp>
        <p:nvSpPr>
          <p:cNvPr id="19" name="Tekstikehys 18"/>
          <p:cNvSpPr txBox="1"/>
          <p:nvPr/>
        </p:nvSpPr>
        <p:spPr>
          <a:xfrm>
            <a:off x="1547664" y="2699628"/>
            <a:ext cx="121575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Tyydyttävä</a:t>
            </a:r>
          </a:p>
        </p:txBody>
      </p:sp>
      <p:sp>
        <p:nvSpPr>
          <p:cNvPr id="2" name="Suorakulmio 1"/>
          <p:cNvSpPr/>
          <p:nvPr/>
        </p:nvSpPr>
        <p:spPr>
          <a:xfrm>
            <a:off x="2554388" y="6165304"/>
            <a:ext cx="3565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i-FI" sz="1200" dirty="0">
                <a:solidFill>
                  <a:prstClr val="black">
                    <a:tint val="75000"/>
                  </a:prstClr>
                </a:solidFill>
              </a:rPr>
              <a:t>Tekijät: Jaakko Ahoranta; Ville Salminen; Ari Haukijärvi</a:t>
            </a:r>
            <a:endParaRPr lang="fi-FI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C 0.00017 -0.04884 0.00035 -0.09722 -0.02587 -0.11666 C -0.05208 -0.13611 -0.13195 -0.10069 -0.15729 -0.11666 C -0.18264 -0.13264 -0.18021 -0.17268 -0.17778 -0.21273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-106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C 0.01007 -0.03125 0.02032 -0.0618 5E-6 -0.08217 C -0.02013 -0.10231 -0.08733 -0.08426 -0.12153 -0.12176 C -0.15573 -0.15949 -0.18056 -0.23356 -0.20504 -0.30717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0" y="-154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C 0.03524 0.08565 0.07066 0.17153 -0.03125 0.2132 C -0.13299 0.25463 -0.49705 0.3507 -0.61059 0.24977 C -0.72431 0.14908 -0.77118 -0.27268 -0.71354 -0.39143 C -0.65573 -0.50972 -0.34583 -0.46342 -0.26406 -0.46227 C -0.18212 -0.46111 -0.22865 -0.39699 -0.22188 -0.38402 " pathEditMode="relative" rAng="0" ptsTypes="aaaa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0" y="-80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Hit_sanoja2_Korj</Template>
  <TotalTime>20</TotalTime>
  <Words>155</Words>
  <Application>Microsoft Office PowerPoint</Application>
  <PresentationFormat>Näytössä katseltava diaesitys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KoneDigi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Salminen</dc:creator>
  <cp:lastModifiedBy>Ville Salminen</cp:lastModifiedBy>
  <cp:revision>3</cp:revision>
  <dcterms:created xsi:type="dcterms:W3CDTF">2020-02-03T17:39:50Z</dcterms:created>
  <dcterms:modified xsi:type="dcterms:W3CDTF">2020-02-04T07:02:37Z</dcterms:modified>
</cp:coreProperties>
</file>