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63" r:id="rId3"/>
    <p:sldId id="259" r:id="rId4"/>
    <p:sldId id="264" r:id="rId5"/>
    <p:sldId id="258" r:id="rId6"/>
    <p:sldId id="269" r:id="rId7"/>
    <p:sldId id="267" r:id="rId8"/>
    <p:sldId id="268" r:id="rId9"/>
    <p:sldId id="257" r:id="rId10"/>
    <p:sldId id="260" r:id="rId11"/>
    <p:sldId id="261" r:id="rId12"/>
    <p:sldId id="265" r:id="rId13"/>
    <p:sldId id="262" r:id="rId14"/>
    <p:sldId id="273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 autoAdjust="0"/>
    <p:restoredTop sz="94660"/>
  </p:normalViewPr>
  <p:slideViewPr>
    <p:cSldViewPr>
      <p:cViewPr varScale="1">
        <p:scale>
          <a:sx n="64" d="100"/>
          <a:sy n="6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22EB4-DA62-4093-B475-A9704BCD1CE5}" type="datetimeFigureOut">
              <a:rPr lang="fi-FI" smtClean="0"/>
              <a:t>30.3.2020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8C18F-92AA-43D9-BA40-5667EC13E3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11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94F2-85E7-4D2A-B3AC-64EF397007B7}" type="datetime1">
              <a:rPr lang="fi-FI" smtClean="0"/>
              <a:t>30.3.2020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4960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853A-F016-4273-B5DA-6AED8E852E03}" type="datetime1">
              <a:rPr lang="fi-FI" smtClean="0"/>
              <a:t>30.3.2020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0318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BA1-094C-496F-A1E8-32511AEC1DEA}" type="datetime1">
              <a:rPr lang="fi-FI" smtClean="0"/>
              <a:t>30.3.2020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9031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EB5-3155-465A-BDCA-8217C0D9B4BE}" type="datetime1">
              <a:rPr lang="fi-FI" smtClean="0"/>
              <a:t>30.3.2020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875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8CED-3693-421F-96C0-6B9C3083655B}" type="datetime1">
              <a:rPr lang="fi-FI" smtClean="0"/>
              <a:t>30.3.2020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6832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F8B8-6EA9-402D-93E7-FA6D1F2918C0}" type="datetime1">
              <a:rPr lang="fi-FI" smtClean="0"/>
              <a:t>30.3.2020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4167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B349-ACAB-4AD8-B7F5-A4B018352F5A}" type="datetime1">
              <a:rPr lang="fi-FI" smtClean="0"/>
              <a:t>30.3.2020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67475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B21E-FD4F-41B3-8CEC-D6507D5376FA}" type="datetime1">
              <a:rPr lang="fi-FI" smtClean="0"/>
              <a:t>30.3.2020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8600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EBB4-8D99-4BE8-A551-44732CBFEBBF}" type="datetime1">
              <a:rPr lang="fi-FI" smtClean="0"/>
              <a:t>30.3.2020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5365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F74-2A1D-4DF0-AD6B-77FF80F7BC0F}" type="datetime1">
              <a:rPr lang="fi-FI" smtClean="0"/>
              <a:t>30.3.2020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1532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63A3-7206-4894-ABA7-25AAC5491057}" type="datetime1">
              <a:rPr lang="fi-FI" smtClean="0"/>
              <a:t>30.3.2020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9148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35E9-3890-47DF-A9B8-535AE990BD41}" type="datetime1">
              <a:rPr lang="fi-FI" smtClean="0"/>
              <a:t>30.3.2020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Hitsaustekniikka 2/2012, Jyri Uusitalo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4F8B-14C9-4B0E-AE72-582534F08EF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20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KoneDigi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64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37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556792"/>
            <a:ext cx="4615927" cy="346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ikehys 3"/>
          <p:cNvSpPr txBox="1"/>
          <p:nvPr/>
        </p:nvSpPr>
        <p:spPr>
          <a:xfrm>
            <a:off x="827584" y="126876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Vajaa hitsautumissyvyys</a:t>
            </a:r>
          </a:p>
          <a:p>
            <a:r>
              <a:rPr lang="fi-FI" dirty="0"/>
              <a:t>Riittämätön läpihitsautuminen juuressa eli vajaa juuri.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204864"/>
            <a:ext cx="2705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827584" y="357301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vajaan </a:t>
            </a:r>
            <a:r>
              <a:rPr lang="fi-FI" b="1" dirty="0" err="1"/>
              <a:t>hitsautu-missyvyyden</a:t>
            </a:r>
            <a:r>
              <a:rPr lang="fi-FI" b="1" dirty="0"/>
              <a:t>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hitsausvirta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Virheellinen railomuoto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ilmarako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pitkä valokaari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Kuonan vyöryminen </a:t>
            </a:r>
            <a:r>
              <a:rPr lang="fi-FI" dirty="0" err="1"/>
              <a:t>valokaa-</a:t>
            </a:r>
            <a:endParaRPr lang="fi-FI" dirty="0"/>
          </a:p>
          <a:p>
            <a:r>
              <a:rPr lang="fi-FI" dirty="0"/>
              <a:t>   </a:t>
            </a:r>
            <a:r>
              <a:rPr lang="fi-FI" dirty="0" err="1"/>
              <a:t>ren</a:t>
            </a:r>
            <a:r>
              <a:rPr lang="fi-FI" dirty="0"/>
              <a:t> eteen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6277958" y="3897431"/>
            <a:ext cx="10081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7214062" y="3203375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V="1">
            <a:off x="7225937" y="3909306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6372200" y="3657657"/>
            <a:ext cx="9237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436096" y="5145280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3485" y="1521942"/>
            <a:ext cx="4654979" cy="34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Sovitusvirhe</a:t>
            </a:r>
            <a:endParaRPr lang="fi-FI" dirty="0"/>
          </a:p>
        </p:txBody>
      </p:sp>
      <p:pic>
        <p:nvPicPr>
          <p:cNvPr id="4" name="Kuva 3" descr="hits_vi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148064" y="404664"/>
            <a:ext cx="1944216" cy="157151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5348" y="2132856"/>
            <a:ext cx="23285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196752"/>
            <a:ext cx="2808312" cy="9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755576" y="393305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vajaan </a:t>
            </a:r>
            <a:r>
              <a:rPr lang="fi-FI" b="1" dirty="0" err="1"/>
              <a:t>hitsautu-missyvyyden</a:t>
            </a:r>
            <a:r>
              <a:rPr lang="fi-FI" b="1" dirty="0"/>
              <a:t>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Osien epätarkka sovitus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Hitsin aiheuttamat muodon-</a:t>
            </a:r>
          </a:p>
          <a:p>
            <a:r>
              <a:rPr lang="fi-FI" dirty="0"/>
              <a:t>   muutokset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Silloitus rikkunut, </a:t>
            </a:r>
            <a:r>
              <a:rPr lang="fi-FI" dirty="0" err="1"/>
              <a:t>silloitushit-</a:t>
            </a:r>
            <a:endParaRPr lang="fi-FI" dirty="0"/>
          </a:p>
          <a:p>
            <a:r>
              <a:rPr lang="fi-FI" dirty="0"/>
              <a:t>   </a:t>
            </a:r>
            <a:r>
              <a:rPr lang="fi-FI" dirty="0" err="1"/>
              <a:t>sejä</a:t>
            </a:r>
            <a:r>
              <a:rPr lang="fi-FI" dirty="0"/>
              <a:t> liian vähän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6444208" y="3933056"/>
            <a:ext cx="10081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4716016" y="1280635"/>
            <a:ext cx="91235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7380312" y="3298375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788024" y="836712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V="1">
            <a:off x="4788024" y="1412776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7392187" y="3944931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716016" y="1397410"/>
            <a:ext cx="93412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 4"/>
          <p:cNvSpPr/>
          <p:nvPr/>
        </p:nvSpPr>
        <p:spPr>
          <a:xfrm>
            <a:off x="5364088" y="5067269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9142" y="268782"/>
            <a:ext cx="4070371" cy="305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4206" y="3350865"/>
            <a:ext cx="4056450" cy="30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uva 4" descr="puik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472254"/>
            <a:ext cx="3287824" cy="2020642"/>
          </a:xfrm>
          <a:prstGeom prst="rect">
            <a:avLst/>
          </a:prstGeom>
        </p:spPr>
      </p:pic>
      <p:pic>
        <p:nvPicPr>
          <p:cNvPr id="6" name="Kuva 5" descr="puikk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78584" y="355162"/>
            <a:ext cx="581900" cy="1152128"/>
          </a:xfrm>
          <a:prstGeom prst="rect">
            <a:avLst/>
          </a:prstGeom>
        </p:spPr>
      </p:pic>
      <p:sp>
        <p:nvSpPr>
          <p:cNvPr id="7" name="Puolivapaa piirto 6"/>
          <p:cNvSpPr/>
          <p:nvPr/>
        </p:nvSpPr>
        <p:spPr>
          <a:xfrm>
            <a:off x="2267744" y="980729"/>
            <a:ext cx="536278" cy="391054"/>
          </a:xfrm>
          <a:custGeom>
            <a:avLst/>
            <a:gdLst>
              <a:gd name="connsiteX0" fmla="*/ 546497 w 546497"/>
              <a:gd name="connsiteY0" fmla="*/ 271463 h 271463"/>
              <a:gd name="connsiteX1" fmla="*/ 434578 w 546497"/>
              <a:gd name="connsiteY1" fmla="*/ 204788 h 271463"/>
              <a:gd name="connsiteX2" fmla="*/ 322659 w 546497"/>
              <a:gd name="connsiteY2" fmla="*/ 183356 h 271463"/>
              <a:gd name="connsiteX3" fmla="*/ 163115 w 546497"/>
              <a:gd name="connsiteY3" fmla="*/ 192881 h 271463"/>
              <a:gd name="connsiteX4" fmla="*/ 72628 w 546497"/>
              <a:gd name="connsiteY4" fmla="*/ 192881 h 271463"/>
              <a:gd name="connsiteX5" fmla="*/ 5953 w 546497"/>
              <a:gd name="connsiteY5" fmla="*/ 147638 h 271463"/>
              <a:gd name="connsiteX6" fmla="*/ 36909 w 546497"/>
              <a:gd name="connsiteY6" fmla="*/ 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97" h="271463">
                <a:moveTo>
                  <a:pt x="546497" y="271463"/>
                </a:moveTo>
                <a:cubicBezTo>
                  <a:pt x="509190" y="245467"/>
                  <a:pt x="471884" y="219472"/>
                  <a:pt x="434578" y="204788"/>
                </a:cubicBezTo>
                <a:cubicBezTo>
                  <a:pt x="397272" y="190104"/>
                  <a:pt x="367903" y="185340"/>
                  <a:pt x="322659" y="183356"/>
                </a:cubicBezTo>
                <a:cubicBezTo>
                  <a:pt x="277415" y="181372"/>
                  <a:pt x="204787" y="191294"/>
                  <a:pt x="163115" y="192881"/>
                </a:cubicBezTo>
                <a:cubicBezTo>
                  <a:pt x="121443" y="194468"/>
                  <a:pt x="98822" y="200421"/>
                  <a:pt x="72628" y="192881"/>
                </a:cubicBezTo>
                <a:cubicBezTo>
                  <a:pt x="46434" y="185341"/>
                  <a:pt x="11906" y="179785"/>
                  <a:pt x="5953" y="147638"/>
                </a:cubicBezTo>
                <a:cubicBezTo>
                  <a:pt x="0" y="115491"/>
                  <a:pt x="18454" y="57745"/>
                  <a:pt x="36909" y="0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539552" y="24928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Imuontelo (</a:t>
            </a:r>
            <a:r>
              <a:rPr lang="fi-FI" b="1" dirty="0" err="1"/>
              <a:t>paippi</a:t>
            </a:r>
            <a:r>
              <a:rPr lang="fi-FI" b="1" dirty="0"/>
              <a:t>) </a:t>
            </a:r>
          </a:p>
          <a:p>
            <a:r>
              <a:rPr lang="fi-FI" b="1" dirty="0"/>
              <a:t>ja </a:t>
            </a:r>
            <a:r>
              <a:rPr lang="fi-FI" b="1" dirty="0" err="1"/>
              <a:t>kraaterihalkeama</a:t>
            </a:r>
            <a:endParaRPr lang="fi-FI" b="1" dirty="0"/>
          </a:p>
          <a:p>
            <a:r>
              <a:rPr lang="fi-FI" dirty="0"/>
              <a:t>Syntyy, kun sula </a:t>
            </a:r>
            <a:r>
              <a:rPr lang="fi-FI" dirty="0" err="1"/>
              <a:t>jähmet-</a:t>
            </a:r>
            <a:endParaRPr lang="fi-FI" dirty="0"/>
          </a:p>
          <a:p>
            <a:r>
              <a:rPr lang="fi-FI" dirty="0" err="1"/>
              <a:t>tyy</a:t>
            </a:r>
            <a:r>
              <a:rPr lang="fi-FI" dirty="0"/>
              <a:t> railon kyljiltä ja aiheuttaa kutistumaonkalon. Onkaloon liittyy usein </a:t>
            </a:r>
            <a:r>
              <a:rPr lang="fi-FI" dirty="0" err="1"/>
              <a:t>kraaterihalkeama</a:t>
            </a:r>
            <a:r>
              <a:rPr lang="fi-FI" dirty="0"/>
              <a:t>.</a:t>
            </a:r>
          </a:p>
        </p:txBody>
      </p:sp>
      <p:cxnSp>
        <p:nvCxnSpPr>
          <p:cNvPr id="10" name="Suora nuoliyhdysviiva 9"/>
          <p:cNvCxnSpPr/>
          <p:nvPr/>
        </p:nvCxnSpPr>
        <p:spPr>
          <a:xfrm flipV="1">
            <a:off x="2483768" y="1844824"/>
            <a:ext cx="3960440" cy="86409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>
            <a:off x="2627784" y="2996952"/>
            <a:ext cx="4032448" cy="208823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kehys 17"/>
          <p:cNvSpPr txBox="1"/>
          <p:nvPr/>
        </p:nvSpPr>
        <p:spPr>
          <a:xfrm>
            <a:off x="516560" y="4653136"/>
            <a:ext cx="395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imuontelon </a:t>
            </a:r>
            <a:r>
              <a:rPr lang="fi-FI" b="1" dirty="0" err="1"/>
              <a:t>muodostumi-sen</a:t>
            </a:r>
            <a:r>
              <a:rPr lang="fi-FI" b="1" dirty="0"/>
              <a:t>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Virheellinen lopetustekniikka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498860" y="1489509"/>
            <a:ext cx="256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Opettele oikea lopetustekniikka!</a:t>
            </a: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59 -0.00556 -0.01181 -0.01111 -0.02031 -0.01297 C -0.02882 -0.01482 -0.04497 -0.00996 -0.05156 -0.01158 C -0.05816 -0.0132 -0.06007 -0.01644 -0.06042 -0.02223 C -0.06076 -0.02801 -0.05747 -0.03727 -0.05417 -0.04653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9461" y="1511424"/>
            <a:ext cx="4669003" cy="35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82600" sx="105000" sy="105000" algn="ctr" rotWithShape="0">
              <a:prstClr val="black">
                <a:alpha val="92000"/>
              </a:prstClr>
            </a:outerShdw>
          </a:effectLst>
        </p:spPr>
      </p:pic>
      <p:sp>
        <p:nvSpPr>
          <p:cNvPr id="3" name="Tekstikehys 2"/>
          <p:cNvSpPr txBox="1"/>
          <p:nvPr/>
        </p:nvSpPr>
        <p:spPr>
          <a:xfrm>
            <a:off x="1403648" y="13001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Roiskeet</a:t>
            </a:r>
          </a:p>
        </p:txBody>
      </p:sp>
      <p:cxnSp>
        <p:nvCxnSpPr>
          <p:cNvPr id="4" name="Suora nuoliyhdysviiva 3"/>
          <p:cNvCxnSpPr/>
          <p:nvPr/>
        </p:nvCxnSpPr>
        <p:spPr>
          <a:xfrm>
            <a:off x="1763688" y="2060848"/>
            <a:ext cx="4752528" cy="273630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nuoliyhdysviiva 4"/>
          <p:cNvCxnSpPr/>
          <p:nvPr/>
        </p:nvCxnSpPr>
        <p:spPr>
          <a:xfrm>
            <a:off x="1823821" y="2084598"/>
            <a:ext cx="3468259" cy="242452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/>
          <p:nvPr/>
        </p:nvCxnSpPr>
        <p:spPr>
          <a:xfrm>
            <a:off x="1763688" y="2060848"/>
            <a:ext cx="3960440" cy="1872208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kehys 10"/>
          <p:cNvSpPr txBox="1"/>
          <p:nvPr/>
        </p:nvSpPr>
        <p:spPr>
          <a:xfrm>
            <a:off x="755576" y="3212976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roiskeiden </a:t>
            </a:r>
            <a:r>
              <a:rPr lang="fi-FI" b="1" dirty="0" err="1"/>
              <a:t>synty-misen</a:t>
            </a:r>
            <a:r>
              <a:rPr lang="fi-FI" b="1" dirty="0"/>
              <a:t>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Puutteellinen kaasusuoja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Suojakaasun valinta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Kosteat puikot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Railon ja/tai lisäaineen epä-</a:t>
            </a:r>
          </a:p>
          <a:p>
            <a:r>
              <a:rPr lang="fi-FI" dirty="0"/>
              <a:t>   puhtaudet (esim. ruoste)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Väärä napaisuus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pitkä valokaari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004048" y="5144417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 descr="vapaalan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2618" y="1130077"/>
            <a:ext cx="1475232" cy="2157984"/>
          </a:xfrm>
          <a:prstGeom prst="rect">
            <a:avLst/>
          </a:prstGeom>
        </p:spPr>
      </p:pic>
      <p:pic>
        <p:nvPicPr>
          <p:cNvPr id="24" name="Kuva 23" descr="vapaalank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4288" y="2100089"/>
            <a:ext cx="1946144" cy="3502088"/>
          </a:xfrm>
          <a:prstGeom prst="rect">
            <a:avLst/>
          </a:prstGeom>
        </p:spPr>
      </p:pic>
      <p:sp>
        <p:nvSpPr>
          <p:cNvPr id="2" name="Tekstikehys 1"/>
          <p:cNvSpPr txBox="1"/>
          <p:nvPr/>
        </p:nvSpPr>
        <p:spPr>
          <a:xfrm>
            <a:off x="481496" y="3485370"/>
            <a:ext cx="2290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/>
              <a:t>”Vapaalangan pituudella on tietyt rajat, joiden </a:t>
            </a:r>
            <a:r>
              <a:rPr lang="fi-FI" sz="1600" i="1" dirty="0" err="1"/>
              <a:t>ylit-täminen</a:t>
            </a:r>
            <a:r>
              <a:rPr lang="fi-FI" sz="1600" i="1" dirty="0"/>
              <a:t> voi johtaa hitsin ominaisuuksien </a:t>
            </a:r>
            <a:r>
              <a:rPr lang="fi-FI" sz="1600" i="1" dirty="0" err="1"/>
              <a:t>romah-dusmaiseen</a:t>
            </a:r>
            <a:r>
              <a:rPr lang="fi-FI" sz="1600" i="1" dirty="0"/>
              <a:t> </a:t>
            </a:r>
            <a:r>
              <a:rPr lang="fi-FI" sz="1600" i="1" dirty="0" err="1"/>
              <a:t>heikkenemi-seen</a:t>
            </a:r>
            <a:r>
              <a:rPr lang="fi-FI" sz="1600" i="1" dirty="0"/>
              <a:t>, vaikka silmällä </a:t>
            </a:r>
            <a:r>
              <a:rPr lang="fi-FI" sz="1600" i="1" dirty="0" err="1"/>
              <a:t>arvi-oituna</a:t>
            </a:r>
            <a:r>
              <a:rPr lang="fi-FI" sz="1600" i="1" dirty="0"/>
              <a:t> hitsin pinta </a:t>
            </a:r>
            <a:r>
              <a:rPr lang="fi-FI" sz="1600" i="1" dirty="0" err="1"/>
              <a:t>saat-taa</a:t>
            </a:r>
            <a:r>
              <a:rPr lang="fi-FI" sz="1600" i="1" dirty="0"/>
              <a:t> näyttää jopa </a:t>
            </a:r>
            <a:r>
              <a:rPr lang="fi-FI" sz="1600" i="1" dirty="0" err="1"/>
              <a:t>parem-malta</a:t>
            </a:r>
            <a:r>
              <a:rPr lang="fi-FI" sz="1600" i="1" dirty="0"/>
              <a:t> kuin aidosti </a:t>
            </a:r>
            <a:r>
              <a:rPr lang="fi-FI" sz="1600" i="1" dirty="0" err="1"/>
              <a:t>hyväs-sä</a:t>
            </a:r>
            <a:r>
              <a:rPr lang="fi-FI" sz="1600" i="1" dirty="0"/>
              <a:t> hitsissä.” (Pekka Raja-mäki, EWE)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67544" y="6206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VAPAALANGAN PITUUS JA LIITOSVIRHE MIG/MAG-HITSAUKSESSA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1605158" y="1873852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1590082" y="2694406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2223078" y="1887804"/>
            <a:ext cx="0" cy="792088"/>
          </a:xfrm>
          <a:prstGeom prst="line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kehys 12"/>
          <p:cNvSpPr txBox="1"/>
          <p:nvPr/>
        </p:nvSpPr>
        <p:spPr>
          <a:xfrm>
            <a:off x="2210250" y="20753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Vapaalanka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2771800" y="105273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/>
              <a:t>”</a:t>
            </a:r>
            <a:r>
              <a:rPr lang="fi-FI" sz="1600" i="1" dirty="0" err="1"/>
              <a:t>MIG/MAG-menetelmän</a:t>
            </a:r>
            <a:r>
              <a:rPr lang="fi-FI" sz="1600" i="1" dirty="0"/>
              <a:t> suoritustekniikan hämäävä helppous: hitsauslaitteisto pitää valokaaren pituuden tasaisena, vaikka polttimen etäisyys vaihtelee suurestikin.” (Pekka Rajamäki, EWE)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2915816" y="2607322"/>
            <a:ext cx="3456384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i-FI" sz="1600" b="1" dirty="0"/>
              <a:t>Liian pitkä vapaalanka </a:t>
            </a:r>
          </a:p>
          <a:p>
            <a:pPr>
              <a:buFont typeface="Wingdings"/>
              <a:buChar char="ð"/>
            </a:pPr>
            <a:r>
              <a:rPr lang="fi-FI" sz="1600" dirty="0">
                <a:sym typeface="Wingdings"/>
              </a:rPr>
              <a:t>hitsaustehoa kuluu runsaasti pitkään lisäainelankaan ja sen sulattamiseen. Se on valokaaresta ja perusaineen </a:t>
            </a:r>
            <a:r>
              <a:rPr lang="fi-FI" sz="1600" dirty="0" err="1">
                <a:sym typeface="Wingdings"/>
              </a:rPr>
              <a:t>sulatta-misesta</a:t>
            </a:r>
            <a:r>
              <a:rPr lang="fi-FI" sz="1600" dirty="0">
                <a:sym typeface="Wingdings"/>
              </a:rPr>
              <a:t> pois  vaarana on kylmäjuoksu ja eli liitosvirhe.</a:t>
            </a:r>
          </a:p>
          <a:p>
            <a:endParaRPr lang="fi-FI" sz="1600" dirty="0">
              <a:sym typeface="Wingdings"/>
            </a:endParaRPr>
          </a:p>
          <a:p>
            <a:r>
              <a:rPr lang="fi-FI" sz="1600" b="1" dirty="0">
                <a:sym typeface="Wingdings"/>
              </a:rPr>
              <a:t>Liian lyhyt vapaalanka </a:t>
            </a:r>
          </a:p>
          <a:p>
            <a:r>
              <a:rPr lang="fi-FI" sz="1600" dirty="0">
                <a:sym typeface="Wingdings"/>
              </a:rPr>
              <a:t> virtasuutin kuumenee liikaa  hitsiin voi tulla vaarallisia kuparisulkeumia.</a:t>
            </a:r>
            <a:endParaRPr lang="fi-FI" sz="1600" dirty="0"/>
          </a:p>
        </p:txBody>
      </p:sp>
      <p:sp>
        <p:nvSpPr>
          <p:cNvPr id="17" name="Tekstikehys 16"/>
          <p:cNvSpPr txBox="1"/>
          <p:nvPr/>
        </p:nvSpPr>
        <p:spPr>
          <a:xfrm>
            <a:off x="2569728" y="5344805"/>
            <a:ext cx="394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Tarkkaile polttimen etäisyyttä hitsauskohdasta. </a:t>
            </a:r>
          </a:p>
          <a:p>
            <a:pPr algn="ctr"/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Pidä vapaalanka sopivan mittaisena.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6501702" y="2636912"/>
            <a:ext cx="1152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Ahtaiden railojen pohjalla saattaa vapaalanka kasvaa varsin pitkäksi.</a:t>
            </a:r>
          </a:p>
        </p:txBody>
      </p:sp>
      <p:cxnSp>
        <p:nvCxnSpPr>
          <p:cNvPr id="20" name="Suora yhdysviiva 19"/>
          <p:cNvCxnSpPr/>
          <p:nvPr/>
        </p:nvCxnSpPr>
        <p:spPr>
          <a:xfrm>
            <a:off x="7764735" y="4365104"/>
            <a:ext cx="0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iisikulmio 21">
            <a:hlinkClick r:id="rId4" action="ppaction://hlinksldjump"/>
          </p:cNvPr>
          <p:cNvSpPr/>
          <p:nvPr/>
        </p:nvSpPr>
        <p:spPr>
          <a:xfrm flipH="1">
            <a:off x="7092280" y="5877272"/>
            <a:ext cx="1152128" cy="432048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Paluu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  <p:bldP spid="15" grpId="0" uiExpand="1" build="allAtOnce" animBg="1"/>
      <p:bldP spid="17" grpId="0"/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331767"/>
            <a:ext cx="4632513" cy="34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1351816"/>
            <a:ext cx="318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Liitosvirhe</a:t>
            </a:r>
            <a:endParaRPr lang="fi-FI" dirty="0"/>
          </a:p>
          <a:p>
            <a:r>
              <a:rPr lang="fi-FI" dirty="0"/>
              <a:t>Liitosvirhe on seuraus hitsin ja perusaineen huonosta </a:t>
            </a:r>
            <a:r>
              <a:rPr lang="fi-FI" dirty="0" err="1"/>
              <a:t>yhteen-sulamisesta</a:t>
            </a:r>
            <a:r>
              <a:rPr lang="fi-FI" dirty="0"/>
              <a:t>.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827584" y="3140968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liitosvirheen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Valokaaren väärä suuntaus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pienet hitsausarvot </a:t>
            </a:r>
          </a:p>
          <a:p>
            <a:r>
              <a:rPr lang="fi-FI" dirty="0"/>
              <a:t>  (= liian pieni hitsausenergia)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</a:t>
            </a:r>
            <a:r>
              <a:rPr lang="fi-FI" dirty="0">
                <a:hlinkClick r:id="rId3" action="ppaction://hlinksldjump"/>
              </a:rPr>
              <a:t>Liian pitkä vapaalanka </a:t>
            </a:r>
            <a:r>
              <a:rPr lang="fi-FI" dirty="0"/>
              <a:t>(ja suu-</a:t>
            </a:r>
          </a:p>
          <a:p>
            <a:r>
              <a:rPr lang="fi-FI" dirty="0"/>
              <a:t>   </a:t>
            </a:r>
            <a:r>
              <a:rPr lang="fi-FI" dirty="0" err="1"/>
              <a:t>tinetäisyys</a:t>
            </a:r>
            <a:r>
              <a:rPr lang="fi-FI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railokulma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Sulan vyöryminen valokaaren</a:t>
            </a:r>
          </a:p>
          <a:p>
            <a:r>
              <a:rPr lang="fi-FI" dirty="0"/>
              <a:t>  edelle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Railon epäpuhtaudet</a:t>
            </a:r>
          </a:p>
        </p:txBody>
      </p:sp>
      <p:cxnSp>
        <p:nvCxnSpPr>
          <p:cNvPr id="9" name="Suora nuoliyhdysviiva 8"/>
          <p:cNvCxnSpPr/>
          <p:nvPr/>
        </p:nvCxnSpPr>
        <p:spPr>
          <a:xfrm>
            <a:off x="3779912" y="2348880"/>
            <a:ext cx="2160240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4427984" y="48691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fi-FI" dirty="0"/>
              <a:t>Lähde: 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7761" y="1314686"/>
            <a:ext cx="4608511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1351816"/>
            <a:ext cx="318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Huokonen</a:t>
            </a:r>
            <a:endParaRPr lang="fi-FI" dirty="0"/>
          </a:p>
          <a:p>
            <a:r>
              <a:rPr lang="fi-FI" dirty="0"/>
              <a:t>Huokoset muodostuvat hitsin sisään jääneistä kaasuista.</a:t>
            </a:r>
          </a:p>
        </p:txBody>
      </p:sp>
      <p:cxnSp>
        <p:nvCxnSpPr>
          <p:cNvPr id="4" name="Suora nuoliyhdysviiva 3"/>
          <p:cNvCxnSpPr/>
          <p:nvPr/>
        </p:nvCxnSpPr>
        <p:spPr>
          <a:xfrm>
            <a:off x="3491880" y="2060848"/>
            <a:ext cx="2448272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nuoliyhdysviiva 4"/>
          <p:cNvCxnSpPr/>
          <p:nvPr/>
        </p:nvCxnSpPr>
        <p:spPr>
          <a:xfrm>
            <a:off x="3491880" y="2071896"/>
            <a:ext cx="3024336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kehys 7"/>
          <p:cNvSpPr txBox="1"/>
          <p:nvPr/>
        </p:nvSpPr>
        <p:spPr>
          <a:xfrm>
            <a:off x="827584" y="314096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huokosten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Kosteat puikot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Kosteat railopinnat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Puutteellinen kaasusuoja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Railon tai lisäaineen </a:t>
            </a:r>
            <a:r>
              <a:rPr lang="fi-FI" dirty="0" err="1"/>
              <a:t>epäpuh-</a:t>
            </a:r>
            <a:endParaRPr lang="fi-FI" dirty="0"/>
          </a:p>
          <a:p>
            <a:r>
              <a:rPr lang="fi-FI" dirty="0"/>
              <a:t>   </a:t>
            </a:r>
            <a:r>
              <a:rPr lang="fi-FI" dirty="0" err="1"/>
              <a:t>taudet</a:t>
            </a:r>
            <a:r>
              <a:rPr lang="fi-FI" dirty="0"/>
              <a:t> (esim. ruoste)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Väärät hitsausarvot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Väärä napaisuus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860032" y="4941168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3" y="1365763"/>
            <a:ext cx="4608512" cy="34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1351816"/>
            <a:ext cx="318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Kuonasulkeuma</a:t>
            </a:r>
            <a:endParaRPr lang="fi-FI" dirty="0"/>
          </a:p>
          <a:p>
            <a:r>
              <a:rPr lang="fi-FI" dirty="0"/>
              <a:t>Sulkeuma on hitsin sisään </a:t>
            </a:r>
            <a:r>
              <a:rPr lang="fi-FI" dirty="0" err="1"/>
              <a:t>jää-nyttä</a:t>
            </a:r>
            <a:r>
              <a:rPr lang="fi-FI" dirty="0"/>
              <a:t> kuonaa.</a:t>
            </a:r>
          </a:p>
        </p:txBody>
      </p:sp>
      <p:cxnSp>
        <p:nvCxnSpPr>
          <p:cNvPr id="4" name="Suora nuoliyhdysviiva 3"/>
          <p:cNvCxnSpPr/>
          <p:nvPr/>
        </p:nvCxnSpPr>
        <p:spPr>
          <a:xfrm>
            <a:off x="2771800" y="2060848"/>
            <a:ext cx="3600400" cy="144016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kehys 6"/>
          <p:cNvSpPr txBox="1"/>
          <p:nvPr/>
        </p:nvSpPr>
        <p:spPr>
          <a:xfrm>
            <a:off x="827584" y="314096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kuonasulkeuman aiheuttajista: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Liian kapea ja syvä railo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Huono kuonanpoisto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hitsausvirta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pitkä valokaari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Kuonan valuminen </a:t>
            </a:r>
            <a:r>
              <a:rPr lang="fi-FI" dirty="0" err="1"/>
              <a:t>valokaa-</a:t>
            </a:r>
            <a:endParaRPr lang="fi-FI" dirty="0"/>
          </a:p>
          <a:p>
            <a:r>
              <a:rPr lang="fi-FI" dirty="0"/>
              <a:t>  </a:t>
            </a:r>
            <a:r>
              <a:rPr lang="fi-FI" dirty="0" err="1"/>
              <a:t>ren</a:t>
            </a:r>
            <a:r>
              <a:rPr lang="fi-FI" dirty="0"/>
              <a:t> eteen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15" y="4940646"/>
            <a:ext cx="2511770" cy="493819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37734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1351816"/>
            <a:ext cx="318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Reunahaava</a:t>
            </a:r>
            <a:endParaRPr lang="fi-FI" dirty="0"/>
          </a:p>
          <a:p>
            <a:r>
              <a:rPr lang="fi-FI" dirty="0"/>
              <a:t>Reunahaava on kolo tai ura hitsin ja pintapalon reunassa.</a:t>
            </a:r>
          </a:p>
        </p:txBody>
      </p:sp>
      <p:cxnSp>
        <p:nvCxnSpPr>
          <p:cNvPr id="4" name="Suora nuoliyhdysviiva 3"/>
          <p:cNvCxnSpPr/>
          <p:nvPr/>
        </p:nvCxnSpPr>
        <p:spPr>
          <a:xfrm>
            <a:off x="3792104" y="2121808"/>
            <a:ext cx="2232248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kehys 7"/>
          <p:cNvSpPr txBox="1"/>
          <p:nvPr/>
        </p:nvSpPr>
        <p:spPr>
          <a:xfrm>
            <a:off x="827584" y="314096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reunahaavan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Virheellinen puikon tai </a:t>
            </a:r>
            <a:r>
              <a:rPr lang="fi-FI" dirty="0" err="1"/>
              <a:t>polt-</a:t>
            </a:r>
            <a:endParaRPr lang="fi-FI" dirty="0"/>
          </a:p>
          <a:p>
            <a:r>
              <a:rPr lang="fi-FI" dirty="0"/>
              <a:t>   </a:t>
            </a:r>
            <a:r>
              <a:rPr lang="fi-FI" dirty="0" err="1"/>
              <a:t>timen</a:t>
            </a:r>
            <a:r>
              <a:rPr lang="fi-FI" dirty="0"/>
              <a:t> kulma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suuri hitsausnopeus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pitkä valokaari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suuri hitsausvirta ja</a:t>
            </a:r>
          </a:p>
          <a:p>
            <a:r>
              <a:rPr lang="fi-FI" dirty="0"/>
              <a:t>   jännite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227881" y="4941168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560" y="137734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980728"/>
            <a:ext cx="318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Kateettipoikkeama</a:t>
            </a:r>
            <a:endParaRPr lang="fi-FI" dirty="0"/>
          </a:p>
          <a:p>
            <a:r>
              <a:rPr lang="fi-FI" dirty="0"/>
              <a:t>Pienahitsin kateetit ovat eri mittaiset.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5868144" y="2636912"/>
            <a:ext cx="2088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 flipV="1">
            <a:off x="7308304" y="1988840"/>
            <a:ext cx="0" cy="1440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5868144" y="2060848"/>
            <a:ext cx="1440160" cy="0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7812360" y="2636912"/>
            <a:ext cx="0" cy="792088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kehys 14"/>
          <p:cNvSpPr txBox="1"/>
          <p:nvPr/>
        </p:nvSpPr>
        <p:spPr>
          <a:xfrm>
            <a:off x="827584" y="393305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</a:t>
            </a:r>
            <a:r>
              <a:rPr lang="fi-FI" b="1" dirty="0" err="1"/>
              <a:t>kateettipoikkea-</a:t>
            </a:r>
            <a:endParaRPr lang="fi-FI" b="1" dirty="0"/>
          </a:p>
          <a:p>
            <a:r>
              <a:rPr lang="fi-FI" b="1" dirty="0" err="1"/>
              <a:t>man</a:t>
            </a:r>
            <a:r>
              <a:rPr lang="fi-FI" b="1" dirty="0"/>
              <a:t>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Virheellinen puikon tai </a:t>
            </a:r>
            <a:r>
              <a:rPr lang="fi-FI" dirty="0" err="1"/>
              <a:t>polt-</a:t>
            </a:r>
            <a:endParaRPr lang="fi-FI" dirty="0"/>
          </a:p>
          <a:p>
            <a:r>
              <a:rPr lang="fi-FI" dirty="0"/>
              <a:t>   </a:t>
            </a:r>
            <a:r>
              <a:rPr lang="fi-FI" dirty="0" err="1"/>
              <a:t>timen</a:t>
            </a:r>
            <a:r>
              <a:rPr lang="fi-FI" dirty="0"/>
              <a:t> kulma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suuri ja valuva hitsisula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Virheellinen kappaleen maa-</a:t>
            </a:r>
          </a:p>
          <a:p>
            <a:r>
              <a:rPr lang="fi-FI" dirty="0"/>
              <a:t>  </a:t>
            </a:r>
            <a:r>
              <a:rPr lang="fi-FI" dirty="0" err="1"/>
              <a:t>doitus</a:t>
            </a:r>
            <a:r>
              <a:rPr lang="fi-FI" dirty="0"/>
              <a:t> (magneettinen puhallus)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916832"/>
            <a:ext cx="22977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orakulmio 3"/>
          <p:cNvSpPr/>
          <p:nvPr/>
        </p:nvSpPr>
        <p:spPr>
          <a:xfrm>
            <a:off x="5228489" y="5019581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7420" y="1424968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1351816"/>
            <a:ext cx="318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Korkea kupu</a:t>
            </a:r>
          </a:p>
          <a:p>
            <a:r>
              <a:rPr lang="fi-FI" dirty="0"/>
              <a:t>Hitsin kuvun korkeus on suuri verrattuna hitsin leveyteen.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5868144" y="2492896"/>
            <a:ext cx="2160240" cy="16561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6682779" y="2708920"/>
            <a:ext cx="1534581" cy="11765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flipH="1">
            <a:off x="7956376" y="3284984"/>
            <a:ext cx="36004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rot="10800000" flipH="1">
            <a:off x="7427937" y="3980680"/>
            <a:ext cx="360040" cy="432048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827584" y="386104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korkeaan kupuun johtavista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Liian matala tai viistämätön</a:t>
            </a:r>
          </a:p>
          <a:p>
            <a:r>
              <a:rPr lang="fi-FI" dirty="0"/>
              <a:t>   railo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hitsausnopeus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hitsausvirta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2271" y="2420888"/>
            <a:ext cx="21996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orakulmio 4"/>
          <p:cNvSpPr/>
          <p:nvPr/>
        </p:nvSpPr>
        <p:spPr>
          <a:xfrm>
            <a:off x="5235349" y="5032342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8155" y="141277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ikehys 2"/>
          <p:cNvSpPr txBox="1"/>
          <p:nvPr/>
        </p:nvSpPr>
        <p:spPr>
          <a:xfrm>
            <a:off x="827584" y="1052736"/>
            <a:ext cx="318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Korkea juurikupu</a:t>
            </a:r>
          </a:p>
          <a:p>
            <a:r>
              <a:rPr lang="fi-FI" dirty="0"/>
              <a:t>Hitsin juurikuvun korkeus on suuri verrattuna juurihitsin leveyteen.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6444208" y="4149080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7524328" y="3717032"/>
            <a:ext cx="0" cy="432048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204864"/>
            <a:ext cx="25109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ikehys 9"/>
          <p:cNvSpPr txBox="1"/>
          <p:nvPr/>
        </p:nvSpPr>
        <p:spPr>
          <a:xfrm>
            <a:off x="827584" y="393305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korkeaan juurikupuun johtavista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Liian suuri ilmarako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matala juuripinta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suuret hitsausarvot </a:t>
            </a:r>
          </a:p>
          <a:p>
            <a:r>
              <a:rPr lang="fi-FI" dirty="0"/>
              <a:t>  (= liian suuri hitsausenergia)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pieni hitsausnopeus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157280" y="4977546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halkeam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365781" y="1273435"/>
            <a:ext cx="3146998" cy="1409456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827584" y="184482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Kuumahalkeama</a:t>
            </a:r>
          </a:p>
          <a:p>
            <a:r>
              <a:rPr lang="fi-FI" dirty="0"/>
              <a:t>Kuumahalkeama syntyy </a:t>
            </a:r>
          </a:p>
          <a:p>
            <a:r>
              <a:rPr lang="fi-FI" dirty="0"/>
              <a:t>korkeissa lämpötiloissa </a:t>
            </a:r>
          </a:p>
          <a:p>
            <a:r>
              <a:rPr lang="fi-FI" dirty="0"/>
              <a:t>hitsiaineen jäähtymisen </a:t>
            </a:r>
          </a:p>
          <a:p>
            <a:r>
              <a:rPr lang="fi-FI" dirty="0"/>
              <a:t>yhteydessä.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20229714">
            <a:off x="1391200" y="587568"/>
            <a:ext cx="1512168" cy="983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Halkeama</a:t>
            </a:r>
            <a:br>
              <a:rPr kumimoji="0" lang="fi-F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fi-FI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=</a:t>
            </a:r>
            <a:br>
              <a:rPr kumimoji="0" lang="fi-FI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fi-FI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vakavin virhe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827584" y="393305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Esimerkkejä  </a:t>
            </a:r>
            <a:r>
              <a:rPr lang="fi-FI" b="1" dirty="0" err="1"/>
              <a:t>kuumahalkea-man</a:t>
            </a:r>
            <a:r>
              <a:rPr lang="fi-FI" b="1" dirty="0"/>
              <a:t> syistä: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Hitsin leveys/syvyyssuhde on</a:t>
            </a:r>
          </a:p>
          <a:p>
            <a:r>
              <a:rPr lang="fi-FI" dirty="0"/>
              <a:t>   liian pieni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Perus- tai lisäaineen </a:t>
            </a:r>
            <a:r>
              <a:rPr lang="fi-FI" dirty="0" err="1"/>
              <a:t>epäpuh-</a:t>
            </a:r>
            <a:endParaRPr lang="fi-FI" dirty="0"/>
          </a:p>
          <a:p>
            <a:r>
              <a:rPr lang="fi-FI" dirty="0"/>
              <a:t>   </a:t>
            </a:r>
            <a:r>
              <a:rPr lang="fi-FI" dirty="0" err="1"/>
              <a:t>taudet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Hitsausjännitykset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Liian suuri ilmarako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4982" y="404664"/>
            <a:ext cx="4201198" cy="31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uolivapaa piirto 8"/>
          <p:cNvSpPr/>
          <p:nvPr/>
        </p:nvSpPr>
        <p:spPr>
          <a:xfrm>
            <a:off x="5226047" y="4197680"/>
            <a:ext cx="521787" cy="887504"/>
          </a:xfrm>
          <a:custGeom>
            <a:avLst/>
            <a:gdLst>
              <a:gd name="connsiteX0" fmla="*/ 6650 w 744820"/>
              <a:gd name="connsiteY0" fmla="*/ 109728 h 1266859"/>
              <a:gd name="connsiteX1" fmla="*/ 93103 w 744820"/>
              <a:gd name="connsiteY1" fmla="*/ 49876 h 1266859"/>
              <a:gd name="connsiteX2" fmla="*/ 196180 w 744820"/>
              <a:gd name="connsiteY2" fmla="*/ 16625 h 1266859"/>
              <a:gd name="connsiteX3" fmla="*/ 325859 w 744820"/>
              <a:gd name="connsiteY3" fmla="*/ 3325 h 1266859"/>
              <a:gd name="connsiteX4" fmla="*/ 458863 w 744820"/>
              <a:gd name="connsiteY4" fmla="*/ 0 h 1266859"/>
              <a:gd name="connsiteX5" fmla="*/ 575241 w 744820"/>
              <a:gd name="connsiteY5" fmla="*/ 26600 h 1266859"/>
              <a:gd name="connsiteX6" fmla="*/ 674993 w 744820"/>
              <a:gd name="connsiteY6" fmla="*/ 66501 h 1266859"/>
              <a:gd name="connsiteX7" fmla="*/ 718220 w 744820"/>
              <a:gd name="connsiteY7" fmla="*/ 93102 h 1266859"/>
              <a:gd name="connsiteX8" fmla="*/ 744820 w 744820"/>
              <a:gd name="connsiteY8" fmla="*/ 176229 h 1266859"/>
              <a:gd name="connsiteX9" fmla="*/ 744820 w 744820"/>
              <a:gd name="connsiteY9" fmla="*/ 329184 h 1266859"/>
              <a:gd name="connsiteX10" fmla="*/ 714895 w 744820"/>
              <a:gd name="connsiteY10" fmla="*/ 585216 h 1266859"/>
              <a:gd name="connsiteX11" fmla="*/ 661693 w 744820"/>
              <a:gd name="connsiteY11" fmla="*/ 821297 h 1266859"/>
              <a:gd name="connsiteX12" fmla="*/ 598516 w 744820"/>
              <a:gd name="connsiteY12" fmla="*/ 1060704 h 1266859"/>
              <a:gd name="connsiteX13" fmla="*/ 561940 w 744820"/>
              <a:gd name="connsiteY13" fmla="*/ 1170432 h 1266859"/>
              <a:gd name="connsiteX14" fmla="*/ 522039 w 744820"/>
              <a:gd name="connsiteY14" fmla="*/ 1223633 h 1266859"/>
              <a:gd name="connsiteX15" fmla="*/ 475488 w 744820"/>
              <a:gd name="connsiteY15" fmla="*/ 1260209 h 1266859"/>
              <a:gd name="connsiteX16" fmla="*/ 418961 w 744820"/>
              <a:gd name="connsiteY16" fmla="*/ 1266859 h 1266859"/>
              <a:gd name="connsiteX17" fmla="*/ 335834 w 744820"/>
              <a:gd name="connsiteY17" fmla="*/ 1213658 h 1266859"/>
              <a:gd name="connsiteX18" fmla="*/ 246057 w 744820"/>
              <a:gd name="connsiteY18" fmla="*/ 1060704 h 1266859"/>
              <a:gd name="connsiteX19" fmla="*/ 152954 w 744820"/>
              <a:gd name="connsiteY19" fmla="*/ 874499 h 1266859"/>
              <a:gd name="connsiteX20" fmla="*/ 93103 w 744820"/>
              <a:gd name="connsiteY20" fmla="*/ 728195 h 1266859"/>
              <a:gd name="connsiteX21" fmla="*/ 39901 w 744820"/>
              <a:gd name="connsiteY21" fmla="*/ 515389 h 1266859"/>
              <a:gd name="connsiteX22" fmla="*/ 6650 w 744820"/>
              <a:gd name="connsiteY22" fmla="*/ 302583 h 1266859"/>
              <a:gd name="connsiteX23" fmla="*/ 0 w 744820"/>
              <a:gd name="connsiteY23" fmla="*/ 176229 h 1266859"/>
              <a:gd name="connsiteX24" fmla="*/ 6650 w 744820"/>
              <a:gd name="connsiteY24" fmla="*/ 109728 h 126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4820" h="1266859">
                <a:moveTo>
                  <a:pt x="6650" y="109728"/>
                </a:moveTo>
                <a:lnTo>
                  <a:pt x="93103" y="49876"/>
                </a:lnTo>
                <a:lnTo>
                  <a:pt x="196180" y="16625"/>
                </a:lnTo>
                <a:lnTo>
                  <a:pt x="325859" y="3325"/>
                </a:lnTo>
                <a:lnTo>
                  <a:pt x="458863" y="0"/>
                </a:lnTo>
                <a:lnTo>
                  <a:pt x="575241" y="26600"/>
                </a:lnTo>
                <a:lnTo>
                  <a:pt x="674993" y="66501"/>
                </a:lnTo>
                <a:lnTo>
                  <a:pt x="718220" y="93102"/>
                </a:lnTo>
                <a:lnTo>
                  <a:pt x="744820" y="176229"/>
                </a:lnTo>
                <a:lnTo>
                  <a:pt x="744820" y="329184"/>
                </a:lnTo>
                <a:lnTo>
                  <a:pt x="714895" y="585216"/>
                </a:lnTo>
                <a:lnTo>
                  <a:pt x="661693" y="821297"/>
                </a:lnTo>
                <a:lnTo>
                  <a:pt x="598516" y="1060704"/>
                </a:lnTo>
                <a:lnTo>
                  <a:pt x="561940" y="1170432"/>
                </a:lnTo>
                <a:lnTo>
                  <a:pt x="522039" y="1223633"/>
                </a:lnTo>
                <a:lnTo>
                  <a:pt x="475488" y="1260209"/>
                </a:lnTo>
                <a:lnTo>
                  <a:pt x="418961" y="1266859"/>
                </a:lnTo>
                <a:lnTo>
                  <a:pt x="335834" y="1213658"/>
                </a:lnTo>
                <a:lnTo>
                  <a:pt x="246057" y="1060704"/>
                </a:lnTo>
                <a:lnTo>
                  <a:pt x="152954" y="874499"/>
                </a:lnTo>
                <a:lnTo>
                  <a:pt x="93103" y="728195"/>
                </a:lnTo>
                <a:lnTo>
                  <a:pt x="39901" y="515389"/>
                </a:lnTo>
                <a:lnTo>
                  <a:pt x="6650" y="302583"/>
                </a:lnTo>
                <a:lnTo>
                  <a:pt x="0" y="176229"/>
                </a:lnTo>
                <a:lnTo>
                  <a:pt x="6650" y="1097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yhdysviiva 10"/>
          <p:cNvCxnSpPr/>
          <p:nvPr/>
        </p:nvCxnSpPr>
        <p:spPr>
          <a:xfrm>
            <a:off x="4761805" y="4284207"/>
            <a:ext cx="4540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5767789" y="4290385"/>
            <a:ext cx="4540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767983" y="5061777"/>
            <a:ext cx="712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5603317" y="5065102"/>
            <a:ext cx="5886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uolivapaa piirto 19"/>
          <p:cNvSpPr/>
          <p:nvPr/>
        </p:nvSpPr>
        <p:spPr>
          <a:xfrm>
            <a:off x="6797864" y="4197046"/>
            <a:ext cx="1008112" cy="887504"/>
          </a:xfrm>
          <a:custGeom>
            <a:avLst/>
            <a:gdLst>
              <a:gd name="connsiteX0" fmla="*/ 6650 w 744820"/>
              <a:gd name="connsiteY0" fmla="*/ 109728 h 1266859"/>
              <a:gd name="connsiteX1" fmla="*/ 93103 w 744820"/>
              <a:gd name="connsiteY1" fmla="*/ 49876 h 1266859"/>
              <a:gd name="connsiteX2" fmla="*/ 196180 w 744820"/>
              <a:gd name="connsiteY2" fmla="*/ 16625 h 1266859"/>
              <a:gd name="connsiteX3" fmla="*/ 325859 w 744820"/>
              <a:gd name="connsiteY3" fmla="*/ 3325 h 1266859"/>
              <a:gd name="connsiteX4" fmla="*/ 458863 w 744820"/>
              <a:gd name="connsiteY4" fmla="*/ 0 h 1266859"/>
              <a:gd name="connsiteX5" fmla="*/ 575241 w 744820"/>
              <a:gd name="connsiteY5" fmla="*/ 26600 h 1266859"/>
              <a:gd name="connsiteX6" fmla="*/ 674993 w 744820"/>
              <a:gd name="connsiteY6" fmla="*/ 66501 h 1266859"/>
              <a:gd name="connsiteX7" fmla="*/ 718220 w 744820"/>
              <a:gd name="connsiteY7" fmla="*/ 93102 h 1266859"/>
              <a:gd name="connsiteX8" fmla="*/ 744820 w 744820"/>
              <a:gd name="connsiteY8" fmla="*/ 176229 h 1266859"/>
              <a:gd name="connsiteX9" fmla="*/ 744820 w 744820"/>
              <a:gd name="connsiteY9" fmla="*/ 329184 h 1266859"/>
              <a:gd name="connsiteX10" fmla="*/ 714895 w 744820"/>
              <a:gd name="connsiteY10" fmla="*/ 585216 h 1266859"/>
              <a:gd name="connsiteX11" fmla="*/ 661693 w 744820"/>
              <a:gd name="connsiteY11" fmla="*/ 821297 h 1266859"/>
              <a:gd name="connsiteX12" fmla="*/ 598516 w 744820"/>
              <a:gd name="connsiteY12" fmla="*/ 1060704 h 1266859"/>
              <a:gd name="connsiteX13" fmla="*/ 561940 w 744820"/>
              <a:gd name="connsiteY13" fmla="*/ 1170432 h 1266859"/>
              <a:gd name="connsiteX14" fmla="*/ 522039 w 744820"/>
              <a:gd name="connsiteY14" fmla="*/ 1223633 h 1266859"/>
              <a:gd name="connsiteX15" fmla="*/ 475488 w 744820"/>
              <a:gd name="connsiteY15" fmla="*/ 1260209 h 1266859"/>
              <a:gd name="connsiteX16" fmla="*/ 418961 w 744820"/>
              <a:gd name="connsiteY16" fmla="*/ 1266859 h 1266859"/>
              <a:gd name="connsiteX17" fmla="*/ 335834 w 744820"/>
              <a:gd name="connsiteY17" fmla="*/ 1213658 h 1266859"/>
              <a:gd name="connsiteX18" fmla="*/ 246057 w 744820"/>
              <a:gd name="connsiteY18" fmla="*/ 1060704 h 1266859"/>
              <a:gd name="connsiteX19" fmla="*/ 152954 w 744820"/>
              <a:gd name="connsiteY19" fmla="*/ 874499 h 1266859"/>
              <a:gd name="connsiteX20" fmla="*/ 93103 w 744820"/>
              <a:gd name="connsiteY20" fmla="*/ 728195 h 1266859"/>
              <a:gd name="connsiteX21" fmla="*/ 39901 w 744820"/>
              <a:gd name="connsiteY21" fmla="*/ 515389 h 1266859"/>
              <a:gd name="connsiteX22" fmla="*/ 6650 w 744820"/>
              <a:gd name="connsiteY22" fmla="*/ 302583 h 1266859"/>
              <a:gd name="connsiteX23" fmla="*/ 0 w 744820"/>
              <a:gd name="connsiteY23" fmla="*/ 176229 h 1266859"/>
              <a:gd name="connsiteX24" fmla="*/ 6650 w 744820"/>
              <a:gd name="connsiteY24" fmla="*/ 109728 h 126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4820" h="1266859">
                <a:moveTo>
                  <a:pt x="6650" y="109728"/>
                </a:moveTo>
                <a:lnTo>
                  <a:pt x="93103" y="49876"/>
                </a:lnTo>
                <a:lnTo>
                  <a:pt x="196180" y="16625"/>
                </a:lnTo>
                <a:lnTo>
                  <a:pt x="325859" y="3325"/>
                </a:lnTo>
                <a:lnTo>
                  <a:pt x="458863" y="0"/>
                </a:lnTo>
                <a:lnTo>
                  <a:pt x="575241" y="26600"/>
                </a:lnTo>
                <a:lnTo>
                  <a:pt x="674993" y="66501"/>
                </a:lnTo>
                <a:lnTo>
                  <a:pt x="718220" y="93102"/>
                </a:lnTo>
                <a:lnTo>
                  <a:pt x="744820" y="176229"/>
                </a:lnTo>
                <a:lnTo>
                  <a:pt x="744820" y="329184"/>
                </a:lnTo>
                <a:lnTo>
                  <a:pt x="714895" y="585216"/>
                </a:lnTo>
                <a:lnTo>
                  <a:pt x="661693" y="821297"/>
                </a:lnTo>
                <a:lnTo>
                  <a:pt x="598516" y="1060704"/>
                </a:lnTo>
                <a:lnTo>
                  <a:pt x="561940" y="1170432"/>
                </a:lnTo>
                <a:lnTo>
                  <a:pt x="522039" y="1223633"/>
                </a:lnTo>
                <a:lnTo>
                  <a:pt x="475488" y="1260209"/>
                </a:lnTo>
                <a:lnTo>
                  <a:pt x="418961" y="1266859"/>
                </a:lnTo>
                <a:lnTo>
                  <a:pt x="335834" y="1213658"/>
                </a:lnTo>
                <a:lnTo>
                  <a:pt x="246057" y="1060704"/>
                </a:lnTo>
                <a:lnTo>
                  <a:pt x="152954" y="874499"/>
                </a:lnTo>
                <a:lnTo>
                  <a:pt x="93103" y="728195"/>
                </a:lnTo>
                <a:lnTo>
                  <a:pt x="39901" y="515389"/>
                </a:lnTo>
                <a:lnTo>
                  <a:pt x="6650" y="302583"/>
                </a:lnTo>
                <a:lnTo>
                  <a:pt x="0" y="176229"/>
                </a:lnTo>
                <a:lnTo>
                  <a:pt x="6650" y="1097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>
            <a:off x="6481069" y="4290385"/>
            <a:ext cx="310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7805975" y="4284207"/>
            <a:ext cx="2331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6553283" y="5061143"/>
            <a:ext cx="712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>
            <a:off x="7511765" y="5064468"/>
            <a:ext cx="5886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/>
          <p:cNvCxnSpPr/>
          <p:nvPr/>
        </p:nvCxnSpPr>
        <p:spPr>
          <a:xfrm>
            <a:off x="6797863" y="3913939"/>
            <a:ext cx="1008112" cy="0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/>
          <p:cNvCxnSpPr/>
          <p:nvPr/>
        </p:nvCxnSpPr>
        <p:spPr>
          <a:xfrm>
            <a:off x="7355393" y="4236911"/>
            <a:ext cx="0" cy="792088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 flipV="1">
            <a:off x="6797863" y="3811041"/>
            <a:ext cx="0" cy="4814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/>
          <p:cNvCxnSpPr/>
          <p:nvPr/>
        </p:nvCxnSpPr>
        <p:spPr>
          <a:xfrm flipV="1">
            <a:off x="7805975" y="3811041"/>
            <a:ext cx="0" cy="5040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/>
          <p:cNvCxnSpPr/>
          <p:nvPr/>
        </p:nvCxnSpPr>
        <p:spPr>
          <a:xfrm>
            <a:off x="5520253" y="4243089"/>
            <a:ext cx="0" cy="792088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5238399" y="3907761"/>
            <a:ext cx="485522" cy="0"/>
          </a:xfrm>
          <a:prstGeom prst="line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 flipV="1">
            <a:off x="5232221" y="3804863"/>
            <a:ext cx="0" cy="4814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 flipV="1">
            <a:off x="5752271" y="3811041"/>
            <a:ext cx="0" cy="4793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nuoliyhdysviiva 53"/>
          <p:cNvCxnSpPr/>
          <p:nvPr/>
        </p:nvCxnSpPr>
        <p:spPr>
          <a:xfrm>
            <a:off x="3912053" y="4665769"/>
            <a:ext cx="1008112" cy="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ikehys 56"/>
          <p:cNvSpPr txBox="1"/>
          <p:nvPr/>
        </p:nvSpPr>
        <p:spPr>
          <a:xfrm>
            <a:off x="6725855" y="45073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2" name="Suorakulmio 1"/>
          <p:cNvSpPr/>
          <p:nvPr/>
        </p:nvSpPr>
        <p:spPr>
          <a:xfrm>
            <a:off x="4869271" y="3533665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Hitsaustekniikka 2/2012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Hitsaustekniikka 2/2012, Jyri Uusitalo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allAtOnce"/>
      <p:bldP spid="9" grpId="0" animBg="1"/>
      <p:bldP spid="20" grpId="0" animBg="1"/>
      <p:bldP spid="57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669</Words>
  <Application>Microsoft Office PowerPoint</Application>
  <PresentationFormat>Näytössä katseltava diaesitys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Office-teema</vt:lpstr>
      <vt:lpstr>KoneDigi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 Salminen</dc:creator>
  <cp:lastModifiedBy>Ville Salminen</cp:lastModifiedBy>
  <cp:revision>4</cp:revision>
  <dcterms:created xsi:type="dcterms:W3CDTF">2020-02-03T17:44:01Z</dcterms:created>
  <dcterms:modified xsi:type="dcterms:W3CDTF">2020-03-30T07:48:28Z</dcterms:modified>
</cp:coreProperties>
</file>