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67" r:id="rId8"/>
    <p:sldId id="261" r:id="rId9"/>
    <p:sldId id="264" r:id="rId10"/>
    <p:sldId id="265" r:id="rId11"/>
    <p:sldId id="262" r:id="rId12"/>
    <p:sldId id="263" r:id="rId13"/>
    <p:sldId id="266" r:id="rId1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2FA"/>
    <a:srgbClr val="EB6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"/>
    <p:restoredTop sz="96327"/>
  </p:normalViewPr>
  <p:slideViewPr>
    <p:cSldViewPr snapToGrid="0" showGuides="1">
      <p:cViewPr varScale="1">
        <p:scale>
          <a:sx n="111" d="100"/>
          <a:sy n="111" d="100"/>
        </p:scale>
        <p:origin x="12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1D82-2C41-CE13-CAE8-21992CEC7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29512-D007-D984-41E3-1FE063068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8A6E6-FB45-BC3A-EF9C-0181C990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17F85-FF0A-7689-B10D-B54DFE8E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B4C80-AEB9-5039-A450-50E47278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680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77A4-BA0A-E090-27B1-E93710CF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1FF2F-2830-CDC5-0C0F-974B55BB0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47C3A-61CA-9B42-A0B9-34B0A4DC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0ABD-840C-6DC6-9D4B-32AE89BC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2C156-6563-018C-4E5B-2C39AAE3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550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E5C6F-4799-FAB1-C55C-8DE06248C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5F9A9-DCB8-9905-A769-80E570465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AE477-DB36-5DC3-7A9A-348516A5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FD57D-335D-C06B-3D14-6E9EF32B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93D90-95E0-B776-5663-95F2812F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7045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EF36-9B5D-FE24-9F58-F5B08731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B4EA1-9837-3816-0E57-58FE53F3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E1D3B-4F78-B105-AD6D-6DD356A4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A9510-CE58-02FE-FE50-EBA750E1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2127-A59D-AED3-65EF-99C50AA9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608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EC7F-4D92-F716-D8A4-CD46D84C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3D8F9-E32D-2C25-5723-33AC2AE13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273DB-6045-2DBA-731B-2CA3EF08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A163D-EFD3-0F2E-049E-E46147E0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A52E5-AC37-E9BF-3A7E-4FB54E75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411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95FF-B17C-3D03-3298-2E26B7A3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2FB4-B2F4-9468-D418-4A411C832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79738-9232-7035-D12F-9BDFDE023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3396C-48E1-5736-6EFD-77758DF3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665B7-B187-920F-608B-6521FA7E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7761F-2CB0-BB41-34C4-74A01EBD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685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392C-3992-7669-EBBB-FCCA400B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A89A-111F-B4F3-C44B-1E02EF437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7D480-4F6B-E689-F99B-62A929160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20771-B34F-6D08-8D54-967A34B1E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3AA62-67B8-5B65-724B-78D4235BC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ADB17-D4B3-22AF-E159-9C55BE24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9CB01-00DE-03AD-18F8-9CFAE852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299EE-3229-8188-5910-F015D79B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0492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0332-3288-BC60-39FC-2A220FCD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1EA8D-D724-0E49-2079-78B12D23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9563D-06E9-B514-A67E-E0DC2A55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4C1E9-F8BA-6CFE-53E2-0330B797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4394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A7B45-893C-ADD0-83DF-38478350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D2807-B15D-EED7-4BCF-7F34256E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A529E-0C80-47B3-8946-63648296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4142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8DA-CB8F-2E89-8470-1E180337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E258B-670E-29DA-E16A-7D2524CA0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21397-E3F2-2FD7-6093-9CF8710DC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29FFE-6F20-F180-8B71-85FF2356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75E3F-6661-0601-F2DF-C51A1419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23942-0D26-D794-A82C-F1627E5E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5572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0329-875D-5D2B-0982-BA949CDE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6B527-3CCF-F585-694F-6DBC7096E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FE955-FF15-D608-9E4A-01F20228E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7EF4E-128F-D3D2-C114-2732A190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6DB88-358F-39AD-0F47-4134BF5D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4EB8C-0401-4775-4F45-D0D4C64F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412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2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A7760-DC74-F817-22E4-F1665A20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03C76-CBAE-1F03-D4DC-644CFC805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806BC-7A86-BFF2-E1E2-1F2F7D416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E1CF-2AFA-F040-AA3C-51BCBEBFF621}" type="datetimeFigureOut">
              <a:rPr lang="en-FI" smtClean="0"/>
              <a:t>02/11/2025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EAA01-5429-8274-9AFD-539CC7A78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D102A-E321-8C89-297B-62FA64968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F9AF-9B5F-E648-99A9-D446088F46B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24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image" Target="../media/image17.emf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5567D9-121A-9356-8D8A-7E1EEAA9CB57}"/>
              </a:ext>
            </a:extLst>
          </p:cNvPr>
          <p:cNvSpPr txBox="1"/>
          <p:nvPr/>
        </p:nvSpPr>
        <p:spPr>
          <a:xfrm>
            <a:off x="0" y="2065299"/>
            <a:ext cx="12192000" cy="272740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GB" sz="87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Hoiva-avustajaksi</a:t>
            </a:r>
            <a:endParaRPr lang="en-FI" sz="87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2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A3E912-9CDC-9164-8609-73DA79B87722}"/>
              </a:ext>
            </a:extLst>
          </p:cNvPr>
          <p:cNvSpPr txBox="1"/>
          <p:nvPr/>
        </p:nvSpPr>
        <p:spPr>
          <a:xfrm>
            <a:off x="2537949" y="1034330"/>
            <a:ext cx="7116102" cy="124157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Sinua</a:t>
            </a:r>
            <a:r>
              <a:rPr lang="en-GB" sz="6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tarvitaan</a:t>
            </a:r>
            <a:r>
              <a:rPr lang="en-GB" sz="6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GB" sz="90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♥</a:t>
            </a:r>
            <a:endParaRPr lang="en-FI" sz="9000" b="1" dirty="0">
              <a:latin typeface="Apple Symbols" panose="02000000000000000000" pitchFamily="2" charset="-79"/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C8EB8-55EC-E23A-B8D9-A5ABB058FD76}"/>
              </a:ext>
            </a:extLst>
          </p:cNvPr>
          <p:cNvSpPr/>
          <p:nvPr/>
        </p:nvSpPr>
        <p:spPr>
          <a:xfrm>
            <a:off x="0" y="5300870"/>
            <a:ext cx="12192000" cy="155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B2E10-5A7B-739D-2CDD-BA3BB36EAA0F}"/>
              </a:ext>
            </a:extLst>
          </p:cNvPr>
          <p:cNvGrpSpPr/>
          <p:nvPr/>
        </p:nvGrpSpPr>
        <p:grpSpPr>
          <a:xfrm>
            <a:off x="1597010" y="5651794"/>
            <a:ext cx="9122013" cy="793555"/>
            <a:chOff x="1597010" y="5651794"/>
            <a:chExt cx="9122013" cy="7935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8C6FB5-5EEF-625D-7532-56A2B8603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7010" y="5741925"/>
              <a:ext cx="2910539" cy="703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12B08-A5ED-6927-D794-C14A53C4577C}"/>
                </a:ext>
              </a:extLst>
            </p:cNvPr>
            <p:cNvSpPr txBox="1"/>
            <p:nvPr/>
          </p:nvSpPr>
          <p:spPr>
            <a:xfrm>
              <a:off x="5474314" y="5651794"/>
              <a:ext cx="52447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Koulutus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on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Jatkuvan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oppimisen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työllisyyden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palvelukeskuksen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rahoittama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Palvelukeskus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edistää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työikäisten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osaamisen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kehittämistä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osaavan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työvoiman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saatavuutta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Palvelukeskuksen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toimintaa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ohjaavat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opetus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kulttuuriministeriö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sekä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työ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elinkeinoministeriö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FI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6D4F4C8-2460-48C4-2243-F873F7887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324" y="2974322"/>
            <a:ext cx="2881353" cy="9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83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B9FB0D-F15A-502A-78A3-693B66E4F070}"/>
              </a:ext>
            </a:extLst>
          </p:cNvPr>
          <p:cNvSpPr txBox="1"/>
          <p:nvPr/>
        </p:nvSpPr>
        <p:spPr>
          <a:xfrm>
            <a:off x="4221271" y="2065299"/>
            <a:ext cx="6839211" cy="272740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Mikä</a:t>
            </a:r>
            <a:r>
              <a:rPr lang="en-GB" sz="6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on</a:t>
            </a:r>
          </a:p>
          <a:p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hoiva-avustajan</a:t>
            </a:r>
            <a:endParaRPr lang="en-GB" sz="6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koulutus</a:t>
            </a:r>
            <a:r>
              <a:rPr lang="en-GB" sz="6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?</a:t>
            </a:r>
            <a:endParaRPr lang="en-FI" sz="6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6B95AAB-28A1-AE8B-C980-7924F437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3957" y="2439515"/>
            <a:ext cx="1731599" cy="19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A1EA7A-8842-76B1-0306-DB99217ADA24}"/>
              </a:ext>
            </a:extLst>
          </p:cNvPr>
          <p:cNvSpPr txBox="1"/>
          <p:nvPr/>
        </p:nvSpPr>
        <p:spPr>
          <a:xfrm>
            <a:off x="2765121" y="488516"/>
            <a:ext cx="6661759" cy="12024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Näillä</a:t>
            </a:r>
            <a:r>
              <a:rPr lang="en-GB" sz="2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tutkinnon</a:t>
            </a:r>
            <a:r>
              <a:rPr lang="en-GB" sz="2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osilla</a:t>
            </a:r>
            <a:endParaRPr lang="en-GB" sz="2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sinusta</a:t>
            </a:r>
            <a:r>
              <a:rPr lang="en-GB" sz="2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tulee</a:t>
            </a:r>
            <a:r>
              <a:rPr lang="en-GB" sz="2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hoiva-avustaja</a:t>
            </a:r>
            <a:endParaRPr lang="en-FI" sz="2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EC1216-5661-B2D1-BD84-807EBAB1D3D4}"/>
              </a:ext>
            </a:extLst>
          </p:cNvPr>
          <p:cNvGrpSpPr/>
          <p:nvPr/>
        </p:nvGrpSpPr>
        <p:grpSpPr>
          <a:xfrm>
            <a:off x="5073649" y="1926040"/>
            <a:ext cx="2044701" cy="2034797"/>
            <a:chOff x="5073649" y="1926040"/>
            <a:chExt cx="2044701" cy="2034797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808BDF6-1A19-C96B-346C-C6E8F8825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3650" y="1928837"/>
              <a:ext cx="2044700" cy="2032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CA6591-E497-267E-1879-60891440B24A}"/>
                </a:ext>
              </a:extLst>
            </p:cNvPr>
            <p:cNvSpPr txBox="1"/>
            <p:nvPr/>
          </p:nvSpPr>
          <p:spPr>
            <a:xfrm>
              <a:off x="5073649" y="1926040"/>
              <a:ext cx="2044699" cy="20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i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Hyvinvoinnin-</a:t>
              </a:r>
            </a:p>
            <a:p>
              <a:pPr algn="ctr"/>
              <a:r>
                <a:rPr lang="fi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ja toiminta-</a:t>
              </a:r>
            </a:p>
            <a:p>
              <a:pPr algn="ctr"/>
              <a:r>
                <a:rPr lang="fi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kyvyn</a:t>
              </a:r>
            </a:p>
            <a:p>
              <a:pPr algn="ctr"/>
              <a:r>
                <a:rPr lang="fi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edistäminen</a:t>
              </a:r>
              <a:endParaRPr lang="en-FI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CD1F2C-075F-2C5F-F79A-ED61B1639AB0}"/>
              </a:ext>
            </a:extLst>
          </p:cNvPr>
          <p:cNvGrpSpPr/>
          <p:nvPr/>
        </p:nvGrpSpPr>
        <p:grpSpPr>
          <a:xfrm>
            <a:off x="2929074" y="1926039"/>
            <a:ext cx="2425700" cy="2425701"/>
            <a:chOff x="2929074" y="1926039"/>
            <a:chExt cx="2425700" cy="2425701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5B174BDE-A9CF-36BF-51B4-D519F4E1B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29074" y="1926040"/>
              <a:ext cx="2425700" cy="24257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CC30ED-64BB-5437-93FC-70E55559766D}"/>
                </a:ext>
              </a:extLst>
            </p:cNvPr>
            <p:cNvSpPr txBox="1"/>
            <p:nvPr/>
          </p:nvSpPr>
          <p:spPr>
            <a:xfrm>
              <a:off x="2935750" y="1926039"/>
              <a:ext cx="2040427" cy="20319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i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Asiakkaan </a:t>
              </a:r>
            </a:p>
            <a:p>
              <a:pPr algn="ctr"/>
              <a:r>
                <a:rPr lang="fi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kohtaaminen ja</a:t>
              </a:r>
            </a:p>
            <a:p>
              <a:pPr algn="ctr"/>
              <a:r>
                <a:rPr lang="fi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ohjaaminen</a:t>
              </a:r>
              <a:endParaRPr lang="en-FI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F0E43A-02D4-2C9D-8E04-D3F8B43E356B}"/>
              </a:ext>
            </a:extLst>
          </p:cNvPr>
          <p:cNvGrpSpPr/>
          <p:nvPr/>
        </p:nvGrpSpPr>
        <p:grpSpPr>
          <a:xfrm>
            <a:off x="6828147" y="1926040"/>
            <a:ext cx="2432373" cy="2425700"/>
            <a:chOff x="6828147" y="1926040"/>
            <a:chExt cx="2432373" cy="2425700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8917517-6E75-DFC5-A409-B2401E39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28147" y="1926040"/>
              <a:ext cx="2425700" cy="24257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31CF31-2900-F5B4-6711-6FF365219226}"/>
                </a:ext>
              </a:extLst>
            </p:cNvPr>
            <p:cNvSpPr txBox="1"/>
            <p:nvPr/>
          </p:nvSpPr>
          <p:spPr>
            <a:xfrm>
              <a:off x="7215820" y="1926040"/>
              <a:ext cx="2044700" cy="20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i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Asiakkaan toimintakyvyn vahvistaminen</a:t>
              </a:r>
              <a:endParaRPr lang="en-FI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7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A1EA7A-8842-76B1-0306-DB99217ADA24}"/>
              </a:ext>
            </a:extLst>
          </p:cNvPr>
          <p:cNvSpPr txBox="1"/>
          <p:nvPr/>
        </p:nvSpPr>
        <p:spPr>
          <a:xfrm>
            <a:off x="1687360" y="2827750"/>
            <a:ext cx="8817279" cy="12024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Hoiva-avustajakoulutuksesta</a:t>
            </a:r>
            <a: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voit</a:t>
            </a:r>
            <a: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jatkaa</a:t>
            </a:r>
            <a: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opiskeluja</a:t>
            </a:r>
            <a: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lähihoitajaksi</a:t>
            </a:r>
            <a: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koska</a:t>
            </a:r>
            <a: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sinulla</a:t>
            </a:r>
            <a: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jo </a:t>
            </a:r>
            <a:r>
              <a:rPr lang="en-GB" sz="2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osa</a:t>
            </a:r>
            <a: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tutkinnosta</a:t>
            </a:r>
            <a: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FI" sz="2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899B94-FC6E-8722-4056-E2BB8833E6AD}"/>
              </a:ext>
            </a:extLst>
          </p:cNvPr>
          <p:cNvSpPr txBox="1"/>
          <p:nvPr/>
        </p:nvSpPr>
        <p:spPr>
          <a:xfrm>
            <a:off x="2765121" y="488516"/>
            <a:ext cx="6661759" cy="12024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Nämä</a:t>
            </a:r>
            <a:r>
              <a:rPr lang="en-GB" sz="2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tutkinnon</a:t>
            </a:r>
            <a:r>
              <a:rPr lang="en-GB" sz="2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osat</a:t>
            </a:r>
            <a:br>
              <a:rPr lang="en-GB" sz="2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lisäämällä</a:t>
            </a:r>
            <a:r>
              <a:rPr lang="en-GB" sz="2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sinusta</a:t>
            </a:r>
            <a:r>
              <a:rPr lang="en-GB" sz="2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tulee</a:t>
            </a:r>
            <a:r>
              <a:rPr lang="en-GB" sz="2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lähihoitaja</a:t>
            </a:r>
            <a:endParaRPr lang="en-FI" sz="2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F54E8FC-A351-3569-F43F-FCE0D46F3025}"/>
              </a:ext>
            </a:extLst>
          </p:cNvPr>
          <p:cNvGrpSpPr/>
          <p:nvPr/>
        </p:nvGrpSpPr>
        <p:grpSpPr>
          <a:xfrm>
            <a:off x="2929074" y="1926039"/>
            <a:ext cx="6331446" cy="2425701"/>
            <a:chOff x="2929074" y="1926039"/>
            <a:chExt cx="6331446" cy="242570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47FF350-27E4-84A1-B592-73E02C298027}"/>
                </a:ext>
              </a:extLst>
            </p:cNvPr>
            <p:cNvGrpSpPr/>
            <p:nvPr/>
          </p:nvGrpSpPr>
          <p:grpSpPr>
            <a:xfrm>
              <a:off x="5073649" y="1926040"/>
              <a:ext cx="2044701" cy="2034797"/>
              <a:chOff x="5073649" y="1926040"/>
              <a:chExt cx="2044701" cy="2034797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9C3710E-9957-16CE-B721-F8B107B7A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073650" y="1928837"/>
                <a:ext cx="2044700" cy="20320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B99AC9-E917-768B-CE1A-AC97B647B4EA}"/>
                  </a:ext>
                </a:extLst>
              </p:cNvPr>
              <p:cNvSpPr txBox="1"/>
              <p:nvPr/>
            </p:nvSpPr>
            <p:spPr>
              <a:xfrm>
                <a:off x="5073649" y="1926040"/>
                <a:ext cx="2044699" cy="2032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fi-FI" sz="1400" b="1" dirty="0"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Hyvinvoinnin-</a:t>
                </a:r>
              </a:p>
              <a:p>
                <a:pPr algn="ctr"/>
                <a:r>
                  <a:rPr lang="fi-FI" sz="1400" b="1" dirty="0"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ja toiminta-</a:t>
                </a:r>
              </a:p>
              <a:p>
                <a:pPr algn="ctr"/>
                <a:r>
                  <a:rPr lang="fi-FI" sz="1400" b="1" dirty="0"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kyvyn</a:t>
                </a:r>
              </a:p>
              <a:p>
                <a:pPr algn="ctr"/>
                <a:r>
                  <a:rPr lang="fi-FI" sz="1400" b="1" dirty="0"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edistäminen</a:t>
                </a:r>
                <a:endParaRPr lang="en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C24FAF7-7704-1DD3-F334-E6F336EA96E5}"/>
                </a:ext>
              </a:extLst>
            </p:cNvPr>
            <p:cNvGrpSpPr/>
            <p:nvPr/>
          </p:nvGrpSpPr>
          <p:grpSpPr>
            <a:xfrm>
              <a:off x="2929074" y="1926039"/>
              <a:ext cx="2425700" cy="2425701"/>
              <a:chOff x="2929074" y="1926039"/>
              <a:chExt cx="2425700" cy="2425701"/>
            </a:xfrm>
          </p:grpSpPr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4A39601E-2692-0ECA-BAFA-EA6BC59CF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29074" y="1926040"/>
                <a:ext cx="2425700" cy="24257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0B822A-BD12-5526-DAB2-A539C2440C19}"/>
                  </a:ext>
                </a:extLst>
              </p:cNvPr>
              <p:cNvSpPr txBox="1"/>
              <p:nvPr/>
            </p:nvSpPr>
            <p:spPr>
              <a:xfrm>
                <a:off x="2935750" y="1926039"/>
                <a:ext cx="2040427" cy="203199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fi-FI" sz="1400" b="1" dirty="0"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Asiakkaan </a:t>
                </a:r>
              </a:p>
              <a:p>
                <a:pPr algn="ctr"/>
                <a:r>
                  <a:rPr lang="fi-FI" sz="1400" b="1" dirty="0"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kohtaaminen ja</a:t>
                </a:r>
              </a:p>
              <a:p>
                <a:pPr algn="ctr"/>
                <a:r>
                  <a:rPr lang="fi-FI" sz="1400" b="1" dirty="0"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ohjaaminen</a:t>
                </a:r>
                <a:endParaRPr lang="en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C96ED6F-5642-DE10-3E66-49D02108B453}"/>
                </a:ext>
              </a:extLst>
            </p:cNvPr>
            <p:cNvGrpSpPr/>
            <p:nvPr/>
          </p:nvGrpSpPr>
          <p:grpSpPr>
            <a:xfrm>
              <a:off x="6828147" y="1926040"/>
              <a:ext cx="2432373" cy="2425700"/>
              <a:chOff x="6828147" y="1926040"/>
              <a:chExt cx="2432373" cy="2425700"/>
            </a:xfrm>
          </p:grpSpPr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90250FCD-DA4D-5E5B-69E7-503C00387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828147" y="1926040"/>
                <a:ext cx="2425700" cy="24257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358880-DA3A-6EEA-132E-44CDC6ACF497}"/>
                  </a:ext>
                </a:extLst>
              </p:cNvPr>
              <p:cNvSpPr txBox="1"/>
              <p:nvPr/>
            </p:nvSpPr>
            <p:spPr>
              <a:xfrm>
                <a:off x="7215820" y="1926040"/>
                <a:ext cx="2044700" cy="2032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fi-FI" sz="1400" b="1" dirty="0"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Asiakkaan toimintakyvyn vahvistaminen</a:t>
                </a:r>
                <a:endParaRPr lang="en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470380-F387-863F-3999-3BF8FD764760}"/>
              </a:ext>
            </a:extLst>
          </p:cNvPr>
          <p:cNvGrpSpPr/>
          <p:nvPr/>
        </p:nvGrpSpPr>
        <p:grpSpPr>
          <a:xfrm>
            <a:off x="5073649" y="3686018"/>
            <a:ext cx="2044701" cy="2413000"/>
            <a:chOff x="5073649" y="3686018"/>
            <a:chExt cx="2044701" cy="2413000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3C55F6A9-4C84-F87C-5395-F1FCC6844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73650" y="3686018"/>
              <a:ext cx="2044700" cy="2413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B18ED5-D83E-CD96-8609-D94743763579}"/>
                </a:ext>
              </a:extLst>
            </p:cNvPr>
            <p:cNvSpPr txBox="1"/>
            <p:nvPr/>
          </p:nvSpPr>
          <p:spPr>
            <a:xfrm>
              <a:off x="5073649" y="4069815"/>
              <a:ext cx="2044698" cy="202920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b="1" dirty="0" err="1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Yhteiset</a:t>
              </a:r>
              <a:br>
                <a:rPr lang="en-GB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</a:br>
              <a:r>
                <a:rPr lang="en-GB" sz="1400" b="1" dirty="0" err="1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tutkinnon</a:t>
              </a:r>
              <a:br>
                <a:rPr lang="en-GB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</a:br>
              <a:r>
                <a:rPr lang="en-GB" sz="1400" b="1" dirty="0" err="1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osat</a:t>
              </a:r>
              <a:endParaRPr lang="en-FI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2FFBB2-1113-EE6C-7781-6AA0B73BF806}"/>
              </a:ext>
            </a:extLst>
          </p:cNvPr>
          <p:cNvGrpSpPr/>
          <p:nvPr/>
        </p:nvGrpSpPr>
        <p:grpSpPr>
          <a:xfrm>
            <a:off x="2929077" y="4067018"/>
            <a:ext cx="2432373" cy="2032000"/>
            <a:chOff x="2929077" y="4067018"/>
            <a:chExt cx="2432373" cy="2032000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31D27CC2-6DBA-8216-7743-12F6E09F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935750" y="4067018"/>
              <a:ext cx="2425700" cy="2032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80A381-F0F1-4EB3-33B8-509BCFA5B92D}"/>
                </a:ext>
              </a:extLst>
            </p:cNvPr>
            <p:cNvSpPr txBox="1"/>
            <p:nvPr/>
          </p:nvSpPr>
          <p:spPr>
            <a:xfrm>
              <a:off x="2929077" y="4067018"/>
              <a:ext cx="2047101" cy="202920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i-FI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Osaamisalan tutkinnon osat</a:t>
              </a:r>
              <a:endParaRPr lang="en-FI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6C08B1-3BB4-A72F-D4AD-74240BDC4BFB}"/>
              </a:ext>
            </a:extLst>
          </p:cNvPr>
          <p:cNvGrpSpPr/>
          <p:nvPr/>
        </p:nvGrpSpPr>
        <p:grpSpPr>
          <a:xfrm>
            <a:off x="6828147" y="4069815"/>
            <a:ext cx="2425700" cy="2032000"/>
            <a:chOff x="6828147" y="4069815"/>
            <a:chExt cx="2425700" cy="2032000"/>
          </a:xfrm>
        </p:grpSpPr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5C2CB4CB-7FA7-CC10-90E3-ACA9083DE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828147" y="4069815"/>
              <a:ext cx="2425700" cy="20320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319954-0ACF-C71A-54CC-2BCE279E46D6}"/>
                </a:ext>
              </a:extLst>
            </p:cNvPr>
            <p:cNvSpPr txBox="1"/>
            <p:nvPr/>
          </p:nvSpPr>
          <p:spPr>
            <a:xfrm>
              <a:off x="7215820" y="4069815"/>
              <a:ext cx="2038027" cy="202920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b="1" dirty="0" err="1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Valinnaiset</a:t>
              </a:r>
              <a:br>
                <a:rPr lang="en-GB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</a:br>
              <a:r>
                <a:rPr lang="en-GB" sz="1400" b="1" dirty="0" err="1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tutkinnon</a:t>
              </a:r>
              <a:br>
                <a:rPr lang="en-GB" sz="1400" b="1" dirty="0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</a:br>
              <a:r>
                <a:rPr lang="en-GB" sz="1400" b="1" dirty="0" err="1"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osat</a:t>
              </a:r>
              <a:endParaRPr lang="en-FI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3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E1DD64-312E-7291-68F4-4648FDC81506}"/>
              </a:ext>
            </a:extLst>
          </p:cNvPr>
          <p:cNvSpPr txBox="1"/>
          <p:nvPr/>
        </p:nvSpPr>
        <p:spPr>
          <a:xfrm>
            <a:off x="4246323" y="2065299"/>
            <a:ext cx="7365304" cy="2727403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noAutofit/>
          </a:bodyPr>
          <a:lstStyle/>
          <a:p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Mitä</a:t>
            </a:r>
            <a:r>
              <a:rPr lang="en-GB" sz="6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työtehtäviä</a:t>
            </a:r>
            <a:endParaRPr lang="en-GB" sz="6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hoiva-avustajan</a:t>
            </a:r>
            <a:endParaRPr lang="en-GB" sz="6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sz="6200" b="1" dirty="0" err="1">
                <a:latin typeface="Open Sans Semibold"/>
                <a:ea typeface="Open Sans Semibold"/>
                <a:cs typeface="Open Sans Semibold"/>
              </a:rPr>
              <a:t>työhön</a:t>
            </a:r>
            <a:r>
              <a:rPr lang="en-GB" sz="6200" b="1" dirty="0">
                <a:latin typeface="Open Sans Semibold"/>
                <a:ea typeface="Open Sans Semibold"/>
                <a:cs typeface="Open Sans Semibold"/>
              </a:rPr>
              <a:t> </a:t>
            </a:r>
            <a:r>
              <a:rPr lang="en-GB" sz="6200" b="1" dirty="0" err="1">
                <a:latin typeface="Open Sans Semibold"/>
                <a:ea typeface="Open Sans Semibold"/>
                <a:cs typeface="Open Sans Semibold"/>
              </a:rPr>
              <a:t>kuuluu</a:t>
            </a:r>
            <a:r>
              <a:rPr lang="en-GB" sz="6200" b="1" dirty="0">
                <a:latin typeface="Open Sans Semibold"/>
                <a:ea typeface="Open Sans Semibold"/>
                <a:cs typeface="Open Sans Semibold"/>
              </a:rPr>
              <a:t>?</a:t>
            </a:r>
            <a:endParaRPr lang="en-FI" sz="6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928EF22-00C9-1CA8-D56E-362119459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8372" y="2439000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E8DA5B0-D7DF-0B48-0EAC-0F95D2447760}"/>
              </a:ext>
            </a:extLst>
          </p:cNvPr>
          <p:cNvGrpSpPr/>
          <p:nvPr/>
        </p:nvGrpSpPr>
        <p:grpSpPr>
          <a:xfrm>
            <a:off x="2665985" y="186220"/>
            <a:ext cx="2180030" cy="3161817"/>
            <a:chOff x="9540000" y="180000"/>
            <a:chExt cx="2180030" cy="3161817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A1E6633-2212-5D39-5A25-ACF13F27C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40000" y="180000"/>
              <a:ext cx="2180030" cy="3161817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8A92672-38C4-52DA-D2F2-FDACACACBDBB}"/>
                </a:ext>
              </a:extLst>
            </p:cNvPr>
            <p:cNvSpPr txBox="1"/>
            <p:nvPr/>
          </p:nvSpPr>
          <p:spPr>
            <a:xfrm>
              <a:off x="9540000" y="2070000"/>
              <a:ext cx="2180030" cy="12321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Liikuntakyvyn</a:t>
              </a:r>
              <a:b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tukemista</a:t>
              </a:r>
              <a:endParaRPr lang="en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9" name="Graphic 108">
              <a:extLst>
                <a:ext uri="{FF2B5EF4-FFF2-40B4-BE49-F238E27FC236}">
                  <a16:creationId xmlns:a16="http://schemas.microsoft.com/office/drawing/2014/main" id="{88F88DBA-31AD-3ECB-E29D-588F5587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82615" y="813525"/>
              <a:ext cx="694800" cy="794057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970B06C-2637-5E9D-A0C2-2CABF25CC662}"/>
              </a:ext>
            </a:extLst>
          </p:cNvPr>
          <p:cNvGrpSpPr/>
          <p:nvPr/>
        </p:nvGrpSpPr>
        <p:grpSpPr>
          <a:xfrm>
            <a:off x="327600" y="186220"/>
            <a:ext cx="2180030" cy="3161817"/>
            <a:chOff x="4860000" y="3510000"/>
            <a:chExt cx="2180030" cy="3161817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9D3E2338-03F9-ED72-7297-933640810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0000" y="3510000"/>
              <a:ext cx="2180030" cy="3161817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C414525-5522-750A-35E3-FDC4618F3464}"/>
                </a:ext>
              </a:extLst>
            </p:cNvPr>
            <p:cNvSpPr txBox="1"/>
            <p:nvPr/>
          </p:nvSpPr>
          <p:spPr>
            <a:xfrm>
              <a:off x="4860000" y="5400000"/>
              <a:ext cx="2180030" cy="12321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Avustavia tehtäviä</a:t>
              </a:r>
              <a:b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peseytymisessä ja</a:t>
              </a:r>
              <a:b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pukemisessa</a:t>
              </a:r>
              <a:endParaRPr lang="en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47D86067-53EA-FA38-4438-7415F6C5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54015" y="4172424"/>
              <a:ext cx="792000" cy="792000"/>
            </a:xfrm>
            <a:prstGeom prst="rect">
              <a:avLst/>
            </a:prstGeom>
          </p:spPr>
        </p:pic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DE03061-88CF-0018-07E6-55368D8B2158}"/>
              </a:ext>
            </a:extLst>
          </p:cNvPr>
          <p:cNvSpPr txBox="1"/>
          <p:nvPr/>
        </p:nvSpPr>
        <p:spPr>
          <a:xfrm>
            <a:off x="8763892" y="-5323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F4D9469-FCE2-DD50-5A04-F9B74B2B71D3}"/>
              </a:ext>
            </a:extLst>
          </p:cNvPr>
          <p:cNvGrpSpPr/>
          <p:nvPr/>
        </p:nvGrpSpPr>
        <p:grpSpPr>
          <a:xfrm>
            <a:off x="5005985" y="3516220"/>
            <a:ext cx="2180030" cy="3161817"/>
            <a:chOff x="180000" y="180000"/>
            <a:chExt cx="2180030" cy="3161817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2E2C92E-7A8F-DF7B-2E91-043C071D0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000" y="180000"/>
              <a:ext cx="2180030" cy="3161817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CCCDD3-9F45-51B6-46FC-783FB0A2ECB3}"/>
                </a:ext>
              </a:extLst>
            </p:cNvPr>
            <p:cNvSpPr txBox="1"/>
            <p:nvPr/>
          </p:nvSpPr>
          <p:spPr>
            <a:xfrm>
              <a:off x="180000" y="2070000"/>
              <a:ext cx="2180030" cy="12321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Ruokailuun</a:t>
              </a:r>
              <a:br>
                <a:rPr lang="en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en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iittyviä tehtäviä</a:t>
              </a:r>
            </a:p>
          </p:txBody>
        </p:sp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47FDE0E4-0108-11BF-CAC8-740834B9A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5015" y="813525"/>
              <a:ext cx="990000" cy="792000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39BA88A-06DA-76BD-1C11-905ACD7641B5}"/>
              </a:ext>
            </a:extLst>
          </p:cNvPr>
          <p:cNvGrpSpPr/>
          <p:nvPr/>
        </p:nvGrpSpPr>
        <p:grpSpPr>
          <a:xfrm>
            <a:off x="2665985" y="3516220"/>
            <a:ext cx="2180030" cy="3161817"/>
            <a:chOff x="2520000" y="180000"/>
            <a:chExt cx="2180030" cy="3161817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EB7E3966-684B-6C3B-1831-81712E23B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0000" y="180000"/>
              <a:ext cx="2180030" cy="3161817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8EBF967-45E3-6094-E3C5-08E704243D02}"/>
                </a:ext>
              </a:extLst>
            </p:cNvPr>
            <p:cNvSpPr txBox="1"/>
            <p:nvPr/>
          </p:nvSpPr>
          <p:spPr>
            <a:xfrm>
              <a:off x="2520000" y="2070000"/>
              <a:ext cx="2180030" cy="12321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Pyykkihuoltoa</a:t>
              </a:r>
              <a:endParaRPr lang="en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34BC4D50-C522-7F21-E196-A7043E488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62615" y="817977"/>
              <a:ext cx="694800" cy="794057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F0AF423-3D87-F735-0F32-CA290E226EDC}"/>
              </a:ext>
            </a:extLst>
          </p:cNvPr>
          <p:cNvGrpSpPr/>
          <p:nvPr/>
        </p:nvGrpSpPr>
        <p:grpSpPr>
          <a:xfrm>
            <a:off x="9685985" y="186219"/>
            <a:ext cx="2180030" cy="3161817"/>
            <a:chOff x="4860000" y="180000"/>
            <a:chExt cx="2180030" cy="3161817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C2E3721-7D8F-755A-DAFB-035FF77CE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0000" y="180000"/>
              <a:ext cx="2180030" cy="3161817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76F6470-3512-0AE0-786E-7F5F8BAEE643}"/>
                </a:ext>
              </a:extLst>
            </p:cNvPr>
            <p:cNvSpPr txBox="1"/>
            <p:nvPr/>
          </p:nvSpPr>
          <p:spPr>
            <a:xfrm>
              <a:off x="4860000" y="2070000"/>
              <a:ext cx="2180030" cy="12321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Siivousta ja siistimistä</a:t>
              </a:r>
              <a:endParaRPr lang="en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20F46BC0-0C07-F242-0A78-A6867EA7E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55015" y="813525"/>
              <a:ext cx="990000" cy="792000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B7A38B0-3751-BFCA-4918-B3D9FA26DDE1}"/>
              </a:ext>
            </a:extLst>
          </p:cNvPr>
          <p:cNvGrpSpPr/>
          <p:nvPr/>
        </p:nvGrpSpPr>
        <p:grpSpPr>
          <a:xfrm>
            <a:off x="5005985" y="186220"/>
            <a:ext cx="2180030" cy="3161817"/>
            <a:chOff x="7200000" y="180000"/>
            <a:chExt cx="2180030" cy="3161817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94091FD5-EE9D-8654-3333-3D34EE264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0000" y="180000"/>
              <a:ext cx="2180030" cy="3161817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6242361-24C0-6A24-0670-8BB1E8ADBB89}"/>
                </a:ext>
              </a:extLst>
            </p:cNvPr>
            <p:cNvSpPr txBox="1"/>
            <p:nvPr/>
          </p:nvSpPr>
          <p:spPr>
            <a:xfrm>
              <a:off x="7200000" y="2070000"/>
              <a:ext cx="2180030" cy="12321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Asukkaiden</a:t>
              </a:r>
              <a:b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kanssa ulkoilua</a:t>
              </a:r>
              <a:endParaRPr lang="en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2A6AAB0B-CE8F-B79E-EAC0-F2BE0BEE8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95015" y="813525"/>
              <a:ext cx="990000" cy="792000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B17BD86-8C09-236B-9A50-E2FED9F051DC}"/>
              </a:ext>
            </a:extLst>
          </p:cNvPr>
          <p:cNvGrpSpPr/>
          <p:nvPr/>
        </p:nvGrpSpPr>
        <p:grpSpPr>
          <a:xfrm>
            <a:off x="325985" y="3516220"/>
            <a:ext cx="2180030" cy="3161817"/>
            <a:chOff x="2520000" y="3510000"/>
            <a:chExt cx="2180030" cy="3161817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994A0913-AFB1-7E94-F95C-361E6CB5A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0000" y="3510000"/>
              <a:ext cx="2180030" cy="3161817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D01BD11-1835-0406-8C1F-DAC3A4BF3556}"/>
                </a:ext>
              </a:extLst>
            </p:cNvPr>
            <p:cNvSpPr txBox="1"/>
            <p:nvPr/>
          </p:nvSpPr>
          <p:spPr>
            <a:xfrm>
              <a:off x="2520000" y="5400000"/>
              <a:ext cx="2180030" cy="12321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Mielekkään</a:t>
              </a:r>
              <a:b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arjen tekemistä</a:t>
              </a:r>
              <a:endParaRPr lang="en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4348F7F3-85DE-58DF-8D4B-415DBEF6B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115015" y="4169671"/>
              <a:ext cx="990000" cy="792000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9A9ED68-0BC6-71EB-D7AD-8EFF92E2915B}"/>
              </a:ext>
            </a:extLst>
          </p:cNvPr>
          <p:cNvGrpSpPr/>
          <p:nvPr/>
        </p:nvGrpSpPr>
        <p:grpSpPr>
          <a:xfrm>
            <a:off x="7345985" y="3516220"/>
            <a:ext cx="2180030" cy="3161817"/>
            <a:chOff x="7200000" y="3510000"/>
            <a:chExt cx="2180030" cy="316181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C44B6E64-FCF6-77BD-7FD2-E45B40FF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0000" y="3510000"/>
              <a:ext cx="2180030" cy="3161817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1596198-BCED-B281-FF34-CB5ECCD5CA3E}"/>
                </a:ext>
              </a:extLst>
            </p:cNvPr>
            <p:cNvSpPr txBox="1"/>
            <p:nvPr/>
          </p:nvSpPr>
          <p:spPr>
            <a:xfrm>
              <a:off x="7200000" y="5400000"/>
              <a:ext cx="2180030" cy="12321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Yhteistyötä asukkaan,</a:t>
              </a:r>
              <a:b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läheisten ja</a:t>
              </a:r>
              <a:b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työyhteisön kanssa</a:t>
              </a:r>
              <a:endParaRPr lang="en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0AF29A34-D242-258C-96AA-D421B2526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795015" y="4169671"/>
              <a:ext cx="990000" cy="79200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7953607-84DC-7DFF-0397-7DCE1255EB11}"/>
              </a:ext>
            </a:extLst>
          </p:cNvPr>
          <p:cNvGrpSpPr/>
          <p:nvPr/>
        </p:nvGrpSpPr>
        <p:grpSpPr>
          <a:xfrm>
            <a:off x="9685985" y="3516219"/>
            <a:ext cx="2180030" cy="3161817"/>
            <a:chOff x="9540000" y="3510000"/>
            <a:chExt cx="2180030" cy="3161817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39F12B59-B2DA-E58D-1F50-49B34E6B4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40000" y="3510000"/>
              <a:ext cx="2180030" cy="316181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65E94CB-B30F-23DD-3103-F7F252D88B22}"/>
                </a:ext>
              </a:extLst>
            </p:cNvPr>
            <p:cNvSpPr txBox="1"/>
            <p:nvPr/>
          </p:nvSpPr>
          <p:spPr>
            <a:xfrm>
              <a:off x="9540000" y="5400000"/>
              <a:ext cx="2180030" cy="12321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…ja paljon</a:t>
              </a:r>
              <a:b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muuta</a:t>
              </a:r>
              <a:b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fi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mielekästä.</a:t>
              </a:r>
              <a:endParaRPr lang="en-F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4" name="Graphic 123">
              <a:extLst>
                <a:ext uri="{FF2B5EF4-FFF2-40B4-BE49-F238E27FC236}">
                  <a16:creationId xmlns:a16="http://schemas.microsoft.com/office/drawing/2014/main" id="{BA10FB36-2225-274A-331C-5FFFC236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234015" y="4169671"/>
              <a:ext cx="792000" cy="792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DFA70-CFF6-693E-B325-9541833F3890}"/>
              </a:ext>
            </a:extLst>
          </p:cNvPr>
          <p:cNvGrpSpPr/>
          <p:nvPr/>
        </p:nvGrpSpPr>
        <p:grpSpPr>
          <a:xfrm>
            <a:off x="7345985" y="186220"/>
            <a:ext cx="2180030" cy="3161817"/>
            <a:chOff x="7345985" y="186220"/>
            <a:chExt cx="2180030" cy="3161817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2A7F6C7-B976-B6EA-21F3-4D039BE2F0A7}"/>
                </a:ext>
              </a:extLst>
            </p:cNvPr>
            <p:cNvGrpSpPr/>
            <p:nvPr/>
          </p:nvGrpSpPr>
          <p:grpSpPr>
            <a:xfrm>
              <a:off x="7345985" y="186220"/>
              <a:ext cx="2180030" cy="3161817"/>
              <a:chOff x="180000" y="3510000"/>
              <a:chExt cx="2180030" cy="3161817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87A95985-BA87-69B4-A807-3D0DFEFB6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0000" y="3510000"/>
                <a:ext cx="2180030" cy="3161817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704982B-F824-B8E1-4174-132EE530DEA2}"/>
                  </a:ext>
                </a:extLst>
              </p:cNvPr>
              <p:cNvSpPr txBox="1"/>
              <p:nvPr/>
            </p:nvSpPr>
            <p:spPr>
              <a:xfrm>
                <a:off x="180000" y="5400000"/>
                <a:ext cx="2180030" cy="12321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fi-FI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Liikkumisessa</a:t>
                </a:r>
                <a:br>
                  <a:rPr lang="fi-FI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fi-FI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avustamista</a:t>
                </a:r>
                <a:endParaRPr lang="en-FI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E8904D1E-4ADF-0639-57AC-46F957BD7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089501" y="845892"/>
              <a:ext cx="692999" cy="791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9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D6C439-20AE-2CA1-152B-847D06F835F3}"/>
              </a:ext>
            </a:extLst>
          </p:cNvPr>
          <p:cNvSpPr txBox="1"/>
          <p:nvPr/>
        </p:nvSpPr>
        <p:spPr>
          <a:xfrm>
            <a:off x="3607497" y="2065299"/>
            <a:ext cx="7365304" cy="272740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Miten</a:t>
            </a:r>
            <a:r>
              <a:rPr lang="en-GB" sz="6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haen</a:t>
            </a:r>
            <a:endParaRPr lang="en-GB" sz="6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opiskelemaan</a:t>
            </a:r>
            <a:endParaRPr lang="en-GB" sz="6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sz="6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hoiva-avustajaksi</a:t>
            </a:r>
            <a:r>
              <a:rPr lang="en-GB" sz="6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?</a:t>
            </a:r>
            <a:endParaRPr lang="en-FI" sz="62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845A98E-69CC-7525-6988-7A3E5FA8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1578" y="2437800"/>
            <a:ext cx="1486800" cy="19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50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B6AC7F-8340-AA81-51A4-D72A4ED62B43}"/>
              </a:ext>
            </a:extLst>
          </p:cNvPr>
          <p:cNvSpPr txBox="1"/>
          <p:nvPr/>
        </p:nvSpPr>
        <p:spPr>
          <a:xfrm>
            <a:off x="2958230" y="817324"/>
            <a:ext cx="6275540" cy="52233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900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Hoiva-avustajaksi</a:t>
            </a:r>
            <a:endParaRPr lang="en-GB" sz="290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algn="ctr"/>
            <a:r>
              <a:rPr lang="en-GB" sz="2900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Opiskelemaan</a:t>
            </a:r>
            <a:r>
              <a:rPr lang="en-GB" sz="290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GB" sz="2900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voi</a:t>
            </a:r>
            <a:r>
              <a:rPr lang="en-GB" sz="290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hakea:</a:t>
            </a:r>
          </a:p>
          <a:p>
            <a:pPr algn="ctr"/>
            <a:endParaRPr lang="en-GB" sz="290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algn="ctr"/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Suomen</a:t>
            </a:r>
            <a:r>
              <a:rPr lang="en-GB" sz="2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Diakoniaopisto</a:t>
            </a:r>
            <a: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90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• </a:t>
            </a:r>
            <a:r>
              <a:rPr lang="en-GB" sz="2900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sdo.fi</a:t>
            </a:r>
            <a:endParaRPr lang="en-FI" sz="290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D461BD52C1C664CADC043A253EEF6D0" ma:contentTypeVersion="16" ma:contentTypeDescription="Luo uusi asiakirja." ma:contentTypeScope="" ma:versionID="e8497af59d53f7e025c665824a498561">
  <xsd:schema xmlns:xsd="http://www.w3.org/2001/XMLSchema" xmlns:xs="http://www.w3.org/2001/XMLSchema" xmlns:p="http://schemas.microsoft.com/office/2006/metadata/properties" xmlns:ns2="f8393e37-1ef1-4d40-8877-838dbc113ab4" xmlns:ns3="eaa5d753-43ab-43f2-a0cf-6b38a7486892" targetNamespace="http://schemas.microsoft.com/office/2006/metadata/properties" ma:root="true" ma:fieldsID="e447787ab5b5298ba127f6b6e35d3c19" ns2:_="" ns3:_="">
    <xsd:import namespace="f8393e37-1ef1-4d40-8877-838dbc113ab4"/>
    <xsd:import namespace="eaa5d753-43ab-43f2-a0cf-6b38a7486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93e37-1ef1-4d40-8877-838dbc113a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9eeb2b9a-c272-464c-8094-f116e40544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5d753-43ab-43f2-a0cf-6b38a7486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9c9c50-27a8-455a-8d4d-58cf88ad28b5}" ma:internalName="TaxCatchAll" ma:showField="CatchAllData" ma:web="eaa5d753-43ab-43f2-a0cf-6b38a7486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a5d753-43ab-43f2-a0cf-6b38a7486892" xsi:nil="true"/>
    <lcf76f155ced4ddcb4097134ff3c332f xmlns="f8393e37-1ef1-4d40-8877-838dbc113a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2E4468-D4A7-4026-8634-4631AEA42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393e37-1ef1-4d40-8877-838dbc113ab4"/>
    <ds:schemaRef ds:uri="eaa5d753-43ab-43f2-a0cf-6b38a74868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04FF83-8335-4C30-8ADE-30779A6CC1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851031-1935-40C0-9A02-AADB92EE5E8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11b0f6d4-ae7c-4dc7-b524-4852b808a88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03b9751-1de8-4117-a1b4-a2546aa7daea"/>
    <ds:schemaRef ds:uri="eaa5d753-43ab-43f2-a0cf-6b38a7486892"/>
    <ds:schemaRef ds:uri="f8393e37-1ef1-4d40-8877-838dbc113a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7510</TotalTime>
  <Words>173</Words>
  <Application>Microsoft Office PowerPoint</Application>
  <PresentationFormat>Laajakuva</PresentationFormat>
  <Paragraphs>50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Apple Symbols</vt:lpstr>
      <vt:lpstr>Arial</vt:lpstr>
      <vt:lpstr>Calibri</vt:lpstr>
      <vt:lpstr>Calibri Light</vt:lpstr>
      <vt:lpstr>Open Sans</vt:lpstr>
      <vt:lpstr>Open Sans SemiBold</vt:lpstr>
      <vt:lpstr>Open Sans SemiBold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Joonas Wilska</dc:creator>
  <cp:lastModifiedBy>Anne Sinivuori</cp:lastModifiedBy>
  <cp:revision>49</cp:revision>
  <dcterms:created xsi:type="dcterms:W3CDTF">2023-05-26T08:19:00Z</dcterms:created>
  <dcterms:modified xsi:type="dcterms:W3CDTF">2025-02-11T08:35:30Z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0x0101009D461BD52C1C664CADC043A253EEF6D0</vt:lpwstr>
  </property>
  <property fmtid="{D5CDD505-2E9C-101B-9397-08002B2CF9AE}" pid="3" name="MediaServiceImageTags">
    <vt:lpwstr/>
  </property>
</Properties>
</file>