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56" r:id="rId2"/>
    <p:sldId id="258" r:id="rId3"/>
    <p:sldId id="257" r:id="rId4"/>
    <p:sldId id="259" r:id="rId5"/>
    <p:sldId id="261" r:id="rId6"/>
    <p:sldId id="260" r:id="rId7"/>
    <p:sldId id="262" r:id="rId8"/>
    <p:sldId id="263" r:id="rId9"/>
    <p:sldId id="264" r:id="rId10"/>
    <p:sldId id="265" r:id="rId11"/>
    <p:sldId id="266" r:id="rId12"/>
    <p:sldId id="267" r:id="rId13"/>
    <p:sldId id="268" r:id="rId14"/>
    <p:sldId id="272" r:id="rId15"/>
    <p:sldId id="273" r:id="rId16"/>
    <p:sldId id="274" r:id="rId17"/>
    <p:sldId id="275" r:id="rId18"/>
    <p:sldId id="276" r:id="rId19"/>
    <p:sldId id="277" r:id="rId20"/>
    <p:sldId id="278" r:id="rId21"/>
    <p:sldId id="279" r:id="rId22"/>
    <p:sldId id="280" r:id="rId23"/>
  </p:sldIdLst>
  <p:sldSz cx="12192000" cy="6858000"/>
  <p:notesSz cx="6799263" cy="992981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34F6A9B-95FD-4B6F-B462-761E835F9294}" v="3" dt="2024-11-15T06:54:47.808"/>
  </p1510:revLst>
</p1510:revInfo>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62" d="100"/>
          <a:sy n="62" d="100"/>
        </p:scale>
        <p:origin x="68" y="1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D96F2-02BD-E71F-EFBD-14FECCF2D331}"/>
              </a:ext>
            </a:extLst>
          </p:cNvPr>
          <p:cNvSpPr>
            <a:spLocks noGrp="1"/>
          </p:cNvSpPr>
          <p:nvPr>
            <p:ph type="ctrTitle"/>
          </p:nvPr>
        </p:nvSpPr>
        <p:spPr>
          <a:xfrm>
            <a:off x="1524000" y="1122362"/>
            <a:ext cx="7172325" cy="3152251"/>
          </a:xfrm>
        </p:spPr>
        <p:txBody>
          <a:bodyPr anchor="b">
            <a:normAutofit/>
          </a:bodyPr>
          <a:lstStyle>
            <a:lvl1pPr algn="l">
              <a:defRPr sz="2800"/>
            </a:lvl1pPr>
          </a:lstStyle>
          <a:p>
            <a:r>
              <a:rPr lang="en-US" dirty="0"/>
              <a:t>Click to edit Master title style</a:t>
            </a:r>
          </a:p>
        </p:txBody>
      </p:sp>
      <p:sp>
        <p:nvSpPr>
          <p:cNvPr id="3" name="Subtitle 2">
            <a:extLst>
              <a:ext uri="{FF2B5EF4-FFF2-40B4-BE49-F238E27FC236}">
                <a16:creationId xmlns:a16="http://schemas.microsoft.com/office/drawing/2014/main" id="{BBE90113-E8E1-4E48-41BC-583802BFC956}"/>
              </a:ext>
            </a:extLst>
          </p:cNvPr>
          <p:cNvSpPr>
            <a:spLocks noGrp="1"/>
          </p:cNvSpPr>
          <p:nvPr>
            <p:ph type="subTitle" idx="1"/>
          </p:nvPr>
        </p:nvSpPr>
        <p:spPr>
          <a:xfrm>
            <a:off x="1524000" y="4920137"/>
            <a:ext cx="7172325" cy="1122363"/>
          </a:xfrm>
        </p:spPr>
        <p:txBody>
          <a:bodyPr>
            <a:normAutofit/>
          </a:bodyPr>
          <a:lstStyle>
            <a:lvl1pPr marL="0" indent="0" algn="l">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FFAC7EE5-BFF0-D779-4261-E239DB450A69}"/>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5" name="Footer Placeholder 4">
            <a:extLst>
              <a:ext uri="{FF2B5EF4-FFF2-40B4-BE49-F238E27FC236}">
                <a16:creationId xmlns:a16="http://schemas.microsoft.com/office/drawing/2014/main" id="{63789492-34ED-FE24-4F29-E4C8F5497BE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FB0C886-7F1E-7BC1-9A9E-B24C2AC2F0F5}"/>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8" name="Straight Connector 7">
            <a:extLst>
              <a:ext uri="{FF2B5EF4-FFF2-40B4-BE49-F238E27FC236}">
                <a16:creationId xmlns:a16="http://schemas.microsoft.com/office/drawing/2014/main" id="{1C74AEE6-9CA7-5247-DC34-99634247DF50}"/>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93517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2F4143-3C41-D626-8F64-36A9C9F1A606}"/>
              </a:ext>
            </a:extLst>
          </p:cNvPr>
          <p:cNvSpPr>
            <a:spLocks noGrp="1"/>
          </p:cNvSpPr>
          <p:nvPr>
            <p:ph type="title"/>
          </p:nvPr>
        </p:nvSpPr>
        <p:spPr>
          <a:xfrm>
            <a:off x="952500" y="914400"/>
            <a:ext cx="9962791" cy="990600"/>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8452C4FB-B560-A0FC-6435-952981BC9A1D}"/>
              </a:ext>
            </a:extLst>
          </p:cNvPr>
          <p:cNvSpPr>
            <a:spLocks noGrp="1"/>
          </p:cNvSpPr>
          <p:nvPr>
            <p:ph type="body" orient="vert" idx="1"/>
          </p:nvPr>
        </p:nvSpPr>
        <p:spPr>
          <a:xfrm>
            <a:off x="952500" y="2285997"/>
            <a:ext cx="9962791" cy="389096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B87CEC4F-0A90-11E2-E43E-B9E765AFBD3A}"/>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5" name="Footer Placeholder 4">
            <a:extLst>
              <a:ext uri="{FF2B5EF4-FFF2-40B4-BE49-F238E27FC236}">
                <a16:creationId xmlns:a16="http://schemas.microsoft.com/office/drawing/2014/main" id="{51B2A5B4-1D77-B0AC-49E7-CAE9556B1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396EF9-2FDA-8E87-D546-8840CEBF038C}"/>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839272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085AB7-38B3-7F80-0B2D-7960F5637521}"/>
              </a:ext>
            </a:extLst>
          </p:cNvPr>
          <p:cNvSpPr>
            <a:spLocks noGrp="1"/>
          </p:cNvSpPr>
          <p:nvPr>
            <p:ph type="title" orient="vert"/>
          </p:nvPr>
        </p:nvSpPr>
        <p:spPr>
          <a:xfrm>
            <a:off x="9224513" y="1052423"/>
            <a:ext cx="1771292" cy="4917056"/>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B5ADBDC3-E9EA-8699-B2E4-4C7784455BA8}"/>
              </a:ext>
            </a:extLst>
          </p:cNvPr>
          <p:cNvSpPr>
            <a:spLocks noGrp="1"/>
          </p:cNvSpPr>
          <p:nvPr>
            <p:ph type="body" orient="vert" idx="1"/>
          </p:nvPr>
        </p:nvSpPr>
        <p:spPr>
          <a:xfrm>
            <a:off x="1006414" y="1052424"/>
            <a:ext cx="7873043" cy="491705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6E1DBEDE-3A67-6FCA-25F3-B91F7C82ED89}"/>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5" name="Footer Placeholder 4">
            <a:extLst>
              <a:ext uri="{FF2B5EF4-FFF2-40B4-BE49-F238E27FC236}">
                <a16:creationId xmlns:a16="http://schemas.microsoft.com/office/drawing/2014/main" id="{BB9EFF51-4318-20EA-3A3A-8FE203B1A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DCD9703-5BAD-DE95-98D9-0F30E7C0937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8958068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4532FD-157B-437C-E9D5-B66E8B3B195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790A51-A7E8-7A6A-5FD0-F9B250BE41AF}"/>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78C8B8-F999-7D95-435D-17CE6ACCDC87}"/>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5" name="Footer Placeholder 4">
            <a:extLst>
              <a:ext uri="{FF2B5EF4-FFF2-40B4-BE49-F238E27FC236}">
                <a16:creationId xmlns:a16="http://schemas.microsoft.com/office/drawing/2014/main" id="{6E427265-C89C-937F-1DA3-F377F687705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76EB89E-4530-3632-3485-F481DB042ED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1473129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18056A-761D-1DBC-276A-2A46D153C03F}"/>
              </a:ext>
            </a:extLst>
          </p:cNvPr>
          <p:cNvSpPr>
            <a:spLocks noGrp="1"/>
          </p:cNvSpPr>
          <p:nvPr>
            <p:ph type="title"/>
          </p:nvPr>
        </p:nvSpPr>
        <p:spPr>
          <a:xfrm>
            <a:off x="1471613" y="1355763"/>
            <a:ext cx="6972300" cy="2255794"/>
          </a:xfrm>
        </p:spPr>
        <p:txBody>
          <a:bodyPr anchor="t">
            <a:normAutofit/>
          </a:bodyPr>
          <a:lstStyle>
            <a:lvl1pPr>
              <a:lnSpc>
                <a:spcPct val="110000"/>
              </a:lnSpc>
              <a:defRPr sz="3600"/>
            </a:lvl1pPr>
          </a:lstStyle>
          <a:p>
            <a:r>
              <a:rPr lang="en-US" dirty="0"/>
              <a:t>Click to edit Master title style</a:t>
            </a:r>
          </a:p>
        </p:txBody>
      </p:sp>
      <p:sp>
        <p:nvSpPr>
          <p:cNvPr id="3" name="Text Placeholder 2">
            <a:extLst>
              <a:ext uri="{FF2B5EF4-FFF2-40B4-BE49-F238E27FC236}">
                <a16:creationId xmlns:a16="http://schemas.microsoft.com/office/drawing/2014/main" id="{193904B3-6AC1-19D5-3EAE-2009A3B4CE65}"/>
              </a:ext>
            </a:extLst>
          </p:cNvPr>
          <p:cNvSpPr>
            <a:spLocks noGrp="1"/>
          </p:cNvSpPr>
          <p:nvPr>
            <p:ph type="body" idx="1"/>
          </p:nvPr>
        </p:nvSpPr>
        <p:spPr>
          <a:xfrm>
            <a:off x="1524000" y="4921820"/>
            <a:ext cx="5524500" cy="1150934"/>
          </a:xfrm>
        </p:spPr>
        <p:txBody>
          <a:bodyPr>
            <a:normAutofit/>
          </a:bodyPr>
          <a:lstStyle>
            <a:lvl1pPr marL="0" indent="0">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9FA2A86D-493D-5BF6-8AA6-F1231E3BAE7D}"/>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5" name="Footer Placeholder 4">
            <a:extLst>
              <a:ext uri="{FF2B5EF4-FFF2-40B4-BE49-F238E27FC236}">
                <a16:creationId xmlns:a16="http://schemas.microsoft.com/office/drawing/2014/main" id="{79CCCD76-6623-164A-7BFA-207AFA0576A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DA64312-1F20-5486-62B0-A8BB8829D6CA}"/>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4" name="Straight Connector 13">
            <a:extLst>
              <a:ext uri="{FF2B5EF4-FFF2-40B4-BE49-F238E27FC236}">
                <a16:creationId xmlns:a16="http://schemas.microsoft.com/office/drawing/2014/main" id="{4703F1C9-9114-4426-6F07-F7FF9CCD5FC4}"/>
              </a:ext>
            </a:extLst>
          </p:cNvPr>
          <p:cNvCxnSpPr>
            <a:cxnSpLocks/>
          </p:cNvCxnSpPr>
          <p:nvPr/>
        </p:nvCxnSpPr>
        <p:spPr>
          <a:xfrm>
            <a:off x="1638300" y="459663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139895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FC4C-4D16-E5A8-F934-8B158F6F273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779BDE54-F935-945D-3E4F-B659695E84DA}"/>
              </a:ext>
            </a:extLst>
          </p:cNvPr>
          <p:cNvSpPr>
            <a:spLocks noGrp="1"/>
          </p:cNvSpPr>
          <p:nvPr>
            <p:ph sz="half" idx="1"/>
          </p:nvPr>
        </p:nvSpPr>
        <p:spPr>
          <a:xfrm>
            <a:off x="952500" y="2286002"/>
            <a:ext cx="5067300" cy="389096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028F3710-E06B-05DE-937A-C92E52569E34}"/>
              </a:ext>
            </a:extLst>
          </p:cNvPr>
          <p:cNvSpPr>
            <a:spLocks noGrp="1"/>
          </p:cNvSpPr>
          <p:nvPr>
            <p:ph sz="half" idx="2"/>
          </p:nvPr>
        </p:nvSpPr>
        <p:spPr>
          <a:xfrm>
            <a:off x="6172200" y="2286001"/>
            <a:ext cx="5067300" cy="3890962"/>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F7302EFD-42D3-11C1-677E-0E478B93F7B2}"/>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6" name="Footer Placeholder 5">
            <a:extLst>
              <a:ext uri="{FF2B5EF4-FFF2-40B4-BE49-F238E27FC236}">
                <a16:creationId xmlns:a16="http://schemas.microsoft.com/office/drawing/2014/main" id="{224C2F08-0D93-B14B-6106-2925DF3E16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A5DE81-F2AB-CCB9-8B68-5E4F31011FF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29322810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F2D81B-4E36-1511-E9A7-8FB931B41FCF}"/>
              </a:ext>
            </a:extLst>
          </p:cNvPr>
          <p:cNvSpPr>
            <a:spLocks noGrp="1"/>
          </p:cNvSpPr>
          <p:nvPr>
            <p:ph type="title"/>
          </p:nvPr>
        </p:nvSpPr>
        <p:spPr>
          <a:xfrm>
            <a:off x="952500" y="1004888"/>
            <a:ext cx="10287000" cy="900112"/>
          </a:xfr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87FA73DE-183B-9473-20AD-2D3BFED8439F}"/>
              </a:ext>
            </a:extLst>
          </p:cNvPr>
          <p:cNvSpPr>
            <a:spLocks noGrp="1"/>
          </p:cNvSpPr>
          <p:nvPr>
            <p:ph type="body" idx="1"/>
          </p:nvPr>
        </p:nvSpPr>
        <p:spPr>
          <a:xfrm>
            <a:off x="952501"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ED70FB3D-60AC-DEF2-4472-31B4E076CBCC}"/>
              </a:ext>
            </a:extLst>
          </p:cNvPr>
          <p:cNvSpPr>
            <a:spLocks noGrp="1"/>
          </p:cNvSpPr>
          <p:nvPr>
            <p:ph sz="half" idx="2"/>
          </p:nvPr>
        </p:nvSpPr>
        <p:spPr>
          <a:xfrm>
            <a:off x="952501" y="3048001"/>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716E5BDB-B29C-788F-E2FB-6C154E8FE82E}"/>
              </a:ext>
            </a:extLst>
          </p:cNvPr>
          <p:cNvSpPr>
            <a:spLocks noGrp="1"/>
          </p:cNvSpPr>
          <p:nvPr>
            <p:ph type="body" sz="quarter" idx="3"/>
          </p:nvPr>
        </p:nvSpPr>
        <p:spPr>
          <a:xfrm>
            <a:off x="6353174" y="2085959"/>
            <a:ext cx="4886325" cy="590566"/>
          </a:xfrm>
        </p:spPr>
        <p:txBody>
          <a:bodyPr anchor="b">
            <a:normAutofit/>
          </a:bodyPr>
          <a:lstStyle>
            <a:lvl1pPr marL="0" indent="0">
              <a:buNone/>
              <a:defRPr sz="1800" b="0" cap="all" spc="300"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513FF49-3276-24CA-BC81-FA92C0A9309A}"/>
              </a:ext>
            </a:extLst>
          </p:cNvPr>
          <p:cNvSpPr>
            <a:spLocks noGrp="1"/>
          </p:cNvSpPr>
          <p:nvPr>
            <p:ph sz="quarter" idx="4"/>
          </p:nvPr>
        </p:nvSpPr>
        <p:spPr>
          <a:xfrm>
            <a:off x="6353174" y="3048000"/>
            <a:ext cx="4886325" cy="322263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9E8FA1C8-C196-9BE1-F603-3FC17EDD91F8}"/>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8" name="Footer Placeholder 7">
            <a:extLst>
              <a:ext uri="{FF2B5EF4-FFF2-40B4-BE49-F238E27FC236}">
                <a16:creationId xmlns:a16="http://schemas.microsoft.com/office/drawing/2014/main" id="{CFB79692-E142-E1D7-AD17-30C5F136575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C90FCF2-7B78-2A2A-F878-58335FEA390C}"/>
              </a:ext>
            </a:extLst>
          </p:cNvPr>
          <p:cNvSpPr>
            <a:spLocks noGrp="1"/>
          </p:cNvSpPr>
          <p:nvPr>
            <p:ph type="sldNum" sz="quarter" idx="12"/>
          </p:nvPr>
        </p:nvSpPr>
        <p:spPr/>
        <p:txBody>
          <a:bodyPr/>
          <a:lstStyle/>
          <a:p>
            <a:fld id="{A0289F9E-9962-4B7B-BA18-A15907CCC6BF}" type="slidenum">
              <a:rPr lang="en-US" smtClean="0"/>
              <a:t>‹#›</a:t>
            </a:fld>
            <a:endParaRPr lang="en-US"/>
          </a:p>
        </p:txBody>
      </p:sp>
      <p:cxnSp>
        <p:nvCxnSpPr>
          <p:cNvPr id="11" name="Straight Connector 10">
            <a:extLst>
              <a:ext uri="{FF2B5EF4-FFF2-40B4-BE49-F238E27FC236}">
                <a16:creationId xmlns:a16="http://schemas.microsoft.com/office/drawing/2014/main" id="{BC2D0356-1ECF-682B-F87A-811BDD28B2CB}"/>
              </a:ext>
            </a:extLst>
          </p:cNvPr>
          <p:cNvCxnSpPr>
            <a:cxnSpLocks/>
          </p:cNvCxnSpPr>
          <p:nvPr/>
        </p:nvCxnSpPr>
        <p:spPr>
          <a:xfrm>
            <a:off x="1052513"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B906CA06-9701-E645-C0A5-594B227B288F}"/>
              </a:ext>
            </a:extLst>
          </p:cNvPr>
          <p:cNvCxnSpPr>
            <a:cxnSpLocks/>
          </p:cNvCxnSpPr>
          <p:nvPr/>
        </p:nvCxnSpPr>
        <p:spPr>
          <a:xfrm>
            <a:off x="6435725" y="2876817"/>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58511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4214DA-C0D4-E152-7F42-F6352C961E82}"/>
              </a:ext>
            </a:extLst>
          </p:cNvPr>
          <p:cNvSpPr>
            <a:spLocks noGrp="1"/>
          </p:cNvSpPr>
          <p:nvPr>
            <p:ph type="title"/>
          </p:nvPr>
        </p:nvSpPr>
        <p:spPr>
          <a:xfrm>
            <a:off x="1524000" y="914400"/>
            <a:ext cx="9715500" cy="990600"/>
          </a:xfrm>
        </p:spPr>
        <p:txBody>
          <a:bodyPr/>
          <a:lstStyle/>
          <a:p>
            <a:r>
              <a:rPr lang="en-US" dirty="0"/>
              <a:t>Click to edit Master title style</a:t>
            </a:r>
          </a:p>
        </p:txBody>
      </p:sp>
      <p:sp>
        <p:nvSpPr>
          <p:cNvPr id="3" name="Date Placeholder 2">
            <a:extLst>
              <a:ext uri="{FF2B5EF4-FFF2-40B4-BE49-F238E27FC236}">
                <a16:creationId xmlns:a16="http://schemas.microsoft.com/office/drawing/2014/main" id="{4EC2AA04-1E84-460C-F560-A228F930F0AF}"/>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4" name="Footer Placeholder 3">
            <a:extLst>
              <a:ext uri="{FF2B5EF4-FFF2-40B4-BE49-F238E27FC236}">
                <a16:creationId xmlns:a16="http://schemas.microsoft.com/office/drawing/2014/main" id="{24AB260E-3910-7D1B-5074-24F5F0AB531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C2020F1-A878-9B80-6B4F-7D71406BBF38}"/>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4640660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B7652D6-7AE9-3E3B-5C1B-2B4399B150D5}"/>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3" name="Footer Placeholder 2">
            <a:extLst>
              <a:ext uri="{FF2B5EF4-FFF2-40B4-BE49-F238E27FC236}">
                <a16:creationId xmlns:a16="http://schemas.microsoft.com/office/drawing/2014/main" id="{A9A7127E-2A63-6F45-4C40-83584363073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C56FB79-D9D1-5381-0019-E24F8B4DAAB2}"/>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187408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DC23B5-7DA9-0E4F-DA39-4624DB8A252E}"/>
              </a:ext>
            </a:extLst>
          </p:cNvPr>
          <p:cNvSpPr>
            <a:spLocks noGrp="1"/>
          </p:cNvSpPr>
          <p:nvPr>
            <p:ph type="title"/>
          </p:nvPr>
        </p:nvSpPr>
        <p:spPr>
          <a:xfrm>
            <a:off x="1524000" y="1369065"/>
            <a:ext cx="3266536" cy="2312979"/>
          </a:xfrm>
        </p:spPr>
        <p:txBody>
          <a:bodyPr anchor="b">
            <a:noAutofit/>
          </a:bodyPr>
          <a:lstStyle>
            <a:lvl1pPr>
              <a:defRPr sz="2800"/>
            </a:lvl1pPr>
          </a:lstStyle>
          <a:p>
            <a:r>
              <a:rPr lang="en-US" dirty="0"/>
              <a:t>Click to edit Master title style</a:t>
            </a:r>
          </a:p>
        </p:txBody>
      </p:sp>
      <p:sp>
        <p:nvSpPr>
          <p:cNvPr id="3" name="Content Placeholder 2">
            <a:extLst>
              <a:ext uri="{FF2B5EF4-FFF2-40B4-BE49-F238E27FC236}">
                <a16:creationId xmlns:a16="http://schemas.microsoft.com/office/drawing/2014/main" id="{B94A5E77-518A-1FB9-B473-E19CADE04669}"/>
              </a:ext>
            </a:extLst>
          </p:cNvPr>
          <p:cNvSpPr>
            <a:spLocks noGrp="1"/>
          </p:cNvSpPr>
          <p:nvPr>
            <p:ph idx="1"/>
          </p:nvPr>
        </p:nvSpPr>
        <p:spPr>
          <a:xfrm>
            <a:off x="5624423" y="987425"/>
            <a:ext cx="5615077" cy="4873625"/>
          </a:xfrm>
        </p:spPr>
        <p:txBody>
          <a:bodyPr anchor="ctr">
            <a:normAutofit/>
          </a:bodyPr>
          <a:lstStyle>
            <a:lvl1pPr>
              <a:defRPr sz="2400"/>
            </a:lvl1pPr>
            <a:lvl2pPr>
              <a:defRPr sz="2000"/>
            </a:lvl2pPr>
            <a:lvl3pPr>
              <a:defRPr sz="18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365344F-7D06-2406-D113-D24587835D69}"/>
              </a:ext>
            </a:extLst>
          </p:cNvPr>
          <p:cNvSpPr>
            <a:spLocks noGrp="1"/>
          </p:cNvSpPr>
          <p:nvPr>
            <p:ph type="body" sz="half" idx="2"/>
          </p:nvPr>
        </p:nvSpPr>
        <p:spPr>
          <a:xfrm>
            <a:off x="1524000" y="3947801"/>
            <a:ext cx="3266536" cy="2382838"/>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22BE708-BAD0-A0A6-9332-9D2179E673FB}"/>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6" name="Footer Placeholder 5">
            <a:extLst>
              <a:ext uri="{FF2B5EF4-FFF2-40B4-BE49-F238E27FC236}">
                <a16:creationId xmlns:a16="http://schemas.microsoft.com/office/drawing/2014/main" id="{F8A70050-9362-4EC4-6B73-3A38445B71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6CDA991-8608-CAB4-33FA-03D380D2F060}"/>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1419003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07B837-332D-9100-E007-7DE279481410}"/>
              </a:ext>
            </a:extLst>
          </p:cNvPr>
          <p:cNvSpPr>
            <a:spLocks noGrp="1"/>
          </p:cNvSpPr>
          <p:nvPr>
            <p:ph type="title"/>
          </p:nvPr>
        </p:nvSpPr>
        <p:spPr>
          <a:xfrm>
            <a:off x="1523999" y="1385457"/>
            <a:ext cx="3312543" cy="2304288"/>
          </a:xfrm>
        </p:spPr>
        <p:txBody>
          <a:bodyPr anchor="b">
            <a:normAutofit/>
          </a:bodyPr>
          <a:lstStyle>
            <a:lvl1pPr>
              <a:defRPr sz="2800"/>
            </a:lvl1pPr>
          </a:lstStyle>
          <a:p>
            <a:r>
              <a:rPr lang="en-US" dirty="0"/>
              <a:t>Click to edit Master title style</a:t>
            </a:r>
          </a:p>
        </p:txBody>
      </p:sp>
      <p:sp>
        <p:nvSpPr>
          <p:cNvPr id="3" name="Picture Placeholder 2">
            <a:extLst>
              <a:ext uri="{FF2B5EF4-FFF2-40B4-BE49-F238E27FC236}">
                <a16:creationId xmlns:a16="http://schemas.microsoft.com/office/drawing/2014/main" id="{3E0DE983-0B0E-07CC-8C57-4EA529E27D19}"/>
              </a:ext>
            </a:extLst>
          </p:cNvPr>
          <p:cNvSpPr>
            <a:spLocks noGrp="1"/>
          </p:cNvSpPr>
          <p:nvPr>
            <p:ph type="pic" idx="1"/>
          </p:nvPr>
        </p:nvSpPr>
        <p:spPr>
          <a:xfrm>
            <a:off x="5624423" y="957263"/>
            <a:ext cx="5372189" cy="4962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AB867-3FC6-5007-61B0-D9B7E5B0CED6}"/>
              </a:ext>
            </a:extLst>
          </p:cNvPr>
          <p:cNvSpPr>
            <a:spLocks noGrp="1"/>
          </p:cNvSpPr>
          <p:nvPr>
            <p:ph type="body" sz="half" idx="2"/>
          </p:nvPr>
        </p:nvSpPr>
        <p:spPr>
          <a:xfrm>
            <a:off x="1524000" y="3958315"/>
            <a:ext cx="3312542" cy="1961473"/>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86FC7E0F-BFE1-7134-163B-B777970B762A}"/>
              </a:ext>
            </a:extLst>
          </p:cNvPr>
          <p:cNvSpPr>
            <a:spLocks noGrp="1"/>
          </p:cNvSpPr>
          <p:nvPr>
            <p:ph type="dt" sz="half" idx="10"/>
          </p:nvPr>
        </p:nvSpPr>
        <p:spPr/>
        <p:txBody>
          <a:bodyPr/>
          <a:lstStyle/>
          <a:p>
            <a:fld id="{9D0D92BC-42A9-434B-8530-ADBF4485E407}" type="datetimeFigureOut">
              <a:rPr lang="en-US" smtClean="0"/>
              <a:t>11/15/2024</a:t>
            </a:fld>
            <a:endParaRPr lang="en-US"/>
          </a:p>
        </p:txBody>
      </p:sp>
      <p:sp>
        <p:nvSpPr>
          <p:cNvPr id="6" name="Footer Placeholder 5">
            <a:extLst>
              <a:ext uri="{FF2B5EF4-FFF2-40B4-BE49-F238E27FC236}">
                <a16:creationId xmlns:a16="http://schemas.microsoft.com/office/drawing/2014/main" id="{AD395D0B-4F98-F3BE-FB23-22D8C5D41F1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2FB2E3D-2188-B7A9-0ECE-978147358479}"/>
              </a:ext>
            </a:extLst>
          </p:cNvPr>
          <p:cNvSpPr>
            <a:spLocks noGrp="1"/>
          </p:cNvSpPr>
          <p:nvPr>
            <p:ph type="sldNum" sz="quarter" idx="12"/>
          </p:nvPr>
        </p:nvSpPr>
        <p:spPr/>
        <p:txBody>
          <a:bodyPr/>
          <a:lstStyle/>
          <a:p>
            <a:fld id="{A0289F9E-9962-4B7B-BA18-A15907CCC6BF}" type="slidenum">
              <a:rPr lang="en-US" smtClean="0"/>
              <a:t>‹#›</a:t>
            </a:fld>
            <a:endParaRPr lang="en-US"/>
          </a:p>
        </p:txBody>
      </p:sp>
    </p:spTree>
    <p:extLst>
      <p:ext uri="{BB962C8B-B14F-4D97-AF65-F5344CB8AC3E}">
        <p14:creationId xmlns:p14="http://schemas.microsoft.com/office/powerpoint/2010/main" val="36478093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F5258B98-3BD5-0A20-B0E7-944EAEB2654A}"/>
              </a:ext>
            </a:extLst>
          </p:cNvPr>
          <p:cNvSpPr/>
          <p:nvPr/>
        </p:nvSpPr>
        <p:spPr>
          <a:xfrm>
            <a:off x="0" y="3510612"/>
            <a:ext cx="12192000" cy="3347388"/>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C0D404C1-E8A5-65FC-C068-21EA0397ED63}"/>
              </a:ext>
            </a:extLst>
          </p:cNvPr>
          <p:cNvSpPr>
            <a:spLocks noGrp="1"/>
          </p:cNvSpPr>
          <p:nvPr>
            <p:ph type="title"/>
          </p:nvPr>
        </p:nvSpPr>
        <p:spPr>
          <a:xfrm>
            <a:off x="952500" y="757238"/>
            <a:ext cx="10287000" cy="114776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a:extLst>
              <a:ext uri="{FF2B5EF4-FFF2-40B4-BE49-F238E27FC236}">
                <a16:creationId xmlns:a16="http://schemas.microsoft.com/office/drawing/2014/main" id="{26DCFD78-F171-BA47-AAF3-C6EB75F94C78}"/>
              </a:ext>
            </a:extLst>
          </p:cNvPr>
          <p:cNvSpPr>
            <a:spLocks noGrp="1"/>
          </p:cNvSpPr>
          <p:nvPr>
            <p:ph type="body" idx="1"/>
          </p:nvPr>
        </p:nvSpPr>
        <p:spPr>
          <a:xfrm>
            <a:off x="952500" y="2285997"/>
            <a:ext cx="10287000" cy="389096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85965A77-B1AB-D608-A6C5-F0F99B6913D8}"/>
              </a:ext>
            </a:extLst>
          </p:cNvPr>
          <p:cNvSpPr>
            <a:spLocks noGrp="1"/>
          </p:cNvSpPr>
          <p:nvPr>
            <p:ph type="dt" sz="half" idx="2"/>
          </p:nvPr>
        </p:nvSpPr>
        <p:spPr>
          <a:xfrm rot="5400000">
            <a:off x="10568087" y="4756249"/>
            <a:ext cx="2476307" cy="365125"/>
          </a:xfrm>
          <a:prstGeom prst="rect">
            <a:avLst/>
          </a:prstGeom>
        </p:spPr>
        <p:txBody>
          <a:bodyPr vert="horz" lIns="91440" tIns="45720" rIns="91440" bIns="45720" rtlCol="0" anchor="ctr"/>
          <a:lstStyle>
            <a:lvl1pPr algn="l">
              <a:defRPr sz="700" b="1" cap="all" spc="300" baseline="0">
                <a:solidFill>
                  <a:schemeClr val="tx1"/>
                </a:solidFill>
              </a:defRPr>
            </a:lvl1pPr>
          </a:lstStyle>
          <a:p>
            <a:fld id="{9D0D92BC-42A9-434B-8530-ADBF4485E407}" type="datetimeFigureOut">
              <a:rPr lang="en-US" smtClean="0"/>
              <a:pPr/>
              <a:t>11/15/2024</a:t>
            </a:fld>
            <a:endParaRPr lang="en-US" dirty="0"/>
          </a:p>
        </p:txBody>
      </p:sp>
      <p:sp>
        <p:nvSpPr>
          <p:cNvPr id="5" name="Footer Placeholder 4">
            <a:extLst>
              <a:ext uri="{FF2B5EF4-FFF2-40B4-BE49-F238E27FC236}">
                <a16:creationId xmlns:a16="http://schemas.microsoft.com/office/drawing/2014/main" id="{05DE34E5-5E9B-7786-05B5-B93241EE2F42}"/>
              </a:ext>
            </a:extLst>
          </p:cNvPr>
          <p:cNvSpPr>
            <a:spLocks noGrp="1"/>
          </p:cNvSpPr>
          <p:nvPr>
            <p:ph type="ftr" sz="quarter" idx="3"/>
          </p:nvPr>
        </p:nvSpPr>
        <p:spPr>
          <a:xfrm rot="5400000">
            <a:off x="10589519" y="1758059"/>
            <a:ext cx="2433442" cy="365125"/>
          </a:xfrm>
          <a:prstGeom prst="rect">
            <a:avLst/>
          </a:prstGeom>
        </p:spPr>
        <p:txBody>
          <a:bodyPr vert="horz" lIns="91440" tIns="45720" rIns="91440" bIns="45720" rtlCol="0" anchor="ctr"/>
          <a:lstStyle>
            <a:lvl1pPr algn="r">
              <a:defRPr sz="7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B525CD4B-611E-32FA-419D-326099EEF340}"/>
              </a:ext>
            </a:extLst>
          </p:cNvPr>
          <p:cNvSpPr>
            <a:spLocks noGrp="1"/>
          </p:cNvSpPr>
          <p:nvPr>
            <p:ph type="sldNum" sz="quarter" idx="4"/>
          </p:nvPr>
        </p:nvSpPr>
        <p:spPr>
          <a:xfrm>
            <a:off x="11539542" y="3246437"/>
            <a:ext cx="533399" cy="365125"/>
          </a:xfrm>
          <a:prstGeom prst="rect">
            <a:avLst/>
          </a:prstGeom>
        </p:spPr>
        <p:txBody>
          <a:bodyPr vert="horz" lIns="91440" tIns="45720" rIns="91440" bIns="45720" rtlCol="0" anchor="ctr"/>
          <a:lstStyle>
            <a:lvl1pPr algn="ctr">
              <a:defRPr sz="1600" b="1" cap="all" baseline="0">
                <a:solidFill>
                  <a:schemeClr val="tx1"/>
                </a:solidFill>
                <a:latin typeface="+mj-lt"/>
              </a:defRPr>
            </a:lvl1pPr>
          </a:lstStyle>
          <a:p>
            <a:fld id="{A0289F9E-9962-4B7B-BA18-A15907CCC6BF}" type="slidenum">
              <a:rPr lang="en-US" smtClean="0"/>
              <a:pPr/>
              <a:t>‹#›</a:t>
            </a:fld>
            <a:endParaRPr lang="en-US" dirty="0"/>
          </a:p>
        </p:txBody>
      </p:sp>
    </p:spTree>
    <p:extLst>
      <p:ext uri="{BB962C8B-B14F-4D97-AF65-F5344CB8AC3E}">
        <p14:creationId xmlns:p14="http://schemas.microsoft.com/office/powerpoint/2010/main" val="3048708421"/>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120000"/>
        </a:lnSpc>
        <a:spcBef>
          <a:spcPct val="0"/>
        </a:spcBef>
        <a:buNone/>
        <a:defRPr sz="2800" b="1" kern="1200" cap="all" spc="600"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256032" indent="0" algn="l" defTabSz="914400" rtl="0" eaLnBrk="1" latinLnBrk="0" hangingPunct="1">
        <a:lnSpc>
          <a:spcPct val="120000"/>
        </a:lnSpc>
        <a:spcBef>
          <a:spcPts val="500"/>
        </a:spcBef>
        <a:buFontTx/>
        <a:buNone/>
        <a:defRPr sz="1600" b="1" kern="1200">
          <a:solidFill>
            <a:schemeClr val="tx1"/>
          </a:solidFill>
          <a:latin typeface="+mn-lt"/>
          <a:ea typeface="+mn-ea"/>
          <a:cs typeface="+mn-cs"/>
        </a:defRPr>
      </a:lvl2pPr>
      <a:lvl3pPr marL="521208"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539496" indent="0" algn="l" defTabSz="914400" rtl="0" eaLnBrk="1" latinLnBrk="0" hangingPunct="1">
        <a:lnSpc>
          <a:spcPct val="120000"/>
        </a:lnSpc>
        <a:spcBef>
          <a:spcPts val="500"/>
        </a:spcBef>
        <a:buFontTx/>
        <a:buNone/>
        <a:defRPr sz="1200" b="1" kern="1200">
          <a:solidFill>
            <a:schemeClr val="tx1"/>
          </a:solidFill>
          <a:latin typeface="+mn-lt"/>
          <a:ea typeface="+mn-ea"/>
          <a:cs typeface="+mn-cs"/>
        </a:defRPr>
      </a:lvl4pPr>
      <a:lvl5pPr marL="832104"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8">
            <a:extLst>
              <a:ext uri="{FF2B5EF4-FFF2-40B4-BE49-F238E27FC236}">
                <a16:creationId xmlns:a16="http://schemas.microsoft.com/office/drawing/2014/main" id="{736ACF6A-FC06-4E10-819E-2E7BC69788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0">
            <a:extLst>
              <a:ext uri="{FF2B5EF4-FFF2-40B4-BE49-F238E27FC236}">
                <a16:creationId xmlns:a16="http://schemas.microsoft.com/office/drawing/2014/main" id="{55F12CF4-2DA8-61EA-0A5C-3753DDDAD1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6000" y="3217781"/>
            <a:ext cx="6096000" cy="3640219"/>
          </a:xfrm>
          <a:prstGeom prst="rect">
            <a:avLst/>
          </a:prstGeom>
          <a:gradFill>
            <a:gsLst>
              <a:gs pos="14000">
                <a:schemeClr val="accent1">
                  <a:lumMod val="60000"/>
                  <a:lumOff val="40000"/>
                  <a:alpha val="0"/>
                </a:schemeClr>
              </a:gs>
              <a:gs pos="100000">
                <a:schemeClr val="accent1">
                  <a:lumMod val="60000"/>
                  <a:lumOff val="4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Otsikko 1">
            <a:extLst>
              <a:ext uri="{FF2B5EF4-FFF2-40B4-BE49-F238E27FC236}">
                <a16:creationId xmlns:a16="http://schemas.microsoft.com/office/drawing/2014/main" id="{58E0C494-811E-47DB-3501-5330F22905FD}"/>
              </a:ext>
            </a:extLst>
          </p:cNvPr>
          <p:cNvSpPr>
            <a:spLocks noGrp="1"/>
          </p:cNvSpPr>
          <p:nvPr>
            <p:ph type="ctrTitle"/>
          </p:nvPr>
        </p:nvSpPr>
        <p:spPr>
          <a:xfrm>
            <a:off x="6488317" y="3067600"/>
            <a:ext cx="5567680" cy="2586129"/>
          </a:xfrm>
        </p:spPr>
        <p:txBody>
          <a:bodyPr anchor="b">
            <a:noAutofit/>
          </a:bodyPr>
          <a:lstStyle/>
          <a:p>
            <a:pPr algn="ctr"/>
            <a:r>
              <a:rPr lang="fi-FI" dirty="0"/>
              <a:t>Hoiva-avustajan osaaminen</a:t>
            </a:r>
            <a:br>
              <a:rPr lang="fi-FI" dirty="0"/>
            </a:br>
            <a:br>
              <a:rPr lang="fi-FI" dirty="0"/>
            </a:br>
            <a:r>
              <a:rPr lang="fi-FI" dirty="0"/>
              <a:t>Ikääntyvien osallisuuden edistäminen</a:t>
            </a:r>
          </a:p>
        </p:txBody>
      </p:sp>
      <p:sp>
        <p:nvSpPr>
          <p:cNvPr id="3" name="Alaotsikko 2">
            <a:extLst>
              <a:ext uri="{FF2B5EF4-FFF2-40B4-BE49-F238E27FC236}">
                <a16:creationId xmlns:a16="http://schemas.microsoft.com/office/drawing/2014/main" id="{5C45815C-FBE1-FD5C-2AF6-0E3E50FAAA17}"/>
              </a:ext>
            </a:extLst>
          </p:cNvPr>
          <p:cNvSpPr>
            <a:spLocks noGrp="1"/>
          </p:cNvSpPr>
          <p:nvPr>
            <p:ph type="subTitle" idx="1"/>
          </p:nvPr>
        </p:nvSpPr>
        <p:spPr>
          <a:xfrm>
            <a:off x="7541230" y="5764623"/>
            <a:ext cx="3461853" cy="1165767"/>
          </a:xfrm>
        </p:spPr>
        <p:txBody>
          <a:bodyPr>
            <a:normAutofit/>
          </a:bodyPr>
          <a:lstStyle/>
          <a:p>
            <a:pPr algn="ctr"/>
            <a:r>
              <a:rPr lang="fi-FI" sz="2800" dirty="0"/>
              <a:t>2024</a:t>
            </a:r>
          </a:p>
        </p:txBody>
      </p:sp>
      <p:pic>
        <p:nvPicPr>
          <p:cNvPr id="17" name="Picture 3" descr="Värikäs-geometrinen muodot">
            <a:extLst>
              <a:ext uri="{FF2B5EF4-FFF2-40B4-BE49-F238E27FC236}">
                <a16:creationId xmlns:a16="http://schemas.microsoft.com/office/drawing/2014/main" id="{EEDD9D17-FA73-54D4-C067-C096C820EDEF}"/>
              </a:ext>
            </a:extLst>
          </p:cNvPr>
          <p:cNvPicPr>
            <a:picLocks noChangeAspect="1"/>
          </p:cNvPicPr>
          <p:nvPr/>
        </p:nvPicPr>
        <p:blipFill rotWithShape="1">
          <a:blip r:embed="rId2"/>
          <a:srcRect l="1691" r="34754"/>
          <a:stretch/>
        </p:blipFill>
        <p:spPr>
          <a:xfrm>
            <a:off x="-2" y="1"/>
            <a:ext cx="6096001" cy="6858000"/>
          </a:xfrm>
          <a:prstGeom prst="rect">
            <a:avLst/>
          </a:prstGeom>
        </p:spPr>
      </p:pic>
      <p:cxnSp>
        <p:nvCxnSpPr>
          <p:cNvPr id="18" name="Straight Connector 12">
            <a:extLst>
              <a:ext uri="{FF2B5EF4-FFF2-40B4-BE49-F238E27FC236}">
                <a16:creationId xmlns:a16="http://schemas.microsoft.com/office/drawing/2014/main" id="{7B9466E0-3884-B930-091B-5BB027876F1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658422" y="3951426"/>
            <a:ext cx="971155" cy="0"/>
          </a:xfrm>
          <a:prstGeom prst="line">
            <a:avLst/>
          </a:prstGeom>
          <a:ln w="31750">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Kuva 4">
            <a:extLst>
              <a:ext uri="{FF2B5EF4-FFF2-40B4-BE49-F238E27FC236}">
                <a16:creationId xmlns:a16="http://schemas.microsoft.com/office/drawing/2014/main" id="{EAD68C68-2C27-EF53-509F-F4899A5B6ABF}"/>
              </a:ext>
            </a:extLst>
          </p:cNvPr>
          <p:cNvPicPr>
            <a:picLocks noChangeAspect="1"/>
          </p:cNvPicPr>
          <p:nvPr/>
        </p:nvPicPr>
        <p:blipFill>
          <a:blip r:embed="rId3"/>
          <a:stretch>
            <a:fillRect/>
          </a:stretch>
        </p:blipFill>
        <p:spPr>
          <a:xfrm>
            <a:off x="8175754" y="377497"/>
            <a:ext cx="3899406" cy="1563623"/>
          </a:xfrm>
          <a:prstGeom prst="rect">
            <a:avLst/>
          </a:prstGeom>
        </p:spPr>
      </p:pic>
      <p:pic>
        <p:nvPicPr>
          <p:cNvPr id="6" name="Kuva 5">
            <a:extLst>
              <a:ext uri="{FF2B5EF4-FFF2-40B4-BE49-F238E27FC236}">
                <a16:creationId xmlns:a16="http://schemas.microsoft.com/office/drawing/2014/main" id="{93768BDB-BA86-F33D-F5A3-4713E283C011}"/>
              </a:ext>
            </a:extLst>
          </p:cNvPr>
          <p:cNvPicPr>
            <a:picLocks noChangeAspect="1"/>
          </p:cNvPicPr>
          <p:nvPr/>
        </p:nvPicPr>
        <p:blipFill>
          <a:blip r:embed="rId4"/>
          <a:stretch>
            <a:fillRect/>
          </a:stretch>
        </p:blipFill>
        <p:spPr>
          <a:xfrm>
            <a:off x="318499" y="5291191"/>
            <a:ext cx="3134780" cy="1215404"/>
          </a:xfrm>
          <a:prstGeom prst="rect">
            <a:avLst/>
          </a:prstGeom>
        </p:spPr>
      </p:pic>
    </p:spTree>
    <p:extLst>
      <p:ext uri="{BB962C8B-B14F-4D97-AF65-F5344CB8AC3E}">
        <p14:creationId xmlns:p14="http://schemas.microsoft.com/office/powerpoint/2010/main" val="4625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270F204-5F33-D9F0-687B-1C00BC6701A8}"/>
              </a:ext>
            </a:extLst>
          </p:cNvPr>
          <p:cNvSpPr>
            <a:spLocks noGrp="1"/>
          </p:cNvSpPr>
          <p:nvPr>
            <p:ph type="title"/>
          </p:nvPr>
        </p:nvSpPr>
        <p:spPr/>
        <p:txBody>
          <a:bodyPr/>
          <a:lstStyle/>
          <a:p>
            <a:r>
              <a:rPr lang="fi-FI" dirty="0"/>
              <a:t>Toimia työyhteisön jäsenenä</a:t>
            </a:r>
          </a:p>
        </p:txBody>
      </p:sp>
      <p:sp>
        <p:nvSpPr>
          <p:cNvPr id="3" name="Sisällön paikkamerkki 2">
            <a:extLst>
              <a:ext uri="{FF2B5EF4-FFF2-40B4-BE49-F238E27FC236}">
                <a16:creationId xmlns:a16="http://schemas.microsoft.com/office/drawing/2014/main" id="{8252D1F4-A1AA-1DB1-2EE8-04A8B9F35821}"/>
              </a:ext>
            </a:extLst>
          </p:cNvPr>
          <p:cNvSpPr>
            <a:spLocks noGrp="1"/>
          </p:cNvSpPr>
          <p:nvPr>
            <p:ph idx="1"/>
          </p:nvPr>
        </p:nvSpPr>
        <p:spPr>
          <a:xfrm>
            <a:off x="409575" y="2285997"/>
            <a:ext cx="11525250" cy="3890965"/>
          </a:xfrm>
        </p:spPr>
        <p:txBody>
          <a:bodyPr>
            <a:normAutofit/>
          </a:bodyPr>
          <a:lstStyle/>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Pyytää apua ja kysyä tarkentavia kysymyksiä</a:t>
            </a:r>
          </a:p>
          <a:p>
            <a:pPr>
              <a:buFont typeface="Wingdings" panose="05000000000000000000" pitchFamily="2" charset="2"/>
              <a:buChar char="q"/>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Noudattaa työyhteisön sääntöjä ja toimintaperiaatteita</a:t>
            </a:r>
          </a:p>
          <a:p>
            <a:pPr>
              <a:buFont typeface="Wingdings" panose="05000000000000000000" pitchFamily="2" charset="2"/>
              <a:buChar char="q"/>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Ottaa vastuuta yhteisestä hyvinvoinnista työpaikalla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Esität kehittämisideoita</a:t>
            </a:r>
            <a:endParaRPr lang="fi-FI" sz="2000" dirty="0"/>
          </a:p>
        </p:txBody>
      </p:sp>
    </p:spTree>
    <p:extLst>
      <p:ext uri="{BB962C8B-B14F-4D97-AF65-F5344CB8AC3E}">
        <p14:creationId xmlns:p14="http://schemas.microsoft.com/office/powerpoint/2010/main" val="1258278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9703E23-34EC-7BA3-7315-952409C96E80}"/>
              </a:ext>
            </a:extLst>
          </p:cNvPr>
          <p:cNvSpPr>
            <a:spLocks noGrp="1"/>
          </p:cNvSpPr>
          <p:nvPr>
            <p:ph type="title"/>
          </p:nvPr>
        </p:nvSpPr>
        <p:spPr/>
        <p:txBody>
          <a:bodyPr/>
          <a:lstStyle/>
          <a:p>
            <a:r>
              <a:rPr lang="fi-FI" dirty="0"/>
              <a:t>Edistää työkykyä, työhyvinvointia ja turvallisuutta</a:t>
            </a:r>
          </a:p>
        </p:txBody>
      </p:sp>
      <p:sp>
        <p:nvSpPr>
          <p:cNvPr id="3" name="Sisällön paikkamerkki 2">
            <a:extLst>
              <a:ext uri="{FF2B5EF4-FFF2-40B4-BE49-F238E27FC236}">
                <a16:creationId xmlns:a16="http://schemas.microsoft.com/office/drawing/2014/main" id="{ECB8D033-EC53-B913-5116-FF6707A3AA00}"/>
              </a:ext>
            </a:extLst>
          </p:cNvPr>
          <p:cNvSpPr>
            <a:spLocks noGrp="1"/>
          </p:cNvSpPr>
          <p:nvPr>
            <p:ph idx="1"/>
          </p:nvPr>
        </p:nvSpPr>
        <p:spPr>
          <a:xfrm>
            <a:off x="400050" y="2009775"/>
            <a:ext cx="10839450" cy="4762500"/>
          </a:xfrm>
        </p:spPr>
        <p:txBody>
          <a:bodyPr>
            <a:normAutofit/>
          </a:bodyPr>
          <a:lstStyle/>
          <a:p>
            <a:pPr marL="0" indent="0">
              <a:buNone/>
            </a:pPr>
            <a:r>
              <a:rPr lang="fi-FI" sz="2000" dirty="0">
                <a:solidFill>
                  <a:schemeClr val="tx1">
                    <a:lumMod val="95000"/>
                    <a:lumOff val="5000"/>
                  </a:schemeClr>
                </a:solidFill>
                <a:latin typeface="Calibri" panose="020F0502020204030204" pitchFamily="34" charset="0"/>
                <a:cs typeface="Calibri" panose="020F0502020204030204" pitchFamily="34" charset="0"/>
              </a:rPr>
              <a:t>Olen: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Perehtynyt työhyvinvointi- ja työsuojeluohjeisiin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Tutustunut työpaikan turvallisuussuunnitelmaan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Noudattanut aseptisen työskentelyn periaatteita</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Huolehdit ergonomiasta; apuvälineistä, oman kehon hallinta työskennellessä</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Huolehtinut oman ja työyhteisön hyvinvoinnista</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Huomioinut asiakasturvallisuuden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Osannut ennakoida ja ehkäistä haastavia tilanteita</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Toimia haasteellisesti käyttäytyvän asiakkaan kanssa</a:t>
            </a:r>
          </a:p>
          <a:p>
            <a:pPr>
              <a:buFont typeface="Wingdings" panose="05000000000000000000" pitchFamily="2" charset="2"/>
              <a:buChar char="q"/>
            </a:pPr>
            <a:endParaRPr lang="fi-FI" sz="18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fi-FI" sz="1800" dirty="0"/>
          </a:p>
          <a:p>
            <a:pPr marL="0" indent="0">
              <a:buNone/>
            </a:pPr>
            <a:endParaRPr lang="fi-FI" dirty="0"/>
          </a:p>
        </p:txBody>
      </p:sp>
    </p:spTree>
    <p:extLst>
      <p:ext uri="{BB962C8B-B14F-4D97-AF65-F5344CB8AC3E}">
        <p14:creationId xmlns:p14="http://schemas.microsoft.com/office/powerpoint/2010/main" val="11831046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F239546-4921-9B35-59C3-E47BF31236BB}"/>
              </a:ext>
            </a:extLst>
          </p:cNvPr>
          <p:cNvSpPr>
            <a:spLocks noGrp="1"/>
          </p:cNvSpPr>
          <p:nvPr>
            <p:ph type="title"/>
          </p:nvPr>
        </p:nvSpPr>
        <p:spPr/>
        <p:txBody>
          <a:bodyPr/>
          <a:lstStyle/>
          <a:p>
            <a:r>
              <a:rPr lang="fi-FI" dirty="0"/>
              <a:t>Arvioida ja kehittää toimintaa</a:t>
            </a:r>
          </a:p>
        </p:txBody>
      </p:sp>
      <p:sp>
        <p:nvSpPr>
          <p:cNvPr id="3" name="Sisällön paikkamerkki 2">
            <a:extLst>
              <a:ext uri="{FF2B5EF4-FFF2-40B4-BE49-F238E27FC236}">
                <a16:creationId xmlns:a16="http://schemas.microsoft.com/office/drawing/2014/main" id="{FA622ED5-89B6-1610-A6A9-AC42196C4736}"/>
              </a:ext>
            </a:extLst>
          </p:cNvPr>
          <p:cNvSpPr>
            <a:spLocks noGrp="1"/>
          </p:cNvSpPr>
          <p:nvPr>
            <p:ph idx="1"/>
          </p:nvPr>
        </p:nvSpPr>
        <p:spPr>
          <a:xfrm>
            <a:off x="390525" y="2285997"/>
            <a:ext cx="10848975" cy="3890965"/>
          </a:xfrm>
        </p:spPr>
        <p:txBody>
          <a:bodyPr/>
          <a:lstStyle/>
          <a:p>
            <a:pPr marL="0" indent="0">
              <a:buNone/>
            </a:pPr>
            <a:r>
              <a:rPr lang="fi-FI" sz="2000" dirty="0">
                <a:solidFill>
                  <a:schemeClr val="tx1">
                    <a:lumMod val="95000"/>
                    <a:lumOff val="5000"/>
                  </a:schemeClr>
                </a:solidFill>
                <a:latin typeface="Calibri" panose="020F0502020204030204" pitchFamily="34" charset="0"/>
                <a:cs typeface="Calibri" panose="020F0502020204030204" pitchFamily="34" charset="0"/>
              </a:rPr>
              <a:t>Olen:</a:t>
            </a:r>
          </a:p>
          <a:p>
            <a:pPr marL="0" indent="0">
              <a:buNone/>
            </a:pPr>
            <a:endParaRPr lang="fi-FI" sz="18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Asettanut itselleni tavoitteet</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Tunnistanut vahvuuksiani ja kehittämistarpeitani</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Pyytänyt palautetta ja osannut muuttaa toimintaa palautteen mukaan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Tehnyt itsearviointia säännöllisesti</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Hakenut tietoa luotettavista lähteistä ja toiminut tämän tiedon mukaan</a:t>
            </a:r>
            <a:endParaRPr lang="fi-FI" sz="2000" dirty="0"/>
          </a:p>
          <a:p>
            <a:pPr marL="0" indent="0">
              <a:buNone/>
            </a:pPr>
            <a:endParaRPr lang="fi-FI" dirty="0"/>
          </a:p>
        </p:txBody>
      </p:sp>
    </p:spTree>
    <p:extLst>
      <p:ext uri="{BB962C8B-B14F-4D97-AF65-F5344CB8AC3E}">
        <p14:creationId xmlns:p14="http://schemas.microsoft.com/office/powerpoint/2010/main" val="14129414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D56CB56-20A4-69E4-6B2C-B089B01AB1F2}"/>
              </a:ext>
            </a:extLst>
          </p:cNvPr>
          <p:cNvSpPr>
            <a:spLocks noGrp="1"/>
          </p:cNvSpPr>
          <p:nvPr>
            <p:ph type="title"/>
          </p:nvPr>
        </p:nvSpPr>
        <p:spPr>
          <a:xfrm>
            <a:off x="409574" y="107156"/>
            <a:ext cx="10829926" cy="1147762"/>
          </a:xfrm>
        </p:spPr>
        <p:txBody>
          <a:bodyPr/>
          <a:lstStyle/>
          <a:p>
            <a:r>
              <a:rPr lang="fi-FI" dirty="0"/>
              <a:t>Tehtävät </a:t>
            </a:r>
            <a:r>
              <a:rPr lang="fi-FI" dirty="0" err="1"/>
              <a:t>tjk</a:t>
            </a:r>
            <a:r>
              <a:rPr lang="fi-FI" dirty="0"/>
              <a:t>-jaksolle:</a:t>
            </a:r>
            <a:br>
              <a:rPr lang="fi-FI" dirty="0"/>
            </a:br>
            <a:r>
              <a:rPr lang="fi-FI" dirty="0"/>
              <a:t>Tehtävä 1.</a:t>
            </a:r>
          </a:p>
        </p:txBody>
      </p:sp>
      <p:sp>
        <p:nvSpPr>
          <p:cNvPr id="3" name="Sisällön paikkamerkki 2">
            <a:extLst>
              <a:ext uri="{FF2B5EF4-FFF2-40B4-BE49-F238E27FC236}">
                <a16:creationId xmlns:a16="http://schemas.microsoft.com/office/drawing/2014/main" id="{D162355C-6FF4-6E32-708B-AFFAD9B94D48}"/>
              </a:ext>
            </a:extLst>
          </p:cNvPr>
          <p:cNvSpPr>
            <a:spLocks noGrp="1"/>
          </p:cNvSpPr>
          <p:nvPr>
            <p:ph idx="1"/>
          </p:nvPr>
        </p:nvSpPr>
        <p:spPr>
          <a:xfrm>
            <a:off x="409574" y="1809750"/>
            <a:ext cx="11782425" cy="5417344"/>
          </a:xfrm>
        </p:spPr>
        <p:txBody>
          <a:bodyPr/>
          <a:lstStyle/>
          <a:p>
            <a:pPr marL="0" indent="0">
              <a:buNone/>
            </a:pPr>
            <a:r>
              <a:rPr lang="fi-FI" dirty="0"/>
              <a:t>Täytä oppimispäiväkirjaa jakson aikana. Kirjoita joka viikko, mitä olet tehnyt, millaisia asioita olet oppinut ja missä tarvitset erityisesti harjoitusta.</a:t>
            </a:r>
          </a:p>
          <a:p>
            <a:pPr marL="0" indent="0">
              <a:buNone/>
            </a:pPr>
            <a:r>
              <a:rPr lang="fi-FI" b="1" dirty="0"/>
              <a:t>ESIMERKKI</a:t>
            </a:r>
          </a:p>
        </p:txBody>
      </p:sp>
      <p:graphicFrame>
        <p:nvGraphicFramePr>
          <p:cNvPr id="4" name="Taulukko 4">
            <a:extLst>
              <a:ext uri="{FF2B5EF4-FFF2-40B4-BE49-F238E27FC236}">
                <a16:creationId xmlns:a16="http://schemas.microsoft.com/office/drawing/2014/main" id="{A66DA39E-ECA8-7182-4645-CF0D9F56D246}"/>
              </a:ext>
            </a:extLst>
          </p:cNvPr>
          <p:cNvGraphicFramePr>
            <a:graphicFrameLocks noGrp="1"/>
          </p:cNvGraphicFramePr>
          <p:nvPr>
            <p:extLst>
              <p:ext uri="{D42A27DB-BD31-4B8C-83A1-F6EECF244321}">
                <p14:modId xmlns:p14="http://schemas.microsoft.com/office/powerpoint/2010/main" val="1705729466"/>
              </p:ext>
            </p:extLst>
          </p:nvPr>
        </p:nvGraphicFramePr>
        <p:xfrm>
          <a:off x="409574" y="3404607"/>
          <a:ext cx="11591926" cy="3177168"/>
        </p:xfrm>
        <a:graphic>
          <a:graphicData uri="http://schemas.openxmlformats.org/drawingml/2006/table">
            <a:tbl>
              <a:tblPr firstRow="1" bandRow="1">
                <a:tableStyleId>{5C22544A-7EE6-4342-B048-85BDC9FD1C3A}</a:tableStyleId>
              </a:tblPr>
              <a:tblGrid>
                <a:gridCol w="5795963">
                  <a:extLst>
                    <a:ext uri="{9D8B030D-6E8A-4147-A177-3AD203B41FA5}">
                      <a16:colId xmlns:a16="http://schemas.microsoft.com/office/drawing/2014/main" val="3874571729"/>
                    </a:ext>
                  </a:extLst>
                </a:gridCol>
                <a:gridCol w="5795963">
                  <a:extLst>
                    <a:ext uri="{9D8B030D-6E8A-4147-A177-3AD203B41FA5}">
                      <a16:colId xmlns:a16="http://schemas.microsoft.com/office/drawing/2014/main" val="3792642838"/>
                    </a:ext>
                  </a:extLst>
                </a:gridCol>
              </a:tblGrid>
              <a:tr h="1006018">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txBody>
                  <a:tcPr/>
                </a:tc>
                <a:extLst>
                  <a:ext uri="{0D108BD9-81ED-4DB2-BD59-A6C34878D82A}">
                    <a16:rowId xmlns:a16="http://schemas.microsoft.com/office/drawing/2014/main" val="2970711062"/>
                  </a:ext>
                </a:extLst>
              </a:tr>
              <a:tr h="2171150">
                <a:tc>
                  <a:txBody>
                    <a:bodyPr/>
                    <a:lstStyle/>
                    <a:p>
                      <a:r>
                        <a:rPr lang="fi-FI" dirty="0"/>
                        <a:t>1 </a:t>
                      </a:r>
                    </a:p>
                    <a:p>
                      <a:r>
                        <a:rPr lang="fi-FI" dirty="0"/>
                        <a:t>4.-8.3.2024</a:t>
                      </a:r>
                    </a:p>
                  </a:txBody>
                  <a:tcPr/>
                </a:tc>
                <a:tc>
                  <a:txBody>
                    <a:bodyPr/>
                    <a:lstStyle/>
                    <a:p>
                      <a:r>
                        <a:rPr lang="fi-FI" dirty="0"/>
                        <a:t>Ensimmäisellä viikolla olen tutustunut työpaikkaan, sen tapoihin, toimintaympäristöön ja työyhteisöön. Olen seurannut ohjaajani työskentelyä ja ohjatusti päässyt harjoittelemaan ruokailussa avustamista. Seuraavalla viikolla toivon pääseväni harjoittelemaan suihkutuksia. Lisäksi toivon, että opin avustamaan ruokailussa omatoimisesti.</a:t>
                      </a:r>
                    </a:p>
                  </a:txBody>
                  <a:tcPr/>
                </a:tc>
                <a:extLst>
                  <a:ext uri="{0D108BD9-81ED-4DB2-BD59-A6C34878D82A}">
                    <a16:rowId xmlns:a16="http://schemas.microsoft.com/office/drawing/2014/main" val="1334762802"/>
                  </a:ext>
                </a:extLst>
              </a:tr>
            </a:tbl>
          </a:graphicData>
        </a:graphic>
      </p:graphicFrame>
    </p:spTree>
    <p:extLst>
      <p:ext uri="{BB962C8B-B14F-4D97-AF65-F5344CB8AC3E}">
        <p14:creationId xmlns:p14="http://schemas.microsoft.com/office/powerpoint/2010/main" val="274238898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A78188CB-D7A4-F326-2A4A-AEFF64B48734}"/>
              </a:ext>
            </a:extLst>
          </p:cNvPr>
          <p:cNvGraphicFramePr>
            <a:graphicFrameLocks noGrp="1"/>
          </p:cNvGraphicFramePr>
          <p:nvPr>
            <p:ph idx="1"/>
            <p:extLst>
              <p:ext uri="{D42A27DB-BD31-4B8C-83A1-F6EECF244321}">
                <p14:modId xmlns:p14="http://schemas.microsoft.com/office/powerpoint/2010/main" val="157188882"/>
              </p:ext>
            </p:extLst>
          </p:nvPr>
        </p:nvGraphicFramePr>
        <p:xfrm>
          <a:off x="485774" y="266699"/>
          <a:ext cx="11458576" cy="6372225"/>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1436855271"/>
                    </a:ext>
                  </a:extLst>
                </a:gridCol>
                <a:gridCol w="10144125">
                  <a:extLst>
                    <a:ext uri="{9D8B030D-6E8A-4147-A177-3AD203B41FA5}">
                      <a16:colId xmlns:a16="http://schemas.microsoft.com/office/drawing/2014/main" val="502096022"/>
                    </a:ext>
                  </a:extLst>
                </a:gridCol>
              </a:tblGrid>
              <a:tr h="1280003">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p>
                      <a:endParaRPr lang="fi-FI" dirty="0"/>
                    </a:p>
                  </a:txBody>
                  <a:tcPr/>
                </a:tc>
                <a:extLst>
                  <a:ext uri="{0D108BD9-81ED-4DB2-BD59-A6C34878D82A}">
                    <a16:rowId xmlns:a16="http://schemas.microsoft.com/office/drawing/2014/main" val="1820361666"/>
                  </a:ext>
                </a:extLst>
              </a:tr>
              <a:tr h="2546111">
                <a:tc>
                  <a:txBody>
                    <a:bodyPr/>
                    <a:lstStyle/>
                    <a:p>
                      <a:endParaRPr lang="fi-FI"/>
                    </a:p>
                  </a:txBody>
                  <a:tcPr/>
                </a:tc>
                <a:tc>
                  <a:txBody>
                    <a:bodyPr/>
                    <a:lstStyle/>
                    <a:p>
                      <a:endParaRPr lang="fi-FI"/>
                    </a:p>
                  </a:txBody>
                  <a:tcPr/>
                </a:tc>
                <a:extLst>
                  <a:ext uri="{0D108BD9-81ED-4DB2-BD59-A6C34878D82A}">
                    <a16:rowId xmlns:a16="http://schemas.microsoft.com/office/drawing/2014/main" val="1988206290"/>
                  </a:ext>
                </a:extLst>
              </a:tr>
              <a:tr h="2546111">
                <a:tc>
                  <a:txBody>
                    <a:bodyPr/>
                    <a:lstStyle/>
                    <a:p>
                      <a:endParaRPr lang="fi-FI" dirty="0"/>
                    </a:p>
                  </a:txBody>
                  <a:tcPr/>
                </a:tc>
                <a:tc>
                  <a:txBody>
                    <a:bodyPr/>
                    <a:lstStyle/>
                    <a:p>
                      <a:endParaRPr lang="fi-FI" dirty="0"/>
                    </a:p>
                  </a:txBody>
                  <a:tcPr/>
                </a:tc>
                <a:extLst>
                  <a:ext uri="{0D108BD9-81ED-4DB2-BD59-A6C34878D82A}">
                    <a16:rowId xmlns:a16="http://schemas.microsoft.com/office/drawing/2014/main" val="1054391598"/>
                  </a:ext>
                </a:extLst>
              </a:tr>
            </a:tbl>
          </a:graphicData>
        </a:graphic>
      </p:graphicFrame>
    </p:spTree>
    <p:extLst>
      <p:ext uri="{BB962C8B-B14F-4D97-AF65-F5344CB8AC3E}">
        <p14:creationId xmlns:p14="http://schemas.microsoft.com/office/powerpoint/2010/main" val="3674970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A78188CB-D7A4-F326-2A4A-AEFF64B48734}"/>
              </a:ext>
            </a:extLst>
          </p:cNvPr>
          <p:cNvGraphicFramePr>
            <a:graphicFrameLocks noGrp="1"/>
          </p:cNvGraphicFramePr>
          <p:nvPr>
            <p:ph idx="1"/>
          </p:nvPr>
        </p:nvGraphicFramePr>
        <p:xfrm>
          <a:off x="485774" y="266699"/>
          <a:ext cx="11458576" cy="6372225"/>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1436855271"/>
                    </a:ext>
                  </a:extLst>
                </a:gridCol>
                <a:gridCol w="10144125">
                  <a:extLst>
                    <a:ext uri="{9D8B030D-6E8A-4147-A177-3AD203B41FA5}">
                      <a16:colId xmlns:a16="http://schemas.microsoft.com/office/drawing/2014/main" val="502096022"/>
                    </a:ext>
                  </a:extLst>
                </a:gridCol>
              </a:tblGrid>
              <a:tr h="1280003">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p>
                      <a:endParaRPr lang="fi-FI" dirty="0"/>
                    </a:p>
                  </a:txBody>
                  <a:tcPr/>
                </a:tc>
                <a:extLst>
                  <a:ext uri="{0D108BD9-81ED-4DB2-BD59-A6C34878D82A}">
                    <a16:rowId xmlns:a16="http://schemas.microsoft.com/office/drawing/2014/main" val="1820361666"/>
                  </a:ext>
                </a:extLst>
              </a:tr>
              <a:tr h="2546111">
                <a:tc>
                  <a:txBody>
                    <a:bodyPr/>
                    <a:lstStyle/>
                    <a:p>
                      <a:endParaRPr lang="fi-FI"/>
                    </a:p>
                  </a:txBody>
                  <a:tcPr/>
                </a:tc>
                <a:tc>
                  <a:txBody>
                    <a:bodyPr/>
                    <a:lstStyle/>
                    <a:p>
                      <a:endParaRPr lang="fi-FI"/>
                    </a:p>
                  </a:txBody>
                  <a:tcPr/>
                </a:tc>
                <a:extLst>
                  <a:ext uri="{0D108BD9-81ED-4DB2-BD59-A6C34878D82A}">
                    <a16:rowId xmlns:a16="http://schemas.microsoft.com/office/drawing/2014/main" val="1988206290"/>
                  </a:ext>
                </a:extLst>
              </a:tr>
              <a:tr h="2546111">
                <a:tc>
                  <a:txBody>
                    <a:bodyPr/>
                    <a:lstStyle/>
                    <a:p>
                      <a:endParaRPr lang="fi-FI" dirty="0"/>
                    </a:p>
                  </a:txBody>
                  <a:tcPr/>
                </a:tc>
                <a:tc>
                  <a:txBody>
                    <a:bodyPr/>
                    <a:lstStyle/>
                    <a:p>
                      <a:endParaRPr lang="fi-FI" dirty="0"/>
                    </a:p>
                  </a:txBody>
                  <a:tcPr/>
                </a:tc>
                <a:extLst>
                  <a:ext uri="{0D108BD9-81ED-4DB2-BD59-A6C34878D82A}">
                    <a16:rowId xmlns:a16="http://schemas.microsoft.com/office/drawing/2014/main" val="1054391598"/>
                  </a:ext>
                </a:extLst>
              </a:tr>
            </a:tbl>
          </a:graphicData>
        </a:graphic>
      </p:graphicFrame>
    </p:spTree>
    <p:extLst>
      <p:ext uri="{BB962C8B-B14F-4D97-AF65-F5344CB8AC3E}">
        <p14:creationId xmlns:p14="http://schemas.microsoft.com/office/powerpoint/2010/main" val="114217220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A78188CB-D7A4-F326-2A4A-AEFF64B48734}"/>
              </a:ext>
            </a:extLst>
          </p:cNvPr>
          <p:cNvGraphicFramePr>
            <a:graphicFrameLocks noGrp="1"/>
          </p:cNvGraphicFramePr>
          <p:nvPr>
            <p:ph idx="1"/>
          </p:nvPr>
        </p:nvGraphicFramePr>
        <p:xfrm>
          <a:off x="485774" y="266699"/>
          <a:ext cx="11458576" cy="6372225"/>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1436855271"/>
                    </a:ext>
                  </a:extLst>
                </a:gridCol>
                <a:gridCol w="10144125">
                  <a:extLst>
                    <a:ext uri="{9D8B030D-6E8A-4147-A177-3AD203B41FA5}">
                      <a16:colId xmlns:a16="http://schemas.microsoft.com/office/drawing/2014/main" val="502096022"/>
                    </a:ext>
                  </a:extLst>
                </a:gridCol>
              </a:tblGrid>
              <a:tr h="1280003">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p>
                      <a:endParaRPr lang="fi-FI" dirty="0"/>
                    </a:p>
                  </a:txBody>
                  <a:tcPr/>
                </a:tc>
                <a:extLst>
                  <a:ext uri="{0D108BD9-81ED-4DB2-BD59-A6C34878D82A}">
                    <a16:rowId xmlns:a16="http://schemas.microsoft.com/office/drawing/2014/main" val="1820361666"/>
                  </a:ext>
                </a:extLst>
              </a:tr>
              <a:tr h="2546111">
                <a:tc>
                  <a:txBody>
                    <a:bodyPr/>
                    <a:lstStyle/>
                    <a:p>
                      <a:endParaRPr lang="fi-FI"/>
                    </a:p>
                  </a:txBody>
                  <a:tcPr/>
                </a:tc>
                <a:tc>
                  <a:txBody>
                    <a:bodyPr/>
                    <a:lstStyle/>
                    <a:p>
                      <a:endParaRPr lang="fi-FI"/>
                    </a:p>
                  </a:txBody>
                  <a:tcPr/>
                </a:tc>
                <a:extLst>
                  <a:ext uri="{0D108BD9-81ED-4DB2-BD59-A6C34878D82A}">
                    <a16:rowId xmlns:a16="http://schemas.microsoft.com/office/drawing/2014/main" val="1988206290"/>
                  </a:ext>
                </a:extLst>
              </a:tr>
              <a:tr h="2546111">
                <a:tc>
                  <a:txBody>
                    <a:bodyPr/>
                    <a:lstStyle/>
                    <a:p>
                      <a:endParaRPr lang="fi-FI" dirty="0"/>
                    </a:p>
                  </a:txBody>
                  <a:tcPr/>
                </a:tc>
                <a:tc>
                  <a:txBody>
                    <a:bodyPr/>
                    <a:lstStyle/>
                    <a:p>
                      <a:endParaRPr lang="fi-FI" dirty="0"/>
                    </a:p>
                  </a:txBody>
                  <a:tcPr/>
                </a:tc>
                <a:extLst>
                  <a:ext uri="{0D108BD9-81ED-4DB2-BD59-A6C34878D82A}">
                    <a16:rowId xmlns:a16="http://schemas.microsoft.com/office/drawing/2014/main" val="1054391598"/>
                  </a:ext>
                </a:extLst>
              </a:tr>
            </a:tbl>
          </a:graphicData>
        </a:graphic>
      </p:graphicFrame>
    </p:spTree>
    <p:extLst>
      <p:ext uri="{BB962C8B-B14F-4D97-AF65-F5344CB8AC3E}">
        <p14:creationId xmlns:p14="http://schemas.microsoft.com/office/powerpoint/2010/main" val="30587190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A78188CB-D7A4-F326-2A4A-AEFF64B48734}"/>
              </a:ext>
            </a:extLst>
          </p:cNvPr>
          <p:cNvGraphicFramePr>
            <a:graphicFrameLocks noGrp="1"/>
          </p:cNvGraphicFramePr>
          <p:nvPr>
            <p:ph idx="1"/>
          </p:nvPr>
        </p:nvGraphicFramePr>
        <p:xfrm>
          <a:off x="485774" y="266699"/>
          <a:ext cx="11458576" cy="6372225"/>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1436855271"/>
                    </a:ext>
                  </a:extLst>
                </a:gridCol>
                <a:gridCol w="10144125">
                  <a:extLst>
                    <a:ext uri="{9D8B030D-6E8A-4147-A177-3AD203B41FA5}">
                      <a16:colId xmlns:a16="http://schemas.microsoft.com/office/drawing/2014/main" val="502096022"/>
                    </a:ext>
                  </a:extLst>
                </a:gridCol>
              </a:tblGrid>
              <a:tr h="1280003">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p>
                      <a:endParaRPr lang="fi-FI" dirty="0"/>
                    </a:p>
                  </a:txBody>
                  <a:tcPr/>
                </a:tc>
                <a:extLst>
                  <a:ext uri="{0D108BD9-81ED-4DB2-BD59-A6C34878D82A}">
                    <a16:rowId xmlns:a16="http://schemas.microsoft.com/office/drawing/2014/main" val="1820361666"/>
                  </a:ext>
                </a:extLst>
              </a:tr>
              <a:tr h="2546111">
                <a:tc>
                  <a:txBody>
                    <a:bodyPr/>
                    <a:lstStyle/>
                    <a:p>
                      <a:endParaRPr lang="fi-FI"/>
                    </a:p>
                  </a:txBody>
                  <a:tcPr/>
                </a:tc>
                <a:tc>
                  <a:txBody>
                    <a:bodyPr/>
                    <a:lstStyle/>
                    <a:p>
                      <a:endParaRPr lang="fi-FI"/>
                    </a:p>
                  </a:txBody>
                  <a:tcPr/>
                </a:tc>
                <a:extLst>
                  <a:ext uri="{0D108BD9-81ED-4DB2-BD59-A6C34878D82A}">
                    <a16:rowId xmlns:a16="http://schemas.microsoft.com/office/drawing/2014/main" val="1988206290"/>
                  </a:ext>
                </a:extLst>
              </a:tr>
              <a:tr h="2546111">
                <a:tc>
                  <a:txBody>
                    <a:bodyPr/>
                    <a:lstStyle/>
                    <a:p>
                      <a:endParaRPr lang="fi-FI" dirty="0"/>
                    </a:p>
                  </a:txBody>
                  <a:tcPr/>
                </a:tc>
                <a:tc>
                  <a:txBody>
                    <a:bodyPr/>
                    <a:lstStyle/>
                    <a:p>
                      <a:endParaRPr lang="fi-FI" dirty="0"/>
                    </a:p>
                  </a:txBody>
                  <a:tcPr/>
                </a:tc>
                <a:extLst>
                  <a:ext uri="{0D108BD9-81ED-4DB2-BD59-A6C34878D82A}">
                    <a16:rowId xmlns:a16="http://schemas.microsoft.com/office/drawing/2014/main" val="1054391598"/>
                  </a:ext>
                </a:extLst>
              </a:tr>
            </a:tbl>
          </a:graphicData>
        </a:graphic>
      </p:graphicFrame>
    </p:spTree>
    <p:extLst>
      <p:ext uri="{BB962C8B-B14F-4D97-AF65-F5344CB8AC3E}">
        <p14:creationId xmlns:p14="http://schemas.microsoft.com/office/powerpoint/2010/main" val="34760532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A78188CB-D7A4-F326-2A4A-AEFF64B48734}"/>
              </a:ext>
            </a:extLst>
          </p:cNvPr>
          <p:cNvGraphicFramePr>
            <a:graphicFrameLocks noGrp="1"/>
          </p:cNvGraphicFramePr>
          <p:nvPr>
            <p:ph idx="1"/>
          </p:nvPr>
        </p:nvGraphicFramePr>
        <p:xfrm>
          <a:off x="485774" y="266699"/>
          <a:ext cx="11458576" cy="6372225"/>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1436855271"/>
                    </a:ext>
                  </a:extLst>
                </a:gridCol>
                <a:gridCol w="10144125">
                  <a:extLst>
                    <a:ext uri="{9D8B030D-6E8A-4147-A177-3AD203B41FA5}">
                      <a16:colId xmlns:a16="http://schemas.microsoft.com/office/drawing/2014/main" val="502096022"/>
                    </a:ext>
                  </a:extLst>
                </a:gridCol>
              </a:tblGrid>
              <a:tr h="1280003">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p>
                      <a:endParaRPr lang="fi-FI" dirty="0"/>
                    </a:p>
                  </a:txBody>
                  <a:tcPr/>
                </a:tc>
                <a:extLst>
                  <a:ext uri="{0D108BD9-81ED-4DB2-BD59-A6C34878D82A}">
                    <a16:rowId xmlns:a16="http://schemas.microsoft.com/office/drawing/2014/main" val="1820361666"/>
                  </a:ext>
                </a:extLst>
              </a:tr>
              <a:tr h="2546111">
                <a:tc>
                  <a:txBody>
                    <a:bodyPr/>
                    <a:lstStyle/>
                    <a:p>
                      <a:endParaRPr lang="fi-FI"/>
                    </a:p>
                  </a:txBody>
                  <a:tcPr/>
                </a:tc>
                <a:tc>
                  <a:txBody>
                    <a:bodyPr/>
                    <a:lstStyle/>
                    <a:p>
                      <a:endParaRPr lang="fi-FI"/>
                    </a:p>
                  </a:txBody>
                  <a:tcPr/>
                </a:tc>
                <a:extLst>
                  <a:ext uri="{0D108BD9-81ED-4DB2-BD59-A6C34878D82A}">
                    <a16:rowId xmlns:a16="http://schemas.microsoft.com/office/drawing/2014/main" val="1988206290"/>
                  </a:ext>
                </a:extLst>
              </a:tr>
              <a:tr h="2546111">
                <a:tc>
                  <a:txBody>
                    <a:bodyPr/>
                    <a:lstStyle/>
                    <a:p>
                      <a:endParaRPr lang="fi-FI" dirty="0"/>
                    </a:p>
                  </a:txBody>
                  <a:tcPr/>
                </a:tc>
                <a:tc>
                  <a:txBody>
                    <a:bodyPr/>
                    <a:lstStyle/>
                    <a:p>
                      <a:endParaRPr lang="fi-FI" dirty="0"/>
                    </a:p>
                  </a:txBody>
                  <a:tcPr/>
                </a:tc>
                <a:extLst>
                  <a:ext uri="{0D108BD9-81ED-4DB2-BD59-A6C34878D82A}">
                    <a16:rowId xmlns:a16="http://schemas.microsoft.com/office/drawing/2014/main" val="1054391598"/>
                  </a:ext>
                </a:extLst>
              </a:tr>
            </a:tbl>
          </a:graphicData>
        </a:graphic>
      </p:graphicFrame>
    </p:spTree>
    <p:extLst>
      <p:ext uri="{BB962C8B-B14F-4D97-AF65-F5344CB8AC3E}">
        <p14:creationId xmlns:p14="http://schemas.microsoft.com/office/powerpoint/2010/main" val="24369179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ulukko 5">
            <a:extLst>
              <a:ext uri="{FF2B5EF4-FFF2-40B4-BE49-F238E27FC236}">
                <a16:creationId xmlns:a16="http://schemas.microsoft.com/office/drawing/2014/main" id="{A78188CB-D7A4-F326-2A4A-AEFF64B48734}"/>
              </a:ext>
            </a:extLst>
          </p:cNvPr>
          <p:cNvGraphicFramePr>
            <a:graphicFrameLocks noGrp="1"/>
          </p:cNvGraphicFramePr>
          <p:nvPr>
            <p:ph idx="1"/>
          </p:nvPr>
        </p:nvGraphicFramePr>
        <p:xfrm>
          <a:off x="485774" y="266699"/>
          <a:ext cx="11458576" cy="6372225"/>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1436855271"/>
                    </a:ext>
                  </a:extLst>
                </a:gridCol>
                <a:gridCol w="10144125">
                  <a:extLst>
                    <a:ext uri="{9D8B030D-6E8A-4147-A177-3AD203B41FA5}">
                      <a16:colId xmlns:a16="http://schemas.microsoft.com/office/drawing/2014/main" val="502096022"/>
                    </a:ext>
                  </a:extLst>
                </a:gridCol>
              </a:tblGrid>
              <a:tr h="1280003">
                <a:tc>
                  <a:txBody>
                    <a:bodyPr/>
                    <a:lstStyle/>
                    <a:p>
                      <a:r>
                        <a:rPr lang="fi-FI" dirty="0"/>
                        <a:t>Viikko</a:t>
                      </a:r>
                    </a:p>
                  </a:txBody>
                  <a:tcPr/>
                </a:tc>
                <a:tc>
                  <a:txBody>
                    <a:bodyPr/>
                    <a:lstStyle/>
                    <a:p>
                      <a:r>
                        <a:rPr lang="fi-FI" dirty="0"/>
                        <a:t>Mitä olen tehnyt</a:t>
                      </a:r>
                    </a:p>
                    <a:p>
                      <a:r>
                        <a:rPr lang="fi-FI" dirty="0"/>
                        <a:t>Asioita, joita olen oppinut</a:t>
                      </a:r>
                    </a:p>
                    <a:p>
                      <a:r>
                        <a:rPr lang="fi-FI" dirty="0"/>
                        <a:t>Tarvitsen harjoitusta/tavoitteeni jatkoon</a:t>
                      </a:r>
                    </a:p>
                    <a:p>
                      <a:endParaRPr lang="fi-FI" dirty="0"/>
                    </a:p>
                  </a:txBody>
                  <a:tcPr/>
                </a:tc>
                <a:extLst>
                  <a:ext uri="{0D108BD9-81ED-4DB2-BD59-A6C34878D82A}">
                    <a16:rowId xmlns:a16="http://schemas.microsoft.com/office/drawing/2014/main" val="1820361666"/>
                  </a:ext>
                </a:extLst>
              </a:tr>
              <a:tr h="2546111">
                <a:tc>
                  <a:txBody>
                    <a:bodyPr/>
                    <a:lstStyle/>
                    <a:p>
                      <a:endParaRPr lang="fi-FI"/>
                    </a:p>
                  </a:txBody>
                  <a:tcPr/>
                </a:tc>
                <a:tc>
                  <a:txBody>
                    <a:bodyPr/>
                    <a:lstStyle/>
                    <a:p>
                      <a:endParaRPr lang="fi-FI"/>
                    </a:p>
                  </a:txBody>
                  <a:tcPr/>
                </a:tc>
                <a:extLst>
                  <a:ext uri="{0D108BD9-81ED-4DB2-BD59-A6C34878D82A}">
                    <a16:rowId xmlns:a16="http://schemas.microsoft.com/office/drawing/2014/main" val="1988206290"/>
                  </a:ext>
                </a:extLst>
              </a:tr>
              <a:tr h="2546111">
                <a:tc>
                  <a:txBody>
                    <a:bodyPr/>
                    <a:lstStyle/>
                    <a:p>
                      <a:endParaRPr lang="fi-FI" dirty="0"/>
                    </a:p>
                  </a:txBody>
                  <a:tcPr/>
                </a:tc>
                <a:tc>
                  <a:txBody>
                    <a:bodyPr/>
                    <a:lstStyle/>
                    <a:p>
                      <a:endParaRPr lang="fi-FI" dirty="0"/>
                    </a:p>
                  </a:txBody>
                  <a:tcPr/>
                </a:tc>
                <a:extLst>
                  <a:ext uri="{0D108BD9-81ED-4DB2-BD59-A6C34878D82A}">
                    <a16:rowId xmlns:a16="http://schemas.microsoft.com/office/drawing/2014/main" val="1054391598"/>
                  </a:ext>
                </a:extLst>
              </a:tr>
            </a:tbl>
          </a:graphicData>
        </a:graphic>
      </p:graphicFrame>
    </p:spTree>
    <p:extLst>
      <p:ext uri="{BB962C8B-B14F-4D97-AF65-F5344CB8AC3E}">
        <p14:creationId xmlns:p14="http://schemas.microsoft.com/office/powerpoint/2010/main" val="9342284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1">
            <a:extLst>
              <a:ext uri="{FF2B5EF4-FFF2-40B4-BE49-F238E27FC236}">
                <a16:creationId xmlns:a16="http://schemas.microsoft.com/office/drawing/2014/main" id="{601E3232-6161-7E95-91EA-D6FE1975AAD5}"/>
              </a:ext>
            </a:extLst>
          </p:cNvPr>
          <p:cNvSpPr>
            <a:spLocks noGrp="1" noChangeArrowheads="1"/>
          </p:cNvSpPr>
          <p:nvPr>
            <p:ph idx="4294967295"/>
          </p:nvPr>
        </p:nvSpPr>
        <p:spPr bwMode="auto">
          <a:xfrm>
            <a:off x="222426" y="1786917"/>
            <a:ext cx="11378527" cy="484376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b="0" i="0" u="none" strike="noStrike" cap="none" normalizeH="0" baseline="0" dirty="0">
                <a:ln>
                  <a:noFill/>
                </a:ln>
                <a:solidFill>
                  <a:srgbClr val="212529"/>
                </a:solidFill>
                <a:effectLst/>
                <a:latin typeface="Calibri" panose="020F0502020204030204" pitchFamily="34" charset="0"/>
                <a:cs typeface="Calibri" panose="020F0502020204030204" pitchFamily="34" charset="0"/>
              </a:rPr>
              <a:t>Ammattitaitovaatimukset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i-FI" altLang="fi-FI" b="0" i="0" u="none" strike="noStrike" cap="none" normalizeH="0" baseline="0" dirty="0">
              <a:ln>
                <a:noFill/>
              </a:ln>
              <a:solidFill>
                <a:srgbClr val="212529"/>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i-FI" altLang="fi-FI" b="0" i="0" u="none" strike="noStrike" cap="none" normalizeH="0" baseline="0" dirty="0">
                <a:ln>
                  <a:noFill/>
                </a:ln>
                <a:solidFill>
                  <a:srgbClr val="212529"/>
                </a:solidFill>
                <a:effectLst/>
                <a:latin typeface="Calibri" panose="020F0502020204030204" pitchFamily="34" charset="0"/>
                <a:cs typeface="Calibri" panose="020F0502020204030204" pitchFamily="34" charset="0"/>
              </a:rPr>
              <a:t>Opiskelija osaa</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Opiskelija osaa työskennellä sosiaali- ja terveysalan työn säädösten, toimintaperiaatteiden, arvojen ja eettisten periaatteiden mukaan</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suunnitella, toteuttaa ja arvioida työtään</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toimia vuorovaikutuksessa asiakkaan kanssa</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käyttää alan työmenetelmiä, -välineitä ja materiaaleja asiakkaan osallisuuden edistämisessä</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käyttää alan työmenetelmiä, -välineitä ja materiaaleja edistäessään asiakkaan inhimillistä elämää saattohoitovaiheessa</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ohjata palveluiden käytössä ja valintojen tekemisessä</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toimia työyhteisön jäsenenä</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ylläpitää ja edistää turvallisuutta, työkykyään ja työhyvinvointiaan</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arvioida ja kehittää toimintaansa</a:t>
            </a:r>
          </a:p>
          <a:p>
            <a:pPr algn="l">
              <a:buFont typeface="Arial" panose="020B0604020202020204" pitchFamily="34" charset="0"/>
              <a:buChar char="•"/>
            </a:pPr>
            <a:r>
              <a:rPr lang="fi-FI" b="0" i="0" dirty="0">
                <a:effectLst/>
                <a:latin typeface="Calibri" panose="020F0502020204030204" pitchFamily="34" charset="0"/>
                <a:cs typeface="Calibri" panose="020F0502020204030204" pitchFamily="34" charset="0"/>
              </a:rPr>
              <a:t>arvioida mahdollisuuksiaan toimia hyvinvointialan yrittäjänä</a:t>
            </a:r>
          </a:p>
        </p:txBody>
      </p:sp>
      <p:sp>
        <p:nvSpPr>
          <p:cNvPr id="2" name="Otsikko 1">
            <a:extLst>
              <a:ext uri="{FF2B5EF4-FFF2-40B4-BE49-F238E27FC236}">
                <a16:creationId xmlns:a16="http://schemas.microsoft.com/office/drawing/2014/main" id="{09B20B52-3D80-661C-0A6B-36F452B3D93C}"/>
              </a:ext>
            </a:extLst>
          </p:cNvPr>
          <p:cNvSpPr>
            <a:spLocks noGrp="1"/>
          </p:cNvSpPr>
          <p:nvPr>
            <p:ph type="title" idx="4294967295"/>
          </p:nvPr>
        </p:nvSpPr>
        <p:spPr>
          <a:xfrm>
            <a:off x="0" y="546100"/>
            <a:ext cx="9526588" cy="1241425"/>
          </a:xfrm>
        </p:spPr>
        <p:txBody>
          <a:bodyPr/>
          <a:lstStyle/>
          <a:p>
            <a:r>
              <a:rPr lang="fi-FI" dirty="0">
                <a:latin typeface="Calibri" panose="020F0502020204030204" pitchFamily="34" charset="0"/>
                <a:cs typeface="Calibri" panose="020F0502020204030204" pitchFamily="34" charset="0"/>
              </a:rPr>
              <a:t>Ikääntyvien osallisuuden edistäminen</a:t>
            </a:r>
            <a:r>
              <a:rPr lang="fi-FI" dirty="0">
                <a:solidFill>
                  <a:schemeClr val="tx1"/>
                </a:solidFill>
                <a:latin typeface="Calibri" panose="020F0502020204030204" pitchFamily="34" charset="0"/>
                <a:cs typeface="Calibri" panose="020F0502020204030204" pitchFamily="34" charset="0"/>
              </a:rPr>
              <a:t>  (35 </a:t>
            </a:r>
            <a:r>
              <a:rPr lang="fi-FI" dirty="0" err="1">
                <a:solidFill>
                  <a:schemeClr val="tx1"/>
                </a:solidFill>
                <a:latin typeface="Calibri" panose="020F0502020204030204" pitchFamily="34" charset="0"/>
                <a:cs typeface="Calibri" panose="020F0502020204030204" pitchFamily="34" charset="0"/>
              </a:rPr>
              <a:t>osp</a:t>
            </a:r>
            <a:r>
              <a:rPr lang="fi-FI" dirty="0">
                <a:solidFill>
                  <a:schemeClr val="tx1"/>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289027710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266277E-00BA-42B3-FEC4-5EA9936A3329}"/>
              </a:ext>
            </a:extLst>
          </p:cNvPr>
          <p:cNvSpPr>
            <a:spLocks noGrp="1"/>
          </p:cNvSpPr>
          <p:nvPr>
            <p:ph type="title"/>
          </p:nvPr>
        </p:nvSpPr>
        <p:spPr>
          <a:xfrm>
            <a:off x="647700" y="271463"/>
            <a:ext cx="10591800" cy="652462"/>
          </a:xfrm>
        </p:spPr>
        <p:txBody>
          <a:bodyPr/>
          <a:lstStyle/>
          <a:p>
            <a:r>
              <a:rPr lang="fi-FI" dirty="0"/>
              <a:t>Tehtävä 2.</a:t>
            </a:r>
          </a:p>
        </p:txBody>
      </p:sp>
      <p:sp>
        <p:nvSpPr>
          <p:cNvPr id="3" name="Sisällön paikkamerkki 2">
            <a:extLst>
              <a:ext uri="{FF2B5EF4-FFF2-40B4-BE49-F238E27FC236}">
                <a16:creationId xmlns:a16="http://schemas.microsoft.com/office/drawing/2014/main" id="{1120B1FB-A501-1EF9-9A28-BF670DE0DE8C}"/>
              </a:ext>
            </a:extLst>
          </p:cNvPr>
          <p:cNvSpPr>
            <a:spLocks noGrp="1"/>
          </p:cNvSpPr>
          <p:nvPr>
            <p:ph idx="1"/>
          </p:nvPr>
        </p:nvSpPr>
        <p:spPr>
          <a:xfrm>
            <a:off x="647700" y="1123951"/>
            <a:ext cx="10591800" cy="5053012"/>
          </a:xfrm>
        </p:spPr>
        <p:txBody>
          <a:bodyPr>
            <a:normAutofit/>
          </a:bodyPr>
          <a:lstStyle/>
          <a:p>
            <a:pPr marL="0" indent="0">
              <a:buNone/>
            </a:pPr>
            <a:r>
              <a:rPr lang="fi-FI" dirty="0"/>
              <a:t>Tutustu työpaikkasi asiakkaisiin/asukkaisiin. </a:t>
            </a:r>
          </a:p>
          <a:p>
            <a:pPr marL="0" indent="0">
              <a:buNone/>
            </a:pPr>
            <a:r>
              <a:rPr lang="fi-FI" dirty="0"/>
              <a:t>Selvitä heidän </a:t>
            </a:r>
            <a:r>
              <a:rPr lang="fi-FI" b="1" dirty="0"/>
              <a:t>kiinnostuksen kohteet, vuorovaikutus, osallistumismahdollisuudet </a:t>
            </a:r>
            <a:r>
              <a:rPr lang="fi-FI" dirty="0"/>
              <a:t>sekä muut asiat, jotka ovat mielestäsi oleellisia suunnitellessa viriketuokiota..</a:t>
            </a:r>
          </a:p>
          <a:p>
            <a:pPr marL="0" indent="0">
              <a:buNone/>
            </a:pPr>
            <a:r>
              <a:rPr lang="fi-FI" dirty="0"/>
              <a:t>Suunnittele näiden tietojen pohjalta</a:t>
            </a:r>
            <a:r>
              <a:rPr lang="fi-FI" b="1" dirty="0"/>
              <a:t> viriketoimintatuokio</a:t>
            </a:r>
            <a:r>
              <a:rPr lang="fi-FI" dirty="0"/>
              <a:t>. Tee tuokiosta kirjallinen suunnitelma, pidä tuokio asiakkaille ja arvioi, miten tuokio mielestäsi sujui.</a:t>
            </a:r>
          </a:p>
          <a:p>
            <a:pPr marL="0" indent="0">
              <a:buNone/>
            </a:pPr>
            <a:endParaRPr lang="fi-FI" dirty="0"/>
          </a:p>
          <a:p>
            <a:pPr marL="0" indent="0">
              <a:buNone/>
            </a:pPr>
            <a:endParaRPr lang="fi-FI" dirty="0"/>
          </a:p>
        </p:txBody>
      </p:sp>
      <p:pic>
        <p:nvPicPr>
          <p:cNvPr id="4" name="Kuva 3">
            <a:extLst>
              <a:ext uri="{FF2B5EF4-FFF2-40B4-BE49-F238E27FC236}">
                <a16:creationId xmlns:a16="http://schemas.microsoft.com/office/drawing/2014/main" id="{CE0DB3E8-B4E6-B6BB-D4B9-2B15B07888BA}"/>
              </a:ext>
            </a:extLst>
          </p:cNvPr>
          <p:cNvPicPr>
            <a:picLocks noChangeAspect="1"/>
          </p:cNvPicPr>
          <p:nvPr/>
        </p:nvPicPr>
        <p:blipFill>
          <a:blip r:embed="rId2"/>
          <a:stretch>
            <a:fillRect/>
          </a:stretch>
        </p:blipFill>
        <p:spPr>
          <a:xfrm>
            <a:off x="6300207" y="3340124"/>
            <a:ext cx="4683760" cy="3121286"/>
          </a:xfrm>
          <a:prstGeom prst="rect">
            <a:avLst/>
          </a:prstGeom>
        </p:spPr>
      </p:pic>
      <p:sp>
        <p:nvSpPr>
          <p:cNvPr id="5" name="Tekstiruutu 4">
            <a:extLst>
              <a:ext uri="{FF2B5EF4-FFF2-40B4-BE49-F238E27FC236}">
                <a16:creationId xmlns:a16="http://schemas.microsoft.com/office/drawing/2014/main" id="{E4EB5CB7-9E41-28C9-1490-B4B40969D625}"/>
              </a:ext>
            </a:extLst>
          </p:cNvPr>
          <p:cNvSpPr txBox="1"/>
          <p:nvPr/>
        </p:nvSpPr>
        <p:spPr>
          <a:xfrm>
            <a:off x="11084560" y="6099526"/>
            <a:ext cx="952500" cy="646331"/>
          </a:xfrm>
          <a:prstGeom prst="rect">
            <a:avLst/>
          </a:prstGeom>
          <a:noFill/>
        </p:spPr>
        <p:txBody>
          <a:bodyPr wrap="square" rtlCol="0">
            <a:spAutoFit/>
          </a:bodyPr>
          <a:lstStyle/>
          <a:p>
            <a:r>
              <a:rPr lang="fi-FI" dirty="0"/>
              <a:t>Kuvat: </a:t>
            </a:r>
            <a:r>
              <a:rPr lang="fi-FI" dirty="0" err="1"/>
              <a:t>Pixabay</a:t>
            </a:r>
            <a:endParaRPr lang="fi-FI" dirty="0"/>
          </a:p>
        </p:txBody>
      </p:sp>
      <p:pic>
        <p:nvPicPr>
          <p:cNvPr id="8" name="Kuva 7">
            <a:extLst>
              <a:ext uri="{FF2B5EF4-FFF2-40B4-BE49-F238E27FC236}">
                <a16:creationId xmlns:a16="http://schemas.microsoft.com/office/drawing/2014/main" id="{FF8A32CB-58EA-9F5C-A461-3E467FD5DC97}"/>
              </a:ext>
            </a:extLst>
          </p:cNvPr>
          <p:cNvPicPr>
            <a:picLocks noChangeAspect="1"/>
          </p:cNvPicPr>
          <p:nvPr/>
        </p:nvPicPr>
        <p:blipFill>
          <a:blip r:embed="rId3"/>
          <a:stretch>
            <a:fillRect/>
          </a:stretch>
        </p:blipFill>
        <p:spPr>
          <a:xfrm>
            <a:off x="741940" y="3599197"/>
            <a:ext cx="3868160" cy="2577766"/>
          </a:xfrm>
          <a:prstGeom prst="rect">
            <a:avLst/>
          </a:prstGeom>
        </p:spPr>
      </p:pic>
    </p:spTree>
    <p:extLst>
      <p:ext uri="{BB962C8B-B14F-4D97-AF65-F5344CB8AC3E}">
        <p14:creationId xmlns:p14="http://schemas.microsoft.com/office/powerpoint/2010/main" val="696787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A4EB6BAC-12AC-B9B3-0A84-5AD32D5A6386}"/>
              </a:ext>
            </a:extLst>
          </p:cNvPr>
          <p:cNvSpPr>
            <a:spLocks noGrp="1"/>
          </p:cNvSpPr>
          <p:nvPr>
            <p:ph type="title"/>
          </p:nvPr>
        </p:nvSpPr>
        <p:spPr>
          <a:xfrm>
            <a:off x="457200" y="292894"/>
            <a:ext cx="10287000" cy="776287"/>
          </a:xfrm>
        </p:spPr>
        <p:txBody>
          <a:bodyPr/>
          <a:lstStyle/>
          <a:p>
            <a:r>
              <a:rPr lang="fi-FI" dirty="0"/>
              <a:t>Tee tähän suunnitelma tuokiosta</a:t>
            </a:r>
          </a:p>
        </p:txBody>
      </p:sp>
      <p:sp>
        <p:nvSpPr>
          <p:cNvPr id="3" name="Sisällön paikkamerkki 2">
            <a:extLst>
              <a:ext uri="{FF2B5EF4-FFF2-40B4-BE49-F238E27FC236}">
                <a16:creationId xmlns:a16="http://schemas.microsoft.com/office/drawing/2014/main" id="{C9FB9854-0B36-A757-1884-7BBB6B8B2638}"/>
              </a:ext>
            </a:extLst>
          </p:cNvPr>
          <p:cNvSpPr>
            <a:spLocks noGrp="1"/>
          </p:cNvSpPr>
          <p:nvPr>
            <p:ph idx="1"/>
          </p:nvPr>
        </p:nvSpPr>
        <p:spPr>
          <a:xfrm>
            <a:off x="552450" y="1247775"/>
            <a:ext cx="10687050" cy="4929187"/>
          </a:xfrm>
        </p:spPr>
        <p:txBody>
          <a:bodyPr/>
          <a:lstStyle/>
          <a:p>
            <a:pPr marL="0" indent="0">
              <a:buNone/>
            </a:pPr>
            <a:endParaRPr lang="fi-FI" dirty="0"/>
          </a:p>
        </p:txBody>
      </p:sp>
    </p:spTree>
    <p:extLst>
      <p:ext uri="{BB962C8B-B14F-4D97-AF65-F5344CB8AC3E}">
        <p14:creationId xmlns:p14="http://schemas.microsoft.com/office/powerpoint/2010/main" val="468069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76DF0777-4527-D33C-6CB5-63CD25F5C0A5}"/>
              </a:ext>
            </a:extLst>
          </p:cNvPr>
          <p:cNvSpPr>
            <a:spLocks noGrp="1"/>
          </p:cNvSpPr>
          <p:nvPr>
            <p:ph type="title"/>
          </p:nvPr>
        </p:nvSpPr>
        <p:spPr>
          <a:xfrm>
            <a:off x="371475" y="204788"/>
            <a:ext cx="10287000" cy="738187"/>
          </a:xfrm>
        </p:spPr>
        <p:txBody>
          <a:bodyPr/>
          <a:lstStyle/>
          <a:p>
            <a:r>
              <a:rPr lang="fi-FI" dirty="0"/>
              <a:t>Tee tähän arviointi tuokion sujumisesta</a:t>
            </a:r>
          </a:p>
        </p:txBody>
      </p:sp>
      <p:sp>
        <p:nvSpPr>
          <p:cNvPr id="3" name="Sisällön paikkamerkki 2">
            <a:extLst>
              <a:ext uri="{FF2B5EF4-FFF2-40B4-BE49-F238E27FC236}">
                <a16:creationId xmlns:a16="http://schemas.microsoft.com/office/drawing/2014/main" id="{C786B092-C70D-6644-20B5-515AAEA611A4}"/>
              </a:ext>
            </a:extLst>
          </p:cNvPr>
          <p:cNvSpPr>
            <a:spLocks noGrp="1"/>
          </p:cNvSpPr>
          <p:nvPr>
            <p:ph idx="1"/>
          </p:nvPr>
        </p:nvSpPr>
        <p:spPr>
          <a:xfrm>
            <a:off x="371475" y="1181101"/>
            <a:ext cx="11744325" cy="4995862"/>
          </a:xfrm>
        </p:spPr>
        <p:txBody>
          <a:bodyPr/>
          <a:lstStyle/>
          <a:p>
            <a:pPr marL="0" indent="0">
              <a:buNone/>
            </a:pPr>
            <a:endParaRPr lang="fi-FI" dirty="0"/>
          </a:p>
        </p:txBody>
      </p:sp>
    </p:spTree>
    <p:extLst>
      <p:ext uri="{BB962C8B-B14F-4D97-AF65-F5344CB8AC3E}">
        <p14:creationId xmlns:p14="http://schemas.microsoft.com/office/powerpoint/2010/main" val="37787783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277690E7-741D-F966-BCAF-AA73265EC29C}"/>
              </a:ext>
            </a:extLst>
          </p:cNvPr>
          <p:cNvSpPr>
            <a:spLocks noGrp="1"/>
          </p:cNvSpPr>
          <p:nvPr>
            <p:ph type="title"/>
          </p:nvPr>
        </p:nvSpPr>
        <p:spPr>
          <a:xfrm>
            <a:off x="214685" y="79513"/>
            <a:ext cx="11775882" cy="1825487"/>
          </a:xfrm>
        </p:spPr>
        <p:txBody>
          <a:bodyPr>
            <a:normAutofit/>
          </a:bodyPr>
          <a:lstStyle/>
          <a:p>
            <a:r>
              <a:rPr lang="fi-FI" sz="2800" dirty="0">
                <a:solidFill>
                  <a:schemeClr val="tx1">
                    <a:lumMod val="95000"/>
                    <a:lumOff val="5000"/>
                  </a:schemeClr>
                </a:solidFill>
                <a:latin typeface="Calibri" panose="020F0502020204030204" pitchFamily="34" charset="0"/>
                <a:cs typeface="Calibri" panose="020F0502020204030204" pitchFamily="34" charset="0"/>
              </a:rPr>
              <a:t>Työskennellä sosiaali- ja terveysalan työn säädösten, määräysten, toimintaperiaatteiden, arvojen ja ammattieettisten ohjeiden mukaan</a:t>
            </a:r>
            <a:endParaRPr lang="fi-FI" dirty="0"/>
          </a:p>
        </p:txBody>
      </p:sp>
      <p:sp>
        <p:nvSpPr>
          <p:cNvPr id="3" name="Sisällön paikkamerkki 2">
            <a:extLst>
              <a:ext uri="{FF2B5EF4-FFF2-40B4-BE49-F238E27FC236}">
                <a16:creationId xmlns:a16="http://schemas.microsoft.com/office/drawing/2014/main" id="{42CE8122-8160-D382-0D29-A4315A3E2588}"/>
              </a:ext>
            </a:extLst>
          </p:cNvPr>
          <p:cNvSpPr>
            <a:spLocks noGrp="1"/>
          </p:cNvSpPr>
          <p:nvPr>
            <p:ph idx="1"/>
          </p:nvPr>
        </p:nvSpPr>
        <p:spPr>
          <a:xfrm>
            <a:off x="214685" y="2285997"/>
            <a:ext cx="11775882" cy="4393099"/>
          </a:xfrm>
        </p:spPr>
        <p:txBody>
          <a:bodyPr/>
          <a:lstStyle/>
          <a:p>
            <a:pPr marL="0" indent="0">
              <a:buNone/>
            </a:pPr>
            <a:r>
              <a:rPr lang="fi-FI" sz="1800" dirty="0">
                <a:solidFill>
                  <a:schemeClr val="tx1">
                    <a:lumMod val="95000"/>
                    <a:lumOff val="5000"/>
                  </a:schemeClr>
                </a:solidFill>
                <a:latin typeface="Calibri" panose="020F0502020204030204" pitchFamily="34" charset="0"/>
                <a:cs typeface="Calibri" panose="020F0502020204030204" pitchFamily="34" charset="0"/>
              </a:rPr>
              <a:t>Olen tutustunut työpaikalla ja toiminut näiden mukaan:</a:t>
            </a:r>
          </a:p>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Arvot ja toimintaperiaatteet     	</a:t>
            </a:r>
          </a:p>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Perehdytyskansio</a:t>
            </a:r>
          </a:p>
          <a:p>
            <a:pPr>
              <a:buFont typeface="Wingdings" panose="05000000000000000000" pitchFamily="2" charset="2"/>
              <a:buChar char="q"/>
            </a:pPr>
            <a:r>
              <a:rPr lang="fi-FI" dirty="0">
                <a:solidFill>
                  <a:schemeClr val="tx1">
                    <a:lumMod val="95000"/>
                    <a:lumOff val="5000"/>
                  </a:schemeClr>
                </a:solidFill>
                <a:latin typeface="Calibri" panose="020F0502020204030204" pitchFamily="34" charset="0"/>
                <a:cs typeface="Calibri" panose="020F0502020204030204" pitchFamily="34" charset="0"/>
              </a:rPr>
              <a:t>Omavalvontasuunnitelma ja laatukansio</a:t>
            </a:r>
            <a:endParaRPr lang="fi-FI" sz="18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Salassapito- ja vaitiolovelvollisuus</a:t>
            </a:r>
          </a:p>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Asiakkaan oikeudet ja asukasturvallisuuden periaatteet</a:t>
            </a:r>
          </a:p>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Eettiset periaatteet ja tavat toteuttaa näitä (mm. asiakkaan kohtaaminen, asiakkaan itsemääräämisoikeus)</a:t>
            </a:r>
          </a:p>
          <a:p>
            <a:pPr>
              <a:buFont typeface="Wingdings" panose="05000000000000000000" pitchFamily="2" charset="2"/>
              <a:buChar char="q"/>
            </a:pPr>
            <a:r>
              <a:rPr lang="fi-FI" dirty="0">
                <a:solidFill>
                  <a:schemeClr val="tx1">
                    <a:lumMod val="95000"/>
                    <a:lumOff val="5000"/>
                  </a:schemeClr>
                </a:solidFill>
                <a:latin typeface="Calibri" panose="020F0502020204030204" pitchFamily="34" charset="0"/>
                <a:cs typeface="Calibri" panose="020F0502020204030204" pitchFamily="34" charset="0"/>
              </a:rPr>
              <a:t>Keskeiset lait ja säädökset</a:t>
            </a:r>
            <a:endParaRPr lang="fi-FI" sz="18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Kestävän kehityksen periaatteet</a:t>
            </a:r>
          </a:p>
          <a:p>
            <a:endParaRPr lang="fi-FI" dirty="0"/>
          </a:p>
        </p:txBody>
      </p:sp>
    </p:spTree>
    <p:extLst>
      <p:ext uri="{BB962C8B-B14F-4D97-AF65-F5344CB8AC3E}">
        <p14:creationId xmlns:p14="http://schemas.microsoft.com/office/powerpoint/2010/main" val="27730555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94EECBB5-0DD7-88B9-28C0-D5EA3B2AF4C1}"/>
              </a:ext>
            </a:extLst>
          </p:cNvPr>
          <p:cNvSpPr>
            <a:spLocks noGrp="1"/>
          </p:cNvSpPr>
          <p:nvPr>
            <p:ph type="title"/>
          </p:nvPr>
        </p:nvSpPr>
        <p:spPr>
          <a:xfrm>
            <a:off x="338137" y="238124"/>
            <a:ext cx="11515725" cy="638175"/>
          </a:xfrm>
        </p:spPr>
        <p:txBody>
          <a:bodyPr/>
          <a:lstStyle/>
          <a:p>
            <a:r>
              <a:rPr lang="fi-FI" dirty="0"/>
              <a:t>SUUNNITELLA, TOTEUTTAA JA ARVIOIDA TYÖTÄ</a:t>
            </a:r>
          </a:p>
        </p:txBody>
      </p:sp>
      <p:sp>
        <p:nvSpPr>
          <p:cNvPr id="3" name="Sisällön paikkamerkki 2">
            <a:extLst>
              <a:ext uri="{FF2B5EF4-FFF2-40B4-BE49-F238E27FC236}">
                <a16:creationId xmlns:a16="http://schemas.microsoft.com/office/drawing/2014/main" id="{9077BC1E-A91A-B7C8-F8E2-D60A3491CA5A}"/>
              </a:ext>
            </a:extLst>
          </p:cNvPr>
          <p:cNvSpPr>
            <a:spLocks noGrp="1"/>
          </p:cNvSpPr>
          <p:nvPr>
            <p:ph idx="1"/>
          </p:nvPr>
        </p:nvSpPr>
        <p:spPr>
          <a:xfrm>
            <a:off x="338137" y="1524000"/>
            <a:ext cx="10901363" cy="5257799"/>
          </a:xfrm>
        </p:spPr>
        <p:txBody>
          <a:bodyPr>
            <a:normAutofit/>
          </a:bodyPr>
          <a:lstStyle/>
          <a:p>
            <a:pPr marL="0" indent="0">
              <a:buNone/>
            </a:pPr>
            <a:r>
              <a:rPr lang="fi-FI" sz="2000" dirty="0">
                <a:solidFill>
                  <a:schemeClr val="tx1">
                    <a:lumMod val="95000"/>
                    <a:lumOff val="5000"/>
                  </a:schemeClr>
                </a:solidFill>
                <a:latin typeface="Calibri" panose="020F0502020204030204" pitchFamily="34" charset="0"/>
                <a:cs typeface="Calibri" panose="020F0502020204030204" pitchFamily="34" charset="0"/>
              </a:rPr>
              <a:t>Olen oppinut:</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Havainnoimaan ja arvioimaan asiakkaan toimintakyvyn osa-alueita (esim. fyysinen, psyykkinen</a:t>
            </a:r>
            <a:r>
              <a:rPr lang="fi-FI" sz="2000">
                <a:solidFill>
                  <a:schemeClr val="tx1">
                    <a:lumMod val="95000"/>
                    <a:lumOff val="5000"/>
                  </a:schemeClr>
                </a:solidFill>
                <a:latin typeface="Calibri" panose="020F0502020204030204" pitchFamily="34" charset="0"/>
                <a:cs typeface="Calibri" panose="020F0502020204030204" pitchFamily="34" charset="0"/>
              </a:rPr>
              <a:t>, sosiaalinen) </a:t>
            </a:r>
            <a:r>
              <a:rPr lang="fi-FI" sz="2000" dirty="0">
                <a:solidFill>
                  <a:schemeClr val="tx1">
                    <a:lumMod val="95000"/>
                    <a:lumOff val="5000"/>
                  </a:schemeClr>
                </a:solidFill>
                <a:latin typeface="Calibri" panose="020F0502020204030204" pitchFamily="34" charset="0"/>
                <a:cs typeface="Calibri" panose="020F0502020204030204" pitchFamily="34" charset="0"/>
              </a:rPr>
              <a:t>eri tavoin (mm. haastattelemalla, havainnoimalla)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Kartoittamaan asiakkaan elämänhistoriaa, elinympäristöä ja elämänlaatua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Laatimaan asiakkaan kanssa yhdessä arkea tukevan mielekkään suunnitelman</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Toteuttamaan laadittua suunnitelmaa ja arvioinut sen toimivuutta yhdessä työryhmän kanssa</a:t>
            </a:r>
          </a:p>
          <a:p>
            <a:pPr marL="0" indent="0">
              <a:buNone/>
            </a:pPr>
            <a:endParaRPr lang="fi-FI" dirty="0"/>
          </a:p>
        </p:txBody>
      </p:sp>
    </p:spTree>
    <p:extLst>
      <p:ext uri="{BB962C8B-B14F-4D97-AF65-F5344CB8AC3E}">
        <p14:creationId xmlns:p14="http://schemas.microsoft.com/office/powerpoint/2010/main" val="3850906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isällön paikkamerkki 2">
            <a:extLst>
              <a:ext uri="{FF2B5EF4-FFF2-40B4-BE49-F238E27FC236}">
                <a16:creationId xmlns:a16="http://schemas.microsoft.com/office/drawing/2014/main" id="{A60EF768-5360-8CAE-46D7-C7B19BD1CABA}"/>
              </a:ext>
            </a:extLst>
          </p:cNvPr>
          <p:cNvSpPr>
            <a:spLocks noGrp="1"/>
          </p:cNvSpPr>
          <p:nvPr>
            <p:ph idx="1"/>
          </p:nvPr>
        </p:nvSpPr>
        <p:spPr>
          <a:xfrm>
            <a:off x="409575" y="361951"/>
            <a:ext cx="10829925" cy="6162674"/>
          </a:xfrm>
        </p:spPr>
        <p:txBody>
          <a:bodyPr>
            <a:normAutofit/>
          </a:bodyPr>
          <a:lstStyle/>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Ottamaan selvää, millainen on työpaikan päivän ja viikon aikataulu</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Selvittänyt, millaisia eri työtehtäviä hoiva-avustajan työvuoroon kuuluu</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Suunnittelemaan omaa työskentelyäni työvuoron aikana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Kirjaamaan tai kertomaan asiakasta ja hoiva-avustajan työtä koskevat tiedot muille työntekijöille turvallisuus huomioiden</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Tutustumaan työn kannalta oleellisiin asiakkaan suunnitelmiin ( mm. asiakassuunnitelma)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Osallistumaan työryhmän työskentelyyn</a:t>
            </a:r>
          </a:p>
          <a:p>
            <a:pPr marL="0" indent="0">
              <a:buNone/>
            </a:pPr>
            <a:endParaRPr lang="fi-FI" dirty="0"/>
          </a:p>
        </p:txBody>
      </p:sp>
    </p:spTree>
    <p:extLst>
      <p:ext uri="{BB962C8B-B14F-4D97-AF65-F5344CB8AC3E}">
        <p14:creationId xmlns:p14="http://schemas.microsoft.com/office/powerpoint/2010/main" val="40522241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4899BA79-A2A6-2879-FC7E-619C85CD0FB8}"/>
              </a:ext>
            </a:extLst>
          </p:cNvPr>
          <p:cNvSpPr>
            <a:spLocks noGrp="1"/>
          </p:cNvSpPr>
          <p:nvPr>
            <p:ph type="title"/>
          </p:nvPr>
        </p:nvSpPr>
        <p:spPr>
          <a:xfrm>
            <a:off x="428625" y="161925"/>
            <a:ext cx="10810875" cy="742950"/>
          </a:xfrm>
        </p:spPr>
        <p:txBody>
          <a:bodyPr/>
          <a:lstStyle/>
          <a:p>
            <a:r>
              <a:rPr lang="fi-FI" dirty="0"/>
              <a:t>Toimin vuorovaikutuksessa asiakkaan kanssa</a:t>
            </a:r>
          </a:p>
        </p:txBody>
      </p:sp>
      <p:sp>
        <p:nvSpPr>
          <p:cNvPr id="3" name="Sisällön paikkamerkki 2">
            <a:extLst>
              <a:ext uri="{FF2B5EF4-FFF2-40B4-BE49-F238E27FC236}">
                <a16:creationId xmlns:a16="http://schemas.microsoft.com/office/drawing/2014/main" id="{1EC66E05-4AFC-AD74-CBE2-A355C15BD41D}"/>
              </a:ext>
            </a:extLst>
          </p:cNvPr>
          <p:cNvSpPr>
            <a:spLocks noGrp="1"/>
          </p:cNvSpPr>
          <p:nvPr>
            <p:ph idx="1"/>
          </p:nvPr>
        </p:nvSpPr>
        <p:spPr>
          <a:xfrm>
            <a:off x="428625" y="1038225"/>
            <a:ext cx="10810875" cy="5138737"/>
          </a:xfrm>
        </p:spPr>
        <p:txBody>
          <a:bodyPr/>
          <a:lstStyle/>
          <a:p>
            <a:pPr marL="0" indent="0">
              <a:buNone/>
            </a:pPr>
            <a:r>
              <a:rPr lang="fi-FI" sz="2400" dirty="0">
                <a:solidFill>
                  <a:schemeClr val="tx1">
                    <a:lumMod val="95000"/>
                    <a:lumOff val="5000"/>
                  </a:schemeClr>
                </a:solidFill>
                <a:latin typeface="Calibri" panose="020F0502020204030204" pitchFamily="34" charset="0"/>
                <a:cs typeface="Calibri" panose="020F0502020204030204" pitchFamily="34" charset="0"/>
              </a:rPr>
              <a:t>Osaan: </a:t>
            </a:r>
          </a:p>
          <a:p>
            <a:pPr marL="0" indent="0">
              <a:buNone/>
            </a:pPr>
            <a:endParaRPr lang="fi-FI" sz="24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400" dirty="0">
                <a:solidFill>
                  <a:schemeClr val="tx1">
                    <a:lumMod val="95000"/>
                    <a:lumOff val="5000"/>
                  </a:schemeClr>
                </a:solidFill>
                <a:latin typeface="Calibri" panose="020F0502020204030204" pitchFamily="34" charset="0"/>
                <a:cs typeface="Calibri" panose="020F0502020204030204" pitchFamily="34" charset="0"/>
              </a:rPr>
              <a:t> Kuunnella asiakkaan esittämiä toiveita ja mielipiteitä</a:t>
            </a:r>
          </a:p>
          <a:p>
            <a:pPr>
              <a:buFont typeface="Wingdings" panose="05000000000000000000" pitchFamily="2" charset="2"/>
              <a:buChar char="q"/>
            </a:pPr>
            <a:r>
              <a:rPr lang="fi-FI" sz="2400" dirty="0">
                <a:solidFill>
                  <a:schemeClr val="tx1">
                    <a:lumMod val="95000"/>
                    <a:lumOff val="5000"/>
                  </a:schemeClr>
                </a:solidFill>
                <a:latin typeface="Calibri" panose="020F0502020204030204" pitchFamily="34" charset="0"/>
                <a:cs typeface="Calibri" panose="020F0502020204030204" pitchFamily="34" charset="0"/>
              </a:rPr>
              <a:t> Kommunikoida selkeästi ja ammatillisesti asiakkaan kanssa</a:t>
            </a:r>
          </a:p>
          <a:p>
            <a:pPr>
              <a:buFont typeface="Wingdings" panose="05000000000000000000" pitchFamily="2" charset="2"/>
              <a:buChar char="q"/>
            </a:pPr>
            <a:r>
              <a:rPr lang="fi-FI" sz="2400" dirty="0">
                <a:solidFill>
                  <a:schemeClr val="tx1">
                    <a:lumMod val="95000"/>
                    <a:lumOff val="5000"/>
                  </a:schemeClr>
                </a:solidFill>
                <a:latin typeface="Calibri" panose="020F0502020204030204" pitchFamily="34" charset="0"/>
                <a:cs typeface="Calibri" panose="020F0502020204030204" pitchFamily="34" charset="0"/>
              </a:rPr>
              <a:t> Toimia yhteistyössä asiakkaan omaisten ja verkoston kanssa</a:t>
            </a:r>
          </a:p>
          <a:p>
            <a:pPr>
              <a:buFont typeface="Wingdings" panose="05000000000000000000" pitchFamily="2" charset="2"/>
              <a:buChar char="q"/>
            </a:pPr>
            <a:r>
              <a:rPr lang="fi-FI" sz="2400" dirty="0">
                <a:solidFill>
                  <a:schemeClr val="tx1">
                    <a:lumMod val="95000"/>
                    <a:lumOff val="5000"/>
                  </a:schemeClr>
                </a:solidFill>
                <a:latin typeface="Calibri" panose="020F0502020204030204" pitchFamily="34" charset="0"/>
                <a:cs typeface="Calibri" panose="020F0502020204030204" pitchFamily="34" charset="0"/>
              </a:rPr>
              <a:t> Kuunnella aidosti ja läsnäolevasti</a:t>
            </a:r>
          </a:p>
          <a:p>
            <a:pPr>
              <a:buFont typeface="Wingdings" panose="05000000000000000000" pitchFamily="2" charset="2"/>
              <a:buChar char="q"/>
            </a:pPr>
            <a:r>
              <a:rPr lang="fi-FI" sz="2400" dirty="0">
                <a:solidFill>
                  <a:schemeClr val="tx1">
                    <a:lumMod val="95000"/>
                    <a:lumOff val="5000"/>
                  </a:schemeClr>
                </a:solidFill>
                <a:latin typeface="Calibri" panose="020F0502020204030204" pitchFamily="34" charset="0"/>
                <a:cs typeface="Calibri" panose="020F0502020204030204" pitchFamily="34" charset="0"/>
              </a:rPr>
              <a:t> Huomioida asiakas yksilöllisesti (esim. kieli, kulttuuri)</a:t>
            </a:r>
          </a:p>
          <a:p>
            <a:pPr>
              <a:buFont typeface="Wingdings" panose="05000000000000000000" pitchFamily="2" charset="2"/>
              <a:buChar char="q"/>
            </a:pPr>
            <a:r>
              <a:rPr lang="fi-FI" sz="2400" dirty="0">
                <a:solidFill>
                  <a:schemeClr val="tx1">
                    <a:lumMod val="95000"/>
                    <a:lumOff val="5000"/>
                  </a:schemeClr>
                </a:solidFill>
                <a:latin typeface="Calibri" panose="020F0502020204030204" pitchFamily="34" charset="0"/>
                <a:cs typeface="Calibri" panose="020F0502020204030204" pitchFamily="34" charset="0"/>
              </a:rPr>
              <a:t> Käyttää tarvittaessa puhetta tukevia kommunikointi-/kommunikaatiomenetelmiä (esim. elekieli, kuvat, tukiviittomat)</a:t>
            </a:r>
          </a:p>
          <a:p>
            <a:pPr marL="0" indent="0">
              <a:buNone/>
            </a:pPr>
            <a:endParaRPr lang="fi-FI" dirty="0"/>
          </a:p>
        </p:txBody>
      </p:sp>
    </p:spTree>
    <p:extLst>
      <p:ext uri="{BB962C8B-B14F-4D97-AF65-F5344CB8AC3E}">
        <p14:creationId xmlns:p14="http://schemas.microsoft.com/office/powerpoint/2010/main" val="10019347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05CB1397-6838-883A-6AAA-A79D4A5C2709}"/>
              </a:ext>
            </a:extLst>
          </p:cNvPr>
          <p:cNvSpPr>
            <a:spLocks noGrp="1"/>
          </p:cNvSpPr>
          <p:nvPr>
            <p:ph type="title"/>
          </p:nvPr>
        </p:nvSpPr>
        <p:spPr>
          <a:xfrm>
            <a:off x="285750" y="242888"/>
            <a:ext cx="11620500" cy="1147762"/>
          </a:xfrm>
        </p:spPr>
        <p:txBody>
          <a:bodyPr>
            <a:normAutofit fontScale="90000"/>
          </a:bodyPr>
          <a:lstStyle/>
          <a:p>
            <a:r>
              <a:rPr lang="fi-FI" dirty="0"/>
              <a:t>KÄYTTÄÄ ALAN TYÖMENETELMIÄ, -VÄLINEITÄ JA MATERIAALEJA ASIAKKAAN OSALLISUUDEN EDISTÄMISESSÄ</a:t>
            </a:r>
          </a:p>
        </p:txBody>
      </p:sp>
      <p:sp>
        <p:nvSpPr>
          <p:cNvPr id="3" name="Sisällön paikkamerkki 2">
            <a:extLst>
              <a:ext uri="{FF2B5EF4-FFF2-40B4-BE49-F238E27FC236}">
                <a16:creationId xmlns:a16="http://schemas.microsoft.com/office/drawing/2014/main" id="{7F24481E-5056-D86C-4DAD-57627101AA9B}"/>
              </a:ext>
            </a:extLst>
          </p:cNvPr>
          <p:cNvSpPr>
            <a:spLocks noGrp="1"/>
          </p:cNvSpPr>
          <p:nvPr>
            <p:ph idx="1"/>
          </p:nvPr>
        </p:nvSpPr>
        <p:spPr>
          <a:xfrm>
            <a:off x="285750" y="1524001"/>
            <a:ext cx="11620500" cy="4981574"/>
          </a:xfrm>
        </p:spPr>
        <p:txBody>
          <a:bodyPr>
            <a:normAutofit lnSpcReduction="10000"/>
          </a:bodyPr>
          <a:lstStyle/>
          <a:p>
            <a:pPr marL="0" indent="0">
              <a:buNone/>
            </a:pPr>
            <a:r>
              <a:rPr lang="fi-FI" sz="2000" dirty="0">
                <a:solidFill>
                  <a:schemeClr val="tx1">
                    <a:lumMod val="95000"/>
                    <a:lumOff val="5000"/>
                  </a:schemeClr>
                </a:solidFill>
                <a:latin typeface="Calibri" panose="020F0502020204030204" pitchFamily="34" charset="0"/>
                <a:cs typeface="Calibri" panose="020F0502020204030204" pitchFamily="34" charset="0"/>
              </a:rPr>
              <a:t>Olen: </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Ohjannut erilaisia toiminnallisia ryhmiä (esim. viriketoiminta)</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Kartoittanut asiakkaan mielenkiinnon kohteita</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Tukenut asiakasta toteuttamaan mielekästä tekemistä</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Kannustanut asiakas liikkumiseen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Tutustunut asiakkaiden tottumuksiin ja kulttuurisiin tapoihin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Huomioinut asiakkaan seksuaalisuuden</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Vahvistanut asiakkaan toimijuutta, miten___________________________________________________________</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Tutustunut yksikön teknologisiin ratkaisuihin ja käyttänyt niitä asiakkaiden kanssa mahdollisuuksien mukaan</a:t>
            </a:r>
            <a:endParaRPr lang="fi-FI" sz="2000" dirty="0"/>
          </a:p>
        </p:txBody>
      </p:sp>
    </p:spTree>
    <p:extLst>
      <p:ext uri="{BB962C8B-B14F-4D97-AF65-F5344CB8AC3E}">
        <p14:creationId xmlns:p14="http://schemas.microsoft.com/office/powerpoint/2010/main" val="1978058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6A11D36-F5B0-6531-2233-E6A32B80049B}"/>
              </a:ext>
            </a:extLst>
          </p:cNvPr>
          <p:cNvSpPr>
            <a:spLocks noGrp="1"/>
          </p:cNvSpPr>
          <p:nvPr>
            <p:ph type="title"/>
          </p:nvPr>
        </p:nvSpPr>
        <p:spPr>
          <a:xfrm>
            <a:off x="385762" y="347663"/>
            <a:ext cx="11420476" cy="1147762"/>
          </a:xfrm>
        </p:spPr>
        <p:txBody>
          <a:bodyPr/>
          <a:lstStyle/>
          <a:p>
            <a:r>
              <a:rPr lang="fi-FI" dirty="0"/>
              <a:t>Edistämään asiakkaan inhimillistä elämää saattohoitovaiheessa</a:t>
            </a:r>
          </a:p>
        </p:txBody>
      </p:sp>
      <p:sp>
        <p:nvSpPr>
          <p:cNvPr id="3" name="Sisällön paikkamerkki 2">
            <a:extLst>
              <a:ext uri="{FF2B5EF4-FFF2-40B4-BE49-F238E27FC236}">
                <a16:creationId xmlns:a16="http://schemas.microsoft.com/office/drawing/2014/main" id="{25A6273A-111A-59EF-6173-7708C454327B}"/>
              </a:ext>
            </a:extLst>
          </p:cNvPr>
          <p:cNvSpPr>
            <a:spLocks noGrp="1"/>
          </p:cNvSpPr>
          <p:nvPr>
            <p:ph idx="1"/>
          </p:nvPr>
        </p:nvSpPr>
        <p:spPr>
          <a:xfrm>
            <a:off x="385763" y="1809749"/>
            <a:ext cx="10853738" cy="4367213"/>
          </a:xfrm>
        </p:spPr>
        <p:txBody>
          <a:bodyPr/>
          <a:lstStyle/>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Keskustelet luontevasti kuolemaan liittyvistä asioista asiakkaan ja omaisten kanssa</a:t>
            </a:r>
          </a:p>
          <a:p>
            <a:pPr marL="0" indent="0">
              <a:buNone/>
            </a:pPr>
            <a:r>
              <a:rPr lang="fi-FI" sz="2000" dirty="0">
                <a:solidFill>
                  <a:schemeClr val="tx1">
                    <a:lumMod val="95000"/>
                    <a:lumOff val="5000"/>
                  </a:schemeClr>
                </a:solidFill>
                <a:latin typeface="Calibri" panose="020F0502020204030204" pitchFamily="34" charset="0"/>
                <a:cs typeface="Calibri" panose="020F0502020204030204" pitchFamily="34" charset="0"/>
              </a:rPr>
              <a:t> </a:t>
            </a: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Tiedät saattohoidon periaatteet ja osaat toimia niiden mukaisesti</a:t>
            </a:r>
          </a:p>
          <a:p>
            <a:pPr marL="0" indent="0">
              <a:buNone/>
            </a:pPr>
            <a:endParaRPr lang="fi-FI" sz="1800" dirty="0">
              <a:solidFill>
                <a:schemeClr val="tx1">
                  <a:lumMod val="95000"/>
                  <a:lumOff val="5000"/>
                </a:schemeClr>
              </a:solidFill>
              <a:latin typeface="Calibri" panose="020F0502020204030204" pitchFamily="34" charset="0"/>
              <a:cs typeface="Calibri" panose="020F0502020204030204" pitchFamily="34" charset="0"/>
            </a:endParaRPr>
          </a:p>
          <a:p>
            <a:pPr marL="0" indent="0">
              <a:buNone/>
            </a:pPr>
            <a:endParaRPr lang="fi-FI" dirty="0"/>
          </a:p>
        </p:txBody>
      </p:sp>
    </p:spTree>
    <p:extLst>
      <p:ext uri="{BB962C8B-B14F-4D97-AF65-F5344CB8AC3E}">
        <p14:creationId xmlns:p14="http://schemas.microsoft.com/office/powerpoint/2010/main" val="2765835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C05AAC85-FC74-98FE-F0C0-CF039585B6FB}"/>
              </a:ext>
            </a:extLst>
          </p:cNvPr>
          <p:cNvSpPr>
            <a:spLocks noGrp="1"/>
          </p:cNvSpPr>
          <p:nvPr>
            <p:ph type="title"/>
          </p:nvPr>
        </p:nvSpPr>
        <p:spPr/>
        <p:txBody>
          <a:bodyPr/>
          <a:lstStyle/>
          <a:p>
            <a:r>
              <a:rPr lang="fi-FI" dirty="0"/>
              <a:t>Ohjata palveluiden käytössä ja valintojen tekemisessä</a:t>
            </a:r>
          </a:p>
        </p:txBody>
      </p:sp>
      <p:sp>
        <p:nvSpPr>
          <p:cNvPr id="3" name="Sisällön paikkamerkki 2">
            <a:extLst>
              <a:ext uri="{FF2B5EF4-FFF2-40B4-BE49-F238E27FC236}">
                <a16:creationId xmlns:a16="http://schemas.microsoft.com/office/drawing/2014/main" id="{CABEC511-634F-A360-0AA3-77047958578E}"/>
              </a:ext>
            </a:extLst>
          </p:cNvPr>
          <p:cNvSpPr>
            <a:spLocks noGrp="1"/>
          </p:cNvSpPr>
          <p:nvPr>
            <p:ph idx="1"/>
          </p:nvPr>
        </p:nvSpPr>
        <p:spPr>
          <a:xfrm>
            <a:off x="200025" y="2285997"/>
            <a:ext cx="11039475" cy="4352928"/>
          </a:xfrm>
        </p:spPr>
        <p:txBody>
          <a:bodyPr/>
          <a:lstStyle/>
          <a:p>
            <a:pPr>
              <a:buFont typeface="Wingdings" panose="05000000000000000000" pitchFamily="2" charset="2"/>
              <a:buChar char="q"/>
            </a:pPr>
            <a:r>
              <a:rPr lang="fi-FI" sz="1800" dirty="0">
                <a:solidFill>
                  <a:schemeClr val="tx1">
                    <a:lumMod val="95000"/>
                    <a:lumOff val="5000"/>
                  </a:schemeClr>
                </a:solidFill>
                <a:latin typeface="Calibri" panose="020F0502020204030204" pitchFamily="34" charset="0"/>
                <a:cs typeface="Calibri" panose="020F0502020204030204" pitchFamily="34" charset="0"/>
              </a:rPr>
              <a:t> </a:t>
            </a:r>
            <a:r>
              <a:rPr lang="fi-FI" sz="2000" dirty="0">
                <a:solidFill>
                  <a:schemeClr val="tx1">
                    <a:lumMod val="95000"/>
                    <a:lumOff val="5000"/>
                  </a:schemeClr>
                </a:solidFill>
                <a:latin typeface="Calibri" panose="020F0502020204030204" pitchFamily="34" charset="0"/>
                <a:cs typeface="Calibri" panose="020F0502020204030204" pitchFamily="34" charset="0"/>
              </a:rPr>
              <a:t>Tiedät, mitä palveluita asiakkaan on mahdollista saada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Toimia ohjaus-, yhteydenotto- ja ilmoitusvelvollisuuden velvoittamalla tavalla</a:t>
            </a:r>
          </a:p>
          <a:p>
            <a:pPr marL="0" indent="0">
              <a:buNone/>
            </a:pPr>
            <a:endParaRPr lang="fi-FI" sz="2000" dirty="0">
              <a:solidFill>
                <a:schemeClr val="tx1">
                  <a:lumMod val="95000"/>
                  <a:lumOff val="5000"/>
                </a:schemeClr>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fi-FI" sz="2000" dirty="0">
                <a:solidFill>
                  <a:schemeClr val="tx1">
                    <a:lumMod val="95000"/>
                    <a:lumOff val="5000"/>
                  </a:schemeClr>
                </a:solidFill>
                <a:latin typeface="Calibri" panose="020F0502020204030204" pitchFamily="34" charset="0"/>
                <a:cs typeface="Calibri" panose="020F0502020204030204" pitchFamily="34" charset="0"/>
              </a:rPr>
              <a:t> Ohjata asiakasta sosiaali- ja terveyspalvelujen ja etuuksien hakemisessa ja käytössä (esim. Kela, terveyspalvelut)</a:t>
            </a:r>
          </a:p>
          <a:p>
            <a:pPr marL="0" indent="0">
              <a:buNone/>
            </a:pPr>
            <a:endParaRPr lang="fi-FI" dirty="0"/>
          </a:p>
        </p:txBody>
      </p:sp>
    </p:spTree>
    <p:extLst>
      <p:ext uri="{BB962C8B-B14F-4D97-AF65-F5344CB8AC3E}">
        <p14:creationId xmlns:p14="http://schemas.microsoft.com/office/powerpoint/2010/main" val="3680217034"/>
      </p:ext>
    </p:extLst>
  </p:cSld>
  <p:clrMapOvr>
    <a:masterClrMapping/>
  </p:clrMapOvr>
</p:sld>
</file>

<file path=ppt/theme/theme1.xml><?xml version="1.0" encoding="utf-8"?>
<a:theme xmlns:a="http://schemas.openxmlformats.org/drawingml/2006/main" name="AfterglowVTI">
  <a:themeElements>
    <a:clrScheme name="AnalogousFromLightSeedRightStep">
      <a:dk1>
        <a:srgbClr val="000000"/>
      </a:dk1>
      <a:lt1>
        <a:srgbClr val="FFFFFF"/>
      </a:lt1>
      <a:dk2>
        <a:srgbClr val="3A3621"/>
      </a:dk2>
      <a:lt2>
        <a:srgbClr val="E2E8E5"/>
      </a:lt2>
      <a:accent1>
        <a:srgbClr val="EA73A4"/>
      </a:accent1>
      <a:accent2>
        <a:srgbClr val="E55454"/>
      </a:accent2>
      <a:accent3>
        <a:srgbClr val="E59053"/>
      </a:accent3>
      <a:accent4>
        <a:srgbClr val="B6A343"/>
      </a:accent4>
      <a:accent5>
        <a:srgbClr val="95AB54"/>
      </a:accent5>
      <a:accent6>
        <a:srgbClr val="69B643"/>
      </a:accent6>
      <a:hlink>
        <a:srgbClr val="578F78"/>
      </a:hlink>
      <a:folHlink>
        <a:srgbClr val="7F7F7F"/>
      </a:folHlink>
    </a:clrScheme>
    <a:fontScheme name="Trade Gothic">
      <a:majorFont>
        <a:latin typeface="Trade Gothic Next Cond"/>
        <a:ea typeface=""/>
        <a:cs typeface=""/>
      </a:majorFont>
      <a:minorFont>
        <a:latin typeface="Trade Gothic Next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fterglowVTI" id="{804DBEB7-1920-4C72-A0CB-091339F1875F}" vid="{D4C59F5A-9ECA-4C96-BDFD-0606A75324E3}"/>
    </a:ext>
  </a:extLst>
</a:theme>
</file>

<file path=docProps/app.xml><?xml version="1.0" encoding="utf-8"?>
<Properties xmlns="http://schemas.openxmlformats.org/officeDocument/2006/extended-properties" xmlns:vt="http://schemas.openxmlformats.org/officeDocument/2006/docPropsVTypes">
  <Template/>
  <TotalTime>1245</TotalTime>
  <Words>808</Words>
  <Application>Microsoft Office PowerPoint</Application>
  <PresentationFormat>Laajakuva</PresentationFormat>
  <Paragraphs>145</Paragraphs>
  <Slides>22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22</vt:i4>
      </vt:variant>
    </vt:vector>
  </HeadingPairs>
  <TitlesOfParts>
    <vt:vector size="28" baseType="lpstr">
      <vt:lpstr>Arial</vt:lpstr>
      <vt:lpstr>Calibri</vt:lpstr>
      <vt:lpstr>Trade Gothic Next Cond</vt:lpstr>
      <vt:lpstr>Trade Gothic Next Light</vt:lpstr>
      <vt:lpstr>Wingdings</vt:lpstr>
      <vt:lpstr>AfterglowVTI</vt:lpstr>
      <vt:lpstr>Hoiva-avustajan osaaminen  Ikääntyvien osallisuuden edistäminen</vt:lpstr>
      <vt:lpstr>Ikääntyvien osallisuuden edistäminen  (35 osp)</vt:lpstr>
      <vt:lpstr>Työskennellä sosiaali- ja terveysalan työn säädösten, määräysten, toimintaperiaatteiden, arvojen ja ammattieettisten ohjeiden mukaan</vt:lpstr>
      <vt:lpstr>SUUNNITELLA, TOTEUTTAA JA ARVIOIDA TYÖTÄ</vt:lpstr>
      <vt:lpstr>PowerPoint-esitys</vt:lpstr>
      <vt:lpstr>Toimin vuorovaikutuksessa asiakkaan kanssa</vt:lpstr>
      <vt:lpstr>KÄYTTÄÄ ALAN TYÖMENETELMIÄ, -VÄLINEITÄ JA MATERIAALEJA ASIAKKAAN OSALLISUUDEN EDISTÄMISESSÄ</vt:lpstr>
      <vt:lpstr>Edistämään asiakkaan inhimillistä elämää saattohoitovaiheessa</vt:lpstr>
      <vt:lpstr>Ohjata palveluiden käytössä ja valintojen tekemisessä</vt:lpstr>
      <vt:lpstr>Toimia työyhteisön jäsenenä</vt:lpstr>
      <vt:lpstr>Edistää työkykyä, työhyvinvointia ja turvallisuutta</vt:lpstr>
      <vt:lpstr>Arvioida ja kehittää toimintaa</vt:lpstr>
      <vt:lpstr>Tehtävät tjk-jaksolle: Tehtävä 1.</vt:lpstr>
      <vt:lpstr>PowerPoint-esitys</vt:lpstr>
      <vt:lpstr>PowerPoint-esitys</vt:lpstr>
      <vt:lpstr>PowerPoint-esitys</vt:lpstr>
      <vt:lpstr>PowerPoint-esitys</vt:lpstr>
      <vt:lpstr>PowerPoint-esitys</vt:lpstr>
      <vt:lpstr>PowerPoint-esitys</vt:lpstr>
      <vt:lpstr>Tehtävä 2.</vt:lpstr>
      <vt:lpstr>Tee tähän suunnitelma tuokiosta</vt:lpstr>
      <vt:lpstr>Tee tähän arviointi tuokion sujumisesta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Hoiva-avustajan osaaminen</dc:title>
  <dc:creator>Heini Toivonen</dc:creator>
  <cp:lastModifiedBy>Heini Toivonen</cp:lastModifiedBy>
  <cp:revision>45</cp:revision>
  <cp:lastPrinted>2024-02-21T06:27:36Z</cp:lastPrinted>
  <dcterms:created xsi:type="dcterms:W3CDTF">2024-01-26T08:19:12Z</dcterms:created>
  <dcterms:modified xsi:type="dcterms:W3CDTF">2024-11-15T06:58:54Z</dcterms:modified>
</cp:coreProperties>
</file>