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799263" cy="99298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7C15BE-F2FB-4898-BD05-D98623E711F9}" v="40" dt="2024-11-15T06:52:10.4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Normaali tyyl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Normaali tyyli 2 - Korost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Vaalea tyyli 1 - Korostus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Ei tyyliä, ei ruudukko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5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784DA-E3E0-4099-8BC4-1813584CD7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6415" y="800100"/>
            <a:ext cx="8447314" cy="3314694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1BD63B-9405-4E42-9E2F-07573F9B15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6415" y="4909459"/>
            <a:ext cx="8292874" cy="914395"/>
          </a:xfrm>
        </p:spPr>
        <p:txBody>
          <a:bodyPr anchor="ctr">
            <a:normAutofit/>
          </a:bodyPr>
          <a:lstStyle>
            <a:lvl1pPr marL="0" indent="0" algn="l">
              <a:lnSpc>
                <a:spcPct val="100000"/>
              </a:lnSpc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68D03A-9A11-476C-B52A-593F3C019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A0168-EB40-45AF-89A1-87DE0A55FFC6}" type="datetime1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950CD1-7906-4885-9A4D-B764220DD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DECA96-1AD5-41FE-AB5C-68ABD6522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A09E39A-DA3F-4BDC-A89A-6545C1DD3721}"/>
              </a:ext>
            </a:extLst>
          </p:cNvPr>
          <p:cNvCxnSpPr>
            <a:cxnSpLocks/>
          </p:cNvCxnSpPr>
          <p:nvPr/>
        </p:nvCxnSpPr>
        <p:spPr>
          <a:xfrm>
            <a:off x="360154" y="4602664"/>
            <a:ext cx="10375638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5488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B4882-AC48-4F1E-837D-E154BEEDC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25439"/>
            <a:ext cx="9613106" cy="128288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FD34B7-C335-425E-BF89-DB1A0C2353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914525"/>
            <a:ext cx="9613106" cy="3883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D63754-C885-4DC6-962D-C861267B6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CA68F-747D-436A-B5BB-2EBC3ED499E4}" type="datetime1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EC9693-03CD-4EBD-A3D7-BE310CD5F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CBBD01-5E50-4FF1-A1D6-B24B7B75E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302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CEA1D39-AB23-4CEE-BBAA-55B29415D4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578644"/>
            <a:ext cx="1912144" cy="52720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C20688-FA9B-4ABD-9E9E-C7EADE949A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2" y="578643"/>
            <a:ext cx="7943848" cy="52720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6B1A6B-AE19-4BD4-AE49-43E78CC0B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8DC11-9E39-40A0-B3DC-E3F2AD04A616}" type="datetime1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862144-27EE-4CE0-B167-F5DBA41B3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8A40B2-EFB0-47EA-878B-6405E1DC1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302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EE8-2E4A-4A4A-833E-89D8D794E5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45914"/>
            <a:ext cx="9527275" cy="1241944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46CFDA-CDBF-4B24-9EC3-827F540F71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108595"/>
            <a:ext cx="9527275" cy="364393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25871D-4A14-4A17-A0ED-7DDA7752B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A88F0-556B-4BB7-8AAB-D63AEB65C662}" type="datetime1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5BD654-899B-4DAF-93B9-1CBCAB5F6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5F7FCA-B968-443D-90A7-E0F3C6D64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7F5CC56-CBE8-4152-AD5E-982DD286AA28}"/>
              </a:ext>
            </a:extLst>
          </p:cNvPr>
          <p:cNvCxnSpPr>
            <a:cxnSpLocks/>
          </p:cNvCxnSpPr>
          <p:nvPr/>
        </p:nvCxnSpPr>
        <p:spPr>
          <a:xfrm>
            <a:off x="386707" y="1905000"/>
            <a:ext cx="10375638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1323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895B8-786F-418B-9367-52B1952682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3426"/>
            <a:ext cx="8840344" cy="3489049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BCF574-9044-4964-B6AE-A3983D595C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818488"/>
            <a:ext cx="8840344" cy="900772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D2A109-E9F9-428E-858A-38375BF1D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05506-6815-4E0E-B1DE-ECA35C2016DF}" type="datetime1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D9BA6F-665B-4D62-84D1-23E03428C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A1A2D7-4390-4B51-90D4-900EAAB13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401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166EE-5127-48B4-A6F6-F5F6B38DB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87828"/>
            <a:ext cx="9578683" cy="990601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57B8A9-5914-49F9-8E0E-C8723C5339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2057407"/>
            <a:ext cx="4318906" cy="37251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E7D0C2-CAEA-4E31-8FA6-D866315DF6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69577" y="2057407"/>
            <a:ext cx="4405746" cy="372513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1E5DE2-0BD6-45B3-BDB1-675BA058B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85F7-A724-48A4-9D33-CEBC5174E865}" type="datetime1">
              <a:rPr lang="en-US" smtClean="0"/>
              <a:t>11/15/2024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2622B7-97C1-4C72-BCA9-290DC716F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57BEE3-B3AE-45B6-924A-08ABC9518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610397D-8A25-4307-B58D-8DE617EFD26D}"/>
              </a:ext>
            </a:extLst>
          </p:cNvPr>
          <p:cNvCxnSpPr>
            <a:cxnSpLocks/>
          </p:cNvCxnSpPr>
          <p:nvPr/>
        </p:nvCxnSpPr>
        <p:spPr>
          <a:xfrm>
            <a:off x="375523" y="1760404"/>
            <a:ext cx="10375638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B747697-5C57-4DA6-8ED6-CAB14CDD220A}"/>
              </a:ext>
            </a:extLst>
          </p:cNvPr>
          <p:cNvCxnSpPr>
            <a:cxnSpLocks/>
          </p:cNvCxnSpPr>
          <p:nvPr/>
        </p:nvCxnSpPr>
        <p:spPr>
          <a:xfrm>
            <a:off x="5563342" y="1752600"/>
            <a:ext cx="0" cy="4300105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8696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F22296-2B01-4044-AD7B-497BAC8AE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09600"/>
            <a:ext cx="10515600" cy="951491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F08880-DE5D-4299-BAC3-D45377C499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989859"/>
            <a:ext cx="4381644" cy="602671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2A655D-7A3A-4BA5-B82A-744276BE25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713126"/>
            <a:ext cx="4381644" cy="31213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2037933-BDAC-4317-9B7E-E30CF0B42E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950530" y="1989859"/>
            <a:ext cx="4487137" cy="602671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A5878F-AE56-4F8C-A84A-A8534180DE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50531" y="2713127"/>
            <a:ext cx="4487136" cy="31213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FFF249A-9D93-4A8E-9284-5AB19AC0A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06E7A-BDD3-46A3-BEE2-EB821F9236B4}" type="datetime1">
              <a:rPr lang="en-US" smtClean="0"/>
              <a:t>11/15/2024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563883-9438-44C9-877E-EC771D1B3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5ED3CC-D7BA-43BD-973A-B09921FED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4B03ADF-AEED-49C1-9CF7-7749387E2A4F}"/>
              </a:ext>
            </a:extLst>
          </p:cNvPr>
          <p:cNvCxnSpPr>
            <a:cxnSpLocks/>
          </p:cNvCxnSpPr>
          <p:nvPr/>
        </p:nvCxnSpPr>
        <p:spPr>
          <a:xfrm>
            <a:off x="378503" y="1752600"/>
            <a:ext cx="10375638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B5345CA-2FC8-42B9-85F7-84F77724D011}"/>
              </a:ext>
            </a:extLst>
          </p:cNvPr>
          <p:cNvCxnSpPr>
            <a:cxnSpLocks/>
          </p:cNvCxnSpPr>
          <p:nvPr/>
        </p:nvCxnSpPr>
        <p:spPr>
          <a:xfrm>
            <a:off x="5563342" y="1752600"/>
            <a:ext cx="0" cy="4300105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4666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0F8770-E2EE-4C9B-9F89-128DAC661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5116" y="703687"/>
            <a:ext cx="9406190" cy="172258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1CE391-8E22-4716-8A8B-C39BA61A7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1540C-9440-4E7A-B71A-BEFEE06869E3}" type="datetime1">
              <a:rPr lang="en-US" smtClean="0"/>
              <a:t>11/15/2024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6C042F-179F-4DBC-80B7-34B89EA27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386EA4-4BE5-4D17-A1DC-196FEA972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828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E649B6B-2C1C-452D-9F93-BD9A6F2B0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18DDB-88AC-4039-B59C-B05DC4C9C16C}" type="datetime1">
              <a:rPr lang="en-US" smtClean="0"/>
              <a:t>11/15/2024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7CA8ED-78AC-4474-8874-E4C424297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90B764-0B68-4801-ADE7-931059129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155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E717A-ED7D-43FE-881F-9407FF220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97476"/>
            <a:ext cx="3932237" cy="169371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6FE954-332E-4D66-AFFD-A15389A769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597475"/>
            <a:ext cx="5140180" cy="526357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D15CDA-9FC3-4F17-963C-DD9E226ECC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291194"/>
            <a:ext cx="3932237" cy="357779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CC30BE-8EE8-4A41-B20E-ACEFC980C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ABFB-60E7-4BA1-866A-7059F058065B}" type="datetime1">
              <a:rPr lang="en-US" smtClean="0"/>
              <a:t>11/15/2024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4B6719-F550-42EF-B377-8E41A46D0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7A6636-5EF9-499C-A3A0-3021812D0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677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038CB-27F1-47CF-B05A-CC0688301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59822"/>
            <a:ext cx="3932237" cy="165215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9C67EA-3155-4708-9B86-D7B2B54FC2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703687"/>
            <a:ext cx="5212917" cy="496901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B434F1-C813-4E9B-98A4-B0B372CE27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426277"/>
            <a:ext cx="3932237" cy="324642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22A0B8-75E7-465D-84CB-BC9C3FB2F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4112F-55F4-4776-A323-7418930321C8}" type="datetime1">
              <a:rPr lang="en-US" smtClean="0"/>
              <a:t>11/15/2024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3879C9-B751-43BD-8B27-FA18290E1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1998FB-27B9-46E5-90E3-09B108B0E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65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FBA68A5-A7C7-4D91-AB95-6E0B6FFD874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1F93EBF-655A-4373-ADBE-9606BFA94B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25439"/>
            <a:ext cx="9485160" cy="12828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AF2994-4D2E-43BB-9D9B-117ED94ABD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091757"/>
            <a:ext cx="9485163" cy="37064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F28926-9DF1-4A3E-8B81-2191D6F75E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2" y="6140304"/>
            <a:ext cx="3154896" cy="287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300" baseline="0">
                <a:solidFill>
                  <a:schemeClr val="accent1"/>
                </a:solidFill>
              </a:defRPr>
            </a:lvl1pPr>
          </a:lstStyle>
          <a:p>
            <a:fld id="{CFBEA57F-793F-4683-BD8A-741FD4B89154}" type="datetime1">
              <a:rPr lang="en-US" smtClean="0"/>
              <a:t>11/15/2024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01BD4F-CE83-48A3-9683-19CF03C0A5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9233562" y="257852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1" cap="all" spc="300" baseline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B94939-09B3-4A6E-88F8-4D923A56D4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21701" y="5672706"/>
            <a:ext cx="951908" cy="7546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0" b="1">
                <a:solidFill>
                  <a:schemeClr val="accent1"/>
                </a:solidFill>
              </a:defRPr>
            </a:lvl1pPr>
          </a:lstStyle>
          <a:p>
            <a:fld id="{81D2C36F-4504-47C0-B82F-A167342A275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A4051E3-92B2-42FC-BB3D-372E4A614439}"/>
              </a:ext>
            </a:extLst>
          </p:cNvPr>
          <p:cNvSpPr/>
          <p:nvPr/>
        </p:nvSpPr>
        <p:spPr>
          <a:xfrm>
            <a:off x="367744" y="334928"/>
            <a:ext cx="11456511" cy="618814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C425084-C97A-4C25-AE47-DDECF2DD3ABC}"/>
              </a:ext>
            </a:extLst>
          </p:cNvPr>
          <p:cNvCxnSpPr>
            <a:cxnSpLocks/>
          </p:cNvCxnSpPr>
          <p:nvPr/>
        </p:nvCxnSpPr>
        <p:spPr>
          <a:xfrm>
            <a:off x="10748698" y="334928"/>
            <a:ext cx="0" cy="6188146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6A478A1-0B34-4F2B-88FA-CF47551E5DF9}"/>
              </a:ext>
            </a:extLst>
          </p:cNvPr>
          <p:cNvCxnSpPr>
            <a:cxnSpLocks/>
          </p:cNvCxnSpPr>
          <p:nvPr/>
        </p:nvCxnSpPr>
        <p:spPr>
          <a:xfrm>
            <a:off x="373060" y="6047437"/>
            <a:ext cx="10375638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9053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4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4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4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4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4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9BBDDCC-0358-4EDD-9820-287B1D8FD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2B3B5E1-901E-49C0-9F76-B48432DE91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BE31AC6-E383-4D2B-9A24-69EEE084D5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94205" y="334928"/>
            <a:ext cx="5030049" cy="618814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A016685-D63C-CAD9-7E59-EE29EFDA5F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94205" y="2402613"/>
            <a:ext cx="3954489" cy="3331867"/>
          </a:xfrm>
        </p:spPr>
        <p:txBody>
          <a:bodyPr anchor="b">
            <a:normAutofit fontScale="90000"/>
          </a:bodyPr>
          <a:lstStyle/>
          <a:p>
            <a:pPr algn="ctr"/>
            <a:r>
              <a:rPr lang="fi-FI" sz="4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Hoiva-avustajan osaaminen</a:t>
            </a:r>
            <a:br>
              <a:rPr lang="fi-FI" sz="4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fi-FI" sz="4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fi-FI" sz="4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Kasvun ja osallisuuden edistäminen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695378E-E086-EC7D-44D5-1472A6A390C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7408" r="-1" b="-1"/>
          <a:stretch/>
        </p:blipFill>
        <p:spPr>
          <a:xfrm>
            <a:off x="20" y="10"/>
            <a:ext cx="6430829" cy="6857990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DD089E2-CEA3-48C4-9094-610D00D94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748698" y="334928"/>
            <a:ext cx="0" cy="6188146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F49F475-10BF-4E7D-9BE8-5329BCAFE2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794205" y="1905000"/>
            <a:ext cx="3954493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621E947D-525D-4D2A-B0C3-E1BFCA6060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794205" y="6047437"/>
            <a:ext cx="3954493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Kuva 2">
            <a:extLst>
              <a:ext uri="{FF2B5EF4-FFF2-40B4-BE49-F238E27FC236}">
                <a16:creationId xmlns:a16="http://schemas.microsoft.com/office/drawing/2014/main" id="{7684D76C-E7C6-DA16-A8CB-8414C93AA9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174" y="5431045"/>
            <a:ext cx="3175350" cy="1232783"/>
          </a:xfrm>
          <a:prstGeom prst="rect">
            <a:avLst/>
          </a:prstGeom>
        </p:spPr>
      </p:pic>
      <p:pic>
        <p:nvPicPr>
          <p:cNvPr id="5" name="Kuva 4">
            <a:extLst>
              <a:ext uri="{FF2B5EF4-FFF2-40B4-BE49-F238E27FC236}">
                <a16:creationId xmlns:a16="http://schemas.microsoft.com/office/drawing/2014/main" id="{9D16D8C2-AACC-CDBB-2256-8BD98EA257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94204" y="453643"/>
            <a:ext cx="3698240" cy="1480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8105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BD1AE81-6A03-D4EA-007C-098E39E030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Ylläpitää turvallisuutta, työkykyä ja työhyvinvointia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E02B28-1F9E-559D-D7BD-FE8044BC18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391" y="1905001"/>
            <a:ext cx="4010735" cy="3847526"/>
          </a:xfrm>
        </p:spPr>
        <p:txBody>
          <a:bodyPr/>
          <a:lstStyle/>
          <a:p>
            <a:pPr marL="0" indent="0">
              <a:buNone/>
            </a:pPr>
            <a:r>
              <a:rPr lang="fi-FI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Osaan huolehtia: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i-FI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Asiakkaan turvallisuudesta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i-FI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Aseptiikasta ja hygieniasta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i-FI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Ergonomiasta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i-FI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Riski- ja kuormitustekijöiden huomioimisesta</a:t>
            </a:r>
          </a:p>
          <a:p>
            <a:pPr marL="0" indent="0">
              <a:buNone/>
            </a:pPr>
            <a:endParaRPr lang="fi-FI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fi-FI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7023E14-3FC5-0964-A671-1EE9CC92D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10</a:t>
            </a:fld>
            <a:endParaRPr lang="en-US"/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83442B61-CF68-A8DC-29B3-0B52B8F57079}"/>
              </a:ext>
            </a:extLst>
          </p:cNvPr>
          <p:cNvSpPr txBox="1"/>
          <p:nvPr/>
        </p:nvSpPr>
        <p:spPr>
          <a:xfrm>
            <a:off x="5601836" y="1920549"/>
            <a:ext cx="3495675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 dirty="0">
                <a:latin typeface="Calibri" panose="020F0502020204030204" pitchFamily="34" charset="0"/>
                <a:cs typeface="Calibri" panose="020F0502020204030204" pitchFamily="34" charset="0"/>
              </a:rPr>
              <a:t>Noudatan:</a:t>
            </a:r>
          </a:p>
          <a:p>
            <a:endParaRPr lang="fi-FI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i-FI" sz="2000" dirty="0">
                <a:latin typeface="Calibri" panose="020F0502020204030204" pitchFamily="34" charset="0"/>
                <a:cs typeface="Calibri" panose="020F0502020204030204" pitchFamily="34" charset="0"/>
              </a:rPr>
              <a:t>Turvallisuusohjeita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fi-FI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i-FI" sz="2000" dirty="0">
                <a:latin typeface="Calibri" panose="020F0502020204030204" pitchFamily="34" charset="0"/>
                <a:cs typeface="Calibri" panose="020F0502020204030204" pitchFamily="34" charset="0"/>
              </a:rPr>
              <a:t>Työturvallisuutta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262871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A5AD6BF-5769-CC82-9544-9A4934E44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Arvioida ja kehittää toimintaansa: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3C071BF-32F1-3CC6-B148-E888703FF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351" y="2108595"/>
            <a:ext cx="9851124" cy="3643931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i-FI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Asetan itselleni tavoitteita ja päivitän niitä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i-FI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Tunnistan vahvuuksiani ja kehittämistarpeitani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i-FI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Pyydän palautetta ja muutan toimintaani tarvittaessa sen avulla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i-FI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Teen itsearviointia</a:t>
            </a:r>
          </a:p>
          <a:p>
            <a:pPr marL="0" indent="0">
              <a:buNone/>
            </a:pPr>
            <a:endParaRPr lang="fi-FI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07B7686-6620-45B0-BE69-884E8CDC2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3886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0227E5-5747-9500-0C9D-54AB7085D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Omat tavoitteeni: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9FAFFEF-A5DC-334B-763B-15FC6B742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8035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E5EF55A-DDBA-1ADA-7EDB-357B22626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Tärkeimmät oppimani asiat: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CEDF6CE-887B-4E29-CFFC-FDFE9A9E2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9781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80797DA-F218-2F26-0FA5-1EBBE4456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Itsearviointi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6DA77BB-4137-2318-0881-D512D7CD4B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391" y="2108595"/>
            <a:ext cx="9947083" cy="3643931"/>
          </a:xfrm>
        </p:spPr>
        <p:txBody>
          <a:bodyPr/>
          <a:lstStyle/>
          <a:p>
            <a:pPr marL="0" indent="0">
              <a:buNone/>
            </a:pPr>
            <a:r>
              <a:rPr lang="fi-FI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Mitkä asiat onnistuivat?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Mitä haluaisin kehittää?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A33A9BA-E98A-BDB6-320A-A22B39BC3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9453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29FC588-D5A8-12F1-85E4-49D3B98DE9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solidFill>
                  <a:schemeClr val="tx1"/>
                </a:solidFill>
              </a:rPr>
              <a:t>Tehtävä toiselle työpaikkajaksolle: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673B1B6-0611-E636-9DA0-AA189CE16F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391" y="2108595"/>
            <a:ext cx="9947083" cy="4318784"/>
          </a:xfrm>
        </p:spPr>
        <p:txBody>
          <a:bodyPr/>
          <a:lstStyle/>
          <a:p>
            <a:pPr marL="0" indent="0">
              <a:buNone/>
            </a:pPr>
            <a:r>
              <a:rPr lang="fi-FI" sz="2400" dirty="0">
                <a:solidFill>
                  <a:schemeClr val="tx1"/>
                </a:solidFill>
              </a:rPr>
              <a:t>Selvitä yhden asiakkaan/asukkaan tilannetta tarkemmin.</a:t>
            </a:r>
          </a:p>
          <a:p>
            <a:r>
              <a:rPr lang="fi-FI" sz="2000" dirty="0">
                <a:solidFill>
                  <a:schemeClr val="tx1"/>
                </a:solidFill>
              </a:rPr>
              <a:t>Millainen on asiakkaan toimintakyky?</a:t>
            </a:r>
          </a:p>
          <a:p>
            <a:pPr marL="0" indent="0">
              <a:buNone/>
            </a:pPr>
            <a:endParaRPr lang="fi-FI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F99A50C-4649-6A6F-504D-AAB32F35B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A88F0-556B-4BB7-8AAB-D63AEB65C662}" type="datetime1">
              <a:rPr lang="en-US" smtClean="0"/>
              <a:t>11/15/2024</a:t>
            </a:fld>
            <a:endParaRPr lang="en-US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768AFEA-0517-0C48-5CF3-83D206909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8972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C4ED127-B5AB-7D81-F41A-7ACC2A7982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391" y="2108595"/>
            <a:ext cx="9947083" cy="3643931"/>
          </a:xfrm>
        </p:spPr>
        <p:txBody>
          <a:bodyPr/>
          <a:lstStyle/>
          <a:p>
            <a:r>
              <a:rPr lang="fi-FI" dirty="0">
                <a:solidFill>
                  <a:schemeClr val="tx1"/>
                </a:solidFill>
              </a:rPr>
              <a:t>Fyysisestä?</a:t>
            </a:r>
          </a:p>
          <a:p>
            <a:pPr>
              <a:buFontTx/>
              <a:buChar char="-"/>
            </a:pPr>
            <a:endParaRPr lang="fi-FI" dirty="0">
              <a:solidFill>
                <a:schemeClr val="tx1"/>
              </a:solidFill>
            </a:endParaRPr>
          </a:p>
          <a:p>
            <a:r>
              <a:rPr lang="fi-FI" dirty="0">
                <a:solidFill>
                  <a:schemeClr val="tx1"/>
                </a:solidFill>
              </a:rPr>
              <a:t>Psyykkisestä?</a:t>
            </a:r>
          </a:p>
          <a:p>
            <a:pPr>
              <a:buFontTx/>
              <a:buChar char="-"/>
            </a:pPr>
            <a:endParaRPr lang="fi-FI" dirty="0">
              <a:solidFill>
                <a:schemeClr val="tx1"/>
              </a:solidFill>
            </a:endParaRPr>
          </a:p>
          <a:p>
            <a:r>
              <a:rPr lang="fi-FI" dirty="0">
                <a:solidFill>
                  <a:schemeClr val="tx1"/>
                </a:solidFill>
              </a:rPr>
              <a:t>Sosiaalisesta?</a:t>
            </a:r>
          </a:p>
          <a:p>
            <a:pPr marL="0" indent="0">
              <a:buNone/>
            </a:pPr>
            <a:endParaRPr lang="fi-FI" dirty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endParaRPr lang="fi-FI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fi-FI" dirty="0">
              <a:solidFill>
                <a:schemeClr val="tx1"/>
              </a:solidFill>
            </a:endParaRPr>
          </a:p>
          <a:p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B445AF7-C0E5-BEE3-A8E9-65E9C34BA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A88F0-556B-4BB7-8AAB-D63AEB65C662}" type="datetime1">
              <a:rPr lang="en-US" smtClean="0"/>
              <a:t>11/15/2024</a:t>
            </a:fld>
            <a:endParaRPr lang="en-US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44E97CB-8438-7E5D-19C6-903DB4EB4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16</a:t>
            </a:fld>
            <a:endParaRPr lang="en-US"/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A6754BA9-3A62-2A4C-6080-4BA3B3E73FDE}"/>
              </a:ext>
            </a:extLst>
          </p:cNvPr>
          <p:cNvSpPr txBox="1"/>
          <p:nvPr/>
        </p:nvSpPr>
        <p:spPr>
          <a:xfrm>
            <a:off x="523875" y="533400"/>
            <a:ext cx="99441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000" dirty="0">
                <a:solidFill>
                  <a:schemeClr val="tx1"/>
                </a:solidFill>
                <a:latin typeface="+mj-lt"/>
              </a:rPr>
              <a:t>Millaisia huomioita teet hänen tilanteestaan: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055195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5DB89EB-515D-5F38-0F24-F27F37767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solidFill>
                  <a:schemeClr val="tx1"/>
                </a:solidFill>
              </a:rPr>
              <a:t>Avun tarve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EACC6F2-883E-768D-4507-88005CC85F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391" y="2108595"/>
            <a:ext cx="9947083" cy="3643931"/>
          </a:xfrm>
        </p:spPr>
        <p:txBody>
          <a:bodyPr>
            <a:normAutofit/>
          </a:bodyPr>
          <a:lstStyle/>
          <a:p>
            <a:r>
              <a:rPr lang="fi-FI" sz="2000" dirty="0">
                <a:solidFill>
                  <a:schemeClr val="tx1"/>
                </a:solidFill>
              </a:rPr>
              <a:t>Millaista apua/avustamista asiakas/asukas tarvitsee?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3CB6523-5166-73CC-3A05-381AA245F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A88F0-556B-4BB7-8AAB-D63AEB65C662}" type="datetime1">
              <a:rPr lang="en-US" smtClean="0"/>
              <a:t>11/15/2024</a:t>
            </a:fld>
            <a:endParaRPr lang="en-US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5E1CB8A-6A30-BA16-8AF9-6002491C7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95CFD5C-3070-2747-8AE6-102B10BCA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678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9B20B52-3D80-661C-0A6B-36F452B3D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Kasvun ja osallisuuden edistäminen  (25 </a:t>
            </a:r>
            <a:r>
              <a:rPr lang="fi-FI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osp</a:t>
            </a:r>
            <a:r>
              <a:rPr lang="fi-FI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03B61FA-BA10-DFAB-4D03-7E6C1B63A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2</a:t>
            </a:fld>
            <a:endParaRPr lang="en-US"/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601E3232-6161-7E95-91EA-D6FE1975AAD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18391" y="1479560"/>
            <a:ext cx="10295638" cy="466281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2000" b="0" i="0" u="none" strike="noStrike" cap="none" normalizeH="0" baseline="0" dirty="0">
                <a:ln>
                  <a:noFill/>
                </a:ln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Ammattitaitovaatimukset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altLang="fi-FI" sz="2000" b="0" i="0" u="none" strike="noStrike" cap="none" normalizeH="0" baseline="0" dirty="0">
              <a:ln>
                <a:noFill/>
              </a:ln>
              <a:solidFill>
                <a:srgbClr val="212529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2000" b="0" i="0" u="none" strike="noStrike" cap="none" normalizeH="0" baseline="0" dirty="0">
                <a:ln>
                  <a:noFill/>
                </a:ln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Opiskelija osaa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altLang="fi-FI" sz="2000" b="0" i="0" u="none" strike="noStrike" cap="none" normalizeH="0" baseline="0" dirty="0">
              <a:ln>
                <a:noFill/>
              </a:ln>
              <a:solidFill>
                <a:srgbClr val="212529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i-FI" altLang="fi-FI" sz="2000" b="0" i="0" u="none" strike="noStrike" cap="none" normalizeH="0" baseline="0" dirty="0">
                <a:ln>
                  <a:noFill/>
                </a:ln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työskennellä kasvatus-, sosiaali- ja terveysalan työn säädösten, määräysten, toimintaperiaatteiden, arvojen ja ammattieettisten ohjeiden mukaan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i-FI" altLang="fi-FI" sz="2000" b="0" i="0" u="none" strike="noStrike" cap="none" normalizeH="0" baseline="0" dirty="0">
                <a:ln>
                  <a:noFill/>
                </a:ln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suunnitella työtään ja tehdä yhteistyötä työryhmän kanssa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i-FI" altLang="fi-FI" sz="2000" b="0" i="0" u="none" strike="noStrike" cap="none" normalizeH="0" baseline="0" dirty="0">
                <a:ln>
                  <a:noFill/>
                </a:ln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suunnitella, toteuttaa ja arvioida kasvun ja osallisuuden edistämistä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i-FI" altLang="fi-FI" sz="2000" b="0" i="0" u="none" strike="noStrike" cap="none" normalizeH="0" baseline="0" dirty="0">
                <a:ln>
                  <a:noFill/>
                </a:ln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toimia vuorovaikutuksessa asiakkaan kanssa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i-FI" altLang="fi-FI" sz="2000" b="0" i="0" u="none" strike="noStrike" cap="none" normalizeH="0" baseline="0" dirty="0">
                <a:ln>
                  <a:noFill/>
                </a:ln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edistää kasvua ja osallisuutta käyttäen alan työmenetelmiä, -välineitä ja materiaaleja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i-FI" altLang="fi-FI" sz="2000" b="0" i="0" u="none" strike="noStrike" cap="none" normalizeH="0" baseline="0" dirty="0">
                <a:ln>
                  <a:noFill/>
                </a:ln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ohjata ja avustaa päivittäisissä toiminnoissa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i-FI" altLang="fi-FI" sz="2000" b="0" i="0" u="none" strike="noStrike" cap="none" normalizeH="0" baseline="0" dirty="0">
                <a:ln>
                  <a:noFill/>
                </a:ln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huolehtia asiakkaan hyvinvoinnista, terveydestä ja turvallisuudesta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i-FI" altLang="fi-FI" sz="2000" b="0" i="0" u="none" strike="noStrike" cap="none" normalizeH="0" baseline="0" dirty="0">
                <a:ln>
                  <a:noFill/>
                </a:ln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antaa tietoa palveluista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i-FI" altLang="fi-FI" sz="2000" b="0" i="0" u="none" strike="noStrike" cap="none" normalizeH="0" baseline="0" dirty="0">
                <a:ln>
                  <a:noFill/>
                </a:ln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ylläpitää turvallisuutta, työkykyään ja työhyvinvointiaan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i-FI" altLang="fi-FI" sz="2000" b="0" i="0" u="none" strike="noStrike" cap="none" normalizeH="0" baseline="0" dirty="0">
                <a:ln>
                  <a:noFill/>
                </a:ln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arvioida ja kehittää toimintaansa.</a:t>
            </a:r>
          </a:p>
        </p:txBody>
      </p:sp>
    </p:spTree>
    <p:extLst>
      <p:ext uri="{BB962C8B-B14F-4D97-AF65-F5344CB8AC3E}">
        <p14:creationId xmlns:p14="http://schemas.microsoft.com/office/powerpoint/2010/main" val="2890277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019C8EC-E755-F59C-F934-247B508FB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Työskennellä sosiaali- ja terveysalan työn säädösten, määräysten, toimintaperiaatteiden, arvojen ja ammattieettisten ohjeiden mukaan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846C7E1-5D63-732B-3810-E8438B2BD2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391" y="2108595"/>
            <a:ext cx="10259134" cy="43187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Olen tutustunut työpaikalla ja toiminut näiden mukaan: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i-FI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Arvot ja toimintaperiaatteet     	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i-FI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Perehdytyskansio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i-FI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Salassapito- ja vaitiolovelvollisuus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i-FI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Asiakkaan oikeudet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i-FI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Eettiset periaatteet ja tavat toteuttaa näitä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i-FI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Kestävän kehityksen periaatteet</a:t>
            </a:r>
          </a:p>
          <a:p>
            <a:pPr marL="0" indent="0">
              <a:buNone/>
            </a:pPr>
            <a:endParaRPr lang="fi-FI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9B26009-2B74-8BE3-5D63-B75C26584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1525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01D7B7-3028-B2CE-215D-057554B87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Suunnitella työtä ja tehdä yhteistyötä työryhmän kanssa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95FC97C-2FE9-E2AA-351C-A3A2CEE386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391" y="1895474"/>
            <a:ext cx="9879699" cy="496252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fi-FI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len oppinut: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i-FI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Suunnittelemaan omaa työtäni työvuoron aikana työpaikan käytäntöjen mukaan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i-FI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Suunnittelemaan työtä asiakaslähtöisesti (esim. tarpeet, voimavarat)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i-FI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mitä ammattiryhmiä työyhteisössä työskentelee:</a:t>
            </a:r>
          </a:p>
          <a:p>
            <a:pPr marL="0" indent="0">
              <a:buNone/>
            </a:pPr>
            <a:r>
              <a:rPr lang="fi-FI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Kirjaa ammattiryhmät tähän __________________________________________________________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i-FI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Työskentelemään työryhmän kanssa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i-FI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Toimimaan työyhteisössä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i-FI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Kirjaamaan tai kertomaan asiakasta ja hoiva-avustajan työtä koskevat tiedot muille työntekijöille</a:t>
            </a:r>
          </a:p>
          <a:p>
            <a:pPr>
              <a:buFont typeface="Wingdings" panose="05000000000000000000" pitchFamily="2" charset="2"/>
              <a:buChar char="q"/>
            </a:pPr>
            <a:endParaRPr lang="fi-FI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fi-FI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fi-FI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fi-FI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2A31701-2B49-2A2B-EABD-7EDB667F4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5668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11AB907-6D34-E926-C91E-B673A621E7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Suunnitella, toteuttaa ja arvioida kasvun ja osallisuuden edistämistä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0B8F8BE-681C-FFA6-A102-D74ED649D1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375" y="1787858"/>
            <a:ext cx="10306050" cy="41243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Osaan: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i-FI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Kerätä tietoa asiakkaasta eri tavoin (esim. haastattelemalla/keskustelemalla, havainnoimalla, muilta työntekijöiltä)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i-FI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Kerätä tietoa asiakkaan</a:t>
            </a:r>
          </a:p>
          <a:p>
            <a:pPr>
              <a:buFontTx/>
              <a:buChar char="-"/>
            </a:pPr>
            <a:r>
              <a:rPr lang="fi-FI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fyysisestä, psyykkisestä ja sosiaalisesta tilanteesta</a:t>
            </a:r>
          </a:p>
          <a:p>
            <a:pPr>
              <a:buFontTx/>
              <a:buChar char="-"/>
            </a:pPr>
            <a:r>
              <a:rPr lang="fi-FI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toimintakyvystä ja voimavaroista</a:t>
            </a:r>
          </a:p>
          <a:p>
            <a:pPr>
              <a:buFontTx/>
              <a:buChar char="-"/>
            </a:pPr>
            <a:r>
              <a:rPr lang="fi-FI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toiveista ja kiinnostuksen kohteista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i-FI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Suunnitella ja toteuttaa asiakastyötä yhdessä muiden työntekijöiden kanssa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i-FI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Arvioida suunnitelman ja toiminnan onnistumista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4E7EAD9-7273-8E00-60FA-250FC4D20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056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DA46FCF-ABF6-7ABD-56E2-509AFE870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Toimia vuorovaikutuksessa asiakkaan kanssa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E916CFD-AD37-9634-FE38-8ABD9D759B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391" y="1887754"/>
            <a:ext cx="9947083" cy="403170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Osaan: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i-FI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Kohdata asiakkaan arvostavasti ja kunnioittavasti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i-FI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Kohdata asiakkaan omaiset arvostavasti ja kunnioittavasti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i-FI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Kuunnella aidosti ja läsnäolevasti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i-FI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Kommunikoida selkeästi ja ammatillisesti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i-FI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Huomioida asiakas yksilöllisesti (esim. kieli, kulttuuri)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i-FI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Käyttää tarvittaessa puhetta tukevia kommunikointi-/kommunikaatiomenetelmiä (esim. elekieli, kuvat, tukiviittomat)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032ADAA-6B0D-2E07-186E-B66B067E1C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6384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0941A10-5734-95F4-80DA-A1585AE7C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Ohjata ja avustaa päivittäisissä toimissa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232AB21-CFAB-E4D3-6EDF-748484A040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391" y="1894102"/>
            <a:ext cx="4144084" cy="464957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i-FI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Olen harjoitellut</a:t>
            </a:r>
            <a:r>
              <a:rPr lang="fi-FI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avustamaan </a:t>
            </a:r>
            <a:r>
              <a:rPr lang="fi-FI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asiakasta: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i-FI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Pukemisessa/riisumisessa	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i-FI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Ruokailussa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i-FI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Pesuissa ja wc-toimissa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i-FI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Siirtymisissä ja liikkumisessa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i-FI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Ulkoilussa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i-FI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Apuvälineiden käytössä/hyödyntäen apuvälineitä</a:t>
            </a:r>
          </a:p>
          <a:p>
            <a:pPr marL="0" indent="0">
              <a:buNone/>
            </a:pPr>
            <a:endParaRPr lang="fi-FI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5535227-F75B-FFAD-8945-8A5CB76BA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7</a:t>
            </a:fld>
            <a:endParaRPr lang="en-US"/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43035942-9C56-2395-AAD0-670C0F914EA7}"/>
              </a:ext>
            </a:extLst>
          </p:cNvPr>
          <p:cNvSpPr txBox="1"/>
          <p:nvPr/>
        </p:nvSpPr>
        <p:spPr>
          <a:xfrm>
            <a:off x="5410200" y="1994295"/>
            <a:ext cx="4879074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 dirty="0">
                <a:latin typeface="Calibri" panose="020F0502020204030204" pitchFamily="34" charset="0"/>
                <a:cs typeface="Calibri" panose="020F0502020204030204" pitchFamily="34" charset="0"/>
              </a:rPr>
              <a:t>Olen harjoitellut </a:t>
            </a:r>
            <a:r>
              <a:rPr lang="fi-FI" sz="2000" b="1" dirty="0">
                <a:latin typeface="Calibri" panose="020F0502020204030204" pitchFamily="34" charset="0"/>
                <a:cs typeface="Calibri" panose="020F0502020204030204" pitchFamily="34" charset="0"/>
              </a:rPr>
              <a:t>ohjaamaan</a:t>
            </a:r>
            <a:r>
              <a:rPr lang="fi-FI" sz="2000" dirty="0">
                <a:latin typeface="Calibri" panose="020F0502020204030204" pitchFamily="34" charset="0"/>
                <a:cs typeface="Calibri" panose="020F0502020204030204" pitchFamily="34" charset="0"/>
              </a:rPr>
              <a:t> asiakasta:</a:t>
            </a:r>
          </a:p>
          <a:p>
            <a:endParaRPr lang="fi-FI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i-FI" sz="2000" dirty="0">
                <a:latin typeface="Calibri" panose="020F0502020204030204" pitchFamily="34" charset="0"/>
                <a:cs typeface="Calibri" panose="020F0502020204030204" pitchFamily="34" charset="0"/>
              </a:rPr>
              <a:t>Sanallisesti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fi-FI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i-FI" sz="2000" dirty="0">
                <a:latin typeface="Calibri" panose="020F0502020204030204" pitchFamily="34" charset="0"/>
                <a:cs typeface="Calibri" panose="020F0502020204030204" pitchFamily="34" charset="0"/>
              </a:rPr>
              <a:t>Näyttäen mallia</a:t>
            </a:r>
          </a:p>
          <a:p>
            <a:endParaRPr lang="fi-FI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i-FI" sz="2000" dirty="0">
                <a:latin typeface="Calibri" panose="020F0502020204030204" pitchFamily="34" charset="0"/>
                <a:cs typeface="Calibri" panose="020F0502020204030204" pitchFamily="34" charset="0"/>
              </a:rPr>
              <a:t>Manuaalisesti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fi-FI" dirty="0"/>
          </a:p>
          <a:p>
            <a:endParaRPr lang="fi-FI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fi-FI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02679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95CD1F1-9513-8A31-CA6D-48777DC55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Edistää kasvua ja osallisuutta käyttäen alan työmenetelmiä, -välineitä ja materiaaleja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E2B0C9-937E-92EA-D824-B6F34DDDE3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Olen harjoitellut: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i-FI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Käyttämään erilaisia toiminnallisia menetelmiä (esim. musiikki, liikunta, taide, kädentaidot)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i-FI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Suunnittelemaan asiakasta aktivoivia toimintatapoja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i-FI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Ohjaamaan viriketoimintaa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i-FI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Kannustamaan asiakasta osallistumaan järjestettävään toimintaan</a:t>
            </a:r>
          </a:p>
          <a:p>
            <a:pPr marL="0" indent="0">
              <a:buNone/>
            </a:pPr>
            <a:endParaRPr lang="fi-FI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D547D62-6C4D-862A-AC3D-4376A271B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0213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3198AF-712A-5766-E6D8-DCB3CBAE4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Huolehdit asiakkaan hyvinvoinnista, terveydestä ja turvallisuudesta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FA5C2EA-FEB4-8DEC-26D5-313C79DEA1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fi-FI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Osaan: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i-FI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Havainnoida asiakkaan vointia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i-FI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Huolehtia asiakkaan turvallisuudesta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i-FI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Huolehtia esteettömyydestä sekä tilojen siisteydestä ja puhtaudesta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i-FI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Ennakoida riski-/vaaratilanteita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i-FI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Huomioida asiakkaan hyvinvointiin vaikuttavia tekijöitä ja edistää niiden toteutumista (mm. puhtaus, ravitsemus, mielenterveys)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4A6C8BA-E29D-B1B5-7612-A8D7D38B6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14782"/>
      </p:ext>
    </p:extLst>
  </p:cSld>
  <p:clrMapOvr>
    <a:masterClrMapping/>
  </p:clrMapOvr>
</p:sld>
</file>

<file path=ppt/theme/theme1.xml><?xml version="1.0" encoding="utf-8"?>
<a:theme xmlns:a="http://schemas.openxmlformats.org/drawingml/2006/main" name="MemoVTI">
  <a:themeElements>
    <a:clrScheme name="AnalogousFromDarkSeedLeftStep">
      <a:dk1>
        <a:srgbClr val="000000"/>
      </a:dk1>
      <a:lt1>
        <a:srgbClr val="FFFFFF"/>
      </a:lt1>
      <a:dk2>
        <a:srgbClr val="213A21"/>
      </a:dk2>
      <a:lt2>
        <a:srgbClr val="E8E4E2"/>
      </a:lt2>
      <a:accent1>
        <a:srgbClr val="299EE7"/>
      </a:accent1>
      <a:accent2>
        <a:srgbClr val="13B3AE"/>
      </a:accent2>
      <a:accent3>
        <a:srgbClr val="21B975"/>
      </a:accent3>
      <a:accent4>
        <a:srgbClr val="15BD2B"/>
      </a:accent4>
      <a:accent5>
        <a:srgbClr val="4BB821"/>
      </a:accent5>
      <a:accent6>
        <a:srgbClr val="81B113"/>
      </a:accent6>
      <a:hlink>
        <a:srgbClr val="3C9431"/>
      </a:hlink>
      <a:folHlink>
        <a:srgbClr val="7F7F7F"/>
      </a:folHlink>
    </a:clrScheme>
    <a:fontScheme name="Elephant Univers Condensed">
      <a:majorFont>
        <a:latin typeface="Elephant"/>
        <a:ea typeface=""/>
        <a:cs typeface=""/>
      </a:majorFont>
      <a:minorFont>
        <a:latin typeface="Univers Condense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moVTI" id="{DF30D94D-D909-45F8-8565-C675708280D4}" vid="{636A8D8B-0354-48FA-9492-83E81C2616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1251</TotalTime>
  <Words>543</Words>
  <Application>Microsoft Office PowerPoint</Application>
  <PresentationFormat>Laajakuva</PresentationFormat>
  <Paragraphs>137</Paragraphs>
  <Slides>17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17</vt:i4>
      </vt:variant>
    </vt:vector>
  </HeadingPairs>
  <TitlesOfParts>
    <vt:vector size="23" baseType="lpstr">
      <vt:lpstr>Arial</vt:lpstr>
      <vt:lpstr>Calibri</vt:lpstr>
      <vt:lpstr>Elephant</vt:lpstr>
      <vt:lpstr>Univers Condensed</vt:lpstr>
      <vt:lpstr>Wingdings</vt:lpstr>
      <vt:lpstr>MemoVTI</vt:lpstr>
      <vt:lpstr>Hoiva-avustajan osaaminen  Kasvun ja osallisuuden edistäminen</vt:lpstr>
      <vt:lpstr>Kasvun ja osallisuuden edistäminen  (25 osp)</vt:lpstr>
      <vt:lpstr>Työskennellä sosiaali- ja terveysalan työn säädösten, määräysten, toimintaperiaatteiden, arvojen ja ammattieettisten ohjeiden mukaan</vt:lpstr>
      <vt:lpstr>Suunnitella työtä ja tehdä yhteistyötä työryhmän kanssa </vt:lpstr>
      <vt:lpstr>Suunnitella, toteuttaa ja arvioida kasvun ja osallisuuden edistämistä</vt:lpstr>
      <vt:lpstr>Toimia vuorovaikutuksessa asiakkaan kanssa</vt:lpstr>
      <vt:lpstr>Ohjata ja avustaa päivittäisissä toimissa</vt:lpstr>
      <vt:lpstr>Edistää kasvua ja osallisuutta käyttäen alan työmenetelmiä, -välineitä ja materiaaleja</vt:lpstr>
      <vt:lpstr>Huolehdit asiakkaan hyvinvoinnista, terveydestä ja turvallisuudesta</vt:lpstr>
      <vt:lpstr>Ylläpitää turvallisuutta, työkykyä ja työhyvinvointia</vt:lpstr>
      <vt:lpstr>Arvioida ja kehittää toimintaansa:</vt:lpstr>
      <vt:lpstr>Omat tavoitteeni:</vt:lpstr>
      <vt:lpstr>Tärkeimmät oppimani asiat:</vt:lpstr>
      <vt:lpstr>Itsearviointi</vt:lpstr>
      <vt:lpstr>Tehtävä toiselle työpaikkajaksolle:</vt:lpstr>
      <vt:lpstr>PowerPoint-esitys</vt:lpstr>
      <vt:lpstr>Avun tarve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Hoiva-avustajan osaaminen</dc:title>
  <dc:creator>Heini Toivonen</dc:creator>
  <cp:lastModifiedBy>Heini Toivonen</cp:lastModifiedBy>
  <cp:revision>51</cp:revision>
  <cp:lastPrinted>2023-10-24T12:18:45Z</cp:lastPrinted>
  <dcterms:created xsi:type="dcterms:W3CDTF">2023-08-28T10:30:51Z</dcterms:created>
  <dcterms:modified xsi:type="dcterms:W3CDTF">2024-11-15T06:52:55Z</dcterms:modified>
</cp:coreProperties>
</file>