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9" r:id="rId2"/>
    <p:sldId id="305" r:id="rId3"/>
    <p:sldId id="257" r:id="rId4"/>
    <p:sldId id="258" r:id="rId5"/>
    <p:sldId id="303" r:id="rId6"/>
    <p:sldId id="260" r:id="rId7"/>
    <p:sldId id="262" r:id="rId8"/>
    <p:sldId id="298" r:id="rId9"/>
    <p:sldId id="261" r:id="rId10"/>
    <p:sldId id="263" r:id="rId11"/>
    <p:sldId id="304" r:id="rId12"/>
    <p:sldId id="281" r:id="rId13"/>
    <p:sldId id="282" r:id="rId14"/>
    <p:sldId id="300" r:id="rId15"/>
    <p:sldId id="283" r:id="rId16"/>
    <p:sldId id="295" r:id="rId17"/>
    <p:sldId id="284" r:id="rId18"/>
    <p:sldId id="296" r:id="rId19"/>
    <p:sldId id="285" r:id="rId20"/>
    <p:sldId id="291" r:id="rId21"/>
    <p:sldId id="302" r:id="rId22"/>
    <p:sldId id="301" r:id="rId23"/>
    <p:sldId id="297" r:id="rId24"/>
  </p:sldIdLst>
  <p:sldSz cx="9144000" cy="6858000" type="screen4x3"/>
  <p:notesSz cx="9872663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7846516-43E9-4F1C-84CB-6956380648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7301" cy="341031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4EA202D-41E3-4520-A7BA-39D734221E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3039" y="0"/>
            <a:ext cx="4277301" cy="341031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r">
              <a:defRPr sz="1200"/>
            </a:lvl1pPr>
          </a:lstStyle>
          <a:p>
            <a:fld id="{C5CC1E15-5F6D-4D10-9932-AFAE44DFF12B}" type="datetimeFigureOut">
              <a:rPr lang="fi-FI" smtClean="0"/>
              <a:t>6.9.2019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2B723FC-36FE-4920-8324-D9F2FDF5CC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456644"/>
            <a:ext cx="4277301" cy="341031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7827184-D9EA-4458-8456-17803D8E2E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3039" y="6456644"/>
            <a:ext cx="4277301" cy="341031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r">
              <a:defRPr sz="1200"/>
            </a:lvl1pPr>
          </a:lstStyle>
          <a:p>
            <a:fld id="{0FF74EBB-7931-4B2D-B553-0961851BA4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2453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39714" y="3213267"/>
            <a:ext cx="3729842" cy="1520657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TÄHÄN OTSIKKO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06724" y="5225970"/>
            <a:ext cx="4195822" cy="824696"/>
          </a:xfrm>
          <a:noFill/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EE027E-873D-4A0D-9C7B-0011CC14C74D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88" y="183481"/>
            <a:ext cx="1688452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6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2061431" y="2943893"/>
            <a:ext cx="5021139" cy="1790031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TÄHÄN OTSIKKO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747778" y="5225970"/>
            <a:ext cx="5648445" cy="824696"/>
          </a:xfrm>
          <a:noFill/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6EA741-73F8-4976-88BC-B336485A702A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88" y="183481"/>
            <a:ext cx="1688452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0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3"/>
          <a:stretch/>
        </p:blipFill>
        <p:spPr>
          <a:xfrm>
            <a:off x="0" y="0"/>
            <a:ext cx="9144000" cy="6603357"/>
          </a:xfrm>
          <a:prstGeom prst="rect">
            <a:avLst/>
          </a:prstGeom>
        </p:spPr>
      </p:pic>
      <p:pic>
        <p:nvPicPr>
          <p:cNvPr id="9" name="Kuva 8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777" y="192863"/>
            <a:ext cx="1686769" cy="919760"/>
          </a:xfrm>
          <a:prstGeom prst="rect">
            <a:avLst/>
          </a:prstGeom>
        </p:spPr>
      </p:pic>
      <p:sp>
        <p:nvSpPr>
          <p:cNvPr id="13" name="Suorakulmio 12"/>
          <p:cNvSpPr/>
          <p:nvPr/>
        </p:nvSpPr>
        <p:spPr>
          <a:xfrm>
            <a:off x="1747778" y="2581154"/>
            <a:ext cx="5648445" cy="2384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cap="all" baseline="0" dirty="0">
              <a:solidFill>
                <a:schemeClr val="tx1"/>
              </a:solidFill>
            </a:endParaRPr>
          </a:p>
        </p:txBody>
      </p:sp>
      <p:sp>
        <p:nvSpPr>
          <p:cNvPr id="17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2061431" y="2943893"/>
            <a:ext cx="5021139" cy="1790031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TÄHÄN OTSIKKO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747778" y="5225970"/>
            <a:ext cx="5648445" cy="824696"/>
          </a:xfrm>
          <a:noFill/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B1631C-2258-4DC8-9A04-995B4273D234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222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9144000" cy="659756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tähän haluamasi kuva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E920FF-BB48-442B-8745-1B4E12BC2DAE}" type="datetime1">
              <a:rPr lang="fi-FI" smtClean="0"/>
              <a:pPr/>
              <a:t>6.9.2019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i-FI" sz="700"/>
              <a:t>Tekijä: Lisää tähän oma nimesi alatunnisteesta</a:t>
            </a:r>
            <a:endParaRPr lang="fi-FI" sz="70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88" y="183481"/>
            <a:ext cx="1688452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97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9"/>
          <a:stretch/>
        </p:blipFill>
        <p:spPr>
          <a:xfrm>
            <a:off x="0" y="0"/>
            <a:ext cx="9144000" cy="6609144"/>
          </a:xfrm>
          <a:prstGeom prst="rect">
            <a:avLst/>
          </a:prstGeom>
        </p:spPr>
      </p:pic>
      <p:sp>
        <p:nvSpPr>
          <p:cNvPr id="11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648459"/>
            <a:ext cx="7886700" cy="3561079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b="1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Välidian teksti</a:t>
            </a:r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E9549C-9CC5-4C12-A838-714093C1D9B5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2913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648459"/>
            <a:ext cx="7886700" cy="3561079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 dirty="0" err="1"/>
              <a:t>VäliDIAN</a:t>
            </a:r>
            <a:r>
              <a:rPr lang="fi-FI" dirty="0"/>
              <a:t> teksti</a:t>
            </a:r>
          </a:p>
        </p:txBody>
      </p:sp>
      <p:sp>
        <p:nvSpPr>
          <p:cNvPr id="18" name="Päivämäärän paikkamerkki 1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0747EA-234F-4207-91E7-212A44909F53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20" name="Dian numeron paikkamerkki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0203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606724" y="5225970"/>
            <a:ext cx="4195822" cy="824696"/>
          </a:xfrm>
          <a:noFill/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A9FA42-0A2F-4A1F-86F2-F7CFC22257FF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39714" y="3213267"/>
            <a:ext cx="3729842" cy="1520657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TÄHÄN OTSIKKO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88" y="183481"/>
            <a:ext cx="1688452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1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6992" y="5225970"/>
            <a:ext cx="3495554" cy="824696"/>
          </a:xfrm>
          <a:noFill/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E7D578-4AB6-4AC5-9E0C-44FA03B20039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5439507" y="2256692"/>
            <a:ext cx="3364523" cy="2477233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TÄHÄN OTSIKKO</a:t>
            </a: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88" y="183481"/>
            <a:ext cx="1688452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606724" y="5225970"/>
            <a:ext cx="4195822" cy="824696"/>
          </a:xfrm>
          <a:noFill/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DFFE22-1A7E-4C7C-8CA7-D0ED70C396C3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39714" y="3213267"/>
            <a:ext cx="3729842" cy="1520657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TÄHÄN OTSIKKO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88" y="183481"/>
            <a:ext cx="1688452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71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606724" y="5225970"/>
            <a:ext cx="4195822" cy="824696"/>
          </a:xfrm>
          <a:noFill/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05D8D1-8500-4469-902C-838ACB4C8AB6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5263661" y="2397369"/>
            <a:ext cx="3563815" cy="2336555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TÄHÄN OTSIKKO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88" y="183481"/>
            <a:ext cx="1688452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5ED4-123B-45F3-AF0C-88CA23C33B2C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8650" y="2373032"/>
            <a:ext cx="7886700" cy="40451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8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ja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Päivämäärän paikkamerkki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9080-4919-4C16-8328-9A169A1F9C63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14" name="Alatunnisteen paikkamerkki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8650" y="2373032"/>
            <a:ext cx="7886700" cy="180542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363635"/>
            <a:ext cx="9144000" cy="223393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tähän haluamasi kuva</a:t>
            </a:r>
          </a:p>
        </p:txBody>
      </p:sp>
    </p:spTree>
    <p:extLst>
      <p:ext uri="{BB962C8B-B14F-4D97-AF65-F5344CB8AC3E}">
        <p14:creationId xmlns:p14="http://schemas.microsoft.com/office/powerpoint/2010/main" val="200510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ja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38650" cy="65975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tähän haluamasi kuva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5"/>
          </p:nvPr>
        </p:nvSpPr>
        <p:spPr>
          <a:xfrm>
            <a:off x="4537276" y="2372399"/>
            <a:ext cx="3978074" cy="4005251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37276" y="868082"/>
            <a:ext cx="3978074" cy="1328400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CF19877-8DC4-4B8A-B6DF-F543D3A70159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18" name="Alatunnisteen paikkamerkki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19" name="Dian numeron paikkamerkki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778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ja pysty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4705350" y="868082"/>
            <a:ext cx="4438650" cy="572948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tähän haluamasi kuva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5"/>
          </p:nvPr>
        </p:nvSpPr>
        <p:spPr>
          <a:xfrm>
            <a:off x="460576" y="2372399"/>
            <a:ext cx="3978074" cy="400525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0576" y="868082"/>
            <a:ext cx="3978074" cy="1328400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4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3370C79-E900-40F2-8B55-34168FD8281E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18" name="Alatunnisteen paikkamerkki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19" name="Dian numeron paikkamerkki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134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72400"/>
            <a:ext cx="3886200" cy="40110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72400"/>
            <a:ext cx="3886200" cy="40110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AA-16A2-4E25-B033-338165D3A1ED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347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väliotsikot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928395"/>
            <a:ext cx="3886200" cy="347819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928395"/>
            <a:ext cx="3886200" cy="347819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B8D9-6CAE-4911-A4DD-A0D9953907F5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15" name="Alatunnisteen paikkamerkki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291939"/>
            <a:ext cx="3886200" cy="538162"/>
          </a:xfrm>
        </p:spPr>
        <p:txBody>
          <a:bodyPr anchor="ctr" anchorCtr="0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/>
              <a:t>Tähän väliotsikko</a:t>
            </a:r>
          </a:p>
        </p:txBody>
      </p:sp>
      <p:sp>
        <p:nvSpPr>
          <p:cNvPr id="17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2291939"/>
            <a:ext cx="3886200" cy="538162"/>
          </a:xfrm>
        </p:spPr>
        <p:txBody>
          <a:bodyPr anchor="ctr" anchorCtr="0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/>
              <a:t>Tähän väliotsikko</a:t>
            </a:r>
          </a:p>
        </p:txBody>
      </p:sp>
    </p:spTree>
    <p:extLst>
      <p:ext uri="{BB962C8B-B14F-4D97-AF65-F5344CB8AC3E}">
        <p14:creationId xmlns:p14="http://schemas.microsoft.com/office/powerpoint/2010/main" val="354851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sisältöalu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AEE051D-86E8-4CA6-9BE8-285E827E0EB1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72400"/>
            <a:ext cx="3886200" cy="405154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3"/>
          </p:nvPr>
        </p:nvSpPr>
        <p:spPr>
          <a:xfrm>
            <a:off x="4664075" y="2371725"/>
            <a:ext cx="3851275" cy="2355850"/>
          </a:xfrm>
          <a:solidFill>
            <a:schemeClr val="accent1"/>
          </a:solidFill>
        </p:spPr>
        <p:txBody>
          <a:bodyPr lIns="180000" tIns="180000" rIns="180000" bIns="18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Sisällön paikkamerkki 11"/>
          <p:cNvSpPr>
            <a:spLocks noGrp="1"/>
          </p:cNvSpPr>
          <p:nvPr>
            <p:ph sz="quarter" idx="14"/>
          </p:nvPr>
        </p:nvSpPr>
        <p:spPr>
          <a:xfrm>
            <a:off x="4664075" y="4826000"/>
            <a:ext cx="3851275" cy="159861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99963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606724" y="5225970"/>
            <a:ext cx="4195822" cy="824696"/>
          </a:xfrm>
          <a:noFill/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4438650" cy="659756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tähän haluamasi kuva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8591B2-0CD3-4ED0-8773-BDE6A67C37E1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ekstin paikkamerkki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39714" y="3213267"/>
            <a:ext cx="3729842" cy="1520657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4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TÄHÄN OTSIKKO</a:t>
            </a: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88" y="183481"/>
            <a:ext cx="1688452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9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/>
          <p:nvPr/>
        </p:nvSpPr>
        <p:spPr>
          <a:xfrm>
            <a:off x="0" y="6597570"/>
            <a:ext cx="9144000" cy="2604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680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73032"/>
            <a:ext cx="7886700" cy="359089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4"/>
          </p:nvPr>
        </p:nvSpPr>
        <p:spPr>
          <a:xfrm>
            <a:off x="8154364" y="6623755"/>
            <a:ext cx="648181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F5DEA109-93E9-4D47-8003-D1E351C328B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2"/>
          </p:nvPr>
        </p:nvSpPr>
        <p:spPr>
          <a:xfrm>
            <a:off x="628650" y="6623755"/>
            <a:ext cx="609841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6BE920FF-BB48-442B-8745-1B4E12BC2DAE}" type="datetime1">
              <a:rPr lang="fi-FI" smtClean="0"/>
              <a:t>6.9.2019</a:t>
            </a:fld>
            <a:endParaRPr lang="fi-FI" dirty="0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3"/>
          </p:nvPr>
        </p:nvSpPr>
        <p:spPr>
          <a:xfrm>
            <a:off x="3273022" y="6623755"/>
            <a:ext cx="4777170" cy="1933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fi-FI" sz="700">
                <a:solidFill>
                  <a:prstClr val="white"/>
                </a:solidFill>
              </a:rPr>
              <a:t>Tekijä: Lisää tähän oma nimesi alatunnisteesta</a:t>
            </a:r>
            <a:endParaRPr lang="fi-FI" sz="700" dirty="0">
              <a:solidFill>
                <a:prstClr val="white"/>
              </a:solidFill>
            </a:endParaRPr>
          </a:p>
        </p:txBody>
      </p:sp>
      <p:sp>
        <p:nvSpPr>
          <p:cNvPr id="17" name="Suorakulmio 16"/>
          <p:cNvSpPr/>
          <p:nvPr/>
        </p:nvSpPr>
        <p:spPr>
          <a:xfrm>
            <a:off x="1238491" y="6620063"/>
            <a:ext cx="20345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700" dirty="0">
                <a:solidFill>
                  <a:prstClr val="white"/>
                </a:solidFill>
              </a:rPr>
              <a:t>© Tampereen Aikuiskoulutuskeskus | www.takk.fi </a:t>
            </a:r>
            <a:endParaRPr lang="fi-FI" sz="7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51" y="201765"/>
            <a:ext cx="896038" cy="4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4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82" r:id="rId4"/>
    <p:sldLayoutId id="2147483688" r:id="rId5"/>
    <p:sldLayoutId id="2147483664" r:id="rId6"/>
    <p:sldLayoutId id="2147483683" r:id="rId7"/>
    <p:sldLayoutId id="2147483686" r:id="rId8"/>
    <p:sldLayoutId id="2147483675" r:id="rId9"/>
    <p:sldLayoutId id="2147483677" r:id="rId10"/>
    <p:sldLayoutId id="2147483679" r:id="rId11"/>
    <p:sldLayoutId id="2147483689" r:id="rId12"/>
    <p:sldLayoutId id="2147483680" r:id="rId13"/>
    <p:sldLayoutId id="2147483681" r:id="rId14"/>
    <p:sldLayoutId id="2147483672" r:id="rId15"/>
    <p:sldLayoutId id="2147483673" r:id="rId16"/>
    <p:sldLayoutId id="2147483674" r:id="rId17"/>
    <p:sldLayoutId id="2147483687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400" marR="0" indent="-2304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1"/>
        </a:buClr>
        <a:buSzPct val="89000"/>
        <a:buFont typeface="Wingdings" panose="05000000000000000000" pitchFamily="2" charset="2"/>
        <a:buChar char="§"/>
        <a:tabLst>
          <a:tab pos="0" algn="l"/>
        </a:tabLst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7600" marR="0" indent="-230400" algn="l" defTabSz="914400" rtl="0" eaLnBrk="1" fontAlgn="auto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30400" algn="l" defTabSz="914400" rtl="0" eaLnBrk="1" latinLnBrk="0" hangingPunct="1">
        <a:lnSpc>
          <a:spcPct val="8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304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60000" indent="-2304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D5066630-A7D7-4BBC-A3C2-85701F171FA9}"/>
              </a:ext>
            </a:extLst>
          </p:cNvPr>
          <p:cNvSpPr txBox="1"/>
          <p:nvPr/>
        </p:nvSpPr>
        <p:spPr>
          <a:xfrm>
            <a:off x="422692" y="1457863"/>
            <a:ext cx="8264106" cy="2855344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fi-FI" sz="12000" dirty="0">
                <a:latin typeface="+mj-lt"/>
              </a:rPr>
              <a:t>VASTUU-OPETTAJA</a:t>
            </a:r>
          </a:p>
        </p:txBody>
      </p:sp>
      <p:pic>
        <p:nvPicPr>
          <p:cNvPr id="4" name="Kuva 3" descr="Käyttäjä">
            <a:extLst>
              <a:ext uri="{FF2B5EF4-FFF2-40B4-BE49-F238E27FC236}">
                <a16:creationId xmlns:a16="http://schemas.microsoft.com/office/drawing/2014/main" id="{13790006-9ADE-45D5-9366-210008155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829" y="1414738"/>
            <a:ext cx="1455108" cy="145510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CB36998-03B9-4160-BE89-78F86EBD3A84}"/>
              </a:ext>
            </a:extLst>
          </p:cNvPr>
          <p:cNvSpPr txBox="1"/>
          <p:nvPr/>
        </p:nvSpPr>
        <p:spPr>
          <a:xfrm rot="10800000">
            <a:off x="1388851" y="4597877"/>
            <a:ext cx="6556075" cy="179429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i-FI" dirty="0"/>
              <a:t>PELIOHJEET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Sinä olet opiskelijan tuki ja turva, joten varmista aina tarpeen tullen, että opiskelijallasi on kaikki hyvin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Opasta ja ohjaa opiskelijaa tarpeen mukaan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Ole aktiivinen</a:t>
            </a:r>
          </a:p>
        </p:txBody>
      </p:sp>
    </p:spTree>
    <p:extLst>
      <p:ext uri="{BB962C8B-B14F-4D97-AF65-F5344CB8AC3E}">
        <p14:creationId xmlns:p14="http://schemas.microsoft.com/office/powerpoint/2010/main" val="95714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D5066630-A7D7-4BBC-A3C2-85701F171FA9}"/>
              </a:ext>
            </a:extLst>
          </p:cNvPr>
          <p:cNvSpPr txBox="1"/>
          <p:nvPr/>
        </p:nvSpPr>
        <p:spPr>
          <a:xfrm>
            <a:off x="267416" y="595226"/>
            <a:ext cx="8583282" cy="4192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8800" dirty="0">
                <a:latin typeface="+mj-lt"/>
              </a:rPr>
              <a:t>TYÖSSÄ-OPPIMISPAIKAN HENKILÖ</a:t>
            </a:r>
          </a:p>
        </p:txBody>
      </p:sp>
      <p:pic>
        <p:nvPicPr>
          <p:cNvPr id="3" name="Kuva 2" descr="Käyttäjä">
            <a:extLst>
              <a:ext uri="{FF2B5EF4-FFF2-40B4-BE49-F238E27FC236}">
                <a16:creationId xmlns:a16="http://schemas.microsoft.com/office/drawing/2014/main" id="{1EAA2B4C-E5CD-4405-B960-EDEA30BDE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87" y="269865"/>
            <a:ext cx="1833511" cy="183351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B6AF6C4-44F3-473C-B52A-612B61E04160}"/>
              </a:ext>
            </a:extLst>
          </p:cNvPr>
          <p:cNvSpPr txBox="1"/>
          <p:nvPr/>
        </p:nvSpPr>
        <p:spPr>
          <a:xfrm rot="10800000">
            <a:off x="267416" y="4787666"/>
            <a:ext cx="8747183" cy="17942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1600" dirty="0"/>
              <a:t>PELIOHJEET</a:t>
            </a:r>
          </a:p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Sinä olet opiskelijan työssäoppimispaikassa työskentelevä alasi ammattilainen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Tehtävänäsi on opastaa opiskelijaa työsi saloihin vastuukouluttajan antamien ohjeisen mukaisesti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Varmista siis opiskelijan käytännön osaaminen opastamalla, neuvomalla, antamalla tehtäviä jne.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Jos opiskelijalla on opintoihin liittyviä kysymyksiä, ohjaa hänet vastuukouluttajan puheille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87112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D5066630-A7D7-4BBC-A3C2-85701F171FA9}"/>
              </a:ext>
            </a:extLst>
          </p:cNvPr>
          <p:cNvSpPr txBox="1"/>
          <p:nvPr/>
        </p:nvSpPr>
        <p:spPr>
          <a:xfrm>
            <a:off x="103517" y="483078"/>
            <a:ext cx="8885204" cy="4192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8800" dirty="0">
                <a:latin typeface="+mj-lt"/>
              </a:rPr>
              <a:t>KURAATTORI</a:t>
            </a:r>
          </a:p>
          <a:p>
            <a:pPr algn="ctr"/>
            <a:r>
              <a:rPr lang="fi-FI" sz="6000" dirty="0">
                <a:latin typeface="+mj-lt"/>
              </a:rPr>
              <a:t>ja</a:t>
            </a:r>
            <a:r>
              <a:rPr lang="fi-FI" sz="9600" dirty="0">
                <a:latin typeface="+mj-lt"/>
              </a:rPr>
              <a:t> </a:t>
            </a:r>
            <a:r>
              <a:rPr lang="fi-FI" sz="8800" dirty="0">
                <a:latin typeface="+mj-lt"/>
              </a:rPr>
              <a:t>OPPILAITOS-PSYKOLGI</a:t>
            </a:r>
          </a:p>
        </p:txBody>
      </p:sp>
      <p:pic>
        <p:nvPicPr>
          <p:cNvPr id="3" name="Kuva 2" descr="Käyttäjä">
            <a:extLst>
              <a:ext uri="{FF2B5EF4-FFF2-40B4-BE49-F238E27FC236}">
                <a16:creationId xmlns:a16="http://schemas.microsoft.com/office/drawing/2014/main" id="{1EAA2B4C-E5CD-4405-B960-EDEA30BDE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7" y="0"/>
            <a:ext cx="1833511" cy="183351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AA2962E-3B32-4911-90D1-E9BB74A65F8A}"/>
              </a:ext>
            </a:extLst>
          </p:cNvPr>
          <p:cNvSpPr txBox="1"/>
          <p:nvPr/>
        </p:nvSpPr>
        <p:spPr>
          <a:xfrm rot="10800000">
            <a:off x="103517" y="4830784"/>
            <a:ext cx="8954218" cy="17942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1600" dirty="0"/>
              <a:t>PELIOHJEET</a:t>
            </a:r>
          </a:p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Sinä olet sekä oppilaitoksen kuraattori että opintopsykologi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Kuraattorina</a:t>
            </a:r>
            <a:r>
              <a:rPr lang="fi-FI" sz="1600" dirty="0"/>
              <a:t> autat opiskelijaa, kun opiskelija henkilökohtaiseen elämään liittyvät asiat hankaloittavat arjessa ja/tai opinnoissa selviytymistä (ihmissuhteet, jaksaminen, taloudelliset asiat, asuminen jne.)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Oppilaitospsykologin </a:t>
            </a:r>
            <a:r>
              <a:rPr lang="fi-FI" sz="1600" dirty="0"/>
              <a:t>vastaanotolla voidaan käsitellä mm. opiskelustressiä ja -uupumusta, jännittämistä sekä yksittäisiä traumaattisia kriisitilanteita. Käynnit ovat ennaltaehkäiseviä, terapiatukea ei voida tarjota.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74256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06581-9707-4495-9C53-66921B9C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86" y="526754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fi-FI" sz="9600" dirty="0"/>
              <a:t>STUDENTA ja</a:t>
            </a:r>
            <a:br>
              <a:rPr lang="fi-FI" sz="9600" dirty="0"/>
            </a:br>
            <a:r>
              <a:rPr lang="fi-FI" sz="9600" dirty="0"/>
              <a:t>AMISPALAUTE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56DF2192-3891-409C-B880-1B2697884CA0}"/>
              </a:ext>
            </a:extLst>
          </p:cNvPr>
          <p:cNvSpPr txBox="1">
            <a:spLocks/>
          </p:cNvSpPr>
          <p:nvPr/>
        </p:nvSpPr>
        <p:spPr>
          <a:xfrm>
            <a:off x="542386" y="8393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200" dirty="0">
                <a:solidFill>
                  <a:srgbClr val="FF0000"/>
                </a:solidFill>
              </a:rPr>
              <a:t>STUDENTA KAATUNUT, EI KIRJAUKSIA HETKEEN</a:t>
            </a:r>
          </a:p>
        </p:txBody>
      </p:sp>
    </p:spTree>
    <p:extLst>
      <p:ext uri="{BB962C8B-B14F-4D97-AF65-F5344CB8AC3E}">
        <p14:creationId xmlns:p14="http://schemas.microsoft.com/office/powerpoint/2010/main" val="2264032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06581-9707-4495-9C53-66921B9C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98" y="4594693"/>
            <a:ext cx="8454965" cy="1325563"/>
          </a:xfrm>
        </p:spPr>
        <p:txBody>
          <a:bodyPr>
            <a:noAutofit/>
          </a:bodyPr>
          <a:lstStyle/>
          <a:p>
            <a:pPr algn="ctr"/>
            <a:r>
              <a:rPr lang="fi-FI" sz="9400" dirty="0"/>
              <a:t>OPISKELIJAN KOTI</a:t>
            </a:r>
          </a:p>
        </p:txBody>
      </p:sp>
    </p:spTree>
    <p:extLst>
      <p:ext uri="{BB962C8B-B14F-4D97-AF65-F5344CB8AC3E}">
        <p14:creationId xmlns:p14="http://schemas.microsoft.com/office/powerpoint/2010/main" val="394782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06581-9707-4495-9C53-66921B9C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98" y="4594693"/>
            <a:ext cx="8454965" cy="1325563"/>
          </a:xfrm>
        </p:spPr>
        <p:txBody>
          <a:bodyPr>
            <a:noAutofit/>
          </a:bodyPr>
          <a:lstStyle/>
          <a:p>
            <a:pPr algn="ctr"/>
            <a:r>
              <a:rPr lang="fi-FI" sz="9600" dirty="0"/>
              <a:t>HAKEUTUMINEN</a:t>
            </a:r>
          </a:p>
        </p:txBody>
      </p:sp>
    </p:spTree>
    <p:extLst>
      <p:ext uri="{BB962C8B-B14F-4D97-AF65-F5344CB8AC3E}">
        <p14:creationId xmlns:p14="http://schemas.microsoft.com/office/powerpoint/2010/main" val="1842526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06581-9707-4495-9C53-66921B9C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98" y="4870735"/>
            <a:ext cx="8454965" cy="1325563"/>
          </a:xfrm>
        </p:spPr>
        <p:txBody>
          <a:bodyPr>
            <a:noAutofit/>
          </a:bodyPr>
          <a:lstStyle/>
          <a:p>
            <a:pPr algn="ctr"/>
            <a:r>
              <a:rPr lang="fi-FI" sz="9600" dirty="0"/>
              <a:t>OHJAUS</a:t>
            </a:r>
            <a:br>
              <a:rPr lang="fi-FI" sz="9600" dirty="0"/>
            </a:br>
            <a:r>
              <a:rPr lang="fi-FI" sz="4400" dirty="0"/>
              <a:t>Koulutuksen aikana ja lopussa</a:t>
            </a:r>
          </a:p>
        </p:txBody>
      </p:sp>
    </p:spTree>
    <p:extLst>
      <p:ext uri="{BB962C8B-B14F-4D97-AF65-F5344CB8AC3E}">
        <p14:creationId xmlns:p14="http://schemas.microsoft.com/office/powerpoint/2010/main" val="2909704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06581-9707-4495-9C53-66921B9C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98" y="5129529"/>
            <a:ext cx="8454965" cy="1325563"/>
          </a:xfrm>
        </p:spPr>
        <p:txBody>
          <a:bodyPr>
            <a:noAutofit/>
          </a:bodyPr>
          <a:lstStyle/>
          <a:p>
            <a:pPr algn="ctr"/>
            <a:r>
              <a:rPr lang="fi-FI" sz="9600" dirty="0"/>
              <a:t>OHJAUS</a:t>
            </a:r>
            <a:br>
              <a:rPr lang="fi-FI" sz="9600" dirty="0"/>
            </a:br>
            <a:r>
              <a:rPr lang="fi-FI" sz="4800" dirty="0"/>
              <a:t>HOKS</a:t>
            </a:r>
          </a:p>
        </p:txBody>
      </p:sp>
    </p:spTree>
    <p:extLst>
      <p:ext uri="{BB962C8B-B14F-4D97-AF65-F5344CB8AC3E}">
        <p14:creationId xmlns:p14="http://schemas.microsoft.com/office/powerpoint/2010/main" val="3387787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06581-9707-4495-9C53-66921B9C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98" y="4818976"/>
            <a:ext cx="8454965" cy="1325563"/>
          </a:xfrm>
        </p:spPr>
        <p:txBody>
          <a:bodyPr>
            <a:noAutofit/>
          </a:bodyPr>
          <a:lstStyle/>
          <a:p>
            <a:pPr algn="ctr"/>
            <a:r>
              <a:rPr lang="fi-FI" sz="9600" dirty="0"/>
              <a:t>KOULUTUS</a:t>
            </a:r>
            <a:br>
              <a:rPr lang="fi-FI" sz="9600" dirty="0"/>
            </a:br>
            <a:r>
              <a:rPr lang="fi-FI" dirty="0"/>
              <a:t>YTO-AINEET</a:t>
            </a:r>
          </a:p>
        </p:txBody>
      </p:sp>
    </p:spTree>
    <p:extLst>
      <p:ext uri="{BB962C8B-B14F-4D97-AF65-F5344CB8AC3E}">
        <p14:creationId xmlns:p14="http://schemas.microsoft.com/office/powerpoint/2010/main" val="3035767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06581-9707-4495-9C53-66921B9C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98" y="4956999"/>
            <a:ext cx="8454965" cy="1325563"/>
          </a:xfrm>
        </p:spPr>
        <p:txBody>
          <a:bodyPr>
            <a:noAutofit/>
          </a:bodyPr>
          <a:lstStyle/>
          <a:p>
            <a:pPr algn="ctr"/>
            <a:r>
              <a:rPr lang="fi-FI" sz="9600" dirty="0"/>
              <a:t>KOULUTUS</a:t>
            </a:r>
            <a:br>
              <a:rPr lang="fi-FI" sz="9600" dirty="0"/>
            </a:br>
            <a:r>
              <a:rPr lang="fi-FI" sz="4400" dirty="0"/>
              <a:t>Ammattialan aineet</a:t>
            </a:r>
          </a:p>
        </p:txBody>
      </p:sp>
    </p:spTree>
    <p:extLst>
      <p:ext uri="{BB962C8B-B14F-4D97-AF65-F5344CB8AC3E}">
        <p14:creationId xmlns:p14="http://schemas.microsoft.com/office/powerpoint/2010/main" val="4071135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06581-9707-4495-9C53-66921B9C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34" y="4655078"/>
            <a:ext cx="8653374" cy="1325563"/>
          </a:xfrm>
        </p:spPr>
        <p:txBody>
          <a:bodyPr>
            <a:noAutofit/>
          </a:bodyPr>
          <a:lstStyle/>
          <a:p>
            <a:pPr algn="ctr"/>
            <a:r>
              <a:rPr lang="fi-FI" sz="9600" dirty="0"/>
              <a:t>VALMISTUMINEN</a:t>
            </a:r>
          </a:p>
        </p:txBody>
      </p:sp>
    </p:spTree>
    <p:extLst>
      <p:ext uri="{BB962C8B-B14F-4D97-AF65-F5344CB8AC3E}">
        <p14:creationId xmlns:p14="http://schemas.microsoft.com/office/powerpoint/2010/main" val="276770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D5066630-A7D7-4BBC-A3C2-85701F171FA9}"/>
              </a:ext>
            </a:extLst>
          </p:cNvPr>
          <p:cNvSpPr txBox="1"/>
          <p:nvPr/>
        </p:nvSpPr>
        <p:spPr>
          <a:xfrm>
            <a:off x="103517" y="-22027"/>
            <a:ext cx="8885204" cy="4192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8800" dirty="0">
                <a:latin typeface="+mj-lt"/>
              </a:rPr>
              <a:t>ERITYIS-</a:t>
            </a:r>
            <a:br>
              <a:rPr lang="fi-FI" sz="8800" dirty="0">
                <a:latin typeface="+mj-lt"/>
              </a:rPr>
            </a:br>
            <a:r>
              <a:rPr lang="fi-FI" sz="8800" dirty="0">
                <a:latin typeface="+mj-lt"/>
              </a:rPr>
              <a:t>OPETTAJA</a:t>
            </a:r>
          </a:p>
          <a:p>
            <a:pPr algn="ctr"/>
            <a:r>
              <a:rPr lang="fi-FI" sz="6000" dirty="0">
                <a:latin typeface="+mj-lt"/>
              </a:rPr>
              <a:t>ja</a:t>
            </a:r>
            <a:r>
              <a:rPr lang="fi-FI" sz="9600" dirty="0">
                <a:latin typeface="+mj-lt"/>
              </a:rPr>
              <a:t> </a:t>
            </a:r>
            <a:r>
              <a:rPr lang="fi-FI" sz="8800" dirty="0">
                <a:latin typeface="+mj-lt"/>
              </a:rPr>
              <a:t>OPINTO-OHJAAJA</a:t>
            </a:r>
          </a:p>
        </p:txBody>
      </p:sp>
      <p:pic>
        <p:nvPicPr>
          <p:cNvPr id="3" name="Kuva 2" descr="Käyttäjä">
            <a:extLst>
              <a:ext uri="{FF2B5EF4-FFF2-40B4-BE49-F238E27FC236}">
                <a16:creationId xmlns:a16="http://schemas.microsoft.com/office/drawing/2014/main" id="{1EAA2B4C-E5CD-4405-B960-EDEA30BDE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17" y="0"/>
            <a:ext cx="1833511" cy="183351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AA2962E-3B32-4911-90D1-E9BB74A65F8A}"/>
              </a:ext>
            </a:extLst>
          </p:cNvPr>
          <p:cNvSpPr txBox="1"/>
          <p:nvPr/>
        </p:nvSpPr>
        <p:spPr>
          <a:xfrm rot="10800000">
            <a:off x="59971" y="4839483"/>
            <a:ext cx="9040483" cy="17942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1600" dirty="0"/>
              <a:t>PELIOHJEET</a:t>
            </a:r>
          </a:p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Sinä olet sekä oppilaitoksen erityisopettaja että opinto-ohjaaja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Erityisopettajan</a:t>
            </a:r>
            <a:r>
              <a:rPr lang="fi-FI" sz="1600" dirty="0"/>
              <a:t> vastaanotolle ohjataan, kun normaalit tukitoimet eivät riitä opiskelijalle. Erityisopettaja laatii silloin opiskelijalle erityisentuen päätöksen ja –ohjelman haastattelemalla opiskelijaa.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Opinto-ohjaajan </a:t>
            </a:r>
            <a:r>
              <a:rPr lang="fi-FI" sz="1600" dirty="0"/>
              <a:t>kanssa voi keskustella kaikista opintoihin tai opiskeluun liittyvistä asioista. Opinto-ohjaaja auttaa opintojen suunnittelussa ja kannustaa opinnoissa eteenpäin. Opinto-ohjaaja auttaa mm. seuraavissa asioissa: opiskeluvalmiuksiin liittyvät asiat esim. haasteet motivaatiossa ja opiskelutaidoissa.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222391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06581-9707-4495-9C53-66921B9C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34" y="4655078"/>
            <a:ext cx="8653374" cy="1325563"/>
          </a:xfrm>
        </p:spPr>
        <p:txBody>
          <a:bodyPr>
            <a:noAutofit/>
          </a:bodyPr>
          <a:lstStyle/>
          <a:p>
            <a:pPr algn="ctr"/>
            <a:r>
              <a:rPr lang="fi-FI" sz="8000" dirty="0"/>
              <a:t>TYÖSSÄOPPIMINEN</a:t>
            </a:r>
          </a:p>
        </p:txBody>
      </p:sp>
    </p:spTree>
    <p:extLst>
      <p:ext uri="{BB962C8B-B14F-4D97-AF65-F5344CB8AC3E}">
        <p14:creationId xmlns:p14="http://schemas.microsoft.com/office/powerpoint/2010/main" val="2885732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06581-9707-4495-9C53-66921B9C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34" y="4655078"/>
            <a:ext cx="8653374" cy="1325563"/>
          </a:xfrm>
        </p:spPr>
        <p:txBody>
          <a:bodyPr>
            <a:noAutofit/>
          </a:bodyPr>
          <a:lstStyle/>
          <a:p>
            <a:pPr algn="ctr"/>
            <a:r>
              <a:rPr lang="fi-FI" sz="8000" dirty="0"/>
              <a:t>SAIRAALA</a:t>
            </a:r>
          </a:p>
        </p:txBody>
      </p:sp>
    </p:spTree>
    <p:extLst>
      <p:ext uri="{BB962C8B-B14F-4D97-AF65-F5344CB8AC3E}">
        <p14:creationId xmlns:p14="http://schemas.microsoft.com/office/powerpoint/2010/main" val="1935741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06581-9707-4495-9C53-66921B9C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86" y="526754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fi-FI" sz="9600" dirty="0"/>
              <a:t>PRIMUS ja</a:t>
            </a:r>
            <a:br>
              <a:rPr lang="fi-FI" sz="9600" dirty="0"/>
            </a:br>
            <a:r>
              <a:rPr lang="fi-FI" sz="9600" dirty="0"/>
              <a:t>AMISPALAUTE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56DF2192-3891-409C-B880-1B2697884CA0}"/>
              </a:ext>
            </a:extLst>
          </p:cNvPr>
          <p:cNvSpPr txBox="1">
            <a:spLocks/>
          </p:cNvSpPr>
          <p:nvPr/>
        </p:nvSpPr>
        <p:spPr>
          <a:xfrm>
            <a:off x="542386" y="8393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200" dirty="0">
                <a:solidFill>
                  <a:srgbClr val="FF0000"/>
                </a:solidFill>
              </a:rPr>
              <a:t>PRIMUS KAATUNUT, EI KIRJAUKSIA HETKEEN</a:t>
            </a:r>
          </a:p>
        </p:txBody>
      </p:sp>
    </p:spTree>
    <p:extLst>
      <p:ext uri="{BB962C8B-B14F-4D97-AF65-F5344CB8AC3E}">
        <p14:creationId xmlns:p14="http://schemas.microsoft.com/office/powerpoint/2010/main" val="1697912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sikulmio 3">
            <a:extLst>
              <a:ext uri="{FF2B5EF4-FFF2-40B4-BE49-F238E27FC236}">
                <a16:creationId xmlns:a16="http://schemas.microsoft.com/office/drawing/2014/main" id="{A515157F-D15E-4AEE-8ADB-DD004290B9F8}"/>
              </a:ext>
            </a:extLst>
          </p:cNvPr>
          <p:cNvSpPr/>
          <p:nvPr/>
        </p:nvSpPr>
        <p:spPr>
          <a:xfrm>
            <a:off x="2432649" y="353685"/>
            <a:ext cx="3925019" cy="3364301"/>
          </a:xfrm>
          <a:prstGeom prst="hexagon">
            <a:avLst/>
          </a:prstGeom>
          <a:solidFill>
            <a:srgbClr val="C00000"/>
          </a:solidFill>
          <a:ln w="174625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C706581-9707-4495-9C53-66921B9C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004" y="5233049"/>
            <a:ext cx="6401879" cy="1325563"/>
          </a:xfrm>
        </p:spPr>
        <p:txBody>
          <a:bodyPr>
            <a:noAutofit/>
          </a:bodyPr>
          <a:lstStyle/>
          <a:p>
            <a:pPr algn="ctr"/>
            <a:r>
              <a:rPr lang="fi-FI" sz="9600" dirty="0">
                <a:solidFill>
                  <a:schemeClr val="bg1"/>
                </a:solidFill>
              </a:rPr>
              <a:t>STOP</a:t>
            </a:r>
            <a:br>
              <a:rPr lang="fi-FI" sz="9600" dirty="0"/>
            </a:br>
            <a:br>
              <a:rPr lang="fi-FI" sz="5400" dirty="0"/>
            </a:br>
            <a:br>
              <a:rPr lang="fi-FI" sz="3600" dirty="0"/>
            </a:br>
            <a:r>
              <a:rPr lang="fi-FI" sz="3600" dirty="0"/>
              <a:t>Odota hetki</a:t>
            </a:r>
            <a:br>
              <a:rPr lang="fi-FI" sz="3600" dirty="0"/>
            </a:br>
            <a:r>
              <a:rPr lang="fi-FI" sz="3600" dirty="0"/>
              <a:t>Opintojesi edistyminen ei onnistu juuri nyt oppilaitoksen teknisten viivytysten johdosta  </a:t>
            </a:r>
          </a:p>
        </p:txBody>
      </p:sp>
    </p:spTree>
    <p:extLst>
      <p:ext uri="{BB962C8B-B14F-4D97-AF65-F5344CB8AC3E}">
        <p14:creationId xmlns:p14="http://schemas.microsoft.com/office/powerpoint/2010/main" val="228461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D5066630-A7D7-4BBC-A3C2-85701F171FA9}"/>
              </a:ext>
            </a:extLst>
          </p:cNvPr>
          <p:cNvSpPr txBox="1"/>
          <p:nvPr/>
        </p:nvSpPr>
        <p:spPr>
          <a:xfrm>
            <a:off x="422692" y="1742533"/>
            <a:ext cx="8264106" cy="285534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fi-FI" sz="12000" dirty="0">
                <a:latin typeface="+mj-lt"/>
              </a:rPr>
              <a:t>OPISKELIJA</a:t>
            </a:r>
          </a:p>
          <a:p>
            <a:pPr algn="ctr"/>
            <a:r>
              <a:rPr lang="fi-FI" sz="3200" dirty="0">
                <a:latin typeface="+mj-lt"/>
              </a:rPr>
              <a:t>Konkari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80042B5-8187-4FF1-9E1D-2A568E1A87C2}"/>
              </a:ext>
            </a:extLst>
          </p:cNvPr>
          <p:cNvSpPr txBox="1"/>
          <p:nvPr/>
        </p:nvSpPr>
        <p:spPr>
          <a:xfrm rot="10800000">
            <a:off x="1388851" y="4597877"/>
            <a:ext cx="6556075" cy="179429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fi-FI" dirty="0"/>
              <a:t>OPISKELIJAN KUVAUS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Ikä: 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Tausta: Pitkä työura ja paljon opintoja jo takana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Tavoite opinnoille: Uudistaa työuraa, kun kaikkea on jo kokeiltu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Mihin olet hakeutumassa: </a:t>
            </a:r>
            <a:r>
              <a:rPr lang="fi-FI" dirty="0" err="1"/>
              <a:t>TAKKiin</a:t>
            </a:r>
            <a:r>
              <a:rPr lang="fi-FI" dirty="0"/>
              <a:t> täysin uuden alan koulutukseen eli hakeudut </a:t>
            </a:r>
            <a:r>
              <a:rPr lang="fi-FI" dirty="0" err="1"/>
              <a:t>perustutkonto</a:t>
            </a:r>
            <a:r>
              <a:rPr lang="fi-FI" dirty="0"/>
              <a:t>-opiskelijaksi</a:t>
            </a:r>
          </a:p>
        </p:txBody>
      </p:sp>
      <p:pic>
        <p:nvPicPr>
          <p:cNvPr id="9" name="Kuva 8" descr="Kävely">
            <a:extLst>
              <a:ext uri="{FF2B5EF4-FFF2-40B4-BE49-F238E27FC236}">
                <a16:creationId xmlns:a16="http://schemas.microsoft.com/office/drawing/2014/main" id="{6CD46B8E-CF25-40D5-9CFF-62CC73390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5117" y="633942"/>
            <a:ext cx="1492370" cy="15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9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D5066630-A7D7-4BBC-A3C2-85701F171FA9}"/>
              </a:ext>
            </a:extLst>
          </p:cNvPr>
          <p:cNvSpPr txBox="1"/>
          <p:nvPr/>
        </p:nvSpPr>
        <p:spPr>
          <a:xfrm>
            <a:off x="422692" y="1785665"/>
            <a:ext cx="8264106" cy="285534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fi-FI" sz="12000" dirty="0">
                <a:latin typeface="+mj-lt"/>
              </a:rPr>
              <a:t>OPISKELIJA</a:t>
            </a:r>
          </a:p>
          <a:p>
            <a:pPr algn="ctr"/>
            <a:r>
              <a:rPr lang="fi-FI" sz="3200" dirty="0">
                <a:latin typeface="+mj-lt"/>
              </a:rPr>
              <a:t>Noviisi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80042B5-8187-4FF1-9E1D-2A568E1A87C2}"/>
              </a:ext>
            </a:extLst>
          </p:cNvPr>
          <p:cNvSpPr txBox="1"/>
          <p:nvPr/>
        </p:nvSpPr>
        <p:spPr>
          <a:xfrm rot="10800000">
            <a:off x="1274850" y="4737565"/>
            <a:ext cx="6966223" cy="179429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fi-FI" dirty="0"/>
              <a:t>OPISKELIJAN KUVAUS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Ikä: 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Tausta: Jonkin verran työkokemusta, ei opintoja peruskoulun jälkeen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Tavoite opinnoille: Päästä mielekkäisiin töihin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Mihin olet hakeutumassa: </a:t>
            </a:r>
            <a:r>
              <a:rPr lang="fi-FI" dirty="0" err="1"/>
              <a:t>TAKKiin</a:t>
            </a:r>
            <a:r>
              <a:rPr lang="fi-FI" dirty="0"/>
              <a:t> täysin uuden alan koulutukseen eli hakeudut </a:t>
            </a:r>
            <a:r>
              <a:rPr lang="fi-FI" dirty="0" err="1"/>
              <a:t>perustutkonto</a:t>
            </a:r>
            <a:r>
              <a:rPr lang="fi-FI" dirty="0"/>
              <a:t>-opiskelijaksi</a:t>
            </a:r>
          </a:p>
        </p:txBody>
      </p:sp>
      <p:pic>
        <p:nvPicPr>
          <p:cNvPr id="4" name="Kuva 3" descr="Kävely">
            <a:extLst>
              <a:ext uri="{FF2B5EF4-FFF2-40B4-BE49-F238E27FC236}">
                <a16:creationId xmlns:a16="http://schemas.microsoft.com/office/drawing/2014/main" id="{23012765-E2E9-42CB-974E-DE42BD739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5117" y="677074"/>
            <a:ext cx="1492370" cy="15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D5066630-A7D7-4BBC-A3C2-85701F171FA9}"/>
              </a:ext>
            </a:extLst>
          </p:cNvPr>
          <p:cNvSpPr txBox="1"/>
          <p:nvPr/>
        </p:nvSpPr>
        <p:spPr>
          <a:xfrm>
            <a:off x="422692" y="1457863"/>
            <a:ext cx="8264106" cy="2855344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fi-FI" sz="12000" dirty="0">
                <a:latin typeface="+mj-lt"/>
              </a:rPr>
              <a:t>VASTUU-KOULUTTAJA</a:t>
            </a:r>
          </a:p>
        </p:txBody>
      </p:sp>
      <p:pic>
        <p:nvPicPr>
          <p:cNvPr id="4" name="Kuva 3" descr="Käyttäjä">
            <a:extLst>
              <a:ext uri="{FF2B5EF4-FFF2-40B4-BE49-F238E27FC236}">
                <a16:creationId xmlns:a16="http://schemas.microsoft.com/office/drawing/2014/main" id="{13790006-9ADE-45D5-9366-210008155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829" y="1414738"/>
            <a:ext cx="1455108" cy="145510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CB36998-03B9-4160-BE89-78F86EBD3A84}"/>
              </a:ext>
            </a:extLst>
          </p:cNvPr>
          <p:cNvSpPr txBox="1"/>
          <p:nvPr/>
        </p:nvSpPr>
        <p:spPr>
          <a:xfrm rot="10800000">
            <a:off x="1388851" y="4597877"/>
            <a:ext cx="6556075" cy="179429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i-FI" dirty="0"/>
              <a:t>PELIOHJEET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Sinä olet opiskelijan tuki ja turva, joten varmista aina tarpeen tullen, että opiskelijallasi on kaikki hyvin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Opasta ja ohjaa opiskelijaa tarpeen mukaan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Ole aktiivinen</a:t>
            </a:r>
          </a:p>
        </p:txBody>
      </p:sp>
    </p:spTree>
    <p:extLst>
      <p:ext uri="{BB962C8B-B14F-4D97-AF65-F5344CB8AC3E}">
        <p14:creationId xmlns:p14="http://schemas.microsoft.com/office/powerpoint/2010/main" val="316994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D5066630-A7D7-4BBC-A3C2-85701F171FA9}"/>
              </a:ext>
            </a:extLst>
          </p:cNvPr>
          <p:cNvSpPr txBox="1"/>
          <p:nvPr/>
        </p:nvSpPr>
        <p:spPr>
          <a:xfrm>
            <a:off x="-431325" y="543459"/>
            <a:ext cx="10110161" cy="4192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7200" dirty="0">
                <a:latin typeface="+mj-lt"/>
              </a:rPr>
              <a:t>KOULUTUS-SUUNNITTELIJA, </a:t>
            </a:r>
          </a:p>
          <a:p>
            <a:pPr algn="ctr"/>
            <a:r>
              <a:rPr lang="fi-FI" sz="3600" dirty="0"/>
              <a:t>ja</a:t>
            </a:r>
          </a:p>
          <a:p>
            <a:pPr algn="ctr"/>
            <a:r>
              <a:rPr lang="fi-FI" sz="7200" dirty="0">
                <a:latin typeface="+mj-lt"/>
              </a:rPr>
              <a:t>OPSO-HENKILÖ</a:t>
            </a:r>
          </a:p>
        </p:txBody>
      </p:sp>
      <p:pic>
        <p:nvPicPr>
          <p:cNvPr id="3" name="Kuva 2" descr="Käyttäjä">
            <a:extLst>
              <a:ext uri="{FF2B5EF4-FFF2-40B4-BE49-F238E27FC236}">
                <a16:creationId xmlns:a16="http://schemas.microsoft.com/office/drawing/2014/main" id="{1941447B-1511-4D5A-A5EA-C3948DC07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914" y="914410"/>
            <a:ext cx="1426104" cy="142610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CA904F3-91CE-475C-ACF0-899905498E5E}"/>
              </a:ext>
            </a:extLst>
          </p:cNvPr>
          <p:cNvSpPr txBox="1"/>
          <p:nvPr/>
        </p:nvSpPr>
        <p:spPr>
          <a:xfrm rot="10800000">
            <a:off x="94891" y="4830786"/>
            <a:ext cx="9049109" cy="17942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1400" dirty="0"/>
              <a:t>PELIOHJEET</a:t>
            </a:r>
          </a:p>
          <a:p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Sinä olet oikea </a:t>
            </a:r>
            <a:r>
              <a:rPr lang="fi-FI" sz="1400" dirty="0" err="1"/>
              <a:t>multitaskaaja</a:t>
            </a:r>
            <a:r>
              <a:rPr lang="fi-FI" sz="1400" dirty="0"/>
              <a:t> eli eri rooleissa toimit eri tavoin: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b="1" dirty="0"/>
              <a:t>Kulutussuunnittelijana</a:t>
            </a:r>
            <a:r>
              <a:rPr lang="fi-FI" sz="1400" dirty="0"/>
              <a:t> suunnittelet koulutusohjelmat toimiviksi yhdessä sihteerin, vastuukouluttajan sekä YTO-koordinaattorin kanssa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b="1" dirty="0"/>
              <a:t>OPSO-henkilönä</a:t>
            </a:r>
            <a:r>
              <a:rPr lang="fi-FI" sz="1400" dirty="0"/>
              <a:t> vastaat kaikkiin OPSO-opintoihin liittyviin kysymyksiin</a:t>
            </a:r>
          </a:p>
        </p:txBody>
      </p:sp>
    </p:spTree>
    <p:extLst>
      <p:ext uri="{BB962C8B-B14F-4D97-AF65-F5344CB8AC3E}">
        <p14:creationId xmlns:p14="http://schemas.microsoft.com/office/powerpoint/2010/main" val="387223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D5066630-A7D7-4BBC-A3C2-85701F171FA9}"/>
              </a:ext>
            </a:extLst>
          </p:cNvPr>
          <p:cNvSpPr txBox="1"/>
          <p:nvPr/>
        </p:nvSpPr>
        <p:spPr>
          <a:xfrm>
            <a:off x="267416" y="2147972"/>
            <a:ext cx="8583282" cy="4192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9600" dirty="0">
                <a:latin typeface="+mj-lt"/>
              </a:rPr>
              <a:t>YTO-VASTAAVA</a:t>
            </a:r>
          </a:p>
        </p:txBody>
      </p:sp>
      <p:pic>
        <p:nvPicPr>
          <p:cNvPr id="3" name="Kuva 2" descr="Käyttäjä">
            <a:extLst>
              <a:ext uri="{FF2B5EF4-FFF2-40B4-BE49-F238E27FC236}">
                <a16:creationId xmlns:a16="http://schemas.microsoft.com/office/drawing/2014/main" id="{9883FAD8-7B6B-4D16-A5A1-99EFB446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237" y="1104182"/>
            <a:ext cx="1455108" cy="145510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BBEE0AA-F4F4-4C72-9EDF-51EA7258C2F6}"/>
              </a:ext>
            </a:extLst>
          </p:cNvPr>
          <p:cNvSpPr txBox="1"/>
          <p:nvPr/>
        </p:nvSpPr>
        <p:spPr>
          <a:xfrm rot="10800000">
            <a:off x="897141" y="4804904"/>
            <a:ext cx="7875919" cy="17942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1600" dirty="0"/>
              <a:t>PELIOHJEET</a:t>
            </a:r>
          </a:p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Sinä olet YTO-aineiden asiantuntija ja kouluttaja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Osallistu opiskelijan koko koulutuspolkuun eli mene heti jo HOKS-keskusteluun mukaan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Kouluta opiskelijaa kussakin osa-alueessa parhaaksi katsomallasi tavalla: kouluta, neuvo, anna tehtäviä ja opasta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Ohjaa opiskelija aina tarpeen tullen vastuukouluttajan pakeille jos opiskelijalla alkaa olemaan liikaa homma hakusessa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98704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D5066630-A7D7-4BBC-A3C2-85701F171FA9}"/>
              </a:ext>
            </a:extLst>
          </p:cNvPr>
          <p:cNvSpPr txBox="1"/>
          <p:nvPr/>
        </p:nvSpPr>
        <p:spPr>
          <a:xfrm>
            <a:off x="327800" y="1388854"/>
            <a:ext cx="8583282" cy="4192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8000" dirty="0">
                <a:latin typeface="+mj-lt"/>
              </a:rPr>
              <a:t> </a:t>
            </a:r>
            <a:endParaRPr lang="fi-FI" sz="1400" dirty="0">
              <a:latin typeface="+mj-lt"/>
            </a:endParaRPr>
          </a:p>
          <a:p>
            <a:pPr algn="ctr"/>
            <a:r>
              <a:rPr lang="fi-FI" sz="8000" dirty="0">
                <a:latin typeface="+mj-lt"/>
              </a:rPr>
              <a:t>SIHTEERI</a:t>
            </a:r>
          </a:p>
        </p:txBody>
      </p:sp>
      <p:pic>
        <p:nvPicPr>
          <p:cNvPr id="3" name="Kuva 2" descr="Käyttäjä">
            <a:extLst>
              <a:ext uri="{FF2B5EF4-FFF2-40B4-BE49-F238E27FC236}">
                <a16:creationId xmlns:a16="http://schemas.microsoft.com/office/drawing/2014/main" id="{1941447B-1511-4D5A-A5EA-C3948DC07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6709" y="1699402"/>
            <a:ext cx="1426104" cy="142610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57A89A0-B007-41EA-B370-A3738E616B14}"/>
              </a:ext>
            </a:extLst>
          </p:cNvPr>
          <p:cNvSpPr txBox="1"/>
          <p:nvPr/>
        </p:nvSpPr>
        <p:spPr>
          <a:xfrm rot="10800000">
            <a:off x="1388851" y="4597877"/>
            <a:ext cx="6556075" cy="179429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i-FI" dirty="0"/>
              <a:t>PELIOHJEET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Sinä olet </a:t>
            </a:r>
            <a:r>
              <a:rPr lang="fi-FI" dirty="0" err="1"/>
              <a:t>Studentan</a:t>
            </a:r>
            <a:r>
              <a:rPr lang="fi-FI" dirty="0"/>
              <a:t> vartija eli ilman sinua peli ei voi alkaa, muistathan olla aina tarpeen mukaan eri tahoihin yhteydessä, jotta kaikki tarpeelliset tiedot saavuttavat sinut</a:t>
            </a:r>
          </a:p>
        </p:txBody>
      </p:sp>
    </p:spTree>
    <p:extLst>
      <p:ext uri="{BB962C8B-B14F-4D97-AF65-F5344CB8AC3E}">
        <p14:creationId xmlns:p14="http://schemas.microsoft.com/office/powerpoint/2010/main" val="328826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D5066630-A7D7-4BBC-A3C2-85701F171FA9}"/>
              </a:ext>
            </a:extLst>
          </p:cNvPr>
          <p:cNvSpPr txBox="1"/>
          <p:nvPr/>
        </p:nvSpPr>
        <p:spPr>
          <a:xfrm>
            <a:off x="267416" y="1155942"/>
            <a:ext cx="8583282" cy="4192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i-FI" sz="9600" dirty="0">
                <a:latin typeface="+mj-lt"/>
              </a:rPr>
              <a:t>AMMATTIALAN KOULUTTAJA</a:t>
            </a:r>
          </a:p>
        </p:txBody>
      </p:sp>
      <p:pic>
        <p:nvPicPr>
          <p:cNvPr id="3" name="Kuva 2" descr="Käyttäjä">
            <a:extLst>
              <a:ext uri="{FF2B5EF4-FFF2-40B4-BE49-F238E27FC236}">
                <a16:creationId xmlns:a16="http://schemas.microsoft.com/office/drawing/2014/main" id="{14EDACC6-0592-47A0-84CC-8C8F232E8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467" y="51766"/>
            <a:ext cx="1455108" cy="145510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43A627D-5939-4781-9A49-67A9F291C1B4}"/>
              </a:ext>
            </a:extLst>
          </p:cNvPr>
          <p:cNvSpPr txBox="1"/>
          <p:nvPr/>
        </p:nvSpPr>
        <p:spPr>
          <a:xfrm rot="10800000">
            <a:off x="966157" y="4157937"/>
            <a:ext cx="7366960" cy="23722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i-FI" sz="1600" dirty="0"/>
              <a:t>PELIOHJEET</a:t>
            </a:r>
          </a:p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Sinä olet oman ammattialasi osaaja, joka kouluttaa lisää ammattilaisia työelämään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Voit kouluttaa opiskelijaa omalla pisteelläsi haluamallasi tavalla eli keskustele, kouluta, anna tehtäviä tai neuvo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Ohjaa opiskelija aina tarpeen tullen vastuukouluttajan pakeille jos opiskelijalla alkaa olemaan liikaa homma hakusessa</a:t>
            </a:r>
          </a:p>
        </p:txBody>
      </p:sp>
    </p:spTree>
    <p:extLst>
      <p:ext uri="{BB962C8B-B14F-4D97-AF65-F5344CB8AC3E}">
        <p14:creationId xmlns:p14="http://schemas.microsoft.com/office/powerpoint/2010/main" val="1094212227"/>
      </p:ext>
    </p:extLst>
  </p:cSld>
  <p:clrMapOvr>
    <a:masterClrMapping/>
  </p:clrMapOvr>
</p:sld>
</file>

<file path=ppt/theme/theme1.xml><?xml version="1.0" encoding="utf-8"?>
<a:theme xmlns:a="http://schemas.openxmlformats.org/drawingml/2006/main" name="TAKK-perusteema-pinkki-vedos2">
  <a:themeElements>
    <a:clrScheme name="Mukautettu 6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A40067"/>
      </a:accent1>
      <a:accent2>
        <a:srgbClr val="CF691E"/>
      </a:accent2>
      <a:accent3>
        <a:srgbClr val="A5A5A5"/>
      </a:accent3>
      <a:accent4>
        <a:srgbClr val="005FA6"/>
      </a:accent4>
      <a:accent5>
        <a:srgbClr val="C2CD26"/>
      </a:accent5>
      <a:accent6>
        <a:srgbClr val="53B8D2"/>
      </a:accent6>
      <a:hlink>
        <a:srgbClr val="C40075"/>
      </a:hlink>
      <a:folHlink>
        <a:srgbClr val="62003A"/>
      </a:folHlink>
    </a:clrScheme>
    <a:fontScheme name="Mukautettu 2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KK_2017-perusteema_Pinkki.potx" id="{7237837A-DA12-4273-B7F0-95A0B4297DD7}" vid="{0120A81C-8C34-4CB7-9872-C1E6BAC5399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TAKK_EsitysTAKK2017vadelmanpunainenPowerPoint</Template>
  <TotalTime>1030</TotalTime>
  <Words>490</Words>
  <Application>Microsoft Office PowerPoint</Application>
  <PresentationFormat>Näytössä katseltava diaesitys (4:3)</PresentationFormat>
  <Paragraphs>90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TAKK-perusteema-pinkki-vedos2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STUDENTA ja AMISPALAUTE</vt:lpstr>
      <vt:lpstr>OPISKELIJAN KOTI</vt:lpstr>
      <vt:lpstr>HAKEUTUMINEN</vt:lpstr>
      <vt:lpstr>OHJAUS Koulutuksen aikana ja lopussa</vt:lpstr>
      <vt:lpstr>OHJAUS HOKS</vt:lpstr>
      <vt:lpstr>KOULUTUS YTO-AINEET</vt:lpstr>
      <vt:lpstr>KOULUTUS Ammattialan aineet</vt:lpstr>
      <vt:lpstr>VALMISTUMINEN</vt:lpstr>
      <vt:lpstr>TYÖSSÄOPPIMINEN</vt:lpstr>
      <vt:lpstr>SAIRAALA</vt:lpstr>
      <vt:lpstr>PRIMUS ja AMISPALAUTE</vt:lpstr>
      <vt:lpstr>STOP   Odota hetki Opintojesi edistyminen ei onnistu juuri nyt oppilaitoksen teknisten viivytysten johdosta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Lattunen Petra</dc:creator>
  <cp:lastModifiedBy>Lattunen Petra</cp:lastModifiedBy>
  <cp:revision>44</cp:revision>
  <cp:lastPrinted>2019-09-06T09:17:11Z</cp:lastPrinted>
  <dcterms:created xsi:type="dcterms:W3CDTF">2018-05-16T10:38:00Z</dcterms:created>
  <dcterms:modified xsi:type="dcterms:W3CDTF">2019-09-06T09:32:08Z</dcterms:modified>
</cp:coreProperties>
</file>